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333" r:id="rId4"/>
    <p:sldId id="266" r:id="rId5"/>
    <p:sldId id="2331" r:id="rId6"/>
    <p:sldId id="263" r:id="rId7"/>
    <p:sldId id="267" r:id="rId8"/>
    <p:sldId id="264" r:id="rId9"/>
    <p:sldId id="2336" r:id="rId10"/>
    <p:sldId id="268" r:id="rId11"/>
    <p:sldId id="2332" r:id="rId12"/>
    <p:sldId id="2335" r:id="rId13"/>
  </p:sldIdLst>
  <p:sldSz cx="12192000" cy="6858000"/>
  <p:notesSz cx="6858000" cy="9144000"/>
  <p:embeddedFontLst>
    <p:embeddedFont>
      <p:font typeface="Average" panose="020B0604020202020204" charset="0"/>
      <p:regular r:id="rId15"/>
    </p:embeddedFont>
    <p:embeddedFont>
      <p:font typeface="Barlow" panose="00000500000000000000" pitchFamily="2" charset="0"/>
      <p:regular r:id="rId16"/>
      <p:bold r:id="rId17"/>
      <p:italic r:id="rId18"/>
      <p:boldItalic r:id="rId19"/>
    </p:embeddedFont>
    <p:embeddedFont>
      <p:font typeface="Barlow Medium" panose="00000600000000000000" pitchFamily="2" charset="0"/>
      <p:regular r:id="rId20"/>
      <p:bold r:id="rId21"/>
      <p:italic r:id="rId22"/>
      <p:boldItalic r:id="rId23"/>
    </p:embeddedFont>
    <p:embeddedFont>
      <p:font typeface="Barlow SemiBold" panose="00000700000000000000" pitchFamily="2" charset="0"/>
      <p:regular r:id="rId24"/>
      <p:bold r:id="rId25"/>
      <p:italic r:id="rId26"/>
      <p:boldItalic r:id="rId27"/>
    </p:embeddedFont>
    <p:embeddedFont>
      <p:font typeface="Lobster" panose="00000500000000000000" pitchFamily="2" charset="0"/>
      <p:regular r:id="rId28"/>
    </p:embeddedFont>
    <p:embeddedFont>
      <p:font typeface="Montserrat" panose="00000500000000000000" pitchFamily="2" charset="0"/>
      <p:regular r:id="rId29"/>
      <p:bold r:id="rId30"/>
      <p:italic r:id="rId31"/>
      <p:boldItalic r:id="rId32"/>
    </p:embeddedFont>
    <p:embeddedFont>
      <p:font typeface="Montserrat Medium" panose="00000600000000000000" pitchFamily="2" charset="0"/>
      <p:regular r:id="rId33"/>
      <p:bold r:id="rId34"/>
      <p:italic r:id="rId35"/>
      <p:boldItalic r:id="rId36"/>
    </p:embeddedFont>
    <p:embeddedFont>
      <p:font typeface="Montserrat SemiBold" panose="00000700000000000000"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gXMcm7In7E9UX4fQHDF+2KRqmqo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20"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font" Target="fonts/font25.fntdata"/><Relationship Id="rId21" Type="http://schemas.openxmlformats.org/officeDocument/2006/relationships/font" Target="fonts/font7.fntdata"/><Relationship Id="rId34" Type="http://schemas.openxmlformats.org/officeDocument/2006/relationships/font" Target="fonts/font20.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2.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font" Target="fonts/font23.fntdata"/><Relationship Id="rId40" Type="http://schemas.openxmlformats.org/officeDocument/2006/relationships/font" Target="fonts/font26.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font" Target="fonts/font22.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font" Target="fonts/font21.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font" Target="fonts/font24.fntdata"/><Relationship Id="rId20" Type="http://schemas.openxmlformats.org/officeDocument/2006/relationships/font" Target="fonts/font6.fntdata"/><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 name="Google Shape;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 name="Google Shape;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3513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6323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7dcd6ce2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g27dcd6ce2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7dcd6ce2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g27dcd6ce2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19217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WGClimate)">
  <p:cSld name="Title Slide_1">
    <p:bg>
      <p:bgPr>
        <a:solidFill>
          <a:schemeClr val="dk2"/>
        </a:solidFill>
        <a:effectLst/>
      </p:bgPr>
    </p:bg>
    <p:spTree>
      <p:nvGrpSpPr>
        <p:cNvPr id="1" name="Shape 6"/>
        <p:cNvGrpSpPr/>
        <p:nvPr/>
      </p:nvGrpSpPr>
      <p:grpSpPr>
        <a:xfrm>
          <a:off x="0" y="0"/>
          <a:ext cx="0" cy="0"/>
          <a:chOff x="0" y="0"/>
          <a:chExt cx="0" cy="0"/>
        </a:xfrm>
      </p:grpSpPr>
      <p:pic>
        <p:nvPicPr>
          <p:cNvPr id="9" name="Google Shape;9;p8"/>
          <p:cNvPicPr preferRelativeResize="0"/>
          <p:nvPr/>
        </p:nvPicPr>
        <p:blipFill rotWithShape="1">
          <a:blip r:embed="rId2">
            <a:alphaModFix/>
          </a:blip>
          <a:srcRect/>
          <a:stretch/>
        </p:blipFill>
        <p:spPr>
          <a:xfrm>
            <a:off x="334474" y="198875"/>
            <a:ext cx="2217500" cy="1221350"/>
          </a:xfrm>
          <a:prstGeom prst="rect">
            <a:avLst/>
          </a:prstGeom>
          <a:noFill/>
          <a:ln>
            <a:noFill/>
          </a:ln>
          <a:effectLst>
            <a:outerShdw blurRad="50800" dist="38100" dir="2700000" algn="tl" rotWithShape="0">
              <a:srgbClr val="000000">
                <a:alpha val="40000"/>
              </a:srgbClr>
            </a:outerShdw>
          </a:effectLst>
        </p:spPr>
      </p:pic>
      <p:pic>
        <p:nvPicPr>
          <p:cNvPr id="10" name="Google Shape;10;p8"/>
          <p:cNvPicPr preferRelativeResize="0"/>
          <p:nvPr/>
        </p:nvPicPr>
        <p:blipFill rotWithShape="1">
          <a:blip r:embed="rId3">
            <a:alphaModFix amt="58999"/>
          </a:blip>
          <a:srcRect l="11054" t="37272" r="40715" b="-20377"/>
          <a:stretch/>
        </p:blipFill>
        <p:spPr>
          <a:xfrm rot="5400000">
            <a:off x="8967750" y="3607650"/>
            <a:ext cx="2826600" cy="3617100"/>
          </a:xfrm>
          <a:prstGeom prst="rect">
            <a:avLst/>
          </a:prstGeom>
          <a:noFill/>
          <a:ln>
            <a:noFill/>
          </a:ln>
        </p:spPr>
      </p:pic>
      <p:sp>
        <p:nvSpPr>
          <p:cNvPr id="11" name="Google Shape;11;p8"/>
          <p:cNvSpPr txBox="1">
            <a:spLocks noGrp="1"/>
          </p:cNvSpPr>
          <p:nvPr>
            <p:ph type="title"/>
          </p:nvPr>
        </p:nvSpPr>
        <p:spPr>
          <a:xfrm>
            <a:off x="2072700" y="1886575"/>
            <a:ext cx="8046600" cy="23550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lt1"/>
              </a:buClr>
              <a:buSzPts val="6000"/>
              <a:buFont typeface="Montserrat Medium"/>
              <a:buNone/>
              <a:defRPr sz="6000" b="0" i="0" u="none" strike="noStrike" cap="none">
                <a:solidFill>
                  <a:schemeClr val="lt1"/>
                </a:solidFill>
                <a:latin typeface="Montserrat Medium"/>
                <a:ea typeface="Montserrat Medium"/>
                <a:cs typeface="Montserrat Medium"/>
                <a:sym typeface="Montserrat Medium"/>
              </a:defRPr>
            </a:lvl1pPr>
            <a:lvl2pPr marR="0" lvl="1" algn="ctr" rtl="0">
              <a:lnSpc>
                <a:spcPct val="100000"/>
              </a:lnSpc>
              <a:spcBef>
                <a:spcPts val="0"/>
              </a:spcBef>
              <a:spcAft>
                <a:spcPts val="0"/>
              </a:spcAft>
              <a:buClr>
                <a:schemeClr val="lt1"/>
              </a:buClr>
              <a:buSzPts val="1100"/>
              <a:buFont typeface="Average"/>
              <a:buNone/>
              <a:defRPr sz="1500" b="0" i="0" u="none" strike="noStrike" cap="none">
                <a:solidFill>
                  <a:schemeClr val="lt1"/>
                </a:solidFill>
                <a:latin typeface="Average"/>
                <a:ea typeface="Average"/>
                <a:cs typeface="Average"/>
                <a:sym typeface="Average"/>
              </a:defRPr>
            </a:lvl2pPr>
            <a:lvl3pPr marR="0" lvl="2" algn="ctr" rtl="0">
              <a:lnSpc>
                <a:spcPct val="100000"/>
              </a:lnSpc>
              <a:spcBef>
                <a:spcPts val="0"/>
              </a:spcBef>
              <a:spcAft>
                <a:spcPts val="0"/>
              </a:spcAft>
              <a:buClr>
                <a:schemeClr val="lt1"/>
              </a:buClr>
              <a:buSzPts val="1100"/>
              <a:buFont typeface="Average"/>
              <a:buNone/>
              <a:defRPr sz="1500" b="0" i="0" u="none" strike="noStrike" cap="none">
                <a:solidFill>
                  <a:schemeClr val="lt1"/>
                </a:solidFill>
                <a:latin typeface="Average"/>
                <a:ea typeface="Average"/>
                <a:cs typeface="Average"/>
                <a:sym typeface="Average"/>
              </a:defRPr>
            </a:lvl3pPr>
            <a:lvl4pPr marR="0" lvl="3" algn="ctr" rtl="0">
              <a:lnSpc>
                <a:spcPct val="100000"/>
              </a:lnSpc>
              <a:spcBef>
                <a:spcPts val="0"/>
              </a:spcBef>
              <a:spcAft>
                <a:spcPts val="0"/>
              </a:spcAft>
              <a:buClr>
                <a:schemeClr val="lt1"/>
              </a:buClr>
              <a:buSzPts val="1100"/>
              <a:buFont typeface="Average"/>
              <a:buNone/>
              <a:defRPr sz="1500" b="0" i="0" u="none" strike="noStrike" cap="none">
                <a:solidFill>
                  <a:schemeClr val="lt1"/>
                </a:solidFill>
                <a:latin typeface="Average"/>
                <a:ea typeface="Average"/>
                <a:cs typeface="Average"/>
                <a:sym typeface="Average"/>
              </a:defRPr>
            </a:lvl4pPr>
            <a:lvl5pPr marR="0" lvl="4" algn="ctr" rtl="0">
              <a:lnSpc>
                <a:spcPct val="100000"/>
              </a:lnSpc>
              <a:spcBef>
                <a:spcPts val="0"/>
              </a:spcBef>
              <a:spcAft>
                <a:spcPts val="0"/>
              </a:spcAft>
              <a:buClr>
                <a:schemeClr val="lt1"/>
              </a:buClr>
              <a:buSzPts val="1100"/>
              <a:buFont typeface="Average"/>
              <a:buNone/>
              <a:defRPr sz="1500" b="0" i="0" u="none" strike="noStrike" cap="none">
                <a:solidFill>
                  <a:schemeClr val="lt1"/>
                </a:solidFill>
                <a:latin typeface="Average"/>
                <a:ea typeface="Average"/>
                <a:cs typeface="Average"/>
                <a:sym typeface="Average"/>
              </a:defRPr>
            </a:lvl5pPr>
            <a:lvl6pPr marR="0" lvl="5" algn="ctr" rtl="0">
              <a:lnSpc>
                <a:spcPct val="100000"/>
              </a:lnSpc>
              <a:spcBef>
                <a:spcPts val="0"/>
              </a:spcBef>
              <a:spcAft>
                <a:spcPts val="0"/>
              </a:spcAft>
              <a:buClr>
                <a:schemeClr val="lt1"/>
              </a:buClr>
              <a:buSzPts val="1100"/>
              <a:buFont typeface="Average"/>
              <a:buNone/>
              <a:defRPr sz="1500" b="0" i="0" u="none" strike="noStrike" cap="none">
                <a:solidFill>
                  <a:schemeClr val="lt1"/>
                </a:solidFill>
                <a:latin typeface="Average"/>
                <a:ea typeface="Average"/>
                <a:cs typeface="Average"/>
                <a:sym typeface="Average"/>
              </a:defRPr>
            </a:lvl6pPr>
            <a:lvl7pPr marR="0" lvl="6" algn="ctr" rtl="0">
              <a:lnSpc>
                <a:spcPct val="100000"/>
              </a:lnSpc>
              <a:spcBef>
                <a:spcPts val="0"/>
              </a:spcBef>
              <a:spcAft>
                <a:spcPts val="0"/>
              </a:spcAft>
              <a:buClr>
                <a:schemeClr val="lt1"/>
              </a:buClr>
              <a:buSzPts val="1100"/>
              <a:buFont typeface="Average"/>
              <a:buNone/>
              <a:defRPr sz="1500" b="0" i="0" u="none" strike="noStrike" cap="none">
                <a:solidFill>
                  <a:schemeClr val="lt1"/>
                </a:solidFill>
                <a:latin typeface="Average"/>
                <a:ea typeface="Average"/>
                <a:cs typeface="Average"/>
                <a:sym typeface="Average"/>
              </a:defRPr>
            </a:lvl7pPr>
            <a:lvl8pPr marR="0" lvl="7" algn="ctr" rtl="0">
              <a:lnSpc>
                <a:spcPct val="100000"/>
              </a:lnSpc>
              <a:spcBef>
                <a:spcPts val="0"/>
              </a:spcBef>
              <a:spcAft>
                <a:spcPts val="0"/>
              </a:spcAft>
              <a:buClr>
                <a:schemeClr val="lt1"/>
              </a:buClr>
              <a:buSzPts val="1100"/>
              <a:buFont typeface="Average"/>
              <a:buNone/>
              <a:defRPr sz="1500" b="0" i="0" u="none" strike="noStrike" cap="none">
                <a:solidFill>
                  <a:schemeClr val="lt1"/>
                </a:solidFill>
                <a:latin typeface="Average"/>
                <a:ea typeface="Average"/>
                <a:cs typeface="Average"/>
                <a:sym typeface="Average"/>
              </a:defRPr>
            </a:lvl8pPr>
            <a:lvl9pPr marR="0" lvl="8" algn="ctr" rtl="0">
              <a:lnSpc>
                <a:spcPct val="100000"/>
              </a:lnSpc>
              <a:spcBef>
                <a:spcPts val="0"/>
              </a:spcBef>
              <a:spcAft>
                <a:spcPts val="0"/>
              </a:spcAft>
              <a:buClr>
                <a:schemeClr val="lt1"/>
              </a:buClr>
              <a:buSzPts val="1100"/>
              <a:buFont typeface="Average"/>
              <a:buNone/>
              <a:defRPr sz="1500" b="0" i="0" u="none" strike="noStrike" cap="none">
                <a:solidFill>
                  <a:schemeClr val="lt1"/>
                </a:solidFill>
                <a:latin typeface="Average"/>
                <a:ea typeface="Average"/>
                <a:cs typeface="Average"/>
                <a:sym typeface="Average"/>
              </a:defRPr>
            </a:lvl9pPr>
          </a:lstStyle>
          <a:p>
            <a:endParaRPr/>
          </a:p>
        </p:txBody>
      </p:sp>
      <p:grpSp>
        <p:nvGrpSpPr>
          <p:cNvPr id="12" name="Google Shape;12;p8"/>
          <p:cNvGrpSpPr/>
          <p:nvPr/>
        </p:nvGrpSpPr>
        <p:grpSpPr>
          <a:xfrm>
            <a:off x="8662376" y="198875"/>
            <a:ext cx="3384923" cy="1059125"/>
            <a:chOff x="-7013547" y="6156743"/>
            <a:chExt cx="4139060" cy="1295091"/>
          </a:xfrm>
        </p:grpSpPr>
        <p:pic>
          <p:nvPicPr>
            <p:cNvPr id="13" name="Google Shape;13;p8"/>
            <p:cNvPicPr preferRelativeResize="0"/>
            <p:nvPr/>
          </p:nvPicPr>
          <p:blipFill rotWithShape="1">
            <a:blip r:embed="rId4">
              <a:alphaModFix/>
            </a:blip>
            <a:srcRect l="10790" t="22772" r="65874" b="23006"/>
            <a:stretch/>
          </p:blipFill>
          <p:spPr>
            <a:xfrm>
              <a:off x="-7013547" y="6156743"/>
              <a:ext cx="1245077" cy="1295091"/>
            </a:xfrm>
            <a:prstGeom prst="rect">
              <a:avLst/>
            </a:prstGeom>
            <a:noFill/>
            <a:ln>
              <a:noFill/>
            </a:ln>
            <a:effectLst>
              <a:outerShdw blurRad="57150" dist="19050" dir="5400000" algn="bl" rotWithShape="0">
                <a:srgbClr val="000000">
                  <a:alpha val="49803"/>
                </a:srgbClr>
              </a:outerShdw>
            </a:effectLst>
          </p:spPr>
        </p:pic>
        <p:pic>
          <p:nvPicPr>
            <p:cNvPr id="14" name="Google Shape;14;p8"/>
            <p:cNvPicPr preferRelativeResize="0"/>
            <p:nvPr/>
          </p:nvPicPr>
          <p:blipFill rotWithShape="1">
            <a:blip r:embed="rId5">
              <a:alphaModFix/>
            </a:blip>
            <a:srcRect l="34127" t="31914" r="11634" b="28523"/>
            <a:stretch/>
          </p:blipFill>
          <p:spPr>
            <a:xfrm>
              <a:off x="-5768470" y="6375042"/>
              <a:ext cx="2893983" cy="944944"/>
            </a:xfrm>
            <a:prstGeom prst="rect">
              <a:avLst/>
            </a:prstGeom>
            <a:noFill/>
            <a:ln>
              <a:noFill/>
            </a:ln>
            <a:effectLst>
              <a:outerShdw blurRad="57150" dist="19050" dir="5400000" algn="bl" rotWithShape="0">
                <a:srgbClr val="000000">
                  <a:alpha val="49803"/>
                </a:srgbClr>
              </a:outerShdw>
            </a:effectLst>
          </p:spPr>
        </p:pic>
      </p:grpSp>
      <p:sp>
        <p:nvSpPr>
          <p:cNvPr id="15" name="Google Shape;15;p8"/>
          <p:cNvSpPr txBox="1"/>
          <p:nvPr/>
        </p:nvSpPr>
        <p:spPr>
          <a:xfrm>
            <a:off x="0" y="5919000"/>
            <a:ext cx="2444100" cy="939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GB" sz="2100" b="1" i="0" u="none" strike="noStrike" cap="none">
                <a:solidFill>
                  <a:schemeClr val="lt1"/>
                </a:solidFill>
                <a:latin typeface="Lobster"/>
                <a:ea typeface="Lobster"/>
                <a:cs typeface="Lobster"/>
                <a:sym typeface="Lobster"/>
              </a:rPr>
              <a:t>WGClimate</a:t>
            </a:r>
            <a:endParaRPr sz="2100" b="1" i="0" u="none" strike="noStrike" cap="none">
              <a:solidFill>
                <a:schemeClr val="lt1"/>
              </a:solidFill>
              <a:latin typeface="Lobster"/>
              <a:ea typeface="Lobster"/>
              <a:cs typeface="Lobster"/>
              <a:sym typeface="Lobster"/>
            </a:endParaRPr>
          </a:p>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lt1"/>
                </a:solidFill>
                <a:latin typeface="Barlow"/>
                <a:ea typeface="Barlow"/>
                <a:cs typeface="Barlow"/>
                <a:sym typeface="Barlow"/>
              </a:rPr>
              <a:t>The Joint CEOS-CGMS Working Group on Climate</a:t>
            </a:r>
            <a:endParaRPr sz="1400" b="1" i="0" u="none" strike="noStrike" cap="none">
              <a:solidFill>
                <a:schemeClr val="lt1"/>
              </a:solidFill>
              <a:latin typeface="Barlow"/>
              <a:ea typeface="Barlow"/>
              <a:cs typeface="Barlow"/>
              <a:sym typeface="Barlow"/>
            </a:endParaRPr>
          </a:p>
        </p:txBody>
      </p:sp>
      <p:sp>
        <p:nvSpPr>
          <p:cNvPr id="16" name="Google Shape;16;p8"/>
          <p:cNvSpPr txBox="1"/>
          <p:nvPr/>
        </p:nvSpPr>
        <p:spPr>
          <a:xfrm>
            <a:off x="3158400" y="5706550"/>
            <a:ext cx="5875200" cy="113130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2100"/>
              <a:buFont typeface="Arial"/>
              <a:buNone/>
            </a:pPr>
            <a:r>
              <a:rPr lang="en-GB" sz="2100" b="1" i="0" u="none" strike="noStrike" cap="none">
                <a:solidFill>
                  <a:schemeClr val="lt1"/>
                </a:solidFill>
                <a:latin typeface="Barlow"/>
                <a:ea typeface="Barlow"/>
                <a:cs typeface="Barlow"/>
                <a:sym typeface="Barlow"/>
              </a:rPr>
              <a:t>WGClimate-22 &amp; GHG-TT-5</a:t>
            </a:r>
            <a:endParaRPr sz="2100" b="1" i="0" u="none" strike="noStrike" cap="none">
              <a:solidFill>
                <a:schemeClr val="lt1"/>
              </a:solidFill>
              <a:latin typeface="Barlow"/>
              <a:ea typeface="Barlow"/>
              <a:cs typeface="Barlow"/>
              <a:sym typeface="Barlow"/>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Barlow"/>
                <a:ea typeface="Barlow"/>
                <a:cs typeface="Barlow"/>
                <a:sym typeface="Barlow"/>
              </a:rPr>
              <a:t>11 - 13 February, 2025</a:t>
            </a:r>
            <a:endParaRPr sz="1800" b="0" i="0" u="none" strike="noStrike" cap="none">
              <a:solidFill>
                <a:schemeClr val="lt1"/>
              </a:solidFill>
              <a:latin typeface="Barlow"/>
              <a:ea typeface="Barlow"/>
              <a:cs typeface="Barlow"/>
              <a:sym typeface="Barlow"/>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Barlow"/>
                <a:ea typeface="Barlow"/>
                <a:cs typeface="Barlow"/>
                <a:sym typeface="Barlow"/>
              </a:rPr>
              <a:t>ESA ECSAT, Harwell, UK</a:t>
            </a:r>
            <a:endParaRPr sz="1800" b="0" i="0" u="none" strike="noStrike" cap="none">
              <a:solidFill>
                <a:schemeClr val="lt1"/>
              </a:solidFill>
              <a:latin typeface="Barlow"/>
              <a:ea typeface="Barlow"/>
              <a:cs typeface="Barlow"/>
              <a:sym typeface="Barlow"/>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 and Content_1">
    <p:spTree>
      <p:nvGrpSpPr>
        <p:cNvPr id="1" name="Shape 43"/>
        <p:cNvGrpSpPr/>
        <p:nvPr/>
      </p:nvGrpSpPr>
      <p:grpSpPr>
        <a:xfrm>
          <a:off x="0" y="0"/>
          <a:ext cx="0" cy="0"/>
          <a:chOff x="0" y="0"/>
          <a:chExt cx="0" cy="0"/>
        </a:xfrm>
      </p:grpSpPr>
      <p:sp>
        <p:nvSpPr>
          <p:cNvPr id="44" name="Google Shape;44;p11"/>
          <p:cNvSpPr/>
          <p:nvPr/>
        </p:nvSpPr>
        <p:spPr>
          <a:xfrm>
            <a:off x="0" y="1"/>
            <a:ext cx="12192000" cy="103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2"/>
              </a:solidFill>
              <a:latin typeface="Montserrat" panose="00000500000000000000" pitchFamily="2" charset="0"/>
              <a:ea typeface="Arial"/>
              <a:cs typeface="Arial"/>
              <a:sym typeface="Arial"/>
            </a:endParaRPr>
          </a:p>
        </p:txBody>
      </p:sp>
      <p:pic>
        <p:nvPicPr>
          <p:cNvPr id="45" name="Google Shape;45;p11"/>
          <p:cNvPicPr preferRelativeResize="0"/>
          <p:nvPr/>
        </p:nvPicPr>
        <p:blipFill rotWithShape="1">
          <a:blip r:embed="rId2">
            <a:alphaModFix amt="34000"/>
          </a:blip>
          <a:srcRect l="51340" t="39268" r="-2841" b="35419"/>
          <a:stretch/>
        </p:blipFill>
        <p:spPr>
          <a:xfrm flipH="1">
            <a:off x="9304423" y="0"/>
            <a:ext cx="2887577" cy="1037492"/>
          </a:xfrm>
          <a:prstGeom prst="rect">
            <a:avLst/>
          </a:prstGeom>
          <a:noFill/>
          <a:ln>
            <a:noFill/>
          </a:ln>
        </p:spPr>
      </p:pic>
      <p:grpSp>
        <p:nvGrpSpPr>
          <p:cNvPr id="46" name="Google Shape;46;p11"/>
          <p:cNvGrpSpPr/>
          <p:nvPr/>
        </p:nvGrpSpPr>
        <p:grpSpPr>
          <a:xfrm>
            <a:off x="10113330" y="274853"/>
            <a:ext cx="2154863" cy="964667"/>
            <a:chOff x="7336150" y="-5375"/>
            <a:chExt cx="2317556" cy="1037500"/>
          </a:xfrm>
        </p:grpSpPr>
        <p:pic>
          <p:nvPicPr>
            <p:cNvPr id="47" name="Google Shape;47;p11"/>
            <p:cNvPicPr preferRelativeResize="0"/>
            <p:nvPr/>
          </p:nvPicPr>
          <p:blipFill rotWithShape="1">
            <a:blip r:embed="rId3">
              <a:alphaModFix/>
            </a:blip>
            <a:srcRect/>
            <a:stretch/>
          </p:blipFill>
          <p:spPr>
            <a:xfrm>
              <a:off x="7336150" y="-5375"/>
              <a:ext cx="2317556" cy="1037500"/>
            </a:xfrm>
            <a:prstGeom prst="rect">
              <a:avLst/>
            </a:prstGeom>
            <a:noFill/>
            <a:ln>
              <a:noFill/>
            </a:ln>
          </p:spPr>
        </p:pic>
        <p:pic>
          <p:nvPicPr>
            <p:cNvPr id="48" name="Google Shape;48;p11"/>
            <p:cNvPicPr preferRelativeResize="0"/>
            <p:nvPr/>
          </p:nvPicPr>
          <p:blipFill rotWithShape="1">
            <a:blip r:embed="rId4">
              <a:alphaModFix/>
            </a:blip>
            <a:srcRect l="34128"/>
            <a:stretch/>
          </p:blipFill>
          <p:spPr>
            <a:xfrm>
              <a:off x="8127051" y="-5375"/>
              <a:ext cx="1526655" cy="1037500"/>
            </a:xfrm>
            <a:prstGeom prst="rect">
              <a:avLst/>
            </a:prstGeom>
            <a:noFill/>
            <a:ln>
              <a:noFill/>
            </a:ln>
          </p:spPr>
        </p:pic>
      </p:grpSp>
      <p:pic>
        <p:nvPicPr>
          <p:cNvPr id="49" name="Google Shape;49;p11"/>
          <p:cNvPicPr preferRelativeResize="0"/>
          <p:nvPr/>
        </p:nvPicPr>
        <p:blipFill rotWithShape="1">
          <a:blip r:embed="rId5">
            <a:alphaModFix/>
          </a:blip>
          <a:srcRect/>
          <a:stretch/>
        </p:blipFill>
        <p:spPr>
          <a:xfrm>
            <a:off x="10786300" y="92175"/>
            <a:ext cx="1191325" cy="472000"/>
          </a:xfrm>
          <a:prstGeom prst="rect">
            <a:avLst/>
          </a:prstGeom>
          <a:noFill/>
          <a:ln>
            <a:noFill/>
          </a:ln>
          <a:effectLst>
            <a:outerShdw blurRad="50800" dist="38100" dir="2700000" algn="tl" rotWithShape="0">
              <a:srgbClr val="000000">
                <a:alpha val="40000"/>
              </a:srgbClr>
            </a:outerShdw>
          </a:effectLst>
        </p:spPr>
      </p:pic>
      <p:sp>
        <p:nvSpPr>
          <p:cNvPr id="50" name="Google Shape;50;p11"/>
          <p:cNvSpPr/>
          <p:nvPr/>
        </p:nvSpPr>
        <p:spPr>
          <a:xfrm>
            <a:off x="-1778" y="6574604"/>
            <a:ext cx="12193800" cy="283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51" name="Google Shape;51;p11"/>
          <p:cNvSpPr/>
          <p:nvPr/>
        </p:nvSpPr>
        <p:spPr>
          <a:xfrm rot="10800000" flipH="1">
            <a:off x="-4504" y="6540563"/>
            <a:ext cx="12196500" cy="59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52" name="Google Shape;52;p11"/>
          <p:cNvSpPr txBox="1"/>
          <p:nvPr/>
        </p:nvSpPr>
        <p:spPr>
          <a:xfrm>
            <a:off x="10265664" y="6574604"/>
            <a:ext cx="19254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accent1"/>
                </a:solidFill>
                <a:latin typeface="Barlow SemiBold"/>
                <a:ea typeface="Barlow SemiBold"/>
                <a:cs typeface="Barlow SemiBold"/>
                <a:sym typeface="Barlow SemiBold"/>
              </a:rPr>
              <a:t>Slide </a:t>
            </a:r>
            <a:fld id="{00000000-1234-1234-1234-123412341234}" type="slidenum">
              <a:rPr lang="en-GB" sz="1400" b="0" i="0" u="none" strike="noStrike" cap="none">
                <a:solidFill>
                  <a:schemeClr val="accent1"/>
                </a:solidFill>
                <a:latin typeface="Barlow SemiBold"/>
                <a:ea typeface="Barlow SemiBold"/>
                <a:cs typeface="Barlow SemiBold"/>
                <a:sym typeface="Barlow SemiBold"/>
              </a:rPr>
              <a:t>‹#›</a:t>
            </a:fld>
            <a:endParaRPr sz="1400" b="0" i="0" u="none" strike="noStrike" cap="none">
              <a:solidFill>
                <a:schemeClr val="accent1"/>
              </a:solidFill>
              <a:latin typeface="Barlow SemiBold"/>
              <a:ea typeface="Barlow SemiBold"/>
              <a:cs typeface="Barlow SemiBold"/>
              <a:sym typeface="Barlow SemiBold"/>
            </a:endParaRPr>
          </a:p>
        </p:txBody>
      </p:sp>
      <p:sp>
        <p:nvSpPr>
          <p:cNvPr id="53" name="Google Shape;53;p11"/>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accent1"/>
                </a:solidFill>
                <a:latin typeface="Montserrat SemiBold"/>
                <a:ea typeface="Montserrat SemiBold"/>
                <a:cs typeface="Montserrat SemiBold"/>
                <a:sym typeface="Montserrat SemiBold"/>
              </a:rPr>
              <a:t>WGClimate-22 &amp; GHG-TT-5 | 11 - 13 February, 2025</a:t>
            </a:r>
            <a:endParaRPr sz="1400" b="0" i="0" u="none" strike="noStrike" cap="none">
              <a:solidFill>
                <a:schemeClr val="accent1"/>
              </a:solidFill>
              <a:latin typeface="Montserrat SemiBold"/>
              <a:ea typeface="Montserrat SemiBold"/>
              <a:cs typeface="Montserrat SemiBold"/>
              <a:sym typeface="Montserrat SemiBold"/>
            </a:endParaRPr>
          </a:p>
        </p:txBody>
      </p:sp>
      <p:sp>
        <p:nvSpPr>
          <p:cNvPr id="54" name="Google Shape;54;p11"/>
          <p:cNvSpPr txBox="1">
            <a:spLocks noGrp="1"/>
          </p:cNvSpPr>
          <p:nvPr>
            <p:ph type="title"/>
          </p:nvPr>
        </p:nvSpPr>
        <p:spPr>
          <a:xfrm>
            <a:off x="214375" y="92175"/>
            <a:ext cx="9387000" cy="779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32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5" name="Google Shape;55;p11"/>
          <p:cNvSpPr txBox="1"/>
          <p:nvPr/>
        </p:nvSpPr>
        <p:spPr>
          <a:xfrm>
            <a:off x="10547800" y="5883750"/>
            <a:ext cx="1668300" cy="6618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300"/>
              <a:buFont typeface="Arial"/>
              <a:buNone/>
            </a:pPr>
            <a:r>
              <a:rPr lang="en-GB" sz="1300" b="1" i="0" u="none" strike="noStrike" cap="none">
                <a:solidFill>
                  <a:schemeClr val="dk2"/>
                </a:solidFill>
                <a:latin typeface="Lobster"/>
                <a:ea typeface="Lobster"/>
                <a:cs typeface="Lobster"/>
                <a:sym typeface="Lobster"/>
              </a:rPr>
              <a:t>WGClimate</a:t>
            </a:r>
            <a:endParaRPr sz="1300" b="1" i="0" u="none" strike="noStrike" cap="none">
              <a:solidFill>
                <a:schemeClr val="dk2"/>
              </a:solidFill>
              <a:latin typeface="Lobster"/>
              <a:ea typeface="Lobster"/>
              <a:cs typeface="Lobster"/>
              <a:sym typeface="Lobster"/>
            </a:endParaRPr>
          </a:p>
          <a:p>
            <a:pPr marL="0" marR="0" lvl="0" indent="0" algn="r" rtl="0">
              <a:lnSpc>
                <a:spcPct val="100000"/>
              </a:lnSpc>
              <a:spcBef>
                <a:spcPts val="0"/>
              </a:spcBef>
              <a:spcAft>
                <a:spcPts val="0"/>
              </a:spcAft>
              <a:buClr>
                <a:srgbClr val="000000"/>
              </a:buClr>
              <a:buSzPts val="900"/>
              <a:buFont typeface="Arial"/>
              <a:buNone/>
            </a:pPr>
            <a:r>
              <a:rPr lang="en-GB" sz="900" b="1" i="0" u="none" strike="noStrike" cap="none">
                <a:solidFill>
                  <a:schemeClr val="dk2"/>
                </a:solidFill>
                <a:latin typeface="Barlow"/>
                <a:ea typeface="Barlow"/>
                <a:cs typeface="Barlow"/>
                <a:sym typeface="Barlow"/>
              </a:rPr>
              <a:t>The Joint CEOS-CGMS Working Group on Climate</a:t>
            </a:r>
            <a:endParaRPr sz="900" b="1" i="0" u="none" strike="noStrike" cap="none">
              <a:solidFill>
                <a:schemeClr val="dk2"/>
              </a:solidFill>
              <a:latin typeface="Barlow"/>
              <a:ea typeface="Barlow"/>
              <a:cs typeface="Barlow"/>
              <a:sym typeface="Barlow"/>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9" name="Google Shape;29;p3"/>
          <p:cNvSpPr txBox="1">
            <a:spLocks noGrp="1"/>
          </p:cNvSpPr>
          <p:nvPr>
            <p:ph type="body" idx="1"/>
          </p:nvPr>
        </p:nvSpPr>
        <p:spPr>
          <a:xfrm>
            <a:off x="324233" y="1558533"/>
            <a:ext cx="11495400" cy="46629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dirty="0"/>
          </a:p>
        </p:txBody>
      </p:sp>
      <p:sp>
        <p:nvSpPr>
          <p:cNvPr id="30" name="Google Shape;30;p3"/>
          <p:cNvSpPr txBox="1">
            <a:spLocks noGrp="1"/>
          </p:cNvSpPr>
          <p:nvPr>
            <p:ph type="title"/>
          </p:nvPr>
        </p:nvSpPr>
        <p:spPr>
          <a:xfrm>
            <a:off x="176048" y="136093"/>
            <a:ext cx="9386864" cy="779002"/>
          </a:xfrm>
          <a:prstGeom prst="rect">
            <a:avLst/>
          </a:prstGeom>
          <a:noFill/>
          <a:ln>
            <a:noFill/>
          </a:ln>
        </p:spPr>
        <p:txBody>
          <a:bodyPr spcFirstLastPara="1" wrap="square" lIns="91425" tIns="45700" rIns="91425" bIns="45700" anchor="t" anchorCtr="0">
            <a:noAutofit/>
          </a:bodyPr>
          <a:lstStyle>
            <a:lvl1pPr>
              <a:defRPr sz="3200" dirty="0">
                <a:solidFill>
                  <a:schemeClr val="lt1"/>
                </a:solidFill>
                <a:latin typeface="Montserrat"/>
                <a:ea typeface="Montserrat"/>
                <a:cs typeface="Montserrat"/>
              </a:defRPr>
            </a:lvl1pPr>
          </a:lstStyle>
          <a:p>
            <a:pPr lvl="0">
              <a:lnSpc>
                <a:spcPct val="90000"/>
              </a:lnSpc>
              <a:buClr>
                <a:schemeClr val="lt1"/>
              </a:buClr>
              <a:buSzPts val="4400"/>
              <a:buFont typeface="Montserrat"/>
              <a:buNone/>
            </a:pPr>
            <a:endParaRPr dirty="0"/>
          </a:p>
        </p:txBody>
      </p:sp>
      <p:sp>
        <p:nvSpPr>
          <p:cNvPr id="2" name="Google Shape;48;p5">
            <a:extLst>
              <a:ext uri="{FF2B5EF4-FFF2-40B4-BE49-F238E27FC236}">
                <a16:creationId xmlns:a16="http://schemas.microsoft.com/office/drawing/2014/main" id="{528C0704-FCC4-261F-F231-B47064D9F344}"/>
              </a:ext>
            </a:extLst>
          </p:cNvPr>
          <p:cNvSpPr txBox="1"/>
          <p:nvPr userDrawn="1"/>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dirty="0">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t>‹#›</a:t>
            </a:fld>
            <a:endParaRPr sz="1400" b="1" dirty="0">
              <a:solidFill>
                <a:schemeClr val="accent1"/>
              </a:solidFill>
              <a:latin typeface="Montserrat"/>
              <a:ea typeface="Montserrat"/>
              <a:cs typeface="Montserrat"/>
              <a:sym typeface="Montserrat"/>
            </a:endParaRPr>
          </a:p>
        </p:txBody>
      </p:sp>
      <p:sp>
        <p:nvSpPr>
          <p:cNvPr id="4" name="Google Shape;50;p5">
            <a:extLst>
              <a:ext uri="{FF2B5EF4-FFF2-40B4-BE49-F238E27FC236}">
                <a16:creationId xmlns:a16="http://schemas.microsoft.com/office/drawing/2014/main" id="{8CA0EC08-B004-563B-B62A-1098A0841045}"/>
              </a:ext>
            </a:extLst>
          </p:cNvPr>
          <p:cNvSpPr txBox="1"/>
          <p:nvPr userDrawn="1"/>
        </p:nvSpPr>
        <p:spPr>
          <a:xfrm>
            <a:off x="-24384" y="6562799"/>
            <a:ext cx="7207062"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u="none" strike="noStrike" cap="none" dirty="0">
                <a:solidFill>
                  <a:schemeClr val="accent1"/>
                </a:solidFill>
                <a:latin typeface="Montserrat"/>
                <a:ea typeface="Montserrat"/>
                <a:cs typeface="Montserrat"/>
                <a:sym typeface="Montserrat"/>
              </a:rPr>
              <a:t>CEOS GHG TT, 26 Feb.</a:t>
            </a:r>
            <a:r>
              <a:rPr lang="en-GB" b="1" dirty="0">
                <a:solidFill>
                  <a:schemeClr val="accent1"/>
                </a:solidFill>
                <a:latin typeface="Montserrat"/>
                <a:ea typeface="Montserrat"/>
                <a:cs typeface="Montserrat"/>
                <a:sym typeface="Montserrat"/>
              </a:rPr>
              <a:t> 2024, Y. Meijer</a:t>
            </a:r>
            <a:endParaRPr b="1" dirty="0">
              <a:solidFill>
                <a:schemeClr val="accent1"/>
              </a:solidFill>
              <a:latin typeface="Montserrat"/>
              <a:ea typeface="Montserrat"/>
              <a:cs typeface="Montserrat"/>
              <a:sym typeface="Montserrat"/>
            </a:endParaRPr>
          </a:p>
        </p:txBody>
      </p:sp>
    </p:spTree>
    <p:extLst>
      <p:ext uri="{BB962C8B-B14F-4D97-AF65-F5344CB8AC3E}">
        <p14:creationId xmlns:p14="http://schemas.microsoft.com/office/powerpoint/2010/main" val="9155924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atabase.eohandbook.com/gh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ceos.org/gh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txBox="1">
            <a:spLocks noGrp="1"/>
          </p:cNvSpPr>
          <p:nvPr>
            <p:ph type="title"/>
          </p:nvPr>
        </p:nvSpPr>
        <p:spPr>
          <a:xfrm>
            <a:off x="651075" y="1440475"/>
            <a:ext cx="10325700" cy="30447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lt1"/>
              </a:buClr>
              <a:buSzPts val="8000"/>
              <a:buFont typeface="Arial"/>
              <a:buNone/>
            </a:pPr>
            <a:r>
              <a:rPr lang="en-GB" sz="7100" dirty="0"/>
              <a:t>3.2 Sensor development</a:t>
            </a:r>
            <a:endParaRPr sz="3000" i="1" dirty="0">
              <a:latin typeface="Montserrat"/>
              <a:ea typeface="Montserrat"/>
              <a:cs typeface="Montserrat"/>
              <a:sym typeface="Montserrat"/>
            </a:endParaRPr>
          </a:p>
        </p:txBody>
      </p:sp>
      <p:sp>
        <p:nvSpPr>
          <p:cNvPr id="61" name="Google Shape;61;p1"/>
          <p:cNvSpPr/>
          <p:nvPr/>
        </p:nvSpPr>
        <p:spPr>
          <a:xfrm>
            <a:off x="6223225" y="5221050"/>
            <a:ext cx="5908500" cy="1275600"/>
          </a:xfrm>
          <a:prstGeom prst="rect">
            <a:avLst/>
          </a:prstGeom>
          <a:noFill/>
          <a:ln>
            <a:noFill/>
          </a:ln>
        </p:spPr>
        <p:txBody>
          <a:bodyPr spcFirstLastPara="1" wrap="square" lIns="0" tIns="0" rIns="0" bIns="0" anchor="t" anchorCtr="0">
            <a:noAutofit/>
          </a:bodyPr>
          <a:lstStyle/>
          <a:p>
            <a:pPr marL="0" marR="0" lvl="0" indent="0" algn="r" rtl="0">
              <a:lnSpc>
                <a:spcPct val="115000"/>
              </a:lnSpc>
              <a:spcBef>
                <a:spcPts val="0"/>
              </a:spcBef>
              <a:spcAft>
                <a:spcPts val="0"/>
              </a:spcAft>
              <a:buClr>
                <a:srgbClr val="000000"/>
              </a:buClr>
              <a:buSzPts val="2200"/>
              <a:buFont typeface="Arial"/>
              <a:buNone/>
            </a:pPr>
            <a:endParaRPr sz="2200" b="0" i="0" u="none" strike="noStrike" cap="none" dirty="0">
              <a:solidFill>
                <a:schemeClr val="lt1"/>
              </a:solidFill>
              <a:latin typeface="Barlow Medium"/>
              <a:ea typeface="Barlow Medium"/>
              <a:cs typeface="Barlow Medium"/>
              <a:sym typeface="Barlow Medium"/>
            </a:endParaRPr>
          </a:p>
          <a:p>
            <a:pPr algn="r">
              <a:lnSpc>
                <a:spcPct val="115000"/>
              </a:lnSpc>
              <a:buSzPts val="2200"/>
            </a:pPr>
            <a:r>
              <a:rPr lang="en-GB" sz="2200" dirty="0">
                <a:solidFill>
                  <a:schemeClr val="lt1"/>
                </a:solidFill>
                <a:latin typeface="Barlow Medium"/>
                <a:ea typeface="Barlow Medium"/>
                <a:cs typeface="Barlow Medium"/>
                <a:sym typeface="Barlow Medium"/>
              </a:rPr>
              <a:t>David Crisp (SIT Chair Team)</a:t>
            </a:r>
          </a:p>
          <a:p>
            <a:pPr marL="0" marR="0" lvl="0" indent="0" algn="r" rtl="0">
              <a:lnSpc>
                <a:spcPct val="115000"/>
              </a:lnSpc>
              <a:spcBef>
                <a:spcPts val="0"/>
              </a:spcBef>
              <a:spcAft>
                <a:spcPts val="0"/>
              </a:spcAft>
              <a:buClr>
                <a:srgbClr val="000000"/>
              </a:buClr>
              <a:buSzPts val="2200"/>
              <a:buFont typeface="Arial"/>
              <a:buNone/>
            </a:pPr>
            <a:r>
              <a:rPr lang="en-GB" sz="2200" b="0" i="0" u="none" strike="noStrike" cap="none" dirty="0">
                <a:solidFill>
                  <a:schemeClr val="lt1"/>
                </a:solidFill>
                <a:latin typeface="Barlow Medium"/>
                <a:ea typeface="Barlow Medium"/>
                <a:cs typeface="Barlow Medium"/>
                <a:sym typeface="Barlow Medium"/>
              </a:rPr>
              <a:t>Yasjka Meijer (ESA) </a:t>
            </a:r>
          </a:p>
          <a:p>
            <a:pPr marL="0" marR="0" lvl="0" indent="0" algn="r" rtl="0">
              <a:lnSpc>
                <a:spcPct val="115000"/>
              </a:lnSpc>
              <a:spcBef>
                <a:spcPts val="0"/>
              </a:spcBef>
              <a:spcAft>
                <a:spcPts val="0"/>
              </a:spcAft>
              <a:buClr>
                <a:srgbClr val="000000"/>
              </a:buClr>
              <a:buSzPts val="2200"/>
              <a:buFont typeface="Arial"/>
              <a:buNone/>
            </a:pPr>
            <a:r>
              <a:rPr lang="en-GB" sz="2200" b="0" i="0" u="none" strike="noStrike" cap="none" dirty="0">
                <a:solidFill>
                  <a:schemeClr val="lt1"/>
                </a:solidFill>
                <a:latin typeface="Barlow Medium"/>
                <a:ea typeface="Barlow Medium"/>
                <a:cs typeface="Barlow Medium"/>
                <a:sym typeface="Barlow Medium"/>
              </a:rPr>
              <a:t>Agenda Item 3.2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23501-188F-5D1B-BDDC-4684AB1237F4}"/>
              </a:ext>
            </a:extLst>
          </p:cNvPr>
          <p:cNvSpPr>
            <a:spLocks noGrp="1"/>
          </p:cNvSpPr>
          <p:nvPr>
            <p:ph type="title"/>
          </p:nvPr>
        </p:nvSpPr>
        <p:spPr>
          <a:xfrm>
            <a:off x="214374" y="92175"/>
            <a:ext cx="10070269" cy="779100"/>
          </a:xfrm>
        </p:spPr>
        <p:txBody>
          <a:bodyPr/>
          <a:lstStyle/>
          <a:p>
            <a:r>
              <a:rPr lang="en-US" sz="2800" dirty="0"/>
              <a:t>Improvements needed in current and future sensors: Improved </a:t>
            </a:r>
            <a:r>
              <a:rPr lang="en-US" sz="2800" dirty="0" err="1"/>
              <a:t>cal</a:t>
            </a:r>
            <a:r>
              <a:rPr lang="en-US" sz="2800" dirty="0"/>
              <a:t>/</a:t>
            </a:r>
            <a:r>
              <a:rPr lang="en-US" sz="2800" dirty="0" err="1"/>
              <a:t>val</a:t>
            </a:r>
            <a:r>
              <a:rPr lang="en-US" sz="2800" dirty="0"/>
              <a:t> sites for wide field observations </a:t>
            </a:r>
          </a:p>
        </p:txBody>
      </p:sp>
      <p:pic>
        <p:nvPicPr>
          <p:cNvPr id="7" name="Picture 6" descr="A map of the world&#10;&#10;Description automatically generated">
            <a:extLst>
              <a:ext uri="{FF2B5EF4-FFF2-40B4-BE49-F238E27FC236}">
                <a16:creationId xmlns:a16="http://schemas.microsoft.com/office/drawing/2014/main" id="{FD39DF6D-C5A0-3E15-3D00-BA6050F0639B}"/>
              </a:ext>
            </a:extLst>
          </p:cNvPr>
          <p:cNvPicPr>
            <a:picLocks noChangeAspect="1"/>
          </p:cNvPicPr>
          <p:nvPr/>
        </p:nvPicPr>
        <p:blipFill>
          <a:blip r:embed="rId2"/>
          <a:stretch>
            <a:fillRect/>
          </a:stretch>
        </p:blipFill>
        <p:spPr>
          <a:xfrm>
            <a:off x="94592" y="1641748"/>
            <a:ext cx="7798677" cy="4316793"/>
          </a:xfrm>
          <a:prstGeom prst="rect">
            <a:avLst/>
          </a:prstGeom>
        </p:spPr>
      </p:pic>
      <p:sp>
        <p:nvSpPr>
          <p:cNvPr id="8" name="TextBox 7">
            <a:extLst>
              <a:ext uri="{FF2B5EF4-FFF2-40B4-BE49-F238E27FC236}">
                <a16:creationId xmlns:a16="http://schemas.microsoft.com/office/drawing/2014/main" id="{375D539F-DBC2-71D0-753F-09491A45FAD9}"/>
              </a:ext>
            </a:extLst>
          </p:cNvPr>
          <p:cNvSpPr txBox="1"/>
          <p:nvPr/>
        </p:nvSpPr>
        <p:spPr>
          <a:xfrm>
            <a:off x="8205654" y="1434226"/>
            <a:ext cx="3540914" cy="4524315"/>
          </a:xfrm>
          <a:prstGeom prst="rect">
            <a:avLst/>
          </a:prstGeom>
          <a:noFill/>
        </p:spPr>
        <p:txBody>
          <a:bodyPr wrap="square" rtlCol="0">
            <a:spAutoFit/>
          </a:bodyPr>
          <a:lstStyle/>
          <a:p>
            <a:r>
              <a:rPr lang="en-US" sz="1800" dirty="0"/>
              <a:t>Maintaining and updating our validation network has been identified as a critical issue at AC-VC. In particular we would like to develop Super Sites with ancillary (aerosol, GHG profiles) observations needed to test L2 algorithms and support L4 validation</a:t>
            </a:r>
          </a:p>
          <a:p>
            <a:endParaRPr lang="en-US" sz="1800" dirty="0"/>
          </a:p>
          <a:p>
            <a:r>
              <a:rPr lang="en-US" sz="1800" dirty="0"/>
              <a:t>This requires a new addition to Annex C (L2VAL) </a:t>
            </a:r>
          </a:p>
          <a:p>
            <a:endParaRPr lang="en-US" sz="1800" dirty="0"/>
          </a:p>
          <a:p>
            <a:r>
              <a:rPr lang="en-US" sz="1800" dirty="0"/>
              <a:t>How does CEOS support current capability? Can CEOS support upgraded capability?</a:t>
            </a:r>
          </a:p>
        </p:txBody>
      </p:sp>
    </p:spTree>
    <p:extLst>
      <p:ext uri="{BB962C8B-B14F-4D97-AF65-F5344CB8AC3E}">
        <p14:creationId xmlns:p14="http://schemas.microsoft.com/office/powerpoint/2010/main" val="1657230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CC164D-D3B0-2972-4FF6-A218A1EBDD35}"/>
              </a:ext>
            </a:extLst>
          </p:cNvPr>
          <p:cNvSpPr>
            <a:spLocks noGrp="1"/>
          </p:cNvSpPr>
          <p:nvPr>
            <p:ph type="title"/>
          </p:nvPr>
        </p:nvSpPr>
        <p:spPr>
          <a:xfrm>
            <a:off x="214374" y="92175"/>
            <a:ext cx="10126829" cy="779100"/>
          </a:xfrm>
        </p:spPr>
        <p:txBody>
          <a:bodyPr/>
          <a:lstStyle/>
          <a:p>
            <a:r>
              <a:rPr lang="en-US" sz="2800" dirty="0"/>
              <a:t>Improvements needed in current and future sensors: </a:t>
            </a:r>
            <a:br>
              <a:rPr lang="en-US" sz="2800" dirty="0"/>
            </a:br>
            <a:r>
              <a:rPr lang="en-US" sz="2800" dirty="0"/>
              <a:t>Validation of fluxes for facility scale missions</a:t>
            </a:r>
          </a:p>
        </p:txBody>
      </p:sp>
      <p:sp>
        <p:nvSpPr>
          <p:cNvPr id="2" name="TextBox 1">
            <a:extLst>
              <a:ext uri="{FF2B5EF4-FFF2-40B4-BE49-F238E27FC236}">
                <a16:creationId xmlns:a16="http://schemas.microsoft.com/office/drawing/2014/main" id="{0E15BCDA-E459-2669-C5DD-A6DF2D5CE0C0}"/>
              </a:ext>
            </a:extLst>
          </p:cNvPr>
          <p:cNvSpPr txBox="1"/>
          <p:nvPr/>
        </p:nvSpPr>
        <p:spPr>
          <a:xfrm>
            <a:off x="176048" y="3995678"/>
            <a:ext cx="11805420" cy="2862322"/>
          </a:xfrm>
          <a:prstGeom prst="rect">
            <a:avLst/>
          </a:prstGeom>
          <a:noFill/>
        </p:spPr>
        <p:txBody>
          <a:bodyPr wrap="square" rtlCol="0">
            <a:spAutoFit/>
          </a:bodyPr>
          <a:lstStyle/>
          <a:p>
            <a:r>
              <a:rPr lang="en-US" sz="1800" dirty="0"/>
              <a:t>Problems identified at AC+VC + other related meetings: 1) Different algorithms give different results for emissions and 2) Probability of Detection (POD) needs to be better characterized for a range of viewing conditions </a:t>
            </a:r>
            <a:r>
              <a:rPr lang="en-US" sz="1800" dirty="0">
                <a:sym typeface="Wingdings" pitchFamily="2" charset="2"/>
              </a:rPr>
              <a:t> Current approaches use single-blind tests where the emissions location (but not magnitude) is known; ancillary evidence suggests this results in too optimistic a POD</a:t>
            </a:r>
          </a:p>
          <a:p>
            <a:endParaRPr lang="en-US" sz="1800" dirty="0"/>
          </a:p>
          <a:p>
            <a:r>
              <a:rPr lang="en-US" sz="1800" dirty="0"/>
              <a:t>Proposed solution </a:t>
            </a:r>
            <a:r>
              <a:rPr lang="en-US" sz="1800" dirty="0">
                <a:sym typeface="Wingdings" pitchFamily="2" charset="2"/>
              </a:rPr>
              <a:t> Community needs to update validation network approach and protocols for better testing of algorithms and validation of results from facility scale missions</a:t>
            </a:r>
          </a:p>
          <a:p>
            <a:endParaRPr lang="en-US" sz="1800" dirty="0">
              <a:sym typeface="Wingdings" pitchFamily="2" charset="2"/>
            </a:endParaRPr>
          </a:p>
          <a:p>
            <a:r>
              <a:rPr lang="en-US" sz="1800" dirty="0">
                <a:sym typeface="Wingdings" pitchFamily="2" charset="2"/>
              </a:rPr>
              <a:t>How can CEOS support this effort?</a:t>
            </a:r>
            <a:endParaRPr lang="en-US" sz="1800" dirty="0"/>
          </a:p>
          <a:p>
            <a:endParaRPr lang="en-US" sz="1800" dirty="0"/>
          </a:p>
        </p:txBody>
      </p:sp>
      <p:pic>
        <p:nvPicPr>
          <p:cNvPr id="4" name="Picture 3">
            <a:extLst>
              <a:ext uri="{FF2B5EF4-FFF2-40B4-BE49-F238E27FC236}">
                <a16:creationId xmlns:a16="http://schemas.microsoft.com/office/drawing/2014/main" id="{7EB54EC9-05EE-B768-D851-7BD1B3AA9FA0}"/>
              </a:ext>
            </a:extLst>
          </p:cNvPr>
          <p:cNvPicPr>
            <a:picLocks noChangeAspect="1"/>
          </p:cNvPicPr>
          <p:nvPr/>
        </p:nvPicPr>
        <p:blipFill>
          <a:blip r:embed="rId2"/>
          <a:stretch>
            <a:fillRect/>
          </a:stretch>
        </p:blipFill>
        <p:spPr>
          <a:xfrm>
            <a:off x="316008" y="1174593"/>
            <a:ext cx="7772400" cy="2835644"/>
          </a:xfrm>
          <a:prstGeom prst="rect">
            <a:avLst/>
          </a:prstGeom>
        </p:spPr>
      </p:pic>
      <p:sp>
        <p:nvSpPr>
          <p:cNvPr id="5" name="TextBox 4">
            <a:extLst>
              <a:ext uri="{FF2B5EF4-FFF2-40B4-BE49-F238E27FC236}">
                <a16:creationId xmlns:a16="http://schemas.microsoft.com/office/drawing/2014/main" id="{E4A8C5F5-D9AA-269C-2660-BBD2E177D542}"/>
              </a:ext>
            </a:extLst>
          </p:cNvPr>
          <p:cNvSpPr txBox="1"/>
          <p:nvPr/>
        </p:nvSpPr>
        <p:spPr>
          <a:xfrm>
            <a:off x="4869480" y="3421596"/>
            <a:ext cx="3752193" cy="307777"/>
          </a:xfrm>
          <a:prstGeom prst="rect">
            <a:avLst/>
          </a:prstGeom>
          <a:noFill/>
        </p:spPr>
        <p:txBody>
          <a:bodyPr wrap="square" rtlCol="0">
            <a:spAutoFit/>
          </a:bodyPr>
          <a:lstStyle/>
          <a:p>
            <a:r>
              <a:rPr lang="en-US" dirty="0"/>
              <a:t>Courtesy Annmarie Eldering</a:t>
            </a:r>
          </a:p>
        </p:txBody>
      </p:sp>
    </p:spTree>
    <p:extLst>
      <p:ext uri="{BB962C8B-B14F-4D97-AF65-F5344CB8AC3E}">
        <p14:creationId xmlns:p14="http://schemas.microsoft.com/office/powerpoint/2010/main" val="2542104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8BB9F-FEBF-72A9-32DE-FA13BE082CF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86E326A-FEC2-D9FC-4B6D-4F62D5A0FA53}"/>
              </a:ext>
            </a:extLst>
          </p:cNvPr>
          <p:cNvSpPr>
            <a:spLocks noGrp="1"/>
          </p:cNvSpPr>
          <p:nvPr>
            <p:ph type="title"/>
          </p:nvPr>
        </p:nvSpPr>
        <p:spPr/>
        <p:txBody>
          <a:bodyPr/>
          <a:lstStyle/>
          <a:p>
            <a:r>
              <a:rPr lang="en-US" dirty="0"/>
              <a:t>Discussion and Next Steps</a:t>
            </a:r>
          </a:p>
        </p:txBody>
      </p:sp>
      <p:sp>
        <p:nvSpPr>
          <p:cNvPr id="2" name="Text Placeholder 1">
            <a:extLst>
              <a:ext uri="{FF2B5EF4-FFF2-40B4-BE49-F238E27FC236}">
                <a16:creationId xmlns:a16="http://schemas.microsoft.com/office/drawing/2014/main" id="{AEA34240-BF28-E698-037D-85851E6264F5}"/>
              </a:ext>
            </a:extLst>
          </p:cNvPr>
          <p:cNvSpPr>
            <a:spLocks noGrp="1"/>
          </p:cNvSpPr>
          <p:nvPr>
            <p:ph type="body" idx="4294967295"/>
          </p:nvPr>
        </p:nvSpPr>
        <p:spPr>
          <a:xfrm>
            <a:off x="0" y="1166813"/>
            <a:ext cx="11495088" cy="5054600"/>
          </a:xfrm>
          <a:prstGeom prst="rect">
            <a:avLst/>
          </a:prstGeom>
        </p:spPr>
        <p:txBody>
          <a:bodyPr/>
          <a:lstStyle/>
          <a:p>
            <a:pPr>
              <a:spcBef>
                <a:spcPts val="600"/>
              </a:spcBef>
            </a:pPr>
            <a:r>
              <a:rPr lang="en-US" sz="2000" dirty="0"/>
              <a:t>The GHG Roadmap and Annex C identify a series of areas that would benefit from coordination among CEOS agencies including;</a:t>
            </a:r>
          </a:p>
          <a:p>
            <a:pPr marL="461963" lvl="1" indent="-282575">
              <a:spcBef>
                <a:spcPts val="600"/>
              </a:spcBef>
              <a:buSzPct val="100000"/>
              <a:buFont typeface="+mj-lt"/>
              <a:buAutoNum type="alphaLcParenR"/>
            </a:pPr>
            <a:r>
              <a:rPr lang="en-US" sz="1800" dirty="0"/>
              <a:t>Sensor Characterization to Meet Stakeholder Requirements (G3W, IMEO, GCOS)</a:t>
            </a:r>
          </a:p>
          <a:p>
            <a:pPr marL="461963" lvl="1" indent="-282575">
              <a:spcBef>
                <a:spcPts val="600"/>
              </a:spcBef>
              <a:buSzPct val="100000"/>
              <a:buFont typeface="+mj-lt"/>
              <a:buAutoNum type="alphaLcParenR"/>
            </a:pPr>
            <a:r>
              <a:rPr lang="en-US" sz="1800" dirty="0"/>
              <a:t>Track and support national/multi-national agency needs (e.g. EPA, MOE, EEA, USDA), ‘</a:t>
            </a:r>
          </a:p>
          <a:p>
            <a:pPr marL="461963" lvl="1" indent="-282575">
              <a:spcBef>
                <a:spcPts val="600"/>
              </a:spcBef>
              <a:buSzPct val="100000"/>
              <a:buFont typeface="+mj-lt"/>
              <a:buAutoNum type="alphaLcParenR"/>
            </a:pPr>
            <a:r>
              <a:rPr lang="en-US" sz="1800" dirty="0"/>
              <a:t>Identify methods for increasing measurement precision and accuracy to quantify ocean fluxes, </a:t>
            </a:r>
          </a:p>
          <a:p>
            <a:pPr marL="461963" lvl="1" indent="-282575">
              <a:spcBef>
                <a:spcPts val="600"/>
              </a:spcBef>
              <a:buSzPct val="100000"/>
              <a:buFont typeface="+mj-lt"/>
              <a:buAutoNum type="alphaLcParenR"/>
            </a:pPr>
            <a:r>
              <a:rPr lang="en-US" sz="1800" dirty="0"/>
              <a:t>Improve XCO</a:t>
            </a:r>
            <a:r>
              <a:rPr lang="en-US" sz="1800" baseline="-25000" dirty="0"/>
              <a:t>2</a:t>
            </a:r>
            <a:r>
              <a:rPr lang="en-US" sz="1800" dirty="0"/>
              <a:t> and XCH</a:t>
            </a:r>
            <a:r>
              <a:rPr lang="en-US" sz="1800" baseline="-25000" dirty="0"/>
              <a:t>4</a:t>
            </a:r>
            <a:r>
              <a:rPr lang="en-US" sz="1800" dirty="0"/>
              <a:t> accuracy to improve carbon flux accuracy and resolution, </a:t>
            </a:r>
          </a:p>
          <a:p>
            <a:pPr marL="461963" lvl="1" indent="-282575">
              <a:spcBef>
                <a:spcPts val="600"/>
              </a:spcBef>
              <a:buSzPct val="100000"/>
              <a:buFont typeface="+mj-lt"/>
              <a:buAutoNum type="alphaLcParenR"/>
            </a:pPr>
            <a:r>
              <a:rPr lang="en-US" sz="1800" dirty="0"/>
              <a:t>Address the 100 m to 100 km measurement gap for space-based CO</a:t>
            </a:r>
            <a:r>
              <a:rPr lang="en-US" sz="1800" baseline="-25000" dirty="0"/>
              <a:t>2</a:t>
            </a:r>
            <a:r>
              <a:rPr lang="en-US" sz="1800" dirty="0"/>
              <a:t> and CH</a:t>
            </a:r>
            <a:r>
              <a:rPr lang="en-US" sz="1800" baseline="-25000" dirty="0"/>
              <a:t>4</a:t>
            </a:r>
            <a:r>
              <a:rPr lang="en-US" sz="1800" dirty="0"/>
              <a:t> estimates, </a:t>
            </a:r>
          </a:p>
          <a:p>
            <a:pPr marL="461963" lvl="1" indent="-282575">
              <a:spcBef>
                <a:spcPts val="600"/>
              </a:spcBef>
              <a:buSzPct val="100000"/>
              <a:buFont typeface="+mj-lt"/>
              <a:buAutoNum type="alphaLcParenR"/>
            </a:pPr>
            <a:r>
              <a:rPr lang="en-US" sz="1800" dirty="0"/>
              <a:t>Maintain validation network and add super sites for L2 and L4 validation, </a:t>
            </a:r>
          </a:p>
          <a:p>
            <a:pPr marL="461963" lvl="1" indent="-282575">
              <a:spcBef>
                <a:spcPts val="600"/>
              </a:spcBef>
              <a:buSzPct val="100000"/>
              <a:buFont typeface="+mj-lt"/>
              <a:buAutoNum type="alphaLcParenR"/>
            </a:pPr>
            <a:r>
              <a:rPr lang="en-US" sz="1800" dirty="0"/>
              <a:t>Support facility scale emissions validation</a:t>
            </a:r>
          </a:p>
          <a:p>
            <a:pPr marL="342900" indent="-342900">
              <a:spcBef>
                <a:spcPts val="600"/>
              </a:spcBef>
              <a:buFont typeface="Arial" panose="020B0604020202020204" pitchFamily="34" charset="0"/>
              <a:buChar char="•"/>
            </a:pPr>
            <a:endParaRPr lang="en-US" sz="2000" dirty="0"/>
          </a:p>
          <a:p>
            <a:pPr marL="342900" indent="-342900">
              <a:spcBef>
                <a:spcPts val="600"/>
              </a:spcBef>
              <a:buFont typeface="Arial" panose="020B0604020202020204" pitchFamily="34" charset="0"/>
              <a:buChar char="•"/>
            </a:pPr>
            <a:r>
              <a:rPr lang="en-US" sz="2000" dirty="0"/>
              <a:t>What is best way to push community input to CEOS agencies? </a:t>
            </a:r>
          </a:p>
          <a:p>
            <a:pPr marL="342900" indent="-342900">
              <a:spcBef>
                <a:spcPts val="600"/>
              </a:spcBef>
              <a:buFont typeface="Arial" panose="020B0604020202020204" pitchFamily="34" charset="0"/>
              <a:buChar char="•"/>
            </a:pPr>
            <a:r>
              <a:rPr lang="en-US" sz="2000" dirty="0"/>
              <a:t>Alternatively, how can CEOS best support these different activities?</a:t>
            </a:r>
          </a:p>
          <a:p>
            <a:pPr marL="342900" indent="-342900">
              <a:spcBef>
                <a:spcPts val="600"/>
              </a:spcBef>
              <a:buFont typeface="Arial" panose="020B0604020202020204" pitchFamily="34" charset="0"/>
              <a:buChar char="•"/>
            </a:pPr>
            <a:r>
              <a:rPr lang="en-US" sz="2000" dirty="0"/>
              <a:t>How do we track non-public (new space) missions that do not engage with CEOS</a:t>
            </a:r>
          </a:p>
          <a:p>
            <a:pPr marL="342900" indent="-342900">
              <a:spcBef>
                <a:spcPts val="600"/>
              </a:spcBef>
              <a:buFont typeface="Arial" panose="020B0604020202020204" pitchFamily="34" charset="0"/>
              <a:buChar char="•"/>
            </a:pPr>
            <a:r>
              <a:rPr lang="en-US" sz="2000" dirty="0"/>
              <a:t>How should we track (in the annex) the need to maintain and update validation sites for both L2 and L4? </a:t>
            </a:r>
          </a:p>
          <a:p>
            <a:pPr marL="508000" indent="-457200">
              <a:buAutoNum type="arabicParenR"/>
            </a:pPr>
            <a:endParaRPr lang="en-US" sz="1800" dirty="0"/>
          </a:p>
        </p:txBody>
      </p:sp>
    </p:spTree>
    <p:extLst>
      <p:ext uri="{BB962C8B-B14F-4D97-AF65-F5344CB8AC3E}">
        <p14:creationId xmlns:p14="http://schemas.microsoft.com/office/powerpoint/2010/main" val="3872776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ADAA39E-8825-6292-6123-8A5FA2F0E5AF}"/>
              </a:ext>
            </a:extLst>
          </p:cNvPr>
          <p:cNvGraphicFramePr>
            <a:graphicFrameLocks noGrp="1"/>
          </p:cNvGraphicFramePr>
          <p:nvPr>
            <p:extLst>
              <p:ext uri="{D42A27DB-BD31-4B8C-83A1-F6EECF244321}">
                <p14:modId xmlns:p14="http://schemas.microsoft.com/office/powerpoint/2010/main" val="2382722837"/>
              </p:ext>
            </p:extLst>
          </p:nvPr>
        </p:nvGraphicFramePr>
        <p:xfrm>
          <a:off x="184101" y="1149934"/>
          <a:ext cx="11171010" cy="2449493"/>
        </p:xfrm>
        <a:graphic>
          <a:graphicData uri="http://schemas.openxmlformats.org/drawingml/2006/table">
            <a:tbl>
              <a:tblPr/>
              <a:tblGrid>
                <a:gridCol w="4716014">
                  <a:extLst>
                    <a:ext uri="{9D8B030D-6E8A-4147-A177-3AD203B41FA5}">
                      <a16:colId xmlns:a16="http://schemas.microsoft.com/office/drawing/2014/main" val="3474131702"/>
                    </a:ext>
                  </a:extLst>
                </a:gridCol>
                <a:gridCol w="1058196">
                  <a:extLst>
                    <a:ext uri="{9D8B030D-6E8A-4147-A177-3AD203B41FA5}">
                      <a16:colId xmlns:a16="http://schemas.microsoft.com/office/drawing/2014/main" val="935739517"/>
                    </a:ext>
                  </a:extLst>
                </a:gridCol>
                <a:gridCol w="1249007">
                  <a:extLst>
                    <a:ext uri="{9D8B030D-6E8A-4147-A177-3AD203B41FA5}">
                      <a16:colId xmlns:a16="http://schemas.microsoft.com/office/drawing/2014/main" val="3246424865"/>
                    </a:ext>
                  </a:extLst>
                </a:gridCol>
                <a:gridCol w="1187777">
                  <a:extLst>
                    <a:ext uri="{9D8B030D-6E8A-4147-A177-3AD203B41FA5}">
                      <a16:colId xmlns:a16="http://schemas.microsoft.com/office/drawing/2014/main" val="3543048373"/>
                    </a:ext>
                  </a:extLst>
                </a:gridCol>
                <a:gridCol w="2960016">
                  <a:extLst>
                    <a:ext uri="{9D8B030D-6E8A-4147-A177-3AD203B41FA5}">
                      <a16:colId xmlns:a16="http://schemas.microsoft.com/office/drawing/2014/main" val="3658909818"/>
                    </a:ext>
                  </a:extLst>
                </a:gridCol>
              </a:tblGrid>
              <a:tr h="2449493">
                <a:tc>
                  <a:txBody>
                    <a:bodyPr/>
                    <a:lstStyle/>
                    <a:p>
                      <a:pPr rtl="0" fontAlgn="t"/>
                      <a:r>
                        <a:rPr lang="en-US" sz="1400" dirty="0">
                          <a:effectLst/>
                        </a:rPr>
                        <a:t> </a:t>
                      </a:r>
                      <a:r>
                        <a:rPr lang="en-US" sz="1600" dirty="0">
                          <a:effectLst/>
                        </a:rPr>
                        <a:t>(</a:t>
                      </a:r>
                      <a:r>
                        <a:rPr lang="en-US" sz="1600" b="1" dirty="0">
                          <a:effectLst/>
                        </a:rPr>
                        <a:t>SENS-01)</a:t>
                      </a:r>
                      <a:r>
                        <a:rPr lang="en-US" sz="1600" dirty="0">
                          <a:effectLst/>
                        </a:rPr>
                        <a:t> Work with stakeholders, GCOS, and the science community to identify the combinations of measurement requirements (e.g., precision, accuracy, resolution and coverage) for sensors needed to meet stakeholder requirements (e.g. science, WMO, IMEO, GCOS, national agencies). These focus on (1) Facility scale monitoring, (2) sub-regional to global-scale flux estimates, and (3) operational, thermal IR sounders that measure GHGs in the upper troposphere and above. </a:t>
                      </a:r>
                      <a:endParaRPr lang="en-US" sz="1400" dirty="0">
                        <a:effectLst/>
                      </a:endParaRPr>
                    </a:p>
                  </a:txBody>
                  <a:tcPr marL="25462" marR="25462" marT="0" marB="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r>
                        <a:rPr lang="en-US" sz="1600" dirty="0">
                          <a:effectLst/>
                        </a:rPr>
                        <a:t>AC-VC</a:t>
                      </a:r>
                    </a:p>
                  </a:txBody>
                  <a:tcPr marL="25462" marR="2546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r>
                        <a:rPr lang="en-US" sz="1600" dirty="0">
                          <a:effectLst/>
                        </a:rPr>
                        <a:t>MONITOR</a:t>
                      </a:r>
                    </a:p>
                  </a:txBody>
                  <a:tcPr marL="25462" marR="2546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r>
                        <a:rPr lang="en-US" sz="1600" dirty="0">
                          <a:effectLst/>
                        </a:rPr>
                        <a:t>ANNUALLY</a:t>
                      </a:r>
                    </a:p>
                  </a:txBody>
                  <a:tcPr marL="25462" marR="2546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r>
                        <a:rPr lang="en-US" sz="1600" b="0" i="0" dirty="0">
                          <a:solidFill>
                            <a:srgbClr val="006100"/>
                          </a:solidFill>
                          <a:effectLst/>
                          <a:latin typeface="+mn-lt"/>
                        </a:rPr>
                        <a:t>This is tracked at annual AC-VC and other CEOS meetings as well as IWGGMS</a:t>
                      </a:r>
                      <a:br>
                        <a:rPr lang="en-US" sz="1100" b="0" i="0" dirty="0">
                          <a:solidFill>
                            <a:srgbClr val="006100"/>
                          </a:solidFill>
                          <a:effectLst/>
                          <a:latin typeface="+mn-lt"/>
                        </a:rPr>
                      </a:br>
                      <a:endParaRPr lang="en-US" sz="1100" dirty="0">
                        <a:solidFill>
                          <a:srgbClr val="006100"/>
                        </a:solidFill>
                        <a:effectLst/>
                        <a:latin typeface="+mn-lt"/>
                      </a:endParaRPr>
                    </a:p>
                  </a:txBody>
                  <a:tcPr marL="25462" marR="25462" marT="0" marB="0">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660180861"/>
                  </a:ext>
                </a:extLst>
              </a:tr>
            </a:tbl>
          </a:graphicData>
        </a:graphic>
      </p:graphicFrame>
      <p:sp>
        <p:nvSpPr>
          <p:cNvPr id="2" name="TextBox 1">
            <a:extLst>
              <a:ext uri="{FF2B5EF4-FFF2-40B4-BE49-F238E27FC236}">
                <a16:creationId xmlns:a16="http://schemas.microsoft.com/office/drawing/2014/main" id="{83B30D85-9844-52B8-689E-C79CB07F70F5}"/>
              </a:ext>
            </a:extLst>
          </p:cNvPr>
          <p:cNvSpPr txBox="1"/>
          <p:nvPr/>
        </p:nvSpPr>
        <p:spPr>
          <a:xfrm>
            <a:off x="94020" y="3894848"/>
            <a:ext cx="11351173" cy="2616101"/>
          </a:xfrm>
          <a:prstGeom prst="rect">
            <a:avLst/>
          </a:prstGeom>
          <a:noFill/>
        </p:spPr>
        <p:txBody>
          <a:bodyPr wrap="square" rtlCol="0">
            <a:spAutoFit/>
          </a:bodyPr>
          <a:lstStyle/>
          <a:p>
            <a:r>
              <a:rPr lang="en-US" sz="1600" b="1" dirty="0"/>
              <a:t>Update</a:t>
            </a:r>
            <a:r>
              <a:rPr lang="en-US" sz="1600" dirty="0"/>
              <a:t>: Based on last two years of ACVC, WMO, GCOS, and IMEO  meetings I changed emphasis from “Define” to “Work with stakeholders”</a:t>
            </a:r>
          </a:p>
          <a:p>
            <a:endParaRPr lang="en-US" sz="1000" dirty="0"/>
          </a:p>
          <a:p>
            <a:r>
              <a:rPr lang="en-US" sz="1600" b="1" dirty="0"/>
              <a:t>Examples</a:t>
            </a:r>
            <a:r>
              <a:rPr lang="en-US" sz="1600" dirty="0"/>
              <a:t>: 1) IMEO needs coordinated facility scale measurements to support plume identification, 2) WMO needs the collection of measurements needed to obtain GHG fluxes at 1 degree resolution. 3) NASA Satellite Needs Working Group (SNWG)  are working with national agencies to identify measurement needs</a:t>
            </a:r>
          </a:p>
          <a:p>
            <a:endParaRPr lang="en-US" sz="1600" dirty="0"/>
          </a:p>
          <a:p>
            <a:r>
              <a:rPr lang="en-US" sz="1600" b="1" dirty="0"/>
              <a:t>Issues</a:t>
            </a:r>
            <a:r>
              <a:rPr lang="en-US" sz="1600" dirty="0"/>
              <a:t>:  1) How do we best propagate this information to the wider CEOS community and principals? </a:t>
            </a:r>
            <a:r>
              <a:rPr lang="en-US" sz="1600" dirty="0">
                <a:sym typeface="Wingdings" pitchFamily="2" charset="2"/>
              </a:rPr>
              <a:t>2) Not sure how to coordinate with new space, which is actively growing in this space.</a:t>
            </a:r>
          </a:p>
          <a:p>
            <a:endParaRPr lang="en-US" sz="1000" dirty="0">
              <a:sym typeface="Wingdings" pitchFamily="2" charset="2"/>
            </a:endParaRPr>
          </a:p>
          <a:p>
            <a:r>
              <a:rPr lang="en-US" sz="1600" b="1" dirty="0">
                <a:sym typeface="Wingdings" pitchFamily="2" charset="2"/>
              </a:rPr>
              <a:t>Solution</a:t>
            </a:r>
            <a:r>
              <a:rPr lang="en-US" sz="1600" dirty="0">
                <a:sym typeface="Wingdings" pitchFamily="2" charset="2"/>
              </a:rPr>
              <a:t>: GHG White Paper? Addendum to road map?</a:t>
            </a:r>
            <a:endParaRPr lang="en-US" sz="1600" dirty="0"/>
          </a:p>
        </p:txBody>
      </p:sp>
      <p:sp>
        <p:nvSpPr>
          <p:cNvPr id="4" name="Title 3">
            <a:extLst>
              <a:ext uri="{FF2B5EF4-FFF2-40B4-BE49-F238E27FC236}">
                <a16:creationId xmlns:a16="http://schemas.microsoft.com/office/drawing/2014/main" id="{86884849-C7FF-80B0-F04F-C1732AF3A1A7}"/>
              </a:ext>
            </a:extLst>
          </p:cNvPr>
          <p:cNvSpPr>
            <a:spLocks noGrp="1"/>
          </p:cNvSpPr>
          <p:nvPr>
            <p:ph type="title"/>
          </p:nvPr>
        </p:nvSpPr>
        <p:spPr>
          <a:xfrm>
            <a:off x="176048" y="75414"/>
            <a:ext cx="9387000" cy="779100"/>
          </a:xfrm>
        </p:spPr>
        <p:txBody>
          <a:bodyPr/>
          <a:lstStyle/>
          <a:p>
            <a:r>
              <a:rPr lang="en-US" dirty="0"/>
              <a:t>GHG TT – Sensor Tracking – Measurement Requirements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7D76366-B1EE-D779-5107-8BC06A3A7469}"/>
              </a:ext>
            </a:extLst>
          </p:cNvPr>
          <p:cNvGraphicFramePr>
            <a:graphicFrameLocks noGrp="1"/>
          </p:cNvGraphicFramePr>
          <p:nvPr>
            <p:extLst>
              <p:ext uri="{D42A27DB-BD31-4B8C-83A1-F6EECF244321}">
                <p14:modId xmlns:p14="http://schemas.microsoft.com/office/powerpoint/2010/main" val="2516874190"/>
              </p:ext>
            </p:extLst>
          </p:nvPr>
        </p:nvGraphicFramePr>
        <p:xfrm>
          <a:off x="214375" y="1125032"/>
          <a:ext cx="11275516" cy="3682638"/>
        </p:xfrm>
        <a:graphic>
          <a:graphicData uri="http://schemas.openxmlformats.org/drawingml/2006/table">
            <a:tbl>
              <a:tblPr/>
              <a:tblGrid>
                <a:gridCol w="4917469">
                  <a:extLst>
                    <a:ext uri="{9D8B030D-6E8A-4147-A177-3AD203B41FA5}">
                      <a16:colId xmlns:a16="http://schemas.microsoft.com/office/drawing/2014/main" val="294427618"/>
                    </a:ext>
                  </a:extLst>
                </a:gridCol>
                <a:gridCol w="1042303">
                  <a:extLst>
                    <a:ext uri="{9D8B030D-6E8A-4147-A177-3AD203B41FA5}">
                      <a16:colId xmlns:a16="http://schemas.microsoft.com/office/drawing/2014/main" val="190498113"/>
                    </a:ext>
                  </a:extLst>
                </a:gridCol>
                <a:gridCol w="1419651">
                  <a:extLst>
                    <a:ext uri="{9D8B030D-6E8A-4147-A177-3AD203B41FA5}">
                      <a16:colId xmlns:a16="http://schemas.microsoft.com/office/drawing/2014/main" val="3500002526"/>
                    </a:ext>
                  </a:extLst>
                </a:gridCol>
                <a:gridCol w="1277134">
                  <a:extLst>
                    <a:ext uri="{9D8B030D-6E8A-4147-A177-3AD203B41FA5}">
                      <a16:colId xmlns:a16="http://schemas.microsoft.com/office/drawing/2014/main" val="1669064301"/>
                    </a:ext>
                  </a:extLst>
                </a:gridCol>
                <a:gridCol w="2618959">
                  <a:extLst>
                    <a:ext uri="{9D8B030D-6E8A-4147-A177-3AD203B41FA5}">
                      <a16:colId xmlns:a16="http://schemas.microsoft.com/office/drawing/2014/main" val="2947773289"/>
                    </a:ext>
                  </a:extLst>
                </a:gridCol>
              </a:tblGrid>
              <a:tr h="3682638">
                <a:tc>
                  <a:txBody>
                    <a:bodyPr/>
                    <a:lstStyle/>
                    <a:p>
                      <a:pPr rtl="0" fontAlgn="t"/>
                      <a:r>
                        <a:rPr lang="en-US" sz="1600" b="0" i="0" dirty="0">
                          <a:solidFill>
                            <a:srgbClr val="000000"/>
                          </a:solidFill>
                          <a:effectLst/>
                          <a:latin typeface="+mn-lt"/>
                        </a:rPr>
                        <a:t>(</a:t>
                      </a:r>
                      <a:r>
                        <a:rPr lang="en-US" sz="1600" b="1" i="0" dirty="0">
                          <a:solidFill>
                            <a:srgbClr val="000000"/>
                          </a:solidFill>
                          <a:effectLst/>
                          <a:latin typeface="+mn-lt"/>
                        </a:rPr>
                        <a:t>SENS-02</a:t>
                      </a:r>
                      <a:r>
                        <a:rPr lang="en-US" sz="1600" b="0" i="0" dirty="0">
                          <a:solidFill>
                            <a:srgbClr val="000000"/>
                          </a:solidFill>
                          <a:effectLst/>
                          <a:latin typeface="+mn-lt"/>
                        </a:rPr>
                        <a:t>) Track implementation and operations of space-based GHG sensors and identify and propose solutions for observational gaps - see extract from Rec#14: The capabilities required to meet the needs of the UNFCCC and the Parties to the Convention are already at the limit of the state-of-the-art for existing, space-based measurement technology. The CEOS and CGMS agencies should therefore continue to pursue complimentary technologies for both sensors (e.g. wide swath passive CO</a:t>
                      </a:r>
                      <a:r>
                        <a:rPr lang="en-US" sz="1600" b="0" i="0" baseline="-25000" dirty="0">
                          <a:solidFill>
                            <a:srgbClr val="000000"/>
                          </a:solidFill>
                          <a:effectLst/>
                          <a:latin typeface="+mn-lt"/>
                        </a:rPr>
                        <a:t>2</a:t>
                      </a:r>
                      <a:r>
                        <a:rPr lang="en-US" sz="1600" b="0" i="0" dirty="0">
                          <a:solidFill>
                            <a:srgbClr val="000000"/>
                          </a:solidFill>
                          <a:effectLst/>
                          <a:latin typeface="+mn-lt"/>
                        </a:rPr>
                        <a:t> and CH</a:t>
                      </a:r>
                      <a:r>
                        <a:rPr lang="en-US" sz="1600" b="0" i="0" baseline="-25000" dirty="0">
                          <a:solidFill>
                            <a:srgbClr val="000000"/>
                          </a:solidFill>
                          <a:effectLst/>
                          <a:latin typeface="+mn-lt"/>
                        </a:rPr>
                        <a:t>4</a:t>
                      </a:r>
                      <a:r>
                        <a:rPr lang="en-US" sz="1600" b="0" i="0" dirty="0">
                          <a:solidFill>
                            <a:srgbClr val="000000"/>
                          </a:solidFill>
                          <a:effectLst/>
                          <a:latin typeface="+mn-lt"/>
                        </a:rPr>
                        <a:t> imagers, active lidar) and mission design (e.g. HEO). These development efforts should be coordinated to keep the Principals updated on additional needs and capabilities that would be useful to consider for future mission opportunities</a:t>
                      </a:r>
                      <a:endParaRPr lang="en-US" sz="1600" b="0" i="0" dirty="0">
                        <a:effectLst/>
                        <a:latin typeface="+mn-lt"/>
                      </a:endParaRPr>
                    </a:p>
                  </a:txBody>
                  <a:tcPr marL="25462" marR="25462" marT="0" marB="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r>
                        <a:rPr lang="en-US" sz="1600" dirty="0">
                          <a:effectLst/>
                        </a:rPr>
                        <a:t>AC-VC</a:t>
                      </a:r>
                    </a:p>
                  </a:txBody>
                  <a:tcPr marL="25462" marR="2546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r>
                        <a:rPr lang="en-US" sz="1600" dirty="0">
                          <a:effectLst/>
                        </a:rPr>
                        <a:t>MONITOR</a:t>
                      </a:r>
                    </a:p>
                  </a:txBody>
                  <a:tcPr marL="25462" marR="2546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r>
                        <a:rPr lang="en-US" sz="1600" dirty="0">
                          <a:effectLst/>
                        </a:rPr>
                        <a:t>ANNUALLY</a:t>
                      </a:r>
                    </a:p>
                  </a:txBody>
                  <a:tcPr marL="25462" marR="2546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r>
                        <a:rPr lang="en-US" sz="1600" dirty="0">
                          <a:effectLst/>
                        </a:rPr>
                        <a:t>Tracked throughout the year. Charts kept at https://database.eohandbook.com/ghg/</a:t>
                      </a:r>
                    </a:p>
                  </a:txBody>
                  <a:tcPr marL="25462" marR="25462" marT="0" marB="0">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3681857"/>
                  </a:ext>
                </a:extLst>
              </a:tr>
            </a:tbl>
          </a:graphicData>
        </a:graphic>
      </p:graphicFrame>
      <p:sp>
        <p:nvSpPr>
          <p:cNvPr id="5" name="TextBox 4">
            <a:extLst>
              <a:ext uri="{FF2B5EF4-FFF2-40B4-BE49-F238E27FC236}">
                <a16:creationId xmlns:a16="http://schemas.microsoft.com/office/drawing/2014/main" id="{64D3DF89-B13C-3E57-CBCA-74737247DF9E}"/>
              </a:ext>
            </a:extLst>
          </p:cNvPr>
          <p:cNvSpPr txBox="1"/>
          <p:nvPr/>
        </p:nvSpPr>
        <p:spPr>
          <a:xfrm>
            <a:off x="102637" y="5033914"/>
            <a:ext cx="11709149" cy="1200329"/>
          </a:xfrm>
          <a:prstGeom prst="rect">
            <a:avLst/>
          </a:prstGeom>
          <a:noFill/>
        </p:spPr>
        <p:txBody>
          <a:bodyPr wrap="square" rtlCol="0">
            <a:spAutoFit/>
          </a:bodyPr>
          <a:lstStyle/>
          <a:p>
            <a:r>
              <a:rPr lang="en-US" sz="1800" dirty="0"/>
              <a:t>Update: CEOS portal provides mission timeline (examples follow)</a:t>
            </a:r>
          </a:p>
          <a:p>
            <a:endParaRPr lang="en-US" sz="1800" dirty="0"/>
          </a:p>
          <a:p>
            <a:r>
              <a:rPr lang="en-US" sz="1800" dirty="0"/>
              <a:t>Issues:  1) Do we include every mission that could potentially provide information about GHG fluxes / emissions? </a:t>
            </a:r>
          </a:p>
          <a:p>
            <a:r>
              <a:rPr lang="en-US" sz="1800" dirty="0"/>
              <a:t>2) How do we track non-public (new space) missions that do not engage with CEOS?</a:t>
            </a:r>
          </a:p>
        </p:txBody>
      </p:sp>
      <p:sp>
        <p:nvSpPr>
          <p:cNvPr id="2" name="Title 1">
            <a:extLst>
              <a:ext uri="{FF2B5EF4-FFF2-40B4-BE49-F238E27FC236}">
                <a16:creationId xmlns:a16="http://schemas.microsoft.com/office/drawing/2014/main" id="{15D8D9AC-C25C-6A63-2FBC-7C93BBFBAC4B}"/>
              </a:ext>
            </a:extLst>
          </p:cNvPr>
          <p:cNvSpPr>
            <a:spLocks noGrp="1"/>
          </p:cNvSpPr>
          <p:nvPr>
            <p:ph type="title"/>
          </p:nvPr>
        </p:nvSpPr>
        <p:spPr/>
        <p:txBody>
          <a:bodyPr/>
          <a:lstStyle/>
          <a:p>
            <a:r>
              <a:rPr lang="en-US" dirty="0"/>
              <a:t>Sensor Tracking –Implementation and Operations of Space-based GHG Sensors</a:t>
            </a:r>
          </a:p>
        </p:txBody>
      </p:sp>
    </p:spTree>
    <p:extLst>
      <p:ext uri="{BB962C8B-B14F-4D97-AF65-F5344CB8AC3E}">
        <p14:creationId xmlns:p14="http://schemas.microsoft.com/office/powerpoint/2010/main" val="63759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2AF8990-B05D-38D4-4A2E-49A300266E4F}"/>
              </a:ext>
            </a:extLst>
          </p:cNvPr>
          <p:cNvGraphicFramePr>
            <a:graphicFrameLocks noGrp="1"/>
          </p:cNvGraphicFramePr>
          <p:nvPr>
            <p:extLst>
              <p:ext uri="{D42A27DB-BD31-4B8C-83A1-F6EECF244321}">
                <p14:modId xmlns:p14="http://schemas.microsoft.com/office/powerpoint/2010/main" val="3963088630"/>
              </p:ext>
            </p:extLst>
          </p:nvPr>
        </p:nvGraphicFramePr>
        <p:xfrm>
          <a:off x="214375" y="1075150"/>
          <a:ext cx="11147833" cy="3413760"/>
        </p:xfrm>
        <a:graphic>
          <a:graphicData uri="http://schemas.openxmlformats.org/drawingml/2006/table">
            <a:tbl>
              <a:tblPr/>
              <a:tblGrid>
                <a:gridCol w="4897863">
                  <a:extLst>
                    <a:ext uri="{9D8B030D-6E8A-4147-A177-3AD203B41FA5}">
                      <a16:colId xmlns:a16="http://schemas.microsoft.com/office/drawing/2014/main" val="3674561904"/>
                    </a:ext>
                  </a:extLst>
                </a:gridCol>
                <a:gridCol w="797848">
                  <a:extLst>
                    <a:ext uri="{9D8B030D-6E8A-4147-A177-3AD203B41FA5}">
                      <a16:colId xmlns:a16="http://schemas.microsoft.com/office/drawing/2014/main" val="225800997"/>
                    </a:ext>
                  </a:extLst>
                </a:gridCol>
                <a:gridCol w="1262391">
                  <a:extLst>
                    <a:ext uri="{9D8B030D-6E8A-4147-A177-3AD203B41FA5}">
                      <a16:colId xmlns:a16="http://schemas.microsoft.com/office/drawing/2014/main" val="2607571351"/>
                    </a:ext>
                  </a:extLst>
                </a:gridCol>
                <a:gridCol w="1265849">
                  <a:extLst>
                    <a:ext uri="{9D8B030D-6E8A-4147-A177-3AD203B41FA5}">
                      <a16:colId xmlns:a16="http://schemas.microsoft.com/office/drawing/2014/main" val="1139303392"/>
                    </a:ext>
                  </a:extLst>
                </a:gridCol>
                <a:gridCol w="2923882">
                  <a:extLst>
                    <a:ext uri="{9D8B030D-6E8A-4147-A177-3AD203B41FA5}">
                      <a16:colId xmlns:a16="http://schemas.microsoft.com/office/drawing/2014/main" val="3287637776"/>
                    </a:ext>
                  </a:extLst>
                </a:gridCol>
              </a:tblGrid>
              <a:tr h="3409260">
                <a:tc>
                  <a:txBody>
                    <a:bodyPr/>
                    <a:lstStyle/>
                    <a:p>
                      <a:pPr rtl="0" fontAlgn="t"/>
                      <a:r>
                        <a:rPr lang="en-US" sz="1600" b="1" i="0" dirty="0">
                          <a:solidFill>
                            <a:srgbClr val="000000"/>
                          </a:solidFill>
                          <a:effectLst/>
                          <a:latin typeface="+mn-lt"/>
                        </a:rPr>
                        <a:t>SENS-03: </a:t>
                      </a:r>
                      <a:r>
                        <a:rPr lang="en-US" sz="1600" b="0" i="0" dirty="0">
                          <a:solidFill>
                            <a:srgbClr val="000000"/>
                          </a:solidFill>
                          <a:effectLst/>
                          <a:latin typeface="+mn-lt"/>
                        </a:rPr>
                        <a:t>Coordinate discussion on </a:t>
                      </a:r>
                      <a:r>
                        <a:rPr lang="en-US" sz="1600" b="1" i="0" dirty="0">
                          <a:solidFill>
                            <a:srgbClr val="000000"/>
                          </a:solidFill>
                          <a:effectLst/>
                          <a:latin typeface="+mn-lt"/>
                        </a:rPr>
                        <a:t>auxiliary observations enhancing data quality</a:t>
                      </a:r>
                      <a:r>
                        <a:rPr lang="en-US" sz="1600" i="0" dirty="0">
                          <a:solidFill>
                            <a:srgbClr val="000000"/>
                          </a:solidFill>
                          <a:effectLst/>
                          <a:latin typeface="+mn-lt"/>
                        </a:rPr>
                        <a:t> (e.g., aerosol properties for light path correction) - see extract from Rec#15: </a:t>
                      </a:r>
                      <a:r>
                        <a:rPr lang="en-US" sz="1600" i="1" dirty="0">
                          <a:solidFill>
                            <a:srgbClr val="000000"/>
                          </a:solidFill>
                          <a:effectLst/>
                          <a:latin typeface="+mn-lt"/>
                        </a:rPr>
                        <a:t>Ancillary measurements are needed both to improve the accuracy of the XCO2 and XCH4 retrievals (i.e. coincident observations of clouds and aerosols) and to facilitate their interpretation within the context of the anthropogenic and natural carbon cycle (i.e. SIF, NO2 and CO). Here, the proposed atmospheric CO2 and CH4 monitoring system could substantially benefit from the full scope of carbon cycle observations included in the CEOS Carbon Strategy. The CEOS partner agencies should therefore continue to support that strategy </a:t>
                      </a:r>
                      <a:endParaRPr lang="en-US" sz="2400" dirty="0">
                        <a:effectLst/>
                        <a:latin typeface="+mn-lt"/>
                      </a:endParaRPr>
                    </a:p>
                  </a:txBody>
                  <a:tcPr marL="25462" marR="25462" marT="0" marB="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r>
                        <a:rPr lang="en-US" sz="1600" dirty="0">
                          <a:effectLst/>
                        </a:rPr>
                        <a:t>AC-VC</a:t>
                      </a:r>
                    </a:p>
                  </a:txBody>
                  <a:tcPr marL="25462" marR="2546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r>
                        <a:rPr lang="en-US" sz="1600" dirty="0">
                          <a:effectLst/>
                        </a:rPr>
                        <a:t>Ongoing</a:t>
                      </a:r>
                    </a:p>
                  </a:txBody>
                  <a:tcPr marL="25462" marR="2546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r>
                        <a:rPr lang="en-US" sz="1600" dirty="0">
                          <a:effectLst/>
                        </a:rPr>
                        <a:t>ANNUALLY</a:t>
                      </a:r>
                    </a:p>
                  </a:txBody>
                  <a:tcPr marL="25462" marR="2546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r>
                        <a:rPr lang="en-US" sz="1600" dirty="0">
                          <a:effectLst/>
                        </a:rPr>
                        <a:t>Addressed through yearly AC-VC Meetings</a:t>
                      </a:r>
                    </a:p>
                  </a:txBody>
                  <a:tcPr marL="25462" marR="25462" marT="0" marB="0">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6137384"/>
                  </a:ext>
                </a:extLst>
              </a:tr>
            </a:tbl>
          </a:graphicData>
        </a:graphic>
      </p:graphicFrame>
      <p:sp>
        <p:nvSpPr>
          <p:cNvPr id="5" name="TextBox 4">
            <a:extLst>
              <a:ext uri="{FF2B5EF4-FFF2-40B4-BE49-F238E27FC236}">
                <a16:creationId xmlns:a16="http://schemas.microsoft.com/office/drawing/2014/main" id="{DE603852-5513-1A3E-BDF6-CACAAA9B1268}"/>
              </a:ext>
            </a:extLst>
          </p:cNvPr>
          <p:cNvSpPr txBox="1"/>
          <p:nvPr/>
        </p:nvSpPr>
        <p:spPr>
          <a:xfrm>
            <a:off x="99848" y="4781643"/>
            <a:ext cx="11992304" cy="1569660"/>
          </a:xfrm>
          <a:prstGeom prst="rect">
            <a:avLst/>
          </a:prstGeom>
          <a:noFill/>
        </p:spPr>
        <p:txBody>
          <a:bodyPr wrap="square" rtlCol="0">
            <a:spAutoFit/>
          </a:bodyPr>
          <a:lstStyle/>
          <a:p>
            <a:r>
              <a:rPr lang="en-US" sz="1600" dirty="0"/>
              <a:t>Approach: These items largely addressed by annual AC-VC meetings</a:t>
            </a:r>
          </a:p>
          <a:p>
            <a:endParaRPr lang="en-US" sz="1600" dirty="0"/>
          </a:p>
          <a:p>
            <a:r>
              <a:rPr lang="en-US" sz="1600" dirty="0"/>
              <a:t>Examples. 1) Co measurements of aerosols to support XCO</a:t>
            </a:r>
            <a:r>
              <a:rPr lang="en-US" sz="1600" baseline="-25000" dirty="0"/>
              <a:t>2</a:t>
            </a:r>
            <a:r>
              <a:rPr lang="en-US" sz="1600" dirty="0"/>
              <a:t> and XCH</a:t>
            </a:r>
            <a:r>
              <a:rPr lang="en-US" sz="1600" baseline="-25000" dirty="0"/>
              <a:t>4</a:t>
            </a:r>
            <a:r>
              <a:rPr lang="en-US" sz="1600" dirty="0"/>
              <a:t> accuracy. 2) Using SIF to assess GPP variability while CO2 is used to estimate NBE 3) Using CO and NO</a:t>
            </a:r>
            <a:r>
              <a:rPr lang="en-US" sz="1600" baseline="-25000" dirty="0"/>
              <a:t>2</a:t>
            </a:r>
            <a:r>
              <a:rPr lang="en-US" sz="1600" dirty="0"/>
              <a:t> to attribute CO</a:t>
            </a:r>
            <a:r>
              <a:rPr lang="en-US" sz="1600" baseline="-25000" dirty="0"/>
              <a:t>2</a:t>
            </a:r>
            <a:r>
              <a:rPr lang="en-US" sz="1600" dirty="0"/>
              <a:t> variability to fossil emissions.</a:t>
            </a:r>
          </a:p>
          <a:p>
            <a:endParaRPr lang="en-US" sz="1600" dirty="0"/>
          </a:p>
          <a:p>
            <a:r>
              <a:rPr lang="en-US" sz="1600" dirty="0"/>
              <a:t>Issues: Same as previously except the notion of synergistic or attribution tracers need to be stated to principals.</a:t>
            </a:r>
          </a:p>
        </p:txBody>
      </p:sp>
      <p:sp>
        <p:nvSpPr>
          <p:cNvPr id="2" name="Title 1">
            <a:extLst>
              <a:ext uri="{FF2B5EF4-FFF2-40B4-BE49-F238E27FC236}">
                <a16:creationId xmlns:a16="http://schemas.microsoft.com/office/drawing/2014/main" id="{0A2158AC-64C1-DDB3-3665-CA2A7A7D7D61}"/>
              </a:ext>
            </a:extLst>
          </p:cNvPr>
          <p:cNvSpPr>
            <a:spLocks noGrp="1"/>
          </p:cNvSpPr>
          <p:nvPr>
            <p:ph type="title"/>
          </p:nvPr>
        </p:nvSpPr>
        <p:spPr/>
        <p:txBody>
          <a:bodyPr/>
          <a:lstStyle/>
          <a:p>
            <a:r>
              <a:rPr lang="en-US" dirty="0"/>
              <a:t>Sensor Tracking - Auxiliary Observations Enhancing Data Quality </a:t>
            </a:r>
          </a:p>
        </p:txBody>
      </p:sp>
    </p:spTree>
    <p:extLst>
      <p:ext uri="{BB962C8B-B14F-4D97-AF65-F5344CB8AC3E}">
        <p14:creationId xmlns:p14="http://schemas.microsoft.com/office/powerpoint/2010/main" val="2619083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8E90EA5-A06C-DB77-A958-463B65C1A564}"/>
              </a:ext>
            </a:extLst>
          </p:cNvPr>
          <p:cNvGraphicFramePr>
            <a:graphicFrameLocks noGrp="1"/>
          </p:cNvGraphicFramePr>
          <p:nvPr>
            <p:extLst>
              <p:ext uri="{D42A27DB-BD31-4B8C-83A1-F6EECF244321}">
                <p14:modId xmlns:p14="http://schemas.microsoft.com/office/powerpoint/2010/main" val="2257408993"/>
              </p:ext>
            </p:extLst>
          </p:nvPr>
        </p:nvGraphicFramePr>
        <p:xfrm>
          <a:off x="107769" y="1148426"/>
          <a:ext cx="11110128" cy="802923"/>
        </p:xfrm>
        <a:graphic>
          <a:graphicData uri="http://schemas.openxmlformats.org/drawingml/2006/table">
            <a:tbl>
              <a:tblPr/>
              <a:tblGrid>
                <a:gridCol w="4587338">
                  <a:extLst>
                    <a:ext uri="{9D8B030D-6E8A-4147-A177-3AD203B41FA5}">
                      <a16:colId xmlns:a16="http://schemas.microsoft.com/office/drawing/2014/main" val="215477579"/>
                    </a:ext>
                  </a:extLst>
                </a:gridCol>
                <a:gridCol w="1069310">
                  <a:extLst>
                    <a:ext uri="{9D8B030D-6E8A-4147-A177-3AD203B41FA5}">
                      <a16:colId xmlns:a16="http://schemas.microsoft.com/office/drawing/2014/main" val="191620894"/>
                    </a:ext>
                  </a:extLst>
                </a:gridCol>
                <a:gridCol w="928614">
                  <a:extLst>
                    <a:ext uri="{9D8B030D-6E8A-4147-A177-3AD203B41FA5}">
                      <a16:colId xmlns:a16="http://schemas.microsoft.com/office/drawing/2014/main" val="500748750"/>
                    </a:ext>
                  </a:extLst>
                </a:gridCol>
                <a:gridCol w="1210006">
                  <a:extLst>
                    <a:ext uri="{9D8B030D-6E8A-4147-A177-3AD203B41FA5}">
                      <a16:colId xmlns:a16="http://schemas.microsoft.com/office/drawing/2014/main" val="1483013344"/>
                    </a:ext>
                  </a:extLst>
                </a:gridCol>
                <a:gridCol w="3314860">
                  <a:extLst>
                    <a:ext uri="{9D8B030D-6E8A-4147-A177-3AD203B41FA5}">
                      <a16:colId xmlns:a16="http://schemas.microsoft.com/office/drawing/2014/main" val="2545473553"/>
                    </a:ext>
                  </a:extLst>
                </a:gridCol>
              </a:tblGrid>
              <a:tr h="802923">
                <a:tc>
                  <a:txBody>
                    <a:bodyPr/>
                    <a:lstStyle/>
                    <a:p>
                      <a:pPr rtl="0" fontAlgn="t"/>
                      <a:r>
                        <a:rPr lang="en-US" sz="1600" b="1" dirty="0">
                          <a:effectLst/>
                        </a:rPr>
                        <a:t>(SENS-04)</a:t>
                      </a:r>
                      <a:r>
                        <a:rPr lang="en-US" sz="1600" dirty="0">
                          <a:effectLst/>
                        </a:rPr>
                        <a:t> Identify measurement gaps that are limiting are capability to reduce uncertainty in the global carbon budget</a:t>
                      </a:r>
                    </a:p>
                  </a:txBody>
                  <a:tcPr marL="25462" marR="25462" marT="0" marB="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r>
                        <a:rPr lang="en-US" sz="1600" dirty="0">
                          <a:effectLst/>
                        </a:rPr>
                        <a:t>AC-VC</a:t>
                      </a:r>
                    </a:p>
                  </a:txBody>
                  <a:tcPr marL="25462" marR="2546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r>
                        <a:rPr lang="en-US" sz="1600" dirty="0">
                          <a:effectLst/>
                        </a:rPr>
                        <a:t>Ongoing</a:t>
                      </a:r>
                    </a:p>
                  </a:txBody>
                  <a:tcPr marL="25462" marR="2546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r>
                        <a:rPr lang="en-US" sz="1600" dirty="0">
                          <a:effectLst/>
                        </a:rPr>
                        <a:t>ANNUALLY</a:t>
                      </a:r>
                    </a:p>
                  </a:txBody>
                  <a:tcPr marL="25462" marR="2546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
                          <a:srgbClr val="000000"/>
                        </a:buClr>
                        <a:buSzTx/>
                        <a:buFont typeface="Arial"/>
                        <a:buNone/>
                        <a:tabLst/>
                        <a:defRPr/>
                      </a:pPr>
                      <a:r>
                        <a:rPr lang="en-US" sz="1600" b="0" i="0" dirty="0">
                          <a:solidFill>
                            <a:srgbClr val="006100"/>
                          </a:solidFill>
                          <a:effectLst/>
                          <a:latin typeface="+mn-lt"/>
                        </a:rPr>
                        <a:t>This is tracked at annual AC-VC and other CEOS meetings as well as IWGGMS</a:t>
                      </a:r>
                      <a:endParaRPr lang="en-US" sz="1600" b="1" dirty="0">
                        <a:solidFill>
                          <a:srgbClr val="006100"/>
                        </a:solidFill>
                        <a:effectLst/>
                        <a:latin typeface="+mn-lt"/>
                      </a:endParaRPr>
                    </a:p>
                  </a:txBody>
                  <a:tcPr marL="25462" marR="25462" marT="0" marB="0">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465624479"/>
                  </a:ext>
                </a:extLst>
              </a:tr>
            </a:tbl>
          </a:graphicData>
        </a:graphic>
      </p:graphicFrame>
      <p:sp>
        <p:nvSpPr>
          <p:cNvPr id="5" name="TextBox 4">
            <a:extLst>
              <a:ext uri="{FF2B5EF4-FFF2-40B4-BE49-F238E27FC236}">
                <a16:creationId xmlns:a16="http://schemas.microsoft.com/office/drawing/2014/main" id="{5428D011-E0FD-D0FC-7975-14F639D11667}"/>
              </a:ext>
            </a:extLst>
          </p:cNvPr>
          <p:cNvSpPr txBox="1"/>
          <p:nvPr/>
        </p:nvSpPr>
        <p:spPr>
          <a:xfrm>
            <a:off x="107770" y="2376957"/>
            <a:ext cx="11351172" cy="4247317"/>
          </a:xfrm>
          <a:prstGeom prst="rect">
            <a:avLst/>
          </a:prstGeom>
          <a:noFill/>
        </p:spPr>
        <p:txBody>
          <a:bodyPr wrap="square" rtlCol="0">
            <a:spAutoFit/>
          </a:bodyPr>
          <a:lstStyle/>
          <a:p>
            <a:r>
              <a:rPr lang="en-US" sz="1800" b="1" dirty="0"/>
              <a:t>Update and Approach</a:t>
            </a:r>
            <a:r>
              <a:rPr lang="en-US" sz="1800" dirty="0"/>
              <a:t>: Information typically gathered at AC-VC or other meetings (e.g. WMO, IWGGMS)</a:t>
            </a:r>
          </a:p>
          <a:p>
            <a:endParaRPr lang="en-US" sz="1800" dirty="0"/>
          </a:p>
          <a:p>
            <a:r>
              <a:rPr lang="en-US" sz="1800" b="1" dirty="0"/>
              <a:t>Examples</a:t>
            </a:r>
            <a:r>
              <a:rPr lang="en-US" sz="1800" dirty="0"/>
              <a:t>: </a:t>
            </a:r>
          </a:p>
          <a:p>
            <a:r>
              <a:rPr lang="en-US" sz="1800" dirty="0"/>
              <a:t>Previous ACVC meetings have identified the following</a:t>
            </a:r>
          </a:p>
          <a:p>
            <a:pPr marL="342900" indent="-342900">
              <a:buAutoNum type="arabicParenR"/>
            </a:pPr>
            <a:r>
              <a:rPr lang="en-US" sz="1800" dirty="0"/>
              <a:t>Ocean CO</a:t>
            </a:r>
            <a:r>
              <a:rPr lang="en-US" sz="1800" baseline="-25000" dirty="0"/>
              <a:t>2</a:t>
            </a:r>
            <a:r>
              <a:rPr lang="en-US" sz="1800" dirty="0"/>
              <a:t> fluxes are under-constrained </a:t>
            </a:r>
            <a:r>
              <a:rPr lang="en-US" sz="1800" dirty="0">
                <a:sym typeface="Wingdings" pitchFamily="2" charset="2"/>
              </a:rPr>
              <a:t> need improved ocean CO</a:t>
            </a:r>
            <a:r>
              <a:rPr lang="en-US" sz="1800" baseline="-25000" dirty="0">
                <a:sym typeface="Wingdings" pitchFamily="2" charset="2"/>
              </a:rPr>
              <a:t>2</a:t>
            </a:r>
            <a:r>
              <a:rPr lang="en-US" sz="1800" dirty="0">
                <a:sym typeface="Wingdings" pitchFamily="2" charset="2"/>
              </a:rPr>
              <a:t> validation plus likely XCO</a:t>
            </a:r>
            <a:r>
              <a:rPr lang="en-US" sz="1800" baseline="-25000" dirty="0">
                <a:sym typeface="Wingdings" pitchFamily="2" charset="2"/>
              </a:rPr>
              <a:t>2</a:t>
            </a:r>
            <a:r>
              <a:rPr lang="en-US" sz="1800" dirty="0">
                <a:sym typeface="Wingdings" pitchFamily="2" charset="2"/>
              </a:rPr>
              <a:t> measurements at 0.2 ppb accuracy or better.</a:t>
            </a:r>
          </a:p>
          <a:p>
            <a:pPr marL="342900" indent="-342900">
              <a:buAutoNum type="arabicParenR"/>
            </a:pPr>
            <a:r>
              <a:rPr lang="en-US" sz="1800" dirty="0">
                <a:sym typeface="Wingdings" pitchFamily="2" charset="2"/>
              </a:rPr>
              <a:t>There is a “spatial” measurement gap for CO</a:t>
            </a:r>
            <a:r>
              <a:rPr lang="en-US" sz="1800" baseline="-25000" dirty="0">
                <a:sym typeface="Wingdings" pitchFamily="2" charset="2"/>
              </a:rPr>
              <a:t>2</a:t>
            </a:r>
            <a:r>
              <a:rPr lang="en-US" sz="1800" dirty="0">
                <a:sym typeface="Wingdings" pitchFamily="2" charset="2"/>
              </a:rPr>
              <a:t> and CH</a:t>
            </a:r>
            <a:r>
              <a:rPr lang="en-US" sz="1800" baseline="-25000" dirty="0">
                <a:sym typeface="Wingdings" pitchFamily="2" charset="2"/>
              </a:rPr>
              <a:t>4</a:t>
            </a:r>
            <a:r>
              <a:rPr lang="en-US" sz="1800" dirty="0">
                <a:sym typeface="Wingdings" pitchFamily="2" charset="2"/>
              </a:rPr>
              <a:t> between 100 m to 100 km that could be important for constraining CO</a:t>
            </a:r>
            <a:r>
              <a:rPr lang="en-US" sz="1800" baseline="-25000" dirty="0">
                <a:sym typeface="Wingdings" pitchFamily="2" charset="2"/>
              </a:rPr>
              <a:t>2</a:t>
            </a:r>
            <a:r>
              <a:rPr lang="en-US" sz="1800" dirty="0">
                <a:sym typeface="Wingdings" pitchFamily="2" charset="2"/>
              </a:rPr>
              <a:t> and CH</a:t>
            </a:r>
            <a:r>
              <a:rPr lang="en-US" sz="1800" baseline="-25000" dirty="0">
                <a:sym typeface="Wingdings" pitchFamily="2" charset="2"/>
              </a:rPr>
              <a:t>4</a:t>
            </a:r>
            <a:r>
              <a:rPr lang="en-US" sz="1800" dirty="0">
                <a:sym typeface="Wingdings" pitchFamily="2" charset="2"/>
              </a:rPr>
              <a:t> fluxes from wetlands, livestock, and extreme event impact on ecosystems</a:t>
            </a:r>
          </a:p>
          <a:p>
            <a:pPr marL="342900" indent="-342900">
              <a:buAutoNum type="arabicParenR"/>
            </a:pPr>
            <a:r>
              <a:rPr lang="en-US" sz="1800" dirty="0">
                <a:sym typeface="Wingdings" pitchFamily="2" charset="2"/>
              </a:rPr>
              <a:t>Spatial resolution of terrestrial CO</a:t>
            </a:r>
            <a:r>
              <a:rPr lang="en-US" sz="1800" baseline="-25000" dirty="0">
                <a:sym typeface="Wingdings" pitchFamily="2" charset="2"/>
              </a:rPr>
              <a:t>2</a:t>
            </a:r>
            <a:r>
              <a:rPr lang="en-US" sz="1800" dirty="0">
                <a:sym typeface="Wingdings" pitchFamily="2" charset="2"/>
              </a:rPr>
              <a:t> fluxes, currently ~400 km</a:t>
            </a:r>
            <a:r>
              <a:rPr lang="en-US" sz="1800" baseline="30000" dirty="0">
                <a:sym typeface="Wingdings" pitchFamily="2" charset="2"/>
              </a:rPr>
              <a:t>2</a:t>
            </a:r>
            <a:r>
              <a:rPr lang="en-US" sz="1800" dirty="0">
                <a:sym typeface="Wingdings" pitchFamily="2" charset="2"/>
              </a:rPr>
              <a:t>, is limited by XCO</a:t>
            </a:r>
            <a:r>
              <a:rPr lang="en-US" sz="1800" baseline="-25000" dirty="0">
                <a:sym typeface="Wingdings" pitchFamily="2" charset="2"/>
              </a:rPr>
              <a:t>2</a:t>
            </a:r>
            <a:r>
              <a:rPr lang="en-US" sz="1800" dirty="0">
                <a:sym typeface="Wingdings" pitchFamily="2" charset="2"/>
              </a:rPr>
              <a:t> accuracy of ~0.8 ppm. We need a concerted algorithm and validation effort to push this boundary</a:t>
            </a:r>
          </a:p>
          <a:p>
            <a:endParaRPr lang="en-US" sz="1800" dirty="0">
              <a:sym typeface="Wingdings" pitchFamily="2" charset="2"/>
            </a:endParaRPr>
          </a:p>
          <a:p>
            <a:r>
              <a:rPr lang="en-US" sz="1800" b="1" dirty="0">
                <a:sym typeface="Wingdings" pitchFamily="2" charset="2"/>
              </a:rPr>
              <a:t>Issues</a:t>
            </a:r>
            <a:r>
              <a:rPr lang="en-US" sz="1800" dirty="0">
                <a:sym typeface="Wingdings" pitchFamily="2" charset="2"/>
              </a:rPr>
              <a:t>: How do we best push the information gathered from meetings to CEOS community and principals?</a:t>
            </a:r>
          </a:p>
          <a:p>
            <a:endParaRPr lang="en-US" sz="1800" dirty="0">
              <a:sym typeface="Wingdings" pitchFamily="2" charset="2"/>
            </a:endParaRPr>
          </a:p>
          <a:p>
            <a:r>
              <a:rPr lang="en-US" sz="1800" b="1" dirty="0">
                <a:sym typeface="Wingdings" pitchFamily="2" charset="2"/>
              </a:rPr>
              <a:t>Solution</a:t>
            </a:r>
            <a:r>
              <a:rPr lang="en-US" sz="1800" dirty="0">
                <a:sym typeface="Wingdings" pitchFamily="2" charset="2"/>
              </a:rPr>
              <a:t>: Again, white paper or other for CEOS principals?</a:t>
            </a:r>
          </a:p>
          <a:p>
            <a:pPr marL="342900" indent="-342900">
              <a:buAutoNum type="arabicParenR"/>
            </a:pPr>
            <a:endParaRPr lang="en-US" sz="1800" dirty="0"/>
          </a:p>
        </p:txBody>
      </p:sp>
      <p:sp>
        <p:nvSpPr>
          <p:cNvPr id="2" name="Title 1">
            <a:extLst>
              <a:ext uri="{FF2B5EF4-FFF2-40B4-BE49-F238E27FC236}">
                <a16:creationId xmlns:a16="http://schemas.microsoft.com/office/drawing/2014/main" id="{ED83E980-4D7D-8A5F-095C-B1D024B01FFC}"/>
              </a:ext>
            </a:extLst>
          </p:cNvPr>
          <p:cNvSpPr>
            <a:spLocks noGrp="1"/>
          </p:cNvSpPr>
          <p:nvPr>
            <p:ph type="title"/>
          </p:nvPr>
        </p:nvSpPr>
        <p:spPr>
          <a:xfrm>
            <a:off x="186094" y="233726"/>
            <a:ext cx="10126829" cy="779100"/>
          </a:xfrm>
        </p:spPr>
        <p:txBody>
          <a:bodyPr>
            <a:noAutofit/>
          </a:bodyPr>
          <a:lstStyle/>
          <a:p>
            <a:r>
              <a:rPr lang="en-US" dirty="0"/>
              <a:t>Sensor Tracking –Identifying Measurement Gaps</a:t>
            </a:r>
            <a:br>
              <a:rPr lang="en-US" dirty="0"/>
            </a:br>
            <a:endParaRPr lang="en-US" dirty="0"/>
          </a:p>
        </p:txBody>
      </p:sp>
    </p:spTree>
    <p:extLst>
      <p:ext uri="{BB962C8B-B14F-4D97-AF65-F5344CB8AC3E}">
        <p14:creationId xmlns:p14="http://schemas.microsoft.com/office/powerpoint/2010/main" val="943492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p9"/>
          <p:cNvSpPr txBox="1"/>
          <p:nvPr/>
        </p:nvSpPr>
        <p:spPr>
          <a:xfrm>
            <a:off x="239565" y="1192905"/>
            <a:ext cx="11952435" cy="507791"/>
          </a:xfrm>
          <a:prstGeom prst="rect">
            <a:avLst/>
          </a:prstGeom>
          <a:noFill/>
          <a:ln>
            <a:noFill/>
          </a:ln>
        </p:spPr>
        <p:txBody>
          <a:bodyPr spcFirstLastPara="1" wrap="square" lIns="91425" tIns="45700" rIns="91425" bIns="45700" anchor="t" anchorCtr="0">
            <a:spAutoFit/>
          </a:bodyPr>
          <a:lstStyle/>
          <a:p>
            <a:pPr marL="358775" indent="-358775">
              <a:lnSpc>
                <a:spcPct val="150000"/>
              </a:lnSpc>
              <a:buClr>
                <a:schemeClr val="dk1"/>
              </a:buClr>
              <a:buSzPts val="1600"/>
            </a:pPr>
            <a:r>
              <a:rPr lang="en-US" sz="1800" b="1" dirty="0">
                <a:solidFill>
                  <a:schemeClr val="dk1"/>
                </a:solidFill>
                <a:latin typeface="Montserrat" panose="00000500000000000000" pitchFamily="2" charset="0"/>
                <a:sym typeface="Montserrat"/>
              </a:rPr>
              <a:t>CEOS GHG Missions Portal</a:t>
            </a:r>
            <a:r>
              <a:rPr lang="en-US" sz="1800" dirty="0">
                <a:solidFill>
                  <a:schemeClr val="dk1"/>
                </a:solidFill>
                <a:latin typeface="Montserrat" panose="00000500000000000000" pitchFamily="2" charset="0"/>
                <a:sym typeface="Montserrat"/>
              </a:rPr>
              <a:t>; centralized overview of </a:t>
            </a:r>
            <a:r>
              <a:rPr lang="en-US" sz="1800" dirty="0">
                <a:solidFill>
                  <a:schemeClr val="dk1"/>
                </a:solidFill>
                <a:latin typeface="Montserrat" panose="00000500000000000000" pitchFamily="2" charset="0"/>
                <a:sym typeface="Montserrat"/>
                <a:hlinkClick r:id="rId3"/>
              </a:rPr>
              <a:t>GHG Missions in one Portal</a:t>
            </a:r>
            <a:r>
              <a:rPr lang="en-US" sz="1800" dirty="0">
                <a:solidFill>
                  <a:schemeClr val="dk1"/>
                </a:solidFill>
                <a:latin typeface="Montserrat" panose="00000500000000000000" pitchFamily="2" charset="0"/>
                <a:sym typeface="Montserrat"/>
              </a:rPr>
              <a:t> at </a:t>
            </a:r>
            <a:r>
              <a:rPr lang="en-NL" sz="1800" dirty="0">
                <a:latin typeface="Montserrat" panose="00000500000000000000" pitchFamily="2" charset="0"/>
                <a:hlinkClick r:id="rId4"/>
              </a:rPr>
              <a:t>ceos.org/ghg</a:t>
            </a:r>
            <a:endParaRPr lang="en-NL" sz="1800" dirty="0">
              <a:latin typeface="Montserrat" panose="00000500000000000000" pitchFamily="2" charset="0"/>
            </a:endParaRPr>
          </a:p>
        </p:txBody>
      </p:sp>
      <p:pic>
        <p:nvPicPr>
          <p:cNvPr id="2" name="Picture 1">
            <a:extLst>
              <a:ext uri="{FF2B5EF4-FFF2-40B4-BE49-F238E27FC236}">
                <a16:creationId xmlns:a16="http://schemas.microsoft.com/office/drawing/2014/main" id="{97F5C011-DECA-BD9D-AA61-4076A28DEC7E}"/>
              </a:ext>
            </a:extLst>
          </p:cNvPr>
          <p:cNvPicPr>
            <a:picLocks noChangeAspect="1"/>
          </p:cNvPicPr>
          <p:nvPr/>
        </p:nvPicPr>
        <p:blipFill>
          <a:blip r:embed="rId5"/>
          <a:stretch>
            <a:fillRect/>
          </a:stretch>
        </p:blipFill>
        <p:spPr>
          <a:xfrm>
            <a:off x="462454" y="1882745"/>
            <a:ext cx="6090745" cy="4568059"/>
          </a:xfrm>
          <a:prstGeom prst="rect">
            <a:avLst/>
          </a:prstGeom>
        </p:spPr>
      </p:pic>
      <p:sp>
        <p:nvSpPr>
          <p:cNvPr id="4" name="TextBox 3">
            <a:extLst>
              <a:ext uri="{FF2B5EF4-FFF2-40B4-BE49-F238E27FC236}">
                <a16:creationId xmlns:a16="http://schemas.microsoft.com/office/drawing/2014/main" id="{5FE92B75-C0C5-96CE-E967-57F72628B9D4}"/>
              </a:ext>
            </a:extLst>
          </p:cNvPr>
          <p:cNvSpPr txBox="1"/>
          <p:nvPr/>
        </p:nvSpPr>
        <p:spPr>
          <a:xfrm>
            <a:off x="6637283" y="2584057"/>
            <a:ext cx="4624766" cy="400110"/>
          </a:xfrm>
          <a:prstGeom prst="rect">
            <a:avLst/>
          </a:prstGeom>
          <a:noFill/>
        </p:spPr>
        <p:txBody>
          <a:bodyPr wrap="square">
            <a:spAutoFit/>
          </a:bodyPr>
          <a:lstStyle/>
          <a:p>
            <a:r>
              <a:rPr lang="en-US" sz="2000" dirty="0">
                <a:hlinkClick r:id="rId3"/>
              </a:rPr>
              <a:t>https://database.eohandbook.com/ghg/</a:t>
            </a:r>
            <a:r>
              <a:rPr lang="en-US" sz="2000" dirty="0"/>
              <a:t> </a:t>
            </a:r>
          </a:p>
        </p:txBody>
      </p:sp>
      <p:sp>
        <p:nvSpPr>
          <p:cNvPr id="3" name="Title 2">
            <a:extLst>
              <a:ext uri="{FF2B5EF4-FFF2-40B4-BE49-F238E27FC236}">
                <a16:creationId xmlns:a16="http://schemas.microsoft.com/office/drawing/2014/main" id="{604E6197-BD68-160E-B343-521C2861E4F9}"/>
              </a:ext>
            </a:extLst>
          </p:cNvPr>
          <p:cNvSpPr>
            <a:spLocks noGrp="1"/>
          </p:cNvSpPr>
          <p:nvPr>
            <p:ph type="title"/>
          </p:nvPr>
        </p:nvSpPr>
        <p:spPr>
          <a:xfrm>
            <a:off x="107770" y="231756"/>
            <a:ext cx="9387000" cy="779100"/>
          </a:xfrm>
        </p:spPr>
        <p:txBody>
          <a:bodyPr/>
          <a:lstStyle/>
          <a:p>
            <a:r>
              <a:rPr lang="en-US" dirty="0"/>
              <a:t>Sensor Tracking – CEOS GHG Portal</a:t>
            </a:r>
          </a:p>
        </p:txBody>
      </p:sp>
    </p:spTree>
    <p:extLst>
      <p:ext uri="{BB962C8B-B14F-4D97-AF65-F5344CB8AC3E}">
        <p14:creationId xmlns:p14="http://schemas.microsoft.com/office/powerpoint/2010/main" val="3337522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3" name="Google Shape;82;p9">
            <a:extLst>
              <a:ext uri="{FF2B5EF4-FFF2-40B4-BE49-F238E27FC236}">
                <a16:creationId xmlns:a16="http://schemas.microsoft.com/office/drawing/2014/main" id="{68D2DBE9-1A8A-6E1A-C8D1-9F26ACA167FF}"/>
              </a:ext>
            </a:extLst>
          </p:cNvPr>
          <p:cNvPicPr preferRelativeResize="0"/>
          <p:nvPr/>
        </p:nvPicPr>
        <p:blipFill rotWithShape="1">
          <a:blip r:embed="rId3">
            <a:alphaModFix/>
          </a:blip>
          <a:srcRect l="5166" t="25104" r="2146" b="17685"/>
          <a:stretch/>
        </p:blipFill>
        <p:spPr>
          <a:xfrm>
            <a:off x="0" y="1034108"/>
            <a:ext cx="11437100" cy="4685557"/>
          </a:xfrm>
          <a:prstGeom prst="rect">
            <a:avLst/>
          </a:prstGeom>
          <a:noFill/>
          <a:ln>
            <a:noFill/>
          </a:ln>
        </p:spPr>
      </p:pic>
      <p:sp>
        <p:nvSpPr>
          <p:cNvPr id="4" name="Title 3">
            <a:extLst>
              <a:ext uri="{FF2B5EF4-FFF2-40B4-BE49-F238E27FC236}">
                <a16:creationId xmlns:a16="http://schemas.microsoft.com/office/drawing/2014/main" id="{8F1BD13A-5DDE-3254-2650-B46CD3BEC33C}"/>
              </a:ext>
            </a:extLst>
          </p:cNvPr>
          <p:cNvSpPr>
            <a:spLocks noGrp="1"/>
          </p:cNvSpPr>
          <p:nvPr>
            <p:ph type="title"/>
          </p:nvPr>
        </p:nvSpPr>
        <p:spPr/>
        <p:txBody>
          <a:bodyPr/>
          <a:lstStyle/>
          <a:p>
            <a:r>
              <a:rPr lang="en-US" dirty="0"/>
              <a:t>Regional to Global Emissions from Global GHG Mappers</a:t>
            </a:r>
            <a:br>
              <a:rPr lang="en-US" dirty="0"/>
            </a:b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4" name="Google Shape;83;p9">
            <a:extLst>
              <a:ext uri="{FF2B5EF4-FFF2-40B4-BE49-F238E27FC236}">
                <a16:creationId xmlns:a16="http://schemas.microsoft.com/office/drawing/2014/main" id="{A398FB64-5B36-AD68-DC00-930DD2C16FB6}"/>
              </a:ext>
            </a:extLst>
          </p:cNvPr>
          <p:cNvPicPr preferRelativeResize="0"/>
          <p:nvPr/>
        </p:nvPicPr>
        <p:blipFill rotWithShape="1">
          <a:blip r:embed="rId3">
            <a:alphaModFix/>
          </a:blip>
          <a:srcRect l="75" t="23874" r="4199" b="12693"/>
          <a:stretch/>
        </p:blipFill>
        <p:spPr>
          <a:xfrm>
            <a:off x="-1" y="1166327"/>
            <a:ext cx="11747242" cy="4881369"/>
          </a:xfrm>
          <a:prstGeom prst="rect">
            <a:avLst/>
          </a:prstGeom>
          <a:noFill/>
          <a:ln>
            <a:noFill/>
          </a:ln>
        </p:spPr>
      </p:pic>
      <p:sp>
        <p:nvSpPr>
          <p:cNvPr id="6" name="TextBox 5">
            <a:extLst>
              <a:ext uri="{FF2B5EF4-FFF2-40B4-BE49-F238E27FC236}">
                <a16:creationId xmlns:a16="http://schemas.microsoft.com/office/drawing/2014/main" id="{03F3E43E-5F4D-D06D-7ED3-204498CEE8F5}"/>
              </a:ext>
            </a:extLst>
          </p:cNvPr>
          <p:cNvSpPr txBox="1"/>
          <p:nvPr/>
        </p:nvSpPr>
        <p:spPr>
          <a:xfrm>
            <a:off x="3293707" y="6047696"/>
            <a:ext cx="5884506" cy="369332"/>
          </a:xfrm>
          <a:prstGeom prst="rect">
            <a:avLst/>
          </a:prstGeom>
          <a:noFill/>
        </p:spPr>
        <p:txBody>
          <a:bodyPr wrap="square" rtlCol="0">
            <a:spAutoFit/>
          </a:bodyPr>
          <a:lstStyle/>
          <a:p>
            <a:r>
              <a:rPr lang="en-US" sz="1800" b="1" dirty="0">
                <a:solidFill>
                  <a:srgbClr val="0070C0"/>
                </a:solidFill>
                <a:latin typeface="Montserrat" panose="00000500000000000000" pitchFamily="2" charset="0"/>
              </a:rPr>
              <a:t>10 of these 15 missions are from New Space!</a:t>
            </a:r>
          </a:p>
        </p:txBody>
      </p:sp>
      <p:sp>
        <p:nvSpPr>
          <p:cNvPr id="3" name="Title 2">
            <a:extLst>
              <a:ext uri="{FF2B5EF4-FFF2-40B4-BE49-F238E27FC236}">
                <a16:creationId xmlns:a16="http://schemas.microsoft.com/office/drawing/2014/main" id="{83C1BF1F-ED2A-C343-9666-9CD797138CE4}"/>
              </a:ext>
            </a:extLst>
          </p:cNvPr>
          <p:cNvSpPr>
            <a:spLocks noGrp="1"/>
          </p:cNvSpPr>
          <p:nvPr>
            <p:ph type="title"/>
          </p:nvPr>
        </p:nvSpPr>
        <p:spPr>
          <a:xfrm>
            <a:off x="195521" y="214724"/>
            <a:ext cx="9810699" cy="779100"/>
          </a:xfrm>
        </p:spPr>
        <p:txBody>
          <a:bodyPr/>
          <a:lstStyle/>
          <a:p>
            <a:r>
              <a:rPr lang="en-US" dirty="0"/>
              <a:t>Facility Scale Emissions from “Plume Mappers”</a:t>
            </a:r>
          </a:p>
        </p:txBody>
      </p:sp>
    </p:spTree>
    <p:extLst>
      <p:ext uri="{BB962C8B-B14F-4D97-AF65-F5344CB8AC3E}">
        <p14:creationId xmlns:p14="http://schemas.microsoft.com/office/powerpoint/2010/main" val="2875521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52838-243E-42C8-73E1-6B60A5C46A5F}"/>
              </a:ext>
            </a:extLst>
          </p:cNvPr>
          <p:cNvSpPr>
            <a:spLocks noGrp="1"/>
          </p:cNvSpPr>
          <p:nvPr>
            <p:ph type="title"/>
          </p:nvPr>
        </p:nvSpPr>
        <p:spPr>
          <a:xfrm>
            <a:off x="223802" y="167589"/>
            <a:ext cx="9387000" cy="779100"/>
          </a:xfrm>
        </p:spPr>
        <p:txBody>
          <a:bodyPr/>
          <a:lstStyle/>
          <a:p>
            <a:r>
              <a:rPr lang="en-US" dirty="0"/>
              <a:t>Sensor Tracking – moved item </a:t>
            </a:r>
          </a:p>
        </p:txBody>
      </p:sp>
      <p:graphicFrame>
        <p:nvGraphicFramePr>
          <p:cNvPr id="4" name="Table 3">
            <a:extLst>
              <a:ext uri="{FF2B5EF4-FFF2-40B4-BE49-F238E27FC236}">
                <a16:creationId xmlns:a16="http://schemas.microsoft.com/office/drawing/2014/main" id="{2E65CA88-F5C3-6E44-6D15-7A2FD8223C6C}"/>
              </a:ext>
            </a:extLst>
          </p:cNvPr>
          <p:cNvGraphicFramePr>
            <a:graphicFrameLocks noGrp="1"/>
          </p:cNvGraphicFramePr>
          <p:nvPr>
            <p:extLst>
              <p:ext uri="{D42A27DB-BD31-4B8C-83A1-F6EECF244321}">
                <p14:modId xmlns:p14="http://schemas.microsoft.com/office/powerpoint/2010/main" val="4198130405"/>
              </p:ext>
            </p:extLst>
          </p:nvPr>
        </p:nvGraphicFramePr>
        <p:xfrm>
          <a:off x="0" y="1088485"/>
          <a:ext cx="9756833" cy="1093076"/>
        </p:xfrm>
        <a:graphic>
          <a:graphicData uri="http://schemas.openxmlformats.org/drawingml/2006/table">
            <a:tbl>
              <a:tblPr/>
              <a:tblGrid>
                <a:gridCol w="4028567">
                  <a:extLst>
                    <a:ext uri="{9D8B030D-6E8A-4147-A177-3AD203B41FA5}">
                      <a16:colId xmlns:a16="http://schemas.microsoft.com/office/drawing/2014/main" val="2714548443"/>
                    </a:ext>
                  </a:extLst>
                </a:gridCol>
                <a:gridCol w="939060">
                  <a:extLst>
                    <a:ext uri="{9D8B030D-6E8A-4147-A177-3AD203B41FA5}">
                      <a16:colId xmlns:a16="http://schemas.microsoft.com/office/drawing/2014/main" val="3336081988"/>
                    </a:ext>
                  </a:extLst>
                </a:gridCol>
                <a:gridCol w="939060">
                  <a:extLst>
                    <a:ext uri="{9D8B030D-6E8A-4147-A177-3AD203B41FA5}">
                      <a16:colId xmlns:a16="http://schemas.microsoft.com/office/drawing/2014/main" val="135250466"/>
                    </a:ext>
                  </a:extLst>
                </a:gridCol>
                <a:gridCol w="939060">
                  <a:extLst>
                    <a:ext uri="{9D8B030D-6E8A-4147-A177-3AD203B41FA5}">
                      <a16:colId xmlns:a16="http://schemas.microsoft.com/office/drawing/2014/main" val="2966733568"/>
                    </a:ext>
                  </a:extLst>
                </a:gridCol>
                <a:gridCol w="2911086">
                  <a:extLst>
                    <a:ext uri="{9D8B030D-6E8A-4147-A177-3AD203B41FA5}">
                      <a16:colId xmlns:a16="http://schemas.microsoft.com/office/drawing/2014/main" val="2419147236"/>
                    </a:ext>
                  </a:extLst>
                </a:gridCol>
              </a:tblGrid>
              <a:tr h="1093076">
                <a:tc>
                  <a:txBody>
                    <a:bodyPr/>
                    <a:lstStyle/>
                    <a:p>
                      <a:pPr rtl="0" fontAlgn="t"/>
                      <a:r>
                        <a:rPr lang="en-US" sz="1600" strike="noStrike" dirty="0">
                          <a:effectLst/>
                          <a:highlight>
                            <a:srgbClr val="FFFF00"/>
                          </a:highlight>
                        </a:rPr>
                        <a:t>Work closely with GCOS to and other partner organizations and stakeholders to refine the requirements for space-based greenhouse gas measurements</a:t>
                      </a:r>
                    </a:p>
                  </a:txBody>
                  <a:tcPr marL="25462" marR="25462" marT="0" marB="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endParaRPr lang="en-US" sz="1200" dirty="0">
                        <a:effectLst/>
                        <a:highlight>
                          <a:srgbClr val="FFFF00"/>
                        </a:highlight>
                      </a:endParaRPr>
                    </a:p>
                  </a:txBody>
                  <a:tcPr marL="25462" marR="2546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endParaRPr lang="en-US" sz="1200" dirty="0">
                        <a:effectLst/>
                        <a:highlight>
                          <a:srgbClr val="FFFF00"/>
                        </a:highlight>
                      </a:endParaRPr>
                    </a:p>
                  </a:txBody>
                  <a:tcPr marL="25462" marR="2546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endParaRPr lang="en-US" sz="1200" dirty="0">
                        <a:effectLst/>
                        <a:highlight>
                          <a:srgbClr val="FFFF00"/>
                        </a:highlight>
                      </a:endParaRPr>
                    </a:p>
                  </a:txBody>
                  <a:tcPr marL="25462" marR="2546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r>
                        <a:rPr lang="en-US" sz="1600" strike="noStrike" dirty="0">
                          <a:effectLst/>
                          <a:highlight>
                            <a:srgbClr val="FFFF00"/>
                          </a:highlight>
                          <a:latin typeface="+mn-lt"/>
                        </a:rPr>
                        <a:t>Removing this item as it has been subsumed into SENS-01</a:t>
                      </a:r>
                    </a:p>
                  </a:txBody>
                  <a:tcPr marL="25462" marR="25462" marT="0" marB="0">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0424483"/>
                  </a:ext>
                </a:extLst>
              </a:tr>
            </a:tbl>
          </a:graphicData>
        </a:graphic>
      </p:graphicFrame>
      <p:sp>
        <p:nvSpPr>
          <p:cNvPr id="5" name="TextBox 4">
            <a:extLst>
              <a:ext uri="{FF2B5EF4-FFF2-40B4-BE49-F238E27FC236}">
                <a16:creationId xmlns:a16="http://schemas.microsoft.com/office/drawing/2014/main" id="{239F8822-7020-FE1D-B812-42ADB731E5EF}"/>
              </a:ext>
            </a:extLst>
          </p:cNvPr>
          <p:cNvSpPr txBox="1"/>
          <p:nvPr/>
        </p:nvSpPr>
        <p:spPr>
          <a:xfrm>
            <a:off x="0" y="2911366"/>
            <a:ext cx="7096815" cy="369332"/>
          </a:xfrm>
          <a:prstGeom prst="rect">
            <a:avLst/>
          </a:prstGeom>
          <a:noFill/>
        </p:spPr>
        <p:txBody>
          <a:bodyPr wrap="none" rtlCol="0">
            <a:spAutoFit/>
          </a:bodyPr>
          <a:lstStyle/>
          <a:p>
            <a:r>
              <a:rPr lang="en-US" sz="1800" dirty="0"/>
              <a:t>Update: This Annex C Sensor item has been merged with SENS-01</a:t>
            </a:r>
          </a:p>
        </p:txBody>
      </p:sp>
    </p:spTree>
    <p:extLst>
      <p:ext uri="{BB962C8B-B14F-4D97-AF65-F5344CB8AC3E}">
        <p14:creationId xmlns:p14="http://schemas.microsoft.com/office/powerpoint/2010/main" val="3247105971"/>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1380</Words>
  <Application>Microsoft Office PowerPoint</Application>
  <PresentationFormat>Widescreen</PresentationFormat>
  <Paragraphs>93</Paragraphs>
  <Slides>12</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Montserrat Medium</vt:lpstr>
      <vt:lpstr>Montserrat SemiBold</vt:lpstr>
      <vt:lpstr>Barlow</vt:lpstr>
      <vt:lpstr>Average</vt:lpstr>
      <vt:lpstr>Montserrat</vt:lpstr>
      <vt:lpstr>Arial</vt:lpstr>
      <vt:lpstr>Barlow Medium</vt:lpstr>
      <vt:lpstr>Wingdings</vt:lpstr>
      <vt:lpstr>Lobster</vt:lpstr>
      <vt:lpstr>Barlow SemiBold</vt:lpstr>
      <vt:lpstr>ceos</vt:lpstr>
      <vt:lpstr>3.2 Sensor development</vt:lpstr>
      <vt:lpstr>GHG TT – Sensor Tracking – Measurement Requirements</vt:lpstr>
      <vt:lpstr>Sensor Tracking –Implementation and Operations of Space-based GHG Sensors</vt:lpstr>
      <vt:lpstr>Sensor Tracking - Auxiliary Observations Enhancing Data Quality </vt:lpstr>
      <vt:lpstr>Sensor Tracking –Identifying Measurement Gaps </vt:lpstr>
      <vt:lpstr>Sensor Tracking – CEOS GHG Portal</vt:lpstr>
      <vt:lpstr>Regional to Global Emissions from Global GHG Mappers </vt:lpstr>
      <vt:lpstr>Facility Scale Emissions from “Plume Mappers”</vt:lpstr>
      <vt:lpstr>Sensor Tracking – moved item </vt:lpstr>
      <vt:lpstr>Improvements needed in current and future sensors: Improved cal/val sites for wide field observations </vt:lpstr>
      <vt:lpstr>Improvements needed in current and future sensors:  Validation of fluxes for facility scale missions</vt:lpstr>
      <vt:lpstr>Discussion and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David Crisp</dc:creator>
  <cp:lastModifiedBy>David Crisp</cp:lastModifiedBy>
  <cp:revision>4</cp:revision>
  <dcterms:modified xsi:type="dcterms:W3CDTF">2025-02-09T16:16:45Z</dcterms:modified>
</cp:coreProperties>
</file>