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Average" pitchFamily="2" charset="77"/>
      <p:regular r:id="rId11"/>
    </p:embeddedFont>
    <p:embeddedFont>
      <p:font typeface="Barlow" pitchFamily="2" charset="77"/>
      <p:regular r:id="rId12"/>
      <p:bold r:id="rId13"/>
      <p:italic r:id="rId14"/>
      <p:boldItalic r:id="rId15"/>
    </p:embeddedFont>
    <p:embeddedFont>
      <p:font typeface="Barlow Medium" panose="020F0502020204030204" pitchFamily="34" charset="0"/>
      <p:regular r:id="rId16"/>
      <p:bold r:id="rId17"/>
      <p:italic r:id="rId18"/>
      <p:boldItalic r:id="rId19"/>
    </p:embeddedFont>
    <p:embeddedFont>
      <p:font typeface="Barlow SemiBold" panose="020F0502020204030204" pitchFamily="34" charset="0"/>
      <p:regular r:id="rId20"/>
      <p:bold r:id="rId21"/>
      <p:italic r:id="rId22"/>
      <p:boldItalic r:id="rId23"/>
    </p:embeddedFont>
    <p:embeddedFont>
      <p:font typeface="Lobster" pitchFamily="2" charset="77"/>
      <p:regular r:id="rId24"/>
    </p:embeddedFont>
    <p:embeddedFont>
      <p:font typeface="Montserrat" pitchFamily="2" charset="77"/>
      <p:regular r:id="rId25"/>
      <p:bold r:id="rId26"/>
      <p:italic r:id="rId27"/>
      <p:boldItalic r:id="rId28"/>
    </p:embeddedFont>
    <p:embeddedFont>
      <p:font typeface="Montserrat Medium" panose="020F0502020204030204" pitchFamily="34" charset="0"/>
      <p:regular r:id="rId29"/>
      <p:bold r:id="rId30"/>
      <p:italic r:id="rId31"/>
      <p:boldItalic r:id="rId32"/>
    </p:embeddedFont>
    <p:embeddedFont>
      <p:font typeface="Montserrat SemiBold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heme" Target="theme/theme1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f345a05c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f345a05c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f345a05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f345a05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f345a05c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2f345a05c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f345a05c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2f345a05c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f345a05c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f345a05c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CEOS)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 r="65873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 l="34128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GClimate)">
  <p:cSld name="Title Slide_1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7882594" y="57065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flipH="1">
            <a:off x="-10031326" y="-4219917"/>
            <a:ext cx="12215481" cy="6870483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 amt="58999"/>
          </a:blip>
          <a:srcRect l="11054" t="37272" r="40715" b="-20377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 l="10790" t="22772" r="65874" b="23006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 l="34127" t="31914" r="11634" b="28523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27" name="Google Shape;27;p3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21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WGClimate-22 &amp; GHG-TT-5</a:t>
            </a:r>
            <a:endParaRPr sz="21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11 - 13 February, 2025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3" name="Google Shape;3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4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3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4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and Content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5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" name="Google Shape;50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5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d5__YdldY-YwgtwNgtmCIx_jR98HmaA6/ed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569150" y="1489375"/>
            <a:ext cx="9053700" cy="30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100"/>
              <a:t>GST1 Lessons Learned</a:t>
            </a:r>
            <a:endParaRPr sz="7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3000" i="1">
                <a:latin typeface="Montserrat"/>
                <a:ea typeface="Montserrat"/>
                <a:cs typeface="Montserrat"/>
                <a:sym typeface="Montserrat"/>
              </a:rPr>
              <a:t>CEOS &amp; CGMS Insights into the Global Stocktake Process</a:t>
            </a:r>
            <a:endParaRPr sz="3000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6223225" y="6065575"/>
            <a:ext cx="5908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i="0" u="none" strike="noStrike" cap="non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Item </a:t>
            </a:r>
            <a:r>
              <a:rPr lang="en-GB" sz="22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4.3</a:t>
            </a:r>
            <a:endParaRPr sz="2200" i="0" u="none" strike="noStrike" cap="non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/>
        </p:nvSpPr>
        <p:spPr>
          <a:xfrm>
            <a:off x="357105" y="1290957"/>
            <a:ext cx="11112000" cy="415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GB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provided the pilot top-down CO2 and CH4 inventories to support GST1 in 2023. 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GB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Two types: Monthly CO2 and CH4 flux maps with uncertainties at 4° latitude by 5° longitude resolution, and Monthly CO2 and CH4 flux maps at 1° latitude by 1° longitude resolution.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GB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Received positive recognition at UNFCCC COPs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2000"/>
              <a:buFont typeface="Montserrat"/>
              <a:buChar char="➢"/>
            </a:pPr>
            <a:r>
              <a:rPr lang="en-GB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But national inventory compilers did not widely utilize the satellite-based data for inventory validation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Aft>
                <a:spcPts val="60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GB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&amp; CGMS are reevaluating their approach for GST2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GHG Flux Datasets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0" y="1097550"/>
            <a:ext cx="11915992" cy="488283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dirty="0"/>
              <a:t>Lesson 1.1: The Need for Reconciling GHG Estimates and Quantifying Uncertainties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GB" dirty="0"/>
              <a:t>Recommendation 1.1: Improve Uncertainty Evaluation in Top-Down and Bottom-Up GHG Emission Estimates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dirty="0"/>
              <a:t>Lesson 1.2: Limited Utility for Smaller and Mid-Sized Countries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GB" dirty="0"/>
              <a:t>Recommendation 1.2: Develop Higher Spatial Resolution Atmospheric Inverse Models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dirty="0"/>
              <a:t>Lesson 1.3: Sustainability of GHG Monitoring Systems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GB" dirty="0"/>
              <a:t>Recommendation 1.3: Operationalize the GHG Monitoring System for Long-Term Data Provision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0" y="1097549"/>
            <a:ext cx="11950262" cy="489334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dirty="0"/>
              <a:t>Lesson 2.1: Limited Advocacy and Fragmented Representation at UNFCCC Events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GB" dirty="0"/>
              <a:t>Recommendation 2.1: Build Stronger Relationships with COP Delegates and Leverage CEOS and CGMS Member Countries at Key UNFCCC Events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GB" dirty="0"/>
              <a:t>Specific activities:</a:t>
            </a:r>
            <a:endParaRPr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GB" dirty="0"/>
              <a:t>Building Strategic Relationships with Key Stakeholders</a:t>
            </a:r>
            <a:endParaRPr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GB" dirty="0"/>
              <a:t>Unified and Strategic Representation at UNFCCC Events (through WMO &amp; national delegations)</a:t>
            </a:r>
            <a:endParaRPr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GB" dirty="0"/>
              <a:t>Establishing a Dedicated “Tiger Team” for Coordination and Developing a Comprehensive multi-year engagement strategy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Stakeholder Engagement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0" y="1054491"/>
            <a:ext cx="11789868" cy="474901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dirty="0"/>
              <a:t>Lesson 2.2: Lack of Collaboration with National Inventory Agencies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GB" dirty="0"/>
              <a:t>Recommendation 2.2: Enhance Country Engagement Through Targeted Support, Capacity Building, Strategic Partnerships, and Co-Development of GHG Flux Products </a:t>
            </a:r>
            <a:endParaRPr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GB" dirty="0"/>
              <a:t>For </a:t>
            </a:r>
            <a:r>
              <a:rPr lang="en-GB" u="sng" dirty="0"/>
              <a:t>developed countries</a:t>
            </a:r>
            <a:r>
              <a:rPr lang="en-GB" dirty="0"/>
              <a:t>: foster strong partnerships through "twinning" exercises - representatives from space agencies paired with counterparts from national inventory agencies</a:t>
            </a:r>
            <a:endParaRPr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GB" dirty="0"/>
              <a:t>For </a:t>
            </a:r>
            <a:r>
              <a:rPr lang="en-GB" u="sng" dirty="0"/>
              <a:t>developing countries</a:t>
            </a:r>
            <a:r>
              <a:rPr lang="en-GB" dirty="0"/>
              <a:t>: emphasis on building capacity and providing technical support through a dedicated initiative (e.g. </a:t>
            </a:r>
            <a:r>
              <a:rPr lang="en-GB" dirty="0" err="1"/>
              <a:t>SilvaCarbon</a:t>
            </a:r>
            <a:r>
              <a:rPr lang="en-GB" dirty="0"/>
              <a:t>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Stakeholder Engagement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600"/>
              </a:spcAft>
              <a:buSzPts val="2800"/>
              <a:buChar char="❖"/>
            </a:pPr>
            <a:r>
              <a:rPr lang="en-GB" dirty="0"/>
              <a:t>Lesson 2.3: Limited Engagement with IPCC Processes and the Global Carbon Project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600"/>
              </a:spcAft>
              <a:buSzPts val="2400"/>
              <a:buChar char="➢"/>
            </a:pPr>
            <a:r>
              <a:rPr lang="en-GB" dirty="0"/>
              <a:t>Recommendation 2.3: Strengthen Relationships with the IPCC and the Global Carbon Project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Stakeholder Engagement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dirty="0"/>
              <a:t>Lesson 3.1: Bridging Knowledge Gaps Among Inventory Compilers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GB" dirty="0"/>
              <a:t>Recommendation 3.1: Equip Inventory Compilers with Targeted Training and Resources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dirty="0"/>
              <a:t>Lesson 3.2: Addressing Limited Awareness of Space-Based Data Among COP Delegates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GB" dirty="0"/>
              <a:t>Recommendation 3.2: Raise Awareness of Space-Based Data Through Targeted Communication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Communication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73570" y="1129080"/>
            <a:ext cx="7070723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600"/>
              </a:spcAft>
              <a:buSzPts val="2800"/>
              <a:buChar char="❖"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Document</a:t>
            </a:r>
            <a:r>
              <a:rPr lang="en-GB" dirty="0"/>
              <a:t> open for comment (email for access)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600"/>
              </a:spcAft>
              <a:buSzPts val="2400"/>
              <a:buChar char="▪"/>
            </a:pPr>
            <a:r>
              <a:rPr lang="en-GB" dirty="0"/>
              <a:t>Comments due by the end of February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600"/>
              </a:spcAft>
              <a:buSzPts val="2400"/>
              <a:buChar char="▪"/>
            </a:pPr>
            <a:r>
              <a:rPr lang="en-GB" dirty="0"/>
              <a:t>Will share a consolidated version with CEOS &amp; CGMS in early March (for endorsement at SIT-40 in April)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600"/>
              </a:spcAft>
              <a:buSzPts val="2800"/>
              <a:buChar char="❖"/>
            </a:pPr>
            <a:r>
              <a:rPr lang="en-GB" dirty="0"/>
              <a:t>Any other perspectives missing?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600"/>
              </a:spcAft>
              <a:buSzPts val="2800"/>
              <a:buChar char="❖"/>
            </a:pPr>
            <a:r>
              <a:rPr lang="en-GB" dirty="0"/>
              <a:t>Thoughts on how to implement these recommendations?</a:t>
            </a:r>
            <a:endParaRPr dirty="0"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EE867-7CA8-FBE2-9E64-413F2AD56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586" y="1097550"/>
            <a:ext cx="3856923" cy="47469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441</Words>
  <Application>Microsoft Macintosh PowerPoint</Application>
  <PresentationFormat>Widescreen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Montserrat</vt:lpstr>
      <vt:lpstr>Barlow SemiBold</vt:lpstr>
      <vt:lpstr>Montserrat Medium</vt:lpstr>
      <vt:lpstr>Lobster</vt:lpstr>
      <vt:lpstr>Arial</vt:lpstr>
      <vt:lpstr>Barlow Medium</vt:lpstr>
      <vt:lpstr>Barlow</vt:lpstr>
      <vt:lpstr>Average</vt:lpstr>
      <vt:lpstr>Montserrat SemiBold</vt:lpstr>
      <vt:lpstr>ceos</vt:lpstr>
      <vt:lpstr>GST1 Lessons Learned CEOS &amp; CGMS Insights into the Global Stocktake Process</vt:lpstr>
      <vt:lpstr>PowerPoint Presentation</vt:lpstr>
      <vt:lpstr>GHG Flux Datasets  </vt:lpstr>
      <vt:lpstr>Stakeholder Engagement</vt:lpstr>
      <vt:lpstr>Stakeholder Engagement</vt:lpstr>
      <vt:lpstr>Stakeholder Engagement</vt:lpstr>
      <vt:lpstr>Communication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Su, Wenying (LARC-E302)</cp:lastModifiedBy>
  <cp:revision>2</cp:revision>
  <dcterms:modified xsi:type="dcterms:W3CDTF">2025-02-05T19:21:29Z</dcterms:modified>
</cp:coreProperties>
</file>