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Montserrat SemiBold"/>
      <p:regular r:id="rId16"/>
      <p:bold r:id="rId17"/>
      <p:italic r:id="rId18"/>
      <p:boldItalic r:id="rId19"/>
    </p:embeddedFont>
    <p:embeddedFont>
      <p:font typeface="Lobster"/>
      <p:regular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
      <p:font typeface="Average"/>
      <p:regular r:id="rId29"/>
    </p:embeddedFont>
    <p:embeddedFont>
      <p:font typeface="Barlow Medium"/>
      <p:regular r:id="rId30"/>
      <p:bold r:id="rId31"/>
      <p:italic r:id="rId32"/>
      <p:boldItalic r:id="rId33"/>
    </p:embeddedFont>
    <p:embeddedFont>
      <p:font typeface="Barlow SemiBold"/>
      <p:regular r:id="rId34"/>
      <p:bold r:id="rId35"/>
      <p:italic r:id="rId36"/>
      <p:boldItalic r:id="rId37"/>
    </p:embeddedFont>
    <p:embeddedFont>
      <p:font typeface="Barlow"/>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j9040GpmViIiRw/Bz8CxXkhvmG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Barlow-italic.fntdata"/><Relationship Id="rId20" Type="http://schemas.openxmlformats.org/officeDocument/2006/relationships/font" Target="fonts/Lobster-regular.fntdata"/><Relationship Id="rId42" Type="http://customschemas.google.com/relationships/presentationmetadata" Target="metadata"/><Relationship Id="rId41" Type="http://schemas.openxmlformats.org/officeDocument/2006/relationships/font" Target="fonts/Barlow-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verag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Medium-bold.fntdata"/><Relationship Id="rId30" Type="http://schemas.openxmlformats.org/officeDocument/2006/relationships/font" Target="fonts/BarlowMedium-regular.fntdata"/><Relationship Id="rId11" Type="http://schemas.openxmlformats.org/officeDocument/2006/relationships/slide" Target="slides/slide7.xml"/><Relationship Id="rId33" Type="http://schemas.openxmlformats.org/officeDocument/2006/relationships/font" Target="fonts/BarlowMedium-boldItalic.fntdata"/><Relationship Id="rId10" Type="http://schemas.openxmlformats.org/officeDocument/2006/relationships/slide" Target="slides/slide6.xml"/><Relationship Id="rId32" Type="http://schemas.openxmlformats.org/officeDocument/2006/relationships/font" Target="fonts/BarlowMedium-italic.fntdata"/><Relationship Id="rId13" Type="http://schemas.openxmlformats.org/officeDocument/2006/relationships/slide" Target="slides/slide9.xml"/><Relationship Id="rId35" Type="http://schemas.openxmlformats.org/officeDocument/2006/relationships/font" Target="fonts/BarlowSemiBold-bold.fntdata"/><Relationship Id="rId12" Type="http://schemas.openxmlformats.org/officeDocument/2006/relationships/slide" Target="slides/slide8.xml"/><Relationship Id="rId34" Type="http://schemas.openxmlformats.org/officeDocument/2006/relationships/font" Target="fonts/BarlowSemiBold-regular.fntdata"/><Relationship Id="rId15" Type="http://schemas.openxmlformats.org/officeDocument/2006/relationships/slide" Target="slides/slide11.xml"/><Relationship Id="rId37" Type="http://schemas.openxmlformats.org/officeDocument/2006/relationships/font" Target="fonts/BarlowSemiBold-boldItalic.fntdata"/><Relationship Id="rId14" Type="http://schemas.openxmlformats.org/officeDocument/2006/relationships/slide" Target="slides/slide10.xml"/><Relationship Id="rId36" Type="http://schemas.openxmlformats.org/officeDocument/2006/relationships/font" Target="fonts/BarlowSemiBold-italic.fntdata"/><Relationship Id="rId17" Type="http://schemas.openxmlformats.org/officeDocument/2006/relationships/font" Target="fonts/MontserratSemiBold-bold.fntdata"/><Relationship Id="rId39" Type="http://schemas.openxmlformats.org/officeDocument/2006/relationships/font" Target="fonts/Barlow-bold.fntdata"/><Relationship Id="rId16" Type="http://schemas.openxmlformats.org/officeDocument/2006/relationships/font" Target="fonts/MontserratSemiBold-regular.fntdata"/><Relationship Id="rId38" Type="http://schemas.openxmlformats.org/officeDocument/2006/relationships/font" Target="fonts/Barlow-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 name="Google Shape;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33c93ed663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33c93ed66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 name="Google Shape;7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2fb80b6c8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32fb80b6c8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2fb80b6c83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32fb80b6c8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5.jpg"/><Relationship Id="rId4" Type="http://schemas.openxmlformats.org/officeDocument/2006/relationships/image" Target="../media/image13.jp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1.png"/><Relationship Id="rId8"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GClimate)">
  <p:cSld name="Title Slide_1">
    <p:bg>
      <p:bgPr>
        <a:solidFill>
          <a:schemeClr val="dk2"/>
        </a:solidFill>
      </p:bgPr>
    </p:bg>
    <p:spTree>
      <p:nvGrpSpPr>
        <p:cNvPr id="6" name="Shape 6"/>
        <p:cNvGrpSpPr/>
        <p:nvPr/>
      </p:nvGrpSpPr>
      <p:grpSpPr>
        <a:xfrm>
          <a:off x="0" y="0"/>
          <a:ext cx="0" cy="0"/>
          <a:chOff x="0" y="0"/>
          <a:chExt cx="0" cy="0"/>
        </a:xfrm>
      </p:grpSpPr>
      <p:sp>
        <p:nvSpPr>
          <p:cNvPr id="7" name="Google Shape;7;p10"/>
          <p:cNvSpPr/>
          <p:nvPr/>
        </p:nvSpPr>
        <p:spPr>
          <a:xfrm flipH="1">
            <a:off x="7882594" y="57065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 name="Google Shape;8;p10"/>
          <p:cNvSpPr/>
          <p:nvPr/>
        </p:nvSpPr>
        <p:spPr>
          <a:xfrm flipH="1">
            <a:off x="-10031326" y="-4219917"/>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 name="Google Shape;9;p10"/>
          <p:cNvPicPr preferRelativeResize="0"/>
          <p:nvPr/>
        </p:nvPicPr>
        <p:blipFill rotWithShape="1">
          <a:blip r:embed="rId2">
            <a:alphaModFix/>
          </a:blip>
          <a:srcRect b="0" l="0" r="0" t="0"/>
          <a:stretch/>
        </p:blipFill>
        <p:spPr>
          <a:xfrm>
            <a:off x="334474" y="198875"/>
            <a:ext cx="2217500" cy="1221350"/>
          </a:xfrm>
          <a:prstGeom prst="rect">
            <a:avLst/>
          </a:prstGeom>
          <a:noFill/>
          <a:ln>
            <a:noFill/>
          </a:ln>
          <a:effectLst>
            <a:outerShdw blurRad="50800" rotWithShape="0" algn="tl" dir="2700000" dist="38100">
              <a:srgbClr val="000000">
                <a:alpha val="40000"/>
              </a:srgbClr>
            </a:outerShdw>
          </a:effectLst>
        </p:spPr>
      </p:pic>
      <p:pic>
        <p:nvPicPr>
          <p:cNvPr id="10" name="Google Shape;10;p10"/>
          <p:cNvPicPr preferRelativeResize="0"/>
          <p:nvPr/>
        </p:nvPicPr>
        <p:blipFill rotWithShape="1">
          <a:blip r:embed="rId3">
            <a:alphaModFix amt="58999"/>
          </a:blip>
          <a:srcRect b="-20377" l="11054" r="40715" t="37272"/>
          <a:stretch/>
        </p:blipFill>
        <p:spPr>
          <a:xfrm rot="5400000">
            <a:off x="8967750" y="3607650"/>
            <a:ext cx="2826600" cy="3617100"/>
          </a:xfrm>
          <a:prstGeom prst="rect">
            <a:avLst/>
          </a:prstGeom>
          <a:noFill/>
          <a:ln>
            <a:noFill/>
          </a:ln>
        </p:spPr>
      </p:pic>
      <p:sp>
        <p:nvSpPr>
          <p:cNvPr id="11" name="Google Shape;11;p10"/>
          <p:cNvSpPr txBox="1"/>
          <p:nvPr>
            <p:ph type="title"/>
          </p:nvPr>
        </p:nvSpPr>
        <p:spPr>
          <a:xfrm>
            <a:off x="2072700" y="1886575"/>
            <a:ext cx="8046600" cy="23550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2pPr>
            <a:lvl3pPr lvl="2"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3pPr>
            <a:lvl4pPr lvl="3"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4pPr>
            <a:lvl5pPr lvl="4"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5pPr>
            <a:lvl6pPr lvl="5"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6pPr>
            <a:lvl7pPr lvl="6"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7pPr>
            <a:lvl8pPr lvl="7"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8pPr>
            <a:lvl9pPr lvl="8"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9pPr>
          </a:lstStyle>
          <a:p/>
        </p:txBody>
      </p:sp>
      <p:grpSp>
        <p:nvGrpSpPr>
          <p:cNvPr id="12" name="Google Shape;12;p10"/>
          <p:cNvGrpSpPr/>
          <p:nvPr/>
        </p:nvGrpSpPr>
        <p:grpSpPr>
          <a:xfrm>
            <a:off x="8662376" y="198875"/>
            <a:ext cx="3384923" cy="1059125"/>
            <a:chOff x="-7013547" y="6156743"/>
            <a:chExt cx="4139060" cy="1295091"/>
          </a:xfrm>
        </p:grpSpPr>
        <p:pic>
          <p:nvPicPr>
            <p:cNvPr id="13" name="Google Shape;13;p10"/>
            <p:cNvPicPr preferRelativeResize="0"/>
            <p:nvPr/>
          </p:nvPicPr>
          <p:blipFill rotWithShape="1">
            <a:blip r:embed="rId4">
              <a:alphaModFix/>
            </a:blip>
            <a:srcRect b="23006" l="10790" r="65874" t="22772"/>
            <a:stretch/>
          </p:blipFill>
          <p:spPr>
            <a:xfrm>
              <a:off x="-7013547" y="6156743"/>
              <a:ext cx="1245077" cy="1295091"/>
            </a:xfrm>
            <a:prstGeom prst="rect">
              <a:avLst/>
            </a:prstGeom>
            <a:noFill/>
            <a:ln>
              <a:noFill/>
            </a:ln>
            <a:effectLst>
              <a:outerShdw blurRad="57150" rotWithShape="0" algn="bl" dir="5400000" dist="19050">
                <a:srgbClr val="000000">
                  <a:alpha val="49803"/>
                </a:srgbClr>
              </a:outerShdw>
            </a:effectLst>
          </p:spPr>
        </p:pic>
        <p:pic>
          <p:nvPicPr>
            <p:cNvPr id="14" name="Google Shape;14;p10"/>
            <p:cNvPicPr preferRelativeResize="0"/>
            <p:nvPr/>
          </p:nvPicPr>
          <p:blipFill rotWithShape="1">
            <a:blip r:embed="rId5">
              <a:alphaModFix/>
            </a:blip>
            <a:srcRect b="28523" l="34127" r="11634" t="31914"/>
            <a:stretch/>
          </p:blipFill>
          <p:spPr>
            <a:xfrm>
              <a:off x="-5768470" y="6375042"/>
              <a:ext cx="2893983" cy="944944"/>
            </a:xfrm>
            <a:prstGeom prst="rect">
              <a:avLst/>
            </a:prstGeom>
            <a:noFill/>
            <a:ln>
              <a:noFill/>
            </a:ln>
            <a:effectLst>
              <a:outerShdw blurRad="57150" rotWithShape="0" algn="bl" dir="5400000" dist="19050">
                <a:srgbClr val="000000">
                  <a:alpha val="49803"/>
                </a:srgbClr>
              </a:outerShdw>
            </a:effectLst>
          </p:spPr>
        </p:pic>
      </p:grpSp>
      <p:sp>
        <p:nvSpPr>
          <p:cNvPr id="15" name="Google Shape;15;p10"/>
          <p:cNvSpPr txBox="1"/>
          <p:nvPr/>
        </p:nvSpPr>
        <p:spPr>
          <a:xfrm>
            <a:off x="0" y="5919000"/>
            <a:ext cx="244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chemeClr val="lt1"/>
                </a:solidFill>
                <a:latin typeface="Lobster"/>
                <a:ea typeface="Lobster"/>
                <a:cs typeface="Lobster"/>
                <a:sym typeface="Lobster"/>
              </a:rPr>
              <a:t>WGClimate</a:t>
            </a:r>
            <a:endParaRPr b="1" i="0" sz="2100" u="none" cap="none" strike="noStrike">
              <a:solidFill>
                <a:schemeClr val="lt1"/>
              </a:solidFill>
              <a:latin typeface="Lobster"/>
              <a:ea typeface="Lobster"/>
              <a:cs typeface="Lobster"/>
              <a:sym typeface="Lobster"/>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Barlow"/>
                <a:ea typeface="Barlow"/>
                <a:cs typeface="Barlow"/>
                <a:sym typeface="Barlow"/>
              </a:rPr>
              <a:t>The Joint CEOS-CGMS Working Group on Climate</a:t>
            </a:r>
            <a:endParaRPr b="1" i="0" sz="1400" u="none" cap="none" strike="noStrike">
              <a:solidFill>
                <a:schemeClr val="lt1"/>
              </a:solidFill>
              <a:latin typeface="Barlow"/>
              <a:ea typeface="Barlow"/>
              <a:cs typeface="Barlow"/>
              <a:sym typeface="Barlow"/>
            </a:endParaRPr>
          </a:p>
        </p:txBody>
      </p:sp>
      <p:sp>
        <p:nvSpPr>
          <p:cNvPr id="16" name="Google Shape;16;p10"/>
          <p:cNvSpPr txBox="1"/>
          <p:nvPr/>
        </p:nvSpPr>
        <p:spPr>
          <a:xfrm>
            <a:off x="3158400" y="5706550"/>
            <a:ext cx="5875200" cy="11313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100"/>
              <a:buFont typeface="Arial"/>
              <a:buNone/>
            </a:pPr>
            <a:r>
              <a:rPr b="1" i="0" lang="en-GB" sz="2100" u="none" cap="none" strike="noStrike">
                <a:solidFill>
                  <a:schemeClr val="lt1"/>
                </a:solidFill>
                <a:latin typeface="Barlow"/>
                <a:ea typeface="Barlow"/>
                <a:cs typeface="Barlow"/>
                <a:sym typeface="Barlow"/>
              </a:rPr>
              <a:t>WGClimate-22 &amp; GHG-TT-5</a:t>
            </a:r>
            <a:endParaRPr b="1" i="0" sz="21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Barlow"/>
                <a:ea typeface="Barlow"/>
                <a:cs typeface="Barlow"/>
                <a:sym typeface="Barlow"/>
              </a:rPr>
              <a:t>11 - 13 February, 2025</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Barlow"/>
                <a:ea typeface="Barlow"/>
                <a:cs typeface="Barlow"/>
                <a:sym typeface="Barlow"/>
              </a:rPr>
              <a:t>ESA ECSAT, Harwell, UK</a:t>
            </a:r>
            <a:endParaRPr b="0" i="0" sz="1800" u="none" cap="none" strike="noStrike">
              <a:solidFill>
                <a:schemeClr val="lt1"/>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 name="Shape 17"/>
        <p:cNvGrpSpPr/>
        <p:nvPr/>
      </p:nvGrpSpPr>
      <p:grpSpPr>
        <a:xfrm>
          <a:off x="0" y="0"/>
          <a:ext cx="0" cy="0"/>
          <a:chOff x="0" y="0"/>
          <a:chExt cx="0" cy="0"/>
        </a:xfrm>
      </p:grpSpPr>
      <p:sp>
        <p:nvSpPr>
          <p:cNvPr id="18" name="Google Shape;18;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9" name="Google Shape;19;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grpSp>
        <p:nvGrpSpPr>
          <p:cNvPr id="20" name="Google Shape;20;p11"/>
          <p:cNvGrpSpPr/>
          <p:nvPr/>
        </p:nvGrpSpPr>
        <p:grpSpPr>
          <a:xfrm>
            <a:off x="10113330" y="274853"/>
            <a:ext cx="2154863" cy="964667"/>
            <a:chOff x="7336150" y="-5375"/>
            <a:chExt cx="2317556" cy="1037500"/>
          </a:xfrm>
        </p:grpSpPr>
        <p:pic>
          <p:nvPicPr>
            <p:cNvPr id="21" name="Google Shape;21;p11"/>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22" name="Google Shape;22;p11"/>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23" name="Google Shape;23;p11"/>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24" name="Google Shape;24;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5" name="Google Shape;25;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GB"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27" name="Google Shape;27;p1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Montserrat SemiBold"/>
                <a:ea typeface="Montserrat SemiBold"/>
                <a:cs typeface="Montserrat SemiBold"/>
                <a:sym typeface="Montserrat SemiBold"/>
              </a:rPr>
              <a:t>WGClimate-22 &amp; GHG-TT-5 | 11 - 13 February, 2025</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28" name="Google Shape;28;p11"/>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9" name="Google Shape;29;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11"/>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GB"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EOS)">
  <p:cSld name="Title Slide">
    <p:spTree>
      <p:nvGrpSpPr>
        <p:cNvPr id="31" name="Shape 31"/>
        <p:cNvGrpSpPr/>
        <p:nvPr/>
      </p:nvGrpSpPr>
      <p:grpSpPr>
        <a:xfrm>
          <a:off x="0" y="0"/>
          <a:ext cx="0" cy="0"/>
          <a:chOff x="0" y="0"/>
          <a:chExt cx="0" cy="0"/>
        </a:xfrm>
      </p:grpSpPr>
      <p:pic>
        <p:nvPicPr>
          <p:cNvPr id="32" name="Google Shape;32;p1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33" name="Google Shape;33;p1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34" name="Google Shape;34;p1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35" name="Google Shape;35;p1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 name="Google Shape;36;p1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7" name="Google Shape;37;p12"/>
          <p:cNvPicPr preferRelativeResize="0"/>
          <p:nvPr/>
        </p:nvPicPr>
        <p:blipFill rotWithShape="1">
          <a:blip r:embed="rId5">
            <a:alphaModFix/>
          </a:blip>
          <a:srcRect b="0" l="0" r="0" t="0"/>
          <a:stretch/>
        </p:blipFill>
        <p:spPr>
          <a:xfrm>
            <a:off x="56845" y="5532418"/>
            <a:ext cx="2337760" cy="1287582"/>
          </a:xfrm>
          <a:prstGeom prst="rect">
            <a:avLst/>
          </a:prstGeom>
          <a:noFill/>
          <a:ln>
            <a:noFill/>
          </a:ln>
          <a:effectLst>
            <a:outerShdw blurRad="50800" rotWithShape="0" algn="tl" dir="2700000" dist="38100">
              <a:srgbClr val="000000">
                <a:alpha val="40000"/>
              </a:srgbClr>
            </a:outerShdw>
          </a:effectLst>
        </p:spPr>
      </p:pic>
      <p:pic>
        <p:nvPicPr>
          <p:cNvPr id="38" name="Google Shape;38;p1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39" name="Google Shape;39;p12"/>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40" name="Google Shape;40;p1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 name="Google Shape;41;p12"/>
          <p:cNvPicPr preferRelativeResize="0"/>
          <p:nvPr/>
        </p:nvPicPr>
        <p:blipFill rotWithShape="1">
          <a:blip r:embed="rId7">
            <a:alphaModFix/>
          </a:blip>
          <a:srcRect b="0" l="0" r="65873" t="0"/>
          <a:stretch/>
        </p:blipFill>
        <p:spPr>
          <a:xfrm>
            <a:off x="-418625" y="3902750"/>
            <a:ext cx="1554175" cy="2038775"/>
          </a:xfrm>
          <a:prstGeom prst="rect">
            <a:avLst/>
          </a:prstGeom>
          <a:noFill/>
          <a:ln>
            <a:noFill/>
          </a:ln>
          <a:effectLst>
            <a:outerShdw blurRad="57150" rotWithShape="0" algn="bl" dir="5400000" dist="19050">
              <a:srgbClr val="000000">
                <a:alpha val="49803"/>
              </a:srgbClr>
            </a:outerShdw>
          </a:effectLst>
        </p:spPr>
      </p:pic>
      <p:pic>
        <p:nvPicPr>
          <p:cNvPr id="42" name="Google Shape;42;p12"/>
          <p:cNvPicPr preferRelativeResize="0"/>
          <p:nvPr/>
        </p:nvPicPr>
        <p:blipFill rotWithShape="1">
          <a:blip r:embed="rId8">
            <a:alphaModFix/>
          </a:blip>
          <a:srcRect b="0" l="34128" r="0" t="0"/>
          <a:stretch/>
        </p:blipFill>
        <p:spPr>
          <a:xfrm>
            <a:off x="1135555" y="3902750"/>
            <a:ext cx="2999990" cy="2038774"/>
          </a:xfrm>
          <a:prstGeom prst="rect">
            <a:avLst/>
          </a:prstGeom>
          <a:noFill/>
          <a:ln>
            <a:noFill/>
          </a:ln>
          <a:effectLst>
            <a:outerShdw blurRad="57150" rotWithShape="0" algn="bl" dir="5400000" dist="19050">
              <a:srgbClr val="000000">
                <a:alpha val="49803"/>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and Content_1">
    <p:spTree>
      <p:nvGrpSpPr>
        <p:cNvPr id="43" name="Shape 43"/>
        <p:cNvGrpSpPr/>
        <p:nvPr/>
      </p:nvGrpSpPr>
      <p:grpSpPr>
        <a:xfrm>
          <a:off x="0" y="0"/>
          <a:ext cx="0" cy="0"/>
          <a:chOff x="0" y="0"/>
          <a:chExt cx="0" cy="0"/>
        </a:xfrm>
      </p:grpSpPr>
      <p:sp>
        <p:nvSpPr>
          <p:cNvPr id="44" name="Google Shape;44;p13"/>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5" name="Google Shape;45;p13"/>
          <p:cNvPicPr preferRelativeResize="0"/>
          <p:nvPr/>
        </p:nvPicPr>
        <p:blipFill rotWithShape="1">
          <a:blip r:embed="rId2">
            <a:alphaModFix amt="34000"/>
          </a:blip>
          <a:srcRect b="35419" l="51340" r="-2841" t="39268"/>
          <a:stretch/>
        </p:blipFill>
        <p:spPr>
          <a:xfrm flipH="1">
            <a:off x="9304423" y="0"/>
            <a:ext cx="2887577" cy="1037492"/>
          </a:xfrm>
          <a:prstGeom prst="rect">
            <a:avLst/>
          </a:prstGeom>
          <a:noFill/>
          <a:ln>
            <a:noFill/>
          </a:ln>
        </p:spPr>
      </p:pic>
      <p:grpSp>
        <p:nvGrpSpPr>
          <p:cNvPr id="46" name="Google Shape;46;p13"/>
          <p:cNvGrpSpPr/>
          <p:nvPr/>
        </p:nvGrpSpPr>
        <p:grpSpPr>
          <a:xfrm>
            <a:off x="10113330" y="274853"/>
            <a:ext cx="2154863" cy="964667"/>
            <a:chOff x="7336150" y="-5375"/>
            <a:chExt cx="2317556" cy="1037500"/>
          </a:xfrm>
        </p:grpSpPr>
        <p:pic>
          <p:nvPicPr>
            <p:cNvPr id="47" name="Google Shape;47;p13"/>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48" name="Google Shape;48;p13"/>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49" name="Google Shape;49;p13"/>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50" name="Google Shape;50;p13"/>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13"/>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2" name="Google Shape;52;p1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GB"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53" name="Google Shape;53;p1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Montserrat SemiBold"/>
                <a:ea typeface="Montserrat SemiBold"/>
                <a:cs typeface="Montserrat SemiBold"/>
                <a:sym typeface="Montserrat SemiBold"/>
              </a:rPr>
              <a:t>WGClimate-22 &amp; GHG-TT-5 | 11 - 13 February, 2025</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54" name="Google Shape;54;p1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13"/>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GB"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title"/>
          </p:nvPr>
        </p:nvSpPr>
        <p:spPr>
          <a:xfrm>
            <a:off x="651075" y="1440475"/>
            <a:ext cx="10308600" cy="3044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lt1"/>
              </a:buClr>
              <a:buSzPts val="8000"/>
              <a:buFont typeface="Arial"/>
              <a:buNone/>
            </a:pPr>
            <a:r>
              <a:rPr lang="en-GB" sz="7100"/>
              <a:t>CEOS GST Strategy</a:t>
            </a:r>
            <a:endParaRPr sz="7100">
              <a:latin typeface="Montserrat"/>
              <a:ea typeface="Montserrat"/>
              <a:cs typeface="Montserrat"/>
              <a:sym typeface="Montserrat"/>
            </a:endParaRPr>
          </a:p>
          <a:p>
            <a:pPr indent="0" lvl="0" marL="0" rtl="0" algn="ctr">
              <a:lnSpc>
                <a:spcPct val="115000"/>
              </a:lnSpc>
              <a:spcBef>
                <a:spcPts val="0"/>
              </a:spcBef>
              <a:spcAft>
                <a:spcPts val="0"/>
              </a:spcAft>
              <a:buClr>
                <a:schemeClr val="lt1"/>
              </a:buClr>
              <a:buSzPts val="8000"/>
              <a:buFont typeface="Arial"/>
              <a:buNone/>
            </a:pPr>
            <a:r>
              <a:rPr i="1" lang="en-GB" sz="3000">
                <a:latin typeface="Montserrat"/>
                <a:ea typeface="Montserrat"/>
                <a:cs typeface="Montserrat"/>
                <a:sym typeface="Montserrat"/>
              </a:rPr>
              <a:t>2025 Update to reflect Lessons Learned</a:t>
            </a:r>
            <a:endParaRPr i="1" sz="3000">
              <a:latin typeface="Montserrat"/>
              <a:ea typeface="Montserrat"/>
              <a:cs typeface="Montserrat"/>
              <a:sym typeface="Montserrat"/>
            </a:endParaRPr>
          </a:p>
        </p:txBody>
      </p:sp>
      <p:sp>
        <p:nvSpPr>
          <p:cNvPr id="65" name="Google Shape;65;p1"/>
          <p:cNvSpPr/>
          <p:nvPr/>
        </p:nvSpPr>
        <p:spPr>
          <a:xfrm>
            <a:off x="6193875" y="5279775"/>
            <a:ext cx="5908500" cy="1275600"/>
          </a:xfrm>
          <a:prstGeom prst="rect">
            <a:avLst/>
          </a:prstGeom>
          <a:noFill/>
          <a:ln>
            <a:noFill/>
          </a:ln>
        </p:spPr>
        <p:txBody>
          <a:bodyPr anchorCtr="0" anchor="t" bIns="0" lIns="0" spcFirstLastPara="1" rIns="0" wrap="square" tIns="0">
            <a:noAutofit/>
          </a:bodyPr>
          <a:lstStyle/>
          <a:p>
            <a:pPr indent="0" lvl="0" marL="0" marR="0" rtl="0" algn="r">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Osamu Ochiai, JAXA</a:t>
            </a:r>
            <a:endParaRPr b="0" i="0" sz="22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SIT Chair Team</a:t>
            </a:r>
            <a:endParaRPr b="0" i="0" sz="22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Agenda Item 4.4</a:t>
            </a:r>
            <a:endParaRPr b="0" i="0" sz="2200" u="none" cap="none" strike="noStrike">
              <a:solidFill>
                <a:schemeClr val="lt1"/>
              </a:solidFill>
              <a:latin typeface="Barlow Medium"/>
              <a:ea typeface="Barlow Medium"/>
              <a:cs typeface="Barlow Medium"/>
              <a:sym typeface="Barlow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1000"/>
              </a:spcBef>
              <a:spcAft>
                <a:spcPts val="0"/>
              </a:spcAft>
              <a:buSzPts val="1600"/>
              <a:buChar char="❖"/>
            </a:pPr>
            <a:r>
              <a:rPr lang="en-GB" sz="1600"/>
              <a:t>Recommendation 4: CEOS should consider, in conjunction with modelers, setting up one or more focused </a:t>
            </a:r>
            <a:r>
              <a:rPr b="1" lang="en-GB" sz="1600"/>
              <a:t>observational campaigns in the areas suggested above, or others, as a major contribution to the understanding of the trends of GHG emissions from natural sources</a:t>
            </a:r>
            <a:r>
              <a:rPr lang="en-GB" sz="1600"/>
              <a:t> in key areas.</a:t>
            </a:r>
            <a:endParaRPr sz="1600"/>
          </a:p>
          <a:p>
            <a:pPr indent="-330200" lvl="0" marL="457200" rtl="0" algn="l">
              <a:lnSpc>
                <a:spcPct val="115000"/>
              </a:lnSpc>
              <a:spcBef>
                <a:spcPts val="1000"/>
              </a:spcBef>
              <a:spcAft>
                <a:spcPts val="0"/>
              </a:spcAft>
              <a:buSzPts val="1600"/>
              <a:buChar char="❖"/>
            </a:pPr>
            <a:r>
              <a:rPr lang="en-GB" sz="1600"/>
              <a:t>Recommendation 5: </a:t>
            </a:r>
            <a:r>
              <a:rPr b="1" lang="en-GB" sz="1600"/>
              <a:t>The AFOLU Roadmap Team should continue the work it has started for CEOS, </a:t>
            </a:r>
            <a:r>
              <a:rPr lang="en-GB" sz="1600"/>
              <a:t>reflecting the decisions taken at CEOS Plenary 2020. The AFOLU Roadmap Team and WGClimate GHG Task Team should work together to ensure consistency between data for emissions reported via AFOLU and for prior biogenic terrestrial emissions, and those due to changing land use, in implementing monitoring and verification systems. These need to be consistent on both temporal and spatial scales. The WGClimate GHG Task Team should ensure that their Roadmap is consistent with the outcomes of this discussion. </a:t>
            </a:r>
            <a:endParaRPr sz="1600"/>
          </a:p>
          <a:p>
            <a:pPr indent="-330200" lvl="0" marL="457200" rtl="0" algn="l">
              <a:lnSpc>
                <a:spcPct val="115000"/>
              </a:lnSpc>
              <a:spcBef>
                <a:spcPts val="1000"/>
              </a:spcBef>
              <a:spcAft>
                <a:spcPts val="1000"/>
              </a:spcAft>
              <a:buSzPts val="1600"/>
              <a:buChar char="❖"/>
            </a:pPr>
            <a:r>
              <a:rPr lang="en-GB" sz="1600"/>
              <a:t>Recommendation 6: It is recommended that to help in ensuring the take-up of satellite-based methods for AFOLU (and indeed in the context of MVS) </a:t>
            </a:r>
            <a:r>
              <a:rPr b="1" lang="en-GB" sz="1600"/>
              <a:t>CEOS should work with a few selected demonstrator countries to assist them in their national reporting under AFOLU </a:t>
            </a:r>
            <a:r>
              <a:rPr lang="en-GB" sz="1600"/>
              <a:t>(the model of GFOI can be compared). USGS through its SilvaCarbon programme has volunteered to lead this work, together with relevant CEOS bodies (LSI-VC, AFOLU Roadmap Team, CEOS member contributions).</a:t>
            </a:r>
            <a:endParaRPr sz="1600"/>
          </a:p>
        </p:txBody>
      </p:sp>
      <p:sp>
        <p:nvSpPr>
          <p:cNvPr id="151" name="Google Shape;151;p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GST Strategy Recommendations</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1000"/>
              </a:spcBef>
              <a:spcAft>
                <a:spcPts val="0"/>
              </a:spcAft>
              <a:buSzPts val="1600"/>
              <a:buChar char="❖"/>
            </a:pPr>
            <a:r>
              <a:rPr lang="en-GB" sz="1600"/>
              <a:t>Recommendation 7: </a:t>
            </a:r>
            <a:r>
              <a:rPr b="1" lang="en-GB" sz="1600"/>
              <a:t>CEOS should work with the various partners set out above to identify data requirements and actions for CEOS in relation to adaptation</a:t>
            </a:r>
            <a:r>
              <a:rPr lang="en-GB" sz="1600"/>
              <a:t>, including participation of relevant CEOS groups such as WGClimate and WGDisasters. Case studies might be of value to demonstrate competence and relevance. Partnership with specific countries in implementing their NAPs could be of value, as in the case of AFOLU above, both to demonstrate worked examples and to strengthen support for this approach at UNFCCC, including at CoPs.</a:t>
            </a:r>
            <a:endParaRPr sz="1600"/>
          </a:p>
          <a:p>
            <a:pPr indent="-330200" lvl="0" marL="457200" rtl="0" algn="l">
              <a:lnSpc>
                <a:spcPct val="115000"/>
              </a:lnSpc>
              <a:spcBef>
                <a:spcPts val="1000"/>
              </a:spcBef>
              <a:spcAft>
                <a:spcPts val="0"/>
              </a:spcAft>
              <a:buSzPts val="1600"/>
              <a:buChar char="❖"/>
            </a:pPr>
            <a:r>
              <a:rPr lang="en-GB" sz="1600"/>
              <a:t>Recommendation 8: CEOS should maintain a </a:t>
            </a:r>
            <a:r>
              <a:rPr b="1" lang="en-GB" sz="1600"/>
              <a:t>watch over the implementation of projects funded through climate fund mechanisms </a:t>
            </a:r>
            <a:r>
              <a:rPr lang="en-GB" sz="1600"/>
              <a:t>to ensure that all appropriate assistance is given by agencies in their implementation and governance.</a:t>
            </a:r>
            <a:endParaRPr sz="1600"/>
          </a:p>
          <a:p>
            <a:pPr indent="-330200" lvl="0" marL="457200" rtl="0" algn="l">
              <a:lnSpc>
                <a:spcPct val="115000"/>
              </a:lnSpc>
              <a:spcBef>
                <a:spcPts val="1000"/>
              </a:spcBef>
              <a:spcAft>
                <a:spcPts val="1000"/>
              </a:spcAft>
              <a:buSzPts val="1600"/>
              <a:buChar char="❖"/>
            </a:pPr>
            <a:r>
              <a:rPr lang="en-GB" sz="1600"/>
              <a:t>Recommendation 9: CEOS must continue all efforts to </a:t>
            </a:r>
            <a:r>
              <a:rPr b="1" lang="en-GB" sz="1600"/>
              <a:t>provide the necessary climate data records which support the assessment of the actual status of the climate and the prediction and projection of future climate change</a:t>
            </a:r>
            <a:r>
              <a:rPr lang="en-GB" sz="1600"/>
              <a:t>, its response to changing GHG emissions and other drivers, and impacts of climate change.</a:t>
            </a:r>
            <a:endParaRPr sz="1600"/>
          </a:p>
        </p:txBody>
      </p:sp>
      <p:sp>
        <p:nvSpPr>
          <p:cNvPr id="157" name="Google Shape;157;p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GST Strategy Recommendations</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333c93ed663_1_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FFFF"/>
                </a:solidFill>
              </a:rPr>
              <a:t>JAXA SIT Chair Priorities</a:t>
            </a:r>
            <a:endParaRPr/>
          </a:p>
        </p:txBody>
      </p:sp>
      <p:pic>
        <p:nvPicPr>
          <p:cNvPr id="71" name="Google Shape;71;g333c93ed663_1_1"/>
          <p:cNvPicPr preferRelativeResize="0"/>
          <p:nvPr/>
        </p:nvPicPr>
        <p:blipFill>
          <a:blip r:embed="rId3">
            <a:alphaModFix/>
          </a:blip>
          <a:stretch>
            <a:fillRect/>
          </a:stretch>
        </p:blipFill>
        <p:spPr>
          <a:xfrm>
            <a:off x="76200" y="1090475"/>
            <a:ext cx="12039599" cy="52186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Montserrat"/>
                <a:ea typeface="Montserrat"/>
                <a:cs typeface="Montserrat"/>
                <a:sym typeface="Montserrat"/>
              </a:rPr>
              <a:t>CEOS GST Strategy</a:t>
            </a:r>
            <a:endParaRPr b="0" i="0" sz="1400" u="none" cap="none" strike="noStrike">
              <a:solidFill>
                <a:srgbClr val="000000"/>
              </a:solidFill>
              <a:latin typeface="Montserrat"/>
              <a:ea typeface="Montserrat"/>
              <a:cs typeface="Montserrat"/>
              <a:sym typeface="Montserrat"/>
            </a:endParaRPr>
          </a:p>
        </p:txBody>
      </p:sp>
      <p:sp>
        <p:nvSpPr>
          <p:cNvPr id="77" name="Google Shape;77;p2"/>
          <p:cNvSpPr txBox="1"/>
          <p:nvPr>
            <p:ph idx="1" type="body"/>
          </p:nvPr>
        </p:nvSpPr>
        <p:spPr>
          <a:xfrm>
            <a:off x="276000" y="1844375"/>
            <a:ext cx="6434700" cy="40395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Char char="❖"/>
            </a:pPr>
            <a:r>
              <a:rPr lang="en-GB"/>
              <a:t>Issue 1 published in 2021 under the Australian SIT Chair Team</a:t>
            </a:r>
            <a:endParaRPr/>
          </a:p>
          <a:p>
            <a:pPr indent="-406400" lvl="0" marL="457200" rtl="0" algn="l">
              <a:lnSpc>
                <a:spcPct val="115000"/>
              </a:lnSpc>
              <a:spcBef>
                <a:spcPts val="1000"/>
              </a:spcBef>
              <a:spcAft>
                <a:spcPts val="0"/>
              </a:spcAft>
              <a:buSzPts val="2800"/>
              <a:buChar char="❖"/>
            </a:pPr>
            <a:r>
              <a:rPr lang="en-GB"/>
              <a:t>Focused on the first GST in 2023</a:t>
            </a:r>
            <a:endParaRPr/>
          </a:p>
          <a:p>
            <a:pPr indent="-406400" lvl="0" marL="457200" rtl="0" algn="l">
              <a:lnSpc>
                <a:spcPct val="115000"/>
              </a:lnSpc>
              <a:spcBef>
                <a:spcPts val="1000"/>
              </a:spcBef>
              <a:spcAft>
                <a:spcPts val="1000"/>
              </a:spcAft>
              <a:buSzPts val="2800"/>
              <a:buChar char="❖"/>
            </a:pPr>
            <a:r>
              <a:rPr lang="en-GB"/>
              <a:t>Nine recommendations</a:t>
            </a:r>
            <a:endParaRPr/>
          </a:p>
        </p:txBody>
      </p:sp>
      <p:pic>
        <p:nvPicPr>
          <p:cNvPr id="78" name="Google Shape;78;p2"/>
          <p:cNvPicPr preferRelativeResize="0"/>
          <p:nvPr/>
        </p:nvPicPr>
        <p:blipFill rotWithShape="1">
          <a:blip r:embed="rId3">
            <a:alphaModFix/>
          </a:blip>
          <a:srcRect b="0" l="0" r="0" t="0"/>
          <a:stretch/>
        </p:blipFill>
        <p:spPr>
          <a:xfrm>
            <a:off x="7463875" y="1769077"/>
            <a:ext cx="4463123" cy="3319849"/>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Char char="❖"/>
            </a:pPr>
            <a:r>
              <a:rPr lang="en-GB"/>
              <a:t>Goals:</a:t>
            </a:r>
            <a:endParaRPr/>
          </a:p>
          <a:p>
            <a:pPr indent="-381000" lvl="1" marL="914400" rtl="0" algn="l">
              <a:lnSpc>
                <a:spcPct val="115000"/>
              </a:lnSpc>
              <a:spcBef>
                <a:spcPts val="0"/>
              </a:spcBef>
              <a:spcAft>
                <a:spcPts val="0"/>
              </a:spcAft>
              <a:buSzPts val="2400"/>
              <a:buChar char="▪"/>
            </a:pPr>
            <a:r>
              <a:rPr b="1" lang="en-GB"/>
              <a:t>Address Lessons Learned</a:t>
            </a:r>
            <a:r>
              <a:rPr lang="en-GB"/>
              <a:t> study outcomes</a:t>
            </a:r>
            <a:endParaRPr/>
          </a:p>
          <a:p>
            <a:pPr indent="-355600" lvl="2" marL="1371600" rtl="0" algn="l">
              <a:lnSpc>
                <a:spcPct val="115000"/>
              </a:lnSpc>
              <a:spcBef>
                <a:spcPts val="0"/>
              </a:spcBef>
              <a:spcAft>
                <a:spcPts val="0"/>
              </a:spcAft>
              <a:buSzPts val="2000"/>
              <a:buChar char="o"/>
            </a:pPr>
            <a:r>
              <a:rPr lang="en-GB"/>
              <a:t>take forward priority recommendations</a:t>
            </a:r>
            <a:endParaRPr/>
          </a:p>
          <a:p>
            <a:pPr indent="-381000" lvl="1" marL="914400" rtl="0" algn="l">
              <a:lnSpc>
                <a:spcPct val="115000"/>
              </a:lnSpc>
              <a:spcBef>
                <a:spcPts val="0"/>
              </a:spcBef>
              <a:spcAft>
                <a:spcPts val="0"/>
              </a:spcAft>
              <a:buSzPts val="2400"/>
              <a:buChar char="▪"/>
            </a:pPr>
            <a:r>
              <a:rPr b="1" lang="en-GB"/>
              <a:t>Understand the changing landscape</a:t>
            </a:r>
            <a:r>
              <a:rPr lang="en-GB"/>
              <a:t> with UNFCCC, GEO, WMO, etc. and optimal CEOS engagement</a:t>
            </a:r>
            <a:endParaRPr/>
          </a:p>
          <a:p>
            <a:pPr indent="-381000" lvl="1" marL="914400" rtl="0" algn="l">
              <a:lnSpc>
                <a:spcPct val="115000"/>
              </a:lnSpc>
              <a:spcBef>
                <a:spcPts val="0"/>
              </a:spcBef>
              <a:spcAft>
                <a:spcPts val="0"/>
              </a:spcAft>
              <a:buSzPts val="2400"/>
              <a:buChar char="▪"/>
            </a:pPr>
            <a:r>
              <a:rPr b="1" lang="en-GB"/>
              <a:t>Define next steps to improve the representation of systematic observations</a:t>
            </a:r>
            <a:r>
              <a:rPr lang="en-GB"/>
              <a:t> in the GST process and possibly beyond</a:t>
            </a:r>
            <a:endParaRPr/>
          </a:p>
          <a:p>
            <a:pPr indent="-381000" lvl="1" marL="914400" rtl="0" algn="l">
              <a:lnSpc>
                <a:spcPct val="115000"/>
              </a:lnSpc>
              <a:spcBef>
                <a:spcPts val="0"/>
              </a:spcBef>
              <a:spcAft>
                <a:spcPts val="0"/>
              </a:spcAft>
              <a:buSzPts val="2400"/>
              <a:buChar char="▪"/>
            </a:pPr>
            <a:r>
              <a:rPr b="1" lang="en-GB"/>
              <a:t>Engage relevant CEOS agency experts and groups</a:t>
            </a:r>
            <a:r>
              <a:rPr lang="en-GB"/>
              <a:t> on the way for implementation capacity</a:t>
            </a:r>
            <a:endParaRPr/>
          </a:p>
        </p:txBody>
      </p:sp>
      <p:sp>
        <p:nvSpPr>
          <p:cNvPr id="84" name="Google Shape;84;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Issue 2 of the CEOS GST Strategy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Timeline</a:t>
            </a:r>
            <a:endParaRPr/>
          </a:p>
        </p:txBody>
      </p:sp>
      <p:sp>
        <p:nvSpPr>
          <p:cNvPr id="90" name="Google Shape;90;p4"/>
          <p:cNvSpPr/>
          <p:nvPr/>
        </p:nvSpPr>
        <p:spPr>
          <a:xfrm>
            <a:off x="63500" y="2213122"/>
            <a:ext cx="11290200" cy="403500"/>
          </a:xfrm>
          <a:prstGeom prst="rect">
            <a:avLst/>
          </a:prstGeom>
          <a:solidFill>
            <a:schemeClr val="accent5">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4"/>
          <p:cNvSpPr/>
          <p:nvPr/>
        </p:nvSpPr>
        <p:spPr>
          <a:xfrm>
            <a:off x="63500" y="2213122"/>
            <a:ext cx="1320900" cy="40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4"/>
          <p:cNvSpPr txBox="1"/>
          <p:nvPr/>
        </p:nvSpPr>
        <p:spPr>
          <a:xfrm>
            <a:off x="72205" y="2321813"/>
            <a:ext cx="1320900" cy="1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GST STRATEGY</a:t>
            </a:r>
            <a:endParaRPr b="0" i="0" sz="1400" u="none" cap="none" strike="noStrike">
              <a:solidFill>
                <a:srgbClr val="000000"/>
              </a:solidFill>
              <a:latin typeface="Arial"/>
              <a:ea typeface="Arial"/>
              <a:cs typeface="Arial"/>
              <a:sym typeface="Arial"/>
            </a:endParaRPr>
          </a:p>
        </p:txBody>
      </p:sp>
      <p:sp>
        <p:nvSpPr>
          <p:cNvPr id="93" name="Google Shape;93;p4"/>
          <p:cNvSpPr txBox="1"/>
          <p:nvPr/>
        </p:nvSpPr>
        <p:spPr>
          <a:xfrm>
            <a:off x="5285824" y="2471406"/>
            <a:ext cx="5589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Draft</a:t>
            </a:r>
            <a:endParaRPr b="0" i="0" sz="1400" u="none" cap="none" strike="noStrike">
              <a:solidFill>
                <a:srgbClr val="000000"/>
              </a:solidFill>
              <a:latin typeface="Arial"/>
              <a:ea typeface="Arial"/>
              <a:cs typeface="Arial"/>
              <a:sym typeface="Arial"/>
            </a:endParaRPr>
          </a:p>
        </p:txBody>
      </p:sp>
      <p:sp>
        <p:nvSpPr>
          <p:cNvPr id="94" name="Google Shape;94;p4"/>
          <p:cNvSpPr/>
          <p:nvPr/>
        </p:nvSpPr>
        <p:spPr>
          <a:xfrm>
            <a:off x="3372924" y="2247875"/>
            <a:ext cx="3397200" cy="1974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4"/>
          <p:cNvSpPr txBox="1"/>
          <p:nvPr/>
        </p:nvSpPr>
        <p:spPr>
          <a:xfrm>
            <a:off x="4293665" y="2251356"/>
            <a:ext cx="1684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GST 1 LESSONS LEARNED</a:t>
            </a:r>
            <a:endParaRPr b="0" i="0" sz="1400" u="none" cap="none" strike="noStrike">
              <a:solidFill>
                <a:srgbClr val="000000"/>
              </a:solidFill>
              <a:latin typeface="Arial"/>
              <a:ea typeface="Arial"/>
              <a:cs typeface="Arial"/>
              <a:sym typeface="Arial"/>
            </a:endParaRPr>
          </a:p>
        </p:txBody>
      </p:sp>
      <p:sp>
        <p:nvSpPr>
          <p:cNvPr id="96" name="Google Shape;96;p4"/>
          <p:cNvSpPr/>
          <p:nvPr/>
        </p:nvSpPr>
        <p:spPr>
          <a:xfrm>
            <a:off x="2699520" y="1679590"/>
            <a:ext cx="228600" cy="231000"/>
          </a:xfrm>
          <a:prstGeom prst="triangle">
            <a:avLst>
              <a:gd fmla="val 50000" name="adj"/>
            </a:avLst>
          </a:prstGeom>
          <a:solidFill>
            <a:srgbClr val="1AAA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4"/>
          <p:cNvSpPr txBox="1"/>
          <p:nvPr/>
        </p:nvSpPr>
        <p:spPr>
          <a:xfrm>
            <a:off x="2655604" y="1944820"/>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SIT-39</a:t>
            </a:r>
            <a:endParaRPr b="0" i="0" sz="1400" u="none" cap="none" strike="noStrike">
              <a:solidFill>
                <a:srgbClr val="000000"/>
              </a:solidFill>
              <a:latin typeface="Arial"/>
              <a:ea typeface="Arial"/>
              <a:cs typeface="Arial"/>
              <a:sym typeface="Arial"/>
            </a:endParaRPr>
          </a:p>
        </p:txBody>
      </p:sp>
      <p:sp>
        <p:nvSpPr>
          <p:cNvPr id="98" name="Google Shape;98;p4"/>
          <p:cNvSpPr/>
          <p:nvPr/>
        </p:nvSpPr>
        <p:spPr>
          <a:xfrm>
            <a:off x="1509267" y="1422528"/>
            <a:ext cx="9842400" cy="183000"/>
          </a:xfrm>
          <a:prstGeom prst="rect">
            <a:avLst/>
          </a:prstGeom>
          <a:solidFill>
            <a:srgbClr val="0072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9" name="Google Shape;99;p4"/>
          <p:cNvCxnSpPr/>
          <p:nvPr/>
        </p:nvCxnSpPr>
        <p:spPr>
          <a:xfrm>
            <a:off x="6535995" y="1428227"/>
            <a:ext cx="0" cy="183000"/>
          </a:xfrm>
          <a:prstGeom prst="straightConnector1">
            <a:avLst/>
          </a:prstGeom>
          <a:noFill/>
          <a:ln cap="flat" cmpd="sng" w="9525">
            <a:solidFill>
              <a:schemeClr val="lt1">
                <a:alpha val="29019"/>
              </a:schemeClr>
            </a:solidFill>
            <a:prstDash val="solid"/>
            <a:miter lim="800000"/>
            <a:headEnd len="sm" w="sm" type="none"/>
            <a:tailEnd len="sm" w="sm" type="none"/>
          </a:ln>
        </p:spPr>
      </p:cxnSp>
      <p:sp>
        <p:nvSpPr>
          <p:cNvPr id="100" name="Google Shape;100;p4"/>
          <p:cNvSpPr txBox="1"/>
          <p:nvPr/>
        </p:nvSpPr>
        <p:spPr>
          <a:xfrm>
            <a:off x="3993354" y="1414275"/>
            <a:ext cx="602400" cy="186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2024</a:t>
            </a:r>
            <a:endParaRPr b="0" i="0" sz="1400" u="none" cap="none" strike="noStrike">
              <a:solidFill>
                <a:srgbClr val="000000"/>
              </a:solidFill>
              <a:latin typeface="Arial"/>
              <a:ea typeface="Arial"/>
              <a:cs typeface="Arial"/>
              <a:sym typeface="Arial"/>
            </a:endParaRPr>
          </a:p>
        </p:txBody>
      </p:sp>
      <p:sp>
        <p:nvSpPr>
          <p:cNvPr id="101" name="Google Shape;101;p4"/>
          <p:cNvSpPr txBox="1"/>
          <p:nvPr/>
        </p:nvSpPr>
        <p:spPr>
          <a:xfrm>
            <a:off x="8854365" y="1406050"/>
            <a:ext cx="558900" cy="186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2025</a:t>
            </a:r>
            <a:endParaRPr b="0" i="0" sz="1400" u="none" cap="none" strike="noStrike">
              <a:solidFill>
                <a:srgbClr val="000000"/>
              </a:solidFill>
              <a:latin typeface="Arial"/>
              <a:ea typeface="Arial"/>
              <a:cs typeface="Arial"/>
              <a:sym typeface="Arial"/>
            </a:endParaRPr>
          </a:p>
        </p:txBody>
      </p:sp>
      <p:sp>
        <p:nvSpPr>
          <p:cNvPr id="102" name="Google Shape;102;p4"/>
          <p:cNvSpPr/>
          <p:nvPr/>
        </p:nvSpPr>
        <p:spPr>
          <a:xfrm>
            <a:off x="5281617" y="1657810"/>
            <a:ext cx="228600" cy="231000"/>
          </a:xfrm>
          <a:prstGeom prst="triangle">
            <a:avLst>
              <a:gd fmla="val 50000"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4"/>
          <p:cNvSpPr/>
          <p:nvPr/>
        </p:nvSpPr>
        <p:spPr>
          <a:xfrm>
            <a:off x="5703986" y="1653454"/>
            <a:ext cx="228600" cy="231000"/>
          </a:xfrm>
          <a:prstGeom prst="triangl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4"/>
          <p:cNvSpPr/>
          <p:nvPr/>
        </p:nvSpPr>
        <p:spPr>
          <a:xfrm>
            <a:off x="7511028" y="1657810"/>
            <a:ext cx="228600" cy="231000"/>
          </a:xfrm>
          <a:prstGeom prst="triangle">
            <a:avLst>
              <a:gd fmla="val 50000" name="adj"/>
            </a:avLst>
          </a:prstGeom>
          <a:solidFill>
            <a:srgbClr val="1AAA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4"/>
          <p:cNvSpPr txBox="1"/>
          <p:nvPr/>
        </p:nvSpPr>
        <p:spPr>
          <a:xfrm>
            <a:off x="7467112" y="1923040"/>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SIT-40</a:t>
            </a:r>
            <a:endParaRPr b="0" i="0" sz="1400" u="none" cap="none" strike="noStrike">
              <a:solidFill>
                <a:srgbClr val="000000"/>
              </a:solidFill>
              <a:latin typeface="Arial"/>
              <a:ea typeface="Arial"/>
              <a:cs typeface="Arial"/>
              <a:sym typeface="Arial"/>
            </a:endParaRPr>
          </a:p>
        </p:txBody>
      </p:sp>
      <p:sp>
        <p:nvSpPr>
          <p:cNvPr id="106" name="Google Shape;106;p4"/>
          <p:cNvSpPr/>
          <p:nvPr/>
        </p:nvSpPr>
        <p:spPr>
          <a:xfrm>
            <a:off x="9962494" y="1644745"/>
            <a:ext cx="228600" cy="231000"/>
          </a:xfrm>
          <a:prstGeom prst="triangle">
            <a:avLst>
              <a:gd fmla="val 50000"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4"/>
          <p:cNvSpPr txBox="1"/>
          <p:nvPr/>
        </p:nvSpPr>
        <p:spPr>
          <a:xfrm>
            <a:off x="9918578" y="1909975"/>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SIT-TW</a:t>
            </a:r>
            <a:endParaRPr b="0" i="0" sz="1400" u="none" cap="none" strike="noStrike">
              <a:solidFill>
                <a:srgbClr val="000000"/>
              </a:solidFill>
              <a:latin typeface="Arial"/>
              <a:ea typeface="Arial"/>
              <a:cs typeface="Arial"/>
              <a:sym typeface="Arial"/>
            </a:endParaRPr>
          </a:p>
        </p:txBody>
      </p:sp>
      <p:sp>
        <p:nvSpPr>
          <p:cNvPr id="108" name="Google Shape;108;p4"/>
          <p:cNvSpPr/>
          <p:nvPr/>
        </p:nvSpPr>
        <p:spPr>
          <a:xfrm>
            <a:off x="10384863" y="1640389"/>
            <a:ext cx="228600" cy="231000"/>
          </a:xfrm>
          <a:prstGeom prst="triangl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4"/>
          <p:cNvSpPr txBox="1"/>
          <p:nvPr/>
        </p:nvSpPr>
        <p:spPr>
          <a:xfrm>
            <a:off x="10262567" y="1913736"/>
            <a:ext cx="467700" cy="2463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Plenary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UK</a:t>
            </a:r>
            <a:endParaRPr b="0" i="0" sz="1400" u="none" cap="none" strike="noStrike">
              <a:solidFill>
                <a:srgbClr val="000000"/>
              </a:solidFill>
              <a:latin typeface="Arial"/>
              <a:ea typeface="Arial"/>
              <a:cs typeface="Arial"/>
              <a:sym typeface="Arial"/>
            </a:endParaRPr>
          </a:p>
        </p:txBody>
      </p:sp>
      <p:sp>
        <p:nvSpPr>
          <p:cNvPr id="110" name="Google Shape;110;p4"/>
          <p:cNvSpPr/>
          <p:nvPr/>
        </p:nvSpPr>
        <p:spPr>
          <a:xfrm>
            <a:off x="7385025" y="2243525"/>
            <a:ext cx="3117600" cy="1974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4"/>
          <p:cNvSpPr txBox="1"/>
          <p:nvPr/>
        </p:nvSpPr>
        <p:spPr>
          <a:xfrm>
            <a:off x="7761863" y="2246999"/>
            <a:ext cx="1684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GST STRATEGY UPDATE</a:t>
            </a:r>
            <a:endParaRPr b="0" i="0" sz="1400" u="none" cap="none" strike="noStrike">
              <a:solidFill>
                <a:srgbClr val="000000"/>
              </a:solidFill>
              <a:latin typeface="Arial"/>
              <a:ea typeface="Arial"/>
              <a:cs typeface="Arial"/>
              <a:sym typeface="Arial"/>
            </a:endParaRPr>
          </a:p>
        </p:txBody>
      </p:sp>
      <p:sp>
        <p:nvSpPr>
          <p:cNvPr id="112" name="Google Shape;112;p4"/>
          <p:cNvSpPr txBox="1"/>
          <p:nvPr/>
        </p:nvSpPr>
        <p:spPr>
          <a:xfrm>
            <a:off x="7232196" y="2450095"/>
            <a:ext cx="11298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Draft &amp; CEOS WP actions</a:t>
            </a:r>
            <a:endParaRPr b="0" i="0" sz="1400" u="none" cap="none" strike="noStrike">
              <a:solidFill>
                <a:srgbClr val="000000"/>
              </a:solidFill>
              <a:latin typeface="Arial"/>
              <a:ea typeface="Arial"/>
              <a:cs typeface="Arial"/>
              <a:sym typeface="Arial"/>
            </a:endParaRPr>
          </a:p>
        </p:txBody>
      </p:sp>
      <p:cxnSp>
        <p:nvCxnSpPr>
          <p:cNvPr id="113" name="Google Shape;113;p4"/>
          <p:cNvCxnSpPr/>
          <p:nvPr/>
        </p:nvCxnSpPr>
        <p:spPr>
          <a:xfrm>
            <a:off x="5402850" y="1510850"/>
            <a:ext cx="0" cy="4344600"/>
          </a:xfrm>
          <a:prstGeom prst="straightConnector1">
            <a:avLst/>
          </a:prstGeom>
          <a:noFill/>
          <a:ln cap="flat" cmpd="sng" w="9525">
            <a:solidFill>
              <a:schemeClr val="lt1"/>
            </a:solidFill>
            <a:prstDash val="lgDashDot"/>
            <a:round/>
            <a:headEnd len="sm" w="sm" type="none"/>
            <a:tailEnd len="sm" w="sm" type="none"/>
          </a:ln>
        </p:spPr>
      </p:cxnSp>
      <p:cxnSp>
        <p:nvCxnSpPr>
          <p:cNvPr id="114" name="Google Shape;114;p4"/>
          <p:cNvCxnSpPr/>
          <p:nvPr/>
        </p:nvCxnSpPr>
        <p:spPr>
          <a:xfrm>
            <a:off x="5817588" y="1510850"/>
            <a:ext cx="0" cy="4344600"/>
          </a:xfrm>
          <a:prstGeom prst="straightConnector1">
            <a:avLst/>
          </a:prstGeom>
          <a:noFill/>
          <a:ln cap="flat" cmpd="sng" w="9525">
            <a:solidFill>
              <a:schemeClr val="lt1"/>
            </a:solidFill>
            <a:prstDash val="lgDashDot"/>
            <a:round/>
            <a:headEnd len="sm" w="sm" type="none"/>
            <a:tailEnd len="sm" w="sm" type="none"/>
          </a:ln>
        </p:spPr>
      </p:cxnSp>
      <p:sp>
        <p:nvSpPr>
          <p:cNvPr id="115" name="Google Shape;115;p4"/>
          <p:cNvSpPr/>
          <p:nvPr/>
        </p:nvSpPr>
        <p:spPr>
          <a:xfrm>
            <a:off x="10765863" y="1640389"/>
            <a:ext cx="228600" cy="231000"/>
          </a:xfrm>
          <a:prstGeom prst="triangl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4"/>
          <p:cNvSpPr txBox="1"/>
          <p:nvPr/>
        </p:nvSpPr>
        <p:spPr>
          <a:xfrm>
            <a:off x="10643567" y="1913736"/>
            <a:ext cx="4677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COP-30</a:t>
            </a:r>
            <a:endParaRPr b="0" i="0" sz="1400" u="none" cap="none" strike="noStrike">
              <a:solidFill>
                <a:srgbClr val="000000"/>
              </a:solidFill>
              <a:latin typeface="Arial"/>
              <a:ea typeface="Arial"/>
              <a:cs typeface="Arial"/>
              <a:sym typeface="Arial"/>
            </a:endParaRPr>
          </a:p>
        </p:txBody>
      </p:sp>
      <p:sp>
        <p:nvSpPr>
          <p:cNvPr id="117" name="Google Shape;117;p4"/>
          <p:cNvSpPr txBox="1"/>
          <p:nvPr/>
        </p:nvSpPr>
        <p:spPr>
          <a:xfrm>
            <a:off x="5581690" y="1926801"/>
            <a:ext cx="467700" cy="2463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Plenary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Canada</a:t>
            </a:r>
            <a:endParaRPr b="0" i="0" sz="1400" u="none" cap="none" strike="noStrike">
              <a:solidFill>
                <a:srgbClr val="000000"/>
              </a:solidFill>
              <a:latin typeface="Arial"/>
              <a:ea typeface="Arial"/>
              <a:cs typeface="Arial"/>
              <a:sym typeface="Arial"/>
            </a:endParaRPr>
          </a:p>
        </p:txBody>
      </p:sp>
      <p:sp>
        <p:nvSpPr>
          <p:cNvPr id="118" name="Google Shape;118;p4"/>
          <p:cNvSpPr txBox="1"/>
          <p:nvPr/>
        </p:nvSpPr>
        <p:spPr>
          <a:xfrm>
            <a:off x="5237701" y="1923040"/>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SIT-TW</a:t>
            </a:r>
            <a:endParaRPr b="0" i="0" sz="1400" u="none" cap="none" strike="noStrike">
              <a:solidFill>
                <a:srgbClr val="000000"/>
              </a:solidFill>
              <a:latin typeface="Arial"/>
              <a:ea typeface="Arial"/>
              <a:cs typeface="Arial"/>
              <a:sym typeface="Arial"/>
            </a:endParaRPr>
          </a:p>
        </p:txBody>
      </p:sp>
      <p:cxnSp>
        <p:nvCxnSpPr>
          <p:cNvPr id="119" name="Google Shape;119;p4"/>
          <p:cNvCxnSpPr/>
          <p:nvPr/>
        </p:nvCxnSpPr>
        <p:spPr>
          <a:xfrm>
            <a:off x="7625113" y="1510850"/>
            <a:ext cx="0" cy="4344600"/>
          </a:xfrm>
          <a:prstGeom prst="straightConnector1">
            <a:avLst/>
          </a:prstGeom>
          <a:noFill/>
          <a:ln cap="flat" cmpd="sng" w="9525">
            <a:solidFill>
              <a:schemeClr val="lt1"/>
            </a:solidFill>
            <a:prstDash val="lgDashDot"/>
            <a:round/>
            <a:headEnd len="sm" w="sm" type="none"/>
            <a:tailEnd len="sm" w="sm" type="none"/>
          </a:ln>
        </p:spPr>
      </p:cxnSp>
      <p:cxnSp>
        <p:nvCxnSpPr>
          <p:cNvPr id="120" name="Google Shape;120;p4"/>
          <p:cNvCxnSpPr/>
          <p:nvPr/>
        </p:nvCxnSpPr>
        <p:spPr>
          <a:xfrm>
            <a:off x="10077313" y="1510850"/>
            <a:ext cx="0" cy="4344600"/>
          </a:xfrm>
          <a:prstGeom prst="straightConnector1">
            <a:avLst/>
          </a:prstGeom>
          <a:noFill/>
          <a:ln cap="flat" cmpd="sng" w="9525">
            <a:solidFill>
              <a:schemeClr val="lt1"/>
            </a:solidFill>
            <a:prstDash val="lgDashDot"/>
            <a:round/>
            <a:headEnd len="sm" w="sm" type="none"/>
            <a:tailEnd len="sm" w="sm" type="none"/>
          </a:ln>
        </p:spPr>
      </p:cxnSp>
      <p:sp>
        <p:nvSpPr>
          <p:cNvPr id="121" name="Google Shape;121;p4"/>
          <p:cNvSpPr txBox="1"/>
          <p:nvPr>
            <p:ph idx="1" type="body"/>
          </p:nvPr>
        </p:nvSpPr>
        <p:spPr>
          <a:xfrm>
            <a:off x="276000" y="2919153"/>
            <a:ext cx="11495400" cy="29646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SzPts val="2400"/>
              <a:buChar char="❖"/>
            </a:pPr>
            <a:r>
              <a:rPr lang="en-GB" sz="2400"/>
              <a:t>WGClimate LL paper circulated by SIT Chair to CEOS agencies and groups for any comments</a:t>
            </a:r>
            <a:endParaRPr sz="2400"/>
          </a:p>
          <a:p>
            <a:pPr indent="-381000" lvl="0" marL="457200" rtl="0" algn="l">
              <a:lnSpc>
                <a:spcPct val="115000"/>
              </a:lnSpc>
              <a:spcBef>
                <a:spcPts val="1000"/>
              </a:spcBef>
              <a:spcAft>
                <a:spcPts val="0"/>
              </a:spcAft>
              <a:buSzPts val="2400"/>
              <a:buChar char="❖"/>
            </a:pPr>
            <a:r>
              <a:rPr lang="en-GB" sz="2400"/>
              <a:t>GST 1 Lessons Learned endorsed at SIT-40 (April 2025)</a:t>
            </a:r>
            <a:endParaRPr sz="2400"/>
          </a:p>
          <a:p>
            <a:pPr indent="-355600" lvl="1" marL="914400" rtl="0" algn="l">
              <a:lnSpc>
                <a:spcPct val="115000"/>
              </a:lnSpc>
              <a:spcBef>
                <a:spcPts val="0"/>
              </a:spcBef>
              <a:spcAft>
                <a:spcPts val="0"/>
              </a:spcAft>
              <a:buSzPts val="2000"/>
              <a:buChar char="▪"/>
            </a:pPr>
            <a:r>
              <a:rPr lang="en-GB" sz="2000"/>
              <a:t>Kick off GST Strategy update</a:t>
            </a:r>
            <a:endParaRPr sz="2000"/>
          </a:p>
          <a:p>
            <a:pPr indent="-381000" lvl="0" marL="457200" rtl="0" algn="l">
              <a:lnSpc>
                <a:spcPct val="115000"/>
              </a:lnSpc>
              <a:spcBef>
                <a:spcPts val="0"/>
              </a:spcBef>
              <a:spcAft>
                <a:spcPts val="0"/>
              </a:spcAft>
              <a:buSzPts val="2400"/>
              <a:buChar char="❖"/>
            </a:pPr>
            <a:r>
              <a:rPr lang="en-GB" sz="2400"/>
              <a:t>Draft GST Strategy Issue 2 presented for discussion at SIT TW (Sept 2025)</a:t>
            </a:r>
            <a:endParaRPr sz="2400"/>
          </a:p>
          <a:p>
            <a:pPr indent="-381000" lvl="0" marL="457200" rtl="0" algn="l">
              <a:lnSpc>
                <a:spcPct val="115000"/>
              </a:lnSpc>
              <a:spcBef>
                <a:spcPts val="0"/>
              </a:spcBef>
              <a:spcAft>
                <a:spcPts val="0"/>
              </a:spcAft>
              <a:buSzPts val="2400"/>
              <a:buChar char="❖"/>
            </a:pPr>
            <a:r>
              <a:rPr lang="en-GB" sz="2400"/>
              <a:t>Final GST  Strategy Issue 2 presented for endorsement at CEOS Plenary (Nov 2025)</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idx="1" type="body"/>
          </p:nvPr>
        </p:nvSpPr>
        <p:spPr>
          <a:xfrm>
            <a:off x="276000" y="1220850"/>
            <a:ext cx="118257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Char char="❖"/>
            </a:pPr>
            <a:r>
              <a:rPr lang="en-GB"/>
              <a:t>Looking for champions to help draft Issue 2 of the GST Strategy, including many from WGCimate naturally:</a:t>
            </a:r>
            <a:endParaRPr/>
          </a:p>
          <a:p>
            <a:pPr indent="-381000" lvl="1" marL="914400" rtl="0" algn="l">
              <a:lnSpc>
                <a:spcPct val="115000"/>
              </a:lnSpc>
              <a:spcBef>
                <a:spcPts val="0"/>
              </a:spcBef>
              <a:spcAft>
                <a:spcPts val="0"/>
              </a:spcAft>
              <a:buSzPts val="2400"/>
              <a:buChar char="▪"/>
            </a:pPr>
            <a:r>
              <a:rPr lang="en-GB"/>
              <a:t>Volunteers welcome,</a:t>
            </a:r>
            <a:r>
              <a:rPr lang="en-GB">
                <a:solidFill>
                  <a:srgbClr val="FF0000"/>
                </a:solidFill>
              </a:rPr>
              <a:t> </a:t>
            </a:r>
            <a:r>
              <a:rPr lang="en-GB">
                <a:solidFill>
                  <a:schemeClr val="dk1"/>
                </a:solidFill>
              </a:rPr>
              <a:t>please contact SIT Chair team.</a:t>
            </a:r>
            <a:endParaRPr>
              <a:solidFill>
                <a:schemeClr val="dk1"/>
              </a:solidFill>
            </a:endParaRPr>
          </a:p>
          <a:p>
            <a:pPr indent="-406400" lvl="0" marL="457200" rtl="0" algn="l">
              <a:lnSpc>
                <a:spcPct val="115000"/>
              </a:lnSpc>
              <a:spcBef>
                <a:spcPts val="1000"/>
              </a:spcBef>
              <a:spcAft>
                <a:spcPts val="0"/>
              </a:spcAft>
              <a:buSzPts val="2800"/>
              <a:buChar char="❖"/>
            </a:pPr>
            <a:r>
              <a:rPr lang="en-GB"/>
              <a:t>WGClimate and LSI-VC/Forest Biomass SG discussion invited</a:t>
            </a:r>
            <a:endParaRPr/>
          </a:p>
          <a:p>
            <a:pPr indent="-406400" lvl="0" marL="457200" rtl="0" algn="l">
              <a:lnSpc>
                <a:spcPct val="115000"/>
              </a:lnSpc>
              <a:spcBef>
                <a:spcPts val="1000"/>
              </a:spcBef>
              <a:spcAft>
                <a:spcPts val="0"/>
              </a:spcAft>
              <a:buSzPts val="2800"/>
              <a:buChar char="❖"/>
            </a:pPr>
            <a:r>
              <a:rPr lang="en-GB"/>
              <a:t>SIT-40 discussion to be scheduled to support remote participation of key individuals</a:t>
            </a:r>
            <a:endParaRPr/>
          </a:p>
        </p:txBody>
      </p:sp>
      <p:sp>
        <p:nvSpPr>
          <p:cNvPr id="127" name="Google Shape;127;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Next steps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2fb80b6c83_0_0"/>
          <p:cNvSpPr txBox="1"/>
          <p:nvPr>
            <p:ph idx="1" type="body"/>
          </p:nvPr>
        </p:nvSpPr>
        <p:spPr>
          <a:xfrm>
            <a:off x="276000" y="1620025"/>
            <a:ext cx="11825700" cy="4662900"/>
          </a:xfrm>
          <a:prstGeom prst="rect">
            <a:avLst/>
          </a:prstGeom>
          <a:noFill/>
          <a:ln>
            <a:noFill/>
          </a:ln>
        </p:spPr>
        <p:txBody>
          <a:bodyPr anchorCtr="0" anchor="t" bIns="45700" lIns="91425" spcFirstLastPara="1" rIns="91425" wrap="square" tIns="45700">
            <a:noAutofit/>
          </a:bodyPr>
          <a:lstStyle/>
          <a:p>
            <a:pPr indent="-400050" lvl="0" marL="457200" rtl="0" algn="l">
              <a:lnSpc>
                <a:spcPct val="115000"/>
              </a:lnSpc>
              <a:spcBef>
                <a:spcPts val="1000"/>
              </a:spcBef>
              <a:spcAft>
                <a:spcPts val="0"/>
              </a:spcAft>
              <a:buSzPts val="2700"/>
              <a:buChar char="❖"/>
            </a:pPr>
            <a:r>
              <a:rPr lang="en-GB" sz="2700"/>
              <a:t>More proactive, </a:t>
            </a:r>
            <a:r>
              <a:rPr lang="en-GB" sz="2700"/>
              <a:t>strategic and long-term UNFCCC engagement</a:t>
            </a:r>
            <a:endParaRPr sz="2700"/>
          </a:p>
          <a:p>
            <a:pPr indent="-400050" lvl="1" marL="914400" rtl="0" algn="l">
              <a:lnSpc>
                <a:spcPct val="115000"/>
              </a:lnSpc>
              <a:spcBef>
                <a:spcPts val="1000"/>
              </a:spcBef>
              <a:spcAft>
                <a:spcPts val="0"/>
              </a:spcAft>
              <a:buSzPts val="2700"/>
              <a:buChar char="▪"/>
            </a:pPr>
            <a:r>
              <a:rPr lang="en-GB" sz="2700"/>
              <a:t>Tiger team to develop and implement a plan</a:t>
            </a:r>
            <a:endParaRPr sz="2700"/>
          </a:p>
          <a:p>
            <a:pPr indent="-400050" lvl="1" marL="914400" rtl="0" algn="l">
              <a:lnSpc>
                <a:spcPct val="115000"/>
              </a:lnSpc>
              <a:spcBef>
                <a:spcPts val="1000"/>
              </a:spcBef>
              <a:spcAft>
                <a:spcPts val="0"/>
              </a:spcAft>
              <a:buSzPts val="2700"/>
              <a:buChar char="▪"/>
            </a:pPr>
            <a:r>
              <a:rPr lang="en-GB" sz="2700"/>
              <a:t>More coordinated RSO community prep (CEOS, WMO ++)</a:t>
            </a:r>
            <a:endParaRPr sz="2700"/>
          </a:p>
          <a:p>
            <a:pPr indent="-400050" lvl="1" marL="914400" rtl="0" algn="l">
              <a:lnSpc>
                <a:spcPct val="115000"/>
              </a:lnSpc>
              <a:spcBef>
                <a:spcPts val="1000"/>
              </a:spcBef>
              <a:spcAft>
                <a:spcPts val="0"/>
              </a:spcAft>
              <a:buSzPts val="2700"/>
              <a:buChar char="▪"/>
            </a:pPr>
            <a:r>
              <a:rPr lang="en-GB" sz="2700"/>
              <a:t>Secondment to UNFCCC SEC</a:t>
            </a:r>
            <a:endParaRPr sz="2700"/>
          </a:p>
          <a:p>
            <a:pPr indent="0" lvl="0" marL="457200" rtl="0" algn="l">
              <a:lnSpc>
                <a:spcPct val="115000"/>
              </a:lnSpc>
              <a:spcBef>
                <a:spcPts val="1000"/>
              </a:spcBef>
              <a:spcAft>
                <a:spcPts val="0"/>
              </a:spcAft>
              <a:buNone/>
            </a:pPr>
            <a:r>
              <a:t/>
            </a:r>
            <a:endParaRPr sz="2700"/>
          </a:p>
        </p:txBody>
      </p:sp>
      <p:sp>
        <p:nvSpPr>
          <p:cNvPr id="133" name="Google Shape;133;g32fb80b6c83_0_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Preliminary ideas - from the LL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32fb80b6c83_0_6"/>
          <p:cNvSpPr txBox="1"/>
          <p:nvPr>
            <p:ph idx="1" type="body"/>
          </p:nvPr>
        </p:nvSpPr>
        <p:spPr>
          <a:xfrm>
            <a:off x="276000" y="1220850"/>
            <a:ext cx="11825700" cy="4662900"/>
          </a:xfrm>
          <a:prstGeom prst="rect">
            <a:avLst/>
          </a:prstGeom>
          <a:noFill/>
          <a:ln>
            <a:noFill/>
          </a:ln>
        </p:spPr>
        <p:txBody>
          <a:bodyPr anchorCtr="0" anchor="t" bIns="45700" lIns="91425" spcFirstLastPara="1" rIns="91425" wrap="square" tIns="45700">
            <a:noAutofit/>
          </a:bodyPr>
          <a:lstStyle/>
          <a:p>
            <a:pPr indent="-400050" lvl="0" marL="457200" rtl="0" algn="l">
              <a:lnSpc>
                <a:spcPct val="115000"/>
              </a:lnSpc>
              <a:spcBef>
                <a:spcPts val="1000"/>
              </a:spcBef>
              <a:spcAft>
                <a:spcPts val="0"/>
              </a:spcAft>
              <a:buSzPts val="2700"/>
              <a:buChar char="❖"/>
            </a:pPr>
            <a:r>
              <a:rPr lang="en-GB" sz="2700"/>
              <a:t>More emphasis on country engagement and uptake</a:t>
            </a:r>
            <a:endParaRPr sz="2700"/>
          </a:p>
          <a:p>
            <a:pPr indent="-400050" lvl="1" marL="914400" rtl="0" algn="l">
              <a:lnSpc>
                <a:spcPct val="115000"/>
              </a:lnSpc>
              <a:spcBef>
                <a:spcPts val="1000"/>
              </a:spcBef>
              <a:spcAft>
                <a:spcPts val="0"/>
              </a:spcAft>
              <a:buSzPts val="2700"/>
              <a:buChar char="▪"/>
            </a:pPr>
            <a:r>
              <a:rPr lang="en-GB" sz="2700"/>
              <a:t>twinning exercise of space agencies and their national inventory counterparts (WGClimate trial in Harwell)</a:t>
            </a:r>
            <a:endParaRPr sz="2700"/>
          </a:p>
          <a:p>
            <a:pPr indent="-400050" lvl="1" marL="914400" rtl="0" algn="l">
              <a:spcBef>
                <a:spcPts val="0"/>
              </a:spcBef>
              <a:spcAft>
                <a:spcPts val="0"/>
              </a:spcAft>
              <a:buSzPts val="2700"/>
              <a:buChar char="▪"/>
            </a:pPr>
            <a:r>
              <a:rPr lang="en-GB" sz="2700"/>
              <a:t>greater emphasis on and coordination of our in-country work for data uptake - SilvaCarbon type model. </a:t>
            </a:r>
            <a:endParaRPr sz="2700"/>
          </a:p>
          <a:p>
            <a:pPr indent="-400050" lvl="1" marL="914400" rtl="0" algn="l">
              <a:spcBef>
                <a:spcPts val="0"/>
              </a:spcBef>
              <a:spcAft>
                <a:spcPts val="0"/>
              </a:spcAft>
              <a:buSzPts val="2700"/>
              <a:buChar char="▪"/>
            </a:pPr>
            <a:r>
              <a:rPr lang="en-GB" sz="2700"/>
              <a:t>GFOI MGD approach to develop more of corporate memory and faster and shared progress </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lang="en-GB" sz="2700">
                <a:solidFill>
                  <a:srgbClr val="FF0000"/>
                </a:solidFill>
              </a:rPr>
              <a:t>Plan to convene further Climate Policy Impact calls to up the bandwidth on these topics - starting early March</a:t>
            </a:r>
            <a:endParaRPr sz="2700">
              <a:solidFill>
                <a:srgbClr val="FF0000"/>
              </a:solidFill>
            </a:endParaRPr>
          </a:p>
          <a:p>
            <a:pPr indent="0" lvl="0" marL="0" rtl="0" algn="l">
              <a:spcBef>
                <a:spcPts val="0"/>
              </a:spcBef>
              <a:spcAft>
                <a:spcPts val="0"/>
              </a:spcAft>
              <a:buNone/>
            </a:pPr>
            <a:r>
              <a:t/>
            </a:r>
            <a:endParaRPr sz="2700"/>
          </a:p>
        </p:txBody>
      </p:sp>
      <p:sp>
        <p:nvSpPr>
          <p:cNvPr id="139" name="Google Shape;139;g32fb80b6c83_0_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Preliminary ideas - from the LL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idx="1" type="body"/>
          </p:nvPr>
        </p:nvSpPr>
        <p:spPr>
          <a:xfrm>
            <a:off x="0" y="1113250"/>
            <a:ext cx="11906100" cy="51381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1000"/>
              </a:spcBef>
              <a:spcAft>
                <a:spcPts val="0"/>
              </a:spcAft>
              <a:buSzPts val="1600"/>
              <a:buChar char="❖"/>
            </a:pPr>
            <a:r>
              <a:rPr lang="en-GB" sz="1600"/>
              <a:t>Recommendation 1: WGClimate GHG Task Team should consult with the relevant elements of CEOS, including Associates such as ISC, WCRP and GCOS, together with modelers, </a:t>
            </a:r>
            <a:r>
              <a:rPr b="1" lang="en-GB" sz="1600"/>
              <a:t>to check the GHG Implementation roadmap on completeness concerning requirements for terrestrial observation </a:t>
            </a:r>
            <a:r>
              <a:rPr lang="en-GB" sz="1600"/>
              <a:t>(SIF; NPP, land cover, biomass, etc.) for supporting mitigation actions through the development of MVS. The actions in Annex C of the roadmap shall be complemented as needed.</a:t>
            </a:r>
            <a:endParaRPr sz="1600"/>
          </a:p>
          <a:p>
            <a:pPr indent="-330200" lvl="0" marL="457200" rtl="0" algn="l">
              <a:lnSpc>
                <a:spcPct val="115000"/>
              </a:lnSpc>
              <a:spcBef>
                <a:spcPts val="1000"/>
              </a:spcBef>
              <a:spcAft>
                <a:spcPts val="0"/>
              </a:spcAft>
              <a:buSzPts val="1600"/>
              <a:buChar char="❖"/>
            </a:pPr>
            <a:r>
              <a:rPr lang="en-GB" sz="1600"/>
              <a:t>Recommendation 2: The </a:t>
            </a:r>
            <a:r>
              <a:rPr b="1" lang="en-GB" sz="1600"/>
              <a:t>need for parallel inputs to ocean models deemed necessary for the support of MVS and for a wider validation of carbon flux estimates globally</a:t>
            </a:r>
            <a:r>
              <a:rPr lang="en-GB" sz="1600"/>
              <a:t> should be considered and appropriately combined into the actions in Annex C of the GHG roadmap. This should also be led by the WGClimate GHG TT in cooperation with Ocean VCs and modeling groups, together with GCOS, GOOS, WCRP and individual agencies.</a:t>
            </a:r>
            <a:endParaRPr sz="1600"/>
          </a:p>
          <a:p>
            <a:pPr indent="-330200" lvl="0" marL="457200" rtl="0" algn="l">
              <a:lnSpc>
                <a:spcPct val="115000"/>
              </a:lnSpc>
              <a:spcBef>
                <a:spcPts val="1000"/>
              </a:spcBef>
              <a:spcAft>
                <a:spcPts val="1000"/>
              </a:spcAft>
              <a:buSzPts val="1600"/>
              <a:buChar char="❖"/>
            </a:pPr>
            <a:r>
              <a:rPr lang="en-GB" sz="1600"/>
              <a:t>Recommendation 3: The results of the actions from the above recommendations should </a:t>
            </a:r>
            <a:r>
              <a:rPr b="1" lang="en-GB" sz="1600"/>
              <a:t>inform (a) the report of CEOS to UNFCCC/RSO discussion on observation to support the implementation of the Paris Agreement and should proactively flow into (b) the consultancy process of the UNFCCC / Ad hoc group for the Synthesis Report on Observations for the GST.</a:t>
            </a:r>
            <a:r>
              <a:rPr lang="en-GB" sz="1600"/>
              <a:t> CEOS should also report on this at the Earth Information Day at COP26. CEOS and its Agencies should argue to be a primary source of consistent global land and ocean surface data (land cover type, biomass, phenology…) in the discussion with UNFCCC/RSO, in addition to providing the integrated measurements of GHG and co-emitted species in the atmosphere.</a:t>
            </a:r>
            <a:endParaRPr sz="1600"/>
          </a:p>
        </p:txBody>
      </p:sp>
      <p:sp>
        <p:nvSpPr>
          <p:cNvPr id="145" name="Google Shape;145;p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GST Strategy Recommendations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