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8"/>
  </p:notesMasterIdLst>
  <p:sldIdLst>
    <p:sldId id="259" r:id="rId2"/>
    <p:sldId id="531" r:id="rId3"/>
    <p:sldId id="865" r:id="rId4"/>
    <p:sldId id="864" r:id="rId5"/>
    <p:sldId id="533" r:id="rId6"/>
    <p:sldId id="263" r:id="rId7"/>
    <p:sldId id="264" r:id="rId8"/>
    <p:sldId id="863" r:id="rId9"/>
    <p:sldId id="260" r:id="rId10"/>
    <p:sldId id="855" r:id="rId11"/>
    <p:sldId id="859" r:id="rId12"/>
    <p:sldId id="866" r:id="rId13"/>
    <p:sldId id="867" r:id="rId14"/>
    <p:sldId id="861" r:id="rId15"/>
    <p:sldId id="256" r:id="rId16"/>
    <p:sldId id="862" r:id="rId17"/>
  </p:sldIdLst>
  <p:sldSz cx="12192000" cy="6858000"/>
  <p:notesSz cx="6858000" cy="9144000"/>
  <p:embeddedFontLst>
    <p:embeddedFont>
      <p:font typeface="Barlow" pitchFamily="2" charset="77"/>
      <p:regular r:id="rId19"/>
      <p:bold r:id="rId20"/>
      <p:italic r:id="rId21"/>
      <p:boldItalic r:id="rId22"/>
    </p:embeddedFont>
    <p:embeddedFont>
      <p:font typeface="Barlow SemiBold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Century" panose="020406040505050203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Lobster" pitchFamily="2" charset="77"/>
      <p:regular r:id="rId37"/>
    </p:embeddedFont>
    <p:embeddedFont>
      <p:font typeface="Montserrat" pitchFamily="2" charset="77"/>
      <p:regular r:id="rId38"/>
      <p:bold r:id="rId39"/>
      <p:italic r:id="rId40"/>
      <p:boldItalic r:id="rId41"/>
    </p:embeddedFont>
    <p:embeddedFont>
      <p:font typeface="Montserrat SemiBold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D5F8C-57B6-2540-9FF2-2BFC82E3F7F3}" v="45" dt="2025-02-12T05:39:02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8"/>
    <p:restoredTop sz="94701"/>
  </p:normalViewPr>
  <p:slideViewPr>
    <p:cSldViewPr snapToGrid="0">
      <p:cViewPr>
        <p:scale>
          <a:sx n="107" d="100"/>
          <a:sy n="107" d="100"/>
        </p:scale>
        <p:origin x="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386D0-3BEA-4746-843E-3C26EBF44F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07C104-9F5D-AC41-8DCC-E24D08EFD1F7}">
      <dgm:prSet phldrT="[Text]" phldr="0"/>
      <dgm:spPr/>
      <dgm:t>
        <a:bodyPr/>
        <a:lstStyle/>
        <a:p>
          <a:r>
            <a:rPr lang="en-US"/>
            <a:t>GHGI</a:t>
          </a:r>
          <a:endParaRPr lang="en-US" dirty="0"/>
        </a:p>
      </dgm:t>
    </dgm:pt>
    <dgm:pt modelId="{A94B4108-55A4-5E4E-B78F-2F0C25ACC3C0}" type="parTrans" cxnId="{B4B3CB2F-A3BE-8548-9865-CE1EA7CA78C7}">
      <dgm:prSet/>
      <dgm:spPr/>
      <dgm:t>
        <a:bodyPr/>
        <a:lstStyle/>
        <a:p>
          <a:endParaRPr lang="en-US"/>
        </a:p>
      </dgm:t>
    </dgm:pt>
    <dgm:pt modelId="{38D3E2A5-6744-BB4F-8364-5C4D2468EBAC}" type="sibTrans" cxnId="{B4B3CB2F-A3BE-8548-9865-CE1EA7CA78C7}">
      <dgm:prSet/>
      <dgm:spPr/>
      <dgm:t>
        <a:bodyPr/>
        <a:lstStyle/>
        <a:p>
          <a:endParaRPr lang="en-US"/>
        </a:p>
      </dgm:t>
    </dgm:pt>
    <dgm:pt modelId="{11A512AD-71B6-A246-AF02-F5D034D0F828}">
      <dgm:prSet phldrT="[Text]" phldr="0"/>
      <dgm:spPr/>
      <dgm:t>
        <a:bodyPr/>
        <a:lstStyle/>
        <a:p>
          <a:r>
            <a:rPr lang="en-US" dirty="0"/>
            <a:t>Energy</a:t>
          </a:r>
        </a:p>
      </dgm:t>
    </dgm:pt>
    <dgm:pt modelId="{435DF3DF-4611-D246-853E-4C37B8DAC66C}" type="parTrans" cxnId="{E04A21A3-9A01-A042-840F-8AEA15DBD881}">
      <dgm:prSet/>
      <dgm:spPr/>
      <dgm:t>
        <a:bodyPr/>
        <a:lstStyle/>
        <a:p>
          <a:endParaRPr lang="en-US"/>
        </a:p>
      </dgm:t>
    </dgm:pt>
    <dgm:pt modelId="{6D193D8D-7DF3-3F40-B7A9-4844DD307DB6}" type="sibTrans" cxnId="{E04A21A3-9A01-A042-840F-8AEA15DBD881}">
      <dgm:prSet/>
      <dgm:spPr/>
      <dgm:t>
        <a:bodyPr/>
        <a:lstStyle/>
        <a:p>
          <a:endParaRPr lang="en-US"/>
        </a:p>
      </dgm:t>
    </dgm:pt>
    <dgm:pt modelId="{07908ABB-EB7B-AE40-A67F-2ABDA4B65753}">
      <dgm:prSet phldrT="[Text]" phldr="0"/>
      <dgm:spPr/>
      <dgm:t>
        <a:bodyPr/>
        <a:lstStyle/>
        <a:p>
          <a:r>
            <a:rPr lang="en-US" dirty="0"/>
            <a:t>IPPU</a:t>
          </a:r>
        </a:p>
      </dgm:t>
    </dgm:pt>
    <dgm:pt modelId="{46488EBD-2D04-2845-A827-CA3908889495}" type="parTrans" cxnId="{A36FA9B0-66BF-F548-9D89-D157A7A6F524}">
      <dgm:prSet/>
      <dgm:spPr/>
      <dgm:t>
        <a:bodyPr/>
        <a:lstStyle/>
        <a:p>
          <a:endParaRPr lang="en-US"/>
        </a:p>
      </dgm:t>
    </dgm:pt>
    <dgm:pt modelId="{8DC1F939-55F4-264E-846A-E06DBD1883E8}" type="sibTrans" cxnId="{A36FA9B0-66BF-F548-9D89-D157A7A6F524}">
      <dgm:prSet/>
      <dgm:spPr/>
      <dgm:t>
        <a:bodyPr/>
        <a:lstStyle/>
        <a:p>
          <a:endParaRPr lang="en-US"/>
        </a:p>
      </dgm:t>
    </dgm:pt>
    <dgm:pt modelId="{FAA3E3BC-EF14-C14A-A785-94C1ADF15217}">
      <dgm:prSet phldrT="[Text]" phldr="0"/>
      <dgm:spPr/>
      <dgm:t>
        <a:bodyPr/>
        <a:lstStyle/>
        <a:p>
          <a:r>
            <a:rPr lang="en-US" dirty="0"/>
            <a:t>Waste</a:t>
          </a:r>
        </a:p>
      </dgm:t>
    </dgm:pt>
    <dgm:pt modelId="{D0ABDC66-D002-6C44-A6CA-54C0F6DDDC53}" type="parTrans" cxnId="{01A70390-A714-7C41-A688-C74C7B405F5E}">
      <dgm:prSet/>
      <dgm:spPr/>
      <dgm:t>
        <a:bodyPr/>
        <a:lstStyle/>
        <a:p>
          <a:endParaRPr lang="en-US"/>
        </a:p>
      </dgm:t>
    </dgm:pt>
    <dgm:pt modelId="{DCE0F52D-2106-5F49-BAC3-D8A72BB10238}" type="sibTrans" cxnId="{01A70390-A714-7C41-A688-C74C7B405F5E}">
      <dgm:prSet/>
      <dgm:spPr/>
      <dgm:t>
        <a:bodyPr/>
        <a:lstStyle/>
        <a:p>
          <a:endParaRPr lang="en-US"/>
        </a:p>
      </dgm:t>
    </dgm:pt>
    <dgm:pt modelId="{85487156-361F-D047-B7FE-B1BDE705A714}">
      <dgm:prSet phldrT="[Text]" phldr="0"/>
      <dgm:spPr/>
      <dgm:t>
        <a:bodyPr/>
        <a:lstStyle/>
        <a:p>
          <a:r>
            <a:rPr lang="en-US"/>
            <a:t>AFOLU</a:t>
          </a:r>
          <a:endParaRPr lang="en-US" dirty="0"/>
        </a:p>
      </dgm:t>
    </dgm:pt>
    <dgm:pt modelId="{F0377594-2D4B-5044-A6E1-541421DE4B4D}" type="parTrans" cxnId="{3D1F124C-EADC-C74C-861A-0D2F4B521B23}">
      <dgm:prSet/>
      <dgm:spPr/>
      <dgm:t>
        <a:bodyPr/>
        <a:lstStyle/>
        <a:p>
          <a:endParaRPr lang="en-US"/>
        </a:p>
      </dgm:t>
    </dgm:pt>
    <dgm:pt modelId="{A708B943-4156-D640-AEAD-64079B2B80CE}" type="sibTrans" cxnId="{3D1F124C-EADC-C74C-861A-0D2F4B521B23}">
      <dgm:prSet/>
      <dgm:spPr/>
      <dgm:t>
        <a:bodyPr/>
        <a:lstStyle/>
        <a:p>
          <a:endParaRPr lang="en-US"/>
        </a:p>
      </dgm:t>
    </dgm:pt>
    <dgm:pt modelId="{9EA8334E-3458-764A-B496-92343A69D42F}">
      <dgm:prSet phldrT="[Text]" phldr="0"/>
      <dgm:spPr/>
      <dgm:t>
        <a:bodyPr/>
        <a:lstStyle/>
        <a:p>
          <a:r>
            <a:rPr lang="en-US"/>
            <a:t>Agriculture</a:t>
          </a:r>
          <a:endParaRPr lang="en-US" dirty="0"/>
        </a:p>
      </dgm:t>
    </dgm:pt>
    <dgm:pt modelId="{DF0D430E-ADC2-7C41-B3A9-E4CCDDE7018D}" type="parTrans" cxnId="{C69FC072-0917-3141-9144-6C2D6F110011}">
      <dgm:prSet/>
      <dgm:spPr/>
      <dgm:t>
        <a:bodyPr/>
        <a:lstStyle/>
        <a:p>
          <a:endParaRPr lang="en-US"/>
        </a:p>
      </dgm:t>
    </dgm:pt>
    <dgm:pt modelId="{EE38FF0B-5088-164A-AD21-72EB37E45782}" type="sibTrans" cxnId="{C69FC072-0917-3141-9144-6C2D6F110011}">
      <dgm:prSet/>
      <dgm:spPr/>
      <dgm:t>
        <a:bodyPr/>
        <a:lstStyle/>
        <a:p>
          <a:endParaRPr lang="en-US"/>
        </a:p>
      </dgm:t>
    </dgm:pt>
    <dgm:pt modelId="{8A0B065F-89F0-744D-9859-3B419F8AACD5}">
      <dgm:prSet phldrT="[Text]" phldr="0"/>
      <dgm:spPr/>
      <dgm:t>
        <a:bodyPr/>
        <a:lstStyle/>
        <a:p>
          <a:r>
            <a:rPr lang="en-US"/>
            <a:t>LULUCF</a:t>
          </a:r>
          <a:endParaRPr lang="en-US" dirty="0"/>
        </a:p>
      </dgm:t>
    </dgm:pt>
    <dgm:pt modelId="{C8C6698A-3867-C846-95F3-AE6731F80E35}" type="parTrans" cxnId="{C7556849-D6EF-C74C-9A94-2B1EB00A8F2A}">
      <dgm:prSet/>
      <dgm:spPr/>
      <dgm:t>
        <a:bodyPr/>
        <a:lstStyle/>
        <a:p>
          <a:endParaRPr lang="en-US"/>
        </a:p>
      </dgm:t>
    </dgm:pt>
    <dgm:pt modelId="{2EA40222-A99E-B14F-9034-CE036F2EC7E6}" type="sibTrans" cxnId="{C7556849-D6EF-C74C-9A94-2B1EB00A8F2A}">
      <dgm:prSet/>
      <dgm:spPr/>
      <dgm:t>
        <a:bodyPr/>
        <a:lstStyle/>
        <a:p>
          <a:endParaRPr lang="en-US"/>
        </a:p>
      </dgm:t>
    </dgm:pt>
    <dgm:pt modelId="{97DF42ED-C8DD-AF43-A75F-EDC374ACB704}" type="pres">
      <dgm:prSet presAssocID="{137386D0-3BEA-4746-843E-3C26EBF44F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E3CAF0-C563-E54E-B495-EC3B04814B21}" type="pres">
      <dgm:prSet presAssocID="{DF07C104-9F5D-AC41-8DCC-E24D08EFD1F7}" presName="hierRoot1" presStyleCnt="0">
        <dgm:presLayoutVars>
          <dgm:hierBranch val="init"/>
        </dgm:presLayoutVars>
      </dgm:prSet>
      <dgm:spPr/>
    </dgm:pt>
    <dgm:pt modelId="{C81803DB-59C6-1B4C-95BD-BC48938D8CF2}" type="pres">
      <dgm:prSet presAssocID="{DF07C104-9F5D-AC41-8DCC-E24D08EFD1F7}" presName="rootComposite1" presStyleCnt="0"/>
      <dgm:spPr/>
    </dgm:pt>
    <dgm:pt modelId="{DE098175-9E97-184F-9544-EEBC9EA434C6}" type="pres">
      <dgm:prSet presAssocID="{DF07C104-9F5D-AC41-8DCC-E24D08EFD1F7}" presName="rootText1" presStyleLbl="node0" presStyleIdx="0" presStyleCnt="1">
        <dgm:presLayoutVars>
          <dgm:chPref val="3"/>
        </dgm:presLayoutVars>
      </dgm:prSet>
      <dgm:spPr/>
    </dgm:pt>
    <dgm:pt modelId="{C001AA00-794B-3240-850F-E908FD8626E5}" type="pres">
      <dgm:prSet presAssocID="{DF07C104-9F5D-AC41-8DCC-E24D08EFD1F7}" presName="rootConnector1" presStyleLbl="node1" presStyleIdx="0" presStyleCnt="0"/>
      <dgm:spPr/>
    </dgm:pt>
    <dgm:pt modelId="{B7824535-9895-F24E-839B-CC62C2A2EFAC}" type="pres">
      <dgm:prSet presAssocID="{DF07C104-9F5D-AC41-8DCC-E24D08EFD1F7}" presName="hierChild2" presStyleCnt="0"/>
      <dgm:spPr/>
    </dgm:pt>
    <dgm:pt modelId="{D57BB4F7-4D7A-4040-9F77-D3A131BF9795}" type="pres">
      <dgm:prSet presAssocID="{435DF3DF-4611-D246-853E-4C37B8DAC66C}" presName="Name37" presStyleLbl="parChTrans1D2" presStyleIdx="0" presStyleCnt="4"/>
      <dgm:spPr/>
    </dgm:pt>
    <dgm:pt modelId="{2699D43F-9E1A-B242-8D1A-082502CD5BB5}" type="pres">
      <dgm:prSet presAssocID="{11A512AD-71B6-A246-AF02-F5D034D0F828}" presName="hierRoot2" presStyleCnt="0">
        <dgm:presLayoutVars>
          <dgm:hierBranch val="init"/>
        </dgm:presLayoutVars>
      </dgm:prSet>
      <dgm:spPr/>
    </dgm:pt>
    <dgm:pt modelId="{8AE30F26-AF9B-F640-9071-9EEBEE756BB9}" type="pres">
      <dgm:prSet presAssocID="{11A512AD-71B6-A246-AF02-F5D034D0F828}" presName="rootComposite" presStyleCnt="0"/>
      <dgm:spPr/>
    </dgm:pt>
    <dgm:pt modelId="{6A8C5A84-843C-DD45-934B-55C864BCA056}" type="pres">
      <dgm:prSet presAssocID="{11A512AD-71B6-A246-AF02-F5D034D0F828}" presName="rootText" presStyleLbl="node2" presStyleIdx="0" presStyleCnt="4">
        <dgm:presLayoutVars>
          <dgm:chPref val="3"/>
        </dgm:presLayoutVars>
      </dgm:prSet>
      <dgm:spPr/>
    </dgm:pt>
    <dgm:pt modelId="{4B200398-D128-C446-BB02-89A3EE46208B}" type="pres">
      <dgm:prSet presAssocID="{11A512AD-71B6-A246-AF02-F5D034D0F828}" presName="rootConnector" presStyleLbl="node2" presStyleIdx="0" presStyleCnt="4"/>
      <dgm:spPr/>
    </dgm:pt>
    <dgm:pt modelId="{F227CB3F-2CB5-8241-9091-5692007948CE}" type="pres">
      <dgm:prSet presAssocID="{11A512AD-71B6-A246-AF02-F5D034D0F828}" presName="hierChild4" presStyleCnt="0"/>
      <dgm:spPr/>
    </dgm:pt>
    <dgm:pt modelId="{B32D4381-492D-E94B-B387-493E2B38B38F}" type="pres">
      <dgm:prSet presAssocID="{11A512AD-71B6-A246-AF02-F5D034D0F828}" presName="hierChild5" presStyleCnt="0"/>
      <dgm:spPr/>
    </dgm:pt>
    <dgm:pt modelId="{E6BB80D9-7532-5F44-8BB7-CC521285BEDC}" type="pres">
      <dgm:prSet presAssocID="{46488EBD-2D04-2845-A827-CA3908889495}" presName="Name37" presStyleLbl="parChTrans1D2" presStyleIdx="1" presStyleCnt="4"/>
      <dgm:spPr/>
    </dgm:pt>
    <dgm:pt modelId="{19D7406F-25B7-E349-B433-91F60933DB71}" type="pres">
      <dgm:prSet presAssocID="{07908ABB-EB7B-AE40-A67F-2ABDA4B65753}" presName="hierRoot2" presStyleCnt="0">
        <dgm:presLayoutVars>
          <dgm:hierBranch val="init"/>
        </dgm:presLayoutVars>
      </dgm:prSet>
      <dgm:spPr/>
    </dgm:pt>
    <dgm:pt modelId="{D3169F64-7F4E-4C4C-B09E-ED947B8AA348}" type="pres">
      <dgm:prSet presAssocID="{07908ABB-EB7B-AE40-A67F-2ABDA4B65753}" presName="rootComposite" presStyleCnt="0"/>
      <dgm:spPr/>
    </dgm:pt>
    <dgm:pt modelId="{23FC53BB-7C7F-AE42-BFC4-47CD429621C6}" type="pres">
      <dgm:prSet presAssocID="{07908ABB-EB7B-AE40-A67F-2ABDA4B65753}" presName="rootText" presStyleLbl="node2" presStyleIdx="1" presStyleCnt="4">
        <dgm:presLayoutVars>
          <dgm:chPref val="3"/>
        </dgm:presLayoutVars>
      </dgm:prSet>
      <dgm:spPr/>
    </dgm:pt>
    <dgm:pt modelId="{1FE5702B-4EFF-5840-9086-7B51AC6FA744}" type="pres">
      <dgm:prSet presAssocID="{07908ABB-EB7B-AE40-A67F-2ABDA4B65753}" presName="rootConnector" presStyleLbl="node2" presStyleIdx="1" presStyleCnt="4"/>
      <dgm:spPr/>
    </dgm:pt>
    <dgm:pt modelId="{D872FFCF-8AA6-3943-B06D-2CFAD16ADB25}" type="pres">
      <dgm:prSet presAssocID="{07908ABB-EB7B-AE40-A67F-2ABDA4B65753}" presName="hierChild4" presStyleCnt="0"/>
      <dgm:spPr/>
    </dgm:pt>
    <dgm:pt modelId="{E70177CC-657D-B14B-8EF7-7CC591DAF20E}" type="pres">
      <dgm:prSet presAssocID="{07908ABB-EB7B-AE40-A67F-2ABDA4B65753}" presName="hierChild5" presStyleCnt="0"/>
      <dgm:spPr/>
    </dgm:pt>
    <dgm:pt modelId="{5E6AAB30-C116-884A-B99F-31C3D74DA979}" type="pres">
      <dgm:prSet presAssocID="{D0ABDC66-D002-6C44-A6CA-54C0F6DDDC53}" presName="Name37" presStyleLbl="parChTrans1D2" presStyleIdx="2" presStyleCnt="4"/>
      <dgm:spPr/>
    </dgm:pt>
    <dgm:pt modelId="{AB408EDA-D29E-094F-8424-763615B6266E}" type="pres">
      <dgm:prSet presAssocID="{FAA3E3BC-EF14-C14A-A785-94C1ADF15217}" presName="hierRoot2" presStyleCnt="0">
        <dgm:presLayoutVars>
          <dgm:hierBranch val="init"/>
        </dgm:presLayoutVars>
      </dgm:prSet>
      <dgm:spPr/>
    </dgm:pt>
    <dgm:pt modelId="{0CF51994-89E4-1049-BCD2-3844CE955B99}" type="pres">
      <dgm:prSet presAssocID="{FAA3E3BC-EF14-C14A-A785-94C1ADF15217}" presName="rootComposite" presStyleCnt="0"/>
      <dgm:spPr/>
    </dgm:pt>
    <dgm:pt modelId="{9C1D989C-B6BE-F443-88E6-7EAA1CA99CB2}" type="pres">
      <dgm:prSet presAssocID="{FAA3E3BC-EF14-C14A-A785-94C1ADF15217}" presName="rootText" presStyleLbl="node2" presStyleIdx="2" presStyleCnt="4">
        <dgm:presLayoutVars>
          <dgm:chPref val="3"/>
        </dgm:presLayoutVars>
      </dgm:prSet>
      <dgm:spPr/>
    </dgm:pt>
    <dgm:pt modelId="{5A7C5869-4354-1847-B239-9158EBD4DB8D}" type="pres">
      <dgm:prSet presAssocID="{FAA3E3BC-EF14-C14A-A785-94C1ADF15217}" presName="rootConnector" presStyleLbl="node2" presStyleIdx="2" presStyleCnt="4"/>
      <dgm:spPr/>
    </dgm:pt>
    <dgm:pt modelId="{8155992E-A48E-AD46-944B-3F044E784F18}" type="pres">
      <dgm:prSet presAssocID="{FAA3E3BC-EF14-C14A-A785-94C1ADF15217}" presName="hierChild4" presStyleCnt="0"/>
      <dgm:spPr/>
    </dgm:pt>
    <dgm:pt modelId="{13D3D12D-58F5-A84A-9549-9E0EEC7BC52F}" type="pres">
      <dgm:prSet presAssocID="{FAA3E3BC-EF14-C14A-A785-94C1ADF15217}" presName="hierChild5" presStyleCnt="0"/>
      <dgm:spPr/>
    </dgm:pt>
    <dgm:pt modelId="{C8EF0EF2-1EEE-5748-8744-33017C9FA6BF}" type="pres">
      <dgm:prSet presAssocID="{F0377594-2D4B-5044-A6E1-541421DE4B4D}" presName="Name37" presStyleLbl="parChTrans1D2" presStyleIdx="3" presStyleCnt="4"/>
      <dgm:spPr/>
    </dgm:pt>
    <dgm:pt modelId="{599D8831-50A9-9846-922A-4687DF72488D}" type="pres">
      <dgm:prSet presAssocID="{85487156-361F-D047-B7FE-B1BDE705A714}" presName="hierRoot2" presStyleCnt="0">
        <dgm:presLayoutVars>
          <dgm:hierBranch val="init"/>
        </dgm:presLayoutVars>
      </dgm:prSet>
      <dgm:spPr/>
    </dgm:pt>
    <dgm:pt modelId="{97297BBC-5222-3D4B-9C3F-5936C0B2DE5B}" type="pres">
      <dgm:prSet presAssocID="{85487156-361F-D047-B7FE-B1BDE705A714}" presName="rootComposite" presStyleCnt="0"/>
      <dgm:spPr/>
    </dgm:pt>
    <dgm:pt modelId="{8E328591-D37C-8846-9AC7-81F9D3BB1553}" type="pres">
      <dgm:prSet presAssocID="{85487156-361F-D047-B7FE-B1BDE705A714}" presName="rootText" presStyleLbl="node2" presStyleIdx="3" presStyleCnt="4">
        <dgm:presLayoutVars>
          <dgm:chPref val="3"/>
        </dgm:presLayoutVars>
      </dgm:prSet>
      <dgm:spPr/>
    </dgm:pt>
    <dgm:pt modelId="{4C290CF5-4EC0-864F-ABEC-B54916E1D20D}" type="pres">
      <dgm:prSet presAssocID="{85487156-361F-D047-B7FE-B1BDE705A714}" presName="rootConnector" presStyleLbl="node2" presStyleIdx="3" presStyleCnt="4"/>
      <dgm:spPr/>
    </dgm:pt>
    <dgm:pt modelId="{A8A077C7-37EF-924A-8FA8-D3FDA2742738}" type="pres">
      <dgm:prSet presAssocID="{85487156-361F-D047-B7FE-B1BDE705A714}" presName="hierChild4" presStyleCnt="0"/>
      <dgm:spPr/>
    </dgm:pt>
    <dgm:pt modelId="{978EA7AF-FCE3-6F4D-80C0-0442F7E05FCD}" type="pres">
      <dgm:prSet presAssocID="{DF0D430E-ADC2-7C41-B3A9-E4CCDDE7018D}" presName="Name37" presStyleLbl="parChTrans1D3" presStyleIdx="0" presStyleCnt="2"/>
      <dgm:spPr/>
    </dgm:pt>
    <dgm:pt modelId="{A79BD677-122E-7F45-86F6-EAFCE64BE326}" type="pres">
      <dgm:prSet presAssocID="{9EA8334E-3458-764A-B496-92343A69D42F}" presName="hierRoot2" presStyleCnt="0">
        <dgm:presLayoutVars>
          <dgm:hierBranch val="init"/>
        </dgm:presLayoutVars>
      </dgm:prSet>
      <dgm:spPr/>
    </dgm:pt>
    <dgm:pt modelId="{3F9818C4-4BAB-6E4C-82CE-82038A443BD8}" type="pres">
      <dgm:prSet presAssocID="{9EA8334E-3458-764A-B496-92343A69D42F}" presName="rootComposite" presStyleCnt="0"/>
      <dgm:spPr/>
    </dgm:pt>
    <dgm:pt modelId="{DAF204F6-C50B-5948-B982-83619161B4B2}" type="pres">
      <dgm:prSet presAssocID="{9EA8334E-3458-764A-B496-92343A69D42F}" presName="rootText" presStyleLbl="node3" presStyleIdx="0" presStyleCnt="2">
        <dgm:presLayoutVars>
          <dgm:chPref val="3"/>
        </dgm:presLayoutVars>
      </dgm:prSet>
      <dgm:spPr/>
    </dgm:pt>
    <dgm:pt modelId="{C74FCDB9-DF44-1C43-95ED-5AD3FA145086}" type="pres">
      <dgm:prSet presAssocID="{9EA8334E-3458-764A-B496-92343A69D42F}" presName="rootConnector" presStyleLbl="node3" presStyleIdx="0" presStyleCnt="2"/>
      <dgm:spPr/>
    </dgm:pt>
    <dgm:pt modelId="{020DE718-D7FD-D844-9D06-D0E2743595DE}" type="pres">
      <dgm:prSet presAssocID="{9EA8334E-3458-764A-B496-92343A69D42F}" presName="hierChild4" presStyleCnt="0"/>
      <dgm:spPr/>
    </dgm:pt>
    <dgm:pt modelId="{26335B05-43AF-6C4C-8546-84FA210D0FD4}" type="pres">
      <dgm:prSet presAssocID="{9EA8334E-3458-764A-B496-92343A69D42F}" presName="hierChild5" presStyleCnt="0"/>
      <dgm:spPr/>
    </dgm:pt>
    <dgm:pt modelId="{8166CC16-FD60-0E4B-90AB-43DE24209946}" type="pres">
      <dgm:prSet presAssocID="{C8C6698A-3867-C846-95F3-AE6731F80E35}" presName="Name37" presStyleLbl="parChTrans1D3" presStyleIdx="1" presStyleCnt="2"/>
      <dgm:spPr/>
    </dgm:pt>
    <dgm:pt modelId="{7E255D3D-3E6F-204A-89FB-D14497A84FC4}" type="pres">
      <dgm:prSet presAssocID="{8A0B065F-89F0-744D-9859-3B419F8AACD5}" presName="hierRoot2" presStyleCnt="0">
        <dgm:presLayoutVars>
          <dgm:hierBranch val="init"/>
        </dgm:presLayoutVars>
      </dgm:prSet>
      <dgm:spPr/>
    </dgm:pt>
    <dgm:pt modelId="{E6D1900E-CC27-5746-B2B9-45F75FBC6D5B}" type="pres">
      <dgm:prSet presAssocID="{8A0B065F-89F0-744D-9859-3B419F8AACD5}" presName="rootComposite" presStyleCnt="0"/>
      <dgm:spPr/>
    </dgm:pt>
    <dgm:pt modelId="{C6BD2D2C-5445-9A49-9460-520552EC0F7B}" type="pres">
      <dgm:prSet presAssocID="{8A0B065F-89F0-744D-9859-3B419F8AACD5}" presName="rootText" presStyleLbl="node3" presStyleIdx="1" presStyleCnt="2">
        <dgm:presLayoutVars>
          <dgm:chPref val="3"/>
        </dgm:presLayoutVars>
      </dgm:prSet>
      <dgm:spPr/>
    </dgm:pt>
    <dgm:pt modelId="{0532BB5D-806F-2541-A716-62DCCA024802}" type="pres">
      <dgm:prSet presAssocID="{8A0B065F-89F0-744D-9859-3B419F8AACD5}" presName="rootConnector" presStyleLbl="node3" presStyleIdx="1" presStyleCnt="2"/>
      <dgm:spPr/>
    </dgm:pt>
    <dgm:pt modelId="{A1C33B0A-DB36-8F4B-BF45-32CB902C0A68}" type="pres">
      <dgm:prSet presAssocID="{8A0B065F-89F0-744D-9859-3B419F8AACD5}" presName="hierChild4" presStyleCnt="0"/>
      <dgm:spPr/>
    </dgm:pt>
    <dgm:pt modelId="{E267D5DB-30D4-7440-9CF4-E7035747BAB1}" type="pres">
      <dgm:prSet presAssocID="{8A0B065F-89F0-744D-9859-3B419F8AACD5}" presName="hierChild5" presStyleCnt="0"/>
      <dgm:spPr/>
    </dgm:pt>
    <dgm:pt modelId="{537FF957-1EA7-DC41-805C-F4319CAE14FE}" type="pres">
      <dgm:prSet presAssocID="{85487156-361F-D047-B7FE-B1BDE705A714}" presName="hierChild5" presStyleCnt="0"/>
      <dgm:spPr/>
    </dgm:pt>
    <dgm:pt modelId="{35610DCB-A271-4A46-A393-E9A9C07AD33D}" type="pres">
      <dgm:prSet presAssocID="{DF07C104-9F5D-AC41-8DCC-E24D08EFD1F7}" presName="hierChild3" presStyleCnt="0"/>
      <dgm:spPr/>
    </dgm:pt>
  </dgm:ptLst>
  <dgm:cxnLst>
    <dgm:cxn modelId="{567F5C12-7E32-3941-8BA0-A8680209025C}" type="presOf" srcId="{435DF3DF-4611-D246-853E-4C37B8DAC66C}" destId="{D57BB4F7-4D7A-4040-9F77-D3A131BF9795}" srcOrd="0" destOrd="0" presId="urn:microsoft.com/office/officeart/2005/8/layout/orgChart1"/>
    <dgm:cxn modelId="{F5149E12-F972-2243-B9C1-766D084D9CA9}" type="presOf" srcId="{137386D0-3BEA-4746-843E-3C26EBF44F88}" destId="{97DF42ED-C8DD-AF43-A75F-EDC374ACB704}" srcOrd="0" destOrd="0" presId="urn:microsoft.com/office/officeart/2005/8/layout/orgChart1"/>
    <dgm:cxn modelId="{81A09420-93A4-EB47-A120-7123B6BBE840}" type="presOf" srcId="{DF07C104-9F5D-AC41-8DCC-E24D08EFD1F7}" destId="{DE098175-9E97-184F-9544-EEBC9EA434C6}" srcOrd="0" destOrd="0" presId="urn:microsoft.com/office/officeart/2005/8/layout/orgChart1"/>
    <dgm:cxn modelId="{E3E23325-8A33-5949-8B03-64A2332DADB8}" type="presOf" srcId="{FAA3E3BC-EF14-C14A-A785-94C1ADF15217}" destId="{5A7C5869-4354-1847-B239-9158EBD4DB8D}" srcOrd="1" destOrd="0" presId="urn:microsoft.com/office/officeart/2005/8/layout/orgChart1"/>
    <dgm:cxn modelId="{B24AA32D-E983-3745-9B31-C8FAA9482AE0}" type="presOf" srcId="{11A512AD-71B6-A246-AF02-F5D034D0F828}" destId="{6A8C5A84-843C-DD45-934B-55C864BCA056}" srcOrd="0" destOrd="0" presId="urn:microsoft.com/office/officeart/2005/8/layout/orgChart1"/>
    <dgm:cxn modelId="{B4B3CB2F-A3BE-8548-9865-CE1EA7CA78C7}" srcId="{137386D0-3BEA-4746-843E-3C26EBF44F88}" destId="{DF07C104-9F5D-AC41-8DCC-E24D08EFD1F7}" srcOrd="0" destOrd="0" parTransId="{A94B4108-55A4-5E4E-B78F-2F0C25ACC3C0}" sibTransId="{38D3E2A5-6744-BB4F-8364-5C4D2468EBAC}"/>
    <dgm:cxn modelId="{55F20433-EEE0-8849-83AB-D7F34AFDCF4C}" type="presOf" srcId="{9EA8334E-3458-764A-B496-92343A69D42F}" destId="{DAF204F6-C50B-5948-B982-83619161B4B2}" srcOrd="0" destOrd="0" presId="urn:microsoft.com/office/officeart/2005/8/layout/orgChart1"/>
    <dgm:cxn modelId="{132B1336-4CB9-D24F-8725-1D6F19668222}" type="presOf" srcId="{DF07C104-9F5D-AC41-8DCC-E24D08EFD1F7}" destId="{C001AA00-794B-3240-850F-E908FD8626E5}" srcOrd="1" destOrd="0" presId="urn:microsoft.com/office/officeart/2005/8/layout/orgChart1"/>
    <dgm:cxn modelId="{AB095236-64E8-7442-A86E-ADC070FF1E17}" type="presOf" srcId="{C8C6698A-3867-C846-95F3-AE6731F80E35}" destId="{8166CC16-FD60-0E4B-90AB-43DE24209946}" srcOrd="0" destOrd="0" presId="urn:microsoft.com/office/officeart/2005/8/layout/orgChart1"/>
    <dgm:cxn modelId="{9F536D3F-82D2-C743-BFC3-210E2B90B26B}" type="presOf" srcId="{07908ABB-EB7B-AE40-A67F-2ABDA4B65753}" destId="{23FC53BB-7C7F-AE42-BFC4-47CD429621C6}" srcOrd="0" destOrd="0" presId="urn:microsoft.com/office/officeart/2005/8/layout/orgChart1"/>
    <dgm:cxn modelId="{C7556849-D6EF-C74C-9A94-2B1EB00A8F2A}" srcId="{85487156-361F-D047-B7FE-B1BDE705A714}" destId="{8A0B065F-89F0-744D-9859-3B419F8AACD5}" srcOrd="1" destOrd="0" parTransId="{C8C6698A-3867-C846-95F3-AE6731F80E35}" sibTransId="{2EA40222-A99E-B14F-9034-CE036F2EC7E6}"/>
    <dgm:cxn modelId="{3D1F124C-EADC-C74C-861A-0D2F4B521B23}" srcId="{DF07C104-9F5D-AC41-8DCC-E24D08EFD1F7}" destId="{85487156-361F-D047-B7FE-B1BDE705A714}" srcOrd="3" destOrd="0" parTransId="{F0377594-2D4B-5044-A6E1-541421DE4B4D}" sibTransId="{A708B943-4156-D640-AEAD-64079B2B80CE}"/>
    <dgm:cxn modelId="{E3C5C451-E779-A341-9E3F-033664835ACA}" type="presOf" srcId="{07908ABB-EB7B-AE40-A67F-2ABDA4B65753}" destId="{1FE5702B-4EFF-5840-9086-7B51AC6FA744}" srcOrd="1" destOrd="0" presId="urn:microsoft.com/office/officeart/2005/8/layout/orgChart1"/>
    <dgm:cxn modelId="{29192569-F3AF-854D-BA3A-3E61A83124E6}" type="presOf" srcId="{8A0B065F-89F0-744D-9859-3B419F8AACD5}" destId="{C6BD2D2C-5445-9A49-9460-520552EC0F7B}" srcOrd="0" destOrd="0" presId="urn:microsoft.com/office/officeart/2005/8/layout/orgChart1"/>
    <dgm:cxn modelId="{75A25B6F-9703-3943-8693-2143F50A1AC8}" type="presOf" srcId="{8A0B065F-89F0-744D-9859-3B419F8AACD5}" destId="{0532BB5D-806F-2541-A716-62DCCA024802}" srcOrd="1" destOrd="0" presId="urn:microsoft.com/office/officeart/2005/8/layout/orgChart1"/>
    <dgm:cxn modelId="{C69FC072-0917-3141-9144-6C2D6F110011}" srcId="{85487156-361F-D047-B7FE-B1BDE705A714}" destId="{9EA8334E-3458-764A-B496-92343A69D42F}" srcOrd="0" destOrd="0" parTransId="{DF0D430E-ADC2-7C41-B3A9-E4CCDDE7018D}" sibTransId="{EE38FF0B-5088-164A-AD21-72EB37E45782}"/>
    <dgm:cxn modelId="{B7785378-71C3-224C-ADFF-55F4B76D8B8D}" type="presOf" srcId="{85487156-361F-D047-B7FE-B1BDE705A714}" destId="{8E328591-D37C-8846-9AC7-81F9D3BB1553}" srcOrd="0" destOrd="0" presId="urn:microsoft.com/office/officeart/2005/8/layout/orgChart1"/>
    <dgm:cxn modelId="{D9323682-E392-B948-9C9D-82FE418A99CA}" type="presOf" srcId="{46488EBD-2D04-2845-A827-CA3908889495}" destId="{E6BB80D9-7532-5F44-8BB7-CC521285BEDC}" srcOrd="0" destOrd="0" presId="urn:microsoft.com/office/officeart/2005/8/layout/orgChart1"/>
    <dgm:cxn modelId="{01A70390-A714-7C41-A688-C74C7B405F5E}" srcId="{DF07C104-9F5D-AC41-8DCC-E24D08EFD1F7}" destId="{FAA3E3BC-EF14-C14A-A785-94C1ADF15217}" srcOrd="2" destOrd="0" parTransId="{D0ABDC66-D002-6C44-A6CA-54C0F6DDDC53}" sibTransId="{DCE0F52D-2106-5F49-BAC3-D8A72BB10238}"/>
    <dgm:cxn modelId="{62E3BC93-99AA-9E41-9998-7F99AF1B3F86}" type="presOf" srcId="{F0377594-2D4B-5044-A6E1-541421DE4B4D}" destId="{C8EF0EF2-1EEE-5748-8744-33017C9FA6BF}" srcOrd="0" destOrd="0" presId="urn:microsoft.com/office/officeart/2005/8/layout/orgChart1"/>
    <dgm:cxn modelId="{E04A21A3-9A01-A042-840F-8AEA15DBD881}" srcId="{DF07C104-9F5D-AC41-8DCC-E24D08EFD1F7}" destId="{11A512AD-71B6-A246-AF02-F5D034D0F828}" srcOrd="0" destOrd="0" parTransId="{435DF3DF-4611-D246-853E-4C37B8DAC66C}" sibTransId="{6D193D8D-7DF3-3F40-B7A9-4844DD307DB6}"/>
    <dgm:cxn modelId="{44CE6EAA-8527-3C41-93BE-5F58D762992F}" type="presOf" srcId="{9EA8334E-3458-764A-B496-92343A69D42F}" destId="{C74FCDB9-DF44-1C43-95ED-5AD3FA145086}" srcOrd="1" destOrd="0" presId="urn:microsoft.com/office/officeart/2005/8/layout/orgChart1"/>
    <dgm:cxn modelId="{A36FA9B0-66BF-F548-9D89-D157A7A6F524}" srcId="{DF07C104-9F5D-AC41-8DCC-E24D08EFD1F7}" destId="{07908ABB-EB7B-AE40-A67F-2ABDA4B65753}" srcOrd="1" destOrd="0" parTransId="{46488EBD-2D04-2845-A827-CA3908889495}" sibTransId="{8DC1F939-55F4-264E-846A-E06DBD1883E8}"/>
    <dgm:cxn modelId="{FDAD6ABE-B980-9B4A-BA60-EC32C8B2F9CF}" type="presOf" srcId="{85487156-361F-D047-B7FE-B1BDE705A714}" destId="{4C290CF5-4EC0-864F-ABEC-B54916E1D20D}" srcOrd="1" destOrd="0" presId="urn:microsoft.com/office/officeart/2005/8/layout/orgChart1"/>
    <dgm:cxn modelId="{65E8A0C9-76DE-B54A-9969-E0ABD6A918E6}" type="presOf" srcId="{FAA3E3BC-EF14-C14A-A785-94C1ADF15217}" destId="{9C1D989C-B6BE-F443-88E6-7EAA1CA99CB2}" srcOrd="0" destOrd="0" presId="urn:microsoft.com/office/officeart/2005/8/layout/orgChart1"/>
    <dgm:cxn modelId="{130E7ACE-3158-784E-8E12-AF3BEE9FDCE9}" type="presOf" srcId="{11A512AD-71B6-A246-AF02-F5D034D0F828}" destId="{4B200398-D128-C446-BB02-89A3EE46208B}" srcOrd="1" destOrd="0" presId="urn:microsoft.com/office/officeart/2005/8/layout/orgChart1"/>
    <dgm:cxn modelId="{89AF34EE-30F9-4D47-8B01-8BB1EFDC1AC7}" type="presOf" srcId="{D0ABDC66-D002-6C44-A6CA-54C0F6DDDC53}" destId="{5E6AAB30-C116-884A-B99F-31C3D74DA979}" srcOrd="0" destOrd="0" presId="urn:microsoft.com/office/officeart/2005/8/layout/orgChart1"/>
    <dgm:cxn modelId="{B0217AF7-B36E-1D46-8178-870BD0EB0EAC}" type="presOf" srcId="{DF0D430E-ADC2-7C41-B3A9-E4CCDDE7018D}" destId="{978EA7AF-FCE3-6F4D-80C0-0442F7E05FCD}" srcOrd="0" destOrd="0" presId="urn:microsoft.com/office/officeart/2005/8/layout/orgChart1"/>
    <dgm:cxn modelId="{ABBCCA34-5C9F-CF4D-AA87-F2E5DE222ABA}" type="presParOf" srcId="{97DF42ED-C8DD-AF43-A75F-EDC374ACB704}" destId="{1FE3CAF0-C563-E54E-B495-EC3B04814B21}" srcOrd="0" destOrd="0" presId="urn:microsoft.com/office/officeart/2005/8/layout/orgChart1"/>
    <dgm:cxn modelId="{8344F3AC-54F6-6245-8331-F9B587946B61}" type="presParOf" srcId="{1FE3CAF0-C563-E54E-B495-EC3B04814B21}" destId="{C81803DB-59C6-1B4C-95BD-BC48938D8CF2}" srcOrd="0" destOrd="0" presId="urn:microsoft.com/office/officeart/2005/8/layout/orgChart1"/>
    <dgm:cxn modelId="{40F3026B-2E11-BE4C-B1DE-E77502A0EA85}" type="presParOf" srcId="{C81803DB-59C6-1B4C-95BD-BC48938D8CF2}" destId="{DE098175-9E97-184F-9544-EEBC9EA434C6}" srcOrd="0" destOrd="0" presId="urn:microsoft.com/office/officeart/2005/8/layout/orgChart1"/>
    <dgm:cxn modelId="{B6B7D956-E95F-DE45-B925-A65020EA9149}" type="presParOf" srcId="{C81803DB-59C6-1B4C-95BD-BC48938D8CF2}" destId="{C001AA00-794B-3240-850F-E908FD8626E5}" srcOrd="1" destOrd="0" presId="urn:microsoft.com/office/officeart/2005/8/layout/orgChart1"/>
    <dgm:cxn modelId="{1ABA6802-8510-9341-9C10-05A703CFFFCC}" type="presParOf" srcId="{1FE3CAF0-C563-E54E-B495-EC3B04814B21}" destId="{B7824535-9895-F24E-839B-CC62C2A2EFAC}" srcOrd="1" destOrd="0" presId="urn:microsoft.com/office/officeart/2005/8/layout/orgChart1"/>
    <dgm:cxn modelId="{345CF2D8-9359-BB47-B423-68E6167B770B}" type="presParOf" srcId="{B7824535-9895-F24E-839B-CC62C2A2EFAC}" destId="{D57BB4F7-4D7A-4040-9F77-D3A131BF9795}" srcOrd="0" destOrd="0" presId="urn:microsoft.com/office/officeart/2005/8/layout/orgChart1"/>
    <dgm:cxn modelId="{EC380502-D58F-BF44-BD52-4225EA9DC7C6}" type="presParOf" srcId="{B7824535-9895-F24E-839B-CC62C2A2EFAC}" destId="{2699D43F-9E1A-B242-8D1A-082502CD5BB5}" srcOrd="1" destOrd="0" presId="urn:microsoft.com/office/officeart/2005/8/layout/orgChart1"/>
    <dgm:cxn modelId="{1A48726B-96B4-4840-9E5F-793470720AE5}" type="presParOf" srcId="{2699D43F-9E1A-B242-8D1A-082502CD5BB5}" destId="{8AE30F26-AF9B-F640-9071-9EEBEE756BB9}" srcOrd="0" destOrd="0" presId="urn:microsoft.com/office/officeart/2005/8/layout/orgChart1"/>
    <dgm:cxn modelId="{45EACD80-05B1-7445-99AA-C38A2EE93B36}" type="presParOf" srcId="{8AE30F26-AF9B-F640-9071-9EEBEE756BB9}" destId="{6A8C5A84-843C-DD45-934B-55C864BCA056}" srcOrd="0" destOrd="0" presId="urn:microsoft.com/office/officeart/2005/8/layout/orgChart1"/>
    <dgm:cxn modelId="{609E6978-D411-4D4F-A483-728082412AEC}" type="presParOf" srcId="{8AE30F26-AF9B-F640-9071-9EEBEE756BB9}" destId="{4B200398-D128-C446-BB02-89A3EE46208B}" srcOrd="1" destOrd="0" presId="urn:microsoft.com/office/officeart/2005/8/layout/orgChart1"/>
    <dgm:cxn modelId="{47466B8C-345B-AF4E-81CE-69666975C521}" type="presParOf" srcId="{2699D43F-9E1A-B242-8D1A-082502CD5BB5}" destId="{F227CB3F-2CB5-8241-9091-5692007948CE}" srcOrd="1" destOrd="0" presId="urn:microsoft.com/office/officeart/2005/8/layout/orgChart1"/>
    <dgm:cxn modelId="{04D7546D-291A-A34D-AA02-4FC83E023D7A}" type="presParOf" srcId="{2699D43F-9E1A-B242-8D1A-082502CD5BB5}" destId="{B32D4381-492D-E94B-B387-493E2B38B38F}" srcOrd="2" destOrd="0" presId="urn:microsoft.com/office/officeart/2005/8/layout/orgChart1"/>
    <dgm:cxn modelId="{00F4B0E1-6821-634B-B143-9AEFB71CDA77}" type="presParOf" srcId="{B7824535-9895-F24E-839B-CC62C2A2EFAC}" destId="{E6BB80D9-7532-5F44-8BB7-CC521285BEDC}" srcOrd="2" destOrd="0" presId="urn:microsoft.com/office/officeart/2005/8/layout/orgChart1"/>
    <dgm:cxn modelId="{90BDD9F2-4B18-D943-B5A4-2F1DB79CEEE1}" type="presParOf" srcId="{B7824535-9895-F24E-839B-CC62C2A2EFAC}" destId="{19D7406F-25B7-E349-B433-91F60933DB71}" srcOrd="3" destOrd="0" presId="urn:microsoft.com/office/officeart/2005/8/layout/orgChart1"/>
    <dgm:cxn modelId="{60697318-1316-A74A-872C-A3F9B7FD53A3}" type="presParOf" srcId="{19D7406F-25B7-E349-B433-91F60933DB71}" destId="{D3169F64-7F4E-4C4C-B09E-ED947B8AA348}" srcOrd="0" destOrd="0" presId="urn:microsoft.com/office/officeart/2005/8/layout/orgChart1"/>
    <dgm:cxn modelId="{427E5A02-620B-4B4E-A409-7B7D4B2548C2}" type="presParOf" srcId="{D3169F64-7F4E-4C4C-B09E-ED947B8AA348}" destId="{23FC53BB-7C7F-AE42-BFC4-47CD429621C6}" srcOrd="0" destOrd="0" presId="urn:microsoft.com/office/officeart/2005/8/layout/orgChart1"/>
    <dgm:cxn modelId="{20479A7C-76D5-4045-9CFF-45D10F4A2F01}" type="presParOf" srcId="{D3169F64-7F4E-4C4C-B09E-ED947B8AA348}" destId="{1FE5702B-4EFF-5840-9086-7B51AC6FA744}" srcOrd="1" destOrd="0" presId="urn:microsoft.com/office/officeart/2005/8/layout/orgChart1"/>
    <dgm:cxn modelId="{47CE556A-699F-484A-A374-F39F8B28091C}" type="presParOf" srcId="{19D7406F-25B7-E349-B433-91F60933DB71}" destId="{D872FFCF-8AA6-3943-B06D-2CFAD16ADB25}" srcOrd="1" destOrd="0" presId="urn:microsoft.com/office/officeart/2005/8/layout/orgChart1"/>
    <dgm:cxn modelId="{F37D018E-6548-D248-B67C-589A79C28E15}" type="presParOf" srcId="{19D7406F-25B7-E349-B433-91F60933DB71}" destId="{E70177CC-657D-B14B-8EF7-7CC591DAF20E}" srcOrd="2" destOrd="0" presId="urn:microsoft.com/office/officeart/2005/8/layout/orgChart1"/>
    <dgm:cxn modelId="{6D1E7A94-4BC9-6B47-8AC0-257D88270AE4}" type="presParOf" srcId="{B7824535-9895-F24E-839B-CC62C2A2EFAC}" destId="{5E6AAB30-C116-884A-B99F-31C3D74DA979}" srcOrd="4" destOrd="0" presId="urn:microsoft.com/office/officeart/2005/8/layout/orgChart1"/>
    <dgm:cxn modelId="{057832FC-809F-3C47-8218-0E9DD0F68671}" type="presParOf" srcId="{B7824535-9895-F24E-839B-CC62C2A2EFAC}" destId="{AB408EDA-D29E-094F-8424-763615B6266E}" srcOrd="5" destOrd="0" presId="urn:microsoft.com/office/officeart/2005/8/layout/orgChart1"/>
    <dgm:cxn modelId="{2AAE9268-5B1A-6F4D-82CA-0EE8B378B6D0}" type="presParOf" srcId="{AB408EDA-D29E-094F-8424-763615B6266E}" destId="{0CF51994-89E4-1049-BCD2-3844CE955B99}" srcOrd="0" destOrd="0" presId="urn:microsoft.com/office/officeart/2005/8/layout/orgChart1"/>
    <dgm:cxn modelId="{9BDC0FD0-0307-1642-9EB2-41BF2B171590}" type="presParOf" srcId="{0CF51994-89E4-1049-BCD2-3844CE955B99}" destId="{9C1D989C-B6BE-F443-88E6-7EAA1CA99CB2}" srcOrd="0" destOrd="0" presId="urn:microsoft.com/office/officeart/2005/8/layout/orgChart1"/>
    <dgm:cxn modelId="{691E0571-939B-024B-9AC2-FAC21C83CB69}" type="presParOf" srcId="{0CF51994-89E4-1049-BCD2-3844CE955B99}" destId="{5A7C5869-4354-1847-B239-9158EBD4DB8D}" srcOrd="1" destOrd="0" presId="urn:microsoft.com/office/officeart/2005/8/layout/orgChart1"/>
    <dgm:cxn modelId="{671F0D5C-F621-5745-8BE8-643C8CB87C72}" type="presParOf" srcId="{AB408EDA-D29E-094F-8424-763615B6266E}" destId="{8155992E-A48E-AD46-944B-3F044E784F18}" srcOrd="1" destOrd="0" presId="urn:microsoft.com/office/officeart/2005/8/layout/orgChart1"/>
    <dgm:cxn modelId="{5318F6C2-0A65-764A-BEDB-D322AE21FE8C}" type="presParOf" srcId="{AB408EDA-D29E-094F-8424-763615B6266E}" destId="{13D3D12D-58F5-A84A-9549-9E0EEC7BC52F}" srcOrd="2" destOrd="0" presId="urn:microsoft.com/office/officeart/2005/8/layout/orgChart1"/>
    <dgm:cxn modelId="{E10606DF-63F1-9442-8F4B-5B4E7B65548F}" type="presParOf" srcId="{B7824535-9895-F24E-839B-CC62C2A2EFAC}" destId="{C8EF0EF2-1EEE-5748-8744-33017C9FA6BF}" srcOrd="6" destOrd="0" presId="urn:microsoft.com/office/officeart/2005/8/layout/orgChart1"/>
    <dgm:cxn modelId="{C5C3C4BF-4BB3-A04B-BF66-3231CD1EAB20}" type="presParOf" srcId="{B7824535-9895-F24E-839B-CC62C2A2EFAC}" destId="{599D8831-50A9-9846-922A-4687DF72488D}" srcOrd="7" destOrd="0" presId="urn:microsoft.com/office/officeart/2005/8/layout/orgChart1"/>
    <dgm:cxn modelId="{179A1ABF-3746-6347-AB1D-1D2407E3CA71}" type="presParOf" srcId="{599D8831-50A9-9846-922A-4687DF72488D}" destId="{97297BBC-5222-3D4B-9C3F-5936C0B2DE5B}" srcOrd="0" destOrd="0" presId="urn:microsoft.com/office/officeart/2005/8/layout/orgChart1"/>
    <dgm:cxn modelId="{679DF5FC-61F9-B94C-AAC4-20CBA91E09E9}" type="presParOf" srcId="{97297BBC-5222-3D4B-9C3F-5936C0B2DE5B}" destId="{8E328591-D37C-8846-9AC7-81F9D3BB1553}" srcOrd="0" destOrd="0" presId="urn:microsoft.com/office/officeart/2005/8/layout/orgChart1"/>
    <dgm:cxn modelId="{2AB9CE03-608A-F246-BD3D-3233669578C8}" type="presParOf" srcId="{97297BBC-5222-3D4B-9C3F-5936C0B2DE5B}" destId="{4C290CF5-4EC0-864F-ABEC-B54916E1D20D}" srcOrd="1" destOrd="0" presId="urn:microsoft.com/office/officeart/2005/8/layout/orgChart1"/>
    <dgm:cxn modelId="{4B89482F-05DE-1042-8648-38101C55B363}" type="presParOf" srcId="{599D8831-50A9-9846-922A-4687DF72488D}" destId="{A8A077C7-37EF-924A-8FA8-D3FDA2742738}" srcOrd="1" destOrd="0" presId="urn:microsoft.com/office/officeart/2005/8/layout/orgChart1"/>
    <dgm:cxn modelId="{34E31ADF-E41A-3E4A-B216-E370214D39CD}" type="presParOf" srcId="{A8A077C7-37EF-924A-8FA8-D3FDA2742738}" destId="{978EA7AF-FCE3-6F4D-80C0-0442F7E05FCD}" srcOrd="0" destOrd="0" presId="urn:microsoft.com/office/officeart/2005/8/layout/orgChart1"/>
    <dgm:cxn modelId="{D9554071-1BA4-E546-9554-5EE8C448E5CB}" type="presParOf" srcId="{A8A077C7-37EF-924A-8FA8-D3FDA2742738}" destId="{A79BD677-122E-7F45-86F6-EAFCE64BE326}" srcOrd="1" destOrd="0" presId="urn:microsoft.com/office/officeart/2005/8/layout/orgChart1"/>
    <dgm:cxn modelId="{B64270C9-F6B1-5740-8B1B-3854D1C16D30}" type="presParOf" srcId="{A79BD677-122E-7F45-86F6-EAFCE64BE326}" destId="{3F9818C4-4BAB-6E4C-82CE-82038A443BD8}" srcOrd="0" destOrd="0" presId="urn:microsoft.com/office/officeart/2005/8/layout/orgChart1"/>
    <dgm:cxn modelId="{1425C834-2939-B848-8943-6D4959B8925F}" type="presParOf" srcId="{3F9818C4-4BAB-6E4C-82CE-82038A443BD8}" destId="{DAF204F6-C50B-5948-B982-83619161B4B2}" srcOrd="0" destOrd="0" presId="urn:microsoft.com/office/officeart/2005/8/layout/orgChart1"/>
    <dgm:cxn modelId="{4347CF71-C1AD-7F47-9DA0-2D1B9171F588}" type="presParOf" srcId="{3F9818C4-4BAB-6E4C-82CE-82038A443BD8}" destId="{C74FCDB9-DF44-1C43-95ED-5AD3FA145086}" srcOrd="1" destOrd="0" presId="urn:microsoft.com/office/officeart/2005/8/layout/orgChart1"/>
    <dgm:cxn modelId="{EAD42DCF-BDBF-734E-912A-69B2AB03192B}" type="presParOf" srcId="{A79BD677-122E-7F45-86F6-EAFCE64BE326}" destId="{020DE718-D7FD-D844-9D06-D0E2743595DE}" srcOrd="1" destOrd="0" presId="urn:microsoft.com/office/officeart/2005/8/layout/orgChart1"/>
    <dgm:cxn modelId="{668B8711-39D5-7949-99A8-7D1A28992F59}" type="presParOf" srcId="{A79BD677-122E-7F45-86F6-EAFCE64BE326}" destId="{26335B05-43AF-6C4C-8546-84FA210D0FD4}" srcOrd="2" destOrd="0" presId="urn:microsoft.com/office/officeart/2005/8/layout/orgChart1"/>
    <dgm:cxn modelId="{482EB6E4-385E-5649-AF66-F71495DF587F}" type="presParOf" srcId="{A8A077C7-37EF-924A-8FA8-D3FDA2742738}" destId="{8166CC16-FD60-0E4B-90AB-43DE24209946}" srcOrd="2" destOrd="0" presId="urn:microsoft.com/office/officeart/2005/8/layout/orgChart1"/>
    <dgm:cxn modelId="{7E910D6E-E65C-3B44-9A55-4B14F17A9F8A}" type="presParOf" srcId="{A8A077C7-37EF-924A-8FA8-D3FDA2742738}" destId="{7E255D3D-3E6F-204A-89FB-D14497A84FC4}" srcOrd="3" destOrd="0" presId="urn:microsoft.com/office/officeart/2005/8/layout/orgChart1"/>
    <dgm:cxn modelId="{982AFFB7-656C-A844-9566-6C2885894B1E}" type="presParOf" srcId="{7E255D3D-3E6F-204A-89FB-D14497A84FC4}" destId="{E6D1900E-CC27-5746-B2B9-45F75FBC6D5B}" srcOrd="0" destOrd="0" presId="urn:microsoft.com/office/officeart/2005/8/layout/orgChart1"/>
    <dgm:cxn modelId="{760E7A19-47A8-DB4E-8CDB-C46B6E6FC9D7}" type="presParOf" srcId="{E6D1900E-CC27-5746-B2B9-45F75FBC6D5B}" destId="{C6BD2D2C-5445-9A49-9460-520552EC0F7B}" srcOrd="0" destOrd="0" presId="urn:microsoft.com/office/officeart/2005/8/layout/orgChart1"/>
    <dgm:cxn modelId="{C34A0184-448E-4A4A-AD66-1054763F5FE5}" type="presParOf" srcId="{E6D1900E-CC27-5746-B2B9-45F75FBC6D5B}" destId="{0532BB5D-806F-2541-A716-62DCCA024802}" srcOrd="1" destOrd="0" presId="urn:microsoft.com/office/officeart/2005/8/layout/orgChart1"/>
    <dgm:cxn modelId="{35A6673F-C5E7-5149-9EE2-BC7ECFFBCEAE}" type="presParOf" srcId="{7E255D3D-3E6F-204A-89FB-D14497A84FC4}" destId="{A1C33B0A-DB36-8F4B-BF45-32CB902C0A68}" srcOrd="1" destOrd="0" presId="urn:microsoft.com/office/officeart/2005/8/layout/orgChart1"/>
    <dgm:cxn modelId="{70F52FC7-4181-784E-B624-A5111AAF9A5B}" type="presParOf" srcId="{7E255D3D-3E6F-204A-89FB-D14497A84FC4}" destId="{E267D5DB-30D4-7440-9CF4-E7035747BAB1}" srcOrd="2" destOrd="0" presId="urn:microsoft.com/office/officeart/2005/8/layout/orgChart1"/>
    <dgm:cxn modelId="{B692D0BA-F657-1648-9E49-508D547692E3}" type="presParOf" srcId="{599D8831-50A9-9846-922A-4687DF72488D}" destId="{537FF957-1EA7-DC41-805C-F4319CAE14FE}" srcOrd="2" destOrd="0" presId="urn:microsoft.com/office/officeart/2005/8/layout/orgChart1"/>
    <dgm:cxn modelId="{85E33CB1-6A46-ED4B-B4D4-33E50C2B5C4F}" type="presParOf" srcId="{1FE3CAF0-C563-E54E-B495-EC3B04814B21}" destId="{35610DCB-A271-4A46-A393-E9A9C07AD3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6CC16-FD60-0E4B-90AB-43DE24209946}">
      <dsp:nvSpPr>
        <dsp:cNvPr id="0" name=""/>
        <dsp:cNvSpPr/>
      </dsp:nvSpPr>
      <dsp:spPr>
        <a:xfrm>
          <a:off x="5379228" y="2184710"/>
          <a:ext cx="216222" cy="168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536"/>
              </a:lnTo>
              <a:lnTo>
                <a:pt x="216222" y="1686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EA7AF-FCE3-6F4D-80C0-0442F7E05FCD}">
      <dsp:nvSpPr>
        <dsp:cNvPr id="0" name=""/>
        <dsp:cNvSpPr/>
      </dsp:nvSpPr>
      <dsp:spPr>
        <a:xfrm>
          <a:off x="5379228" y="2184710"/>
          <a:ext cx="216222" cy="66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082"/>
              </a:lnTo>
              <a:lnTo>
                <a:pt x="216222" y="66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F0EF2-1EEE-5748-8744-33017C9FA6BF}">
      <dsp:nvSpPr>
        <dsp:cNvPr id="0" name=""/>
        <dsp:cNvSpPr/>
      </dsp:nvSpPr>
      <dsp:spPr>
        <a:xfrm>
          <a:off x="3339528" y="1161256"/>
          <a:ext cx="2616294" cy="302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55"/>
              </a:lnTo>
              <a:lnTo>
                <a:pt x="2616294" y="151355"/>
              </a:lnTo>
              <a:lnTo>
                <a:pt x="2616294" y="302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AAB30-C116-884A-B99F-31C3D74DA979}">
      <dsp:nvSpPr>
        <dsp:cNvPr id="0" name=""/>
        <dsp:cNvSpPr/>
      </dsp:nvSpPr>
      <dsp:spPr>
        <a:xfrm>
          <a:off x="3339528" y="1161256"/>
          <a:ext cx="872098" cy="302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55"/>
              </a:lnTo>
              <a:lnTo>
                <a:pt x="872098" y="151355"/>
              </a:lnTo>
              <a:lnTo>
                <a:pt x="872098" y="302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B80D9-7532-5F44-8BB7-CC521285BEDC}">
      <dsp:nvSpPr>
        <dsp:cNvPr id="0" name=""/>
        <dsp:cNvSpPr/>
      </dsp:nvSpPr>
      <dsp:spPr>
        <a:xfrm>
          <a:off x="2467430" y="1161256"/>
          <a:ext cx="872098" cy="302711"/>
        </a:xfrm>
        <a:custGeom>
          <a:avLst/>
          <a:gdLst/>
          <a:ahLst/>
          <a:cxnLst/>
          <a:rect l="0" t="0" r="0" b="0"/>
          <a:pathLst>
            <a:path>
              <a:moveTo>
                <a:pt x="872098" y="0"/>
              </a:moveTo>
              <a:lnTo>
                <a:pt x="872098" y="151355"/>
              </a:lnTo>
              <a:lnTo>
                <a:pt x="0" y="151355"/>
              </a:lnTo>
              <a:lnTo>
                <a:pt x="0" y="302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BB4F7-4D7A-4040-9F77-D3A131BF9795}">
      <dsp:nvSpPr>
        <dsp:cNvPr id="0" name=""/>
        <dsp:cNvSpPr/>
      </dsp:nvSpPr>
      <dsp:spPr>
        <a:xfrm>
          <a:off x="723234" y="1161256"/>
          <a:ext cx="2616294" cy="302711"/>
        </a:xfrm>
        <a:custGeom>
          <a:avLst/>
          <a:gdLst/>
          <a:ahLst/>
          <a:cxnLst/>
          <a:rect l="0" t="0" r="0" b="0"/>
          <a:pathLst>
            <a:path>
              <a:moveTo>
                <a:pt x="2616294" y="0"/>
              </a:moveTo>
              <a:lnTo>
                <a:pt x="2616294" y="151355"/>
              </a:lnTo>
              <a:lnTo>
                <a:pt x="0" y="151355"/>
              </a:lnTo>
              <a:lnTo>
                <a:pt x="0" y="302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98175-9E97-184F-9544-EEBC9EA434C6}">
      <dsp:nvSpPr>
        <dsp:cNvPr id="0" name=""/>
        <dsp:cNvSpPr/>
      </dsp:nvSpPr>
      <dsp:spPr>
        <a:xfrm>
          <a:off x="2618786" y="440513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GHGI</a:t>
          </a:r>
          <a:endParaRPr lang="en-US" sz="2300" kern="1200" dirty="0"/>
        </a:p>
      </dsp:txBody>
      <dsp:txXfrm>
        <a:off x="2618786" y="440513"/>
        <a:ext cx="1441484" cy="720742"/>
      </dsp:txXfrm>
    </dsp:sp>
    <dsp:sp modelId="{6A8C5A84-843C-DD45-934B-55C864BCA056}">
      <dsp:nvSpPr>
        <dsp:cNvPr id="0" name=""/>
        <dsp:cNvSpPr/>
      </dsp:nvSpPr>
      <dsp:spPr>
        <a:xfrm>
          <a:off x="2491" y="1463967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Energy</a:t>
          </a:r>
        </a:p>
      </dsp:txBody>
      <dsp:txXfrm>
        <a:off x="2491" y="1463967"/>
        <a:ext cx="1441484" cy="720742"/>
      </dsp:txXfrm>
    </dsp:sp>
    <dsp:sp modelId="{23FC53BB-7C7F-AE42-BFC4-47CD429621C6}">
      <dsp:nvSpPr>
        <dsp:cNvPr id="0" name=""/>
        <dsp:cNvSpPr/>
      </dsp:nvSpPr>
      <dsp:spPr>
        <a:xfrm>
          <a:off x="1746688" y="1463967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IPPU</a:t>
          </a:r>
        </a:p>
      </dsp:txBody>
      <dsp:txXfrm>
        <a:off x="1746688" y="1463967"/>
        <a:ext cx="1441484" cy="720742"/>
      </dsp:txXfrm>
    </dsp:sp>
    <dsp:sp modelId="{9C1D989C-B6BE-F443-88E6-7EAA1CA99CB2}">
      <dsp:nvSpPr>
        <dsp:cNvPr id="0" name=""/>
        <dsp:cNvSpPr/>
      </dsp:nvSpPr>
      <dsp:spPr>
        <a:xfrm>
          <a:off x="3490884" y="1463967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Waste</a:t>
          </a:r>
        </a:p>
      </dsp:txBody>
      <dsp:txXfrm>
        <a:off x="3490884" y="1463967"/>
        <a:ext cx="1441484" cy="720742"/>
      </dsp:txXfrm>
    </dsp:sp>
    <dsp:sp modelId="{8E328591-D37C-8846-9AC7-81F9D3BB1553}">
      <dsp:nvSpPr>
        <dsp:cNvPr id="0" name=""/>
        <dsp:cNvSpPr/>
      </dsp:nvSpPr>
      <dsp:spPr>
        <a:xfrm>
          <a:off x="5235080" y="1463967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AFOLU</a:t>
          </a:r>
          <a:endParaRPr lang="en-US" sz="2300" kern="1200" dirty="0"/>
        </a:p>
      </dsp:txBody>
      <dsp:txXfrm>
        <a:off x="5235080" y="1463967"/>
        <a:ext cx="1441484" cy="720742"/>
      </dsp:txXfrm>
    </dsp:sp>
    <dsp:sp modelId="{DAF204F6-C50B-5948-B982-83619161B4B2}">
      <dsp:nvSpPr>
        <dsp:cNvPr id="0" name=""/>
        <dsp:cNvSpPr/>
      </dsp:nvSpPr>
      <dsp:spPr>
        <a:xfrm>
          <a:off x="5595451" y="2487421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Agriculture</a:t>
          </a:r>
          <a:endParaRPr lang="en-US" sz="2300" kern="1200" dirty="0"/>
        </a:p>
      </dsp:txBody>
      <dsp:txXfrm>
        <a:off x="5595451" y="2487421"/>
        <a:ext cx="1441484" cy="720742"/>
      </dsp:txXfrm>
    </dsp:sp>
    <dsp:sp modelId="{C6BD2D2C-5445-9A49-9460-520552EC0F7B}">
      <dsp:nvSpPr>
        <dsp:cNvPr id="0" name=""/>
        <dsp:cNvSpPr/>
      </dsp:nvSpPr>
      <dsp:spPr>
        <a:xfrm>
          <a:off x="5595451" y="3510875"/>
          <a:ext cx="1441484" cy="720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LULUCF</a:t>
          </a:r>
          <a:endParaRPr lang="en-US" sz="2300" kern="1200" dirty="0"/>
        </a:p>
      </dsp:txBody>
      <dsp:txXfrm>
        <a:off x="5595451" y="3510875"/>
        <a:ext cx="1441484" cy="72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Industrial Processes and Product Use (IPPU); </a:t>
            </a:r>
          </a:p>
          <a:p>
            <a:r>
              <a:rPr lang="en-US" dirty="0"/>
              <a:t>Land-use, Land-use change and Forestry (LULUCF)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3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D0D8C-C6E2-2C4D-A663-44027E6B4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describe variational and analytical approaches</a:t>
            </a:r>
          </a:p>
          <a:p>
            <a:r>
              <a:rPr lang="en-US" dirty="0"/>
              <a:t>gaussian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3871D-BD63-554C-82F0-7728918CF7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that snapshot observations can be used to get sector-specific annualized atmosphere based emissions</a:t>
            </a:r>
          </a:p>
          <a:p>
            <a:r>
              <a:rPr lang="en-US" dirty="0"/>
              <a:t>Separate out non UNFCCC source characteristic information (“inferred data”)</a:t>
            </a:r>
          </a:p>
          <a:p>
            <a:r>
              <a:rPr lang="en-US" dirty="0"/>
              <a:t>Role of snapshot observations for missing sources</a:t>
            </a:r>
          </a:p>
          <a:p>
            <a:r>
              <a:rPr lang="en-US" dirty="0"/>
              <a:t>Show origin of different engineering models (model selection)</a:t>
            </a:r>
          </a:p>
          <a:p>
            <a:endParaRPr lang="en-US" dirty="0"/>
          </a:p>
          <a:p>
            <a:r>
              <a:rPr lang="en-US" dirty="0"/>
              <a:t>Graphic 1: how are inversions done</a:t>
            </a:r>
          </a:p>
          <a:p>
            <a:r>
              <a:rPr lang="en-US" dirty="0"/>
              <a:t>Graphic 2: how do we get from TROPOMI grid cell to sectors</a:t>
            </a:r>
          </a:p>
          <a:p>
            <a:endParaRPr lang="en-US" dirty="0"/>
          </a:p>
          <a:p>
            <a:r>
              <a:rPr lang="en-US" dirty="0"/>
              <a:t>Reconciling spatial and temporal scales of observations (TROPOMI vs. </a:t>
            </a:r>
            <a:r>
              <a:rPr lang="en-US" dirty="0" err="1"/>
              <a:t>CarbonMapper</a:t>
            </a:r>
            <a:r>
              <a:rPr lang="en-US" dirty="0"/>
              <a:t>) with inventory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D0D8C-C6E2-2C4D-A663-44027E6B42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AF28-DE30-DA43-BF5A-4A4F84E6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6C760-D851-1E4D-B45F-6B957EB7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4DE86-D0C2-3B41-A976-60045A96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0BB-9296-7F4F-91FF-CBD328957C19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4161F-33E0-6444-B75A-3E2A183D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C381-24F6-B047-9F4A-A85FF4DC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2D72-5969-0441-BE8D-10B23854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33E5-41E3-2145-B264-423E75AD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D17C-EBE4-7F46-811E-884A430E4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673" y="1273362"/>
            <a:ext cx="5812675" cy="5057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26C7-2F09-8E4F-B684-C33825BB8680}"/>
              </a:ext>
            </a:extLst>
          </p:cNvPr>
          <p:cNvSpPr>
            <a:spLocks noGrp="1" noChangeAspect="1"/>
          </p:cNvSpPr>
          <p:nvPr>
            <p:ph sz="half" idx="2"/>
          </p:nvPr>
        </p:nvSpPr>
        <p:spPr>
          <a:xfrm>
            <a:off x="6201698" y="1273362"/>
            <a:ext cx="5812628" cy="505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D3D1F-0E20-7C4F-BF11-592F7656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0BB-9296-7F4F-91FF-CBD328957C19}" type="datetimeFigureOut">
              <a:rPr lang="en-US" smtClean="0"/>
              <a:t>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13BF6-4190-2640-AB9E-57A41834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2D5AF-38B0-8843-960C-679DAE46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2D72-5969-0441-BE8D-10B23854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1A67-E230-C643-8AC9-064E65257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2D194-E86D-0242-9D2E-9603C6EDD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5467-DA69-924F-8FB3-58FFD0F4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F0BB-9296-7F4F-91FF-CBD328957C19}" type="datetimeFigureOut">
              <a:rPr lang="en-US" smtClean="0"/>
              <a:t>2/10/25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ED42-2356-DB48-8EEA-8B269142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C7300-1A02-EF4F-99C3-905160F6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2D72-5969-0441-BE8D-10B23854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63629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3781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8667" y="176107"/>
            <a:ext cx="11352107" cy="2746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548626" indent="0">
              <a:buNone/>
              <a:defRPr sz="1333"/>
            </a:lvl2pPr>
            <a:lvl3pPr marL="1036294" indent="0">
              <a:buNone/>
              <a:defRPr sz="1333"/>
            </a:lvl3pPr>
            <a:lvl4pPr marL="1402045" indent="0">
              <a:buNone/>
              <a:defRPr sz="1333"/>
            </a:lvl4pPr>
            <a:lvl5pPr marL="1767796" indent="0">
              <a:buNone/>
              <a:defRPr sz="1333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8667" y="1009572"/>
            <a:ext cx="11352107" cy="46701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FFFFFF"/>
                </a:solidFill>
              </a:defRPr>
            </a:lvl1pPr>
            <a:lvl2pPr marL="609585" indent="0">
              <a:buFontTx/>
              <a:buNone/>
              <a:defRPr sz="2667"/>
            </a:lvl2pPr>
            <a:lvl3pPr marL="1219170" indent="0">
              <a:buFontTx/>
              <a:buNone/>
              <a:defRPr sz="2667"/>
            </a:lvl3pPr>
            <a:lvl4pPr marL="1828754" indent="0">
              <a:buFontTx/>
              <a:buNone/>
              <a:defRPr sz="2667"/>
            </a:lvl4pPr>
            <a:lvl5pPr marL="2438339" indent="0">
              <a:buFontTx/>
              <a:buNone/>
              <a:defRPr sz="2667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6B620C2-39C8-7743-A480-A5C949D9D2D4}" type="datetime1">
              <a:rPr lang="en-US" smtClean="0"/>
              <a:t>2/11/25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GGGW Sept 2023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413625" y="6292849"/>
            <a:ext cx="1644732" cy="5651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333" b="1" kern="0" spc="93" dirty="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125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solidFill>
          <a:srgbClr val="2E4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981200" y="411693"/>
            <a:ext cx="8229600" cy="478484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28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200" y="149732"/>
            <a:ext cx="8229601" cy="261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indent="205735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0" indent="38861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0" indent="525767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0" indent="662923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extBox 7"/>
          <p:cNvSpPr txBox="1"/>
          <p:nvPr/>
        </p:nvSpPr>
        <p:spPr>
          <a:xfrm>
            <a:off x="9224212" y="6510353"/>
            <a:ext cx="1359944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 anchor="ctr">
            <a:spAutoFit/>
          </a:bodyPr>
          <a:lstStyle>
            <a:lvl1pPr algn="r">
              <a:defRPr sz="2400" spc="140">
                <a:solidFill>
                  <a:srgbClr val="6083A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1200"/>
              <a:t>jpl.nasa.gov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28173" y="6548704"/>
            <a:ext cx="212091" cy="21844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2823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png"/><Relationship Id="rId7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7.png"/><Relationship Id="rId7" Type="http://schemas.openxmlformats.org/officeDocument/2006/relationships/image" Target="../media/image2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2BBB-9B13-A26A-36C7-D95259BD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Opportunities and challenges for the use of space-based</a:t>
            </a:r>
            <a:br>
              <a:rPr lang="en-US" sz="480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observations to inform carbon fluxes</a:t>
            </a:r>
          </a:p>
        </p:txBody>
      </p:sp>
    </p:spTree>
    <p:extLst>
      <p:ext uri="{BB962C8B-B14F-4D97-AF65-F5344CB8AC3E}">
        <p14:creationId xmlns:p14="http://schemas.microsoft.com/office/powerpoint/2010/main" val="423297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E0C0678-32A6-1E4C-98F2-2087323CBFE5}"/>
              </a:ext>
            </a:extLst>
          </p:cNvPr>
          <p:cNvGrpSpPr/>
          <p:nvPr/>
        </p:nvGrpSpPr>
        <p:grpSpPr>
          <a:xfrm>
            <a:off x="167640" y="1285027"/>
            <a:ext cx="5806440" cy="2635462"/>
            <a:chOff x="167640" y="1285027"/>
            <a:chExt cx="5806440" cy="26354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8DF690-CD54-9242-9EF5-5CF0A5C122C9}"/>
                </a:ext>
              </a:extLst>
            </p:cNvPr>
            <p:cNvSpPr/>
            <p:nvPr/>
          </p:nvSpPr>
          <p:spPr>
            <a:xfrm>
              <a:off x="167640" y="1285028"/>
              <a:ext cx="5806440" cy="2635461"/>
            </a:xfrm>
            <a:prstGeom prst="rect">
              <a:avLst/>
            </a:prstGeom>
            <a:solidFill>
              <a:srgbClr val="912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55C8B-E240-FC4D-B56F-DE0CB504B2AC}"/>
                    </a:ext>
                  </a:extLst>
                </p:cNvPr>
                <p:cNvSpPr txBox="1"/>
                <p:nvPr/>
              </p:nvSpPr>
              <p:spPr>
                <a:xfrm>
                  <a:off x="169541" y="1285027"/>
                  <a:ext cx="5802561" cy="772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Emission inventory(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2667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a14:m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  <a:p>
                  <a:pPr algn="ctr"/>
                  <a:r>
                    <a:rPr lang="en-US" sz="175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(facility-level sectoral emissions)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4F55C8B-E240-FC4D-B56F-DE0CB504B2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41" y="1285027"/>
                  <a:ext cx="5802561" cy="772071"/>
                </a:xfrm>
                <a:prstGeom prst="rect">
                  <a:avLst/>
                </a:prstGeom>
                <a:blipFill>
                  <a:blip r:embed="rId3"/>
                  <a:stretch>
                    <a:fillRect t="-8197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6A08C1-78C5-6248-890C-4F0A5EDFC1DB}"/>
              </a:ext>
            </a:extLst>
          </p:cNvPr>
          <p:cNvGrpSpPr/>
          <p:nvPr/>
        </p:nvGrpSpPr>
        <p:grpSpPr>
          <a:xfrm>
            <a:off x="150199" y="1383321"/>
            <a:ext cx="5884551" cy="2531105"/>
            <a:chOff x="167642" y="1466218"/>
            <a:chExt cx="5884551" cy="253110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A914D0-0513-194F-852F-0B01D5DF9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6140" y="1466218"/>
              <a:ext cx="1336053" cy="2454271"/>
            </a:xfrm>
            <a:prstGeom prst="rect">
              <a:avLst/>
            </a:prstGeom>
            <a:noFill/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453CCC-AEFE-DC4E-8882-D99AD3876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7355" y="3079371"/>
              <a:ext cx="1352548" cy="91795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1705630-4F05-0847-BB75-638DA716D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642" y="3334243"/>
              <a:ext cx="606495" cy="62229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2524594-11B4-3448-B5AA-9C8DC28C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7206" y="3334243"/>
              <a:ext cx="606495" cy="62229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5ADCD95-2C3D-834E-9D98-EB878110B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455" y="3334243"/>
              <a:ext cx="606495" cy="62229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9435D07-8084-1841-AA94-1830BF4E5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8023" y="3293452"/>
              <a:ext cx="705388" cy="64448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C0A411-7F41-8045-A920-3D8CF8B0CBF2}"/>
              </a:ext>
            </a:extLst>
          </p:cNvPr>
          <p:cNvGrpSpPr/>
          <p:nvPr/>
        </p:nvGrpSpPr>
        <p:grpSpPr>
          <a:xfrm>
            <a:off x="3827946" y="1278963"/>
            <a:ext cx="8200135" cy="2635463"/>
            <a:chOff x="2870959" y="959222"/>
            <a:chExt cx="6150101" cy="19765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2A22C2-D0A0-5F47-A537-0AFDA36FC22F}"/>
                </a:ext>
              </a:extLst>
            </p:cNvPr>
            <p:cNvGrpSpPr/>
            <p:nvPr/>
          </p:nvGrpSpPr>
          <p:grpSpPr>
            <a:xfrm>
              <a:off x="4666230" y="959222"/>
              <a:ext cx="4354830" cy="1976597"/>
              <a:chOff x="6221639" y="1278962"/>
              <a:chExt cx="5806440" cy="263546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9F1FA0-BCFB-EA42-BC61-72409F1866C0}"/>
                  </a:ext>
                </a:extLst>
              </p:cNvPr>
              <p:cNvSpPr/>
              <p:nvPr/>
            </p:nvSpPr>
            <p:spPr>
              <a:xfrm>
                <a:off x="6221639" y="1278962"/>
                <a:ext cx="5806440" cy="2635463"/>
              </a:xfrm>
              <a:prstGeom prst="rect">
                <a:avLst/>
              </a:prstGeom>
              <a:solidFill>
                <a:srgbClr val="8A59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89B1A39-293A-244C-89EA-DBBBF18ED446}"/>
                      </a:ext>
                    </a:extLst>
                  </p:cNvPr>
                  <p:cNvSpPr txBox="1"/>
                  <p:nvPr/>
                </p:nvSpPr>
                <p:spPr>
                  <a:xfrm>
                    <a:off x="6223578" y="1280914"/>
                    <a:ext cx="5802561" cy="5027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67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Modeled observations (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667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667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667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667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667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US" sz="2667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a14:m>
                    <a:r>
                      <a:rPr lang="en-US" sz="2667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89B1A39-293A-244C-89EA-DBBBF18ED4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578" y="1280914"/>
                    <a:ext cx="5802561" cy="5027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9756" b="-292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3D42093E-C2CA-F045-BF44-8A6C96C86274}"/>
                </a:ext>
              </a:extLst>
            </p:cNvPr>
            <p:cNvSpPr/>
            <p:nvPr/>
          </p:nvSpPr>
          <p:spPr>
            <a:xfrm>
              <a:off x="2870959" y="1605316"/>
              <a:ext cx="3361760" cy="384967"/>
            </a:xfrm>
            <a:prstGeom prst="rightArrow">
              <a:avLst>
                <a:gd name="adj1" fmla="val 100000"/>
                <a:gd name="adj2" fmla="val 50775"/>
              </a:avLst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b="1" dirty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</a:rPr>
                <a:t>Forward model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8F3B3-E9FD-DB40-8D11-062BA9D7BEFF}"/>
              </a:ext>
            </a:extLst>
          </p:cNvPr>
          <p:cNvSpPr/>
          <p:nvPr/>
        </p:nvSpPr>
        <p:spPr>
          <a:xfrm>
            <a:off x="6217920" y="4086813"/>
            <a:ext cx="5806440" cy="2635463"/>
          </a:xfrm>
          <a:prstGeom prst="rect">
            <a:avLst/>
          </a:prstGeom>
          <a:solidFill>
            <a:srgbClr val="550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01EF44-DD43-2741-B78E-85A36DF68BCC}"/>
              </a:ext>
            </a:extLst>
          </p:cNvPr>
          <p:cNvGrpSpPr/>
          <p:nvPr/>
        </p:nvGrpSpPr>
        <p:grpSpPr>
          <a:xfrm>
            <a:off x="163761" y="92019"/>
            <a:ext cx="8146532" cy="6623252"/>
            <a:chOff x="163761" y="92019"/>
            <a:chExt cx="8146532" cy="662325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89E8D6-C143-BB47-A207-E9D24914ECF5}"/>
                </a:ext>
              </a:extLst>
            </p:cNvPr>
            <p:cNvSpPr/>
            <p:nvPr/>
          </p:nvSpPr>
          <p:spPr>
            <a:xfrm>
              <a:off x="167641" y="4079810"/>
              <a:ext cx="5806440" cy="2635461"/>
            </a:xfrm>
            <a:prstGeom prst="rect">
              <a:avLst/>
            </a:prstGeom>
            <a:solidFill>
              <a:srgbClr val="91206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3F529D-1D33-0C4C-8B24-985335806C6D}"/>
                    </a:ext>
                  </a:extLst>
                </p:cNvPr>
                <p:cNvSpPr txBox="1"/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Improved emissions estimate</a:t>
                  </a:r>
                  <a:r>
                    <a:rPr lang="en-US" sz="2667" i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667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  <a:p>
                  <a:pPr algn="ctr"/>
                  <a:r>
                    <a:rPr lang="en-US" sz="175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(gridded net emissions)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3F529D-1D33-0C4C-8B24-985335806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blipFill>
                  <a:blip r:embed="rId9"/>
                  <a:stretch>
                    <a:fillRect l="-873" t="-6349" r="-873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30E7CC-1130-AD45-8A63-72C5A5E40EBE}"/>
                </a:ext>
              </a:extLst>
            </p:cNvPr>
            <p:cNvGrpSpPr/>
            <p:nvPr/>
          </p:nvGrpSpPr>
          <p:grpSpPr>
            <a:xfrm>
              <a:off x="3059065" y="92019"/>
              <a:ext cx="5251228" cy="5737209"/>
              <a:chOff x="2294298" y="69014"/>
              <a:chExt cx="3938421" cy="4302907"/>
            </a:xfrm>
          </p:grpSpPr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F06E35DA-746A-3F4D-9E0B-4B5C02E180B3}"/>
                  </a:ext>
                </a:extLst>
              </p:cNvPr>
              <p:cNvSpPr/>
              <p:nvPr/>
            </p:nvSpPr>
            <p:spPr>
              <a:xfrm rot="5400000">
                <a:off x="2003799" y="359513"/>
                <a:ext cx="4109529" cy="3528532"/>
              </a:xfrm>
              <a:prstGeom prst="arc">
                <a:avLst>
                  <a:gd name="adj1" fmla="val 16200000"/>
                  <a:gd name="adj2" fmla="val 21599998"/>
                </a:avLst>
              </a:prstGeom>
              <a:ln w="517525">
                <a:solidFill>
                  <a:srgbClr val="FFA2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1" dirty="0"/>
              </a:p>
            </p:txBody>
          </p:sp>
          <p:sp>
            <p:nvSpPr>
              <p:cNvPr id="44" name="Right Arrow 43">
                <a:extLst>
                  <a:ext uri="{FF2B5EF4-FFF2-40B4-BE49-F238E27FC236}">
                    <a16:creationId xmlns:a16="http://schemas.microsoft.com/office/drawing/2014/main" id="{653F88EF-0688-0A40-A1F9-FC1E5931E994}"/>
                  </a:ext>
                </a:extLst>
              </p:cNvPr>
              <p:cNvSpPr/>
              <p:nvPr/>
            </p:nvSpPr>
            <p:spPr>
              <a:xfrm flipH="1">
                <a:off x="2870959" y="3986954"/>
                <a:ext cx="3361760" cy="384967"/>
              </a:xfrm>
              <a:prstGeom prst="rightArrow">
                <a:avLst>
                  <a:gd name="adj1" fmla="val 100000"/>
                  <a:gd name="adj2" fmla="val 50775"/>
                </a:avLst>
              </a:prstGeom>
              <a:solidFill>
                <a:srgbClr val="FFA2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67" b="1" dirty="0">
                    <a:solidFill>
                      <a:schemeClr val="accent3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Inverse model</a:t>
                </a: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FC4E05C-E72B-B44E-A7E8-BFE239C7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How can observations from global concentration mappers be used to improve emission inventories?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C05277-7E2E-D048-9107-87709C33AA5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817" y="4296424"/>
            <a:ext cx="2321104" cy="2202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7D4F18-7216-E746-B64A-0173D761546D}"/>
                  </a:ext>
                </a:extLst>
              </p:cNvPr>
              <p:cNvSpPr txBox="1"/>
              <p:nvPr/>
            </p:nvSpPr>
            <p:spPr>
              <a:xfrm>
                <a:off x="6214040" y="4101680"/>
                <a:ext cx="580644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67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Observations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667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67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67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67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)</a:t>
                </a:r>
                <a:endParaRPr lang="en-US" sz="2667" i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7D4F18-7216-E746-B64A-0173D7615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040" y="4101680"/>
                <a:ext cx="5806440" cy="502766"/>
              </a:xfrm>
              <a:prstGeom prst="rect">
                <a:avLst/>
              </a:prstGeom>
              <a:blipFill>
                <a:blip r:embed="rId11"/>
                <a:stretch>
                  <a:fillRect t="-12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3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E044F-E852-58F0-9C95-A3E6720B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2F9229-3929-C5AF-078A-0FCE8E2A1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6DAF2A-C836-F74F-1EC8-6926B239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How can the resulting gridded fluxes be </a:t>
            </a:r>
            <a:br>
              <a:rPr lang="en-US" sz="2400" dirty="0"/>
            </a:br>
            <a:r>
              <a:rPr lang="en-US" sz="2400" dirty="0"/>
              <a:t>partitioned to individual sectors?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81425E-ED43-DD9B-9F31-08429A749875}"/>
              </a:ext>
            </a:extLst>
          </p:cNvPr>
          <p:cNvGrpSpPr/>
          <p:nvPr/>
        </p:nvGrpSpPr>
        <p:grpSpPr>
          <a:xfrm>
            <a:off x="163761" y="4079808"/>
            <a:ext cx="5810320" cy="2635463"/>
            <a:chOff x="163761" y="4079808"/>
            <a:chExt cx="5810320" cy="2635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0671D8-C533-A0C1-8031-F09438C72F85}"/>
                </a:ext>
              </a:extLst>
            </p:cNvPr>
            <p:cNvSpPr/>
            <p:nvPr/>
          </p:nvSpPr>
          <p:spPr>
            <a:xfrm>
              <a:off x="167641" y="4079810"/>
              <a:ext cx="5806440" cy="2635461"/>
            </a:xfrm>
            <a:prstGeom prst="rect">
              <a:avLst/>
            </a:prstGeom>
            <a:solidFill>
              <a:srgbClr val="91206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0C1F19-8B3D-AA01-3D32-ECE1AE2B6C8E}"/>
                    </a:ext>
                  </a:extLst>
                </p:cNvPr>
                <p:cNvSpPr txBox="1"/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Improved emissions estimate</a:t>
                  </a:r>
                  <a:r>
                    <a:rPr lang="en-US" sz="2667" i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667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  <a:p>
                  <a:pPr algn="ctr"/>
                  <a:r>
                    <a:rPr lang="en-US" sz="175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(gridded net emissions)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70C1F19-8B3D-AA01-3D32-ECE1AE2B6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blipFill>
                  <a:blip r:embed="rId2"/>
                  <a:stretch>
                    <a:fillRect l="-873" t="-6349" r="-873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49F1A6-520C-C84D-7B9F-8C6CBED1E5C7}"/>
              </a:ext>
            </a:extLst>
          </p:cNvPr>
          <p:cNvGrpSpPr/>
          <p:nvPr/>
        </p:nvGrpSpPr>
        <p:grpSpPr>
          <a:xfrm>
            <a:off x="167640" y="1285027"/>
            <a:ext cx="5806440" cy="2635462"/>
            <a:chOff x="167640" y="1285027"/>
            <a:chExt cx="5806440" cy="2635462"/>
          </a:xfrm>
          <a:solidFill>
            <a:srgbClr val="B2639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B04889-C560-1D6A-4216-3B6E0E28FCD1}"/>
                </a:ext>
              </a:extLst>
            </p:cNvPr>
            <p:cNvSpPr/>
            <p:nvPr/>
          </p:nvSpPr>
          <p:spPr>
            <a:xfrm>
              <a:off x="167640" y="1285028"/>
              <a:ext cx="5806440" cy="26354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78C6FA-6ED9-5EC7-809C-CC0A5FD79EE0}"/>
                </a:ext>
              </a:extLst>
            </p:cNvPr>
            <p:cNvSpPr txBox="1"/>
            <p:nvPr/>
          </p:nvSpPr>
          <p:spPr>
            <a:xfrm>
              <a:off x="169541" y="1285027"/>
              <a:ext cx="5802561" cy="11825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Improved emissions</a:t>
              </a:r>
            </a:p>
            <a:p>
              <a:pPr algn="ctr"/>
              <a:r>
                <a:rPr lang="en-US" sz="2667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inventory</a:t>
              </a:r>
            </a:p>
            <a:p>
              <a:pPr algn="ctr"/>
              <a:r>
                <a:rPr lang="en-US" sz="17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(sectoral emissions)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DEBF5D-7877-0A66-6BDD-C73B77244326}"/>
              </a:ext>
            </a:extLst>
          </p:cNvPr>
          <p:cNvGrpSpPr/>
          <p:nvPr/>
        </p:nvGrpSpPr>
        <p:grpSpPr>
          <a:xfrm>
            <a:off x="150199" y="1383321"/>
            <a:ext cx="5884551" cy="2531105"/>
            <a:chOff x="167642" y="1466218"/>
            <a:chExt cx="5884551" cy="25311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38EE95-A407-E028-B013-C21E19705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6140" y="1466218"/>
              <a:ext cx="1336053" cy="2454271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DEFFCD-BD11-DDBA-CC5D-6BCA9C7A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7355" y="3079371"/>
              <a:ext cx="1352548" cy="9179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2F3DE0-54BD-9D9C-1979-68E120FDD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642" y="3334243"/>
              <a:ext cx="606495" cy="6222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58DC28-37AC-53C1-AE82-DD84D276D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7206" y="3334243"/>
              <a:ext cx="606495" cy="6222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7CFAD2-49ED-9CC3-DB9A-7E63EADF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455" y="3334243"/>
              <a:ext cx="606495" cy="6222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2BCD4B6-7D9A-0506-3863-00368DDFB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8023" y="3293452"/>
              <a:ext cx="705388" cy="6444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69C67C-492F-37C0-C3DD-90B337CB5F47}"/>
              </a:ext>
            </a:extLst>
          </p:cNvPr>
          <p:cNvGrpSpPr/>
          <p:nvPr/>
        </p:nvGrpSpPr>
        <p:grpSpPr>
          <a:xfrm>
            <a:off x="4531068" y="2353812"/>
            <a:ext cx="2870508" cy="3043727"/>
            <a:chOff x="4531068" y="2353812"/>
            <a:chExt cx="2870508" cy="304372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316CA2D-7737-E8D4-F52F-6084E4194B5C}"/>
                </a:ext>
              </a:extLst>
            </p:cNvPr>
            <p:cNvSpPr/>
            <p:nvPr/>
          </p:nvSpPr>
          <p:spPr>
            <a:xfrm rot="5400000">
              <a:off x="4575891" y="2571855"/>
              <a:ext cx="2780861" cy="2870508"/>
            </a:xfrm>
            <a:prstGeom prst="arc">
              <a:avLst>
                <a:gd name="adj1" fmla="val 10831174"/>
                <a:gd name="adj2" fmla="val 21599998"/>
              </a:avLst>
            </a:prstGeom>
            <a:ln w="511175">
              <a:solidFill>
                <a:srgbClr val="FFA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670" b="1" dirty="0">
                  <a:latin typeface="Century Gothic" panose="020B0502020202020204" pitchFamily="34" charset="0"/>
                </a:rPr>
                <a:t>Sector/facility information</a:t>
              </a: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FB0305A4-E29E-696F-54C8-E15BB1381758}"/>
                </a:ext>
              </a:extLst>
            </p:cNvPr>
            <p:cNvSpPr/>
            <p:nvPr/>
          </p:nvSpPr>
          <p:spPr>
            <a:xfrm rot="16200000">
              <a:off x="5596090" y="2478905"/>
              <a:ext cx="513290" cy="263103"/>
            </a:xfrm>
            <a:prstGeom prst="triangl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7C91B21-9473-03B0-DC6F-428AA7BF55CC}"/>
              </a:ext>
            </a:extLst>
          </p:cNvPr>
          <p:cNvSpPr txBox="1"/>
          <p:nvPr/>
        </p:nvSpPr>
        <p:spPr>
          <a:xfrm>
            <a:off x="7733481" y="1671062"/>
            <a:ext cx="4496515" cy="462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5" b="1" dirty="0">
                <a:latin typeface="Century Gothic" panose="020B0502020202020204" pitchFamily="34" charset="0"/>
              </a:rPr>
              <a:t>Including estimates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75" dirty="0">
                <a:latin typeface="Century Gothic" panose="020B0502020202020204" pitchFamily="34" charset="0"/>
              </a:rPr>
              <a:t>Sectoral emission distribution within each grid cell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75" dirty="0">
                <a:latin typeface="Century Gothic" panose="020B0502020202020204" pitchFamily="34" charset="0"/>
              </a:rPr>
              <a:t>Sectoral uncertainty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75" dirty="0">
              <a:latin typeface="Century Gothic" panose="020B0502020202020204" pitchFamily="34" charset="0"/>
            </a:endParaRPr>
          </a:p>
          <a:p>
            <a:r>
              <a:rPr lang="en-US" sz="2675" b="1" dirty="0">
                <a:latin typeface="Century Gothic" panose="020B0502020202020204" pitchFamily="34" charset="0"/>
              </a:rPr>
              <a:t>Developed using: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75" dirty="0">
                <a:latin typeface="Century Gothic" panose="020B0502020202020204" pitchFamily="34" charset="0"/>
              </a:rPr>
              <a:t>Inventory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75" dirty="0">
                <a:latin typeface="Century Gothic" panose="020B0502020202020204" pitchFamily="34" charset="0"/>
              </a:rPr>
              <a:t>Facility-level observations or emission estimates</a:t>
            </a:r>
          </a:p>
        </p:txBody>
      </p:sp>
    </p:spTree>
    <p:extLst>
      <p:ext uri="{BB962C8B-B14F-4D97-AF65-F5344CB8AC3E}">
        <p14:creationId xmlns:p14="http://schemas.microsoft.com/office/powerpoint/2010/main" val="19676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2B5D5-3E05-1228-E932-D45525A7D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ABDC1C-9A5D-3C4E-8406-F3BAA6E7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From many to one—and back again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51D618-C009-A6FD-8C9B-27C6A5DB5F3F}"/>
              </a:ext>
            </a:extLst>
          </p:cNvPr>
          <p:cNvGrpSpPr/>
          <p:nvPr/>
        </p:nvGrpSpPr>
        <p:grpSpPr>
          <a:xfrm>
            <a:off x="2940585" y="1383321"/>
            <a:ext cx="5806440" cy="2635462"/>
            <a:chOff x="167640" y="1285027"/>
            <a:chExt cx="5806440" cy="26354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585A62-6523-D7D5-C7C8-272EAAB3C321}"/>
                </a:ext>
              </a:extLst>
            </p:cNvPr>
            <p:cNvSpPr/>
            <p:nvPr/>
          </p:nvSpPr>
          <p:spPr>
            <a:xfrm>
              <a:off x="167640" y="1285028"/>
              <a:ext cx="5806440" cy="2635461"/>
            </a:xfrm>
            <a:prstGeom prst="rect">
              <a:avLst/>
            </a:prstGeom>
            <a:solidFill>
              <a:srgbClr val="912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A09E3B-40B3-C59B-1FE4-81561D9F7889}"/>
                    </a:ext>
                  </a:extLst>
                </p:cNvPr>
                <p:cNvSpPr txBox="1"/>
                <p:nvPr/>
              </p:nvSpPr>
              <p:spPr>
                <a:xfrm>
                  <a:off x="169541" y="1285027"/>
                  <a:ext cx="5802561" cy="772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Emission inventory(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67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2667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a14:m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  <a:p>
                  <a:pPr algn="ctr"/>
                  <a:r>
                    <a:rPr lang="en-US" sz="175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(facility-level sectoral emissions)</a:t>
                  </a: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A09E3B-40B3-C59B-1FE4-81561D9F7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41" y="1285027"/>
                  <a:ext cx="5802561" cy="772071"/>
                </a:xfrm>
                <a:prstGeom prst="rect">
                  <a:avLst/>
                </a:prstGeom>
                <a:blipFill>
                  <a:blip r:embed="rId2"/>
                  <a:stretch>
                    <a:fillRect t="-6452" b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B4AD3E-9FC8-2DB9-6FC0-17361B0C71F5}"/>
              </a:ext>
            </a:extLst>
          </p:cNvPr>
          <p:cNvGrpSpPr/>
          <p:nvPr/>
        </p:nvGrpSpPr>
        <p:grpSpPr>
          <a:xfrm>
            <a:off x="2905762" y="1383321"/>
            <a:ext cx="5884551" cy="2531105"/>
            <a:chOff x="167642" y="1466218"/>
            <a:chExt cx="5884551" cy="25311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4069A1-20AC-6BA8-2196-99B50F3C8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6140" y="1466218"/>
              <a:ext cx="1336053" cy="2454271"/>
            </a:xfrm>
            <a:prstGeom prst="rect">
              <a:avLst/>
            </a:prstGeom>
            <a:noFill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57CB7F-DB56-6C6C-4FD3-6196C03C7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7355" y="3079371"/>
              <a:ext cx="1352548" cy="9179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F46853D-4005-5945-4C0B-D31D9AE08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642" y="3334243"/>
              <a:ext cx="606495" cy="62229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282C7-4748-9429-5AF9-AF58CF2F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7206" y="3334243"/>
              <a:ext cx="606495" cy="62229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52A899-09B2-C1D4-845C-01B467C73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455" y="3334243"/>
              <a:ext cx="606495" cy="62229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3A2EDB-BA78-406C-7189-B310D7314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8023" y="3293452"/>
              <a:ext cx="705388" cy="64448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D377830-1AFD-B6BD-7ADD-5302B8DBA3F0}"/>
              </a:ext>
            </a:extLst>
          </p:cNvPr>
          <p:cNvSpPr txBox="1"/>
          <p:nvPr/>
        </p:nvSpPr>
        <p:spPr>
          <a:xfrm>
            <a:off x="3299685" y="2546778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z</a:t>
            </a:r>
            <a:r>
              <a:rPr lang="en-US" sz="3200" i="1" baseline="-25000" dirty="0">
                <a:solidFill>
                  <a:schemeClr val="bg1"/>
                </a:solidFill>
              </a:rPr>
              <a:t>1</a:t>
            </a:r>
            <a:endParaRPr lang="en-US" i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287C4-CE07-0B5F-1D0E-53F256BC6F53}"/>
              </a:ext>
            </a:extLst>
          </p:cNvPr>
          <p:cNvSpPr txBox="1"/>
          <p:nvPr/>
        </p:nvSpPr>
        <p:spPr>
          <a:xfrm>
            <a:off x="4609501" y="252206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z</a:t>
            </a:r>
            <a:r>
              <a:rPr lang="en-US" sz="3200" i="1" baseline="-25000" dirty="0">
                <a:solidFill>
                  <a:schemeClr val="bg1"/>
                </a:solidFill>
              </a:rPr>
              <a:t>2</a:t>
            </a:r>
            <a:endParaRPr lang="en-US" i="1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1286C-3FF8-3CFA-4E9E-067B39C51F8B}"/>
              </a:ext>
            </a:extLst>
          </p:cNvPr>
          <p:cNvSpPr txBox="1"/>
          <p:nvPr/>
        </p:nvSpPr>
        <p:spPr>
          <a:xfrm>
            <a:off x="6367049" y="247456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z</a:t>
            </a:r>
            <a:r>
              <a:rPr lang="en-US" sz="3200" i="1" baseline="-25000" dirty="0" err="1">
                <a:solidFill>
                  <a:schemeClr val="bg1"/>
                </a:solidFill>
              </a:rPr>
              <a:t>n</a:t>
            </a:r>
            <a:endParaRPr lang="en-US" i="1" baseline="-25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93B15E-6B50-598D-20FA-437A445CAEAD}"/>
              </a:ext>
            </a:extLst>
          </p:cNvPr>
          <p:cNvSpPr txBox="1"/>
          <p:nvPr/>
        </p:nvSpPr>
        <p:spPr>
          <a:xfrm>
            <a:off x="256336" y="5208108"/>
            <a:ext cx="6157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If we have some prior knowledge of that sector, we can infer the sectors given observations of that grid.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F2FA0E-08BA-4E43-ED6B-6466FB418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666" y="4198904"/>
            <a:ext cx="2362200" cy="990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BDE07C-2A83-615E-D1F4-60FAAFE79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1050" y="5638093"/>
            <a:ext cx="3009900" cy="469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D8325E-95B4-16FC-3A6C-DB2AD8449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0313" y="5739693"/>
            <a:ext cx="1930400" cy="368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7FDD7F-E16B-A01A-FE76-DE691144D1A7}"/>
              </a:ext>
            </a:extLst>
          </p:cNvPr>
          <p:cNvSpPr txBox="1"/>
          <p:nvPr/>
        </p:nvSpPr>
        <p:spPr>
          <a:xfrm>
            <a:off x="7942998" y="5739693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96146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3C7A4-DAB0-E039-6E9A-E57F8DAA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D77A0-C4BD-9A20-08CF-B575CA9F6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54E873-5BD3-5DB1-76C4-3A25020A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How can the resulting gridded fluxes be </a:t>
            </a:r>
            <a:br>
              <a:rPr lang="en-US" sz="2400" dirty="0"/>
            </a:br>
            <a:r>
              <a:rPr lang="en-US" sz="2400" dirty="0"/>
              <a:t>partitioned to individual sectors?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5252E7-1B11-B484-B729-698E1606AF5D}"/>
              </a:ext>
            </a:extLst>
          </p:cNvPr>
          <p:cNvGrpSpPr/>
          <p:nvPr/>
        </p:nvGrpSpPr>
        <p:grpSpPr>
          <a:xfrm>
            <a:off x="163761" y="4079808"/>
            <a:ext cx="5810320" cy="2635463"/>
            <a:chOff x="163761" y="4079808"/>
            <a:chExt cx="5810320" cy="2635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BA112-8B82-0950-3E92-1FA6719341F4}"/>
                </a:ext>
              </a:extLst>
            </p:cNvPr>
            <p:cNvSpPr/>
            <p:nvPr/>
          </p:nvSpPr>
          <p:spPr>
            <a:xfrm>
              <a:off x="167641" y="4079810"/>
              <a:ext cx="5806440" cy="2635461"/>
            </a:xfrm>
            <a:prstGeom prst="rect">
              <a:avLst/>
            </a:prstGeom>
            <a:solidFill>
              <a:srgbClr val="91206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E253E5-8ED5-1623-12B2-4C199CC0193D}"/>
                    </a:ext>
                  </a:extLst>
                </p:cNvPr>
                <p:cNvSpPr txBox="1"/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Improved emissions estimate</a:t>
                  </a:r>
                  <a:r>
                    <a:rPr lang="en-US" sz="2667" i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667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  <a:p>
                  <a:pPr algn="ctr"/>
                  <a:r>
                    <a:rPr lang="en-US" sz="175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(gridded net emissions)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E253E5-8ED5-1623-12B2-4C199CC01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blipFill>
                  <a:blip r:embed="rId2"/>
                  <a:stretch>
                    <a:fillRect l="-873" t="-6349" r="-873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760959-2E1F-E976-7B73-A6AC4AF0F513}"/>
              </a:ext>
            </a:extLst>
          </p:cNvPr>
          <p:cNvGrpSpPr/>
          <p:nvPr/>
        </p:nvGrpSpPr>
        <p:grpSpPr>
          <a:xfrm>
            <a:off x="167640" y="1285027"/>
            <a:ext cx="5806440" cy="2635462"/>
            <a:chOff x="167640" y="1285027"/>
            <a:chExt cx="5806440" cy="2635462"/>
          </a:xfrm>
          <a:solidFill>
            <a:srgbClr val="B2639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CF047D-994F-2DFB-094C-9F55F9EDF5D8}"/>
                </a:ext>
              </a:extLst>
            </p:cNvPr>
            <p:cNvSpPr/>
            <p:nvPr/>
          </p:nvSpPr>
          <p:spPr>
            <a:xfrm>
              <a:off x="167640" y="1285028"/>
              <a:ext cx="5806440" cy="26354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7460D3-2BC2-6938-5388-FBADCF5BD3C7}"/>
                </a:ext>
              </a:extLst>
            </p:cNvPr>
            <p:cNvSpPr txBox="1"/>
            <p:nvPr/>
          </p:nvSpPr>
          <p:spPr>
            <a:xfrm>
              <a:off x="169541" y="1285027"/>
              <a:ext cx="5802561" cy="11825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Improved emissions</a:t>
              </a:r>
            </a:p>
            <a:p>
              <a:pPr algn="ctr"/>
              <a:r>
                <a:rPr lang="en-US" sz="2667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inventory</a:t>
              </a:r>
            </a:p>
            <a:p>
              <a:pPr algn="ctr"/>
              <a:r>
                <a:rPr lang="en-US" sz="17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(sectoral emissions)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8E5018-4180-89DC-E7E3-FB497764FCFB}"/>
              </a:ext>
            </a:extLst>
          </p:cNvPr>
          <p:cNvGrpSpPr/>
          <p:nvPr/>
        </p:nvGrpSpPr>
        <p:grpSpPr>
          <a:xfrm>
            <a:off x="150199" y="1383321"/>
            <a:ext cx="5884551" cy="2531105"/>
            <a:chOff x="167642" y="1466218"/>
            <a:chExt cx="5884551" cy="25311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22614E-16A6-1C6B-4B98-A390F99F1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6140" y="1466218"/>
              <a:ext cx="1336053" cy="2454271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897915-A320-E208-EB1E-590B3CDE0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7355" y="3079371"/>
              <a:ext cx="1352548" cy="9179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11D7F29-A56C-C3F6-D438-12F272AD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642" y="3334243"/>
              <a:ext cx="606495" cy="6222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BF6055-5D5F-AB2D-C1B2-BF907EF68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7206" y="3334243"/>
              <a:ext cx="606495" cy="6222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793F745-09BA-A1B9-1578-316FD00E6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455" y="3334243"/>
              <a:ext cx="606495" cy="6222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483675-48E5-7574-54CD-3BA14A553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8023" y="3293452"/>
              <a:ext cx="705388" cy="6444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38D6D6-2AB2-A282-A8B2-CE0DB92AD10E}"/>
              </a:ext>
            </a:extLst>
          </p:cNvPr>
          <p:cNvGrpSpPr/>
          <p:nvPr/>
        </p:nvGrpSpPr>
        <p:grpSpPr>
          <a:xfrm>
            <a:off x="4531068" y="2353812"/>
            <a:ext cx="2870508" cy="3043727"/>
            <a:chOff x="4531068" y="2353812"/>
            <a:chExt cx="2870508" cy="304372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A488C82-68F2-F068-AB6A-C50244D710DD}"/>
                </a:ext>
              </a:extLst>
            </p:cNvPr>
            <p:cNvSpPr/>
            <p:nvPr/>
          </p:nvSpPr>
          <p:spPr>
            <a:xfrm rot="5400000">
              <a:off x="4575891" y="2571855"/>
              <a:ext cx="2780861" cy="2870508"/>
            </a:xfrm>
            <a:prstGeom prst="arc">
              <a:avLst>
                <a:gd name="adj1" fmla="val 10831174"/>
                <a:gd name="adj2" fmla="val 21599998"/>
              </a:avLst>
            </a:prstGeom>
            <a:ln w="511175">
              <a:solidFill>
                <a:srgbClr val="FFA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670" b="1" dirty="0">
                  <a:latin typeface="Century Gothic" panose="020B0502020202020204" pitchFamily="34" charset="0"/>
                </a:rPr>
                <a:t>Sector/facility information</a:t>
              </a: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A5D6C5BD-0F78-9B4F-F847-B299AA26B899}"/>
                </a:ext>
              </a:extLst>
            </p:cNvPr>
            <p:cNvSpPr/>
            <p:nvPr/>
          </p:nvSpPr>
          <p:spPr>
            <a:xfrm rot="16200000">
              <a:off x="5596090" y="2478905"/>
              <a:ext cx="513290" cy="263103"/>
            </a:xfrm>
            <a:prstGeom prst="triangl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3D06045-62DB-2DBC-DD08-A8CB89D81E1C}"/>
              </a:ext>
            </a:extLst>
          </p:cNvPr>
          <p:cNvSpPr txBox="1"/>
          <p:nvPr/>
        </p:nvSpPr>
        <p:spPr>
          <a:xfrm>
            <a:off x="6096000" y="1212297"/>
            <a:ext cx="580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Cusworth et al, 2021 developed a formalism to link net emissions to sectors and back: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D580B-D082-19D9-DDD8-43D912D04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165" y="2577660"/>
            <a:ext cx="4356100" cy="471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F4478-5719-F120-D923-C839DB370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6422" y="2009932"/>
            <a:ext cx="5692140" cy="335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FAEB1-82A4-50B9-96E9-979F2EF02C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201" y="3048830"/>
            <a:ext cx="4281656" cy="2771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E86154-9B07-2BB6-A57B-FA9102419959}"/>
              </a:ext>
            </a:extLst>
          </p:cNvPr>
          <p:cNvSpPr txBox="1"/>
          <p:nvPr/>
        </p:nvSpPr>
        <p:spPr>
          <a:xfrm>
            <a:off x="7440183" y="5958154"/>
            <a:ext cx="483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Worden et al, 2022 used this method to partition net emissions into sectors</a:t>
            </a:r>
          </a:p>
        </p:txBody>
      </p:sp>
    </p:spTree>
    <p:extLst>
      <p:ext uri="{BB962C8B-B14F-4D97-AF65-F5344CB8AC3E}">
        <p14:creationId xmlns:p14="http://schemas.microsoft.com/office/powerpoint/2010/main" val="125174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1CA81-D3A9-9A7F-C87A-09536A5D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20E74-ABF5-8379-C146-75D6755D5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0CA5EE-438B-3D43-5F6F-919C826D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How can the resulting gridded fluxes be </a:t>
            </a:r>
            <a:br>
              <a:rPr lang="en-US" sz="2400" dirty="0"/>
            </a:br>
            <a:r>
              <a:rPr lang="en-US" sz="2400" dirty="0"/>
              <a:t>partitioned to individual sectors?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E40EAA-BD5E-D558-D732-E6915EB7EC46}"/>
              </a:ext>
            </a:extLst>
          </p:cNvPr>
          <p:cNvGrpSpPr/>
          <p:nvPr/>
        </p:nvGrpSpPr>
        <p:grpSpPr>
          <a:xfrm>
            <a:off x="163761" y="4079808"/>
            <a:ext cx="5810320" cy="2635463"/>
            <a:chOff x="163761" y="4079808"/>
            <a:chExt cx="5810320" cy="26354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774442-A54B-A2CA-1431-562D43A00AF9}"/>
                </a:ext>
              </a:extLst>
            </p:cNvPr>
            <p:cNvSpPr/>
            <p:nvPr/>
          </p:nvSpPr>
          <p:spPr>
            <a:xfrm>
              <a:off x="167641" y="4079810"/>
              <a:ext cx="5806440" cy="2635461"/>
            </a:xfrm>
            <a:prstGeom prst="rect">
              <a:avLst/>
            </a:prstGeom>
            <a:solidFill>
              <a:srgbClr val="91206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B5EE71-60B6-1856-389C-8CC748CA26BF}"/>
                    </a:ext>
                  </a:extLst>
                </p:cNvPr>
                <p:cNvSpPr txBox="1"/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Improved emissions estimate</a:t>
                  </a:r>
                  <a:r>
                    <a:rPr lang="en-US" sz="2667" i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sz="2667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sz="2667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67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acc>
                    </m:oMath>
                  </a14:m>
                  <a:r>
                    <a:rPr lang="en-US" sz="2667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)</a:t>
                  </a:r>
                </a:p>
                <a:p>
                  <a:pPr algn="ctr"/>
                  <a:r>
                    <a:rPr lang="en-US" sz="175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(gridded net emissions)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B5EE71-60B6-1856-389C-8CC748CA2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61" y="4079808"/>
                  <a:ext cx="5802561" cy="785856"/>
                </a:xfrm>
                <a:prstGeom prst="rect">
                  <a:avLst/>
                </a:prstGeom>
                <a:blipFill>
                  <a:blip r:embed="rId2"/>
                  <a:stretch>
                    <a:fillRect l="-873" t="-6349" r="-873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B3CC56-FF0C-A295-7344-816C7A1DF974}"/>
              </a:ext>
            </a:extLst>
          </p:cNvPr>
          <p:cNvGrpSpPr/>
          <p:nvPr/>
        </p:nvGrpSpPr>
        <p:grpSpPr>
          <a:xfrm>
            <a:off x="167640" y="1285027"/>
            <a:ext cx="5806440" cy="2635462"/>
            <a:chOff x="167640" y="1285027"/>
            <a:chExt cx="5806440" cy="2635462"/>
          </a:xfrm>
          <a:solidFill>
            <a:srgbClr val="B2639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1EEAF0-3C99-C4E9-9287-3F036CF66FBA}"/>
                </a:ext>
              </a:extLst>
            </p:cNvPr>
            <p:cNvSpPr/>
            <p:nvPr/>
          </p:nvSpPr>
          <p:spPr>
            <a:xfrm>
              <a:off x="167640" y="1285028"/>
              <a:ext cx="5806440" cy="26354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1C447D-31C9-2450-F476-55DEACA74278}"/>
                </a:ext>
              </a:extLst>
            </p:cNvPr>
            <p:cNvSpPr txBox="1"/>
            <p:nvPr/>
          </p:nvSpPr>
          <p:spPr>
            <a:xfrm>
              <a:off x="169541" y="1285027"/>
              <a:ext cx="5802561" cy="11825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Improved emissions</a:t>
              </a:r>
            </a:p>
            <a:p>
              <a:pPr algn="ctr"/>
              <a:r>
                <a:rPr lang="en-US" sz="2667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inventory</a:t>
              </a:r>
            </a:p>
            <a:p>
              <a:pPr algn="ctr"/>
              <a:r>
                <a:rPr lang="en-US" sz="17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(sectoral emissions)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131D33-8D21-14F5-1E28-324DC39C1B4B}"/>
              </a:ext>
            </a:extLst>
          </p:cNvPr>
          <p:cNvGrpSpPr/>
          <p:nvPr/>
        </p:nvGrpSpPr>
        <p:grpSpPr>
          <a:xfrm>
            <a:off x="150199" y="1383321"/>
            <a:ext cx="5884551" cy="2531105"/>
            <a:chOff x="167642" y="1466218"/>
            <a:chExt cx="5884551" cy="25311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234EFF-75C5-BA8A-3A8D-9DA983F9A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16140" y="1466218"/>
              <a:ext cx="1336053" cy="2454271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8E537F-DD85-C6D6-63AE-DB9F6905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57355" y="3079371"/>
              <a:ext cx="1352548" cy="9179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616DA-FCA8-7F90-B8C2-5CE48AE2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642" y="3334243"/>
              <a:ext cx="606495" cy="6222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ECEC9E-7294-81B4-B2DD-BE6C37E7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7206" y="3334243"/>
              <a:ext cx="606495" cy="6222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A8E3214-A7ED-E940-F2CE-8FC12D669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455" y="3334243"/>
              <a:ext cx="606495" cy="6222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C697FC-E226-DDDA-C107-22312044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8023" y="3293452"/>
              <a:ext cx="705388" cy="6444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36CE6A-F1EE-1666-3A9E-7BE0C7147296}"/>
              </a:ext>
            </a:extLst>
          </p:cNvPr>
          <p:cNvGrpSpPr/>
          <p:nvPr/>
        </p:nvGrpSpPr>
        <p:grpSpPr>
          <a:xfrm>
            <a:off x="4531068" y="2353812"/>
            <a:ext cx="2870508" cy="3043727"/>
            <a:chOff x="4531068" y="2353812"/>
            <a:chExt cx="2870508" cy="304372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58863AF-312A-9691-77CD-2DFFE3A352E9}"/>
                </a:ext>
              </a:extLst>
            </p:cNvPr>
            <p:cNvSpPr/>
            <p:nvPr/>
          </p:nvSpPr>
          <p:spPr>
            <a:xfrm rot="5400000">
              <a:off x="4575891" y="2571855"/>
              <a:ext cx="2780861" cy="2870508"/>
            </a:xfrm>
            <a:prstGeom prst="arc">
              <a:avLst>
                <a:gd name="adj1" fmla="val 10831174"/>
                <a:gd name="adj2" fmla="val 21599998"/>
              </a:avLst>
            </a:prstGeom>
            <a:ln w="511175">
              <a:solidFill>
                <a:srgbClr val="FFA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670" b="1" dirty="0">
                  <a:latin typeface="Century Gothic" panose="020B0502020202020204" pitchFamily="34" charset="0"/>
                </a:rPr>
                <a:t>Sector/facility information</a:t>
              </a: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EFE8EF2D-F26F-E6C2-2CEB-FD6D580B61E4}"/>
                </a:ext>
              </a:extLst>
            </p:cNvPr>
            <p:cNvSpPr/>
            <p:nvPr/>
          </p:nvSpPr>
          <p:spPr>
            <a:xfrm rot="16200000">
              <a:off x="5596090" y="2478905"/>
              <a:ext cx="513290" cy="263103"/>
            </a:xfrm>
            <a:prstGeom prst="triangl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Graphic 25" descr="Satellite with solid fill">
            <a:extLst>
              <a:ext uri="{FF2B5EF4-FFF2-40B4-BE49-F238E27FC236}">
                <a16:creationId xmlns:a16="http://schemas.microsoft.com/office/drawing/2014/main" id="{D0921C00-1E55-E29D-6A6A-DF67DF97F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3167" y="1173109"/>
            <a:ext cx="914400" cy="914400"/>
          </a:xfrm>
          <a:prstGeom prst="rect">
            <a:avLst/>
          </a:prstGeom>
        </p:spPr>
      </p:pic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1E7A3452-E0ED-7F58-6EDA-AAE137684CE0}"/>
              </a:ext>
            </a:extLst>
          </p:cNvPr>
          <p:cNvSpPr/>
          <p:nvPr/>
        </p:nvSpPr>
        <p:spPr>
          <a:xfrm>
            <a:off x="5577550" y="1526129"/>
            <a:ext cx="914400" cy="824632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296EF-849C-F949-5413-31BFFBFB9CFA}"/>
              </a:ext>
            </a:extLst>
          </p:cNvPr>
          <p:cNvSpPr txBox="1"/>
          <p:nvPr/>
        </p:nvSpPr>
        <p:spPr>
          <a:xfrm>
            <a:off x="7647738" y="3552308"/>
            <a:ext cx="435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What if you have additional information on one sector?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D10650-5A3E-3C5A-20D6-D6B3352AE8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873" y="5579995"/>
            <a:ext cx="5668461" cy="3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0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8A9FBF-468A-BB85-5BD6-76BBD6254781}"/>
              </a:ext>
            </a:extLst>
          </p:cNvPr>
          <p:cNvSpPr/>
          <p:nvPr/>
        </p:nvSpPr>
        <p:spPr>
          <a:xfrm>
            <a:off x="819829" y="1130696"/>
            <a:ext cx="3453775" cy="1645920"/>
          </a:xfrm>
          <a:prstGeom prst="rect">
            <a:avLst/>
          </a:prstGeom>
          <a:noFill/>
          <a:ln w="76200">
            <a:solidFill>
              <a:srgbClr val="9120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12068"/>
                </a:solidFill>
                <a:latin typeface="Century Gothic" panose="020B0502020202020204" pitchFamily="34" charset="0"/>
              </a:rPr>
              <a:t>Facility-level reporting</a:t>
            </a:r>
          </a:p>
          <a:p>
            <a:pPr algn="ctr"/>
            <a:r>
              <a:rPr lang="en-US" sz="1400" dirty="0">
                <a:solidFill>
                  <a:srgbClr val="912068"/>
                </a:solidFill>
                <a:latin typeface="Century Gothic" panose="020B0502020202020204" pitchFamily="34" charset="0"/>
              </a:rPr>
              <a:t>(e.g., through government reporting programs, industry partnerships)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6867F24-31A6-6987-C0F5-2D802273AC77}"/>
              </a:ext>
            </a:extLst>
          </p:cNvPr>
          <p:cNvGrpSpPr/>
          <p:nvPr/>
        </p:nvGrpSpPr>
        <p:grpSpPr>
          <a:xfrm>
            <a:off x="4978550" y="1816496"/>
            <a:ext cx="5454643" cy="1176701"/>
            <a:chOff x="4413903" y="1710171"/>
            <a:chExt cx="5454643" cy="117670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DA29760-D837-9041-C25A-0211B3E05FE2}"/>
                </a:ext>
              </a:extLst>
            </p:cNvPr>
            <p:cNvSpPr/>
            <p:nvPr/>
          </p:nvSpPr>
          <p:spPr>
            <a:xfrm>
              <a:off x="4413903" y="2201072"/>
              <a:ext cx="5454643" cy="685800"/>
            </a:xfrm>
            <a:prstGeom prst="rect">
              <a:avLst/>
            </a:prstGeom>
            <a:solidFill>
              <a:srgbClr val="912068"/>
            </a:solidFill>
            <a:ln w="76200">
              <a:solidFill>
                <a:srgbClr val="91206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Annual sectoral emission inventory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97A9C008-251E-394B-BB67-3C8ED8E7ED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67045" y="1938771"/>
              <a:ext cx="457200" cy="0"/>
            </a:xfrm>
            <a:prstGeom prst="curvedConnector3">
              <a:avLst>
                <a:gd name="adj1" fmla="val 50000"/>
              </a:avLst>
            </a:prstGeom>
            <a:ln w="76200">
              <a:gradFill>
                <a:gsLst>
                  <a:gs pos="43000">
                    <a:srgbClr val="C76037"/>
                  </a:gs>
                  <a:gs pos="0">
                    <a:srgbClr val="FFA204"/>
                  </a:gs>
                  <a:gs pos="100000">
                    <a:srgbClr val="912068"/>
                  </a:gs>
                </a:gsLst>
                <a:lin ang="0" scaled="0"/>
              </a:gra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81C6DC-9B33-FBCB-483A-5F97996706A7}"/>
              </a:ext>
            </a:extLst>
          </p:cNvPr>
          <p:cNvGrpSpPr/>
          <p:nvPr/>
        </p:nvGrpSpPr>
        <p:grpSpPr>
          <a:xfrm>
            <a:off x="4292750" y="1130696"/>
            <a:ext cx="3286016" cy="685800"/>
            <a:chOff x="3728103" y="1024371"/>
            <a:chExt cx="3286016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A86C10-0A13-9471-F263-AC8541E8362C}"/>
                </a:ext>
              </a:extLst>
            </p:cNvPr>
            <p:cNvSpPr/>
            <p:nvPr/>
          </p:nvSpPr>
          <p:spPr>
            <a:xfrm>
              <a:off x="4413903" y="1024371"/>
              <a:ext cx="2600216" cy="685800"/>
            </a:xfrm>
            <a:prstGeom prst="rect">
              <a:avLst/>
            </a:prstGeom>
            <a:noFill/>
            <a:ln w="76200">
              <a:solidFill>
                <a:srgbClr val="FFA20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204"/>
                  </a:solidFill>
                  <a:latin typeface="Century Gothic" panose="020B0502020202020204" pitchFamily="34" charset="0"/>
                </a:rPr>
                <a:t>Existing accounting models</a:t>
              </a:r>
            </a:p>
          </p:txBody>
        </p: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A6D9023A-DE31-EEC8-462C-9BD3371867C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28103" y="1367271"/>
              <a:ext cx="685800" cy="0"/>
            </a:xfrm>
            <a:prstGeom prst="curvedConnector3">
              <a:avLst>
                <a:gd name="adj1" fmla="val 50000"/>
              </a:avLst>
            </a:prstGeom>
            <a:ln w="76200">
              <a:gradFill>
                <a:gsLst>
                  <a:gs pos="43000">
                    <a:srgbClr val="C76037"/>
                  </a:gs>
                  <a:gs pos="0">
                    <a:srgbClr val="FFA204"/>
                  </a:gs>
                  <a:gs pos="100000">
                    <a:srgbClr val="912068"/>
                  </a:gs>
                </a:gsLst>
                <a:lin ang="0" scaled="0"/>
              </a:gra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00A68B4-74FC-28B0-6479-23CB709A1E0E}"/>
              </a:ext>
            </a:extLst>
          </p:cNvPr>
          <p:cNvGrpSpPr/>
          <p:nvPr/>
        </p:nvGrpSpPr>
        <p:grpSpPr>
          <a:xfrm>
            <a:off x="4273598" y="510362"/>
            <a:ext cx="8704959" cy="6216571"/>
            <a:chOff x="3708951" y="404037"/>
            <a:chExt cx="8704959" cy="621657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A65F35-0008-B93D-BADA-2AEB7B0CDC9C}"/>
                </a:ext>
              </a:extLst>
            </p:cNvPr>
            <p:cNvSpPr/>
            <p:nvPr/>
          </p:nvSpPr>
          <p:spPr>
            <a:xfrm>
              <a:off x="7268329" y="1024371"/>
              <a:ext cx="2600216" cy="685800"/>
            </a:xfrm>
            <a:prstGeom prst="rect">
              <a:avLst/>
            </a:prstGeom>
            <a:noFill/>
            <a:ln w="76200">
              <a:solidFill>
                <a:srgbClr val="FFA20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204"/>
                  </a:solidFill>
                  <a:latin typeface="Century Gothic" panose="020B0502020202020204" pitchFamily="34" charset="0"/>
                </a:rPr>
                <a:t>New accounting models</a:t>
              </a:r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365AAC1F-5F62-1BCA-478F-152200AE9F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39837" y="1938771"/>
              <a:ext cx="457200" cy="0"/>
            </a:xfrm>
            <a:prstGeom prst="curvedConnector3">
              <a:avLst>
                <a:gd name="adj1" fmla="val 50000"/>
              </a:avLst>
            </a:prstGeom>
            <a:ln w="76200">
              <a:gradFill>
                <a:gsLst>
                  <a:gs pos="43000">
                    <a:srgbClr val="C76037"/>
                  </a:gs>
                  <a:gs pos="0">
                    <a:srgbClr val="FFA204"/>
                  </a:gs>
                  <a:gs pos="100000">
                    <a:srgbClr val="912068"/>
                  </a:gs>
                </a:gsLst>
                <a:lin ang="0" scaled="0"/>
              </a:gra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5572226-FC3E-3553-924F-EB0384F7E1A5}"/>
                </a:ext>
              </a:extLst>
            </p:cNvPr>
            <p:cNvGrpSpPr/>
            <p:nvPr/>
          </p:nvGrpSpPr>
          <p:grpSpPr>
            <a:xfrm>
              <a:off x="3708951" y="404037"/>
              <a:ext cx="8704959" cy="6216571"/>
              <a:chOff x="4091721" y="404037"/>
              <a:chExt cx="8704959" cy="6216571"/>
            </a:xfrm>
          </p:grpSpPr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00CB8690-844F-BF47-17E2-6E10E947A62D}"/>
                  </a:ext>
                </a:extLst>
              </p:cNvPr>
              <p:cNvSpPr/>
              <p:nvPr/>
            </p:nvSpPr>
            <p:spPr>
              <a:xfrm>
                <a:off x="4091725" y="404037"/>
                <a:ext cx="7178786" cy="6216571"/>
              </a:xfrm>
              <a:prstGeom prst="arc">
                <a:avLst>
                  <a:gd name="adj1" fmla="val 19202762"/>
                  <a:gd name="adj2" fmla="val 10428336"/>
                </a:avLst>
              </a:prstGeom>
              <a:ln w="76200">
                <a:gradFill flip="none" rotWithShape="1">
                  <a:gsLst>
                    <a:gs pos="0">
                      <a:srgbClr val="FFA204"/>
                    </a:gs>
                    <a:gs pos="100000">
                      <a:srgbClr val="B2639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prstDash val="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:a16="http://schemas.microsoft.com/office/drawing/2014/main" id="{AD758FD9-CCC8-F8C7-B0A8-6FB553B0F131}"/>
                  </a:ext>
                </a:extLst>
              </p:cNvPr>
              <p:cNvSpPr/>
              <p:nvPr/>
            </p:nvSpPr>
            <p:spPr>
              <a:xfrm rot="10800000">
                <a:off x="4091721" y="4730257"/>
                <a:ext cx="8704959" cy="1890345"/>
              </a:xfrm>
              <a:prstGeom prst="arc">
                <a:avLst>
                  <a:gd name="adj1" fmla="val 18367038"/>
                  <a:gd name="adj2" fmla="val 21583946"/>
                </a:avLst>
              </a:prstGeom>
              <a:ln w="76200">
                <a:gradFill flip="none" rotWithShape="1">
                  <a:gsLst>
                    <a:gs pos="0">
                      <a:srgbClr val="550C6D"/>
                    </a:gs>
                    <a:gs pos="100000">
                      <a:srgbClr val="D58083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AB2E61-EA05-EE28-5E8A-DC804AB25CBA}"/>
              </a:ext>
            </a:extLst>
          </p:cNvPr>
          <p:cNvSpPr/>
          <p:nvPr/>
        </p:nvSpPr>
        <p:spPr>
          <a:xfrm>
            <a:off x="819830" y="3069391"/>
            <a:ext cx="3453774" cy="1645920"/>
          </a:xfrm>
          <a:prstGeom prst="rect">
            <a:avLst/>
          </a:prstGeom>
          <a:noFill/>
          <a:ln w="76200">
            <a:solidFill>
              <a:srgbClr val="B263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B26396"/>
                </a:solidFill>
                <a:latin typeface="Century Gothic" panose="020B0502020202020204" pitchFamily="34" charset="0"/>
              </a:rPr>
              <a:t>Observation-based </a:t>
            </a:r>
          </a:p>
          <a:p>
            <a:pPr algn="ctr"/>
            <a:r>
              <a:rPr lang="en-US" b="1" dirty="0">
                <a:solidFill>
                  <a:srgbClr val="B26396"/>
                </a:solidFill>
                <a:latin typeface="Century Gothic" panose="020B0502020202020204" pitchFamily="34" charset="0"/>
              </a:rPr>
              <a:t>annual sectoral emissions</a:t>
            </a:r>
          </a:p>
          <a:p>
            <a:pPr algn="ctr"/>
            <a:r>
              <a:rPr lang="en-US" sz="1400" dirty="0">
                <a:solidFill>
                  <a:srgbClr val="B26396"/>
                </a:solidFill>
                <a:latin typeface="Century Gothic" panose="020B0502020202020204" pitchFamily="34" charset="0"/>
              </a:rPr>
              <a:t>(e.g., from point source imagers or global concentration mappers)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DDEED16-C0A9-4649-BEAA-AA20CA2B0A12}"/>
              </a:ext>
            </a:extLst>
          </p:cNvPr>
          <p:cNvGrpSpPr/>
          <p:nvPr/>
        </p:nvGrpSpPr>
        <p:grpSpPr>
          <a:xfrm>
            <a:off x="4273604" y="3038917"/>
            <a:ext cx="3737787" cy="2297638"/>
            <a:chOff x="4273604" y="3038917"/>
            <a:chExt cx="3737787" cy="2297638"/>
          </a:xfrm>
        </p:grpSpPr>
        <p:cxnSp>
          <p:nvCxnSpPr>
            <p:cNvPr id="119" name="Elbow Connector 118">
              <a:extLst>
                <a:ext uri="{FF2B5EF4-FFF2-40B4-BE49-F238E27FC236}">
                  <a16:creationId xmlns:a16="http://schemas.microsoft.com/office/drawing/2014/main" id="{5B7FC679-4271-225C-4E89-08A3D37BAD57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273604" y="3038917"/>
              <a:ext cx="1986688" cy="853434"/>
            </a:xfrm>
            <a:prstGeom prst="bentConnector3">
              <a:avLst>
                <a:gd name="adj1" fmla="val 100308"/>
              </a:avLst>
            </a:prstGeom>
            <a:ln w="76200">
              <a:gradFill flip="none" rotWithShape="1">
                <a:gsLst>
                  <a:gs pos="0">
                    <a:srgbClr val="B26396"/>
                  </a:gs>
                  <a:gs pos="32000">
                    <a:srgbClr val="9D3979"/>
                  </a:gs>
                  <a:gs pos="100000">
                    <a:srgbClr val="912068"/>
                  </a:gs>
                </a:gsLst>
                <a:lin ang="54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D3EF65-CE42-E48A-E529-D6420ED426B2}"/>
                </a:ext>
              </a:extLst>
            </p:cNvPr>
            <p:cNvSpPr/>
            <p:nvPr/>
          </p:nvSpPr>
          <p:spPr>
            <a:xfrm>
              <a:off x="5807687" y="3133397"/>
              <a:ext cx="2203704" cy="2203158"/>
            </a:xfrm>
            <a:prstGeom prst="ellipse">
              <a:avLst/>
            </a:prstGeom>
            <a:solidFill>
              <a:srgbClr val="CD4975">
                <a:alpha val="5996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Update model parameters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(e.g., change default landfill recovery efficiencies)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23785EB-7A0F-8C89-5B79-F7BEEE25D15A}"/>
              </a:ext>
            </a:extLst>
          </p:cNvPr>
          <p:cNvGrpSpPr/>
          <p:nvPr/>
        </p:nvGrpSpPr>
        <p:grpSpPr>
          <a:xfrm>
            <a:off x="774218" y="3002331"/>
            <a:ext cx="10325716" cy="3651676"/>
            <a:chOff x="209571" y="2896006"/>
            <a:chExt cx="10325716" cy="36516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464608-223C-9554-27B4-0457CBA52A3F}"/>
                </a:ext>
              </a:extLst>
            </p:cNvPr>
            <p:cNvSpPr/>
            <p:nvPr/>
          </p:nvSpPr>
          <p:spPr>
            <a:xfrm>
              <a:off x="209571" y="4901762"/>
              <a:ext cx="3499383" cy="1645920"/>
            </a:xfrm>
            <a:prstGeom prst="rect">
              <a:avLst/>
            </a:prstGeom>
            <a:noFill/>
            <a:ln w="76200">
              <a:solidFill>
                <a:srgbClr val="550C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550C6D"/>
                  </a:solidFill>
                  <a:latin typeface="Century Gothic" panose="020B0502020202020204" pitchFamily="34" charset="0"/>
                </a:rPr>
                <a:t>Additional observational information</a:t>
              </a:r>
            </a:p>
            <a:p>
              <a:pPr algn="ctr"/>
              <a:r>
                <a:rPr lang="en-US" sz="1400" dirty="0">
                  <a:solidFill>
                    <a:srgbClr val="550C6D"/>
                  </a:solidFill>
                  <a:latin typeface="Century Gothic" panose="020B0502020202020204" pitchFamily="34" charset="0"/>
                </a:rPr>
                <a:t>(e.g., from individual point source observations, satellite imagery)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88B8D15A-4271-5BD7-E0CF-428E01EB621E}"/>
                </a:ext>
              </a:extLst>
            </p:cNvPr>
            <p:cNvGrpSpPr/>
            <p:nvPr/>
          </p:nvGrpSpPr>
          <p:grpSpPr>
            <a:xfrm>
              <a:off x="3715813" y="2896006"/>
              <a:ext cx="6819474" cy="2842879"/>
              <a:chOff x="3715813" y="2896006"/>
              <a:chExt cx="6819474" cy="2842879"/>
            </a:xfrm>
          </p:grpSpPr>
          <p:cxnSp>
            <p:nvCxnSpPr>
              <p:cNvPr id="123" name="Elbow Connector 122">
                <a:extLst>
                  <a:ext uri="{FF2B5EF4-FFF2-40B4-BE49-F238E27FC236}">
                    <a16:creationId xmlns:a16="http://schemas.microsoft.com/office/drawing/2014/main" id="{01E32D2F-9B32-08CB-7F2D-6B40751994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5813" y="2896006"/>
                <a:ext cx="4852624" cy="2842879"/>
              </a:xfrm>
              <a:prstGeom prst="bentConnector3">
                <a:avLst>
                  <a:gd name="adj1" fmla="val 99957"/>
                </a:avLst>
              </a:prstGeom>
              <a:ln w="76200">
                <a:gradFill flip="none" rotWithShape="1">
                  <a:gsLst>
                    <a:gs pos="0">
                      <a:srgbClr val="550C6D"/>
                    </a:gs>
                    <a:gs pos="24000">
                      <a:srgbClr val="9D3979"/>
                    </a:gs>
                    <a:gs pos="100000">
                      <a:srgbClr val="912068"/>
                    </a:gs>
                  </a:gsLst>
                  <a:lin ang="5400000" scaled="1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2EBA6D8-8F44-F717-E1C8-E5E8056C58D7}"/>
                  </a:ext>
                </a:extLst>
              </p:cNvPr>
              <p:cNvSpPr/>
              <p:nvPr/>
            </p:nvSpPr>
            <p:spPr>
              <a:xfrm>
                <a:off x="8331583" y="3133397"/>
                <a:ext cx="2203704" cy="2203158"/>
              </a:xfrm>
              <a:prstGeom prst="ellipse">
                <a:avLst/>
              </a:prstGeom>
              <a:solidFill>
                <a:srgbClr val="CD4975">
                  <a:alpha val="5996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Account for missing sources</a:t>
                </a:r>
              </a:p>
              <a:p>
                <a:pPr algn="ctr"/>
                <a:r>
                  <a:rPr lang="en-US" sz="1400" dirty="0">
                    <a:latin typeface="Century Gothic" panose="020B0502020202020204" pitchFamily="34" charset="0"/>
                  </a:rPr>
                  <a:t>(e.g., large emission events)</a:t>
                </a:r>
              </a:p>
            </p:txBody>
          </p:sp>
        </p:grpSp>
      </p:grpSp>
      <p:sp>
        <p:nvSpPr>
          <p:cNvPr id="145" name="Title 4">
            <a:extLst>
              <a:ext uri="{FF2B5EF4-FFF2-40B4-BE49-F238E27FC236}">
                <a16:creationId xmlns:a16="http://schemas.microsoft.com/office/drawing/2014/main" id="{2D3F5A71-1E4A-A031-22DD-E965EF89983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13576"/>
          </a:xfrm>
          <a:prstGeom prst="rect">
            <a:avLst/>
          </a:prstGeom>
        </p:spPr>
        <p:txBody>
          <a:bodyPr vert="horz" lIns="182880" tIns="182880" rIns="182880" bIns="182880" rtlCol="0" anchor="b">
            <a:noAutofit/>
          </a:bodyPr>
          <a:lstStyle>
            <a:lvl1pPr marL="11113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 kern="1200">
                <a:solidFill>
                  <a:schemeClr val="tx1"/>
                </a:solidFill>
                <a:latin typeface="Century Gothic" panose="020B0502020202020204" pitchFamily="34" charset="0"/>
                <a:ea typeface="AppleGothic" pitchFamily="2" charset="-127"/>
                <a:cs typeface="+mj-cs"/>
              </a:defRPr>
            </a:lvl1pPr>
          </a:lstStyle>
          <a:p>
            <a:r>
              <a:rPr lang="en-US" sz="3000" dirty="0"/>
              <a:t>How can the observation-based sectoral fluxes be </a:t>
            </a:r>
            <a:br>
              <a:rPr lang="en-US" sz="3000" dirty="0"/>
            </a:br>
            <a:r>
              <a:rPr lang="en-US" sz="3000" dirty="0"/>
              <a:t>used to improve inventories?</a:t>
            </a:r>
          </a:p>
        </p:txBody>
      </p:sp>
    </p:spTree>
    <p:extLst>
      <p:ext uri="{BB962C8B-B14F-4D97-AF65-F5344CB8AC3E}">
        <p14:creationId xmlns:p14="http://schemas.microsoft.com/office/powerpoint/2010/main" val="25732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600E2-1CD0-F656-3EF9-D9F2D1F09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 wide range of observations from facility to global scale offer new opportunities to improve understanding of the distribution and magnitude of emissions. </a:t>
            </a:r>
          </a:p>
          <a:p>
            <a:r>
              <a:rPr lang="en-US" sz="2400" dirty="0"/>
              <a:t>Frameworks have been developed to link from sector to net emissions.  </a:t>
            </a:r>
          </a:p>
          <a:p>
            <a:pPr lvl="1"/>
            <a:r>
              <a:rPr lang="en-US" sz="2000" dirty="0"/>
              <a:t>Additional work to link from sectors to activity and emission factor is needed. </a:t>
            </a:r>
          </a:p>
          <a:p>
            <a:pPr lvl="1"/>
            <a:r>
              <a:rPr lang="en-US" sz="2000" dirty="0"/>
              <a:t>Independent information on sectors can be incorporated with more advanced Bayesian modeling</a:t>
            </a:r>
          </a:p>
          <a:p>
            <a:r>
              <a:rPr lang="en-US" sz="2400" dirty="0"/>
              <a:t>A critical step in linking these activities is better understanding of bottom-up uncertainty—accuracy and precisions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BF3493-CC3F-3C51-A6A2-B932E904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Conclusions/next steps</a:t>
            </a:r>
          </a:p>
        </p:txBody>
      </p:sp>
    </p:spTree>
    <p:extLst>
      <p:ext uri="{BB962C8B-B14F-4D97-AF65-F5344CB8AC3E}">
        <p14:creationId xmlns:p14="http://schemas.microsoft.com/office/powerpoint/2010/main" val="307702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DF5747-14D0-3CE0-F647-54B38020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E6E18-4656-C98B-A172-C00A132D67A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6B620C2-39C8-7743-A480-A5C949D9D2D4}" type="datetime1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050A6-DDEF-B12B-863F-BE5CF7FB3B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/>
              <a:t>GGGW Sept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F7C17-FB7A-36F2-9972-CAC6A4D40F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20F9084-C4B8-47CC-A340-731237DBDB5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E7160-D315-5683-DDEC-2E622C040829}"/>
              </a:ext>
            </a:extLst>
          </p:cNvPr>
          <p:cNvSpPr txBox="1"/>
          <p:nvPr/>
        </p:nvSpPr>
        <p:spPr>
          <a:xfrm>
            <a:off x="205619" y="1311760"/>
            <a:ext cx="4386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The Greenhouse Gas Inventories (GHGI) provide a consistent methodology to calculate GHG emissions and removals, esp. for Annex I countries.</a:t>
            </a:r>
          </a:p>
          <a:p>
            <a:endParaRPr lang="en-US" sz="2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Consistent comparisons can be made between inventories.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2C7B45-AFB9-C937-D50B-06B6A2C14910}"/>
              </a:ext>
            </a:extLst>
          </p:cNvPr>
          <p:cNvGraphicFramePr/>
          <p:nvPr/>
        </p:nvGraphicFramePr>
        <p:xfrm>
          <a:off x="4946953" y="1176297"/>
          <a:ext cx="7039428" cy="467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E54988-E377-87D4-1B57-242CB9EA8F54}"/>
              </a:ext>
            </a:extLst>
          </p:cNvPr>
          <p:cNvSpPr txBox="1"/>
          <p:nvPr/>
        </p:nvSpPr>
        <p:spPr>
          <a:xfrm>
            <a:off x="3756454" y="5451355"/>
            <a:ext cx="617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Candara" panose="020E0502030303020204" pitchFamily="34" charset="0"/>
              </a:rPr>
              <a:t>Consistency is not the same as accuracy</a:t>
            </a:r>
          </a:p>
        </p:txBody>
      </p:sp>
    </p:spTree>
    <p:extLst>
      <p:ext uri="{BB962C8B-B14F-4D97-AF65-F5344CB8AC3E}">
        <p14:creationId xmlns:p14="http://schemas.microsoft.com/office/powerpoint/2010/main" val="3244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E466C-15CD-9DA6-5545-373C3741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4FD467-BFD1-B9C1-C207-D014F202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GHGI evaluation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6EDBE-E3AA-487F-7CD9-81233B6E9FC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6B620C2-39C8-7743-A480-A5C949D9D2D4}" type="datetime1">
              <a:rPr lang="en-US" smtClean="0"/>
              <a:t>2/11/25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04CD7-255D-642A-97C4-F3938A9B578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GGGW Sept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C910A-A591-0B05-7ECE-C5E88AC651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20F9084-C4B8-47CC-A340-731237DBDB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A5C3E-1114-1159-94DC-864DCE195D25}"/>
              </a:ext>
            </a:extLst>
          </p:cNvPr>
          <p:cNvSpPr txBox="1"/>
          <p:nvPr/>
        </p:nvSpPr>
        <p:spPr>
          <a:xfrm>
            <a:off x="356534" y="2644170"/>
            <a:ext cx="10928685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2019 IPCC refinement: “An ideal condition for verification is the </a:t>
            </a:r>
          </a:p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use of fully independent data as a basis for comparison. Measurements of </a:t>
            </a:r>
          </a:p>
          <a:p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atmospheric concentrations provide such datasets, and recent scientific ad­vances allow using such data as a basis for emission modeling.” </a:t>
            </a:r>
          </a:p>
        </p:txBody>
      </p:sp>
    </p:spTree>
    <p:extLst>
      <p:ext uri="{BB962C8B-B14F-4D97-AF65-F5344CB8AC3E}">
        <p14:creationId xmlns:p14="http://schemas.microsoft.com/office/powerpoint/2010/main" val="288755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3A10-B620-D9F6-3A45-681D7FED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where the uncertainty 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67A3D-5EB2-AA91-5D5D-6E2B00711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18475"/>
              </p:ext>
            </p:extLst>
          </p:nvPr>
        </p:nvGraphicFramePr>
        <p:xfrm>
          <a:off x="603420" y="1356772"/>
          <a:ext cx="1098516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3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2022 Emission Estimate (MMT CO2 Eq.)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Lower Bound (MMT CO2 Eq.)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Upper Bound (MMT CO2 Eq.)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Lower Bound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Upper Bound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Mean (MMT CO2 Eq.)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Standard Deviation (MMT CO2 Eq.)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5053.0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4937.3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5257.7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5095.2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LULUCF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64.3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73.2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68.6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LULUCF Net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-854.3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-1090.3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-680.5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-888.8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105.3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Net Emissions (Sources and Sinks)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4198.7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219E48D-CC92-3C41-B8A7-B9AB50F0D819}"/>
              </a:ext>
            </a:extLst>
          </p:cNvPr>
          <p:cNvSpPr txBox="1"/>
          <p:nvPr/>
        </p:nvSpPr>
        <p:spPr>
          <a:xfrm>
            <a:off x="691978" y="5189838"/>
            <a:ext cx="7999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LULUCF relative uncertainty is roughly 5 times higher than FFCO2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absolute uncertainty between FFCO2 and LULUCF is comparable.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6EDFB-4990-78F7-3693-2A99D5E2CC2B}"/>
              </a:ext>
            </a:extLst>
          </p:cNvPr>
          <p:cNvSpPr txBox="1"/>
          <p:nvPr/>
        </p:nvSpPr>
        <p:spPr>
          <a:xfrm>
            <a:off x="5146060" y="1048995"/>
            <a:ext cx="1899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EPA, UNFCCC, 2024</a:t>
            </a:r>
          </a:p>
        </p:txBody>
      </p:sp>
    </p:spTree>
    <p:extLst>
      <p:ext uri="{BB962C8B-B14F-4D97-AF65-F5344CB8AC3E}">
        <p14:creationId xmlns:p14="http://schemas.microsoft.com/office/powerpoint/2010/main" val="224759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ttribution to natural, anthropogenic, and lateral flux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3200" dirty="0">
                <a:solidFill>
                  <a:schemeClr val="bg1"/>
                </a:solidFill>
              </a:rPr>
              <a:t>Attribution </a:t>
            </a:r>
            <a:r>
              <a:rPr lang="en-US" sz="3200" dirty="0">
                <a:solidFill>
                  <a:schemeClr val="bg1"/>
                </a:solidFill>
              </a:rPr>
              <a:t>Net Carbon Exchange to GHGI sectors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186"/>
            <a:ext cx="8345443" cy="552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 5"/>
          <p:cNvSpPr/>
          <p:nvPr/>
        </p:nvSpPr>
        <p:spPr>
          <a:xfrm>
            <a:off x="5259065" y="3101730"/>
            <a:ext cx="2970539" cy="2223656"/>
          </a:xfrm>
          <a:prstGeom prst="rect">
            <a:avLst/>
          </a:prstGeom>
          <a:solidFill>
            <a:srgbClr val="548235">
              <a:alpha val="41000"/>
            </a:srgbClr>
          </a:solidFill>
          <a:ln w="25400">
            <a:solidFill>
              <a:srgbClr val="32538F"/>
            </a:solidFill>
            <a:miter/>
          </a:ln>
        </p:spPr>
        <p:txBody>
          <a:bodyPr tIns="45720" bIns="4572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150" name="TextBox 6"/>
          <p:cNvSpPr txBox="1"/>
          <p:nvPr/>
        </p:nvSpPr>
        <p:spPr>
          <a:xfrm>
            <a:off x="8518438" y="2410215"/>
            <a:ext cx="3784460" cy="18162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sz="1867" dirty="0">
                <a:solidFill>
                  <a:schemeClr val="tx1"/>
                </a:solidFill>
              </a:rPr>
              <a:t>NGHGIs track changes in carbon stocks (</a:t>
            </a:r>
            <a:r>
              <a:rPr sz="1867" b="1" dirty="0" err="1">
                <a:solidFill>
                  <a:schemeClr val="tx1"/>
                </a:solidFill>
              </a:rPr>
              <a:t>ΔC</a:t>
            </a:r>
            <a:r>
              <a:rPr sz="1867" b="1" baseline="-15500" dirty="0" err="1">
                <a:solidFill>
                  <a:schemeClr val="tx1"/>
                </a:solidFill>
              </a:rPr>
              <a:t>loss</a:t>
            </a:r>
            <a:r>
              <a:rPr sz="1867" dirty="0">
                <a:solidFill>
                  <a:schemeClr val="tx1"/>
                </a:solidFill>
              </a:rPr>
              <a:t>) due to Agriculture, Forestry and other Land Use (AFOLU).</a:t>
            </a:r>
          </a:p>
          <a:p>
            <a:pPr marL="285744" indent="-285744">
              <a:buSzPct val="100000"/>
              <a:buChar char="➢"/>
              <a:defRPr>
                <a:solidFill>
                  <a:srgbClr val="FFFFFF"/>
                </a:solidFill>
              </a:defRPr>
            </a:pPr>
            <a:r>
              <a:rPr sz="1867" dirty="0">
                <a:solidFill>
                  <a:schemeClr val="tx1"/>
                </a:solidFill>
              </a:rPr>
              <a:t>We need to isolate this component for comparison:</a:t>
            </a:r>
          </a:p>
        </p:txBody>
      </p:sp>
      <p:sp>
        <p:nvSpPr>
          <p:cNvPr id="151" name="Rectangle 8"/>
          <p:cNvSpPr/>
          <p:nvPr/>
        </p:nvSpPr>
        <p:spPr>
          <a:xfrm>
            <a:off x="86497" y="933496"/>
            <a:ext cx="8345443" cy="1634837"/>
          </a:xfrm>
          <a:prstGeom prst="rect">
            <a:avLst/>
          </a:prstGeom>
          <a:solidFill>
            <a:srgbClr val="8FAADC">
              <a:alpha val="26000"/>
            </a:srgbClr>
          </a:solidFill>
          <a:ln w="25400">
            <a:solidFill>
              <a:srgbClr val="32538F"/>
            </a:solidFill>
            <a:miter/>
          </a:ln>
        </p:spPr>
        <p:txBody>
          <a:bodyPr tIns="45720" bIns="4572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>
                <a:solidFill>
                  <a:srgbClr val="FFFFFF"/>
                </a:solidFill>
              </a:defRPr>
            </a:pPr>
            <a:endParaRPr sz="675"/>
          </a:p>
        </p:txBody>
      </p:sp>
      <p:sp>
        <p:nvSpPr>
          <p:cNvPr id="152" name="TextBox 10"/>
          <p:cNvSpPr txBox="1"/>
          <p:nvPr/>
        </p:nvSpPr>
        <p:spPr>
          <a:xfrm>
            <a:off x="8564155" y="1330037"/>
            <a:ext cx="3495628" cy="9543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 sz="1867" dirty="0">
                <a:solidFill>
                  <a:schemeClr val="tx1"/>
                </a:solidFill>
              </a:rPr>
              <a:t>Atmospheric CO</a:t>
            </a:r>
            <a:r>
              <a:rPr sz="1867" baseline="-15500" dirty="0">
                <a:solidFill>
                  <a:schemeClr val="tx1"/>
                </a:solidFill>
              </a:rPr>
              <a:t>2</a:t>
            </a:r>
            <a:r>
              <a:rPr sz="1867" dirty="0">
                <a:solidFill>
                  <a:schemeClr val="tx1"/>
                </a:solidFill>
              </a:rPr>
              <a:t> </a:t>
            </a:r>
            <a:r>
              <a:rPr lang="en-US" sz="1867" dirty="0">
                <a:solidFill>
                  <a:schemeClr val="tx1"/>
                </a:solidFill>
              </a:rPr>
              <a:t>is a fundamental constraint </a:t>
            </a:r>
            <a:br>
              <a:rPr sz="1867" dirty="0">
                <a:solidFill>
                  <a:schemeClr val="tx1"/>
                </a:solidFill>
              </a:rPr>
            </a:br>
            <a:r>
              <a:rPr sz="1867" b="1" dirty="0">
                <a:solidFill>
                  <a:schemeClr val="tx1"/>
                </a:solidFill>
              </a:rPr>
              <a:t>Net Carbon Exchange (N</a:t>
            </a:r>
            <a:r>
              <a:rPr lang="en-US" sz="1867" b="1" dirty="0">
                <a:solidFill>
                  <a:schemeClr val="tx1"/>
                </a:solidFill>
              </a:rPr>
              <a:t>C</a:t>
            </a:r>
            <a:r>
              <a:rPr sz="1867" b="1" dirty="0">
                <a:solidFill>
                  <a:schemeClr val="tx1"/>
                </a:solidFill>
              </a:rPr>
              <a:t>E)</a:t>
            </a:r>
          </a:p>
        </p:txBody>
      </p:sp>
      <p:sp>
        <p:nvSpPr>
          <p:cNvPr id="153" name="Straight Arrow Connector 14"/>
          <p:cNvSpPr/>
          <p:nvPr/>
        </p:nvSpPr>
        <p:spPr>
          <a:xfrm flipV="1">
            <a:off x="9615176" y="4698289"/>
            <a:ext cx="148584" cy="224032"/>
          </a:xfrm>
          <a:prstGeom prst="line">
            <a:avLst/>
          </a:prstGeom>
          <a:ln w="38100">
            <a:solidFill>
              <a:schemeClr val="tx1"/>
            </a:solidFill>
            <a:miter/>
            <a:tailEnd type="triangle"/>
          </a:ln>
        </p:spPr>
        <p:txBody>
          <a:bodyPr tIns="45720" bIns="45720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sz="675">
              <a:solidFill>
                <a:schemeClr val="tx1"/>
              </a:solidFill>
            </a:endParaRPr>
          </a:p>
        </p:txBody>
      </p:sp>
      <p:sp>
        <p:nvSpPr>
          <p:cNvPr id="154" name="TextBox 17"/>
          <p:cNvSpPr txBox="1"/>
          <p:nvPr/>
        </p:nvSpPr>
        <p:spPr>
          <a:xfrm>
            <a:off x="8691731" y="4880213"/>
            <a:ext cx="1025911" cy="2974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1333" dirty="0">
                <a:solidFill>
                  <a:schemeClr val="tx1"/>
                </a:solidFill>
              </a:rPr>
              <a:t>OCO</a:t>
            </a:r>
            <a:r>
              <a:rPr lang="en-US" sz="1333" dirty="0">
                <a:solidFill>
                  <a:schemeClr val="tx1"/>
                </a:solidFill>
              </a:rPr>
              <a:t>-</a:t>
            </a:r>
            <a:r>
              <a:rPr sz="1333" dirty="0">
                <a:solidFill>
                  <a:schemeClr val="tx1"/>
                </a:solidFill>
              </a:rPr>
              <a:t>MIP</a:t>
            </a:r>
          </a:p>
        </p:txBody>
      </p:sp>
      <p:sp>
        <p:nvSpPr>
          <p:cNvPr id="155" name="Straight Arrow Connector 18"/>
          <p:cNvSpPr/>
          <p:nvPr/>
        </p:nvSpPr>
        <p:spPr>
          <a:xfrm flipH="1" flipV="1">
            <a:off x="10700310" y="4762448"/>
            <a:ext cx="159735" cy="203040"/>
          </a:xfrm>
          <a:prstGeom prst="line">
            <a:avLst/>
          </a:prstGeom>
          <a:ln w="38100">
            <a:solidFill>
              <a:schemeClr val="tx1"/>
            </a:solidFill>
            <a:miter/>
            <a:tailEnd type="triangle"/>
          </a:ln>
        </p:spPr>
        <p:txBody>
          <a:bodyPr tIns="45720" bIns="45720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sz="675">
              <a:solidFill>
                <a:schemeClr val="tx1"/>
              </a:solidFill>
            </a:endParaRPr>
          </a:p>
        </p:txBody>
      </p:sp>
      <p:sp>
        <p:nvSpPr>
          <p:cNvPr id="156" name="TextBox 19"/>
          <p:cNvSpPr txBox="1"/>
          <p:nvPr/>
        </p:nvSpPr>
        <p:spPr>
          <a:xfrm>
            <a:off x="10182381" y="5075651"/>
            <a:ext cx="1617947" cy="6669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1867" dirty="0">
                <a:solidFill>
                  <a:schemeClr val="tx1"/>
                </a:solidFill>
              </a:rPr>
              <a:t>Bottom-up estimates</a:t>
            </a:r>
          </a:p>
        </p:txBody>
      </p:sp>
      <p:sp>
        <p:nvSpPr>
          <p:cNvPr id="157" name="Straight Arrow Connector 21"/>
          <p:cNvSpPr/>
          <p:nvPr/>
        </p:nvSpPr>
        <p:spPr>
          <a:xfrm flipV="1">
            <a:off x="11011933" y="4805585"/>
            <a:ext cx="153792" cy="220807"/>
          </a:xfrm>
          <a:prstGeom prst="line">
            <a:avLst/>
          </a:prstGeom>
          <a:ln w="38100">
            <a:solidFill>
              <a:schemeClr val="tx1"/>
            </a:solidFill>
            <a:miter/>
            <a:tailEnd type="triangle"/>
          </a:ln>
        </p:spPr>
        <p:txBody>
          <a:bodyPr tIns="45720" bIns="45720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sz="675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Equation"/>
              <p:cNvSpPr txBox="1"/>
              <p:nvPr/>
            </p:nvSpPr>
            <p:spPr>
              <a:xfrm>
                <a:off x="8600458" y="4378256"/>
                <a:ext cx="3459325" cy="30771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>
                <a:defPPr marL="0" marR="0" indent="0" algn="l" defTabSz="3429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17145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34290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51435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68580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85725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102870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120015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1371600" algn="l" defTabSz="685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35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 defTabSz="457189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67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ar-AE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loss</m:t>
                          </m:r>
                        </m:sub>
                      </m:sSub>
                      <m:r>
                        <a:rPr lang="ar-AE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𝑁𝐶𝐸</m:t>
                      </m:r>
                      <m:r>
                        <a:rPr lang="ar-AE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𝐹𝐹</m:t>
                      </m:r>
                      <m:r>
                        <a:rPr lang="ar-AE" sz="186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867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lateral</m:t>
                          </m:r>
                        </m:sub>
                      </m:sSub>
                    </m:oMath>
                  </m:oMathPara>
                </a14:m>
                <a:endParaRPr lang="ar-AE" sz="1867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458" y="4378256"/>
                <a:ext cx="3459325" cy="307713"/>
              </a:xfrm>
              <a:prstGeom prst="rect">
                <a:avLst/>
              </a:prstGeom>
              <a:blipFill>
                <a:blip r:embed="rId3"/>
                <a:stretch>
                  <a:fillRect t="-23077" r="-1465" b="-3076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Uncertainties are propagated assuming independence"/>
          <p:cNvSpPr txBox="1"/>
          <p:nvPr/>
        </p:nvSpPr>
        <p:spPr>
          <a:xfrm>
            <a:off x="8369858" y="5641288"/>
            <a:ext cx="3884221" cy="7487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2133" dirty="0">
                <a:solidFill>
                  <a:schemeClr val="tx1"/>
                </a:solidFill>
                <a:latin typeface="Candara" panose="020E0502030303020204" pitchFamily="34" charset="0"/>
              </a:rPr>
              <a:t>Uncertainties are propagated assuming independence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ED34F-4535-492B-F270-0246322D91B0}"/>
              </a:ext>
            </a:extLst>
          </p:cNvPr>
          <p:cNvSpPr txBox="1"/>
          <p:nvPr/>
        </p:nvSpPr>
        <p:spPr>
          <a:xfrm>
            <a:off x="4359966" y="5709547"/>
            <a:ext cx="418642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Byrne et al, ESSD, 2023</a:t>
            </a:r>
          </a:p>
        </p:txBody>
      </p:sp>
    </p:spTree>
    <p:extLst>
      <p:ext uri="{BB962C8B-B14F-4D97-AF65-F5344CB8AC3E}">
        <p14:creationId xmlns:p14="http://schemas.microsoft.com/office/powerpoint/2010/main" val="182678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ontrasts with national GHG inventories (NGHG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2667">
                <a:solidFill>
                  <a:schemeClr val="bg1"/>
                </a:solidFill>
              </a:rPr>
              <a:t>Contrasts with national GHG inventories (NGHGI)</a:t>
            </a:r>
          </a:p>
        </p:txBody>
      </p:sp>
      <p:pic>
        <p:nvPicPr>
          <p:cNvPr id="16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694" y="977474"/>
            <a:ext cx="5902960" cy="295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695" y="3561523"/>
            <a:ext cx="5902959" cy="295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EOS top-down estimate is in relatively good agreement with US."/>
          <p:cNvSpPr txBox="1"/>
          <p:nvPr/>
        </p:nvSpPr>
        <p:spPr>
          <a:xfrm>
            <a:off x="174346" y="955039"/>
            <a:ext cx="4909587" cy="748795"/>
          </a:xfrm>
          <a:prstGeom prst="rect">
            <a:avLst/>
          </a:prstGeom>
          <a:solidFill>
            <a:srgbClr val="38571A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2133" dirty="0">
                <a:solidFill>
                  <a:schemeClr val="bg1"/>
                </a:solidFill>
                <a:latin typeface="Candara" panose="020E0502030303020204" pitchFamily="34" charset="0"/>
              </a:rPr>
              <a:t>T</a:t>
            </a:r>
            <a:r>
              <a:rPr sz="2133" dirty="0">
                <a:solidFill>
                  <a:schemeClr val="bg1"/>
                </a:solidFill>
                <a:latin typeface="Candara" panose="020E0502030303020204" pitchFamily="34" charset="0"/>
              </a:rPr>
              <a:t>op-down estimate</a:t>
            </a:r>
            <a:r>
              <a:rPr lang="en-US" sz="2133" dirty="0">
                <a:solidFill>
                  <a:schemeClr val="bg1"/>
                </a:solidFill>
                <a:latin typeface="Candara" panose="020E0502030303020204" pitchFamily="34" charset="0"/>
              </a:rPr>
              <a:t> from OCO-2 MIP</a:t>
            </a:r>
            <a:r>
              <a:rPr sz="2133" dirty="0">
                <a:solidFill>
                  <a:schemeClr val="bg1"/>
                </a:solidFill>
                <a:latin typeface="Candara" panose="020E0502030303020204" pitchFamily="34" charset="0"/>
              </a:rPr>
              <a:t> is in relatively good agreement with US. </a:t>
            </a:r>
          </a:p>
        </p:txBody>
      </p:sp>
      <p:sp>
        <p:nvSpPr>
          <p:cNvPr id="169" name="For Brazil, by contrast, top-down fluxes show a 3 times larger than self-reported UNFCCC, in part due to the historic 2015-2016 El Niño."/>
          <p:cNvSpPr txBox="1"/>
          <p:nvPr/>
        </p:nvSpPr>
        <p:spPr>
          <a:xfrm>
            <a:off x="174346" y="1779989"/>
            <a:ext cx="5611737" cy="1077026"/>
          </a:xfrm>
          <a:prstGeom prst="rect">
            <a:avLst/>
          </a:prstGeom>
          <a:solidFill>
            <a:srgbClr val="38571A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2133" dirty="0">
                <a:solidFill>
                  <a:schemeClr val="bg1"/>
                </a:solidFill>
                <a:latin typeface="Candara" panose="020E0502030303020204" pitchFamily="34" charset="0"/>
              </a:rPr>
              <a:t>For Brazil, by contrast, top-down fluxes show a 3 times larger than self-reported UNFCCC, in part due to the historic 2015-2016 El Niño.  </a:t>
            </a:r>
          </a:p>
        </p:txBody>
      </p:sp>
      <p:sp>
        <p:nvSpPr>
          <p:cNvPr id="170" name="Brazil has not reported its emissions since 2016–longer than a Global Stocktake time frame"/>
          <p:cNvSpPr txBox="1"/>
          <p:nvPr/>
        </p:nvSpPr>
        <p:spPr>
          <a:xfrm>
            <a:off x="174346" y="2946011"/>
            <a:ext cx="5656396" cy="666977"/>
          </a:xfrm>
          <a:prstGeom prst="rect">
            <a:avLst/>
          </a:prstGeom>
          <a:solidFill>
            <a:srgbClr val="7B2900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1867">
                <a:solidFill>
                  <a:schemeClr val="bg1"/>
                </a:solidFill>
                <a:latin typeface="Candara" panose="020E0502030303020204" pitchFamily="34" charset="0"/>
              </a:rPr>
              <a:t>Brazil has not reported its emissions since 2016–longer than a Global Stocktake time frame</a:t>
            </a:r>
          </a:p>
        </p:txBody>
      </p:sp>
      <p:pic>
        <p:nvPicPr>
          <p:cNvPr id="171" name="deng-reporting-countries.pdf" descr="deng-reporting-countries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46" y="4426434"/>
            <a:ext cx="4397416" cy="217552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eng et al, Earth Sci. Data, 2022"/>
          <p:cNvSpPr txBox="1"/>
          <p:nvPr/>
        </p:nvSpPr>
        <p:spPr>
          <a:xfrm>
            <a:off x="1869955" y="6449463"/>
            <a:ext cx="1626608" cy="1500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675"/>
              <a:t>Deng et al, Earth Sci. Data, 2022</a:t>
            </a:r>
          </a:p>
        </p:txBody>
      </p:sp>
      <p:sp>
        <p:nvSpPr>
          <p:cNvPr id="173" name="52 countries have not report their emissions in the last 10 years (Gore, Nature, 2022)"/>
          <p:cNvSpPr txBox="1"/>
          <p:nvPr/>
        </p:nvSpPr>
        <p:spPr>
          <a:xfrm>
            <a:off x="174346" y="3681965"/>
            <a:ext cx="5537308" cy="666977"/>
          </a:xfrm>
          <a:prstGeom prst="rect">
            <a:avLst/>
          </a:prstGeom>
          <a:solidFill>
            <a:srgbClr val="7B2900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1867" dirty="0">
                <a:solidFill>
                  <a:schemeClr val="bg1"/>
                </a:solidFill>
                <a:latin typeface="Candara" panose="020E0502030303020204" pitchFamily="34" charset="0"/>
              </a:rPr>
              <a:t>52 countries have not report</a:t>
            </a:r>
            <a:r>
              <a:rPr lang="en-US" sz="1867" dirty="0">
                <a:solidFill>
                  <a:schemeClr val="bg1"/>
                </a:solidFill>
                <a:latin typeface="Candara" panose="020E0502030303020204" pitchFamily="34" charset="0"/>
              </a:rPr>
              <a:t>ed</a:t>
            </a:r>
            <a:r>
              <a:rPr sz="1867" dirty="0">
                <a:solidFill>
                  <a:schemeClr val="bg1"/>
                </a:solidFill>
                <a:latin typeface="Candara" panose="020E0502030303020204" pitchFamily="34" charset="0"/>
              </a:rPr>
              <a:t> their emissions in the last 10 years (Gore, Nature, 2022)</a:t>
            </a:r>
          </a:p>
        </p:txBody>
      </p:sp>
      <p:sp>
        <p:nvSpPr>
          <p:cNvPr id="174" name="Number of reporting years by NGHGI reports"/>
          <p:cNvSpPr txBox="1"/>
          <p:nvPr/>
        </p:nvSpPr>
        <p:spPr>
          <a:xfrm>
            <a:off x="2142726" y="6604405"/>
            <a:ext cx="2379236" cy="1500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675"/>
              <a:t>Number of reporting years by NGHGI reports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omparison between Annex 1 and non-Annex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2667">
                <a:solidFill>
                  <a:schemeClr val="bg1"/>
                </a:solidFill>
              </a:rPr>
              <a:t>Comparison between Annex 1 and non-Annex 1</a:t>
            </a:r>
          </a:p>
        </p:txBody>
      </p:sp>
      <p:sp>
        <p:nvSpPr>
          <p:cNvPr id="177" name="TextBox 8"/>
          <p:cNvSpPr txBox="1"/>
          <p:nvPr/>
        </p:nvSpPr>
        <p:spPr>
          <a:xfrm>
            <a:off x="370352" y="1280173"/>
            <a:ext cx="5030250" cy="466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85744" indent="-285744">
              <a:buSzPct val="100000"/>
              <a:buFont typeface="Arial"/>
              <a:buChar char="•"/>
              <a:defRPr sz="40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Annex 1 NGHGIs have ~34 PgCO</a:t>
            </a:r>
            <a:r>
              <a:rPr sz="2000" baseline="-15500" dirty="0">
                <a:solidFill>
                  <a:schemeClr val="tx1"/>
                </a:solidFill>
              </a:rPr>
              <a:t>2</a:t>
            </a:r>
            <a:r>
              <a:rPr sz="2000" dirty="0">
                <a:solidFill>
                  <a:schemeClr val="tx1"/>
                </a:solidFill>
              </a:rPr>
              <a:t> removals missing over 2015-2020 relative to top-down NCE.</a:t>
            </a:r>
          </a:p>
          <a:p>
            <a:pPr marL="514338" lvl="1" indent="-285744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1600" dirty="0">
                <a:solidFill>
                  <a:schemeClr val="tx1"/>
                </a:solidFill>
              </a:rPr>
              <a:t>Partially expected due to exclusion of unmanaged lands (particularly for Canada &amp; Russia).</a:t>
            </a:r>
          </a:p>
          <a:p>
            <a:pPr marL="514338" lvl="1" indent="-285744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1600" dirty="0">
                <a:solidFill>
                  <a:schemeClr val="tx1"/>
                </a:solidFill>
              </a:rPr>
              <a:t>However, removals on managed lands appear to be estimated for USA and EU27+UK (Byrne et al.).</a:t>
            </a:r>
          </a:p>
          <a:p>
            <a:pPr marL="285744" indent="-285744">
              <a:buSzPct val="100000"/>
              <a:buFont typeface="Arial"/>
              <a:buChar char="•"/>
              <a:defRPr sz="4000" b="1">
                <a:solidFill>
                  <a:srgbClr val="FFFFFF"/>
                </a:solidFill>
              </a:defRPr>
            </a:pPr>
            <a:r>
              <a:rPr sz="2133" dirty="0" err="1">
                <a:solidFill>
                  <a:schemeClr val="tx1"/>
                </a:solidFill>
              </a:rPr>
              <a:t>Δ</a:t>
            </a:r>
            <a:r>
              <a:rPr sz="2000" dirty="0" err="1">
                <a:solidFill>
                  <a:schemeClr val="tx1"/>
                </a:solidFill>
              </a:rPr>
              <a:t>C</a:t>
            </a:r>
            <a:r>
              <a:rPr sz="2000" baseline="-15500" dirty="0" err="1">
                <a:solidFill>
                  <a:schemeClr val="tx1"/>
                </a:solidFill>
              </a:rPr>
              <a:t>loss</a:t>
            </a:r>
            <a:r>
              <a:rPr sz="2000" dirty="0">
                <a:solidFill>
                  <a:schemeClr val="tx1"/>
                </a:solidFill>
              </a:rPr>
              <a:t> is positive relative in non-Annex 1 countries</a:t>
            </a:r>
          </a:p>
          <a:p>
            <a:pPr marL="514338" lvl="1" indent="-285744">
              <a:buSzPct val="100000"/>
              <a:buFont typeface="Arial"/>
              <a:buChar char="•"/>
              <a:defRPr sz="4000">
                <a:solidFill>
                  <a:srgbClr val="FFFFFF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Many non-Annex 1 countries have not reported NGHGIs, making comparisons difficult. </a:t>
            </a:r>
          </a:p>
          <a:p>
            <a:pPr marL="514338" lvl="1" indent="-285744">
              <a:buSzPct val="100000"/>
              <a:buFont typeface="Arial"/>
              <a:buChar char="•"/>
              <a:defRPr sz="40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Rapid updates would support near-term trajectories, e.g., 5-year scales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78" name="TextBox 11"/>
          <p:cNvSpPr txBox="1"/>
          <p:nvPr/>
        </p:nvSpPr>
        <p:spPr>
          <a:xfrm>
            <a:off x="4609471" y="6617007"/>
            <a:ext cx="791131" cy="1962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675"/>
              <a:t>(LNLGIS)</a:t>
            </a:r>
          </a:p>
        </p:txBody>
      </p:sp>
      <p:sp>
        <p:nvSpPr>
          <p:cNvPr id="179" name="TextBox 12"/>
          <p:cNvSpPr txBox="1"/>
          <p:nvPr/>
        </p:nvSpPr>
        <p:spPr>
          <a:xfrm>
            <a:off x="7716529" y="6642407"/>
            <a:ext cx="791132" cy="1962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1714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3429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5143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6858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8572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0287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2001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37160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sz="675"/>
              <a:t>(LNLGIS)</a:t>
            </a:r>
          </a:p>
        </p:txBody>
      </p:sp>
      <p:pic>
        <p:nvPicPr>
          <p:cNvPr id="180" name="Picture 14" descr="Picture 14"/>
          <p:cNvPicPr>
            <a:picLocks noChangeAspect="1"/>
          </p:cNvPicPr>
          <p:nvPr/>
        </p:nvPicPr>
        <p:blipFill>
          <a:blip r:embed="rId2"/>
          <a:srcRect b="6950"/>
          <a:stretch>
            <a:fillRect/>
          </a:stretch>
        </p:blipFill>
        <p:spPr>
          <a:xfrm>
            <a:off x="5523470" y="1491209"/>
            <a:ext cx="6590997" cy="3679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DBD2-1F58-3580-7B02-2822FFFF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 you update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361F4-AD96-7B21-F88A-22D9EFA0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061" y="1374280"/>
            <a:ext cx="7772400" cy="4109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42F05-BBA1-5647-1962-605D20D48E92}"/>
              </a:ext>
            </a:extLst>
          </p:cNvPr>
          <p:cNvSpPr txBox="1"/>
          <p:nvPr/>
        </p:nvSpPr>
        <p:spPr>
          <a:xfrm>
            <a:off x="176048" y="1674674"/>
            <a:ext cx="3744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GHGI focus on sector. The emissions from these sectors are computed by</a:t>
            </a:r>
          </a:p>
          <a:p>
            <a:endParaRPr lang="en-US" sz="1800" dirty="0">
              <a:latin typeface="Candara" panose="020E0502030303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Emissions=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Activity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Data×Emission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 Factor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2A55B-7975-A645-562E-321772FDA20C}"/>
              </a:ext>
            </a:extLst>
          </p:cNvPr>
          <p:cNvSpPr txBox="1"/>
          <p:nvPr/>
        </p:nvSpPr>
        <p:spPr>
          <a:xfrm>
            <a:off x="6358325" y="1059631"/>
            <a:ext cx="3204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EPA, </a:t>
            </a:r>
            <a:r>
              <a:rPr lang="en-US" dirty="0" err="1"/>
              <a:t>UNFCCC,Energy</a:t>
            </a:r>
            <a:r>
              <a:rPr lang="en-US" dirty="0"/>
              <a:t> Systems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16CEC-DDE6-618C-1800-DB5772687246}"/>
              </a:ext>
            </a:extLst>
          </p:cNvPr>
          <p:cNvSpPr txBox="1"/>
          <p:nvPr/>
        </p:nvSpPr>
        <p:spPr>
          <a:xfrm>
            <a:off x="176049" y="3429000"/>
            <a:ext cx="2591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ndara" panose="020E0502030303020204" pitchFamily="34" charset="0"/>
              </a:rPr>
              <a:t>These emission components can be derived from a number of different sources, which can have error.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253EB-6F7D-2CF0-1742-8885197FAE6C}"/>
              </a:ext>
            </a:extLst>
          </p:cNvPr>
          <p:cNvSpPr txBox="1"/>
          <p:nvPr/>
        </p:nvSpPr>
        <p:spPr>
          <a:xfrm>
            <a:off x="176048" y="5782979"/>
            <a:ext cx="3999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Emissions occur at a place and time</a:t>
            </a:r>
          </a:p>
        </p:txBody>
      </p:sp>
    </p:spTree>
    <p:extLst>
      <p:ext uri="{BB962C8B-B14F-4D97-AF65-F5344CB8AC3E}">
        <p14:creationId xmlns:p14="http://schemas.microsoft.com/office/powerpoint/2010/main" val="391043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2D3A-0474-8754-9782-1C41187B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/>
              <a:t>Can atmospheric observations evaluate emission inventories?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F259C-5B3D-3332-F1E5-E80AC2D7EED2}"/>
              </a:ext>
            </a:extLst>
          </p:cNvPr>
          <p:cNvSpPr txBox="1"/>
          <p:nvPr/>
        </p:nvSpPr>
        <p:spPr>
          <a:xfrm>
            <a:off x="0" y="6488669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Adapted from </a:t>
            </a:r>
            <a:r>
              <a:rPr lang="en-US" dirty="0" err="1">
                <a:latin typeface="Century Gothic" panose="020B0502020202020204" pitchFamily="34" charset="0"/>
              </a:rPr>
              <a:t>Schuit</a:t>
            </a:r>
            <a:r>
              <a:rPr lang="en-US" dirty="0">
                <a:latin typeface="Century Gothic" panose="020B0502020202020204" pitchFamily="34" charset="0"/>
              </a:rPr>
              <a:t> et al. (2023)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2C93783-90BC-32D3-4E02-827A81018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6" r="74707"/>
          <a:stretch/>
        </p:blipFill>
        <p:spPr bwMode="auto">
          <a:xfrm>
            <a:off x="0" y="739143"/>
            <a:ext cx="3945610" cy="58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80BAFAD-0C9C-D253-507C-7B1A5114ECD1}"/>
              </a:ext>
            </a:extLst>
          </p:cNvPr>
          <p:cNvGraphicFramePr>
            <a:graphicFrameLocks noGrp="1"/>
          </p:cNvGraphicFramePr>
          <p:nvPr/>
        </p:nvGraphicFramePr>
        <p:xfrm>
          <a:off x="4004804" y="739143"/>
          <a:ext cx="8128001" cy="5934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987">
                  <a:extLst>
                    <a:ext uri="{9D8B030D-6E8A-4147-A177-3AD203B41FA5}">
                      <a16:colId xmlns:a16="http://schemas.microsoft.com/office/drawing/2014/main" val="311437873"/>
                    </a:ext>
                  </a:extLst>
                </a:gridCol>
                <a:gridCol w="2182338">
                  <a:extLst>
                    <a:ext uri="{9D8B030D-6E8A-4147-A177-3AD203B41FA5}">
                      <a16:colId xmlns:a16="http://schemas.microsoft.com/office/drawing/2014/main" val="151957821"/>
                    </a:ext>
                  </a:extLst>
                </a:gridCol>
                <a:gridCol w="2182338">
                  <a:extLst>
                    <a:ext uri="{9D8B030D-6E8A-4147-A177-3AD203B41FA5}">
                      <a16:colId xmlns:a16="http://schemas.microsoft.com/office/drawing/2014/main" val="3264867014"/>
                    </a:ext>
                  </a:extLst>
                </a:gridCol>
                <a:gridCol w="2182338">
                  <a:extLst>
                    <a:ext uri="{9D8B030D-6E8A-4147-A177-3AD203B41FA5}">
                      <a16:colId xmlns:a16="http://schemas.microsoft.com/office/drawing/2014/main" val="2785139050"/>
                    </a:ext>
                  </a:extLst>
                </a:gridCol>
              </a:tblGrid>
              <a:tr h="954257">
                <a:tc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Plume mappers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Global concentration mappers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Inventories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704712"/>
                  </a:ext>
                </a:extLst>
              </a:tr>
              <a:tr h="95425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entury Gothic" panose="020B0502020202020204" pitchFamily="34" charset="0"/>
                        </a:rPr>
                        <a:t>GHGSat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, Carbon Mapper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TROPOMI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EPA GHGI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748285"/>
                  </a:ext>
                </a:extLst>
              </a:tr>
              <a:tr h="8140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Spatial coverage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Limited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Dense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0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Dense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0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01895"/>
                  </a:ext>
                </a:extLst>
              </a:tr>
              <a:tr h="81404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Spatial resolution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0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Very high </a:t>
                      </a:r>
                    </a:p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(process-level)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04">
                        <a:alpha val="5026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092830"/>
                  </a:ext>
                </a:extLst>
              </a:tr>
              <a:tr h="106073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Temporal coverage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Irregular revisits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Regular (e.g., daily) revisits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04">
                        <a:alpha val="4967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Annual estimates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204">
                        <a:alpha val="4967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12865"/>
                  </a:ext>
                </a:extLst>
              </a:tr>
              <a:tr h="123411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Inventory evaluation potential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Need to reconcile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temporal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 scales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Need to reconcile 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spatial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 scales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23212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A6EA847-707A-2468-0DA6-C6CB2F277368}"/>
              </a:ext>
            </a:extLst>
          </p:cNvPr>
          <p:cNvSpPr/>
          <p:nvPr/>
        </p:nvSpPr>
        <p:spPr>
          <a:xfrm>
            <a:off x="4004804" y="2743200"/>
            <a:ext cx="8128001" cy="80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A3C68A-B872-E7AC-7264-BEC5B69CDDFE}"/>
              </a:ext>
            </a:extLst>
          </p:cNvPr>
          <p:cNvSpPr/>
          <p:nvPr/>
        </p:nvSpPr>
        <p:spPr>
          <a:xfrm>
            <a:off x="4004803" y="3545305"/>
            <a:ext cx="8128001" cy="80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DC20B-03BF-DADE-3488-2D837FC20DA4}"/>
              </a:ext>
            </a:extLst>
          </p:cNvPr>
          <p:cNvSpPr/>
          <p:nvPr/>
        </p:nvSpPr>
        <p:spPr>
          <a:xfrm>
            <a:off x="4004802" y="4347410"/>
            <a:ext cx="8128001" cy="111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9F7D1-CD8B-2AB5-45E1-706BA20C3026}"/>
              </a:ext>
            </a:extLst>
          </p:cNvPr>
          <p:cNvSpPr/>
          <p:nvPr/>
        </p:nvSpPr>
        <p:spPr>
          <a:xfrm>
            <a:off x="4004801" y="5325979"/>
            <a:ext cx="8128001" cy="134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1217</Words>
  <Application>Microsoft Macintosh PowerPoint</Application>
  <PresentationFormat>Widescreen</PresentationFormat>
  <Paragraphs>206</Paragraphs>
  <Slides>16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Lobster</vt:lpstr>
      <vt:lpstr>Arial</vt:lpstr>
      <vt:lpstr>Barlow</vt:lpstr>
      <vt:lpstr>Candara</vt:lpstr>
      <vt:lpstr>Century Gothic</vt:lpstr>
      <vt:lpstr>Gill Sans Light</vt:lpstr>
      <vt:lpstr>Cambria Math</vt:lpstr>
      <vt:lpstr>Montserrat SemiBold</vt:lpstr>
      <vt:lpstr>Montserrat</vt:lpstr>
      <vt:lpstr>Barlow SemiBold</vt:lpstr>
      <vt:lpstr>Century</vt:lpstr>
      <vt:lpstr>ceos</vt:lpstr>
      <vt:lpstr>Opportunities and challenges for the use of space-based observations to inform carbon fluxes</vt:lpstr>
      <vt:lpstr>GHGI</vt:lpstr>
      <vt:lpstr>GHGI evaluation</vt:lpstr>
      <vt:lpstr>Go where the uncertainty is</vt:lpstr>
      <vt:lpstr>Attribution Net Carbon Exchange to GHGI sectors</vt:lpstr>
      <vt:lpstr>Contrasts with national GHG inventories (NGHGI)</vt:lpstr>
      <vt:lpstr>Comparison between Annex 1 and non-Annex 1</vt:lpstr>
      <vt:lpstr>So, how do you update this?</vt:lpstr>
      <vt:lpstr>Can atmospheric observations evaluate emission inventories?</vt:lpstr>
      <vt:lpstr>How can observations from global concentration mappers be used to improve emission inventories?</vt:lpstr>
      <vt:lpstr>How can the resulting gridded fluxes be  partitioned to individual sectors?</vt:lpstr>
      <vt:lpstr>From many to one—and back again</vt:lpstr>
      <vt:lpstr>How can the resulting gridded fluxes be  partitioned to individual sectors?</vt:lpstr>
      <vt:lpstr>How can the resulting gridded fluxes be  partitioned to individual sectors?</vt:lpstr>
      <vt:lpstr>PowerPoint Presentation</vt:lpstr>
      <vt:lpstr>Conclusions/next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Bowman, Kevin W (US 329G)</cp:lastModifiedBy>
  <cp:revision>2</cp:revision>
  <dcterms:modified xsi:type="dcterms:W3CDTF">2025-02-12T05:39:12Z</dcterms:modified>
</cp:coreProperties>
</file>