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9144000" cy="5143500"/>
  <p:embeddedFontLst>
    <p:embeddedFont>
      <p:font typeface="Candara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ilPeZYK0yf9JyhJdG3XPLokWPd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andara-bold.fntdata"/><Relationship Id="rId23" Type="http://schemas.openxmlformats.org/officeDocument/2006/relationships/font" Target="fonts/Candar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ndara-boldItalic.fntdata"/><Relationship Id="rId25" Type="http://schemas.openxmlformats.org/officeDocument/2006/relationships/font" Target="fonts/Candara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622798" y="0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697163" y="509588"/>
            <a:ext cx="4532312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/>
          <p:nvPr>
            <p:ph idx="1" type="body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:notes"/>
          <p:cNvSpPr/>
          <p:nvPr>
            <p:ph idx="2" type="sldImg"/>
          </p:nvPr>
        </p:nvSpPr>
        <p:spPr>
          <a:xfrm>
            <a:off x="2697163" y="509588"/>
            <a:ext cx="4532312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2697163" y="509588"/>
            <a:ext cx="4532312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:notes"/>
          <p:cNvSpPr/>
          <p:nvPr>
            <p:ph idx="2" type="sldImg"/>
          </p:nvPr>
        </p:nvSpPr>
        <p:spPr>
          <a:xfrm>
            <a:off x="2697163" y="509588"/>
            <a:ext cx="4532312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/>
          <p:nvPr>
            <p:ph idx="1" type="body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2:notes"/>
          <p:cNvSpPr/>
          <p:nvPr>
            <p:ph idx="2" type="sldImg"/>
          </p:nvPr>
        </p:nvSpPr>
        <p:spPr>
          <a:xfrm>
            <a:off x="2697163" y="509588"/>
            <a:ext cx="4532312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/>
          <p:nvPr>
            <p:ph idx="1" type="body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:notes"/>
          <p:cNvSpPr/>
          <p:nvPr>
            <p:ph idx="2" type="sldImg"/>
          </p:nvPr>
        </p:nvSpPr>
        <p:spPr>
          <a:xfrm>
            <a:off x="2697163" y="509588"/>
            <a:ext cx="4532312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4:notes"/>
          <p:cNvSpPr/>
          <p:nvPr>
            <p:ph idx="2" type="sldImg"/>
          </p:nvPr>
        </p:nvSpPr>
        <p:spPr>
          <a:xfrm>
            <a:off x="2697163" y="509588"/>
            <a:ext cx="4532312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/>
          <p:nvPr>
            <p:ph idx="1" type="body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5:notes"/>
          <p:cNvSpPr/>
          <p:nvPr>
            <p:ph idx="2" type="sldImg"/>
          </p:nvPr>
        </p:nvSpPr>
        <p:spPr>
          <a:xfrm>
            <a:off x="2697163" y="509588"/>
            <a:ext cx="4532312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/>
          <p:nvPr>
            <p:ph idx="1" type="body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2697163" y="509588"/>
            <a:ext cx="4532312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:notes"/>
          <p:cNvSpPr txBox="1"/>
          <p:nvPr>
            <p:ph idx="1" type="body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7:notes"/>
          <p:cNvSpPr/>
          <p:nvPr>
            <p:ph idx="2" type="sldImg"/>
          </p:nvPr>
        </p:nvSpPr>
        <p:spPr>
          <a:xfrm>
            <a:off x="2697163" y="509588"/>
            <a:ext cx="4532312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5" name="Google Shape;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:notes"/>
          <p:cNvSpPr/>
          <p:nvPr>
            <p:ph idx="2" type="sldImg"/>
          </p:nvPr>
        </p:nvSpPr>
        <p:spPr>
          <a:xfrm>
            <a:off x="2697163" y="509588"/>
            <a:ext cx="4532312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:notes"/>
          <p:cNvSpPr/>
          <p:nvPr>
            <p:ph idx="2" type="sldImg"/>
          </p:nvPr>
        </p:nvSpPr>
        <p:spPr>
          <a:xfrm>
            <a:off x="2697163" y="509588"/>
            <a:ext cx="4532312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:notes"/>
          <p:cNvSpPr/>
          <p:nvPr>
            <p:ph idx="2" type="sldImg"/>
          </p:nvPr>
        </p:nvSpPr>
        <p:spPr>
          <a:xfrm>
            <a:off x="2697163" y="509588"/>
            <a:ext cx="4532312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/>
          <p:nvPr>
            <p:ph idx="1" type="body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6:notes"/>
          <p:cNvSpPr/>
          <p:nvPr>
            <p:ph idx="2" type="sldImg"/>
          </p:nvPr>
        </p:nvSpPr>
        <p:spPr>
          <a:xfrm>
            <a:off x="2697163" y="509588"/>
            <a:ext cx="4532312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 txBox="1"/>
          <p:nvPr>
            <p:ph idx="1" type="body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7:notes"/>
          <p:cNvSpPr/>
          <p:nvPr>
            <p:ph idx="2" type="sldImg"/>
          </p:nvPr>
        </p:nvSpPr>
        <p:spPr>
          <a:xfrm>
            <a:off x="2697163" y="509588"/>
            <a:ext cx="4532312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2697163" y="509588"/>
            <a:ext cx="4532312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2697163" y="509588"/>
            <a:ext cx="4532312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idx="1" type="subTitle"/>
          </p:nvPr>
        </p:nvSpPr>
        <p:spPr>
          <a:xfrm>
            <a:off x="45486" y="1176647"/>
            <a:ext cx="3762016" cy="755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>
                <a:solidFill>
                  <a:srgbClr val="00206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C9BDB"/>
              </a:buClr>
              <a:buSzPts val="1500"/>
              <a:buNone/>
              <a:defRPr sz="15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C9BDB"/>
              </a:buClr>
              <a:buSzPts val="1350"/>
              <a:buNone/>
              <a:defRPr sz="135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C9BDB"/>
              </a:buClr>
              <a:buSzPts val="1200"/>
              <a:buNone/>
              <a:defRPr sz="12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C9BDB"/>
              </a:buClr>
              <a:buSzPts val="1200"/>
              <a:buNone/>
              <a:defRPr sz="12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7" name="Google Shape;17;p19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206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206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9"/>
          <p:cNvSpPr txBox="1"/>
          <p:nvPr>
            <p:ph type="ctrTitle"/>
          </p:nvPr>
        </p:nvSpPr>
        <p:spPr>
          <a:xfrm>
            <a:off x="1464855" y="237474"/>
            <a:ext cx="6858000" cy="4888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/>
          <p:nvPr/>
        </p:nvSpPr>
        <p:spPr>
          <a:xfrm>
            <a:off x="0" y="699542"/>
            <a:ext cx="9144000" cy="342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ackground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699542"/>
            <a:ext cx="9144000" cy="342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thod">
  <p:cSld name="Method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0" y="771550"/>
            <a:ext cx="9144000" cy="342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C9BD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rgbClr val="4C9BDB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rgbClr val="4C9BDB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rgbClr val="4C9BDB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rgbClr val="4C9BDB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rgbClr val="4C9BDB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22"/>
          <p:cNvSpPr/>
          <p:nvPr/>
        </p:nvSpPr>
        <p:spPr>
          <a:xfrm>
            <a:off x="0" y="771550"/>
            <a:ext cx="9144000" cy="342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4C9BDB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4C9BD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C9BDB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C9BD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4C9BDB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rgbClr val="4C9BD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4C9BD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4C9BD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4C9BDB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rgbClr val="4C9BD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4C9BDB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rgbClr val="4C9BD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4CB2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4CB2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4CB2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4CB2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4CB2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4CB2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4CB2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4CB2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4CB2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4CB2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4CB2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8.jpg"/><Relationship Id="rId6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Relationship Id="rId4" Type="http://schemas.openxmlformats.org/officeDocument/2006/relationships/image" Target="../media/image37.png"/><Relationship Id="rId5" Type="http://schemas.openxmlformats.org/officeDocument/2006/relationships/image" Target="../media/image40.png"/><Relationship Id="rId6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Relationship Id="rId4" Type="http://schemas.openxmlformats.org/officeDocument/2006/relationships/image" Target="../media/image25.png"/><Relationship Id="rId5" Type="http://schemas.openxmlformats.org/officeDocument/2006/relationships/image" Target="../media/image33.png"/><Relationship Id="rId6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Relationship Id="rId4" Type="http://schemas.openxmlformats.org/officeDocument/2006/relationships/image" Target="../media/image41.png"/><Relationship Id="rId5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.jpg"/><Relationship Id="rId6" Type="http://schemas.openxmlformats.org/officeDocument/2006/relationships/image" Target="../media/image3.jpg"/><Relationship Id="rId7" Type="http://schemas.openxmlformats.org/officeDocument/2006/relationships/image" Target="../media/image10.jp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34.png"/><Relationship Id="rId11" Type="http://schemas.openxmlformats.org/officeDocument/2006/relationships/image" Target="../media/image22.png"/><Relationship Id="rId10" Type="http://schemas.openxmlformats.org/officeDocument/2006/relationships/image" Target="../media/image26.png"/><Relationship Id="rId9" Type="http://schemas.openxmlformats.org/officeDocument/2006/relationships/image" Target="../media/image35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15.png"/><Relationship Id="rId8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-1"/>
            <a:ext cx="9144000" cy="96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1198" y="259773"/>
            <a:ext cx="981352" cy="579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GADAPT - Adapting the water use by the agriculture sector - CEA-LSCE" id="39" name="Google Shape;3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504" y="4283135"/>
            <a:ext cx="998248" cy="73580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"/>
          <p:cNvSpPr txBox="1"/>
          <p:nvPr>
            <p:ph type="ctrTitle"/>
          </p:nvPr>
        </p:nvSpPr>
        <p:spPr>
          <a:xfrm>
            <a:off x="426355" y="1617609"/>
            <a:ext cx="8390365" cy="1076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Verdana"/>
              <a:buNone/>
            </a:pPr>
            <a:r>
              <a:rPr b="1" i="0" lang="en-US" u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Global greenhouse gas reconciliation :</a:t>
            </a:r>
            <a:br>
              <a:rPr b="1" lang="en-US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u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UNFCCC national greenhouse gas inventories and atmospheric inversions</a:t>
            </a:r>
            <a:endParaRPr sz="3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" name="Google Shape;41;p1"/>
          <p:cNvSpPr txBox="1"/>
          <p:nvPr/>
        </p:nvSpPr>
        <p:spPr>
          <a:xfrm>
            <a:off x="1619672" y="3113584"/>
            <a:ext cx="5410455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Philippe Ciais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Laboratoire des Sciences du Climat et de l’Environnement</a:t>
            </a:r>
            <a:endParaRPr b="0" i="0" sz="1400" u="none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Zhu Deng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Tsinghua University</a:t>
            </a:r>
            <a:endParaRPr/>
          </a:p>
        </p:txBody>
      </p:sp>
      <p:pic>
        <p:nvPicPr>
          <p:cNvPr id="42" name="Google Shape;4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1450" y="155185"/>
            <a:ext cx="1736254" cy="717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10"/>
          <p:cNvSpPr txBox="1"/>
          <p:nvPr/>
        </p:nvSpPr>
        <p:spPr>
          <a:xfrm>
            <a:off x="251520" y="325450"/>
            <a:ext cx="72728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National net LULUCF carbon flux over managed land</a:t>
            </a:r>
            <a:endParaRPr b="1" sz="18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6732240" y="1275606"/>
            <a:ext cx="2133600" cy="3300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findings: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8587" lvl="0" marL="128587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 Managed lands are larger sinks than unmanaged lands ]</a:t>
            </a:r>
            <a:endParaRPr/>
          </a:p>
          <a:p>
            <a:pPr indent="-128587" lvl="0" marL="128587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C emissions in inversions than inventories for Brazil       [ possibly from natural disturbances and degradation ]</a:t>
            </a:r>
            <a:endParaRPr/>
          </a:p>
          <a:p>
            <a:pPr indent="-128587" lvl="0" marL="128587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C sink over managed by inversions than inventories for Canada, Russia</a:t>
            </a:r>
            <a:endParaRPr/>
          </a:p>
        </p:txBody>
      </p:sp>
      <p:pic>
        <p:nvPicPr>
          <p:cNvPr id="157" name="Google Shape;15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144" y="963297"/>
            <a:ext cx="6238056" cy="3419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11"/>
          <p:cNvSpPr txBox="1"/>
          <p:nvPr/>
        </p:nvSpPr>
        <p:spPr>
          <a:xfrm>
            <a:off x="254629" y="181122"/>
            <a:ext cx="65496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National CH</a:t>
            </a:r>
            <a:r>
              <a:rPr b="1" baseline="-25000" lang="en-US" sz="18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b="1" lang="en-US" sz="18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emissions</a:t>
            </a:r>
            <a:endParaRPr b="1" sz="18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p11"/>
          <p:cNvSpPr txBox="1"/>
          <p:nvPr/>
        </p:nvSpPr>
        <p:spPr>
          <a:xfrm>
            <a:off x="6804248" y="1059582"/>
            <a:ext cx="2133600" cy="3516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findings: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8587" lvl="0" marL="128587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Uncertainties in separating natural and anthropogenic emissions in inversions</a:t>
            </a:r>
            <a:endParaRPr/>
          </a:p>
          <a:p>
            <a:pPr indent="-128587" lvl="0" marL="128587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Underestimation of emissions by national reports in some countries : Persian Gulf region, India, Russia</a:t>
            </a:r>
            <a:endParaRPr/>
          </a:p>
          <a:p>
            <a:pPr indent="-128587" lvl="0" marL="128587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Agreement between satellite and surface inversions for trends but inversion trends depend on priors (US case)</a:t>
            </a:r>
            <a:endParaRPr/>
          </a:p>
        </p:txBody>
      </p:sp>
      <p:pic>
        <p:nvPicPr>
          <p:cNvPr id="166" name="Google Shape;16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933" y="860331"/>
            <a:ext cx="6334472" cy="4283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2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3" name="Google Shape;17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220" y="1270765"/>
            <a:ext cx="3403600" cy="26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112" y="4102637"/>
            <a:ext cx="8497195" cy="91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95936" y="1249433"/>
            <a:ext cx="37084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2"/>
          <p:cNvSpPr txBox="1"/>
          <p:nvPr/>
        </p:nvSpPr>
        <p:spPr>
          <a:xfrm>
            <a:off x="1046717" y="125219"/>
            <a:ext cx="690965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Influence of priors on CH</a:t>
            </a:r>
            <a:r>
              <a:rPr b="1" baseline="-25000" lang="en-US" sz="18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b="1" lang="en-US" sz="18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emissions from inversions in countries with large fossil emissions</a:t>
            </a:r>
            <a:endParaRPr b="1" sz="18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General warning sign - High quality sticker suitable for indoor &amp; outdoor" id="177" name="Google Shape;177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3091" y="168686"/>
            <a:ext cx="779139" cy="104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/>
          <p:nvPr>
            <p:ph idx="1" type="body"/>
          </p:nvPr>
        </p:nvSpPr>
        <p:spPr>
          <a:xfrm>
            <a:off x="457200" y="1200151"/>
            <a:ext cx="3992075" cy="2229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4775" lvl="0" marL="257175" rtl="0" algn="l">
              <a:spcBef>
                <a:spcPts val="0"/>
              </a:spcBef>
              <a:spcAft>
                <a:spcPts val="0"/>
              </a:spcAft>
              <a:buClr>
                <a:srgbClr val="4C9BDB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83" name="Google Shape;183;p13"/>
          <p:cNvSpPr txBox="1"/>
          <p:nvPr>
            <p:ph idx="12" type="sldNum"/>
          </p:nvPr>
        </p:nvSpPr>
        <p:spPr>
          <a:xfrm>
            <a:off x="7766912" y="4880790"/>
            <a:ext cx="1034982" cy="1798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p13"/>
          <p:cNvSpPr txBox="1"/>
          <p:nvPr/>
        </p:nvSpPr>
        <p:spPr>
          <a:xfrm>
            <a:off x="-685800" y="-2050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Verdana"/>
              <a:buNone/>
            </a:pPr>
            <a:r>
              <a:rPr b="1" lang="en-US" sz="2000">
                <a:solidFill>
                  <a:srgbClr val="244061"/>
                </a:solidFill>
                <a:latin typeface="Verdana"/>
                <a:ea typeface="Verdana"/>
                <a:cs typeface="Verdana"/>
                <a:sym typeface="Verdana"/>
              </a:rPr>
              <a:t>Sentinel-5P near-real time monitoring of large leaks</a:t>
            </a:r>
            <a:endParaRPr/>
          </a:p>
        </p:txBody>
      </p:sp>
      <p:pic>
        <p:nvPicPr>
          <p:cNvPr id="185" name="Google Shape;1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887" y="1200151"/>
            <a:ext cx="4135932" cy="323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2624" y="1246035"/>
            <a:ext cx="3380236" cy="230936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7" name="Google Shape;18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9394" y="3723878"/>
            <a:ext cx="1176007" cy="41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32040" y="3723878"/>
            <a:ext cx="471089" cy="55976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3"/>
          <p:cNvSpPr txBox="1"/>
          <p:nvPr/>
        </p:nvSpPr>
        <p:spPr>
          <a:xfrm>
            <a:off x="392887" y="4582598"/>
            <a:ext cx="62007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leaks larger than 20 tCH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hour ≈ 5% of global emissions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4775" lvl="0" marL="257175" rtl="0" algn="l">
              <a:spcBef>
                <a:spcPts val="0"/>
              </a:spcBef>
              <a:spcAft>
                <a:spcPts val="0"/>
              </a:spcAft>
              <a:buClr>
                <a:srgbClr val="4C9BDB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95" name="Google Shape;195;p14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s://lh7-us.googleusercontent.com/TRhcKoCMWfQYs6si2pyMKThhvCyLw_1UtnN9R5vewc3BS3ZQlJPvz3nw3P7aNCFKqebkfUAyWTMCDMQrPW5DAFK0dfUKiW927rqHygnJen4mCNsvSX_LTtQXVrEPNp0TMNaebOf1nc6LBLA8HGKFUhkxDQ=s2048" id="197" name="Google Shape;1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405" y="843558"/>
            <a:ext cx="8551699" cy="405573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4"/>
          <p:cNvSpPr txBox="1"/>
          <p:nvPr/>
        </p:nvSpPr>
        <p:spPr>
          <a:xfrm>
            <a:off x="0" y="254467"/>
            <a:ext cx="9217024" cy="322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Methane emissions of major fossil fuel basins from TROPOMI images</a:t>
            </a:r>
            <a:endParaRPr/>
          </a:p>
        </p:txBody>
      </p:sp>
      <p:sp>
        <p:nvSpPr>
          <p:cNvPr id="199" name="Google Shape;199;p14"/>
          <p:cNvSpPr/>
          <p:nvPr/>
        </p:nvSpPr>
        <p:spPr>
          <a:xfrm>
            <a:off x="631609" y="3404740"/>
            <a:ext cx="3756645" cy="1077218"/>
          </a:xfrm>
          <a:prstGeom prst="rect">
            <a:avLst/>
          </a:prstGeom>
          <a:solidFill>
            <a:srgbClr val="DAE5F1">
              <a:alpha val="48627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These basins contribute </a:t>
            </a:r>
            <a:r>
              <a:rPr b="1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~20%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global methane emissions from fossil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Highest contributions from Permian, Appalachian, Iran, Iraq and Turkmenistan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041" y="1059582"/>
            <a:ext cx="6549619" cy="398152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5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5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15"/>
          <p:cNvSpPr txBox="1"/>
          <p:nvPr/>
        </p:nvSpPr>
        <p:spPr>
          <a:xfrm>
            <a:off x="254629" y="181122"/>
            <a:ext cx="65496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National anthropogenic CH</a:t>
            </a:r>
            <a:r>
              <a:rPr b="1" baseline="-25000" lang="en-US" sz="18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b="1" lang="en-US" sz="18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emissions</a:t>
            </a:r>
            <a:endParaRPr b="1" sz="18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8" name="Google Shape;208;p15"/>
          <p:cNvSpPr txBox="1"/>
          <p:nvPr/>
        </p:nvSpPr>
        <p:spPr>
          <a:xfrm>
            <a:off x="6633660" y="1352185"/>
            <a:ext cx="2232248" cy="2439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findings: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8587" lvl="0" marL="128587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 agreement between NGHGIs and inversions for most largest emitters</a:t>
            </a:r>
            <a:endParaRPr/>
          </a:p>
          <a:p>
            <a:pPr indent="-128587" lvl="0" marL="128587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Consistency between surface and satellite inversions</a:t>
            </a:r>
            <a:endParaRPr/>
          </a:p>
          <a:p>
            <a:pPr indent="-128587" lvl="0" marL="128587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Inversions emissions larger NGHGIs for Iran, Arabian Peninsula, India</a:t>
            </a:r>
            <a:endParaRPr/>
          </a:p>
        </p:txBody>
      </p:sp>
      <p:cxnSp>
        <p:nvCxnSpPr>
          <p:cNvPr id="209" name="Google Shape;209;p15"/>
          <p:cNvCxnSpPr/>
          <p:nvPr/>
        </p:nvCxnSpPr>
        <p:spPr>
          <a:xfrm flipH="1" rot="10800000">
            <a:off x="953481" y="1419622"/>
            <a:ext cx="288032" cy="180348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10" name="Google Shape;210;p15"/>
          <p:cNvCxnSpPr/>
          <p:nvPr/>
        </p:nvCxnSpPr>
        <p:spPr>
          <a:xfrm flipH="1" rot="10800000">
            <a:off x="719808" y="1077585"/>
            <a:ext cx="107779" cy="62686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1" name="Google Shape;211;p15"/>
          <p:cNvSpPr/>
          <p:nvPr/>
        </p:nvSpPr>
        <p:spPr>
          <a:xfrm rot="-5400000">
            <a:off x="607219" y="1127248"/>
            <a:ext cx="152700" cy="288034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5"/>
          <p:cNvSpPr txBox="1"/>
          <p:nvPr/>
        </p:nvSpPr>
        <p:spPr>
          <a:xfrm>
            <a:off x="1160598" y="1246250"/>
            <a:ext cx="92525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UNFCCC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inventories</a:t>
            </a:r>
            <a:endParaRPr/>
          </a:p>
        </p:txBody>
      </p:sp>
      <p:sp>
        <p:nvSpPr>
          <p:cNvPr id="213" name="Google Shape;213;p15"/>
          <p:cNvSpPr txBox="1"/>
          <p:nvPr/>
        </p:nvSpPr>
        <p:spPr>
          <a:xfrm>
            <a:off x="673707" y="843558"/>
            <a:ext cx="8739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inversions</a:t>
            </a:r>
            <a:endParaRPr/>
          </a:p>
        </p:txBody>
      </p:sp>
      <p:sp>
        <p:nvSpPr>
          <p:cNvPr id="214" name="Google Shape;214;p15"/>
          <p:cNvSpPr/>
          <p:nvPr/>
        </p:nvSpPr>
        <p:spPr>
          <a:xfrm>
            <a:off x="3467290" y="3576596"/>
            <a:ext cx="504056" cy="1464512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16"/>
          <p:cNvSpPr txBox="1"/>
          <p:nvPr/>
        </p:nvSpPr>
        <p:spPr>
          <a:xfrm>
            <a:off x="254629" y="181122"/>
            <a:ext cx="65496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Take home</a:t>
            </a:r>
            <a:endParaRPr b="1" sz="18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2" name="Google Shape;222;p16"/>
          <p:cNvSpPr txBox="1"/>
          <p:nvPr/>
        </p:nvSpPr>
        <p:spPr>
          <a:xfrm>
            <a:off x="241176" y="987574"/>
            <a:ext cx="8579296" cy="3975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National reports define the official data, now available in CRT format each 2 years for non Annex 1 countries</a:t>
            </a:r>
            <a:endParaRPr/>
          </a:p>
          <a:p>
            <a:pPr indent="-285750" lvl="0" marL="285750" marR="0" rtl="0" algn="l">
              <a:spcBef>
                <a:spcPts val="2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Inversions provide </a:t>
            </a:r>
            <a:r>
              <a:rPr b="1"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independent estimates </a:t>
            </a:r>
            <a:r>
              <a:rPr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of greenhouse gas emissions and removal</a:t>
            </a:r>
            <a:endParaRPr/>
          </a:p>
          <a:p>
            <a:pPr indent="-285750" lvl="0" marL="285750" marR="0" rtl="0" algn="l">
              <a:spcBef>
                <a:spcPts val="2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Atmospheric inversions  help for the </a:t>
            </a:r>
            <a:r>
              <a:rPr b="1"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quality control </a:t>
            </a:r>
            <a:r>
              <a:rPr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of national reports</a:t>
            </a:r>
            <a:endParaRPr/>
          </a:p>
          <a:p>
            <a:pPr indent="-285750" lvl="1" marL="742950" marR="0" rtl="0" algn="l">
              <a:spcBef>
                <a:spcPts val="2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Works better for large areas countries with global models</a:t>
            </a:r>
            <a:endParaRPr/>
          </a:p>
          <a:p>
            <a:pPr indent="-285750" lvl="1" marL="742950" marR="0" rtl="0" algn="l">
              <a:spcBef>
                <a:spcPts val="2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Accuracy depends on surface network density ( no station in tropics )</a:t>
            </a:r>
            <a:endParaRPr/>
          </a:p>
          <a:p>
            <a:pPr indent="-285750" lvl="1" marL="742950" marR="0" rtl="0" algn="l">
              <a:spcBef>
                <a:spcPts val="2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Satellites offer a more balanced sampling of all the countries</a:t>
            </a:r>
            <a:endParaRPr/>
          </a:p>
          <a:p>
            <a:pPr indent="-285750" lvl="0" marL="285750" marR="0" rtl="0" algn="l">
              <a:spcBef>
                <a:spcPts val="2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Need to carefully separate </a:t>
            </a:r>
            <a:r>
              <a:rPr b="1"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managed land </a:t>
            </a:r>
            <a:r>
              <a:rPr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natural / anthropogenic </a:t>
            </a:r>
            <a:r>
              <a:rPr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emissions</a:t>
            </a:r>
            <a:endParaRPr/>
          </a:p>
          <a:p>
            <a:pPr indent="-285750" lvl="0" marL="285750" marR="0" rtl="0" algn="l">
              <a:spcBef>
                <a:spcPts val="2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Sensitivity of inversions to priors for fossil CH4 emissions  </a:t>
            </a:r>
            <a:endParaRPr/>
          </a:p>
          <a:p>
            <a:pPr indent="-285750" lvl="0" marL="285750" marR="0" rtl="0" algn="l">
              <a:spcBef>
                <a:spcPts val="2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Potential to develop inversions with higher </a:t>
            </a:r>
            <a:r>
              <a:rPr b="1"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resolution</a:t>
            </a:r>
            <a:r>
              <a:rPr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for quality control of inventories</a:t>
            </a:r>
            <a:endParaRPr/>
          </a:p>
          <a:p>
            <a:pPr indent="-285750" lvl="1" marL="742950" marR="0" rtl="0" algn="l">
              <a:spcBef>
                <a:spcPts val="2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Requires more accurate spatial maps of emissions from inventories (priors)</a:t>
            </a:r>
            <a:endParaRPr/>
          </a:p>
          <a:p>
            <a:pPr indent="-285750" lvl="1" marL="742950" marR="0" rtl="0" algn="l">
              <a:spcBef>
                <a:spcPts val="2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Dense regional atmospheric networks combined with satellites</a:t>
            </a:r>
            <a:endParaRPr/>
          </a:p>
          <a:p>
            <a:pPr indent="-171450" lvl="1" marL="74295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7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9" name="Google Shape;22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2040" y="805036"/>
            <a:ext cx="4032448" cy="2133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404" y="805035"/>
            <a:ext cx="4433586" cy="2133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90801" y="3041197"/>
            <a:ext cx="3886199" cy="210230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7"/>
          <p:cNvSpPr txBox="1"/>
          <p:nvPr/>
        </p:nvSpPr>
        <p:spPr>
          <a:xfrm>
            <a:off x="254629" y="258202"/>
            <a:ext cx="65496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Recent publications</a:t>
            </a:r>
            <a:endParaRPr b="1" sz="18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6202" y="1671766"/>
            <a:ext cx="2705516" cy="143150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"/>
          <p:cNvSpPr txBox="1"/>
          <p:nvPr/>
        </p:nvSpPr>
        <p:spPr>
          <a:xfrm>
            <a:off x="107504" y="123478"/>
            <a:ext cx="4904753" cy="37699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Bottom-up and top-down</a:t>
            </a:r>
            <a:endParaRPr b="1" i="0" sz="2000" u="none" cap="none" strike="noStrik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9" name="Google Shape;4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4980" y="2846478"/>
            <a:ext cx="2705516" cy="1535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21626" y="3408960"/>
            <a:ext cx="930794" cy="71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lculator" id="51" name="Google Shape;5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90545" y="1789088"/>
            <a:ext cx="881255" cy="82596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"/>
          <p:cNvSpPr/>
          <p:nvPr/>
        </p:nvSpPr>
        <p:spPr>
          <a:xfrm>
            <a:off x="3883994" y="2391123"/>
            <a:ext cx="1208435" cy="718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162448" y="807438"/>
            <a:ext cx="4481560" cy="9002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National inventories NGHGIs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GHG emissions and sinks:  </a:t>
            </a:r>
            <a:r>
              <a:rPr b="1" i="0" lang="en-US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activity data </a:t>
            </a:r>
            <a:r>
              <a:rPr b="0" i="0" lang="en-US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and </a:t>
            </a:r>
            <a:r>
              <a:rPr b="1" i="0" lang="en-US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emission factors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energy use data, biomass and soil C stock change national data and models … 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5957669" y="771550"/>
            <a:ext cx="2862803" cy="11079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Atmospheric inversions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GHG emissions and sinks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prior flux maps, concentration measurements, and transport models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9831" y="1789088"/>
            <a:ext cx="1157458" cy="86809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chemeClr val="accent1">
                <a:alpha val="40000"/>
              </a:schemeClr>
            </a:outerShdw>
          </a:effectLst>
        </p:spPr>
      </p:pic>
      <p:sp>
        <p:nvSpPr>
          <p:cNvPr id="56" name="Google Shape;56;p2"/>
          <p:cNvSpPr txBox="1"/>
          <p:nvPr/>
        </p:nvSpPr>
        <p:spPr>
          <a:xfrm>
            <a:off x="5508104" y="4425374"/>
            <a:ext cx="350608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Voluntary, as a quality control of inventories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IPCC guidelines Chapter 6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Used by Switzerland, UK … </a:t>
            </a:r>
            <a:endParaRPr/>
          </a:p>
        </p:txBody>
      </p:sp>
      <p:sp>
        <p:nvSpPr>
          <p:cNvPr id="57" name="Google Shape;57;p2"/>
          <p:cNvSpPr txBox="1"/>
          <p:nvPr/>
        </p:nvSpPr>
        <p:spPr>
          <a:xfrm>
            <a:off x="620303" y="4254934"/>
            <a:ext cx="318699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Official data, based on IPCC Guidelines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Different tiers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Not all countries have inventories compliant with IPCC Guidelines</a:t>
            </a:r>
            <a:endParaRPr/>
          </a:p>
        </p:txBody>
      </p:sp>
      <p:pic>
        <p:nvPicPr>
          <p:cNvPr id="58" name="Google Shape;58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5537" y="2810686"/>
            <a:ext cx="3015466" cy="1464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6579" y="1481001"/>
            <a:ext cx="4255567" cy="306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95686"/>
            <a:ext cx="4866579" cy="199894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"/>
          <p:cNvSpPr txBox="1"/>
          <p:nvPr/>
        </p:nvSpPr>
        <p:spPr>
          <a:xfrm>
            <a:off x="5001905" y="4227934"/>
            <a:ext cx="41786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 Number and progress of reporting submissions from non-Annex I parties</a:t>
            </a:r>
            <a:endParaRPr b="1" i="0" sz="1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 txBox="1"/>
          <p:nvPr/>
        </p:nvSpPr>
        <p:spPr>
          <a:xfrm>
            <a:off x="21853" y="4253126"/>
            <a:ext cx="41786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Number and progress of reporting submissions from non-Annex I parties</a:t>
            </a:r>
            <a:endParaRPr b="1" i="0" sz="1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96021" y="235295"/>
            <a:ext cx="403027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Compiling national reports</a:t>
            </a:r>
            <a:endParaRPr/>
          </a:p>
        </p:txBody>
      </p:sp>
      <p:sp>
        <p:nvSpPr>
          <p:cNvPr id="68" name="Google Shape;68;p3"/>
          <p:cNvSpPr txBox="1"/>
          <p:nvPr/>
        </p:nvSpPr>
        <p:spPr>
          <a:xfrm>
            <a:off x="126383" y="982421"/>
            <a:ext cx="50081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inventories lag behind time by up to 10 years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95486"/>
            <a:ext cx="7992888" cy="48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267494"/>
            <a:ext cx="8424936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23478"/>
            <a:ext cx="7990656" cy="502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/>
          <p:nvPr/>
        </p:nvSpPr>
        <p:spPr>
          <a:xfrm>
            <a:off x="2412549" y="1207754"/>
            <a:ext cx="2214699" cy="164982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FCCC - 台灣青年氣候聯盟" id="89" name="Google Shape;8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179" y="1437376"/>
            <a:ext cx="1645382" cy="36506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7"/>
          <p:cNvSpPr/>
          <p:nvPr/>
        </p:nvSpPr>
        <p:spPr>
          <a:xfrm>
            <a:off x="315433" y="1907098"/>
            <a:ext cx="2032814" cy="365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35000" lIns="81000" spcFirstLastPara="1" rIns="81000" wrap="square" tIns="81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NGHGIs</a:t>
            </a:r>
            <a:endParaRPr b="1" sz="15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269857" y="2344191"/>
            <a:ext cx="2091557" cy="3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5000" lIns="81000" spcFirstLastPara="1" rIns="81000" wrap="square" tIns="81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Scope: Greenhouse gas emissions and removals over </a:t>
            </a:r>
            <a:r>
              <a:rPr b="1" lang="en-US" sz="10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managed land</a:t>
            </a: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en-US" sz="10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7"/>
          <p:cNvSpPr txBox="1"/>
          <p:nvPr/>
        </p:nvSpPr>
        <p:spPr>
          <a:xfrm>
            <a:off x="3009285" y="910551"/>
            <a:ext cx="1089337" cy="296672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Sources</a:t>
            </a:r>
            <a:endParaRPr b="1"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269858" y="1207754"/>
            <a:ext cx="4344057" cy="1683424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7"/>
          <p:cNvSpPr txBox="1"/>
          <p:nvPr/>
        </p:nvSpPr>
        <p:spPr>
          <a:xfrm>
            <a:off x="2572504" y="1437376"/>
            <a:ext cx="976619" cy="503925"/>
          </a:xfrm>
          <a:prstGeom prst="rect">
            <a:avLst/>
          </a:prstGeom>
          <a:solidFill>
            <a:srgbClr val="F9E8B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Annex 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(43，xlsx)</a:t>
            </a:r>
            <a:endParaRPr sz="9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5" name="Google Shape;95;p7"/>
          <p:cNvSpPr txBox="1"/>
          <p:nvPr/>
        </p:nvSpPr>
        <p:spPr>
          <a:xfrm>
            <a:off x="2562718" y="2169467"/>
            <a:ext cx="976619" cy="503925"/>
          </a:xfrm>
          <a:prstGeom prst="rect">
            <a:avLst/>
          </a:prstGeom>
          <a:solidFill>
            <a:srgbClr val="F9E8B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Non-Annex 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(154，pdf)</a:t>
            </a:r>
            <a:endParaRPr sz="9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6" name="Google Shape;96;p7"/>
          <p:cNvSpPr txBox="1"/>
          <p:nvPr/>
        </p:nvSpPr>
        <p:spPr>
          <a:xfrm>
            <a:off x="3795691" y="1394259"/>
            <a:ext cx="639319" cy="1293686"/>
          </a:xfrm>
          <a:prstGeom prst="rect">
            <a:avLst/>
          </a:prstGeom>
          <a:solidFill>
            <a:srgbClr val="F9E8B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NGHGI </a:t>
            </a:r>
            <a:br>
              <a:rPr b="1" lang="en-US" sz="9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</a:br>
            <a:r>
              <a:rPr b="1" lang="en-US" sz="9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database</a:t>
            </a:r>
            <a:endParaRPr b="1" sz="9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97" name="Google Shape;97;p7"/>
          <p:cNvCxnSpPr>
            <a:stCxn id="94" idx="3"/>
            <a:endCxn id="96" idx="1"/>
          </p:cNvCxnSpPr>
          <p:nvPr/>
        </p:nvCxnSpPr>
        <p:spPr>
          <a:xfrm>
            <a:off x="3549123" y="1689338"/>
            <a:ext cx="246600" cy="351900"/>
          </a:xfrm>
          <a:prstGeom prst="bentConnector3">
            <a:avLst>
              <a:gd fmla="val 49994" name="adj1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8" name="Google Shape;98;p7"/>
          <p:cNvCxnSpPr>
            <a:stCxn id="95" idx="3"/>
            <a:endCxn id="96" idx="1"/>
          </p:cNvCxnSpPr>
          <p:nvPr/>
        </p:nvCxnSpPr>
        <p:spPr>
          <a:xfrm flipH="1" rot="10800000">
            <a:off x="3539337" y="2041030"/>
            <a:ext cx="256500" cy="380400"/>
          </a:xfrm>
          <a:prstGeom prst="bentConnector3">
            <a:avLst>
              <a:gd fmla="val 49972" name="adj1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9" name="Google Shape;99;p7"/>
          <p:cNvCxnSpPr/>
          <p:nvPr/>
        </p:nvCxnSpPr>
        <p:spPr>
          <a:xfrm rot="-5400000">
            <a:off x="3837947" y="3091429"/>
            <a:ext cx="1739700" cy="161100"/>
          </a:xfrm>
          <a:prstGeom prst="bentConnector3">
            <a:avLst>
              <a:gd fmla="val 0" name="adj1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0" name="Google Shape;100;p7"/>
          <p:cNvSpPr txBox="1"/>
          <p:nvPr>
            <p:ph type="ctrTitle"/>
          </p:nvPr>
        </p:nvSpPr>
        <p:spPr>
          <a:xfrm>
            <a:off x="156461" y="105882"/>
            <a:ext cx="8987539" cy="4888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Verdana"/>
              <a:buNone/>
            </a:pPr>
            <a:r>
              <a:rPr b="1" lang="en-US" sz="1800">
                <a:solidFill>
                  <a:srgbClr val="002060"/>
                </a:solidFill>
              </a:rPr>
              <a:t>Processing inversions data to make them comparable to inventories</a:t>
            </a:r>
            <a:endParaRPr/>
          </a:p>
        </p:txBody>
      </p:sp>
      <p:grpSp>
        <p:nvGrpSpPr>
          <p:cNvPr id="101" name="Google Shape;101;p7"/>
          <p:cNvGrpSpPr/>
          <p:nvPr/>
        </p:nvGrpSpPr>
        <p:grpSpPr>
          <a:xfrm>
            <a:off x="4784302" y="916998"/>
            <a:ext cx="4105070" cy="4188894"/>
            <a:chOff x="4784302" y="916998"/>
            <a:chExt cx="4105070" cy="4188894"/>
          </a:xfrm>
        </p:grpSpPr>
        <p:sp>
          <p:nvSpPr>
            <p:cNvPr id="102" name="Google Shape;102;p7"/>
            <p:cNvSpPr/>
            <p:nvPr/>
          </p:nvSpPr>
          <p:spPr>
            <a:xfrm>
              <a:off x="4788427" y="1207223"/>
              <a:ext cx="3158963" cy="2190056"/>
            </a:xfrm>
            <a:prstGeom prst="rect">
              <a:avLst/>
            </a:prstGeom>
            <a:solidFill>
              <a:srgbClr val="F2F2F2"/>
            </a:solidFill>
            <a:ln cap="flat" cmpd="sng" w="254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4784302" y="3260092"/>
              <a:ext cx="4105070" cy="1845800"/>
            </a:xfrm>
            <a:prstGeom prst="rect">
              <a:avLst/>
            </a:prstGeom>
            <a:solidFill>
              <a:srgbClr val="F2F2F2"/>
            </a:solidFill>
            <a:ln cap="flat" cmpd="sng" w="254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4" name="Google Shape;104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62323" y="4194562"/>
              <a:ext cx="3015816" cy="394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62323" y="3868674"/>
              <a:ext cx="3073661" cy="335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923168" y="4549696"/>
              <a:ext cx="2393523" cy="3944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7"/>
            <p:cNvSpPr txBox="1"/>
            <p:nvPr/>
          </p:nvSpPr>
          <p:spPr>
            <a:xfrm>
              <a:off x="4839562" y="3916697"/>
              <a:ext cx="928459" cy="219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Land CO2 Flux</a:t>
              </a:r>
              <a:endParaRPr b="1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7"/>
            <p:cNvSpPr txBox="1"/>
            <p:nvPr/>
          </p:nvSpPr>
          <p:spPr>
            <a:xfrm>
              <a:off x="4839562" y="4280316"/>
              <a:ext cx="1083606" cy="346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Anthropogenic CH4 Flux</a:t>
              </a:r>
              <a:endParaRPr b="1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7"/>
            <p:cNvSpPr txBox="1"/>
            <p:nvPr/>
          </p:nvSpPr>
          <p:spPr>
            <a:xfrm>
              <a:off x="4839562" y="4640996"/>
              <a:ext cx="1083606" cy="346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Anthropogenic N2O Flux</a:t>
              </a:r>
              <a:endParaRPr b="1" sz="8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7"/>
            <p:cNvSpPr txBox="1"/>
            <p:nvPr/>
          </p:nvSpPr>
          <p:spPr>
            <a:xfrm>
              <a:off x="5515993" y="929698"/>
              <a:ext cx="1560686" cy="296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Flux Adjustment</a:t>
              </a:r>
              <a:endParaRPr b="1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7"/>
            <p:cNvSpPr txBox="1"/>
            <p:nvPr/>
          </p:nvSpPr>
          <p:spPr>
            <a:xfrm>
              <a:off x="4887679" y="2955761"/>
              <a:ext cx="2916564" cy="335474"/>
            </a:xfrm>
            <a:prstGeom prst="rect">
              <a:avLst/>
            </a:prstGeom>
            <a:solidFill>
              <a:srgbClr val="5AD8A6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Extract land flux from managed land</a:t>
              </a:r>
              <a:endParaRPr b="1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7"/>
            <p:cNvSpPr txBox="1"/>
            <p:nvPr/>
          </p:nvSpPr>
          <p:spPr>
            <a:xfrm>
              <a:off x="4896570" y="3397279"/>
              <a:ext cx="2907673" cy="335474"/>
            </a:xfrm>
            <a:prstGeom prst="rect">
              <a:avLst/>
            </a:prstGeom>
            <a:solidFill>
              <a:srgbClr val="5AD8A6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Other adjustment (e.g., lateral flux)</a:t>
              </a:r>
              <a:endParaRPr b="1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3" name="Google Shape;113;p7"/>
            <p:cNvCxnSpPr>
              <a:stCxn id="111" idx="2"/>
              <a:endCxn id="112" idx="0"/>
            </p:cNvCxnSpPr>
            <p:nvPr/>
          </p:nvCxnSpPr>
          <p:spPr>
            <a:xfrm flipH="1" rot="-5400000">
              <a:off x="6295261" y="3341935"/>
              <a:ext cx="105900" cy="4500"/>
            </a:xfrm>
            <a:prstGeom prst="bentConnector3">
              <a:avLst>
                <a:gd fmla="val 50000" name="adj1"/>
              </a:avLst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14" name="Google Shape;114;p7"/>
            <p:cNvSpPr txBox="1"/>
            <p:nvPr/>
          </p:nvSpPr>
          <p:spPr>
            <a:xfrm>
              <a:off x="8122260" y="1386714"/>
              <a:ext cx="613724" cy="1504462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GHG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flux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in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key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sectors</a:t>
              </a:r>
              <a:endParaRPr b="1" sz="105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cxnSp>
          <p:nvCxnSpPr>
            <p:cNvPr id="115" name="Google Shape;115;p7"/>
            <p:cNvCxnSpPr>
              <a:stCxn id="112" idx="3"/>
              <a:endCxn id="114" idx="2"/>
            </p:cNvCxnSpPr>
            <p:nvPr/>
          </p:nvCxnSpPr>
          <p:spPr>
            <a:xfrm flipH="1" rot="10800000">
              <a:off x="7804243" y="2891216"/>
              <a:ext cx="624900" cy="673800"/>
            </a:xfrm>
            <a:prstGeom prst="bentConnector2">
              <a:avLst/>
            </a:prstGeom>
            <a:solidFill>
              <a:schemeClr val="accen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16" name="Google Shape;116;p7"/>
            <p:cNvSpPr txBox="1"/>
            <p:nvPr/>
          </p:nvSpPr>
          <p:spPr>
            <a:xfrm>
              <a:off x="7967093" y="916998"/>
              <a:ext cx="882375" cy="290225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Comparison</a:t>
              </a:r>
              <a:endParaRPr b="1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7" name="Google Shape;117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044781" y="1324548"/>
              <a:ext cx="2759462" cy="15330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7"/>
          <p:cNvGrpSpPr/>
          <p:nvPr/>
        </p:nvGrpSpPr>
        <p:grpSpPr>
          <a:xfrm>
            <a:off x="113923" y="2983024"/>
            <a:ext cx="4494982" cy="2150489"/>
            <a:chOff x="132265" y="2993011"/>
            <a:chExt cx="4494982" cy="2150489"/>
          </a:xfrm>
        </p:grpSpPr>
        <p:sp>
          <p:nvSpPr>
            <p:cNvPr id="119" name="Google Shape;119;p7"/>
            <p:cNvSpPr/>
            <p:nvPr/>
          </p:nvSpPr>
          <p:spPr>
            <a:xfrm>
              <a:off x="390960" y="4507158"/>
              <a:ext cx="2032814" cy="359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000" lIns="81000" spcFirstLastPara="1" rIns="81000" wrap="square" tIns="81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020B5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Atmospheric Inversion Models</a:t>
              </a:r>
              <a:endParaRPr b="1" sz="1200">
                <a:solidFill>
                  <a:srgbClr val="0020B5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132265" y="4799770"/>
              <a:ext cx="2499320" cy="3437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000" lIns="81000" spcFirstLastPara="1" rIns="81000" wrap="square" tIns="81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Scope: GHG flux over </a:t>
              </a:r>
              <a:r>
                <a:rPr b="1" lang="en-US" sz="1050">
                  <a:solidFill>
                    <a:srgbClr val="0020B5"/>
                  </a:solidFill>
                  <a:latin typeface="Arial"/>
                  <a:ea typeface="Arial"/>
                  <a:cs typeface="Arial"/>
                  <a:sym typeface="Arial"/>
                </a:rPr>
                <a:t>all land</a:t>
              </a:r>
              <a:r>
                <a:rPr lang="en-US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1" name="Google Shape;121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52194" y="3003330"/>
              <a:ext cx="1898228" cy="1273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7"/>
            <p:cNvSpPr txBox="1"/>
            <p:nvPr/>
          </p:nvSpPr>
          <p:spPr>
            <a:xfrm>
              <a:off x="450019" y="4283392"/>
              <a:ext cx="1898228" cy="207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(van der Laan-Luijkx et al, 2018)</a:t>
              </a:r>
              <a:endParaRPr sz="75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pic>
          <p:nvPicPr>
            <p:cNvPr id="123" name="Google Shape;123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563560" y="3106972"/>
              <a:ext cx="1955448" cy="473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itrous Oxide Budget update" id="124" name="Google Shape;124;p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563560" y="4190529"/>
              <a:ext cx="1869542" cy="473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Methane Budget annual update" id="125" name="Google Shape;125;p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563560" y="3648751"/>
              <a:ext cx="1775340" cy="4734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7"/>
            <p:cNvSpPr/>
            <p:nvPr/>
          </p:nvSpPr>
          <p:spPr>
            <a:xfrm>
              <a:off x="283190" y="2993011"/>
              <a:ext cx="4344057" cy="2097635"/>
            </a:xfrm>
            <a:prstGeom prst="rect">
              <a:avLst/>
            </a:prstGeom>
            <a:noFill/>
            <a:ln cap="flat" cmpd="sng" w="254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7"/>
            <p:cNvSpPr txBox="1"/>
            <p:nvPr/>
          </p:nvSpPr>
          <p:spPr>
            <a:xfrm>
              <a:off x="2446039" y="4754531"/>
              <a:ext cx="2102718" cy="296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000" lIns="81000" spcFirstLastPara="1" rIns="81000" wrap="square" tIns="81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Coordinated by Global Carbon Project</a:t>
              </a:r>
              <a:endPara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/>
        </p:nvSpPr>
        <p:spPr>
          <a:xfrm>
            <a:off x="254629" y="181122"/>
            <a:ext cx="44613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National net CO2 flux from land</a:t>
            </a:r>
            <a:endParaRPr b="1" sz="18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Google Shape;133;p8"/>
          <p:cNvSpPr txBox="1"/>
          <p:nvPr/>
        </p:nvSpPr>
        <p:spPr>
          <a:xfrm>
            <a:off x="6486738" y="699542"/>
            <a:ext cx="2333734" cy="2870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findings: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8587" lvl="0" marL="128587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year on year changes in inversions than in inventories (inventories = multiyear mean)</a:t>
            </a:r>
            <a:endParaRPr/>
          </a:p>
          <a:p>
            <a:pPr indent="-128587" lvl="0" marL="128587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Consistent year on year changes between satellite and surface inversions</a:t>
            </a:r>
            <a:endParaRPr/>
          </a:p>
          <a:p>
            <a:pPr indent="-128587" lvl="0" marL="128587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Satellite inversion models have relatively smaller ranges than surface network inversions</a:t>
            </a:r>
            <a:endParaRPr/>
          </a:p>
        </p:txBody>
      </p:sp>
      <p:pic>
        <p:nvPicPr>
          <p:cNvPr id="134" name="Google Shape;1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216" y="1116638"/>
            <a:ext cx="5881602" cy="382048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8"/>
          <p:cNvSpPr/>
          <p:nvPr/>
        </p:nvSpPr>
        <p:spPr>
          <a:xfrm flipH="1">
            <a:off x="323527" y="2355726"/>
            <a:ext cx="5688633" cy="2088232"/>
          </a:xfrm>
          <a:prstGeom prst="corner">
            <a:avLst>
              <a:gd fmla="val 52174" name="adj1"/>
              <a:gd fmla="val 658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8"/>
          <p:cNvSpPr/>
          <p:nvPr/>
        </p:nvSpPr>
        <p:spPr>
          <a:xfrm flipH="1" rot="10800000">
            <a:off x="337793" y="1116638"/>
            <a:ext cx="5778556" cy="2283204"/>
          </a:xfrm>
          <a:prstGeom prst="corner">
            <a:avLst>
              <a:gd fmla="val 52174" name="adj1"/>
              <a:gd fmla="val 190649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8"/>
          <p:cNvSpPr txBox="1"/>
          <p:nvPr/>
        </p:nvSpPr>
        <p:spPr>
          <a:xfrm>
            <a:off x="6506523" y="3508435"/>
            <a:ext cx="202591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8587" lvl="0" marL="128587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Canada, Russia, EU, Kazakhstan : inversion C sink &gt; inventories</a:t>
            </a:r>
            <a:endParaRPr/>
          </a:p>
        </p:txBody>
      </p:sp>
      <p:sp>
        <p:nvSpPr>
          <p:cNvPr id="138" name="Google Shape;138;p8"/>
          <p:cNvSpPr txBox="1"/>
          <p:nvPr/>
        </p:nvSpPr>
        <p:spPr>
          <a:xfrm>
            <a:off x="6506523" y="4209931"/>
            <a:ext cx="241726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8587" lvl="0" marL="128587" marR="0" rtl="0" algn="l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Brazil, Indonesia, DRC:         inversion C sink &gt; inventories [but few atmospheric measurements]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/>
          <p:nvPr/>
        </p:nvSpPr>
        <p:spPr>
          <a:xfrm>
            <a:off x="324617" y="267494"/>
            <a:ext cx="403027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New map of managed land</a:t>
            </a:r>
            <a:endParaRPr/>
          </a:p>
        </p:txBody>
      </p:sp>
      <p:pic>
        <p:nvPicPr>
          <p:cNvPr id="144" name="Google Shape;14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3977" y="1203598"/>
            <a:ext cx="5892800" cy="344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9"/>
          <p:cNvSpPr/>
          <p:nvPr/>
        </p:nvSpPr>
        <p:spPr>
          <a:xfrm>
            <a:off x="1625600" y="1362298"/>
            <a:ext cx="714152" cy="48937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9"/>
          <p:cNvSpPr txBox="1"/>
          <p:nvPr/>
        </p:nvSpPr>
        <p:spPr>
          <a:xfrm>
            <a:off x="2278595" y="2958212"/>
            <a:ext cx="862737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5493"/>
                </a:solidFill>
                <a:latin typeface="Calibri"/>
                <a:ea typeface="Calibri"/>
                <a:cs typeface="Calibri"/>
                <a:sym typeface="Calibri"/>
              </a:rPr>
              <a:t>unmanaged</a:t>
            </a:r>
            <a:endParaRPr/>
          </a:p>
        </p:txBody>
      </p:sp>
      <p:sp>
        <p:nvSpPr>
          <p:cNvPr id="147" name="Google Shape;147;p9"/>
          <p:cNvSpPr txBox="1"/>
          <p:nvPr/>
        </p:nvSpPr>
        <p:spPr>
          <a:xfrm>
            <a:off x="2267744" y="3219822"/>
            <a:ext cx="851515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9051"/>
                </a:solidFill>
                <a:latin typeface="Calibri"/>
                <a:ea typeface="Calibri"/>
                <a:cs typeface="Calibri"/>
                <a:sym typeface="Calibri"/>
              </a:rPr>
              <a:t>Managed    </a:t>
            </a:r>
            <a:endParaRPr/>
          </a:p>
        </p:txBody>
      </p:sp>
      <p:sp>
        <p:nvSpPr>
          <p:cNvPr id="148" name="Google Shape;148;p9"/>
          <p:cNvSpPr txBox="1"/>
          <p:nvPr/>
        </p:nvSpPr>
        <p:spPr>
          <a:xfrm>
            <a:off x="1982676" y="4427372"/>
            <a:ext cx="53206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Inventories only report fluxes over managed lands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So, inversions have to be sampled over managed lands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CP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2013-11-11T22:16:06Z</dcterms:created>
  <dc:creator>Róisín Moriarty</dc:creator>
</cp:coreProperties>
</file>