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5" r:id="rId9"/>
    <p:sldId id="263" r:id="rId10"/>
    <p:sldId id="264" r:id="rId11"/>
  </p:sldIdLst>
  <p:sldSz cx="12192000" cy="6858000"/>
  <p:notesSz cx="6858000" cy="9144000"/>
  <p:embeddedFontLst>
    <p:embeddedFont>
      <p:font typeface="Average" panose="020B0604020202020204" charset="0"/>
      <p:regular r:id="rId13"/>
    </p:embeddedFont>
    <p:embeddedFont>
      <p:font typeface="Barlow" panose="00000500000000000000" pitchFamily="2" charset="0"/>
      <p:regular r:id="rId14"/>
      <p:bold r:id="rId15"/>
      <p:italic r:id="rId16"/>
      <p:boldItalic r:id="rId17"/>
    </p:embeddedFont>
    <p:embeddedFont>
      <p:font typeface="Barlow Medium" panose="00000600000000000000" pitchFamily="2" charset="0"/>
      <p:regular r:id="rId18"/>
      <p:bold r:id="rId19"/>
      <p:italic r:id="rId20"/>
      <p:boldItalic r:id="rId21"/>
    </p:embeddedFont>
    <p:embeddedFont>
      <p:font typeface="Barlow SemiBold" panose="00000700000000000000" pitchFamily="2" charset="0"/>
      <p:regular r:id="rId22"/>
      <p:bold r:id="rId23"/>
      <p:italic r:id="rId24"/>
      <p:boldItalic r:id="rId25"/>
    </p:embeddedFont>
    <p:embeddedFont>
      <p:font typeface="Lobster" panose="00000500000000000000" pitchFamily="2" charset="0"/>
      <p:regular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Medium" panose="00000600000000000000" pitchFamily="2" charset="0"/>
      <p:regular r:id="rId31"/>
      <p:bold r:id="rId32"/>
      <p:italic r:id="rId33"/>
      <p:boldItalic r:id="rId34"/>
    </p:embeddedFont>
    <p:embeddedFont>
      <p:font typeface="Montserrat SemiBold" panose="00000700000000000000" pitchFamily="2" charset="0"/>
      <p:regular r:id="rId35"/>
      <p:bold r:id="rId36"/>
      <p:italic r:id="rId37"/>
      <p:boldItalic r:id="rId38"/>
    </p:embeddedFont>
    <p:embeddedFont>
      <p:font typeface="Wingdings 2" panose="05020102010507070707" pitchFamily="18" charset="2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7698" autoAdjust="0"/>
  </p:normalViewPr>
  <p:slideViewPr>
    <p:cSldViewPr snapToGrid="0">
      <p:cViewPr>
        <p:scale>
          <a:sx n="100" d="100"/>
          <a:sy n="100" d="100"/>
        </p:scale>
        <p:origin x="954" y="-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1D6A7FA9-FB18-C305-B48B-06B799103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>
            <a:extLst>
              <a:ext uri="{FF2B5EF4-FFF2-40B4-BE49-F238E27FC236}">
                <a16:creationId xmlns:a16="http://schemas.microsoft.com/office/drawing/2014/main" id="{644F162A-A463-64FA-AD04-537EB69EFB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>
            <a:extLst>
              <a:ext uri="{FF2B5EF4-FFF2-40B4-BE49-F238E27FC236}">
                <a16:creationId xmlns:a16="http://schemas.microsoft.com/office/drawing/2014/main" id="{57852C74-0445-23B2-DFE5-CAD24FF68B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05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950785DA-CA63-AA22-AE2C-68ABC904B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>
            <a:extLst>
              <a:ext uri="{FF2B5EF4-FFF2-40B4-BE49-F238E27FC236}">
                <a16:creationId xmlns:a16="http://schemas.microsoft.com/office/drawing/2014/main" id="{47C07EEB-A967-390D-2635-A285382472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D20D8654-3638-CD32-999A-0A589C9269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879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96A10F91-D3D9-C3A6-444F-C471D7FBE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>
            <a:extLst>
              <a:ext uri="{FF2B5EF4-FFF2-40B4-BE49-F238E27FC236}">
                <a16:creationId xmlns:a16="http://schemas.microsoft.com/office/drawing/2014/main" id="{A95E090A-F1A0-D8A0-B28B-990BCA80D3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3B6D363F-F8C1-9EEB-88D1-C733D0D214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97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19606E63-E02B-FFA2-7374-6D1F49B93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>
            <a:extLst>
              <a:ext uri="{FF2B5EF4-FFF2-40B4-BE49-F238E27FC236}">
                <a16:creationId xmlns:a16="http://schemas.microsoft.com/office/drawing/2014/main" id="{1994059C-1DF5-B845-4FC6-365A1E5003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19580130-57EE-7179-BB5A-36C8C1C245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1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3D1B51EA-EB49-BA43-C71C-D513CD50F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>
            <a:extLst>
              <a:ext uri="{FF2B5EF4-FFF2-40B4-BE49-F238E27FC236}">
                <a16:creationId xmlns:a16="http://schemas.microsoft.com/office/drawing/2014/main" id="{D44C40F8-475F-B788-AAD7-8F60716D5C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DCEF276F-775B-4049-68C9-236239F195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56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B1652A82-E214-F765-50C6-DB59E3A3E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>
            <a:extLst>
              <a:ext uri="{FF2B5EF4-FFF2-40B4-BE49-F238E27FC236}">
                <a16:creationId xmlns:a16="http://schemas.microsoft.com/office/drawing/2014/main" id="{B649CF28-323F-B125-6597-944A9BC2CA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>
            <a:extLst>
              <a:ext uri="{FF2B5EF4-FFF2-40B4-BE49-F238E27FC236}">
                <a16:creationId xmlns:a16="http://schemas.microsoft.com/office/drawing/2014/main" id="{6D25C7AF-A86C-12C8-DED3-1B4344F7B2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780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02EF2B6D-ADD7-53D0-714E-CCED8264C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>
            <a:extLst>
              <a:ext uri="{FF2B5EF4-FFF2-40B4-BE49-F238E27FC236}">
                <a16:creationId xmlns:a16="http://schemas.microsoft.com/office/drawing/2014/main" id="{01FFE728-8D88-710E-D80E-9FD595B6D0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>
            <a:extLst>
              <a:ext uri="{FF2B5EF4-FFF2-40B4-BE49-F238E27FC236}">
                <a16:creationId xmlns:a16="http://schemas.microsoft.com/office/drawing/2014/main" id="{3C6ABA88-17CD-40A1-A369-EC0FCEEA44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19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CEOS)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r="65873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l="34128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GClimate)">
  <p:cSld name="Title Slide_1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7882594" y="57065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-10031326" y="-4219917"/>
            <a:ext cx="12215481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 amt="58999"/>
          </a:blip>
          <a:srcRect l="11054" t="37272" r="40715" b="-20377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 l="10790" t="22772" r="65874" b="23006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 l="34127" t="31914" r="11634" b="28523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7" name="Google Shape;27;p3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21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WGClimate-22 &amp; GHG-TT-5</a:t>
            </a:r>
            <a:endParaRPr sz="21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11 - 13 February, 2025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3" name="Google Shape;3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4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and Content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Google Shape;50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21F9FF-0369-FEFA-8D45-EFE88452F63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AC4F1-6588-A715-72BF-745C8387A42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604421" y="1715761"/>
            <a:ext cx="10308600" cy="3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100" dirty="0"/>
              <a:t>Improving the UK GHG Inventory</a:t>
            </a:r>
            <a:endParaRPr sz="3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6096000" y="5142239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i="0" u="none" strike="noStrike" cap="none" dirty="0" err="1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Onoriode</a:t>
            </a:r>
            <a:r>
              <a:rPr lang="en-GB" sz="2200" i="0" u="none" strike="noStrike" cap="none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GB" sz="2200" i="0" u="none" strike="noStrike" cap="none" dirty="0" err="1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Esegbue</a:t>
            </a:r>
            <a:r>
              <a:rPr lang="en-GB" sz="2200" i="0" u="none" strike="noStrike" cap="none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i="0" u="none" strike="noStrike" cap="none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DESNZ, UK</a:t>
            </a:r>
            <a:endParaRPr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i="0" u="none" strike="noStrike" cap="none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6.4</a:t>
            </a:r>
            <a:endParaRPr sz="2200" i="0" u="none" strike="noStrike" cap="none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1173B923-E0D8-8B23-F4A8-CBA0CFE91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>
            <a:extLst>
              <a:ext uri="{FF2B5EF4-FFF2-40B4-BE49-F238E27FC236}">
                <a16:creationId xmlns:a16="http://schemas.microsoft.com/office/drawing/2014/main" id="{A565F2DB-123B-4A6F-AD47-43C7FDBD84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Conclusion</a:t>
            </a:r>
            <a:endParaRPr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A4F2505-BD1E-A412-EC3D-3398EB6822FC}"/>
              </a:ext>
            </a:extLst>
          </p:cNvPr>
          <p:cNvSpPr txBox="1"/>
          <p:nvPr/>
        </p:nvSpPr>
        <p:spPr>
          <a:xfrm>
            <a:off x="476684" y="1418239"/>
            <a:ext cx="10431462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Transparent, complete, and accurate GHG Inventory that is fit to track progress towards net-zero emissions.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Inventory with high-quality emissions estimates that can stand up to challenge and scrutiny.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ocus future improvements appropriately on key uncertainties and policy needs.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xpand Inventory delivery and assurance and help tackle uncertainty.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delivery risk, improve transparency and provide value for money.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appropriate use of the GHGI emissions estimates in the assessment of progress against net-zero emission targets and policy.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Co-produce GHGI research programmes with research funders, to generate the fundamental and translational evidence and data needed to estimate emissions.</a:t>
            </a:r>
          </a:p>
        </p:txBody>
      </p:sp>
    </p:spTree>
    <p:extLst>
      <p:ext uri="{BB962C8B-B14F-4D97-AF65-F5344CB8AC3E}">
        <p14:creationId xmlns:p14="http://schemas.microsoft.com/office/powerpoint/2010/main" val="263477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Content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53134F-9016-0B1F-F091-5CA6A7158ADB}"/>
              </a:ext>
            </a:extLst>
          </p:cNvPr>
          <p:cNvSpPr txBox="1"/>
          <p:nvPr/>
        </p:nvSpPr>
        <p:spPr>
          <a:xfrm>
            <a:off x="982745" y="965679"/>
            <a:ext cx="7256971" cy="5546711"/>
          </a:xfrm>
          <a:prstGeom prst="rect">
            <a:avLst/>
          </a:prstGeom>
          <a:noFill/>
          <a:ln w="254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Drivers of Strategic Approach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In-depth Review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Improvement Programme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Verification Programme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GEMMA Programme 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Digital Upgrade Programme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4D6A352C-8F5B-83E8-BBBF-12D27C792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>
            <a:extLst>
              <a:ext uri="{FF2B5EF4-FFF2-40B4-BE49-F238E27FC236}">
                <a16:creationId xmlns:a16="http://schemas.microsoft.com/office/drawing/2014/main" id="{1B65A614-E814-E016-3AC1-758512B10008}"/>
              </a:ext>
            </a:extLst>
          </p:cNvPr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E92BD37-82A1-46EE-B4F3-E77CD0A1D7C1}"/>
              </a:ext>
            </a:extLst>
          </p:cNvPr>
          <p:cNvSpPr>
            <a:spLocks noGrp="1"/>
          </p:cNvSpPr>
          <p:nvPr/>
        </p:nvSpPr>
        <p:spPr>
          <a:xfrm>
            <a:off x="271183" y="1188332"/>
            <a:ext cx="5824817" cy="497022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endParaRPr lang="en-GB" sz="1800" dirty="0">
              <a:effectLst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900" dirty="0">
                <a:effectLst/>
                <a:ea typeface="Calibri" panose="020F0502020204030204" pitchFamily="34" charset="0"/>
              </a:rPr>
              <a:t>The Inventory system is over 20 years old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900" dirty="0">
                <a:effectLst/>
                <a:ea typeface="Calibri" panose="020F0502020204030204" pitchFamily="34" charset="0"/>
              </a:rPr>
              <a:t>Need significant improvement </a:t>
            </a:r>
          </a:p>
          <a:p>
            <a:pPr marL="0" indent="0" algn="just">
              <a:buNone/>
            </a:pPr>
            <a:endParaRPr lang="en-GB" sz="2900" dirty="0">
              <a:effectLst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GB" sz="2900" dirty="0">
                <a:effectLst/>
                <a:ea typeface="Calibri" panose="020F0502020204030204" pitchFamily="34" charset="0"/>
              </a:rPr>
              <a:t>The inventory has been shaped by an improvement programme which identifies methodological and data improvements to the quantification of emissions. </a:t>
            </a:r>
          </a:p>
          <a:p>
            <a:pPr marL="0" indent="0" algn="just">
              <a:buNone/>
            </a:pPr>
            <a:endParaRPr lang="en-GB" sz="21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200" dirty="0">
                <a:ea typeface="Calibri" panose="020F0502020204030204" pitchFamily="34" charset="0"/>
              </a:rPr>
              <a:t>Previously, improvements to the GHGI are: </a:t>
            </a:r>
          </a:p>
          <a:p>
            <a:pPr lvl="1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ea typeface="Calibri" panose="020F0502020204030204" pitchFamily="34" charset="0"/>
              </a:rPr>
              <a:t>proposed annually by contractors responsible for compiling the Inventory.</a:t>
            </a:r>
          </a:p>
          <a:p>
            <a:pPr lvl="1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ea typeface="Calibri" panose="020F0502020204030204" pitchFamily="34" charset="0"/>
              </a:rPr>
              <a:t>recommended by expert review teams that undertake routine review of the GHGI for the UNFCCC; and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ea typeface="Calibri" panose="020F0502020204030204" pitchFamily="34" charset="0"/>
              </a:rPr>
              <a:t>put forward by stakeholders of the National Inventory Steering Committee (NISC).  </a:t>
            </a:r>
            <a:endParaRPr lang="en-GB" sz="22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CCE0-525D-47E7-6678-2D686931A85E}"/>
              </a:ext>
            </a:extLst>
          </p:cNvPr>
          <p:cNvSpPr txBox="1">
            <a:spLocks/>
          </p:cNvSpPr>
          <p:nvPr/>
        </p:nvSpPr>
        <p:spPr>
          <a:xfrm>
            <a:off x="6744267" y="1188332"/>
            <a:ext cx="4533899" cy="497022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We procure series of relatively small improvements projects yearly</a:t>
            </a:r>
          </a:p>
          <a:p>
            <a:pPr marL="0" indent="0">
              <a:buNone/>
            </a:pPr>
            <a:endParaRPr lang="en-GB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a typeface="Calibri" panose="020F0502020204030204" pitchFamily="34" charset="0"/>
              </a:rPr>
              <a:t>UK Committee on Climate Change (2017)</a:t>
            </a:r>
          </a:p>
          <a:p>
            <a:pPr marL="0" indent="0" algn="just">
              <a:buNone/>
            </a:pPr>
            <a:r>
              <a:rPr lang="en-GB" sz="1400" dirty="0">
                <a:ea typeface="Calibri" panose="020F0502020204030204" pitchFamily="34" charset="0"/>
              </a:rPr>
              <a:t>“The methodology for constructing the GHG Inventory is rigorous but the process for identifying improvements could be strengthened.” </a:t>
            </a:r>
          </a:p>
          <a:p>
            <a:pPr marL="0" indent="0" algn="just">
              <a:buNone/>
            </a:pPr>
            <a:r>
              <a:rPr lang="en-GB" sz="1400" dirty="0">
                <a:ea typeface="Calibri" panose="020F0502020204030204" pitchFamily="34" charset="0"/>
              </a:rPr>
              <a:t>In addition, the CCC recommended that, “the process for prioritising improvements should be more transparent and should have a stronger focus on sources that contribute a large proportion of uncertainty and priorities needed for policy development.”</a:t>
            </a:r>
          </a:p>
          <a:p>
            <a:pPr marL="0" indent="0" algn="just">
              <a:buNone/>
            </a:pPr>
            <a:endParaRPr lang="en-GB" sz="14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a typeface="Calibri" panose="020F0502020204030204" pitchFamily="34" charset="0"/>
              </a:rPr>
              <a:t>How do we futureproof the UK GHGI?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2219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972977F4-F30D-C5F9-3CF5-0ED4C6D95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>
            <a:extLst>
              <a:ext uri="{FF2B5EF4-FFF2-40B4-BE49-F238E27FC236}">
                <a16:creationId xmlns:a16="http://schemas.microsoft.com/office/drawing/2014/main" id="{6D438A65-15C0-7D7A-453C-FE0389982000}"/>
              </a:ext>
            </a:extLst>
          </p:cNvPr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Drivers of Strategic Approach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89E27F-673A-4388-9EB0-F7853CC8F998}"/>
              </a:ext>
            </a:extLst>
          </p:cNvPr>
          <p:cNvGrpSpPr/>
          <p:nvPr/>
        </p:nvGrpSpPr>
        <p:grpSpPr>
          <a:xfrm>
            <a:off x="4845170" y="2932152"/>
            <a:ext cx="2326512" cy="2234251"/>
            <a:chOff x="1364248" y="1148902"/>
            <a:chExt cx="1460304" cy="1263222"/>
          </a:xfrm>
          <a:scene3d>
            <a:camera prst="orthographicFront"/>
            <a:lightRig rig="flat" dir="t"/>
          </a:scene3d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C0239258-B937-59BD-EFEC-B829EA43FB51}"/>
                </a:ext>
              </a:extLst>
            </p:cNvPr>
            <p:cNvSpPr/>
            <p:nvPr/>
          </p:nvSpPr>
          <p:spPr>
            <a:xfrm>
              <a:off x="1364248" y="1148902"/>
              <a:ext cx="1460304" cy="1263222"/>
            </a:xfrm>
            <a:prstGeom prst="hexagon">
              <a:avLst>
                <a:gd name="adj" fmla="val 28570"/>
                <a:gd name="vf" fmla="val 115470"/>
              </a:avLst>
            </a:prstGeom>
            <a:ln w="19050">
              <a:noFill/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Hexagon 4">
              <a:extLst>
                <a:ext uri="{FF2B5EF4-FFF2-40B4-BE49-F238E27FC236}">
                  <a16:creationId xmlns:a16="http://schemas.microsoft.com/office/drawing/2014/main" id="{904A89F8-E279-2D4F-C162-250212CDABB2}"/>
                </a:ext>
              </a:extLst>
            </p:cNvPr>
            <p:cNvSpPr txBox="1"/>
            <p:nvPr/>
          </p:nvSpPr>
          <p:spPr>
            <a:xfrm>
              <a:off x="1606241" y="1358236"/>
              <a:ext cx="976318" cy="844554"/>
            </a:xfrm>
            <a:prstGeom prst="rect">
              <a:avLst/>
            </a:prstGeom>
            <a:ln w="19050"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GHG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Inventory</a:t>
              </a:r>
              <a:endParaRPr lang="en-GB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12FCE2-D162-D0F5-5F77-9A4F763D9E8C}"/>
              </a:ext>
            </a:extLst>
          </p:cNvPr>
          <p:cNvGrpSpPr/>
          <p:nvPr/>
        </p:nvGrpSpPr>
        <p:grpSpPr>
          <a:xfrm>
            <a:off x="5031313" y="1140664"/>
            <a:ext cx="1954227" cy="1661917"/>
            <a:chOff x="1498763" y="0"/>
            <a:chExt cx="1196709" cy="1035294"/>
          </a:xfrm>
          <a:scene3d>
            <a:camera prst="orthographicFront"/>
            <a:lightRig rig="flat" dir="t"/>
          </a:scene3d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7664AB24-011B-DC52-5FB7-5AAA2CEC5E11}"/>
                </a:ext>
              </a:extLst>
            </p:cNvPr>
            <p:cNvSpPr/>
            <p:nvPr/>
          </p:nvSpPr>
          <p:spPr>
            <a:xfrm>
              <a:off x="1498763" y="0"/>
              <a:ext cx="1196709" cy="1035294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00B050"/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Hexagon 6">
              <a:extLst>
                <a:ext uri="{FF2B5EF4-FFF2-40B4-BE49-F238E27FC236}">
                  <a16:creationId xmlns:a16="http://schemas.microsoft.com/office/drawing/2014/main" id="{D7654D16-44E3-0BE5-3CE6-A24A06A35BD4}"/>
                </a:ext>
              </a:extLst>
            </p:cNvPr>
            <p:cNvSpPr txBox="1"/>
            <p:nvPr/>
          </p:nvSpPr>
          <p:spPr>
            <a:xfrm>
              <a:off x="1697083" y="171570"/>
              <a:ext cx="800069" cy="692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Digital</a:t>
              </a:r>
              <a:endParaRPr lang="en-GB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93DD41-6DCF-040A-4742-132F7E2869A8}"/>
              </a:ext>
            </a:extLst>
          </p:cNvPr>
          <p:cNvGrpSpPr/>
          <p:nvPr/>
        </p:nvGrpSpPr>
        <p:grpSpPr>
          <a:xfrm>
            <a:off x="6866414" y="2119554"/>
            <a:ext cx="1915634" cy="1661918"/>
            <a:chOff x="2589021" y="601166"/>
            <a:chExt cx="1196709" cy="1035294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1BCB4ED2-C011-5C55-743B-5DEDFF7E59A8}"/>
                </a:ext>
              </a:extLst>
            </p:cNvPr>
            <p:cNvSpPr/>
            <p:nvPr/>
          </p:nvSpPr>
          <p:spPr>
            <a:xfrm>
              <a:off x="2589021" y="601166"/>
              <a:ext cx="1196709" cy="1035294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Hexagon 8">
              <a:extLst>
                <a:ext uri="{FF2B5EF4-FFF2-40B4-BE49-F238E27FC236}">
                  <a16:creationId xmlns:a16="http://schemas.microsoft.com/office/drawing/2014/main" id="{F45BB964-0F1E-45F4-8A62-87F5502B83F2}"/>
                </a:ext>
              </a:extLst>
            </p:cNvPr>
            <p:cNvSpPr txBox="1"/>
            <p:nvPr/>
          </p:nvSpPr>
          <p:spPr>
            <a:xfrm>
              <a:off x="2829867" y="808345"/>
              <a:ext cx="735972" cy="66464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Evolving policy</a:t>
              </a:r>
              <a:endParaRPr lang="en-GB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D95118-5F2B-2C42-D670-6B6B81AF4B2B}"/>
              </a:ext>
            </a:extLst>
          </p:cNvPr>
          <p:cNvGrpSpPr/>
          <p:nvPr/>
        </p:nvGrpSpPr>
        <p:grpSpPr>
          <a:xfrm>
            <a:off x="6866414" y="4236792"/>
            <a:ext cx="1995463" cy="1669465"/>
            <a:chOff x="2596284" y="1888601"/>
            <a:chExt cx="1196709" cy="1035294"/>
          </a:xfrm>
          <a:solidFill>
            <a:schemeClr val="accent1"/>
          </a:solidFill>
          <a:scene3d>
            <a:camera prst="orthographicFront"/>
            <a:lightRig rig="flat" dir="t"/>
          </a:scene3d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148940A0-9237-12D0-BA7A-1A3B304B8063}"/>
                </a:ext>
              </a:extLst>
            </p:cNvPr>
            <p:cNvSpPr/>
            <p:nvPr/>
          </p:nvSpPr>
          <p:spPr>
            <a:xfrm>
              <a:off x="2596284" y="1888601"/>
              <a:ext cx="1196709" cy="1035294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Hexagon 10">
              <a:extLst>
                <a:ext uri="{FF2B5EF4-FFF2-40B4-BE49-F238E27FC236}">
                  <a16:creationId xmlns:a16="http://schemas.microsoft.com/office/drawing/2014/main" id="{68D18E59-4556-5E9B-DEF8-3F08A3C3FB39}"/>
                </a:ext>
              </a:extLst>
            </p:cNvPr>
            <p:cNvSpPr txBox="1"/>
            <p:nvPr/>
          </p:nvSpPr>
          <p:spPr>
            <a:xfrm>
              <a:off x="2827495" y="2060171"/>
              <a:ext cx="767178" cy="6606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New sources &amp; sinks</a:t>
              </a:r>
              <a:endParaRPr lang="en-GB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AF5083-155C-A3C9-0963-8EC84DE6924A}"/>
              </a:ext>
            </a:extLst>
          </p:cNvPr>
          <p:cNvGrpSpPr/>
          <p:nvPr/>
        </p:nvGrpSpPr>
        <p:grpSpPr>
          <a:xfrm>
            <a:off x="3330122" y="4208444"/>
            <a:ext cx="1895675" cy="1726163"/>
            <a:chOff x="396146" y="1889313"/>
            <a:chExt cx="1196709" cy="1035294"/>
          </a:xfrm>
          <a:scene3d>
            <a:camera prst="orthographicFront"/>
            <a:lightRig rig="flat" dir="t"/>
          </a:scene3d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8B3C0BA7-1CD6-0195-770B-54E44194B1D9}"/>
                </a:ext>
              </a:extLst>
            </p:cNvPr>
            <p:cNvSpPr/>
            <p:nvPr/>
          </p:nvSpPr>
          <p:spPr>
            <a:xfrm>
              <a:off x="396146" y="1889313"/>
              <a:ext cx="1196709" cy="1035294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Hexagon 14">
              <a:extLst>
                <a:ext uri="{FF2B5EF4-FFF2-40B4-BE49-F238E27FC236}">
                  <a16:creationId xmlns:a16="http://schemas.microsoft.com/office/drawing/2014/main" id="{0FCF4CBC-2EFF-E508-FE10-345EACA886F7}"/>
                </a:ext>
              </a:extLst>
            </p:cNvPr>
            <p:cNvSpPr txBox="1"/>
            <p:nvPr/>
          </p:nvSpPr>
          <p:spPr>
            <a:xfrm>
              <a:off x="594466" y="2060883"/>
              <a:ext cx="800069" cy="6921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hanging emissions landscape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A1A7F-7D0B-4A5A-867A-E2BBC1811073}"/>
              </a:ext>
            </a:extLst>
          </p:cNvPr>
          <p:cNvGrpSpPr/>
          <p:nvPr/>
        </p:nvGrpSpPr>
        <p:grpSpPr>
          <a:xfrm>
            <a:off x="3330122" y="2115792"/>
            <a:ext cx="1892380" cy="1669464"/>
            <a:chOff x="396146" y="635350"/>
            <a:chExt cx="1196709" cy="1035294"/>
          </a:xfrm>
          <a:solidFill>
            <a:srgbClr val="E8348B"/>
          </a:solidFill>
          <a:scene3d>
            <a:camera prst="orthographicFront"/>
            <a:lightRig rig="flat" dir="t"/>
          </a:scene3d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A16025C5-9143-9A71-11FC-74C1858DBAC4}"/>
                </a:ext>
              </a:extLst>
            </p:cNvPr>
            <p:cNvSpPr/>
            <p:nvPr/>
          </p:nvSpPr>
          <p:spPr>
            <a:xfrm>
              <a:off x="396146" y="635350"/>
              <a:ext cx="1196709" cy="1035294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Hexagon 16">
              <a:extLst>
                <a:ext uri="{FF2B5EF4-FFF2-40B4-BE49-F238E27FC236}">
                  <a16:creationId xmlns:a16="http://schemas.microsoft.com/office/drawing/2014/main" id="{099FB3C0-1EF6-12C0-26AB-867A95B64453}"/>
                </a:ext>
              </a:extLst>
            </p:cNvPr>
            <p:cNvSpPr txBox="1"/>
            <p:nvPr/>
          </p:nvSpPr>
          <p:spPr>
            <a:xfrm>
              <a:off x="594811" y="890459"/>
              <a:ext cx="826379" cy="5250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Science &amp; Technology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66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0D106635-B182-62A1-BCE3-73501A9C7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>
            <a:extLst>
              <a:ext uri="{FF2B5EF4-FFF2-40B4-BE49-F238E27FC236}">
                <a16:creationId xmlns:a16="http://schemas.microsoft.com/office/drawing/2014/main" id="{6F37F916-BFD3-DFD3-4146-412182AEC542}"/>
              </a:ext>
            </a:extLst>
          </p:cNvPr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In-Depth Review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C9BD276-7446-90CE-CE14-7A3D6D01BEB4}"/>
              </a:ext>
            </a:extLst>
          </p:cNvPr>
          <p:cNvSpPr/>
          <p:nvPr/>
        </p:nvSpPr>
        <p:spPr>
          <a:xfrm>
            <a:off x="94020" y="1413163"/>
            <a:ext cx="1067122" cy="927476"/>
          </a:xfrm>
          <a:prstGeom prst="hexagon">
            <a:avLst>
              <a:gd name="adj" fmla="val 28570"/>
              <a:gd name="vf" fmla="val 115470"/>
            </a:avLst>
          </a:prstGeom>
          <a:gradFill rotWithShape="1">
            <a:gsLst>
              <a:gs pos="0">
                <a:srgbClr val="83389B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83389B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83389B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9pPr>
          </a:lstStyle>
          <a:p>
            <a:endParaRPr lang="en-GB"/>
          </a:p>
        </p:txBody>
      </p:sp>
      <p:sp>
        <p:nvSpPr>
          <p:cNvPr id="4" name="Hexagon 6">
            <a:extLst>
              <a:ext uri="{FF2B5EF4-FFF2-40B4-BE49-F238E27FC236}">
                <a16:creationId xmlns:a16="http://schemas.microsoft.com/office/drawing/2014/main" id="{4AB6A785-C60D-0B10-F22E-3B900DDCB281}"/>
              </a:ext>
            </a:extLst>
          </p:cNvPr>
          <p:cNvSpPr txBox="1"/>
          <p:nvPr/>
        </p:nvSpPr>
        <p:spPr>
          <a:xfrm>
            <a:off x="295833" y="1540705"/>
            <a:ext cx="713433" cy="6200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9pPr>
          </a:lstStyle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82C7B95-C849-A2B4-444E-F7E79FF734B1}"/>
              </a:ext>
            </a:extLst>
          </p:cNvPr>
          <p:cNvSpPr/>
          <p:nvPr/>
        </p:nvSpPr>
        <p:spPr>
          <a:xfrm>
            <a:off x="1680474" y="1412773"/>
            <a:ext cx="1067122" cy="927476"/>
          </a:xfrm>
          <a:prstGeom prst="hexagon">
            <a:avLst>
              <a:gd name="adj" fmla="val 28570"/>
              <a:gd name="vf" fmla="val 115470"/>
            </a:avLst>
          </a:prstGeom>
          <a:gradFill rotWithShape="1">
            <a:gsLst>
              <a:gs pos="0">
                <a:srgbClr val="83389B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83389B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83389B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9pPr>
          </a:lstStyle>
          <a:p>
            <a:endParaRPr lang="en-GB"/>
          </a:p>
        </p:txBody>
      </p:sp>
      <p:sp>
        <p:nvSpPr>
          <p:cNvPr id="6" name="Hexagon 6">
            <a:extLst>
              <a:ext uri="{FF2B5EF4-FFF2-40B4-BE49-F238E27FC236}">
                <a16:creationId xmlns:a16="http://schemas.microsoft.com/office/drawing/2014/main" id="{3F6B30C3-8F66-1245-CE08-BE697048A8F3}"/>
              </a:ext>
            </a:extLst>
          </p:cNvPr>
          <p:cNvSpPr txBox="1"/>
          <p:nvPr/>
        </p:nvSpPr>
        <p:spPr>
          <a:xfrm>
            <a:off x="1882287" y="1540315"/>
            <a:ext cx="713433" cy="6200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9pPr>
          </a:lstStyle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IPPU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AE61820-9777-4C6B-EA52-9CDECA085FA6}"/>
              </a:ext>
            </a:extLst>
          </p:cNvPr>
          <p:cNvSpPr/>
          <p:nvPr/>
        </p:nvSpPr>
        <p:spPr>
          <a:xfrm>
            <a:off x="3275625" y="1412773"/>
            <a:ext cx="1067122" cy="927476"/>
          </a:xfrm>
          <a:prstGeom prst="hexagon">
            <a:avLst>
              <a:gd name="adj" fmla="val 28570"/>
              <a:gd name="vf" fmla="val 115470"/>
            </a:avLst>
          </a:prstGeom>
          <a:gradFill rotWithShape="1">
            <a:gsLst>
              <a:gs pos="0">
                <a:srgbClr val="83389B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83389B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83389B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9pPr>
          </a:lstStyle>
          <a:p>
            <a:endParaRPr lang="en-GB"/>
          </a:p>
        </p:txBody>
      </p:sp>
      <p:sp>
        <p:nvSpPr>
          <p:cNvPr id="8" name="Hexagon 6">
            <a:extLst>
              <a:ext uri="{FF2B5EF4-FFF2-40B4-BE49-F238E27FC236}">
                <a16:creationId xmlns:a16="http://schemas.microsoft.com/office/drawing/2014/main" id="{4A8CBED6-2AA6-2EB7-B8DB-C224F22C8A4F}"/>
              </a:ext>
            </a:extLst>
          </p:cNvPr>
          <p:cNvSpPr txBox="1"/>
          <p:nvPr/>
        </p:nvSpPr>
        <p:spPr>
          <a:xfrm>
            <a:off x="3477438" y="1540315"/>
            <a:ext cx="713433" cy="6200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9pPr>
          </a:lstStyle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C889F888-91E6-E153-78D5-BE8374A98485}"/>
              </a:ext>
            </a:extLst>
          </p:cNvPr>
          <p:cNvSpPr/>
          <p:nvPr/>
        </p:nvSpPr>
        <p:spPr>
          <a:xfrm>
            <a:off x="4920015" y="1412773"/>
            <a:ext cx="1067122" cy="927476"/>
          </a:xfrm>
          <a:prstGeom prst="hexagon">
            <a:avLst>
              <a:gd name="adj" fmla="val 28570"/>
              <a:gd name="vf" fmla="val 115470"/>
            </a:avLst>
          </a:prstGeom>
          <a:gradFill rotWithShape="1">
            <a:gsLst>
              <a:gs pos="0">
                <a:srgbClr val="83389B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83389B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83389B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9pPr>
          </a:lstStyle>
          <a:p>
            <a:endParaRPr lang="en-GB"/>
          </a:p>
        </p:txBody>
      </p:sp>
      <p:sp>
        <p:nvSpPr>
          <p:cNvPr id="10" name="Hexagon 6">
            <a:extLst>
              <a:ext uri="{FF2B5EF4-FFF2-40B4-BE49-F238E27FC236}">
                <a16:creationId xmlns:a16="http://schemas.microsoft.com/office/drawing/2014/main" id="{03C4D495-2459-3223-0FFE-18B1473003F2}"/>
              </a:ext>
            </a:extLst>
          </p:cNvPr>
          <p:cNvSpPr txBox="1"/>
          <p:nvPr/>
        </p:nvSpPr>
        <p:spPr>
          <a:xfrm>
            <a:off x="5121828" y="1540315"/>
            <a:ext cx="752494" cy="6200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/>
              </a:defRPr>
            </a:lvl9pPr>
          </a:lstStyle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LULUCF</a:t>
            </a:r>
          </a:p>
        </p:txBody>
      </p:sp>
      <p:pic>
        <p:nvPicPr>
          <p:cNvPr id="1054" name="Picture 30" descr="Aarhus University - Short Term Programs">
            <a:extLst>
              <a:ext uri="{FF2B5EF4-FFF2-40B4-BE49-F238E27FC236}">
                <a16:creationId xmlns:a16="http://schemas.microsoft.com/office/drawing/2014/main" id="{767F7EDE-F09D-6DCB-D301-2AAE01E3F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" y="2468181"/>
            <a:ext cx="1139392" cy="59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42FDEC-5DCB-7EB6-7DAF-E7774A1D5816}"/>
              </a:ext>
            </a:extLst>
          </p:cNvPr>
          <p:cNvSpPr txBox="1"/>
          <p:nvPr/>
        </p:nvSpPr>
        <p:spPr>
          <a:xfrm>
            <a:off x="44729" y="2846247"/>
            <a:ext cx="1165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Ole-Kenneth Nielsen </a:t>
            </a:r>
          </a:p>
        </p:txBody>
      </p:sp>
      <p:pic>
        <p:nvPicPr>
          <p:cNvPr id="1056" name="Picture 32" descr="Citepa | Aircosystem">
            <a:extLst>
              <a:ext uri="{FF2B5EF4-FFF2-40B4-BE49-F238E27FC236}">
                <a16:creationId xmlns:a16="http://schemas.microsoft.com/office/drawing/2014/main" id="{029D9F4F-2272-E501-4289-99FFC27B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" y="3065521"/>
            <a:ext cx="1165704" cy="117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5ED49D-FACA-8982-3677-FD0518A2A1E8}"/>
              </a:ext>
            </a:extLst>
          </p:cNvPr>
          <p:cNvSpPr txBox="1"/>
          <p:nvPr/>
        </p:nvSpPr>
        <p:spPr>
          <a:xfrm>
            <a:off x="295833" y="3918930"/>
            <a:ext cx="827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Julien Vincent</a:t>
            </a:r>
          </a:p>
        </p:txBody>
      </p:sp>
      <p:pic>
        <p:nvPicPr>
          <p:cNvPr id="14" name="Picture 4" descr="BMUV: German Environment Agency (UBA)">
            <a:extLst>
              <a:ext uri="{FF2B5EF4-FFF2-40B4-BE49-F238E27FC236}">
                <a16:creationId xmlns:a16="http://schemas.microsoft.com/office/drawing/2014/main" id="{88D8AC04-C332-F2DD-07D4-1EC75A97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5" y="4325795"/>
            <a:ext cx="973619" cy="4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7">
            <a:extLst>
              <a:ext uri="{FF2B5EF4-FFF2-40B4-BE49-F238E27FC236}">
                <a16:creationId xmlns:a16="http://schemas.microsoft.com/office/drawing/2014/main" id="{331E4B16-1B1B-28D2-69C8-11C52CBB2C72}"/>
              </a:ext>
            </a:extLst>
          </p:cNvPr>
          <p:cNvSpPr txBox="1"/>
          <p:nvPr/>
        </p:nvSpPr>
        <p:spPr>
          <a:xfrm>
            <a:off x="90649" y="4747608"/>
            <a:ext cx="10326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Christian </a:t>
            </a:r>
            <a:r>
              <a:rPr lang="de-DE" sz="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Böttcher</a:t>
            </a:r>
            <a:r>
              <a:rPr lang="en-GB" sz="800" dirty="0"/>
              <a:t> </a:t>
            </a:r>
          </a:p>
        </p:txBody>
      </p:sp>
      <p:pic>
        <p:nvPicPr>
          <p:cNvPr id="1058" name="Picture 34" descr="Home - Gauss Internacional">
            <a:extLst>
              <a:ext uri="{FF2B5EF4-FFF2-40B4-BE49-F238E27FC236}">
                <a16:creationId xmlns:a16="http://schemas.microsoft.com/office/drawing/2014/main" id="{A08C22E1-26F7-B968-88DF-C476A93D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1" y="5187777"/>
            <a:ext cx="905363" cy="4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30">
            <a:extLst>
              <a:ext uri="{FF2B5EF4-FFF2-40B4-BE49-F238E27FC236}">
                <a16:creationId xmlns:a16="http://schemas.microsoft.com/office/drawing/2014/main" id="{87E0EE37-51FF-1D99-DEB8-F47F30679DED}"/>
              </a:ext>
            </a:extLst>
          </p:cNvPr>
          <p:cNvSpPr txBox="1"/>
          <p:nvPr/>
        </p:nvSpPr>
        <p:spPr>
          <a:xfrm>
            <a:off x="112063" y="5628847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Prof. Dario Gomez </a:t>
            </a:r>
          </a:p>
        </p:txBody>
      </p:sp>
      <p:pic>
        <p:nvPicPr>
          <p:cNvPr id="1060" name="Picture 36" descr="Heat in Flanders">
            <a:extLst>
              <a:ext uri="{FF2B5EF4-FFF2-40B4-BE49-F238E27FC236}">
                <a16:creationId xmlns:a16="http://schemas.microsoft.com/office/drawing/2014/main" id="{93CA7BAE-7B91-7CF7-B655-6B6535C7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74" y="2532999"/>
            <a:ext cx="1231863" cy="3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8">
            <a:extLst>
              <a:ext uri="{FF2B5EF4-FFF2-40B4-BE49-F238E27FC236}">
                <a16:creationId xmlns:a16="http://schemas.microsoft.com/office/drawing/2014/main" id="{613166FD-E4A0-E2E7-FBF7-70DF2F14199D}"/>
              </a:ext>
            </a:extLst>
          </p:cNvPr>
          <p:cNvSpPr txBox="1"/>
          <p:nvPr/>
        </p:nvSpPr>
        <p:spPr>
          <a:xfrm>
            <a:off x="1430753" y="2857679"/>
            <a:ext cx="18611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err="1"/>
              <a:t>Ils</a:t>
            </a:r>
            <a:r>
              <a:rPr lang="en-GB" sz="800" dirty="0"/>
              <a:t> </a:t>
            </a:r>
            <a:r>
              <a:rPr lang="en-GB" sz="800" dirty="0" err="1"/>
              <a:t>Moorkens</a:t>
            </a:r>
            <a:r>
              <a:rPr lang="en-GB" sz="800" dirty="0"/>
              <a:t>  &amp; Juan Correa Laguna</a:t>
            </a:r>
          </a:p>
        </p:txBody>
      </p:sp>
      <p:pic>
        <p:nvPicPr>
          <p:cNvPr id="1062" name="Picture 38" descr="Öko-Recherche Büro für Umweltforschung und -beratung GmbH | LinkedIn">
            <a:extLst>
              <a:ext uri="{FF2B5EF4-FFF2-40B4-BE49-F238E27FC236}">
                <a16:creationId xmlns:a16="http://schemas.microsoft.com/office/drawing/2014/main" id="{AFBDD3B0-AE2B-C00C-7473-E9EB8791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29" y="3440545"/>
            <a:ext cx="767773" cy="7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29">
            <a:extLst>
              <a:ext uri="{FF2B5EF4-FFF2-40B4-BE49-F238E27FC236}">
                <a16:creationId xmlns:a16="http://schemas.microsoft.com/office/drawing/2014/main" id="{4300A2BB-44E7-DD1A-5ED9-75D54FE5F2D7}"/>
              </a:ext>
            </a:extLst>
          </p:cNvPr>
          <p:cNvSpPr txBox="1"/>
          <p:nvPr/>
        </p:nvSpPr>
        <p:spPr>
          <a:xfrm>
            <a:off x="1879452" y="4012547"/>
            <a:ext cx="9637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ea typeface="Calibri" panose="020F0502020204030204" pitchFamily="34" charset="0"/>
              </a:rPr>
              <a:t>Barbara </a:t>
            </a:r>
            <a:r>
              <a:rPr lang="en-GB" sz="800" dirty="0" err="1">
                <a:effectLst/>
                <a:ea typeface="Calibri" panose="020F0502020204030204" pitchFamily="34" charset="0"/>
              </a:rPr>
              <a:t>Gschrey</a:t>
            </a:r>
            <a:endParaRPr lang="en-GB" sz="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19" name="Picture 30" descr="Aarhus University - Short Term Programs">
            <a:extLst>
              <a:ext uri="{FF2B5EF4-FFF2-40B4-BE49-F238E27FC236}">
                <a16:creationId xmlns:a16="http://schemas.microsoft.com/office/drawing/2014/main" id="{E656E594-B842-3BA8-ABEA-730F2EAC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22" y="2371891"/>
            <a:ext cx="1139392" cy="59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9E7665-7DCE-2A68-9DAC-4EB04DDC2E7C}"/>
              </a:ext>
            </a:extLst>
          </p:cNvPr>
          <p:cNvSpPr txBox="1"/>
          <p:nvPr/>
        </p:nvSpPr>
        <p:spPr>
          <a:xfrm>
            <a:off x="5158078" y="3963854"/>
            <a:ext cx="9076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Sandro </a:t>
            </a:r>
            <a:r>
              <a:rPr lang="en-GB" sz="800" dirty="0" err="1"/>
              <a:t>federici</a:t>
            </a:r>
            <a:r>
              <a:rPr lang="en-GB" sz="800" dirty="0"/>
              <a:t> </a:t>
            </a:r>
          </a:p>
        </p:txBody>
      </p:sp>
      <p:pic>
        <p:nvPicPr>
          <p:cNvPr id="1064" name="Picture 40" descr="Department of Climate Change, Energy ...">
            <a:extLst>
              <a:ext uri="{FF2B5EF4-FFF2-40B4-BE49-F238E27FC236}">
                <a16:creationId xmlns:a16="http://schemas.microsoft.com/office/drawing/2014/main" id="{A0E17DEE-12A6-9269-3234-8AA21E6A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078" y="2472956"/>
            <a:ext cx="591456" cy="5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9F1741-8441-8C3A-789F-250DE5B43684}"/>
              </a:ext>
            </a:extLst>
          </p:cNvPr>
          <p:cNvSpPr txBox="1"/>
          <p:nvPr/>
        </p:nvSpPr>
        <p:spPr>
          <a:xfrm>
            <a:off x="3477438" y="3090446"/>
            <a:ext cx="1057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Mark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Hunstone</a:t>
            </a:r>
            <a:endParaRPr lang="en-GB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Alexandria Murray</a:t>
            </a:r>
            <a:endParaRPr lang="en-GB" sz="800" dirty="0"/>
          </a:p>
        </p:txBody>
      </p:sp>
      <p:pic>
        <p:nvPicPr>
          <p:cNvPr id="1066" name="Picture 42" descr="INICIO · Kairos Climate Impulse">
            <a:extLst>
              <a:ext uri="{FF2B5EF4-FFF2-40B4-BE49-F238E27FC236}">
                <a16:creationId xmlns:a16="http://schemas.microsoft.com/office/drawing/2014/main" id="{BD8FA74E-3F1D-0889-61E6-85AB777D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01" y="3608104"/>
            <a:ext cx="1224223" cy="39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F3DA54-3436-D388-1909-3A61A93DAD91}"/>
              </a:ext>
            </a:extLst>
          </p:cNvPr>
          <p:cNvSpPr txBox="1"/>
          <p:nvPr/>
        </p:nvSpPr>
        <p:spPr>
          <a:xfrm>
            <a:off x="3275625" y="3988718"/>
            <a:ext cx="1651000" cy="22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José Manuel Ramírez García</a:t>
            </a:r>
            <a:endParaRPr lang="en-GB" sz="800" dirty="0"/>
          </a:p>
        </p:txBody>
      </p:sp>
      <p:pic>
        <p:nvPicPr>
          <p:cNvPr id="1068" name="Picture 44" descr="University of Technology Thonburi ...">
            <a:extLst>
              <a:ext uri="{FF2B5EF4-FFF2-40B4-BE49-F238E27FC236}">
                <a16:creationId xmlns:a16="http://schemas.microsoft.com/office/drawing/2014/main" id="{ED90E33D-7E3C-DB99-DFCF-521743E8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16" y="4152279"/>
            <a:ext cx="880191" cy="8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0C6222-1203-B581-B7AD-DD893623F20C}"/>
              </a:ext>
            </a:extLst>
          </p:cNvPr>
          <p:cNvSpPr txBox="1"/>
          <p:nvPr/>
        </p:nvSpPr>
        <p:spPr>
          <a:xfrm>
            <a:off x="3345077" y="4780485"/>
            <a:ext cx="16915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Sirintornthep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Towprayoon</a:t>
            </a:r>
            <a:endParaRPr lang="en-GB" sz="800" dirty="0"/>
          </a:p>
        </p:txBody>
      </p:sp>
      <p:pic>
        <p:nvPicPr>
          <p:cNvPr id="1070" name="Picture 46" descr="STORTGASEMISSIES STORTPLAATS NAUERNA">
            <a:extLst>
              <a:ext uri="{FF2B5EF4-FFF2-40B4-BE49-F238E27FC236}">
                <a16:creationId xmlns:a16="http://schemas.microsoft.com/office/drawing/2014/main" id="{0AB05D34-A65A-9B3C-6FD1-5294A84C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8" y="5258565"/>
            <a:ext cx="1217362" cy="3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A1C98E4-048F-D6DA-6472-8FBBFA087B42}"/>
              </a:ext>
            </a:extLst>
          </p:cNvPr>
          <p:cNvSpPr txBox="1"/>
          <p:nvPr/>
        </p:nvSpPr>
        <p:spPr>
          <a:xfrm>
            <a:off x="3452118" y="5619566"/>
            <a:ext cx="11077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Hans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Oonk</a:t>
            </a:r>
            <a:endParaRPr lang="en-GB" sz="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D5FA01-1D2F-DA82-24D8-8D8B21EC63CC}"/>
              </a:ext>
            </a:extLst>
          </p:cNvPr>
          <p:cNvSpPr txBox="1"/>
          <p:nvPr/>
        </p:nvSpPr>
        <p:spPr>
          <a:xfrm>
            <a:off x="7098712" y="1473863"/>
            <a:ext cx="47905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b="0" i="0" u="none" strike="noStrike" dirty="0">
                <a:solidFill>
                  <a:srgbClr val="000000"/>
                </a:solidFill>
                <a:effectLst/>
                <a:latin typeface="+mn-lt"/>
              </a:rPr>
              <a:t>All experts are UNFCCC accredited and don’t work on the UK GHG inventory. The in-depth review </a:t>
            </a:r>
            <a:r>
              <a:rPr lang="en-GB" sz="1700" dirty="0">
                <a:latin typeface="+mn-lt"/>
              </a:rPr>
              <a:t>went way more than compliance</a:t>
            </a:r>
            <a:r>
              <a:rPr lang="en-GB" sz="1700" b="0" i="0" u="none" strike="noStrike" dirty="0">
                <a:solidFill>
                  <a:srgbClr val="000000"/>
                </a:solidFill>
                <a:effectLst/>
                <a:latin typeface="+mn-lt"/>
              </a:rPr>
              <a:t>. The reviewers looked into much more detail than would normally be done during a UNFCCC review, and also gave recommendations looking at future-proofing and developing methods that go beyond UNFCCC compliance.</a:t>
            </a:r>
          </a:p>
          <a:p>
            <a:endParaRPr lang="en-GB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 algn="just" rtl="0" fontAlgn="base">
              <a:lnSpc>
                <a:spcPts val="1466"/>
              </a:lnSpc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+mn-lt"/>
              </a:rPr>
              <a:t>Methodologies and data improvement focused on sectors/sub sectors which are either large, expected to be proportionally large in the 2030s and 2040s.</a:t>
            </a:r>
          </a:p>
          <a:p>
            <a:pPr marL="342900" indent="-342900" algn="just" rtl="0" fontAlgn="base">
              <a:lnSpc>
                <a:spcPts val="1466"/>
              </a:lnSpc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+mn-lt"/>
              </a:rPr>
              <a:t>Where possible, recommendations is aggregated at sectorial level.</a:t>
            </a:r>
          </a:p>
          <a:p>
            <a:pPr marL="342900" indent="-342900" algn="just" rtl="0" fontAlgn="base">
              <a:lnSpc>
                <a:spcPts val="1466"/>
              </a:lnSpc>
              <a:buFont typeface="+mj-lt"/>
              <a:buAutoNum type="arabicPeriod"/>
            </a:pPr>
            <a:r>
              <a:rPr lang="en-GB" dirty="0">
                <a:latin typeface="+mn-lt"/>
              </a:rPr>
              <a:t>Improvement completed through the dedicated GHGIIP.</a:t>
            </a:r>
            <a:endParaRPr lang="en-GB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just" rtl="0" fontAlgn="base">
              <a:lnSpc>
                <a:spcPts val="1466"/>
              </a:lnSpc>
              <a:buFont typeface="+mj-lt"/>
              <a:buAutoNum type="arabicPeriod" startAt="2"/>
            </a:pPr>
            <a:endParaRPr lang="en-GB" b="0" i="0" dirty="0">
              <a:solidFill>
                <a:srgbClr val="000000"/>
              </a:solidFill>
              <a:effectLst/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pic>
        <p:nvPicPr>
          <p:cNvPr id="1072" name="Picture 48" descr="IPCC">
            <a:extLst>
              <a:ext uri="{FF2B5EF4-FFF2-40B4-BE49-F238E27FC236}">
                <a16:creationId xmlns:a16="http://schemas.microsoft.com/office/drawing/2014/main" id="{4C09F98F-215F-BE6C-0C91-344F99A51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60" y="3370340"/>
            <a:ext cx="637677" cy="63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846DDFB-E9C2-593D-D66D-5915CA1811CA}"/>
              </a:ext>
            </a:extLst>
          </p:cNvPr>
          <p:cNvSpPr txBox="1"/>
          <p:nvPr/>
        </p:nvSpPr>
        <p:spPr>
          <a:xfrm>
            <a:off x="5149649" y="2983615"/>
            <a:ext cx="1165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Ole-Kenneth Nielsen </a:t>
            </a:r>
          </a:p>
        </p:txBody>
      </p:sp>
      <p:pic>
        <p:nvPicPr>
          <p:cNvPr id="1074" name="Picture 50" descr="University of Greifswald ...">
            <a:extLst>
              <a:ext uri="{FF2B5EF4-FFF2-40B4-BE49-F238E27FC236}">
                <a16:creationId xmlns:a16="http://schemas.microsoft.com/office/drawing/2014/main" id="{8FC09AEA-3843-2A03-F529-CE5C80202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22" y="4535604"/>
            <a:ext cx="1705981" cy="5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E1B4E98F-7628-17A8-4EE1-671D5BD0E0B6}"/>
              </a:ext>
            </a:extLst>
          </p:cNvPr>
          <p:cNvSpPr txBox="1"/>
          <p:nvPr/>
        </p:nvSpPr>
        <p:spPr>
          <a:xfrm>
            <a:off x="5422073" y="4995929"/>
            <a:ext cx="8162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Hans Joosten</a:t>
            </a:r>
          </a:p>
        </p:txBody>
      </p:sp>
    </p:spTree>
    <p:extLst>
      <p:ext uri="{BB962C8B-B14F-4D97-AF65-F5344CB8AC3E}">
        <p14:creationId xmlns:p14="http://schemas.microsoft.com/office/powerpoint/2010/main" val="65416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99D6BF34-BB00-E57D-C5FC-2C7A66300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>
            <a:extLst>
              <a:ext uri="{FF2B5EF4-FFF2-40B4-BE49-F238E27FC236}">
                <a16:creationId xmlns:a16="http://schemas.microsoft.com/office/drawing/2014/main" id="{88B81DBB-BB4B-0F5A-03B2-74B7AE218294}"/>
              </a:ext>
            </a:extLst>
          </p:cNvPr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Improvement Programme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46">
            <a:extLst>
              <a:ext uri="{FF2B5EF4-FFF2-40B4-BE49-F238E27FC236}">
                <a16:creationId xmlns:a16="http://schemas.microsoft.com/office/drawing/2014/main" id="{8CE7A655-894A-CB25-85F7-2B38575A7AA5}"/>
              </a:ext>
            </a:extLst>
          </p:cNvPr>
          <p:cNvSpPr txBox="1"/>
          <p:nvPr/>
        </p:nvSpPr>
        <p:spPr>
          <a:xfrm>
            <a:off x="9563043" y="2525749"/>
            <a:ext cx="163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Quarterly steering group and technical board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890C9D-C97B-FB08-FA6F-46F52A5EEFE9}"/>
              </a:ext>
            </a:extLst>
          </p:cNvPr>
          <p:cNvSpPr/>
          <p:nvPr/>
        </p:nvSpPr>
        <p:spPr>
          <a:xfrm>
            <a:off x="309523" y="1420886"/>
            <a:ext cx="1045811" cy="4139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AEE22E-EB8F-FB25-977F-B40ED8991856}"/>
              </a:ext>
            </a:extLst>
          </p:cNvPr>
          <p:cNvSpPr/>
          <p:nvPr/>
        </p:nvSpPr>
        <p:spPr>
          <a:xfrm>
            <a:off x="1489483" y="1420886"/>
            <a:ext cx="3074463" cy="4139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70333-F27F-000F-A6C6-B197EF002073}"/>
              </a:ext>
            </a:extLst>
          </p:cNvPr>
          <p:cNvSpPr/>
          <p:nvPr/>
        </p:nvSpPr>
        <p:spPr>
          <a:xfrm>
            <a:off x="4651784" y="1416778"/>
            <a:ext cx="3074463" cy="41432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909690-55F0-0C23-52F8-BABB325C5A63}"/>
              </a:ext>
            </a:extLst>
          </p:cNvPr>
          <p:cNvSpPr/>
          <p:nvPr/>
        </p:nvSpPr>
        <p:spPr>
          <a:xfrm>
            <a:off x="7806327" y="1416778"/>
            <a:ext cx="1045811" cy="41432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51">
            <a:extLst>
              <a:ext uri="{FF2B5EF4-FFF2-40B4-BE49-F238E27FC236}">
                <a16:creationId xmlns:a16="http://schemas.microsoft.com/office/drawing/2014/main" id="{39387937-8C77-C1D9-36C9-4A53D698966F}"/>
              </a:ext>
            </a:extLst>
          </p:cNvPr>
          <p:cNvSpPr txBox="1"/>
          <p:nvPr/>
        </p:nvSpPr>
        <p:spPr>
          <a:xfrm>
            <a:off x="429981" y="1026653"/>
            <a:ext cx="85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2022</a:t>
            </a:r>
          </a:p>
        </p:txBody>
      </p:sp>
      <p:sp>
        <p:nvSpPr>
          <p:cNvPr id="8" name="TextBox 52">
            <a:extLst>
              <a:ext uri="{FF2B5EF4-FFF2-40B4-BE49-F238E27FC236}">
                <a16:creationId xmlns:a16="http://schemas.microsoft.com/office/drawing/2014/main" id="{BED34E06-F780-CE0E-FDD7-5AA87DC9FFB8}"/>
              </a:ext>
            </a:extLst>
          </p:cNvPr>
          <p:cNvSpPr txBox="1"/>
          <p:nvPr/>
        </p:nvSpPr>
        <p:spPr>
          <a:xfrm>
            <a:off x="2666930" y="1026653"/>
            <a:ext cx="85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2023</a:t>
            </a:r>
          </a:p>
        </p:txBody>
      </p:sp>
      <p:sp>
        <p:nvSpPr>
          <p:cNvPr id="9" name="TextBox 53">
            <a:extLst>
              <a:ext uri="{FF2B5EF4-FFF2-40B4-BE49-F238E27FC236}">
                <a16:creationId xmlns:a16="http://schemas.microsoft.com/office/drawing/2014/main" id="{246AFF80-BC39-556A-B5BC-4E9543AFF769}"/>
              </a:ext>
            </a:extLst>
          </p:cNvPr>
          <p:cNvSpPr txBox="1"/>
          <p:nvPr/>
        </p:nvSpPr>
        <p:spPr>
          <a:xfrm>
            <a:off x="5862099" y="1026653"/>
            <a:ext cx="85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2024</a:t>
            </a:r>
          </a:p>
        </p:txBody>
      </p:sp>
      <p:sp>
        <p:nvSpPr>
          <p:cNvPr id="10" name="TextBox 54">
            <a:extLst>
              <a:ext uri="{FF2B5EF4-FFF2-40B4-BE49-F238E27FC236}">
                <a16:creationId xmlns:a16="http://schemas.microsoft.com/office/drawing/2014/main" id="{C5B236F0-197B-7D2D-D57B-E3D1C11BD988}"/>
              </a:ext>
            </a:extLst>
          </p:cNvPr>
          <p:cNvSpPr txBox="1"/>
          <p:nvPr/>
        </p:nvSpPr>
        <p:spPr>
          <a:xfrm>
            <a:off x="7976521" y="1047446"/>
            <a:ext cx="85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2025</a:t>
            </a:r>
          </a:p>
        </p:txBody>
      </p:sp>
      <p:sp>
        <p:nvSpPr>
          <p:cNvPr id="11" name="TextBox 55">
            <a:extLst>
              <a:ext uri="{FF2B5EF4-FFF2-40B4-BE49-F238E27FC236}">
                <a16:creationId xmlns:a16="http://schemas.microsoft.com/office/drawing/2014/main" id="{D22AE87E-0DA4-9B8B-8F5E-F5A160A17833}"/>
              </a:ext>
            </a:extLst>
          </p:cNvPr>
          <p:cNvSpPr txBox="1"/>
          <p:nvPr/>
        </p:nvSpPr>
        <p:spPr>
          <a:xfrm>
            <a:off x="405342" y="1474729"/>
            <a:ext cx="854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chemeClr val="bg1"/>
                </a:solidFill>
              </a:rPr>
              <a:t>Q4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TextBox 56">
            <a:extLst>
              <a:ext uri="{FF2B5EF4-FFF2-40B4-BE49-F238E27FC236}">
                <a16:creationId xmlns:a16="http://schemas.microsoft.com/office/drawing/2014/main" id="{4C4F2AFF-F658-7465-5C46-8815BB6867E9}"/>
              </a:ext>
            </a:extLst>
          </p:cNvPr>
          <p:cNvSpPr txBox="1"/>
          <p:nvPr/>
        </p:nvSpPr>
        <p:spPr>
          <a:xfrm>
            <a:off x="1645532" y="1474728"/>
            <a:ext cx="56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chemeClr val="bg1"/>
                </a:solidFill>
              </a:rPr>
              <a:t>Q1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id="{7BF53104-3A66-51D5-E643-E036CE6942C4}"/>
              </a:ext>
            </a:extLst>
          </p:cNvPr>
          <p:cNvSpPr txBox="1"/>
          <p:nvPr/>
        </p:nvSpPr>
        <p:spPr>
          <a:xfrm>
            <a:off x="2313765" y="1474727"/>
            <a:ext cx="56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chemeClr val="bg1"/>
                </a:solidFill>
              </a:rPr>
              <a:t>Q2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TextBox 58">
            <a:extLst>
              <a:ext uri="{FF2B5EF4-FFF2-40B4-BE49-F238E27FC236}">
                <a16:creationId xmlns:a16="http://schemas.microsoft.com/office/drawing/2014/main" id="{D65EAF0C-11DA-65CE-103A-36F6663689FD}"/>
              </a:ext>
            </a:extLst>
          </p:cNvPr>
          <p:cNvSpPr txBox="1"/>
          <p:nvPr/>
        </p:nvSpPr>
        <p:spPr>
          <a:xfrm>
            <a:off x="3046106" y="1473814"/>
            <a:ext cx="56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chemeClr val="bg1"/>
                </a:solidFill>
              </a:rPr>
              <a:t>Q3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TextBox 59">
            <a:extLst>
              <a:ext uri="{FF2B5EF4-FFF2-40B4-BE49-F238E27FC236}">
                <a16:creationId xmlns:a16="http://schemas.microsoft.com/office/drawing/2014/main" id="{1982ADEB-BEBC-A5EC-BF93-8A8AE75C5429}"/>
              </a:ext>
            </a:extLst>
          </p:cNvPr>
          <p:cNvSpPr txBox="1"/>
          <p:nvPr/>
        </p:nvSpPr>
        <p:spPr>
          <a:xfrm>
            <a:off x="3830472" y="1473814"/>
            <a:ext cx="56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chemeClr val="bg1"/>
                </a:solidFill>
              </a:rPr>
              <a:t>Q4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C348689E-D82E-C4E0-3273-57693C06D0D4}"/>
              </a:ext>
            </a:extLst>
          </p:cNvPr>
          <p:cNvSpPr txBox="1"/>
          <p:nvPr/>
        </p:nvSpPr>
        <p:spPr>
          <a:xfrm>
            <a:off x="4746249" y="1473814"/>
            <a:ext cx="56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chemeClr val="bg1"/>
                </a:solidFill>
              </a:rPr>
              <a:t>Q1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xtBox 61">
            <a:extLst>
              <a:ext uri="{FF2B5EF4-FFF2-40B4-BE49-F238E27FC236}">
                <a16:creationId xmlns:a16="http://schemas.microsoft.com/office/drawing/2014/main" id="{798F0288-357F-73B6-9738-4F889CD1BA82}"/>
              </a:ext>
            </a:extLst>
          </p:cNvPr>
          <p:cNvSpPr txBox="1"/>
          <p:nvPr/>
        </p:nvSpPr>
        <p:spPr>
          <a:xfrm>
            <a:off x="5414482" y="1473813"/>
            <a:ext cx="56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chemeClr val="bg1"/>
                </a:solidFill>
              </a:rPr>
              <a:t>Q2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TextBox 62">
            <a:extLst>
              <a:ext uri="{FF2B5EF4-FFF2-40B4-BE49-F238E27FC236}">
                <a16:creationId xmlns:a16="http://schemas.microsoft.com/office/drawing/2014/main" id="{A0053E5E-E74E-CA4B-F27F-F55F11E38947}"/>
              </a:ext>
            </a:extLst>
          </p:cNvPr>
          <p:cNvSpPr txBox="1"/>
          <p:nvPr/>
        </p:nvSpPr>
        <p:spPr>
          <a:xfrm>
            <a:off x="6146823" y="1472900"/>
            <a:ext cx="56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chemeClr val="bg1"/>
                </a:solidFill>
              </a:rPr>
              <a:t>Q3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AC3AD1A4-FC89-7EBA-230B-2E605564DCB3}"/>
              </a:ext>
            </a:extLst>
          </p:cNvPr>
          <p:cNvSpPr txBox="1"/>
          <p:nvPr/>
        </p:nvSpPr>
        <p:spPr>
          <a:xfrm>
            <a:off x="6931189" y="1472900"/>
            <a:ext cx="56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chemeClr val="bg1"/>
                </a:solidFill>
              </a:rPr>
              <a:t>Q4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TextBox 64">
            <a:extLst>
              <a:ext uri="{FF2B5EF4-FFF2-40B4-BE49-F238E27FC236}">
                <a16:creationId xmlns:a16="http://schemas.microsoft.com/office/drawing/2014/main" id="{52173448-1B31-0652-3F0D-39E8B82B8BAE}"/>
              </a:ext>
            </a:extLst>
          </p:cNvPr>
          <p:cNvSpPr txBox="1"/>
          <p:nvPr/>
        </p:nvSpPr>
        <p:spPr>
          <a:xfrm>
            <a:off x="7984049" y="1472900"/>
            <a:ext cx="56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</a:rPr>
              <a:t>Q1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327AB82-6B65-B760-30DB-3079896EBBF6}"/>
              </a:ext>
            </a:extLst>
          </p:cNvPr>
          <p:cNvSpPr/>
          <p:nvPr/>
        </p:nvSpPr>
        <p:spPr>
          <a:xfrm>
            <a:off x="2079459" y="1845364"/>
            <a:ext cx="3289756" cy="133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P1. Biomass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6A66519-0E71-D855-2BEA-B91AD61F8F99}"/>
              </a:ext>
            </a:extLst>
          </p:cNvPr>
          <p:cNvSpPr/>
          <p:nvPr/>
        </p:nvSpPr>
        <p:spPr>
          <a:xfrm>
            <a:off x="2302698" y="2029866"/>
            <a:ext cx="2683374" cy="133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P2. Fuels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AA3B04-A11C-5C46-B04C-DD48BBC1F415}"/>
              </a:ext>
            </a:extLst>
          </p:cNvPr>
          <p:cNvSpPr/>
          <p:nvPr/>
        </p:nvSpPr>
        <p:spPr>
          <a:xfrm>
            <a:off x="3263256" y="2214368"/>
            <a:ext cx="1722817" cy="133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>
                <a:solidFill>
                  <a:schemeClr val="bg1"/>
                </a:solidFill>
              </a:rPr>
              <a:t>P3A. Shipping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DB5B2C-C14B-E34F-5E3F-F49CDE7C8DD2}"/>
              </a:ext>
            </a:extLst>
          </p:cNvPr>
          <p:cNvSpPr/>
          <p:nvPr/>
        </p:nvSpPr>
        <p:spPr>
          <a:xfrm>
            <a:off x="2334145" y="2398870"/>
            <a:ext cx="2746615" cy="133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>
                <a:solidFill>
                  <a:schemeClr val="bg1"/>
                </a:solidFill>
              </a:rPr>
              <a:t>P4. Hydrogen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DD4B11C-4C62-3E76-AE7B-F6CA98A72B5E}"/>
              </a:ext>
            </a:extLst>
          </p:cNvPr>
          <p:cNvSpPr/>
          <p:nvPr/>
        </p:nvSpPr>
        <p:spPr>
          <a:xfrm>
            <a:off x="2313766" y="2583372"/>
            <a:ext cx="1039555" cy="133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>
                <a:solidFill>
                  <a:schemeClr val="bg1"/>
                </a:solidFill>
              </a:rPr>
              <a:t>P5a. Peat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0AA988D-7C1B-2649-E88C-58E2C6575B8D}"/>
              </a:ext>
            </a:extLst>
          </p:cNvPr>
          <p:cNvSpPr/>
          <p:nvPr/>
        </p:nvSpPr>
        <p:spPr>
          <a:xfrm>
            <a:off x="2313766" y="2767874"/>
            <a:ext cx="1538775" cy="133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>
                <a:solidFill>
                  <a:schemeClr val="bg1"/>
                </a:solidFill>
              </a:rPr>
              <a:t>P5b. Wildfires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843B93-42C4-7E71-1F3D-FF3E44FD6CCB}"/>
              </a:ext>
            </a:extLst>
          </p:cNvPr>
          <p:cNvSpPr/>
          <p:nvPr/>
        </p:nvSpPr>
        <p:spPr>
          <a:xfrm>
            <a:off x="2308823" y="2952379"/>
            <a:ext cx="2533530" cy="133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>
                <a:solidFill>
                  <a:schemeClr val="bg1"/>
                </a:solidFill>
              </a:rPr>
              <a:t>P5c. Soil model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45886418-A483-B745-C778-5E43AE6302E0}"/>
              </a:ext>
            </a:extLst>
          </p:cNvPr>
          <p:cNvSpPr/>
          <p:nvPr/>
        </p:nvSpPr>
        <p:spPr>
          <a:xfrm>
            <a:off x="9306276" y="3100267"/>
            <a:ext cx="252000" cy="252000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xtBox 75">
            <a:extLst>
              <a:ext uri="{FF2B5EF4-FFF2-40B4-BE49-F238E27FC236}">
                <a16:creationId xmlns:a16="http://schemas.microsoft.com/office/drawing/2014/main" id="{4BB69EBB-B490-EC9D-D10B-4C557CCA1D99}"/>
              </a:ext>
            </a:extLst>
          </p:cNvPr>
          <p:cNvSpPr txBox="1"/>
          <p:nvPr/>
        </p:nvSpPr>
        <p:spPr>
          <a:xfrm>
            <a:off x="9563043" y="3068029"/>
            <a:ext cx="3364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Programme update to NISC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0ED1FEBC-3C56-C0AA-BA35-1492EF5CDD58}"/>
              </a:ext>
            </a:extLst>
          </p:cNvPr>
          <p:cNvSpPr/>
          <p:nvPr/>
        </p:nvSpPr>
        <p:spPr>
          <a:xfrm>
            <a:off x="9306276" y="2579961"/>
            <a:ext cx="252000" cy="2520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77">
            <a:extLst>
              <a:ext uri="{FF2B5EF4-FFF2-40B4-BE49-F238E27FC236}">
                <a16:creationId xmlns:a16="http://schemas.microsoft.com/office/drawing/2014/main" id="{02A3B372-03E1-542B-947D-F1B0BADED17C}"/>
              </a:ext>
            </a:extLst>
          </p:cNvPr>
          <p:cNvSpPr txBox="1"/>
          <p:nvPr/>
        </p:nvSpPr>
        <p:spPr>
          <a:xfrm>
            <a:off x="9990957" y="1109001"/>
            <a:ext cx="780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Key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5208334-3D93-BBCF-8289-D7C745148689}"/>
              </a:ext>
            </a:extLst>
          </p:cNvPr>
          <p:cNvSpPr/>
          <p:nvPr/>
        </p:nvSpPr>
        <p:spPr>
          <a:xfrm>
            <a:off x="9274263" y="2129455"/>
            <a:ext cx="2170252" cy="32013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>
                <a:solidFill>
                  <a:schemeClr val="bg1"/>
                </a:solidFill>
              </a:rPr>
              <a:t>Improvement projects (Batch 3) 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6808318-8053-AC7A-C760-0ACF3B518967}"/>
              </a:ext>
            </a:extLst>
          </p:cNvPr>
          <p:cNvSpPr/>
          <p:nvPr/>
        </p:nvSpPr>
        <p:spPr>
          <a:xfrm>
            <a:off x="9274263" y="1416778"/>
            <a:ext cx="2170252" cy="28157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>
                <a:solidFill>
                  <a:schemeClr val="bg1"/>
                </a:solidFill>
              </a:rPr>
              <a:t>Improvement projects (Batch 1) 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C05E791-F98F-F07D-D8D2-883B1134E520}"/>
              </a:ext>
            </a:extLst>
          </p:cNvPr>
          <p:cNvSpPr/>
          <p:nvPr/>
        </p:nvSpPr>
        <p:spPr>
          <a:xfrm>
            <a:off x="9274263" y="1761874"/>
            <a:ext cx="2170252" cy="29158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>
                <a:solidFill>
                  <a:schemeClr val="bg1"/>
                </a:solidFill>
              </a:rPr>
              <a:t>Improvement projects (Batch 2)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9A1162E-1394-472E-BB1A-78BC6D2C7708}"/>
              </a:ext>
            </a:extLst>
          </p:cNvPr>
          <p:cNvSpPr/>
          <p:nvPr/>
        </p:nvSpPr>
        <p:spPr>
          <a:xfrm>
            <a:off x="4321209" y="3359780"/>
            <a:ext cx="1658448" cy="133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P7. Fugitive emissions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9E13098-7F70-0DC2-3A12-70164387998E}"/>
              </a:ext>
            </a:extLst>
          </p:cNvPr>
          <p:cNvSpPr/>
          <p:nvPr/>
        </p:nvSpPr>
        <p:spPr>
          <a:xfrm>
            <a:off x="4317982" y="3558919"/>
            <a:ext cx="2258790" cy="133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P8.  DA Energy Balances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09524EB-A176-811A-1401-90E0A05EE80B}"/>
              </a:ext>
            </a:extLst>
          </p:cNvPr>
          <p:cNvSpPr/>
          <p:nvPr/>
        </p:nvSpPr>
        <p:spPr>
          <a:xfrm>
            <a:off x="4323115" y="3758058"/>
            <a:ext cx="2389418" cy="133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P9. CCUS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ADDD35C6-EEF7-3DBD-E426-8B9038671F32}"/>
              </a:ext>
            </a:extLst>
          </p:cNvPr>
          <p:cNvSpPr/>
          <p:nvPr/>
        </p:nvSpPr>
        <p:spPr>
          <a:xfrm>
            <a:off x="4322833" y="3957197"/>
            <a:ext cx="1656825" cy="133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P10. Local Authority AD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86649C7-7C57-AB7A-F6CF-2DFEAC25D46B}"/>
              </a:ext>
            </a:extLst>
          </p:cNvPr>
          <p:cNvSpPr/>
          <p:nvPr/>
        </p:nvSpPr>
        <p:spPr>
          <a:xfrm>
            <a:off x="4331439" y="4156338"/>
            <a:ext cx="2381095" cy="133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P11. Pre 1950 LULUCF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7742190-35B3-B726-0E0C-708113FFC9F8}"/>
              </a:ext>
            </a:extLst>
          </p:cNvPr>
          <p:cNvSpPr/>
          <p:nvPr/>
        </p:nvSpPr>
        <p:spPr>
          <a:xfrm>
            <a:off x="4771685" y="3160641"/>
            <a:ext cx="1803122" cy="133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P6. Uncertainty treatment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6B148F2-C3A4-EB39-1118-3B4921BFDA99}"/>
              </a:ext>
            </a:extLst>
          </p:cNvPr>
          <p:cNvSpPr/>
          <p:nvPr/>
        </p:nvSpPr>
        <p:spPr>
          <a:xfrm>
            <a:off x="5899584" y="4395107"/>
            <a:ext cx="2303365" cy="133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P12. LULUCF EFs review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4FCA611-8E07-6978-DC69-D9843605C6C8}"/>
              </a:ext>
            </a:extLst>
          </p:cNvPr>
          <p:cNvSpPr/>
          <p:nvPr/>
        </p:nvSpPr>
        <p:spPr>
          <a:xfrm>
            <a:off x="5899583" y="4609227"/>
            <a:ext cx="2146023" cy="133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P13. Soil model testing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4902931-1238-C05C-9FE0-ACEDBDD6EE1A}"/>
              </a:ext>
            </a:extLst>
          </p:cNvPr>
          <p:cNvSpPr/>
          <p:nvPr/>
        </p:nvSpPr>
        <p:spPr>
          <a:xfrm>
            <a:off x="6104089" y="4778137"/>
            <a:ext cx="1849227" cy="133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P14. DA improvements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DAEDB82-F0F8-DF5F-7FB9-8C6AE895E22F}"/>
              </a:ext>
            </a:extLst>
          </p:cNvPr>
          <p:cNvSpPr/>
          <p:nvPr/>
        </p:nvSpPr>
        <p:spPr>
          <a:xfrm>
            <a:off x="6250130" y="4984568"/>
            <a:ext cx="2303365" cy="1618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P15. Waste Sector improvement</a:t>
            </a:r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46048C31-0664-B056-C7FE-20CE5EEF743F}"/>
              </a:ext>
            </a:extLst>
          </p:cNvPr>
          <p:cNvSpPr/>
          <p:nvPr/>
        </p:nvSpPr>
        <p:spPr>
          <a:xfrm>
            <a:off x="2387082" y="6060210"/>
            <a:ext cx="210805" cy="195513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27CE4992-2BAC-E459-9EDA-703A0F56CC82}"/>
              </a:ext>
            </a:extLst>
          </p:cNvPr>
          <p:cNvSpPr/>
          <p:nvPr/>
        </p:nvSpPr>
        <p:spPr>
          <a:xfrm>
            <a:off x="3125059" y="6066198"/>
            <a:ext cx="210805" cy="195513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E29A25E6-F629-DDAD-7D79-77D47A4C59F8}"/>
              </a:ext>
            </a:extLst>
          </p:cNvPr>
          <p:cNvSpPr/>
          <p:nvPr/>
        </p:nvSpPr>
        <p:spPr>
          <a:xfrm>
            <a:off x="3832318" y="6083722"/>
            <a:ext cx="210805" cy="195513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83D5EBF0-96C8-134C-03FF-A376CD3C4AEC}"/>
              </a:ext>
            </a:extLst>
          </p:cNvPr>
          <p:cNvSpPr/>
          <p:nvPr/>
        </p:nvSpPr>
        <p:spPr>
          <a:xfrm>
            <a:off x="4880313" y="6076429"/>
            <a:ext cx="210805" cy="195513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7C6EAD8-8AAA-2759-15EE-C1C5CDA6CCC3}"/>
              </a:ext>
            </a:extLst>
          </p:cNvPr>
          <p:cNvSpPr/>
          <p:nvPr/>
        </p:nvSpPr>
        <p:spPr>
          <a:xfrm>
            <a:off x="5579971" y="6076430"/>
            <a:ext cx="210805" cy="195513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EE425E48-94DE-A821-540A-288760EBE236}"/>
              </a:ext>
            </a:extLst>
          </p:cNvPr>
          <p:cNvSpPr/>
          <p:nvPr/>
        </p:nvSpPr>
        <p:spPr>
          <a:xfrm>
            <a:off x="6364003" y="6072186"/>
            <a:ext cx="210805" cy="195513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17288528-5D90-FF79-3DF9-2C1B6F128683}"/>
              </a:ext>
            </a:extLst>
          </p:cNvPr>
          <p:cNvSpPr/>
          <p:nvPr/>
        </p:nvSpPr>
        <p:spPr>
          <a:xfrm>
            <a:off x="7074339" y="6082418"/>
            <a:ext cx="210805" cy="195513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952B03F9-36A9-B4F0-6762-6EC56BDA8258}"/>
              </a:ext>
            </a:extLst>
          </p:cNvPr>
          <p:cNvSpPr/>
          <p:nvPr/>
        </p:nvSpPr>
        <p:spPr>
          <a:xfrm>
            <a:off x="8222879" y="6069860"/>
            <a:ext cx="210805" cy="195513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9E0E022C-C3F3-B8DE-F714-AA7F0B49D49D}"/>
              </a:ext>
            </a:extLst>
          </p:cNvPr>
          <p:cNvSpPr/>
          <p:nvPr/>
        </p:nvSpPr>
        <p:spPr>
          <a:xfrm>
            <a:off x="3830472" y="5722119"/>
            <a:ext cx="227908" cy="214671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FA452F02-4255-9C79-C59A-56D853D9E07B}"/>
              </a:ext>
            </a:extLst>
          </p:cNvPr>
          <p:cNvSpPr/>
          <p:nvPr/>
        </p:nvSpPr>
        <p:spPr>
          <a:xfrm>
            <a:off x="5579970" y="5724809"/>
            <a:ext cx="227908" cy="214671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E6879CB2-A7E4-89F0-1272-E2E4237D8DCF}"/>
              </a:ext>
            </a:extLst>
          </p:cNvPr>
          <p:cNvSpPr/>
          <p:nvPr/>
        </p:nvSpPr>
        <p:spPr>
          <a:xfrm>
            <a:off x="7028702" y="5724021"/>
            <a:ext cx="227908" cy="214671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09309A6-B5F5-16DF-8369-ED88413D3671}"/>
              </a:ext>
            </a:extLst>
          </p:cNvPr>
          <p:cNvSpPr/>
          <p:nvPr/>
        </p:nvSpPr>
        <p:spPr>
          <a:xfrm>
            <a:off x="2378530" y="5724410"/>
            <a:ext cx="227908" cy="214671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1" name="Picture 90" descr="A black and white logo">
            <a:extLst>
              <a:ext uri="{FF2B5EF4-FFF2-40B4-BE49-F238E27FC236}">
                <a16:creationId xmlns:a16="http://schemas.microsoft.com/office/drawing/2014/main" id="{A07F4B86-A010-B16D-EAE9-591E2297DF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5" t="26095" r="22471" b="17936"/>
          <a:stretch/>
        </p:blipFill>
        <p:spPr>
          <a:xfrm>
            <a:off x="9130888" y="3543751"/>
            <a:ext cx="715036" cy="489315"/>
          </a:xfrm>
          <a:prstGeom prst="rect">
            <a:avLst/>
          </a:prstGeom>
        </p:spPr>
      </p:pic>
      <p:pic>
        <p:nvPicPr>
          <p:cNvPr id="92" name="Picture 91" descr="A blue and grey logo&#10;&#10;Description automatically generated">
            <a:extLst>
              <a:ext uri="{FF2B5EF4-FFF2-40B4-BE49-F238E27FC236}">
                <a16:creationId xmlns:a16="http://schemas.microsoft.com/office/drawing/2014/main" id="{0782ABCE-36DE-199F-CC38-84185EEE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867" y="3490635"/>
            <a:ext cx="609934" cy="609934"/>
          </a:xfrm>
          <a:prstGeom prst="rect">
            <a:avLst/>
          </a:prstGeom>
        </p:spPr>
      </p:pic>
      <p:pic>
        <p:nvPicPr>
          <p:cNvPr id="93" name="Picture 9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8E46FA3-0B81-21AE-3E21-4797AED15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16" y="3601143"/>
            <a:ext cx="1143161" cy="304843"/>
          </a:xfrm>
          <a:prstGeom prst="rect">
            <a:avLst/>
          </a:prstGeom>
        </p:spPr>
      </p:pic>
      <p:pic>
        <p:nvPicPr>
          <p:cNvPr id="94" name="Picture 93" descr="A blue and white logo&#10;&#10;Description automatically generated">
            <a:extLst>
              <a:ext uri="{FF2B5EF4-FFF2-40B4-BE49-F238E27FC236}">
                <a16:creationId xmlns:a16="http://schemas.microsoft.com/office/drawing/2014/main" id="{7C453E0A-B2A4-AF6A-A9AB-25F042C21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19" y="4197255"/>
            <a:ext cx="921648" cy="246222"/>
          </a:xfrm>
          <a:prstGeom prst="rect">
            <a:avLst/>
          </a:prstGeom>
        </p:spPr>
      </p:pic>
      <p:pic>
        <p:nvPicPr>
          <p:cNvPr id="95" name="Picture 9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8F9D961-6793-A9C0-619D-3EFEBA52D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893" y="4072897"/>
            <a:ext cx="1045812" cy="378419"/>
          </a:xfrm>
          <a:prstGeom prst="rect">
            <a:avLst/>
          </a:prstGeom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B7A5A0DE-4287-4260-43CF-31F307496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996" b="20399"/>
          <a:stretch/>
        </p:blipFill>
        <p:spPr bwMode="auto">
          <a:xfrm>
            <a:off x="9060285" y="4575062"/>
            <a:ext cx="1156288" cy="32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3309B03-2E85-AFD8-0A9E-21379702FF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770" y="4618227"/>
            <a:ext cx="1036720" cy="246221"/>
          </a:xfrm>
          <a:prstGeom prst="rect">
            <a:avLst/>
          </a:prstGeom>
        </p:spPr>
      </p:pic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B43E6FEA-1E18-1F35-CD11-3CCBD9B7F81E}"/>
              </a:ext>
            </a:extLst>
          </p:cNvPr>
          <p:cNvSpPr/>
          <p:nvPr/>
        </p:nvSpPr>
        <p:spPr>
          <a:xfrm>
            <a:off x="6402530" y="5227498"/>
            <a:ext cx="2303365" cy="1618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50" dirty="0">
                <a:solidFill>
                  <a:schemeClr val="bg1"/>
                </a:solidFill>
              </a:rPr>
              <a:t>P16. Shipping</a:t>
            </a:r>
          </a:p>
        </p:txBody>
      </p:sp>
    </p:spTree>
    <p:extLst>
      <p:ext uri="{BB962C8B-B14F-4D97-AF65-F5344CB8AC3E}">
        <p14:creationId xmlns:p14="http://schemas.microsoft.com/office/powerpoint/2010/main" val="39180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Verification Programme</a:t>
            </a:r>
            <a:endParaRPr dirty="0"/>
          </a:p>
        </p:txBody>
      </p:sp>
      <p:pic>
        <p:nvPicPr>
          <p:cNvPr id="2050" name="Picture 2" descr="A map of the united kingdom&#10;&#10;Description automatically generated">
            <a:extLst>
              <a:ext uri="{FF2B5EF4-FFF2-40B4-BE49-F238E27FC236}">
                <a16:creationId xmlns:a16="http://schemas.microsoft.com/office/drawing/2014/main" id="{BC19E367-013E-6A83-E856-88BDF51B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361498"/>
            <a:ext cx="4371975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A77D8C66-D8E4-009C-EAF2-8DA2E5E1EF82}"/>
              </a:ext>
            </a:extLst>
          </p:cNvPr>
          <p:cNvSpPr txBox="1"/>
          <p:nvPr/>
        </p:nvSpPr>
        <p:spPr>
          <a:xfrm>
            <a:off x="7161214" y="5098979"/>
            <a:ext cx="4647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/>
              <a:t>1990 – 2011; 2 sites used; Mace Head &amp; </a:t>
            </a:r>
            <a:r>
              <a:rPr lang="en-GB" dirty="0" err="1"/>
              <a:t>Cabauw</a:t>
            </a:r>
            <a:endParaRPr lang="en-GB" dirty="0"/>
          </a:p>
          <a:p>
            <a:endParaRPr lang="en-GB" dirty="0"/>
          </a:p>
          <a:p>
            <a:r>
              <a:rPr lang="en-GB" dirty="0"/>
              <a:t>2012-2023; 13 sites used.</a:t>
            </a:r>
          </a:p>
        </p:txBody>
      </p:sp>
      <p:pic>
        <p:nvPicPr>
          <p:cNvPr id="2056" name="Picture 8" descr="A graph of a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57B5DB86-DD26-8ECF-CCCC-9A099534F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02" y="1174201"/>
            <a:ext cx="5688593" cy="384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2C6786A-3FCF-5B05-47DD-8EB6FF81D0F0}"/>
              </a:ext>
            </a:extLst>
          </p:cNvPr>
          <p:cNvGrpSpPr/>
          <p:nvPr/>
        </p:nvGrpSpPr>
        <p:grpSpPr>
          <a:xfrm>
            <a:off x="10002871" y="2743199"/>
            <a:ext cx="1313960" cy="685801"/>
            <a:chOff x="1184366" y="1793966"/>
            <a:chExt cx="1332411" cy="740228"/>
          </a:xfrm>
        </p:grpSpPr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5F9FC35E-9D0C-A802-B5EC-9CA80EF8766E}"/>
                </a:ext>
              </a:extLst>
            </p:cNvPr>
            <p:cNvSpPr txBox="1"/>
            <p:nvPr/>
          </p:nvSpPr>
          <p:spPr>
            <a:xfrm>
              <a:off x="1245327" y="1793966"/>
              <a:ext cx="1271450" cy="6474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en-GB" dirty="0"/>
                <a:t>Good Agreement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F3BFC97-3A3B-81A2-F87F-16832EFDE2CF}"/>
                </a:ext>
              </a:extLst>
            </p:cNvPr>
            <p:cNvSpPr/>
            <p:nvPr/>
          </p:nvSpPr>
          <p:spPr>
            <a:xfrm>
              <a:off x="1184366" y="1793966"/>
              <a:ext cx="1332411" cy="740228"/>
            </a:xfrm>
            <a:prstGeom prst="ellipse">
              <a:avLst/>
            </a:prstGeom>
            <a:noFill/>
            <a:ln>
              <a:solidFill>
                <a:srgbClr val="F0A5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487B92-6604-BD61-BE99-6BA673F7F0F9}"/>
              </a:ext>
            </a:extLst>
          </p:cNvPr>
          <p:cNvGrpSpPr/>
          <p:nvPr/>
        </p:nvGrpSpPr>
        <p:grpSpPr>
          <a:xfrm>
            <a:off x="7277348" y="1244751"/>
            <a:ext cx="1332411" cy="740228"/>
            <a:chOff x="1184366" y="1793966"/>
            <a:chExt cx="1332411" cy="740228"/>
          </a:xfrm>
        </p:grpSpPr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B3964C51-D30F-3FE8-25DC-D612A4A10A8C}"/>
                </a:ext>
              </a:extLst>
            </p:cNvPr>
            <p:cNvSpPr txBox="1"/>
            <p:nvPr/>
          </p:nvSpPr>
          <p:spPr>
            <a:xfrm>
              <a:off x="1245327" y="1979414"/>
              <a:ext cx="12714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en-GB" dirty="0"/>
                <a:t>Mis-match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7E2E82F-EC9C-DA1C-7CB8-4FD18E42D559}"/>
                </a:ext>
              </a:extLst>
            </p:cNvPr>
            <p:cNvSpPr/>
            <p:nvPr/>
          </p:nvSpPr>
          <p:spPr>
            <a:xfrm>
              <a:off x="1184366" y="1793966"/>
              <a:ext cx="1332411" cy="740228"/>
            </a:xfrm>
            <a:prstGeom prst="ellipse">
              <a:avLst/>
            </a:prstGeom>
            <a:noFill/>
            <a:ln>
              <a:solidFill>
                <a:srgbClr val="F0A5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83EDAA7D-D6A6-07AC-7DFB-B2A3940C7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A logo with a blue object in the middle&#10;&#10;Description automatically generated">
            <a:extLst>
              <a:ext uri="{FF2B5EF4-FFF2-40B4-BE49-F238E27FC236}">
                <a16:creationId xmlns:a16="http://schemas.microsoft.com/office/drawing/2014/main" id="{56F542C7-5DC1-EEFB-E874-6EF31FBED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675" y="1047439"/>
            <a:ext cx="1855960" cy="18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Google Shape;73;p8">
            <a:extLst>
              <a:ext uri="{FF2B5EF4-FFF2-40B4-BE49-F238E27FC236}">
                <a16:creationId xmlns:a16="http://schemas.microsoft.com/office/drawing/2014/main" id="{AC548435-7F58-00F8-5910-B805797301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GEMMA  Programme</a:t>
            </a:r>
            <a:endParaRPr dirty="0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CE121DA-2297-4BEB-FE9F-8D68541AB04F}"/>
              </a:ext>
            </a:extLst>
          </p:cNvPr>
          <p:cNvSpPr txBox="1"/>
          <p:nvPr/>
        </p:nvSpPr>
        <p:spPr>
          <a:xfrm>
            <a:off x="244365" y="1160722"/>
            <a:ext cx="5975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/>
              <a:t>Greenhouse Gas Emissions Measuring and Modelling advancement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A97717-604A-CCCA-71FF-F84ABDBDA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50526"/>
              </p:ext>
            </p:extLst>
          </p:nvPr>
        </p:nvGraphicFramePr>
        <p:xfrm>
          <a:off x="244365" y="1642586"/>
          <a:ext cx="6980300" cy="4108304"/>
        </p:xfrm>
        <a:graphic>
          <a:graphicData uri="http://schemas.openxmlformats.org/drawingml/2006/table">
            <a:tbl>
              <a:tblPr/>
              <a:tblGrid>
                <a:gridCol w="6980300">
                  <a:extLst>
                    <a:ext uri="{9D8B030D-6E8A-4147-A177-3AD203B41FA5}">
                      <a16:colId xmlns:a16="http://schemas.microsoft.com/office/drawing/2014/main" val="3511609515"/>
                    </a:ext>
                  </a:extLst>
                </a:gridCol>
              </a:tblGrid>
              <a:tr h="53124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Workstream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17627"/>
                  </a:ext>
                </a:extLst>
              </a:tr>
              <a:tr h="50763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WS1: Enhancement and expansion of the GHG in situ measurement network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610631"/>
                  </a:ext>
                </a:extLst>
              </a:tr>
              <a:tr h="50763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WS2: Deployment of ground-based remote sensing GHG capability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075385"/>
                  </a:ext>
                </a:extLst>
              </a:tr>
              <a:tr h="50763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WS3: Integration of space-based remote sensing GHG capability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609925"/>
                  </a:ext>
                </a:extLst>
              </a:tr>
              <a:tr h="50763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WS4: Integration of additional in-situ measurements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152474"/>
                  </a:ext>
                </a:extLst>
              </a:tr>
              <a:tr h="50763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WS5: Data harmonisation and quality assurance framework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602573"/>
                  </a:ext>
                </a:extLst>
              </a:tr>
              <a:tr h="531247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WS6: Data assimilation and inverse model integration</a:t>
                      </a:r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015444"/>
                  </a:ext>
                </a:extLst>
              </a:tr>
              <a:tr h="50763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WS7: Programme leadership, Stakeholder management and operational preparation</a:t>
                      </a:r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080271"/>
                  </a:ext>
                </a:extLst>
              </a:tr>
            </a:tbl>
          </a:graphicData>
        </a:graphic>
      </p:graphicFrame>
      <p:pic>
        <p:nvPicPr>
          <p:cNvPr id="1027" name="Picture 3" descr="A drawing of a machine&#10;&#10;Description automatically generated">
            <a:extLst>
              <a:ext uri="{FF2B5EF4-FFF2-40B4-BE49-F238E27FC236}">
                <a16:creationId xmlns:a16="http://schemas.microsoft.com/office/drawing/2014/main" id="{1F3B3D90-97E7-CD5A-32F1-8EF51C66F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84" y="1642586"/>
            <a:ext cx="2502053" cy="38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UK Space Facilities National Physical ...">
            <a:extLst>
              <a:ext uri="{FF2B5EF4-FFF2-40B4-BE49-F238E27FC236}">
                <a16:creationId xmlns:a16="http://schemas.microsoft.com/office/drawing/2014/main" id="{4352935F-CFF0-44F3-177A-4DB52CFF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4" y="5988979"/>
            <a:ext cx="1210585" cy="4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et Office (Login)">
            <a:extLst>
              <a:ext uri="{FF2B5EF4-FFF2-40B4-BE49-F238E27FC236}">
                <a16:creationId xmlns:a16="http://schemas.microsoft.com/office/drawing/2014/main" id="{DDF91CCE-BE7A-3890-ED45-0FA10F879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54" y="5916052"/>
            <a:ext cx="1621831" cy="5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ational Centre for Earth Observation ...">
            <a:extLst>
              <a:ext uri="{FF2B5EF4-FFF2-40B4-BE49-F238E27FC236}">
                <a16:creationId xmlns:a16="http://schemas.microsoft.com/office/drawing/2014/main" id="{25C0394F-8A2E-9D87-833F-3204558F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20" y="5937788"/>
            <a:ext cx="2152295" cy="5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University of Bristol - WUN">
            <a:extLst>
              <a:ext uri="{FF2B5EF4-FFF2-40B4-BE49-F238E27FC236}">
                <a16:creationId xmlns:a16="http://schemas.microsoft.com/office/drawing/2014/main" id="{E13A5BD1-2F81-8A35-3749-93ACC4CB8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52004"/>
            <a:ext cx="1568694" cy="4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9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C7E5DE48-E711-7C32-1AC9-E12C9652B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>
            <a:extLst>
              <a:ext uri="{FF2B5EF4-FFF2-40B4-BE49-F238E27FC236}">
                <a16:creationId xmlns:a16="http://schemas.microsoft.com/office/drawing/2014/main" id="{56344FEA-7381-68BD-F369-AAA3DCA2FD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Digital Upgrade</a:t>
            </a:r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5AE234-64AA-F86B-0846-0801891281BB}"/>
              </a:ext>
            </a:extLst>
          </p:cNvPr>
          <p:cNvSpPr/>
          <p:nvPr/>
        </p:nvSpPr>
        <p:spPr>
          <a:xfrm>
            <a:off x="270302" y="1162000"/>
            <a:ext cx="11651395" cy="779101"/>
          </a:xfrm>
          <a:prstGeom prst="roundRect">
            <a:avLst/>
          </a:prstGeom>
          <a:solidFill>
            <a:srgbClr val="1E49E2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r>
              <a:rPr lang="en-GB" sz="1200" b="1" dirty="0">
                <a:solidFill>
                  <a:srgbClr val="00338D"/>
                </a:solidFill>
              </a:rPr>
              <a:t>Objective</a:t>
            </a:r>
          </a:p>
          <a:p>
            <a:r>
              <a:rPr lang="en-GB" sz="1200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Create a </a:t>
            </a:r>
            <a:r>
              <a:rPr lang="en-GB" sz="1200" i="1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new </a:t>
            </a:r>
            <a:r>
              <a:rPr lang="en-GB" sz="1200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platform with data tools that facilitate the </a:t>
            </a:r>
            <a:r>
              <a:rPr lang="en-GB" sz="1200" b="1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efficient</a:t>
            </a:r>
            <a:r>
              <a:rPr lang="en-GB" sz="1200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200" b="1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flexible</a:t>
            </a:r>
            <a:r>
              <a:rPr lang="en-GB" sz="1200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200" b="1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transparent</a:t>
            </a:r>
            <a:r>
              <a:rPr lang="en-GB" sz="1200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and </a:t>
            </a:r>
            <a:r>
              <a:rPr lang="en-GB" sz="1200" b="1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traceable</a:t>
            </a:r>
            <a:r>
              <a:rPr lang="en-GB" sz="1200" dirty="0">
                <a:solidFill>
                  <a:srgbClr val="00338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flow of information which supports National Atmospheric Emissions Inventory (NAEI) compilation from raw data to a single emissions database.</a:t>
            </a:r>
            <a:endParaRPr lang="en-GB" sz="1200" dirty="0">
              <a:solidFill>
                <a:srgbClr val="00338D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184F0-62AE-6602-E291-372C863CAAF4}"/>
              </a:ext>
            </a:extLst>
          </p:cNvPr>
          <p:cNvSpPr/>
          <p:nvPr/>
        </p:nvSpPr>
        <p:spPr>
          <a:xfrm>
            <a:off x="1020711" y="2225606"/>
            <a:ext cx="2868533" cy="317178"/>
          </a:xfrm>
          <a:prstGeom prst="rect">
            <a:avLst/>
          </a:prstGeom>
          <a:solidFill>
            <a:srgbClr val="00338D"/>
          </a:solidFill>
          <a:ln w="12700" cap="flat" cmpd="sng" algn="ctr">
            <a:solidFill>
              <a:srgbClr val="1E49E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r>
              <a:rPr lang="en-GB" sz="1100" b="1">
                <a:solidFill>
                  <a:srgbClr val="FFFFFF"/>
                </a:solidFill>
              </a:rPr>
              <a:t>Phase 2a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CEE555-A098-6232-AF48-AA7195C2E69F}"/>
              </a:ext>
            </a:extLst>
          </p:cNvPr>
          <p:cNvSpPr/>
          <p:nvPr/>
        </p:nvSpPr>
        <p:spPr>
          <a:xfrm>
            <a:off x="1020710" y="2580779"/>
            <a:ext cx="2868533" cy="99369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338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>
              <a:buSzPct val="150000"/>
            </a:pPr>
            <a:r>
              <a:rPr lang="en-GB" sz="1100" b="1" dirty="0">
                <a:solidFill>
                  <a:srgbClr val="00338D"/>
                </a:solidFill>
              </a:rPr>
              <a:t>Work Packages</a:t>
            </a:r>
          </a:p>
          <a:p>
            <a:pPr marL="171450" indent="-288000">
              <a:buSzPct val="150000"/>
              <a:buFont typeface="Wingdings 2" panose="05020102010507070707" pitchFamily="18" charset="2"/>
              <a:buChar char="R"/>
            </a:pPr>
            <a:r>
              <a:rPr lang="en-GB" sz="1100" dirty="0">
                <a:solidFill>
                  <a:srgbClr val="00338D"/>
                </a:solidFill>
              </a:rPr>
              <a:t>Inventory Mapping</a:t>
            </a:r>
          </a:p>
          <a:p>
            <a:pPr marL="171450" indent="-288000">
              <a:buSzPct val="150000"/>
              <a:buFont typeface="Wingdings 2" panose="05020102010507070707" pitchFamily="18" charset="2"/>
              <a:buChar char="R"/>
            </a:pPr>
            <a:r>
              <a:rPr lang="en-GB" sz="1100" dirty="0">
                <a:solidFill>
                  <a:srgbClr val="00338D"/>
                </a:solidFill>
              </a:rPr>
              <a:t>Schema Assessment</a:t>
            </a:r>
          </a:p>
          <a:p>
            <a:pPr marL="171450" indent="-288000">
              <a:buSzPct val="150000"/>
              <a:buFont typeface="Wingdings 2" panose="05020102010507070707" pitchFamily="18" charset="2"/>
              <a:buChar char="R"/>
            </a:pPr>
            <a:r>
              <a:rPr lang="en-GB" sz="1100" dirty="0">
                <a:solidFill>
                  <a:srgbClr val="00338D"/>
                </a:solidFill>
              </a:rPr>
              <a:t>Solution Design</a:t>
            </a:r>
          </a:p>
          <a:p>
            <a:pPr marL="171450" indent="-288000">
              <a:buSzPct val="150000"/>
              <a:buFont typeface="Wingdings 2" panose="05020102010507070707" pitchFamily="18" charset="2"/>
              <a:buChar char="R"/>
            </a:pPr>
            <a:r>
              <a:rPr lang="en-GB" sz="1100" dirty="0">
                <a:solidFill>
                  <a:srgbClr val="00338D"/>
                </a:solidFill>
              </a:rPr>
              <a:t>Validation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96298D-F0BF-1E54-EB24-F41A3E08E8DD}"/>
              </a:ext>
            </a:extLst>
          </p:cNvPr>
          <p:cNvSpPr/>
          <p:nvPr/>
        </p:nvSpPr>
        <p:spPr>
          <a:xfrm>
            <a:off x="5031185" y="2225605"/>
            <a:ext cx="2868533" cy="317178"/>
          </a:xfrm>
          <a:prstGeom prst="rect">
            <a:avLst/>
          </a:prstGeom>
          <a:solidFill>
            <a:srgbClr val="00338D"/>
          </a:solidFill>
          <a:ln w="12700" cap="flat" cmpd="sng" algn="ctr">
            <a:solidFill>
              <a:srgbClr val="1E49E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r>
              <a:rPr lang="en-GB" sz="1100" b="1" dirty="0">
                <a:solidFill>
                  <a:srgbClr val="FFFFFF"/>
                </a:solidFill>
              </a:rPr>
              <a:t>Phase 2b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ADE293-1661-6322-3949-EFD4BD72A0CE}"/>
              </a:ext>
            </a:extLst>
          </p:cNvPr>
          <p:cNvSpPr/>
          <p:nvPr/>
        </p:nvSpPr>
        <p:spPr>
          <a:xfrm>
            <a:off x="5031184" y="2577074"/>
            <a:ext cx="2868533" cy="99369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338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>
              <a:buSzPct val="150000"/>
            </a:pPr>
            <a:r>
              <a:rPr lang="en-GB" sz="1100" b="1" dirty="0">
                <a:solidFill>
                  <a:srgbClr val="00338D"/>
                </a:solidFill>
              </a:rPr>
              <a:t>Work Packages</a:t>
            </a:r>
            <a:endParaRPr lang="en-GB" sz="1100" dirty="0">
              <a:solidFill>
                <a:srgbClr val="00338D"/>
              </a:solidFill>
            </a:endParaRPr>
          </a:p>
          <a:p>
            <a:pPr marL="171450" indent="-288000">
              <a:buSzPct val="150000"/>
              <a:buFont typeface="Wingdings 2" panose="05020102010507070707" pitchFamily="18" charset="2"/>
              <a:buChar char="R"/>
            </a:pPr>
            <a:r>
              <a:rPr lang="en-GB" sz="1100" dirty="0">
                <a:solidFill>
                  <a:srgbClr val="00338D"/>
                </a:solidFill>
              </a:rPr>
              <a:t>Platform Build</a:t>
            </a:r>
          </a:p>
          <a:p>
            <a:pPr marL="171450" indent="-288000">
              <a:buSzPct val="150000"/>
              <a:buFont typeface="Wingdings 2" panose="05020102010507070707" pitchFamily="18" charset="2"/>
              <a:buChar char="R"/>
            </a:pPr>
            <a:r>
              <a:rPr lang="en-GB" sz="1100" dirty="0">
                <a:solidFill>
                  <a:srgbClr val="00338D"/>
                </a:solidFill>
              </a:rPr>
              <a:t>Model Process Design</a:t>
            </a:r>
          </a:p>
          <a:p>
            <a:pPr marL="171450" indent="-288000">
              <a:buSzPct val="150000"/>
              <a:buFont typeface="Wingdings 2" panose="05020102010507070707" pitchFamily="18" charset="2"/>
              <a:buChar char="R"/>
            </a:pPr>
            <a:r>
              <a:rPr lang="en-GB" sz="1100" dirty="0">
                <a:solidFill>
                  <a:srgbClr val="00338D"/>
                </a:solidFill>
              </a:rPr>
              <a:t>Validation</a:t>
            </a:r>
          </a:p>
          <a:p>
            <a:pPr marL="171450" indent="-288000">
              <a:buSzPct val="150000"/>
              <a:buFont typeface="Arial" panose="020B0604020202020204" pitchFamily="34" charset="0"/>
              <a:buChar char="□"/>
            </a:pPr>
            <a:endParaRPr lang="en-GB" sz="1100" dirty="0">
              <a:solidFill>
                <a:srgbClr val="00338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082B6D-F073-29E2-74B4-4A91C9E8C329}"/>
              </a:ext>
            </a:extLst>
          </p:cNvPr>
          <p:cNvSpPr/>
          <p:nvPr/>
        </p:nvSpPr>
        <p:spPr>
          <a:xfrm>
            <a:off x="8727632" y="2207131"/>
            <a:ext cx="2868533" cy="317178"/>
          </a:xfrm>
          <a:prstGeom prst="rect">
            <a:avLst/>
          </a:prstGeom>
          <a:solidFill>
            <a:srgbClr val="00338D"/>
          </a:solidFill>
          <a:ln w="12700" cap="flat" cmpd="sng" algn="ctr">
            <a:solidFill>
              <a:srgbClr val="1E49E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r>
              <a:rPr lang="en-GB" sz="1100" b="1">
                <a:solidFill>
                  <a:srgbClr val="FFFFFF"/>
                </a:solidFill>
              </a:rPr>
              <a:t>Phase 2c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048151-EA41-A923-1900-1C44B74E219A}"/>
              </a:ext>
            </a:extLst>
          </p:cNvPr>
          <p:cNvSpPr/>
          <p:nvPr/>
        </p:nvSpPr>
        <p:spPr>
          <a:xfrm>
            <a:off x="8727631" y="2558600"/>
            <a:ext cx="2868533" cy="99369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338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>
              <a:buSzPct val="150000"/>
            </a:pPr>
            <a:r>
              <a:rPr lang="en-GB" sz="1100" b="1" dirty="0">
                <a:solidFill>
                  <a:srgbClr val="00338D"/>
                </a:solidFill>
              </a:rPr>
              <a:t>Work packages</a:t>
            </a:r>
          </a:p>
          <a:p>
            <a:pPr marL="171450" indent="-288000">
              <a:buSzPct val="150000"/>
              <a:buFont typeface="Arial" panose="020B0604020202020204" pitchFamily="34" charset="0"/>
              <a:buChar char="□"/>
            </a:pPr>
            <a:r>
              <a:rPr lang="en-GB" sz="1100" dirty="0">
                <a:solidFill>
                  <a:srgbClr val="00338D"/>
                </a:solidFill>
              </a:rPr>
              <a:t>Model Translation</a:t>
            </a:r>
          </a:p>
          <a:p>
            <a:pPr marL="171450" indent="-288000">
              <a:buSzPct val="150000"/>
              <a:buFont typeface="Arial" panose="020B0604020202020204" pitchFamily="34" charset="0"/>
              <a:buChar char="□"/>
            </a:pPr>
            <a:r>
              <a:rPr lang="en-GB" sz="1100" dirty="0">
                <a:solidFill>
                  <a:srgbClr val="00338D"/>
                </a:solidFill>
              </a:rPr>
              <a:t>Documentation</a:t>
            </a:r>
          </a:p>
          <a:p>
            <a:pPr marL="171450" indent="-288000">
              <a:buSzPct val="150000"/>
              <a:buFont typeface="Arial" panose="020B0604020202020204" pitchFamily="34" charset="0"/>
              <a:buChar char="□"/>
            </a:pPr>
            <a:r>
              <a:rPr lang="en-GB" sz="1100" dirty="0">
                <a:solidFill>
                  <a:srgbClr val="00338D"/>
                </a:solidFill>
              </a:rPr>
              <a:t>Validation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A16E76-EE26-9C06-6808-509F0DECA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65" y="3955954"/>
            <a:ext cx="9946414" cy="18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62495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755</Words>
  <Application>Microsoft Office PowerPoint</Application>
  <PresentationFormat>Widescreen</PresentationFormat>
  <Paragraphs>146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Wingdings 2</vt:lpstr>
      <vt:lpstr>Barlow Medium</vt:lpstr>
      <vt:lpstr>Montserrat Medium</vt:lpstr>
      <vt:lpstr>Montserrat</vt:lpstr>
      <vt:lpstr>Barlow SemiBold</vt:lpstr>
      <vt:lpstr>Wingdings</vt:lpstr>
      <vt:lpstr>Arial</vt:lpstr>
      <vt:lpstr>Barlow</vt:lpstr>
      <vt:lpstr>Lobster</vt:lpstr>
      <vt:lpstr>Montserrat SemiBold</vt:lpstr>
      <vt:lpstr>Calibri</vt:lpstr>
      <vt:lpstr>Average</vt:lpstr>
      <vt:lpstr>ceos</vt:lpstr>
      <vt:lpstr>Improving the UK GHG Inventory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Verification Programme</vt:lpstr>
      <vt:lpstr>GEMMA  Programme</vt:lpstr>
      <vt:lpstr>Digital Upgrade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Esegbue, Onoriode (Energy Security)</dc:creator>
  <cp:lastModifiedBy>Esegbue, Onoriode (Energy Security)</cp:lastModifiedBy>
  <cp:revision>8</cp:revision>
  <dcterms:modified xsi:type="dcterms:W3CDTF">2025-02-12T15:22:45Z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2025-02-10T14:32:04Z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03f9d096-9511-4336-9fd1-6b907dfe7758</vt:lpwstr>
  </property>
  <property fmtid="{D5CDD505-2E9C-101B-9397-08002B2CF9AE}" pid="8" name="MSIP_Label_ba62f585-b40f-4ab9-bafe-39150f03d124_ContentBits">
    <vt:lpwstr>3</vt:lpwstr>
  </property>
  <property fmtid="{D5CDD505-2E9C-101B-9397-08002B2CF9AE}" pid="9" name="ClassificationContentMarkingFooterLocations">
    <vt:lpwstr>ceos:5</vt:lpwstr>
  </property>
  <property fmtid="{D5CDD505-2E9C-101B-9397-08002B2CF9AE}" pid="10" name="ClassificationContentMarkingFooterText">
    <vt:lpwstr>OFFICIAL</vt:lpwstr>
  </property>
  <property fmtid="{D5CDD505-2E9C-101B-9397-08002B2CF9AE}" pid="11" name="ClassificationContentMarkingHeaderLocations">
    <vt:lpwstr>ceos:4</vt:lpwstr>
  </property>
  <property fmtid="{D5CDD505-2E9C-101B-9397-08002B2CF9AE}" pid="12" name="ClassificationContentMarkingHeaderText">
    <vt:lpwstr>OFFICIAL</vt:lpwstr>
  </property>
</Properties>
</file>