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19"/>
  </p:notesMasterIdLst>
  <p:sldIdLst>
    <p:sldId id="256" r:id="rId2"/>
    <p:sldId id="260" r:id="rId3"/>
    <p:sldId id="3362" r:id="rId4"/>
    <p:sldId id="3367" r:id="rId5"/>
    <p:sldId id="3054" r:id="rId6"/>
    <p:sldId id="3055" r:id="rId7"/>
    <p:sldId id="3251" r:id="rId8"/>
    <p:sldId id="3366" r:id="rId9"/>
    <p:sldId id="3368" r:id="rId10"/>
    <p:sldId id="3369" r:id="rId11"/>
    <p:sldId id="3364" r:id="rId12"/>
    <p:sldId id="3370" r:id="rId13"/>
    <p:sldId id="3373" r:id="rId14"/>
    <p:sldId id="3365" r:id="rId15"/>
    <p:sldId id="258" r:id="rId16"/>
    <p:sldId id="3371" r:id="rId17"/>
    <p:sldId id="3372" r:id="rId18"/>
  </p:sldIdLst>
  <p:sldSz cx="12192000" cy="6858000"/>
  <p:notesSz cx="6858000" cy="9144000"/>
  <p:embeddedFontLst>
    <p:embeddedFont>
      <p:font typeface="Average" panose="020B0604020202020204" charset="0"/>
      <p:regular r:id="rId20"/>
    </p:embeddedFont>
    <p:embeddedFont>
      <p:font typeface="Barlow" panose="020B0604020202020204" charset="0"/>
      <p:regular r:id="rId21"/>
      <p:bold r:id="rId22"/>
      <p:italic r:id="rId23"/>
      <p:boldItalic r:id="rId24"/>
    </p:embeddedFont>
    <p:embeddedFont>
      <p:font typeface="Barlow Medium" panose="020B0604020202020204" charset="0"/>
      <p:regular r:id="rId25"/>
      <p:bold r:id="rId26"/>
      <p:italic r:id="rId27"/>
      <p:boldItalic r:id="rId28"/>
    </p:embeddedFont>
    <p:embeddedFont>
      <p:font typeface="Barlow SemiBold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Lobster" panose="020B0604020202020204" charset="0"/>
      <p:regular r:id="rId37"/>
    </p:embeddedFont>
    <p:embeddedFont>
      <p:font typeface="Montserrat" panose="020B0604020202020204" charset="0"/>
      <p:regular r:id="rId38"/>
      <p:bold r:id="rId39"/>
      <p:italic r:id="rId40"/>
      <p:boldItalic r:id="rId41"/>
    </p:embeddedFont>
    <p:embeddedFont>
      <p:font typeface="Montserrat Medium" panose="020B0604020202020204" charset="0"/>
      <p:regular r:id="rId42"/>
      <p:bold r:id="rId43"/>
      <p:italic r:id="rId44"/>
      <p:boldItalic r:id="rId45"/>
    </p:embeddedFont>
    <p:embeddedFont>
      <p:font typeface="Montserrat SemiBold" panose="020B0604020202020204" charset="0"/>
      <p:regular r:id="rId46"/>
      <p:bold r:id="rId47"/>
      <p:italic r:id="rId48"/>
      <p:boldItalic r:id="rId49"/>
    </p:embeddedFont>
    <p:embeddedFont>
      <p:font typeface="Segoe UI Light" panose="020B0502040204020203" pitchFamily="34" charset="0"/>
      <p:regular r:id="rId50"/>
      <p:italic r:id="rId51"/>
    </p:embeddedFont>
    <p:embeddedFont>
      <p:font typeface="Segoe UI Semibold" panose="020B0702040204020203" pitchFamily="34" charset="0"/>
      <p:bold r:id="rId52"/>
      <p:boldItalic r:id="rId53"/>
    </p:embeddedFont>
    <p:embeddedFont>
      <p:font typeface="Verdana" panose="020B060403050404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94658"/>
  </p:normalViewPr>
  <p:slideViewPr>
    <p:cSldViewPr snapToGrid="0">
      <p:cViewPr>
        <p:scale>
          <a:sx n="59" d="100"/>
          <a:sy n="59" d="100"/>
        </p:scale>
        <p:origin x="672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8" d="100"/>
        <a:sy n="4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font" Target="fonts/font31.fntdata"/><Relationship Id="rId55" Type="http://schemas.openxmlformats.org/officeDocument/2006/relationships/font" Target="fonts/font3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54" Type="http://schemas.openxmlformats.org/officeDocument/2006/relationships/font" Target="fonts/font3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font" Target="fonts/font3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Relationship Id="rId57" Type="http://schemas.openxmlformats.org/officeDocument/2006/relationships/font" Target="fonts/font38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font" Target="fonts/font33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56" Type="http://schemas.openxmlformats.org/officeDocument/2006/relationships/font" Target="fonts/font37.fntdata"/><Relationship Id="rId8" Type="http://schemas.openxmlformats.org/officeDocument/2006/relationships/slide" Target="slides/slide7.xml"/><Relationship Id="rId51" Type="http://schemas.openxmlformats.org/officeDocument/2006/relationships/font" Target="fonts/font3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9547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733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714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483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5399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1051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162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48ADD-C0E7-049A-62DF-D9F6A777E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1457B4-7EBB-A6A8-D968-4FA644C90C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E0C472-E8BE-21E2-26F5-C69F5B4AC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F2874-0E45-419B-5448-92346BC4A7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21EF1-078E-0343-9076-C0874BF1C3B8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37206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345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616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378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339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582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2873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(CEOS)">
  <p:cSld name="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45" y="5532418"/>
            <a:ext cx="2337760" cy="12875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7">
            <a:alphaModFix/>
          </a:blip>
          <a:srcRect r="65873"/>
          <a:stretch/>
        </p:blipFill>
        <p:spPr>
          <a:xfrm>
            <a:off x="-418625" y="3902750"/>
            <a:ext cx="1554175" cy="2038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8">
            <a:alphaModFix/>
          </a:blip>
          <a:srcRect l="34128"/>
          <a:stretch/>
        </p:blipFill>
        <p:spPr>
          <a:xfrm>
            <a:off x="1135555" y="3902750"/>
            <a:ext cx="2999990" cy="20387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(WGClimate)">
  <p:cSld name="Title Slide_1">
    <p:bg>
      <p:bgPr>
        <a:solidFill>
          <a:schemeClr val="dk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 flipH="1">
            <a:off x="7882594" y="57065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 flipH="1">
            <a:off x="-10031326" y="-4219917"/>
            <a:ext cx="12215481" cy="6870483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4474" y="198875"/>
            <a:ext cx="2217500" cy="12213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3">
            <a:alphaModFix amt="58999"/>
          </a:blip>
          <a:srcRect l="11054" t="37272" r="40715" b="-20377"/>
          <a:stretch/>
        </p:blipFill>
        <p:spPr>
          <a:xfrm rot="5400000">
            <a:off x="8967750" y="3607650"/>
            <a:ext cx="2826600" cy="361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2072700" y="1886575"/>
            <a:ext cx="80466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sz="60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662376" y="198875"/>
            <a:ext cx="3384923" cy="1059125"/>
            <a:chOff x="-7013547" y="6156743"/>
            <a:chExt cx="4139060" cy="1295091"/>
          </a:xfrm>
        </p:grpSpPr>
        <p:pic>
          <p:nvPicPr>
            <p:cNvPr id="25" name="Google Shape;25;p3"/>
            <p:cNvPicPr preferRelativeResize="0"/>
            <p:nvPr/>
          </p:nvPicPr>
          <p:blipFill rotWithShape="1">
            <a:blip r:embed="rId4">
              <a:alphaModFix/>
            </a:blip>
            <a:srcRect l="10790" t="22772" r="65874" b="23006"/>
            <a:stretch/>
          </p:blipFill>
          <p:spPr>
            <a:xfrm>
              <a:off x="-7013547" y="6156743"/>
              <a:ext cx="1245077" cy="129509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6" name="Google Shape;26;p3"/>
            <p:cNvPicPr preferRelativeResize="0"/>
            <p:nvPr/>
          </p:nvPicPr>
          <p:blipFill rotWithShape="1">
            <a:blip r:embed="rId5">
              <a:alphaModFix/>
            </a:blip>
            <a:srcRect l="34127" t="31914" r="11634" b="28523"/>
            <a:stretch/>
          </p:blipFill>
          <p:spPr>
            <a:xfrm>
              <a:off x="-5768470" y="6375042"/>
              <a:ext cx="2893983" cy="94494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27" name="Google Shape;27;p3"/>
          <p:cNvSpPr txBox="1"/>
          <p:nvPr/>
        </p:nvSpPr>
        <p:spPr>
          <a:xfrm>
            <a:off x="0" y="5919000"/>
            <a:ext cx="2444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sz="2100" b="1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3158400" y="5706550"/>
            <a:ext cx="58752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WGClimate-22 &amp; GHG-TT-5</a:t>
            </a:r>
            <a:endParaRPr sz="21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11 - 13 February, 2025</a:t>
            </a: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ESA ECSAT, Harwell, UK</a:t>
            </a: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32;p4"/>
          <p:cNvGrpSpPr/>
          <p:nvPr/>
        </p:nvGrpSpPr>
        <p:grpSpPr>
          <a:xfrm>
            <a:off x="10113330" y="274853"/>
            <a:ext cx="2154863" cy="964667"/>
            <a:chOff x="7336150" y="-5375"/>
            <a:chExt cx="2317556" cy="1037500"/>
          </a:xfrm>
        </p:grpSpPr>
        <p:pic>
          <p:nvPicPr>
            <p:cNvPr id="33" name="Google Shape;33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36150" y="-5375"/>
              <a:ext cx="2317556" cy="103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4"/>
            <p:cNvPicPr preferRelativeResize="0"/>
            <p:nvPr/>
          </p:nvPicPr>
          <p:blipFill rotWithShape="1">
            <a:blip r:embed="rId4">
              <a:alphaModFix/>
            </a:blip>
            <a:srcRect l="34128"/>
            <a:stretch/>
          </p:blipFill>
          <p:spPr>
            <a:xfrm>
              <a:off x="8127051" y="-5375"/>
              <a:ext cx="1526655" cy="1037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" name="Google Shape;3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6300" y="92175"/>
            <a:ext cx="1191325" cy="4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6" name="Google Shape;36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Slide </a:t>
            </a:r>
            <a:fld id="{00000000-1234-1234-1234-123412341234}" type="slidenum"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‹Nr.›</a:t>
            </a:fld>
            <a:endParaRPr sz="1400" i="0" u="none" strike="noStrike" cap="none">
              <a:solidFill>
                <a:schemeClr val="accen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39" name="Google Shape;39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WGClimate-22 &amp; GHG-TT-5 | 11 - 13 February, 2025</a:t>
            </a:r>
            <a:endParaRPr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1" name="Google Shape;41;p4"/>
          <p:cNvSpPr txBox="1">
            <a:spLocks noGrp="1"/>
          </p:cNvSpPr>
          <p:nvPr>
            <p:ph type="title" hasCustomPrompt="1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de-DE" dirty="0"/>
              <a:t>ITMS – National Project Partners</a:t>
            </a:r>
            <a:endParaRPr dirty="0"/>
          </a:p>
        </p:txBody>
      </p:sp>
      <p:sp>
        <p:nvSpPr>
          <p:cNvPr id="42" name="Google Shape;42;p4"/>
          <p:cNvSpPr txBox="1"/>
          <p:nvPr/>
        </p:nvSpPr>
        <p:spPr>
          <a:xfrm>
            <a:off x="10547800" y="5883750"/>
            <a:ext cx="16683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sz="1300" b="1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sz="900"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14B8FBF-47D7-46A9-A022-5FAF350407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1" y="1340054"/>
            <a:ext cx="1426516" cy="14488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and Content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2">
            <a:alphaModFix amt="34000"/>
          </a:blip>
          <a:srcRect l="51341" t="39268" r="-2842" b="35419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oogle Shape;46;p5"/>
          <p:cNvGrpSpPr/>
          <p:nvPr/>
        </p:nvGrpSpPr>
        <p:grpSpPr>
          <a:xfrm>
            <a:off x="10113330" y="274853"/>
            <a:ext cx="2154863" cy="964667"/>
            <a:chOff x="7336150" y="-5375"/>
            <a:chExt cx="2317556" cy="1037500"/>
          </a:xfrm>
        </p:grpSpPr>
        <p:pic>
          <p:nvPicPr>
            <p:cNvPr id="47" name="Google Shape;47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36150" y="-5375"/>
              <a:ext cx="2317556" cy="103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5"/>
            <p:cNvPicPr preferRelativeResize="0"/>
            <p:nvPr/>
          </p:nvPicPr>
          <p:blipFill rotWithShape="1">
            <a:blip r:embed="rId4">
              <a:alphaModFix/>
            </a:blip>
            <a:srcRect l="34128"/>
            <a:stretch/>
          </p:blipFill>
          <p:spPr>
            <a:xfrm>
              <a:off x="8127051" y="-5375"/>
              <a:ext cx="1526655" cy="1037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4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6300" y="92175"/>
            <a:ext cx="1191325" cy="4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0" name="Google Shape;50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5"/>
          <p:cNvSpPr/>
          <p:nvPr/>
        </p:nvSpPr>
        <p:spPr>
          <a:xfrm rot="10800000" flipH="1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Slide </a:t>
            </a:r>
            <a:fld id="{00000000-1234-1234-1234-123412341234}" type="slidenum"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‹Nr.›</a:t>
            </a:fld>
            <a:endParaRPr sz="1400" i="0" u="none" strike="noStrike" cap="none">
              <a:solidFill>
                <a:schemeClr val="accen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53" name="Google Shape;53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WGClimate-22 &amp; GHG-TT-5 | 11 - 13 February, 2025</a:t>
            </a:r>
            <a:endParaRPr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5"/>
          <p:cNvSpPr txBox="1"/>
          <p:nvPr/>
        </p:nvSpPr>
        <p:spPr>
          <a:xfrm>
            <a:off x="10547800" y="5883750"/>
            <a:ext cx="16683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sz="1300" b="1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sz="900"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5_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394138" y="1513490"/>
            <a:ext cx="10959662" cy="5121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527799" y="6269644"/>
            <a:ext cx="5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C107AC-CE94-744B-9BC0-5A46ABD67731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284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7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9.png"/><Relationship Id="rId4" Type="http://schemas.openxmlformats.org/officeDocument/2006/relationships/image" Target="../media/image62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7.jpg"/><Relationship Id="rId3" Type="http://schemas.openxmlformats.org/officeDocument/2006/relationships/image" Target="../media/image9.pn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emf"/><Relationship Id="rId9" Type="http://schemas.openxmlformats.org/officeDocument/2006/relationships/image" Target="../media/image74.pn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G"/><Relationship Id="rId18" Type="http://schemas.openxmlformats.org/officeDocument/2006/relationships/image" Target="../media/image25.JPG"/><Relationship Id="rId3" Type="http://schemas.openxmlformats.org/officeDocument/2006/relationships/image" Target="../media/image10.png"/><Relationship Id="rId21" Type="http://schemas.openxmlformats.org/officeDocument/2006/relationships/image" Target="../media/image28.jp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JPG"/><Relationship Id="rId20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2.svg"/><Relationship Id="rId15" Type="http://schemas.openxmlformats.org/officeDocument/2006/relationships/image" Target="../media/image22.JPG"/><Relationship Id="rId23" Type="http://schemas.openxmlformats.org/officeDocument/2006/relationships/image" Target="../media/image30.png"/><Relationship Id="rId10" Type="http://schemas.openxmlformats.org/officeDocument/2006/relationships/image" Target="../media/image17.jpg"/><Relationship Id="rId19" Type="http://schemas.openxmlformats.org/officeDocument/2006/relationships/image" Target="../media/image26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JPG"/><Relationship Id="rId2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18/10/relationships/comments" Target="NUL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651075" y="1440475"/>
            <a:ext cx="10308600" cy="30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400" dirty="0"/>
              <a:t>WGClimate-22 &amp; GHG-TT-5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br>
              <a:rPr lang="en-GB" sz="4000" i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4000" i="1" dirty="0">
                <a:latin typeface="Montserrat"/>
                <a:ea typeface="Montserrat"/>
                <a:cs typeface="Montserrat"/>
                <a:sym typeface="Montserrat"/>
              </a:rPr>
              <a:t>Integrated Greenhouse Gas Monitoring System for Germany (ITMS)</a:t>
            </a:r>
          </a:p>
        </p:txBody>
      </p:sp>
      <p:sp>
        <p:nvSpPr>
          <p:cNvPr id="61" name="Google Shape;61;p6"/>
          <p:cNvSpPr/>
          <p:nvPr/>
        </p:nvSpPr>
        <p:spPr>
          <a:xfrm>
            <a:off x="6223225" y="5534125"/>
            <a:ext cx="5908500" cy="1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Andrea Kaiser-Weiss</a:t>
            </a:r>
            <a:r>
              <a:rPr lang="en-GB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DWD</a:t>
            </a:r>
            <a:endParaRPr dirty="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Agenda item</a:t>
            </a:r>
            <a:r>
              <a:rPr lang="en-GB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 6.6</a:t>
            </a:r>
            <a:endParaRPr sz="2200" i="0" u="none" strike="noStrike" cap="none" dirty="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76047" y="175939"/>
            <a:ext cx="10012775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inversions</a:t>
            </a:r>
            <a:endParaRPr dirty="0"/>
          </a:p>
        </p:txBody>
      </p:sp>
      <p:pic>
        <p:nvPicPr>
          <p:cNvPr id="3" name="Picture 15">
            <a:extLst>
              <a:ext uri="{FF2B5EF4-FFF2-40B4-BE49-F238E27FC236}">
                <a16:creationId xmlns:a16="http://schemas.microsoft.com/office/drawing/2014/main" id="{E9F4FA77-96FB-419C-8FCE-BCDD6F6A7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704" y="1411320"/>
            <a:ext cx="7067095" cy="4744065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3FB6B8DF-E279-4598-A5A9-650166ECDF44}"/>
              </a:ext>
            </a:extLst>
          </p:cNvPr>
          <p:cNvSpPr txBox="1"/>
          <p:nvPr/>
        </p:nvSpPr>
        <p:spPr>
          <a:xfrm>
            <a:off x="9239045" y="1856658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1600" kern="1200" dirty="0">
                <a:latin typeface="Arial"/>
              </a:rPr>
              <a:t>CSR, version 2024-11</a:t>
            </a:r>
          </a:p>
          <a:p>
            <a:pPr rtl="0"/>
            <a:r>
              <a:rPr lang="en-US" sz="1600" kern="1200" dirty="0">
                <a:latin typeface="Arial"/>
              </a:rPr>
              <a:t>T. Koch et al., 2024</a:t>
            </a:r>
          </a:p>
          <a:p>
            <a:pPr rtl="0"/>
            <a:r>
              <a:rPr lang="en-US" sz="1600" i="1" kern="1200" dirty="0">
                <a:latin typeface="Arial"/>
              </a:rPr>
              <a:t>when using same prior fluxes as V. Bruch et al., in prep. 2025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3EFC02B7-56C1-4D17-8E28-3D45B39C85B2}"/>
              </a:ext>
            </a:extLst>
          </p:cNvPr>
          <p:cNvSpPr txBox="1"/>
          <p:nvPr/>
        </p:nvSpPr>
        <p:spPr>
          <a:xfrm>
            <a:off x="9234169" y="3634939"/>
            <a:ext cx="215199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1600" kern="1200" dirty="0">
                <a:latin typeface="Arial"/>
              </a:rPr>
              <a:t>ICON-ART, version 2024-09 </a:t>
            </a:r>
            <a:r>
              <a:rPr lang="en-US" sz="1600" i="1" kern="1200" dirty="0">
                <a:latin typeface="Arial"/>
              </a:rPr>
              <a:t>V. Bruch et al., in prep. 2025</a:t>
            </a:r>
          </a:p>
        </p:txBody>
      </p:sp>
      <p:pic>
        <p:nvPicPr>
          <p:cNvPr id="6" name="Picture 9" descr="A green text on a black background&#10;&#10;AI-generated content may be incorrect.">
            <a:extLst>
              <a:ext uri="{FF2B5EF4-FFF2-40B4-BE49-F238E27FC236}">
                <a16:creationId xmlns:a16="http://schemas.microsoft.com/office/drawing/2014/main" id="{09F5535F-8BCE-46C2-9268-7129EFE4C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96" y="3355960"/>
            <a:ext cx="1323975" cy="676275"/>
          </a:xfrm>
          <a:prstGeom prst="rect">
            <a:avLst/>
          </a:prstGeom>
        </p:spPr>
      </p:pic>
      <p:pic>
        <p:nvPicPr>
          <p:cNvPr id="7" name="Picture 11" descr="Events | aUPaEU agora">
            <a:extLst>
              <a:ext uri="{FF2B5EF4-FFF2-40B4-BE49-F238E27FC236}">
                <a16:creationId xmlns:a16="http://schemas.microsoft.com/office/drawing/2014/main" id="{C4B7EA7E-7E76-4A4D-AA52-AEAE51FC2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59" y="4205185"/>
            <a:ext cx="1825521" cy="379122"/>
          </a:xfrm>
          <a:prstGeom prst="rect">
            <a:avLst/>
          </a:prstGeom>
        </p:spPr>
      </p:pic>
      <p:pic>
        <p:nvPicPr>
          <p:cNvPr id="8" name="Grafik 7" descr="Ein Bild, das Karminrot, Reihe, Farbigkeit, Licht enthält.&#10;&#10;KI-generierte Inhalte können fehlerhaft sein.">
            <a:extLst>
              <a:ext uri="{FF2B5EF4-FFF2-40B4-BE49-F238E27FC236}">
                <a16:creationId xmlns:a16="http://schemas.microsoft.com/office/drawing/2014/main" id="{51103D77-011D-4254-A404-5D4EA9FB1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400000">
            <a:off x="8025308" y="2628731"/>
            <a:ext cx="217458" cy="8987"/>
          </a:xfrm>
          <a:prstGeom prst="rect">
            <a:avLst/>
          </a:prstGeom>
        </p:spPr>
      </p:pic>
      <p:pic>
        <p:nvPicPr>
          <p:cNvPr id="9" name="Grafik 8" descr="Ein Bild, das Karminrot, Reihe, Farbigkeit, Licht enthält.&#10;&#10;KI-generierte Inhalte können fehlerhaft sein.">
            <a:extLst>
              <a:ext uri="{FF2B5EF4-FFF2-40B4-BE49-F238E27FC236}">
                <a16:creationId xmlns:a16="http://schemas.microsoft.com/office/drawing/2014/main" id="{B2A4D7A0-39EB-465B-963A-93A7DED83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8743" y="3596918"/>
            <a:ext cx="217458" cy="8987"/>
          </a:xfrm>
          <a:prstGeom prst="rect">
            <a:avLst/>
          </a:prstGeom>
        </p:spPr>
      </p:pic>
      <p:pic>
        <p:nvPicPr>
          <p:cNvPr id="11" name="Grafik 10" descr="Ein Bild, das Karminrot, Reihe, Licht enthält.&#10;&#10;KI-generierte Inhalte können fehlerhaft sein.">
            <a:extLst>
              <a:ext uri="{FF2B5EF4-FFF2-40B4-BE49-F238E27FC236}">
                <a16:creationId xmlns:a16="http://schemas.microsoft.com/office/drawing/2014/main" id="{180F1D20-AA1B-495D-8E46-574A317B39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60000">
            <a:off x="7956849" y="3279819"/>
            <a:ext cx="1286572" cy="50180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0C9808D-7F64-47AD-A649-31E33547C327}"/>
              </a:ext>
            </a:extLst>
          </p:cNvPr>
          <p:cNvSpPr/>
          <p:nvPr/>
        </p:nvSpPr>
        <p:spPr>
          <a:xfrm>
            <a:off x="3020847" y="1094039"/>
            <a:ext cx="67225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</a:rPr>
              <a:t>InTEM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 (UK Met Office), ELRIS (EMPA) and RHIME 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</a:rPr>
              <a:t>(University </a:t>
            </a:r>
            <a:r>
              <a:rPr lang="de-DE" b="1" dirty="0" err="1">
                <a:solidFill>
                  <a:schemeClr val="tx1"/>
                </a:solidFill>
                <a:latin typeface="Calibri" panose="020F0502020204030204" pitchFamily="34" charset="0"/>
              </a:rPr>
              <a:t>of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</a:rPr>
              <a:t> Bristol)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F5E976A-C364-4496-B342-42178883DCE5}"/>
              </a:ext>
            </a:extLst>
          </p:cNvPr>
          <p:cNvSpPr/>
          <p:nvPr/>
        </p:nvSpPr>
        <p:spPr>
          <a:xfrm>
            <a:off x="7930195" y="2860876"/>
            <a:ext cx="148354" cy="14666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FE39C71F-01AA-4ACB-ACAF-910BE123DD22}"/>
              </a:ext>
            </a:extLst>
          </p:cNvPr>
          <p:cNvCxnSpPr/>
          <p:nvPr/>
        </p:nvCxnSpPr>
        <p:spPr>
          <a:xfrm flipH="1">
            <a:off x="8108131" y="2303860"/>
            <a:ext cx="1101332" cy="593164"/>
          </a:xfrm>
          <a:prstGeom prst="straightConnector1">
            <a:avLst/>
          </a:prstGeom>
          <a:ln>
            <a:solidFill>
              <a:srgbClr val="D6A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27C0B103-951B-4F48-B5A7-66BD38DBD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5038" y="4447999"/>
            <a:ext cx="1911121" cy="54155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11A5AF0-DDC8-4F4B-A2DB-2A9C05FF7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3189" y="1048852"/>
            <a:ext cx="1650211" cy="89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76047" y="175939"/>
            <a:ext cx="10012775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Inversions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known</a:t>
            </a:r>
            <a:r>
              <a:rPr lang="de-DE" dirty="0"/>
              <a:t> </a:t>
            </a:r>
            <a:r>
              <a:rPr lang="de-DE" dirty="0" err="1"/>
              <a:t>truth</a:t>
            </a:r>
            <a:endParaRPr dirty="0"/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C0A59B8B-92C5-496D-A86F-BC0EB7BCD404}"/>
              </a:ext>
            </a:extLst>
          </p:cNvPr>
          <p:cNvGrpSpPr/>
          <p:nvPr/>
        </p:nvGrpSpPr>
        <p:grpSpPr>
          <a:xfrm>
            <a:off x="497813" y="5279813"/>
            <a:ext cx="2313083" cy="624291"/>
            <a:chOff x="7222159" y="1127028"/>
            <a:chExt cx="905840" cy="508254"/>
          </a:xfrm>
        </p:grpSpPr>
        <p:sp>
          <p:nvSpPr>
            <p:cNvPr id="13" name="Arrow: Down 19">
              <a:extLst>
                <a:ext uri="{FF2B5EF4-FFF2-40B4-BE49-F238E27FC236}">
                  <a16:creationId xmlns:a16="http://schemas.microsoft.com/office/drawing/2014/main" id="{A9648197-758A-4C57-80F2-616975ABBD06}"/>
                </a:ext>
              </a:extLst>
            </p:cNvPr>
            <p:cNvSpPr/>
            <p:nvPr/>
          </p:nvSpPr>
          <p:spPr>
            <a:xfrm rot="16200000">
              <a:off x="7566859" y="1074141"/>
              <a:ext cx="252330" cy="869951"/>
            </a:xfrm>
            <a:prstGeom prst="downArrow">
              <a:avLst>
                <a:gd name="adj1" fmla="val 26878"/>
                <a:gd name="adj2" fmla="val 64166"/>
              </a:avLst>
            </a:prstGeom>
            <a:solidFill>
              <a:schemeClr val="accent6">
                <a:lumMod val="90000"/>
                <a:lumOff val="10000"/>
              </a:schemeClr>
            </a:solidFill>
            <a:ln>
              <a:solidFill>
                <a:schemeClr val="accent6">
                  <a:lumMod val="90000"/>
                  <a:lumOff val="1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 dirty="0">
                <a:solidFill>
                  <a:schemeClr val="accent6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8C8740BC-8F8E-4E68-A48B-AEA681AE0B8D}"/>
                </a:ext>
              </a:extLst>
            </p:cNvPr>
            <p:cNvSpPr txBox="1"/>
            <p:nvPr/>
          </p:nvSpPr>
          <p:spPr>
            <a:xfrm>
              <a:off x="7222159" y="1127028"/>
              <a:ext cx="869953" cy="342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>
                  <a:solidFill>
                    <a:schemeClr val="accent6">
                      <a:lumMod val="90000"/>
                      <a:lumOff val="10000"/>
                    </a:schemeClr>
                  </a:solidFill>
                </a:rPr>
                <a:t>posterior = truth</a:t>
              </a:r>
            </a:p>
          </p:txBody>
        </p:sp>
      </p:grpSp>
      <p:grpSp>
        <p:nvGrpSpPr>
          <p:cNvPr id="15" name="Group 21">
            <a:extLst>
              <a:ext uri="{FF2B5EF4-FFF2-40B4-BE49-F238E27FC236}">
                <a16:creationId xmlns:a16="http://schemas.microsoft.com/office/drawing/2014/main" id="{73C150D4-21DF-47CA-9547-F5DB62F98A2A}"/>
              </a:ext>
            </a:extLst>
          </p:cNvPr>
          <p:cNvGrpSpPr/>
          <p:nvPr/>
        </p:nvGrpSpPr>
        <p:grpSpPr>
          <a:xfrm>
            <a:off x="1146884" y="5996028"/>
            <a:ext cx="2288728" cy="472297"/>
            <a:chOff x="7267241" y="1164501"/>
            <a:chExt cx="896302" cy="384511"/>
          </a:xfrm>
        </p:grpSpPr>
        <p:sp>
          <p:nvSpPr>
            <p:cNvPr id="16" name="Arrow: Down 22">
              <a:extLst>
                <a:ext uri="{FF2B5EF4-FFF2-40B4-BE49-F238E27FC236}">
                  <a16:creationId xmlns:a16="http://schemas.microsoft.com/office/drawing/2014/main" id="{6DB2E90E-17BF-445A-99D8-01DF18AF86BE}"/>
                </a:ext>
              </a:extLst>
            </p:cNvPr>
            <p:cNvSpPr/>
            <p:nvPr/>
          </p:nvSpPr>
          <p:spPr>
            <a:xfrm rot="10800000">
              <a:off x="8042371" y="1222048"/>
              <a:ext cx="121172" cy="326964"/>
            </a:xfrm>
            <a:prstGeom prst="downArrow">
              <a:avLst>
                <a:gd name="adj1" fmla="val 26860"/>
                <a:gd name="adj2" fmla="val 64138"/>
              </a:avLst>
            </a:prstGeom>
            <a:solidFill>
              <a:schemeClr val="accent6">
                <a:lumMod val="90000"/>
                <a:lumOff val="10000"/>
              </a:schemeClr>
            </a:solidFill>
            <a:ln>
              <a:solidFill>
                <a:schemeClr val="accent6">
                  <a:lumMod val="90000"/>
                  <a:lumOff val="1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 dirty="0">
                <a:solidFill>
                  <a:schemeClr val="accent6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A1CCCC15-BC74-44E2-977B-0DC3345E280E}"/>
                </a:ext>
              </a:extLst>
            </p:cNvPr>
            <p:cNvSpPr txBox="1"/>
            <p:nvPr/>
          </p:nvSpPr>
          <p:spPr>
            <a:xfrm>
              <a:off x="7267241" y="1164501"/>
              <a:ext cx="826154" cy="342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>
                  <a:solidFill>
                    <a:schemeClr val="accent6">
                      <a:lumMod val="90000"/>
                      <a:lumOff val="10000"/>
                    </a:schemeClr>
                  </a:solidFill>
                </a:rPr>
                <a:t>uncertainty = 0</a:t>
              </a:r>
            </a:p>
          </p:txBody>
        </p:sp>
      </p:grpSp>
      <p:pic>
        <p:nvPicPr>
          <p:cNvPr id="18" name="Graphic 7">
            <a:extLst>
              <a:ext uri="{FF2B5EF4-FFF2-40B4-BE49-F238E27FC236}">
                <a16:creationId xmlns:a16="http://schemas.microsoft.com/office/drawing/2014/main" id="{78EA9490-B661-46AC-9F22-EFAB0BC39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1440" y="1101296"/>
            <a:ext cx="5367867" cy="524361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A8ED205-0995-47EF-AA60-6BDD4D56917E}"/>
              </a:ext>
            </a:extLst>
          </p:cNvPr>
          <p:cNvSpPr/>
          <p:nvPr/>
        </p:nvSpPr>
        <p:spPr>
          <a:xfrm>
            <a:off x="7999307" y="1552296"/>
            <a:ext cx="3808380" cy="279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1512" lvl="1" indent="-214312">
              <a:lnSpc>
                <a:spcPct val="150000"/>
              </a:lnSpc>
              <a:buSzPts val="1600"/>
              <a:buFont typeface="Montserrat"/>
              <a:buChar char="❖"/>
            </a:pP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ICOS as an observing system is a very good start but we need more observations</a:t>
            </a:r>
            <a:endParaRPr lang="en-US" sz="24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0B85DBC4-BC23-47B9-8681-AE4E2269DAC1}"/>
              </a:ext>
            </a:extLst>
          </p:cNvPr>
          <p:cNvSpPr/>
          <p:nvPr/>
        </p:nvSpPr>
        <p:spPr>
          <a:xfrm>
            <a:off x="7999307" y="4321808"/>
            <a:ext cx="3637280" cy="169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1512" lvl="1" indent="-214312">
              <a:lnSpc>
                <a:spcPct val="150000"/>
              </a:lnSpc>
              <a:buSzPts val="1600"/>
              <a:buFont typeface="Montserrat"/>
              <a:buChar char="❖"/>
            </a:pPr>
            <a:r>
              <a:rPr lang="en-US" sz="2400" i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biased </a:t>
            </a:r>
            <a:r>
              <a:rPr lang="en-US" sz="2400" dirty="0" err="1">
                <a:latin typeface="Montserrat"/>
                <a:ea typeface="Montserrat"/>
                <a:cs typeface="Montserrat"/>
                <a:sym typeface="Montserrat"/>
              </a:rPr>
              <a:t>obs</a:t>
            </a: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 would be a serious problem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CDBA331-B017-4DDD-B90E-09180E1604A1}"/>
              </a:ext>
            </a:extLst>
          </p:cNvPr>
          <p:cNvSpPr/>
          <p:nvPr/>
        </p:nvSpPr>
        <p:spPr>
          <a:xfrm>
            <a:off x="1146884" y="2361969"/>
            <a:ext cx="1336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kern="1200" dirty="0"/>
              <a:t>V. Bruch et al., in prep.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504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76047" y="175939"/>
            <a:ext cx="10145399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TROPOMI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sanity</a:t>
            </a:r>
            <a:r>
              <a:rPr lang="de-DE" dirty="0"/>
              <a:t> </a:t>
            </a:r>
            <a:r>
              <a:rPr lang="de-DE" dirty="0" err="1"/>
              <a:t>checks</a:t>
            </a:r>
            <a:endParaRPr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C2F7DDA-DDCF-43D3-969A-B31FABEF6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30" b="67185"/>
          <a:stretch/>
        </p:blipFill>
        <p:spPr>
          <a:xfrm>
            <a:off x="0" y="2474880"/>
            <a:ext cx="4377511" cy="251707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4B50DAE-313E-4A1A-A232-F48389268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6" r="-549"/>
          <a:stretch/>
        </p:blipFill>
        <p:spPr>
          <a:xfrm>
            <a:off x="4051665" y="1099607"/>
            <a:ext cx="8140335" cy="5112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CF66666-5E6B-468B-AA95-60C506F91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7" t="24722" r="51024" b="70167"/>
          <a:stretch/>
        </p:blipFill>
        <p:spPr>
          <a:xfrm>
            <a:off x="412703" y="1099607"/>
            <a:ext cx="3171265" cy="926286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8F6EC9E9-B645-463E-9264-960A2BAA5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416" y="881447"/>
            <a:ext cx="1426516" cy="1448865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03DEA028-C7CA-4F7A-8AB7-09C5FC13D0AC}"/>
              </a:ext>
            </a:extLst>
          </p:cNvPr>
          <p:cNvSpPr/>
          <p:nvPr/>
        </p:nvSpPr>
        <p:spPr>
          <a:xfrm>
            <a:off x="484794" y="5440944"/>
            <a:ext cx="3686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kern="1200" dirty="0"/>
              <a:t>Credits: </a:t>
            </a:r>
          </a:p>
          <a:p>
            <a:r>
              <a:rPr lang="en-US" i="1" kern="1200" dirty="0"/>
              <a:t>Anne-Marlene Blechschmidt, DWD,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1520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76047" y="175939"/>
            <a:ext cx="10012775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Calling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observations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A8ED205-0995-47EF-AA60-6BDD4D56917E}"/>
              </a:ext>
            </a:extLst>
          </p:cNvPr>
          <p:cNvSpPr/>
          <p:nvPr/>
        </p:nvSpPr>
        <p:spPr>
          <a:xfrm>
            <a:off x="7999307" y="1552296"/>
            <a:ext cx="3808380" cy="279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1512" lvl="1" indent="-214312">
              <a:lnSpc>
                <a:spcPct val="150000"/>
              </a:lnSpc>
              <a:buSzPts val="1600"/>
              <a:buFont typeface="Montserrat"/>
              <a:buChar char="❖"/>
            </a:pP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ICOS as an observing system is a very good start but we need more observations</a:t>
            </a:r>
            <a:endParaRPr lang="en-US" sz="24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0B85DBC4-BC23-47B9-8681-AE4E2269DAC1}"/>
              </a:ext>
            </a:extLst>
          </p:cNvPr>
          <p:cNvSpPr/>
          <p:nvPr/>
        </p:nvSpPr>
        <p:spPr>
          <a:xfrm>
            <a:off x="7999307" y="4321808"/>
            <a:ext cx="3637280" cy="169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1512" lvl="1" indent="-214312">
              <a:lnSpc>
                <a:spcPct val="150000"/>
              </a:lnSpc>
              <a:buSzPts val="1600"/>
              <a:buFont typeface="Montserrat"/>
              <a:buChar char="❖"/>
            </a:pPr>
            <a:r>
              <a:rPr lang="en-US" sz="2400" i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biased </a:t>
            </a:r>
            <a:r>
              <a:rPr lang="en-US" sz="2400" dirty="0" err="1">
                <a:latin typeface="Montserrat"/>
                <a:ea typeface="Montserrat"/>
                <a:cs typeface="Montserrat"/>
                <a:sym typeface="Montserrat"/>
              </a:rPr>
              <a:t>obs</a:t>
            </a: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 would be a serious problem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50B9150-28F3-451B-AF60-161FA629F1DB}"/>
              </a:ext>
            </a:extLst>
          </p:cNvPr>
          <p:cNvSpPr txBox="1"/>
          <p:nvPr/>
        </p:nvSpPr>
        <p:spPr>
          <a:xfrm>
            <a:off x="2167003" y="1361151"/>
            <a:ext cx="60408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For</a:t>
            </a:r>
            <a:r>
              <a:rPr lang="de-DE" sz="3200" dirty="0"/>
              <a:t> national GHG </a:t>
            </a:r>
          </a:p>
          <a:p>
            <a:r>
              <a:rPr lang="de-DE" sz="3200" dirty="0"/>
              <a:t>top-down </a:t>
            </a:r>
            <a:r>
              <a:rPr lang="de-DE" sz="3200" dirty="0" err="1"/>
              <a:t>emission</a:t>
            </a:r>
            <a:r>
              <a:rPr lang="de-DE" sz="3200" dirty="0"/>
              <a:t> </a:t>
            </a:r>
            <a:r>
              <a:rPr lang="de-DE" sz="3200" dirty="0" err="1"/>
              <a:t>verification</a:t>
            </a:r>
            <a:r>
              <a:rPr lang="de-DE" sz="3200" dirty="0"/>
              <a:t> like </a:t>
            </a:r>
            <a:r>
              <a:rPr lang="de-DE" sz="3200" dirty="0" err="1"/>
              <a:t>aspired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Germany </a:t>
            </a:r>
            <a:r>
              <a:rPr lang="de-DE" sz="3200" dirty="0" err="1"/>
              <a:t>with</a:t>
            </a:r>
            <a:r>
              <a:rPr lang="de-DE" sz="3200" dirty="0"/>
              <a:t> ITMS …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2EB6E2F-0813-48A5-BA81-BCE8FD16AA98}"/>
              </a:ext>
            </a:extLst>
          </p:cNvPr>
          <p:cNvSpPr txBox="1"/>
          <p:nvPr/>
        </p:nvSpPr>
        <p:spPr>
          <a:xfrm>
            <a:off x="2256414" y="5061857"/>
            <a:ext cx="4582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… </a:t>
            </a:r>
            <a:r>
              <a:rPr lang="de-DE" sz="3200" dirty="0" err="1"/>
              <a:t>we</a:t>
            </a:r>
            <a:r>
              <a:rPr lang="de-DE" sz="3200" dirty="0"/>
              <a:t> </a:t>
            </a:r>
            <a:r>
              <a:rPr lang="de-DE" sz="3200" dirty="0" err="1"/>
              <a:t>explore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use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satellite</a:t>
            </a:r>
            <a:r>
              <a:rPr lang="de-DE" sz="3200" dirty="0"/>
              <a:t> </a:t>
            </a:r>
            <a:r>
              <a:rPr lang="de-DE" sz="3200" dirty="0" err="1"/>
              <a:t>data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02213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76047" y="175939"/>
            <a:ext cx="10012775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ITMS </a:t>
            </a:r>
            <a:r>
              <a:rPr lang="de-DE" dirty="0" err="1"/>
              <a:t>starts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satellite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5E5C8A7-9F0E-4CFA-BFBB-9B2F1766C628}"/>
              </a:ext>
            </a:extLst>
          </p:cNvPr>
          <p:cNvGrpSpPr/>
          <p:nvPr/>
        </p:nvGrpSpPr>
        <p:grpSpPr>
          <a:xfrm>
            <a:off x="189579" y="1234193"/>
            <a:ext cx="11812842" cy="4938780"/>
            <a:chOff x="70450" y="1327326"/>
            <a:chExt cx="11812842" cy="493878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6C5457E2-BE77-48CE-87FB-653BC7F1D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000" y="1327326"/>
              <a:ext cx="5437906" cy="3058822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DDB22E4-D6C2-40D7-BC84-D589C9B3A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50" y="4352307"/>
              <a:ext cx="3280053" cy="1902531"/>
            </a:xfrm>
            <a:prstGeom prst="rect">
              <a:avLst/>
            </a:prstGeom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BF7A4638-5132-4B96-BB09-9ABE4391FFA1}"/>
                </a:ext>
              </a:extLst>
            </p:cNvPr>
            <p:cNvGrpSpPr/>
            <p:nvPr/>
          </p:nvGrpSpPr>
          <p:grpSpPr>
            <a:xfrm>
              <a:off x="1065961" y="5015192"/>
              <a:ext cx="4358510" cy="1250914"/>
              <a:chOff x="1435524" y="4726661"/>
              <a:chExt cx="4925322" cy="1676930"/>
            </a:xfrm>
          </p:grpSpPr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01DDF32C-91B6-473C-A050-D22655CF4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35524" y="4726661"/>
                <a:ext cx="4925322" cy="1676930"/>
              </a:xfrm>
              <a:prstGeom prst="rect">
                <a:avLst/>
              </a:prstGeom>
            </p:spPr>
          </p:pic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063F0BF4-1B28-40CA-87D8-1055C17E5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25162" y="4744914"/>
                <a:ext cx="1935684" cy="442911"/>
              </a:xfrm>
              <a:prstGeom prst="rect">
                <a:avLst/>
              </a:prstGeom>
            </p:spPr>
          </p:pic>
        </p:grpSp>
        <p:sp>
          <p:nvSpPr>
            <p:cNvPr id="7" name="Textfeld 13">
              <a:extLst>
                <a:ext uri="{FF2B5EF4-FFF2-40B4-BE49-F238E27FC236}">
                  <a16:creationId xmlns:a16="http://schemas.microsoft.com/office/drawing/2014/main" id="{9A8844C0-6426-4C54-9629-0D5114232B67}"/>
                </a:ext>
              </a:extLst>
            </p:cNvPr>
            <p:cNvSpPr txBox="1"/>
            <p:nvPr/>
          </p:nvSpPr>
          <p:spPr bwMode="auto">
            <a:xfrm>
              <a:off x="6215270" y="1327326"/>
              <a:ext cx="5668022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000" b="1" err="1">
                  <a:solidFill>
                    <a:srgbClr val="005555"/>
                  </a:solidFill>
                  <a:latin typeface="Aptos Display"/>
                </a:rPr>
                <a:t>Preliminary</a:t>
              </a:r>
              <a:r>
                <a:rPr lang="de-DE" sz="2000" b="1">
                  <a:solidFill>
                    <a:srgbClr val="005555"/>
                  </a:solidFill>
                  <a:latin typeface="Aptos Display"/>
                </a:rPr>
                <a:t> </a:t>
              </a:r>
              <a:r>
                <a:rPr lang="de-DE" sz="2000" b="1" err="1">
                  <a:solidFill>
                    <a:srgbClr val="005555"/>
                  </a:solidFill>
                  <a:latin typeface="Aptos Display"/>
                </a:rPr>
                <a:t>assimilation</a:t>
              </a:r>
              <a:r>
                <a:rPr lang="de-DE" sz="2000" b="1">
                  <a:solidFill>
                    <a:srgbClr val="005555"/>
                  </a:solidFill>
                  <a:latin typeface="Aptos Display"/>
                </a:rPr>
                <a:t> </a:t>
              </a:r>
              <a:r>
                <a:rPr lang="de-DE" sz="2000" b="1" err="1">
                  <a:solidFill>
                    <a:srgbClr val="005555"/>
                  </a:solidFill>
                  <a:latin typeface="Aptos Display"/>
                </a:rPr>
                <a:t>of</a:t>
              </a:r>
              <a:r>
                <a:rPr lang="de-DE" sz="2000" b="1">
                  <a:solidFill>
                    <a:srgbClr val="005555"/>
                  </a:solidFill>
                  <a:latin typeface="Aptos Display"/>
                </a:rPr>
                <a:t> </a:t>
              </a:r>
              <a:r>
                <a:rPr lang="de-DE" sz="2000" b="1" err="1">
                  <a:solidFill>
                    <a:srgbClr val="005555"/>
                  </a:solidFill>
                  <a:latin typeface="Aptos Display"/>
                </a:rPr>
                <a:t>satellite</a:t>
              </a:r>
              <a:r>
                <a:rPr lang="de-DE" sz="2000" b="1">
                  <a:solidFill>
                    <a:srgbClr val="005555"/>
                  </a:solidFill>
                  <a:latin typeface="Aptos Display"/>
                </a:rPr>
                <a:t> XCH</a:t>
              </a:r>
              <a:r>
                <a:rPr lang="de-DE" sz="2000" b="1" baseline="-25000">
                  <a:solidFill>
                    <a:srgbClr val="005555"/>
                  </a:solidFill>
                  <a:latin typeface="Aptos Display"/>
                </a:rPr>
                <a:t>4</a:t>
              </a:r>
              <a:endParaRPr lang="de-DE" sz="2000" b="1">
                <a:solidFill>
                  <a:srgbClr val="005555"/>
                </a:solidFill>
                <a:latin typeface="Aptos Display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2EDCC5E5-5A60-40E8-BAD1-71A709B4B909}"/>
                </a:ext>
              </a:extLst>
            </p:cNvPr>
            <p:cNvGrpSpPr/>
            <p:nvPr/>
          </p:nvGrpSpPr>
          <p:grpSpPr>
            <a:xfrm>
              <a:off x="5784789" y="1876361"/>
              <a:ext cx="5950940" cy="3715766"/>
              <a:chOff x="5784789" y="1876361"/>
              <a:chExt cx="5950940" cy="3715766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1891B970-E7FD-4754-A298-5D5E46096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108" b="50212"/>
              <a:stretch/>
            </p:blipFill>
            <p:spPr>
              <a:xfrm>
                <a:off x="5784789" y="1876361"/>
                <a:ext cx="5950940" cy="3715766"/>
              </a:xfrm>
              <a:prstGeom prst="rect">
                <a:avLst/>
              </a:prstGeom>
            </p:spPr>
          </p:pic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97CC3773-BDFC-49C8-8FAC-50A0EF66D1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838" b="75674"/>
              <a:stretch/>
            </p:blipFill>
            <p:spPr bwMode="auto">
              <a:xfrm>
                <a:off x="8720517" y="3746753"/>
                <a:ext cx="2950161" cy="1815451"/>
              </a:xfrm>
              <a:prstGeom prst="rect">
                <a:avLst/>
              </a:prstGeom>
            </p:spPr>
          </p:pic>
        </p:grp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8B21902-7C71-4F1F-909E-D641A87A5FDF}"/>
                </a:ext>
              </a:extLst>
            </p:cNvPr>
            <p:cNvSpPr txBox="1"/>
            <p:nvPr/>
          </p:nvSpPr>
          <p:spPr bwMode="auto">
            <a:xfrm>
              <a:off x="5886592" y="5506987"/>
              <a:ext cx="5148000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609570">
                <a:defRPr/>
              </a:pPr>
              <a:r>
                <a:rPr lang="en-US" sz="1800">
                  <a:solidFill>
                    <a:srgbClr val="005555"/>
                  </a:solidFill>
                  <a:latin typeface="Aptos Display"/>
                </a:rPr>
                <a:t>ICON-ART – CTDAS, June 2018</a:t>
              </a: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9B431965-B60E-4045-85B5-7328FAD54D32}"/>
                </a:ext>
              </a:extLst>
            </p:cNvPr>
            <p:cNvSpPr txBox="1"/>
            <p:nvPr/>
          </p:nvSpPr>
          <p:spPr bwMode="auto">
            <a:xfrm rot="20188951">
              <a:off x="7813665" y="3303072"/>
              <a:ext cx="1683604" cy="4376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4293" tIns="64293" rIns="64293" bIns="64293" numCol="1" spcCol="38100" rtlCol="0" anchor="t">
              <a:spAutoFit/>
            </a:bodyPr>
            <a:lstStyle/>
            <a:p>
              <a:pPr marL="0" marR="0" indent="0" algn="ctr" defTabSz="128587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DE" sz="20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Verdana"/>
                  <a:ea typeface="Verdana"/>
                  <a:cs typeface="Verdana"/>
                  <a:sym typeface="Verdana"/>
                </a:rPr>
                <a:t>Preliminary</a:t>
              </a:r>
              <a:endParaRPr kumimoji="0" lang="en-DE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BB3B8C54-C0F1-4C83-ACD4-B21EA26DD6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4678" y="4306631"/>
            <a:ext cx="1488921" cy="54205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C3DF0E3-B0CC-4E9A-ADE7-5975B2C66D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9721" y="5241319"/>
            <a:ext cx="1650211" cy="893314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87408F36-13AD-4303-AE0B-062E14A07B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41" y="1028417"/>
            <a:ext cx="1426516" cy="144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89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1B19ABD-90A5-469E-90F2-26AD90BEEDE0}"/>
              </a:ext>
            </a:extLst>
          </p:cNvPr>
          <p:cNvGrpSpPr/>
          <p:nvPr/>
        </p:nvGrpSpPr>
        <p:grpSpPr>
          <a:xfrm>
            <a:off x="727173" y="1344183"/>
            <a:ext cx="11146942" cy="5015049"/>
            <a:chOff x="532440" y="1462717"/>
            <a:chExt cx="11146942" cy="5015049"/>
          </a:xfrm>
        </p:grpSpPr>
        <p:sp>
          <p:nvSpPr>
            <p:cNvPr id="6" name="Textfeld 44">
              <a:extLst>
                <a:ext uri="{FF2B5EF4-FFF2-40B4-BE49-F238E27FC236}">
                  <a16:creationId xmlns:a16="http://schemas.microsoft.com/office/drawing/2014/main" id="{227CA946-3942-4955-AFF6-D8672F2957D9}"/>
                </a:ext>
              </a:extLst>
            </p:cNvPr>
            <p:cNvSpPr/>
            <p:nvPr/>
          </p:nvSpPr>
          <p:spPr>
            <a:xfrm>
              <a:off x="532440" y="5179337"/>
              <a:ext cx="11146942" cy="1075764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marL="252000" indent="-252000" algn="just">
                <a:lnSpc>
                  <a:spcPct val="100000"/>
                </a:lnSpc>
                <a:buClr>
                  <a:srgbClr val="000000"/>
                </a:buClr>
                <a:buFont typeface="Wingdings" charset="2"/>
                <a:buChar char=""/>
              </a:pPr>
              <a:r>
                <a:rPr lang="en-US" sz="1600" b="0" strike="noStrike" spc="-1" dirty="0">
                  <a:solidFill>
                    <a:srgbClr val="005555"/>
                  </a:solidFill>
                  <a:latin typeface="Aptos Display" panose="020B0004020202020204" pitchFamily="34" charset="0"/>
                  <a:ea typeface="Arial"/>
                </a:rPr>
                <a:t>Comparison with CO</a:t>
              </a:r>
              <a:r>
                <a:rPr lang="en-US" sz="1600" b="0" strike="noStrike" spc="-1" baseline="-25000" dirty="0">
                  <a:solidFill>
                    <a:srgbClr val="005555"/>
                  </a:solidFill>
                  <a:latin typeface="Aptos Display" panose="020B0004020202020204" pitchFamily="34" charset="0"/>
                  <a:ea typeface="Arial"/>
                </a:rPr>
                <a:t>2</a:t>
              </a:r>
              <a:r>
                <a:rPr lang="en-US" sz="1600" b="0" strike="noStrike" spc="-1" dirty="0">
                  <a:solidFill>
                    <a:srgbClr val="005555"/>
                  </a:solidFill>
                  <a:latin typeface="Aptos Display" panose="020B0004020202020204" pitchFamily="34" charset="0"/>
                  <a:ea typeface="Arial"/>
                </a:rPr>
                <a:t> emissions from the European Union Emissions Trading System yields a linear relationship with a </a:t>
              </a:r>
              <a:r>
                <a:rPr lang="en-US" sz="1600" b="1" strike="noStrike" spc="-1" dirty="0">
                  <a:solidFill>
                    <a:srgbClr val="005555"/>
                  </a:solidFill>
                  <a:latin typeface="Aptos Display" panose="020B0004020202020204" pitchFamily="34" charset="0"/>
                  <a:ea typeface="Arial"/>
                </a:rPr>
                <a:t>sector-specific CO/CO</a:t>
              </a:r>
              <a:r>
                <a:rPr lang="en-US" sz="1600" b="1" strike="noStrike" spc="-1" baseline="-25000" dirty="0">
                  <a:solidFill>
                    <a:srgbClr val="005555"/>
                  </a:solidFill>
                  <a:latin typeface="Aptos Display" panose="020B0004020202020204" pitchFamily="34" charset="0"/>
                  <a:ea typeface="Arial"/>
                </a:rPr>
                <a:t>2</a:t>
              </a:r>
              <a:r>
                <a:rPr lang="en-US" sz="1600" b="1" strike="noStrike" spc="-1" dirty="0">
                  <a:solidFill>
                    <a:srgbClr val="005555"/>
                  </a:solidFill>
                  <a:latin typeface="Aptos Display" panose="020B0004020202020204" pitchFamily="34" charset="0"/>
                  <a:ea typeface="Arial"/>
                </a:rPr>
                <a:t> emission ratio </a:t>
              </a:r>
              <a:r>
                <a:rPr lang="en-US" sz="1600" b="0" strike="noStrike" spc="-1" dirty="0">
                  <a:solidFill>
                    <a:srgbClr val="005555"/>
                  </a:solidFill>
                  <a:latin typeface="Aptos Display" panose="020B0004020202020204" pitchFamily="34" charset="0"/>
                  <a:ea typeface="Arial"/>
                </a:rPr>
                <a:t>for the </a:t>
              </a:r>
              <a:r>
                <a:rPr lang="en-US" sz="1600" b="0" strike="noStrike" spc="-1" dirty="0" err="1">
                  <a:solidFill>
                    <a:srgbClr val="005555"/>
                  </a:solidFill>
                  <a:latin typeface="Aptos Display" panose="020B0004020202020204" pitchFamily="34" charset="0"/>
                  <a:ea typeface="Arial"/>
                </a:rPr>
                <a:t>analysed</a:t>
              </a:r>
              <a:r>
                <a:rPr lang="en-US" sz="1600" b="0" strike="noStrike" spc="-1" dirty="0">
                  <a:solidFill>
                    <a:srgbClr val="005555"/>
                  </a:solidFill>
                  <a:latin typeface="Aptos Display" panose="020B0004020202020204" pitchFamily="34" charset="0"/>
                  <a:ea typeface="Arial"/>
                </a:rPr>
                <a:t> steelworks</a:t>
              </a:r>
              <a:endParaRPr lang="en-US" sz="1600" b="0" strike="noStrike" spc="-1" dirty="0">
                <a:solidFill>
                  <a:srgbClr val="005555"/>
                </a:solidFill>
                <a:latin typeface="Aptos Display" panose="020B0004020202020204" pitchFamily="34" charset="0"/>
              </a:endParaRPr>
            </a:p>
            <a:p>
              <a:pPr marL="252000" indent="-252000" algn="just">
                <a:lnSpc>
                  <a:spcPct val="100000"/>
                </a:lnSpc>
                <a:buClr>
                  <a:srgbClr val="000000"/>
                </a:buClr>
                <a:buFont typeface="Wingdings" charset="2"/>
                <a:buChar char=""/>
              </a:pPr>
              <a:r>
                <a:rPr lang="en-US" sz="1600" b="0" strike="noStrike" spc="-1" dirty="0">
                  <a:solidFill>
                    <a:srgbClr val="005555"/>
                  </a:solidFill>
                  <a:latin typeface="Aptos Display" panose="020B0004020202020204" pitchFamily="34" charset="0"/>
                  <a:ea typeface="Arial"/>
                </a:rPr>
                <a:t>Option of using </a:t>
              </a:r>
              <a:r>
                <a:rPr lang="en-US" sz="1600" b="1" strike="noStrike" spc="-1" dirty="0">
                  <a:solidFill>
                    <a:srgbClr val="005555"/>
                  </a:solidFill>
                  <a:latin typeface="Aptos Display" panose="020B0004020202020204" pitchFamily="34" charset="0"/>
                  <a:ea typeface="Arial"/>
                </a:rPr>
                <a:t>CO as proxy for CO</a:t>
              </a:r>
              <a:r>
                <a:rPr lang="en-US" sz="1600" b="1" strike="noStrike" spc="-1" baseline="-25000" dirty="0">
                  <a:solidFill>
                    <a:srgbClr val="005555"/>
                  </a:solidFill>
                  <a:latin typeface="Aptos Display" panose="020B0004020202020204" pitchFamily="34" charset="0"/>
                  <a:ea typeface="Arial"/>
                </a:rPr>
                <a:t>2</a:t>
              </a:r>
              <a:r>
                <a:rPr lang="en-US" sz="1600" b="1" strike="noStrike" spc="-1" dirty="0">
                  <a:solidFill>
                    <a:srgbClr val="005555"/>
                  </a:solidFill>
                  <a:latin typeface="Aptos Display" panose="020B0004020202020204" pitchFamily="34" charset="0"/>
                  <a:ea typeface="Arial"/>
                </a:rPr>
                <a:t> emissions </a:t>
              </a:r>
              <a:r>
                <a:rPr lang="en-US" sz="1600" b="0" strike="noStrike" spc="-1" dirty="0">
                  <a:solidFill>
                    <a:srgbClr val="005555"/>
                  </a:solidFill>
                  <a:latin typeface="Aptos Display" panose="020B0004020202020204" pitchFamily="34" charset="0"/>
                  <a:ea typeface="Arial"/>
                </a:rPr>
                <a:t>from comparable steel production sites as satellite-based CO</a:t>
              </a:r>
              <a:r>
                <a:rPr lang="en-US" sz="1600" b="0" strike="noStrike" spc="-1" baseline="-25000" dirty="0">
                  <a:solidFill>
                    <a:srgbClr val="005555"/>
                  </a:solidFill>
                  <a:latin typeface="Aptos Display" panose="020B0004020202020204" pitchFamily="34" charset="0"/>
                  <a:ea typeface="Arial"/>
                </a:rPr>
                <a:t>2</a:t>
              </a:r>
              <a:r>
                <a:rPr lang="en-US" sz="1600" b="0" strike="noStrike" spc="-1" dirty="0">
                  <a:solidFill>
                    <a:srgbClr val="005555"/>
                  </a:solidFill>
                  <a:latin typeface="Aptos Display" panose="020B0004020202020204" pitchFamily="34" charset="0"/>
                  <a:ea typeface="Arial"/>
                </a:rPr>
                <a:t> emission estimates at the scale of emitting installations are challenging</a:t>
              </a:r>
              <a:endParaRPr lang="en-US" sz="1600" b="0" strike="noStrike" spc="-1" dirty="0">
                <a:solidFill>
                  <a:srgbClr val="005555"/>
                </a:solidFill>
                <a:latin typeface="Aptos Display" panose="020B0004020202020204" pitchFamily="34" charset="0"/>
              </a:endParaRPr>
            </a:p>
          </p:txBody>
        </p:sp>
        <p:sp>
          <p:nvSpPr>
            <p:cNvPr id="7" name="Slide Number Placeholder 3">
              <a:extLst>
                <a:ext uri="{FF2B5EF4-FFF2-40B4-BE49-F238E27FC236}">
                  <a16:creationId xmlns:a16="http://schemas.microsoft.com/office/drawing/2014/main" id="{BE1F1B89-D644-4657-A67C-E979E7CCC498}"/>
                </a:ext>
              </a:extLst>
            </p:cNvPr>
            <p:cNvSpPr/>
            <p:nvPr/>
          </p:nvSpPr>
          <p:spPr>
            <a:xfrm>
              <a:off x="6458040" y="4908997"/>
              <a:ext cx="2056320" cy="273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r">
                <a:lnSpc>
                  <a:spcPct val="100000"/>
                </a:lnSpc>
                <a:buNone/>
              </a:pPr>
              <a:fld id="{3F8E19F6-1B13-460C-BE4E-D3B20A15B252}" type="slidenum">
                <a:rPr lang="en-DE" sz="1200" b="0" strike="noStrike" spc="-1">
                  <a:solidFill>
                    <a:srgbClr val="8B8B8B"/>
                  </a:solidFill>
                  <a:latin typeface="Calibri"/>
                  <a:ea typeface="Arial"/>
                </a:rPr>
                <a:t>15</a:t>
              </a:fld>
              <a:endParaRPr lang="en-US" sz="1200" b="0" strike="noStrike" spc="-1">
                <a:latin typeface="Arial"/>
              </a:endParaRPr>
            </a:p>
          </p:txBody>
        </p:sp>
        <p:pic>
          <p:nvPicPr>
            <p:cNvPr id="8" name="Grafik 50">
              <a:extLst>
                <a:ext uri="{FF2B5EF4-FFF2-40B4-BE49-F238E27FC236}">
                  <a16:creationId xmlns:a16="http://schemas.microsoft.com/office/drawing/2014/main" id="{CFFC68D8-341D-4499-8ECC-C3AAAAE36003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885240" y="1627957"/>
              <a:ext cx="4912560" cy="347256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9" name="Gruppieren 59">
              <a:extLst>
                <a:ext uri="{FF2B5EF4-FFF2-40B4-BE49-F238E27FC236}">
                  <a16:creationId xmlns:a16="http://schemas.microsoft.com/office/drawing/2014/main" id="{A65CF662-0936-46B9-86B0-02FB5D14046F}"/>
                </a:ext>
              </a:extLst>
            </p:cNvPr>
            <p:cNvGrpSpPr/>
            <p:nvPr/>
          </p:nvGrpSpPr>
          <p:grpSpPr>
            <a:xfrm>
              <a:off x="6764040" y="1462717"/>
              <a:ext cx="4323240" cy="3750480"/>
              <a:chOff x="6764040" y="1839240"/>
              <a:chExt cx="4323240" cy="3750480"/>
            </a:xfrm>
          </p:grpSpPr>
          <p:pic>
            <p:nvPicPr>
              <p:cNvPr id="12" name="Grafik 49">
                <a:extLst>
                  <a:ext uri="{FF2B5EF4-FFF2-40B4-BE49-F238E27FC236}">
                    <a16:creationId xmlns:a16="http://schemas.microsoft.com/office/drawing/2014/main" id="{040E2C68-3CE9-492C-886C-EE809BEDA282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6764040" y="1839240"/>
                <a:ext cx="4323240" cy="3750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3" name="Gerade Verbindung mit Pfeil 51">
                <a:extLst>
                  <a:ext uri="{FF2B5EF4-FFF2-40B4-BE49-F238E27FC236}">
                    <a16:creationId xmlns:a16="http://schemas.microsoft.com/office/drawing/2014/main" id="{54E8E78D-F86D-419A-A6B7-40F1905A45C4}"/>
                  </a:ext>
                </a:extLst>
              </p:cNvPr>
              <p:cNvSpPr/>
              <p:nvPr/>
            </p:nvSpPr>
            <p:spPr>
              <a:xfrm>
                <a:off x="8299800" y="2392920"/>
                <a:ext cx="835560" cy="6505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400">
                <a:solidFill>
                  <a:srgbClr val="0D68B0">
                    <a:alpha val="50000"/>
                  </a:srgbClr>
                </a:solidFill>
                <a:miter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DE"/>
              </a:p>
            </p:txBody>
          </p:sp>
          <p:sp>
            <p:nvSpPr>
              <p:cNvPr id="14" name="Gerade Verbindung mit Pfeil 52">
                <a:extLst>
                  <a:ext uri="{FF2B5EF4-FFF2-40B4-BE49-F238E27FC236}">
                    <a16:creationId xmlns:a16="http://schemas.microsoft.com/office/drawing/2014/main" id="{3047FCFC-DC65-4797-A8D0-22C0FE5C6EC4}"/>
                  </a:ext>
                </a:extLst>
              </p:cNvPr>
              <p:cNvSpPr/>
              <p:nvPr/>
            </p:nvSpPr>
            <p:spPr>
              <a:xfrm>
                <a:off x="7857360" y="2456640"/>
                <a:ext cx="577080" cy="16632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400">
                <a:solidFill>
                  <a:srgbClr val="0D68B0">
                    <a:alpha val="50000"/>
                  </a:srgbClr>
                </a:solidFill>
                <a:miter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DE"/>
              </a:p>
            </p:txBody>
          </p:sp>
          <p:sp>
            <p:nvSpPr>
              <p:cNvPr id="15" name="Textfeld 53">
                <a:extLst>
                  <a:ext uri="{FF2B5EF4-FFF2-40B4-BE49-F238E27FC236}">
                    <a16:creationId xmlns:a16="http://schemas.microsoft.com/office/drawing/2014/main" id="{DEDB7502-6166-439B-A8D2-768213336B36}"/>
                  </a:ext>
                </a:extLst>
              </p:cNvPr>
              <p:cNvSpPr/>
              <p:nvPr/>
            </p:nvSpPr>
            <p:spPr>
              <a:xfrm>
                <a:off x="7404480" y="2054520"/>
                <a:ext cx="1789560" cy="333000"/>
              </a:xfrm>
              <a:prstGeom prst="rect">
                <a:avLst/>
              </a:prstGeom>
              <a:solidFill>
                <a:srgbClr val="95B3DF">
                  <a:alpha val="25000"/>
                </a:srgbClr>
              </a:solidFill>
              <a:ln w="31750">
                <a:solidFill>
                  <a:srgbClr val="95B3D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de-DE" sz="1600" b="1" strike="noStrike" spc="-1">
                    <a:solidFill>
                      <a:srgbClr val="0A4E84"/>
                    </a:solidFill>
                    <a:latin typeface="Arial"/>
                    <a:ea typeface="Arial"/>
                  </a:rPr>
                  <a:t>Verification sites</a:t>
                </a:r>
                <a:endParaRPr lang="en-US" sz="1600" b="0" strike="noStrike" spc="-1">
                  <a:latin typeface="Arial"/>
                </a:endParaRPr>
              </a:p>
            </p:txBody>
          </p:sp>
        </p:grpSp>
        <p:pic>
          <p:nvPicPr>
            <p:cNvPr id="10" name="Grafik 56">
              <a:extLst>
                <a:ext uri="{FF2B5EF4-FFF2-40B4-BE49-F238E27FC236}">
                  <a16:creationId xmlns:a16="http://schemas.microsoft.com/office/drawing/2014/main" id="{9CBD6E9A-37B7-41C3-B676-A0A534E3E4C1}"/>
                </a:ext>
              </a:extLst>
            </p:cNvPr>
            <p:cNvPicPr/>
            <p:nvPr/>
          </p:nvPicPr>
          <p:blipFill>
            <a:blip r:embed="rId5"/>
            <a:srcRect l="4139"/>
            <a:stretch/>
          </p:blipFill>
          <p:spPr>
            <a:xfrm>
              <a:off x="3130920" y="3141397"/>
              <a:ext cx="2044080" cy="2029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" name="Titel 1">
              <a:extLst>
                <a:ext uri="{FF2B5EF4-FFF2-40B4-BE49-F238E27FC236}">
                  <a16:creationId xmlns:a16="http://schemas.microsoft.com/office/drawing/2014/main" id="{2B14BE6C-5A26-44AB-A6C1-D8B9FFDFA835}"/>
                </a:ext>
              </a:extLst>
            </p:cNvPr>
            <p:cNvSpPr txBox="1"/>
            <p:nvPr/>
          </p:nvSpPr>
          <p:spPr bwMode="auto">
            <a:xfrm>
              <a:off x="7857360" y="6117010"/>
              <a:ext cx="2903567" cy="360756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defPPr>
                <a:defRPr/>
              </a:defPPr>
              <a:lvl1pPr algn="ctr" defTabSz="457200">
                <a:spcBef>
                  <a:spcPts val="0"/>
                </a:spcBef>
                <a:buNone/>
                <a:defRPr sz="1400" i="1">
                  <a:solidFill>
                    <a:srgbClr val="22676C"/>
                  </a:solidFill>
                  <a:latin typeface="Aptos Display"/>
                  <a:ea typeface="+mj-ea"/>
                  <a:cs typeface="+mj-cs"/>
                </a:defRPr>
              </a:lvl1pPr>
            </a:lstStyle>
            <a:p>
              <a:r>
                <a:rPr lang="en-GB" sz="1800" err="1"/>
                <a:t>Schneising</a:t>
              </a:r>
              <a:r>
                <a:rPr lang="en-GB" sz="1800"/>
                <a:t> et al., ACP, 2024</a:t>
              </a:r>
            </a:p>
          </p:txBody>
        </p:sp>
      </p:grp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TROPOMI CO </a:t>
            </a:r>
            <a:r>
              <a:rPr lang="de-DE" dirty="0" err="1"/>
              <a:t>traces</a:t>
            </a:r>
            <a:r>
              <a:rPr lang="de-DE" dirty="0"/>
              <a:t> </a:t>
            </a:r>
            <a:r>
              <a:rPr lang="de-DE" dirty="0" err="1"/>
              <a:t>steelworks</a:t>
            </a:r>
            <a:endParaRPr dirty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C5B68036-1EF9-4FD4-BC3C-7ECD88E13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95" y="1001530"/>
            <a:ext cx="1426516" cy="144886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A7CB5BB-1239-4128-A6D2-D04D51F97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4735" y="4188542"/>
            <a:ext cx="1356076" cy="49368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76047" y="175939"/>
            <a:ext cx="10145399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ITMS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modelling</a:t>
            </a:r>
            <a:r>
              <a:rPr lang="de-DE" dirty="0"/>
              <a:t>: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sat</a:t>
            </a:r>
            <a:r>
              <a:rPr lang="de-DE" dirty="0"/>
              <a:t>?</a:t>
            </a:r>
            <a:endParaRPr dirty="0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8F6EC9E9-B645-463E-9264-960A2BAA5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46" y="1093270"/>
            <a:ext cx="1426516" cy="144886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421563E-8D48-42B0-828F-7E378B539EA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5" t="-63" r="156" b="25641"/>
          <a:stretch/>
        </p:blipFill>
        <p:spPr>
          <a:xfrm>
            <a:off x="7916773" y="1838098"/>
            <a:ext cx="3373358" cy="2027868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6FE977AB-0305-4EFC-AEDF-4A7BA07AAC78}"/>
              </a:ext>
            </a:extLst>
          </p:cNvPr>
          <p:cNvSpPr txBox="1"/>
          <p:nvPr/>
        </p:nvSpPr>
        <p:spPr>
          <a:xfrm>
            <a:off x="1088077" y="1260437"/>
            <a:ext cx="9233369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005555"/>
                </a:solidFill>
                <a:latin typeface="Aptos Display"/>
                <a:cs typeface="Times New Roman"/>
              </a:rPr>
              <a:t>Process Based Modelling (Tier 3) of N</a:t>
            </a:r>
            <a:r>
              <a:rPr lang="en-US" sz="2000" b="1" baseline="-25000" dirty="0">
                <a:solidFill>
                  <a:srgbClr val="005555"/>
                </a:solidFill>
                <a:latin typeface="Aptos Display"/>
                <a:cs typeface="Times New Roman"/>
              </a:rPr>
              <a:t>2</a:t>
            </a:r>
            <a:r>
              <a:rPr lang="en-US" sz="2000" b="1" dirty="0">
                <a:solidFill>
                  <a:srgbClr val="005555"/>
                </a:solidFill>
                <a:latin typeface="Aptos Display"/>
                <a:cs typeface="Times New Roman"/>
              </a:rPr>
              <a:t>O emissions agricultural soils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5D4ADDDD-A770-4F28-A569-2EA49CE84471}"/>
              </a:ext>
            </a:extLst>
          </p:cNvPr>
          <p:cNvSpPr txBox="1"/>
          <p:nvPr/>
        </p:nvSpPr>
        <p:spPr>
          <a:xfrm>
            <a:off x="768015" y="2100082"/>
            <a:ext cx="446351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5555"/>
                </a:solidFill>
                <a:latin typeface="Aptos Display"/>
                <a:cs typeface="Times New Roman"/>
              </a:rPr>
              <a:t>Improved national activity data </a:t>
            </a:r>
            <a:br>
              <a:rPr lang="en-US" sz="2000" b="1" dirty="0">
                <a:latin typeface="Aptos Display"/>
                <a:cs typeface="Times New Roman"/>
              </a:rPr>
            </a:br>
            <a:r>
              <a:rPr lang="en-US" sz="2000" b="1" dirty="0">
                <a:solidFill>
                  <a:srgbClr val="005555"/>
                </a:solidFill>
                <a:latin typeface="Aptos Display"/>
                <a:cs typeface="Times New Roman"/>
              </a:rPr>
              <a:t>(cropping, management, soil) 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E03C67A-645D-447F-AB2B-78FC206AD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141" y="2854615"/>
            <a:ext cx="729479" cy="83063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FA253F3-298A-4E05-BE80-32757F073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30" y="2852850"/>
            <a:ext cx="732149" cy="83063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5C769F5-E3CD-4D46-88A9-2EF840CC72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331" y="2853608"/>
            <a:ext cx="1498311" cy="719065"/>
          </a:xfrm>
          <a:prstGeom prst="rect">
            <a:avLst/>
          </a:prstGeom>
        </p:spPr>
      </p:pic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6086C61C-3F85-4940-9301-AE1785FD04B8}"/>
              </a:ext>
            </a:extLst>
          </p:cNvPr>
          <p:cNvSpPr/>
          <p:nvPr/>
        </p:nvSpPr>
        <p:spPr>
          <a:xfrm>
            <a:off x="548831" y="1938388"/>
            <a:ext cx="3907185" cy="1939446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1138383A-128F-41B1-9FD6-3A22E890A363}"/>
              </a:ext>
            </a:extLst>
          </p:cNvPr>
          <p:cNvCxnSpPr>
            <a:cxnSpLocks/>
          </p:cNvCxnSpPr>
          <p:nvPr/>
        </p:nvCxnSpPr>
        <p:spPr>
          <a:xfrm flipV="1">
            <a:off x="4683401" y="2792417"/>
            <a:ext cx="2115937" cy="15551"/>
          </a:xfrm>
          <a:prstGeom prst="straightConnector1">
            <a:avLst/>
          </a:prstGeom>
          <a:ln w="38100">
            <a:solidFill>
              <a:srgbClr val="26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0">
            <a:extLst>
              <a:ext uri="{FF2B5EF4-FFF2-40B4-BE49-F238E27FC236}">
                <a16:creationId xmlns:a16="http://schemas.microsoft.com/office/drawing/2014/main" id="{A52C5543-5778-4D55-A2ED-CA84F5A4582F}"/>
              </a:ext>
            </a:extLst>
          </p:cNvPr>
          <p:cNvSpPr txBox="1"/>
          <p:nvPr/>
        </p:nvSpPr>
        <p:spPr>
          <a:xfrm>
            <a:off x="1124302" y="4093609"/>
            <a:ext cx="9233369" cy="41344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2599"/>
              </a:lnSpc>
              <a:spcAft>
                <a:spcPts val="1798"/>
              </a:spcAft>
            </a:pPr>
            <a:r>
              <a:rPr lang="en-US" sz="2000" b="1">
                <a:solidFill>
                  <a:srgbClr val="005555"/>
                </a:solidFill>
                <a:latin typeface="Aptos Display"/>
                <a:cs typeface="Times New Roman"/>
              </a:rPr>
              <a:t>Data driven AI based biogenic CO</a:t>
            </a:r>
            <a:r>
              <a:rPr lang="en-US" sz="2000" b="1" baseline="-25000">
                <a:solidFill>
                  <a:srgbClr val="005555"/>
                </a:solidFill>
                <a:latin typeface="Aptos Display"/>
                <a:cs typeface="Times New Roman"/>
              </a:rPr>
              <a:t>2</a:t>
            </a:r>
            <a:r>
              <a:rPr lang="en-US" sz="2000" b="1">
                <a:solidFill>
                  <a:srgbClr val="005555"/>
                </a:solidFill>
                <a:latin typeface="Aptos Display"/>
                <a:cs typeface="Times New Roman"/>
              </a:rPr>
              <a:t> fluxes</a:t>
            </a:r>
          </a:p>
        </p:txBody>
      </p:sp>
      <p:pic>
        <p:nvPicPr>
          <p:cNvPr id="21" name="Grafik 20" descr="Ein Bild, das Text, Skifahren, Screenshot enthält.&#10;&#10;KI-generierte Inhalte können fehlerhaft sein.">
            <a:extLst>
              <a:ext uri="{FF2B5EF4-FFF2-40B4-BE49-F238E27FC236}">
                <a16:creationId xmlns:a16="http://schemas.microsoft.com/office/drawing/2014/main" id="{73225A32-2011-4AB3-B0C9-4A65551C7C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1673" y="4366828"/>
            <a:ext cx="2183559" cy="167193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E5844192-6B4A-4979-A16E-397B87FD4F33}"/>
              </a:ext>
            </a:extLst>
          </p:cNvPr>
          <p:cNvSpPr txBox="1"/>
          <p:nvPr/>
        </p:nvSpPr>
        <p:spPr>
          <a:xfrm>
            <a:off x="8179522" y="6078408"/>
            <a:ext cx="3136434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a-DK" sz="1600" i="1">
                <a:solidFill>
                  <a:srgbClr val="005555"/>
                </a:solidFill>
              </a:rPr>
              <a:t>Nelson &amp; Walther et al. 2024</a:t>
            </a:r>
            <a:endParaRPr lang="de-DE" sz="1600" i="1">
              <a:solidFill>
                <a:srgbClr val="005555"/>
              </a:solidFill>
            </a:endParaRPr>
          </a:p>
        </p:txBody>
      </p:sp>
      <p:pic>
        <p:nvPicPr>
          <p:cNvPr id="23" name="Grafik 22" descr="Ein Bild, das Design enthält.&#10;&#10;KI-generierte Inhalte können fehlerhaft sein.">
            <a:extLst>
              <a:ext uri="{FF2B5EF4-FFF2-40B4-BE49-F238E27FC236}">
                <a16:creationId xmlns:a16="http://schemas.microsoft.com/office/drawing/2014/main" id="{F289645F-4C20-490C-A4FF-4B64180CD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710" y="4650038"/>
            <a:ext cx="2105025" cy="150495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1253C1FB-A796-498F-AF91-0139642F1F1F}"/>
              </a:ext>
            </a:extLst>
          </p:cNvPr>
          <p:cNvSpPr txBox="1"/>
          <p:nvPr/>
        </p:nvSpPr>
        <p:spPr>
          <a:xfrm>
            <a:off x="2462845" y="53169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/>
              <a:t>+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0862D2F1-921E-43A8-AB08-2FAA1C28ADFC}"/>
              </a:ext>
            </a:extLst>
          </p:cNvPr>
          <p:cNvCxnSpPr>
            <a:cxnSpLocks/>
          </p:cNvCxnSpPr>
          <p:nvPr/>
        </p:nvCxnSpPr>
        <p:spPr>
          <a:xfrm flipV="1">
            <a:off x="6913592" y="5638848"/>
            <a:ext cx="1277434" cy="2814"/>
          </a:xfrm>
          <a:prstGeom prst="straightConnector1">
            <a:avLst/>
          </a:prstGeom>
          <a:ln w="38100">
            <a:solidFill>
              <a:srgbClr val="26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43987106-6A3A-4BB6-B685-A0B4143938C3}"/>
              </a:ext>
            </a:extLst>
          </p:cNvPr>
          <p:cNvSpPr txBox="1"/>
          <p:nvPr/>
        </p:nvSpPr>
        <p:spPr>
          <a:xfrm>
            <a:off x="2744725" y="6103395"/>
            <a:ext cx="210804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 err="1">
                <a:solidFill>
                  <a:srgbClr val="005555"/>
                </a:solidFill>
                <a:latin typeface="Aptos Display"/>
                <a:ea typeface="Calibri"/>
                <a:cs typeface="Calibri"/>
              </a:rPr>
              <a:t>Satellite</a:t>
            </a:r>
            <a:r>
              <a:rPr lang="de-DE" sz="1600">
                <a:solidFill>
                  <a:srgbClr val="005555"/>
                </a:solidFill>
                <a:latin typeface="Aptos Display"/>
                <a:ea typeface="Calibri"/>
                <a:cs typeface="Calibri"/>
              </a:rPr>
              <a:t> </a:t>
            </a:r>
            <a:r>
              <a:rPr lang="de-DE" sz="1600" err="1">
                <a:solidFill>
                  <a:srgbClr val="005555"/>
                </a:solidFill>
                <a:latin typeface="Aptos Display"/>
                <a:ea typeface="Calibri"/>
                <a:cs typeface="Calibri"/>
              </a:rPr>
              <a:t>Observations</a:t>
            </a:r>
            <a:endParaRPr lang="de-DE" err="1">
              <a:solidFill>
                <a:srgbClr val="005555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897AD3A-549F-42C8-BFCE-AA7712E0EE19}"/>
              </a:ext>
            </a:extLst>
          </p:cNvPr>
          <p:cNvSpPr txBox="1"/>
          <p:nvPr/>
        </p:nvSpPr>
        <p:spPr>
          <a:xfrm>
            <a:off x="191126" y="6096098"/>
            <a:ext cx="209886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 err="1">
                <a:solidFill>
                  <a:srgbClr val="005555"/>
                </a:solidFill>
                <a:latin typeface="Aptos Display"/>
                <a:ea typeface="Calibri"/>
                <a:cs typeface="Calibri"/>
              </a:rPr>
              <a:t>EddyCovariance</a:t>
            </a:r>
            <a:r>
              <a:rPr lang="de-DE" sz="1600">
                <a:solidFill>
                  <a:srgbClr val="005555"/>
                </a:solidFill>
                <a:latin typeface="Aptos Display"/>
                <a:ea typeface="Calibri"/>
                <a:cs typeface="Calibri"/>
              </a:rPr>
              <a:t> </a:t>
            </a:r>
            <a:r>
              <a:rPr lang="de-DE" sz="1600" err="1">
                <a:solidFill>
                  <a:srgbClr val="005555"/>
                </a:solidFill>
                <a:latin typeface="Aptos Display"/>
                <a:ea typeface="Calibri"/>
                <a:cs typeface="Calibri"/>
              </a:rPr>
              <a:t>data</a:t>
            </a:r>
            <a:endParaRPr lang="de-DE" err="1">
              <a:solidFill>
                <a:srgbClr val="005555"/>
              </a:solidFill>
            </a:endParaRPr>
          </a:p>
        </p:txBody>
      </p:sp>
      <p:pic>
        <p:nvPicPr>
          <p:cNvPr id="28" name="Grafik 27" descr="Ein Bild, das Text enthält.&#10;&#10;KI-generierte Inhalte können fehlerhaft sein.">
            <a:extLst>
              <a:ext uri="{FF2B5EF4-FFF2-40B4-BE49-F238E27FC236}">
                <a16:creationId xmlns:a16="http://schemas.microsoft.com/office/drawing/2014/main" id="{C6A3CFD6-F0EC-4092-81D7-E4328DB11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2249" y="4820746"/>
            <a:ext cx="1854092" cy="1251499"/>
          </a:xfrm>
          <a:prstGeom prst="rect">
            <a:avLst/>
          </a:prstGeom>
        </p:spPr>
      </p:pic>
      <p:pic>
        <p:nvPicPr>
          <p:cNvPr id="29" name="Grafik 28" descr="Ein Bild, das Roboter, Maschine, Spielzeug enthält.&#10;&#10;KI-generierte Inhalte können fehlerhaft sein.">
            <a:extLst>
              <a:ext uri="{FF2B5EF4-FFF2-40B4-BE49-F238E27FC236}">
                <a16:creationId xmlns:a16="http://schemas.microsoft.com/office/drawing/2014/main" id="{2F7AC3DE-D6CC-4605-A877-AD8F68CF27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1543" y="4845328"/>
            <a:ext cx="1219626" cy="1258049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973F6199-11D0-40E9-B31D-9994536CF60E}"/>
              </a:ext>
            </a:extLst>
          </p:cNvPr>
          <p:cNvSpPr txBox="1"/>
          <p:nvPr/>
        </p:nvSpPr>
        <p:spPr>
          <a:xfrm>
            <a:off x="4850018" y="531561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/>
              <a:t>+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740EAC7-65B2-4E56-A927-A5AC770DA7D0}"/>
              </a:ext>
            </a:extLst>
          </p:cNvPr>
          <p:cNvSpPr txBox="1"/>
          <p:nvPr/>
        </p:nvSpPr>
        <p:spPr>
          <a:xfrm>
            <a:off x="5242035" y="6103394"/>
            <a:ext cx="210804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 err="1">
                <a:solidFill>
                  <a:srgbClr val="005555"/>
                </a:solidFill>
                <a:latin typeface="Aptos Display"/>
                <a:ea typeface="Calibri"/>
                <a:cs typeface="Calibri"/>
              </a:rPr>
              <a:t>Machine</a:t>
            </a:r>
            <a:r>
              <a:rPr lang="de-DE" sz="1600">
                <a:solidFill>
                  <a:srgbClr val="005555"/>
                </a:solidFill>
                <a:latin typeface="Aptos Display"/>
                <a:ea typeface="Calibri"/>
                <a:cs typeface="Calibri"/>
              </a:rPr>
              <a:t> Learning</a:t>
            </a:r>
            <a:endParaRPr lang="de-DE">
              <a:solidFill>
                <a:srgbClr val="005555"/>
              </a:solidFill>
            </a:endParaRPr>
          </a:p>
        </p:txBody>
      </p:sp>
      <p:pic>
        <p:nvPicPr>
          <p:cNvPr id="32" name="Grafik 31" descr="Ein Bild, das Farbigkeit, Kreativität, Kunst enthält.&#10;&#10;KI-generierte Inhalte können fehlerhaft sein.">
            <a:extLst>
              <a:ext uri="{FF2B5EF4-FFF2-40B4-BE49-F238E27FC236}">
                <a16:creationId xmlns:a16="http://schemas.microsoft.com/office/drawing/2014/main" id="{4F22D6F3-43C7-438C-8C2A-5E80D8CF21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7083" y="1883183"/>
            <a:ext cx="2082095" cy="744832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CCA11059-480B-41BD-A97B-0067F026B9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95231" y="1331936"/>
            <a:ext cx="1223591" cy="56552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8F6F7342-C2DA-4DD2-9982-8E9B433B98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78318" y="4232260"/>
            <a:ext cx="1281969" cy="693972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3C3F3C99-0623-47F7-AF5A-C91B45A6D9F0}"/>
              </a:ext>
            </a:extLst>
          </p:cNvPr>
          <p:cNvSpPr txBox="1"/>
          <p:nvPr/>
        </p:nvSpPr>
        <p:spPr>
          <a:xfrm>
            <a:off x="5839328" y="1947515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dirty="0" err="1">
                <a:solidFill>
                  <a:srgbClr val="005555"/>
                </a:solidFill>
                <a:latin typeface="Aptos Display"/>
              </a:rPr>
              <a:t>LandscapeDNDC</a:t>
            </a:r>
            <a:endParaRPr lang="de-DE" dirty="0">
              <a:solidFill>
                <a:srgbClr val="005555"/>
              </a:solidFill>
              <a:latin typeface="Aptos Display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D1A6016-6349-4265-A801-096557E4C069}"/>
              </a:ext>
            </a:extLst>
          </p:cNvPr>
          <p:cNvSpPr/>
          <p:nvPr/>
        </p:nvSpPr>
        <p:spPr>
          <a:xfrm>
            <a:off x="4544536" y="2816477"/>
            <a:ext cx="35030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200" dirty="0" err="1">
                <a:solidFill>
                  <a:srgbClr val="22676C"/>
                </a:solidFill>
                <a:latin typeface="Aptos Display"/>
              </a:rPr>
              <a:t>Advanced</a:t>
            </a:r>
            <a:r>
              <a:rPr lang="de-DE" sz="2200" dirty="0">
                <a:solidFill>
                  <a:srgbClr val="22676C"/>
                </a:solidFill>
                <a:latin typeface="Aptos Display"/>
              </a:rPr>
              <a:t> </a:t>
            </a:r>
            <a:r>
              <a:rPr lang="de-DE" sz="2200" dirty="0" err="1">
                <a:solidFill>
                  <a:srgbClr val="22676C"/>
                </a:solidFill>
                <a:latin typeface="Aptos Display"/>
              </a:rPr>
              <a:t>process</a:t>
            </a:r>
            <a:r>
              <a:rPr lang="de-DE" sz="2200" dirty="0">
                <a:solidFill>
                  <a:srgbClr val="22676C"/>
                </a:solidFill>
                <a:latin typeface="Aptos Display"/>
              </a:rPr>
              <a:t> </a:t>
            </a:r>
            <a:r>
              <a:rPr lang="de-DE" sz="2200" dirty="0" err="1">
                <a:solidFill>
                  <a:srgbClr val="22676C"/>
                </a:solidFill>
                <a:latin typeface="Aptos Display"/>
              </a:rPr>
              <a:t>modelling</a:t>
            </a:r>
            <a:r>
              <a:rPr lang="de-DE" sz="2200" dirty="0">
                <a:solidFill>
                  <a:srgbClr val="22676C"/>
                </a:solidFill>
                <a:latin typeface="Aptos Display"/>
              </a:rPr>
              <a:t> </a:t>
            </a:r>
            <a:r>
              <a:rPr lang="de-DE" sz="2200" dirty="0" err="1">
                <a:solidFill>
                  <a:srgbClr val="22676C"/>
                </a:solidFill>
                <a:latin typeface="Aptos Display"/>
              </a:rPr>
              <a:t>of</a:t>
            </a:r>
            <a:r>
              <a:rPr lang="de-DE" sz="2200" dirty="0">
                <a:solidFill>
                  <a:srgbClr val="22676C"/>
                </a:solidFill>
                <a:latin typeface="Aptos Display"/>
              </a:rPr>
              <a:t> </a:t>
            </a:r>
            <a:r>
              <a:rPr lang="de-DE" sz="2200" dirty="0" err="1">
                <a:solidFill>
                  <a:srgbClr val="22676C"/>
                </a:solidFill>
                <a:latin typeface="Aptos Display"/>
              </a:rPr>
              <a:t>agricultural</a:t>
            </a:r>
            <a:r>
              <a:rPr lang="de-DE" sz="2200" dirty="0">
                <a:solidFill>
                  <a:srgbClr val="22676C"/>
                </a:solidFill>
                <a:latin typeface="Aptos Display"/>
              </a:rPr>
              <a:t> N</a:t>
            </a:r>
            <a:r>
              <a:rPr lang="de-DE" sz="2200" baseline="-25000" dirty="0">
                <a:solidFill>
                  <a:srgbClr val="22676C"/>
                </a:solidFill>
                <a:latin typeface="Aptos Display"/>
              </a:rPr>
              <a:t>2</a:t>
            </a:r>
            <a:r>
              <a:rPr lang="de-DE" sz="2200" dirty="0">
                <a:solidFill>
                  <a:srgbClr val="22676C"/>
                </a:solidFill>
                <a:latin typeface="Aptos Display"/>
              </a:rPr>
              <a:t>O and </a:t>
            </a:r>
            <a:r>
              <a:rPr lang="de-DE" sz="2200" dirty="0" err="1">
                <a:solidFill>
                  <a:srgbClr val="22676C"/>
                </a:solidFill>
                <a:latin typeface="Aptos Display"/>
              </a:rPr>
              <a:t>biogenic</a:t>
            </a:r>
            <a:r>
              <a:rPr lang="de-DE" sz="2200" dirty="0">
                <a:solidFill>
                  <a:srgbClr val="22676C"/>
                </a:solidFill>
                <a:latin typeface="Aptos Display"/>
              </a:rPr>
              <a:t> CO</a:t>
            </a:r>
            <a:r>
              <a:rPr lang="de-DE" sz="2200" baseline="-25000" dirty="0">
                <a:solidFill>
                  <a:srgbClr val="22676C"/>
                </a:solidFill>
                <a:latin typeface="Aptos Display"/>
              </a:rPr>
              <a:t>2</a:t>
            </a:r>
            <a:r>
              <a:rPr lang="de-DE" sz="2200" dirty="0">
                <a:solidFill>
                  <a:srgbClr val="22676C"/>
                </a:solidFill>
                <a:latin typeface="Aptos Display"/>
              </a:rPr>
              <a:t> </a:t>
            </a:r>
            <a:r>
              <a:rPr lang="de-DE" sz="2200" dirty="0" err="1">
                <a:solidFill>
                  <a:srgbClr val="22676C"/>
                </a:solidFill>
                <a:latin typeface="Aptos Display"/>
              </a:rPr>
              <a:t>fluxes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7671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3;p8">
            <a:extLst>
              <a:ext uri="{FF2B5EF4-FFF2-40B4-BE49-F238E27FC236}">
                <a16:creationId xmlns:a16="http://schemas.microsoft.com/office/drawing/2014/main" id="{40F23670-0433-450E-B77E-75BE784CC223}"/>
              </a:ext>
            </a:extLst>
          </p:cNvPr>
          <p:cNvSpPr txBox="1">
            <a:spLocks/>
          </p:cNvSpPr>
          <p:nvPr/>
        </p:nvSpPr>
        <p:spPr>
          <a:xfrm>
            <a:off x="3332480" y="206419"/>
            <a:ext cx="753872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4000" dirty="0"/>
              <a:t>Summary</a:t>
            </a:r>
          </a:p>
        </p:txBody>
      </p:sp>
      <p:sp>
        <p:nvSpPr>
          <p:cNvPr id="6" name="Google Shape;72;p8">
            <a:extLst>
              <a:ext uri="{FF2B5EF4-FFF2-40B4-BE49-F238E27FC236}">
                <a16:creationId xmlns:a16="http://schemas.microsoft.com/office/drawing/2014/main" id="{8CEF8D50-D765-4D11-90F0-0ACFF5CD1BF1}"/>
              </a:ext>
            </a:extLst>
          </p:cNvPr>
          <p:cNvSpPr txBox="1">
            <a:spLocks/>
          </p:cNvSpPr>
          <p:nvPr/>
        </p:nvSpPr>
        <p:spPr>
          <a:xfrm>
            <a:off x="1088571" y="2195100"/>
            <a:ext cx="10461171" cy="466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06400">
              <a:spcBef>
                <a:spcPts val="1200"/>
              </a:spcBef>
              <a:spcAft>
                <a:spcPts val="1200"/>
              </a:spcAft>
              <a:buSzPts val="2800"/>
              <a:buFont typeface="Arial"/>
              <a:buChar char="❖"/>
            </a:pPr>
            <a:r>
              <a:rPr lang="en-GB" sz="2800" dirty="0"/>
              <a:t>German top-down emission estimates (“ITMS Demonstrator”) for CH</a:t>
            </a:r>
            <a:r>
              <a:rPr lang="en-GB" sz="2800" baseline="-25000" dirty="0"/>
              <a:t>4</a:t>
            </a:r>
            <a:r>
              <a:rPr lang="en-GB" sz="2800" dirty="0"/>
              <a:t> using ICOS successful, calling for more data.</a:t>
            </a:r>
          </a:p>
          <a:p>
            <a:pPr marL="457200" indent="-406400">
              <a:spcBef>
                <a:spcPts val="1200"/>
              </a:spcBef>
              <a:spcAft>
                <a:spcPts val="1200"/>
              </a:spcAft>
              <a:buSzPts val="2800"/>
              <a:buFont typeface="Arial"/>
              <a:buChar char="❖"/>
            </a:pPr>
            <a:r>
              <a:rPr lang="en-GB" sz="2800" dirty="0"/>
              <a:t> ITMS is exploring the use of various satellite data (GHG, also NEE, land use), the uncertainty structure of the </a:t>
            </a:r>
            <a:r>
              <a:rPr lang="en-GB" sz="2800"/>
              <a:t>satellite observations </a:t>
            </a:r>
            <a:r>
              <a:rPr lang="en-GB" sz="2800" dirty="0"/>
              <a:t>needs to be understood and </a:t>
            </a:r>
            <a:r>
              <a:rPr lang="en-GB" sz="2800"/>
              <a:t>cared for by ITMS.</a:t>
            </a:r>
            <a:endParaRPr lang="en-GB" sz="2800" dirty="0"/>
          </a:p>
          <a:p>
            <a:pPr marL="457200" indent="-406400">
              <a:spcBef>
                <a:spcPts val="1200"/>
              </a:spcBef>
              <a:spcAft>
                <a:spcPts val="1200"/>
              </a:spcAft>
              <a:buSzPts val="2800"/>
              <a:buFont typeface="Arial"/>
              <a:buChar char="❖"/>
            </a:pPr>
            <a:r>
              <a:rPr lang="en-GB" sz="2800" dirty="0"/>
              <a:t>A variety of methods is under development within ITMS, operational use is in preparation for CH</a:t>
            </a:r>
            <a:r>
              <a:rPr lang="en-GB" sz="2800" baseline="-25000" dirty="0"/>
              <a:t>4,</a:t>
            </a:r>
            <a:r>
              <a:rPr lang="en-GB" sz="2800" dirty="0"/>
              <a:t> CO</a:t>
            </a:r>
            <a:r>
              <a:rPr lang="en-GB" sz="2800" baseline="-25000" dirty="0"/>
              <a:t>2</a:t>
            </a:r>
            <a:r>
              <a:rPr lang="en-GB" sz="2800" dirty="0"/>
              <a:t>, N</a:t>
            </a:r>
            <a:r>
              <a:rPr lang="en-GB" sz="2800" baseline="-25000" dirty="0"/>
              <a:t>2</a:t>
            </a:r>
            <a:r>
              <a:rPr lang="en-GB" sz="2800" dirty="0"/>
              <a:t>O.</a:t>
            </a:r>
          </a:p>
        </p:txBody>
      </p:sp>
    </p:spTree>
    <p:extLst>
      <p:ext uri="{BB962C8B-B14F-4D97-AF65-F5344CB8AC3E}">
        <p14:creationId xmlns:p14="http://schemas.microsoft.com/office/powerpoint/2010/main" val="3881371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National Project ITMS</a:t>
            </a:r>
            <a:endParaRPr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E8842D-9A5C-454E-8C6A-B2096E7ACCD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7BE9699-5E33-4282-9B5C-2BF1164CB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900" y="2618861"/>
            <a:ext cx="2057177" cy="7489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6BDF986-D694-456E-91CF-0C790C1219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443" y="3653284"/>
            <a:ext cx="1583588" cy="83054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6C303A0-C242-4874-B9FF-412B1339DA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" r="56173" b="62790"/>
          <a:stretch/>
        </p:blipFill>
        <p:spPr>
          <a:xfrm>
            <a:off x="2365329" y="3533390"/>
            <a:ext cx="1687971" cy="8325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D6EEC94-EE08-44B1-A739-26D6113452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7251" y="1340648"/>
            <a:ext cx="3003475" cy="85110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47AAAA8-7604-42B0-88AD-A86084DD4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3575" y="1298832"/>
            <a:ext cx="2121357" cy="114836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73C4A52-7138-4F2A-8B42-A52EC4173B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6500" y="3729499"/>
            <a:ext cx="1806120" cy="50963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E500037-25B1-4968-9C42-B018066E53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6941" y="2619983"/>
            <a:ext cx="1697710" cy="78465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57E0E9B-FDC5-4D20-AEBB-4C161F0CB3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5445" y="2607602"/>
            <a:ext cx="2737174" cy="82458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F6B70F5-3675-4843-AAE0-73AC9E3A9B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4013" y="4580883"/>
            <a:ext cx="2263929" cy="6096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DF511BB-C605-4153-B4C8-C698D5D1EB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75775" y="4618944"/>
            <a:ext cx="1657091" cy="49861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260E6E2-418C-4F6F-9B5A-35CFFDED74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0592" y="4559208"/>
            <a:ext cx="1936600" cy="65295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578B0F5-2B8C-404E-9615-150F5A8D6F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9187" y="3677623"/>
            <a:ext cx="3455381" cy="49861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33FC37D-FBFE-4434-9719-743054FD40D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0425" y="5623982"/>
            <a:ext cx="2263929" cy="4265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C1F073F-CFF3-4210-8963-58F910AF6B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88823" y="3474616"/>
            <a:ext cx="1521903" cy="94358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BFC90D4-4233-4ABB-A4B5-8387768F03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89088" y="5585769"/>
            <a:ext cx="2691051" cy="55980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AEACE21-E39A-4EA7-8D96-BECC9750503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0623" y="5830067"/>
            <a:ext cx="1700512" cy="26687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65D5FAB-A03C-42D3-B3FF-A13109188E9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53848" y="4503050"/>
            <a:ext cx="2590800" cy="635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4B250B2-ED3C-4E65-96DB-F0CE86C7B7F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73575" y="5438374"/>
            <a:ext cx="1583588" cy="890768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D0A040A-8E4D-406C-B39E-8F337C141DA3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24973" b="32753"/>
          <a:stretch/>
        </p:blipFill>
        <p:spPr>
          <a:xfrm>
            <a:off x="5084186" y="4487007"/>
            <a:ext cx="1670607" cy="706217"/>
          </a:xfrm>
          <a:prstGeom prst="rect">
            <a:avLst/>
          </a:prstGeom>
        </p:spPr>
      </p:pic>
      <p:pic>
        <p:nvPicPr>
          <p:cNvPr id="26" name="Grafik 25" descr="Ein Bild, das Text, Screenshot, Schrift, Visitenkarte enthält.&#10;&#10;KI-generierte Inhalte können fehlerhaft sein.">
            <a:extLst>
              <a:ext uri="{FF2B5EF4-FFF2-40B4-BE49-F238E27FC236}">
                <a16:creationId xmlns:a16="http://schemas.microsoft.com/office/drawing/2014/main" id="{6EFAFEBD-079A-46B4-B54E-F2A005AE3F7A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r="14231" b="14479"/>
          <a:stretch/>
        </p:blipFill>
        <p:spPr bwMode="auto">
          <a:xfrm>
            <a:off x="2092620" y="1220858"/>
            <a:ext cx="1960680" cy="1345047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02AC3B6-2EDD-46E2-84F3-61FC0E95D2AA}"/>
              </a:ext>
            </a:extLst>
          </p:cNvPr>
          <p:cNvGrpSpPr/>
          <p:nvPr/>
        </p:nvGrpSpPr>
        <p:grpSpPr>
          <a:xfrm>
            <a:off x="4168311" y="1289330"/>
            <a:ext cx="1641412" cy="1196621"/>
            <a:chOff x="8896685" y="104044"/>
            <a:chExt cx="1289869" cy="984357"/>
          </a:xfrm>
        </p:grpSpPr>
        <p:pic>
          <p:nvPicPr>
            <p:cNvPr id="28" name="Grafik 27" descr="Ein Bild, das Text, Screenshot, Schrift, Grafiken enthält.&#10;&#10;KI-generierte Inhalte können fehlerhaft sein.">
              <a:extLst>
                <a:ext uri="{FF2B5EF4-FFF2-40B4-BE49-F238E27FC236}">
                  <a16:creationId xmlns:a16="http://schemas.microsoft.com/office/drawing/2014/main" id="{B7B57519-D51F-41B0-B217-87BDA73C3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rcRect l="11243" t="14487" r="7109" b="16384"/>
            <a:stretch/>
          </p:blipFill>
          <p:spPr>
            <a:xfrm>
              <a:off x="8896685" y="350344"/>
              <a:ext cx="1289869" cy="738057"/>
            </a:xfrm>
            <a:prstGeom prst="rect">
              <a:avLst/>
            </a:prstGeom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47B9B4F9-D851-4BF2-8628-BEBE08974AD4}"/>
                </a:ext>
              </a:extLst>
            </p:cNvPr>
            <p:cNvSpPr txBox="1"/>
            <p:nvPr/>
          </p:nvSpPr>
          <p:spPr>
            <a:xfrm>
              <a:off x="9220667" y="104044"/>
              <a:ext cx="860295" cy="16456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sz="700" dirty="0">
                  <a:latin typeface="Aptos Narrow"/>
                </a:rPr>
                <a:t>SUPPORTED BY THE</a:t>
              </a:r>
              <a:endParaRPr lang="de-DE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81017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E0E54-DF24-88F5-ADB5-8B716F1F2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ne of arrows pointing to the right&#10;&#10;AI-generated content may be incorrect.">
            <a:extLst>
              <a:ext uri="{FF2B5EF4-FFF2-40B4-BE49-F238E27FC236}">
                <a16:creationId xmlns:a16="http://schemas.microsoft.com/office/drawing/2014/main" id="{02310AD6-C263-0233-4488-746C523A7F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37" t="1338" r="2215" b="-383"/>
          <a:stretch/>
        </p:blipFill>
        <p:spPr>
          <a:xfrm>
            <a:off x="2224864" y="1195454"/>
            <a:ext cx="8044416" cy="5152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8BC5A0-0248-CC52-EC8F-A4E70CE2DEA2}"/>
              </a:ext>
            </a:extLst>
          </p:cNvPr>
          <p:cNvSpPr txBox="1"/>
          <p:nvPr/>
        </p:nvSpPr>
        <p:spPr>
          <a:xfrm>
            <a:off x="2737572" y="1217153"/>
            <a:ext cx="77964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EA4B00"/>
                </a:solidFill>
                <a:latin typeface="Segoe UI Semibold"/>
                <a:cs typeface="Segoe UI Semibold"/>
              </a:rPr>
              <a:t>Societal need &amp; research ideas</a:t>
            </a:r>
            <a:endParaRPr lang="en-US" sz="3600" dirty="0">
              <a:solidFill>
                <a:srgbClr val="EA4B00"/>
              </a:solidFill>
              <a:latin typeface="Segoe UI Semibold"/>
              <a:cs typeface="Segoe UI Semi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BA7037-17FD-F2BF-EF29-98B198D566F0}"/>
              </a:ext>
            </a:extLst>
          </p:cNvPr>
          <p:cNvSpPr txBox="1"/>
          <p:nvPr/>
        </p:nvSpPr>
        <p:spPr>
          <a:xfrm>
            <a:off x="2192851" y="5329061"/>
            <a:ext cx="771923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EA4B00"/>
                </a:solidFill>
                <a:latin typeface="Segoe UI Semibold"/>
                <a:cs typeface="Segoe UI Semibold"/>
              </a:rPr>
              <a:t>Satisfied customers, cutting-edge research &amp; successful climate change solutions</a:t>
            </a:r>
            <a:endParaRPr lang="en-US" sz="2400" dirty="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F372A026-91DC-4D0B-A56F-C42657E3FBFC}"/>
              </a:ext>
            </a:extLst>
          </p:cNvPr>
          <p:cNvGrpSpPr/>
          <p:nvPr/>
        </p:nvGrpSpPr>
        <p:grpSpPr>
          <a:xfrm>
            <a:off x="2041179" y="2151905"/>
            <a:ext cx="7225844" cy="621570"/>
            <a:chOff x="2041179" y="2151905"/>
            <a:chExt cx="7225844" cy="621570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AC6B6192-2059-9FEA-6A7A-9134CDD7A1C2}"/>
                </a:ext>
              </a:extLst>
            </p:cNvPr>
            <p:cNvSpPr txBox="1"/>
            <p:nvPr/>
          </p:nvSpPr>
          <p:spPr>
            <a:xfrm>
              <a:off x="2041179" y="2158478"/>
              <a:ext cx="809959" cy="353943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700" dirty="0">
                  <a:solidFill>
                    <a:srgbClr val="005555"/>
                  </a:solidFill>
                  <a:latin typeface="Arial"/>
                  <a:cs typeface="Arial"/>
                </a:rPr>
                <a:t>Input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DBC35D-9F20-DA60-084C-ACF0D8572931}"/>
                </a:ext>
              </a:extLst>
            </p:cNvPr>
            <p:cNvSpPr txBox="1"/>
            <p:nvPr/>
          </p:nvSpPr>
          <p:spPr>
            <a:xfrm>
              <a:off x="2924977" y="2166236"/>
              <a:ext cx="1173401" cy="35394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solidFill>
                    <a:srgbClr val="005555"/>
                  </a:solidFill>
                </a:rPr>
                <a:t>Research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1FCD14-1DCA-1AEB-7FB7-5E501AD837E5}"/>
                </a:ext>
              </a:extLst>
            </p:cNvPr>
            <p:cNvSpPr txBox="1"/>
            <p:nvPr/>
          </p:nvSpPr>
          <p:spPr>
            <a:xfrm>
              <a:off x="5056015" y="2151905"/>
              <a:ext cx="1173401" cy="61555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700" dirty="0">
                  <a:solidFill>
                    <a:srgbClr val="005555"/>
                  </a:solidFill>
                </a:rPr>
                <a:t>More research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251477-FDDF-5767-29B9-BDB90B1FD5D0}"/>
                </a:ext>
              </a:extLst>
            </p:cNvPr>
            <p:cNvSpPr txBox="1"/>
            <p:nvPr/>
          </p:nvSpPr>
          <p:spPr>
            <a:xfrm>
              <a:off x="6395560" y="2157922"/>
              <a:ext cx="1827274" cy="61555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700" dirty="0">
                  <a:solidFill>
                    <a:srgbClr val="005555"/>
                  </a:solidFill>
                </a:rPr>
                <a:t>More data </a:t>
              </a:r>
            </a:p>
            <a:p>
              <a:r>
                <a:rPr lang="en-US" sz="1700" dirty="0">
                  <a:solidFill>
                    <a:srgbClr val="005555"/>
                  </a:solidFill>
                </a:rPr>
                <a:t>(esp. satellite)</a:t>
              </a:r>
              <a:endParaRPr lang="en-US" dirty="0">
                <a:solidFill>
                  <a:srgbClr val="005555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9D8613-07D3-3E5E-16B4-1ED7BA36A378}"/>
                </a:ext>
              </a:extLst>
            </p:cNvPr>
            <p:cNvSpPr txBox="1"/>
            <p:nvPr/>
          </p:nvSpPr>
          <p:spPr>
            <a:xfrm>
              <a:off x="7771715" y="2164621"/>
              <a:ext cx="1495308" cy="35394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700" dirty="0">
                  <a:solidFill>
                    <a:srgbClr val="005555"/>
                  </a:solidFill>
                </a:rPr>
                <a:t>R&amp;D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EC26523-3836-EC96-997A-4EFC9C603FA0}"/>
              </a:ext>
            </a:extLst>
          </p:cNvPr>
          <p:cNvSpPr txBox="1"/>
          <p:nvPr/>
        </p:nvSpPr>
        <p:spPr>
          <a:xfrm>
            <a:off x="5161735" y="3870046"/>
            <a:ext cx="28372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005555"/>
                </a:solidFill>
                <a:latin typeface="+mn-lt"/>
                <a:ea typeface="+mn-ea"/>
                <a:cs typeface="+mn-cs"/>
              </a:rPr>
              <a:t>First Generation</a:t>
            </a: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C636DD4C-0CC3-8789-A588-3841250D9EEF}"/>
              </a:ext>
            </a:extLst>
          </p:cNvPr>
          <p:cNvSpPr txBox="1"/>
          <p:nvPr/>
        </p:nvSpPr>
        <p:spPr>
          <a:xfrm>
            <a:off x="2834455" y="3875373"/>
            <a:ext cx="2392846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5555"/>
                </a:solidFill>
              </a:rPr>
              <a:t>Demonstrator</a:t>
            </a:r>
            <a:endParaRPr lang="en-US" sz="2400" dirty="0">
              <a:solidFill>
                <a:srgbClr val="00555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09186C-4187-09D6-0DA6-F6E35C5030FB}"/>
              </a:ext>
            </a:extLst>
          </p:cNvPr>
          <p:cNvSpPr txBox="1"/>
          <p:nvPr/>
        </p:nvSpPr>
        <p:spPr>
          <a:xfrm>
            <a:off x="7485827" y="3860688"/>
            <a:ext cx="4201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005555"/>
                </a:solidFill>
              </a:rPr>
              <a:t>Transfer to operations</a:t>
            </a:r>
            <a:endParaRPr lang="en-US" sz="2400" dirty="0">
              <a:solidFill>
                <a:srgbClr val="005555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0B62580-B8E9-44FC-8208-1F518E0A30EC}"/>
              </a:ext>
            </a:extLst>
          </p:cNvPr>
          <p:cNvGrpSpPr/>
          <p:nvPr/>
        </p:nvGrpSpPr>
        <p:grpSpPr>
          <a:xfrm>
            <a:off x="1688487" y="3504964"/>
            <a:ext cx="7230232" cy="499530"/>
            <a:chOff x="1688487" y="3504964"/>
            <a:chExt cx="7230232" cy="499530"/>
          </a:xfrm>
        </p:grpSpPr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5626F6FC-3A7A-6B74-8DAD-2CAC6E0BFAB0}"/>
                </a:ext>
              </a:extLst>
            </p:cNvPr>
            <p:cNvSpPr txBox="1"/>
            <p:nvPr/>
          </p:nvSpPr>
          <p:spPr>
            <a:xfrm>
              <a:off x="1688487" y="3504964"/>
              <a:ext cx="1381528" cy="46166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solidFill>
                    <a:srgbClr val="005555"/>
                  </a:solidFill>
                </a:rPr>
                <a:t>Phase</a:t>
              </a:r>
            </a:p>
          </p:txBody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CA828943-BA9A-8DF7-B88B-ED1FB975C004}"/>
                </a:ext>
              </a:extLst>
            </p:cNvPr>
            <p:cNvSpPr txBox="1"/>
            <p:nvPr/>
          </p:nvSpPr>
          <p:spPr>
            <a:xfrm>
              <a:off x="3796988" y="3519331"/>
              <a:ext cx="550356" cy="46166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solidFill>
                    <a:srgbClr val="005555"/>
                  </a:solidFill>
                  <a:latin typeface="Segoe UI Light"/>
                  <a:cs typeface="Segoe UI Semibold"/>
                </a:rPr>
                <a:t>1</a:t>
              </a:r>
              <a:endParaRPr lang="en-US" sz="2400" dirty="0">
                <a:solidFill>
                  <a:srgbClr val="005555"/>
                </a:solidFill>
                <a:latin typeface="Segoe UI Light"/>
              </a:endParaRPr>
            </a:p>
          </p:txBody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56970FF3-47CE-8909-C914-277B3DF43F7C}"/>
                </a:ext>
              </a:extLst>
            </p:cNvPr>
            <p:cNvSpPr txBox="1"/>
            <p:nvPr/>
          </p:nvSpPr>
          <p:spPr>
            <a:xfrm>
              <a:off x="6120382" y="3542829"/>
              <a:ext cx="550356" cy="46166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solidFill>
                    <a:srgbClr val="005555"/>
                  </a:solidFill>
                  <a:latin typeface="Segoe UI Light"/>
                  <a:cs typeface="Segoe UI Semibold"/>
                </a:rPr>
                <a:t>2</a:t>
              </a:r>
              <a:endParaRPr lang="en-US" sz="2400" dirty="0">
                <a:solidFill>
                  <a:srgbClr val="005555"/>
                </a:solidFill>
                <a:latin typeface="Segoe UI Light"/>
              </a:endParaRPr>
            </a:p>
          </p:txBody>
        </p:sp>
        <p:sp>
          <p:nvSpPr>
            <p:cNvPr id="27" name="TextBox 5">
              <a:extLst>
                <a:ext uri="{FF2B5EF4-FFF2-40B4-BE49-F238E27FC236}">
                  <a16:creationId xmlns:a16="http://schemas.microsoft.com/office/drawing/2014/main" id="{0BC4EA56-2431-C903-5D23-A84BC2E435CF}"/>
                </a:ext>
              </a:extLst>
            </p:cNvPr>
            <p:cNvSpPr txBox="1"/>
            <p:nvPr/>
          </p:nvSpPr>
          <p:spPr>
            <a:xfrm>
              <a:off x="8368363" y="3542829"/>
              <a:ext cx="550356" cy="46166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solidFill>
                    <a:srgbClr val="005555"/>
                  </a:solidFill>
                  <a:latin typeface="Segoe UI Light"/>
                  <a:cs typeface="Segoe UI Semibold"/>
                </a:rPr>
                <a:t>3</a:t>
              </a:r>
              <a:endParaRPr lang="en-US" sz="2400" dirty="0">
                <a:solidFill>
                  <a:srgbClr val="005555"/>
                </a:solidFill>
                <a:latin typeface="Segoe UI Light"/>
              </a:endParaRPr>
            </a:p>
          </p:txBody>
        </p:sp>
      </p:grpSp>
      <p:sp>
        <p:nvSpPr>
          <p:cNvPr id="28" name="Google Shape;73;p8">
            <a:extLst>
              <a:ext uri="{FF2B5EF4-FFF2-40B4-BE49-F238E27FC236}">
                <a16:creationId xmlns:a16="http://schemas.microsoft.com/office/drawing/2014/main" id="{9819AE14-62A3-4942-AF43-50980DA044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7" y="175939"/>
            <a:ext cx="10684993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000" dirty="0"/>
              <a:t>ITMS: </a:t>
            </a:r>
            <a:r>
              <a:rPr lang="de-DE" sz="4000" dirty="0" err="1"/>
              <a:t>obs-based</a:t>
            </a:r>
            <a:r>
              <a:rPr lang="de-DE" sz="4000" dirty="0"/>
              <a:t> </a:t>
            </a:r>
            <a:r>
              <a:rPr lang="de-DE" sz="4000" dirty="0" err="1"/>
              <a:t>emission</a:t>
            </a:r>
            <a:r>
              <a:rPr lang="de-DE" sz="4000" dirty="0"/>
              <a:t> </a:t>
            </a:r>
            <a:r>
              <a:rPr lang="de-DE" sz="4000" dirty="0" err="1"/>
              <a:t>verification</a:t>
            </a:r>
            <a:endParaRPr sz="4000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09DE0C74-E02E-48CC-902A-9C44E399FB8E}"/>
              </a:ext>
            </a:extLst>
          </p:cNvPr>
          <p:cNvGrpSpPr/>
          <p:nvPr/>
        </p:nvGrpSpPr>
        <p:grpSpPr>
          <a:xfrm>
            <a:off x="1864387" y="4218198"/>
            <a:ext cx="3909989" cy="1240944"/>
            <a:chOff x="1864387" y="4218198"/>
            <a:chExt cx="3909989" cy="1240944"/>
          </a:xfrm>
        </p:grpSpPr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178E5E7F-FFC8-5065-A3F7-C5792617F3F0}"/>
                </a:ext>
              </a:extLst>
            </p:cNvPr>
            <p:cNvSpPr txBox="1"/>
            <p:nvPr/>
          </p:nvSpPr>
          <p:spPr>
            <a:xfrm>
              <a:off x="1864387" y="4218198"/>
              <a:ext cx="1125047" cy="400110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solidFill>
                    <a:srgbClr val="005555"/>
                  </a:solidFill>
                  <a:latin typeface="Arial"/>
                  <a:cs typeface="Arial"/>
                </a:rPr>
                <a:t>Output</a:t>
              </a:r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BD31A16F-7902-EF0B-89E5-04C39D2DF64C}"/>
                </a:ext>
              </a:extLst>
            </p:cNvPr>
            <p:cNvSpPr txBox="1"/>
            <p:nvPr/>
          </p:nvSpPr>
          <p:spPr>
            <a:xfrm>
              <a:off x="4046847" y="4751256"/>
              <a:ext cx="1727529" cy="707886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solidFill>
                    <a:srgbClr val="005555"/>
                  </a:solidFill>
                  <a:latin typeface="Arial"/>
                  <a:cs typeface="Arial"/>
                </a:rPr>
                <a:t>Initial show cases</a:t>
              </a:r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17548A35-C9A1-40D6-8291-611B3913C766}"/>
                </a:ext>
              </a:extLst>
            </p:cNvPr>
            <p:cNvSpPr/>
            <p:nvPr/>
          </p:nvSpPr>
          <p:spPr>
            <a:xfrm>
              <a:off x="3885897" y="4276952"/>
              <a:ext cx="12234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5555"/>
                  </a:solidFill>
                </a:rPr>
                <a:t>Structure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1292E96E-0B40-4E0E-AFE9-618979B10EA2}"/>
              </a:ext>
            </a:extLst>
          </p:cNvPr>
          <p:cNvGrpSpPr/>
          <p:nvPr/>
        </p:nvGrpSpPr>
        <p:grpSpPr>
          <a:xfrm>
            <a:off x="6229416" y="4276385"/>
            <a:ext cx="4818201" cy="1182756"/>
            <a:chOff x="6229416" y="4276385"/>
            <a:chExt cx="4818201" cy="118275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A4CDE0-9BF9-E198-8E2D-F8BA1B5EA83C}"/>
                </a:ext>
              </a:extLst>
            </p:cNvPr>
            <p:cNvSpPr txBox="1"/>
            <p:nvPr/>
          </p:nvSpPr>
          <p:spPr>
            <a:xfrm>
              <a:off x="6417625" y="4751255"/>
              <a:ext cx="1862867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005555"/>
                  </a:solidFill>
                </a:rPr>
                <a:t>Products for core users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BA00B4-A76D-333D-3C65-72AA77810BE6}"/>
                </a:ext>
              </a:extLst>
            </p:cNvPr>
            <p:cNvSpPr txBox="1"/>
            <p:nvPr/>
          </p:nvSpPr>
          <p:spPr>
            <a:xfrm>
              <a:off x="8643541" y="4739613"/>
              <a:ext cx="2404076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005555"/>
                  </a:solidFill>
                </a:rPr>
                <a:t>More &amp; better products</a:t>
              </a: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71CE11D-1F58-40FD-8261-CAA118278392}"/>
                </a:ext>
              </a:extLst>
            </p:cNvPr>
            <p:cNvSpPr/>
            <p:nvPr/>
          </p:nvSpPr>
          <p:spPr>
            <a:xfrm>
              <a:off x="6229416" y="4276385"/>
              <a:ext cx="8274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5555"/>
                  </a:solidFill>
                </a:rPr>
                <a:t>Code</a:t>
              </a:r>
              <a:endParaRPr lang="de-D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6205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1" grpId="0"/>
      <p:bldP spid="23" grpId="0"/>
      <p:bldP spid="24" grpId="0"/>
    </p:bldLst>
  </p:timing>
  <p:extLst mod="1">
    <p:ext uri="{6950BFC3-D8DA-4A85-94F7-54DA5524770B}">
      <p188:commentRel xmlns:p188="http://schemas.microsoft.com/office/powerpoint/2018/8/main" xmlns="" r:id="rId4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3;p8">
            <a:extLst>
              <a:ext uri="{FF2B5EF4-FFF2-40B4-BE49-F238E27FC236}">
                <a16:creationId xmlns:a16="http://schemas.microsoft.com/office/drawing/2014/main" id="{40F23670-0433-450E-B77E-75BE784CC223}"/>
              </a:ext>
            </a:extLst>
          </p:cNvPr>
          <p:cNvSpPr txBox="1">
            <a:spLocks/>
          </p:cNvSpPr>
          <p:nvPr/>
        </p:nvSpPr>
        <p:spPr>
          <a:xfrm>
            <a:off x="3332480" y="206419"/>
            <a:ext cx="753872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4000" dirty="0"/>
              <a:t>ITMS </a:t>
            </a:r>
            <a:r>
              <a:rPr lang="de-DE" sz="4000" dirty="0" err="1"/>
              <a:t>Showcasing</a:t>
            </a:r>
            <a:endParaRPr lang="de-DE" sz="4000" dirty="0"/>
          </a:p>
        </p:txBody>
      </p:sp>
      <p:sp>
        <p:nvSpPr>
          <p:cNvPr id="6" name="Google Shape;72;p8">
            <a:extLst>
              <a:ext uri="{FF2B5EF4-FFF2-40B4-BE49-F238E27FC236}">
                <a16:creationId xmlns:a16="http://schemas.microsoft.com/office/drawing/2014/main" id="{8CEF8D50-D765-4D11-90F0-0ACFF5CD1BF1}"/>
              </a:ext>
            </a:extLst>
          </p:cNvPr>
          <p:cNvSpPr txBox="1">
            <a:spLocks/>
          </p:cNvSpPr>
          <p:nvPr/>
        </p:nvSpPr>
        <p:spPr>
          <a:xfrm>
            <a:off x="1137920" y="2195100"/>
            <a:ext cx="9601200" cy="466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06400">
              <a:spcBef>
                <a:spcPts val="1200"/>
              </a:spcBef>
              <a:spcAft>
                <a:spcPts val="1200"/>
              </a:spcAft>
              <a:buSzPts val="2800"/>
              <a:buFont typeface="Arial"/>
              <a:buChar char="❖"/>
            </a:pPr>
            <a:r>
              <a:rPr lang="en-GB" sz="4000" dirty="0"/>
              <a:t>National top-down emission estimation</a:t>
            </a:r>
          </a:p>
          <a:p>
            <a:pPr marL="457200" indent="-406400">
              <a:spcBef>
                <a:spcPts val="1200"/>
              </a:spcBef>
              <a:spcAft>
                <a:spcPts val="1200"/>
              </a:spcAft>
              <a:buSzPts val="2800"/>
              <a:buFont typeface="Arial"/>
              <a:buChar char="❖"/>
            </a:pPr>
            <a:r>
              <a:rPr lang="en-GB" sz="4000" dirty="0"/>
              <a:t>Plans and preliminary uses of satellite data </a:t>
            </a:r>
          </a:p>
        </p:txBody>
      </p:sp>
    </p:spTree>
    <p:extLst>
      <p:ext uri="{BB962C8B-B14F-4D97-AF65-F5344CB8AC3E}">
        <p14:creationId xmlns:p14="http://schemas.microsoft.com/office/powerpoint/2010/main" val="3394063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76047" y="175939"/>
            <a:ext cx="10012775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National </a:t>
            </a:r>
            <a:r>
              <a:rPr lang="de-DE" dirty="0" err="1"/>
              <a:t>Inventories</a:t>
            </a:r>
            <a:endParaRPr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0C65E99E-432E-496E-97B1-2F4B25B6E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463" y="874042"/>
            <a:ext cx="6413912" cy="5344927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79EBE093-184E-4F1D-A125-2D3A3A9967E2}"/>
              </a:ext>
            </a:extLst>
          </p:cNvPr>
          <p:cNvSpPr/>
          <p:nvPr/>
        </p:nvSpPr>
        <p:spPr>
          <a:xfrm>
            <a:off x="7715375" y="3071900"/>
            <a:ext cx="3618298" cy="20211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i="1" dirty="0">
                <a:solidFill>
                  <a:schemeClr val="bg1">
                    <a:lumMod val="50000"/>
                  </a:schemeClr>
                </a:solidFill>
              </a:rPr>
              <a:t>Figure credits:  Valentin Bruch, DWD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Data credits: 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Germany: Stephan Feigenspan, UBA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TNO CAMS-REG-ANT 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(CAMS [publisher], 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ECCAD [distributor]) for border region</a:t>
            </a:r>
          </a:p>
          <a:p>
            <a:endParaRPr lang="de-DE" sz="1467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Pfeil: nach links 27">
            <a:extLst>
              <a:ext uri="{FF2B5EF4-FFF2-40B4-BE49-F238E27FC236}">
                <a16:creationId xmlns:a16="http://schemas.microsoft.com/office/drawing/2014/main" id="{F3319757-3433-4DE3-A5E5-8403AFC51EDB}"/>
              </a:ext>
            </a:extLst>
          </p:cNvPr>
          <p:cNvSpPr/>
          <p:nvPr/>
        </p:nvSpPr>
        <p:spPr>
          <a:xfrm>
            <a:off x="7917568" y="1929932"/>
            <a:ext cx="601004" cy="3447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68A56247-E52E-4356-AF12-988F986220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" r="56173" b="62790"/>
          <a:stretch/>
        </p:blipFill>
        <p:spPr>
          <a:xfrm>
            <a:off x="10188821" y="1284884"/>
            <a:ext cx="1319408" cy="65077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9286F951-143C-4485-ADB0-6643010F3A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020" y="1188674"/>
            <a:ext cx="1441826" cy="1730193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C940ABCB-C043-4E67-9313-5B03AF058AE6}"/>
              </a:ext>
            </a:extLst>
          </p:cNvPr>
          <p:cNvSpPr/>
          <p:nvPr/>
        </p:nvSpPr>
        <p:spPr>
          <a:xfrm>
            <a:off x="9197020" y="1256928"/>
            <a:ext cx="2417464" cy="16466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CB3FB79-DB3D-43E7-AC53-93F6B8FCB209}"/>
              </a:ext>
            </a:extLst>
          </p:cNvPr>
          <p:cNvSpPr txBox="1"/>
          <p:nvPr/>
        </p:nvSpPr>
        <p:spPr>
          <a:xfrm>
            <a:off x="10638845" y="2359870"/>
            <a:ext cx="1983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Q&amp;S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F3208E8-E346-422C-BFF3-4FE0406E1563}"/>
              </a:ext>
            </a:extLst>
          </p:cNvPr>
          <p:cNvSpPr txBox="1"/>
          <p:nvPr/>
        </p:nvSpPr>
        <p:spPr>
          <a:xfrm>
            <a:off x="10638846" y="2041598"/>
            <a:ext cx="2051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Arial"/>
              </a:rPr>
              <a:t>GRETA</a:t>
            </a:r>
          </a:p>
        </p:txBody>
      </p:sp>
      <p:pic>
        <p:nvPicPr>
          <p:cNvPr id="34" name="Picture 2" descr="Copernicus Atmosphere Monitoring Service (CAMS) logo">
            <a:extLst>
              <a:ext uri="{FF2B5EF4-FFF2-40B4-BE49-F238E27FC236}">
                <a16:creationId xmlns:a16="http://schemas.microsoft.com/office/drawing/2014/main" id="{CD2BF463-11DD-4D1E-8B77-C20009E80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664" y="4928859"/>
            <a:ext cx="2553177" cy="84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39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76047" y="175939"/>
            <a:ext cx="10012775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Methane</a:t>
            </a:r>
            <a:r>
              <a:rPr lang="de-DE" dirty="0"/>
              <a:t> </a:t>
            </a:r>
            <a:r>
              <a:rPr lang="de-DE" dirty="0" err="1"/>
              <a:t>tracers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prior</a:t>
            </a:r>
            <a:r>
              <a:rPr lang="de-DE" dirty="0"/>
              <a:t> </a:t>
            </a:r>
            <a:endParaRPr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EF7682D-342A-4EA0-B263-67B53234C4F5}"/>
              </a:ext>
            </a:extLst>
          </p:cNvPr>
          <p:cNvSpPr/>
          <p:nvPr/>
        </p:nvSpPr>
        <p:spPr>
          <a:xfrm>
            <a:off x="2565206" y="1400107"/>
            <a:ext cx="29219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D4B9B"/>
                </a:solidFill>
              </a:rPr>
              <a:t>National emission estimates for Germany </a:t>
            </a:r>
            <a:r>
              <a:rPr lang="en-US" sz="1600" dirty="0">
                <a:solidFill>
                  <a:srgbClr val="2D4B9B"/>
                </a:solidFill>
              </a:rPr>
              <a:t>(UBA: GRETA) combined with appropriate sectors from </a:t>
            </a:r>
            <a:r>
              <a:rPr lang="en-US" sz="1600" b="1" dirty="0">
                <a:solidFill>
                  <a:srgbClr val="43D6EF"/>
                </a:solidFill>
              </a:rPr>
              <a:t>CAMS</a:t>
            </a:r>
            <a:r>
              <a:rPr lang="en-US" sz="1600" b="1" dirty="0">
                <a:solidFill>
                  <a:srgbClr val="2D4B9B"/>
                </a:solidFill>
              </a:rPr>
              <a:t> outside Germany  </a:t>
            </a:r>
            <a:r>
              <a:rPr lang="en-US" sz="1600" dirty="0">
                <a:solidFill>
                  <a:srgbClr val="2D4B9B"/>
                </a:solidFill>
              </a:rPr>
              <a:t>(</a:t>
            </a:r>
            <a:r>
              <a:rPr lang="en-US" sz="1600" dirty="0">
                <a:solidFill>
                  <a:srgbClr val="43D6EF"/>
                </a:solidFill>
              </a:rPr>
              <a:t>CAMS-REG-ANT</a:t>
            </a:r>
            <a:r>
              <a:rPr lang="en-US" sz="1600" dirty="0">
                <a:solidFill>
                  <a:srgbClr val="2D4B9B"/>
                </a:solidFill>
              </a:rPr>
              <a:t>); </a:t>
            </a:r>
          </a:p>
          <a:p>
            <a:endParaRPr lang="en-US" sz="1600" b="1" dirty="0">
              <a:solidFill>
                <a:srgbClr val="2D4B9B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AFCFD8-C9E9-42B7-816D-871551BE4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833" y="2690685"/>
            <a:ext cx="6113870" cy="3375442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B9AE78AF-F0B3-47E8-B141-1741B2BD842A}"/>
              </a:ext>
            </a:extLst>
          </p:cNvPr>
          <p:cNvSpPr/>
          <p:nvPr/>
        </p:nvSpPr>
        <p:spPr>
          <a:xfrm>
            <a:off x="6575649" y="1412993"/>
            <a:ext cx="32576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D4B9B"/>
                </a:solidFill>
              </a:rPr>
              <a:t>LULUCF sector from </a:t>
            </a:r>
            <a:r>
              <a:rPr lang="en-US" b="1" dirty="0" err="1">
                <a:solidFill>
                  <a:srgbClr val="2D4B9B"/>
                </a:solidFill>
              </a:rPr>
              <a:t>Thünen</a:t>
            </a:r>
            <a:r>
              <a:rPr lang="en-US" b="1" dirty="0">
                <a:solidFill>
                  <a:srgbClr val="2D4B9B"/>
                </a:solidFill>
              </a:rPr>
              <a:t>; </a:t>
            </a:r>
          </a:p>
          <a:p>
            <a:r>
              <a:rPr lang="en-US" b="1" dirty="0">
                <a:solidFill>
                  <a:srgbClr val="43D6EF"/>
                </a:solidFill>
              </a:rPr>
              <a:t>CAMS</a:t>
            </a:r>
            <a:r>
              <a:rPr lang="en-US" b="1" dirty="0">
                <a:solidFill>
                  <a:srgbClr val="2D4B9B"/>
                </a:solidFill>
              </a:rPr>
              <a:t> </a:t>
            </a:r>
            <a:r>
              <a:rPr lang="en-US" b="1" dirty="0">
                <a:solidFill>
                  <a:srgbClr val="43D6EF"/>
                </a:solidFill>
              </a:rPr>
              <a:t>inversion optimized wetlands</a:t>
            </a:r>
            <a:r>
              <a:rPr lang="en-US" b="1" dirty="0">
                <a:solidFill>
                  <a:srgbClr val="2D4B9B"/>
                </a:solidFill>
              </a:rPr>
              <a:t>;</a:t>
            </a:r>
            <a:r>
              <a:rPr lang="en-US" dirty="0">
                <a:solidFill>
                  <a:srgbClr val="2D4B9B"/>
                </a:solidFill>
              </a:rPr>
              <a:t> </a:t>
            </a:r>
            <a:r>
              <a:rPr lang="en-US" b="1" dirty="0">
                <a:solidFill>
                  <a:srgbClr val="2D4B9B"/>
                </a:solidFill>
              </a:rPr>
              <a:t>inland waters </a:t>
            </a:r>
            <a:r>
              <a:rPr lang="en-US" dirty="0">
                <a:solidFill>
                  <a:srgbClr val="2D4B9B"/>
                </a:solidFill>
              </a:rPr>
              <a:t>(Rocher-Ross et al., 2023) and </a:t>
            </a:r>
            <a:r>
              <a:rPr lang="en-US" b="1" dirty="0">
                <a:solidFill>
                  <a:srgbClr val="2D4B9B"/>
                </a:solidFill>
              </a:rPr>
              <a:t>ocean</a:t>
            </a:r>
            <a:r>
              <a:rPr lang="en-US" dirty="0">
                <a:solidFill>
                  <a:srgbClr val="2D4B9B"/>
                </a:solidFill>
              </a:rPr>
              <a:t> (Weber et al., 2019) fluxes.</a:t>
            </a:r>
            <a:endParaRPr lang="de-DE" dirty="0"/>
          </a:p>
        </p:txBody>
      </p:sp>
      <p:sp>
        <p:nvSpPr>
          <p:cNvPr id="15" name="Pfeil: gebogen 14">
            <a:extLst>
              <a:ext uri="{FF2B5EF4-FFF2-40B4-BE49-F238E27FC236}">
                <a16:creationId xmlns:a16="http://schemas.microsoft.com/office/drawing/2014/main" id="{B4D4F431-A036-4374-931B-3A055000220A}"/>
              </a:ext>
            </a:extLst>
          </p:cNvPr>
          <p:cNvSpPr/>
          <p:nvPr/>
        </p:nvSpPr>
        <p:spPr>
          <a:xfrm rot="5400000">
            <a:off x="5358567" y="2133995"/>
            <a:ext cx="364195" cy="327005"/>
          </a:xfrm>
          <a:prstGeom prst="bentArrow">
            <a:avLst/>
          </a:prstGeom>
          <a:solidFill>
            <a:srgbClr val="F6C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6" name="Pfeil: gebogen 15">
            <a:extLst>
              <a:ext uri="{FF2B5EF4-FFF2-40B4-BE49-F238E27FC236}">
                <a16:creationId xmlns:a16="http://schemas.microsoft.com/office/drawing/2014/main" id="{BDF593B8-46D4-4322-9F5D-B97E05BF41C2}"/>
              </a:ext>
            </a:extLst>
          </p:cNvPr>
          <p:cNvSpPr/>
          <p:nvPr/>
        </p:nvSpPr>
        <p:spPr>
          <a:xfrm rot="5400000" flipV="1">
            <a:off x="6017795" y="2001161"/>
            <a:ext cx="364195" cy="592673"/>
          </a:xfrm>
          <a:prstGeom prst="bentArrow">
            <a:avLst/>
          </a:prstGeom>
          <a:solidFill>
            <a:srgbClr val="2048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7" name="Picture 2" descr="Copernicus Atmosphere Monitoring Service (CAMS) logo">
            <a:extLst>
              <a:ext uri="{FF2B5EF4-FFF2-40B4-BE49-F238E27FC236}">
                <a16:creationId xmlns:a16="http://schemas.microsoft.com/office/drawing/2014/main" id="{FF596476-A831-4761-9124-909589B56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251" y="1520649"/>
            <a:ext cx="803280" cy="26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2099227-4459-49E4-A57E-4791CFACD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2192" y="1124421"/>
            <a:ext cx="2339092" cy="66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21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10B04-440E-4B9E-A74E-35A09E4C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</a:rPr>
              <a:t>Forward CH4 modelling with NWP</a:t>
            </a:r>
            <a:br>
              <a:rPr lang="en-US" dirty="0">
                <a:solidFill>
                  <a:srgbClr val="2D4B9B"/>
                </a:solidFill>
                <a:latin typeface="Arial"/>
              </a:rPr>
            </a:b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F206CB-B088-4BE7-8027-F006ACC398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3500" y="6310313"/>
            <a:ext cx="698500" cy="365125"/>
          </a:xfrm>
          <a:prstGeom prst="rect">
            <a:avLst/>
          </a:prstGeom>
        </p:spPr>
        <p:txBody>
          <a:bodyPr/>
          <a:lstStyle/>
          <a:p>
            <a:pPr algn="r" defTabSz="609585">
              <a:buClrTx/>
              <a:defRPr/>
            </a:pPr>
            <a:fld id="{6558FC84-22FA-4F5E-86B7-A7761BE44B02}" type="slidenum">
              <a:rPr lang="de-DE" sz="1333" i="1" kern="1200">
                <a:solidFill>
                  <a:srgbClr val="2D4B9B">
                    <a:tint val="75000"/>
                  </a:srgbClr>
                </a:solidFill>
                <a:ea typeface="+mn-ea"/>
                <a:cs typeface="+mn-cs"/>
              </a:rPr>
              <a:pPr algn="r" defTabSz="609585">
                <a:buClrTx/>
                <a:defRPr/>
              </a:pPr>
              <a:t>7</a:t>
            </a:fld>
            <a:endParaRPr lang="de-DE" sz="1333" i="1" kern="1200" dirty="0">
              <a:solidFill>
                <a:srgbClr val="2D4B9B">
                  <a:tint val="75000"/>
                </a:srgbClr>
              </a:solidFill>
              <a:ea typeface="+mn-ea"/>
              <a:cs typeface="+mn-cs"/>
            </a:endParaRPr>
          </a:p>
        </p:txBody>
      </p:sp>
      <p:pic>
        <p:nvPicPr>
          <p:cNvPr id="8" name="Picture 2" descr="Copernicus Atmosphere Monitoring Service (CAMS) logo">
            <a:extLst>
              <a:ext uri="{FF2B5EF4-FFF2-40B4-BE49-F238E27FC236}">
                <a16:creationId xmlns:a16="http://schemas.microsoft.com/office/drawing/2014/main" id="{CC7DE0C5-D65E-44BC-A2FE-2CF449D5A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01" y="1417949"/>
            <a:ext cx="1637967" cy="54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8A431D4-82BA-43EB-A271-EDFC9B042073}"/>
              </a:ext>
            </a:extLst>
          </p:cNvPr>
          <p:cNvSpPr txBox="1"/>
          <p:nvPr/>
        </p:nvSpPr>
        <p:spPr>
          <a:xfrm>
            <a:off x="1380833" y="1014945"/>
            <a:ext cx="10405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  <a:defRPr/>
            </a:pPr>
            <a:r>
              <a:rPr lang="de-DE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CAMS </a:t>
            </a:r>
            <a:r>
              <a:rPr lang="de-DE" sz="1867" dirty="0" err="1">
                <a:latin typeface="Calibri" panose="020F0502020204030204"/>
              </a:rPr>
              <a:t>for</a:t>
            </a:r>
            <a:r>
              <a:rPr lang="de-DE" sz="1867" dirty="0">
                <a:latin typeface="Calibri" panose="020F0502020204030204"/>
              </a:rPr>
              <a:t> Limited Area Model </a:t>
            </a:r>
            <a:r>
              <a:rPr lang="de-DE" sz="1867" dirty="0" err="1">
                <a:latin typeface="Calibri" panose="020F0502020204030204"/>
              </a:rPr>
              <a:t>boundary</a:t>
            </a:r>
            <a:r>
              <a:rPr lang="de-DE" sz="2400" b="1" dirty="0">
                <a:solidFill>
                  <a:srgbClr val="10A3BC"/>
                </a:solidFill>
                <a:latin typeface="Calibri" panose="020F0502020204030204"/>
              </a:rPr>
              <a:t> </a:t>
            </a:r>
            <a:r>
              <a:rPr lang="de-DE" sz="1867" dirty="0" err="1">
                <a:solidFill>
                  <a:srgbClr val="43D6EF"/>
                </a:solidFill>
                <a:latin typeface="Calibri" panose="020F0502020204030204"/>
              </a:rPr>
              <a:t>inversion</a:t>
            </a:r>
            <a:r>
              <a:rPr lang="de-DE" sz="1867" dirty="0">
                <a:solidFill>
                  <a:srgbClr val="43D6EF"/>
                </a:solidFill>
                <a:latin typeface="Calibri" panose="020F0502020204030204"/>
              </a:rPr>
              <a:t>- </a:t>
            </a:r>
            <a:r>
              <a:rPr lang="de-DE" sz="1867" dirty="0" err="1">
                <a:solidFill>
                  <a:srgbClr val="43D6EF"/>
                </a:solidFill>
                <a:latin typeface="Calibri" panose="020F0502020204030204"/>
              </a:rPr>
              <a:t>optimzied</a:t>
            </a:r>
            <a:r>
              <a:rPr lang="de-DE" sz="1867" dirty="0">
                <a:solidFill>
                  <a:srgbClr val="43D6EF"/>
                </a:solidFill>
                <a:latin typeface="Calibri" panose="020F0502020204030204"/>
              </a:rPr>
              <a:t> v22r2, </a:t>
            </a:r>
            <a:r>
              <a:rPr lang="de-DE" sz="1867" dirty="0" err="1">
                <a:solidFill>
                  <a:srgbClr val="43D6EF"/>
                </a:solidFill>
                <a:latin typeface="Calibri" panose="020F0502020204030204"/>
              </a:rPr>
              <a:t>resolution</a:t>
            </a:r>
            <a:r>
              <a:rPr lang="de-DE" sz="1867" dirty="0">
                <a:solidFill>
                  <a:srgbClr val="43D6EF"/>
                </a:solidFill>
                <a:latin typeface="Calibri" panose="020F0502020204030204"/>
              </a:rPr>
              <a:t> 1°×1°, 3 h</a:t>
            </a:r>
          </a:p>
          <a:p>
            <a:pPr algn="ctr" defTabSz="1219170">
              <a:buClrTx/>
              <a:defRPr/>
            </a:pPr>
            <a:endParaRPr lang="de-DE" sz="2400" kern="1200" dirty="0">
              <a:latin typeface="Calibri" panose="020F0502020204030204"/>
            </a:endParaRP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CFFB3FBD-1830-4E45-88F5-69C2C39B0F45}"/>
              </a:ext>
            </a:extLst>
          </p:cNvPr>
          <p:cNvSpPr txBox="1">
            <a:spLocks/>
          </p:cNvSpPr>
          <p:nvPr/>
        </p:nvSpPr>
        <p:spPr>
          <a:xfrm>
            <a:off x="4831383" y="1750438"/>
            <a:ext cx="6715760" cy="4104729"/>
          </a:xfrm>
          <a:prstGeom prst="rect">
            <a:avLst/>
          </a:prstGeom>
        </p:spPr>
        <p:txBody>
          <a:bodyPr vert="horz" lIns="96000" tIns="48000" rIns="96000" bIns="48000" rtlCol="0">
            <a:no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None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marR="0" indent="0" algn="ct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600" dirty="0"/>
          </a:p>
        </p:txBody>
      </p:sp>
      <p:pic>
        <p:nvPicPr>
          <p:cNvPr id="13" name="2021_level72_bg+anthrop+natural_CH4_summer">
            <a:hlinkClick r:id="" action="ppaction://media"/>
            <a:extLst>
              <a:ext uri="{FF2B5EF4-FFF2-40B4-BE49-F238E27FC236}">
                <a16:creationId xmlns:a16="http://schemas.microsoft.com/office/drawing/2014/main" id="{54F00DA1-CB84-4AD6-A7BE-638C7E8E7F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4668051" y="1750438"/>
            <a:ext cx="7332025" cy="440742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5214C5C-6146-4A21-BD55-3F8A21D00BDE}"/>
              </a:ext>
            </a:extLst>
          </p:cNvPr>
          <p:cNvSpPr/>
          <p:nvPr/>
        </p:nvSpPr>
        <p:spPr>
          <a:xfrm>
            <a:off x="4578936" y="1608734"/>
            <a:ext cx="7531784" cy="4549132"/>
          </a:xfrm>
          <a:prstGeom prst="rect">
            <a:avLst/>
          </a:prstGeom>
          <a:noFill/>
          <a:ln w="254000" cap="flat" cmpd="sng" algn="ctr">
            <a:solidFill>
              <a:srgbClr val="0CC5E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buClrTx/>
              <a:defRPr/>
            </a:pPr>
            <a:endParaRPr lang="de-DE" sz="240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6255FDE-C46C-491D-A8FE-24AD27A2B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039" y="2775163"/>
            <a:ext cx="1413623" cy="1408387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EF1ED25-44AD-4227-B2D9-1B42CF4E652F}"/>
              </a:ext>
            </a:extLst>
          </p:cNvPr>
          <p:cNvSpPr/>
          <p:nvPr/>
        </p:nvSpPr>
        <p:spPr>
          <a:xfrm>
            <a:off x="244338" y="2829124"/>
            <a:ext cx="27676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buClrTx/>
            </a:pPr>
            <a:r>
              <a:rPr lang="en-US" kern="1200" dirty="0">
                <a:solidFill>
                  <a:srgbClr val="2D4B9B"/>
                </a:solidFill>
              </a:rPr>
              <a:t>The </a:t>
            </a:r>
            <a:r>
              <a:rPr lang="de-DE" altLang="de-DE" kern="1200" dirty="0" err="1">
                <a:solidFill>
                  <a:srgbClr val="2D4B9B"/>
                </a:solidFill>
              </a:rPr>
              <a:t>Icosahedral</a:t>
            </a:r>
            <a:r>
              <a:rPr lang="de-DE" altLang="de-DE" kern="1200" dirty="0">
                <a:solidFill>
                  <a:srgbClr val="2D4B9B"/>
                </a:solidFill>
              </a:rPr>
              <a:t> </a:t>
            </a:r>
            <a:r>
              <a:rPr lang="de-DE" altLang="de-DE" kern="1200" dirty="0" err="1">
                <a:solidFill>
                  <a:srgbClr val="2D4B9B"/>
                </a:solidFill>
              </a:rPr>
              <a:t>Nonhydrostatic</a:t>
            </a:r>
            <a:r>
              <a:rPr lang="de-DE" altLang="de-DE" kern="1200" dirty="0">
                <a:solidFill>
                  <a:srgbClr val="2D4B9B"/>
                </a:solidFill>
              </a:rPr>
              <a:t> Model (</a:t>
            </a:r>
            <a:r>
              <a:rPr lang="en-US" b="1" kern="1200" dirty="0">
                <a:solidFill>
                  <a:srgbClr val="2D4B9B"/>
                </a:solidFill>
                <a:latin typeface="Arial" panose="020B0604020202020204" pitchFamily="34" charset="0"/>
              </a:rPr>
              <a:t>ICON</a:t>
            </a:r>
            <a:r>
              <a:rPr lang="en-US" kern="1200" dirty="0">
                <a:solidFill>
                  <a:srgbClr val="2D4B9B"/>
                </a:solidFill>
              </a:rPr>
              <a:t>) </a:t>
            </a:r>
            <a:r>
              <a:rPr lang="de-DE" kern="1200" dirty="0" err="1">
                <a:solidFill>
                  <a:srgbClr val="2D4B9B"/>
                </a:solidFill>
              </a:rPr>
              <a:t>is</a:t>
            </a:r>
            <a:r>
              <a:rPr lang="de-DE" kern="1200" dirty="0">
                <a:solidFill>
                  <a:srgbClr val="2D4B9B"/>
                </a:solidFill>
              </a:rPr>
              <a:t> in operational </a:t>
            </a:r>
            <a:r>
              <a:rPr lang="de-DE" kern="1200" dirty="0" err="1">
                <a:solidFill>
                  <a:srgbClr val="2D4B9B"/>
                </a:solidFill>
              </a:rPr>
              <a:t>use</a:t>
            </a:r>
            <a:r>
              <a:rPr lang="de-DE" kern="1200" dirty="0">
                <a:solidFill>
                  <a:srgbClr val="2D4B9B"/>
                </a:solidFill>
              </a:rPr>
              <a:t> </a:t>
            </a:r>
            <a:r>
              <a:rPr lang="de-DE" kern="1200" dirty="0" err="1">
                <a:solidFill>
                  <a:srgbClr val="2D4B9B"/>
                </a:solidFill>
              </a:rPr>
              <a:t>for</a:t>
            </a:r>
            <a:r>
              <a:rPr lang="de-DE" kern="1200" dirty="0">
                <a:solidFill>
                  <a:srgbClr val="2D4B9B"/>
                </a:solidFill>
              </a:rPr>
              <a:t> NWP at DWD </a:t>
            </a:r>
            <a:r>
              <a:rPr lang="de-DE" kern="1200" dirty="0" err="1">
                <a:solidFill>
                  <a:srgbClr val="2D4B9B"/>
                </a:solidFill>
              </a:rPr>
              <a:t>with</a:t>
            </a:r>
            <a:r>
              <a:rPr lang="de-DE" kern="1200" dirty="0">
                <a:solidFill>
                  <a:srgbClr val="2D4B9B"/>
                </a:solidFill>
              </a:rPr>
              <a:t> </a:t>
            </a:r>
            <a:r>
              <a:rPr lang="en-US" kern="1200" dirty="0">
                <a:solidFill>
                  <a:srgbClr val="2D4B9B"/>
                </a:solidFill>
              </a:rPr>
              <a:t>effective mesh size of </a:t>
            </a:r>
            <a:r>
              <a:rPr lang="en-US" b="1" kern="1200" dirty="0">
                <a:solidFill>
                  <a:srgbClr val="2D4B9B"/>
                </a:solidFill>
              </a:rPr>
              <a:t>6.5 km</a:t>
            </a:r>
            <a:r>
              <a:rPr lang="en-US" kern="1200" dirty="0">
                <a:solidFill>
                  <a:srgbClr val="2D4B9B"/>
                </a:solidFill>
              </a:rPr>
              <a:t>,</a:t>
            </a:r>
          </a:p>
          <a:p>
            <a:pPr defTabSz="609585">
              <a:buClrTx/>
            </a:pPr>
            <a:r>
              <a:rPr lang="en-US" kern="1200" dirty="0">
                <a:solidFill>
                  <a:srgbClr val="2D4B9B"/>
                </a:solidFill>
              </a:rPr>
              <a:t>72 vertical levels, hourly output.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8D1814C-E386-4CED-BDF9-977163C65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73" y="5436101"/>
            <a:ext cx="1609006" cy="838132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94F7A01A-BF12-4E1C-8AF6-0251642E9628}"/>
              </a:ext>
            </a:extLst>
          </p:cNvPr>
          <p:cNvSpPr/>
          <p:nvPr/>
        </p:nvSpPr>
        <p:spPr>
          <a:xfrm>
            <a:off x="176048" y="4196989"/>
            <a:ext cx="335480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buClrTx/>
            </a:pPr>
            <a:r>
              <a:rPr lang="en-US" kern="1200" dirty="0">
                <a:solidFill>
                  <a:srgbClr val="2D4B9B"/>
                </a:solidFill>
              </a:rPr>
              <a:t>On-line passive tracer transport with the </a:t>
            </a:r>
            <a:r>
              <a:rPr lang="de-DE" b="1" kern="1200" dirty="0">
                <a:solidFill>
                  <a:srgbClr val="2D4B9B"/>
                </a:solidFill>
              </a:rPr>
              <a:t>A</a:t>
            </a:r>
            <a:r>
              <a:rPr lang="de-DE" kern="1200" dirty="0"/>
              <a:t>erosols and </a:t>
            </a:r>
            <a:r>
              <a:rPr lang="de-DE" b="1" kern="1200" dirty="0" err="1">
                <a:solidFill>
                  <a:srgbClr val="2D4B9B"/>
                </a:solidFill>
              </a:rPr>
              <a:t>R</a:t>
            </a:r>
            <a:r>
              <a:rPr lang="de-DE" kern="1200" dirty="0" err="1"/>
              <a:t>eactive</a:t>
            </a:r>
            <a:r>
              <a:rPr lang="de-DE" kern="1200" dirty="0"/>
              <a:t> </a:t>
            </a:r>
            <a:r>
              <a:rPr lang="de-DE" b="1" kern="1200" dirty="0">
                <a:solidFill>
                  <a:srgbClr val="2D4B9B"/>
                </a:solidFill>
              </a:rPr>
              <a:t>T</a:t>
            </a:r>
            <a:r>
              <a:rPr lang="de-DE" kern="1200" dirty="0"/>
              <a:t>race </a:t>
            </a:r>
            <a:r>
              <a:rPr lang="de-DE" kern="1200" dirty="0" err="1"/>
              <a:t>gases</a:t>
            </a:r>
            <a:r>
              <a:rPr lang="de-DE" kern="1200" dirty="0"/>
              <a:t> (</a:t>
            </a:r>
            <a:r>
              <a:rPr lang="en-US" b="1" kern="1200" dirty="0">
                <a:solidFill>
                  <a:srgbClr val="2D4B9B"/>
                </a:solidFill>
              </a:rPr>
              <a:t>ART</a:t>
            </a:r>
            <a:r>
              <a:rPr lang="en-US" kern="1200" dirty="0">
                <a:solidFill>
                  <a:srgbClr val="2D4B9B"/>
                </a:solidFill>
              </a:rPr>
              <a:t>) module developed by KIT, with </a:t>
            </a:r>
            <a:r>
              <a:rPr lang="de-DE" kern="1200" dirty="0" err="1">
                <a:solidFill>
                  <a:srgbClr val="2D4B9B"/>
                </a:solidFill>
              </a:rPr>
              <a:t>exact</a:t>
            </a:r>
            <a:r>
              <a:rPr lang="de-DE" kern="1200" dirty="0">
                <a:solidFill>
                  <a:srgbClr val="2D4B9B"/>
                </a:solidFill>
              </a:rPr>
              <a:t> </a:t>
            </a:r>
            <a:r>
              <a:rPr lang="de-DE" kern="1200" dirty="0" err="1">
                <a:solidFill>
                  <a:srgbClr val="2D4B9B"/>
                </a:solidFill>
              </a:rPr>
              <a:t>local</a:t>
            </a:r>
            <a:r>
              <a:rPr lang="de-DE" kern="1200" dirty="0">
                <a:solidFill>
                  <a:srgbClr val="2D4B9B"/>
                </a:solidFill>
              </a:rPr>
              <a:t> </a:t>
            </a:r>
            <a:r>
              <a:rPr lang="de-DE" kern="1200" dirty="0" err="1">
                <a:solidFill>
                  <a:srgbClr val="2D4B9B"/>
                </a:solidFill>
              </a:rPr>
              <a:t>mass</a:t>
            </a:r>
            <a:r>
              <a:rPr lang="de-DE" kern="1200" dirty="0">
                <a:solidFill>
                  <a:srgbClr val="2D4B9B"/>
                </a:solidFill>
              </a:rPr>
              <a:t> </a:t>
            </a:r>
            <a:r>
              <a:rPr lang="de-DE" kern="1200" dirty="0" err="1">
                <a:solidFill>
                  <a:srgbClr val="2D4B9B"/>
                </a:solidFill>
              </a:rPr>
              <a:t>conservation</a:t>
            </a:r>
            <a:r>
              <a:rPr lang="de-DE" kern="1200" dirty="0">
                <a:solidFill>
                  <a:srgbClr val="2D4B9B"/>
                </a:solidFill>
              </a:rPr>
              <a:t> and </a:t>
            </a:r>
            <a:r>
              <a:rPr lang="de-DE" kern="1200" dirty="0" err="1">
                <a:solidFill>
                  <a:srgbClr val="2D4B9B"/>
                </a:solidFill>
              </a:rPr>
              <a:t>mass-consistent</a:t>
            </a:r>
            <a:r>
              <a:rPr lang="de-DE" kern="1200" dirty="0">
                <a:solidFill>
                  <a:srgbClr val="2D4B9B"/>
                </a:solidFill>
              </a:rPr>
              <a:t> </a:t>
            </a:r>
            <a:r>
              <a:rPr lang="de-DE" kern="1200" dirty="0" err="1">
                <a:solidFill>
                  <a:srgbClr val="2D4B9B"/>
                </a:solidFill>
              </a:rPr>
              <a:t>transport</a:t>
            </a:r>
            <a:r>
              <a:rPr lang="de-DE" kern="1200" dirty="0">
                <a:solidFill>
                  <a:srgbClr val="2D4B9B"/>
                </a:solidFill>
              </a:rPr>
              <a:t>, </a:t>
            </a:r>
            <a:r>
              <a:rPr lang="de-DE" kern="1200" dirty="0" err="1">
                <a:solidFill>
                  <a:srgbClr val="2D4B9B"/>
                </a:solidFill>
              </a:rPr>
              <a:t>employing</a:t>
            </a:r>
            <a:r>
              <a:rPr lang="de-DE" kern="1200" dirty="0">
                <a:solidFill>
                  <a:srgbClr val="2D4B9B"/>
                </a:solidFill>
              </a:rPr>
              <a:t> </a:t>
            </a:r>
            <a:r>
              <a:rPr lang="de-DE" kern="1200" dirty="0" err="1">
                <a:solidFill>
                  <a:srgbClr val="2D4B9B"/>
                </a:solidFill>
              </a:rPr>
              <a:t>the</a:t>
            </a:r>
            <a:r>
              <a:rPr lang="de-DE" kern="1200" dirty="0">
                <a:solidFill>
                  <a:srgbClr val="2D4B9B"/>
                </a:solidFill>
              </a:rPr>
              <a:t> Online Emission Module (</a:t>
            </a:r>
            <a:r>
              <a:rPr lang="de-DE" b="1" kern="1200" dirty="0">
                <a:solidFill>
                  <a:srgbClr val="2D4B9B"/>
                </a:solidFill>
              </a:rPr>
              <a:t>OEM</a:t>
            </a:r>
            <a:r>
              <a:rPr lang="de-DE" kern="1200" dirty="0">
                <a:solidFill>
                  <a:srgbClr val="2D4B9B"/>
                </a:solidFill>
              </a:rPr>
              <a:t>) </a:t>
            </a:r>
            <a:r>
              <a:rPr lang="de-DE" kern="1200" dirty="0" err="1">
                <a:solidFill>
                  <a:srgbClr val="2D4B9B"/>
                </a:solidFill>
              </a:rPr>
              <a:t>as</a:t>
            </a:r>
            <a:r>
              <a:rPr lang="de-DE" kern="1200" dirty="0">
                <a:solidFill>
                  <a:srgbClr val="2D4B9B"/>
                </a:solidFill>
              </a:rPr>
              <a:t> interface </a:t>
            </a:r>
            <a:r>
              <a:rPr lang="de-DE" kern="1200" dirty="0" err="1">
                <a:solidFill>
                  <a:srgbClr val="2D4B9B"/>
                </a:solidFill>
              </a:rPr>
              <a:t>for</a:t>
            </a:r>
            <a:r>
              <a:rPr lang="de-DE" kern="1200" dirty="0">
                <a:solidFill>
                  <a:srgbClr val="2D4B9B"/>
                </a:solidFill>
              </a:rPr>
              <a:t> </a:t>
            </a:r>
            <a:r>
              <a:rPr lang="de-DE" kern="1200" dirty="0" err="1">
                <a:solidFill>
                  <a:srgbClr val="2D4B9B"/>
                </a:solidFill>
              </a:rPr>
              <a:t>various</a:t>
            </a:r>
            <a:r>
              <a:rPr lang="de-DE" kern="1200" dirty="0">
                <a:solidFill>
                  <a:srgbClr val="2D4B9B"/>
                </a:solidFill>
              </a:rPr>
              <a:t> </a:t>
            </a:r>
            <a:r>
              <a:rPr lang="de-DE" kern="1200" dirty="0" err="1">
                <a:solidFill>
                  <a:srgbClr val="2D4B9B"/>
                </a:solidFill>
              </a:rPr>
              <a:t>prior</a:t>
            </a:r>
            <a:r>
              <a:rPr lang="de-DE" kern="1200" dirty="0">
                <a:solidFill>
                  <a:srgbClr val="2D4B9B"/>
                </a:solidFill>
              </a:rPr>
              <a:t> </a:t>
            </a:r>
            <a:r>
              <a:rPr lang="de-DE" kern="1200" dirty="0" err="1">
                <a:solidFill>
                  <a:srgbClr val="2D4B9B"/>
                </a:solidFill>
              </a:rPr>
              <a:t>fluxes</a:t>
            </a:r>
            <a:r>
              <a:rPr lang="de-DE" kern="1200" dirty="0">
                <a:solidFill>
                  <a:srgbClr val="2D4B9B"/>
                </a:solidFill>
              </a:rPr>
              <a:t>.</a:t>
            </a:r>
          </a:p>
        </p:txBody>
      </p:sp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05712CAF-313B-403C-B80C-492D6235FC01}"/>
              </a:ext>
            </a:extLst>
          </p:cNvPr>
          <p:cNvSpPr/>
          <p:nvPr/>
        </p:nvSpPr>
        <p:spPr>
          <a:xfrm>
            <a:off x="3946325" y="1427018"/>
            <a:ext cx="450647" cy="425644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AE3EAE-9A12-4BAD-B72E-D6A5EEE49493}"/>
              </a:ext>
            </a:extLst>
          </p:cNvPr>
          <p:cNvSpPr txBox="1"/>
          <p:nvPr/>
        </p:nvSpPr>
        <p:spPr>
          <a:xfrm>
            <a:off x="7737023" y="6034057"/>
            <a:ext cx="2927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Video </a:t>
            </a:r>
            <a:r>
              <a:rPr lang="de-DE" i="1" dirty="0" err="1"/>
              <a:t>credits</a:t>
            </a:r>
            <a:r>
              <a:rPr lang="de-DE" i="1" dirty="0"/>
              <a:t>: V. Bruch, DWD</a:t>
            </a:r>
          </a:p>
        </p:txBody>
      </p:sp>
    </p:spTree>
    <p:extLst>
      <p:ext uri="{BB962C8B-B14F-4D97-AF65-F5344CB8AC3E}">
        <p14:creationId xmlns:p14="http://schemas.microsoft.com/office/powerpoint/2010/main" val="38128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76047" y="175939"/>
            <a:ext cx="10012775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Modelled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 CH4 </a:t>
            </a:r>
            <a:endParaRPr dirty="0"/>
          </a:p>
        </p:txBody>
      </p:sp>
      <p:pic>
        <p:nvPicPr>
          <p:cNvPr id="26" name="Picture 1593691996">
            <a:extLst>
              <a:ext uri="{FF2B5EF4-FFF2-40B4-BE49-F238E27FC236}">
                <a16:creationId xmlns:a16="http://schemas.microsoft.com/office/drawing/2014/main" id="{1E3F52B1-1251-4DE4-9742-D80ADC72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44992" y="3226375"/>
            <a:ext cx="6223025" cy="3161715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AE61ED3-7C7B-476C-8C4C-111C63C64E63}"/>
              </a:ext>
            </a:extLst>
          </p:cNvPr>
          <p:cNvGrpSpPr/>
          <p:nvPr/>
        </p:nvGrpSpPr>
        <p:grpSpPr>
          <a:xfrm>
            <a:off x="6742687" y="3204687"/>
            <a:ext cx="3152167" cy="2669676"/>
            <a:chOff x="6468017" y="392377"/>
            <a:chExt cx="3152167" cy="2669676"/>
          </a:xfrm>
        </p:grpSpPr>
        <p:grpSp>
          <p:nvGrpSpPr>
            <p:cNvPr id="10" name="Gruppieren 38">
              <a:extLst>
                <a:ext uri="{FF2B5EF4-FFF2-40B4-BE49-F238E27FC236}">
                  <a16:creationId xmlns:a16="http://schemas.microsoft.com/office/drawing/2014/main" id="{AB05C964-31E0-453C-9146-AD15773FBEE6}"/>
                </a:ext>
              </a:extLst>
            </p:cNvPr>
            <p:cNvGrpSpPr/>
            <p:nvPr/>
          </p:nvGrpSpPr>
          <p:grpSpPr>
            <a:xfrm>
              <a:off x="6468017" y="1349633"/>
              <a:ext cx="2594318" cy="1613795"/>
              <a:chOff x="0" y="5084"/>
              <a:chExt cx="7112765" cy="5133333"/>
            </a:xfrm>
          </p:grpSpPr>
          <p:pic>
            <p:nvPicPr>
              <p:cNvPr id="18" name="Grafik 40">
                <a:extLst>
                  <a:ext uri="{FF2B5EF4-FFF2-40B4-BE49-F238E27FC236}">
                    <a16:creationId xmlns:a16="http://schemas.microsoft.com/office/drawing/2014/main" id="{C5638251-4BC1-4E42-950D-72FB00487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5084"/>
                <a:ext cx="1019048" cy="5133333"/>
              </a:xfrm>
              <a:prstGeom prst="rect">
                <a:avLst/>
              </a:prstGeom>
            </p:spPr>
          </p:pic>
          <p:pic>
            <p:nvPicPr>
              <p:cNvPr id="19" name="Grafik 41">
                <a:extLst>
                  <a:ext uri="{FF2B5EF4-FFF2-40B4-BE49-F238E27FC236}">
                    <a16:creationId xmlns:a16="http://schemas.microsoft.com/office/drawing/2014/main" id="{182BCB2B-55CA-4AA7-9140-4533D1ED0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5619" y="5084"/>
                <a:ext cx="1019048" cy="5133333"/>
              </a:xfrm>
              <a:prstGeom prst="rect">
                <a:avLst/>
              </a:prstGeom>
            </p:spPr>
          </p:pic>
          <p:pic>
            <p:nvPicPr>
              <p:cNvPr id="20" name="Grafik 43">
                <a:extLst>
                  <a:ext uri="{FF2B5EF4-FFF2-40B4-BE49-F238E27FC236}">
                    <a16:creationId xmlns:a16="http://schemas.microsoft.com/office/drawing/2014/main" id="{19E58C4A-A748-4640-90A1-D721D93ED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31238" y="5084"/>
                <a:ext cx="1019048" cy="5133333"/>
              </a:xfrm>
              <a:prstGeom prst="rect">
                <a:avLst/>
              </a:prstGeom>
            </p:spPr>
          </p:pic>
          <p:pic>
            <p:nvPicPr>
              <p:cNvPr id="21" name="Grafik 52">
                <a:extLst>
                  <a:ext uri="{FF2B5EF4-FFF2-40B4-BE49-F238E27FC236}">
                    <a16:creationId xmlns:a16="http://schemas.microsoft.com/office/drawing/2014/main" id="{5DA81A29-B948-4344-8375-864A5953D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46858" y="5084"/>
                <a:ext cx="1019048" cy="5133333"/>
              </a:xfrm>
              <a:prstGeom prst="rect">
                <a:avLst/>
              </a:prstGeom>
            </p:spPr>
          </p:pic>
          <p:pic>
            <p:nvPicPr>
              <p:cNvPr id="22" name="Grafik 53">
                <a:extLst>
                  <a:ext uri="{FF2B5EF4-FFF2-40B4-BE49-F238E27FC236}">
                    <a16:creationId xmlns:a16="http://schemas.microsoft.com/office/drawing/2014/main" id="{D3A3DF9C-4552-450B-B736-60DEBE017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2476" y="5084"/>
                <a:ext cx="1019047" cy="5133333"/>
              </a:xfrm>
              <a:prstGeom prst="rect">
                <a:avLst/>
              </a:prstGeom>
            </p:spPr>
          </p:pic>
          <p:pic>
            <p:nvPicPr>
              <p:cNvPr id="23" name="Grafik 54">
                <a:extLst>
                  <a:ext uri="{FF2B5EF4-FFF2-40B4-BE49-F238E27FC236}">
                    <a16:creationId xmlns:a16="http://schemas.microsoft.com/office/drawing/2014/main" id="{DED9A715-4163-498F-9BA8-F94CA62623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78096" y="5084"/>
                <a:ext cx="1019048" cy="5133333"/>
              </a:xfrm>
              <a:prstGeom prst="rect">
                <a:avLst/>
              </a:prstGeom>
            </p:spPr>
          </p:pic>
          <p:pic>
            <p:nvPicPr>
              <p:cNvPr id="24" name="Grafik 55">
                <a:extLst>
                  <a:ext uri="{FF2B5EF4-FFF2-40B4-BE49-F238E27FC236}">
                    <a16:creationId xmlns:a16="http://schemas.microsoft.com/office/drawing/2014/main" id="{F28EEDAC-2A9B-43B4-8CE7-7FF5BC1DC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93715" y="5084"/>
                <a:ext cx="1019050" cy="5133333"/>
              </a:xfrm>
              <a:prstGeom prst="rect">
                <a:avLst/>
              </a:prstGeom>
            </p:spPr>
          </p:pic>
        </p:grp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88EF38CE-F9FB-4C94-8CA6-B76AD7289DA0}"/>
                </a:ext>
              </a:extLst>
            </p:cNvPr>
            <p:cNvSpPr txBox="1"/>
            <p:nvPr/>
          </p:nvSpPr>
          <p:spPr>
            <a:xfrm rot="16200000">
              <a:off x="8023736" y="1465605"/>
              <a:ext cx="26696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i="1" dirty="0"/>
                <a:t>Image </a:t>
              </a:r>
              <a:r>
                <a:rPr lang="de-DE" i="1" dirty="0" err="1"/>
                <a:t>credits</a:t>
              </a:r>
              <a:r>
                <a:rPr lang="de-DE" i="1" dirty="0"/>
                <a:t>: </a:t>
              </a:r>
            </a:p>
            <a:p>
              <a:r>
                <a:rPr lang="de-DE" i="1" dirty="0"/>
                <a:t>Mathias Lindauer </a:t>
              </a:r>
            </a:p>
          </p:txBody>
        </p:sp>
      </p:grpSp>
      <p:pic>
        <p:nvPicPr>
          <p:cNvPr id="27" name="Picture 3">
            <a:extLst>
              <a:ext uri="{FF2B5EF4-FFF2-40B4-BE49-F238E27FC236}">
                <a16:creationId xmlns:a16="http://schemas.microsoft.com/office/drawing/2014/main" id="{CEEA081A-A6FC-4C37-97B4-F1F344CCA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471" y="3279263"/>
            <a:ext cx="2327864" cy="77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Graphic 7">
            <a:extLst>
              <a:ext uri="{FF2B5EF4-FFF2-40B4-BE49-F238E27FC236}">
                <a16:creationId xmlns:a16="http://schemas.microsoft.com/office/drawing/2014/main" id="{947D5119-12A6-4888-9E40-209E570800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97483" y="1093185"/>
            <a:ext cx="6964852" cy="2047932"/>
          </a:xfrm>
          <a:prstGeom prst="rect">
            <a:avLst/>
          </a:prstGeom>
        </p:spPr>
      </p:pic>
      <p:sp>
        <p:nvSpPr>
          <p:cNvPr id="29" name="TextBox 8">
            <a:extLst>
              <a:ext uri="{FF2B5EF4-FFF2-40B4-BE49-F238E27FC236}">
                <a16:creationId xmlns:a16="http://schemas.microsoft.com/office/drawing/2014/main" id="{B590AF76-D16D-43ED-B610-51AA03487197}"/>
              </a:ext>
            </a:extLst>
          </p:cNvPr>
          <p:cNvSpPr txBox="1"/>
          <p:nvPr/>
        </p:nvSpPr>
        <p:spPr>
          <a:xfrm>
            <a:off x="9062335" y="1975865"/>
            <a:ext cx="2960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ICON-ART model ensemble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ICOS ATC CH4 observations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Puy de Dôme,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Colomb et al. 2024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0094678-F745-42AE-9D62-AA2352F266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3244" y="1096580"/>
            <a:ext cx="2339092" cy="66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15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76047" y="175939"/>
            <a:ext cx="10012775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CH</a:t>
            </a:r>
            <a:r>
              <a:rPr lang="de-DE" baseline="-25000" dirty="0"/>
              <a:t>4</a:t>
            </a:r>
            <a:r>
              <a:rPr lang="de-DE" dirty="0"/>
              <a:t> </a:t>
            </a:r>
            <a:r>
              <a:rPr lang="de-DE" dirty="0" err="1"/>
              <a:t>Scaling</a:t>
            </a:r>
            <a:r>
              <a:rPr lang="de-DE" dirty="0"/>
              <a:t> Inversion</a:t>
            </a:r>
            <a:endParaRPr dirty="0"/>
          </a:p>
        </p:txBody>
      </p:sp>
      <p:pic>
        <p:nvPicPr>
          <p:cNvPr id="3" name="Picture 458412660">
            <a:extLst>
              <a:ext uri="{FF2B5EF4-FFF2-40B4-BE49-F238E27FC236}">
                <a16:creationId xmlns:a16="http://schemas.microsoft.com/office/drawing/2014/main" id="{4820D1E4-7C93-48B3-BBB7-A551564A41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03469" y="3243013"/>
            <a:ext cx="5387205" cy="140067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59DD07A-C102-48B8-A3B6-63E82AF02875}"/>
              </a:ext>
            </a:extLst>
          </p:cNvPr>
          <p:cNvSpPr txBox="1"/>
          <p:nvPr/>
        </p:nvSpPr>
        <p:spPr>
          <a:xfrm>
            <a:off x="2153562" y="1364396"/>
            <a:ext cx="8035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/>
              <a:t>Only</a:t>
            </a:r>
            <a:r>
              <a:rPr lang="de-DE" sz="2000" dirty="0"/>
              <a:t> </a:t>
            </a:r>
            <a:r>
              <a:rPr lang="de-DE" sz="2000" dirty="0" err="1"/>
              <a:t>reasonable</a:t>
            </a:r>
            <a:r>
              <a:rPr lang="de-DE" sz="2000" dirty="0"/>
              <a:t> </a:t>
            </a:r>
            <a:r>
              <a:rPr lang="de-DE" sz="2000" dirty="0" err="1"/>
              <a:t>if</a:t>
            </a:r>
            <a:r>
              <a:rPr lang="de-DE" sz="2000" dirty="0"/>
              <a:t> </a:t>
            </a:r>
            <a:r>
              <a:rPr lang="de-DE" sz="2000" dirty="0" err="1"/>
              <a:t>forward</a:t>
            </a:r>
            <a:r>
              <a:rPr lang="de-DE" sz="2000" dirty="0"/>
              <a:t> </a:t>
            </a:r>
            <a:r>
              <a:rPr lang="de-DE" sz="2000" dirty="0" err="1"/>
              <a:t>model</a:t>
            </a:r>
            <a:r>
              <a:rPr lang="de-DE" sz="2000" dirty="0"/>
              <a:t> </a:t>
            </a:r>
            <a:r>
              <a:rPr lang="de-DE" sz="2000" dirty="0" err="1"/>
              <a:t>captures</a:t>
            </a:r>
            <a:r>
              <a:rPr lang="de-DE" sz="2000" dirty="0"/>
              <a:t> </a:t>
            </a:r>
            <a:r>
              <a:rPr lang="de-DE" sz="2000" dirty="0" err="1"/>
              <a:t>observed</a:t>
            </a:r>
            <a:r>
              <a:rPr lang="de-DE" sz="2000" dirty="0"/>
              <a:t> </a:t>
            </a:r>
            <a:r>
              <a:rPr lang="de-DE" sz="2000" dirty="0" err="1"/>
              <a:t>variability</a:t>
            </a:r>
            <a:r>
              <a:rPr lang="de-DE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/>
              <a:t>Far-field</a:t>
            </a:r>
            <a:r>
              <a:rPr lang="de-DE" sz="2000" dirty="0"/>
              <a:t> </a:t>
            </a:r>
            <a:r>
              <a:rPr lang="de-DE" sz="2000" dirty="0" err="1"/>
              <a:t>correction</a:t>
            </a:r>
            <a:r>
              <a:rPr lang="de-DE" sz="2000" dirty="0"/>
              <a:t> </a:t>
            </a:r>
            <a:r>
              <a:rPr lang="de-DE" sz="2000" dirty="0" err="1"/>
              <a:t>necessary</a:t>
            </a: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/>
              <a:t>Only</a:t>
            </a:r>
            <a:r>
              <a:rPr lang="de-DE" sz="2000" dirty="0"/>
              <a:t> </a:t>
            </a:r>
            <a:r>
              <a:rPr lang="de-DE" sz="2000" dirty="0" err="1"/>
              <a:t>reasonable</a:t>
            </a:r>
            <a:r>
              <a:rPr lang="de-DE" sz="2000" dirty="0"/>
              <a:t> </a:t>
            </a:r>
            <a:r>
              <a:rPr lang="de-DE" sz="2000" dirty="0" err="1"/>
              <a:t>if</a:t>
            </a:r>
            <a:r>
              <a:rPr lang="de-DE" sz="2000" dirty="0"/>
              <a:t> </a:t>
            </a:r>
            <a:r>
              <a:rPr lang="de-DE" sz="2000" dirty="0" err="1"/>
              <a:t>observation</a:t>
            </a:r>
            <a:r>
              <a:rPr lang="de-DE" sz="2000" dirty="0"/>
              <a:t> </a:t>
            </a:r>
            <a:r>
              <a:rPr lang="de-DE" sz="2000" dirty="0" err="1"/>
              <a:t>accuracy</a:t>
            </a:r>
            <a:r>
              <a:rPr lang="de-DE" sz="2000" dirty="0"/>
              <a:t> </a:t>
            </a:r>
            <a:r>
              <a:rPr lang="de-DE" sz="2000" dirty="0" err="1"/>
              <a:t>can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trusted</a:t>
            </a:r>
            <a:endParaRPr lang="de-DE" sz="2000" dirty="0"/>
          </a:p>
        </p:txBody>
      </p:sp>
      <p:pic>
        <p:nvPicPr>
          <p:cNvPr id="5" name="Picture 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15CDDEB-475F-4739-BB5D-4A16CA09E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341127" y="2792707"/>
            <a:ext cx="5576929" cy="323056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B52D7D-68C0-4C8B-8B47-F9BA58629D5F}"/>
              </a:ext>
            </a:extLst>
          </p:cNvPr>
          <p:cNvSpPr txBox="1">
            <a:spLocks/>
          </p:cNvSpPr>
          <p:nvPr/>
        </p:nvSpPr>
        <p:spPr>
          <a:xfrm>
            <a:off x="603469" y="4820742"/>
            <a:ext cx="3109790" cy="1202531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352425" marR="0" indent="-352425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425" marR="0" lvl="0" indent="-352425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 window: 1 month</a:t>
            </a:r>
          </a:p>
          <a:p>
            <a:pPr marL="352425" marR="0" lvl="0" indent="-352425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scale 54 flux categories</a:t>
            </a:r>
          </a:p>
          <a:p>
            <a:pPr marL="352425" marR="0" lvl="0" indent="-352425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"/>
              <a:tabLst/>
              <a:defRPr/>
            </a:pPr>
            <a:r>
              <a:rPr lang="en-US" dirty="0">
                <a:latin typeface="Arial"/>
              </a:rPr>
              <a:t>2 inversion methods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0EF46B9-BADA-4C3C-BCB6-7149CB820870}"/>
              </a:ext>
            </a:extLst>
          </p:cNvPr>
          <p:cNvSpPr/>
          <p:nvPr/>
        </p:nvSpPr>
        <p:spPr>
          <a:xfrm>
            <a:off x="822348" y="2493617"/>
            <a:ext cx="1336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kern="1200" dirty="0"/>
              <a:t>V. Bruch et al., in prep. 2025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DCC49B1-B3B1-474D-9CA1-AD81263C0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5614" y="1195339"/>
            <a:ext cx="1842442" cy="5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30826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760</Words>
  <Application>Microsoft Office PowerPoint</Application>
  <PresentationFormat>Breitbild</PresentationFormat>
  <Paragraphs>114</Paragraphs>
  <Slides>17</Slides>
  <Notes>16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17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35" baseType="lpstr">
      <vt:lpstr>Segoe UI Light</vt:lpstr>
      <vt:lpstr>Arial</vt:lpstr>
      <vt:lpstr>Barlow</vt:lpstr>
      <vt:lpstr>Lobster</vt:lpstr>
      <vt:lpstr>Montserrat SemiBold</vt:lpstr>
      <vt:lpstr>Verdana</vt:lpstr>
      <vt:lpstr>Times New Roman</vt:lpstr>
      <vt:lpstr>Average</vt:lpstr>
      <vt:lpstr>Segoe UI Semibold</vt:lpstr>
      <vt:lpstr>Aptos Display</vt:lpstr>
      <vt:lpstr>Aptos Narrow</vt:lpstr>
      <vt:lpstr>Wingdings</vt:lpstr>
      <vt:lpstr>Barlow Medium</vt:lpstr>
      <vt:lpstr>Montserrat Medium</vt:lpstr>
      <vt:lpstr>Montserrat</vt:lpstr>
      <vt:lpstr>Barlow SemiBold</vt:lpstr>
      <vt:lpstr>Calibri</vt:lpstr>
      <vt:lpstr>ceos</vt:lpstr>
      <vt:lpstr>WGClimate-22 &amp; GHG-TT-5  Integrated Greenhouse Gas Monitoring System for Germany (ITMS)</vt:lpstr>
      <vt:lpstr>National Project ITMS</vt:lpstr>
      <vt:lpstr>ITMS: obs-based emission verification</vt:lpstr>
      <vt:lpstr>PowerPoint-Präsentation</vt:lpstr>
      <vt:lpstr>Starting from National Inventories</vt:lpstr>
      <vt:lpstr>Methane tracers from prior </vt:lpstr>
      <vt:lpstr>Forward CH4 modelling with NWP </vt:lpstr>
      <vt:lpstr>Modelled vs measured CH4 </vt:lpstr>
      <vt:lpstr>CH4 Scaling Inversion</vt:lpstr>
      <vt:lpstr>Comparison with other inversions</vt:lpstr>
      <vt:lpstr>Inversions with known truth</vt:lpstr>
      <vt:lpstr>TROPOMI for model sanity checks</vt:lpstr>
      <vt:lpstr>Calling for more observations</vt:lpstr>
      <vt:lpstr>ITMS starts using satellite data</vt:lpstr>
      <vt:lpstr>TROPOMI CO traces steelworks</vt:lpstr>
      <vt:lpstr>ITMS process modelling: with sat?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WGClimate-22 &amp; GHG-TT-5 Presentation Template and Guidance</dc:title>
  <dc:creator>Kaiser-Weiss Andrea</dc:creator>
  <cp:lastModifiedBy>Kaiser-Weiss Andrea</cp:lastModifiedBy>
  <cp:revision>43</cp:revision>
  <dcterms:modified xsi:type="dcterms:W3CDTF">2025-02-12T09:49:00Z</dcterms:modified>
</cp:coreProperties>
</file>