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Lobster"/>
      <p:regular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Average"/>
      <p:regular r:id="rId28"/>
    </p:embeddedFont>
    <p:embeddedFont>
      <p:font typeface="Barlow Medium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  <p:embeddedFont>
      <p:font typeface="Barlow SemiBold"/>
      <p:regular r:id="rId37"/>
      <p:bold r:id="rId38"/>
      <p:italic r:id="rId39"/>
      <p:boldItalic r:id="rId40"/>
    </p:embeddedFont>
    <p:embeddedFont>
      <p:font typeface="Barlow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5" roundtripDataSignature="AMtx7mh/HpTSp0XCV3261Ptgf8Hjop5R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Bold-boldItalic.fntdata"/><Relationship Id="rId20" Type="http://schemas.openxmlformats.org/officeDocument/2006/relationships/font" Target="fonts/Montserrat-regular.fntdata"/><Relationship Id="rId42" Type="http://schemas.openxmlformats.org/officeDocument/2006/relationships/font" Target="fonts/Barlow-bold.fntdata"/><Relationship Id="rId41" Type="http://schemas.openxmlformats.org/officeDocument/2006/relationships/font" Target="fonts/Barlow-regular.fntdata"/><Relationship Id="rId22" Type="http://schemas.openxmlformats.org/officeDocument/2006/relationships/font" Target="fonts/Montserrat-italic.fntdata"/><Relationship Id="rId44" Type="http://schemas.openxmlformats.org/officeDocument/2006/relationships/font" Target="fonts/Barlow-boldItalic.fntdata"/><Relationship Id="rId21" Type="http://schemas.openxmlformats.org/officeDocument/2006/relationships/font" Target="fonts/Montserrat-bold.fntdata"/><Relationship Id="rId43" Type="http://schemas.openxmlformats.org/officeDocument/2006/relationships/font" Target="fonts/Barlow-italic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Average-regular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Medium-italic.fntdata"/><Relationship Id="rId30" Type="http://schemas.openxmlformats.org/officeDocument/2006/relationships/font" Target="fonts/BarlowMedium-bold.fntdata"/><Relationship Id="rId11" Type="http://schemas.openxmlformats.org/officeDocument/2006/relationships/slide" Target="slides/slide7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32" Type="http://schemas.openxmlformats.org/officeDocument/2006/relationships/font" Target="fonts/BarlowMedium-boldItalic.fntdata"/><Relationship Id="rId13" Type="http://schemas.openxmlformats.org/officeDocument/2006/relationships/slide" Target="slides/slide9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-bold.fntdata"/><Relationship Id="rId15" Type="http://schemas.openxmlformats.org/officeDocument/2006/relationships/font" Target="fonts/MontserratSemiBold-regular.fntdata"/><Relationship Id="rId37" Type="http://schemas.openxmlformats.org/officeDocument/2006/relationships/font" Target="fonts/BarlowSemiBold-regular.fntdata"/><Relationship Id="rId14" Type="http://schemas.openxmlformats.org/officeDocument/2006/relationships/slide" Target="slides/slide10.xml"/><Relationship Id="rId36" Type="http://schemas.openxmlformats.org/officeDocument/2006/relationships/font" Target="fonts/HelveticaNeue-boldItalic.fntdata"/><Relationship Id="rId17" Type="http://schemas.openxmlformats.org/officeDocument/2006/relationships/font" Target="fonts/MontserratSemiBold-italic.fntdata"/><Relationship Id="rId39" Type="http://schemas.openxmlformats.org/officeDocument/2006/relationships/font" Target="fonts/BarlowSemiBold-italic.fntdata"/><Relationship Id="rId16" Type="http://schemas.openxmlformats.org/officeDocument/2006/relationships/font" Target="fonts/MontserratSemiBold-bold.fntdata"/><Relationship Id="rId38" Type="http://schemas.openxmlformats.org/officeDocument/2006/relationships/font" Target="fonts/BarlowSemiBold-bold.fntdata"/><Relationship Id="rId19" Type="http://schemas.openxmlformats.org/officeDocument/2006/relationships/font" Target="fonts/Lobster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GClimate)">
  <p:cSld name="Title Slide_1">
    <p:bg>
      <p:bgPr>
        <a:solidFill>
          <a:schemeClr val="dk2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2"/>
          <p:cNvSpPr/>
          <p:nvPr/>
        </p:nvSpPr>
        <p:spPr>
          <a:xfrm flipH="1">
            <a:off x="7882594" y="57065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2"/>
          <p:cNvSpPr/>
          <p:nvPr/>
        </p:nvSpPr>
        <p:spPr>
          <a:xfrm flipH="1">
            <a:off x="-10031326" y="-4219917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0" name="Google Shape;10;p12"/>
          <p:cNvPicPr preferRelativeResize="0"/>
          <p:nvPr/>
        </p:nvPicPr>
        <p:blipFill rotWithShape="1">
          <a:blip r:embed="rId3">
            <a:alphaModFix amt="58999"/>
          </a:blip>
          <a:srcRect b="-20377" l="11054" r="40715" t="37272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grpSp>
        <p:nvGrpSpPr>
          <p:cNvPr id="12" name="Google Shape;12;p12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13" name="Google Shape;13;p12"/>
            <p:cNvPicPr preferRelativeResize="0"/>
            <p:nvPr/>
          </p:nvPicPr>
          <p:blipFill rotWithShape="1">
            <a:blip r:embed="rId4">
              <a:alphaModFix/>
            </a:blip>
            <a:srcRect b="23006" l="10790" r="65874" t="22772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14" name="Google Shape;14;p12"/>
            <p:cNvPicPr preferRelativeResize="0"/>
            <p:nvPr/>
          </p:nvPicPr>
          <p:blipFill rotWithShape="1">
            <a:blip r:embed="rId5">
              <a:alphaModFix/>
            </a:blip>
            <a:srcRect b="28523" l="34127" r="11634" t="31914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15" name="Google Shape;15;p12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2100" u="none" cap="none" strike="noStrik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Google Shape;16;p12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WGClimate-22 &amp; GHG-TT-5</a:t>
            </a:r>
            <a:endParaRPr b="1" i="0" sz="21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11 - 13 February, 2025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13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21" name="Google Shape;2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3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" name="Google Shape;24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US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7" name="Google Shape;27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3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CEOS)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34" name="Google Shape;3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8" name="Google Shape;3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39" name="Google Shape;3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40" name="Google Shape;4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" name="Google Shape;41;p14"/>
          <p:cNvPicPr preferRelativeResize="0"/>
          <p:nvPr/>
        </p:nvPicPr>
        <p:blipFill rotWithShape="1">
          <a:blip r:embed="rId7">
            <a:alphaModFix/>
          </a:blip>
          <a:srcRect b="0" l="0" r="65873" t="0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42" name="Google Shape;42;p14"/>
          <p:cNvPicPr preferRelativeResize="0"/>
          <p:nvPr/>
        </p:nvPicPr>
        <p:blipFill rotWithShape="1">
          <a:blip r:embed="rId8">
            <a:alphaModFix/>
          </a:blip>
          <a:srcRect b="0" l="34128" r="0" t="0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and Conten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1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5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1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5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US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651074" y="1789081"/>
            <a:ext cx="10700097" cy="2454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6000"/>
              <a:buNone/>
            </a:pPr>
            <a:r>
              <a:rPr lang="en-US" sz="4000">
                <a:latin typeface="Montserrat"/>
                <a:ea typeface="Montserrat"/>
                <a:cs typeface="Montserrat"/>
                <a:sym typeface="Montserrat"/>
              </a:rPr>
              <a:t>Participation and Contribution to UNFCCC events</a:t>
            </a:r>
            <a:endParaRPr/>
          </a:p>
        </p:txBody>
      </p:sp>
      <p:sp>
        <p:nvSpPr>
          <p:cNvPr id="61" name="Google Shape;61;p1"/>
          <p:cNvSpPr/>
          <p:nvPr/>
        </p:nvSpPr>
        <p:spPr>
          <a:xfrm>
            <a:off x="6223225" y="5534125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WGClimate</a:t>
            </a:r>
            <a:endParaRPr b="0" i="0" sz="14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8.1</a:t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Implement tailored communication strategies designed specifically for policymakers and COP delegates (e.g., concise and impactful presentations, visually engaging materials, and executive summaries) to articulate the relevance of satellite-derived data to national mitigation and adaptation strategies.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❖"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Highlight case studies showcasing the successful integration of space-based data into national inventories and climate policy.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❖"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Build broader support among policymakers and position satellite-derived data as a critical tool in achieving national and global climate goals.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Raise Awareness of Space-based Data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idx="1" type="body"/>
          </p:nvPr>
        </p:nvSpPr>
        <p:spPr>
          <a:xfrm>
            <a:off x="176048" y="1097550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Sustained and systematic space observations have been providing long-term climate data records for many Essential Climate Variables defined by GCOS.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Space observations have been transformative in our ability to monitor and understand climate change and inform sound policy.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The Global Greenhouse Gas Watch (G3W) initiative of WMO provides a framework for the establishment of operational monitoring and information services about the atmospheric concentrations of the main greenhouse gases and their surface fluxes.</a:t>
            </a:r>
            <a:endParaRPr/>
          </a:p>
          <a:p>
            <a:pPr indent="-279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67" name="Google Shape;67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800"/>
              <a:t>WGClimate Submission on Possible Themes for 2024 EID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idx="1" type="body"/>
          </p:nvPr>
        </p:nvSpPr>
        <p:spPr>
          <a:xfrm>
            <a:off x="73572" y="1097549"/>
            <a:ext cx="11855669" cy="4872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This team, led by WGClimate leadership and supported by members of the CEOS Chair and CEOS SIT Chair teams , would focus on aligning objectives across space agencies, national delegations, and other relevant stakeholders.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Mandates of this team would include ensuring consistent preparation for EID, enhancing coordination at key events, and transforming EID into a compelling platform for showcasing the transformative potential of space-based data.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This team should develop a comprehensive multi-year engagement strategy aligned with the phases of the GST process. A central component of this strategy is the proactive preparation for party submissions.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❖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The multi-year plan should clearly define key objectives for each COP and EID, ensuring that CEOS and CGMS efforts are strategic and aligned with broader climate goals.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 txBox="1"/>
          <p:nvPr>
            <p:ph type="title"/>
          </p:nvPr>
        </p:nvSpPr>
        <p:spPr>
          <a:xfrm>
            <a:off x="176047" y="175939"/>
            <a:ext cx="9861331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Establish a Dedicated “Tiger Team” for Coordination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idx="1" type="body"/>
          </p:nvPr>
        </p:nvSpPr>
        <p:spPr>
          <a:xfrm>
            <a:off x="0" y="1014594"/>
            <a:ext cx="3323897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000"/>
              <a:buChar char="❖"/>
            </a:pPr>
            <a:r>
              <a:rPr b="0" i="0" lang="en-US" u="none" strike="noStrike">
                <a:solidFill>
                  <a:srgbClr val="001D35"/>
                </a:solidFill>
                <a:latin typeface="Montserrat"/>
                <a:ea typeface="Montserrat"/>
                <a:cs typeface="Montserrat"/>
                <a:sym typeface="Montserrat"/>
              </a:rPr>
              <a:t>Information Collection and Preparation (ICP) phase: Nov 2021 to June 2023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2000"/>
              <a:buChar char="❖"/>
            </a:pPr>
            <a:r>
              <a:rPr b="0" i="0" lang="en-US" u="none" strike="noStrike">
                <a:solidFill>
                  <a:srgbClr val="001D35"/>
                </a:solidFill>
                <a:latin typeface="Montserrat"/>
                <a:ea typeface="Montserrat"/>
                <a:cs typeface="Montserrat"/>
                <a:sym typeface="Montserrat"/>
              </a:rPr>
              <a:t>Technical Assessment (TA) phase: Summer 2022 to Summer 2023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SzPts val="2000"/>
              <a:buChar char="❖"/>
            </a:pPr>
            <a:r>
              <a:rPr b="0" i="0" lang="en-US" u="none" strike="noStrike">
                <a:solidFill>
                  <a:srgbClr val="001D35"/>
                </a:solidFill>
                <a:latin typeface="Montserrat"/>
                <a:ea typeface="Montserrat"/>
                <a:cs typeface="Montserrat"/>
                <a:sym typeface="Montserrat"/>
              </a:rPr>
              <a:t>Technical Dialogue (TD) phase: June 2022, Nov. 20222, and June 2023 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First GST timeline</a:t>
            </a:r>
            <a:endParaRPr/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8707" y="1163239"/>
            <a:ext cx="8743293" cy="476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idx="1" type="body"/>
          </p:nvPr>
        </p:nvSpPr>
        <p:spPr>
          <a:xfrm>
            <a:off x="6484882" y="1066020"/>
            <a:ext cx="5707117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/>
              <a:t>Parties submitted their first BTR and National Inventory Report (NIR) in December 2024.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/>
              <a:t>BTR include information on NIR, progress towards NDCs, policies and measures, climate change impacts and adaptation, levels of financial, technology development and transfer and capacity-building support, capacity-building needs and areas of improvement.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/>
              <a:t>BTR will undergo a technical expert review. A facilitative, multilateral consideration of progress will also be conducted for each party. </a:t>
            </a:r>
            <a:endParaRPr/>
          </a:p>
        </p:txBody>
      </p:sp>
      <p:sp>
        <p:nvSpPr>
          <p:cNvPr id="86" name="Google Shape;86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First Biennial Transparency Reports</a:t>
            </a:r>
            <a:endParaRPr/>
          </a:p>
        </p:txBody>
      </p:sp>
      <p:pic>
        <p:nvPicPr>
          <p:cNvPr id="87" name="Google Shape;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530" y="2118239"/>
            <a:ext cx="6618487" cy="313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>
            <p:ph idx="1" type="body"/>
          </p:nvPr>
        </p:nvSpPr>
        <p:spPr>
          <a:xfrm>
            <a:off x="287677" y="1212352"/>
            <a:ext cx="11661168" cy="145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How space-based data can support GST-2: 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Providing a comprehensive, up-to date data source to inform: </a:t>
            </a:r>
            <a:endParaRPr/>
          </a:p>
          <a:p>
            <a:pPr indent="-3873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-336550" lvl="0" marL="5651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3" name="Google Shape;93;p6"/>
          <p:cNvSpPr txBox="1"/>
          <p:nvPr>
            <p:ph type="title"/>
          </p:nvPr>
        </p:nvSpPr>
        <p:spPr>
          <a:xfrm>
            <a:off x="176047" y="195142"/>
            <a:ext cx="10211125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200"/>
              <a:t>Opportunities in the GST-1 follow up and GST-2</a:t>
            </a:r>
            <a:endParaRPr b="1" sz="3200"/>
          </a:p>
        </p:txBody>
      </p:sp>
      <p:sp>
        <p:nvSpPr>
          <p:cNvPr id="94" name="Google Shape;94;p6"/>
          <p:cNvSpPr txBox="1"/>
          <p:nvPr/>
        </p:nvSpPr>
        <p:spPr>
          <a:xfrm>
            <a:off x="576740" y="2909391"/>
            <a:ext cx="3041476" cy="263865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Tracking of GHG emissions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(consideration of temporal and spatial monitoring)</a:t>
            </a:r>
            <a:endParaRPr/>
          </a:p>
          <a:p>
            <a:pPr indent="0" lvl="0" marL="50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3910704" y="2909392"/>
            <a:ext cx="3784640" cy="2638652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 observed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climate impacts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(including loss and damage, land-use change)</a:t>
            </a:r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7987832" y="2909391"/>
            <a:ext cx="3784640" cy="263865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508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Determine the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effectiveness of climate  action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utilizing existing baselines</a:t>
            </a:r>
            <a:endParaRPr/>
          </a:p>
        </p:txBody>
      </p:sp>
      <p:sp>
        <p:nvSpPr>
          <p:cNvPr id="97" name="Google Shape;97;p6"/>
          <p:cNvSpPr txBox="1"/>
          <p:nvPr/>
        </p:nvSpPr>
        <p:spPr>
          <a:xfrm>
            <a:off x="1072055" y="6148552"/>
            <a:ext cx="24032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Courtesy to Maseko-Msyale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/>
        </p:nvSpPr>
        <p:spPr>
          <a:xfrm>
            <a:off x="57079" y="1059039"/>
            <a:ext cx="7413038" cy="3328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7"/>
          <p:cNvSpPr txBox="1"/>
          <p:nvPr>
            <p:ph type="title"/>
          </p:nvPr>
        </p:nvSpPr>
        <p:spPr>
          <a:xfrm>
            <a:off x="176048" y="195142"/>
            <a:ext cx="10005642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600"/>
              <a:t>Opportunities cont’d</a:t>
            </a:r>
            <a:endParaRPr b="1" sz="3600"/>
          </a:p>
        </p:txBody>
      </p:sp>
      <p:sp>
        <p:nvSpPr>
          <p:cNvPr id="104" name="Google Shape;104;p7"/>
          <p:cNvSpPr txBox="1"/>
          <p:nvPr/>
        </p:nvSpPr>
        <p:spPr>
          <a:xfrm>
            <a:off x="176048" y="1224430"/>
            <a:ext cx="3111682" cy="231314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Positioned to </a:t>
            </a: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global transparency </a:t>
            </a:r>
            <a:endParaRPr/>
          </a:p>
        </p:txBody>
      </p:sp>
      <p:sp>
        <p:nvSpPr>
          <p:cNvPr id="105" name="Google Shape;105;p7"/>
          <p:cNvSpPr txBox="1"/>
          <p:nvPr/>
        </p:nvSpPr>
        <p:spPr>
          <a:xfrm>
            <a:off x="3623028" y="1192149"/>
            <a:ext cx="3111682" cy="231314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Facilitate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anticipatory action </a:t>
            </a:r>
            <a:endParaRPr/>
          </a:p>
        </p:txBody>
      </p:sp>
      <p:sp>
        <p:nvSpPr>
          <p:cNvPr id="106" name="Google Shape;106;p7"/>
          <p:cNvSpPr txBox="1"/>
          <p:nvPr/>
        </p:nvSpPr>
        <p:spPr>
          <a:xfrm>
            <a:off x="9530268" y="1787703"/>
            <a:ext cx="2345357" cy="1174136"/>
          </a:xfrm>
          <a:prstGeom prst="rect">
            <a:avLst/>
          </a:prstGeom>
          <a:solidFill>
            <a:srgbClr val="F2DF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Understanding of data requirements</a:t>
            </a:r>
            <a:endParaRPr/>
          </a:p>
        </p:txBody>
      </p:sp>
      <p:sp>
        <p:nvSpPr>
          <p:cNvPr id="107" name="Google Shape;107;p7"/>
          <p:cNvSpPr txBox="1"/>
          <p:nvPr/>
        </p:nvSpPr>
        <p:spPr>
          <a:xfrm>
            <a:off x="9524561" y="3010968"/>
            <a:ext cx="2345356" cy="879817"/>
          </a:xfrm>
          <a:prstGeom prst="rect">
            <a:avLst/>
          </a:prstGeom>
          <a:solidFill>
            <a:srgbClr val="F2DF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Effective coordination</a:t>
            </a:r>
            <a:endParaRPr/>
          </a:p>
        </p:txBody>
      </p:sp>
      <p:grpSp>
        <p:nvGrpSpPr>
          <p:cNvPr id="108" name="Google Shape;108;p7"/>
          <p:cNvGrpSpPr/>
          <p:nvPr/>
        </p:nvGrpSpPr>
        <p:grpSpPr>
          <a:xfrm>
            <a:off x="2632688" y="4995333"/>
            <a:ext cx="8618551" cy="641471"/>
            <a:chOff x="372483" y="5058099"/>
            <a:chExt cx="8618551" cy="641471"/>
          </a:xfrm>
        </p:grpSpPr>
        <p:cxnSp>
          <p:nvCxnSpPr>
            <p:cNvPr id="109" name="Google Shape;109;p7"/>
            <p:cNvCxnSpPr/>
            <p:nvPr/>
          </p:nvCxnSpPr>
          <p:spPr>
            <a:xfrm>
              <a:off x="372483" y="5156359"/>
              <a:ext cx="8618551" cy="0"/>
            </a:xfrm>
            <a:prstGeom prst="straightConnector1">
              <a:avLst/>
            </a:prstGeom>
            <a:noFill/>
            <a:ln cap="flat" cmpd="sng" w="76200">
              <a:solidFill>
                <a:srgbClr val="2F415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10" name="Google Shape;110;p7"/>
            <p:cNvSpPr/>
            <p:nvPr/>
          </p:nvSpPr>
          <p:spPr>
            <a:xfrm>
              <a:off x="1149889" y="5058099"/>
              <a:ext cx="226031" cy="215757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7505842" y="5058100"/>
              <a:ext cx="226031" cy="215757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596542" y="5058099"/>
              <a:ext cx="226031" cy="215757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5766536" y="5084142"/>
              <a:ext cx="226031" cy="215757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"/>
            <p:cNvSpPr txBox="1"/>
            <p:nvPr/>
          </p:nvSpPr>
          <p:spPr>
            <a:xfrm>
              <a:off x="2358297" y="5058099"/>
              <a:ext cx="2700891" cy="524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50800" marR="0" rtl="0" algn="ct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</a:pPr>
              <a:r>
                <a:rPr b="1" i="0" lang="en-US" sz="2800" u="none" cap="none" strike="noStrike">
                  <a:solidFill>
                    <a:srgbClr val="E38E8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2026</a:t>
              </a:r>
              <a:endParaRPr/>
            </a:p>
            <a:p>
              <a:pPr indent="0" lvl="0" marL="50800" marR="0" rtl="0" algn="ct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</a:pPr>
              <a:r>
                <a:rPr b="1" i="0" lang="en-US" sz="1600" u="none" cap="none" strike="noStrike">
                  <a:solidFill>
                    <a:srgbClr val="E38E8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Information Collection (launched @ CMA 8)</a:t>
              </a:r>
              <a:endParaRPr/>
            </a:p>
          </p:txBody>
        </p:sp>
        <p:sp>
          <p:nvSpPr>
            <p:cNvPr id="115" name="Google Shape;115;p7"/>
            <p:cNvSpPr txBox="1"/>
            <p:nvPr/>
          </p:nvSpPr>
          <p:spPr>
            <a:xfrm>
              <a:off x="7127388" y="5174953"/>
              <a:ext cx="1863646" cy="524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508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</a:pPr>
              <a:r>
                <a:rPr b="1" i="0" lang="en-US" sz="2800" u="none" cap="none" strike="noStrike">
                  <a:solidFill>
                    <a:srgbClr val="E38E8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2028</a:t>
              </a:r>
              <a:endParaRPr/>
            </a:p>
            <a:p>
              <a:pPr indent="0" lvl="0" marL="5080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</a:pPr>
              <a:r>
                <a:rPr b="1" i="0" lang="en-US" sz="1600" u="none" cap="none" strike="noStrike">
                  <a:solidFill>
                    <a:srgbClr val="E38E8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Political outcomes</a:t>
              </a:r>
              <a:endParaRPr/>
            </a:p>
          </p:txBody>
        </p:sp>
        <p:sp>
          <p:nvSpPr>
            <p:cNvPr id="116" name="Google Shape;116;p7"/>
            <p:cNvSpPr txBox="1"/>
            <p:nvPr/>
          </p:nvSpPr>
          <p:spPr>
            <a:xfrm>
              <a:off x="4933681" y="5095091"/>
              <a:ext cx="2004480" cy="524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50800" marR="0" rtl="0" algn="ct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</a:pPr>
              <a:r>
                <a:rPr b="1" i="0" lang="en-US" sz="2800" u="none" cap="none" strike="noStrike">
                  <a:solidFill>
                    <a:srgbClr val="E38E8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2027</a:t>
              </a:r>
              <a:endParaRPr/>
            </a:p>
            <a:p>
              <a:pPr indent="0" lvl="0" marL="50800" marR="0" rtl="0" algn="ct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</a:pPr>
              <a:r>
                <a:rPr b="1" i="0" lang="en-US" sz="1600" u="none" cap="none" strike="noStrike">
                  <a:solidFill>
                    <a:srgbClr val="E38E8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Technical work</a:t>
              </a:r>
              <a:endParaRPr/>
            </a:p>
          </p:txBody>
        </p:sp>
      </p:grpSp>
      <p:sp>
        <p:nvSpPr>
          <p:cNvPr id="117" name="Google Shape;117;p7"/>
          <p:cNvSpPr txBox="1"/>
          <p:nvPr/>
        </p:nvSpPr>
        <p:spPr>
          <a:xfrm>
            <a:off x="2686905" y="5091203"/>
            <a:ext cx="1728407" cy="52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1" i="0" lang="en-US" sz="2800" u="none" cap="none" strike="noStrike">
                <a:solidFill>
                  <a:srgbClr val="E38E80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/>
          </a:p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1" i="0" lang="en-US" sz="1600" u="none" cap="none" strike="noStrike">
                <a:solidFill>
                  <a:srgbClr val="E38E80"/>
                </a:solidFill>
                <a:latin typeface="Montserrat"/>
                <a:ea typeface="Montserrat"/>
                <a:cs typeface="Montserrat"/>
                <a:sym typeface="Montserrat"/>
              </a:rPr>
              <a:t>Discussions on modalities</a:t>
            </a:r>
            <a:endParaRPr/>
          </a:p>
        </p:txBody>
      </p:sp>
      <p:sp>
        <p:nvSpPr>
          <p:cNvPr id="118" name="Google Shape;118;p7"/>
          <p:cNvSpPr txBox="1"/>
          <p:nvPr/>
        </p:nvSpPr>
        <p:spPr>
          <a:xfrm>
            <a:off x="9481670" y="3989044"/>
            <a:ext cx="2388247" cy="1006289"/>
          </a:xfrm>
          <a:prstGeom prst="rect">
            <a:avLst/>
          </a:prstGeom>
          <a:solidFill>
            <a:srgbClr val="F2DF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Thematic alignment</a:t>
            </a:r>
            <a:endParaRPr/>
          </a:p>
        </p:txBody>
      </p:sp>
      <p:sp>
        <p:nvSpPr>
          <p:cNvPr id="119" name="Google Shape;119;p7"/>
          <p:cNvSpPr txBox="1"/>
          <p:nvPr/>
        </p:nvSpPr>
        <p:spPr>
          <a:xfrm>
            <a:off x="9524560" y="1151507"/>
            <a:ext cx="2345357" cy="546913"/>
          </a:xfrm>
          <a:prstGeom prst="rect">
            <a:avLst/>
          </a:prstGeom>
          <a:solidFill>
            <a:srgbClr val="9D3F4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Enablers</a:t>
            </a:r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176048" y="6138041"/>
            <a:ext cx="24032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Courtesy to Maseko-Msyale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idx="1" type="body"/>
          </p:nvPr>
        </p:nvSpPr>
        <p:spPr>
          <a:xfrm>
            <a:off x="12542" y="1092029"/>
            <a:ext cx="7734211" cy="4627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Foster stronger connections with high-level COP delegations, whose decisions directly influence climate negotiations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❖"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Prioritize tailored communication that aligns with the specific policy priorities of these delegations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200"/>
              <a:buChar char="❖"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Identify and nurture “COP champions”, who can serve as influential advocates for integrating space-based data into global climate frameworks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8"/>
          <p:cNvSpPr txBox="1"/>
          <p:nvPr>
            <p:ph type="title"/>
          </p:nvPr>
        </p:nvSpPr>
        <p:spPr>
          <a:xfrm>
            <a:off x="176047" y="175939"/>
            <a:ext cx="10082049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Building Strategic Relationships with Key Stakeholders</a:t>
            </a:r>
            <a:endParaRPr/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6754" y="3486900"/>
            <a:ext cx="4338919" cy="23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6755" y="1062476"/>
            <a:ext cx="4338919" cy="251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idx="1" type="body"/>
          </p:nvPr>
        </p:nvSpPr>
        <p:spPr>
          <a:xfrm>
            <a:off x="76312" y="1073713"/>
            <a:ext cx="12115688" cy="5001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Leverage WMO as a Credible Central Channel</a:t>
            </a:r>
            <a:endParaRPr/>
          </a:p>
          <a:p>
            <a:pPr indent="-342900" lvl="1" marL="8001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Collaborate closely with WMO, aligning CEOS-CGMS initiatives with WMO’s globally recognized authority. This partnership will enable the Earth observation community to present a cohesive and authoritative voice. </a:t>
            </a:r>
            <a:endParaRPr/>
          </a:p>
          <a:p>
            <a:pPr indent="-342900" lvl="1" marL="8001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Participate in WMO-led activities to ensure that CEOS-CGMS priorities are seamlessly integrated into broader discussions about the role of Earth observations in climate policy.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Empower National Delegations for Advocacy at Earth Information Day (EID) </a:t>
            </a:r>
            <a:endParaRPr/>
          </a:p>
          <a:p>
            <a:pPr indent="-342900" lvl="1" marL="8001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Proactively engage with CEOS-CGMS country delegations and prepare cohesive, impactful submissions, CEOS and CGMS can ensure their priorities are prominently represented. </a:t>
            </a:r>
            <a:endParaRPr/>
          </a:p>
          <a:p>
            <a:pPr indent="-342900" lvl="1" marL="8001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This include identifying themes well in advance of the August EID submission deadline, crafting clear and actionable messaging, and developing proposals that emphasize the relevance of satellite-derived data to national and global climate goals.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2794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9"/>
          <p:cNvSpPr txBox="1"/>
          <p:nvPr>
            <p:ph type="title"/>
          </p:nvPr>
        </p:nvSpPr>
        <p:spPr>
          <a:xfrm>
            <a:off x="176048" y="175939"/>
            <a:ext cx="1025021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Unified and Strategic Representation at UNFCCC Events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