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Montserrat SemiBold"/>
      <p:regular r:id="rId16"/>
      <p:bold r:id="rId17"/>
      <p:italic r:id="rId18"/>
      <p:boldItalic r:id="rId19"/>
    </p:embeddedFont>
    <p:embeddedFont>
      <p:font typeface="Lobster"/>
      <p:regular r:id="rId20"/>
    </p:embeddedFont>
    <p:embeddedFont>
      <p:font typeface="Montserrat"/>
      <p:regular r:id="rId21"/>
      <p:bold r:id="rId22"/>
      <p:italic r:id="rId23"/>
      <p:boldItalic r:id="rId24"/>
    </p:embeddedFont>
    <p:embeddedFont>
      <p:font typeface="Montserrat Medium"/>
      <p:regular r:id="rId25"/>
      <p:bold r:id="rId26"/>
      <p:italic r:id="rId27"/>
      <p:boldItalic r:id="rId28"/>
    </p:embeddedFont>
    <p:embeddedFont>
      <p:font typeface="Average"/>
      <p:regular r:id="rId29"/>
    </p:embeddedFont>
    <p:embeddedFont>
      <p:font typeface="Barlow SemiBold"/>
      <p:regular r:id="rId30"/>
      <p:bold r:id="rId31"/>
      <p:italic r:id="rId32"/>
      <p:boldItalic r:id="rId33"/>
    </p:embeddedFont>
    <p:embeddedFont>
      <p:font typeface="Barlow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bster-regular.fntdata"/><Relationship Id="rId22" Type="http://schemas.openxmlformats.org/officeDocument/2006/relationships/font" Target="fonts/Montserrat-bold.fntdata"/><Relationship Id="rId21" Type="http://schemas.openxmlformats.org/officeDocument/2006/relationships/font" Target="fonts/Montserrat-regular.fntdata"/><Relationship Id="rId24" Type="http://schemas.openxmlformats.org/officeDocument/2006/relationships/font" Target="fonts/Montserrat-boldItalic.fntdata"/><Relationship Id="rId23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Medium-bold.fntdata"/><Relationship Id="rId25" Type="http://schemas.openxmlformats.org/officeDocument/2006/relationships/font" Target="fonts/MontserratMedium-regular.fntdata"/><Relationship Id="rId28" Type="http://schemas.openxmlformats.org/officeDocument/2006/relationships/font" Target="fonts/MontserratMedium-boldItalic.fntdata"/><Relationship Id="rId27" Type="http://schemas.openxmlformats.org/officeDocument/2006/relationships/font" Target="fonts/Montserrat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verag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BarlowSemiBold-bold.fntdata"/><Relationship Id="rId30" Type="http://schemas.openxmlformats.org/officeDocument/2006/relationships/font" Target="fonts/Barlow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BarlowSemiBold-boldItalic.fntdata"/><Relationship Id="rId10" Type="http://schemas.openxmlformats.org/officeDocument/2006/relationships/slide" Target="slides/slide5.xml"/><Relationship Id="rId32" Type="http://schemas.openxmlformats.org/officeDocument/2006/relationships/font" Target="fonts/BarlowSemiBold-italic.fntdata"/><Relationship Id="rId13" Type="http://schemas.openxmlformats.org/officeDocument/2006/relationships/slide" Target="slides/slide8.xml"/><Relationship Id="rId35" Type="http://schemas.openxmlformats.org/officeDocument/2006/relationships/font" Target="fonts/Barlow-bold.fntdata"/><Relationship Id="rId12" Type="http://schemas.openxmlformats.org/officeDocument/2006/relationships/slide" Target="slides/slide7.xml"/><Relationship Id="rId34" Type="http://schemas.openxmlformats.org/officeDocument/2006/relationships/font" Target="fonts/Barlow-regular.fntdata"/><Relationship Id="rId15" Type="http://schemas.openxmlformats.org/officeDocument/2006/relationships/slide" Target="slides/slide10.xml"/><Relationship Id="rId37" Type="http://schemas.openxmlformats.org/officeDocument/2006/relationships/font" Target="fonts/Barlow-boldItalic.fntdata"/><Relationship Id="rId14" Type="http://schemas.openxmlformats.org/officeDocument/2006/relationships/slide" Target="slides/slide9.xml"/><Relationship Id="rId36" Type="http://schemas.openxmlformats.org/officeDocument/2006/relationships/font" Target="fonts/Barlow-italic.fntdata"/><Relationship Id="rId17" Type="http://schemas.openxmlformats.org/officeDocument/2006/relationships/font" Target="fonts/MontserratSemiBold-bold.fntdata"/><Relationship Id="rId16" Type="http://schemas.openxmlformats.org/officeDocument/2006/relationships/font" Target="fonts/MontserratSemiBold-regular.fntdata"/><Relationship Id="rId19" Type="http://schemas.openxmlformats.org/officeDocument/2006/relationships/font" Target="fonts/MontserratSemiBold-boldItalic.fntdata"/><Relationship Id="rId18" Type="http://schemas.openxmlformats.org/officeDocument/2006/relationships/font" Target="fonts/MontserratSemiBold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h2c2dac3dd1142d5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h2c2dac3dd1142d5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h5391c726ad470e38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h5391c726ad470e38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h5391c726ad470e3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h5391c726ad470e3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5391c726ad470e38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5391c726ad470e38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h5391c726ad470e38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h5391c726ad470e38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h5391c726ad470e38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h5391c726ad470e38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5391c726ad470e38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h5391c726ad470e38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5391c726ad470e38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5391c726ad470e38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h5391c726ad470e38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h5391c726ad470e38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h5391c726ad470e38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h5391c726ad470e38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5.png"/><Relationship Id="rId6" Type="http://schemas.openxmlformats.org/officeDocument/2006/relationships/image" Target="../media/image12.png"/><Relationship Id="rId7" Type="http://schemas.openxmlformats.org/officeDocument/2006/relationships/image" Target="../media/image6.png"/><Relationship Id="rId8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(CEOS)">
  <p:cSld name="Title Slide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76313" y="1699297"/>
            <a:ext cx="6216117" cy="206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118210" y="3618186"/>
            <a:ext cx="4043667" cy="15285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9" name="Google Shape;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8008" y="-1"/>
            <a:ext cx="2785992" cy="201511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 flipH="1">
            <a:off x="4092296" y="1476329"/>
            <a:ext cx="5063603" cy="367583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" rotWithShape="0" algn="br" dir="135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 flipH="1">
            <a:off x="-6599" y="-10906"/>
            <a:ext cx="9152384" cy="5161407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" rotWithShape="0" algn="t" dir="27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634" y="4149314"/>
            <a:ext cx="1753320" cy="965686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4300773" y="-762121"/>
            <a:ext cx="4091400" cy="5610600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4344520" y="3615007"/>
            <a:ext cx="1289700" cy="1775100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15" name="Google Shape;15;p2"/>
          <p:cNvSpPr txBox="1"/>
          <p:nvPr>
            <p:ph type="title"/>
          </p:nvPr>
        </p:nvSpPr>
        <p:spPr>
          <a:xfrm>
            <a:off x="132035" y="131953"/>
            <a:ext cx="4617900" cy="29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Montserrat"/>
              <a:buNone/>
              <a:defRPr i="0" sz="6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7">
            <a:alphaModFix/>
          </a:blip>
          <a:srcRect b="0" l="0" r="65874" t="0"/>
          <a:stretch/>
        </p:blipFill>
        <p:spPr>
          <a:xfrm>
            <a:off x="-313969" y="2927063"/>
            <a:ext cx="1165630" cy="1529081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14288">
              <a:srgbClr val="000000">
                <a:alpha val="50000"/>
              </a:srgbClr>
            </a:outerShdw>
          </a:effectLst>
        </p:spPr>
      </p:pic>
      <p:pic>
        <p:nvPicPr>
          <p:cNvPr id="17" name="Google Shape;17;p2"/>
          <p:cNvPicPr preferRelativeResize="0"/>
          <p:nvPr/>
        </p:nvPicPr>
        <p:blipFill rotWithShape="1">
          <a:blip r:embed="rId8">
            <a:alphaModFix/>
          </a:blip>
          <a:srcRect b="0" l="34128" r="0" t="0"/>
          <a:stretch/>
        </p:blipFill>
        <p:spPr>
          <a:xfrm>
            <a:off x="851666" y="2927063"/>
            <a:ext cx="2249994" cy="1529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14288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(WGClimate)">
  <p:cSld name="Title Slide_1">
    <p:bg>
      <p:bgPr>
        <a:solidFill>
          <a:schemeClr val="dk2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 flipH="1">
            <a:off x="5911946" y="4279904"/>
            <a:ext cx="5063603" cy="367583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38100" rotWithShape="0" algn="br" dir="135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3"/>
          <p:cNvSpPr/>
          <p:nvPr/>
        </p:nvSpPr>
        <p:spPr>
          <a:xfrm flipH="1">
            <a:off x="-7514268" y="-3164938"/>
            <a:ext cx="9152384" cy="5161407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8100" rotWithShape="0" algn="t" dir="2700000" dist="28575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50855" y="149156"/>
            <a:ext cx="1663126" cy="916013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 amt="58999"/>
          </a:blip>
          <a:srcRect b="-20377" l="11054" r="40716" t="37273"/>
          <a:stretch/>
        </p:blipFill>
        <p:spPr>
          <a:xfrm rot="5400000">
            <a:off x="6725700" y="2705775"/>
            <a:ext cx="2120100" cy="27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title"/>
          </p:nvPr>
        </p:nvSpPr>
        <p:spPr>
          <a:xfrm>
            <a:off x="1554525" y="1414931"/>
            <a:ext cx="6035100" cy="176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Montserrat Medium"/>
              <a:buNone/>
              <a:defRPr i="0" sz="4500" u="none" cap="none" strike="noStrike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Average"/>
              <a:buNone/>
              <a:defRPr sz="1100">
                <a:solidFill>
                  <a:schemeClr val="lt1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grpSp>
        <p:nvGrpSpPr>
          <p:cNvPr id="24" name="Google Shape;24;p3"/>
          <p:cNvGrpSpPr/>
          <p:nvPr/>
        </p:nvGrpSpPr>
        <p:grpSpPr>
          <a:xfrm>
            <a:off x="6497133" y="148848"/>
            <a:ext cx="2538485" cy="794279"/>
            <a:chOff x="-7013547" y="6156743"/>
            <a:chExt cx="4139060" cy="1295091"/>
          </a:xfrm>
        </p:grpSpPr>
        <p:pic>
          <p:nvPicPr>
            <p:cNvPr id="25" name="Google Shape;25;p3"/>
            <p:cNvPicPr preferRelativeResize="0"/>
            <p:nvPr/>
          </p:nvPicPr>
          <p:blipFill rotWithShape="1">
            <a:blip r:embed="rId4">
              <a:alphaModFix/>
            </a:blip>
            <a:srcRect b="23006" l="10790" r="65875" t="22773"/>
            <a:stretch/>
          </p:blipFill>
          <p:spPr>
            <a:xfrm>
              <a:off x="-7013547" y="6156743"/>
              <a:ext cx="1245077" cy="1295091"/>
            </a:xfrm>
            <a:prstGeom prst="rect">
              <a:avLst/>
            </a:prstGeom>
            <a:noFill/>
            <a:ln>
              <a:noFill/>
            </a:ln>
            <a:effectLst>
              <a:outerShdw blurRad="42863" rotWithShape="0" algn="bl" dir="5400000" dist="14288">
                <a:srgbClr val="000000">
                  <a:alpha val="50000"/>
                </a:srgbClr>
              </a:outerShdw>
            </a:effectLst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5">
              <a:alphaModFix/>
            </a:blip>
            <a:srcRect b="28524" l="34127" r="11634" t="31914"/>
            <a:stretch/>
          </p:blipFill>
          <p:spPr>
            <a:xfrm>
              <a:off x="-5768470" y="6375042"/>
              <a:ext cx="2893983" cy="944944"/>
            </a:xfrm>
            <a:prstGeom prst="rect">
              <a:avLst/>
            </a:prstGeom>
            <a:noFill/>
            <a:ln>
              <a:noFill/>
            </a:ln>
            <a:effectLst>
              <a:outerShdw blurRad="42863" rotWithShape="0" algn="bl" dir="5400000" dist="14288">
                <a:srgbClr val="000000">
                  <a:alpha val="50000"/>
                </a:srgbClr>
              </a:outerShdw>
            </a:effectLst>
          </p:spPr>
        </p:pic>
      </p:grpSp>
      <p:sp>
        <p:nvSpPr>
          <p:cNvPr id="27" name="Google Shape;27;p3"/>
          <p:cNvSpPr txBox="1"/>
          <p:nvPr/>
        </p:nvSpPr>
        <p:spPr>
          <a:xfrm>
            <a:off x="0" y="4439250"/>
            <a:ext cx="1833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lt1"/>
                </a:solidFill>
                <a:latin typeface="Lobster"/>
                <a:ea typeface="Lobster"/>
                <a:cs typeface="Lobster"/>
                <a:sym typeface="Lobster"/>
              </a:rPr>
              <a:t>WGClimate</a:t>
            </a:r>
            <a:endParaRPr b="1" sz="1600">
              <a:solidFill>
                <a:schemeClr val="lt1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The Joint CEOS-CGMS Working Group on Climate</a:t>
            </a:r>
            <a:endParaRPr b="1" sz="11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0" y="1"/>
            <a:ext cx="9144000" cy="778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" name="Google Shape;30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6978317" y="0"/>
            <a:ext cx="2165683" cy="778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4"/>
          <p:cNvGrpSpPr/>
          <p:nvPr/>
        </p:nvGrpSpPr>
        <p:grpSpPr>
          <a:xfrm>
            <a:off x="7584631" y="206140"/>
            <a:ext cx="1616032" cy="723448"/>
            <a:chOff x="7336150" y="-5375"/>
            <a:chExt cx="2317556" cy="1037500"/>
          </a:xfrm>
        </p:grpSpPr>
        <p:pic>
          <p:nvPicPr>
            <p:cNvPr id="32" name="Google Shape;32;p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336150" y="-5375"/>
              <a:ext cx="2317556" cy="103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Google Shape;33;p4"/>
            <p:cNvPicPr preferRelativeResize="0"/>
            <p:nvPr/>
          </p:nvPicPr>
          <p:blipFill rotWithShape="1">
            <a:blip r:embed="rId4">
              <a:alphaModFix/>
            </a:blip>
            <a:srcRect b="0" l="34128" r="0" t="0"/>
            <a:stretch/>
          </p:blipFill>
          <p:spPr>
            <a:xfrm>
              <a:off x="8127051" y="-5375"/>
              <a:ext cx="1526655" cy="1037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" name="Google Shape;34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9725" y="69131"/>
            <a:ext cx="893494" cy="353999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333" y="4930953"/>
            <a:ext cx="9145200" cy="212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3378" y="4905272"/>
            <a:ext cx="9147300" cy="4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/>
        </p:nvSpPr>
        <p:spPr>
          <a:xfrm>
            <a:off x="7699248" y="4930953"/>
            <a:ext cx="1444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Slide </a:t>
            </a:r>
            <a:fld id="{00000000-1234-1234-1234-123412341234}" type="slidenum"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‹#›</a:t>
            </a:fld>
            <a:endParaRPr i="0" sz="1100" u="none" cap="none" strike="noStrike">
              <a:solidFill>
                <a:schemeClr val="accen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38" name="Google Shape;38;p4"/>
          <p:cNvSpPr txBox="1"/>
          <p:nvPr>
            <p:ph idx="1" type="body"/>
          </p:nvPr>
        </p:nvSpPr>
        <p:spPr>
          <a:xfrm>
            <a:off x="207006" y="915643"/>
            <a:ext cx="8621700" cy="34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61950" lvl="0" marL="4572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Montserrat"/>
              <a:buChar char="❖"/>
              <a:defRPr i="0" sz="2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42900" lvl="1" marL="9144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▪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23850" lvl="2" marL="13716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o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•"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23850" lvl="5" marL="27432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23850" lvl="6" marL="32004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23850" lvl="7" marL="36576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23850" lvl="8" marL="4114800" marR="0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Montserrat"/>
              <a:buChar char="•"/>
              <a:defRPr i="0" sz="15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Montserrat"/>
              <a:buNone/>
              <a:defRPr i="0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40" name="Google Shape;40;p4"/>
          <p:cNvSpPr txBox="1"/>
          <p:nvPr/>
        </p:nvSpPr>
        <p:spPr>
          <a:xfrm>
            <a:off x="7910850" y="4412813"/>
            <a:ext cx="1251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WGClimate</a:t>
            </a:r>
            <a:endParaRPr b="1" sz="10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The Joint CEOS-CGMS Working Group on Climate</a:t>
            </a:r>
            <a:endParaRPr b="1" sz="7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and Content_1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/>
          <p:nvPr/>
        </p:nvSpPr>
        <p:spPr>
          <a:xfrm>
            <a:off x="0" y="1"/>
            <a:ext cx="9144000" cy="77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5"/>
          <p:cNvPicPr preferRelativeResize="0"/>
          <p:nvPr/>
        </p:nvPicPr>
        <p:blipFill rotWithShape="1">
          <a:blip r:embed="rId2">
            <a:alphaModFix amt="34000"/>
          </a:blip>
          <a:srcRect b="35419" l="51342" r="-2843" t="39269"/>
          <a:stretch/>
        </p:blipFill>
        <p:spPr>
          <a:xfrm flipH="1">
            <a:off x="6978317" y="0"/>
            <a:ext cx="2165683" cy="7781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" name="Google Shape;44;p5"/>
          <p:cNvGrpSpPr/>
          <p:nvPr/>
        </p:nvGrpSpPr>
        <p:grpSpPr>
          <a:xfrm>
            <a:off x="7584631" y="206140"/>
            <a:ext cx="1616032" cy="723448"/>
            <a:chOff x="7336150" y="-5375"/>
            <a:chExt cx="2317556" cy="1037500"/>
          </a:xfrm>
        </p:grpSpPr>
        <p:pic>
          <p:nvPicPr>
            <p:cNvPr id="45" name="Google Shape;45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336150" y="-5375"/>
              <a:ext cx="2317556" cy="10375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46;p5"/>
            <p:cNvPicPr preferRelativeResize="0"/>
            <p:nvPr/>
          </p:nvPicPr>
          <p:blipFill rotWithShape="1">
            <a:blip r:embed="rId4">
              <a:alphaModFix/>
            </a:blip>
            <a:srcRect b="0" l="34128" r="0" t="0"/>
            <a:stretch/>
          </p:blipFill>
          <p:spPr>
            <a:xfrm>
              <a:off x="8127051" y="-5375"/>
              <a:ext cx="1526655" cy="10375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7" name="Google Shape;47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89725" y="69131"/>
            <a:ext cx="893494" cy="353999"/>
          </a:xfrm>
          <a:prstGeom prst="rect">
            <a:avLst/>
          </a:prstGeom>
          <a:noFill/>
          <a:ln>
            <a:noFill/>
          </a:ln>
          <a:effectLst>
            <a:outerShdw blurRad="38100" rotWithShape="0" algn="tl" dir="2700000" dist="28575">
              <a:srgbClr val="000000">
                <a:alpha val="40000"/>
              </a:srgbClr>
            </a:outerShdw>
          </a:effectLst>
        </p:spPr>
      </p:pic>
      <p:sp>
        <p:nvSpPr>
          <p:cNvPr id="48" name="Google Shape;48;p5"/>
          <p:cNvSpPr/>
          <p:nvPr/>
        </p:nvSpPr>
        <p:spPr>
          <a:xfrm>
            <a:off x="-1333" y="4930953"/>
            <a:ext cx="9145500" cy="2127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5"/>
          <p:cNvSpPr/>
          <p:nvPr/>
        </p:nvSpPr>
        <p:spPr>
          <a:xfrm flipH="1" rot="10800000">
            <a:off x="-3378" y="4905272"/>
            <a:ext cx="9147300" cy="4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5"/>
          <p:cNvSpPr txBox="1"/>
          <p:nvPr/>
        </p:nvSpPr>
        <p:spPr>
          <a:xfrm>
            <a:off x="7699248" y="4930953"/>
            <a:ext cx="14442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Slide </a:t>
            </a:r>
            <a:fld id="{00000000-1234-1234-1234-123412341234}" type="slidenum">
              <a:rPr i="0" lang="en-GB" sz="1100" u="none" cap="none" strike="noStrike">
                <a:solidFill>
                  <a:schemeClr val="accent1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‹#›</a:t>
            </a:fld>
            <a:endParaRPr i="0" sz="1100" u="none" cap="none" strike="noStrike">
              <a:solidFill>
                <a:schemeClr val="accent1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51" name="Google Shape;51;p5"/>
          <p:cNvSpPr txBox="1"/>
          <p:nvPr/>
        </p:nvSpPr>
        <p:spPr>
          <a:xfrm>
            <a:off x="-18281" y="4922100"/>
            <a:ext cx="4406400" cy="2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WGClimate-24 &amp; GHG-TT-6 | 9 - 12 February, 2026</a:t>
            </a:r>
            <a:endParaRPr sz="1100">
              <a:solidFill>
                <a:schemeClr val="accent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52" name="Google Shape;52;p5"/>
          <p:cNvSpPr txBox="1"/>
          <p:nvPr>
            <p:ph type="title"/>
          </p:nvPr>
        </p:nvSpPr>
        <p:spPr>
          <a:xfrm>
            <a:off x="132036" y="131954"/>
            <a:ext cx="7040400" cy="58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Montserrat"/>
              <a:buNone/>
              <a:defRPr i="0" sz="33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3" name="Google Shape;53;p5"/>
          <p:cNvSpPr txBox="1"/>
          <p:nvPr/>
        </p:nvSpPr>
        <p:spPr>
          <a:xfrm>
            <a:off x="7910850" y="4412813"/>
            <a:ext cx="1251300" cy="5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rPr>
              <a:t>WGClimate</a:t>
            </a:r>
            <a:endParaRPr b="1" sz="1000">
              <a:solidFill>
                <a:schemeClr val="dk2"/>
              </a:solidFill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700">
                <a:solidFill>
                  <a:schemeClr val="dk2"/>
                </a:solidFill>
                <a:latin typeface="Barlow"/>
                <a:ea typeface="Barlow"/>
                <a:cs typeface="Barlow"/>
                <a:sym typeface="Barlow"/>
              </a:rPr>
              <a:t>The Joint CEOS-CGMS Working Group on Climate</a:t>
            </a:r>
            <a:endParaRPr b="1" sz="700">
              <a:solidFill>
                <a:schemeClr val="dk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56" name="Google Shape;56;p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 sz="1400"/>
            </a:lvl1pPr>
            <a:lvl2pPr lvl="1">
              <a:buNone/>
              <a:defRPr sz="1400"/>
            </a:lvl2pPr>
            <a:lvl3pPr lvl="2">
              <a:buNone/>
              <a:defRPr sz="1400"/>
            </a:lvl3pPr>
            <a:lvl4pPr lvl="3">
              <a:buNone/>
              <a:defRPr sz="1400"/>
            </a:lvl4pPr>
            <a:lvl5pPr lvl="4">
              <a:buNone/>
              <a:defRPr sz="1400"/>
            </a:lvl5pPr>
            <a:lvl6pPr lvl="5">
              <a:buNone/>
              <a:defRPr sz="1400"/>
            </a:lvl6pPr>
            <a:lvl7pPr lvl="6">
              <a:buNone/>
              <a:defRPr sz="1400"/>
            </a:lvl7pPr>
            <a:lvl8pPr lvl="7">
              <a:buNone/>
              <a:defRPr sz="1400"/>
            </a:lvl8pPr>
            <a:lvl9pPr lvl="8">
              <a:buNone/>
              <a:defRPr sz="1400"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document/d/1fng1KhjXCZSIU7dKBWxNT0QaMEiho5Ao/edit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ocs.google.com/presentation/d/1znGZwyJirZ72L8KxNGkQv9j4Vb-DOQei/edit?slide=id.p1#slide=id.p1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presentation/d/1tnAy_4QPxCMZqnW31QMMS-hnapEF-Zm2/edit?slide=id.p1#slide=id.p1" TargetMode="External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1554525" y="1430862"/>
            <a:ext cx="6035100" cy="1766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GHG Task Team</a:t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GB" sz="2700"/>
              <a:t>WGClimate-25 Update</a:t>
            </a:r>
            <a:endParaRPr i="1" sz="2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8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GHG Roadmap Annex C Status</a:t>
            </a:r>
            <a:endParaRPr/>
          </a:p>
        </p:txBody>
      </p:sp>
      <p:pic>
        <p:nvPicPr>
          <p:cNvPr id="68" name="Google Shape;68;p8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50" y="997501"/>
            <a:ext cx="8068806" cy="349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 txBox="1"/>
          <p:nvPr>
            <p:ph idx="1" type="body"/>
          </p:nvPr>
        </p:nvSpPr>
        <p:spPr>
          <a:xfrm>
            <a:off x="191224" y="899900"/>
            <a:ext cx="8299800" cy="3497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 u="sng">
                <a:solidFill>
                  <a:schemeClr val="hlink"/>
                </a:solidFill>
                <a:hlinkClick r:id="rId3"/>
              </a:rPr>
              <a:t>Draft paper prepared by Giorgio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Reviewed by IMEO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Out for review with GHG-TT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Aiming to present a near-final draft at February meeting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Potentially SIT-42 acknowledgement by CEOS</a:t>
            </a:r>
            <a:endParaRPr/>
          </a:p>
        </p:txBody>
      </p:sp>
      <p:sp>
        <p:nvSpPr>
          <p:cNvPr id="74" name="Google Shape;74;p9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/>
              <a:t>Multispectral Imagers for Methane Detection</a:t>
            </a:r>
            <a:endParaRPr sz="2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207006" y="915643"/>
            <a:ext cx="8621700" cy="3497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Workshop on GHG Inventories in Asia (WGIA) is an annual meeting on inventory compilers - organised by NIES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Hiroshi Tanimoto engaging with NIES </a:t>
            </a:r>
            <a:r>
              <a:rPr lang="en-GB"/>
              <a:t>colleagues</a:t>
            </a:r>
            <a:r>
              <a:rPr lang="en-GB"/>
              <a:t> to add satellite component to 2027 workshop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2027 workshop will be held in Summer, in the Philippines (date TBC)</a:t>
            </a:r>
            <a:endParaRPr/>
          </a:p>
        </p:txBody>
      </p:sp>
      <p:sp>
        <p:nvSpPr>
          <p:cNvPr id="80" name="Google Shape;80;p10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/>
              <a:t>Workshop on GHG Inventories in Asia</a:t>
            </a:r>
            <a:endParaRPr sz="27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 txBox="1"/>
          <p:nvPr>
            <p:ph idx="1" type="body"/>
          </p:nvPr>
        </p:nvSpPr>
        <p:spPr>
          <a:xfrm>
            <a:off x="207000" y="915650"/>
            <a:ext cx="8898600" cy="3497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GHGSat &amp; CarbonMapper assessed against V1.0, within the ESA EDAP</a:t>
            </a:r>
            <a:endParaRPr/>
          </a:p>
          <a:p>
            <a:pPr indent="-342900" lvl="1" marL="81000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-GB"/>
              <a:t>Lessons learnt have been distilled, to be included in Best Practises 2.0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Workshop to develop v2.0 will be held 18-20 January 2027 at NPL</a:t>
            </a:r>
            <a:endParaRPr/>
          </a:p>
          <a:p>
            <a:pPr indent="-342900" lvl="1" marL="81000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-GB"/>
              <a:t>Contact Paul Green for more information</a:t>
            </a:r>
            <a:endParaRPr/>
          </a:p>
        </p:txBody>
      </p:sp>
      <p:sp>
        <p:nvSpPr>
          <p:cNvPr id="86" name="Google Shape;86;p11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Best Practices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Railroad Valley Campaign 2026</a:t>
            </a:r>
            <a:endParaRPr/>
          </a:p>
        </p:txBody>
      </p:sp>
      <p:pic>
        <p:nvPicPr>
          <p:cNvPr id="92" name="Google Shape;92;p12"/>
          <p:cNvPicPr preferRelativeResize="0"/>
          <p:nvPr/>
        </p:nvPicPr>
        <p:blipFill rotWithShape="1">
          <a:blip r:embed="rId3">
            <a:alphaModFix/>
          </a:blip>
          <a:srcRect b="17628" l="0" r="0" t="0"/>
          <a:stretch/>
        </p:blipFill>
        <p:spPr>
          <a:xfrm>
            <a:off x="0" y="772299"/>
            <a:ext cx="9144001" cy="3600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2"/>
          <p:cNvPicPr preferRelativeResize="0"/>
          <p:nvPr/>
        </p:nvPicPr>
        <p:blipFill rotWithShape="1">
          <a:blip r:embed="rId3">
            <a:alphaModFix/>
          </a:blip>
          <a:srcRect b="0" l="0" r="24173" t="0"/>
          <a:stretch/>
        </p:blipFill>
        <p:spPr>
          <a:xfrm>
            <a:off x="0" y="772300"/>
            <a:ext cx="6933824" cy="437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3"/>
          <p:cNvSpPr txBox="1"/>
          <p:nvPr>
            <p:ph idx="1" type="body"/>
          </p:nvPr>
        </p:nvSpPr>
        <p:spPr>
          <a:xfrm>
            <a:off x="207006" y="915643"/>
            <a:ext cx="8621700" cy="3497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Developing the CO2M validation network requirements into general requirement for operational ground-based GHG validation networks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-GB"/>
              <a:t>Draft document expected to be ready for discussion at February meeting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Will also work on a gap analysis of validation networks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Chris O’Dell and Tommy Taylor continue to work on the aerosol intercomparison exercise. Aim to have initial feedback from participating teams by February</a:t>
            </a:r>
            <a:endParaRPr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▪"/>
            </a:pPr>
            <a:r>
              <a:rPr lang="en-GB" u="sng">
                <a:solidFill>
                  <a:schemeClr val="hlink"/>
                </a:solidFill>
                <a:hlinkClick r:id="rId3"/>
              </a:rPr>
              <a:t>More details in slides here</a:t>
            </a:r>
            <a:endParaRPr/>
          </a:p>
        </p:txBody>
      </p:sp>
      <p:sp>
        <p:nvSpPr>
          <p:cNvPr id="99" name="Google Shape;99;p13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Validation Networks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"/>
          <p:cNvSpPr txBox="1"/>
          <p:nvPr>
            <p:ph idx="1" type="body"/>
          </p:nvPr>
        </p:nvSpPr>
        <p:spPr>
          <a:xfrm>
            <a:off x="207000" y="915650"/>
            <a:ext cx="4222200" cy="3497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❖"/>
            </a:pPr>
            <a:r>
              <a:rPr lang="en-GB" sz="1600"/>
              <a:t>Jochen Landgraf &amp; Yasjka have developed a proposal for a ‘GHG Target Broker’ network</a:t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❖"/>
            </a:pPr>
            <a:r>
              <a:rPr lang="en-GB" sz="1600"/>
              <a:t>Optimising target selection across missions. </a:t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❖"/>
            </a:pPr>
            <a:r>
              <a:rPr lang="en-GB" sz="1600"/>
              <a:t>The global mappers would provide information on potential targets for the facility scale. </a:t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❖"/>
            </a:pPr>
            <a:r>
              <a:rPr lang="en-GB" sz="1600"/>
              <a:t>Propose to start with GOSAT-GW focus mode, and then TANGO when it launches. </a:t>
            </a:r>
            <a:endParaRPr sz="1600"/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SzPts val="1600"/>
              <a:buChar char="❖"/>
            </a:pPr>
            <a:r>
              <a:rPr lang="en-GB" sz="1600" u="sng">
                <a:solidFill>
                  <a:schemeClr val="hlink"/>
                </a:solidFill>
                <a:hlinkClick r:id="rId3"/>
              </a:rPr>
              <a:t>More details in slides here</a:t>
            </a:r>
            <a:endParaRPr sz="1600"/>
          </a:p>
        </p:txBody>
      </p:sp>
      <p:sp>
        <p:nvSpPr>
          <p:cNvPr id="105" name="Google Shape;105;p14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Tip and Cue</a:t>
            </a:r>
            <a:endParaRPr/>
          </a:p>
        </p:txBody>
      </p:sp>
      <p:pic>
        <p:nvPicPr>
          <p:cNvPr id="106" name="Google Shape;10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3900" y="776825"/>
            <a:ext cx="3315727" cy="1620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3515" y="2876120"/>
            <a:ext cx="3956910" cy="185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4"/>
          <p:cNvSpPr txBox="1"/>
          <p:nvPr/>
        </p:nvSpPr>
        <p:spPr>
          <a:xfrm>
            <a:off x="4971725" y="2571750"/>
            <a:ext cx="3940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Pilot Phase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 txBox="1"/>
          <p:nvPr>
            <p:ph idx="1" type="body"/>
          </p:nvPr>
        </p:nvSpPr>
        <p:spPr>
          <a:xfrm>
            <a:off x="207006" y="915643"/>
            <a:ext cx="8621700" cy="3497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GST Study Team Report set to be acknowledged today!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GHG-TT proposes to organise a call with stakeholders from across CEOS in late Nov / early Dec</a:t>
            </a:r>
            <a:endParaRPr/>
          </a:p>
        </p:txBody>
      </p:sp>
      <p:sp>
        <p:nvSpPr>
          <p:cNvPr id="114" name="Google Shape;114;p15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GST Actions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6"/>
          <p:cNvSpPr txBox="1"/>
          <p:nvPr>
            <p:ph idx="1" type="body"/>
          </p:nvPr>
        </p:nvSpPr>
        <p:spPr>
          <a:xfrm>
            <a:off x="207006" y="915643"/>
            <a:ext cx="8621700" cy="3497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Review MSI for Methane paper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Plan for WGIA satellite component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Continue development of v2.0 best practices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Review operational validation network requirements</a:t>
            </a:r>
            <a:endParaRPr/>
          </a:p>
          <a:p>
            <a:pPr indent="-361950" lvl="0" marL="457200" rtl="0" algn="l">
              <a:spcBef>
                <a:spcPts val="1000"/>
              </a:spcBef>
              <a:spcAft>
                <a:spcPts val="0"/>
              </a:spcAft>
              <a:buSzPts val="2100"/>
              <a:buChar char="❖"/>
            </a:pPr>
            <a:r>
              <a:rPr lang="en-GB"/>
              <a:t>Develop the tip and cue methodology further</a:t>
            </a:r>
            <a:endParaRPr/>
          </a:p>
        </p:txBody>
      </p:sp>
      <p:sp>
        <p:nvSpPr>
          <p:cNvPr id="120" name="Google Shape;120;p16"/>
          <p:cNvSpPr txBox="1"/>
          <p:nvPr>
            <p:ph type="title"/>
          </p:nvPr>
        </p:nvSpPr>
        <p:spPr>
          <a:xfrm>
            <a:off x="132036" y="131954"/>
            <a:ext cx="7040100" cy="584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Objectives for February 2027 Meeting</a:t>
            </a:r>
            <a:endParaRPr sz="2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