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Montserrat SemiBold"/>
      <p:regular r:id="rId15"/>
      <p:bold r:id="rId16"/>
      <p:italic r:id="rId17"/>
      <p:boldItalic r:id="rId18"/>
    </p:embeddedFont>
    <p:embeddedFont>
      <p:font typeface="Lobster"/>
      <p:regular r:id="rId19"/>
    </p:embeddedFont>
    <p:embeddedFont>
      <p:font typeface="Montserrat"/>
      <p:regular r:id="rId20"/>
      <p:bold r:id="rId21"/>
      <p:italic r:id="rId22"/>
      <p:boldItalic r:id="rId23"/>
    </p:embeddedFont>
    <p:embeddedFont>
      <p:font typeface="Montserrat Medium"/>
      <p:regular r:id="rId24"/>
      <p:bold r:id="rId25"/>
      <p:italic r:id="rId26"/>
      <p:boldItalic r:id="rId27"/>
    </p:embeddedFont>
    <p:embeddedFont>
      <p:font typeface="Average"/>
      <p:regular r:id="rId28"/>
    </p:embeddedFont>
    <p:embeddedFont>
      <p:font typeface="Barlow SemiBold"/>
      <p:regular r:id="rId29"/>
      <p:bold r:id="rId30"/>
      <p:italic r:id="rId31"/>
      <p:boldItalic r:id="rId32"/>
    </p:embeddedFont>
    <p:embeddedFont>
      <p:font typeface="Barlow"/>
      <p:regular r:id="rId33"/>
      <p:bold r:id="rId34"/>
      <p:italic r:id="rId35"/>
      <p:boldItalic r:id="rId36"/>
    </p:embeddedFont>
    <p:embeddedFont>
      <p:font typeface="Open Sans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56E6176-2D16-4F52-B15F-1614A09A116D}">
  <a:tblStyle styleId="{456E6176-2D16-4F52-B15F-1614A09A116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Italic.fntdata"/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MontserratMedium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MontserratMedium-italic.fntdata"/><Relationship Id="rId25" Type="http://schemas.openxmlformats.org/officeDocument/2006/relationships/font" Target="fonts/MontserratMedium-bold.fntdata"/><Relationship Id="rId28" Type="http://schemas.openxmlformats.org/officeDocument/2006/relationships/font" Target="fonts/Average-regular.fntdata"/><Relationship Id="rId27" Type="http://schemas.openxmlformats.org/officeDocument/2006/relationships/font" Target="fonts/MontserratMedium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BarlowSemiBold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BarlowSemiBold-italic.fntdata"/><Relationship Id="rId30" Type="http://schemas.openxmlformats.org/officeDocument/2006/relationships/font" Target="fonts/BarlowSemiBold-bold.fntdata"/><Relationship Id="rId11" Type="http://schemas.openxmlformats.org/officeDocument/2006/relationships/slide" Target="slides/slide5.xml"/><Relationship Id="rId33" Type="http://schemas.openxmlformats.org/officeDocument/2006/relationships/font" Target="fonts/Barlow-regular.fntdata"/><Relationship Id="rId10" Type="http://schemas.openxmlformats.org/officeDocument/2006/relationships/slide" Target="slides/slide4.xml"/><Relationship Id="rId32" Type="http://schemas.openxmlformats.org/officeDocument/2006/relationships/font" Target="fonts/BarlowSemiBold-boldItalic.fntdata"/><Relationship Id="rId13" Type="http://schemas.openxmlformats.org/officeDocument/2006/relationships/slide" Target="slides/slide7.xml"/><Relationship Id="rId35" Type="http://schemas.openxmlformats.org/officeDocument/2006/relationships/font" Target="fonts/Barlow-italic.fntdata"/><Relationship Id="rId12" Type="http://schemas.openxmlformats.org/officeDocument/2006/relationships/slide" Target="slides/slide6.xml"/><Relationship Id="rId34" Type="http://schemas.openxmlformats.org/officeDocument/2006/relationships/font" Target="fonts/Barlow-bold.fntdata"/><Relationship Id="rId15" Type="http://schemas.openxmlformats.org/officeDocument/2006/relationships/font" Target="fonts/MontserratSemiBold-regular.fntdata"/><Relationship Id="rId37" Type="http://schemas.openxmlformats.org/officeDocument/2006/relationships/font" Target="fonts/OpenSans-regular.fntdata"/><Relationship Id="rId14" Type="http://schemas.openxmlformats.org/officeDocument/2006/relationships/slide" Target="slides/slide8.xml"/><Relationship Id="rId36" Type="http://schemas.openxmlformats.org/officeDocument/2006/relationships/font" Target="fonts/Barlow-boldItalic.fntdata"/><Relationship Id="rId17" Type="http://schemas.openxmlformats.org/officeDocument/2006/relationships/font" Target="fonts/MontserratSemiBold-italic.fntdata"/><Relationship Id="rId39" Type="http://schemas.openxmlformats.org/officeDocument/2006/relationships/font" Target="fonts/OpenSans-italic.fntdata"/><Relationship Id="rId16" Type="http://schemas.openxmlformats.org/officeDocument/2006/relationships/font" Target="fonts/MontserratSemiBold-bold.fntdata"/><Relationship Id="rId38" Type="http://schemas.openxmlformats.org/officeDocument/2006/relationships/font" Target="fonts/OpenSans-bold.fntdata"/><Relationship Id="rId19" Type="http://schemas.openxmlformats.org/officeDocument/2006/relationships/font" Target="fonts/Lobster-regular.fntdata"/><Relationship Id="rId18" Type="http://schemas.openxmlformats.org/officeDocument/2006/relationships/font" Target="fonts/MontserratSemiBol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h2c2dac3dd1142d5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h2c2dac3dd1142d5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h2c2dac3dd1142d55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h2c2dac3dd1142d5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2c2dac3dd1142d55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2c2dac3dd1142d55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2c2dac3dd1142d5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h2c2dac3dd1142d5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h2c2dac3dd1142d55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h2c2dac3dd1142d5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h2c2dac3dd1142d55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h2c2dac3dd1142d55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h2c2dac3dd1142d55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h2c2dac3dd1142d5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h2c2dac3dd1142d55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h2c2dac3dd1142d55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jpg"/><Relationship Id="rId4" Type="http://schemas.openxmlformats.org/officeDocument/2006/relationships/image" Target="../media/image3.jp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(CEOS)">
  <p:cSld name="Title Slide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76313" y="1699297"/>
            <a:ext cx="6216117" cy="206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118210" y="3618186"/>
            <a:ext cx="4043667" cy="15285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9" name="Google Shape;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8008" y="-1"/>
            <a:ext cx="2785992" cy="201511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 flipH="1">
            <a:off x="4092296" y="1476329"/>
            <a:ext cx="5063603" cy="367583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8100" rotWithShape="0" algn="br" dir="13500000" dist="28575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 flipH="1">
            <a:off x="-6599" y="-10906"/>
            <a:ext cx="9152384" cy="5161407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" rotWithShape="0" algn="t" dir="2700000" dist="28575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34" y="4149314"/>
            <a:ext cx="1753320" cy="965686"/>
          </a:xfrm>
          <a:prstGeom prst="rect">
            <a:avLst/>
          </a:prstGeom>
          <a:noFill/>
          <a:ln>
            <a:noFill/>
          </a:ln>
          <a:effectLst>
            <a:outerShdw blurRad="38100" rotWithShape="0" algn="tl" dir="2700000" dist="28575">
              <a:srgbClr val="000000">
                <a:alpha val="40000"/>
              </a:srgbClr>
            </a:outerShdw>
          </a:effectLst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4300773" y="-762121"/>
            <a:ext cx="4091400" cy="56106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4344520" y="3615007"/>
            <a:ext cx="1289700" cy="17751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>
            <p:ph type="title"/>
          </p:nvPr>
        </p:nvSpPr>
        <p:spPr>
          <a:xfrm>
            <a:off x="132035" y="131953"/>
            <a:ext cx="4617900" cy="29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i="0" sz="6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7">
            <a:alphaModFix/>
          </a:blip>
          <a:srcRect b="0" l="0" r="65874" t="0"/>
          <a:stretch/>
        </p:blipFill>
        <p:spPr>
          <a:xfrm>
            <a:off x="-313969" y="2927063"/>
            <a:ext cx="1165630" cy="1529081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14288">
              <a:srgbClr val="000000">
                <a:alpha val="50000"/>
              </a:srgbClr>
            </a:outerShdw>
          </a:effectLst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8">
            <a:alphaModFix/>
          </a:blip>
          <a:srcRect b="0" l="34128" r="0" t="0"/>
          <a:stretch/>
        </p:blipFill>
        <p:spPr>
          <a:xfrm>
            <a:off x="851666" y="2927063"/>
            <a:ext cx="2249994" cy="1529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14288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(WGClimate)">
  <p:cSld name="Title Slide_1">
    <p:bg>
      <p:bgPr>
        <a:solidFill>
          <a:schemeClr val="dk2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 flipH="1">
            <a:off x="5911946" y="4279904"/>
            <a:ext cx="5063603" cy="367583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8100" rotWithShape="0" algn="br" dir="13500000" dist="28575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"/>
          <p:cNvSpPr/>
          <p:nvPr/>
        </p:nvSpPr>
        <p:spPr>
          <a:xfrm flipH="1">
            <a:off x="-7514268" y="-3164938"/>
            <a:ext cx="9152384" cy="5161407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" rotWithShape="0" algn="t" dir="2700000" dist="28575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0855" y="149156"/>
            <a:ext cx="1663126" cy="916013"/>
          </a:xfrm>
          <a:prstGeom prst="rect">
            <a:avLst/>
          </a:prstGeom>
          <a:noFill/>
          <a:ln>
            <a:noFill/>
          </a:ln>
          <a:effectLst>
            <a:outerShdw blurRad="38100" rotWithShape="0" algn="tl" dir="2700000" dist="28575">
              <a:srgbClr val="000000">
                <a:alpha val="40000"/>
              </a:srgbClr>
            </a:outerShdw>
          </a:effectLst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 amt="58999"/>
          </a:blip>
          <a:srcRect b="-20377" l="11054" r="40716" t="37273"/>
          <a:stretch/>
        </p:blipFill>
        <p:spPr>
          <a:xfrm rot="5400000">
            <a:off x="6725700" y="2705775"/>
            <a:ext cx="2120100" cy="27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title"/>
          </p:nvPr>
        </p:nvSpPr>
        <p:spPr>
          <a:xfrm>
            <a:off x="1554525" y="1414931"/>
            <a:ext cx="6035100" cy="17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Montserrat Medium"/>
              <a:buNone/>
              <a:defRPr i="0" sz="45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grpSp>
        <p:nvGrpSpPr>
          <p:cNvPr id="24" name="Google Shape;24;p3"/>
          <p:cNvGrpSpPr/>
          <p:nvPr/>
        </p:nvGrpSpPr>
        <p:grpSpPr>
          <a:xfrm>
            <a:off x="6497133" y="148848"/>
            <a:ext cx="2538485" cy="794279"/>
            <a:chOff x="-7013547" y="6156743"/>
            <a:chExt cx="4139060" cy="1295091"/>
          </a:xfrm>
        </p:grpSpPr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 b="23006" l="10790" r="65875" t="22773"/>
            <a:stretch/>
          </p:blipFill>
          <p:spPr>
            <a:xfrm>
              <a:off x="-7013547" y="6156743"/>
              <a:ext cx="1245077" cy="1295091"/>
            </a:xfrm>
            <a:prstGeom prst="rect">
              <a:avLst/>
            </a:prstGeom>
            <a:noFill/>
            <a:ln>
              <a:noFill/>
            </a:ln>
            <a:effectLst>
              <a:outerShdw blurRad="42863" rotWithShape="0" algn="bl" dir="5400000" dist="14288">
                <a:srgbClr val="000000">
                  <a:alpha val="50000"/>
                </a:srgbClr>
              </a:outerShdw>
            </a:effectLst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 b="28524" l="34127" r="11634" t="31914"/>
            <a:stretch/>
          </p:blipFill>
          <p:spPr>
            <a:xfrm>
              <a:off x="-5768470" y="6375042"/>
              <a:ext cx="2893983" cy="944944"/>
            </a:xfrm>
            <a:prstGeom prst="rect">
              <a:avLst/>
            </a:prstGeom>
            <a:noFill/>
            <a:ln>
              <a:noFill/>
            </a:ln>
            <a:effectLst>
              <a:outerShdw blurRad="42863" rotWithShape="0" algn="bl" dir="5400000" dist="14288">
                <a:srgbClr val="000000">
                  <a:alpha val="50000"/>
                </a:srgbClr>
              </a:outerShdw>
            </a:effectLst>
          </p:spPr>
        </p:pic>
      </p:grpSp>
      <p:sp>
        <p:nvSpPr>
          <p:cNvPr id="27" name="Google Shape;27;p3"/>
          <p:cNvSpPr txBox="1"/>
          <p:nvPr/>
        </p:nvSpPr>
        <p:spPr>
          <a:xfrm>
            <a:off x="0" y="4439250"/>
            <a:ext cx="1833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rPr>
              <a:t>WGClimate</a:t>
            </a:r>
            <a:endParaRPr b="1" sz="1600">
              <a:solidFill>
                <a:schemeClr val="lt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The Joint CEOS-CGMS Working Group on Climate</a:t>
            </a:r>
            <a:endParaRPr b="1" sz="11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0" y="1"/>
            <a:ext cx="9144000" cy="77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Google Shape;30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6978317" y="0"/>
            <a:ext cx="2165683" cy="7781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4"/>
          <p:cNvGrpSpPr/>
          <p:nvPr/>
        </p:nvGrpSpPr>
        <p:grpSpPr>
          <a:xfrm>
            <a:off x="7584631" y="206140"/>
            <a:ext cx="1616032" cy="723448"/>
            <a:chOff x="7336150" y="-5375"/>
            <a:chExt cx="2317556" cy="1037500"/>
          </a:xfrm>
        </p:grpSpPr>
        <p:pic>
          <p:nvPicPr>
            <p:cNvPr id="32" name="Google Shape;32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336150" y="-5375"/>
              <a:ext cx="2317556" cy="103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4"/>
            <p:cNvPicPr preferRelativeResize="0"/>
            <p:nvPr/>
          </p:nvPicPr>
          <p:blipFill rotWithShape="1">
            <a:blip r:embed="rId4">
              <a:alphaModFix/>
            </a:blip>
            <a:srcRect b="0" l="34128" r="0" t="0"/>
            <a:stretch/>
          </p:blipFill>
          <p:spPr>
            <a:xfrm>
              <a:off x="8127051" y="-5375"/>
              <a:ext cx="1526655" cy="1037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" name="Google Shape;3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9725" y="69131"/>
            <a:ext cx="893494" cy="353999"/>
          </a:xfrm>
          <a:prstGeom prst="rect">
            <a:avLst/>
          </a:prstGeom>
          <a:noFill/>
          <a:ln>
            <a:noFill/>
          </a:ln>
          <a:effectLst>
            <a:outerShdw blurRad="38100" rotWithShape="0" algn="tl" dir="2700000" dist="28575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333" y="4930953"/>
            <a:ext cx="9145200" cy="212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3378" y="4905272"/>
            <a:ext cx="9147300" cy="4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7699248" y="4930953"/>
            <a:ext cx="1444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100" u="none" cap="none" strike="noStrike">
                <a:solidFill>
                  <a:schemeClr val="accen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Slide </a:t>
            </a:r>
            <a:fld id="{00000000-1234-1234-1234-123412341234}" type="slidenum">
              <a:rPr i="0" lang="en-GB" sz="1100" u="none" cap="none" strike="noStrike">
                <a:solidFill>
                  <a:schemeClr val="accen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‹#›</a:t>
            </a:fld>
            <a:endParaRPr i="0" sz="1100" u="none" cap="none" strike="noStrike">
              <a:solidFill>
                <a:schemeClr val="accen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38" name="Google Shape;38;p4"/>
          <p:cNvSpPr txBox="1"/>
          <p:nvPr>
            <p:ph idx="1" type="body"/>
          </p:nvPr>
        </p:nvSpPr>
        <p:spPr>
          <a:xfrm>
            <a:off x="207006" y="915643"/>
            <a:ext cx="8621700" cy="3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  <a:defRPr i="0" sz="2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▪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23850" lvl="2" marL="13716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o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23850" lvl="5" marL="2743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•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23850" lvl="6" marL="32004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•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23850" lvl="7" marL="36576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•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23850" lvl="8" marL="41148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•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Montserrat"/>
              <a:buNone/>
              <a:defRPr i="0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0" name="Google Shape;40;p4"/>
          <p:cNvSpPr txBox="1"/>
          <p:nvPr/>
        </p:nvSpPr>
        <p:spPr>
          <a:xfrm>
            <a:off x="7910850" y="4412813"/>
            <a:ext cx="1251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WGClimate</a:t>
            </a:r>
            <a:endParaRPr b="1" sz="10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The Joint CEOS-CGMS Working Group on Climate</a:t>
            </a:r>
            <a:endParaRPr b="1" sz="7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and Content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0" y="1"/>
            <a:ext cx="9144000" cy="77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6978317" y="0"/>
            <a:ext cx="2165683" cy="7781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" name="Google Shape;44;p5"/>
          <p:cNvGrpSpPr/>
          <p:nvPr/>
        </p:nvGrpSpPr>
        <p:grpSpPr>
          <a:xfrm>
            <a:off x="7584631" y="206140"/>
            <a:ext cx="1616032" cy="723448"/>
            <a:chOff x="7336150" y="-5375"/>
            <a:chExt cx="2317556" cy="1037500"/>
          </a:xfrm>
        </p:grpSpPr>
        <p:pic>
          <p:nvPicPr>
            <p:cNvPr id="45" name="Google Shape;4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336150" y="-5375"/>
              <a:ext cx="2317556" cy="103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5"/>
            <p:cNvPicPr preferRelativeResize="0"/>
            <p:nvPr/>
          </p:nvPicPr>
          <p:blipFill rotWithShape="1">
            <a:blip r:embed="rId4">
              <a:alphaModFix/>
            </a:blip>
            <a:srcRect b="0" l="34128" r="0" t="0"/>
            <a:stretch/>
          </p:blipFill>
          <p:spPr>
            <a:xfrm>
              <a:off x="8127051" y="-5375"/>
              <a:ext cx="1526655" cy="1037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7" name="Google Shape;4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9725" y="69131"/>
            <a:ext cx="893494" cy="353999"/>
          </a:xfrm>
          <a:prstGeom prst="rect">
            <a:avLst/>
          </a:prstGeom>
          <a:noFill/>
          <a:ln>
            <a:noFill/>
          </a:ln>
          <a:effectLst>
            <a:outerShdw blurRad="38100" rotWithShape="0" algn="tl" dir="2700000" dist="28575">
              <a:srgbClr val="000000">
                <a:alpha val="40000"/>
              </a:srgbClr>
            </a:outerShdw>
          </a:effectLst>
        </p:spPr>
      </p:pic>
      <p:sp>
        <p:nvSpPr>
          <p:cNvPr id="48" name="Google Shape;48;p5"/>
          <p:cNvSpPr/>
          <p:nvPr/>
        </p:nvSpPr>
        <p:spPr>
          <a:xfrm>
            <a:off x="-1333" y="4930953"/>
            <a:ext cx="9145500" cy="21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5"/>
          <p:cNvSpPr/>
          <p:nvPr/>
        </p:nvSpPr>
        <p:spPr>
          <a:xfrm flipH="1" rot="10800000">
            <a:off x="-3378" y="4905272"/>
            <a:ext cx="9147300" cy="4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5"/>
          <p:cNvSpPr txBox="1"/>
          <p:nvPr/>
        </p:nvSpPr>
        <p:spPr>
          <a:xfrm>
            <a:off x="7699248" y="4930953"/>
            <a:ext cx="1444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100" u="none" cap="none" strike="noStrike">
                <a:solidFill>
                  <a:schemeClr val="accen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Slide </a:t>
            </a:r>
            <a:fld id="{00000000-1234-1234-1234-123412341234}" type="slidenum">
              <a:rPr i="0" lang="en-GB" sz="1100" u="none" cap="none" strike="noStrike">
                <a:solidFill>
                  <a:schemeClr val="accen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‹#›</a:t>
            </a:fld>
            <a:endParaRPr i="0" sz="1100" u="none" cap="none" strike="noStrike">
              <a:solidFill>
                <a:schemeClr val="accen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51" name="Google Shape;51;p5"/>
          <p:cNvSpPr txBox="1"/>
          <p:nvPr/>
        </p:nvSpPr>
        <p:spPr>
          <a:xfrm>
            <a:off x="-18281" y="4922100"/>
            <a:ext cx="44064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WGClimate-24 &amp; GHG-TT-6 | 9 - 12 February, 2026</a:t>
            </a:r>
            <a:endParaRPr sz="1100">
              <a:solidFill>
                <a:schemeClr val="accen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2" name="Google Shape;52;p5"/>
          <p:cNvSpPr txBox="1"/>
          <p:nvPr>
            <p:ph type="title"/>
          </p:nvPr>
        </p:nvSpPr>
        <p:spPr>
          <a:xfrm>
            <a:off x="132036" y="131954"/>
            <a:ext cx="70404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Montserrat"/>
              <a:buNone/>
              <a:defRPr i="0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3" name="Google Shape;53;p5"/>
          <p:cNvSpPr txBox="1"/>
          <p:nvPr/>
        </p:nvSpPr>
        <p:spPr>
          <a:xfrm>
            <a:off x="7910850" y="4412813"/>
            <a:ext cx="1251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WGClimate</a:t>
            </a:r>
            <a:endParaRPr b="1" sz="10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The Joint CEOS-CGMS Working Group on Climate</a:t>
            </a:r>
            <a:endParaRPr b="1" sz="7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56" name="Google Shape;56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sz="1400"/>
            </a:lvl1pPr>
            <a:lvl2pPr lvl="1">
              <a:buNone/>
              <a:defRPr sz="1400"/>
            </a:lvl2pPr>
            <a:lvl3pPr lvl="2">
              <a:buNone/>
              <a:defRPr sz="1400"/>
            </a:lvl3pPr>
            <a:lvl4pPr lvl="3">
              <a:buNone/>
              <a:defRPr sz="1400"/>
            </a:lvl4pPr>
            <a:lvl5pPr lvl="4">
              <a:buNone/>
              <a:defRPr sz="1400"/>
            </a:lvl5pPr>
            <a:lvl6pPr lvl="5">
              <a:buNone/>
              <a:defRPr sz="1400"/>
            </a:lvl6pPr>
            <a:lvl7pPr lvl="6">
              <a:buNone/>
              <a:defRPr sz="1400"/>
            </a:lvl7pPr>
            <a:lvl8pPr lvl="7">
              <a:buNone/>
              <a:defRPr sz="1400"/>
            </a:lvl8pPr>
            <a:lvl9pPr lvl="8">
              <a:buNone/>
              <a:defRPr sz="14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akilpatrick@unfccc.int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>
            <a:off x="1554525" y="1414931"/>
            <a:ext cx="6035100" cy="176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WGClimate-24 Action Review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WGClimate-24-01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 txBox="1"/>
          <p:nvPr>
            <p:ph idx="1" type="body"/>
          </p:nvPr>
        </p:nvSpPr>
        <p:spPr>
          <a:xfrm>
            <a:off x="207000" y="2014201"/>
            <a:ext cx="8621700" cy="2398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How is the ECV rationalisation progressing?</a:t>
            </a:r>
            <a:endParaRPr/>
          </a:p>
        </p:txBody>
      </p:sp>
      <p:graphicFrame>
        <p:nvGraphicFramePr>
          <p:cNvPr id="69" name="Google Shape;69;p8"/>
          <p:cNvGraphicFramePr/>
          <p:nvPr/>
        </p:nvGraphicFramePr>
        <p:xfrm>
          <a:off x="132025" y="115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{456E6176-2D16-4F52-B15F-1614A09A116D}</a:tableStyleId>
              </a:tblPr>
              <a:tblGrid>
                <a:gridCol w="1841000"/>
                <a:gridCol w="5483825"/>
                <a:gridCol w="14754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WGClimate-24-04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Mark Dowell to request the GCOS ECV Task Team share a draft of the requirements protocol document with WGClimate. </a:t>
                      </a:r>
                      <a:endParaRPr b="1"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Q1 2026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WGClimate-24-05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 txBox="1"/>
          <p:nvPr>
            <p:ph idx="1" type="body"/>
          </p:nvPr>
        </p:nvSpPr>
        <p:spPr>
          <a:xfrm>
            <a:off x="207000" y="2174425"/>
            <a:ext cx="8621700" cy="2238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9250" lvl="0" marL="457200" rtl="0" algn="l">
              <a:spcBef>
                <a:spcPts val="8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Context: Followed from EC Agency report - noting the three pillars of Copernicus user uptake (KCEO, NCPs, EUSPA)</a:t>
            </a:r>
            <a:endParaRPr sz="1900"/>
          </a:p>
        </p:txBody>
      </p:sp>
      <p:graphicFrame>
        <p:nvGraphicFramePr>
          <p:cNvPr id="76" name="Google Shape;76;p9"/>
          <p:cNvGraphicFramePr/>
          <p:nvPr/>
        </p:nvGraphicFramePr>
        <p:xfrm>
          <a:off x="132025" y="115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{456E6176-2D16-4F52-B15F-1614A09A116D}</a:tableStyleId>
              </a:tblPr>
              <a:tblGrid>
                <a:gridCol w="1841000"/>
                <a:gridCol w="5483825"/>
                <a:gridCol w="14754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WGClimate-24-05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EC to share lessons learned in connecting with users, through a small pilot of all GHG aspects addressed by KCEO, NCPs and EUSPA. Report outcomes of pilot study to WGClimate-25.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WGClimate-25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WGClimate-24-09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0"/>
          <p:cNvSpPr txBox="1"/>
          <p:nvPr>
            <p:ph idx="1" type="body"/>
          </p:nvPr>
        </p:nvSpPr>
        <p:spPr>
          <a:xfrm>
            <a:off x="207000" y="2174425"/>
            <a:ext cx="8621700" cy="2238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Is this something we could pursue for alongside the February meeting?</a:t>
            </a:r>
            <a:endParaRPr/>
          </a:p>
        </p:txBody>
      </p:sp>
      <p:graphicFrame>
        <p:nvGraphicFramePr>
          <p:cNvPr id="83" name="Google Shape;83;p10"/>
          <p:cNvGraphicFramePr/>
          <p:nvPr/>
        </p:nvGraphicFramePr>
        <p:xfrm>
          <a:off x="132025" y="115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{456E6176-2D16-4F52-B15F-1614A09A116D}</a:tableStyleId>
              </a:tblPr>
              <a:tblGrid>
                <a:gridCol w="1841000"/>
                <a:gridCol w="5483825"/>
                <a:gridCol w="14754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WGClimate-24-09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 to explore organising an event/hackathon with WCRP for testing interoperability of CDRs - supporting the Architecture recommendations of the CEOS Interoperability Handbook.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WGClimate-25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WGClimate-24-10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1"/>
          <p:cNvSpPr txBox="1"/>
          <p:nvPr>
            <p:ph idx="1" type="body"/>
          </p:nvPr>
        </p:nvSpPr>
        <p:spPr>
          <a:xfrm>
            <a:off x="207000" y="2014201"/>
            <a:ext cx="8621700" cy="2398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J</a:t>
            </a:r>
            <a:r>
              <a:rPr lang="en-GB"/>
              <a:t>örg is progressing with the CDR definition paper - aiming for a draft to be </a:t>
            </a:r>
            <a:r>
              <a:rPr lang="en-GB"/>
              <a:t>submitted</a:t>
            </a:r>
            <a:r>
              <a:rPr lang="en-GB"/>
              <a:t> by the end of the year</a:t>
            </a:r>
            <a:endParaRPr/>
          </a:p>
        </p:txBody>
      </p:sp>
      <p:graphicFrame>
        <p:nvGraphicFramePr>
          <p:cNvPr id="90" name="Google Shape;90;p11"/>
          <p:cNvGraphicFramePr/>
          <p:nvPr/>
        </p:nvGraphicFramePr>
        <p:xfrm>
          <a:off x="132025" y="115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{456E6176-2D16-4F52-B15F-1614A09A116D}</a:tableStyleId>
              </a:tblPr>
              <a:tblGrid>
                <a:gridCol w="1841000"/>
                <a:gridCol w="5483825"/>
                <a:gridCol w="14754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WGClimate-24-10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Jörg Schulz to check the proposed CDR definition with Peter Strobl (EC-JRC, LSI-VC) and GCOS colleagues (Peter Thorne), including whether GCOS would like to contribute on the in situ aspect.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Q1 2026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WGClimate-24-12 &amp; -13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2"/>
          <p:cNvSpPr txBox="1"/>
          <p:nvPr>
            <p:ph idx="1" type="body"/>
          </p:nvPr>
        </p:nvSpPr>
        <p:spPr>
          <a:xfrm>
            <a:off x="207000" y="3130000"/>
            <a:ext cx="8621700" cy="1282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spcBef>
                <a:spcPts val="800"/>
              </a:spcBef>
              <a:spcAft>
                <a:spcPts val="0"/>
              </a:spcAft>
              <a:buSzPts val="1800"/>
              <a:buChar char="❖"/>
            </a:pPr>
            <a:r>
              <a:rPr lang="en-GB" sz="1800"/>
              <a:t>No poster session planned for this year - World Cafes instead</a:t>
            </a:r>
            <a:endParaRPr sz="1800"/>
          </a:p>
        </p:txBody>
      </p:sp>
      <p:graphicFrame>
        <p:nvGraphicFramePr>
          <p:cNvPr id="97" name="Google Shape;97;p12"/>
          <p:cNvGraphicFramePr/>
          <p:nvPr/>
        </p:nvGraphicFramePr>
        <p:xfrm>
          <a:off x="132025" y="115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{456E6176-2D16-4F52-B15F-1614A09A116D}</a:tableStyleId>
              </a:tblPr>
              <a:tblGrid>
                <a:gridCol w="1841000"/>
                <a:gridCol w="5483825"/>
                <a:gridCol w="14754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WGClimate-24-12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Vincent-Henri Peuch to consider developing a virtual poster session platform for Earth Information Day at COP-31. Connect with COP-31 host organisation and SBSTA Chair to ensure the technical capability to support this.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Q2 2026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WGClimate-24-13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Vincent-Henri Peuch to create a policy brief and/or fact sheet, to be shared via CEOS/CGMS Agencies with the national UNFCCC negotiators ahead of UNFCCC COP31.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August 2026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UNFCCC Engagement Actions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03" name="Google Shape;103;p13"/>
          <p:cNvGraphicFramePr/>
          <p:nvPr/>
        </p:nvGraphicFramePr>
        <p:xfrm>
          <a:off x="132025" y="115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{456E6176-2D16-4F52-B15F-1614A09A116D}</a:tableStyleId>
              </a:tblPr>
              <a:tblGrid>
                <a:gridCol w="1841000"/>
                <a:gridCol w="5483825"/>
                <a:gridCol w="14754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WGClimate-24-15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Mark Dowell to work with UNFCCC to develop a short document to explain the importance of reporting against the Adaptation indicators, and the benefits of EO data.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Q2 2026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WGClimate-24-18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Yasjka Meijer to share the GHG and AFOLU Roadmaps with UNFCCC mitigation colleagues (Stelios, Sofia &amp; Nicolas), as well as the Aquatic Carbon Roadmap (when finalised).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March 2026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WGClimate-24-19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Albrecht von Bargen to connect with </a:t>
                      </a:r>
                      <a:r>
                        <a:rPr lang="en-GB" sz="1300" u="sng">
                          <a:solidFill>
                            <a:srgbClr val="1155C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Aljeandro Kilpatrick</a:t>
                      </a: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in Bonn to continue the discussions around Capacity developments.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Q2 2026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WGClimate-24-20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John Remedios to organise a meeting with Maia Tskhvaradze (UNFCCC) and colleagues from TEC and CTCN to understand where space-based data can support the UNFCCC Technology workstream.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March 2026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WGClimate-24-21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4"/>
          <p:cNvSpPr txBox="1"/>
          <p:nvPr>
            <p:ph idx="1" type="body"/>
          </p:nvPr>
        </p:nvSpPr>
        <p:spPr>
          <a:xfrm>
            <a:off x="207000" y="2174425"/>
            <a:ext cx="8621700" cy="22383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8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On the UNFCCC website, national inventory reports can be accessed by country and satellite observation - but it’s tedious to open each, so looking for an automated way to extract this information. </a:t>
            </a:r>
            <a:endParaRPr/>
          </a:p>
        </p:txBody>
      </p:sp>
      <p:graphicFrame>
        <p:nvGraphicFramePr>
          <p:cNvPr id="110" name="Google Shape;110;p14"/>
          <p:cNvGraphicFramePr/>
          <p:nvPr/>
        </p:nvGraphicFramePr>
        <p:xfrm>
          <a:off x="132025" y="115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{456E6176-2D16-4F52-B15F-1614A09A116D}</a:tableStyleId>
              </a:tblPr>
              <a:tblGrid>
                <a:gridCol w="1841000"/>
                <a:gridCol w="5483825"/>
                <a:gridCol w="1475425"/>
              </a:tblGrid>
              <a:tr h="1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WGClimate-24-21</a:t>
                      </a:r>
                      <a:endParaRPr b="1" sz="130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344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EC-JRC to assess the feasibility of extracting information on the use of satellite data in the National Inventory Reports published by UNFCCC Parties. </a:t>
                      </a:r>
                      <a:endParaRPr sz="13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Due: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WGClimate-25</a:t>
                      </a:r>
                      <a:endParaRPr b="1" sz="12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