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5"/>
  </p:notesMasterIdLst>
  <p:handoutMasterIdLst>
    <p:handoutMasterId r:id="rId16"/>
  </p:handoutMasterIdLst>
  <p:sldIdLst>
    <p:sldId id="256" r:id="rId2"/>
    <p:sldId id="317" r:id="rId3"/>
    <p:sldId id="329" r:id="rId4"/>
    <p:sldId id="324" r:id="rId5"/>
    <p:sldId id="330" r:id="rId6"/>
    <p:sldId id="331" r:id="rId7"/>
    <p:sldId id="333" r:id="rId8"/>
    <p:sldId id="325" r:id="rId9"/>
    <p:sldId id="326" r:id="rId10"/>
    <p:sldId id="327" r:id="rId11"/>
    <p:sldId id="332" r:id="rId12"/>
    <p:sldId id="334" r:id="rId13"/>
    <p:sldId id="335" r:id="rId14"/>
  </p:sldIdLst>
  <p:sldSz cx="9144000" cy="6858000" type="screen4x3"/>
  <p:notesSz cx="6797675" cy="9926638"/>
  <p:defaultTextStyle>
    <a:defPPr>
      <a:defRPr lang="en-US"/>
    </a:defPPr>
    <a:lvl1pPr algn="l" rtl="0" fontAlgn="base">
      <a:spcBef>
        <a:spcPct val="0"/>
      </a:spcBef>
      <a:spcAft>
        <a:spcPct val="0"/>
      </a:spcAft>
      <a:defRPr sz="7600" b="1" kern="1200">
        <a:solidFill>
          <a:srgbClr val="FFD624"/>
        </a:solidFill>
        <a:latin typeface="Verdana" pitchFamily="34" charset="0"/>
        <a:ea typeface="MS PGothic" pitchFamily="34" charset="-128"/>
        <a:cs typeface="+mn-cs"/>
      </a:defRPr>
    </a:lvl1pPr>
    <a:lvl2pPr marL="457200" algn="l" rtl="0" fontAlgn="base">
      <a:spcBef>
        <a:spcPct val="0"/>
      </a:spcBef>
      <a:spcAft>
        <a:spcPct val="0"/>
      </a:spcAft>
      <a:defRPr sz="7600" b="1" kern="1200">
        <a:solidFill>
          <a:srgbClr val="FFD624"/>
        </a:solidFill>
        <a:latin typeface="Verdana" pitchFamily="34" charset="0"/>
        <a:ea typeface="MS PGothic" pitchFamily="34" charset="-128"/>
        <a:cs typeface="+mn-cs"/>
      </a:defRPr>
    </a:lvl2pPr>
    <a:lvl3pPr marL="914400" algn="l" rtl="0" fontAlgn="base">
      <a:spcBef>
        <a:spcPct val="0"/>
      </a:spcBef>
      <a:spcAft>
        <a:spcPct val="0"/>
      </a:spcAft>
      <a:defRPr sz="7600" b="1" kern="1200">
        <a:solidFill>
          <a:srgbClr val="FFD624"/>
        </a:solidFill>
        <a:latin typeface="Verdana" pitchFamily="34" charset="0"/>
        <a:ea typeface="MS PGothic" pitchFamily="34" charset="-128"/>
        <a:cs typeface="+mn-cs"/>
      </a:defRPr>
    </a:lvl3pPr>
    <a:lvl4pPr marL="1371600" algn="l" rtl="0" fontAlgn="base">
      <a:spcBef>
        <a:spcPct val="0"/>
      </a:spcBef>
      <a:spcAft>
        <a:spcPct val="0"/>
      </a:spcAft>
      <a:defRPr sz="7600" b="1" kern="1200">
        <a:solidFill>
          <a:srgbClr val="FFD624"/>
        </a:solidFill>
        <a:latin typeface="Verdana" pitchFamily="34" charset="0"/>
        <a:ea typeface="MS PGothic" pitchFamily="34" charset="-128"/>
        <a:cs typeface="+mn-cs"/>
      </a:defRPr>
    </a:lvl4pPr>
    <a:lvl5pPr marL="1828800" algn="l" rtl="0" fontAlgn="base">
      <a:spcBef>
        <a:spcPct val="0"/>
      </a:spcBef>
      <a:spcAft>
        <a:spcPct val="0"/>
      </a:spcAft>
      <a:defRPr sz="7600" b="1" kern="1200">
        <a:solidFill>
          <a:srgbClr val="FFD624"/>
        </a:solidFill>
        <a:latin typeface="Verdana" pitchFamily="34" charset="0"/>
        <a:ea typeface="MS PGothic" pitchFamily="34" charset="-128"/>
        <a:cs typeface="+mn-cs"/>
      </a:defRPr>
    </a:lvl5pPr>
    <a:lvl6pPr marL="2286000" algn="l" defTabSz="914400" rtl="0" eaLnBrk="1" latinLnBrk="0" hangingPunct="1">
      <a:defRPr sz="7600" b="1" kern="1200">
        <a:solidFill>
          <a:srgbClr val="FFD624"/>
        </a:solidFill>
        <a:latin typeface="Verdana" pitchFamily="34" charset="0"/>
        <a:ea typeface="MS PGothic" pitchFamily="34" charset="-128"/>
        <a:cs typeface="+mn-cs"/>
      </a:defRPr>
    </a:lvl6pPr>
    <a:lvl7pPr marL="2743200" algn="l" defTabSz="914400" rtl="0" eaLnBrk="1" latinLnBrk="0" hangingPunct="1">
      <a:defRPr sz="7600" b="1" kern="1200">
        <a:solidFill>
          <a:srgbClr val="FFD624"/>
        </a:solidFill>
        <a:latin typeface="Verdana" pitchFamily="34" charset="0"/>
        <a:ea typeface="MS PGothic" pitchFamily="34" charset="-128"/>
        <a:cs typeface="+mn-cs"/>
      </a:defRPr>
    </a:lvl7pPr>
    <a:lvl8pPr marL="3200400" algn="l" defTabSz="914400" rtl="0" eaLnBrk="1" latinLnBrk="0" hangingPunct="1">
      <a:defRPr sz="7600" b="1" kern="1200">
        <a:solidFill>
          <a:srgbClr val="FFD624"/>
        </a:solidFill>
        <a:latin typeface="Verdana" pitchFamily="34" charset="0"/>
        <a:ea typeface="MS PGothic" pitchFamily="34" charset="-128"/>
        <a:cs typeface="+mn-cs"/>
      </a:defRPr>
    </a:lvl8pPr>
    <a:lvl9pPr marL="3657600" algn="l" defTabSz="914400" rtl="0" eaLnBrk="1" latinLnBrk="0" hangingPunct="1">
      <a:defRPr sz="7600" b="1" kern="1200">
        <a:solidFill>
          <a:srgbClr val="FFD624"/>
        </a:solidFill>
        <a:latin typeface="Verdana" pitchFamily="34"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00000"/>
    <a:srgbClr val="004494"/>
    <a:srgbClr val="37ACDE"/>
    <a:srgbClr val="3166CF"/>
    <a:srgbClr val="3E6FD2"/>
    <a:srgbClr val="2D5EC1"/>
    <a:srgbClr val="BDDEFF"/>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299" autoAdjust="0"/>
    <p:restoredTop sz="93835" autoAdjust="0"/>
  </p:normalViewPr>
  <p:slideViewPr>
    <p:cSldViewPr snapToGrid="0">
      <p:cViewPr>
        <p:scale>
          <a:sx n="100" d="100"/>
          <a:sy n="100" d="100"/>
        </p:scale>
        <p:origin x="-1200" y="-296"/>
      </p:cViewPr>
      <p:guideLst>
        <p:guide orient="horz" pos="2160"/>
        <p:guide pos="2880"/>
      </p:guideLst>
    </p:cSldViewPr>
  </p:slideViewPr>
  <p:notesTextViewPr>
    <p:cViewPr>
      <p:scale>
        <a:sx n="1" d="1"/>
        <a:sy n="1" d="1"/>
      </p:scale>
      <p:origin x="0" y="0"/>
    </p:cViewPr>
  </p:notesTextViewPr>
  <p:sorterViewPr>
    <p:cViewPr>
      <p:scale>
        <a:sx n="85" d="100"/>
        <a:sy n="85" d="100"/>
      </p:scale>
      <p:origin x="0" y="0"/>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handoutMaster" Target="handoutMasters/handoutMaster1.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b="0">
                <a:solidFill>
                  <a:schemeClr val="tx1"/>
                </a:solidFill>
                <a:latin typeface="Arial" charset="0"/>
                <a:ea typeface="ＭＳ Ｐゴシック" charset="0"/>
                <a:cs typeface="+mn-cs"/>
              </a:defRPr>
            </a:lvl1pPr>
          </a:lstStyle>
          <a:p>
            <a:pPr>
              <a:defRPr/>
            </a:pPr>
            <a:endParaRPr lang="en-GB"/>
          </a:p>
        </p:txBody>
      </p:sp>
      <p:sp>
        <p:nvSpPr>
          <p:cNvPr id="37891" name="Rectangle 3"/>
          <p:cNvSpPr>
            <a:spLocks noGrp="1" noChangeArrowheads="1"/>
          </p:cNvSpPr>
          <p:nvPr>
            <p:ph type="dt" sz="quarter" idx="1"/>
          </p:nvPr>
        </p:nvSpPr>
        <p:spPr bwMode="auto">
          <a:xfrm>
            <a:off x="3849688"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b="0">
                <a:solidFill>
                  <a:schemeClr val="tx1"/>
                </a:solidFill>
                <a:latin typeface="Arial" charset="0"/>
                <a:ea typeface="ＭＳ Ｐゴシック" charset="0"/>
                <a:cs typeface="+mn-cs"/>
              </a:defRPr>
            </a:lvl1pPr>
          </a:lstStyle>
          <a:p>
            <a:pPr>
              <a:defRPr/>
            </a:pPr>
            <a:endParaRPr lang="en-GB"/>
          </a:p>
        </p:txBody>
      </p:sp>
      <p:sp>
        <p:nvSpPr>
          <p:cNvPr id="37892" name="Rectangle 4"/>
          <p:cNvSpPr>
            <a:spLocks noGrp="1" noChangeArrowheads="1"/>
          </p:cNvSpPr>
          <p:nvPr>
            <p:ph type="ftr" sz="quarter" idx="2"/>
          </p:nvPr>
        </p:nvSpPr>
        <p:spPr bwMode="auto">
          <a:xfrm>
            <a:off x="0"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b="0">
                <a:solidFill>
                  <a:schemeClr val="tx1"/>
                </a:solidFill>
                <a:latin typeface="Arial" charset="0"/>
                <a:ea typeface="ＭＳ Ｐゴシック" charset="0"/>
                <a:cs typeface="+mn-cs"/>
              </a:defRPr>
            </a:lvl1pPr>
          </a:lstStyle>
          <a:p>
            <a:pPr>
              <a:defRPr/>
            </a:pPr>
            <a:endParaRPr lang="en-GB"/>
          </a:p>
        </p:txBody>
      </p:sp>
      <p:sp>
        <p:nvSpPr>
          <p:cNvPr id="37893" name="Rectangle 5"/>
          <p:cNvSpPr>
            <a:spLocks noGrp="1" noChangeArrowheads="1"/>
          </p:cNvSpPr>
          <p:nvPr>
            <p:ph type="sldNum" sz="quarter" idx="3"/>
          </p:nvPr>
        </p:nvSpPr>
        <p:spPr bwMode="auto">
          <a:xfrm>
            <a:off x="3849688"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Arial" pitchFamily="34" charset="0"/>
              </a:defRPr>
            </a:lvl1pPr>
          </a:lstStyle>
          <a:p>
            <a:fld id="{7AEC453A-1092-447A-BF66-8045BDBE14D8}" type="slidenum">
              <a:rPr lang="en-US"/>
              <a:pPr/>
              <a:t>‹#›</a:t>
            </a:fld>
            <a:endParaRPr lang="en-US"/>
          </a:p>
        </p:txBody>
      </p:sp>
    </p:spTree>
    <p:extLst>
      <p:ext uri="{BB962C8B-B14F-4D97-AF65-F5344CB8AC3E}">
        <p14:creationId xmlns:p14="http://schemas.microsoft.com/office/powerpoint/2010/main" val="31299517"/>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b="0">
                <a:solidFill>
                  <a:schemeClr val="tx1"/>
                </a:solidFill>
                <a:latin typeface="Arial" charset="0"/>
                <a:ea typeface="ＭＳ Ｐゴシック" charset="0"/>
                <a:cs typeface="+mn-cs"/>
              </a:defRPr>
            </a:lvl1pPr>
          </a:lstStyle>
          <a:p>
            <a:pPr>
              <a:defRPr/>
            </a:pPr>
            <a:endParaRPr lang="en-GB"/>
          </a:p>
        </p:txBody>
      </p:sp>
      <p:sp>
        <p:nvSpPr>
          <p:cNvPr id="36867" name="Rectangle 3"/>
          <p:cNvSpPr>
            <a:spLocks noGrp="1" noChangeArrowheads="1"/>
          </p:cNvSpPr>
          <p:nvPr>
            <p:ph type="dt" idx="1"/>
          </p:nvPr>
        </p:nvSpPr>
        <p:spPr bwMode="auto">
          <a:xfrm>
            <a:off x="3849688"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b="0">
                <a:solidFill>
                  <a:schemeClr val="tx1"/>
                </a:solidFill>
                <a:latin typeface="Arial" charset="0"/>
                <a:ea typeface="ＭＳ Ｐゴシック" charset="0"/>
                <a:cs typeface="+mn-cs"/>
              </a:defRPr>
            </a:lvl1pPr>
          </a:lstStyle>
          <a:p>
            <a:pPr>
              <a:defRPr/>
            </a:pPr>
            <a:endParaRPr lang="en-GB"/>
          </a:p>
        </p:txBody>
      </p:sp>
      <p:sp>
        <p:nvSpPr>
          <p:cNvPr id="36868" name="Rectangle 4"/>
          <p:cNvSpPr>
            <a:spLocks noGrp="1" noRot="1" noChangeAspect="1" noChangeArrowheads="1" noTextEdit="1"/>
          </p:cNvSpPr>
          <p:nvPr>
            <p:ph type="sldImg" idx="2"/>
          </p:nvPr>
        </p:nvSpPr>
        <p:spPr bwMode="auto">
          <a:xfrm>
            <a:off x="917575" y="744538"/>
            <a:ext cx="4964113" cy="37226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36869" name="Rectangle 5"/>
          <p:cNvSpPr>
            <a:spLocks noGrp="1" noChangeArrowheads="1"/>
          </p:cNvSpPr>
          <p:nvPr>
            <p:ph type="body" sz="quarter" idx="3"/>
          </p:nvPr>
        </p:nvSpPr>
        <p:spPr bwMode="auto">
          <a:xfrm>
            <a:off x="679450" y="4714875"/>
            <a:ext cx="5438775"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36870" name="Rectangle 6"/>
          <p:cNvSpPr>
            <a:spLocks noGrp="1" noChangeArrowheads="1"/>
          </p:cNvSpPr>
          <p:nvPr>
            <p:ph type="ftr" sz="quarter" idx="4"/>
          </p:nvPr>
        </p:nvSpPr>
        <p:spPr bwMode="auto">
          <a:xfrm>
            <a:off x="0"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b="0">
                <a:solidFill>
                  <a:schemeClr val="tx1"/>
                </a:solidFill>
                <a:latin typeface="Arial" charset="0"/>
                <a:ea typeface="ＭＳ Ｐゴシック" charset="0"/>
                <a:cs typeface="+mn-cs"/>
              </a:defRPr>
            </a:lvl1pPr>
          </a:lstStyle>
          <a:p>
            <a:pPr>
              <a:defRPr/>
            </a:pPr>
            <a:endParaRPr lang="en-GB"/>
          </a:p>
        </p:txBody>
      </p:sp>
      <p:sp>
        <p:nvSpPr>
          <p:cNvPr id="36871" name="Rectangle 7"/>
          <p:cNvSpPr>
            <a:spLocks noGrp="1" noChangeArrowheads="1"/>
          </p:cNvSpPr>
          <p:nvPr>
            <p:ph type="sldNum" sz="quarter" idx="5"/>
          </p:nvPr>
        </p:nvSpPr>
        <p:spPr bwMode="auto">
          <a:xfrm>
            <a:off x="3849688"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Arial" pitchFamily="34" charset="0"/>
              </a:defRPr>
            </a:lvl1pPr>
          </a:lstStyle>
          <a:p>
            <a:fld id="{B5668DB4-280A-4D34-B41B-4A66A7F90679}" type="slidenum">
              <a:rPr lang="en-US"/>
              <a:pPr/>
              <a:t>‹#›</a:t>
            </a:fld>
            <a:endParaRPr lang="en-US"/>
          </a:p>
        </p:txBody>
      </p:sp>
    </p:spTree>
    <p:extLst>
      <p:ext uri="{BB962C8B-B14F-4D97-AF65-F5344CB8AC3E}">
        <p14:creationId xmlns:p14="http://schemas.microsoft.com/office/powerpoint/2010/main" val="1838091164"/>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Arial" charset="0"/>
        <a:ea typeface="MS PGothic"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Date Placeholder 3"/>
          <p:cNvSpPr>
            <a:spLocks noGrp="1"/>
          </p:cNvSpPr>
          <p:nvPr>
            <p:ph type="dt" idx="10"/>
          </p:nvPr>
        </p:nvSpPr>
        <p:spPr/>
        <p:txBody>
          <a:bodyPr/>
          <a:lstStyle/>
          <a:p>
            <a:pPr>
              <a:defRPr/>
            </a:pPr>
            <a:endParaRPr lang="en-GB"/>
          </a:p>
        </p:txBody>
      </p:sp>
      <p:sp>
        <p:nvSpPr>
          <p:cNvPr id="5" name="Slide Number Placeholder 4"/>
          <p:cNvSpPr>
            <a:spLocks noGrp="1"/>
          </p:cNvSpPr>
          <p:nvPr>
            <p:ph type="sldNum" sz="quarter" idx="11"/>
          </p:nvPr>
        </p:nvSpPr>
        <p:spPr/>
        <p:txBody>
          <a:bodyPr/>
          <a:lstStyle/>
          <a:p>
            <a:fld id="{B5668DB4-280A-4D34-B41B-4A66A7F90679}" type="slidenum">
              <a:rPr lang="en-US" smtClean="0"/>
              <a:pPr/>
              <a:t>1</a:t>
            </a:fld>
            <a:endParaRPr lang="en-US"/>
          </a:p>
        </p:txBody>
      </p:sp>
    </p:spTree>
    <p:extLst>
      <p:ext uri="{BB962C8B-B14F-4D97-AF65-F5344CB8AC3E}">
        <p14:creationId xmlns:p14="http://schemas.microsoft.com/office/powerpoint/2010/main" val="16018863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latin typeface="Arial" charset="0"/>
                <a:ea typeface="MS PGothic" pitchFamily="34" charset="-128"/>
                <a:cs typeface="ＭＳ Ｐゴシック" charset="0"/>
              </a:rPr>
              <a:t>establish</a:t>
            </a:r>
            <a:r>
              <a:rPr lang="en-US" sz="1200" kern="1200" dirty="0" smtClean="0">
                <a:solidFill>
                  <a:schemeClr val="tx1"/>
                </a:solidFill>
                <a:latin typeface="Arial" charset="0"/>
                <a:ea typeface="MS PGothic" pitchFamily="34" charset="-128"/>
                <a:cs typeface="ＭＳ Ｐゴシック" charset="0"/>
              </a:rPr>
              <a:t> |</a:t>
            </a:r>
            <a:r>
              <a:rPr lang="en-US" sz="1200" kern="1200" dirty="0" err="1" smtClean="0">
                <a:solidFill>
                  <a:schemeClr val="tx1"/>
                </a:solidFill>
                <a:latin typeface="Arial" charset="0"/>
                <a:ea typeface="MS PGothic" pitchFamily="34" charset="-128"/>
                <a:cs typeface="ＭＳ Ｐゴシック" charset="0"/>
              </a:rPr>
              <a:t>ɪˈstablɪʃ</a:t>
            </a:r>
            <a:r>
              <a:rPr lang="en-US" sz="1200" kern="1200" dirty="0" smtClean="0">
                <a:solidFill>
                  <a:schemeClr val="tx1"/>
                </a:solidFill>
                <a:latin typeface="Arial" charset="0"/>
                <a:ea typeface="MS PGothic" pitchFamily="34" charset="-128"/>
                <a:cs typeface="ＭＳ Ｐゴシック" charset="0"/>
              </a:rPr>
              <a:t>, </a:t>
            </a:r>
            <a:r>
              <a:rPr lang="en-US" sz="1200" kern="1200" dirty="0" err="1" smtClean="0">
                <a:solidFill>
                  <a:schemeClr val="tx1"/>
                </a:solidFill>
                <a:latin typeface="Arial" charset="0"/>
                <a:ea typeface="MS PGothic" pitchFamily="34" charset="-128"/>
                <a:cs typeface="ＭＳ Ｐゴシック" charset="0"/>
              </a:rPr>
              <a:t>ɛ</a:t>
            </a:r>
            <a:r>
              <a:rPr lang="en-US" sz="1200" kern="1200" dirty="0" smtClean="0">
                <a:solidFill>
                  <a:schemeClr val="tx1"/>
                </a:solidFill>
                <a:latin typeface="Arial" charset="0"/>
                <a:ea typeface="MS PGothic" pitchFamily="34" charset="-128"/>
                <a:cs typeface="ＭＳ Ｐゴシック" charset="0"/>
              </a:rPr>
              <a:t>-|</a:t>
            </a:r>
          </a:p>
          <a:p>
            <a:r>
              <a:rPr lang="en-US" sz="1200" kern="1200" dirty="0" smtClean="0">
                <a:solidFill>
                  <a:schemeClr val="tx1"/>
                </a:solidFill>
                <a:latin typeface="Arial" charset="0"/>
                <a:ea typeface="MS PGothic" pitchFamily="34" charset="-128"/>
                <a:cs typeface="ＭＳ Ｐゴシック" charset="0"/>
              </a:rPr>
              <a:t>verb [ with obj. ]</a:t>
            </a:r>
          </a:p>
          <a:p>
            <a:r>
              <a:rPr lang="en-US" sz="1200" b="1" kern="1200" dirty="0" smtClean="0">
                <a:solidFill>
                  <a:schemeClr val="tx1"/>
                </a:solidFill>
                <a:latin typeface="Arial" charset="0"/>
                <a:ea typeface="MS PGothic" pitchFamily="34" charset="-128"/>
                <a:cs typeface="ＭＳ Ｐゴシック" charset="0"/>
              </a:rPr>
              <a:t>1 </a:t>
            </a:r>
            <a:r>
              <a:rPr lang="en-US" sz="1200" b="0" kern="1200" dirty="0" smtClean="0">
                <a:solidFill>
                  <a:schemeClr val="tx1"/>
                </a:solidFill>
                <a:latin typeface="Arial" charset="0"/>
                <a:ea typeface="MS PGothic" pitchFamily="34" charset="-128"/>
                <a:cs typeface="ＭＳ Ｐゴシック" charset="0"/>
              </a:rPr>
              <a:t>set up on a firm or permanent basis:</a:t>
            </a:r>
            <a:r>
              <a:rPr lang="en-US" sz="1200" b="0" i="1" kern="1200" dirty="0" smtClean="0">
                <a:solidFill>
                  <a:schemeClr val="tx1"/>
                </a:solidFill>
                <a:latin typeface="Arial" charset="0"/>
                <a:ea typeface="MS PGothic" pitchFamily="34" charset="-128"/>
                <a:cs typeface="ＭＳ Ｐゴシック" charset="0"/>
              </a:rPr>
              <a:t> the scheme was established in 1975</a:t>
            </a:r>
            <a:r>
              <a:rPr lang="en-US" sz="1200" b="0" i="0" kern="1200" dirty="0" smtClean="0">
                <a:solidFill>
                  <a:schemeClr val="tx1"/>
                </a:solidFill>
                <a:latin typeface="Arial" charset="0"/>
                <a:ea typeface="MS PGothic" pitchFamily="34" charset="-128"/>
                <a:cs typeface="ＭＳ Ｐゴシック" charset="0"/>
              </a:rPr>
              <a:t>.</a:t>
            </a:r>
          </a:p>
          <a:p>
            <a:r>
              <a:rPr lang="en-US" sz="1200" b="0" i="0" kern="1200" dirty="0" smtClean="0">
                <a:solidFill>
                  <a:schemeClr val="tx1"/>
                </a:solidFill>
                <a:latin typeface="Arial" charset="0"/>
                <a:ea typeface="MS PGothic" pitchFamily="34" charset="-128"/>
                <a:cs typeface="ＭＳ Ｐゴシック" charset="0"/>
              </a:rPr>
              <a:t>• initiate or bring about (contact or communication):</a:t>
            </a:r>
            <a:r>
              <a:rPr lang="en-US" sz="1200" b="0" i="1" kern="1200" dirty="0" smtClean="0">
                <a:solidFill>
                  <a:schemeClr val="tx1"/>
                </a:solidFill>
                <a:latin typeface="Arial" charset="0"/>
                <a:ea typeface="MS PGothic" pitchFamily="34" charset="-128"/>
                <a:cs typeface="ＭＳ Ｐゴシック" charset="0"/>
              </a:rPr>
              <a:t> the two countries established diplomatic relations in 1992</a:t>
            </a:r>
            <a:r>
              <a:rPr lang="en-US" sz="1200" b="0" i="0" kern="1200" dirty="0" smtClean="0">
                <a:solidFill>
                  <a:schemeClr val="tx1"/>
                </a:solidFill>
                <a:latin typeface="Arial" charset="0"/>
                <a:ea typeface="MS PGothic" pitchFamily="34" charset="-128"/>
                <a:cs typeface="ＭＳ Ｐゴシック" charset="0"/>
              </a:rPr>
              <a:t>.</a:t>
            </a:r>
          </a:p>
          <a:p>
            <a:r>
              <a:rPr lang="en-US" sz="1200" b="1" i="0" kern="1200" dirty="0" smtClean="0">
                <a:solidFill>
                  <a:schemeClr val="tx1"/>
                </a:solidFill>
                <a:latin typeface="Arial" charset="0"/>
                <a:ea typeface="MS PGothic" pitchFamily="34" charset="-128"/>
                <a:cs typeface="ＭＳ Ｐゴシック" charset="0"/>
              </a:rPr>
              <a:t>2 </a:t>
            </a:r>
            <a:r>
              <a:rPr lang="en-US" sz="1200" b="0" i="0" kern="1200" dirty="0" smtClean="0">
                <a:solidFill>
                  <a:schemeClr val="tx1"/>
                </a:solidFill>
                <a:latin typeface="Arial" charset="0"/>
                <a:ea typeface="MS PGothic" pitchFamily="34" charset="-128"/>
                <a:cs typeface="ＭＳ Ｐゴシック" charset="0"/>
              </a:rPr>
              <a:t>achieve permanent acceptance or recognition for:</a:t>
            </a:r>
            <a:r>
              <a:rPr lang="en-US" sz="1200" b="0" i="1" kern="1200" dirty="0" smtClean="0">
                <a:solidFill>
                  <a:schemeClr val="tx1"/>
                </a:solidFill>
                <a:latin typeface="Arial" charset="0"/>
                <a:ea typeface="MS PGothic" pitchFamily="34" charset="-128"/>
                <a:cs typeface="ＭＳ Ｐゴシック" charset="0"/>
              </a:rPr>
              <a:t> the principle of the supremacy of national parliaments needs to be firmly established</a:t>
            </a:r>
            <a:r>
              <a:rPr lang="en-US" sz="1200" b="0" i="0" kern="1200" dirty="0" smtClean="0">
                <a:solidFill>
                  <a:schemeClr val="tx1"/>
                </a:solidFill>
                <a:latin typeface="Arial" charset="0"/>
                <a:ea typeface="MS PGothic" pitchFamily="34" charset="-128"/>
                <a:cs typeface="ＭＳ Ｐゴシック" charset="0"/>
              </a:rPr>
              <a:t> |</a:t>
            </a:r>
            <a:r>
              <a:rPr lang="en-US" sz="1200" b="0" i="1" kern="1200" dirty="0" smtClean="0">
                <a:solidFill>
                  <a:schemeClr val="tx1"/>
                </a:solidFill>
                <a:latin typeface="Arial" charset="0"/>
                <a:ea typeface="MS PGothic" pitchFamily="34" charset="-128"/>
                <a:cs typeface="ＭＳ Ｐゴシック" charset="0"/>
              </a:rPr>
              <a:t> he had </a:t>
            </a:r>
            <a:r>
              <a:rPr lang="en-US" sz="1200" b="1" i="1" kern="1200" dirty="0" smtClean="0">
                <a:solidFill>
                  <a:schemeClr val="tx1"/>
                </a:solidFill>
                <a:latin typeface="Arial" charset="0"/>
                <a:ea typeface="MS PGothic" pitchFamily="34" charset="-128"/>
                <a:cs typeface="ＭＳ Ｐゴシック" charset="0"/>
              </a:rPr>
              <a:t>established himself as</a:t>
            </a:r>
            <a:r>
              <a:rPr lang="en-US" sz="1200" b="0" i="1" kern="1200" dirty="0" smtClean="0">
                <a:solidFill>
                  <a:schemeClr val="tx1"/>
                </a:solidFill>
                <a:latin typeface="Arial" charset="0"/>
                <a:ea typeface="MS PGothic" pitchFamily="34" charset="-128"/>
                <a:cs typeface="ＭＳ Ｐゴシック" charset="0"/>
              </a:rPr>
              <a:t> a film star</a:t>
            </a:r>
            <a:r>
              <a:rPr lang="en-US" sz="1200" b="0" i="0" kern="1200" dirty="0" smtClean="0">
                <a:solidFill>
                  <a:schemeClr val="tx1"/>
                </a:solidFill>
                <a:latin typeface="Arial" charset="0"/>
                <a:ea typeface="MS PGothic" pitchFamily="34" charset="-128"/>
                <a:cs typeface="ＭＳ Ｐゴシック" charset="0"/>
              </a:rPr>
              <a:t>.</a:t>
            </a:r>
          </a:p>
          <a:p>
            <a:r>
              <a:rPr lang="en-US" sz="1200" b="0" i="0" kern="1200" dirty="0" smtClean="0">
                <a:solidFill>
                  <a:schemeClr val="tx1"/>
                </a:solidFill>
                <a:latin typeface="Arial" charset="0"/>
                <a:ea typeface="MS PGothic" pitchFamily="34" charset="-128"/>
                <a:cs typeface="ＭＳ Ｐゴシック" charset="0"/>
              </a:rPr>
              <a:t>• introduce (a character, set, or location) into a film or play and allow its identification:</a:t>
            </a:r>
            <a:r>
              <a:rPr lang="en-US" sz="1200" b="0" i="1" kern="1200" dirty="0" smtClean="0">
                <a:solidFill>
                  <a:schemeClr val="tx1"/>
                </a:solidFill>
                <a:latin typeface="Arial" charset="0"/>
                <a:ea typeface="MS PGothic" pitchFamily="34" charset="-128"/>
                <a:cs typeface="ＭＳ Ｐゴシック" charset="0"/>
              </a:rPr>
              <a:t> establish the location with a wide shot</a:t>
            </a:r>
            <a:r>
              <a:rPr lang="en-US" sz="1200" b="0" i="0" kern="1200" dirty="0" smtClean="0">
                <a:solidFill>
                  <a:schemeClr val="tx1"/>
                </a:solidFill>
                <a:latin typeface="Arial" charset="0"/>
                <a:ea typeface="MS PGothic" pitchFamily="34" charset="-128"/>
                <a:cs typeface="ＭＳ Ｐゴシック" charset="0"/>
              </a:rPr>
              <a:t>.</a:t>
            </a:r>
          </a:p>
          <a:p>
            <a:r>
              <a:rPr lang="en-US" sz="1200" b="1" i="0" kern="1200" dirty="0" smtClean="0">
                <a:solidFill>
                  <a:schemeClr val="tx1"/>
                </a:solidFill>
                <a:latin typeface="Arial" charset="0"/>
                <a:ea typeface="MS PGothic" pitchFamily="34" charset="-128"/>
                <a:cs typeface="ＭＳ Ｐゴシック" charset="0"/>
              </a:rPr>
              <a:t>3 </a:t>
            </a:r>
            <a:r>
              <a:rPr lang="en-US" sz="1200" b="0" i="0" kern="1200" dirty="0" smtClean="0">
                <a:solidFill>
                  <a:schemeClr val="tx1"/>
                </a:solidFill>
                <a:latin typeface="Arial" charset="0"/>
                <a:ea typeface="MS PGothic" pitchFamily="34" charset="-128"/>
                <a:cs typeface="ＭＳ Ｐゴシック" charset="0"/>
              </a:rPr>
              <a:t>show (something) to be true or certain by determining the facts: [ with clause ] </a:t>
            </a:r>
            <a:r>
              <a:rPr lang="en-US" sz="1200" b="0" i="1" kern="1200" dirty="0" smtClean="0">
                <a:solidFill>
                  <a:schemeClr val="tx1"/>
                </a:solidFill>
                <a:latin typeface="Arial" charset="0"/>
                <a:ea typeface="MS PGothic" pitchFamily="34" charset="-128"/>
                <a:cs typeface="ＭＳ Ｐゴシック" charset="0"/>
              </a:rPr>
              <a:t>: the police established that the two passports were forgeries</a:t>
            </a:r>
            <a:r>
              <a:rPr lang="en-US" sz="1200" b="0" i="0" kern="1200" dirty="0" smtClean="0">
                <a:solidFill>
                  <a:schemeClr val="tx1"/>
                </a:solidFill>
                <a:latin typeface="Arial" charset="0"/>
                <a:ea typeface="MS PGothic" pitchFamily="34" charset="-128"/>
                <a:cs typeface="ＭＳ Ｐゴシック" charset="0"/>
              </a:rPr>
              <a:t>.</a:t>
            </a:r>
          </a:p>
          <a:p>
            <a:r>
              <a:rPr lang="en-US" sz="1200" b="1" i="0" kern="1200" dirty="0" smtClean="0">
                <a:solidFill>
                  <a:schemeClr val="tx1"/>
                </a:solidFill>
                <a:latin typeface="Arial" charset="0"/>
                <a:ea typeface="MS PGothic" pitchFamily="34" charset="-128"/>
                <a:cs typeface="ＭＳ Ｐゴシック" charset="0"/>
              </a:rPr>
              <a:t>4 </a:t>
            </a:r>
            <a:r>
              <a:rPr lang="en-US" sz="1200" b="0" i="0" kern="1200" dirty="0" smtClean="0">
                <a:solidFill>
                  <a:schemeClr val="tx1"/>
                </a:solidFill>
                <a:latin typeface="Arial" charset="0"/>
                <a:ea typeface="MS PGothic" pitchFamily="34" charset="-128"/>
                <a:cs typeface="ＭＳ Ｐゴシック" charset="0"/>
              </a:rPr>
              <a:t>Bridge ensure that one's remaining cards in (a suit) will be winners (if not trumped) by playing off the high cards in that suit.</a:t>
            </a:r>
            <a:r>
              <a:rPr lang="en-US" sz="1200" b="0" i="1" kern="1200" dirty="0" smtClean="0">
                <a:solidFill>
                  <a:schemeClr val="tx1"/>
                </a:solidFill>
                <a:latin typeface="Arial" charset="0"/>
                <a:ea typeface="MS PGothic" pitchFamily="34" charset="-128"/>
                <a:cs typeface="ＭＳ Ｐゴシック" charset="0"/>
              </a:rPr>
              <a:t> the right plan would be to establish dummy's diamonds</a:t>
            </a:r>
            <a:r>
              <a:rPr lang="en-US" sz="1200" b="0" i="0" kern="1200" dirty="0" smtClean="0">
                <a:solidFill>
                  <a:schemeClr val="tx1"/>
                </a:solidFill>
                <a:latin typeface="Arial" charset="0"/>
                <a:ea typeface="MS PGothic" pitchFamily="34" charset="-128"/>
                <a:cs typeface="ＭＳ Ｐゴシック" charset="0"/>
              </a:rPr>
              <a:t>.</a:t>
            </a:r>
          </a:p>
          <a:p>
            <a:endParaRPr lang="en-US" dirty="0"/>
          </a:p>
        </p:txBody>
      </p:sp>
      <p:sp>
        <p:nvSpPr>
          <p:cNvPr id="4" name="Date Placeholder 3"/>
          <p:cNvSpPr>
            <a:spLocks noGrp="1"/>
          </p:cNvSpPr>
          <p:nvPr>
            <p:ph type="dt" idx="10"/>
          </p:nvPr>
        </p:nvSpPr>
        <p:spPr/>
        <p:txBody>
          <a:bodyPr/>
          <a:lstStyle/>
          <a:p>
            <a:pPr>
              <a:defRPr/>
            </a:pPr>
            <a:endParaRPr lang="en-GB"/>
          </a:p>
        </p:txBody>
      </p:sp>
      <p:sp>
        <p:nvSpPr>
          <p:cNvPr id="5" name="Slide Number Placeholder 4"/>
          <p:cNvSpPr>
            <a:spLocks noGrp="1"/>
          </p:cNvSpPr>
          <p:nvPr>
            <p:ph type="sldNum" sz="quarter" idx="11"/>
          </p:nvPr>
        </p:nvSpPr>
        <p:spPr/>
        <p:txBody>
          <a:bodyPr/>
          <a:lstStyle/>
          <a:p>
            <a:fld id="{B5668DB4-280A-4D34-B41B-4A66A7F90679}" type="slidenum">
              <a:rPr lang="en-US" smtClean="0"/>
              <a:pPr/>
              <a:t>11</a:t>
            </a:fld>
            <a:endParaRPr lang="en-US"/>
          </a:p>
        </p:txBody>
      </p:sp>
    </p:spTree>
    <p:extLst>
      <p:ext uri="{BB962C8B-B14F-4D97-AF65-F5344CB8AC3E}">
        <p14:creationId xmlns:p14="http://schemas.microsoft.com/office/powerpoint/2010/main" val="39859632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Date Placeholder 3"/>
          <p:cNvSpPr>
            <a:spLocks noGrp="1"/>
          </p:cNvSpPr>
          <p:nvPr>
            <p:ph type="dt" idx="10"/>
          </p:nvPr>
        </p:nvSpPr>
        <p:spPr/>
        <p:txBody>
          <a:bodyPr/>
          <a:lstStyle/>
          <a:p>
            <a:pPr>
              <a:defRPr/>
            </a:pPr>
            <a:endParaRPr lang="en-GB"/>
          </a:p>
        </p:txBody>
      </p:sp>
      <p:sp>
        <p:nvSpPr>
          <p:cNvPr id="5" name="Slide Number Placeholder 4"/>
          <p:cNvSpPr>
            <a:spLocks noGrp="1"/>
          </p:cNvSpPr>
          <p:nvPr>
            <p:ph type="sldNum" sz="quarter" idx="11"/>
          </p:nvPr>
        </p:nvSpPr>
        <p:spPr/>
        <p:txBody>
          <a:bodyPr/>
          <a:lstStyle/>
          <a:p>
            <a:fld id="{B5668DB4-280A-4D34-B41B-4A66A7F90679}" type="slidenum">
              <a:rPr lang="en-US" smtClean="0"/>
              <a:pPr/>
              <a:t>13</a:t>
            </a:fld>
            <a:endParaRPr lang="en-US"/>
          </a:p>
        </p:txBody>
      </p:sp>
    </p:spTree>
    <p:extLst>
      <p:ext uri="{BB962C8B-B14F-4D97-AF65-F5344CB8AC3E}">
        <p14:creationId xmlns:p14="http://schemas.microsoft.com/office/powerpoint/2010/main" val="16018863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5" name="Picture 10" descr="JRC_Slides_Footer.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65613" y="6461125"/>
            <a:ext cx="6127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0" y="0"/>
            <a:ext cx="9144000" cy="957263"/>
          </a:xfrm>
          <a:prstGeom prst="rect">
            <a:avLst/>
          </a:prstGeom>
          <a:solidFill>
            <a:srgbClr val="37ACDE"/>
          </a:solidFill>
          <a:ln>
            <a:solidFill>
              <a:srgbClr val="37ACDE"/>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p>
        </p:txBody>
      </p:sp>
      <p:pic>
        <p:nvPicPr>
          <p:cNvPr id="7" name="Picture 10" descr="JRC_Slides_Logo_EN.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71925" y="258763"/>
            <a:ext cx="1435100"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2"/>
          <p:cNvSpPr>
            <a:spLocks noGrp="1" noChangeArrowheads="1"/>
          </p:cNvSpPr>
          <p:nvPr>
            <p:ph type="title"/>
          </p:nvPr>
        </p:nvSpPr>
        <p:spPr bwMode="auto">
          <a:xfrm>
            <a:off x="637200" y="1612255"/>
            <a:ext cx="786960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lvl="0"/>
            <a:r>
              <a:rPr lang="en-US" dirty="0" smtClean="0"/>
              <a:t>Click to edit Master title style</a:t>
            </a:r>
            <a:endParaRPr lang="en-GB" dirty="0"/>
          </a:p>
        </p:txBody>
      </p:sp>
      <p:sp>
        <p:nvSpPr>
          <p:cNvPr id="25" name="Content Placeholder 2"/>
          <p:cNvSpPr>
            <a:spLocks noGrp="1"/>
          </p:cNvSpPr>
          <p:nvPr>
            <p:ph idx="10"/>
          </p:nvPr>
        </p:nvSpPr>
        <p:spPr>
          <a:xfrm>
            <a:off x="637200" y="2416175"/>
            <a:ext cx="7869600" cy="302647"/>
          </a:xfrm>
        </p:spPr>
        <p:txBody>
          <a:bodyPr/>
          <a:lstStyle>
            <a:lvl1pPr algn="r">
              <a:defRPr/>
            </a:lvl1pPr>
            <a:lvl2pPr marL="228600" indent="-228600">
              <a:buFont typeface="Wingdings" charset="2"/>
              <a:buChar char="§"/>
              <a:defRPr sz="1800" b="0" i="0" baseline="0">
                <a:latin typeface="Verdana"/>
              </a:defRPr>
            </a:lvl2pPr>
            <a:lvl3pPr marL="457200" indent="-228600">
              <a:buClr>
                <a:srgbClr val="37ACDE"/>
              </a:buClr>
              <a:buFont typeface="Verdana"/>
              <a:buChar char="•"/>
              <a:defRPr sz="1600" baseline="0">
                <a:latin typeface="Verdana"/>
              </a:defRPr>
            </a:lvl3pPr>
            <a:lvl4pPr marL="685800" indent="-228600">
              <a:lnSpc>
                <a:spcPts val="2400"/>
              </a:lnSpc>
              <a:spcBef>
                <a:spcPts val="0"/>
              </a:spcBef>
              <a:buClr>
                <a:srgbClr val="37ACDE"/>
              </a:buClr>
              <a:buFont typeface="Arial"/>
              <a:buChar char="•"/>
              <a:defRPr sz="1600" baseline="0">
                <a:solidFill>
                  <a:srgbClr val="004494"/>
                </a:solidFill>
                <a:latin typeface="Verdana"/>
              </a:defRPr>
            </a:lvl4pPr>
            <a:lvl5pPr marL="914400" indent="-228600">
              <a:lnSpc>
                <a:spcPts val="2400"/>
              </a:lnSpc>
              <a:spcBef>
                <a:spcPts val="0"/>
              </a:spcBef>
              <a:buClr>
                <a:srgbClr val="37ACDE"/>
              </a:buClr>
              <a:buFont typeface="Verdana"/>
              <a:buChar char="–"/>
              <a:defRPr sz="1600" baseline="0">
                <a:solidFill>
                  <a:srgbClr val="004494"/>
                </a:solidFill>
                <a:latin typeface="Verdana"/>
              </a:defRPr>
            </a:lvl5pPr>
          </a:lstStyle>
          <a:p>
            <a:pPr lvl="0"/>
            <a:r>
              <a:rPr lang="en-US" smtClean="0"/>
              <a:t>Click to edit Master text styles</a:t>
            </a:r>
          </a:p>
        </p:txBody>
      </p:sp>
      <p:sp>
        <p:nvSpPr>
          <p:cNvPr id="10" name="Rectangle 6"/>
          <p:cNvSpPr>
            <a:spLocks noGrp="1" noChangeArrowheads="1"/>
          </p:cNvSpPr>
          <p:nvPr>
            <p:ph type="sldNum" sz="quarter" idx="11"/>
          </p:nvPr>
        </p:nvSpPr>
        <p:spPr>
          <a:extLst>
            <a:ext uri="{FAA26D3D-D897-4be2-8F04-BA451C77F1D7}">
              <ma14:placeholderFlag xmlns:ma14="http://schemas.microsoft.com/office/mac/drawingml/2011/main" val="1"/>
            </a:ext>
          </a:extLst>
        </p:spPr>
        <p:txBody>
          <a:bodyPr/>
          <a:lstStyle>
            <a:lvl1pPr>
              <a:defRPr/>
            </a:lvl1pPr>
          </a:lstStyle>
          <a:p>
            <a:fld id="{404839E2-D41E-4291-AA54-280552C10C95}" type="slidenum">
              <a:rPr lang="en-US"/>
              <a:pPr/>
              <a:t>‹#›</a:t>
            </a:fld>
            <a:endParaRPr lang="en-US"/>
          </a:p>
        </p:txBody>
      </p:sp>
      <p:sp>
        <p:nvSpPr>
          <p:cNvPr id="11" name="Rectangle 4"/>
          <p:cNvSpPr>
            <a:spLocks noGrp="1" noChangeArrowheads="1"/>
          </p:cNvSpPr>
          <p:nvPr>
            <p:ph type="dt" sz="half" idx="12"/>
          </p:nvPr>
        </p:nvSpPr>
        <p:spPr>
          <a:extLst>
            <a:ext uri="{FAA26D3D-D897-4be2-8F04-BA451C77F1D7}">
              <ma14:placeholderFlag xmlns:ma14="http://schemas.microsoft.com/office/mac/drawingml/2011/main" val="1"/>
            </a:ext>
          </a:extLst>
        </p:spPr>
        <p:txBody>
          <a:bodyPr/>
          <a:lstStyle>
            <a:lvl1pPr>
              <a:defRPr/>
            </a:lvl1pPr>
          </a:lstStyle>
          <a:p>
            <a:fld id="{D9990450-20C6-4EC0-BE08-BAB33A676E47}" type="datetime3">
              <a:rPr lang="en-US"/>
              <a:pPr/>
              <a:t>5 March 2014</a:t>
            </a:fld>
            <a:endParaRPr lang="en-US"/>
          </a:p>
        </p:txBody>
      </p:sp>
    </p:spTree>
    <p:extLst>
      <p:ext uri="{BB962C8B-B14F-4D97-AF65-F5344CB8AC3E}">
        <p14:creationId xmlns:p14="http://schemas.microsoft.com/office/powerpoint/2010/main" val="5859433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5113" y="1339850"/>
            <a:ext cx="2071687" cy="46815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95288" y="1339850"/>
            <a:ext cx="6067425" cy="46815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fld id="{6A94C8EE-1A73-4344-9236-886E1487C141}" type="slidenum">
              <a:rPr lang="en-US"/>
              <a:pPr/>
              <a:t>‹#›</a:t>
            </a:fld>
            <a:endParaRPr lang="en-US"/>
          </a:p>
        </p:txBody>
      </p:sp>
      <p:sp>
        <p:nvSpPr>
          <p:cNvPr id="5" name="Rectangle 4"/>
          <p:cNvSpPr>
            <a:spLocks noGrp="1" noChangeArrowheads="1"/>
          </p:cNvSpPr>
          <p:nvPr>
            <p:ph type="dt" sz="half" idx="11"/>
          </p:nvPr>
        </p:nvSpPr>
        <p:spPr>
          <a:ln/>
        </p:spPr>
        <p:txBody>
          <a:bodyPr/>
          <a:lstStyle>
            <a:lvl1pPr>
              <a:defRPr/>
            </a:lvl1pPr>
          </a:lstStyle>
          <a:p>
            <a:fld id="{2F749088-CFC0-4C3C-B12F-B21366276B25}" type="datetime3">
              <a:rPr lang="en-US"/>
              <a:pPr/>
              <a:t>5 March 2014</a:t>
            </a:fld>
            <a:endParaRPr lang="en-US"/>
          </a:p>
        </p:txBody>
      </p:sp>
    </p:spTree>
    <p:extLst>
      <p:ext uri="{BB962C8B-B14F-4D97-AF65-F5344CB8AC3E}">
        <p14:creationId xmlns:p14="http://schemas.microsoft.com/office/powerpoint/2010/main" val="20072396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Title Slide">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3266234"/>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37200" y="2416175"/>
            <a:ext cx="7869600" cy="1528624"/>
          </a:xfrm>
        </p:spPr>
        <p:txBody>
          <a:bodyPr/>
          <a:lstStyle>
            <a:lvl2pPr marL="228600" indent="-228600">
              <a:buFont typeface="Verdana"/>
              <a:buChar char="•"/>
              <a:defRPr sz="1800" b="0" i="0" baseline="0">
                <a:latin typeface="Verdana"/>
              </a:defRPr>
            </a:lvl2pPr>
            <a:lvl3pPr marL="457200" indent="-228600">
              <a:buClr>
                <a:srgbClr val="37ACDE"/>
              </a:buClr>
              <a:buFont typeface="Wingdings" charset="2"/>
              <a:buChar char="§"/>
              <a:defRPr sz="1600" baseline="0">
                <a:latin typeface="Verdana"/>
              </a:defRPr>
            </a:lvl3pPr>
            <a:lvl4pPr marL="685800" indent="-228600">
              <a:lnSpc>
                <a:spcPts val="2400"/>
              </a:lnSpc>
              <a:spcBef>
                <a:spcPts val="0"/>
              </a:spcBef>
              <a:buClr>
                <a:srgbClr val="37ACDE"/>
              </a:buClr>
              <a:buFont typeface="Arial"/>
              <a:buChar char="•"/>
              <a:defRPr sz="1600" baseline="0">
                <a:solidFill>
                  <a:srgbClr val="004494"/>
                </a:solidFill>
                <a:latin typeface="Verdana"/>
              </a:defRPr>
            </a:lvl4pPr>
            <a:lvl5pPr marL="914400" indent="-228600">
              <a:lnSpc>
                <a:spcPts val="2400"/>
              </a:lnSpc>
              <a:spcBef>
                <a:spcPts val="0"/>
              </a:spcBef>
              <a:buClr>
                <a:srgbClr val="37ACDE"/>
              </a:buClr>
              <a:buFont typeface="Verdana"/>
              <a:buChar char="–"/>
              <a:defRPr sz="1600" baseline="0">
                <a:solidFill>
                  <a:srgbClr val="004494"/>
                </a:solidFill>
                <a:latin typeface="Verdana"/>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fld id="{B2911145-05CF-47D7-9780-6C1A4E78D64C}" type="slidenum">
              <a:rPr lang="en-US"/>
              <a:pPr/>
              <a:t>‹#›</a:t>
            </a:fld>
            <a:endParaRPr lang="en-US"/>
          </a:p>
        </p:txBody>
      </p:sp>
      <p:sp>
        <p:nvSpPr>
          <p:cNvPr id="5" name="Rectangle 4"/>
          <p:cNvSpPr>
            <a:spLocks noGrp="1" noChangeArrowheads="1"/>
          </p:cNvSpPr>
          <p:nvPr>
            <p:ph type="dt" sz="half" idx="11"/>
          </p:nvPr>
        </p:nvSpPr>
        <p:spPr>
          <a:ln/>
        </p:spPr>
        <p:txBody>
          <a:bodyPr/>
          <a:lstStyle>
            <a:lvl1pPr>
              <a:defRPr/>
            </a:lvl1pPr>
          </a:lstStyle>
          <a:p>
            <a:fld id="{61E0909E-3B56-4086-A8A4-A574E5171723}" type="datetime3">
              <a:rPr lang="en-US"/>
              <a:pPr/>
              <a:t>5 March 2014</a:t>
            </a:fld>
            <a:endParaRPr lang="en-US"/>
          </a:p>
        </p:txBody>
      </p:sp>
    </p:spTree>
    <p:extLst>
      <p:ext uri="{BB962C8B-B14F-4D97-AF65-F5344CB8AC3E}">
        <p14:creationId xmlns:p14="http://schemas.microsoft.com/office/powerpoint/2010/main" val="4675081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430887"/>
          </a:xfrm>
        </p:spPr>
        <p:txBody>
          <a:bodyPr/>
          <a:lstStyle>
            <a:lvl1pPr algn="l">
              <a:defRPr sz="2800" b="1" cap="all" baseline="0"/>
            </a:lvl1pPr>
          </a:lstStyle>
          <a:p>
            <a:r>
              <a:rPr lang="en-US" smtClean="0"/>
              <a:t>Click to edit Master title style</a:t>
            </a:r>
            <a:endParaRPr lang="en-US"/>
          </a:p>
        </p:txBody>
      </p:sp>
      <p:sp>
        <p:nvSpPr>
          <p:cNvPr id="3" name="Text Placeholder 2"/>
          <p:cNvSpPr>
            <a:spLocks noGrp="1"/>
          </p:cNvSpPr>
          <p:nvPr>
            <p:ph type="body" idx="1"/>
          </p:nvPr>
        </p:nvSpPr>
        <p:spPr>
          <a:xfrm>
            <a:off x="722313" y="4104253"/>
            <a:ext cx="7772400" cy="302647"/>
          </a:xfrm>
        </p:spPr>
        <p:txBody>
          <a:bodyPr anchor="b"/>
          <a:lstStyle>
            <a:lvl1pPr marL="0" indent="0">
              <a:buNone/>
              <a:defRPr sz="1800" baseline="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fld id="{B5DBA407-A096-4933-98B0-789E6A284B68}" type="slidenum">
              <a:rPr lang="en-US"/>
              <a:pPr/>
              <a:t>‹#›</a:t>
            </a:fld>
            <a:endParaRPr lang="en-US"/>
          </a:p>
        </p:txBody>
      </p:sp>
      <p:sp>
        <p:nvSpPr>
          <p:cNvPr id="5" name="Rectangle 4"/>
          <p:cNvSpPr>
            <a:spLocks noGrp="1" noChangeArrowheads="1"/>
          </p:cNvSpPr>
          <p:nvPr>
            <p:ph type="dt" sz="half" idx="11"/>
          </p:nvPr>
        </p:nvSpPr>
        <p:spPr>
          <a:ln/>
        </p:spPr>
        <p:txBody>
          <a:bodyPr/>
          <a:lstStyle>
            <a:lvl1pPr>
              <a:defRPr/>
            </a:lvl1pPr>
          </a:lstStyle>
          <a:p>
            <a:fld id="{2160757C-4717-44E5-BCB0-29C700F42B59}" type="datetime3">
              <a:rPr lang="en-US"/>
              <a:pPr/>
              <a:t>5 March 2014</a:t>
            </a:fld>
            <a:endParaRPr lang="en-US"/>
          </a:p>
        </p:txBody>
      </p:sp>
    </p:spTree>
    <p:extLst>
      <p:ext uri="{BB962C8B-B14F-4D97-AF65-F5344CB8AC3E}">
        <p14:creationId xmlns:p14="http://schemas.microsoft.com/office/powerpoint/2010/main" val="20486028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37200" y="1612255"/>
            <a:ext cx="7869600" cy="43088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37200" y="2492375"/>
            <a:ext cx="3819600" cy="1528624"/>
          </a:xfrm>
        </p:spPr>
        <p:txBody>
          <a:bodyPr/>
          <a:lstStyle>
            <a:lvl1pPr>
              <a:defRPr sz="1800"/>
            </a:lvl1pPr>
            <a:lvl2pPr marL="228600" indent="-228600">
              <a:buFont typeface="Verdana"/>
              <a:buChar char="•"/>
              <a:defRPr sz="1800" baseline="0"/>
            </a:lvl2pPr>
            <a:lvl3pPr marL="457200" indent="-228600">
              <a:buFont typeface="Wingdings" charset="2"/>
              <a:buChar char="§"/>
              <a:defRPr sz="1600"/>
            </a:lvl3pPr>
            <a:lvl4pPr>
              <a:defRPr sz="1600" baseline="0"/>
            </a:lvl4pPr>
            <a:lvl5pPr marL="914400">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7200" y="2492375"/>
            <a:ext cx="3819600" cy="1533753"/>
          </a:xfrm>
        </p:spPr>
        <p:txBody>
          <a:bodyPr/>
          <a:lstStyle>
            <a:lvl1pPr>
              <a:defRPr sz="1800"/>
            </a:lvl1pPr>
            <a:lvl2pPr marL="228600" indent="-228600">
              <a:buFont typeface="Verdana"/>
              <a:buChar char="•"/>
              <a:defRPr sz="1800"/>
            </a:lvl2pPr>
            <a:lvl3pPr marL="457200" indent="-228600">
              <a:buFont typeface="Wingdings" charset="2"/>
              <a:buChar char="§"/>
              <a:defRPr sz="1600"/>
            </a:lvl3pPr>
            <a:lvl4pPr>
              <a:defRPr sz="1600" baseline="0"/>
            </a:lvl4pPr>
            <a:lvl5pPr>
              <a:defRPr sz="1600" baseline="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fld id="{EB924595-3FE3-46F4-890B-C184AED92AA9}" type="slidenum">
              <a:rPr lang="en-US"/>
              <a:pPr/>
              <a:t>‹#›</a:t>
            </a:fld>
            <a:endParaRPr lang="en-US"/>
          </a:p>
        </p:txBody>
      </p:sp>
      <p:sp>
        <p:nvSpPr>
          <p:cNvPr id="6" name="Rectangle 4"/>
          <p:cNvSpPr>
            <a:spLocks noGrp="1" noChangeArrowheads="1"/>
          </p:cNvSpPr>
          <p:nvPr>
            <p:ph type="dt" sz="half" idx="11"/>
          </p:nvPr>
        </p:nvSpPr>
        <p:spPr>
          <a:ln/>
        </p:spPr>
        <p:txBody>
          <a:bodyPr/>
          <a:lstStyle>
            <a:lvl1pPr>
              <a:defRPr/>
            </a:lvl1pPr>
          </a:lstStyle>
          <a:p>
            <a:fld id="{1F5B82BE-7E75-4039-A00E-B03CACFD676C}" type="datetime3">
              <a:rPr lang="en-US"/>
              <a:pPr/>
              <a:t>5 March 2014</a:t>
            </a:fld>
            <a:endParaRPr lang="en-US"/>
          </a:p>
        </p:txBody>
      </p:sp>
    </p:spTree>
    <p:extLst>
      <p:ext uri="{BB962C8B-B14F-4D97-AF65-F5344CB8AC3E}">
        <p14:creationId xmlns:p14="http://schemas.microsoft.com/office/powerpoint/2010/main" val="32729276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fld id="{26C4A913-52F0-4352-815F-4CCE149D738D}" type="slidenum">
              <a:rPr lang="en-US"/>
              <a:pPr/>
              <a:t>‹#›</a:t>
            </a:fld>
            <a:endParaRPr lang="en-US"/>
          </a:p>
        </p:txBody>
      </p:sp>
      <p:sp>
        <p:nvSpPr>
          <p:cNvPr id="4" name="Rectangle 4"/>
          <p:cNvSpPr>
            <a:spLocks noGrp="1" noChangeArrowheads="1"/>
          </p:cNvSpPr>
          <p:nvPr>
            <p:ph type="dt" sz="half" idx="11"/>
          </p:nvPr>
        </p:nvSpPr>
        <p:spPr>
          <a:ln/>
        </p:spPr>
        <p:txBody>
          <a:bodyPr/>
          <a:lstStyle>
            <a:lvl1pPr>
              <a:defRPr/>
            </a:lvl1pPr>
          </a:lstStyle>
          <a:p>
            <a:fld id="{6CB74040-E6D8-4938-9C9B-0343C01E3044}" type="datetime3">
              <a:rPr lang="en-US"/>
              <a:pPr/>
              <a:t>5 March 2014</a:t>
            </a:fld>
            <a:endParaRPr lang="en-US"/>
          </a:p>
        </p:txBody>
      </p:sp>
    </p:spTree>
    <p:extLst>
      <p:ext uri="{BB962C8B-B14F-4D97-AF65-F5344CB8AC3E}">
        <p14:creationId xmlns:p14="http://schemas.microsoft.com/office/powerpoint/2010/main" val="41910255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fld id="{228C15D1-58C5-403F-A035-A121ED1EA682}" type="slidenum">
              <a:rPr lang="en-US"/>
              <a:pPr/>
              <a:t>‹#›</a:t>
            </a:fld>
            <a:endParaRPr lang="en-US"/>
          </a:p>
        </p:txBody>
      </p:sp>
      <p:sp>
        <p:nvSpPr>
          <p:cNvPr id="3" name="Rectangle 4"/>
          <p:cNvSpPr>
            <a:spLocks noGrp="1" noChangeArrowheads="1"/>
          </p:cNvSpPr>
          <p:nvPr>
            <p:ph type="dt" sz="half" idx="11"/>
          </p:nvPr>
        </p:nvSpPr>
        <p:spPr>
          <a:ln/>
        </p:spPr>
        <p:txBody>
          <a:bodyPr/>
          <a:lstStyle>
            <a:lvl1pPr>
              <a:defRPr/>
            </a:lvl1pPr>
          </a:lstStyle>
          <a:p>
            <a:fld id="{1C6529C9-0F02-4FE4-9B8C-5D30B946A027}" type="datetime3">
              <a:rPr lang="en-US"/>
              <a:pPr/>
              <a:t>5 March 2014</a:t>
            </a:fld>
            <a:endParaRPr lang="en-US"/>
          </a:p>
        </p:txBody>
      </p:sp>
    </p:spTree>
    <p:extLst>
      <p:ext uri="{BB962C8B-B14F-4D97-AF65-F5344CB8AC3E}">
        <p14:creationId xmlns:p14="http://schemas.microsoft.com/office/powerpoint/2010/main" val="15714134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37200" y="1612255"/>
            <a:ext cx="2520000" cy="615553"/>
          </a:xfrm>
        </p:spPr>
        <p:txBody>
          <a:bodyPr/>
          <a:lstStyle>
            <a:lvl1pPr>
              <a:defRPr sz="2000"/>
            </a:lvl1pPr>
          </a:lstStyle>
          <a:p>
            <a:r>
              <a:rPr lang="en-US" smtClean="0"/>
              <a:t>Click to edit Master title style</a:t>
            </a:r>
            <a:endParaRPr lang="en-US"/>
          </a:p>
        </p:txBody>
      </p:sp>
      <p:sp>
        <p:nvSpPr>
          <p:cNvPr id="3" name="Content Placeholder 2"/>
          <p:cNvSpPr>
            <a:spLocks noGrp="1"/>
          </p:cNvSpPr>
          <p:nvPr>
            <p:ph sz="half" idx="1"/>
          </p:nvPr>
        </p:nvSpPr>
        <p:spPr>
          <a:xfrm>
            <a:off x="637200" y="2492374"/>
            <a:ext cx="2520000" cy="3432176"/>
          </a:xfrm>
        </p:spPr>
        <p:txBody>
          <a:bodyPr/>
          <a:lstStyle>
            <a:lvl1pPr>
              <a:defRPr sz="1800"/>
            </a:lvl1pPr>
            <a:lvl2pPr marL="228600" indent="-228600">
              <a:buFont typeface="Verdana"/>
              <a:buChar char="•"/>
              <a:defRPr sz="1800" baseline="0"/>
            </a:lvl2pPr>
            <a:lvl3pPr marL="457200" indent="-228600">
              <a:buFont typeface="Wingdings" charset="2"/>
              <a:buChar char="§"/>
              <a:defRPr sz="1600"/>
            </a:lvl3pPr>
            <a:lvl4pPr>
              <a:defRPr sz="1600" baseline="0"/>
            </a:lvl4pPr>
            <a:lvl5pPr marL="914400">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466800" y="1612255"/>
            <a:ext cx="5040000" cy="4314412"/>
          </a:xfrm>
        </p:spPr>
        <p:txBody>
          <a:bodyPr/>
          <a:lstStyle>
            <a:lvl1pPr>
              <a:defRPr sz="1800"/>
            </a:lvl1pPr>
            <a:lvl2pPr marL="228600" indent="-228600">
              <a:buFont typeface="Verdana"/>
              <a:buChar char="•"/>
              <a:defRPr sz="1800"/>
            </a:lvl2pPr>
            <a:lvl3pPr marL="457200" indent="-228600">
              <a:buFont typeface="Wingdings" charset="2"/>
              <a:buChar char="§"/>
              <a:defRPr sz="1600"/>
            </a:lvl3pPr>
            <a:lvl4pPr>
              <a:defRPr sz="1600" baseline="0"/>
            </a:lvl4pPr>
            <a:lvl5pPr>
              <a:defRPr sz="1600" baseline="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fld id="{B3180194-3AD4-45C5-A1ED-1A09258D2CDF}" type="slidenum">
              <a:rPr lang="en-US"/>
              <a:pPr/>
              <a:t>‹#›</a:t>
            </a:fld>
            <a:endParaRPr lang="en-US"/>
          </a:p>
        </p:txBody>
      </p:sp>
      <p:sp>
        <p:nvSpPr>
          <p:cNvPr id="6" name="Rectangle 4"/>
          <p:cNvSpPr>
            <a:spLocks noGrp="1" noChangeArrowheads="1"/>
          </p:cNvSpPr>
          <p:nvPr>
            <p:ph type="dt" sz="half" idx="11"/>
          </p:nvPr>
        </p:nvSpPr>
        <p:spPr>
          <a:ln/>
        </p:spPr>
        <p:txBody>
          <a:bodyPr/>
          <a:lstStyle>
            <a:lvl1pPr>
              <a:defRPr/>
            </a:lvl1pPr>
          </a:lstStyle>
          <a:p>
            <a:fld id="{130E430F-6E79-45FA-9369-E842C6144825}" type="datetime3">
              <a:rPr lang="en-US"/>
              <a:pPr/>
              <a:t>5 March 2014</a:t>
            </a:fld>
            <a:endParaRPr lang="en-US"/>
          </a:p>
        </p:txBody>
      </p:sp>
    </p:spTree>
    <p:extLst>
      <p:ext uri="{BB962C8B-B14F-4D97-AF65-F5344CB8AC3E}">
        <p14:creationId xmlns:p14="http://schemas.microsoft.com/office/powerpoint/2010/main" val="37506130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828800" y="1612800"/>
            <a:ext cx="5486400" cy="317834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828800" y="5367337"/>
            <a:ext cx="5486400" cy="557213"/>
          </a:xfrm>
        </p:spPr>
        <p:txBody>
          <a:bodyPr/>
          <a:lstStyle>
            <a:lvl1pPr marL="0" indent="0">
              <a:lnSpc>
                <a:spcPts val="1800"/>
              </a:lnSpc>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FC76ACC3-16D1-4967-B37F-ECFA7306F5B3}" type="slidenum">
              <a:rPr lang="en-US"/>
              <a:pPr/>
              <a:t>‹#›</a:t>
            </a:fld>
            <a:endParaRPr lang="en-US"/>
          </a:p>
        </p:txBody>
      </p:sp>
      <p:sp>
        <p:nvSpPr>
          <p:cNvPr id="6" name="Rectangle 4"/>
          <p:cNvSpPr>
            <a:spLocks noGrp="1" noChangeArrowheads="1"/>
          </p:cNvSpPr>
          <p:nvPr>
            <p:ph type="dt" sz="half" idx="11"/>
          </p:nvPr>
        </p:nvSpPr>
        <p:spPr>
          <a:ln/>
        </p:spPr>
        <p:txBody>
          <a:bodyPr/>
          <a:lstStyle>
            <a:lvl1pPr>
              <a:defRPr/>
            </a:lvl1pPr>
          </a:lstStyle>
          <a:p>
            <a:fld id="{B81D3C00-861F-49E5-8FB8-10B17BA13D1C}" type="datetime3">
              <a:rPr lang="en-US"/>
              <a:pPr/>
              <a:t>5 March 2014</a:t>
            </a:fld>
            <a:endParaRPr lang="en-US"/>
          </a:p>
        </p:txBody>
      </p:sp>
    </p:spTree>
    <p:extLst>
      <p:ext uri="{BB962C8B-B14F-4D97-AF65-F5344CB8AC3E}">
        <p14:creationId xmlns:p14="http://schemas.microsoft.com/office/powerpoint/2010/main" val="11920977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fld id="{AB220727-52E0-4877-A6B2-AF4023DD4BC2}" type="slidenum">
              <a:rPr lang="en-US"/>
              <a:pPr/>
              <a:t>‹#›</a:t>
            </a:fld>
            <a:endParaRPr lang="en-US"/>
          </a:p>
        </p:txBody>
      </p:sp>
      <p:sp>
        <p:nvSpPr>
          <p:cNvPr id="5" name="Rectangle 4"/>
          <p:cNvSpPr>
            <a:spLocks noGrp="1" noChangeArrowheads="1"/>
          </p:cNvSpPr>
          <p:nvPr>
            <p:ph type="dt" sz="half" idx="11"/>
          </p:nvPr>
        </p:nvSpPr>
        <p:spPr>
          <a:ln/>
        </p:spPr>
        <p:txBody>
          <a:bodyPr/>
          <a:lstStyle>
            <a:lvl1pPr>
              <a:defRPr/>
            </a:lvl1pPr>
          </a:lstStyle>
          <a:p>
            <a:fld id="{2FE47EC4-2E9B-432E-B243-378ADE359094}" type="datetime3">
              <a:rPr lang="en-US"/>
              <a:pPr/>
              <a:t>5 March 2014</a:t>
            </a:fld>
            <a:endParaRPr lang="en-US"/>
          </a:p>
        </p:txBody>
      </p:sp>
    </p:spTree>
    <p:extLst>
      <p:ext uri="{BB962C8B-B14F-4D97-AF65-F5344CB8AC3E}">
        <p14:creationId xmlns:p14="http://schemas.microsoft.com/office/powerpoint/2010/main" val="37179474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36588" y="1612900"/>
            <a:ext cx="7870825" cy="43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spAutoFit/>
          </a:bodyPr>
          <a:lstStyle/>
          <a:p>
            <a:pPr lvl="0"/>
            <a:r>
              <a:rPr lang="en-GB"/>
              <a:t>Title</a:t>
            </a:r>
          </a:p>
        </p:txBody>
      </p:sp>
      <p:sp>
        <p:nvSpPr>
          <p:cNvPr id="1027" name="Rectangle 3"/>
          <p:cNvSpPr>
            <a:spLocks noGrp="1" noChangeArrowheads="1"/>
          </p:cNvSpPr>
          <p:nvPr>
            <p:ph type="body" idx="1"/>
          </p:nvPr>
        </p:nvSpPr>
        <p:spPr bwMode="auto">
          <a:xfrm>
            <a:off x="636588" y="2416175"/>
            <a:ext cx="7870825" cy="1824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spAutoFit/>
          </a:bodyPr>
          <a:lstStyle/>
          <a:p>
            <a:r>
              <a:rPr lang="en-US"/>
              <a:t>First level</a:t>
            </a:r>
          </a:p>
          <a:p>
            <a:pPr lvl="1"/>
            <a:r>
              <a:rPr lang="en-US"/>
              <a:t>Second level</a:t>
            </a:r>
          </a:p>
          <a:p>
            <a:pPr lvl="2"/>
            <a:r>
              <a:rPr lang="en-US"/>
              <a:t>Third level</a:t>
            </a:r>
          </a:p>
          <a:p>
            <a:pPr lvl="3"/>
            <a:r>
              <a:rPr lang="en-US"/>
              <a:t>Fourth level</a:t>
            </a:r>
          </a:p>
          <a:p>
            <a:pPr lvl="4"/>
            <a:r>
              <a:rPr lang="en-US"/>
              <a:t>Fifth level</a:t>
            </a:r>
          </a:p>
          <a:p>
            <a:endParaRPr lang="en-US"/>
          </a:p>
        </p:txBody>
      </p:sp>
      <p:sp>
        <p:nvSpPr>
          <p:cNvPr id="1030" name="Rectangle 6"/>
          <p:cNvSpPr>
            <a:spLocks noGrp="1" noChangeArrowheads="1"/>
          </p:cNvSpPr>
          <p:nvPr>
            <p:ph type="sldNum" sz="quarter" idx="4"/>
          </p:nvPr>
        </p:nvSpPr>
        <p:spPr bwMode="auto">
          <a:xfrm>
            <a:off x="6373813" y="6426200"/>
            <a:ext cx="2133600" cy="153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spAutoFit/>
          </a:bodyPr>
          <a:lstStyle>
            <a:lvl1pPr algn="r">
              <a:defRPr sz="1000" b="0">
                <a:solidFill>
                  <a:srgbClr val="004494"/>
                </a:solidFill>
              </a:defRPr>
            </a:lvl1pPr>
          </a:lstStyle>
          <a:p>
            <a:fld id="{F4BA5780-0A81-4886-B399-6D80D35E8EF7}" type="slidenum">
              <a:rPr lang="en-US"/>
              <a:pPr/>
              <a:t>‹#›</a:t>
            </a:fld>
            <a:endParaRPr lang="en-US"/>
          </a:p>
        </p:txBody>
      </p:sp>
      <p:sp>
        <p:nvSpPr>
          <p:cNvPr id="15" name="Rectangle 14"/>
          <p:cNvSpPr/>
          <p:nvPr/>
        </p:nvSpPr>
        <p:spPr>
          <a:xfrm>
            <a:off x="0" y="0"/>
            <a:ext cx="9144000" cy="957263"/>
          </a:xfrm>
          <a:prstGeom prst="rect">
            <a:avLst/>
          </a:prstGeom>
          <a:solidFill>
            <a:srgbClr val="37ACDE"/>
          </a:solidFill>
          <a:ln>
            <a:solidFill>
              <a:srgbClr val="37ACDE"/>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p>
        </p:txBody>
      </p:sp>
      <p:pic>
        <p:nvPicPr>
          <p:cNvPr id="2" name="Picture 5" descr="JRC_Slides_Footer.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4265613" y="6461125"/>
            <a:ext cx="6127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1" descr="JRC_Slides_Logo_EN.pn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3971925" y="258763"/>
            <a:ext cx="1435100"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4"/>
          <p:cNvSpPr>
            <a:spLocks noGrp="1" noChangeArrowheads="1"/>
          </p:cNvSpPr>
          <p:nvPr>
            <p:ph type="dt" sz="half" idx="2"/>
          </p:nvPr>
        </p:nvSpPr>
        <p:spPr bwMode="auto">
          <a:xfrm>
            <a:off x="636588" y="6426200"/>
            <a:ext cx="2133600" cy="153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spAutoFit/>
          </a:bodyPr>
          <a:lstStyle>
            <a:lvl1pPr>
              <a:defRPr sz="1000" b="0">
                <a:solidFill>
                  <a:srgbClr val="004494"/>
                </a:solidFill>
              </a:defRPr>
            </a:lvl1pPr>
          </a:lstStyle>
          <a:p>
            <a:fld id="{91ADDBA5-BDE2-4005-955C-406356E74C38}" type="datetime3">
              <a:rPr lang="en-US"/>
              <a:pPr/>
              <a:t>5 March 2014</a:t>
            </a:fld>
            <a:endParaRPr lang="en-US"/>
          </a:p>
        </p:txBody>
      </p:sp>
    </p:spTree>
  </p:cSld>
  <p:clrMap bg1="lt1" tx1="dk1" bg2="lt2" tx2="dk2" accent1="accent1" accent2="accent2" accent3="accent3" accent4="accent4" accent5="accent5" accent6="accent6" hlink="hlink" folHlink="folHlink"/>
  <p:sldLayoutIdLst>
    <p:sldLayoutId id="214748376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2" r:id="rId11"/>
  </p:sldLayoutIdLst>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hf hdr="0" ftr="0"/>
  <p:txStyles>
    <p:titleStyle>
      <a:lvl1pPr algn="l" rtl="0" eaLnBrk="1" fontAlgn="base" hangingPunct="1">
        <a:spcBef>
          <a:spcPct val="0"/>
        </a:spcBef>
        <a:spcAft>
          <a:spcPct val="0"/>
        </a:spcAft>
        <a:defRPr sz="2800" b="1">
          <a:solidFill>
            <a:srgbClr val="004494"/>
          </a:solidFill>
          <a:latin typeface="Verdana"/>
          <a:ea typeface="MS PGothic" pitchFamily="34" charset="-128"/>
          <a:cs typeface="ＭＳ Ｐゴシック" charset="0"/>
        </a:defRPr>
      </a:lvl1pPr>
      <a:lvl2pPr algn="l" rtl="0" eaLnBrk="1" fontAlgn="base" hangingPunct="1">
        <a:spcBef>
          <a:spcPct val="0"/>
        </a:spcBef>
        <a:spcAft>
          <a:spcPct val="0"/>
        </a:spcAft>
        <a:defRPr sz="2800" b="1">
          <a:solidFill>
            <a:srgbClr val="004494"/>
          </a:solidFill>
          <a:latin typeface="Verdana" charset="0"/>
          <a:ea typeface="MS PGothic" pitchFamily="34" charset="-128"/>
          <a:cs typeface="ＭＳ Ｐゴシック" charset="0"/>
        </a:defRPr>
      </a:lvl2pPr>
      <a:lvl3pPr algn="l" rtl="0" eaLnBrk="1" fontAlgn="base" hangingPunct="1">
        <a:spcBef>
          <a:spcPct val="0"/>
        </a:spcBef>
        <a:spcAft>
          <a:spcPct val="0"/>
        </a:spcAft>
        <a:defRPr sz="2800" b="1">
          <a:solidFill>
            <a:srgbClr val="004494"/>
          </a:solidFill>
          <a:latin typeface="Verdana" charset="0"/>
          <a:ea typeface="MS PGothic" pitchFamily="34" charset="-128"/>
          <a:cs typeface="ＭＳ Ｐゴシック" charset="0"/>
        </a:defRPr>
      </a:lvl3pPr>
      <a:lvl4pPr algn="l" rtl="0" eaLnBrk="1" fontAlgn="base" hangingPunct="1">
        <a:spcBef>
          <a:spcPct val="0"/>
        </a:spcBef>
        <a:spcAft>
          <a:spcPct val="0"/>
        </a:spcAft>
        <a:defRPr sz="2800" b="1">
          <a:solidFill>
            <a:srgbClr val="004494"/>
          </a:solidFill>
          <a:latin typeface="Verdana" charset="0"/>
          <a:ea typeface="MS PGothic" pitchFamily="34" charset="-128"/>
          <a:cs typeface="ＭＳ Ｐゴシック" charset="0"/>
        </a:defRPr>
      </a:lvl4pPr>
      <a:lvl5pPr algn="l" rtl="0" eaLnBrk="1" fontAlgn="base" hangingPunct="1">
        <a:spcBef>
          <a:spcPct val="0"/>
        </a:spcBef>
        <a:spcAft>
          <a:spcPct val="0"/>
        </a:spcAft>
        <a:defRPr sz="2800" b="1">
          <a:solidFill>
            <a:srgbClr val="004494"/>
          </a:solidFill>
          <a:latin typeface="Verdana" charset="0"/>
          <a:ea typeface="MS PGothic" pitchFamily="34" charset="-128"/>
          <a:cs typeface="ＭＳ Ｐゴシック" charset="0"/>
        </a:defRPr>
      </a:lvl5pPr>
      <a:lvl6pPr marL="815975" algn="l" rtl="0" eaLnBrk="1" fontAlgn="base" hangingPunct="1">
        <a:spcBef>
          <a:spcPct val="0"/>
        </a:spcBef>
        <a:spcAft>
          <a:spcPct val="0"/>
        </a:spcAft>
        <a:defRPr sz="3000" b="1">
          <a:solidFill>
            <a:srgbClr val="0F5494"/>
          </a:solidFill>
          <a:latin typeface="Verdana" charset="0"/>
          <a:ea typeface="ＭＳ Ｐゴシック" charset="0"/>
        </a:defRPr>
      </a:lvl6pPr>
      <a:lvl7pPr marL="1273175" algn="l" rtl="0" eaLnBrk="1" fontAlgn="base" hangingPunct="1">
        <a:spcBef>
          <a:spcPct val="0"/>
        </a:spcBef>
        <a:spcAft>
          <a:spcPct val="0"/>
        </a:spcAft>
        <a:defRPr sz="3000" b="1">
          <a:solidFill>
            <a:srgbClr val="0F5494"/>
          </a:solidFill>
          <a:latin typeface="Verdana" charset="0"/>
          <a:ea typeface="ＭＳ Ｐゴシック" charset="0"/>
        </a:defRPr>
      </a:lvl7pPr>
      <a:lvl8pPr marL="1730375" algn="l" rtl="0" eaLnBrk="1" fontAlgn="base" hangingPunct="1">
        <a:spcBef>
          <a:spcPct val="0"/>
        </a:spcBef>
        <a:spcAft>
          <a:spcPct val="0"/>
        </a:spcAft>
        <a:defRPr sz="3000" b="1">
          <a:solidFill>
            <a:srgbClr val="0F5494"/>
          </a:solidFill>
          <a:latin typeface="Verdana" charset="0"/>
          <a:ea typeface="ＭＳ Ｐゴシック" charset="0"/>
        </a:defRPr>
      </a:lvl8pPr>
      <a:lvl9pPr marL="2187575" algn="l" rtl="0" eaLnBrk="1" fontAlgn="base" hangingPunct="1">
        <a:spcBef>
          <a:spcPct val="0"/>
        </a:spcBef>
        <a:spcAft>
          <a:spcPct val="0"/>
        </a:spcAft>
        <a:defRPr sz="3000" b="1">
          <a:solidFill>
            <a:srgbClr val="0F5494"/>
          </a:solidFill>
          <a:latin typeface="Verdana" charset="0"/>
          <a:ea typeface="ＭＳ Ｐゴシック" charset="0"/>
        </a:defRPr>
      </a:lvl9pPr>
    </p:titleStyle>
    <p:bodyStyle>
      <a:lvl1pPr marL="342900" indent="-342900" algn="l" rtl="0" eaLnBrk="1" fontAlgn="base" hangingPunct="1">
        <a:lnSpc>
          <a:spcPts val="2400"/>
        </a:lnSpc>
        <a:spcBef>
          <a:spcPct val="0"/>
        </a:spcBef>
        <a:spcAft>
          <a:spcPct val="0"/>
        </a:spcAft>
        <a:buClr>
          <a:srgbClr val="37ACDE"/>
        </a:buClr>
        <a:buFont typeface="Verdana" pitchFamily="34" charset="0"/>
        <a:defRPr>
          <a:solidFill>
            <a:srgbClr val="004494"/>
          </a:solidFill>
          <a:latin typeface="Verdana"/>
          <a:ea typeface="MS PGothic" pitchFamily="34" charset="-128"/>
          <a:cs typeface="ＭＳ Ｐゴシック" charset="0"/>
        </a:defRPr>
      </a:lvl1pPr>
      <a:lvl2pPr marL="228600" indent="-228600" algn="l" rtl="0" eaLnBrk="1" fontAlgn="base" hangingPunct="1">
        <a:lnSpc>
          <a:spcPts val="2400"/>
        </a:lnSpc>
        <a:spcBef>
          <a:spcPct val="0"/>
        </a:spcBef>
        <a:spcAft>
          <a:spcPct val="0"/>
        </a:spcAft>
        <a:buClr>
          <a:srgbClr val="37ACDE"/>
        </a:buClr>
        <a:buFont typeface="Verdana" pitchFamily="34" charset="0"/>
        <a:buChar char="•"/>
        <a:defRPr>
          <a:solidFill>
            <a:srgbClr val="004494"/>
          </a:solidFill>
          <a:latin typeface="Verdana"/>
          <a:ea typeface="MS PGothic" pitchFamily="34" charset="-128"/>
        </a:defRPr>
      </a:lvl2pPr>
      <a:lvl3pPr marL="457200" indent="-228600" algn="l" rtl="0" eaLnBrk="1" fontAlgn="base" hangingPunct="1">
        <a:lnSpc>
          <a:spcPts val="2400"/>
        </a:lnSpc>
        <a:spcBef>
          <a:spcPct val="0"/>
        </a:spcBef>
        <a:spcAft>
          <a:spcPct val="0"/>
        </a:spcAft>
        <a:buClr>
          <a:srgbClr val="37ACDE"/>
        </a:buClr>
        <a:buFont typeface="Wingdings" pitchFamily="2" charset="2"/>
        <a:buChar char="§"/>
        <a:defRPr sz="1600">
          <a:solidFill>
            <a:srgbClr val="004494"/>
          </a:solidFill>
          <a:latin typeface="Verdana"/>
          <a:ea typeface="MS PGothic" pitchFamily="34" charset="-128"/>
        </a:defRPr>
      </a:lvl3pPr>
      <a:lvl4pPr marL="685800" indent="-228600" algn="l" rtl="0" eaLnBrk="1" fontAlgn="base" hangingPunct="1">
        <a:lnSpc>
          <a:spcPts val="2400"/>
        </a:lnSpc>
        <a:spcBef>
          <a:spcPct val="0"/>
        </a:spcBef>
        <a:spcAft>
          <a:spcPct val="0"/>
        </a:spcAft>
        <a:buClr>
          <a:srgbClr val="37ACDE"/>
        </a:buClr>
        <a:buFont typeface="Arial" pitchFamily="34" charset="0"/>
        <a:buChar char="•"/>
        <a:defRPr sz="1600">
          <a:solidFill>
            <a:srgbClr val="004494"/>
          </a:solidFill>
          <a:latin typeface="Verdana"/>
          <a:ea typeface="MS PGothic" pitchFamily="34" charset="-128"/>
        </a:defRPr>
      </a:lvl4pPr>
      <a:lvl5pPr marL="914400" indent="-228600" algn="l" rtl="0" eaLnBrk="1" fontAlgn="base" hangingPunct="1">
        <a:lnSpc>
          <a:spcPts val="2400"/>
        </a:lnSpc>
        <a:spcBef>
          <a:spcPct val="0"/>
        </a:spcBef>
        <a:spcAft>
          <a:spcPct val="0"/>
        </a:spcAft>
        <a:buClr>
          <a:srgbClr val="37ACDE"/>
        </a:buClr>
        <a:buFont typeface="Verdana" pitchFamily="34" charset="0"/>
        <a:buChar char="–"/>
        <a:defRPr sz="1600">
          <a:solidFill>
            <a:srgbClr val="004494"/>
          </a:solidFill>
          <a:latin typeface="Verdana"/>
          <a:ea typeface="MS PGothic" pitchFamily="34" charset="-128"/>
        </a:defRPr>
      </a:lvl5pPr>
      <a:lvl6pPr marL="2514600" indent="-228600" algn="l" rtl="0" eaLnBrk="1" fontAlgn="base" hangingPunct="1">
        <a:spcBef>
          <a:spcPct val="20000"/>
        </a:spcBef>
        <a:spcAft>
          <a:spcPct val="0"/>
        </a:spcAft>
        <a:buChar char="»"/>
        <a:defRPr sz="2000">
          <a:solidFill>
            <a:schemeClr val="tx1"/>
          </a:solidFill>
          <a:latin typeface="Arial" charset="0"/>
          <a:ea typeface="+mn-ea"/>
        </a:defRPr>
      </a:lvl6pPr>
      <a:lvl7pPr marL="2971800" indent="-228600" algn="l" rtl="0" eaLnBrk="1" fontAlgn="base" hangingPunct="1">
        <a:spcBef>
          <a:spcPct val="20000"/>
        </a:spcBef>
        <a:spcAft>
          <a:spcPct val="0"/>
        </a:spcAft>
        <a:buChar char="»"/>
        <a:defRPr sz="2000">
          <a:solidFill>
            <a:schemeClr val="tx1"/>
          </a:solidFill>
          <a:latin typeface="Arial" charset="0"/>
          <a:ea typeface="+mn-ea"/>
        </a:defRPr>
      </a:lvl7pPr>
      <a:lvl8pPr marL="3429000" indent="-228600" algn="l" rtl="0" eaLnBrk="1" fontAlgn="base" hangingPunct="1">
        <a:spcBef>
          <a:spcPct val="20000"/>
        </a:spcBef>
        <a:spcAft>
          <a:spcPct val="0"/>
        </a:spcAft>
        <a:buChar char="»"/>
        <a:defRPr sz="2000">
          <a:solidFill>
            <a:schemeClr val="tx1"/>
          </a:solidFill>
          <a:latin typeface="Arial" charset="0"/>
          <a:ea typeface="+mn-ea"/>
        </a:defRPr>
      </a:lvl8pPr>
      <a:lvl9pPr marL="3886200" indent="-228600" algn="l" rtl="0" eaLnBrk="1" fontAlgn="base" hangingPunct="1">
        <a:spcBef>
          <a:spcPct val="20000"/>
        </a:spcBef>
        <a:spcAft>
          <a:spcPct val="0"/>
        </a:spcAft>
        <a:buChar char="»"/>
        <a:defRPr sz="2000">
          <a:solidFill>
            <a:schemeClr val="tx1"/>
          </a:solidFill>
          <a:latin typeface="Arial" charset="0"/>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package" Target="../embeddings/Microsoft_Word_Document1.docx"/><Relationship Id="rId4" Type="http://schemas.openxmlformats.org/officeDocument/2006/relationships/image" Target="../media/image6.png"/><Relationship Id="rId1" Type="http://schemas.openxmlformats.org/officeDocument/2006/relationships/vmlDrawing" Target="../drawings/vmlDrawing1.vml"/><Relationship Id="rId2"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2167" y="1626650"/>
            <a:ext cx="7055805" cy="4226798"/>
          </a:xfrm>
          <a:extLst>
            <a:ext uri="{FAA26D3D-D897-4be2-8F04-BA451C77F1D7}">
              <ma14:placeholderFlag xmlns:ma14="http://schemas.microsoft.com/office/mac/drawingml/2011/main" val="1"/>
            </a:ext>
          </a:extLst>
        </p:spPr>
        <p:txBody>
          <a:bodyPr/>
          <a:lstStyle/>
          <a:p>
            <a:pPr algn="ctr">
              <a:defRPr/>
            </a:pPr>
            <a:r>
              <a:rPr lang="en-US" dirty="0">
                <a:latin typeface="Helvetica Neue"/>
                <a:ea typeface="+mj-ea"/>
                <a:cs typeface="Helvetica Neue"/>
              </a:rPr>
              <a:t>Architecture case study </a:t>
            </a:r>
            <a:r>
              <a:rPr lang="en-US" dirty="0" smtClean="0">
                <a:latin typeface="Helvetica Neue"/>
                <a:ea typeface="+mj-ea"/>
                <a:cs typeface="Helvetica Neue"/>
              </a:rPr>
              <a:t>activity</a:t>
            </a:r>
            <a:br>
              <a:rPr lang="en-US" dirty="0" smtClean="0">
                <a:latin typeface="Helvetica Neue"/>
                <a:ea typeface="+mj-ea"/>
                <a:cs typeface="Helvetica Neue"/>
              </a:rPr>
            </a:br>
            <a:r>
              <a:rPr lang="en-US" dirty="0">
                <a:latin typeface="Helvetica Neue"/>
                <a:ea typeface="+mj-ea"/>
                <a:cs typeface="Helvetica Neue"/>
              </a:rPr>
              <a:t/>
            </a:r>
            <a:br>
              <a:rPr lang="en-US" dirty="0">
                <a:latin typeface="Helvetica Neue"/>
                <a:ea typeface="+mj-ea"/>
                <a:cs typeface="Helvetica Neue"/>
              </a:rPr>
            </a:br>
            <a:r>
              <a:rPr lang="en-US" b="0" dirty="0" smtClean="0">
                <a:latin typeface="Helvetica Neue"/>
                <a:ea typeface="+mj-ea"/>
                <a:cs typeface="Helvetica Neue"/>
              </a:rPr>
              <a:t/>
            </a:r>
            <a:br>
              <a:rPr lang="en-US" b="0" dirty="0" smtClean="0">
                <a:latin typeface="Helvetica Neue"/>
                <a:ea typeface="+mj-ea"/>
                <a:cs typeface="Helvetica Neue"/>
              </a:rPr>
            </a:br>
            <a:r>
              <a:rPr lang="en-US" b="0" dirty="0">
                <a:latin typeface="Helvetica Neue"/>
                <a:ea typeface="+mj-ea"/>
                <a:cs typeface="Helvetica Neue"/>
              </a:rPr>
              <a:t/>
            </a:r>
            <a:br>
              <a:rPr lang="en-US" b="0" dirty="0">
                <a:latin typeface="Helvetica Neue"/>
                <a:ea typeface="+mj-ea"/>
                <a:cs typeface="Helvetica Neue"/>
              </a:rPr>
            </a:br>
            <a:r>
              <a:rPr lang="en-US" b="0" dirty="0" smtClean="0">
                <a:latin typeface="Helvetica Neue"/>
                <a:ea typeface="+mj-ea"/>
                <a:cs typeface="Helvetica Neue"/>
              </a:rPr>
              <a:t>Mark Dowell</a:t>
            </a:r>
            <a:br>
              <a:rPr lang="en-US" b="0" dirty="0" smtClean="0">
                <a:latin typeface="Helvetica Neue"/>
                <a:ea typeface="+mj-ea"/>
                <a:cs typeface="Helvetica Neue"/>
              </a:rPr>
            </a:br>
            <a:r>
              <a:rPr lang="en-US" sz="2000" b="0" dirty="0" smtClean="0">
                <a:latin typeface="Helvetica Neue"/>
                <a:ea typeface="+mj-ea"/>
                <a:cs typeface="Helvetica Neue"/>
              </a:rPr>
              <a:t>European Commission – JRC</a:t>
            </a:r>
            <a:r>
              <a:rPr lang="en-US" sz="2000" b="0" dirty="0">
                <a:latin typeface="Helvetica Neue"/>
                <a:ea typeface="+mj-ea"/>
                <a:cs typeface="Helvetica Neue"/>
              </a:rPr>
              <a:t/>
            </a:r>
            <a:br>
              <a:rPr lang="en-US" sz="2000" b="0" dirty="0">
                <a:latin typeface="Helvetica Neue"/>
                <a:ea typeface="+mj-ea"/>
                <a:cs typeface="Helvetica Neue"/>
              </a:rPr>
            </a:br>
            <a:r>
              <a:rPr lang="en-US" sz="1600" b="0" dirty="0" err="1" smtClean="0">
                <a:latin typeface="Helvetica Neue"/>
                <a:ea typeface="+mj-ea"/>
                <a:cs typeface="Helvetica Neue"/>
              </a:rPr>
              <a:t>mark.dowell@jrc.ec.europa.eu</a:t>
            </a:r>
            <a:r>
              <a:rPr lang="en-US" sz="2000" b="0" dirty="0" smtClean="0">
                <a:latin typeface="Helvetica Neue"/>
                <a:ea typeface="+mj-ea"/>
                <a:cs typeface="Helvetica Neue"/>
              </a:rPr>
              <a:t/>
            </a:r>
            <a:br>
              <a:rPr lang="en-US" sz="2000" b="0" dirty="0" smtClean="0">
                <a:latin typeface="Helvetica Neue"/>
                <a:ea typeface="+mj-ea"/>
                <a:cs typeface="Helvetica Neue"/>
              </a:rPr>
            </a:br>
            <a:r>
              <a:rPr lang="en-US" sz="2000" b="0" dirty="0" smtClean="0">
                <a:latin typeface="Helvetica Neue"/>
                <a:ea typeface="+mj-ea"/>
                <a:cs typeface="Helvetica Neue"/>
              </a:rPr>
              <a:t/>
            </a:r>
            <a:br>
              <a:rPr lang="en-US" sz="2000" b="0" dirty="0" smtClean="0">
                <a:latin typeface="Helvetica Neue"/>
                <a:ea typeface="+mj-ea"/>
                <a:cs typeface="Helvetica Neue"/>
              </a:rPr>
            </a:br>
            <a:r>
              <a:rPr lang="en-US" sz="2000" b="0" dirty="0">
                <a:latin typeface="Helvetica Neue"/>
                <a:ea typeface="+mj-ea"/>
                <a:cs typeface="Helvetica Neue"/>
              </a:rPr>
              <a:t/>
            </a:r>
            <a:br>
              <a:rPr lang="en-US" sz="2000" b="0" dirty="0">
                <a:latin typeface="Helvetica Neue"/>
                <a:ea typeface="+mj-ea"/>
                <a:cs typeface="Helvetica Neue"/>
              </a:rPr>
            </a:br>
            <a:r>
              <a:rPr lang="en-US" b="0" dirty="0" smtClean="0">
                <a:latin typeface="Helvetica Neue"/>
                <a:ea typeface="+mj-ea"/>
                <a:cs typeface="Helvetica Neue"/>
              </a:rPr>
              <a:t/>
            </a:r>
            <a:br>
              <a:rPr lang="en-US" b="0" dirty="0" smtClean="0">
                <a:latin typeface="Helvetica Neue"/>
                <a:ea typeface="+mj-ea"/>
                <a:cs typeface="Helvetica Neue"/>
              </a:rPr>
            </a:br>
            <a:r>
              <a:rPr lang="en-US" sz="1600" b="0" dirty="0" smtClean="0">
                <a:latin typeface="Helvetica Neue"/>
                <a:ea typeface="+mj-ea"/>
                <a:cs typeface="Helvetica Neue"/>
              </a:rPr>
              <a:t>based on discussions with S. </a:t>
            </a:r>
            <a:r>
              <a:rPr lang="en-US" sz="1600" b="0" dirty="0" err="1" smtClean="0">
                <a:latin typeface="Helvetica Neue"/>
                <a:ea typeface="+mj-ea"/>
                <a:cs typeface="Helvetica Neue"/>
              </a:rPr>
              <a:t>Bojinski</a:t>
            </a:r>
            <a:r>
              <a:rPr lang="en-US" sz="1600" b="0" dirty="0" smtClean="0">
                <a:latin typeface="Helvetica Neue"/>
                <a:ea typeface="+mj-ea"/>
                <a:cs typeface="Helvetica Neue"/>
              </a:rPr>
              <a:t>, W. Zhang &amp; R. Husband</a:t>
            </a:r>
            <a:r>
              <a:rPr lang="en-US" sz="1600" b="0" dirty="0">
                <a:latin typeface="Helvetica Neue"/>
                <a:ea typeface="+mj-ea"/>
                <a:cs typeface="Helvetica Neue"/>
              </a:rPr>
              <a:t/>
            </a:r>
            <a:br>
              <a:rPr lang="en-US" sz="1600" b="0" dirty="0">
                <a:latin typeface="Helvetica Neue"/>
                <a:ea typeface="+mj-ea"/>
                <a:cs typeface="Helvetica Neue"/>
              </a:rPr>
            </a:br>
            <a:endParaRPr lang="en-US" sz="1600" b="0" baseline="30000" dirty="0">
              <a:latin typeface="Helvetica Neue"/>
              <a:ea typeface="+mj-ea"/>
              <a:cs typeface="Helvetica Neue"/>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0" y="482706"/>
            <a:ext cx="9144000" cy="6367047"/>
          </a:xfrm>
          <a:prstGeom prst="rect">
            <a:avLst/>
          </a:prstGeom>
        </p:spPr>
      </p:pic>
      <p:sp>
        <p:nvSpPr>
          <p:cNvPr id="5" name="TextBox 4"/>
          <p:cNvSpPr txBox="1"/>
          <p:nvPr/>
        </p:nvSpPr>
        <p:spPr>
          <a:xfrm>
            <a:off x="7006319" y="2582848"/>
            <a:ext cx="906130" cy="369332"/>
          </a:xfrm>
          <a:prstGeom prst="rect">
            <a:avLst/>
          </a:prstGeom>
          <a:noFill/>
        </p:spPr>
        <p:txBody>
          <a:bodyPr wrap="none" rtlCol="0">
            <a:spAutoFit/>
          </a:bodyPr>
          <a:lstStyle/>
          <a:p>
            <a:r>
              <a:rPr lang="en-US" sz="1800" b="1" dirty="0" smtClean="0">
                <a:solidFill>
                  <a:srgbClr val="FF0000"/>
                </a:solidFill>
              </a:rPr>
              <a:t>REDD</a:t>
            </a:r>
            <a:endParaRPr lang="en-US" sz="1800" b="1" dirty="0">
              <a:solidFill>
                <a:srgbClr val="FF0000"/>
              </a:solidFill>
            </a:endParaRPr>
          </a:p>
        </p:txBody>
      </p:sp>
      <p:sp>
        <p:nvSpPr>
          <p:cNvPr id="6" name="TextBox 5"/>
          <p:cNvSpPr txBox="1"/>
          <p:nvPr/>
        </p:nvSpPr>
        <p:spPr>
          <a:xfrm>
            <a:off x="5790168" y="2001709"/>
            <a:ext cx="1338828" cy="307777"/>
          </a:xfrm>
          <a:prstGeom prst="rect">
            <a:avLst/>
          </a:prstGeom>
          <a:noFill/>
        </p:spPr>
        <p:txBody>
          <a:bodyPr wrap="none" rtlCol="0">
            <a:spAutoFit/>
          </a:bodyPr>
          <a:lstStyle/>
          <a:p>
            <a:r>
              <a:rPr lang="en-US" sz="1400" b="1" dirty="0" smtClean="0">
                <a:solidFill>
                  <a:srgbClr val="FF0000"/>
                </a:solidFill>
              </a:rPr>
              <a:t>National blocks</a:t>
            </a:r>
            <a:endParaRPr lang="en-US" sz="1400" b="1" dirty="0">
              <a:solidFill>
                <a:srgbClr val="FF0000"/>
              </a:solidFill>
            </a:endParaRPr>
          </a:p>
        </p:txBody>
      </p:sp>
      <p:sp>
        <p:nvSpPr>
          <p:cNvPr id="7" name="TextBox 6"/>
          <p:cNvSpPr txBox="1"/>
          <p:nvPr/>
        </p:nvSpPr>
        <p:spPr>
          <a:xfrm>
            <a:off x="6491450" y="4015176"/>
            <a:ext cx="1454244" cy="307777"/>
          </a:xfrm>
          <a:prstGeom prst="rect">
            <a:avLst/>
          </a:prstGeom>
          <a:noFill/>
        </p:spPr>
        <p:txBody>
          <a:bodyPr wrap="none" rtlCol="0">
            <a:spAutoFit/>
          </a:bodyPr>
          <a:lstStyle/>
          <a:p>
            <a:r>
              <a:rPr lang="en-US" sz="1400" b="1" dirty="0" smtClean="0">
                <a:solidFill>
                  <a:srgbClr val="FF0000"/>
                </a:solidFill>
              </a:rPr>
              <a:t>National Reports</a:t>
            </a:r>
            <a:endParaRPr lang="en-US" sz="1400" b="1" dirty="0">
              <a:solidFill>
                <a:srgbClr val="FF0000"/>
              </a:solidFill>
            </a:endParaRPr>
          </a:p>
        </p:txBody>
      </p:sp>
      <p:sp>
        <p:nvSpPr>
          <p:cNvPr id="8" name="TextBox 7"/>
          <p:cNvSpPr txBox="1"/>
          <p:nvPr/>
        </p:nvSpPr>
        <p:spPr>
          <a:xfrm>
            <a:off x="139911" y="903997"/>
            <a:ext cx="1803123" cy="1169551"/>
          </a:xfrm>
          <a:prstGeom prst="rect">
            <a:avLst/>
          </a:prstGeom>
          <a:noFill/>
          <a:ln>
            <a:solidFill>
              <a:srgbClr val="FF0000"/>
            </a:solidFill>
          </a:ln>
        </p:spPr>
        <p:txBody>
          <a:bodyPr wrap="none" rtlCol="0">
            <a:spAutoFit/>
          </a:bodyPr>
          <a:lstStyle/>
          <a:p>
            <a:r>
              <a:rPr lang="en-US" sz="1400" b="1" dirty="0" smtClean="0">
                <a:solidFill>
                  <a:srgbClr val="FF0000"/>
                </a:solidFill>
              </a:rPr>
              <a:t>FCDR Current/Future:</a:t>
            </a:r>
          </a:p>
          <a:p>
            <a:r>
              <a:rPr lang="en-US" sz="1400" b="1" dirty="0" smtClean="0">
                <a:solidFill>
                  <a:srgbClr val="FF0000"/>
                </a:solidFill>
              </a:rPr>
              <a:t>LDCM</a:t>
            </a:r>
          </a:p>
          <a:p>
            <a:r>
              <a:rPr lang="en-US" sz="1400" b="1" dirty="0" smtClean="0">
                <a:solidFill>
                  <a:srgbClr val="FF0000"/>
                </a:solidFill>
              </a:rPr>
              <a:t>Sentinel-2</a:t>
            </a:r>
          </a:p>
          <a:p>
            <a:r>
              <a:rPr lang="en-US" sz="1400" b="1" dirty="0" smtClean="0">
                <a:solidFill>
                  <a:srgbClr val="FF0000"/>
                </a:solidFill>
              </a:rPr>
              <a:t>CBERS</a:t>
            </a:r>
          </a:p>
          <a:p>
            <a:r>
              <a:rPr lang="en-US" sz="1400" b="1" dirty="0" smtClean="0">
                <a:solidFill>
                  <a:srgbClr val="FF0000"/>
                </a:solidFill>
              </a:rPr>
              <a:t>…</a:t>
            </a:r>
            <a:endParaRPr lang="en-US" sz="1400" b="1" dirty="0">
              <a:solidFill>
                <a:srgbClr val="FF0000"/>
              </a:solidFill>
            </a:endParaRPr>
          </a:p>
        </p:txBody>
      </p:sp>
      <p:sp>
        <p:nvSpPr>
          <p:cNvPr id="9" name="TextBox 8"/>
          <p:cNvSpPr txBox="1"/>
          <p:nvPr/>
        </p:nvSpPr>
        <p:spPr>
          <a:xfrm>
            <a:off x="139911" y="4322953"/>
            <a:ext cx="1197764" cy="1600438"/>
          </a:xfrm>
          <a:prstGeom prst="rect">
            <a:avLst/>
          </a:prstGeom>
          <a:noFill/>
          <a:ln>
            <a:solidFill>
              <a:srgbClr val="FF0000"/>
            </a:solidFill>
          </a:ln>
        </p:spPr>
        <p:txBody>
          <a:bodyPr wrap="none" rtlCol="0">
            <a:spAutoFit/>
          </a:bodyPr>
          <a:lstStyle/>
          <a:p>
            <a:r>
              <a:rPr lang="en-US" sz="1400" b="1" dirty="0" smtClean="0">
                <a:solidFill>
                  <a:srgbClr val="FF0000"/>
                </a:solidFill>
              </a:rPr>
              <a:t>FCDR Past:</a:t>
            </a:r>
          </a:p>
          <a:p>
            <a:r>
              <a:rPr lang="en-US" sz="1400" b="1" dirty="0" smtClean="0">
                <a:solidFill>
                  <a:srgbClr val="FF0000"/>
                </a:solidFill>
              </a:rPr>
              <a:t>MSS, Landsat</a:t>
            </a:r>
          </a:p>
          <a:p>
            <a:r>
              <a:rPr lang="en-US" sz="1400" b="1" dirty="0" smtClean="0">
                <a:solidFill>
                  <a:srgbClr val="FF0000"/>
                </a:solidFill>
              </a:rPr>
              <a:t>Spot</a:t>
            </a:r>
          </a:p>
          <a:p>
            <a:r>
              <a:rPr lang="en-US" sz="1400" b="1" dirty="0" smtClean="0">
                <a:solidFill>
                  <a:srgbClr val="FF0000"/>
                </a:solidFill>
              </a:rPr>
              <a:t>CBERS</a:t>
            </a:r>
          </a:p>
          <a:p>
            <a:r>
              <a:rPr lang="en-US" sz="1400" b="1" dirty="0" smtClean="0">
                <a:solidFill>
                  <a:srgbClr val="FF0000"/>
                </a:solidFill>
              </a:rPr>
              <a:t>ASTER</a:t>
            </a:r>
          </a:p>
          <a:p>
            <a:r>
              <a:rPr lang="en-US" sz="1400" b="1" dirty="0" smtClean="0">
                <a:solidFill>
                  <a:srgbClr val="FF0000"/>
                </a:solidFill>
              </a:rPr>
              <a:t>DMC</a:t>
            </a:r>
          </a:p>
          <a:p>
            <a:r>
              <a:rPr lang="en-US" sz="1400" b="1" dirty="0" smtClean="0">
                <a:solidFill>
                  <a:srgbClr val="FF0000"/>
                </a:solidFill>
              </a:rPr>
              <a:t>…</a:t>
            </a:r>
            <a:endParaRPr lang="en-US" sz="1400" b="1" dirty="0">
              <a:solidFill>
                <a:srgbClr val="FF0000"/>
              </a:solidFill>
            </a:endParaRPr>
          </a:p>
        </p:txBody>
      </p:sp>
      <p:sp>
        <p:nvSpPr>
          <p:cNvPr id="10" name="TextBox 9"/>
          <p:cNvSpPr txBox="1"/>
          <p:nvPr/>
        </p:nvSpPr>
        <p:spPr>
          <a:xfrm>
            <a:off x="78093" y="3449393"/>
            <a:ext cx="2942482" cy="646331"/>
          </a:xfrm>
          <a:prstGeom prst="rect">
            <a:avLst/>
          </a:prstGeom>
          <a:noFill/>
          <a:ln>
            <a:solidFill>
              <a:srgbClr val="FF0000"/>
            </a:solidFill>
          </a:ln>
        </p:spPr>
        <p:txBody>
          <a:bodyPr wrap="none" rtlCol="0">
            <a:spAutoFit/>
          </a:bodyPr>
          <a:lstStyle/>
          <a:p>
            <a:r>
              <a:rPr lang="en-US" sz="1200" b="1" dirty="0" smtClean="0">
                <a:solidFill>
                  <a:srgbClr val="FF0000"/>
                </a:solidFill>
              </a:rPr>
              <a:t>FCDR Current/Future:</a:t>
            </a:r>
          </a:p>
          <a:p>
            <a:r>
              <a:rPr lang="en-US" sz="1200" b="1" dirty="0" smtClean="0">
                <a:solidFill>
                  <a:srgbClr val="FF0000"/>
                </a:solidFill>
              </a:rPr>
              <a:t>High Res optical/spectral TOA L</a:t>
            </a:r>
          </a:p>
          <a:p>
            <a:r>
              <a:rPr lang="en-US" sz="1200" b="1" dirty="0" smtClean="0">
                <a:solidFill>
                  <a:srgbClr val="FF0000"/>
                </a:solidFill>
              </a:rPr>
              <a:t>Microwave</a:t>
            </a:r>
            <a:endParaRPr lang="en-US" sz="1200" b="1" dirty="0">
              <a:solidFill>
                <a:srgbClr val="FF0000"/>
              </a:solidFill>
            </a:endParaRPr>
          </a:p>
        </p:txBody>
      </p:sp>
      <p:sp>
        <p:nvSpPr>
          <p:cNvPr id="11" name="TextBox 10"/>
          <p:cNvSpPr txBox="1"/>
          <p:nvPr/>
        </p:nvSpPr>
        <p:spPr>
          <a:xfrm>
            <a:off x="4603740" y="2059628"/>
            <a:ext cx="1377300" cy="523220"/>
          </a:xfrm>
          <a:prstGeom prst="rect">
            <a:avLst/>
          </a:prstGeom>
          <a:noFill/>
        </p:spPr>
        <p:txBody>
          <a:bodyPr wrap="none" rtlCol="0">
            <a:spAutoFit/>
          </a:bodyPr>
          <a:lstStyle/>
          <a:p>
            <a:r>
              <a:rPr lang="en-US" sz="1400" b="1" dirty="0" smtClean="0">
                <a:solidFill>
                  <a:srgbClr val="FF0000"/>
                </a:solidFill>
              </a:rPr>
              <a:t>Nat/</a:t>
            </a:r>
            <a:r>
              <a:rPr lang="en-US" sz="1400" b="1" dirty="0" err="1" smtClean="0">
                <a:solidFill>
                  <a:srgbClr val="FF0000"/>
                </a:solidFill>
              </a:rPr>
              <a:t>Reg</a:t>
            </a:r>
            <a:endParaRPr lang="en-US" sz="1400" b="1" dirty="0">
              <a:solidFill>
                <a:srgbClr val="FF0000"/>
              </a:solidFill>
            </a:endParaRPr>
          </a:p>
          <a:p>
            <a:r>
              <a:rPr lang="en-US" sz="1400" b="1" dirty="0" smtClean="0">
                <a:solidFill>
                  <a:srgbClr val="FF0000"/>
                </a:solidFill>
              </a:rPr>
              <a:t>summary tables</a:t>
            </a:r>
            <a:endParaRPr lang="en-US" sz="1400" b="1" dirty="0">
              <a:solidFill>
                <a:srgbClr val="FF0000"/>
              </a:solidFill>
            </a:endParaRPr>
          </a:p>
        </p:txBody>
      </p:sp>
      <p:sp>
        <p:nvSpPr>
          <p:cNvPr id="12" name="TextBox 11"/>
          <p:cNvSpPr txBox="1"/>
          <p:nvPr/>
        </p:nvSpPr>
        <p:spPr>
          <a:xfrm>
            <a:off x="5431048" y="5361144"/>
            <a:ext cx="986293" cy="400110"/>
          </a:xfrm>
          <a:prstGeom prst="rect">
            <a:avLst/>
          </a:prstGeom>
          <a:noFill/>
        </p:spPr>
        <p:txBody>
          <a:bodyPr wrap="none" rtlCol="0">
            <a:spAutoFit/>
          </a:bodyPr>
          <a:lstStyle/>
          <a:p>
            <a:r>
              <a:rPr lang="en-US" sz="2000" b="1" dirty="0" smtClean="0">
                <a:solidFill>
                  <a:srgbClr val="FF0000"/>
                </a:solidFill>
              </a:rPr>
              <a:t>REDD</a:t>
            </a:r>
            <a:endParaRPr lang="en-US" sz="2000" b="1" dirty="0">
              <a:solidFill>
                <a:srgbClr val="FF0000"/>
              </a:solidFill>
            </a:endParaRPr>
          </a:p>
        </p:txBody>
      </p:sp>
      <p:sp>
        <p:nvSpPr>
          <p:cNvPr id="13" name="TextBox 12"/>
          <p:cNvSpPr txBox="1"/>
          <p:nvPr/>
        </p:nvSpPr>
        <p:spPr>
          <a:xfrm>
            <a:off x="2078882" y="5602943"/>
            <a:ext cx="1819516" cy="523220"/>
          </a:xfrm>
          <a:prstGeom prst="rect">
            <a:avLst/>
          </a:prstGeom>
          <a:noFill/>
          <a:ln>
            <a:solidFill>
              <a:srgbClr val="FF0000"/>
            </a:solidFill>
          </a:ln>
        </p:spPr>
        <p:txBody>
          <a:bodyPr wrap="none" rtlCol="0">
            <a:spAutoFit/>
          </a:bodyPr>
          <a:lstStyle/>
          <a:p>
            <a:r>
              <a:rPr lang="en-US" sz="1400" b="1" dirty="0" smtClean="0">
                <a:solidFill>
                  <a:srgbClr val="FF0000"/>
                </a:solidFill>
              </a:rPr>
              <a:t>Unlikely to be needed</a:t>
            </a:r>
          </a:p>
          <a:p>
            <a:r>
              <a:rPr lang="en-US" sz="1400" b="1" dirty="0" smtClean="0">
                <a:solidFill>
                  <a:srgbClr val="FF0000"/>
                </a:solidFill>
              </a:rPr>
              <a:t>Maybe </a:t>
            </a:r>
            <a:r>
              <a:rPr lang="en-US" sz="1400" b="1" dirty="0" err="1" smtClean="0">
                <a:solidFill>
                  <a:srgbClr val="FF0000"/>
                </a:solidFill>
              </a:rPr>
              <a:t>Landuse</a:t>
            </a:r>
            <a:endParaRPr lang="en-US" sz="1400" b="1" dirty="0">
              <a:solidFill>
                <a:srgbClr val="FF0000"/>
              </a:solidFill>
            </a:endParaRPr>
          </a:p>
        </p:txBody>
      </p:sp>
      <p:sp>
        <p:nvSpPr>
          <p:cNvPr id="14" name="TextBox 13"/>
          <p:cNvSpPr txBox="1"/>
          <p:nvPr/>
        </p:nvSpPr>
        <p:spPr>
          <a:xfrm>
            <a:off x="2576337" y="4494947"/>
            <a:ext cx="650839" cy="1107996"/>
          </a:xfrm>
          <a:prstGeom prst="rect">
            <a:avLst/>
          </a:prstGeom>
          <a:noFill/>
          <a:ln>
            <a:noFill/>
          </a:ln>
        </p:spPr>
        <p:txBody>
          <a:bodyPr wrap="none" rtlCol="0">
            <a:spAutoFit/>
          </a:bodyPr>
          <a:lstStyle/>
          <a:p>
            <a:r>
              <a:rPr lang="en-US" sz="6600" b="1" dirty="0" smtClean="0">
                <a:solidFill>
                  <a:srgbClr val="FF0000"/>
                </a:solidFill>
              </a:rPr>
              <a:t>X</a:t>
            </a:r>
            <a:endParaRPr lang="en-US" sz="6600" b="1" dirty="0">
              <a:solidFill>
                <a:srgbClr val="FF0000"/>
              </a:solidFill>
            </a:endParaRPr>
          </a:p>
        </p:txBody>
      </p:sp>
      <p:sp>
        <p:nvSpPr>
          <p:cNvPr id="15" name="TextBox 14"/>
          <p:cNvSpPr txBox="1"/>
          <p:nvPr/>
        </p:nvSpPr>
        <p:spPr>
          <a:xfrm>
            <a:off x="2102406" y="4322953"/>
            <a:ext cx="2255383" cy="307777"/>
          </a:xfrm>
          <a:prstGeom prst="rect">
            <a:avLst/>
          </a:prstGeom>
          <a:noFill/>
        </p:spPr>
        <p:txBody>
          <a:bodyPr wrap="none" rtlCol="0">
            <a:spAutoFit/>
          </a:bodyPr>
          <a:lstStyle/>
          <a:p>
            <a:r>
              <a:rPr lang="en-US" sz="1400" b="1" dirty="0" err="1" smtClean="0">
                <a:solidFill>
                  <a:srgbClr val="FF0000"/>
                </a:solidFill>
              </a:rPr>
              <a:t>Landcover</a:t>
            </a:r>
            <a:r>
              <a:rPr lang="en-US" sz="1400" b="1" dirty="0" smtClean="0">
                <a:solidFill>
                  <a:srgbClr val="FF0000"/>
                </a:solidFill>
              </a:rPr>
              <a:t> baseline 1990 (?)</a:t>
            </a:r>
            <a:endParaRPr lang="en-US" sz="1400" b="1" dirty="0">
              <a:solidFill>
                <a:srgbClr val="FF0000"/>
              </a:solidFill>
            </a:endParaRPr>
          </a:p>
        </p:txBody>
      </p:sp>
      <p:sp>
        <p:nvSpPr>
          <p:cNvPr id="16" name="TextBox 15"/>
          <p:cNvSpPr txBox="1"/>
          <p:nvPr/>
        </p:nvSpPr>
        <p:spPr>
          <a:xfrm>
            <a:off x="2434028" y="1175882"/>
            <a:ext cx="954107" cy="307777"/>
          </a:xfrm>
          <a:prstGeom prst="rect">
            <a:avLst/>
          </a:prstGeom>
          <a:noFill/>
        </p:spPr>
        <p:txBody>
          <a:bodyPr wrap="none" rtlCol="0">
            <a:spAutoFit/>
          </a:bodyPr>
          <a:lstStyle/>
          <a:p>
            <a:r>
              <a:rPr lang="en-US" sz="1400" b="1" dirty="0" err="1" smtClean="0">
                <a:solidFill>
                  <a:srgbClr val="FF0000"/>
                </a:solidFill>
              </a:rPr>
              <a:t>Landcover</a:t>
            </a:r>
            <a:endParaRPr lang="en-US" sz="1400" b="1" dirty="0">
              <a:solidFill>
                <a:srgbClr val="FF0000"/>
              </a:solidFill>
            </a:endParaRPr>
          </a:p>
        </p:txBody>
      </p:sp>
      <p:cxnSp>
        <p:nvCxnSpPr>
          <p:cNvPr id="18" name="Straight Arrow Connector 17"/>
          <p:cNvCxnSpPr/>
          <p:nvPr/>
        </p:nvCxnSpPr>
        <p:spPr>
          <a:xfrm flipV="1">
            <a:off x="2894328" y="2582848"/>
            <a:ext cx="0" cy="862684"/>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2894328" y="2814977"/>
            <a:ext cx="736512" cy="307777"/>
          </a:xfrm>
          <a:prstGeom prst="rect">
            <a:avLst/>
          </a:prstGeom>
          <a:noFill/>
        </p:spPr>
        <p:txBody>
          <a:bodyPr wrap="none" rtlCol="0">
            <a:spAutoFit/>
          </a:bodyPr>
          <a:lstStyle/>
          <a:p>
            <a:r>
              <a:rPr lang="en-US" sz="1400" b="1" dirty="0" smtClean="0">
                <a:solidFill>
                  <a:srgbClr val="FF0000"/>
                </a:solidFill>
              </a:rPr>
              <a:t>Change</a:t>
            </a:r>
            <a:endParaRPr lang="en-US" sz="1400" b="1" dirty="0">
              <a:solidFill>
                <a:srgbClr val="FF0000"/>
              </a:solidFill>
            </a:endParaRPr>
          </a:p>
        </p:txBody>
      </p:sp>
      <p:sp>
        <p:nvSpPr>
          <p:cNvPr id="20" name="TextBox 19"/>
          <p:cNvSpPr txBox="1"/>
          <p:nvPr/>
        </p:nvSpPr>
        <p:spPr>
          <a:xfrm>
            <a:off x="5677959" y="787755"/>
            <a:ext cx="1157852" cy="954107"/>
          </a:xfrm>
          <a:prstGeom prst="rect">
            <a:avLst/>
          </a:prstGeom>
          <a:noFill/>
          <a:ln>
            <a:solidFill>
              <a:srgbClr val="FF0000"/>
            </a:solidFill>
          </a:ln>
        </p:spPr>
        <p:txBody>
          <a:bodyPr wrap="none" rtlCol="0">
            <a:spAutoFit/>
          </a:bodyPr>
          <a:lstStyle/>
          <a:p>
            <a:r>
              <a:rPr lang="en-US" sz="1400" b="1" u="sng" dirty="0" smtClean="0">
                <a:solidFill>
                  <a:srgbClr val="FF0000"/>
                </a:solidFill>
              </a:rPr>
              <a:t>Anomalies</a:t>
            </a:r>
          </a:p>
          <a:p>
            <a:r>
              <a:rPr lang="en-US" sz="1400" b="1" dirty="0" smtClean="0">
                <a:solidFill>
                  <a:srgbClr val="FF0000"/>
                </a:solidFill>
              </a:rPr>
              <a:t>FAPAR</a:t>
            </a:r>
          </a:p>
          <a:p>
            <a:r>
              <a:rPr lang="en-US" sz="1400" b="1" dirty="0" smtClean="0">
                <a:solidFill>
                  <a:srgbClr val="FF0000"/>
                </a:solidFill>
              </a:rPr>
              <a:t>Fires</a:t>
            </a:r>
          </a:p>
          <a:p>
            <a:r>
              <a:rPr lang="en-US" sz="1400" b="1" dirty="0" smtClean="0">
                <a:solidFill>
                  <a:srgbClr val="FF0000"/>
                </a:solidFill>
              </a:rPr>
              <a:t>Event -based</a:t>
            </a:r>
            <a:endParaRPr lang="en-US" sz="1400" b="1" dirty="0">
              <a:solidFill>
                <a:srgbClr val="FF0000"/>
              </a:solidFill>
            </a:endParaRPr>
          </a:p>
        </p:txBody>
      </p:sp>
      <p:sp>
        <p:nvSpPr>
          <p:cNvPr id="21" name="TextBox 20"/>
          <p:cNvSpPr txBox="1"/>
          <p:nvPr/>
        </p:nvSpPr>
        <p:spPr>
          <a:xfrm>
            <a:off x="6491450" y="4776368"/>
            <a:ext cx="1377450" cy="1138773"/>
          </a:xfrm>
          <a:prstGeom prst="rect">
            <a:avLst/>
          </a:prstGeom>
          <a:noFill/>
          <a:ln>
            <a:solidFill>
              <a:srgbClr val="FF0000"/>
            </a:solidFill>
          </a:ln>
        </p:spPr>
        <p:txBody>
          <a:bodyPr wrap="none" rtlCol="0">
            <a:spAutoFit/>
          </a:bodyPr>
          <a:lstStyle/>
          <a:p>
            <a:r>
              <a:rPr lang="en-US" sz="1200" b="1" u="sng" dirty="0" smtClean="0">
                <a:solidFill>
                  <a:srgbClr val="FF0000"/>
                </a:solidFill>
              </a:rPr>
              <a:t>Ancillary data</a:t>
            </a:r>
          </a:p>
          <a:p>
            <a:r>
              <a:rPr lang="en-US" sz="1400" b="1" dirty="0" smtClean="0">
                <a:solidFill>
                  <a:srgbClr val="FF0000"/>
                </a:solidFill>
              </a:rPr>
              <a:t>Fires</a:t>
            </a:r>
          </a:p>
          <a:p>
            <a:r>
              <a:rPr lang="en-US" sz="1400" b="1" dirty="0" smtClean="0">
                <a:solidFill>
                  <a:srgbClr val="FF0000"/>
                </a:solidFill>
              </a:rPr>
              <a:t>Albedo</a:t>
            </a:r>
          </a:p>
          <a:p>
            <a:r>
              <a:rPr lang="en-US" sz="1400" b="1" dirty="0" smtClean="0">
                <a:solidFill>
                  <a:srgbClr val="FF0000"/>
                </a:solidFill>
              </a:rPr>
              <a:t>Clouds</a:t>
            </a:r>
          </a:p>
          <a:p>
            <a:r>
              <a:rPr lang="en-US" sz="1400" b="1" dirty="0" smtClean="0">
                <a:solidFill>
                  <a:srgbClr val="FF0000"/>
                </a:solidFill>
              </a:rPr>
              <a:t>FAPAR</a:t>
            </a:r>
            <a:endParaRPr lang="en-US" sz="1400" b="1" dirty="0">
              <a:solidFill>
                <a:srgbClr val="FF0000"/>
              </a:solidFill>
            </a:endParaRPr>
          </a:p>
        </p:txBody>
      </p:sp>
      <p:cxnSp>
        <p:nvCxnSpPr>
          <p:cNvPr id="17" name="Straight Arrow Connector 16"/>
          <p:cNvCxnSpPr/>
          <p:nvPr/>
        </p:nvCxnSpPr>
        <p:spPr>
          <a:xfrm flipH="1" flipV="1">
            <a:off x="6619096" y="3396688"/>
            <a:ext cx="216715" cy="738664"/>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4219154" y="0"/>
            <a:ext cx="4924846" cy="276999"/>
          </a:xfrm>
          <a:prstGeom prst="rect">
            <a:avLst/>
          </a:prstGeom>
          <a:noFill/>
        </p:spPr>
        <p:txBody>
          <a:bodyPr wrap="none" rtlCol="0">
            <a:spAutoFit/>
          </a:bodyPr>
          <a:lstStyle/>
          <a:p>
            <a:r>
              <a:rPr lang="en-US" sz="1200" dirty="0" smtClean="0">
                <a:solidFill>
                  <a:srgbClr val="FF0000"/>
                </a:solidFill>
              </a:rPr>
              <a:t>NB: Continuity in change obligation is on reducing rate</a:t>
            </a:r>
            <a:endParaRPr lang="en-US" sz="1200" dirty="0">
              <a:solidFill>
                <a:srgbClr val="FF0000"/>
              </a:solidFill>
            </a:endParaRPr>
          </a:p>
        </p:txBody>
      </p:sp>
      <p:sp>
        <p:nvSpPr>
          <p:cNvPr id="23" name="TextBox 22"/>
          <p:cNvSpPr txBox="1"/>
          <p:nvPr/>
        </p:nvSpPr>
        <p:spPr>
          <a:xfrm>
            <a:off x="7313860" y="907588"/>
            <a:ext cx="1583508" cy="1169551"/>
          </a:xfrm>
          <a:prstGeom prst="rect">
            <a:avLst/>
          </a:prstGeom>
          <a:noFill/>
          <a:ln>
            <a:solidFill>
              <a:srgbClr val="FF0000"/>
            </a:solidFill>
          </a:ln>
        </p:spPr>
        <p:txBody>
          <a:bodyPr wrap="square" rtlCol="0">
            <a:spAutoFit/>
          </a:bodyPr>
          <a:lstStyle/>
          <a:p>
            <a:r>
              <a:rPr lang="en-US" sz="1400" b="1" dirty="0" smtClean="0">
                <a:solidFill>
                  <a:srgbClr val="FF0000"/>
                </a:solidFill>
              </a:rPr>
              <a:t>NB: Timescale requirements may not be as strict as  for other applications</a:t>
            </a:r>
          </a:p>
        </p:txBody>
      </p:sp>
      <p:sp>
        <p:nvSpPr>
          <p:cNvPr id="2" name="TextBox 1"/>
          <p:cNvSpPr txBox="1"/>
          <p:nvPr/>
        </p:nvSpPr>
        <p:spPr>
          <a:xfrm>
            <a:off x="0" y="0"/>
            <a:ext cx="2390648" cy="461665"/>
          </a:xfrm>
          <a:prstGeom prst="rect">
            <a:avLst/>
          </a:prstGeom>
          <a:noFill/>
        </p:spPr>
        <p:txBody>
          <a:bodyPr wrap="none" rtlCol="0">
            <a:spAutoFit/>
          </a:bodyPr>
          <a:lstStyle/>
          <a:p>
            <a:r>
              <a:rPr lang="en-US" sz="2400" dirty="0" smtClean="0">
                <a:solidFill>
                  <a:srgbClr val="FFFFFF"/>
                </a:solidFill>
              </a:rPr>
              <a:t>Case Studies</a:t>
            </a:r>
            <a:endParaRPr lang="en-US" sz="2400" dirty="0">
              <a:solidFill>
                <a:srgbClr val="FFFFFF"/>
              </a:solidFill>
            </a:endParaRPr>
          </a:p>
        </p:txBody>
      </p:sp>
    </p:spTree>
    <p:extLst>
      <p:ext uri="{BB962C8B-B14F-4D97-AF65-F5344CB8AC3E}">
        <p14:creationId xmlns:p14="http://schemas.microsoft.com/office/powerpoint/2010/main" val="26743741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888" y="1270000"/>
            <a:ext cx="7870825" cy="430213"/>
          </a:xfrm>
        </p:spPr>
        <p:txBody>
          <a:bodyPr/>
          <a:lstStyle/>
          <a:p>
            <a:r>
              <a:rPr lang="en-US" dirty="0" smtClean="0"/>
              <a:t>Final Product</a:t>
            </a:r>
            <a:endParaRPr lang="en-US" dirty="0"/>
          </a:p>
        </p:txBody>
      </p:sp>
      <p:sp>
        <p:nvSpPr>
          <p:cNvPr id="3" name="Content Placeholder 2"/>
          <p:cNvSpPr>
            <a:spLocks noGrp="1"/>
          </p:cNvSpPr>
          <p:nvPr>
            <p:ph idx="1"/>
          </p:nvPr>
        </p:nvSpPr>
        <p:spPr>
          <a:xfrm>
            <a:off x="599100" y="1933575"/>
            <a:ext cx="7869600" cy="4303742"/>
          </a:xfrm>
        </p:spPr>
        <p:txBody>
          <a:bodyPr/>
          <a:lstStyle/>
          <a:p>
            <a:pPr>
              <a:buFont typeface="+mj-lt"/>
              <a:buAutoNum type="arabicPeriod"/>
            </a:pPr>
            <a:r>
              <a:rPr lang="en-US" dirty="0"/>
              <a:t>Ultimately </a:t>
            </a:r>
            <a:r>
              <a:rPr lang="en-US" dirty="0" smtClean="0"/>
              <a:t>we </a:t>
            </a:r>
            <a:r>
              <a:rPr lang="en-US" dirty="0"/>
              <a:t>would produce a companion to the strategy report, presenting the Case Studies using a consistent format. </a:t>
            </a:r>
            <a:endParaRPr lang="en-US" dirty="0" smtClean="0"/>
          </a:p>
          <a:p>
            <a:pPr>
              <a:buFont typeface="+mj-lt"/>
              <a:buAutoNum type="arabicPeriod"/>
            </a:pPr>
            <a:r>
              <a:rPr lang="en-US" dirty="0" smtClean="0"/>
              <a:t>With </a:t>
            </a:r>
            <a:r>
              <a:rPr lang="en-US" dirty="0"/>
              <a:t>the necessary background information/context and clearly mapping the application datasets, observing system requirement onto the logical Architecture. </a:t>
            </a:r>
            <a:endParaRPr lang="en-US" dirty="0" smtClean="0"/>
          </a:p>
          <a:p>
            <a:pPr>
              <a:buFont typeface="+mj-lt"/>
              <a:buAutoNum type="arabicPeriod"/>
            </a:pPr>
            <a:r>
              <a:rPr lang="en-US" dirty="0" smtClean="0"/>
              <a:t>We </a:t>
            </a:r>
            <a:r>
              <a:rPr lang="en-US" dirty="0"/>
              <a:t>may also think of some kind of web/dynamic version of the report</a:t>
            </a:r>
            <a:r>
              <a:rPr lang="en-US" dirty="0" smtClean="0"/>
              <a:t>.</a:t>
            </a:r>
          </a:p>
          <a:p>
            <a:pPr>
              <a:buFont typeface="+mj-lt"/>
              <a:buAutoNum type="arabicPeriod"/>
            </a:pPr>
            <a:r>
              <a:rPr lang="en-US" dirty="0" smtClean="0"/>
              <a:t>The </a:t>
            </a:r>
            <a:r>
              <a:rPr lang="en-US" dirty="0"/>
              <a:t>report could have a title like </a:t>
            </a:r>
            <a:r>
              <a:rPr lang="en-US" b="1" dirty="0"/>
              <a:t>"Establishing an Architecture for Climate Monitoring through Case Studies for Climate </a:t>
            </a:r>
            <a:r>
              <a:rPr lang="en-US" b="1" dirty="0">
                <a:latin typeface="Helvetica Neue"/>
                <a:cs typeface="Helvetica Neue"/>
              </a:rPr>
              <a:t>Services</a:t>
            </a:r>
            <a:r>
              <a:rPr lang="en-US" b="1" dirty="0"/>
              <a:t>"</a:t>
            </a:r>
            <a:r>
              <a:rPr lang="en-US" b="1" dirty="0" smtClean="0"/>
              <a:t>.</a:t>
            </a:r>
          </a:p>
          <a:p>
            <a:pPr>
              <a:buFont typeface="+mj-lt"/>
              <a:buAutoNum type="arabicPeriod"/>
            </a:pPr>
            <a:r>
              <a:rPr lang="en-US" dirty="0"/>
              <a:t>Keep this activity in the context of the general Architecture activities and reporting to the new Joint </a:t>
            </a:r>
            <a:r>
              <a:rPr lang="en-US" dirty="0" err="1"/>
              <a:t>WGClimate</a:t>
            </a:r>
            <a:r>
              <a:rPr lang="en-US" dirty="0"/>
              <a:t>, I see no reason why they couldn't actually be published, maybe as a joint WMO-EC/JRC report - Up for </a:t>
            </a:r>
            <a:r>
              <a:rPr lang="en-US" dirty="0" smtClean="0"/>
              <a:t>discussion</a:t>
            </a:r>
          </a:p>
        </p:txBody>
      </p:sp>
      <p:sp>
        <p:nvSpPr>
          <p:cNvPr id="4" name="Slide Number Placeholder 3"/>
          <p:cNvSpPr>
            <a:spLocks noGrp="1"/>
          </p:cNvSpPr>
          <p:nvPr>
            <p:ph type="sldNum" sz="quarter" idx="10"/>
          </p:nvPr>
        </p:nvSpPr>
        <p:spPr/>
        <p:txBody>
          <a:bodyPr/>
          <a:lstStyle/>
          <a:p>
            <a:fld id="{B2911145-05CF-47D7-9780-6C1A4E78D64C}" type="slidenum">
              <a:rPr lang="en-US" smtClean="0"/>
              <a:pPr/>
              <a:t>11</a:t>
            </a:fld>
            <a:endParaRPr lang="en-US"/>
          </a:p>
        </p:txBody>
      </p:sp>
      <p:sp>
        <p:nvSpPr>
          <p:cNvPr id="5" name="Date Placeholder 4"/>
          <p:cNvSpPr>
            <a:spLocks noGrp="1"/>
          </p:cNvSpPr>
          <p:nvPr>
            <p:ph type="dt" sz="half" idx="11"/>
          </p:nvPr>
        </p:nvSpPr>
        <p:spPr/>
        <p:txBody>
          <a:bodyPr/>
          <a:lstStyle/>
          <a:p>
            <a:fld id="{61E0909E-3B56-4086-A8A4-A574E5171723}" type="datetime3">
              <a:rPr lang="en-US" smtClean="0"/>
              <a:pPr/>
              <a:t>5 March 2014</a:t>
            </a:fld>
            <a:endParaRPr lang="en-US"/>
          </a:p>
        </p:txBody>
      </p:sp>
    </p:spTree>
    <p:extLst>
      <p:ext uri="{BB962C8B-B14F-4D97-AF65-F5344CB8AC3E}">
        <p14:creationId xmlns:p14="http://schemas.microsoft.com/office/powerpoint/2010/main" val="3515709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988" y="1168400"/>
            <a:ext cx="7870825" cy="430213"/>
          </a:xfrm>
        </p:spPr>
        <p:txBody>
          <a:bodyPr/>
          <a:lstStyle/>
          <a:p>
            <a:r>
              <a:rPr lang="en-US" dirty="0" smtClean="0">
                <a:latin typeface="Helvetica Neue"/>
                <a:cs typeface="Helvetica Neue"/>
              </a:rPr>
              <a:t>Next Steps</a:t>
            </a:r>
            <a:endParaRPr lang="en-US" dirty="0">
              <a:latin typeface="Helvetica Neue"/>
              <a:cs typeface="Helvetica Neue"/>
            </a:endParaRPr>
          </a:p>
        </p:txBody>
      </p:sp>
      <p:sp>
        <p:nvSpPr>
          <p:cNvPr id="3" name="Content Placeholder 2"/>
          <p:cNvSpPr>
            <a:spLocks noGrp="1"/>
          </p:cNvSpPr>
          <p:nvPr>
            <p:ph idx="1"/>
          </p:nvPr>
        </p:nvSpPr>
        <p:spPr>
          <a:xfrm>
            <a:off x="611800" y="1778001"/>
            <a:ext cx="7869600" cy="4311951"/>
          </a:xfrm>
        </p:spPr>
        <p:txBody>
          <a:bodyPr/>
          <a:lstStyle/>
          <a:p>
            <a:pPr>
              <a:lnSpc>
                <a:spcPct val="120000"/>
              </a:lnSpc>
              <a:buFont typeface="+mj-lt"/>
              <a:buAutoNum type="arabicPeriod"/>
            </a:pPr>
            <a:r>
              <a:rPr lang="en-US" dirty="0" smtClean="0">
                <a:latin typeface="Helvetica Neue"/>
                <a:cs typeface="Helvetica Neue"/>
              </a:rPr>
              <a:t>Identify interested  parties: EC-JRC, WMO, EUMETSAT, CSA?, NSC?, South Africa?, opportunity for “smaller” Agencies</a:t>
            </a:r>
          </a:p>
          <a:p>
            <a:pPr>
              <a:lnSpc>
                <a:spcPct val="120000"/>
              </a:lnSpc>
              <a:buFont typeface="+mj-lt"/>
              <a:buAutoNum type="arabicPeriod"/>
            </a:pPr>
            <a:r>
              <a:rPr lang="en-US" dirty="0" smtClean="0">
                <a:latin typeface="Helvetica Neue"/>
                <a:cs typeface="Helvetica Neue"/>
              </a:rPr>
              <a:t>Identify existing initiatives that may be interested/complementary i.e. ET-SUP, GCOS </a:t>
            </a:r>
            <a:r>
              <a:rPr lang="en-US" dirty="0">
                <a:latin typeface="Helvetica Neue"/>
                <a:cs typeface="Helvetica Neue"/>
              </a:rPr>
              <a:t>s</a:t>
            </a:r>
            <a:r>
              <a:rPr lang="en-US" dirty="0" smtClean="0">
                <a:latin typeface="Helvetica Neue"/>
                <a:cs typeface="Helvetica Neue"/>
              </a:rPr>
              <a:t>coping Activity, GFCS Pilots</a:t>
            </a:r>
          </a:p>
          <a:p>
            <a:pPr>
              <a:lnSpc>
                <a:spcPct val="120000"/>
              </a:lnSpc>
              <a:buFont typeface="+mj-lt"/>
              <a:buAutoNum type="arabicPeriod"/>
            </a:pPr>
            <a:r>
              <a:rPr lang="en-US" dirty="0" smtClean="0">
                <a:latin typeface="Helvetica Neue"/>
                <a:cs typeface="Helvetica Neue"/>
              </a:rPr>
              <a:t>Discuss feasible number of Case Studies ~ 10 - 20</a:t>
            </a:r>
          </a:p>
          <a:p>
            <a:pPr>
              <a:lnSpc>
                <a:spcPct val="120000"/>
              </a:lnSpc>
              <a:buFont typeface="+mj-lt"/>
              <a:buAutoNum type="arabicPeriod"/>
            </a:pPr>
            <a:r>
              <a:rPr lang="en-US" dirty="0" smtClean="0">
                <a:latin typeface="Helvetica Neue"/>
                <a:cs typeface="Helvetica Neue"/>
              </a:rPr>
              <a:t>Identify case studies Global-Regional-Local, thematic and community representation, satellite and in-situ “driven”</a:t>
            </a:r>
          </a:p>
          <a:p>
            <a:pPr>
              <a:lnSpc>
                <a:spcPct val="120000"/>
              </a:lnSpc>
              <a:buFont typeface="+mj-lt"/>
              <a:buAutoNum type="arabicPeriod"/>
            </a:pPr>
            <a:r>
              <a:rPr lang="en-US" dirty="0" smtClean="0">
                <a:latin typeface="Helvetica Neue"/>
                <a:cs typeface="Helvetica Neue"/>
              </a:rPr>
              <a:t>Define template(s) for individual cases studies</a:t>
            </a:r>
          </a:p>
          <a:p>
            <a:pPr>
              <a:lnSpc>
                <a:spcPct val="120000"/>
              </a:lnSpc>
              <a:buFont typeface="+mj-lt"/>
              <a:buAutoNum type="arabicPeriod"/>
            </a:pPr>
            <a:r>
              <a:rPr lang="en-US" dirty="0" err="1" smtClean="0">
                <a:latin typeface="Helvetica Neue"/>
                <a:cs typeface="Helvetica Neue"/>
              </a:rPr>
              <a:t>Organise</a:t>
            </a:r>
            <a:r>
              <a:rPr lang="en-US" dirty="0" smtClean="0">
                <a:latin typeface="Helvetica Neue"/>
                <a:cs typeface="Helvetica Neue"/>
              </a:rPr>
              <a:t> a dedicated workshop to ensure consistency in completing Case studies</a:t>
            </a:r>
          </a:p>
          <a:p>
            <a:pPr>
              <a:lnSpc>
                <a:spcPct val="120000"/>
              </a:lnSpc>
              <a:buFont typeface="+mj-lt"/>
              <a:buAutoNum type="arabicPeriod"/>
            </a:pPr>
            <a:r>
              <a:rPr lang="en-US" dirty="0" smtClean="0">
                <a:latin typeface="Helvetica Neue"/>
                <a:cs typeface="Helvetica Neue"/>
              </a:rPr>
              <a:t>Compile report including Background, Case Studies, Commonalities, Lesson Learned &amp; Feedback to Architecture</a:t>
            </a:r>
          </a:p>
          <a:p>
            <a:pPr>
              <a:lnSpc>
                <a:spcPct val="120000"/>
              </a:lnSpc>
              <a:buFont typeface="+mj-lt"/>
              <a:buAutoNum type="arabicPeriod"/>
            </a:pPr>
            <a:r>
              <a:rPr lang="en-US" dirty="0" smtClean="0">
                <a:latin typeface="Helvetica Neue"/>
                <a:cs typeface="Helvetica Neue"/>
              </a:rPr>
              <a:t>Possible </a:t>
            </a:r>
            <a:r>
              <a:rPr lang="en-US" dirty="0">
                <a:latin typeface="Helvetica Neue"/>
                <a:cs typeface="Helvetica Neue"/>
              </a:rPr>
              <a:t>t</a:t>
            </a:r>
            <a:r>
              <a:rPr lang="en-US" dirty="0" smtClean="0">
                <a:latin typeface="Helvetica Neue"/>
                <a:cs typeface="Helvetica Neue"/>
              </a:rPr>
              <a:t>imeline IBCS-2 November 2014, may be too “aggressive”  </a:t>
            </a:r>
            <a:endParaRPr lang="en-US" dirty="0">
              <a:latin typeface="Helvetica Neue"/>
              <a:cs typeface="Helvetica Neue"/>
            </a:endParaRPr>
          </a:p>
        </p:txBody>
      </p:sp>
      <p:sp>
        <p:nvSpPr>
          <p:cNvPr id="4" name="Slide Number Placeholder 3"/>
          <p:cNvSpPr>
            <a:spLocks noGrp="1"/>
          </p:cNvSpPr>
          <p:nvPr>
            <p:ph type="sldNum" sz="quarter" idx="10"/>
          </p:nvPr>
        </p:nvSpPr>
        <p:spPr/>
        <p:txBody>
          <a:bodyPr/>
          <a:lstStyle/>
          <a:p>
            <a:fld id="{B2911145-05CF-47D7-9780-6C1A4E78D64C}" type="slidenum">
              <a:rPr lang="en-US" smtClean="0">
                <a:latin typeface="Helvetica Neue"/>
                <a:cs typeface="Helvetica Neue"/>
              </a:rPr>
              <a:pPr/>
              <a:t>12</a:t>
            </a:fld>
            <a:endParaRPr lang="en-US" dirty="0">
              <a:latin typeface="Helvetica Neue"/>
              <a:cs typeface="Helvetica Neue"/>
            </a:endParaRPr>
          </a:p>
        </p:txBody>
      </p:sp>
      <p:sp>
        <p:nvSpPr>
          <p:cNvPr id="5" name="Date Placeholder 4"/>
          <p:cNvSpPr>
            <a:spLocks noGrp="1"/>
          </p:cNvSpPr>
          <p:nvPr>
            <p:ph type="dt" sz="half" idx="11"/>
          </p:nvPr>
        </p:nvSpPr>
        <p:spPr/>
        <p:txBody>
          <a:bodyPr/>
          <a:lstStyle/>
          <a:p>
            <a:fld id="{61E0909E-3B56-4086-A8A4-A574E5171723}" type="datetime3">
              <a:rPr lang="en-US" smtClean="0">
                <a:latin typeface="Helvetica Neue"/>
                <a:cs typeface="Helvetica Neue"/>
              </a:rPr>
              <a:pPr/>
              <a:t>5 March 2014</a:t>
            </a:fld>
            <a:endParaRPr lang="en-US">
              <a:latin typeface="Helvetica Neue"/>
              <a:cs typeface="Helvetica Neue"/>
            </a:endParaRPr>
          </a:p>
        </p:txBody>
      </p:sp>
    </p:spTree>
    <p:extLst>
      <p:ext uri="{BB962C8B-B14F-4D97-AF65-F5344CB8AC3E}">
        <p14:creationId xmlns:p14="http://schemas.microsoft.com/office/powerpoint/2010/main" val="37759870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6100" y="1626650"/>
            <a:ext cx="8242299" cy="4401205"/>
          </a:xfrm>
          <a:extLst>
            <a:ext uri="{FAA26D3D-D897-4be2-8F04-BA451C77F1D7}">
              <ma14:placeholderFlag xmlns:ma14="http://schemas.microsoft.com/office/mac/drawingml/2011/main" val="1"/>
            </a:ext>
          </a:extLst>
        </p:spPr>
        <p:txBody>
          <a:bodyPr/>
          <a:lstStyle/>
          <a:p>
            <a:pPr algn="ctr">
              <a:defRPr/>
            </a:pPr>
            <a:r>
              <a:rPr lang="en-US" dirty="0">
                <a:latin typeface="Helvetica Neue"/>
                <a:cs typeface="Helvetica Neue"/>
              </a:rPr>
              <a:t>CALL FOR EXPRESSIONS OF INTEREST EXPERTS FOR THE "Copernicus Expert Group”</a:t>
            </a:r>
            <a:r>
              <a:rPr lang="en-US" b="0" dirty="0">
                <a:latin typeface="Helvetica Neue"/>
                <a:ea typeface="+mj-ea"/>
                <a:cs typeface="Helvetica Neue"/>
              </a:rPr>
              <a:t/>
            </a:r>
            <a:br>
              <a:rPr lang="en-US" b="0" dirty="0">
                <a:latin typeface="Helvetica Neue"/>
                <a:ea typeface="+mj-ea"/>
                <a:cs typeface="Helvetica Neue"/>
              </a:rPr>
            </a:br>
            <a:r>
              <a:rPr lang="en-US" b="0" dirty="0">
                <a:latin typeface="Helvetica Neue"/>
                <a:ea typeface="+mj-ea"/>
                <a:cs typeface="Helvetica Neue"/>
              </a:rPr>
              <a:t/>
            </a:r>
            <a:br>
              <a:rPr lang="en-US" b="0" dirty="0">
                <a:latin typeface="Helvetica Neue"/>
                <a:ea typeface="+mj-ea"/>
                <a:cs typeface="Helvetica Neue"/>
              </a:rPr>
            </a:br>
            <a:r>
              <a:rPr lang="en-US" b="0" dirty="0" smtClean="0">
                <a:latin typeface="Helvetica Neue"/>
                <a:ea typeface="+mj-ea"/>
                <a:cs typeface="Helvetica Neue"/>
              </a:rPr>
              <a:t>“</a:t>
            </a:r>
            <a:r>
              <a:rPr lang="en-US" sz="1800" b="0" dirty="0" smtClean="0">
                <a:latin typeface="Helvetica Neue"/>
                <a:ea typeface="+mj-ea"/>
                <a:cs typeface="Helvetica Neue"/>
              </a:rPr>
              <a:t>The </a:t>
            </a:r>
            <a:r>
              <a:rPr lang="en-US" sz="1800" b="0" dirty="0">
                <a:latin typeface="Helvetica Neue"/>
                <a:ea typeface="+mj-ea"/>
                <a:cs typeface="Helvetica Neue"/>
              </a:rPr>
              <a:t>European Commission has decided to establish a Copernicus Expert Group to provide independent advice concerning the status and evolution of the Copernicus Earth Observation </a:t>
            </a:r>
            <a:r>
              <a:rPr lang="en-US" sz="1800" b="0" dirty="0" err="1">
                <a:latin typeface="Helvetica Neue"/>
                <a:ea typeface="+mj-ea"/>
                <a:cs typeface="Helvetica Neue"/>
              </a:rPr>
              <a:t>programme</a:t>
            </a:r>
            <a:r>
              <a:rPr lang="en-US" sz="1800" b="0" dirty="0">
                <a:latin typeface="Helvetica Neue"/>
                <a:ea typeface="+mj-ea"/>
                <a:cs typeface="Helvetica Neue"/>
              </a:rPr>
              <a:t> and delivered results. Individuals from the Copernicus Expert Group will be called upon to form specific Topical Panels to examine issues arising from the initial operations and longer-term development of the Copernicus </a:t>
            </a:r>
            <a:r>
              <a:rPr lang="en-US" sz="1800" b="0" dirty="0" smtClean="0">
                <a:latin typeface="Helvetica Neue"/>
                <a:ea typeface="+mj-ea"/>
                <a:cs typeface="Helvetica Neue"/>
              </a:rPr>
              <a:t>services…“</a:t>
            </a:r>
            <a:r>
              <a:rPr lang="en-US" sz="1800" b="0" dirty="0">
                <a:latin typeface="Helvetica Neue"/>
                <a:ea typeface="+mj-ea"/>
                <a:cs typeface="Helvetica Neue"/>
              </a:rPr>
              <a:t/>
            </a:r>
            <a:br>
              <a:rPr lang="en-US" sz="1800" b="0" dirty="0">
                <a:latin typeface="Helvetica Neue"/>
                <a:ea typeface="+mj-ea"/>
                <a:cs typeface="Helvetica Neue"/>
              </a:rPr>
            </a:br>
            <a:r>
              <a:rPr lang="en-US" b="0" dirty="0" smtClean="0">
                <a:latin typeface="Helvetica Neue"/>
                <a:ea typeface="+mj-ea"/>
                <a:cs typeface="Helvetica Neue"/>
              </a:rPr>
              <a:t/>
            </a:r>
            <a:br>
              <a:rPr lang="en-US" b="0" dirty="0" smtClean="0">
                <a:latin typeface="Helvetica Neue"/>
                <a:ea typeface="+mj-ea"/>
                <a:cs typeface="Helvetica Neue"/>
              </a:rPr>
            </a:br>
            <a:r>
              <a:rPr lang="en-US" b="0" dirty="0">
                <a:latin typeface="Helvetica Neue"/>
                <a:ea typeface="+mj-ea"/>
                <a:cs typeface="Helvetica Neue"/>
              </a:rPr>
              <a:t>http://</a:t>
            </a:r>
            <a:r>
              <a:rPr lang="en-US" b="0" dirty="0" err="1">
                <a:latin typeface="Helvetica Neue"/>
                <a:ea typeface="+mj-ea"/>
                <a:cs typeface="Helvetica Neue"/>
              </a:rPr>
              <a:t>copernicus</a:t>
            </a:r>
            <a:r>
              <a:rPr lang="en-US" b="0" dirty="0">
                <a:latin typeface="Helvetica Neue"/>
                <a:ea typeface="+mj-ea"/>
                <a:cs typeface="Helvetica Neue"/>
              </a:rPr>
              <a:t>-expert-</a:t>
            </a:r>
            <a:r>
              <a:rPr lang="en-US" b="0" dirty="0" err="1">
                <a:latin typeface="Helvetica Neue"/>
                <a:ea typeface="+mj-ea"/>
                <a:cs typeface="Helvetica Neue"/>
              </a:rPr>
              <a:t>group.jrc.ec.europa.eu</a:t>
            </a:r>
            <a:endParaRPr lang="en-US" b="0" baseline="30000" dirty="0">
              <a:latin typeface="Helvetica Neue"/>
              <a:ea typeface="+mj-ea"/>
              <a:cs typeface="Helvetica Neue"/>
            </a:endParaRPr>
          </a:p>
        </p:txBody>
      </p:sp>
    </p:spTree>
    <p:extLst>
      <p:ext uri="{BB962C8B-B14F-4D97-AF65-F5344CB8AC3E}">
        <p14:creationId xmlns:p14="http://schemas.microsoft.com/office/powerpoint/2010/main" val="26192445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239" y="1245703"/>
            <a:ext cx="8654161" cy="738664"/>
          </a:xfrm>
        </p:spPr>
        <p:txBody>
          <a:bodyPr/>
          <a:lstStyle/>
          <a:p>
            <a:r>
              <a:rPr lang="en-US" sz="2400" dirty="0" smtClean="0">
                <a:latin typeface="Helvetica Neue"/>
                <a:cs typeface="Helvetica Neue"/>
              </a:rPr>
              <a:t>From the Strategy Report – Roadmap for the </a:t>
            </a:r>
            <a:r>
              <a:rPr lang="en-US" sz="2400" dirty="0">
                <a:latin typeface="Helvetica Neue"/>
                <a:cs typeface="Helvetica Neue"/>
              </a:rPr>
              <a:t>W</a:t>
            </a:r>
            <a:r>
              <a:rPr lang="en-US" sz="2400" dirty="0" smtClean="0">
                <a:latin typeface="Helvetica Neue"/>
                <a:cs typeface="Helvetica Neue"/>
              </a:rPr>
              <a:t>ay Forward</a:t>
            </a:r>
            <a:endParaRPr lang="en-US" sz="2400" dirty="0">
              <a:latin typeface="Helvetica Neue"/>
              <a:cs typeface="Helvetica Neue"/>
            </a:endParaRPr>
          </a:p>
        </p:txBody>
      </p:sp>
      <p:sp>
        <p:nvSpPr>
          <p:cNvPr id="4" name="Slide Number Placeholder 3"/>
          <p:cNvSpPr>
            <a:spLocks noGrp="1"/>
          </p:cNvSpPr>
          <p:nvPr>
            <p:ph type="sldNum" sz="quarter" idx="10"/>
          </p:nvPr>
        </p:nvSpPr>
        <p:spPr>
          <a:xfrm>
            <a:off x="6373813" y="6426200"/>
            <a:ext cx="2211680" cy="153988"/>
          </a:xfrm>
        </p:spPr>
        <p:txBody>
          <a:bodyPr/>
          <a:lstStyle/>
          <a:p>
            <a:fld id="{B2911145-05CF-47D7-9780-6C1A4E78D64C}" type="slidenum">
              <a:rPr lang="en-US" smtClean="0">
                <a:latin typeface="Helvetica Neue"/>
                <a:cs typeface="Helvetica Neue"/>
              </a:rPr>
              <a:pPr/>
              <a:t>2</a:t>
            </a:fld>
            <a:endParaRPr lang="en-US">
              <a:latin typeface="Helvetica Neue"/>
              <a:cs typeface="Helvetica Neue"/>
            </a:endParaRPr>
          </a:p>
        </p:txBody>
      </p:sp>
      <p:sp>
        <p:nvSpPr>
          <p:cNvPr id="5" name="Date Placeholder 4"/>
          <p:cNvSpPr>
            <a:spLocks noGrp="1"/>
          </p:cNvSpPr>
          <p:nvPr>
            <p:ph type="dt" sz="half" idx="11"/>
          </p:nvPr>
        </p:nvSpPr>
        <p:spPr>
          <a:xfrm>
            <a:off x="636588" y="6426200"/>
            <a:ext cx="2211680" cy="153988"/>
          </a:xfrm>
        </p:spPr>
        <p:txBody>
          <a:bodyPr/>
          <a:lstStyle/>
          <a:p>
            <a:fld id="{61E0909E-3B56-4086-A8A4-A574E5171723}" type="datetime3">
              <a:rPr lang="en-US" smtClean="0">
                <a:latin typeface="Helvetica Neue"/>
                <a:cs typeface="Helvetica Neue"/>
              </a:rPr>
              <a:pPr/>
              <a:t>5 March 2014</a:t>
            </a:fld>
            <a:endParaRPr lang="en-US" dirty="0">
              <a:latin typeface="Helvetica Neue"/>
              <a:cs typeface="Helvetica Neue"/>
            </a:endParaRPr>
          </a:p>
        </p:txBody>
      </p:sp>
      <p:sp>
        <p:nvSpPr>
          <p:cNvPr id="6" name="Content Placeholder 5"/>
          <p:cNvSpPr>
            <a:spLocks noGrp="1"/>
          </p:cNvSpPr>
          <p:nvPr>
            <p:ph idx="1"/>
          </p:nvPr>
        </p:nvSpPr>
        <p:spPr>
          <a:xfrm>
            <a:off x="292100" y="2187574"/>
            <a:ext cx="4241800" cy="3995966"/>
          </a:xfrm>
        </p:spPr>
        <p:txBody>
          <a:bodyPr/>
          <a:lstStyle/>
          <a:p>
            <a:pPr algn="ctr"/>
            <a:r>
              <a:rPr lang="en-US" dirty="0" smtClean="0">
                <a:latin typeface="Helvetica Neue"/>
                <a:cs typeface="Helvetica Neue"/>
              </a:rPr>
              <a:t>“In </a:t>
            </a:r>
            <a:r>
              <a:rPr lang="en-US" dirty="0">
                <a:latin typeface="Helvetica Neue"/>
                <a:cs typeface="Helvetica Neue"/>
              </a:rPr>
              <a:t>the short-term it is also necessary to </a:t>
            </a:r>
            <a:r>
              <a:rPr lang="en-US" b="1" dirty="0">
                <a:latin typeface="Helvetica Neue"/>
                <a:cs typeface="Helvetica Neue"/>
              </a:rPr>
              <a:t>verify that the </a:t>
            </a:r>
            <a:r>
              <a:rPr lang="en-US" b="1" dirty="0" smtClean="0">
                <a:latin typeface="Helvetica Neue"/>
                <a:cs typeface="Helvetica Neue"/>
              </a:rPr>
              <a:t>proposed </a:t>
            </a:r>
            <a:r>
              <a:rPr lang="en-US" b="1" dirty="0">
                <a:latin typeface="Helvetica Neue"/>
                <a:cs typeface="Helvetica Neue"/>
              </a:rPr>
              <a:t>logical view adequately supports, in a top-down context, the depiction of the required information flows, from the decision-making process back to the sensing capacity/requirements. </a:t>
            </a:r>
            <a:r>
              <a:rPr lang="en-US" dirty="0">
                <a:latin typeface="Helvetica Neue"/>
                <a:cs typeface="Helvetica Neue"/>
              </a:rPr>
              <a:t>This capability is fundamental in ensuring that the policy makers are able to appreciate the demand for an integrated climate monitoring capability that meets their policy needs</a:t>
            </a:r>
            <a:r>
              <a:rPr lang="en-US" dirty="0" smtClean="0">
                <a:latin typeface="Helvetica Neue"/>
                <a:cs typeface="Helvetica Neue"/>
              </a:rPr>
              <a:t>.”</a:t>
            </a:r>
            <a:endParaRPr lang="en-US" dirty="0">
              <a:latin typeface="Helvetica Neue"/>
              <a:cs typeface="Helvetica Neue"/>
            </a:endParaRPr>
          </a:p>
        </p:txBody>
      </p:sp>
      <p:grpSp>
        <p:nvGrpSpPr>
          <p:cNvPr id="8" name="Group 4"/>
          <p:cNvGrpSpPr>
            <a:grpSpLocks/>
          </p:cNvGrpSpPr>
          <p:nvPr/>
        </p:nvGrpSpPr>
        <p:grpSpPr bwMode="auto">
          <a:xfrm>
            <a:off x="5207000" y="1828800"/>
            <a:ext cx="3746499" cy="4813299"/>
            <a:chOff x="6660400" y="3020125"/>
            <a:chExt cx="2794000" cy="3759200"/>
          </a:xfrm>
        </p:grpSpPr>
        <p:sp>
          <p:nvSpPr>
            <p:cNvPr id="9" name="Rectangle 8"/>
            <p:cNvSpPr/>
            <p:nvPr/>
          </p:nvSpPr>
          <p:spPr bwMode="auto">
            <a:xfrm>
              <a:off x="6660400" y="3020125"/>
              <a:ext cx="2794000" cy="3759200"/>
            </a:xfrm>
            <a:prstGeom prst="rect">
              <a:avLst/>
            </a:prstGeom>
            <a:solidFill>
              <a:schemeClr val="bg1"/>
            </a:solidFill>
            <a:ln w="9525" cap="flat" cmpd="sng" algn="ctr">
              <a:solidFill>
                <a:srgbClr val="BBE0E3"/>
              </a:solidFill>
              <a:prstDash val="solid"/>
              <a:round/>
              <a:headEnd type="none" w="med" len="med"/>
              <a:tailEnd type="none" w="med" len="med"/>
            </a:ln>
            <a:effectLst>
              <a:outerShdw blurRad="50800" dist="38100" dir="2700000" algn="tl" rotWithShape="0">
                <a:prstClr val="black">
                  <a:alpha val="40000"/>
                </a:prstClr>
              </a:outerShdw>
            </a:effectLst>
            <a:extLst/>
          </p:spPr>
          <p:txBody>
            <a:bodyPr anchor="ctr"/>
            <a:lstStyle/>
            <a:p>
              <a:pPr marL="3175">
                <a:defRPr/>
              </a:pPr>
              <a:endParaRPr lang="en-US" sz="7600" b="1">
                <a:solidFill>
                  <a:srgbClr val="FFD624"/>
                </a:solidFill>
                <a:latin typeface="Verdana" charset="0"/>
                <a:cs typeface="Arial" charset="0"/>
              </a:endParaRPr>
            </a:p>
          </p:txBody>
        </p:sp>
        <p:pic>
          <p:nvPicPr>
            <p:cNvPr id="10" name="Picture 6" descr="Screen Shot 2013-05-13 at 11.07.09.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698400" y="3034925"/>
              <a:ext cx="2718000" cy="372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4269162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9088" y="1193800"/>
            <a:ext cx="7870825" cy="430213"/>
          </a:xfrm>
        </p:spPr>
        <p:txBody>
          <a:bodyPr/>
          <a:lstStyle/>
          <a:p>
            <a:r>
              <a:rPr lang="en-US" dirty="0" smtClean="0">
                <a:latin typeface="Helvetica Neue"/>
                <a:cs typeface="Helvetica Neue"/>
              </a:rPr>
              <a:t>Proposed Activity</a:t>
            </a:r>
            <a:endParaRPr lang="en-US" dirty="0">
              <a:latin typeface="Helvetica Neue"/>
              <a:cs typeface="Helvetica Neue"/>
            </a:endParaRPr>
          </a:p>
        </p:txBody>
      </p:sp>
      <p:sp>
        <p:nvSpPr>
          <p:cNvPr id="3" name="Content Placeholder 2"/>
          <p:cNvSpPr>
            <a:spLocks noGrp="1"/>
          </p:cNvSpPr>
          <p:nvPr>
            <p:ph idx="1"/>
          </p:nvPr>
        </p:nvSpPr>
        <p:spPr>
          <a:xfrm>
            <a:off x="332400" y="2085975"/>
            <a:ext cx="4163400" cy="4162425"/>
          </a:xfrm>
        </p:spPr>
        <p:txBody>
          <a:bodyPr/>
          <a:lstStyle/>
          <a:p>
            <a:r>
              <a:rPr lang="en-US" dirty="0" smtClean="0">
                <a:latin typeface="Helvetica Neue"/>
                <a:cs typeface="Helvetica Neue"/>
              </a:rPr>
              <a:t>Undertake a series </a:t>
            </a:r>
            <a:r>
              <a:rPr lang="en-US" dirty="0">
                <a:latin typeface="Helvetica Neue"/>
                <a:cs typeface="Helvetica Neue"/>
              </a:rPr>
              <a:t>of Case Studies making use of the logical architecture and providing walkthroughs </a:t>
            </a:r>
            <a:endParaRPr lang="en-US" dirty="0" smtClean="0">
              <a:latin typeface="Helvetica Neue"/>
              <a:cs typeface="Helvetica Neue"/>
            </a:endParaRPr>
          </a:p>
          <a:p>
            <a:endParaRPr lang="en-US" dirty="0" smtClean="0">
              <a:latin typeface="Helvetica Neue"/>
              <a:cs typeface="Helvetica Neue"/>
            </a:endParaRPr>
          </a:p>
          <a:p>
            <a:endParaRPr lang="en-US" dirty="0">
              <a:latin typeface="Helvetica Neue"/>
              <a:cs typeface="Helvetica Neue"/>
            </a:endParaRPr>
          </a:p>
          <a:p>
            <a:r>
              <a:rPr lang="en-US" dirty="0" smtClean="0">
                <a:latin typeface="Helvetica Neue"/>
                <a:cs typeface="Helvetica Neue"/>
              </a:rPr>
              <a:t>Demonstrating the Architectures </a:t>
            </a:r>
            <a:r>
              <a:rPr lang="en-US" dirty="0">
                <a:latin typeface="Helvetica Neue"/>
                <a:cs typeface="Helvetica Neue"/>
              </a:rPr>
              <a:t>validity from defined policy/decision making requirements back through specific applications to the necessary thematic climate data records and ultimately the required observing system. </a:t>
            </a:r>
          </a:p>
        </p:txBody>
      </p:sp>
      <p:sp>
        <p:nvSpPr>
          <p:cNvPr id="4" name="Slide Number Placeholder 3"/>
          <p:cNvSpPr>
            <a:spLocks noGrp="1"/>
          </p:cNvSpPr>
          <p:nvPr>
            <p:ph type="sldNum" sz="quarter" idx="10"/>
          </p:nvPr>
        </p:nvSpPr>
        <p:spPr>
          <a:xfrm>
            <a:off x="6462713" y="6223000"/>
            <a:ext cx="2133600" cy="153988"/>
          </a:xfrm>
        </p:spPr>
        <p:txBody>
          <a:bodyPr/>
          <a:lstStyle/>
          <a:p>
            <a:fld id="{B2911145-05CF-47D7-9780-6C1A4E78D64C}" type="slidenum">
              <a:rPr lang="en-US" smtClean="0">
                <a:latin typeface="Helvetica Neue"/>
                <a:cs typeface="Helvetica Neue"/>
              </a:rPr>
              <a:pPr/>
              <a:t>3</a:t>
            </a:fld>
            <a:endParaRPr lang="en-US">
              <a:latin typeface="Helvetica Neue"/>
              <a:cs typeface="Helvetica Neue"/>
            </a:endParaRPr>
          </a:p>
        </p:txBody>
      </p:sp>
      <p:sp>
        <p:nvSpPr>
          <p:cNvPr id="5" name="Date Placeholder 4"/>
          <p:cNvSpPr>
            <a:spLocks noGrp="1"/>
          </p:cNvSpPr>
          <p:nvPr>
            <p:ph type="dt" sz="half" idx="11"/>
          </p:nvPr>
        </p:nvSpPr>
        <p:spPr/>
        <p:txBody>
          <a:bodyPr/>
          <a:lstStyle/>
          <a:p>
            <a:fld id="{61E0909E-3B56-4086-A8A4-A574E5171723}" type="datetime3">
              <a:rPr lang="en-US" smtClean="0">
                <a:latin typeface="Helvetica Neue"/>
                <a:cs typeface="Helvetica Neue"/>
              </a:rPr>
              <a:pPr/>
              <a:t>5 March 2014</a:t>
            </a:fld>
            <a:endParaRPr lang="en-US">
              <a:latin typeface="Helvetica Neue"/>
              <a:cs typeface="Helvetica Neue"/>
            </a:endParaRPr>
          </a:p>
        </p:txBody>
      </p:sp>
      <p:grpSp>
        <p:nvGrpSpPr>
          <p:cNvPr id="6" name="Group 11"/>
          <p:cNvGrpSpPr>
            <a:grpSpLocks/>
          </p:cNvGrpSpPr>
          <p:nvPr/>
        </p:nvGrpSpPr>
        <p:grpSpPr bwMode="auto">
          <a:xfrm>
            <a:off x="5003800" y="1211263"/>
            <a:ext cx="3495675" cy="5318125"/>
            <a:chOff x="1680" y="583"/>
            <a:chExt cx="2202" cy="3350"/>
          </a:xfrm>
        </p:grpSpPr>
        <p:sp>
          <p:nvSpPr>
            <p:cNvPr id="7" name="Rounded Rectangle 6"/>
            <p:cNvSpPr>
              <a:spLocks noChangeArrowheads="1"/>
            </p:cNvSpPr>
            <p:nvPr/>
          </p:nvSpPr>
          <p:spPr bwMode="auto">
            <a:xfrm>
              <a:off x="1684" y="1880"/>
              <a:ext cx="2198" cy="718"/>
            </a:xfrm>
            <a:prstGeom prst="roundRect">
              <a:avLst>
                <a:gd name="adj" fmla="val 16667"/>
              </a:avLst>
            </a:prstGeom>
            <a:gradFill rotWithShape="1">
              <a:gsLst>
                <a:gs pos="0">
                  <a:srgbClr val="3F80CD"/>
                </a:gs>
                <a:gs pos="100000">
                  <a:srgbClr val="9BC1FF"/>
                </a:gs>
              </a:gsLst>
              <a:lin ang="16200000"/>
            </a:gradFill>
            <a:ln w="9525">
              <a:solidFill>
                <a:srgbClr val="4A7EBB"/>
              </a:solidFill>
              <a:round/>
              <a:headEnd/>
              <a:tailEnd/>
            </a:ln>
            <a:effectLst>
              <a:outerShdw blurRad="63500" dist="23000" dir="5400000" rotWithShape="0">
                <a:srgbClr val="000000">
                  <a:alpha val="34999"/>
                </a:srgbClr>
              </a:outerShdw>
            </a:effectLst>
          </p:spPr>
          <p:txBody>
            <a:bodyPr anchor="ctr"/>
            <a:lstStyle/>
            <a:p>
              <a:pPr algn="ctr">
                <a:defRPr/>
              </a:pPr>
              <a:r>
                <a:rPr lang="en-US" sz="1400" dirty="0">
                  <a:solidFill>
                    <a:srgbClr val="FFFFFF"/>
                  </a:solidFill>
                  <a:latin typeface="Helvetica Neue"/>
                  <a:cs typeface="Helvetica Neue"/>
                </a:rPr>
                <a:t>Describe Current and Planned Implementation Arrangements (ECV-by-ECV) within an Inventory</a:t>
              </a:r>
            </a:p>
          </p:txBody>
        </p:sp>
        <p:sp>
          <p:nvSpPr>
            <p:cNvPr id="8" name="Rounded Rectangle 7"/>
            <p:cNvSpPr>
              <a:spLocks noChangeArrowheads="1"/>
            </p:cNvSpPr>
            <p:nvPr/>
          </p:nvSpPr>
          <p:spPr bwMode="auto">
            <a:xfrm>
              <a:off x="1680" y="3216"/>
              <a:ext cx="2198" cy="717"/>
            </a:xfrm>
            <a:prstGeom prst="roundRect">
              <a:avLst>
                <a:gd name="adj" fmla="val 16667"/>
              </a:avLst>
            </a:prstGeom>
            <a:gradFill rotWithShape="1">
              <a:gsLst>
                <a:gs pos="0">
                  <a:srgbClr val="3F80CD"/>
                </a:gs>
                <a:gs pos="100000">
                  <a:srgbClr val="9BC1FF"/>
                </a:gs>
              </a:gsLst>
              <a:lin ang="16200000"/>
            </a:gradFill>
            <a:ln w="9525">
              <a:solidFill>
                <a:srgbClr val="4A7EBB"/>
              </a:solidFill>
              <a:round/>
              <a:headEnd/>
              <a:tailEnd/>
            </a:ln>
            <a:effectLst>
              <a:outerShdw blurRad="63500" dist="23000" dir="5400000" rotWithShape="0">
                <a:srgbClr val="000000">
                  <a:alpha val="34999"/>
                </a:srgbClr>
              </a:outerShdw>
            </a:effectLst>
          </p:spPr>
          <p:txBody>
            <a:bodyPr anchor="ctr"/>
            <a:lstStyle/>
            <a:p>
              <a:pPr algn="ctr">
                <a:defRPr/>
              </a:pPr>
              <a:r>
                <a:rPr lang="en-US" sz="1400" dirty="0">
                  <a:solidFill>
                    <a:srgbClr val="FFFFFF"/>
                  </a:solidFill>
                  <a:latin typeface="Helvetica Neue"/>
                  <a:cs typeface="Helvetica Neue"/>
                </a:rPr>
                <a:t>Use the Inventory to Develop a Coordinated Action Plan to Address Identified Gaps/Shortfalls </a:t>
              </a:r>
            </a:p>
          </p:txBody>
        </p:sp>
        <p:sp>
          <p:nvSpPr>
            <p:cNvPr id="9" name="Rounded Rectangle 8"/>
            <p:cNvSpPr>
              <a:spLocks noChangeArrowheads="1"/>
            </p:cNvSpPr>
            <p:nvPr/>
          </p:nvSpPr>
          <p:spPr bwMode="auto">
            <a:xfrm>
              <a:off x="1684" y="583"/>
              <a:ext cx="2198" cy="717"/>
            </a:xfrm>
            <a:prstGeom prst="roundRect">
              <a:avLst>
                <a:gd name="adj" fmla="val 16667"/>
              </a:avLst>
            </a:prstGeom>
            <a:gradFill rotWithShape="1">
              <a:gsLst>
                <a:gs pos="0">
                  <a:srgbClr val="3F80CD"/>
                </a:gs>
                <a:gs pos="100000">
                  <a:srgbClr val="9BC1FF"/>
                </a:gs>
              </a:gsLst>
              <a:lin ang="16200000"/>
            </a:gradFill>
            <a:ln w="9525">
              <a:solidFill>
                <a:srgbClr val="4A7EBB"/>
              </a:solidFill>
              <a:round/>
              <a:headEnd/>
              <a:tailEnd/>
            </a:ln>
            <a:effectLst>
              <a:outerShdw blurRad="63500" dist="23000" dir="5400000" rotWithShape="0">
                <a:srgbClr val="000000">
                  <a:alpha val="34999"/>
                </a:srgbClr>
              </a:outerShdw>
            </a:effectLst>
          </p:spPr>
          <p:txBody>
            <a:bodyPr anchor="ctr"/>
            <a:lstStyle/>
            <a:p>
              <a:pPr algn="ctr">
                <a:defRPr/>
              </a:pPr>
              <a:r>
                <a:rPr lang="en-US" sz="1600" dirty="0">
                  <a:solidFill>
                    <a:srgbClr val="FFFFFF"/>
                  </a:solidFill>
                  <a:latin typeface="Helvetica Neue"/>
                  <a:cs typeface="Helvetica Neue"/>
                </a:rPr>
                <a:t>Define, Validate and Obtain Consensus on Overall Approach (including logical representation)</a:t>
              </a:r>
            </a:p>
          </p:txBody>
        </p:sp>
        <p:sp>
          <p:nvSpPr>
            <p:cNvPr id="10" name="Down Arrow 9"/>
            <p:cNvSpPr>
              <a:spLocks noChangeArrowheads="1"/>
            </p:cNvSpPr>
            <p:nvPr/>
          </p:nvSpPr>
          <p:spPr bwMode="auto">
            <a:xfrm>
              <a:off x="2511" y="1408"/>
              <a:ext cx="598" cy="309"/>
            </a:xfrm>
            <a:prstGeom prst="downArrow">
              <a:avLst>
                <a:gd name="adj1" fmla="val 50000"/>
                <a:gd name="adj2" fmla="val 50000"/>
              </a:avLst>
            </a:prstGeom>
            <a:solidFill>
              <a:schemeClr val="tx1"/>
            </a:solidFill>
            <a:ln w="9525">
              <a:solidFill>
                <a:srgbClr val="4A7EBB"/>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cs typeface="+mn-cs"/>
              </a:endParaRPr>
            </a:p>
          </p:txBody>
        </p:sp>
        <p:sp>
          <p:nvSpPr>
            <p:cNvPr id="11" name="Down Arrow 10"/>
            <p:cNvSpPr>
              <a:spLocks noChangeArrowheads="1"/>
            </p:cNvSpPr>
            <p:nvPr/>
          </p:nvSpPr>
          <p:spPr bwMode="auto">
            <a:xfrm>
              <a:off x="2511" y="2764"/>
              <a:ext cx="598" cy="309"/>
            </a:xfrm>
            <a:prstGeom prst="downArrow">
              <a:avLst>
                <a:gd name="adj1" fmla="val 50000"/>
                <a:gd name="adj2" fmla="val 50000"/>
              </a:avLst>
            </a:prstGeom>
            <a:solidFill>
              <a:schemeClr val="tx1"/>
            </a:solidFill>
            <a:ln w="9525">
              <a:solidFill>
                <a:srgbClr val="4A7EBB"/>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cs typeface="+mn-cs"/>
              </a:endParaRPr>
            </a:p>
          </p:txBody>
        </p:sp>
      </p:grpSp>
      <p:sp>
        <p:nvSpPr>
          <p:cNvPr id="12" name="Line 12"/>
          <p:cNvSpPr>
            <a:spLocks noChangeShapeType="1"/>
          </p:cNvSpPr>
          <p:nvPr/>
        </p:nvSpPr>
        <p:spPr bwMode="auto">
          <a:xfrm flipV="1">
            <a:off x="8564563" y="3759200"/>
            <a:ext cx="579437" cy="28575"/>
          </a:xfrm>
          <a:prstGeom prst="line">
            <a:avLst/>
          </a:prstGeom>
          <a:noFill/>
          <a:ln w="7620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3" name="Line 14"/>
          <p:cNvSpPr>
            <a:spLocks noChangeShapeType="1"/>
          </p:cNvSpPr>
          <p:nvPr/>
        </p:nvSpPr>
        <p:spPr bwMode="auto">
          <a:xfrm>
            <a:off x="9036050" y="1403350"/>
            <a:ext cx="0" cy="2316163"/>
          </a:xfrm>
          <a:prstGeom prst="line">
            <a:avLst/>
          </a:prstGeom>
          <a:noFill/>
          <a:ln w="38100">
            <a:solidFill>
              <a:srgbClr val="80808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4" name="Line 15"/>
          <p:cNvSpPr>
            <a:spLocks noChangeShapeType="1"/>
          </p:cNvSpPr>
          <p:nvPr/>
        </p:nvSpPr>
        <p:spPr bwMode="auto">
          <a:xfrm>
            <a:off x="9020175" y="3889375"/>
            <a:ext cx="15875" cy="2405063"/>
          </a:xfrm>
          <a:prstGeom prst="line">
            <a:avLst/>
          </a:prstGeom>
          <a:noFill/>
          <a:ln w="38100">
            <a:solidFill>
              <a:srgbClr val="80808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5" name="Rectangle 17"/>
          <p:cNvSpPr>
            <a:spLocks noChangeArrowheads="1"/>
          </p:cNvSpPr>
          <p:nvPr/>
        </p:nvSpPr>
        <p:spPr bwMode="auto">
          <a:xfrm>
            <a:off x="7848600" y="4551363"/>
            <a:ext cx="1587500" cy="703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GB" sz="1600" dirty="0" smtClean="0">
                <a:solidFill>
                  <a:srgbClr val="808080"/>
                </a:solidFill>
                <a:latin typeface="Helvetica Neue"/>
                <a:cs typeface="Helvetica Neue"/>
              </a:rPr>
              <a:t>Mid-</a:t>
            </a:r>
            <a:r>
              <a:rPr lang="en-GB" sz="1600" dirty="0">
                <a:solidFill>
                  <a:srgbClr val="808080"/>
                </a:solidFill>
                <a:latin typeface="Helvetica Neue"/>
                <a:cs typeface="Helvetica Neue"/>
              </a:rPr>
              <a:t>term</a:t>
            </a:r>
          </a:p>
          <a:p>
            <a:pPr>
              <a:spcBef>
                <a:spcPct val="50000"/>
              </a:spcBef>
              <a:defRPr/>
            </a:pPr>
            <a:r>
              <a:rPr lang="en-GB" sz="1600" dirty="0">
                <a:solidFill>
                  <a:srgbClr val="808080"/>
                </a:solidFill>
                <a:latin typeface="Helvetica Neue"/>
                <a:cs typeface="Helvetica Neue"/>
              </a:rPr>
              <a:t>(2-4 years)</a:t>
            </a:r>
          </a:p>
        </p:txBody>
      </p:sp>
      <p:sp>
        <p:nvSpPr>
          <p:cNvPr id="18" name="Text Box 16"/>
          <p:cNvSpPr txBox="1">
            <a:spLocks noChangeArrowheads="1"/>
          </p:cNvSpPr>
          <p:nvPr/>
        </p:nvSpPr>
        <p:spPr bwMode="auto">
          <a:xfrm>
            <a:off x="7835900" y="2433638"/>
            <a:ext cx="1697038" cy="703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GB" sz="1600" dirty="0">
                <a:solidFill>
                  <a:srgbClr val="808080"/>
                </a:solidFill>
                <a:latin typeface="Helvetica Neue"/>
                <a:cs typeface="Helvetica Neue"/>
              </a:rPr>
              <a:t>Short-term</a:t>
            </a:r>
          </a:p>
          <a:p>
            <a:pPr>
              <a:spcBef>
                <a:spcPct val="50000"/>
              </a:spcBef>
              <a:defRPr/>
            </a:pPr>
            <a:r>
              <a:rPr lang="en-GB" sz="1600" dirty="0">
                <a:solidFill>
                  <a:srgbClr val="808080"/>
                </a:solidFill>
                <a:latin typeface="Helvetica Neue"/>
                <a:cs typeface="Helvetica Neue"/>
              </a:rPr>
              <a:t>(</a:t>
            </a:r>
            <a:r>
              <a:rPr lang="en-GB" sz="1600" dirty="0" smtClean="0">
                <a:solidFill>
                  <a:srgbClr val="808080"/>
                </a:solidFill>
                <a:latin typeface="Helvetica Neue"/>
                <a:cs typeface="Helvetica Neue"/>
              </a:rPr>
              <a:t>2 </a:t>
            </a:r>
            <a:r>
              <a:rPr lang="en-GB" sz="1600" dirty="0">
                <a:solidFill>
                  <a:srgbClr val="808080"/>
                </a:solidFill>
                <a:latin typeface="Helvetica Neue"/>
                <a:cs typeface="Helvetica Neue"/>
              </a:rPr>
              <a:t>years)</a:t>
            </a:r>
          </a:p>
        </p:txBody>
      </p:sp>
    </p:spTree>
    <p:extLst>
      <p:ext uri="{BB962C8B-B14F-4D97-AF65-F5344CB8AC3E}">
        <p14:creationId xmlns:p14="http://schemas.microsoft.com/office/powerpoint/2010/main" val="32129338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gure_climarch_pillar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 y="2314670"/>
            <a:ext cx="8877300" cy="2676382"/>
          </a:xfrm>
          <a:prstGeom prst="rect">
            <a:avLst/>
          </a:prstGeom>
        </p:spPr>
      </p:pic>
      <p:sp>
        <p:nvSpPr>
          <p:cNvPr id="4" name="Title 1"/>
          <p:cNvSpPr txBox="1">
            <a:spLocks/>
          </p:cNvSpPr>
          <p:nvPr/>
        </p:nvSpPr>
        <p:spPr>
          <a:xfrm>
            <a:off x="172339" y="1296503"/>
            <a:ext cx="8882761" cy="861774"/>
          </a:xfrm>
          <a:prstGeom prst="rect">
            <a:avLst/>
          </a:prstGeom>
        </p:spPr>
        <p:txBody>
          <a:bodyPr/>
          <a:lstStyle>
            <a:lvl1pPr algn="l" rtl="0" eaLnBrk="1" fontAlgn="base" hangingPunct="1">
              <a:spcBef>
                <a:spcPct val="0"/>
              </a:spcBef>
              <a:spcAft>
                <a:spcPct val="0"/>
              </a:spcAft>
              <a:defRPr sz="2800" b="1">
                <a:solidFill>
                  <a:srgbClr val="004494"/>
                </a:solidFill>
                <a:latin typeface="Verdana"/>
                <a:ea typeface="MS PGothic" pitchFamily="34" charset="-128"/>
                <a:cs typeface="ＭＳ Ｐゴシック" charset="0"/>
              </a:defRPr>
            </a:lvl1pPr>
            <a:lvl2pPr algn="l" rtl="0" eaLnBrk="1" fontAlgn="base" hangingPunct="1">
              <a:spcBef>
                <a:spcPct val="0"/>
              </a:spcBef>
              <a:spcAft>
                <a:spcPct val="0"/>
              </a:spcAft>
              <a:defRPr sz="2800" b="1">
                <a:solidFill>
                  <a:srgbClr val="004494"/>
                </a:solidFill>
                <a:latin typeface="Verdana" charset="0"/>
                <a:ea typeface="MS PGothic" pitchFamily="34" charset="-128"/>
                <a:cs typeface="ＭＳ Ｐゴシック" charset="0"/>
              </a:defRPr>
            </a:lvl2pPr>
            <a:lvl3pPr algn="l" rtl="0" eaLnBrk="1" fontAlgn="base" hangingPunct="1">
              <a:spcBef>
                <a:spcPct val="0"/>
              </a:spcBef>
              <a:spcAft>
                <a:spcPct val="0"/>
              </a:spcAft>
              <a:defRPr sz="2800" b="1">
                <a:solidFill>
                  <a:srgbClr val="004494"/>
                </a:solidFill>
                <a:latin typeface="Verdana" charset="0"/>
                <a:ea typeface="MS PGothic" pitchFamily="34" charset="-128"/>
                <a:cs typeface="ＭＳ Ｐゴシック" charset="0"/>
              </a:defRPr>
            </a:lvl3pPr>
            <a:lvl4pPr algn="l" rtl="0" eaLnBrk="1" fontAlgn="base" hangingPunct="1">
              <a:spcBef>
                <a:spcPct val="0"/>
              </a:spcBef>
              <a:spcAft>
                <a:spcPct val="0"/>
              </a:spcAft>
              <a:defRPr sz="2800" b="1">
                <a:solidFill>
                  <a:srgbClr val="004494"/>
                </a:solidFill>
                <a:latin typeface="Verdana" charset="0"/>
                <a:ea typeface="MS PGothic" pitchFamily="34" charset="-128"/>
                <a:cs typeface="ＭＳ Ｐゴシック" charset="0"/>
              </a:defRPr>
            </a:lvl4pPr>
            <a:lvl5pPr algn="l" rtl="0" eaLnBrk="1" fontAlgn="base" hangingPunct="1">
              <a:spcBef>
                <a:spcPct val="0"/>
              </a:spcBef>
              <a:spcAft>
                <a:spcPct val="0"/>
              </a:spcAft>
              <a:defRPr sz="2800" b="1">
                <a:solidFill>
                  <a:srgbClr val="004494"/>
                </a:solidFill>
                <a:latin typeface="Verdana" charset="0"/>
                <a:ea typeface="MS PGothic" pitchFamily="34" charset="-128"/>
                <a:cs typeface="ＭＳ Ｐゴシック" charset="0"/>
              </a:defRPr>
            </a:lvl5pPr>
            <a:lvl6pPr marL="815975" algn="l" rtl="0" eaLnBrk="1" fontAlgn="base" hangingPunct="1">
              <a:spcBef>
                <a:spcPct val="0"/>
              </a:spcBef>
              <a:spcAft>
                <a:spcPct val="0"/>
              </a:spcAft>
              <a:defRPr sz="3000" b="1">
                <a:solidFill>
                  <a:srgbClr val="0F5494"/>
                </a:solidFill>
                <a:latin typeface="Verdana" charset="0"/>
                <a:ea typeface="ＭＳ Ｐゴシック" charset="0"/>
              </a:defRPr>
            </a:lvl6pPr>
            <a:lvl7pPr marL="1273175" algn="l" rtl="0" eaLnBrk="1" fontAlgn="base" hangingPunct="1">
              <a:spcBef>
                <a:spcPct val="0"/>
              </a:spcBef>
              <a:spcAft>
                <a:spcPct val="0"/>
              </a:spcAft>
              <a:defRPr sz="3000" b="1">
                <a:solidFill>
                  <a:srgbClr val="0F5494"/>
                </a:solidFill>
                <a:latin typeface="Verdana" charset="0"/>
                <a:ea typeface="ＭＳ Ｐゴシック" charset="0"/>
              </a:defRPr>
            </a:lvl7pPr>
            <a:lvl8pPr marL="1730375" algn="l" rtl="0" eaLnBrk="1" fontAlgn="base" hangingPunct="1">
              <a:spcBef>
                <a:spcPct val="0"/>
              </a:spcBef>
              <a:spcAft>
                <a:spcPct val="0"/>
              </a:spcAft>
              <a:defRPr sz="3000" b="1">
                <a:solidFill>
                  <a:srgbClr val="0F5494"/>
                </a:solidFill>
                <a:latin typeface="Verdana" charset="0"/>
                <a:ea typeface="ＭＳ Ｐゴシック" charset="0"/>
              </a:defRPr>
            </a:lvl8pPr>
            <a:lvl9pPr marL="2187575" algn="l" rtl="0" eaLnBrk="1" fontAlgn="base" hangingPunct="1">
              <a:spcBef>
                <a:spcPct val="0"/>
              </a:spcBef>
              <a:spcAft>
                <a:spcPct val="0"/>
              </a:spcAft>
              <a:defRPr sz="3000" b="1">
                <a:solidFill>
                  <a:srgbClr val="0F5494"/>
                </a:solidFill>
                <a:latin typeface="Verdana" charset="0"/>
                <a:ea typeface="ＭＳ Ｐゴシック" charset="0"/>
              </a:defRPr>
            </a:lvl9pPr>
          </a:lstStyle>
          <a:p>
            <a:r>
              <a:rPr lang="en-US" dirty="0" smtClean="0">
                <a:latin typeface="Helvetica Neue"/>
                <a:cs typeface="Helvetica Neue"/>
              </a:rPr>
              <a:t>Emphasis on the right-had side of the Architecture</a:t>
            </a:r>
          </a:p>
          <a:p>
            <a:endParaRPr lang="en-US" sz="1400" b="0" dirty="0">
              <a:latin typeface="Helvetica Neue"/>
              <a:cs typeface="Helvetica Neue"/>
            </a:endParaRPr>
          </a:p>
          <a:p>
            <a:endParaRPr lang="en-US" sz="1400" b="0" dirty="0" smtClean="0">
              <a:latin typeface="Helvetica Neue"/>
              <a:cs typeface="Helvetica Neue"/>
            </a:endParaRPr>
          </a:p>
          <a:p>
            <a:endParaRPr lang="en-US" sz="1400" b="0" dirty="0" smtClean="0">
              <a:latin typeface="Helvetica Neue"/>
              <a:cs typeface="Helvetica Neue"/>
            </a:endParaRPr>
          </a:p>
          <a:p>
            <a:endParaRPr lang="en-US" sz="1400" b="0" dirty="0" smtClean="0">
              <a:latin typeface="Helvetica Neue"/>
              <a:cs typeface="Helvetica Neue"/>
            </a:endParaRPr>
          </a:p>
          <a:p>
            <a:endParaRPr lang="en-US" sz="1400" b="0" dirty="0">
              <a:latin typeface="Helvetica Neue"/>
              <a:cs typeface="Helvetica Neue"/>
            </a:endParaRPr>
          </a:p>
          <a:p>
            <a:endParaRPr lang="en-US" sz="1400" b="0" dirty="0" smtClean="0">
              <a:latin typeface="Helvetica Neue"/>
              <a:cs typeface="Helvetica Neue"/>
            </a:endParaRPr>
          </a:p>
          <a:p>
            <a:endParaRPr lang="en-US" sz="1400" b="0" dirty="0">
              <a:latin typeface="Helvetica Neue"/>
              <a:cs typeface="Helvetica Neue"/>
            </a:endParaRPr>
          </a:p>
          <a:p>
            <a:endParaRPr lang="en-US" sz="1400" b="0" dirty="0" smtClean="0">
              <a:latin typeface="Helvetica Neue"/>
              <a:cs typeface="Helvetica Neue"/>
            </a:endParaRPr>
          </a:p>
          <a:p>
            <a:endParaRPr lang="en-US" sz="1400" b="0" dirty="0">
              <a:latin typeface="Helvetica Neue"/>
              <a:cs typeface="Helvetica Neue"/>
            </a:endParaRPr>
          </a:p>
          <a:p>
            <a:endParaRPr lang="en-US" sz="1400" b="0" dirty="0" smtClean="0">
              <a:latin typeface="Helvetica Neue"/>
              <a:cs typeface="Helvetica Neue"/>
            </a:endParaRPr>
          </a:p>
          <a:p>
            <a:endParaRPr lang="en-US" sz="1400" b="0" dirty="0">
              <a:latin typeface="Helvetica Neue"/>
              <a:cs typeface="Helvetica Neue"/>
            </a:endParaRPr>
          </a:p>
          <a:p>
            <a:endParaRPr lang="en-US" sz="1400" b="0" dirty="0" smtClean="0">
              <a:latin typeface="Helvetica Neue"/>
              <a:cs typeface="Helvetica Neue"/>
            </a:endParaRPr>
          </a:p>
          <a:p>
            <a:endParaRPr lang="en-US" sz="1400" b="0" dirty="0">
              <a:latin typeface="Helvetica Neue"/>
              <a:cs typeface="Helvetica Neue"/>
            </a:endParaRPr>
          </a:p>
          <a:p>
            <a:endParaRPr lang="en-US" sz="1400" b="0" dirty="0" smtClean="0">
              <a:latin typeface="Helvetica Neue"/>
              <a:cs typeface="Helvetica Neue"/>
            </a:endParaRPr>
          </a:p>
          <a:p>
            <a:endParaRPr lang="en-US" sz="1400" b="0" dirty="0">
              <a:latin typeface="Helvetica Neue"/>
              <a:cs typeface="Helvetica Neue"/>
            </a:endParaRPr>
          </a:p>
          <a:p>
            <a:endParaRPr lang="en-US" sz="1400" b="0" dirty="0" smtClean="0">
              <a:latin typeface="Helvetica Neue"/>
              <a:cs typeface="Helvetica Neue"/>
            </a:endParaRPr>
          </a:p>
          <a:p>
            <a:endParaRPr lang="en-US" sz="1400" b="0" dirty="0">
              <a:latin typeface="Helvetica Neue"/>
              <a:cs typeface="Helvetica Neue"/>
            </a:endParaRPr>
          </a:p>
          <a:p>
            <a:r>
              <a:rPr lang="en-US" sz="1600" b="0" dirty="0">
                <a:latin typeface="Helvetica Neue"/>
                <a:cs typeface="Helvetica Neue"/>
              </a:rPr>
              <a:t>M</a:t>
            </a:r>
            <a:r>
              <a:rPr lang="en-US" sz="1600" b="0" dirty="0" smtClean="0">
                <a:latin typeface="Helvetica Neue"/>
                <a:cs typeface="Helvetica Neue"/>
              </a:rPr>
              <a:t>ore </a:t>
            </a:r>
            <a:r>
              <a:rPr lang="en-US" sz="1600" dirty="0">
                <a:latin typeface="Helvetica Neue"/>
                <a:cs typeface="Helvetica Neue"/>
              </a:rPr>
              <a:t>focused on the right-hand side of the Architecture i.e. the application and decision/policy pillars, </a:t>
            </a:r>
            <a:r>
              <a:rPr lang="en-US" sz="1600" b="0" dirty="0">
                <a:latin typeface="Helvetica Neue"/>
                <a:cs typeface="Helvetica Neue"/>
              </a:rPr>
              <a:t>than the original Strategy report, and </a:t>
            </a:r>
            <a:r>
              <a:rPr lang="en-US" sz="1600" b="0" dirty="0" smtClean="0">
                <a:latin typeface="Helvetica Neue"/>
                <a:cs typeface="Helvetica Neue"/>
              </a:rPr>
              <a:t>in fact </a:t>
            </a:r>
            <a:r>
              <a:rPr lang="en-US" sz="1600" b="0" dirty="0">
                <a:latin typeface="Helvetica Neue"/>
                <a:cs typeface="Helvetica Neue"/>
              </a:rPr>
              <a:t>we may end up providing feedback to the Logical Architecture helping to refine/expand those right-hand components.</a:t>
            </a:r>
          </a:p>
        </p:txBody>
      </p:sp>
    </p:spTree>
    <p:extLst>
      <p:ext uri="{BB962C8B-B14F-4D97-AF65-F5344CB8AC3E}">
        <p14:creationId xmlns:p14="http://schemas.microsoft.com/office/powerpoint/2010/main" val="26437371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5788" y="1422400"/>
            <a:ext cx="7870825" cy="430213"/>
          </a:xfrm>
        </p:spPr>
        <p:txBody>
          <a:bodyPr/>
          <a:lstStyle/>
          <a:p>
            <a:r>
              <a:rPr lang="en-US" dirty="0" smtClean="0">
                <a:latin typeface="Helvetica Neue"/>
                <a:cs typeface="Helvetica Neue"/>
              </a:rPr>
              <a:t>Dual Purpose</a:t>
            </a:r>
            <a:endParaRPr lang="en-US" dirty="0">
              <a:latin typeface="Helvetica Neue"/>
              <a:cs typeface="Helvetica Neue"/>
            </a:endParaRPr>
          </a:p>
        </p:txBody>
      </p:sp>
      <p:sp>
        <p:nvSpPr>
          <p:cNvPr id="3" name="Content Placeholder 2"/>
          <p:cNvSpPr>
            <a:spLocks noGrp="1"/>
          </p:cNvSpPr>
          <p:nvPr>
            <p:ph idx="1"/>
          </p:nvPr>
        </p:nvSpPr>
        <p:spPr>
          <a:xfrm>
            <a:off x="611800" y="2425700"/>
            <a:ext cx="7869600" cy="2764859"/>
          </a:xfrm>
        </p:spPr>
        <p:txBody>
          <a:bodyPr/>
          <a:lstStyle/>
          <a:p>
            <a:pPr>
              <a:buFont typeface="+mj-lt"/>
              <a:buAutoNum type="arabicPeriod"/>
            </a:pPr>
            <a:r>
              <a:rPr lang="en-US" sz="2400" dirty="0" smtClean="0">
                <a:latin typeface="Helvetica Neue"/>
                <a:cs typeface="Helvetica Neue"/>
              </a:rPr>
              <a:t>“Internal” </a:t>
            </a:r>
            <a:r>
              <a:rPr lang="en-US" sz="2400" dirty="0">
                <a:latin typeface="Helvetica Neue"/>
                <a:cs typeface="Helvetica Neue"/>
              </a:rPr>
              <a:t>validation of the </a:t>
            </a:r>
            <a:r>
              <a:rPr lang="en-US" sz="2400" dirty="0" smtClean="0">
                <a:latin typeface="Helvetica Neue"/>
                <a:cs typeface="Helvetica Neue"/>
              </a:rPr>
              <a:t>Architecture</a:t>
            </a:r>
          </a:p>
          <a:p>
            <a:pPr>
              <a:buFont typeface="+mj-lt"/>
              <a:buAutoNum type="arabicPeriod"/>
            </a:pPr>
            <a:endParaRPr lang="en-US" sz="2400" dirty="0" smtClean="0">
              <a:latin typeface="Helvetica Neue"/>
              <a:cs typeface="Helvetica Neue"/>
            </a:endParaRPr>
          </a:p>
          <a:p>
            <a:pPr>
              <a:buFont typeface="+mj-lt"/>
              <a:buAutoNum type="arabicPeriod"/>
            </a:pPr>
            <a:r>
              <a:rPr lang="en-US" sz="2400" dirty="0">
                <a:latin typeface="Helvetica Neue"/>
                <a:cs typeface="Helvetica Neue"/>
              </a:rPr>
              <a:t>D</a:t>
            </a:r>
            <a:r>
              <a:rPr lang="en-US" sz="2400" dirty="0" smtClean="0">
                <a:latin typeface="Helvetica Neue"/>
                <a:cs typeface="Helvetica Neue"/>
              </a:rPr>
              <a:t>emonstrate </a:t>
            </a:r>
            <a:r>
              <a:rPr lang="en-US" sz="2400" dirty="0">
                <a:latin typeface="Helvetica Neue"/>
                <a:cs typeface="Helvetica Neue"/>
              </a:rPr>
              <a:t>it's value to external </a:t>
            </a:r>
            <a:r>
              <a:rPr lang="en-US" sz="2400" dirty="0" smtClean="0">
                <a:latin typeface="Helvetica Neue"/>
                <a:cs typeface="Helvetica Neue"/>
              </a:rPr>
              <a:t>communities</a:t>
            </a:r>
          </a:p>
          <a:p>
            <a:pPr>
              <a:buFont typeface="+mj-lt"/>
              <a:buAutoNum type="arabicPeriod"/>
            </a:pPr>
            <a:endParaRPr lang="en-US" dirty="0">
              <a:latin typeface="Helvetica Neue"/>
              <a:cs typeface="Helvetica Neue"/>
            </a:endParaRPr>
          </a:p>
          <a:p>
            <a:pPr marL="0" indent="0"/>
            <a:endParaRPr lang="en-US" dirty="0" smtClean="0">
              <a:latin typeface="Helvetica Neue"/>
              <a:cs typeface="Helvetica Neue"/>
            </a:endParaRPr>
          </a:p>
          <a:p>
            <a:pPr marL="0" indent="0"/>
            <a:r>
              <a:rPr lang="en-US" dirty="0" smtClean="0">
                <a:latin typeface="Helvetica Neue"/>
                <a:cs typeface="Helvetica Neue"/>
              </a:rPr>
              <a:t>NB: This </a:t>
            </a:r>
            <a:r>
              <a:rPr lang="en-US" b="1" u="sng" dirty="0">
                <a:latin typeface="Helvetica Neue"/>
                <a:cs typeface="Helvetica Neue"/>
              </a:rPr>
              <a:t>analysis could also be used to demonstrate the resourcing requirements for the observation system components </a:t>
            </a:r>
            <a:r>
              <a:rPr lang="en-US" dirty="0">
                <a:latin typeface="Helvetica Neue"/>
                <a:cs typeface="Helvetica Neue"/>
              </a:rPr>
              <a:t>to the funding agencies, an therefore should be prepared in a way that is "amenable" to that </a:t>
            </a:r>
            <a:r>
              <a:rPr lang="en-US" dirty="0" smtClean="0">
                <a:latin typeface="Helvetica Neue"/>
                <a:cs typeface="Helvetica Neue"/>
              </a:rPr>
              <a:t>audience.</a:t>
            </a:r>
            <a:endParaRPr lang="en-US" dirty="0">
              <a:latin typeface="Helvetica Neue"/>
              <a:cs typeface="Helvetica Neue"/>
            </a:endParaRPr>
          </a:p>
        </p:txBody>
      </p:sp>
      <p:sp>
        <p:nvSpPr>
          <p:cNvPr id="4" name="Slide Number Placeholder 3"/>
          <p:cNvSpPr>
            <a:spLocks noGrp="1"/>
          </p:cNvSpPr>
          <p:nvPr>
            <p:ph type="sldNum" sz="quarter" idx="10"/>
          </p:nvPr>
        </p:nvSpPr>
        <p:spPr/>
        <p:txBody>
          <a:bodyPr/>
          <a:lstStyle/>
          <a:p>
            <a:fld id="{B2911145-05CF-47D7-9780-6C1A4E78D64C}" type="slidenum">
              <a:rPr lang="en-US" smtClean="0">
                <a:latin typeface="Helvetica Neue"/>
                <a:cs typeface="Helvetica Neue"/>
              </a:rPr>
              <a:pPr/>
              <a:t>5</a:t>
            </a:fld>
            <a:endParaRPr lang="en-US">
              <a:latin typeface="Helvetica Neue"/>
              <a:cs typeface="Helvetica Neue"/>
            </a:endParaRPr>
          </a:p>
        </p:txBody>
      </p:sp>
      <p:sp>
        <p:nvSpPr>
          <p:cNvPr id="5" name="Date Placeholder 4"/>
          <p:cNvSpPr>
            <a:spLocks noGrp="1"/>
          </p:cNvSpPr>
          <p:nvPr>
            <p:ph type="dt" sz="half" idx="11"/>
          </p:nvPr>
        </p:nvSpPr>
        <p:spPr/>
        <p:txBody>
          <a:bodyPr/>
          <a:lstStyle/>
          <a:p>
            <a:fld id="{61E0909E-3B56-4086-A8A4-A574E5171723}" type="datetime3">
              <a:rPr lang="en-US" smtClean="0">
                <a:latin typeface="Helvetica Neue"/>
                <a:cs typeface="Helvetica Neue"/>
              </a:rPr>
              <a:pPr/>
              <a:t>5 March 2014</a:t>
            </a:fld>
            <a:endParaRPr lang="en-US">
              <a:latin typeface="Helvetica Neue"/>
              <a:cs typeface="Helvetica Neue"/>
            </a:endParaRPr>
          </a:p>
        </p:txBody>
      </p:sp>
    </p:spTree>
    <p:extLst>
      <p:ext uri="{BB962C8B-B14F-4D97-AF65-F5344CB8AC3E}">
        <p14:creationId xmlns:p14="http://schemas.microsoft.com/office/powerpoint/2010/main" val="36055312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888" y="1384300"/>
            <a:ext cx="7870825" cy="430213"/>
          </a:xfrm>
        </p:spPr>
        <p:txBody>
          <a:bodyPr/>
          <a:lstStyle/>
          <a:p>
            <a:r>
              <a:rPr lang="en-US" dirty="0" smtClean="0"/>
              <a:t>Scope of Activity</a:t>
            </a:r>
            <a:endParaRPr lang="en-US" dirty="0"/>
          </a:p>
        </p:txBody>
      </p:sp>
      <p:sp>
        <p:nvSpPr>
          <p:cNvPr id="3" name="Content Placeholder 2"/>
          <p:cNvSpPr>
            <a:spLocks noGrp="1"/>
          </p:cNvSpPr>
          <p:nvPr>
            <p:ph idx="1"/>
          </p:nvPr>
        </p:nvSpPr>
        <p:spPr>
          <a:xfrm>
            <a:off x="637200" y="2098675"/>
            <a:ext cx="7869600" cy="3995966"/>
          </a:xfrm>
        </p:spPr>
        <p:txBody>
          <a:bodyPr/>
          <a:lstStyle/>
          <a:p>
            <a:pPr marL="285750" indent="-285750">
              <a:buFont typeface="Arial"/>
              <a:buChar char="•"/>
            </a:pPr>
            <a:r>
              <a:rPr lang="en-US" dirty="0"/>
              <a:t>W</a:t>
            </a:r>
            <a:r>
              <a:rPr lang="en-US" dirty="0" smtClean="0"/>
              <a:t>on't be </a:t>
            </a:r>
            <a:r>
              <a:rPr lang="en-US" dirty="0"/>
              <a:t>exhaustive but </a:t>
            </a:r>
            <a:r>
              <a:rPr lang="en-US" dirty="0" smtClean="0"/>
              <a:t>we </a:t>
            </a:r>
            <a:r>
              <a:rPr lang="en-US" dirty="0"/>
              <a:t>should be able to identify different case studies which are appealing to different communities. </a:t>
            </a:r>
            <a:endParaRPr lang="en-US" dirty="0" smtClean="0"/>
          </a:p>
          <a:p>
            <a:pPr marL="285750" indent="-285750">
              <a:buFont typeface="Arial"/>
              <a:buChar char="•"/>
            </a:pPr>
            <a:r>
              <a:rPr lang="en-US" dirty="0"/>
              <a:t>S</a:t>
            </a:r>
            <a:r>
              <a:rPr lang="en-US" dirty="0" smtClean="0"/>
              <a:t>uggest </a:t>
            </a:r>
            <a:r>
              <a:rPr lang="en-US" dirty="0"/>
              <a:t>that we use the GFCS global-regional-national/local subdivision and identify several case studies within each. </a:t>
            </a:r>
            <a:endParaRPr lang="en-US" dirty="0" smtClean="0"/>
          </a:p>
          <a:p>
            <a:pPr marL="285750" indent="-285750">
              <a:buFont typeface="Arial"/>
              <a:buChar char="•"/>
            </a:pPr>
            <a:r>
              <a:rPr lang="en-US" dirty="0" smtClean="0"/>
              <a:t>For </a:t>
            </a:r>
            <a:r>
              <a:rPr lang="en-US" dirty="0"/>
              <a:t>the regional I </a:t>
            </a:r>
            <a:r>
              <a:rPr lang="en-US" dirty="0" smtClean="0"/>
              <a:t>bring </a:t>
            </a:r>
            <a:r>
              <a:rPr lang="en-US" dirty="0"/>
              <a:t>in some European examples and link to the Copernicus Services. </a:t>
            </a:r>
            <a:endParaRPr lang="en-US" dirty="0" smtClean="0"/>
          </a:p>
          <a:p>
            <a:pPr marL="285750" indent="-285750">
              <a:buFont typeface="Arial"/>
              <a:buChar char="•"/>
            </a:pPr>
            <a:r>
              <a:rPr lang="en-US" dirty="0" smtClean="0"/>
              <a:t>For </a:t>
            </a:r>
            <a:r>
              <a:rPr lang="en-US" dirty="0"/>
              <a:t>the national we </a:t>
            </a:r>
            <a:r>
              <a:rPr lang="en-US" dirty="0" smtClean="0"/>
              <a:t>have had some passed interest e.g. Canada </a:t>
            </a:r>
            <a:r>
              <a:rPr lang="en-US" dirty="0"/>
              <a:t>and S. Africa </a:t>
            </a:r>
            <a:r>
              <a:rPr lang="en-US" dirty="0" smtClean="0"/>
              <a:t>– need to find others</a:t>
            </a:r>
          </a:p>
          <a:p>
            <a:pPr marL="285750" indent="-285750">
              <a:buFont typeface="Arial"/>
              <a:buChar char="•"/>
            </a:pPr>
            <a:endParaRPr lang="en-US" dirty="0"/>
          </a:p>
          <a:p>
            <a:pPr marL="285750" indent="-285750">
              <a:buFont typeface="Arial"/>
              <a:buChar char="•"/>
            </a:pPr>
            <a:r>
              <a:rPr lang="en-US" dirty="0" smtClean="0"/>
              <a:t>Try to </a:t>
            </a:r>
            <a:r>
              <a:rPr lang="en-US" dirty="0"/>
              <a:t>have crosscutting thematic coverage, maybe using the GFCS Priority Areas, but </a:t>
            </a:r>
            <a:r>
              <a:rPr lang="en-US" dirty="0" smtClean="0"/>
              <a:t>also </a:t>
            </a:r>
            <a:r>
              <a:rPr lang="en-US" dirty="0"/>
              <a:t>consider some politically prominent </a:t>
            </a:r>
            <a:endParaRPr lang="en-US" dirty="0" smtClean="0"/>
          </a:p>
          <a:p>
            <a:pPr marL="285750" indent="-285750">
              <a:buFont typeface="Arial"/>
              <a:buChar char="•"/>
            </a:pPr>
            <a:r>
              <a:rPr lang="en-US" dirty="0" smtClean="0"/>
              <a:t>Should </a:t>
            </a:r>
            <a:r>
              <a:rPr lang="en-US" dirty="0"/>
              <a:t>be addressing three broad categories: climate risk/extreme events, adaptation and mitigation.</a:t>
            </a:r>
          </a:p>
        </p:txBody>
      </p:sp>
      <p:sp>
        <p:nvSpPr>
          <p:cNvPr id="4" name="Slide Number Placeholder 3"/>
          <p:cNvSpPr>
            <a:spLocks noGrp="1"/>
          </p:cNvSpPr>
          <p:nvPr>
            <p:ph type="sldNum" sz="quarter" idx="10"/>
          </p:nvPr>
        </p:nvSpPr>
        <p:spPr/>
        <p:txBody>
          <a:bodyPr/>
          <a:lstStyle/>
          <a:p>
            <a:fld id="{B2911145-05CF-47D7-9780-6C1A4E78D64C}" type="slidenum">
              <a:rPr lang="en-US" smtClean="0"/>
              <a:pPr/>
              <a:t>6</a:t>
            </a:fld>
            <a:endParaRPr lang="en-US"/>
          </a:p>
        </p:txBody>
      </p:sp>
      <p:sp>
        <p:nvSpPr>
          <p:cNvPr id="5" name="Date Placeholder 4"/>
          <p:cNvSpPr>
            <a:spLocks noGrp="1"/>
          </p:cNvSpPr>
          <p:nvPr>
            <p:ph type="dt" sz="half" idx="11"/>
          </p:nvPr>
        </p:nvSpPr>
        <p:spPr/>
        <p:txBody>
          <a:bodyPr/>
          <a:lstStyle/>
          <a:p>
            <a:fld id="{61E0909E-3B56-4086-A8A4-A574E5171723}" type="datetime3">
              <a:rPr lang="en-US" smtClean="0"/>
              <a:pPr/>
              <a:t>5 March 2014</a:t>
            </a:fld>
            <a:endParaRPr lang="en-US"/>
          </a:p>
        </p:txBody>
      </p:sp>
    </p:spTree>
    <p:extLst>
      <p:ext uri="{BB962C8B-B14F-4D97-AF65-F5344CB8AC3E}">
        <p14:creationId xmlns:p14="http://schemas.microsoft.com/office/powerpoint/2010/main" val="31320381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788" y="1155700"/>
            <a:ext cx="7870825" cy="430213"/>
          </a:xfrm>
        </p:spPr>
        <p:txBody>
          <a:bodyPr/>
          <a:lstStyle/>
          <a:p>
            <a:r>
              <a:rPr lang="en-US" dirty="0" smtClean="0">
                <a:latin typeface="Helvetica Neue"/>
                <a:cs typeface="Helvetica Neue"/>
              </a:rPr>
              <a:t>Sources of Case Studies</a:t>
            </a:r>
            <a:endParaRPr lang="en-US" dirty="0">
              <a:latin typeface="Helvetica Neue"/>
              <a:cs typeface="Helvetica Neue"/>
            </a:endParaRPr>
          </a:p>
        </p:txBody>
      </p:sp>
      <p:sp>
        <p:nvSpPr>
          <p:cNvPr id="3" name="Content Placeholder 2"/>
          <p:cNvSpPr>
            <a:spLocks noGrp="1"/>
          </p:cNvSpPr>
          <p:nvPr>
            <p:ph idx="1"/>
          </p:nvPr>
        </p:nvSpPr>
        <p:spPr>
          <a:xfrm>
            <a:off x="215900" y="1781174"/>
            <a:ext cx="4660900" cy="4441826"/>
          </a:xfrm>
        </p:spPr>
        <p:txBody>
          <a:bodyPr/>
          <a:lstStyle/>
          <a:p>
            <a:pPr>
              <a:buFont typeface="Arial"/>
              <a:buChar char="•"/>
            </a:pPr>
            <a:r>
              <a:rPr lang="en-US" dirty="0" smtClean="0">
                <a:latin typeface="Helvetica Neue"/>
                <a:cs typeface="Helvetica Neue"/>
              </a:rPr>
              <a:t>Climate Exchange Sections: Agriculture, Water, Health, DRR, Energy, Transport, Ecosystems, Urban Issues.</a:t>
            </a:r>
          </a:p>
          <a:p>
            <a:pPr>
              <a:buFont typeface="Arial"/>
              <a:buChar char="•"/>
            </a:pPr>
            <a:r>
              <a:rPr lang="en-US" dirty="0" smtClean="0">
                <a:latin typeface="Helvetica Neue"/>
                <a:cs typeface="Helvetica Neue"/>
              </a:rPr>
              <a:t>Policy in context of International Frameworks e.g. REDD+</a:t>
            </a:r>
          </a:p>
          <a:p>
            <a:pPr>
              <a:buFont typeface="Arial"/>
              <a:buChar char="•"/>
            </a:pPr>
            <a:r>
              <a:rPr lang="en-US" dirty="0" smtClean="0">
                <a:latin typeface="Helvetica Neue"/>
                <a:cs typeface="Helvetica Neue"/>
              </a:rPr>
              <a:t>Existing </a:t>
            </a:r>
            <a:r>
              <a:rPr lang="en-US" dirty="0">
                <a:latin typeface="Helvetica Neue"/>
                <a:cs typeface="Helvetica Neue"/>
              </a:rPr>
              <a:t>C</a:t>
            </a:r>
            <a:r>
              <a:rPr lang="en-US" dirty="0" smtClean="0">
                <a:latin typeface="Helvetica Neue"/>
                <a:cs typeface="Helvetica Neue"/>
              </a:rPr>
              <a:t>limate Services (national &amp; regional e.g. Copernicus Climate Change Service)</a:t>
            </a:r>
          </a:p>
          <a:p>
            <a:pPr>
              <a:buFont typeface="Arial"/>
              <a:buChar char="•"/>
            </a:pPr>
            <a:r>
              <a:rPr lang="en-US" dirty="0" smtClean="0">
                <a:latin typeface="Helvetica Neue"/>
                <a:cs typeface="Helvetica Neue"/>
              </a:rPr>
              <a:t>National &amp; regional policy on Climate Adaptation (e.g. EU Climate Adaptation Strategy)</a:t>
            </a:r>
          </a:p>
          <a:p>
            <a:pPr>
              <a:buFont typeface="Arial"/>
              <a:buChar char="•"/>
            </a:pPr>
            <a:r>
              <a:rPr lang="en-US" dirty="0" smtClean="0">
                <a:latin typeface="Helvetica Neue"/>
                <a:cs typeface="Helvetica Neue"/>
              </a:rPr>
              <a:t>Communities – e.g. Small Island States </a:t>
            </a:r>
            <a:endParaRPr lang="en-US" dirty="0">
              <a:latin typeface="Helvetica Neue"/>
              <a:cs typeface="Helvetica Neue"/>
            </a:endParaRPr>
          </a:p>
          <a:p>
            <a:pPr>
              <a:buFont typeface="Arial"/>
              <a:buChar char="•"/>
            </a:pPr>
            <a:r>
              <a:rPr lang="en-US" dirty="0" smtClean="0">
                <a:latin typeface="Helvetica Neue"/>
                <a:cs typeface="Helvetica Neue"/>
              </a:rPr>
              <a:t>Should include examples based on in-situ data requirements</a:t>
            </a:r>
            <a:endParaRPr lang="en-US" dirty="0">
              <a:latin typeface="Helvetica Neue"/>
              <a:cs typeface="Helvetica Neue"/>
            </a:endParaRPr>
          </a:p>
        </p:txBody>
      </p:sp>
      <p:sp>
        <p:nvSpPr>
          <p:cNvPr id="4" name="Slide Number Placeholder 3"/>
          <p:cNvSpPr>
            <a:spLocks noGrp="1"/>
          </p:cNvSpPr>
          <p:nvPr>
            <p:ph type="sldNum" sz="quarter" idx="10"/>
          </p:nvPr>
        </p:nvSpPr>
        <p:spPr/>
        <p:txBody>
          <a:bodyPr/>
          <a:lstStyle/>
          <a:p>
            <a:fld id="{B2911145-05CF-47D7-9780-6C1A4E78D64C}" type="slidenum">
              <a:rPr lang="en-US" smtClean="0">
                <a:latin typeface="Helvetica Neue"/>
                <a:cs typeface="Helvetica Neue"/>
              </a:rPr>
              <a:pPr/>
              <a:t>7</a:t>
            </a:fld>
            <a:endParaRPr lang="en-US">
              <a:latin typeface="Helvetica Neue"/>
              <a:cs typeface="Helvetica Neue"/>
            </a:endParaRPr>
          </a:p>
        </p:txBody>
      </p:sp>
      <p:sp>
        <p:nvSpPr>
          <p:cNvPr id="5" name="Date Placeholder 4"/>
          <p:cNvSpPr>
            <a:spLocks noGrp="1"/>
          </p:cNvSpPr>
          <p:nvPr>
            <p:ph type="dt" sz="half" idx="11"/>
          </p:nvPr>
        </p:nvSpPr>
        <p:spPr/>
        <p:txBody>
          <a:bodyPr/>
          <a:lstStyle/>
          <a:p>
            <a:fld id="{61E0909E-3B56-4086-A8A4-A574E5171723}" type="datetime3">
              <a:rPr lang="en-US" smtClean="0">
                <a:latin typeface="Helvetica Neue"/>
                <a:cs typeface="Helvetica Neue"/>
              </a:rPr>
              <a:pPr/>
              <a:t>5 March 2014</a:t>
            </a:fld>
            <a:endParaRPr lang="en-US">
              <a:latin typeface="Helvetica Neue"/>
              <a:cs typeface="Helvetica Neue"/>
            </a:endParaRPr>
          </a:p>
        </p:txBody>
      </p:sp>
      <p:pic>
        <p:nvPicPr>
          <p:cNvPr id="6" name="Picture 5" descr="Climate-Exchang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8282" y="1346200"/>
            <a:ext cx="3943771" cy="4927600"/>
          </a:xfrm>
          <a:prstGeom prst="rect">
            <a:avLst/>
          </a:prstGeom>
        </p:spPr>
      </p:pic>
    </p:spTree>
    <p:extLst>
      <p:ext uri="{BB962C8B-B14F-4D97-AF65-F5344CB8AC3E}">
        <p14:creationId xmlns:p14="http://schemas.microsoft.com/office/powerpoint/2010/main" val="37255072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bwMode="auto">
          <a:xfrm>
            <a:off x="0" y="0"/>
            <a:ext cx="8229600" cy="469562"/>
          </a:xfrm>
          <a:prstGeom prst="rect">
            <a:avLst/>
          </a:prstGeom>
          <a:noFill/>
          <a:ln w="9525">
            <a:noFill/>
            <a:miter lim="800000"/>
            <a:headEnd/>
            <a:tailEnd/>
          </a:ln>
        </p:spPr>
        <p:txBody>
          <a:bodyPr anchor="ctr"/>
          <a:lstStyle/>
          <a:p>
            <a:pPr>
              <a:defRPr/>
            </a:pPr>
            <a:r>
              <a:rPr lang="en-US" sz="2400" dirty="0" smtClean="0">
                <a:solidFill>
                  <a:srgbClr val="FFFFFF"/>
                </a:solidFill>
              </a:rPr>
              <a:t>SIS Priorities mapped onto Architecture Pillars</a:t>
            </a:r>
            <a:endParaRPr lang="en-US" sz="2400" b="1" kern="0" dirty="0">
              <a:solidFill>
                <a:srgbClr val="FFFFFF"/>
              </a:solidFill>
              <a:latin typeface="Tahoma" pitchFamily="-106" charset="0"/>
              <a:ea typeface="ＭＳ Ｐゴシック" pitchFamily="-106" charset="-128"/>
              <a:cs typeface="Tahoma" pitchFamily="-106" charset="0"/>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3651554347"/>
              </p:ext>
            </p:extLst>
          </p:nvPr>
        </p:nvGraphicFramePr>
        <p:xfrm>
          <a:off x="1665724" y="1351555"/>
          <a:ext cx="5869993" cy="5008707"/>
        </p:xfrm>
        <a:graphic>
          <a:graphicData uri="http://schemas.openxmlformats.org/presentationml/2006/ole">
            <mc:AlternateContent xmlns:mc="http://schemas.openxmlformats.org/markup-compatibility/2006">
              <mc:Choice xmlns:v="urn:schemas-microsoft-com:vml" Requires="v">
                <p:oleObj spid="_x0000_s1052" name="Document" r:id="rId3" imgW="5626100" imgH="4800600" progId="Word.Document.12">
                  <p:embed/>
                </p:oleObj>
              </mc:Choice>
              <mc:Fallback>
                <p:oleObj name="Document" r:id="rId3" imgW="5626100" imgH="4800600" progId="Word.Document.12">
                  <p:embed/>
                  <p:pic>
                    <p:nvPicPr>
                      <p:cNvPr id="0" name=""/>
                      <p:cNvPicPr/>
                      <p:nvPr/>
                    </p:nvPicPr>
                    <p:blipFill>
                      <a:blip r:embed="rId4"/>
                      <a:stretch>
                        <a:fillRect/>
                      </a:stretch>
                    </p:blipFill>
                    <p:spPr>
                      <a:xfrm>
                        <a:off x="1665724" y="1351555"/>
                        <a:ext cx="5869993" cy="5008707"/>
                      </a:xfrm>
                      <a:prstGeom prst="rect">
                        <a:avLst/>
                      </a:prstGeom>
                    </p:spPr>
                  </p:pic>
                </p:oleObj>
              </mc:Fallback>
            </mc:AlternateContent>
          </a:graphicData>
        </a:graphic>
      </p:graphicFrame>
    </p:spTree>
    <p:extLst>
      <p:ext uri="{BB962C8B-B14F-4D97-AF65-F5344CB8AC3E}">
        <p14:creationId xmlns:p14="http://schemas.microsoft.com/office/powerpoint/2010/main" val="28658791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Title 1"/>
          <p:cNvSpPr txBox="1">
            <a:spLocks/>
          </p:cNvSpPr>
          <p:nvPr/>
        </p:nvSpPr>
        <p:spPr bwMode="auto">
          <a:xfrm>
            <a:off x="0" y="0"/>
            <a:ext cx="76200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4400" dirty="0">
                <a:solidFill>
                  <a:schemeClr val="bg1"/>
                </a:solidFill>
                <a:latin typeface="Calibri" charset="0"/>
              </a:rPr>
              <a:t>Logical representation</a:t>
            </a:r>
          </a:p>
        </p:txBody>
      </p:sp>
      <p:pic>
        <p:nvPicPr>
          <p:cNvPr id="17413"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913" y="1338263"/>
            <a:ext cx="5702300" cy="346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02088" y="3725863"/>
            <a:ext cx="5141912" cy="308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5" name="TextBox 10"/>
          <p:cNvSpPr txBox="1">
            <a:spLocks noChangeArrowheads="1"/>
          </p:cNvSpPr>
          <p:nvPr/>
        </p:nvSpPr>
        <p:spPr bwMode="auto">
          <a:xfrm>
            <a:off x="6088063" y="1722438"/>
            <a:ext cx="2693987" cy="12017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Traceable </a:t>
            </a:r>
            <a:r>
              <a:rPr lang="en-US" sz="1800" b="1"/>
              <a:t>to</a:t>
            </a:r>
            <a:r>
              <a:rPr lang="en-US" sz="1800"/>
              <a:t> GCOS Guidelines and GCOS Climate Monitoring Principles</a:t>
            </a:r>
          </a:p>
        </p:txBody>
      </p:sp>
      <p:sp>
        <p:nvSpPr>
          <p:cNvPr id="17416" name="TextBox 11"/>
          <p:cNvSpPr txBox="1">
            <a:spLocks noChangeArrowheads="1"/>
          </p:cNvSpPr>
          <p:nvPr/>
        </p:nvSpPr>
        <p:spPr bwMode="auto">
          <a:xfrm>
            <a:off x="784225" y="4932363"/>
            <a:ext cx="2693988" cy="14779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Traceable </a:t>
            </a:r>
            <a:r>
              <a:rPr lang="en-US" sz="1800" b="1"/>
              <a:t>from</a:t>
            </a:r>
            <a:r>
              <a:rPr lang="en-US" sz="1800"/>
              <a:t> ECV Inventory and physical representation of Climate Monitoring Architecture</a:t>
            </a:r>
          </a:p>
        </p:txBody>
      </p:sp>
    </p:spTree>
    <p:extLst>
      <p:ext uri="{BB962C8B-B14F-4D97-AF65-F5344CB8AC3E}">
        <p14:creationId xmlns:p14="http://schemas.microsoft.com/office/powerpoint/2010/main" val="41363507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JRC_Slide_Template_EN">
  <a:themeElements>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_Master">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a:ln>
              <a:noFill/>
            </a:ln>
            <a:solidFill>
              <a:srgbClr val="FFD624"/>
            </a:solidFill>
            <a:effectLst/>
            <a:latin typeface="Verdana" charset="0"/>
            <a:ea typeface="ＭＳ Ｐゴシック"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a:ln>
              <a:noFill/>
            </a:ln>
            <a:solidFill>
              <a:srgbClr val="FFD624"/>
            </a:solidFill>
            <a:effectLst/>
            <a:latin typeface="Verdana" charset="0"/>
            <a:ea typeface="ＭＳ Ｐゴシック" charset="0"/>
          </a:defRPr>
        </a:defPPr>
      </a:lstStyle>
    </a:lnDef>
  </a:objectDefaults>
  <a:extraClrSchemeLst>
    <a:extraClrScheme>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docProps/app.xml><?xml version="1.0" encoding="utf-8"?>
<Properties xmlns="http://schemas.openxmlformats.org/officeDocument/2006/extended-properties" xmlns:vt="http://schemas.openxmlformats.org/officeDocument/2006/docPropsVTypes">
  <Template>JRC_Slide_Template_EN</Template>
  <TotalTime>18645</TotalTime>
  <Words>1102</Words>
  <Application>Microsoft Macintosh PowerPoint</Application>
  <PresentationFormat>On-screen Show (4:3)</PresentationFormat>
  <Paragraphs>140</Paragraphs>
  <Slides>13</Slides>
  <Notes>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15" baseType="lpstr">
      <vt:lpstr>JRC_Slide_Template_EN</vt:lpstr>
      <vt:lpstr>Document</vt:lpstr>
      <vt:lpstr>Architecture case study activity    Mark Dowell European Commission – JRC mark.dowell@jrc.ec.europa.eu    based on discussions with S. Bojinski, W. Zhang &amp; R. Husband </vt:lpstr>
      <vt:lpstr>From the Strategy Report – Roadmap for the Way Forward</vt:lpstr>
      <vt:lpstr>Proposed Activity</vt:lpstr>
      <vt:lpstr>PowerPoint Presentation</vt:lpstr>
      <vt:lpstr>Dual Purpose</vt:lpstr>
      <vt:lpstr>Scope of Activity</vt:lpstr>
      <vt:lpstr>Sources of Case Studies</vt:lpstr>
      <vt:lpstr>PowerPoint Presentation</vt:lpstr>
      <vt:lpstr>PowerPoint Presentation</vt:lpstr>
      <vt:lpstr>PowerPoint Presentation</vt:lpstr>
      <vt:lpstr>Final Product</vt:lpstr>
      <vt:lpstr>Next Steps</vt:lpstr>
      <vt:lpstr>CALL FOR EXPRESSIONS OF INTEREST EXPERTS FOR THE "Copernicus Expert Group”  “The European Commission has decided to establish a Copernicus Expert Group to provide independent advice concerning the status and evolution of the Copernicus Earth Observation programme and delivered results. Individuals from the Copernicus Expert Group will be called upon to form specific Topical Panels to examine issues arising from the initial operations and longer-term development of the Copernicus services…“  http://copernicus-expert-group.jrc.ec.europa.eu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Joint Research Centre</dc:title>
  <dc:creator>Grainne Mulhern</dc:creator>
  <cp:lastModifiedBy>Mark DOWELL</cp:lastModifiedBy>
  <cp:revision>161</cp:revision>
  <cp:lastPrinted>2013-05-31T13:38:56Z</cp:lastPrinted>
  <dcterms:created xsi:type="dcterms:W3CDTF">2012-03-21T15:19:35Z</dcterms:created>
  <dcterms:modified xsi:type="dcterms:W3CDTF">2014-03-05T14:52:17Z</dcterms:modified>
</cp:coreProperties>
</file>