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70" r:id="rId2"/>
    <p:sldMasterId id="2147483782" r:id="rId3"/>
    <p:sldMasterId id="2147483808" r:id="rId4"/>
    <p:sldMasterId id="2147483823" r:id="rId5"/>
    <p:sldMasterId id="2147483839" r:id="rId6"/>
  </p:sldMasterIdLst>
  <p:notesMasterIdLst>
    <p:notesMasterId r:id="rId36"/>
  </p:notesMasterIdLst>
  <p:handoutMasterIdLst>
    <p:handoutMasterId r:id="rId37"/>
  </p:handoutMasterIdLst>
  <p:sldIdLst>
    <p:sldId id="317" r:id="rId7"/>
    <p:sldId id="472" r:id="rId8"/>
    <p:sldId id="476" r:id="rId9"/>
    <p:sldId id="482" r:id="rId10"/>
    <p:sldId id="398" r:id="rId11"/>
    <p:sldId id="424" r:id="rId12"/>
    <p:sldId id="425" r:id="rId13"/>
    <p:sldId id="416" r:id="rId14"/>
    <p:sldId id="418" r:id="rId15"/>
    <p:sldId id="477" r:id="rId16"/>
    <p:sldId id="485" r:id="rId17"/>
    <p:sldId id="492" r:id="rId18"/>
    <p:sldId id="436" r:id="rId19"/>
    <p:sldId id="495" r:id="rId20"/>
    <p:sldId id="489" r:id="rId21"/>
    <p:sldId id="496" r:id="rId22"/>
    <p:sldId id="491" r:id="rId23"/>
    <p:sldId id="464" r:id="rId24"/>
    <p:sldId id="466" r:id="rId25"/>
    <p:sldId id="497" r:id="rId26"/>
    <p:sldId id="481" r:id="rId27"/>
    <p:sldId id="473" r:id="rId28"/>
    <p:sldId id="474" r:id="rId29"/>
    <p:sldId id="478" r:id="rId30"/>
    <p:sldId id="479" r:id="rId31"/>
    <p:sldId id="493" r:id="rId32"/>
    <p:sldId id="480" r:id="rId33"/>
    <p:sldId id="486" r:id="rId34"/>
    <p:sldId id="487" r:id="rId35"/>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A"/>
    <a:srgbClr val="D3DBE5"/>
    <a:srgbClr val="6EAAB4"/>
    <a:srgbClr val="3595B7"/>
    <a:srgbClr val="FFFFFF"/>
    <a:srgbClr val="E02F0C"/>
    <a:srgbClr val="E01D0E"/>
    <a:srgbClr val="008C7D"/>
    <a:srgbClr val="5D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4" autoAdjust="0"/>
    <p:restoredTop sz="86331" autoAdjust="0"/>
  </p:normalViewPr>
  <p:slideViewPr>
    <p:cSldViewPr>
      <p:cViewPr varScale="1">
        <p:scale>
          <a:sx n="79" d="100"/>
          <a:sy n="79" d="100"/>
        </p:scale>
        <p:origin x="-14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85EFD7A-A875-442F-B141-6CBB8428D547}" type="datetimeFigureOut">
              <a:rPr lang="en-GB" smtClean="0"/>
              <a:t>07/03/2016</a:t>
            </a:fld>
            <a:endParaRPr lang="en-GB"/>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60F3680-4690-4333-82C3-A678B3D858CD}" type="slidenum">
              <a:rPr lang="en-GB" smtClean="0"/>
              <a:t>‹#›</a:t>
            </a:fld>
            <a:endParaRPr lang="en-GB"/>
          </a:p>
        </p:txBody>
      </p:sp>
    </p:spTree>
    <p:extLst>
      <p:ext uri="{BB962C8B-B14F-4D97-AF65-F5344CB8AC3E}">
        <p14:creationId xmlns:p14="http://schemas.microsoft.com/office/powerpoint/2010/main" val="4228838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smtClean="0"/>
            </a:lvl1pPr>
          </a:lstStyle>
          <a:p>
            <a:pPr>
              <a:defRPr/>
            </a:pPr>
            <a:endParaRPr lang="en-US" altLang="en-US"/>
          </a:p>
        </p:txBody>
      </p:sp>
      <p:sp>
        <p:nvSpPr>
          <p:cNvPr id="36867"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smtClean="0"/>
            </a:lvl1pPr>
          </a:lstStyle>
          <a:p>
            <a:pPr>
              <a:defRPr/>
            </a:pPr>
            <a:endParaRPr lang="en-US"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smtClean="0"/>
            </a:lvl1pPr>
          </a:lstStyle>
          <a:p>
            <a:pPr>
              <a:defRPr/>
            </a:pPr>
            <a:endParaRPr lang="en-US" altLang="en-US"/>
          </a:p>
        </p:txBody>
      </p:sp>
      <p:sp>
        <p:nvSpPr>
          <p:cNvPr id="36871"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smtClean="0"/>
            </a:lvl1pPr>
          </a:lstStyle>
          <a:p>
            <a:pPr>
              <a:defRPr/>
            </a:pPr>
            <a:fld id="{A1709E57-6E7A-488E-A672-085C9194CF9D}" type="slidenum">
              <a:rPr lang="en-US" altLang="en-US"/>
              <a:pPr>
                <a:defRPr/>
              </a:pPr>
              <a:t>‹#›</a:t>
            </a:fld>
            <a:endParaRPr lang="en-US" altLang="en-US"/>
          </a:p>
        </p:txBody>
      </p:sp>
    </p:spTree>
    <p:extLst>
      <p:ext uri="{BB962C8B-B14F-4D97-AF65-F5344CB8AC3E}">
        <p14:creationId xmlns:p14="http://schemas.microsoft.com/office/powerpoint/2010/main" val="2013069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917575" y="744538"/>
            <a:ext cx="4962525" cy="3722687"/>
          </a:xfrm>
          <a:ln/>
        </p:spPr>
      </p:sp>
      <p:sp>
        <p:nvSpPr>
          <p:cNvPr id="3" name="Notes Placeholder 2"/>
          <p:cNvSpPr>
            <a:spLocks noGrp="1"/>
          </p:cNvSpPr>
          <p:nvPr>
            <p:ph type="body" idx="1"/>
          </p:nvPr>
        </p:nvSpPr>
        <p:spPr/>
        <p:txBody>
          <a:bodyPr/>
          <a:lstStyle/>
          <a:p>
            <a:pPr>
              <a:defRPr/>
            </a:pPr>
            <a:r>
              <a:rPr lang="en-US" sz="1300" dirty="0">
                <a:latin typeface="Arial" pitchFamily="34" charset="0"/>
              </a:rPr>
              <a:t>1. Opening of GEO Geneva Ministerial Summit 17 January</a:t>
            </a:r>
            <a:endParaRPr lang="en-GB" sz="1300" dirty="0">
              <a:latin typeface="Arial" pitchFamily="34" charset="0"/>
            </a:endParaRPr>
          </a:p>
          <a:p>
            <a:pPr>
              <a:defRPr/>
            </a:pPr>
            <a:r>
              <a:rPr lang="en-US" sz="1300" dirty="0">
                <a:latin typeface="Arial" pitchFamily="34" charset="0"/>
              </a:rPr>
              <a:t>L-R: </a:t>
            </a:r>
            <a:r>
              <a:rPr lang="en-US" sz="1300" b="1" dirty="0">
                <a:latin typeface="Arial" pitchFamily="34" charset="0"/>
              </a:rPr>
              <a:t>B. Ryan</a:t>
            </a:r>
            <a:r>
              <a:rPr lang="en-US" sz="1300" dirty="0">
                <a:latin typeface="Arial" pitchFamily="34" charset="0"/>
              </a:rPr>
              <a:t>, Director, GEO Secretariat; GEO Co-Chair </a:t>
            </a:r>
            <a:r>
              <a:rPr lang="en-US" sz="1300" b="1" dirty="0">
                <a:latin typeface="Arial" pitchFamily="34" charset="0"/>
              </a:rPr>
              <a:t>R. </a:t>
            </a:r>
            <a:r>
              <a:rPr lang="en-US" sz="1300" b="1" dirty="0" err="1">
                <a:latin typeface="Arial" pitchFamily="34" charset="0"/>
              </a:rPr>
              <a:t>Strohmeier</a:t>
            </a:r>
            <a:r>
              <a:rPr lang="en-US" sz="1300" dirty="0">
                <a:latin typeface="Arial" pitchFamily="34" charset="0"/>
              </a:rPr>
              <a:t>, European Commission; </a:t>
            </a:r>
            <a:r>
              <a:rPr lang="en-US" sz="1300" b="1" dirty="0">
                <a:latin typeface="Arial" pitchFamily="34" charset="0"/>
              </a:rPr>
              <a:t>J. </a:t>
            </a:r>
            <a:r>
              <a:rPr lang="en-US" sz="1300" b="1" dirty="0" err="1">
                <a:latin typeface="Arial" pitchFamily="34" charset="0"/>
              </a:rPr>
              <a:t>Potočnik</a:t>
            </a:r>
            <a:r>
              <a:rPr lang="en-US" sz="1300" dirty="0">
                <a:latin typeface="Arial" pitchFamily="34" charset="0"/>
              </a:rPr>
              <a:t>, European Commissioner for the Environment; GEO Co-Chair</a:t>
            </a:r>
            <a:r>
              <a:rPr lang="en-US" sz="1300" b="1" dirty="0">
                <a:latin typeface="Arial" pitchFamily="34" charset="0"/>
              </a:rPr>
              <a:t> K. Sullivan</a:t>
            </a:r>
            <a:r>
              <a:rPr lang="en-US" sz="1300" dirty="0">
                <a:latin typeface="Arial" pitchFamily="34" charset="0"/>
              </a:rPr>
              <a:t>, US; </a:t>
            </a:r>
            <a:r>
              <a:rPr lang="en-US" sz="1300" b="1" dirty="0">
                <a:latin typeface="Arial" pitchFamily="34" charset="0"/>
              </a:rPr>
              <a:t>P. Gallagher</a:t>
            </a:r>
            <a:r>
              <a:rPr lang="en-US" sz="1300" dirty="0">
                <a:latin typeface="Arial" pitchFamily="34" charset="0"/>
              </a:rPr>
              <a:t>, Acting Deputy Secretary of Commerce, US; </a:t>
            </a:r>
            <a:r>
              <a:rPr lang="en-US" sz="1300" b="1" dirty="0">
                <a:latin typeface="Arial" pitchFamily="34" charset="0"/>
              </a:rPr>
              <a:t>B. </a:t>
            </a:r>
            <a:r>
              <a:rPr lang="en-US" sz="1300" b="1" dirty="0" err="1">
                <a:latin typeface="Arial" pitchFamily="34" charset="0"/>
              </a:rPr>
              <a:t>Oberle</a:t>
            </a:r>
            <a:r>
              <a:rPr lang="en-US" sz="1300" dirty="0">
                <a:latin typeface="Arial" pitchFamily="34" charset="0"/>
              </a:rPr>
              <a:t>, State Secretary, FOEN, Switzerland; </a:t>
            </a:r>
            <a:r>
              <a:rPr lang="en-US" sz="1300" b="1" dirty="0">
                <a:latin typeface="Arial" pitchFamily="34" charset="0"/>
              </a:rPr>
              <a:t>D. </a:t>
            </a:r>
            <a:r>
              <a:rPr lang="en-US" sz="1300" b="1" dirty="0" err="1">
                <a:latin typeface="Arial" pitchFamily="34" charset="0"/>
              </a:rPr>
              <a:t>Hanekom</a:t>
            </a:r>
            <a:r>
              <a:rPr lang="en-US" sz="1300" dirty="0">
                <a:latin typeface="Arial" pitchFamily="34" charset="0"/>
              </a:rPr>
              <a:t>, Minister of Science and Technology, South Africa; GEO Co-Chair </a:t>
            </a:r>
            <a:r>
              <a:rPr lang="en-US" sz="1300" b="1" dirty="0">
                <a:latin typeface="Arial" pitchFamily="34" charset="0"/>
              </a:rPr>
              <a:t>P. </a:t>
            </a:r>
            <a:r>
              <a:rPr lang="en-US" sz="1300" b="1" dirty="0" err="1">
                <a:latin typeface="Arial" pitchFamily="34" charset="0"/>
              </a:rPr>
              <a:t>Mjwara</a:t>
            </a:r>
            <a:r>
              <a:rPr lang="en-US" sz="1300" dirty="0">
                <a:latin typeface="Arial" pitchFamily="34" charset="0"/>
              </a:rPr>
              <a:t>, South Africa; </a:t>
            </a:r>
            <a:r>
              <a:rPr lang="en-US" sz="1300" b="1" dirty="0">
                <a:latin typeface="Arial" pitchFamily="34" charset="0"/>
              </a:rPr>
              <a:t>J. Cao</a:t>
            </a:r>
            <a:r>
              <a:rPr lang="en-US" sz="1300" dirty="0">
                <a:latin typeface="Arial" pitchFamily="34" charset="0"/>
              </a:rPr>
              <a:t>, Vice Minister of Science and Technology, China; </a:t>
            </a:r>
            <a:r>
              <a:rPr lang="en-US" sz="1300" b="1" dirty="0">
                <a:latin typeface="Arial" pitchFamily="34" charset="0"/>
              </a:rPr>
              <a:t>L. Chen</a:t>
            </a:r>
            <a:r>
              <a:rPr lang="en-US" sz="1300" dirty="0">
                <a:latin typeface="Arial" pitchFamily="34" charset="0"/>
              </a:rPr>
              <a:t>, China; </a:t>
            </a:r>
            <a:r>
              <a:rPr lang="en-US" sz="1300" b="1" dirty="0">
                <a:latin typeface="Arial" pitchFamily="34" charset="0"/>
              </a:rPr>
              <a:t>A. Steiner</a:t>
            </a:r>
            <a:r>
              <a:rPr lang="en-US" sz="1300" dirty="0">
                <a:latin typeface="Arial" pitchFamily="34" charset="0"/>
              </a:rPr>
              <a:t>, Executive Director, UNEP</a:t>
            </a:r>
            <a:endParaRPr lang="en-GB" sz="1300" dirty="0">
              <a:latin typeface="Arial"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731">
              <a:defRPr sz="2300">
                <a:solidFill>
                  <a:schemeClr val="tx1"/>
                </a:solidFill>
                <a:latin typeface="Times" panose="02020603050405020304" pitchFamily="18" charset="0"/>
                <a:ea typeface="MS PGothic" panose="020B0600070205080204" pitchFamily="34" charset="-128"/>
              </a:defRPr>
            </a:lvl1pPr>
            <a:lvl2pPr marL="716798" indent="-275692" defTabSz="955731">
              <a:defRPr sz="2300">
                <a:solidFill>
                  <a:schemeClr val="tx1"/>
                </a:solidFill>
                <a:latin typeface="Times" panose="02020603050405020304" pitchFamily="18" charset="0"/>
                <a:ea typeface="MS PGothic" panose="020B0600070205080204" pitchFamily="34" charset="-128"/>
              </a:defRPr>
            </a:lvl2pPr>
            <a:lvl3pPr marL="1102766" indent="-220553" defTabSz="955731">
              <a:defRPr sz="2300">
                <a:solidFill>
                  <a:schemeClr val="tx1"/>
                </a:solidFill>
                <a:latin typeface="Times" panose="02020603050405020304" pitchFamily="18" charset="0"/>
                <a:ea typeface="MS PGothic" panose="020B0600070205080204" pitchFamily="34" charset="-128"/>
              </a:defRPr>
            </a:lvl3pPr>
            <a:lvl4pPr marL="1543873" indent="-220553" defTabSz="955731">
              <a:defRPr sz="2300">
                <a:solidFill>
                  <a:schemeClr val="tx1"/>
                </a:solidFill>
                <a:latin typeface="Times" panose="02020603050405020304" pitchFamily="18" charset="0"/>
                <a:ea typeface="MS PGothic" panose="020B0600070205080204" pitchFamily="34" charset="-128"/>
              </a:defRPr>
            </a:lvl4pPr>
            <a:lvl5pPr marL="1984980" indent="-220553" defTabSz="955731">
              <a:defRPr sz="2300">
                <a:solidFill>
                  <a:schemeClr val="tx1"/>
                </a:solidFill>
                <a:latin typeface="Times" panose="02020603050405020304" pitchFamily="18" charset="0"/>
                <a:ea typeface="MS PGothic" panose="020B0600070205080204" pitchFamily="34" charset="-128"/>
              </a:defRPr>
            </a:lvl5pPr>
            <a:lvl6pPr marL="2426086" indent="-220553" algn="ctr" defTabSz="955731"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6pPr>
            <a:lvl7pPr marL="2867193" indent="-220553" algn="ctr" defTabSz="955731"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7pPr>
            <a:lvl8pPr marL="3308299" indent="-220553" algn="ctr" defTabSz="955731"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8pPr>
            <a:lvl9pPr marL="3749406" indent="-220553" algn="ctr" defTabSz="955731"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9pPr>
          </a:lstStyle>
          <a:p>
            <a:fld id="{1AD5E16F-284B-4F3F-93AF-51A1A14EAED0}" type="slidenum">
              <a:rPr lang="en-ZA" altLang="en-US" sz="1300">
                <a:solidFill>
                  <a:prstClr val="black"/>
                </a:solidFill>
              </a:rPr>
              <a:pPr/>
              <a:t>2</a:t>
            </a:fld>
            <a:endParaRPr lang="en-ZA" altLang="en-US" sz="1300">
              <a:solidFill>
                <a:prstClr val="black"/>
              </a:solidFill>
            </a:endParaRPr>
          </a:p>
        </p:txBody>
      </p:sp>
    </p:spTree>
    <p:extLst>
      <p:ext uri="{BB962C8B-B14F-4D97-AF65-F5344CB8AC3E}">
        <p14:creationId xmlns:p14="http://schemas.microsoft.com/office/powerpoint/2010/main" val="355028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731">
              <a:tabLst>
                <a:tab pos="0" algn="l"/>
                <a:tab pos="902125" algn="l"/>
                <a:tab pos="1805780" algn="l"/>
                <a:tab pos="2709436" algn="l"/>
                <a:tab pos="3614623" algn="l"/>
                <a:tab pos="4518279" algn="l"/>
                <a:tab pos="5421935" algn="l"/>
                <a:tab pos="6325591" algn="l"/>
                <a:tab pos="7229246" algn="l"/>
                <a:tab pos="8132902" algn="l"/>
                <a:tab pos="9038090" algn="l"/>
                <a:tab pos="9941746" algn="l"/>
              </a:tabLst>
              <a:defRPr sz="2300">
                <a:solidFill>
                  <a:schemeClr val="tx1"/>
                </a:solidFill>
                <a:latin typeface="Times" charset="0"/>
                <a:ea typeface="MS PGothic" pitchFamily="34" charset="-128"/>
              </a:defRPr>
            </a:lvl1pPr>
            <a:lvl2pPr marL="716798" indent="-275692" defTabSz="955731">
              <a:tabLst>
                <a:tab pos="0" algn="l"/>
                <a:tab pos="902125" algn="l"/>
                <a:tab pos="1805780" algn="l"/>
                <a:tab pos="2709436" algn="l"/>
                <a:tab pos="3614623" algn="l"/>
                <a:tab pos="4518279" algn="l"/>
                <a:tab pos="5421935" algn="l"/>
                <a:tab pos="6325591" algn="l"/>
                <a:tab pos="7229246" algn="l"/>
                <a:tab pos="8132902" algn="l"/>
                <a:tab pos="9038090" algn="l"/>
                <a:tab pos="9941746" algn="l"/>
              </a:tabLst>
              <a:defRPr sz="2300">
                <a:solidFill>
                  <a:schemeClr val="tx1"/>
                </a:solidFill>
                <a:latin typeface="Times" charset="0"/>
                <a:ea typeface="MS PGothic" pitchFamily="34" charset="-128"/>
              </a:defRPr>
            </a:lvl2pPr>
            <a:lvl3pPr marL="1102766" indent="-220553" defTabSz="955731">
              <a:tabLst>
                <a:tab pos="0" algn="l"/>
                <a:tab pos="902125" algn="l"/>
                <a:tab pos="1805780" algn="l"/>
                <a:tab pos="2709436" algn="l"/>
                <a:tab pos="3614623" algn="l"/>
                <a:tab pos="4518279" algn="l"/>
                <a:tab pos="5421935" algn="l"/>
                <a:tab pos="6325591" algn="l"/>
                <a:tab pos="7229246" algn="l"/>
                <a:tab pos="8132902" algn="l"/>
                <a:tab pos="9038090" algn="l"/>
                <a:tab pos="9941746" algn="l"/>
              </a:tabLst>
              <a:defRPr sz="2300">
                <a:solidFill>
                  <a:schemeClr val="tx1"/>
                </a:solidFill>
                <a:latin typeface="Times" charset="0"/>
                <a:ea typeface="MS PGothic" pitchFamily="34" charset="-128"/>
              </a:defRPr>
            </a:lvl3pPr>
            <a:lvl4pPr marL="1543873" indent="-220553" defTabSz="955731">
              <a:tabLst>
                <a:tab pos="0" algn="l"/>
                <a:tab pos="902125" algn="l"/>
                <a:tab pos="1805780" algn="l"/>
                <a:tab pos="2709436" algn="l"/>
                <a:tab pos="3614623" algn="l"/>
                <a:tab pos="4518279" algn="l"/>
                <a:tab pos="5421935" algn="l"/>
                <a:tab pos="6325591" algn="l"/>
                <a:tab pos="7229246" algn="l"/>
                <a:tab pos="8132902" algn="l"/>
                <a:tab pos="9038090" algn="l"/>
                <a:tab pos="9941746" algn="l"/>
              </a:tabLst>
              <a:defRPr sz="2300">
                <a:solidFill>
                  <a:schemeClr val="tx1"/>
                </a:solidFill>
                <a:latin typeface="Times" charset="0"/>
                <a:ea typeface="MS PGothic" pitchFamily="34" charset="-128"/>
              </a:defRPr>
            </a:lvl4pPr>
            <a:lvl5pPr marL="1984980" indent="-220553" defTabSz="955731">
              <a:tabLst>
                <a:tab pos="0" algn="l"/>
                <a:tab pos="902125" algn="l"/>
                <a:tab pos="1805780" algn="l"/>
                <a:tab pos="2709436" algn="l"/>
                <a:tab pos="3614623" algn="l"/>
                <a:tab pos="4518279" algn="l"/>
                <a:tab pos="5421935" algn="l"/>
                <a:tab pos="6325591" algn="l"/>
                <a:tab pos="7229246" algn="l"/>
                <a:tab pos="8132902" algn="l"/>
                <a:tab pos="9038090" algn="l"/>
                <a:tab pos="9941746" algn="l"/>
              </a:tabLst>
              <a:defRPr sz="2300">
                <a:solidFill>
                  <a:schemeClr val="tx1"/>
                </a:solidFill>
                <a:latin typeface="Times" charset="0"/>
                <a:ea typeface="MS PGothic" pitchFamily="34" charset="-128"/>
              </a:defRPr>
            </a:lvl5pPr>
            <a:lvl6pPr marL="2426086" indent="-220553" algn="ctr" defTabSz="955731" eaLnBrk="0" fontAlgn="base" hangingPunct="0">
              <a:spcBef>
                <a:spcPct val="0"/>
              </a:spcBef>
              <a:spcAft>
                <a:spcPct val="0"/>
              </a:spcAft>
              <a:tabLst>
                <a:tab pos="0" algn="l"/>
                <a:tab pos="902125" algn="l"/>
                <a:tab pos="1805780" algn="l"/>
                <a:tab pos="2709436" algn="l"/>
                <a:tab pos="3614623" algn="l"/>
                <a:tab pos="4518279" algn="l"/>
                <a:tab pos="5421935" algn="l"/>
                <a:tab pos="6325591" algn="l"/>
                <a:tab pos="7229246" algn="l"/>
                <a:tab pos="8132902" algn="l"/>
                <a:tab pos="9038090" algn="l"/>
                <a:tab pos="9941746" algn="l"/>
              </a:tabLst>
              <a:defRPr sz="2300">
                <a:solidFill>
                  <a:schemeClr val="tx1"/>
                </a:solidFill>
                <a:latin typeface="Times" charset="0"/>
                <a:ea typeface="MS PGothic" pitchFamily="34" charset="-128"/>
              </a:defRPr>
            </a:lvl6pPr>
            <a:lvl7pPr marL="2867193" indent="-220553" algn="ctr" defTabSz="955731" eaLnBrk="0" fontAlgn="base" hangingPunct="0">
              <a:spcBef>
                <a:spcPct val="0"/>
              </a:spcBef>
              <a:spcAft>
                <a:spcPct val="0"/>
              </a:spcAft>
              <a:tabLst>
                <a:tab pos="0" algn="l"/>
                <a:tab pos="902125" algn="l"/>
                <a:tab pos="1805780" algn="l"/>
                <a:tab pos="2709436" algn="l"/>
                <a:tab pos="3614623" algn="l"/>
                <a:tab pos="4518279" algn="l"/>
                <a:tab pos="5421935" algn="l"/>
                <a:tab pos="6325591" algn="l"/>
                <a:tab pos="7229246" algn="l"/>
                <a:tab pos="8132902" algn="l"/>
                <a:tab pos="9038090" algn="l"/>
                <a:tab pos="9941746" algn="l"/>
              </a:tabLst>
              <a:defRPr sz="2300">
                <a:solidFill>
                  <a:schemeClr val="tx1"/>
                </a:solidFill>
                <a:latin typeface="Times" charset="0"/>
                <a:ea typeface="MS PGothic" pitchFamily="34" charset="-128"/>
              </a:defRPr>
            </a:lvl7pPr>
            <a:lvl8pPr marL="3308299" indent="-220553" algn="ctr" defTabSz="955731" eaLnBrk="0" fontAlgn="base" hangingPunct="0">
              <a:spcBef>
                <a:spcPct val="0"/>
              </a:spcBef>
              <a:spcAft>
                <a:spcPct val="0"/>
              </a:spcAft>
              <a:tabLst>
                <a:tab pos="0" algn="l"/>
                <a:tab pos="902125" algn="l"/>
                <a:tab pos="1805780" algn="l"/>
                <a:tab pos="2709436" algn="l"/>
                <a:tab pos="3614623" algn="l"/>
                <a:tab pos="4518279" algn="l"/>
                <a:tab pos="5421935" algn="l"/>
                <a:tab pos="6325591" algn="l"/>
                <a:tab pos="7229246" algn="l"/>
                <a:tab pos="8132902" algn="l"/>
                <a:tab pos="9038090" algn="l"/>
                <a:tab pos="9941746" algn="l"/>
              </a:tabLst>
              <a:defRPr sz="2300">
                <a:solidFill>
                  <a:schemeClr val="tx1"/>
                </a:solidFill>
                <a:latin typeface="Times" charset="0"/>
                <a:ea typeface="MS PGothic" pitchFamily="34" charset="-128"/>
              </a:defRPr>
            </a:lvl8pPr>
            <a:lvl9pPr marL="3749406" indent="-220553" algn="ctr" defTabSz="955731" eaLnBrk="0" fontAlgn="base" hangingPunct="0">
              <a:spcBef>
                <a:spcPct val="0"/>
              </a:spcBef>
              <a:spcAft>
                <a:spcPct val="0"/>
              </a:spcAft>
              <a:tabLst>
                <a:tab pos="0" algn="l"/>
                <a:tab pos="902125" algn="l"/>
                <a:tab pos="1805780" algn="l"/>
                <a:tab pos="2709436" algn="l"/>
                <a:tab pos="3614623" algn="l"/>
                <a:tab pos="4518279" algn="l"/>
                <a:tab pos="5421935" algn="l"/>
                <a:tab pos="6325591" algn="l"/>
                <a:tab pos="7229246" algn="l"/>
                <a:tab pos="8132902" algn="l"/>
                <a:tab pos="9038090" algn="l"/>
                <a:tab pos="9941746" algn="l"/>
              </a:tabLst>
              <a:defRPr sz="2300">
                <a:solidFill>
                  <a:schemeClr val="tx1"/>
                </a:solidFill>
                <a:latin typeface="Times" charset="0"/>
                <a:ea typeface="MS PGothic" pitchFamily="34" charset="-128"/>
              </a:defRPr>
            </a:lvl9pPr>
          </a:lstStyle>
          <a:p>
            <a:pPr eaLnBrk="1" hangingPunct="1"/>
            <a:fld id="{7E38F19D-01DB-42B4-B711-9A44B44C56B0}" type="slidenum">
              <a:rPr lang="en-ZA" altLang="ja-JP" sz="1300">
                <a:solidFill>
                  <a:srgbClr val="000000"/>
                </a:solidFill>
                <a:latin typeface="Arial" pitchFamily="34" charset="0"/>
                <a:cs typeface="Arial" pitchFamily="34" charset="0"/>
              </a:rPr>
              <a:pPr eaLnBrk="1" hangingPunct="1"/>
              <a:t>4</a:t>
            </a:fld>
            <a:endParaRPr lang="en-ZA" altLang="ja-JP" sz="1300">
              <a:solidFill>
                <a:srgbClr val="000000"/>
              </a:solidFill>
              <a:latin typeface="Arial" pitchFamily="34" charset="0"/>
              <a:cs typeface="Arial" pitchFamily="34" charset="0"/>
            </a:endParaRPr>
          </a:p>
        </p:txBody>
      </p:sp>
      <p:sp>
        <p:nvSpPr>
          <p:cNvPr id="40963" name="Rectangle 1"/>
          <p:cNvSpPr>
            <a:spLocks noGrp="1" noRot="1" noChangeAspect="1" noChangeArrowheads="1" noTextEdit="1"/>
          </p:cNvSpPr>
          <p:nvPr>
            <p:ph type="sldImg"/>
          </p:nvPr>
        </p:nvSpPr>
        <p:spPr>
          <a:xfrm>
            <a:off x="592138" y="769938"/>
            <a:ext cx="5132387" cy="3849687"/>
          </a:xfrm>
          <a:ln/>
        </p:spPr>
      </p:sp>
      <p:sp>
        <p:nvSpPr>
          <p:cNvPr id="40964" name="Text Box 2"/>
          <p:cNvSpPr>
            <a:spLocks noGrp="1" noChangeArrowheads="1"/>
          </p:cNvSpPr>
          <p:nvPr>
            <p:ph type="body" idx="1"/>
          </p:nvPr>
        </p:nvSpPr>
        <p:spPr>
          <a:xfrm>
            <a:off x="630823" y="4874784"/>
            <a:ext cx="5054174" cy="46191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68" tIns="46263" rIns="88968" bIns="46263"/>
          <a:lstStyle/>
          <a:p>
            <a:pPr eaLnBrk="1" hangingPunct="1">
              <a:spcBef>
                <a:spcPts val="447"/>
              </a:spcBef>
              <a:tabLst>
                <a:tab pos="0" algn="l"/>
                <a:tab pos="902125" algn="l"/>
                <a:tab pos="1805780" algn="l"/>
                <a:tab pos="2709436" algn="l"/>
                <a:tab pos="3614623" algn="l"/>
                <a:tab pos="4518279" algn="l"/>
                <a:tab pos="5421935" algn="l"/>
                <a:tab pos="6325591" algn="l"/>
                <a:tab pos="7229246" algn="l"/>
                <a:tab pos="8132902" algn="l"/>
                <a:tab pos="9038090" algn="l"/>
                <a:tab pos="9941746" algn="l"/>
              </a:tabLst>
            </a:pPr>
            <a:r>
              <a:rPr lang="en-GB" altLang="ja-JP" smtClean="0">
                <a:solidFill>
                  <a:srgbClr val="FF9900"/>
                </a:solidFill>
                <a:latin typeface="Arial" pitchFamily="34" charset="0"/>
                <a:ea typeface="SimSun" pitchFamily="2" charset="-122"/>
              </a:rPr>
              <a:t>GEOSS </a:t>
            </a:r>
            <a:r>
              <a:rPr lang="en-GB" altLang="ja-JP" smtClean="0">
                <a:solidFill>
                  <a:srgbClr val="040000"/>
                </a:solidFill>
                <a:latin typeface="Arial" pitchFamily="34" charset="0"/>
                <a:ea typeface="SimSun" pitchFamily="2" charset="-122"/>
              </a:rPr>
              <a:t>is</a:t>
            </a:r>
            <a:r>
              <a:rPr lang="en-GB" altLang="ja-JP" smtClean="0">
                <a:solidFill>
                  <a:srgbClr val="FFCC00"/>
                </a:solidFill>
                <a:latin typeface="Arial" pitchFamily="34" charset="0"/>
                <a:ea typeface="SimSun" pitchFamily="2" charset="-122"/>
              </a:rPr>
              <a:t> </a:t>
            </a:r>
            <a:r>
              <a:rPr lang="en-GB" altLang="ja-JP" smtClean="0">
                <a:solidFill>
                  <a:srgbClr val="040000"/>
                </a:solidFill>
                <a:latin typeface="Arial" pitchFamily="34" charset="0"/>
                <a:ea typeface="SimSun" pitchFamily="2" charset="-122"/>
              </a:rPr>
              <a:t>a global distributed system,</a:t>
            </a:r>
            <a:r>
              <a:rPr lang="en-US" altLang="ja-JP" smtClean="0">
                <a:latin typeface="Arial" pitchFamily="34" charset="0"/>
                <a:ea typeface="SimSun" pitchFamily="2" charset="-122"/>
              </a:rPr>
              <a:t> including satellite observation systems, Global in situ networks and systems, </a:t>
            </a:r>
            <a:r>
              <a:rPr lang="en-GB" altLang="ja-JP" smtClean="0">
                <a:solidFill>
                  <a:srgbClr val="CC6633"/>
                </a:solidFill>
                <a:latin typeface="Arial" pitchFamily="34" charset="0"/>
                <a:ea typeface="SimSun" pitchFamily="2" charset="-122"/>
              </a:rPr>
              <a:t>And local and regional in situ networks. </a:t>
            </a:r>
          </a:p>
          <a:p>
            <a:pPr eaLnBrk="1" hangingPunct="1">
              <a:spcBef>
                <a:spcPts val="447"/>
              </a:spcBef>
              <a:tabLst>
                <a:tab pos="0" algn="l"/>
                <a:tab pos="902125" algn="l"/>
                <a:tab pos="1805780" algn="l"/>
                <a:tab pos="2709436" algn="l"/>
                <a:tab pos="3614623" algn="l"/>
                <a:tab pos="4518279" algn="l"/>
                <a:tab pos="5421935" algn="l"/>
                <a:tab pos="6325591" algn="l"/>
                <a:tab pos="7229246" algn="l"/>
                <a:tab pos="8132902" algn="l"/>
                <a:tab pos="9038090" algn="l"/>
                <a:tab pos="9941746" algn="l"/>
              </a:tabLst>
            </a:pPr>
            <a:r>
              <a:rPr lang="en-GB" altLang="ja-JP" smtClean="0">
                <a:solidFill>
                  <a:srgbClr val="FF9900"/>
                </a:solidFill>
                <a:latin typeface="Arial" pitchFamily="34" charset="0"/>
                <a:ea typeface="SimSun" pitchFamily="2" charset="-122"/>
              </a:rPr>
              <a:t>GEOSS </a:t>
            </a:r>
            <a:r>
              <a:rPr lang="en-GB" altLang="ja-JP" smtClean="0">
                <a:solidFill>
                  <a:srgbClr val="040000"/>
                </a:solidFill>
                <a:latin typeface="Arial" pitchFamily="34" charset="0"/>
                <a:ea typeface="SimSun" pitchFamily="2" charset="-122"/>
              </a:rPr>
              <a:t>will deliver the benefits of EO to both data &amp; information providers and consumers world wide.</a:t>
            </a:r>
          </a:p>
        </p:txBody>
      </p:sp>
    </p:spTree>
    <p:extLst>
      <p:ext uri="{BB962C8B-B14F-4D97-AF65-F5344CB8AC3E}">
        <p14:creationId xmlns:p14="http://schemas.microsoft.com/office/powerpoint/2010/main" val="238809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absence of a stand-alone climate SBA in the GEO decade 2016-2025 is a testament to the overarching importance of climate and its relevance to all SBAs.</a:t>
            </a:r>
            <a:endParaRPr lang="en-US"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5</a:t>
            </a:fld>
            <a:endParaRPr lang="en-US" altLang="en-US"/>
          </a:p>
        </p:txBody>
      </p:sp>
    </p:spTree>
    <p:extLst>
      <p:ext uri="{BB962C8B-B14F-4D97-AF65-F5344CB8AC3E}">
        <p14:creationId xmlns:p14="http://schemas.microsoft.com/office/powerpoint/2010/main" val="274193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fr-CH" sz="1000" dirty="0" smtClean="0"/>
              <a:t>CA-03 </a:t>
            </a:r>
            <a:r>
              <a:rPr lang="en-GB" sz="1000" dirty="0" smtClean="0"/>
              <a:t>will work towards improving access to climate datasets, as well as to bridge climate dataset providers and users within the different Societal Benefit Areas through the GEOSS Portal</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fr-CH" sz="1000" dirty="0" smtClean="0"/>
              <a:t>CA-04 </a:t>
            </a:r>
            <a:r>
              <a:rPr lang="en-GB" sz="1000" dirty="0" smtClean="0"/>
              <a:t>is proposed to build synergies between GEO and the Global Framework for Climate Services (GFCS). The primary focus is to identify targeted areas in existing GEO activities where collaboration with the GFCS could take place and to demonstrate in tangible ways in which GEO activities can be used to help implement the GFCS at the national and regional level.</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000" dirty="0" smtClean="0"/>
              <a:t>New GEO Initiatives will contribute to adaptation and mitigation goals and deepen our understanding of climate change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000" dirty="0" smtClean="0"/>
              <a:t>On the level of Foundational Tasks, the Global Climate Observing System (GCOS), as the climate observing component of GEO, has a crucial role in defining and gathering requirements for Essential Climate Variables, reporting on the status of the observing system for climate and identifying gaps</a:t>
            </a:r>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7</a:t>
            </a:fld>
            <a:endParaRPr lang="en-US" altLang="en-US"/>
          </a:p>
        </p:txBody>
      </p:sp>
    </p:spTree>
    <p:extLst>
      <p:ext uri="{BB962C8B-B14F-4D97-AF65-F5344CB8AC3E}">
        <p14:creationId xmlns:p14="http://schemas.microsoft.com/office/powerpoint/2010/main" val="251319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8131" name="Notes Placeholder 2"/>
          <p:cNvSpPr>
            <a:spLocks noGrp="1"/>
          </p:cNvSpPr>
          <p:nvPr>
            <p:ph type="body" idx="1"/>
          </p:nvPr>
        </p:nvSpPr>
        <p:spPr>
          <a:noFill/>
        </p:spPr>
        <p:txBody>
          <a:bodyPr/>
          <a:lstStyle/>
          <a:p>
            <a:endParaRPr lang="en-GB" altLang="en-US" smtClean="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a:noFill/>
        </p:spPr>
        <p:txBody>
          <a:bodyPr/>
          <a:lstStyle>
            <a:lvl1pPr defTabSz="932757" eaLnBrk="0" hangingPunct="0">
              <a:defRPr sz="1900" b="1" u="sng">
                <a:solidFill>
                  <a:schemeClr val="tx2"/>
                </a:solidFill>
                <a:latin typeface="Tahoma" panose="020B0604030504040204" pitchFamily="34" charset="0"/>
                <a:ea typeface="MS PGothic" panose="020B0600070205080204" pitchFamily="34" charset="-128"/>
              </a:defRPr>
            </a:lvl1pPr>
            <a:lvl2pPr marL="716798" indent="-275692" defTabSz="932757" eaLnBrk="0" hangingPunct="0">
              <a:defRPr sz="1900" b="1" u="sng">
                <a:solidFill>
                  <a:schemeClr val="tx2"/>
                </a:solidFill>
                <a:latin typeface="Tahoma" panose="020B0604030504040204" pitchFamily="34" charset="0"/>
                <a:ea typeface="MS PGothic" panose="020B0600070205080204" pitchFamily="34" charset="-128"/>
              </a:defRPr>
            </a:lvl2pPr>
            <a:lvl3pPr marL="1102766" indent="-220553" defTabSz="932757" eaLnBrk="0" hangingPunct="0">
              <a:defRPr sz="1900" b="1" u="sng">
                <a:solidFill>
                  <a:schemeClr val="tx2"/>
                </a:solidFill>
                <a:latin typeface="Tahoma" panose="020B0604030504040204" pitchFamily="34" charset="0"/>
                <a:ea typeface="MS PGothic" panose="020B0600070205080204" pitchFamily="34" charset="-128"/>
              </a:defRPr>
            </a:lvl3pPr>
            <a:lvl4pPr marL="1543873" indent="-220553" defTabSz="932757" eaLnBrk="0" hangingPunct="0">
              <a:defRPr sz="1900" b="1" u="sng">
                <a:solidFill>
                  <a:schemeClr val="tx2"/>
                </a:solidFill>
                <a:latin typeface="Tahoma" panose="020B0604030504040204" pitchFamily="34" charset="0"/>
                <a:ea typeface="MS PGothic" panose="020B0600070205080204" pitchFamily="34" charset="-128"/>
              </a:defRPr>
            </a:lvl4pPr>
            <a:lvl5pPr marL="1984980" indent="-220553" defTabSz="932757" eaLnBrk="0" hangingPunct="0">
              <a:defRPr sz="1900" b="1" u="sng">
                <a:solidFill>
                  <a:schemeClr val="tx2"/>
                </a:solidFill>
                <a:latin typeface="Tahoma" panose="020B0604030504040204" pitchFamily="34" charset="0"/>
                <a:ea typeface="MS PGothic" panose="020B0600070205080204" pitchFamily="34" charset="-128"/>
              </a:defRPr>
            </a:lvl5pPr>
            <a:lvl6pPr marL="2426086" indent="-220553" defTabSz="932757" eaLnBrk="0" fontAlgn="base" hangingPunct="0">
              <a:spcBef>
                <a:spcPct val="0"/>
              </a:spcBef>
              <a:spcAft>
                <a:spcPct val="0"/>
              </a:spcAft>
              <a:defRPr sz="1900" b="1" u="sng">
                <a:solidFill>
                  <a:schemeClr val="tx2"/>
                </a:solidFill>
                <a:latin typeface="Tahoma" panose="020B0604030504040204" pitchFamily="34" charset="0"/>
                <a:ea typeface="MS PGothic" panose="020B0600070205080204" pitchFamily="34" charset="-128"/>
              </a:defRPr>
            </a:lvl6pPr>
            <a:lvl7pPr marL="2867193" indent="-220553" defTabSz="932757" eaLnBrk="0" fontAlgn="base" hangingPunct="0">
              <a:spcBef>
                <a:spcPct val="0"/>
              </a:spcBef>
              <a:spcAft>
                <a:spcPct val="0"/>
              </a:spcAft>
              <a:defRPr sz="1900" b="1" u="sng">
                <a:solidFill>
                  <a:schemeClr val="tx2"/>
                </a:solidFill>
                <a:latin typeface="Tahoma" panose="020B0604030504040204" pitchFamily="34" charset="0"/>
                <a:ea typeface="MS PGothic" panose="020B0600070205080204" pitchFamily="34" charset="-128"/>
              </a:defRPr>
            </a:lvl7pPr>
            <a:lvl8pPr marL="3308299" indent="-220553" defTabSz="932757" eaLnBrk="0" fontAlgn="base" hangingPunct="0">
              <a:spcBef>
                <a:spcPct val="0"/>
              </a:spcBef>
              <a:spcAft>
                <a:spcPct val="0"/>
              </a:spcAft>
              <a:defRPr sz="1900" b="1" u="sng">
                <a:solidFill>
                  <a:schemeClr val="tx2"/>
                </a:solidFill>
                <a:latin typeface="Tahoma" panose="020B0604030504040204" pitchFamily="34" charset="0"/>
                <a:ea typeface="MS PGothic" panose="020B0600070205080204" pitchFamily="34" charset="-128"/>
              </a:defRPr>
            </a:lvl8pPr>
            <a:lvl9pPr marL="3749406" indent="-220553" defTabSz="932757" eaLnBrk="0" fontAlgn="base" hangingPunct="0">
              <a:spcBef>
                <a:spcPct val="0"/>
              </a:spcBef>
              <a:spcAft>
                <a:spcPct val="0"/>
              </a:spcAft>
              <a:defRPr sz="1900" b="1" u="sng">
                <a:solidFill>
                  <a:schemeClr val="tx2"/>
                </a:solidFill>
                <a:latin typeface="Tahoma" panose="020B0604030504040204" pitchFamily="34" charset="0"/>
                <a:ea typeface="MS PGothic" panose="020B0600070205080204" pitchFamily="34" charset="-128"/>
              </a:defRPr>
            </a:lvl9pPr>
          </a:lstStyle>
          <a:p>
            <a:pPr eaLnBrk="1" hangingPunct="1"/>
            <a:fld id="{0402688B-B99F-4DE9-8E0D-36A4FAB969F7}" type="slidenum">
              <a:rPr lang="en-ZA" altLang="en-US" sz="1300" b="0" u="none">
                <a:solidFill>
                  <a:srgbClr val="000000"/>
                </a:solidFill>
                <a:latin typeface="Arial" panose="020B0604020202020204" pitchFamily="34" charset="0"/>
              </a:rPr>
              <a:pPr eaLnBrk="1" hangingPunct="1"/>
              <a:t>9</a:t>
            </a:fld>
            <a:endParaRPr lang="en-ZA" altLang="en-US" sz="1300" b="0" u="none">
              <a:solidFill>
                <a:srgbClr val="000000"/>
              </a:solidFill>
              <a:latin typeface="Arial" panose="020B0604020202020204" pitchFamily="34" charset="0"/>
            </a:endParaRPr>
          </a:p>
        </p:txBody>
      </p:sp>
    </p:spTree>
    <p:extLst>
      <p:ext uri="{BB962C8B-B14F-4D97-AF65-F5344CB8AC3E}">
        <p14:creationId xmlns:p14="http://schemas.microsoft.com/office/powerpoint/2010/main" val="405814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8131" name="Notes Placeholder 2"/>
          <p:cNvSpPr>
            <a:spLocks noGrp="1"/>
          </p:cNvSpPr>
          <p:nvPr>
            <p:ph type="body" idx="1"/>
          </p:nvPr>
        </p:nvSpPr>
        <p:spPr>
          <a:noFill/>
        </p:spPr>
        <p:txBody>
          <a:bodyPr/>
          <a:lstStyle/>
          <a:p>
            <a:endParaRPr lang="en-GB" altLang="en-US" smtClean="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a:noFill/>
        </p:spPr>
        <p:txBody>
          <a:bodyPr/>
          <a:lstStyle>
            <a:lvl1pPr defTabSz="932757" eaLnBrk="0" hangingPunct="0">
              <a:defRPr sz="1900" b="1" u="sng">
                <a:solidFill>
                  <a:schemeClr val="tx2"/>
                </a:solidFill>
                <a:latin typeface="Tahoma" panose="020B0604030504040204" pitchFamily="34" charset="0"/>
                <a:ea typeface="MS PGothic" panose="020B0600070205080204" pitchFamily="34" charset="-128"/>
              </a:defRPr>
            </a:lvl1pPr>
            <a:lvl2pPr marL="716798" indent="-275692" defTabSz="932757" eaLnBrk="0" hangingPunct="0">
              <a:defRPr sz="1900" b="1" u="sng">
                <a:solidFill>
                  <a:schemeClr val="tx2"/>
                </a:solidFill>
                <a:latin typeface="Tahoma" panose="020B0604030504040204" pitchFamily="34" charset="0"/>
                <a:ea typeface="MS PGothic" panose="020B0600070205080204" pitchFamily="34" charset="-128"/>
              </a:defRPr>
            </a:lvl2pPr>
            <a:lvl3pPr marL="1102766" indent="-220553" defTabSz="932757" eaLnBrk="0" hangingPunct="0">
              <a:defRPr sz="1900" b="1" u="sng">
                <a:solidFill>
                  <a:schemeClr val="tx2"/>
                </a:solidFill>
                <a:latin typeface="Tahoma" panose="020B0604030504040204" pitchFamily="34" charset="0"/>
                <a:ea typeface="MS PGothic" panose="020B0600070205080204" pitchFamily="34" charset="-128"/>
              </a:defRPr>
            </a:lvl3pPr>
            <a:lvl4pPr marL="1543873" indent="-220553" defTabSz="932757" eaLnBrk="0" hangingPunct="0">
              <a:defRPr sz="1900" b="1" u="sng">
                <a:solidFill>
                  <a:schemeClr val="tx2"/>
                </a:solidFill>
                <a:latin typeface="Tahoma" panose="020B0604030504040204" pitchFamily="34" charset="0"/>
                <a:ea typeface="MS PGothic" panose="020B0600070205080204" pitchFamily="34" charset="-128"/>
              </a:defRPr>
            </a:lvl4pPr>
            <a:lvl5pPr marL="1984980" indent="-220553" defTabSz="932757" eaLnBrk="0" hangingPunct="0">
              <a:defRPr sz="1900" b="1" u="sng">
                <a:solidFill>
                  <a:schemeClr val="tx2"/>
                </a:solidFill>
                <a:latin typeface="Tahoma" panose="020B0604030504040204" pitchFamily="34" charset="0"/>
                <a:ea typeface="MS PGothic" panose="020B0600070205080204" pitchFamily="34" charset="-128"/>
              </a:defRPr>
            </a:lvl5pPr>
            <a:lvl6pPr marL="2426086" indent="-220553" defTabSz="932757" eaLnBrk="0" fontAlgn="base" hangingPunct="0">
              <a:spcBef>
                <a:spcPct val="0"/>
              </a:spcBef>
              <a:spcAft>
                <a:spcPct val="0"/>
              </a:spcAft>
              <a:defRPr sz="1900" b="1" u="sng">
                <a:solidFill>
                  <a:schemeClr val="tx2"/>
                </a:solidFill>
                <a:latin typeface="Tahoma" panose="020B0604030504040204" pitchFamily="34" charset="0"/>
                <a:ea typeface="MS PGothic" panose="020B0600070205080204" pitchFamily="34" charset="-128"/>
              </a:defRPr>
            </a:lvl6pPr>
            <a:lvl7pPr marL="2867193" indent="-220553" defTabSz="932757" eaLnBrk="0" fontAlgn="base" hangingPunct="0">
              <a:spcBef>
                <a:spcPct val="0"/>
              </a:spcBef>
              <a:spcAft>
                <a:spcPct val="0"/>
              </a:spcAft>
              <a:defRPr sz="1900" b="1" u="sng">
                <a:solidFill>
                  <a:schemeClr val="tx2"/>
                </a:solidFill>
                <a:latin typeface="Tahoma" panose="020B0604030504040204" pitchFamily="34" charset="0"/>
                <a:ea typeface="MS PGothic" panose="020B0600070205080204" pitchFamily="34" charset="-128"/>
              </a:defRPr>
            </a:lvl7pPr>
            <a:lvl8pPr marL="3308299" indent="-220553" defTabSz="932757" eaLnBrk="0" fontAlgn="base" hangingPunct="0">
              <a:spcBef>
                <a:spcPct val="0"/>
              </a:spcBef>
              <a:spcAft>
                <a:spcPct val="0"/>
              </a:spcAft>
              <a:defRPr sz="1900" b="1" u="sng">
                <a:solidFill>
                  <a:schemeClr val="tx2"/>
                </a:solidFill>
                <a:latin typeface="Tahoma" panose="020B0604030504040204" pitchFamily="34" charset="0"/>
                <a:ea typeface="MS PGothic" panose="020B0600070205080204" pitchFamily="34" charset="-128"/>
              </a:defRPr>
            </a:lvl8pPr>
            <a:lvl9pPr marL="3749406" indent="-220553" defTabSz="932757" eaLnBrk="0" fontAlgn="base" hangingPunct="0">
              <a:spcBef>
                <a:spcPct val="0"/>
              </a:spcBef>
              <a:spcAft>
                <a:spcPct val="0"/>
              </a:spcAft>
              <a:defRPr sz="1900" b="1" u="sng">
                <a:solidFill>
                  <a:schemeClr val="tx2"/>
                </a:solidFill>
                <a:latin typeface="Tahoma" panose="020B0604030504040204" pitchFamily="34" charset="0"/>
                <a:ea typeface="MS PGothic" panose="020B0600070205080204" pitchFamily="34" charset="-128"/>
              </a:defRPr>
            </a:lvl9pPr>
          </a:lstStyle>
          <a:p>
            <a:pPr eaLnBrk="1" hangingPunct="1"/>
            <a:fld id="{0402688B-B99F-4DE9-8E0D-36A4FAB969F7}" type="slidenum">
              <a:rPr lang="en-ZA" altLang="en-US" sz="1300" b="0" u="none">
                <a:solidFill>
                  <a:srgbClr val="000000"/>
                </a:solidFill>
                <a:latin typeface="Arial" panose="020B0604020202020204" pitchFamily="34" charset="0"/>
              </a:rPr>
              <a:pPr eaLnBrk="1" hangingPunct="1"/>
              <a:t>11</a:t>
            </a:fld>
            <a:endParaRPr lang="en-ZA" altLang="en-US" sz="1300" b="0" u="none">
              <a:solidFill>
                <a:srgbClr val="000000"/>
              </a:solidFill>
              <a:latin typeface="Arial" panose="020B0604020202020204" pitchFamily="34" charset="0"/>
            </a:endParaRPr>
          </a:p>
        </p:txBody>
      </p:sp>
    </p:spTree>
    <p:extLst>
      <p:ext uri="{BB962C8B-B14F-4D97-AF65-F5344CB8AC3E}">
        <p14:creationId xmlns:p14="http://schemas.microsoft.com/office/powerpoint/2010/main" val="405814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0"/>
              </a:spcAft>
              <a:buFont typeface="Arial" panose="020B0604020202020204" pitchFamily="34" charset="0"/>
              <a:buChar char="•"/>
            </a:pPr>
            <a:r>
              <a:rPr lang="fr-CH" sz="2000" dirty="0" err="1" smtClean="0">
                <a:solidFill>
                  <a:srgbClr val="005FAA"/>
                </a:solidFill>
              </a:rPr>
              <a:t>Greenhouse</a:t>
            </a:r>
            <a:r>
              <a:rPr lang="fr-CH" sz="2000" dirty="0" smtClean="0">
                <a:solidFill>
                  <a:srgbClr val="005FAA"/>
                </a:solidFill>
              </a:rPr>
              <a:t> </a:t>
            </a:r>
            <a:r>
              <a:rPr lang="fr-CH" sz="2000" dirty="0" err="1" smtClean="0">
                <a:solidFill>
                  <a:srgbClr val="005FAA"/>
                </a:solidFill>
              </a:rPr>
              <a:t>Gas</a:t>
            </a:r>
            <a:r>
              <a:rPr lang="fr-CH" sz="2000" dirty="0" smtClean="0">
                <a:solidFill>
                  <a:srgbClr val="005FAA"/>
                </a:solidFill>
              </a:rPr>
              <a:t> Monitoring</a:t>
            </a:r>
          </a:p>
          <a:p>
            <a:pPr lvl="2">
              <a:spcAft>
                <a:spcPts val="0"/>
              </a:spcAft>
              <a:buFont typeface="Courier New" panose="02070309020205020404" pitchFamily="49" charset="0"/>
              <a:buChar char="o"/>
            </a:pPr>
            <a:r>
              <a:rPr lang="en-US" sz="2000" dirty="0" smtClean="0">
                <a:solidFill>
                  <a:srgbClr val="005FAA"/>
                </a:solidFill>
              </a:rPr>
              <a:t> MRV is key element for the successful implementation of the Paris Agreement</a:t>
            </a:r>
          </a:p>
          <a:p>
            <a:pPr lvl="2">
              <a:spcAft>
                <a:spcPts val="0"/>
              </a:spcAft>
              <a:buFont typeface="Courier New" panose="02070309020205020404" pitchFamily="49" charset="0"/>
              <a:buChar char="o"/>
            </a:pPr>
            <a:r>
              <a:rPr lang="en-US" sz="2000" dirty="0" smtClean="0">
                <a:solidFill>
                  <a:srgbClr val="005FAA"/>
                </a:solidFill>
              </a:rPr>
              <a:t> Existing monitoring system is built upon national inventory reports</a:t>
            </a:r>
          </a:p>
          <a:p>
            <a:pPr lvl="2">
              <a:spcAft>
                <a:spcPts val="0"/>
              </a:spcAft>
              <a:buFont typeface="Courier New" panose="02070309020205020404" pitchFamily="49" charset="0"/>
              <a:buChar char="o"/>
            </a:pPr>
            <a:r>
              <a:rPr lang="fr-CH" sz="2000" dirty="0" smtClean="0">
                <a:solidFill>
                  <a:srgbClr val="005FAA"/>
                </a:solidFill>
              </a:rPr>
              <a:t> </a:t>
            </a:r>
            <a:r>
              <a:rPr lang="fr-CH" sz="2000" dirty="0" err="1" smtClean="0">
                <a:solidFill>
                  <a:srgbClr val="005FAA"/>
                </a:solidFill>
              </a:rPr>
              <a:t>Need</a:t>
            </a:r>
            <a:r>
              <a:rPr lang="fr-CH" sz="2000" dirty="0" smtClean="0">
                <a:solidFill>
                  <a:srgbClr val="005FAA"/>
                </a:solidFill>
              </a:rPr>
              <a:t> for </a:t>
            </a:r>
            <a:r>
              <a:rPr lang="en-US" sz="2000" dirty="0" smtClean="0">
                <a:solidFill>
                  <a:srgbClr val="005FAA"/>
                </a:solidFill>
              </a:rPr>
              <a:t>development of an improved monitoring system</a:t>
            </a:r>
          </a:p>
          <a:p>
            <a:endParaRPr lang="de-DE"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14</a:t>
            </a:fld>
            <a:endParaRPr lang="en-US" altLang="en-US"/>
          </a:p>
        </p:txBody>
      </p:sp>
    </p:spTree>
    <p:extLst>
      <p:ext uri="{BB962C8B-B14F-4D97-AF65-F5344CB8AC3E}">
        <p14:creationId xmlns:p14="http://schemas.microsoft.com/office/powerpoint/2010/main" val="275504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r>
              <a:rPr lang="en-US" sz="1200" dirty="0" smtClean="0">
                <a:solidFill>
                  <a:srgbClr val="005FAA"/>
                </a:solidFill>
                <a:latin typeface="Arial"/>
                <a:ea typeface="MS PGothic" pitchFamily="34" charset="-128"/>
                <a:cs typeface="ＭＳ Ｐゴシック" charset="0"/>
              </a:rPr>
              <a:t>The GEO C-Flagship initiative will provide </a:t>
            </a:r>
            <a:r>
              <a:rPr lang="en-US" sz="1200" u="sng" dirty="0" smtClean="0">
                <a:solidFill>
                  <a:srgbClr val="005FAA"/>
                </a:solidFill>
                <a:latin typeface="Arial"/>
                <a:ea typeface="MS PGothic" pitchFamily="34" charset="-128"/>
                <a:cs typeface="ＭＳ Ｐゴシック" charset="0"/>
              </a:rPr>
              <a:t>cross integration </a:t>
            </a:r>
            <a:r>
              <a:rPr lang="en-US" sz="1200" dirty="0" smtClean="0">
                <a:solidFill>
                  <a:srgbClr val="005FAA"/>
                </a:solidFill>
                <a:latin typeface="Arial"/>
                <a:ea typeface="MS PGothic" pitchFamily="34" charset="-128"/>
                <a:cs typeface="ＭＳ Ｐゴシック" charset="0"/>
              </a:rPr>
              <a:t>among the different pieces of the global system, acting as the </a:t>
            </a:r>
            <a:r>
              <a:rPr lang="en-US" sz="1200" u="sng" dirty="0" smtClean="0">
                <a:solidFill>
                  <a:srgbClr val="005FAA"/>
                </a:solidFill>
                <a:latin typeface="Arial"/>
                <a:ea typeface="MS PGothic" pitchFamily="34" charset="-128"/>
                <a:cs typeface="ＭＳ Ｐゴシック" charset="0"/>
              </a:rPr>
              <a:t>coordination of the interfaces</a:t>
            </a:r>
            <a:r>
              <a:rPr lang="en-US" sz="1200" dirty="0" smtClean="0">
                <a:solidFill>
                  <a:srgbClr val="005FAA"/>
                </a:solidFill>
                <a:latin typeface="Arial"/>
                <a:ea typeface="MS PGothic" pitchFamily="34" charset="-128"/>
                <a:cs typeface="ＭＳ Ｐゴシック" charset="0"/>
              </a:rPr>
              <a:t> (between: atmosphere, ocean and terrestrial domains; space-based, air-borne and in-situ monitoring systems; other initiatives with global relevance inside and outside GEO) and promoting </a:t>
            </a:r>
            <a:r>
              <a:rPr lang="en-US" sz="1200" u="sng" dirty="0" smtClean="0">
                <a:solidFill>
                  <a:srgbClr val="005FAA"/>
                </a:solidFill>
                <a:latin typeface="Arial"/>
                <a:ea typeface="MS PGothic" pitchFamily="34" charset="-128"/>
                <a:cs typeface="ＭＳ Ｐゴシック" charset="0"/>
              </a:rPr>
              <a:t>interoperability</a:t>
            </a:r>
            <a:r>
              <a:rPr lang="en-US" sz="1200" dirty="0" smtClean="0">
                <a:solidFill>
                  <a:srgbClr val="005FAA"/>
                </a:solidFill>
                <a:latin typeface="Arial"/>
                <a:ea typeface="MS PGothic" pitchFamily="34" charset="-128"/>
                <a:cs typeface="ＭＳ Ｐゴシック" charset="0"/>
              </a:rPr>
              <a:t>. </a:t>
            </a:r>
            <a:endParaRPr lang="it-IT" sz="1200" dirty="0" smtClean="0">
              <a:solidFill>
                <a:srgbClr val="005FAA"/>
              </a:solidFill>
              <a:latin typeface="Arial"/>
              <a:ea typeface="MS PGothic" pitchFamily="34" charset="-128"/>
              <a:cs typeface="ＭＳ Ｐゴシック" charset="0"/>
            </a:endParaRPr>
          </a:p>
          <a:p>
            <a:pPr marL="342900" indent="-342900">
              <a:spcBef>
                <a:spcPts val="600"/>
              </a:spcBef>
              <a:buFont typeface="Arial" pitchFamily="34" charset="0"/>
              <a:buChar char="•"/>
            </a:pPr>
            <a:r>
              <a:rPr lang="en-US" sz="1200" dirty="0" smtClean="0">
                <a:solidFill>
                  <a:srgbClr val="005FAA"/>
                </a:solidFill>
                <a:latin typeface="Arial"/>
                <a:ea typeface="MS PGothic" pitchFamily="34" charset="-128"/>
                <a:cs typeface="ＭＳ Ｐゴシック" charset="0"/>
              </a:rPr>
              <a:t>The C-Flagship will establish a </a:t>
            </a:r>
            <a:r>
              <a:rPr lang="en-US" sz="1200" u="sng" dirty="0" smtClean="0">
                <a:solidFill>
                  <a:srgbClr val="005FAA"/>
                </a:solidFill>
                <a:latin typeface="Arial"/>
                <a:ea typeface="MS PGothic" pitchFamily="34" charset="-128"/>
                <a:cs typeface="ＭＳ Ｐゴシック" charset="0"/>
              </a:rPr>
              <a:t>common platform </a:t>
            </a:r>
            <a:r>
              <a:rPr lang="en-US" sz="1200" dirty="0" smtClean="0">
                <a:solidFill>
                  <a:srgbClr val="005FAA"/>
                </a:solidFill>
                <a:latin typeface="Arial"/>
                <a:ea typeface="MS PGothic" pitchFamily="34" charset="-128"/>
                <a:cs typeface="ＭＳ Ｐゴシック" charset="0"/>
              </a:rPr>
              <a:t>to plan joint strategies and implement joint activities</a:t>
            </a:r>
            <a:endParaRPr lang="de-DE"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17</a:t>
            </a:fld>
            <a:endParaRPr lang="en-US" altLang="en-US"/>
          </a:p>
        </p:txBody>
      </p:sp>
    </p:spTree>
    <p:extLst>
      <p:ext uri="{BB962C8B-B14F-4D97-AF65-F5344CB8AC3E}">
        <p14:creationId xmlns:p14="http://schemas.microsoft.com/office/powerpoint/2010/main" val="117749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smtClean="0">
                <a:solidFill>
                  <a:srgbClr val="005FAA"/>
                </a:solidFill>
              </a:rPr>
              <a:t>Use of LC information in legally binding situations (e.g. reporting) requires high accuracy, accountability, transparency and reliability</a:t>
            </a:r>
          </a:p>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smtClean="0">
                <a:solidFill>
                  <a:srgbClr val="005FAA"/>
                </a:solidFill>
              </a:rPr>
              <a:t>multi-level classification legends, data fusion, integration of socio-economic data, more sources of remote sensing data</a:t>
            </a:r>
          </a:p>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smtClean="0">
                <a:solidFill>
                  <a:srgbClr val="005FAA"/>
                </a:solidFill>
              </a:rPr>
              <a:t>Data cube, separation of preprocessing and classification, single-class approach, fusing local and regional maps into global datasets</a:t>
            </a:r>
            <a:endParaRPr lang="en-GB" sz="1600" dirty="0" smtClean="0">
              <a:solidFill>
                <a:srgbClr val="005FAA"/>
              </a:solidFill>
            </a:endParaRPr>
          </a:p>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smtClean="0">
                <a:solidFill>
                  <a:srgbClr val="005FAA"/>
                </a:solidFill>
              </a:rPr>
              <a:t>Increased access to land cover datasets and services</a:t>
            </a:r>
          </a:p>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dirty="0" smtClean="0">
                <a:solidFill>
                  <a:srgbClr val="005FAA"/>
                </a:solidFill>
              </a:rPr>
              <a:t>Disparate needs, no single map fits all purposes, need for more dialogue</a:t>
            </a:r>
            <a:endParaRPr lang="en-US" sz="1600" dirty="0" smtClean="0">
              <a:solidFill>
                <a:srgbClr val="005FAA"/>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solidFill>
                <a:srgbClr val="005FAA"/>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sz="1600" dirty="0" smtClean="0">
              <a:solidFill>
                <a:srgbClr val="005FAA"/>
              </a:solidFill>
            </a:endParaRPr>
          </a:p>
          <a:p>
            <a:endParaRPr lang="en-GB" dirty="0" smtClean="0"/>
          </a:p>
          <a:p>
            <a:endParaRPr lang="en-GB" dirty="0" smtClean="0"/>
          </a:p>
          <a:p>
            <a:endParaRPr lang="en-GB" dirty="0"/>
          </a:p>
        </p:txBody>
      </p:sp>
      <p:sp>
        <p:nvSpPr>
          <p:cNvPr id="4" name="Foliennummernplatzhalter 3"/>
          <p:cNvSpPr>
            <a:spLocks noGrp="1"/>
          </p:cNvSpPr>
          <p:nvPr>
            <p:ph type="sldNum" sz="quarter" idx="10"/>
          </p:nvPr>
        </p:nvSpPr>
        <p:spPr/>
        <p:txBody>
          <a:bodyPr/>
          <a:lstStyle/>
          <a:p>
            <a:pPr>
              <a:defRPr/>
            </a:pPr>
            <a:fld id="{A1709E57-6E7A-488E-A672-085C9194CF9D}" type="slidenum">
              <a:rPr lang="en-US" altLang="en-US" smtClean="0"/>
              <a:pPr>
                <a:defRPr/>
              </a:pPr>
              <a:t>28</a:t>
            </a:fld>
            <a:endParaRPr lang="en-US" altLang="en-US"/>
          </a:p>
        </p:txBody>
      </p:sp>
    </p:spTree>
    <p:extLst>
      <p:ext uri="{BB962C8B-B14F-4D97-AF65-F5344CB8AC3E}">
        <p14:creationId xmlns:p14="http://schemas.microsoft.com/office/powerpoint/2010/main" val="775699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684"/>
          <a:stretch/>
        </p:blipFill>
        <p:spPr bwMode="auto">
          <a:xfrm>
            <a:off x="604604" y="1296144"/>
            <a:ext cx="854026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3921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76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30" name="Rectangle 10"/>
          <p:cNvSpPr>
            <a:spLocks noGrp="1" noChangeArrowheads="1"/>
          </p:cNvSpPr>
          <p:nvPr>
            <p:ph type="ctrTitle"/>
          </p:nvPr>
        </p:nvSpPr>
        <p:spPr>
          <a:xfrm>
            <a:off x="685800" y="2895600"/>
            <a:ext cx="4953000" cy="1143000"/>
          </a:xfrm>
        </p:spPr>
        <p:txBody>
          <a:bodyPr/>
          <a:lstStyle>
            <a:lvl1pPr>
              <a:defRPr sz="3600"/>
            </a:lvl1pPr>
          </a:lstStyle>
          <a:p>
            <a:pPr lvl="0"/>
            <a:r>
              <a:rPr lang="en-US" altLang="en-US" noProof="0" smtClean="0"/>
              <a:t>Click to edit Master title style</a:t>
            </a:r>
          </a:p>
        </p:txBody>
      </p:sp>
      <p:sp>
        <p:nvSpPr>
          <p:cNvPr id="5131" name="Rectangle 11"/>
          <p:cNvSpPr>
            <a:spLocks noGrp="1" noChangeArrowheads="1"/>
          </p:cNvSpPr>
          <p:nvPr>
            <p:ph type="subTitle" idx="1"/>
          </p:nvPr>
        </p:nvSpPr>
        <p:spPr>
          <a:xfrm>
            <a:off x="685800" y="4191000"/>
            <a:ext cx="6400800" cy="1752600"/>
          </a:xfrm>
        </p:spPr>
        <p:txBody>
          <a:bodyPr/>
          <a:lstStyle>
            <a:lvl1pPr marL="0" indent="0">
              <a:buFontTx/>
              <a:buNone/>
              <a:defRPr sz="1800"/>
            </a:lvl1pPr>
          </a:lstStyle>
          <a:p>
            <a:pPr lvl="0"/>
            <a:r>
              <a:rPr lang="en-US" altLang="en-US" noProof="0" smtClean="0"/>
              <a:t>Click to edit Master subtitle style</a:t>
            </a:r>
          </a:p>
        </p:txBody>
      </p:sp>
      <p:sp>
        <p:nvSpPr>
          <p:cNvPr id="4" name="Date Placeholder 3"/>
          <p:cNvSpPr>
            <a:spLocks noGrp="1" noChangeArrowheads="1"/>
          </p:cNvSpPr>
          <p:nvPr>
            <p:ph type="dt" sz="half" idx="10"/>
          </p:nvPr>
        </p:nvSpPr>
        <p:spPr bwMode="auto">
          <a:xfrm>
            <a:off x="6858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solidFill>
                <a:srgbClr val="000000"/>
              </a:solidFill>
              <a:latin typeface="Times" charset="0"/>
              <a:ea typeface="MS PGothic" pitchFamily="34" charset="-128"/>
            </a:endParaRPr>
          </a:p>
        </p:txBody>
      </p:sp>
      <p:sp>
        <p:nvSpPr>
          <p:cNvPr id="5" name="Footer Placeholder 4"/>
          <p:cNvSpPr>
            <a:spLocks noGrp="1" noChangeArrowheads="1"/>
          </p:cNvSpPr>
          <p:nvPr>
            <p:ph type="ftr" sz="quarter" idx="11"/>
          </p:nvPr>
        </p:nvSpPr>
        <p:spPr bwMode="auto">
          <a:xfrm>
            <a:off x="3124200" y="6248400"/>
            <a:ext cx="2895600" cy="457200"/>
          </a:xfrm>
          <a:prstGeom prst="rect">
            <a:avLst/>
          </a:prstGeom>
          <a:extLst/>
        </p:spPr>
        <p:txBody>
          <a:bodyPr vert="horz" wrap="square" lIns="91440" tIns="45720" rIns="91440" bIns="45720" numCol="1" anchor="t" anchorCtr="0" compatLnSpc="1">
            <a:prstTxWarp prst="textNoShape">
              <a:avLst/>
            </a:prstTxWarp>
          </a:bodyPr>
          <a:lstStyle>
            <a:lvl1pPr>
              <a:defRPr sz="1400"/>
            </a:lvl1pPr>
          </a:lstStyle>
          <a:p>
            <a:pPr algn="ctr"/>
            <a:endParaRPr lang="en-US" altLang="en-US">
              <a:solidFill>
                <a:srgbClr val="000000"/>
              </a:solidFill>
              <a:latin typeface="Times" charset="0"/>
              <a:ea typeface="MS PGothic" pitchFamily="34" charset="-128"/>
            </a:endParaRPr>
          </a:p>
        </p:txBody>
      </p:sp>
      <p:sp>
        <p:nvSpPr>
          <p:cNvPr id="6" name="Slide Number Placeholder 5"/>
          <p:cNvSpPr>
            <a:spLocks noGrp="1" noChangeArrowheads="1"/>
          </p:cNvSpPr>
          <p:nvPr>
            <p:ph type="sldNum" sz="quarter" idx="12"/>
          </p:nvPr>
        </p:nvSpPr>
        <p:spPr bwMode="auto">
          <a:xfrm>
            <a:off x="65532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algn="r">
              <a:defRPr sz="1400"/>
            </a:lvl1pPr>
          </a:lstStyle>
          <a:p>
            <a:fld id="{3BC194A8-081C-463C-8BE6-E6714627093F}" type="slidenum">
              <a:rPr lang="en-US" altLang="en-US">
                <a:solidFill>
                  <a:srgbClr val="000000"/>
                </a:solidFill>
                <a:latin typeface="Times" charset="0"/>
                <a:ea typeface="MS PGothic" pitchFamily="34" charset="-128"/>
              </a:rPr>
              <a:pPr/>
              <a:t>‹#›</a:t>
            </a:fld>
            <a:endParaRPr lang="en-US" altLang="en-US">
              <a:solidFill>
                <a:srgbClr val="000000"/>
              </a:solidFill>
              <a:latin typeface="Times" charset="0"/>
              <a:ea typeface="MS PGothic" pitchFamily="34" charset="-128"/>
            </a:endParaRPr>
          </a:p>
        </p:txBody>
      </p:sp>
    </p:spTree>
    <p:extLst>
      <p:ext uri="{BB962C8B-B14F-4D97-AF65-F5344CB8AC3E}">
        <p14:creationId xmlns:p14="http://schemas.microsoft.com/office/powerpoint/2010/main" val="308944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006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651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1875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7339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9032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810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7502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818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6" y="1700808"/>
            <a:ext cx="8352928"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19847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5847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47178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D82FE912-01F3-460C-B290-ADC28DA443F3}"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3695377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E8AD8264-7A31-4D6C-BD3B-2B7786B5FEF1}"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3040176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1D1860B3-4B25-4FB4-A3C8-69DA9F532740}"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1148719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3688" y="1638300"/>
            <a:ext cx="4276725"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2813" y="1638300"/>
            <a:ext cx="4276725"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BB18FFD5-4BD4-48A1-BBC5-927CC0B33493}"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2799964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9"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AE573F01-EA81-433D-A69D-1DCC78BE1FE7}"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3343305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5"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45427528-612C-47BC-AC2F-B5BE05DFDEF8}"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1092421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4"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6717180D-F2DB-4F90-9D1A-B0AD8B49A7F9}"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1387026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57C4F495-2ED7-430A-80AC-C94FE0CAAA51}"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175214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953032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B952D5AB-5F84-47B4-B5CF-B894F584492C}"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3851436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4BE488C6-EBD9-485A-A458-047AF36BA8DD}"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1331758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650" y="950913"/>
            <a:ext cx="2185988" cy="5459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3688" y="950913"/>
            <a:ext cx="6405562" cy="5459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7B4EA172-DEA6-42D5-AF43-6244E86C4E20}"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1869008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3688" y="950913"/>
            <a:ext cx="8743950" cy="5459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98"/>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00098"/>
                </a:solidFill>
              </a:rPr>
              <a:t>© GEO Secretariat</a:t>
            </a:r>
          </a:p>
        </p:txBody>
      </p:sp>
      <p:sp>
        <p:nvSpPr>
          <p:cNvPr id="5" name="Rectangle 6"/>
          <p:cNvSpPr>
            <a:spLocks noGrp="1" noChangeArrowheads="1"/>
          </p:cNvSpPr>
          <p:nvPr>
            <p:ph type="sldNum" sz="quarter" idx="12"/>
          </p:nvPr>
        </p:nvSpPr>
        <p:spPr>
          <a:ln/>
        </p:spPr>
        <p:txBody>
          <a:bodyPr/>
          <a:lstStyle>
            <a:lvl1pPr>
              <a:defRPr/>
            </a:lvl1pPr>
          </a:lstStyle>
          <a:p>
            <a:pPr>
              <a:defRPr/>
            </a:pPr>
            <a:r>
              <a:rPr lang="en-GB" altLang="en-US">
                <a:solidFill>
                  <a:srgbClr val="000098"/>
                </a:solidFill>
              </a:rPr>
              <a:t>slide </a:t>
            </a:r>
            <a:fld id="{B917D499-7E28-484B-99E9-C7B2B8CC5657}" type="slidenum">
              <a:rPr lang="en-GB" altLang="en-US">
                <a:solidFill>
                  <a:srgbClr val="000098"/>
                </a:solidFill>
              </a:rPr>
              <a:pPr>
                <a:defRPr/>
              </a:pPr>
              <a:t>‹#›</a:t>
            </a:fld>
            <a:endParaRPr lang="en-GB" altLang="en-US">
              <a:solidFill>
                <a:srgbClr val="000098"/>
              </a:solidFill>
            </a:endParaRPr>
          </a:p>
        </p:txBody>
      </p:sp>
    </p:spTree>
    <p:extLst>
      <p:ext uri="{BB962C8B-B14F-4D97-AF65-F5344CB8AC3E}">
        <p14:creationId xmlns:p14="http://schemas.microsoft.com/office/powerpoint/2010/main" val="3287965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684"/>
          <a:stretch/>
        </p:blipFill>
        <p:spPr bwMode="auto">
          <a:xfrm>
            <a:off x="604604" y="1296144"/>
            <a:ext cx="854026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GB" dirty="0" smtClean="0">
              <a:solidFill>
                <a:srgbClr val="000000"/>
              </a:solidFill>
              <a:latin typeface="Times" pitchFamily="18" charset="0"/>
            </a:endParaRPr>
          </a:p>
        </p:txBody>
      </p:sp>
    </p:spTree>
    <p:extLst>
      <p:ext uri="{BB962C8B-B14F-4D97-AF65-F5344CB8AC3E}">
        <p14:creationId xmlns:p14="http://schemas.microsoft.com/office/powerpoint/2010/main" val="2735005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6" y="1700808"/>
            <a:ext cx="8352928"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32489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181762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00343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284152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6" y="5517232"/>
            <a:ext cx="8352928"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6"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5" name="Text Placeholder 3"/>
          <p:cNvSpPr>
            <a:spLocks noGrp="1"/>
          </p:cNvSpPr>
          <p:nvPr>
            <p:ph type="body" sz="half" idx="2"/>
          </p:nvPr>
        </p:nvSpPr>
        <p:spPr>
          <a:xfrm>
            <a:off x="395536" y="6093296"/>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75804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235975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788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0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636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68984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Content Placeholder 2"/>
          <p:cNvSpPr>
            <a:spLocks noGrp="1"/>
          </p:cNvSpPr>
          <p:nvPr>
            <p:ph sz="quarter" idx="1"/>
          </p:nvPr>
        </p:nvSpPr>
        <p:spPr>
          <a:xfrm>
            <a:off x="457200" y="1600200"/>
            <a:ext cx="4041648" cy="2185988"/>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4645152" y="1600200"/>
            <a:ext cx="4041648" cy="2185988"/>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457200" y="3938589"/>
            <a:ext cx="4041648" cy="2187575"/>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Content Placeholder 5"/>
          <p:cNvSpPr>
            <a:spLocks noGrp="1"/>
          </p:cNvSpPr>
          <p:nvPr>
            <p:ph sz="quarter" idx="4"/>
          </p:nvPr>
        </p:nvSpPr>
        <p:spPr>
          <a:xfrm>
            <a:off x="4645152" y="3938589"/>
            <a:ext cx="4041648" cy="2187575"/>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31474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404000"/>
            <a:ext cx="8460000" cy="4428000"/>
          </a:xfrm>
          <a:prstGeom prst="rect">
            <a:avLst/>
          </a:prstGeom>
        </p:spPr>
        <p:txBody>
          <a:bodyPr/>
          <a:lstStyle>
            <a:lvl2pPr marL="252000" indent="-250825">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3"/>
          </p:nvPr>
        </p:nvSpPr>
        <p:spPr>
          <a:xfrm>
            <a:off x="360363" y="270000"/>
            <a:ext cx="8460000" cy="900000"/>
          </a:xfrm>
          <a:prstGeom prst="rect">
            <a:avLst/>
          </a:prstGeom>
        </p:spPr>
        <p:txBody>
          <a:bodyPr>
            <a:noAutofit/>
          </a:bodyPr>
          <a:lstStyle>
            <a:lvl1pPr marL="0" indent="0">
              <a:lnSpc>
                <a:spcPct val="85000"/>
              </a:lnSpc>
              <a:spcBef>
                <a:spcPts val="0"/>
              </a:spcBef>
              <a:spcAft>
                <a:spcPts val="283"/>
              </a:spcAft>
              <a:buNone/>
              <a:defRPr sz="2800" b="1">
                <a:solidFill>
                  <a:schemeClr val="accent6"/>
                </a:solidFill>
              </a:defRPr>
            </a:lvl1pPr>
            <a:lvl2pPr marL="0" indent="0">
              <a:lnSpc>
                <a:spcPct val="85000"/>
              </a:lnSpc>
              <a:spcBef>
                <a:spcPts val="0"/>
              </a:spcBef>
              <a:buNone/>
              <a:defRPr sz="2200" b="1">
                <a:solidFill>
                  <a:schemeClr val="accent5"/>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smtClean="0"/>
              <a:t>Click to edit Master text styles</a:t>
            </a:r>
          </a:p>
          <a:p>
            <a:pPr lvl="1"/>
            <a:r>
              <a:rPr lang="en-US" smtClean="0"/>
              <a:t>Second level</a:t>
            </a:r>
          </a:p>
        </p:txBody>
      </p:sp>
      <p:sp>
        <p:nvSpPr>
          <p:cNvPr id="9" name="Footer Placeholder 8"/>
          <p:cNvSpPr>
            <a:spLocks noGrp="1"/>
          </p:cNvSpPr>
          <p:nvPr>
            <p:ph type="ftr" sz="quarter" idx="16"/>
          </p:nvPr>
        </p:nvSpPr>
        <p:spPr>
          <a:xfrm>
            <a:off x="374115" y="6440794"/>
            <a:ext cx="3169185" cy="183333"/>
          </a:xfrm>
          <a:prstGeom prst="rect">
            <a:avLst/>
          </a:prstGeom>
        </p:spPr>
        <p:txBody>
          <a:bodyPr/>
          <a:lstStyle/>
          <a:p>
            <a:pPr defTabSz="457200" eaLnBrk="1" hangingPunct="1">
              <a:defRPr/>
            </a:pPr>
            <a:endParaRPr lang="en-US" dirty="0">
              <a:solidFill>
                <a:srgbClr val="1E22AA"/>
              </a:solidFill>
            </a:endParaRPr>
          </a:p>
        </p:txBody>
      </p:sp>
    </p:spTree>
    <p:extLst>
      <p:ext uri="{BB962C8B-B14F-4D97-AF65-F5344CB8AC3E}">
        <p14:creationId xmlns:p14="http://schemas.microsoft.com/office/powerpoint/2010/main" val="151924650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ext Placeholder 7"/>
          <p:cNvSpPr>
            <a:spLocks noGrp="1"/>
          </p:cNvSpPr>
          <p:nvPr>
            <p:ph type="body" sz="quarter" idx="13"/>
          </p:nvPr>
        </p:nvSpPr>
        <p:spPr>
          <a:xfrm>
            <a:off x="360363" y="270000"/>
            <a:ext cx="8460000" cy="900000"/>
          </a:xfrm>
          <a:prstGeom prst="rect">
            <a:avLst/>
          </a:prstGeom>
        </p:spPr>
        <p:txBody>
          <a:bodyPr>
            <a:noAutofit/>
          </a:bodyPr>
          <a:lstStyle>
            <a:lvl1pPr marL="0" indent="0">
              <a:lnSpc>
                <a:spcPct val="85000"/>
              </a:lnSpc>
              <a:spcBef>
                <a:spcPts val="0"/>
              </a:spcBef>
              <a:spcAft>
                <a:spcPts val="283"/>
              </a:spcAft>
              <a:buNone/>
              <a:defRPr sz="2800" b="1">
                <a:solidFill>
                  <a:schemeClr val="accent6"/>
                </a:solidFill>
              </a:defRPr>
            </a:lvl1pPr>
            <a:lvl2pPr marL="0" indent="0">
              <a:lnSpc>
                <a:spcPct val="85000"/>
              </a:lnSpc>
              <a:spcBef>
                <a:spcPts val="0"/>
              </a:spcBef>
              <a:buNone/>
              <a:defRPr sz="2200" b="1">
                <a:solidFill>
                  <a:schemeClr val="accent5"/>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smtClean="0"/>
              <a:t>Click to edit Master text styles</a:t>
            </a:r>
          </a:p>
          <a:p>
            <a:pPr lvl="1"/>
            <a:r>
              <a:rPr lang="en-US" smtClean="0"/>
              <a:t>Second level</a:t>
            </a:r>
          </a:p>
        </p:txBody>
      </p:sp>
      <p:sp>
        <p:nvSpPr>
          <p:cNvPr id="2" name="Footer Placeholder 1"/>
          <p:cNvSpPr>
            <a:spLocks noGrp="1"/>
          </p:cNvSpPr>
          <p:nvPr>
            <p:ph type="ftr" sz="quarter" idx="14"/>
          </p:nvPr>
        </p:nvSpPr>
        <p:spPr>
          <a:xfrm>
            <a:off x="4211960" y="6549373"/>
            <a:ext cx="4335760" cy="240000"/>
          </a:xfrm>
          <a:prstGeom prst="rect">
            <a:avLst/>
          </a:prstGeom>
        </p:spPr>
        <p:txBody>
          <a:bodyPr/>
          <a:lstStyle/>
          <a:p>
            <a:pPr defTabSz="457200" eaLnBrk="1" hangingPunct="1">
              <a:defRPr/>
            </a:pPr>
            <a:r>
              <a:rPr lang="en-AU" smtClean="0">
                <a:solidFill>
                  <a:srgbClr val="1E22AA"/>
                </a:solidFill>
              </a:rPr>
              <a:t>Australian Geoscience Data Cube</a:t>
            </a:r>
            <a:endParaRPr lang="en-US" dirty="0">
              <a:solidFill>
                <a:srgbClr val="1E22AA"/>
              </a:solidFill>
            </a:endParaRPr>
          </a:p>
        </p:txBody>
      </p:sp>
      <p:sp>
        <p:nvSpPr>
          <p:cNvPr id="5" name="Slide Number Placeholder 4"/>
          <p:cNvSpPr>
            <a:spLocks noGrp="1"/>
          </p:cNvSpPr>
          <p:nvPr>
            <p:ph type="sldNum" sz="quarter" idx="15"/>
          </p:nvPr>
        </p:nvSpPr>
        <p:spPr>
          <a:xfrm>
            <a:off x="3543300" y="6366018"/>
            <a:ext cx="2057400" cy="246221"/>
          </a:xfrm>
          <a:prstGeom prst="rect">
            <a:avLst/>
          </a:prstGeom>
        </p:spPr>
        <p:txBody>
          <a:bodyPr/>
          <a:lstStyle/>
          <a:p>
            <a:fld id="{F404DD29-E646-4D0D-9BB2-584AB673D614}" type="slidenum">
              <a:rPr lang="en-AU" smtClean="0">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172060496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2715ABB5-E37A-4DF9-A889-2B0E9B1E6C39}" type="datetime1">
              <a:rPr kumimoji="1" lang="ja-JP" altLang="en-US" smtClean="0">
                <a:solidFill>
                  <a:srgbClr val="000000"/>
                </a:solidFill>
              </a:rPr>
              <a:pPr/>
              <a:t>2016/3/7</a:t>
            </a:fld>
            <a:endParaRPr kumimoji="1" lang="ja-JP" altLang="en-US">
              <a:solidFill>
                <a:srgbClr val="000000"/>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solidFill>
                <a:srgbClr val="000000"/>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629A4D0D-9163-7847-A946-834B4EDC2704}" type="slidenum">
              <a:rPr kumimoji="1" lang="ja-JP" altLang="en-US" smtClean="0">
                <a:solidFill>
                  <a:srgbClr val="000000"/>
                </a:solidFill>
              </a:rPr>
              <a:pPr/>
              <a:t>‹#›</a:t>
            </a:fld>
            <a:endParaRPr kumimoji="1" lang="ja-JP" altLang="en-US">
              <a:solidFill>
                <a:srgbClr val="000000"/>
              </a:solidFill>
            </a:endParaRPr>
          </a:p>
        </p:txBody>
      </p:sp>
    </p:spTree>
    <p:extLst>
      <p:ext uri="{BB962C8B-B14F-4D97-AF65-F5344CB8AC3E}">
        <p14:creationId xmlns:p14="http://schemas.microsoft.com/office/powerpoint/2010/main" val="1452452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040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684"/>
          <a:stretch/>
        </p:blipFill>
        <p:spPr bwMode="auto">
          <a:xfrm>
            <a:off x="604604" y="1296144"/>
            <a:ext cx="854026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n-GB" dirty="0" smtClean="0">
              <a:solidFill>
                <a:srgbClr val="000000"/>
              </a:solidFill>
              <a:latin typeface="Times" pitchFamily="18" charset="0"/>
            </a:endParaRPr>
          </a:p>
        </p:txBody>
      </p:sp>
    </p:spTree>
    <p:extLst>
      <p:ext uri="{BB962C8B-B14F-4D97-AF65-F5344CB8AC3E}">
        <p14:creationId xmlns:p14="http://schemas.microsoft.com/office/powerpoint/2010/main" val="1614316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6" y="1700808"/>
            <a:ext cx="8352928"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9576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446677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346703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056844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5950031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6" y="5517232"/>
            <a:ext cx="8352928"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6"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5" name="Text Placeholder 3"/>
          <p:cNvSpPr>
            <a:spLocks noGrp="1"/>
          </p:cNvSpPr>
          <p:nvPr>
            <p:ph type="body" sz="half" idx="2"/>
          </p:nvPr>
        </p:nvSpPr>
        <p:spPr>
          <a:xfrm>
            <a:off x="395536" y="6093296"/>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349660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392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0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9385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8958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Content Placeholder 2"/>
          <p:cNvSpPr>
            <a:spLocks noGrp="1"/>
          </p:cNvSpPr>
          <p:nvPr>
            <p:ph sz="quarter" idx="1"/>
          </p:nvPr>
        </p:nvSpPr>
        <p:spPr>
          <a:xfrm>
            <a:off x="457200" y="1600200"/>
            <a:ext cx="4041648" cy="2185988"/>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4645152" y="1600200"/>
            <a:ext cx="4041648" cy="2185988"/>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457200" y="3938589"/>
            <a:ext cx="4041648" cy="2187575"/>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Content Placeholder 5"/>
          <p:cNvSpPr>
            <a:spLocks noGrp="1"/>
          </p:cNvSpPr>
          <p:nvPr>
            <p:ph sz="quarter" idx="4"/>
          </p:nvPr>
        </p:nvSpPr>
        <p:spPr>
          <a:xfrm>
            <a:off x="4645152" y="3938589"/>
            <a:ext cx="4041648" cy="2187575"/>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012842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404000"/>
            <a:ext cx="8460000" cy="4428000"/>
          </a:xfrm>
          <a:prstGeom prst="rect">
            <a:avLst/>
          </a:prstGeom>
        </p:spPr>
        <p:txBody>
          <a:bodyPr/>
          <a:lstStyle>
            <a:lvl2pPr marL="252000" indent="-250825">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3"/>
          </p:nvPr>
        </p:nvSpPr>
        <p:spPr>
          <a:xfrm>
            <a:off x="360363" y="270000"/>
            <a:ext cx="8460000" cy="900000"/>
          </a:xfrm>
          <a:prstGeom prst="rect">
            <a:avLst/>
          </a:prstGeom>
        </p:spPr>
        <p:txBody>
          <a:bodyPr>
            <a:noAutofit/>
          </a:bodyPr>
          <a:lstStyle>
            <a:lvl1pPr marL="0" indent="0">
              <a:lnSpc>
                <a:spcPct val="85000"/>
              </a:lnSpc>
              <a:spcBef>
                <a:spcPts val="0"/>
              </a:spcBef>
              <a:spcAft>
                <a:spcPts val="283"/>
              </a:spcAft>
              <a:buNone/>
              <a:defRPr sz="2800" b="1">
                <a:solidFill>
                  <a:schemeClr val="accent6"/>
                </a:solidFill>
              </a:defRPr>
            </a:lvl1pPr>
            <a:lvl2pPr marL="0" indent="0">
              <a:lnSpc>
                <a:spcPct val="85000"/>
              </a:lnSpc>
              <a:spcBef>
                <a:spcPts val="0"/>
              </a:spcBef>
              <a:buNone/>
              <a:defRPr sz="2200" b="1">
                <a:solidFill>
                  <a:schemeClr val="accent5"/>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smtClean="0"/>
              <a:t>Click to edit Master text styles</a:t>
            </a:r>
          </a:p>
          <a:p>
            <a:pPr lvl="1"/>
            <a:r>
              <a:rPr lang="en-US" smtClean="0"/>
              <a:t>Second level</a:t>
            </a:r>
          </a:p>
        </p:txBody>
      </p:sp>
      <p:sp>
        <p:nvSpPr>
          <p:cNvPr id="9" name="Footer Placeholder 8"/>
          <p:cNvSpPr>
            <a:spLocks noGrp="1"/>
          </p:cNvSpPr>
          <p:nvPr>
            <p:ph type="ftr" sz="quarter" idx="16"/>
          </p:nvPr>
        </p:nvSpPr>
        <p:spPr>
          <a:xfrm>
            <a:off x="374115" y="6440794"/>
            <a:ext cx="3169185" cy="183333"/>
          </a:xfrm>
          <a:prstGeom prst="rect">
            <a:avLst/>
          </a:prstGeom>
        </p:spPr>
        <p:txBody>
          <a:bodyPr/>
          <a:lstStyle/>
          <a:p>
            <a:pPr defTabSz="457200" eaLnBrk="1" hangingPunct="1">
              <a:defRPr/>
            </a:pPr>
            <a:endParaRPr lang="en-US" dirty="0">
              <a:solidFill>
                <a:srgbClr val="1E22AA"/>
              </a:solidFill>
            </a:endParaRPr>
          </a:p>
        </p:txBody>
      </p:sp>
    </p:spTree>
    <p:extLst>
      <p:ext uri="{BB962C8B-B14F-4D97-AF65-F5344CB8AC3E}">
        <p14:creationId xmlns:p14="http://schemas.microsoft.com/office/powerpoint/2010/main" val="137088806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ext Placeholder 7"/>
          <p:cNvSpPr>
            <a:spLocks noGrp="1"/>
          </p:cNvSpPr>
          <p:nvPr>
            <p:ph type="body" sz="quarter" idx="13"/>
          </p:nvPr>
        </p:nvSpPr>
        <p:spPr>
          <a:xfrm>
            <a:off x="360363" y="270000"/>
            <a:ext cx="8460000" cy="900000"/>
          </a:xfrm>
          <a:prstGeom prst="rect">
            <a:avLst/>
          </a:prstGeom>
        </p:spPr>
        <p:txBody>
          <a:bodyPr>
            <a:noAutofit/>
          </a:bodyPr>
          <a:lstStyle>
            <a:lvl1pPr marL="0" indent="0">
              <a:lnSpc>
                <a:spcPct val="85000"/>
              </a:lnSpc>
              <a:spcBef>
                <a:spcPts val="0"/>
              </a:spcBef>
              <a:spcAft>
                <a:spcPts val="283"/>
              </a:spcAft>
              <a:buNone/>
              <a:defRPr sz="2800" b="1">
                <a:solidFill>
                  <a:schemeClr val="accent6"/>
                </a:solidFill>
              </a:defRPr>
            </a:lvl1pPr>
            <a:lvl2pPr marL="0" indent="0">
              <a:lnSpc>
                <a:spcPct val="85000"/>
              </a:lnSpc>
              <a:spcBef>
                <a:spcPts val="0"/>
              </a:spcBef>
              <a:buNone/>
              <a:defRPr sz="2200" b="1">
                <a:solidFill>
                  <a:schemeClr val="accent5"/>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smtClean="0"/>
              <a:t>Click to edit Master text styles</a:t>
            </a:r>
          </a:p>
          <a:p>
            <a:pPr lvl="1"/>
            <a:r>
              <a:rPr lang="en-US" smtClean="0"/>
              <a:t>Second level</a:t>
            </a:r>
          </a:p>
        </p:txBody>
      </p:sp>
      <p:sp>
        <p:nvSpPr>
          <p:cNvPr id="2" name="Footer Placeholder 1"/>
          <p:cNvSpPr>
            <a:spLocks noGrp="1"/>
          </p:cNvSpPr>
          <p:nvPr>
            <p:ph type="ftr" sz="quarter" idx="14"/>
          </p:nvPr>
        </p:nvSpPr>
        <p:spPr>
          <a:xfrm>
            <a:off x="4211960" y="6549373"/>
            <a:ext cx="4335760" cy="240000"/>
          </a:xfrm>
          <a:prstGeom prst="rect">
            <a:avLst/>
          </a:prstGeom>
        </p:spPr>
        <p:txBody>
          <a:bodyPr/>
          <a:lstStyle/>
          <a:p>
            <a:pPr defTabSz="457200" eaLnBrk="1" hangingPunct="1">
              <a:defRPr/>
            </a:pPr>
            <a:r>
              <a:rPr lang="en-AU" smtClean="0">
                <a:solidFill>
                  <a:srgbClr val="1E22AA"/>
                </a:solidFill>
              </a:rPr>
              <a:t>Australian Geoscience Data Cube</a:t>
            </a:r>
            <a:endParaRPr lang="en-US" dirty="0">
              <a:solidFill>
                <a:srgbClr val="1E22AA"/>
              </a:solidFill>
            </a:endParaRPr>
          </a:p>
        </p:txBody>
      </p:sp>
      <p:sp>
        <p:nvSpPr>
          <p:cNvPr id="5" name="Slide Number Placeholder 4"/>
          <p:cNvSpPr>
            <a:spLocks noGrp="1"/>
          </p:cNvSpPr>
          <p:nvPr>
            <p:ph type="sldNum" sz="quarter" idx="15"/>
          </p:nvPr>
        </p:nvSpPr>
        <p:spPr>
          <a:xfrm>
            <a:off x="3543300" y="6366018"/>
            <a:ext cx="2057400" cy="246221"/>
          </a:xfrm>
          <a:prstGeom prst="rect">
            <a:avLst/>
          </a:prstGeom>
        </p:spPr>
        <p:txBody>
          <a:bodyPr/>
          <a:lstStyle/>
          <a:p>
            <a:fld id="{F404DD29-E646-4D0D-9BB2-584AB673D614}" type="slidenum">
              <a:rPr lang="en-AU" smtClean="0">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6908434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6" y="5517232"/>
            <a:ext cx="8352928"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6"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5" name="Text Placeholder 3"/>
          <p:cNvSpPr>
            <a:spLocks noGrp="1"/>
          </p:cNvSpPr>
          <p:nvPr>
            <p:ph type="body" sz="half" idx="2"/>
          </p:nvPr>
        </p:nvSpPr>
        <p:spPr>
          <a:xfrm>
            <a:off x="395536" y="6093296"/>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0608606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2715ABB5-E37A-4DF9-A889-2B0E9B1E6C39}" type="datetime1">
              <a:rPr kumimoji="1" lang="ja-JP" altLang="en-US" smtClean="0">
                <a:solidFill>
                  <a:srgbClr val="000000"/>
                </a:solidFill>
              </a:rPr>
              <a:pPr/>
              <a:t>2016/3/7</a:t>
            </a:fld>
            <a:endParaRPr kumimoji="1" lang="ja-JP" altLang="en-US">
              <a:solidFill>
                <a:srgbClr val="000000"/>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solidFill>
                <a:srgbClr val="000000"/>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629A4D0D-9163-7847-A946-834B4EDC2704}" type="slidenum">
              <a:rPr kumimoji="1" lang="ja-JP" altLang="en-US" smtClean="0">
                <a:solidFill>
                  <a:srgbClr val="000000"/>
                </a:solidFill>
              </a:rPr>
              <a:pPr/>
              <a:t>‹#›</a:t>
            </a:fld>
            <a:endParaRPr kumimoji="1" lang="ja-JP" altLang="en-US">
              <a:solidFill>
                <a:srgbClr val="000000"/>
              </a:solidFill>
            </a:endParaRPr>
          </a:p>
        </p:txBody>
      </p:sp>
    </p:spTree>
    <p:extLst>
      <p:ext uri="{BB962C8B-B14F-4D97-AF65-F5344CB8AC3E}">
        <p14:creationId xmlns:p14="http://schemas.microsoft.com/office/powerpoint/2010/main" val="733713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698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30" name="Rectangle 10"/>
          <p:cNvSpPr>
            <a:spLocks noGrp="1" noChangeArrowheads="1"/>
          </p:cNvSpPr>
          <p:nvPr>
            <p:ph type="ctrTitle"/>
          </p:nvPr>
        </p:nvSpPr>
        <p:spPr>
          <a:xfrm>
            <a:off x="685800" y="2895600"/>
            <a:ext cx="4953000" cy="1143000"/>
          </a:xfrm>
        </p:spPr>
        <p:txBody>
          <a:bodyPr/>
          <a:lstStyle>
            <a:lvl1pPr>
              <a:defRPr sz="3600"/>
            </a:lvl1pPr>
          </a:lstStyle>
          <a:p>
            <a:pPr lvl="0"/>
            <a:r>
              <a:rPr lang="en-US" altLang="en-US" noProof="0" smtClean="0"/>
              <a:t>Click to edit Master title style</a:t>
            </a:r>
          </a:p>
        </p:txBody>
      </p:sp>
      <p:sp>
        <p:nvSpPr>
          <p:cNvPr id="5131" name="Rectangle 11"/>
          <p:cNvSpPr>
            <a:spLocks noGrp="1" noChangeArrowheads="1"/>
          </p:cNvSpPr>
          <p:nvPr>
            <p:ph type="subTitle" idx="1"/>
          </p:nvPr>
        </p:nvSpPr>
        <p:spPr>
          <a:xfrm>
            <a:off x="685800" y="4191000"/>
            <a:ext cx="6400800" cy="1752600"/>
          </a:xfrm>
        </p:spPr>
        <p:txBody>
          <a:bodyPr/>
          <a:lstStyle>
            <a:lvl1pPr marL="0" indent="0">
              <a:buFontTx/>
              <a:buNone/>
              <a:defRPr sz="1800"/>
            </a:lvl1pPr>
          </a:lstStyle>
          <a:p>
            <a:pPr lvl="0"/>
            <a:r>
              <a:rPr lang="en-US" altLang="en-US" noProof="0" smtClean="0"/>
              <a:t>Click to edit Master subtitle style</a:t>
            </a:r>
          </a:p>
        </p:txBody>
      </p:sp>
      <p:sp>
        <p:nvSpPr>
          <p:cNvPr id="4" name="Date Placeholder 3"/>
          <p:cNvSpPr>
            <a:spLocks noGrp="1" noChangeArrowheads="1"/>
          </p:cNvSpPr>
          <p:nvPr>
            <p:ph type="dt" sz="half" idx="10"/>
          </p:nvPr>
        </p:nvSpPr>
        <p:spPr bwMode="auto">
          <a:xfrm>
            <a:off x="6858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solidFill>
                <a:srgbClr val="000000"/>
              </a:solidFill>
              <a:latin typeface="Times" charset="0"/>
              <a:ea typeface="MS PGothic" pitchFamily="34" charset="-128"/>
            </a:endParaRPr>
          </a:p>
        </p:txBody>
      </p:sp>
      <p:sp>
        <p:nvSpPr>
          <p:cNvPr id="5" name="Footer Placeholder 4"/>
          <p:cNvSpPr>
            <a:spLocks noGrp="1" noChangeArrowheads="1"/>
          </p:cNvSpPr>
          <p:nvPr>
            <p:ph type="ftr" sz="quarter" idx="11"/>
          </p:nvPr>
        </p:nvSpPr>
        <p:spPr bwMode="auto">
          <a:xfrm>
            <a:off x="3124200" y="6248400"/>
            <a:ext cx="2895600" cy="457200"/>
          </a:xfrm>
          <a:prstGeom prst="rect">
            <a:avLst/>
          </a:prstGeom>
          <a:extLst/>
        </p:spPr>
        <p:txBody>
          <a:bodyPr vert="horz" wrap="square" lIns="91440" tIns="45720" rIns="91440" bIns="45720" numCol="1" anchor="t" anchorCtr="0" compatLnSpc="1">
            <a:prstTxWarp prst="textNoShape">
              <a:avLst/>
            </a:prstTxWarp>
          </a:bodyPr>
          <a:lstStyle>
            <a:lvl1pPr>
              <a:defRPr sz="1400"/>
            </a:lvl1pPr>
          </a:lstStyle>
          <a:p>
            <a:pPr algn="ctr"/>
            <a:endParaRPr lang="en-US" altLang="en-US">
              <a:solidFill>
                <a:srgbClr val="000000"/>
              </a:solidFill>
              <a:latin typeface="Times" charset="0"/>
              <a:ea typeface="MS PGothic" pitchFamily="34" charset="-128"/>
            </a:endParaRPr>
          </a:p>
        </p:txBody>
      </p:sp>
      <p:sp>
        <p:nvSpPr>
          <p:cNvPr id="6" name="Slide Number Placeholder 5"/>
          <p:cNvSpPr>
            <a:spLocks noGrp="1" noChangeArrowheads="1"/>
          </p:cNvSpPr>
          <p:nvPr>
            <p:ph type="sldNum" sz="quarter" idx="12"/>
          </p:nvPr>
        </p:nvSpPr>
        <p:spPr bwMode="auto">
          <a:xfrm>
            <a:off x="65532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algn="r">
              <a:defRPr sz="1400"/>
            </a:lvl1pPr>
          </a:lstStyle>
          <a:p>
            <a:fld id="{3BC194A8-081C-463C-8BE6-E6714627093F}" type="slidenum">
              <a:rPr lang="en-US" altLang="en-US">
                <a:solidFill>
                  <a:srgbClr val="000000"/>
                </a:solidFill>
                <a:latin typeface="Times" charset="0"/>
                <a:ea typeface="MS PGothic" pitchFamily="34" charset="-128"/>
              </a:rPr>
              <a:pPr/>
              <a:t>‹#›</a:t>
            </a:fld>
            <a:endParaRPr lang="en-US" altLang="en-US">
              <a:solidFill>
                <a:srgbClr val="000000"/>
              </a:solidFill>
              <a:latin typeface="Times" charset="0"/>
              <a:ea typeface="MS PGothic" pitchFamily="34" charset="-128"/>
            </a:endParaRPr>
          </a:p>
        </p:txBody>
      </p:sp>
    </p:spTree>
    <p:extLst>
      <p:ext uri="{BB962C8B-B14F-4D97-AF65-F5344CB8AC3E}">
        <p14:creationId xmlns:p14="http://schemas.microsoft.com/office/powerpoint/2010/main" val="25864173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437143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1711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6000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15263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288340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1971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054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886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2243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7433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225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96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716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1.jpe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1700808"/>
            <a:ext cx="77724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2" r:id="rId1"/>
    <p:sldLayoutId id="2147483743" r:id="rId2"/>
    <p:sldLayoutId id="2147483745" r:id="rId3"/>
    <p:sldLayoutId id="2147483746" r:id="rId4"/>
    <p:sldLayoutId id="2147483747" r:id="rId5"/>
    <p:sldLayoutId id="2147483751" r:id="rId6"/>
    <p:sldLayoutId id="2147483748" r:id="rId7"/>
    <p:sldLayoutId id="2147483753" r:id="rId8"/>
    <p:sldLayoutId id="2147483755" r:id="rId9"/>
    <p:sldLayoutId id="2147483838" r:id="rId10"/>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8933547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4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400">
          <a:solidFill>
            <a:schemeClr val="tx1"/>
          </a:solidFill>
          <a:latin typeface="+mn-lt"/>
          <a:ea typeface="MS PGothic" pitchFamily="34" charset="-128"/>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8450" y="950913"/>
            <a:ext cx="8739188" cy="611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293688" y="1638300"/>
            <a:ext cx="8705850" cy="4772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80228" name="Rectangle 4"/>
          <p:cNvSpPr>
            <a:spLocks noGrp="1" noChangeArrowheads="1"/>
          </p:cNvSpPr>
          <p:nvPr>
            <p:ph type="dt" sz="half" idx="2"/>
          </p:nvPr>
        </p:nvSpPr>
        <p:spPr bwMode="auto">
          <a:xfrm>
            <a:off x="319088" y="6500813"/>
            <a:ext cx="2233612"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800" b="0" u="none">
                <a:solidFill>
                  <a:schemeClr val="tx1"/>
                </a:solidFill>
                <a:cs typeface="+mn-cs"/>
              </a:defRPr>
            </a:lvl1pPr>
          </a:lstStyle>
          <a:p>
            <a:pPr eaLnBrk="1" hangingPunct="1">
              <a:defRPr/>
            </a:pPr>
            <a:endParaRPr lang="en-GB" altLang="en-US">
              <a:solidFill>
                <a:srgbClr val="000098"/>
              </a:solidFill>
              <a:latin typeface="Tahoma" pitchFamily="34" charset="0"/>
              <a:ea typeface="MS PGothic" pitchFamily="34" charset="-128"/>
            </a:endParaRPr>
          </a:p>
        </p:txBody>
      </p:sp>
      <p:sp>
        <p:nvSpPr>
          <p:cNvPr id="180229" name="Rectangle 5"/>
          <p:cNvSpPr>
            <a:spLocks noGrp="1" noChangeArrowheads="1"/>
          </p:cNvSpPr>
          <p:nvPr>
            <p:ph type="ftr" sz="quarter" idx="3"/>
          </p:nvPr>
        </p:nvSpPr>
        <p:spPr bwMode="auto">
          <a:xfrm>
            <a:off x="3065463" y="6500813"/>
            <a:ext cx="34512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800" b="0" u="none">
                <a:solidFill>
                  <a:schemeClr val="tx1"/>
                </a:solidFill>
                <a:cs typeface="+mn-cs"/>
              </a:defRPr>
            </a:lvl1pPr>
          </a:lstStyle>
          <a:p>
            <a:pPr eaLnBrk="1" hangingPunct="1">
              <a:defRPr/>
            </a:pPr>
            <a:r>
              <a:rPr lang="en-GB" altLang="en-US">
                <a:solidFill>
                  <a:srgbClr val="000098"/>
                </a:solidFill>
                <a:latin typeface="Tahoma" pitchFamily="34" charset="0"/>
                <a:ea typeface="MS PGothic" pitchFamily="34" charset="-128"/>
              </a:rPr>
              <a:t>© GEO Secretariat</a:t>
            </a:r>
          </a:p>
        </p:txBody>
      </p:sp>
      <p:sp>
        <p:nvSpPr>
          <p:cNvPr id="180230" name="Rectangle 6"/>
          <p:cNvSpPr>
            <a:spLocks noGrp="1" noChangeArrowheads="1"/>
          </p:cNvSpPr>
          <p:nvPr>
            <p:ph type="sldNum" sz="quarter" idx="4"/>
          </p:nvPr>
        </p:nvSpPr>
        <p:spPr bwMode="auto">
          <a:xfrm>
            <a:off x="7037388" y="6500813"/>
            <a:ext cx="1905000"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b="0" u="none">
                <a:solidFill>
                  <a:schemeClr val="tx1"/>
                </a:solidFill>
                <a:cs typeface="+mn-cs"/>
              </a:defRPr>
            </a:lvl1pPr>
          </a:lstStyle>
          <a:p>
            <a:pPr eaLnBrk="1" hangingPunct="1">
              <a:defRPr/>
            </a:pPr>
            <a:r>
              <a:rPr lang="en-GB" altLang="en-US">
                <a:solidFill>
                  <a:srgbClr val="000098"/>
                </a:solidFill>
                <a:latin typeface="Tahoma" pitchFamily="34" charset="0"/>
                <a:ea typeface="MS PGothic" pitchFamily="34" charset="-128"/>
              </a:rPr>
              <a:t>slide </a:t>
            </a:r>
            <a:fld id="{6D257894-08DE-438F-AE79-47D9ACC35E63}" type="slidenum">
              <a:rPr lang="en-GB" altLang="en-US">
                <a:solidFill>
                  <a:srgbClr val="000098"/>
                </a:solidFill>
                <a:latin typeface="Tahoma" pitchFamily="34" charset="0"/>
                <a:ea typeface="MS PGothic" pitchFamily="34" charset="-128"/>
              </a:rPr>
              <a:pPr eaLnBrk="1" hangingPunct="1">
                <a:defRPr/>
              </a:pPr>
              <a:t>‹#›</a:t>
            </a:fld>
            <a:endParaRPr lang="en-GB" altLang="en-US">
              <a:solidFill>
                <a:srgbClr val="000098"/>
              </a:solidFill>
              <a:latin typeface="Tahoma" pitchFamily="34" charset="0"/>
              <a:ea typeface="MS PGothic" pitchFamily="34" charset="-128"/>
            </a:endParaRPr>
          </a:p>
        </p:txBody>
      </p:sp>
      <p:pic>
        <p:nvPicPr>
          <p:cNvPr id="1031" name="Picture 8"/>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63528410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ahoma" pitchFamily="34" charset="0"/>
        </a:defRPr>
      </a:lvl2pPr>
      <a:lvl3pPr algn="ctr" rtl="0" eaLnBrk="0" fontAlgn="base" hangingPunct="0">
        <a:spcBef>
          <a:spcPct val="0"/>
        </a:spcBef>
        <a:spcAft>
          <a:spcPct val="0"/>
        </a:spcAft>
        <a:defRPr sz="3200">
          <a:solidFill>
            <a:schemeClr val="tx2"/>
          </a:solidFill>
          <a:latin typeface="Tahoma" pitchFamily="34" charset="0"/>
        </a:defRPr>
      </a:lvl3pPr>
      <a:lvl4pPr algn="ctr" rtl="0" eaLnBrk="0" fontAlgn="base" hangingPunct="0">
        <a:spcBef>
          <a:spcPct val="0"/>
        </a:spcBef>
        <a:spcAft>
          <a:spcPct val="0"/>
        </a:spcAft>
        <a:defRPr sz="3200">
          <a:solidFill>
            <a:schemeClr val="tx2"/>
          </a:solidFill>
          <a:latin typeface="Tahoma" pitchFamily="34" charset="0"/>
        </a:defRPr>
      </a:lvl4pPr>
      <a:lvl5pPr algn="ctr" rtl="0" eaLnBrk="0" fontAlgn="base" hangingPunct="0">
        <a:spcBef>
          <a:spcPct val="0"/>
        </a:spcBef>
        <a:spcAft>
          <a:spcPct val="0"/>
        </a:spcAft>
        <a:defRPr sz="3200">
          <a:solidFill>
            <a:schemeClr val="tx2"/>
          </a:solidFill>
          <a:latin typeface="Tahoma" pitchFamily="34" charset="0"/>
        </a:defRPr>
      </a:lvl5pPr>
      <a:lvl6pPr marL="457200" algn="ctr" rtl="0" fontAlgn="base">
        <a:spcBef>
          <a:spcPct val="0"/>
        </a:spcBef>
        <a:spcAft>
          <a:spcPct val="0"/>
        </a:spcAft>
        <a:defRPr sz="3200">
          <a:solidFill>
            <a:schemeClr val="tx2"/>
          </a:solidFill>
          <a:latin typeface="Tahoma" pitchFamily="34" charset="0"/>
        </a:defRPr>
      </a:lvl6pPr>
      <a:lvl7pPr marL="914400" algn="ctr" rtl="0" fontAlgn="base">
        <a:spcBef>
          <a:spcPct val="0"/>
        </a:spcBef>
        <a:spcAft>
          <a:spcPct val="0"/>
        </a:spcAft>
        <a:defRPr sz="3200">
          <a:solidFill>
            <a:schemeClr val="tx2"/>
          </a:solidFill>
          <a:latin typeface="Tahoma" pitchFamily="34" charset="0"/>
        </a:defRPr>
      </a:lvl7pPr>
      <a:lvl8pPr marL="1371600" algn="ctr" rtl="0" fontAlgn="base">
        <a:spcBef>
          <a:spcPct val="0"/>
        </a:spcBef>
        <a:spcAft>
          <a:spcPct val="0"/>
        </a:spcAft>
        <a:defRPr sz="3200">
          <a:solidFill>
            <a:schemeClr val="tx2"/>
          </a:solidFill>
          <a:latin typeface="Tahoma" pitchFamily="34" charset="0"/>
        </a:defRPr>
      </a:lvl8pPr>
      <a:lvl9pPr marL="1828800" algn="ctr"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1700808"/>
            <a:ext cx="77724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30387026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1700808"/>
            <a:ext cx="77724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9779061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42279064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4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400">
          <a:solidFill>
            <a:schemeClr val="tx1"/>
          </a:solidFill>
          <a:latin typeface="+mn-lt"/>
          <a:ea typeface="MS PGothic" pitchFamily="34" charset="-128"/>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mailto:aobregon@geosec.org" TargetMode="External"/><Relationship Id="rId2" Type="http://schemas.openxmlformats.org/officeDocument/2006/relationships/image" Target="../media/image3.jpeg"/><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earthobservations.org/activity.php?id=3" TargetMode="External"/><Relationship Id="rId7" Type="http://schemas.openxmlformats.org/officeDocument/2006/relationships/hyperlink" Target="https://www.earthobservations.org/activity.php?id=5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arthobservations.org/activity.php?id=38" TargetMode="External"/><Relationship Id="rId5" Type="http://schemas.openxmlformats.org/officeDocument/2006/relationships/hyperlink" Target="https://www.earthobservations.org/activity.php?id=5" TargetMode="External"/><Relationship Id="rId4" Type="http://schemas.openxmlformats.org/officeDocument/2006/relationships/hyperlink" Target="https://www.earthobservations.org/activity.php?id=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14313" y="3429000"/>
            <a:ext cx="5149775" cy="2160240"/>
          </a:xfrm>
          <a:prstGeom prst="rect">
            <a:avLst/>
          </a:prstGeom>
        </p:spPr>
        <p:txBody>
          <a:bodyPr/>
          <a:lst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eaLnBrk="1" hangingPunct="1"/>
            <a:r>
              <a:rPr lang="en-GB" altLang="en-US" sz="3200" kern="0" dirty="0" smtClean="0"/>
              <a:t/>
            </a:r>
            <a:br>
              <a:rPr lang="en-GB" altLang="en-US" sz="3200" kern="0" dirty="0" smtClean="0"/>
            </a:br>
            <a:r>
              <a:rPr lang="en-GB" sz="2400" i="1" kern="0" dirty="0" smtClean="0"/>
              <a:t/>
            </a:r>
            <a:br>
              <a:rPr lang="en-GB" sz="2400" i="1" kern="0" dirty="0" smtClean="0"/>
            </a:br>
            <a:r>
              <a:rPr lang="en-GB" sz="2000" kern="0" dirty="0" smtClean="0"/>
              <a:t>André </a:t>
            </a:r>
            <a:r>
              <a:rPr lang="en-GB" sz="2000" kern="0" dirty="0" err="1" smtClean="0"/>
              <a:t>Obregón</a:t>
            </a:r>
            <a:r>
              <a:rPr lang="en-GB" sz="2000" i="1" kern="0" dirty="0" smtClean="0"/>
              <a:t/>
            </a:r>
            <a:br>
              <a:rPr lang="en-GB" sz="2000" i="1" kern="0" dirty="0" smtClean="0"/>
            </a:br>
            <a:r>
              <a:rPr lang="en-GB" sz="2000" i="1" kern="0" dirty="0" smtClean="0"/>
              <a:t>Technical Expert for Climate</a:t>
            </a:r>
            <a:r>
              <a:rPr lang="en-GB" altLang="en-US" sz="2000" i="1" kern="0" dirty="0" smtClean="0"/>
              <a:t/>
            </a:r>
            <a:br>
              <a:rPr lang="en-GB" altLang="en-US" sz="2000" i="1" kern="0" dirty="0" smtClean="0"/>
            </a:br>
            <a:r>
              <a:rPr lang="en-GB" altLang="en-US" sz="2000" i="1" kern="0" dirty="0" smtClean="0"/>
              <a:t/>
            </a:r>
            <a:br>
              <a:rPr lang="en-GB" altLang="en-US" sz="2000" i="1" kern="0" dirty="0" smtClean="0"/>
            </a:br>
            <a:r>
              <a:rPr lang="en-GB" altLang="en-US" sz="2000" i="1" kern="0" dirty="0" smtClean="0"/>
              <a:t>CEOS-CGMS </a:t>
            </a:r>
            <a:r>
              <a:rPr lang="en-GB" altLang="en-US" sz="2000" i="1" kern="0" dirty="0" err="1" smtClean="0"/>
              <a:t>WGClimate</a:t>
            </a:r>
            <a:endParaRPr lang="en-GB" altLang="en-US" sz="2000" i="1" kern="0" dirty="0" smtClean="0"/>
          </a:p>
          <a:p>
            <a:pPr eaLnBrk="1" hangingPunct="1"/>
            <a:r>
              <a:rPr lang="en-GB" altLang="en-US" sz="2000" i="1" kern="0" dirty="0" smtClean="0"/>
              <a:t>Paris, 7 March 2016</a:t>
            </a:r>
            <a:endParaRPr lang="en-GB" altLang="en-US" sz="2000" b="0" i="1" kern="0" dirty="0" smtClean="0"/>
          </a:p>
        </p:txBody>
      </p:sp>
      <p:sp>
        <p:nvSpPr>
          <p:cNvPr id="4" name="Textfeld 3"/>
          <p:cNvSpPr txBox="1"/>
          <p:nvPr/>
        </p:nvSpPr>
        <p:spPr>
          <a:xfrm>
            <a:off x="323528" y="1412776"/>
            <a:ext cx="6840760" cy="1323439"/>
          </a:xfrm>
          <a:prstGeom prst="rect">
            <a:avLst/>
          </a:prstGeom>
          <a:noFill/>
        </p:spPr>
        <p:txBody>
          <a:bodyPr wrap="square" rtlCol="0">
            <a:spAutoFit/>
          </a:bodyPr>
          <a:lstStyle/>
          <a:p>
            <a:pPr algn="l">
              <a:spcAft>
                <a:spcPts val="1200"/>
              </a:spcAft>
            </a:pPr>
            <a:r>
              <a:rPr lang="en-GB" altLang="en-US" sz="4000" b="1" kern="0" dirty="0" smtClean="0">
                <a:solidFill>
                  <a:srgbClr val="005FAA"/>
                </a:solidFill>
                <a:latin typeface="Arial"/>
              </a:rPr>
              <a:t>Climate change as a cross-cutting theme in GEO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9" t="5143" r="4762" b="5524"/>
          <a:stretch/>
        </p:blipFill>
        <p:spPr bwMode="auto">
          <a:xfrm>
            <a:off x="0" y="936104"/>
            <a:ext cx="9144000" cy="6093296"/>
          </a:xfrm>
          <a:prstGeom prst="rect">
            <a:avLst/>
          </a:prstGeom>
          <a:noFill/>
          <a:ln>
            <a:noFill/>
          </a:ln>
          <a:extLst/>
        </p:spPr>
      </p:pic>
      <p:sp>
        <p:nvSpPr>
          <p:cNvPr id="3" name="TextBox 2"/>
          <p:cNvSpPr txBox="1"/>
          <p:nvPr/>
        </p:nvSpPr>
        <p:spPr>
          <a:xfrm>
            <a:off x="4139952" y="836712"/>
            <a:ext cx="4320480" cy="461665"/>
          </a:xfrm>
          <a:prstGeom prst="rect">
            <a:avLst/>
          </a:prstGeom>
          <a:noFill/>
        </p:spPr>
        <p:txBody>
          <a:bodyPr wrap="square" rtlCol="0">
            <a:spAutoFit/>
          </a:bodyPr>
          <a:lstStyle/>
          <a:p>
            <a:endParaRPr lang="en-US" dirty="0">
              <a:solidFill>
                <a:srgbClr val="000000"/>
              </a:solidFill>
            </a:endParaRPr>
          </a:p>
        </p:txBody>
      </p:sp>
      <p:sp>
        <p:nvSpPr>
          <p:cNvPr id="2" name="TextBox 1"/>
          <p:cNvSpPr txBox="1"/>
          <p:nvPr/>
        </p:nvSpPr>
        <p:spPr>
          <a:xfrm>
            <a:off x="5148064" y="5805264"/>
            <a:ext cx="184731" cy="461665"/>
          </a:xfrm>
          <a:prstGeom prst="rect">
            <a:avLst/>
          </a:prstGeom>
          <a:noFill/>
        </p:spPr>
        <p:txBody>
          <a:bodyPr wrap="none" rtlCol="0">
            <a:spAutoFit/>
          </a:bodyPr>
          <a:lstStyle/>
          <a:p>
            <a:endParaRPr lang="en-US" dirty="0">
              <a:solidFill>
                <a:srgbClr val="000000"/>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5661248"/>
            <a:ext cx="576064" cy="48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9691" y="1196753"/>
            <a:ext cx="3789603" cy="5040560"/>
          </a:xfrm>
          <a:prstGeom prst="ellipse">
            <a:avLst/>
          </a:prstGeom>
          <a:solidFill>
            <a:srgbClr val="D3DBE5">
              <a:alpha val="89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pic>
        <p:nvPicPr>
          <p:cNvPr id="9" name="Picture 13" descr="Obs4MIP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897933"/>
            <a:ext cx="21526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CI 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052" y="1556792"/>
            <a:ext cx="901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The Earth System Grid Federation logo illustrates the approach to making simulation data available globally. &lt;em&gt;http://esgf.org&lt;/em&g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288" y="4789879"/>
            <a:ext cx="1486496" cy="8435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0" descr="GSIC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221" y="3209032"/>
            <a:ext cx="1906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6309320"/>
            <a:ext cx="42481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980234" y="3020759"/>
            <a:ext cx="655662" cy="1200329"/>
          </a:xfrm>
          <a:prstGeom prst="rect">
            <a:avLst/>
          </a:prstGeom>
          <a:noFill/>
        </p:spPr>
        <p:txBody>
          <a:bodyPr wrap="square" rtlCol="0">
            <a:spAutoFit/>
          </a:bodyPr>
          <a:lstStyle/>
          <a:p>
            <a:r>
              <a:rPr lang="de-DE" sz="7200" b="1" dirty="0" smtClean="0">
                <a:solidFill>
                  <a:srgbClr val="005FAA"/>
                </a:solidFill>
                <a:latin typeface="Segoe UI Semibold" panose="020B0702040204020203" pitchFamily="34" charset="0"/>
              </a:rPr>
              <a:t>?</a:t>
            </a:r>
            <a:endParaRPr lang="de-DE" sz="7200" b="1" dirty="0">
              <a:solidFill>
                <a:srgbClr val="005FAA"/>
              </a:solidFill>
              <a:latin typeface="Segoe UI Semibold" panose="020B0702040204020203" pitchFamily="34" charset="0"/>
            </a:endParaRPr>
          </a:p>
        </p:txBody>
      </p:sp>
    </p:spTree>
    <p:extLst>
      <p:ext uri="{BB962C8B-B14F-4D97-AF65-F5344CB8AC3E}">
        <p14:creationId xmlns:p14="http://schemas.microsoft.com/office/powerpoint/2010/main" val="145426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35496" y="-27384"/>
            <a:ext cx="9217024" cy="1000125"/>
          </a:xfrm>
          <a:prstGeom prst="rect">
            <a:avLst/>
          </a:prstGeom>
          <a:solidFill>
            <a:schemeClr val="bg1"/>
          </a:solidFill>
          <a:ln>
            <a:noFill/>
          </a:ln>
          <a:extLst/>
        </p:spPr>
        <p:txBody>
          <a:bodyPr anchor="ctr"/>
          <a:lstStyle/>
          <a:p>
            <a:pPr algn="ctr"/>
            <a:r>
              <a:rPr lang="fr-CH" altLang="en-US" sz="2800" b="1" dirty="0" smtClean="0">
                <a:solidFill>
                  <a:srgbClr val="005FAA"/>
                </a:solidFill>
                <a:latin typeface="Arial" pitchFamily="34" charset="0"/>
              </a:rPr>
              <a:t>Use Case: UNEP and GEOSS </a:t>
            </a:r>
            <a:r>
              <a:rPr lang="fr-CH" altLang="en-US" sz="2800" b="1" dirty="0" err="1" smtClean="0">
                <a:solidFill>
                  <a:srgbClr val="005FAA"/>
                </a:solidFill>
                <a:latin typeface="Arial" pitchFamily="34" charset="0"/>
              </a:rPr>
              <a:t>Interoperability</a:t>
            </a:r>
            <a:endParaRPr lang="en-US" altLang="en-US" sz="2800" b="1" i="1" dirty="0">
              <a:solidFill>
                <a:srgbClr val="005FAA"/>
              </a:solidFill>
              <a:latin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836712"/>
            <a:ext cx="7920880" cy="410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47564" y="5196969"/>
            <a:ext cx="7740860" cy="1400383"/>
          </a:xfrm>
          <a:prstGeom prst="rect">
            <a:avLst/>
          </a:prstGeom>
        </p:spPr>
        <p:txBody>
          <a:bodyPr wrap="square">
            <a:spAutoFit/>
          </a:bodyPr>
          <a:lstStyle/>
          <a:p>
            <a:pPr marL="342900" indent="-342900">
              <a:spcAft>
                <a:spcPts val="600"/>
              </a:spcAft>
              <a:buFont typeface="Arial" panose="020B0604020202020204" pitchFamily="34" charset="0"/>
              <a:buChar char="•"/>
            </a:pPr>
            <a:r>
              <a:rPr lang="en-GB" sz="2000" dirty="0" smtClean="0">
                <a:solidFill>
                  <a:srgbClr val="005FAA"/>
                </a:solidFill>
                <a:latin typeface="+mj-lt"/>
              </a:rPr>
              <a:t>Bridge </a:t>
            </a:r>
            <a:r>
              <a:rPr lang="en-GB" sz="2000" dirty="0">
                <a:solidFill>
                  <a:srgbClr val="005FAA"/>
                </a:solidFill>
                <a:latin typeface="+mj-lt"/>
              </a:rPr>
              <a:t>the gap from data to information to support monitoring environmental status in near-real </a:t>
            </a:r>
            <a:r>
              <a:rPr lang="en-GB" sz="2000" dirty="0" smtClean="0">
                <a:solidFill>
                  <a:srgbClr val="005FAA"/>
                </a:solidFill>
                <a:latin typeface="+mj-lt"/>
              </a:rPr>
              <a:t>time</a:t>
            </a:r>
          </a:p>
          <a:p>
            <a:pPr marL="342900" indent="-342900">
              <a:buFont typeface="Arial" panose="020B0604020202020204" pitchFamily="34" charset="0"/>
              <a:buChar char="•"/>
            </a:pPr>
            <a:r>
              <a:rPr lang="en-GB" sz="2000" dirty="0" smtClean="0">
                <a:solidFill>
                  <a:srgbClr val="005FAA"/>
                </a:solidFill>
                <a:latin typeface="+mj-lt"/>
              </a:rPr>
              <a:t>Visualization of various ECV datasets planned (in coordination with GCOS)</a:t>
            </a:r>
            <a:endParaRPr lang="de-DE" sz="2000" dirty="0">
              <a:solidFill>
                <a:srgbClr val="005FAA"/>
              </a:solidFill>
              <a:latin typeface="+mj-lt"/>
            </a:endParaRPr>
          </a:p>
        </p:txBody>
      </p:sp>
    </p:spTree>
    <p:extLst>
      <p:ext uri="{BB962C8B-B14F-4D97-AF65-F5344CB8AC3E}">
        <p14:creationId xmlns:p14="http://schemas.microsoft.com/office/powerpoint/2010/main" val="54945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GEO and Climate Services</a:t>
            </a:r>
            <a:endParaRPr lang="de-DE" dirty="0"/>
          </a:p>
        </p:txBody>
      </p:sp>
      <p:sp>
        <p:nvSpPr>
          <p:cNvPr id="3" name="Content Placeholder 2"/>
          <p:cNvSpPr>
            <a:spLocks noGrp="1"/>
          </p:cNvSpPr>
          <p:nvPr>
            <p:ph idx="1"/>
          </p:nvPr>
        </p:nvSpPr>
        <p:spPr>
          <a:xfrm>
            <a:off x="3275856" y="1988840"/>
            <a:ext cx="5688632" cy="1656184"/>
          </a:xfrm>
        </p:spPr>
        <p:txBody>
          <a:bodyPr/>
          <a:lstStyle/>
          <a:p>
            <a:pPr marL="285750" indent="-285750">
              <a:spcAft>
                <a:spcPts val="1200"/>
              </a:spcAft>
            </a:pPr>
            <a:r>
              <a:rPr lang="en-GB" altLang="en-US" sz="2000" dirty="0">
                <a:solidFill>
                  <a:srgbClr val="005FAA"/>
                </a:solidFill>
                <a:latin typeface="+mj-lt"/>
                <a:cs typeface="Tahoma" pitchFamily="34" charset="0"/>
              </a:rPr>
              <a:t>GEO-GFCS White Paper </a:t>
            </a:r>
            <a:r>
              <a:rPr lang="en-GB" altLang="en-US" sz="2000" dirty="0" smtClean="0">
                <a:solidFill>
                  <a:srgbClr val="005FAA"/>
                </a:solidFill>
                <a:latin typeface="+mj-lt"/>
                <a:cs typeface="Tahoma" pitchFamily="34" charset="0"/>
              </a:rPr>
              <a:t>on interlinkages and synergies to be circulated to GEO Members</a:t>
            </a:r>
          </a:p>
          <a:p>
            <a:pPr marL="285750" indent="-285750">
              <a:spcAft>
                <a:spcPts val="1200"/>
              </a:spcAft>
            </a:pPr>
            <a:r>
              <a:rPr lang="en-GB" altLang="en-US" sz="2000" dirty="0" smtClean="0">
                <a:solidFill>
                  <a:srgbClr val="005FAA"/>
                </a:solidFill>
                <a:latin typeface="+mj-lt"/>
                <a:cs typeface="Tahoma" pitchFamily="34" charset="0"/>
              </a:rPr>
              <a:t>GEO participates in the Partner Advisory Committee</a:t>
            </a:r>
            <a:endParaRPr lang="en-GB" altLang="en-US" sz="2000" dirty="0">
              <a:solidFill>
                <a:srgbClr val="005FAA"/>
              </a:solidFill>
              <a:latin typeface="+mj-lt"/>
              <a:cs typeface="Tahoma" pitchFamily="34" charset="0"/>
            </a:endParaRPr>
          </a:p>
        </p:txBody>
      </p:sp>
      <p:pic>
        <p:nvPicPr>
          <p:cNvPr id="4"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70" y="2176091"/>
            <a:ext cx="2413462" cy="96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opernicu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24" y="4636740"/>
            <a:ext cx="2286000" cy="9525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3203848" y="4365104"/>
            <a:ext cx="568863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285750" indent="-285750">
              <a:spcAft>
                <a:spcPts val="1200"/>
              </a:spcAft>
            </a:pPr>
            <a:r>
              <a:rPr lang="en-GB" altLang="en-US" sz="2000" kern="0" dirty="0" smtClean="0">
                <a:solidFill>
                  <a:srgbClr val="005FAA"/>
                </a:solidFill>
                <a:latin typeface="+mj-lt"/>
                <a:cs typeface="Tahoma" pitchFamily="34" charset="0"/>
              </a:rPr>
              <a:t>Copernicus is the European contribution to GEO</a:t>
            </a:r>
          </a:p>
          <a:p>
            <a:pPr marL="285750" indent="-285750">
              <a:spcAft>
                <a:spcPts val="1200"/>
              </a:spcAft>
            </a:pPr>
            <a:r>
              <a:rPr lang="en-GB" altLang="en-US" sz="2000" kern="0" dirty="0" smtClean="0">
                <a:solidFill>
                  <a:srgbClr val="005FAA"/>
                </a:solidFill>
                <a:latin typeface="+mj-lt"/>
                <a:cs typeface="Tahoma" pitchFamily="34" charset="0"/>
              </a:rPr>
              <a:t>C3S: Climate Data Store</a:t>
            </a:r>
            <a:br>
              <a:rPr lang="en-GB" altLang="en-US" sz="2000" kern="0" dirty="0" smtClean="0">
                <a:solidFill>
                  <a:srgbClr val="005FAA"/>
                </a:solidFill>
                <a:latin typeface="+mj-lt"/>
                <a:cs typeface="Tahoma" pitchFamily="34" charset="0"/>
              </a:rPr>
            </a:br>
            <a:r>
              <a:rPr lang="en-GB" altLang="en-US" sz="2000" kern="0" dirty="0" smtClean="0">
                <a:solidFill>
                  <a:srgbClr val="005FAA"/>
                </a:solidFill>
                <a:latin typeface="+mj-lt"/>
                <a:cs typeface="Tahoma" pitchFamily="34" charset="0"/>
                <a:sym typeface="Wingdings" panose="05000000000000000000" pitchFamily="2" charset="2"/>
              </a:rPr>
              <a:t></a:t>
            </a:r>
            <a:r>
              <a:rPr lang="en-GB" altLang="en-US" sz="2000" kern="0" dirty="0" smtClean="0">
                <a:solidFill>
                  <a:srgbClr val="005FAA"/>
                </a:solidFill>
                <a:latin typeface="+mj-lt"/>
                <a:cs typeface="Tahoma" pitchFamily="34" charset="0"/>
              </a:rPr>
              <a:t> build appropriate interfaces with GEOSS</a:t>
            </a:r>
            <a:endParaRPr lang="en-GB" altLang="en-US" sz="2000" kern="0" dirty="0">
              <a:solidFill>
                <a:srgbClr val="005FAA"/>
              </a:solidFill>
              <a:latin typeface="+mj-lt"/>
              <a:cs typeface="Tahoma"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4257308"/>
            <a:ext cx="5400600" cy="2196028"/>
          </a:xfrm>
          <a:prstGeom prst="rect">
            <a:avLst/>
          </a:prstGeom>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1820990"/>
            <a:ext cx="5543514" cy="225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17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6024" y="3717032"/>
            <a:ext cx="8748464" cy="2952328"/>
          </a:xfrm>
        </p:spPr>
        <p:txBody>
          <a:bodyPr/>
          <a:lstStyle/>
          <a:p>
            <a:pPr marL="0" indent="0" fontAlgn="t">
              <a:buNone/>
            </a:pPr>
            <a:r>
              <a:rPr lang="en-GB" sz="1200" dirty="0"/>
              <a:t/>
            </a:r>
            <a:br>
              <a:rPr lang="en-GB" sz="1200" dirty="0"/>
            </a:br>
            <a:r>
              <a:rPr lang="en-GB" sz="1600" dirty="0"/>
              <a:t>30. The SBSTA recognises the importance of: </a:t>
            </a:r>
            <a:endParaRPr lang="en-GB" sz="1600" dirty="0" smtClean="0"/>
          </a:p>
          <a:p>
            <a:pPr lvl="1" algn="just" fontAlgn="t">
              <a:buFont typeface="Arial" panose="020B0604020202020204" pitchFamily="34" charset="0"/>
              <a:buChar char="•"/>
            </a:pPr>
            <a:r>
              <a:rPr lang="en-GB" sz="1600" b="1" dirty="0" smtClean="0"/>
              <a:t>GEO</a:t>
            </a:r>
            <a:r>
              <a:rPr lang="en-GB" sz="1600" dirty="0"/>
              <a:t>, including its implementation plan for </a:t>
            </a:r>
            <a:r>
              <a:rPr lang="en-GB" sz="1600" b="1" dirty="0"/>
              <a:t>GEOSS</a:t>
            </a:r>
            <a:r>
              <a:rPr lang="en-GB" sz="1600" dirty="0"/>
              <a:t>; </a:t>
            </a:r>
            <a:endParaRPr lang="en-GB" sz="1600" dirty="0" smtClean="0"/>
          </a:p>
          <a:p>
            <a:pPr lvl="1" algn="just" fontAlgn="t">
              <a:buFont typeface="Arial" panose="020B0604020202020204" pitchFamily="34" charset="0"/>
              <a:buChar char="•"/>
            </a:pPr>
            <a:r>
              <a:rPr lang="en-GB" sz="1600" dirty="0" smtClean="0"/>
              <a:t>collaboration </a:t>
            </a:r>
            <a:r>
              <a:rPr lang="en-GB" sz="1600" dirty="0"/>
              <a:t>between </a:t>
            </a:r>
            <a:r>
              <a:rPr lang="en-GB" sz="1600" b="1" dirty="0"/>
              <a:t>GEO and GCOS</a:t>
            </a:r>
            <a:r>
              <a:rPr lang="en-GB" sz="1600" dirty="0"/>
              <a:t>; and of </a:t>
            </a:r>
            <a:endParaRPr lang="en-GB" sz="1600" dirty="0" smtClean="0"/>
          </a:p>
          <a:p>
            <a:pPr lvl="1" algn="just" fontAlgn="t">
              <a:spcAft>
                <a:spcPts val="600"/>
              </a:spcAft>
              <a:buFont typeface="Arial" panose="020B0604020202020204" pitchFamily="34" charset="0"/>
              <a:buChar char="•"/>
            </a:pPr>
            <a:r>
              <a:rPr lang="en-GB" sz="1600" dirty="0" smtClean="0"/>
              <a:t>capacity </a:t>
            </a:r>
            <a:r>
              <a:rPr lang="en-GB" sz="1600" dirty="0"/>
              <a:t>building on systematic observation, inter alia, to enable developing countries to apply climate observations for impact assessment and preparation for adaptation</a:t>
            </a:r>
            <a:r>
              <a:rPr lang="en-GB" sz="1600" dirty="0" smtClean="0"/>
              <a:t>.</a:t>
            </a:r>
          </a:p>
          <a:p>
            <a:pPr marL="400050" lvl="1" indent="0" algn="just" fontAlgn="t">
              <a:buNone/>
            </a:pPr>
            <a:r>
              <a:rPr lang="en-GB" sz="1600" dirty="0" smtClean="0"/>
              <a:t>The </a:t>
            </a:r>
            <a:r>
              <a:rPr lang="en-GB" sz="1600" dirty="0"/>
              <a:t>new </a:t>
            </a:r>
            <a:r>
              <a:rPr lang="en-GB" sz="1600" b="1" dirty="0"/>
              <a:t>GEO Strategic Plan 2016-2025</a:t>
            </a:r>
            <a:r>
              <a:rPr lang="en-GB" sz="1600" dirty="0"/>
              <a:t> establishes three Strategic Objectives – Advocate, Engage, Deliver – and emphasises climate change and its impacts as a cross-cutting area, and strengthens the societal benefit areas making them more focused on the needs of society to support processes under the UNFCCC, the UN Sendai Framework for Disaster Risk Reduction, the SDGs and other UN agencies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03525"/>
            <a:ext cx="7056784" cy="204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1"/>
          <p:cNvSpPr>
            <a:spLocks noGrp="1"/>
          </p:cNvSpPr>
          <p:nvPr>
            <p:ph type="title"/>
          </p:nvPr>
        </p:nvSpPr>
        <p:spPr>
          <a:xfrm>
            <a:off x="323528" y="764704"/>
            <a:ext cx="8352928" cy="718592"/>
          </a:xfrm>
        </p:spPr>
        <p:txBody>
          <a:bodyPr/>
          <a:lstStyle/>
          <a:p>
            <a:pPr algn="ctr"/>
            <a:r>
              <a:rPr lang="en-GB" dirty="0" smtClean="0"/>
              <a:t>GEO and the Climate Convention</a:t>
            </a:r>
            <a:endParaRPr lang="en-GB" dirty="0"/>
          </a:p>
        </p:txBody>
      </p:sp>
    </p:spTree>
    <p:extLst>
      <p:ext uri="{BB962C8B-B14F-4D97-AF65-F5344CB8AC3E}">
        <p14:creationId xmlns:p14="http://schemas.microsoft.com/office/powerpoint/2010/main" val="184802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980728"/>
            <a:ext cx="8568952" cy="523220"/>
          </a:xfrm>
          <a:prstGeom prst="rect">
            <a:avLst/>
          </a:prstGeom>
          <a:noFill/>
        </p:spPr>
        <p:txBody>
          <a:bodyPr wrap="square" rtlCol="0">
            <a:spAutoFit/>
          </a:bodyPr>
          <a:lstStyle/>
          <a:p>
            <a:pPr algn="ctr"/>
            <a:r>
              <a:rPr lang="en-US" sz="2800" b="1" kern="0" dirty="0">
                <a:solidFill>
                  <a:srgbClr val="005FAA"/>
                </a:solidFill>
                <a:latin typeface="Arial"/>
                <a:ea typeface="MS PGothic" pitchFamily="34" charset="-128"/>
                <a:cs typeface="ＭＳ Ｐゴシック" charset="0"/>
              </a:rPr>
              <a:t>The “Carbon” </a:t>
            </a:r>
            <a:r>
              <a:rPr lang="en-US" sz="2800" b="1" kern="0" dirty="0" smtClean="0">
                <a:solidFill>
                  <a:srgbClr val="005FAA"/>
                </a:solidFill>
                <a:latin typeface="Arial"/>
                <a:ea typeface="MS PGothic" pitchFamily="34" charset="-128"/>
                <a:cs typeface="ＭＳ Ｐゴシック" charset="0"/>
              </a:rPr>
              <a:t>Flagship: A </a:t>
            </a:r>
            <a:r>
              <a:rPr lang="en-US" sz="2800" b="1" kern="0" dirty="0">
                <a:solidFill>
                  <a:srgbClr val="005FAA"/>
                </a:solidFill>
                <a:latin typeface="Arial"/>
                <a:ea typeface="MS PGothic" pitchFamily="34" charset="-128"/>
                <a:cs typeface="ＭＳ Ｐゴシック" charset="0"/>
              </a:rPr>
              <a:t>timely initiative!</a:t>
            </a:r>
          </a:p>
        </p:txBody>
      </p:sp>
      <p:pic>
        <p:nvPicPr>
          <p:cNvPr id="2050" name="Picture 2" descr="http://www.cop21.gouv.fr/sites/all/themes/custom/co21_theme/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20272" y="1700808"/>
            <a:ext cx="2033516" cy="3060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pcc.ch/Home_files/bannersmall.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323528" y="3933056"/>
            <a:ext cx="4752975" cy="77152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23528" y="1628800"/>
            <a:ext cx="6768752" cy="2246769"/>
          </a:xfrm>
          <a:prstGeom prst="rect">
            <a:avLst/>
          </a:prstGeom>
        </p:spPr>
        <p:txBody>
          <a:bodyPr wrap="square">
            <a:spAutoFit/>
          </a:bodyPr>
          <a:lstStyle/>
          <a:p>
            <a:pPr algn="just"/>
            <a:r>
              <a:rPr lang="en-US" sz="2000" b="1" dirty="0">
                <a:solidFill>
                  <a:srgbClr val="005FAA"/>
                </a:solidFill>
                <a:latin typeface="+mj-lt"/>
              </a:rPr>
              <a:t>Article 7.7</a:t>
            </a:r>
          </a:p>
          <a:p>
            <a:pPr algn="just"/>
            <a:r>
              <a:rPr lang="en-US" sz="2000" dirty="0">
                <a:solidFill>
                  <a:srgbClr val="005FAA"/>
                </a:solidFill>
                <a:latin typeface="+mj-lt"/>
              </a:rPr>
              <a:t>Parties should strengthen their cooperation … including with regard to: …</a:t>
            </a:r>
          </a:p>
          <a:p>
            <a:pPr algn="just"/>
            <a:r>
              <a:rPr lang="en-US" sz="2000" dirty="0">
                <a:solidFill>
                  <a:srgbClr val="005FAA"/>
                </a:solidFill>
                <a:latin typeface="+mj-lt"/>
              </a:rPr>
              <a:t>(c) Strengthening scientific knowledge on climate, including </a:t>
            </a:r>
            <a:r>
              <a:rPr lang="en-US" sz="2000" u="sng" dirty="0">
                <a:solidFill>
                  <a:srgbClr val="005FAA"/>
                </a:solidFill>
                <a:latin typeface="+mj-lt"/>
              </a:rPr>
              <a:t>research, systematic observation</a:t>
            </a:r>
            <a:r>
              <a:rPr lang="en-US" sz="2000" dirty="0">
                <a:solidFill>
                  <a:srgbClr val="005FAA"/>
                </a:solidFill>
                <a:latin typeface="+mj-lt"/>
              </a:rPr>
              <a:t> of the climate system and early warning systems, in a manner that informs climate services and supports </a:t>
            </a:r>
            <a:r>
              <a:rPr lang="en-US" sz="2000" dirty="0" smtClean="0">
                <a:solidFill>
                  <a:srgbClr val="005FAA"/>
                </a:solidFill>
                <a:latin typeface="+mj-lt"/>
              </a:rPr>
              <a:t>decision-making.</a:t>
            </a:r>
          </a:p>
        </p:txBody>
      </p:sp>
      <p:sp>
        <p:nvSpPr>
          <p:cNvPr id="3" name="Rectangle 2"/>
          <p:cNvSpPr/>
          <p:nvPr/>
        </p:nvSpPr>
        <p:spPr>
          <a:xfrm>
            <a:off x="323528" y="4802376"/>
            <a:ext cx="8497391" cy="1938992"/>
          </a:xfrm>
          <a:prstGeom prst="rect">
            <a:avLst/>
          </a:prstGeom>
        </p:spPr>
        <p:txBody>
          <a:bodyPr wrap="square">
            <a:spAutoFit/>
          </a:bodyPr>
          <a:lstStyle/>
          <a:p>
            <a:pPr algn="just"/>
            <a:r>
              <a:rPr lang="en-US" sz="2000" b="1" dirty="0">
                <a:solidFill>
                  <a:srgbClr val="005FAA"/>
                </a:solidFill>
                <a:latin typeface="+mn-lt"/>
              </a:rPr>
              <a:t>Art 14.1</a:t>
            </a:r>
          </a:p>
          <a:p>
            <a:pPr algn="just"/>
            <a:r>
              <a:rPr lang="en-US" sz="2000" dirty="0">
                <a:solidFill>
                  <a:srgbClr val="005FAA"/>
                </a:solidFill>
                <a:latin typeface="+mn-lt"/>
              </a:rPr>
              <a:t>The parties “shall periodically take stock (“global </a:t>
            </a:r>
            <a:r>
              <a:rPr lang="en-US" sz="2000" dirty="0" err="1">
                <a:solidFill>
                  <a:srgbClr val="005FAA"/>
                </a:solidFill>
                <a:latin typeface="+mn-lt"/>
              </a:rPr>
              <a:t>stocktake</a:t>
            </a:r>
            <a:r>
              <a:rPr lang="en-US" sz="2000" dirty="0">
                <a:solidFill>
                  <a:srgbClr val="005FAA"/>
                </a:solidFill>
                <a:latin typeface="+mn-lt"/>
              </a:rPr>
              <a:t>”) of the implementation of this Agreement to assess the collective progress …  It shall do so in a comprehensive and facilitative manner, considering mitigation, adaptation and the means of implementation and support, and in the light of equity and the </a:t>
            </a:r>
            <a:r>
              <a:rPr lang="en-US" sz="2000" u="sng" dirty="0">
                <a:solidFill>
                  <a:srgbClr val="005FAA"/>
                </a:solidFill>
                <a:latin typeface="+mn-lt"/>
              </a:rPr>
              <a:t>best available science</a:t>
            </a:r>
            <a:r>
              <a:rPr lang="en-US" sz="2000" dirty="0">
                <a:solidFill>
                  <a:srgbClr val="005FAA"/>
                </a:solidFill>
                <a:latin typeface="+mn-lt"/>
              </a:rPr>
              <a:t>. </a:t>
            </a:r>
          </a:p>
        </p:txBody>
      </p:sp>
    </p:spTree>
    <p:extLst>
      <p:ext uri="{BB962C8B-B14F-4D97-AF65-F5344CB8AC3E}">
        <p14:creationId xmlns:p14="http://schemas.microsoft.com/office/powerpoint/2010/main" val="1440767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980728"/>
            <a:ext cx="8568952" cy="954107"/>
          </a:xfrm>
          <a:prstGeom prst="rect">
            <a:avLst/>
          </a:prstGeom>
          <a:noFill/>
        </p:spPr>
        <p:txBody>
          <a:bodyPr wrap="square" rtlCol="0">
            <a:spAutoFit/>
          </a:bodyPr>
          <a:lstStyle/>
          <a:p>
            <a:pPr algn="ctr"/>
            <a:r>
              <a:rPr lang="en-US" sz="2800" b="1" kern="0" dirty="0">
                <a:solidFill>
                  <a:srgbClr val="005FAA"/>
                </a:solidFill>
                <a:latin typeface="Arial"/>
                <a:ea typeface="MS PGothic" pitchFamily="34" charset="-128"/>
                <a:cs typeface="ＭＳ Ｐゴシック" charset="0"/>
              </a:rPr>
              <a:t>The “Carbon” </a:t>
            </a:r>
            <a:r>
              <a:rPr lang="en-US" sz="2800" b="1" kern="0" dirty="0" smtClean="0">
                <a:solidFill>
                  <a:srgbClr val="005FAA"/>
                </a:solidFill>
                <a:latin typeface="Arial"/>
                <a:ea typeface="MS PGothic" pitchFamily="34" charset="-128"/>
                <a:cs typeface="ＭＳ Ｐゴシック" charset="0"/>
              </a:rPr>
              <a:t>Flagship</a:t>
            </a:r>
            <a:endParaRPr lang="en-US" sz="2800" b="1" kern="0" dirty="0">
              <a:solidFill>
                <a:srgbClr val="005FAA"/>
              </a:solidFill>
              <a:latin typeface="Arial"/>
              <a:ea typeface="MS PGothic" pitchFamily="34" charset="-128"/>
              <a:cs typeface="ＭＳ Ｐゴシック" charset="0"/>
            </a:endParaRPr>
          </a:p>
          <a:p>
            <a:pPr algn="ctr"/>
            <a:r>
              <a:rPr lang="en-US" sz="2800" b="1" kern="0" dirty="0">
                <a:solidFill>
                  <a:srgbClr val="005FAA"/>
                </a:solidFill>
                <a:latin typeface="Arial"/>
                <a:ea typeface="MS PGothic" pitchFamily="34" charset="-128"/>
                <a:cs typeface="ＭＳ Ｐゴシック" charset="0"/>
              </a:rPr>
              <a:t>A timely initiative!</a:t>
            </a:r>
          </a:p>
        </p:txBody>
      </p:sp>
      <p:pic>
        <p:nvPicPr>
          <p:cNvPr id="2050" name="Picture 2" descr="http://www.cop21.gouv.fr/sites/all/themes/custom/co21_theme/logo.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74988" y="2528605"/>
            <a:ext cx="2033516" cy="3060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pcc.ch/Home_files/bannersmall.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4817715"/>
            <a:ext cx="4752975" cy="77152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115616" y="6006743"/>
            <a:ext cx="6949702" cy="412934"/>
          </a:xfrm>
          <a:prstGeom prst="rect">
            <a:avLst/>
          </a:prstGeom>
          <a:noFill/>
        </p:spPr>
        <p:txBody>
          <a:bodyPr wrap="square" rtlCol="0">
            <a:spAutoFit/>
          </a:bodyPr>
          <a:lstStyle/>
          <a:p>
            <a:pPr algn="ctr">
              <a:lnSpc>
                <a:spcPts val="2500"/>
              </a:lnSpc>
            </a:pPr>
            <a:r>
              <a:rPr lang="en-US" b="1" i="1" dirty="0" smtClean="0">
                <a:solidFill>
                  <a:srgbClr val="FF0000"/>
                </a:solidFill>
                <a:latin typeface="Arial"/>
              </a:rPr>
              <a:t>Policy needs reliable GHG-related information</a:t>
            </a:r>
            <a:endParaRPr lang="en-US" dirty="0">
              <a:solidFill>
                <a:srgbClr val="FF0000"/>
              </a:solidFill>
              <a:latin typeface="Arial"/>
            </a:endParaRPr>
          </a:p>
        </p:txBody>
      </p:sp>
      <p:sp>
        <p:nvSpPr>
          <p:cNvPr id="2" name="Rettangolo 1"/>
          <p:cNvSpPr/>
          <p:nvPr/>
        </p:nvSpPr>
        <p:spPr>
          <a:xfrm>
            <a:off x="323528" y="2204864"/>
            <a:ext cx="7488832" cy="2323713"/>
          </a:xfrm>
          <a:prstGeom prst="rect">
            <a:avLst/>
          </a:prstGeom>
        </p:spPr>
        <p:txBody>
          <a:bodyPr wrap="square">
            <a:spAutoFit/>
          </a:bodyPr>
          <a:lstStyle/>
          <a:p>
            <a:pPr>
              <a:spcAft>
                <a:spcPts val="600"/>
              </a:spcAft>
            </a:pPr>
            <a:r>
              <a:rPr lang="en-US" sz="2000" dirty="0">
                <a:solidFill>
                  <a:srgbClr val="005FAA"/>
                </a:solidFill>
                <a:latin typeface="Arial"/>
                <a:ea typeface="MS PGothic" pitchFamily="34" charset="-128"/>
                <a:cs typeface="ＭＳ Ｐゴシック" charset="0"/>
              </a:rPr>
              <a:t>Long term and high precision observations and analysis of GHG cycles in the different domains (atmosphere, ocean, land), considering also anthropogenic emissions, are required (now more than ever) to better:</a:t>
            </a:r>
          </a:p>
          <a:p>
            <a:pPr marL="857250" lvl="1" indent="-400050">
              <a:buFont typeface="+mj-lt"/>
              <a:buAutoNum type="romanLcPeriod"/>
            </a:pPr>
            <a:r>
              <a:rPr lang="en-US" sz="2000" dirty="0">
                <a:solidFill>
                  <a:srgbClr val="005FAA"/>
                </a:solidFill>
                <a:latin typeface="Arial"/>
                <a:ea typeface="MS PGothic" pitchFamily="34" charset="-128"/>
                <a:cs typeface="ＭＳ Ｐゴシック" charset="0"/>
              </a:rPr>
              <a:t>quantify the GHG sources and sinks</a:t>
            </a:r>
          </a:p>
          <a:p>
            <a:pPr marL="857250" lvl="1" indent="-400050">
              <a:buFont typeface="+mj-lt"/>
              <a:buAutoNum type="romanLcPeriod"/>
            </a:pPr>
            <a:r>
              <a:rPr lang="en-US" sz="2000" dirty="0">
                <a:solidFill>
                  <a:srgbClr val="005FAA"/>
                </a:solidFill>
                <a:latin typeface="Arial"/>
                <a:ea typeface="MS PGothic" pitchFamily="34" charset="-128"/>
                <a:cs typeface="ＭＳ Ｐゴシック" charset="0"/>
              </a:rPr>
              <a:t>understand the feedbacks with the climate system and</a:t>
            </a:r>
          </a:p>
          <a:p>
            <a:pPr marL="857250" lvl="1" indent="-400050">
              <a:buFont typeface="+mj-lt"/>
              <a:buAutoNum type="romanLcPeriod"/>
            </a:pPr>
            <a:r>
              <a:rPr lang="en-US" sz="2000" dirty="0">
                <a:solidFill>
                  <a:srgbClr val="005FAA"/>
                </a:solidFill>
                <a:latin typeface="Arial"/>
                <a:ea typeface="MS PGothic" pitchFamily="34" charset="-128"/>
                <a:cs typeface="ＭＳ Ｐゴシック" charset="0"/>
              </a:rPr>
              <a:t>address mitigation and adaptation actions.</a:t>
            </a:r>
            <a:endParaRPr lang="it-IT" sz="2000" dirty="0">
              <a:solidFill>
                <a:srgbClr val="005FAA"/>
              </a:solidFill>
              <a:latin typeface="Arial"/>
              <a:ea typeface="MS PGothic" pitchFamily="34" charset="-128"/>
              <a:cs typeface="ＭＳ Ｐゴシック" charset="0"/>
            </a:endParaRPr>
          </a:p>
        </p:txBody>
      </p:sp>
    </p:spTree>
    <p:extLst>
      <p:ext uri="{BB962C8B-B14F-4D97-AF65-F5344CB8AC3E}">
        <p14:creationId xmlns:p14="http://schemas.microsoft.com/office/powerpoint/2010/main" val="384586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4"/>
          <p:cNvSpPr/>
          <p:nvPr/>
        </p:nvSpPr>
        <p:spPr>
          <a:xfrm>
            <a:off x="395536" y="1556792"/>
            <a:ext cx="6768752" cy="1323439"/>
          </a:xfrm>
          <a:prstGeom prst="rect">
            <a:avLst/>
          </a:prstGeom>
        </p:spPr>
        <p:txBody>
          <a:bodyPr wrap="square">
            <a:spAutoFit/>
          </a:bodyPr>
          <a:lstStyle/>
          <a:p>
            <a:pPr eaLnBrk="1" fontAlgn="auto" hangingPunct="1">
              <a:spcBef>
                <a:spcPts val="0"/>
              </a:spcBef>
              <a:spcAft>
                <a:spcPts val="0"/>
              </a:spcAft>
            </a:pPr>
            <a:r>
              <a:rPr lang="en-US" sz="2000" dirty="0" smtClean="0">
                <a:solidFill>
                  <a:srgbClr val="005FAA"/>
                </a:solidFill>
                <a:latin typeface="Arial" panose="020B0604020202020204" pitchFamily="34" charset="0"/>
                <a:cs typeface="Arial" panose="020B0604020202020204" pitchFamily="34" charset="0"/>
              </a:rPr>
              <a:t>Insufficient communication/coordination between:</a:t>
            </a:r>
            <a:endParaRPr lang="it-IT" sz="2000" dirty="0" smtClean="0">
              <a:solidFill>
                <a:srgbClr val="005FAA"/>
              </a:solidFill>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Tx/>
              <a:buChar char="-"/>
            </a:pPr>
            <a:r>
              <a:rPr lang="en-US" sz="2000" dirty="0" smtClean="0">
                <a:solidFill>
                  <a:srgbClr val="005FAA"/>
                </a:solidFill>
                <a:latin typeface="Arial" panose="020B0604020202020204" pitchFamily="34" charset="0"/>
                <a:cs typeface="Arial" panose="020B0604020202020204" pitchFamily="34" charset="0"/>
              </a:rPr>
              <a:t>atmosphere, land and ocean communities</a:t>
            </a:r>
          </a:p>
          <a:p>
            <a:pPr marL="342900" indent="-342900" eaLnBrk="1" fontAlgn="auto" hangingPunct="1">
              <a:spcBef>
                <a:spcPts val="0"/>
              </a:spcBef>
              <a:spcAft>
                <a:spcPts val="0"/>
              </a:spcAft>
              <a:buFontTx/>
              <a:buChar char="-"/>
            </a:pPr>
            <a:r>
              <a:rPr lang="en-US" sz="2000" dirty="0" smtClean="0">
                <a:solidFill>
                  <a:srgbClr val="005FAA"/>
                </a:solidFill>
                <a:latin typeface="Arial" panose="020B0604020202020204" pitchFamily="34" charset="0"/>
                <a:cs typeface="Arial" panose="020B0604020202020204" pitchFamily="34" charset="0"/>
              </a:rPr>
              <a:t>in situ and satellite observations</a:t>
            </a:r>
          </a:p>
          <a:p>
            <a:pPr marL="342900" indent="-342900" eaLnBrk="1" fontAlgn="auto" hangingPunct="1">
              <a:spcBef>
                <a:spcPts val="0"/>
              </a:spcBef>
              <a:spcAft>
                <a:spcPts val="0"/>
              </a:spcAft>
              <a:buFontTx/>
              <a:buChar char="-"/>
            </a:pPr>
            <a:r>
              <a:rPr lang="en-US" sz="2000" dirty="0" smtClean="0">
                <a:solidFill>
                  <a:srgbClr val="005FAA"/>
                </a:solidFill>
                <a:latin typeface="Arial" panose="020B0604020202020204" pitchFamily="34" charset="0"/>
                <a:cs typeface="Arial" panose="020B0604020202020204" pitchFamily="34" charset="0"/>
              </a:rPr>
              <a:t>modelers and observers</a:t>
            </a:r>
            <a:endParaRPr lang="it-IT" sz="2000" i="1" dirty="0">
              <a:solidFill>
                <a:srgbClr val="005FAA"/>
              </a:solidFill>
              <a:latin typeface="Arial" panose="020B0604020202020204" pitchFamily="34" charset="0"/>
              <a:cs typeface="Arial" panose="020B0604020202020204" pitchFamily="34" charset="0"/>
            </a:endParaRPr>
          </a:p>
        </p:txBody>
      </p:sp>
      <p:sp>
        <p:nvSpPr>
          <p:cNvPr id="22" name="Rettangolo 3"/>
          <p:cNvSpPr/>
          <p:nvPr/>
        </p:nvSpPr>
        <p:spPr>
          <a:xfrm>
            <a:off x="2865616" y="3124125"/>
            <a:ext cx="4217293" cy="1384995"/>
          </a:xfrm>
          <a:prstGeom prst="rect">
            <a:avLst/>
          </a:prstGeom>
        </p:spPr>
        <p:txBody>
          <a:bodyPr wrap="square">
            <a:spAutoFit/>
          </a:bodyPr>
          <a:lstStyle/>
          <a:p>
            <a:pPr algn="ctr" eaLnBrk="1" fontAlgn="auto" hangingPunct="1">
              <a:spcBef>
                <a:spcPts val="0"/>
              </a:spcBef>
              <a:spcAft>
                <a:spcPts val="0"/>
              </a:spcAft>
            </a:pPr>
            <a:r>
              <a:rPr lang="en-US" b="1" dirty="0" smtClean="0">
                <a:solidFill>
                  <a:srgbClr val="005FAA"/>
                </a:solidFill>
                <a:latin typeface="Calibri"/>
              </a:rPr>
              <a:t>The GEO C-Flagship:</a:t>
            </a:r>
          </a:p>
          <a:p>
            <a:pPr algn="ctr" eaLnBrk="1" fontAlgn="auto" hangingPunct="1">
              <a:spcBef>
                <a:spcPts val="0"/>
              </a:spcBef>
              <a:spcAft>
                <a:spcPts val="0"/>
              </a:spcAft>
            </a:pPr>
            <a:r>
              <a:rPr lang="en-US" sz="2000" b="1" dirty="0" smtClean="0">
                <a:solidFill>
                  <a:srgbClr val="005FAA"/>
                </a:solidFill>
                <a:latin typeface="Calibri"/>
              </a:rPr>
              <a:t>focus </a:t>
            </a:r>
            <a:r>
              <a:rPr lang="en-US" sz="2000" b="1" dirty="0">
                <a:solidFill>
                  <a:srgbClr val="005FAA"/>
                </a:solidFill>
                <a:latin typeface="Calibri"/>
              </a:rPr>
              <a:t>on the interfaces between the </a:t>
            </a:r>
            <a:r>
              <a:rPr lang="en-US" sz="2000" b="1" dirty="0" smtClean="0">
                <a:solidFill>
                  <a:srgbClr val="005FAA"/>
                </a:solidFill>
                <a:latin typeface="Calibri"/>
              </a:rPr>
              <a:t>different domains/systems </a:t>
            </a:r>
            <a:r>
              <a:rPr lang="en-US" sz="2000" b="1" dirty="0">
                <a:solidFill>
                  <a:srgbClr val="005FAA"/>
                </a:solidFill>
                <a:latin typeface="Calibri"/>
              </a:rPr>
              <a:t>(transitional zones</a:t>
            </a:r>
            <a:r>
              <a:rPr lang="en-US" sz="2000" b="1" dirty="0" smtClean="0">
                <a:solidFill>
                  <a:srgbClr val="005FAA"/>
                </a:solidFill>
                <a:latin typeface="Calibri"/>
              </a:rPr>
              <a:t>)</a:t>
            </a:r>
            <a:endParaRPr lang="en-US" sz="2000" b="1" dirty="0">
              <a:solidFill>
                <a:srgbClr val="005FAA"/>
              </a:solidFill>
              <a:latin typeface="Calibri"/>
            </a:endParaRPr>
          </a:p>
        </p:txBody>
      </p:sp>
      <p:grpSp>
        <p:nvGrpSpPr>
          <p:cNvPr id="23" name="Gruppo 28"/>
          <p:cNvGrpSpPr/>
          <p:nvPr/>
        </p:nvGrpSpPr>
        <p:grpSpPr>
          <a:xfrm>
            <a:off x="827584" y="1556792"/>
            <a:ext cx="7668712" cy="5040560"/>
            <a:chOff x="827584" y="1412776"/>
            <a:chExt cx="7668712" cy="5040560"/>
          </a:xfrm>
        </p:grpSpPr>
        <p:grpSp>
          <p:nvGrpSpPr>
            <p:cNvPr id="24" name="Gruppo 26"/>
            <p:cNvGrpSpPr/>
            <p:nvPr/>
          </p:nvGrpSpPr>
          <p:grpSpPr>
            <a:xfrm>
              <a:off x="827584" y="3356992"/>
              <a:ext cx="7668712" cy="3096344"/>
              <a:chOff x="827584" y="3356992"/>
              <a:chExt cx="7668712" cy="3096344"/>
            </a:xfrm>
          </p:grpSpPr>
          <p:sp>
            <p:nvSpPr>
              <p:cNvPr id="26" name="Ovale 1"/>
              <p:cNvSpPr/>
              <p:nvPr/>
            </p:nvSpPr>
            <p:spPr>
              <a:xfrm>
                <a:off x="1295576" y="3429000"/>
                <a:ext cx="1260000" cy="1260000"/>
              </a:xfrm>
              <a:prstGeom prst="ellipse">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prstClr val="black"/>
                    </a:solidFill>
                    <a:effectLst/>
                    <a:uLnTx/>
                    <a:uFillTx/>
                    <a:latin typeface="Calibri"/>
                    <a:ea typeface="+mn-ea"/>
                    <a:cs typeface="+mn-cs"/>
                  </a:rPr>
                  <a:t>Atm</a:t>
                </a:r>
              </a:p>
            </p:txBody>
          </p:sp>
          <p:sp>
            <p:nvSpPr>
              <p:cNvPr id="27" name="Ovale 5"/>
              <p:cNvSpPr/>
              <p:nvPr/>
            </p:nvSpPr>
            <p:spPr>
              <a:xfrm>
                <a:off x="827584" y="4293216"/>
                <a:ext cx="1260000" cy="1260000"/>
              </a:xfrm>
              <a:prstGeom prst="ellipse">
                <a:avLst/>
              </a:prstGeom>
              <a:noFill/>
              <a:ln w="25400" cap="flat" cmpd="sng" algn="ctr">
                <a:solidFill>
                  <a:sysClr val="windowText" lastClr="000000"/>
                </a:solidFill>
                <a:prstDash val="solid"/>
              </a:ln>
              <a:effectLst/>
            </p:spPr>
            <p:txBody>
              <a:bodyPr l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1"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prstClr val="black"/>
                    </a:solidFill>
                    <a:effectLst/>
                    <a:uLnTx/>
                    <a:uFillTx/>
                    <a:latin typeface="Calibri"/>
                    <a:ea typeface="+mn-ea"/>
                    <a:cs typeface="+mn-cs"/>
                  </a:rPr>
                  <a:t>Ocean</a:t>
                </a:r>
              </a:p>
            </p:txBody>
          </p:sp>
          <p:sp>
            <p:nvSpPr>
              <p:cNvPr id="28" name="Ovale 6"/>
              <p:cNvSpPr/>
              <p:nvPr/>
            </p:nvSpPr>
            <p:spPr>
              <a:xfrm>
                <a:off x="1727824" y="4293216"/>
                <a:ext cx="1260000" cy="1260000"/>
              </a:xfrm>
              <a:prstGeom prst="ellipse">
                <a:avLst/>
              </a:prstGeom>
              <a:noFill/>
              <a:ln w="25400" cap="flat" cmpd="sng" algn="ctr">
                <a:solidFill>
                  <a:sysClr val="windowText" lastClr="000000"/>
                </a:solidFill>
                <a:prstDash val="solid"/>
              </a:ln>
              <a:effectLst/>
            </p:spPr>
            <p:txBody>
              <a:bodyPr rIns="36000"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prstClr val="black"/>
                    </a:solidFill>
                    <a:effectLst/>
                    <a:uLnTx/>
                    <a:uFillTx/>
                    <a:latin typeface="Calibri"/>
                    <a:ea typeface="+mn-ea"/>
                    <a:cs typeface="+mn-cs"/>
                  </a:rPr>
                  <a:t> Land</a:t>
                </a:r>
              </a:p>
            </p:txBody>
          </p:sp>
          <p:sp>
            <p:nvSpPr>
              <p:cNvPr id="29" name="Ovale 7"/>
              <p:cNvSpPr/>
              <p:nvPr/>
            </p:nvSpPr>
            <p:spPr>
              <a:xfrm>
                <a:off x="7236296" y="3356992"/>
                <a:ext cx="1260000" cy="1260000"/>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prstClr val="black"/>
                    </a:solidFill>
                    <a:effectLst/>
                    <a:uLnTx/>
                    <a:uFillTx/>
                    <a:latin typeface="Calibri"/>
                    <a:ea typeface="+mn-ea"/>
                    <a:cs typeface="+mn-cs"/>
                  </a:rPr>
                  <a:t>Space</a:t>
                </a:r>
              </a:p>
            </p:txBody>
          </p:sp>
          <p:sp>
            <p:nvSpPr>
              <p:cNvPr id="30" name="Ovale 8"/>
              <p:cNvSpPr/>
              <p:nvPr/>
            </p:nvSpPr>
            <p:spPr>
              <a:xfrm>
                <a:off x="7236296" y="4617272"/>
                <a:ext cx="1260000" cy="1260000"/>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prstClr val="black"/>
                    </a:solidFill>
                    <a:effectLst/>
                    <a:uLnTx/>
                    <a:uFillTx/>
                    <a:latin typeface="Calibri"/>
                    <a:ea typeface="+mn-ea"/>
                    <a:cs typeface="+mn-cs"/>
                  </a:rPr>
                  <a:t>in situ</a:t>
                </a:r>
              </a:p>
            </p:txBody>
          </p:sp>
          <p:sp>
            <p:nvSpPr>
              <p:cNvPr id="31" name="Ovale 9"/>
              <p:cNvSpPr/>
              <p:nvPr/>
            </p:nvSpPr>
            <p:spPr>
              <a:xfrm>
                <a:off x="3888184" y="5193336"/>
                <a:ext cx="1260000" cy="1260000"/>
              </a:xfrm>
              <a:prstGeom prst="ellipse">
                <a:avLst/>
              </a:prstGeom>
              <a:noFill/>
              <a:ln w="25400" cap="flat" cmpd="sng" algn="ctr">
                <a:solidFill>
                  <a:sysClr val="windowText" lastClr="000000"/>
                </a:solidFill>
                <a:prstDash val="solid"/>
              </a:ln>
              <a:effectLst/>
            </p:spPr>
            <p:txBody>
              <a:bodyPr lIns="0" rIns="144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err="1" smtClean="0">
                    <a:ln>
                      <a:noFill/>
                    </a:ln>
                    <a:solidFill>
                      <a:prstClr val="black"/>
                    </a:solidFill>
                    <a:effectLst/>
                    <a:uLnTx/>
                    <a:uFillTx/>
                    <a:latin typeface="Calibri"/>
                    <a:ea typeface="+mn-ea"/>
                    <a:cs typeface="+mn-cs"/>
                  </a:rPr>
                  <a:t>obser-vations</a:t>
                </a:r>
                <a:endParaRPr kumimoji="0" lang="it-IT" sz="18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2" name="Ovale 11"/>
              <p:cNvSpPr/>
              <p:nvPr/>
            </p:nvSpPr>
            <p:spPr>
              <a:xfrm>
                <a:off x="4824168" y="5193336"/>
                <a:ext cx="1260000" cy="1260000"/>
              </a:xfrm>
              <a:prstGeom prst="ellipse">
                <a:avLst/>
              </a:prstGeom>
              <a:noFill/>
              <a:ln w="25400" cap="flat" cmpd="sng" algn="ctr">
                <a:solidFill>
                  <a:sysClr val="windowText" lastClr="000000"/>
                </a:solidFill>
                <a:prstDash val="solid"/>
              </a:ln>
              <a:effectLst/>
            </p:spPr>
            <p:txBody>
              <a:bodyPr lIns="144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prstClr val="black"/>
                    </a:solidFill>
                    <a:effectLst/>
                    <a:uLnTx/>
                    <a:uFillTx/>
                    <a:latin typeface="Calibri"/>
                    <a:ea typeface="+mn-ea"/>
                    <a:cs typeface="+mn-cs"/>
                  </a:rPr>
                  <a:t> </a:t>
                </a:r>
                <a:r>
                  <a:rPr kumimoji="0" lang="it-IT" sz="1800" b="1" i="0" u="none" strike="noStrike" kern="0" cap="none" spc="0" normalizeH="0" baseline="0" noProof="0" dirty="0" err="1" smtClean="0">
                    <a:ln>
                      <a:noFill/>
                    </a:ln>
                    <a:solidFill>
                      <a:prstClr val="black"/>
                    </a:solidFill>
                    <a:effectLst/>
                    <a:uLnTx/>
                    <a:uFillTx/>
                    <a:latin typeface="Calibri"/>
                    <a:ea typeface="+mn-ea"/>
                    <a:cs typeface="+mn-cs"/>
                  </a:rPr>
                  <a:t>models</a:t>
                </a:r>
                <a:endParaRPr kumimoji="0" lang="it-IT" sz="1800" b="1"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3" name="Connettore 2 12"/>
              <p:cNvCxnSpPr/>
              <p:nvPr/>
            </p:nvCxnSpPr>
            <p:spPr>
              <a:xfrm>
                <a:off x="6228328" y="4149080"/>
                <a:ext cx="1296000" cy="432108"/>
              </a:xfrm>
              <a:prstGeom prst="straightConnector1">
                <a:avLst/>
              </a:prstGeom>
              <a:noFill/>
              <a:ln w="28575" cap="flat" cmpd="sng" algn="ctr">
                <a:solidFill>
                  <a:srgbClr val="0000CC"/>
                </a:solidFill>
                <a:prstDash val="solid"/>
                <a:tailEnd type="arrow"/>
              </a:ln>
              <a:effectLst/>
            </p:spPr>
          </p:cxnSp>
          <p:cxnSp>
            <p:nvCxnSpPr>
              <p:cNvPr id="34" name="Connettore 2 13"/>
              <p:cNvCxnSpPr/>
              <p:nvPr/>
            </p:nvCxnSpPr>
            <p:spPr>
              <a:xfrm>
                <a:off x="4986000" y="4365104"/>
                <a:ext cx="0" cy="1440040"/>
              </a:xfrm>
              <a:prstGeom prst="straightConnector1">
                <a:avLst/>
              </a:prstGeom>
              <a:noFill/>
              <a:ln w="28575" cap="flat" cmpd="sng" algn="ctr">
                <a:solidFill>
                  <a:srgbClr val="0000CC"/>
                </a:solidFill>
                <a:prstDash val="solid"/>
                <a:tailEnd type="arrow"/>
              </a:ln>
              <a:effectLst/>
            </p:spPr>
          </p:cxnSp>
          <p:cxnSp>
            <p:nvCxnSpPr>
              <p:cNvPr id="35" name="Connettore 2 15"/>
              <p:cNvCxnSpPr/>
              <p:nvPr/>
            </p:nvCxnSpPr>
            <p:spPr>
              <a:xfrm flipH="1">
                <a:off x="2159672" y="4059000"/>
                <a:ext cx="1147363" cy="378052"/>
              </a:xfrm>
              <a:prstGeom prst="straightConnector1">
                <a:avLst/>
              </a:prstGeom>
              <a:noFill/>
              <a:ln w="28575" cap="flat" cmpd="sng" algn="ctr">
                <a:solidFill>
                  <a:srgbClr val="0000CC"/>
                </a:solidFill>
                <a:prstDash val="solid"/>
                <a:tailEnd type="arrow"/>
              </a:ln>
              <a:effectLst/>
            </p:spPr>
          </p:cxnSp>
          <p:cxnSp>
            <p:nvCxnSpPr>
              <p:cNvPr id="36" name="Connettore 2 18"/>
              <p:cNvCxnSpPr/>
              <p:nvPr/>
            </p:nvCxnSpPr>
            <p:spPr>
              <a:xfrm flipH="1">
                <a:off x="1856639" y="4293216"/>
                <a:ext cx="1707249" cy="562397"/>
              </a:xfrm>
              <a:prstGeom prst="straightConnector1">
                <a:avLst/>
              </a:prstGeom>
              <a:noFill/>
              <a:ln w="28575" cap="flat" cmpd="sng" algn="ctr">
                <a:solidFill>
                  <a:srgbClr val="0000CC"/>
                </a:solidFill>
                <a:prstDash val="solid"/>
                <a:tailEnd type="arrow"/>
              </a:ln>
              <a:effectLst/>
            </p:spPr>
          </p:cxnSp>
          <p:cxnSp>
            <p:nvCxnSpPr>
              <p:cNvPr id="37" name="Connettore 2 20"/>
              <p:cNvCxnSpPr/>
              <p:nvPr/>
            </p:nvCxnSpPr>
            <p:spPr>
              <a:xfrm flipH="1">
                <a:off x="1638196" y="3905473"/>
                <a:ext cx="1586714" cy="531639"/>
              </a:xfrm>
              <a:prstGeom prst="straightConnector1">
                <a:avLst/>
              </a:prstGeom>
              <a:noFill/>
              <a:ln w="28575" cap="flat" cmpd="sng" algn="ctr">
                <a:solidFill>
                  <a:srgbClr val="0000CC"/>
                </a:solidFill>
                <a:prstDash val="solid"/>
                <a:tailEnd type="arrow"/>
              </a:ln>
              <a:effectLst/>
            </p:spPr>
          </p:cxnSp>
        </p:grpSp>
        <p:sp>
          <p:nvSpPr>
            <p:cNvPr id="25" name="Rettangolo 27"/>
            <p:cNvSpPr/>
            <p:nvPr/>
          </p:nvSpPr>
          <p:spPr>
            <a:xfrm>
              <a:off x="4734088" y="1412776"/>
              <a:ext cx="341968" cy="36004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38" name="Rectangle 37"/>
          <p:cNvSpPr/>
          <p:nvPr/>
        </p:nvSpPr>
        <p:spPr>
          <a:xfrm>
            <a:off x="3305386" y="831213"/>
            <a:ext cx="1983235" cy="523220"/>
          </a:xfrm>
          <a:prstGeom prst="rect">
            <a:avLst/>
          </a:prstGeom>
        </p:spPr>
        <p:txBody>
          <a:bodyPr wrap="none">
            <a:spAutoFit/>
          </a:bodyPr>
          <a:lstStyle/>
          <a:p>
            <a:pPr marL="0" indent="0">
              <a:spcAft>
                <a:spcPts val="600"/>
              </a:spcAft>
              <a:buNone/>
            </a:pPr>
            <a:r>
              <a:rPr lang="en-GB" sz="2800" b="1" kern="0" dirty="0" smtClean="0">
                <a:solidFill>
                  <a:srgbClr val="005FAA"/>
                </a:solidFill>
                <a:latin typeface="Arial"/>
                <a:ea typeface="MS PGothic" pitchFamily="34" charset="-128"/>
                <a:cs typeface="ＭＳ Ｐゴシック" charset="0"/>
              </a:rPr>
              <a:t>Motivation</a:t>
            </a:r>
            <a:endParaRPr lang="en-GB" sz="2800" b="1" kern="0" dirty="0">
              <a:solidFill>
                <a:srgbClr val="005FAA"/>
              </a:solidFill>
              <a:latin typeface="Arial"/>
              <a:ea typeface="MS PGothic" pitchFamily="34" charset="-128"/>
              <a:cs typeface="ＭＳ Ｐゴシック" charset="0"/>
            </a:endParaRPr>
          </a:p>
        </p:txBody>
      </p:sp>
    </p:spTree>
    <p:extLst>
      <p:ext uri="{BB962C8B-B14F-4D97-AF65-F5344CB8AC3E}">
        <p14:creationId xmlns:p14="http://schemas.microsoft.com/office/powerpoint/2010/main" val="5379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980728"/>
            <a:ext cx="8568952" cy="1154162"/>
          </a:xfrm>
          <a:prstGeom prst="rect">
            <a:avLst/>
          </a:prstGeom>
          <a:solidFill>
            <a:schemeClr val="bg1">
              <a:alpha val="0"/>
            </a:schemeClr>
          </a:solidFill>
        </p:spPr>
        <p:txBody>
          <a:bodyPr wrap="square" rtlCol="0">
            <a:spAutoFit/>
          </a:bodyPr>
          <a:lstStyle/>
          <a:p>
            <a:pPr>
              <a:spcAft>
                <a:spcPts val="600"/>
              </a:spcAft>
            </a:pPr>
            <a:r>
              <a:rPr lang="en-US" b="1" kern="0" dirty="0">
                <a:solidFill>
                  <a:srgbClr val="005FAA"/>
                </a:solidFill>
                <a:latin typeface="Arial"/>
                <a:ea typeface="MS PGothic" pitchFamily="34" charset="-128"/>
                <a:cs typeface="ＭＳ Ｐゴシック" charset="0"/>
              </a:rPr>
              <a:t>The difference – What the C-Flagship will not be/do</a:t>
            </a:r>
          </a:p>
          <a:p>
            <a:pPr marL="342900" indent="-342900">
              <a:buFont typeface="Arial" pitchFamily="34" charset="0"/>
              <a:buChar char="•"/>
            </a:pPr>
            <a:r>
              <a:rPr lang="en-US" sz="2000" dirty="0">
                <a:solidFill>
                  <a:srgbClr val="005FAA"/>
                </a:solidFill>
                <a:latin typeface="Arial"/>
                <a:ea typeface="MS PGothic" pitchFamily="34" charset="-128"/>
                <a:cs typeface="ＭＳ Ｐゴシック" charset="0"/>
              </a:rPr>
              <a:t>It will not be a self-standing entity in competition with others! </a:t>
            </a:r>
          </a:p>
          <a:p>
            <a:pPr marL="342900" indent="-342900">
              <a:buFont typeface="Arial" pitchFamily="34" charset="0"/>
              <a:buChar char="•"/>
            </a:pPr>
            <a:r>
              <a:rPr lang="en-US" sz="2000" dirty="0">
                <a:solidFill>
                  <a:srgbClr val="005FAA"/>
                </a:solidFill>
                <a:latin typeface="Arial"/>
                <a:ea typeface="MS PGothic" pitchFamily="34" charset="-128"/>
                <a:cs typeface="ＭＳ Ｐゴシック" charset="0"/>
              </a:rPr>
              <a:t>It will neither rewrite new strategies nor duplicate existing efforts.</a:t>
            </a:r>
          </a:p>
        </p:txBody>
      </p:sp>
      <p:sp>
        <p:nvSpPr>
          <p:cNvPr id="3" name="CasellaDiTesto 2"/>
          <p:cNvSpPr txBox="1"/>
          <p:nvPr/>
        </p:nvSpPr>
        <p:spPr>
          <a:xfrm>
            <a:off x="323528" y="2348880"/>
            <a:ext cx="8568952" cy="1769715"/>
          </a:xfrm>
          <a:prstGeom prst="rect">
            <a:avLst/>
          </a:prstGeom>
          <a:solidFill>
            <a:schemeClr val="bg1">
              <a:alpha val="0"/>
            </a:schemeClr>
          </a:solidFill>
        </p:spPr>
        <p:txBody>
          <a:bodyPr wrap="square" rtlCol="0">
            <a:spAutoFit/>
          </a:bodyPr>
          <a:lstStyle/>
          <a:p>
            <a:pPr>
              <a:spcAft>
                <a:spcPts val="600"/>
              </a:spcAft>
            </a:pPr>
            <a:r>
              <a:rPr lang="en-US" b="1" kern="0" dirty="0">
                <a:solidFill>
                  <a:srgbClr val="005FAA"/>
                </a:solidFill>
                <a:latin typeface="Arial"/>
                <a:ea typeface="MS PGothic" pitchFamily="34" charset="-128"/>
                <a:cs typeface="ＭＳ Ｐゴシック" charset="0"/>
              </a:rPr>
              <a:t>What the C-Flagship will be/do</a:t>
            </a:r>
          </a:p>
          <a:p>
            <a:pPr marL="342900" indent="-342900">
              <a:spcAft>
                <a:spcPts val="600"/>
              </a:spcAft>
              <a:buFont typeface="Arial" pitchFamily="34" charset="0"/>
              <a:buChar char="•"/>
            </a:pPr>
            <a:r>
              <a:rPr lang="en-US" sz="2000" dirty="0" smtClean="0">
                <a:solidFill>
                  <a:srgbClr val="005FAA"/>
                </a:solidFill>
                <a:latin typeface="Arial"/>
                <a:ea typeface="MS PGothic" pitchFamily="34" charset="-128"/>
                <a:cs typeface="ＭＳ Ｐゴシック" charset="0"/>
              </a:rPr>
              <a:t>The </a:t>
            </a:r>
            <a:r>
              <a:rPr lang="en-US" sz="2000" dirty="0">
                <a:solidFill>
                  <a:srgbClr val="005FAA"/>
                </a:solidFill>
                <a:latin typeface="Arial"/>
                <a:ea typeface="MS PGothic" pitchFamily="34" charset="-128"/>
                <a:cs typeface="ＭＳ Ｐゴシック" charset="0"/>
              </a:rPr>
              <a:t>C-Flagship will </a:t>
            </a:r>
            <a:r>
              <a:rPr lang="en-US" sz="2000" dirty="0" smtClean="0">
                <a:solidFill>
                  <a:srgbClr val="005FAA"/>
                </a:solidFill>
                <a:latin typeface="Arial"/>
                <a:ea typeface="MS PGothic" pitchFamily="34" charset="-128"/>
                <a:cs typeface="ＭＳ Ｐゴシック" charset="0"/>
              </a:rPr>
              <a:t>build </a:t>
            </a:r>
            <a:r>
              <a:rPr lang="en-US" sz="2000" dirty="0">
                <a:solidFill>
                  <a:srgbClr val="005FAA"/>
                </a:solidFill>
                <a:latin typeface="Arial"/>
                <a:ea typeface="MS PGothic" pitchFamily="34" charset="-128"/>
                <a:cs typeface="ＭＳ Ｐゴシック" charset="0"/>
              </a:rPr>
              <a:t>on existing initiatives, networks and infrastructures, and integrate them with the missing pieces to obtain a comprehensive globally coordinated GHG observation and analysis </a:t>
            </a:r>
            <a:r>
              <a:rPr lang="en-US" sz="2000" dirty="0" smtClean="0">
                <a:solidFill>
                  <a:srgbClr val="005FAA"/>
                </a:solidFill>
                <a:latin typeface="Arial"/>
                <a:ea typeface="MS PGothic" pitchFamily="34" charset="-128"/>
                <a:cs typeface="ＭＳ Ｐゴシック" charset="0"/>
              </a:rPr>
              <a:t>system</a:t>
            </a:r>
            <a:endParaRPr lang="en-US" sz="2000" dirty="0">
              <a:solidFill>
                <a:srgbClr val="005FAA"/>
              </a:solidFill>
              <a:latin typeface="Arial"/>
              <a:ea typeface="MS PGothic" pitchFamily="34" charset="-128"/>
              <a:cs typeface="ＭＳ Ｐゴシック" charset="0"/>
            </a:endParaRPr>
          </a:p>
        </p:txBody>
      </p:sp>
      <p:pic>
        <p:nvPicPr>
          <p:cNvPr id="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149080"/>
            <a:ext cx="1944216" cy="274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http://ceos.org/wp-content/uploads/2014/10/CEOS-Carbon-Strategy-Cover-Page-221x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147431"/>
            <a:ext cx="2016224" cy="273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716017" y="4134825"/>
            <a:ext cx="2037066" cy="275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3329" y="4118595"/>
            <a:ext cx="2057959" cy="277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527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628800"/>
            <a:ext cx="8568952" cy="2232248"/>
          </a:xfrm>
        </p:spPr>
        <p:txBody>
          <a:bodyPr/>
          <a:lstStyle/>
          <a:p>
            <a:pPr marL="0" indent="0">
              <a:spcAft>
                <a:spcPts val="600"/>
              </a:spcAft>
              <a:buNone/>
            </a:pPr>
            <a:r>
              <a:rPr lang="en-US" sz="2000" i="1" dirty="0">
                <a:solidFill>
                  <a:srgbClr val="005FAA"/>
                </a:solidFill>
              </a:rPr>
              <a:t>2016, the preparatory phase</a:t>
            </a:r>
            <a:endParaRPr lang="en-GB" sz="2000" dirty="0">
              <a:solidFill>
                <a:srgbClr val="005FAA"/>
              </a:solidFill>
            </a:endParaRPr>
          </a:p>
          <a:p>
            <a:r>
              <a:rPr lang="en-GB" sz="2000" dirty="0">
                <a:solidFill>
                  <a:srgbClr val="005FAA"/>
                </a:solidFill>
              </a:rPr>
              <a:t>Development of an Implementation Plan and fund raising</a:t>
            </a:r>
            <a:endParaRPr lang="en-US" sz="2000" u="sng" dirty="0">
              <a:solidFill>
                <a:srgbClr val="005FAA"/>
              </a:solidFill>
            </a:endParaRPr>
          </a:p>
          <a:p>
            <a:pPr>
              <a:spcAft>
                <a:spcPts val="1200"/>
              </a:spcAft>
            </a:pPr>
            <a:r>
              <a:rPr lang="en-US" sz="2000" u="sng" dirty="0">
                <a:solidFill>
                  <a:srgbClr val="005FAA"/>
                </a:solidFill>
              </a:rPr>
              <a:t>Implementation Plan will be ready for endorsement by the GEO-XIII Plenary</a:t>
            </a:r>
            <a:r>
              <a:rPr lang="en-US" sz="2000" dirty="0">
                <a:solidFill>
                  <a:srgbClr val="005FAA"/>
                </a:solidFill>
              </a:rPr>
              <a:t> </a:t>
            </a:r>
            <a:endParaRPr lang="en-US" sz="2000" dirty="0" smtClean="0">
              <a:solidFill>
                <a:srgbClr val="005FAA"/>
              </a:solidFill>
            </a:endParaRPr>
          </a:p>
          <a:p>
            <a:pPr>
              <a:spcAft>
                <a:spcPts val="1200"/>
              </a:spcAft>
            </a:pPr>
            <a:r>
              <a:rPr lang="en-GB" sz="2000" dirty="0" smtClean="0">
                <a:solidFill>
                  <a:srgbClr val="005FAA"/>
                </a:solidFill>
              </a:rPr>
              <a:t>Flagship concept presented </a:t>
            </a:r>
            <a:r>
              <a:rPr lang="en-GB" sz="2000" dirty="0">
                <a:solidFill>
                  <a:srgbClr val="005FAA"/>
                </a:solidFill>
              </a:rPr>
              <a:t>at </a:t>
            </a:r>
            <a:r>
              <a:rPr lang="en-GB" sz="2000" dirty="0" smtClean="0">
                <a:solidFill>
                  <a:srgbClr val="005FAA"/>
                </a:solidFill>
              </a:rPr>
              <a:t>GCOS </a:t>
            </a:r>
            <a:r>
              <a:rPr lang="en-GB" sz="2000" dirty="0">
                <a:solidFill>
                  <a:srgbClr val="005FAA"/>
                </a:solidFill>
              </a:rPr>
              <a:t>Science Conference, </a:t>
            </a:r>
            <a:r>
              <a:rPr lang="en-GB" sz="2000" dirty="0" smtClean="0">
                <a:solidFill>
                  <a:srgbClr val="005FAA"/>
                </a:solidFill>
              </a:rPr>
              <a:t>Amsterdam</a:t>
            </a:r>
            <a:endParaRPr lang="en-GB" sz="1600" i="1" dirty="0">
              <a:solidFill>
                <a:srgbClr val="005FAA"/>
              </a:solidFill>
            </a:endParaRPr>
          </a:p>
          <a:p>
            <a:pPr marL="0" indent="0">
              <a:buNone/>
            </a:pPr>
            <a:endParaRPr lang="en-GB" sz="2000" dirty="0" smtClean="0">
              <a:solidFill>
                <a:srgbClr val="005FAA"/>
              </a:solidFill>
            </a:endParaRPr>
          </a:p>
          <a:p>
            <a:pPr marL="0" indent="0">
              <a:buNone/>
            </a:pPr>
            <a:endParaRPr lang="en-GB" sz="2000" dirty="0">
              <a:solidFill>
                <a:srgbClr val="005FAA"/>
              </a:solidFill>
            </a:endParaRPr>
          </a:p>
          <a:p>
            <a:pPr marL="0" indent="0">
              <a:buNone/>
            </a:pPr>
            <a:endParaRPr lang="en-GB" sz="2000" dirty="0" smtClean="0">
              <a:solidFill>
                <a:srgbClr val="005FAA"/>
              </a:solidFill>
            </a:endParaRPr>
          </a:p>
        </p:txBody>
      </p:sp>
      <p:sp>
        <p:nvSpPr>
          <p:cNvPr id="4" name="Titel 1"/>
          <p:cNvSpPr txBox="1">
            <a:spLocks/>
          </p:cNvSpPr>
          <p:nvPr/>
        </p:nvSpPr>
        <p:spPr bwMode="auto">
          <a:xfrm>
            <a:off x="398713" y="764704"/>
            <a:ext cx="856895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lang="en-GB" kern="0" dirty="0" smtClean="0"/>
              <a:t>GEO Carbon Cycle and GHG Flagship</a:t>
            </a:r>
            <a:endParaRPr lang="en-GB" kern="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61048"/>
            <a:ext cx="8928992" cy="27634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4090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b="1" dirty="0">
                <a:solidFill>
                  <a:srgbClr val="005FAA"/>
                </a:solidFill>
                <a:latin typeface="Arial" panose="020B0604020202020204" pitchFamily="34" charset="0"/>
                <a:cs typeface="Arial" panose="020B0604020202020204" pitchFamily="34" charset="0"/>
              </a:rPr>
              <a:t>Discussion points</a:t>
            </a:r>
          </a:p>
        </p:txBody>
      </p:sp>
      <p:sp>
        <p:nvSpPr>
          <p:cNvPr id="3" name="Content Placeholder 2"/>
          <p:cNvSpPr>
            <a:spLocks noGrp="1"/>
          </p:cNvSpPr>
          <p:nvPr>
            <p:ph idx="1"/>
          </p:nvPr>
        </p:nvSpPr>
        <p:spPr>
          <a:xfrm>
            <a:off x="293688" y="1897335"/>
            <a:ext cx="8705850" cy="4772025"/>
          </a:xfrm>
        </p:spPr>
        <p:txBody>
          <a:bodyPr/>
          <a:lstStyle/>
          <a:p>
            <a:r>
              <a:rPr lang="de-DE" dirty="0" smtClean="0">
                <a:solidFill>
                  <a:srgbClr val="005FAA"/>
                </a:solidFill>
              </a:rPr>
              <a:t>GEO´s role in the implementation of the Architecture for Climate Monitoring from Space</a:t>
            </a:r>
          </a:p>
          <a:p>
            <a:endParaRPr lang="de-DE" dirty="0" smtClean="0">
              <a:solidFill>
                <a:srgbClr val="005FAA"/>
              </a:solidFill>
            </a:endParaRPr>
          </a:p>
          <a:p>
            <a:r>
              <a:rPr lang="de-DE" dirty="0" smtClean="0">
                <a:solidFill>
                  <a:srgbClr val="005FAA"/>
                </a:solidFill>
              </a:rPr>
              <a:t>Interface between the ECV Inventory and the GEOSS Common Infrastructure</a:t>
            </a:r>
          </a:p>
          <a:p>
            <a:endParaRPr lang="de-DE" dirty="0">
              <a:solidFill>
                <a:srgbClr val="005FAA"/>
              </a:solidFill>
            </a:endParaRPr>
          </a:p>
          <a:p>
            <a:r>
              <a:rPr lang="de-DE" dirty="0" smtClean="0">
                <a:solidFill>
                  <a:srgbClr val="005FAA"/>
                </a:solidFill>
              </a:rPr>
              <a:t>GEO Carbon Flagship in support of CEOS Stragegy for Carbon Observations from Space</a:t>
            </a:r>
            <a:endParaRPr lang="de-DE" dirty="0"/>
          </a:p>
        </p:txBody>
      </p:sp>
    </p:spTree>
    <p:extLst>
      <p:ext uri="{BB962C8B-B14F-4D97-AF65-F5344CB8AC3E}">
        <p14:creationId xmlns:p14="http://schemas.microsoft.com/office/powerpoint/2010/main" val="1569988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ChangeArrowheads="1"/>
          </p:cNvSpPr>
          <p:nvPr/>
        </p:nvSpPr>
        <p:spPr bwMode="auto">
          <a:xfrm>
            <a:off x="323528" y="2348880"/>
            <a:ext cx="864096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800" b="1" dirty="0" smtClean="0">
                <a:solidFill>
                  <a:srgbClr val="005FAA"/>
                </a:solidFill>
                <a:latin typeface="+mj-lt"/>
                <a:ea typeface="+mj-ea"/>
                <a:cs typeface="+mj-cs"/>
              </a:rPr>
              <a:t>GEO-XII Plenary &amp; Ministerial Summit</a:t>
            </a:r>
          </a:p>
          <a:p>
            <a:pPr algn="ctr"/>
            <a:r>
              <a:rPr lang="en-US" altLang="en-US" sz="2800" b="1" dirty="0" smtClean="0">
                <a:solidFill>
                  <a:srgbClr val="005FAA"/>
                </a:solidFill>
                <a:latin typeface="+mj-lt"/>
                <a:ea typeface="+mj-ea"/>
                <a:cs typeface="+mj-cs"/>
              </a:rPr>
              <a:t>Mexico City 9-13 November 2015</a:t>
            </a:r>
          </a:p>
          <a:p>
            <a:endParaRPr lang="en-US" altLang="en-US" dirty="0" smtClean="0">
              <a:solidFill>
                <a:srgbClr val="005FAA"/>
              </a:solidFill>
              <a:latin typeface="Tahoma" panose="020B0604030504040204" pitchFamily="34" charset="0"/>
              <a:ea typeface="Tahoma" panose="020B0604030504040204" pitchFamily="34" charset="0"/>
              <a:cs typeface="Tahoma" panose="020B0604030504040204" pitchFamily="34" charset="0"/>
            </a:endParaRPr>
          </a:p>
          <a:p>
            <a:pPr marL="342900" indent="-342900">
              <a:spcAft>
                <a:spcPts val="1200"/>
              </a:spcAft>
              <a:buFont typeface="Arial" panose="020B0604020202020204" pitchFamily="34" charset="0"/>
              <a:buChar char="•"/>
            </a:pPr>
            <a:r>
              <a:rPr lang="en-GB" dirty="0" smtClean="0">
                <a:solidFill>
                  <a:srgbClr val="005FAA"/>
                </a:solidFill>
                <a:latin typeface="+mn-lt"/>
                <a:ea typeface="Tahoma" panose="020B0604030504040204" pitchFamily="34" charset="0"/>
                <a:cs typeface="Tahoma" panose="020B0604030504040204" pitchFamily="34" charset="0"/>
              </a:rPr>
              <a:t>Adoption </a:t>
            </a:r>
            <a:r>
              <a:rPr lang="en-GB" dirty="0">
                <a:solidFill>
                  <a:srgbClr val="005FAA"/>
                </a:solidFill>
                <a:latin typeface="+mn-lt"/>
                <a:ea typeface="Tahoma" panose="020B0604030504040204" pitchFamily="34" charset="0"/>
                <a:cs typeface="Tahoma" panose="020B0604030504040204" pitchFamily="34" charset="0"/>
              </a:rPr>
              <a:t>of a ten year </a:t>
            </a:r>
            <a:r>
              <a:rPr lang="en-GB" u="sng" dirty="0">
                <a:solidFill>
                  <a:srgbClr val="005FAA"/>
                </a:solidFill>
                <a:latin typeface="+mn-lt"/>
                <a:ea typeface="Tahoma" panose="020B0604030504040204" pitchFamily="34" charset="0"/>
                <a:cs typeface="Tahoma" panose="020B0604030504040204" pitchFamily="34" charset="0"/>
              </a:rPr>
              <a:t>Strategic Plan </a:t>
            </a:r>
            <a:r>
              <a:rPr lang="en-GB" dirty="0">
                <a:solidFill>
                  <a:srgbClr val="005FAA"/>
                </a:solidFill>
                <a:latin typeface="+mn-lt"/>
                <a:ea typeface="Tahoma" panose="020B0604030504040204" pitchFamily="34" charset="0"/>
                <a:cs typeface="Tahoma" panose="020B0604030504040204" pitchFamily="34" charset="0"/>
              </a:rPr>
              <a:t>(2016 - 2025) </a:t>
            </a:r>
          </a:p>
          <a:p>
            <a:pPr marL="342900" indent="-342900">
              <a:spcAft>
                <a:spcPts val="1200"/>
              </a:spcAft>
              <a:buFont typeface="Arial" panose="020B0604020202020204" pitchFamily="34" charset="0"/>
              <a:buChar char="•"/>
            </a:pPr>
            <a:r>
              <a:rPr lang="en-GB" u="sng" dirty="0">
                <a:solidFill>
                  <a:srgbClr val="005FAA"/>
                </a:solidFill>
                <a:latin typeface="+mn-lt"/>
                <a:ea typeface="Tahoma" panose="020B0604030504040204" pitchFamily="34" charset="0"/>
                <a:cs typeface="Tahoma" panose="020B0604030504040204" pitchFamily="34" charset="0"/>
              </a:rPr>
              <a:t>Ministerial Declaration </a:t>
            </a:r>
            <a:r>
              <a:rPr lang="en-GB" dirty="0">
                <a:solidFill>
                  <a:srgbClr val="005FAA"/>
                </a:solidFill>
                <a:latin typeface="+mn-lt"/>
                <a:ea typeface="Tahoma" panose="020B0604030504040204" pitchFamily="34" charset="0"/>
                <a:cs typeface="Tahoma" panose="020B0604030504040204" pitchFamily="34" charset="0"/>
              </a:rPr>
              <a:t>that focuses on harnessing critical environmental observations to enable leaders to make better-informed decisions for the benefit of humanity at a time of rapid global change</a:t>
            </a:r>
            <a:endParaRPr lang="en-US" altLang="en-US" dirty="0">
              <a:solidFill>
                <a:srgbClr val="005FAA"/>
              </a:solidFill>
              <a:latin typeface="+mn-lt"/>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2173432"/>
          </a:xfrm>
          <a:prstGeom prst="rect">
            <a:avLst/>
          </a:prstGeom>
        </p:spPr>
      </p:pic>
    </p:spTree>
    <p:extLst>
      <p:ext uri="{BB962C8B-B14F-4D97-AF65-F5344CB8AC3E}">
        <p14:creationId xmlns:p14="http://schemas.microsoft.com/office/powerpoint/2010/main" val="672960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ChangeArrowheads="1"/>
          </p:cNvSpPr>
          <p:nvPr/>
        </p:nvSpPr>
        <p:spPr bwMode="auto">
          <a:xfrm>
            <a:off x="646102" y="2793122"/>
            <a:ext cx="29177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en-US" altLang="ja-JP" sz="4000" b="1" kern="0" dirty="0">
                <a:solidFill>
                  <a:srgbClr val="005FAA"/>
                </a:solidFill>
                <a:latin typeface="Arial" panose="020B0604020202020204" pitchFamily="34" charset="0"/>
                <a:ea typeface="宋体" pitchFamily="2" charset="-122"/>
                <a:cs typeface="Arial" panose="020B0604020202020204" pitchFamily="34" charset="0"/>
              </a:rPr>
              <a:t>Thank you!</a:t>
            </a:r>
          </a:p>
        </p:txBody>
      </p:sp>
      <p:sp>
        <p:nvSpPr>
          <p:cNvPr id="24580" name="TextBox 1"/>
          <p:cNvSpPr txBox="1">
            <a:spLocks noChangeArrowheads="1"/>
          </p:cNvSpPr>
          <p:nvPr/>
        </p:nvSpPr>
        <p:spPr bwMode="auto">
          <a:xfrm>
            <a:off x="285750" y="5643563"/>
            <a:ext cx="42240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50000"/>
              </a:lnSpc>
            </a:pPr>
            <a:r>
              <a:rPr lang="fr-CH" altLang="en-US" b="1" dirty="0" smtClean="0">
                <a:solidFill>
                  <a:srgbClr val="3595B7"/>
                </a:solidFill>
                <a:latin typeface="Arial" pitchFamily="34" charset="0"/>
                <a:cs typeface="Tahoma" pitchFamily="34" charset="0"/>
                <a:hlinkClick r:id="rId3"/>
              </a:rPr>
              <a:t>aobregon@geosec.org</a:t>
            </a:r>
            <a:r>
              <a:rPr lang="fr-CH" altLang="en-US" b="1" dirty="0">
                <a:solidFill>
                  <a:srgbClr val="3595B7"/>
                </a:solidFill>
                <a:latin typeface="Arial" pitchFamily="34" charset="0"/>
                <a:cs typeface="Tahoma" pitchFamily="34" charset="0"/>
              </a:rPr>
              <a:t/>
            </a:r>
            <a:br>
              <a:rPr lang="fr-CH" altLang="en-US" b="1" dirty="0">
                <a:solidFill>
                  <a:srgbClr val="3595B7"/>
                </a:solidFill>
                <a:latin typeface="Arial" pitchFamily="34" charset="0"/>
                <a:cs typeface="Tahoma" pitchFamily="34" charset="0"/>
              </a:rPr>
            </a:br>
            <a:r>
              <a:rPr lang="fr-CH" altLang="en-US" b="1" dirty="0">
                <a:solidFill>
                  <a:srgbClr val="3595B7"/>
                </a:solidFill>
                <a:latin typeface="Arial" pitchFamily="34" charset="0"/>
                <a:cs typeface="Tahoma" pitchFamily="34" charset="0"/>
              </a:rPr>
              <a:t>www.earthobservations.org</a:t>
            </a:r>
          </a:p>
        </p:txBody>
      </p:sp>
    </p:spTree>
    <p:extLst>
      <p:ext uri="{BB962C8B-B14F-4D97-AF65-F5344CB8AC3E}">
        <p14:creationId xmlns:p14="http://schemas.microsoft.com/office/powerpoint/2010/main" val="4063553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05880"/>
            <a:ext cx="7772400" cy="1143000"/>
          </a:xfrm>
        </p:spPr>
        <p:txBody>
          <a:bodyPr/>
          <a:lstStyle/>
          <a:p>
            <a:r>
              <a:rPr lang="de-DE" dirty="0" smtClean="0"/>
              <a:t>Additional slides</a:t>
            </a:r>
            <a:endParaRPr lang="de-DE" dirty="0"/>
          </a:p>
        </p:txBody>
      </p:sp>
    </p:spTree>
    <p:extLst>
      <p:ext uri="{BB962C8B-B14F-4D97-AF65-F5344CB8AC3E}">
        <p14:creationId xmlns:p14="http://schemas.microsoft.com/office/powerpoint/2010/main" val="1248304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53"/>
          <p:cNvSpPr>
            <a:spLocks noChangeArrowheads="1"/>
          </p:cNvSpPr>
          <p:nvPr/>
        </p:nvSpPr>
        <p:spPr bwMode="auto">
          <a:xfrm>
            <a:off x="1291690" y="3924300"/>
            <a:ext cx="1485900" cy="23177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de-DE">
              <a:solidFill>
                <a:srgbClr val="000000"/>
              </a:solidFill>
              <a:latin typeface="Times" charset="0"/>
              <a:ea typeface="MS PGothic" pitchFamily="34" charset="-128"/>
            </a:endParaRPr>
          </a:p>
        </p:txBody>
      </p:sp>
      <p:sp>
        <p:nvSpPr>
          <p:cNvPr id="5" name="Rectangle 4"/>
          <p:cNvSpPr/>
          <p:nvPr/>
        </p:nvSpPr>
        <p:spPr>
          <a:xfrm>
            <a:off x="617003" y="2819400"/>
            <a:ext cx="7620000" cy="400050"/>
          </a:xfrm>
          <a:prstGeom prst="rect">
            <a:avLst/>
          </a:prstGeom>
        </p:spPr>
        <p:txBody>
          <a:bodyPr>
            <a:spAutoFit/>
          </a:bodyPr>
          <a:lstStyle/>
          <a:p>
            <a:pPr algn="ctr"/>
            <a:endParaRPr lang="en-GB">
              <a:solidFill>
                <a:srgbClr val="000000"/>
              </a:solidFill>
              <a:latin typeface="Arial" pitchFamily="34" charset="0"/>
              <a:ea typeface="MS PGothic" pitchFamily="34" charset="-128"/>
              <a:cs typeface="Arial" pitchFamily="34" charset="0"/>
            </a:endParaRPr>
          </a:p>
        </p:txBody>
      </p:sp>
      <p:sp>
        <p:nvSpPr>
          <p:cNvPr id="10" name="Inhaltsplatzhalter 2"/>
          <p:cNvSpPr txBox="1">
            <a:spLocks/>
          </p:cNvSpPr>
          <p:nvPr/>
        </p:nvSpPr>
        <p:spPr bwMode="auto">
          <a:xfrm>
            <a:off x="35496" y="1340768"/>
            <a:ext cx="91440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a:lstStyle>
          <a:p>
            <a:pPr eaLnBrk="1" hangingPunct="1">
              <a:spcBef>
                <a:spcPts val="0"/>
              </a:spcBef>
              <a:defRPr/>
            </a:pPr>
            <a:r>
              <a:rPr lang="en-US" altLang="de-DE" b="1"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Vison for GEO</a:t>
            </a:r>
          </a:p>
          <a:p>
            <a:pPr marL="457200" lvl="1" indent="0" eaLnBrk="1" hangingPunct="1">
              <a:spcBef>
                <a:spcPts val="0"/>
              </a:spcBef>
              <a:buFontTx/>
              <a:buNone/>
              <a:defRPr/>
            </a:pPr>
            <a:r>
              <a:rPr lang="en-CA" altLang="ja-JP" sz="2400" kern="0" dirty="0" smtClean="0">
                <a:solidFill>
                  <a:srgbClr val="005FAA"/>
                </a:solidFill>
                <a:latin typeface="Tahoma"/>
                <a:ea typeface="MS PGothic" pitchFamily="34" charset="-128"/>
                <a:cs typeface="Arial"/>
              </a:rPr>
              <a:t>- to envision a future wherein decisions and actions for the </a:t>
            </a:r>
          </a:p>
          <a:p>
            <a:pPr marL="457200" lvl="1" indent="0" eaLnBrk="1" hangingPunct="1">
              <a:spcBef>
                <a:spcPts val="0"/>
              </a:spcBef>
              <a:buFontTx/>
              <a:buNone/>
              <a:defRPr/>
            </a:pPr>
            <a:r>
              <a:rPr lang="en-CA" altLang="ja-JP" sz="2400" kern="0" dirty="0" smtClean="0">
                <a:solidFill>
                  <a:srgbClr val="005FAA"/>
                </a:solidFill>
                <a:latin typeface="Tahoma"/>
                <a:ea typeface="MS PGothic" pitchFamily="34" charset="-128"/>
                <a:cs typeface="Arial"/>
              </a:rPr>
              <a:t>  benefit of humankind are informed by coordinated, </a:t>
            </a:r>
          </a:p>
          <a:p>
            <a:pPr marL="457200" lvl="1" indent="0" eaLnBrk="1" hangingPunct="1">
              <a:spcBef>
                <a:spcPts val="0"/>
              </a:spcBef>
              <a:buFontTx/>
              <a:buNone/>
              <a:defRPr/>
            </a:pPr>
            <a:r>
              <a:rPr lang="en-CA" altLang="ja-JP" sz="2400" kern="0" dirty="0" smtClean="0">
                <a:solidFill>
                  <a:srgbClr val="005FAA"/>
                </a:solidFill>
                <a:latin typeface="Tahoma"/>
                <a:ea typeface="MS PGothic" pitchFamily="34" charset="-128"/>
                <a:cs typeface="Arial"/>
              </a:rPr>
              <a:t>  comprehensive and sustained Earth observations.</a:t>
            </a:r>
          </a:p>
          <a:p>
            <a:pPr marL="457200" lvl="1" indent="0" eaLnBrk="1" hangingPunct="1">
              <a:spcBef>
                <a:spcPts val="0"/>
              </a:spcBef>
              <a:buFontTx/>
              <a:buNone/>
              <a:defRPr/>
            </a:pPr>
            <a:endParaRPr lang="en-CA" altLang="ja-JP" kern="0" dirty="0" smtClean="0">
              <a:solidFill>
                <a:srgbClr val="005FAA"/>
              </a:solidFill>
              <a:latin typeface="Tahoma"/>
              <a:ea typeface="MS PGothic" pitchFamily="34" charset="-128"/>
              <a:cs typeface="Arial"/>
            </a:endParaRPr>
          </a:p>
          <a:p>
            <a:pPr eaLnBrk="1" hangingPunct="1">
              <a:spcBef>
                <a:spcPts val="0"/>
              </a:spcBef>
              <a:defRPr/>
            </a:pPr>
            <a:r>
              <a:rPr lang="en-US" altLang="de-DE" b="1"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GEO’s Mission</a:t>
            </a:r>
            <a:endParaRPr lang="en-CA" altLang="ja-JP" b="1" kern="0" dirty="0" smtClean="0">
              <a:solidFill>
                <a:srgbClr val="005FAA"/>
              </a:solidFill>
              <a:latin typeface="Tahoma" panose="020B0604030504040204" pitchFamily="34" charset="0"/>
              <a:ea typeface="Tahoma" panose="020B0604030504040204" pitchFamily="34" charset="0"/>
              <a:cs typeface="Tahoma" panose="020B0604030504040204" pitchFamily="34" charset="0"/>
            </a:endParaRPr>
          </a:p>
          <a:p>
            <a:pPr marL="457200" lvl="1" indent="0" eaLnBrk="1" hangingPunct="1">
              <a:spcBef>
                <a:spcPts val="0"/>
              </a:spcBef>
              <a:buFontTx/>
              <a:buNone/>
              <a:defRPr/>
            </a:pPr>
            <a:r>
              <a:rPr lang="en-US" altLang="ja-JP" sz="2400" kern="0" dirty="0" smtClean="0">
                <a:solidFill>
                  <a:srgbClr val="005FAA"/>
                </a:solidFill>
                <a:latin typeface="Tahoma"/>
                <a:ea typeface="MS PGothic" pitchFamily="34" charset="-128"/>
                <a:cs typeface="Arial"/>
              </a:rPr>
              <a:t>- to connect the demand of decision-makers with the supply of </a:t>
            </a:r>
          </a:p>
          <a:p>
            <a:pPr marL="457200" lvl="1" indent="0" eaLnBrk="1" hangingPunct="1">
              <a:spcBef>
                <a:spcPts val="0"/>
              </a:spcBef>
              <a:buFontTx/>
              <a:buNone/>
              <a:defRPr/>
            </a:pPr>
            <a:r>
              <a:rPr lang="en-US" altLang="ja-JP" sz="2400" kern="0" dirty="0" smtClean="0">
                <a:solidFill>
                  <a:srgbClr val="005FAA"/>
                </a:solidFill>
                <a:latin typeface="Tahoma"/>
                <a:ea typeface="MS PGothic" pitchFamily="34" charset="-128"/>
                <a:cs typeface="Arial"/>
              </a:rPr>
              <a:t>  data and information</a:t>
            </a:r>
          </a:p>
          <a:p>
            <a:pPr marL="457200" lvl="1" indent="0" eaLnBrk="1" hangingPunct="1">
              <a:spcBef>
                <a:spcPts val="0"/>
              </a:spcBef>
              <a:buFontTx/>
              <a:buNone/>
              <a:defRPr/>
            </a:pPr>
            <a:r>
              <a:rPr lang="en-US" altLang="ja-JP" sz="2400" kern="0" dirty="0" smtClean="0">
                <a:solidFill>
                  <a:srgbClr val="005FAA"/>
                </a:solidFill>
                <a:latin typeface="Tahoma"/>
                <a:ea typeface="MS PGothic" pitchFamily="34" charset="-128"/>
                <a:cs typeface="Arial"/>
              </a:rPr>
              <a:t>- to unlock the power of Earth observations</a:t>
            </a:r>
          </a:p>
          <a:p>
            <a:pPr marL="457200" lvl="1" indent="0" eaLnBrk="1" hangingPunct="1">
              <a:spcBef>
                <a:spcPts val="0"/>
              </a:spcBef>
              <a:buFontTx/>
              <a:buNone/>
              <a:defRPr/>
            </a:pPr>
            <a:endParaRPr lang="en-US" altLang="ja-JP" kern="0" dirty="0" smtClean="0">
              <a:solidFill>
                <a:srgbClr val="005FAA"/>
              </a:solidFill>
              <a:latin typeface="Tahoma"/>
              <a:ea typeface="MS PGothic" pitchFamily="34" charset="-128"/>
              <a:cs typeface="Arial"/>
            </a:endParaRPr>
          </a:p>
          <a:p>
            <a:pPr eaLnBrk="1" hangingPunct="1">
              <a:spcBef>
                <a:spcPts val="0"/>
              </a:spcBef>
              <a:defRPr/>
            </a:pPr>
            <a:r>
              <a:rPr lang="en-US" altLang="de-DE" b="1" kern="0" dirty="0" smtClean="0">
                <a:solidFill>
                  <a:srgbClr val="005FAA"/>
                </a:solidFill>
                <a:latin typeface="Tahoma" panose="020B0604030504040204" pitchFamily="34" charset="0"/>
                <a:ea typeface="Tahoma" panose="020B0604030504040204" pitchFamily="34" charset="0"/>
                <a:cs typeface="Tahoma" panose="020B0604030504040204" pitchFamily="34" charset="0"/>
              </a:rPr>
              <a:t>GEO’s Value</a:t>
            </a:r>
          </a:p>
          <a:p>
            <a:pPr marL="0" indent="0" eaLnBrk="1" hangingPunct="1">
              <a:spcBef>
                <a:spcPts val="0"/>
              </a:spcBef>
              <a:buFontTx/>
              <a:buNone/>
              <a:defRPr/>
            </a:pPr>
            <a:r>
              <a:rPr lang="en-US" altLang="ja-JP" i="1" kern="0" dirty="0" smtClean="0">
                <a:solidFill>
                  <a:srgbClr val="005FAA"/>
                </a:solidFill>
                <a:cs typeface="Arial" panose="020B0604020202020204" pitchFamily="34" charset="0"/>
              </a:rPr>
              <a:t>      </a:t>
            </a:r>
            <a:r>
              <a:rPr lang="en-US" altLang="ja-JP" i="1" kern="0" dirty="0" smtClean="0">
                <a:solidFill>
                  <a:srgbClr val="005FAA"/>
                </a:solidFill>
                <a:latin typeface="Tahoma"/>
                <a:cs typeface="Arial"/>
              </a:rPr>
              <a:t>Convening Power</a:t>
            </a:r>
          </a:p>
          <a:p>
            <a:pPr marL="0" indent="0" eaLnBrk="1" hangingPunct="1">
              <a:spcBef>
                <a:spcPts val="0"/>
              </a:spcBef>
              <a:buFontTx/>
              <a:buNone/>
              <a:defRPr/>
            </a:pPr>
            <a:r>
              <a:rPr lang="en-US" altLang="ja-JP" kern="0" dirty="0" smtClean="0">
                <a:solidFill>
                  <a:srgbClr val="005FAA"/>
                </a:solidFill>
                <a:latin typeface="Tahoma"/>
                <a:cs typeface="Arial"/>
              </a:rPr>
              <a:t>     - </a:t>
            </a:r>
            <a:r>
              <a:rPr lang="en-CA" altLang="ja-JP" kern="0" dirty="0" smtClean="0">
                <a:solidFill>
                  <a:srgbClr val="005FAA"/>
                </a:solidFill>
                <a:latin typeface="Tahoma"/>
                <a:cs typeface="Arial"/>
              </a:rPr>
              <a:t>to assemble and coordinate </a:t>
            </a:r>
            <a:r>
              <a:rPr lang="en-GB" altLang="ja-JP" kern="0" dirty="0" smtClean="0">
                <a:solidFill>
                  <a:srgbClr val="005FAA"/>
                </a:solidFill>
                <a:latin typeface="Tahoma"/>
                <a:cs typeface="Arial"/>
              </a:rPr>
              <a:t>expertise from across different   </a:t>
            </a:r>
          </a:p>
          <a:p>
            <a:pPr marL="0" indent="0" eaLnBrk="1" hangingPunct="1">
              <a:spcBef>
                <a:spcPts val="0"/>
              </a:spcBef>
              <a:buFontTx/>
              <a:buNone/>
              <a:defRPr/>
            </a:pPr>
            <a:r>
              <a:rPr lang="en-GB" altLang="ja-JP" kern="0" dirty="0" smtClean="0">
                <a:solidFill>
                  <a:srgbClr val="005FAA"/>
                </a:solidFill>
                <a:latin typeface="Tahoma"/>
                <a:cs typeface="Arial"/>
              </a:rPr>
              <a:t>       disciplines and communities</a:t>
            </a:r>
            <a:endParaRPr lang="en-CA" altLang="ja-JP" kern="0" dirty="0" smtClean="0">
              <a:solidFill>
                <a:srgbClr val="005FAA"/>
              </a:solidFill>
              <a:latin typeface="Tahoma"/>
              <a:cs typeface="Arial"/>
            </a:endParaRPr>
          </a:p>
        </p:txBody>
      </p:sp>
      <p:sp>
        <p:nvSpPr>
          <p:cNvPr id="12" name="Rectangle 2"/>
          <p:cNvSpPr txBox="1">
            <a:spLocks/>
          </p:cNvSpPr>
          <p:nvPr/>
        </p:nvSpPr>
        <p:spPr bwMode="auto">
          <a:xfrm>
            <a:off x="3563888" y="188640"/>
            <a:ext cx="2664296"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kumimoji="1" lang="en-US" altLang="ja-JP" sz="20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Strategic Plan</a:t>
            </a:r>
            <a:endParaRPr lang="en-GB" sz="2000" kern="0" dirty="0" smtClean="0">
              <a:cs typeface="Arial" panose="020B0604020202020204" pitchFamily="34" charset="0"/>
            </a:endParaRPr>
          </a:p>
        </p:txBody>
      </p:sp>
    </p:spTree>
    <p:extLst>
      <p:ext uri="{BB962C8B-B14F-4D97-AF65-F5344CB8AC3E}">
        <p14:creationId xmlns:p14="http://schemas.microsoft.com/office/powerpoint/2010/main" val="1224275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53"/>
          <p:cNvSpPr>
            <a:spLocks noChangeArrowheads="1"/>
          </p:cNvSpPr>
          <p:nvPr/>
        </p:nvSpPr>
        <p:spPr bwMode="auto">
          <a:xfrm>
            <a:off x="1371600" y="3924300"/>
            <a:ext cx="1485900" cy="23177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de-DE">
              <a:solidFill>
                <a:srgbClr val="000000"/>
              </a:solidFill>
              <a:latin typeface="Times" charset="0"/>
              <a:ea typeface="MS PGothic" pitchFamily="34" charset="-128"/>
            </a:endParaRPr>
          </a:p>
        </p:txBody>
      </p:sp>
      <p:sp>
        <p:nvSpPr>
          <p:cNvPr id="5" name="Rectangle 4"/>
          <p:cNvSpPr/>
          <p:nvPr/>
        </p:nvSpPr>
        <p:spPr>
          <a:xfrm>
            <a:off x="696913" y="2819400"/>
            <a:ext cx="7620000" cy="400050"/>
          </a:xfrm>
          <a:prstGeom prst="rect">
            <a:avLst/>
          </a:prstGeom>
        </p:spPr>
        <p:txBody>
          <a:bodyPr>
            <a:spAutoFit/>
          </a:bodyPr>
          <a:lstStyle/>
          <a:p>
            <a:pPr algn="ctr"/>
            <a:endParaRPr lang="en-GB">
              <a:solidFill>
                <a:srgbClr val="000000"/>
              </a:solidFill>
              <a:latin typeface="Arial" pitchFamily="34" charset="0"/>
              <a:ea typeface="MS PGothic" pitchFamily="34" charset="-128"/>
              <a:cs typeface="Arial" pitchFamily="34" charset="0"/>
            </a:endParaRPr>
          </a:p>
        </p:txBody>
      </p:sp>
      <p:sp>
        <p:nvSpPr>
          <p:cNvPr id="7" name="Inhaltsplatzhalter 2"/>
          <p:cNvSpPr txBox="1">
            <a:spLocks/>
          </p:cNvSpPr>
          <p:nvPr/>
        </p:nvSpPr>
        <p:spPr bwMode="auto">
          <a:xfrm>
            <a:off x="467544" y="1296706"/>
            <a:ext cx="8028383" cy="551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a:lstStyle>
          <a:p>
            <a:pPr eaLnBrk="1" hangingPunct="1">
              <a:lnSpc>
                <a:spcPts val="2600"/>
              </a:lnSpc>
              <a:spcBef>
                <a:spcPts val="0"/>
              </a:spcBef>
              <a:defRPr/>
            </a:pPr>
            <a:r>
              <a:rPr lang="en-US" altLang="de-DE" b="1" kern="0" dirty="0">
                <a:solidFill>
                  <a:srgbClr val="005FAA"/>
                </a:solidFill>
                <a:latin typeface="Tahoma"/>
                <a:ea typeface="MS PGothic" pitchFamily="34" charset="-128"/>
                <a:cs typeface="Arial"/>
              </a:rPr>
              <a:t>GEO’ Strengths</a:t>
            </a:r>
          </a:p>
          <a:p>
            <a:pPr lvl="1" eaLnBrk="1" hangingPunct="1">
              <a:lnSpc>
                <a:spcPts val="2600"/>
              </a:lnSpc>
              <a:spcBef>
                <a:spcPts val="0"/>
              </a:spcBef>
              <a:buFontTx/>
              <a:buChar char="-"/>
              <a:defRPr/>
            </a:pPr>
            <a:r>
              <a:rPr lang="en-US" altLang="ja-JP" sz="2400" kern="0" dirty="0">
                <a:solidFill>
                  <a:srgbClr val="005FAA"/>
                </a:solidFill>
                <a:latin typeface="Tahoma"/>
                <a:ea typeface="MS PGothic" pitchFamily="34" charset="-128"/>
                <a:cs typeface="Arial"/>
              </a:rPr>
              <a:t>a unique, multidisciplinary initiative that occupies an   </a:t>
            </a:r>
          </a:p>
          <a:p>
            <a:pPr marL="457200" lvl="1" indent="0" eaLnBrk="1" hangingPunct="1">
              <a:lnSpc>
                <a:spcPts val="2600"/>
              </a:lnSpc>
              <a:spcBef>
                <a:spcPts val="0"/>
              </a:spcBef>
              <a:buFontTx/>
              <a:buNone/>
              <a:defRPr/>
            </a:pPr>
            <a:r>
              <a:rPr lang="en-US" altLang="ja-JP" sz="2400" kern="0" dirty="0">
                <a:solidFill>
                  <a:srgbClr val="005FAA"/>
                </a:solidFill>
                <a:latin typeface="Tahoma"/>
                <a:ea typeface="MS PGothic" pitchFamily="34" charset="-128"/>
                <a:cs typeface="Arial"/>
              </a:rPr>
              <a:t>    upstream coordination position</a:t>
            </a:r>
          </a:p>
          <a:p>
            <a:pPr lvl="1" eaLnBrk="1" hangingPunct="1">
              <a:lnSpc>
                <a:spcPts val="2600"/>
              </a:lnSpc>
              <a:spcBef>
                <a:spcPts val="0"/>
              </a:spcBef>
              <a:buFontTx/>
              <a:buChar char="-"/>
              <a:defRPr/>
            </a:pPr>
            <a:r>
              <a:rPr lang="en-US" altLang="ja-JP" sz="2400" kern="0" dirty="0">
                <a:solidFill>
                  <a:srgbClr val="005FAA"/>
                </a:solidFill>
                <a:latin typeface="Tahoma"/>
                <a:ea typeface="MS PGothic" pitchFamily="34" charset="-128"/>
                <a:cs typeface="Arial"/>
              </a:rPr>
              <a:t>a flexible and agile forum</a:t>
            </a:r>
          </a:p>
          <a:p>
            <a:pPr lvl="1" eaLnBrk="1" hangingPunct="1">
              <a:lnSpc>
                <a:spcPts val="2600"/>
              </a:lnSpc>
              <a:spcBef>
                <a:spcPts val="0"/>
              </a:spcBef>
              <a:buFontTx/>
              <a:buChar char="-"/>
              <a:defRPr/>
            </a:pPr>
            <a:r>
              <a:rPr lang="en-US" altLang="ja-JP" sz="2400" kern="0" dirty="0">
                <a:solidFill>
                  <a:srgbClr val="005FAA"/>
                </a:solidFill>
                <a:latin typeface="Tahoma"/>
                <a:ea typeface="MS PGothic" pitchFamily="34" charset="-128"/>
                <a:cs typeface="Arial"/>
              </a:rPr>
              <a:t>a facilitator of policy-level </a:t>
            </a:r>
          </a:p>
          <a:p>
            <a:pPr marL="457200" lvl="1" indent="0" eaLnBrk="1" hangingPunct="1">
              <a:lnSpc>
                <a:spcPts val="2600"/>
              </a:lnSpc>
              <a:spcBef>
                <a:spcPts val="0"/>
              </a:spcBef>
              <a:buFontTx/>
              <a:buNone/>
              <a:defRPr/>
            </a:pPr>
            <a:endParaRPr lang="en-US" altLang="ja-JP" sz="2400" kern="0" dirty="0">
              <a:solidFill>
                <a:srgbClr val="005FAA"/>
              </a:solidFill>
              <a:latin typeface="Tahoma"/>
              <a:ea typeface="MS PGothic" pitchFamily="34" charset="-128"/>
              <a:cs typeface="Arial"/>
            </a:endParaRPr>
          </a:p>
          <a:p>
            <a:pPr eaLnBrk="1" hangingPunct="1">
              <a:lnSpc>
                <a:spcPts val="2600"/>
              </a:lnSpc>
              <a:spcBef>
                <a:spcPts val="0"/>
              </a:spcBef>
              <a:defRPr/>
            </a:pPr>
            <a:r>
              <a:rPr lang="en-US" altLang="de-DE" b="1" kern="0" dirty="0">
                <a:solidFill>
                  <a:srgbClr val="005FAA"/>
                </a:solidFill>
                <a:latin typeface="Tahoma"/>
                <a:ea typeface="MS PGothic" pitchFamily="34" charset="-128"/>
                <a:cs typeface="Arial"/>
              </a:rPr>
              <a:t>GEO’s Scope</a:t>
            </a:r>
          </a:p>
          <a:p>
            <a:pPr marL="0" indent="0" eaLnBrk="1" hangingPunct="1">
              <a:lnSpc>
                <a:spcPts val="2600"/>
              </a:lnSpc>
              <a:spcBef>
                <a:spcPts val="0"/>
              </a:spcBef>
              <a:buFontTx/>
              <a:buNone/>
              <a:defRPr/>
            </a:pPr>
            <a:r>
              <a:rPr lang="en-US" altLang="ja-JP" i="1" kern="0" dirty="0">
                <a:solidFill>
                  <a:srgbClr val="005FAA"/>
                </a:solidFill>
                <a:latin typeface="Tahoma"/>
                <a:ea typeface="MS PGothic" pitchFamily="34" charset="-128"/>
                <a:cs typeface="Arial"/>
              </a:rPr>
              <a:t>     end-to-end process:</a:t>
            </a:r>
          </a:p>
          <a:p>
            <a:pPr lvl="1" eaLnBrk="1" hangingPunct="1">
              <a:lnSpc>
                <a:spcPts val="2600"/>
              </a:lnSpc>
              <a:spcBef>
                <a:spcPts val="0"/>
              </a:spcBef>
              <a:buFontTx/>
              <a:buChar char="-"/>
              <a:defRPr/>
            </a:pPr>
            <a:r>
              <a:rPr lang="en-US" altLang="ja-JP" sz="2400" kern="0" dirty="0">
                <a:solidFill>
                  <a:srgbClr val="005FAA"/>
                </a:solidFill>
                <a:latin typeface="Tahoma"/>
                <a:ea typeface="MS PGothic" pitchFamily="34" charset="-128"/>
                <a:cs typeface="Arial"/>
              </a:rPr>
              <a:t>identifying data needs</a:t>
            </a:r>
          </a:p>
          <a:p>
            <a:pPr lvl="1" eaLnBrk="1" hangingPunct="1">
              <a:lnSpc>
                <a:spcPts val="2600"/>
              </a:lnSpc>
              <a:spcBef>
                <a:spcPts val="0"/>
              </a:spcBef>
              <a:buFontTx/>
              <a:buChar char="-"/>
              <a:defRPr/>
            </a:pPr>
            <a:r>
              <a:rPr lang="en-US" altLang="ja-JP" sz="2400" kern="0" dirty="0">
                <a:solidFill>
                  <a:srgbClr val="005FAA"/>
                </a:solidFill>
                <a:latin typeface="Tahoma"/>
                <a:ea typeface="MS PGothic" pitchFamily="34" charset="-128"/>
                <a:cs typeface="Arial"/>
              </a:rPr>
              <a:t>ensuring the availability of data</a:t>
            </a:r>
          </a:p>
          <a:p>
            <a:pPr lvl="1" eaLnBrk="1" hangingPunct="1">
              <a:lnSpc>
                <a:spcPts val="2600"/>
              </a:lnSpc>
              <a:spcBef>
                <a:spcPts val="0"/>
              </a:spcBef>
              <a:buFontTx/>
              <a:buChar char="-"/>
              <a:defRPr/>
            </a:pPr>
            <a:r>
              <a:rPr lang="en-US" altLang="ja-JP" sz="2400" kern="0" dirty="0">
                <a:solidFill>
                  <a:srgbClr val="005FAA"/>
                </a:solidFill>
                <a:latin typeface="Tahoma"/>
                <a:ea typeface="MS PGothic" pitchFamily="34" charset="-128"/>
                <a:cs typeface="Arial"/>
              </a:rPr>
              <a:t>transforming the information into knowledge</a:t>
            </a:r>
          </a:p>
          <a:p>
            <a:pPr lvl="1" eaLnBrk="1" hangingPunct="1">
              <a:lnSpc>
                <a:spcPts val="2600"/>
              </a:lnSpc>
              <a:spcBef>
                <a:spcPts val="0"/>
              </a:spcBef>
              <a:buFontTx/>
              <a:buChar char="-"/>
              <a:defRPr/>
            </a:pPr>
            <a:endParaRPr lang="en-US" altLang="ja-JP" sz="2400" kern="0" dirty="0">
              <a:solidFill>
                <a:srgbClr val="005FAA"/>
              </a:solidFill>
              <a:latin typeface="Tahoma"/>
              <a:ea typeface="MS PGothic" pitchFamily="34" charset="-128"/>
              <a:cs typeface="Arial"/>
            </a:endParaRPr>
          </a:p>
          <a:p>
            <a:pPr eaLnBrk="1" hangingPunct="1">
              <a:lnSpc>
                <a:spcPts val="2600"/>
              </a:lnSpc>
              <a:spcBef>
                <a:spcPts val="0"/>
              </a:spcBef>
              <a:defRPr/>
            </a:pPr>
            <a:r>
              <a:rPr lang="en-US" altLang="de-DE" b="1" kern="0" dirty="0">
                <a:solidFill>
                  <a:srgbClr val="005FAA"/>
                </a:solidFill>
                <a:latin typeface="Tahoma"/>
                <a:ea typeface="MS PGothic" pitchFamily="34" charset="-128"/>
                <a:cs typeface="Arial"/>
              </a:rPr>
              <a:t>GEO’s Strategic Objectives</a:t>
            </a:r>
            <a:endParaRPr lang="en-US" altLang="ja-JP" b="1" kern="0" dirty="0">
              <a:solidFill>
                <a:srgbClr val="005FAA"/>
              </a:solidFill>
              <a:latin typeface="Tahoma"/>
              <a:ea typeface="MS PGothic" pitchFamily="34" charset="-128"/>
              <a:cs typeface="Arial"/>
            </a:endParaRPr>
          </a:p>
          <a:p>
            <a:pPr lvl="1" eaLnBrk="1" hangingPunct="1">
              <a:lnSpc>
                <a:spcPts val="2600"/>
              </a:lnSpc>
              <a:spcBef>
                <a:spcPts val="0"/>
              </a:spcBef>
              <a:buFontTx/>
              <a:buChar char="-"/>
              <a:defRPr/>
            </a:pPr>
            <a:r>
              <a:rPr lang="en-US" altLang="ja-JP" sz="2400" kern="0" dirty="0">
                <a:solidFill>
                  <a:srgbClr val="005FAA"/>
                </a:solidFill>
                <a:latin typeface="Tahoma"/>
                <a:ea typeface="MS PGothic" pitchFamily="34" charset="-128"/>
                <a:cs typeface="Arial"/>
              </a:rPr>
              <a:t>to advocate</a:t>
            </a:r>
          </a:p>
          <a:p>
            <a:pPr lvl="1" eaLnBrk="1" hangingPunct="1">
              <a:lnSpc>
                <a:spcPts val="2600"/>
              </a:lnSpc>
              <a:spcBef>
                <a:spcPts val="0"/>
              </a:spcBef>
              <a:buFontTx/>
              <a:buChar char="-"/>
              <a:defRPr/>
            </a:pPr>
            <a:r>
              <a:rPr lang="en-US" altLang="ja-JP" sz="2400" kern="0" dirty="0">
                <a:solidFill>
                  <a:srgbClr val="005FAA"/>
                </a:solidFill>
                <a:latin typeface="Tahoma"/>
                <a:ea typeface="MS PGothic" pitchFamily="34" charset="-128"/>
                <a:cs typeface="Arial"/>
              </a:rPr>
              <a:t>to engage</a:t>
            </a:r>
          </a:p>
          <a:p>
            <a:pPr lvl="1" eaLnBrk="1" hangingPunct="1">
              <a:lnSpc>
                <a:spcPts val="2600"/>
              </a:lnSpc>
              <a:spcBef>
                <a:spcPts val="0"/>
              </a:spcBef>
              <a:buFontTx/>
              <a:buChar char="-"/>
              <a:defRPr/>
            </a:pPr>
            <a:r>
              <a:rPr lang="en-US" altLang="ja-JP" sz="2400" kern="0" dirty="0">
                <a:solidFill>
                  <a:srgbClr val="005FAA"/>
                </a:solidFill>
                <a:latin typeface="Tahoma"/>
                <a:ea typeface="MS PGothic" pitchFamily="34" charset="-128"/>
                <a:cs typeface="Arial"/>
              </a:rPr>
              <a:t>to deliver</a:t>
            </a:r>
            <a:endParaRPr lang="en-CA" altLang="ja-JP" sz="2400" kern="0" dirty="0">
              <a:solidFill>
                <a:srgbClr val="005FAA"/>
              </a:solidFill>
              <a:latin typeface="Tahoma"/>
              <a:ea typeface="MS PGothic" pitchFamily="34" charset="-128"/>
              <a:cs typeface="Arial"/>
            </a:endParaRPr>
          </a:p>
          <a:p>
            <a:pPr marL="457200" lvl="1" indent="0" eaLnBrk="1" hangingPunct="1">
              <a:lnSpc>
                <a:spcPts val="2600"/>
              </a:lnSpc>
              <a:spcBef>
                <a:spcPts val="0"/>
              </a:spcBef>
              <a:buFontTx/>
              <a:buNone/>
              <a:defRPr/>
            </a:pPr>
            <a:endParaRPr lang="en-US" altLang="ja-JP" sz="2400" kern="0" dirty="0">
              <a:solidFill>
                <a:srgbClr val="000098"/>
              </a:solidFill>
              <a:latin typeface="Tahoma"/>
              <a:ea typeface="MS PGothic" pitchFamily="34" charset="-128"/>
              <a:cs typeface="Arial"/>
            </a:endParaRPr>
          </a:p>
        </p:txBody>
      </p:sp>
      <p:grpSp>
        <p:nvGrpSpPr>
          <p:cNvPr id="9" name="Group 12"/>
          <p:cNvGrpSpPr>
            <a:grpSpLocks noChangeAspect="1"/>
          </p:cNvGrpSpPr>
          <p:nvPr/>
        </p:nvGrpSpPr>
        <p:grpSpPr bwMode="auto">
          <a:xfrm>
            <a:off x="6870510" y="4869160"/>
            <a:ext cx="2165986" cy="1924685"/>
            <a:chOff x="0" y="0"/>
            <a:chExt cx="2505076" cy="2269185"/>
          </a:xfrm>
        </p:grpSpPr>
        <p:sp>
          <p:nvSpPr>
            <p:cNvPr id="11" name="Oval 13"/>
            <p:cNvSpPr>
              <a:spLocks noChangeArrowheads="1"/>
            </p:cNvSpPr>
            <p:nvPr/>
          </p:nvSpPr>
          <p:spPr bwMode="auto">
            <a:xfrm>
              <a:off x="539750" y="0"/>
              <a:ext cx="1371601" cy="1371600"/>
            </a:xfrm>
            <a:prstGeom prst="ellipse">
              <a:avLst/>
            </a:prstGeom>
            <a:solidFill>
              <a:srgbClr val="D99694"/>
            </a:solidFill>
            <a:ln w="12700" algn="ctr">
              <a:solidFill>
                <a:srgbClr val="000000"/>
              </a:solidFill>
              <a:round/>
              <a:headEnd/>
              <a:tailEnd/>
            </a:ln>
            <a:effectLst>
              <a:outerShdw blurRad="40000" dist="23000" dir="5400000" rotWithShape="0">
                <a:srgbClr val="000000">
                  <a:alpha val="34999"/>
                </a:srgbClr>
              </a:outerShdw>
            </a:effectLst>
          </p:spPr>
          <p:txBody>
            <a:bodyPr rot="0" vert="horz" wrap="square" lIns="91440" tIns="45720" rIns="91440" bIns="45720" anchor="ctr" anchorCtr="0" upright="1">
              <a:noAutofit/>
            </a:bodyPr>
            <a:lstStyle/>
            <a:p>
              <a:pPr algn="ctr">
                <a:spcAft>
                  <a:spcPts val="600"/>
                </a:spcAft>
              </a:pPr>
              <a:r>
                <a:rPr lang="en-GB" sz="1100" b="1">
                  <a:solidFill>
                    <a:srgbClr val="000000"/>
                  </a:solidFill>
                  <a:latin typeface="Arial Narrow" panose="020B0606020202030204" pitchFamily="34" charset="0"/>
                  <a:ea typeface="Arial Unicode MS" panose="020B0604020202020204" pitchFamily="50" charset="-128"/>
                </a:rPr>
                <a:t>ADVOCATE</a:t>
              </a:r>
              <a:endParaRPr lang="ja-JP" altLang="de-DE" sz="1100">
                <a:solidFill>
                  <a:srgbClr val="000000"/>
                </a:solidFill>
                <a:latin typeface="Times New Roman" panose="02020603050405020304" pitchFamily="18" charset="0"/>
                <a:ea typeface="Arial Unicode MS" panose="020B0604020202020204" pitchFamily="50" charset="-128"/>
              </a:endParaRPr>
            </a:p>
          </p:txBody>
        </p:sp>
        <p:sp>
          <p:nvSpPr>
            <p:cNvPr id="12" name="Oval 14"/>
            <p:cNvSpPr>
              <a:spLocks noChangeArrowheads="1"/>
            </p:cNvSpPr>
            <p:nvPr/>
          </p:nvSpPr>
          <p:spPr bwMode="auto">
            <a:xfrm>
              <a:off x="0" y="887729"/>
              <a:ext cx="1371601" cy="1371600"/>
            </a:xfrm>
            <a:prstGeom prst="ellipse">
              <a:avLst/>
            </a:prstGeom>
            <a:solidFill>
              <a:srgbClr val="558ED5">
                <a:alpha val="49019"/>
              </a:srgbClr>
            </a:solidFill>
            <a:ln w="12700" algn="ctr">
              <a:solidFill>
                <a:srgbClr val="000000"/>
              </a:solidFill>
              <a:round/>
              <a:headEnd/>
              <a:tailEnd/>
            </a:ln>
            <a:effectLst>
              <a:outerShdw blurRad="40000" dist="23000" dir="5400000" rotWithShape="0">
                <a:srgbClr val="000000">
                  <a:alpha val="34999"/>
                </a:srgbClr>
              </a:outerShdw>
            </a:effectLst>
          </p:spPr>
          <p:txBody>
            <a:bodyPr rot="0" vert="horz" wrap="square" lIns="91440" tIns="182880" rIns="91440" bIns="45720" anchor="ctr" anchorCtr="0" upright="1">
              <a:noAutofit/>
            </a:bodyPr>
            <a:lstStyle/>
            <a:p>
              <a:pPr algn="ctr">
                <a:spcAft>
                  <a:spcPts val="1200"/>
                </a:spcAft>
              </a:pPr>
              <a:r>
                <a:rPr lang="en-GB" sz="1100" b="1">
                  <a:solidFill>
                    <a:srgbClr val="000000"/>
                  </a:solidFill>
                  <a:latin typeface="Arial Narrow" panose="020B0606020202030204" pitchFamily="34" charset="0"/>
                  <a:ea typeface="Arial Unicode MS" panose="020B0604020202020204" pitchFamily="50" charset="-128"/>
                  <a:cs typeface="Cambria" panose="02040503050406030204" pitchFamily="18" charset="0"/>
                </a:rPr>
                <a:t>ENGAGE</a:t>
              </a:r>
              <a:endParaRPr lang="ja-JP" altLang="de-DE" sz="1100">
                <a:solidFill>
                  <a:srgbClr val="000000"/>
                </a:solidFill>
                <a:latin typeface="Times New Roman" panose="02020603050405020304" pitchFamily="18" charset="0"/>
                <a:ea typeface="Arial Unicode MS" panose="020B0604020202020204" pitchFamily="50" charset="-128"/>
              </a:endParaRPr>
            </a:p>
          </p:txBody>
        </p:sp>
        <p:sp>
          <p:nvSpPr>
            <p:cNvPr id="13" name="Oval 15"/>
            <p:cNvSpPr>
              <a:spLocks noChangeArrowheads="1"/>
            </p:cNvSpPr>
            <p:nvPr/>
          </p:nvSpPr>
          <p:spPr bwMode="auto">
            <a:xfrm>
              <a:off x="1133475" y="897585"/>
              <a:ext cx="1371601" cy="1371600"/>
            </a:xfrm>
            <a:prstGeom prst="ellipse">
              <a:avLst/>
            </a:prstGeom>
            <a:solidFill>
              <a:srgbClr val="E46C0A">
                <a:alpha val="49019"/>
              </a:srgbClr>
            </a:solidFill>
            <a:ln w="12700" algn="ctr">
              <a:solidFill>
                <a:srgbClr val="000000"/>
              </a:solidFill>
              <a:round/>
              <a:headEnd/>
              <a:tailEnd/>
            </a:ln>
            <a:effectLst>
              <a:outerShdw blurRad="40000" dist="23000" dir="5400000" rotWithShape="0">
                <a:srgbClr val="000000">
                  <a:alpha val="34999"/>
                </a:srgbClr>
              </a:outerShdw>
            </a:effectLst>
          </p:spPr>
          <p:txBody>
            <a:bodyPr rot="0" vert="horz" wrap="square" lIns="91440" tIns="137160" rIns="91440" bIns="45720" anchor="ctr" anchorCtr="0" upright="1">
              <a:noAutofit/>
            </a:bodyPr>
            <a:lstStyle/>
            <a:p>
              <a:pPr algn="ctr">
                <a:spcAft>
                  <a:spcPts val="1200"/>
                </a:spcAft>
              </a:pPr>
              <a:r>
                <a:rPr lang="en-GB" sz="1100" b="1">
                  <a:solidFill>
                    <a:srgbClr val="000000"/>
                  </a:solidFill>
                  <a:latin typeface="Arial Narrow" panose="020B0606020202030204" pitchFamily="34" charset="0"/>
                  <a:ea typeface="Arial Unicode MS" panose="020B0604020202020204" pitchFamily="50" charset="-128"/>
                  <a:cs typeface="Cambria" panose="02040503050406030204" pitchFamily="18" charset="0"/>
                </a:rPr>
                <a:t>DELIVER</a:t>
              </a:r>
              <a:endParaRPr lang="ja-JP" altLang="de-DE" sz="1100">
                <a:solidFill>
                  <a:srgbClr val="000000"/>
                </a:solidFill>
                <a:latin typeface="Times New Roman" panose="02020603050405020304" pitchFamily="18" charset="0"/>
                <a:ea typeface="Arial Unicode MS" panose="020B0604020202020204" pitchFamily="50" charset="-128"/>
              </a:endParaRPr>
            </a:p>
          </p:txBody>
        </p:sp>
      </p:grpSp>
      <p:sp>
        <p:nvSpPr>
          <p:cNvPr id="10" name="Rectangle 2"/>
          <p:cNvSpPr txBox="1">
            <a:spLocks/>
          </p:cNvSpPr>
          <p:nvPr/>
        </p:nvSpPr>
        <p:spPr bwMode="auto">
          <a:xfrm>
            <a:off x="3563888" y="188640"/>
            <a:ext cx="2664296"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5FAA"/>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b="1">
                <a:solidFill>
                  <a:srgbClr val="005FAA"/>
                </a:solidFill>
                <a:latin typeface="Arial" charset="0"/>
                <a:ea typeface="MS PGothic" pitchFamily="34" charset="-128"/>
                <a:cs typeface="ＭＳ Ｐゴシック"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pPr algn="ctr"/>
            <a:r>
              <a:rPr kumimoji="1" lang="en-US" altLang="ja-JP" sz="20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Strategic Plan</a:t>
            </a:r>
            <a:endParaRPr lang="en-GB" sz="2000" kern="0" dirty="0" smtClean="0">
              <a:cs typeface="Arial" panose="020B0604020202020204" pitchFamily="34" charset="0"/>
            </a:endParaRPr>
          </a:p>
        </p:txBody>
      </p:sp>
    </p:spTree>
    <p:extLst>
      <p:ext uri="{BB962C8B-B14F-4D97-AF65-F5344CB8AC3E}">
        <p14:creationId xmlns:p14="http://schemas.microsoft.com/office/powerpoint/2010/main" val="2358953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2400" cy="718592"/>
          </a:xfrm>
        </p:spPr>
        <p:txBody>
          <a:bodyPr/>
          <a:lstStyle/>
          <a:p>
            <a:pPr algn="ctr"/>
            <a:r>
              <a:rPr lang="en-US" dirty="0" smtClean="0"/>
              <a:t>Workflows</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733425" y="1370013"/>
            <a:ext cx="7772400" cy="5135562"/>
          </a:xfrm>
          <a:prstGeom prst="rect">
            <a:avLst/>
          </a:prstGeom>
        </p:spPr>
      </p:pic>
      <p:sp>
        <p:nvSpPr>
          <p:cNvPr id="4" name="Oval 3"/>
          <p:cNvSpPr/>
          <p:nvPr/>
        </p:nvSpPr>
        <p:spPr>
          <a:xfrm>
            <a:off x="2552700" y="4267200"/>
            <a:ext cx="2800350" cy="5905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43624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1560" y="764704"/>
            <a:ext cx="8026474" cy="454025"/>
          </a:xfrm>
        </p:spPr>
        <p:txBody>
          <a:bodyPr>
            <a:normAutofit fontScale="90000"/>
          </a:bodyPr>
          <a:lstStyle/>
          <a:p>
            <a:pPr algn="ctr" eaLnBrk="1" hangingPunct="1"/>
            <a:r>
              <a:rPr lang="fr-CH" altLang="en-US" sz="3200" dirty="0" err="1" smtClean="0"/>
              <a:t>Foundational</a:t>
            </a:r>
            <a:r>
              <a:rPr lang="fr-CH" altLang="en-US" sz="3200" dirty="0" smtClean="0"/>
              <a:t> </a:t>
            </a:r>
            <a:r>
              <a:rPr lang="fr-CH" altLang="en-US" sz="3200" dirty="0" err="1" smtClean="0"/>
              <a:t>Tasks</a:t>
            </a:r>
            <a:r>
              <a:rPr lang="fr-CH" altLang="en-US" sz="3200" dirty="0" smtClean="0"/>
              <a:t> – </a:t>
            </a:r>
            <a:r>
              <a:rPr lang="fr-CH" altLang="en-US" sz="3200" dirty="0" err="1"/>
              <a:t>C</a:t>
            </a:r>
            <a:r>
              <a:rPr lang="fr-CH" altLang="en-US" sz="3200" dirty="0" err="1" smtClean="0"/>
              <a:t>urrent</a:t>
            </a:r>
            <a:r>
              <a:rPr lang="fr-CH" altLang="en-US" sz="3200" dirty="0" smtClean="0"/>
              <a:t> List</a:t>
            </a:r>
            <a:endParaRPr lang="en-US" altLang="en-US" sz="3200" dirty="0" smtClean="0"/>
          </a:p>
        </p:txBody>
      </p:sp>
      <p:graphicFrame>
        <p:nvGraphicFramePr>
          <p:cNvPr id="3" name="Table 2"/>
          <p:cNvGraphicFramePr>
            <a:graphicFrameLocks noGrp="1"/>
          </p:cNvGraphicFramePr>
          <p:nvPr>
            <p:extLst>
              <p:ext uri="{D42A27DB-BD31-4B8C-83A1-F6EECF244321}">
                <p14:modId xmlns:p14="http://schemas.microsoft.com/office/powerpoint/2010/main" val="1673662013"/>
              </p:ext>
            </p:extLst>
          </p:nvPr>
        </p:nvGraphicFramePr>
        <p:xfrm>
          <a:off x="381000" y="1295400"/>
          <a:ext cx="8534400" cy="5387979"/>
        </p:xfrm>
        <a:graphic>
          <a:graphicData uri="http://schemas.openxmlformats.org/drawingml/2006/table">
            <a:tbl>
              <a:tblPr firstRow="1" bandRow="1"/>
              <a:tblGrid>
                <a:gridCol w="762000"/>
                <a:gridCol w="7772400"/>
              </a:tblGrid>
              <a:tr h="177296">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GD</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a:effectLst/>
                          <a:latin typeface="Times New Roman"/>
                          <a:ea typeface="Times New Roman"/>
                        </a:rPr>
                        <a:t>GEOSS Development and GCI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Advancing GEOSS Data Sharing principles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57">
                <a:tc>
                  <a:txBody>
                    <a:bodyPr/>
                    <a:lstStyle/>
                    <a:p>
                      <a:pPr marL="0" marR="0" algn="just">
                        <a:spcBef>
                          <a:spcPts val="0"/>
                        </a:spcBef>
                        <a:spcAft>
                          <a:spcPts val="0"/>
                        </a:spcAft>
                      </a:pPr>
                      <a:r>
                        <a:rPr lang="en-US" sz="1500" kern="1200">
                          <a:solidFill>
                            <a:srgbClr val="000000"/>
                          </a:solidFill>
                          <a:effectLst/>
                          <a:latin typeface="Times New Roman"/>
                          <a:ea typeface="Times New Roman"/>
                        </a:rPr>
                        <a:t>GD-02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GCI Operations </a:t>
                      </a:r>
                      <a:r>
                        <a:rPr lang="en-US" sz="1500" i="1">
                          <a:effectLst/>
                          <a:latin typeface="Times New Roman"/>
                          <a:ea typeface="Times New Roman"/>
                        </a:rPr>
                        <a:t>(including access to Knowledge)</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Global Observing and Information Systems (new) </a:t>
                      </a:r>
                      <a:r>
                        <a:rPr lang="en-US" sz="1500" i="1" dirty="0">
                          <a:effectLst/>
                          <a:latin typeface="Times New Roman"/>
                          <a:ea typeface="Times New Roman"/>
                        </a:rPr>
                        <a:t>(includes systems like WIGOS. GCOS; …. And reference datasets)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GD-04</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GEONETCast Development and Operations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GD-05</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500" dirty="0">
                          <a:effectLst/>
                          <a:latin typeface="Times New Roman"/>
                          <a:ea typeface="Times New Roman"/>
                        </a:rPr>
                        <a:t>GEOSS </a:t>
                      </a:r>
                      <a:r>
                        <a:rPr lang="en-US" sz="1500" dirty="0" smtClean="0">
                          <a:effectLst/>
                          <a:latin typeface="Times New Roman"/>
                          <a:ea typeface="Times New Roman"/>
                        </a:rPr>
                        <a:t>Satellite </a:t>
                      </a:r>
                      <a:r>
                        <a:rPr lang="en-US" sz="1500" dirty="0">
                          <a:effectLst/>
                          <a:latin typeface="Times New Roman"/>
                          <a:ea typeface="Times New Roman"/>
                        </a:rPr>
                        <a:t>Earth Observation Resources </a:t>
                      </a:r>
                      <a:r>
                        <a:rPr lang="en-US" sz="1500" i="1" dirty="0">
                          <a:effectLst/>
                          <a:latin typeface="Times New Roman"/>
                          <a:ea typeface="Times New Roman"/>
                        </a:rPr>
                        <a:t>(includes advocacy for continuity)</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GD-06</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GEOSS in situ Earth Observation Resources </a:t>
                      </a:r>
                      <a:r>
                        <a:rPr lang="en-US" sz="1500" i="1" dirty="0">
                          <a:effectLst/>
                          <a:latin typeface="Times New Roman"/>
                          <a:ea typeface="Times New Roman"/>
                        </a:rPr>
                        <a:t>(includes inclusion of citizens’ observatories) (includes advocacy for continuity)</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GD-07</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500" dirty="0">
                          <a:effectLst/>
                          <a:latin typeface="Times New Roman"/>
                          <a:ea typeface="Times New Roman"/>
                        </a:rPr>
                        <a:t>GCI Development </a:t>
                      </a:r>
                      <a:r>
                        <a:rPr lang="en-US" sz="1500" i="1" dirty="0">
                          <a:effectLst/>
                          <a:latin typeface="Times New Roman"/>
                          <a:ea typeface="Times New Roman"/>
                        </a:rPr>
                        <a:t>(includes development of Data Management guidelines)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GD-08</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SBAs processes: Systematic determination of user needs / observational gaps </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GD-09</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Knowledge Base development</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GD-10</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Radio-frequency protection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GD-11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Utilization of Communication Networks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CD</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kern="1200">
                          <a:solidFill>
                            <a:srgbClr val="000000"/>
                          </a:solidFill>
                          <a:effectLst/>
                          <a:latin typeface="Times New Roman"/>
                          <a:ea typeface="Times New Roman"/>
                        </a:rPr>
                        <a:t>Community Development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Capacity Building coordination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Reinforcing engagement at national and regional </a:t>
                      </a:r>
                      <a:r>
                        <a:rPr lang="en-US" sz="1500" dirty="0" smtClean="0">
                          <a:effectLst/>
                          <a:latin typeface="Times New Roman"/>
                          <a:ea typeface="Times New Roman"/>
                        </a:rPr>
                        <a:t>level</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CD-03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Assess the benefits from EOs and of their socio-economic value</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SO</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kern="1200">
                          <a:solidFill>
                            <a:srgbClr val="000000"/>
                          </a:solidFill>
                          <a:effectLst/>
                          <a:latin typeface="Times New Roman"/>
                          <a:ea typeface="Times New Roman"/>
                        </a:rPr>
                        <a:t>Secretariat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Management and Support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Communication and Engagement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Monitoring and Evaluation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SO-04</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Resources Mobilization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20812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4224"/>
            <a:ext cx="8352928" cy="718592"/>
          </a:xfrm>
        </p:spPr>
        <p:txBody>
          <a:bodyPr>
            <a:noAutofit/>
          </a:bodyPr>
          <a:lstStyle/>
          <a:p>
            <a:pPr algn="ctr"/>
            <a:r>
              <a:rPr lang="en-US" dirty="0"/>
              <a:t>GD-05: GEOSS Satellite Earth Observation Resources (includes advocacy for continuity) </a:t>
            </a:r>
          </a:p>
        </p:txBody>
      </p:sp>
      <p:sp>
        <p:nvSpPr>
          <p:cNvPr id="4" name="Content Placeholder 3"/>
          <p:cNvSpPr>
            <a:spLocks noGrp="1"/>
          </p:cNvSpPr>
          <p:nvPr>
            <p:ph idx="1"/>
          </p:nvPr>
        </p:nvSpPr>
        <p:spPr>
          <a:xfrm>
            <a:off x="611560" y="2176264"/>
            <a:ext cx="8435280" cy="4637112"/>
          </a:xfrm>
        </p:spPr>
        <p:txBody>
          <a:bodyPr>
            <a:noAutofit/>
          </a:bodyPr>
          <a:lstStyle/>
          <a:p>
            <a:pPr>
              <a:spcAft>
                <a:spcPts val="600"/>
              </a:spcAft>
            </a:pPr>
            <a:r>
              <a:rPr lang="en-US" sz="2000" dirty="0">
                <a:solidFill>
                  <a:srgbClr val="005FAA"/>
                </a:solidFill>
              </a:rPr>
              <a:t>Formalize user requirements and provide space data for specific </a:t>
            </a:r>
            <a:r>
              <a:rPr lang="en-US" sz="2000" dirty="0" smtClean="0">
                <a:solidFill>
                  <a:srgbClr val="005FAA"/>
                </a:solidFill>
              </a:rPr>
              <a:t>activities</a:t>
            </a:r>
            <a:endParaRPr lang="en-US" sz="2000" dirty="0">
              <a:solidFill>
                <a:srgbClr val="005FAA"/>
              </a:solidFill>
            </a:endParaRPr>
          </a:p>
          <a:p>
            <a:pPr>
              <a:spcAft>
                <a:spcPts val="600"/>
              </a:spcAft>
            </a:pPr>
            <a:r>
              <a:rPr lang="en-US" sz="2000" dirty="0">
                <a:solidFill>
                  <a:srgbClr val="005FAA"/>
                </a:solidFill>
              </a:rPr>
              <a:t>Contributors: CEOS (through Member Space Agencies and Associates</a:t>
            </a:r>
            <a:r>
              <a:rPr lang="en-US" sz="2000" dirty="0" smtClean="0">
                <a:solidFill>
                  <a:srgbClr val="005FAA"/>
                </a:solidFill>
              </a:rPr>
              <a:t>)</a:t>
            </a:r>
            <a:endParaRPr lang="en-US" sz="2000" dirty="0">
              <a:solidFill>
                <a:srgbClr val="005FAA"/>
              </a:solidFill>
            </a:endParaRPr>
          </a:p>
          <a:p>
            <a:pPr lvl="1"/>
            <a:r>
              <a:rPr lang="en-US" sz="2000" dirty="0">
                <a:solidFill>
                  <a:srgbClr val="005FAA"/>
                </a:solidFill>
                <a:ea typeface="+mn-ea"/>
                <a:cs typeface="+mn-cs"/>
              </a:rPr>
              <a:t>Specify, develop, launch, operate and coordinate space missions for GEO requirements analysis </a:t>
            </a:r>
          </a:p>
          <a:p>
            <a:pPr lvl="1"/>
            <a:r>
              <a:rPr lang="en-US" sz="2000" dirty="0">
                <a:solidFill>
                  <a:srgbClr val="005FAA"/>
                </a:solidFill>
                <a:ea typeface="+mn-ea"/>
                <a:cs typeface="+mn-cs"/>
              </a:rPr>
              <a:t>Enhance space data access via the GCI</a:t>
            </a:r>
          </a:p>
          <a:p>
            <a:pPr lvl="1"/>
            <a:r>
              <a:rPr lang="en-US" sz="2000" dirty="0">
                <a:solidFill>
                  <a:srgbClr val="005FAA"/>
                </a:solidFill>
                <a:ea typeface="+mn-ea"/>
                <a:cs typeface="+mn-cs"/>
              </a:rPr>
              <a:t>Support GEO efforts to promote Earth observations </a:t>
            </a:r>
          </a:p>
          <a:p>
            <a:pPr lvl="1"/>
            <a:r>
              <a:rPr lang="en-US" sz="2000" dirty="0">
                <a:solidFill>
                  <a:srgbClr val="005FAA"/>
                </a:solidFill>
                <a:ea typeface="+mn-ea"/>
                <a:cs typeface="+mn-cs"/>
              </a:rPr>
              <a:t>Coordinate increased interoperability among space data infrastructures and develop integrated global and regional space datasets</a:t>
            </a:r>
          </a:p>
          <a:p>
            <a:pPr lvl="1"/>
            <a:endParaRPr lang="en-US" sz="1600" b="1" dirty="0" smtClean="0">
              <a:solidFill>
                <a:srgbClr val="0070C0"/>
              </a:solidFill>
            </a:endParaRPr>
          </a:p>
          <a:p>
            <a:endParaRPr lang="en-US" sz="1600" dirty="0"/>
          </a:p>
          <a:p>
            <a:endParaRPr lang="en-US" sz="1600" dirty="0"/>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4525" y="5911428"/>
            <a:ext cx="1603579" cy="68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026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609600"/>
            <a:ext cx="8458200" cy="762000"/>
          </a:xfrm>
        </p:spPr>
        <p:txBody>
          <a:bodyPr/>
          <a:lstStyle/>
          <a:p>
            <a:pPr algn="ctr" eaLnBrk="1" hangingPunct="1"/>
            <a:r>
              <a:rPr lang="fr-CH" altLang="en-US" sz="2900" dirty="0"/>
              <a:t>GEO Initiatives – Current List</a:t>
            </a:r>
            <a:endParaRPr lang="en-US" altLang="en-US" sz="2900" dirty="0"/>
          </a:p>
        </p:txBody>
      </p:sp>
      <p:graphicFrame>
        <p:nvGraphicFramePr>
          <p:cNvPr id="3" name="Table 2"/>
          <p:cNvGraphicFramePr>
            <a:graphicFrameLocks noGrp="1"/>
          </p:cNvGraphicFramePr>
          <p:nvPr>
            <p:extLst>
              <p:ext uri="{D42A27DB-BD31-4B8C-83A1-F6EECF244321}">
                <p14:modId xmlns:p14="http://schemas.microsoft.com/office/powerpoint/2010/main" val="4054114761"/>
              </p:ext>
            </p:extLst>
          </p:nvPr>
        </p:nvGraphicFramePr>
        <p:xfrm>
          <a:off x="467544" y="1330183"/>
          <a:ext cx="8219255" cy="5293365"/>
        </p:xfrm>
        <a:graphic>
          <a:graphicData uri="http://schemas.openxmlformats.org/drawingml/2006/table">
            <a:tbl>
              <a:tblPr firstRow="1" bandRow="1"/>
              <a:tblGrid>
                <a:gridCol w="751656"/>
                <a:gridCol w="7467599"/>
              </a:tblGrid>
              <a:tr h="163413">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GI-01</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GEOGLAM-Global Agricultural Monitoring and Early Warning </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3413">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GI-02</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400" kern="1200" dirty="0">
                          <a:solidFill>
                            <a:srgbClr val="000000"/>
                          </a:solidFill>
                          <a:effectLst/>
                          <a:latin typeface="Times New Roman"/>
                          <a:ea typeface="Times New Roman"/>
                          <a:cs typeface="Arial"/>
                        </a:rPr>
                        <a:t>GEOBON-Global Biodiversity Observation (GEO BON)</a:t>
                      </a:r>
                      <a:r>
                        <a:rPr lang="en-US" sz="1400" kern="1200" dirty="0">
                          <a:solidFill>
                            <a:srgbClr val="000000"/>
                          </a:solidFill>
                          <a:effectLst/>
                          <a:latin typeface="Times New Roman"/>
                          <a:ea typeface="MS Mincho"/>
                          <a:cs typeface="Arial"/>
                        </a:rPr>
                        <a:t>	</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3413">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GI-03</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GFOI Global Forest Observation Initiative </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3413">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GI-04</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Global Observing System for Mercury and Persistent Pollutants</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3413">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GI-05</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Global Carbon Observation and Analysis System</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41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GI-06</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Reinforcing engagement at regional level: AfriGEOSS for Africa</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967">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GI-07</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Ocean and society - Blue Planet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94">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GI-08</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GEO Geohazard Supersites and Natural Laboratories (GSNL)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90">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GI-09</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Global Wildfire Information System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502">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GI-10</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EO data and renewable energies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264">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GI-11</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Information Services for Cold Regions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92">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GI-12</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Integrated Information Systems for Health (Cholera, Heat waves)</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7">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GI-13</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Integration of Methods for Air Quality and Health Data, Remote Sensed and In-Situ with Disease Estimate Techniques (new US)</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41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GI-14</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GECO: the GEO Global Ecosystem Initiative </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7">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GI-15</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GEO-GNOME Initiative: GEO Global Network for Observation and information in Mountain Environments</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7">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GI-16</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GEO-DARMA = Data Access for Risk Management (new-CEOS</a:t>
                      </a:r>
                      <a:r>
                        <a:rPr lang="en-US" sz="1400" kern="1200" dirty="0" smtClean="0">
                          <a:solidFill>
                            <a:srgbClr val="000000"/>
                          </a:solidFill>
                          <a:effectLst/>
                          <a:latin typeface="Times New Roman"/>
                          <a:ea typeface="Times New Roman"/>
                          <a:cs typeface="Arial"/>
                        </a:rPr>
                        <a:t>)</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41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GI-17a</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Global Urban Observation and Information </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32">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GI-17b</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defTabSz="914400" rtl="0" eaLnBrk="1" latinLnBrk="0" hangingPunct="1">
                        <a:spcBef>
                          <a:spcPts val="0"/>
                        </a:spcBef>
                        <a:spcAft>
                          <a:spcPts val="600"/>
                        </a:spcAft>
                      </a:pPr>
                      <a:r>
                        <a:rPr lang="en-US" sz="1400" kern="1200" dirty="0" smtClean="0">
                          <a:solidFill>
                            <a:srgbClr val="000000"/>
                          </a:solidFill>
                          <a:effectLst/>
                          <a:latin typeface="Times New Roman"/>
                          <a:ea typeface="Times New Roman"/>
                          <a:cs typeface="Arial"/>
                        </a:rPr>
                        <a:t>Global Human Settlement indicators for post-2015 international frameworks</a:t>
                      </a:r>
                      <a:endParaRPr lang="en-US" sz="1400" kern="1200" dirty="0">
                        <a:solidFill>
                          <a:srgbClr val="000000"/>
                        </a:solidFill>
                        <a:effectLst/>
                        <a:latin typeface="Times New Roman"/>
                        <a:ea typeface="Times New Roman"/>
                        <a:cs typeface="Arial"/>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7">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GI-18</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GEO and SDGs. EOs role in providing support to countries in achieving SDGs and in defining and monitoring the associated indicators.</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413">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GI-19</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kern="1200">
                          <a:solidFill>
                            <a:srgbClr val="000000"/>
                          </a:solidFill>
                          <a:effectLst/>
                          <a:latin typeface="Times New Roman"/>
                          <a:ea typeface="Times New Roman"/>
                          <a:cs typeface="Arial"/>
                        </a:rPr>
                        <a:t>AmeriGEOSS (new)</a:t>
                      </a:r>
                      <a:endParaRPr lang="en-US" sz="140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30">
                <a:tc>
                  <a:txBody>
                    <a:bodyPr/>
                    <a:lstStyle/>
                    <a:p>
                      <a:pPr marL="0" marR="0" algn="just">
                        <a:spcBef>
                          <a:spcPts val="0"/>
                        </a:spcBef>
                        <a:spcAft>
                          <a:spcPts val="600"/>
                        </a:spcAft>
                      </a:pPr>
                      <a:r>
                        <a:rPr lang="en-US" sz="1400" kern="1200" dirty="0">
                          <a:solidFill>
                            <a:srgbClr val="000000"/>
                          </a:solidFill>
                          <a:effectLst/>
                          <a:latin typeface="Times New Roman"/>
                          <a:ea typeface="Times New Roman"/>
                          <a:cs typeface="Arial"/>
                        </a:rPr>
                        <a:t>GI-20</a:t>
                      </a:r>
                      <a:endParaRPr lang="en-US" sz="14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600"/>
                        </a:spcAft>
                      </a:pPr>
                      <a:r>
                        <a:rPr lang="en-US" sz="1400" dirty="0">
                          <a:effectLst/>
                          <a:latin typeface="Times New Roman"/>
                          <a:ea typeface="Times New Roman"/>
                        </a:rPr>
                        <a:t>GEO Global Water Security (GEOGLOWS) new-US</a:t>
                      </a: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7293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2492896"/>
            <a:ext cx="8352928" cy="3528392"/>
          </a:xfrm>
        </p:spPr>
        <p:txBody>
          <a:bodyPr/>
          <a:lstStyle/>
          <a:p>
            <a:pPr marL="0" indent="0">
              <a:spcAft>
                <a:spcPts val="1200"/>
              </a:spcAft>
              <a:buNone/>
            </a:pPr>
            <a:r>
              <a:rPr lang="en-GB" sz="2000" b="1" dirty="0" smtClean="0">
                <a:solidFill>
                  <a:srgbClr val="005FAA"/>
                </a:solidFill>
              </a:rPr>
              <a:t>Key outcomes:</a:t>
            </a:r>
          </a:p>
          <a:p>
            <a:pPr>
              <a:spcAft>
                <a:spcPts val="600"/>
              </a:spcAft>
            </a:pPr>
            <a:r>
              <a:rPr lang="en-US" sz="2000" dirty="0">
                <a:solidFill>
                  <a:srgbClr val="005FAA"/>
                </a:solidFill>
              </a:rPr>
              <a:t>Growing demand and </a:t>
            </a:r>
            <a:r>
              <a:rPr lang="en-US" sz="2000" dirty="0" smtClean="0">
                <a:solidFill>
                  <a:srgbClr val="005FAA"/>
                </a:solidFill>
              </a:rPr>
              <a:t>expectations</a:t>
            </a:r>
          </a:p>
          <a:p>
            <a:pPr>
              <a:spcAft>
                <a:spcPts val="600"/>
              </a:spcAft>
            </a:pPr>
            <a:r>
              <a:rPr lang="en-US" sz="2000" dirty="0" smtClean="0">
                <a:solidFill>
                  <a:srgbClr val="005FAA"/>
                </a:solidFill>
              </a:rPr>
              <a:t>Need </a:t>
            </a:r>
            <a:r>
              <a:rPr lang="en-US" sz="2000" dirty="0">
                <a:solidFill>
                  <a:srgbClr val="005FAA"/>
                </a:solidFill>
              </a:rPr>
              <a:t>for more levels of classification and types of input </a:t>
            </a:r>
            <a:r>
              <a:rPr lang="en-US" sz="2000" dirty="0" smtClean="0">
                <a:solidFill>
                  <a:srgbClr val="005FAA"/>
                </a:solidFill>
              </a:rPr>
              <a:t>data sources</a:t>
            </a:r>
          </a:p>
          <a:p>
            <a:pPr>
              <a:spcAft>
                <a:spcPts val="600"/>
              </a:spcAft>
            </a:pPr>
            <a:r>
              <a:rPr lang="en-US" sz="2000" dirty="0" smtClean="0">
                <a:solidFill>
                  <a:srgbClr val="005FAA"/>
                </a:solidFill>
              </a:rPr>
              <a:t>New </a:t>
            </a:r>
            <a:r>
              <a:rPr lang="en-US" sz="2000" dirty="0">
                <a:solidFill>
                  <a:srgbClr val="005FAA"/>
                </a:solidFill>
              </a:rPr>
              <a:t>technologies and </a:t>
            </a:r>
            <a:r>
              <a:rPr lang="en-US" sz="2000" dirty="0" smtClean="0">
                <a:solidFill>
                  <a:srgbClr val="005FAA"/>
                </a:solidFill>
              </a:rPr>
              <a:t>approaches</a:t>
            </a:r>
          </a:p>
          <a:p>
            <a:pPr>
              <a:spcAft>
                <a:spcPts val="600"/>
              </a:spcAft>
            </a:pPr>
            <a:r>
              <a:rPr lang="en-US" sz="2000" dirty="0" smtClean="0">
                <a:solidFill>
                  <a:srgbClr val="005FAA"/>
                </a:solidFill>
              </a:rPr>
              <a:t>Land </a:t>
            </a:r>
            <a:r>
              <a:rPr lang="en-US" sz="2000" dirty="0">
                <a:solidFill>
                  <a:srgbClr val="005FAA"/>
                </a:solidFill>
              </a:rPr>
              <a:t>Cover </a:t>
            </a:r>
            <a:r>
              <a:rPr lang="en-US" sz="2000" dirty="0" smtClean="0">
                <a:solidFill>
                  <a:srgbClr val="005FAA"/>
                </a:solidFill>
              </a:rPr>
              <a:t>Portal</a:t>
            </a:r>
          </a:p>
          <a:p>
            <a:pPr>
              <a:spcAft>
                <a:spcPts val="1800"/>
              </a:spcAft>
            </a:pPr>
            <a:r>
              <a:rPr lang="en-US" sz="2000" dirty="0" smtClean="0">
                <a:solidFill>
                  <a:srgbClr val="005FAA"/>
                </a:solidFill>
              </a:rPr>
              <a:t>Disparate user needs</a:t>
            </a:r>
          </a:p>
          <a:p>
            <a:pPr marL="0" indent="0" algn="ctr">
              <a:spcAft>
                <a:spcPts val="600"/>
              </a:spcAft>
              <a:buNone/>
            </a:pPr>
            <a:r>
              <a:rPr lang="en-GB" sz="2000" dirty="0" smtClean="0">
                <a:solidFill>
                  <a:srgbClr val="005FAA"/>
                </a:solidFill>
                <a:sym typeface="Wingdings" panose="05000000000000000000" pitchFamily="2" charset="2"/>
              </a:rPr>
              <a:t> </a:t>
            </a:r>
            <a:r>
              <a:rPr lang="en-GB" sz="2000" dirty="0" smtClean="0">
                <a:solidFill>
                  <a:srgbClr val="005FAA"/>
                </a:solidFill>
              </a:rPr>
              <a:t>Workshop </a:t>
            </a:r>
            <a:r>
              <a:rPr lang="en-GB" sz="2000" dirty="0">
                <a:solidFill>
                  <a:srgbClr val="005FAA"/>
                </a:solidFill>
              </a:rPr>
              <a:t>on 23-24 May at Geospatial World Forum, Rotterdam: </a:t>
            </a:r>
            <a:r>
              <a:rPr lang="en-GB" sz="2000" i="1" dirty="0">
                <a:solidFill>
                  <a:srgbClr val="005FAA"/>
                </a:solidFill>
              </a:rPr>
              <a:t>“Strategy for Harmonised Land Cover Classifications: Towards a sustainable operational system”</a:t>
            </a:r>
          </a:p>
          <a:p>
            <a:pPr>
              <a:spcAft>
                <a:spcPts val="600"/>
              </a:spcAft>
            </a:pPr>
            <a:endParaRPr lang="en-US" sz="2000" dirty="0" smtClean="0">
              <a:solidFill>
                <a:srgbClr val="005FAA"/>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712" y="764704"/>
            <a:ext cx="5252568" cy="163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639" y="1124744"/>
            <a:ext cx="16478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196752"/>
            <a:ext cx="929402" cy="52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770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729581"/>
            <a:ext cx="8739188" cy="611187"/>
          </a:xfrm>
        </p:spPr>
        <p:txBody>
          <a:bodyPr/>
          <a:lstStyle/>
          <a:p>
            <a:r>
              <a:rPr lang="en-GB" sz="2800" b="1" dirty="0" smtClean="0">
                <a:solidFill>
                  <a:srgbClr val="005FAA"/>
                </a:solidFill>
                <a:latin typeface="Arial" panose="020B0604020202020204" pitchFamily="34" charset="0"/>
                <a:cs typeface="Arial" panose="020B0604020202020204" pitchFamily="34" charset="0"/>
              </a:rPr>
              <a:t>Land degradation</a:t>
            </a:r>
            <a:endParaRPr lang="en-GB" sz="2800" b="1" dirty="0">
              <a:solidFill>
                <a:srgbClr val="005FAA"/>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251520" y="3068960"/>
            <a:ext cx="8705850" cy="3600400"/>
          </a:xfrm>
          <a:noFill/>
        </p:spPr>
        <p:txBody>
          <a:bodyPr/>
          <a:lstStyle/>
          <a:p>
            <a:pPr>
              <a:spcAft>
                <a:spcPts val="1200"/>
              </a:spcAft>
            </a:pPr>
            <a:r>
              <a:rPr lang="en-GB" sz="2000" dirty="0" smtClean="0">
                <a:solidFill>
                  <a:srgbClr val="005FAA"/>
                </a:solidFill>
              </a:rPr>
              <a:t>GEO/GEOSS referenced in UNCCD COP-12 document (Oct 2015, Ankara)</a:t>
            </a:r>
          </a:p>
          <a:p>
            <a:pPr>
              <a:spcAft>
                <a:spcPts val="1200"/>
              </a:spcAft>
            </a:pPr>
            <a:r>
              <a:rPr lang="en-GB" sz="2000" dirty="0" smtClean="0">
                <a:solidFill>
                  <a:srgbClr val="005FAA"/>
                </a:solidFill>
              </a:rPr>
              <a:t>Land </a:t>
            </a:r>
            <a:r>
              <a:rPr lang="en-GB" sz="2000" dirty="0">
                <a:solidFill>
                  <a:srgbClr val="005FAA"/>
                </a:solidFill>
              </a:rPr>
              <a:t>Degradation Neutrality Project (‘LDN </a:t>
            </a:r>
            <a:r>
              <a:rPr lang="en-GB" sz="2000" dirty="0" smtClean="0">
                <a:solidFill>
                  <a:srgbClr val="005FAA"/>
                </a:solidFill>
              </a:rPr>
              <a:t>Project’) started in 2015</a:t>
            </a:r>
          </a:p>
          <a:p>
            <a:pPr>
              <a:spcAft>
                <a:spcPts val="600"/>
              </a:spcAft>
            </a:pPr>
            <a:r>
              <a:rPr lang="en-GB" sz="2000" dirty="0" smtClean="0">
                <a:solidFill>
                  <a:srgbClr val="005FAA"/>
                </a:solidFill>
              </a:rPr>
              <a:t>Expert </a:t>
            </a:r>
            <a:r>
              <a:rPr lang="en-GB" sz="2000" dirty="0">
                <a:solidFill>
                  <a:srgbClr val="005FAA"/>
                </a:solidFill>
              </a:rPr>
              <a:t>meeting on land-based indicators for SDGs and Rio </a:t>
            </a:r>
            <a:r>
              <a:rPr lang="en-GB" sz="2000" dirty="0" smtClean="0">
                <a:solidFill>
                  <a:srgbClr val="005FAA"/>
                </a:solidFill>
              </a:rPr>
              <a:t>Conventions, 25-26 </a:t>
            </a:r>
            <a:r>
              <a:rPr lang="en-GB" sz="2000" dirty="0">
                <a:solidFill>
                  <a:srgbClr val="005FAA"/>
                </a:solidFill>
              </a:rPr>
              <a:t>February </a:t>
            </a:r>
            <a:r>
              <a:rPr lang="en-GB" sz="2000" dirty="0" smtClean="0">
                <a:solidFill>
                  <a:srgbClr val="005FAA"/>
                </a:solidFill>
              </a:rPr>
              <a:t>2016,  Washington</a:t>
            </a:r>
            <a:endParaRPr lang="en-GB" dirty="0" smtClean="0">
              <a:solidFill>
                <a:srgbClr val="005FAA"/>
              </a:solidFill>
            </a:endParaRPr>
          </a:p>
          <a:p>
            <a:pPr marL="457200" lvl="1" indent="0">
              <a:spcAft>
                <a:spcPts val="0"/>
              </a:spcAft>
              <a:buNone/>
            </a:pPr>
            <a:r>
              <a:rPr lang="en-GB" sz="1800" dirty="0" smtClean="0">
                <a:solidFill>
                  <a:srgbClr val="005FAA"/>
                </a:solidFill>
              </a:rPr>
              <a:t>Proposed indicators: </a:t>
            </a:r>
          </a:p>
          <a:p>
            <a:pPr lvl="1">
              <a:spcAft>
                <a:spcPts val="0"/>
              </a:spcAft>
              <a:buFont typeface="Courier New" panose="02070309020205020404" pitchFamily="49" charset="0"/>
              <a:buChar char="o"/>
            </a:pPr>
            <a:r>
              <a:rPr lang="en-GB" sz="1800" dirty="0" smtClean="0">
                <a:solidFill>
                  <a:srgbClr val="005FAA"/>
                </a:solidFill>
              </a:rPr>
              <a:t>Land cover</a:t>
            </a:r>
          </a:p>
          <a:p>
            <a:pPr lvl="1">
              <a:spcAft>
                <a:spcPts val="0"/>
              </a:spcAft>
              <a:buFont typeface="Courier New" panose="02070309020205020404" pitchFamily="49" charset="0"/>
              <a:buChar char="o"/>
            </a:pPr>
            <a:r>
              <a:rPr lang="en-GB" sz="1800" dirty="0" smtClean="0">
                <a:solidFill>
                  <a:srgbClr val="005FAA"/>
                </a:solidFill>
              </a:rPr>
              <a:t>Land productivity</a:t>
            </a:r>
          </a:p>
          <a:p>
            <a:pPr lvl="1">
              <a:spcAft>
                <a:spcPts val="0"/>
              </a:spcAft>
              <a:buFont typeface="Courier New" panose="02070309020205020404" pitchFamily="49" charset="0"/>
              <a:buChar char="o"/>
            </a:pPr>
            <a:r>
              <a:rPr lang="en-GB" sz="1800" dirty="0" smtClean="0">
                <a:solidFill>
                  <a:srgbClr val="005FAA"/>
                </a:solidFill>
              </a:rPr>
              <a:t>Soil organic carbon</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6270" y="5229200"/>
            <a:ext cx="217215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1475656" y="1530588"/>
            <a:ext cx="7416824" cy="1015663"/>
          </a:xfrm>
          <a:prstGeom prst="rect">
            <a:avLst/>
          </a:prstGeom>
        </p:spPr>
        <p:txBody>
          <a:bodyPr wrap="square">
            <a:spAutoFit/>
          </a:bodyPr>
          <a:lstStyle/>
          <a:p>
            <a:r>
              <a:rPr lang="en-GB" sz="2000" b="1" dirty="0" smtClean="0">
                <a:solidFill>
                  <a:srgbClr val="005FAA"/>
                </a:solidFill>
                <a:latin typeface="Arial" panose="020B0604020202020204" pitchFamily="34" charset="0"/>
                <a:cs typeface="Arial" panose="020B0604020202020204" pitchFamily="34" charset="0"/>
              </a:rPr>
              <a:t>15.3 </a:t>
            </a:r>
            <a:r>
              <a:rPr lang="en-GB" sz="2000" dirty="0" smtClean="0">
                <a:solidFill>
                  <a:srgbClr val="005FAA"/>
                </a:solidFill>
                <a:latin typeface="Arial" panose="020B0604020202020204" pitchFamily="34" charset="0"/>
                <a:cs typeface="Arial" panose="020B0604020202020204" pitchFamily="34" charset="0"/>
              </a:rPr>
              <a:t>By </a:t>
            </a:r>
            <a:r>
              <a:rPr lang="en-GB" sz="2000" dirty="0">
                <a:solidFill>
                  <a:srgbClr val="005FAA"/>
                </a:solidFill>
                <a:latin typeface="Arial" panose="020B0604020202020204" pitchFamily="34" charset="0"/>
                <a:cs typeface="Arial" panose="020B0604020202020204" pitchFamily="34" charset="0"/>
              </a:rPr>
              <a:t>2030, combat desertification, restore degraded land and soil, including land affected by desertification, drought and floods, and strive to achieve a </a:t>
            </a:r>
            <a:r>
              <a:rPr lang="en-GB" sz="2000" b="1" dirty="0">
                <a:solidFill>
                  <a:srgbClr val="005FAA"/>
                </a:solidFill>
                <a:latin typeface="Arial" panose="020B0604020202020204" pitchFamily="34" charset="0"/>
                <a:cs typeface="Arial" panose="020B0604020202020204" pitchFamily="34" charset="0"/>
              </a:rPr>
              <a:t>land degradation-neutral world</a:t>
            </a:r>
            <a:r>
              <a:rPr lang="en-GB" sz="2000" dirty="0">
                <a:solidFill>
                  <a:srgbClr val="005FAA"/>
                </a:solidFill>
                <a:latin typeface="Arial" panose="020B0604020202020204" pitchFamily="34" charset="0"/>
                <a:cs typeface="Arial" panose="020B0604020202020204" pitchFamily="34"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11334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bwMode="auto">
          <a:xfrm>
            <a:off x="1384995" y="1484784"/>
            <a:ext cx="6931421" cy="98945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2"/>
              </a:solidFill>
              <a:effectLst/>
              <a:latin typeface="Tahoma" pitchFamily="34" charset="0"/>
            </a:endParaRPr>
          </a:p>
        </p:txBody>
      </p:sp>
      <p:sp>
        <p:nvSpPr>
          <p:cNvPr id="9" name="Rechteck 8"/>
          <p:cNvSpPr/>
          <p:nvPr/>
        </p:nvSpPr>
        <p:spPr bwMode="auto">
          <a:xfrm>
            <a:off x="1384995" y="1485099"/>
            <a:ext cx="7507485" cy="1133160"/>
          </a:xfrm>
          <a:prstGeom prst="rect">
            <a:avLst/>
          </a:prstGeom>
          <a:noFill/>
          <a:ln w="15875"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2"/>
              </a:solidFill>
              <a:effectLst/>
              <a:latin typeface="Tahoma" pitchFamily="34" charset="0"/>
            </a:endParaRPr>
          </a:p>
        </p:txBody>
      </p:sp>
    </p:spTree>
    <p:extLst>
      <p:ext uri="{BB962C8B-B14F-4D97-AF65-F5344CB8AC3E}">
        <p14:creationId xmlns:p14="http://schemas.microsoft.com/office/powerpoint/2010/main" val="3416466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6192"/>
            <a:ext cx="8352928" cy="718592"/>
          </a:xfrm>
        </p:spPr>
        <p:txBody>
          <a:bodyPr/>
          <a:lstStyle/>
          <a:p>
            <a:pPr algn="ctr"/>
            <a:r>
              <a:rPr lang="en-US" kern="1200" dirty="0"/>
              <a:t>Unique</a:t>
            </a:r>
            <a:r>
              <a:rPr lang="en-US" dirty="0" smtClean="0">
                <a:solidFill>
                  <a:srgbClr val="333399"/>
                </a:solidFill>
                <a:cs typeface="Arial Narrow"/>
              </a:rPr>
              <a:t> </a:t>
            </a:r>
            <a:r>
              <a:rPr lang="en-US" kern="1200" dirty="0"/>
              <a:t>Time in GEO’s History</a:t>
            </a:r>
          </a:p>
        </p:txBody>
      </p:sp>
      <p:sp>
        <p:nvSpPr>
          <p:cNvPr id="3" name="Content Placeholder 2"/>
          <p:cNvSpPr>
            <a:spLocks noGrp="1"/>
          </p:cNvSpPr>
          <p:nvPr>
            <p:ph idx="1"/>
          </p:nvPr>
        </p:nvSpPr>
        <p:spPr>
          <a:xfrm>
            <a:off x="251520" y="1700808"/>
            <a:ext cx="8712968" cy="5112568"/>
          </a:xfrm>
        </p:spPr>
        <p:txBody>
          <a:bodyPr/>
          <a:lstStyle/>
          <a:p>
            <a:pPr>
              <a:spcAft>
                <a:spcPts val="1800"/>
              </a:spcAft>
            </a:pPr>
            <a:r>
              <a:rPr lang="en-US" kern="1200" dirty="0">
                <a:solidFill>
                  <a:srgbClr val="005FAA"/>
                </a:solidFill>
                <a:ea typeface="Tahoma" panose="020B0604030504040204" pitchFamily="34" charset="0"/>
                <a:cs typeface="Tahoma" panose="020B0604030504040204" pitchFamily="34" charset="0"/>
              </a:rPr>
              <a:t>Transition to next decade </a:t>
            </a:r>
            <a:r>
              <a:rPr lang="en-US" kern="1200" dirty="0" smtClean="0">
                <a:solidFill>
                  <a:srgbClr val="005FAA"/>
                </a:solidFill>
                <a:ea typeface="Tahoma" panose="020B0604030504040204" pitchFamily="34" charset="0"/>
                <a:cs typeface="Tahoma" panose="020B0604030504040204" pitchFamily="34" charset="0"/>
              </a:rPr>
              <a:t>2016-2025</a:t>
            </a:r>
            <a:endParaRPr lang="en-US" kern="1200" dirty="0">
              <a:solidFill>
                <a:srgbClr val="005FAA"/>
              </a:solidFill>
              <a:ea typeface="Tahoma" panose="020B0604030504040204" pitchFamily="34" charset="0"/>
              <a:cs typeface="Tahoma" panose="020B0604030504040204" pitchFamily="34" charset="0"/>
            </a:endParaRPr>
          </a:p>
          <a:p>
            <a:pPr>
              <a:spcAft>
                <a:spcPts val="1800"/>
              </a:spcAft>
            </a:pPr>
            <a:r>
              <a:rPr lang="en-US" kern="1200" dirty="0">
                <a:solidFill>
                  <a:srgbClr val="005FAA"/>
                </a:solidFill>
                <a:ea typeface="Tahoma" panose="020B0604030504040204" pitchFamily="34" charset="0"/>
                <a:cs typeface="Tahoma" panose="020B0604030504040204" pitchFamily="34" charset="0"/>
              </a:rPr>
              <a:t>Recognition of GEO’s convening power – Members, POs, Development Banks, Foundations, emerging Private </a:t>
            </a:r>
            <a:r>
              <a:rPr lang="en-US" kern="1200" dirty="0" smtClean="0">
                <a:solidFill>
                  <a:srgbClr val="005FAA"/>
                </a:solidFill>
                <a:ea typeface="Tahoma" panose="020B0604030504040204" pitchFamily="34" charset="0"/>
                <a:cs typeface="Tahoma" panose="020B0604030504040204" pitchFamily="34" charset="0"/>
              </a:rPr>
              <a:t>Sector</a:t>
            </a:r>
            <a:endParaRPr lang="en-US" kern="1200" dirty="0">
              <a:solidFill>
                <a:srgbClr val="005FAA"/>
              </a:solidFill>
              <a:ea typeface="Tahoma" panose="020B0604030504040204" pitchFamily="34" charset="0"/>
              <a:cs typeface="Tahoma" panose="020B0604030504040204" pitchFamily="34" charset="0"/>
            </a:endParaRPr>
          </a:p>
          <a:p>
            <a:pPr>
              <a:spcAft>
                <a:spcPts val="1800"/>
              </a:spcAft>
            </a:pPr>
            <a:r>
              <a:rPr lang="en-US" kern="1200" dirty="0">
                <a:solidFill>
                  <a:srgbClr val="005FAA"/>
                </a:solidFill>
                <a:ea typeface="Tahoma" panose="020B0604030504040204" pitchFamily="34" charset="0"/>
                <a:cs typeface="Tahoma" panose="020B0604030504040204" pitchFamily="34" charset="0"/>
              </a:rPr>
              <a:t>Evolution &amp; Recognition of Policy </a:t>
            </a:r>
            <a:r>
              <a:rPr lang="en-US" kern="1200" dirty="0" smtClean="0">
                <a:solidFill>
                  <a:srgbClr val="005FAA"/>
                </a:solidFill>
                <a:ea typeface="Tahoma" panose="020B0604030504040204" pitchFamily="34" charset="0"/>
                <a:cs typeface="Tahoma" panose="020B0604030504040204" pitchFamily="34" charset="0"/>
              </a:rPr>
              <a:t>Mandates</a:t>
            </a:r>
          </a:p>
          <a:p>
            <a:pPr>
              <a:spcAft>
                <a:spcPts val="1800"/>
              </a:spcAft>
            </a:pPr>
            <a:r>
              <a:rPr lang="en-US" kern="1200" dirty="0">
                <a:solidFill>
                  <a:srgbClr val="005FAA"/>
                </a:solidFill>
                <a:ea typeface="Tahoma" panose="020B0604030504040204" pitchFamily="34" charset="0"/>
                <a:cs typeface="Tahoma" panose="020B0604030504040204" pitchFamily="34" charset="0"/>
              </a:rPr>
              <a:t>New Strategic Plan with new programmatic mechanisms – community activities, foundational tasks, initiatives and flagships</a:t>
            </a:r>
          </a:p>
          <a:p>
            <a:endParaRPr lang="en-US" kern="1200" dirty="0">
              <a:solidFill>
                <a:srgbClr val="005FAA"/>
              </a:solidFill>
              <a:ea typeface="Tahoma" panose="020B0604030504040204" pitchFamily="34" charset="0"/>
              <a:cs typeface="Tahoma" panose="020B0604030504040204" pitchFamily="34" charset="0"/>
            </a:endParaRPr>
          </a:p>
          <a:p>
            <a:endParaRPr lang="en-US" b="1" dirty="0">
              <a:solidFill>
                <a:srgbClr val="0070C0"/>
              </a:solidFill>
              <a:latin typeface="Arial Narrow"/>
              <a:cs typeface="Arial Narrow"/>
            </a:endParaRPr>
          </a:p>
        </p:txBody>
      </p:sp>
    </p:spTree>
    <p:extLst>
      <p:ext uri="{BB962C8B-B14F-4D97-AF65-F5344CB8AC3E}">
        <p14:creationId xmlns:p14="http://schemas.microsoft.com/office/powerpoint/2010/main" val="680012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6512" y="1052736"/>
            <a:ext cx="9144000" cy="525401"/>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ja-JP" sz="2800" b="1" dirty="0">
                <a:solidFill>
                  <a:srgbClr val="005FAA"/>
                </a:solidFill>
                <a:latin typeface="Arial" panose="020B0604020202020204" pitchFamily="34" charset="0"/>
                <a:cs typeface="Arial" panose="020B0604020202020204" pitchFamily="34" charset="0"/>
              </a:rPr>
              <a:t>Implementation Mechanisms</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5" y="1988840"/>
            <a:ext cx="8352927" cy="40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32079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913" y="2819400"/>
            <a:ext cx="7620000" cy="400050"/>
          </a:xfrm>
          <a:prstGeom prst="rect">
            <a:avLst/>
          </a:prstGeom>
        </p:spPr>
        <p:txBody>
          <a:bodyPr>
            <a:spAutoFit/>
          </a:bodyPr>
          <a:lstStyle/>
          <a:p>
            <a:endParaRPr lang="en-GB">
              <a:latin typeface="Arial" pitchFamily="34" charset="0"/>
              <a:cs typeface="Arial" pitchFamily="34" charset="0"/>
            </a:endParaRPr>
          </a:p>
        </p:txBody>
      </p:sp>
      <p:sp>
        <p:nvSpPr>
          <p:cNvPr id="4" name="Rechteck 3"/>
          <p:cNvSpPr/>
          <p:nvPr/>
        </p:nvSpPr>
        <p:spPr>
          <a:xfrm>
            <a:off x="370777" y="890717"/>
            <a:ext cx="8568952" cy="954107"/>
          </a:xfrm>
          <a:prstGeom prst="rect">
            <a:avLst/>
          </a:prstGeom>
        </p:spPr>
        <p:txBody>
          <a:bodyPr wrap="square">
            <a:spAutoFit/>
          </a:bodyPr>
          <a:lstStyle/>
          <a:p>
            <a:pPr lvl="0" algn="ctr" eaLnBrk="1" hangingPunct="1">
              <a:spcBef>
                <a:spcPts val="0"/>
              </a:spcBef>
              <a:defRPr/>
            </a:pPr>
            <a:r>
              <a:rPr lang="en-GB" sz="2800" b="1" kern="0" dirty="0" smtClean="0">
                <a:solidFill>
                  <a:srgbClr val="005FAA"/>
                </a:solidFill>
                <a:latin typeface="Arial"/>
                <a:ea typeface="+mj-ea"/>
                <a:cs typeface="+mj-cs"/>
              </a:rPr>
              <a:t>Strategic Plan emphasizes </a:t>
            </a:r>
            <a:r>
              <a:rPr lang="en-GB" sz="2800" b="1" kern="0" dirty="0">
                <a:solidFill>
                  <a:srgbClr val="005FAA"/>
                </a:solidFill>
                <a:latin typeface="Arial"/>
                <a:ea typeface="+mj-ea"/>
                <a:cs typeface="+mj-cs"/>
              </a:rPr>
              <a:t>climate </a:t>
            </a:r>
            <a:r>
              <a:rPr lang="en-GB" sz="2800" b="1" kern="0" dirty="0" smtClean="0">
                <a:solidFill>
                  <a:srgbClr val="005FAA"/>
                </a:solidFill>
                <a:latin typeface="Arial"/>
                <a:ea typeface="+mj-ea"/>
                <a:cs typeface="+mj-cs"/>
              </a:rPr>
              <a:t>change and </a:t>
            </a:r>
            <a:r>
              <a:rPr lang="en-GB" sz="2800" b="1" kern="0" dirty="0">
                <a:solidFill>
                  <a:srgbClr val="005FAA"/>
                </a:solidFill>
                <a:latin typeface="Arial"/>
                <a:ea typeface="+mj-ea"/>
                <a:cs typeface="+mj-cs"/>
              </a:rPr>
              <a:t>its impacts as a </a:t>
            </a:r>
            <a:r>
              <a:rPr lang="en-GB" sz="2800" b="1" kern="0" dirty="0" smtClean="0">
                <a:solidFill>
                  <a:srgbClr val="005FAA"/>
                </a:solidFill>
                <a:latin typeface="Arial"/>
                <a:ea typeface="+mj-ea"/>
                <a:cs typeface="+mj-cs"/>
              </a:rPr>
              <a:t>cross-cutting area</a:t>
            </a:r>
            <a:endParaRPr lang="en-US" altLang="de-DE" b="1" kern="0" dirty="0">
              <a:solidFill>
                <a:srgbClr val="005FAA"/>
              </a:solidFill>
              <a:latin typeface="Tahoma"/>
              <a:cs typeface="Arial"/>
            </a:endParaRPr>
          </a:p>
        </p:txBody>
      </p:sp>
      <p:grpSp>
        <p:nvGrpSpPr>
          <p:cNvPr id="20" name="Group 19"/>
          <p:cNvGrpSpPr/>
          <p:nvPr/>
        </p:nvGrpSpPr>
        <p:grpSpPr>
          <a:xfrm>
            <a:off x="179512" y="1980987"/>
            <a:ext cx="6880745" cy="4536504"/>
            <a:chOff x="677376" y="1477460"/>
            <a:chExt cx="8112894" cy="5185186"/>
          </a:xfrm>
        </p:grpSpPr>
        <p:pic>
          <p:nvPicPr>
            <p:cNvPr id="21"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l="25476" t="22755" r="22500" b="12176"/>
            <a:stretch/>
          </p:blipFill>
          <p:spPr bwMode="auto">
            <a:xfrm>
              <a:off x="1195630" y="1505454"/>
              <a:ext cx="6913169"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76" y="3748108"/>
              <a:ext cx="1830112" cy="63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5517232"/>
              <a:ext cx="1199569" cy="49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6100023"/>
              <a:ext cx="2168452" cy="55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5589240"/>
              <a:ext cx="2091556" cy="58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5681" y="3885530"/>
              <a:ext cx="2214589" cy="55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noChangeArrowheads="1"/>
            </p:cNvPicPr>
            <p:nvPr/>
          </p:nvPicPr>
          <p:blipFill rotWithShape="1">
            <a:blip r:embed="rId9">
              <a:extLst>
                <a:ext uri="{28A0092B-C50C-407E-A947-70E740481C1C}">
                  <a14:useLocalDpi xmlns:a14="http://schemas.microsoft.com/office/drawing/2010/main" val="0"/>
                </a:ext>
              </a:extLst>
            </a:blip>
            <a:srcRect b="26199"/>
            <a:stretch/>
          </p:blipFill>
          <p:spPr bwMode="auto">
            <a:xfrm>
              <a:off x="5929759" y="2325639"/>
              <a:ext cx="1753216" cy="272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4161" y="1477460"/>
              <a:ext cx="2276105" cy="56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3747" y="2044389"/>
              <a:ext cx="1584046" cy="55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3" name="Table 2"/>
          <p:cNvGraphicFramePr>
            <a:graphicFrameLocks noGrp="1"/>
          </p:cNvGraphicFramePr>
          <p:nvPr>
            <p:extLst>
              <p:ext uri="{D42A27DB-BD31-4B8C-83A1-F6EECF244321}">
                <p14:modId xmlns:p14="http://schemas.microsoft.com/office/powerpoint/2010/main" val="1422881401"/>
              </p:ext>
            </p:extLst>
          </p:nvPr>
        </p:nvGraphicFramePr>
        <p:xfrm>
          <a:off x="7092279" y="2564904"/>
          <a:ext cx="1847449" cy="3629650"/>
        </p:xfrm>
        <a:graphic>
          <a:graphicData uri="http://schemas.openxmlformats.org/drawingml/2006/table">
            <a:tbl>
              <a:tblPr firstRow="1" bandRow="1">
                <a:tableStyleId>{22838BEF-8BB2-4498-84A7-C5851F593DF1}</a:tableStyleId>
              </a:tblPr>
              <a:tblGrid>
                <a:gridCol w="1847449"/>
              </a:tblGrid>
              <a:tr h="229829">
                <a:tc>
                  <a:txBody>
                    <a:bodyPr/>
                    <a:lstStyle/>
                    <a:p>
                      <a:pPr algn="l"/>
                      <a:r>
                        <a:rPr lang="fr-CH" sz="1200" dirty="0" err="1" smtClean="0">
                          <a:solidFill>
                            <a:srgbClr val="005FAA"/>
                          </a:solidFill>
                        </a:rPr>
                        <a:t>Sectoral</a:t>
                      </a:r>
                      <a:r>
                        <a:rPr lang="fr-CH" sz="1200" baseline="0" dirty="0" smtClean="0">
                          <a:solidFill>
                            <a:srgbClr val="005FAA"/>
                          </a:solidFill>
                        </a:rPr>
                        <a:t> impacts</a:t>
                      </a:r>
                      <a:endParaRPr lang="en-US" sz="1200" dirty="0">
                        <a:solidFill>
                          <a:srgbClr val="005FAA"/>
                        </a:solidFill>
                        <a:latin typeface="Tahoma" pitchFamily="34" charset="0"/>
                        <a:ea typeface="Tahoma" pitchFamily="34" charset="0"/>
                        <a:cs typeface="Tahoma" pitchFamily="34" charset="0"/>
                      </a:endParaRPr>
                    </a:p>
                  </a:txBody>
                  <a:tcPr anchor="ctr"/>
                </a:tc>
              </a:tr>
              <a:tr h="305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100" kern="1200" dirty="0" err="1" smtClean="0">
                          <a:solidFill>
                            <a:srgbClr val="005FAA"/>
                          </a:solidFill>
                        </a:rPr>
                        <a:t>Freshwater</a:t>
                      </a:r>
                      <a:r>
                        <a:rPr lang="fr-CH" sz="1100" kern="1200" dirty="0" smtClean="0">
                          <a:solidFill>
                            <a:srgbClr val="005FAA"/>
                          </a:solidFill>
                        </a:rPr>
                        <a:t> </a:t>
                      </a:r>
                      <a:r>
                        <a:rPr lang="fr-CH" sz="1100" kern="1200" dirty="0" err="1" smtClean="0">
                          <a:solidFill>
                            <a:srgbClr val="005FAA"/>
                          </a:solidFill>
                        </a:rPr>
                        <a:t>resources</a:t>
                      </a:r>
                      <a:endParaRPr lang="en-US" sz="1100" dirty="0">
                        <a:solidFill>
                          <a:srgbClr val="005FAA"/>
                        </a:solidFill>
                        <a:latin typeface="Tahoma" pitchFamily="34" charset="0"/>
                        <a:ea typeface="Tahoma" pitchFamily="34" charset="0"/>
                        <a:cs typeface="Tahoma" pitchFamily="34" charset="0"/>
                      </a:endParaRPr>
                    </a:p>
                  </a:txBody>
                  <a:tcPr anchor="ctr"/>
                </a:tc>
              </a:tr>
              <a:tr h="427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100" kern="1200" dirty="0" err="1" smtClean="0">
                          <a:solidFill>
                            <a:srgbClr val="005FAA"/>
                          </a:solidFill>
                        </a:rPr>
                        <a:t>Terrestrial</a:t>
                      </a:r>
                      <a:r>
                        <a:rPr lang="fr-CH" sz="1100" kern="1200" dirty="0" smtClean="0">
                          <a:solidFill>
                            <a:srgbClr val="005FAA"/>
                          </a:solidFill>
                        </a:rPr>
                        <a:t> and </a:t>
                      </a:r>
                      <a:r>
                        <a:rPr lang="fr-CH" sz="1100" kern="1200" dirty="0" err="1" smtClean="0">
                          <a:solidFill>
                            <a:srgbClr val="005FAA"/>
                          </a:solidFill>
                        </a:rPr>
                        <a:t>freshwater</a:t>
                      </a:r>
                      <a:r>
                        <a:rPr lang="fr-CH" sz="1100" kern="1200" dirty="0" smtClean="0">
                          <a:solidFill>
                            <a:srgbClr val="005FAA"/>
                          </a:solidFill>
                        </a:rPr>
                        <a:t> </a:t>
                      </a:r>
                      <a:r>
                        <a:rPr lang="fr-CH" sz="1100" kern="1200" dirty="0" err="1" smtClean="0">
                          <a:solidFill>
                            <a:srgbClr val="005FAA"/>
                          </a:solidFill>
                        </a:rPr>
                        <a:t>ecosystems</a:t>
                      </a:r>
                      <a:endParaRPr lang="en-US" sz="1100" dirty="0">
                        <a:solidFill>
                          <a:srgbClr val="005FAA"/>
                        </a:solidFill>
                        <a:latin typeface="Tahoma" pitchFamily="34" charset="0"/>
                        <a:ea typeface="Tahoma" pitchFamily="34" charset="0"/>
                        <a:cs typeface="Tahoma" pitchFamily="34" charset="0"/>
                      </a:endParaRPr>
                    </a:p>
                  </a:txBody>
                  <a:tcPr anchor="ctr"/>
                </a:tc>
              </a:tr>
              <a:tr h="427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5FAA"/>
                          </a:solidFill>
                        </a:rPr>
                        <a:t>Coastal systems and low-lying areas</a:t>
                      </a:r>
                      <a:endParaRPr lang="en-US" sz="1100" dirty="0">
                        <a:solidFill>
                          <a:srgbClr val="005FAA"/>
                        </a:solidFill>
                        <a:latin typeface="Tahoma" pitchFamily="34" charset="0"/>
                        <a:ea typeface="Tahoma" pitchFamily="34" charset="0"/>
                        <a:cs typeface="Tahoma" pitchFamily="34" charset="0"/>
                      </a:endParaRPr>
                    </a:p>
                  </a:txBody>
                  <a:tcPr anchor="ctr"/>
                </a:tc>
              </a:tr>
              <a:tr h="305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5FAA"/>
                          </a:solidFill>
                        </a:rPr>
                        <a:t>Marine systems</a:t>
                      </a:r>
                      <a:endParaRPr lang="en-US" sz="1100" dirty="0">
                        <a:solidFill>
                          <a:srgbClr val="005FAA"/>
                        </a:solidFill>
                        <a:latin typeface="Tahoma" pitchFamily="34" charset="0"/>
                        <a:ea typeface="Tahoma" pitchFamily="34" charset="0"/>
                        <a:cs typeface="Tahoma" pitchFamily="34" charset="0"/>
                      </a:endParaRPr>
                    </a:p>
                  </a:txBody>
                  <a:tcPr anchor="ctr"/>
                </a:tc>
              </a:tr>
              <a:tr h="427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5FAA"/>
                          </a:solidFill>
                        </a:rPr>
                        <a:t>Food security and food production systems</a:t>
                      </a:r>
                      <a:endParaRPr lang="en-US" sz="1100" dirty="0">
                        <a:solidFill>
                          <a:srgbClr val="005FAA"/>
                        </a:solidFill>
                        <a:latin typeface="Tahoma" pitchFamily="34" charset="0"/>
                        <a:ea typeface="Tahoma" pitchFamily="34" charset="0"/>
                        <a:cs typeface="Tahoma" pitchFamily="34" charset="0"/>
                      </a:endParaRPr>
                    </a:p>
                  </a:txBody>
                  <a:tcPr anchor="ctr"/>
                </a:tc>
              </a:tr>
              <a:tr h="305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5FAA"/>
                          </a:solidFill>
                        </a:rPr>
                        <a:t>Urban and rural areas</a:t>
                      </a:r>
                      <a:endParaRPr lang="en-US" sz="1100" dirty="0">
                        <a:solidFill>
                          <a:srgbClr val="005FAA"/>
                        </a:solidFill>
                        <a:latin typeface="Tahoma" pitchFamily="34" charset="0"/>
                        <a:ea typeface="Tahoma" pitchFamily="34" charset="0"/>
                        <a:cs typeface="Tahoma" pitchFamily="34" charset="0"/>
                      </a:endParaRPr>
                    </a:p>
                  </a:txBody>
                  <a:tcPr anchor="ctr"/>
                </a:tc>
              </a:tr>
              <a:tr h="427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5FAA"/>
                          </a:solidFill>
                        </a:rPr>
                        <a:t>Economic sectors and services</a:t>
                      </a:r>
                      <a:endParaRPr lang="en-US" sz="1100" dirty="0">
                        <a:solidFill>
                          <a:srgbClr val="005FAA"/>
                        </a:solidFill>
                        <a:latin typeface="Tahoma" pitchFamily="34" charset="0"/>
                        <a:ea typeface="Tahoma" pitchFamily="34" charset="0"/>
                        <a:cs typeface="Tahoma" pitchFamily="34" charset="0"/>
                      </a:endParaRPr>
                    </a:p>
                  </a:txBody>
                  <a:tcPr anchor="ctr"/>
                </a:tc>
              </a:tr>
              <a:tr h="427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5FAA"/>
                          </a:solidFill>
                        </a:rPr>
                        <a:t>Human health and</a:t>
                      </a:r>
                      <a:r>
                        <a:rPr lang="en-US" sz="1100" kern="1200" baseline="0" dirty="0" smtClean="0">
                          <a:solidFill>
                            <a:srgbClr val="005FAA"/>
                          </a:solidFill>
                        </a:rPr>
                        <a:t> security</a:t>
                      </a:r>
                      <a:endParaRPr lang="en-US" sz="1100" dirty="0">
                        <a:solidFill>
                          <a:srgbClr val="005FAA"/>
                        </a:solidFill>
                        <a:latin typeface="Tahoma" pitchFamily="34" charset="0"/>
                        <a:ea typeface="Tahoma" pitchFamily="34" charset="0"/>
                        <a:cs typeface="Tahoma" pitchFamily="34" charset="0"/>
                      </a:endParaRPr>
                    </a:p>
                  </a:txBody>
                  <a:tcPr anchor="ctr"/>
                </a:tc>
              </a:tr>
              <a:tr h="305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5FAA"/>
                          </a:solidFill>
                        </a:rPr>
                        <a:t>Livelihoods and poverty</a:t>
                      </a:r>
                      <a:endParaRPr lang="en-US" sz="1100" dirty="0">
                        <a:solidFill>
                          <a:srgbClr val="005FAA"/>
                        </a:solidFill>
                        <a:latin typeface="Tahoma" pitchFamily="34" charset="0"/>
                        <a:ea typeface="Tahoma" pitchFamily="34" charset="0"/>
                        <a:cs typeface="Tahoma" pitchFamily="34" charset="0"/>
                      </a:endParaRPr>
                    </a:p>
                  </a:txBody>
                  <a:tcPr anchor="ctr"/>
                </a:tc>
              </a:tr>
            </a:tbl>
          </a:graphicData>
        </a:graphic>
      </p:graphicFrame>
      <p:sp>
        <p:nvSpPr>
          <p:cNvPr id="6" name="Rectangle 5"/>
          <p:cNvSpPr/>
          <p:nvPr/>
        </p:nvSpPr>
        <p:spPr>
          <a:xfrm>
            <a:off x="8077532" y="2095138"/>
            <a:ext cx="1224136" cy="276999"/>
          </a:xfrm>
          <a:prstGeom prst="rect">
            <a:avLst/>
          </a:prstGeom>
        </p:spPr>
        <p:txBody>
          <a:bodyPr wrap="square">
            <a:spAutoFit/>
          </a:bodyPr>
          <a:lstStyle/>
          <a:p>
            <a:r>
              <a:rPr lang="en-US" sz="1200" dirty="0" smtClean="0">
                <a:solidFill>
                  <a:srgbClr val="005FAA"/>
                </a:solidFill>
                <a:latin typeface="+mj-lt"/>
              </a:rPr>
              <a:t>AR5 WG II</a:t>
            </a:r>
          </a:p>
        </p:txBody>
      </p:sp>
      <p:pic>
        <p:nvPicPr>
          <p:cNvPr id="3083"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64288" y="1988840"/>
            <a:ext cx="896119" cy="5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85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92696"/>
            <a:ext cx="8352928" cy="718592"/>
          </a:xfrm>
        </p:spPr>
        <p:txBody>
          <a:bodyPr/>
          <a:lstStyle/>
          <a:p>
            <a:pPr algn="ctr"/>
            <a:r>
              <a:rPr lang="en-GB" dirty="0" smtClean="0"/>
              <a:t>References to Climate in the SP</a:t>
            </a:r>
            <a:endParaRPr lang="en-GB" dirty="0"/>
          </a:p>
        </p:txBody>
      </p:sp>
      <p:sp>
        <p:nvSpPr>
          <p:cNvPr id="3" name="Inhaltsplatzhalter 2"/>
          <p:cNvSpPr>
            <a:spLocks noGrp="1"/>
          </p:cNvSpPr>
          <p:nvPr>
            <p:ph idx="1"/>
          </p:nvPr>
        </p:nvSpPr>
        <p:spPr>
          <a:xfrm>
            <a:off x="251520" y="1556792"/>
            <a:ext cx="8640960" cy="5256584"/>
          </a:xfrm>
        </p:spPr>
        <p:txBody>
          <a:bodyPr/>
          <a:lstStyle/>
          <a:p>
            <a:pPr>
              <a:spcAft>
                <a:spcPts val="600"/>
              </a:spcAft>
            </a:pPr>
            <a:r>
              <a:rPr lang="en-GB" sz="1800" i="1" dirty="0"/>
              <a:t>The Strategic Plan will enable GEO to contribute and support other international processes underway, including the Sustainable Development Goals established by the United Nations (UN) in September 2015, the UN Sendai Framework for Disaster Risk Reduction, the </a:t>
            </a:r>
            <a:r>
              <a:rPr lang="en-GB" sz="1800" b="1" i="1" dirty="0"/>
              <a:t>UN Framework Convention on Climate Change</a:t>
            </a:r>
            <a:r>
              <a:rPr lang="en-GB" sz="1800" i="1" dirty="0"/>
              <a:t>, and the UN Convention on Biological </a:t>
            </a:r>
            <a:r>
              <a:rPr lang="en-GB" sz="1800" i="1" dirty="0" smtClean="0"/>
              <a:t>Diversity (p. 3)</a:t>
            </a:r>
          </a:p>
          <a:p>
            <a:pPr>
              <a:spcAft>
                <a:spcPts val="600"/>
              </a:spcAft>
            </a:pPr>
            <a:r>
              <a:rPr lang="en-GB" sz="1800" i="1" dirty="0"/>
              <a:t>Climate change </a:t>
            </a:r>
            <a:r>
              <a:rPr lang="en-GB" sz="1800" b="1" i="1" dirty="0"/>
              <a:t>cuts across all of these challenges </a:t>
            </a:r>
            <a:r>
              <a:rPr lang="en-GB" sz="1800" i="1" dirty="0"/>
              <a:t>with the potential to greatly exacerbate them. Moreover, in this inter-connected world, the impact of a single event can immediately cross borders and bring cascading consequences to locations further </a:t>
            </a:r>
            <a:r>
              <a:rPr lang="en-GB" sz="1800" i="1" dirty="0" smtClean="0"/>
              <a:t>away (p. 5)</a:t>
            </a:r>
          </a:p>
          <a:p>
            <a:pPr>
              <a:spcAft>
                <a:spcPts val="600"/>
              </a:spcAft>
            </a:pPr>
            <a:r>
              <a:rPr lang="en-GB" sz="1800" i="1" dirty="0" smtClean="0"/>
              <a:t>GEO </a:t>
            </a:r>
            <a:r>
              <a:rPr lang="en-GB" sz="1800" i="1" dirty="0"/>
              <a:t>will supply the requisite Earth observations in </a:t>
            </a:r>
            <a:r>
              <a:rPr lang="en-GB" sz="1800" b="1" i="1" dirty="0"/>
              <a:t>support of effective policy responses </a:t>
            </a:r>
            <a:r>
              <a:rPr lang="en-GB" sz="1800" i="1" dirty="0"/>
              <a:t>for </a:t>
            </a:r>
            <a:r>
              <a:rPr lang="en-GB" sz="1800" b="1" i="1" dirty="0"/>
              <a:t>climate change adaptation, mitigation </a:t>
            </a:r>
            <a:r>
              <a:rPr lang="en-GB" sz="1800" i="1" dirty="0"/>
              <a:t>and other impacts across the SBAs. </a:t>
            </a:r>
            <a:r>
              <a:rPr lang="en-GB" sz="1800" i="1" dirty="0" smtClean="0"/>
              <a:t>(p. 8)</a:t>
            </a:r>
          </a:p>
          <a:p>
            <a:pPr>
              <a:spcAft>
                <a:spcPts val="600"/>
              </a:spcAft>
            </a:pPr>
            <a:r>
              <a:rPr lang="en-GB" sz="1800" i="1" dirty="0" smtClean="0"/>
              <a:t>GEO </a:t>
            </a:r>
            <a:r>
              <a:rPr lang="en-GB" sz="1800" i="1" dirty="0"/>
              <a:t>will </a:t>
            </a:r>
            <a:r>
              <a:rPr lang="en-GB" sz="1800" b="1" i="1" dirty="0"/>
              <a:t>work with its partners</a:t>
            </a:r>
            <a:r>
              <a:rPr lang="en-GB" sz="1800" i="1" dirty="0"/>
              <a:t>, </a:t>
            </a:r>
            <a:r>
              <a:rPr lang="en-GB" sz="1800" i="1" dirty="0" smtClean="0"/>
              <a:t>such as WMO, GCOS and FAO, </a:t>
            </a:r>
            <a:r>
              <a:rPr lang="en-GB" sz="1800" i="1" dirty="0"/>
              <a:t>to lead national, regional and global efforts to </a:t>
            </a:r>
            <a:r>
              <a:rPr lang="en-GB" sz="1800" b="1" i="1" dirty="0"/>
              <a:t>enhance global observation systems</a:t>
            </a:r>
            <a:r>
              <a:rPr lang="en-GB" sz="1800" i="1" dirty="0"/>
              <a:t>, thereby </a:t>
            </a:r>
            <a:r>
              <a:rPr lang="en-GB" sz="1800" b="1" i="1" dirty="0"/>
              <a:t>strengthening resilience and adaptive capacity </a:t>
            </a:r>
            <a:r>
              <a:rPr lang="en-GB" sz="1800" i="1" dirty="0"/>
              <a:t>to climate-related hazards and natural disasters in all countries</a:t>
            </a:r>
            <a:r>
              <a:rPr lang="en-GB" sz="1800" i="1" dirty="0" smtClean="0"/>
              <a:t>. (p. 8)</a:t>
            </a:r>
            <a:endParaRPr lang="en-GB" sz="1800" i="1" dirty="0"/>
          </a:p>
        </p:txBody>
      </p:sp>
    </p:spTree>
    <p:extLst>
      <p:ext uri="{BB962C8B-B14F-4D97-AF65-F5344CB8AC3E}">
        <p14:creationId xmlns:p14="http://schemas.microsoft.com/office/powerpoint/2010/main" val="183191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764704"/>
            <a:ext cx="8352928" cy="718592"/>
          </a:xfrm>
        </p:spPr>
        <p:txBody>
          <a:bodyPr/>
          <a:lstStyle/>
          <a:p>
            <a:pPr algn="ctr"/>
            <a:r>
              <a:rPr lang="en-GB" dirty="0" smtClean="0"/>
              <a:t>Climate in the Work </a:t>
            </a:r>
            <a:r>
              <a:rPr lang="en-GB" dirty="0"/>
              <a:t>Programme 2016</a:t>
            </a:r>
          </a:p>
        </p:txBody>
      </p:sp>
      <p:sp>
        <p:nvSpPr>
          <p:cNvPr id="3" name="Inhaltsplatzhalter 2"/>
          <p:cNvSpPr>
            <a:spLocks noGrp="1"/>
          </p:cNvSpPr>
          <p:nvPr>
            <p:ph idx="1"/>
          </p:nvPr>
        </p:nvSpPr>
        <p:spPr>
          <a:xfrm>
            <a:off x="395536" y="1628800"/>
            <a:ext cx="8640960" cy="3384376"/>
          </a:xfrm>
        </p:spPr>
        <p:txBody>
          <a:bodyPr/>
          <a:lstStyle/>
          <a:p>
            <a:pPr marL="0" indent="0">
              <a:buNone/>
            </a:pPr>
            <a:r>
              <a:rPr lang="en-GB" sz="2000" b="1" i="1" dirty="0" smtClean="0">
                <a:solidFill>
                  <a:srgbClr val="005FAA"/>
                </a:solidFill>
              </a:rPr>
              <a:t>Community </a:t>
            </a:r>
            <a:r>
              <a:rPr lang="en-GB" sz="2000" b="1" i="1" dirty="0">
                <a:solidFill>
                  <a:srgbClr val="005FAA"/>
                </a:solidFill>
              </a:rPr>
              <a:t>Activities</a:t>
            </a:r>
            <a:endParaRPr lang="en-GB" sz="2000" b="1" dirty="0">
              <a:solidFill>
                <a:srgbClr val="005FAA"/>
              </a:solidFill>
            </a:endParaRPr>
          </a:p>
          <a:p>
            <a:r>
              <a:rPr lang="en-GB" sz="1600" dirty="0">
                <a:hlinkClick r:id="rId3"/>
              </a:rPr>
              <a:t>CA-03: Access to climate data in </a:t>
            </a:r>
            <a:r>
              <a:rPr lang="en-GB" sz="1600" dirty="0" smtClean="0">
                <a:hlinkClick r:id="rId3"/>
              </a:rPr>
              <a:t>GEOSS</a:t>
            </a:r>
            <a:r>
              <a:rPr lang="en-GB" sz="1600" dirty="0"/>
              <a:t> </a:t>
            </a:r>
            <a:endParaRPr lang="en-GB" sz="1600" dirty="0" smtClean="0"/>
          </a:p>
          <a:p>
            <a:r>
              <a:rPr lang="en-GB" sz="1600" dirty="0" smtClean="0">
                <a:hlinkClick r:id="rId4"/>
              </a:rPr>
              <a:t>CA-04</a:t>
            </a:r>
            <a:r>
              <a:rPr lang="en-GB" sz="1600" dirty="0">
                <a:hlinkClick r:id="rId4"/>
              </a:rPr>
              <a:t>: Strengthen collaboration between GEO and </a:t>
            </a:r>
            <a:r>
              <a:rPr lang="en-GB" sz="1600" dirty="0" smtClean="0">
                <a:hlinkClick r:id="rId4"/>
              </a:rPr>
              <a:t>GFCS</a:t>
            </a:r>
            <a:endParaRPr lang="en-GB" sz="1600" dirty="0" smtClean="0"/>
          </a:p>
          <a:p>
            <a:pPr>
              <a:spcAft>
                <a:spcPts val="600"/>
              </a:spcAft>
            </a:pPr>
            <a:r>
              <a:rPr lang="en-GB" sz="1600" dirty="0" smtClean="0">
                <a:hlinkClick r:id="rId5"/>
              </a:rPr>
              <a:t>CA-05</a:t>
            </a:r>
            <a:r>
              <a:rPr lang="en-GB" sz="1600" dirty="0">
                <a:hlinkClick r:id="rId5"/>
              </a:rPr>
              <a:t>: </a:t>
            </a:r>
            <a:r>
              <a:rPr lang="en-GB" sz="1600" dirty="0" smtClean="0">
                <a:hlinkClick r:id="rId5"/>
              </a:rPr>
              <a:t>TIGGE evolution into a Global Interactive Forecasting System </a:t>
            </a:r>
            <a:endParaRPr lang="en-GB" sz="1600" dirty="0"/>
          </a:p>
          <a:p>
            <a:pPr marL="0" indent="0">
              <a:buNone/>
            </a:pPr>
            <a:r>
              <a:rPr lang="en-GB" sz="2000" b="1" i="1" dirty="0">
                <a:solidFill>
                  <a:srgbClr val="005FAA"/>
                </a:solidFill>
              </a:rPr>
              <a:t>GEO </a:t>
            </a:r>
            <a:r>
              <a:rPr lang="en-GB" sz="2000" b="1" i="1" dirty="0" smtClean="0">
                <a:solidFill>
                  <a:srgbClr val="005FAA"/>
                </a:solidFill>
              </a:rPr>
              <a:t>Initiatives/Flagships</a:t>
            </a:r>
            <a:endParaRPr lang="en-GB" sz="2000" b="1" dirty="0">
              <a:solidFill>
                <a:srgbClr val="005FAA"/>
              </a:solidFill>
            </a:endParaRPr>
          </a:p>
          <a:p>
            <a:pPr>
              <a:spcAft>
                <a:spcPts val="600"/>
              </a:spcAft>
            </a:pPr>
            <a:r>
              <a:rPr lang="en-GB" sz="1600" dirty="0">
                <a:hlinkClick r:id="rId6"/>
              </a:rPr>
              <a:t>GI-05: Global Carbon Observation and Analysis </a:t>
            </a:r>
            <a:r>
              <a:rPr lang="en-GB" sz="1600" dirty="0" smtClean="0">
                <a:hlinkClick r:id="rId6"/>
              </a:rPr>
              <a:t>System</a:t>
            </a:r>
            <a:endParaRPr lang="en-GB" sz="1600" dirty="0"/>
          </a:p>
          <a:p>
            <a:pPr marL="0" indent="0">
              <a:buNone/>
            </a:pPr>
            <a:r>
              <a:rPr lang="en-GB" sz="2000" b="1" i="1" dirty="0">
                <a:solidFill>
                  <a:srgbClr val="005FAA"/>
                </a:solidFill>
              </a:rPr>
              <a:t>Foundational Tasks</a:t>
            </a:r>
            <a:r>
              <a:rPr lang="en-GB" sz="2000" b="1" dirty="0">
                <a:solidFill>
                  <a:srgbClr val="005FAA"/>
                </a:solidFill>
              </a:rPr>
              <a:t> </a:t>
            </a:r>
          </a:p>
          <a:p>
            <a:pPr>
              <a:spcAft>
                <a:spcPts val="1200"/>
              </a:spcAft>
            </a:pPr>
            <a:r>
              <a:rPr lang="en-GB" sz="1600" dirty="0">
                <a:hlinkClick r:id="rId7"/>
              </a:rPr>
              <a:t>GD-03: Global Observing and Information Systems (includes systems like WIGOS, GCOS; …. And reference datasets</a:t>
            </a:r>
            <a:r>
              <a:rPr lang="en-GB" sz="1600" dirty="0" smtClean="0">
                <a:hlinkClick r:id="rId7"/>
              </a:rPr>
              <a:t>)</a:t>
            </a:r>
            <a:endParaRPr lang="en-GB" sz="1800" dirty="0">
              <a:effectLst/>
            </a:endParaRPr>
          </a:p>
        </p:txBody>
      </p:sp>
      <p:pic>
        <p:nvPicPr>
          <p:cNvPr id="1026" name="Picture 2" descr="https://d30y9cdsu7xlg0.cloudfront.net/png/52644-20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6416" y="5402259"/>
            <a:ext cx="392832" cy="392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5"/>
          <p:cNvSpPr txBox="1"/>
          <p:nvPr/>
        </p:nvSpPr>
        <p:spPr bwMode="auto">
          <a:xfrm>
            <a:off x="929209" y="4960039"/>
            <a:ext cx="7315199" cy="1277273"/>
          </a:xfrm>
          <a:prstGeom prst="rect">
            <a:avLst/>
          </a:prstGeom>
          <a:noFill/>
          <a:ln w="28575">
            <a:solidFill>
              <a:schemeClr val="accent5">
                <a:lumMod val="75000"/>
              </a:schemeClr>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dirty="0" smtClean="0"/>
              <a:t>Need to ensure </a:t>
            </a:r>
            <a:r>
              <a:rPr lang="en-GB" dirty="0"/>
              <a:t>an effective mechanism for addressing climate </a:t>
            </a:r>
            <a:r>
              <a:rPr lang="en-GB" dirty="0" smtClean="0"/>
              <a:t>in the new GEO Work Programme</a:t>
            </a:r>
          </a:p>
          <a:p>
            <a:pPr>
              <a:spcAft>
                <a:spcPts val="600"/>
              </a:spcAft>
            </a:pPr>
            <a:r>
              <a:rPr lang="en-GB" dirty="0" smtClean="0"/>
              <a:t> </a:t>
            </a:r>
            <a:r>
              <a:rPr lang="en-GB" dirty="0" smtClean="0">
                <a:sym typeface="Wingdings" panose="05000000000000000000" pitchFamily="2" charset="2"/>
              </a:rPr>
              <a:t> establish appropriate interfaces between climate data providers and users across the new SBAs</a:t>
            </a:r>
            <a:r>
              <a:rPr lang="en-GB" dirty="0" smtClean="0"/>
              <a:t> </a:t>
            </a:r>
            <a:endParaRPr lang="en-GB" dirty="0"/>
          </a:p>
        </p:txBody>
      </p:sp>
    </p:spTree>
    <p:extLst>
      <p:ext uri="{BB962C8B-B14F-4D97-AF65-F5344CB8AC3E}">
        <p14:creationId xmlns:p14="http://schemas.microsoft.com/office/powerpoint/2010/main" val="1202764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95536" y="764704"/>
            <a:ext cx="839651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r-CH" altLang="en-US" sz="2800" b="1" dirty="0">
                <a:solidFill>
                  <a:srgbClr val="005FAA"/>
                </a:solidFill>
                <a:latin typeface="Arial" pitchFamily="34" charset="0"/>
              </a:rPr>
              <a:t>Architecture for </a:t>
            </a:r>
            <a:r>
              <a:rPr lang="fr-CH" altLang="en-US" sz="2800" b="1" dirty="0" err="1">
                <a:solidFill>
                  <a:srgbClr val="005FAA"/>
                </a:solidFill>
                <a:latin typeface="Arial" pitchFamily="34" charset="0"/>
              </a:rPr>
              <a:t>Climate</a:t>
            </a:r>
            <a:r>
              <a:rPr lang="fr-CH" altLang="en-US" sz="2800" b="1" dirty="0">
                <a:solidFill>
                  <a:srgbClr val="005FAA"/>
                </a:solidFill>
                <a:latin typeface="Arial" pitchFamily="34" charset="0"/>
              </a:rPr>
              <a:t> Monitoring </a:t>
            </a:r>
            <a:r>
              <a:rPr lang="fr-CH" altLang="en-US" sz="2800" b="1" dirty="0" err="1">
                <a:solidFill>
                  <a:srgbClr val="005FAA"/>
                </a:solidFill>
                <a:latin typeface="Arial" pitchFamily="34" charset="0"/>
              </a:rPr>
              <a:t>from</a:t>
            </a:r>
            <a:r>
              <a:rPr lang="fr-CH" altLang="en-US" sz="2800" b="1" dirty="0">
                <a:solidFill>
                  <a:srgbClr val="005FAA"/>
                </a:solidFill>
                <a:latin typeface="Arial" pitchFamily="34" charset="0"/>
              </a:rPr>
              <a:t> </a:t>
            </a:r>
            <a:r>
              <a:rPr lang="fr-CH" altLang="en-US" sz="2800" b="1" dirty="0" err="1">
                <a:solidFill>
                  <a:srgbClr val="005FAA"/>
                </a:solidFill>
                <a:latin typeface="Arial" pitchFamily="34" charset="0"/>
              </a:rPr>
              <a:t>Space</a:t>
            </a:r>
            <a:endParaRPr lang="en-US" altLang="en-US" sz="2800" b="1" i="1" dirty="0">
              <a:solidFill>
                <a:srgbClr val="005FAA"/>
              </a:solidFill>
              <a:latin typeface="Arial" pitchFamily="34" charset="0"/>
            </a:endParaRPr>
          </a:p>
        </p:txBody>
      </p:sp>
      <p:sp>
        <p:nvSpPr>
          <p:cNvPr id="19460" name="AutoShape 5" descr="Z"/>
          <p:cNvSpPr>
            <a:spLocks noChangeAspect="1" noChangeArrowheads="1"/>
          </p:cNvSpPr>
          <p:nvPr/>
        </p:nvSpPr>
        <p:spPr bwMode="auto">
          <a:xfrm>
            <a:off x="3500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5" y="1871042"/>
            <a:ext cx="7236129" cy="220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226978" y="1844824"/>
            <a:ext cx="1881526" cy="2664296"/>
          </a:xfrm>
          <a:prstGeom prst="rect">
            <a:avLst/>
          </a:prstGeom>
          <a:ln w="12700">
            <a:solidFill>
              <a:schemeClr val="bg1">
                <a:lumMod val="50000"/>
              </a:schemeClr>
            </a:solidFill>
            <a:prstDash val="solid"/>
          </a:ln>
          <a:effectLst/>
        </p:spPr>
      </p:pic>
      <p:sp>
        <p:nvSpPr>
          <p:cNvPr id="3" name="Rectangle 2"/>
          <p:cNvSpPr/>
          <p:nvPr/>
        </p:nvSpPr>
        <p:spPr bwMode="auto">
          <a:xfrm>
            <a:off x="8656687" y="3007804"/>
            <a:ext cx="914400" cy="9144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2"/>
              </a:solidFill>
              <a:effectLst/>
              <a:latin typeface="Tahoma" pitchFamily="34" charset="0"/>
            </a:endParaRPr>
          </a:p>
        </p:txBody>
      </p:sp>
      <p:pic>
        <p:nvPicPr>
          <p:cNvPr id="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5178" y="4293096"/>
            <a:ext cx="10985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203427"/>
            <a:ext cx="6492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www.earthobservations.org/images/logos/wm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4064868"/>
            <a:ext cx="1685925"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5"/>
          <p:cNvSpPr txBox="1"/>
          <p:nvPr/>
        </p:nvSpPr>
        <p:spPr bwMode="auto">
          <a:xfrm>
            <a:off x="971601" y="5682739"/>
            <a:ext cx="7315199" cy="923330"/>
          </a:xfrm>
          <a:prstGeom prst="rect">
            <a:avLst/>
          </a:prstGeom>
          <a:noFill/>
          <a:ln w="28575">
            <a:solidFill>
              <a:schemeClr val="accent5">
                <a:lumMod val="75000"/>
              </a:schemeClr>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0050" indent="-400050">
              <a:buFont typeface="+mj-lt"/>
              <a:buAutoNum type="romanLcPeriod"/>
            </a:pPr>
            <a:r>
              <a:rPr lang="en-GB" dirty="0"/>
              <a:t>R</a:t>
            </a:r>
            <a:r>
              <a:rPr lang="en-GB" dirty="0" smtClean="0"/>
              <a:t>ole </a:t>
            </a:r>
            <a:r>
              <a:rPr lang="en-GB" dirty="0"/>
              <a:t>of GEO in the implementation of the </a:t>
            </a:r>
            <a:r>
              <a:rPr lang="en-GB" dirty="0" smtClean="0"/>
              <a:t>Architecture</a:t>
            </a:r>
          </a:p>
          <a:p>
            <a:pPr marL="400050" indent="-400050">
              <a:buFont typeface="+mj-lt"/>
              <a:buAutoNum type="romanLcPeriod"/>
            </a:pPr>
            <a:r>
              <a:rPr lang="en-GB" dirty="0" smtClean="0"/>
              <a:t>Systematic integration of climate datasets of the </a:t>
            </a:r>
            <a:r>
              <a:rPr lang="en-GB" dirty="0"/>
              <a:t>ECV Inventory into </a:t>
            </a:r>
            <a:r>
              <a:rPr lang="en-GB" dirty="0" smtClean="0"/>
              <a:t>the GEOSS Common Infrastructure</a:t>
            </a:r>
            <a:endParaRPr lang="en-US" dirty="0"/>
          </a:p>
        </p:txBody>
      </p:sp>
      <p:sp>
        <p:nvSpPr>
          <p:cNvPr id="14" name="TextBox 16"/>
          <p:cNvSpPr txBox="1"/>
          <p:nvPr/>
        </p:nvSpPr>
        <p:spPr bwMode="auto">
          <a:xfrm>
            <a:off x="971600" y="5229200"/>
            <a:ext cx="7315200" cy="400110"/>
          </a:xfrm>
          <a:prstGeom prst="rect">
            <a:avLst/>
          </a:prstGeom>
          <a:solidFill>
            <a:schemeClr val="accent5">
              <a:lumMod val="75000"/>
            </a:schemeClr>
          </a:solidFill>
          <a:ln w="28575">
            <a:solidFill>
              <a:schemeClr val="accent5">
                <a:lumMod val="75000"/>
              </a:schemeClr>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bg1"/>
                </a:solidFill>
              </a:rPr>
              <a:t>Discussion points</a:t>
            </a:r>
          </a:p>
        </p:txBody>
      </p:sp>
    </p:spTree>
    <p:extLst>
      <p:ext uri="{BB962C8B-B14F-4D97-AF65-F5344CB8AC3E}">
        <p14:creationId xmlns:p14="http://schemas.microsoft.com/office/powerpoint/2010/main" val="2078702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2" y="2297214"/>
            <a:ext cx="4608512" cy="44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6" descr="GCO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481" y="1916832"/>
            <a:ext cx="1725359" cy="4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8"/>
          <p:cNvSpPr>
            <a:spLocks noChangeArrowheads="1"/>
          </p:cNvSpPr>
          <p:nvPr/>
        </p:nvSpPr>
        <p:spPr bwMode="auto">
          <a:xfrm>
            <a:off x="4392488" y="2420888"/>
            <a:ext cx="4788024" cy="4031873"/>
          </a:xfrm>
          <a:prstGeom prst="rect">
            <a:avLst/>
          </a:prstGeom>
          <a:noFill/>
          <a:ln>
            <a:noFill/>
          </a:ln>
          <a:extLst/>
        </p:spPr>
        <p:txBody>
          <a:bodyPr wrap="square">
            <a:spAutoFit/>
          </a:bodyPr>
          <a:lstStyle/>
          <a:p>
            <a:pPr>
              <a:spcAft>
                <a:spcPts val="1200"/>
              </a:spcAft>
            </a:pPr>
            <a:r>
              <a:rPr lang="en-GB" altLang="en-US" sz="2000" b="1" dirty="0" smtClean="0">
                <a:solidFill>
                  <a:srgbClr val="005FAA"/>
                </a:solidFill>
                <a:latin typeface="+mj-lt"/>
                <a:ea typeface="Tahoma" panose="020B0604030504040204" pitchFamily="34" charset="0"/>
                <a:cs typeface="Tahoma" panose="020B0604030504040204" pitchFamily="34" charset="0"/>
              </a:rPr>
              <a:t>GCOS Statement at GEO-XII Plenary</a:t>
            </a:r>
          </a:p>
          <a:p>
            <a:pPr marL="342900" indent="-342900">
              <a:spcAft>
                <a:spcPts val="600"/>
              </a:spcAft>
              <a:buFont typeface="Arial" pitchFamily="34" charset="0"/>
              <a:buChar char="•"/>
            </a:pPr>
            <a:r>
              <a:rPr lang="en-US" sz="1800" dirty="0">
                <a:solidFill>
                  <a:srgbClr val="005FAA"/>
                </a:solidFill>
                <a:latin typeface="+mj-lt"/>
              </a:rPr>
              <a:t>GCOS values GEO as a convening body and its role in </a:t>
            </a:r>
            <a:r>
              <a:rPr lang="en-US" sz="1800" u="sng" dirty="0">
                <a:solidFill>
                  <a:srgbClr val="005FAA"/>
                </a:solidFill>
                <a:latin typeface="+mj-lt"/>
              </a:rPr>
              <a:t>identifying user needs </a:t>
            </a:r>
            <a:r>
              <a:rPr lang="en-US" sz="1800" dirty="0" smtClean="0">
                <a:solidFill>
                  <a:srgbClr val="005FAA"/>
                </a:solidFill>
                <a:latin typeface="+mj-lt"/>
              </a:rPr>
              <a:t>in </a:t>
            </a:r>
            <a:r>
              <a:rPr lang="en-US" sz="1800" dirty="0">
                <a:solidFill>
                  <a:srgbClr val="005FAA"/>
                </a:solidFill>
                <a:latin typeface="+mj-lt"/>
              </a:rPr>
              <a:t>the revised SBA </a:t>
            </a:r>
            <a:r>
              <a:rPr lang="en-US" sz="1800" dirty="0" smtClean="0">
                <a:solidFill>
                  <a:srgbClr val="005FAA"/>
                </a:solidFill>
                <a:latin typeface="+mj-lt"/>
              </a:rPr>
              <a:t>structure</a:t>
            </a:r>
            <a:endParaRPr lang="en-US" sz="1800" dirty="0">
              <a:solidFill>
                <a:srgbClr val="005FAA"/>
              </a:solidFill>
              <a:latin typeface="+mj-lt"/>
            </a:endParaRPr>
          </a:p>
          <a:p>
            <a:pPr marL="342900" indent="-342900">
              <a:spcAft>
                <a:spcPts val="600"/>
              </a:spcAft>
              <a:buFont typeface="Arial" pitchFamily="34" charset="0"/>
              <a:buChar char="•"/>
            </a:pPr>
            <a:r>
              <a:rPr lang="en-US" sz="1800" dirty="0">
                <a:solidFill>
                  <a:srgbClr val="005FAA"/>
                </a:solidFill>
                <a:latin typeface="+mj-lt"/>
              </a:rPr>
              <a:t>GEO could </a:t>
            </a:r>
            <a:r>
              <a:rPr lang="en-US" sz="1800" u="sng" dirty="0">
                <a:solidFill>
                  <a:srgbClr val="005FAA"/>
                </a:solidFill>
                <a:latin typeface="+mj-lt"/>
              </a:rPr>
              <a:t>benefit terrestrial observations </a:t>
            </a:r>
            <a:r>
              <a:rPr lang="en-US" sz="1800" dirty="0">
                <a:solidFill>
                  <a:srgbClr val="005FAA"/>
                </a:solidFill>
                <a:latin typeface="+mj-lt"/>
              </a:rPr>
              <a:t>by supporting coordination of data requirements between the various global observing systems and global observation initiatives</a:t>
            </a:r>
          </a:p>
          <a:p>
            <a:pPr marL="342900" indent="-342900">
              <a:spcAft>
                <a:spcPts val="600"/>
              </a:spcAft>
              <a:buFont typeface="Arial" pitchFamily="34" charset="0"/>
              <a:buChar char="•"/>
            </a:pPr>
            <a:r>
              <a:rPr lang="en-US" sz="1800" dirty="0">
                <a:solidFill>
                  <a:srgbClr val="005FAA"/>
                </a:solidFill>
                <a:latin typeface="+mj-lt"/>
              </a:rPr>
              <a:t>GEO can supplement the on-going activities of GCOS, such as facilitating </a:t>
            </a:r>
            <a:r>
              <a:rPr lang="en-US" sz="1800" u="sng" dirty="0">
                <a:solidFill>
                  <a:srgbClr val="005FAA"/>
                </a:solidFill>
                <a:latin typeface="+mj-lt"/>
              </a:rPr>
              <a:t>access to climate datasets </a:t>
            </a:r>
            <a:r>
              <a:rPr lang="en-US" sz="1800" dirty="0">
                <a:solidFill>
                  <a:srgbClr val="005FAA"/>
                </a:solidFill>
                <a:latin typeface="+mj-lt"/>
              </a:rPr>
              <a:t>through GEOSS</a:t>
            </a:r>
            <a:endParaRPr lang="en-GB" altLang="en-US" sz="1800" dirty="0">
              <a:solidFill>
                <a:srgbClr val="005FAA"/>
              </a:solidFill>
              <a:latin typeface="+mj-lt"/>
              <a:ea typeface="Tahoma" panose="020B0604030504040204" pitchFamily="34" charset="0"/>
              <a:cs typeface="Tahoma" panose="020B0604030504040204" pitchFamily="34" charset="0"/>
            </a:endParaRPr>
          </a:p>
        </p:txBody>
      </p:sp>
      <p:sp>
        <p:nvSpPr>
          <p:cNvPr id="17" name="Rectangle 3"/>
          <p:cNvSpPr>
            <a:spLocks noChangeArrowheads="1"/>
          </p:cNvSpPr>
          <p:nvPr/>
        </p:nvSpPr>
        <p:spPr bwMode="auto">
          <a:xfrm>
            <a:off x="1206728" y="6602868"/>
            <a:ext cx="2861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0" indent="0" algn="l">
              <a:spcBef>
                <a:spcPts val="600"/>
              </a:spcBef>
            </a:pPr>
            <a:r>
              <a:rPr lang="en-US" altLang="en-US" sz="1200" dirty="0" err="1" smtClean="0">
                <a:latin typeface="Tahoma" panose="020B0604030504040204" pitchFamily="34" charset="0"/>
                <a:cs typeface="Tahoma" panose="020B0604030504040204" pitchFamily="34" charset="0"/>
              </a:rPr>
              <a:t>Bojinski</a:t>
            </a:r>
            <a:r>
              <a:rPr lang="en-US" altLang="en-US" sz="1200" dirty="0" smtClean="0">
                <a:latin typeface="Tahoma" panose="020B0604030504040204" pitchFamily="34" charset="0"/>
                <a:cs typeface="Tahoma" panose="020B0604030504040204" pitchFamily="34" charset="0"/>
              </a:rPr>
              <a:t> et al. 2014, BAMS</a:t>
            </a:r>
            <a:endParaRPr lang="en-US" altLang="en-US" sz="1200" dirty="0">
              <a:latin typeface="Tahoma" panose="020B0604030504040204" pitchFamily="34" charset="0"/>
              <a:cs typeface="Tahoma" panose="020B0604030504040204" pitchFamily="34" charset="0"/>
            </a:endParaRPr>
          </a:p>
        </p:txBody>
      </p:sp>
      <p:sp>
        <p:nvSpPr>
          <p:cNvPr id="14" name="Rectangle 2"/>
          <p:cNvSpPr>
            <a:spLocks noChangeArrowheads="1"/>
          </p:cNvSpPr>
          <p:nvPr/>
        </p:nvSpPr>
        <p:spPr bwMode="auto">
          <a:xfrm>
            <a:off x="395536" y="692696"/>
            <a:ext cx="839651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fr-CH" altLang="en-US" sz="2800" b="1" dirty="0" smtClean="0">
                <a:solidFill>
                  <a:srgbClr val="005FAA"/>
                </a:solidFill>
                <a:latin typeface="Arial" pitchFamily="34" charset="0"/>
              </a:rPr>
              <a:t>The Global </a:t>
            </a:r>
            <a:r>
              <a:rPr lang="fr-CH" altLang="en-US" sz="2800" b="1" dirty="0" err="1" smtClean="0">
                <a:solidFill>
                  <a:srgbClr val="005FAA"/>
                </a:solidFill>
                <a:latin typeface="Arial" pitchFamily="34" charset="0"/>
              </a:rPr>
              <a:t>Climate</a:t>
            </a:r>
            <a:r>
              <a:rPr lang="fr-CH" altLang="en-US" sz="2800" b="1" dirty="0" smtClean="0">
                <a:solidFill>
                  <a:srgbClr val="005FAA"/>
                </a:solidFill>
                <a:latin typeface="Arial" pitchFamily="34" charset="0"/>
              </a:rPr>
              <a:t> </a:t>
            </a:r>
            <a:r>
              <a:rPr lang="fr-CH" altLang="en-US" sz="2800" b="1" dirty="0" err="1" smtClean="0">
                <a:solidFill>
                  <a:srgbClr val="005FAA"/>
                </a:solidFill>
                <a:latin typeface="Arial" pitchFamily="34" charset="0"/>
              </a:rPr>
              <a:t>Observing</a:t>
            </a:r>
            <a:r>
              <a:rPr lang="fr-CH" altLang="en-US" sz="2800" b="1" dirty="0">
                <a:solidFill>
                  <a:srgbClr val="005FAA"/>
                </a:solidFill>
                <a:latin typeface="Arial" pitchFamily="34" charset="0"/>
              </a:rPr>
              <a:t> </a:t>
            </a:r>
            <a:r>
              <a:rPr lang="fr-CH" altLang="en-US" sz="2800" b="1" dirty="0" smtClean="0">
                <a:solidFill>
                  <a:srgbClr val="005FAA"/>
                </a:solidFill>
                <a:latin typeface="Arial" pitchFamily="34" charset="0"/>
              </a:rPr>
              <a:t>System</a:t>
            </a:r>
            <a:endParaRPr lang="en-US" altLang="en-US" sz="2800" b="1" i="1" dirty="0">
              <a:solidFill>
                <a:srgbClr val="005FAA"/>
              </a:solidFill>
              <a:latin typeface="Arial" pitchFamily="34" charset="0"/>
            </a:endParaRPr>
          </a:p>
        </p:txBody>
      </p:sp>
      <p:sp>
        <p:nvSpPr>
          <p:cNvPr id="2" name="Rectangle 1"/>
          <p:cNvSpPr/>
          <p:nvPr/>
        </p:nvSpPr>
        <p:spPr>
          <a:xfrm>
            <a:off x="3707904" y="1844824"/>
            <a:ext cx="5328592" cy="400110"/>
          </a:xfrm>
          <a:prstGeom prst="rect">
            <a:avLst/>
          </a:prstGeom>
        </p:spPr>
        <p:txBody>
          <a:bodyPr wrap="square">
            <a:spAutoFit/>
          </a:bodyPr>
          <a:lstStyle/>
          <a:p>
            <a:pPr>
              <a:spcAft>
                <a:spcPts val="600"/>
              </a:spcAft>
            </a:pPr>
            <a:r>
              <a:rPr lang="en-GB" sz="2000" dirty="0" smtClean="0">
                <a:solidFill>
                  <a:srgbClr val="005FAA"/>
                </a:solidFill>
                <a:latin typeface="+mj-lt"/>
                <a:ea typeface="Tahoma" panose="020B0604030504040204" pitchFamily="34" charset="0"/>
                <a:cs typeface="Tahoma" panose="020B0604030504040204" pitchFamily="34" charset="0"/>
              </a:rPr>
              <a:t>“Climate-observing </a:t>
            </a:r>
            <a:r>
              <a:rPr lang="en-GB" sz="2000" dirty="0">
                <a:solidFill>
                  <a:srgbClr val="005FAA"/>
                </a:solidFill>
                <a:latin typeface="+mj-lt"/>
                <a:ea typeface="Tahoma" panose="020B0604030504040204" pitchFamily="34" charset="0"/>
                <a:cs typeface="Tahoma" panose="020B0604030504040204" pitchFamily="34" charset="0"/>
              </a:rPr>
              <a:t>component of </a:t>
            </a:r>
            <a:r>
              <a:rPr lang="en-GB" sz="2000" dirty="0" smtClean="0">
                <a:solidFill>
                  <a:srgbClr val="005FAA"/>
                </a:solidFill>
                <a:latin typeface="+mj-lt"/>
                <a:ea typeface="Tahoma" panose="020B0604030504040204" pitchFamily="34" charset="0"/>
                <a:cs typeface="Tahoma" panose="020B0604030504040204" pitchFamily="34" charset="0"/>
              </a:rPr>
              <a:t>GEOSS”</a:t>
            </a:r>
            <a:endParaRPr lang="en-GB" sz="2000" dirty="0">
              <a:solidFill>
                <a:srgbClr val="005FAA"/>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282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EO_presentation_template">
  <a:themeElements>
    <a:clrScheme name="">
      <a:dk1>
        <a:srgbClr val="000098"/>
      </a:dk1>
      <a:lt1>
        <a:srgbClr val="FFFFFF"/>
      </a:lt1>
      <a:dk2>
        <a:srgbClr val="000098"/>
      </a:dk2>
      <a:lt2>
        <a:srgbClr val="808080"/>
      </a:lt2>
      <a:accent1>
        <a:srgbClr val="FFCC99"/>
      </a:accent1>
      <a:accent2>
        <a:srgbClr val="000098"/>
      </a:accent2>
      <a:accent3>
        <a:srgbClr val="FFFFFF"/>
      </a:accent3>
      <a:accent4>
        <a:srgbClr val="000081"/>
      </a:accent4>
      <a:accent5>
        <a:srgbClr val="FFE2CA"/>
      </a:accent5>
      <a:accent6>
        <a:srgbClr val="000089"/>
      </a:accent6>
      <a:hlink>
        <a:srgbClr val="000098"/>
      </a:hlink>
      <a:folHlink>
        <a:srgbClr val="000098"/>
      </a:folHlink>
    </a:clrScheme>
    <a:fontScheme name="GEO_presentation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altLang="en-US"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altLang="en-US"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GEO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O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O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O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O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O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O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2188</Words>
  <Application>Microsoft Office PowerPoint</Application>
  <PresentationFormat>On-screen Show (4:3)</PresentationFormat>
  <Paragraphs>294</Paragraphs>
  <Slides>29</Slides>
  <Notes>9</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Blank Presentation</vt:lpstr>
      <vt:lpstr>1_Blank Presentation</vt:lpstr>
      <vt:lpstr>1_GEO_presentation_template</vt:lpstr>
      <vt:lpstr>2_Blank Presentation</vt:lpstr>
      <vt:lpstr>3_Blank Presentation</vt:lpstr>
      <vt:lpstr>4_Blank Presentation</vt:lpstr>
      <vt:lpstr>PowerPoint Presentation</vt:lpstr>
      <vt:lpstr>PowerPoint Presentation</vt:lpstr>
      <vt:lpstr>Unique Time in GEO’s History</vt:lpstr>
      <vt:lpstr>PowerPoint Presentation</vt:lpstr>
      <vt:lpstr>PowerPoint Presentation</vt:lpstr>
      <vt:lpstr>References to Climate in the SP</vt:lpstr>
      <vt:lpstr>Climate in the Work Programme 2016</vt:lpstr>
      <vt:lpstr>PowerPoint Presentation</vt:lpstr>
      <vt:lpstr>PowerPoint Presentation</vt:lpstr>
      <vt:lpstr>PowerPoint Presentation</vt:lpstr>
      <vt:lpstr>PowerPoint Presentation</vt:lpstr>
      <vt:lpstr>GEO and Climate Services</vt:lpstr>
      <vt:lpstr>GEO and the Climate Convention</vt:lpstr>
      <vt:lpstr>PowerPoint Presentation</vt:lpstr>
      <vt:lpstr>PowerPoint Presentation</vt:lpstr>
      <vt:lpstr>PowerPoint Presentation</vt:lpstr>
      <vt:lpstr>PowerPoint Presentation</vt:lpstr>
      <vt:lpstr>PowerPoint Presentation</vt:lpstr>
      <vt:lpstr>Discussion points</vt:lpstr>
      <vt:lpstr>PowerPoint Presentation</vt:lpstr>
      <vt:lpstr>Additional slides</vt:lpstr>
      <vt:lpstr>PowerPoint Presentation</vt:lpstr>
      <vt:lpstr>PowerPoint Presentation</vt:lpstr>
      <vt:lpstr>Workflows</vt:lpstr>
      <vt:lpstr>Foundational Tasks – Current List</vt:lpstr>
      <vt:lpstr>GD-05: GEOSS Satellite Earth Observation Resources (includes advocacy for continuity) </vt:lpstr>
      <vt:lpstr>GEO Initiatives – Current List</vt:lpstr>
      <vt:lpstr>PowerPoint Presentation</vt:lpstr>
      <vt:lpstr>Land degradation</vt:lpstr>
    </vt:vector>
  </TitlesOfParts>
  <Company>ꀀ穼훼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Walters</dc:creator>
  <cp:lastModifiedBy>andob</cp:lastModifiedBy>
  <cp:revision>417</cp:revision>
  <cp:lastPrinted>2016-02-03T21:56:12Z</cp:lastPrinted>
  <dcterms:created xsi:type="dcterms:W3CDTF">2007-10-16T08:11:19Z</dcterms:created>
  <dcterms:modified xsi:type="dcterms:W3CDTF">2016-03-07T10:34:26Z</dcterms:modified>
</cp:coreProperties>
</file>