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8170" r:id="rId2"/>
    <p:sldMasterId id="2147488227" r:id="rId3"/>
  </p:sldMasterIdLst>
  <p:notesMasterIdLst>
    <p:notesMasterId r:id="rId25"/>
  </p:notesMasterIdLst>
  <p:handoutMasterIdLst>
    <p:handoutMasterId r:id="rId26"/>
  </p:handoutMasterIdLst>
  <p:sldIdLst>
    <p:sldId id="256" r:id="rId4"/>
    <p:sldId id="393" r:id="rId5"/>
    <p:sldId id="394" r:id="rId6"/>
    <p:sldId id="395" r:id="rId7"/>
    <p:sldId id="396" r:id="rId8"/>
    <p:sldId id="385" r:id="rId9"/>
    <p:sldId id="386" r:id="rId10"/>
    <p:sldId id="303" r:id="rId11"/>
    <p:sldId id="297" r:id="rId12"/>
    <p:sldId id="387" r:id="rId13"/>
    <p:sldId id="388" r:id="rId14"/>
    <p:sldId id="389" r:id="rId15"/>
    <p:sldId id="390" r:id="rId16"/>
    <p:sldId id="391" r:id="rId17"/>
    <p:sldId id="392" r:id="rId18"/>
    <p:sldId id="369" r:id="rId19"/>
    <p:sldId id="279" r:id="rId20"/>
    <p:sldId id="277" r:id="rId21"/>
    <p:sldId id="318" r:id="rId22"/>
    <p:sldId id="323" r:id="rId23"/>
    <p:sldId id="293" r:id="rId24"/>
  </p:sldIdLst>
  <p:sldSz cx="9906000" cy="6858000" type="A4"/>
  <p:notesSz cx="6819900" cy="99314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100" b="1" kern="1200">
        <a:solidFill>
          <a:srgbClr val="00468C"/>
        </a:solidFill>
        <a:latin typeface="Arial" charset="0"/>
        <a:ea typeface="ＭＳ Ｐゴシック" charset="0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100" b="1" kern="1200">
        <a:solidFill>
          <a:srgbClr val="00468C"/>
        </a:solidFill>
        <a:latin typeface="Arial" charset="0"/>
        <a:ea typeface="ＭＳ Ｐゴシック" charset="0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100" b="1" kern="1200">
        <a:solidFill>
          <a:srgbClr val="00468C"/>
        </a:solidFill>
        <a:latin typeface="Arial" charset="0"/>
        <a:ea typeface="ＭＳ Ｐゴシック" charset="0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100" b="1" kern="1200">
        <a:solidFill>
          <a:srgbClr val="00468C"/>
        </a:solidFill>
        <a:latin typeface="Arial" charset="0"/>
        <a:ea typeface="ＭＳ Ｐゴシック" charset="0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100" b="1" kern="1200">
        <a:solidFill>
          <a:srgbClr val="00468C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100" b="1" kern="1200">
        <a:solidFill>
          <a:srgbClr val="00468C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100" b="1" kern="1200">
        <a:solidFill>
          <a:srgbClr val="00468C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100" b="1" kern="1200">
        <a:solidFill>
          <a:srgbClr val="00468C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100" b="1" kern="1200">
        <a:solidFill>
          <a:srgbClr val="00468C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1">
          <p15:clr>
            <a:srgbClr val="A4A3A4"/>
          </p15:clr>
        </p15:guide>
        <p15:guide id="2" orient="horz" pos="697">
          <p15:clr>
            <a:srgbClr val="A4A3A4"/>
          </p15:clr>
        </p15:guide>
        <p15:guide id="3" pos="419">
          <p15:clr>
            <a:srgbClr val="A4A3A4"/>
          </p15:clr>
        </p15:guide>
        <p15:guide id="4" pos="59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>
          <p15:clr>
            <a:srgbClr val="A4A3A4"/>
          </p15:clr>
        </p15:guide>
        <p15:guide id="2" pos="214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192"/>
    <a:srgbClr val="344478"/>
    <a:srgbClr val="664826"/>
    <a:srgbClr val="000000"/>
    <a:srgbClr val="941333"/>
    <a:srgbClr val="FAA73F"/>
    <a:srgbClr val="578683"/>
    <a:srgbClr val="62C4DD"/>
    <a:srgbClr val="231F89"/>
    <a:srgbClr val="B0B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74" autoAdjust="0"/>
    <p:restoredTop sz="93750" autoAdjust="0"/>
  </p:normalViewPr>
  <p:slideViewPr>
    <p:cSldViewPr snapToGrid="0" snapToObjects="1">
      <p:cViewPr varScale="1">
        <p:scale>
          <a:sx n="106" d="100"/>
          <a:sy n="106" d="100"/>
        </p:scale>
        <p:origin x="376" y="176"/>
      </p:cViewPr>
      <p:guideLst>
        <p:guide orient="horz" pos="4021"/>
        <p:guide orient="horz" pos="697"/>
        <p:guide pos="419"/>
        <p:guide pos="59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-3979" y="-101"/>
      </p:cViewPr>
      <p:guideLst>
        <p:guide orient="horz" pos="3129"/>
        <p:guide pos="214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1" Type="http://schemas.openxmlformats.org/officeDocument/2006/relationships/image" Target="../media/image36.jpeg"/><Relationship Id="rId2" Type="http://schemas.openxmlformats.org/officeDocument/2006/relationships/image" Target="../media/image37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g"/><Relationship Id="rId5" Type="http://schemas.openxmlformats.org/officeDocument/2006/relationships/image" Target="../media/image41.jpg"/><Relationship Id="rId6" Type="http://schemas.openxmlformats.org/officeDocument/2006/relationships/image" Target="../media/image40.jpg"/><Relationship Id="rId1" Type="http://schemas.openxmlformats.org/officeDocument/2006/relationships/image" Target="../media/image39.jpeg"/><Relationship Id="rId2" Type="http://schemas.openxmlformats.org/officeDocument/2006/relationships/image" Target="../media/image3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A1035-CDF9-4A07-B608-8E8A9FE63DD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1CAE987-876A-4943-A581-5CEC970E1DB7}">
      <dgm:prSet phldrT="[Text]" custT="1"/>
      <dgm:spPr/>
      <dgm:t>
        <a:bodyPr/>
        <a:lstStyle/>
        <a:p>
          <a:r>
            <a:rPr lang="en-GB" sz="1900" dirty="0" smtClean="0">
              <a:latin typeface="PF Square Sans Pro" charset="0"/>
              <a:ea typeface="PF Square Sans Pro" charset="0"/>
              <a:cs typeface="PF Square Sans Pro" charset="0"/>
            </a:rPr>
            <a:t>Services </a:t>
          </a:r>
          <a:r>
            <a:rPr lang="en-GB" sz="1900" dirty="0" smtClean="0">
              <a:latin typeface="PF Square Sans Pro" charset="0"/>
              <a:ea typeface="PF Square Sans Pro" charset="0"/>
              <a:cs typeface="PF Square Sans Pro" charset="0"/>
            </a:rPr>
            <a:t>Compone</a:t>
          </a:r>
          <a:r>
            <a:rPr lang="en-GB" sz="1900" baseline="0" dirty="0" smtClean="0">
              <a:latin typeface="PF Square Sans Pro" charset="0"/>
              <a:ea typeface="PF Square Sans Pro" charset="0"/>
              <a:cs typeface="PF Square Sans Pro" charset="0"/>
            </a:rPr>
            <a:t>n</a:t>
          </a:r>
          <a:r>
            <a:rPr lang="en-GB" sz="1900" dirty="0" smtClean="0">
              <a:latin typeface="PF Square Sans Pro" charset="0"/>
              <a:ea typeface="PF Square Sans Pro" charset="0"/>
              <a:cs typeface="PF Square Sans Pro" charset="0"/>
            </a:rPr>
            <a:t>t</a:t>
          </a:r>
          <a:endParaRPr lang="en-GB" sz="1900" dirty="0">
            <a:latin typeface="PF Square Sans Pro" charset="0"/>
            <a:ea typeface="PF Square Sans Pro" charset="0"/>
            <a:cs typeface="PF Square Sans Pro" charset="0"/>
          </a:endParaRPr>
        </a:p>
      </dgm:t>
    </dgm:pt>
    <dgm:pt modelId="{65DB8E3D-D59C-4619-B626-CE5E28BEF66E}" type="parTrans" cxnId="{8825F9BB-C7EC-4A14-87E5-C2D80D549C1B}">
      <dgm:prSet/>
      <dgm:spPr/>
      <dgm:t>
        <a:bodyPr/>
        <a:lstStyle/>
        <a:p>
          <a:endParaRPr lang="en-GB"/>
        </a:p>
      </dgm:t>
    </dgm:pt>
    <dgm:pt modelId="{F4B087C7-D8A0-487C-B5EE-994C58551C70}" type="sibTrans" cxnId="{8825F9BB-C7EC-4A14-87E5-C2D80D549C1B}">
      <dgm:prSet/>
      <dgm:spPr/>
      <dgm:t>
        <a:bodyPr/>
        <a:lstStyle/>
        <a:p>
          <a:endParaRPr lang="en-GB"/>
        </a:p>
      </dgm:t>
    </dgm:pt>
    <dgm:pt modelId="{87583C12-3A5E-4D48-BEB3-A3807B5778C7}">
      <dgm:prSet phldrT="[Text]" custT="1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GB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Atmosphere</a:t>
          </a:r>
          <a:endParaRPr lang="en-GB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gm:t>
    </dgm:pt>
    <dgm:pt modelId="{487EA187-45FC-4F0D-9689-18AFAE0D8094}" type="parTrans" cxnId="{B32D94EE-EEA4-4FEC-8390-80213DE682A7}">
      <dgm:prSet/>
      <dgm:spPr/>
      <dgm:t>
        <a:bodyPr/>
        <a:lstStyle/>
        <a:p>
          <a:endParaRPr lang="en-GB"/>
        </a:p>
      </dgm:t>
    </dgm:pt>
    <dgm:pt modelId="{591DB0F6-3432-4503-BE59-46B7B9528326}" type="sibTrans" cxnId="{B32D94EE-EEA4-4FEC-8390-80213DE682A7}">
      <dgm:prSet/>
      <dgm:spPr/>
      <dgm:t>
        <a:bodyPr/>
        <a:lstStyle/>
        <a:p>
          <a:endParaRPr lang="en-GB"/>
        </a:p>
      </dgm:t>
    </dgm:pt>
    <dgm:pt modelId="{1C94C64E-4BC5-4E88-AD6B-E16C7D2F124B}">
      <dgm:prSet phldrT="[Text]" custT="1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GB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Emergency Management</a:t>
          </a:r>
          <a:endParaRPr lang="en-GB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gm:t>
    </dgm:pt>
    <dgm:pt modelId="{92FA1B40-EC76-43AA-A345-206498AE6F41}" type="parTrans" cxnId="{9F5C0D66-E253-4BEF-AAF2-F5ABA7A90BF5}">
      <dgm:prSet/>
      <dgm:spPr/>
      <dgm:t>
        <a:bodyPr/>
        <a:lstStyle/>
        <a:p>
          <a:endParaRPr lang="en-GB"/>
        </a:p>
      </dgm:t>
    </dgm:pt>
    <dgm:pt modelId="{71014C84-47B3-40B0-A216-A297371C0BDB}" type="sibTrans" cxnId="{9F5C0D66-E253-4BEF-AAF2-F5ABA7A90BF5}">
      <dgm:prSet/>
      <dgm:spPr/>
      <dgm:t>
        <a:bodyPr/>
        <a:lstStyle/>
        <a:p>
          <a:endParaRPr lang="en-GB"/>
        </a:p>
      </dgm:t>
    </dgm:pt>
    <dgm:pt modelId="{05039D32-E408-480E-B20B-4152CFE838A7}">
      <dgm:prSet phldrT="[Text]" custT="1"/>
      <dgm:spPr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GB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Land</a:t>
          </a:r>
          <a:endParaRPr lang="en-GB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gm:t>
    </dgm:pt>
    <dgm:pt modelId="{F326D468-D78A-428E-8A52-964CDDFA2E97}" type="parTrans" cxnId="{1E061B04-3FC4-49CE-A44F-48335B84622F}">
      <dgm:prSet/>
      <dgm:spPr/>
      <dgm:t>
        <a:bodyPr/>
        <a:lstStyle/>
        <a:p>
          <a:endParaRPr lang="en-GB"/>
        </a:p>
      </dgm:t>
    </dgm:pt>
    <dgm:pt modelId="{E423D234-1FD5-400A-84D8-AD2A8695B226}" type="sibTrans" cxnId="{1E061B04-3FC4-49CE-A44F-48335B84622F}">
      <dgm:prSet/>
      <dgm:spPr/>
      <dgm:t>
        <a:bodyPr/>
        <a:lstStyle/>
        <a:p>
          <a:endParaRPr lang="en-GB"/>
        </a:p>
      </dgm:t>
    </dgm:pt>
    <dgm:pt modelId="{BA3BFF55-EAAB-4ADD-830B-8A78EBF11C0A}">
      <dgm:prSet phldrT="[Text]" custT="1"/>
      <dgm:spPr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GB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Marine</a:t>
          </a:r>
          <a:endParaRPr lang="en-GB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gm:t>
    </dgm:pt>
    <dgm:pt modelId="{10D63AA1-E216-4B9C-AAD8-9C19E41CD80B}" type="parTrans" cxnId="{36B1FD68-327A-4DFC-BB31-D884434A968B}">
      <dgm:prSet/>
      <dgm:spPr/>
      <dgm:t>
        <a:bodyPr/>
        <a:lstStyle/>
        <a:p>
          <a:endParaRPr lang="en-GB"/>
        </a:p>
      </dgm:t>
    </dgm:pt>
    <dgm:pt modelId="{9827AE5A-64B9-4C21-885D-26769DCB30D5}" type="sibTrans" cxnId="{36B1FD68-327A-4DFC-BB31-D884434A968B}">
      <dgm:prSet/>
      <dgm:spPr/>
      <dgm:t>
        <a:bodyPr/>
        <a:lstStyle/>
        <a:p>
          <a:endParaRPr lang="en-GB"/>
        </a:p>
      </dgm:t>
    </dgm:pt>
    <dgm:pt modelId="{9A211F7A-F2E3-4C1C-AB57-F917DF11E624}">
      <dgm:prSet phldrT="[Text]" custT="1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GB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Climate Change</a:t>
          </a:r>
          <a:endParaRPr lang="en-GB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gm:t>
    </dgm:pt>
    <dgm:pt modelId="{37A78680-8270-4F97-935E-0F04D2AF1ADF}" type="parTrans" cxnId="{5A38706F-D89C-4DE9-B45B-1CAD32045ADB}">
      <dgm:prSet/>
      <dgm:spPr/>
      <dgm:t>
        <a:bodyPr/>
        <a:lstStyle/>
        <a:p>
          <a:endParaRPr lang="en-GB"/>
        </a:p>
      </dgm:t>
    </dgm:pt>
    <dgm:pt modelId="{D5FCD734-125F-4225-AB35-8CFD839DAE99}" type="sibTrans" cxnId="{5A38706F-D89C-4DE9-B45B-1CAD32045ADB}">
      <dgm:prSet/>
      <dgm:spPr/>
      <dgm:t>
        <a:bodyPr/>
        <a:lstStyle/>
        <a:p>
          <a:endParaRPr lang="en-GB"/>
        </a:p>
      </dgm:t>
    </dgm:pt>
    <dgm:pt modelId="{02BF3624-8814-4CC9-809C-89A54B7842F9}">
      <dgm:prSet phldrT="[Text]" custT="1"/>
      <dgm:spPr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GB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Security</a:t>
          </a:r>
          <a:endParaRPr lang="en-GB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gm:t>
    </dgm:pt>
    <dgm:pt modelId="{86E85B3E-4F8F-4182-95A4-9D13776854DB}" type="parTrans" cxnId="{C333409A-46E5-418F-9875-E8894D4CE82D}">
      <dgm:prSet/>
      <dgm:spPr/>
      <dgm:t>
        <a:bodyPr/>
        <a:lstStyle/>
        <a:p>
          <a:endParaRPr lang="en-GB"/>
        </a:p>
      </dgm:t>
    </dgm:pt>
    <dgm:pt modelId="{EA8649DC-51DA-44C7-AB8E-7376107CDEF4}" type="sibTrans" cxnId="{C333409A-46E5-418F-9875-E8894D4CE82D}">
      <dgm:prSet/>
      <dgm:spPr/>
      <dgm:t>
        <a:bodyPr/>
        <a:lstStyle/>
        <a:p>
          <a:endParaRPr lang="en-GB"/>
        </a:p>
      </dgm:t>
    </dgm:pt>
    <dgm:pt modelId="{90C47353-7B9A-42D8-AE49-4E686E039CB4}" type="pres">
      <dgm:prSet presAssocID="{87FA1035-CDF9-4A07-B608-8E8A9FE63DD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425D25E-ADC5-4A14-A07D-903E2C2C955C}" type="pres">
      <dgm:prSet presAssocID="{11CAE987-876A-4943-A581-5CEC970E1DB7}" presName="centerShape" presStyleLbl="node0" presStyleIdx="0" presStyleCnt="1" custScaleX="131171" custScaleY="106759"/>
      <dgm:spPr/>
      <dgm:t>
        <a:bodyPr/>
        <a:lstStyle/>
        <a:p>
          <a:endParaRPr lang="en-GB"/>
        </a:p>
      </dgm:t>
    </dgm:pt>
    <dgm:pt modelId="{13D47703-ACB6-4C26-9551-EFB4BDD477E0}" type="pres">
      <dgm:prSet presAssocID="{BA3BFF55-EAAB-4ADD-830B-8A78EBF11C0A}" presName="node" presStyleLbl="node1" presStyleIdx="0" presStyleCnt="6" custScaleX="126660" custScaleY="126660" custRadScaleRad="109934" custRadScaleInc="1227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0FEE33-2022-4BC8-A66B-456B7AC254B2}" type="pres">
      <dgm:prSet presAssocID="{BA3BFF55-EAAB-4ADD-830B-8A78EBF11C0A}" presName="dummy" presStyleCnt="0"/>
      <dgm:spPr/>
    </dgm:pt>
    <dgm:pt modelId="{89C2D7BF-B3A3-4E59-831F-7C4AA757BA51}" type="pres">
      <dgm:prSet presAssocID="{9827AE5A-64B9-4C21-885D-26769DCB30D5}" presName="sibTrans" presStyleLbl="sibTrans2D1" presStyleIdx="0" presStyleCnt="6"/>
      <dgm:spPr/>
      <dgm:t>
        <a:bodyPr/>
        <a:lstStyle/>
        <a:p>
          <a:endParaRPr lang="en-GB"/>
        </a:p>
      </dgm:t>
    </dgm:pt>
    <dgm:pt modelId="{E59FA4F4-801F-4A37-B5C5-CC16418CE20D}" type="pres">
      <dgm:prSet presAssocID="{05039D32-E408-480E-B20B-4152CFE838A7}" presName="node" presStyleLbl="node1" presStyleIdx="1" presStyleCnt="6" custScaleX="126660" custScaleY="12666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7EE1E6-3014-4471-B7EB-9BE91176AACB}" type="pres">
      <dgm:prSet presAssocID="{05039D32-E408-480E-B20B-4152CFE838A7}" presName="dummy" presStyleCnt="0"/>
      <dgm:spPr/>
    </dgm:pt>
    <dgm:pt modelId="{906269B3-03F5-4654-8034-28A5C4F993EA}" type="pres">
      <dgm:prSet presAssocID="{E423D234-1FD5-400A-84D8-AD2A8695B226}" presName="sibTrans" presStyleLbl="sibTrans2D1" presStyleIdx="1" presStyleCnt="6"/>
      <dgm:spPr/>
      <dgm:t>
        <a:bodyPr/>
        <a:lstStyle/>
        <a:p>
          <a:endParaRPr lang="en-GB"/>
        </a:p>
      </dgm:t>
    </dgm:pt>
    <dgm:pt modelId="{F6CFED86-15F8-4667-A0AF-65CFDDD7354E}" type="pres">
      <dgm:prSet presAssocID="{87583C12-3A5E-4D48-BEB3-A3807B5778C7}" presName="node" presStyleLbl="node1" presStyleIdx="2" presStyleCnt="6" custScaleX="138340" custScaleY="14784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8E9E445-91A7-4890-831A-6ACC56D52690}" type="pres">
      <dgm:prSet presAssocID="{87583C12-3A5E-4D48-BEB3-A3807B5778C7}" presName="dummy" presStyleCnt="0"/>
      <dgm:spPr/>
    </dgm:pt>
    <dgm:pt modelId="{997699E5-E090-486F-B6F8-6D7333B65CE2}" type="pres">
      <dgm:prSet presAssocID="{591DB0F6-3432-4503-BE59-46B7B9528326}" presName="sibTrans" presStyleLbl="sibTrans2D1" presStyleIdx="2" presStyleCnt="6"/>
      <dgm:spPr/>
      <dgm:t>
        <a:bodyPr/>
        <a:lstStyle/>
        <a:p>
          <a:endParaRPr lang="en-GB"/>
        </a:p>
      </dgm:t>
    </dgm:pt>
    <dgm:pt modelId="{709676D0-A6B6-4C2B-A155-32FBBBB35D5F}" type="pres">
      <dgm:prSet presAssocID="{1C94C64E-4BC5-4E88-AD6B-E16C7D2F124B}" presName="node" presStyleLbl="node1" presStyleIdx="3" presStyleCnt="6" custScaleX="140438" custScaleY="15156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3DF145-9C4E-4935-A39F-715A52C3D707}" type="pres">
      <dgm:prSet presAssocID="{1C94C64E-4BC5-4E88-AD6B-E16C7D2F124B}" presName="dummy" presStyleCnt="0"/>
      <dgm:spPr/>
    </dgm:pt>
    <dgm:pt modelId="{66CAC67A-8298-4054-B5EA-37311C08D62C}" type="pres">
      <dgm:prSet presAssocID="{71014C84-47B3-40B0-A216-A297371C0BDB}" presName="sibTrans" presStyleLbl="sibTrans2D1" presStyleIdx="3" presStyleCnt="6"/>
      <dgm:spPr/>
      <dgm:t>
        <a:bodyPr/>
        <a:lstStyle/>
        <a:p>
          <a:endParaRPr lang="en-GB"/>
        </a:p>
      </dgm:t>
    </dgm:pt>
    <dgm:pt modelId="{FAF0CF5F-B97E-497E-974D-C69B359D8470}" type="pres">
      <dgm:prSet presAssocID="{02BF3624-8814-4CC9-809C-89A54B7842F9}" presName="node" presStyleLbl="node1" presStyleIdx="4" presStyleCnt="6" custScaleX="126660" custScaleY="12666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7DE3C6F-82AE-4081-ADE6-EB161A4ECB9C}" type="pres">
      <dgm:prSet presAssocID="{02BF3624-8814-4CC9-809C-89A54B7842F9}" presName="dummy" presStyleCnt="0"/>
      <dgm:spPr/>
    </dgm:pt>
    <dgm:pt modelId="{8BB6BD83-1D57-4735-8200-9FB01B3DDA10}" type="pres">
      <dgm:prSet presAssocID="{EA8649DC-51DA-44C7-AB8E-7376107CDEF4}" presName="sibTrans" presStyleLbl="sibTrans2D1" presStyleIdx="4" presStyleCnt="6"/>
      <dgm:spPr/>
      <dgm:t>
        <a:bodyPr/>
        <a:lstStyle/>
        <a:p>
          <a:endParaRPr lang="en-GB"/>
        </a:p>
      </dgm:t>
    </dgm:pt>
    <dgm:pt modelId="{4C9736F7-CBE0-4E7E-90DD-EC0BF51D10A1}" type="pres">
      <dgm:prSet presAssocID="{9A211F7A-F2E3-4C1C-AB57-F917DF11E624}" presName="node" presStyleLbl="node1" presStyleIdx="5" presStyleCnt="6" custScaleX="133421" custScaleY="13412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C1F9D87-F983-4B69-8C4A-5942A50F102D}" type="pres">
      <dgm:prSet presAssocID="{9A211F7A-F2E3-4C1C-AB57-F917DF11E624}" presName="dummy" presStyleCnt="0"/>
      <dgm:spPr/>
    </dgm:pt>
    <dgm:pt modelId="{71E4261F-9ECC-463D-A7D1-59E702572804}" type="pres">
      <dgm:prSet presAssocID="{D5FCD734-125F-4225-AB35-8CFD839DAE99}" presName="sibTrans" presStyleLbl="sibTrans2D1" presStyleIdx="5" presStyleCnt="6" custLinFactNeighborX="0" custRadScaleRad="0" custRadScaleInc="-2147483648"/>
      <dgm:spPr/>
      <dgm:t>
        <a:bodyPr/>
        <a:lstStyle/>
        <a:p>
          <a:endParaRPr lang="en-GB"/>
        </a:p>
      </dgm:t>
    </dgm:pt>
  </dgm:ptLst>
  <dgm:cxnLst>
    <dgm:cxn modelId="{146D011C-49DE-9346-BFA9-2E9D203AEF17}" type="presOf" srcId="{87FA1035-CDF9-4A07-B608-8E8A9FE63DD5}" destId="{90C47353-7B9A-42D8-AE49-4E686E039CB4}" srcOrd="0" destOrd="0" presId="urn:microsoft.com/office/officeart/2005/8/layout/radial6"/>
    <dgm:cxn modelId="{40B3A351-0CE9-8049-ABF8-FE925382EC78}" type="presOf" srcId="{11CAE987-876A-4943-A581-5CEC970E1DB7}" destId="{B425D25E-ADC5-4A14-A07D-903E2C2C955C}" srcOrd="0" destOrd="0" presId="urn:microsoft.com/office/officeart/2005/8/layout/radial6"/>
    <dgm:cxn modelId="{C333409A-46E5-418F-9875-E8894D4CE82D}" srcId="{11CAE987-876A-4943-A581-5CEC970E1DB7}" destId="{02BF3624-8814-4CC9-809C-89A54B7842F9}" srcOrd="4" destOrd="0" parTransId="{86E85B3E-4F8F-4182-95A4-9D13776854DB}" sibTransId="{EA8649DC-51DA-44C7-AB8E-7376107CDEF4}"/>
    <dgm:cxn modelId="{36B1FD68-327A-4DFC-BB31-D884434A968B}" srcId="{11CAE987-876A-4943-A581-5CEC970E1DB7}" destId="{BA3BFF55-EAAB-4ADD-830B-8A78EBF11C0A}" srcOrd="0" destOrd="0" parTransId="{10D63AA1-E216-4B9C-AAD8-9C19E41CD80B}" sibTransId="{9827AE5A-64B9-4C21-885D-26769DCB30D5}"/>
    <dgm:cxn modelId="{577D6BFA-ABFF-A04D-9141-579E626D72CC}" type="presOf" srcId="{BA3BFF55-EAAB-4ADD-830B-8A78EBF11C0A}" destId="{13D47703-ACB6-4C26-9551-EFB4BDD477E0}" srcOrd="0" destOrd="0" presId="urn:microsoft.com/office/officeart/2005/8/layout/radial6"/>
    <dgm:cxn modelId="{DA1D08A1-FD39-D848-B53E-FCA743036888}" type="presOf" srcId="{02BF3624-8814-4CC9-809C-89A54B7842F9}" destId="{FAF0CF5F-B97E-497E-974D-C69B359D8470}" srcOrd="0" destOrd="0" presId="urn:microsoft.com/office/officeart/2005/8/layout/radial6"/>
    <dgm:cxn modelId="{B32D94EE-EEA4-4FEC-8390-80213DE682A7}" srcId="{11CAE987-876A-4943-A581-5CEC970E1DB7}" destId="{87583C12-3A5E-4D48-BEB3-A3807B5778C7}" srcOrd="2" destOrd="0" parTransId="{487EA187-45FC-4F0D-9689-18AFAE0D8094}" sibTransId="{591DB0F6-3432-4503-BE59-46B7B9528326}"/>
    <dgm:cxn modelId="{F6028A9B-70E2-F048-B8F8-679FB9FBE366}" type="presOf" srcId="{EA8649DC-51DA-44C7-AB8E-7376107CDEF4}" destId="{8BB6BD83-1D57-4735-8200-9FB01B3DDA10}" srcOrd="0" destOrd="0" presId="urn:microsoft.com/office/officeart/2005/8/layout/radial6"/>
    <dgm:cxn modelId="{295460FF-B9E7-054D-B21E-35979C0CF661}" type="presOf" srcId="{9A211F7A-F2E3-4C1C-AB57-F917DF11E624}" destId="{4C9736F7-CBE0-4E7E-90DD-EC0BF51D10A1}" srcOrd="0" destOrd="0" presId="urn:microsoft.com/office/officeart/2005/8/layout/radial6"/>
    <dgm:cxn modelId="{22837F1E-4925-5A4A-B936-F43BD965D041}" type="presOf" srcId="{87583C12-3A5E-4D48-BEB3-A3807B5778C7}" destId="{F6CFED86-15F8-4667-A0AF-65CFDDD7354E}" srcOrd="0" destOrd="0" presId="urn:microsoft.com/office/officeart/2005/8/layout/radial6"/>
    <dgm:cxn modelId="{C558B7CB-62A7-4044-BFA8-30D595961DD0}" type="presOf" srcId="{05039D32-E408-480E-B20B-4152CFE838A7}" destId="{E59FA4F4-801F-4A37-B5C5-CC16418CE20D}" srcOrd="0" destOrd="0" presId="urn:microsoft.com/office/officeart/2005/8/layout/radial6"/>
    <dgm:cxn modelId="{9F5C0D66-E253-4BEF-AAF2-F5ABA7A90BF5}" srcId="{11CAE987-876A-4943-A581-5CEC970E1DB7}" destId="{1C94C64E-4BC5-4E88-AD6B-E16C7D2F124B}" srcOrd="3" destOrd="0" parTransId="{92FA1B40-EC76-43AA-A345-206498AE6F41}" sibTransId="{71014C84-47B3-40B0-A216-A297371C0BDB}"/>
    <dgm:cxn modelId="{33B3923C-8509-6349-B424-37ACFEC13C1F}" type="presOf" srcId="{9827AE5A-64B9-4C21-885D-26769DCB30D5}" destId="{89C2D7BF-B3A3-4E59-831F-7C4AA757BA51}" srcOrd="0" destOrd="0" presId="urn:microsoft.com/office/officeart/2005/8/layout/radial6"/>
    <dgm:cxn modelId="{C8D6F060-6F7E-AD4E-8E51-E3F920066D9F}" type="presOf" srcId="{591DB0F6-3432-4503-BE59-46B7B9528326}" destId="{997699E5-E090-486F-B6F8-6D7333B65CE2}" srcOrd="0" destOrd="0" presId="urn:microsoft.com/office/officeart/2005/8/layout/radial6"/>
    <dgm:cxn modelId="{2FA20E30-C044-B14D-A817-900929FD3F3B}" type="presOf" srcId="{D5FCD734-125F-4225-AB35-8CFD839DAE99}" destId="{71E4261F-9ECC-463D-A7D1-59E702572804}" srcOrd="0" destOrd="0" presId="urn:microsoft.com/office/officeart/2005/8/layout/radial6"/>
    <dgm:cxn modelId="{1E061B04-3FC4-49CE-A44F-48335B84622F}" srcId="{11CAE987-876A-4943-A581-5CEC970E1DB7}" destId="{05039D32-E408-480E-B20B-4152CFE838A7}" srcOrd="1" destOrd="0" parTransId="{F326D468-D78A-428E-8A52-964CDDFA2E97}" sibTransId="{E423D234-1FD5-400A-84D8-AD2A8695B226}"/>
    <dgm:cxn modelId="{DE870F0B-DD11-4B43-B575-BC09EB859D5F}" type="presOf" srcId="{71014C84-47B3-40B0-A216-A297371C0BDB}" destId="{66CAC67A-8298-4054-B5EA-37311C08D62C}" srcOrd="0" destOrd="0" presId="urn:microsoft.com/office/officeart/2005/8/layout/radial6"/>
    <dgm:cxn modelId="{5A38706F-D89C-4DE9-B45B-1CAD32045ADB}" srcId="{11CAE987-876A-4943-A581-5CEC970E1DB7}" destId="{9A211F7A-F2E3-4C1C-AB57-F917DF11E624}" srcOrd="5" destOrd="0" parTransId="{37A78680-8270-4F97-935E-0F04D2AF1ADF}" sibTransId="{D5FCD734-125F-4225-AB35-8CFD839DAE99}"/>
    <dgm:cxn modelId="{1A733515-457A-CF44-A27C-5F5C8E06A411}" type="presOf" srcId="{E423D234-1FD5-400A-84D8-AD2A8695B226}" destId="{906269B3-03F5-4654-8034-28A5C4F993EA}" srcOrd="0" destOrd="0" presId="urn:microsoft.com/office/officeart/2005/8/layout/radial6"/>
    <dgm:cxn modelId="{A2453936-6EE1-924F-943B-D1DDD3DDD8C1}" type="presOf" srcId="{1C94C64E-4BC5-4E88-AD6B-E16C7D2F124B}" destId="{709676D0-A6B6-4C2B-A155-32FBBBB35D5F}" srcOrd="0" destOrd="0" presId="urn:microsoft.com/office/officeart/2005/8/layout/radial6"/>
    <dgm:cxn modelId="{8825F9BB-C7EC-4A14-87E5-C2D80D549C1B}" srcId="{87FA1035-CDF9-4A07-B608-8E8A9FE63DD5}" destId="{11CAE987-876A-4943-A581-5CEC970E1DB7}" srcOrd="0" destOrd="0" parTransId="{65DB8E3D-D59C-4619-B626-CE5E28BEF66E}" sibTransId="{F4B087C7-D8A0-487C-B5EE-994C58551C70}"/>
    <dgm:cxn modelId="{73DFE82A-77EB-B044-97B9-C20FE4537CDC}" type="presParOf" srcId="{90C47353-7B9A-42D8-AE49-4E686E039CB4}" destId="{B425D25E-ADC5-4A14-A07D-903E2C2C955C}" srcOrd="0" destOrd="0" presId="urn:microsoft.com/office/officeart/2005/8/layout/radial6"/>
    <dgm:cxn modelId="{BCD1FE8A-5593-4547-A923-8F9388F1780D}" type="presParOf" srcId="{90C47353-7B9A-42D8-AE49-4E686E039CB4}" destId="{13D47703-ACB6-4C26-9551-EFB4BDD477E0}" srcOrd="1" destOrd="0" presId="urn:microsoft.com/office/officeart/2005/8/layout/radial6"/>
    <dgm:cxn modelId="{292CBECB-4DC1-9C49-B95E-EB772477B6D0}" type="presParOf" srcId="{90C47353-7B9A-42D8-AE49-4E686E039CB4}" destId="{E10FEE33-2022-4BC8-A66B-456B7AC254B2}" srcOrd="2" destOrd="0" presId="urn:microsoft.com/office/officeart/2005/8/layout/radial6"/>
    <dgm:cxn modelId="{EC49A63A-6D88-7C44-B77D-2D2D532E251B}" type="presParOf" srcId="{90C47353-7B9A-42D8-AE49-4E686E039CB4}" destId="{89C2D7BF-B3A3-4E59-831F-7C4AA757BA51}" srcOrd="3" destOrd="0" presId="urn:microsoft.com/office/officeart/2005/8/layout/radial6"/>
    <dgm:cxn modelId="{9C055BFF-C166-8B49-9149-1FF2BEDFE530}" type="presParOf" srcId="{90C47353-7B9A-42D8-AE49-4E686E039CB4}" destId="{E59FA4F4-801F-4A37-B5C5-CC16418CE20D}" srcOrd="4" destOrd="0" presId="urn:microsoft.com/office/officeart/2005/8/layout/radial6"/>
    <dgm:cxn modelId="{36772BC7-17E1-3242-9243-472B42642167}" type="presParOf" srcId="{90C47353-7B9A-42D8-AE49-4E686E039CB4}" destId="{707EE1E6-3014-4471-B7EB-9BE91176AACB}" srcOrd="5" destOrd="0" presId="urn:microsoft.com/office/officeart/2005/8/layout/radial6"/>
    <dgm:cxn modelId="{E3F36765-E9EA-6744-A074-92142E69FE14}" type="presParOf" srcId="{90C47353-7B9A-42D8-AE49-4E686E039CB4}" destId="{906269B3-03F5-4654-8034-28A5C4F993EA}" srcOrd="6" destOrd="0" presId="urn:microsoft.com/office/officeart/2005/8/layout/radial6"/>
    <dgm:cxn modelId="{C7E1FE07-5A47-AE48-A261-F012DC223B01}" type="presParOf" srcId="{90C47353-7B9A-42D8-AE49-4E686E039CB4}" destId="{F6CFED86-15F8-4667-A0AF-65CFDDD7354E}" srcOrd="7" destOrd="0" presId="urn:microsoft.com/office/officeart/2005/8/layout/radial6"/>
    <dgm:cxn modelId="{733113CF-33C9-2E45-A0C3-0EA04D35A86D}" type="presParOf" srcId="{90C47353-7B9A-42D8-AE49-4E686E039CB4}" destId="{28E9E445-91A7-4890-831A-6ACC56D52690}" srcOrd="8" destOrd="0" presId="urn:microsoft.com/office/officeart/2005/8/layout/radial6"/>
    <dgm:cxn modelId="{1A5D382A-5C7E-004E-8678-E5B603654B49}" type="presParOf" srcId="{90C47353-7B9A-42D8-AE49-4E686E039CB4}" destId="{997699E5-E090-486F-B6F8-6D7333B65CE2}" srcOrd="9" destOrd="0" presId="urn:microsoft.com/office/officeart/2005/8/layout/radial6"/>
    <dgm:cxn modelId="{3760BE8C-9AE3-4342-97A4-3F9B45A7A312}" type="presParOf" srcId="{90C47353-7B9A-42D8-AE49-4E686E039CB4}" destId="{709676D0-A6B6-4C2B-A155-32FBBBB35D5F}" srcOrd="10" destOrd="0" presId="urn:microsoft.com/office/officeart/2005/8/layout/radial6"/>
    <dgm:cxn modelId="{C5E550F3-9949-DE43-993A-E087BB7E8826}" type="presParOf" srcId="{90C47353-7B9A-42D8-AE49-4E686E039CB4}" destId="{973DF145-9C4E-4935-A39F-715A52C3D707}" srcOrd="11" destOrd="0" presId="urn:microsoft.com/office/officeart/2005/8/layout/radial6"/>
    <dgm:cxn modelId="{855B19D1-3CA1-204D-98C3-F3646A13C8ED}" type="presParOf" srcId="{90C47353-7B9A-42D8-AE49-4E686E039CB4}" destId="{66CAC67A-8298-4054-B5EA-37311C08D62C}" srcOrd="12" destOrd="0" presId="urn:microsoft.com/office/officeart/2005/8/layout/radial6"/>
    <dgm:cxn modelId="{09DB1B34-7187-2243-B13C-BCE06A6C7D12}" type="presParOf" srcId="{90C47353-7B9A-42D8-AE49-4E686E039CB4}" destId="{FAF0CF5F-B97E-497E-974D-C69B359D8470}" srcOrd="13" destOrd="0" presId="urn:microsoft.com/office/officeart/2005/8/layout/radial6"/>
    <dgm:cxn modelId="{6ED7F829-D1E8-5643-AB1E-7C9ACCCE61E4}" type="presParOf" srcId="{90C47353-7B9A-42D8-AE49-4E686E039CB4}" destId="{37DE3C6F-82AE-4081-ADE6-EB161A4ECB9C}" srcOrd="14" destOrd="0" presId="urn:microsoft.com/office/officeart/2005/8/layout/radial6"/>
    <dgm:cxn modelId="{B786915A-2A21-D34D-A598-DB459B0DF9A8}" type="presParOf" srcId="{90C47353-7B9A-42D8-AE49-4E686E039CB4}" destId="{8BB6BD83-1D57-4735-8200-9FB01B3DDA10}" srcOrd="15" destOrd="0" presId="urn:microsoft.com/office/officeart/2005/8/layout/radial6"/>
    <dgm:cxn modelId="{5EC21830-DDFD-2C48-B44C-904E6C90684C}" type="presParOf" srcId="{90C47353-7B9A-42D8-AE49-4E686E039CB4}" destId="{4C9736F7-CBE0-4E7E-90DD-EC0BF51D10A1}" srcOrd="16" destOrd="0" presId="urn:microsoft.com/office/officeart/2005/8/layout/radial6"/>
    <dgm:cxn modelId="{71518BAD-7A6E-0D4F-8E1C-0E6720A798F9}" type="presParOf" srcId="{90C47353-7B9A-42D8-AE49-4E686E039CB4}" destId="{1C1F9D87-F983-4B69-8C4A-5942A50F102D}" srcOrd="17" destOrd="0" presId="urn:microsoft.com/office/officeart/2005/8/layout/radial6"/>
    <dgm:cxn modelId="{DD9D58A2-2A15-644F-8555-8C7BF360E682}" type="presParOf" srcId="{90C47353-7B9A-42D8-AE49-4E686E039CB4}" destId="{71E4261F-9ECC-463D-A7D1-59E702572804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381233-AC79-3E4B-9074-2062DB85F177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55D982-1D04-EE45-9428-BA1335937811}">
      <dgm:prSet/>
      <dgm:spPr/>
      <dgm:t>
        <a:bodyPr/>
        <a:lstStyle/>
        <a:p>
          <a:pPr rtl="0"/>
          <a:r>
            <a:rPr lang="en-US" b="0" dirty="0" smtClean="0">
              <a:solidFill>
                <a:srgbClr val="344478"/>
              </a:solidFill>
            </a:rPr>
            <a:t>Scientific basis:</a:t>
          </a:r>
          <a:endParaRPr lang="en-US" dirty="0">
            <a:solidFill>
              <a:srgbClr val="344478"/>
            </a:solidFill>
          </a:endParaRPr>
        </a:p>
      </dgm:t>
    </dgm:pt>
    <dgm:pt modelId="{7DE686F6-6B53-CF4F-88D7-42A3266D5C74}" type="parTrans" cxnId="{836517A1-9280-FA45-8A6B-484DC763B1C8}">
      <dgm:prSet/>
      <dgm:spPr/>
      <dgm:t>
        <a:bodyPr/>
        <a:lstStyle/>
        <a:p>
          <a:endParaRPr lang="en-US"/>
        </a:p>
      </dgm:t>
    </dgm:pt>
    <dgm:pt modelId="{FF93376B-1E5B-1C46-9F7E-C49D386CAFE3}" type="sibTrans" cxnId="{836517A1-9280-FA45-8A6B-484DC763B1C8}">
      <dgm:prSet/>
      <dgm:spPr/>
      <dgm:t>
        <a:bodyPr/>
        <a:lstStyle/>
        <a:p>
          <a:endParaRPr lang="en-US"/>
        </a:p>
      </dgm:t>
    </dgm:pt>
    <dgm:pt modelId="{9B77ED8A-772F-CC46-A8B5-70E36376F73B}">
      <dgm:prSet/>
      <dgm:spPr/>
      <dgm:t>
        <a:bodyPr/>
        <a:lstStyle/>
        <a:p>
          <a:pPr rtl="0"/>
          <a:r>
            <a:rPr lang="en-US" b="0" dirty="0" smtClean="0">
              <a:solidFill>
                <a:srgbClr val="344478"/>
              </a:solidFill>
            </a:rPr>
            <a:t>Essential Climate Variables as defined by GCOS </a:t>
          </a:r>
          <a:endParaRPr lang="en-US" dirty="0">
            <a:solidFill>
              <a:srgbClr val="344478"/>
            </a:solidFill>
          </a:endParaRPr>
        </a:p>
      </dgm:t>
    </dgm:pt>
    <dgm:pt modelId="{F173DC42-76E0-2C41-B68D-7E17BC601E04}" type="parTrans" cxnId="{EEEC5A40-A6EA-0447-AA6B-780374B2B9CD}">
      <dgm:prSet/>
      <dgm:spPr/>
      <dgm:t>
        <a:bodyPr/>
        <a:lstStyle/>
        <a:p>
          <a:endParaRPr lang="en-US"/>
        </a:p>
      </dgm:t>
    </dgm:pt>
    <dgm:pt modelId="{7378E140-A994-764C-8BD6-A72988385F8F}" type="sibTrans" cxnId="{EEEC5A40-A6EA-0447-AA6B-780374B2B9CD}">
      <dgm:prSet/>
      <dgm:spPr/>
      <dgm:t>
        <a:bodyPr/>
        <a:lstStyle/>
        <a:p>
          <a:endParaRPr lang="en-US"/>
        </a:p>
      </dgm:t>
    </dgm:pt>
    <dgm:pt modelId="{F21ECE20-6026-4748-B657-DE84C893D8AB}">
      <dgm:prSet/>
      <dgm:spPr/>
      <dgm:t>
        <a:bodyPr/>
        <a:lstStyle/>
        <a:p>
          <a:pPr rtl="0"/>
          <a:r>
            <a:rPr lang="en-US" b="0" dirty="0" smtClean="0">
              <a:solidFill>
                <a:srgbClr val="344478"/>
              </a:solidFill>
            </a:rPr>
            <a:t>GCOS Status Report (GCOS-195)</a:t>
          </a:r>
          <a:endParaRPr lang="en-US" dirty="0">
            <a:solidFill>
              <a:srgbClr val="344478"/>
            </a:solidFill>
          </a:endParaRPr>
        </a:p>
      </dgm:t>
    </dgm:pt>
    <dgm:pt modelId="{FFE581FE-DEB2-EC45-A124-83BA523BD995}" type="parTrans" cxnId="{3019DEB9-D285-B645-82A7-1803C061F9D6}">
      <dgm:prSet/>
      <dgm:spPr/>
      <dgm:t>
        <a:bodyPr/>
        <a:lstStyle/>
        <a:p>
          <a:endParaRPr lang="en-US"/>
        </a:p>
      </dgm:t>
    </dgm:pt>
    <dgm:pt modelId="{20542C3A-DF70-974D-B7C3-8AD7436C5723}" type="sibTrans" cxnId="{3019DEB9-D285-B645-82A7-1803C061F9D6}">
      <dgm:prSet/>
      <dgm:spPr/>
      <dgm:t>
        <a:bodyPr/>
        <a:lstStyle/>
        <a:p>
          <a:endParaRPr lang="en-US"/>
        </a:p>
      </dgm:t>
    </dgm:pt>
    <dgm:pt modelId="{494647B1-2DE9-4344-92AE-81BB01FB59FF}">
      <dgm:prSet/>
      <dgm:spPr/>
      <dgm:t>
        <a:bodyPr/>
        <a:lstStyle/>
        <a:p>
          <a:pPr rtl="0"/>
          <a:r>
            <a:rPr lang="en-US" b="0" dirty="0" smtClean="0">
              <a:solidFill>
                <a:srgbClr val="344478"/>
              </a:solidFill>
            </a:rPr>
            <a:t>IPCC, CMIP</a:t>
          </a:r>
          <a:endParaRPr lang="en-US" dirty="0">
            <a:solidFill>
              <a:srgbClr val="344478"/>
            </a:solidFill>
          </a:endParaRPr>
        </a:p>
      </dgm:t>
    </dgm:pt>
    <dgm:pt modelId="{2F36686C-1BAB-7E42-9832-EF3E920C7673}" type="parTrans" cxnId="{D9721D71-23C8-FD4A-AD71-C81DB663A07F}">
      <dgm:prSet/>
      <dgm:spPr/>
      <dgm:t>
        <a:bodyPr/>
        <a:lstStyle/>
        <a:p>
          <a:endParaRPr lang="en-US"/>
        </a:p>
      </dgm:t>
    </dgm:pt>
    <dgm:pt modelId="{EDEA0D2E-B1A5-0C48-8B99-9C18ECB78204}" type="sibTrans" cxnId="{D9721D71-23C8-FD4A-AD71-C81DB663A07F}">
      <dgm:prSet/>
      <dgm:spPr/>
      <dgm:t>
        <a:bodyPr/>
        <a:lstStyle/>
        <a:p>
          <a:endParaRPr lang="en-US"/>
        </a:p>
      </dgm:t>
    </dgm:pt>
    <dgm:pt modelId="{A52DD198-716F-F345-A112-97D5A5B37C00}" type="pres">
      <dgm:prSet presAssocID="{81381233-AC79-3E4B-9074-2062DB85F17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9EFE18-CAEF-224F-8B72-2B2494EC696E}" type="pres">
      <dgm:prSet presAssocID="{CC55D982-1D04-EE45-9428-BA1335937811}" presName="composite" presStyleCnt="0"/>
      <dgm:spPr/>
    </dgm:pt>
    <dgm:pt modelId="{2FAEDB34-8EA3-0B43-9E85-7E588549A3D0}" type="pres">
      <dgm:prSet presAssocID="{CC55D982-1D04-EE45-9428-BA1335937811}" presName="imgShp" presStyleLbl="fgImgPlace1" presStyleIdx="0" presStyleCnt="1" custLinFactNeighborX="-57567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EB64C4F-7E58-0946-9ACE-41B3F09AD6FE}" type="pres">
      <dgm:prSet presAssocID="{CC55D982-1D04-EE45-9428-BA1335937811}" presName="txShp" presStyleLbl="node1" presStyleIdx="0" presStyleCnt="1" custScaleX="127170" custLinFactNeighborX="85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6517A1-9280-FA45-8A6B-484DC763B1C8}" srcId="{81381233-AC79-3E4B-9074-2062DB85F177}" destId="{CC55D982-1D04-EE45-9428-BA1335937811}" srcOrd="0" destOrd="0" parTransId="{7DE686F6-6B53-CF4F-88D7-42A3266D5C74}" sibTransId="{FF93376B-1E5B-1C46-9F7E-C49D386CAFE3}"/>
    <dgm:cxn modelId="{2690A0F0-6B8D-D240-A2AD-3C738E4ABC41}" type="presOf" srcId="{F21ECE20-6026-4748-B657-DE84C893D8AB}" destId="{DEB64C4F-7E58-0946-9ACE-41B3F09AD6FE}" srcOrd="0" destOrd="2" presId="urn:microsoft.com/office/officeart/2005/8/layout/vList3"/>
    <dgm:cxn modelId="{A6BBA105-EB2A-9248-BADE-9764DF9D3F11}" type="presOf" srcId="{494647B1-2DE9-4344-92AE-81BB01FB59FF}" destId="{DEB64C4F-7E58-0946-9ACE-41B3F09AD6FE}" srcOrd="0" destOrd="3" presId="urn:microsoft.com/office/officeart/2005/8/layout/vList3"/>
    <dgm:cxn modelId="{EEEC5A40-A6EA-0447-AA6B-780374B2B9CD}" srcId="{CC55D982-1D04-EE45-9428-BA1335937811}" destId="{9B77ED8A-772F-CC46-A8B5-70E36376F73B}" srcOrd="0" destOrd="0" parTransId="{F173DC42-76E0-2C41-B68D-7E17BC601E04}" sibTransId="{7378E140-A994-764C-8BD6-A72988385F8F}"/>
    <dgm:cxn modelId="{ABB74FF6-AB19-244F-B959-4ABA4B15BC29}" type="presOf" srcId="{9B77ED8A-772F-CC46-A8B5-70E36376F73B}" destId="{DEB64C4F-7E58-0946-9ACE-41B3F09AD6FE}" srcOrd="0" destOrd="1" presId="urn:microsoft.com/office/officeart/2005/8/layout/vList3"/>
    <dgm:cxn modelId="{3019DEB9-D285-B645-82A7-1803C061F9D6}" srcId="{CC55D982-1D04-EE45-9428-BA1335937811}" destId="{F21ECE20-6026-4748-B657-DE84C893D8AB}" srcOrd="1" destOrd="0" parTransId="{FFE581FE-DEB2-EC45-A124-83BA523BD995}" sibTransId="{20542C3A-DF70-974D-B7C3-8AD7436C5723}"/>
    <dgm:cxn modelId="{A0BD5E32-E446-8442-A5C9-0D55FD112B6A}" type="presOf" srcId="{CC55D982-1D04-EE45-9428-BA1335937811}" destId="{DEB64C4F-7E58-0946-9ACE-41B3F09AD6FE}" srcOrd="0" destOrd="0" presId="urn:microsoft.com/office/officeart/2005/8/layout/vList3"/>
    <dgm:cxn modelId="{D9721D71-23C8-FD4A-AD71-C81DB663A07F}" srcId="{CC55D982-1D04-EE45-9428-BA1335937811}" destId="{494647B1-2DE9-4344-92AE-81BB01FB59FF}" srcOrd="2" destOrd="0" parTransId="{2F36686C-1BAB-7E42-9832-EF3E920C7673}" sibTransId="{EDEA0D2E-B1A5-0C48-8B99-9C18ECB78204}"/>
    <dgm:cxn modelId="{4155C5E1-8571-E041-8B8C-181949FA24D2}" type="presOf" srcId="{81381233-AC79-3E4B-9074-2062DB85F177}" destId="{A52DD198-716F-F345-A112-97D5A5B37C00}" srcOrd="0" destOrd="0" presId="urn:microsoft.com/office/officeart/2005/8/layout/vList3"/>
    <dgm:cxn modelId="{DF3FA7A0-2901-C047-BBB4-3AEBFA47638D}" type="presParOf" srcId="{A52DD198-716F-F345-A112-97D5A5B37C00}" destId="{229EFE18-CAEF-224F-8B72-2B2494EC696E}" srcOrd="0" destOrd="0" presId="urn:microsoft.com/office/officeart/2005/8/layout/vList3"/>
    <dgm:cxn modelId="{15967E26-501A-BC48-80FE-358774C88793}" type="presParOf" srcId="{229EFE18-CAEF-224F-8B72-2B2494EC696E}" destId="{2FAEDB34-8EA3-0B43-9E85-7E588549A3D0}" srcOrd="0" destOrd="0" presId="urn:microsoft.com/office/officeart/2005/8/layout/vList3"/>
    <dgm:cxn modelId="{66B13798-C1CC-874D-8B49-3BFE781F20B2}" type="presParOf" srcId="{229EFE18-CAEF-224F-8B72-2B2494EC696E}" destId="{DEB64C4F-7E58-0946-9ACE-41B3F09AD6F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8F7261-14AF-EF45-B6B9-2AC9FDDE2040}" type="doc">
      <dgm:prSet loTypeId="urn:microsoft.com/office/officeart/2005/8/layout/l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91477A-A1B8-6640-943F-FE9A4B9DD086}">
      <dgm:prSet phldrT="[Text]"/>
      <dgm:spPr/>
      <dgm:t>
        <a:bodyPr/>
        <a:lstStyle/>
        <a:p>
          <a:r>
            <a:rPr lang="en-US" dirty="0" smtClean="0">
              <a:solidFill>
                <a:srgbClr val="344478"/>
              </a:solidFill>
            </a:rPr>
            <a:t>Observations</a:t>
          </a:r>
          <a:endParaRPr lang="en-US" dirty="0">
            <a:solidFill>
              <a:srgbClr val="344478"/>
            </a:solidFill>
          </a:endParaRPr>
        </a:p>
      </dgm:t>
    </dgm:pt>
    <dgm:pt modelId="{67956DF0-DDE9-864A-993B-14CA4A691F42}" type="parTrans" cxnId="{15453007-D5E8-0642-9C96-63E6210D2729}">
      <dgm:prSet/>
      <dgm:spPr/>
      <dgm:t>
        <a:bodyPr/>
        <a:lstStyle/>
        <a:p>
          <a:endParaRPr lang="en-US"/>
        </a:p>
      </dgm:t>
    </dgm:pt>
    <dgm:pt modelId="{5CC8EC82-D2C9-1541-B807-68025DA260E1}" type="sibTrans" cxnId="{15453007-D5E8-0642-9C96-63E6210D2729}">
      <dgm:prSet/>
      <dgm:spPr/>
      <dgm:t>
        <a:bodyPr/>
        <a:lstStyle/>
        <a:p>
          <a:endParaRPr lang="en-US"/>
        </a:p>
      </dgm:t>
    </dgm:pt>
    <dgm:pt modelId="{15CC5D97-9C1F-FD46-930A-DDD9B70B8EF3}">
      <dgm:prSet phldrT="[Text]"/>
      <dgm:spPr/>
      <dgm:t>
        <a:bodyPr/>
        <a:lstStyle/>
        <a:p>
          <a:r>
            <a:rPr lang="en-US" dirty="0" smtClean="0">
              <a:solidFill>
                <a:srgbClr val="344478"/>
              </a:solidFill>
            </a:rPr>
            <a:t>Global estimates of ECVs from satellite and in-situ observations</a:t>
          </a:r>
          <a:endParaRPr lang="en-US" dirty="0">
            <a:solidFill>
              <a:srgbClr val="344478"/>
            </a:solidFill>
          </a:endParaRPr>
        </a:p>
      </dgm:t>
    </dgm:pt>
    <dgm:pt modelId="{60ADA425-62D2-E344-9F04-ED5764F60BD3}" type="parTrans" cxnId="{4EDA443D-676E-BE41-B60B-2AB9D851760C}">
      <dgm:prSet/>
      <dgm:spPr/>
      <dgm:t>
        <a:bodyPr/>
        <a:lstStyle/>
        <a:p>
          <a:endParaRPr lang="en-US"/>
        </a:p>
      </dgm:t>
    </dgm:pt>
    <dgm:pt modelId="{87A47A8F-811B-104E-A1EC-70625A7920A6}" type="sibTrans" cxnId="{4EDA443D-676E-BE41-B60B-2AB9D851760C}">
      <dgm:prSet/>
      <dgm:spPr/>
      <dgm:t>
        <a:bodyPr/>
        <a:lstStyle/>
        <a:p>
          <a:endParaRPr lang="en-US"/>
        </a:p>
      </dgm:t>
    </dgm:pt>
    <dgm:pt modelId="{06237953-84F9-C54A-8A4C-3AF0846454F1}">
      <dgm:prSet phldrT="[Text]"/>
      <dgm:spPr/>
      <dgm:t>
        <a:bodyPr/>
        <a:lstStyle/>
        <a:p>
          <a:r>
            <a:rPr lang="en-US" dirty="0" smtClean="0">
              <a:solidFill>
                <a:srgbClr val="344478"/>
              </a:solidFill>
            </a:rPr>
            <a:t>Reprocessed CDRs, reference observations</a:t>
          </a:r>
          <a:endParaRPr lang="en-US" dirty="0">
            <a:solidFill>
              <a:srgbClr val="344478"/>
            </a:solidFill>
          </a:endParaRPr>
        </a:p>
      </dgm:t>
    </dgm:pt>
    <dgm:pt modelId="{5B237216-27D4-F541-85C3-86C0CE070037}" type="parTrans" cxnId="{DCBC86E2-7357-8342-85A2-F2B3FCFD8209}">
      <dgm:prSet/>
      <dgm:spPr/>
      <dgm:t>
        <a:bodyPr/>
        <a:lstStyle/>
        <a:p>
          <a:endParaRPr lang="en-US"/>
        </a:p>
      </dgm:t>
    </dgm:pt>
    <dgm:pt modelId="{97D3EBB4-73A3-5948-BD31-732C09A74645}" type="sibTrans" cxnId="{DCBC86E2-7357-8342-85A2-F2B3FCFD8209}">
      <dgm:prSet/>
      <dgm:spPr/>
      <dgm:t>
        <a:bodyPr/>
        <a:lstStyle/>
        <a:p>
          <a:endParaRPr lang="en-US"/>
        </a:p>
      </dgm:t>
    </dgm:pt>
    <dgm:pt modelId="{411EE1DB-FDB3-F54E-90E5-FE50FA40DB3C}">
      <dgm:prSet phldrT="[Text]"/>
      <dgm:spPr/>
      <dgm:t>
        <a:bodyPr/>
        <a:lstStyle/>
        <a:p>
          <a:r>
            <a:rPr lang="en-US" dirty="0" smtClean="0">
              <a:solidFill>
                <a:srgbClr val="344478"/>
              </a:solidFill>
            </a:rPr>
            <a:t>Climate reanalysis</a:t>
          </a:r>
          <a:endParaRPr lang="en-US" dirty="0">
            <a:solidFill>
              <a:srgbClr val="344478"/>
            </a:solidFill>
          </a:endParaRPr>
        </a:p>
      </dgm:t>
    </dgm:pt>
    <dgm:pt modelId="{83436C58-D2F2-7648-A0F3-F48303BCA79A}" type="parTrans" cxnId="{4A354259-B183-334A-A623-9004CC1BD3DB}">
      <dgm:prSet/>
      <dgm:spPr/>
      <dgm:t>
        <a:bodyPr/>
        <a:lstStyle/>
        <a:p>
          <a:endParaRPr lang="en-US"/>
        </a:p>
      </dgm:t>
    </dgm:pt>
    <dgm:pt modelId="{1609C1AA-6928-5B4D-AFEB-C3DBABDCA1B8}" type="sibTrans" cxnId="{4A354259-B183-334A-A623-9004CC1BD3DB}">
      <dgm:prSet/>
      <dgm:spPr/>
      <dgm:t>
        <a:bodyPr/>
        <a:lstStyle/>
        <a:p>
          <a:endParaRPr lang="en-US"/>
        </a:p>
      </dgm:t>
    </dgm:pt>
    <dgm:pt modelId="{9F2B372C-7F0A-A44C-8E56-A60B098DFBE0}">
      <dgm:prSet phldrT="[Text]"/>
      <dgm:spPr/>
      <dgm:t>
        <a:bodyPr/>
        <a:lstStyle/>
        <a:p>
          <a:r>
            <a:rPr lang="en-US" dirty="0" smtClean="0">
              <a:solidFill>
                <a:srgbClr val="344478"/>
              </a:solidFill>
            </a:rPr>
            <a:t>Global atmosphere, ocean, land</a:t>
          </a:r>
          <a:endParaRPr lang="en-US" dirty="0">
            <a:solidFill>
              <a:srgbClr val="344478"/>
            </a:solidFill>
          </a:endParaRPr>
        </a:p>
      </dgm:t>
    </dgm:pt>
    <dgm:pt modelId="{9C310F0D-3B94-DE49-A15A-AA0B6C108E52}" type="parTrans" cxnId="{F29B388B-BFB1-4A42-BE4B-DAC73FFD0A73}">
      <dgm:prSet/>
      <dgm:spPr/>
      <dgm:t>
        <a:bodyPr/>
        <a:lstStyle/>
        <a:p>
          <a:endParaRPr lang="en-US"/>
        </a:p>
      </dgm:t>
    </dgm:pt>
    <dgm:pt modelId="{2C28C895-30D8-3A41-BC0B-5C9B768AF294}" type="sibTrans" cxnId="{F29B388B-BFB1-4A42-BE4B-DAC73FFD0A73}">
      <dgm:prSet/>
      <dgm:spPr/>
      <dgm:t>
        <a:bodyPr/>
        <a:lstStyle/>
        <a:p>
          <a:endParaRPr lang="en-US"/>
        </a:p>
      </dgm:t>
    </dgm:pt>
    <dgm:pt modelId="{E4E973F8-8A56-9F4B-8234-17AD49D2542F}">
      <dgm:prSet phldrT="[Text]"/>
      <dgm:spPr/>
      <dgm:t>
        <a:bodyPr/>
        <a:lstStyle/>
        <a:p>
          <a:r>
            <a:rPr lang="en-US" dirty="0" smtClean="0">
              <a:solidFill>
                <a:srgbClr val="344478"/>
              </a:solidFill>
            </a:rPr>
            <a:t>Regional reanalysis for Europe</a:t>
          </a:r>
          <a:endParaRPr lang="en-US" dirty="0">
            <a:solidFill>
              <a:srgbClr val="344478"/>
            </a:solidFill>
          </a:endParaRPr>
        </a:p>
      </dgm:t>
    </dgm:pt>
    <dgm:pt modelId="{10834476-AC6D-784D-9A45-7617106838E7}" type="parTrans" cxnId="{20B11E4E-5121-B447-9B5F-C3F316B2519D}">
      <dgm:prSet/>
      <dgm:spPr/>
      <dgm:t>
        <a:bodyPr/>
        <a:lstStyle/>
        <a:p>
          <a:endParaRPr lang="en-US"/>
        </a:p>
      </dgm:t>
    </dgm:pt>
    <dgm:pt modelId="{ADB06B23-3970-E747-8C51-675F13974854}" type="sibTrans" cxnId="{20B11E4E-5121-B447-9B5F-C3F316B2519D}">
      <dgm:prSet/>
      <dgm:spPr/>
      <dgm:t>
        <a:bodyPr/>
        <a:lstStyle/>
        <a:p>
          <a:endParaRPr lang="en-US"/>
        </a:p>
      </dgm:t>
    </dgm:pt>
    <dgm:pt modelId="{6D845765-D39C-F348-9A3F-6EE2CE5B0FBF}">
      <dgm:prSet phldrT="[Text]"/>
      <dgm:spPr/>
      <dgm:t>
        <a:bodyPr/>
        <a:lstStyle/>
        <a:p>
          <a:r>
            <a:rPr lang="en-US" dirty="0" smtClean="0">
              <a:solidFill>
                <a:srgbClr val="344478"/>
              </a:solidFill>
            </a:rPr>
            <a:t>Model output</a:t>
          </a:r>
          <a:endParaRPr lang="en-US" dirty="0">
            <a:solidFill>
              <a:srgbClr val="344478"/>
            </a:solidFill>
          </a:endParaRPr>
        </a:p>
      </dgm:t>
    </dgm:pt>
    <dgm:pt modelId="{DA5635E9-558A-2248-8DBE-D44149DCA141}" type="parTrans" cxnId="{E9274965-E096-FD4A-95FD-6C3D5D684EFA}">
      <dgm:prSet/>
      <dgm:spPr/>
      <dgm:t>
        <a:bodyPr/>
        <a:lstStyle/>
        <a:p>
          <a:endParaRPr lang="en-US"/>
        </a:p>
      </dgm:t>
    </dgm:pt>
    <dgm:pt modelId="{CD64C363-8904-9040-98BF-7AD534C0F6F3}" type="sibTrans" cxnId="{E9274965-E096-FD4A-95FD-6C3D5D684EFA}">
      <dgm:prSet/>
      <dgm:spPr/>
      <dgm:t>
        <a:bodyPr/>
        <a:lstStyle/>
        <a:p>
          <a:endParaRPr lang="en-US"/>
        </a:p>
      </dgm:t>
    </dgm:pt>
    <dgm:pt modelId="{38AC9810-007F-0441-8AAC-4DF5D3CAAEED}">
      <dgm:prSet phldrT="[Text]"/>
      <dgm:spPr/>
      <dgm:t>
        <a:bodyPr/>
        <a:lstStyle/>
        <a:p>
          <a:r>
            <a:rPr lang="en-US" dirty="0" smtClean="0">
              <a:solidFill>
                <a:srgbClr val="344478"/>
              </a:solidFill>
            </a:rPr>
            <a:t>Multi-model seasonal forecast products</a:t>
          </a:r>
          <a:endParaRPr lang="en-US" dirty="0">
            <a:solidFill>
              <a:srgbClr val="344478"/>
            </a:solidFill>
          </a:endParaRPr>
        </a:p>
      </dgm:t>
    </dgm:pt>
    <dgm:pt modelId="{D3F70555-C8AC-D34B-A24E-7B0E05F21468}" type="parTrans" cxnId="{FC5A2740-359A-5C42-B906-A7CC997C6BCF}">
      <dgm:prSet/>
      <dgm:spPr/>
      <dgm:t>
        <a:bodyPr/>
        <a:lstStyle/>
        <a:p>
          <a:endParaRPr lang="en-US"/>
        </a:p>
      </dgm:t>
    </dgm:pt>
    <dgm:pt modelId="{0B4ECB1A-FDFD-1043-8269-20892ECA794F}" type="sibTrans" cxnId="{FC5A2740-359A-5C42-B906-A7CC997C6BCF}">
      <dgm:prSet/>
      <dgm:spPr/>
      <dgm:t>
        <a:bodyPr/>
        <a:lstStyle/>
        <a:p>
          <a:endParaRPr lang="en-US"/>
        </a:p>
      </dgm:t>
    </dgm:pt>
    <dgm:pt modelId="{964175FF-BAAE-D942-B062-DBDA83351A0D}">
      <dgm:prSet phldrT="[Text]"/>
      <dgm:spPr/>
      <dgm:t>
        <a:bodyPr/>
        <a:lstStyle/>
        <a:p>
          <a:r>
            <a:rPr lang="en-US" dirty="0" smtClean="0">
              <a:solidFill>
                <a:srgbClr val="344478"/>
              </a:solidFill>
            </a:rPr>
            <a:t>Access to CMIP data and products</a:t>
          </a:r>
          <a:endParaRPr lang="en-US" dirty="0">
            <a:solidFill>
              <a:srgbClr val="344478"/>
            </a:solidFill>
          </a:endParaRPr>
        </a:p>
      </dgm:t>
    </dgm:pt>
    <dgm:pt modelId="{3F50CE98-D39F-344E-83FD-9376D9485A01}" type="parTrans" cxnId="{96AE497D-FAA6-7F4D-9B29-F63FF1E20EE6}">
      <dgm:prSet/>
      <dgm:spPr/>
      <dgm:t>
        <a:bodyPr/>
        <a:lstStyle/>
        <a:p>
          <a:endParaRPr lang="en-US"/>
        </a:p>
      </dgm:t>
    </dgm:pt>
    <dgm:pt modelId="{2EE67AEE-2C91-FF48-B204-3A91B9070025}" type="sibTrans" cxnId="{96AE497D-FAA6-7F4D-9B29-F63FF1E20EE6}">
      <dgm:prSet/>
      <dgm:spPr/>
      <dgm:t>
        <a:bodyPr/>
        <a:lstStyle/>
        <a:p>
          <a:endParaRPr lang="en-US"/>
        </a:p>
      </dgm:t>
    </dgm:pt>
    <dgm:pt modelId="{0F5A609F-9579-1145-93FB-F5D11F53CEDF}">
      <dgm:prSet phldrT="[Text]" custT="1"/>
      <dgm:spPr/>
      <dgm:t>
        <a:bodyPr/>
        <a:lstStyle/>
        <a:p>
          <a:r>
            <a:rPr lang="en-US" sz="1400" dirty="0" smtClean="0">
              <a:solidFill>
                <a:srgbClr val="344478"/>
              </a:solidFill>
            </a:rPr>
            <a:t>Support for data rescue, climate data collections</a:t>
          </a:r>
          <a:endParaRPr lang="en-US" sz="1400" dirty="0">
            <a:solidFill>
              <a:srgbClr val="344478"/>
            </a:solidFill>
          </a:endParaRPr>
        </a:p>
      </dgm:t>
    </dgm:pt>
    <dgm:pt modelId="{300B1B5B-1737-6447-AC34-542EFEC4D6BC}" type="parTrans" cxnId="{7911E785-96A2-DC40-A0E5-5DCBD152750C}">
      <dgm:prSet/>
      <dgm:spPr/>
      <dgm:t>
        <a:bodyPr/>
        <a:lstStyle/>
        <a:p>
          <a:endParaRPr lang="en-US"/>
        </a:p>
      </dgm:t>
    </dgm:pt>
    <dgm:pt modelId="{F26A57B4-BE3C-664E-8FC7-5580315A3135}" type="sibTrans" cxnId="{7911E785-96A2-DC40-A0E5-5DCBD152750C}">
      <dgm:prSet/>
      <dgm:spPr/>
      <dgm:t>
        <a:bodyPr/>
        <a:lstStyle/>
        <a:p>
          <a:endParaRPr lang="en-US"/>
        </a:p>
      </dgm:t>
    </dgm:pt>
    <dgm:pt modelId="{79F110D1-AEF9-8043-BACD-1AF1967943F0}">
      <dgm:prSet phldrT="[Text]"/>
      <dgm:spPr/>
      <dgm:t>
        <a:bodyPr/>
        <a:lstStyle/>
        <a:p>
          <a:r>
            <a:rPr lang="en-US" dirty="0" smtClean="0">
              <a:solidFill>
                <a:srgbClr val="344478"/>
              </a:solidFill>
            </a:rPr>
            <a:t>Coupled climate reanalysis for 100 years</a:t>
          </a:r>
          <a:endParaRPr lang="en-US" dirty="0">
            <a:solidFill>
              <a:srgbClr val="344478"/>
            </a:solidFill>
          </a:endParaRPr>
        </a:p>
      </dgm:t>
    </dgm:pt>
    <dgm:pt modelId="{91BB5870-BF68-B74D-871C-6263597BC2A2}" type="parTrans" cxnId="{B54B2ADB-407E-3746-81CD-920914A806BC}">
      <dgm:prSet/>
      <dgm:spPr/>
      <dgm:t>
        <a:bodyPr/>
        <a:lstStyle/>
        <a:p>
          <a:endParaRPr lang="en-US"/>
        </a:p>
      </dgm:t>
    </dgm:pt>
    <dgm:pt modelId="{277E45F6-7F7F-8D4C-A33C-4FA919E2E355}" type="sibTrans" cxnId="{B54B2ADB-407E-3746-81CD-920914A806BC}">
      <dgm:prSet/>
      <dgm:spPr/>
      <dgm:t>
        <a:bodyPr/>
        <a:lstStyle/>
        <a:p>
          <a:endParaRPr lang="en-US"/>
        </a:p>
      </dgm:t>
    </dgm:pt>
    <dgm:pt modelId="{E54EE345-801D-5B45-A24A-FBDC62F0DE61}">
      <dgm:prSet phldrT="[Text]"/>
      <dgm:spPr/>
      <dgm:t>
        <a:bodyPr/>
        <a:lstStyle/>
        <a:p>
          <a:r>
            <a:rPr lang="en-US" dirty="0" smtClean="0">
              <a:solidFill>
                <a:srgbClr val="344478"/>
              </a:solidFill>
            </a:rPr>
            <a:t>Reference set of climate projections for Europe</a:t>
          </a:r>
          <a:endParaRPr lang="en-US" dirty="0">
            <a:solidFill>
              <a:srgbClr val="344478"/>
            </a:solidFill>
          </a:endParaRPr>
        </a:p>
      </dgm:t>
    </dgm:pt>
    <dgm:pt modelId="{E7BF0476-2D90-0E4B-806C-B8AE76237DEE}" type="parTrans" cxnId="{643D0894-0C15-674C-8628-D5AE16E257B9}">
      <dgm:prSet/>
      <dgm:spPr/>
      <dgm:t>
        <a:bodyPr/>
        <a:lstStyle/>
        <a:p>
          <a:endParaRPr lang="en-US"/>
        </a:p>
      </dgm:t>
    </dgm:pt>
    <dgm:pt modelId="{A51F5806-4A0F-0F46-845B-DA086F8FCCD0}" type="sibTrans" cxnId="{643D0894-0C15-674C-8628-D5AE16E257B9}">
      <dgm:prSet/>
      <dgm:spPr/>
      <dgm:t>
        <a:bodyPr/>
        <a:lstStyle/>
        <a:p>
          <a:endParaRPr lang="en-US"/>
        </a:p>
      </dgm:t>
    </dgm:pt>
    <dgm:pt modelId="{84A8A471-83D1-3048-ACEE-4C58D5095D14}" type="pres">
      <dgm:prSet presAssocID="{B58F7261-14AF-EF45-B6B9-2AC9FDDE204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90E7DB-1237-E342-8AF9-442039CA5B5A}" type="pres">
      <dgm:prSet presAssocID="{5B91477A-A1B8-6640-943F-FE9A4B9DD086}" presName="horFlow" presStyleCnt="0"/>
      <dgm:spPr/>
    </dgm:pt>
    <dgm:pt modelId="{D85A7DE6-F190-5F40-9C56-60A0313D07DE}" type="pres">
      <dgm:prSet presAssocID="{5B91477A-A1B8-6640-943F-FE9A4B9DD086}" presName="bigChev" presStyleLbl="node1" presStyleIdx="0" presStyleCnt="3" custScaleX="85228" custLinFactNeighborX="-50445"/>
      <dgm:spPr/>
      <dgm:t>
        <a:bodyPr/>
        <a:lstStyle/>
        <a:p>
          <a:endParaRPr lang="en-US"/>
        </a:p>
      </dgm:t>
    </dgm:pt>
    <dgm:pt modelId="{B2B30B26-CF0A-ED42-B303-E0A71160D278}" type="pres">
      <dgm:prSet presAssocID="{60ADA425-62D2-E344-9F04-ED5764F60BD3}" presName="parTrans" presStyleCnt="0"/>
      <dgm:spPr/>
    </dgm:pt>
    <dgm:pt modelId="{B97CBD24-464C-434F-9C34-99C422E0397F}" type="pres">
      <dgm:prSet presAssocID="{15CC5D97-9C1F-FD46-930A-DDD9B70B8EF3}" presName="node" presStyleLbl="align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2F2AC4-C69B-BE45-A79E-95B2D9DCD15A}" type="pres">
      <dgm:prSet presAssocID="{87A47A8F-811B-104E-A1EC-70625A7920A6}" presName="sibTrans" presStyleCnt="0"/>
      <dgm:spPr/>
    </dgm:pt>
    <dgm:pt modelId="{0F5F9681-6039-CC4A-A4DC-A9E94C4A9DC3}" type="pres">
      <dgm:prSet presAssocID="{06237953-84F9-C54A-8A4C-3AF0846454F1}" presName="node" presStyleLbl="align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4418E-51C3-DF4D-8787-50958FC0578D}" type="pres">
      <dgm:prSet presAssocID="{97D3EBB4-73A3-5948-BD31-732C09A74645}" presName="sibTrans" presStyleCnt="0"/>
      <dgm:spPr/>
    </dgm:pt>
    <dgm:pt modelId="{2E7D906C-CA4B-0141-9F15-F69B121F5243}" type="pres">
      <dgm:prSet presAssocID="{0F5A609F-9579-1145-93FB-F5D11F53CEDF}" presName="node" presStyleLbl="align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B28732-D0CC-C842-87FC-627835B577A6}" type="pres">
      <dgm:prSet presAssocID="{5B91477A-A1B8-6640-943F-FE9A4B9DD086}" presName="vSp" presStyleCnt="0"/>
      <dgm:spPr/>
    </dgm:pt>
    <dgm:pt modelId="{7E7361FC-6118-024C-854C-672F6355E6A0}" type="pres">
      <dgm:prSet presAssocID="{411EE1DB-FDB3-F54E-90E5-FE50FA40DB3C}" presName="horFlow" presStyleCnt="0"/>
      <dgm:spPr/>
    </dgm:pt>
    <dgm:pt modelId="{5543B7F5-541D-E245-B87D-99AC01019E9E}" type="pres">
      <dgm:prSet presAssocID="{411EE1DB-FDB3-F54E-90E5-FE50FA40DB3C}" presName="bigChev" presStyleLbl="node1" presStyleIdx="1" presStyleCnt="3" custScaleX="73749" custLinFactNeighborX="-53808"/>
      <dgm:spPr/>
      <dgm:t>
        <a:bodyPr/>
        <a:lstStyle/>
        <a:p>
          <a:endParaRPr lang="en-US"/>
        </a:p>
      </dgm:t>
    </dgm:pt>
    <dgm:pt modelId="{15E3420D-AC84-5E46-8252-48DD2C990D38}" type="pres">
      <dgm:prSet presAssocID="{9C310F0D-3B94-DE49-A15A-AA0B6C108E52}" presName="parTrans" presStyleCnt="0"/>
      <dgm:spPr/>
    </dgm:pt>
    <dgm:pt modelId="{E07D18E2-AB66-2349-90BD-F6A374687CB2}" type="pres">
      <dgm:prSet presAssocID="{9F2B372C-7F0A-A44C-8E56-A60B098DFBE0}" presName="node" presStyleLbl="alignAccFollowNode1" presStyleIdx="3" presStyleCnt="9" custScaleX="1172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A306E1-5442-9C44-A922-C302BFA74156}" type="pres">
      <dgm:prSet presAssocID="{2C28C895-30D8-3A41-BC0B-5C9B768AF294}" presName="sibTrans" presStyleCnt="0"/>
      <dgm:spPr/>
    </dgm:pt>
    <dgm:pt modelId="{1603B95A-E63C-D543-8D28-53012CA1B151}" type="pres">
      <dgm:prSet presAssocID="{E4E973F8-8A56-9F4B-8234-17AD49D2542F}" presName="node" presStyleLbl="align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F7AD4-980B-984C-90F5-30B9125D902B}" type="pres">
      <dgm:prSet presAssocID="{ADB06B23-3970-E747-8C51-675F13974854}" presName="sibTrans" presStyleCnt="0"/>
      <dgm:spPr/>
    </dgm:pt>
    <dgm:pt modelId="{B2E6AE8E-82ED-BC48-A7EE-09A82526DE22}" type="pres">
      <dgm:prSet presAssocID="{79F110D1-AEF9-8043-BACD-1AF1967943F0}" presName="node" presStyleLbl="align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00B2C6-F595-654D-9C8A-8403D24AC71F}" type="pres">
      <dgm:prSet presAssocID="{411EE1DB-FDB3-F54E-90E5-FE50FA40DB3C}" presName="vSp" presStyleCnt="0"/>
      <dgm:spPr/>
    </dgm:pt>
    <dgm:pt modelId="{25206F3C-7AA1-7E44-9FE9-FC4889599E7C}" type="pres">
      <dgm:prSet presAssocID="{6D845765-D39C-F348-9A3F-6EE2CE5B0FBF}" presName="horFlow" presStyleCnt="0"/>
      <dgm:spPr/>
    </dgm:pt>
    <dgm:pt modelId="{3A08A768-0F8B-3E47-92F8-E3F642B3FA1B}" type="pres">
      <dgm:prSet presAssocID="{6D845765-D39C-F348-9A3F-6EE2CE5B0FBF}" presName="bigChev" presStyleLbl="node1" presStyleIdx="2" presStyleCnt="3" custScaleX="60113" custLinFactNeighborX="-47082"/>
      <dgm:spPr/>
      <dgm:t>
        <a:bodyPr/>
        <a:lstStyle/>
        <a:p>
          <a:endParaRPr lang="en-US"/>
        </a:p>
      </dgm:t>
    </dgm:pt>
    <dgm:pt modelId="{7EA11E75-DC59-FB49-93E1-E835448F3183}" type="pres">
      <dgm:prSet presAssocID="{D3F70555-C8AC-D34B-A24E-7B0E05F21468}" presName="parTrans" presStyleCnt="0"/>
      <dgm:spPr/>
    </dgm:pt>
    <dgm:pt modelId="{D8E99B94-590E-F84F-8CBE-609D022B926A}" type="pres">
      <dgm:prSet presAssocID="{38AC9810-007F-0441-8AAC-4DF5D3CAAEED}" presName="node" presStyleLbl="alignAccFollowNode1" presStyleIdx="6" presStyleCnt="9" custScaleX="1202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262A95-00FE-B44A-A0F0-6A9A22F48058}" type="pres">
      <dgm:prSet presAssocID="{0B4ECB1A-FDFD-1043-8269-20892ECA794F}" presName="sibTrans" presStyleCnt="0"/>
      <dgm:spPr/>
    </dgm:pt>
    <dgm:pt modelId="{8FC400B5-0B17-EF44-8448-4A21415A0A2C}" type="pres">
      <dgm:prSet presAssocID="{964175FF-BAAE-D942-B062-DBDA83351A0D}" presName="node" presStyleLbl="align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A5F2EA-A59E-EE42-BB09-EA8FBDAD52D7}" type="pres">
      <dgm:prSet presAssocID="{2EE67AEE-2C91-FF48-B204-3A91B9070025}" presName="sibTrans" presStyleCnt="0"/>
      <dgm:spPr/>
    </dgm:pt>
    <dgm:pt modelId="{337ABAA6-5304-3745-B373-3D8E4DD2764F}" type="pres">
      <dgm:prSet presAssocID="{E54EE345-801D-5B45-A24A-FBDC62F0DE61}" presName="node" presStyleLbl="alignAccFollowNode1" presStyleIdx="8" presStyleCnt="9" custScaleX="113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BC86E2-7357-8342-85A2-F2B3FCFD8209}" srcId="{5B91477A-A1B8-6640-943F-FE9A4B9DD086}" destId="{06237953-84F9-C54A-8A4C-3AF0846454F1}" srcOrd="1" destOrd="0" parTransId="{5B237216-27D4-F541-85C3-86C0CE070037}" sibTransId="{97D3EBB4-73A3-5948-BD31-732C09A74645}"/>
    <dgm:cxn modelId="{7FEEFF3A-7F97-F546-8F6D-A91311682AA4}" type="presOf" srcId="{06237953-84F9-C54A-8A4C-3AF0846454F1}" destId="{0F5F9681-6039-CC4A-A4DC-A9E94C4A9DC3}" srcOrd="0" destOrd="0" presId="urn:microsoft.com/office/officeart/2005/8/layout/lProcess3"/>
    <dgm:cxn modelId="{F29B388B-BFB1-4A42-BE4B-DAC73FFD0A73}" srcId="{411EE1DB-FDB3-F54E-90E5-FE50FA40DB3C}" destId="{9F2B372C-7F0A-A44C-8E56-A60B098DFBE0}" srcOrd="0" destOrd="0" parTransId="{9C310F0D-3B94-DE49-A15A-AA0B6C108E52}" sibTransId="{2C28C895-30D8-3A41-BC0B-5C9B768AF294}"/>
    <dgm:cxn modelId="{6CB05E6E-A505-C946-9966-524B20AFEF42}" type="presOf" srcId="{15CC5D97-9C1F-FD46-930A-DDD9B70B8EF3}" destId="{B97CBD24-464C-434F-9C34-99C422E0397F}" srcOrd="0" destOrd="0" presId="urn:microsoft.com/office/officeart/2005/8/layout/lProcess3"/>
    <dgm:cxn modelId="{68EC6A03-8171-EB40-9575-33F1EF3915F9}" type="presOf" srcId="{9F2B372C-7F0A-A44C-8E56-A60B098DFBE0}" destId="{E07D18E2-AB66-2349-90BD-F6A374687CB2}" srcOrd="0" destOrd="0" presId="urn:microsoft.com/office/officeart/2005/8/layout/lProcess3"/>
    <dgm:cxn modelId="{FC5A2740-359A-5C42-B906-A7CC997C6BCF}" srcId="{6D845765-D39C-F348-9A3F-6EE2CE5B0FBF}" destId="{38AC9810-007F-0441-8AAC-4DF5D3CAAEED}" srcOrd="0" destOrd="0" parTransId="{D3F70555-C8AC-D34B-A24E-7B0E05F21468}" sibTransId="{0B4ECB1A-FDFD-1043-8269-20892ECA794F}"/>
    <dgm:cxn modelId="{643D0894-0C15-674C-8628-D5AE16E257B9}" srcId="{6D845765-D39C-F348-9A3F-6EE2CE5B0FBF}" destId="{E54EE345-801D-5B45-A24A-FBDC62F0DE61}" srcOrd="2" destOrd="0" parTransId="{E7BF0476-2D90-0E4B-806C-B8AE76237DEE}" sibTransId="{A51F5806-4A0F-0F46-845B-DA086F8FCCD0}"/>
    <dgm:cxn modelId="{54BE41E3-44FF-EA4D-A8A1-87F574C729E9}" type="presOf" srcId="{E54EE345-801D-5B45-A24A-FBDC62F0DE61}" destId="{337ABAA6-5304-3745-B373-3D8E4DD2764F}" srcOrd="0" destOrd="0" presId="urn:microsoft.com/office/officeart/2005/8/layout/lProcess3"/>
    <dgm:cxn modelId="{15453007-D5E8-0642-9C96-63E6210D2729}" srcId="{B58F7261-14AF-EF45-B6B9-2AC9FDDE2040}" destId="{5B91477A-A1B8-6640-943F-FE9A4B9DD086}" srcOrd="0" destOrd="0" parTransId="{67956DF0-DDE9-864A-993B-14CA4A691F42}" sibTransId="{5CC8EC82-D2C9-1541-B807-68025DA260E1}"/>
    <dgm:cxn modelId="{2516D6FD-0379-CD43-9589-80A5C4A6B70D}" type="presOf" srcId="{E4E973F8-8A56-9F4B-8234-17AD49D2542F}" destId="{1603B95A-E63C-D543-8D28-53012CA1B151}" srcOrd="0" destOrd="0" presId="urn:microsoft.com/office/officeart/2005/8/layout/lProcess3"/>
    <dgm:cxn modelId="{7911E785-96A2-DC40-A0E5-5DCBD152750C}" srcId="{5B91477A-A1B8-6640-943F-FE9A4B9DD086}" destId="{0F5A609F-9579-1145-93FB-F5D11F53CEDF}" srcOrd="2" destOrd="0" parTransId="{300B1B5B-1737-6447-AC34-542EFEC4D6BC}" sibTransId="{F26A57B4-BE3C-664E-8FC7-5580315A3135}"/>
    <dgm:cxn modelId="{F3692DE1-07CF-3348-97D0-969576B517FD}" type="presOf" srcId="{0F5A609F-9579-1145-93FB-F5D11F53CEDF}" destId="{2E7D906C-CA4B-0141-9F15-F69B121F5243}" srcOrd="0" destOrd="0" presId="urn:microsoft.com/office/officeart/2005/8/layout/lProcess3"/>
    <dgm:cxn modelId="{1F559558-409F-8746-9B40-62CA6C5B8C40}" type="presOf" srcId="{6D845765-D39C-F348-9A3F-6EE2CE5B0FBF}" destId="{3A08A768-0F8B-3E47-92F8-E3F642B3FA1B}" srcOrd="0" destOrd="0" presId="urn:microsoft.com/office/officeart/2005/8/layout/lProcess3"/>
    <dgm:cxn modelId="{1328E143-1836-3949-83AA-B550E613B984}" type="presOf" srcId="{5B91477A-A1B8-6640-943F-FE9A4B9DD086}" destId="{D85A7DE6-F190-5F40-9C56-60A0313D07DE}" srcOrd="0" destOrd="0" presId="urn:microsoft.com/office/officeart/2005/8/layout/lProcess3"/>
    <dgm:cxn modelId="{149E22C8-9A4F-4B41-B4CD-33D75498974B}" type="presOf" srcId="{964175FF-BAAE-D942-B062-DBDA83351A0D}" destId="{8FC400B5-0B17-EF44-8448-4A21415A0A2C}" srcOrd="0" destOrd="0" presId="urn:microsoft.com/office/officeart/2005/8/layout/lProcess3"/>
    <dgm:cxn modelId="{42FCD353-A0EC-5E43-8FAD-CB086A6AB9E4}" type="presOf" srcId="{79F110D1-AEF9-8043-BACD-1AF1967943F0}" destId="{B2E6AE8E-82ED-BC48-A7EE-09A82526DE22}" srcOrd="0" destOrd="0" presId="urn:microsoft.com/office/officeart/2005/8/layout/lProcess3"/>
    <dgm:cxn modelId="{20444D87-009C-A04F-9B02-516B917A099C}" type="presOf" srcId="{411EE1DB-FDB3-F54E-90E5-FE50FA40DB3C}" destId="{5543B7F5-541D-E245-B87D-99AC01019E9E}" srcOrd="0" destOrd="0" presId="urn:microsoft.com/office/officeart/2005/8/layout/lProcess3"/>
    <dgm:cxn modelId="{B54B2ADB-407E-3746-81CD-920914A806BC}" srcId="{411EE1DB-FDB3-F54E-90E5-FE50FA40DB3C}" destId="{79F110D1-AEF9-8043-BACD-1AF1967943F0}" srcOrd="2" destOrd="0" parTransId="{91BB5870-BF68-B74D-871C-6263597BC2A2}" sibTransId="{277E45F6-7F7F-8D4C-A33C-4FA919E2E355}"/>
    <dgm:cxn modelId="{A8333097-8F91-3345-90EB-C1812CC1C61E}" type="presOf" srcId="{38AC9810-007F-0441-8AAC-4DF5D3CAAEED}" destId="{D8E99B94-590E-F84F-8CBE-609D022B926A}" srcOrd="0" destOrd="0" presId="urn:microsoft.com/office/officeart/2005/8/layout/lProcess3"/>
    <dgm:cxn modelId="{E9274965-E096-FD4A-95FD-6C3D5D684EFA}" srcId="{B58F7261-14AF-EF45-B6B9-2AC9FDDE2040}" destId="{6D845765-D39C-F348-9A3F-6EE2CE5B0FBF}" srcOrd="2" destOrd="0" parTransId="{DA5635E9-558A-2248-8DBE-D44149DCA141}" sibTransId="{CD64C363-8904-9040-98BF-7AD534C0F6F3}"/>
    <dgm:cxn modelId="{5F092873-C2D7-EA46-93CF-4B1095045200}" type="presOf" srcId="{B58F7261-14AF-EF45-B6B9-2AC9FDDE2040}" destId="{84A8A471-83D1-3048-ACEE-4C58D5095D14}" srcOrd="0" destOrd="0" presId="urn:microsoft.com/office/officeart/2005/8/layout/lProcess3"/>
    <dgm:cxn modelId="{96AE497D-FAA6-7F4D-9B29-F63FF1E20EE6}" srcId="{6D845765-D39C-F348-9A3F-6EE2CE5B0FBF}" destId="{964175FF-BAAE-D942-B062-DBDA83351A0D}" srcOrd="1" destOrd="0" parTransId="{3F50CE98-D39F-344E-83FD-9376D9485A01}" sibTransId="{2EE67AEE-2C91-FF48-B204-3A91B9070025}"/>
    <dgm:cxn modelId="{20B11E4E-5121-B447-9B5F-C3F316B2519D}" srcId="{411EE1DB-FDB3-F54E-90E5-FE50FA40DB3C}" destId="{E4E973F8-8A56-9F4B-8234-17AD49D2542F}" srcOrd="1" destOrd="0" parTransId="{10834476-AC6D-784D-9A45-7617106838E7}" sibTransId="{ADB06B23-3970-E747-8C51-675F13974854}"/>
    <dgm:cxn modelId="{4A354259-B183-334A-A623-9004CC1BD3DB}" srcId="{B58F7261-14AF-EF45-B6B9-2AC9FDDE2040}" destId="{411EE1DB-FDB3-F54E-90E5-FE50FA40DB3C}" srcOrd="1" destOrd="0" parTransId="{83436C58-D2F2-7648-A0F3-F48303BCA79A}" sibTransId="{1609C1AA-6928-5B4D-AFEB-C3DBABDCA1B8}"/>
    <dgm:cxn modelId="{4EDA443D-676E-BE41-B60B-2AB9D851760C}" srcId="{5B91477A-A1B8-6640-943F-FE9A4B9DD086}" destId="{15CC5D97-9C1F-FD46-930A-DDD9B70B8EF3}" srcOrd="0" destOrd="0" parTransId="{60ADA425-62D2-E344-9F04-ED5764F60BD3}" sibTransId="{87A47A8F-811B-104E-A1EC-70625A7920A6}"/>
    <dgm:cxn modelId="{7952CC6D-2523-EB40-930D-D93D92BC6D5F}" type="presParOf" srcId="{84A8A471-83D1-3048-ACEE-4C58D5095D14}" destId="{4A90E7DB-1237-E342-8AF9-442039CA5B5A}" srcOrd="0" destOrd="0" presId="urn:microsoft.com/office/officeart/2005/8/layout/lProcess3"/>
    <dgm:cxn modelId="{F632661A-7EA0-A040-8932-673DDA868310}" type="presParOf" srcId="{4A90E7DB-1237-E342-8AF9-442039CA5B5A}" destId="{D85A7DE6-F190-5F40-9C56-60A0313D07DE}" srcOrd="0" destOrd="0" presId="urn:microsoft.com/office/officeart/2005/8/layout/lProcess3"/>
    <dgm:cxn modelId="{33D4E42F-399D-DD42-874D-D34882ADA212}" type="presParOf" srcId="{4A90E7DB-1237-E342-8AF9-442039CA5B5A}" destId="{B2B30B26-CF0A-ED42-B303-E0A71160D278}" srcOrd="1" destOrd="0" presId="urn:microsoft.com/office/officeart/2005/8/layout/lProcess3"/>
    <dgm:cxn modelId="{1E43DC45-375A-2648-B2B3-5C638CEBA9BF}" type="presParOf" srcId="{4A90E7DB-1237-E342-8AF9-442039CA5B5A}" destId="{B97CBD24-464C-434F-9C34-99C422E0397F}" srcOrd="2" destOrd="0" presId="urn:microsoft.com/office/officeart/2005/8/layout/lProcess3"/>
    <dgm:cxn modelId="{2E316B81-EE64-0B41-9700-4977E63E9BF6}" type="presParOf" srcId="{4A90E7DB-1237-E342-8AF9-442039CA5B5A}" destId="{D92F2AC4-C69B-BE45-A79E-95B2D9DCD15A}" srcOrd="3" destOrd="0" presId="urn:microsoft.com/office/officeart/2005/8/layout/lProcess3"/>
    <dgm:cxn modelId="{E3067CE2-A095-DD4E-AC81-092A89C4C5A5}" type="presParOf" srcId="{4A90E7DB-1237-E342-8AF9-442039CA5B5A}" destId="{0F5F9681-6039-CC4A-A4DC-A9E94C4A9DC3}" srcOrd="4" destOrd="0" presId="urn:microsoft.com/office/officeart/2005/8/layout/lProcess3"/>
    <dgm:cxn modelId="{F1A9AA0F-5FE3-B94F-ADCD-3179E0B4FB41}" type="presParOf" srcId="{4A90E7DB-1237-E342-8AF9-442039CA5B5A}" destId="{0324418E-51C3-DF4D-8787-50958FC0578D}" srcOrd="5" destOrd="0" presId="urn:microsoft.com/office/officeart/2005/8/layout/lProcess3"/>
    <dgm:cxn modelId="{32AB2171-48AD-254E-8FAD-7028721A5AA7}" type="presParOf" srcId="{4A90E7DB-1237-E342-8AF9-442039CA5B5A}" destId="{2E7D906C-CA4B-0141-9F15-F69B121F5243}" srcOrd="6" destOrd="0" presId="urn:microsoft.com/office/officeart/2005/8/layout/lProcess3"/>
    <dgm:cxn modelId="{6D7CB229-B348-3047-9DD8-FC6979572C7B}" type="presParOf" srcId="{84A8A471-83D1-3048-ACEE-4C58D5095D14}" destId="{73B28732-D0CC-C842-87FC-627835B577A6}" srcOrd="1" destOrd="0" presId="urn:microsoft.com/office/officeart/2005/8/layout/lProcess3"/>
    <dgm:cxn modelId="{D735D451-CBAD-0843-AEEB-3596D52483DE}" type="presParOf" srcId="{84A8A471-83D1-3048-ACEE-4C58D5095D14}" destId="{7E7361FC-6118-024C-854C-672F6355E6A0}" srcOrd="2" destOrd="0" presId="urn:microsoft.com/office/officeart/2005/8/layout/lProcess3"/>
    <dgm:cxn modelId="{D623BE1B-1B78-FC45-A1F8-849227C4B6DF}" type="presParOf" srcId="{7E7361FC-6118-024C-854C-672F6355E6A0}" destId="{5543B7F5-541D-E245-B87D-99AC01019E9E}" srcOrd="0" destOrd="0" presId="urn:microsoft.com/office/officeart/2005/8/layout/lProcess3"/>
    <dgm:cxn modelId="{C5438C59-4E8D-3442-8F66-6AEAA4F9C33F}" type="presParOf" srcId="{7E7361FC-6118-024C-854C-672F6355E6A0}" destId="{15E3420D-AC84-5E46-8252-48DD2C990D38}" srcOrd="1" destOrd="0" presId="urn:microsoft.com/office/officeart/2005/8/layout/lProcess3"/>
    <dgm:cxn modelId="{BA4E70D3-8C94-8F44-88A2-D6EF18D38F1E}" type="presParOf" srcId="{7E7361FC-6118-024C-854C-672F6355E6A0}" destId="{E07D18E2-AB66-2349-90BD-F6A374687CB2}" srcOrd="2" destOrd="0" presId="urn:microsoft.com/office/officeart/2005/8/layout/lProcess3"/>
    <dgm:cxn modelId="{9E315548-8A27-1A44-B082-CFD486B78D96}" type="presParOf" srcId="{7E7361FC-6118-024C-854C-672F6355E6A0}" destId="{C3A306E1-5442-9C44-A922-C302BFA74156}" srcOrd="3" destOrd="0" presId="urn:microsoft.com/office/officeart/2005/8/layout/lProcess3"/>
    <dgm:cxn modelId="{9E59C38C-80E1-D94A-BD7B-88B41468EBE7}" type="presParOf" srcId="{7E7361FC-6118-024C-854C-672F6355E6A0}" destId="{1603B95A-E63C-D543-8D28-53012CA1B151}" srcOrd="4" destOrd="0" presId="urn:microsoft.com/office/officeart/2005/8/layout/lProcess3"/>
    <dgm:cxn modelId="{56421D20-AD37-2B40-A8D2-740C7D5DCA63}" type="presParOf" srcId="{7E7361FC-6118-024C-854C-672F6355E6A0}" destId="{4C7F7AD4-980B-984C-90F5-30B9125D902B}" srcOrd="5" destOrd="0" presId="urn:microsoft.com/office/officeart/2005/8/layout/lProcess3"/>
    <dgm:cxn modelId="{9604AD1A-4496-5045-99CB-28829E0BF203}" type="presParOf" srcId="{7E7361FC-6118-024C-854C-672F6355E6A0}" destId="{B2E6AE8E-82ED-BC48-A7EE-09A82526DE22}" srcOrd="6" destOrd="0" presId="urn:microsoft.com/office/officeart/2005/8/layout/lProcess3"/>
    <dgm:cxn modelId="{3E7F4626-CCF9-EB46-87F5-686D2BD8C022}" type="presParOf" srcId="{84A8A471-83D1-3048-ACEE-4C58D5095D14}" destId="{A900B2C6-F595-654D-9C8A-8403D24AC71F}" srcOrd="3" destOrd="0" presId="urn:microsoft.com/office/officeart/2005/8/layout/lProcess3"/>
    <dgm:cxn modelId="{0BEDB5CB-40DD-E240-AA42-99B1069557A8}" type="presParOf" srcId="{84A8A471-83D1-3048-ACEE-4C58D5095D14}" destId="{25206F3C-7AA1-7E44-9FE9-FC4889599E7C}" srcOrd="4" destOrd="0" presId="urn:microsoft.com/office/officeart/2005/8/layout/lProcess3"/>
    <dgm:cxn modelId="{7BE36A44-8F10-5748-B9E2-C00D741A37BE}" type="presParOf" srcId="{25206F3C-7AA1-7E44-9FE9-FC4889599E7C}" destId="{3A08A768-0F8B-3E47-92F8-E3F642B3FA1B}" srcOrd="0" destOrd="0" presId="urn:microsoft.com/office/officeart/2005/8/layout/lProcess3"/>
    <dgm:cxn modelId="{9228E8CA-00A0-4A46-81E9-AE59DB37FE77}" type="presParOf" srcId="{25206F3C-7AA1-7E44-9FE9-FC4889599E7C}" destId="{7EA11E75-DC59-FB49-93E1-E835448F3183}" srcOrd="1" destOrd="0" presId="urn:microsoft.com/office/officeart/2005/8/layout/lProcess3"/>
    <dgm:cxn modelId="{6102F2F4-0F6E-E047-845E-FC52C6ED0DF7}" type="presParOf" srcId="{25206F3C-7AA1-7E44-9FE9-FC4889599E7C}" destId="{D8E99B94-590E-F84F-8CBE-609D022B926A}" srcOrd="2" destOrd="0" presId="urn:microsoft.com/office/officeart/2005/8/layout/lProcess3"/>
    <dgm:cxn modelId="{16F2B9D8-0C7B-2C4D-ABBC-D4BBA900D54E}" type="presParOf" srcId="{25206F3C-7AA1-7E44-9FE9-FC4889599E7C}" destId="{20262A95-00FE-B44A-A0F0-6A9A22F48058}" srcOrd="3" destOrd="0" presId="urn:microsoft.com/office/officeart/2005/8/layout/lProcess3"/>
    <dgm:cxn modelId="{576AFC75-3A47-164C-B1E7-6EDB7298A155}" type="presParOf" srcId="{25206F3C-7AA1-7E44-9FE9-FC4889599E7C}" destId="{8FC400B5-0B17-EF44-8448-4A21415A0A2C}" srcOrd="4" destOrd="0" presId="urn:microsoft.com/office/officeart/2005/8/layout/lProcess3"/>
    <dgm:cxn modelId="{C216EACB-BCD8-5741-BE29-AF9810EB0148}" type="presParOf" srcId="{25206F3C-7AA1-7E44-9FE9-FC4889599E7C}" destId="{EEA5F2EA-A59E-EE42-BB09-EA8FBDAD52D7}" srcOrd="5" destOrd="0" presId="urn:microsoft.com/office/officeart/2005/8/layout/lProcess3"/>
    <dgm:cxn modelId="{E2B80270-18D3-B54D-8EAB-2E1E5695DB51}" type="presParOf" srcId="{25206F3C-7AA1-7E44-9FE9-FC4889599E7C}" destId="{337ABAA6-5304-3745-B373-3D8E4DD2764F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4261F-9ECC-463D-A7D1-59E702572804}">
      <dsp:nvSpPr>
        <dsp:cNvPr id="0" name=""/>
        <dsp:cNvSpPr/>
      </dsp:nvSpPr>
      <dsp:spPr>
        <a:xfrm>
          <a:off x="2825521" y="407853"/>
          <a:ext cx="3233214" cy="3233214"/>
        </a:xfrm>
        <a:prstGeom prst="blockArc">
          <a:avLst>
            <a:gd name="adj1" fmla="val 12595711"/>
            <a:gd name="adj2" fmla="val 16359851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6BD83-1D57-4735-8200-9FB01B3DDA10}">
      <dsp:nvSpPr>
        <dsp:cNvPr id="0" name=""/>
        <dsp:cNvSpPr/>
      </dsp:nvSpPr>
      <dsp:spPr>
        <a:xfrm>
          <a:off x="2824537" y="409560"/>
          <a:ext cx="3233214" cy="3233214"/>
        </a:xfrm>
        <a:prstGeom prst="blockArc">
          <a:avLst>
            <a:gd name="adj1" fmla="val 9000000"/>
            <a:gd name="adj2" fmla="val 12600000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AC67A-8298-4054-B5EA-37311C08D62C}">
      <dsp:nvSpPr>
        <dsp:cNvPr id="0" name=""/>
        <dsp:cNvSpPr/>
      </dsp:nvSpPr>
      <dsp:spPr>
        <a:xfrm>
          <a:off x="2824537" y="409560"/>
          <a:ext cx="3233214" cy="3233214"/>
        </a:xfrm>
        <a:prstGeom prst="blockArc">
          <a:avLst>
            <a:gd name="adj1" fmla="val 5400000"/>
            <a:gd name="adj2" fmla="val 9000000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699E5-E090-486F-B6F8-6D7333B65CE2}">
      <dsp:nvSpPr>
        <dsp:cNvPr id="0" name=""/>
        <dsp:cNvSpPr/>
      </dsp:nvSpPr>
      <dsp:spPr>
        <a:xfrm>
          <a:off x="2824537" y="409560"/>
          <a:ext cx="3233214" cy="3233214"/>
        </a:xfrm>
        <a:prstGeom prst="blockArc">
          <a:avLst>
            <a:gd name="adj1" fmla="val 1800000"/>
            <a:gd name="adj2" fmla="val 5400000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269B3-03F5-4654-8034-28A5C4F993EA}">
      <dsp:nvSpPr>
        <dsp:cNvPr id="0" name=""/>
        <dsp:cNvSpPr/>
      </dsp:nvSpPr>
      <dsp:spPr>
        <a:xfrm>
          <a:off x="2824537" y="409560"/>
          <a:ext cx="3233214" cy="3233214"/>
        </a:xfrm>
        <a:prstGeom prst="blockArc">
          <a:avLst>
            <a:gd name="adj1" fmla="val 19800000"/>
            <a:gd name="adj2" fmla="val 1800000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2D7BF-B3A3-4E59-831F-7C4AA757BA51}">
      <dsp:nvSpPr>
        <dsp:cNvPr id="0" name=""/>
        <dsp:cNvSpPr/>
      </dsp:nvSpPr>
      <dsp:spPr>
        <a:xfrm>
          <a:off x="2823497" y="407757"/>
          <a:ext cx="3233214" cy="3233214"/>
        </a:xfrm>
        <a:prstGeom prst="blockArc">
          <a:avLst>
            <a:gd name="adj1" fmla="val 16364260"/>
            <a:gd name="adj2" fmla="val 19804529"/>
            <a:gd name="adj3" fmla="val 45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5D25E-ADC5-4A14-A07D-903E2C2C955C}">
      <dsp:nvSpPr>
        <dsp:cNvPr id="0" name=""/>
        <dsp:cNvSpPr/>
      </dsp:nvSpPr>
      <dsp:spPr>
        <a:xfrm>
          <a:off x="3488413" y="1250748"/>
          <a:ext cx="1905462" cy="15508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>
              <a:latin typeface="PF Square Sans Pro" charset="0"/>
              <a:ea typeface="PF Square Sans Pro" charset="0"/>
              <a:cs typeface="PF Square Sans Pro" charset="0"/>
            </a:rPr>
            <a:t>Services </a:t>
          </a:r>
          <a:r>
            <a:rPr lang="en-GB" sz="1900" kern="1200" dirty="0" smtClean="0">
              <a:latin typeface="PF Square Sans Pro" charset="0"/>
              <a:ea typeface="PF Square Sans Pro" charset="0"/>
              <a:cs typeface="PF Square Sans Pro" charset="0"/>
            </a:rPr>
            <a:t>Compone</a:t>
          </a:r>
          <a:r>
            <a:rPr lang="en-GB" sz="1900" kern="1200" baseline="0" dirty="0" smtClean="0">
              <a:latin typeface="PF Square Sans Pro" charset="0"/>
              <a:ea typeface="PF Square Sans Pro" charset="0"/>
              <a:cs typeface="PF Square Sans Pro" charset="0"/>
            </a:rPr>
            <a:t>n</a:t>
          </a:r>
          <a:r>
            <a:rPr lang="en-GB" sz="1900" kern="1200" dirty="0" smtClean="0">
              <a:latin typeface="PF Square Sans Pro" charset="0"/>
              <a:ea typeface="PF Square Sans Pro" charset="0"/>
              <a:cs typeface="PF Square Sans Pro" charset="0"/>
            </a:rPr>
            <a:t>t</a:t>
          </a:r>
          <a:endParaRPr lang="en-GB" sz="1900" kern="1200" dirty="0">
            <a:latin typeface="PF Square Sans Pro" charset="0"/>
            <a:ea typeface="PF Square Sans Pro" charset="0"/>
            <a:cs typeface="PF Square Sans Pro" charset="0"/>
          </a:endParaRPr>
        </a:p>
      </dsp:txBody>
      <dsp:txXfrm>
        <a:off x="3767461" y="1477863"/>
        <a:ext cx="1347366" cy="1096610"/>
      </dsp:txXfrm>
    </dsp:sp>
    <dsp:sp modelId="{13D47703-ACB6-4C26-9551-EFB4BDD477E0}">
      <dsp:nvSpPr>
        <dsp:cNvPr id="0" name=""/>
        <dsp:cNvSpPr/>
      </dsp:nvSpPr>
      <dsp:spPr>
        <a:xfrm>
          <a:off x="3871594" y="-197808"/>
          <a:ext cx="1287953" cy="1287953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Marine</a:t>
          </a:r>
          <a:endParaRPr lang="en-GB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sp:txBody>
      <dsp:txXfrm>
        <a:off x="4060210" y="-9192"/>
        <a:ext cx="910721" cy="910721"/>
      </dsp:txXfrm>
    </dsp:sp>
    <dsp:sp modelId="{E59FA4F4-801F-4A37-B5C5-CC16418CE20D}">
      <dsp:nvSpPr>
        <dsp:cNvPr id="0" name=""/>
        <dsp:cNvSpPr/>
      </dsp:nvSpPr>
      <dsp:spPr>
        <a:xfrm>
          <a:off x="5165488" y="592191"/>
          <a:ext cx="1287953" cy="1287953"/>
        </a:xfrm>
        <a:prstGeom prst="ellipse">
          <a:avLst/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Land</a:t>
          </a:r>
          <a:endParaRPr lang="en-GB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sp:txBody>
      <dsp:txXfrm>
        <a:off x="5354104" y="780807"/>
        <a:ext cx="910721" cy="910721"/>
      </dsp:txXfrm>
    </dsp:sp>
    <dsp:sp modelId="{F6CFED86-15F8-4667-A0AF-65CFDDD7354E}">
      <dsp:nvSpPr>
        <dsp:cNvPr id="0" name=""/>
        <dsp:cNvSpPr/>
      </dsp:nvSpPr>
      <dsp:spPr>
        <a:xfrm>
          <a:off x="5106104" y="2064496"/>
          <a:ext cx="1406722" cy="1503344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Atmosphere</a:t>
          </a:r>
          <a:endParaRPr lang="en-GB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sp:txBody>
      <dsp:txXfrm>
        <a:off x="5312114" y="2284656"/>
        <a:ext cx="994702" cy="1063024"/>
      </dsp:txXfrm>
    </dsp:sp>
    <dsp:sp modelId="{709676D0-A6B6-4C2B-A155-32FBBBB35D5F}">
      <dsp:nvSpPr>
        <dsp:cNvPr id="0" name=""/>
        <dsp:cNvSpPr/>
      </dsp:nvSpPr>
      <dsp:spPr>
        <a:xfrm>
          <a:off x="3727116" y="2835552"/>
          <a:ext cx="1428055" cy="1541232"/>
        </a:xfrm>
        <a:prstGeom prst="ellipse">
          <a:avLst/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Emergency Management</a:t>
          </a:r>
          <a:endParaRPr lang="en-GB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sp:txBody>
      <dsp:txXfrm>
        <a:off x="3936250" y="3061260"/>
        <a:ext cx="1009787" cy="1089816"/>
      </dsp:txXfrm>
    </dsp:sp>
    <dsp:sp modelId="{FAF0CF5F-B97E-497E-974D-C69B359D8470}">
      <dsp:nvSpPr>
        <dsp:cNvPr id="0" name=""/>
        <dsp:cNvSpPr/>
      </dsp:nvSpPr>
      <dsp:spPr>
        <a:xfrm>
          <a:off x="2428847" y="2172191"/>
          <a:ext cx="1287953" cy="1287953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Security</a:t>
          </a:r>
          <a:endParaRPr lang="en-GB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sp:txBody>
      <dsp:txXfrm>
        <a:off x="2617463" y="2360807"/>
        <a:ext cx="910721" cy="910721"/>
      </dsp:txXfrm>
    </dsp:sp>
    <dsp:sp modelId="{4C9736F7-CBE0-4E7E-90DD-EC0BF51D10A1}">
      <dsp:nvSpPr>
        <dsp:cNvPr id="0" name=""/>
        <dsp:cNvSpPr/>
      </dsp:nvSpPr>
      <dsp:spPr>
        <a:xfrm>
          <a:off x="2394472" y="554257"/>
          <a:ext cx="1356702" cy="1363820"/>
        </a:xfrm>
        <a:prstGeom prst="ellipse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quare Sans Pro" charset="0"/>
              <a:ea typeface="PF Square Sans Pro" charset="0"/>
              <a:cs typeface="PF Square Sans Pro" charset="0"/>
            </a:rPr>
            <a:t>Climate Change</a:t>
          </a:r>
          <a:endParaRPr lang="en-GB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F Square Sans Pro" charset="0"/>
            <a:ea typeface="PF Square Sans Pro" charset="0"/>
            <a:cs typeface="PF Square Sans Pro" charset="0"/>
          </a:endParaRPr>
        </a:p>
      </dsp:txBody>
      <dsp:txXfrm>
        <a:off x="2593156" y="753984"/>
        <a:ext cx="959334" cy="964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64C4F-7E58-0946-9ACE-41B3F09AD6FE}">
      <dsp:nvSpPr>
        <dsp:cNvPr id="0" name=""/>
        <dsp:cNvSpPr/>
      </dsp:nvSpPr>
      <dsp:spPr>
        <a:xfrm rot="10800000">
          <a:off x="1233993" y="0"/>
          <a:ext cx="7486389" cy="180049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93967" tIns="102870" rIns="192024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rgbClr val="344478"/>
              </a:solidFill>
            </a:rPr>
            <a:t>Scientific basis:</a:t>
          </a:r>
          <a:endParaRPr lang="en-US" sz="2700" kern="1200" dirty="0">
            <a:solidFill>
              <a:srgbClr val="344478"/>
            </a:solidFill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0" kern="1200" dirty="0" smtClean="0">
              <a:solidFill>
                <a:srgbClr val="344478"/>
              </a:solidFill>
            </a:rPr>
            <a:t>Essential Climate Variables as defined by GCOS </a:t>
          </a:r>
          <a:endParaRPr lang="en-US" sz="2100" kern="1200" dirty="0">
            <a:solidFill>
              <a:srgbClr val="344478"/>
            </a:solidFill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0" kern="1200" dirty="0" smtClean="0">
              <a:solidFill>
                <a:srgbClr val="344478"/>
              </a:solidFill>
            </a:rPr>
            <a:t>GCOS Status Report (GCOS-195)</a:t>
          </a:r>
          <a:endParaRPr lang="en-US" sz="2100" kern="1200" dirty="0">
            <a:solidFill>
              <a:srgbClr val="344478"/>
            </a:solidFill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0" kern="1200" dirty="0" smtClean="0">
              <a:solidFill>
                <a:srgbClr val="344478"/>
              </a:solidFill>
            </a:rPr>
            <a:t>IPCC, CMIP</a:t>
          </a:r>
          <a:endParaRPr lang="en-US" sz="2100" kern="1200" dirty="0">
            <a:solidFill>
              <a:srgbClr val="344478"/>
            </a:solidFill>
          </a:endParaRPr>
        </a:p>
      </dsp:txBody>
      <dsp:txXfrm rot="10800000">
        <a:off x="1684116" y="0"/>
        <a:ext cx="7036266" cy="1800493"/>
      </dsp:txXfrm>
    </dsp:sp>
    <dsp:sp modelId="{2FAEDB34-8EA3-0B43-9E85-7E588549A3D0}">
      <dsp:nvSpPr>
        <dsp:cNvPr id="0" name=""/>
        <dsp:cNvSpPr/>
      </dsp:nvSpPr>
      <dsp:spPr>
        <a:xfrm>
          <a:off x="0" y="0"/>
          <a:ext cx="1800493" cy="1800493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5A7DE6-F190-5F40-9C56-60A0313D07DE}">
      <dsp:nvSpPr>
        <dsp:cNvPr id="0" name=""/>
        <dsp:cNvSpPr/>
      </dsp:nvSpPr>
      <dsp:spPr>
        <a:xfrm>
          <a:off x="121058" y="753"/>
          <a:ext cx="2171512" cy="101915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344478"/>
              </a:solidFill>
            </a:rPr>
            <a:t>Observations</a:t>
          </a:r>
          <a:endParaRPr lang="en-US" sz="1400" kern="1200" dirty="0">
            <a:solidFill>
              <a:srgbClr val="344478"/>
            </a:solidFill>
          </a:endParaRPr>
        </a:p>
      </dsp:txBody>
      <dsp:txXfrm>
        <a:off x="630635" y="753"/>
        <a:ext cx="1152358" cy="1019154"/>
      </dsp:txXfrm>
    </dsp:sp>
    <dsp:sp modelId="{B97CBD24-464C-434F-9C34-99C422E0397F}">
      <dsp:nvSpPr>
        <dsp:cNvPr id="0" name=""/>
        <dsp:cNvSpPr/>
      </dsp:nvSpPr>
      <dsp:spPr>
        <a:xfrm>
          <a:off x="2128431" y="87381"/>
          <a:ext cx="2114745" cy="8458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44478"/>
              </a:solidFill>
            </a:rPr>
            <a:t>Global estimates of ECVs from satellite and in-situ observations</a:t>
          </a:r>
          <a:endParaRPr lang="en-US" sz="1300" kern="1200" dirty="0">
            <a:solidFill>
              <a:srgbClr val="344478"/>
            </a:solidFill>
          </a:endParaRPr>
        </a:p>
      </dsp:txBody>
      <dsp:txXfrm>
        <a:off x="2551380" y="87381"/>
        <a:ext cx="1268847" cy="845898"/>
      </dsp:txXfrm>
    </dsp:sp>
    <dsp:sp modelId="{0F5F9681-6039-CC4A-A4DC-A9E94C4A9DC3}">
      <dsp:nvSpPr>
        <dsp:cNvPr id="0" name=""/>
        <dsp:cNvSpPr/>
      </dsp:nvSpPr>
      <dsp:spPr>
        <a:xfrm>
          <a:off x="3947112" y="87381"/>
          <a:ext cx="2114745" cy="8458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44478"/>
              </a:solidFill>
            </a:rPr>
            <a:t>Reprocessed CDRs, reference observations</a:t>
          </a:r>
          <a:endParaRPr lang="en-US" sz="1300" kern="1200" dirty="0">
            <a:solidFill>
              <a:srgbClr val="344478"/>
            </a:solidFill>
          </a:endParaRPr>
        </a:p>
      </dsp:txBody>
      <dsp:txXfrm>
        <a:off x="4370061" y="87381"/>
        <a:ext cx="1268847" cy="845898"/>
      </dsp:txXfrm>
    </dsp:sp>
    <dsp:sp modelId="{2E7D906C-CA4B-0141-9F15-F69B121F5243}">
      <dsp:nvSpPr>
        <dsp:cNvPr id="0" name=""/>
        <dsp:cNvSpPr/>
      </dsp:nvSpPr>
      <dsp:spPr>
        <a:xfrm>
          <a:off x="5765793" y="87381"/>
          <a:ext cx="2114745" cy="8458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344478"/>
              </a:solidFill>
            </a:rPr>
            <a:t>Support for data rescue, climate data collections</a:t>
          </a:r>
          <a:endParaRPr lang="en-US" sz="1400" kern="1200" dirty="0">
            <a:solidFill>
              <a:srgbClr val="344478"/>
            </a:solidFill>
          </a:endParaRPr>
        </a:p>
      </dsp:txBody>
      <dsp:txXfrm>
        <a:off x="6188742" y="87381"/>
        <a:ext cx="1268847" cy="845898"/>
      </dsp:txXfrm>
    </dsp:sp>
    <dsp:sp modelId="{5543B7F5-541D-E245-B87D-99AC01019E9E}">
      <dsp:nvSpPr>
        <dsp:cNvPr id="0" name=""/>
        <dsp:cNvSpPr/>
      </dsp:nvSpPr>
      <dsp:spPr>
        <a:xfrm>
          <a:off x="109919" y="1162589"/>
          <a:ext cx="1879040" cy="101915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344478"/>
              </a:solidFill>
            </a:rPr>
            <a:t>Climate reanalysis</a:t>
          </a:r>
          <a:endParaRPr lang="en-US" sz="1400" kern="1200" dirty="0">
            <a:solidFill>
              <a:srgbClr val="344478"/>
            </a:solidFill>
          </a:endParaRPr>
        </a:p>
      </dsp:txBody>
      <dsp:txXfrm>
        <a:off x="619496" y="1162589"/>
        <a:ext cx="859886" cy="1019154"/>
      </dsp:txXfrm>
    </dsp:sp>
    <dsp:sp modelId="{E07D18E2-AB66-2349-90BD-F6A374687CB2}">
      <dsp:nvSpPr>
        <dsp:cNvPr id="0" name=""/>
        <dsp:cNvSpPr/>
      </dsp:nvSpPr>
      <dsp:spPr>
        <a:xfrm>
          <a:off x="1835960" y="1249217"/>
          <a:ext cx="2479010" cy="8458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44478"/>
              </a:solidFill>
            </a:rPr>
            <a:t>Global atmosphere, ocean, land</a:t>
          </a:r>
          <a:endParaRPr lang="en-US" sz="1300" kern="1200" dirty="0">
            <a:solidFill>
              <a:srgbClr val="344478"/>
            </a:solidFill>
          </a:endParaRPr>
        </a:p>
      </dsp:txBody>
      <dsp:txXfrm>
        <a:off x="2258909" y="1249217"/>
        <a:ext cx="1633112" cy="845898"/>
      </dsp:txXfrm>
    </dsp:sp>
    <dsp:sp modelId="{1603B95A-E63C-D543-8D28-53012CA1B151}">
      <dsp:nvSpPr>
        <dsp:cNvPr id="0" name=""/>
        <dsp:cNvSpPr/>
      </dsp:nvSpPr>
      <dsp:spPr>
        <a:xfrm>
          <a:off x="4018905" y="1249217"/>
          <a:ext cx="2114745" cy="8458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44478"/>
              </a:solidFill>
            </a:rPr>
            <a:t>Regional reanalysis for Europe</a:t>
          </a:r>
          <a:endParaRPr lang="en-US" sz="1300" kern="1200" dirty="0">
            <a:solidFill>
              <a:srgbClr val="344478"/>
            </a:solidFill>
          </a:endParaRPr>
        </a:p>
      </dsp:txBody>
      <dsp:txXfrm>
        <a:off x="4441854" y="1249217"/>
        <a:ext cx="1268847" cy="845898"/>
      </dsp:txXfrm>
    </dsp:sp>
    <dsp:sp modelId="{B2E6AE8E-82ED-BC48-A7EE-09A82526DE22}">
      <dsp:nvSpPr>
        <dsp:cNvPr id="0" name=""/>
        <dsp:cNvSpPr/>
      </dsp:nvSpPr>
      <dsp:spPr>
        <a:xfrm>
          <a:off x="5837586" y="1249217"/>
          <a:ext cx="2114745" cy="8458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44478"/>
              </a:solidFill>
            </a:rPr>
            <a:t>Coupled climate reanalysis for 100 years</a:t>
          </a:r>
          <a:endParaRPr lang="en-US" sz="1300" kern="1200" dirty="0">
            <a:solidFill>
              <a:srgbClr val="344478"/>
            </a:solidFill>
          </a:endParaRPr>
        </a:p>
      </dsp:txBody>
      <dsp:txXfrm>
        <a:off x="6260535" y="1249217"/>
        <a:ext cx="1268847" cy="845898"/>
      </dsp:txXfrm>
    </dsp:sp>
    <dsp:sp modelId="{3A08A768-0F8B-3E47-92F8-E3F642B3FA1B}">
      <dsp:nvSpPr>
        <dsp:cNvPr id="0" name=""/>
        <dsp:cNvSpPr/>
      </dsp:nvSpPr>
      <dsp:spPr>
        <a:xfrm>
          <a:off x="132197" y="2324425"/>
          <a:ext cx="1531610" cy="101915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344478"/>
              </a:solidFill>
            </a:rPr>
            <a:t>Model output</a:t>
          </a:r>
          <a:endParaRPr lang="en-US" sz="1400" kern="1200" dirty="0">
            <a:solidFill>
              <a:srgbClr val="344478"/>
            </a:solidFill>
          </a:endParaRPr>
        </a:p>
      </dsp:txBody>
      <dsp:txXfrm>
        <a:off x="641774" y="2324425"/>
        <a:ext cx="512456" cy="1019154"/>
      </dsp:txXfrm>
    </dsp:sp>
    <dsp:sp modelId="{D8E99B94-590E-F84F-8CBE-609D022B926A}">
      <dsp:nvSpPr>
        <dsp:cNvPr id="0" name=""/>
        <dsp:cNvSpPr/>
      </dsp:nvSpPr>
      <dsp:spPr>
        <a:xfrm>
          <a:off x="1488530" y="2411053"/>
          <a:ext cx="2542177" cy="8458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44478"/>
              </a:solidFill>
            </a:rPr>
            <a:t>Multi-model seasonal forecast products</a:t>
          </a:r>
          <a:endParaRPr lang="en-US" sz="1300" kern="1200" dirty="0">
            <a:solidFill>
              <a:srgbClr val="344478"/>
            </a:solidFill>
          </a:endParaRPr>
        </a:p>
      </dsp:txBody>
      <dsp:txXfrm>
        <a:off x="1911479" y="2411053"/>
        <a:ext cx="1696279" cy="845898"/>
      </dsp:txXfrm>
    </dsp:sp>
    <dsp:sp modelId="{8FC400B5-0B17-EF44-8448-4A21415A0A2C}">
      <dsp:nvSpPr>
        <dsp:cNvPr id="0" name=""/>
        <dsp:cNvSpPr/>
      </dsp:nvSpPr>
      <dsp:spPr>
        <a:xfrm>
          <a:off x="3734643" y="2411053"/>
          <a:ext cx="2114745" cy="8458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44478"/>
              </a:solidFill>
            </a:rPr>
            <a:t>Access to CMIP data and products</a:t>
          </a:r>
          <a:endParaRPr lang="en-US" sz="1300" kern="1200" dirty="0">
            <a:solidFill>
              <a:srgbClr val="344478"/>
            </a:solidFill>
          </a:endParaRPr>
        </a:p>
      </dsp:txBody>
      <dsp:txXfrm>
        <a:off x="4157592" y="2411053"/>
        <a:ext cx="1268847" cy="845898"/>
      </dsp:txXfrm>
    </dsp:sp>
    <dsp:sp modelId="{337ABAA6-5304-3745-B373-3D8E4DD2764F}">
      <dsp:nvSpPr>
        <dsp:cNvPr id="0" name=""/>
        <dsp:cNvSpPr/>
      </dsp:nvSpPr>
      <dsp:spPr>
        <a:xfrm>
          <a:off x="5553324" y="2411053"/>
          <a:ext cx="2401927" cy="84589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44478"/>
              </a:solidFill>
            </a:rPr>
            <a:t>Reference set of climate projections for Europe</a:t>
          </a:r>
          <a:endParaRPr lang="en-US" sz="1300" kern="1200" dirty="0">
            <a:solidFill>
              <a:srgbClr val="344478"/>
            </a:solidFill>
          </a:endParaRPr>
        </a:p>
      </dsp:txBody>
      <dsp:txXfrm>
        <a:off x="5976273" y="2411053"/>
        <a:ext cx="1556029" cy="845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925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21" tIns="45663" rIns="91321" bIns="45663" numCol="1" anchor="t" anchorCtr="0" compatLnSpc="1">
            <a:prstTxWarp prst="textNoShape">
              <a:avLst/>
            </a:prstTxWarp>
          </a:bodyPr>
          <a:lstStyle>
            <a:lvl1pPr algn="l" defTabSz="913394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2388" y="0"/>
            <a:ext cx="2955925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21" tIns="45663" rIns="91321" bIns="45663" numCol="1" anchor="t" anchorCtr="0" compatLnSpc="1">
            <a:prstTxWarp prst="textNoShape">
              <a:avLst/>
            </a:prstTxWarp>
          </a:bodyPr>
          <a:lstStyle>
            <a:lvl1pPr defTabSz="913394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55925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21" tIns="45663" rIns="91321" bIns="45663" numCol="1" anchor="b" anchorCtr="0" compatLnSpc="1">
            <a:prstTxWarp prst="textNoShape">
              <a:avLst/>
            </a:prstTxWarp>
          </a:bodyPr>
          <a:lstStyle>
            <a:lvl1pPr algn="l" defTabSz="913394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2388" y="9434513"/>
            <a:ext cx="2955925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21" tIns="45663" rIns="91321" bIns="45663" numCol="1" anchor="b" anchorCtr="0" compatLnSpc="1">
            <a:prstTxWarp prst="textNoShape">
              <a:avLst/>
            </a:prstTxWarp>
          </a:bodyPr>
          <a:lstStyle>
            <a:lvl1pPr defTabSz="912813">
              <a:defRPr sz="1200" b="0">
                <a:solidFill>
                  <a:schemeClr val="tx1"/>
                </a:solidFill>
              </a:defRPr>
            </a:lvl1pPr>
          </a:lstStyle>
          <a:p>
            <a:fld id="{0BCFBCD2-708A-964B-83B4-B9118932410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919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925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21" tIns="45663" rIns="91321" bIns="45663" numCol="1" anchor="t" anchorCtr="0" compatLnSpc="1">
            <a:prstTxWarp prst="textNoShape">
              <a:avLst/>
            </a:prstTxWarp>
          </a:bodyPr>
          <a:lstStyle>
            <a:lvl1pPr algn="l" defTabSz="913394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2388" y="0"/>
            <a:ext cx="2955925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21" tIns="45663" rIns="91321" bIns="45663" numCol="1" anchor="t" anchorCtr="0" compatLnSpc="1">
            <a:prstTxWarp prst="textNoShape">
              <a:avLst/>
            </a:prstTxWarp>
          </a:bodyPr>
          <a:lstStyle>
            <a:lvl1pPr defTabSz="913394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3900" y="746125"/>
            <a:ext cx="537845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57825" cy="4470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21" tIns="45663" rIns="91321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55925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21" tIns="45663" rIns="91321" bIns="45663" numCol="1" anchor="b" anchorCtr="0" compatLnSpc="1">
            <a:prstTxWarp prst="textNoShape">
              <a:avLst/>
            </a:prstTxWarp>
          </a:bodyPr>
          <a:lstStyle>
            <a:lvl1pPr algn="l" defTabSz="913394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2388" y="9434513"/>
            <a:ext cx="2955925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21" tIns="45663" rIns="91321" bIns="45663" numCol="1" anchor="b" anchorCtr="0" compatLnSpc="1">
            <a:prstTxWarp prst="textNoShape">
              <a:avLst/>
            </a:prstTxWarp>
          </a:bodyPr>
          <a:lstStyle>
            <a:lvl1pPr defTabSz="912813">
              <a:defRPr sz="1200" b="0">
                <a:solidFill>
                  <a:schemeClr val="tx1"/>
                </a:solidFill>
              </a:defRPr>
            </a:lvl1pPr>
          </a:lstStyle>
          <a:p>
            <a:fld id="{4F6FA519-E1D3-DF4C-AC9D-69E34CE75AD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710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74464D-A9CE-D049-97BC-A6A7BFEA10D4}" type="slidenum">
              <a:rPr lang="en-GB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18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  <a:noFill/>
        </p:spPr>
        <p:txBody>
          <a:bodyPr/>
          <a:lstStyle>
            <a:lvl1pPr defTabSz="862013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862013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862013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862013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862013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34D709D7-AF03-4FF0-A233-ED861C766C65}" type="slidenum">
              <a:rPr lang="en-US" smtClean="0">
                <a:solidFill>
                  <a:prstClr val="black"/>
                </a:solidFill>
              </a:rPr>
              <a:pPr eaLnBrk="1" hangingPunct="1"/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62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FA519-E1D3-DF4C-AC9D-69E34CE75AD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94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FA519-E1D3-DF4C-AC9D-69E34CE75AD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68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FA519-E1D3-DF4C-AC9D-69E34CE75AD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108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FA519-E1D3-DF4C-AC9D-69E34CE75AD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26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FA519-E1D3-DF4C-AC9D-69E34CE75AD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507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FA519-E1D3-DF4C-AC9D-69E34CE75AD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670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5715000"/>
            <a:ext cx="27209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1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9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tex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7175" y="1409700"/>
            <a:ext cx="5888566" cy="19812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7175" y="3390900"/>
            <a:ext cx="5888566" cy="304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" y="1220755"/>
            <a:ext cx="3284802" cy="537444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Verdana" charset="0"/>
            </a:endParaRPr>
          </a:p>
        </p:txBody>
      </p:sp>
      <p:sp>
        <p:nvSpPr>
          <p:cNvPr id="6" name="Text Box 6"/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116946" y="6618818"/>
            <a:ext cx="180579" cy="190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D040BB9-1E30-A94E-9D02-07598F62FC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4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55457" y="360000"/>
            <a:ext cx="6395716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1950">
                <a:solidFill>
                  <a:srgbClr val="E6832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755457" y="936000"/>
            <a:ext cx="6395716" cy="498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8"/>
              </a:lnSpc>
              <a:spcBef>
                <a:spcPts val="894"/>
              </a:spcBef>
              <a:buClr>
                <a:schemeClr val="bg1"/>
              </a:buClr>
              <a:buNone/>
              <a:defRPr sz="1463">
                <a:solidFill>
                  <a:schemeClr val="tx1"/>
                </a:solidFill>
              </a:defRPr>
            </a:lvl1pPr>
            <a:lvl2pPr marL="0" indent="-146286">
              <a:lnSpc>
                <a:spcPts val="1625"/>
              </a:lnSpc>
              <a:spcBef>
                <a:spcPts val="813"/>
              </a:spcBef>
              <a:buClr>
                <a:srgbClr val="E47823"/>
              </a:buClr>
              <a:buFont typeface="Arial"/>
              <a:buChar char="•"/>
              <a:defRPr sz="1300">
                <a:solidFill>
                  <a:schemeClr val="tx1"/>
                </a:solidFill>
              </a:defRPr>
            </a:lvl2pPr>
            <a:lvl3pPr marL="0" indent="-146286">
              <a:lnSpc>
                <a:spcPts val="1463"/>
              </a:lnSpc>
              <a:spcBef>
                <a:spcPts val="731"/>
              </a:spcBef>
              <a:buClr>
                <a:srgbClr val="E47823"/>
              </a:buClr>
              <a:buFont typeface="Arial"/>
              <a:buChar char="•"/>
              <a:defRPr sz="1138">
                <a:solidFill>
                  <a:schemeClr val="tx1"/>
                </a:solidFill>
              </a:defRPr>
            </a:lvl3pPr>
            <a:lvl4pPr marL="0" indent="-146286">
              <a:lnSpc>
                <a:spcPts val="1300"/>
              </a:lnSpc>
              <a:spcBef>
                <a:spcPts val="650"/>
              </a:spcBef>
              <a:buClr>
                <a:srgbClr val="E47823"/>
              </a:buClr>
              <a:buFont typeface="Arial"/>
              <a:buChar char="•"/>
              <a:defRPr sz="975">
                <a:solidFill>
                  <a:schemeClr val="tx1"/>
                </a:solidFill>
              </a:defRPr>
            </a:lvl4pPr>
            <a:lvl5pPr marL="0" indent="-146286">
              <a:lnSpc>
                <a:spcPts val="1138"/>
              </a:lnSpc>
              <a:spcBef>
                <a:spcPts val="569"/>
              </a:spcBef>
              <a:buClr>
                <a:srgbClr val="E47823"/>
              </a:buClr>
              <a:buFont typeface="Arial"/>
              <a:buChar char="•"/>
              <a:defRPr sz="81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151173" y="6308255"/>
            <a:ext cx="175482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731" b="1">
                <a:solidFill>
                  <a:schemeClr val="tx1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opernicus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7496" y="6155859"/>
            <a:ext cx="968427" cy="409644"/>
          </a:xfrm>
          <a:prstGeom prst="rect">
            <a:avLst/>
          </a:prstGeom>
        </p:spPr>
      </p:pic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27156" y="6280702"/>
            <a:ext cx="1024017" cy="216504"/>
          </a:xfrm>
          <a:prstGeom prst="rect">
            <a:avLst/>
          </a:prstGeom>
        </p:spPr>
      </p:pic>
      <p:pic>
        <p:nvPicPr>
          <p:cNvPr id="14" name="Picture 13" descr="EU log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55458" y="6155859"/>
            <a:ext cx="408511" cy="33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86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rgbClr val="231F8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941333"/>
                </a:solidFill>
              </a:defRPr>
            </a:lvl1pPr>
            <a:lvl2pPr>
              <a:defRPr>
                <a:solidFill>
                  <a:srgbClr val="941333"/>
                </a:solidFill>
              </a:defRPr>
            </a:lvl2pPr>
            <a:lvl3pPr>
              <a:defRPr>
                <a:solidFill>
                  <a:srgbClr val="941333"/>
                </a:solidFill>
              </a:defRPr>
            </a:lvl3pPr>
            <a:lvl4pPr>
              <a:defRPr>
                <a:solidFill>
                  <a:srgbClr val="941333"/>
                </a:solidFill>
              </a:defRPr>
            </a:lvl4pPr>
            <a:lvl5pPr>
              <a:defRPr>
                <a:solidFill>
                  <a:srgbClr val="9413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156450" y="6492875"/>
            <a:ext cx="233045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en-US"/>
              <a:t> </a:t>
            </a:r>
            <a:fld id="{21FB500A-FCEC-B842-9E6E-A7D5E046BC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387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2FEC-67C2-694C-A518-20C0B7FD05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3924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550" y="2205038"/>
            <a:ext cx="4256088" cy="425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6038" y="2205038"/>
            <a:ext cx="4256087" cy="425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C8344-AF62-7D47-B5AA-B34914F455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116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7829C-07CA-3C4C-97AB-146659D891F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89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8413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86242-6E5B-CE4E-A785-1A3BEE78D2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1624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B5E86-6C42-1E4F-B618-EC77B8B973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927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1111250"/>
            <a:ext cx="2165350" cy="5351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550" y="1111250"/>
            <a:ext cx="6346825" cy="5351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19D7-6297-E941-9C6E-3025FC44C4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8231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150813"/>
            <a:ext cx="20970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84925"/>
            <a:ext cx="12096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Text Box 6"/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86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84925"/>
            <a:ext cx="12096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73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84925"/>
            <a:ext cx="12096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550" y="2205038"/>
            <a:ext cx="4256088" cy="425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6038" y="2205038"/>
            <a:ext cx="4256087" cy="425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Box 6"/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6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84925"/>
            <a:ext cx="12096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32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84925"/>
            <a:ext cx="12096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02334" y="109492"/>
            <a:ext cx="245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Copernicus Climate  </a:t>
            </a:r>
            <a:r>
              <a:rPr lang="en-GB" sz="1800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Change Service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89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84925"/>
            <a:ext cx="12096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Box 6"/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94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5541963"/>
            <a:ext cx="44291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49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5541963"/>
            <a:ext cx="44291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1111250"/>
            <a:ext cx="2165350" cy="5351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550" y="1111250"/>
            <a:ext cx="6346825" cy="5351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79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theme" Target="../theme/theme3.xml"/><Relationship Id="rId9" Type="http://schemas.openxmlformats.org/officeDocument/2006/relationships/image" Target="../media/image7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830263"/>
            <a:ext cx="7026275" cy="602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0" y="830263"/>
            <a:ext cx="5156200" cy="6027737"/>
          </a:xfrm>
          <a:prstGeom prst="rect">
            <a:avLst/>
          </a:prstGeom>
          <a:solidFill>
            <a:srgbClr val="941333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ea typeface="+mn-ea"/>
            </a:endParaRPr>
          </a:p>
        </p:txBody>
      </p:sp>
      <p:pic>
        <p:nvPicPr>
          <p:cNvPr id="1028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5715000"/>
            <a:ext cx="27209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119063"/>
            <a:ext cx="14351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3017838"/>
            <a:ext cx="4098925" cy="825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4" name="Picture 3" descr="C3Siconwhite copy.eps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" b="6504"/>
          <a:stretch/>
        </p:blipFill>
        <p:spPr>
          <a:xfrm>
            <a:off x="1885448" y="4452773"/>
            <a:ext cx="1472537" cy="1576720"/>
          </a:xfrm>
          <a:prstGeom prst="rect">
            <a:avLst/>
          </a:prstGeom>
        </p:spPr>
      </p:pic>
      <p:sp>
        <p:nvSpPr>
          <p:cNvPr id="9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0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9pPr>
    </p:titleStyle>
    <p:bodyStyle>
      <a:lvl1pPr marL="452438" indent="-452438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charset="0"/>
        <a:buChar char="«"/>
        <a:defRPr sz="1900">
          <a:solidFill>
            <a:srgbClr val="00468C"/>
          </a:solidFill>
          <a:latin typeface="+mn-lt"/>
          <a:ea typeface="ＭＳ Ｐゴシック" charset="0"/>
          <a:cs typeface="+mn-cs"/>
        </a:defRPr>
      </a:lvl1pPr>
      <a:lvl2pPr marL="804863" indent="-350838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«"/>
        <a:defRPr>
          <a:solidFill>
            <a:srgbClr val="00468C"/>
          </a:solidFill>
          <a:latin typeface="+mn-lt"/>
          <a:ea typeface="ＭＳ Ｐゴシック" charset="0"/>
        </a:defRPr>
      </a:lvl2pPr>
      <a:lvl3pPr marL="1089025" indent="-282575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charset="0"/>
        <a:buChar char="«"/>
        <a:defRPr sz="1700">
          <a:solidFill>
            <a:srgbClr val="00468C"/>
          </a:solidFill>
          <a:latin typeface="+mn-lt"/>
          <a:ea typeface="ＭＳ Ｐゴシック" charset="0"/>
        </a:defRPr>
      </a:lvl3pPr>
      <a:lvl4pPr marL="1355725" indent="-265113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«"/>
        <a:defRPr sz="1600">
          <a:solidFill>
            <a:srgbClr val="00468C"/>
          </a:solidFill>
          <a:latin typeface="+mn-lt"/>
          <a:ea typeface="ＭＳ Ｐゴシック" charset="0"/>
        </a:defRPr>
      </a:lvl4pPr>
      <a:lvl5pPr marL="1582738" indent="-225425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charset="0"/>
        <a:buChar char="«"/>
        <a:defRPr sz="1500">
          <a:solidFill>
            <a:srgbClr val="00468C"/>
          </a:solidFill>
          <a:latin typeface="+mn-lt"/>
          <a:ea typeface="ＭＳ Ｐゴシック" charset="0"/>
        </a:defRPr>
      </a:lvl5pPr>
      <a:lvl6pPr marL="20399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6pPr>
      <a:lvl7pPr marL="24971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7pPr>
      <a:lvl8pPr marL="29543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8pPr>
      <a:lvl9pPr marL="34115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 userDrawn="1"/>
        </p:nvSpPr>
        <p:spPr bwMode="auto">
          <a:xfrm>
            <a:off x="0" y="0"/>
            <a:ext cx="9906000" cy="831850"/>
          </a:xfrm>
          <a:prstGeom prst="rect">
            <a:avLst/>
          </a:prstGeom>
          <a:solidFill>
            <a:srgbClr val="941333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ea typeface="+mn-ea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550" y="2205038"/>
            <a:ext cx="8664575" cy="4129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7550" y="1111250"/>
            <a:ext cx="8664575" cy="825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3" name="Line 9"/>
          <p:cNvSpPr>
            <a:spLocks noChangeShapeType="1"/>
          </p:cNvSpPr>
          <p:nvPr userDrawn="1"/>
        </p:nvSpPr>
        <p:spPr bwMode="auto">
          <a:xfrm>
            <a:off x="9294813" y="6715125"/>
            <a:ext cx="0" cy="123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2054" name="Picture 11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150813"/>
            <a:ext cx="20970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672013" y="6586538"/>
            <a:ext cx="525462" cy="271462"/>
          </a:xfrm>
          <a:prstGeom prst="rect">
            <a:avLst/>
          </a:prstGeom>
          <a:solidFill>
            <a:srgbClr val="941333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ea typeface="+mn-ea"/>
            </a:endParaRPr>
          </a:p>
        </p:txBody>
      </p:sp>
      <p:pic>
        <p:nvPicPr>
          <p:cNvPr id="2056" name="Picture 7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384925"/>
            <a:ext cx="12096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2014_Editable_ECMWF_Master_Logo_white_NS_.png"/>
          <p:cNvPicPr>
            <a:picLocks noChangeAspect="1"/>
          </p:cNvPicPr>
          <p:nvPr userDrawn="1"/>
        </p:nvPicPr>
        <p:blipFill rotWithShape="1">
          <a:blip r:embed="rId15" cstate="print"/>
          <a:srcRect t="-1" b="-1938"/>
          <a:stretch/>
        </p:blipFill>
        <p:spPr bwMode="auto">
          <a:xfrm>
            <a:off x="434741" y="6571360"/>
            <a:ext cx="1202148" cy="25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3Siconwhite copy.eps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" b="6504"/>
          <a:stretch/>
        </p:blipFill>
        <p:spPr>
          <a:xfrm>
            <a:off x="8878374" y="102308"/>
            <a:ext cx="598932" cy="641308"/>
          </a:xfrm>
          <a:prstGeom prst="rect">
            <a:avLst/>
          </a:prstGeom>
        </p:spPr>
      </p:pic>
      <p:sp>
        <p:nvSpPr>
          <p:cNvPr id="11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4206346" y="6514600"/>
            <a:ext cx="1495954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102334" y="109492"/>
            <a:ext cx="245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Copernicus Climate  </a:t>
            </a:r>
            <a:r>
              <a:rPr lang="en-GB" sz="1800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Change Service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07" r:id="rId1"/>
    <p:sldLayoutId id="2147488208" r:id="rId2"/>
    <p:sldLayoutId id="2147488209" r:id="rId3"/>
    <p:sldLayoutId id="2147488210" r:id="rId4"/>
    <p:sldLayoutId id="2147488211" r:id="rId5"/>
    <p:sldLayoutId id="2147488212" r:id="rId6"/>
    <p:sldLayoutId id="2147488213" r:id="rId7"/>
    <p:sldLayoutId id="2147488214" r:id="rId8"/>
    <p:sldLayoutId id="2147488226" r:id="rId9"/>
    <p:sldLayoutId id="2147488236" r:id="rId10"/>
    <p:sldLayoutId id="214748823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9pPr>
    </p:titleStyle>
    <p:bodyStyle>
      <a:lvl1pPr marL="452438" indent="-452438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charset="0"/>
        <a:buChar char="«"/>
        <a:defRPr sz="1900">
          <a:solidFill>
            <a:srgbClr val="00468C"/>
          </a:solidFill>
          <a:latin typeface="+mn-lt"/>
          <a:ea typeface="ＭＳ Ｐゴシック" charset="0"/>
          <a:cs typeface="+mn-cs"/>
        </a:defRPr>
      </a:lvl1pPr>
      <a:lvl2pPr marL="804863" indent="-350838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«"/>
        <a:defRPr>
          <a:solidFill>
            <a:srgbClr val="00468C"/>
          </a:solidFill>
          <a:latin typeface="+mn-lt"/>
          <a:ea typeface="ＭＳ Ｐゴシック" charset="0"/>
        </a:defRPr>
      </a:lvl2pPr>
      <a:lvl3pPr marL="1089025" indent="-282575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charset="0"/>
        <a:buChar char="«"/>
        <a:defRPr sz="1700">
          <a:solidFill>
            <a:srgbClr val="00468C"/>
          </a:solidFill>
          <a:latin typeface="+mn-lt"/>
          <a:ea typeface="ＭＳ Ｐゴシック" charset="0"/>
        </a:defRPr>
      </a:lvl3pPr>
      <a:lvl4pPr marL="1355725" indent="-265113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«"/>
        <a:defRPr sz="1600">
          <a:solidFill>
            <a:srgbClr val="00468C"/>
          </a:solidFill>
          <a:latin typeface="+mn-lt"/>
          <a:ea typeface="ＭＳ Ｐゴシック" charset="0"/>
        </a:defRPr>
      </a:lvl4pPr>
      <a:lvl5pPr marL="1582738" indent="-225425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charset="0"/>
        <a:buChar char="«"/>
        <a:defRPr sz="1500">
          <a:solidFill>
            <a:srgbClr val="00468C"/>
          </a:solidFill>
          <a:latin typeface="+mn-lt"/>
          <a:ea typeface="ＭＳ Ｐゴシック" charset="0"/>
        </a:defRPr>
      </a:lvl5pPr>
      <a:lvl6pPr marL="20399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6pPr>
      <a:lvl7pPr marL="24971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7pPr>
      <a:lvl8pPr marL="29543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8pPr>
      <a:lvl9pPr marL="34115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 userDrawn="1"/>
        </p:nvSpPr>
        <p:spPr bwMode="auto">
          <a:xfrm>
            <a:off x="0" y="0"/>
            <a:ext cx="9906000" cy="831850"/>
          </a:xfrm>
          <a:prstGeom prst="rect">
            <a:avLst/>
          </a:prstGeom>
          <a:solidFill>
            <a:srgbClr val="941333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ea typeface="+mn-ea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550" y="2205038"/>
            <a:ext cx="8664575" cy="4129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7550" y="1111250"/>
            <a:ext cx="8664575" cy="825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3" name="Line 9"/>
          <p:cNvSpPr>
            <a:spLocks noChangeShapeType="1"/>
          </p:cNvSpPr>
          <p:nvPr userDrawn="1"/>
        </p:nvSpPr>
        <p:spPr bwMode="auto">
          <a:xfrm>
            <a:off x="9294813" y="6715125"/>
            <a:ext cx="0" cy="123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eaLnBrk="0" hangingPunct="0"/>
            <a:endParaRPr lang="en-US">
              <a:ea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156450" y="6492875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231F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B0C237-7665-A148-A8CB-AC635CA511F5}" type="slidenum">
              <a:rPr lang="en-GB" altLang="en-US">
                <a:ea typeface="+mn-ea"/>
              </a:rPr>
              <a:pPr>
                <a:defRPr/>
              </a:pPr>
              <a:t>‹#›</a:t>
            </a:fld>
            <a:endParaRPr lang="en-GB" altLang="en-US">
              <a:ea typeface="+mn-ea"/>
            </a:endParaRPr>
          </a:p>
        </p:txBody>
      </p:sp>
      <p:sp>
        <p:nvSpPr>
          <p:cNvPr id="2058" name="TextBox 10"/>
          <p:cNvSpPr txBox="1">
            <a:spLocks noChangeArrowheads="1"/>
          </p:cNvSpPr>
          <p:nvPr userDrawn="1"/>
        </p:nvSpPr>
        <p:spPr bwMode="auto">
          <a:xfrm>
            <a:off x="4649788" y="6554788"/>
            <a:ext cx="5762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BE" altLang="en-US" sz="800" b="0" i="1" dirty="0" smtClean="0">
                <a:solidFill>
                  <a:srgbClr val="FFFFFF"/>
                </a:solidFill>
                <a:latin typeface="Verdana" pitchFamily="34" charset="0"/>
                <a:ea typeface="+mn-ea"/>
              </a:rPr>
              <a:t>pace</a:t>
            </a:r>
            <a:endParaRPr lang="en-GB" altLang="en-US" sz="800" b="0" i="1" dirty="0" smtClean="0">
              <a:solidFill>
                <a:srgbClr val="FFFFFF"/>
              </a:solidFill>
              <a:latin typeface="Verdana" pitchFamily="34" charset="0"/>
              <a:ea typeface="+mn-ea"/>
            </a:endParaRPr>
          </a:p>
        </p:txBody>
      </p:sp>
      <p:cxnSp>
        <p:nvCxnSpPr>
          <p:cNvPr id="2056" name="Straight Connector 3"/>
          <p:cNvCxnSpPr>
            <a:cxnSpLocks noChangeShapeType="1"/>
          </p:cNvCxnSpPr>
          <p:nvPr userDrawn="1"/>
        </p:nvCxnSpPr>
        <p:spPr bwMode="auto">
          <a:xfrm>
            <a:off x="9104313" y="6562725"/>
            <a:ext cx="0" cy="166688"/>
          </a:xfrm>
          <a:prstGeom prst="line">
            <a:avLst/>
          </a:prstGeom>
          <a:noFill/>
          <a:ln w="19050">
            <a:solidFill>
              <a:srgbClr val="231F8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057" name="Picture 7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6396038"/>
            <a:ext cx="120967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6369050"/>
            <a:ext cx="16446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3"/>
          <p:cNvSpPr txBox="1">
            <a:spLocks/>
          </p:cNvSpPr>
          <p:nvPr userDrawn="1"/>
        </p:nvSpPr>
        <p:spPr bwMode="auto">
          <a:xfrm>
            <a:off x="717550" y="6442075"/>
            <a:ext cx="3771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rgbClr val="FFC8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231F89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FC800"/>
              </a:buClr>
              <a:buFont typeface="Wingdings" pitchFamily="2" charset="2"/>
              <a:buChar char="«"/>
              <a:defRPr sz="1700">
                <a:solidFill>
                  <a:srgbClr val="231F89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231F89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FC800"/>
              </a:buClr>
              <a:buFont typeface="Wingdings" pitchFamily="2" charset="2"/>
              <a:buChar char="«"/>
              <a:defRPr sz="1500">
                <a:solidFill>
                  <a:srgbClr val="231F8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800"/>
              </a:buClr>
              <a:buFont typeface="Wingdings" pitchFamily="2" charset="2"/>
              <a:buChar char="«"/>
              <a:defRPr sz="1500">
                <a:solidFill>
                  <a:srgbClr val="231F8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800"/>
              </a:buClr>
              <a:buFont typeface="Wingdings" pitchFamily="2" charset="2"/>
              <a:buChar char="«"/>
              <a:defRPr sz="1500">
                <a:solidFill>
                  <a:srgbClr val="231F8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800"/>
              </a:buClr>
              <a:buFont typeface="Wingdings" pitchFamily="2" charset="2"/>
              <a:buChar char="«"/>
              <a:defRPr sz="1500">
                <a:solidFill>
                  <a:srgbClr val="231F8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800"/>
              </a:buClr>
              <a:buFont typeface="Wingdings" pitchFamily="2" charset="2"/>
              <a:buChar char="«"/>
              <a:defRPr sz="1500">
                <a:solidFill>
                  <a:srgbClr val="231F89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en-US" sz="1100" dirty="0" smtClean="0">
                <a:latin typeface="Arial" charset="0"/>
                <a:ea typeface="+mn-ea"/>
              </a:rPr>
              <a:t>DD/MM/YYYY, Name </a:t>
            </a:r>
            <a:r>
              <a:rPr lang="de-DE" altLang="en-US" sz="1100" dirty="0" err="1" smtClean="0">
                <a:latin typeface="Arial" charset="0"/>
                <a:ea typeface="+mn-ea"/>
              </a:rPr>
              <a:t>of</a:t>
            </a:r>
            <a:r>
              <a:rPr lang="de-DE" altLang="en-US" sz="1100" dirty="0" smtClean="0">
                <a:latin typeface="Arial" charset="0"/>
                <a:ea typeface="+mn-ea"/>
              </a:rPr>
              <a:t> </a:t>
            </a:r>
            <a:r>
              <a:rPr lang="de-DE" altLang="en-US" sz="1100" dirty="0" err="1" smtClean="0">
                <a:latin typeface="Arial" charset="0"/>
                <a:ea typeface="+mn-ea"/>
              </a:rPr>
              <a:t>the</a:t>
            </a:r>
            <a:r>
              <a:rPr lang="de-DE" altLang="en-US" sz="1100" dirty="0" smtClean="0">
                <a:latin typeface="Arial" charset="0"/>
                <a:ea typeface="+mn-ea"/>
              </a:rPr>
              <a:t> </a:t>
            </a:r>
            <a:r>
              <a:rPr lang="de-DE" altLang="en-US" sz="1100" dirty="0" err="1" smtClean="0">
                <a:latin typeface="Arial" charset="0"/>
                <a:ea typeface="+mn-ea"/>
              </a:rPr>
              <a:t>event</a:t>
            </a:r>
            <a:r>
              <a:rPr lang="de-DE" altLang="en-US" sz="1100" dirty="0" smtClean="0">
                <a:latin typeface="Arial" charset="0"/>
                <a:ea typeface="+mn-ea"/>
              </a:rPr>
              <a:t>, Place</a:t>
            </a:r>
            <a:endParaRPr lang="en-GB" altLang="en-US" sz="1100" dirty="0" smtClean="0">
              <a:latin typeface="Arial" charset="0"/>
              <a:ea typeface="+mn-ea"/>
            </a:endParaRPr>
          </a:p>
        </p:txBody>
      </p:sp>
      <p:pic>
        <p:nvPicPr>
          <p:cNvPr id="2060" name="Picture 11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6511925"/>
            <a:ext cx="1471613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2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28" r:id="rId1"/>
    <p:sldLayoutId id="2147488229" r:id="rId2"/>
    <p:sldLayoutId id="2147488230" r:id="rId3"/>
    <p:sldLayoutId id="2147488231" r:id="rId4"/>
    <p:sldLayoutId id="2147488232" r:id="rId5"/>
    <p:sldLayoutId id="2147488233" r:id="rId6"/>
    <p:sldLayoutId id="2147488234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31F8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31F89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31F89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31F89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31F89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charset="0"/>
        </a:defRPr>
      </a:lvl9pPr>
    </p:titleStyle>
    <p:bodyStyle>
      <a:lvl1pPr marL="452438" indent="-452438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charset="2"/>
        <a:buChar char="«"/>
        <a:defRPr sz="1900">
          <a:solidFill>
            <a:srgbClr val="941333"/>
          </a:solidFill>
          <a:latin typeface="+mn-lt"/>
          <a:ea typeface="+mn-ea"/>
          <a:cs typeface="+mn-cs"/>
        </a:defRPr>
      </a:lvl1pPr>
      <a:lvl2pPr marL="804863" indent="-350838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charset="2"/>
        <a:buChar char="«"/>
        <a:defRPr>
          <a:solidFill>
            <a:srgbClr val="941333"/>
          </a:solidFill>
          <a:latin typeface="+mn-lt"/>
        </a:defRPr>
      </a:lvl2pPr>
      <a:lvl3pPr marL="1089025" indent="-282575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charset="2"/>
        <a:buChar char="«"/>
        <a:defRPr sz="1700">
          <a:solidFill>
            <a:srgbClr val="941333"/>
          </a:solidFill>
          <a:latin typeface="+mn-lt"/>
        </a:defRPr>
      </a:lvl3pPr>
      <a:lvl4pPr marL="1355725" indent="-265113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charset="2"/>
        <a:buChar char="«"/>
        <a:defRPr sz="1600">
          <a:solidFill>
            <a:srgbClr val="941333"/>
          </a:solidFill>
          <a:latin typeface="+mn-lt"/>
        </a:defRPr>
      </a:lvl4pPr>
      <a:lvl5pPr marL="1582738" indent="-225425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charset="2"/>
        <a:buChar char="«"/>
        <a:defRPr sz="1500">
          <a:solidFill>
            <a:srgbClr val="941333"/>
          </a:solidFill>
          <a:latin typeface="+mn-lt"/>
        </a:defRPr>
      </a:lvl5pPr>
      <a:lvl6pPr marL="20399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6pPr>
      <a:lvl7pPr marL="24971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7pPr>
      <a:lvl8pPr marL="29543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8pPr>
      <a:lvl9pPr marL="34115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1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7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gif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jpeg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jpeg"/><Relationship Id="rId1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2.jpeg"/><Relationship Id="rId9" Type="http://schemas.openxmlformats.org/officeDocument/2006/relationships/image" Target="../media/image43.jpeg"/><Relationship Id="rId10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55185" y="1755095"/>
            <a:ext cx="4098925" cy="1227591"/>
          </a:xfrm>
        </p:spPr>
        <p:txBody>
          <a:bodyPr/>
          <a:lstStyle/>
          <a:p>
            <a:r>
              <a:rPr lang="en-GB" sz="2800" dirty="0" smtClean="0">
                <a:latin typeface="PF Square Sans Pro" charset="0"/>
                <a:ea typeface="PF Square Sans Pro" charset="0"/>
                <a:cs typeface="PF Square Sans Pro" charset="0"/>
              </a:rPr>
              <a:t>Copernicus Climate Change Service</a:t>
            </a:r>
            <a:endParaRPr lang="en-GB" sz="2800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977" y="3167743"/>
            <a:ext cx="4351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Jean-Noël </a:t>
            </a:r>
            <a:r>
              <a:rPr lang="en-US" sz="2000" dirty="0" err="1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Thépaut</a:t>
            </a:r>
            <a:endParaRPr lang="en-US" sz="2000" dirty="0" smtClean="0">
              <a:solidFill>
                <a:schemeClr val="bg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Dick Dee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73487" y="206062"/>
            <a:ext cx="2331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0" dirty="0" smtClean="0">
                <a:solidFill>
                  <a:schemeClr val="bg1"/>
                </a:solidFill>
                <a:latin typeface="PF Square Sans Pro"/>
              </a:rPr>
              <a:t>C3S components</a:t>
            </a:r>
            <a:endParaRPr lang="en-GB" sz="2000" b="0" dirty="0">
              <a:solidFill>
                <a:schemeClr val="bg1"/>
              </a:solidFill>
              <a:latin typeface="PF Square Sans Pro"/>
            </a:endParaRPr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227064" y="1013873"/>
            <a:ext cx="2014542" cy="1821976"/>
            <a:chOff x="3347864" y="1275605"/>
            <a:chExt cx="1512168" cy="1368152"/>
          </a:xfrm>
          <a:solidFill>
            <a:srgbClr val="CC0000"/>
          </a:solidFill>
        </p:grpSpPr>
        <p:sp>
          <p:nvSpPr>
            <p:cNvPr id="36" name="Oval 11"/>
            <p:cNvSpPr>
              <a:spLocks noChangeArrowheads="1"/>
            </p:cNvSpPr>
            <p:nvPr/>
          </p:nvSpPr>
          <p:spPr bwMode="auto">
            <a:xfrm>
              <a:off x="3419874" y="1275605"/>
              <a:ext cx="1368154" cy="1368152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75112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99" b="0" i="0" u="none" strike="noStrike" kern="0" cap="none" spc="0" normalizeH="0" baseline="0" noProof="0">
                  <a:ln w="76200" cmpd="sng"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</a:t>
              </a:r>
            </a:p>
          </p:txBody>
        </p:sp>
        <p:sp>
          <p:nvSpPr>
            <p:cNvPr id="37" name="TextBox 15"/>
            <p:cNvSpPr txBox="1">
              <a:spLocks noChangeArrowheads="1"/>
            </p:cNvSpPr>
            <p:nvPr/>
          </p:nvSpPr>
          <p:spPr bwMode="auto">
            <a:xfrm>
              <a:off x="3347864" y="1662944"/>
              <a:ext cx="1512168" cy="53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charset="0"/>
                  <a:ea typeface="ヒラギノ角ゴ ProN W3" charset="0"/>
                  <a:cs typeface="ヒラギノ角ゴ ProN W3" charset="0"/>
                  <a:sym typeface="Gill Sans" charset="0"/>
                </a:rPr>
                <a:t>Climate</a:t>
              </a:r>
              <a:br>
                <a: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charset="0"/>
                  <a:ea typeface="ヒラギノ角ゴ ProN W3" charset="0"/>
                  <a:cs typeface="ヒラギノ角ゴ ProN W3" charset="0"/>
                  <a:sym typeface="Gill Sans" charset="0"/>
                </a:rPr>
              </a:b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charset="0"/>
                  <a:ea typeface="ヒラギノ角ゴ ProN W3" charset="0"/>
                  <a:cs typeface="ヒラギノ角ゴ ProN W3" charset="0"/>
                  <a:sym typeface="Gill Sans" charset="0"/>
                </a:rPr>
                <a:t>Data Store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2701910" y="1013873"/>
            <a:ext cx="2016657" cy="1824091"/>
            <a:chOff x="2627784" y="2535746"/>
            <a:chExt cx="1512168" cy="1368152"/>
          </a:xfrm>
          <a:solidFill>
            <a:srgbClr val="CC0000"/>
          </a:solidFill>
        </p:grpSpPr>
        <p:sp>
          <p:nvSpPr>
            <p:cNvPr id="42" name="Oval 13"/>
            <p:cNvSpPr>
              <a:spLocks noChangeArrowheads="1"/>
            </p:cNvSpPr>
            <p:nvPr/>
          </p:nvSpPr>
          <p:spPr bwMode="auto">
            <a:xfrm>
              <a:off x="2699792" y="2535746"/>
              <a:ext cx="1368152" cy="1368152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75112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99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</a:t>
              </a:r>
            </a:p>
          </p:txBody>
        </p:sp>
        <p:sp>
          <p:nvSpPr>
            <p:cNvPr id="43" name="TextBox 16"/>
            <p:cNvSpPr txBox="1">
              <a:spLocks noChangeArrowheads="1"/>
            </p:cNvSpPr>
            <p:nvPr/>
          </p:nvSpPr>
          <p:spPr bwMode="auto">
            <a:xfrm>
              <a:off x="2627784" y="2880563"/>
              <a:ext cx="1512168" cy="62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 charset="0"/>
                  <a:ea typeface="ヒラギノ角ゴ ProN W3" charset="0"/>
                  <a:cs typeface="ヒラギノ角ゴ ProN W3" charset="0"/>
                  <a:sym typeface="Gill Sans" charset="0"/>
                </a:rPr>
                <a:t>Sectoral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 charset="0"/>
                  <a:ea typeface="ヒラギノ角ゴ ProN W3" charset="0"/>
                  <a:cs typeface="ヒラギノ角ゴ ProN W3" charset="0"/>
                  <a:sym typeface="Gill Sans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 charset="0"/>
                  <a:ea typeface="ヒラギノ角ゴ ProN W3" charset="0"/>
                  <a:cs typeface="ヒラギノ角ゴ ProN W3" charset="0"/>
                  <a:sym typeface="Gill Sans" charset="0"/>
                </a:rPr>
                <a:t>Information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 charset="0"/>
                  <a:ea typeface="ヒラギノ角ゴ ProN W3" charset="0"/>
                  <a:cs typeface="ヒラギノ角ゴ ProN W3" charset="0"/>
                  <a:sym typeface="Gill Sans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 charset="0"/>
                  <a:ea typeface="ヒラギノ角ゴ ProN W3" charset="0"/>
                  <a:cs typeface="ヒラギノ角ゴ ProN W3" charset="0"/>
                  <a:sym typeface="Gill Sans" charset="0"/>
                </a:rPr>
                <a:t>System</a:t>
              </a: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5236084" y="991042"/>
            <a:ext cx="2016657" cy="1824092"/>
            <a:chOff x="4067944" y="2535746"/>
            <a:chExt cx="1512168" cy="1368152"/>
          </a:xfrm>
          <a:solidFill>
            <a:srgbClr val="CC0000"/>
          </a:solidFill>
        </p:grpSpPr>
        <p:sp>
          <p:nvSpPr>
            <p:cNvPr id="48" name="Oval 14"/>
            <p:cNvSpPr>
              <a:spLocks noChangeArrowheads="1"/>
            </p:cNvSpPr>
            <p:nvPr/>
          </p:nvSpPr>
          <p:spPr bwMode="auto">
            <a:xfrm>
              <a:off x="4139952" y="2535746"/>
              <a:ext cx="1368152" cy="1368152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75112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99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</a:t>
              </a:r>
            </a:p>
          </p:txBody>
        </p:sp>
        <p:sp>
          <p:nvSpPr>
            <p:cNvPr id="49" name="TextBox 17"/>
            <p:cNvSpPr txBox="1">
              <a:spLocks noChangeArrowheads="1"/>
            </p:cNvSpPr>
            <p:nvPr/>
          </p:nvSpPr>
          <p:spPr bwMode="auto">
            <a:xfrm>
              <a:off x="4067944" y="2984634"/>
              <a:ext cx="1512168" cy="4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 charset="0"/>
                  <a:sym typeface="Gill Sans" charset="0"/>
                </a:rPr>
                <a:t>Evaluation and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 charset="0"/>
                  <a:sym typeface="Gill Sans" charset="0"/>
                </a:rPr>
                <a:t/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 charset="0"/>
                  <a:sym typeface="Gill Sans" charset="0"/>
                </a:rPr>
              </a:br>
              <a:r>
                <a:rPr lang="en-US" sz="1600" b="0" kern="0" dirty="0" smtClean="0">
                  <a:solidFill>
                    <a:sysClr val="window" lastClr="FFFFFF"/>
                  </a:solidFill>
                  <a:latin typeface="Verdana" charset="0"/>
                </a:rPr>
                <a:t>Quality Control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charset="0"/>
                <a:sym typeface="Gill Sans" charset="0"/>
              </a:endParaRPr>
            </a:p>
          </p:txBody>
        </p: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7690166" y="1013873"/>
            <a:ext cx="2016657" cy="1824092"/>
            <a:chOff x="4067944" y="2535746"/>
            <a:chExt cx="1512168" cy="1368152"/>
          </a:xfrm>
          <a:solidFill>
            <a:srgbClr val="CC0000"/>
          </a:solidFill>
        </p:grpSpPr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4139952" y="2535746"/>
              <a:ext cx="1368152" cy="1368152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75112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99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</a:t>
              </a:r>
            </a:p>
          </p:txBody>
        </p:sp>
        <p:sp>
          <p:nvSpPr>
            <p:cNvPr id="55" name="TextBox 17"/>
            <p:cNvSpPr txBox="1">
              <a:spLocks noChangeArrowheads="1"/>
            </p:cNvSpPr>
            <p:nvPr/>
          </p:nvSpPr>
          <p:spPr bwMode="auto">
            <a:xfrm>
              <a:off x="4067944" y="2965691"/>
              <a:ext cx="1512168" cy="4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 charset="0"/>
                  <a:ea typeface="ヒラギノ角ゴ ProN W3" charset="0"/>
                  <a:cs typeface="ヒラギノ角ゴ ProN W3" charset="0"/>
                  <a:sym typeface="Gill Sans" charset="0"/>
                </a:rPr>
                <a:t>Outreach and Dissemination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227064" y="3106331"/>
            <a:ext cx="22348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1" indent="-180000" algn="l" defTabSz="457200">
              <a:buClr>
                <a:srgbClr val="751126"/>
              </a:buClr>
              <a:buSzPct val="120000"/>
              <a:buFontTx/>
              <a:buChar char="•"/>
            </a:pP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ECVs </a:t>
            </a: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past, present and future</a:t>
            </a:r>
          </a:p>
          <a:p>
            <a:pPr marL="180000" lvl="1" indent="-180000" algn="l" defTabSz="457200">
              <a:buClr>
                <a:srgbClr val="751126"/>
              </a:buClr>
              <a:buSzPct val="120000"/>
              <a:buFontTx/>
              <a:buChar char="•"/>
            </a:pP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Observed</a:t>
            </a: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, </a:t>
            </a:r>
            <a:r>
              <a:rPr lang="en-US" sz="1600" b="0" dirty="0" err="1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reanalysed</a:t>
            </a: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 and simulated</a:t>
            </a:r>
          </a:p>
          <a:p>
            <a:pPr marL="180000" lvl="1" indent="-180000" algn="l" defTabSz="457200">
              <a:buClr>
                <a:srgbClr val="751126"/>
              </a:buClr>
              <a:buSzPct val="120000"/>
              <a:buFontTx/>
              <a:buChar char="•"/>
            </a:pP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Derived climate indicators</a:t>
            </a:r>
          </a:p>
          <a:p>
            <a:pPr marL="180000" lvl="1" indent="-180000" algn="l" defTabSz="457200">
              <a:buClr>
                <a:srgbClr val="751126"/>
              </a:buClr>
              <a:buSzPct val="120000"/>
              <a:buFontTx/>
              <a:buChar char="•"/>
            </a:pP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Tools to </a:t>
            </a: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support </a:t>
            </a: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adaptation and </a:t>
            </a: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mitigation </a:t>
            </a: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at </a:t>
            </a: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global and European level </a:t>
            </a:r>
            <a:endParaRPr lang="en-GB" sz="1600" b="0" dirty="0">
              <a:solidFill>
                <a:srgbClr val="344478"/>
              </a:solidFill>
              <a:latin typeface="Calibri" panose="020F0502020204030204" pitchFamily="34" charset="0"/>
              <a:ea typeface="ヒラギノ角ゴ ProN W3" charset="0"/>
              <a:cs typeface="Verdana" charset="0"/>
            </a:endParaRPr>
          </a:p>
        </p:txBody>
      </p:sp>
      <p:pic>
        <p:nvPicPr>
          <p:cNvPr id="57" name="Picture 56" descr="ico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52"/>
          <a:stretch/>
        </p:blipFill>
        <p:spPr bwMode="auto">
          <a:xfrm>
            <a:off x="2647868" y="3187990"/>
            <a:ext cx="2205761" cy="144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 descr="ico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3"/>
          <a:stretch/>
        </p:blipFill>
        <p:spPr bwMode="auto">
          <a:xfrm>
            <a:off x="2659207" y="4735317"/>
            <a:ext cx="1426231" cy="144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Content Placeholder 5"/>
          <p:cNvSpPr txBox="1">
            <a:spLocks/>
          </p:cNvSpPr>
          <p:nvPr/>
        </p:nvSpPr>
        <p:spPr>
          <a:xfrm>
            <a:off x="4918272" y="3116630"/>
            <a:ext cx="2647165" cy="2774228"/>
          </a:xfrm>
          <a:prstGeom prst="rect">
            <a:avLst/>
          </a:prstGeom>
        </p:spPr>
        <p:txBody>
          <a:bodyPr/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900">
                <a:solidFill>
                  <a:srgbClr val="00468C"/>
                </a:solidFill>
                <a:latin typeface="+mn-lt"/>
                <a:ea typeface="ＭＳ Ｐゴシック" charset="0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>
                <a:solidFill>
                  <a:srgbClr val="00468C"/>
                </a:solidFill>
                <a:latin typeface="+mn-lt"/>
                <a:ea typeface="ＭＳ Ｐゴシック" charset="0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700">
                <a:solidFill>
                  <a:srgbClr val="00468C"/>
                </a:solidFill>
                <a:latin typeface="+mn-lt"/>
                <a:ea typeface="ＭＳ Ｐゴシック" charset="0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 sz="1600">
                <a:solidFill>
                  <a:srgbClr val="00468C"/>
                </a:solidFill>
                <a:latin typeface="+mn-lt"/>
                <a:ea typeface="ＭＳ Ｐゴシック" charset="0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500">
                <a:solidFill>
                  <a:srgbClr val="00468C"/>
                </a:solidFill>
                <a:latin typeface="+mn-lt"/>
                <a:ea typeface="ＭＳ Ｐゴシック" charset="0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 marL="180000" indent="-180000" eaLnBrk="1" hangingPunct="1">
              <a:spcBef>
                <a:spcPct val="0"/>
              </a:spcBef>
              <a:buClr>
                <a:srgbClr val="751126"/>
              </a:buClr>
              <a:buFontTx/>
              <a:buChar char="•"/>
            </a:pP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Monitors quality of C3S products and services</a:t>
            </a:r>
          </a:p>
          <a:p>
            <a:pPr marL="180000" indent="-180000" eaLnBrk="1" hangingPunct="1">
              <a:spcBef>
                <a:spcPct val="0"/>
              </a:spcBef>
              <a:buClr>
                <a:srgbClr val="751126"/>
              </a:buClr>
              <a:buFontTx/>
              <a:buChar char="•"/>
            </a:pP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Ensures C3S delivers state-of-the-art climate information to end-users</a:t>
            </a:r>
          </a:p>
          <a:p>
            <a:pPr marL="180000" indent="-180000" eaLnBrk="1" hangingPunct="1">
              <a:spcBef>
                <a:spcPct val="0"/>
              </a:spcBef>
              <a:buClr>
                <a:srgbClr val="751126"/>
              </a:buClr>
              <a:buFontTx/>
              <a:buChar char="•"/>
            </a:pP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Identifies gaps in service provision</a:t>
            </a:r>
          </a:p>
          <a:p>
            <a:pPr marL="180000" indent="-180000" eaLnBrk="1" hangingPunct="1">
              <a:spcBef>
                <a:spcPct val="0"/>
              </a:spcBef>
              <a:buClr>
                <a:srgbClr val="751126"/>
              </a:buClr>
              <a:buFontTx/>
              <a:buChar char="•"/>
            </a:pP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Bridges Copernicus with the research </a:t>
            </a: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a</a:t>
            </a: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genda in Europe (e.g. H2020, national research projects)</a:t>
            </a:r>
          </a:p>
        </p:txBody>
      </p:sp>
      <p:sp>
        <p:nvSpPr>
          <p:cNvPr id="60" name="Content Placeholder 5"/>
          <p:cNvSpPr txBox="1">
            <a:spLocks/>
          </p:cNvSpPr>
          <p:nvPr/>
        </p:nvSpPr>
        <p:spPr>
          <a:xfrm>
            <a:off x="7550001" y="3087752"/>
            <a:ext cx="2355999" cy="33498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ct val="0"/>
              </a:spcBef>
              <a:buClr>
                <a:srgbClr val="751126"/>
              </a:buClr>
              <a:buSzPct val="120000"/>
              <a:buFontTx/>
              <a:buChar char="•"/>
            </a:pP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Web content </a:t>
            </a:r>
            <a:endParaRPr lang="en-US" sz="1600" b="0" dirty="0" smtClean="0">
              <a:solidFill>
                <a:srgbClr val="344478"/>
              </a:solidFill>
              <a:latin typeface="Calibri" panose="020F0502020204030204" pitchFamily="34" charset="0"/>
              <a:ea typeface="ヒラギノ角ゴ ProN W3" charset="0"/>
              <a:cs typeface="Verdana" charset="0"/>
            </a:endParaRPr>
          </a:p>
          <a:p>
            <a:pPr marL="180000" indent="-180000">
              <a:spcBef>
                <a:spcPct val="0"/>
              </a:spcBef>
              <a:buClr>
                <a:srgbClr val="751126"/>
              </a:buClr>
              <a:buSzPct val="120000"/>
              <a:buFontTx/>
              <a:buChar char="•"/>
            </a:pP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Public </a:t>
            </a: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outreach</a:t>
            </a:r>
          </a:p>
          <a:p>
            <a:pPr marL="180000" indent="-180000">
              <a:spcBef>
                <a:spcPct val="0"/>
              </a:spcBef>
              <a:buClr>
                <a:srgbClr val="751126"/>
              </a:buClr>
              <a:buSzPct val="120000"/>
              <a:buFontTx/>
              <a:buChar char="•"/>
            </a:pP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Coordination with national </a:t>
            </a: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outreach</a:t>
            </a:r>
            <a:endParaRPr lang="en-US" sz="1600" b="0" dirty="0">
              <a:solidFill>
                <a:srgbClr val="344478"/>
              </a:solidFill>
              <a:latin typeface="Calibri" panose="020F0502020204030204" pitchFamily="34" charset="0"/>
              <a:ea typeface="ヒラギノ角ゴ ProN W3" charset="0"/>
              <a:cs typeface="Verdana" charset="0"/>
            </a:endParaRPr>
          </a:p>
          <a:p>
            <a:pPr marL="180000" indent="-180000">
              <a:spcBef>
                <a:spcPct val="0"/>
              </a:spcBef>
              <a:buClr>
                <a:srgbClr val="751126"/>
              </a:buClr>
              <a:buSzPct val="120000"/>
              <a:buFontTx/>
              <a:buChar char="•"/>
            </a:pP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Liaison with public authorities</a:t>
            </a:r>
          </a:p>
          <a:p>
            <a:pPr marL="180000" indent="-180000">
              <a:spcBef>
                <a:spcPct val="0"/>
              </a:spcBef>
              <a:buClr>
                <a:srgbClr val="751126"/>
              </a:buClr>
              <a:buSzPct val="120000"/>
              <a:buFontTx/>
              <a:buChar char="•"/>
            </a:pP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C</a:t>
            </a: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onferences</a:t>
            </a: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, </a:t>
            </a: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seminars</a:t>
            </a:r>
            <a:endParaRPr lang="en-US" sz="1600" b="0" dirty="0">
              <a:solidFill>
                <a:srgbClr val="344478"/>
              </a:solidFill>
              <a:latin typeface="Calibri" panose="020F0502020204030204" pitchFamily="34" charset="0"/>
              <a:ea typeface="ヒラギノ角ゴ ProN W3" charset="0"/>
              <a:cs typeface="Verdana" charset="0"/>
            </a:endParaRPr>
          </a:p>
          <a:p>
            <a:pPr marL="180000" indent="-180000">
              <a:spcBef>
                <a:spcPct val="0"/>
              </a:spcBef>
              <a:buClr>
                <a:srgbClr val="751126"/>
              </a:buClr>
              <a:buSzPct val="120000"/>
              <a:buFontTx/>
              <a:buChar char="•"/>
            </a:pPr>
            <a:r>
              <a:rPr lang="en-US" sz="1600" b="0" dirty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Training and </a:t>
            </a:r>
            <a:r>
              <a:rPr lang="en-US" sz="1600" b="0" dirty="0" smtClean="0">
                <a:solidFill>
                  <a:srgbClr val="344478"/>
                </a:solidFill>
                <a:latin typeface="Calibri" panose="020F0502020204030204" pitchFamily="34" charset="0"/>
                <a:ea typeface="ヒラギノ角ゴ ProN W3" charset="0"/>
                <a:cs typeface="Verdana" charset="0"/>
              </a:rPr>
              <a:t>education</a:t>
            </a:r>
            <a:endParaRPr lang="en-US" sz="1600" b="0" dirty="0">
              <a:solidFill>
                <a:srgbClr val="344478"/>
              </a:solidFill>
              <a:latin typeface="Calibri" panose="020F0502020204030204" pitchFamily="34" charset="0"/>
              <a:ea typeface="ヒラギノ角ゴ ProN W3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8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3487" y="206062"/>
            <a:ext cx="2331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0" dirty="0" smtClean="0">
                <a:solidFill>
                  <a:schemeClr val="bg1"/>
                </a:solidFill>
                <a:latin typeface="PF Square Sans Pro"/>
              </a:rPr>
              <a:t>Climate Data Store</a:t>
            </a:r>
            <a:endParaRPr lang="en-GB" sz="2000" b="0" dirty="0">
              <a:solidFill>
                <a:schemeClr val="bg1"/>
              </a:solidFill>
              <a:latin typeface="PF Square Sans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693" y="1247831"/>
            <a:ext cx="3942105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smtClean="0">
                <a:solidFill>
                  <a:srgbClr val="344478"/>
                </a:solidFill>
                <a:latin typeface="PF Square Sans Pro" charset="0"/>
                <a:ea typeface="PF Square Sans Pro" charset="0"/>
                <a:cs typeface="PF Square Sans Pro" charset="0"/>
              </a:rPr>
              <a:t>Technical challenges:</a:t>
            </a:r>
          </a:p>
          <a:p>
            <a:pPr algn="l"/>
            <a:endParaRPr lang="en-GB" sz="2400" dirty="0" smtClean="0">
              <a:solidFill>
                <a:srgbClr val="000090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algn="l"/>
            <a:endParaRPr lang="en-GB" sz="2400" dirty="0">
              <a:solidFill>
                <a:srgbClr val="000090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Diversity of users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Diversity of data sets 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Very large data volumes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Data residing at different locations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Interoperability, efficiency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User-defined workflows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Variety </a:t>
            </a:r>
            <a:r>
              <a:rPr lang="en-GB" sz="1800" b="0" dirty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of presentation </a:t>
            </a: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methods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Need for interactivity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A</a:t>
            </a: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ccess via API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User management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Performance monitoring</a:t>
            </a:r>
          </a:p>
          <a:p>
            <a:pPr algn="l"/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endParaRPr lang="en-GB" sz="1800" b="0" dirty="0">
              <a:solidFill>
                <a:srgbClr val="0B6192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342900" indent="-342900" algn="l">
              <a:buFont typeface="Arial"/>
              <a:buChar char="•"/>
            </a:pPr>
            <a:endParaRPr lang="en-GB" sz="1800" b="0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14" name="Content Placeholder 3" descr="application.png"/>
          <p:cNvPicPr>
            <a:picLocks noChangeAspect="1"/>
          </p:cNvPicPr>
          <p:nvPr/>
        </p:nvPicPr>
        <p:blipFill rotWithShape="1">
          <a:blip r:embed="rId2"/>
          <a:srcRect l="10235" t="-1844" r="7171" b="-1844"/>
          <a:stretch/>
        </p:blipFill>
        <p:spPr>
          <a:xfrm>
            <a:off x="4330583" y="1998979"/>
            <a:ext cx="4899332" cy="39308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90355" y="2754086"/>
            <a:ext cx="74022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PF Square Sans Pro" charset="0"/>
                <a:ea typeface="PF Square Sans Pro" charset="0"/>
                <a:cs typeface="PF Square Sans Pro" charset="0"/>
              </a:rPr>
              <a:t>maps</a:t>
            </a:r>
            <a:endParaRPr lang="en-US" sz="1400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5571" y="4506686"/>
            <a:ext cx="74022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F Square Sans Pro" charset="0"/>
                <a:ea typeface="PF Square Sans Pro" charset="0"/>
                <a:cs typeface="PF Square Sans Pro" charset="0"/>
              </a:rPr>
              <a:t>t</a:t>
            </a:r>
            <a:r>
              <a:rPr lang="en-US" sz="1400" dirty="0" smtClean="0">
                <a:latin typeface="PF Square Sans Pro" charset="0"/>
                <a:ea typeface="PF Square Sans Pro" charset="0"/>
                <a:cs typeface="PF Square Sans Pro" charset="0"/>
              </a:rPr>
              <a:t>ext</a:t>
            </a:r>
            <a:endParaRPr lang="en-US" sz="1400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01276" y="2629297"/>
            <a:ext cx="9633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PF Square Sans Pro" charset="0"/>
                <a:ea typeface="PF Square Sans Pro" charset="0"/>
                <a:cs typeface="PF Square Sans Pro" charset="0"/>
              </a:rPr>
              <a:t>controls</a:t>
            </a:r>
            <a:endParaRPr lang="en-US" sz="1400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6321" y="5063983"/>
            <a:ext cx="83685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PF Square Sans Pro" charset="0"/>
                <a:ea typeface="PF Square Sans Pro" charset="0"/>
                <a:cs typeface="PF Square Sans Pro" charset="0"/>
              </a:rPr>
              <a:t>graphs</a:t>
            </a:r>
            <a:endParaRPr lang="en-US" sz="1400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8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991417" y="997527"/>
            <a:ext cx="3504377" cy="5385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900">
                <a:solidFill>
                  <a:srgbClr val="00468C"/>
                </a:solidFill>
                <a:latin typeface="+mn-lt"/>
                <a:ea typeface="ＭＳ Ｐゴシック" charset="0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>
                <a:solidFill>
                  <a:srgbClr val="00468C"/>
                </a:solidFill>
                <a:latin typeface="+mn-lt"/>
                <a:ea typeface="ＭＳ Ｐゴシック" charset="0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700">
                <a:solidFill>
                  <a:srgbClr val="00468C"/>
                </a:solidFill>
                <a:latin typeface="+mn-lt"/>
                <a:ea typeface="ＭＳ Ｐゴシック" charset="0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 sz="1600">
                <a:solidFill>
                  <a:srgbClr val="00468C"/>
                </a:solidFill>
                <a:latin typeface="+mn-lt"/>
                <a:ea typeface="ＭＳ Ｐゴシック" charset="0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500">
                <a:solidFill>
                  <a:srgbClr val="00468C"/>
                </a:solidFill>
                <a:latin typeface="+mn-lt"/>
                <a:ea typeface="ＭＳ Ｐゴシック" charset="0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2000" dirty="0" smtClean="0">
                <a:solidFill>
                  <a:srgbClr val="941333"/>
                </a:solidFill>
                <a:latin typeface="PF Square Sans Pro" charset="0"/>
                <a:ea typeface="PF Square Sans Pro" charset="0"/>
                <a:cs typeface="PF Square Sans Pro" charset="0"/>
              </a:rPr>
              <a:t>Development of CDS software infrastructure</a:t>
            </a:r>
            <a:endParaRPr lang="en-US" sz="2400" dirty="0" smtClean="0">
              <a:solidFill>
                <a:srgbClr val="344478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0" indent="0">
              <a:spcBef>
                <a:spcPts val="1032"/>
              </a:spcBef>
              <a:buNone/>
              <a:defRPr/>
            </a:pPr>
            <a:r>
              <a:rPr lang="en-US" sz="1800" b="0" dirty="0" smtClean="0">
                <a:solidFill>
                  <a:srgbClr val="344478"/>
                </a:solidFill>
                <a:latin typeface="PF Square Sans Pro" charset="0"/>
                <a:ea typeface="PF Square Sans Pro" charset="0"/>
                <a:cs typeface="PF Square Sans Pro" charset="0"/>
              </a:rPr>
              <a:t>2016 Q1: Start of contract</a:t>
            </a:r>
            <a:endParaRPr lang="en-US" sz="1800" b="0" dirty="0">
              <a:solidFill>
                <a:srgbClr val="344478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0" indent="0">
              <a:spcBef>
                <a:spcPts val="1032"/>
              </a:spcBef>
              <a:buNone/>
              <a:defRPr/>
            </a:pPr>
            <a:r>
              <a:rPr lang="en-US" sz="1800" b="0" dirty="0" smtClean="0">
                <a:solidFill>
                  <a:srgbClr val="344478"/>
                </a:solidFill>
                <a:latin typeface="PF Square Sans Pro" charset="0"/>
                <a:ea typeface="PF Square Sans Pro" charset="0"/>
                <a:cs typeface="PF Square Sans Pro" charset="0"/>
              </a:rPr>
              <a:t>2016 Q3: Initial release of working prototype for limited testing</a:t>
            </a:r>
            <a:endParaRPr lang="en-US" sz="1800" b="0" dirty="0">
              <a:solidFill>
                <a:srgbClr val="344478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0" indent="0">
              <a:spcBef>
                <a:spcPts val="1032"/>
              </a:spcBef>
              <a:buNone/>
              <a:defRPr/>
            </a:pPr>
            <a:r>
              <a:rPr lang="en-US" sz="1800" b="0" dirty="0" smtClean="0">
                <a:solidFill>
                  <a:srgbClr val="344478"/>
                </a:solidFill>
                <a:latin typeface="PF Square Sans Pro" charset="0"/>
                <a:ea typeface="PF Square Sans Pro" charset="0"/>
                <a:cs typeface="PF Square Sans Pro" charset="0"/>
              </a:rPr>
              <a:t>2017 Q1: First functional release exposed to a large user group, then quarterly releases with added functionality</a:t>
            </a:r>
          </a:p>
          <a:p>
            <a:pPr marL="0" indent="0">
              <a:spcBef>
                <a:spcPts val="1032"/>
              </a:spcBef>
              <a:buNone/>
              <a:defRPr/>
            </a:pPr>
            <a:r>
              <a:rPr lang="en-US" sz="1800" b="0" dirty="0" smtClean="0">
                <a:solidFill>
                  <a:srgbClr val="344478"/>
                </a:solidFill>
                <a:latin typeface="PF Square Sans Pro" charset="0"/>
                <a:ea typeface="PF Square Sans Pro" charset="0"/>
                <a:cs typeface="PF Square Sans Pro" charset="0"/>
              </a:rPr>
              <a:t>2018 Q1: Final release </a:t>
            </a:r>
          </a:p>
          <a:p>
            <a:pPr marL="0" indent="0">
              <a:spcBef>
                <a:spcPts val="1032"/>
              </a:spcBef>
              <a:buNone/>
              <a:defRPr/>
            </a:pPr>
            <a:endParaRPr lang="en-US" sz="2000" dirty="0" smtClean="0">
              <a:solidFill>
                <a:srgbClr val="941333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0" indent="0">
              <a:spcBef>
                <a:spcPts val="1032"/>
              </a:spcBef>
              <a:buNone/>
              <a:defRPr/>
            </a:pPr>
            <a:r>
              <a:rPr lang="en-US" sz="2000" dirty="0" smtClean="0">
                <a:solidFill>
                  <a:srgbClr val="941333"/>
                </a:solidFill>
                <a:latin typeface="PF Square Sans Pro" charset="0"/>
                <a:ea typeface="PF Square Sans Pro" charset="0"/>
                <a:cs typeface="PF Square Sans Pro" charset="0"/>
              </a:rPr>
              <a:t>Development of CDS toolbox</a:t>
            </a:r>
          </a:p>
          <a:p>
            <a:pPr marL="0" indent="0">
              <a:spcBef>
                <a:spcPts val="1032"/>
              </a:spcBef>
              <a:buNone/>
              <a:defRPr/>
            </a:pPr>
            <a:r>
              <a:rPr lang="en-US" sz="1800" b="0" dirty="0">
                <a:solidFill>
                  <a:srgbClr val="344478"/>
                </a:solidFill>
                <a:latin typeface="PF Square Sans Pro" charset="0"/>
                <a:ea typeface="PF Square Sans Pro" charset="0"/>
                <a:cs typeface="PF Square Sans Pro" charset="0"/>
              </a:rPr>
              <a:t>2016 Q2: Start of contract</a:t>
            </a:r>
          </a:p>
          <a:p>
            <a:pPr marL="0" indent="0">
              <a:buNone/>
              <a:defRPr/>
            </a:pPr>
            <a:endParaRPr lang="en-US" sz="1800" b="0" dirty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0" indent="0">
              <a:buNone/>
              <a:defRPr/>
            </a:pPr>
            <a:endParaRPr lang="en-US" sz="1800" b="0" dirty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8" y="1053921"/>
            <a:ext cx="5426713" cy="5226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487" y="206062"/>
            <a:ext cx="2331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0" dirty="0" smtClean="0">
                <a:solidFill>
                  <a:schemeClr val="bg1"/>
                </a:solidFill>
                <a:latin typeface="PF Square Sans Pro"/>
              </a:rPr>
              <a:t>Climate Data Store</a:t>
            </a:r>
            <a:endParaRPr lang="en-GB" sz="2000" b="0" dirty="0">
              <a:solidFill>
                <a:schemeClr val="bg1"/>
              </a:solidFill>
              <a:latin typeface="PF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9234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425890" y="997102"/>
          <a:ext cx="8852503" cy="1800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/>
          </p:nvPr>
        </p:nvGraphicFramePr>
        <p:xfrm>
          <a:off x="267353" y="3004397"/>
          <a:ext cx="8243397" cy="334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Up-Down Arrow 4"/>
          <p:cNvSpPr/>
          <p:nvPr/>
        </p:nvSpPr>
        <p:spPr bwMode="auto">
          <a:xfrm>
            <a:off x="8164286" y="3060096"/>
            <a:ext cx="1426027" cy="3220961"/>
          </a:xfrm>
          <a:prstGeom prst="upDownArrow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dirty="0" smtClean="0">
              <a:ln>
                <a:noFill/>
              </a:ln>
              <a:solidFill>
                <a:srgbClr val="00468C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7562165" y="4501430"/>
            <a:ext cx="271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latin typeface="PF Square Sans Pro" charset="0"/>
                <a:ea typeface="PF Square Sans Pro" charset="0"/>
                <a:cs typeface="PF Square Sans Pro" charset="0"/>
              </a:rPr>
              <a:t>Climate Indicators</a:t>
            </a:r>
            <a:endParaRPr lang="en-US" sz="2400" b="0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487" y="206062"/>
            <a:ext cx="2331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0" dirty="0" smtClean="0">
                <a:solidFill>
                  <a:schemeClr val="bg1"/>
                </a:solidFill>
                <a:latin typeface="PF Square Sans Pro"/>
              </a:rPr>
              <a:t>Climate Data Store</a:t>
            </a:r>
            <a:endParaRPr lang="en-GB" sz="2000" b="0" dirty="0">
              <a:solidFill>
                <a:schemeClr val="bg1"/>
              </a:solidFill>
              <a:latin typeface="PF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431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ECV_roadmap.xlsx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t="11993" r="7942" b="11640"/>
          <a:stretch/>
        </p:blipFill>
        <p:spPr>
          <a:xfrm>
            <a:off x="483812" y="895045"/>
            <a:ext cx="8923941" cy="5600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487" y="206062"/>
            <a:ext cx="2331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0" dirty="0" smtClean="0">
                <a:solidFill>
                  <a:schemeClr val="bg1"/>
                </a:solidFill>
                <a:latin typeface="PF Square Sans Pro"/>
              </a:rPr>
              <a:t>Climate Data Store</a:t>
            </a:r>
            <a:endParaRPr lang="en-GB" sz="2000" b="0" dirty="0">
              <a:solidFill>
                <a:schemeClr val="bg1"/>
              </a:solidFill>
              <a:latin typeface="PF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7830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0" b="-1767"/>
          <a:stretch/>
        </p:blipFill>
        <p:spPr>
          <a:xfrm>
            <a:off x="3604169" y="971776"/>
            <a:ext cx="6155848" cy="5506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414" y="972155"/>
            <a:ext cx="3788217" cy="5447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smtClean="0">
                <a:solidFill>
                  <a:srgbClr val="344478"/>
                </a:solidFill>
                <a:latin typeface="PF Square Sans Pro" charset="0"/>
                <a:ea typeface="PF Square Sans Pro" charset="0"/>
                <a:cs typeface="PF Square Sans Pro" charset="0"/>
              </a:rPr>
              <a:t>Global reanalysis:</a:t>
            </a:r>
          </a:p>
          <a:p>
            <a:pPr algn="l"/>
            <a:endParaRPr lang="en-GB" sz="2400" dirty="0">
              <a:solidFill>
                <a:srgbClr val="000090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algn="l"/>
            <a:r>
              <a:rPr lang="en-GB" sz="180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ERA5 is now in production</a:t>
            </a:r>
            <a:endParaRPr lang="en-GB" sz="1600" b="0" dirty="0" smtClean="0">
              <a:solidFill>
                <a:srgbClr val="0B6192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32km global resolution</a:t>
            </a:r>
            <a:endParaRPr lang="en-GB" sz="1800" b="0" dirty="0">
              <a:solidFill>
                <a:srgbClr val="0B6192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Uncertainty estimates</a:t>
            </a:r>
            <a:endParaRPr lang="en-GB" sz="1800" b="0" dirty="0">
              <a:solidFill>
                <a:srgbClr val="0B6192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Improved use of observations</a:t>
            </a:r>
            <a:endParaRPr lang="en-GB" sz="1800" b="0" dirty="0">
              <a:solidFill>
                <a:srgbClr val="0B6192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Newly reprocessed satellite data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Hourly data from 1979-NRT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GB" sz="1800" b="0" dirty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Access to all input </a:t>
            </a: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observations</a:t>
            </a:r>
            <a:endParaRPr lang="en-GB" sz="1800" b="0" dirty="0">
              <a:solidFill>
                <a:srgbClr val="0B6192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algn="l"/>
            <a:endParaRPr lang="en-GB" sz="1800" b="0" dirty="0">
              <a:latin typeface="PF Square Sans Pro" charset="0"/>
              <a:ea typeface="PF Square Sans Pro" charset="0"/>
              <a:cs typeface="PF Square Sans Pro" charset="0"/>
            </a:endParaRPr>
          </a:p>
          <a:p>
            <a:pPr algn="l"/>
            <a:endParaRPr lang="en-GB" sz="1800" b="0" dirty="0">
              <a:latin typeface="PF Square Sans Pro" charset="0"/>
              <a:ea typeface="PF Square Sans Pro" charset="0"/>
              <a:cs typeface="PF Square Sans Pro" charset="0"/>
            </a:endParaRPr>
          </a:p>
          <a:p>
            <a:pPr algn="l"/>
            <a:r>
              <a:rPr lang="en-GB" sz="2400" dirty="0" smtClean="0">
                <a:solidFill>
                  <a:srgbClr val="344478"/>
                </a:solidFill>
                <a:latin typeface="PF Square Sans Pro" charset="0"/>
                <a:ea typeface="PF Square Sans Pro" charset="0"/>
                <a:cs typeface="PF Square Sans Pro" charset="0"/>
              </a:rPr>
              <a:t>Regional reanalysis:</a:t>
            </a:r>
          </a:p>
          <a:p>
            <a:pPr algn="l"/>
            <a:endParaRPr lang="en-GB" sz="2400" dirty="0" smtClean="0">
              <a:solidFill>
                <a:srgbClr val="0B6192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European domain</a:t>
            </a:r>
          </a:p>
          <a:p>
            <a:pPr marL="342900" indent="-342900" algn="l">
              <a:buFont typeface="Arial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Higher spatial resolution</a:t>
            </a:r>
          </a:p>
          <a:p>
            <a:pPr marL="342900" indent="-342900" algn="l">
              <a:buFont typeface="Arial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Workshop planned for 2016 Q2</a:t>
            </a:r>
          </a:p>
          <a:p>
            <a:pPr marL="342900" indent="-342900" algn="l">
              <a:buFont typeface="Arial"/>
              <a:buChar char="•"/>
            </a:pP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Competitive </a:t>
            </a:r>
            <a:r>
              <a:rPr lang="en-GB" sz="1800" b="0" dirty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call </a:t>
            </a:r>
            <a:r>
              <a:rPr lang="en-GB" sz="1800" b="0" dirty="0" smtClean="0">
                <a:solidFill>
                  <a:srgbClr val="0B6192"/>
                </a:solidFill>
                <a:latin typeface="PF Square Sans Pro" charset="0"/>
                <a:ea typeface="PF Square Sans Pro" charset="0"/>
                <a:cs typeface="PF Square Sans Pro" charset="0"/>
              </a:rPr>
              <a:t>by 2016 Q4</a:t>
            </a:r>
            <a:endParaRPr lang="en-GB" sz="1800" b="0" dirty="0">
              <a:solidFill>
                <a:srgbClr val="0B6192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342900" indent="-342900" algn="l">
              <a:buFont typeface="Arial"/>
              <a:buChar char="•"/>
            </a:pPr>
            <a:endParaRPr lang="en-GB" sz="1800" b="0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487" y="206062"/>
            <a:ext cx="2331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0" dirty="0" smtClean="0">
                <a:solidFill>
                  <a:schemeClr val="bg1"/>
                </a:solidFill>
                <a:latin typeface="PF Square Sans Pro"/>
              </a:rPr>
              <a:t>Climate Data Store</a:t>
            </a:r>
            <a:endParaRPr lang="en-GB" sz="2000" b="0" dirty="0">
              <a:solidFill>
                <a:schemeClr val="bg1"/>
              </a:solidFill>
              <a:latin typeface="PF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198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458" y="1198814"/>
            <a:ext cx="8967338" cy="704690"/>
          </a:xfrm>
          <a:solidFill>
            <a:schemeClr val="accent1"/>
          </a:solidFill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468C"/>
                </a:solidFill>
                <a:latin typeface="Arial" charset="0"/>
              </a:rPr>
              <a:t>Aim: to generate multi-model seasonal forecast products based on the best information available, to an operational schedule, and make them publicly available. </a:t>
            </a:r>
            <a:endParaRPr lang="en-GB" sz="1800" dirty="0" smtClean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88838" y="6499950"/>
            <a:ext cx="425419" cy="299540"/>
          </a:xfrm>
        </p:spPr>
        <p:txBody>
          <a:bodyPr/>
          <a:lstStyle/>
          <a:p>
            <a:fld id="{4D040BB9-1E30-A94E-9D02-07598F62FC8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3374" y="360000"/>
            <a:ext cx="337694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C3S seasonal forecasts</a:t>
            </a:r>
            <a:endParaRPr lang="en-US" kern="0" dirty="0">
              <a:solidFill>
                <a:schemeClr val="bg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2334" y="109492"/>
            <a:ext cx="245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Copernicus Climate  </a:t>
            </a:r>
            <a:r>
              <a:rPr lang="en-GB" sz="1800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Change Service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23899" y="1929434"/>
            <a:ext cx="9510542" cy="45148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900">
                <a:solidFill>
                  <a:srgbClr val="00468C"/>
                </a:solidFill>
                <a:latin typeface="+mn-lt"/>
                <a:ea typeface="ＭＳ Ｐゴシック" charset="0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>
                <a:solidFill>
                  <a:srgbClr val="00468C"/>
                </a:solidFill>
                <a:latin typeface="+mn-lt"/>
                <a:ea typeface="ＭＳ Ｐゴシック" charset="0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700">
                <a:solidFill>
                  <a:srgbClr val="00468C"/>
                </a:solidFill>
                <a:latin typeface="+mn-lt"/>
                <a:ea typeface="ＭＳ Ｐゴシック" charset="0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 sz="1600">
                <a:solidFill>
                  <a:srgbClr val="00468C"/>
                </a:solidFill>
                <a:latin typeface="+mn-lt"/>
                <a:ea typeface="ＭＳ Ｐゴシック" charset="0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500">
                <a:solidFill>
                  <a:srgbClr val="00468C"/>
                </a:solidFill>
                <a:latin typeface="+mn-lt"/>
                <a:ea typeface="ＭＳ Ｐゴシック" charset="0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 smtClean="0"/>
              <a:t>Components of the seasonal service</a:t>
            </a:r>
            <a:r>
              <a:rPr lang="en-US" sz="1800" b="0" kern="0" dirty="0" smtClean="0"/>
              <a:t>:</a:t>
            </a:r>
          </a:p>
          <a:p>
            <a:r>
              <a:rPr lang="en-US" sz="1600" b="0" kern="0" dirty="0" smtClean="0"/>
              <a:t>Forecast data: a list of atmosphere (and ocean) variables, on 1x1 degree grid, at daily or sub-daily resolution, from  6-month forecasts</a:t>
            </a:r>
          </a:p>
          <a:p>
            <a:r>
              <a:rPr lang="en-US" sz="1600" b="0" kern="0" dirty="0" smtClean="0"/>
              <a:t>Graphical products (e.g. time series for indices, maps, </a:t>
            </a:r>
            <a:r>
              <a:rPr lang="en-US" sz="1600" b="0" kern="0" dirty="0" err="1" smtClean="0"/>
              <a:t>climagrams</a:t>
            </a:r>
            <a:r>
              <a:rPr lang="en-US" sz="1600" b="0" kern="0" dirty="0" smtClean="0"/>
              <a:t>) </a:t>
            </a:r>
          </a:p>
          <a:p>
            <a:endParaRPr lang="en-US" sz="1600" b="0" kern="0" dirty="0" smtClean="0"/>
          </a:p>
          <a:p>
            <a:endParaRPr lang="en-US" sz="1600" b="0" kern="0" dirty="0" smtClean="0"/>
          </a:p>
          <a:p>
            <a:endParaRPr lang="en-US" sz="1600" b="0" kern="0" dirty="0" smtClean="0"/>
          </a:p>
          <a:p>
            <a:pPr marL="0" indent="0">
              <a:buNone/>
            </a:pPr>
            <a:endParaRPr lang="en-US" sz="1600" b="0" kern="0" dirty="0" smtClean="0"/>
          </a:p>
          <a:p>
            <a:pPr marL="0" indent="0">
              <a:buNone/>
            </a:pPr>
            <a:endParaRPr lang="en-US" sz="1600" b="0" kern="0" dirty="0" smtClean="0"/>
          </a:p>
          <a:p>
            <a:pPr marL="0" indent="0">
              <a:buNone/>
            </a:pPr>
            <a:endParaRPr lang="en-US" sz="1600" b="0" kern="0" dirty="0" smtClean="0"/>
          </a:p>
          <a:p>
            <a:pPr marL="0" indent="0">
              <a:buNone/>
            </a:pPr>
            <a:endParaRPr lang="en-US" sz="1600" b="0" kern="0" dirty="0" smtClean="0"/>
          </a:p>
          <a:p>
            <a:pPr marL="0" indent="0">
              <a:buNone/>
            </a:pPr>
            <a:endParaRPr lang="en-US" sz="1600" b="0" kern="0" dirty="0"/>
          </a:p>
          <a:p>
            <a:pPr marL="0" indent="0">
              <a:buNone/>
            </a:pPr>
            <a:endParaRPr lang="en-US" sz="1600" b="0" kern="0" dirty="0" smtClean="0">
              <a:solidFill>
                <a:schemeClr val="tx1"/>
              </a:solidFill>
            </a:endParaRPr>
          </a:p>
          <a:p>
            <a:r>
              <a:rPr lang="en-US" sz="1600" b="0" kern="0" dirty="0" smtClean="0"/>
              <a:t>Processed data (e.g. indices, probabilities, inputs for SIS)</a:t>
            </a:r>
          </a:p>
          <a:p>
            <a:r>
              <a:rPr lang="en-US" sz="1600" b="0" kern="0" dirty="0" smtClean="0"/>
              <a:t>First set of products will be available starting Q2 2016</a:t>
            </a:r>
            <a:endParaRPr lang="en-US" sz="1600" b="0" kern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85" y="3145072"/>
            <a:ext cx="3924127" cy="24387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76" y="3299507"/>
            <a:ext cx="2695575" cy="2324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22" y="3629236"/>
            <a:ext cx="3271334" cy="191282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 bwMode="auto">
          <a:xfrm>
            <a:off x="7895645" y="4063118"/>
            <a:ext cx="996135" cy="425392"/>
          </a:xfrm>
          <a:prstGeom prst="ellips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1" i="0" u="none" strike="noStrike" cap="none" normalizeH="0" baseline="0" smtClean="0">
              <a:ln>
                <a:noFill/>
              </a:ln>
              <a:solidFill>
                <a:srgbClr val="00468C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61456" y="3367626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0" i="1" dirty="0" smtClean="0">
                <a:solidFill>
                  <a:schemeClr val="tx1"/>
                </a:solidFill>
              </a:rPr>
              <a:t>Northern Europe; from September 2015</a:t>
            </a:r>
            <a:endParaRPr lang="en-GB" sz="1100" b="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9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6012" y="914037"/>
            <a:ext cx="2577036" cy="90599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chemeClr val="accent1"/>
            </a:solidFill>
          </a:ln>
        </p:spPr>
        <p:txBody>
          <a:bodyPr wrap="square" lIns="74269" tIns="37136" rIns="74269" bIns="37136" rtlCol="0">
            <a:spAutoFit/>
          </a:bodyPr>
          <a:lstStyle/>
          <a:p>
            <a:pPr algn="ctr" defTabSz="371351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Proof of concept</a:t>
            </a:r>
            <a:r>
              <a:rPr lang="en-US" sz="1800" b="0" dirty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development of </a:t>
            </a:r>
            <a:r>
              <a:rPr lang="en-US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sectoral</a:t>
            </a:r>
            <a:r>
              <a:rPr lang="en-US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applications</a:t>
            </a:r>
            <a:endParaRPr lang="en-US" sz="1800" b="0" dirty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43" name="Picture 42" descr="wat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73" y="4264391"/>
            <a:ext cx="1457935" cy="1306298"/>
          </a:xfrm>
          <a:prstGeom prst="rect">
            <a:avLst/>
          </a:prstGeom>
        </p:spPr>
      </p:pic>
      <p:pic>
        <p:nvPicPr>
          <p:cNvPr id="42" name="Picture 41" descr="transp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71" y="5051963"/>
            <a:ext cx="1457935" cy="1306298"/>
          </a:xfrm>
          <a:prstGeom prst="rect">
            <a:avLst/>
          </a:prstGeom>
        </p:spPr>
      </p:pic>
      <p:pic>
        <p:nvPicPr>
          <p:cNvPr id="41" name="Picture 40" descr="tourisi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295" y="5199872"/>
            <a:ext cx="1457935" cy="1306298"/>
          </a:xfrm>
          <a:prstGeom prst="rect">
            <a:avLst/>
          </a:prstGeom>
        </p:spPr>
      </p:pic>
      <p:pic>
        <p:nvPicPr>
          <p:cNvPr id="40" name="Picture 39" descr="insuranc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93" y="5278879"/>
            <a:ext cx="1457935" cy="1306298"/>
          </a:xfrm>
          <a:prstGeom prst="rect">
            <a:avLst/>
          </a:prstGeom>
        </p:spPr>
      </p:pic>
      <p:pic>
        <p:nvPicPr>
          <p:cNvPr id="38" name="Picture 37" descr="health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48" y="1180846"/>
            <a:ext cx="1457935" cy="1306298"/>
          </a:xfrm>
          <a:prstGeom prst="rect">
            <a:avLst/>
          </a:prstGeom>
        </p:spPr>
      </p:pic>
      <p:pic>
        <p:nvPicPr>
          <p:cNvPr id="37" name="Picture 36" descr="energy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33" y="2906687"/>
            <a:ext cx="1457935" cy="1306298"/>
          </a:xfrm>
          <a:prstGeom prst="rect">
            <a:avLst/>
          </a:prstGeom>
        </p:spPr>
      </p:pic>
      <p:pic>
        <p:nvPicPr>
          <p:cNvPr id="36" name="Picture 35" descr="disasterrisk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03" y="4140395"/>
            <a:ext cx="1457935" cy="1306298"/>
          </a:xfrm>
          <a:prstGeom prst="rect">
            <a:avLst/>
          </a:prstGeom>
        </p:spPr>
      </p:pic>
      <p:pic>
        <p:nvPicPr>
          <p:cNvPr id="35" name="Picture 34" descr="costal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05" y="1321973"/>
            <a:ext cx="1371372" cy="1228738"/>
          </a:xfrm>
          <a:prstGeom prst="rect">
            <a:avLst/>
          </a:prstGeom>
        </p:spPr>
      </p:pic>
      <p:pic>
        <p:nvPicPr>
          <p:cNvPr id="34" name="Picture 33" descr="Agriculture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92" y="2641399"/>
            <a:ext cx="1457935" cy="1306298"/>
          </a:xfrm>
          <a:prstGeom prst="rect">
            <a:avLst/>
          </a:prstGeom>
        </p:spPr>
      </p:pic>
      <p:pic>
        <p:nvPicPr>
          <p:cNvPr id="2" name="Picture 1" descr="infrastructure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81" y="1023818"/>
            <a:ext cx="1455688" cy="130525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05190" y="914838"/>
            <a:ext cx="8511677" cy="5670339"/>
            <a:chOff x="1054818" y="544724"/>
            <a:chExt cx="8511677" cy="5670339"/>
          </a:xfrm>
        </p:grpSpPr>
        <p:sp>
          <p:nvSpPr>
            <p:cNvPr id="4" name="Oval 3"/>
            <p:cNvSpPr/>
            <p:nvPr/>
          </p:nvSpPr>
          <p:spPr>
            <a:xfrm>
              <a:off x="3771927" y="2575371"/>
              <a:ext cx="2692894" cy="12476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17" b="0" dirty="0">
                  <a:solidFill>
                    <a:prstClr val="white"/>
                  </a:solidFill>
                </a:rPr>
                <a:t>Copernicus Climate Change Service</a:t>
              </a:r>
            </a:p>
          </p:txBody>
        </p:sp>
        <p:sp>
          <p:nvSpPr>
            <p:cNvPr id="5" name="Up Arrow 4"/>
            <p:cNvSpPr/>
            <p:nvPr/>
          </p:nvSpPr>
          <p:spPr>
            <a:xfrm>
              <a:off x="4963558" y="1825635"/>
              <a:ext cx="272104" cy="66013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b="0">
                <a:solidFill>
                  <a:prstClr val="white"/>
                </a:solidFill>
              </a:endParaRPr>
            </a:p>
          </p:txBody>
        </p:sp>
        <p:sp>
          <p:nvSpPr>
            <p:cNvPr id="16" name="Up Arrow 15"/>
            <p:cNvSpPr/>
            <p:nvPr/>
          </p:nvSpPr>
          <p:spPr>
            <a:xfrm rot="18898186">
              <a:off x="3764460" y="2040942"/>
              <a:ext cx="272034" cy="66030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b="0">
                <a:solidFill>
                  <a:prstClr val="white"/>
                </a:solidFill>
              </a:endParaRPr>
            </a:p>
          </p:txBody>
        </p:sp>
        <p:sp>
          <p:nvSpPr>
            <p:cNvPr id="17" name="Up Arrow 16"/>
            <p:cNvSpPr/>
            <p:nvPr/>
          </p:nvSpPr>
          <p:spPr>
            <a:xfrm rot="12561774">
              <a:off x="3951308" y="3903565"/>
              <a:ext cx="272104" cy="66013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b="0">
                <a:solidFill>
                  <a:prstClr val="white"/>
                </a:solidFill>
              </a:endParaRPr>
            </a:p>
          </p:txBody>
        </p:sp>
        <p:sp>
          <p:nvSpPr>
            <p:cNvPr id="18" name="Up Arrow 17"/>
            <p:cNvSpPr/>
            <p:nvPr/>
          </p:nvSpPr>
          <p:spPr>
            <a:xfrm rot="10800000">
              <a:off x="5157235" y="4080719"/>
              <a:ext cx="272104" cy="66013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b="0">
                <a:solidFill>
                  <a:prstClr val="white"/>
                </a:solidFill>
              </a:endParaRPr>
            </a:p>
          </p:txBody>
        </p:sp>
        <p:sp>
          <p:nvSpPr>
            <p:cNvPr id="19" name="Up Arrow 18"/>
            <p:cNvSpPr/>
            <p:nvPr/>
          </p:nvSpPr>
          <p:spPr>
            <a:xfrm rot="8816331">
              <a:off x="6176180" y="4036331"/>
              <a:ext cx="272104" cy="66013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b="0">
                <a:solidFill>
                  <a:prstClr val="white"/>
                </a:solidFill>
              </a:endParaRPr>
            </a:p>
          </p:txBody>
        </p:sp>
        <p:sp>
          <p:nvSpPr>
            <p:cNvPr id="20" name="Up Arrow 19"/>
            <p:cNvSpPr/>
            <p:nvPr/>
          </p:nvSpPr>
          <p:spPr>
            <a:xfrm rot="6829159">
              <a:off x="6533194" y="3492834"/>
              <a:ext cx="272034" cy="66030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b="0">
                <a:solidFill>
                  <a:prstClr val="white"/>
                </a:solidFill>
              </a:endParaRPr>
            </a:p>
          </p:txBody>
        </p:sp>
        <p:sp>
          <p:nvSpPr>
            <p:cNvPr id="21" name="Up Arrow 20"/>
            <p:cNvSpPr/>
            <p:nvPr/>
          </p:nvSpPr>
          <p:spPr>
            <a:xfrm rot="5400000">
              <a:off x="6863349" y="2730297"/>
              <a:ext cx="272034" cy="66030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b="0">
                <a:solidFill>
                  <a:prstClr val="white"/>
                </a:solidFill>
              </a:endParaRPr>
            </a:p>
          </p:txBody>
        </p:sp>
        <p:sp>
          <p:nvSpPr>
            <p:cNvPr id="22" name="Up Arrow 21"/>
            <p:cNvSpPr/>
            <p:nvPr/>
          </p:nvSpPr>
          <p:spPr>
            <a:xfrm rot="3173622">
              <a:off x="6328804" y="2063407"/>
              <a:ext cx="272034" cy="66030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b="0">
                <a:solidFill>
                  <a:prstClr val="white"/>
                </a:solidFill>
              </a:endParaRPr>
            </a:p>
          </p:txBody>
        </p:sp>
        <p:sp>
          <p:nvSpPr>
            <p:cNvPr id="23" name="Up Arrow 22"/>
            <p:cNvSpPr/>
            <p:nvPr/>
          </p:nvSpPr>
          <p:spPr>
            <a:xfrm rot="16200000">
              <a:off x="3104574" y="2741667"/>
              <a:ext cx="272034" cy="66030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b="0">
                <a:solidFill>
                  <a:prstClr val="white"/>
                </a:solidFill>
              </a:endParaRPr>
            </a:p>
          </p:txBody>
        </p:sp>
        <p:sp>
          <p:nvSpPr>
            <p:cNvPr id="24" name="Up Arrow 23"/>
            <p:cNvSpPr/>
            <p:nvPr/>
          </p:nvSpPr>
          <p:spPr>
            <a:xfrm rot="13690159">
              <a:off x="3299170" y="3492834"/>
              <a:ext cx="272034" cy="66030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b="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54818" y="2283216"/>
              <a:ext cx="1523351" cy="1412275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dirty="0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400151" y="3764139"/>
              <a:ext cx="1647989" cy="1535468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dirty="0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323399" y="4695900"/>
              <a:ext cx="2091777" cy="1519163"/>
            </a:xfrm>
            <a:prstGeom prst="ellipse">
              <a:avLst/>
            </a:prstGeom>
            <a:noFill/>
            <a:ln w="5715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474718" y="2164635"/>
              <a:ext cx="2091777" cy="1519163"/>
            </a:xfrm>
            <a:prstGeom prst="ellipse">
              <a:avLst/>
            </a:prstGeom>
            <a:noFill/>
            <a:ln w="57150" cmpd="sng"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dirty="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606320" y="544724"/>
              <a:ext cx="2199163" cy="1566586"/>
            </a:xfrm>
            <a:prstGeom prst="ellipse">
              <a:avLst/>
            </a:prstGeom>
            <a:noFill/>
            <a:ln w="57150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087360" y="554004"/>
              <a:ext cx="2091777" cy="1259036"/>
            </a:xfrm>
            <a:prstGeom prst="ellipse">
              <a:avLst/>
            </a:prstGeom>
            <a:noFill/>
            <a:ln w="57150" cmpd="sng"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4269" tIns="37136" rIns="74269" bIns="37136" rtlCol="0" anchor="ctr"/>
            <a:lstStyle/>
            <a:p>
              <a:pPr algn="ctr" defTabSz="371351" fontAlgn="auto">
                <a:spcBef>
                  <a:spcPts val="0"/>
                </a:spcBef>
                <a:spcAft>
                  <a:spcPts val="0"/>
                </a:spcAft>
              </a:pPr>
              <a:endParaRPr lang="en-US" sz="1517" dirty="0">
                <a:solidFill>
                  <a:prstClr val="white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102334" y="109492"/>
            <a:ext cx="245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Copernicus </a:t>
            </a:r>
            <a:r>
              <a:rPr lang="en-GB" sz="180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Climate  </a:t>
            </a:r>
            <a:r>
              <a:rPr lang="en-GB" sz="180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Change Service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900" y="215900"/>
            <a:ext cx="35077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Sectoral</a:t>
            </a:r>
            <a:r>
              <a:rPr lang="en-US" b="0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en-US" b="0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Information System</a:t>
            </a:r>
            <a:endParaRPr lang="en-US" b="0" dirty="0">
              <a:solidFill>
                <a:schemeClr val="bg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-Right Arrow 6"/>
          <p:cNvSpPr/>
          <p:nvPr/>
        </p:nvSpPr>
        <p:spPr bwMode="auto">
          <a:xfrm>
            <a:off x="8621486" y="2383971"/>
            <a:ext cx="239485" cy="555172"/>
          </a:xfrm>
          <a:prstGeom prst="left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4367" y="239486"/>
            <a:ext cx="2291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WATER: SWICCA</a:t>
            </a:r>
            <a:endParaRPr lang="en-US" sz="2000" dirty="0">
              <a:solidFill>
                <a:schemeClr val="bg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11" name="Rektangel 3"/>
          <p:cNvSpPr/>
          <p:nvPr/>
        </p:nvSpPr>
        <p:spPr>
          <a:xfrm>
            <a:off x="6183585" y="6492141"/>
            <a:ext cx="1726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swicca.eu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412543" y="2567674"/>
            <a:ext cx="1160261" cy="85210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468C"/>
                </a:solidFill>
                <a:effectLst/>
                <a:latin typeface="PF Square Sans Pro" charset="0"/>
                <a:ea typeface="PF Square Sans Pro" charset="0"/>
                <a:cs typeface="PF Square Sans Pro" charset="0"/>
              </a:rPr>
              <a:t>Water manager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8621486" y="3320143"/>
            <a:ext cx="1236461" cy="86717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PF Square Sans Pro" charset="0"/>
                <a:ea typeface="PF Square Sans Pro" charset="0"/>
                <a:cs typeface="PF Square Sans Pro" charset="0"/>
              </a:rPr>
              <a:t>Purveyo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468C"/>
                </a:solidFill>
                <a:effectLst/>
                <a:latin typeface="PF Square Sans Pro" charset="0"/>
                <a:ea typeface="PF Square Sans Pro" charset="0"/>
                <a:cs typeface="PF Square Sans Pro" charset="0"/>
              </a:rPr>
              <a:t>r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7426060" y="4067557"/>
            <a:ext cx="1160261" cy="85210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PF Square Sans Pro" charset="0"/>
                <a:ea typeface="PF Square Sans Pro" charset="0"/>
                <a:cs typeface="PF Square Sans Pro" charset="0"/>
              </a:rPr>
              <a:t>Data Provider (C3S)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468C"/>
              </a:solidFill>
              <a:effectLst/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20" name="Left-Right Arrow 19"/>
          <p:cNvSpPr/>
          <p:nvPr/>
        </p:nvSpPr>
        <p:spPr bwMode="auto">
          <a:xfrm rot="2632517">
            <a:off x="8429793" y="3288470"/>
            <a:ext cx="356902" cy="138553"/>
          </a:xfrm>
          <a:prstGeom prst="leftRightArrow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rgbClr val="00468C"/>
              </a:solidFill>
              <a:effectLst/>
              <a:latin typeface="Arial" charset="0"/>
            </a:endParaRPr>
          </a:p>
        </p:txBody>
      </p:sp>
      <p:sp>
        <p:nvSpPr>
          <p:cNvPr id="21" name="Left-Right Arrow 20"/>
          <p:cNvSpPr/>
          <p:nvPr/>
        </p:nvSpPr>
        <p:spPr bwMode="auto">
          <a:xfrm rot="18923106">
            <a:off x="8553873" y="4170678"/>
            <a:ext cx="356902" cy="154166"/>
          </a:xfrm>
          <a:prstGeom prst="leftRightArrow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rgbClr val="00468C"/>
              </a:solidFill>
              <a:effectLst/>
              <a:latin typeface="Arial" charset="0"/>
            </a:endParaRPr>
          </a:p>
        </p:txBody>
      </p:sp>
      <p:sp>
        <p:nvSpPr>
          <p:cNvPr id="23" name="Left-Right Arrow 22"/>
          <p:cNvSpPr/>
          <p:nvPr/>
        </p:nvSpPr>
        <p:spPr bwMode="auto">
          <a:xfrm rot="5400000">
            <a:off x="7752576" y="3689133"/>
            <a:ext cx="446544" cy="131014"/>
          </a:xfrm>
          <a:prstGeom prst="leftRightArrow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rgbClr val="00468C"/>
              </a:solidFill>
              <a:effectLst/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4" y="61673"/>
            <a:ext cx="941633" cy="62775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Group 8"/>
          <p:cNvGrpSpPr/>
          <p:nvPr/>
        </p:nvGrpSpPr>
        <p:grpSpPr>
          <a:xfrm>
            <a:off x="76200" y="973016"/>
            <a:ext cx="7385025" cy="5344886"/>
            <a:chOff x="76200" y="973016"/>
            <a:chExt cx="7385025" cy="53448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973016"/>
              <a:ext cx="7385025" cy="534488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3940660" y="5240511"/>
              <a:ext cx="531372" cy="22338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anose="030F0702030302020204" pitchFamily="66" charset="0"/>
                </a:rPr>
                <a:t>C3S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ZoneTexte 7"/>
          <p:cNvSpPr txBox="1"/>
          <p:nvPr/>
        </p:nvSpPr>
        <p:spPr>
          <a:xfrm>
            <a:off x="88885" y="927611"/>
            <a:ext cx="2688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Managing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increasing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sensitivity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of </a:t>
            </a:r>
            <a:r>
              <a:rPr lang="fr-FR" sz="1800" b="0" dirty="0" err="1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supply-demand</a:t>
            </a:r>
            <a:r>
              <a:rPr lang="fr-FR" sz="1800" b="0" dirty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balance</a:t>
            </a:r>
          </a:p>
          <a:p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fr-FR" sz="1800" b="0" dirty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to </a:t>
            </a:r>
            <a:r>
              <a:rPr lang="fr-FR" sz="1800" b="0" dirty="0" err="1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w</a:t>
            </a:r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eather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fr-FR" sz="1800" b="0" dirty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and </a:t>
            </a:r>
            <a:r>
              <a:rPr lang="fr-FR" sz="1800" b="0" dirty="0" err="1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climate</a:t>
            </a:r>
            <a:r>
              <a:rPr lang="fr-FR" sz="1800" b="0" dirty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variability</a:t>
            </a:r>
            <a:endParaRPr lang="fr-FR" sz="1800" b="0" dirty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5" name="Picture 2" descr="https://alertswiss.ch/wp-content/uploads/2014/12/stromausfall-570x39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92" y="1330890"/>
            <a:ext cx="2687630" cy="2130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11"/>
          <p:cNvSpPr txBox="1"/>
          <p:nvPr/>
        </p:nvSpPr>
        <p:spPr>
          <a:xfrm>
            <a:off x="2590460" y="3360166"/>
            <a:ext cx="309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Evaluating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renewable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fr-FR" sz="1800" b="0" dirty="0" err="1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resources</a:t>
            </a:r>
            <a:r>
              <a:rPr lang="fr-FR" sz="1800" b="0" dirty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for </a:t>
            </a:r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investment</a:t>
            </a:r>
            <a:endParaRPr lang="fr-FR" sz="1800" b="0" dirty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7" name="ZoneTexte 13"/>
          <p:cNvSpPr txBox="1"/>
          <p:nvPr/>
        </p:nvSpPr>
        <p:spPr>
          <a:xfrm>
            <a:off x="6101797" y="927611"/>
            <a:ext cx="3353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Evaluating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risk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changes </a:t>
            </a:r>
            <a:endParaRPr lang="fr-FR" sz="1800" b="0" dirty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8" name="Picture 8" descr="http://www2.cnrs.fr/sites/communique/image/img_1317_we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3" y="3195067"/>
            <a:ext cx="2244864" cy="2998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lesoufflecestmavie.unblog.fr/files/2012/07/HAUTE-TENSI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02" y="1059878"/>
            <a:ext cx="3099468" cy="2135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tertunperennat.net/suossa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459" y="4266738"/>
            <a:ext cx="2805487" cy="2018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101797" y="3620407"/>
            <a:ext cx="3677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0" dirty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Evaluating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changes </a:t>
            </a:r>
            <a:r>
              <a:rPr lang="fr-FR" sz="1800" b="0" dirty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in operating 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conditions</a:t>
            </a:r>
            <a:endParaRPr lang="fr-FR" sz="1800" b="0" dirty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12" name="Picture 2" descr="https://upload.wikimedia.org/wikipedia/commons/thumb/a/ab/Oil_platform_P-51_%28Brazil%29.jpg/220px-Oil_platform_P-51_%28Brazil%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92" y="4761732"/>
            <a:ext cx="2585778" cy="1727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4"/>
          <p:cNvSpPr txBox="1"/>
          <p:nvPr/>
        </p:nvSpPr>
        <p:spPr>
          <a:xfrm>
            <a:off x="2485409" y="4341138"/>
            <a:ext cx="366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Accounting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for </a:t>
            </a:r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sea</a:t>
            </a:r>
            <a:r>
              <a:rPr lang="fr-FR" sz="1800" b="0" dirty="0" err="1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-</a:t>
            </a:r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level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fr-FR" sz="1800" b="0" dirty="0" err="1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rise</a:t>
            </a:r>
            <a:r>
              <a:rPr lang="fr-FR" sz="1800" b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endParaRPr lang="fr-FR" sz="1800" b="0" dirty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9642" y="244897"/>
            <a:ext cx="295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ENERGY: CLIM4ENERGY</a:t>
            </a:r>
            <a:endParaRPr lang="en-US" sz="1800" dirty="0">
              <a:solidFill>
                <a:schemeClr val="bg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" y="74810"/>
            <a:ext cx="872196" cy="71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6" y="2001354"/>
            <a:ext cx="3737499" cy="1573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http://upload.wikimedia.org/wikipedia/commons/5/54/Horswell_rock_east_cardinal_buo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8"/>
          <a:stretch/>
        </p:blipFill>
        <p:spPr bwMode="auto">
          <a:xfrm>
            <a:off x="5959466" y="4351576"/>
            <a:ext cx="3600512" cy="154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 descr="http://www.esa.int/var/esa/storage/images/esa_multimedia/images/2014/02/sentinel-1_radar_modes/14294106-1-eng-GB/Sentinel-1_radar_modes_node_full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6" y="4351576"/>
            <a:ext cx="3737499" cy="1579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8" name="Isosceles Triangle 7"/>
          <p:cNvSpPr/>
          <p:nvPr/>
        </p:nvSpPr>
        <p:spPr bwMode="auto">
          <a:xfrm>
            <a:off x="3700540" y="2496035"/>
            <a:ext cx="2539018" cy="1870413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  <a:effectLst/>
          <a:extLst/>
        </p:spPr>
        <p:txBody>
          <a:bodyPr vert="horz" wrap="square" lIns="62189" tIns="31095" rIns="62189" bIns="31095" numCol="1" rtlCol="0" anchor="t" anchorCtr="0" compatLnSpc="1">
            <a:prstTxWarp prst="textNoShape">
              <a:avLst/>
            </a:prstTxWarp>
          </a:bodyPr>
          <a:lstStyle/>
          <a:p>
            <a:pPr algn="ctr" defTabSz="621883"/>
            <a:endParaRPr lang="en-GB" sz="2844">
              <a:solidFill>
                <a:srgbClr val="414141"/>
              </a:solidFill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61148" y="43079"/>
            <a:ext cx="4045198" cy="825500"/>
          </a:xfrm>
        </p:spPr>
        <p:txBody>
          <a:bodyPr vert="horz" wrap="square" lIns="62194" tIns="31097" rIns="62194" bIns="3109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38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What is Copernicus?</a:t>
            </a:r>
            <a:endParaRPr lang="en-GB" dirty="0" smtClean="0">
              <a:solidFill>
                <a:schemeClr val="bg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2194" tIns="31097" rIns="62194" bIns="31097"/>
          <a:lstStyle/>
          <a:p>
            <a:pPr>
              <a:defRPr/>
            </a:pPr>
            <a:fld id="{A8CF0959-BC92-4CC7-BC6C-9438FDC9FB27}" type="slidenum">
              <a:rPr lang="en-US" smtClean="0">
                <a:solidFill>
                  <a:srgbClr val="414141"/>
                </a:solidFill>
              </a:rPr>
              <a:pPr>
                <a:defRPr/>
              </a:pPr>
              <a:t>2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155321" y="3878550"/>
            <a:ext cx="3236141" cy="822962"/>
          </a:xfrm>
          <a:prstGeom prst="round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2189" tIns="31095" rIns="62189" bIns="31095" numCol="1" rtlCol="0" anchor="ctr" anchorCtr="0" compatLnSpc="1">
            <a:prstTxWarp prst="textNoShape">
              <a:avLst/>
            </a:prstTxWarp>
          </a:bodyPr>
          <a:lstStyle/>
          <a:p>
            <a:pPr algn="ctr" defTabSz="621883"/>
            <a:r>
              <a:rPr lang="en-GB" sz="2844" dirty="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Space Component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626316" y="3874788"/>
            <a:ext cx="3236141" cy="822962"/>
          </a:xfrm>
          <a:prstGeom prst="round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62189" tIns="31095" rIns="62189" bIns="31095" numCol="1" rtlCol="0" anchor="ctr" anchorCtr="0" compatLnSpc="1">
            <a:prstTxWarp prst="textNoShape">
              <a:avLst/>
            </a:prstTxWarp>
          </a:bodyPr>
          <a:lstStyle/>
          <a:p>
            <a:pPr algn="ctr" defTabSz="621883"/>
            <a:r>
              <a:rPr lang="en-GB" sz="2844" dirty="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In-situ Component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362356" y="2374982"/>
            <a:ext cx="3236141" cy="822962"/>
          </a:xfrm>
          <a:prstGeom prst="round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2189" tIns="31095" rIns="62189" bIns="31095" numCol="1" rtlCol="0" anchor="ctr" anchorCtr="0" compatLnSpc="1">
            <a:prstTxWarp prst="textNoShape">
              <a:avLst/>
            </a:prstTxWarp>
          </a:bodyPr>
          <a:lstStyle/>
          <a:p>
            <a:pPr algn="ctr" defTabSz="621883"/>
            <a:r>
              <a:rPr lang="en-GB" sz="2844" dirty="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Service Components</a:t>
            </a:r>
          </a:p>
        </p:txBody>
      </p:sp>
      <p:pic>
        <p:nvPicPr>
          <p:cNvPr id="1029" name="Picture 5" descr="EE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80" y="5303406"/>
            <a:ext cx="698166" cy="75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mmspg.epfl.ch/files/content/sites/mmspl/files/shared/esa-logo400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35" y="5366521"/>
            <a:ext cx="1049856" cy="6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4"/>
          <p:cNvSpPr>
            <a:spLocks/>
          </p:cNvSpPr>
          <p:nvPr/>
        </p:nvSpPr>
        <p:spPr bwMode="auto">
          <a:xfrm>
            <a:off x="236700" y="6062479"/>
            <a:ext cx="3125656" cy="17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21852"/>
            <a:r>
              <a:rPr lang="en-US" sz="975" dirty="0">
                <a:solidFill>
                  <a:srgbClr val="41414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Source: copernicus.eu, retrieved April 2014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0048" y="986209"/>
            <a:ext cx="7969741" cy="555240"/>
          </a:xfrm>
          <a:prstGeom prst="rect">
            <a:avLst/>
          </a:prstGeom>
          <a:noFill/>
        </p:spPr>
        <p:txBody>
          <a:bodyPr wrap="square" lIns="62189" tIns="31095" rIns="62189" bIns="31095" rtlCol="0">
            <a:spAutoFit/>
          </a:bodyPr>
          <a:lstStyle/>
          <a:p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PF Square Sans Pro" charset="0"/>
                <a:ea typeface="PF Square Sans Pro" charset="0"/>
                <a:cs typeface="PF Square Sans Pro" charset="0"/>
              </a:rPr>
              <a:t>Copernicus, previously known as GMES (Global Monitoring for Environment and Security), is the European Programme for the establishment of a European capacity for Earth Observation</a:t>
            </a:r>
            <a:endParaRPr lang="en-GB" sz="1600" i="1" dirty="0">
              <a:solidFill>
                <a:schemeClr val="accent2">
                  <a:lumMod val="75000"/>
                </a:schemeClr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1376" y="3658965"/>
            <a:ext cx="1965495" cy="312866"/>
          </a:xfrm>
          <a:prstGeom prst="rect">
            <a:avLst/>
          </a:prstGeom>
          <a:noFill/>
        </p:spPr>
        <p:txBody>
          <a:bodyPr wrap="square" lIns="62189" tIns="31095" rIns="62189" bIns="31095" rtlCol="0">
            <a:spAutoFit/>
          </a:bodyPr>
          <a:lstStyle/>
          <a:p>
            <a:pPr algn="ctr"/>
            <a:r>
              <a:rPr lang="en-GB" sz="1625" i="1" dirty="0">
                <a:solidFill>
                  <a:srgbClr val="FF0000"/>
                </a:solidFill>
              </a:rPr>
              <a:t>copernicus.eu</a:t>
            </a:r>
          </a:p>
        </p:txBody>
      </p:sp>
      <p:cxnSp>
        <p:nvCxnSpPr>
          <p:cNvPr id="13" name="Straight Arrow Connector 12"/>
          <p:cNvCxnSpPr>
            <a:stCxn id="7" idx="3"/>
          </p:cNvCxnSpPr>
          <p:nvPr/>
        </p:nvCxnSpPr>
        <p:spPr bwMode="auto">
          <a:xfrm>
            <a:off x="6598495" y="2786461"/>
            <a:ext cx="849050" cy="0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Picture 5" descr="http://strategicsalesmarketingosmg.files.wordpress.com/2012/06/shutterstock_5923444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3" y="2486763"/>
            <a:ext cx="1771453" cy="13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 bwMode="auto">
          <a:xfrm>
            <a:off x="7640643" y="2009817"/>
            <a:ext cx="1771453" cy="424921"/>
          </a:xfrm>
          <a:prstGeom prst="rect">
            <a:avLst/>
          </a:prstGeom>
          <a:ln/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2189" tIns="31095" rIns="62189" bIns="31095" numCol="1" rtlCol="0" anchor="ctr" anchorCtr="0" compatLnSpc="1">
            <a:prstTxWarp prst="textNoShape">
              <a:avLst/>
            </a:prstTxWarp>
          </a:bodyPr>
          <a:lstStyle/>
          <a:p>
            <a:pPr algn="ctr" defTabSz="621883"/>
            <a:r>
              <a:rPr lang="en-GB" sz="2844" i="1" dirty="0">
                <a:solidFill>
                  <a:schemeClr val="bg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67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216" y="928659"/>
            <a:ext cx="9440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 smtClean="0">
                <a:latin typeface="PF Square Sans Pro"/>
              </a:rPr>
              <a:t>Timeline</a:t>
            </a:r>
            <a:endParaRPr lang="en-GB" sz="5400" dirty="0" smtClean="0">
              <a:latin typeface="PF Square Sans Pro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637649"/>
              </p:ext>
            </p:extLst>
          </p:nvPr>
        </p:nvGraphicFramePr>
        <p:xfrm>
          <a:off x="4421764" y="1315417"/>
          <a:ext cx="5277857" cy="1218364"/>
        </p:xfrm>
        <a:graphic>
          <a:graphicData uri="http://schemas.openxmlformats.org/drawingml/2006/table">
            <a:tbl>
              <a:tblPr/>
              <a:tblGrid>
                <a:gridCol w="5277857"/>
              </a:tblGrid>
              <a:tr h="253825">
                <a:tc>
                  <a:txBody>
                    <a:bodyPr/>
                    <a:lstStyle/>
                    <a:p>
                      <a:endParaRPr lang="en-GB" sz="1100" dirty="0">
                        <a:effectLst/>
                        <a:latin typeface="Calibri"/>
                      </a:endParaRPr>
                    </a:p>
                  </a:txBody>
                  <a:tcPr marL="12702" marR="12702" marT="9544" marB="9544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</a:tr>
              <a:tr h="321513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Stage </a:t>
                      </a:r>
                      <a:r>
                        <a:rPr lang="en-GB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0/1 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Proof of </a:t>
                      </a:r>
                      <a:r>
                        <a:rPr lang="en-GB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Concept/Pre-operational</a:t>
                      </a:r>
                      <a:endParaRPr lang="en-GB" sz="1600" dirty="0">
                        <a:effectLst/>
                        <a:latin typeface="Calibri"/>
                      </a:endParaRPr>
                    </a:p>
                  </a:txBody>
                  <a:tcPr marL="12702" marR="12702" marT="9544" marB="9544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513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Stage II - Operational ~20 ECVs, ~</a:t>
                      </a:r>
                      <a:r>
                        <a:rPr lang="en-GB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5-6 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Sectors</a:t>
                      </a:r>
                      <a:endParaRPr lang="en-GB" sz="1600" dirty="0">
                        <a:effectLst/>
                        <a:latin typeface="Calibri"/>
                      </a:endParaRPr>
                    </a:p>
                  </a:txBody>
                  <a:tcPr marL="12702" marR="12702" marT="9544" marB="9544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513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Stage III - Operational ~</a:t>
                      </a:r>
                      <a:r>
                        <a:rPr lang="en-GB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 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ECVs, </a:t>
                      </a:r>
                      <a:r>
                        <a:rPr lang="en-GB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~8-10 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Sectors</a:t>
                      </a:r>
                      <a:endParaRPr lang="en-GB" sz="1600" dirty="0">
                        <a:effectLst/>
                        <a:latin typeface="Calibri"/>
                      </a:endParaRPr>
                    </a:p>
                  </a:txBody>
                  <a:tcPr marL="12702" marR="12702" marT="9544" marB="9544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108857" y="3245644"/>
            <a:ext cx="10526183" cy="2265651"/>
            <a:chOff x="-79" y="-137"/>
            <a:chExt cx="874" cy="317"/>
          </a:xfrm>
        </p:grpSpPr>
        <p:sp>
          <p:nvSpPr>
            <p:cNvPr id="6" name="Rectangle 71"/>
            <p:cNvSpPr>
              <a:spLocks noChangeArrowheads="1"/>
            </p:cNvSpPr>
            <p:nvPr/>
          </p:nvSpPr>
          <p:spPr bwMode="auto">
            <a:xfrm>
              <a:off x="-2" y="-1"/>
              <a:ext cx="652" cy="94"/>
            </a:xfrm>
            <a:prstGeom prst="rect">
              <a:avLst/>
            </a:prstGeom>
            <a:solidFill>
              <a:srgbClr val="A9A9A9"/>
            </a:solidFill>
            <a:ln w="2">
              <a:solidFill>
                <a:srgbClr val="7F7F7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Rectangle 68" descr="2013"/>
            <p:cNvSpPr>
              <a:spLocks noChangeArrowheads="1"/>
            </p:cNvSpPr>
            <p:nvPr/>
          </p:nvSpPr>
          <p:spPr bwMode="auto">
            <a:xfrm>
              <a:off x="-20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57101"/>
              <a:r>
                <a:rPr lang="en-US" sz="1600">
                  <a:solidFill>
                    <a:srgbClr val="8EA3BD"/>
                  </a:solidFill>
                  <a:latin typeface="Calibri" charset="0"/>
                </a:rPr>
                <a:t>2013</a:t>
              </a:r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67"/>
            <p:cNvSpPr>
              <a:spLocks noChangeArrowheads="1"/>
            </p:cNvSpPr>
            <p:nvPr/>
          </p:nvSpPr>
          <p:spPr bwMode="auto">
            <a:xfrm>
              <a:off x="0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" name="Rectangle 66" descr="2014"/>
            <p:cNvSpPr>
              <a:spLocks noChangeArrowheads="1"/>
            </p:cNvSpPr>
            <p:nvPr/>
          </p:nvSpPr>
          <p:spPr bwMode="auto">
            <a:xfrm>
              <a:off x="61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57101"/>
              <a:r>
                <a:rPr lang="en-US" sz="1600">
                  <a:solidFill>
                    <a:srgbClr val="8EA3BD"/>
                  </a:solidFill>
                  <a:latin typeface="Calibri" charset="0"/>
                </a:rPr>
                <a:t>2014</a:t>
              </a:r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65"/>
            <p:cNvSpPr>
              <a:spLocks noChangeArrowheads="1"/>
            </p:cNvSpPr>
            <p:nvPr/>
          </p:nvSpPr>
          <p:spPr bwMode="auto">
            <a:xfrm>
              <a:off x="81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" name="Rectangle 64" descr="2015"/>
            <p:cNvSpPr>
              <a:spLocks noChangeArrowheads="1"/>
            </p:cNvSpPr>
            <p:nvPr/>
          </p:nvSpPr>
          <p:spPr bwMode="auto">
            <a:xfrm>
              <a:off x="142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57101"/>
              <a:r>
                <a:rPr lang="en-US" sz="1600">
                  <a:solidFill>
                    <a:srgbClr val="8EA3BD"/>
                  </a:solidFill>
                  <a:latin typeface="Calibri" charset="0"/>
                </a:rPr>
                <a:t>2015</a:t>
              </a:r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>
              <a:off x="162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" name="Rectangle 62" descr="2016"/>
            <p:cNvSpPr>
              <a:spLocks noChangeArrowheads="1"/>
            </p:cNvSpPr>
            <p:nvPr/>
          </p:nvSpPr>
          <p:spPr bwMode="auto">
            <a:xfrm>
              <a:off x="223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57101"/>
              <a:r>
                <a:rPr lang="en-US" sz="1600">
                  <a:solidFill>
                    <a:srgbClr val="8EA3BD"/>
                  </a:solidFill>
                  <a:latin typeface="Calibri" charset="0"/>
                </a:rPr>
                <a:t>2016</a:t>
              </a:r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Freeform 61"/>
            <p:cNvSpPr>
              <a:spLocks noChangeArrowheads="1"/>
            </p:cNvSpPr>
            <p:nvPr/>
          </p:nvSpPr>
          <p:spPr bwMode="auto">
            <a:xfrm>
              <a:off x="243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" name="Rectangle 60" descr="2017"/>
            <p:cNvSpPr>
              <a:spLocks noChangeArrowheads="1"/>
            </p:cNvSpPr>
            <p:nvPr/>
          </p:nvSpPr>
          <p:spPr bwMode="auto">
            <a:xfrm>
              <a:off x="304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57101"/>
              <a:r>
                <a:rPr lang="en-US" sz="1600">
                  <a:solidFill>
                    <a:srgbClr val="8EA3BD"/>
                  </a:solidFill>
                  <a:latin typeface="Calibri" charset="0"/>
                </a:rPr>
                <a:t>2017</a:t>
              </a:r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Freeform 59"/>
            <p:cNvSpPr>
              <a:spLocks noChangeArrowheads="1"/>
            </p:cNvSpPr>
            <p:nvPr/>
          </p:nvSpPr>
          <p:spPr bwMode="auto">
            <a:xfrm>
              <a:off x="324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Rectangle 58" descr="2018"/>
            <p:cNvSpPr>
              <a:spLocks noChangeArrowheads="1"/>
            </p:cNvSpPr>
            <p:nvPr/>
          </p:nvSpPr>
          <p:spPr bwMode="auto">
            <a:xfrm>
              <a:off x="385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57101"/>
              <a:r>
                <a:rPr lang="en-US" sz="1600">
                  <a:solidFill>
                    <a:srgbClr val="8EA3BD"/>
                  </a:solidFill>
                  <a:latin typeface="Calibri" charset="0"/>
                </a:rPr>
                <a:t>2018</a:t>
              </a:r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Freeform 57"/>
            <p:cNvSpPr>
              <a:spLocks noChangeArrowheads="1"/>
            </p:cNvSpPr>
            <p:nvPr/>
          </p:nvSpPr>
          <p:spPr bwMode="auto">
            <a:xfrm>
              <a:off x="405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" name="Rectangle 56" descr="2019"/>
            <p:cNvSpPr>
              <a:spLocks noChangeArrowheads="1"/>
            </p:cNvSpPr>
            <p:nvPr/>
          </p:nvSpPr>
          <p:spPr bwMode="auto">
            <a:xfrm>
              <a:off x="466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57101"/>
              <a:r>
                <a:rPr lang="en-US" sz="1600">
                  <a:solidFill>
                    <a:srgbClr val="8EA3BD"/>
                  </a:solidFill>
                  <a:latin typeface="Calibri" charset="0"/>
                </a:rPr>
                <a:t>2019</a:t>
              </a:r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" name="Freeform 55"/>
            <p:cNvSpPr>
              <a:spLocks noChangeArrowheads="1"/>
            </p:cNvSpPr>
            <p:nvPr/>
          </p:nvSpPr>
          <p:spPr bwMode="auto">
            <a:xfrm>
              <a:off x="486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Rectangle 54" descr="2020"/>
            <p:cNvSpPr>
              <a:spLocks noChangeArrowheads="1"/>
            </p:cNvSpPr>
            <p:nvPr/>
          </p:nvSpPr>
          <p:spPr bwMode="auto">
            <a:xfrm>
              <a:off x="547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57101"/>
              <a:r>
                <a:rPr lang="en-US" sz="1600">
                  <a:solidFill>
                    <a:srgbClr val="8EA3BD"/>
                  </a:solidFill>
                  <a:latin typeface="Calibri" charset="0"/>
                </a:rPr>
                <a:t>2020</a:t>
              </a:r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" name="Freeform 53"/>
            <p:cNvSpPr>
              <a:spLocks noChangeArrowheads="1"/>
            </p:cNvSpPr>
            <p:nvPr/>
          </p:nvSpPr>
          <p:spPr bwMode="auto">
            <a:xfrm>
              <a:off x="567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Rectangle 52" descr="2021"/>
            <p:cNvSpPr>
              <a:spLocks noChangeArrowheads="1"/>
            </p:cNvSpPr>
            <p:nvPr/>
          </p:nvSpPr>
          <p:spPr bwMode="auto">
            <a:xfrm>
              <a:off x="629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57101"/>
              <a:r>
                <a:rPr lang="en-US" sz="1600">
                  <a:solidFill>
                    <a:srgbClr val="8EA3BD"/>
                  </a:solidFill>
                  <a:latin typeface="Calibri" charset="0"/>
                </a:rPr>
                <a:t>2021</a:t>
              </a:r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" name="Freeform 51"/>
            <p:cNvSpPr>
              <a:spLocks noChangeArrowheads="1"/>
            </p:cNvSpPr>
            <p:nvPr/>
          </p:nvSpPr>
          <p:spPr bwMode="auto">
            <a:xfrm>
              <a:off x="649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Rectangle 48" descr=" Stage 0 &#10;Sun 02/11/14 - Sun 30/10/16"/>
            <p:cNvSpPr>
              <a:spLocks noChangeArrowheads="1"/>
            </p:cNvSpPr>
            <p:nvPr/>
          </p:nvSpPr>
          <p:spPr bwMode="auto">
            <a:xfrm>
              <a:off x="148" y="0"/>
              <a:ext cx="162" cy="92"/>
            </a:xfrm>
            <a:prstGeom prst="rect">
              <a:avLst/>
            </a:prstGeom>
            <a:gradFill rotWithShape="0">
              <a:gsLst>
                <a:gs pos="0">
                  <a:srgbClr val="67788E"/>
                </a:gs>
                <a:gs pos="60001">
                  <a:srgbClr val="364D6A"/>
                </a:gs>
                <a:gs pos="70001">
                  <a:srgbClr val="364D6A"/>
                </a:gs>
                <a:gs pos="100000">
                  <a:srgbClr val="67788E"/>
                </a:gs>
              </a:gsLst>
              <a:lin ang="5400000" scaled="1"/>
            </a:gradFill>
            <a:ln w="1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" tIns="1" rIns="1" bIns="1"/>
            <a:lstStyle/>
            <a:p>
              <a:pPr algn="ctr" defTabSz="457101"/>
              <a:endParaRPr lang="en-US" sz="1900">
                <a:solidFill>
                  <a:srgbClr val="FFFFFF"/>
                </a:solidFill>
                <a:latin typeface="Calibri" charset="0"/>
              </a:endParaRPr>
            </a:p>
            <a:p>
              <a:pPr algn="ctr" defTabSz="457101"/>
              <a:r>
                <a:rPr lang="en-US" sz="1900">
                  <a:solidFill>
                    <a:srgbClr val="FFFFFF"/>
                  </a:solidFill>
                  <a:latin typeface="Calibri" charset="0"/>
                </a:rPr>
                <a:t>Stage 0 </a:t>
              </a:r>
              <a:r>
                <a:rPr lang="en-US" sz="1900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n-US" sz="1900">
                  <a:solidFill>
                    <a:prstClr val="black"/>
                  </a:solidFill>
                  <a:latin typeface="Arial" charset="0"/>
                </a:rPr>
              </a:br>
              <a:endParaRPr lang="en-US" sz="19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Rectangle 47" descr=" Stage I&#10;Tue 01/11/16 - Mon 30/10/17"/>
            <p:cNvSpPr>
              <a:spLocks noChangeArrowheads="1"/>
            </p:cNvSpPr>
            <p:nvPr/>
          </p:nvSpPr>
          <p:spPr bwMode="auto">
            <a:xfrm>
              <a:off x="310" y="0"/>
              <a:ext cx="82" cy="92"/>
            </a:xfrm>
            <a:prstGeom prst="rect">
              <a:avLst/>
            </a:prstGeom>
            <a:gradFill rotWithShape="0">
              <a:gsLst>
                <a:gs pos="0">
                  <a:srgbClr val="67788E"/>
                </a:gs>
                <a:gs pos="60001">
                  <a:srgbClr val="364D6A"/>
                </a:gs>
                <a:gs pos="70001">
                  <a:srgbClr val="364D6A"/>
                </a:gs>
                <a:gs pos="100000">
                  <a:srgbClr val="67788E"/>
                </a:gs>
              </a:gsLst>
              <a:lin ang="5400000" scaled="1"/>
            </a:gradFill>
            <a:ln w="1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" tIns="1" rIns="1" bIns="1"/>
            <a:lstStyle/>
            <a:p>
              <a:pPr algn="ctr" defTabSz="457101"/>
              <a:endParaRPr lang="en-US" sz="1900">
                <a:solidFill>
                  <a:srgbClr val="FFFFFF"/>
                </a:solidFill>
                <a:latin typeface="Calibri" charset="0"/>
              </a:endParaRPr>
            </a:p>
            <a:p>
              <a:pPr algn="ctr" defTabSz="457101"/>
              <a:r>
                <a:rPr lang="en-US" sz="1900">
                  <a:solidFill>
                    <a:srgbClr val="FFFFFF"/>
                  </a:solidFill>
                  <a:latin typeface="Calibri" charset="0"/>
                </a:rPr>
                <a:t>Stage I</a:t>
              </a:r>
              <a:r>
                <a:rPr lang="en-US" sz="1900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n-US" sz="1900">
                  <a:solidFill>
                    <a:prstClr val="black"/>
                  </a:solidFill>
                  <a:latin typeface="Arial" charset="0"/>
                </a:rPr>
              </a:br>
              <a:endParaRPr lang="en-US" sz="19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" name="Rectangle 46" descr=" Stage II &#10;Wed 01/11/17 - Tue 30/10/18"/>
            <p:cNvSpPr>
              <a:spLocks noChangeArrowheads="1"/>
            </p:cNvSpPr>
            <p:nvPr/>
          </p:nvSpPr>
          <p:spPr bwMode="auto">
            <a:xfrm>
              <a:off x="391" y="0"/>
              <a:ext cx="82" cy="92"/>
            </a:xfrm>
            <a:prstGeom prst="rect">
              <a:avLst/>
            </a:prstGeom>
            <a:gradFill rotWithShape="0">
              <a:gsLst>
                <a:gs pos="0">
                  <a:srgbClr val="67788E"/>
                </a:gs>
                <a:gs pos="60001">
                  <a:srgbClr val="364D6A"/>
                </a:gs>
                <a:gs pos="70001">
                  <a:srgbClr val="364D6A"/>
                </a:gs>
                <a:gs pos="100000">
                  <a:srgbClr val="67788E"/>
                </a:gs>
              </a:gsLst>
              <a:lin ang="5400000" scaled="1"/>
            </a:gradFill>
            <a:ln w="1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" tIns="1" rIns="1" bIns="1"/>
            <a:lstStyle/>
            <a:p>
              <a:pPr algn="ctr" defTabSz="457101"/>
              <a:endParaRPr lang="en-US" sz="1900">
                <a:solidFill>
                  <a:srgbClr val="FFFFFF"/>
                </a:solidFill>
                <a:latin typeface="Calibri" charset="0"/>
              </a:endParaRPr>
            </a:p>
            <a:p>
              <a:pPr algn="ctr" defTabSz="457101"/>
              <a:r>
                <a:rPr lang="en-US" sz="1900">
                  <a:solidFill>
                    <a:srgbClr val="FFFFFF"/>
                  </a:solidFill>
                  <a:latin typeface="Calibri" charset="0"/>
                </a:rPr>
                <a:t>Stage II </a:t>
              </a:r>
              <a:r>
                <a:rPr lang="en-US" sz="1900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n-US" sz="1900">
                  <a:solidFill>
                    <a:prstClr val="black"/>
                  </a:solidFill>
                  <a:latin typeface="Arial" charset="0"/>
                </a:rPr>
              </a:br>
              <a:endParaRPr lang="en-US" sz="19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Rectangle 45" descr=" Stage III &#10;Thu 01/11/18 - Thu 31/12/20"/>
            <p:cNvSpPr>
              <a:spLocks noChangeArrowheads="1"/>
            </p:cNvSpPr>
            <p:nvPr/>
          </p:nvSpPr>
          <p:spPr bwMode="auto">
            <a:xfrm>
              <a:off x="472" y="0"/>
              <a:ext cx="177" cy="92"/>
            </a:xfrm>
            <a:prstGeom prst="rect">
              <a:avLst/>
            </a:prstGeom>
            <a:gradFill rotWithShape="0">
              <a:gsLst>
                <a:gs pos="0">
                  <a:srgbClr val="67788E"/>
                </a:gs>
                <a:gs pos="60001">
                  <a:srgbClr val="364D6A"/>
                </a:gs>
                <a:gs pos="70001">
                  <a:srgbClr val="364D6A"/>
                </a:gs>
                <a:gs pos="100000">
                  <a:srgbClr val="67788E"/>
                </a:gs>
              </a:gsLst>
              <a:lin ang="5400000" scaled="1"/>
            </a:gradFill>
            <a:ln w="1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" tIns="1" rIns="1" bIns="1"/>
            <a:lstStyle/>
            <a:p>
              <a:pPr algn="ctr" defTabSz="457101"/>
              <a:endParaRPr lang="en-US" sz="1900" dirty="0">
                <a:solidFill>
                  <a:srgbClr val="FFFFFF"/>
                </a:solidFill>
                <a:latin typeface="Calibri" charset="0"/>
              </a:endParaRPr>
            </a:p>
            <a:p>
              <a:pPr algn="ctr" defTabSz="457101"/>
              <a:r>
                <a:rPr lang="en-US" sz="1900" dirty="0">
                  <a:solidFill>
                    <a:srgbClr val="FFFFFF"/>
                  </a:solidFill>
                  <a:latin typeface="Calibri" charset="0"/>
                </a:rPr>
                <a:t>Stage III </a:t>
              </a:r>
              <a:r>
                <a:rPr lang="en-US" sz="1900" dirty="0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n-US" sz="1900" dirty="0">
                  <a:solidFill>
                    <a:prstClr val="black"/>
                  </a:solidFill>
                  <a:latin typeface="Arial" charset="0"/>
                </a:rPr>
              </a:br>
              <a:endParaRPr lang="en-US" sz="19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AutoShape 44"/>
            <p:cNvSpPr>
              <a:spLocks noChangeArrowheads="1"/>
            </p:cNvSpPr>
            <p:nvPr/>
          </p:nvSpPr>
          <p:spPr bwMode="auto">
            <a:xfrm>
              <a:off x="-79" y="-137"/>
              <a:ext cx="874" cy="285"/>
            </a:xfrm>
            <a:custGeom>
              <a:avLst/>
              <a:gdLst>
                <a:gd name="T0" fmla="*/ 226 w 874"/>
                <a:gd name="T1" fmla="*/ 0 h 285"/>
                <a:gd name="T2" fmla="*/ 226 w 874"/>
                <a:gd name="T3" fmla="*/ -16 h 285"/>
                <a:gd name="T4" fmla="*/ 226 w 874"/>
                <a:gd name="T5" fmla="*/ -16 h 285"/>
                <a:gd name="T6" fmla="*/ 229 w 874"/>
                <a:gd name="T7" fmla="*/ -20 h 285"/>
                <a:gd name="T8" fmla="*/ 467 w 874"/>
                <a:gd name="T9" fmla="*/ -20 h 285"/>
                <a:gd name="T10" fmla="*/ 466 w 874"/>
                <a:gd name="T11" fmla="*/ -20 h 285"/>
                <a:gd name="T12" fmla="*/ 471 w 874"/>
                <a:gd name="T13" fmla="*/ -16 h 285"/>
                <a:gd name="T14" fmla="*/ 471 w 874"/>
                <a:gd name="T15" fmla="*/ 0 h 2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74" h="285">
                  <a:moveTo>
                    <a:pt x="226" y="105"/>
                  </a:moveTo>
                  <a:lnTo>
                    <a:pt x="226" y="89"/>
                  </a:lnTo>
                  <a:moveTo>
                    <a:pt x="226" y="89"/>
                  </a:moveTo>
                  <a:cubicBezTo>
                    <a:pt x="226" y="86"/>
                    <a:pt x="227" y="85"/>
                    <a:pt x="229" y="85"/>
                  </a:cubicBezTo>
                  <a:lnTo>
                    <a:pt x="467" y="85"/>
                  </a:lnTo>
                  <a:moveTo>
                    <a:pt x="466" y="85"/>
                  </a:moveTo>
                  <a:cubicBezTo>
                    <a:pt x="469" y="85"/>
                    <a:pt x="471" y="86"/>
                    <a:pt x="471" y="89"/>
                  </a:cubicBezTo>
                  <a:lnTo>
                    <a:pt x="471" y="10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56287"/>
              </a:solidFill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Freeform 43"/>
            <p:cNvSpPr>
              <a:spLocks noChangeArrowheads="1"/>
            </p:cNvSpPr>
            <p:nvPr/>
          </p:nvSpPr>
          <p:spPr bwMode="auto">
            <a:xfrm>
              <a:off x="269" y="-78"/>
              <a:ext cx="0" cy="26"/>
            </a:xfrm>
            <a:custGeom>
              <a:avLst/>
              <a:gdLst>
                <a:gd name="T0" fmla="*/ 26 h 26"/>
                <a:gd name="T1" fmla="*/ 0 h 26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6">
                  <a:moveTo>
                    <a:pt x="0" y="26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5628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Rectangle 42" descr="Pre-operational Phase&#10;Sat 01/11/14 - Mon 30/10/17"/>
            <p:cNvSpPr>
              <a:spLocks noChangeArrowheads="1"/>
            </p:cNvSpPr>
            <p:nvPr/>
          </p:nvSpPr>
          <p:spPr bwMode="auto">
            <a:xfrm>
              <a:off x="142" y="-103"/>
              <a:ext cx="250" cy="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457101"/>
              <a:r>
                <a:rPr lang="en-US" sz="1900" dirty="0" err="1" smtClean="0">
                  <a:solidFill>
                    <a:srgbClr val="C00000"/>
                  </a:solidFill>
                  <a:latin typeface="Calibri" charset="0"/>
                </a:rPr>
                <a:t>PoC</a:t>
              </a:r>
              <a:r>
                <a:rPr lang="en-US" sz="1900" dirty="0" smtClean="0">
                  <a:solidFill>
                    <a:srgbClr val="C00000"/>
                  </a:solidFill>
                  <a:latin typeface="Calibri" charset="0"/>
                </a:rPr>
                <a:t> + </a:t>
              </a:r>
              <a:r>
                <a:rPr lang="en-US" sz="1900" dirty="0">
                  <a:solidFill>
                    <a:srgbClr val="C00000"/>
                  </a:solidFill>
                  <a:latin typeface="Calibri" charset="0"/>
                </a:rPr>
                <a:t> </a:t>
              </a:r>
              <a:r>
                <a:rPr lang="en-US" sz="1900" dirty="0" smtClean="0">
                  <a:solidFill>
                    <a:srgbClr val="C00000"/>
                  </a:solidFill>
                  <a:latin typeface="Calibri" charset="0"/>
                </a:rPr>
                <a:t>Pre-operational Phase</a:t>
              </a:r>
              <a:endParaRPr lang="en-US" sz="19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AutoShape 41"/>
            <p:cNvSpPr>
              <a:spLocks noChangeArrowheads="1"/>
            </p:cNvSpPr>
            <p:nvPr/>
          </p:nvSpPr>
          <p:spPr bwMode="auto">
            <a:xfrm>
              <a:off x="-79" y="-105"/>
              <a:ext cx="874" cy="285"/>
            </a:xfrm>
            <a:custGeom>
              <a:avLst/>
              <a:gdLst>
                <a:gd name="T0" fmla="*/ 470 w 874"/>
                <a:gd name="T1" fmla="*/ 92 h 285"/>
                <a:gd name="T2" fmla="*/ 470 w 874"/>
                <a:gd name="T3" fmla="*/ 108 h 285"/>
                <a:gd name="T4" fmla="*/ 470 w 874"/>
                <a:gd name="T5" fmla="*/ 108 h 285"/>
                <a:gd name="T6" fmla="*/ 473 w 874"/>
                <a:gd name="T7" fmla="*/ 112 h 285"/>
                <a:gd name="T8" fmla="*/ 724 w 874"/>
                <a:gd name="T9" fmla="*/ 112 h 285"/>
                <a:gd name="T10" fmla="*/ 724 w 874"/>
                <a:gd name="T11" fmla="*/ 112 h 285"/>
                <a:gd name="T12" fmla="*/ 728 w 874"/>
                <a:gd name="T13" fmla="*/ 108 h 285"/>
                <a:gd name="T14" fmla="*/ 728 w 874"/>
                <a:gd name="T15" fmla="*/ 92 h 2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74" h="285">
                  <a:moveTo>
                    <a:pt x="470" y="197"/>
                  </a:moveTo>
                  <a:lnTo>
                    <a:pt x="470" y="213"/>
                  </a:lnTo>
                  <a:moveTo>
                    <a:pt x="470" y="213"/>
                  </a:moveTo>
                  <a:cubicBezTo>
                    <a:pt x="470" y="215"/>
                    <a:pt x="471" y="216"/>
                    <a:pt x="473" y="217"/>
                  </a:cubicBezTo>
                  <a:lnTo>
                    <a:pt x="724" y="217"/>
                  </a:lnTo>
                  <a:moveTo>
                    <a:pt x="724" y="217"/>
                  </a:moveTo>
                  <a:cubicBezTo>
                    <a:pt x="726" y="216"/>
                    <a:pt x="728" y="215"/>
                    <a:pt x="728" y="213"/>
                  </a:cubicBezTo>
                  <a:lnTo>
                    <a:pt x="728" y="197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56287"/>
              </a:solidFill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Freeform 40"/>
            <p:cNvSpPr>
              <a:spLocks noChangeArrowheads="1"/>
            </p:cNvSpPr>
            <p:nvPr/>
          </p:nvSpPr>
          <p:spPr bwMode="auto">
            <a:xfrm>
              <a:off x="520" y="112"/>
              <a:ext cx="0" cy="30"/>
            </a:xfrm>
            <a:custGeom>
              <a:avLst/>
              <a:gdLst>
                <a:gd name="T0" fmla="*/ 0 h 30"/>
                <a:gd name="T1" fmla="*/ 30 h 3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0">
                  <a:moveTo>
                    <a:pt x="0" y="0"/>
                  </a:moveTo>
                  <a:lnTo>
                    <a:pt x="0" y="3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5628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101"/>
              <a:endParaRPr lang="en-US" sz="19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Rectangle 39" descr="Operational Phase&#10;Wed 01/11/17 - Thu 31/12/20"/>
            <p:cNvSpPr>
              <a:spLocks noChangeArrowheads="1"/>
            </p:cNvSpPr>
            <p:nvPr/>
          </p:nvSpPr>
          <p:spPr bwMode="auto">
            <a:xfrm>
              <a:off x="449" y="142"/>
              <a:ext cx="143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457101"/>
              <a:r>
                <a:rPr lang="en-US" sz="1900">
                  <a:solidFill>
                    <a:srgbClr val="C00000"/>
                  </a:solidFill>
                  <a:latin typeface="Calibri" charset="0"/>
                </a:rPr>
                <a:t>Operational Phase</a:t>
              </a:r>
              <a:r>
                <a:rPr lang="en-US" sz="700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n-US" sz="700">
                  <a:solidFill>
                    <a:prstClr val="black"/>
                  </a:solidFill>
                  <a:latin typeface="Arial" charset="0"/>
                </a:rPr>
              </a:br>
              <a:endParaRPr lang="en-US" sz="1900">
                <a:solidFill>
                  <a:prstClr val="black"/>
                </a:solidFill>
                <a:latin typeface="Arial" charset="0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4065209" y="3175652"/>
            <a:ext cx="12045" cy="2634343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Juan\Desktop\screencapture-climate-copernicus-eu-1449419354866.pn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48"/>
          <a:stretch/>
        </p:blipFill>
        <p:spPr bwMode="auto">
          <a:xfrm>
            <a:off x="1083449" y="1017431"/>
            <a:ext cx="7269096" cy="4991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4068590" y="6574407"/>
            <a:ext cx="1754826" cy="1755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389609" algn="r" rtl="0" fontAlgn="base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2pPr>
            <a:lvl3pPr marL="779220" algn="r" rtl="0" fontAlgn="base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3pPr>
            <a:lvl4pPr marL="1168829" algn="r" rtl="0" fontAlgn="base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4pPr>
            <a:lvl5pPr marL="1558438" algn="r" rtl="0" fontAlgn="base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5pPr>
            <a:lvl6pPr marL="1948048" algn="l" defTabSz="779220" rtl="0" eaLnBrk="1" latinLnBrk="0" hangingPunct="1">
              <a:defRPr sz="18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6pPr>
            <a:lvl7pPr marL="2337657" algn="l" defTabSz="779220" rtl="0" eaLnBrk="1" latinLnBrk="0" hangingPunct="1">
              <a:defRPr sz="18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7pPr>
            <a:lvl8pPr marL="2727268" algn="l" defTabSz="779220" rtl="0" eaLnBrk="1" latinLnBrk="0" hangingPunct="1">
              <a:defRPr sz="18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8pPr>
            <a:lvl9pPr marL="3116877" algn="l" defTabSz="779220" rtl="0" eaLnBrk="1" latinLnBrk="0" hangingPunct="1">
              <a:defRPr sz="18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89952"/>
            <a:fld id="{6B3B0B0F-E794-1244-9699-107C60B9C23A}" type="slidenum">
              <a:rPr lang="en-US" sz="867">
                <a:solidFill>
                  <a:schemeClr val="tx1"/>
                </a:solidFill>
                <a:effectLst/>
              </a:rPr>
              <a:pPr defTabSz="989952"/>
              <a:t>21</a:t>
            </a:fld>
            <a:endParaRPr lang="en-US" sz="867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2334" y="109492"/>
            <a:ext cx="245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Copernicus </a:t>
            </a:r>
            <a:r>
              <a:rPr lang="en-GB" sz="180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Climate  </a:t>
            </a:r>
            <a:r>
              <a:rPr lang="en-GB" sz="180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Change Service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37657" y="2667000"/>
            <a:ext cx="598714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c</a:t>
            </a:r>
            <a:r>
              <a:rPr lang="en-US" sz="4000" smtClean="0"/>
              <a:t>limate.copernicus.eu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746" t="19385" r="10630" b="7042"/>
          <a:stretch/>
        </p:blipFill>
        <p:spPr>
          <a:xfrm>
            <a:off x="957218" y="898289"/>
            <a:ext cx="7910157" cy="5459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9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83304" y="5811903"/>
            <a:ext cx="1297288" cy="296741"/>
          </a:xfrm>
          <a:prstGeom prst="rect">
            <a:avLst/>
          </a:prstGeom>
        </p:spPr>
        <p:txBody>
          <a:bodyPr lIns="62194" tIns="31097" rIns="62194" bIns="31097"/>
          <a:lstStyle/>
          <a:p>
            <a:fld id="{8A99679E-3B67-4F67-9974-D1DAAFC7EF15}" type="slidenum">
              <a:rPr lang="en-US">
                <a:solidFill>
                  <a:srgbClr val="414141"/>
                </a:solidFill>
              </a:rPr>
              <a:pPr/>
              <a:t>3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28674" name="Rectangle 2"/>
          <p:cNvSpPr>
            <a:spLocks/>
          </p:cNvSpPr>
          <p:nvPr/>
        </p:nvSpPr>
        <p:spPr bwMode="auto">
          <a:xfrm>
            <a:off x="548640" y="228671"/>
            <a:ext cx="3261360" cy="37012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algn="ctr" defTabSz="621897"/>
            <a:r>
              <a:rPr lang="en-US" sz="2438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  <a:sym typeface="Lucida Grande" charset="0"/>
              </a:rPr>
              <a:t>Space Component: Sentinel Missions</a:t>
            </a:r>
          </a:p>
        </p:txBody>
      </p:sp>
      <p:sp>
        <p:nvSpPr>
          <p:cNvPr id="28676" name="Rectangle 4"/>
          <p:cNvSpPr>
            <a:spLocks/>
          </p:cNvSpPr>
          <p:nvPr/>
        </p:nvSpPr>
        <p:spPr bwMode="auto">
          <a:xfrm>
            <a:off x="269452" y="6052899"/>
            <a:ext cx="2215306" cy="17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21897"/>
            <a:r>
              <a:rPr lang="en-US" sz="975" dirty="0">
                <a:solidFill>
                  <a:srgbClr val="41414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Source: ESA</a:t>
            </a:r>
          </a:p>
        </p:txBody>
      </p:sp>
      <p:sp>
        <p:nvSpPr>
          <p:cNvPr id="28678" name="Rectangle 6"/>
          <p:cNvSpPr>
            <a:spLocks/>
          </p:cNvSpPr>
          <p:nvPr/>
        </p:nvSpPr>
        <p:spPr bwMode="auto">
          <a:xfrm>
            <a:off x="1090724" y="1309879"/>
            <a:ext cx="67717" cy="6894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" dist="35920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/>
          <a:lstStyle/>
          <a:p>
            <a:pPr algn="ctr" defTabSz="621897"/>
            <a:endParaRPr lang="en-GB" sz="2926">
              <a:solidFill>
                <a:srgbClr val="414141"/>
              </a:solidFill>
              <a:sym typeface="Gill Sans Light" charset="0"/>
            </a:endParaRPr>
          </a:p>
        </p:txBody>
      </p:sp>
      <p:sp>
        <p:nvSpPr>
          <p:cNvPr id="28679" name="Rectangle 7"/>
          <p:cNvSpPr>
            <a:spLocks/>
          </p:cNvSpPr>
          <p:nvPr/>
        </p:nvSpPr>
        <p:spPr bwMode="auto">
          <a:xfrm>
            <a:off x="1102817" y="2082153"/>
            <a:ext cx="67717" cy="68218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" dist="35920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/>
          <a:lstStyle/>
          <a:p>
            <a:pPr algn="ctr" defTabSz="621897"/>
            <a:endParaRPr lang="en-GB" sz="2926">
              <a:solidFill>
                <a:srgbClr val="414141"/>
              </a:solidFill>
              <a:sym typeface="Gill Sans Light" charset="0"/>
            </a:endParaRPr>
          </a:p>
        </p:txBody>
      </p:sp>
      <p:sp>
        <p:nvSpPr>
          <p:cNvPr id="28680" name="Rectangle 8"/>
          <p:cNvSpPr>
            <a:spLocks/>
          </p:cNvSpPr>
          <p:nvPr/>
        </p:nvSpPr>
        <p:spPr bwMode="auto">
          <a:xfrm>
            <a:off x="1090724" y="2862934"/>
            <a:ext cx="67717" cy="6676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" dist="35920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/>
          <a:lstStyle/>
          <a:p>
            <a:pPr algn="ctr" defTabSz="621897"/>
            <a:endParaRPr lang="en-GB" sz="2926">
              <a:solidFill>
                <a:srgbClr val="414141"/>
              </a:solidFill>
              <a:sym typeface="Gill Sans Light" charset="0"/>
            </a:endParaRPr>
          </a:p>
        </p:txBody>
      </p:sp>
      <p:sp>
        <p:nvSpPr>
          <p:cNvPr id="28681" name="Rectangle 9"/>
          <p:cNvSpPr>
            <a:spLocks/>
          </p:cNvSpPr>
          <p:nvPr/>
        </p:nvSpPr>
        <p:spPr bwMode="auto">
          <a:xfrm>
            <a:off x="1090724" y="3629484"/>
            <a:ext cx="67717" cy="6676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" dist="35920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/>
          <a:lstStyle/>
          <a:p>
            <a:pPr algn="ctr" defTabSz="621897"/>
            <a:endParaRPr lang="en-GB" sz="2926">
              <a:solidFill>
                <a:srgbClr val="414141"/>
              </a:solidFill>
              <a:sym typeface="Gill Sans Light" charset="0"/>
            </a:endParaRPr>
          </a:p>
        </p:txBody>
      </p:sp>
      <p:sp>
        <p:nvSpPr>
          <p:cNvPr id="28682" name="Rectangle 10"/>
          <p:cNvSpPr>
            <a:spLocks/>
          </p:cNvSpPr>
          <p:nvPr/>
        </p:nvSpPr>
        <p:spPr bwMode="auto">
          <a:xfrm>
            <a:off x="1090724" y="4423530"/>
            <a:ext cx="67717" cy="68218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" dist="35920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/>
          <a:lstStyle/>
          <a:p>
            <a:pPr algn="ctr" defTabSz="621897"/>
            <a:endParaRPr lang="en-GB" sz="2926">
              <a:solidFill>
                <a:srgbClr val="414141"/>
              </a:solidFill>
              <a:sym typeface="Gill Sans Light" charset="0"/>
            </a:endParaRPr>
          </a:p>
        </p:txBody>
      </p:sp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4" y="1313794"/>
            <a:ext cx="1119746" cy="68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52" y="2853240"/>
            <a:ext cx="1140303" cy="68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70" y="3626760"/>
            <a:ext cx="1131837" cy="66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9" y="1308973"/>
            <a:ext cx="274495" cy="69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88" name="Rectangle 16"/>
          <p:cNvSpPr>
            <a:spLocks/>
          </p:cNvSpPr>
          <p:nvPr/>
        </p:nvSpPr>
        <p:spPr bwMode="auto">
          <a:xfrm>
            <a:off x="2561065" y="1419443"/>
            <a:ext cx="5169746" cy="43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5430" tIns="25430" rIns="25430" bIns="25430">
            <a:spAutoFit/>
          </a:bodyPr>
          <a:lstStyle/>
          <a:p>
            <a:pPr defTabSz="621897">
              <a:lnSpc>
                <a:spcPct val="90000"/>
              </a:lnSpc>
            </a:pPr>
            <a:r>
              <a:rPr lang="en-US" sz="1382" dirty="0">
                <a:solidFill>
                  <a:srgbClr val="595959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Sentinel-1 (A/B) – SAR imaging</a:t>
            </a:r>
            <a:endParaRPr lang="en-US" sz="1382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defTabSz="621897">
              <a:lnSpc>
                <a:spcPct val="90000"/>
              </a:lnSpc>
            </a:pPr>
            <a:r>
              <a:rPr lang="en-US" sz="1382" dirty="0">
                <a:solidFill>
                  <a:srgbClr val="595959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All weather, day/night applications, interferometry</a:t>
            </a:r>
          </a:p>
        </p:txBody>
      </p:sp>
      <p:sp>
        <p:nvSpPr>
          <p:cNvPr id="28690" name="Rectangle 18"/>
          <p:cNvSpPr>
            <a:spLocks/>
          </p:cNvSpPr>
          <p:nvPr/>
        </p:nvSpPr>
        <p:spPr bwMode="auto">
          <a:xfrm>
            <a:off x="2667436" y="2146376"/>
            <a:ext cx="4757774" cy="6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5430" tIns="25430" rIns="25430" bIns="25430">
            <a:spAutoFit/>
          </a:bodyPr>
          <a:lstStyle/>
          <a:p>
            <a:pPr defTabSz="621897">
              <a:lnSpc>
                <a:spcPct val="90000"/>
              </a:lnSpc>
            </a:pPr>
            <a:r>
              <a:rPr lang="en-US" sz="1382">
                <a:solidFill>
                  <a:srgbClr val="595959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Sentinel-2 (A/B) – Multi-spectral imaging</a:t>
            </a:r>
            <a:endParaRPr lang="en-US" sz="1382">
              <a:solidFill>
                <a:srgbClr val="000000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defTabSz="621897">
              <a:lnSpc>
                <a:spcPct val="90000"/>
              </a:lnSpc>
            </a:pPr>
            <a:r>
              <a:rPr lang="en-US" sz="1382" dirty="0">
                <a:solidFill>
                  <a:srgbClr val="595959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Land applications: urban, forest, agriculture,… </a:t>
            </a:r>
            <a:endParaRPr lang="en-US" sz="1382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defTabSz="621897">
              <a:lnSpc>
                <a:spcPct val="90000"/>
              </a:lnSpc>
            </a:pPr>
            <a:r>
              <a:rPr lang="en-US" sz="1382" dirty="0">
                <a:solidFill>
                  <a:srgbClr val="595959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Continuity of Landsat, SPOT</a:t>
            </a:r>
          </a:p>
        </p:txBody>
      </p:sp>
      <p:sp>
        <p:nvSpPr>
          <p:cNvPr id="28692" name="Rectangle 20"/>
          <p:cNvSpPr>
            <a:spLocks/>
          </p:cNvSpPr>
          <p:nvPr/>
        </p:nvSpPr>
        <p:spPr bwMode="auto">
          <a:xfrm>
            <a:off x="2484758" y="2859196"/>
            <a:ext cx="5341266" cy="6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5430" tIns="25430" rIns="25430" bIns="25430">
            <a:spAutoFit/>
          </a:bodyPr>
          <a:lstStyle/>
          <a:p>
            <a:pPr defTabSz="621897">
              <a:lnSpc>
                <a:spcPct val="90000"/>
              </a:lnSpc>
            </a:pPr>
            <a:r>
              <a:rPr lang="en-US" sz="1382">
                <a:solidFill>
                  <a:srgbClr val="595959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Sentinel-3 (A/B) – Ocean and global land monitoring</a:t>
            </a:r>
            <a:endParaRPr lang="en-US" sz="1382">
              <a:solidFill>
                <a:srgbClr val="000000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defTabSz="621897">
              <a:lnSpc>
                <a:spcPct val="90000"/>
              </a:lnSpc>
            </a:pPr>
            <a:r>
              <a:rPr lang="en-US" sz="1382" dirty="0">
                <a:solidFill>
                  <a:srgbClr val="595959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Wide-swath ocean color, vegetation, sea/land </a:t>
            </a:r>
            <a:endParaRPr lang="en-US" sz="1382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defTabSz="621897">
              <a:lnSpc>
                <a:spcPct val="90000"/>
              </a:lnSpc>
            </a:pPr>
            <a:r>
              <a:rPr lang="en-US" sz="1382" dirty="0">
                <a:solidFill>
                  <a:srgbClr val="595959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surface temperature, altimetry  </a:t>
            </a:r>
          </a:p>
        </p:txBody>
      </p:sp>
      <p:sp>
        <p:nvSpPr>
          <p:cNvPr id="28694" name="Rectangle 22"/>
          <p:cNvSpPr>
            <a:spLocks/>
          </p:cNvSpPr>
          <p:nvPr/>
        </p:nvSpPr>
        <p:spPr bwMode="auto">
          <a:xfrm>
            <a:off x="2361836" y="3690262"/>
            <a:ext cx="5368975" cy="4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30" tIns="25430" rIns="25430" bIns="25430"/>
          <a:lstStyle/>
          <a:p>
            <a:pPr defTabSz="621897">
              <a:lnSpc>
                <a:spcPct val="90000"/>
              </a:lnSpc>
            </a:pPr>
            <a:r>
              <a:rPr lang="en-US" sz="1382">
                <a:solidFill>
                  <a:srgbClr val="595959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Sentinel-4 (A/B) – Geostationary atmospheric</a:t>
            </a:r>
            <a:endParaRPr lang="en-US" sz="1382">
              <a:solidFill>
                <a:srgbClr val="000000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defTabSz="621897">
              <a:lnSpc>
                <a:spcPct val="90000"/>
              </a:lnSpc>
            </a:pPr>
            <a:r>
              <a:rPr lang="en-US" sz="1382">
                <a:solidFill>
                  <a:srgbClr val="595959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Atmospheric composition monitoring, trans-</a:t>
            </a:r>
            <a:endParaRPr lang="en-US" sz="1382">
              <a:solidFill>
                <a:srgbClr val="000000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defTabSz="621897">
              <a:lnSpc>
                <a:spcPct val="90000"/>
              </a:lnSpc>
            </a:pPr>
            <a:r>
              <a:rPr lang="en-US" sz="1382">
                <a:solidFill>
                  <a:srgbClr val="595959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boundary pollution</a:t>
            </a:r>
          </a:p>
        </p:txBody>
      </p:sp>
      <p:pic>
        <p:nvPicPr>
          <p:cNvPr id="2869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733" y="4415366"/>
            <a:ext cx="279332" cy="68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97" name="Rectangle 25"/>
          <p:cNvSpPr>
            <a:spLocks/>
          </p:cNvSpPr>
          <p:nvPr/>
        </p:nvSpPr>
        <p:spPr bwMode="auto">
          <a:xfrm>
            <a:off x="2427787" y="4465621"/>
            <a:ext cx="5237072" cy="6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5430" tIns="25430" rIns="25430" bIns="25430">
            <a:spAutoFit/>
          </a:bodyPr>
          <a:lstStyle/>
          <a:p>
            <a:pPr defTabSz="621897">
              <a:lnSpc>
                <a:spcPct val="90000"/>
              </a:lnSpc>
            </a:pPr>
            <a:r>
              <a:rPr lang="en-US" sz="1382">
                <a:solidFill>
                  <a:srgbClr val="595959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Sentinel-5 precursor/ Sentinel-5 (A/B) – Low-orbit </a:t>
            </a:r>
            <a:endParaRPr lang="en-US" sz="1382">
              <a:solidFill>
                <a:srgbClr val="000000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defTabSz="621897">
              <a:lnSpc>
                <a:spcPct val="90000"/>
              </a:lnSpc>
            </a:pPr>
            <a:r>
              <a:rPr lang="en-US" sz="1382" dirty="0">
                <a:solidFill>
                  <a:srgbClr val="595959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atmospheric</a:t>
            </a:r>
            <a:endParaRPr lang="en-US" sz="1382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defTabSz="621897">
              <a:lnSpc>
                <a:spcPct val="90000"/>
              </a:lnSpc>
            </a:pPr>
            <a:r>
              <a:rPr lang="en-US" sz="1382" dirty="0">
                <a:solidFill>
                  <a:srgbClr val="595959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Atmospheric composition monitoring </a:t>
            </a:r>
          </a:p>
        </p:txBody>
      </p:sp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150" y="3631297"/>
            <a:ext cx="279332" cy="66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99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56" y="2086407"/>
            <a:ext cx="1099188" cy="67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700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1" y="4423530"/>
            <a:ext cx="1151186" cy="68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701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001" y="1997749"/>
            <a:ext cx="233380" cy="76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702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001" y="2803061"/>
            <a:ext cx="233380" cy="75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703" name="Rectangle 31"/>
          <p:cNvSpPr>
            <a:spLocks/>
          </p:cNvSpPr>
          <p:nvPr/>
        </p:nvSpPr>
        <p:spPr bwMode="auto">
          <a:xfrm>
            <a:off x="1090724" y="5227272"/>
            <a:ext cx="67717" cy="68218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" dist="35920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/>
          <a:lstStyle/>
          <a:p>
            <a:pPr algn="ctr" defTabSz="621897"/>
            <a:endParaRPr lang="en-GB" sz="2926">
              <a:solidFill>
                <a:srgbClr val="414141"/>
              </a:solidFill>
              <a:sym typeface="Gill Sans Light" charset="0"/>
            </a:endParaRPr>
          </a:p>
        </p:txBody>
      </p:sp>
      <p:sp>
        <p:nvSpPr>
          <p:cNvPr id="28704" name="Rectangle 32"/>
          <p:cNvSpPr>
            <a:spLocks/>
          </p:cNvSpPr>
          <p:nvPr/>
        </p:nvSpPr>
        <p:spPr bwMode="auto">
          <a:xfrm>
            <a:off x="2484758" y="5338568"/>
            <a:ext cx="4696859" cy="43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5430" tIns="25430" rIns="25430" bIns="25430">
            <a:spAutoFit/>
          </a:bodyPr>
          <a:lstStyle/>
          <a:p>
            <a:pPr defTabSz="621897">
              <a:lnSpc>
                <a:spcPct val="90000"/>
              </a:lnSpc>
            </a:pPr>
            <a:r>
              <a:rPr lang="en-US" sz="1382" dirty="0">
                <a:solidFill>
                  <a:srgbClr val="595959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Jason-CS (A/B) – Low inclination Altimetry</a:t>
            </a:r>
            <a:endParaRPr lang="en-US" sz="1382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defTabSz="621897">
              <a:lnSpc>
                <a:spcPct val="90000"/>
              </a:lnSpc>
            </a:pPr>
            <a:r>
              <a:rPr lang="en-US" sz="1382" dirty="0">
                <a:solidFill>
                  <a:srgbClr val="595959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Sea-level, wave height and marine wind speed</a:t>
            </a:r>
          </a:p>
        </p:txBody>
      </p:sp>
      <p:pic>
        <p:nvPicPr>
          <p:cNvPr id="28705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352" y="5185258"/>
            <a:ext cx="281752" cy="76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707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5" y="5257829"/>
            <a:ext cx="1198345" cy="65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1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83304" y="5811903"/>
            <a:ext cx="1297288" cy="296741"/>
          </a:xfrm>
          <a:prstGeom prst="rect">
            <a:avLst/>
          </a:prstGeom>
        </p:spPr>
        <p:txBody>
          <a:bodyPr lIns="62194" tIns="31097" rIns="62194" bIns="31097"/>
          <a:lstStyle/>
          <a:p>
            <a:pPr>
              <a:defRPr/>
            </a:pPr>
            <a:fld id="{A8CF0959-BC92-4CC7-BC6C-9438FDC9FB27}" type="slidenum">
              <a:rPr lang="en-US" smtClean="0">
                <a:solidFill>
                  <a:srgbClr val="414141"/>
                </a:solidFill>
              </a:rPr>
              <a:pPr>
                <a:defRPr/>
              </a:pPr>
              <a:t>4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034" y="1197498"/>
            <a:ext cx="4160573" cy="2821377"/>
          </a:xfrm>
          <a:prstGeom prst="rect">
            <a:avLst/>
          </a:prstGeom>
        </p:spPr>
        <p:txBody>
          <a:bodyPr wrap="square" lIns="62194" tIns="31097" rIns="62194" bIns="31097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07" dirty="0">
                <a:latin typeface="PF Square Sans Pro" charset="0"/>
                <a:ea typeface="PF Square Sans Pro" charset="0"/>
                <a:cs typeface="PF Square Sans Pro" charset="0"/>
              </a:rPr>
              <a:t>Copernicus services rely on data from in situ monitoring </a:t>
            </a:r>
            <a:r>
              <a:rPr lang="en-US" sz="1707" dirty="0">
                <a:latin typeface="PF Square Sans Pro" charset="0"/>
                <a:ea typeface="PF Square Sans Pro" charset="0"/>
                <a:cs typeface="PF Square Sans Pro" charset="0"/>
              </a:rPr>
              <a:t>networks (maps, ground </a:t>
            </a:r>
            <a:r>
              <a:rPr lang="en-US" sz="1707" dirty="0">
                <a:latin typeface="PF Square Sans Pro" charset="0"/>
                <a:ea typeface="PF Square Sans Pro" charset="0"/>
                <a:cs typeface="PF Square Sans Pro" charset="0"/>
              </a:rPr>
              <a:t>based weather </a:t>
            </a:r>
            <a:r>
              <a:rPr lang="en-US" sz="1707" dirty="0">
                <a:latin typeface="PF Square Sans Pro" charset="0"/>
                <a:ea typeface="PF Square Sans Pro" charset="0"/>
                <a:cs typeface="PF Square Sans Pro" charset="0"/>
              </a:rPr>
              <a:t>stations, ocean buoys and air </a:t>
            </a:r>
            <a:r>
              <a:rPr lang="en-US" sz="1707" dirty="0">
                <a:latin typeface="PF Square Sans Pro" charset="0"/>
                <a:ea typeface="PF Square Sans Pro" charset="0"/>
                <a:cs typeface="PF Square Sans Pro" charset="0"/>
              </a:rPr>
              <a:t>quality monitoring </a:t>
            </a:r>
            <a:r>
              <a:rPr lang="en-US" sz="1707" dirty="0">
                <a:latin typeface="PF Square Sans Pro" charset="0"/>
                <a:ea typeface="PF Square Sans Pro" charset="0"/>
                <a:cs typeface="PF Square Sans Pro" charset="0"/>
              </a:rPr>
              <a:t>networks) </a:t>
            </a:r>
            <a:r>
              <a:rPr lang="en-US" sz="1707" dirty="0">
                <a:latin typeface="PF Square Sans Pro" charset="0"/>
                <a:ea typeface="PF Square Sans Pro" charset="0"/>
                <a:cs typeface="PF Square Sans Pro" charset="0"/>
              </a:rPr>
              <a:t>to provide robust integrated information and to calibrate and validate the data from satellites.</a:t>
            </a:r>
            <a:endParaRPr lang="en-GB" sz="1707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6" name="Picture 2" descr="http://upload.wikimedia.org/wikipedia/commons/5/54/Horswell_rock_east_cardinal_buo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8"/>
          <a:stretch/>
        </p:blipFill>
        <p:spPr bwMode="auto">
          <a:xfrm>
            <a:off x="7022179" y="1197498"/>
            <a:ext cx="2286961" cy="1234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7" name="Rectangle 6"/>
          <p:cNvSpPr/>
          <p:nvPr/>
        </p:nvSpPr>
        <p:spPr>
          <a:xfrm>
            <a:off x="144440" y="9195"/>
            <a:ext cx="3406479" cy="813135"/>
          </a:xfrm>
          <a:prstGeom prst="rect">
            <a:avLst/>
          </a:prstGeom>
        </p:spPr>
        <p:txBody>
          <a:bodyPr wrap="square" lIns="62194" tIns="31097" rIns="62194" bIns="31097">
            <a:spAutoFit/>
          </a:bodyPr>
          <a:lstStyle/>
          <a:p>
            <a:pPr algn="ctr"/>
            <a:r>
              <a:rPr lang="en-US" sz="2438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  <a:sym typeface="Lucida Grande" charset="0"/>
              </a:rPr>
              <a:t> Contributing missions and In</a:t>
            </a:r>
            <a:r>
              <a:rPr lang="en-US" sz="2438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  <a:sym typeface="Lucida Grande" charset="0"/>
              </a:rPr>
              <a:t>-situ Component</a:t>
            </a:r>
            <a:endParaRPr lang="en-GB" sz="2438" dirty="0">
              <a:solidFill>
                <a:schemeClr val="bg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2050" name="Picture 2" descr="http://upload.wikimedia.org/wikipedia/commons/4/4a/IMG_0430-aws-rothera_1200x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60" y="1197497"/>
            <a:ext cx="2194514" cy="1234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2" name="Picture 4" descr="http://upload.wikimedia.org/wikipedia/commons/thumb/4/40/Davis_VantagePro.jpg/220px-Davis_VantageP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180" y="2600149"/>
            <a:ext cx="1750200" cy="134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4" name="Picture 6" descr="http://upload.wikimedia.org/wikipedia/commons/2/2b/Ballon_radiosonde_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51" y="2691755"/>
            <a:ext cx="2223823" cy="1251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1" name="Rectangle 4"/>
          <p:cNvSpPr>
            <a:spLocks/>
          </p:cNvSpPr>
          <p:nvPr/>
        </p:nvSpPr>
        <p:spPr bwMode="auto">
          <a:xfrm>
            <a:off x="181065" y="6234018"/>
            <a:ext cx="5100250" cy="17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21897"/>
            <a:r>
              <a:rPr lang="en-US" sz="975" dirty="0">
                <a:solidFill>
                  <a:srgbClr val="41414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Source: copernicus.eu, retrieved April 2014; Pictures: commons.wikimedia.org </a:t>
            </a:r>
          </a:p>
        </p:txBody>
      </p:sp>
      <p:pic>
        <p:nvPicPr>
          <p:cNvPr id="10" name="Picture 5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87" b="70624"/>
          <a:stretch>
            <a:fillRect/>
          </a:stretch>
        </p:blipFill>
        <p:spPr bwMode="auto">
          <a:xfrm>
            <a:off x="5281315" y="4142041"/>
            <a:ext cx="2401990" cy="18768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71478" y="4245218"/>
            <a:ext cx="4160573" cy="1639130"/>
          </a:xfrm>
          <a:prstGeom prst="rect">
            <a:avLst/>
          </a:prstGeom>
        </p:spPr>
        <p:txBody>
          <a:bodyPr wrap="square" lIns="62194" tIns="31097" rIns="62194" bIns="31097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07" dirty="0">
                <a:latin typeface="PF Square Sans Pro" charset="0"/>
                <a:ea typeface="PF Square Sans Pro" charset="0"/>
                <a:cs typeface="PF Square Sans Pro" charset="0"/>
              </a:rPr>
              <a:t>Copernicus services rely on data from </a:t>
            </a:r>
            <a:r>
              <a:rPr lang="en-US" sz="1707" dirty="0">
                <a:latin typeface="PF Square Sans Pro" charset="0"/>
                <a:ea typeface="PF Square Sans Pro" charset="0"/>
                <a:cs typeface="PF Square Sans Pro" charset="0"/>
              </a:rPr>
              <a:t>many other missions. </a:t>
            </a:r>
            <a:r>
              <a:rPr lang="en-US" sz="1707" dirty="0">
                <a:latin typeface="PF Square Sans Pro" charset="0"/>
                <a:ea typeface="PF Square Sans Pro" charset="0"/>
                <a:cs typeface="PF Square Sans Pro" charset="0"/>
              </a:rPr>
              <a:t>The Copernicus Climate Change Service (C3S</a:t>
            </a:r>
            <a:r>
              <a:rPr lang="en-US" sz="1707" dirty="0" smtClean="0">
                <a:latin typeface="PF Square Sans Pro" charset="0"/>
                <a:ea typeface="PF Square Sans Pro" charset="0"/>
                <a:cs typeface="PF Square Sans Pro" charset="0"/>
              </a:rPr>
              <a:t>) benefits </a:t>
            </a:r>
            <a:r>
              <a:rPr lang="en-US" sz="1707" dirty="0">
                <a:latin typeface="PF Square Sans Pro" charset="0"/>
                <a:ea typeface="PF Square Sans Pro" charset="0"/>
                <a:cs typeface="PF Square Sans Pro" charset="0"/>
              </a:rPr>
              <a:t>from historical datasets from space and in situ</a:t>
            </a:r>
            <a:endParaRPr lang="en-GB" sz="1707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220158"/>
            <a:ext cx="3989749" cy="369332"/>
          </a:xfrm>
        </p:spPr>
        <p:txBody>
          <a:bodyPr vert="horz" wrap="square" lIns="62194" tIns="31097" rIns="62194" bIns="3109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38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Copernicus Service Component</a:t>
            </a:r>
            <a:endParaRPr lang="en-GB" dirty="0" smtClean="0">
              <a:solidFill>
                <a:schemeClr val="bg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3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2194" tIns="31097" rIns="62194" bIns="31097" anchor="b" anchorCtr="0"/>
          <a:lstStyle/>
          <a:p>
            <a:pPr>
              <a:defRPr/>
            </a:pPr>
            <a:fld id="{F9B89171-A46D-4D88-9C1B-B682BF9A409E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2537147" y="4682926"/>
            <a:ext cx="4930775" cy="2786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60" tIns="42183" rIns="84360" bIns="42183" anchor="ctr"/>
          <a:lstStyle/>
          <a:p>
            <a:pPr>
              <a:defRPr/>
            </a:pPr>
            <a:r>
              <a:rPr lang="en-GB" sz="2926" dirty="0">
                <a:solidFill>
                  <a:srgbClr val="FFFFFF"/>
                </a:solidFill>
              </a:rPr>
              <a:t>Services Component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9013685"/>
              </p:ext>
            </p:extLst>
          </p:nvPr>
        </p:nvGraphicFramePr>
        <p:xfrm>
          <a:off x="465031" y="1330447"/>
          <a:ext cx="8907299" cy="417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69" descr="sentinel1spacecraf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4" y="2372182"/>
            <a:ext cx="568325" cy="3470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57" y="2372182"/>
            <a:ext cx="584562" cy="35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85" y="2372182"/>
            <a:ext cx="625269" cy="35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20" y="2728161"/>
            <a:ext cx="609599" cy="34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SENTINEL4-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61" y="2725664"/>
            <a:ext cx="592021" cy="34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9" descr="sentinel1spacecraf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44" y="4185507"/>
            <a:ext cx="568325" cy="3470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18" y="4181047"/>
            <a:ext cx="584562" cy="35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9" descr="sentinel1spacecraf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45" y="5423490"/>
            <a:ext cx="568325" cy="3470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69" y="5423490"/>
            <a:ext cx="584562" cy="35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99" y="5423490"/>
            <a:ext cx="625269" cy="35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368" y="4189968"/>
            <a:ext cx="625269" cy="35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994" y="4189967"/>
            <a:ext cx="609599" cy="34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SENTINEL4-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37" y="4187471"/>
            <a:ext cx="592021" cy="34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9" descr="sentinel1spacecraf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3" y="2605895"/>
            <a:ext cx="568325" cy="3470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617" y="2605896"/>
            <a:ext cx="584562" cy="35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547" y="2605896"/>
            <a:ext cx="625269" cy="35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9" descr="sentinel1spacecraf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16" y="1425225"/>
            <a:ext cx="568325" cy="3470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32" y="1429836"/>
            <a:ext cx="625269" cy="35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33613" y="5956063"/>
            <a:ext cx="896551" cy="212790"/>
          </a:xfrm>
          <a:prstGeom prst="rect">
            <a:avLst/>
          </a:prstGeom>
        </p:spPr>
        <p:txBody>
          <a:bodyPr wrap="none" lIns="62146" tIns="31071" rIns="62146" bIns="31071">
            <a:spAutoFit/>
          </a:bodyPr>
          <a:lstStyle/>
          <a:p>
            <a:r>
              <a:rPr lang="en-GB" sz="975" dirty="0">
                <a:latin typeface="Gill Sans Light"/>
                <a:ea typeface="Gill Sans" charset="0"/>
                <a:cs typeface="Gill Sans" charset="0"/>
              </a:rPr>
              <a:t>Source: </a:t>
            </a:r>
            <a:r>
              <a:rPr lang="en-GB" sz="975" dirty="0">
                <a:latin typeface="Gill Sans Light"/>
                <a:ea typeface="Gill Sans" charset="0"/>
                <a:cs typeface="Gill Sans" charset="0"/>
              </a:rPr>
              <a:t>ESA</a:t>
            </a:r>
            <a:endParaRPr lang="en-GB" sz="975" dirty="0"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06589" y="1785814"/>
            <a:ext cx="1674414" cy="163171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</p:spTree>
    <p:extLst>
      <p:ext uri="{BB962C8B-B14F-4D97-AF65-F5344CB8AC3E}">
        <p14:creationId xmlns:p14="http://schemas.microsoft.com/office/powerpoint/2010/main" val="4813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3" name="Picture Placeholder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3785" r="3885" b="2731"/>
          <a:stretch/>
        </p:blipFill>
        <p:spPr>
          <a:xfrm>
            <a:off x="238276" y="1936750"/>
            <a:ext cx="2356814" cy="2364794"/>
          </a:xfrm>
          <a:prstGeom prst="ellipse">
            <a:avLst/>
          </a:prstGeom>
          <a:ln w="63500" cap="rnd"/>
          <a:effectLst>
            <a:reflection blurRad="6350" stA="30000" endA="300" endPos="37000" dist="127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6870" y="1111250"/>
            <a:ext cx="8664575" cy="825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sz="3600" b="0" kern="0" dirty="0" smtClean="0">
                <a:solidFill>
                  <a:srgbClr val="344478"/>
                </a:solidFill>
              </a:rPr>
              <a:t>C3S vision</a:t>
            </a:r>
            <a:endParaRPr lang="en-GB" sz="3600" b="0" kern="0" dirty="0">
              <a:solidFill>
                <a:srgbClr val="344478"/>
              </a:solidFill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129622" y="2238458"/>
            <a:ext cx="6328004" cy="4129087"/>
          </a:xfrm>
          <a:prstGeom prst="rect">
            <a:avLst/>
          </a:prstGeom>
        </p:spPr>
        <p:txBody>
          <a:bodyPr/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900">
                <a:solidFill>
                  <a:srgbClr val="00468C"/>
                </a:solidFill>
                <a:latin typeface="+mn-lt"/>
                <a:ea typeface="ＭＳ Ｐゴシック" charset="0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>
                <a:solidFill>
                  <a:srgbClr val="00468C"/>
                </a:solidFill>
                <a:latin typeface="+mn-lt"/>
                <a:ea typeface="ＭＳ Ｐゴシック" charset="0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700">
                <a:solidFill>
                  <a:srgbClr val="00468C"/>
                </a:solidFill>
                <a:latin typeface="+mn-lt"/>
                <a:ea typeface="ＭＳ Ｐゴシック" charset="0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 sz="1600">
                <a:solidFill>
                  <a:srgbClr val="00468C"/>
                </a:solidFill>
                <a:latin typeface="+mn-lt"/>
                <a:ea typeface="ＭＳ Ｐゴシック" charset="0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500">
                <a:solidFill>
                  <a:srgbClr val="00468C"/>
                </a:solidFill>
                <a:latin typeface="+mn-lt"/>
                <a:ea typeface="ＭＳ Ｐゴシック" charset="0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 marL="378722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400" b="0" kern="0" dirty="0" smtClean="0">
                <a:solidFill>
                  <a:srgbClr val="C00000"/>
                </a:solidFill>
                <a:latin typeface="PF Square Sans Pro"/>
                <a:ea typeface="ヒラギノ角ゴ ProN W3" charset="0"/>
                <a:cs typeface="Verdana" charset="0"/>
              </a:rPr>
              <a:t>To be an authoritative source of climate information for Europe</a:t>
            </a:r>
          </a:p>
          <a:p>
            <a:pPr marL="378722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400" b="0" kern="0" dirty="0" smtClean="0">
                <a:solidFill>
                  <a:srgbClr val="C00000"/>
                </a:solidFill>
                <a:latin typeface="PF Square Sans Pro"/>
                <a:ea typeface="ヒラギノ角ゴ ProN W3" charset="0"/>
                <a:cs typeface="Verdana" charset="0"/>
              </a:rPr>
              <a:t>To build upon national investments and complement national climate service providers</a:t>
            </a:r>
          </a:p>
          <a:p>
            <a:pPr marL="378722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400" b="0" kern="0" dirty="0" smtClean="0">
                <a:solidFill>
                  <a:srgbClr val="C00000"/>
                </a:solidFill>
                <a:latin typeface="PF Square Sans Pro"/>
                <a:ea typeface="ヒラギノ角ゴ ProN W3" charset="0"/>
                <a:cs typeface="Verdana" charset="0"/>
              </a:rPr>
              <a:t>To support the market for climate services in Europe</a:t>
            </a:r>
            <a:endParaRPr lang="en-US" sz="2400" b="0" kern="0" dirty="0">
              <a:solidFill>
                <a:srgbClr val="C00000"/>
              </a:solidFill>
              <a:latin typeface="PF Square Sans Pro"/>
              <a:ea typeface="ヒラギノ角ゴ ProN W3" charset="0"/>
              <a:cs typeface="Verdan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487" y="206062"/>
            <a:ext cx="2331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0" dirty="0" smtClean="0">
                <a:solidFill>
                  <a:schemeClr val="bg1"/>
                </a:solidFill>
                <a:latin typeface="PF Square Sans Pro"/>
              </a:rPr>
              <a:t>C3S vision</a:t>
            </a:r>
            <a:endParaRPr lang="en-GB" sz="2000" b="0" dirty="0">
              <a:solidFill>
                <a:schemeClr val="bg1"/>
              </a:solidFill>
              <a:latin typeface="PF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1967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1" name="Title 5"/>
          <p:cNvSpPr txBox="1">
            <a:spLocks/>
          </p:cNvSpPr>
          <p:nvPr/>
        </p:nvSpPr>
        <p:spPr>
          <a:xfrm>
            <a:off x="4327997" y="1303368"/>
            <a:ext cx="5541423" cy="96738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 b="0" kern="0" dirty="0" smtClean="0">
                <a:solidFill>
                  <a:srgbClr val="344478"/>
                </a:solidFill>
                <a:latin typeface="PF Square Sans Pro" charset="0"/>
                <a:ea typeface="PF Square Sans Pro" charset="0"/>
                <a:cs typeface="PF Square Sans Pro" charset="0"/>
              </a:rPr>
              <a:t>The basic questions:</a:t>
            </a:r>
            <a:endParaRPr lang="en-US" sz="3600" b="0" kern="0" dirty="0">
              <a:solidFill>
                <a:srgbClr val="344478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22" name="Content Placeholder 6"/>
          <p:cNvSpPr txBox="1">
            <a:spLocks/>
          </p:cNvSpPr>
          <p:nvPr/>
        </p:nvSpPr>
        <p:spPr>
          <a:xfrm>
            <a:off x="4561939" y="2209830"/>
            <a:ext cx="5107352" cy="3928253"/>
          </a:xfrm>
          <a:prstGeom prst="rect">
            <a:avLst/>
          </a:prstGeom>
        </p:spPr>
        <p:txBody>
          <a:bodyPr/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900">
                <a:solidFill>
                  <a:srgbClr val="00468C"/>
                </a:solidFill>
                <a:latin typeface="+mn-lt"/>
                <a:ea typeface="ＭＳ Ｐゴシック" charset="0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>
                <a:solidFill>
                  <a:srgbClr val="00468C"/>
                </a:solidFill>
                <a:latin typeface="+mn-lt"/>
                <a:ea typeface="ＭＳ Ｐゴシック" charset="0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700">
                <a:solidFill>
                  <a:srgbClr val="00468C"/>
                </a:solidFill>
                <a:latin typeface="+mn-lt"/>
                <a:ea typeface="ＭＳ Ｐゴシック" charset="0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 sz="1600">
                <a:solidFill>
                  <a:srgbClr val="00468C"/>
                </a:solidFill>
                <a:latin typeface="+mn-lt"/>
                <a:ea typeface="ＭＳ Ｐゴシック" charset="0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500">
                <a:solidFill>
                  <a:srgbClr val="00468C"/>
                </a:solidFill>
                <a:latin typeface="+mn-lt"/>
                <a:ea typeface="ＭＳ Ｐゴシック" charset="0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400" b="0" kern="0" dirty="0" smtClean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How is the climate changing?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</a:pPr>
            <a:r>
              <a:rPr lang="en-US" sz="1800" b="0" kern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Earth observations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</a:pPr>
            <a:r>
              <a:rPr lang="en-US" sz="1800" b="0" kern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Reanalyses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</a:pPr>
            <a:endParaRPr lang="en-US" b="0" kern="0" dirty="0" smtClean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2400" b="0" kern="0" dirty="0" smtClean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How will climate change in future?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</a:pPr>
            <a:r>
              <a:rPr lang="en-US" sz="1800" b="0" kern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Predictions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</a:pPr>
            <a:r>
              <a:rPr lang="en-US" sz="1800" b="0" kern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Projections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</a:pPr>
            <a:endParaRPr lang="en-US" b="0" kern="0" dirty="0" smtClean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2400" b="0" kern="0" dirty="0" smtClean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How will it impact society?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</a:pPr>
            <a:r>
              <a:rPr lang="en-US" sz="1800" b="0" kern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Climate indicators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</a:pPr>
            <a:r>
              <a:rPr lang="en-US" sz="1800" b="0" kern="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Sectoral information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</a:pPr>
            <a:endParaRPr lang="en-US" b="0" kern="0" dirty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25" name="Picture 24" descr="http://www.eumetsat.int/website/wcm/idc/idcplg?IdcService=GET_FILE&amp;dDocName=IMG_CIS_RECALIBRATION&amp;RevisionSelectionMethod=LatestReleased&amp;Rendition=We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0" y="1324610"/>
            <a:ext cx="3383897" cy="109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1" y="4335929"/>
            <a:ext cx="3383896" cy="203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llustration_landscap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651285"/>
            <a:ext cx="3370277" cy="13345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487" y="206062"/>
            <a:ext cx="2331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0" dirty="0" smtClean="0">
                <a:solidFill>
                  <a:schemeClr val="bg1"/>
                </a:solidFill>
                <a:latin typeface="PF Square Sans Pro"/>
              </a:rPr>
              <a:t>C3S vision</a:t>
            </a:r>
            <a:endParaRPr lang="en-GB" sz="2000" b="0" dirty="0">
              <a:solidFill>
                <a:schemeClr val="bg1"/>
              </a:solidFill>
              <a:latin typeface="PF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67183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550" y="853673"/>
            <a:ext cx="8802576" cy="825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sz="2400" kern="0" dirty="0" smtClean="0">
                <a:latin typeface="PF Square Sans Pro"/>
              </a:rPr>
              <a:t>Role of C3S in European Climate Services landscape</a:t>
            </a:r>
            <a:endParaRPr lang="en-GB" sz="2400" kern="0" dirty="0">
              <a:latin typeface="PF Square Sans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3172" y="1679173"/>
            <a:ext cx="218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1" dirty="0" smtClean="0">
                <a:latin typeface="PF Square Sans Pro"/>
              </a:rPr>
              <a:t>Background document</a:t>
            </a:r>
          </a:p>
        </p:txBody>
      </p:sp>
      <p:pic>
        <p:nvPicPr>
          <p:cNvPr id="1026" name="Picture 2" descr="http://www.gfcs-climate.org/sites/default/files/styles/medium/public/publications/A%20European%20research%20and%20innovation%20roadmap%20for%20climate%20services/KI0614177ENN_002.png?itok=1ywmo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427" y="2365030"/>
            <a:ext cx="2557245" cy="1801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22443" y="6334780"/>
            <a:ext cx="24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1" dirty="0" smtClean="0">
                <a:latin typeface="PF Square Sans Pro"/>
              </a:rPr>
              <a:t>Credit: P. </a:t>
            </a:r>
            <a:r>
              <a:rPr lang="en-GB" sz="1400" b="0" i="1" dirty="0" err="1" smtClean="0">
                <a:latin typeface="PF Square Sans Pro"/>
              </a:rPr>
              <a:t>Monfray</a:t>
            </a:r>
            <a:r>
              <a:rPr lang="en-GB" sz="1400" b="0" i="1" dirty="0" smtClean="0">
                <a:latin typeface="PF Square Sans Pro"/>
              </a:rPr>
              <a:t>, JPI Climate</a:t>
            </a:r>
          </a:p>
          <a:p>
            <a:r>
              <a:rPr lang="en-GB" sz="1400" b="0" i="1" dirty="0" smtClean="0">
                <a:latin typeface="PF Square Sans Pro"/>
              </a:rPr>
              <a:t>André </a:t>
            </a:r>
            <a:r>
              <a:rPr lang="en-GB" sz="1400" b="0" i="1" dirty="0" err="1" smtClean="0">
                <a:latin typeface="PF Square Sans Pro"/>
              </a:rPr>
              <a:t>Jol</a:t>
            </a:r>
            <a:r>
              <a:rPr lang="en-GB" sz="1400" b="0" i="1" dirty="0" smtClean="0">
                <a:latin typeface="PF Square Sans Pro"/>
              </a:rPr>
              <a:t>, EEA</a:t>
            </a:r>
            <a:endParaRPr lang="en-GB" sz="1400" b="0" i="1" dirty="0">
              <a:latin typeface="PF Square Sans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2334" y="109492"/>
            <a:ext cx="245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Copernicus Climate  </a:t>
            </a:r>
            <a:r>
              <a:rPr lang="en-GB" sz="1800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Change Service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387" y="4206251"/>
            <a:ext cx="2830285" cy="21368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Placeholder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3785" r="3885" b="2731"/>
          <a:stretch/>
        </p:blipFill>
        <p:spPr>
          <a:xfrm>
            <a:off x="84348" y="934050"/>
            <a:ext cx="660693" cy="662930"/>
          </a:xfrm>
          <a:prstGeom prst="ellipse">
            <a:avLst/>
          </a:prstGeom>
          <a:ln w="63500" cap="rnd"/>
          <a:effectLst>
            <a:reflection blurRad="6350" stA="30000" endA="300" endPos="37000" dist="127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126746" y="5827723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i="1" dirty="0" smtClean="0">
                <a:latin typeface="PF Square Sans Pro" charset="0"/>
                <a:ea typeface="PF Square Sans Pro" charset="0"/>
                <a:cs typeface="PF Square Sans Pro" charset="0"/>
              </a:rPr>
              <a:t>… w</a:t>
            </a:r>
            <a:r>
              <a:rPr lang="en-US" sz="1600" i="1" dirty="0" err="1" smtClean="0">
                <a:latin typeface="PF Square Sans Pro" charset="0"/>
                <a:ea typeface="PF Square Sans Pro" charset="0"/>
                <a:cs typeface="PF Square Sans Pro" charset="0"/>
              </a:rPr>
              <a:t>ork</a:t>
            </a:r>
            <a:r>
              <a:rPr lang="en-US" sz="1600" i="1" dirty="0" smtClean="0">
                <a:latin typeface="PF Square Sans Pro" charset="0"/>
                <a:ea typeface="PF Square Sans Pro" charset="0"/>
                <a:cs typeface="PF Square Sans Pro" charset="0"/>
              </a:rPr>
              <a:t> in progress </a:t>
            </a:r>
            <a:r>
              <a:rPr lang="is-IS" sz="1600" i="1" dirty="0" smtClean="0">
                <a:latin typeface="PF Square Sans Pro" charset="0"/>
                <a:ea typeface="PF Square Sans Pro" charset="0"/>
                <a:cs typeface="PF Square Sans Pro" charset="0"/>
              </a:rPr>
              <a:t>…</a:t>
            </a:r>
            <a:endParaRPr lang="en-US" sz="1600" i="1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1" y="1666108"/>
            <a:ext cx="5546902" cy="41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102334" y="109492"/>
            <a:ext cx="245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Copernicus </a:t>
            </a:r>
            <a:r>
              <a:rPr lang="en-GB" sz="180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Climate  </a:t>
            </a:r>
            <a:r>
              <a:rPr lang="en-GB" sz="180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Change Service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0BB9-1E30-A94E-9D02-07598F62FC8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4418" y="2568888"/>
            <a:ext cx="913086" cy="3084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lIns="74302" tIns="37152" rIns="74302" bIns="37152" rtlCol="0">
            <a:spAutoFit/>
          </a:bodyPr>
          <a:lstStyle/>
          <a:p>
            <a:pPr defTabSz="371497"/>
            <a:r>
              <a:rPr lang="en-US" sz="1517" dirty="0">
                <a:solidFill>
                  <a:srgbClr val="FF0000"/>
                </a:solidFill>
                <a:latin typeface="Arial"/>
              </a:rPr>
              <a:t>+ ~</a:t>
            </a:r>
            <a:r>
              <a:rPr lang="en-US" sz="1517" dirty="0" smtClean="0">
                <a:solidFill>
                  <a:srgbClr val="FF0000"/>
                </a:solidFill>
                <a:latin typeface="Arial"/>
              </a:rPr>
              <a:t>0.8ºC</a:t>
            </a:r>
            <a:endParaRPr lang="en-US" sz="1517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5401" y="4024504"/>
            <a:ext cx="4471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PF Square Sans Pro" charset="0"/>
                <a:ea typeface="PF Square Sans Pro" charset="0"/>
                <a:cs typeface="PF Square Sans Pro" charset="0"/>
              </a:rPr>
              <a:t>The 16 warmest years on record:   1998 and 2001-2015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95748" y="1950360"/>
            <a:ext cx="178286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PF Square Sans Pro" charset="0"/>
                <a:ea typeface="PF Square Sans Pro" charset="0"/>
                <a:cs typeface="PF Square Sans Pro" charset="0"/>
              </a:rPr>
              <a:t>Combining</a:t>
            </a:r>
          </a:p>
          <a:p>
            <a:r>
              <a:rPr lang="en-US" b="0" dirty="0">
                <a:latin typeface="PF Square Sans Pro" charset="0"/>
                <a:ea typeface="PF Square Sans Pro" charset="0"/>
                <a:cs typeface="PF Square Sans Pro" charset="0"/>
              </a:rPr>
              <a:t> models and</a:t>
            </a:r>
          </a:p>
          <a:p>
            <a:r>
              <a:rPr lang="en-US" b="0" dirty="0">
                <a:latin typeface="PF Square Sans Pro" charset="0"/>
                <a:ea typeface="PF Square Sans Pro" charset="0"/>
                <a:cs typeface="PF Square Sans Pro" charset="0"/>
              </a:rPr>
              <a:t> observations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73709" y="5806602"/>
            <a:ext cx="476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To be</a:t>
            </a:r>
            <a:r>
              <a:rPr lang="en-US" sz="240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issued on </a:t>
            </a:r>
            <a:r>
              <a:rPr lang="en-US" sz="2400" dirty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8</a:t>
            </a:r>
            <a:r>
              <a:rPr lang="en-US" sz="240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 March </a:t>
            </a:r>
            <a:r>
              <a:rPr lang="en-US" sz="2400" dirty="0" smtClean="0">
                <a:solidFill>
                  <a:schemeClr val="tx1"/>
                </a:solidFill>
                <a:latin typeface="PF Square Sans Pro" charset="0"/>
                <a:ea typeface="PF Square Sans Pro" charset="0"/>
                <a:cs typeface="PF Square Sans Pro" charset="0"/>
              </a:rPr>
              <a:t>2016</a:t>
            </a:r>
            <a:endParaRPr lang="en-US" sz="2400" dirty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900" y="215900"/>
            <a:ext cx="3644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rPr>
              <a:t>Climate monitoring</a:t>
            </a:r>
            <a:endParaRPr lang="en-US" dirty="0">
              <a:solidFill>
                <a:schemeClr val="bg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pic>
        <p:nvPicPr>
          <p:cNvPr id="18" name="Picture Placeholder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3785" r="3885" b="2731"/>
          <a:stretch/>
        </p:blipFill>
        <p:spPr>
          <a:xfrm>
            <a:off x="84348" y="934050"/>
            <a:ext cx="660693" cy="662930"/>
          </a:xfrm>
          <a:prstGeom prst="ellipse">
            <a:avLst/>
          </a:prstGeom>
          <a:ln w="63500" cap="rnd"/>
          <a:effectLst>
            <a:reflection blurRad="6350" stA="30000" endA="300" endPos="37000" dist="127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14082" y="1005959"/>
            <a:ext cx="8525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  <a:latin typeface="PF Square Sans Pro"/>
              </a:rPr>
              <a:t>Demonstrator of a European Climate Service of Reference</a:t>
            </a:r>
            <a:endParaRPr lang="en-GB" sz="2400" dirty="0">
              <a:solidFill>
                <a:srgbClr val="002060"/>
              </a:solidFill>
              <a:latin typeface="PF Square Sans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722346"/>
            <a:ext cx="6263640" cy="2028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73" y="3750400"/>
            <a:ext cx="5219036" cy="2764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2906" y="4987810"/>
            <a:ext cx="4471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/>
              <a:t>the latest 12-month mean exceeds 0.5K </a:t>
            </a:r>
            <a:endParaRPr lang="en-US" b="0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Powerpoint Template">
  <a:themeElements>
    <a:clrScheme name="New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rgbClr val="00468C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New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ew Powerpoint Template">
  <a:themeElements>
    <a:clrScheme name="New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rgbClr val="00468C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New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ew Powerpoint Template">
  <a:themeElements>
    <a:clrScheme name="New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rgbClr val="00468C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New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30845</TotalTime>
  <Words>1008</Words>
  <Application>Microsoft Macintosh PowerPoint</Application>
  <PresentationFormat>A4 Paper (210x297 mm)</PresentationFormat>
  <Paragraphs>255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Calibri</vt:lpstr>
      <vt:lpstr>Comic Sans MS</vt:lpstr>
      <vt:lpstr>Gill Sans</vt:lpstr>
      <vt:lpstr>Gill Sans Light</vt:lpstr>
      <vt:lpstr>Lucida Grande</vt:lpstr>
      <vt:lpstr>MS PGothic</vt:lpstr>
      <vt:lpstr>ＭＳ Ｐゴシック</vt:lpstr>
      <vt:lpstr>PF Square Sans Pro</vt:lpstr>
      <vt:lpstr>Verdana</vt:lpstr>
      <vt:lpstr>Verdana Bold</vt:lpstr>
      <vt:lpstr>Wingdings</vt:lpstr>
      <vt:lpstr>ヒラギノ角ゴ ProN W3</vt:lpstr>
      <vt:lpstr>Arial</vt:lpstr>
      <vt:lpstr>New Powerpoint Template</vt:lpstr>
      <vt:lpstr>1_New Powerpoint Template</vt:lpstr>
      <vt:lpstr>2_New Powerpoint Template</vt:lpstr>
      <vt:lpstr>Copernicus Climate Change Service</vt:lpstr>
      <vt:lpstr>What is Copernicus?</vt:lpstr>
      <vt:lpstr>PowerPoint Presentation</vt:lpstr>
      <vt:lpstr>PowerPoint Presentation</vt:lpstr>
      <vt:lpstr>Copernicus Service Component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Copernicus Programme</dc:title>
  <dc:creator>FRANCRI</dc:creator>
  <cp:lastModifiedBy>Jean-Noel Thepaut</cp:lastModifiedBy>
  <cp:revision>1692</cp:revision>
  <cp:lastPrinted>2013-10-15T14:19:34Z</cp:lastPrinted>
  <dcterms:created xsi:type="dcterms:W3CDTF">2009-08-19T14:59:48Z</dcterms:created>
  <dcterms:modified xsi:type="dcterms:W3CDTF">2016-03-07T10:29:46Z</dcterms:modified>
</cp:coreProperties>
</file>