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0" r:id="rId1"/>
    <p:sldMasterId id="2147483664" r:id="rId2"/>
  </p:sldMasterIdLst>
  <p:notesMasterIdLst>
    <p:notesMasterId r:id="rId33"/>
  </p:notesMasterIdLst>
  <p:handoutMasterIdLst>
    <p:handoutMasterId r:id="rId34"/>
  </p:handoutMasterIdLst>
  <p:sldIdLst>
    <p:sldId id="418" r:id="rId3"/>
    <p:sldId id="444" r:id="rId4"/>
    <p:sldId id="399" r:id="rId5"/>
    <p:sldId id="450" r:id="rId6"/>
    <p:sldId id="400" r:id="rId7"/>
    <p:sldId id="437" r:id="rId8"/>
    <p:sldId id="412" r:id="rId9"/>
    <p:sldId id="406" r:id="rId10"/>
    <p:sldId id="413" r:id="rId11"/>
    <p:sldId id="401" r:id="rId12"/>
    <p:sldId id="414" r:id="rId13"/>
    <p:sldId id="424" r:id="rId14"/>
    <p:sldId id="409" r:id="rId15"/>
    <p:sldId id="408" r:id="rId16"/>
    <p:sldId id="435" r:id="rId17"/>
    <p:sldId id="405" r:id="rId18"/>
    <p:sldId id="451" r:id="rId19"/>
    <p:sldId id="457" r:id="rId20"/>
    <p:sldId id="458" r:id="rId21"/>
    <p:sldId id="459" r:id="rId22"/>
    <p:sldId id="429" r:id="rId23"/>
    <p:sldId id="438" r:id="rId24"/>
    <p:sldId id="434" r:id="rId25"/>
    <p:sldId id="440" r:id="rId26"/>
    <p:sldId id="446" r:id="rId27"/>
    <p:sldId id="447" r:id="rId28"/>
    <p:sldId id="448" r:id="rId29"/>
    <p:sldId id="454" r:id="rId30"/>
    <p:sldId id="455" r:id="rId31"/>
    <p:sldId id="453" r:id="rId32"/>
  </p:sldIdLst>
  <p:sldSz cx="9144000" cy="6858000" type="screen4x3"/>
  <p:notesSz cx="7010400" cy="92964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2"/>
    <a:srgbClr val="68FA34"/>
    <a:srgbClr val="1C4D5A"/>
    <a:srgbClr val="DAB208"/>
    <a:srgbClr val="66686C"/>
    <a:srgbClr val="215968"/>
    <a:srgbClr val="07199B"/>
    <a:srgbClr val="016279"/>
    <a:srgbClr val="0284A2"/>
    <a:srgbClr val="04CD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E1F887B-7132-4CCD-8A58-FDF9305B1378}">
  <a:tblStyle styleId="{FE1F887B-7132-4CCD-8A58-FDF9305B1378}" styleName="Table_0">
    <a:wholeTbl>
      <a:tcTxStyle b="off" i="off">
        <a:font>
          <a:latin typeface="Calibri"/>
          <a:ea typeface="Calibri"/>
          <a:cs typeface="Calibri"/>
        </a:font>
        <a:schemeClr val="dk1"/>
      </a:tcTxStyle>
      <a:tcStyle>
        <a:tcBdr>
          <a:left>
            <a:ln w="12700" cap="flat">
              <a:solidFill>
                <a:schemeClr val="lt1"/>
              </a:solidFill>
              <a:prstDash val="solid"/>
              <a:round/>
              <a:headEnd type="none" w="med" len="med"/>
              <a:tailEnd type="none" w="med" len="med"/>
            </a:ln>
          </a:left>
          <a:right>
            <a:ln w="12700" cap="flat">
              <a:solidFill>
                <a:schemeClr val="lt1"/>
              </a:solidFill>
              <a:prstDash val="solid"/>
              <a:round/>
              <a:headEnd type="none" w="med" len="med"/>
              <a:tailEnd type="none" w="med" len="med"/>
            </a:ln>
          </a:right>
          <a:top>
            <a:ln w="12700" cap="flat">
              <a:solidFill>
                <a:schemeClr val="lt1"/>
              </a:solidFill>
              <a:prstDash val="solid"/>
              <a:round/>
              <a:headEnd type="none" w="med" len="med"/>
              <a:tailEnd type="none" w="med" len="med"/>
            </a:ln>
          </a:top>
          <a:bottom>
            <a:ln w="12700" cap="flat">
              <a:solidFill>
                <a:schemeClr val="lt1"/>
              </a:solidFill>
              <a:prstDash val="solid"/>
              <a:round/>
              <a:headEnd type="none" w="med" len="med"/>
              <a:tailEnd type="none" w="med" len="med"/>
            </a:ln>
          </a:bottom>
          <a:insideH>
            <a:ln w="12700" cap="flat">
              <a:solidFill>
                <a:schemeClr val="lt1"/>
              </a:solidFill>
              <a:prstDash val="solid"/>
              <a:round/>
              <a:headEnd type="none" w="med" len="med"/>
              <a:tailEnd type="none" w="med" len="med"/>
            </a:ln>
          </a:insideH>
          <a:insideV>
            <a:ln w="12700" cap="flat">
              <a:solidFill>
                <a:schemeClr val="lt1"/>
              </a:solidFill>
              <a:prstDash val="solid"/>
              <a:round/>
              <a:headEnd type="none" w="med" len="med"/>
              <a:tailEnd type="none" w="med" len="med"/>
            </a:ln>
          </a:insideV>
        </a:tcBdr>
        <a:fill>
          <a:solidFill>
            <a:srgbClr val="EFF3F9"/>
          </a:solidFill>
        </a:fill>
      </a:tcStyle>
    </a:wholeTbl>
    <a:band1H>
      <a:tcStyle>
        <a:tcBdr/>
        <a:fill>
          <a:solidFill>
            <a:srgbClr val="DBE5F1"/>
          </a:solidFill>
        </a:fill>
      </a:tcStyle>
    </a:band1H>
    <a:band1V>
      <a:tcStyle>
        <a:tcBdr/>
        <a:fill>
          <a:solidFill>
            <a:srgbClr val="DBE5F1"/>
          </a:solidFill>
        </a:fill>
      </a:tcStyle>
    </a:band1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a:solidFill>
                <a:schemeClr val="lt1"/>
              </a:solidFill>
              <a:prstDash val="solid"/>
              <a:round/>
              <a:headEnd type="none" w="med" len="med"/>
              <a:tailEnd type="none" w="med" len="med"/>
            </a:ln>
          </a:top>
        </a:tcBdr>
        <a:fill>
          <a:solidFill>
            <a:schemeClr val="accent1"/>
          </a:solidFill>
        </a:fill>
      </a:tcStyle>
    </a:lastRow>
    <a:firstRow>
      <a:tcTxStyle b="on" i="off">
        <a:font>
          <a:latin typeface="Calibri"/>
          <a:ea typeface="Calibri"/>
          <a:cs typeface="Calibri"/>
        </a:font>
        <a:schemeClr val="lt1"/>
      </a:tcTxStyle>
      <a:tcStyle>
        <a:tcBdr>
          <a:bottom>
            <a:ln w="38100" cap="flat">
              <a:solidFill>
                <a:schemeClr val="lt1"/>
              </a:solidFill>
              <a:prstDash val="solid"/>
              <a:round/>
              <a:headEnd type="none" w="med" len="med"/>
              <a:tailEnd type="none" w="med" len="med"/>
            </a:ln>
          </a:bottom>
        </a:tcBdr>
        <a:fill>
          <a:solidFill>
            <a:schemeClr val="accent1"/>
          </a:solidFill>
        </a:fill>
      </a:tcStyle>
    </a:firstRow>
  </a:tblStyle>
  <a:tblStyle styleId="{3EA94E86-F0FD-4F63-A1F6-43561FC1EE92}" styleName="Table_1">
    <a:wholeTbl>
      <a:tcTxStyle b="off" i="off">
        <a:font>
          <a:latin typeface="Calibri"/>
          <a:ea typeface="Calibri"/>
          <a:cs typeface="Calibri"/>
        </a:font>
        <a:schemeClr val="dk1"/>
      </a:tcTxStyle>
      <a:tcStyle>
        <a:tcBdr>
          <a:left>
            <a:ln w="12700" cap="flat">
              <a:solidFill>
                <a:schemeClr val="lt1"/>
              </a:solidFill>
              <a:prstDash val="solid"/>
              <a:round/>
              <a:headEnd type="none" w="med" len="med"/>
              <a:tailEnd type="none" w="med" len="med"/>
            </a:ln>
          </a:left>
          <a:right>
            <a:ln w="12700" cap="flat">
              <a:solidFill>
                <a:schemeClr val="lt1"/>
              </a:solidFill>
              <a:prstDash val="solid"/>
              <a:round/>
              <a:headEnd type="none" w="med" len="med"/>
              <a:tailEnd type="none" w="med" len="med"/>
            </a:ln>
          </a:right>
          <a:top>
            <a:ln w="12700" cap="flat">
              <a:solidFill>
                <a:schemeClr val="lt1"/>
              </a:solidFill>
              <a:prstDash val="solid"/>
              <a:round/>
              <a:headEnd type="none" w="med" len="med"/>
              <a:tailEnd type="none" w="med" len="med"/>
            </a:ln>
          </a:top>
          <a:bottom>
            <a:ln w="12700" cap="flat">
              <a:solidFill>
                <a:schemeClr val="lt1"/>
              </a:solidFill>
              <a:prstDash val="solid"/>
              <a:round/>
              <a:headEnd type="none" w="med" len="med"/>
              <a:tailEnd type="none" w="med" len="med"/>
            </a:ln>
          </a:bottom>
          <a:insideH>
            <a:ln w="12700" cap="flat">
              <a:solidFill>
                <a:schemeClr val="lt1"/>
              </a:solidFill>
              <a:prstDash val="solid"/>
              <a:round/>
              <a:headEnd type="none" w="med" len="med"/>
              <a:tailEnd type="none" w="med" len="med"/>
            </a:ln>
          </a:insideH>
          <a:insideV>
            <a:ln w="12700" cap="flat">
              <a:solidFill>
                <a:schemeClr val="lt1"/>
              </a:solidFill>
              <a:prstDash val="solid"/>
              <a:round/>
              <a:headEnd type="none" w="med" len="med"/>
              <a:tailEnd type="none" w="med" len="med"/>
            </a:ln>
          </a:insideV>
        </a:tcBdr>
        <a:fill>
          <a:solidFill>
            <a:srgbClr val="EFF3F9"/>
          </a:solidFill>
        </a:fill>
      </a:tcStyle>
    </a:wholeTbl>
    <a:band1H>
      <a:tcStyle>
        <a:tcBdr/>
        <a:fill>
          <a:solidFill>
            <a:srgbClr val="DBE5F1"/>
          </a:solidFill>
        </a:fill>
      </a:tcStyle>
    </a:band1H>
    <a:band1V>
      <a:tcStyle>
        <a:tcBdr/>
        <a:fill>
          <a:solidFill>
            <a:srgbClr val="DBE5F1"/>
          </a:solidFill>
        </a:fill>
      </a:tcStyle>
    </a:band1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a:solidFill>
                <a:schemeClr val="lt1"/>
              </a:solidFill>
              <a:prstDash val="solid"/>
              <a:round/>
              <a:headEnd type="none" w="med" len="med"/>
              <a:tailEnd type="none" w="med" len="med"/>
            </a:ln>
          </a:top>
        </a:tcBdr>
        <a:fill>
          <a:solidFill>
            <a:schemeClr val="accent1"/>
          </a:solidFill>
        </a:fill>
      </a:tcStyle>
    </a:lastRow>
    <a:firstRow>
      <a:tcTxStyle b="on" i="off">
        <a:font>
          <a:latin typeface="Calibri"/>
          <a:ea typeface="Calibri"/>
          <a:cs typeface="Calibri"/>
        </a:font>
        <a:schemeClr val="lt1"/>
      </a:tcTxStyle>
      <a:tcStyle>
        <a:tcBdr>
          <a:bottom>
            <a:ln w="38100" cap="flat">
              <a:solidFill>
                <a:schemeClr val="lt1"/>
              </a:solidFill>
              <a:prstDash val="solid"/>
              <a:round/>
              <a:headEnd type="none" w="med" len="med"/>
              <a:tailEnd type="none" w="med" len="med"/>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horzBarState="maximized">
    <p:restoredLeft sz="20444" autoAdjust="0"/>
    <p:restoredTop sz="94680" autoAdjust="0"/>
  </p:normalViewPr>
  <p:slideViewPr>
    <p:cSldViewPr snapToGrid="0">
      <p:cViewPr varScale="1">
        <p:scale>
          <a:sx n="93" d="100"/>
          <a:sy n="93" d="100"/>
        </p:scale>
        <p:origin x="300" y="90"/>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421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816918483263363"/>
          <c:y val="7.4664362459634676E-2"/>
          <c:w val="0.80073561876538779"/>
          <c:h val="0.73941420161638738"/>
        </c:manualLayout>
      </c:layout>
      <c:lineChart>
        <c:grouping val="standard"/>
        <c:varyColors val="0"/>
        <c:ser>
          <c:idx val="0"/>
          <c:order val="0"/>
          <c:tx>
            <c:strRef>
              <c:f>Sheet1!$B$1</c:f>
              <c:strCache>
                <c:ptCount val="1"/>
                <c:pt idx="0">
                  <c:v>Competitive Grants per year</c:v>
                </c:pt>
              </c:strCache>
            </c:strRef>
          </c:tx>
          <c:spPr>
            <a:ln w="53975" cap="rnd" cmpd="sng" algn="ctr">
              <a:solidFill>
                <a:srgbClr val="04CDFC"/>
              </a:solidFill>
              <a:prstDash val="sysDot"/>
              <a:round/>
            </a:ln>
            <a:effectLst/>
          </c:spPr>
          <c:marker>
            <c:spPr>
              <a:solidFill>
                <a:srgbClr val="04CDFC"/>
              </a:solidFill>
              <a:ln w="31750" cap="flat" cmpd="sng" algn="ctr">
                <a:solidFill>
                  <a:srgbClr val="335A89"/>
                </a:solidFill>
                <a:prstDash val="solid"/>
                <a:round/>
              </a:ln>
              <a:effectLst/>
            </c:spPr>
          </c:marker>
          <c:cat>
            <c:numRef>
              <c:f>Sheet1!$A$2:$A$9</c:f>
              <c:numCache>
                <c:formatCode>General</c:formatCode>
                <c:ptCount val="8"/>
                <c:pt idx="0">
                  <c:v>2009</c:v>
                </c:pt>
                <c:pt idx="1">
                  <c:v>2010</c:v>
                </c:pt>
                <c:pt idx="2">
                  <c:v>2011</c:v>
                </c:pt>
                <c:pt idx="3">
                  <c:v>2012</c:v>
                </c:pt>
                <c:pt idx="4">
                  <c:v>2013</c:v>
                </c:pt>
                <c:pt idx="5">
                  <c:v>2014</c:v>
                </c:pt>
                <c:pt idx="6">
                  <c:v>2015</c:v>
                </c:pt>
                <c:pt idx="7">
                  <c:v>2016</c:v>
                </c:pt>
              </c:numCache>
            </c:numRef>
          </c:cat>
          <c:val>
            <c:numRef>
              <c:f>Sheet1!$B$2:$B$9</c:f>
              <c:numCache>
                <c:formatCode>General</c:formatCode>
                <c:ptCount val="8"/>
                <c:pt idx="0">
                  <c:v>7</c:v>
                </c:pt>
                <c:pt idx="1">
                  <c:v>14</c:v>
                </c:pt>
                <c:pt idx="2">
                  <c:v>18</c:v>
                </c:pt>
                <c:pt idx="3">
                  <c:v>11</c:v>
                </c:pt>
                <c:pt idx="4">
                  <c:v>3</c:v>
                </c:pt>
                <c:pt idx="5">
                  <c:v>3</c:v>
                </c:pt>
                <c:pt idx="6">
                  <c:v>1</c:v>
                </c:pt>
                <c:pt idx="7">
                  <c:v>0</c:v>
                </c:pt>
              </c:numCache>
            </c:numRef>
          </c:val>
          <c:smooth val="1"/>
        </c:ser>
        <c:ser>
          <c:idx val="1"/>
          <c:order val="1"/>
          <c:tx>
            <c:strRef>
              <c:f>Sheet1!$C$1</c:f>
              <c:strCache>
                <c:ptCount val="1"/>
                <c:pt idx="0">
                  <c:v>Cumulative Operational CDR's</c:v>
                </c:pt>
              </c:strCache>
            </c:strRef>
          </c:tx>
          <c:spPr>
            <a:ln w="38100" cap="rnd" cmpd="sng" algn="ctr">
              <a:solidFill>
                <a:srgbClr val="59F94D"/>
              </a:solidFill>
              <a:prstDash val="solid"/>
              <a:round/>
            </a:ln>
            <a:effectLst>
              <a:outerShdw blurRad="50800" dist="50800" dir="5400000" algn="ctr" rotWithShape="0">
                <a:schemeClr val="tx1"/>
              </a:outerShdw>
            </a:effectLst>
          </c:spPr>
          <c:marker>
            <c:spPr>
              <a:solidFill>
                <a:srgbClr val="59F94D"/>
              </a:solidFill>
              <a:ln w="38100" cap="flat" cmpd="sng" algn="ctr">
                <a:solidFill>
                  <a:schemeClr val="accent3">
                    <a:lumMod val="50000"/>
                  </a:schemeClr>
                </a:solidFill>
                <a:prstDash val="solid"/>
                <a:round/>
              </a:ln>
              <a:effectLst>
                <a:outerShdw blurRad="50800" dist="50800" dir="5400000" algn="ctr" rotWithShape="0">
                  <a:schemeClr val="tx1"/>
                </a:outerShdw>
              </a:effectLst>
            </c:spPr>
          </c:marker>
          <c:dPt>
            <c:idx val="5"/>
            <c:bubble3D val="0"/>
          </c:dPt>
          <c:dPt>
            <c:idx val="7"/>
            <c:bubble3D val="0"/>
            <c:spPr>
              <a:ln w="38100" cap="rnd" cmpd="sng" algn="ctr">
                <a:solidFill>
                  <a:srgbClr val="59F94D"/>
                </a:solidFill>
                <a:prstDash val="dash"/>
                <a:round/>
              </a:ln>
              <a:effectLst>
                <a:outerShdw blurRad="50800" dist="50800" dir="5400000" algn="ctr" rotWithShape="0">
                  <a:schemeClr val="tx1"/>
                </a:outerShdw>
              </a:effectLst>
            </c:spPr>
          </c:dPt>
          <c:cat>
            <c:numRef>
              <c:f>Sheet1!$A$2:$A$9</c:f>
              <c:numCache>
                <c:formatCode>General</c:formatCode>
                <c:ptCount val="8"/>
                <c:pt idx="0">
                  <c:v>2009</c:v>
                </c:pt>
                <c:pt idx="1">
                  <c:v>2010</c:v>
                </c:pt>
                <c:pt idx="2">
                  <c:v>2011</c:v>
                </c:pt>
                <c:pt idx="3">
                  <c:v>2012</c:v>
                </c:pt>
                <c:pt idx="4">
                  <c:v>2013</c:v>
                </c:pt>
                <c:pt idx="5">
                  <c:v>2014</c:v>
                </c:pt>
                <c:pt idx="6">
                  <c:v>2015</c:v>
                </c:pt>
                <c:pt idx="7">
                  <c:v>2016</c:v>
                </c:pt>
              </c:numCache>
            </c:numRef>
          </c:cat>
          <c:val>
            <c:numRef>
              <c:f>Sheet1!$C$2:$C$9</c:f>
              <c:numCache>
                <c:formatCode>General</c:formatCode>
                <c:ptCount val="8"/>
                <c:pt idx="0">
                  <c:v>0</c:v>
                </c:pt>
                <c:pt idx="1">
                  <c:v>3</c:v>
                </c:pt>
                <c:pt idx="2">
                  <c:v>8</c:v>
                </c:pt>
                <c:pt idx="3">
                  <c:v>11</c:v>
                </c:pt>
                <c:pt idx="4">
                  <c:v>16</c:v>
                </c:pt>
                <c:pt idx="5">
                  <c:v>23</c:v>
                </c:pt>
                <c:pt idx="6">
                  <c:v>30</c:v>
                </c:pt>
                <c:pt idx="7">
                  <c:v>32</c:v>
                </c:pt>
              </c:numCache>
            </c:numRef>
          </c:val>
          <c:smooth val="0"/>
        </c:ser>
        <c:dLbls>
          <c:showLegendKey val="0"/>
          <c:showVal val="0"/>
          <c:showCatName val="0"/>
          <c:showSerName val="0"/>
          <c:showPercent val="0"/>
          <c:showBubbleSize val="0"/>
        </c:dLbls>
        <c:marker val="1"/>
        <c:smooth val="0"/>
        <c:axId val="287252928"/>
        <c:axId val="287246656"/>
      </c:lineChart>
      <c:catAx>
        <c:axId val="287252928"/>
        <c:scaling>
          <c:orientation val="minMax"/>
        </c:scaling>
        <c:delete val="0"/>
        <c:axPos val="b"/>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1400" b="1" dirty="0" smtClean="0"/>
                  <a:t>Fiscal Year</a:t>
                </a:r>
                <a:endParaRPr lang="en-US" sz="1400" b="1" dirty="0"/>
              </a:p>
            </c:rich>
          </c:tx>
          <c:layout>
            <c:manualLayout>
              <c:xMode val="edge"/>
              <c:yMode val="edge"/>
              <c:x val="0.47940468246918566"/>
              <c:y val="0.93971986995275669"/>
            </c:manualLayout>
          </c:layout>
          <c:overlay val="0"/>
          <c:spPr>
            <a:noFill/>
            <a:ln>
              <a:noFill/>
            </a:ln>
            <a:effectLst/>
          </c:spPr>
        </c:title>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2700000" spcFirstLastPara="1" vertOverflow="ellipsis" wrap="square" anchor="ctr" anchorCtr="1"/>
          <a:lstStyle/>
          <a:p>
            <a:pPr>
              <a:defRPr sz="1200" b="1" i="0" u="none" strike="noStrike" kern="1200" baseline="0">
                <a:solidFill>
                  <a:schemeClr val="tx1"/>
                </a:solidFill>
                <a:latin typeface="+mn-lt"/>
                <a:ea typeface="+mn-ea"/>
                <a:cs typeface="+mn-cs"/>
              </a:defRPr>
            </a:pPr>
            <a:endParaRPr lang="en-US"/>
          </a:p>
        </c:txPr>
        <c:crossAx val="287246656"/>
        <c:crosses val="autoZero"/>
        <c:auto val="1"/>
        <c:lblAlgn val="ctr"/>
        <c:lblOffset val="100"/>
        <c:noMultiLvlLbl val="0"/>
      </c:catAx>
      <c:valAx>
        <c:axId val="287246656"/>
        <c:scaling>
          <c:orientation val="minMax"/>
          <c:max val="55"/>
          <c:min val="0"/>
        </c:scaling>
        <c:delete val="0"/>
        <c:axPos val="l"/>
        <c:majorGridlines>
          <c:spPr>
            <a:ln w="25400" cap="flat" cmpd="sng" algn="ctr">
              <a:solidFill>
                <a:schemeClr val="tx1">
                  <a:tint val="75000"/>
                  <a:shade val="95000"/>
                  <a:satMod val="105000"/>
                </a:schemeClr>
              </a:solidFill>
              <a:prstDash val="solid"/>
              <a:round/>
            </a:ln>
            <a:effectLst/>
          </c:spPr>
        </c:majorGridlines>
        <c:title>
          <c:tx>
            <c:rich>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1400" b="1" dirty="0" smtClean="0"/>
                  <a:t>Number of </a:t>
                </a:r>
                <a:r>
                  <a:rPr lang="en-US" sz="1400" b="1" baseline="0" dirty="0" smtClean="0"/>
                  <a:t>CDRs</a:t>
                </a:r>
                <a:endParaRPr lang="en-US" sz="1400" b="1" dirty="0"/>
              </a:p>
            </c:rich>
          </c:tx>
          <c:layout>
            <c:manualLayout>
              <c:xMode val="edge"/>
              <c:yMode val="edge"/>
              <c:x val="5.1973331503785282E-2"/>
              <c:y val="0.32697938273050814"/>
            </c:manualLayout>
          </c:layout>
          <c:overlay val="0"/>
          <c:spPr>
            <a:noFill/>
            <a:ln>
              <a:noFill/>
            </a:ln>
            <a:effectLst/>
          </c:spPr>
        </c:title>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287252928"/>
        <c:crosses val="autoZero"/>
        <c:crossBetween val="midCat"/>
        <c:majorUnit val="5"/>
      </c:valAx>
      <c:spPr>
        <a:noFill/>
        <a:ln w="25400">
          <a:noFill/>
        </a:ln>
        <a:effectLst/>
      </c:spPr>
    </c:plotArea>
    <c:plotVisOnly val="1"/>
    <c:dispBlanksAs val="gap"/>
    <c:showDLblsOverMax val="0"/>
  </c:chart>
  <c:spPr>
    <a:noFill/>
    <a:ln w="9525" cap="flat" cmpd="sng" algn="ctr">
      <a:noFill/>
      <a:prstDash val="solid"/>
    </a:ln>
    <a:effectLst/>
  </c:spPr>
  <c:txPr>
    <a:bodyPr/>
    <a:lstStyle/>
    <a:p>
      <a:pPr>
        <a:defRPr sz="1800"/>
      </a:pPr>
      <a:endParaRPr lang="en-US"/>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68713D-5616-49E5-A7E0-1D94ACC8B325}" type="doc">
      <dgm:prSet loTypeId="urn:microsoft.com/office/officeart/2005/8/layout/chevron1" loCatId="process" qsTypeId="urn:microsoft.com/office/officeart/2005/8/quickstyle/simple1" qsCatId="simple" csTypeId="urn:microsoft.com/office/officeart/2005/8/colors/accent1_2" csCatId="accent1" phldr="1"/>
      <dgm:spPr/>
    </dgm:pt>
    <dgm:pt modelId="{2ED16D9A-BD92-47EF-9B3C-B81F50A70D2E}">
      <dgm:prSet phldrT="[Text]" custT="1"/>
      <dgm:spPr>
        <a:solidFill>
          <a:srgbClr val="335A89"/>
        </a:solidFill>
      </dgm:spPr>
      <dgm:t>
        <a:bodyPr/>
        <a:lstStyle/>
        <a:p>
          <a:r>
            <a:rPr lang="en-US" sz="3600" dirty="0" smtClean="0"/>
            <a:t>Stage 1</a:t>
          </a:r>
          <a:endParaRPr lang="en-US" sz="3600" dirty="0"/>
        </a:p>
      </dgm:t>
    </dgm:pt>
    <dgm:pt modelId="{6FF57818-D962-4441-A277-259774F5909A}" type="parTrans" cxnId="{B7F6DF72-C713-4694-A126-BA634498B657}">
      <dgm:prSet/>
      <dgm:spPr/>
      <dgm:t>
        <a:bodyPr/>
        <a:lstStyle/>
        <a:p>
          <a:endParaRPr lang="en-US"/>
        </a:p>
      </dgm:t>
    </dgm:pt>
    <dgm:pt modelId="{0EDCCC6D-10B4-4AF7-8570-6719F619182B}" type="sibTrans" cxnId="{B7F6DF72-C713-4694-A126-BA634498B657}">
      <dgm:prSet/>
      <dgm:spPr/>
      <dgm:t>
        <a:bodyPr/>
        <a:lstStyle/>
        <a:p>
          <a:endParaRPr lang="en-US"/>
        </a:p>
      </dgm:t>
    </dgm:pt>
    <dgm:pt modelId="{0C4CD901-1270-4513-BFC0-B44ADAC892AA}">
      <dgm:prSet phldrT="[Text]" custT="1"/>
      <dgm:spPr>
        <a:solidFill>
          <a:srgbClr val="335A89"/>
        </a:solidFill>
      </dgm:spPr>
      <dgm:t>
        <a:bodyPr/>
        <a:lstStyle/>
        <a:p>
          <a:r>
            <a:rPr lang="en-US" sz="3600" dirty="0" smtClean="0"/>
            <a:t>2</a:t>
          </a:r>
          <a:endParaRPr lang="en-US" sz="3600" dirty="0"/>
        </a:p>
      </dgm:t>
    </dgm:pt>
    <dgm:pt modelId="{BBE4FC8A-5E44-48D4-9933-ECE0FA244B86}" type="parTrans" cxnId="{12F4F1C3-CA3A-4B12-B585-9F2E39112313}">
      <dgm:prSet/>
      <dgm:spPr/>
      <dgm:t>
        <a:bodyPr/>
        <a:lstStyle/>
        <a:p>
          <a:endParaRPr lang="en-US"/>
        </a:p>
      </dgm:t>
    </dgm:pt>
    <dgm:pt modelId="{DBD617C5-4BB7-4CDD-B06C-DE81F03E7BFB}" type="sibTrans" cxnId="{12F4F1C3-CA3A-4B12-B585-9F2E39112313}">
      <dgm:prSet/>
      <dgm:spPr/>
      <dgm:t>
        <a:bodyPr/>
        <a:lstStyle/>
        <a:p>
          <a:endParaRPr lang="en-US"/>
        </a:p>
      </dgm:t>
    </dgm:pt>
    <dgm:pt modelId="{081F7FC2-9A15-489B-9A59-9880CB78AF27}">
      <dgm:prSet phldrT="[Text]" custT="1"/>
      <dgm:spPr>
        <a:solidFill>
          <a:srgbClr val="335A89"/>
        </a:solidFill>
      </dgm:spPr>
      <dgm:t>
        <a:bodyPr/>
        <a:lstStyle/>
        <a:p>
          <a:r>
            <a:rPr lang="en-US" sz="3600" dirty="0" smtClean="0"/>
            <a:t>Stage 3</a:t>
          </a:r>
          <a:endParaRPr lang="en-US" sz="3600" dirty="0"/>
        </a:p>
      </dgm:t>
    </dgm:pt>
    <dgm:pt modelId="{793C9F72-334F-48A4-A18B-839A6BBB9F1C}" type="parTrans" cxnId="{6660FBB6-AE06-4B79-8DD3-619361C7C471}">
      <dgm:prSet/>
      <dgm:spPr/>
      <dgm:t>
        <a:bodyPr/>
        <a:lstStyle/>
        <a:p>
          <a:endParaRPr lang="en-US"/>
        </a:p>
      </dgm:t>
    </dgm:pt>
    <dgm:pt modelId="{8B6131AD-53FF-4919-8E06-3959074FF527}" type="sibTrans" cxnId="{6660FBB6-AE06-4B79-8DD3-619361C7C471}">
      <dgm:prSet/>
      <dgm:spPr/>
      <dgm:t>
        <a:bodyPr/>
        <a:lstStyle/>
        <a:p>
          <a:endParaRPr lang="en-US"/>
        </a:p>
      </dgm:t>
    </dgm:pt>
    <dgm:pt modelId="{0C625E07-2829-4D07-AE79-63A9EA7A6799}" type="pres">
      <dgm:prSet presAssocID="{3868713D-5616-49E5-A7E0-1D94ACC8B325}" presName="Name0" presStyleCnt="0">
        <dgm:presLayoutVars>
          <dgm:dir/>
          <dgm:animLvl val="lvl"/>
          <dgm:resizeHandles val="exact"/>
        </dgm:presLayoutVars>
      </dgm:prSet>
      <dgm:spPr/>
    </dgm:pt>
    <dgm:pt modelId="{DF806F98-006E-4422-B86A-85C66301FECD}" type="pres">
      <dgm:prSet presAssocID="{2ED16D9A-BD92-47EF-9B3C-B81F50A70D2E}" presName="parTxOnly" presStyleLbl="node1" presStyleIdx="0" presStyleCnt="3">
        <dgm:presLayoutVars>
          <dgm:chMax val="0"/>
          <dgm:chPref val="0"/>
          <dgm:bulletEnabled val="1"/>
        </dgm:presLayoutVars>
      </dgm:prSet>
      <dgm:spPr/>
      <dgm:t>
        <a:bodyPr/>
        <a:lstStyle/>
        <a:p>
          <a:endParaRPr lang="en-US"/>
        </a:p>
      </dgm:t>
    </dgm:pt>
    <dgm:pt modelId="{1EFF9073-CA7A-4FE6-BA59-ECC013857D62}" type="pres">
      <dgm:prSet presAssocID="{0EDCCC6D-10B4-4AF7-8570-6719F619182B}" presName="parTxOnlySpace" presStyleCnt="0"/>
      <dgm:spPr/>
    </dgm:pt>
    <dgm:pt modelId="{1FB9D3BB-6991-4FA4-8748-78F1E54E017A}" type="pres">
      <dgm:prSet presAssocID="{0C4CD901-1270-4513-BFC0-B44ADAC892AA}" presName="parTxOnly" presStyleLbl="node1" presStyleIdx="1" presStyleCnt="3" custScaleX="52660">
        <dgm:presLayoutVars>
          <dgm:chMax val="0"/>
          <dgm:chPref val="0"/>
          <dgm:bulletEnabled val="1"/>
        </dgm:presLayoutVars>
      </dgm:prSet>
      <dgm:spPr/>
      <dgm:t>
        <a:bodyPr/>
        <a:lstStyle/>
        <a:p>
          <a:endParaRPr lang="en-US"/>
        </a:p>
      </dgm:t>
    </dgm:pt>
    <dgm:pt modelId="{8F0DC2BF-C705-4A37-9505-FA7F65C8D9D7}" type="pres">
      <dgm:prSet presAssocID="{DBD617C5-4BB7-4CDD-B06C-DE81F03E7BFB}" presName="parTxOnlySpace" presStyleCnt="0"/>
      <dgm:spPr/>
    </dgm:pt>
    <dgm:pt modelId="{BA9F1ED5-C4A0-4DFA-B420-93B5DE4B9E6F}" type="pres">
      <dgm:prSet presAssocID="{081F7FC2-9A15-489B-9A59-9880CB78AF27}" presName="parTxOnly" presStyleLbl="node1" presStyleIdx="2" presStyleCnt="3">
        <dgm:presLayoutVars>
          <dgm:chMax val="0"/>
          <dgm:chPref val="0"/>
          <dgm:bulletEnabled val="1"/>
        </dgm:presLayoutVars>
      </dgm:prSet>
      <dgm:spPr/>
      <dgm:t>
        <a:bodyPr/>
        <a:lstStyle/>
        <a:p>
          <a:endParaRPr lang="en-US"/>
        </a:p>
      </dgm:t>
    </dgm:pt>
  </dgm:ptLst>
  <dgm:cxnLst>
    <dgm:cxn modelId="{C94A24C7-2272-44F7-9A60-DEBB5619B74D}" type="presOf" srcId="{2ED16D9A-BD92-47EF-9B3C-B81F50A70D2E}" destId="{DF806F98-006E-4422-B86A-85C66301FECD}" srcOrd="0" destOrd="0" presId="urn:microsoft.com/office/officeart/2005/8/layout/chevron1"/>
    <dgm:cxn modelId="{6660FBB6-AE06-4B79-8DD3-619361C7C471}" srcId="{3868713D-5616-49E5-A7E0-1D94ACC8B325}" destId="{081F7FC2-9A15-489B-9A59-9880CB78AF27}" srcOrd="2" destOrd="0" parTransId="{793C9F72-334F-48A4-A18B-839A6BBB9F1C}" sibTransId="{8B6131AD-53FF-4919-8E06-3959074FF527}"/>
    <dgm:cxn modelId="{6E73D75C-B488-4979-811F-98AB8296CB2C}" type="presOf" srcId="{081F7FC2-9A15-489B-9A59-9880CB78AF27}" destId="{BA9F1ED5-C4A0-4DFA-B420-93B5DE4B9E6F}" srcOrd="0" destOrd="0" presId="urn:microsoft.com/office/officeart/2005/8/layout/chevron1"/>
    <dgm:cxn modelId="{2B7D33BE-563A-4DD3-93F6-4B3105B5FB5D}" type="presOf" srcId="{0C4CD901-1270-4513-BFC0-B44ADAC892AA}" destId="{1FB9D3BB-6991-4FA4-8748-78F1E54E017A}" srcOrd="0" destOrd="0" presId="urn:microsoft.com/office/officeart/2005/8/layout/chevron1"/>
    <dgm:cxn modelId="{0D84E98C-6956-466A-A08D-C1E515FD3E5B}" type="presOf" srcId="{3868713D-5616-49E5-A7E0-1D94ACC8B325}" destId="{0C625E07-2829-4D07-AE79-63A9EA7A6799}" srcOrd="0" destOrd="0" presId="urn:microsoft.com/office/officeart/2005/8/layout/chevron1"/>
    <dgm:cxn modelId="{B7F6DF72-C713-4694-A126-BA634498B657}" srcId="{3868713D-5616-49E5-A7E0-1D94ACC8B325}" destId="{2ED16D9A-BD92-47EF-9B3C-B81F50A70D2E}" srcOrd="0" destOrd="0" parTransId="{6FF57818-D962-4441-A277-259774F5909A}" sibTransId="{0EDCCC6D-10B4-4AF7-8570-6719F619182B}"/>
    <dgm:cxn modelId="{12F4F1C3-CA3A-4B12-B585-9F2E39112313}" srcId="{3868713D-5616-49E5-A7E0-1D94ACC8B325}" destId="{0C4CD901-1270-4513-BFC0-B44ADAC892AA}" srcOrd="1" destOrd="0" parTransId="{BBE4FC8A-5E44-48D4-9933-ECE0FA244B86}" sibTransId="{DBD617C5-4BB7-4CDD-B06C-DE81F03E7BFB}"/>
    <dgm:cxn modelId="{85C068E9-18B9-43E4-894B-BB8C049D112E}" type="presParOf" srcId="{0C625E07-2829-4D07-AE79-63A9EA7A6799}" destId="{DF806F98-006E-4422-B86A-85C66301FECD}" srcOrd="0" destOrd="0" presId="urn:microsoft.com/office/officeart/2005/8/layout/chevron1"/>
    <dgm:cxn modelId="{AC09FD72-513A-4E88-AB5F-0D6B83490393}" type="presParOf" srcId="{0C625E07-2829-4D07-AE79-63A9EA7A6799}" destId="{1EFF9073-CA7A-4FE6-BA59-ECC013857D62}" srcOrd="1" destOrd="0" presId="urn:microsoft.com/office/officeart/2005/8/layout/chevron1"/>
    <dgm:cxn modelId="{D9186CFB-DFD4-42BF-800E-DB1573A90750}" type="presParOf" srcId="{0C625E07-2829-4D07-AE79-63A9EA7A6799}" destId="{1FB9D3BB-6991-4FA4-8748-78F1E54E017A}" srcOrd="2" destOrd="0" presId="urn:microsoft.com/office/officeart/2005/8/layout/chevron1"/>
    <dgm:cxn modelId="{EF2E15F2-FCC9-4243-97A5-E7DCAB6C78C3}" type="presParOf" srcId="{0C625E07-2829-4D07-AE79-63A9EA7A6799}" destId="{8F0DC2BF-C705-4A37-9505-FA7F65C8D9D7}" srcOrd="3" destOrd="0" presId="urn:microsoft.com/office/officeart/2005/8/layout/chevron1"/>
    <dgm:cxn modelId="{D14CC54C-E865-489E-B4E9-0F87634E787F}" type="presParOf" srcId="{0C625E07-2829-4D07-AE79-63A9EA7A6799}" destId="{BA9F1ED5-C4A0-4DFA-B420-93B5DE4B9E6F}"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0.16699</cdr:x>
      <cdr:y>0.14285</cdr:y>
    </cdr:from>
    <cdr:to>
      <cdr:x>0.96371</cdr:x>
      <cdr:y>0.14519</cdr:y>
    </cdr:to>
    <cdr:cxnSp macro="">
      <cdr:nvCxnSpPr>
        <cdr:cNvPr id="3" name="Straight Connector 2"/>
        <cdr:cNvCxnSpPr/>
      </cdr:nvCxnSpPr>
      <cdr:spPr>
        <a:xfrm xmlns:a="http://schemas.openxmlformats.org/drawingml/2006/main">
          <a:off x="1115711" y="716523"/>
          <a:ext cx="5323251" cy="11723"/>
        </a:xfrm>
        <a:prstGeom xmlns:a="http://schemas.openxmlformats.org/drawingml/2006/main" prst="line">
          <a:avLst/>
        </a:prstGeom>
        <a:ln xmlns:a="http://schemas.openxmlformats.org/drawingml/2006/main" w="47625" cmpd="sng">
          <a:solidFill>
            <a:srgbClr val="2FC400"/>
          </a:solidFill>
          <a:prstDash val="dash"/>
        </a:ln>
        <a:effectLst xmlns:a="http://schemas.openxmlformats.org/drawingml/2006/main">
          <a:outerShdw blurRad="50800" dist="50800" dir="5400000" algn="ctr" rotWithShape="0">
            <a:schemeClr val="tx1"/>
          </a:outerShdw>
        </a:effectLst>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0.19806</cdr:x>
      <cdr:y>0.09522</cdr:y>
    </cdr:from>
    <cdr:to>
      <cdr:x>0.91642</cdr:x>
      <cdr:y>0.13693</cdr:y>
    </cdr:to>
    <cdr:sp macro="" textlink="">
      <cdr:nvSpPr>
        <cdr:cNvPr id="4" name="TextBox 3"/>
        <cdr:cNvSpPr txBox="1"/>
      </cdr:nvSpPr>
      <cdr:spPr>
        <a:xfrm xmlns:a="http://schemas.openxmlformats.org/drawingml/2006/main">
          <a:off x="1304851" y="491901"/>
          <a:ext cx="4732662" cy="215466"/>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lIns="45720" tIns="0" rIns="0" bIns="0" rtlCol="0">
          <a:spAutoFit/>
        </a:bodyPr>
        <a:lstStyle xmlns:a="http://schemas.openxmlformats.org/drawingml/2006/main"/>
        <a:p xmlns:a="http://schemas.openxmlformats.org/drawingml/2006/main">
          <a:r>
            <a:rPr lang="en-US" sz="1400" i="1" dirty="0" smtClean="0"/>
            <a:t>Operational CDR quantity limit based on “work-in-progress”</a:t>
          </a:r>
          <a:endParaRPr lang="en-US" sz="1400" i="1" dirty="0"/>
        </a:p>
      </cdr:txBody>
    </cdr:sp>
  </cdr:relSizeAnchor>
  <cdr:relSizeAnchor xmlns:cdr="http://schemas.openxmlformats.org/drawingml/2006/chartDrawing">
    <cdr:from>
      <cdr:x>0.15583</cdr:x>
      <cdr:y>0.51386</cdr:y>
    </cdr:from>
    <cdr:to>
      <cdr:x>0.39842</cdr:x>
      <cdr:y>0.59727</cdr:y>
    </cdr:to>
    <cdr:sp macro="" textlink="">
      <cdr:nvSpPr>
        <cdr:cNvPr id="2" name="TextBox 1"/>
        <cdr:cNvSpPr txBox="1"/>
      </cdr:nvSpPr>
      <cdr:spPr>
        <a:xfrm xmlns:a="http://schemas.openxmlformats.org/drawingml/2006/main" rot="19795065">
          <a:off x="1026617" y="2654508"/>
          <a:ext cx="1598212" cy="430887"/>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lIns="45720" rIns="45720" rtlCol="0">
          <a:spAutoFit/>
        </a:bodyPr>
        <a:lstStyle xmlns:a="http://schemas.openxmlformats.org/drawingml/2006/main"/>
        <a:p xmlns:a="http://schemas.openxmlformats.org/drawingml/2006/main">
          <a:r>
            <a:rPr lang="en-US" sz="1100" dirty="0" smtClean="0"/>
            <a:t># of Active R2O Efforts</a:t>
          </a:r>
        </a:p>
        <a:p xmlns:a="http://schemas.openxmlformats.org/drawingml/2006/main">
          <a:r>
            <a:rPr lang="en-US" dirty="0" smtClean="0"/>
            <a:t>(from PI Grant Awards)</a:t>
          </a:r>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324645E3-0525-436C-8CEC-E08299867A13}" type="datetimeFigureOut">
              <a:rPr lang="en-US" smtClean="0"/>
              <a:t>3/5/2016</a:t>
            </a:fld>
            <a:endParaRPr lang="en-US"/>
          </a:p>
        </p:txBody>
      </p:sp>
      <p:sp>
        <p:nvSpPr>
          <p:cNvPr id="4" name="Footer Placeholder 3"/>
          <p:cNvSpPr>
            <a:spLocks noGrp="1"/>
          </p:cNvSpPr>
          <p:nvPr>
            <p:ph type="ftr" sz="quarter" idx="2"/>
          </p:nvPr>
        </p:nvSpPr>
        <p:spPr>
          <a:xfrm>
            <a:off x="1"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9029DC92-AA43-47B2-ADC6-26AF48C4ADA1}" type="slidenum">
              <a:rPr lang="en-US" smtClean="0"/>
              <a:t>‹#›</a:t>
            </a:fld>
            <a:endParaRPr lang="en-US"/>
          </a:p>
        </p:txBody>
      </p:sp>
    </p:spTree>
    <p:extLst>
      <p:ext uri="{BB962C8B-B14F-4D97-AF65-F5344CB8AC3E}">
        <p14:creationId xmlns:p14="http://schemas.microsoft.com/office/powerpoint/2010/main" val="228885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4" y="1"/>
            <a:ext cx="3038475" cy="465138"/>
          </a:xfrm>
          <a:prstGeom prst="rect">
            <a:avLst/>
          </a:prstGeom>
          <a:noFill/>
          <a:ln>
            <a:noFill/>
          </a:ln>
        </p:spPr>
        <p:txBody>
          <a:bodyPr lIns="91425" tIns="91425" rIns="91425" bIns="91425" anchor="t" anchorCtr="0"/>
          <a:lstStyle>
            <a:lvl1pPr marL="0" marR="0" indent="0" algn="l" rtl="0">
              <a:spcBef>
                <a:spcPts val="0"/>
              </a:spcBef>
              <a:spcAft>
                <a:spcPts val="0"/>
              </a:spcAft>
              <a:defRPr/>
            </a:lvl1pPr>
            <a:lvl2pPr marL="457200" marR="0" indent="0" algn="l" rtl="0">
              <a:spcBef>
                <a:spcPts val="0"/>
              </a:spcBef>
              <a:spcAft>
                <a:spcPts val="0"/>
              </a:spcAft>
              <a:defRPr/>
            </a:lvl2pPr>
            <a:lvl3pPr marL="914400" marR="0" indent="0" algn="l" rtl="0">
              <a:spcBef>
                <a:spcPts val="0"/>
              </a:spcBef>
              <a:spcAft>
                <a:spcPts val="0"/>
              </a:spcAft>
              <a:defRPr/>
            </a:lvl3pPr>
            <a:lvl4pPr marL="1371600" marR="0" indent="0" algn="l" rtl="0">
              <a:spcBef>
                <a:spcPts val="0"/>
              </a:spcBef>
              <a:spcAft>
                <a:spcPts val="0"/>
              </a:spcAft>
              <a:defRPr/>
            </a:lvl4pPr>
            <a:lvl5pPr marL="1828800" marR="0" indent="0" algn="l" rtl="0">
              <a:spcBef>
                <a:spcPts val="0"/>
              </a:spcBef>
              <a:spcAft>
                <a:spcPts val="0"/>
              </a:spcAft>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 name="Shape 3"/>
          <p:cNvSpPr txBox="1">
            <a:spLocks noGrp="1"/>
          </p:cNvSpPr>
          <p:nvPr>
            <p:ph type="dt" idx="10"/>
          </p:nvPr>
        </p:nvSpPr>
        <p:spPr>
          <a:xfrm>
            <a:off x="3970344" y="1"/>
            <a:ext cx="3038475" cy="465138"/>
          </a:xfrm>
          <a:prstGeom prst="rect">
            <a:avLst/>
          </a:prstGeom>
          <a:noFill/>
          <a:ln>
            <a:noFill/>
          </a:ln>
        </p:spPr>
        <p:txBody>
          <a:bodyPr lIns="91425" tIns="91425" rIns="91425" bIns="91425" anchor="t" anchorCtr="0"/>
          <a:lstStyle>
            <a:lvl1pPr marL="0" marR="0" indent="0" algn="r" rtl="0">
              <a:spcBef>
                <a:spcPts val="0"/>
              </a:spcBef>
              <a:spcAft>
                <a:spcPts val="0"/>
              </a:spcAft>
              <a:defRPr/>
            </a:lvl1pPr>
            <a:lvl2pPr marL="457200" marR="0" indent="0" algn="l" rtl="0">
              <a:spcBef>
                <a:spcPts val="0"/>
              </a:spcBef>
              <a:spcAft>
                <a:spcPts val="0"/>
              </a:spcAft>
              <a:defRPr/>
            </a:lvl2pPr>
            <a:lvl3pPr marL="914400" marR="0" indent="0" algn="l" rtl="0">
              <a:spcBef>
                <a:spcPts val="0"/>
              </a:spcBef>
              <a:spcAft>
                <a:spcPts val="0"/>
              </a:spcAft>
              <a:defRPr/>
            </a:lvl3pPr>
            <a:lvl4pPr marL="1371600" marR="0" indent="0" algn="l" rtl="0">
              <a:spcBef>
                <a:spcPts val="0"/>
              </a:spcBef>
              <a:spcAft>
                <a:spcPts val="0"/>
              </a:spcAft>
              <a:defRPr/>
            </a:lvl4pPr>
            <a:lvl5pPr marL="1828800" marR="0" indent="0" algn="l" rtl="0">
              <a:spcBef>
                <a:spcPts val="0"/>
              </a:spcBef>
              <a:spcAft>
                <a:spcPts val="0"/>
              </a:spcAft>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 name="Shape 4"/>
          <p:cNvSpPr>
            <a:spLocks noGrp="1" noRot="1" noChangeAspect="1"/>
          </p:cNvSpPr>
          <p:nvPr>
            <p:ph type="sldImg" idx="3"/>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 name="Shape 5"/>
          <p:cNvSpPr txBox="1">
            <a:spLocks noGrp="1"/>
          </p:cNvSpPr>
          <p:nvPr>
            <p:ph type="body" idx="1"/>
          </p:nvPr>
        </p:nvSpPr>
        <p:spPr>
          <a:xfrm>
            <a:off x="701676" y="4416429"/>
            <a:ext cx="5607049" cy="4183063"/>
          </a:xfrm>
          <a:prstGeom prst="rect">
            <a:avLst/>
          </a:prstGeom>
          <a:noFill/>
          <a:ln>
            <a:noFill/>
          </a:ln>
        </p:spPr>
        <p:txBody>
          <a:bodyPr lIns="91425" tIns="91425" rIns="91425" bIns="91425" anchor="t" anchorCtr="0"/>
          <a:lstStyle>
            <a:lvl1pPr marL="0" marR="0" indent="0" algn="l" rtl="0">
              <a:spcBef>
                <a:spcPts val="360"/>
              </a:spcBef>
              <a:spcAft>
                <a:spcPts val="0"/>
              </a:spcAft>
              <a:defRPr/>
            </a:lvl1pPr>
            <a:lvl2pPr marL="457200" marR="0" indent="0" algn="l" rtl="0">
              <a:spcBef>
                <a:spcPts val="360"/>
              </a:spcBef>
              <a:spcAft>
                <a:spcPts val="0"/>
              </a:spcAft>
              <a:defRPr/>
            </a:lvl2pPr>
            <a:lvl3pPr marL="914400" marR="0" indent="0" algn="l" rtl="0">
              <a:spcBef>
                <a:spcPts val="360"/>
              </a:spcBef>
              <a:spcAft>
                <a:spcPts val="0"/>
              </a:spcAft>
              <a:defRPr/>
            </a:lvl3pPr>
            <a:lvl4pPr marL="1371600" marR="0" indent="0" algn="l" rtl="0">
              <a:spcBef>
                <a:spcPts val="360"/>
              </a:spcBef>
              <a:spcAft>
                <a:spcPts val="0"/>
              </a:spcAft>
              <a:defRPr/>
            </a:lvl4pPr>
            <a:lvl5pPr marL="1828800" marR="0" indent="0" algn="l" rtl="0">
              <a:spcBef>
                <a:spcPts val="360"/>
              </a:spcBef>
              <a:spcAft>
                <a:spcPts val="0"/>
              </a:spcAft>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 name="Shape 6"/>
          <p:cNvSpPr txBox="1">
            <a:spLocks noGrp="1"/>
          </p:cNvSpPr>
          <p:nvPr>
            <p:ph type="ftr" idx="11"/>
          </p:nvPr>
        </p:nvSpPr>
        <p:spPr>
          <a:xfrm>
            <a:off x="4" y="8829675"/>
            <a:ext cx="3038475" cy="465138"/>
          </a:xfrm>
          <a:prstGeom prst="rect">
            <a:avLst/>
          </a:prstGeom>
          <a:noFill/>
          <a:ln>
            <a:noFill/>
          </a:ln>
        </p:spPr>
        <p:txBody>
          <a:bodyPr lIns="91425" tIns="91425" rIns="91425" bIns="91425" anchor="b" anchorCtr="0"/>
          <a:lstStyle>
            <a:lvl1pPr marL="0" marR="0" indent="0" algn="l" rtl="0">
              <a:spcBef>
                <a:spcPts val="0"/>
              </a:spcBef>
              <a:spcAft>
                <a:spcPts val="0"/>
              </a:spcAft>
              <a:defRPr/>
            </a:lvl1pPr>
            <a:lvl2pPr marL="457200" marR="0" indent="0" algn="l" rtl="0">
              <a:spcBef>
                <a:spcPts val="0"/>
              </a:spcBef>
              <a:spcAft>
                <a:spcPts val="0"/>
              </a:spcAft>
              <a:defRPr/>
            </a:lvl2pPr>
            <a:lvl3pPr marL="914400" marR="0" indent="0" algn="l" rtl="0">
              <a:spcBef>
                <a:spcPts val="0"/>
              </a:spcBef>
              <a:spcAft>
                <a:spcPts val="0"/>
              </a:spcAft>
              <a:defRPr/>
            </a:lvl3pPr>
            <a:lvl4pPr marL="1371600" marR="0" indent="0" algn="l" rtl="0">
              <a:spcBef>
                <a:spcPts val="0"/>
              </a:spcBef>
              <a:spcAft>
                <a:spcPts val="0"/>
              </a:spcAft>
              <a:defRPr/>
            </a:lvl4pPr>
            <a:lvl5pPr marL="1828800" marR="0" indent="0" algn="l" rtl="0">
              <a:spcBef>
                <a:spcPts val="0"/>
              </a:spcBef>
              <a:spcAft>
                <a:spcPts val="0"/>
              </a:spcAft>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 name="Shape 7"/>
          <p:cNvSpPr txBox="1">
            <a:spLocks noGrp="1"/>
          </p:cNvSpPr>
          <p:nvPr>
            <p:ph type="sldNum" idx="12"/>
          </p:nvPr>
        </p:nvSpPr>
        <p:spPr>
          <a:xfrm>
            <a:off x="3970344" y="8829675"/>
            <a:ext cx="3038475" cy="465138"/>
          </a:xfrm>
          <a:prstGeom prst="rect">
            <a:avLst/>
          </a:prstGeom>
          <a:noFill/>
          <a:ln>
            <a:noFill/>
          </a:ln>
        </p:spPr>
        <p:txBody>
          <a:bodyPr lIns="93175" tIns="46575" rIns="93175" bIns="46575" anchor="b" anchorCtr="0">
            <a:noAutofit/>
          </a:bodyPr>
          <a:lstStyle>
            <a:lvl1pPr marL="0" marR="0" indent="0" algn="r" rtl="0">
              <a:spcBef>
                <a:spcPts val="0"/>
              </a:spcBef>
              <a:spcAft>
                <a:spcPts val="0"/>
              </a:spcAft>
              <a:buNone/>
              <a:defRPr sz="1200" b="0" i="0" u="none" strike="noStrike" cap="none" baseline="0">
                <a:solidFill>
                  <a:schemeClr val="dk1"/>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extLst>
      <p:ext uri="{BB962C8B-B14F-4D97-AF65-F5344CB8AC3E}">
        <p14:creationId xmlns:p14="http://schemas.microsoft.com/office/powerpoint/2010/main" val="413735279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ocs.google.com/a/noaa.gov/document/d/1BQwOojtmERNasmrUO1fVHQuygxVjQkmjl-i5qdoyLMM/edit"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docs.google.com/a/noaa.gov/document/d/1BQwOojtmERNasmrUO1fVHQuygxVjQkmjl-i5qdoyLMM/edit"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docs.google.com/a/noaa.gov/document/d/1BQwOojtmERNasmrUO1fVHQuygxVjQkmjl-i5qdoyLMM/edit"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Shape 106"/>
          <p:cNvSpPr txBox="1">
            <a:spLocks noGrp="1"/>
          </p:cNvSpPr>
          <p:nvPr>
            <p:ph type="body" idx="1"/>
          </p:nvPr>
        </p:nvSpPr>
        <p:spPr>
          <a:xfrm>
            <a:off x="701678" y="4416429"/>
            <a:ext cx="5607049" cy="4183063"/>
          </a:xfrm>
          <a:prstGeom prst="rect">
            <a:avLst/>
          </a:prstGeom>
        </p:spPr>
        <p:txBody>
          <a:bodyPr lIns="91420" tIns="91420" rIns="91420" bIns="91420" anchor="t" anchorCtr="0">
            <a:noAutofit/>
          </a:bodyPr>
          <a:lstStyle/>
          <a:p>
            <a:endParaRPr/>
          </a:p>
        </p:txBody>
      </p:sp>
      <p:sp>
        <p:nvSpPr>
          <p:cNvPr id="107" name="Shape 10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322850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t>25</a:t>
            </a:fld>
            <a:endParaRPr lang="en-US"/>
          </a:p>
        </p:txBody>
      </p:sp>
    </p:spTree>
    <p:extLst>
      <p:ext uri="{BB962C8B-B14F-4D97-AF65-F5344CB8AC3E}">
        <p14:creationId xmlns:p14="http://schemas.microsoft.com/office/powerpoint/2010/main" val="26533476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rtl="0"/>
            <a:r>
              <a:rPr lang="en-US" b="1" dirty="0"/>
              <a:t>Article on CDRs and energy accepted for publication in BAMS </a:t>
            </a:r>
            <a:r>
              <a:rPr lang="en-US" dirty="0"/>
              <a:t>- A manuscript by C Schreck and others titled: “Natural Gas Prices and the Extreme Winters of 2011/12 and 2013/14: Causes, Indicators, and Interactions” was accepted for publication in the Bulletin of the AMS. The study demonstrated how energy traders and meteorologists use weather and climate data, including NOAA’s Climate Data Records, to supplement numerical models and anticipate changes in heating demand.</a:t>
            </a:r>
          </a:p>
          <a:p>
            <a:pPr rtl="0"/>
            <a:r>
              <a:rPr lang="en-US" u="sng" dirty="0">
                <a:hlinkClick r:id="rId3"/>
              </a:rPr>
              <a:t>https://docs.google.com/a/noaa.gov/document/d/1BQwOojtmERNasmrUO1fVHQuygxVjQkmjl-i5qdoyLMM/edit</a:t>
            </a:r>
            <a:r>
              <a:rPr lang="en-US" dirty="0"/>
              <a:t> </a:t>
            </a:r>
          </a:p>
          <a:p>
            <a:endParaRPr lang="en-US" dirty="0" smtClean="0"/>
          </a:p>
          <a:p>
            <a:r>
              <a:rPr lang="en-US" dirty="0" smtClean="0"/>
              <a:t>Composites of OLR (shading) and 200-hPa streamfunction anomalies. Both composites show the same phase of the MJO but different phases of the MultiVariate Pacific-North American (MVP) index. When the MVP is negative (bottom), a secondary maximum in convection appears near Hawaii. This convection is associated with an extratropical wave train (contours) that leads to warm temperatures over the eastern United States. Such a pattern is expected for this phase of the MJO. However, this pattern is strikingly absent when the MVP is positive (top). Even though the forcing from the MJO is similar in both patterns, the MVP identifies which set of dates produces the expected extratropical response and which does not.</a:t>
            </a:r>
            <a:endParaRPr lang="en-US" dirty="0"/>
          </a:p>
        </p:txBody>
      </p:sp>
      <p:sp>
        <p:nvSpPr>
          <p:cNvPr id="4" name="Slide Number Placeholder 3"/>
          <p:cNvSpPr>
            <a:spLocks noGrp="1"/>
          </p:cNvSpPr>
          <p:nvPr>
            <p:ph type="sldNum" sz="quarter" idx="10"/>
          </p:nvPr>
        </p:nvSpPr>
        <p:spPr/>
        <p:txBody>
          <a:bodyPr/>
          <a:lstStyle/>
          <a:p>
            <a:pPr>
              <a:defRPr/>
            </a:pPr>
            <a:fld id="{BAF489FD-3F39-4C9C-9177-6BA9959415F5}" type="slidenum">
              <a:rPr lang="en-US" smtClean="0"/>
              <a:pPr>
                <a:defRPr/>
              </a:pPr>
              <a:t>26</a:t>
            </a:fld>
            <a:endParaRPr lang="en-US" dirty="0"/>
          </a:p>
        </p:txBody>
      </p:sp>
      <p:sp>
        <p:nvSpPr>
          <p:cNvPr id="5" name="Date Placeholder 4"/>
          <p:cNvSpPr>
            <a:spLocks noGrp="1"/>
          </p:cNvSpPr>
          <p:nvPr>
            <p:ph type="dt" idx="11"/>
          </p:nvPr>
        </p:nvSpPr>
        <p:spPr/>
        <p:txBody>
          <a:bodyPr/>
          <a:lstStyle/>
          <a:p>
            <a:r>
              <a:rPr lang="en-US" dirty="0" smtClean="0"/>
              <a:t>1/28/15</a:t>
            </a:r>
            <a:endParaRPr lang="en-US" dirty="0"/>
          </a:p>
        </p:txBody>
      </p:sp>
      <p:sp>
        <p:nvSpPr>
          <p:cNvPr id="6" name="Footer Placeholder 5"/>
          <p:cNvSpPr>
            <a:spLocks noGrp="1"/>
          </p:cNvSpPr>
          <p:nvPr>
            <p:ph type="ftr" sz="quarter" idx="12"/>
          </p:nvPr>
        </p:nvSpPr>
        <p:spPr/>
        <p:txBody>
          <a:bodyPr/>
          <a:lstStyle/>
          <a:p>
            <a:r>
              <a:rPr lang="en-US" dirty="0" smtClean="0"/>
              <a:t>CDAT</a:t>
            </a:r>
            <a:endParaRPr lang="en-US" dirty="0"/>
          </a:p>
        </p:txBody>
      </p:sp>
    </p:spTree>
    <p:extLst>
      <p:ext uri="{BB962C8B-B14F-4D97-AF65-F5344CB8AC3E}">
        <p14:creationId xmlns:p14="http://schemas.microsoft.com/office/powerpoint/2010/main" val="795765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rtl="0"/>
            <a:r>
              <a:rPr lang="en-US" b="1" dirty="0"/>
              <a:t>Article on CDRs and energy accepted for publication in BAMS </a:t>
            </a:r>
            <a:r>
              <a:rPr lang="en-US" dirty="0"/>
              <a:t>- A manuscript by C Schreck and others titled: “Natural Gas Prices and the Extreme Winters of 2011/12 and 2013/14: Causes, Indicators, and Interactions” was accepted for publication in the Bulletin of the AMS. The study demonstrated how energy traders and meteorologists use weather and climate data, including NOAA’s Climate Data Records, to supplement numerical models and anticipate changes in heating demand.</a:t>
            </a:r>
          </a:p>
          <a:p>
            <a:pPr rtl="0"/>
            <a:r>
              <a:rPr lang="en-US" u="sng" dirty="0">
                <a:hlinkClick r:id="rId3"/>
              </a:rPr>
              <a:t>https://docs.google.com/a/noaa.gov/document/d/1BQwOojtmERNasmrUO1fVHQuygxVjQkmjl-i5qdoyLMM/edit</a:t>
            </a:r>
            <a:r>
              <a:rPr lang="en-US" dirty="0"/>
              <a:t> </a:t>
            </a:r>
          </a:p>
          <a:p>
            <a:endParaRPr lang="en-US" dirty="0" smtClean="0"/>
          </a:p>
          <a:p>
            <a:r>
              <a:rPr lang="en-US" dirty="0" smtClean="0"/>
              <a:t>Composites of OLR (shading) and 200-hPa streamfunction anomalies. Both composites show the same phase of the MJO but different phases of the MultiVariate Pacific-North American (MVP) index. When the MVP is negative (bottom), a secondary maximum in convection appears near Hawaii. This convection is associated with an extratropical wave train (contours) that leads to warm temperatures over the eastern United States. Such a pattern is expected for this phase of the MJO. However, this pattern is strikingly absent when the MVP is positive (top). Even though the forcing from the MJO is similar in both patterns, the MVP identifies which set of dates produces the expected extratropical response and which does not.</a:t>
            </a:r>
            <a:endParaRPr lang="en-US" dirty="0"/>
          </a:p>
        </p:txBody>
      </p:sp>
      <p:sp>
        <p:nvSpPr>
          <p:cNvPr id="4" name="Slide Number Placeholder 3"/>
          <p:cNvSpPr>
            <a:spLocks noGrp="1"/>
          </p:cNvSpPr>
          <p:nvPr>
            <p:ph type="sldNum" sz="quarter" idx="10"/>
          </p:nvPr>
        </p:nvSpPr>
        <p:spPr/>
        <p:txBody>
          <a:bodyPr/>
          <a:lstStyle/>
          <a:p>
            <a:pPr>
              <a:defRPr/>
            </a:pPr>
            <a:fld id="{BAF489FD-3F39-4C9C-9177-6BA9959415F5}" type="slidenum">
              <a:rPr lang="en-US" smtClean="0"/>
              <a:pPr>
                <a:defRPr/>
              </a:pPr>
              <a:t>27</a:t>
            </a:fld>
            <a:endParaRPr lang="en-US" dirty="0"/>
          </a:p>
        </p:txBody>
      </p:sp>
      <p:sp>
        <p:nvSpPr>
          <p:cNvPr id="5" name="Date Placeholder 4"/>
          <p:cNvSpPr>
            <a:spLocks noGrp="1"/>
          </p:cNvSpPr>
          <p:nvPr>
            <p:ph type="dt" idx="11"/>
          </p:nvPr>
        </p:nvSpPr>
        <p:spPr/>
        <p:txBody>
          <a:bodyPr/>
          <a:lstStyle/>
          <a:p>
            <a:r>
              <a:rPr lang="en-US" dirty="0" smtClean="0"/>
              <a:t>1/28/15</a:t>
            </a:r>
            <a:endParaRPr lang="en-US" dirty="0"/>
          </a:p>
        </p:txBody>
      </p:sp>
      <p:sp>
        <p:nvSpPr>
          <p:cNvPr id="6" name="Footer Placeholder 5"/>
          <p:cNvSpPr>
            <a:spLocks noGrp="1"/>
          </p:cNvSpPr>
          <p:nvPr>
            <p:ph type="ftr" sz="quarter" idx="12"/>
          </p:nvPr>
        </p:nvSpPr>
        <p:spPr/>
        <p:txBody>
          <a:bodyPr/>
          <a:lstStyle/>
          <a:p>
            <a:r>
              <a:rPr lang="en-US" dirty="0" smtClean="0"/>
              <a:t>CDAT</a:t>
            </a:r>
            <a:endParaRPr lang="en-US" dirty="0"/>
          </a:p>
        </p:txBody>
      </p:sp>
    </p:spTree>
    <p:extLst>
      <p:ext uri="{BB962C8B-B14F-4D97-AF65-F5344CB8AC3E}">
        <p14:creationId xmlns:p14="http://schemas.microsoft.com/office/powerpoint/2010/main" val="795765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rtl="0"/>
            <a:r>
              <a:rPr lang="en-US" b="1" dirty="0"/>
              <a:t>Article on CDRs and energy accepted for publication in BAMS </a:t>
            </a:r>
            <a:r>
              <a:rPr lang="en-US" dirty="0"/>
              <a:t>- A manuscript by C Schreck and others titled: “Natural Gas Prices and the Extreme Winters of 2011/12 and 2013/14: Causes, Indicators, and Interactions” was accepted for publication in the Bulletin of the AMS. The study demonstrated how energy traders and meteorologists use weather and climate data, including NOAA’s Climate Data Records, to supplement numerical models and anticipate changes in heating demand.</a:t>
            </a:r>
          </a:p>
          <a:p>
            <a:pPr rtl="0"/>
            <a:r>
              <a:rPr lang="en-US" u="sng" dirty="0">
                <a:hlinkClick r:id="rId3"/>
              </a:rPr>
              <a:t>https://docs.google.com/a/noaa.gov/document/d/1BQwOojtmERNasmrUO1fVHQuygxVjQkmjl-i5qdoyLMM/edit</a:t>
            </a:r>
            <a:r>
              <a:rPr lang="en-US" dirty="0"/>
              <a:t> </a:t>
            </a:r>
          </a:p>
          <a:p>
            <a:endParaRPr lang="en-US" dirty="0" smtClean="0"/>
          </a:p>
          <a:p>
            <a:r>
              <a:rPr lang="en-US" dirty="0" smtClean="0"/>
              <a:t>Composites of OLR (shading) and 200-hPa streamfunction anomalies. Both composites show the same phase of the MJO but different phases of the MultiVariate Pacific-North American (MVP) index. When the MVP is negative (bottom), a secondary maximum in convection appears near Hawaii. This convection is associated with an extratropical wave train (contours) that leads to warm temperatures over the eastern United States. Such a pattern is expected for this phase of the MJO. However, this pattern is strikingly absent when the MVP is positive (top). Even though the forcing from the MJO is similar in both patterns, the MVP identifies which set of dates produces the expected extratropical response and which does not.</a:t>
            </a:r>
            <a:endParaRPr lang="en-US" dirty="0"/>
          </a:p>
        </p:txBody>
      </p:sp>
      <p:sp>
        <p:nvSpPr>
          <p:cNvPr id="4" name="Slide Number Placeholder 3"/>
          <p:cNvSpPr>
            <a:spLocks noGrp="1"/>
          </p:cNvSpPr>
          <p:nvPr>
            <p:ph type="sldNum" sz="quarter" idx="10"/>
          </p:nvPr>
        </p:nvSpPr>
        <p:spPr/>
        <p:txBody>
          <a:bodyPr/>
          <a:lstStyle/>
          <a:p>
            <a:pPr>
              <a:defRPr/>
            </a:pPr>
            <a:fld id="{BAF489FD-3F39-4C9C-9177-6BA9959415F5}" type="slidenum">
              <a:rPr lang="en-US" smtClean="0"/>
              <a:pPr>
                <a:defRPr/>
              </a:pPr>
              <a:t>28</a:t>
            </a:fld>
            <a:endParaRPr lang="en-US" dirty="0"/>
          </a:p>
        </p:txBody>
      </p:sp>
      <p:sp>
        <p:nvSpPr>
          <p:cNvPr id="5" name="Date Placeholder 4"/>
          <p:cNvSpPr>
            <a:spLocks noGrp="1"/>
          </p:cNvSpPr>
          <p:nvPr>
            <p:ph type="dt" idx="11"/>
          </p:nvPr>
        </p:nvSpPr>
        <p:spPr/>
        <p:txBody>
          <a:bodyPr/>
          <a:lstStyle/>
          <a:p>
            <a:r>
              <a:rPr lang="en-US" dirty="0" smtClean="0"/>
              <a:t>1/28/15</a:t>
            </a:r>
            <a:endParaRPr lang="en-US" dirty="0"/>
          </a:p>
        </p:txBody>
      </p:sp>
      <p:sp>
        <p:nvSpPr>
          <p:cNvPr id="6" name="Footer Placeholder 5"/>
          <p:cNvSpPr>
            <a:spLocks noGrp="1"/>
          </p:cNvSpPr>
          <p:nvPr>
            <p:ph type="ftr" sz="quarter" idx="12"/>
          </p:nvPr>
        </p:nvSpPr>
        <p:spPr/>
        <p:txBody>
          <a:bodyPr/>
          <a:lstStyle/>
          <a:p>
            <a:r>
              <a:rPr lang="en-US" dirty="0" smtClean="0"/>
              <a:t>CDAT</a:t>
            </a:r>
            <a:endParaRPr lang="en-US" dirty="0"/>
          </a:p>
        </p:txBody>
      </p:sp>
    </p:spTree>
    <p:extLst>
      <p:ext uri="{BB962C8B-B14F-4D97-AF65-F5344CB8AC3E}">
        <p14:creationId xmlns:p14="http://schemas.microsoft.com/office/powerpoint/2010/main" val="795765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a:spcBef>
                <a:spcPts val="600"/>
              </a:spcBef>
              <a:buFont typeface="+mj-lt"/>
              <a:buNone/>
            </a:pPr>
            <a:r>
              <a:rPr lang="en-US" sz="2400" dirty="0" smtClean="0">
                <a:latin typeface="Calibri" panose="020F0502020204030204" pitchFamily="34" charset="0"/>
              </a:rPr>
              <a:t>NOAA’s CDR Program began in 2009 at the National Climatic Data Center (NCDC)</a:t>
            </a:r>
          </a:p>
          <a:p>
            <a:pPr>
              <a:spcBef>
                <a:spcPts val="600"/>
              </a:spcBef>
              <a:buFont typeface="+mj-lt"/>
              <a:buNone/>
            </a:pPr>
            <a:endParaRPr lang="en-US" sz="2400" dirty="0" smtClean="0">
              <a:latin typeface="Calibri" panose="020F0502020204030204" pitchFamily="34" charset="0"/>
            </a:endParaRPr>
          </a:p>
          <a:p>
            <a:pPr marL="688975" lvl="0" indent="-342900">
              <a:spcBef>
                <a:spcPts val="600"/>
              </a:spcBef>
              <a:buFont typeface="Wingdings" panose="05000000000000000000" pitchFamily="2" charset="2"/>
              <a:buChar char="Ø"/>
            </a:pPr>
            <a:r>
              <a:rPr lang="en-US" sz="2000" dirty="0" smtClean="0">
                <a:latin typeface="Calibri" panose="020F0502020204030204" pitchFamily="34" charset="0"/>
              </a:rPr>
              <a:t>CDRs based on </a:t>
            </a:r>
            <a:r>
              <a:rPr lang="en-US" sz="2000" b="1" dirty="0" smtClean="0">
                <a:latin typeface="Calibri" panose="020F0502020204030204" pitchFamily="34" charset="0"/>
              </a:rPr>
              <a:t>best science</a:t>
            </a:r>
            <a:r>
              <a:rPr lang="en-US" sz="2000" dirty="0" smtClean="0">
                <a:latin typeface="Calibri" panose="020F0502020204030204" pitchFamily="34" charset="0"/>
              </a:rPr>
              <a:t>, and the </a:t>
            </a:r>
            <a:r>
              <a:rPr lang="en-US" sz="2000" b="1" dirty="0" smtClean="0">
                <a:latin typeface="Calibri" panose="020F0502020204030204" pitchFamily="34" charset="0"/>
              </a:rPr>
              <a:t>most mature </a:t>
            </a:r>
            <a:r>
              <a:rPr lang="en-US" sz="2000" dirty="0" smtClean="0">
                <a:latin typeface="Calibri" panose="020F0502020204030204" pitchFamily="34" charset="0"/>
              </a:rPr>
              <a:t>algorithms.</a:t>
            </a:r>
            <a:endParaRPr lang="en-US" sz="2000" u="sng" dirty="0" smtClean="0">
              <a:latin typeface="Calibri" panose="020F0502020204030204" pitchFamily="34" charset="0"/>
            </a:endParaRPr>
          </a:p>
          <a:p>
            <a:pPr marL="688975" lvl="0" indent="-342900">
              <a:spcBef>
                <a:spcPts val="600"/>
              </a:spcBef>
              <a:buFont typeface="Wingdings" panose="05000000000000000000" pitchFamily="2" charset="2"/>
              <a:buChar char="Ø"/>
            </a:pPr>
            <a:r>
              <a:rPr lang="en-US" sz="2000" dirty="0" smtClean="0">
                <a:latin typeface="Calibri" panose="020F0502020204030204" pitchFamily="34" charset="0"/>
              </a:rPr>
              <a:t>Focused on </a:t>
            </a:r>
            <a:r>
              <a:rPr lang="en-US" sz="2000" b="1" dirty="0" smtClean="0">
                <a:latin typeface="Calibri" panose="020F0502020204030204" pitchFamily="34" charset="0"/>
              </a:rPr>
              <a:t>Essential Climate Variables</a:t>
            </a:r>
            <a:r>
              <a:rPr lang="en-US" sz="2000" dirty="0" smtClean="0">
                <a:latin typeface="Calibri" panose="020F0502020204030204" pitchFamily="34" charset="0"/>
              </a:rPr>
              <a:t> (ECVs), with initial priority on critical CDRs identified by international experts.</a:t>
            </a:r>
          </a:p>
          <a:p>
            <a:pPr marL="688975" lvl="0" indent="-342900">
              <a:spcBef>
                <a:spcPts val="600"/>
              </a:spcBef>
              <a:buFont typeface="Wingdings" panose="05000000000000000000" pitchFamily="2" charset="2"/>
              <a:buChar char="Ø"/>
            </a:pPr>
            <a:r>
              <a:rPr lang="en-US" sz="2000" b="1" dirty="0" smtClean="0">
                <a:latin typeface="Calibri" panose="020F0502020204030204" pitchFamily="34" charset="0"/>
              </a:rPr>
              <a:t>Competitive</a:t>
            </a:r>
            <a:r>
              <a:rPr lang="en-US" sz="2000" dirty="0" smtClean="0">
                <a:latin typeface="Calibri" panose="020F0502020204030204" pitchFamily="34" charset="0"/>
              </a:rPr>
              <a:t> awards</a:t>
            </a:r>
            <a:r>
              <a:rPr lang="en-US" sz="2000" b="1" dirty="0" smtClean="0">
                <a:latin typeface="Calibri" panose="020F0502020204030204" pitchFamily="34" charset="0"/>
              </a:rPr>
              <a:t> </a:t>
            </a:r>
            <a:r>
              <a:rPr lang="en-US" sz="2000" dirty="0" smtClean="0">
                <a:latin typeface="Calibri" panose="020F0502020204030204" pitchFamily="34" charset="0"/>
              </a:rPr>
              <a:t>to capture leading knowledge from across the research community (US agencies, universities, private companies).</a:t>
            </a:r>
          </a:p>
          <a:p>
            <a:pPr marL="688975" lvl="0" indent="-342900">
              <a:spcBef>
                <a:spcPts val="600"/>
              </a:spcBef>
              <a:buFont typeface="Wingdings" panose="05000000000000000000" pitchFamily="2" charset="2"/>
              <a:buChar char="Ø"/>
            </a:pPr>
            <a:r>
              <a:rPr lang="en-US" sz="2000" dirty="0" smtClean="0">
                <a:latin typeface="Calibri" panose="020F0502020204030204" pitchFamily="34" charset="0"/>
              </a:rPr>
              <a:t>Coordinated with NASA, USGS, and international partners.</a:t>
            </a:r>
          </a:p>
          <a:p>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t>2</a:t>
            </a:fld>
            <a:endParaRPr lang="en-US"/>
          </a:p>
        </p:txBody>
      </p:sp>
    </p:spTree>
    <p:extLst>
      <p:ext uri="{BB962C8B-B14F-4D97-AF65-F5344CB8AC3E}">
        <p14:creationId xmlns:p14="http://schemas.microsoft.com/office/powerpoint/2010/main" val="3838964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b="0" dirty="0" smtClean="0">
                <a:solidFill>
                  <a:srgbClr val="FF0000"/>
                </a:solidFill>
              </a:rPr>
              <a:t>CDRs in development (blue</a:t>
            </a:r>
            <a:r>
              <a:rPr lang="en-US" b="0" baseline="0" dirty="0" smtClean="0">
                <a:solidFill>
                  <a:srgbClr val="FF0000"/>
                </a:solidFill>
              </a:rPr>
              <a:t> line) are CDR PI development” bundles”, where Cumulative counts each individual CDR.  As an example, one CDR bundle may have one CDR, while another unique CDR bundle may have several </a:t>
            </a:r>
            <a:r>
              <a:rPr lang="en-US" b="0" baseline="0" dirty="0" err="1" smtClean="0">
                <a:solidFill>
                  <a:srgbClr val="FF0000"/>
                </a:solidFill>
              </a:rPr>
              <a:t>CDRs.</a:t>
            </a:r>
            <a:endParaRPr lang="en-US" b="0" baseline="0" dirty="0" smtClean="0">
              <a:solidFill>
                <a:srgbClr val="FF0000"/>
              </a:solidFill>
            </a:endParaRPr>
          </a:p>
          <a:p>
            <a:endParaRPr lang="en-US" b="0" baseline="0" dirty="0" smtClean="0">
              <a:solidFill>
                <a:srgbClr val="FF0000"/>
              </a:solidFill>
            </a:endParaRPr>
          </a:p>
          <a:p>
            <a:pPr marL="285750" indent="-285750">
              <a:buFont typeface="Arial" panose="020B0604020202020204" pitchFamily="34" charset="0"/>
              <a:buChar char="•"/>
            </a:pPr>
            <a:r>
              <a:rPr lang="en-US" dirty="0" smtClean="0"/>
              <a:t>Early “bow wave” of CDRs bundles from competitive grants program</a:t>
            </a:r>
          </a:p>
          <a:p>
            <a:pPr marL="285750" indent="-285750">
              <a:buFont typeface="Arial" panose="020B0604020202020204" pitchFamily="34" charset="0"/>
              <a:buChar char="•"/>
            </a:pPr>
            <a:r>
              <a:rPr lang="en-US" dirty="0" smtClean="0"/>
              <a:t>Sustainment costs will determine operational CDR carrying capacity</a:t>
            </a:r>
          </a:p>
          <a:p>
            <a:pPr marL="285750" indent="-285750">
              <a:buFont typeface="Arial" panose="020B0604020202020204" pitchFamily="34" charset="0"/>
              <a:buChar char="•"/>
            </a:pPr>
            <a:r>
              <a:rPr lang="en-US" dirty="0" smtClean="0"/>
              <a:t>Still 20+ more individual CDRs possible and “in the pipeline”</a:t>
            </a:r>
          </a:p>
          <a:p>
            <a:endParaRPr lang="en-US" b="0" dirty="0">
              <a:solidFill>
                <a:srgbClr val="FF0000"/>
              </a:solidFill>
            </a:endParaRPr>
          </a:p>
        </p:txBody>
      </p:sp>
      <p:sp>
        <p:nvSpPr>
          <p:cNvPr id="4" name="Date Placeholder 3"/>
          <p:cNvSpPr>
            <a:spLocks noGrp="1"/>
          </p:cNvSpPr>
          <p:nvPr>
            <p:ph type="dt" idx="10"/>
          </p:nvPr>
        </p:nvSpPr>
        <p:spPr/>
        <p:txBody>
          <a:bodyPr/>
          <a:lstStyle/>
          <a:p>
            <a:r>
              <a:rPr lang="en-US" smtClean="0">
                <a:solidFill>
                  <a:prstClr val="black"/>
                </a:solidFill>
                <a:latin typeface="Calibri"/>
              </a:rPr>
              <a:t>1/28/15</a:t>
            </a:r>
            <a:endParaRPr lang="en-US" dirty="0">
              <a:solidFill>
                <a:prstClr val="black"/>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solidFill>
                <a:latin typeface="Calibri"/>
              </a:rPr>
              <a:t>CDAT</a:t>
            </a:r>
            <a:endParaRPr lang="en-US" dirty="0">
              <a:solidFill>
                <a:prstClr val="black"/>
              </a:solidFill>
              <a:latin typeface="Calibri"/>
            </a:endParaRPr>
          </a:p>
        </p:txBody>
      </p:sp>
      <p:sp>
        <p:nvSpPr>
          <p:cNvPr id="6" name="Slide Number Placeholder 5"/>
          <p:cNvSpPr>
            <a:spLocks noGrp="1"/>
          </p:cNvSpPr>
          <p:nvPr>
            <p:ph type="sldNum" sz="quarter" idx="12"/>
          </p:nvPr>
        </p:nvSpPr>
        <p:spPr/>
        <p:txBody>
          <a:bodyPr/>
          <a:lstStyle/>
          <a:p>
            <a:fld id="{E63729DD-EBE7-45A7-ABA5-42B77ACE6464}" type="slidenum">
              <a:rPr lang="en-US" smtClean="0">
                <a:solidFill>
                  <a:prstClr val="black"/>
                </a:solidFill>
                <a:latin typeface="Calibri"/>
              </a:rPr>
              <a:pPr/>
              <a:t>4</a:t>
            </a:fld>
            <a:endParaRPr lang="en-US" dirty="0">
              <a:solidFill>
                <a:prstClr val="black"/>
              </a:solidFill>
              <a:latin typeface="Calibri"/>
            </a:endParaRPr>
          </a:p>
        </p:txBody>
      </p:sp>
    </p:spTree>
    <p:extLst>
      <p:ext uri="{BB962C8B-B14F-4D97-AF65-F5344CB8AC3E}">
        <p14:creationId xmlns:p14="http://schemas.microsoft.com/office/powerpoint/2010/main" val="1937419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This diagram is based on one that has circulated through NCDC/NCEI for many years. In this version the maturity levels</a:t>
            </a:r>
            <a:r>
              <a:rPr lang="en-US" baseline="0" dirty="0" smtClean="0"/>
              <a:t> have been aligned to the </a:t>
            </a:r>
            <a:r>
              <a:rPr lang="en-US" i="1" baseline="0" dirty="0" smtClean="0"/>
              <a:t>CDR Maturity Matrix </a:t>
            </a:r>
            <a:r>
              <a:rPr lang="en-US" baseline="0" dirty="0" smtClean="0"/>
              <a:t>V 4.0 and </a:t>
            </a:r>
            <a:r>
              <a:rPr lang="en-US" i="1" baseline="0" dirty="0" smtClean="0"/>
              <a:t>Requirements for the FOC State </a:t>
            </a:r>
            <a:r>
              <a:rPr lang="en-US" baseline="0" dirty="0" smtClean="0"/>
              <a:t>[CDRP-REQ-0559], where the latter formally specifies the maturity levels for both IOC and FOC. The minimum standard of Maturity Level 3 at IOC is also specified in the ORR checklist [CDRP-FORM-0178].</a:t>
            </a:r>
          </a:p>
          <a:p>
            <a:endParaRPr lang="en-US" baseline="0" dirty="0" smtClean="0"/>
          </a:p>
          <a:p>
            <a:r>
              <a:rPr lang="en-US" baseline="0" dirty="0" smtClean="0"/>
              <a:t>The text labels for Levels 1, 2, 4, and 6 are not specified elsewhere, so this diagram is the only place their association is made.</a:t>
            </a:r>
          </a:p>
          <a:p>
            <a:endParaRPr lang="en-US" baseline="0" dirty="0" smtClean="0"/>
          </a:p>
          <a:p>
            <a:r>
              <a:rPr lang="en-US" baseline="0" dirty="0" smtClean="0"/>
              <a:t>The Spiral Model was developed and published by Barry Boehm in 1986, with subsequent improvements. The 1988 version is available at http://csse.usc.edu/csse/TECHRPTS/1988/usccse88-500/usccse88-500.pdf, while an improved version is available at http://www.sei.cmu.edu/reports/00sr008.pdf. References to these papers are at https://en.wikipedia.org/wiki/Spiral_model</a:t>
            </a:r>
          </a:p>
          <a:p>
            <a:endParaRPr lang="en-US" baseline="0" dirty="0" smtClean="0"/>
          </a:p>
          <a:p>
            <a:r>
              <a:rPr lang="en-US" baseline="0" dirty="0" smtClean="0"/>
              <a:t>As defined by Dr. Boehm the model has considerable detail in each iteration.</a:t>
            </a:r>
          </a:p>
          <a:p>
            <a:endParaRPr lang="en-US" baseline="0" dirty="0" smtClean="0"/>
          </a:p>
        </p:txBody>
      </p:sp>
      <p:sp>
        <p:nvSpPr>
          <p:cNvPr id="4" name="Slide Number Placeholder 3"/>
          <p:cNvSpPr>
            <a:spLocks noGrp="1"/>
          </p:cNvSpPr>
          <p:nvPr>
            <p:ph type="sldNum" sz="quarter" idx="10"/>
          </p:nvPr>
        </p:nvSpPr>
        <p:spPr/>
        <p:txBody>
          <a:bodyPr/>
          <a:lstStyle/>
          <a:p>
            <a:fld id="{A8908C6C-206B-447A-BD73-270CA87CACB3}" type="slidenum">
              <a:rPr lang="en-US" smtClean="0"/>
              <a:t>6</a:t>
            </a:fld>
            <a:endParaRPr lang="en-US"/>
          </a:p>
        </p:txBody>
      </p:sp>
    </p:spTree>
    <p:extLst>
      <p:ext uri="{BB962C8B-B14F-4D97-AF65-F5344CB8AC3E}">
        <p14:creationId xmlns:p14="http://schemas.microsoft.com/office/powerpoint/2010/main" val="3428052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2. Water and Energy Cycle-related CDRs were given priority.</a:t>
            </a:r>
          </a:p>
          <a:p>
            <a:r>
              <a:rPr lang="en-US" dirty="0" smtClean="0"/>
              <a:t>R2O: “Research to Operations” transition.</a:t>
            </a:r>
            <a:endParaRPr lang="en-US" dirty="0"/>
          </a:p>
        </p:txBody>
      </p:sp>
      <p:sp>
        <p:nvSpPr>
          <p:cNvPr id="4" name="Slide Number Placeholder 3"/>
          <p:cNvSpPr>
            <a:spLocks noGrp="1"/>
          </p:cNvSpPr>
          <p:nvPr>
            <p:ph type="sldNum" sz="quarter" idx="10"/>
          </p:nvPr>
        </p:nvSpPr>
        <p:spPr/>
        <p:txBody>
          <a:bodyPr/>
          <a:lstStyle/>
          <a:p>
            <a:pPr>
              <a:defRPr/>
            </a:pPr>
            <a:fld id="{BAF489FD-3F39-4C9C-9177-6BA9959415F5}" type="slidenum">
              <a:rPr lang="en-US" smtClean="0"/>
              <a:pPr>
                <a:defRPr/>
              </a:pPr>
              <a:t>7</a:t>
            </a:fld>
            <a:endParaRPr lang="en-US" dirty="0"/>
          </a:p>
        </p:txBody>
      </p:sp>
      <p:sp>
        <p:nvSpPr>
          <p:cNvPr id="5" name="Date Placeholder 4"/>
          <p:cNvSpPr>
            <a:spLocks noGrp="1"/>
          </p:cNvSpPr>
          <p:nvPr>
            <p:ph type="dt" idx="11"/>
          </p:nvPr>
        </p:nvSpPr>
        <p:spPr/>
        <p:txBody>
          <a:bodyPr/>
          <a:lstStyle/>
          <a:p>
            <a:r>
              <a:rPr lang="en-US" dirty="0" smtClean="0"/>
              <a:t>1/28/15</a:t>
            </a:r>
            <a:endParaRPr lang="en-US" dirty="0"/>
          </a:p>
        </p:txBody>
      </p:sp>
      <p:sp>
        <p:nvSpPr>
          <p:cNvPr id="6" name="Footer Placeholder 5"/>
          <p:cNvSpPr>
            <a:spLocks noGrp="1"/>
          </p:cNvSpPr>
          <p:nvPr>
            <p:ph type="ftr" sz="quarter" idx="12"/>
          </p:nvPr>
        </p:nvSpPr>
        <p:spPr/>
        <p:txBody>
          <a:bodyPr/>
          <a:lstStyle/>
          <a:p>
            <a:r>
              <a:rPr lang="en-US" dirty="0" smtClean="0"/>
              <a:t>CDAT</a:t>
            </a:r>
            <a:endParaRPr lang="en-US" dirty="0"/>
          </a:p>
        </p:txBody>
      </p:sp>
    </p:spTree>
    <p:extLst>
      <p:ext uri="{BB962C8B-B14F-4D97-AF65-F5344CB8AC3E}">
        <p14:creationId xmlns:p14="http://schemas.microsoft.com/office/powerpoint/2010/main" val="1882912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smtClean="0"/>
              <a:t>R2O</a:t>
            </a:r>
            <a:r>
              <a:rPr lang="en-US" dirty="0" smtClean="0"/>
              <a:t>: “Research to Operations” transition.</a:t>
            </a:r>
            <a:endParaRPr lang="en-US" dirty="0"/>
          </a:p>
        </p:txBody>
      </p:sp>
      <p:sp>
        <p:nvSpPr>
          <p:cNvPr id="4" name="Slide Number Placeholder 3"/>
          <p:cNvSpPr>
            <a:spLocks noGrp="1"/>
          </p:cNvSpPr>
          <p:nvPr>
            <p:ph type="sldNum" sz="quarter" idx="10"/>
          </p:nvPr>
        </p:nvSpPr>
        <p:spPr/>
        <p:txBody>
          <a:bodyPr/>
          <a:lstStyle/>
          <a:p>
            <a:pPr>
              <a:defRPr/>
            </a:pPr>
            <a:fld id="{BAF489FD-3F39-4C9C-9177-6BA9959415F5}" type="slidenum">
              <a:rPr lang="en-US" smtClean="0"/>
              <a:pPr>
                <a:defRPr/>
              </a:pPr>
              <a:t>9</a:t>
            </a:fld>
            <a:endParaRPr lang="en-US" dirty="0"/>
          </a:p>
        </p:txBody>
      </p:sp>
      <p:sp>
        <p:nvSpPr>
          <p:cNvPr id="5" name="Date Placeholder 4"/>
          <p:cNvSpPr>
            <a:spLocks noGrp="1"/>
          </p:cNvSpPr>
          <p:nvPr>
            <p:ph type="dt" idx="11"/>
          </p:nvPr>
        </p:nvSpPr>
        <p:spPr/>
        <p:txBody>
          <a:bodyPr/>
          <a:lstStyle/>
          <a:p>
            <a:r>
              <a:rPr lang="en-US" dirty="0" smtClean="0"/>
              <a:t>1/28/15</a:t>
            </a:r>
            <a:endParaRPr lang="en-US" dirty="0"/>
          </a:p>
        </p:txBody>
      </p:sp>
      <p:sp>
        <p:nvSpPr>
          <p:cNvPr id="6" name="Footer Placeholder 5"/>
          <p:cNvSpPr>
            <a:spLocks noGrp="1"/>
          </p:cNvSpPr>
          <p:nvPr>
            <p:ph type="ftr" sz="quarter" idx="12"/>
          </p:nvPr>
        </p:nvSpPr>
        <p:spPr/>
        <p:txBody>
          <a:bodyPr/>
          <a:lstStyle/>
          <a:p>
            <a:r>
              <a:rPr lang="en-US" dirty="0" smtClean="0"/>
              <a:t>CDAT</a:t>
            </a:r>
            <a:endParaRPr lang="en-US" dirty="0"/>
          </a:p>
        </p:txBody>
      </p:sp>
    </p:spTree>
    <p:extLst>
      <p:ext uri="{BB962C8B-B14F-4D97-AF65-F5344CB8AC3E}">
        <p14:creationId xmlns:p14="http://schemas.microsoft.com/office/powerpoint/2010/main" val="1882912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6C9721-64D1-42E4-B05E-3CE5C550966B}" type="slidenum">
              <a:rPr lang="en-US" smtClean="0"/>
              <a:t>18</a:t>
            </a:fld>
            <a:endParaRPr lang="en-US"/>
          </a:p>
        </p:txBody>
      </p:sp>
    </p:spTree>
    <p:extLst>
      <p:ext uri="{BB962C8B-B14F-4D97-AF65-F5344CB8AC3E}">
        <p14:creationId xmlns:p14="http://schemas.microsoft.com/office/powerpoint/2010/main" val="2565349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Shape 41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414" name="Shape 414"/>
          <p:cNvSpPr txBox="1">
            <a:spLocks noGrp="1"/>
          </p:cNvSpPr>
          <p:nvPr>
            <p:ph type="body" idx="1"/>
          </p:nvPr>
        </p:nvSpPr>
        <p:spPr>
          <a:xfrm>
            <a:off x="701675" y="4416428"/>
            <a:ext cx="5607049" cy="4183063"/>
          </a:xfrm>
          <a:prstGeom prst="rect">
            <a:avLst/>
          </a:prstGeom>
          <a:noFill/>
          <a:ln>
            <a:noFill/>
          </a:ln>
        </p:spPr>
        <p:txBody>
          <a:bodyPr lIns="93175" tIns="46575" rIns="93175" bIns="46575" anchor="t" anchorCtr="0">
            <a:noAutofit/>
          </a:bodyPr>
          <a:lstStyle/>
          <a:p>
            <a:pPr marL="0" marR="0" lvl="0" indent="0" algn="l" rtl="0">
              <a:spcBef>
                <a:spcPts val="0"/>
              </a:spcBef>
              <a:spcAft>
                <a:spcPts val="0"/>
              </a:spcAft>
              <a:buSzPct val="25000"/>
              <a:buNone/>
            </a:pPr>
            <a:r>
              <a:rPr lang="en-US" sz="1200" b="0" i="0" u="none" strike="noStrike" cap="none" baseline="0">
                <a:solidFill>
                  <a:schemeClr val="dk1"/>
                </a:solidFill>
                <a:latin typeface="Calibri"/>
                <a:ea typeface="Calibri"/>
                <a:cs typeface="Calibri"/>
                <a:sym typeface="Calibri"/>
              </a:rPr>
              <a:t>Adapted from Bates and Privette, AGU EOS, 2012.</a:t>
            </a:r>
          </a:p>
          <a:p>
            <a:pPr marL="0" marR="0" lvl="0" indent="0" algn="l" rtl="0">
              <a:spcBef>
                <a:spcPts val="360"/>
              </a:spcBef>
              <a:spcAft>
                <a:spcPts val="0"/>
              </a:spcAft>
              <a:buSzPct val="25000"/>
              <a:buNone/>
            </a:pPr>
            <a:r>
              <a:rPr lang="en-US" sz="1200" b="0" i="0" u="none" strike="noStrike" cap="none" baseline="0">
                <a:solidFill>
                  <a:schemeClr val="dk1"/>
                </a:solidFill>
                <a:latin typeface="Calibri"/>
                <a:ea typeface="Calibri"/>
                <a:cs typeface="Calibri"/>
                <a:sym typeface="Calibri"/>
              </a:rPr>
              <a:t>The CDR Maturity Matrix is a measuring tool that CDRP uses to assess a CDR’s readiness for R2O (Research to Operations) transition [Levels 1-3] and level of operational state [Levels 4-6].</a:t>
            </a:r>
          </a:p>
          <a:p>
            <a:pPr marL="0" marR="0" lvl="0" indent="0" algn="l" rtl="0">
              <a:spcBef>
                <a:spcPts val="360"/>
              </a:spcBef>
              <a:spcAft>
                <a:spcPts val="0"/>
              </a:spcAft>
              <a:buSzPct val="25000"/>
              <a:buNone/>
            </a:pPr>
            <a:r>
              <a:rPr lang="en-US" sz="1200" b="1" i="0" u="none" strike="noStrike" cap="none" baseline="0">
                <a:solidFill>
                  <a:srgbClr val="974806"/>
                </a:solidFill>
                <a:latin typeface="Calibri"/>
                <a:ea typeface="Calibri"/>
                <a:cs typeface="Calibri"/>
                <a:sym typeface="Calibri"/>
              </a:rPr>
              <a:t>ATBD (Algorithm Theoretical Based Documents)</a:t>
            </a:r>
          </a:p>
        </p:txBody>
      </p:sp>
      <p:sp>
        <p:nvSpPr>
          <p:cNvPr id="415" name="Shape 415"/>
          <p:cNvSpPr txBox="1">
            <a:spLocks noGrp="1"/>
          </p:cNvSpPr>
          <p:nvPr>
            <p:ph type="sldNum" idx="12"/>
          </p:nvPr>
        </p:nvSpPr>
        <p:spPr>
          <a:xfrm>
            <a:off x="3970344" y="8829675"/>
            <a:ext cx="3038475" cy="465138"/>
          </a:xfrm>
          <a:prstGeom prst="rect">
            <a:avLst/>
          </a:prstGeom>
          <a:noFill/>
          <a:ln>
            <a:noFill/>
          </a:ln>
        </p:spPr>
        <p:txBody>
          <a:bodyPr lIns="93175" tIns="46575" rIns="93175" bIns="46575"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19</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94507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Shape 280"/>
          <p:cNvSpPr txBox="1">
            <a:spLocks noGrp="1"/>
          </p:cNvSpPr>
          <p:nvPr>
            <p:ph type="body" idx="1"/>
          </p:nvPr>
        </p:nvSpPr>
        <p:spPr>
          <a:xfrm>
            <a:off x="701675" y="4416428"/>
            <a:ext cx="5607049" cy="4183063"/>
          </a:xfrm>
          <a:prstGeom prst="rect">
            <a:avLst/>
          </a:prstGeom>
        </p:spPr>
        <p:txBody>
          <a:bodyPr lIns="91425" tIns="91425" rIns="91425" bIns="91425" anchor="t" anchorCtr="0">
            <a:noAutofit/>
          </a:bodyPr>
          <a:lstStyle/>
          <a:p>
            <a:pPr>
              <a:spcBef>
                <a:spcPts val="0"/>
              </a:spcBef>
              <a:buNone/>
            </a:pPr>
            <a:endParaRPr/>
          </a:p>
        </p:txBody>
      </p:sp>
      <p:sp>
        <p:nvSpPr>
          <p:cNvPr id="281" name="Shape 28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82968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25" name="Shape 25"/>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6" name="Shape 26"/>
          <p:cNvSpPr txBox="1">
            <a:spLocks noGrp="1"/>
          </p:cNvSpPr>
          <p:nvPr>
            <p:ph type="dt" idx="10"/>
          </p:nvPr>
        </p:nvSpPr>
        <p:spPr>
          <a:xfrm>
            <a:off x="457200" y="6356350"/>
            <a:ext cx="2133599"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7" name="Shape 27"/>
          <p:cNvSpPr txBox="1">
            <a:spLocks noGrp="1"/>
          </p:cNvSpPr>
          <p:nvPr>
            <p:ph type="ftr" idx="11"/>
          </p:nvPr>
        </p:nvSpPr>
        <p:spPr>
          <a:xfrm>
            <a:off x="3124200" y="6356350"/>
            <a:ext cx="2895600"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8" name="Shape 28"/>
          <p:cNvSpPr txBox="1">
            <a:spLocks noGrp="1"/>
          </p:cNvSpPr>
          <p:nvPr>
            <p:ph type="sldNum" idx="12"/>
          </p:nvPr>
        </p:nvSpPr>
        <p:spPr>
          <a:xfrm>
            <a:off x="6553200" y="6356350"/>
            <a:ext cx="2133599" cy="365125"/>
          </a:xfrm>
          <a:prstGeom prst="rect">
            <a:avLst/>
          </a:prstGeom>
          <a:noFill/>
          <a:ln>
            <a:noFill/>
          </a:ln>
        </p:spPr>
        <p:txBody>
          <a:bodyPr lIns="91425" tIns="45700" rIns="91425" bIns="45700" anchor="t" anchorCtr="0">
            <a:noAutofit/>
          </a:bodyPr>
          <a:lstStyle>
            <a:lvl1pPr marL="0" marR="0" indent="0" algn="l" rtl="0">
              <a:spcBef>
                <a:spcPts val="0"/>
              </a:spcBef>
              <a:buNone/>
              <a:defRPr sz="1800" b="0" i="0" u="none" strike="noStrike" cap="none" baseline="0">
                <a:solidFill>
                  <a:schemeClr val="dk1"/>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0A2714A5-1229-4647-B0D8-F7E1A6513B92}" type="slidenum">
              <a:rPr lang="en-US" smtClean="0"/>
              <a:pPr/>
              <a:t>‹#›</a:t>
            </a:fld>
            <a:endParaRPr lang="en-US" dirty="0"/>
          </a:p>
        </p:txBody>
      </p:sp>
    </p:spTree>
    <p:extLst>
      <p:ext uri="{BB962C8B-B14F-4D97-AF65-F5344CB8AC3E}">
        <p14:creationId xmlns:p14="http://schemas.microsoft.com/office/powerpoint/2010/main" val="2876804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A2714A5-1229-4647-B0D8-F7E1A6513B92}" type="slidenum">
              <a:rPr lang="en-US" smtClean="0"/>
              <a:pPr/>
              <a:t>‹#›</a:t>
            </a:fld>
            <a:endParaRPr lang="en-US" dirty="0"/>
          </a:p>
        </p:txBody>
      </p:sp>
    </p:spTree>
    <p:extLst>
      <p:ext uri="{BB962C8B-B14F-4D97-AF65-F5344CB8AC3E}">
        <p14:creationId xmlns:p14="http://schemas.microsoft.com/office/powerpoint/2010/main" val="24015461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63290C9-0402-45E8-AB58-A9DA0FB0E840}" type="datetimeFigureOut">
              <a:rPr lang="en-US" smtClean="0">
                <a:solidFill>
                  <a:prstClr val="black">
                    <a:tint val="75000"/>
                  </a:prstClr>
                </a:solidFill>
              </a:rPr>
              <a:pPr/>
              <a:t>3/5/2016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F33CA0-9890-4C3D-9479-B0A5A691C3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72958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3290C9-0402-45E8-AB58-A9DA0FB0E840}" type="datetimeFigureOut">
              <a:rPr lang="en-US" smtClean="0">
                <a:solidFill>
                  <a:prstClr val="black">
                    <a:tint val="75000"/>
                  </a:prstClr>
                </a:solidFill>
              </a:rPr>
              <a:pPr/>
              <a:t>3/5/2016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F33CA0-9890-4C3D-9479-B0A5A691C3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59093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63290C9-0402-45E8-AB58-A9DA0FB0E840}" type="datetimeFigureOut">
              <a:rPr lang="en-US" smtClean="0">
                <a:solidFill>
                  <a:prstClr val="black">
                    <a:tint val="75000"/>
                  </a:prstClr>
                </a:solidFill>
              </a:rPr>
              <a:pPr/>
              <a:t>3/5/2016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F33CA0-9890-4C3D-9479-B0A5A691C3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66993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63290C9-0402-45E8-AB58-A9DA0FB0E840}" type="datetimeFigureOut">
              <a:rPr lang="en-US" smtClean="0">
                <a:solidFill>
                  <a:prstClr val="black">
                    <a:tint val="75000"/>
                  </a:prstClr>
                </a:solidFill>
              </a:rPr>
              <a:pPr/>
              <a:t>3/5/2016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F33CA0-9890-4C3D-9479-B0A5A691C3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4316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63290C9-0402-45E8-AB58-A9DA0FB0E840}" type="datetimeFigureOut">
              <a:rPr lang="en-US" smtClean="0">
                <a:solidFill>
                  <a:prstClr val="black">
                    <a:tint val="75000"/>
                  </a:prstClr>
                </a:solidFill>
              </a:rPr>
              <a:pPr/>
              <a:t>3/5/2016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0F33CA0-9890-4C3D-9479-B0A5A691C3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36477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63290C9-0402-45E8-AB58-A9DA0FB0E840}" type="datetimeFigureOut">
              <a:rPr lang="en-US" smtClean="0">
                <a:solidFill>
                  <a:prstClr val="black">
                    <a:tint val="75000"/>
                  </a:prstClr>
                </a:solidFill>
              </a:rPr>
              <a:pPr/>
              <a:t>3/5/2016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0F33CA0-9890-4C3D-9479-B0A5A691C3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6701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3290C9-0402-45E8-AB58-A9DA0FB0E840}" type="datetimeFigureOut">
              <a:rPr lang="en-US" smtClean="0">
                <a:solidFill>
                  <a:prstClr val="black">
                    <a:tint val="75000"/>
                  </a:prstClr>
                </a:solidFill>
              </a:rPr>
              <a:pPr/>
              <a:t>3/5/2016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0F33CA0-9890-4C3D-9479-B0A5A691C3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64069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3290C9-0402-45E8-AB58-A9DA0FB0E840}" type="datetimeFigureOut">
              <a:rPr lang="en-US" smtClean="0">
                <a:solidFill>
                  <a:prstClr val="black">
                    <a:tint val="75000"/>
                  </a:prstClr>
                </a:solidFill>
              </a:rPr>
              <a:pPr/>
              <a:t>3/5/2016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F33CA0-9890-4C3D-9479-B0A5A691C3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8215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1"/>
        <p:cNvGrpSpPr/>
        <p:nvPr/>
      </p:nvGrpSpPr>
      <p:grpSpPr>
        <a:xfrm>
          <a:off x="0" y="0"/>
          <a:ext cx="0" cy="0"/>
          <a:chOff x="0" y="0"/>
          <a:chExt cx="0" cy="0"/>
        </a:xfrm>
      </p:grpSpPr>
      <p:sp>
        <p:nvSpPr>
          <p:cNvPr id="42" name="Shape 42"/>
          <p:cNvSpPr txBox="1">
            <a:spLocks noGrp="1"/>
          </p:cNvSpPr>
          <p:nvPr>
            <p:ph type="dt" idx="10"/>
          </p:nvPr>
        </p:nvSpPr>
        <p:spPr>
          <a:xfrm>
            <a:off x="457200" y="6356350"/>
            <a:ext cx="2133599"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3" name="Shape 43"/>
          <p:cNvSpPr txBox="1">
            <a:spLocks noGrp="1"/>
          </p:cNvSpPr>
          <p:nvPr>
            <p:ph type="ftr" idx="11"/>
          </p:nvPr>
        </p:nvSpPr>
        <p:spPr>
          <a:xfrm>
            <a:off x="3124200" y="6356350"/>
            <a:ext cx="2895600"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4" name="Shape 44"/>
          <p:cNvSpPr txBox="1">
            <a:spLocks noGrp="1"/>
          </p:cNvSpPr>
          <p:nvPr>
            <p:ph type="sldNum" idx="12"/>
          </p:nvPr>
        </p:nvSpPr>
        <p:spPr>
          <a:xfrm>
            <a:off x="6553200" y="6356350"/>
            <a:ext cx="2133599" cy="365125"/>
          </a:xfrm>
          <a:prstGeom prst="rect">
            <a:avLst/>
          </a:prstGeom>
          <a:noFill/>
          <a:ln>
            <a:noFill/>
          </a:ln>
        </p:spPr>
        <p:txBody>
          <a:bodyPr lIns="91425" tIns="45700" rIns="91425" bIns="45700" anchor="t" anchorCtr="0">
            <a:noAutofit/>
          </a:bodyPr>
          <a:lstStyle>
            <a:lvl1pPr marL="0" marR="0" indent="0" algn="l" rtl="0">
              <a:spcBef>
                <a:spcPts val="0"/>
              </a:spcBef>
              <a:buNone/>
              <a:defRPr sz="1800" b="0" i="0" u="none" strike="noStrike" cap="none" baseline="0">
                <a:solidFill>
                  <a:schemeClr val="dk1"/>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3290C9-0402-45E8-AB58-A9DA0FB0E840}" type="datetimeFigureOut">
              <a:rPr lang="en-US" smtClean="0">
                <a:solidFill>
                  <a:prstClr val="black">
                    <a:tint val="75000"/>
                  </a:prstClr>
                </a:solidFill>
              </a:rPr>
              <a:pPr/>
              <a:t>3/5/2016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F33CA0-9890-4C3D-9479-B0A5A691C3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59709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3290C9-0402-45E8-AB58-A9DA0FB0E840}" type="datetimeFigureOut">
              <a:rPr lang="en-US" smtClean="0">
                <a:solidFill>
                  <a:prstClr val="black">
                    <a:tint val="75000"/>
                  </a:prstClr>
                </a:solidFill>
              </a:rPr>
              <a:pPr/>
              <a:t>3/5/2016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F33CA0-9890-4C3D-9479-B0A5A691C3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24547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3290C9-0402-45E8-AB58-A9DA0FB0E840}" type="datetimeFigureOut">
              <a:rPr lang="en-US" smtClean="0">
                <a:solidFill>
                  <a:prstClr val="black">
                    <a:tint val="75000"/>
                  </a:prstClr>
                </a:solidFill>
              </a:rPr>
              <a:pPr/>
              <a:t>3/5/2016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F33CA0-9890-4C3D-9479-B0A5A691C3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9212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7" name="Shape 47"/>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indent="0" rtl="0">
              <a:spcBef>
                <a:spcPts val="0"/>
              </a:spcBef>
              <a:buClr>
                <a:srgbClr val="888888"/>
              </a:buClr>
              <a:buFont typeface="Arial"/>
              <a:buNone/>
              <a:defRPr/>
            </a:lvl1pPr>
            <a:lvl2pPr marL="457200" indent="0" rtl="0">
              <a:spcBef>
                <a:spcPts val="0"/>
              </a:spcBef>
              <a:buClr>
                <a:srgbClr val="888888"/>
              </a:buClr>
              <a:buFont typeface="Arial"/>
              <a:buNone/>
              <a:defRPr/>
            </a:lvl2pPr>
            <a:lvl3pPr marL="914400" indent="0" rtl="0">
              <a:spcBef>
                <a:spcPts val="0"/>
              </a:spcBef>
              <a:buClr>
                <a:srgbClr val="888888"/>
              </a:buClr>
              <a:buFont typeface="Arial"/>
              <a:buNone/>
              <a:defRPr/>
            </a:lvl3pPr>
            <a:lvl4pPr marL="1371600" indent="0" rtl="0">
              <a:spcBef>
                <a:spcPts val="0"/>
              </a:spcBef>
              <a:buClr>
                <a:srgbClr val="888888"/>
              </a:buClr>
              <a:buFont typeface="Arial"/>
              <a:buNone/>
              <a:defRPr/>
            </a:lvl4pPr>
            <a:lvl5pPr marL="1828800" indent="0" rtl="0">
              <a:spcBef>
                <a:spcPts val="0"/>
              </a:spcBef>
              <a:buClr>
                <a:srgbClr val="888888"/>
              </a:buClr>
              <a:buFont typeface="Arial"/>
              <a:buNone/>
              <a:defRPr/>
            </a:lvl5pPr>
            <a:lvl6pPr marL="2286000" indent="0" rtl="0">
              <a:spcBef>
                <a:spcPts val="0"/>
              </a:spcBef>
              <a:buClr>
                <a:srgbClr val="888888"/>
              </a:buClr>
              <a:buFont typeface="Calibri"/>
              <a:buNone/>
              <a:defRPr/>
            </a:lvl6pPr>
            <a:lvl7pPr marL="2743200" indent="0" rtl="0">
              <a:spcBef>
                <a:spcPts val="0"/>
              </a:spcBef>
              <a:buClr>
                <a:srgbClr val="888888"/>
              </a:buClr>
              <a:buFont typeface="Calibri"/>
              <a:buNone/>
              <a:defRPr/>
            </a:lvl7pPr>
            <a:lvl8pPr marL="3200400" indent="0" rtl="0">
              <a:spcBef>
                <a:spcPts val="0"/>
              </a:spcBef>
              <a:buClr>
                <a:srgbClr val="888888"/>
              </a:buClr>
              <a:buFont typeface="Calibri"/>
              <a:buNone/>
              <a:defRPr/>
            </a:lvl8pPr>
            <a:lvl9pPr marL="3657600" indent="0" rtl="0">
              <a:spcBef>
                <a:spcPts val="0"/>
              </a:spcBef>
              <a:buClr>
                <a:srgbClr val="888888"/>
              </a:buClr>
              <a:buFont typeface="Calibri"/>
              <a:buNone/>
              <a:defRPr/>
            </a:lvl9pPr>
          </a:lstStyle>
          <a:p>
            <a:endParaRPr/>
          </a:p>
        </p:txBody>
      </p:sp>
      <p:sp>
        <p:nvSpPr>
          <p:cNvPr id="48" name="Shape 48"/>
          <p:cNvSpPr txBox="1">
            <a:spLocks noGrp="1"/>
          </p:cNvSpPr>
          <p:nvPr>
            <p:ph type="dt" idx="10"/>
          </p:nvPr>
        </p:nvSpPr>
        <p:spPr>
          <a:xfrm>
            <a:off x="457200" y="6356350"/>
            <a:ext cx="2133599"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9" name="Shape 49"/>
          <p:cNvSpPr txBox="1">
            <a:spLocks noGrp="1"/>
          </p:cNvSpPr>
          <p:nvPr>
            <p:ph type="ftr" idx="11"/>
          </p:nvPr>
        </p:nvSpPr>
        <p:spPr>
          <a:xfrm>
            <a:off x="3124200" y="6356350"/>
            <a:ext cx="2895600"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0" name="Shape 50"/>
          <p:cNvSpPr txBox="1">
            <a:spLocks noGrp="1"/>
          </p:cNvSpPr>
          <p:nvPr>
            <p:ph type="sldNum" idx="12"/>
          </p:nvPr>
        </p:nvSpPr>
        <p:spPr>
          <a:xfrm>
            <a:off x="6553200" y="6356350"/>
            <a:ext cx="2133599" cy="365125"/>
          </a:xfrm>
          <a:prstGeom prst="rect">
            <a:avLst/>
          </a:prstGeom>
          <a:noFill/>
          <a:ln>
            <a:noFill/>
          </a:ln>
        </p:spPr>
        <p:txBody>
          <a:bodyPr lIns="91425" tIns="45700" rIns="91425" bIns="45700" anchor="t" anchorCtr="0">
            <a:noAutofit/>
          </a:bodyPr>
          <a:lstStyle>
            <a:lvl1pPr marL="0" marR="0" indent="0" algn="l" rtl="0">
              <a:spcBef>
                <a:spcPts val="0"/>
              </a:spcBef>
              <a:buNone/>
              <a:defRPr sz="1800" b="0" i="0" u="none" strike="noStrike" cap="none" baseline="0">
                <a:solidFill>
                  <a:schemeClr val="dk1"/>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3" name="Shape 53"/>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54" name="Shape 54"/>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5" name="Shape 55"/>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56" name="Shape 56"/>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7" name="Shape 57"/>
          <p:cNvSpPr txBox="1">
            <a:spLocks noGrp="1"/>
          </p:cNvSpPr>
          <p:nvPr>
            <p:ph type="dt" idx="10"/>
          </p:nvPr>
        </p:nvSpPr>
        <p:spPr>
          <a:xfrm>
            <a:off x="457200" y="6356350"/>
            <a:ext cx="2133599"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8" name="Shape 58"/>
          <p:cNvSpPr txBox="1">
            <a:spLocks noGrp="1"/>
          </p:cNvSpPr>
          <p:nvPr>
            <p:ph type="ftr" idx="11"/>
          </p:nvPr>
        </p:nvSpPr>
        <p:spPr>
          <a:xfrm>
            <a:off x="3124200" y="6356350"/>
            <a:ext cx="2895600"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9" name="Shape 59"/>
          <p:cNvSpPr txBox="1">
            <a:spLocks noGrp="1"/>
          </p:cNvSpPr>
          <p:nvPr>
            <p:ph type="sldNum" idx="12"/>
          </p:nvPr>
        </p:nvSpPr>
        <p:spPr>
          <a:xfrm>
            <a:off x="6553200" y="6356350"/>
            <a:ext cx="2133599" cy="365125"/>
          </a:xfrm>
          <a:prstGeom prst="rect">
            <a:avLst/>
          </a:prstGeom>
          <a:noFill/>
          <a:ln>
            <a:noFill/>
          </a:ln>
        </p:spPr>
        <p:txBody>
          <a:bodyPr lIns="91425" tIns="45700" rIns="91425" bIns="45700" anchor="t" anchorCtr="0">
            <a:noAutofit/>
          </a:bodyPr>
          <a:lstStyle>
            <a:lvl1pPr marL="0" marR="0" indent="0" algn="l" rtl="0">
              <a:spcBef>
                <a:spcPts val="0"/>
              </a:spcBef>
              <a:buNone/>
              <a:defRPr sz="1800" b="0" i="0" u="none" strike="noStrike" cap="none" baseline="0">
                <a:solidFill>
                  <a:schemeClr val="dk1"/>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2" name="Shape 62"/>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3" name="Shape 63"/>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64" name="Shape 64"/>
          <p:cNvSpPr txBox="1">
            <a:spLocks noGrp="1"/>
          </p:cNvSpPr>
          <p:nvPr>
            <p:ph type="dt" idx="10"/>
          </p:nvPr>
        </p:nvSpPr>
        <p:spPr>
          <a:xfrm>
            <a:off x="457200" y="6356350"/>
            <a:ext cx="2133599"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5" name="Shape 65"/>
          <p:cNvSpPr txBox="1">
            <a:spLocks noGrp="1"/>
          </p:cNvSpPr>
          <p:nvPr>
            <p:ph type="ftr" idx="11"/>
          </p:nvPr>
        </p:nvSpPr>
        <p:spPr>
          <a:xfrm>
            <a:off x="3124200" y="6356350"/>
            <a:ext cx="2895600"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6" name="Shape 66"/>
          <p:cNvSpPr txBox="1">
            <a:spLocks noGrp="1"/>
          </p:cNvSpPr>
          <p:nvPr>
            <p:ph type="sldNum" idx="12"/>
          </p:nvPr>
        </p:nvSpPr>
        <p:spPr>
          <a:xfrm>
            <a:off x="6553200" y="6356350"/>
            <a:ext cx="2133599" cy="365125"/>
          </a:xfrm>
          <a:prstGeom prst="rect">
            <a:avLst/>
          </a:prstGeom>
          <a:noFill/>
          <a:ln>
            <a:noFill/>
          </a:ln>
        </p:spPr>
        <p:txBody>
          <a:bodyPr lIns="91425" tIns="45700" rIns="91425" bIns="45700" anchor="t" anchorCtr="0">
            <a:noAutofit/>
          </a:bodyPr>
          <a:lstStyle>
            <a:lvl1pPr marL="0" marR="0" indent="0" algn="l" rtl="0">
              <a:spcBef>
                <a:spcPts val="0"/>
              </a:spcBef>
              <a:buNone/>
              <a:defRPr sz="1800" b="0" i="0" u="none" strike="noStrike" cap="none" baseline="0">
                <a:solidFill>
                  <a:schemeClr val="dk1"/>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9" name="Shape 69"/>
          <p:cNvSpPr>
            <a:spLocks noGrp="1"/>
          </p:cNvSpPr>
          <p:nvPr>
            <p:ph type="pic" idx="2"/>
          </p:nvPr>
        </p:nvSpPr>
        <p:spPr>
          <a:xfrm>
            <a:off x="1792288" y="612775"/>
            <a:ext cx="5486399" cy="4114800"/>
          </a:xfrm>
          <a:prstGeom prst="rect">
            <a:avLst/>
          </a:prstGeom>
          <a:noFill/>
          <a:ln>
            <a:noFill/>
          </a:ln>
        </p:spPr>
      </p:sp>
      <p:sp>
        <p:nvSpPr>
          <p:cNvPr id="70" name="Shape 70"/>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71" name="Shape 71"/>
          <p:cNvSpPr txBox="1">
            <a:spLocks noGrp="1"/>
          </p:cNvSpPr>
          <p:nvPr>
            <p:ph type="dt" idx="10"/>
          </p:nvPr>
        </p:nvSpPr>
        <p:spPr>
          <a:xfrm>
            <a:off x="457200" y="6356350"/>
            <a:ext cx="2133599"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2" name="Shape 72"/>
          <p:cNvSpPr txBox="1">
            <a:spLocks noGrp="1"/>
          </p:cNvSpPr>
          <p:nvPr>
            <p:ph type="ftr" idx="11"/>
          </p:nvPr>
        </p:nvSpPr>
        <p:spPr>
          <a:xfrm>
            <a:off x="3124200" y="6356350"/>
            <a:ext cx="2895600"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3" name="Shape 73"/>
          <p:cNvSpPr txBox="1">
            <a:spLocks noGrp="1"/>
          </p:cNvSpPr>
          <p:nvPr>
            <p:ph type="sldNum" idx="12"/>
          </p:nvPr>
        </p:nvSpPr>
        <p:spPr>
          <a:xfrm>
            <a:off x="6553200" y="6356350"/>
            <a:ext cx="2133599" cy="365125"/>
          </a:xfrm>
          <a:prstGeom prst="rect">
            <a:avLst/>
          </a:prstGeom>
          <a:noFill/>
          <a:ln>
            <a:noFill/>
          </a:ln>
        </p:spPr>
        <p:txBody>
          <a:bodyPr lIns="91425" tIns="45700" rIns="91425" bIns="45700" anchor="t" anchorCtr="0">
            <a:noAutofit/>
          </a:bodyPr>
          <a:lstStyle>
            <a:lvl1pPr marL="0" marR="0" indent="0" algn="l" rtl="0">
              <a:spcBef>
                <a:spcPts val="0"/>
              </a:spcBef>
              <a:buNone/>
              <a:defRPr sz="1800" b="0" i="0" u="none" strike="noStrike" cap="none" baseline="0">
                <a:solidFill>
                  <a:schemeClr val="dk1"/>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76" name="Shape 76"/>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Arial"/>
              <a:buChar char="•"/>
              <a:defRPr/>
            </a:lvl1pPr>
            <a:lvl2pPr marL="742950" indent="-107950" algn="l" rtl="0">
              <a:spcBef>
                <a:spcPts val="560"/>
              </a:spcBef>
              <a:spcAft>
                <a:spcPts val="0"/>
              </a:spcAft>
              <a:buClr>
                <a:schemeClr val="dk1"/>
              </a:buClr>
              <a:buFont typeface="Arial"/>
              <a:buChar char="–"/>
              <a:defRPr/>
            </a:lvl2pPr>
            <a:lvl3pPr marL="1143000" indent="-76200" algn="l" rtl="0">
              <a:spcBef>
                <a:spcPts val="480"/>
              </a:spcBef>
              <a:spcAft>
                <a:spcPts val="0"/>
              </a:spcAft>
              <a:buClr>
                <a:schemeClr val="dk1"/>
              </a:buClr>
              <a:buFont typeface="Arial"/>
              <a:buChar char="•"/>
              <a:defRPr/>
            </a:lvl3pPr>
            <a:lvl4pPr marL="1600200" indent="-101600" algn="l" rtl="0">
              <a:spcBef>
                <a:spcPts val="400"/>
              </a:spcBef>
              <a:spcAft>
                <a:spcPts val="0"/>
              </a:spcAft>
              <a:buClr>
                <a:schemeClr val="dk1"/>
              </a:buClr>
              <a:buFont typeface="Arial"/>
              <a:buChar char="–"/>
              <a:defRPr/>
            </a:lvl4pPr>
            <a:lvl5pPr marL="2057400" indent="-101600" algn="l" rtl="0">
              <a:spcBef>
                <a:spcPts val="400"/>
              </a:spcBef>
              <a:spcAft>
                <a:spcPts val="0"/>
              </a:spcAft>
              <a:buClr>
                <a:schemeClr val="dk1"/>
              </a:buClr>
              <a:buFont typeface="Arial"/>
              <a:buChar char="»"/>
              <a:defRPr/>
            </a:lvl5pPr>
            <a:lvl6pPr marL="2514600" indent="-101600" algn="l" rtl="0">
              <a:spcBef>
                <a:spcPts val="400"/>
              </a:spcBef>
              <a:buClr>
                <a:schemeClr val="dk1"/>
              </a:buClr>
              <a:buFont typeface="Arial"/>
              <a:buChar char="•"/>
              <a:defRPr/>
            </a:lvl6pPr>
            <a:lvl7pPr marL="2971800" indent="-101600" algn="l" rtl="0">
              <a:spcBef>
                <a:spcPts val="400"/>
              </a:spcBef>
              <a:buClr>
                <a:schemeClr val="dk1"/>
              </a:buClr>
              <a:buFont typeface="Arial"/>
              <a:buChar char="•"/>
              <a:defRPr/>
            </a:lvl7pPr>
            <a:lvl8pPr marL="3429000" indent="-101600" algn="l" rtl="0">
              <a:spcBef>
                <a:spcPts val="400"/>
              </a:spcBef>
              <a:buClr>
                <a:schemeClr val="dk1"/>
              </a:buClr>
              <a:buFont typeface="Arial"/>
              <a:buChar char="•"/>
              <a:defRPr/>
            </a:lvl8pPr>
            <a:lvl9pPr marL="3886200" indent="-101600" algn="l" rtl="0">
              <a:spcBef>
                <a:spcPts val="400"/>
              </a:spcBef>
              <a:buClr>
                <a:schemeClr val="dk1"/>
              </a:buClr>
              <a:buFont typeface="Arial"/>
              <a:buChar char="•"/>
              <a:defRPr/>
            </a:lvl9pPr>
          </a:lstStyle>
          <a:p>
            <a:endParaRPr/>
          </a:p>
        </p:txBody>
      </p:sp>
      <p:sp>
        <p:nvSpPr>
          <p:cNvPr id="77" name="Shape 77"/>
          <p:cNvSpPr txBox="1">
            <a:spLocks noGrp="1"/>
          </p:cNvSpPr>
          <p:nvPr>
            <p:ph type="dt" idx="10"/>
          </p:nvPr>
        </p:nvSpPr>
        <p:spPr>
          <a:xfrm>
            <a:off x="457200" y="6356350"/>
            <a:ext cx="2133599"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8" name="Shape 78"/>
          <p:cNvSpPr txBox="1">
            <a:spLocks noGrp="1"/>
          </p:cNvSpPr>
          <p:nvPr>
            <p:ph type="ftr" idx="11"/>
          </p:nvPr>
        </p:nvSpPr>
        <p:spPr>
          <a:xfrm>
            <a:off x="3124200" y="6356350"/>
            <a:ext cx="2895600"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9" name="Shape 79"/>
          <p:cNvSpPr txBox="1">
            <a:spLocks noGrp="1"/>
          </p:cNvSpPr>
          <p:nvPr>
            <p:ph type="sldNum" idx="12"/>
          </p:nvPr>
        </p:nvSpPr>
        <p:spPr>
          <a:xfrm>
            <a:off x="6553200" y="6356350"/>
            <a:ext cx="2133599" cy="365125"/>
          </a:xfrm>
          <a:prstGeom prst="rect">
            <a:avLst/>
          </a:prstGeom>
          <a:noFill/>
          <a:ln>
            <a:noFill/>
          </a:ln>
        </p:spPr>
        <p:txBody>
          <a:bodyPr lIns="91425" tIns="45700" rIns="91425" bIns="45700" anchor="t" anchorCtr="0">
            <a:noAutofit/>
          </a:bodyPr>
          <a:lstStyle>
            <a:lvl1pPr marL="0" marR="0" indent="0" algn="l" rtl="0">
              <a:spcBef>
                <a:spcPts val="0"/>
              </a:spcBef>
              <a:buNone/>
              <a:defRPr sz="1800" b="0" i="0" u="none" strike="noStrike" cap="none" baseline="0">
                <a:solidFill>
                  <a:schemeClr val="dk1"/>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80"/>
        <p:cNvGrpSpPr/>
        <p:nvPr/>
      </p:nvGrpSpPr>
      <p:grpSpPr>
        <a:xfrm>
          <a:off x="0" y="0"/>
          <a:ext cx="0" cy="0"/>
          <a:chOff x="0" y="0"/>
          <a:chExt cx="0" cy="0"/>
        </a:xfrm>
      </p:grpSpPr>
      <p:sp>
        <p:nvSpPr>
          <p:cNvPr id="81" name="Shape 81"/>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82" name="Shape 82"/>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Arial"/>
              <a:buChar char="•"/>
              <a:defRPr/>
            </a:lvl1pPr>
            <a:lvl2pPr marL="742950" indent="-107950" algn="l" rtl="0">
              <a:spcBef>
                <a:spcPts val="560"/>
              </a:spcBef>
              <a:spcAft>
                <a:spcPts val="0"/>
              </a:spcAft>
              <a:buClr>
                <a:schemeClr val="dk1"/>
              </a:buClr>
              <a:buFont typeface="Arial"/>
              <a:buChar char="–"/>
              <a:defRPr/>
            </a:lvl2pPr>
            <a:lvl3pPr marL="1143000" indent="-76200" algn="l" rtl="0">
              <a:spcBef>
                <a:spcPts val="480"/>
              </a:spcBef>
              <a:spcAft>
                <a:spcPts val="0"/>
              </a:spcAft>
              <a:buClr>
                <a:schemeClr val="dk1"/>
              </a:buClr>
              <a:buFont typeface="Arial"/>
              <a:buChar char="•"/>
              <a:defRPr/>
            </a:lvl3pPr>
            <a:lvl4pPr marL="1600200" indent="-101600" algn="l" rtl="0">
              <a:spcBef>
                <a:spcPts val="400"/>
              </a:spcBef>
              <a:spcAft>
                <a:spcPts val="0"/>
              </a:spcAft>
              <a:buClr>
                <a:schemeClr val="dk1"/>
              </a:buClr>
              <a:buFont typeface="Arial"/>
              <a:buChar char="–"/>
              <a:defRPr/>
            </a:lvl4pPr>
            <a:lvl5pPr marL="2057400" indent="-101600" algn="l" rtl="0">
              <a:spcBef>
                <a:spcPts val="400"/>
              </a:spcBef>
              <a:spcAft>
                <a:spcPts val="0"/>
              </a:spcAft>
              <a:buClr>
                <a:schemeClr val="dk1"/>
              </a:buClr>
              <a:buFont typeface="Arial"/>
              <a:buChar char="»"/>
              <a:defRPr/>
            </a:lvl5pPr>
            <a:lvl6pPr marL="2514600" indent="-101600" algn="l" rtl="0">
              <a:spcBef>
                <a:spcPts val="400"/>
              </a:spcBef>
              <a:buClr>
                <a:schemeClr val="dk1"/>
              </a:buClr>
              <a:buFont typeface="Arial"/>
              <a:buChar char="•"/>
              <a:defRPr/>
            </a:lvl6pPr>
            <a:lvl7pPr marL="2971800" indent="-101600" algn="l" rtl="0">
              <a:spcBef>
                <a:spcPts val="400"/>
              </a:spcBef>
              <a:buClr>
                <a:schemeClr val="dk1"/>
              </a:buClr>
              <a:buFont typeface="Arial"/>
              <a:buChar char="•"/>
              <a:defRPr/>
            </a:lvl7pPr>
            <a:lvl8pPr marL="3429000" indent="-101600" algn="l" rtl="0">
              <a:spcBef>
                <a:spcPts val="400"/>
              </a:spcBef>
              <a:buClr>
                <a:schemeClr val="dk1"/>
              </a:buClr>
              <a:buFont typeface="Arial"/>
              <a:buChar char="•"/>
              <a:defRPr/>
            </a:lvl8pPr>
            <a:lvl9pPr marL="3886200" indent="-101600" algn="l" rtl="0">
              <a:spcBef>
                <a:spcPts val="400"/>
              </a:spcBef>
              <a:buClr>
                <a:schemeClr val="dk1"/>
              </a:buClr>
              <a:buFont typeface="Arial"/>
              <a:buChar char="•"/>
              <a:defRPr/>
            </a:lvl9pPr>
          </a:lstStyle>
          <a:p>
            <a:endParaRPr/>
          </a:p>
        </p:txBody>
      </p:sp>
      <p:sp>
        <p:nvSpPr>
          <p:cNvPr id="83" name="Shape 83"/>
          <p:cNvSpPr txBox="1">
            <a:spLocks noGrp="1"/>
          </p:cNvSpPr>
          <p:nvPr>
            <p:ph type="dt" idx="10"/>
          </p:nvPr>
        </p:nvSpPr>
        <p:spPr>
          <a:xfrm>
            <a:off x="457200" y="6356350"/>
            <a:ext cx="2133599"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84" name="Shape 84"/>
          <p:cNvSpPr txBox="1">
            <a:spLocks noGrp="1"/>
          </p:cNvSpPr>
          <p:nvPr>
            <p:ph type="ftr" idx="11"/>
          </p:nvPr>
        </p:nvSpPr>
        <p:spPr>
          <a:xfrm>
            <a:off x="3124200" y="6356350"/>
            <a:ext cx="2895600"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85" name="Shape 85"/>
          <p:cNvSpPr txBox="1">
            <a:spLocks noGrp="1"/>
          </p:cNvSpPr>
          <p:nvPr>
            <p:ph type="sldNum" idx="12"/>
          </p:nvPr>
        </p:nvSpPr>
        <p:spPr>
          <a:xfrm>
            <a:off x="6553200" y="6356350"/>
            <a:ext cx="2133599" cy="365125"/>
          </a:xfrm>
          <a:prstGeom prst="rect">
            <a:avLst/>
          </a:prstGeom>
          <a:noFill/>
          <a:ln>
            <a:noFill/>
          </a:ln>
        </p:spPr>
        <p:txBody>
          <a:bodyPr lIns="91425" tIns="45700" rIns="91425" bIns="45700" anchor="t" anchorCtr="0">
            <a:noAutofit/>
          </a:bodyPr>
          <a:lstStyle>
            <a:lvl1pPr marL="0" marR="0" indent="0" algn="l" rtl="0">
              <a:spcBef>
                <a:spcPts val="0"/>
              </a:spcBef>
              <a:buNone/>
              <a:defRPr sz="1800" b="0" i="0" u="none" strike="noStrike" cap="none" baseline="0">
                <a:solidFill>
                  <a:schemeClr val="dk1"/>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2_Title Only">
    <p:spTree>
      <p:nvGrpSpPr>
        <p:cNvPr id="1" name="Shape 86"/>
        <p:cNvGrpSpPr/>
        <p:nvPr/>
      </p:nvGrpSpPr>
      <p:grpSpPr>
        <a:xfrm>
          <a:off x="0" y="0"/>
          <a:ext cx="0" cy="0"/>
          <a:chOff x="0" y="0"/>
          <a:chExt cx="0" cy="0"/>
        </a:xfrm>
      </p:grpSpPr>
      <p:sp>
        <p:nvSpPr>
          <p:cNvPr id="87" name="Shape 87"/>
          <p:cNvSpPr/>
          <p:nvPr/>
        </p:nvSpPr>
        <p:spPr>
          <a:xfrm>
            <a:off x="0" y="0"/>
            <a:ext cx="9144000" cy="990599"/>
          </a:xfrm>
          <a:prstGeom prst="rect">
            <a:avLst/>
          </a:prstGeom>
          <a:solidFill>
            <a:srgbClr val="2D1BB5"/>
          </a:solidFill>
          <a:ln>
            <a:noFill/>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baseline="0">
              <a:solidFill>
                <a:schemeClr val="lt1"/>
              </a:solidFill>
              <a:latin typeface="Calibri"/>
              <a:ea typeface="Calibri"/>
              <a:cs typeface="Calibri"/>
              <a:sym typeface="Calibri"/>
            </a:endParaRPr>
          </a:p>
        </p:txBody>
      </p:sp>
      <p:sp>
        <p:nvSpPr>
          <p:cNvPr id="88" name="Shape 88"/>
          <p:cNvSpPr txBox="1">
            <a:spLocks noGrp="1"/>
          </p:cNvSpPr>
          <p:nvPr>
            <p:ph type="title"/>
          </p:nvPr>
        </p:nvSpPr>
        <p:spPr>
          <a:xfrm>
            <a:off x="228600" y="0"/>
            <a:ext cx="8686800" cy="1066799"/>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9" name="Shape 89"/>
          <p:cNvSpPr txBox="1">
            <a:spLocks noGrp="1"/>
          </p:cNvSpPr>
          <p:nvPr>
            <p:ph type="body" idx="1"/>
          </p:nvPr>
        </p:nvSpPr>
        <p:spPr>
          <a:xfrm>
            <a:off x="457200" y="1524000"/>
            <a:ext cx="8229600" cy="4525963"/>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Arial"/>
              <a:buChar char="•"/>
              <a:defRPr/>
            </a:lvl1pPr>
            <a:lvl2pPr marL="742950" indent="-107950" algn="l" rtl="0">
              <a:spcBef>
                <a:spcPts val="560"/>
              </a:spcBef>
              <a:spcAft>
                <a:spcPts val="0"/>
              </a:spcAft>
              <a:buClr>
                <a:schemeClr val="dk1"/>
              </a:buClr>
              <a:buFont typeface="Arial"/>
              <a:buChar char="–"/>
              <a:defRPr/>
            </a:lvl2pPr>
            <a:lvl3pPr marL="1143000" indent="-76200" algn="l" rtl="0">
              <a:spcBef>
                <a:spcPts val="480"/>
              </a:spcBef>
              <a:spcAft>
                <a:spcPts val="0"/>
              </a:spcAft>
              <a:buClr>
                <a:schemeClr val="dk1"/>
              </a:buClr>
              <a:buFont typeface="Arial"/>
              <a:buChar char="•"/>
              <a:defRPr/>
            </a:lvl3pPr>
            <a:lvl4pPr marL="1600200" indent="-101600" algn="l" rtl="0">
              <a:spcBef>
                <a:spcPts val="400"/>
              </a:spcBef>
              <a:spcAft>
                <a:spcPts val="0"/>
              </a:spcAft>
              <a:buClr>
                <a:schemeClr val="dk1"/>
              </a:buClr>
              <a:buFont typeface="Arial"/>
              <a:buChar char="–"/>
              <a:defRPr/>
            </a:lvl4pPr>
            <a:lvl5pPr marL="2057400" indent="-101600" algn="l" rtl="0">
              <a:spcBef>
                <a:spcPts val="400"/>
              </a:spcBef>
              <a:spcAft>
                <a:spcPts val="0"/>
              </a:spcAft>
              <a:buClr>
                <a:schemeClr val="dk1"/>
              </a:buClr>
              <a:buFont typeface="Arial"/>
              <a:buChar char="»"/>
              <a:defRPr/>
            </a:lvl5pPr>
            <a:lvl6pPr marL="2514600" indent="-101600" algn="l" rtl="0">
              <a:spcBef>
                <a:spcPts val="400"/>
              </a:spcBef>
              <a:buClr>
                <a:schemeClr val="dk1"/>
              </a:buClr>
              <a:buFont typeface="Arial"/>
              <a:buChar char="•"/>
              <a:defRPr/>
            </a:lvl6pPr>
            <a:lvl7pPr marL="2971800" indent="-101600" algn="l" rtl="0">
              <a:spcBef>
                <a:spcPts val="400"/>
              </a:spcBef>
              <a:buClr>
                <a:schemeClr val="dk1"/>
              </a:buClr>
              <a:buFont typeface="Arial"/>
              <a:buChar char="•"/>
              <a:defRPr/>
            </a:lvl7pPr>
            <a:lvl8pPr marL="3429000" indent="-101600" algn="l" rtl="0">
              <a:spcBef>
                <a:spcPts val="400"/>
              </a:spcBef>
              <a:buClr>
                <a:schemeClr val="dk1"/>
              </a:buClr>
              <a:buFont typeface="Arial"/>
              <a:buChar char="•"/>
              <a:defRPr/>
            </a:lvl8pPr>
            <a:lvl9pPr marL="3886200" indent="-101600" algn="l" rtl="0">
              <a:spcBef>
                <a:spcPts val="400"/>
              </a:spcBef>
              <a:buClr>
                <a:schemeClr val="dk1"/>
              </a:buClr>
              <a:buFont typeface="Arial"/>
              <a:buChar char="•"/>
              <a:defRPr/>
            </a:lvl9pPr>
          </a:lstStyle>
          <a:p>
            <a:endParaRPr/>
          </a:p>
        </p:txBody>
      </p:sp>
      <p:sp>
        <p:nvSpPr>
          <p:cNvPr id="90" name="Shape 90"/>
          <p:cNvSpPr txBox="1">
            <a:spLocks noGrp="1"/>
          </p:cNvSpPr>
          <p:nvPr>
            <p:ph type="dt" idx="10"/>
          </p:nvPr>
        </p:nvSpPr>
        <p:spPr>
          <a:xfrm>
            <a:off x="457200" y="6356350"/>
            <a:ext cx="2133599"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91" name="Shape 91"/>
          <p:cNvSpPr txBox="1">
            <a:spLocks noGrp="1"/>
          </p:cNvSpPr>
          <p:nvPr>
            <p:ph type="ftr" idx="11"/>
          </p:nvPr>
        </p:nvSpPr>
        <p:spPr>
          <a:xfrm>
            <a:off x="3124200" y="6356350"/>
            <a:ext cx="2895600"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92" name="Shape 92"/>
          <p:cNvSpPr txBox="1">
            <a:spLocks noGrp="1"/>
          </p:cNvSpPr>
          <p:nvPr>
            <p:ph type="sldNum" idx="12"/>
          </p:nvPr>
        </p:nvSpPr>
        <p:spPr>
          <a:xfrm>
            <a:off x="6553200" y="6356350"/>
            <a:ext cx="2133599" cy="365125"/>
          </a:xfrm>
          <a:prstGeom prst="rect">
            <a:avLst/>
          </a:prstGeom>
          <a:noFill/>
          <a:ln>
            <a:noFill/>
          </a:ln>
        </p:spPr>
        <p:txBody>
          <a:bodyPr lIns="91425" tIns="45700" rIns="91425" bIns="45700" anchor="t" anchorCtr="0">
            <a:noAutofit/>
          </a:bodyPr>
          <a:lstStyle>
            <a:lvl1pPr marL="0" marR="0" indent="0" algn="l" rtl="0">
              <a:spcBef>
                <a:spcPts val="0"/>
              </a:spcBef>
              <a:buNone/>
              <a:defRPr sz="1800" b="0" i="0" u="none" strike="noStrike" cap="none" baseline="0">
                <a:solidFill>
                  <a:schemeClr val="dk1"/>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pic>
        <p:nvPicPr>
          <p:cNvPr id="9" name="Shape 9"/>
          <p:cNvPicPr preferRelativeResize="0"/>
          <p:nvPr/>
        </p:nvPicPr>
        <p:blipFill rotWithShape="1">
          <a:blip r:embed="rId13">
            <a:alphaModFix/>
          </a:blip>
          <a:srcRect l="6584" t="10269" r="6586" b="79462"/>
          <a:stretch/>
        </p:blipFill>
        <p:spPr>
          <a:xfrm>
            <a:off x="-11112" y="0"/>
            <a:ext cx="9155113" cy="355600"/>
          </a:xfrm>
          <a:prstGeom prst="rect">
            <a:avLst/>
          </a:prstGeom>
          <a:noFill/>
          <a:ln>
            <a:noFill/>
          </a:ln>
        </p:spPr>
      </p:pic>
      <p:sp>
        <p:nvSpPr>
          <p:cNvPr id="10" name="Shape 10"/>
          <p:cNvSpPr/>
          <p:nvPr/>
        </p:nvSpPr>
        <p:spPr>
          <a:xfrm>
            <a:off x="0" y="1547812"/>
            <a:ext cx="9144000" cy="5043487"/>
          </a:xfrm>
          <a:prstGeom prst="rect">
            <a:avLst/>
          </a:prstGeom>
          <a:solidFill>
            <a:srgbClr val="D8D8D8">
              <a:alpha val="69803"/>
            </a:srgbClr>
          </a:solidFill>
          <a:ln>
            <a:noFill/>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baseline="0">
              <a:solidFill>
                <a:schemeClr val="lt1"/>
              </a:solidFill>
              <a:latin typeface="Calibri"/>
              <a:ea typeface="Calibri"/>
              <a:cs typeface="Calibri"/>
              <a:sym typeface="Calibri"/>
            </a:endParaRPr>
          </a:p>
        </p:txBody>
      </p:sp>
      <p:sp>
        <p:nvSpPr>
          <p:cNvPr id="11" name="Shape 11"/>
          <p:cNvSpPr/>
          <p:nvPr/>
        </p:nvSpPr>
        <p:spPr>
          <a:xfrm>
            <a:off x="0" y="422275"/>
            <a:ext cx="9144000" cy="1050924"/>
          </a:xfrm>
          <a:prstGeom prst="rect">
            <a:avLst/>
          </a:prstGeom>
          <a:solidFill>
            <a:srgbClr val="BFBFBF">
              <a:alpha val="69803"/>
            </a:srgbClr>
          </a:solidFill>
          <a:ln>
            <a:noFill/>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baseline="0">
              <a:solidFill>
                <a:schemeClr val="lt1"/>
              </a:solidFill>
              <a:latin typeface="Calibri"/>
              <a:ea typeface="Calibri"/>
              <a:cs typeface="Calibri"/>
              <a:sym typeface="Calibri"/>
            </a:endParaRPr>
          </a:p>
        </p:txBody>
      </p:sp>
      <p:sp>
        <p:nvSpPr>
          <p:cNvPr id="12" name="Shape 1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dirty="0"/>
          </a:p>
        </p:txBody>
      </p:sp>
      <p:sp>
        <p:nvSpPr>
          <p:cNvPr id="13" name="Shape 13"/>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indent="-139700" algn="l" rtl="0">
              <a:spcBef>
                <a:spcPts val="640"/>
              </a:spcBef>
              <a:spcAft>
                <a:spcPts val="0"/>
              </a:spcAft>
              <a:buClr>
                <a:schemeClr val="dk1"/>
              </a:buClr>
              <a:buFont typeface="Arial"/>
              <a:buChar char="•"/>
              <a:defRPr/>
            </a:lvl1pPr>
            <a:lvl2pPr marL="742950" marR="0" indent="-107950" algn="l" rtl="0">
              <a:spcBef>
                <a:spcPts val="560"/>
              </a:spcBef>
              <a:spcAft>
                <a:spcPts val="0"/>
              </a:spcAft>
              <a:buClr>
                <a:schemeClr val="dk1"/>
              </a:buClr>
              <a:buFont typeface="Arial"/>
              <a:buChar char="–"/>
              <a:defRPr/>
            </a:lvl2pPr>
            <a:lvl3pPr marL="1143000" marR="0" indent="-76200" algn="l" rtl="0">
              <a:spcBef>
                <a:spcPts val="480"/>
              </a:spcBef>
              <a:spcAft>
                <a:spcPts val="0"/>
              </a:spcAft>
              <a:buClr>
                <a:schemeClr val="dk1"/>
              </a:buClr>
              <a:buFont typeface="Arial"/>
              <a:buChar char="•"/>
              <a:defRPr/>
            </a:lvl3pPr>
            <a:lvl4pPr marL="1600200" marR="0" indent="-101600" algn="l" rtl="0">
              <a:spcBef>
                <a:spcPts val="400"/>
              </a:spcBef>
              <a:spcAft>
                <a:spcPts val="0"/>
              </a:spcAft>
              <a:buClr>
                <a:schemeClr val="dk1"/>
              </a:buClr>
              <a:buFont typeface="Arial"/>
              <a:buChar char="–"/>
              <a:defRPr/>
            </a:lvl4pPr>
            <a:lvl5pPr marL="2057400" marR="0" indent="-101600" algn="l" rtl="0">
              <a:spcBef>
                <a:spcPts val="400"/>
              </a:spcBef>
              <a:spcAft>
                <a:spcPts val="0"/>
              </a:spcAft>
              <a:buClr>
                <a:schemeClr val="dk1"/>
              </a:buClr>
              <a:buFont typeface="Arial"/>
              <a:buChar char="»"/>
              <a:defRPr/>
            </a:lvl5pPr>
            <a:lvl6pPr marL="2514600" marR="0" indent="-101600" algn="l" rtl="0">
              <a:spcBef>
                <a:spcPts val="400"/>
              </a:spcBef>
              <a:buClr>
                <a:schemeClr val="dk1"/>
              </a:buClr>
              <a:buFont typeface="Arial"/>
              <a:buChar char="•"/>
              <a:defRPr/>
            </a:lvl6pPr>
            <a:lvl7pPr marL="2971800" marR="0" indent="-101600" algn="l" rtl="0">
              <a:spcBef>
                <a:spcPts val="400"/>
              </a:spcBef>
              <a:buClr>
                <a:schemeClr val="dk1"/>
              </a:buClr>
              <a:buFont typeface="Arial"/>
              <a:buChar char="•"/>
              <a:defRPr/>
            </a:lvl7pPr>
            <a:lvl8pPr marL="3429000" marR="0" indent="-101600" algn="l" rtl="0">
              <a:spcBef>
                <a:spcPts val="400"/>
              </a:spcBef>
              <a:buClr>
                <a:schemeClr val="dk1"/>
              </a:buClr>
              <a:buFont typeface="Arial"/>
              <a:buChar char="•"/>
              <a:defRPr/>
            </a:lvl8pPr>
            <a:lvl9pPr marL="3886200" marR="0" indent="-101600" algn="l" rtl="0">
              <a:spcBef>
                <a:spcPts val="400"/>
              </a:spcBef>
              <a:buClr>
                <a:schemeClr val="dk1"/>
              </a:buClr>
              <a:buFont typeface="Arial"/>
              <a:buChar char="•"/>
              <a:defRPr/>
            </a:lvl9pPr>
          </a:lstStyle>
          <a:p>
            <a:endParaRPr dirty="0"/>
          </a:p>
        </p:txBody>
      </p:sp>
      <p:sp>
        <p:nvSpPr>
          <p:cNvPr id="14" name="Shape 14"/>
          <p:cNvSpPr txBox="1"/>
          <p:nvPr/>
        </p:nvSpPr>
        <p:spPr>
          <a:xfrm>
            <a:off x="8001000" y="6543675"/>
            <a:ext cx="1082675" cy="244474"/>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a:t>
            </a:fld>
            <a:endParaRPr lang="en-US" sz="1200" b="0" i="0" u="none" strike="noStrike" cap="none" baseline="0">
              <a:solidFill>
                <a:schemeClr val="dk1"/>
              </a:solidFill>
              <a:latin typeface="Calibri"/>
              <a:ea typeface="Calibri"/>
              <a:cs typeface="Calibri"/>
              <a:sym typeface="Calibri"/>
            </a:endParaRPr>
          </a:p>
        </p:txBody>
      </p:sp>
      <p:sp>
        <p:nvSpPr>
          <p:cNvPr id="15" name="Shape 15"/>
          <p:cNvSpPr txBox="1"/>
          <p:nvPr/>
        </p:nvSpPr>
        <p:spPr>
          <a:xfrm>
            <a:off x="415925" y="6621463"/>
            <a:ext cx="8324038" cy="23018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900" b="0" i="0" u="none" strike="noStrike" cap="none" baseline="0" dirty="0">
                <a:solidFill>
                  <a:srgbClr val="93CDDD"/>
                </a:solidFill>
                <a:latin typeface="Calibri"/>
                <a:ea typeface="Calibri"/>
                <a:cs typeface="Calibri"/>
                <a:sym typeface="Calibri"/>
              </a:rPr>
              <a:t>NATIONAL CENTERS FOR ENVIRONMENTAL </a:t>
            </a:r>
            <a:r>
              <a:rPr lang="en-US" sz="900" b="0" i="0" u="none" strike="noStrike" cap="none" baseline="0" dirty="0" smtClean="0">
                <a:solidFill>
                  <a:srgbClr val="93CDDD"/>
                </a:solidFill>
                <a:latin typeface="Calibri"/>
                <a:ea typeface="Calibri"/>
                <a:cs typeface="Calibri"/>
                <a:sym typeface="Calibri"/>
              </a:rPr>
              <a:t>INFORMATION				                              CENTER FOR WEATHER AND CLIMATE</a:t>
            </a:r>
            <a:endParaRPr lang="en-US" sz="900" b="0" i="0" u="none" strike="noStrike" cap="none" baseline="0" dirty="0">
              <a:solidFill>
                <a:srgbClr val="93CDDD"/>
              </a:solidFill>
              <a:latin typeface="Calibri"/>
              <a:ea typeface="Calibri"/>
              <a:cs typeface="Calibri"/>
              <a:sym typeface="Calibri"/>
            </a:endParaRPr>
          </a:p>
        </p:txBody>
      </p:sp>
      <p:pic>
        <p:nvPicPr>
          <p:cNvPr id="16" name="Shape 16"/>
          <p:cNvPicPr preferRelativeResize="0"/>
          <p:nvPr/>
        </p:nvPicPr>
        <p:blipFill rotWithShape="1">
          <a:blip r:embed="rId14">
            <a:alphaModFix/>
          </a:blip>
          <a:srcRect/>
          <a:stretch/>
        </p:blipFill>
        <p:spPr>
          <a:xfrm>
            <a:off x="63500" y="6427787"/>
            <a:ext cx="393700" cy="3937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1" r:id="rId10"/>
    <p:sldLayoutId id="2147483676"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4000" b="0" i="0" u="none" strike="noStrike" cap="none" baseline="0">
          <a:solidFill>
            <a:schemeClr val="accent5">
              <a:lumMod val="50000"/>
            </a:schemeClr>
          </a:solidFill>
          <a:latin typeface="Arial Narrow" panose="020B0606020202030204" pitchFamily="34" charset="0"/>
          <a:ea typeface="Arial Narrow" panose="020B0606020202030204" pitchFamily="34" charset="0"/>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Clr>
          <a:schemeClr val="accent5">
            <a:lumMod val="50000"/>
          </a:schemeClr>
        </a:buClr>
        <a:buNone/>
        <a:defRPr sz="2400" b="0" i="0" u="none" strike="noStrike" cap="none" baseline="0">
          <a:solidFill>
            <a:schemeClr val="accent5">
              <a:lumMod val="50000"/>
            </a:schemeClr>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3290C9-0402-45E8-AB58-A9DA0FB0E840}" type="datetimeFigureOut">
              <a:rPr lang="en-US" kern="1200" smtClean="0">
                <a:solidFill>
                  <a:prstClr val="black">
                    <a:tint val="75000"/>
                  </a:prstClr>
                </a:solidFill>
                <a:latin typeface="Calibri"/>
                <a:ea typeface="+mn-ea"/>
                <a:cs typeface="+mn-cs"/>
              </a:rPr>
              <a:pPr/>
              <a:t>3/5/2016</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F33CA0-9890-4C3D-9479-B0A5A691C3A4}" type="slidenum">
              <a:rPr lang="en-US" kern="1200" smtClean="0">
                <a:solidFill>
                  <a:prstClr val="black">
                    <a:tint val="75000"/>
                  </a:prstClr>
                </a:solidFill>
                <a:latin typeface="Calibri"/>
                <a:ea typeface="+mn-ea"/>
                <a:cs typeface="+mn-cs"/>
              </a: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768436625"/>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png"/><Relationship Id="rId9"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jpeg"/><Relationship Id="rId9"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1.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Shape 94"/>
          <p:cNvSpPr/>
          <p:nvPr/>
        </p:nvSpPr>
        <p:spPr>
          <a:xfrm>
            <a:off x="0" y="95370"/>
            <a:ext cx="9144000" cy="4246859"/>
          </a:xfrm>
          <a:prstGeom prst="rect">
            <a:avLst/>
          </a:prstGeom>
          <a:solidFill>
            <a:srgbClr val="3D7499"/>
          </a:solidFill>
          <a:ln>
            <a:noFill/>
          </a:ln>
        </p:spPr>
        <p:txBody>
          <a:bodyPr lIns="91425" tIns="45700" rIns="91425" bIns="45700" anchor="ctr" anchorCtr="0">
            <a:noAutofit/>
          </a:bodyPr>
          <a:lstStyle/>
          <a:p>
            <a:pPr algn="ctr"/>
            <a:endParaRPr sz="1800" kern="1200">
              <a:solidFill>
                <a:prstClr val="white"/>
              </a:solidFill>
              <a:latin typeface="Calibri"/>
              <a:ea typeface="Calibri"/>
              <a:cs typeface="Calibri"/>
              <a:sym typeface="Calibri"/>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6978" r="15471"/>
          <a:stretch/>
        </p:blipFill>
        <p:spPr>
          <a:xfrm>
            <a:off x="0" y="-1"/>
            <a:ext cx="9144000" cy="2776251"/>
          </a:xfrm>
          <a:prstGeom prst="rect">
            <a:avLst/>
          </a:prstGeom>
        </p:spPr>
      </p:pic>
      <p:sp>
        <p:nvSpPr>
          <p:cNvPr id="99" name="Shape 99"/>
          <p:cNvSpPr/>
          <p:nvPr/>
        </p:nvSpPr>
        <p:spPr>
          <a:xfrm>
            <a:off x="0" y="2070022"/>
            <a:ext cx="9144000" cy="2272207"/>
          </a:xfrm>
          <a:prstGeom prst="rect">
            <a:avLst/>
          </a:prstGeom>
          <a:solidFill>
            <a:srgbClr val="205867">
              <a:alpha val="69803"/>
            </a:srgbClr>
          </a:solidFill>
          <a:ln>
            <a:noFill/>
          </a:ln>
        </p:spPr>
        <p:txBody>
          <a:bodyPr lIns="91425" tIns="45700" rIns="91425" bIns="45700" anchor="ctr" anchorCtr="0">
            <a:noAutofit/>
          </a:bodyPr>
          <a:lstStyle/>
          <a:p>
            <a:pPr algn="ctr"/>
            <a:endParaRPr sz="1800" kern="1200">
              <a:solidFill>
                <a:prstClr val="white"/>
              </a:solidFill>
              <a:latin typeface="Calibri"/>
              <a:ea typeface="Calibri"/>
              <a:cs typeface="Calibri"/>
              <a:sym typeface="Calibri"/>
            </a:endParaRPr>
          </a:p>
        </p:txBody>
      </p:sp>
      <p:sp>
        <p:nvSpPr>
          <p:cNvPr id="101" name="Shape 101"/>
          <p:cNvSpPr txBox="1"/>
          <p:nvPr/>
        </p:nvSpPr>
        <p:spPr>
          <a:xfrm>
            <a:off x="376237" y="6248400"/>
            <a:ext cx="8389936" cy="261938"/>
          </a:xfrm>
          <a:prstGeom prst="rect">
            <a:avLst/>
          </a:prstGeom>
          <a:noFill/>
          <a:ln>
            <a:noFill/>
          </a:ln>
        </p:spPr>
        <p:txBody>
          <a:bodyPr lIns="91425" tIns="45700" rIns="91425" bIns="45700" anchor="t" anchorCtr="0">
            <a:noAutofit/>
          </a:bodyPr>
          <a:lstStyle/>
          <a:p>
            <a:pPr algn="ctr">
              <a:buClr>
                <a:srgbClr val="80AECC"/>
              </a:buClr>
              <a:buSzPct val="25000"/>
            </a:pPr>
            <a:r>
              <a:rPr lang="en-US" sz="1100" kern="1200" dirty="0" smtClean="0">
                <a:solidFill>
                  <a:srgbClr val="80AECC"/>
                </a:solidFill>
                <a:latin typeface="Arial Narrow"/>
                <a:ea typeface="Arial Narrow"/>
                <a:cs typeface="Arial Narrow"/>
                <a:sym typeface="Arial Narrow"/>
              </a:rPr>
              <a:t>National </a:t>
            </a:r>
            <a:r>
              <a:rPr lang="en-US" sz="1100" kern="1200" dirty="0">
                <a:solidFill>
                  <a:srgbClr val="80AECC"/>
                </a:solidFill>
                <a:latin typeface="Arial Narrow"/>
                <a:ea typeface="Arial Narrow"/>
                <a:cs typeface="Arial Narrow"/>
                <a:sym typeface="Arial Narrow"/>
              </a:rPr>
              <a:t>Centers for Environmental Information |  </a:t>
            </a:r>
            <a:r>
              <a:rPr lang="en-US" sz="1100" kern="1200" dirty="0" smtClean="0">
                <a:solidFill>
                  <a:srgbClr val="80AECC"/>
                </a:solidFill>
                <a:latin typeface="Arial Narrow"/>
                <a:ea typeface="Arial Narrow"/>
                <a:cs typeface="Arial Narrow"/>
                <a:sym typeface="Arial Narrow"/>
              </a:rPr>
              <a:t>Center for Weather and Climate</a:t>
            </a:r>
            <a:endParaRPr lang="en-US" sz="1100" kern="1200" dirty="0">
              <a:solidFill>
                <a:srgbClr val="80AECC"/>
              </a:solidFill>
              <a:latin typeface="Arial Narrow"/>
              <a:ea typeface="Arial Narrow"/>
              <a:cs typeface="Arial Narrow"/>
              <a:sym typeface="Arial Narrow"/>
            </a:endParaRPr>
          </a:p>
          <a:p>
            <a:pPr algn="ctr">
              <a:buClr>
                <a:srgbClr val="80AECC"/>
              </a:buClr>
              <a:buSzPct val="25000"/>
              <a:buFont typeface="Arial"/>
              <a:buNone/>
            </a:pPr>
            <a:endParaRPr lang="en-US" sz="1100" kern="1200" dirty="0">
              <a:solidFill>
                <a:srgbClr val="80AECC"/>
              </a:solidFill>
              <a:latin typeface="Arial Narrow"/>
              <a:ea typeface="Arial Narrow"/>
              <a:cs typeface="Arial Narrow"/>
              <a:sym typeface="Arial Narrow"/>
            </a:endParaRPr>
          </a:p>
        </p:txBody>
      </p:sp>
      <p:sp>
        <p:nvSpPr>
          <p:cNvPr id="103" name="Shape 103"/>
          <p:cNvSpPr txBox="1"/>
          <p:nvPr/>
        </p:nvSpPr>
        <p:spPr>
          <a:xfrm>
            <a:off x="-795" y="4088230"/>
            <a:ext cx="9144000" cy="698739"/>
          </a:xfrm>
          <a:prstGeom prst="rect">
            <a:avLst/>
          </a:prstGeom>
          <a:noFill/>
          <a:ln>
            <a:noFill/>
          </a:ln>
        </p:spPr>
        <p:txBody>
          <a:bodyPr lIns="91425" tIns="45700" rIns="91425" bIns="45700" anchor="t" anchorCtr="0">
            <a:noAutofit/>
          </a:bodyPr>
          <a:lstStyle/>
          <a:p>
            <a:pPr algn="ctr">
              <a:buClr>
                <a:prstClr val="black"/>
              </a:buClr>
              <a:buFont typeface="Arial"/>
              <a:buNone/>
            </a:pPr>
            <a:endParaRPr sz="1800" kern="1200" dirty="0">
              <a:solidFill>
                <a:prstClr val="black"/>
              </a:solidFill>
              <a:latin typeface="Arial Narrow"/>
              <a:ea typeface="Arial Narrow"/>
              <a:cs typeface="Arial Narrow"/>
              <a:sym typeface="Arial Narrow"/>
            </a:endParaRPr>
          </a:p>
          <a:p>
            <a:pPr algn="ctr">
              <a:buClr>
                <a:prstClr val="black"/>
              </a:buClr>
              <a:buSzPct val="25000"/>
              <a:buFont typeface="Arial"/>
              <a:buNone/>
            </a:pPr>
            <a:r>
              <a:rPr lang="en-US" sz="2000" kern="1200" dirty="0" smtClean="0">
                <a:solidFill>
                  <a:prstClr val="black"/>
                </a:solidFill>
                <a:latin typeface="Arial Narrow"/>
                <a:ea typeface="Arial Narrow"/>
                <a:cs typeface="Arial Narrow"/>
                <a:sym typeface="Arial Narrow"/>
              </a:rPr>
              <a:t>W. Jesse Glance, Jr.</a:t>
            </a:r>
            <a:r>
              <a:rPr lang="en-US" sz="1800" kern="1200" dirty="0">
                <a:solidFill>
                  <a:prstClr val="black"/>
                </a:solidFill>
                <a:latin typeface="Arial Narrow"/>
                <a:ea typeface="Arial Narrow"/>
                <a:cs typeface="Arial Narrow"/>
                <a:sym typeface="Arial Narrow"/>
              </a:rPr>
              <a:t/>
            </a:r>
            <a:br>
              <a:rPr lang="en-US" sz="1800" kern="1200" dirty="0">
                <a:solidFill>
                  <a:prstClr val="black"/>
                </a:solidFill>
                <a:latin typeface="Arial Narrow"/>
                <a:ea typeface="Arial Narrow"/>
                <a:cs typeface="Arial Narrow"/>
                <a:sym typeface="Arial Narrow"/>
              </a:rPr>
            </a:br>
            <a:r>
              <a:rPr lang="en-US" sz="1800" kern="1200" dirty="0" smtClean="0">
                <a:solidFill>
                  <a:prstClr val="black"/>
                </a:solidFill>
                <a:latin typeface="Arial Narrow"/>
                <a:ea typeface="Arial Narrow"/>
                <a:cs typeface="Arial Narrow"/>
                <a:sym typeface="Arial Narrow"/>
              </a:rPr>
              <a:t>Former </a:t>
            </a:r>
            <a:r>
              <a:rPr lang="en-US" sz="2000" kern="1200" dirty="0" smtClean="0">
                <a:solidFill>
                  <a:prstClr val="black"/>
                </a:solidFill>
                <a:latin typeface="Arial Narrow"/>
                <a:ea typeface="Arial Narrow"/>
                <a:cs typeface="Arial Narrow"/>
                <a:sym typeface="Arial Narrow"/>
              </a:rPr>
              <a:t>Program Manager</a:t>
            </a:r>
          </a:p>
          <a:p>
            <a:pPr algn="ctr">
              <a:buClr>
                <a:prstClr val="black"/>
              </a:buClr>
              <a:buSzPct val="25000"/>
              <a:buFont typeface="Arial"/>
              <a:buNone/>
            </a:pPr>
            <a:r>
              <a:rPr lang="en-US" sz="2000" kern="1200" dirty="0" smtClean="0">
                <a:solidFill>
                  <a:prstClr val="black"/>
                </a:solidFill>
                <a:latin typeface="Arial Narrow"/>
                <a:ea typeface="Arial Narrow"/>
                <a:cs typeface="Arial Narrow"/>
                <a:sym typeface="Arial Narrow"/>
              </a:rPr>
              <a:t>Presented by John Bates</a:t>
            </a:r>
          </a:p>
          <a:p>
            <a:pPr algn="ctr">
              <a:buClr>
                <a:prstClr val="black"/>
              </a:buClr>
              <a:buSzPct val="25000"/>
              <a:buFont typeface="Arial"/>
              <a:buNone/>
            </a:pPr>
            <a:r>
              <a:rPr lang="en-US" sz="600" kern="1200" dirty="0">
                <a:solidFill>
                  <a:prstClr val="black"/>
                </a:solidFill>
                <a:latin typeface="Arial Narrow"/>
                <a:ea typeface="Arial Narrow"/>
                <a:cs typeface="Arial Narrow"/>
                <a:sym typeface="Arial Narrow"/>
              </a:rPr>
              <a:t> </a:t>
            </a:r>
            <a:endParaRPr lang="en-US" sz="600" kern="1200" dirty="0" smtClean="0">
              <a:solidFill>
                <a:prstClr val="black"/>
              </a:solidFill>
              <a:latin typeface="Arial Narrow"/>
              <a:ea typeface="Arial Narrow"/>
              <a:cs typeface="Arial Narrow"/>
              <a:sym typeface="Arial Narrow"/>
            </a:endParaRPr>
          </a:p>
          <a:p>
            <a:pPr algn="ctr">
              <a:buClr>
                <a:prstClr val="black"/>
              </a:buClr>
              <a:buSzPct val="25000"/>
              <a:buFont typeface="Arial"/>
              <a:buNone/>
            </a:pPr>
            <a:r>
              <a:rPr lang="en-US" sz="1800" kern="1200" dirty="0" smtClean="0">
                <a:solidFill>
                  <a:prstClr val="black"/>
                </a:solidFill>
                <a:latin typeface="Arial Narrow"/>
                <a:ea typeface="Arial Narrow"/>
                <a:cs typeface="Arial Narrow"/>
                <a:sym typeface="Arial Narrow"/>
              </a:rPr>
              <a:t>Center for Weather and Climate</a:t>
            </a:r>
          </a:p>
          <a:p>
            <a:pPr algn="ctr">
              <a:buClr>
                <a:prstClr val="black"/>
              </a:buClr>
              <a:buSzPct val="25000"/>
              <a:buFont typeface="Arial"/>
              <a:buNone/>
            </a:pPr>
            <a:r>
              <a:rPr lang="en-US" sz="1800" kern="1200" dirty="0" smtClean="0">
                <a:solidFill>
                  <a:prstClr val="black"/>
                </a:solidFill>
                <a:latin typeface="Arial Narrow"/>
                <a:ea typeface="Arial Narrow"/>
                <a:cs typeface="Arial Narrow"/>
                <a:sym typeface="Arial Narrow"/>
              </a:rPr>
              <a:t>NOAA’s </a:t>
            </a:r>
            <a:r>
              <a:rPr lang="en-US" sz="1800" kern="1200" dirty="0">
                <a:solidFill>
                  <a:prstClr val="black"/>
                </a:solidFill>
                <a:latin typeface="Arial Narrow"/>
                <a:ea typeface="Arial Narrow"/>
                <a:cs typeface="Arial Narrow"/>
                <a:sym typeface="Arial Narrow"/>
              </a:rPr>
              <a:t>National Centers  </a:t>
            </a:r>
            <a:r>
              <a:rPr lang="en-US" sz="1800" kern="1200" dirty="0" smtClean="0">
                <a:solidFill>
                  <a:prstClr val="black"/>
                </a:solidFill>
                <a:latin typeface="Arial Narrow"/>
                <a:ea typeface="Arial Narrow"/>
                <a:cs typeface="Arial Narrow"/>
                <a:sym typeface="Arial Narrow"/>
              </a:rPr>
              <a:t>for Environmental Information</a:t>
            </a:r>
            <a:endParaRPr lang="en-US" sz="1800" kern="1200" dirty="0">
              <a:solidFill>
                <a:prstClr val="black"/>
              </a:solidFill>
              <a:latin typeface="Arial Narrow"/>
              <a:ea typeface="Arial Narrow"/>
              <a:cs typeface="Arial Narrow"/>
              <a:sym typeface="Arial Narrow"/>
            </a:endParaRPr>
          </a:p>
        </p:txBody>
      </p:sp>
      <p:pic>
        <p:nvPicPr>
          <p:cNvPr id="104" name="Shape 104"/>
          <p:cNvPicPr preferRelativeResize="0"/>
          <p:nvPr/>
        </p:nvPicPr>
        <p:blipFill rotWithShape="1">
          <a:blip r:embed="rId4">
            <a:alphaModFix/>
          </a:blip>
          <a:srcRect/>
          <a:stretch/>
        </p:blipFill>
        <p:spPr>
          <a:xfrm>
            <a:off x="8022505" y="5815013"/>
            <a:ext cx="865187" cy="866774"/>
          </a:xfrm>
          <a:prstGeom prst="rect">
            <a:avLst/>
          </a:prstGeom>
          <a:noFill/>
          <a:ln>
            <a:noFill/>
          </a:ln>
        </p:spPr>
      </p:pic>
      <p:sp>
        <p:nvSpPr>
          <p:cNvPr id="2" name="TextBox 1"/>
          <p:cNvSpPr txBox="1"/>
          <p:nvPr/>
        </p:nvSpPr>
        <p:spPr>
          <a:xfrm>
            <a:off x="376236" y="2931225"/>
            <a:ext cx="8620165" cy="1323439"/>
          </a:xfrm>
          <a:prstGeom prst="rect">
            <a:avLst/>
          </a:prstGeom>
          <a:noFill/>
        </p:spPr>
        <p:txBody>
          <a:bodyPr wrap="square" rtlCol="0">
            <a:spAutoFit/>
          </a:bodyPr>
          <a:lstStyle/>
          <a:p>
            <a:r>
              <a:rPr lang="en-US" sz="4400" b="1" kern="1200" dirty="0" smtClean="0">
                <a:solidFill>
                  <a:prstClr val="white"/>
                </a:solidFill>
                <a:latin typeface="Calibri"/>
                <a:ea typeface="+mn-ea"/>
                <a:cs typeface="+mn-cs"/>
              </a:rPr>
              <a:t>NOAA CDR Program Overview</a:t>
            </a:r>
            <a:endParaRPr lang="en-US" sz="3600" b="1" kern="1200" dirty="0" smtClean="0">
              <a:solidFill>
                <a:prstClr val="white"/>
              </a:solidFill>
              <a:latin typeface="Calibri"/>
              <a:ea typeface="+mn-ea"/>
              <a:cs typeface="+mn-cs"/>
            </a:endParaRPr>
          </a:p>
          <a:p>
            <a:r>
              <a:rPr lang="en-US" sz="3600" b="1" i="1" kern="1200" dirty="0" smtClean="0">
                <a:solidFill>
                  <a:prstClr val="white"/>
                </a:solidFill>
                <a:latin typeface="Calibri"/>
                <a:ea typeface="+mn-ea"/>
                <a:cs typeface="+mn-cs"/>
              </a:rPr>
              <a:t>Sustained Production &amp; User Engagement</a:t>
            </a:r>
            <a:endParaRPr lang="en-US" sz="4400" i="1" kern="1200" dirty="0">
              <a:solidFill>
                <a:prstClr val="white"/>
              </a:solidFill>
              <a:latin typeface="Calibri"/>
              <a:ea typeface="+mn-ea"/>
              <a:cs typeface="+mn-cs"/>
            </a:endParaRPr>
          </a:p>
        </p:txBody>
      </p:sp>
    </p:spTree>
    <p:extLst>
      <p:ext uri="{BB962C8B-B14F-4D97-AF65-F5344CB8AC3E}">
        <p14:creationId xmlns:p14="http://schemas.microsoft.com/office/powerpoint/2010/main" val="975701599"/>
      </p:ext>
    </p:extLst>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0967"/>
            <a:ext cx="8229600" cy="1143000"/>
          </a:xfrm>
        </p:spPr>
        <p:txBody>
          <a:bodyPr/>
          <a:lstStyle/>
          <a:p>
            <a:r>
              <a:rPr lang="en-US" sz="3600" b="1" dirty="0" smtClean="0">
                <a:solidFill>
                  <a:srgbClr val="215968"/>
                </a:solidFill>
              </a:rPr>
              <a:t>Stage 2</a:t>
            </a:r>
            <a:r>
              <a:rPr lang="en-US" sz="3200" b="1" dirty="0" smtClean="0">
                <a:solidFill>
                  <a:srgbClr val="215968"/>
                </a:solidFill>
              </a:rPr>
              <a:t/>
            </a:r>
            <a:br>
              <a:rPr lang="en-US" sz="3200" b="1" dirty="0" smtClean="0">
                <a:solidFill>
                  <a:srgbClr val="215968"/>
                </a:solidFill>
              </a:rPr>
            </a:br>
            <a:r>
              <a:rPr lang="en-US" sz="3200" dirty="0" smtClean="0">
                <a:solidFill>
                  <a:srgbClr val="215968"/>
                </a:solidFill>
              </a:rPr>
              <a:t>Product </a:t>
            </a:r>
            <a:r>
              <a:rPr lang="en-US" sz="3200" dirty="0">
                <a:solidFill>
                  <a:srgbClr val="215968"/>
                </a:solidFill>
              </a:rPr>
              <a:t>Scope: 2012 –2015</a:t>
            </a:r>
          </a:p>
        </p:txBody>
      </p:sp>
      <p:pic>
        <p:nvPicPr>
          <p:cNvPr id="5" name="Content Placeholder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5062" y="1691525"/>
            <a:ext cx="6788902" cy="4678363"/>
          </a:xfrm>
          <a:prstGeom prst="rect">
            <a:avLst/>
          </a:prstGeom>
          <a:noFill/>
          <a:ln>
            <a:noFill/>
          </a:ln>
        </p:spPr>
      </p:pic>
    </p:spTree>
    <p:extLst>
      <p:ext uri="{BB962C8B-B14F-4D97-AF65-F5344CB8AC3E}">
        <p14:creationId xmlns:p14="http://schemas.microsoft.com/office/powerpoint/2010/main" val="24329984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1507" y="1563234"/>
            <a:ext cx="8420986" cy="3441968"/>
          </a:xfrm>
          <a:prstGeom prst="rect">
            <a:avLst/>
          </a:prstGeom>
        </p:spPr>
        <p:txBody>
          <a:bodyPr wrap="square">
            <a:spAutoFit/>
          </a:bodyPr>
          <a:lstStyle/>
          <a:p>
            <a:pPr marL="11113" lvl="0" indent="-11113">
              <a:spcBef>
                <a:spcPts val="600"/>
              </a:spcBef>
              <a:spcAft>
                <a:spcPts val="600"/>
              </a:spcAft>
            </a:pPr>
            <a:r>
              <a:rPr lang="en-US" sz="2000" dirty="0" smtClean="0">
                <a:solidFill>
                  <a:schemeClr val="tx1"/>
                </a:solidFill>
                <a:latin typeface="Calibri" panose="020F0502020204030204" pitchFamily="34" charset="0"/>
              </a:rPr>
              <a:t>CDRP in </a:t>
            </a:r>
            <a:r>
              <a:rPr lang="en-US" sz="2000" b="1" u="sng" dirty="0" smtClean="0">
                <a:solidFill>
                  <a:schemeClr val="tx1"/>
                </a:solidFill>
                <a:latin typeface="Calibri" panose="020F0502020204030204" pitchFamily="34" charset="0"/>
              </a:rPr>
              <a:t>2015</a:t>
            </a:r>
            <a:r>
              <a:rPr lang="en-US" sz="2000" dirty="0" smtClean="0">
                <a:solidFill>
                  <a:schemeClr val="tx1"/>
                </a:solidFill>
                <a:latin typeface="Calibri" panose="020F0502020204030204" pitchFamily="34" charset="0"/>
              </a:rPr>
              <a:t> is focused on: Sustaining NOAA’s Operational CDRs and Users Requiring trusted environmental information products. (e.g. informed decision making, management, and climate applications including science)</a:t>
            </a:r>
            <a:endParaRPr lang="en-US" sz="1600" dirty="0" smtClean="0">
              <a:solidFill>
                <a:schemeClr val="tx1"/>
              </a:solidFill>
              <a:latin typeface="Calibri" panose="020F0502020204030204" pitchFamily="34" charset="0"/>
            </a:endParaRPr>
          </a:p>
          <a:p>
            <a:pPr marL="388938" lvl="1" indent="-222250">
              <a:spcBef>
                <a:spcPts val="800"/>
              </a:spcBef>
              <a:buFont typeface="Arial" panose="020B0604020202020204" pitchFamily="34" charset="0"/>
              <a:buChar char="•"/>
            </a:pPr>
            <a:r>
              <a:rPr lang="en-US" sz="1800" dirty="0" smtClean="0">
                <a:solidFill>
                  <a:srgbClr val="000066"/>
                </a:solidFill>
                <a:latin typeface="Calibri" panose="020F0502020204030204" pitchFamily="34" charset="0"/>
              </a:rPr>
              <a:t>Incorporating </a:t>
            </a:r>
            <a:r>
              <a:rPr lang="en-US" sz="1800" b="1" i="1" dirty="0" smtClean="0">
                <a:solidFill>
                  <a:srgbClr val="000066"/>
                </a:solidFill>
                <a:latin typeface="Calibri" panose="020F0502020204030204" pitchFamily="34" charset="0"/>
              </a:rPr>
              <a:t>in-situ </a:t>
            </a:r>
            <a:r>
              <a:rPr lang="en-US" sz="1800" b="1" dirty="0">
                <a:solidFill>
                  <a:srgbClr val="000066"/>
                </a:solidFill>
                <a:latin typeface="Calibri" panose="020F0502020204030204" pitchFamily="34" charset="0"/>
              </a:rPr>
              <a:t>and blended products </a:t>
            </a:r>
            <a:r>
              <a:rPr lang="en-US" sz="1800" dirty="0">
                <a:solidFill>
                  <a:srgbClr val="000066"/>
                </a:solidFill>
                <a:latin typeface="Calibri" panose="020F0502020204030204" pitchFamily="34" charset="0"/>
              </a:rPr>
              <a:t>into </a:t>
            </a:r>
            <a:r>
              <a:rPr lang="en-US" sz="1800" dirty="0" smtClean="0">
                <a:solidFill>
                  <a:srgbClr val="000066"/>
                </a:solidFill>
                <a:latin typeface="Calibri" panose="020F0502020204030204" pitchFamily="34" charset="0"/>
              </a:rPr>
              <a:t>the CDR portfolio </a:t>
            </a:r>
            <a:r>
              <a:rPr lang="en-US" sz="1800" dirty="0">
                <a:solidFill>
                  <a:srgbClr val="000066"/>
                </a:solidFill>
                <a:latin typeface="Calibri" panose="020F0502020204030204" pitchFamily="34" charset="0"/>
              </a:rPr>
              <a:t>to </a:t>
            </a:r>
            <a:r>
              <a:rPr lang="en-US" sz="1800" dirty="0" smtClean="0">
                <a:solidFill>
                  <a:srgbClr val="000066"/>
                </a:solidFill>
                <a:latin typeface="Calibri" panose="020F0502020204030204" pitchFamily="34" charset="0"/>
              </a:rPr>
              <a:t>preserve </a:t>
            </a:r>
            <a:r>
              <a:rPr lang="en-US" sz="1800" dirty="0">
                <a:solidFill>
                  <a:srgbClr val="000066"/>
                </a:solidFill>
                <a:latin typeface="Calibri" panose="020F0502020204030204" pitchFamily="34" charset="0"/>
              </a:rPr>
              <a:t>those products for the future </a:t>
            </a:r>
            <a:r>
              <a:rPr lang="en-US" sz="1800" dirty="0" smtClean="0">
                <a:solidFill>
                  <a:srgbClr val="000066"/>
                </a:solidFill>
                <a:latin typeface="Calibri" panose="020F0502020204030204" pitchFamily="34" charset="0"/>
              </a:rPr>
              <a:t>in addition to the </a:t>
            </a:r>
            <a:r>
              <a:rPr lang="en-US" sz="1800" dirty="0">
                <a:solidFill>
                  <a:srgbClr val="000066"/>
                </a:solidFill>
                <a:latin typeface="Calibri" panose="020F0502020204030204" pitchFamily="34" charset="0"/>
              </a:rPr>
              <a:t>satellite </a:t>
            </a:r>
            <a:r>
              <a:rPr lang="en-US" sz="1800" dirty="0" smtClean="0">
                <a:solidFill>
                  <a:srgbClr val="000066"/>
                </a:solidFill>
                <a:latin typeface="Calibri" panose="020F0502020204030204" pitchFamily="34" charset="0"/>
              </a:rPr>
              <a:t>data products.</a:t>
            </a:r>
          </a:p>
          <a:p>
            <a:pPr marL="388938" lvl="1" indent="-222250">
              <a:spcBef>
                <a:spcPts val="800"/>
              </a:spcBef>
              <a:buFont typeface="Arial" panose="020B0604020202020204" pitchFamily="34" charset="0"/>
              <a:buChar char="•"/>
            </a:pPr>
            <a:r>
              <a:rPr lang="en-US" sz="1800" b="1" dirty="0" smtClean="0">
                <a:solidFill>
                  <a:srgbClr val="000066"/>
                </a:solidFill>
                <a:latin typeface="Calibri" panose="020F0502020204030204" pitchFamily="34" charset="0"/>
              </a:rPr>
              <a:t>Developing Climate </a:t>
            </a:r>
            <a:r>
              <a:rPr lang="en-US" sz="1800" b="1" dirty="0">
                <a:solidFill>
                  <a:srgbClr val="000066"/>
                </a:solidFill>
                <a:latin typeface="Calibri" panose="020F0502020204030204" pitchFamily="34" charset="0"/>
              </a:rPr>
              <a:t>I</a:t>
            </a:r>
            <a:r>
              <a:rPr lang="en-US" sz="1800" b="1" dirty="0" smtClean="0">
                <a:solidFill>
                  <a:srgbClr val="000066"/>
                </a:solidFill>
                <a:latin typeface="Calibri" panose="020F0502020204030204" pitchFamily="34" charset="0"/>
              </a:rPr>
              <a:t>nformation </a:t>
            </a:r>
            <a:r>
              <a:rPr lang="en-US" sz="1800" b="1" dirty="0">
                <a:solidFill>
                  <a:srgbClr val="000066"/>
                </a:solidFill>
                <a:latin typeface="Calibri" panose="020F0502020204030204" pitchFamily="34" charset="0"/>
              </a:rPr>
              <a:t>P</a:t>
            </a:r>
            <a:r>
              <a:rPr lang="en-US" sz="1800" b="1" dirty="0" smtClean="0">
                <a:solidFill>
                  <a:srgbClr val="000066"/>
                </a:solidFill>
                <a:latin typeface="Calibri" panose="020F0502020204030204" pitchFamily="34" charset="0"/>
              </a:rPr>
              <a:t>roducts </a:t>
            </a:r>
            <a:r>
              <a:rPr lang="en-US" sz="1800" dirty="0" smtClean="0">
                <a:solidFill>
                  <a:srgbClr val="000066"/>
                </a:solidFill>
                <a:latin typeface="Calibri" panose="020F0502020204030204" pitchFamily="34" charset="0"/>
              </a:rPr>
              <a:t>that target User needs and requirements.</a:t>
            </a:r>
          </a:p>
          <a:p>
            <a:pPr marL="388938" lvl="1" indent="-222250">
              <a:spcBef>
                <a:spcPts val="800"/>
              </a:spcBef>
              <a:buFont typeface="Arial" panose="020B0604020202020204" pitchFamily="34" charset="0"/>
              <a:buChar char="•"/>
            </a:pPr>
            <a:r>
              <a:rPr lang="en-US" sz="1800" dirty="0" smtClean="0">
                <a:solidFill>
                  <a:srgbClr val="000066"/>
                </a:solidFill>
                <a:latin typeface="Calibri" panose="020F0502020204030204" pitchFamily="34" charset="0"/>
              </a:rPr>
              <a:t>Supporting decision-makers with lower-latency “Preliminary” or </a:t>
            </a:r>
            <a:r>
              <a:rPr lang="en-US" sz="1800" b="1" dirty="0" smtClean="0">
                <a:solidFill>
                  <a:srgbClr val="000066"/>
                </a:solidFill>
                <a:latin typeface="Calibri" panose="020F0502020204030204" pitchFamily="34" charset="0"/>
              </a:rPr>
              <a:t>ICDRs </a:t>
            </a:r>
            <a:r>
              <a:rPr lang="en-US" sz="1800" dirty="0" smtClean="0">
                <a:solidFill>
                  <a:srgbClr val="000066"/>
                </a:solidFill>
                <a:latin typeface="Calibri" panose="020F0502020204030204" pitchFamily="34" charset="0"/>
              </a:rPr>
              <a:t>that employ the most mature algorithms, but are not yet CDRs.</a:t>
            </a:r>
            <a:endParaRPr lang="en-US" sz="1800" dirty="0">
              <a:solidFill>
                <a:srgbClr val="000066"/>
              </a:solidFill>
              <a:latin typeface="Calibri" panose="020F0502020204030204" pitchFamily="34" charset="0"/>
            </a:endParaRPr>
          </a:p>
          <a:p>
            <a:pPr marL="388938" lvl="1" indent="-222250">
              <a:spcBef>
                <a:spcPts val="800"/>
              </a:spcBef>
              <a:buFont typeface="Arial" panose="020B0604020202020204" pitchFamily="34" charset="0"/>
              <a:buChar char="•"/>
            </a:pPr>
            <a:r>
              <a:rPr lang="en-US" sz="1800" dirty="0" smtClean="0">
                <a:solidFill>
                  <a:srgbClr val="000066"/>
                </a:solidFill>
                <a:latin typeface="Calibri" panose="020F0502020204030204" pitchFamily="34" charset="0"/>
              </a:rPr>
              <a:t>Accelerating </a:t>
            </a:r>
            <a:r>
              <a:rPr lang="en-US" sz="1800" b="1" dirty="0" smtClean="0">
                <a:solidFill>
                  <a:srgbClr val="000066"/>
                </a:solidFill>
                <a:latin typeface="Calibri" panose="020F0502020204030204" pitchFamily="34" charset="0"/>
              </a:rPr>
              <a:t>high-demand, less scientifically maturity products</a:t>
            </a:r>
            <a:r>
              <a:rPr lang="en-US" sz="1800" dirty="0" smtClean="0">
                <a:solidFill>
                  <a:srgbClr val="000066"/>
                </a:solidFill>
                <a:latin typeface="Calibri" panose="020F0502020204030204" pitchFamily="34" charset="0"/>
              </a:rPr>
              <a:t>,  </a:t>
            </a:r>
            <a:r>
              <a:rPr lang="en-US" sz="1800" dirty="0">
                <a:solidFill>
                  <a:srgbClr val="000066"/>
                </a:solidFill>
                <a:latin typeface="Calibri" panose="020F0502020204030204" pitchFamily="34" charset="0"/>
              </a:rPr>
              <a:t>e</a:t>
            </a:r>
            <a:r>
              <a:rPr lang="en-US" sz="1800" dirty="0" smtClean="0">
                <a:solidFill>
                  <a:srgbClr val="000066"/>
                </a:solidFill>
                <a:latin typeface="Calibri" panose="020F0502020204030204" pitchFamily="34" charset="0"/>
              </a:rPr>
              <a:t>.g. NEXRAD weather radar reprocessing for hi-res precipitation CDRs/CIRs requested by Users.</a:t>
            </a:r>
            <a:endParaRPr lang="en-US" sz="1800" dirty="0">
              <a:solidFill>
                <a:srgbClr val="000066"/>
              </a:solidFill>
              <a:latin typeface="Calibri" panose="020F0502020204030204" pitchFamily="34"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9516" y="5217412"/>
            <a:ext cx="6915150" cy="1315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 7"/>
          <p:cNvSpPr/>
          <p:nvPr/>
        </p:nvSpPr>
        <p:spPr>
          <a:xfrm>
            <a:off x="3417285" y="5217172"/>
            <a:ext cx="1431851" cy="1253473"/>
          </a:xfrm>
          <a:prstGeom prst="ellipse">
            <a:avLst/>
          </a:prstGeom>
          <a:noFill/>
          <a:ln w="508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4828435" y="5227072"/>
            <a:ext cx="1431851" cy="1253473"/>
          </a:xfrm>
          <a:prstGeom prst="ellipse">
            <a:avLst/>
          </a:prstGeom>
          <a:noFill/>
          <a:ln w="508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6257385" y="5231022"/>
            <a:ext cx="1431851" cy="1253473"/>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527487" y="360254"/>
            <a:ext cx="8064718" cy="1046440"/>
          </a:xfrm>
          <a:prstGeom prst="rect">
            <a:avLst/>
          </a:prstGeom>
          <a:noFill/>
        </p:spPr>
        <p:txBody>
          <a:bodyPr wrap="square" rtlCol="0">
            <a:spAutoFit/>
          </a:bodyPr>
          <a:lstStyle/>
          <a:p>
            <a:pPr algn="ctr"/>
            <a:r>
              <a:rPr lang="en-US" sz="3800" b="1" dirty="0">
                <a:solidFill>
                  <a:srgbClr val="215968"/>
                </a:solidFill>
                <a:latin typeface="Arial Narrow" panose="020B0606020202030204" pitchFamily="34" charset="0"/>
              </a:rPr>
              <a:t>NOAA CDR </a:t>
            </a:r>
            <a:r>
              <a:rPr lang="en-US" sz="3800" b="1" dirty="0" smtClean="0">
                <a:solidFill>
                  <a:srgbClr val="215968"/>
                </a:solidFill>
                <a:latin typeface="Arial Narrow" panose="020B0606020202030204" pitchFamily="34" charset="0"/>
              </a:rPr>
              <a:t>Program </a:t>
            </a:r>
            <a:r>
              <a:rPr lang="en-US" sz="3800" b="1" dirty="0">
                <a:solidFill>
                  <a:srgbClr val="215968"/>
                </a:solidFill>
                <a:latin typeface="Arial Narrow" panose="020B0606020202030204" pitchFamily="34" charset="0"/>
              </a:rPr>
              <a:t>– </a:t>
            </a:r>
            <a:r>
              <a:rPr lang="en-US" sz="3800" b="1" dirty="0" smtClean="0">
                <a:solidFill>
                  <a:srgbClr val="215968"/>
                </a:solidFill>
                <a:latin typeface="Arial Narrow" panose="020B0606020202030204" pitchFamily="34" charset="0"/>
              </a:rPr>
              <a:t>Beginning Stage 3</a:t>
            </a:r>
          </a:p>
          <a:p>
            <a:pPr algn="ctr"/>
            <a:r>
              <a:rPr lang="en-US" sz="2400" dirty="0" smtClean="0">
                <a:solidFill>
                  <a:srgbClr val="215968"/>
                </a:solidFill>
                <a:latin typeface="Arial Narrow" panose="020B0606020202030204" pitchFamily="34" charset="0"/>
              </a:rPr>
              <a:t>2015 Annual Meeting</a:t>
            </a:r>
            <a:endParaRPr lang="en-US" sz="2400" dirty="0">
              <a:solidFill>
                <a:srgbClr val="215968"/>
              </a:solidFill>
              <a:latin typeface="Arial Narrow" panose="020B0606020202030204" pitchFamily="34" charset="0"/>
            </a:endParaRPr>
          </a:p>
        </p:txBody>
      </p:sp>
    </p:spTree>
    <p:extLst>
      <p:ext uri="{BB962C8B-B14F-4D97-AF65-F5344CB8AC3E}">
        <p14:creationId xmlns:p14="http://schemas.microsoft.com/office/powerpoint/2010/main" val="13508709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0887"/>
            <a:ext cx="8229600" cy="1007904"/>
          </a:xfrm>
        </p:spPr>
        <p:txBody>
          <a:bodyPr/>
          <a:lstStyle/>
          <a:p>
            <a:r>
              <a:rPr lang="en-US" sz="3600" b="1" dirty="0" smtClean="0">
                <a:solidFill>
                  <a:srgbClr val="215968"/>
                </a:solidFill>
              </a:rPr>
              <a:t>Stage 3</a:t>
            </a:r>
            <a:r>
              <a:rPr lang="en-US" sz="3200" b="1" dirty="0" smtClean="0">
                <a:solidFill>
                  <a:srgbClr val="215968"/>
                </a:solidFill>
              </a:rPr>
              <a:t/>
            </a:r>
            <a:br>
              <a:rPr lang="en-US" sz="3200" b="1" dirty="0" smtClean="0">
                <a:solidFill>
                  <a:srgbClr val="215968"/>
                </a:solidFill>
              </a:rPr>
            </a:br>
            <a:r>
              <a:rPr lang="en-US" sz="3200" dirty="0" smtClean="0">
                <a:solidFill>
                  <a:srgbClr val="215968"/>
                </a:solidFill>
              </a:rPr>
              <a:t>Product </a:t>
            </a:r>
            <a:r>
              <a:rPr lang="en-US" sz="3200" dirty="0">
                <a:solidFill>
                  <a:srgbClr val="215968"/>
                </a:solidFill>
              </a:rPr>
              <a:t>Scope</a:t>
            </a:r>
            <a:r>
              <a:rPr lang="en-US" sz="3200" dirty="0" smtClean="0">
                <a:solidFill>
                  <a:srgbClr val="215968"/>
                </a:solidFill>
              </a:rPr>
              <a:t>:  2016 +</a:t>
            </a:r>
            <a:endParaRPr lang="en-US" sz="2400" dirty="0">
              <a:solidFill>
                <a:srgbClr val="215968"/>
              </a:solidFill>
            </a:endParaRPr>
          </a:p>
        </p:txBody>
      </p:sp>
      <p:pic>
        <p:nvPicPr>
          <p:cNvPr id="5" name="Content Placeholder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7549" y="1899899"/>
            <a:ext cx="6788902" cy="4678363"/>
          </a:xfrm>
          <a:prstGeom prst="rect">
            <a:avLst/>
          </a:prstGeom>
          <a:noFill/>
          <a:ln>
            <a:noFill/>
          </a:ln>
        </p:spPr>
      </p:pic>
      <p:sp>
        <p:nvSpPr>
          <p:cNvPr id="3" name="TextBox 2"/>
          <p:cNvSpPr txBox="1"/>
          <p:nvPr/>
        </p:nvSpPr>
        <p:spPr>
          <a:xfrm>
            <a:off x="1520041" y="1508174"/>
            <a:ext cx="6080166" cy="400110"/>
          </a:xfrm>
          <a:prstGeom prst="rect">
            <a:avLst/>
          </a:prstGeom>
          <a:noFill/>
        </p:spPr>
        <p:txBody>
          <a:bodyPr wrap="square" rtlCol="0">
            <a:spAutoFit/>
          </a:bodyPr>
          <a:lstStyle/>
          <a:p>
            <a:r>
              <a:rPr lang="en-US" sz="2000" b="1" dirty="0">
                <a:solidFill>
                  <a:srgbClr val="3D7499"/>
                </a:solidFill>
              </a:rPr>
              <a:t>Reference Environmental Data Records (REDRs)</a:t>
            </a:r>
            <a:endParaRPr lang="en-US" sz="2000" dirty="0"/>
          </a:p>
        </p:txBody>
      </p:sp>
      <p:sp>
        <p:nvSpPr>
          <p:cNvPr id="4" name="TextBox 3"/>
          <p:cNvSpPr txBox="1"/>
          <p:nvPr/>
        </p:nvSpPr>
        <p:spPr>
          <a:xfrm>
            <a:off x="1479097" y="6032307"/>
            <a:ext cx="1200970" cy="307777"/>
          </a:xfrm>
          <a:prstGeom prst="rect">
            <a:avLst/>
          </a:prstGeom>
          <a:noFill/>
        </p:spPr>
        <p:txBody>
          <a:bodyPr wrap="none" rtlCol="0">
            <a:spAutoFit/>
          </a:bodyPr>
          <a:lstStyle/>
          <a:p>
            <a:r>
              <a:rPr lang="en-US" b="1" dirty="0" smtClean="0">
                <a:solidFill>
                  <a:srgbClr val="0000FF"/>
                </a:solidFill>
              </a:rPr>
              <a:t>Non-REDR</a:t>
            </a:r>
            <a:r>
              <a:rPr lang="en-US" b="1" dirty="0" smtClean="0"/>
              <a:t>s</a:t>
            </a:r>
            <a:endParaRPr lang="en-US" b="1" dirty="0"/>
          </a:p>
        </p:txBody>
      </p:sp>
      <p:sp>
        <p:nvSpPr>
          <p:cNvPr id="6" name="TextBox 5"/>
          <p:cNvSpPr txBox="1"/>
          <p:nvPr/>
        </p:nvSpPr>
        <p:spPr>
          <a:xfrm>
            <a:off x="1317593" y="2417859"/>
            <a:ext cx="1200970" cy="307777"/>
          </a:xfrm>
          <a:prstGeom prst="rect">
            <a:avLst/>
          </a:prstGeom>
          <a:noFill/>
        </p:spPr>
        <p:txBody>
          <a:bodyPr wrap="none" rtlCol="0">
            <a:spAutoFit/>
          </a:bodyPr>
          <a:lstStyle/>
          <a:p>
            <a:r>
              <a:rPr lang="en-US" b="1" dirty="0" smtClean="0">
                <a:solidFill>
                  <a:srgbClr val="0000FF"/>
                </a:solidFill>
              </a:rPr>
              <a:t>Non-REDRs</a:t>
            </a:r>
            <a:endParaRPr lang="en-US" b="1" dirty="0">
              <a:solidFill>
                <a:srgbClr val="0000FF"/>
              </a:solidFill>
            </a:endParaRPr>
          </a:p>
        </p:txBody>
      </p:sp>
      <p:sp>
        <p:nvSpPr>
          <p:cNvPr id="7" name="TextBox 6"/>
          <p:cNvSpPr txBox="1"/>
          <p:nvPr/>
        </p:nvSpPr>
        <p:spPr>
          <a:xfrm>
            <a:off x="6735849" y="5679731"/>
            <a:ext cx="1200970" cy="307777"/>
          </a:xfrm>
          <a:prstGeom prst="rect">
            <a:avLst/>
          </a:prstGeom>
          <a:noFill/>
        </p:spPr>
        <p:txBody>
          <a:bodyPr wrap="none" rtlCol="0">
            <a:spAutoFit/>
          </a:bodyPr>
          <a:lstStyle/>
          <a:p>
            <a:r>
              <a:rPr lang="en-US" b="1" dirty="0" smtClean="0">
                <a:solidFill>
                  <a:srgbClr val="0000FF"/>
                </a:solidFill>
              </a:rPr>
              <a:t>Non-REDRs</a:t>
            </a:r>
            <a:endParaRPr lang="en-US" b="1" dirty="0">
              <a:solidFill>
                <a:srgbClr val="0000FF"/>
              </a:solidFill>
            </a:endParaRPr>
          </a:p>
        </p:txBody>
      </p:sp>
    </p:spTree>
    <p:extLst>
      <p:ext uri="{BB962C8B-B14F-4D97-AF65-F5344CB8AC3E}">
        <p14:creationId xmlns:p14="http://schemas.microsoft.com/office/powerpoint/2010/main" val="25102000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8435"/>
            <a:ext cx="8229600" cy="1143000"/>
          </a:xfrm>
        </p:spPr>
        <p:txBody>
          <a:bodyPr/>
          <a:lstStyle/>
          <a:p>
            <a:r>
              <a:rPr lang="en-US" b="1" dirty="0" smtClean="0"/>
              <a:t>Near-Term Major Activities</a:t>
            </a:r>
            <a:endParaRPr lang="en-US" b="1" dirty="0"/>
          </a:p>
        </p:txBody>
      </p:sp>
      <p:sp>
        <p:nvSpPr>
          <p:cNvPr id="3" name="Text Placeholder 2"/>
          <p:cNvSpPr>
            <a:spLocks noGrp="1"/>
          </p:cNvSpPr>
          <p:nvPr>
            <p:ph type="body" idx="1"/>
          </p:nvPr>
        </p:nvSpPr>
        <p:spPr>
          <a:xfrm>
            <a:off x="361507" y="1506594"/>
            <a:ext cx="8442251" cy="5036096"/>
          </a:xfrm>
        </p:spPr>
        <p:txBody>
          <a:bodyPr/>
          <a:lstStyle/>
          <a:p>
            <a:pPr>
              <a:spcAft>
                <a:spcPts val="1800"/>
              </a:spcAft>
            </a:pPr>
            <a:r>
              <a:rPr lang="en-US" b="1" u="sng" dirty="0" smtClean="0">
                <a:solidFill>
                  <a:schemeClr val="tx1"/>
                </a:solidFill>
              </a:rPr>
              <a:t>O&amp;M (Sustainment)</a:t>
            </a:r>
            <a:r>
              <a:rPr lang="en-US" b="1" dirty="0" smtClean="0">
                <a:solidFill>
                  <a:schemeClr val="tx1"/>
                </a:solidFill>
              </a:rPr>
              <a:t> </a:t>
            </a:r>
            <a:r>
              <a:rPr lang="en-US" dirty="0" smtClean="0"/>
              <a:t>for CDRs that Evidence Continued User Demand</a:t>
            </a:r>
          </a:p>
          <a:p>
            <a:pPr>
              <a:spcAft>
                <a:spcPts val="1800"/>
              </a:spcAft>
            </a:pPr>
            <a:r>
              <a:rPr lang="en-US" b="1" u="sng" dirty="0" smtClean="0">
                <a:solidFill>
                  <a:schemeClr val="tx1"/>
                </a:solidFill>
              </a:rPr>
              <a:t>End-User Application Projects</a:t>
            </a:r>
            <a:r>
              <a:rPr lang="en-US" b="1" dirty="0" smtClean="0">
                <a:solidFill>
                  <a:schemeClr val="tx1"/>
                </a:solidFill>
              </a:rPr>
              <a:t> </a:t>
            </a:r>
            <a:r>
              <a:rPr lang="en-US" dirty="0" smtClean="0"/>
              <a:t>that Verify CDRs alone, or in combination with other Products, Can Meet Specified User Needs (may precede R2O)</a:t>
            </a:r>
          </a:p>
          <a:p>
            <a:pPr>
              <a:spcAft>
                <a:spcPts val="1800"/>
              </a:spcAft>
            </a:pPr>
            <a:r>
              <a:rPr lang="en-US" dirty="0" smtClean="0"/>
              <a:t>Complete the </a:t>
            </a:r>
            <a:r>
              <a:rPr lang="en-US" b="1" u="sng" dirty="0" smtClean="0">
                <a:solidFill>
                  <a:schemeClr val="tx1"/>
                </a:solidFill>
              </a:rPr>
              <a:t>R2O Transitions</a:t>
            </a:r>
            <a:r>
              <a:rPr lang="en-US" b="1" dirty="0" smtClean="0">
                <a:solidFill>
                  <a:schemeClr val="tx1"/>
                </a:solidFill>
              </a:rPr>
              <a:t> </a:t>
            </a:r>
            <a:r>
              <a:rPr lang="en-US" dirty="0" smtClean="0"/>
              <a:t>Backlog</a:t>
            </a:r>
          </a:p>
          <a:p>
            <a:pPr>
              <a:spcAft>
                <a:spcPts val="1800"/>
              </a:spcAft>
            </a:pPr>
            <a:r>
              <a:rPr lang="en-US" dirty="0" smtClean="0"/>
              <a:t>Transition </a:t>
            </a:r>
            <a:r>
              <a:rPr lang="en-US" b="1" u="sng" dirty="0" smtClean="0">
                <a:solidFill>
                  <a:schemeClr val="tx1"/>
                </a:solidFill>
              </a:rPr>
              <a:t>Period of Record Extensions</a:t>
            </a:r>
            <a:r>
              <a:rPr lang="en-US" dirty="0" smtClean="0">
                <a:solidFill>
                  <a:schemeClr val="tx1"/>
                </a:solidFill>
              </a:rPr>
              <a:t> </a:t>
            </a:r>
            <a:r>
              <a:rPr lang="en-US" dirty="0" smtClean="0"/>
              <a:t>to CDRs Using New Sensor Data </a:t>
            </a:r>
            <a:r>
              <a:rPr lang="en-US" sz="1600" dirty="0" smtClean="0"/>
              <a:t>(from SNPP/JPSS, NASA-GPM, METOP, etc.)</a:t>
            </a:r>
          </a:p>
          <a:p>
            <a:pPr>
              <a:spcAft>
                <a:spcPts val="1800"/>
              </a:spcAft>
            </a:pPr>
            <a:r>
              <a:rPr lang="en-US" dirty="0" smtClean="0"/>
              <a:t>With NOAA/NESDIS/OSGS and other Partner assistance, determine best path for attaining a </a:t>
            </a:r>
            <a:r>
              <a:rPr lang="en-US" b="1" u="sng" dirty="0" smtClean="0">
                <a:solidFill>
                  <a:schemeClr val="tx1"/>
                </a:solidFill>
              </a:rPr>
              <a:t>CDR re-processing capability</a:t>
            </a:r>
          </a:p>
        </p:txBody>
      </p:sp>
    </p:spTree>
    <p:extLst>
      <p:ext uri="{BB962C8B-B14F-4D97-AF65-F5344CB8AC3E}">
        <p14:creationId xmlns:p14="http://schemas.microsoft.com/office/powerpoint/2010/main" val="7324115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0967"/>
            <a:ext cx="8229600" cy="1143000"/>
          </a:xfrm>
        </p:spPr>
        <p:txBody>
          <a:bodyPr/>
          <a:lstStyle/>
          <a:p>
            <a:r>
              <a:rPr lang="en-US" b="1" dirty="0">
                <a:solidFill>
                  <a:srgbClr val="215968"/>
                </a:solidFill>
              </a:rPr>
              <a:t>CDR</a:t>
            </a:r>
            <a:r>
              <a:rPr lang="en-US" b="1" dirty="0"/>
              <a:t> </a:t>
            </a:r>
            <a:r>
              <a:rPr lang="en-US" b="1" dirty="0" smtClean="0"/>
              <a:t>Program’s Vision - 2016 </a:t>
            </a:r>
            <a:r>
              <a:rPr lang="en-US" b="1" dirty="0"/>
              <a:t>&amp; Beyond</a:t>
            </a:r>
            <a:endParaRPr lang="en-US" dirty="0"/>
          </a:p>
        </p:txBody>
      </p:sp>
      <p:sp>
        <p:nvSpPr>
          <p:cNvPr id="3" name="Text Placeholder 2"/>
          <p:cNvSpPr>
            <a:spLocks noGrp="1"/>
          </p:cNvSpPr>
          <p:nvPr>
            <p:ph type="body" idx="1"/>
          </p:nvPr>
        </p:nvSpPr>
        <p:spPr>
          <a:xfrm>
            <a:off x="278295" y="1481407"/>
            <a:ext cx="8484041" cy="5029750"/>
          </a:xfrm>
        </p:spPr>
        <p:txBody>
          <a:bodyPr/>
          <a:lstStyle/>
          <a:p>
            <a:pPr marL="203200" indent="0">
              <a:buNone/>
            </a:pPr>
            <a:r>
              <a:rPr lang="en-US" sz="3200" dirty="0" smtClean="0">
                <a:solidFill>
                  <a:schemeClr val="tx1"/>
                </a:solidFill>
              </a:rPr>
              <a:t>Meet End-User Needs for Environmental Information by:</a:t>
            </a:r>
            <a:endParaRPr lang="en-US" sz="1400" dirty="0" smtClean="0">
              <a:solidFill>
                <a:schemeClr val="tx1"/>
              </a:solidFill>
            </a:endParaRPr>
          </a:p>
          <a:p>
            <a:pPr marL="203200" indent="0">
              <a:buNone/>
            </a:pPr>
            <a:r>
              <a:rPr lang="en-US" sz="1400" dirty="0" smtClean="0"/>
              <a:t> </a:t>
            </a:r>
            <a:endParaRPr lang="en-US" sz="1400" dirty="0"/>
          </a:p>
          <a:p>
            <a:pPr lvl="1" indent="-285750">
              <a:spcAft>
                <a:spcPts val="2000"/>
              </a:spcAft>
              <a:buFont typeface="Arial" panose="020B0604020202020204" pitchFamily="34" charset="0"/>
              <a:buChar char="•"/>
            </a:pPr>
            <a:r>
              <a:rPr lang="en-US" sz="2100" b="1" u="sng" dirty="0">
                <a:solidFill>
                  <a:schemeClr val="tx1"/>
                </a:solidFill>
              </a:rPr>
              <a:t>Making vital contributions to an emerging market for a new class of environmental information products.</a:t>
            </a:r>
          </a:p>
          <a:p>
            <a:pPr lvl="1" indent="-285750">
              <a:spcAft>
                <a:spcPts val="2000"/>
              </a:spcAft>
              <a:buFont typeface="Arial" panose="020B0604020202020204" pitchFamily="34" charset="0"/>
              <a:buChar char="•"/>
            </a:pPr>
            <a:r>
              <a:rPr lang="en-US" sz="2000" b="1" u="sng" dirty="0" smtClean="0">
                <a:solidFill>
                  <a:schemeClr val="tx1"/>
                </a:solidFill>
              </a:rPr>
              <a:t>REDRs</a:t>
            </a:r>
            <a:r>
              <a:rPr lang="en-US" sz="2000" dirty="0" smtClean="0">
                <a:solidFill>
                  <a:srgbClr val="11027C"/>
                </a:solidFill>
              </a:rPr>
              <a:t> leveraging CDRP </a:t>
            </a:r>
            <a:r>
              <a:rPr lang="en-US" sz="2000" dirty="0">
                <a:solidFill>
                  <a:srgbClr val="11027C"/>
                </a:solidFill>
              </a:rPr>
              <a:t>and Partner best practices, </a:t>
            </a:r>
            <a:r>
              <a:rPr lang="en-US" sz="2000" dirty="0" smtClean="0">
                <a:solidFill>
                  <a:srgbClr val="11027C"/>
                </a:solidFill>
              </a:rPr>
              <a:t>experiences </a:t>
            </a:r>
            <a:r>
              <a:rPr lang="en-US" sz="2000" dirty="0">
                <a:solidFill>
                  <a:srgbClr val="11027C"/>
                </a:solidFill>
              </a:rPr>
              <a:t>and lessons learned</a:t>
            </a:r>
            <a:r>
              <a:rPr lang="en-US" sz="2000" dirty="0" smtClean="0">
                <a:solidFill>
                  <a:srgbClr val="11027C"/>
                </a:solidFill>
              </a:rPr>
              <a:t>.</a:t>
            </a:r>
          </a:p>
          <a:p>
            <a:pPr lvl="1" indent="-285750">
              <a:spcAft>
                <a:spcPts val="2000"/>
              </a:spcAft>
              <a:buFont typeface="Arial" panose="020B0604020202020204" pitchFamily="34" charset="0"/>
              <a:buChar char="•"/>
            </a:pPr>
            <a:r>
              <a:rPr lang="en-US" sz="2000" dirty="0">
                <a:solidFill>
                  <a:srgbClr val="11027C"/>
                </a:solidFill>
              </a:rPr>
              <a:t>Acknowledging some Users require lower-latency products and are </a:t>
            </a:r>
            <a:r>
              <a:rPr lang="en-US" sz="2000" b="1" u="sng" dirty="0">
                <a:solidFill>
                  <a:schemeClr val="tx1"/>
                </a:solidFill>
              </a:rPr>
              <a:t>willing to sacrifice accuracy to obtain decreased latency</a:t>
            </a:r>
            <a:r>
              <a:rPr lang="en-US" sz="2000" b="1" dirty="0">
                <a:solidFill>
                  <a:schemeClr val="tx1"/>
                </a:solidFill>
              </a:rPr>
              <a:t> </a:t>
            </a:r>
            <a:r>
              <a:rPr lang="en-US" sz="2000" dirty="0">
                <a:solidFill>
                  <a:srgbClr val="11027C"/>
                </a:solidFill>
              </a:rPr>
              <a:t>(i.e. ICDRs and products derived from or blended with them</a:t>
            </a:r>
            <a:r>
              <a:rPr lang="en-US" sz="2000" dirty="0" smtClean="0">
                <a:solidFill>
                  <a:srgbClr val="11027C"/>
                </a:solidFill>
              </a:rPr>
              <a:t>).</a:t>
            </a:r>
          </a:p>
          <a:p>
            <a:pPr lvl="1" indent="-285750">
              <a:spcAft>
                <a:spcPts val="2000"/>
              </a:spcAft>
              <a:buFont typeface="Arial" panose="020B0604020202020204" pitchFamily="34" charset="0"/>
              <a:buChar char="•"/>
            </a:pPr>
            <a:r>
              <a:rPr lang="en-US" sz="2000" dirty="0" smtClean="0">
                <a:solidFill>
                  <a:srgbClr val="11027C"/>
                </a:solidFill>
              </a:rPr>
              <a:t>Addressing </a:t>
            </a:r>
            <a:r>
              <a:rPr lang="en-US" sz="2000" dirty="0">
                <a:solidFill>
                  <a:srgbClr val="11027C"/>
                </a:solidFill>
              </a:rPr>
              <a:t>User needs across </a:t>
            </a:r>
            <a:r>
              <a:rPr lang="en-US" sz="2000" b="1" u="sng" dirty="0" smtClean="0">
                <a:solidFill>
                  <a:schemeClr val="tx1"/>
                </a:solidFill>
              </a:rPr>
              <a:t>multiple </a:t>
            </a:r>
            <a:r>
              <a:rPr lang="en-US" sz="2000" b="1" u="sng" dirty="0">
                <a:solidFill>
                  <a:schemeClr val="tx1"/>
                </a:solidFill>
              </a:rPr>
              <a:t>Societal Benefit Areas </a:t>
            </a:r>
            <a:r>
              <a:rPr lang="en-US" sz="2000" dirty="0">
                <a:solidFill>
                  <a:srgbClr val="11027C"/>
                </a:solidFill>
              </a:rPr>
              <a:t>(SBAs), including global climate change research</a:t>
            </a:r>
            <a:r>
              <a:rPr lang="en-US" sz="2000" dirty="0" smtClean="0">
                <a:solidFill>
                  <a:srgbClr val="11027C"/>
                </a:solidFill>
              </a:rPr>
              <a:t>.</a:t>
            </a:r>
            <a:endParaRPr lang="en-US" sz="2000" dirty="0">
              <a:solidFill>
                <a:srgbClr val="11027C"/>
              </a:solidFill>
            </a:endParaRPr>
          </a:p>
        </p:txBody>
      </p:sp>
    </p:spTree>
    <p:extLst>
      <p:ext uri="{BB962C8B-B14F-4D97-AF65-F5344CB8AC3E}">
        <p14:creationId xmlns:p14="http://schemas.microsoft.com/office/powerpoint/2010/main" val="28640592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666" y="338435"/>
            <a:ext cx="8229600" cy="1143000"/>
          </a:xfrm>
        </p:spPr>
        <p:txBody>
          <a:bodyPr/>
          <a:lstStyle/>
          <a:p>
            <a:r>
              <a:rPr lang="en-US" sz="2800" b="1" dirty="0" smtClean="0"/>
              <a:t>REDRs: Able to Meet Any Higher-Latency Application / Requirement</a:t>
            </a:r>
            <a:endParaRPr lang="en-US" sz="2800" b="1" dirty="0"/>
          </a:p>
        </p:txBody>
      </p:sp>
      <p:grpSp>
        <p:nvGrpSpPr>
          <p:cNvPr id="6" name="Group 5"/>
          <p:cNvGrpSpPr/>
          <p:nvPr/>
        </p:nvGrpSpPr>
        <p:grpSpPr>
          <a:xfrm>
            <a:off x="1078019" y="1735943"/>
            <a:ext cx="7484368" cy="4292386"/>
            <a:chOff x="1310640" y="1450848"/>
            <a:chExt cx="7419588" cy="4618255"/>
          </a:xfrm>
        </p:grpSpPr>
        <p:sp>
          <p:nvSpPr>
            <p:cNvPr id="7" name="TextBox 6"/>
            <p:cNvSpPr txBox="1"/>
            <p:nvPr/>
          </p:nvSpPr>
          <p:spPr>
            <a:xfrm>
              <a:off x="1546011" y="5761326"/>
              <a:ext cx="811441" cy="307777"/>
            </a:xfrm>
            <a:prstGeom prst="rect">
              <a:avLst/>
            </a:prstGeom>
            <a:noFill/>
          </p:spPr>
          <p:txBody>
            <a:bodyPr wrap="none" rtlCol="0">
              <a:spAutoFit/>
            </a:bodyPr>
            <a:lstStyle/>
            <a:p>
              <a:r>
                <a:rPr lang="en-US" sz="1400" b="0" dirty="0"/>
                <a:t>M</a:t>
              </a:r>
              <a:r>
                <a:rPr lang="en-US" sz="1400" b="0" dirty="0" smtClean="0"/>
                <a:t>inutes</a:t>
              </a:r>
              <a:endParaRPr lang="en-US" sz="1400" b="0" dirty="0"/>
            </a:p>
          </p:txBody>
        </p:sp>
        <p:sp>
          <p:nvSpPr>
            <p:cNvPr id="8" name="TextBox 7"/>
            <p:cNvSpPr txBox="1"/>
            <p:nvPr/>
          </p:nvSpPr>
          <p:spPr>
            <a:xfrm>
              <a:off x="2805749" y="5761326"/>
              <a:ext cx="1983172" cy="307777"/>
            </a:xfrm>
            <a:prstGeom prst="rect">
              <a:avLst/>
            </a:prstGeom>
            <a:noFill/>
          </p:spPr>
          <p:txBody>
            <a:bodyPr wrap="none" rtlCol="0">
              <a:spAutoFit/>
            </a:bodyPr>
            <a:lstStyle/>
            <a:p>
              <a:r>
                <a:rPr lang="en-US" sz="1400" b="0" dirty="0"/>
                <a:t>D</a:t>
              </a:r>
              <a:r>
                <a:rPr lang="en-US" sz="1400" b="0" dirty="0" smtClean="0"/>
                <a:t>ays                 Weeks</a:t>
              </a:r>
              <a:endParaRPr lang="en-US" sz="1400" b="0" dirty="0"/>
            </a:p>
          </p:txBody>
        </p:sp>
        <p:sp>
          <p:nvSpPr>
            <p:cNvPr id="9" name="TextBox 8"/>
            <p:cNvSpPr txBox="1"/>
            <p:nvPr/>
          </p:nvSpPr>
          <p:spPr>
            <a:xfrm>
              <a:off x="5933456" y="5761326"/>
              <a:ext cx="636264" cy="307777"/>
            </a:xfrm>
            <a:prstGeom prst="rect">
              <a:avLst/>
            </a:prstGeom>
            <a:noFill/>
          </p:spPr>
          <p:txBody>
            <a:bodyPr wrap="none" rtlCol="0">
              <a:spAutoFit/>
            </a:bodyPr>
            <a:lstStyle/>
            <a:p>
              <a:r>
                <a:rPr lang="en-US" sz="1400" b="0" dirty="0" smtClean="0"/>
                <a:t>Years</a:t>
              </a:r>
              <a:endParaRPr lang="en-US" sz="1400" b="0" dirty="0"/>
            </a:p>
          </p:txBody>
        </p:sp>
        <p:cxnSp>
          <p:nvCxnSpPr>
            <p:cNvPr id="10" name="Straight Connector 9"/>
            <p:cNvCxnSpPr/>
            <p:nvPr/>
          </p:nvCxnSpPr>
          <p:spPr>
            <a:xfrm>
              <a:off x="1316736" y="1450848"/>
              <a:ext cx="0" cy="4300103"/>
            </a:xfrm>
            <a:prstGeom prst="line">
              <a:avLst/>
            </a:prstGeom>
            <a:ln w="19050" cmpd="sng">
              <a:headEnd type="stealth" w="lg" len="lg"/>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1310640" y="5731550"/>
              <a:ext cx="7309104" cy="25497"/>
            </a:xfrm>
            <a:prstGeom prst="line">
              <a:avLst/>
            </a:prstGeom>
            <a:ln w="19050" cmpd="sng">
              <a:headEnd type="stealth" w="lg" len="lg"/>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1923052" y="4861820"/>
              <a:ext cx="1836400" cy="94414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9766" tIns="0" rIns="0" bIns="0" numCol="1" spcCol="1270" anchor="t" anchorCtr="0">
              <a:noAutofit/>
            </a:bodyPr>
            <a:lstStyle/>
            <a:p>
              <a:pPr lvl="0" algn="l" defTabSz="488950">
                <a:lnSpc>
                  <a:spcPct val="90000"/>
                </a:lnSpc>
                <a:spcBef>
                  <a:spcPct val="0"/>
                </a:spcBef>
                <a:spcAft>
                  <a:spcPct val="35000"/>
                </a:spcAft>
              </a:pPr>
              <a:r>
                <a:rPr lang="en-US" b="1" u="sng" kern="1200" dirty="0" smtClean="0"/>
                <a:t>Operational Weather</a:t>
              </a:r>
              <a:r>
                <a:rPr lang="en-US" sz="1200" b="1" u="sng" kern="1200" dirty="0" smtClean="0"/>
                <a:t/>
              </a:r>
              <a:br>
                <a:rPr lang="en-US" sz="1200" b="1" u="sng" kern="1200" dirty="0" smtClean="0"/>
              </a:br>
              <a:r>
                <a:rPr lang="en-US" sz="1100" b="0" kern="1200" dirty="0" smtClean="0"/>
                <a:t/>
              </a:r>
              <a:br>
                <a:rPr lang="en-US" sz="1100" b="0" kern="1200" dirty="0" smtClean="0"/>
              </a:br>
              <a:r>
                <a:rPr lang="en-US" sz="1100" b="0" kern="1200" dirty="0" smtClean="0"/>
                <a:t>(Quick, Robust, Data as-available, Algorithm as-is, Sensor-unique)</a:t>
              </a:r>
            </a:p>
          </p:txBody>
        </p:sp>
        <p:grpSp>
          <p:nvGrpSpPr>
            <p:cNvPr id="13" name="Group 12"/>
            <p:cNvGrpSpPr/>
            <p:nvPr/>
          </p:nvGrpSpPr>
          <p:grpSpPr>
            <a:xfrm>
              <a:off x="3894749" y="3200400"/>
              <a:ext cx="2887049" cy="2462123"/>
              <a:chOff x="2822951" y="1977702"/>
              <a:chExt cx="2970917" cy="2462123"/>
            </a:xfrm>
          </p:grpSpPr>
          <p:sp>
            <p:nvSpPr>
              <p:cNvPr id="24" name="Rectangle 23"/>
              <p:cNvSpPr/>
              <p:nvPr/>
            </p:nvSpPr>
            <p:spPr>
              <a:xfrm>
                <a:off x="3094559" y="1977702"/>
                <a:ext cx="2699309" cy="246212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angle 24"/>
              <p:cNvSpPr/>
              <p:nvPr/>
            </p:nvSpPr>
            <p:spPr>
              <a:xfrm>
                <a:off x="2822951" y="2109859"/>
                <a:ext cx="2587650" cy="142755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80346" tIns="0" rIns="0" bIns="0" numCol="1" spcCol="1270" anchor="t" anchorCtr="0">
                <a:noAutofit/>
              </a:bodyPr>
              <a:lstStyle/>
              <a:p>
                <a:pPr lvl="0" algn="l" defTabSz="488950">
                  <a:lnSpc>
                    <a:spcPct val="90000"/>
                  </a:lnSpc>
                  <a:spcBef>
                    <a:spcPct val="0"/>
                  </a:spcBef>
                  <a:spcAft>
                    <a:spcPct val="35000"/>
                  </a:spcAft>
                </a:pPr>
                <a:r>
                  <a:rPr lang="en-US" sz="1400" b="1" u="sng" kern="1200" dirty="0" smtClean="0"/>
                  <a:t>Interim CDRs</a:t>
                </a:r>
                <a:r>
                  <a:rPr lang="en-US" sz="1100" b="0" kern="1200" dirty="0" smtClean="0"/>
                  <a:t>  -- </a:t>
                </a:r>
                <a:r>
                  <a:rPr lang="en-US" sz="1100" dirty="0"/>
                  <a:t>M</a:t>
                </a:r>
                <a:r>
                  <a:rPr lang="en-US" sz="1100" dirty="0" smtClean="0"/>
                  <a:t>edium Term</a:t>
                </a:r>
                <a:r>
                  <a:rPr lang="en-US" sz="1100" b="0" kern="1200" dirty="0" smtClean="0"/>
                  <a:t> Decision Support </a:t>
                </a:r>
                <a:br>
                  <a:rPr lang="en-US" sz="1100" b="0" kern="1200" dirty="0" smtClean="0"/>
                </a:br>
                <a:endParaRPr lang="en-US" sz="1100" b="0" kern="1200" dirty="0" smtClean="0"/>
              </a:p>
              <a:p>
                <a:pPr lvl="0" algn="l" defTabSz="488950">
                  <a:lnSpc>
                    <a:spcPct val="90000"/>
                  </a:lnSpc>
                  <a:spcBef>
                    <a:spcPct val="0"/>
                  </a:spcBef>
                  <a:spcAft>
                    <a:spcPct val="35000"/>
                  </a:spcAft>
                </a:pPr>
                <a:r>
                  <a:rPr lang="en-US" sz="1100" b="0" kern="1200" dirty="0" smtClean="0"/>
                  <a:t> (Routine, Complete, Timely,  Climate processing, Consistent in time/space/resolution over period-of-record)</a:t>
                </a:r>
                <a:endParaRPr lang="en-US" sz="1100" b="0" kern="1200" dirty="0"/>
              </a:p>
            </p:txBody>
          </p:sp>
        </p:grpSp>
        <p:grpSp>
          <p:nvGrpSpPr>
            <p:cNvPr id="14" name="Group 13"/>
            <p:cNvGrpSpPr/>
            <p:nvPr/>
          </p:nvGrpSpPr>
          <p:grpSpPr>
            <a:xfrm>
              <a:off x="6472125" y="2454847"/>
              <a:ext cx="2055187" cy="3145543"/>
              <a:chOff x="5612599" y="1100007"/>
              <a:chExt cx="2055187" cy="3145543"/>
            </a:xfrm>
          </p:grpSpPr>
          <p:sp>
            <p:nvSpPr>
              <p:cNvPr id="22" name="Rectangle 21"/>
              <p:cNvSpPr/>
              <p:nvPr/>
            </p:nvSpPr>
            <p:spPr>
              <a:xfrm>
                <a:off x="5612599" y="1100007"/>
                <a:ext cx="1737969" cy="314554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3" name="Rectangle 22"/>
              <p:cNvSpPr/>
              <p:nvPr/>
            </p:nvSpPr>
            <p:spPr>
              <a:xfrm>
                <a:off x="5612599" y="1100007"/>
                <a:ext cx="2055187" cy="314554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49414" tIns="0" rIns="0" bIns="0" numCol="1" spcCol="1270" anchor="t" anchorCtr="0">
                <a:noAutofit/>
              </a:bodyPr>
              <a:lstStyle/>
              <a:p>
                <a:pPr lvl="0" algn="l" defTabSz="488950">
                  <a:lnSpc>
                    <a:spcPct val="90000"/>
                  </a:lnSpc>
                  <a:spcBef>
                    <a:spcPct val="0"/>
                  </a:spcBef>
                  <a:spcAft>
                    <a:spcPct val="35000"/>
                  </a:spcAft>
                </a:pPr>
                <a:r>
                  <a:rPr lang="en-US" sz="1400" b="1" u="sng" kern="1200" dirty="0" smtClean="0"/>
                  <a:t>CDRs </a:t>
                </a:r>
                <a:r>
                  <a:rPr lang="en-US" sz="1100" b="0" kern="1200" dirty="0" smtClean="0"/>
                  <a:t>– Long </a:t>
                </a:r>
                <a:r>
                  <a:rPr lang="en-US" sz="1100" dirty="0" smtClean="0"/>
                  <a:t>Term Decision Support; </a:t>
                </a:r>
                <a:r>
                  <a:rPr lang="en-US" sz="1100" b="0" kern="1200" dirty="0" smtClean="0"/>
                  <a:t>Research Support</a:t>
                </a:r>
                <a:br>
                  <a:rPr lang="en-US" sz="1100" b="0" kern="1200" dirty="0" smtClean="0"/>
                </a:br>
                <a:r>
                  <a:rPr lang="en-US" sz="1100" b="0" kern="1200" dirty="0" smtClean="0"/>
                  <a:t/>
                </a:r>
                <a:br>
                  <a:rPr lang="en-US" sz="1100" b="0" kern="1200" dirty="0" smtClean="0"/>
                </a:br>
                <a:r>
                  <a:rPr lang="en-US" sz="1100" b="0" kern="1200" dirty="0" smtClean="0"/>
                  <a:t>(Epoch reprocessing of complete period of record, Complete, State-of-the-art) </a:t>
                </a:r>
                <a:endParaRPr lang="en-US" sz="1100" b="0" kern="1200" dirty="0"/>
              </a:p>
            </p:txBody>
          </p:sp>
        </p:grpSp>
        <p:sp>
          <p:nvSpPr>
            <p:cNvPr id="15" name="Flowchart: Connector 14"/>
            <p:cNvSpPr/>
            <p:nvPr/>
          </p:nvSpPr>
          <p:spPr>
            <a:xfrm rot="18267237">
              <a:off x="1945264" y="4353278"/>
              <a:ext cx="473819" cy="30491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lowchart: Connector 15"/>
            <p:cNvSpPr/>
            <p:nvPr/>
          </p:nvSpPr>
          <p:spPr>
            <a:xfrm rot="20273767">
              <a:off x="3190091" y="2544482"/>
              <a:ext cx="2160330" cy="609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lowchart: Connector 16"/>
            <p:cNvSpPr/>
            <p:nvPr/>
          </p:nvSpPr>
          <p:spPr>
            <a:xfrm>
              <a:off x="7770987" y="1923321"/>
              <a:ext cx="350614" cy="228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7838637" y="5761326"/>
              <a:ext cx="891591" cy="307777"/>
            </a:xfrm>
            <a:prstGeom prst="rect">
              <a:avLst/>
            </a:prstGeom>
            <a:noFill/>
          </p:spPr>
          <p:txBody>
            <a:bodyPr wrap="none" rtlCol="0">
              <a:spAutoFit/>
            </a:bodyPr>
            <a:lstStyle/>
            <a:p>
              <a:r>
                <a:rPr lang="en-US" sz="1400" b="0" dirty="0" smtClean="0"/>
                <a:t>Decades</a:t>
              </a:r>
            </a:p>
          </p:txBody>
        </p:sp>
        <p:sp>
          <p:nvSpPr>
            <p:cNvPr id="19" name="Freeform 18"/>
            <p:cNvSpPr/>
            <p:nvPr/>
          </p:nvSpPr>
          <p:spPr>
            <a:xfrm>
              <a:off x="1832450" y="2026110"/>
              <a:ext cx="6377644" cy="3143298"/>
            </a:xfrm>
            <a:custGeom>
              <a:avLst/>
              <a:gdLst>
                <a:gd name="connsiteX0" fmla="*/ 0 w 6169152"/>
                <a:gd name="connsiteY0" fmla="*/ 3789474 h 3789474"/>
                <a:gd name="connsiteX1" fmla="*/ 707136 w 6169152"/>
                <a:gd name="connsiteY1" fmla="*/ 2350818 h 3789474"/>
                <a:gd name="connsiteX2" fmla="*/ 1914144 w 6169152"/>
                <a:gd name="connsiteY2" fmla="*/ 1131618 h 3789474"/>
                <a:gd name="connsiteX3" fmla="*/ 3584448 w 6169152"/>
                <a:gd name="connsiteY3" fmla="*/ 375714 h 3789474"/>
                <a:gd name="connsiteX4" fmla="*/ 5718048 w 6169152"/>
                <a:gd name="connsiteY4" fmla="*/ 46530 h 3789474"/>
                <a:gd name="connsiteX5" fmla="*/ 6169152 w 6169152"/>
                <a:gd name="connsiteY5" fmla="*/ 9954 h 378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9152" h="3789474">
                  <a:moveTo>
                    <a:pt x="0" y="3789474"/>
                  </a:moveTo>
                  <a:cubicBezTo>
                    <a:pt x="194056" y="3291634"/>
                    <a:pt x="388112" y="2793794"/>
                    <a:pt x="707136" y="2350818"/>
                  </a:cubicBezTo>
                  <a:cubicBezTo>
                    <a:pt x="1026160" y="1907842"/>
                    <a:pt x="1434592" y="1460802"/>
                    <a:pt x="1914144" y="1131618"/>
                  </a:cubicBezTo>
                  <a:cubicBezTo>
                    <a:pt x="2393696" y="802434"/>
                    <a:pt x="2950464" y="556562"/>
                    <a:pt x="3584448" y="375714"/>
                  </a:cubicBezTo>
                  <a:cubicBezTo>
                    <a:pt x="4218432" y="194866"/>
                    <a:pt x="5287264" y="107490"/>
                    <a:pt x="5718048" y="46530"/>
                  </a:cubicBezTo>
                  <a:cubicBezTo>
                    <a:pt x="6148832" y="-14430"/>
                    <a:pt x="6158992" y="-2238"/>
                    <a:pt x="6169152" y="9954"/>
                  </a:cubicBezTo>
                </a:path>
              </a:pathLst>
            </a:custGeom>
            <a:noFill/>
            <a:ln w="508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p:cNvCxnSpPr/>
            <p:nvPr/>
          </p:nvCxnSpPr>
          <p:spPr>
            <a:xfrm>
              <a:off x="2622187" y="1638694"/>
              <a:ext cx="0" cy="3156006"/>
            </a:xfrm>
            <a:prstGeom prst="line">
              <a:avLst/>
            </a:prstGeom>
            <a:ln w="95250">
              <a:solidFill>
                <a:srgbClr val="FF0000"/>
              </a:solidFill>
              <a:prstDash val="sysDot"/>
            </a:ln>
          </p:spPr>
          <p:style>
            <a:lnRef idx="1">
              <a:schemeClr val="accent1"/>
            </a:lnRef>
            <a:fillRef idx="0">
              <a:schemeClr val="accent1"/>
            </a:fillRef>
            <a:effectRef idx="0">
              <a:schemeClr val="accent1"/>
            </a:effectRef>
            <a:fontRef idx="minor">
              <a:schemeClr val="tx1"/>
            </a:fontRef>
          </p:style>
        </p:cxnSp>
      </p:grpSp>
      <p:sp>
        <p:nvSpPr>
          <p:cNvPr id="28" name="TextBox 27"/>
          <p:cNvSpPr txBox="1"/>
          <p:nvPr/>
        </p:nvSpPr>
        <p:spPr>
          <a:xfrm rot="16200000">
            <a:off x="-1256020" y="3352109"/>
            <a:ext cx="3963662" cy="707886"/>
          </a:xfrm>
          <a:prstGeom prst="rect">
            <a:avLst/>
          </a:prstGeom>
          <a:noFill/>
        </p:spPr>
        <p:txBody>
          <a:bodyPr wrap="square" rtlCol="0">
            <a:spAutoFit/>
          </a:bodyPr>
          <a:lstStyle/>
          <a:p>
            <a:pPr algn="ctr"/>
            <a:r>
              <a:rPr lang="en-US" sz="2000" b="1" dirty="0" smtClean="0"/>
              <a:t>Data Accuracy</a:t>
            </a:r>
          </a:p>
          <a:p>
            <a:pPr algn="ctr"/>
            <a:r>
              <a:rPr lang="en-US" sz="2000" dirty="0" smtClean="0"/>
              <a:t>(Quality for Climate Applications) </a:t>
            </a:r>
            <a:endParaRPr lang="en-US" sz="2000" dirty="0"/>
          </a:p>
        </p:txBody>
      </p:sp>
      <p:sp>
        <p:nvSpPr>
          <p:cNvPr id="29" name="TextBox 28"/>
          <p:cNvSpPr txBox="1"/>
          <p:nvPr/>
        </p:nvSpPr>
        <p:spPr>
          <a:xfrm>
            <a:off x="3361654" y="6099779"/>
            <a:ext cx="1865454" cy="400110"/>
          </a:xfrm>
          <a:prstGeom prst="rect">
            <a:avLst/>
          </a:prstGeom>
          <a:noFill/>
        </p:spPr>
        <p:txBody>
          <a:bodyPr wrap="square" rtlCol="0">
            <a:spAutoFit/>
          </a:bodyPr>
          <a:lstStyle/>
          <a:p>
            <a:r>
              <a:rPr lang="en-US" sz="2000" b="1" dirty="0" smtClean="0"/>
              <a:t>Data Latency</a:t>
            </a:r>
            <a:endParaRPr lang="en-US" sz="2000" dirty="0"/>
          </a:p>
        </p:txBody>
      </p:sp>
      <p:sp>
        <p:nvSpPr>
          <p:cNvPr id="30" name="Flowchart: Connector 29"/>
          <p:cNvSpPr/>
          <p:nvPr/>
        </p:nvSpPr>
        <p:spPr>
          <a:xfrm>
            <a:off x="7410092" y="2123320"/>
            <a:ext cx="627620" cy="30881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Explosion 2 2"/>
          <p:cNvSpPr/>
          <p:nvPr/>
        </p:nvSpPr>
        <p:spPr>
          <a:xfrm>
            <a:off x="2586181" y="1119144"/>
            <a:ext cx="6187453" cy="3325056"/>
          </a:xfrm>
          <a:prstGeom prst="irregularSeal2">
            <a:avLst/>
          </a:prstGeom>
          <a:gradFill flip="none" rotWithShape="1">
            <a:gsLst>
              <a:gs pos="63000">
                <a:srgbClr val="EBD23D">
                  <a:alpha val="66000"/>
                </a:srgbClr>
              </a:gs>
              <a:gs pos="2000">
                <a:schemeClr val="accent1">
                  <a:tint val="44500"/>
                  <a:satMod val="160000"/>
                </a:schemeClr>
              </a:gs>
              <a:gs pos="100000">
                <a:schemeClr val="accent1">
                  <a:tint val="23500"/>
                  <a:satMod val="16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rot="20782755">
            <a:off x="4934461" y="2506946"/>
            <a:ext cx="1796347" cy="584775"/>
          </a:xfrm>
          <a:prstGeom prst="rect">
            <a:avLst/>
          </a:prstGeom>
          <a:noFill/>
        </p:spPr>
        <p:txBody>
          <a:bodyPr wrap="square" rtlCol="0">
            <a:spAutoFit/>
          </a:bodyPr>
          <a:lstStyle/>
          <a:p>
            <a:r>
              <a:rPr lang="en-US" sz="3200" b="1" dirty="0" smtClean="0">
                <a:solidFill>
                  <a:srgbClr val="060234"/>
                </a:solidFill>
              </a:rPr>
              <a:t>REDRs</a:t>
            </a:r>
            <a:endParaRPr lang="en-US" sz="3200" b="1" dirty="0">
              <a:solidFill>
                <a:srgbClr val="060234"/>
              </a:solidFill>
            </a:endParaRPr>
          </a:p>
        </p:txBody>
      </p:sp>
      <p:sp>
        <p:nvSpPr>
          <p:cNvPr id="4" name="TextBox 3"/>
          <p:cNvSpPr txBox="1"/>
          <p:nvPr/>
        </p:nvSpPr>
        <p:spPr>
          <a:xfrm rot="18172801">
            <a:off x="1212324" y="4144775"/>
            <a:ext cx="870751" cy="400110"/>
          </a:xfrm>
          <a:prstGeom prst="rect">
            <a:avLst/>
          </a:prstGeom>
          <a:noFill/>
        </p:spPr>
        <p:txBody>
          <a:bodyPr wrap="none" rtlCol="0">
            <a:spAutoFit/>
          </a:bodyPr>
          <a:lstStyle/>
          <a:p>
            <a:r>
              <a:rPr lang="en-US" sz="2000" b="1" dirty="0" smtClean="0"/>
              <a:t>EDRs</a:t>
            </a:r>
            <a:endParaRPr lang="en-US" sz="2000" b="1" dirty="0"/>
          </a:p>
        </p:txBody>
      </p:sp>
    </p:spTree>
    <p:extLst>
      <p:ext uri="{BB962C8B-B14F-4D97-AF65-F5344CB8AC3E}">
        <p14:creationId xmlns:p14="http://schemas.microsoft.com/office/powerpoint/2010/main" val="8874197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7"/>
            <a:ext cx="8229600" cy="1143000"/>
          </a:xfrm>
        </p:spPr>
        <p:txBody>
          <a:bodyPr/>
          <a:lstStyle/>
          <a:p>
            <a:r>
              <a:rPr lang="en-US" sz="5400" b="1" dirty="0" smtClean="0"/>
              <a:t>Questions?</a:t>
            </a:r>
            <a:endParaRPr lang="en-US" sz="54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451099" y="2896393"/>
            <a:ext cx="4241801" cy="2386013"/>
          </a:xfrm>
          <a:prstGeom prst="rect">
            <a:avLst/>
          </a:prstGeom>
          <a:ln>
            <a:solidFill>
              <a:schemeClr val="bg2"/>
            </a:solidFill>
          </a:ln>
        </p:spPr>
      </p:pic>
    </p:spTree>
    <p:extLst>
      <p:ext uri="{BB962C8B-B14F-4D97-AF65-F5344CB8AC3E}">
        <p14:creationId xmlns:p14="http://schemas.microsoft.com/office/powerpoint/2010/main" val="9432465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7"/>
            <a:ext cx="8229600" cy="1143000"/>
          </a:xfrm>
        </p:spPr>
        <p:txBody>
          <a:bodyPr/>
          <a:lstStyle/>
          <a:p>
            <a:r>
              <a:rPr lang="en-US" sz="5400" b="1" dirty="0" smtClean="0"/>
              <a:t>Backup Slides</a:t>
            </a:r>
            <a:endParaRPr lang="en-US" sz="5400" dirty="0"/>
          </a:p>
        </p:txBody>
      </p:sp>
    </p:spTree>
    <p:extLst>
      <p:ext uri="{BB962C8B-B14F-4D97-AF65-F5344CB8AC3E}">
        <p14:creationId xmlns:p14="http://schemas.microsoft.com/office/powerpoint/2010/main" val="12272672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1143000"/>
          </a:xfrm>
        </p:spPr>
        <p:txBody>
          <a:bodyPr>
            <a:noAutofit/>
          </a:bodyPr>
          <a:lstStyle/>
          <a:p>
            <a:r>
              <a:rPr lang="en-US" sz="3200" dirty="0">
                <a:solidFill>
                  <a:srgbClr val="3D7499"/>
                </a:solidFill>
                <a:latin typeface="Arial Narrow"/>
                <a:ea typeface="Arial Narrow"/>
                <a:cs typeface="Arial Narrow"/>
              </a:rPr>
              <a:t>Examples of “Gold” standard NCEI Products </a:t>
            </a:r>
            <a:r>
              <a:rPr lang="en-US" sz="3200" dirty="0" smtClean="0">
                <a:solidFill>
                  <a:srgbClr val="3D7499"/>
                </a:solidFill>
                <a:latin typeface="Arial Narrow"/>
                <a:ea typeface="Arial Narrow"/>
                <a:cs typeface="Arial Narrow"/>
              </a:rPr>
              <a:t/>
            </a:r>
            <a:br>
              <a:rPr lang="en-US" sz="3200" dirty="0" smtClean="0">
                <a:solidFill>
                  <a:srgbClr val="3D7499"/>
                </a:solidFill>
                <a:latin typeface="Arial Narrow"/>
                <a:ea typeface="Arial Narrow"/>
                <a:cs typeface="Arial Narrow"/>
              </a:rPr>
            </a:br>
            <a:r>
              <a:rPr lang="en-US" sz="3200" dirty="0" smtClean="0">
                <a:solidFill>
                  <a:srgbClr val="3D7499"/>
                </a:solidFill>
                <a:latin typeface="Arial Narrow"/>
                <a:ea typeface="Arial Narrow"/>
                <a:cs typeface="Arial Narrow"/>
              </a:rPr>
              <a:t>(</a:t>
            </a:r>
            <a:r>
              <a:rPr lang="en-US" sz="3200" dirty="0">
                <a:solidFill>
                  <a:srgbClr val="3D7499"/>
                </a:solidFill>
                <a:latin typeface="Arial Narrow"/>
                <a:ea typeface="Arial Narrow"/>
                <a:cs typeface="Arial Narrow"/>
              </a:rPr>
              <a:t>Data Set Maturity Matrix Model Level 6)</a:t>
            </a:r>
          </a:p>
        </p:txBody>
      </p:sp>
      <p:sp>
        <p:nvSpPr>
          <p:cNvPr id="3" name="Content Placeholder 2"/>
          <p:cNvSpPr>
            <a:spLocks noGrp="1"/>
          </p:cNvSpPr>
          <p:nvPr>
            <p:ph idx="1"/>
          </p:nvPr>
        </p:nvSpPr>
        <p:spPr>
          <a:xfrm>
            <a:off x="179611" y="1672575"/>
            <a:ext cx="5862935" cy="4899676"/>
          </a:xfrm>
        </p:spPr>
        <p:txBody>
          <a:bodyPr>
            <a:noAutofit/>
          </a:bodyPr>
          <a:lstStyle/>
          <a:p>
            <a:pPr>
              <a:spcBef>
                <a:spcPts val="600"/>
              </a:spcBef>
              <a:buClr>
                <a:schemeClr val="accent5">
                  <a:lumMod val="50000"/>
                </a:schemeClr>
              </a:buClr>
              <a:buFont typeface="Arial" panose="020B0604020202020204" pitchFamily="34" charset="0"/>
              <a:buChar char="•"/>
            </a:pPr>
            <a:r>
              <a:rPr lang="en-US" sz="2200" dirty="0">
                <a:solidFill>
                  <a:schemeClr val="accent5">
                    <a:lumMod val="50000"/>
                  </a:schemeClr>
                </a:solidFill>
                <a:latin typeface="Calibri" panose="020F0502020204030204" pitchFamily="34" charset="0"/>
                <a:cs typeface="Arial Narrow"/>
              </a:rPr>
              <a:t>Climatological Atlas of the Nordic </a:t>
            </a:r>
            <a:r>
              <a:rPr lang="en-US" sz="2200" dirty="0" smtClean="0">
                <a:solidFill>
                  <a:schemeClr val="accent5">
                    <a:lumMod val="50000"/>
                  </a:schemeClr>
                </a:solidFill>
                <a:latin typeface="Calibri" panose="020F0502020204030204" pitchFamily="34" charset="0"/>
                <a:cs typeface="Arial Narrow"/>
              </a:rPr>
              <a:t/>
            </a:r>
            <a:br>
              <a:rPr lang="en-US" sz="2200" dirty="0" smtClean="0">
                <a:solidFill>
                  <a:schemeClr val="accent5">
                    <a:lumMod val="50000"/>
                  </a:schemeClr>
                </a:solidFill>
                <a:latin typeface="Calibri" panose="020F0502020204030204" pitchFamily="34" charset="0"/>
                <a:cs typeface="Arial Narrow"/>
              </a:rPr>
            </a:br>
            <a:r>
              <a:rPr lang="en-US" sz="2200" dirty="0" smtClean="0">
                <a:solidFill>
                  <a:schemeClr val="accent5">
                    <a:lumMod val="50000"/>
                  </a:schemeClr>
                </a:solidFill>
                <a:latin typeface="Calibri" panose="020F0502020204030204" pitchFamily="34" charset="0"/>
                <a:cs typeface="Arial Narrow"/>
              </a:rPr>
              <a:t>Seas </a:t>
            </a:r>
            <a:r>
              <a:rPr lang="en-US" sz="2200" dirty="0">
                <a:solidFill>
                  <a:schemeClr val="accent5">
                    <a:lumMod val="50000"/>
                  </a:schemeClr>
                </a:solidFill>
                <a:latin typeface="Calibri" panose="020F0502020204030204" pitchFamily="34" charset="0"/>
                <a:cs typeface="Arial Narrow"/>
              </a:rPr>
              <a:t>and Northern North </a:t>
            </a:r>
            <a:r>
              <a:rPr lang="en-US" sz="2200" dirty="0" smtClean="0">
                <a:solidFill>
                  <a:schemeClr val="accent5">
                    <a:lumMod val="50000"/>
                  </a:schemeClr>
                </a:solidFill>
                <a:latin typeface="Calibri" panose="020F0502020204030204" pitchFamily="34" charset="0"/>
                <a:cs typeface="Arial Narrow"/>
              </a:rPr>
              <a:t>Atlantic</a:t>
            </a:r>
          </a:p>
          <a:p>
            <a:pPr>
              <a:spcBef>
                <a:spcPts val="600"/>
              </a:spcBef>
              <a:buClr>
                <a:schemeClr val="accent5">
                  <a:lumMod val="50000"/>
                </a:schemeClr>
              </a:buClr>
              <a:buFont typeface="Arial" panose="020B0604020202020204" pitchFamily="34" charset="0"/>
              <a:buChar char="•"/>
            </a:pPr>
            <a:r>
              <a:rPr lang="en-US" sz="2200" dirty="0">
                <a:solidFill>
                  <a:schemeClr val="accent5">
                    <a:lumMod val="50000"/>
                  </a:schemeClr>
                </a:solidFill>
                <a:latin typeface="Calibri" panose="020F0502020204030204" pitchFamily="34" charset="0"/>
                <a:cs typeface="Arial Narrow"/>
              </a:rPr>
              <a:t>World Ocean Atlas </a:t>
            </a:r>
            <a:r>
              <a:rPr lang="en-US" sz="2200" dirty="0" smtClean="0">
                <a:solidFill>
                  <a:schemeClr val="accent5">
                    <a:lumMod val="50000"/>
                  </a:schemeClr>
                </a:solidFill>
                <a:latin typeface="Calibri" panose="020F0502020204030204" pitchFamily="34" charset="0"/>
                <a:cs typeface="Arial Narrow"/>
              </a:rPr>
              <a:t>2013</a:t>
            </a:r>
          </a:p>
          <a:p>
            <a:pPr>
              <a:spcBef>
                <a:spcPts val="600"/>
              </a:spcBef>
              <a:buClr>
                <a:schemeClr val="accent5">
                  <a:lumMod val="50000"/>
                </a:schemeClr>
              </a:buClr>
              <a:buFont typeface="Arial" panose="020B0604020202020204" pitchFamily="34" charset="0"/>
              <a:buChar char="•"/>
            </a:pPr>
            <a:r>
              <a:rPr lang="en-US" sz="2200" dirty="0" smtClean="0">
                <a:solidFill>
                  <a:schemeClr val="accent5">
                    <a:lumMod val="50000"/>
                  </a:schemeClr>
                </a:solidFill>
                <a:latin typeface="Calibri" panose="020F0502020204030204" pitchFamily="34" charset="0"/>
                <a:cs typeface="Arial Narrow"/>
              </a:rPr>
              <a:t>National Climate Assessment</a:t>
            </a:r>
          </a:p>
          <a:p>
            <a:pPr>
              <a:spcBef>
                <a:spcPts val="600"/>
              </a:spcBef>
              <a:buClr>
                <a:schemeClr val="accent5">
                  <a:lumMod val="50000"/>
                </a:schemeClr>
              </a:buClr>
              <a:buFont typeface="Arial" panose="020B0604020202020204" pitchFamily="34" charset="0"/>
              <a:buChar char="•"/>
            </a:pPr>
            <a:r>
              <a:rPr lang="en-US" sz="2200" dirty="0" smtClean="0">
                <a:solidFill>
                  <a:schemeClr val="accent5">
                    <a:lumMod val="50000"/>
                  </a:schemeClr>
                </a:solidFill>
                <a:latin typeface="Calibri" panose="020F0502020204030204" pitchFamily="34" charset="0"/>
                <a:cs typeface="Arial Narrow"/>
              </a:rPr>
              <a:t>BAMS </a:t>
            </a:r>
            <a:r>
              <a:rPr lang="en-US" sz="2200" dirty="0">
                <a:solidFill>
                  <a:schemeClr val="accent5">
                    <a:lumMod val="50000"/>
                  </a:schemeClr>
                </a:solidFill>
                <a:latin typeface="Calibri" panose="020F0502020204030204" pitchFamily="34" charset="0"/>
                <a:cs typeface="Arial Narrow"/>
              </a:rPr>
              <a:t>State of </a:t>
            </a:r>
            <a:r>
              <a:rPr lang="en-US" sz="2200" dirty="0" smtClean="0">
                <a:solidFill>
                  <a:schemeClr val="accent5">
                    <a:lumMod val="50000"/>
                  </a:schemeClr>
                </a:solidFill>
                <a:latin typeface="Calibri" panose="020F0502020204030204" pitchFamily="34" charset="0"/>
                <a:cs typeface="Arial Narrow"/>
              </a:rPr>
              <a:t>the Climate in 2013</a:t>
            </a:r>
          </a:p>
          <a:p>
            <a:pPr>
              <a:spcBef>
                <a:spcPts val="600"/>
              </a:spcBef>
              <a:buClr>
                <a:schemeClr val="accent5">
                  <a:lumMod val="50000"/>
                </a:schemeClr>
              </a:buClr>
              <a:buFont typeface="Arial" panose="020B0604020202020204" pitchFamily="34" charset="0"/>
              <a:buChar char="•"/>
            </a:pPr>
            <a:r>
              <a:rPr lang="en-US" sz="2200" dirty="0">
                <a:solidFill>
                  <a:schemeClr val="accent5">
                    <a:lumMod val="50000"/>
                  </a:schemeClr>
                </a:solidFill>
                <a:latin typeface="Calibri" panose="020F0502020204030204" pitchFamily="34" charset="0"/>
                <a:cs typeface="Arial Narrow"/>
              </a:rPr>
              <a:t>Explaining Extreme Events of </a:t>
            </a:r>
            <a:r>
              <a:rPr lang="en-US" sz="2200" dirty="0" smtClean="0">
                <a:solidFill>
                  <a:schemeClr val="accent5">
                    <a:lumMod val="50000"/>
                  </a:schemeClr>
                </a:solidFill>
                <a:latin typeface="Calibri" panose="020F0502020204030204" pitchFamily="34" charset="0"/>
                <a:cs typeface="Arial Narrow"/>
              </a:rPr>
              <a:t>2013</a:t>
            </a:r>
            <a:br>
              <a:rPr lang="en-US" sz="2200" dirty="0" smtClean="0">
                <a:solidFill>
                  <a:schemeClr val="accent5">
                    <a:lumMod val="50000"/>
                  </a:schemeClr>
                </a:solidFill>
                <a:latin typeface="Calibri" panose="020F0502020204030204" pitchFamily="34" charset="0"/>
                <a:cs typeface="Arial Narrow"/>
              </a:rPr>
            </a:br>
            <a:r>
              <a:rPr lang="en-US" sz="2200" dirty="0" smtClean="0">
                <a:solidFill>
                  <a:schemeClr val="accent5">
                    <a:lumMod val="50000"/>
                  </a:schemeClr>
                </a:solidFill>
                <a:latin typeface="Calibri" panose="020F0502020204030204" pitchFamily="34" charset="0"/>
                <a:cs typeface="Arial Narrow"/>
              </a:rPr>
              <a:t>from </a:t>
            </a:r>
            <a:r>
              <a:rPr lang="en-US" sz="2200" dirty="0">
                <a:solidFill>
                  <a:schemeClr val="accent5">
                    <a:lumMod val="50000"/>
                  </a:schemeClr>
                </a:solidFill>
                <a:latin typeface="Calibri" panose="020F0502020204030204" pitchFamily="34" charset="0"/>
                <a:cs typeface="Arial Narrow"/>
              </a:rPr>
              <a:t>a Climate </a:t>
            </a:r>
            <a:r>
              <a:rPr lang="en-US" sz="2200" dirty="0" smtClean="0">
                <a:solidFill>
                  <a:schemeClr val="accent5">
                    <a:lumMod val="50000"/>
                  </a:schemeClr>
                </a:solidFill>
                <a:latin typeface="Calibri" panose="020F0502020204030204" pitchFamily="34" charset="0"/>
                <a:cs typeface="Arial Narrow"/>
              </a:rPr>
              <a:t>Perspective</a:t>
            </a:r>
          </a:p>
          <a:p>
            <a:pPr>
              <a:spcBef>
                <a:spcPts val="600"/>
              </a:spcBef>
              <a:buClr>
                <a:schemeClr val="accent5">
                  <a:lumMod val="50000"/>
                </a:schemeClr>
              </a:buClr>
              <a:buFont typeface="Arial" panose="020B0604020202020204" pitchFamily="34" charset="0"/>
              <a:buChar char="•"/>
            </a:pPr>
            <a:r>
              <a:rPr lang="en-US" sz="2200" dirty="0">
                <a:solidFill>
                  <a:schemeClr val="accent5">
                    <a:lumMod val="50000"/>
                  </a:schemeClr>
                </a:solidFill>
                <a:latin typeface="Calibri" panose="020F0502020204030204" pitchFamily="34" charset="0"/>
                <a:cs typeface="Arial Narrow"/>
              </a:rPr>
              <a:t>Extended Continental Shelf </a:t>
            </a:r>
            <a:r>
              <a:rPr lang="en-US" sz="2200" dirty="0" smtClean="0">
                <a:solidFill>
                  <a:schemeClr val="accent5">
                    <a:lumMod val="50000"/>
                  </a:schemeClr>
                </a:solidFill>
                <a:latin typeface="Calibri" panose="020F0502020204030204" pitchFamily="34" charset="0"/>
                <a:cs typeface="Arial Narrow"/>
              </a:rPr>
              <a:t/>
            </a:r>
            <a:br>
              <a:rPr lang="en-US" sz="2200" dirty="0" smtClean="0">
                <a:solidFill>
                  <a:schemeClr val="accent5">
                    <a:lumMod val="50000"/>
                  </a:schemeClr>
                </a:solidFill>
                <a:latin typeface="Calibri" panose="020F0502020204030204" pitchFamily="34" charset="0"/>
                <a:cs typeface="Arial Narrow"/>
              </a:rPr>
            </a:br>
            <a:r>
              <a:rPr lang="en-US" sz="2200" dirty="0" smtClean="0">
                <a:solidFill>
                  <a:schemeClr val="accent5">
                    <a:lumMod val="50000"/>
                  </a:schemeClr>
                </a:solidFill>
                <a:latin typeface="Calibri" panose="020F0502020204030204" pitchFamily="34" charset="0"/>
                <a:cs typeface="Arial Narrow"/>
              </a:rPr>
              <a:t>(</a:t>
            </a:r>
            <a:r>
              <a:rPr lang="en-US" sz="2200" dirty="0">
                <a:solidFill>
                  <a:schemeClr val="accent5">
                    <a:lumMod val="50000"/>
                  </a:schemeClr>
                </a:solidFill>
                <a:latin typeface="Calibri" panose="020F0502020204030204" pitchFamily="34" charset="0"/>
                <a:cs typeface="Arial Narrow"/>
              </a:rPr>
              <a:t>ECS) </a:t>
            </a:r>
            <a:r>
              <a:rPr lang="en-US" sz="2200" dirty="0" smtClean="0">
                <a:solidFill>
                  <a:schemeClr val="accent5">
                    <a:lumMod val="50000"/>
                  </a:schemeClr>
                </a:solidFill>
                <a:latin typeface="Calibri" panose="020F0502020204030204" pitchFamily="34" charset="0"/>
                <a:cs typeface="Arial Narrow"/>
              </a:rPr>
              <a:t>Project</a:t>
            </a:r>
          </a:p>
          <a:p>
            <a:pPr>
              <a:spcBef>
                <a:spcPts val="600"/>
              </a:spcBef>
              <a:buClr>
                <a:schemeClr val="accent5">
                  <a:lumMod val="50000"/>
                </a:schemeClr>
              </a:buClr>
              <a:buFont typeface="Arial" panose="020B0604020202020204" pitchFamily="34" charset="0"/>
              <a:buChar char="•"/>
            </a:pPr>
            <a:r>
              <a:rPr lang="en-US" sz="2200" dirty="0">
                <a:solidFill>
                  <a:schemeClr val="accent5">
                    <a:lumMod val="50000"/>
                  </a:schemeClr>
                </a:solidFill>
                <a:latin typeface="Calibri" panose="020F0502020204030204" pitchFamily="34" charset="0"/>
                <a:cs typeface="Arial Narrow"/>
              </a:rPr>
              <a:t>Post-Sandy Digital Elevation </a:t>
            </a:r>
            <a:r>
              <a:rPr lang="en-US" sz="2200" dirty="0" smtClean="0">
                <a:solidFill>
                  <a:schemeClr val="accent5">
                    <a:lumMod val="50000"/>
                  </a:schemeClr>
                </a:solidFill>
                <a:latin typeface="Calibri" panose="020F0502020204030204" pitchFamily="34" charset="0"/>
                <a:cs typeface="Arial Narrow"/>
              </a:rPr>
              <a:t>Model</a:t>
            </a:r>
          </a:p>
          <a:p>
            <a:pPr>
              <a:spcBef>
                <a:spcPts val="600"/>
              </a:spcBef>
              <a:buClr>
                <a:schemeClr val="accent5">
                  <a:lumMod val="50000"/>
                </a:schemeClr>
              </a:buClr>
              <a:buFont typeface="Arial" panose="020B0604020202020204" pitchFamily="34" charset="0"/>
              <a:buChar char="•"/>
            </a:pPr>
            <a:r>
              <a:rPr lang="en-US" sz="2200" dirty="0" smtClean="0">
                <a:solidFill>
                  <a:schemeClr val="accent5">
                    <a:lumMod val="50000"/>
                  </a:schemeClr>
                </a:solidFill>
                <a:latin typeface="Calibri" panose="020F0502020204030204" pitchFamily="34" charset="0"/>
                <a:cs typeface="Arial Narrow"/>
              </a:rPr>
              <a:t>World Magnetic Model for 2015-2020</a:t>
            </a:r>
          </a:p>
        </p:txBody>
      </p:sp>
      <p:pic>
        <p:nvPicPr>
          <p:cNvPr id="6" name="Picture 5"/>
          <p:cNvPicPr>
            <a:picLocks noChangeAspect="1"/>
          </p:cNvPicPr>
          <p:nvPr/>
        </p:nvPicPr>
        <p:blipFill>
          <a:blip r:embed="rId3"/>
          <a:stretch>
            <a:fillRect/>
          </a:stretch>
        </p:blipFill>
        <p:spPr>
          <a:xfrm>
            <a:off x="6821536" y="1540603"/>
            <a:ext cx="2249668" cy="2022926"/>
          </a:xfrm>
          <a:prstGeom prst="rect">
            <a:avLst/>
          </a:prstGeom>
        </p:spPr>
      </p:pic>
      <p:pic>
        <p:nvPicPr>
          <p:cNvPr id="7" name="Picture 6"/>
          <p:cNvPicPr>
            <a:picLocks noChangeAspect="1"/>
          </p:cNvPicPr>
          <p:nvPr/>
        </p:nvPicPr>
        <p:blipFill rotWithShape="1">
          <a:blip r:embed="rId4"/>
          <a:srcRect r="46739"/>
          <a:stretch/>
        </p:blipFill>
        <p:spPr>
          <a:xfrm>
            <a:off x="5184055" y="3782309"/>
            <a:ext cx="1862643" cy="1438271"/>
          </a:xfrm>
          <a:prstGeom prst="rect">
            <a:avLst/>
          </a:prstGeom>
        </p:spPr>
      </p:pic>
      <p:pic>
        <p:nvPicPr>
          <p:cNvPr id="4" name="Picture 3" descr="bams2013.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6663" y="3221416"/>
            <a:ext cx="1834541" cy="2377077"/>
          </a:xfrm>
          <a:prstGeom prst="rect">
            <a:avLst/>
          </a:prstGeom>
          <a:ln>
            <a:noFill/>
          </a:ln>
        </p:spPr>
      </p:pic>
      <p:pic>
        <p:nvPicPr>
          <p:cNvPr id="5" name="Picture 4"/>
          <p:cNvPicPr>
            <a:picLocks noChangeAspect="1"/>
          </p:cNvPicPr>
          <p:nvPr/>
        </p:nvPicPr>
        <p:blipFill rotWithShape="1">
          <a:blip r:embed="rId6"/>
          <a:srcRect t="8088" b="25205"/>
          <a:stretch/>
        </p:blipFill>
        <p:spPr>
          <a:xfrm>
            <a:off x="7236663" y="5665914"/>
            <a:ext cx="1834541" cy="906338"/>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19808" y="1820738"/>
            <a:ext cx="1556296" cy="361101"/>
          </a:xfrm>
          <a:prstGeom prst="rect">
            <a:avLst/>
          </a:prstGeom>
          <a:ln w="19050">
            <a:solidFill>
              <a:schemeClr val="bg1"/>
            </a:solidFill>
          </a:ln>
        </p:spPr>
      </p:pic>
      <p:pic>
        <p:nvPicPr>
          <p:cNvPr id="11" name="Picture 10"/>
          <p:cNvPicPr>
            <a:picLocks noChangeAspect="1"/>
          </p:cNvPicPr>
          <p:nvPr/>
        </p:nvPicPr>
        <p:blipFill rotWithShape="1">
          <a:blip r:embed="rId4"/>
          <a:srcRect l="57565" t="21349" b="65016"/>
          <a:stretch/>
        </p:blipFill>
        <p:spPr>
          <a:xfrm>
            <a:off x="5184055" y="3782309"/>
            <a:ext cx="1484035" cy="190734"/>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60261" y="5431388"/>
            <a:ext cx="2797138" cy="1356612"/>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26145" y="2181839"/>
            <a:ext cx="2652405" cy="1449000"/>
          </a:xfrm>
          <a:prstGeom prst="rect">
            <a:avLst/>
          </a:prstGeom>
        </p:spPr>
      </p:pic>
    </p:spTree>
    <p:extLst>
      <p:ext uri="{BB962C8B-B14F-4D97-AF65-F5344CB8AC3E}">
        <p14:creationId xmlns:p14="http://schemas.microsoft.com/office/powerpoint/2010/main" val="2265410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500"/>
                                        <p:tgtEl>
                                          <p:spTgt spid="5"/>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Shape 402"/>
          <p:cNvSpPr/>
          <p:nvPr/>
        </p:nvSpPr>
        <p:spPr>
          <a:xfrm>
            <a:off x="0" y="431956"/>
            <a:ext cx="9159549" cy="1368795"/>
          </a:xfrm>
          <a:prstGeom prst="rect">
            <a:avLst/>
          </a:prstGeom>
          <a:solidFill>
            <a:srgbClr val="D8D8D8"/>
          </a:solidFill>
          <a:ln>
            <a:noFill/>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baseline="0">
              <a:solidFill>
                <a:schemeClr val="lt1"/>
              </a:solidFill>
              <a:latin typeface="Calibri"/>
              <a:ea typeface="Calibri"/>
              <a:cs typeface="Calibri"/>
              <a:sym typeface="Calibri"/>
            </a:endParaRPr>
          </a:p>
        </p:txBody>
      </p:sp>
      <p:graphicFrame>
        <p:nvGraphicFramePr>
          <p:cNvPr id="403" name="Shape 403"/>
          <p:cNvGraphicFramePr/>
          <p:nvPr>
            <p:extLst>
              <p:ext uri="{D42A27DB-BD31-4B8C-83A1-F6EECF244321}">
                <p14:modId xmlns:p14="http://schemas.microsoft.com/office/powerpoint/2010/main" val="1555027069"/>
              </p:ext>
            </p:extLst>
          </p:nvPr>
        </p:nvGraphicFramePr>
        <p:xfrm>
          <a:off x="331019" y="1822522"/>
          <a:ext cx="8395725" cy="4746570"/>
        </p:xfrm>
        <a:graphic>
          <a:graphicData uri="http://schemas.openxmlformats.org/drawingml/2006/table">
            <a:tbl>
              <a:tblPr firstRow="1" bandRow="1">
                <a:noFill/>
                <a:tableStyleId>{3EA94E86-F0FD-4F63-A1F6-43561FC1EE92}</a:tableStyleId>
              </a:tblPr>
              <a:tblGrid>
                <a:gridCol w="521725"/>
                <a:gridCol w="1183300"/>
                <a:gridCol w="830625"/>
                <a:gridCol w="1188900"/>
                <a:gridCol w="1279050"/>
                <a:gridCol w="1181875"/>
                <a:gridCol w="1060250"/>
                <a:gridCol w="1150000"/>
              </a:tblGrid>
              <a:tr h="457541">
                <a:tc>
                  <a:txBody>
                    <a:bodyPr/>
                    <a:lstStyle/>
                    <a:p>
                      <a:pPr marL="0" marR="0" lvl="0" indent="0" algn="ctr" rtl="0">
                        <a:spcBef>
                          <a:spcPts val="0"/>
                        </a:spcBef>
                        <a:buSzPct val="25000"/>
                        <a:buNone/>
                      </a:pPr>
                      <a:r>
                        <a:rPr lang="en-US" sz="1200" u="none" strike="noStrike" cap="none" baseline="0" dirty="0"/>
                        <a:t>Level</a:t>
                      </a:r>
                    </a:p>
                  </a:txBody>
                  <a:tcPr marL="27425" marR="27425" marT="27425" marB="27425" anchor="ctr"/>
                </a:tc>
                <a:tc>
                  <a:txBody>
                    <a:bodyPr/>
                    <a:lstStyle/>
                    <a:p>
                      <a:pPr marL="0" marR="0" lvl="0" indent="0" algn="ctr" rtl="0">
                        <a:spcBef>
                          <a:spcPts val="0"/>
                        </a:spcBef>
                        <a:buSzPct val="25000"/>
                        <a:buNone/>
                      </a:pPr>
                      <a:r>
                        <a:rPr lang="en-US" sz="1200" u="none" strike="noStrike" cap="none" baseline="0" dirty="0"/>
                        <a:t>Data Use</a:t>
                      </a:r>
                    </a:p>
                  </a:txBody>
                  <a:tcPr marL="27425" marR="27425" marT="27425" marB="27425" anchor="ctr"/>
                </a:tc>
                <a:tc>
                  <a:txBody>
                    <a:bodyPr/>
                    <a:lstStyle/>
                    <a:p>
                      <a:pPr marL="0" marR="0" lvl="0" indent="0" algn="ctr" rtl="0">
                        <a:spcBef>
                          <a:spcPts val="0"/>
                        </a:spcBef>
                        <a:buSzPct val="25000"/>
                        <a:buNone/>
                      </a:pPr>
                      <a:r>
                        <a:rPr lang="en-US" sz="1200" u="none" strike="noStrike" cap="none" baseline="0"/>
                        <a:t>Code Stability</a:t>
                      </a:r>
                    </a:p>
                  </a:txBody>
                  <a:tcPr marL="27425" marR="27425" marT="27425" marB="27425" anchor="ctr"/>
                </a:tc>
                <a:tc>
                  <a:txBody>
                    <a:bodyPr/>
                    <a:lstStyle/>
                    <a:p>
                      <a:pPr marL="0" marR="0" lvl="0" indent="0" algn="ctr" rtl="0">
                        <a:spcBef>
                          <a:spcPts val="0"/>
                        </a:spcBef>
                        <a:buSzPct val="25000"/>
                        <a:buNone/>
                      </a:pPr>
                      <a:r>
                        <a:rPr lang="en-US" sz="1200" u="none" strike="noStrike" cap="none" baseline="0"/>
                        <a:t>Metadata &amp; QA</a:t>
                      </a:r>
                    </a:p>
                  </a:txBody>
                  <a:tcPr marL="27425" marR="27425" marT="27425" marB="27425" anchor="ctr"/>
                </a:tc>
                <a:tc>
                  <a:txBody>
                    <a:bodyPr/>
                    <a:lstStyle/>
                    <a:p>
                      <a:pPr marL="0" marR="0" lvl="0" indent="0" algn="ctr" rtl="0">
                        <a:spcBef>
                          <a:spcPts val="0"/>
                        </a:spcBef>
                        <a:buSzPct val="25000"/>
                        <a:buNone/>
                      </a:pPr>
                      <a:r>
                        <a:rPr lang="en-US" sz="1200" u="none" strike="noStrike" cap="none" baseline="0"/>
                        <a:t>Documentation</a:t>
                      </a:r>
                    </a:p>
                  </a:txBody>
                  <a:tcPr marL="27425" marR="27425" marT="27425" marB="27425" anchor="ctr"/>
                </a:tc>
                <a:tc>
                  <a:txBody>
                    <a:bodyPr/>
                    <a:lstStyle/>
                    <a:p>
                      <a:pPr marL="0" marR="0" lvl="0" indent="0" algn="ctr" rtl="0">
                        <a:spcBef>
                          <a:spcPts val="0"/>
                        </a:spcBef>
                        <a:buSzPct val="25000"/>
                        <a:buNone/>
                      </a:pPr>
                      <a:r>
                        <a:rPr lang="en-US" sz="1200" u="none" strike="noStrike" cap="none" baseline="0"/>
                        <a:t>Validation</a:t>
                      </a:r>
                    </a:p>
                  </a:txBody>
                  <a:tcPr marL="27425" marR="27425" marT="27425" marB="27425" anchor="ctr"/>
                </a:tc>
                <a:tc>
                  <a:txBody>
                    <a:bodyPr/>
                    <a:lstStyle/>
                    <a:p>
                      <a:pPr marL="0" marR="0" lvl="0" indent="0" algn="ctr" rtl="0">
                        <a:spcBef>
                          <a:spcPts val="0"/>
                        </a:spcBef>
                        <a:buSzPct val="25000"/>
                        <a:buNone/>
                      </a:pPr>
                      <a:r>
                        <a:rPr lang="en-US" sz="1200" u="none" strike="noStrike" cap="none" baseline="0"/>
                        <a:t>Public Release</a:t>
                      </a:r>
                    </a:p>
                  </a:txBody>
                  <a:tcPr marL="27425" marR="27425" marT="27425" marB="27425" anchor="ctr"/>
                </a:tc>
                <a:tc>
                  <a:txBody>
                    <a:bodyPr/>
                    <a:lstStyle/>
                    <a:p>
                      <a:pPr marL="0" marR="0" lvl="0" indent="0" algn="ctr" rtl="0">
                        <a:spcBef>
                          <a:spcPts val="0"/>
                        </a:spcBef>
                        <a:buSzPct val="25000"/>
                        <a:buNone/>
                      </a:pPr>
                      <a:r>
                        <a:rPr lang="en-US" sz="1200" u="none" strike="noStrike" cap="none" baseline="0"/>
                        <a:t>Science &amp; Applications</a:t>
                      </a:r>
                    </a:p>
                  </a:txBody>
                  <a:tcPr marL="27425" marR="27425" marT="27425" marB="27425" anchor="ctr"/>
                </a:tc>
              </a:tr>
              <a:tr h="861454">
                <a:tc>
                  <a:txBody>
                    <a:bodyPr/>
                    <a:lstStyle/>
                    <a:p>
                      <a:pPr marL="0" marR="0" lvl="0" indent="0" algn="ctr" rtl="0">
                        <a:spcBef>
                          <a:spcPts val="0"/>
                        </a:spcBef>
                        <a:buSzPct val="25000"/>
                        <a:buNone/>
                      </a:pPr>
                      <a:r>
                        <a:rPr lang="en-US" sz="1400" b="1" u="none" strike="noStrike" cap="none" baseline="0" dirty="0">
                          <a:latin typeface="Arial Narrow"/>
                          <a:ea typeface="Arial Narrow"/>
                          <a:cs typeface="Arial Narrow"/>
                          <a:sym typeface="Arial Narrow"/>
                        </a:rPr>
                        <a:t>6</a:t>
                      </a:r>
                    </a:p>
                  </a:txBody>
                  <a:tcPr marL="27425" marR="27425" marT="27425" marB="27425" anchor="ctr">
                    <a:solidFill>
                      <a:srgbClr val="CC9900"/>
                    </a:solidFill>
                  </a:tcPr>
                </a:tc>
                <a:tc>
                  <a:txBody>
                    <a:bodyPr/>
                    <a:lstStyle/>
                    <a:p>
                      <a:pPr marL="0" marR="0" lvl="0" indent="0" algn="ctr" rtl="0">
                        <a:lnSpc>
                          <a:spcPct val="100000"/>
                        </a:lnSpc>
                        <a:spcBef>
                          <a:spcPts val="0"/>
                        </a:spcBef>
                        <a:spcAft>
                          <a:spcPts val="0"/>
                        </a:spcAft>
                        <a:buClr>
                          <a:schemeClr val="dk1"/>
                        </a:buClr>
                        <a:buSzPct val="25000"/>
                        <a:buFont typeface="Arial Narrow"/>
                        <a:buNone/>
                      </a:pPr>
                      <a:r>
                        <a:rPr lang="en-US" sz="1000" b="1" u="none" strike="noStrike" cap="none" baseline="0" dirty="0">
                          <a:latin typeface="Arial Narrow"/>
                          <a:ea typeface="Arial Narrow"/>
                          <a:cs typeface="Arial Narrow"/>
                          <a:sym typeface="Arial Narrow"/>
                        </a:rPr>
                        <a:t>Unified and coherent record; considered scientifically irrefutable following extensive scrutiny</a:t>
                      </a:r>
                    </a:p>
                  </a:txBody>
                  <a:tcPr marL="27425" marR="27425" marT="27425" marB="27425" anchor="ctr">
                    <a:solidFill>
                      <a:srgbClr val="CC9900"/>
                    </a:solidFill>
                  </a:tcPr>
                </a:tc>
                <a:tc>
                  <a:txBody>
                    <a:bodyPr/>
                    <a:lstStyle/>
                    <a:p>
                      <a:pPr marL="0" marR="0" lvl="0" indent="0" algn="ctr" rtl="0">
                        <a:lnSpc>
                          <a:spcPct val="100000"/>
                        </a:lnSpc>
                        <a:spcBef>
                          <a:spcPts val="0"/>
                        </a:spcBef>
                        <a:spcAft>
                          <a:spcPts val="0"/>
                        </a:spcAft>
                        <a:buClr>
                          <a:schemeClr val="dk1"/>
                        </a:buClr>
                        <a:buSzPct val="25000"/>
                        <a:buFont typeface="Arial Narrow"/>
                        <a:buNone/>
                      </a:pPr>
                      <a:r>
                        <a:rPr lang="en-US" sz="1000" b="1" u="none" strike="noStrike" cap="none" baseline="0" dirty="0">
                          <a:latin typeface="Arial Narrow"/>
                          <a:ea typeface="Arial Narrow"/>
                          <a:cs typeface="Arial Narrow"/>
                          <a:sym typeface="Arial Narrow"/>
                        </a:rPr>
                        <a:t>Homogeneous and published error budget</a:t>
                      </a:r>
                    </a:p>
                  </a:txBody>
                  <a:tcPr marL="27425" marR="27425" marT="27425" marB="27425" anchor="ctr">
                    <a:solidFill>
                      <a:srgbClr val="CC9900"/>
                    </a:solidFill>
                  </a:tcPr>
                </a:tc>
                <a:tc>
                  <a:txBody>
                    <a:bodyPr/>
                    <a:lstStyle/>
                    <a:p>
                      <a:pPr marL="0" marR="0" lvl="0" indent="0" algn="ctr" rtl="0">
                        <a:lnSpc>
                          <a:spcPct val="100000"/>
                        </a:lnSpc>
                        <a:spcBef>
                          <a:spcPts val="0"/>
                        </a:spcBef>
                        <a:spcAft>
                          <a:spcPts val="0"/>
                        </a:spcAft>
                        <a:buClr>
                          <a:schemeClr val="dk1"/>
                        </a:buClr>
                        <a:buSzPct val="25000"/>
                        <a:buFont typeface="Arial Narrow"/>
                        <a:buNone/>
                      </a:pPr>
                      <a:r>
                        <a:rPr lang="en-US" sz="1000" b="1" u="none" strike="noStrike" cap="none" baseline="0" dirty="0" smtClean="0">
                          <a:latin typeface="Arial Narrow"/>
                          <a:ea typeface="Arial Narrow"/>
                          <a:cs typeface="Arial Narrow"/>
                          <a:sym typeface="Arial Narrow"/>
                        </a:rPr>
                        <a:t>Provenance tracking and reproducibility; meets international standards</a:t>
                      </a:r>
                      <a:endParaRPr lang="en-US" sz="1000" b="1" u="none" strike="noStrike" cap="none" baseline="0" dirty="0">
                        <a:latin typeface="Arial Narrow"/>
                        <a:ea typeface="Arial Narrow"/>
                        <a:cs typeface="Arial Narrow"/>
                        <a:sym typeface="Arial Narrow"/>
                      </a:endParaRPr>
                    </a:p>
                  </a:txBody>
                  <a:tcPr marL="27425" marR="27425" marT="27425" marB="27425" anchor="ctr">
                    <a:solidFill>
                      <a:srgbClr val="CC9900"/>
                    </a:solidFill>
                  </a:tcPr>
                </a:tc>
                <a:tc>
                  <a:txBody>
                    <a:bodyPr/>
                    <a:lstStyle/>
                    <a:p>
                      <a:pPr marL="0" marR="0" lvl="0" indent="0" algn="ctr" rtl="0">
                        <a:spcBef>
                          <a:spcPts val="0"/>
                        </a:spcBef>
                        <a:buSzPct val="25000"/>
                        <a:buNone/>
                      </a:pPr>
                      <a:r>
                        <a:rPr lang="en-US" sz="1000" b="1" u="none" strike="noStrike" cap="none" baseline="0" dirty="0">
                          <a:latin typeface="Arial Narrow"/>
                          <a:ea typeface="Arial Narrow"/>
                          <a:cs typeface="Arial Narrow"/>
                          <a:sym typeface="Arial Narrow"/>
                        </a:rPr>
                        <a:t>Peer-reviewed product algorithm, validation, processing and metadata</a:t>
                      </a:r>
                    </a:p>
                  </a:txBody>
                  <a:tcPr marL="27425" marR="27425" marT="27425" marB="27425" anchor="ctr">
                    <a:solidFill>
                      <a:srgbClr val="CC9900"/>
                    </a:solidFill>
                  </a:tcPr>
                </a:tc>
                <a:tc>
                  <a:txBody>
                    <a:bodyPr/>
                    <a:lstStyle/>
                    <a:p>
                      <a:pPr marL="0" marR="0" lvl="0" indent="0" algn="ctr" rtl="0">
                        <a:spcBef>
                          <a:spcPts val="0"/>
                        </a:spcBef>
                        <a:buSzPct val="25000"/>
                        <a:buNone/>
                      </a:pPr>
                      <a:r>
                        <a:rPr lang="en-US" sz="1000" b="1" u="none" strike="noStrike" cap="none" baseline="0" dirty="0">
                          <a:latin typeface="Arial Narrow"/>
                          <a:ea typeface="Arial Narrow"/>
                          <a:cs typeface="Arial Narrow"/>
                          <a:sym typeface="Arial Narrow"/>
                        </a:rPr>
                        <a:t>Validated independent cross-checks, open inspection, and continuous interrogation</a:t>
                      </a:r>
                    </a:p>
                  </a:txBody>
                  <a:tcPr marL="27425" marR="27425" marT="27425" marB="27425" anchor="ctr">
                    <a:solidFill>
                      <a:srgbClr val="CC9900"/>
                    </a:solidFill>
                  </a:tcPr>
                </a:tc>
                <a:tc>
                  <a:txBody>
                    <a:bodyPr/>
                    <a:lstStyle/>
                    <a:p>
                      <a:pPr marL="0" marR="0" lvl="0" indent="0" algn="ctr" rtl="0">
                        <a:spcBef>
                          <a:spcPts val="0"/>
                        </a:spcBef>
                        <a:buSzPct val="25000"/>
                        <a:buNone/>
                      </a:pPr>
                      <a:r>
                        <a:rPr lang="en-US" sz="1000" b="1" u="none" strike="noStrike" cap="none" baseline="0" dirty="0">
                          <a:latin typeface="Arial Narrow"/>
                          <a:ea typeface="Arial Narrow"/>
                          <a:cs typeface="Arial Narrow"/>
                          <a:sym typeface="Arial Narrow"/>
                        </a:rPr>
                        <a:t>Publicly available from long-term archives</a:t>
                      </a:r>
                    </a:p>
                  </a:txBody>
                  <a:tcPr marL="27425" marR="27425" marT="27425" marB="27425" anchor="ctr">
                    <a:solidFill>
                      <a:srgbClr val="CC9900"/>
                    </a:solidFill>
                  </a:tcPr>
                </a:tc>
                <a:tc>
                  <a:txBody>
                    <a:bodyPr/>
                    <a:lstStyle/>
                    <a:p>
                      <a:pPr marL="0" marR="0" lvl="0" indent="0" algn="ctr" defTabSz="914400" rtl="0" eaLnBrk="1" fontAlgn="auto" latinLnBrk="0" hangingPunct="1">
                        <a:lnSpc>
                          <a:spcPct val="100000"/>
                        </a:lnSpc>
                        <a:spcBef>
                          <a:spcPts val="0"/>
                        </a:spcBef>
                        <a:spcAft>
                          <a:spcPts val="0"/>
                        </a:spcAft>
                        <a:buClr>
                          <a:srgbClr val="7F7F7F"/>
                        </a:buClr>
                        <a:buSzPct val="25000"/>
                        <a:buFont typeface="Arial Narrow"/>
                        <a:buNone/>
                        <a:tabLst/>
                        <a:defRPr/>
                      </a:pPr>
                      <a:r>
                        <a:rPr lang="en-US" sz="1000" b="1" u="none" strike="noStrike" cap="none" baseline="0" dirty="0" smtClean="0">
                          <a:latin typeface="Arial Narrow"/>
                          <a:ea typeface="Arial Narrow"/>
                          <a:cs typeface="Arial Narrow"/>
                          <a:sym typeface="Arial Narrow"/>
                        </a:rPr>
                        <a:t>Used in various published applications and assessments</a:t>
                      </a:r>
                      <a:r>
                        <a:rPr lang="en-US" sz="1000" b="1" u="none" strike="noStrike" cap="none" baseline="0" dirty="0" smtClean="0">
                          <a:solidFill>
                            <a:srgbClr val="7F7F7F"/>
                          </a:solidFill>
                          <a:latin typeface="Arial Narrow"/>
                          <a:ea typeface="Arial Narrow"/>
                          <a:cs typeface="Arial Narrow"/>
                          <a:sym typeface="Arial Narrow"/>
                        </a:rPr>
                        <a:t> </a:t>
                      </a:r>
                      <a:endParaRPr lang="en-US" sz="1000" b="1" u="none" strike="noStrike" cap="none" baseline="0" dirty="0">
                        <a:solidFill>
                          <a:srgbClr val="7F7F7F"/>
                        </a:solidFill>
                        <a:latin typeface="Arial Narrow"/>
                        <a:ea typeface="Arial Narrow"/>
                        <a:cs typeface="Arial Narrow"/>
                        <a:sym typeface="Arial Narrow"/>
                      </a:endParaRPr>
                    </a:p>
                  </a:txBody>
                  <a:tcPr marL="27425" marR="27425" marT="27425" marB="27425" anchor="ctr">
                    <a:solidFill>
                      <a:srgbClr val="CC9900"/>
                    </a:solidFill>
                  </a:tcPr>
                </a:tc>
              </a:tr>
              <a:tr h="861454">
                <a:tc>
                  <a:txBody>
                    <a:bodyPr/>
                    <a:lstStyle/>
                    <a:p>
                      <a:pPr marL="0" marR="0" lvl="0" indent="0" algn="ctr" rtl="0">
                        <a:spcBef>
                          <a:spcPts val="0"/>
                        </a:spcBef>
                        <a:buSzPct val="25000"/>
                        <a:buNone/>
                      </a:pPr>
                      <a:r>
                        <a:rPr lang="en-US" sz="1400" b="1" u="none" strike="noStrike" cap="none" baseline="0" dirty="0">
                          <a:latin typeface="Arial Narrow"/>
                          <a:ea typeface="Arial Narrow"/>
                          <a:cs typeface="Arial Narrow"/>
                          <a:sym typeface="Arial Narrow"/>
                        </a:rPr>
                        <a:t>5</a:t>
                      </a:r>
                    </a:p>
                  </a:txBody>
                  <a:tcPr marL="27425" marR="27425" marT="27425" marB="27425" anchor="ctr">
                    <a:solidFill>
                      <a:srgbClr val="CFB413"/>
                    </a:solidFill>
                  </a:tcPr>
                </a:tc>
                <a:tc>
                  <a:txBody>
                    <a:bodyPr/>
                    <a:lstStyle/>
                    <a:p>
                      <a:pPr marL="0" marR="0" lvl="0" indent="0" algn="ctr" rtl="0">
                        <a:lnSpc>
                          <a:spcPct val="100000"/>
                        </a:lnSpc>
                        <a:spcBef>
                          <a:spcPts val="0"/>
                        </a:spcBef>
                        <a:spcAft>
                          <a:spcPts val="0"/>
                        </a:spcAft>
                        <a:buClr>
                          <a:schemeClr val="dk1"/>
                        </a:buClr>
                        <a:buSzPct val="25000"/>
                        <a:buFont typeface="Arial Narrow"/>
                        <a:buNone/>
                      </a:pPr>
                      <a:r>
                        <a:rPr lang="en-US" sz="1000" b="1" u="none" strike="noStrike" cap="none" baseline="0" dirty="0">
                          <a:latin typeface="Arial Narrow"/>
                          <a:ea typeface="Arial Narrow"/>
                          <a:cs typeface="Arial Narrow"/>
                          <a:sym typeface="Arial Narrow"/>
                        </a:rPr>
                        <a:t>Unified and coherent record</a:t>
                      </a:r>
                    </a:p>
                  </a:txBody>
                  <a:tcPr marL="27425" marR="27425" marT="27425" marB="27425" anchor="ctr">
                    <a:solidFill>
                      <a:srgbClr val="CFB413"/>
                    </a:solidFill>
                  </a:tcPr>
                </a:tc>
                <a:tc>
                  <a:txBody>
                    <a:bodyPr/>
                    <a:lstStyle/>
                    <a:p>
                      <a:pPr marL="0" marR="0" lvl="0" indent="0" algn="ctr" rtl="0">
                        <a:spcBef>
                          <a:spcPts val="0"/>
                        </a:spcBef>
                        <a:buSzPct val="25000"/>
                        <a:buNone/>
                      </a:pPr>
                      <a:r>
                        <a:rPr lang="en-US" sz="1000" b="1" u="none" strike="noStrike" cap="none" baseline="0" dirty="0">
                          <a:latin typeface="Arial Narrow"/>
                          <a:ea typeface="Arial Narrow"/>
                          <a:cs typeface="Arial Narrow"/>
                          <a:sym typeface="Arial Narrow"/>
                        </a:rPr>
                        <a:t>Stable and reproducible</a:t>
                      </a:r>
                    </a:p>
                  </a:txBody>
                  <a:tcPr marL="27425" marR="27425" marT="27425" marB="27425" anchor="ctr">
                    <a:solidFill>
                      <a:srgbClr val="CFB413"/>
                    </a:solidFill>
                  </a:tcPr>
                </a:tc>
                <a:tc>
                  <a:txBody>
                    <a:bodyPr/>
                    <a:lstStyle/>
                    <a:p>
                      <a:pPr marL="0" marR="0" lvl="0" indent="0" algn="ctr" rtl="0">
                        <a:lnSpc>
                          <a:spcPct val="100000"/>
                        </a:lnSpc>
                        <a:spcBef>
                          <a:spcPts val="0"/>
                        </a:spcBef>
                        <a:spcAft>
                          <a:spcPts val="0"/>
                        </a:spcAft>
                        <a:buClr>
                          <a:srgbClr val="7F7F7F"/>
                        </a:buClr>
                        <a:buSzPct val="25000"/>
                        <a:buFont typeface="Arial Narrow"/>
                        <a:buNone/>
                      </a:pPr>
                      <a:r>
                        <a:rPr lang="en-US" sz="1000" b="1" u="none" strike="noStrike" cap="none" baseline="0" dirty="0">
                          <a:solidFill>
                            <a:srgbClr val="7F7F7F"/>
                          </a:solidFill>
                          <a:latin typeface="Arial Narrow"/>
                          <a:ea typeface="Arial Narrow"/>
                          <a:cs typeface="Arial Narrow"/>
                          <a:sym typeface="Arial Narrow"/>
                        </a:rPr>
                        <a:t>See </a:t>
                      </a:r>
                      <a:r>
                        <a:rPr lang="en-US" sz="1000" b="1" u="none" strike="noStrike" cap="none" baseline="0" dirty="0" smtClean="0">
                          <a:solidFill>
                            <a:srgbClr val="7F7F7F"/>
                          </a:solidFill>
                          <a:latin typeface="Arial Narrow"/>
                          <a:ea typeface="Arial Narrow"/>
                          <a:cs typeface="Arial Narrow"/>
                          <a:sym typeface="Arial Narrow"/>
                        </a:rPr>
                        <a:t>below</a:t>
                      </a:r>
                      <a:endParaRPr lang="en-US" sz="1000" b="1" u="none" strike="noStrike" cap="none" baseline="0" dirty="0">
                        <a:solidFill>
                          <a:srgbClr val="7F7F7F"/>
                        </a:solidFill>
                        <a:latin typeface="Arial Narrow"/>
                        <a:ea typeface="Arial Narrow"/>
                        <a:cs typeface="Arial Narrow"/>
                        <a:sym typeface="Arial Narrow"/>
                      </a:endParaRPr>
                    </a:p>
                  </a:txBody>
                  <a:tcPr marL="27425" marR="27425" marT="27425" marB="27425" anchor="ctr">
                    <a:solidFill>
                      <a:srgbClr val="CFB413"/>
                    </a:solidFill>
                  </a:tcPr>
                </a:tc>
                <a:tc>
                  <a:txBody>
                    <a:bodyPr/>
                    <a:lstStyle/>
                    <a:p>
                      <a:pPr marL="0" marR="0" lvl="0" indent="0" algn="ctr" rtl="0">
                        <a:lnSpc>
                          <a:spcPct val="100000"/>
                        </a:lnSpc>
                        <a:spcBef>
                          <a:spcPts val="0"/>
                        </a:spcBef>
                        <a:spcAft>
                          <a:spcPts val="0"/>
                        </a:spcAft>
                        <a:buClr>
                          <a:srgbClr val="7F7F7F"/>
                        </a:buClr>
                        <a:buSzPct val="25000"/>
                        <a:buFont typeface="Arial Narrow"/>
                        <a:buNone/>
                      </a:pPr>
                      <a:r>
                        <a:rPr lang="en-US" sz="1000" b="1" u="none" strike="noStrike" cap="none" baseline="0" dirty="0" smtClean="0">
                          <a:solidFill>
                            <a:srgbClr val="7F7F7F"/>
                          </a:solidFill>
                          <a:latin typeface="Arial Narrow"/>
                          <a:ea typeface="Arial Narrow"/>
                          <a:cs typeface="Arial Narrow"/>
                          <a:sym typeface="Arial Narrow"/>
                        </a:rPr>
                        <a:t>See below</a:t>
                      </a:r>
                      <a:endParaRPr lang="en-US" sz="1000" b="1" u="none" strike="noStrike" cap="none" baseline="0" dirty="0">
                        <a:solidFill>
                          <a:srgbClr val="7F7F7F"/>
                        </a:solidFill>
                        <a:latin typeface="Arial Narrow"/>
                        <a:ea typeface="Arial Narrow"/>
                        <a:cs typeface="Arial Narrow"/>
                        <a:sym typeface="Arial Narrow"/>
                      </a:endParaRPr>
                    </a:p>
                  </a:txBody>
                  <a:tcPr marL="27425" marR="27425" marT="27425" marB="27425" anchor="ctr">
                    <a:solidFill>
                      <a:srgbClr val="CFB413"/>
                    </a:solidFill>
                  </a:tcPr>
                </a:tc>
                <a:tc>
                  <a:txBody>
                    <a:bodyPr/>
                    <a:lstStyle/>
                    <a:p>
                      <a:pPr marL="0" marR="0" lvl="0" indent="0" algn="ctr" rtl="0">
                        <a:lnSpc>
                          <a:spcPct val="100000"/>
                        </a:lnSpc>
                        <a:spcBef>
                          <a:spcPts val="0"/>
                        </a:spcBef>
                        <a:spcAft>
                          <a:spcPts val="0"/>
                        </a:spcAft>
                        <a:buClr>
                          <a:srgbClr val="7F7F7F"/>
                        </a:buClr>
                        <a:buSzPct val="25000"/>
                        <a:buFont typeface="Arial Narrow"/>
                        <a:buNone/>
                      </a:pPr>
                      <a:r>
                        <a:rPr lang="en-US" sz="1000" b="1" u="none" strike="noStrike" cap="none" baseline="0" dirty="0" smtClean="0">
                          <a:solidFill>
                            <a:srgbClr val="7F7F7F"/>
                          </a:solidFill>
                          <a:latin typeface="Arial Narrow"/>
                          <a:ea typeface="Arial Narrow"/>
                          <a:cs typeface="Arial Narrow"/>
                          <a:sym typeface="Arial Narrow"/>
                        </a:rPr>
                        <a:t>See below</a:t>
                      </a:r>
                      <a:endParaRPr lang="en-US" sz="1000" b="1" u="none" strike="noStrike" cap="none" baseline="0" dirty="0">
                        <a:solidFill>
                          <a:srgbClr val="7F7F7F"/>
                        </a:solidFill>
                        <a:latin typeface="Arial Narrow"/>
                        <a:ea typeface="Arial Narrow"/>
                        <a:cs typeface="Arial Narrow"/>
                        <a:sym typeface="Arial Narrow"/>
                      </a:endParaRPr>
                    </a:p>
                  </a:txBody>
                  <a:tcPr marL="27425" marR="27425" marT="27425" marB="27425" anchor="ctr">
                    <a:solidFill>
                      <a:srgbClr val="CFB413"/>
                    </a:solidFill>
                  </a:tcPr>
                </a:tc>
                <a:tc>
                  <a:txBody>
                    <a:bodyPr/>
                    <a:lstStyle/>
                    <a:p>
                      <a:pPr marL="0" marR="0" lvl="0" indent="0" algn="ctr" rtl="0">
                        <a:spcBef>
                          <a:spcPts val="0"/>
                        </a:spcBef>
                        <a:buSzPct val="25000"/>
                        <a:buNone/>
                      </a:pPr>
                      <a:r>
                        <a:rPr lang="en-US" sz="1000" b="1" u="none" strike="noStrike" cap="none" baseline="0" dirty="0">
                          <a:latin typeface="Arial Narrow"/>
                          <a:ea typeface="Arial Narrow"/>
                          <a:cs typeface="Arial Narrow"/>
                          <a:sym typeface="Arial Narrow"/>
                        </a:rPr>
                        <a:t>Source code portable and released; uncertainty estimate</a:t>
                      </a:r>
                    </a:p>
                  </a:txBody>
                  <a:tcPr marL="27425" marR="27425" marT="27425" marB="27425" anchor="ctr">
                    <a:solidFill>
                      <a:srgbClr val="CFB413"/>
                    </a:solidFill>
                  </a:tcPr>
                </a:tc>
                <a:tc>
                  <a:txBody>
                    <a:bodyPr/>
                    <a:lstStyle/>
                    <a:p>
                      <a:pPr marL="0" marR="0" lvl="0" indent="0" algn="ctr" rtl="0">
                        <a:lnSpc>
                          <a:spcPct val="100000"/>
                        </a:lnSpc>
                        <a:spcBef>
                          <a:spcPts val="0"/>
                        </a:spcBef>
                        <a:spcAft>
                          <a:spcPts val="0"/>
                        </a:spcAft>
                        <a:buClr>
                          <a:srgbClr val="7F7F7F"/>
                        </a:buClr>
                        <a:buSzPct val="25000"/>
                        <a:buFont typeface="Arial Narrow"/>
                        <a:buNone/>
                      </a:pPr>
                      <a:r>
                        <a:rPr lang="en-US" sz="1000" b="1" u="none" strike="noStrike" cap="none" baseline="0" dirty="0" smtClean="0">
                          <a:solidFill>
                            <a:srgbClr val="7F7F7F"/>
                          </a:solidFill>
                          <a:latin typeface="Arial Narrow"/>
                          <a:ea typeface="Arial Narrow"/>
                          <a:cs typeface="Arial Narrow"/>
                          <a:sym typeface="Arial Narrow"/>
                        </a:rPr>
                        <a:t>See below</a:t>
                      </a:r>
                      <a:endParaRPr lang="en-US" sz="1000" b="1" u="none" strike="noStrike" cap="none" baseline="0" dirty="0">
                        <a:solidFill>
                          <a:srgbClr val="7F7F7F"/>
                        </a:solidFill>
                        <a:latin typeface="Arial Narrow"/>
                        <a:ea typeface="Arial Narrow"/>
                        <a:cs typeface="Arial Narrow"/>
                        <a:sym typeface="Arial Narrow"/>
                      </a:endParaRPr>
                    </a:p>
                  </a:txBody>
                  <a:tcPr marL="27425" marR="27425" marT="27425" marB="27425" anchor="ctr">
                    <a:solidFill>
                      <a:srgbClr val="CFB413"/>
                    </a:solidFill>
                  </a:tcPr>
                </a:tc>
              </a:tr>
              <a:tr h="700733">
                <a:tc>
                  <a:txBody>
                    <a:bodyPr/>
                    <a:lstStyle/>
                    <a:p>
                      <a:pPr marL="0" marR="0" lvl="0" indent="0" algn="ctr" rtl="0">
                        <a:spcBef>
                          <a:spcPts val="0"/>
                        </a:spcBef>
                        <a:buSzPct val="25000"/>
                        <a:buNone/>
                      </a:pPr>
                      <a:r>
                        <a:rPr lang="en-US" sz="1400" b="1" u="none" strike="noStrike" cap="none" baseline="0" dirty="0">
                          <a:latin typeface="Arial Narrow"/>
                          <a:ea typeface="Arial Narrow"/>
                          <a:cs typeface="Arial Narrow"/>
                          <a:sym typeface="Arial Narrow"/>
                        </a:rPr>
                        <a:t>4</a:t>
                      </a:r>
                    </a:p>
                  </a:txBody>
                  <a:tcPr marL="27425" marR="27425" marT="27425" marB="27425" anchor="ctr">
                    <a:solidFill>
                      <a:srgbClr val="F1DD65"/>
                    </a:solidFill>
                  </a:tcPr>
                </a:tc>
                <a:tc>
                  <a:txBody>
                    <a:bodyPr/>
                    <a:lstStyle/>
                    <a:p>
                      <a:pPr marL="0" marR="0" lvl="0" indent="0" algn="ctr" rtl="0">
                        <a:lnSpc>
                          <a:spcPct val="100000"/>
                        </a:lnSpc>
                        <a:spcBef>
                          <a:spcPts val="0"/>
                        </a:spcBef>
                        <a:spcAft>
                          <a:spcPts val="0"/>
                        </a:spcAft>
                        <a:buClr>
                          <a:schemeClr val="dk1"/>
                        </a:buClr>
                        <a:buSzPct val="25000"/>
                        <a:buFont typeface="Arial Narrow"/>
                        <a:buNone/>
                      </a:pPr>
                      <a:r>
                        <a:rPr lang="en-US" sz="1000" b="1" u="none" strike="noStrike" cap="none" baseline="0" dirty="0">
                          <a:latin typeface="Arial Narrow"/>
                          <a:ea typeface="Arial Narrow"/>
                          <a:cs typeface="Arial Narrow"/>
                          <a:sym typeface="Arial Narrow"/>
                        </a:rPr>
                        <a:t>Research and Operations</a:t>
                      </a:r>
                    </a:p>
                  </a:txBody>
                  <a:tcPr marL="27425" marR="27425" marT="27425" marB="27425" anchor="ctr">
                    <a:solidFill>
                      <a:srgbClr val="F1DD65"/>
                    </a:solidFill>
                  </a:tcPr>
                </a:tc>
                <a:tc>
                  <a:txBody>
                    <a:bodyPr/>
                    <a:lstStyle/>
                    <a:p>
                      <a:pPr marL="0" marR="0" lvl="0" indent="0" algn="ctr" rtl="0">
                        <a:lnSpc>
                          <a:spcPct val="100000"/>
                        </a:lnSpc>
                        <a:spcBef>
                          <a:spcPts val="0"/>
                        </a:spcBef>
                        <a:spcAft>
                          <a:spcPts val="0"/>
                        </a:spcAft>
                        <a:buClr>
                          <a:srgbClr val="7F7F7F"/>
                        </a:buClr>
                        <a:buSzPct val="25000"/>
                        <a:buFont typeface="Arial Narrow"/>
                        <a:buNone/>
                      </a:pPr>
                      <a:r>
                        <a:rPr lang="en-US" sz="1000" b="1" u="none" strike="noStrike" cap="none" baseline="0" dirty="0">
                          <a:solidFill>
                            <a:srgbClr val="7F7F7F"/>
                          </a:solidFill>
                          <a:latin typeface="Arial Narrow"/>
                          <a:ea typeface="Arial Narrow"/>
                          <a:cs typeface="Arial Narrow"/>
                          <a:sym typeface="Arial Narrow"/>
                        </a:rPr>
                        <a:t>See above</a:t>
                      </a:r>
                    </a:p>
                  </a:txBody>
                  <a:tcPr marL="27425" marR="27425" marT="27425" marB="27425" anchor="ctr">
                    <a:solidFill>
                      <a:srgbClr val="F1DD65"/>
                    </a:solidFill>
                  </a:tcPr>
                </a:tc>
                <a:tc>
                  <a:txBody>
                    <a:bodyPr/>
                    <a:lstStyle/>
                    <a:p>
                      <a:pPr marL="0" marR="0" lvl="0" indent="0" algn="ctr" rtl="0">
                        <a:lnSpc>
                          <a:spcPct val="100000"/>
                        </a:lnSpc>
                        <a:spcBef>
                          <a:spcPts val="0"/>
                        </a:spcBef>
                        <a:spcAft>
                          <a:spcPts val="0"/>
                        </a:spcAft>
                        <a:buClr>
                          <a:schemeClr val="dk1"/>
                        </a:buClr>
                        <a:buSzPct val="25000"/>
                        <a:buFont typeface="Arial Narrow"/>
                        <a:buNone/>
                      </a:pPr>
                      <a:r>
                        <a:rPr lang="en-US" sz="1000" b="1" u="none" strike="noStrike" cap="none" baseline="0" dirty="0">
                          <a:latin typeface="Arial Narrow"/>
                          <a:ea typeface="Arial Narrow"/>
                          <a:cs typeface="Arial Narrow"/>
                          <a:sym typeface="Arial Narrow"/>
                        </a:rPr>
                        <a:t>Provenance tracking and reproducibility; meets </a:t>
                      </a:r>
                      <a:r>
                        <a:rPr lang="en-US" sz="1000" b="1" u="none" strike="noStrike" cap="none" baseline="0" dirty="0" smtClean="0">
                          <a:latin typeface="Arial Narrow"/>
                          <a:ea typeface="Arial Narrow"/>
                          <a:cs typeface="Arial Narrow"/>
                          <a:sym typeface="Arial Narrow"/>
                        </a:rPr>
                        <a:t>international </a:t>
                      </a:r>
                      <a:r>
                        <a:rPr lang="en-US" sz="1000" b="1" u="none" strike="noStrike" cap="none" baseline="0" dirty="0">
                          <a:latin typeface="Arial Narrow"/>
                          <a:ea typeface="Arial Narrow"/>
                          <a:cs typeface="Arial Narrow"/>
                          <a:sym typeface="Arial Narrow"/>
                        </a:rPr>
                        <a:t>standards</a:t>
                      </a:r>
                    </a:p>
                  </a:txBody>
                  <a:tcPr marL="27425" marR="27425" marT="27425" marB="27425" anchor="ctr">
                    <a:solidFill>
                      <a:srgbClr val="F1DD65"/>
                    </a:solidFill>
                  </a:tcPr>
                </a:tc>
                <a:tc>
                  <a:txBody>
                    <a:bodyPr/>
                    <a:lstStyle/>
                    <a:p>
                      <a:pPr marL="0" marR="0" lvl="0" indent="0" algn="ctr" rtl="0">
                        <a:spcBef>
                          <a:spcPts val="0"/>
                        </a:spcBef>
                        <a:buSzPct val="25000"/>
                        <a:buNone/>
                      </a:pPr>
                      <a:r>
                        <a:rPr lang="en-US" sz="1000" b="1" u="none" strike="noStrike" cap="none" baseline="0" dirty="0">
                          <a:latin typeface="Arial Narrow"/>
                          <a:ea typeface="Arial Narrow"/>
                          <a:cs typeface="Arial Narrow"/>
                          <a:sym typeface="Arial Narrow"/>
                        </a:rPr>
                        <a:t>Draft Operational Algorithm Description</a:t>
                      </a:r>
                    </a:p>
                  </a:txBody>
                  <a:tcPr marL="27425" marR="27425" marT="27425" marB="27425" anchor="ctr">
                    <a:solidFill>
                      <a:srgbClr val="F1DD65"/>
                    </a:solidFill>
                  </a:tcPr>
                </a:tc>
                <a:tc>
                  <a:txBody>
                    <a:bodyPr/>
                    <a:lstStyle/>
                    <a:p>
                      <a:pPr marL="0" marR="0" lvl="0" indent="0" algn="ctr" rtl="0">
                        <a:lnSpc>
                          <a:spcPct val="100000"/>
                        </a:lnSpc>
                        <a:spcBef>
                          <a:spcPts val="0"/>
                        </a:spcBef>
                        <a:spcAft>
                          <a:spcPts val="0"/>
                        </a:spcAft>
                        <a:buClr>
                          <a:srgbClr val="7F7F7F"/>
                        </a:buClr>
                        <a:buSzPct val="25000"/>
                        <a:buFont typeface="Arial Narrow"/>
                        <a:buNone/>
                      </a:pPr>
                      <a:r>
                        <a:rPr lang="en-US" sz="1000" b="1" u="none" strike="noStrike" cap="none" baseline="0" dirty="0" smtClean="0">
                          <a:solidFill>
                            <a:srgbClr val="7F7F7F"/>
                          </a:solidFill>
                          <a:latin typeface="Arial Narrow"/>
                          <a:ea typeface="Arial Narrow"/>
                          <a:cs typeface="Arial Narrow"/>
                          <a:sym typeface="Arial Narrow"/>
                        </a:rPr>
                        <a:t>See below</a:t>
                      </a:r>
                      <a:endParaRPr lang="en-US" sz="1000" b="1" u="none" strike="noStrike" cap="none" baseline="0" dirty="0">
                        <a:solidFill>
                          <a:srgbClr val="7F7F7F"/>
                        </a:solidFill>
                        <a:latin typeface="Arial Narrow"/>
                        <a:ea typeface="Arial Narrow"/>
                        <a:cs typeface="Arial Narrow"/>
                        <a:sym typeface="Arial Narrow"/>
                      </a:endParaRPr>
                    </a:p>
                  </a:txBody>
                  <a:tcPr marL="27425" marR="27425" marT="27425" marB="27425" anchor="ctr">
                    <a:solidFill>
                      <a:srgbClr val="F1DD65"/>
                    </a:solidFill>
                  </a:tcPr>
                </a:tc>
                <a:tc>
                  <a:txBody>
                    <a:bodyPr/>
                    <a:lstStyle/>
                    <a:p>
                      <a:pPr marL="0" marR="0" lvl="0" indent="0" algn="ctr" rtl="0">
                        <a:spcBef>
                          <a:spcPts val="0"/>
                        </a:spcBef>
                        <a:buSzPct val="25000"/>
                        <a:buNone/>
                      </a:pPr>
                      <a:r>
                        <a:rPr lang="en-US" sz="1000" b="1" u="none" strike="noStrike" cap="none" baseline="0" dirty="0">
                          <a:latin typeface="Arial Narrow"/>
                          <a:ea typeface="Arial Narrow"/>
                          <a:cs typeface="Arial Narrow"/>
                          <a:sym typeface="Arial Narrow"/>
                        </a:rPr>
                        <a:t>Source code released; Data available but of unknown accuracy</a:t>
                      </a:r>
                    </a:p>
                  </a:txBody>
                  <a:tcPr marL="27425" marR="27425" marT="27425" marB="27425" anchor="ctr">
                    <a:solidFill>
                      <a:srgbClr val="F1DD65"/>
                    </a:solidFill>
                  </a:tcPr>
                </a:tc>
                <a:tc>
                  <a:txBody>
                    <a:bodyPr/>
                    <a:lstStyle/>
                    <a:p>
                      <a:pPr marL="0" marR="0" lvl="0" indent="0" algn="ctr" rtl="0">
                        <a:lnSpc>
                          <a:spcPct val="100000"/>
                        </a:lnSpc>
                        <a:spcBef>
                          <a:spcPts val="0"/>
                        </a:spcBef>
                        <a:spcAft>
                          <a:spcPts val="0"/>
                        </a:spcAft>
                        <a:buClr>
                          <a:srgbClr val="7F7F7F"/>
                        </a:buClr>
                        <a:buSzPct val="25000"/>
                        <a:buFont typeface="Arial Narrow"/>
                        <a:buNone/>
                      </a:pPr>
                      <a:r>
                        <a:rPr lang="en-US" sz="1000" b="1" u="none" strike="noStrike" cap="none" baseline="0" dirty="0" smtClean="0">
                          <a:solidFill>
                            <a:srgbClr val="7F7F7F"/>
                          </a:solidFill>
                          <a:latin typeface="Arial Narrow"/>
                          <a:ea typeface="Arial Narrow"/>
                          <a:cs typeface="Arial Narrow"/>
                          <a:sym typeface="Arial Narrow"/>
                        </a:rPr>
                        <a:t>See below</a:t>
                      </a:r>
                      <a:endParaRPr lang="en-US" sz="1000" b="1" u="none" strike="noStrike" cap="none" baseline="0" dirty="0">
                        <a:solidFill>
                          <a:srgbClr val="7F7F7F"/>
                        </a:solidFill>
                        <a:latin typeface="Arial Narrow"/>
                        <a:ea typeface="Arial Narrow"/>
                        <a:cs typeface="Arial Narrow"/>
                        <a:sym typeface="Arial Narrow"/>
                      </a:endParaRPr>
                    </a:p>
                  </a:txBody>
                  <a:tcPr marL="27425" marR="27425" marT="27425" marB="27425" anchor="ctr">
                    <a:solidFill>
                      <a:srgbClr val="F1DD65"/>
                    </a:solidFill>
                  </a:tcPr>
                </a:tc>
              </a:tr>
              <a:tr h="861454">
                <a:tc>
                  <a:txBody>
                    <a:bodyPr/>
                    <a:lstStyle/>
                    <a:p>
                      <a:pPr marL="0" marR="0" lvl="0" indent="0" algn="ctr" rtl="0">
                        <a:spcBef>
                          <a:spcPts val="0"/>
                        </a:spcBef>
                        <a:buSzPct val="25000"/>
                        <a:buNone/>
                      </a:pPr>
                      <a:r>
                        <a:rPr lang="en-US" sz="1400" b="1" u="none" strike="noStrike" cap="none" baseline="0" dirty="0">
                          <a:latin typeface="Arial Narrow"/>
                          <a:ea typeface="Arial Narrow"/>
                          <a:cs typeface="Arial Narrow"/>
                          <a:sym typeface="Arial Narrow"/>
                        </a:rPr>
                        <a:t>3</a:t>
                      </a:r>
                    </a:p>
                  </a:txBody>
                  <a:tcPr marL="27425" marR="27425" marT="27425" marB="27425" anchor="ctr">
                    <a:solidFill>
                      <a:srgbClr val="00CC00"/>
                    </a:solidFill>
                  </a:tcPr>
                </a:tc>
                <a:tc>
                  <a:txBody>
                    <a:bodyPr/>
                    <a:lstStyle/>
                    <a:p>
                      <a:pPr marL="0" marR="0" lvl="0" indent="0" algn="ctr" rtl="0">
                        <a:lnSpc>
                          <a:spcPct val="100000"/>
                        </a:lnSpc>
                        <a:spcBef>
                          <a:spcPts val="0"/>
                        </a:spcBef>
                        <a:spcAft>
                          <a:spcPts val="0"/>
                        </a:spcAft>
                        <a:buClr>
                          <a:schemeClr val="dk1"/>
                        </a:buClr>
                        <a:buSzPct val="25000"/>
                        <a:buFont typeface="Arial Narrow"/>
                        <a:buNone/>
                      </a:pPr>
                      <a:r>
                        <a:rPr lang="en-US" sz="1000" b="1" u="none" strike="noStrike" cap="none" baseline="0" dirty="0">
                          <a:latin typeface="Arial Narrow"/>
                          <a:ea typeface="Arial Narrow"/>
                          <a:cs typeface="Arial Narrow"/>
                          <a:sym typeface="Arial Narrow"/>
                        </a:rPr>
                        <a:t>Research</a:t>
                      </a:r>
                    </a:p>
                  </a:txBody>
                  <a:tcPr marL="27425" marR="27425" marT="27425" marB="27425" anchor="ctr">
                    <a:solidFill>
                      <a:srgbClr val="00CC00"/>
                    </a:solidFill>
                  </a:tcPr>
                </a:tc>
                <a:tc>
                  <a:txBody>
                    <a:bodyPr/>
                    <a:lstStyle/>
                    <a:p>
                      <a:pPr marL="0" marR="0" lvl="0" indent="0" algn="ctr" rtl="0">
                        <a:spcBef>
                          <a:spcPts val="0"/>
                        </a:spcBef>
                        <a:buSzPct val="25000"/>
                        <a:buNone/>
                      </a:pPr>
                      <a:r>
                        <a:rPr lang="en-US" sz="1000" b="1" u="none" strike="noStrike" cap="none" baseline="0" dirty="0">
                          <a:latin typeface="Arial Narrow"/>
                          <a:ea typeface="Arial Narrow"/>
                          <a:cs typeface="Arial Narrow"/>
                          <a:sym typeface="Arial Narrow"/>
                        </a:rPr>
                        <a:t>Minimal changes expected</a:t>
                      </a:r>
                    </a:p>
                  </a:txBody>
                  <a:tcPr marL="27425" marR="27425" marT="27425" marB="27425" anchor="ctr">
                    <a:solidFill>
                      <a:srgbClr val="00CC00"/>
                    </a:solidFill>
                  </a:tcPr>
                </a:tc>
                <a:tc>
                  <a:txBody>
                    <a:bodyPr/>
                    <a:lstStyle/>
                    <a:p>
                      <a:pPr marL="0" marR="0" lvl="0" indent="0" algn="ctr" rtl="0">
                        <a:lnSpc>
                          <a:spcPct val="100000"/>
                        </a:lnSpc>
                        <a:spcBef>
                          <a:spcPts val="0"/>
                        </a:spcBef>
                        <a:spcAft>
                          <a:spcPts val="0"/>
                        </a:spcAft>
                        <a:buClr>
                          <a:srgbClr val="7F7F7F"/>
                        </a:buClr>
                        <a:buSzPct val="25000"/>
                        <a:buFont typeface="Arial Narrow"/>
                        <a:buNone/>
                      </a:pPr>
                      <a:r>
                        <a:rPr lang="en-US" sz="1000" b="1" u="none" strike="noStrike" cap="none" baseline="0" dirty="0" smtClean="0">
                          <a:solidFill>
                            <a:srgbClr val="7F7F7F"/>
                          </a:solidFill>
                          <a:latin typeface="Arial Narrow"/>
                          <a:ea typeface="Arial Narrow"/>
                          <a:cs typeface="Arial Narrow"/>
                          <a:sym typeface="Arial Narrow"/>
                        </a:rPr>
                        <a:t>See below</a:t>
                      </a:r>
                      <a:endParaRPr lang="en-US" sz="1000" b="1" u="none" strike="noStrike" cap="none" baseline="0" dirty="0">
                        <a:solidFill>
                          <a:srgbClr val="7F7F7F"/>
                        </a:solidFill>
                        <a:latin typeface="Arial Narrow"/>
                        <a:ea typeface="Arial Narrow"/>
                        <a:cs typeface="Arial Narrow"/>
                        <a:sym typeface="Arial Narrow"/>
                      </a:endParaRPr>
                    </a:p>
                  </a:txBody>
                  <a:tcPr marL="27425" marR="27425" marT="27425" marB="27425" anchor="ctr">
                    <a:solidFill>
                      <a:srgbClr val="00CC00"/>
                    </a:solidFill>
                  </a:tcPr>
                </a:tc>
                <a:tc>
                  <a:txBody>
                    <a:bodyPr/>
                    <a:lstStyle/>
                    <a:p>
                      <a:pPr marL="0" marR="0" lvl="0" indent="0" algn="ctr" rtl="0">
                        <a:spcBef>
                          <a:spcPts val="0"/>
                        </a:spcBef>
                        <a:buSzPct val="25000"/>
                        <a:buNone/>
                      </a:pPr>
                      <a:r>
                        <a:rPr lang="en-US" sz="1000" b="1" u="none" strike="noStrike" cap="none" baseline="0" dirty="0">
                          <a:latin typeface="Arial Narrow"/>
                          <a:ea typeface="Arial Narrow"/>
                          <a:cs typeface="Arial Narrow"/>
                          <a:sym typeface="Arial Narrow"/>
                        </a:rPr>
                        <a:t>Peer-reviewed algorithm and product descriptions</a:t>
                      </a:r>
                    </a:p>
                  </a:txBody>
                  <a:tcPr marL="27425" marR="27425" marT="27425" marB="27425" anchor="ctr">
                    <a:solidFill>
                      <a:srgbClr val="00CC00"/>
                    </a:solidFill>
                  </a:tcPr>
                </a:tc>
                <a:tc>
                  <a:txBody>
                    <a:bodyPr/>
                    <a:lstStyle/>
                    <a:p>
                      <a:pPr marL="0" marR="0" lvl="0" indent="0" algn="ctr" rtl="0">
                        <a:spcBef>
                          <a:spcPts val="0"/>
                        </a:spcBef>
                        <a:buSzPct val="25000"/>
                        <a:buNone/>
                      </a:pPr>
                      <a:r>
                        <a:rPr lang="en-US" sz="1000" b="1" u="none" strike="noStrike" cap="none" baseline="0" dirty="0">
                          <a:latin typeface="Arial Narrow"/>
                          <a:ea typeface="Arial Narrow"/>
                          <a:cs typeface="Arial Narrow"/>
                          <a:sym typeface="Arial Narrow"/>
                        </a:rPr>
                        <a:t>Uncertainty estimated over widely distribute times/location; differences understood</a:t>
                      </a:r>
                    </a:p>
                  </a:txBody>
                  <a:tcPr marL="27425" marR="27425" marT="27425" marB="27425" anchor="ctr">
                    <a:solidFill>
                      <a:srgbClr val="00CC00"/>
                    </a:solidFill>
                  </a:tcPr>
                </a:tc>
                <a:tc>
                  <a:txBody>
                    <a:bodyPr/>
                    <a:lstStyle/>
                    <a:p>
                      <a:pPr marL="0" marR="0" lvl="0" indent="0" algn="ctr" rtl="0">
                        <a:lnSpc>
                          <a:spcPct val="100000"/>
                        </a:lnSpc>
                        <a:spcBef>
                          <a:spcPts val="0"/>
                        </a:spcBef>
                        <a:spcAft>
                          <a:spcPts val="0"/>
                        </a:spcAft>
                        <a:buClr>
                          <a:srgbClr val="7F7F7F"/>
                        </a:buClr>
                        <a:buSzPct val="25000"/>
                        <a:buFont typeface="Arial Narrow"/>
                        <a:buNone/>
                      </a:pPr>
                      <a:r>
                        <a:rPr lang="en-US" sz="1000" b="1" u="none" strike="noStrike" cap="none" baseline="0" dirty="0" smtClean="0">
                          <a:solidFill>
                            <a:srgbClr val="7F7F7F"/>
                          </a:solidFill>
                          <a:latin typeface="Arial Narrow"/>
                          <a:ea typeface="Arial Narrow"/>
                          <a:cs typeface="Arial Narrow"/>
                          <a:sym typeface="Arial Narrow"/>
                        </a:rPr>
                        <a:t>See below</a:t>
                      </a:r>
                      <a:endParaRPr lang="en-US" sz="1000" b="1" u="none" strike="noStrike" cap="none" baseline="0" dirty="0">
                        <a:solidFill>
                          <a:srgbClr val="7F7F7F"/>
                        </a:solidFill>
                        <a:latin typeface="Arial Narrow"/>
                        <a:ea typeface="Arial Narrow"/>
                        <a:cs typeface="Arial Narrow"/>
                        <a:sym typeface="Arial Narrow"/>
                      </a:endParaRPr>
                    </a:p>
                  </a:txBody>
                  <a:tcPr marL="27425" marR="27425" marT="27425" marB="27425" anchor="ctr">
                    <a:solidFill>
                      <a:srgbClr val="00CC00"/>
                    </a:solidFill>
                  </a:tcPr>
                </a:tc>
                <a:tc>
                  <a:txBody>
                    <a:bodyPr/>
                    <a:lstStyle/>
                    <a:p>
                      <a:pPr marL="0" marR="0" lvl="0" indent="0" algn="ctr" rtl="0">
                        <a:spcBef>
                          <a:spcPts val="0"/>
                        </a:spcBef>
                        <a:buSzPct val="25000"/>
                        <a:buNone/>
                      </a:pPr>
                      <a:r>
                        <a:rPr lang="en-US" sz="1000" b="1" u="none" strike="noStrike" cap="none" baseline="0" dirty="0">
                          <a:latin typeface="Arial Narrow"/>
                          <a:ea typeface="Arial Narrow"/>
                          <a:cs typeface="Arial Narrow"/>
                          <a:sym typeface="Arial Narrow"/>
                        </a:rPr>
                        <a:t>Provisionally used in applications and assessments demonstrating positive value</a:t>
                      </a:r>
                    </a:p>
                  </a:txBody>
                  <a:tcPr marL="27425" marR="27425" marT="27425" marB="27425" anchor="ctr">
                    <a:solidFill>
                      <a:srgbClr val="00CC00"/>
                    </a:solidFill>
                  </a:tcPr>
                </a:tc>
              </a:tr>
              <a:tr h="540011">
                <a:tc>
                  <a:txBody>
                    <a:bodyPr/>
                    <a:lstStyle/>
                    <a:p>
                      <a:pPr marL="0" marR="0" lvl="0" indent="0" algn="ctr" rtl="0">
                        <a:spcBef>
                          <a:spcPts val="0"/>
                        </a:spcBef>
                        <a:buSzPct val="25000"/>
                        <a:buNone/>
                      </a:pPr>
                      <a:r>
                        <a:rPr lang="en-US" sz="1400" b="1" u="none" strike="noStrike" cap="none" baseline="0" dirty="0">
                          <a:latin typeface="Arial Narrow"/>
                          <a:ea typeface="Arial Narrow"/>
                          <a:cs typeface="Arial Narrow"/>
                          <a:sym typeface="Arial Narrow"/>
                        </a:rPr>
                        <a:t>2</a:t>
                      </a:r>
                    </a:p>
                  </a:txBody>
                  <a:tcPr marL="27425" marR="27425" marT="27425" marB="27425" anchor="ctr">
                    <a:solidFill>
                      <a:srgbClr val="7CDE7C"/>
                    </a:solidFill>
                  </a:tcPr>
                </a:tc>
                <a:tc>
                  <a:txBody>
                    <a:bodyPr/>
                    <a:lstStyle/>
                    <a:p>
                      <a:pPr marL="0" marR="0" lvl="0" indent="0" algn="ctr" rtl="0">
                        <a:lnSpc>
                          <a:spcPct val="100000"/>
                        </a:lnSpc>
                        <a:spcBef>
                          <a:spcPts val="0"/>
                        </a:spcBef>
                        <a:spcAft>
                          <a:spcPts val="0"/>
                        </a:spcAft>
                        <a:buClr>
                          <a:schemeClr val="dk1"/>
                        </a:buClr>
                        <a:buSzPct val="25000"/>
                        <a:buFont typeface="Arial Narrow"/>
                        <a:buNone/>
                      </a:pPr>
                      <a:r>
                        <a:rPr lang="en-US" sz="1000" b="1" u="none" strike="noStrike" cap="none" baseline="0" dirty="0">
                          <a:latin typeface="Arial Narrow"/>
                          <a:ea typeface="Arial Narrow"/>
                          <a:cs typeface="Arial Narrow"/>
                          <a:sym typeface="Arial Narrow"/>
                        </a:rPr>
                        <a:t>Research</a:t>
                      </a:r>
                    </a:p>
                  </a:txBody>
                  <a:tcPr marL="27425" marR="27425" marT="27425" marB="27425" anchor="ctr">
                    <a:solidFill>
                      <a:srgbClr val="7CDE7C"/>
                    </a:solidFill>
                  </a:tcPr>
                </a:tc>
                <a:tc>
                  <a:txBody>
                    <a:bodyPr/>
                    <a:lstStyle/>
                    <a:p>
                      <a:pPr marL="0" marR="0" lvl="0" indent="0" algn="ctr" rtl="0">
                        <a:spcBef>
                          <a:spcPts val="0"/>
                        </a:spcBef>
                        <a:buSzPct val="25000"/>
                        <a:buNone/>
                      </a:pPr>
                      <a:r>
                        <a:rPr lang="en-US" sz="1000" b="1" u="none" strike="noStrike" cap="none" baseline="0" dirty="0">
                          <a:latin typeface="Arial Narrow"/>
                          <a:ea typeface="Arial Narrow"/>
                          <a:cs typeface="Arial Narrow"/>
                          <a:sym typeface="Arial Narrow"/>
                        </a:rPr>
                        <a:t>Some changes expected</a:t>
                      </a:r>
                    </a:p>
                  </a:txBody>
                  <a:tcPr marL="27425" marR="27425" marT="27425" marB="27425" anchor="ctr">
                    <a:solidFill>
                      <a:srgbClr val="7CDE7C"/>
                    </a:solidFill>
                  </a:tcPr>
                </a:tc>
                <a:tc>
                  <a:txBody>
                    <a:bodyPr/>
                    <a:lstStyle/>
                    <a:p>
                      <a:pPr marL="0" marR="0" lvl="0" indent="0" algn="ctr" rtl="0">
                        <a:spcBef>
                          <a:spcPts val="0"/>
                        </a:spcBef>
                        <a:buSzPct val="25000"/>
                        <a:buNone/>
                      </a:pPr>
                      <a:r>
                        <a:rPr lang="en-US" sz="1000" b="1" u="none" strike="noStrike" cap="none" baseline="0" dirty="0">
                          <a:latin typeface="Arial Narrow"/>
                          <a:ea typeface="Arial Narrow"/>
                          <a:cs typeface="Arial Narrow"/>
                          <a:sym typeface="Arial Narrow"/>
                        </a:rPr>
                        <a:t>Research grade (extensive)</a:t>
                      </a:r>
                    </a:p>
                  </a:txBody>
                  <a:tcPr marL="27425" marR="27425" marT="27425" marB="27425" anchor="ctr">
                    <a:solidFill>
                      <a:srgbClr val="7CDE7C"/>
                    </a:solidFill>
                  </a:tcPr>
                </a:tc>
                <a:tc>
                  <a:txBody>
                    <a:bodyPr/>
                    <a:lstStyle/>
                    <a:p>
                      <a:pPr marL="0" marR="0" lvl="0" indent="0" algn="ctr" rtl="0">
                        <a:spcBef>
                          <a:spcPts val="0"/>
                        </a:spcBef>
                        <a:buSzPct val="25000"/>
                        <a:buNone/>
                      </a:pPr>
                      <a:r>
                        <a:rPr lang="en-US" sz="1000" b="1" u="none" strike="noStrike" cap="none" baseline="0" dirty="0">
                          <a:latin typeface="Arial Narrow"/>
                          <a:ea typeface="Arial Narrow"/>
                          <a:cs typeface="Arial Narrow"/>
                          <a:sym typeface="Arial Narrow"/>
                        </a:rPr>
                        <a:t>CTD</a:t>
                      </a:r>
                    </a:p>
                  </a:txBody>
                  <a:tcPr marL="27425" marR="27425" marT="27425" marB="27425" anchor="ctr">
                    <a:solidFill>
                      <a:srgbClr val="7CDE7C"/>
                    </a:solidFill>
                  </a:tcPr>
                </a:tc>
                <a:tc>
                  <a:txBody>
                    <a:bodyPr/>
                    <a:lstStyle/>
                    <a:p>
                      <a:pPr marL="0" marR="0" lvl="0" indent="0" algn="ctr" rtl="0">
                        <a:spcBef>
                          <a:spcPts val="0"/>
                        </a:spcBef>
                        <a:buSzPct val="25000"/>
                        <a:buNone/>
                      </a:pPr>
                      <a:r>
                        <a:rPr lang="en-US" sz="1000" b="1" u="none" strike="noStrike" cap="none" baseline="0" dirty="0">
                          <a:latin typeface="Arial Narrow"/>
                          <a:ea typeface="Arial Narrow"/>
                          <a:cs typeface="Arial Narrow"/>
                          <a:sym typeface="Arial Narrow"/>
                        </a:rPr>
                        <a:t>Uncertainty estimated for select locations/time</a:t>
                      </a:r>
                    </a:p>
                  </a:txBody>
                  <a:tcPr marL="27425" marR="27425" marT="27425" marB="27425" anchor="ctr">
                    <a:solidFill>
                      <a:srgbClr val="7CDE7C"/>
                    </a:solidFill>
                  </a:tcPr>
                </a:tc>
                <a:tc>
                  <a:txBody>
                    <a:bodyPr/>
                    <a:lstStyle/>
                    <a:p>
                      <a:pPr marL="0" marR="0" lvl="0" indent="0" algn="ctr" rtl="0">
                        <a:spcBef>
                          <a:spcPts val="0"/>
                        </a:spcBef>
                        <a:buSzPct val="25000"/>
                        <a:buNone/>
                      </a:pPr>
                      <a:r>
                        <a:rPr lang="en-US" sz="1000" b="1" u="none" strike="noStrike" cap="none" baseline="0" dirty="0">
                          <a:latin typeface="Arial Narrow"/>
                          <a:ea typeface="Arial Narrow"/>
                          <a:cs typeface="Arial Narrow"/>
                          <a:sym typeface="Arial Narrow"/>
                        </a:rPr>
                        <a:t>Data available but of unknown accuracy</a:t>
                      </a:r>
                    </a:p>
                  </a:txBody>
                  <a:tcPr marL="27425" marR="27425" marT="27425" marB="27425" anchor="ctr">
                    <a:solidFill>
                      <a:srgbClr val="7CDE7C"/>
                    </a:solidFill>
                  </a:tcPr>
                </a:tc>
                <a:tc>
                  <a:txBody>
                    <a:bodyPr/>
                    <a:lstStyle/>
                    <a:p>
                      <a:pPr marL="0" marR="0" lvl="0" indent="0" algn="ctr" rtl="0">
                        <a:spcBef>
                          <a:spcPts val="0"/>
                        </a:spcBef>
                        <a:buSzPct val="25000"/>
                        <a:buNone/>
                      </a:pPr>
                      <a:r>
                        <a:rPr lang="en-US" sz="1000" b="1" u="none" strike="noStrike" cap="none" baseline="0" dirty="0">
                          <a:latin typeface="Arial Narrow"/>
                          <a:ea typeface="Arial Narrow"/>
                          <a:cs typeface="Arial Narrow"/>
                          <a:sym typeface="Arial Narrow"/>
                        </a:rPr>
                        <a:t>Limited or ongoing</a:t>
                      </a:r>
                    </a:p>
                  </a:txBody>
                  <a:tcPr marL="27425" marR="27425" marT="27425" marB="27425" anchor="ctr">
                    <a:solidFill>
                      <a:srgbClr val="7CDE7C"/>
                    </a:solidFill>
                  </a:tcPr>
                </a:tc>
              </a:tr>
              <a:tr h="463923">
                <a:tc>
                  <a:txBody>
                    <a:bodyPr/>
                    <a:lstStyle/>
                    <a:p>
                      <a:pPr marL="0" marR="0" lvl="0" indent="0" algn="ctr" rtl="0">
                        <a:spcBef>
                          <a:spcPts val="0"/>
                        </a:spcBef>
                        <a:buSzPct val="25000"/>
                        <a:buNone/>
                      </a:pPr>
                      <a:r>
                        <a:rPr lang="en-US" sz="1400" b="1" u="none" strike="noStrike" cap="none" baseline="0" dirty="0">
                          <a:latin typeface="Arial Narrow"/>
                          <a:ea typeface="Arial Narrow"/>
                          <a:cs typeface="Arial Narrow"/>
                          <a:sym typeface="Arial Narrow"/>
                        </a:rPr>
                        <a:t>1</a:t>
                      </a:r>
                    </a:p>
                  </a:txBody>
                  <a:tcPr marL="27425" marR="27425" marT="27425" marB="27425" anchor="ctr">
                    <a:solidFill>
                      <a:srgbClr val="C2FFA3"/>
                    </a:solidFill>
                  </a:tcPr>
                </a:tc>
                <a:tc>
                  <a:txBody>
                    <a:bodyPr/>
                    <a:lstStyle/>
                    <a:p>
                      <a:pPr marL="0" marR="0" lvl="0" indent="0" algn="ctr" rtl="0">
                        <a:spcBef>
                          <a:spcPts val="0"/>
                        </a:spcBef>
                        <a:buSzPct val="25000"/>
                        <a:buNone/>
                      </a:pPr>
                      <a:r>
                        <a:rPr lang="en-US" sz="1000" b="1" u="none" strike="noStrike" cap="none" baseline="0" dirty="0">
                          <a:latin typeface="Arial Narrow"/>
                          <a:ea typeface="Arial Narrow"/>
                          <a:cs typeface="Arial Narrow"/>
                          <a:sym typeface="Arial Narrow"/>
                        </a:rPr>
                        <a:t>Research</a:t>
                      </a:r>
                    </a:p>
                  </a:txBody>
                  <a:tcPr marL="27425" marR="27425" marT="27425" marB="27425" anchor="ctr">
                    <a:solidFill>
                      <a:srgbClr val="C2FFA3"/>
                    </a:solidFill>
                  </a:tcPr>
                </a:tc>
                <a:tc>
                  <a:txBody>
                    <a:bodyPr/>
                    <a:lstStyle/>
                    <a:p>
                      <a:pPr marL="0" marR="0" lvl="0" indent="0" algn="ctr" rtl="0">
                        <a:spcBef>
                          <a:spcPts val="0"/>
                        </a:spcBef>
                        <a:buSzPct val="25000"/>
                        <a:buNone/>
                      </a:pPr>
                      <a:r>
                        <a:rPr lang="en-US" sz="1000" b="1" u="none" strike="noStrike" cap="none" baseline="0" dirty="0">
                          <a:latin typeface="Arial Narrow"/>
                          <a:ea typeface="Arial Narrow"/>
                          <a:cs typeface="Arial Narrow"/>
                          <a:sym typeface="Arial Narrow"/>
                        </a:rPr>
                        <a:t>Significant changes likely</a:t>
                      </a:r>
                    </a:p>
                  </a:txBody>
                  <a:tcPr marL="27425" marR="27425" marT="27425" marB="27425" anchor="ctr">
                    <a:solidFill>
                      <a:srgbClr val="C2FFA3"/>
                    </a:solidFill>
                  </a:tcPr>
                </a:tc>
                <a:tc>
                  <a:txBody>
                    <a:bodyPr/>
                    <a:lstStyle/>
                    <a:p>
                      <a:pPr marL="0" marR="0" lvl="0" indent="0" algn="ctr" rtl="0">
                        <a:spcBef>
                          <a:spcPts val="0"/>
                        </a:spcBef>
                        <a:buSzPct val="25000"/>
                        <a:buNone/>
                      </a:pPr>
                      <a:r>
                        <a:rPr lang="en-US" sz="1000" b="1" u="none" strike="noStrike" cap="none" baseline="0" dirty="0" smtClean="0">
                          <a:latin typeface="Arial Narrow"/>
                          <a:ea typeface="Arial Narrow"/>
                          <a:cs typeface="Arial Narrow"/>
                          <a:sym typeface="Arial Narrow"/>
                        </a:rPr>
                        <a:t>Incomplete</a:t>
                      </a:r>
                      <a:endParaRPr lang="en-US" sz="1000" b="1" u="none" strike="noStrike" cap="none" baseline="0" dirty="0">
                        <a:latin typeface="Arial Narrow"/>
                        <a:ea typeface="Arial Narrow"/>
                        <a:cs typeface="Arial Narrow"/>
                        <a:sym typeface="Arial Narrow"/>
                      </a:endParaRPr>
                    </a:p>
                  </a:txBody>
                  <a:tcPr marL="27425" marR="27425" marT="27425" marB="27425" anchor="ctr">
                    <a:solidFill>
                      <a:srgbClr val="C2FFA3"/>
                    </a:solidFill>
                  </a:tcPr>
                </a:tc>
                <a:tc>
                  <a:txBody>
                    <a:bodyPr/>
                    <a:lstStyle/>
                    <a:p>
                      <a:pPr marL="0" marR="0" lvl="0" indent="0" algn="ctr" rtl="0">
                        <a:spcBef>
                          <a:spcPts val="0"/>
                        </a:spcBef>
                        <a:buSzPct val="25000"/>
                        <a:buNone/>
                      </a:pPr>
                      <a:r>
                        <a:rPr lang="en-US" sz="1000" b="1" u="none" strike="noStrike" cap="none" baseline="0" dirty="0">
                          <a:latin typeface="Arial Narrow"/>
                          <a:ea typeface="Arial Narrow"/>
                          <a:cs typeface="Arial Narrow"/>
                          <a:sym typeface="Arial Narrow"/>
                        </a:rPr>
                        <a:t>Draft concept of Theory Document (CTD)</a:t>
                      </a:r>
                    </a:p>
                  </a:txBody>
                  <a:tcPr marL="27425" marR="27425" marT="27425" marB="27425" anchor="ctr">
                    <a:solidFill>
                      <a:srgbClr val="C2FFA3"/>
                    </a:solidFill>
                  </a:tcPr>
                </a:tc>
                <a:tc>
                  <a:txBody>
                    <a:bodyPr/>
                    <a:lstStyle/>
                    <a:p>
                      <a:pPr marL="0" marR="0" lvl="0" indent="0" algn="ctr" rtl="0">
                        <a:spcBef>
                          <a:spcPts val="0"/>
                        </a:spcBef>
                        <a:buSzPct val="25000"/>
                        <a:buNone/>
                      </a:pPr>
                      <a:r>
                        <a:rPr lang="en-US" sz="1000" b="1" u="none" strike="noStrike" cap="none" baseline="0" dirty="0">
                          <a:latin typeface="Arial Narrow"/>
                          <a:ea typeface="Arial Narrow"/>
                          <a:cs typeface="Arial Narrow"/>
                          <a:sym typeface="Arial Narrow"/>
                        </a:rPr>
                        <a:t>Minimal</a:t>
                      </a:r>
                    </a:p>
                  </a:txBody>
                  <a:tcPr marL="27425" marR="27425" marT="27425" marB="27425" anchor="ctr">
                    <a:solidFill>
                      <a:srgbClr val="C2FFA3"/>
                    </a:solidFill>
                  </a:tcPr>
                </a:tc>
                <a:tc>
                  <a:txBody>
                    <a:bodyPr/>
                    <a:lstStyle/>
                    <a:p>
                      <a:pPr marL="0" marR="0" lvl="0" indent="0" algn="ctr" rtl="0">
                        <a:spcBef>
                          <a:spcPts val="0"/>
                        </a:spcBef>
                        <a:buSzPct val="25000"/>
                        <a:buNone/>
                      </a:pPr>
                      <a:r>
                        <a:rPr lang="en-US" sz="1000" b="1" u="none" strike="noStrike" cap="none" baseline="0" dirty="0">
                          <a:latin typeface="Arial Narrow"/>
                          <a:ea typeface="Arial Narrow"/>
                          <a:cs typeface="Arial Narrow"/>
                          <a:sym typeface="Arial Narrow"/>
                        </a:rPr>
                        <a:t>Limited data availability</a:t>
                      </a:r>
                    </a:p>
                  </a:txBody>
                  <a:tcPr marL="27425" marR="27425" marT="27425" marB="27425" anchor="ctr">
                    <a:solidFill>
                      <a:srgbClr val="C2FFA3"/>
                    </a:solidFill>
                  </a:tcPr>
                </a:tc>
                <a:tc>
                  <a:txBody>
                    <a:bodyPr/>
                    <a:lstStyle/>
                    <a:p>
                      <a:pPr marL="0" marR="0" lvl="0" indent="0" algn="ctr" rtl="0">
                        <a:spcBef>
                          <a:spcPts val="0"/>
                        </a:spcBef>
                        <a:buSzPct val="25000"/>
                        <a:buNone/>
                      </a:pPr>
                      <a:r>
                        <a:rPr lang="en-US" sz="1000" b="1" u="none" strike="noStrike" cap="none" baseline="0" dirty="0">
                          <a:latin typeface="Arial Narrow"/>
                          <a:ea typeface="Arial Narrow"/>
                          <a:cs typeface="Arial Narrow"/>
                          <a:sym typeface="Arial Narrow"/>
                        </a:rPr>
                        <a:t>Little or none</a:t>
                      </a:r>
                    </a:p>
                  </a:txBody>
                  <a:tcPr marL="27425" marR="27425" marT="27425" marB="27425" anchor="ctr">
                    <a:solidFill>
                      <a:srgbClr val="C2FFA3"/>
                    </a:solidFill>
                  </a:tcPr>
                </a:tc>
              </a:tr>
            </a:tbl>
          </a:graphicData>
        </a:graphic>
      </p:graphicFrame>
      <p:sp>
        <p:nvSpPr>
          <p:cNvPr id="404" name="Shape 404"/>
          <p:cNvSpPr txBox="1"/>
          <p:nvPr/>
        </p:nvSpPr>
        <p:spPr>
          <a:xfrm>
            <a:off x="0" y="397345"/>
            <a:ext cx="9144000" cy="492442"/>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600" b="0" i="0" u="none" strike="noStrike" cap="none" baseline="0">
                <a:solidFill>
                  <a:srgbClr val="3D7499"/>
                </a:solidFill>
                <a:latin typeface="Arial Narrow"/>
                <a:ea typeface="Arial Narrow"/>
                <a:cs typeface="Arial Narrow"/>
                <a:sym typeface="Arial Narrow"/>
              </a:rPr>
              <a:t>How do we Develop &amp; Maintain </a:t>
            </a:r>
            <a:r>
              <a:rPr lang="en-US" sz="2600" b="0" i="0" u="none" strike="noStrike" cap="none" baseline="0">
                <a:solidFill>
                  <a:srgbClr val="CC9900"/>
                </a:solidFill>
                <a:latin typeface="Arial Narrow"/>
                <a:ea typeface="Arial Narrow"/>
                <a:cs typeface="Arial Narrow"/>
                <a:sym typeface="Arial Narrow"/>
              </a:rPr>
              <a:t>“</a:t>
            </a:r>
            <a:r>
              <a:rPr lang="en-US" sz="2600" b="1" i="0" u="none" strike="noStrike" cap="none" baseline="0">
                <a:solidFill>
                  <a:srgbClr val="CC9900"/>
                </a:solidFill>
                <a:latin typeface="Arial Narrow"/>
                <a:ea typeface="Arial Narrow"/>
                <a:cs typeface="Arial Narrow"/>
                <a:sym typeface="Arial Narrow"/>
              </a:rPr>
              <a:t>Gold Standard</a:t>
            </a:r>
            <a:r>
              <a:rPr lang="en-US" sz="2600" b="0" i="0" u="none" strike="noStrike" cap="none" baseline="0">
                <a:solidFill>
                  <a:srgbClr val="CC9900"/>
                </a:solidFill>
                <a:latin typeface="Arial Narrow"/>
                <a:ea typeface="Arial Narrow"/>
                <a:cs typeface="Arial Narrow"/>
                <a:sym typeface="Arial Narrow"/>
              </a:rPr>
              <a:t>” </a:t>
            </a:r>
            <a:r>
              <a:rPr lang="en-US" sz="2600" b="0" i="0" u="none" strike="noStrike" cap="none" baseline="0">
                <a:solidFill>
                  <a:srgbClr val="3D7499"/>
                </a:solidFill>
                <a:latin typeface="Arial Narrow"/>
                <a:ea typeface="Arial Narrow"/>
                <a:cs typeface="Arial Narrow"/>
                <a:sym typeface="Arial Narrow"/>
              </a:rPr>
              <a:t>Reference Data</a:t>
            </a:r>
            <a:r>
              <a:rPr lang="en-US" sz="2600">
                <a:solidFill>
                  <a:srgbClr val="3D7499"/>
                </a:solidFill>
                <a:latin typeface="Arial Narrow"/>
                <a:ea typeface="Arial Narrow"/>
                <a:cs typeface="Arial Narrow"/>
                <a:sym typeface="Arial Narrow"/>
              </a:rPr>
              <a:t>s</a:t>
            </a:r>
            <a:r>
              <a:rPr lang="en-US" sz="2600" b="0" i="0" u="none" strike="noStrike" cap="none" baseline="0">
                <a:solidFill>
                  <a:srgbClr val="3D7499"/>
                </a:solidFill>
                <a:latin typeface="Arial Narrow"/>
                <a:ea typeface="Arial Narrow"/>
                <a:cs typeface="Arial Narrow"/>
                <a:sym typeface="Arial Narrow"/>
              </a:rPr>
              <a:t>ets?</a:t>
            </a:r>
          </a:p>
        </p:txBody>
      </p:sp>
      <p:sp>
        <p:nvSpPr>
          <p:cNvPr id="405" name="Shape 405"/>
          <p:cNvSpPr txBox="1"/>
          <p:nvPr/>
        </p:nvSpPr>
        <p:spPr>
          <a:xfrm>
            <a:off x="5715000" y="6627167"/>
            <a:ext cx="2767041" cy="230832"/>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r>
              <a:rPr lang="en-US" sz="900" b="0" i="0" u="none" strike="noStrike" cap="none" baseline="0">
                <a:solidFill>
                  <a:srgbClr val="7F7F7F"/>
                </a:solidFill>
                <a:latin typeface="Calibri"/>
                <a:ea typeface="Calibri"/>
                <a:cs typeface="Calibri"/>
                <a:sym typeface="Calibri"/>
              </a:rPr>
              <a:t>Adapted from AGU EOS 2012 Bates and Privette</a:t>
            </a:r>
          </a:p>
        </p:txBody>
      </p:sp>
      <p:sp>
        <p:nvSpPr>
          <p:cNvPr id="406" name="Shape 406"/>
          <p:cNvSpPr txBox="1"/>
          <p:nvPr/>
        </p:nvSpPr>
        <p:spPr>
          <a:xfrm>
            <a:off x="457200" y="834199"/>
            <a:ext cx="8462036" cy="923329"/>
          </a:xfrm>
          <a:prstGeom prst="rect">
            <a:avLst/>
          </a:prstGeom>
          <a:noFill/>
          <a:ln>
            <a:noFill/>
          </a:ln>
        </p:spPr>
        <p:txBody>
          <a:bodyPr lIns="91425" tIns="45700" rIns="91425" bIns="45700" anchor="t" anchorCtr="0">
            <a:noAutofit/>
          </a:bodyPr>
          <a:lstStyle/>
          <a:p>
            <a:pPr marL="285750" marR="0" lvl="0" indent="-285750" algn="l" rtl="0">
              <a:spcBef>
                <a:spcPts val="0"/>
              </a:spcBef>
              <a:spcAft>
                <a:spcPts val="0"/>
              </a:spcAft>
              <a:buClr>
                <a:schemeClr val="dk1"/>
              </a:buClr>
              <a:buSzPct val="100000"/>
              <a:buFont typeface="Arial"/>
              <a:buChar char="•"/>
            </a:pPr>
            <a:r>
              <a:rPr lang="en-US" sz="1800" b="0" i="0" u="none" strike="noStrike" cap="none" baseline="0">
                <a:solidFill>
                  <a:schemeClr val="dk1"/>
                </a:solidFill>
                <a:latin typeface="Calibri"/>
                <a:ea typeface="Calibri"/>
                <a:cs typeface="Calibri"/>
                <a:sym typeface="Calibri"/>
              </a:rPr>
              <a:t>Apply a maturity model similar to engineering readiness levels - a practical approach</a:t>
            </a:r>
          </a:p>
          <a:p>
            <a:pPr marL="285750" marR="0" lvl="0" indent="-285750" algn="l" rtl="0">
              <a:spcBef>
                <a:spcPts val="0"/>
              </a:spcBef>
              <a:spcAft>
                <a:spcPts val="0"/>
              </a:spcAft>
              <a:buClr>
                <a:schemeClr val="dk1"/>
              </a:buClr>
              <a:buSzPct val="100000"/>
              <a:buFont typeface="Arial"/>
              <a:buChar char="•"/>
            </a:pPr>
            <a:r>
              <a:rPr lang="en-US" sz="1800" b="0" i="0" u="none" strike="noStrike" cap="none" baseline="0">
                <a:solidFill>
                  <a:schemeClr val="dk1"/>
                </a:solidFill>
                <a:latin typeface="Calibri"/>
                <a:ea typeface="Calibri"/>
                <a:cs typeface="Calibri"/>
                <a:sym typeface="Calibri"/>
              </a:rPr>
              <a:t>Goes beyond measurements of quality to </a:t>
            </a:r>
            <a:r>
              <a:rPr lang="en-US" sz="1800" b="0" i="1" u="none" strike="noStrike" cap="none" baseline="0">
                <a:solidFill>
                  <a:schemeClr val="dk1"/>
                </a:solidFill>
                <a:latin typeface="Calibri"/>
                <a:ea typeface="Calibri"/>
                <a:cs typeface="Calibri"/>
                <a:sym typeface="Calibri"/>
              </a:rPr>
              <a:t>usability, transparency</a:t>
            </a:r>
            <a:r>
              <a:rPr lang="en-US" sz="1800" b="0" i="0" u="none" strike="noStrike" cap="none" baseline="0">
                <a:solidFill>
                  <a:schemeClr val="dk1"/>
                </a:solidFill>
                <a:latin typeface="Calibri"/>
                <a:ea typeface="Calibri"/>
                <a:cs typeface="Calibri"/>
                <a:sym typeface="Calibri"/>
              </a:rPr>
              <a:t>, and </a:t>
            </a:r>
            <a:r>
              <a:rPr lang="en-US" sz="1800" b="0" i="1" u="none" strike="noStrike" cap="none" baseline="0">
                <a:solidFill>
                  <a:schemeClr val="dk1"/>
                </a:solidFill>
                <a:latin typeface="Calibri"/>
                <a:ea typeface="Calibri"/>
                <a:cs typeface="Calibri"/>
                <a:sym typeface="Calibri"/>
              </a:rPr>
              <a:t>understanding</a:t>
            </a:r>
          </a:p>
          <a:p>
            <a:pPr marL="285750" marR="0" lvl="0" indent="-285750" algn="l" rtl="0">
              <a:spcBef>
                <a:spcPts val="0"/>
              </a:spcBef>
              <a:spcAft>
                <a:spcPts val="0"/>
              </a:spcAft>
              <a:buClr>
                <a:schemeClr val="dk1"/>
              </a:buClr>
              <a:buSzPct val="100000"/>
              <a:buFont typeface="Arial"/>
              <a:buChar char="•"/>
            </a:pPr>
            <a:r>
              <a:rPr lang="en-US" sz="1800" b="0" i="0" u="none" strike="noStrike" cap="none" baseline="0">
                <a:solidFill>
                  <a:schemeClr val="dk1"/>
                </a:solidFill>
                <a:latin typeface="Calibri"/>
                <a:ea typeface="Calibri"/>
                <a:cs typeface="Calibri"/>
                <a:sym typeface="Calibri"/>
              </a:rPr>
              <a:t>Assess products using a “Maturity Matrix” covering seven aspects of data maturity</a:t>
            </a:r>
          </a:p>
        </p:txBody>
      </p:sp>
      <p:pic>
        <p:nvPicPr>
          <p:cNvPr id="407" name="Shape 407"/>
          <p:cNvPicPr preferRelativeResize="0"/>
          <p:nvPr/>
        </p:nvPicPr>
        <p:blipFill rotWithShape="1">
          <a:blip r:embed="rId3">
            <a:alphaModFix/>
          </a:blip>
          <a:srcRect/>
          <a:stretch/>
        </p:blipFill>
        <p:spPr>
          <a:xfrm>
            <a:off x="63500" y="6427787"/>
            <a:ext cx="393700" cy="393700"/>
          </a:xfrm>
          <a:prstGeom prst="rect">
            <a:avLst/>
          </a:prstGeom>
          <a:noFill/>
          <a:ln>
            <a:noFill/>
          </a:ln>
        </p:spPr>
      </p:pic>
      <p:sp>
        <p:nvSpPr>
          <p:cNvPr id="408" name="Shape 408"/>
          <p:cNvSpPr txBox="1"/>
          <p:nvPr/>
        </p:nvSpPr>
        <p:spPr>
          <a:xfrm rot="16200000">
            <a:off x="-1022177" y="5431238"/>
            <a:ext cx="2392887" cy="278585"/>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200" b="1" i="0" u="none" strike="noStrike" cap="none" baseline="0" dirty="0" smtClean="0">
                <a:solidFill>
                  <a:schemeClr val="dk1"/>
                </a:solidFill>
                <a:latin typeface="Calibri"/>
                <a:ea typeface="Calibri"/>
                <a:cs typeface="Calibri"/>
                <a:sym typeface="Calibri"/>
              </a:rPr>
              <a:t>Primarily Development</a:t>
            </a:r>
            <a:endParaRPr lang="en-US" sz="1200" b="1" i="0" u="none" strike="noStrike" cap="none" baseline="0" dirty="0">
              <a:solidFill>
                <a:schemeClr val="dk1"/>
              </a:solidFill>
              <a:latin typeface="Calibri"/>
              <a:ea typeface="Calibri"/>
              <a:cs typeface="Calibri"/>
              <a:sym typeface="Calibri"/>
            </a:endParaRPr>
          </a:p>
        </p:txBody>
      </p:sp>
      <p:sp>
        <p:nvSpPr>
          <p:cNvPr id="409" name="Shape 409"/>
          <p:cNvSpPr/>
          <p:nvPr/>
        </p:nvSpPr>
        <p:spPr>
          <a:xfrm rot="10800000">
            <a:off x="8560578" y="1800750"/>
            <a:ext cx="532932" cy="4768342"/>
          </a:xfrm>
          <a:prstGeom prst="downArrow">
            <a:avLst>
              <a:gd name="adj1" fmla="val 50000"/>
              <a:gd name="adj2" fmla="val 50000"/>
            </a:avLst>
          </a:prstGeom>
          <a:solidFill>
            <a:schemeClr val="accent1"/>
          </a:solidFill>
          <a:ln w="25400" cap="flat">
            <a:solidFill>
              <a:srgbClr val="395E8A"/>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baseline="0">
              <a:solidFill>
                <a:schemeClr val="lt1"/>
              </a:solidFill>
              <a:latin typeface="Calibri"/>
              <a:ea typeface="Calibri"/>
              <a:cs typeface="Calibri"/>
              <a:sym typeface="Calibri"/>
            </a:endParaRPr>
          </a:p>
        </p:txBody>
      </p:sp>
      <p:sp>
        <p:nvSpPr>
          <p:cNvPr id="410" name="Shape 410"/>
          <p:cNvSpPr txBox="1"/>
          <p:nvPr/>
        </p:nvSpPr>
        <p:spPr>
          <a:xfrm rot="16200000">
            <a:off x="7596711" y="4175751"/>
            <a:ext cx="2533652" cy="27815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000" b="1" i="0" u="none" strike="noStrike" cap="none" baseline="0" dirty="0">
                <a:solidFill>
                  <a:schemeClr val="lt1"/>
                </a:solidFill>
                <a:latin typeface="Calibri"/>
                <a:ea typeface="Calibri"/>
                <a:cs typeface="Calibri"/>
                <a:sym typeface="Calibri"/>
              </a:rPr>
              <a:t>INCREASING REQUIREMENTS</a:t>
            </a:r>
          </a:p>
        </p:txBody>
      </p:sp>
      <p:sp>
        <p:nvSpPr>
          <p:cNvPr id="411" name="Shape 411"/>
          <p:cNvSpPr/>
          <p:nvPr/>
        </p:nvSpPr>
        <p:spPr>
          <a:xfrm>
            <a:off x="17516" y="4671059"/>
            <a:ext cx="313503" cy="45718"/>
          </a:xfrm>
          <a:prstGeom prst="rect">
            <a:avLst/>
          </a:prstGeom>
          <a:solidFill>
            <a:srgbClr val="A5A5A5"/>
          </a:solidFill>
          <a:ln>
            <a:noFill/>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baseline="0">
              <a:solidFill>
                <a:schemeClr val="lt1"/>
              </a:solidFill>
              <a:latin typeface="Calibri"/>
              <a:ea typeface="Calibri"/>
              <a:cs typeface="Calibri"/>
              <a:sym typeface="Calibri"/>
            </a:endParaRPr>
          </a:p>
        </p:txBody>
      </p:sp>
      <p:sp>
        <p:nvSpPr>
          <p:cNvPr id="12" name="Shape 408"/>
          <p:cNvSpPr txBox="1"/>
          <p:nvPr/>
        </p:nvSpPr>
        <p:spPr>
          <a:xfrm rot="16200000">
            <a:off x="-1022176" y="3333353"/>
            <a:ext cx="2392887" cy="278585"/>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200" b="1" i="0" u="none" strike="noStrike" cap="none" baseline="0" dirty="0" smtClean="0">
                <a:solidFill>
                  <a:schemeClr val="dk1"/>
                </a:solidFill>
                <a:latin typeface="Calibri"/>
                <a:ea typeface="Calibri"/>
                <a:cs typeface="Calibri"/>
                <a:sym typeface="Calibri"/>
              </a:rPr>
              <a:t>Primarily Operations</a:t>
            </a:r>
            <a:endParaRPr lang="en-US" sz="1200" b="1"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54719266"/>
      </p:ext>
    </p:extLst>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071" y="316523"/>
            <a:ext cx="8467859" cy="1219200"/>
          </a:xfrm>
        </p:spPr>
        <p:txBody>
          <a:bodyPr/>
          <a:lstStyle/>
          <a:p>
            <a:r>
              <a:rPr lang="en-US" sz="4800" b="1" dirty="0" smtClean="0">
                <a:solidFill>
                  <a:srgbClr val="205766"/>
                </a:solidFill>
              </a:rPr>
              <a:t>From Conception …</a:t>
            </a:r>
            <a:endParaRPr lang="en-US" sz="4800" b="1" i="1" dirty="0"/>
          </a:p>
        </p:txBody>
      </p:sp>
      <p:sp>
        <p:nvSpPr>
          <p:cNvPr id="7" name="TextBox 6"/>
          <p:cNvSpPr txBox="1"/>
          <p:nvPr/>
        </p:nvSpPr>
        <p:spPr>
          <a:xfrm>
            <a:off x="2638237" y="1733672"/>
            <a:ext cx="6048564" cy="3262432"/>
          </a:xfrm>
          <a:prstGeom prst="rect">
            <a:avLst/>
          </a:prstGeom>
          <a:noFill/>
        </p:spPr>
        <p:txBody>
          <a:bodyPr wrap="square" rtlCol="0">
            <a:spAutoFit/>
          </a:bodyPr>
          <a:lstStyle/>
          <a:p>
            <a:pPr marL="342900" lvl="0" indent="-342900">
              <a:lnSpc>
                <a:spcPct val="150000"/>
              </a:lnSpc>
              <a:buClr>
                <a:srgbClr val="000000"/>
              </a:buClr>
              <a:buSzPct val="100000"/>
              <a:buFont typeface="Arial"/>
              <a:buChar char="•"/>
            </a:pPr>
            <a:r>
              <a:rPr lang="en-US" sz="1600" b="1" dirty="0">
                <a:latin typeface="Calibri" panose="020F0502020204030204" pitchFamily="34" charset="0"/>
                <a:sym typeface="Calibri"/>
              </a:rPr>
              <a:t>National Research Council </a:t>
            </a:r>
            <a:r>
              <a:rPr lang="en-US" sz="1600" dirty="0">
                <a:latin typeface="Calibri" panose="020F0502020204030204" pitchFamily="34" charset="0"/>
                <a:sym typeface="Calibri"/>
              </a:rPr>
              <a:t>(NRC) of National Academy of Sciences (NAS) (</a:t>
            </a:r>
            <a:r>
              <a:rPr lang="en-US" sz="1600" dirty="0" smtClean="0">
                <a:latin typeface="Calibri" panose="020F0502020204030204" pitchFamily="34" charset="0"/>
                <a:sym typeface="Calibri"/>
              </a:rPr>
              <a:t>2004)</a:t>
            </a:r>
          </a:p>
          <a:p>
            <a:pPr marL="342900" lvl="0" indent="-342900">
              <a:lnSpc>
                <a:spcPct val="150000"/>
              </a:lnSpc>
              <a:buClr>
                <a:srgbClr val="000000"/>
              </a:buClr>
              <a:buSzPct val="100000"/>
              <a:buFont typeface="Arial"/>
              <a:buChar char="•"/>
            </a:pPr>
            <a:r>
              <a:rPr lang="en-US" sz="1600" dirty="0" smtClean="0">
                <a:latin typeface="Calibri" panose="020F0502020204030204" pitchFamily="34" charset="0"/>
                <a:sym typeface="Calibri"/>
              </a:rPr>
              <a:t>Office </a:t>
            </a:r>
            <a:r>
              <a:rPr lang="en-US" sz="1600" dirty="0">
                <a:latin typeface="Calibri" panose="020F0502020204030204" pitchFamily="34" charset="0"/>
                <a:sym typeface="Calibri"/>
              </a:rPr>
              <a:t>of Science and Technology (</a:t>
            </a:r>
            <a:r>
              <a:rPr lang="en-US" sz="1600" b="1" dirty="0">
                <a:latin typeface="Calibri" panose="020F0502020204030204" pitchFamily="34" charset="0"/>
                <a:sym typeface="Calibri"/>
              </a:rPr>
              <a:t>OSTP</a:t>
            </a:r>
            <a:r>
              <a:rPr lang="en-US" sz="1600" dirty="0">
                <a:latin typeface="Calibri" panose="020F0502020204030204" pitchFamily="34" charset="0"/>
                <a:sym typeface="Calibri"/>
              </a:rPr>
              <a:t>), NOAA/NESDIS </a:t>
            </a:r>
            <a:r>
              <a:rPr lang="en-US" sz="1600" dirty="0" smtClean="0">
                <a:latin typeface="Calibri" panose="020F0502020204030204" pitchFamily="34" charset="0"/>
                <a:sym typeface="Calibri"/>
              </a:rPr>
              <a:t>guidance</a:t>
            </a:r>
          </a:p>
          <a:p>
            <a:pPr marL="342900" lvl="0" indent="-342900">
              <a:lnSpc>
                <a:spcPct val="150000"/>
              </a:lnSpc>
              <a:buClr>
                <a:srgbClr val="000000"/>
              </a:buClr>
              <a:buSzPct val="100000"/>
              <a:buFont typeface="Arial"/>
              <a:buChar char="•"/>
            </a:pPr>
            <a:r>
              <a:rPr lang="en-US" sz="1600" b="1" dirty="0" smtClean="0">
                <a:latin typeface="Calibri" panose="020F0502020204030204" pitchFamily="34" charset="0"/>
                <a:sym typeface="Calibri"/>
              </a:rPr>
              <a:t>Scientific </a:t>
            </a:r>
            <a:r>
              <a:rPr lang="en-US" sz="1600" b="1" dirty="0">
                <a:latin typeface="Calibri" panose="020F0502020204030204" pitchFamily="34" charset="0"/>
                <a:sym typeface="Calibri"/>
              </a:rPr>
              <a:t>Data Stewardship </a:t>
            </a:r>
            <a:r>
              <a:rPr lang="en-US" sz="1600" dirty="0">
                <a:latin typeface="Calibri" panose="020F0502020204030204" pitchFamily="34" charset="0"/>
                <a:sym typeface="Calibri"/>
              </a:rPr>
              <a:t>(</a:t>
            </a:r>
            <a:r>
              <a:rPr lang="en-US" sz="1600" b="1" dirty="0">
                <a:latin typeface="Calibri" panose="020F0502020204030204" pitchFamily="34" charset="0"/>
                <a:sym typeface="Calibri"/>
              </a:rPr>
              <a:t>SDS</a:t>
            </a:r>
            <a:r>
              <a:rPr lang="en-US" sz="1600" dirty="0">
                <a:latin typeface="Calibri" panose="020F0502020204030204" pitchFamily="34" charset="0"/>
                <a:sym typeface="Calibri"/>
              </a:rPr>
              <a:t>) Program (2007 &amp; 2008)</a:t>
            </a:r>
            <a:endParaRPr lang="en-US" sz="1600" dirty="0">
              <a:latin typeface="Calibri" panose="020F0502020204030204" pitchFamily="34" charset="0"/>
            </a:endParaRPr>
          </a:p>
          <a:p>
            <a:pPr marL="342900" indent="-342900">
              <a:lnSpc>
                <a:spcPct val="150000"/>
              </a:lnSpc>
              <a:buFont typeface="Arial" panose="020B0604020202020204" pitchFamily="34" charset="0"/>
              <a:buChar char="•"/>
            </a:pPr>
            <a:r>
              <a:rPr lang="en-US" sz="1600" dirty="0">
                <a:latin typeface="Calibri" panose="020F0502020204030204" pitchFamily="34" charset="0"/>
              </a:rPr>
              <a:t>The American Recovery and Reinvestment Act of 2009 (</a:t>
            </a:r>
            <a:r>
              <a:rPr lang="en-US" sz="1600" b="1" dirty="0" smtClean="0">
                <a:latin typeface="Calibri" panose="020F0502020204030204" pitchFamily="34" charset="0"/>
              </a:rPr>
              <a:t>ARRA</a:t>
            </a:r>
            <a:r>
              <a:rPr lang="en-US" sz="1600" dirty="0" smtClean="0">
                <a:latin typeface="Calibri" panose="020F0502020204030204" pitchFamily="34" charset="0"/>
              </a:rPr>
              <a:t>)</a:t>
            </a:r>
          </a:p>
          <a:p>
            <a:pPr marL="342900" indent="-342900">
              <a:lnSpc>
                <a:spcPct val="150000"/>
              </a:lnSpc>
              <a:buFont typeface="Arial" panose="020B0604020202020204" pitchFamily="34" charset="0"/>
              <a:buChar char="•"/>
            </a:pPr>
            <a:r>
              <a:rPr lang="en-US" sz="1600" dirty="0" smtClean="0">
                <a:latin typeface="Calibri" panose="020F0502020204030204" pitchFamily="34" charset="0"/>
              </a:rPr>
              <a:t>FY </a:t>
            </a:r>
            <a:r>
              <a:rPr lang="en-US" sz="1600" b="1" dirty="0">
                <a:latin typeface="Calibri" panose="020F0502020204030204" pitchFamily="34" charset="0"/>
              </a:rPr>
              <a:t>2009</a:t>
            </a:r>
            <a:r>
              <a:rPr lang="en-US" sz="1600" dirty="0">
                <a:latin typeface="Calibri" panose="020F0502020204030204" pitchFamily="34" charset="0"/>
              </a:rPr>
              <a:t> First NOAA CDR Grant Opportunity (</a:t>
            </a:r>
            <a:r>
              <a:rPr lang="en-US" sz="1600" b="1" dirty="0" smtClean="0">
                <a:latin typeface="Calibri" panose="020F0502020204030204" pitchFamily="34" charset="0"/>
              </a:rPr>
              <a:t>FFO</a:t>
            </a:r>
            <a:r>
              <a:rPr lang="en-US" sz="1600" dirty="0" smtClean="0">
                <a:latin typeface="Calibri" panose="020F0502020204030204" pitchFamily="34" charset="0"/>
              </a:rPr>
              <a:t>)</a:t>
            </a:r>
          </a:p>
          <a:p>
            <a:pPr marL="342900" indent="-342900">
              <a:lnSpc>
                <a:spcPct val="150000"/>
              </a:lnSpc>
              <a:buFont typeface="Arial" panose="020B0604020202020204" pitchFamily="34" charset="0"/>
              <a:buChar char="•"/>
            </a:pPr>
            <a:r>
              <a:rPr lang="en-US" sz="1600" dirty="0" smtClean="0">
                <a:latin typeface="Calibri" panose="020F0502020204030204" pitchFamily="34" charset="0"/>
              </a:rPr>
              <a:t>FY </a:t>
            </a:r>
            <a:r>
              <a:rPr lang="en-US" sz="1600" b="1" dirty="0">
                <a:latin typeface="Calibri" panose="020F0502020204030204" pitchFamily="34" charset="0"/>
              </a:rPr>
              <a:t>2010</a:t>
            </a:r>
            <a:r>
              <a:rPr lang="en-US" sz="1600" dirty="0">
                <a:latin typeface="Calibri" panose="020F0502020204030204" pitchFamily="34" charset="0"/>
              </a:rPr>
              <a:t> </a:t>
            </a:r>
            <a:r>
              <a:rPr lang="en-US" sz="1600" b="1" dirty="0" smtClean="0">
                <a:latin typeface="Calibri" panose="020F0502020204030204" pitchFamily="34" charset="0"/>
              </a:rPr>
              <a:t>“CDR”</a:t>
            </a:r>
            <a:r>
              <a:rPr lang="en-US" sz="1600" dirty="0" smtClean="0">
                <a:latin typeface="Calibri" panose="020F0502020204030204" pitchFamily="34" charset="0"/>
              </a:rPr>
              <a:t> Established as </a:t>
            </a:r>
            <a:r>
              <a:rPr lang="en-US" sz="1600" dirty="0">
                <a:latin typeface="Calibri" panose="020F0502020204030204" pitchFamily="34" charset="0"/>
              </a:rPr>
              <a:t>a </a:t>
            </a:r>
            <a:r>
              <a:rPr lang="en-US" sz="1600" dirty="0" smtClean="0">
                <a:latin typeface="Calibri" panose="020F0502020204030204" pitchFamily="34" charset="0"/>
              </a:rPr>
              <a:t>NOAA/NESDIS </a:t>
            </a:r>
            <a:r>
              <a:rPr lang="en-US" sz="1600" b="1" dirty="0" smtClean="0">
                <a:latin typeface="Calibri" panose="020F0502020204030204" pitchFamily="34" charset="0"/>
              </a:rPr>
              <a:t>Budget Line</a:t>
            </a:r>
          </a:p>
          <a:p>
            <a:pPr marL="342900" indent="-342900">
              <a:lnSpc>
                <a:spcPct val="150000"/>
              </a:lnSpc>
              <a:buFont typeface="Arial" panose="020B0604020202020204" pitchFamily="34" charset="0"/>
              <a:buChar char="•"/>
            </a:pPr>
            <a:r>
              <a:rPr lang="en-US" sz="1600" dirty="0" smtClean="0">
                <a:latin typeface="Calibri" panose="020F0502020204030204" pitchFamily="34" charset="0"/>
              </a:rPr>
              <a:t>FY </a:t>
            </a:r>
            <a:r>
              <a:rPr lang="en-US" sz="1600" b="1" dirty="0">
                <a:latin typeface="Calibri" panose="020F0502020204030204" pitchFamily="34" charset="0"/>
              </a:rPr>
              <a:t>2011</a:t>
            </a:r>
            <a:r>
              <a:rPr lang="en-US" sz="1600" dirty="0">
                <a:latin typeface="Calibri" panose="020F0502020204030204" pitchFamily="34" charset="0"/>
              </a:rPr>
              <a:t> Second NOAA CDR Grant Opportunity (</a:t>
            </a:r>
            <a:r>
              <a:rPr lang="en-US" sz="1600" b="1" dirty="0">
                <a:latin typeface="Calibri" panose="020F0502020204030204" pitchFamily="34" charset="0"/>
              </a:rPr>
              <a:t>FFO</a:t>
            </a:r>
            <a:r>
              <a:rPr lang="en-US" sz="1600" dirty="0">
                <a:latin typeface="Calibri" panose="020F0502020204030204" pitchFamily="34" charset="0"/>
              </a:rPr>
              <a:t>)</a:t>
            </a:r>
          </a:p>
          <a:p>
            <a:endParaRPr lang="en-US" dirty="0"/>
          </a:p>
        </p:txBody>
      </p:sp>
      <p:pic>
        <p:nvPicPr>
          <p:cNvPr id="3" name="Picture 2"/>
          <p:cNvPicPr>
            <a:picLocks noChangeAspect="1"/>
          </p:cNvPicPr>
          <p:nvPr/>
        </p:nvPicPr>
        <p:blipFill>
          <a:blip r:embed="rId3"/>
          <a:stretch>
            <a:fillRect/>
          </a:stretch>
        </p:blipFill>
        <p:spPr>
          <a:xfrm>
            <a:off x="366225" y="1891748"/>
            <a:ext cx="2124727" cy="2898665"/>
          </a:xfrm>
          <a:prstGeom prst="rect">
            <a:avLst/>
          </a:prstGeom>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9516" y="5186726"/>
            <a:ext cx="6915150" cy="1403055"/>
          </a:xfrm>
          <a:prstGeom prst="rect">
            <a:avLst/>
          </a:prstGeom>
          <a:noFill/>
          <a:ln w="63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Oval 5"/>
          <p:cNvSpPr/>
          <p:nvPr/>
        </p:nvSpPr>
        <p:spPr>
          <a:xfrm>
            <a:off x="1679358" y="5011902"/>
            <a:ext cx="3346746" cy="166644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2363662" y="4971076"/>
            <a:ext cx="1897786" cy="276999"/>
          </a:xfrm>
          <a:prstGeom prst="rect">
            <a:avLst/>
          </a:prstGeom>
          <a:solidFill>
            <a:srgbClr val="000099"/>
          </a:solidFill>
        </p:spPr>
        <p:txBody>
          <a:bodyPr wrap="square" rtlCol="0">
            <a:spAutoFit/>
          </a:bodyPr>
          <a:lstStyle/>
          <a:p>
            <a:pPr algn="ctr"/>
            <a:r>
              <a:rPr lang="en-US" sz="1200" dirty="0" smtClean="0">
                <a:solidFill>
                  <a:srgbClr val="FFFF00"/>
                </a:solidFill>
              </a:rPr>
              <a:t>Requisite Competence</a:t>
            </a:r>
            <a:endParaRPr lang="en-US" sz="1200" dirty="0">
              <a:solidFill>
                <a:srgbClr val="FFFF00"/>
              </a:solidFill>
            </a:endParaRPr>
          </a:p>
        </p:txBody>
      </p:sp>
    </p:spTree>
    <p:extLst>
      <p:ext uri="{BB962C8B-B14F-4D97-AF65-F5344CB8AC3E}">
        <p14:creationId xmlns:p14="http://schemas.microsoft.com/office/powerpoint/2010/main" val="4455669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Shape 260"/>
          <p:cNvSpPr/>
          <p:nvPr/>
        </p:nvSpPr>
        <p:spPr>
          <a:xfrm>
            <a:off x="0" y="3570351"/>
            <a:ext cx="9144000" cy="2601849"/>
          </a:xfrm>
          <a:prstGeom prst="rect">
            <a:avLst/>
          </a:prstGeom>
          <a:solidFill>
            <a:schemeClr val="bg1">
              <a:lumMod val="75000"/>
            </a:schemeClr>
          </a:solidFill>
          <a:ln>
            <a:noFill/>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baseline="0">
              <a:solidFill>
                <a:schemeClr val="lt1"/>
              </a:solidFill>
              <a:latin typeface="Calibri"/>
              <a:ea typeface="Calibri"/>
              <a:cs typeface="Calibri"/>
              <a:sym typeface="Calibri"/>
            </a:endParaRPr>
          </a:p>
        </p:txBody>
      </p:sp>
      <p:sp>
        <p:nvSpPr>
          <p:cNvPr id="261" name="Shape 261"/>
          <p:cNvSpPr txBox="1">
            <a:spLocks noGrp="1"/>
          </p:cNvSpPr>
          <p:nvPr>
            <p:ph type="title"/>
          </p:nvPr>
        </p:nvSpPr>
        <p:spPr>
          <a:xfrm>
            <a:off x="0" y="369887"/>
            <a:ext cx="9144000" cy="1143000"/>
          </a:xfrm>
          <a:prstGeom prst="rect">
            <a:avLst/>
          </a:prstGeom>
          <a:noFill/>
          <a:ln>
            <a:noFill/>
          </a:ln>
        </p:spPr>
        <p:txBody>
          <a:bodyPr lIns="91425" tIns="45700" rIns="91425" bIns="45700" anchor="ctr" anchorCtr="0">
            <a:noAutofit/>
          </a:bodyPr>
          <a:lstStyle/>
          <a:p>
            <a:pPr marL="0" marR="0" lvl="0" indent="0" algn="ctr" rtl="0">
              <a:lnSpc>
                <a:spcPct val="102500"/>
              </a:lnSpc>
              <a:spcBef>
                <a:spcPts val="0"/>
              </a:spcBef>
              <a:spcAft>
                <a:spcPts val="0"/>
              </a:spcAft>
              <a:buSzPct val="25000"/>
              <a:buNone/>
            </a:pPr>
            <a:r>
              <a:rPr lang="en-US" sz="4000" b="0" i="0" u="none" strike="noStrike" cap="none" baseline="0">
                <a:solidFill>
                  <a:srgbClr val="3D7499"/>
                </a:solidFill>
                <a:latin typeface="Arial Narrow"/>
                <a:ea typeface="Arial Narrow"/>
                <a:cs typeface="Arial Narrow"/>
                <a:sym typeface="Arial Narrow"/>
              </a:rPr>
              <a:t>NCEI Supports the Full Information Lifecycle</a:t>
            </a:r>
          </a:p>
        </p:txBody>
      </p:sp>
      <p:pic>
        <p:nvPicPr>
          <p:cNvPr id="262" name="Shape 262"/>
          <p:cNvPicPr preferRelativeResize="0"/>
          <p:nvPr/>
        </p:nvPicPr>
        <p:blipFill rotWithShape="1">
          <a:blip r:embed="rId3">
            <a:alphaModFix/>
          </a:blip>
          <a:srcRect/>
          <a:stretch/>
        </p:blipFill>
        <p:spPr>
          <a:xfrm>
            <a:off x="198150" y="1677652"/>
            <a:ext cx="1725900" cy="1370348"/>
          </a:xfrm>
          <a:prstGeom prst="rect">
            <a:avLst/>
          </a:prstGeom>
          <a:noFill/>
          <a:ln>
            <a:noFill/>
          </a:ln>
        </p:spPr>
      </p:pic>
      <p:sp>
        <p:nvSpPr>
          <p:cNvPr id="263" name="Shape 263"/>
          <p:cNvSpPr/>
          <p:nvPr/>
        </p:nvSpPr>
        <p:spPr>
          <a:xfrm>
            <a:off x="1924050" y="1514475"/>
            <a:ext cx="7062788" cy="1400174"/>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accent5">
                  <a:lumMod val="50000"/>
                </a:schemeClr>
              </a:buClr>
              <a:buSzPct val="100000"/>
              <a:buFont typeface="Arial"/>
              <a:buChar char="•"/>
            </a:pPr>
            <a:r>
              <a:rPr lang="en-US" sz="2400" b="0" i="0" u="none" strike="noStrike" cap="none" baseline="0" dirty="0">
                <a:solidFill>
                  <a:schemeClr val="accent5">
                    <a:lumMod val="50000"/>
                  </a:schemeClr>
                </a:solidFill>
                <a:latin typeface="Calibri"/>
                <a:ea typeface="Calibri"/>
                <a:cs typeface="Calibri"/>
                <a:sym typeface="Calibri"/>
              </a:rPr>
              <a:t>Makes foundational investments in environmental information production and preservation</a:t>
            </a:r>
          </a:p>
          <a:p>
            <a:pPr marL="342900" marR="0" lvl="0" indent="-342900" algn="l" rtl="0">
              <a:spcBef>
                <a:spcPts val="600"/>
              </a:spcBef>
              <a:spcAft>
                <a:spcPts val="0"/>
              </a:spcAft>
              <a:buClr>
                <a:schemeClr val="accent5">
                  <a:lumMod val="50000"/>
                </a:schemeClr>
              </a:buClr>
              <a:buSzPct val="100000"/>
              <a:buFont typeface="Arial"/>
              <a:buChar char="•"/>
            </a:pPr>
            <a:r>
              <a:rPr lang="en-US" sz="2400" b="0" i="0" u="none" strike="noStrike" cap="none" baseline="0" dirty="0">
                <a:solidFill>
                  <a:schemeClr val="accent5">
                    <a:lumMod val="50000"/>
                  </a:schemeClr>
                </a:solidFill>
                <a:latin typeface="Calibri"/>
                <a:ea typeface="Calibri"/>
                <a:cs typeface="Calibri"/>
                <a:sym typeface="Calibri"/>
              </a:rPr>
              <a:t>Supports others’ application development and policy/decision-making</a:t>
            </a:r>
          </a:p>
        </p:txBody>
      </p:sp>
      <p:sp>
        <p:nvSpPr>
          <p:cNvPr id="264" name="Shape 264"/>
          <p:cNvSpPr/>
          <p:nvPr/>
        </p:nvSpPr>
        <p:spPr>
          <a:xfrm>
            <a:off x="982662" y="3733800"/>
            <a:ext cx="1130300" cy="1752600"/>
          </a:xfrm>
          <a:prstGeom prst="flowChartMagneticDisk">
            <a:avLst/>
          </a:prstGeom>
          <a:solidFill>
            <a:srgbClr val="478BC9"/>
          </a:solidFill>
          <a:ln w="25400" cap="flat">
            <a:solidFill>
              <a:srgbClr val="395E8A"/>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400" b="1" i="0" u="none" strike="noStrike" cap="none" baseline="0" dirty="0" smtClean="0">
                <a:solidFill>
                  <a:schemeClr val="lt1"/>
                </a:solidFill>
                <a:latin typeface="Calibri"/>
                <a:ea typeface="Calibri"/>
                <a:cs typeface="Calibri"/>
                <a:sym typeface="Calibri"/>
              </a:rPr>
              <a:t/>
            </a:r>
            <a:br>
              <a:rPr lang="en-US" sz="1400" b="1" i="0" u="none" strike="noStrike" cap="none" baseline="0" dirty="0" smtClean="0">
                <a:solidFill>
                  <a:schemeClr val="lt1"/>
                </a:solidFill>
                <a:latin typeface="Calibri"/>
                <a:ea typeface="Calibri"/>
                <a:cs typeface="Calibri"/>
                <a:sym typeface="Calibri"/>
              </a:rPr>
            </a:br>
            <a:r>
              <a:rPr lang="en-US" sz="1400" b="1" i="0" u="none" strike="noStrike" cap="none" baseline="0" dirty="0" smtClean="0">
                <a:solidFill>
                  <a:schemeClr val="lt1"/>
                </a:solidFill>
                <a:latin typeface="Calibri"/>
                <a:ea typeface="Calibri"/>
                <a:cs typeface="Calibri"/>
                <a:sym typeface="Calibri"/>
              </a:rPr>
              <a:t>Data Generating Systems</a:t>
            </a:r>
          </a:p>
          <a:p>
            <a:pPr marR="0" lvl="0" rtl="0">
              <a:spcBef>
                <a:spcPts val="0"/>
              </a:spcBef>
              <a:spcAft>
                <a:spcPts val="0"/>
              </a:spcAft>
              <a:buSzPct val="25000"/>
            </a:pPr>
            <a:r>
              <a:rPr lang="en-US" sz="1100" dirty="0" smtClean="0">
                <a:solidFill>
                  <a:schemeClr val="lt1"/>
                </a:solidFill>
                <a:latin typeface="Calibri"/>
                <a:ea typeface="Calibri"/>
                <a:cs typeface="Calibri"/>
                <a:sym typeface="Calibri"/>
              </a:rPr>
              <a:t>- Observing</a:t>
            </a:r>
          </a:p>
          <a:p>
            <a:pPr marR="0" lvl="0" rtl="0">
              <a:spcBef>
                <a:spcPts val="0"/>
              </a:spcBef>
              <a:spcAft>
                <a:spcPts val="0"/>
              </a:spcAft>
              <a:buSzPct val="50000"/>
            </a:pPr>
            <a:r>
              <a:rPr lang="en-US" sz="1100" i="0" u="none" strike="noStrike" cap="none" baseline="0" dirty="0" smtClean="0">
                <a:solidFill>
                  <a:schemeClr val="lt1"/>
                </a:solidFill>
                <a:latin typeface="Calibri"/>
                <a:ea typeface="Calibri"/>
                <a:cs typeface="Calibri"/>
                <a:sym typeface="Calibri"/>
              </a:rPr>
              <a:t>- Models</a:t>
            </a:r>
            <a:endParaRPr lang="en-US" sz="1100" i="0" u="none" strike="noStrike" cap="none" baseline="0" dirty="0">
              <a:solidFill>
                <a:schemeClr val="lt1"/>
              </a:solidFill>
              <a:latin typeface="Calibri"/>
              <a:ea typeface="Calibri"/>
              <a:cs typeface="Calibri"/>
              <a:sym typeface="Calibri"/>
            </a:endParaRPr>
          </a:p>
        </p:txBody>
      </p:sp>
      <p:sp>
        <p:nvSpPr>
          <p:cNvPr id="265" name="Shape 265"/>
          <p:cNvSpPr/>
          <p:nvPr/>
        </p:nvSpPr>
        <p:spPr>
          <a:xfrm>
            <a:off x="3008539" y="3742511"/>
            <a:ext cx="1176321" cy="1752600"/>
          </a:xfrm>
          <a:prstGeom prst="flowChartMagneticDisk">
            <a:avLst/>
          </a:prstGeom>
          <a:solidFill>
            <a:srgbClr val="0F2549"/>
          </a:solidFill>
          <a:ln w="25400" cap="flat">
            <a:solidFill>
              <a:srgbClr val="395E8A"/>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250" b="1" i="0" u="none" strike="noStrike" cap="none" baseline="0" dirty="0">
                <a:solidFill>
                  <a:schemeClr val="lt1"/>
                </a:solidFill>
                <a:latin typeface="Calibri"/>
                <a:ea typeface="Calibri"/>
                <a:cs typeface="Calibri"/>
                <a:sym typeface="Calibri"/>
              </a:rPr>
              <a:t>Environmental Record Creation and Preservation</a:t>
            </a:r>
          </a:p>
        </p:txBody>
      </p:sp>
      <p:sp>
        <p:nvSpPr>
          <p:cNvPr id="266" name="Shape 266"/>
          <p:cNvSpPr/>
          <p:nvPr/>
        </p:nvSpPr>
        <p:spPr>
          <a:xfrm>
            <a:off x="5049837" y="3731625"/>
            <a:ext cx="1133475" cy="1752600"/>
          </a:xfrm>
          <a:prstGeom prst="flowChartMagneticDisk">
            <a:avLst/>
          </a:prstGeom>
          <a:solidFill>
            <a:schemeClr val="bg2">
              <a:lumMod val="20000"/>
              <a:lumOff val="80000"/>
            </a:schemeClr>
          </a:solidFill>
          <a:ln w="25400" cap="flat">
            <a:solidFill>
              <a:srgbClr val="395E8A"/>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400" b="1" i="0" u="none" strike="noStrike" cap="none" baseline="0" dirty="0" smtClean="0">
                <a:solidFill>
                  <a:schemeClr val="accent5">
                    <a:lumMod val="50000"/>
                  </a:schemeClr>
                </a:solidFill>
                <a:latin typeface="Calibri"/>
                <a:ea typeface="Calibri"/>
                <a:cs typeface="Calibri"/>
                <a:sym typeface="Calibri"/>
              </a:rPr>
              <a:t>Data Access to Applications</a:t>
            </a:r>
            <a:endParaRPr lang="en-US" sz="1400" b="1" i="0" u="none" strike="noStrike" cap="none" baseline="0" dirty="0">
              <a:solidFill>
                <a:schemeClr val="accent5">
                  <a:lumMod val="50000"/>
                </a:schemeClr>
              </a:solidFill>
              <a:latin typeface="Calibri"/>
              <a:ea typeface="Calibri"/>
              <a:cs typeface="Calibri"/>
              <a:sym typeface="Calibri"/>
            </a:endParaRPr>
          </a:p>
        </p:txBody>
      </p:sp>
      <p:sp>
        <p:nvSpPr>
          <p:cNvPr id="267" name="Shape 267"/>
          <p:cNvSpPr/>
          <p:nvPr/>
        </p:nvSpPr>
        <p:spPr>
          <a:xfrm>
            <a:off x="7050088" y="3731625"/>
            <a:ext cx="1116012" cy="1752600"/>
          </a:xfrm>
          <a:prstGeom prst="flowChartMagneticDisk">
            <a:avLst/>
          </a:prstGeom>
          <a:solidFill>
            <a:schemeClr val="accent5">
              <a:lumMod val="20000"/>
              <a:lumOff val="80000"/>
            </a:schemeClr>
          </a:solidFill>
          <a:ln w="25400" cap="flat">
            <a:solidFill>
              <a:srgbClr val="395E8A"/>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400" b="1" i="0" u="none" strike="noStrike" cap="none" baseline="0" dirty="0" smtClean="0">
                <a:solidFill>
                  <a:schemeClr val="accent5">
                    <a:lumMod val="50000"/>
                  </a:schemeClr>
                </a:solidFill>
                <a:latin typeface="Calibri"/>
                <a:ea typeface="Calibri"/>
                <a:cs typeface="Calibri"/>
                <a:sym typeface="Calibri"/>
              </a:rPr>
              <a:t/>
            </a:r>
            <a:br>
              <a:rPr lang="en-US" sz="1400" b="1" i="0" u="none" strike="noStrike" cap="none" baseline="0" dirty="0" smtClean="0">
                <a:solidFill>
                  <a:schemeClr val="accent5">
                    <a:lumMod val="50000"/>
                  </a:schemeClr>
                </a:solidFill>
                <a:latin typeface="Calibri"/>
                <a:ea typeface="Calibri"/>
                <a:cs typeface="Calibri"/>
                <a:sym typeface="Calibri"/>
              </a:rPr>
            </a:br>
            <a:r>
              <a:rPr lang="en-US" sz="1400" b="1" i="0" u="none" strike="noStrike" cap="none" spc="-100" dirty="0" smtClean="0">
                <a:solidFill>
                  <a:schemeClr val="accent5">
                    <a:lumMod val="50000"/>
                  </a:schemeClr>
                </a:solidFill>
                <a:latin typeface="Calibri"/>
                <a:ea typeface="Calibri"/>
                <a:cs typeface="Calibri"/>
                <a:sym typeface="Calibri"/>
              </a:rPr>
              <a:t>Understanding </a:t>
            </a:r>
            <a:r>
              <a:rPr lang="en-US" sz="1400" b="1" i="0" u="none" strike="noStrike" cap="none" dirty="0" smtClean="0">
                <a:solidFill>
                  <a:schemeClr val="accent5">
                    <a:lumMod val="50000"/>
                  </a:schemeClr>
                </a:solidFill>
                <a:latin typeface="Calibri"/>
                <a:ea typeface="Calibri"/>
                <a:cs typeface="Calibri"/>
                <a:sym typeface="Calibri"/>
              </a:rPr>
              <a:t/>
            </a:r>
            <a:br>
              <a:rPr lang="en-US" sz="1400" b="1" i="0" u="none" strike="noStrike" cap="none" dirty="0" smtClean="0">
                <a:solidFill>
                  <a:schemeClr val="accent5">
                    <a:lumMod val="50000"/>
                  </a:schemeClr>
                </a:solidFill>
                <a:latin typeface="Calibri"/>
                <a:ea typeface="Calibri"/>
                <a:cs typeface="Calibri"/>
                <a:sym typeface="Calibri"/>
              </a:rPr>
            </a:br>
            <a:r>
              <a:rPr lang="en-US" sz="1400" b="1" i="0" u="none" strike="noStrike" cap="none" baseline="0" dirty="0" smtClean="0">
                <a:solidFill>
                  <a:schemeClr val="accent5">
                    <a:lumMod val="50000"/>
                  </a:schemeClr>
                </a:solidFill>
                <a:latin typeface="Calibri"/>
                <a:ea typeface="Calibri"/>
                <a:cs typeface="Calibri"/>
                <a:sym typeface="Calibri"/>
              </a:rPr>
              <a:t>Decision-</a:t>
            </a:r>
            <a:r>
              <a:rPr lang="en-US" sz="1400" b="1" i="0" u="none" strike="noStrike" cap="none" baseline="0" dirty="0">
                <a:solidFill>
                  <a:schemeClr val="accent5">
                    <a:lumMod val="50000"/>
                  </a:schemeClr>
                </a:solidFill>
                <a:latin typeface="Calibri"/>
                <a:ea typeface="Calibri"/>
                <a:cs typeface="Calibri"/>
                <a:sym typeface="Calibri"/>
              </a:rPr>
              <a:t/>
            </a:r>
            <a:br>
              <a:rPr lang="en-US" sz="1400" b="1" i="0" u="none" strike="noStrike" cap="none" baseline="0" dirty="0">
                <a:solidFill>
                  <a:schemeClr val="accent5">
                    <a:lumMod val="50000"/>
                  </a:schemeClr>
                </a:solidFill>
                <a:latin typeface="Calibri"/>
                <a:ea typeface="Calibri"/>
                <a:cs typeface="Calibri"/>
                <a:sym typeface="Calibri"/>
              </a:rPr>
            </a:br>
            <a:r>
              <a:rPr lang="en-US" sz="1400" b="1" i="0" u="none" strike="noStrike" cap="none" baseline="0" dirty="0" smtClean="0">
                <a:solidFill>
                  <a:schemeClr val="accent5">
                    <a:lumMod val="50000"/>
                  </a:schemeClr>
                </a:solidFill>
                <a:latin typeface="Calibri"/>
                <a:ea typeface="Calibri"/>
                <a:cs typeface="Calibri"/>
                <a:sym typeface="Calibri"/>
              </a:rPr>
              <a:t>maker</a:t>
            </a:r>
            <a:br>
              <a:rPr lang="en-US" sz="1400" b="1" i="0" u="none" strike="noStrike" cap="none" baseline="0" dirty="0" smtClean="0">
                <a:solidFill>
                  <a:schemeClr val="accent5">
                    <a:lumMod val="50000"/>
                  </a:schemeClr>
                </a:solidFill>
                <a:latin typeface="Calibri"/>
                <a:ea typeface="Calibri"/>
                <a:cs typeface="Calibri"/>
                <a:sym typeface="Calibri"/>
              </a:rPr>
            </a:br>
            <a:r>
              <a:rPr lang="en-US" sz="1400" b="1" i="0" u="none" strike="noStrike" cap="none" baseline="0" dirty="0" smtClean="0">
                <a:solidFill>
                  <a:schemeClr val="accent5">
                    <a:lumMod val="50000"/>
                  </a:schemeClr>
                </a:solidFill>
                <a:latin typeface="Calibri"/>
                <a:ea typeface="Calibri"/>
                <a:cs typeface="Calibri"/>
                <a:sym typeface="Calibri"/>
              </a:rPr>
              <a:t>Needs</a:t>
            </a:r>
            <a:endParaRPr lang="en-US" sz="1400" b="1" i="0" u="none" strike="noStrike" cap="none" baseline="0" dirty="0">
              <a:solidFill>
                <a:schemeClr val="accent5">
                  <a:lumMod val="50000"/>
                </a:schemeClr>
              </a:solidFill>
              <a:latin typeface="Calibri"/>
              <a:ea typeface="Calibri"/>
              <a:cs typeface="Calibri"/>
              <a:sym typeface="Calibri"/>
            </a:endParaRPr>
          </a:p>
        </p:txBody>
      </p:sp>
      <p:sp>
        <p:nvSpPr>
          <p:cNvPr id="268" name="Shape 268"/>
          <p:cNvSpPr/>
          <p:nvPr/>
        </p:nvSpPr>
        <p:spPr>
          <a:xfrm>
            <a:off x="130175" y="4580937"/>
            <a:ext cx="762000" cy="223800"/>
          </a:xfrm>
          <a:prstGeom prst="rightArrow">
            <a:avLst>
              <a:gd name="adj1" fmla="val 50000"/>
              <a:gd name="adj2" fmla="val 50000"/>
            </a:avLst>
          </a:prstGeom>
          <a:solidFill>
            <a:srgbClr val="7F7F7F"/>
          </a:solidFill>
          <a:ln w="25400" cap="flat">
            <a:solidFill>
              <a:srgbClr val="7F7F7F"/>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baseline="0">
              <a:solidFill>
                <a:schemeClr val="dk1"/>
              </a:solidFill>
              <a:latin typeface="Calibri"/>
              <a:ea typeface="Calibri"/>
              <a:cs typeface="Calibri"/>
              <a:sym typeface="Calibri"/>
            </a:endParaRPr>
          </a:p>
        </p:txBody>
      </p:sp>
      <p:sp>
        <p:nvSpPr>
          <p:cNvPr id="269" name="Shape 269"/>
          <p:cNvSpPr/>
          <p:nvPr/>
        </p:nvSpPr>
        <p:spPr>
          <a:xfrm>
            <a:off x="2178050" y="4580937"/>
            <a:ext cx="762000" cy="223800"/>
          </a:xfrm>
          <a:prstGeom prst="rightArrow">
            <a:avLst>
              <a:gd name="adj1" fmla="val 50000"/>
              <a:gd name="adj2" fmla="val 50000"/>
            </a:avLst>
          </a:prstGeom>
          <a:solidFill>
            <a:srgbClr val="7F7F7F"/>
          </a:solidFill>
          <a:ln w="25400" cap="flat">
            <a:solidFill>
              <a:srgbClr val="7F7F7F"/>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baseline="0">
              <a:solidFill>
                <a:schemeClr val="dk1"/>
              </a:solidFill>
              <a:latin typeface="Calibri"/>
              <a:ea typeface="Calibri"/>
              <a:cs typeface="Calibri"/>
              <a:sym typeface="Calibri"/>
            </a:endParaRPr>
          </a:p>
        </p:txBody>
      </p:sp>
      <p:sp>
        <p:nvSpPr>
          <p:cNvPr id="270" name="Shape 270"/>
          <p:cNvSpPr/>
          <p:nvPr/>
        </p:nvSpPr>
        <p:spPr>
          <a:xfrm>
            <a:off x="6242050" y="4580937"/>
            <a:ext cx="762000" cy="223800"/>
          </a:xfrm>
          <a:prstGeom prst="rightArrow">
            <a:avLst>
              <a:gd name="adj1" fmla="val 50000"/>
              <a:gd name="adj2" fmla="val 50000"/>
            </a:avLst>
          </a:prstGeom>
          <a:solidFill>
            <a:srgbClr val="7F7F7F"/>
          </a:solidFill>
          <a:ln w="25400" cap="flat">
            <a:solidFill>
              <a:srgbClr val="7F7F7F"/>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baseline="0">
              <a:solidFill>
                <a:schemeClr val="dk1"/>
              </a:solidFill>
              <a:latin typeface="Calibri"/>
              <a:ea typeface="Calibri"/>
              <a:cs typeface="Calibri"/>
              <a:sym typeface="Calibri"/>
            </a:endParaRPr>
          </a:p>
        </p:txBody>
      </p:sp>
      <p:sp>
        <p:nvSpPr>
          <p:cNvPr id="271" name="Shape 271"/>
          <p:cNvSpPr/>
          <p:nvPr/>
        </p:nvSpPr>
        <p:spPr>
          <a:xfrm>
            <a:off x="8224838" y="4580937"/>
            <a:ext cx="762000" cy="223800"/>
          </a:xfrm>
          <a:prstGeom prst="rightArrow">
            <a:avLst>
              <a:gd name="adj1" fmla="val 50000"/>
              <a:gd name="adj2" fmla="val 50000"/>
            </a:avLst>
          </a:prstGeom>
          <a:solidFill>
            <a:srgbClr val="7F7F7F"/>
          </a:solidFill>
          <a:ln w="25400" cap="flat">
            <a:solidFill>
              <a:srgbClr val="7F7F7F"/>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baseline="0">
              <a:solidFill>
                <a:schemeClr val="dk1"/>
              </a:solidFill>
              <a:latin typeface="Calibri"/>
              <a:ea typeface="Calibri"/>
              <a:cs typeface="Calibri"/>
              <a:sym typeface="Calibri"/>
            </a:endParaRPr>
          </a:p>
        </p:txBody>
      </p:sp>
      <p:sp>
        <p:nvSpPr>
          <p:cNvPr id="272" name="Shape 272"/>
          <p:cNvSpPr txBox="1"/>
          <p:nvPr/>
        </p:nvSpPr>
        <p:spPr>
          <a:xfrm>
            <a:off x="0" y="4118975"/>
            <a:ext cx="1023900" cy="46199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200" b="0" i="0" u="none" strike="noStrike" cap="none" baseline="0">
                <a:solidFill>
                  <a:schemeClr val="dk1"/>
                </a:solidFill>
                <a:latin typeface="Calibri"/>
                <a:ea typeface="Calibri"/>
                <a:cs typeface="Calibri"/>
                <a:sym typeface="Calibri"/>
              </a:rPr>
              <a:t>Earth Environment</a:t>
            </a:r>
          </a:p>
        </p:txBody>
      </p:sp>
      <p:sp>
        <p:nvSpPr>
          <p:cNvPr id="273" name="Shape 273"/>
          <p:cNvSpPr txBox="1"/>
          <p:nvPr/>
        </p:nvSpPr>
        <p:spPr>
          <a:xfrm>
            <a:off x="2057400" y="4303125"/>
            <a:ext cx="1003199" cy="2778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200" b="0" i="0" u="none" strike="noStrike" cap="none" baseline="0">
                <a:solidFill>
                  <a:schemeClr val="dk1"/>
                </a:solidFill>
                <a:latin typeface="Calibri"/>
                <a:ea typeface="Calibri"/>
                <a:cs typeface="Calibri"/>
                <a:sym typeface="Calibri"/>
              </a:rPr>
              <a:t>Observations</a:t>
            </a:r>
          </a:p>
        </p:txBody>
      </p:sp>
      <p:grpSp>
        <p:nvGrpSpPr>
          <p:cNvPr id="274" name="Shape 274"/>
          <p:cNvGrpSpPr/>
          <p:nvPr/>
        </p:nvGrpSpPr>
        <p:grpSpPr>
          <a:xfrm>
            <a:off x="4195746" y="4303074"/>
            <a:ext cx="836608" cy="501644"/>
            <a:chOff x="4208637" y="5270767"/>
            <a:chExt cx="836775" cy="501093"/>
          </a:xfrm>
        </p:grpSpPr>
        <p:sp>
          <p:nvSpPr>
            <p:cNvPr id="275" name="Shape 275"/>
            <p:cNvSpPr/>
            <p:nvPr/>
          </p:nvSpPr>
          <p:spPr>
            <a:xfrm>
              <a:off x="4246744" y="5548271"/>
              <a:ext cx="760561" cy="223589"/>
            </a:xfrm>
            <a:prstGeom prst="rightArrow">
              <a:avLst>
                <a:gd name="adj1" fmla="val 50000"/>
                <a:gd name="adj2" fmla="val 50000"/>
              </a:avLst>
            </a:prstGeom>
            <a:solidFill>
              <a:srgbClr val="7F7F7F"/>
            </a:solidFill>
            <a:ln w="25400" cap="flat">
              <a:solidFill>
                <a:srgbClr val="7F7F7F"/>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baseline="0">
                <a:solidFill>
                  <a:schemeClr val="dk1"/>
                </a:solidFill>
                <a:latin typeface="Calibri"/>
                <a:ea typeface="Calibri"/>
                <a:cs typeface="Calibri"/>
                <a:sym typeface="Calibri"/>
              </a:endParaRPr>
            </a:p>
          </p:txBody>
        </p:sp>
        <p:sp>
          <p:nvSpPr>
            <p:cNvPr id="276" name="Shape 276"/>
            <p:cNvSpPr txBox="1"/>
            <p:nvPr/>
          </p:nvSpPr>
          <p:spPr>
            <a:xfrm>
              <a:off x="4208637" y="5270767"/>
              <a:ext cx="836775" cy="277505"/>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200" b="0" i="0" u="none" strike="noStrike" cap="none" baseline="0">
                  <a:solidFill>
                    <a:schemeClr val="dk1"/>
                  </a:solidFill>
                  <a:latin typeface="Calibri"/>
                  <a:ea typeface="Calibri"/>
                  <a:cs typeface="Calibri"/>
                  <a:sym typeface="Calibri"/>
                </a:rPr>
                <a:t>Records</a:t>
              </a:r>
            </a:p>
          </p:txBody>
        </p:sp>
      </p:grpSp>
      <p:sp>
        <p:nvSpPr>
          <p:cNvPr id="277" name="Shape 277"/>
          <p:cNvSpPr txBox="1"/>
          <p:nvPr/>
        </p:nvSpPr>
        <p:spPr>
          <a:xfrm>
            <a:off x="6224587" y="4317412"/>
            <a:ext cx="798600" cy="2763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200" b="0" i="0" u="none" strike="noStrike" cap="none" baseline="0">
                <a:solidFill>
                  <a:schemeClr val="dk1"/>
                </a:solidFill>
                <a:latin typeface="Calibri"/>
                <a:ea typeface="Calibri"/>
                <a:cs typeface="Calibri"/>
                <a:sym typeface="Calibri"/>
              </a:rPr>
              <a:t>Reports</a:t>
            </a:r>
          </a:p>
        </p:txBody>
      </p:sp>
      <p:sp>
        <p:nvSpPr>
          <p:cNvPr id="278" name="Shape 278"/>
          <p:cNvSpPr txBox="1"/>
          <p:nvPr/>
        </p:nvSpPr>
        <p:spPr>
          <a:xfrm>
            <a:off x="8166100" y="4303125"/>
            <a:ext cx="877800" cy="2778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200" b="0" i="0" u="none" strike="noStrike" cap="none" baseline="0">
                <a:solidFill>
                  <a:schemeClr val="dk1"/>
                </a:solidFill>
                <a:latin typeface="Calibri"/>
                <a:ea typeface="Calibri"/>
                <a:cs typeface="Calibri"/>
                <a:sym typeface="Calibri"/>
              </a:rPr>
              <a:t>Decisions</a:t>
            </a:r>
          </a:p>
        </p:txBody>
      </p:sp>
      <p:sp>
        <p:nvSpPr>
          <p:cNvPr id="21" name="TextBox 20"/>
          <p:cNvSpPr txBox="1"/>
          <p:nvPr/>
        </p:nvSpPr>
        <p:spPr>
          <a:xfrm>
            <a:off x="1707150" y="5715000"/>
            <a:ext cx="7543800" cy="304800"/>
          </a:xfrm>
          <a:prstGeom prst="rect">
            <a:avLst/>
          </a:prstGeom>
          <a:noFill/>
        </p:spPr>
        <p:txBody>
          <a:bodyPr wrap="square" rtlCol="0">
            <a:spAutoFit/>
          </a:bodyPr>
          <a:lstStyle/>
          <a:p>
            <a:r>
              <a:rPr lang="en-US" dirty="0" smtClean="0"/>
              <a:t>Shading represents levels of effort</a:t>
            </a:r>
            <a:endParaRPr lang="en-US" dirty="0"/>
          </a:p>
        </p:txBody>
      </p:sp>
      <p:sp>
        <p:nvSpPr>
          <p:cNvPr id="22" name="Rectangle 21"/>
          <p:cNvSpPr/>
          <p:nvPr/>
        </p:nvSpPr>
        <p:spPr>
          <a:xfrm rot="16200000">
            <a:off x="946850" y="5292384"/>
            <a:ext cx="370568" cy="1150032"/>
          </a:xfrm>
          <a:prstGeom prst="rect">
            <a:avLst/>
          </a:prstGeom>
          <a:gradFill>
            <a:gsLst>
              <a:gs pos="19000">
                <a:schemeClr val="bg2">
                  <a:lumMod val="75000"/>
                </a:schemeClr>
              </a:gs>
              <a:gs pos="72000">
                <a:schemeClr val="accent1">
                  <a:tint val="44500"/>
                  <a:satMod val="160000"/>
                </a:schemeClr>
              </a:gs>
              <a:gs pos="100000">
                <a:schemeClr val="bg2">
                  <a:lumMod val="20000"/>
                  <a:lumOff val="8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36" r="29870" b="71766"/>
          <a:stretch/>
        </p:blipFill>
        <p:spPr>
          <a:xfrm>
            <a:off x="321190" y="2430538"/>
            <a:ext cx="8552893" cy="1665153"/>
          </a:xfrm>
          <a:prstGeom prst="rect">
            <a:avLst/>
          </a:prstGeom>
          <a:ln>
            <a:solidFill>
              <a:schemeClr val="bg2"/>
            </a:solidFill>
          </a:ln>
        </p:spPr>
      </p:pic>
      <p:sp>
        <p:nvSpPr>
          <p:cNvPr id="46" name="Title 1"/>
          <p:cNvSpPr>
            <a:spLocks noGrp="1"/>
          </p:cNvSpPr>
          <p:nvPr>
            <p:ph type="title"/>
          </p:nvPr>
        </p:nvSpPr>
        <p:spPr>
          <a:xfrm>
            <a:off x="457200" y="338435"/>
            <a:ext cx="8229600" cy="1143000"/>
          </a:xfrm>
        </p:spPr>
        <p:txBody>
          <a:bodyPr/>
          <a:lstStyle/>
          <a:p>
            <a:r>
              <a:rPr lang="en-US" b="1" dirty="0" smtClean="0"/>
              <a:t>User Needs Met </a:t>
            </a:r>
            <a:br>
              <a:rPr lang="en-US" b="1" dirty="0" smtClean="0"/>
            </a:br>
            <a:r>
              <a:rPr lang="en-US" b="1" dirty="0" smtClean="0"/>
              <a:t>are Society’s Benefit</a:t>
            </a:r>
            <a:endParaRPr lang="en-US" b="1" dirty="0"/>
          </a:p>
        </p:txBody>
      </p:sp>
      <p:sp>
        <p:nvSpPr>
          <p:cNvPr id="2" name="TextBox 1"/>
          <p:cNvSpPr txBox="1"/>
          <p:nvPr/>
        </p:nvSpPr>
        <p:spPr>
          <a:xfrm>
            <a:off x="1613120" y="4839423"/>
            <a:ext cx="6223178" cy="400110"/>
          </a:xfrm>
          <a:prstGeom prst="rect">
            <a:avLst/>
          </a:prstGeom>
          <a:noFill/>
        </p:spPr>
        <p:txBody>
          <a:bodyPr wrap="none" rtlCol="0">
            <a:spAutoFit/>
          </a:bodyPr>
          <a:lstStyle/>
          <a:p>
            <a:r>
              <a:rPr lang="en-US" sz="2000" b="1" dirty="0" smtClean="0"/>
              <a:t>One must first Understand the End-User’s Needs!</a:t>
            </a:r>
            <a:endParaRPr lang="en-US" sz="2000" b="1" dirty="0"/>
          </a:p>
        </p:txBody>
      </p:sp>
    </p:spTree>
    <p:extLst>
      <p:ext uri="{BB962C8B-B14F-4D97-AF65-F5344CB8AC3E}">
        <p14:creationId xmlns:p14="http://schemas.microsoft.com/office/powerpoint/2010/main" val="23554502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rot="10800000">
            <a:off x="2163509" y="2279385"/>
            <a:ext cx="6822831" cy="0"/>
          </a:xfrm>
          <a:prstGeom prst="line">
            <a:avLst/>
          </a:prstGeom>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rot="10800000">
            <a:off x="2163509" y="1822185"/>
            <a:ext cx="6822831" cy="0"/>
          </a:xfrm>
          <a:prstGeom prst="line">
            <a:avLst/>
          </a:prstGeom>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rot="10800000">
            <a:off x="2163509" y="2720710"/>
            <a:ext cx="6822831" cy="0"/>
          </a:xfrm>
          <a:prstGeom prst="line">
            <a:avLst/>
          </a:prstGeom>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10800000">
            <a:off x="2163509" y="3193785"/>
            <a:ext cx="6822831" cy="0"/>
          </a:xfrm>
          <a:prstGeom prst="line">
            <a:avLst/>
          </a:prstGeom>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a:off x="2163509" y="3652572"/>
            <a:ext cx="6822831" cy="0"/>
          </a:xfrm>
          <a:prstGeom prst="line">
            <a:avLst/>
          </a:prstGeom>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0800000">
            <a:off x="2163509" y="4109772"/>
            <a:ext cx="6822831" cy="0"/>
          </a:xfrm>
          <a:prstGeom prst="line">
            <a:avLst/>
          </a:prstGeom>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10800000">
            <a:off x="2163509" y="4565385"/>
            <a:ext cx="6822831" cy="0"/>
          </a:xfrm>
          <a:prstGeom prst="line">
            <a:avLst/>
          </a:prstGeom>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2163509" y="5022585"/>
            <a:ext cx="6822831" cy="0"/>
          </a:xfrm>
          <a:prstGeom prst="line">
            <a:avLst/>
          </a:prstGeom>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0800000">
            <a:off x="2163509" y="5555985"/>
            <a:ext cx="6822831" cy="0"/>
          </a:xfrm>
          <a:prstGeom prst="line">
            <a:avLst/>
          </a:prstGeom>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a:off x="2163509" y="6179872"/>
            <a:ext cx="6822831" cy="0"/>
          </a:xfrm>
          <a:prstGeom prst="line">
            <a:avLst/>
          </a:prstGeom>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15" name="Group 38"/>
          <p:cNvGrpSpPr>
            <a:grpSpLocks/>
          </p:cNvGrpSpPr>
          <p:nvPr/>
        </p:nvGrpSpPr>
        <p:grpSpPr bwMode="auto">
          <a:xfrm>
            <a:off x="5750771" y="2465026"/>
            <a:ext cx="2672862" cy="338138"/>
            <a:chOff x="3200400" y="2120865"/>
            <a:chExt cx="3200400" cy="338554"/>
          </a:xfrm>
        </p:grpSpPr>
        <p:sp>
          <p:nvSpPr>
            <p:cNvPr id="16" name="Rounded Rectangle 15"/>
            <p:cNvSpPr/>
            <p:nvPr/>
          </p:nvSpPr>
          <p:spPr>
            <a:xfrm>
              <a:off x="3200400" y="2176505"/>
              <a:ext cx="3200400" cy="227291"/>
            </a:xfrm>
            <a:prstGeom prst="round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0">
                <a:solidFill>
                  <a:prstClr val="white"/>
                </a:solidFill>
              </a:endParaRPr>
            </a:p>
          </p:txBody>
        </p:sp>
        <p:sp>
          <p:nvSpPr>
            <p:cNvPr id="17" name="TextBox 40"/>
            <p:cNvSpPr txBox="1">
              <a:spLocks noChangeArrowheads="1"/>
            </p:cNvSpPr>
            <p:nvPr/>
          </p:nvSpPr>
          <p:spPr bwMode="auto">
            <a:xfrm>
              <a:off x="3322820" y="2120865"/>
              <a:ext cx="2971800" cy="338554"/>
            </a:xfrm>
            <a:prstGeom prst="rect">
              <a:avLst/>
            </a:prstGeom>
            <a:noFill/>
            <a:ln w="9525">
              <a:noFill/>
              <a:miter lim="800000"/>
              <a:headEnd/>
              <a:tailEnd/>
            </a:ln>
          </p:spPr>
          <p:txBody>
            <a:bodyPr>
              <a:spAutoFit/>
            </a:bodyPr>
            <a:lstStyle/>
            <a:p>
              <a:pPr algn="ctr"/>
              <a:r>
                <a:rPr lang="en-US" sz="1600" dirty="0">
                  <a:solidFill>
                    <a:prstClr val="white"/>
                  </a:solidFill>
                  <a:latin typeface="Arial" pitchFamily="34" charset="0"/>
                  <a:ea typeface="ＭＳ Ｐゴシック" pitchFamily="34" charset="-128"/>
                </a:rPr>
                <a:t>Development Aid</a:t>
              </a:r>
            </a:p>
          </p:txBody>
        </p:sp>
      </p:grpSp>
      <p:cxnSp>
        <p:nvCxnSpPr>
          <p:cNvPr id="18" name="Straight Connector 17"/>
          <p:cNvCxnSpPr/>
          <p:nvPr/>
        </p:nvCxnSpPr>
        <p:spPr>
          <a:xfrm flipH="1" flipV="1">
            <a:off x="5750771" y="1549135"/>
            <a:ext cx="1" cy="4837671"/>
          </a:xfrm>
          <a:prstGeom prst="line">
            <a:avLst/>
          </a:prstGeom>
          <a:ln w="2857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3851632" y="1563422"/>
            <a:ext cx="1" cy="4823384"/>
          </a:xfrm>
          <a:prstGeom prst="line">
            <a:avLst/>
          </a:prstGeom>
          <a:ln w="2857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20" name="TextBox 264"/>
          <p:cNvSpPr txBox="1">
            <a:spLocks noChangeArrowheads="1"/>
          </p:cNvSpPr>
          <p:nvPr/>
        </p:nvSpPr>
        <p:spPr bwMode="auto">
          <a:xfrm>
            <a:off x="-15770" y="1639622"/>
            <a:ext cx="2179279" cy="5047536"/>
          </a:xfrm>
          <a:prstGeom prst="rect">
            <a:avLst/>
          </a:prstGeom>
          <a:noFill/>
          <a:ln w="9525">
            <a:noFill/>
            <a:miter lim="800000"/>
            <a:headEnd/>
            <a:tailEnd/>
          </a:ln>
        </p:spPr>
        <p:txBody>
          <a:bodyPr wrap="square">
            <a:spAutoFit/>
          </a:bodyPr>
          <a:lstStyle/>
          <a:p>
            <a:pPr algn="r"/>
            <a:r>
              <a:rPr lang="en-US" dirty="0">
                <a:solidFill>
                  <a:prstClr val="black"/>
                </a:solidFill>
                <a:latin typeface="Arial" pitchFamily="34" charset="0"/>
                <a:ea typeface="ＭＳ Ｐゴシック" pitchFamily="34" charset="-128"/>
              </a:rPr>
              <a:t>Farmer</a:t>
            </a:r>
          </a:p>
          <a:p>
            <a:pPr algn="r"/>
            <a:endParaRPr lang="en-US" dirty="0">
              <a:solidFill>
                <a:prstClr val="black"/>
              </a:solidFill>
              <a:latin typeface="Arial" pitchFamily="34" charset="0"/>
              <a:ea typeface="ＭＳ Ｐゴシック" pitchFamily="34" charset="-128"/>
            </a:endParaRPr>
          </a:p>
          <a:p>
            <a:pPr algn="r"/>
            <a:r>
              <a:rPr lang="en-US" dirty="0">
                <a:solidFill>
                  <a:prstClr val="black"/>
                </a:solidFill>
                <a:latin typeface="Arial" pitchFamily="34" charset="0"/>
                <a:ea typeface="ＭＳ Ｐゴシック" pitchFamily="34" charset="-128"/>
              </a:rPr>
              <a:t>Consumer</a:t>
            </a:r>
          </a:p>
          <a:p>
            <a:pPr algn="r"/>
            <a:endParaRPr lang="en-US" dirty="0">
              <a:solidFill>
                <a:prstClr val="black"/>
              </a:solidFill>
              <a:latin typeface="Arial" pitchFamily="34" charset="0"/>
              <a:ea typeface="ＭＳ Ｐゴシック" pitchFamily="34" charset="-128"/>
            </a:endParaRPr>
          </a:p>
          <a:p>
            <a:pPr algn="r"/>
            <a:r>
              <a:rPr lang="en-US" dirty="0" smtClean="0">
                <a:solidFill>
                  <a:prstClr val="black"/>
                </a:solidFill>
                <a:latin typeface="Arial" pitchFamily="34" charset="0"/>
                <a:ea typeface="ＭＳ Ｐゴシック" pitchFamily="34" charset="-128"/>
              </a:rPr>
              <a:t>Aid </a:t>
            </a:r>
            <a:r>
              <a:rPr lang="en-US" dirty="0">
                <a:solidFill>
                  <a:prstClr val="black"/>
                </a:solidFill>
                <a:latin typeface="Arial" pitchFamily="34" charset="0"/>
                <a:ea typeface="ＭＳ Ｐゴシック" pitchFamily="34" charset="-128"/>
              </a:rPr>
              <a:t>Agency</a:t>
            </a:r>
          </a:p>
          <a:p>
            <a:pPr algn="r"/>
            <a:endParaRPr lang="en-US" dirty="0" smtClean="0">
              <a:solidFill>
                <a:prstClr val="black"/>
              </a:solidFill>
              <a:latin typeface="Arial" pitchFamily="34" charset="0"/>
              <a:ea typeface="ＭＳ Ｐゴシック" pitchFamily="34" charset="-128"/>
            </a:endParaRPr>
          </a:p>
          <a:p>
            <a:pPr algn="r"/>
            <a:r>
              <a:rPr lang="en-US" dirty="0">
                <a:solidFill>
                  <a:prstClr val="black"/>
                </a:solidFill>
                <a:latin typeface="Arial" pitchFamily="34" charset="0"/>
                <a:ea typeface="ＭＳ Ｐゴシック" pitchFamily="34" charset="-128"/>
              </a:rPr>
              <a:t>Commodities Trader</a:t>
            </a:r>
          </a:p>
          <a:p>
            <a:pPr algn="r"/>
            <a:endParaRPr lang="en-US" dirty="0" smtClean="0">
              <a:solidFill>
                <a:prstClr val="black"/>
              </a:solidFill>
              <a:latin typeface="Arial" pitchFamily="34" charset="0"/>
              <a:ea typeface="ＭＳ Ｐゴシック" pitchFamily="34" charset="-128"/>
            </a:endParaRPr>
          </a:p>
          <a:p>
            <a:pPr algn="r"/>
            <a:r>
              <a:rPr lang="en-US" dirty="0">
                <a:solidFill>
                  <a:prstClr val="black"/>
                </a:solidFill>
                <a:latin typeface="Arial" pitchFamily="34" charset="0"/>
                <a:ea typeface="ＭＳ Ｐゴシック" pitchFamily="34" charset="-128"/>
              </a:rPr>
              <a:t>(Re-)Insurance Companies</a:t>
            </a:r>
          </a:p>
          <a:p>
            <a:pPr algn="r"/>
            <a:endParaRPr lang="en-US" dirty="0" smtClean="0">
              <a:solidFill>
                <a:prstClr val="black"/>
              </a:solidFill>
              <a:latin typeface="Arial" pitchFamily="34" charset="0"/>
              <a:ea typeface="ＭＳ Ｐゴシック" pitchFamily="34" charset="-128"/>
            </a:endParaRPr>
          </a:p>
          <a:p>
            <a:pPr algn="r"/>
            <a:r>
              <a:rPr lang="en-US" dirty="0" smtClean="0">
                <a:solidFill>
                  <a:prstClr val="black"/>
                </a:solidFill>
                <a:latin typeface="Arial" pitchFamily="34" charset="0"/>
                <a:ea typeface="ＭＳ Ｐゴシック" pitchFamily="34" charset="-128"/>
              </a:rPr>
              <a:t>Regulatory </a:t>
            </a:r>
            <a:r>
              <a:rPr lang="en-US" dirty="0">
                <a:solidFill>
                  <a:prstClr val="black"/>
                </a:solidFill>
                <a:latin typeface="Arial" pitchFamily="34" charset="0"/>
                <a:ea typeface="ＭＳ Ｐゴシック" pitchFamily="34" charset="-128"/>
              </a:rPr>
              <a:t>Agency</a:t>
            </a:r>
          </a:p>
          <a:p>
            <a:pPr algn="r"/>
            <a:endParaRPr lang="en-US" dirty="0">
              <a:solidFill>
                <a:prstClr val="black"/>
              </a:solidFill>
              <a:latin typeface="Arial" pitchFamily="34" charset="0"/>
              <a:ea typeface="ＭＳ Ｐゴシック" pitchFamily="34" charset="-128"/>
            </a:endParaRPr>
          </a:p>
          <a:p>
            <a:pPr algn="r"/>
            <a:r>
              <a:rPr lang="en-US" dirty="0">
                <a:solidFill>
                  <a:prstClr val="black"/>
                </a:solidFill>
                <a:latin typeface="Arial" pitchFamily="34" charset="0"/>
                <a:ea typeface="ＭＳ Ｐゴシック" pitchFamily="34" charset="-128"/>
              </a:rPr>
              <a:t>Crop Breeder</a:t>
            </a:r>
          </a:p>
          <a:p>
            <a:pPr algn="r"/>
            <a:endParaRPr lang="en-US" dirty="0" smtClean="0">
              <a:solidFill>
                <a:prstClr val="black"/>
              </a:solidFill>
              <a:latin typeface="Arial" pitchFamily="34" charset="0"/>
              <a:ea typeface="ＭＳ Ｐゴシック" pitchFamily="34" charset="-128"/>
            </a:endParaRPr>
          </a:p>
          <a:p>
            <a:pPr algn="r"/>
            <a:r>
              <a:rPr lang="en-US" dirty="0" smtClean="0">
                <a:solidFill>
                  <a:prstClr val="black"/>
                </a:solidFill>
                <a:latin typeface="Arial" pitchFamily="34" charset="0"/>
                <a:ea typeface="ＭＳ Ｐゴシック" pitchFamily="34" charset="-128"/>
              </a:rPr>
              <a:t>Elected </a:t>
            </a:r>
            <a:r>
              <a:rPr lang="en-US" dirty="0">
                <a:solidFill>
                  <a:prstClr val="black"/>
                </a:solidFill>
                <a:latin typeface="Arial" pitchFamily="34" charset="0"/>
                <a:ea typeface="ＭＳ Ｐゴシック" pitchFamily="34" charset="-128"/>
              </a:rPr>
              <a:t>Official</a:t>
            </a:r>
          </a:p>
          <a:p>
            <a:pPr algn="r"/>
            <a:endParaRPr lang="en-US" dirty="0" smtClean="0">
              <a:solidFill>
                <a:prstClr val="black"/>
              </a:solidFill>
              <a:latin typeface="Arial" pitchFamily="34" charset="0"/>
              <a:ea typeface="ＭＳ Ｐゴシック" pitchFamily="34" charset="-128"/>
            </a:endParaRPr>
          </a:p>
          <a:p>
            <a:pPr algn="r"/>
            <a:r>
              <a:rPr lang="en-US" dirty="0">
                <a:solidFill>
                  <a:prstClr val="black"/>
                </a:solidFill>
                <a:latin typeface="Arial" pitchFamily="34" charset="0"/>
                <a:ea typeface="ＭＳ Ｐゴシック" pitchFamily="34" charset="-128"/>
              </a:rPr>
              <a:t>Biofuel or Processing Plant Construction</a:t>
            </a:r>
          </a:p>
          <a:p>
            <a:pPr algn="r"/>
            <a:endParaRPr lang="en-US" dirty="0" smtClean="0">
              <a:solidFill>
                <a:prstClr val="black"/>
              </a:solidFill>
              <a:latin typeface="Arial" pitchFamily="34" charset="0"/>
              <a:ea typeface="ＭＳ Ｐゴシック" pitchFamily="34" charset="-128"/>
            </a:endParaRPr>
          </a:p>
          <a:p>
            <a:pPr algn="r"/>
            <a:r>
              <a:rPr lang="en-US" dirty="0" smtClean="0">
                <a:solidFill>
                  <a:prstClr val="black"/>
                </a:solidFill>
                <a:latin typeface="Arial" pitchFamily="34" charset="0"/>
                <a:ea typeface="ＭＳ Ｐゴシック" pitchFamily="34" charset="-128"/>
              </a:rPr>
              <a:t>Reservoir </a:t>
            </a:r>
            <a:r>
              <a:rPr lang="en-US" dirty="0">
                <a:solidFill>
                  <a:prstClr val="black"/>
                </a:solidFill>
                <a:latin typeface="Arial" pitchFamily="34" charset="0"/>
                <a:ea typeface="ＭＳ Ｐゴシック" pitchFamily="34" charset="-128"/>
              </a:rPr>
              <a:t>Construction</a:t>
            </a:r>
          </a:p>
          <a:p>
            <a:pPr algn="r"/>
            <a:endParaRPr lang="en-US" dirty="0" smtClean="0">
              <a:solidFill>
                <a:prstClr val="black"/>
              </a:solidFill>
              <a:latin typeface="Arial" pitchFamily="34" charset="0"/>
              <a:ea typeface="ＭＳ Ｐゴシック" pitchFamily="34" charset="-128"/>
            </a:endParaRPr>
          </a:p>
          <a:p>
            <a:pPr algn="r"/>
            <a:r>
              <a:rPr lang="en-US" dirty="0" smtClean="0">
                <a:solidFill>
                  <a:prstClr val="black"/>
                </a:solidFill>
                <a:latin typeface="Arial" pitchFamily="34" charset="0"/>
                <a:ea typeface="ＭＳ Ｐゴシック" pitchFamily="34" charset="-128"/>
              </a:rPr>
              <a:t>Emissions Policymaker</a:t>
            </a:r>
            <a:endParaRPr lang="en-US" dirty="0">
              <a:solidFill>
                <a:prstClr val="black"/>
              </a:solidFill>
              <a:latin typeface="Arial" pitchFamily="34" charset="0"/>
              <a:ea typeface="ＭＳ Ｐゴシック" pitchFamily="34" charset="-128"/>
            </a:endParaRPr>
          </a:p>
        </p:txBody>
      </p:sp>
      <p:cxnSp>
        <p:nvCxnSpPr>
          <p:cNvPr id="22" name="Straight Connector 21"/>
          <p:cNvCxnSpPr/>
          <p:nvPr/>
        </p:nvCxnSpPr>
        <p:spPr>
          <a:xfrm>
            <a:off x="2163509" y="1563422"/>
            <a:ext cx="668215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64"/>
          <p:cNvSpPr txBox="1">
            <a:spLocks noChangeArrowheads="1"/>
          </p:cNvSpPr>
          <p:nvPr/>
        </p:nvSpPr>
        <p:spPr bwMode="auto">
          <a:xfrm>
            <a:off x="2163509" y="953822"/>
            <a:ext cx="1688123" cy="338138"/>
          </a:xfrm>
          <a:prstGeom prst="rect">
            <a:avLst/>
          </a:prstGeom>
          <a:noFill/>
          <a:ln w="9525">
            <a:noFill/>
            <a:miter lim="800000"/>
            <a:headEnd/>
            <a:tailEnd/>
          </a:ln>
        </p:spPr>
        <p:txBody>
          <a:bodyPr>
            <a:spAutoFit/>
          </a:bodyPr>
          <a:lstStyle/>
          <a:p>
            <a:pPr algn="ctr"/>
            <a:r>
              <a:rPr lang="en-US" sz="1600" b="1" dirty="0">
                <a:solidFill>
                  <a:prstClr val="black"/>
                </a:solidFill>
                <a:latin typeface="Arial" pitchFamily="34" charset="0"/>
                <a:ea typeface="ＭＳ Ｐゴシック" pitchFamily="34" charset="-128"/>
              </a:rPr>
              <a:t>Days</a:t>
            </a:r>
          </a:p>
        </p:txBody>
      </p:sp>
      <p:sp>
        <p:nvSpPr>
          <p:cNvPr id="24" name="TextBox 264"/>
          <p:cNvSpPr txBox="1">
            <a:spLocks noChangeArrowheads="1"/>
          </p:cNvSpPr>
          <p:nvPr/>
        </p:nvSpPr>
        <p:spPr bwMode="auto">
          <a:xfrm>
            <a:off x="3851633" y="953822"/>
            <a:ext cx="1899138" cy="338138"/>
          </a:xfrm>
          <a:prstGeom prst="rect">
            <a:avLst/>
          </a:prstGeom>
          <a:noFill/>
          <a:ln w="9525">
            <a:noFill/>
            <a:miter lim="800000"/>
            <a:headEnd/>
            <a:tailEnd/>
          </a:ln>
        </p:spPr>
        <p:txBody>
          <a:bodyPr>
            <a:spAutoFit/>
          </a:bodyPr>
          <a:lstStyle/>
          <a:p>
            <a:pPr algn="ctr"/>
            <a:r>
              <a:rPr lang="en-US" sz="1600" b="1" dirty="0">
                <a:solidFill>
                  <a:prstClr val="black"/>
                </a:solidFill>
                <a:latin typeface="Arial" pitchFamily="34" charset="0"/>
                <a:ea typeface="ＭＳ Ｐゴシック" pitchFamily="34" charset="-128"/>
              </a:rPr>
              <a:t>Months</a:t>
            </a:r>
          </a:p>
        </p:txBody>
      </p:sp>
      <p:sp>
        <p:nvSpPr>
          <p:cNvPr id="25" name="TextBox 264"/>
          <p:cNvSpPr txBox="1">
            <a:spLocks noChangeArrowheads="1"/>
          </p:cNvSpPr>
          <p:nvPr/>
        </p:nvSpPr>
        <p:spPr bwMode="auto">
          <a:xfrm>
            <a:off x="5750771" y="953822"/>
            <a:ext cx="3024554" cy="338138"/>
          </a:xfrm>
          <a:prstGeom prst="rect">
            <a:avLst/>
          </a:prstGeom>
          <a:noFill/>
          <a:ln w="9525">
            <a:noFill/>
            <a:miter lim="800000"/>
            <a:headEnd/>
            <a:tailEnd/>
          </a:ln>
        </p:spPr>
        <p:txBody>
          <a:bodyPr>
            <a:spAutoFit/>
          </a:bodyPr>
          <a:lstStyle/>
          <a:p>
            <a:pPr algn="ctr"/>
            <a:r>
              <a:rPr lang="en-US" sz="1600" b="1" dirty="0">
                <a:solidFill>
                  <a:prstClr val="black"/>
                </a:solidFill>
                <a:latin typeface="Arial" pitchFamily="34" charset="0"/>
                <a:ea typeface="ＭＳ Ｐゴシック" pitchFamily="34" charset="-128"/>
              </a:rPr>
              <a:t>Years</a:t>
            </a:r>
          </a:p>
        </p:txBody>
      </p:sp>
      <p:sp>
        <p:nvSpPr>
          <p:cNvPr id="26" name="TextBox 264"/>
          <p:cNvSpPr txBox="1">
            <a:spLocks noChangeArrowheads="1"/>
          </p:cNvSpPr>
          <p:nvPr/>
        </p:nvSpPr>
        <p:spPr bwMode="auto">
          <a:xfrm>
            <a:off x="2093171" y="1225286"/>
            <a:ext cx="6893169" cy="307777"/>
          </a:xfrm>
          <a:prstGeom prst="rect">
            <a:avLst/>
          </a:prstGeom>
          <a:noFill/>
          <a:ln w="9525">
            <a:noFill/>
            <a:miter lim="800000"/>
            <a:headEnd/>
            <a:tailEnd/>
          </a:ln>
        </p:spPr>
        <p:txBody>
          <a:bodyPr>
            <a:spAutoFit/>
          </a:bodyPr>
          <a:lstStyle/>
          <a:p>
            <a:r>
              <a:rPr lang="en-US" dirty="0">
                <a:solidFill>
                  <a:prstClr val="black"/>
                </a:solidFill>
                <a:latin typeface="Arial" pitchFamily="34" charset="0"/>
                <a:ea typeface="ＭＳ Ｐゴシック" pitchFamily="34" charset="-128"/>
              </a:rPr>
              <a:t>&lt;1         10         20      1        3       6       9      </a:t>
            </a:r>
            <a:r>
              <a:rPr lang="en-US" dirty="0" smtClean="0">
                <a:solidFill>
                  <a:prstClr val="black"/>
                </a:solidFill>
                <a:latin typeface="Arial" pitchFamily="34" charset="0"/>
                <a:ea typeface="ＭＳ Ｐゴシック" pitchFamily="34" charset="-128"/>
              </a:rPr>
              <a:t>   1       </a:t>
            </a:r>
            <a:r>
              <a:rPr lang="en-US" dirty="0">
                <a:solidFill>
                  <a:prstClr val="black"/>
                </a:solidFill>
                <a:latin typeface="Arial" pitchFamily="34" charset="0"/>
                <a:ea typeface="ＭＳ Ｐゴシック" pitchFamily="34" charset="-128"/>
              </a:rPr>
              <a:t>3       5      10      50       100&lt;</a:t>
            </a:r>
          </a:p>
        </p:txBody>
      </p:sp>
      <p:cxnSp>
        <p:nvCxnSpPr>
          <p:cNvPr id="27" name="Straight Connector 26"/>
          <p:cNvCxnSpPr/>
          <p:nvPr/>
        </p:nvCxnSpPr>
        <p:spPr>
          <a:xfrm rot="5400000" flipH="1" flipV="1">
            <a:off x="3584932" y="1296722"/>
            <a:ext cx="533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5400000" flipH="1" flipV="1">
            <a:off x="5484071" y="1296722"/>
            <a:ext cx="533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163509" y="1228460"/>
            <a:ext cx="668215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2163509" y="1715822"/>
            <a:ext cx="4431323" cy="228600"/>
          </a:xfrm>
          <a:prstGeom prst="round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0">
              <a:solidFill>
                <a:prstClr val="white"/>
              </a:solidFill>
            </a:endParaRPr>
          </a:p>
        </p:txBody>
      </p:sp>
      <p:sp>
        <p:nvSpPr>
          <p:cNvPr id="31" name="Rounded Rectangle 30"/>
          <p:cNvSpPr/>
          <p:nvPr/>
        </p:nvSpPr>
        <p:spPr>
          <a:xfrm>
            <a:off x="2796555" y="2115372"/>
            <a:ext cx="2532185" cy="228600"/>
          </a:xfrm>
          <a:prstGeom prst="round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0">
              <a:solidFill>
                <a:prstClr val="white"/>
              </a:solidFill>
            </a:endParaRPr>
          </a:p>
        </p:txBody>
      </p:sp>
      <p:sp>
        <p:nvSpPr>
          <p:cNvPr id="32" name="Rounded Rectangle 31"/>
          <p:cNvSpPr/>
          <p:nvPr/>
        </p:nvSpPr>
        <p:spPr>
          <a:xfrm>
            <a:off x="5891448" y="4449880"/>
            <a:ext cx="1688123" cy="228600"/>
          </a:xfrm>
          <a:prstGeom prst="round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0">
              <a:solidFill>
                <a:prstClr val="white"/>
              </a:solidFill>
            </a:endParaRPr>
          </a:p>
        </p:txBody>
      </p:sp>
      <p:sp>
        <p:nvSpPr>
          <p:cNvPr id="33" name="Rounded Rectangle 32"/>
          <p:cNvSpPr/>
          <p:nvPr/>
        </p:nvSpPr>
        <p:spPr>
          <a:xfrm>
            <a:off x="6383817" y="5908560"/>
            <a:ext cx="2250831" cy="228600"/>
          </a:xfrm>
          <a:prstGeom prst="round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0">
              <a:solidFill>
                <a:prstClr val="white"/>
              </a:solidFill>
            </a:endParaRPr>
          </a:p>
        </p:txBody>
      </p:sp>
      <p:sp>
        <p:nvSpPr>
          <p:cNvPr id="34" name="Rounded Rectangle 33"/>
          <p:cNvSpPr/>
          <p:nvPr/>
        </p:nvSpPr>
        <p:spPr>
          <a:xfrm>
            <a:off x="7298217" y="6331632"/>
            <a:ext cx="1688123" cy="228600"/>
          </a:xfrm>
          <a:prstGeom prst="round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0">
              <a:solidFill>
                <a:prstClr val="white"/>
              </a:solidFill>
            </a:endParaRPr>
          </a:p>
        </p:txBody>
      </p:sp>
      <p:sp>
        <p:nvSpPr>
          <p:cNvPr id="35" name="Rounded Rectangle 34"/>
          <p:cNvSpPr/>
          <p:nvPr/>
        </p:nvSpPr>
        <p:spPr>
          <a:xfrm>
            <a:off x="5469417" y="4076176"/>
            <a:ext cx="2180492" cy="228600"/>
          </a:xfrm>
          <a:prstGeom prst="round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0">
              <a:solidFill>
                <a:prstClr val="white"/>
              </a:solidFill>
            </a:endParaRPr>
          </a:p>
        </p:txBody>
      </p:sp>
      <p:sp>
        <p:nvSpPr>
          <p:cNvPr id="36" name="Rounded Rectangle 35"/>
          <p:cNvSpPr/>
          <p:nvPr/>
        </p:nvSpPr>
        <p:spPr>
          <a:xfrm>
            <a:off x="4344001" y="2973184"/>
            <a:ext cx="2250831" cy="228600"/>
          </a:xfrm>
          <a:prstGeom prst="round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0" dirty="0" smtClean="0">
                <a:solidFill>
                  <a:prstClr val="white"/>
                </a:solidFill>
              </a:rPr>
              <a:t>Futures</a:t>
            </a:r>
            <a:endParaRPr lang="en-US" sz="1600" b="0" dirty="0">
              <a:solidFill>
                <a:prstClr val="white"/>
              </a:solidFill>
            </a:endParaRPr>
          </a:p>
        </p:txBody>
      </p:sp>
      <p:sp>
        <p:nvSpPr>
          <p:cNvPr id="37" name="Rounded Rectangle 36"/>
          <p:cNvSpPr/>
          <p:nvPr/>
        </p:nvSpPr>
        <p:spPr>
          <a:xfrm>
            <a:off x="6313478" y="5371030"/>
            <a:ext cx="2532185" cy="228600"/>
          </a:xfrm>
          <a:prstGeom prst="round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0">
              <a:solidFill>
                <a:prstClr val="white"/>
              </a:solidFill>
            </a:endParaRPr>
          </a:p>
        </p:txBody>
      </p:sp>
      <p:sp>
        <p:nvSpPr>
          <p:cNvPr id="38" name="Rounded Rectangle 37"/>
          <p:cNvSpPr/>
          <p:nvPr/>
        </p:nvSpPr>
        <p:spPr>
          <a:xfrm>
            <a:off x="6032124" y="4843310"/>
            <a:ext cx="1477108" cy="228600"/>
          </a:xfrm>
          <a:prstGeom prst="round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0">
              <a:solidFill>
                <a:prstClr val="white"/>
              </a:solidFill>
            </a:endParaRPr>
          </a:p>
        </p:txBody>
      </p:sp>
      <p:sp>
        <p:nvSpPr>
          <p:cNvPr id="39" name="Rounded Rectangle 38"/>
          <p:cNvSpPr/>
          <p:nvPr/>
        </p:nvSpPr>
        <p:spPr>
          <a:xfrm>
            <a:off x="4555017" y="3503510"/>
            <a:ext cx="3376246" cy="228600"/>
          </a:xfrm>
          <a:prstGeom prst="round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0">
              <a:solidFill>
                <a:prstClr val="white"/>
              </a:solidFill>
            </a:endParaRPr>
          </a:p>
        </p:txBody>
      </p:sp>
      <p:grpSp>
        <p:nvGrpSpPr>
          <p:cNvPr id="40" name="Group 35"/>
          <p:cNvGrpSpPr>
            <a:grpSpLocks/>
          </p:cNvGrpSpPr>
          <p:nvPr/>
        </p:nvGrpSpPr>
        <p:grpSpPr bwMode="auto">
          <a:xfrm>
            <a:off x="3851633" y="2459749"/>
            <a:ext cx="1899138" cy="338138"/>
            <a:chOff x="3200400" y="3200400"/>
            <a:chExt cx="3200400" cy="338554"/>
          </a:xfrm>
        </p:grpSpPr>
        <p:sp>
          <p:nvSpPr>
            <p:cNvPr id="41" name="Rounded Rectangle 40"/>
            <p:cNvSpPr/>
            <p:nvPr/>
          </p:nvSpPr>
          <p:spPr>
            <a:xfrm>
              <a:off x="3200400" y="3256031"/>
              <a:ext cx="3200400" cy="227291"/>
            </a:xfrm>
            <a:prstGeom prst="round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0">
                <a:solidFill>
                  <a:prstClr val="white"/>
                </a:solidFill>
              </a:endParaRPr>
            </a:p>
          </p:txBody>
        </p:sp>
        <p:sp>
          <p:nvSpPr>
            <p:cNvPr id="42" name="TextBox 34"/>
            <p:cNvSpPr txBox="1">
              <a:spLocks noChangeArrowheads="1"/>
            </p:cNvSpPr>
            <p:nvPr/>
          </p:nvSpPr>
          <p:spPr bwMode="auto">
            <a:xfrm>
              <a:off x="3322820" y="3200400"/>
              <a:ext cx="2971800" cy="338554"/>
            </a:xfrm>
            <a:prstGeom prst="rect">
              <a:avLst/>
            </a:prstGeom>
            <a:noFill/>
            <a:ln w="9525">
              <a:noFill/>
              <a:miter lim="800000"/>
              <a:headEnd/>
              <a:tailEnd/>
            </a:ln>
          </p:spPr>
          <p:txBody>
            <a:bodyPr>
              <a:spAutoFit/>
            </a:bodyPr>
            <a:lstStyle/>
            <a:p>
              <a:pPr algn="ctr"/>
              <a:r>
                <a:rPr lang="en-US" sz="1600" dirty="0">
                  <a:solidFill>
                    <a:prstClr val="white"/>
                  </a:solidFill>
                  <a:latin typeface="Arial" pitchFamily="34" charset="0"/>
                  <a:ea typeface="ＭＳ Ｐゴシック" pitchFamily="34" charset="-128"/>
                </a:rPr>
                <a:t>Disaster Relief</a:t>
              </a:r>
            </a:p>
          </p:txBody>
        </p:sp>
      </p:grpSp>
      <p:sp>
        <p:nvSpPr>
          <p:cNvPr id="45" name="TextBox 44"/>
          <p:cNvSpPr txBox="1"/>
          <p:nvPr/>
        </p:nvSpPr>
        <p:spPr>
          <a:xfrm>
            <a:off x="274427" y="325409"/>
            <a:ext cx="8351966" cy="677108"/>
          </a:xfrm>
          <a:prstGeom prst="rect">
            <a:avLst/>
          </a:prstGeom>
          <a:noFill/>
        </p:spPr>
        <p:txBody>
          <a:bodyPr wrap="none" rtlCol="0">
            <a:spAutoFit/>
          </a:bodyPr>
          <a:lstStyle/>
          <a:p>
            <a:r>
              <a:rPr lang="en-US" sz="3800" b="1" dirty="0" smtClean="0">
                <a:solidFill>
                  <a:schemeClr val="accent5">
                    <a:lumMod val="50000"/>
                  </a:schemeClr>
                </a:solidFill>
                <a:latin typeface="Arial Narrow" panose="020B0606020202030204" pitchFamily="34" charset="0"/>
                <a:ea typeface="Arial Narrow" panose="020B0606020202030204" pitchFamily="34" charset="0"/>
              </a:rPr>
              <a:t>Agricultural Stakeholder Temporal Outlook</a:t>
            </a:r>
            <a:endParaRPr lang="en-US" sz="3800" b="1" dirty="0">
              <a:solidFill>
                <a:schemeClr val="accent5">
                  <a:lumMod val="50000"/>
                </a:schemeClr>
              </a:solidFill>
              <a:latin typeface="Arial Narrow" panose="020B0606020202030204" pitchFamily="34" charset="0"/>
              <a:ea typeface="Arial Narrow" panose="020B0606020202030204" pitchFamily="34" charset="0"/>
            </a:endParaRPr>
          </a:p>
        </p:txBody>
      </p:sp>
    </p:spTree>
    <p:extLst>
      <p:ext uri="{BB962C8B-B14F-4D97-AF65-F5344CB8AC3E}">
        <p14:creationId xmlns:p14="http://schemas.microsoft.com/office/powerpoint/2010/main" val="40172972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955" y="342039"/>
            <a:ext cx="8611737" cy="1143000"/>
          </a:xfrm>
        </p:spPr>
        <p:txBody>
          <a:bodyPr/>
          <a:lstStyle/>
          <a:p>
            <a:r>
              <a:rPr lang="en-US" sz="3600" b="1" dirty="0" smtClean="0"/>
              <a:t>Accuracy vs. Latency</a:t>
            </a:r>
            <a:r>
              <a:rPr lang="en-US" sz="2400" b="1" dirty="0" smtClean="0"/>
              <a:t/>
            </a:r>
            <a:br>
              <a:rPr lang="en-US" sz="2400" b="1" dirty="0" smtClean="0"/>
            </a:br>
            <a:r>
              <a:rPr lang="en-US" sz="1800" b="1" dirty="0" smtClean="0"/>
              <a:t>CDRs Have Higher Latency, </a:t>
            </a:r>
            <a:r>
              <a:rPr lang="en-US" sz="1800" b="1" dirty="0"/>
              <a:t>b</a:t>
            </a:r>
            <a:r>
              <a:rPr lang="en-US" sz="1800" b="1" dirty="0" smtClean="0"/>
              <a:t>ut  are Better for Long-Range Decisions</a:t>
            </a:r>
            <a:br>
              <a:rPr lang="en-US" sz="1800" b="1" dirty="0" smtClean="0"/>
            </a:br>
            <a:r>
              <a:rPr lang="en-US" sz="1800" b="1" dirty="0" smtClean="0"/>
              <a:t>than Low Latency Operational Weather Data Products</a:t>
            </a:r>
            <a:endParaRPr lang="en-US" sz="1800" b="1" dirty="0"/>
          </a:p>
        </p:txBody>
      </p:sp>
      <p:grpSp>
        <p:nvGrpSpPr>
          <p:cNvPr id="4" name="Group 3"/>
          <p:cNvGrpSpPr/>
          <p:nvPr/>
        </p:nvGrpSpPr>
        <p:grpSpPr>
          <a:xfrm>
            <a:off x="371867" y="1724222"/>
            <a:ext cx="8190520" cy="4775667"/>
            <a:chOff x="610600" y="1438237"/>
            <a:chExt cx="8119628" cy="5138225"/>
          </a:xfrm>
        </p:grpSpPr>
        <p:sp>
          <p:nvSpPr>
            <p:cNvPr id="5" name="TextBox 4"/>
            <p:cNvSpPr txBox="1"/>
            <p:nvPr/>
          </p:nvSpPr>
          <p:spPr>
            <a:xfrm rot="16200000">
              <a:off x="-1170807" y="3219644"/>
              <a:ext cx="4264574" cy="701759"/>
            </a:xfrm>
            <a:prstGeom prst="rect">
              <a:avLst/>
            </a:prstGeom>
            <a:noFill/>
          </p:spPr>
          <p:txBody>
            <a:bodyPr wrap="square" rtlCol="0">
              <a:spAutoFit/>
            </a:bodyPr>
            <a:lstStyle/>
            <a:p>
              <a:pPr algn="ctr"/>
              <a:r>
                <a:rPr lang="en-US" sz="2000" b="1" dirty="0" smtClean="0"/>
                <a:t>Data Accuracy</a:t>
              </a:r>
            </a:p>
            <a:p>
              <a:pPr algn="ctr"/>
              <a:r>
                <a:rPr lang="en-US" sz="2000" dirty="0" smtClean="0"/>
                <a:t>(Quality for Climate Applications) </a:t>
              </a:r>
              <a:endParaRPr lang="en-US" sz="2000" dirty="0"/>
            </a:p>
          </p:txBody>
        </p:sp>
        <p:grpSp>
          <p:nvGrpSpPr>
            <p:cNvPr id="6" name="Group 5"/>
            <p:cNvGrpSpPr/>
            <p:nvPr/>
          </p:nvGrpSpPr>
          <p:grpSpPr>
            <a:xfrm>
              <a:off x="1546011" y="1867634"/>
              <a:ext cx="7184217" cy="4708828"/>
              <a:chOff x="1546011" y="1867634"/>
              <a:chExt cx="7184217" cy="4708828"/>
            </a:xfrm>
          </p:grpSpPr>
          <p:sp>
            <p:nvSpPr>
              <p:cNvPr id="7" name="TextBox 6"/>
              <p:cNvSpPr txBox="1"/>
              <p:nvPr/>
            </p:nvSpPr>
            <p:spPr>
              <a:xfrm>
                <a:off x="1546011" y="5761326"/>
                <a:ext cx="811441" cy="307777"/>
              </a:xfrm>
              <a:prstGeom prst="rect">
                <a:avLst/>
              </a:prstGeom>
              <a:noFill/>
            </p:spPr>
            <p:txBody>
              <a:bodyPr wrap="none" rtlCol="0">
                <a:spAutoFit/>
              </a:bodyPr>
              <a:lstStyle/>
              <a:p>
                <a:r>
                  <a:rPr lang="en-US" sz="1400" b="0" dirty="0"/>
                  <a:t>M</a:t>
                </a:r>
                <a:r>
                  <a:rPr lang="en-US" sz="1400" b="0" dirty="0" smtClean="0"/>
                  <a:t>inutes</a:t>
                </a:r>
                <a:endParaRPr lang="en-US" sz="1400" b="0" dirty="0"/>
              </a:p>
            </p:txBody>
          </p:sp>
          <p:sp>
            <p:nvSpPr>
              <p:cNvPr id="8" name="TextBox 7"/>
              <p:cNvSpPr txBox="1"/>
              <p:nvPr/>
            </p:nvSpPr>
            <p:spPr>
              <a:xfrm>
                <a:off x="2805749" y="5761326"/>
                <a:ext cx="1983172" cy="307777"/>
              </a:xfrm>
              <a:prstGeom prst="rect">
                <a:avLst/>
              </a:prstGeom>
              <a:noFill/>
            </p:spPr>
            <p:txBody>
              <a:bodyPr wrap="none" rtlCol="0">
                <a:spAutoFit/>
              </a:bodyPr>
              <a:lstStyle/>
              <a:p>
                <a:r>
                  <a:rPr lang="en-US" sz="1400" b="0" dirty="0"/>
                  <a:t>D</a:t>
                </a:r>
                <a:r>
                  <a:rPr lang="en-US" sz="1400" b="0" dirty="0" smtClean="0"/>
                  <a:t>ays                 Weeks</a:t>
                </a:r>
                <a:endParaRPr lang="en-US" sz="1400" b="0" dirty="0"/>
              </a:p>
            </p:txBody>
          </p:sp>
          <p:sp>
            <p:nvSpPr>
              <p:cNvPr id="9" name="TextBox 8"/>
              <p:cNvSpPr txBox="1"/>
              <p:nvPr/>
            </p:nvSpPr>
            <p:spPr>
              <a:xfrm>
                <a:off x="5933456" y="5761326"/>
                <a:ext cx="636264" cy="307777"/>
              </a:xfrm>
              <a:prstGeom prst="rect">
                <a:avLst/>
              </a:prstGeom>
              <a:noFill/>
            </p:spPr>
            <p:txBody>
              <a:bodyPr wrap="none" rtlCol="0">
                <a:spAutoFit/>
              </a:bodyPr>
              <a:lstStyle/>
              <a:p>
                <a:r>
                  <a:rPr lang="en-US" sz="1400" b="0" dirty="0" smtClean="0"/>
                  <a:t>Years</a:t>
                </a:r>
                <a:endParaRPr lang="en-US" sz="1400" b="0" dirty="0"/>
              </a:p>
            </p:txBody>
          </p:sp>
          <p:sp>
            <p:nvSpPr>
              <p:cNvPr id="27" name="Rectangle 26"/>
              <p:cNvSpPr/>
              <p:nvPr/>
            </p:nvSpPr>
            <p:spPr>
              <a:xfrm>
                <a:off x="1923052" y="4861820"/>
                <a:ext cx="1836400" cy="94414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9766" tIns="0" rIns="0" bIns="0" numCol="1" spcCol="1270" anchor="t" anchorCtr="0">
                <a:noAutofit/>
              </a:bodyPr>
              <a:lstStyle/>
              <a:p>
                <a:pPr lvl="0" algn="l" defTabSz="488950">
                  <a:lnSpc>
                    <a:spcPct val="90000"/>
                  </a:lnSpc>
                  <a:spcBef>
                    <a:spcPct val="0"/>
                  </a:spcBef>
                  <a:spcAft>
                    <a:spcPct val="35000"/>
                  </a:spcAft>
                </a:pPr>
                <a:r>
                  <a:rPr lang="en-US" b="1" u="sng" kern="1200" dirty="0" smtClean="0"/>
                  <a:t>Operational Weather</a:t>
                </a:r>
                <a:r>
                  <a:rPr lang="en-US" sz="1200" b="1" u="sng" kern="1200" dirty="0" smtClean="0"/>
                  <a:t/>
                </a:r>
                <a:br>
                  <a:rPr lang="en-US" sz="1200" b="1" u="sng" kern="1200" dirty="0" smtClean="0"/>
                </a:br>
                <a:r>
                  <a:rPr lang="en-US" sz="1100" b="0" kern="1200" dirty="0" smtClean="0"/>
                  <a:t/>
                </a:r>
                <a:br>
                  <a:rPr lang="en-US" sz="1100" b="0" kern="1200" dirty="0" smtClean="0"/>
                </a:br>
                <a:r>
                  <a:rPr lang="en-US" sz="1100" b="0" kern="1200" dirty="0" smtClean="0"/>
                  <a:t>(Quick, Robust, Data as-available, Algorithm as-is, Sensor-unique)</a:t>
                </a:r>
              </a:p>
            </p:txBody>
          </p:sp>
          <p:grpSp>
            <p:nvGrpSpPr>
              <p:cNvPr id="13" name="Group 12"/>
              <p:cNvGrpSpPr/>
              <p:nvPr/>
            </p:nvGrpSpPr>
            <p:grpSpPr>
              <a:xfrm>
                <a:off x="3894749" y="3200400"/>
                <a:ext cx="2887049" cy="2462123"/>
                <a:chOff x="2822951" y="1977702"/>
                <a:chExt cx="2970917" cy="2462123"/>
              </a:xfrm>
            </p:grpSpPr>
            <p:sp>
              <p:nvSpPr>
                <p:cNvPr id="24" name="Rectangle 23"/>
                <p:cNvSpPr/>
                <p:nvPr/>
              </p:nvSpPr>
              <p:spPr>
                <a:xfrm>
                  <a:off x="3094559" y="1977702"/>
                  <a:ext cx="2699309" cy="246212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angle 24"/>
                <p:cNvSpPr/>
                <p:nvPr/>
              </p:nvSpPr>
              <p:spPr>
                <a:xfrm>
                  <a:off x="2822951" y="2109859"/>
                  <a:ext cx="2587650" cy="142755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80346" tIns="0" rIns="0" bIns="0" numCol="1" spcCol="1270" anchor="t" anchorCtr="0">
                  <a:noAutofit/>
                </a:bodyPr>
                <a:lstStyle/>
                <a:p>
                  <a:pPr lvl="0" algn="l" defTabSz="488950">
                    <a:lnSpc>
                      <a:spcPct val="90000"/>
                    </a:lnSpc>
                    <a:spcBef>
                      <a:spcPct val="0"/>
                    </a:spcBef>
                    <a:spcAft>
                      <a:spcPct val="35000"/>
                    </a:spcAft>
                  </a:pPr>
                  <a:r>
                    <a:rPr lang="en-US" sz="1400" b="1" u="sng" kern="1200" dirty="0" smtClean="0"/>
                    <a:t>Interim CDRs</a:t>
                  </a:r>
                  <a:r>
                    <a:rPr lang="en-US" sz="1100" b="0" kern="1200" dirty="0" smtClean="0"/>
                    <a:t>  -- </a:t>
                  </a:r>
                  <a:r>
                    <a:rPr lang="en-US" sz="1100" dirty="0"/>
                    <a:t>M</a:t>
                  </a:r>
                  <a:r>
                    <a:rPr lang="en-US" sz="1100" dirty="0" smtClean="0"/>
                    <a:t>edium Term</a:t>
                  </a:r>
                  <a:r>
                    <a:rPr lang="en-US" sz="1100" b="0" kern="1200" dirty="0" smtClean="0"/>
                    <a:t> Decision Support </a:t>
                  </a:r>
                  <a:br>
                    <a:rPr lang="en-US" sz="1100" b="0" kern="1200" dirty="0" smtClean="0"/>
                  </a:br>
                  <a:endParaRPr lang="en-US" sz="1100" b="0" kern="1200" dirty="0" smtClean="0"/>
                </a:p>
                <a:p>
                  <a:pPr lvl="0" algn="l" defTabSz="488950">
                    <a:lnSpc>
                      <a:spcPct val="90000"/>
                    </a:lnSpc>
                    <a:spcBef>
                      <a:spcPct val="0"/>
                    </a:spcBef>
                    <a:spcAft>
                      <a:spcPct val="35000"/>
                    </a:spcAft>
                  </a:pPr>
                  <a:r>
                    <a:rPr lang="en-US" sz="1100" b="0" kern="1200" dirty="0" smtClean="0"/>
                    <a:t> (Routine, Complete, Timely,  Climate processing, Consistent in time/space/resolution over period-of-record)</a:t>
                  </a:r>
                  <a:endParaRPr lang="en-US" sz="1100" b="0" kern="1200" dirty="0"/>
                </a:p>
              </p:txBody>
            </p:sp>
          </p:grpSp>
          <p:grpSp>
            <p:nvGrpSpPr>
              <p:cNvPr id="14" name="Group 13"/>
              <p:cNvGrpSpPr/>
              <p:nvPr/>
            </p:nvGrpSpPr>
            <p:grpSpPr>
              <a:xfrm>
                <a:off x="6472125" y="2454847"/>
                <a:ext cx="2055187" cy="3145543"/>
                <a:chOff x="5612599" y="1100007"/>
                <a:chExt cx="2055187" cy="3145543"/>
              </a:xfrm>
            </p:grpSpPr>
            <p:sp>
              <p:nvSpPr>
                <p:cNvPr id="22" name="Rectangle 21"/>
                <p:cNvSpPr/>
                <p:nvPr/>
              </p:nvSpPr>
              <p:spPr>
                <a:xfrm>
                  <a:off x="5612599" y="1100007"/>
                  <a:ext cx="1737969" cy="314554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3" name="Rectangle 22"/>
                <p:cNvSpPr/>
                <p:nvPr/>
              </p:nvSpPr>
              <p:spPr>
                <a:xfrm>
                  <a:off x="5612599" y="1100007"/>
                  <a:ext cx="2055187" cy="314554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49414" tIns="0" rIns="0" bIns="0" numCol="1" spcCol="1270" anchor="t" anchorCtr="0">
                  <a:noAutofit/>
                </a:bodyPr>
                <a:lstStyle/>
                <a:p>
                  <a:pPr lvl="0" algn="l" defTabSz="488950">
                    <a:lnSpc>
                      <a:spcPct val="90000"/>
                    </a:lnSpc>
                    <a:spcBef>
                      <a:spcPct val="0"/>
                    </a:spcBef>
                    <a:spcAft>
                      <a:spcPct val="35000"/>
                    </a:spcAft>
                  </a:pPr>
                  <a:r>
                    <a:rPr lang="en-US" sz="1400" b="1" u="sng" kern="1200" dirty="0" smtClean="0"/>
                    <a:t>CDRs </a:t>
                  </a:r>
                  <a:r>
                    <a:rPr lang="en-US" sz="1100" b="0" kern="1200" dirty="0" smtClean="0"/>
                    <a:t>– Long </a:t>
                  </a:r>
                  <a:r>
                    <a:rPr lang="en-US" sz="1100" dirty="0" smtClean="0"/>
                    <a:t>Term Decision Support; </a:t>
                  </a:r>
                  <a:r>
                    <a:rPr lang="en-US" sz="1100" b="0" kern="1200" dirty="0" smtClean="0"/>
                    <a:t>Research Support</a:t>
                  </a:r>
                  <a:br>
                    <a:rPr lang="en-US" sz="1100" b="0" kern="1200" dirty="0" smtClean="0"/>
                  </a:br>
                  <a:r>
                    <a:rPr lang="en-US" sz="1100" b="0" kern="1200" dirty="0" smtClean="0"/>
                    <a:t/>
                  </a:r>
                  <a:br>
                    <a:rPr lang="en-US" sz="1100" b="0" kern="1200" dirty="0" smtClean="0"/>
                  </a:br>
                  <a:r>
                    <a:rPr lang="en-US" sz="1100" b="0" kern="1200" dirty="0" smtClean="0"/>
                    <a:t>(Epoch reprocessing of complete period of record, Complete, State-of-the-art) </a:t>
                  </a:r>
                  <a:endParaRPr lang="en-US" sz="1100" b="0" kern="1200" dirty="0"/>
                </a:p>
              </p:txBody>
            </p:sp>
          </p:grpSp>
          <p:sp>
            <p:nvSpPr>
              <p:cNvPr id="15" name="Flowchart: Connector 14"/>
              <p:cNvSpPr/>
              <p:nvPr/>
            </p:nvSpPr>
            <p:spPr>
              <a:xfrm rot="18267237">
                <a:off x="1945264" y="4353278"/>
                <a:ext cx="473819" cy="30491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lowchart: Connector 15"/>
              <p:cNvSpPr/>
              <p:nvPr/>
            </p:nvSpPr>
            <p:spPr>
              <a:xfrm rot="20273767">
                <a:off x="3190091" y="2544482"/>
                <a:ext cx="2160330" cy="609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lowchart: Connector 16"/>
              <p:cNvSpPr/>
              <p:nvPr/>
            </p:nvSpPr>
            <p:spPr>
              <a:xfrm>
                <a:off x="7587907" y="1867634"/>
                <a:ext cx="622188" cy="33226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7838637" y="5761326"/>
                <a:ext cx="891591" cy="307777"/>
              </a:xfrm>
              <a:prstGeom prst="rect">
                <a:avLst/>
              </a:prstGeom>
              <a:noFill/>
            </p:spPr>
            <p:txBody>
              <a:bodyPr wrap="none" rtlCol="0">
                <a:spAutoFit/>
              </a:bodyPr>
              <a:lstStyle/>
              <a:p>
                <a:r>
                  <a:rPr lang="en-US" sz="1400" b="0" dirty="0" smtClean="0"/>
                  <a:t>Decades</a:t>
                </a:r>
              </a:p>
            </p:txBody>
          </p:sp>
          <p:sp>
            <p:nvSpPr>
              <p:cNvPr id="19" name="Freeform 18"/>
              <p:cNvSpPr/>
              <p:nvPr/>
            </p:nvSpPr>
            <p:spPr>
              <a:xfrm>
                <a:off x="1832450" y="2026110"/>
                <a:ext cx="6377644" cy="3143298"/>
              </a:xfrm>
              <a:custGeom>
                <a:avLst/>
                <a:gdLst>
                  <a:gd name="connsiteX0" fmla="*/ 0 w 6169152"/>
                  <a:gd name="connsiteY0" fmla="*/ 3789474 h 3789474"/>
                  <a:gd name="connsiteX1" fmla="*/ 707136 w 6169152"/>
                  <a:gd name="connsiteY1" fmla="*/ 2350818 h 3789474"/>
                  <a:gd name="connsiteX2" fmla="*/ 1914144 w 6169152"/>
                  <a:gd name="connsiteY2" fmla="*/ 1131618 h 3789474"/>
                  <a:gd name="connsiteX3" fmla="*/ 3584448 w 6169152"/>
                  <a:gd name="connsiteY3" fmla="*/ 375714 h 3789474"/>
                  <a:gd name="connsiteX4" fmla="*/ 5718048 w 6169152"/>
                  <a:gd name="connsiteY4" fmla="*/ 46530 h 3789474"/>
                  <a:gd name="connsiteX5" fmla="*/ 6169152 w 6169152"/>
                  <a:gd name="connsiteY5" fmla="*/ 9954 h 378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9152" h="3789474">
                    <a:moveTo>
                      <a:pt x="0" y="3789474"/>
                    </a:moveTo>
                    <a:cubicBezTo>
                      <a:pt x="194056" y="3291634"/>
                      <a:pt x="388112" y="2793794"/>
                      <a:pt x="707136" y="2350818"/>
                    </a:cubicBezTo>
                    <a:cubicBezTo>
                      <a:pt x="1026160" y="1907842"/>
                      <a:pt x="1434592" y="1460802"/>
                      <a:pt x="1914144" y="1131618"/>
                    </a:cubicBezTo>
                    <a:cubicBezTo>
                      <a:pt x="2393696" y="802434"/>
                      <a:pt x="2950464" y="556562"/>
                      <a:pt x="3584448" y="375714"/>
                    </a:cubicBezTo>
                    <a:cubicBezTo>
                      <a:pt x="4218432" y="194866"/>
                      <a:pt x="5287264" y="107490"/>
                      <a:pt x="5718048" y="46530"/>
                    </a:cubicBezTo>
                    <a:cubicBezTo>
                      <a:pt x="6148832" y="-14430"/>
                      <a:pt x="6158992" y="-2238"/>
                      <a:pt x="6169152" y="9954"/>
                    </a:cubicBezTo>
                  </a:path>
                </a:pathLst>
              </a:custGeom>
              <a:noFill/>
              <a:ln w="508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p:cNvSpPr txBox="1"/>
              <p:nvPr/>
            </p:nvSpPr>
            <p:spPr>
              <a:xfrm>
                <a:off x="3574509" y="6145977"/>
                <a:ext cx="1849308" cy="430485"/>
              </a:xfrm>
              <a:prstGeom prst="rect">
                <a:avLst/>
              </a:prstGeom>
              <a:noFill/>
            </p:spPr>
            <p:txBody>
              <a:bodyPr wrap="square" rtlCol="0">
                <a:spAutoFit/>
              </a:bodyPr>
              <a:lstStyle/>
              <a:p>
                <a:r>
                  <a:rPr lang="en-US" sz="2000" b="1" dirty="0" smtClean="0"/>
                  <a:t>Data Latency</a:t>
                </a:r>
                <a:endParaRPr lang="en-US" sz="2000" dirty="0"/>
              </a:p>
            </p:txBody>
          </p:sp>
        </p:grpSp>
      </p:grpSp>
      <p:cxnSp>
        <p:nvCxnSpPr>
          <p:cNvPr id="28" name="Straight Connector 27"/>
          <p:cNvCxnSpPr/>
          <p:nvPr/>
        </p:nvCxnSpPr>
        <p:spPr>
          <a:xfrm>
            <a:off x="2401017" y="1910535"/>
            <a:ext cx="0" cy="2995699"/>
          </a:xfrm>
          <a:prstGeom prst="line">
            <a:avLst/>
          </a:prstGeom>
          <a:ln w="952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084168" y="1735944"/>
            <a:ext cx="0" cy="3996683"/>
          </a:xfrm>
          <a:prstGeom prst="line">
            <a:avLst/>
          </a:prstGeom>
          <a:ln w="19050" cmpd="sng">
            <a:headEnd type="stealth" w="lg" len="lg"/>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1078019" y="5714595"/>
            <a:ext cx="7372919" cy="23698"/>
          </a:xfrm>
          <a:prstGeom prst="line">
            <a:avLst/>
          </a:prstGeom>
          <a:ln w="19050" cmpd="sng">
            <a:headEnd type="stealth" w="lg" len="lg"/>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rot="18172801">
            <a:off x="1212324" y="4144775"/>
            <a:ext cx="870751" cy="400110"/>
          </a:xfrm>
          <a:prstGeom prst="rect">
            <a:avLst/>
          </a:prstGeom>
          <a:noFill/>
        </p:spPr>
        <p:txBody>
          <a:bodyPr wrap="none" rtlCol="0">
            <a:spAutoFit/>
          </a:bodyPr>
          <a:lstStyle/>
          <a:p>
            <a:r>
              <a:rPr lang="en-US" sz="2000" b="1" dirty="0" smtClean="0"/>
              <a:t>EDRs</a:t>
            </a:r>
            <a:endParaRPr lang="en-US" sz="2000" b="1" dirty="0"/>
          </a:p>
        </p:txBody>
      </p:sp>
      <p:sp>
        <p:nvSpPr>
          <p:cNvPr id="11" name="Freeform 10"/>
          <p:cNvSpPr/>
          <p:nvPr/>
        </p:nvSpPr>
        <p:spPr>
          <a:xfrm rot="21243679">
            <a:off x="4851080" y="2004392"/>
            <a:ext cx="2838688" cy="130635"/>
          </a:xfrm>
          <a:custGeom>
            <a:avLst/>
            <a:gdLst>
              <a:gd name="connsiteX0" fmla="*/ 0 w 1637969"/>
              <a:gd name="connsiteY0" fmla="*/ 205981 h 205981"/>
              <a:gd name="connsiteX1" fmla="*/ 755374 w 1637969"/>
              <a:gd name="connsiteY1" fmla="*/ 7198 h 205981"/>
              <a:gd name="connsiteX2" fmla="*/ 1637969 w 1637969"/>
              <a:gd name="connsiteY2" fmla="*/ 46955 h 205981"/>
            </a:gdLst>
            <a:ahLst/>
            <a:cxnLst>
              <a:cxn ang="0">
                <a:pos x="connsiteX0" y="connsiteY0"/>
              </a:cxn>
              <a:cxn ang="0">
                <a:pos x="connsiteX1" y="connsiteY1"/>
              </a:cxn>
              <a:cxn ang="0">
                <a:pos x="connsiteX2" y="connsiteY2"/>
              </a:cxn>
            </a:cxnLst>
            <a:rect l="l" t="t" r="r" b="b"/>
            <a:pathLst>
              <a:path w="1637969" h="205981">
                <a:moveTo>
                  <a:pt x="0" y="205981"/>
                </a:moveTo>
                <a:cubicBezTo>
                  <a:pt x="241189" y="119841"/>
                  <a:pt x="482379" y="33702"/>
                  <a:pt x="755374" y="7198"/>
                </a:cubicBezTo>
                <a:cubicBezTo>
                  <a:pt x="1028369" y="-19306"/>
                  <a:pt x="1590261" y="35028"/>
                  <a:pt x="1637969" y="46955"/>
                </a:cubicBezTo>
              </a:path>
            </a:pathLst>
          </a:custGeom>
          <a:noFill/>
          <a:ln w="38100">
            <a:solidFill>
              <a:srgbClr val="DAB208"/>
            </a:solidFill>
            <a:headEnd type="stealth" w="lg" len="lg"/>
            <a:tailEnd type="oval"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rot="21145979">
            <a:off x="4972535" y="1704001"/>
            <a:ext cx="2420856" cy="307777"/>
          </a:xfrm>
          <a:prstGeom prst="rect">
            <a:avLst/>
          </a:prstGeom>
          <a:noFill/>
        </p:spPr>
        <p:txBody>
          <a:bodyPr wrap="none" rtlCol="0">
            <a:spAutoFit/>
          </a:bodyPr>
          <a:lstStyle/>
          <a:p>
            <a:r>
              <a:rPr lang="en-US" b="1" dirty="0" smtClean="0">
                <a:solidFill>
                  <a:srgbClr val="0000F2"/>
                </a:solidFill>
              </a:rPr>
              <a:t>Increased Additional Uses</a:t>
            </a:r>
            <a:endParaRPr lang="en-US" b="1" dirty="0">
              <a:solidFill>
                <a:srgbClr val="0000F2"/>
              </a:solidFill>
            </a:endParaRPr>
          </a:p>
        </p:txBody>
      </p:sp>
    </p:spTree>
    <p:extLst>
      <p:ext uri="{BB962C8B-B14F-4D97-AF65-F5344CB8AC3E}">
        <p14:creationId xmlns:p14="http://schemas.microsoft.com/office/powerpoint/2010/main" val="7930143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393239" y="394417"/>
            <a:ext cx="8361584" cy="954107"/>
          </a:xfrm>
          <a:prstGeom prst="rect">
            <a:avLst/>
          </a:prstGeom>
          <a:noFill/>
        </p:spPr>
        <p:txBody>
          <a:bodyPr wrap="none" rtlCol="0">
            <a:spAutoFit/>
          </a:bodyPr>
          <a:lstStyle/>
          <a:p>
            <a:pPr algn="ctr"/>
            <a:r>
              <a:rPr lang="en-US" sz="3600" b="1" dirty="0" smtClean="0">
                <a:solidFill>
                  <a:schemeClr val="accent5">
                    <a:lumMod val="50000"/>
                  </a:schemeClr>
                </a:solidFill>
                <a:latin typeface="Arial Narrow" panose="020B0606020202030204" pitchFamily="34" charset="0"/>
                <a:ea typeface="Arial Narrow" panose="020B0606020202030204" pitchFamily="34" charset="0"/>
              </a:rPr>
              <a:t>NOAA CDR Environmental Variable Coverage</a:t>
            </a:r>
          </a:p>
          <a:p>
            <a:pPr algn="ctr"/>
            <a:r>
              <a:rPr lang="en-US" sz="2000" b="1" dirty="0" smtClean="0">
                <a:solidFill>
                  <a:schemeClr val="accent5">
                    <a:lumMod val="50000"/>
                  </a:schemeClr>
                </a:solidFill>
                <a:latin typeface="Arial Narrow" panose="020B0606020202030204" pitchFamily="34" charset="0"/>
                <a:ea typeface="Arial Narrow" panose="020B0606020202030204" pitchFamily="34" charset="0"/>
              </a:rPr>
              <a:t>(with Principle Investigator’s Names Highlighted near their Area of Contribution)</a:t>
            </a:r>
            <a:endParaRPr lang="en-US" sz="2000" b="1" dirty="0">
              <a:solidFill>
                <a:schemeClr val="accent5">
                  <a:lumMod val="50000"/>
                </a:schemeClr>
              </a:solidFill>
              <a:latin typeface="Arial Narrow" panose="020B0606020202030204" pitchFamily="34" charset="0"/>
              <a:ea typeface="Arial Narrow" panose="020B0606020202030204" pitchFamily="34" charset="0"/>
            </a:endParaRPr>
          </a:p>
        </p:txBody>
      </p:sp>
      <p:grpSp>
        <p:nvGrpSpPr>
          <p:cNvPr id="74" name="Group 73"/>
          <p:cNvGrpSpPr/>
          <p:nvPr/>
        </p:nvGrpSpPr>
        <p:grpSpPr>
          <a:xfrm>
            <a:off x="631464" y="1617241"/>
            <a:ext cx="7910623" cy="4881969"/>
            <a:chOff x="631464" y="1617241"/>
            <a:chExt cx="7910623" cy="4881969"/>
          </a:xfrm>
        </p:grpSpPr>
        <p:grpSp>
          <p:nvGrpSpPr>
            <p:cNvPr id="25" name="Group 24"/>
            <p:cNvGrpSpPr/>
            <p:nvPr/>
          </p:nvGrpSpPr>
          <p:grpSpPr>
            <a:xfrm>
              <a:off x="631464" y="1617241"/>
              <a:ext cx="7910623" cy="4881969"/>
              <a:chOff x="618241" y="381000"/>
              <a:chExt cx="7924800" cy="5638800"/>
            </a:xfrm>
          </p:grpSpPr>
          <p:pic>
            <p:nvPicPr>
              <p:cNvPr id="26" name="Picture 6" descr="http://www.southwestclimatechange.org/files/cc/figures/climate-interactions.jpg"/>
              <p:cNvPicPr preferRelativeResize="0">
                <a:picLocks noChangeArrowheads="1"/>
              </p:cNvPicPr>
              <p:nvPr/>
            </p:nvPicPr>
            <p:blipFill>
              <a:blip r:embed="rId2" cstate="print"/>
              <a:srcRect/>
              <a:stretch>
                <a:fillRect/>
              </a:stretch>
            </p:blipFill>
            <p:spPr bwMode="auto">
              <a:xfrm>
                <a:off x="618241" y="381000"/>
                <a:ext cx="7924800" cy="5638800"/>
              </a:xfrm>
              <a:prstGeom prst="rect">
                <a:avLst/>
              </a:prstGeom>
              <a:noFill/>
              <a:ln w="9525">
                <a:noFill/>
                <a:miter lim="800000"/>
                <a:headEnd/>
                <a:tailEnd/>
              </a:ln>
            </p:spPr>
          </p:pic>
          <p:sp>
            <p:nvSpPr>
              <p:cNvPr id="43" name="TextBox 42"/>
              <p:cNvSpPr txBox="1"/>
              <p:nvPr/>
            </p:nvSpPr>
            <p:spPr>
              <a:xfrm>
                <a:off x="3886200" y="2590800"/>
                <a:ext cx="609600" cy="276999"/>
              </a:xfrm>
              <a:prstGeom prst="rect">
                <a:avLst/>
              </a:prstGeom>
              <a:solidFill>
                <a:srgbClr val="FFFF00"/>
              </a:solidFill>
            </p:spPr>
            <p:txBody>
              <a:bodyPr wrap="square" rtlCol="0">
                <a:spAutoFit/>
              </a:bodyPr>
              <a:lstStyle/>
              <a:p>
                <a:pPr fontAlgn="base">
                  <a:spcBef>
                    <a:spcPct val="0"/>
                  </a:spcBef>
                  <a:spcAft>
                    <a:spcPct val="0"/>
                  </a:spcAft>
                </a:pPr>
                <a:r>
                  <a:rPr lang="en-US" sz="1200" dirty="0" smtClean="0">
                    <a:solidFill>
                      <a:srgbClr val="000000"/>
                    </a:solidFill>
                    <a:latin typeface="Arial" pitchFamily="34" charset="0"/>
                    <a:cs typeface="Arial" pitchFamily="34" charset="0"/>
                  </a:rPr>
                  <a:t>Flynn</a:t>
                </a:r>
                <a:endParaRPr lang="en-US" sz="1200" dirty="0">
                  <a:solidFill>
                    <a:prstClr val="black"/>
                  </a:solidFill>
                  <a:latin typeface="Arial" charset="0"/>
                </a:endParaRPr>
              </a:p>
            </p:txBody>
          </p:sp>
        </p:grpSp>
        <p:sp>
          <p:nvSpPr>
            <p:cNvPr id="47" name="TextBox 46"/>
            <p:cNvSpPr txBox="1"/>
            <p:nvPr/>
          </p:nvSpPr>
          <p:spPr>
            <a:xfrm>
              <a:off x="3018483" y="3599576"/>
              <a:ext cx="441788" cy="184666"/>
            </a:xfrm>
            <a:prstGeom prst="rect">
              <a:avLst/>
            </a:prstGeom>
            <a:solidFill>
              <a:srgbClr val="FFFF00"/>
            </a:solidFill>
          </p:spPr>
          <p:txBody>
            <a:bodyPr wrap="none" lIns="45720" tIns="0" rIns="45720" bIns="0" rtlCol="0">
              <a:spAutoFit/>
            </a:bodyPr>
            <a:lstStyle/>
            <a:p>
              <a:r>
                <a:rPr lang="en-US" sz="1200" dirty="0" smtClean="0">
                  <a:latin typeface="+mj-lt"/>
                </a:rPr>
                <a:t>Zhao</a:t>
              </a:r>
              <a:endParaRPr lang="en-US" sz="1200" dirty="0">
                <a:latin typeface="+mj-lt"/>
              </a:endParaRPr>
            </a:p>
          </p:txBody>
        </p:sp>
        <p:sp>
          <p:nvSpPr>
            <p:cNvPr id="48" name="TextBox 47"/>
            <p:cNvSpPr txBox="1"/>
            <p:nvPr/>
          </p:nvSpPr>
          <p:spPr>
            <a:xfrm>
              <a:off x="1773471" y="5261526"/>
              <a:ext cx="695062" cy="184666"/>
            </a:xfrm>
            <a:prstGeom prst="rect">
              <a:avLst/>
            </a:prstGeom>
            <a:solidFill>
              <a:srgbClr val="FFFF00"/>
            </a:solidFill>
          </p:spPr>
          <p:txBody>
            <a:bodyPr wrap="none" lIns="45720" tIns="0" rIns="45720" bIns="0" rtlCol="0">
              <a:spAutoFit/>
            </a:bodyPr>
            <a:lstStyle/>
            <a:p>
              <a:r>
                <a:rPr lang="en-US" sz="1200" dirty="0" smtClean="0">
                  <a:latin typeface="+mj-lt"/>
                </a:rPr>
                <a:t>Callahan</a:t>
              </a:r>
              <a:endParaRPr lang="en-US" sz="1200" dirty="0">
                <a:latin typeface="+mj-lt"/>
              </a:endParaRPr>
            </a:p>
          </p:txBody>
        </p:sp>
        <p:sp>
          <p:nvSpPr>
            <p:cNvPr id="49" name="TextBox 48"/>
            <p:cNvSpPr txBox="1"/>
            <p:nvPr/>
          </p:nvSpPr>
          <p:spPr>
            <a:xfrm>
              <a:off x="3205387" y="4338544"/>
              <a:ext cx="347211" cy="184666"/>
            </a:xfrm>
            <a:prstGeom prst="rect">
              <a:avLst/>
            </a:prstGeom>
            <a:solidFill>
              <a:srgbClr val="FFFF00"/>
            </a:solidFill>
          </p:spPr>
          <p:txBody>
            <a:bodyPr wrap="none" lIns="45720" tIns="0" rIns="45720" bIns="0" rtlCol="0">
              <a:spAutoFit/>
            </a:bodyPr>
            <a:lstStyle/>
            <a:p>
              <a:r>
                <a:rPr lang="en-US" sz="1200" dirty="0" smtClean="0">
                  <a:latin typeface="+mj-lt"/>
                </a:rPr>
                <a:t>Lee</a:t>
              </a:r>
              <a:endParaRPr lang="en-US" sz="1200" dirty="0">
                <a:latin typeface="+mj-lt"/>
              </a:endParaRPr>
            </a:p>
          </p:txBody>
        </p:sp>
        <p:sp>
          <p:nvSpPr>
            <p:cNvPr id="50" name="TextBox 49"/>
            <p:cNvSpPr txBox="1"/>
            <p:nvPr/>
          </p:nvSpPr>
          <p:spPr>
            <a:xfrm>
              <a:off x="4240507" y="2846246"/>
              <a:ext cx="432170" cy="184666"/>
            </a:xfrm>
            <a:prstGeom prst="rect">
              <a:avLst/>
            </a:prstGeom>
            <a:solidFill>
              <a:srgbClr val="FFFF00"/>
            </a:solidFill>
          </p:spPr>
          <p:txBody>
            <a:bodyPr wrap="none" lIns="45720" tIns="0" rIns="45720" bIns="0" rtlCol="0">
              <a:spAutoFit/>
            </a:bodyPr>
            <a:lstStyle/>
            <a:p>
              <a:r>
                <a:rPr lang="en-US" sz="1200" dirty="0" smtClean="0">
                  <a:latin typeface="+mj-lt"/>
                </a:rPr>
                <a:t>Long</a:t>
              </a:r>
              <a:endParaRPr lang="en-US" sz="1200" dirty="0">
                <a:latin typeface="+mj-lt"/>
              </a:endParaRPr>
            </a:p>
          </p:txBody>
        </p:sp>
        <p:sp>
          <p:nvSpPr>
            <p:cNvPr id="51" name="TextBox 50"/>
            <p:cNvSpPr txBox="1"/>
            <p:nvPr/>
          </p:nvSpPr>
          <p:spPr>
            <a:xfrm>
              <a:off x="3497637" y="2907794"/>
              <a:ext cx="696666" cy="184666"/>
            </a:xfrm>
            <a:prstGeom prst="rect">
              <a:avLst/>
            </a:prstGeom>
            <a:solidFill>
              <a:srgbClr val="FFFF00"/>
            </a:solidFill>
          </p:spPr>
          <p:txBody>
            <a:bodyPr wrap="none" lIns="45720" tIns="0" rIns="45720" bIns="0" rtlCol="0">
              <a:spAutoFit/>
            </a:bodyPr>
            <a:lstStyle/>
            <a:p>
              <a:r>
                <a:rPr lang="en-US" sz="1200" dirty="0" err="1" smtClean="0">
                  <a:latin typeface="+mj-lt"/>
                </a:rPr>
                <a:t>Rosenlof</a:t>
              </a:r>
              <a:endParaRPr lang="en-US" sz="1200" dirty="0">
                <a:latin typeface="+mj-lt"/>
              </a:endParaRPr>
            </a:p>
          </p:txBody>
        </p:sp>
        <p:sp>
          <p:nvSpPr>
            <p:cNvPr id="52" name="TextBox 51"/>
            <p:cNvSpPr txBox="1"/>
            <p:nvPr/>
          </p:nvSpPr>
          <p:spPr>
            <a:xfrm>
              <a:off x="5695433" y="2118794"/>
              <a:ext cx="595676" cy="184666"/>
            </a:xfrm>
            <a:prstGeom prst="rect">
              <a:avLst/>
            </a:prstGeom>
            <a:solidFill>
              <a:srgbClr val="FFFF00"/>
            </a:solidFill>
          </p:spPr>
          <p:txBody>
            <a:bodyPr wrap="none" lIns="45720" tIns="0" rIns="45720" bIns="0" rtlCol="0">
              <a:spAutoFit/>
            </a:bodyPr>
            <a:lstStyle/>
            <a:p>
              <a:r>
                <a:rPr lang="en-US" sz="1200" dirty="0" smtClean="0">
                  <a:latin typeface="+mj-lt"/>
                </a:rPr>
                <a:t>Ferraro</a:t>
              </a:r>
              <a:endParaRPr lang="en-US" sz="1200" dirty="0">
                <a:latin typeface="+mj-lt"/>
              </a:endParaRPr>
            </a:p>
          </p:txBody>
        </p:sp>
        <p:sp>
          <p:nvSpPr>
            <p:cNvPr id="53" name="TextBox 52"/>
            <p:cNvSpPr txBox="1"/>
            <p:nvPr/>
          </p:nvSpPr>
          <p:spPr>
            <a:xfrm>
              <a:off x="5727069" y="2452340"/>
              <a:ext cx="568425" cy="184666"/>
            </a:xfrm>
            <a:prstGeom prst="rect">
              <a:avLst/>
            </a:prstGeom>
            <a:solidFill>
              <a:srgbClr val="FFFF00"/>
            </a:solidFill>
          </p:spPr>
          <p:txBody>
            <a:bodyPr wrap="none" lIns="45720" tIns="0" rIns="45720" bIns="0" rtlCol="0">
              <a:spAutoFit/>
            </a:bodyPr>
            <a:lstStyle/>
            <a:p>
              <a:r>
                <a:rPr lang="en-US" sz="1200" dirty="0" smtClean="0">
                  <a:latin typeface="+mj-lt"/>
                </a:rPr>
                <a:t>Nelson</a:t>
              </a:r>
              <a:endParaRPr lang="en-US" sz="1200" dirty="0">
                <a:latin typeface="+mj-lt"/>
              </a:endParaRPr>
            </a:p>
          </p:txBody>
        </p:sp>
        <p:sp>
          <p:nvSpPr>
            <p:cNvPr id="54" name="TextBox 53"/>
            <p:cNvSpPr txBox="1"/>
            <p:nvPr/>
          </p:nvSpPr>
          <p:spPr>
            <a:xfrm>
              <a:off x="5948477" y="2777260"/>
              <a:ext cx="313547" cy="184666"/>
            </a:xfrm>
            <a:prstGeom prst="rect">
              <a:avLst/>
            </a:prstGeom>
            <a:solidFill>
              <a:srgbClr val="FFFF00"/>
            </a:solidFill>
          </p:spPr>
          <p:txBody>
            <a:bodyPr wrap="none" lIns="45720" tIns="0" rIns="45720" bIns="0" rtlCol="0">
              <a:spAutoFit/>
            </a:bodyPr>
            <a:lstStyle/>
            <a:p>
              <a:r>
                <a:rPr lang="en-US" sz="1200" dirty="0" err="1" smtClean="0">
                  <a:latin typeface="+mj-lt"/>
                </a:rPr>
                <a:t>Xie</a:t>
              </a:r>
              <a:endParaRPr lang="en-US" sz="1200" dirty="0">
                <a:latin typeface="+mj-lt"/>
              </a:endParaRPr>
            </a:p>
          </p:txBody>
        </p:sp>
        <p:sp>
          <p:nvSpPr>
            <p:cNvPr id="55" name="TextBox 54"/>
            <p:cNvSpPr txBox="1"/>
            <p:nvPr/>
          </p:nvSpPr>
          <p:spPr>
            <a:xfrm>
              <a:off x="7705313" y="2550116"/>
              <a:ext cx="746358" cy="184666"/>
            </a:xfrm>
            <a:prstGeom prst="rect">
              <a:avLst/>
            </a:prstGeom>
            <a:solidFill>
              <a:srgbClr val="FFFF00"/>
            </a:solidFill>
          </p:spPr>
          <p:txBody>
            <a:bodyPr wrap="none" lIns="45720" tIns="0" rIns="45720" bIns="0" rtlCol="0">
              <a:spAutoFit/>
            </a:bodyPr>
            <a:lstStyle/>
            <a:p>
              <a:r>
                <a:rPr lang="en-US" sz="1200" dirty="0" err="1" smtClean="0">
                  <a:latin typeface="+mj-lt"/>
                </a:rPr>
                <a:t>Heidinger</a:t>
              </a:r>
              <a:endParaRPr lang="en-US" sz="1200" dirty="0">
                <a:latin typeface="+mj-lt"/>
              </a:endParaRPr>
            </a:p>
          </p:txBody>
        </p:sp>
        <p:sp>
          <p:nvSpPr>
            <p:cNvPr id="56" name="TextBox 55"/>
            <p:cNvSpPr txBox="1"/>
            <p:nvPr/>
          </p:nvSpPr>
          <p:spPr>
            <a:xfrm>
              <a:off x="7745575" y="2823280"/>
              <a:ext cx="534762" cy="184666"/>
            </a:xfrm>
            <a:prstGeom prst="rect">
              <a:avLst/>
            </a:prstGeom>
            <a:solidFill>
              <a:srgbClr val="FFFF00"/>
            </a:solidFill>
          </p:spPr>
          <p:txBody>
            <a:bodyPr wrap="none" lIns="45720" tIns="0" rIns="45720" bIns="0" rtlCol="0">
              <a:spAutoFit/>
            </a:bodyPr>
            <a:lstStyle/>
            <a:p>
              <a:r>
                <a:rPr lang="en-US" sz="1200" dirty="0" err="1" smtClean="0">
                  <a:latin typeface="+mj-lt"/>
                </a:rPr>
                <a:t>Minnis</a:t>
              </a:r>
              <a:endParaRPr lang="en-US" sz="1200" dirty="0">
                <a:latin typeface="+mj-lt"/>
              </a:endParaRPr>
            </a:p>
          </p:txBody>
        </p:sp>
        <p:sp>
          <p:nvSpPr>
            <p:cNvPr id="57" name="TextBox 56"/>
            <p:cNvSpPr txBox="1"/>
            <p:nvPr/>
          </p:nvSpPr>
          <p:spPr>
            <a:xfrm>
              <a:off x="7751333" y="3079192"/>
              <a:ext cx="637354" cy="184666"/>
            </a:xfrm>
            <a:prstGeom prst="rect">
              <a:avLst/>
            </a:prstGeom>
            <a:solidFill>
              <a:srgbClr val="FFFF00"/>
            </a:solidFill>
          </p:spPr>
          <p:txBody>
            <a:bodyPr wrap="none" lIns="45720" tIns="0" rIns="45720" bIns="0" rtlCol="0">
              <a:spAutoFit/>
            </a:bodyPr>
            <a:lstStyle/>
            <a:p>
              <a:r>
                <a:rPr lang="en-US" sz="1200" dirty="0" err="1" smtClean="0">
                  <a:latin typeface="+mj-lt"/>
                </a:rPr>
                <a:t>Rossow</a:t>
              </a:r>
              <a:endParaRPr lang="en-US" sz="1200" dirty="0">
                <a:latin typeface="+mj-lt"/>
              </a:endParaRPr>
            </a:p>
          </p:txBody>
        </p:sp>
        <p:sp>
          <p:nvSpPr>
            <p:cNvPr id="58" name="TextBox 57"/>
            <p:cNvSpPr txBox="1"/>
            <p:nvPr/>
          </p:nvSpPr>
          <p:spPr>
            <a:xfrm>
              <a:off x="7394444" y="2197235"/>
              <a:ext cx="408125" cy="184666"/>
            </a:xfrm>
            <a:prstGeom prst="rect">
              <a:avLst/>
            </a:prstGeom>
            <a:solidFill>
              <a:srgbClr val="FFFF00"/>
            </a:solidFill>
          </p:spPr>
          <p:txBody>
            <a:bodyPr wrap="none" lIns="45720" tIns="0" rIns="45720" bIns="0" rtlCol="0">
              <a:spAutoFit/>
            </a:bodyPr>
            <a:lstStyle/>
            <a:p>
              <a:r>
                <a:rPr lang="en-US" sz="1200" dirty="0" smtClean="0">
                  <a:latin typeface="+mj-lt"/>
                </a:rPr>
                <a:t>Kato</a:t>
              </a:r>
              <a:endParaRPr lang="en-US" sz="1200" dirty="0">
                <a:latin typeface="+mj-lt"/>
              </a:endParaRPr>
            </a:p>
          </p:txBody>
        </p:sp>
        <p:sp>
          <p:nvSpPr>
            <p:cNvPr id="59" name="TextBox 58"/>
            <p:cNvSpPr txBox="1"/>
            <p:nvPr/>
          </p:nvSpPr>
          <p:spPr>
            <a:xfrm>
              <a:off x="7670831" y="3766404"/>
              <a:ext cx="528350" cy="184666"/>
            </a:xfrm>
            <a:prstGeom prst="rect">
              <a:avLst/>
            </a:prstGeom>
            <a:solidFill>
              <a:srgbClr val="FFFF00"/>
            </a:solidFill>
          </p:spPr>
          <p:txBody>
            <a:bodyPr wrap="none" lIns="45720" tIns="0" rIns="45720" bIns="0" rtlCol="0">
              <a:spAutoFit/>
            </a:bodyPr>
            <a:lstStyle/>
            <a:p>
              <a:r>
                <a:rPr lang="en-US" sz="1200" dirty="0" smtClean="0">
                  <a:latin typeface="+mj-lt"/>
                </a:rPr>
                <a:t>Wentz</a:t>
              </a:r>
              <a:endParaRPr lang="en-US" sz="1200" dirty="0">
                <a:latin typeface="+mj-lt"/>
              </a:endParaRPr>
            </a:p>
          </p:txBody>
        </p:sp>
        <p:sp>
          <p:nvSpPr>
            <p:cNvPr id="60" name="TextBox 59"/>
            <p:cNvSpPr txBox="1"/>
            <p:nvPr/>
          </p:nvSpPr>
          <p:spPr>
            <a:xfrm>
              <a:off x="7322923" y="4160332"/>
              <a:ext cx="493084" cy="184666"/>
            </a:xfrm>
            <a:prstGeom prst="rect">
              <a:avLst/>
            </a:prstGeom>
            <a:solidFill>
              <a:srgbClr val="FFFF00"/>
            </a:solidFill>
          </p:spPr>
          <p:txBody>
            <a:bodyPr wrap="none" lIns="45720" tIns="0" rIns="45720" bIns="0" rtlCol="0">
              <a:spAutoFit/>
            </a:bodyPr>
            <a:lstStyle/>
            <a:p>
              <a:r>
                <a:rPr lang="en-US" sz="1200" dirty="0" smtClean="0">
                  <a:latin typeface="+mj-lt"/>
                </a:rPr>
                <a:t>Stone</a:t>
              </a:r>
              <a:endParaRPr lang="en-US" sz="1200" dirty="0">
                <a:latin typeface="+mj-lt"/>
              </a:endParaRPr>
            </a:p>
          </p:txBody>
        </p:sp>
        <p:sp>
          <p:nvSpPr>
            <p:cNvPr id="61" name="TextBox 60"/>
            <p:cNvSpPr txBox="1"/>
            <p:nvPr/>
          </p:nvSpPr>
          <p:spPr>
            <a:xfrm>
              <a:off x="7207917" y="4407618"/>
              <a:ext cx="502702" cy="184666"/>
            </a:xfrm>
            <a:prstGeom prst="rect">
              <a:avLst/>
            </a:prstGeom>
            <a:solidFill>
              <a:srgbClr val="FFFF00"/>
            </a:solidFill>
          </p:spPr>
          <p:txBody>
            <a:bodyPr wrap="none" lIns="45720" tIns="0" rIns="45720" bIns="0" rtlCol="0">
              <a:spAutoFit/>
            </a:bodyPr>
            <a:lstStyle/>
            <a:p>
              <a:r>
                <a:rPr lang="en-US" sz="1200" dirty="0" err="1" smtClean="0">
                  <a:latin typeface="+mj-lt"/>
                </a:rPr>
                <a:t>Mittaz</a:t>
              </a:r>
              <a:endParaRPr lang="en-US" sz="1200" dirty="0">
                <a:latin typeface="+mj-lt"/>
              </a:endParaRPr>
            </a:p>
          </p:txBody>
        </p:sp>
        <p:sp>
          <p:nvSpPr>
            <p:cNvPr id="62" name="TextBox 61"/>
            <p:cNvSpPr txBox="1"/>
            <p:nvPr/>
          </p:nvSpPr>
          <p:spPr>
            <a:xfrm>
              <a:off x="7118789" y="5784910"/>
              <a:ext cx="356829" cy="184666"/>
            </a:xfrm>
            <a:prstGeom prst="rect">
              <a:avLst/>
            </a:prstGeom>
            <a:solidFill>
              <a:srgbClr val="FFFF00"/>
            </a:solidFill>
          </p:spPr>
          <p:txBody>
            <a:bodyPr wrap="none" lIns="45720" tIns="0" rIns="45720" bIns="0" rtlCol="0">
              <a:spAutoFit/>
            </a:bodyPr>
            <a:lstStyle/>
            <a:p>
              <a:r>
                <a:rPr lang="en-US" sz="1200" dirty="0" smtClean="0">
                  <a:latin typeface="+mj-lt"/>
                </a:rPr>
                <a:t>Key</a:t>
              </a:r>
              <a:endParaRPr lang="en-US" sz="1200" dirty="0">
                <a:latin typeface="+mj-lt"/>
              </a:endParaRPr>
            </a:p>
          </p:txBody>
        </p:sp>
        <p:sp>
          <p:nvSpPr>
            <p:cNvPr id="63" name="TextBox 62"/>
            <p:cNvSpPr txBox="1"/>
            <p:nvPr/>
          </p:nvSpPr>
          <p:spPr>
            <a:xfrm>
              <a:off x="4504658" y="5741550"/>
              <a:ext cx="672620" cy="184666"/>
            </a:xfrm>
            <a:prstGeom prst="rect">
              <a:avLst/>
            </a:prstGeom>
            <a:solidFill>
              <a:srgbClr val="FFFF00"/>
            </a:solidFill>
          </p:spPr>
          <p:txBody>
            <a:bodyPr wrap="none" lIns="45720" tIns="0" rIns="45720" bIns="0" rtlCol="0">
              <a:spAutoFit/>
            </a:bodyPr>
            <a:lstStyle/>
            <a:p>
              <a:r>
                <a:rPr lang="en-US" sz="1200" dirty="0" err="1" smtClean="0">
                  <a:latin typeface="+mj-lt"/>
                </a:rPr>
                <a:t>Vermote</a:t>
              </a:r>
              <a:endParaRPr lang="en-US" sz="1200" dirty="0">
                <a:latin typeface="+mj-lt"/>
              </a:endParaRPr>
            </a:p>
          </p:txBody>
        </p:sp>
        <p:sp>
          <p:nvSpPr>
            <p:cNvPr id="64" name="TextBox 63"/>
            <p:cNvSpPr txBox="1"/>
            <p:nvPr/>
          </p:nvSpPr>
          <p:spPr>
            <a:xfrm>
              <a:off x="3018118" y="5341886"/>
              <a:ext cx="866584" cy="184666"/>
            </a:xfrm>
            <a:prstGeom prst="rect">
              <a:avLst/>
            </a:prstGeom>
            <a:solidFill>
              <a:srgbClr val="FFFF00"/>
            </a:solidFill>
          </p:spPr>
          <p:txBody>
            <a:bodyPr wrap="none" lIns="45720" tIns="0" rIns="45720" bIns="0" rtlCol="0">
              <a:spAutoFit/>
            </a:bodyPr>
            <a:lstStyle/>
            <a:p>
              <a:r>
                <a:rPr lang="en-US" sz="1200" dirty="0" err="1" smtClean="0">
                  <a:latin typeface="+mj-lt"/>
                </a:rPr>
                <a:t>Sorooshian</a:t>
              </a:r>
              <a:endParaRPr lang="en-US" sz="1200" dirty="0">
                <a:latin typeface="+mj-lt"/>
              </a:endParaRPr>
            </a:p>
          </p:txBody>
        </p:sp>
        <p:sp>
          <p:nvSpPr>
            <p:cNvPr id="65" name="TextBox 64"/>
            <p:cNvSpPr txBox="1"/>
            <p:nvPr/>
          </p:nvSpPr>
          <p:spPr>
            <a:xfrm>
              <a:off x="683727" y="5327666"/>
              <a:ext cx="518732" cy="184666"/>
            </a:xfrm>
            <a:prstGeom prst="rect">
              <a:avLst/>
            </a:prstGeom>
            <a:solidFill>
              <a:srgbClr val="FFFF00"/>
            </a:solidFill>
          </p:spPr>
          <p:txBody>
            <a:bodyPr wrap="none" lIns="45720" tIns="0" rIns="45720" bIns="0" rtlCol="0">
              <a:spAutoFit/>
            </a:bodyPr>
            <a:lstStyle/>
            <a:p>
              <a:r>
                <a:rPr lang="en-US" sz="1200" dirty="0" smtClean="0">
                  <a:latin typeface="+mj-lt"/>
                </a:rPr>
                <a:t>Evans</a:t>
              </a:r>
              <a:endParaRPr lang="en-US" sz="1200" dirty="0">
                <a:latin typeface="+mj-lt"/>
              </a:endParaRPr>
            </a:p>
          </p:txBody>
        </p:sp>
        <p:sp>
          <p:nvSpPr>
            <p:cNvPr id="66" name="TextBox 65"/>
            <p:cNvSpPr txBox="1"/>
            <p:nvPr/>
          </p:nvSpPr>
          <p:spPr>
            <a:xfrm>
              <a:off x="672233" y="4764108"/>
              <a:ext cx="475451" cy="184666"/>
            </a:xfrm>
            <a:prstGeom prst="rect">
              <a:avLst/>
            </a:prstGeom>
            <a:solidFill>
              <a:srgbClr val="FFFF00"/>
            </a:solidFill>
          </p:spPr>
          <p:txBody>
            <a:bodyPr wrap="none" lIns="45720" tIns="0" rIns="45720" bIns="0" rtlCol="0">
              <a:spAutoFit/>
            </a:bodyPr>
            <a:lstStyle/>
            <a:p>
              <a:r>
                <a:rPr lang="en-US" sz="1200" dirty="0" smtClean="0">
                  <a:latin typeface="+mj-lt"/>
                </a:rPr>
                <a:t>Meier</a:t>
              </a:r>
              <a:endParaRPr lang="en-US" sz="1200" dirty="0">
                <a:latin typeface="+mj-lt"/>
              </a:endParaRPr>
            </a:p>
          </p:txBody>
        </p:sp>
        <p:sp>
          <p:nvSpPr>
            <p:cNvPr id="67" name="TextBox 66"/>
            <p:cNvSpPr txBox="1"/>
            <p:nvPr/>
          </p:nvSpPr>
          <p:spPr>
            <a:xfrm>
              <a:off x="1324941" y="4114290"/>
              <a:ext cx="645369" cy="184666"/>
            </a:xfrm>
            <a:prstGeom prst="rect">
              <a:avLst/>
            </a:prstGeom>
            <a:solidFill>
              <a:srgbClr val="FFFF00"/>
            </a:solidFill>
          </p:spPr>
          <p:txBody>
            <a:bodyPr wrap="none" lIns="45720" tIns="0" rIns="45720" bIns="0" rtlCol="0">
              <a:spAutoFit/>
            </a:bodyPr>
            <a:lstStyle/>
            <a:p>
              <a:r>
                <a:rPr lang="en-US" sz="1200" dirty="0" err="1" smtClean="0">
                  <a:latin typeface="+mj-lt"/>
                </a:rPr>
                <a:t>Clayson</a:t>
              </a:r>
              <a:endParaRPr lang="en-US" sz="1200" dirty="0">
                <a:latin typeface="+mj-lt"/>
              </a:endParaRPr>
            </a:p>
          </p:txBody>
        </p:sp>
        <p:sp>
          <p:nvSpPr>
            <p:cNvPr id="68" name="TextBox 67"/>
            <p:cNvSpPr txBox="1"/>
            <p:nvPr/>
          </p:nvSpPr>
          <p:spPr>
            <a:xfrm>
              <a:off x="1727495" y="3619740"/>
              <a:ext cx="791242" cy="184666"/>
            </a:xfrm>
            <a:prstGeom prst="rect">
              <a:avLst/>
            </a:prstGeom>
            <a:solidFill>
              <a:srgbClr val="FFFF00"/>
            </a:solidFill>
          </p:spPr>
          <p:txBody>
            <a:bodyPr wrap="none" lIns="45720" tIns="0" rIns="45720" bIns="0" rtlCol="0">
              <a:spAutoFit/>
            </a:bodyPr>
            <a:lstStyle/>
            <a:p>
              <a:r>
                <a:rPr lang="en-US" sz="1200" dirty="0" err="1" smtClean="0">
                  <a:latin typeface="+mj-lt"/>
                </a:rPr>
                <a:t>Kumerrow</a:t>
              </a:r>
              <a:endParaRPr lang="en-US" sz="1200" dirty="0">
                <a:latin typeface="+mj-lt"/>
              </a:endParaRPr>
            </a:p>
          </p:txBody>
        </p:sp>
        <p:sp>
          <p:nvSpPr>
            <p:cNvPr id="69" name="TextBox 68"/>
            <p:cNvSpPr txBox="1"/>
            <p:nvPr/>
          </p:nvSpPr>
          <p:spPr>
            <a:xfrm>
              <a:off x="810271" y="3082060"/>
              <a:ext cx="645369" cy="184666"/>
            </a:xfrm>
            <a:prstGeom prst="rect">
              <a:avLst/>
            </a:prstGeom>
            <a:solidFill>
              <a:srgbClr val="FFFF00"/>
            </a:solidFill>
          </p:spPr>
          <p:txBody>
            <a:bodyPr wrap="none" lIns="45720" tIns="0" rIns="45720" bIns="0" rtlCol="0">
              <a:spAutoFit/>
            </a:bodyPr>
            <a:lstStyle/>
            <a:p>
              <a:r>
                <a:rPr lang="en-US" sz="1200" dirty="0" err="1" smtClean="0">
                  <a:latin typeface="+mj-lt"/>
                </a:rPr>
                <a:t>Pilewski</a:t>
              </a:r>
              <a:endParaRPr lang="en-US" sz="1200" dirty="0">
                <a:latin typeface="+mj-lt"/>
              </a:endParaRPr>
            </a:p>
          </p:txBody>
        </p:sp>
        <p:sp>
          <p:nvSpPr>
            <p:cNvPr id="70" name="TextBox 69"/>
            <p:cNvSpPr txBox="1"/>
            <p:nvPr/>
          </p:nvSpPr>
          <p:spPr>
            <a:xfrm>
              <a:off x="4246265" y="2489712"/>
              <a:ext cx="356829" cy="184666"/>
            </a:xfrm>
            <a:prstGeom prst="rect">
              <a:avLst/>
            </a:prstGeom>
            <a:solidFill>
              <a:srgbClr val="FFFF00"/>
            </a:solidFill>
          </p:spPr>
          <p:txBody>
            <a:bodyPr wrap="none" lIns="45720" tIns="0" rIns="45720" bIns="0" rtlCol="0">
              <a:spAutoFit/>
            </a:bodyPr>
            <a:lstStyle/>
            <a:p>
              <a:r>
                <a:rPr lang="en-US" sz="1200" dirty="0" smtClean="0">
                  <a:latin typeface="+mj-lt"/>
                </a:rPr>
                <a:t>Zou</a:t>
              </a:r>
              <a:endParaRPr lang="en-US" sz="1200" dirty="0">
                <a:latin typeface="+mj-lt"/>
              </a:endParaRPr>
            </a:p>
          </p:txBody>
        </p:sp>
        <p:sp>
          <p:nvSpPr>
            <p:cNvPr id="71" name="TextBox 70"/>
            <p:cNvSpPr txBox="1"/>
            <p:nvPr/>
          </p:nvSpPr>
          <p:spPr>
            <a:xfrm>
              <a:off x="4329657" y="2167682"/>
              <a:ext cx="586058" cy="184666"/>
            </a:xfrm>
            <a:prstGeom prst="rect">
              <a:avLst/>
            </a:prstGeom>
            <a:solidFill>
              <a:srgbClr val="FFFF00"/>
            </a:solidFill>
          </p:spPr>
          <p:txBody>
            <a:bodyPr wrap="none" lIns="45720" tIns="0" rIns="45720" bIns="0" rtlCol="0">
              <a:spAutoFit/>
            </a:bodyPr>
            <a:lstStyle/>
            <a:p>
              <a:r>
                <a:rPr lang="en-US" sz="1200" dirty="0" err="1" smtClean="0">
                  <a:latin typeface="+mj-lt"/>
                </a:rPr>
                <a:t>Menzel</a:t>
              </a:r>
              <a:endParaRPr lang="en-US" sz="1200" dirty="0">
                <a:latin typeface="+mj-lt"/>
              </a:endParaRPr>
            </a:p>
          </p:txBody>
        </p:sp>
        <p:sp>
          <p:nvSpPr>
            <p:cNvPr id="72" name="TextBox 71"/>
            <p:cNvSpPr txBox="1"/>
            <p:nvPr/>
          </p:nvSpPr>
          <p:spPr>
            <a:xfrm>
              <a:off x="3682707" y="2443714"/>
              <a:ext cx="347211" cy="184666"/>
            </a:xfrm>
            <a:prstGeom prst="rect">
              <a:avLst/>
            </a:prstGeom>
            <a:solidFill>
              <a:srgbClr val="FFFF00"/>
            </a:solidFill>
          </p:spPr>
          <p:txBody>
            <a:bodyPr wrap="none" lIns="45720" tIns="0" rIns="45720" bIns="0" rtlCol="0">
              <a:spAutoFit/>
            </a:bodyPr>
            <a:lstStyle/>
            <a:p>
              <a:r>
                <a:rPr lang="en-US" sz="1200" dirty="0" smtClean="0">
                  <a:latin typeface="+mj-lt"/>
                </a:rPr>
                <a:t>Luo</a:t>
              </a:r>
              <a:endParaRPr lang="en-US" sz="1200" dirty="0">
                <a:latin typeface="+mj-lt"/>
              </a:endParaRPr>
            </a:p>
          </p:txBody>
        </p:sp>
        <p:sp>
          <p:nvSpPr>
            <p:cNvPr id="73" name="TextBox 72"/>
            <p:cNvSpPr txBox="1"/>
            <p:nvPr/>
          </p:nvSpPr>
          <p:spPr>
            <a:xfrm>
              <a:off x="3740221" y="2121684"/>
              <a:ext cx="287899" cy="184666"/>
            </a:xfrm>
            <a:prstGeom prst="rect">
              <a:avLst/>
            </a:prstGeom>
            <a:solidFill>
              <a:srgbClr val="FFFF00"/>
            </a:solidFill>
          </p:spPr>
          <p:txBody>
            <a:bodyPr wrap="none" lIns="45720" tIns="0" rIns="45720" bIns="0" rtlCol="0">
              <a:spAutoFit/>
            </a:bodyPr>
            <a:lstStyle/>
            <a:p>
              <a:r>
                <a:rPr lang="en-US" sz="1200" dirty="0" smtClean="0">
                  <a:latin typeface="+mj-lt"/>
                </a:rPr>
                <a:t>Ho</a:t>
              </a:r>
              <a:endParaRPr lang="en-US" sz="1200" dirty="0">
                <a:latin typeface="+mj-lt"/>
              </a:endParaRPr>
            </a:p>
          </p:txBody>
        </p:sp>
      </p:grpSp>
    </p:spTree>
    <p:extLst>
      <p:ext uri="{BB962C8B-B14F-4D97-AF65-F5344CB8AC3E}">
        <p14:creationId xmlns:p14="http://schemas.microsoft.com/office/powerpoint/2010/main" val="39588823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6698"/>
            <a:ext cx="9144000" cy="1143000"/>
          </a:xfrm>
        </p:spPr>
        <p:txBody>
          <a:bodyPr/>
          <a:lstStyle/>
          <a:p>
            <a:r>
              <a:rPr lang="en-US" sz="3600" b="1" dirty="0" smtClean="0"/>
              <a:t>NOAA Operational CDRs Support User Needs</a:t>
            </a:r>
            <a:r>
              <a:rPr lang="en-US" sz="2000" b="1" dirty="0" smtClean="0"/>
              <a:t/>
            </a:r>
            <a:br>
              <a:rPr lang="en-US" sz="2000" b="1" dirty="0" smtClean="0"/>
            </a:br>
            <a:r>
              <a:rPr lang="en-US" sz="2000" b="1" dirty="0" smtClean="0"/>
              <a:t>(Details to be Presented in the Poster Session!)</a:t>
            </a:r>
            <a:endParaRPr lang="en-US" sz="3600" b="1" dirty="0"/>
          </a:p>
        </p:txBody>
      </p:sp>
      <p:pic>
        <p:nvPicPr>
          <p:cNvPr id="2050" name="Picture 2" descr="http://droughtmonitor.unl.edu/data/jpg/current/current_ca_t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099" y="3714749"/>
            <a:ext cx="2987739" cy="270784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leeds.ac.uk/images/Energy_bann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099" y="1540050"/>
            <a:ext cx="3576951" cy="217469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gricultu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1567" y="4523104"/>
            <a:ext cx="2924620" cy="188621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disast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9389" y="1540052"/>
            <a:ext cx="3260671" cy="184454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Photograph of a mosquit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48045" y="3384593"/>
            <a:ext cx="3012015" cy="164454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Photograph of smog above an urban landscap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46187" y="4781302"/>
            <a:ext cx="3013872" cy="1641294"/>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www.solvencyiinews.com/wp-content/uploads/2013/05/infrastructur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00095" y="1553332"/>
            <a:ext cx="2647950" cy="170884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AirNow-I allows public access to air quality data, a function that can increase public support for voluntary and regulatory emission-reducing action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699766">
            <a:off x="2678804" y="2438503"/>
            <a:ext cx="3786392" cy="2317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92925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40323"/>
            <a:ext cx="8229600" cy="1143000"/>
          </a:xfrm>
        </p:spPr>
        <p:txBody>
          <a:bodyPr>
            <a:normAutofit fontScale="90000"/>
          </a:bodyPr>
          <a:lstStyle/>
          <a:p>
            <a:pPr algn="ctr"/>
            <a:r>
              <a:rPr lang="en-US" sz="3600" b="1" dirty="0" smtClean="0"/>
              <a:t>NOAA CDRs are Being </a:t>
            </a:r>
            <a:r>
              <a:rPr lang="en-US" sz="3600" b="1" dirty="0"/>
              <a:t>U</a:t>
            </a:r>
            <a:r>
              <a:rPr lang="en-US" sz="3600" b="1" dirty="0" smtClean="0"/>
              <a:t>sed to Improve Monthly to Seasonal Forecasts</a:t>
            </a:r>
            <a:endParaRPr lang="en-US" sz="3600" b="1" dirty="0"/>
          </a:p>
        </p:txBody>
      </p:sp>
      <p:sp>
        <p:nvSpPr>
          <p:cNvPr id="7" name="TextBox 6"/>
          <p:cNvSpPr txBox="1"/>
          <p:nvPr/>
        </p:nvSpPr>
        <p:spPr>
          <a:xfrm>
            <a:off x="6098650" y="5729831"/>
            <a:ext cx="2735249" cy="492443"/>
          </a:xfrm>
          <a:prstGeom prst="rect">
            <a:avLst/>
          </a:prstGeom>
          <a:noFill/>
        </p:spPr>
        <p:txBody>
          <a:bodyPr wrap="square" rtlCol="0">
            <a:spAutoFit/>
          </a:bodyPr>
          <a:lstStyle/>
          <a:p>
            <a:r>
              <a:rPr lang="en-US" sz="1300" i="1" dirty="0" smtClean="0"/>
              <a:t>Courtesy of </a:t>
            </a:r>
            <a:r>
              <a:rPr lang="en-US" sz="1300" b="1" i="1" dirty="0" smtClean="0"/>
              <a:t>Dr. Carl </a:t>
            </a:r>
            <a:r>
              <a:rPr lang="en-US" sz="1300" b="1" i="1" dirty="0" err="1" smtClean="0"/>
              <a:t>Schreck</a:t>
            </a:r>
            <a:r>
              <a:rPr lang="en-US" sz="1300" i="1" dirty="0" smtClean="0"/>
              <a:t>, CICS-NC</a:t>
            </a:r>
            <a:endParaRPr lang="en-US" sz="1300" i="1" dirty="0"/>
          </a:p>
        </p:txBody>
      </p:sp>
      <p:sp>
        <p:nvSpPr>
          <p:cNvPr id="5" name="Content Placeholder 4"/>
          <p:cNvSpPr>
            <a:spLocks noGrp="1"/>
          </p:cNvSpPr>
          <p:nvPr>
            <p:ph sz="half" idx="2"/>
          </p:nvPr>
        </p:nvSpPr>
        <p:spPr>
          <a:xfrm>
            <a:off x="326003" y="4523994"/>
            <a:ext cx="8507896" cy="978302"/>
          </a:xfrm>
        </p:spPr>
        <p:txBody>
          <a:bodyPr>
            <a:normAutofit fontScale="25000" lnSpcReduction="20000"/>
          </a:bodyPr>
          <a:lstStyle/>
          <a:p>
            <a:pPr>
              <a:spcBef>
                <a:spcPts val="1800"/>
              </a:spcBef>
            </a:pPr>
            <a:r>
              <a:rPr lang="en-US" sz="4300" b="1" dirty="0" smtClean="0">
                <a:solidFill>
                  <a:srgbClr val="1C4D5A"/>
                </a:solidFill>
              </a:rPr>
              <a:t>NOAA’s Outgoing Longwave Radiation (OLR) CDR is used to measure the Madden-Julian Oscillation (MJO) evolution</a:t>
            </a:r>
            <a:endParaRPr lang="en-US" sz="4300" b="1" dirty="0">
              <a:solidFill>
                <a:srgbClr val="1C4D5A"/>
              </a:solidFill>
            </a:endParaRPr>
          </a:p>
          <a:p>
            <a:pPr>
              <a:spcBef>
                <a:spcPts val="1800"/>
              </a:spcBef>
            </a:pPr>
            <a:r>
              <a:rPr lang="en-US" sz="4300" b="1" dirty="0" smtClean="0">
                <a:solidFill>
                  <a:srgbClr val="1C4D5A"/>
                </a:solidFill>
              </a:rPr>
              <a:t>Reanalysis leads to estimates of the future MultiVariate </a:t>
            </a:r>
            <a:r>
              <a:rPr lang="en-US" sz="4300" b="1" dirty="0">
                <a:solidFill>
                  <a:srgbClr val="1C4D5A"/>
                </a:solidFill>
              </a:rPr>
              <a:t>Pacific-North American (MVP) </a:t>
            </a:r>
            <a:r>
              <a:rPr lang="en-US" sz="4300" b="1" dirty="0" smtClean="0">
                <a:solidFill>
                  <a:srgbClr val="1C4D5A"/>
                </a:solidFill>
              </a:rPr>
              <a:t>index</a:t>
            </a:r>
            <a:endParaRPr lang="en-US" sz="4300" b="1" dirty="0">
              <a:solidFill>
                <a:srgbClr val="1C4D5A"/>
              </a:solidFill>
            </a:endParaRPr>
          </a:p>
          <a:p>
            <a:pPr>
              <a:spcBef>
                <a:spcPts val="1800"/>
              </a:spcBef>
            </a:pPr>
            <a:r>
              <a:rPr lang="en-US" sz="4300" b="1" dirty="0" smtClean="0">
                <a:solidFill>
                  <a:srgbClr val="1C4D5A"/>
                </a:solidFill>
              </a:rPr>
              <a:t>MJO plus MVP provides a useful forecasting tool for future extratropical responses over US</a:t>
            </a:r>
            <a:endParaRPr lang="en-US" sz="4300" b="1" dirty="0">
              <a:solidFill>
                <a:srgbClr val="1C4D5A"/>
              </a:solidFill>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89" y="1541156"/>
            <a:ext cx="8181893" cy="276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03679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6003" y="340323"/>
            <a:ext cx="8515847" cy="1143000"/>
          </a:xfrm>
        </p:spPr>
        <p:txBody>
          <a:bodyPr>
            <a:normAutofit/>
          </a:bodyPr>
          <a:lstStyle/>
          <a:p>
            <a:pPr algn="ctr"/>
            <a:r>
              <a:rPr lang="en-US" sz="3300" b="1" dirty="0" smtClean="0"/>
              <a:t>NOAA CDRs Supporti</a:t>
            </a:r>
            <a:r>
              <a:rPr lang="en-US" sz="3300" b="1" dirty="0" smtClean="0">
                <a:solidFill>
                  <a:srgbClr val="215968"/>
                </a:solidFill>
              </a:rPr>
              <a:t>n</a:t>
            </a:r>
            <a:r>
              <a:rPr lang="en-US" sz="3300" b="1" dirty="0" smtClean="0"/>
              <a:t>g Farming / Agribusiness</a:t>
            </a:r>
            <a:endParaRPr lang="en-US" sz="3300" b="1" dirty="0"/>
          </a:p>
        </p:txBody>
      </p:sp>
      <p:sp>
        <p:nvSpPr>
          <p:cNvPr id="8" name="AutoShape 2" descr="https://mail-attachment.googleusercontent.com/attachment/u/0/?ui=2&amp;ik=5e69eca013&amp;view=att&amp;th=13a227984987b66d&amp;attid=0.1&amp;disp=inline&amp;realattid=f_h7t9pvee0&amp;safe=1&amp;zw&amp;saduie=AG9B_P-nMtBcNYq8mXgcHD6JWCJt&amp;sadet=1352256170747&amp;sads=qFiAKw-jPtR9Ophc4oz45WNuLaE"/>
          <p:cNvSpPr>
            <a:spLocks noChangeAspect="1" noChangeArrowheads="1"/>
          </p:cNvSpPr>
          <p:nvPr/>
        </p:nvSpPr>
        <p:spPr bwMode="auto">
          <a:xfrm>
            <a:off x="516866" y="1803999"/>
            <a:ext cx="3283855" cy="441328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US" b="1" dirty="0" smtClean="0"/>
              <a:t>Enables understanding of anomalies and discovery of analogs.</a:t>
            </a:r>
            <a:endParaRPr lang="en-US" b="1" dirty="0"/>
          </a:p>
          <a:p>
            <a:endParaRPr lang="en-US" b="0" dirty="0">
              <a:latin typeface="Arial Narrow" panose="020B0606020202030204" pitchFamily="34" charset="0"/>
            </a:endParaRPr>
          </a:p>
          <a:p>
            <a:pPr marL="285750" indent="-285750">
              <a:buFont typeface="Arial" pitchFamily="34" charset="0"/>
              <a:buChar char="•"/>
            </a:pPr>
            <a:r>
              <a:rPr lang="en-US" b="0" dirty="0" smtClean="0">
                <a:latin typeface="+mj-lt"/>
              </a:rPr>
              <a:t>Subset </a:t>
            </a:r>
            <a:r>
              <a:rPr lang="en-US" dirty="0" smtClean="0">
                <a:latin typeface="+mj-lt"/>
              </a:rPr>
              <a:t>of</a:t>
            </a:r>
            <a:r>
              <a:rPr lang="en-US" b="0" dirty="0" smtClean="0">
                <a:latin typeface="+mj-lt"/>
              </a:rPr>
              <a:t> 5-km resolution,</a:t>
            </a:r>
            <a:br>
              <a:rPr lang="en-US" b="0" dirty="0" smtClean="0">
                <a:latin typeface="+mj-lt"/>
              </a:rPr>
            </a:br>
            <a:r>
              <a:rPr lang="en-US" b="0" dirty="0" smtClean="0">
                <a:latin typeface="+mj-lt"/>
              </a:rPr>
              <a:t>“wall-to-wall” global NDVI CDR.</a:t>
            </a:r>
          </a:p>
          <a:p>
            <a:pPr marL="285750" indent="-285750">
              <a:buFont typeface="Arial" pitchFamily="34" charset="0"/>
              <a:buChar char="•"/>
            </a:pPr>
            <a:endParaRPr lang="en-US" b="0" dirty="0">
              <a:latin typeface="+mj-lt"/>
            </a:endParaRPr>
          </a:p>
          <a:p>
            <a:pPr marL="285750" indent="-285750">
              <a:buFont typeface="Arial" pitchFamily="34" charset="0"/>
              <a:buChar char="•"/>
            </a:pPr>
            <a:r>
              <a:rPr lang="en-US" b="0" dirty="0" smtClean="0">
                <a:latin typeface="+mj-lt"/>
              </a:rPr>
              <a:t>Historical record from </a:t>
            </a:r>
            <a:r>
              <a:rPr lang="en-US" b="1" dirty="0" smtClean="0">
                <a:latin typeface="+mj-lt"/>
              </a:rPr>
              <a:t>1981-</a:t>
            </a:r>
            <a:br>
              <a:rPr lang="en-US" b="1" dirty="0" smtClean="0">
                <a:latin typeface="+mj-lt"/>
              </a:rPr>
            </a:br>
            <a:r>
              <a:rPr lang="en-US" b="1" dirty="0" smtClean="0">
                <a:latin typeface="+mj-lt"/>
              </a:rPr>
              <a:t>to Present.</a:t>
            </a:r>
          </a:p>
          <a:p>
            <a:pPr marL="285750" indent="-285750">
              <a:buFont typeface="Arial" pitchFamily="34" charset="0"/>
              <a:buChar char="•"/>
            </a:pPr>
            <a:endParaRPr lang="en-US" b="0" dirty="0">
              <a:latin typeface="+mj-lt"/>
            </a:endParaRPr>
          </a:p>
          <a:p>
            <a:pPr marL="285750" indent="-285750">
              <a:spcAft>
                <a:spcPts val="600"/>
              </a:spcAft>
              <a:buFont typeface="Arial" pitchFamily="34" charset="0"/>
              <a:buChar char="•"/>
            </a:pPr>
            <a:r>
              <a:rPr lang="en-US" b="0" dirty="0" err="1" smtClean="0">
                <a:latin typeface="+mj-lt"/>
              </a:rPr>
              <a:t>Env</a:t>
            </a:r>
            <a:r>
              <a:rPr lang="en-US" b="0" dirty="0" smtClean="0">
                <a:latin typeface="+mj-lt"/>
              </a:rPr>
              <a:t>. Variables Also Available:</a:t>
            </a:r>
          </a:p>
          <a:p>
            <a:pPr marL="742950" lvl="1" indent="-285750">
              <a:spcAft>
                <a:spcPts val="600"/>
              </a:spcAft>
              <a:buFont typeface="Calibri" panose="020F0502020204030204" pitchFamily="34" charset="0"/>
              <a:buChar char="‒"/>
            </a:pPr>
            <a:r>
              <a:rPr lang="en-US" b="0" dirty="0" smtClean="0">
                <a:latin typeface="+mj-lt"/>
              </a:rPr>
              <a:t>Surface Reflectance</a:t>
            </a:r>
          </a:p>
          <a:p>
            <a:pPr marL="742950" lvl="1" indent="-285750">
              <a:spcAft>
                <a:spcPts val="600"/>
              </a:spcAft>
              <a:buFont typeface="Calibri" panose="020F0502020204030204" pitchFamily="34" charset="0"/>
              <a:buChar char="‒"/>
            </a:pPr>
            <a:r>
              <a:rPr lang="en-US" b="0" dirty="0" smtClean="0">
                <a:latin typeface="+mj-lt"/>
              </a:rPr>
              <a:t>Leaf Area Index (LAI)</a:t>
            </a:r>
            <a:endParaRPr lang="en-US" b="0" dirty="0">
              <a:latin typeface="+mj-lt"/>
            </a:endParaRPr>
          </a:p>
          <a:p>
            <a:pPr marL="742950" lvl="1" indent="-285750">
              <a:spcAft>
                <a:spcPts val="600"/>
              </a:spcAft>
              <a:buFont typeface="Calibri" panose="020F0502020204030204" pitchFamily="34" charset="0"/>
              <a:buChar char="‒"/>
            </a:pPr>
            <a:r>
              <a:rPr lang="en-US" b="0" dirty="0" smtClean="0">
                <a:latin typeface="+mj-lt"/>
              </a:rPr>
              <a:t>FPAR (photosynthetically </a:t>
            </a:r>
            <a:br>
              <a:rPr lang="en-US" b="0" dirty="0" smtClean="0">
                <a:latin typeface="+mj-lt"/>
              </a:rPr>
            </a:br>
            <a:r>
              <a:rPr lang="en-US" b="0" dirty="0" smtClean="0">
                <a:latin typeface="+mj-lt"/>
              </a:rPr>
              <a:t>active radiation)</a:t>
            </a:r>
          </a:p>
          <a:p>
            <a:pPr marL="341313" lvl="1"/>
            <a:endParaRPr lang="en-US" b="1" dirty="0" smtClean="0">
              <a:solidFill>
                <a:schemeClr val="accent2">
                  <a:lumMod val="75000"/>
                </a:schemeClr>
              </a:solidFill>
            </a:endParaRPr>
          </a:p>
          <a:p>
            <a:pPr marL="341313" lvl="1"/>
            <a:r>
              <a:rPr lang="en-US" b="1" dirty="0" smtClean="0">
                <a:solidFill>
                  <a:schemeClr val="accent2">
                    <a:lumMod val="75000"/>
                  </a:schemeClr>
                </a:solidFill>
              </a:rPr>
              <a:t>Primary </a:t>
            </a:r>
            <a:r>
              <a:rPr lang="en-US" b="1" dirty="0">
                <a:solidFill>
                  <a:schemeClr val="accent2">
                    <a:lumMod val="75000"/>
                  </a:schemeClr>
                </a:solidFill>
              </a:rPr>
              <a:t>U.S. </a:t>
            </a:r>
            <a:r>
              <a:rPr lang="en-US" b="1" dirty="0" smtClean="0">
                <a:solidFill>
                  <a:schemeClr val="accent2">
                    <a:lumMod val="75000"/>
                  </a:schemeClr>
                </a:solidFill>
              </a:rPr>
              <a:t>Corn </a:t>
            </a:r>
            <a:r>
              <a:rPr lang="en-US" b="1" dirty="0">
                <a:solidFill>
                  <a:schemeClr val="accent2">
                    <a:lumMod val="75000"/>
                  </a:schemeClr>
                </a:solidFill>
              </a:rPr>
              <a:t>and </a:t>
            </a:r>
            <a:r>
              <a:rPr lang="en-US" b="1" dirty="0" smtClean="0">
                <a:solidFill>
                  <a:schemeClr val="accent2">
                    <a:lumMod val="75000"/>
                  </a:schemeClr>
                </a:solidFill>
              </a:rPr>
              <a:t>Soybean </a:t>
            </a:r>
          </a:p>
          <a:p>
            <a:pPr marL="341313" lvl="1"/>
            <a:r>
              <a:rPr lang="en-US" b="1" dirty="0" smtClean="0">
                <a:solidFill>
                  <a:schemeClr val="accent2">
                    <a:lumMod val="75000"/>
                  </a:schemeClr>
                </a:solidFill>
              </a:rPr>
              <a:t>Production Region</a:t>
            </a:r>
            <a:endParaRPr lang="en-US" b="1" dirty="0">
              <a:solidFill>
                <a:schemeClr val="accent2">
                  <a:lumMod val="75000"/>
                </a:schemeClr>
              </a:solidFill>
            </a:endParaRPr>
          </a:p>
        </p:txBody>
      </p:sp>
      <p:grpSp>
        <p:nvGrpSpPr>
          <p:cNvPr id="9" name="Group 8"/>
          <p:cNvGrpSpPr/>
          <p:nvPr/>
        </p:nvGrpSpPr>
        <p:grpSpPr>
          <a:xfrm>
            <a:off x="3713259" y="2082602"/>
            <a:ext cx="4913909" cy="4460675"/>
            <a:chOff x="2869607" y="437406"/>
            <a:chExt cx="6214233" cy="6119805"/>
          </a:xfrm>
        </p:grpSpPr>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0998" y="437406"/>
              <a:ext cx="5692842" cy="6119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Arrow Connector 10"/>
            <p:cNvCxnSpPr/>
            <p:nvPr/>
          </p:nvCxnSpPr>
          <p:spPr>
            <a:xfrm flipV="1">
              <a:off x="2869607" y="2785415"/>
              <a:ext cx="2750006" cy="2343636"/>
            </a:xfrm>
            <a:prstGeom prst="straightConnector1">
              <a:avLst/>
            </a:prstGeom>
            <a:ln w="57150" cmpd="sng">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13" name="AutoShape 2" descr="https://mail-attachment.googleusercontent.com/attachment/u/0/?ui=2&amp;ik=5e69eca013&amp;view=att&amp;th=13a227984987b66d&amp;attid=0.1&amp;disp=inline&amp;realattid=f_h7t9pvee0&amp;safe=1&amp;zw&amp;saduie=AG9B_P-nMtBcNYq8mXgcHD6JWCJt&amp;sadet=1352256170747&amp;sads=qFiAKw-jPtR9Ophc4oz45WNuLaE"/>
          <p:cNvSpPr>
            <a:spLocks noChangeAspect="1" noChangeArrowheads="1"/>
          </p:cNvSpPr>
          <p:nvPr/>
        </p:nvSpPr>
        <p:spPr bwMode="auto">
          <a:xfrm>
            <a:off x="4356226" y="1497367"/>
            <a:ext cx="4145597" cy="56203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r>
              <a:rPr lang="en-US" sz="1600" b="1" dirty="0">
                <a:solidFill>
                  <a:srgbClr val="07199B"/>
                </a:solidFill>
              </a:rPr>
              <a:t>2012 </a:t>
            </a:r>
            <a:r>
              <a:rPr lang="en-US" sz="1600" b="1" dirty="0" smtClean="0">
                <a:solidFill>
                  <a:srgbClr val="07199B"/>
                </a:solidFill>
              </a:rPr>
              <a:t>U.S. Drought as depicted using </a:t>
            </a:r>
            <a:r>
              <a:rPr lang="en-US" sz="1600" b="1" dirty="0">
                <a:solidFill>
                  <a:srgbClr val="07199B"/>
                </a:solidFill>
              </a:rPr>
              <a:t>Vegetation Index </a:t>
            </a:r>
            <a:r>
              <a:rPr lang="en-US" sz="1600" b="1" dirty="0" smtClean="0">
                <a:solidFill>
                  <a:srgbClr val="07199B"/>
                </a:solidFill>
              </a:rPr>
              <a:t>CDR for July 17th</a:t>
            </a:r>
          </a:p>
        </p:txBody>
      </p:sp>
      <p:sp>
        <p:nvSpPr>
          <p:cNvPr id="25" name="Oval 24"/>
          <p:cNvSpPr/>
          <p:nvPr/>
        </p:nvSpPr>
        <p:spPr>
          <a:xfrm>
            <a:off x="6429024" y="5565913"/>
            <a:ext cx="472708" cy="429370"/>
          </a:xfrm>
          <a:prstGeom prst="ellipse">
            <a:avLst/>
          </a:prstGeom>
          <a:solidFill>
            <a:srgbClr val="FFFF00">
              <a:alpha val="21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78544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6003" y="340323"/>
            <a:ext cx="8515847" cy="1143000"/>
          </a:xfrm>
        </p:spPr>
        <p:txBody>
          <a:bodyPr>
            <a:normAutofit fontScale="90000"/>
          </a:bodyPr>
          <a:lstStyle/>
          <a:p>
            <a:pPr algn="ctr"/>
            <a:r>
              <a:rPr lang="en-US" sz="3600" b="1" dirty="0" smtClean="0"/>
              <a:t>NOAA CDRs Supporti</a:t>
            </a:r>
            <a:r>
              <a:rPr lang="en-US" sz="3600" b="1" dirty="0" smtClean="0">
                <a:solidFill>
                  <a:srgbClr val="215968"/>
                </a:solidFill>
              </a:rPr>
              <a:t>n</a:t>
            </a:r>
            <a:r>
              <a:rPr lang="en-US" sz="3600" b="1" dirty="0" smtClean="0"/>
              <a:t>g Resource Management</a:t>
            </a:r>
            <a:r>
              <a:rPr lang="en-US" sz="3300" b="1" dirty="0" smtClean="0"/>
              <a:t/>
            </a:r>
            <a:br>
              <a:rPr lang="en-US" sz="3300" b="1" dirty="0" smtClean="0"/>
            </a:br>
            <a:r>
              <a:rPr lang="en-US" sz="2700" b="1" dirty="0" smtClean="0"/>
              <a:t>Example:  Forest Change Detection Using NOAA CDRs</a:t>
            </a:r>
            <a:endParaRPr lang="en-US" sz="2700" b="1" dirty="0"/>
          </a:p>
        </p:txBody>
      </p:sp>
      <p:sp>
        <p:nvSpPr>
          <p:cNvPr id="12" name="TextBox 2"/>
          <p:cNvSpPr txBox="1">
            <a:spLocks noChangeArrowheads="1"/>
          </p:cNvSpPr>
          <p:nvPr/>
        </p:nvSpPr>
        <p:spPr bwMode="auto">
          <a:xfrm>
            <a:off x="1918278" y="1626096"/>
            <a:ext cx="494879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Wingdings" pitchFamily="2" charset="2"/>
              <a:buChar char="§"/>
              <a:defRPr sz="3200">
                <a:solidFill>
                  <a:srgbClr val="990033"/>
                </a:solidFill>
                <a:latin typeface="Lucida Sans" pitchFamily="34" charset="0"/>
                <a:ea typeface="ＭＳ Ｐゴシック" pitchFamily="34" charset="-128"/>
              </a:defRPr>
            </a:lvl1pPr>
            <a:lvl2pPr marL="742950" indent="-285750" eaLnBrk="0" hangingPunct="0">
              <a:spcBef>
                <a:spcPct val="20000"/>
              </a:spcBef>
              <a:buChar char="–"/>
              <a:defRPr sz="2800">
                <a:solidFill>
                  <a:schemeClr val="accent2"/>
                </a:solidFill>
                <a:latin typeface="Lucida Sans" pitchFamily="34" charset="0"/>
                <a:ea typeface="ＭＳ Ｐゴシック" pitchFamily="34" charset="-128"/>
              </a:defRPr>
            </a:lvl2pPr>
            <a:lvl3pPr marL="1143000" indent="-228600" eaLnBrk="0" hangingPunct="0">
              <a:spcBef>
                <a:spcPct val="20000"/>
              </a:spcBef>
              <a:buFont typeface="Wingdings" pitchFamily="2" charset="2"/>
              <a:buChar char="Ø"/>
              <a:defRPr sz="2400">
                <a:solidFill>
                  <a:schemeClr val="tx1"/>
                </a:solidFill>
                <a:latin typeface="Lucida Sans" pitchFamily="34" charset="0"/>
                <a:ea typeface="ＭＳ Ｐゴシック" pitchFamily="34" charset="-128"/>
              </a:defRPr>
            </a:lvl3pPr>
            <a:lvl4pPr marL="1600200" indent="-228600" eaLnBrk="0" hangingPunct="0">
              <a:spcBef>
                <a:spcPct val="20000"/>
              </a:spcBef>
              <a:buChar char="–"/>
              <a:defRPr sz="2000">
                <a:solidFill>
                  <a:schemeClr val="tx1"/>
                </a:solidFill>
                <a:latin typeface="Lucida Sans" pitchFamily="34" charset="0"/>
                <a:ea typeface="ＭＳ Ｐゴシック" pitchFamily="34" charset="-128"/>
              </a:defRPr>
            </a:lvl4pPr>
            <a:lvl5pPr marL="2057400" indent="-228600" eaLnBrk="0" hangingPunct="0">
              <a:spcBef>
                <a:spcPct val="20000"/>
              </a:spcBef>
              <a:buChar char="»"/>
              <a:defRPr sz="2000">
                <a:solidFill>
                  <a:schemeClr val="tx1"/>
                </a:solidFill>
                <a:latin typeface="Lucida Sans"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Lucida Sans"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Lucida Sans"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Lucida Sans"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Lucida Sans" pitchFamily="34" charset="0"/>
                <a:ea typeface="ＭＳ Ｐゴシック" pitchFamily="34" charset="-128"/>
              </a:defRPr>
            </a:lvl9pPr>
          </a:lstStyle>
          <a:p>
            <a:pPr eaLnBrk="1" hangingPunct="1">
              <a:spcBef>
                <a:spcPct val="0"/>
              </a:spcBef>
              <a:buFontTx/>
              <a:buNone/>
            </a:pPr>
            <a:r>
              <a:rPr lang="en-US" altLang="en-US" sz="1600" b="1" dirty="0" smtClean="0">
                <a:solidFill>
                  <a:schemeClr val="tx1"/>
                </a:solidFill>
                <a:latin typeface="Arial" pitchFamily="34" charset="0"/>
              </a:rPr>
              <a:t>Percent Tree Cover Change in the Amazon Basin</a:t>
            </a:r>
            <a:endParaRPr lang="en-US" altLang="en-US" sz="1600" b="1" dirty="0">
              <a:solidFill>
                <a:schemeClr val="tx1"/>
              </a:solidFill>
              <a:latin typeface="Arial" pitchFamily="34" charset="0"/>
            </a:endParaRPr>
          </a:p>
        </p:txBody>
      </p:sp>
      <p:sp>
        <p:nvSpPr>
          <p:cNvPr id="27" name="TextBox 26"/>
          <p:cNvSpPr txBox="1"/>
          <p:nvPr/>
        </p:nvSpPr>
        <p:spPr>
          <a:xfrm>
            <a:off x="6348995" y="6030060"/>
            <a:ext cx="2675732" cy="307777"/>
          </a:xfrm>
          <a:prstGeom prst="rect">
            <a:avLst/>
          </a:prstGeom>
          <a:noFill/>
        </p:spPr>
        <p:txBody>
          <a:bodyPr wrap="none" rtlCol="0">
            <a:spAutoFit/>
          </a:bodyPr>
          <a:lstStyle/>
          <a:p>
            <a:r>
              <a:rPr lang="en-US" sz="1400" dirty="0" smtClean="0"/>
              <a:t>(Courtesy of </a:t>
            </a:r>
            <a:r>
              <a:rPr lang="en-US" sz="1400" b="1" dirty="0" smtClean="0"/>
              <a:t>Dr. Eric </a:t>
            </a:r>
            <a:r>
              <a:rPr lang="en-US" sz="1400" b="1" dirty="0" err="1" smtClean="0"/>
              <a:t>Vermote</a:t>
            </a:r>
            <a:r>
              <a:rPr lang="en-US" sz="1400" dirty="0" smtClean="0"/>
              <a:t>)</a:t>
            </a:r>
            <a:endParaRPr lang="en-US" sz="1400" dirty="0"/>
          </a:p>
        </p:txBody>
      </p:sp>
      <p:sp>
        <p:nvSpPr>
          <p:cNvPr id="28" name="Right Triangle 27"/>
          <p:cNvSpPr/>
          <p:nvPr/>
        </p:nvSpPr>
        <p:spPr>
          <a:xfrm>
            <a:off x="2035535" y="1923798"/>
            <a:ext cx="5263762" cy="270760"/>
          </a:xfrm>
          <a:prstGeom prst="r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43134" y="5445107"/>
            <a:ext cx="3839513" cy="1138773"/>
          </a:xfrm>
          <a:prstGeom prst="rect">
            <a:avLst/>
          </a:prstGeom>
          <a:noFill/>
        </p:spPr>
        <p:txBody>
          <a:bodyPr wrap="none" rtlCol="0">
            <a:spAutoFit/>
          </a:bodyPr>
          <a:lstStyle/>
          <a:p>
            <a:r>
              <a:rPr lang="en-US" sz="1200" b="1" dirty="0" smtClean="0"/>
              <a:t>AVHRR-based </a:t>
            </a:r>
          </a:p>
          <a:p>
            <a:r>
              <a:rPr lang="en-US" sz="1200" b="1" dirty="0" smtClean="0"/>
              <a:t>NOAA CDR Variables:</a:t>
            </a:r>
            <a:endParaRPr lang="en-US" sz="600" b="1" dirty="0"/>
          </a:p>
          <a:p>
            <a:endParaRPr lang="en-US" sz="800" dirty="0" smtClean="0"/>
          </a:p>
          <a:p>
            <a:r>
              <a:rPr lang="en-US" sz="1200" dirty="0" smtClean="0"/>
              <a:t>- Normalized Difference Vegetation Index (NDVI)</a:t>
            </a:r>
          </a:p>
          <a:p>
            <a:r>
              <a:rPr lang="en-US" sz="1200" dirty="0" smtClean="0"/>
              <a:t>- Leaf Area Index (LAI)</a:t>
            </a:r>
          </a:p>
          <a:p>
            <a:r>
              <a:rPr lang="en-US" sz="1200" i="1" dirty="0" smtClean="0">
                <a:solidFill>
                  <a:srgbClr val="0000F2"/>
                </a:solidFill>
              </a:rPr>
              <a:t>     </a:t>
            </a:r>
            <a:r>
              <a:rPr lang="en-US" sz="1200" i="1" u="sng" dirty="0" smtClean="0">
                <a:solidFill>
                  <a:srgbClr val="0000F2"/>
                </a:solidFill>
              </a:rPr>
              <a:t>http</a:t>
            </a:r>
            <a:r>
              <a:rPr lang="en-US" sz="1200" i="1" u="sng" dirty="0">
                <a:solidFill>
                  <a:srgbClr val="0000F2"/>
                </a:solidFill>
              </a:rPr>
              <a:t>://www.ncdc.noaa.gov/cdr/operationalcdrs.html</a:t>
            </a:r>
          </a:p>
        </p:txBody>
      </p:sp>
      <p:grpSp>
        <p:nvGrpSpPr>
          <p:cNvPr id="14" name="Group 13"/>
          <p:cNvGrpSpPr/>
          <p:nvPr/>
        </p:nvGrpSpPr>
        <p:grpSpPr>
          <a:xfrm>
            <a:off x="166978" y="2206475"/>
            <a:ext cx="8778240" cy="3767927"/>
            <a:chOff x="102778" y="2522723"/>
            <a:chExt cx="8941981" cy="3523658"/>
          </a:xfrm>
        </p:grpSpPr>
        <p:pic>
          <p:nvPicPr>
            <p:cNvPr id="1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39926" y="5547164"/>
              <a:ext cx="4791739" cy="49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15"/>
            <p:cNvGrpSpPr/>
            <p:nvPr/>
          </p:nvGrpSpPr>
          <p:grpSpPr>
            <a:xfrm>
              <a:off x="102778" y="2522723"/>
              <a:ext cx="8941981" cy="2916725"/>
              <a:chOff x="92147" y="2153391"/>
              <a:chExt cx="8941981" cy="2916725"/>
            </a:xfrm>
          </p:grpSpPr>
          <p:grpSp>
            <p:nvGrpSpPr>
              <p:cNvPr id="17" name="Group 16"/>
              <p:cNvGrpSpPr/>
              <p:nvPr/>
            </p:nvGrpSpPr>
            <p:grpSpPr>
              <a:xfrm>
                <a:off x="92147" y="2179508"/>
                <a:ext cx="2845981" cy="2890607"/>
                <a:chOff x="92147" y="2179508"/>
                <a:chExt cx="2845981" cy="2890607"/>
              </a:xfrm>
            </p:grpSpPr>
            <p:pic>
              <p:nvPicPr>
                <p:cNvPr id="2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147" y="2571148"/>
                  <a:ext cx="2845981" cy="2498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p:cNvSpPr txBox="1"/>
                <p:nvPr/>
              </p:nvSpPr>
              <p:spPr>
                <a:xfrm>
                  <a:off x="172784" y="2179508"/>
                  <a:ext cx="2554189" cy="287824"/>
                </a:xfrm>
                <a:prstGeom prst="rect">
                  <a:avLst/>
                </a:prstGeom>
                <a:noFill/>
              </p:spPr>
              <p:txBody>
                <a:bodyPr wrap="none" rtlCol="0">
                  <a:spAutoFit/>
                </a:bodyPr>
                <a:lstStyle/>
                <a:p>
                  <a:r>
                    <a:rPr lang="en-US" b="1" dirty="0" smtClean="0">
                      <a:solidFill>
                        <a:schemeClr val="tx1"/>
                      </a:solidFill>
                    </a:rPr>
                    <a:t>1990</a:t>
                  </a:r>
                  <a:r>
                    <a:rPr lang="en-US" b="1" dirty="0" smtClean="0"/>
                    <a:t> (AVHRR NOAA CDRs)</a:t>
                  </a:r>
                  <a:endParaRPr lang="en-US" b="1" dirty="0"/>
                </a:p>
              </p:txBody>
            </p:sp>
          </p:grpSp>
          <p:grpSp>
            <p:nvGrpSpPr>
              <p:cNvPr id="18" name="Group 17"/>
              <p:cNvGrpSpPr/>
              <p:nvPr/>
            </p:nvGrpSpPr>
            <p:grpSpPr>
              <a:xfrm>
                <a:off x="3150779" y="2153391"/>
                <a:ext cx="2845981" cy="2890949"/>
                <a:chOff x="3150779" y="2153391"/>
                <a:chExt cx="2845981" cy="2890949"/>
              </a:xfrm>
            </p:grpSpPr>
            <p:pic>
              <p:nvPicPr>
                <p:cNvPr id="22"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50779" y="2596921"/>
                  <a:ext cx="2845981" cy="2447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p:nvSpPr>
              <p:spPr>
                <a:xfrm>
                  <a:off x="3602215" y="2153391"/>
                  <a:ext cx="2025363" cy="369332"/>
                </a:xfrm>
                <a:prstGeom prst="rect">
                  <a:avLst/>
                </a:prstGeom>
              </p:spPr>
              <p:txBody>
                <a:bodyPr wrap="none">
                  <a:spAutoFit/>
                </a:bodyPr>
                <a:lstStyle/>
                <a:p>
                  <a:r>
                    <a:rPr lang="en-US" b="1" dirty="0" smtClean="0"/>
                    <a:t>2000 (MODIS Data)</a:t>
                  </a:r>
                  <a:endParaRPr lang="en-US" b="1" dirty="0"/>
                </a:p>
              </p:txBody>
            </p:sp>
          </p:grpSp>
          <p:grpSp>
            <p:nvGrpSpPr>
              <p:cNvPr id="19" name="Group 18"/>
              <p:cNvGrpSpPr/>
              <p:nvPr/>
            </p:nvGrpSpPr>
            <p:grpSpPr>
              <a:xfrm>
                <a:off x="6188147" y="2153391"/>
                <a:ext cx="2845981" cy="2916725"/>
                <a:chOff x="6188147" y="2153391"/>
                <a:chExt cx="2845981" cy="2916725"/>
              </a:xfrm>
            </p:grpSpPr>
            <p:pic>
              <p:nvPicPr>
                <p:cNvPr id="20"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88147" y="2596921"/>
                  <a:ext cx="2845981" cy="247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a:xfrm>
                  <a:off x="6615575" y="2153391"/>
                  <a:ext cx="2025363" cy="369332"/>
                </a:xfrm>
                <a:prstGeom prst="rect">
                  <a:avLst/>
                </a:prstGeom>
              </p:spPr>
              <p:txBody>
                <a:bodyPr wrap="none">
                  <a:spAutoFit/>
                </a:bodyPr>
                <a:lstStyle/>
                <a:p>
                  <a:r>
                    <a:rPr lang="en-US" b="1" dirty="0" smtClean="0"/>
                    <a:t>2010 (MODIS Data)</a:t>
                  </a:r>
                  <a:endParaRPr lang="en-US" b="1" dirty="0"/>
                </a:p>
              </p:txBody>
            </p:sp>
          </p:grpSp>
        </p:grpSp>
      </p:grpSp>
      <p:sp>
        <p:nvSpPr>
          <p:cNvPr id="3" name="Oval 2"/>
          <p:cNvSpPr/>
          <p:nvPr/>
        </p:nvSpPr>
        <p:spPr>
          <a:xfrm>
            <a:off x="286248" y="2059178"/>
            <a:ext cx="477081" cy="621574"/>
          </a:xfrm>
          <a:prstGeom prst="ellipse">
            <a:avLst/>
          </a:prstGeom>
          <a:solidFill>
            <a:srgbClr val="FFFF00">
              <a:alpha val="25000"/>
            </a:srgbClr>
          </a:solidFill>
          <a:ln w="38100">
            <a:solidFill>
              <a:srgbClr val="68FA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07137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0539"/>
            <a:ext cx="8229600" cy="1143000"/>
          </a:xfrm>
        </p:spPr>
        <p:txBody>
          <a:bodyPr/>
          <a:lstStyle/>
          <a:p>
            <a:r>
              <a:rPr lang="en-US" sz="3600" b="1" dirty="0" smtClean="0"/>
              <a:t>NOAA CDRs Support Climate Analysis</a:t>
            </a:r>
            <a:r>
              <a:rPr lang="en-US" b="1" dirty="0" smtClean="0"/>
              <a:t/>
            </a:r>
            <a:br>
              <a:rPr lang="en-US" b="1" dirty="0" smtClean="0"/>
            </a:br>
            <a:r>
              <a:rPr lang="en-US" sz="2800" b="1" dirty="0" smtClean="0"/>
              <a:t>and Climate Model Improvement</a:t>
            </a:r>
            <a:endParaRPr lang="en-US" sz="2800" b="1" dirty="0"/>
          </a:p>
        </p:txBody>
      </p:sp>
      <p:grpSp>
        <p:nvGrpSpPr>
          <p:cNvPr id="5" name="Group 4"/>
          <p:cNvGrpSpPr/>
          <p:nvPr/>
        </p:nvGrpSpPr>
        <p:grpSpPr>
          <a:xfrm>
            <a:off x="4784165" y="1707185"/>
            <a:ext cx="4118342" cy="4304359"/>
            <a:chOff x="248095" y="1649875"/>
            <a:chExt cx="4118342" cy="4304359"/>
          </a:xfrm>
        </p:grpSpPr>
        <p:sp>
          <p:nvSpPr>
            <p:cNvPr id="6" name="Rectangle 5"/>
            <p:cNvSpPr/>
            <p:nvPr/>
          </p:nvSpPr>
          <p:spPr>
            <a:xfrm>
              <a:off x="340242" y="1649875"/>
              <a:ext cx="3785192" cy="666849"/>
            </a:xfrm>
            <a:prstGeom prst="rect">
              <a:avLst/>
            </a:prstGeom>
          </p:spPr>
          <p:txBody>
            <a:bodyPr wrap="square">
              <a:spAutoFit/>
            </a:bodyPr>
            <a:lstStyle/>
            <a:p>
              <a:pPr algn="ctr"/>
              <a:r>
                <a:rPr lang="en-US" sz="2800" b="1" baseline="30000" dirty="0" smtClean="0">
                  <a:latin typeface="Calibri" panose="020F0502020204030204" pitchFamily="34" charset="0"/>
                </a:rPr>
                <a:t>Diﬀerence </a:t>
              </a:r>
              <a:r>
                <a:rPr lang="en-US" sz="2800" b="1" baseline="30000" dirty="0">
                  <a:latin typeface="Calibri" panose="020F0502020204030204" pitchFamily="34" charset="0"/>
                </a:rPr>
                <a:t>of Global OLR Anomalies </a:t>
              </a:r>
            </a:p>
            <a:p>
              <a:pPr algn="ctr"/>
              <a:r>
                <a:rPr lang="en-US" sz="2800" baseline="30000" dirty="0" smtClean="0">
                  <a:latin typeface="Calibri" panose="020F0502020204030204" pitchFamily="34" charset="0"/>
                </a:rPr>
                <a:t>(Reanalysis </a:t>
              </a:r>
              <a:r>
                <a:rPr lang="en-US" sz="2800" baseline="30000" dirty="0">
                  <a:latin typeface="Calibri" panose="020F0502020204030204" pitchFamily="34" charset="0"/>
                </a:rPr>
                <a:t>minus </a:t>
              </a:r>
              <a:r>
                <a:rPr lang="en-US" sz="2800" baseline="30000" dirty="0" smtClean="0">
                  <a:latin typeface="Calibri" panose="020F0502020204030204" pitchFamily="34" charset="0"/>
                </a:rPr>
                <a:t>HIRS CDR )</a:t>
              </a:r>
              <a:endParaRPr lang="en-US" sz="2800" baseline="30000" dirty="0">
                <a:latin typeface="Calibri" panose="020F0502020204030204" pitchFamily="34" charset="0"/>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095" y="2368820"/>
              <a:ext cx="4118342" cy="3585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8" name="Group 7"/>
          <p:cNvGrpSpPr/>
          <p:nvPr/>
        </p:nvGrpSpPr>
        <p:grpSpPr>
          <a:xfrm>
            <a:off x="128025" y="1689149"/>
            <a:ext cx="4572000" cy="4735019"/>
            <a:chOff x="4469218" y="1640841"/>
            <a:chExt cx="4572000" cy="4735019"/>
          </a:xfrm>
        </p:grpSpPr>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3768" y="2368819"/>
              <a:ext cx="4217580" cy="3533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4469218" y="1640841"/>
              <a:ext cx="4572000" cy="625812"/>
            </a:xfrm>
            <a:prstGeom prst="rect">
              <a:avLst/>
            </a:prstGeom>
          </p:spPr>
          <p:txBody>
            <a:bodyPr>
              <a:spAutoFit/>
            </a:bodyPr>
            <a:lstStyle/>
            <a:p>
              <a:pPr algn="ctr"/>
              <a:r>
                <a:rPr lang="en-US" sz="2800" b="1" baseline="30000" dirty="0">
                  <a:latin typeface="Calibri" panose="020F0502020204030204" pitchFamily="34" charset="0"/>
                </a:rPr>
                <a:t>Diﬀerence of Global OLR Anomalies </a:t>
              </a:r>
            </a:p>
            <a:p>
              <a:pPr algn="ctr"/>
              <a:r>
                <a:rPr lang="en-US" sz="2400" baseline="30000" dirty="0">
                  <a:latin typeface="Calibri" panose="020F0502020204030204" pitchFamily="34" charset="0"/>
                </a:rPr>
                <a:t>(Long-term HIRS CDR </a:t>
              </a:r>
              <a:r>
                <a:rPr lang="en-US" sz="2400" baseline="30000" dirty="0" smtClean="0">
                  <a:latin typeface="Calibri" panose="020F0502020204030204" pitchFamily="34" charset="0"/>
                </a:rPr>
                <a:t>vs. </a:t>
              </a:r>
              <a:r>
                <a:rPr lang="en-US" sz="2400" baseline="30000" dirty="0">
                  <a:latin typeface="Calibri" panose="020F0502020204030204" pitchFamily="34" charset="0"/>
                </a:rPr>
                <a:t>Short-term CERES CDR)</a:t>
              </a:r>
            </a:p>
          </p:txBody>
        </p:sp>
        <p:pic>
          <p:nvPicPr>
            <p:cNvPr id="1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5011" y="5950560"/>
              <a:ext cx="4199085" cy="42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4103557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5520"/>
            <a:ext cx="8229600" cy="1034865"/>
          </a:xfrm>
        </p:spPr>
        <p:txBody>
          <a:bodyPr/>
          <a:lstStyle/>
          <a:p>
            <a:r>
              <a:rPr lang="en-US" sz="4800" b="1" dirty="0" smtClean="0"/>
              <a:t>… to Recognized Success!  </a:t>
            </a:r>
            <a:endParaRPr lang="en-US" sz="4800" b="1" dirty="0"/>
          </a:p>
        </p:txBody>
      </p:sp>
      <p:sp>
        <p:nvSpPr>
          <p:cNvPr id="5" name="TextBox 4"/>
          <p:cNvSpPr txBox="1"/>
          <p:nvPr/>
        </p:nvSpPr>
        <p:spPr>
          <a:xfrm>
            <a:off x="434666" y="1561968"/>
            <a:ext cx="4853330" cy="3554819"/>
          </a:xfrm>
          <a:prstGeom prst="rect">
            <a:avLst/>
          </a:prstGeom>
          <a:noFill/>
        </p:spPr>
        <p:txBody>
          <a:bodyPr wrap="square" rtlCol="0">
            <a:spAutoFit/>
          </a:bodyPr>
          <a:lstStyle/>
          <a:p>
            <a:pPr lvl="1"/>
            <a:r>
              <a:rPr lang="en-US" sz="2200" b="1" dirty="0" smtClean="0"/>
              <a:t>U.S. Department of Commerce </a:t>
            </a:r>
          </a:p>
          <a:p>
            <a:pPr lvl="1"/>
            <a:endParaRPr lang="en-US" sz="2200" dirty="0"/>
          </a:p>
          <a:p>
            <a:pPr lvl="1"/>
            <a:r>
              <a:rPr lang="en-US" sz="2200" dirty="0" smtClean="0"/>
              <a:t>2014 Gold Medal Award</a:t>
            </a:r>
          </a:p>
          <a:p>
            <a:pPr lvl="1"/>
            <a:endParaRPr lang="en-US" sz="1800" dirty="0" smtClean="0"/>
          </a:p>
          <a:p>
            <a:pPr lvl="1">
              <a:tabLst>
                <a:tab pos="0" algn="l"/>
              </a:tabLst>
            </a:pPr>
            <a:r>
              <a:rPr lang="en-US" sz="2000" dirty="0" smtClean="0"/>
              <a:t>CITATION:</a:t>
            </a:r>
          </a:p>
          <a:p>
            <a:pPr lvl="1">
              <a:tabLst>
                <a:tab pos="0" algn="l"/>
              </a:tabLst>
            </a:pPr>
            <a:endParaRPr lang="en-US" sz="1800" dirty="0"/>
          </a:p>
          <a:p>
            <a:pPr lvl="1">
              <a:spcAft>
                <a:spcPts val="200"/>
              </a:spcAft>
              <a:tabLst>
                <a:tab pos="0" algn="l"/>
              </a:tabLst>
            </a:pPr>
            <a:r>
              <a:rPr lang="en-US" sz="2000" dirty="0" smtClean="0">
                <a:solidFill>
                  <a:srgbClr val="11027C"/>
                </a:solidFill>
              </a:rPr>
              <a:t>For creation and operational </a:t>
            </a:r>
          </a:p>
          <a:p>
            <a:pPr lvl="1">
              <a:spcAft>
                <a:spcPts val="200"/>
              </a:spcAft>
              <a:tabLst>
                <a:tab pos="0" algn="l"/>
              </a:tabLst>
            </a:pPr>
            <a:r>
              <a:rPr lang="en-US" sz="2000" dirty="0" smtClean="0">
                <a:solidFill>
                  <a:srgbClr val="11027C"/>
                </a:solidFill>
              </a:rPr>
              <a:t>implementation of a new, extensible </a:t>
            </a:r>
          </a:p>
          <a:p>
            <a:pPr lvl="1">
              <a:spcAft>
                <a:spcPts val="200"/>
              </a:spcAft>
              <a:tabLst>
                <a:tab pos="0" algn="l"/>
              </a:tabLst>
            </a:pPr>
            <a:r>
              <a:rPr lang="en-US" sz="2000" dirty="0" smtClean="0">
                <a:solidFill>
                  <a:srgbClr val="11027C"/>
                </a:solidFill>
              </a:rPr>
              <a:t>community standard for the production and preservation of </a:t>
            </a:r>
            <a:r>
              <a:rPr lang="en-US" sz="2000" u="sng" dirty="0" smtClean="0">
                <a:solidFill>
                  <a:srgbClr val="11027C"/>
                </a:solidFill>
              </a:rPr>
              <a:t>climate data records</a:t>
            </a:r>
            <a:r>
              <a:rPr lang="en-US" sz="2000" dirty="0" smtClean="0">
                <a:solidFill>
                  <a:srgbClr val="11027C"/>
                </a:solidFill>
              </a:rPr>
              <a:t>.</a:t>
            </a:r>
          </a:p>
          <a:p>
            <a:pPr lvl="1">
              <a:tabLst>
                <a:tab pos="0" algn="l"/>
              </a:tabLst>
            </a:pPr>
            <a:r>
              <a:rPr lang="en-US" sz="1800" dirty="0" smtClean="0"/>
              <a:t> </a:t>
            </a:r>
          </a:p>
        </p:txBody>
      </p:sp>
      <p:pic>
        <p:nvPicPr>
          <p:cNvPr id="1026" name="Picture 2" descr="http://2.bp.blogspot.com/-Qyv9iwpnPBs/Ts5BTxbN0zI/AAAAAAAAHLM/RIvog1G1NUs/s1600/gold_medal_award_first_place_1600_cl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4461" y="1392872"/>
            <a:ext cx="4060308" cy="31684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496947" y="1561602"/>
            <a:ext cx="755335" cy="400110"/>
          </a:xfrm>
          <a:prstGeom prst="rect">
            <a:avLst/>
          </a:prstGeom>
          <a:noFill/>
        </p:spPr>
        <p:txBody>
          <a:bodyPr wrap="none" rtlCol="0">
            <a:spAutoFit/>
          </a:bodyPr>
          <a:lstStyle/>
          <a:p>
            <a:r>
              <a:rPr lang="en-US" sz="2000" b="1" dirty="0" smtClean="0"/>
              <a:t>20</a:t>
            </a:r>
            <a:r>
              <a:rPr lang="en-US" sz="2000" dirty="0" smtClean="0"/>
              <a:t>1</a:t>
            </a:r>
            <a:r>
              <a:rPr lang="en-US" sz="2000" b="1" dirty="0" smtClean="0"/>
              <a:t>4</a:t>
            </a:r>
            <a:endParaRPr lang="en-US" sz="2000" b="1" dirty="0"/>
          </a:p>
        </p:txBody>
      </p:sp>
      <p:sp>
        <p:nvSpPr>
          <p:cNvPr id="4" name="TextBox 3"/>
          <p:cNvSpPr txBox="1"/>
          <p:nvPr/>
        </p:nvSpPr>
        <p:spPr>
          <a:xfrm>
            <a:off x="498297" y="4940921"/>
            <a:ext cx="8188503" cy="1631216"/>
          </a:xfrm>
          <a:prstGeom prst="rect">
            <a:avLst/>
          </a:prstGeom>
          <a:noFill/>
          <a:ln>
            <a:solidFill>
              <a:schemeClr val="bg2"/>
            </a:solidFill>
          </a:ln>
        </p:spPr>
        <p:txBody>
          <a:bodyPr wrap="square" rtlCol="0">
            <a:spAutoFit/>
          </a:bodyPr>
          <a:lstStyle/>
          <a:p>
            <a:r>
              <a:rPr lang="en-US" sz="2000" dirty="0" smtClean="0"/>
              <a:t>Sustained </a:t>
            </a:r>
            <a:r>
              <a:rPr lang="en-US" sz="2000" dirty="0"/>
              <a:t>production of </a:t>
            </a:r>
            <a:r>
              <a:rPr lang="en-US" sz="2000" dirty="0" err="1"/>
              <a:t>multidecadal</a:t>
            </a:r>
            <a:r>
              <a:rPr lang="en-US" sz="2000" dirty="0"/>
              <a:t> climate records - Lessons from the NOAA Climate Data Record Program, John J. Bates, Jeffrey L. Privette, Edward J. Kearns, Walter Glance, and Xuepeng </a:t>
            </a:r>
            <a:r>
              <a:rPr lang="en-US" sz="2000" dirty="0" smtClean="0"/>
              <a:t>Zhao</a:t>
            </a:r>
          </a:p>
          <a:p>
            <a:r>
              <a:rPr lang="en-US" sz="2000" dirty="0"/>
              <a:t>Bulletin of the American Meteorological Society 2015 ; e-View</a:t>
            </a:r>
          </a:p>
          <a:p>
            <a:r>
              <a:rPr lang="en-US" sz="2000" dirty="0"/>
              <a:t>doi: http://dx.doi.org/10.1175/BAMS-D-15-00015.1</a:t>
            </a:r>
          </a:p>
        </p:txBody>
      </p:sp>
    </p:spTree>
    <p:extLst>
      <p:ext uri="{BB962C8B-B14F-4D97-AF65-F5344CB8AC3E}">
        <p14:creationId xmlns:p14="http://schemas.microsoft.com/office/powerpoint/2010/main" val="39298783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0388" y="1484297"/>
            <a:ext cx="4240212" cy="283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93486" y="1450878"/>
            <a:ext cx="4065588" cy="1046440"/>
          </a:xfrm>
          <a:prstGeom prst="rect">
            <a:avLst/>
          </a:prstGeom>
        </p:spPr>
        <p:txBody>
          <a:bodyPr wrap="square">
            <a:spAutoFit/>
          </a:bodyPr>
          <a:lstStyle/>
          <a:p>
            <a:pPr>
              <a:defRPr/>
            </a:pPr>
            <a:r>
              <a:rPr lang="en-US" sz="2000" dirty="0" smtClean="0"/>
              <a:t>Background</a:t>
            </a:r>
            <a:endParaRPr lang="en-US" sz="2000" dirty="0"/>
          </a:p>
          <a:p>
            <a:pPr marL="285750" indent="-171450">
              <a:buFont typeface="Arial" panose="020B0604020202020204" pitchFamily="34" charset="0"/>
              <a:buChar char="•"/>
              <a:defRPr/>
            </a:pPr>
            <a:r>
              <a:rPr lang="en-US" b="0" dirty="0" smtClean="0"/>
              <a:t>USDA </a:t>
            </a:r>
            <a:r>
              <a:rPr lang="en-US" b="0" dirty="0"/>
              <a:t>and NASA are </a:t>
            </a:r>
            <a:r>
              <a:rPr lang="en-US" b="0" dirty="0" smtClean="0"/>
              <a:t>collaborating to develop </a:t>
            </a:r>
            <a:r>
              <a:rPr lang="en-US" b="0" dirty="0"/>
              <a:t>a </a:t>
            </a:r>
            <a:r>
              <a:rPr lang="en-US" b="0" dirty="0" smtClean="0"/>
              <a:t>capability </a:t>
            </a:r>
            <a:r>
              <a:rPr lang="en-US" b="0" dirty="0"/>
              <a:t>to assess forest health using a satellite-derived Vegetation </a:t>
            </a:r>
            <a:r>
              <a:rPr lang="en-US" b="0" dirty="0" smtClean="0"/>
              <a:t>Index.</a:t>
            </a:r>
            <a:endParaRPr lang="en-US" b="0" dirty="0"/>
          </a:p>
        </p:txBody>
      </p:sp>
      <p:sp>
        <p:nvSpPr>
          <p:cNvPr id="11" name="Rectangle 10"/>
          <p:cNvSpPr/>
          <p:nvPr/>
        </p:nvSpPr>
        <p:spPr>
          <a:xfrm>
            <a:off x="4270176" y="5654316"/>
            <a:ext cx="4818948" cy="615553"/>
          </a:xfrm>
          <a:prstGeom prst="rect">
            <a:avLst/>
          </a:prstGeom>
        </p:spPr>
        <p:txBody>
          <a:bodyPr wrap="none">
            <a:spAutoFit/>
          </a:bodyPr>
          <a:lstStyle/>
          <a:p>
            <a:pPr>
              <a:defRPr/>
            </a:pPr>
            <a:r>
              <a:rPr lang="en-US" sz="2000" dirty="0"/>
              <a:t>Partners</a:t>
            </a:r>
          </a:p>
          <a:p>
            <a:pPr marL="285750" indent="-171450">
              <a:buFont typeface="Arial" panose="020B0604020202020204" pitchFamily="34" charset="0"/>
              <a:buChar char="•"/>
              <a:defRPr/>
            </a:pPr>
            <a:r>
              <a:rPr lang="en-US" b="0" dirty="0" smtClean="0"/>
              <a:t> </a:t>
            </a:r>
            <a:r>
              <a:rPr lang="en-US" b="0" dirty="0"/>
              <a:t>USDA Southern Research Station, </a:t>
            </a:r>
            <a:r>
              <a:rPr lang="en-US" b="0" dirty="0" smtClean="0"/>
              <a:t>NASA, </a:t>
            </a:r>
            <a:r>
              <a:rPr lang="en-US" b="0" dirty="0"/>
              <a:t>and </a:t>
            </a:r>
            <a:r>
              <a:rPr lang="en-US" b="0" dirty="0" smtClean="0"/>
              <a:t>NOAA.</a:t>
            </a:r>
            <a:endParaRPr lang="en-US" b="0" dirty="0"/>
          </a:p>
        </p:txBody>
      </p:sp>
      <p:sp>
        <p:nvSpPr>
          <p:cNvPr id="21509" name="TextBox 11"/>
          <p:cNvSpPr txBox="1">
            <a:spLocks noChangeArrowheads="1"/>
          </p:cNvSpPr>
          <p:nvPr/>
        </p:nvSpPr>
        <p:spPr bwMode="auto">
          <a:xfrm>
            <a:off x="0" y="412191"/>
            <a:ext cx="9144000"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3800" b="1" dirty="0" smtClean="0">
                <a:solidFill>
                  <a:srgbClr val="215968"/>
                </a:solidFill>
                <a:latin typeface="Arial Narrow" panose="020B0606020202030204" pitchFamily="34" charset="0"/>
              </a:rPr>
              <a:t>CDRs Supporting Resource Management</a:t>
            </a:r>
          </a:p>
          <a:p>
            <a:pPr algn="ctr" eaLnBrk="1" hangingPunct="1"/>
            <a:r>
              <a:rPr lang="en-US" sz="2400" b="1" dirty="0" smtClean="0">
                <a:solidFill>
                  <a:srgbClr val="215968"/>
                </a:solidFill>
                <a:latin typeface="Arial Narrow" panose="020B0606020202030204" pitchFamily="34" charset="0"/>
              </a:rPr>
              <a:t>Example</a:t>
            </a:r>
            <a:r>
              <a:rPr lang="en-US" sz="2400" dirty="0" smtClean="0">
                <a:solidFill>
                  <a:srgbClr val="215968"/>
                </a:solidFill>
                <a:latin typeface="Arial Narrow" panose="020B0606020202030204" pitchFamily="34" charset="0"/>
              </a:rPr>
              <a:t> CDR Application:  </a:t>
            </a:r>
            <a:r>
              <a:rPr lang="en-US" sz="2400" u="sng" dirty="0" smtClean="0">
                <a:solidFill>
                  <a:srgbClr val="215968"/>
                </a:solidFill>
                <a:latin typeface="Arial Narrow" panose="020B0606020202030204" pitchFamily="34" charset="0"/>
              </a:rPr>
              <a:t>USDA </a:t>
            </a:r>
            <a:r>
              <a:rPr lang="en-US" sz="2400" i="1" u="sng" dirty="0" smtClean="0">
                <a:solidFill>
                  <a:srgbClr val="215968"/>
                </a:solidFill>
                <a:latin typeface="Arial Narrow" panose="020B0606020202030204" pitchFamily="34" charset="0"/>
              </a:rPr>
              <a:t>Forest Change Detection</a:t>
            </a:r>
          </a:p>
        </p:txBody>
      </p:sp>
      <p:sp>
        <p:nvSpPr>
          <p:cNvPr id="16" name="TextBox 15"/>
          <p:cNvSpPr txBox="1"/>
          <p:nvPr/>
        </p:nvSpPr>
        <p:spPr>
          <a:xfrm>
            <a:off x="4270176" y="4275770"/>
            <a:ext cx="4648200" cy="1261884"/>
          </a:xfrm>
          <a:prstGeom prst="rect">
            <a:avLst/>
          </a:prstGeom>
          <a:noFill/>
        </p:spPr>
        <p:txBody>
          <a:bodyPr>
            <a:spAutoFit/>
          </a:bodyPr>
          <a:lstStyle/>
          <a:p>
            <a:pPr>
              <a:defRPr/>
            </a:pPr>
            <a:r>
              <a:rPr lang="en-US" sz="2000" dirty="0" smtClean="0"/>
              <a:t>Expected Output </a:t>
            </a:r>
            <a:r>
              <a:rPr lang="en-US" sz="2000" dirty="0"/>
              <a:t>and </a:t>
            </a:r>
            <a:r>
              <a:rPr lang="en-US" sz="2000" dirty="0" smtClean="0"/>
              <a:t>Impact</a:t>
            </a:r>
            <a:endParaRPr lang="en-US" sz="2000" b="0" dirty="0"/>
          </a:p>
          <a:p>
            <a:pPr marL="285750" indent="-171450">
              <a:buFont typeface="Arial" panose="020B0604020202020204" pitchFamily="34" charset="0"/>
              <a:buChar char="•"/>
              <a:defRPr/>
            </a:pPr>
            <a:r>
              <a:rPr lang="en-US" b="0" dirty="0" smtClean="0"/>
              <a:t>NOAA CDR Program sustains a 30-year </a:t>
            </a:r>
            <a:r>
              <a:rPr lang="en-US" b="0" dirty="0"/>
              <a:t>times series </a:t>
            </a:r>
            <a:r>
              <a:rPr lang="en-US" b="0" dirty="0" smtClean="0"/>
              <a:t>Vegetation </a:t>
            </a:r>
            <a:r>
              <a:rPr lang="en-US" b="0" dirty="0"/>
              <a:t>Index suitable for identifying forest health trends, </a:t>
            </a:r>
            <a:r>
              <a:rPr lang="en-US" dirty="0" smtClean="0"/>
              <a:t>enabling</a:t>
            </a:r>
            <a:r>
              <a:rPr lang="en-US" dirty="0"/>
              <a:t> </a:t>
            </a:r>
            <a:r>
              <a:rPr lang="en-US" b="0" dirty="0" smtClean="0"/>
              <a:t>improved U.S. forest </a:t>
            </a:r>
            <a:r>
              <a:rPr lang="en-US" b="0" dirty="0"/>
              <a:t>resource management.</a:t>
            </a:r>
          </a:p>
        </p:txBody>
      </p:sp>
      <p:sp>
        <p:nvSpPr>
          <p:cNvPr id="18" name="Rectangle 17"/>
          <p:cNvSpPr/>
          <p:nvPr/>
        </p:nvSpPr>
        <p:spPr>
          <a:xfrm>
            <a:off x="209388" y="2550299"/>
            <a:ext cx="3905412" cy="1477328"/>
          </a:xfrm>
          <a:prstGeom prst="rect">
            <a:avLst/>
          </a:prstGeom>
        </p:spPr>
        <p:txBody>
          <a:bodyPr wrap="square">
            <a:spAutoFit/>
          </a:bodyPr>
          <a:lstStyle/>
          <a:p>
            <a:pPr>
              <a:defRPr/>
            </a:pPr>
            <a:r>
              <a:rPr lang="en-US" sz="2000" dirty="0" smtClean="0"/>
              <a:t>NOAA CDR Contribution</a:t>
            </a:r>
            <a:endParaRPr lang="en-US" sz="2000" dirty="0"/>
          </a:p>
          <a:p>
            <a:pPr marL="285750" indent="-171450">
              <a:buFont typeface="Arial" panose="020B0604020202020204" pitchFamily="34" charset="0"/>
              <a:buChar char="•"/>
              <a:defRPr/>
            </a:pPr>
            <a:r>
              <a:rPr lang="en-US" dirty="0" smtClean="0"/>
              <a:t>Verify the feasibility of using NOAA’s </a:t>
            </a:r>
            <a:r>
              <a:rPr lang="en-US" b="0" dirty="0" smtClean="0"/>
              <a:t>operational NDVI CDR. If successful, NASA’s research can be “operationalized” by USDA, since the NOAA CDR is an operationally sustained product.</a:t>
            </a:r>
            <a:endParaRPr lang="en-US" b="0" dirty="0"/>
          </a:p>
        </p:txBody>
      </p:sp>
      <p:sp>
        <p:nvSpPr>
          <p:cNvPr id="14" name="TextBox 13"/>
          <p:cNvSpPr txBox="1"/>
          <p:nvPr/>
        </p:nvSpPr>
        <p:spPr>
          <a:xfrm>
            <a:off x="127221" y="6173718"/>
            <a:ext cx="3665551" cy="276999"/>
          </a:xfrm>
          <a:prstGeom prst="rect">
            <a:avLst/>
          </a:prstGeom>
          <a:noFill/>
        </p:spPr>
        <p:txBody>
          <a:bodyPr wrap="square">
            <a:spAutoFit/>
          </a:bodyPr>
          <a:lstStyle/>
          <a:p>
            <a:pPr>
              <a:defRPr/>
            </a:pPr>
            <a:r>
              <a:rPr lang="en-US" sz="1200" b="1" dirty="0">
                <a:solidFill>
                  <a:srgbClr val="1C4D5A"/>
                </a:solidFill>
              </a:rPr>
              <a:t>Gypsy </a:t>
            </a:r>
            <a:r>
              <a:rPr lang="en-US" sz="1200" b="1" dirty="0" smtClean="0">
                <a:solidFill>
                  <a:srgbClr val="1C4D5A"/>
                </a:solidFill>
              </a:rPr>
              <a:t>Moth </a:t>
            </a:r>
            <a:r>
              <a:rPr lang="en-US" sz="1200" b="1" dirty="0">
                <a:solidFill>
                  <a:srgbClr val="1C4D5A"/>
                </a:solidFill>
              </a:rPr>
              <a:t>L</a:t>
            </a:r>
            <a:r>
              <a:rPr lang="en-US" sz="1200" b="1" dirty="0" smtClean="0">
                <a:solidFill>
                  <a:srgbClr val="1C4D5A"/>
                </a:solidFill>
              </a:rPr>
              <a:t>arvae                  Pine </a:t>
            </a:r>
            <a:r>
              <a:rPr lang="en-US" sz="1200" b="1" dirty="0">
                <a:solidFill>
                  <a:srgbClr val="1C4D5A"/>
                </a:solidFill>
              </a:rPr>
              <a:t>Beetles</a:t>
            </a:r>
          </a:p>
        </p:txBody>
      </p:sp>
      <p:sp>
        <p:nvSpPr>
          <p:cNvPr id="15" name="TextBox 14"/>
          <p:cNvSpPr txBox="1"/>
          <p:nvPr/>
        </p:nvSpPr>
        <p:spPr>
          <a:xfrm>
            <a:off x="87466" y="4111984"/>
            <a:ext cx="4027334" cy="523220"/>
          </a:xfrm>
          <a:prstGeom prst="rect">
            <a:avLst/>
          </a:prstGeom>
          <a:noFill/>
        </p:spPr>
        <p:txBody>
          <a:bodyPr wrap="square">
            <a:spAutoFit/>
          </a:bodyPr>
          <a:lstStyle/>
          <a:p>
            <a:pPr>
              <a:defRPr/>
            </a:pPr>
            <a:r>
              <a:rPr lang="en-US" b="0" dirty="0" smtClean="0">
                <a:solidFill>
                  <a:srgbClr val="1C4D5A"/>
                </a:solidFill>
              </a:rPr>
              <a:t>Expanding </a:t>
            </a:r>
            <a:r>
              <a:rPr lang="en-US" b="0" dirty="0">
                <a:solidFill>
                  <a:srgbClr val="1C4D5A"/>
                </a:solidFill>
              </a:rPr>
              <a:t>ranges of forest </a:t>
            </a:r>
            <a:r>
              <a:rPr lang="en-US" b="0" dirty="0" smtClean="0">
                <a:solidFill>
                  <a:srgbClr val="1C4D5A"/>
                </a:solidFill>
              </a:rPr>
              <a:t>scavengers, </a:t>
            </a:r>
          </a:p>
          <a:p>
            <a:pPr>
              <a:defRPr/>
            </a:pPr>
            <a:r>
              <a:rPr lang="en-US" dirty="0">
                <a:solidFill>
                  <a:srgbClr val="1C4D5A"/>
                </a:solidFill>
              </a:rPr>
              <a:t> </a:t>
            </a:r>
            <a:r>
              <a:rPr lang="en-US" dirty="0" smtClean="0">
                <a:solidFill>
                  <a:srgbClr val="1C4D5A"/>
                </a:solidFill>
              </a:rPr>
              <a:t>                                       </a:t>
            </a:r>
            <a:r>
              <a:rPr lang="en-US" b="0" dirty="0" smtClean="0">
                <a:solidFill>
                  <a:srgbClr val="1C4D5A"/>
                </a:solidFill>
              </a:rPr>
              <a:t>linked to climate trends</a:t>
            </a:r>
            <a:r>
              <a:rPr lang="en-US" b="0" dirty="0" smtClean="0"/>
              <a:t>.</a:t>
            </a:r>
            <a:endParaRPr lang="en-US" b="0" dirty="0"/>
          </a:p>
        </p:txBody>
      </p:sp>
      <p:pic>
        <p:nvPicPr>
          <p:cNvPr id="21516" name="Picture 2" descr="http://www.for.gov.bc.ca/hfp/mountain_pine_beetle/images/MPBattac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13872" y="4595449"/>
            <a:ext cx="2184400" cy="1627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4" descr="Gypsy Moth caterpillar (Photo: Haruta Ovidiu, University of Oradea; Source: bugwood.or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532" y="4436828"/>
            <a:ext cx="1503947" cy="1786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5670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560130134"/>
              </p:ext>
            </p:extLst>
          </p:nvPr>
        </p:nvGraphicFramePr>
        <p:xfrm>
          <a:off x="293298" y="1362973"/>
          <a:ext cx="6588148" cy="5165815"/>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4"/>
          <p:cNvSpPr txBox="1">
            <a:spLocks noGrp="1"/>
          </p:cNvSpPr>
          <p:nvPr>
            <p:ph type="title"/>
          </p:nvPr>
        </p:nvSpPr>
        <p:spPr>
          <a:xfrm>
            <a:off x="1922868" y="562573"/>
            <a:ext cx="5298265" cy="738633"/>
          </a:xfrm>
          <a:prstGeom prst="rect">
            <a:avLst/>
          </a:prstGeom>
          <a:noFill/>
        </p:spPr>
        <p:txBody>
          <a:bodyPr wrap="square" rtlCol="0">
            <a:spAutoFit/>
          </a:bodyPr>
          <a:lstStyle/>
          <a:p>
            <a:pPr algn="ctr"/>
            <a:r>
              <a:rPr lang="en-US" sz="3600" b="1" dirty="0" smtClean="0">
                <a:solidFill>
                  <a:schemeClr val="accent5">
                    <a:lumMod val="50000"/>
                  </a:schemeClr>
                </a:solidFill>
              </a:rPr>
              <a:t>CDR R2O Transition Status</a:t>
            </a:r>
            <a:endParaRPr lang="en-US" sz="3600" b="1" dirty="0">
              <a:solidFill>
                <a:schemeClr val="accent5">
                  <a:lumMod val="50000"/>
                </a:schemeClr>
              </a:solidFill>
            </a:endParaRPr>
          </a:p>
        </p:txBody>
      </p:sp>
      <p:sp>
        <p:nvSpPr>
          <p:cNvPr id="2" name="Rectangle 1"/>
          <p:cNvSpPr/>
          <p:nvPr/>
        </p:nvSpPr>
        <p:spPr>
          <a:xfrm>
            <a:off x="6881446" y="2577515"/>
            <a:ext cx="2055520" cy="2462213"/>
          </a:xfrm>
          <a:prstGeom prst="rect">
            <a:avLst/>
          </a:prstGeom>
        </p:spPr>
        <p:txBody>
          <a:bodyPr wrap="square">
            <a:spAutoFit/>
          </a:bodyPr>
          <a:lstStyle/>
          <a:p>
            <a:pPr marL="174625" indent="-174625">
              <a:buFont typeface="Arial" panose="020B0604020202020204" pitchFamily="34" charset="0"/>
              <a:buChar char="•"/>
            </a:pPr>
            <a:r>
              <a:rPr lang="en-US" dirty="0" smtClean="0">
                <a:solidFill>
                  <a:schemeClr val="tx1"/>
                </a:solidFill>
                <a:latin typeface="Calibri" panose="020F0502020204030204" pitchFamily="34" charset="0"/>
              </a:rPr>
              <a:t>PI R2O “work-in progress”, from Grant Competition</a:t>
            </a:r>
            <a:endParaRPr lang="en-US" dirty="0">
              <a:solidFill>
                <a:schemeClr val="tx1"/>
              </a:solidFill>
              <a:latin typeface="Calibri" panose="020F0502020204030204" pitchFamily="34" charset="0"/>
            </a:endParaRPr>
          </a:p>
          <a:p>
            <a:pPr marL="174625" indent="-174625"/>
            <a:endParaRPr lang="en-US" dirty="0">
              <a:solidFill>
                <a:schemeClr val="tx1"/>
              </a:solidFill>
              <a:latin typeface="Calibri" panose="020F0502020204030204" pitchFamily="34" charset="0"/>
            </a:endParaRPr>
          </a:p>
          <a:p>
            <a:pPr marL="174625" indent="-174625">
              <a:buFont typeface="Arial" panose="020B0604020202020204" pitchFamily="34" charset="0"/>
              <a:buChar char="•"/>
            </a:pPr>
            <a:r>
              <a:rPr lang="en-US" dirty="0" smtClean="0">
                <a:solidFill>
                  <a:schemeClr val="tx1"/>
                </a:solidFill>
                <a:latin typeface="Calibri" panose="020F0502020204030204" pitchFamily="34" charset="0"/>
              </a:rPr>
              <a:t>20</a:t>
            </a:r>
            <a:r>
              <a:rPr lang="en-US" dirty="0">
                <a:solidFill>
                  <a:schemeClr val="tx1"/>
                </a:solidFill>
                <a:latin typeface="Calibri" panose="020F0502020204030204" pitchFamily="34" charset="0"/>
              </a:rPr>
              <a:t>+ more individual CDRs </a:t>
            </a:r>
            <a:r>
              <a:rPr lang="en-US" dirty="0" smtClean="0">
                <a:solidFill>
                  <a:schemeClr val="tx1"/>
                </a:solidFill>
                <a:latin typeface="Calibri" panose="020F0502020204030204" pitchFamily="34" charset="0"/>
              </a:rPr>
              <a:t>in the work “Pipeline”</a:t>
            </a:r>
          </a:p>
          <a:p>
            <a:pPr marL="174625" indent="-174625">
              <a:buFont typeface="Arial" panose="020B0604020202020204" pitchFamily="34" charset="0"/>
              <a:buChar char="•"/>
            </a:pPr>
            <a:endParaRPr lang="en-US" dirty="0">
              <a:solidFill>
                <a:schemeClr val="tx1"/>
              </a:solidFill>
              <a:latin typeface="Calibri" panose="020F0502020204030204" pitchFamily="34" charset="0"/>
            </a:endParaRPr>
          </a:p>
          <a:p>
            <a:pPr marL="174625" indent="-174625">
              <a:buFont typeface="Arial" panose="020B0604020202020204" pitchFamily="34" charset="0"/>
              <a:buChar char="•"/>
            </a:pPr>
            <a:r>
              <a:rPr lang="en-US" dirty="0">
                <a:solidFill>
                  <a:schemeClr val="tx1"/>
                </a:solidFill>
                <a:latin typeface="Calibri" panose="020F0502020204030204" pitchFamily="34" charset="0"/>
              </a:rPr>
              <a:t>Sustainment </a:t>
            </a:r>
            <a:r>
              <a:rPr lang="en-US" dirty="0" smtClean="0">
                <a:solidFill>
                  <a:schemeClr val="tx1"/>
                </a:solidFill>
                <a:latin typeface="Calibri" panose="020F0502020204030204" pitchFamily="34" charset="0"/>
              </a:rPr>
              <a:t>cost also limits operational </a:t>
            </a:r>
            <a:r>
              <a:rPr lang="en-US" dirty="0">
                <a:solidFill>
                  <a:schemeClr val="tx1"/>
                </a:solidFill>
                <a:latin typeface="Calibri" panose="020F0502020204030204" pitchFamily="34" charset="0"/>
              </a:rPr>
              <a:t>CDR carrying </a:t>
            </a:r>
            <a:r>
              <a:rPr lang="en-US" dirty="0" smtClean="0">
                <a:solidFill>
                  <a:schemeClr val="tx1"/>
                </a:solidFill>
                <a:latin typeface="Calibri" panose="020F0502020204030204" pitchFamily="34" charset="0"/>
              </a:rPr>
              <a:t>capacity</a:t>
            </a:r>
            <a:endParaRPr lang="en-US" dirty="0">
              <a:solidFill>
                <a:schemeClr val="tx1"/>
              </a:solidFill>
              <a:latin typeface="Calibri" panose="020F0502020204030204" pitchFamily="34" charset="0"/>
            </a:endParaRPr>
          </a:p>
        </p:txBody>
      </p:sp>
      <p:cxnSp>
        <p:nvCxnSpPr>
          <p:cNvPr id="6" name="Straight Connector 5"/>
          <p:cNvCxnSpPr/>
          <p:nvPr/>
        </p:nvCxnSpPr>
        <p:spPr>
          <a:xfrm>
            <a:off x="5917720" y="2070340"/>
            <a:ext cx="0" cy="4295954"/>
          </a:xfrm>
          <a:prstGeom prst="line">
            <a:avLst/>
          </a:prstGeom>
          <a:ln w="25400">
            <a:solidFill>
              <a:srgbClr val="0000F2"/>
            </a:solidFill>
            <a:prstDash val="sysDash"/>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rot="16200000">
            <a:off x="5291206" y="4425296"/>
            <a:ext cx="979755" cy="307777"/>
          </a:xfrm>
          <a:prstGeom prst="rect">
            <a:avLst/>
          </a:prstGeom>
          <a:noFill/>
        </p:spPr>
        <p:txBody>
          <a:bodyPr wrap="none" rtlCol="0">
            <a:spAutoFit/>
          </a:bodyPr>
          <a:lstStyle/>
          <a:p>
            <a:r>
              <a:rPr lang="en-US" b="1" dirty="0" smtClean="0">
                <a:solidFill>
                  <a:srgbClr val="2929B9"/>
                </a:solidFill>
              </a:rPr>
              <a:t>Aug 2015</a:t>
            </a:r>
            <a:endParaRPr lang="en-US" b="1" dirty="0">
              <a:solidFill>
                <a:srgbClr val="2929B9"/>
              </a:solidFill>
            </a:endParaRPr>
          </a:p>
        </p:txBody>
      </p:sp>
      <p:sp>
        <p:nvSpPr>
          <p:cNvPr id="12" name="TextBox 11"/>
          <p:cNvSpPr txBox="1"/>
          <p:nvPr/>
        </p:nvSpPr>
        <p:spPr>
          <a:xfrm rot="19634243">
            <a:off x="3319003" y="3654732"/>
            <a:ext cx="2584362" cy="307777"/>
          </a:xfrm>
          <a:prstGeom prst="rect">
            <a:avLst/>
          </a:prstGeom>
          <a:solidFill>
            <a:schemeClr val="bg1"/>
          </a:solidFill>
        </p:spPr>
        <p:txBody>
          <a:bodyPr wrap="none" rtlCol="0">
            <a:spAutoFit/>
          </a:bodyPr>
          <a:lstStyle/>
          <a:p>
            <a:r>
              <a:rPr lang="en-US" dirty="0" smtClean="0"/>
              <a:t>Cumulative Operational CDRs</a:t>
            </a:r>
            <a:endParaRPr lang="en-US" dirty="0"/>
          </a:p>
        </p:txBody>
      </p:sp>
      <p:sp>
        <p:nvSpPr>
          <p:cNvPr id="3" name="TextBox 2"/>
          <p:cNvSpPr txBox="1"/>
          <p:nvPr/>
        </p:nvSpPr>
        <p:spPr>
          <a:xfrm>
            <a:off x="5460522" y="3321181"/>
            <a:ext cx="383438" cy="307777"/>
          </a:xfrm>
          <a:prstGeom prst="rect">
            <a:avLst/>
          </a:prstGeom>
          <a:noFill/>
        </p:spPr>
        <p:txBody>
          <a:bodyPr wrap="none" rtlCol="0">
            <a:spAutoFit/>
          </a:bodyPr>
          <a:lstStyle/>
          <a:p>
            <a:r>
              <a:rPr lang="en-US" b="1" dirty="0" smtClean="0">
                <a:effectLst>
                  <a:outerShdw blurRad="38100" dist="38100" dir="2700000" algn="tl">
                    <a:srgbClr val="000000">
                      <a:alpha val="43137"/>
                    </a:srgbClr>
                  </a:outerShdw>
                </a:effectLst>
              </a:rPr>
              <a:t>30</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437082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73"/>
            <a:ext cx="8229600" cy="1143000"/>
          </a:xfrm>
        </p:spPr>
        <p:txBody>
          <a:bodyPr/>
          <a:lstStyle/>
          <a:p>
            <a:r>
              <a:rPr lang="en-US" b="1" dirty="0" smtClean="0"/>
              <a:t>CDR Program is Maturing</a:t>
            </a:r>
            <a:endParaRPr lang="en-US" b="1" dirty="0"/>
          </a:p>
        </p:txBody>
      </p:sp>
      <p:sp>
        <p:nvSpPr>
          <p:cNvPr id="3" name="Text Placeholder 2"/>
          <p:cNvSpPr>
            <a:spLocks noGrp="1"/>
          </p:cNvSpPr>
          <p:nvPr>
            <p:ph type="body" idx="1"/>
          </p:nvPr>
        </p:nvSpPr>
        <p:spPr>
          <a:xfrm>
            <a:off x="889411" y="1891149"/>
            <a:ext cx="7448314" cy="688666"/>
          </a:xfrm>
        </p:spPr>
        <p:txBody>
          <a:bodyPr/>
          <a:lstStyle/>
          <a:p>
            <a:pPr>
              <a:spcAft>
                <a:spcPts val="3600"/>
              </a:spcAft>
            </a:pPr>
            <a:r>
              <a:rPr lang="en-US" sz="3000" dirty="0" smtClean="0"/>
              <a:t> </a:t>
            </a:r>
            <a:r>
              <a:rPr lang="en-US" sz="3000" dirty="0" smtClean="0">
                <a:solidFill>
                  <a:srgbClr val="11027C"/>
                </a:solidFill>
              </a:rPr>
              <a:t>Program Evolution</a:t>
            </a:r>
            <a:endParaRPr lang="en-US" sz="3000" dirty="0">
              <a:solidFill>
                <a:srgbClr val="11027C"/>
              </a:solidFill>
            </a:endParaRPr>
          </a:p>
        </p:txBody>
      </p:sp>
      <p:graphicFrame>
        <p:nvGraphicFramePr>
          <p:cNvPr id="4" name="Diagram 3"/>
          <p:cNvGraphicFramePr/>
          <p:nvPr>
            <p:extLst>
              <p:ext uri="{D42A27DB-BD31-4B8C-83A1-F6EECF244321}">
                <p14:modId xmlns:p14="http://schemas.microsoft.com/office/powerpoint/2010/main" val="3243418052"/>
              </p:ext>
            </p:extLst>
          </p:nvPr>
        </p:nvGraphicFramePr>
        <p:xfrm>
          <a:off x="1270248" y="2738116"/>
          <a:ext cx="7141778" cy="17936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7" name="Straight Arrow Connector 6"/>
          <p:cNvCxnSpPr/>
          <p:nvPr/>
        </p:nvCxnSpPr>
        <p:spPr>
          <a:xfrm flipV="1">
            <a:off x="1236936" y="5610002"/>
            <a:ext cx="6479628" cy="13648"/>
          </a:xfrm>
          <a:prstGeom prst="straightConnector1">
            <a:avLst/>
          </a:prstGeom>
          <a:ln w="38100">
            <a:solidFill>
              <a:schemeClr val="tx1"/>
            </a:solidFill>
            <a:headEnd type="oval" w="lg" len="med"/>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83771" y="4991175"/>
            <a:ext cx="6243514" cy="400110"/>
          </a:xfrm>
          <a:prstGeom prst="rect">
            <a:avLst/>
          </a:prstGeom>
          <a:noFill/>
        </p:spPr>
        <p:txBody>
          <a:bodyPr wrap="square" rtlCol="0">
            <a:spAutoFit/>
          </a:bodyPr>
          <a:lstStyle/>
          <a:p>
            <a:r>
              <a:rPr lang="en-US" sz="2000" b="1" dirty="0" smtClean="0"/>
              <a:t>2009       ‘10    ‘11    ‘12     ‘13    ‘14   ’15               …  </a:t>
            </a:r>
            <a:endParaRPr lang="en-US" sz="2000" b="1" dirty="0"/>
          </a:p>
        </p:txBody>
      </p:sp>
      <p:sp>
        <p:nvSpPr>
          <p:cNvPr id="10" name="TextBox 9"/>
          <p:cNvSpPr txBox="1"/>
          <p:nvPr/>
        </p:nvSpPr>
        <p:spPr>
          <a:xfrm>
            <a:off x="448660" y="3173058"/>
            <a:ext cx="923651" cy="954107"/>
          </a:xfrm>
          <a:prstGeom prst="rect">
            <a:avLst/>
          </a:prstGeom>
          <a:noFill/>
        </p:spPr>
        <p:txBody>
          <a:bodyPr wrap="none" rtlCol="0">
            <a:spAutoFit/>
          </a:bodyPr>
          <a:lstStyle/>
          <a:p>
            <a:r>
              <a:rPr lang="en-US" b="1" dirty="0" smtClean="0"/>
              <a:t>NCDC’s</a:t>
            </a:r>
          </a:p>
          <a:p>
            <a:r>
              <a:rPr lang="en-US" b="1" dirty="0" smtClean="0"/>
              <a:t>SDS </a:t>
            </a:r>
          </a:p>
          <a:p>
            <a:r>
              <a:rPr lang="en-US" b="1" dirty="0" smtClean="0"/>
              <a:t>Program</a:t>
            </a:r>
          </a:p>
          <a:p>
            <a:r>
              <a:rPr lang="en-US" b="1" dirty="0" smtClean="0"/>
              <a:t>Outputs</a:t>
            </a:r>
          </a:p>
        </p:txBody>
      </p:sp>
      <p:sp>
        <p:nvSpPr>
          <p:cNvPr id="12" name="Isosceles Triangle 11"/>
          <p:cNvSpPr/>
          <p:nvPr/>
        </p:nvSpPr>
        <p:spPr>
          <a:xfrm>
            <a:off x="2159472" y="5114007"/>
            <a:ext cx="212835" cy="50457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p:cNvSpPr/>
          <p:nvPr/>
        </p:nvSpPr>
        <p:spPr>
          <a:xfrm>
            <a:off x="2804437" y="5103220"/>
            <a:ext cx="212835" cy="50457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p:cNvSpPr/>
          <p:nvPr/>
        </p:nvSpPr>
        <p:spPr>
          <a:xfrm>
            <a:off x="3467842" y="5119073"/>
            <a:ext cx="212835" cy="50457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p:cNvSpPr/>
          <p:nvPr/>
        </p:nvSpPr>
        <p:spPr>
          <a:xfrm>
            <a:off x="4140851" y="5113982"/>
            <a:ext cx="212835" cy="50457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p:cNvSpPr/>
          <p:nvPr/>
        </p:nvSpPr>
        <p:spPr>
          <a:xfrm>
            <a:off x="5279509" y="5119072"/>
            <a:ext cx="287732" cy="489551"/>
          </a:xfrm>
          <a:prstGeom prst="triangle">
            <a:avLst/>
          </a:prstGeom>
          <a:solidFill>
            <a:srgbClr val="CCFF33"/>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4582358" y="5199069"/>
            <a:ext cx="510365" cy="707886"/>
          </a:xfrm>
          <a:prstGeom prst="rect">
            <a:avLst/>
          </a:prstGeom>
          <a:noFill/>
        </p:spPr>
        <p:txBody>
          <a:bodyPr wrap="square" rtlCol="0">
            <a:spAutoFit/>
          </a:bodyPr>
          <a:lstStyle/>
          <a:p>
            <a:r>
              <a:rPr lang="en-US" sz="4000" b="1" dirty="0" smtClean="0"/>
              <a:t>X</a:t>
            </a:r>
            <a:endParaRPr lang="en-US" sz="4000" b="1" dirty="0"/>
          </a:p>
        </p:txBody>
      </p:sp>
      <p:sp>
        <p:nvSpPr>
          <p:cNvPr id="19" name="Isosceles Triangle 18"/>
          <p:cNvSpPr/>
          <p:nvPr/>
        </p:nvSpPr>
        <p:spPr>
          <a:xfrm>
            <a:off x="6005164" y="5119073"/>
            <a:ext cx="212835" cy="492391"/>
          </a:xfrm>
          <a:prstGeom prst="triangl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p:cNvSpPr/>
          <p:nvPr/>
        </p:nvSpPr>
        <p:spPr>
          <a:xfrm>
            <a:off x="6593517" y="5119073"/>
            <a:ext cx="212835" cy="485296"/>
          </a:xfrm>
          <a:prstGeom prst="triangl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417500" y="5703107"/>
            <a:ext cx="1903085" cy="369332"/>
          </a:xfrm>
          <a:prstGeom prst="rect">
            <a:avLst/>
          </a:prstGeom>
          <a:noFill/>
        </p:spPr>
        <p:txBody>
          <a:bodyPr wrap="none" rtlCol="0">
            <a:spAutoFit/>
          </a:bodyPr>
          <a:lstStyle/>
          <a:p>
            <a:r>
              <a:rPr lang="en-US" sz="1800" dirty="0" smtClean="0"/>
              <a:t>Annual Meetings</a:t>
            </a:r>
            <a:endParaRPr lang="en-US" sz="1800" dirty="0"/>
          </a:p>
        </p:txBody>
      </p:sp>
      <p:sp>
        <p:nvSpPr>
          <p:cNvPr id="23" name="Isosceles Triangle 22"/>
          <p:cNvSpPr/>
          <p:nvPr/>
        </p:nvSpPr>
        <p:spPr>
          <a:xfrm>
            <a:off x="4724524" y="5134993"/>
            <a:ext cx="212835" cy="492391"/>
          </a:xfrm>
          <a:prstGeom prst="triangl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55177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200" y="306169"/>
            <a:ext cx="8229600" cy="1143000"/>
          </a:xfrm>
        </p:spPr>
        <p:txBody>
          <a:bodyPr>
            <a:noAutofit/>
          </a:bodyPr>
          <a:lstStyle/>
          <a:p>
            <a:r>
              <a:rPr lang="en-US" sz="3600" b="1" dirty="0" smtClean="0"/>
              <a:t>NOAA CDR Operational Spiral Development</a:t>
            </a:r>
            <a:endParaRPr lang="en-US" sz="3600" b="1" dirty="0"/>
          </a:p>
        </p:txBody>
      </p:sp>
      <p:grpSp>
        <p:nvGrpSpPr>
          <p:cNvPr id="22" name="Group 21"/>
          <p:cNvGrpSpPr/>
          <p:nvPr/>
        </p:nvGrpSpPr>
        <p:grpSpPr>
          <a:xfrm>
            <a:off x="370928" y="1659764"/>
            <a:ext cx="8358997" cy="4887968"/>
            <a:chOff x="756228" y="1219890"/>
            <a:chExt cx="8070942" cy="5437688"/>
          </a:xfrm>
        </p:grpSpPr>
        <p:grpSp>
          <p:nvGrpSpPr>
            <p:cNvPr id="23" name="Group 22"/>
            <p:cNvGrpSpPr/>
            <p:nvPr/>
          </p:nvGrpSpPr>
          <p:grpSpPr>
            <a:xfrm>
              <a:off x="756228" y="1219890"/>
              <a:ext cx="8070942" cy="5437688"/>
              <a:chOff x="-439352" y="373130"/>
              <a:chExt cx="9437410" cy="6907571"/>
            </a:xfrm>
          </p:grpSpPr>
          <p:grpSp>
            <p:nvGrpSpPr>
              <p:cNvPr id="25" name="Group 24"/>
              <p:cNvGrpSpPr/>
              <p:nvPr/>
            </p:nvGrpSpPr>
            <p:grpSpPr>
              <a:xfrm>
                <a:off x="1247077" y="396482"/>
                <a:ext cx="7750981" cy="6884219"/>
                <a:chOff x="1247077" y="396482"/>
                <a:chExt cx="7750981" cy="6884219"/>
              </a:xfrm>
            </p:grpSpPr>
            <p:pic>
              <p:nvPicPr>
                <p:cNvPr id="30" name="Picture 29" descr="spiral-simplified.jpg"/>
                <p:cNvPicPr>
                  <a:picLocks noChangeAspect="1"/>
                </p:cNvPicPr>
                <p:nvPr/>
              </p:nvPicPr>
              <p:blipFill rotWithShape="1">
                <a:blip r:embed="rId3" cstate="print"/>
                <a:srcRect l="8392" t="5031" b="-5031"/>
                <a:stretch/>
              </p:blipFill>
              <p:spPr>
                <a:xfrm>
                  <a:off x="1247077" y="422701"/>
                  <a:ext cx="5880459" cy="6858000"/>
                </a:xfrm>
                <a:prstGeom prst="rect">
                  <a:avLst/>
                </a:prstGeom>
              </p:spPr>
            </p:pic>
            <p:sp>
              <p:nvSpPr>
                <p:cNvPr id="31" name="TextBox 5"/>
                <p:cNvSpPr txBox="1">
                  <a:spLocks noChangeArrowheads="1"/>
                </p:cNvSpPr>
                <p:nvPr/>
              </p:nvSpPr>
              <p:spPr bwMode="auto">
                <a:xfrm>
                  <a:off x="4950830" y="396482"/>
                  <a:ext cx="4047227" cy="756603"/>
                </a:xfrm>
                <a:prstGeom prst="rect">
                  <a:avLst/>
                </a:prstGeom>
                <a:solidFill>
                  <a:schemeClr val="accent1"/>
                </a:solidFill>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p>
                  <a:r>
                    <a:rPr lang="en-US" sz="2800" b="1" dirty="0" smtClean="0">
                      <a:solidFill>
                        <a:schemeClr val="accent6"/>
                      </a:solidFill>
                      <a:effectLst>
                        <a:outerShdw blurRad="38100" dist="38100" dir="2700000" algn="tl">
                          <a:srgbClr val="000000">
                            <a:alpha val="43137"/>
                          </a:srgbClr>
                        </a:outerShdw>
                      </a:effectLst>
                      <a:cs typeface="Arial" charset="0"/>
                    </a:rPr>
                    <a:t>6</a:t>
                  </a:r>
                  <a:r>
                    <a:rPr lang="en-US" sz="2800" b="1" dirty="0" smtClean="0">
                      <a:cs typeface="Arial" charset="0"/>
                    </a:rPr>
                    <a:t> – </a:t>
                  </a:r>
                  <a:r>
                    <a:rPr lang="en-US" sz="2400" b="1" dirty="0" smtClean="0">
                      <a:cs typeface="Arial" charset="0"/>
                    </a:rPr>
                    <a:t>Benchmark </a:t>
                  </a:r>
                  <a:r>
                    <a:rPr lang="en-US" sz="2400" b="1" dirty="0">
                      <a:cs typeface="Arial" charset="0"/>
                    </a:rPr>
                    <a:t>C</a:t>
                  </a:r>
                  <a:r>
                    <a:rPr lang="en-US" sz="2400" b="1" dirty="0" smtClean="0">
                      <a:cs typeface="Arial" charset="0"/>
                    </a:rPr>
                    <a:t>DR</a:t>
                  </a:r>
                  <a:endParaRPr lang="en-US" sz="2400" b="1" dirty="0">
                    <a:cs typeface="Arial" charset="0"/>
                  </a:endParaRPr>
                </a:p>
              </p:txBody>
            </p:sp>
            <p:sp>
              <p:nvSpPr>
                <p:cNvPr id="32" name="TextBox 6"/>
                <p:cNvSpPr txBox="1">
                  <a:spLocks noChangeArrowheads="1"/>
                </p:cNvSpPr>
                <p:nvPr/>
              </p:nvSpPr>
              <p:spPr bwMode="auto">
                <a:xfrm>
                  <a:off x="4950828" y="1300486"/>
                  <a:ext cx="4047228" cy="658959"/>
                </a:xfrm>
                <a:prstGeom prst="rect">
                  <a:avLst/>
                </a:prstGeom>
                <a:solidFill>
                  <a:schemeClr val="accent1"/>
                </a:solidFill>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p>
                  <a:r>
                    <a:rPr lang="en-US" sz="2800" b="1" dirty="0" smtClean="0">
                      <a:solidFill>
                        <a:schemeClr val="accent6"/>
                      </a:solidFill>
                      <a:effectLst>
                        <a:outerShdw blurRad="38100" dist="38100" dir="2700000" algn="tl">
                          <a:srgbClr val="000000">
                            <a:alpha val="43137"/>
                          </a:srgbClr>
                        </a:outerShdw>
                      </a:effectLst>
                    </a:rPr>
                    <a:t>5</a:t>
                  </a:r>
                  <a:r>
                    <a:rPr lang="en-US" sz="2400" b="1" dirty="0" smtClean="0"/>
                    <a:t> – </a:t>
                  </a:r>
                  <a:r>
                    <a:rPr lang="en-US" sz="2000" b="1" dirty="0" smtClean="0"/>
                    <a:t>Full Operational CDR</a:t>
                  </a:r>
                  <a:endParaRPr lang="en-US" sz="2000" b="1" dirty="0">
                    <a:cs typeface="Arial" charset="0"/>
                  </a:endParaRPr>
                </a:p>
              </p:txBody>
            </p:sp>
            <p:sp>
              <p:nvSpPr>
                <p:cNvPr id="33" name="TextBox 7"/>
                <p:cNvSpPr txBox="1">
                  <a:spLocks noChangeArrowheads="1"/>
                </p:cNvSpPr>
                <p:nvPr/>
              </p:nvSpPr>
              <p:spPr bwMode="auto">
                <a:xfrm>
                  <a:off x="4950829" y="2224398"/>
                  <a:ext cx="4040771" cy="756603"/>
                </a:xfrm>
                <a:prstGeom prst="rect">
                  <a:avLst/>
                </a:prstGeom>
                <a:solidFill>
                  <a:schemeClr val="accent1"/>
                </a:solidFill>
                <a:ln>
                  <a:solidFill>
                    <a:schemeClr val="accent1"/>
                  </a:solidFill>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p>
                  <a:r>
                    <a:rPr lang="en-US" sz="2800" b="1" dirty="0" smtClean="0">
                      <a:solidFill>
                        <a:schemeClr val="accent6"/>
                      </a:solidFill>
                      <a:effectLst>
                        <a:outerShdw blurRad="38100" dist="38100" dir="2700000" algn="tl">
                          <a:srgbClr val="000000">
                            <a:alpha val="43137"/>
                          </a:srgbClr>
                        </a:outerShdw>
                      </a:effectLst>
                      <a:cs typeface="Arial" charset="0"/>
                    </a:rPr>
                    <a:t>4</a:t>
                  </a:r>
                  <a:r>
                    <a:rPr lang="en-US" sz="2400" b="1" dirty="0" smtClean="0">
                      <a:cs typeface="Arial" charset="0"/>
                    </a:rPr>
                    <a:t> – Sustained CDR</a:t>
                  </a:r>
                  <a:endParaRPr lang="en-US" sz="2400" b="1" dirty="0">
                    <a:cs typeface="Arial" charset="0"/>
                  </a:endParaRPr>
                </a:p>
              </p:txBody>
            </p:sp>
            <p:sp>
              <p:nvSpPr>
                <p:cNvPr id="34" name="TextBox 8"/>
                <p:cNvSpPr txBox="1">
                  <a:spLocks noChangeArrowheads="1"/>
                </p:cNvSpPr>
                <p:nvPr/>
              </p:nvSpPr>
              <p:spPr bwMode="auto">
                <a:xfrm>
                  <a:off x="4950828" y="3185178"/>
                  <a:ext cx="4047230" cy="658959"/>
                </a:xfrm>
                <a:prstGeom prst="rect">
                  <a:avLst/>
                </a:prstGeom>
                <a:solidFill>
                  <a:schemeClr val="accent1"/>
                </a:solidFill>
                <a:ln>
                  <a:solidFill>
                    <a:schemeClr val="accent1"/>
                  </a:solidFill>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p>
                  <a:r>
                    <a:rPr lang="en-US" sz="2800" b="1" dirty="0" smtClean="0">
                      <a:solidFill>
                        <a:schemeClr val="accent6"/>
                      </a:solidFill>
                      <a:effectLst>
                        <a:outerShdw blurRad="38100" dist="38100" dir="2700000" algn="tl">
                          <a:srgbClr val="000000">
                            <a:alpha val="43137"/>
                          </a:srgbClr>
                        </a:outerShdw>
                      </a:effectLst>
                      <a:cs typeface="Arial" charset="0"/>
                    </a:rPr>
                    <a:t>3</a:t>
                  </a:r>
                  <a:r>
                    <a:rPr lang="en-US" sz="2800" dirty="0" smtClean="0">
                      <a:cs typeface="Arial" charset="0"/>
                    </a:rPr>
                    <a:t> – </a:t>
                  </a:r>
                  <a:r>
                    <a:rPr lang="en-US" sz="2000" b="1" dirty="0" smtClean="0">
                      <a:cs typeface="Arial" charset="0"/>
                    </a:rPr>
                    <a:t>Initial Operational CDR</a:t>
                  </a:r>
                  <a:endParaRPr lang="en-US" sz="2000" b="1" dirty="0">
                    <a:cs typeface="Arial" charset="0"/>
                  </a:endParaRPr>
                </a:p>
              </p:txBody>
            </p:sp>
            <p:sp>
              <p:nvSpPr>
                <p:cNvPr id="35" name="TextBox 9"/>
                <p:cNvSpPr txBox="1">
                  <a:spLocks noChangeArrowheads="1"/>
                </p:cNvSpPr>
                <p:nvPr/>
              </p:nvSpPr>
              <p:spPr bwMode="auto">
                <a:xfrm>
                  <a:off x="4950829" y="4205356"/>
                  <a:ext cx="4040771" cy="756603"/>
                </a:xfrm>
                <a:prstGeom prst="rect">
                  <a:avLst/>
                </a:prstGeom>
                <a:solidFill>
                  <a:schemeClr val="accent1"/>
                </a:solidFill>
                <a:ln>
                  <a:solidFill>
                    <a:schemeClr val="accent1"/>
                  </a:solidFill>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p>
                  <a:r>
                    <a:rPr lang="en-US" sz="2800" b="1" dirty="0" smtClean="0">
                      <a:solidFill>
                        <a:schemeClr val="accent6"/>
                      </a:solidFill>
                      <a:effectLst>
                        <a:outerShdw blurRad="38100" dist="38100" dir="2700000" algn="tl">
                          <a:srgbClr val="000000">
                            <a:alpha val="43137"/>
                          </a:srgbClr>
                        </a:outerShdw>
                      </a:effectLst>
                      <a:cs typeface="Arial" charset="0"/>
                    </a:rPr>
                    <a:t>2</a:t>
                  </a:r>
                  <a:r>
                    <a:rPr lang="en-US" sz="2400" b="1" dirty="0" smtClean="0">
                      <a:cs typeface="Arial" charset="0"/>
                    </a:rPr>
                    <a:t> – Research CDR</a:t>
                  </a:r>
                  <a:endParaRPr lang="en-US" sz="2400" b="1" dirty="0">
                    <a:cs typeface="Arial" charset="0"/>
                  </a:endParaRPr>
                </a:p>
              </p:txBody>
            </p:sp>
            <p:sp>
              <p:nvSpPr>
                <p:cNvPr id="36" name="TextBox 10"/>
                <p:cNvSpPr txBox="1">
                  <a:spLocks noChangeArrowheads="1"/>
                </p:cNvSpPr>
                <p:nvPr/>
              </p:nvSpPr>
              <p:spPr bwMode="auto">
                <a:xfrm>
                  <a:off x="4950828" y="5115580"/>
                  <a:ext cx="4047228" cy="756603"/>
                </a:xfrm>
                <a:prstGeom prst="rect">
                  <a:avLst/>
                </a:prstGeom>
                <a:solidFill>
                  <a:schemeClr val="accent1"/>
                </a:solidFill>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p>
                  <a:r>
                    <a:rPr lang="en-US" sz="2800" b="1" dirty="0" smtClean="0">
                      <a:solidFill>
                        <a:schemeClr val="accent6"/>
                      </a:solidFill>
                      <a:effectLst>
                        <a:outerShdw blurRad="38100" dist="38100" dir="2700000" algn="tl">
                          <a:srgbClr val="000000">
                            <a:alpha val="43137"/>
                          </a:srgbClr>
                        </a:outerShdw>
                      </a:effectLst>
                      <a:cs typeface="Arial" charset="0"/>
                    </a:rPr>
                    <a:t>1</a:t>
                  </a:r>
                  <a:r>
                    <a:rPr lang="en-US" sz="2800" dirty="0" smtClean="0">
                      <a:cs typeface="Arial" charset="0"/>
                    </a:rPr>
                    <a:t> - </a:t>
                  </a:r>
                  <a:r>
                    <a:rPr lang="en-US" sz="2400" b="1" dirty="0" smtClean="0">
                      <a:cs typeface="Arial" charset="0"/>
                    </a:rPr>
                    <a:t>Conceptual CDR</a:t>
                  </a:r>
                  <a:endParaRPr lang="en-US" sz="2400" b="1" dirty="0">
                    <a:cs typeface="Arial" charset="0"/>
                  </a:endParaRPr>
                </a:p>
              </p:txBody>
            </p:sp>
          </p:grpSp>
          <p:grpSp>
            <p:nvGrpSpPr>
              <p:cNvPr id="26" name="Group 25"/>
              <p:cNvGrpSpPr/>
              <p:nvPr/>
            </p:nvGrpSpPr>
            <p:grpSpPr>
              <a:xfrm>
                <a:off x="-439352" y="373130"/>
                <a:ext cx="1529995" cy="6536110"/>
                <a:chOff x="-439352" y="373130"/>
                <a:chExt cx="1529995" cy="6536110"/>
              </a:xfrm>
            </p:grpSpPr>
            <p:pic>
              <p:nvPicPr>
                <p:cNvPr id="27" name="Picture 26" descr="opes and research wedges.png"/>
                <p:cNvPicPr>
                  <a:picLocks noChangeAspect="1"/>
                </p:cNvPicPr>
                <p:nvPr/>
              </p:nvPicPr>
              <p:blipFill>
                <a:blip r:embed="rId4" cstate="print"/>
                <a:stretch>
                  <a:fillRect/>
                </a:stretch>
              </p:blipFill>
              <p:spPr>
                <a:xfrm>
                  <a:off x="-439352" y="373130"/>
                  <a:ext cx="1529995" cy="6536110"/>
                </a:xfrm>
                <a:prstGeom prst="rect">
                  <a:avLst/>
                </a:prstGeom>
              </p:spPr>
            </p:pic>
            <p:sp>
              <p:nvSpPr>
                <p:cNvPr id="28" name="TextBox 27"/>
                <p:cNvSpPr txBox="1"/>
                <p:nvPr/>
              </p:nvSpPr>
              <p:spPr>
                <a:xfrm rot="16200000">
                  <a:off x="-1438125" y="1585171"/>
                  <a:ext cx="2642875" cy="539829"/>
                </a:xfrm>
                <a:prstGeom prst="rect">
                  <a:avLst/>
                </a:prstGeom>
                <a:noFill/>
              </p:spPr>
              <p:txBody>
                <a:bodyPr wrap="square" rtlCol="0">
                  <a:spAutoFit/>
                </a:bodyPr>
                <a:lstStyle/>
                <a:p>
                  <a:r>
                    <a:rPr lang="en-US" sz="2400" b="1" dirty="0" smtClean="0">
                      <a:solidFill>
                        <a:schemeClr val="bg1"/>
                      </a:solidFill>
                      <a:effectLst>
                        <a:outerShdw blurRad="38100" dist="38100" dir="2700000" algn="tl">
                          <a:srgbClr val="000000">
                            <a:alpha val="43137"/>
                          </a:srgbClr>
                        </a:outerShdw>
                      </a:effectLst>
                    </a:rPr>
                    <a:t>Operations</a:t>
                  </a:r>
                  <a:endParaRPr lang="en-US" sz="2400" b="1" dirty="0">
                    <a:solidFill>
                      <a:schemeClr val="bg1"/>
                    </a:solidFill>
                    <a:effectLst>
                      <a:outerShdw blurRad="38100" dist="38100" dir="2700000" algn="tl">
                        <a:srgbClr val="000000">
                          <a:alpha val="43137"/>
                        </a:srgbClr>
                      </a:outerShdw>
                    </a:effectLst>
                  </a:endParaRPr>
                </a:p>
              </p:txBody>
            </p:sp>
            <p:sp>
              <p:nvSpPr>
                <p:cNvPr id="29" name="TextBox 28"/>
                <p:cNvSpPr txBox="1"/>
                <p:nvPr/>
              </p:nvSpPr>
              <p:spPr>
                <a:xfrm rot="16200000">
                  <a:off x="-567576" y="4608216"/>
                  <a:ext cx="2436078" cy="523587"/>
                </a:xfrm>
                <a:prstGeom prst="rect">
                  <a:avLst/>
                </a:prstGeom>
                <a:noFill/>
              </p:spPr>
              <p:txBody>
                <a:bodyPr wrap="square" rtlCol="0">
                  <a:spAutoFit/>
                </a:bodyPr>
                <a:lstStyle/>
                <a:p>
                  <a:r>
                    <a:rPr lang="en-US" sz="2400" b="1" dirty="0" smtClean="0">
                      <a:solidFill>
                        <a:schemeClr val="bg1"/>
                      </a:solidFill>
                      <a:effectLst>
                        <a:outerShdw blurRad="38100" dist="38100" dir="2700000" algn="tl">
                          <a:srgbClr val="000000">
                            <a:alpha val="43137"/>
                          </a:srgbClr>
                        </a:outerShdw>
                      </a:effectLst>
                    </a:rPr>
                    <a:t>Research</a:t>
                  </a:r>
                  <a:endParaRPr lang="en-US" sz="2400" b="1" dirty="0">
                    <a:solidFill>
                      <a:schemeClr val="bg1"/>
                    </a:solidFill>
                    <a:effectLst>
                      <a:outerShdw blurRad="38100" dist="38100" dir="2700000" algn="tl">
                        <a:srgbClr val="000000">
                          <a:alpha val="43137"/>
                        </a:srgbClr>
                      </a:outerShdw>
                    </a:effectLst>
                  </a:endParaRPr>
                </a:p>
              </p:txBody>
            </p:sp>
          </p:grpSp>
        </p:grpSp>
        <p:sp>
          <p:nvSpPr>
            <p:cNvPr id="24" name="Rectangle 23"/>
            <p:cNvSpPr/>
            <p:nvPr/>
          </p:nvSpPr>
          <p:spPr>
            <a:xfrm>
              <a:off x="6010656" y="5958719"/>
              <a:ext cx="1083142" cy="295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764248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9630" y="340597"/>
            <a:ext cx="8529985" cy="1077218"/>
          </a:xfrm>
          <a:prstGeom prst="rect">
            <a:avLst/>
          </a:prstGeom>
          <a:noFill/>
        </p:spPr>
        <p:txBody>
          <a:bodyPr wrap="square" rtlCol="0">
            <a:spAutoFit/>
          </a:bodyPr>
          <a:lstStyle/>
          <a:p>
            <a:pPr algn="ctr"/>
            <a:r>
              <a:rPr lang="en-US" sz="4000" b="1" dirty="0" smtClean="0">
                <a:solidFill>
                  <a:srgbClr val="215968"/>
                </a:solidFill>
                <a:latin typeface="Arial Narrow" panose="020B0606020202030204" pitchFamily="34" charset="0"/>
              </a:rPr>
              <a:t>NOAA CDR Program (CDRP) – Stage 1</a:t>
            </a:r>
          </a:p>
          <a:p>
            <a:pPr algn="ctr"/>
            <a:r>
              <a:rPr lang="en-US" sz="2400" dirty="0" smtClean="0">
                <a:solidFill>
                  <a:srgbClr val="215968"/>
                </a:solidFill>
                <a:latin typeface="Arial Narrow" panose="020B0606020202030204" pitchFamily="34" charset="0"/>
              </a:rPr>
              <a:t>Annual Meetings #1-3</a:t>
            </a:r>
            <a:endParaRPr lang="en-US" sz="2400" dirty="0">
              <a:solidFill>
                <a:srgbClr val="215968"/>
              </a:solidFill>
              <a:latin typeface="Arial Narrow" panose="020B0606020202030204" pitchFamily="34" charset="0"/>
            </a:endParaRPr>
          </a:p>
        </p:txBody>
      </p:sp>
      <p:sp>
        <p:nvSpPr>
          <p:cNvPr id="4" name="Content Placeholder 2"/>
          <p:cNvSpPr>
            <a:spLocks noGrp="1"/>
          </p:cNvSpPr>
          <p:nvPr/>
        </p:nvSpPr>
        <p:spPr bwMode="auto">
          <a:xfrm>
            <a:off x="269631" y="1521727"/>
            <a:ext cx="8616461" cy="305400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2400" dirty="0" smtClean="0">
                <a:latin typeface="Calibri" panose="020F0502020204030204" pitchFamily="34" charset="0"/>
              </a:rPr>
              <a:t>CDRP began in </a:t>
            </a:r>
            <a:r>
              <a:rPr lang="en-US" sz="2400" b="1" u="sng" dirty="0" smtClean="0">
                <a:latin typeface="Calibri" panose="020F0502020204030204" pitchFamily="34" charset="0"/>
              </a:rPr>
              <a:t>2009</a:t>
            </a:r>
            <a:r>
              <a:rPr lang="en-US" sz="2400" dirty="0" smtClean="0">
                <a:latin typeface="Calibri" panose="020F0502020204030204" pitchFamily="34" charset="0"/>
              </a:rPr>
              <a:t> </a:t>
            </a:r>
            <a:r>
              <a:rPr lang="en-US" sz="2400" dirty="0">
                <a:latin typeface="Calibri" panose="020F0502020204030204" pitchFamily="34" charset="0"/>
              </a:rPr>
              <a:t>as an outgrowth of </a:t>
            </a:r>
            <a:r>
              <a:rPr lang="en-US" sz="2400" dirty="0" smtClean="0">
                <a:latin typeface="Calibri" panose="020F0502020204030204" pitchFamily="34" charset="0"/>
              </a:rPr>
              <a:t>the National Climatic Data Center (NCDC) Science Data Stewardship (SDS) Program.</a:t>
            </a:r>
          </a:p>
          <a:p>
            <a:pPr marL="1031875" lvl="1" indent="-228600">
              <a:spcBef>
                <a:spcPts val="600"/>
              </a:spcBef>
            </a:pPr>
            <a:r>
              <a:rPr lang="en-US" sz="2000" dirty="0" smtClean="0">
                <a:solidFill>
                  <a:srgbClr val="002060"/>
                </a:solidFill>
                <a:latin typeface="Calibri" panose="020F0502020204030204" pitchFamily="34" charset="0"/>
              </a:rPr>
              <a:t>Focus: </a:t>
            </a:r>
            <a:r>
              <a:rPr lang="en-US" sz="2000" b="1" dirty="0" smtClean="0">
                <a:solidFill>
                  <a:srgbClr val="000066"/>
                </a:solidFill>
                <a:latin typeface="Calibri" panose="020F0502020204030204" pitchFamily="34" charset="0"/>
              </a:rPr>
              <a:t>Essential </a:t>
            </a:r>
            <a:r>
              <a:rPr lang="en-US" sz="2000" b="1" dirty="0">
                <a:solidFill>
                  <a:srgbClr val="000066"/>
                </a:solidFill>
                <a:latin typeface="Calibri" panose="020F0502020204030204" pitchFamily="34" charset="0"/>
              </a:rPr>
              <a:t>Climate Variables</a:t>
            </a:r>
            <a:r>
              <a:rPr lang="en-US" sz="2000" dirty="0">
                <a:solidFill>
                  <a:srgbClr val="000066"/>
                </a:solidFill>
                <a:latin typeface="Calibri" panose="020F0502020204030204" pitchFamily="34" charset="0"/>
              </a:rPr>
              <a:t> </a:t>
            </a:r>
            <a:r>
              <a:rPr lang="en-US" sz="2000" dirty="0">
                <a:solidFill>
                  <a:srgbClr val="002060"/>
                </a:solidFill>
                <a:latin typeface="Calibri" panose="020F0502020204030204" pitchFamily="34" charset="0"/>
              </a:rPr>
              <a:t>(</a:t>
            </a:r>
            <a:r>
              <a:rPr lang="en-US" sz="2000" dirty="0" smtClean="0">
                <a:solidFill>
                  <a:srgbClr val="002060"/>
                </a:solidFill>
                <a:latin typeface="Calibri" panose="020F0502020204030204" pitchFamily="34" charset="0"/>
              </a:rPr>
              <a:t>ECVs); </a:t>
            </a:r>
            <a:r>
              <a:rPr lang="en-US" sz="2000" b="1" dirty="0" smtClean="0">
                <a:solidFill>
                  <a:srgbClr val="000066"/>
                </a:solidFill>
                <a:latin typeface="Calibri" panose="020F0502020204030204" pitchFamily="34" charset="0"/>
              </a:rPr>
              <a:t>“critical” </a:t>
            </a:r>
            <a:r>
              <a:rPr lang="en-US" sz="2000" b="1" dirty="0">
                <a:solidFill>
                  <a:srgbClr val="000066"/>
                </a:solidFill>
                <a:latin typeface="Calibri" panose="020F0502020204030204" pitchFamily="34" charset="0"/>
              </a:rPr>
              <a:t>CDRs </a:t>
            </a:r>
            <a:r>
              <a:rPr lang="en-US" sz="2000" dirty="0">
                <a:solidFill>
                  <a:srgbClr val="002060"/>
                </a:solidFill>
                <a:latin typeface="Calibri" panose="020F0502020204030204" pitchFamily="34" charset="0"/>
              </a:rPr>
              <a:t>identified by international </a:t>
            </a:r>
            <a:r>
              <a:rPr lang="en-US" sz="2000" dirty="0" smtClean="0">
                <a:solidFill>
                  <a:srgbClr val="002060"/>
                </a:solidFill>
                <a:latin typeface="Calibri" panose="020F0502020204030204" pitchFamily="34" charset="0"/>
              </a:rPr>
              <a:t>experts</a:t>
            </a:r>
            <a:r>
              <a:rPr lang="en-US" sz="2000" dirty="0">
                <a:solidFill>
                  <a:srgbClr val="002060"/>
                </a:solidFill>
                <a:latin typeface="Calibri" panose="020F0502020204030204" pitchFamily="34" charset="0"/>
              </a:rPr>
              <a:t> </a:t>
            </a:r>
            <a:r>
              <a:rPr lang="en-US" sz="2000" dirty="0" smtClean="0">
                <a:solidFill>
                  <a:srgbClr val="002060"/>
                </a:solidFill>
                <a:latin typeface="Calibri" panose="020F0502020204030204" pitchFamily="34" charset="0"/>
              </a:rPr>
              <a:t>were top priority.</a:t>
            </a:r>
            <a:endParaRPr lang="en-US" sz="2000" b="1" dirty="0" smtClean="0">
              <a:solidFill>
                <a:srgbClr val="002060"/>
              </a:solidFill>
              <a:latin typeface="Calibri" panose="020F0502020204030204" pitchFamily="34" charset="0"/>
            </a:endParaRPr>
          </a:p>
          <a:p>
            <a:pPr marL="1031875" lvl="1" indent="-228600">
              <a:spcBef>
                <a:spcPts val="600"/>
              </a:spcBef>
            </a:pPr>
            <a:r>
              <a:rPr lang="en-US" sz="2000" b="1" dirty="0" smtClean="0">
                <a:solidFill>
                  <a:srgbClr val="000066"/>
                </a:solidFill>
                <a:latin typeface="Calibri" panose="020F0502020204030204" pitchFamily="34" charset="0"/>
              </a:rPr>
              <a:t>R2O</a:t>
            </a:r>
            <a:r>
              <a:rPr lang="en-US" sz="2000" dirty="0" smtClean="0">
                <a:solidFill>
                  <a:srgbClr val="002060"/>
                </a:solidFill>
                <a:latin typeface="Calibri" panose="020F0502020204030204" pitchFamily="34" charset="0"/>
              </a:rPr>
              <a:t> awards based on </a:t>
            </a:r>
            <a:r>
              <a:rPr lang="en-US" sz="2000" b="1" dirty="0" smtClean="0">
                <a:solidFill>
                  <a:srgbClr val="000066"/>
                </a:solidFill>
                <a:latin typeface="Calibri" panose="020F0502020204030204" pitchFamily="34" charset="0"/>
              </a:rPr>
              <a:t>best science</a:t>
            </a:r>
            <a:r>
              <a:rPr lang="en-US" sz="2000" dirty="0" smtClean="0">
                <a:solidFill>
                  <a:srgbClr val="000066"/>
                </a:solidFill>
                <a:latin typeface="Calibri" panose="020F0502020204030204" pitchFamily="34" charset="0"/>
              </a:rPr>
              <a:t> </a:t>
            </a:r>
            <a:r>
              <a:rPr lang="en-US" sz="2000" dirty="0" smtClean="0">
                <a:solidFill>
                  <a:srgbClr val="002060"/>
                </a:solidFill>
                <a:latin typeface="Calibri" panose="020F0502020204030204" pitchFamily="34" charset="0"/>
              </a:rPr>
              <a:t>and </a:t>
            </a:r>
            <a:r>
              <a:rPr lang="en-US" sz="2000" b="1" dirty="0" smtClean="0">
                <a:solidFill>
                  <a:srgbClr val="000066"/>
                </a:solidFill>
                <a:latin typeface="Calibri" panose="020F0502020204030204" pitchFamily="34" charset="0"/>
              </a:rPr>
              <a:t>most mature </a:t>
            </a:r>
            <a:r>
              <a:rPr lang="en-US" sz="2000" dirty="0" smtClean="0">
                <a:solidFill>
                  <a:srgbClr val="002060"/>
                </a:solidFill>
                <a:latin typeface="Calibri" panose="020F0502020204030204" pitchFamily="34" charset="0"/>
              </a:rPr>
              <a:t>algorithms.</a:t>
            </a:r>
            <a:endParaRPr lang="en-US" sz="2000" u="sng" dirty="0" smtClean="0">
              <a:solidFill>
                <a:srgbClr val="002060"/>
              </a:solidFill>
              <a:latin typeface="Calibri" panose="020F0502020204030204" pitchFamily="34" charset="0"/>
            </a:endParaRPr>
          </a:p>
          <a:p>
            <a:pPr marL="1031875" lvl="1" indent="-228600">
              <a:spcBef>
                <a:spcPts val="600"/>
              </a:spcBef>
            </a:pPr>
            <a:r>
              <a:rPr lang="en-US" sz="2000" b="1" dirty="0" smtClean="0">
                <a:solidFill>
                  <a:srgbClr val="000066"/>
                </a:solidFill>
                <a:latin typeface="Calibri" panose="020F0502020204030204" pitchFamily="34" charset="0"/>
              </a:rPr>
              <a:t>Grant competition </a:t>
            </a:r>
            <a:r>
              <a:rPr lang="en-US" sz="2000" dirty="0" smtClean="0">
                <a:solidFill>
                  <a:srgbClr val="002060"/>
                </a:solidFill>
                <a:latin typeface="Calibri" panose="020F0502020204030204" pitchFamily="34" charset="0"/>
              </a:rPr>
              <a:t>captured leading knowledge from the research community.  (U.S. agencies, universities, private companies)</a:t>
            </a:r>
          </a:p>
          <a:p>
            <a:pPr marL="1031875" lvl="1" indent="-228600">
              <a:spcBef>
                <a:spcPts val="600"/>
              </a:spcBef>
            </a:pPr>
            <a:r>
              <a:rPr lang="en-US" sz="2000" dirty="0" smtClean="0">
                <a:solidFill>
                  <a:srgbClr val="002060"/>
                </a:solidFill>
                <a:latin typeface="Calibri" panose="020F0502020204030204" pitchFamily="34" charset="0"/>
              </a:rPr>
              <a:t>CDRP </a:t>
            </a:r>
            <a:r>
              <a:rPr lang="en-US" sz="2000" b="1" dirty="0" smtClean="0">
                <a:solidFill>
                  <a:srgbClr val="000066"/>
                </a:solidFill>
                <a:latin typeface="Calibri" panose="020F0502020204030204" pitchFamily="34" charset="0"/>
              </a:rPr>
              <a:t>coordinated</a:t>
            </a:r>
            <a:r>
              <a:rPr lang="en-US" sz="2000" dirty="0" smtClean="0">
                <a:solidFill>
                  <a:srgbClr val="000066"/>
                </a:solidFill>
                <a:latin typeface="Calibri" panose="020F0502020204030204" pitchFamily="34" charset="0"/>
              </a:rPr>
              <a:t> </a:t>
            </a:r>
            <a:r>
              <a:rPr lang="en-US" sz="2000" dirty="0" smtClean="0">
                <a:solidFill>
                  <a:srgbClr val="002060"/>
                </a:solidFill>
                <a:latin typeface="Calibri" panose="020F0502020204030204" pitchFamily="34" charset="0"/>
              </a:rPr>
              <a:t>with NASA, USGS, and international partners.</a:t>
            </a:r>
          </a:p>
          <a:p>
            <a:pPr marL="457200" lvl="1" indent="0">
              <a:spcBef>
                <a:spcPts val="600"/>
              </a:spcBef>
              <a:buNone/>
            </a:pPr>
            <a:endParaRPr lang="en-US" sz="1400" dirty="0" smtClean="0">
              <a:latin typeface="Calibri" panose="020F0502020204030204" pitchFamily="34" charset="0"/>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926" y="4716442"/>
            <a:ext cx="8295541" cy="1785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p:cNvSpPr/>
          <p:nvPr/>
        </p:nvSpPr>
        <p:spPr>
          <a:xfrm>
            <a:off x="3276760" y="4783966"/>
            <a:ext cx="1532747" cy="1699284"/>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09013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0967"/>
            <a:ext cx="8229600" cy="1143000"/>
          </a:xfrm>
        </p:spPr>
        <p:txBody>
          <a:bodyPr/>
          <a:lstStyle/>
          <a:p>
            <a:r>
              <a:rPr lang="en-US" sz="3600" b="1" dirty="0" smtClean="0">
                <a:solidFill>
                  <a:srgbClr val="215968"/>
                </a:solidFill>
              </a:rPr>
              <a:t>Stage 1</a:t>
            </a:r>
            <a:r>
              <a:rPr lang="en-US" sz="3200" b="1" dirty="0" smtClean="0">
                <a:solidFill>
                  <a:srgbClr val="215968"/>
                </a:solidFill>
              </a:rPr>
              <a:t/>
            </a:r>
            <a:br>
              <a:rPr lang="en-US" sz="3200" b="1" dirty="0" smtClean="0">
                <a:solidFill>
                  <a:srgbClr val="215968"/>
                </a:solidFill>
              </a:rPr>
            </a:br>
            <a:r>
              <a:rPr lang="en-US" sz="3200" dirty="0" smtClean="0">
                <a:solidFill>
                  <a:srgbClr val="215968"/>
                </a:solidFill>
              </a:rPr>
              <a:t>Product Scope</a:t>
            </a:r>
            <a:r>
              <a:rPr lang="en-US" sz="3200" dirty="0">
                <a:solidFill>
                  <a:srgbClr val="215968"/>
                </a:solidFill>
              </a:rPr>
              <a:t>:  2009 - 2011</a:t>
            </a:r>
          </a:p>
        </p:txBody>
      </p:sp>
      <p:pic>
        <p:nvPicPr>
          <p:cNvPr id="4" name="Content Placeholder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7549" y="1709226"/>
            <a:ext cx="6788902" cy="4678363"/>
          </a:xfrm>
          <a:prstGeom prst="rect">
            <a:avLst/>
          </a:prstGeom>
          <a:noFill/>
          <a:ln>
            <a:noFill/>
          </a:ln>
        </p:spPr>
      </p:pic>
    </p:spTree>
    <p:extLst>
      <p:ext uri="{BB962C8B-B14F-4D97-AF65-F5344CB8AC3E}">
        <p14:creationId xmlns:p14="http://schemas.microsoft.com/office/powerpoint/2010/main" val="12223140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0551" y="391786"/>
            <a:ext cx="7934324" cy="1077218"/>
          </a:xfrm>
          <a:prstGeom prst="rect">
            <a:avLst/>
          </a:prstGeom>
          <a:noFill/>
        </p:spPr>
        <p:txBody>
          <a:bodyPr wrap="square" rtlCol="0">
            <a:spAutoFit/>
          </a:bodyPr>
          <a:lstStyle/>
          <a:p>
            <a:pPr algn="ctr"/>
            <a:r>
              <a:rPr lang="en-US" sz="4000" b="1" dirty="0">
                <a:solidFill>
                  <a:srgbClr val="215968"/>
                </a:solidFill>
                <a:latin typeface="Arial Narrow" panose="020B0606020202030204" pitchFamily="34" charset="0"/>
              </a:rPr>
              <a:t>NOAA CDR </a:t>
            </a:r>
            <a:r>
              <a:rPr lang="en-US" sz="4000" b="1" dirty="0" smtClean="0">
                <a:solidFill>
                  <a:srgbClr val="215968"/>
                </a:solidFill>
                <a:latin typeface="Arial Narrow" panose="020B0606020202030204" pitchFamily="34" charset="0"/>
              </a:rPr>
              <a:t>Program </a:t>
            </a:r>
            <a:r>
              <a:rPr lang="en-US" sz="4000" b="1" dirty="0">
                <a:solidFill>
                  <a:srgbClr val="215968"/>
                </a:solidFill>
                <a:latin typeface="Arial Narrow" panose="020B0606020202030204" pitchFamily="34" charset="0"/>
              </a:rPr>
              <a:t>– Stage </a:t>
            </a:r>
            <a:r>
              <a:rPr lang="en-US" sz="4000" b="1" dirty="0" smtClean="0">
                <a:solidFill>
                  <a:srgbClr val="215968"/>
                </a:solidFill>
                <a:latin typeface="Arial Narrow" panose="020B0606020202030204" pitchFamily="34" charset="0"/>
              </a:rPr>
              <a:t>2</a:t>
            </a:r>
          </a:p>
          <a:p>
            <a:pPr algn="ctr"/>
            <a:r>
              <a:rPr lang="en-US" sz="2400" dirty="0" smtClean="0">
                <a:solidFill>
                  <a:srgbClr val="215968"/>
                </a:solidFill>
                <a:latin typeface="Arial Narrow" panose="020B0606020202030204" pitchFamily="34" charset="0"/>
              </a:rPr>
              <a:t>Annual Meeting #4</a:t>
            </a:r>
            <a:endParaRPr lang="en-US" sz="2400" dirty="0">
              <a:solidFill>
                <a:srgbClr val="215968"/>
              </a:solidFill>
              <a:latin typeface="Arial Narrow" panose="020B0606020202030204" pitchFamily="34" charset="0"/>
            </a:endParaRPr>
          </a:p>
        </p:txBody>
      </p:sp>
      <p:sp>
        <p:nvSpPr>
          <p:cNvPr id="4" name="Content Placeholder 2"/>
          <p:cNvSpPr>
            <a:spLocks noGrp="1"/>
          </p:cNvSpPr>
          <p:nvPr/>
        </p:nvSpPr>
        <p:spPr bwMode="auto">
          <a:xfrm>
            <a:off x="249482" y="1467948"/>
            <a:ext cx="8616461" cy="36561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2400" dirty="0" smtClean="0">
                <a:latin typeface="Calibri" panose="020F0502020204030204" pitchFamily="34" charset="0"/>
              </a:rPr>
              <a:t>CDRP in </a:t>
            </a:r>
            <a:r>
              <a:rPr lang="en-US" sz="2400" b="1" u="sng" dirty="0" smtClean="0">
                <a:latin typeface="Calibri" panose="020F0502020204030204" pitchFamily="34" charset="0"/>
              </a:rPr>
              <a:t>2013</a:t>
            </a:r>
            <a:r>
              <a:rPr lang="en-US" sz="2400" b="1" dirty="0" smtClean="0">
                <a:latin typeface="Calibri" panose="020F0502020204030204" pitchFamily="34" charset="0"/>
              </a:rPr>
              <a:t> </a:t>
            </a:r>
            <a:r>
              <a:rPr lang="en-US" sz="2400" dirty="0" smtClean="0">
                <a:latin typeface="Calibri" panose="020F0502020204030204" pitchFamily="34" charset="0"/>
              </a:rPr>
              <a:t>Expanded its </a:t>
            </a:r>
            <a:r>
              <a:rPr lang="en-US" sz="2400" dirty="0">
                <a:latin typeface="Calibri" panose="020F0502020204030204" pitchFamily="34" charset="0"/>
              </a:rPr>
              <a:t>T</a:t>
            </a:r>
            <a:r>
              <a:rPr lang="en-US" sz="2400" dirty="0" smtClean="0">
                <a:latin typeface="Calibri" panose="020F0502020204030204" pitchFamily="34" charset="0"/>
              </a:rPr>
              <a:t>arget </a:t>
            </a:r>
            <a:r>
              <a:rPr lang="en-US" sz="2400" dirty="0">
                <a:latin typeface="Calibri" panose="020F0502020204030204" pitchFamily="34" charset="0"/>
              </a:rPr>
              <a:t>U</a:t>
            </a:r>
            <a:r>
              <a:rPr lang="en-US" sz="2400" dirty="0" smtClean="0">
                <a:latin typeface="Calibri" panose="020F0502020204030204" pitchFamily="34" charset="0"/>
              </a:rPr>
              <a:t>sers to Include non-climate research Applications &amp; Users.</a:t>
            </a:r>
          </a:p>
          <a:p>
            <a:pPr marL="631825" lvl="1" indent="-228600">
              <a:spcBef>
                <a:spcPts val="600"/>
              </a:spcBef>
              <a:buFont typeface="Arial" charset="0"/>
              <a:buChar char="•"/>
            </a:pPr>
            <a:r>
              <a:rPr lang="en-US" sz="2000" dirty="0" smtClean="0">
                <a:solidFill>
                  <a:srgbClr val="000066"/>
                </a:solidFill>
                <a:latin typeface="Calibri" panose="020F0502020204030204" pitchFamily="34" charset="0"/>
              </a:rPr>
              <a:t>Priority moved to “</a:t>
            </a:r>
            <a:r>
              <a:rPr lang="en-US" sz="2000" b="1" dirty="0" smtClean="0">
                <a:solidFill>
                  <a:srgbClr val="000066"/>
                </a:solidFill>
                <a:latin typeface="Calibri" panose="020F0502020204030204" pitchFamily="34" charset="0"/>
              </a:rPr>
              <a:t>best use”</a:t>
            </a:r>
            <a:r>
              <a:rPr lang="en-US" sz="2000" dirty="0">
                <a:solidFill>
                  <a:srgbClr val="000066"/>
                </a:solidFill>
                <a:latin typeface="Calibri" panose="020F0502020204030204" pitchFamily="34" charset="0"/>
              </a:rPr>
              <a:t> </a:t>
            </a:r>
            <a:r>
              <a:rPr lang="en-US" sz="2000" dirty="0" smtClean="0">
                <a:solidFill>
                  <a:srgbClr val="000066"/>
                </a:solidFill>
                <a:latin typeface="Calibri" panose="020F0502020204030204" pitchFamily="34" charset="0"/>
              </a:rPr>
              <a:t>regardless of Societal </a:t>
            </a:r>
            <a:r>
              <a:rPr lang="en-US" sz="2000" dirty="0">
                <a:solidFill>
                  <a:srgbClr val="000066"/>
                </a:solidFill>
                <a:latin typeface="Calibri" panose="020F0502020204030204" pitchFamily="34" charset="0"/>
              </a:rPr>
              <a:t>B</a:t>
            </a:r>
            <a:r>
              <a:rPr lang="en-US" sz="2000" dirty="0" smtClean="0">
                <a:solidFill>
                  <a:srgbClr val="000066"/>
                </a:solidFill>
                <a:latin typeface="Calibri" panose="020F0502020204030204" pitchFamily="34" charset="0"/>
              </a:rPr>
              <a:t>enefit Area (SBA).</a:t>
            </a:r>
            <a:endParaRPr lang="en-US" dirty="0">
              <a:solidFill>
                <a:srgbClr val="000066"/>
              </a:solidFill>
              <a:latin typeface="Calibri" panose="020F0502020204030204" pitchFamily="34" charset="0"/>
            </a:endParaRPr>
          </a:p>
          <a:p>
            <a:pPr marL="631825" indent="-228600">
              <a:spcBef>
                <a:spcPts val="600"/>
              </a:spcBef>
            </a:pPr>
            <a:r>
              <a:rPr lang="en-US" sz="2000" dirty="0" smtClean="0">
                <a:solidFill>
                  <a:srgbClr val="000066"/>
                </a:solidFill>
                <a:latin typeface="Calibri" panose="020F0502020204030204" pitchFamily="34" charset="0"/>
              </a:rPr>
              <a:t>Began </a:t>
            </a:r>
            <a:r>
              <a:rPr lang="en-US" sz="2000" b="1" dirty="0" smtClean="0">
                <a:solidFill>
                  <a:srgbClr val="000066"/>
                </a:solidFill>
                <a:latin typeface="Calibri" panose="020F0502020204030204" pitchFamily="34" charset="0"/>
              </a:rPr>
              <a:t>interactions with industry and public </a:t>
            </a:r>
            <a:r>
              <a:rPr lang="en-US" sz="2000" dirty="0" smtClean="0">
                <a:solidFill>
                  <a:srgbClr val="000066"/>
                </a:solidFill>
                <a:latin typeface="Calibri" panose="020F0502020204030204" pitchFamily="34" charset="0"/>
              </a:rPr>
              <a:t>to identify needs and prioritize CDRs capable of meeting them.</a:t>
            </a:r>
          </a:p>
          <a:p>
            <a:pPr marL="631825" indent="-228600">
              <a:spcBef>
                <a:spcPts val="600"/>
              </a:spcBef>
            </a:pPr>
            <a:r>
              <a:rPr lang="en-US" sz="2000" dirty="0" smtClean="0">
                <a:solidFill>
                  <a:srgbClr val="000066"/>
                </a:solidFill>
                <a:latin typeface="Calibri" panose="020F0502020204030204" pitchFamily="34" charset="0"/>
              </a:rPr>
              <a:t>Formalized </a:t>
            </a:r>
            <a:r>
              <a:rPr lang="en-US" sz="2000" b="1" dirty="0" smtClean="0">
                <a:solidFill>
                  <a:srgbClr val="000066"/>
                </a:solidFill>
                <a:latin typeface="Calibri" panose="020F0502020204030204" pitchFamily="34" charset="0"/>
              </a:rPr>
              <a:t>R2O</a:t>
            </a:r>
            <a:r>
              <a:rPr lang="en-US" sz="2000" dirty="0" smtClean="0">
                <a:solidFill>
                  <a:srgbClr val="000066"/>
                </a:solidFill>
                <a:latin typeface="Calibri" panose="020F0502020204030204" pitchFamily="34" charset="0"/>
              </a:rPr>
              <a:t> </a:t>
            </a:r>
            <a:r>
              <a:rPr lang="en-US" sz="2000" b="1" dirty="0" smtClean="0">
                <a:solidFill>
                  <a:srgbClr val="000066"/>
                </a:solidFill>
                <a:latin typeface="Calibri" panose="020F0502020204030204" pitchFamily="34" charset="0"/>
              </a:rPr>
              <a:t>processes</a:t>
            </a:r>
            <a:r>
              <a:rPr lang="en-US" sz="2000" dirty="0" smtClean="0">
                <a:solidFill>
                  <a:srgbClr val="000066"/>
                </a:solidFill>
                <a:latin typeface="Calibri" panose="020F0502020204030204" pitchFamily="34" charset="0"/>
              </a:rPr>
              <a:t>, cost-estimating, policies, and procedures for transition activities and information preservation.</a:t>
            </a:r>
          </a:p>
          <a:p>
            <a:pPr marL="631825" indent="-228600">
              <a:spcBef>
                <a:spcPts val="600"/>
              </a:spcBef>
            </a:pPr>
            <a:r>
              <a:rPr lang="en-US" sz="2000" dirty="0" smtClean="0">
                <a:solidFill>
                  <a:srgbClr val="000066"/>
                </a:solidFill>
                <a:latin typeface="Calibri" panose="020F0502020204030204" pitchFamily="34" charset="0"/>
              </a:rPr>
              <a:t>Began </a:t>
            </a:r>
            <a:r>
              <a:rPr lang="en-US" sz="2000" b="1" dirty="0" smtClean="0">
                <a:solidFill>
                  <a:srgbClr val="000066"/>
                </a:solidFill>
                <a:latin typeface="Calibri" panose="020F0502020204030204" pitchFamily="34" charset="0"/>
              </a:rPr>
              <a:t>CDR O&amp;M </a:t>
            </a:r>
            <a:r>
              <a:rPr lang="en-US" sz="2000" dirty="0" smtClean="0">
                <a:solidFill>
                  <a:srgbClr val="000066"/>
                </a:solidFill>
                <a:latin typeface="Calibri" panose="020F0502020204030204" pitchFamily="34" charset="0"/>
              </a:rPr>
              <a:t>using </a:t>
            </a:r>
            <a:r>
              <a:rPr lang="en-US" sz="2000" b="1" dirty="0" smtClean="0">
                <a:solidFill>
                  <a:srgbClr val="000066"/>
                </a:solidFill>
                <a:latin typeface="Calibri" panose="020F0502020204030204" pitchFamily="34" charset="0"/>
              </a:rPr>
              <a:t>NOAA Contracts</a:t>
            </a:r>
            <a:r>
              <a:rPr lang="en-US" sz="2000" dirty="0">
                <a:solidFill>
                  <a:srgbClr val="000066"/>
                </a:solidFill>
                <a:latin typeface="Calibri" panose="020F0502020204030204" pitchFamily="34" charset="0"/>
              </a:rPr>
              <a:t> </a:t>
            </a:r>
            <a:r>
              <a:rPr lang="en-US" sz="2000" dirty="0" smtClean="0">
                <a:solidFill>
                  <a:srgbClr val="000066"/>
                </a:solidFill>
                <a:latin typeface="Calibri" panose="020F0502020204030204" pitchFamily="34" charset="0"/>
              </a:rPr>
              <a:t>&amp;</a:t>
            </a:r>
            <a:r>
              <a:rPr lang="en-US" sz="2000" b="1" dirty="0" smtClean="0">
                <a:solidFill>
                  <a:srgbClr val="000066"/>
                </a:solidFill>
                <a:latin typeface="Calibri" panose="020F0502020204030204" pitchFamily="34" charset="0"/>
              </a:rPr>
              <a:t> IAAs </a:t>
            </a:r>
            <a:r>
              <a:rPr lang="en-US" sz="2000" dirty="0" smtClean="0">
                <a:solidFill>
                  <a:srgbClr val="000066"/>
                </a:solidFill>
                <a:latin typeface="Calibri" panose="020F0502020204030204" pitchFamily="34" charset="0"/>
              </a:rPr>
              <a:t>with other agencies,</a:t>
            </a:r>
            <a:r>
              <a:rPr lang="en-US" sz="2000" b="1" dirty="0" smtClean="0">
                <a:solidFill>
                  <a:srgbClr val="000066"/>
                </a:solidFill>
                <a:latin typeface="Calibri" panose="020F0502020204030204" pitchFamily="34" charset="0"/>
              </a:rPr>
              <a:t> </a:t>
            </a:r>
            <a:r>
              <a:rPr lang="en-US" sz="2000" dirty="0" smtClean="0">
                <a:solidFill>
                  <a:srgbClr val="000066"/>
                </a:solidFill>
                <a:latin typeface="Calibri" panose="020F0502020204030204" pitchFamily="34" charset="0"/>
              </a:rPr>
              <a:t>universities, and private industry with provisions for deliverables, configuration mgmt., and quality assurance, and user/usage statistics.</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9516" y="5146162"/>
            <a:ext cx="6915150" cy="1403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 7"/>
          <p:cNvSpPr/>
          <p:nvPr/>
        </p:nvSpPr>
        <p:spPr>
          <a:xfrm>
            <a:off x="4879885" y="5124146"/>
            <a:ext cx="1431851" cy="1454103"/>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417285" y="5110296"/>
            <a:ext cx="1431851" cy="1454103"/>
          </a:xfrm>
          <a:prstGeom prst="ellipse">
            <a:avLst/>
          </a:prstGeom>
          <a:noFill/>
          <a:ln w="508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59007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10818</TotalTime>
  <Words>2475</Words>
  <Application>Microsoft Office PowerPoint</Application>
  <PresentationFormat>On-screen Show (4:3)</PresentationFormat>
  <Paragraphs>398</Paragraphs>
  <Slides>30</Slides>
  <Notes>13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30</vt:i4>
      </vt:variant>
    </vt:vector>
  </HeadingPairs>
  <TitlesOfParts>
    <vt:vector size="37" baseType="lpstr">
      <vt:lpstr>ＭＳ Ｐゴシック</vt:lpstr>
      <vt:lpstr>Arial</vt:lpstr>
      <vt:lpstr>Arial Narrow</vt:lpstr>
      <vt:lpstr>Calibri</vt:lpstr>
      <vt:lpstr>Wingdings</vt:lpstr>
      <vt:lpstr>Office Theme</vt:lpstr>
      <vt:lpstr>1_Office Theme</vt:lpstr>
      <vt:lpstr>PowerPoint Presentation</vt:lpstr>
      <vt:lpstr>From Conception …</vt:lpstr>
      <vt:lpstr>… to Recognized Success!  </vt:lpstr>
      <vt:lpstr>CDR R2O Transition Status</vt:lpstr>
      <vt:lpstr>CDR Program is Maturing</vt:lpstr>
      <vt:lpstr>NOAA CDR Operational Spiral Development</vt:lpstr>
      <vt:lpstr>PowerPoint Presentation</vt:lpstr>
      <vt:lpstr>Stage 1 Product Scope:  2009 - 2011</vt:lpstr>
      <vt:lpstr>PowerPoint Presentation</vt:lpstr>
      <vt:lpstr>Stage 2 Product Scope: 2012 –2015</vt:lpstr>
      <vt:lpstr>PowerPoint Presentation</vt:lpstr>
      <vt:lpstr>Stage 3 Product Scope:  2016 +</vt:lpstr>
      <vt:lpstr>Near-Term Major Activities</vt:lpstr>
      <vt:lpstr>CDR Program’s Vision - 2016 &amp; Beyond</vt:lpstr>
      <vt:lpstr>REDRs: Able to Meet Any Higher-Latency Application / Requirement</vt:lpstr>
      <vt:lpstr>Questions?</vt:lpstr>
      <vt:lpstr>Backup Slides</vt:lpstr>
      <vt:lpstr>Examples of “Gold” standard NCEI Products  (Data Set Maturity Matrix Model Level 6)</vt:lpstr>
      <vt:lpstr>PowerPoint Presentation</vt:lpstr>
      <vt:lpstr>NCEI Supports the Full Information Lifecycle</vt:lpstr>
      <vt:lpstr>User Needs Met  are Society’s Benefit</vt:lpstr>
      <vt:lpstr>PowerPoint Presentation</vt:lpstr>
      <vt:lpstr>Accuracy vs. Latency CDRs Have Higher Latency, but  are Better for Long-Range Decisions than Low Latency Operational Weather Data Products</vt:lpstr>
      <vt:lpstr>PowerPoint Presentation</vt:lpstr>
      <vt:lpstr>NOAA Operational CDRs Support User Needs (Details to be Presented in the Poster Session!)</vt:lpstr>
      <vt:lpstr>NOAA CDRs are Being Used to Improve Monthly to Seasonal Forecasts</vt:lpstr>
      <vt:lpstr>NOAA CDRs Supporting Farming / Agribusiness</vt:lpstr>
      <vt:lpstr>NOAA CDRs Supporting Resource Management Example:  Forest Change Detection Using NOAA CDRs</vt:lpstr>
      <vt:lpstr>NOAA CDRs Support Climate Analysis and Climate Model Improvement</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 Veasey</dc:creator>
  <cp:lastModifiedBy>John</cp:lastModifiedBy>
  <cp:revision>257</cp:revision>
  <cp:lastPrinted>2015-08-03T22:17:45Z</cp:lastPrinted>
  <dcterms:modified xsi:type="dcterms:W3CDTF">2016-03-05T12:49:44Z</dcterms:modified>
</cp:coreProperties>
</file>