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5" r:id="rId1"/>
  </p:sldMasterIdLst>
  <p:notesMasterIdLst>
    <p:notesMasterId r:id="rId15"/>
  </p:notesMasterIdLst>
  <p:handoutMasterIdLst>
    <p:handoutMasterId r:id="rId16"/>
  </p:handoutMasterIdLst>
  <p:sldIdLst>
    <p:sldId id="389" r:id="rId2"/>
    <p:sldId id="497" r:id="rId3"/>
    <p:sldId id="504" r:id="rId4"/>
    <p:sldId id="510" r:id="rId5"/>
    <p:sldId id="508" r:id="rId6"/>
    <p:sldId id="517" r:id="rId7"/>
    <p:sldId id="512" r:id="rId8"/>
    <p:sldId id="513" r:id="rId9"/>
    <p:sldId id="514" r:id="rId10"/>
    <p:sldId id="518" r:id="rId11"/>
    <p:sldId id="505" r:id="rId12"/>
    <p:sldId id="511" r:id="rId13"/>
    <p:sldId id="474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Page" id="{D5E884DA-4B30-2F4A-A442-A827F1303C8A}">
          <p14:sldIdLst>
            <p14:sldId id="389"/>
            <p14:sldId id="497"/>
          </p14:sldIdLst>
        </p14:section>
        <p14:section name="Presentation" id="{D95C50B7-FC80-2C40-9675-82977659EC0D}">
          <p14:sldIdLst>
            <p14:sldId id="504"/>
            <p14:sldId id="510"/>
            <p14:sldId id="508"/>
            <p14:sldId id="517"/>
            <p14:sldId id="512"/>
            <p14:sldId id="513"/>
            <p14:sldId id="514"/>
            <p14:sldId id="518"/>
            <p14:sldId id="505"/>
            <p14:sldId id="511"/>
          </p14:sldIdLst>
        </p14:section>
        <p14:section name="Concluding" id="{47790170-8BE2-4140-AFCE-8371D7CF5B55}">
          <p14:sldIdLst>
            <p14:sldId id="4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86" autoAdjust="0"/>
    <p:restoredTop sz="95270" autoAdjust="0"/>
  </p:normalViewPr>
  <p:slideViewPr>
    <p:cSldViewPr>
      <p:cViewPr varScale="1">
        <p:scale>
          <a:sx n="92" d="100"/>
          <a:sy n="92" d="100"/>
        </p:scale>
        <p:origin x="7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85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WMO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2 February 2018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WMO Space Programme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1B534-F265-514D-9820-600F9EFC5EE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63488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WMO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2 February 2018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WMO Space Programme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9D8D6-1A17-4004-91C9-ACBFB6FD5C2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6666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9D8D6-1A17-4004-91C9-ACBFB6FD5C2D}" type="slidenum">
              <a:rPr lang="en-GB" smtClean="0"/>
              <a:t>1</a:t>
            </a:fld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2 February 2018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WMO Space Programme</a:t>
            </a: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GB"/>
              <a:t>WMO</a:t>
            </a:r>
          </a:p>
        </p:txBody>
      </p:sp>
    </p:spTree>
    <p:extLst>
      <p:ext uri="{BB962C8B-B14F-4D97-AF65-F5344CB8AC3E}">
        <p14:creationId xmlns:p14="http://schemas.microsoft.com/office/powerpoint/2010/main" val="1173095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Document contains description of logical view composed of four pillars and contains general views on the physical view.</a:t>
            </a: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WMO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2 February 2018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WMO Space Programme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259D8D6-1A17-4004-91C9-ACBFB6FD5C2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009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Document was a available in 2013. As a consequence out of this strategy a joint CEOS/CGMS WG on Climate was established. </a:t>
            </a:r>
            <a:r>
              <a:rPr lang="en-GB" dirty="0" err="1"/>
              <a:t>WGClimate</a:t>
            </a:r>
            <a:r>
              <a:rPr lang="en-GB" dirty="0"/>
              <a:t> was of the opinion to first generate an inventory on the present and future availability of ECVs.</a:t>
            </a: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WMO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2 February 2018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WMO Space Programme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259D8D6-1A17-4004-91C9-ACBFB6FD5C2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286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reference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WORKSHOP on ECV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inventory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climate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monitoring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27-29 November 2018. </a:t>
            </a: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WMO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2 February 2018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WMO Space Programme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259D8D6-1A17-4004-91C9-ACBFB6FD5C2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443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 yet any virtual constellations. </a:t>
            </a: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WMO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2 February 2018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WMO Space Programme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259D8D6-1A17-4004-91C9-ACBFB6FD5C2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8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Mention proposal by EC </a:t>
            </a: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WMO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2 February 2018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WMO Space Programme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259D8D6-1A17-4004-91C9-ACBFB6FD5C2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063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WMO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/>
              <a:t>2 February 2018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WMO Space Programme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259D8D6-1A17-4004-91C9-ACBFB6FD5C2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986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wmo2016_powerpoint_standard_1.jpg">
            <a:extLst>
              <a:ext uri="{FF2B5EF4-FFF2-40B4-BE49-F238E27FC236}">
                <a16:creationId xmlns:a16="http://schemas.microsoft.com/office/drawing/2014/main" id="{66412FF2-6405-8341-87B2-ECB153BE4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3"/>
            <a:ext cx="9144000" cy="6858000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259632" y="3289453"/>
            <a:ext cx="712088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170464"/>
            <a:ext cx="7869560" cy="1826488"/>
          </a:xfrm>
        </p:spPr>
        <p:txBody>
          <a:bodyPr>
            <a:noAutofit/>
          </a:bodyPr>
          <a:lstStyle>
            <a:lvl1pPr>
              <a:defRPr lang="en-US" sz="3600" b="1" cap="all" smtClean="0">
                <a:effectLst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16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32657"/>
            <a:ext cx="2057400" cy="6192687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32657"/>
            <a:ext cx="6019800" cy="6192688"/>
          </a:xfrm>
        </p:spPr>
        <p:txBody>
          <a:bodyPr vert="eaVert"/>
          <a:lstStyle>
            <a:lvl1pPr marL="342900" indent="-342900">
              <a:buFont typeface="Wingdings" charset="2"/>
              <a:buChar char="§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81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0"/>
          </p:nvPr>
        </p:nvSpPr>
        <p:spPr>
          <a:xfrm>
            <a:off x="468313" y="1124744"/>
            <a:ext cx="8218487" cy="5399881"/>
          </a:xfrm>
        </p:spPr>
        <p:txBody>
          <a:bodyPr/>
          <a:lstStyle>
            <a:lvl1pPr marL="342900" indent="-342900">
              <a:buFont typeface="Wingdings" charset="2"/>
              <a:buChar char="§"/>
              <a:defRPr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CEOS/CGMS WGClimate-9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99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/>
          <p:nvPr userDrawn="1"/>
        </p:nvSpPr>
        <p:spPr>
          <a:xfrm>
            <a:off x="2735796" y="5661248"/>
            <a:ext cx="367240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endParaRPr lang="en-GB" sz="1500" b="1">
              <a:solidFill>
                <a:schemeClr val="bg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>
                <a:solidFill>
                  <a:schemeClr val="bg1"/>
                </a:solidFill>
                <a:latin typeface="+mj-lt"/>
              </a:rPr>
              <a:t>United Nations Office for Outer Space Affairs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>
                <a:solidFill>
                  <a:schemeClr val="bg1"/>
                </a:solidFill>
                <a:latin typeface="+mj-lt"/>
              </a:rPr>
              <a:t>United Nations Office at Vienna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>
                <a:solidFill>
                  <a:schemeClr val="bg1"/>
                </a:solidFill>
                <a:latin typeface="+mj-lt"/>
              </a:rPr>
              <a:t>www.unoosa.org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030539" y="4542219"/>
            <a:ext cx="52285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200" b="1" spc="-1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5" name="Media Placeholder 14"/>
          <p:cNvSpPr>
            <a:spLocks noGrp="1"/>
          </p:cNvSpPr>
          <p:nvPr>
            <p:ph type="media" sz="quarter" idx="10"/>
          </p:nvPr>
        </p:nvSpPr>
        <p:spPr>
          <a:xfrm>
            <a:off x="457200" y="1124744"/>
            <a:ext cx="8218487" cy="5404049"/>
          </a:xfrm>
        </p:spPr>
        <p:txBody>
          <a:bodyPr/>
          <a:lstStyle>
            <a:lvl1pPr marL="342900" indent="-342900">
              <a:buFont typeface="Wingdings" charset="2"/>
              <a:buChar char="§"/>
              <a:defRPr/>
            </a:lvl1pPr>
          </a:lstStyle>
          <a:p>
            <a:endParaRPr lang="en-GB" noProof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CEOS/CGMS WGClimate-9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494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9" name="Picture 1" descr="wmo2016_powerpoint_standard_3.jpg">
            <a:extLst>
              <a:ext uri="{FF2B5EF4-FFF2-40B4-BE49-F238E27FC236}">
                <a16:creationId xmlns:a16="http://schemas.microsoft.com/office/drawing/2014/main" id="{FB80501C-6F1E-8243-9CB2-C2A26208BD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A28F34A-CD4A-F742-B0E3-EC66156AD42C}"/>
              </a:ext>
            </a:extLst>
          </p:cNvPr>
          <p:cNvSpPr txBox="1">
            <a:spLocks/>
          </p:cNvSpPr>
          <p:nvPr userDrawn="1"/>
        </p:nvSpPr>
        <p:spPr>
          <a:xfrm>
            <a:off x="457200" y="199310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0" dirty="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9749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wmo2016_powerpoint_standard_1.jpg">
            <a:extLst>
              <a:ext uri="{FF2B5EF4-FFF2-40B4-BE49-F238E27FC236}">
                <a16:creationId xmlns:a16="http://schemas.microsoft.com/office/drawing/2014/main" id="{66412FF2-6405-8341-87B2-ECB153BE49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3"/>
            <a:ext cx="9144000" cy="6858000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5" name="Rectangle 11"/>
          <p:cNvSpPr/>
          <p:nvPr userDrawn="1"/>
        </p:nvSpPr>
        <p:spPr>
          <a:xfrm>
            <a:off x="2943963" y="5594003"/>
            <a:ext cx="367240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endParaRPr lang="en-GB" sz="1500" b="1">
              <a:solidFill>
                <a:schemeClr val="bg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>
                <a:solidFill>
                  <a:schemeClr val="bg1"/>
                </a:solidFill>
                <a:latin typeface="+mj-lt"/>
              </a:rPr>
              <a:t>United Nations Office for Outer Space Affairs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>
                <a:solidFill>
                  <a:schemeClr val="bg1"/>
                </a:solidFill>
                <a:latin typeface="+mj-lt"/>
              </a:rPr>
              <a:t>United Nations Office at Vienna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727CA3"/>
              </a:buClr>
              <a:buSzPct val="76000"/>
              <a:defRPr/>
            </a:pPr>
            <a:r>
              <a:rPr lang="en-GB" sz="1400">
                <a:solidFill>
                  <a:schemeClr val="bg1"/>
                </a:solidFill>
                <a:latin typeface="+mj-lt"/>
              </a:rPr>
              <a:t>www.unoosa.org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70464"/>
            <a:ext cx="8229600" cy="1826488"/>
          </a:xfrm>
        </p:spPr>
        <p:txBody>
          <a:bodyPr>
            <a:noAutofit/>
          </a:bodyPr>
          <a:lstStyle>
            <a:lvl1pPr>
              <a:defRPr lang="en-US" sz="3600" b="1" cap="all" smtClean="0">
                <a:effectLst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37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9" name="Picture 1" descr="wmo2016_powerpoint_standard_3.jpg">
            <a:extLst>
              <a:ext uri="{FF2B5EF4-FFF2-40B4-BE49-F238E27FC236}">
                <a16:creationId xmlns:a16="http://schemas.microsoft.com/office/drawing/2014/main" id="{FB80501C-6F1E-8243-9CB2-C2A26208BD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A28F34A-CD4A-F742-B0E3-EC66156AD42C}"/>
              </a:ext>
            </a:extLst>
          </p:cNvPr>
          <p:cNvSpPr txBox="1">
            <a:spLocks/>
          </p:cNvSpPr>
          <p:nvPr userDrawn="1"/>
        </p:nvSpPr>
        <p:spPr>
          <a:xfrm>
            <a:off x="457200" y="199310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0683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3"/>
          </a:xfrm>
        </p:spPr>
        <p:txBody>
          <a:bodyPr/>
          <a:lstStyle>
            <a:lvl1pPr marL="342900" indent="-342900">
              <a:buFont typeface="Wingdings" charset="2"/>
              <a:buChar char="§"/>
              <a:defRPr/>
            </a:lvl1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339752" y="6525344"/>
            <a:ext cx="4464496" cy="223792"/>
          </a:xfrm>
        </p:spPr>
        <p:txBody>
          <a:bodyPr/>
          <a:lstStyle/>
          <a:p>
            <a:r>
              <a:rPr lang="en-GB"/>
              <a:t>CEOS/CGMS WGClimate-9</a:t>
            </a:r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5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364971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5"/>
            <a:ext cx="4038600" cy="5364972"/>
          </a:xfrm>
        </p:spPr>
        <p:txBody>
          <a:bodyPr/>
          <a:lstStyle>
            <a:lvl1pPr marL="342900" indent="-342900"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0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4040188" cy="72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606"/>
            <a:ext cx="4040188" cy="45267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24744"/>
            <a:ext cx="4041775" cy="72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606"/>
            <a:ext cx="4041775" cy="45267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7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0" y="6525344"/>
            <a:ext cx="9144000" cy="223792"/>
          </a:xfrm>
        </p:spPr>
        <p:txBody>
          <a:bodyPr/>
          <a:lstStyle/>
          <a:p>
            <a:r>
              <a:rPr lang="en-GB"/>
              <a:t>CEOS/CGMS WGClimate-9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58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08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916" y="34323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43234"/>
            <a:ext cx="5111750" cy="61101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915" y="1577292"/>
            <a:ext cx="3008313" cy="48760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03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8457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951315"/>
            <a:ext cx="5486400" cy="5740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93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760" y="1124744"/>
            <a:ext cx="8229600" cy="5400600"/>
          </a:xfrm>
        </p:spPr>
        <p:txBody>
          <a:bodyPr vert="eaVert"/>
          <a:lstStyle>
            <a:lvl1pPr marL="342900" indent="-342900">
              <a:buFont typeface="Wingdings" charset="2"/>
              <a:buChar char="§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26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wmo2016_powerpoint_standard_2.jpg">
            <a:extLst>
              <a:ext uri="{FF2B5EF4-FFF2-40B4-BE49-F238E27FC236}">
                <a16:creationId xmlns:a16="http://schemas.microsoft.com/office/drawing/2014/main" id="{D6B2665A-D88F-DD49-9433-7A4F8BD78ECF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43500"/>
            <a:ext cx="649224" cy="1714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03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286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3"/>
          </p:nvPr>
        </p:nvSpPr>
        <p:spPr>
          <a:xfrm>
            <a:off x="2267744" y="6525344"/>
            <a:ext cx="4608512" cy="223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CEOS/CGMS WGClimate-9</a:t>
            </a:r>
            <a:endParaRPr lang="en-GB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6629400" y="6525344"/>
            <a:ext cx="2057400" cy="223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3E809-4BE0-FF45-8A54-F386BF18E701}" type="slidenum">
              <a:rPr lang="en-GB" smtClean="0"/>
              <a:t>‹Nr.›</a:t>
            </a:fld>
            <a:endParaRPr lang="en-GB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057400" cy="223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noProof="0"/>
              <a:t>29 March 2018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7045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7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66" r:id="rId12"/>
    <p:sldLayoutId id="2147483678" r:id="rId13"/>
    <p:sldLayoutId id="2147483692" r:id="rId14"/>
    <p:sldLayoutId id="2147483694" r:id="rId1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eos.org/document_management/Working_Groups/WGClimate/WGClimate_Strategy-Towards-An-%20Architecture-For-Climate-Monitoring-From-Space_201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0" y="3212976"/>
            <a:ext cx="9144000" cy="2232248"/>
          </a:xfrm>
        </p:spPr>
        <p:txBody>
          <a:bodyPr>
            <a:noAutofit/>
          </a:bodyPr>
          <a:lstStyle/>
          <a:p>
            <a:r>
              <a:rPr lang="en-GB" sz="2400" b="1" noProof="0" dirty="0"/>
              <a:t>WMO Space </a:t>
            </a:r>
            <a:r>
              <a:rPr lang="en-GB" sz="2400" b="1" noProof="0"/>
              <a:t>Programme Office</a:t>
            </a:r>
          </a:p>
          <a:p>
            <a:endParaRPr lang="en-GB" sz="2400" b="1" noProof="0" dirty="0"/>
          </a:p>
          <a:p>
            <a:pPr>
              <a:spcBef>
                <a:spcPts val="0"/>
              </a:spcBef>
            </a:pPr>
            <a:r>
              <a:rPr lang="en-GB" sz="2400" b="1" dirty="0"/>
              <a:t>CEOS/CGMS </a:t>
            </a:r>
            <a:r>
              <a:rPr lang="en-GB" sz="2400" b="1" dirty="0" err="1"/>
              <a:t>WGClimate</a:t>
            </a:r>
            <a:endParaRPr lang="en-GB" sz="2400" b="1" noProof="0" dirty="0"/>
          </a:p>
          <a:p>
            <a:pPr>
              <a:spcBef>
                <a:spcPts val="0"/>
              </a:spcBef>
            </a:pPr>
            <a:r>
              <a:rPr lang="en-GB" sz="2400" b="1" noProof="0" dirty="0"/>
              <a:t> Geneva, Switzerland, </a:t>
            </a:r>
            <a:r>
              <a:rPr lang="en-GB" sz="2400" b="1" dirty="0"/>
              <a:t>29 </a:t>
            </a:r>
            <a:r>
              <a:rPr lang="en-GB" sz="2400" b="1" noProof="0" dirty="0"/>
              <a:t>March 2018</a:t>
            </a:r>
          </a:p>
          <a:p>
            <a:endParaRPr lang="en-GB" sz="2400" b="1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82648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4000" noProof="0" dirty="0"/>
              <a:t>Concept for the physical view</a:t>
            </a:r>
            <a:br>
              <a:rPr lang="en-GB" sz="4000" noProof="0" dirty="0"/>
            </a:br>
            <a:r>
              <a:rPr lang="en-GB" sz="4000" noProof="0" dirty="0"/>
              <a:t>of the architecture for climate monitoring from Space</a:t>
            </a:r>
          </a:p>
        </p:txBody>
      </p:sp>
    </p:spTree>
    <p:extLst>
      <p:ext uri="{BB962C8B-B14F-4D97-AF65-F5344CB8AC3E}">
        <p14:creationId xmlns:p14="http://schemas.microsoft.com/office/powerpoint/2010/main" val="90812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D0181E6-09A7-F94A-AF1A-F8269A32A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remaining ECVs not yet covered should be addressed through additional virtual sub-constellations.</a:t>
            </a:r>
          </a:p>
          <a:p>
            <a:r>
              <a:rPr lang="en-GB" dirty="0"/>
              <a:t>Example: Joint CEOS/CGMS Virtual Constellation for CO</a:t>
            </a:r>
            <a:r>
              <a:rPr lang="en-GB" sz="2800" dirty="0"/>
              <a:t>2</a:t>
            </a:r>
            <a:r>
              <a:rPr lang="en-GB" dirty="0"/>
              <a:t>/GHG.</a:t>
            </a:r>
          </a:p>
          <a:p>
            <a:r>
              <a:rPr lang="en-GB" dirty="0"/>
              <a:t>Example: Joint CEOS/CGMS Precipitation Virtual Constellation (CEOS P-VC and CGMS P-VC).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0EF031B-F68E-2D4C-8A6C-DC0E08C4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Virtual Sub-Constellations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E23B04-1729-424B-A551-1484F8A4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19DEE5-E696-624F-B216-37DC4DEA3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836DEF-1456-274E-8790-F50CE913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95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2346A1B-5618-CD4B-A50C-27BBCDC37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en-GB" dirty="0"/>
              <a:t>The virtual sub-constellations (CEOS, CGMS, joint) would report to CEOS/CGMS </a:t>
            </a:r>
            <a:r>
              <a:rPr lang="en-GB" dirty="0" err="1"/>
              <a:t>WGClimate</a:t>
            </a:r>
            <a:r>
              <a:rPr lang="en-GB" dirty="0"/>
              <a:t>, which takes stewardship over the Physical Architecture (Pillars I and II).</a:t>
            </a:r>
          </a:p>
          <a:p>
            <a:r>
              <a:rPr lang="en-GB" dirty="0" err="1"/>
              <a:t>WGClimate</a:t>
            </a:r>
            <a:r>
              <a:rPr lang="en-GB" dirty="0"/>
              <a:t> would report to a high-level Virtual Climate Constellation Implementation Group composed of heads of space agencies or their deputies.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E687A31-6D8F-1F4E-877C-5259BCFA3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Governance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4AF159-9205-DD40-ACFB-FF5F3F75D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527506-E313-AD44-8AE4-4243C03D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D4B5B9-8E6E-254D-8D9F-491A436A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50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81F7818-B24D-B84A-A508-4847E7DD7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CGMS/CEOS </a:t>
            </a:r>
            <a:r>
              <a:rPr lang="en-GB" dirty="0" err="1"/>
              <a:t>WGClimate</a:t>
            </a:r>
            <a:r>
              <a:rPr lang="en-GB" dirty="0"/>
              <a:t> to provide comments on the proposed concept for the Physical View of the Architecture for Climate Monitoring from Space.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WMO Secretariat to prepare updated report to CGMS-46 and to 32</a:t>
            </a:r>
            <a:r>
              <a:rPr lang="en-GB" baseline="30000" dirty="0"/>
              <a:t>nd</a:t>
            </a:r>
            <a:r>
              <a:rPr lang="en-GB" dirty="0"/>
              <a:t> CEOS Plenary.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BF898FA-DB7D-9F43-9AC9-AF4EAB35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Actions and Follow-up</a:t>
            </a: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9EF9F1-46E4-1845-A20C-2A846ED3C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927ACF-B322-D74F-A3B1-2EAF44178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5B28A3-C45D-EC4A-BBA9-B738A5F8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089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69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5332CFC-C55E-7B44-8381-89F16925C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  <a:p>
            <a:r>
              <a:rPr lang="en-GB" dirty="0"/>
              <a:t>Logical and Physical View</a:t>
            </a:r>
          </a:p>
          <a:p>
            <a:r>
              <a:rPr lang="en-GB" dirty="0"/>
              <a:t>Present Status</a:t>
            </a:r>
          </a:p>
          <a:p>
            <a:r>
              <a:rPr lang="en-GB" dirty="0"/>
              <a:t>Proposed Concept</a:t>
            </a:r>
          </a:p>
          <a:p>
            <a:r>
              <a:rPr lang="en-GB" dirty="0"/>
              <a:t>Virtual Constellations</a:t>
            </a:r>
          </a:p>
          <a:p>
            <a:r>
              <a:rPr lang="en-GB" dirty="0"/>
              <a:t>Governance</a:t>
            </a:r>
          </a:p>
          <a:p>
            <a:r>
              <a:rPr lang="en-GB" dirty="0"/>
              <a:t>Actions and Follow-Up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A999530-1E9A-4C48-A582-024DFF8C7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BF6B83-CF59-8540-95C2-1D3BB8B14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B2667C-C8F7-C441-982D-61639777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E98F2E-971A-5941-860A-25BEC3D9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250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2C1FAFA-7105-9443-AA15-DDF4C43C5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WMO Resolution 19 (Cg-XVI) – called for the Development of an Architecture for Climate Monitoring from Space (2011)</a:t>
            </a:r>
          </a:p>
          <a:p>
            <a:pPr lvl="1"/>
            <a:r>
              <a:rPr lang="en-GB" dirty="0"/>
              <a:t>“major initiative of the WMO Space Programme”</a:t>
            </a:r>
          </a:p>
          <a:p>
            <a:pPr lvl="1"/>
            <a:r>
              <a:rPr lang="en-GB" dirty="0"/>
              <a:t>“invites CEOS, CGMS, GCOS, GEO and WCRP to collaborate with the WMO Space Programme on the development of the Architecture”. </a:t>
            </a:r>
          </a:p>
          <a:p>
            <a:r>
              <a:rPr lang="en-GB" dirty="0"/>
              <a:t>Strategy Towards an Architecture for Climate Monitoring from Space (2013)</a:t>
            </a:r>
          </a:p>
          <a:p>
            <a:pPr lvl="1"/>
            <a:r>
              <a:rPr lang="en-GB" dirty="0"/>
              <a:t>Terminology, logic, implementation roadmap</a:t>
            </a:r>
          </a:p>
          <a:p>
            <a:pPr lvl="1"/>
            <a:r>
              <a:rPr lang="en-GB" sz="1600" dirty="0">
                <a:hlinkClick r:id="rId3"/>
              </a:rPr>
              <a:t>http://ceos.org/document_management/Working_Groups/WGClimate/WGClimate_Strategy-Towards-An-%20Architecture-For-Climate-Monitoring-From-Space_2013.pdf</a:t>
            </a:r>
            <a:r>
              <a:rPr lang="en-GB" sz="1600" dirty="0"/>
              <a:t>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0C7869A-72EE-2E42-B4E3-C960744D8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18AD47-C015-6046-B579-3C72CE3B1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EFB5F0-C404-9141-A5CF-44B88B7F1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6C5B1B-4586-C048-AC70-4D1707FE4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61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086E625-43CA-0B43-8986-0D0D065A3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Logical View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C53212-3D3D-2844-B26F-287A01D1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4A970E-00CA-764F-A457-D1F7F477A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7B2266-4569-E74F-A72E-BFA388269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4</a:t>
            </a:fld>
            <a:endParaRPr lang="en-GB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AA1F36F-5FD4-0E4E-8F20-1A1A474D3176}"/>
              </a:ext>
            </a:extLst>
          </p:cNvPr>
          <p:cNvSpPr txBox="1"/>
          <p:nvPr/>
        </p:nvSpPr>
        <p:spPr>
          <a:xfrm>
            <a:off x="3851920" y="5477107"/>
            <a:ext cx="1149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 Pillars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1971680-E582-0C4B-B72E-BA9C0E327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2385"/>
            <a:ext cx="9144000" cy="34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38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70D3080-4CC0-094F-9341-143CFE702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3"/>
          </a:xfrm>
        </p:spPr>
        <p:txBody>
          <a:bodyPr>
            <a:normAutofit/>
          </a:bodyPr>
          <a:lstStyle/>
          <a:p>
            <a:r>
              <a:rPr lang="en-GB" dirty="0"/>
              <a:t>Physical View of the Architecture for Climate Monitoring from Space to consist of: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dirty="0"/>
              <a:t>Existing/planned missions, datasets, and key user organizations, agencies, coordination mechanisms (“who does/plans/needs what”); 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dirty="0"/>
              <a:t>A commitment by agencies, mechanisms, and activities to fulfil the functions identified in the logical Architecture;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dirty="0"/>
              <a:t>Regular action by all stakeholders to the Architecture to address/fill gaps where these have been identified and validated.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DA888B9-F7F8-064C-BD6C-BBC798285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Physical View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0446F5-09DF-E449-9F9B-FA9997D1A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D24385-AF96-6640-AC91-EEB608C23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7501E9-6915-0349-986D-A58F35831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4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B18090A-1984-EF43-8024-44D98C7F1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WGClimate-9 delivered a report on the ECV-Inventory Gap Analysis Report.</a:t>
            </a:r>
          </a:p>
          <a:p>
            <a:r>
              <a:rPr lang="en-GB" dirty="0"/>
              <a:t>Contains not only the Gap Analysis but also Action report.</a:t>
            </a:r>
          </a:p>
          <a:p>
            <a:r>
              <a:rPr lang="en-GB" dirty="0"/>
              <a:t>The action proposed are concerned with implementation of the physical view of Pillar I and Pillar II.</a:t>
            </a:r>
          </a:p>
          <a:p>
            <a:r>
              <a:rPr lang="en-GB" dirty="0"/>
              <a:t>The physical view of Pillar I has not yet been developed.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6325370-6BBF-C64A-B04F-049A9B92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 Status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698E51-43B2-0F4E-AD9B-3F68B912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4C9CB2-3794-D248-9E7A-2F54EFFCD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35B59-A7C0-7146-BEC5-5D2D5CA1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18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25587D4-AC8E-BF44-A809-526E0A7AA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Physical View of the Architecture for Climate Climate Monitoring from Space should be a </a:t>
            </a:r>
            <a:r>
              <a:rPr lang="en-US" u="sng" dirty="0"/>
              <a:t>virtual constellation composed of virtual sub-constellations </a:t>
            </a:r>
            <a:r>
              <a:rPr lang="en-US" dirty="0"/>
              <a:t>providing the observations to derive a single ECV or a group of ECVs.  </a:t>
            </a:r>
          </a:p>
          <a:p>
            <a:r>
              <a:rPr lang="en-US" dirty="0"/>
              <a:t>The virtual sub-constellations belong to either CEOS members or CGMS members or a combination of both. </a:t>
            </a:r>
          </a:p>
          <a:p>
            <a:r>
              <a:rPr lang="en-US" dirty="0"/>
              <a:t>The Physical View is only for Pillars-I and II under the responsibility of the space agencies.</a:t>
            </a:r>
            <a:endParaRPr lang="en-GB" dirty="0"/>
          </a:p>
          <a:p>
            <a:r>
              <a:rPr lang="en-GB" dirty="0"/>
              <a:t>Physical view for Pillars III and IV still needs to be established by entities dealing with applications (e.g., WMO, GFCS).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6DEAD15-C067-2145-9D32-97A41C1F2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Concept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D5C8D3-597F-9D4B-89DF-A934942F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75F2A7-DE2E-8B4F-B248-4FD2F1CFA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4424FE-67BA-1343-AF37-ED8323738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983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82F33C8-B64E-DD49-A0E1-50AFC4CE5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existing seven CEOS Virtual Constellations to cover the ECVs related to: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Atmospheric Composition Virtual Constellation – (AC-VC)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Ocean Surface Topography Virtual Constellation – (OST-VC)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Precipitation Virtual Constellation – (P-VC)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Land Surface Imaging Virtual Constellation – (LSI-VC)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Ocean Colour Radiometry Virtual Constellation – (OCR-VC)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Ocean Surface Vector Wind Virtual Constellation – (OSVW-VC)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Sea Surface Temperature Virtual Constellation – (SST-VC)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FE11623-B396-B341-BBA6-A431E090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CEOS Virtual Sub-Constellations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C67A2E-EA59-C24B-A6CC-3D6587FDF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8050F0-53DC-D14D-A022-2E0EB3877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600011-ED36-234A-B977-BB9CC9527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104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D8BA85A-D569-964A-9DAF-9A64FD584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CGMS should establish the following virtual sub-constellations making use of existing CGMS Working Groups: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International TOVS Working Group – Temperature and Humidity Virtual Constellation – (VTP-VC)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International Radio-Occultation Working Group – Radio-Occultation Virtual Constellation – (RO-VC)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International Precipitation Working Group - Precipitation Virtual Constellation – (P-VC)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International Winds Working Group - Atmospheric Motion Vector Virtual Constellation – (AMV-VC)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International Clouds Working Group - Clouds Virtual Constellation – (C-VC)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478B00B-5F47-1D40-A369-BF4D4A60A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CGMS “Virtual Sub-Constellations”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254C0-8B80-1F43-840F-47E114D8D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noProof="0"/>
              <a:t>29 March 2018</a:t>
            </a:r>
            <a:endParaRPr lang="en-GB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53A47A-4D10-4B41-B80C-BA34CE7E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CEOS/CGMS WGClimate-9</a:t>
            </a:r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FF327C-7128-8E40-8E42-AB3E8ECC4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3E809-4BE0-FF45-8A54-F386BF18E70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37826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908</Words>
  <Application>Microsoft Macintosh PowerPoint</Application>
  <PresentationFormat>Bildschirmpräsentation (4:3)</PresentationFormat>
  <Paragraphs>135</Paragraphs>
  <Slides>13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Custom Design</vt:lpstr>
      <vt:lpstr>Concept for the physical view of the architecture for climate monitoring from Space</vt:lpstr>
      <vt:lpstr>Contents</vt:lpstr>
      <vt:lpstr>Background</vt:lpstr>
      <vt:lpstr>Logical View</vt:lpstr>
      <vt:lpstr>Physical View</vt:lpstr>
      <vt:lpstr>Present Status</vt:lpstr>
      <vt:lpstr>Proposed Concept</vt:lpstr>
      <vt:lpstr>CEOS Virtual Sub-Constellations</vt:lpstr>
      <vt:lpstr>CGMS “Virtual Sub-Constellations”</vt:lpstr>
      <vt:lpstr>Other Virtual Sub-Constellations</vt:lpstr>
      <vt:lpstr>Governance</vt:lpstr>
      <vt:lpstr>Actions and Follow-up</vt:lpstr>
      <vt:lpstr>PowerPoint-Präsentation</vt:lpstr>
    </vt:vector>
  </TitlesOfParts>
  <Company>WMO</Company>
  <LinksUpToDate>false</LinksUpToDate>
  <SharedDoc>false</SharedDoc>
  <HyperlinkBase/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Werner Balogh</dc:creator>
  <cp:lastModifiedBy>Werner Balogh</cp:lastModifiedBy>
  <cp:revision>978</cp:revision>
  <cp:lastPrinted>2017-10-16T15:08:43Z</cp:lastPrinted>
  <dcterms:created xsi:type="dcterms:W3CDTF">2015-11-02T10:13:01Z</dcterms:created>
  <dcterms:modified xsi:type="dcterms:W3CDTF">2018-03-29T07:18:05Z</dcterms:modified>
</cp:coreProperties>
</file>