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4"/>
  </p:sldMasterIdLst>
  <p:notesMasterIdLst>
    <p:notesMasterId r:id="rId35"/>
  </p:notesMasterIdLst>
  <p:handoutMasterIdLst>
    <p:handoutMasterId r:id="rId36"/>
  </p:handoutMasterIdLst>
  <p:sldIdLst>
    <p:sldId id="256" r:id="rId5"/>
    <p:sldId id="265" r:id="rId6"/>
    <p:sldId id="266" r:id="rId7"/>
    <p:sldId id="267" r:id="rId8"/>
    <p:sldId id="268" r:id="rId9"/>
    <p:sldId id="269" r:id="rId10"/>
    <p:sldId id="271" r:id="rId11"/>
    <p:sldId id="272" r:id="rId12"/>
    <p:sldId id="273" r:id="rId13"/>
    <p:sldId id="274" r:id="rId14"/>
    <p:sldId id="275" r:id="rId15"/>
    <p:sldId id="276" r:id="rId16"/>
    <p:sldId id="277" r:id="rId17"/>
    <p:sldId id="278" r:id="rId18"/>
    <p:sldId id="280" r:id="rId19"/>
    <p:sldId id="281" r:id="rId20"/>
    <p:sldId id="282" r:id="rId21"/>
    <p:sldId id="283" r:id="rId22"/>
    <p:sldId id="284" r:id="rId23"/>
    <p:sldId id="285" r:id="rId24"/>
    <p:sldId id="286" r:id="rId25"/>
    <p:sldId id="287" r:id="rId26"/>
    <p:sldId id="288" r:id="rId27"/>
    <p:sldId id="289" r:id="rId28"/>
    <p:sldId id="290" r:id="rId29"/>
    <p:sldId id="270" r:id="rId30"/>
    <p:sldId id="291" r:id="rId31"/>
    <p:sldId id="293" r:id="rId32"/>
    <p:sldId id="294" r:id="rId33"/>
    <p:sldId id="2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tuori Antonio" initials="MA" lastIdx="1" clrIdx="0">
    <p:extLst>
      <p:ext uri="{19B8F6BF-5375-455C-9EA6-DF929625EA0E}">
        <p15:presenceInfo xmlns:p15="http://schemas.microsoft.com/office/powerpoint/2012/main" userId="S-1-5-21-3130134465-445538008-3150561178-42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CAF961-30C6-46FA-B672-BE64BD6480B2}" v="1" dt="2023-07-06T10:15:37.742"/>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48" autoAdjust="0"/>
    <p:restoredTop sz="94694"/>
  </p:normalViewPr>
  <p:slideViewPr>
    <p:cSldViewPr>
      <p:cViewPr varScale="1">
        <p:scale>
          <a:sx n="117" d="100"/>
          <a:sy n="117" d="100"/>
        </p:scale>
        <p:origin x="576" y="168"/>
      </p:cViewPr>
      <p:guideLst>
        <p:guide orient="horz" pos="2160"/>
        <p:guide pos="3840"/>
      </p:guideLst>
    </p:cSldViewPr>
  </p:slideViewPr>
  <p:notesTextViewPr>
    <p:cViewPr>
      <p:scale>
        <a:sx n="1" d="1"/>
        <a:sy n="1" d="1"/>
      </p:scale>
      <p:origin x="0" y="0"/>
    </p:cViewPr>
  </p:notesTextViewPr>
  <p:notesViewPr>
    <p:cSldViewPr>
      <p:cViewPr varScale="1">
        <p:scale>
          <a:sx n="121" d="100"/>
          <a:sy n="121" d="100"/>
        </p:scale>
        <p:origin x="49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7A8C69-CA0F-4E50-9B3D-2E3472291FD5}" type="datetimeFigureOut">
              <a:rPr lang="en-US" smtClean="0"/>
              <a:pPr/>
              <a:t>7/14/23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30693F-6027-4AF8-B00C-81529E29D60A}" type="slidenum">
              <a:rPr lang="en-US" smtClean="0"/>
              <a:pPr/>
              <a:t>‹#›</a:t>
            </a:fld>
            <a:endParaRPr lang="en-US"/>
          </a:p>
        </p:txBody>
      </p:sp>
    </p:spTree>
    <p:extLst>
      <p:ext uri="{BB962C8B-B14F-4D97-AF65-F5344CB8AC3E}">
        <p14:creationId xmlns:p14="http://schemas.microsoft.com/office/powerpoint/2010/main" val="31388500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381000" y="685800"/>
            <a:ext cx="6096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hf hdr="0" ftr="0" dt="0"/>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750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106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70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677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1260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5312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7153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0749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9048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4539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108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0610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3721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591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371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2109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8939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5637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9399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861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428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AD8E1C4-9A15-4764-86FE-E1C0275FBCFF}"/>
              </a:ext>
            </a:extLst>
          </p:cNvPr>
          <p:cNvPicPr>
            <a:picLocks noChangeAspect="1"/>
          </p:cNvPicPr>
          <p:nvPr/>
        </p:nvPicPr>
        <p:blipFill rotWithShape="1">
          <a:blip r:embed="rId2">
            <a:extLst>
              <a:ext uri="{28A0092B-C50C-407E-A947-70E740481C1C}">
                <a14:useLocalDpi xmlns:a14="http://schemas.microsoft.com/office/drawing/2010/main" val="0"/>
              </a:ext>
            </a:extLst>
          </a:blip>
          <a:srcRect l="-18569" t="56875" r="39288" b="7369"/>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C5250A59-E31B-4002-83F5-2CA0F10DD419}"/>
              </a:ext>
            </a:extLst>
          </p:cNvPr>
          <p:cNvPicPr>
            <a:picLocks noChangeAspect="1"/>
          </p:cNvPicPr>
          <p:nvPr/>
        </p:nvPicPr>
        <p:blipFill rotWithShape="1">
          <a:blip r:embed="rId3">
            <a:extLst>
              <a:ext uri="{28A0092B-C50C-407E-A947-70E740481C1C}">
                <a14:useLocalDpi xmlns:a14="http://schemas.microsoft.com/office/drawing/2010/main" val="0"/>
              </a:ext>
            </a:extLst>
          </a:blip>
          <a:srcRect l="14575" t="60071" r="18717" b="8299"/>
          <a:stretch/>
        </p:blipFill>
        <p:spPr>
          <a:xfrm flipV="1">
            <a:off x="1772773" y="4826553"/>
            <a:ext cx="6443063" cy="2035792"/>
          </a:xfrm>
          <a:prstGeom prst="rect">
            <a:avLst/>
          </a:prstGeom>
        </p:spPr>
      </p:pic>
      <p:pic>
        <p:nvPicPr>
          <p:cNvPr id="19" name="Picture 18" descr="A picture containing nature&#10;&#10;Description automatically generated">
            <a:extLst>
              <a:ext uri="{FF2B5EF4-FFF2-40B4-BE49-F238E27FC236}">
                <a16:creationId xmlns:a16="http://schemas.microsoft.com/office/drawing/2014/main" id="{9A5D0622-33ED-4EB7-96FB-4585BC47175C}"/>
              </a:ext>
            </a:extLst>
          </p:cNvPr>
          <p:cNvPicPr>
            <a:picLocks noChangeAspect="1"/>
          </p:cNvPicPr>
          <p:nvPr/>
        </p:nvPicPr>
        <p:blipFill rotWithShape="1">
          <a:blip r:embed="rId4">
            <a:extLst>
              <a:ext uri="{28A0092B-C50C-407E-A947-70E740481C1C}">
                <a14:useLocalDpi xmlns:a14="http://schemas.microsoft.com/office/drawing/2010/main" val="0"/>
              </a:ext>
            </a:extLst>
          </a:blip>
          <a:srcRect l="54775" t="50000" r="5072" b="33134"/>
          <a:stretch/>
        </p:blipFill>
        <p:spPr>
          <a:xfrm>
            <a:off x="4096513" y="-1"/>
            <a:ext cx="8095488" cy="2686815"/>
          </a:xfrm>
          <a:prstGeom prst="rect">
            <a:avLst/>
          </a:prstGeom>
        </p:spPr>
      </p:pic>
      <p:sp>
        <p:nvSpPr>
          <p:cNvPr id="20" name="Hexagon 3">
            <a:extLst>
              <a:ext uri="{FF2B5EF4-FFF2-40B4-BE49-F238E27FC236}">
                <a16:creationId xmlns:a16="http://schemas.microsoft.com/office/drawing/2014/main" id="{6D2DF6DF-5332-4778-ABD2-C77C32E47F0B}"/>
              </a:ext>
            </a:extLst>
          </p:cNvPr>
          <p:cNvSpPr/>
          <p:nvPr/>
        </p:nvSpPr>
        <p:spPr>
          <a:xfrm rot="10800000" flipV="1">
            <a:off x="5456394" y="1968439"/>
            <a:ext cx="6751471" cy="4901119"/>
          </a:xfrm>
          <a:custGeom>
            <a:avLst/>
            <a:gdLst>
              <a:gd name="connsiteX0" fmla="*/ 0 w 6765758"/>
              <a:gd name="connsiteY0" fmla="*/ 4848732 h 4848732"/>
              <a:gd name="connsiteX1" fmla="*/ 0 w 6765758"/>
              <a:gd name="connsiteY1" fmla="*/ 0 h 4848732"/>
              <a:gd name="connsiteX2" fmla="*/ 6765758 w 6765758"/>
              <a:gd name="connsiteY2" fmla="*/ 4848732 h 4848732"/>
              <a:gd name="connsiteX3" fmla="*/ 0 w 6765758"/>
              <a:gd name="connsiteY3" fmla="*/ 4848732 h 4848732"/>
              <a:gd name="connsiteX0" fmla="*/ 0 w 6765758"/>
              <a:gd name="connsiteY0" fmla="*/ 4941601 h 4941601"/>
              <a:gd name="connsiteX1" fmla="*/ 0 w 6765758"/>
              <a:gd name="connsiteY1" fmla="*/ 0 h 4941601"/>
              <a:gd name="connsiteX2" fmla="*/ 6765758 w 6765758"/>
              <a:gd name="connsiteY2" fmla="*/ 4941601 h 4941601"/>
              <a:gd name="connsiteX3" fmla="*/ 0 w 6765758"/>
              <a:gd name="connsiteY3" fmla="*/ 4941601 h 4941601"/>
              <a:gd name="connsiteX0" fmla="*/ 0 w 6765758"/>
              <a:gd name="connsiteY0" fmla="*/ 4920169 h 4920169"/>
              <a:gd name="connsiteX1" fmla="*/ 2381 w 6765758"/>
              <a:gd name="connsiteY1" fmla="*/ 0 h 4920169"/>
              <a:gd name="connsiteX2" fmla="*/ 6765758 w 6765758"/>
              <a:gd name="connsiteY2" fmla="*/ 4920169 h 4920169"/>
              <a:gd name="connsiteX3" fmla="*/ 0 w 6765758"/>
              <a:gd name="connsiteY3" fmla="*/ 4920169 h 4920169"/>
              <a:gd name="connsiteX0" fmla="*/ 0 w 6751470"/>
              <a:gd name="connsiteY0" fmla="*/ 4920169 h 4920169"/>
              <a:gd name="connsiteX1" fmla="*/ 2381 w 6751470"/>
              <a:gd name="connsiteY1" fmla="*/ 0 h 4920169"/>
              <a:gd name="connsiteX2" fmla="*/ 6751470 w 6751470"/>
              <a:gd name="connsiteY2" fmla="*/ 4901119 h 4920169"/>
              <a:gd name="connsiteX3" fmla="*/ 0 w 6751470"/>
              <a:gd name="connsiteY3" fmla="*/ 4920169 h 4920169"/>
              <a:gd name="connsiteX0" fmla="*/ 26211 w 6749106"/>
              <a:gd name="connsiteY0" fmla="*/ 4891594 h 4901119"/>
              <a:gd name="connsiteX1" fmla="*/ 17 w 6749106"/>
              <a:gd name="connsiteY1" fmla="*/ 0 h 4901119"/>
              <a:gd name="connsiteX2" fmla="*/ 6749106 w 6749106"/>
              <a:gd name="connsiteY2" fmla="*/ 4901119 h 4901119"/>
              <a:gd name="connsiteX3" fmla="*/ 26211 w 6749106"/>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0 w 6756233"/>
              <a:gd name="connsiteY0" fmla="*/ 4877306 h 4901119"/>
              <a:gd name="connsiteX1" fmla="*/ 7144 w 6756233"/>
              <a:gd name="connsiteY1" fmla="*/ 0 h 4901119"/>
              <a:gd name="connsiteX2" fmla="*/ 6756233 w 6756233"/>
              <a:gd name="connsiteY2" fmla="*/ 4901119 h 4901119"/>
              <a:gd name="connsiteX3" fmla="*/ 0 w 6756233"/>
              <a:gd name="connsiteY3" fmla="*/ 4877306 h 4901119"/>
              <a:gd name="connsiteX0" fmla="*/ 2487 w 6749195"/>
              <a:gd name="connsiteY0" fmla="*/ 4896356 h 4901119"/>
              <a:gd name="connsiteX1" fmla="*/ 106 w 6749195"/>
              <a:gd name="connsiteY1" fmla="*/ 0 h 4901119"/>
              <a:gd name="connsiteX2" fmla="*/ 6749195 w 6749195"/>
              <a:gd name="connsiteY2" fmla="*/ 4901119 h 4901119"/>
              <a:gd name="connsiteX3" fmla="*/ 2487 w 6749195"/>
              <a:gd name="connsiteY3" fmla="*/ 4896356 h 4901119"/>
              <a:gd name="connsiteX0" fmla="*/ 2487 w 6749195"/>
              <a:gd name="connsiteY0" fmla="*/ 4898738 h 4901119"/>
              <a:gd name="connsiteX1" fmla="*/ 106 w 6749195"/>
              <a:gd name="connsiteY1" fmla="*/ 0 h 4901119"/>
              <a:gd name="connsiteX2" fmla="*/ 6749195 w 6749195"/>
              <a:gd name="connsiteY2" fmla="*/ 4901119 h 4901119"/>
              <a:gd name="connsiteX3" fmla="*/ 2487 w 6749195"/>
              <a:gd name="connsiteY3" fmla="*/ 4898738 h 4901119"/>
              <a:gd name="connsiteX0" fmla="*/ 0 w 6751471"/>
              <a:gd name="connsiteY0" fmla="*/ 4901119 h 4901119"/>
              <a:gd name="connsiteX1" fmla="*/ 2382 w 6751471"/>
              <a:gd name="connsiteY1" fmla="*/ 0 h 4901119"/>
              <a:gd name="connsiteX2" fmla="*/ 6751471 w 6751471"/>
              <a:gd name="connsiteY2" fmla="*/ 4901119 h 4901119"/>
              <a:gd name="connsiteX3" fmla="*/ 0 w 6751471"/>
              <a:gd name="connsiteY3" fmla="*/ 4901119 h 4901119"/>
              <a:gd name="connsiteX0" fmla="*/ 0 w 6751471"/>
              <a:gd name="connsiteY0" fmla="*/ 4901119 h 4901119"/>
              <a:gd name="connsiteX1" fmla="*/ 2382 w 6751471"/>
              <a:gd name="connsiteY1" fmla="*/ 0 h 4901119"/>
              <a:gd name="connsiteX2" fmla="*/ 6751471 w 6751471"/>
              <a:gd name="connsiteY2" fmla="*/ 4901119 h 4901119"/>
              <a:gd name="connsiteX3" fmla="*/ 0 w 6751471"/>
              <a:gd name="connsiteY3" fmla="*/ 4901119 h 4901119"/>
            </a:gdLst>
            <a:ahLst/>
            <a:cxnLst>
              <a:cxn ang="0">
                <a:pos x="connsiteX0" y="connsiteY0"/>
              </a:cxn>
              <a:cxn ang="0">
                <a:pos x="connsiteX1" y="connsiteY1"/>
              </a:cxn>
              <a:cxn ang="0">
                <a:pos x="connsiteX2" y="connsiteY2"/>
              </a:cxn>
              <a:cxn ang="0">
                <a:pos x="connsiteX3" y="connsiteY3"/>
              </a:cxn>
            </a:cxnLst>
            <a:rect l="l" t="t" r="r" b="b"/>
            <a:pathLst>
              <a:path w="6751471" h="4901119">
                <a:moveTo>
                  <a:pt x="0" y="4901119"/>
                </a:moveTo>
                <a:cubicBezTo>
                  <a:pt x="794" y="3261063"/>
                  <a:pt x="1588" y="1640056"/>
                  <a:pt x="2382" y="0"/>
                </a:cubicBezTo>
                <a:lnTo>
                  <a:pt x="6751471" y="4901119"/>
                </a:lnTo>
                <a:lnTo>
                  <a:pt x="0" y="4901119"/>
                </a:lnTo>
                <a:close/>
              </a:path>
            </a:pathLst>
          </a:custGeom>
          <a:solidFill>
            <a:schemeClr val="accent4"/>
          </a:solidFill>
          <a:ln w="3175">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Hexagon 3">
            <a:extLst>
              <a:ext uri="{FF2B5EF4-FFF2-40B4-BE49-F238E27FC236}">
                <a16:creationId xmlns:a16="http://schemas.microsoft.com/office/drawing/2014/main" id="{ED1323B1-25AD-4D68-9935-331D79B300CE}"/>
              </a:ext>
            </a:extLst>
          </p:cNvPr>
          <p:cNvSpPr/>
          <p:nvPr/>
        </p:nvSpPr>
        <p:spPr>
          <a:xfrm flipH="1">
            <a:off x="-4784" y="-14542"/>
            <a:ext cx="12199164" cy="6874921"/>
          </a:xfrm>
          <a:custGeom>
            <a:avLst/>
            <a:gdLst>
              <a:gd name="connsiteX0" fmla="*/ 0 w 12192000"/>
              <a:gd name="connsiteY0" fmla="*/ 3429000 h 6858000"/>
              <a:gd name="connsiteX1" fmla="*/ 1714500 w 12192000"/>
              <a:gd name="connsiteY1" fmla="*/ 2 h 6858000"/>
              <a:gd name="connsiteX2" fmla="*/ 10477500 w 12192000"/>
              <a:gd name="connsiteY2" fmla="*/ 2 h 6858000"/>
              <a:gd name="connsiteX3" fmla="*/ 12192000 w 12192000"/>
              <a:gd name="connsiteY3" fmla="*/ 3429000 h 6858000"/>
              <a:gd name="connsiteX4" fmla="*/ 10477500 w 12192000"/>
              <a:gd name="connsiteY4" fmla="*/ 6857998 h 6858000"/>
              <a:gd name="connsiteX5" fmla="*/ 1714500 w 12192000"/>
              <a:gd name="connsiteY5" fmla="*/ 6857998 h 6858000"/>
              <a:gd name="connsiteX6" fmla="*/ 0 w 12192000"/>
              <a:gd name="connsiteY6" fmla="*/ 3429000 h 6858000"/>
              <a:gd name="connsiteX0" fmla="*/ 6016 w 12198016"/>
              <a:gd name="connsiteY0" fmla="*/ 3441030 h 6870028"/>
              <a:gd name="connsiteX1" fmla="*/ 0 w 12198016"/>
              <a:gd name="connsiteY1" fmla="*/ 0 h 6870028"/>
              <a:gd name="connsiteX2" fmla="*/ 10483516 w 12198016"/>
              <a:gd name="connsiteY2" fmla="*/ 12032 h 6870028"/>
              <a:gd name="connsiteX3" fmla="*/ 12198016 w 12198016"/>
              <a:gd name="connsiteY3" fmla="*/ 3441030 h 6870028"/>
              <a:gd name="connsiteX4" fmla="*/ 10483516 w 12198016"/>
              <a:gd name="connsiteY4" fmla="*/ 6870028 h 6870028"/>
              <a:gd name="connsiteX5" fmla="*/ 1720516 w 12198016"/>
              <a:gd name="connsiteY5" fmla="*/ 6870028 h 6870028"/>
              <a:gd name="connsiteX6" fmla="*/ 6016 w 12198016"/>
              <a:gd name="connsiteY6" fmla="*/ 3441030 h 6870028"/>
              <a:gd name="connsiteX0" fmla="*/ 6016 w 12198016"/>
              <a:gd name="connsiteY0" fmla="*/ 3441030 h 6870028"/>
              <a:gd name="connsiteX1" fmla="*/ 0 w 12198016"/>
              <a:gd name="connsiteY1" fmla="*/ 0 h 6870028"/>
              <a:gd name="connsiteX2" fmla="*/ 12192000 w 12198016"/>
              <a:gd name="connsiteY2" fmla="*/ 24063 h 6870028"/>
              <a:gd name="connsiteX3" fmla="*/ 12198016 w 12198016"/>
              <a:gd name="connsiteY3" fmla="*/ 3441030 h 6870028"/>
              <a:gd name="connsiteX4" fmla="*/ 10483516 w 12198016"/>
              <a:gd name="connsiteY4" fmla="*/ 6870028 h 6870028"/>
              <a:gd name="connsiteX5" fmla="*/ 1720516 w 12198016"/>
              <a:gd name="connsiteY5" fmla="*/ 6870028 h 6870028"/>
              <a:gd name="connsiteX6" fmla="*/ 6016 w 12198016"/>
              <a:gd name="connsiteY6" fmla="*/ 3441030 h 6870028"/>
              <a:gd name="connsiteX0" fmla="*/ 6016 w 12198016"/>
              <a:gd name="connsiteY0" fmla="*/ 3441030 h 6870028"/>
              <a:gd name="connsiteX1" fmla="*/ 0 w 12198016"/>
              <a:gd name="connsiteY1" fmla="*/ 0 h 6870028"/>
              <a:gd name="connsiteX2" fmla="*/ 12192000 w 12198016"/>
              <a:gd name="connsiteY2" fmla="*/ 24063 h 6870028"/>
              <a:gd name="connsiteX3" fmla="*/ 12198016 w 12198016"/>
              <a:gd name="connsiteY3" fmla="*/ 3441030 h 6870028"/>
              <a:gd name="connsiteX4" fmla="*/ 12179968 w 12198016"/>
              <a:gd name="connsiteY4" fmla="*/ 6845965 h 6870028"/>
              <a:gd name="connsiteX5" fmla="*/ 1720516 w 12198016"/>
              <a:gd name="connsiteY5" fmla="*/ 6870028 h 6870028"/>
              <a:gd name="connsiteX6" fmla="*/ 6016 w 12198016"/>
              <a:gd name="connsiteY6" fmla="*/ 3441030 h 6870028"/>
              <a:gd name="connsiteX0" fmla="*/ 6016 w 12198016"/>
              <a:gd name="connsiteY0" fmla="*/ 3441030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6" fmla="*/ 6016 w 12198016"/>
              <a:gd name="connsiteY6" fmla="*/ 3441030 h 6857997"/>
              <a:gd name="connsiteX0" fmla="*/ 266 w 12204298"/>
              <a:gd name="connsiteY0" fmla="*/ 2045367 h 6857997"/>
              <a:gd name="connsiteX1" fmla="*/ 6282 w 12204298"/>
              <a:gd name="connsiteY1" fmla="*/ 0 h 6857997"/>
              <a:gd name="connsiteX2" fmla="*/ 12198282 w 12204298"/>
              <a:gd name="connsiteY2" fmla="*/ 24063 h 6857997"/>
              <a:gd name="connsiteX3" fmla="*/ 12204298 w 12204298"/>
              <a:gd name="connsiteY3" fmla="*/ 3441030 h 6857997"/>
              <a:gd name="connsiteX4" fmla="*/ 12186250 w 12204298"/>
              <a:gd name="connsiteY4" fmla="*/ 6845965 h 6857997"/>
              <a:gd name="connsiteX5" fmla="*/ 7128976 w 12204298"/>
              <a:gd name="connsiteY5" fmla="*/ 6857997 h 6857997"/>
              <a:gd name="connsiteX6" fmla="*/ 266 w 12204298"/>
              <a:gd name="connsiteY6" fmla="*/ 2045367 h 6857997"/>
              <a:gd name="connsiteX0" fmla="*/ 980573 w 12198016"/>
              <a:gd name="connsiteY0" fmla="*/ 1792704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6" fmla="*/ 980573 w 12198016"/>
              <a:gd name="connsiteY6" fmla="*/ 1792704 h 6857997"/>
              <a:gd name="connsiteX0" fmla="*/ 266 w 12204299"/>
              <a:gd name="connsiteY0" fmla="*/ 1840831 h 6857997"/>
              <a:gd name="connsiteX1" fmla="*/ 6283 w 12204299"/>
              <a:gd name="connsiteY1" fmla="*/ 0 h 6857997"/>
              <a:gd name="connsiteX2" fmla="*/ 12198283 w 12204299"/>
              <a:gd name="connsiteY2" fmla="*/ 24063 h 6857997"/>
              <a:gd name="connsiteX3" fmla="*/ 12204299 w 12204299"/>
              <a:gd name="connsiteY3" fmla="*/ 3441030 h 6857997"/>
              <a:gd name="connsiteX4" fmla="*/ 12186251 w 12204299"/>
              <a:gd name="connsiteY4" fmla="*/ 6845965 h 6857997"/>
              <a:gd name="connsiteX5" fmla="*/ 7128977 w 12204299"/>
              <a:gd name="connsiteY5" fmla="*/ 6857997 h 6857997"/>
              <a:gd name="connsiteX6" fmla="*/ 266 w 12204299"/>
              <a:gd name="connsiteY6" fmla="*/ 1840831 h 6857997"/>
              <a:gd name="connsiteX0" fmla="*/ 7122694 w 12198016"/>
              <a:gd name="connsiteY0" fmla="*/ 6857997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0" fmla="*/ 4818648 w 12198016"/>
              <a:gd name="connsiteY0" fmla="*/ 6870031 h 6870031"/>
              <a:gd name="connsiteX1" fmla="*/ 0 w 12198016"/>
              <a:gd name="connsiteY1" fmla="*/ 0 h 6870031"/>
              <a:gd name="connsiteX2" fmla="*/ 12192000 w 12198016"/>
              <a:gd name="connsiteY2" fmla="*/ 24063 h 6870031"/>
              <a:gd name="connsiteX3" fmla="*/ 12198016 w 12198016"/>
              <a:gd name="connsiteY3" fmla="*/ 3441030 h 6870031"/>
              <a:gd name="connsiteX4" fmla="*/ 12179968 w 12198016"/>
              <a:gd name="connsiteY4" fmla="*/ 6845965 h 6870031"/>
              <a:gd name="connsiteX5" fmla="*/ 4818648 w 12198016"/>
              <a:gd name="connsiteY5" fmla="*/ 6870031 h 6870031"/>
              <a:gd name="connsiteX0" fmla="*/ 2713121 w 10092489"/>
              <a:gd name="connsiteY0" fmla="*/ 6870031 h 6870031"/>
              <a:gd name="connsiteX1" fmla="*/ 0 w 10092489"/>
              <a:gd name="connsiteY1" fmla="*/ 0 h 6870031"/>
              <a:gd name="connsiteX2" fmla="*/ 10086473 w 10092489"/>
              <a:gd name="connsiteY2" fmla="*/ 24063 h 6870031"/>
              <a:gd name="connsiteX3" fmla="*/ 10092489 w 10092489"/>
              <a:gd name="connsiteY3" fmla="*/ 3441030 h 6870031"/>
              <a:gd name="connsiteX4" fmla="*/ 10074441 w 10092489"/>
              <a:gd name="connsiteY4" fmla="*/ 6845965 h 6870031"/>
              <a:gd name="connsiteX5" fmla="*/ 2713121 w 10092489"/>
              <a:gd name="connsiteY5" fmla="*/ 6870031 h 6870031"/>
              <a:gd name="connsiteX0" fmla="*/ 3230479 w 10092489"/>
              <a:gd name="connsiteY0" fmla="*/ 6870031 h 6870031"/>
              <a:gd name="connsiteX1" fmla="*/ 0 w 10092489"/>
              <a:gd name="connsiteY1" fmla="*/ 0 h 6870031"/>
              <a:gd name="connsiteX2" fmla="*/ 10086473 w 10092489"/>
              <a:gd name="connsiteY2" fmla="*/ 24063 h 6870031"/>
              <a:gd name="connsiteX3" fmla="*/ 10092489 w 10092489"/>
              <a:gd name="connsiteY3" fmla="*/ 3441030 h 6870031"/>
              <a:gd name="connsiteX4" fmla="*/ 10074441 w 10092489"/>
              <a:gd name="connsiteY4" fmla="*/ 6845965 h 6870031"/>
              <a:gd name="connsiteX5" fmla="*/ 3230479 w 10092489"/>
              <a:gd name="connsiteY5" fmla="*/ 6870031 h 6870031"/>
              <a:gd name="connsiteX0" fmla="*/ 5526973 w 12388983"/>
              <a:gd name="connsiteY0" fmla="*/ 6870031 h 6870031"/>
              <a:gd name="connsiteX1" fmla="*/ 0 w 12388983"/>
              <a:gd name="connsiteY1" fmla="*/ 0 h 6870031"/>
              <a:gd name="connsiteX2" fmla="*/ 12382967 w 12388983"/>
              <a:gd name="connsiteY2" fmla="*/ 24063 h 6870031"/>
              <a:gd name="connsiteX3" fmla="*/ 12388983 w 12388983"/>
              <a:gd name="connsiteY3" fmla="*/ 3441030 h 6870031"/>
              <a:gd name="connsiteX4" fmla="*/ 12370935 w 12388983"/>
              <a:gd name="connsiteY4" fmla="*/ 6845965 h 6870031"/>
              <a:gd name="connsiteX5" fmla="*/ 5526973 w 12388983"/>
              <a:gd name="connsiteY5" fmla="*/ 6870031 h 6870031"/>
              <a:gd name="connsiteX0" fmla="*/ 7840359 w 14702369"/>
              <a:gd name="connsiteY0" fmla="*/ 6845968 h 6845968"/>
              <a:gd name="connsiteX1" fmla="*/ 0 w 14702369"/>
              <a:gd name="connsiteY1" fmla="*/ 0 h 6845968"/>
              <a:gd name="connsiteX2" fmla="*/ 14696353 w 14702369"/>
              <a:gd name="connsiteY2" fmla="*/ 0 h 6845968"/>
              <a:gd name="connsiteX3" fmla="*/ 14702369 w 14702369"/>
              <a:gd name="connsiteY3" fmla="*/ 3416967 h 6845968"/>
              <a:gd name="connsiteX4" fmla="*/ 14684321 w 14702369"/>
              <a:gd name="connsiteY4" fmla="*/ 6821902 h 6845968"/>
              <a:gd name="connsiteX5" fmla="*/ 7840359 w 14702369"/>
              <a:gd name="connsiteY5" fmla="*/ 6845968 h 6845968"/>
              <a:gd name="connsiteX0" fmla="*/ 11914246 w 14702369"/>
              <a:gd name="connsiteY0" fmla="*/ 6821904 h 6821904"/>
              <a:gd name="connsiteX1" fmla="*/ 0 w 14702369"/>
              <a:gd name="connsiteY1" fmla="*/ 0 h 6821904"/>
              <a:gd name="connsiteX2" fmla="*/ 14696353 w 14702369"/>
              <a:gd name="connsiteY2" fmla="*/ 0 h 6821904"/>
              <a:gd name="connsiteX3" fmla="*/ 14702369 w 14702369"/>
              <a:gd name="connsiteY3" fmla="*/ 3416967 h 6821904"/>
              <a:gd name="connsiteX4" fmla="*/ 14684321 w 14702369"/>
              <a:gd name="connsiteY4" fmla="*/ 6821902 h 6821904"/>
              <a:gd name="connsiteX5" fmla="*/ 11914246 w 14702369"/>
              <a:gd name="connsiteY5" fmla="*/ 6821904 h 6821904"/>
              <a:gd name="connsiteX0" fmla="*/ 11303164 w 14702369"/>
              <a:gd name="connsiteY0" fmla="*/ 6833935 h 6833935"/>
              <a:gd name="connsiteX1" fmla="*/ 0 w 14702369"/>
              <a:gd name="connsiteY1" fmla="*/ 0 h 6833935"/>
              <a:gd name="connsiteX2" fmla="*/ 14696353 w 14702369"/>
              <a:gd name="connsiteY2" fmla="*/ 0 h 6833935"/>
              <a:gd name="connsiteX3" fmla="*/ 14702369 w 14702369"/>
              <a:gd name="connsiteY3" fmla="*/ 3416967 h 6833935"/>
              <a:gd name="connsiteX4" fmla="*/ 14684321 w 14702369"/>
              <a:gd name="connsiteY4" fmla="*/ 6821902 h 6833935"/>
              <a:gd name="connsiteX5" fmla="*/ 11303164 w 14702369"/>
              <a:gd name="connsiteY5" fmla="*/ 6833935 h 6833935"/>
              <a:gd name="connsiteX0" fmla="*/ 11303164 w 14702369"/>
              <a:gd name="connsiteY0" fmla="*/ 6833935 h 6833935"/>
              <a:gd name="connsiteX1" fmla="*/ 0 w 14702369"/>
              <a:gd name="connsiteY1" fmla="*/ 0 h 6833935"/>
              <a:gd name="connsiteX2" fmla="*/ 14696353 w 14702369"/>
              <a:gd name="connsiteY2" fmla="*/ 0 h 6833935"/>
              <a:gd name="connsiteX3" fmla="*/ 14702369 w 14702369"/>
              <a:gd name="connsiteY3" fmla="*/ 3416967 h 6833935"/>
              <a:gd name="connsiteX4" fmla="*/ 14698869 w 14702369"/>
              <a:gd name="connsiteY4" fmla="*/ 6833934 h 6833935"/>
              <a:gd name="connsiteX5" fmla="*/ 11303164 w 14702369"/>
              <a:gd name="connsiteY5" fmla="*/ 6833935 h 6833935"/>
              <a:gd name="connsiteX0" fmla="*/ 11356917 w 14756122"/>
              <a:gd name="connsiteY0" fmla="*/ 6833935 h 6833935"/>
              <a:gd name="connsiteX1" fmla="*/ 0 w 14756122"/>
              <a:gd name="connsiteY1" fmla="*/ 12611 h 6833935"/>
              <a:gd name="connsiteX2" fmla="*/ 14750106 w 14756122"/>
              <a:gd name="connsiteY2" fmla="*/ 0 h 6833935"/>
              <a:gd name="connsiteX3" fmla="*/ 14756122 w 14756122"/>
              <a:gd name="connsiteY3" fmla="*/ 3416967 h 6833935"/>
              <a:gd name="connsiteX4" fmla="*/ 14752622 w 14756122"/>
              <a:gd name="connsiteY4" fmla="*/ 6833934 h 6833935"/>
              <a:gd name="connsiteX5" fmla="*/ 11356917 w 14756122"/>
              <a:gd name="connsiteY5" fmla="*/ 6833935 h 6833935"/>
              <a:gd name="connsiteX0" fmla="*/ 11356917 w 14761910"/>
              <a:gd name="connsiteY0" fmla="*/ 6833935 h 6833935"/>
              <a:gd name="connsiteX1" fmla="*/ 0 w 14761910"/>
              <a:gd name="connsiteY1" fmla="*/ 12611 h 6833935"/>
              <a:gd name="connsiteX2" fmla="*/ 14761631 w 14761910"/>
              <a:gd name="connsiteY2" fmla="*/ 0 h 6833935"/>
              <a:gd name="connsiteX3" fmla="*/ 14756122 w 14761910"/>
              <a:gd name="connsiteY3" fmla="*/ 3416967 h 6833935"/>
              <a:gd name="connsiteX4" fmla="*/ 14752622 w 14761910"/>
              <a:gd name="connsiteY4" fmla="*/ 6833934 h 6833935"/>
              <a:gd name="connsiteX5" fmla="*/ 11356917 w 14761910"/>
              <a:gd name="connsiteY5" fmla="*/ 6833935 h 6833935"/>
              <a:gd name="connsiteX0" fmla="*/ 11356917 w 14761910"/>
              <a:gd name="connsiteY0" fmla="*/ 6833935 h 6833935"/>
              <a:gd name="connsiteX1" fmla="*/ 0 w 14761910"/>
              <a:gd name="connsiteY1" fmla="*/ 12611 h 6833935"/>
              <a:gd name="connsiteX2" fmla="*/ 14761631 w 14761910"/>
              <a:gd name="connsiteY2" fmla="*/ 0 h 6833935"/>
              <a:gd name="connsiteX3" fmla="*/ 14756122 w 14761910"/>
              <a:gd name="connsiteY3" fmla="*/ 3416967 h 6833935"/>
              <a:gd name="connsiteX4" fmla="*/ 14758385 w 14761910"/>
              <a:gd name="connsiteY4" fmla="*/ 6829198 h 6833935"/>
              <a:gd name="connsiteX5" fmla="*/ 11356917 w 14761910"/>
              <a:gd name="connsiteY5" fmla="*/ 6833935 h 6833935"/>
              <a:gd name="connsiteX0" fmla="*/ 11356917 w 14761910"/>
              <a:gd name="connsiteY0" fmla="*/ 6833935 h 6836301"/>
              <a:gd name="connsiteX1" fmla="*/ 0 w 14761910"/>
              <a:gd name="connsiteY1" fmla="*/ 12611 h 6836301"/>
              <a:gd name="connsiteX2" fmla="*/ 14761631 w 14761910"/>
              <a:gd name="connsiteY2" fmla="*/ 0 h 6836301"/>
              <a:gd name="connsiteX3" fmla="*/ 14756122 w 14761910"/>
              <a:gd name="connsiteY3" fmla="*/ 3416967 h 6836301"/>
              <a:gd name="connsiteX4" fmla="*/ 14758385 w 14761910"/>
              <a:gd name="connsiteY4" fmla="*/ 6836301 h 6836301"/>
              <a:gd name="connsiteX5" fmla="*/ 11356917 w 14761910"/>
              <a:gd name="connsiteY5" fmla="*/ 6833935 h 683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1910" h="6836301">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E7A6DEE9-0B4F-409A-B59F-325723A101B6}"/>
              </a:ext>
            </a:extLst>
          </p:cNvPr>
          <p:cNvPicPr>
            <a:picLocks noChangeAspect="1"/>
          </p:cNvPicPr>
          <p:nvPr/>
        </p:nvPicPr>
        <p:blipFill>
          <a:blip r:embed="rId5"/>
          <a:stretch>
            <a:fillRect/>
          </a:stretch>
        </p:blipFill>
        <p:spPr>
          <a:xfrm>
            <a:off x="138431" y="5311498"/>
            <a:ext cx="2738896" cy="1508514"/>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E0B31207-9C3D-4B5C-B57B-2FE4DBE21416}"/>
              </a:ext>
            </a:extLst>
          </p:cNvPr>
          <p:cNvPicPr>
            <a:picLocks noChangeAspect="1"/>
          </p:cNvPicPr>
          <p:nvPr/>
        </p:nvPicPr>
        <p:blipFill rotWithShape="1">
          <a:blip r:embed="rId6">
            <a:alphaModFix amt="34000"/>
          </a:blip>
          <a:srcRect l="32582" t="2399" r="8554" b="-8774"/>
          <a:stretch/>
        </p:blipFill>
        <p:spPr>
          <a:xfrm rot="5400000">
            <a:off x="5734286" y="-1016167"/>
            <a:ext cx="5455273" cy="7480884"/>
          </a:xfrm>
          <a:prstGeom prst="rtTriangle">
            <a:avLst/>
          </a:prstGeom>
        </p:spPr>
      </p:pic>
      <p:pic>
        <p:nvPicPr>
          <p:cNvPr id="24" name="Picture 23">
            <a:extLst>
              <a:ext uri="{FF2B5EF4-FFF2-40B4-BE49-F238E27FC236}">
                <a16:creationId xmlns:a16="http://schemas.microsoft.com/office/drawing/2014/main" id="{735335CF-157D-43AA-8855-D3BF724DF976}"/>
              </a:ext>
            </a:extLst>
          </p:cNvPr>
          <p:cNvPicPr>
            <a:picLocks noChangeAspect="1"/>
          </p:cNvPicPr>
          <p:nvPr/>
        </p:nvPicPr>
        <p:blipFill rotWithShape="1">
          <a:blip r:embed="rId6">
            <a:alphaModFix amt="34000"/>
            <a:grayscl/>
          </a:blip>
          <a:srcRect l="54017" t="36082" r="11355" b="674"/>
          <a:stretch/>
        </p:blipFill>
        <p:spPr>
          <a:xfrm rot="16200000">
            <a:off x="5792642" y="4819952"/>
            <a:ext cx="1719709" cy="2366806"/>
          </a:xfrm>
          <a:prstGeom prst="rtTriangle">
            <a:avLst/>
          </a:prstGeom>
        </p:spPr>
      </p:pic>
      <p:sp>
        <p:nvSpPr>
          <p:cNvPr id="11" name="Title 15">
            <a:extLst>
              <a:ext uri="{FF2B5EF4-FFF2-40B4-BE49-F238E27FC236}">
                <a16:creationId xmlns:a16="http://schemas.microsoft.com/office/drawing/2014/main" id="{6D87AD77-E89F-4705-AA0A-8032DAD1D337}"/>
              </a:ext>
            </a:extLst>
          </p:cNvPr>
          <p:cNvSpPr>
            <a:spLocks noGrp="1"/>
          </p:cNvSpPr>
          <p:nvPr>
            <p:ph type="title"/>
          </p:nvPr>
        </p:nvSpPr>
        <p:spPr>
          <a:xfrm>
            <a:off x="176047" y="175938"/>
            <a:ext cx="6157185" cy="3972645"/>
          </a:xfrm>
          <a:prstGeom prst="rect">
            <a:avLst/>
          </a:prstGeom>
        </p:spPr>
        <p:txBody>
          <a:bodyPr/>
          <a:lstStyle>
            <a:lvl1pPr>
              <a:defRPr sz="8000">
                <a:solidFill>
                  <a:schemeClr val="bg1"/>
                </a:solidFill>
                <a:effectLst>
                  <a:outerShdw blurRad="50800" dist="38100" algn="l" rotWithShape="0">
                    <a:prstClr val="black">
                      <a:alpha val="40000"/>
                    </a:prstClr>
                  </a:outerShdw>
                </a:effectLst>
              </a:defRPr>
            </a:lvl1pPr>
          </a:lstStyle>
          <a:p>
            <a:r>
              <a:rPr lang="en-GB"/>
              <a:t>Click to edit Master title style</a:t>
            </a:r>
            <a:endParaRPr lang="en-AU" dirty="0"/>
          </a:p>
        </p:txBody>
      </p:sp>
    </p:spTree>
    <p:extLst>
      <p:ext uri="{BB962C8B-B14F-4D97-AF65-F5344CB8AC3E}">
        <p14:creationId xmlns:p14="http://schemas.microsoft.com/office/powerpoint/2010/main" val="329968180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6441F9-A2B1-4BFB-87F7-B505A10AE262}"/>
              </a:ext>
            </a:extLst>
          </p:cNvPr>
          <p:cNvSpPr/>
          <p:nvPr/>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pic>
        <p:nvPicPr>
          <p:cNvPr id="18" name="Picture 17">
            <a:extLst>
              <a:ext uri="{FF2B5EF4-FFF2-40B4-BE49-F238E27FC236}">
                <a16:creationId xmlns:a16="http://schemas.microsoft.com/office/drawing/2014/main" id="{08A801E7-BC54-4FD1-B398-A5A22D7A98BE}"/>
              </a:ext>
            </a:extLst>
          </p:cNvPr>
          <p:cNvPicPr>
            <a:picLocks noChangeAspect="1"/>
          </p:cNvPicPr>
          <p:nvPr/>
        </p:nvPicPr>
        <p:blipFill rotWithShape="1">
          <a:blip r:embed="rId2">
            <a:alphaModFix amt="34000"/>
          </a:blip>
          <a:srcRect l="51339" t="39269" r="-2839" b="35419"/>
          <a:stretch/>
        </p:blipFill>
        <p:spPr>
          <a:xfrm flipH="1">
            <a:off x="9304422" y="0"/>
            <a:ext cx="2887578" cy="1037492"/>
          </a:xfrm>
          <a:prstGeom prst="rect">
            <a:avLst/>
          </a:prstGeom>
        </p:spPr>
      </p:pic>
      <p:pic>
        <p:nvPicPr>
          <p:cNvPr id="19" name="Picture 18">
            <a:extLst>
              <a:ext uri="{FF2B5EF4-FFF2-40B4-BE49-F238E27FC236}">
                <a16:creationId xmlns:a16="http://schemas.microsoft.com/office/drawing/2014/main" id="{355B944D-04FC-4DF5-9BF7-3BCE88FF1F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ED524ECA-AF0A-4822-81E8-1224A9767F20}"/>
              </a:ext>
            </a:extLst>
          </p:cNvPr>
          <p:cNvSpPr/>
          <p:nvPr/>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21" name="Rectangle 20">
            <a:extLst>
              <a:ext uri="{FF2B5EF4-FFF2-40B4-BE49-F238E27FC236}">
                <a16:creationId xmlns:a16="http://schemas.microsoft.com/office/drawing/2014/main" id="{EB5CD593-1634-4207-94B8-040A8F75CE1E}"/>
              </a:ext>
            </a:extLst>
          </p:cNvPr>
          <p:cNvSpPr/>
          <p:nvPr/>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8" name="TextBox 7">
            <a:extLst>
              <a:ext uri="{FF2B5EF4-FFF2-40B4-BE49-F238E27FC236}">
                <a16:creationId xmlns:a16="http://schemas.microsoft.com/office/drawing/2014/main" id="{9D57198A-4F93-4BB0-B3E6-6EC9C206038D}"/>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9" name="TextBox 8">
            <a:extLst>
              <a:ext uri="{FF2B5EF4-FFF2-40B4-BE49-F238E27FC236}">
                <a16:creationId xmlns:a16="http://schemas.microsoft.com/office/drawing/2014/main" id="{A6D052B9-215F-4A65-B5BF-D9EA0B79D5DB}"/>
              </a:ext>
            </a:extLst>
          </p:cNvPr>
          <p:cNvSpPr txBox="1"/>
          <p:nvPr/>
        </p:nvSpPr>
        <p:spPr>
          <a:xfrm>
            <a:off x="-24384" y="6562799"/>
            <a:ext cx="4925568" cy="307777"/>
          </a:xfrm>
          <a:prstGeom prst="rect">
            <a:avLst/>
          </a:prstGeom>
          <a:noFill/>
        </p:spPr>
        <p:txBody>
          <a:bodyPr wrap="square" rtlCol="0">
            <a:spAutoFit/>
          </a:bodyPr>
          <a:lstStyle/>
          <a:p>
            <a:r>
              <a:rPr lang="en-AU" sz="1400" b="1" dirty="0">
                <a:solidFill>
                  <a:schemeClr val="accent1"/>
                </a:solidFill>
              </a:rPr>
              <a:t>IGARSS 2023</a:t>
            </a:r>
          </a:p>
        </p:txBody>
      </p:sp>
      <p:sp>
        <p:nvSpPr>
          <p:cNvPr id="10" name="Content Placeholder 2">
            <a:extLst>
              <a:ext uri="{FF2B5EF4-FFF2-40B4-BE49-F238E27FC236}">
                <a16:creationId xmlns:a16="http://schemas.microsoft.com/office/drawing/2014/main" id="{329B9A96-3603-43F8-A8A8-E7ECA8F147D7}"/>
              </a:ext>
            </a:extLst>
          </p:cNvPr>
          <p:cNvSpPr>
            <a:spLocks noGrp="1"/>
          </p:cNvSpPr>
          <p:nvPr>
            <p:ph idx="1"/>
          </p:nvPr>
        </p:nvSpPr>
        <p:spPr>
          <a:xfrm>
            <a:off x="324233" y="1558533"/>
            <a:ext cx="11495400" cy="4662871"/>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6" name="Title 15">
            <a:extLst>
              <a:ext uri="{FF2B5EF4-FFF2-40B4-BE49-F238E27FC236}">
                <a16:creationId xmlns:a16="http://schemas.microsoft.com/office/drawing/2014/main" id="{D23802C6-2AE7-4143-9A89-2B465ADB4895}"/>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GB"/>
              <a:t>Click to edit Master title style</a:t>
            </a:r>
            <a:endParaRPr lang="en-AU" dirty="0"/>
          </a:p>
        </p:txBody>
      </p:sp>
      <p:sp>
        <p:nvSpPr>
          <p:cNvPr id="3" name="TextBox 2">
            <a:extLst>
              <a:ext uri="{FF2B5EF4-FFF2-40B4-BE49-F238E27FC236}">
                <a16:creationId xmlns:a16="http://schemas.microsoft.com/office/drawing/2014/main" id="{0A5FAEE1-8DED-FC06-6F6A-B51E758427AC}"/>
              </a:ext>
            </a:extLst>
          </p:cNvPr>
          <p:cNvSpPr txBox="1"/>
          <p:nvPr userDrawn="1"/>
        </p:nvSpPr>
        <p:spPr>
          <a:xfrm>
            <a:off x="3021465" y="6560930"/>
            <a:ext cx="6144566" cy="338554"/>
          </a:xfrm>
          <a:prstGeom prst="rect">
            <a:avLst/>
          </a:prstGeom>
          <a:noFill/>
        </p:spPr>
        <p:txBody>
          <a:bodyPr wrap="square">
            <a:spAutoFit/>
          </a:bodyPr>
          <a:lstStyle/>
          <a:p>
            <a:pPr algn="ctr"/>
            <a:r>
              <a:rPr lang="it-IT" sz="1600" b="1" u="none" dirty="0" err="1">
                <a:solidFill>
                  <a:schemeClr val="accent1"/>
                </a:solidFill>
              </a:rPr>
              <a:t>ceos.org</a:t>
            </a:r>
            <a:r>
              <a:rPr lang="it-IT" sz="1600" b="1" u="none" dirty="0">
                <a:solidFill>
                  <a:schemeClr val="accent1"/>
                </a:solidFill>
              </a:rPr>
              <a:t>/ourwork/workinggroups/disasters/ </a:t>
            </a:r>
          </a:p>
        </p:txBody>
      </p:sp>
    </p:spTree>
    <p:extLst>
      <p:ext uri="{BB962C8B-B14F-4D97-AF65-F5344CB8AC3E}">
        <p14:creationId xmlns:p14="http://schemas.microsoft.com/office/powerpoint/2010/main" val="346473239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D4F45A-79C4-451D-B770-5D9EB63F4CE9}"/>
              </a:ext>
            </a:extLst>
          </p:cNvPr>
          <p:cNvSpPr/>
          <p:nvPr/>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pic>
        <p:nvPicPr>
          <p:cNvPr id="18" name="Picture 17">
            <a:extLst>
              <a:ext uri="{FF2B5EF4-FFF2-40B4-BE49-F238E27FC236}">
                <a16:creationId xmlns:a16="http://schemas.microsoft.com/office/drawing/2014/main" id="{D750AF94-A7F3-4BBE-BA31-C4E95B643892}"/>
              </a:ext>
            </a:extLst>
          </p:cNvPr>
          <p:cNvPicPr>
            <a:picLocks noChangeAspect="1"/>
          </p:cNvPicPr>
          <p:nvPr/>
        </p:nvPicPr>
        <p:blipFill rotWithShape="1">
          <a:blip r:embed="rId2">
            <a:alphaModFix amt="34000"/>
          </a:blip>
          <a:srcRect l="51339" t="39269" r="-2839" b="35419"/>
          <a:stretch/>
        </p:blipFill>
        <p:spPr>
          <a:xfrm flipH="1">
            <a:off x="9304422" y="0"/>
            <a:ext cx="2887578" cy="1037492"/>
          </a:xfrm>
          <a:prstGeom prst="rect">
            <a:avLst/>
          </a:prstGeom>
        </p:spPr>
      </p:pic>
      <p:pic>
        <p:nvPicPr>
          <p:cNvPr id="19" name="Picture 18">
            <a:extLst>
              <a:ext uri="{FF2B5EF4-FFF2-40B4-BE49-F238E27FC236}">
                <a16:creationId xmlns:a16="http://schemas.microsoft.com/office/drawing/2014/main" id="{B9F3D092-5D49-4AFB-AF3E-73F362AFFC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B71A52C8-AC58-4F93-9B83-CF6340B35704}"/>
              </a:ext>
            </a:extLst>
          </p:cNvPr>
          <p:cNvSpPr/>
          <p:nvPr/>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21" name="Rectangle 20">
            <a:extLst>
              <a:ext uri="{FF2B5EF4-FFF2-40B4-BE49-F238E27FC236}">
                <a16:creationId xmlns:a16="http://schemas.microsoft.com/office/drawing/2014/main" id="{9F8C269A-31A7-4C30-A379-B1AF6E6AC07E}"/>
              </a:ext>
            </a:extLst>
          </p:cNvPr>
          <p:cNvSpPr/>
          <p:nvPr/>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8" name="Content Placeholder 2">
            <a:extLst>
              <a:ext uri="{FF2B5EF4-FFF2-40B4-BE49-F238E27FC236}">
                <a16:creationId xmlns:a16="http://schemas.microsoft.com/office/drawing/2014/main" id="{3DDE49C7-19A1-444C-9825-1EA2A4CF4CF2}"/>
              </a:ext>
            </a:extLst>
          </p:cNvPr>
          <p:cNvSpPr>
            <a:spLocks noGrp="1"/>
          </p:cNvSpPr>
          <p:nvPr>
            <p:ph idx="1"/>
          </p:nvPr>
        </p:nvSpPr>
        <p:spPr>
          <a:xfrm>
            <a:off x="386632" y="1445923"/>
            <a:ext cx="5509008" cy="4775482"/>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10" name="Content Placeholder 2">
            <a:extLst>
              <a:ext uri="{FF2B5EF4-FFF2-40B4-BE49-F238E27FC236}">
                <a16:creationId xmlns:a16="http://schemas.microsoft.com/office/drawing/2014/main" id="{63544BA0-E96C-45E5-845D-0572CB6E19C4}"/>
              </a:ext>
            </a:extLst>
          </p:cNvPr>
          <p:cNvSpPr>
            <a:spLocks noGrp="1"/>
          </p:cNvSpPr>
          <p:nvPr>
            <p:ph idx="10"/>
          </p:nvPr>
        </p:nvSpPr>
        <p:spPr>
          <a:xfrm>
            <a:off x="6296361" y="1445923"/>
            <a:ext cx="5509008" cy="4775482"/>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13" name="TextBox 12">
            <a:extLst>
              <a:ext uri="{FF2B5EF4-FFF2-40B4-BE49-F238E27FC236}">
                <a16:creationId xmlns:a16="http://schemas.microsoft.com/office/drawing/2014/main" id="{F6FA363F-DA93-49E9-B2AA-8F807FE83C45}"/>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15" name="Title 15">
            <a:extLst>
              <a:ext uri="{FF2B5EF4-FFF2-40B4-BE49-F238E27FC236}">
                <a16:creationId xmlns:a16="http://schemas.microsoft.com/office/drawing/2014/main" id="{87570EC9-0DBC-4BD7-95AA-6C73B6CD9541}"/>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GB"/>
              <a:t>Click to edit Master title style</a:t>
            </a:r>
            <a:endParaRPr lang="en-AU" dirty="0"/>
          </a:p>
        </p:txBody>
      </p:sp>
      <p:sp>
        <p:nvSpPr>
          <p:cNvPr id="12" name="TextBox 11">
            <a:extLst>
              <a:ext uri="{FF2B5EF4-FFF2-40B4-BE49-F238E27FC236}">
                <a16:creationId xmlns:a16="http://schemas.microsoft.com/office/drawing/2014/main" id="{83AFEA34-4B44-497D-B71A-B94444F09CBB}"/>
              </a:ext>
            </a:extLst>
          </p:cNvPr>
          <p:cNvSpPr txBox="1"/>
          <p:nvPr/>
        </p:nvSpPr>
        <p:spPr>
          <a:xfrm>
            <a:off x="-24384" y="6562799"/>
            <a:ext cx="4925568" cy="307777"/>
          </a:xfrm>
          <a:prstGeom prst="rect">
            <a:avLst/>
          </a:prstGeom>
          <a:noFill/>
        </p:spPr>
        <p:txBody>
          <a:bodyPr wrap="square" rtlCol="0">
            <a:spAutoFit/>
          </a:bodyPr>
          <a:lstStyle/>
          <a:p>
            <a:r>
              <a:rPr lang="en-AU" sz="1400" b="1" dirty="0">
                <a:solidFill>
                  <a:schemeClr val="accent1"/>
                </a:solidFill>
              </a:rPr>
              <a:t>GEO Week, 31 Oct – 4 Nov, 2022</a:t>
            </a:r>
          </a:p>
        </p:txBody>
      </p:sp>
    </p:spTree>
    <p:extLst>
      <p:ext uri="{BB962C8B-B14F-4D97-AF65-F5344CB8AC3E}">
        <p14:creationId xmlns:p14="http://schemas.microsoft.com/office/powerpoint/2010/main" val="56686941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E8A8A5-B83C-452F-9ACA-4A3279DC36AF}"/>
              </a:ext>
            </a:extLst>
          </p:cNvPr>
          <p:cNvSpPr/>
          <p:nvPr/>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pic>
        <p:nvPicPr>
          <p:cNvPr id="12" name="Picture 11">
            <a:extLst>
              <a:ext uri="{FF2B5EF4-FFF2-40B4-BE49-F238E27FC236}">
                <a16:creationId xmlns:a16="http://schemas.microsoft.com/office/drawing/2014/main" id="{1B9B4D16-20B9-4380-8EB6-9F8F7A81229F}"/>
              </a:ext>
            </a:extLst>
          </p:cNvPr>
          <p:cNvPicPr>
            <a:picLocks noChangeAspect="1"/>
          </p:cNvPicPr>
          <p:nvPr/>
        </p:nvPicPr>
        <p:blipFill rotWithShape="1">
          <a:blip r:embed="rId2">
            <a:alphaModFix amt="34000"/>
          </a:blip>
          <a:srcRect l="51339" t="39269" r="-2839" b="35419"/>
          <a:stretch/>
        </p:blipFill>
        <p:spPr>
          <a:xfrm flipH="1">
            <a:off x="9304422" y="0"/>
            <a:ext cx="2887578" cy="1037492"/>
          </a:xfrm>
          <a:prstGeom prst="rect">
            <a:avLst/>
          </a:prstGeom>
        </p:spPr>
      </p:pic>
      <p:pic>
        <p:nvPicPr>
          <p:cNvPr id="13" name="Picture 12">
            <a:extLst>
              <a:ext uri="{FF2B5EF4-FFF2-40B4-BE49-F238E27FC236}">
                <a16:creationId xmlns:a16="http://schemas.microsoft.com/office/drawing/2014/main" id="{2DFE8BF3-E40B-493A-9AE5-A62B25D4F1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9CACCEF1-20EC-4A52-A7A1-15EEEB87FBB0}"/>
              </a:ext>
            </a:extLst>
          </p:cNvPr>
          <p:cNvSpPr/>
          <p:nvPr/>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15" name="Rectangle 14">
            <a:extLst>
              <a:ext uri="{FF2B5EF4-FFF2-40B4-BE49-F238E27FC236}">
                <a16:creationId xmlns:a16="http://schemas.microsoft.com/office/drawing/2014/main" id="{BE6BB852-D706-4A9C-8904-87AD81B3C355}"/>
              </a:ext>
            </a:extLst>
          </p:cNvPr>
          <p:cNvSpPr/>
          <p:nvPr/>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7" name="TextBox 6">
            <a:extLst>
              <a:ext uri="{FF2B5EF4-FFF2-40B4-BE49-F238E27FC236}">
                <a16:creationId xmlns:a16="http://schemas.microsoft.com/office/drawing/2014/main" id="{7C7E3A92-47B8-4167-85B4-4C55CAFC49AB}"/>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9" name="Title 15">
            <a:extLst>
              <a:ext uri="{FF2B5EF4-FFF2-40B4-BE49-F238E27FC236}">
                <a16:creationId xmlns:a16="http://schemas.microsoft.com/office/drawing/2014/main" id="{80E5D011-DA18-4024-AF86-86894ACB27AE}"/>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GB"/>
              <a:t>Click to edit Master title style</a:t>
            </a:r>
            <a:endParaRPr lang="en-AU" dirty="0"/>
          </a:p>
        </p:txBody>
      </p:sp>
      <p:sp>
        <p:nvSpPr>
          <p:cNvPr id="16" name="TextBox 15">
            <a:extLst>
              <a:ext uri="{FF2B5EF4-FFF2-40B4-BE49-F238E27FC236}">
                <a16:creationId xmlns:a16="http://schemas.microsoft.com/office/drawing/2014/main" id="{1D790449-1CA5-4C62-8E98-100AF11526DB}"/>
              </a:ext>
            </a:extLst>
          </p:cNvPr>
          <p:cNvSpPr txBox="1"/>
          <p:nvPr/>
        </p:nvSpPr>
        <p:spPr>
          <a:xfrm>
            <a:off x="-24384" y="6562799"/>
            <a:ext cx="4925568" cy="307777"/>
          </a:xfrm>
          <a:prstGeom prst="rect">
            <a:avLst/>
          </a:prstGeom>
          <a:noFill/>
        </p:spPr>
        <p:txBody>
          <a:bodyPr wrap="square" rtlCol="0">
            <a:spAutoFit/>
          </a:bodyPr>
          <a:lstStyle/>
          <a:p>
            <a:r>
              <a:rPr lang="en-AU" sz="1400" b="1" dirty="0">
                <a:solidFill>
                  <a:schemeClr val="accent1"/>
                </a:solidFill>
              </a:rPr>
              <a:t>GEO Week, 31 Oct – 4 Nov, 2022</a:t>
            </a:r>
          </a:p>
        </p:txBody>
      </p:sp>
    </p:spTree>
    <p:extLst>
      <p:ext uri="{BB962C8B-B14F-4D97-AF65-F5344CB8AC3E}">
        <p14:creationId xmlns:p14="http://schemas.microsoft.com/office/powerpoint/2010/main" val="4899353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EBEE52-12B2-4089-AD9F-FE36914DD282}"/>
              </a:ext>
            </a:extLst>
          </p:cNvPr>
          <p:cNvSpPr/>
          <p:nvPr/>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pic>
        <p:nvPicPr>
          <p:cNvPr id="14" name="Picture 13">
            <a:extLst>
              <a:ext uri="{FF2B5EF4-FFF2-40B4-BE49-F238E27FC236}">
                <a16:creationId xmlns:a16="http://schemas.microsoft.com/office/drawing/2014/main" id="{2D315F3E-F0DF-4865-AC4F-47E0A13B27C7}"/>
              </a:ext>
            </a:extLst>
          </p:cNvPr>
          <p:cNvPicPr>
            <a:picLocks noChangeAspect="1"/>
          </p:cNvPicPr>
          <p:nvPr/>
        </p:nvPicPr>
        <p:blipFill rotWithShape="1">
          <a:blip r:embed="rId2">
            <a:alphaModFix amt="34000"/>
          </a:blip>
          <a:srcRect l="51339" t="39269" r="-2839" b="35419"/>
          <a:stretch/>
        </p:blipFill>
        <p:spPr>
          <a:xfrm flipH="1">
            <a:off x="9304422" y="0"/>
            <a:ext cx="2887578" cy="1037492"/>
          </a:xfrm>
          <a:prstGeom prst="rect">
            <a:avLst/>
          </a:prstGeom>
        </p:spPr>
      </p:pic>
      <p:pic>
        <p:nvPicPr>
          <p:cNvPr id="15" name="Picture 14">
            <a:extLst>
              <a:ext uri="{FF2B5EF4-FFF2-40B4-BE49-F238E27FC236}">
                <a16:creationId xmlns:a16="http://schemas.microsoft.com/office/drawing/2014/main" id="{FB6593D5-A5A7-4DB6-A71A-5D767C08A4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70C563EC-D185-47AB-844E-F7F56F0C4870}"/>
              </a:ext>
            </a:extLst>
          </p:cNvPr>
          <p:cNvSpPr/>
          <p:nvPr/>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17" name="Rectangle 16">
            <a:extLst>
              <a:ext uri="{FF2B5EF4-FFF2-40B4-BE49-F238E27FC236}">
                <a16:creationId xmlns:a16="http://schemas.microsoft.com/office/drawing/2014/main" id="{2042A08C-D712-41B9-8B6D-63E085A5C203}"/>
              </a:ext>
            </a:extLst>
          </p:cNvPr>
          <p:cNvSpPr/>
          <p:nvPr/>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3" name="Content Placeholder 2">
            <a:extLst>
              <a:ext uri="{FF2B5EF4-FFF2-40B4-BE49-F238E27FC236}">
                <a16:creationId xmlns:a16="http://schemas.microsoft.com/office/drawing/2014/main" id="{FF71F12C-5B09-41F4-BF5A-B51056894DD7}"/>
              </a:ext>
            </a:extLst>
          </p:cNvPr>
          <p:cNvSpPr>
            <a:spLocks noGrp="1"/>
          </p:cNvSpPr>
          <p:nvPr>
            <p:ph idx="1"/>
          </p:nvPr>
        </p:nvSpPr>
        <p:spPr>
          <a:xfrm>
            <a:off x="5180012" y="1373852"/>
            <a:ext cx="6172200" cy="4694402"/>
          </a:xfrm>
          <a:prstGeom prst="rect">
            <a:avLst/>
          </a:prstGeom>
        </p:spPr>
        <p:txBody>
          <a:bodyPr/>
          <a:lstStyle>
            <a:lvl1pPr marL="228600" indent="-228600">
              <a:buFont typeface="Wingdings" panose="05000000000000000000" pitchFamily="2" charset="2"/>
              <a:buChar char="v"/>
              <a:defRPr sz="3200"/>
            </a:lvl1pPr>
            <a:lvl2pPr marL="685800" indent="-228600">
              <a:buFont typeface="Wingdings" panose="05000000000000000000" pitchFamily="2" charset="2"/>
              <a:buChar char="§"/>
              <a:defRPr sz="2800"/>
            </a:lvl2pPr>
            <a:lvl3pPr marL="1143000" indent="-228600">
              <a:buFont typeface="Courier New" panose="02070309020205020404" pitchFamily="49" charset="0"/>
              <a:buChar char="o"/>
              <a:defRPr sz="24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Text Placeholder 3">
            <a:extLst>
              <a:ext uri="{FF2B5EF4-FFF2-40B4-BE49-F238E27FC236}">
                <a16:creationId xmlns:a16="http://schemas.microsoft.com/office/drawing/2014/main" id="{B9D816F0-FF8F-4A31-8300-9ACA6B575771}"/>
              </a:ext>
            </a:extLst>
          </p:cNvPr>
          <p:cNvSpPr>
            <a:spLocks noGrp="1"/>
          </p:cNvSpPr>
          <p:nvPr>
            <p:ph type="body" sz="half" idx="2"/>
          </p:nvPr>
        </p:nvSpPr>
        <p:spPr>
          <a:xfrm>
            <a:off x="839788" y="1373852"/>
            <a:ext cx="3932237" cy="463055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extBox 8">
            <a:extLst>
              <a:ext uri="{FF2B5EF4-FFF2-40B4-BE49-F238E27FC236}">
                <a16:creationId xmlns:a16="http://schemas.microsoft.com/office/drawing/2014/main" id="{43C088C0-51B0-4546-B072-388AE9218637}"/>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11" name="Title 15">
            <a:extLst>
              <a:ext uri="{FF2B5EF4-FFF2-40B4-BE49-F238E27FC236}">
                <a16:creationId xmlns:a16="http://schemas.microsoft.com/office/drawing/2014/main" id="{52871787-E01A-4060-A748-A06B35391E75}"/>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GB"/>
              <a:t>Click to edit Master title style</a:t>
            </a:r>
            <a:endParaRPr lang="en-AU" dirty="0"/>
          </a:p>
        </p:txBody>
      </p:sp>
      <p:sp>
        <p:nvSpPr>
          <p:cNvPr id="18" name="TextBox 17">
            <a:extLst>
              <a:ext uri="{FF2B5EF4-FFF2-40B4-BE49-F238E27FC236}">
                <a16:creationId xmlns:a16="http://schemas.microsoft.com/office/drawing/2014/main" id="{DA890EFA-2EF6-4FD2-82A1-6CA480819A26}"/>
              </a:ext>
            </a:extLst>
          </p:cNvPr>
          <p:cNvSpPr txBox="1"/>
          <p:nvPr/>
        </p:nvSpPr>
        <p:spPr>
          <a:xfrm>
            <a:off x="-24384" y="6562799"/>
            <a:ext cx="4925568" cy="307777"/>
          </a:xfrm>
          <a:prstGeom prst="rect">
            <a:avLst/>
          </a:prstGeom>
          <a:noFill/>
        </p:spPr>
        <p:txBody>
          <a:bodyPr wrap="square" rtlCol="0">
            <a:spAutoFit/>
          </a:bodyPr>
          <a:lstStyle/>
          <a:p>
            <a:r>
              <a:rPr lang="en-AU" sz="1400" b="1" dirty="0">
                <a:solidFill>
                  <a:schemeClr val="accent1"/>
                </a:solidFill>
              </a:rPr>
              <a:t>GEO Week, 31 Oct – 4 Nov, 2022</a:t>
            </a:r>
          </a:p>
        </p:txBody>
      </p:sp>
    </p:spTree>
    <p:extLst>
      <p:ext uri="{BB962C8B-B14F-4D97-AF65-F5344CB8AC3E}">
        <p14:creationId xmlns:p14="http://schemas.microsoft.com/office/powerpoint/2010/main" val="396291126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4CC6-BA29-4225-86FD-9E1DEBAFE4E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9FC2611E-75E0-46BC-9C2D-0811344813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EB330D32-CE53-4428-9715-B7D2273B9979}"/>
              </a:ext>
            </a:extLst>
          </p:cNvPr>
          <p:cNvSpPr>
            <a:spLocks noGrp="1"/>
          </p:cNvSpPr>
          <p:nvPr>
            <p:ph type="dt" sz="half" idx="10"/>
          </p:nvPr>
        </p:nvSpPr>
        <p:spPr/>
        <p:txBody>
          <a:bodyPr/>
          <a:lstStyle/>
          <a:p>
            <a:fld id="{46250509-DF53-44B0-8F97-B0B6AD3A3FC9}" type="datetimeFigureOut">
              <a:rPr lang="en-AU" smtClean="0"/>
              <a:t>14/7/2023</a:t>
            </a:fld>
            <a:endParaRPr lang="en-AU"/>
          </a:p>
        </p:txBody>
      </p:sp>
      <p:sp>
        <p:nvSpPr>
          <p:cNvPr id="5" name="Footer Placeholder 4">
            <a:extLst>
              <a:ext uri="{FF2B5EF4-FFF2-40B4-BE49-F238E27FC236}">
                <a16:creationId xmlns:a16="http://schemas.microsoft.com/office/drawing/2014/main" id="{26EAF960-5183-4D9A-85DA-78D29F50386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28775BD-86A7-42C6-B6D4-C227B051C2AB}"/>
              </a:ext>
            </a:extLst>
          </p:cNvPr>
          <p:cNvSpPr>
            <a:spLocks noGrp="1"/>
          </p:cNvSpPr>
          <p:nvPr>
            <p:ph type="sldNum" sz="quarter" idx="12"/>
          </p:nvPr>
        </p:nvSpPr>
        <p:spPr/>
        <p:txBody>
          <a:bodyPr/>
          <a:lstStyle/>
          <a:p>
            <a:pPr lvl="0"/>
            <a:fld id="{86CB4B4D-7CA3-9044-876B-883B54F8677D}" type="slidenum">
              <a:rPr lang="en-AU" smtClean="0"/>
              <a:pPr lvl="0"/>
              <a:t>‹#›</a:t>
            </a:fld>
            <a:endParaRPr lang="en-AU" dirty="0"/>
          </a:p>
        </p:txBody>
      </p:sp>
    </p:spTree>
    <p:extLst>
      <p:ext uri="{BB962C8B-B14F-4D97-AF65-F5344CB8AC3E}">
        <p14:creationId xmlns:p14="http://schemas.microsoft.com/office/powerpoint/2010/main" val="375077928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B3F54E-9A4B-4920-8D77-4695B8ABE8DC}"/>
              </a:ext>
            </a:extLst>
          </p:cNvPr>
          <p:cNvSpPr/>
          <p:nvPr/>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pic>
        <p:nvPicPr>
          <p:cNvPr id="13" name="Picture 12">
            <a:extLst>
              <a:ext uri="{FF2B5EF4-FFF2-40B4-BE49-F238E27FC236}">
                <a16:creationId xmlns:a16="http://schemas.microsoft.com/office/drawing/2014/main" id="{8A22C5D0-A59F-4D59-9AE0-98B49D48F724}"/>
              </a:ext>
            </a:extLst>
          </p:cNvPr>
          <p:cNvPicPr>
            <a:picLocks noChangeAspect="1"/>
          </p:cNvPicPr>
          <p:nvPr/>
        </p:nvPicPr>
        <p:blipFill rotWithShape="1">
          <a:blip r:embed="rId8">
            <a:alphaModFix amt="34000"/>
          </a:blip>
          <a:srcRect l="51339" t="39269" r="-2839" b="35419"/>
          <a:stretch/>
        </p:blipFill>
        <p:spPr>
          <a:xfrm flipH="1">
            <a:off x="9304422" y="0"/>
            <a:ext cx="2887578" cy="1037492"/>
          </a:xfrm>
          <a:prstGeom prst="rect">
            <a:avLst/>
          </a:prstGeom>
        </p:spPr>
      </p:pic>
      <p:pic>
        <p:nvPicPr>
          <p:cNvPr id="14" name="Picture 13">
            <a:extLst>
              <a:ext uri="{FF2B5EF4-FFF2-40B4-BE49-F238E27FC236}">
                <a16:creationId xmlns:a16="http://schemas.microsoft.com/office/drawing/2014/main" id="{D83F94B4-13EA-4151-AFBF-F80C398EB19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CC0AD3EB-C7FF-4C12-981F-BF2C7DE74266}"/>
              </a:ext>
            </a:extLst>
          </p:cNvPr>
          <p:cNvSpPr/>
          <p:nvPr/>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16" name="Rectangle 15">
            <a:extLst>
              <a:ext uri="{FF2B5EF4-FFF2-40B4-BE49-F238E27FC236}">
                <a16:creationId xmlns:a16="http://schemas.microsoft.com/office/drawing/2014/main" id="{74223A0C-8F12-4568-8E11-A3F2ECF21C84}"/>
              </a:ext>
            </a:extLst>
          </p:cNvPr>
          <p:cNvSpPr/>
          <p:nvPr/>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64021072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geo-gsnl.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geo-gsnl.org/" TargetMode="External"/><Relationship Id="rId5" Type="http://schemas.openxmlformats.org/officeDocument/2006/relationships/image" Target="../media/image47.png"/><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geo-gsnl.org/" TargetMode="Externa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hyperlink" Target="https://geo-gsnl.org/" TargetMode="Externa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p:nvPr>
        </p:nvSpPr>
        <p:spPr>
          <a:xfrm>
            <a:off x="457200" y="381000"/>
            <a:ext cx="8815553" cy="397264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lnSpc>
                <a:spcPct val="100000"/>
              </a:lnSpc>
              <a:spcAft>
                <a:spcPts val="7800"/>
              </a:spcAft>
              <a:defRPr sz="1800" b="0">
                <a:solidFill>
                  <a:srgbClr val="000000"/>
                </a:solidFill>
              </a:defRPr>
            </a:pPr>
            <a:r>
              <a:rPr lang="en-US" sz="8800" dirty="0">
                <a:solidFill>
                  <a:schemeClr val="bg1"/>
                </a:solidFill>
                <a:latin typeface="+mj-lt"/>
              </a:rPr>
              <a:t>Working Group on Disasters </a:t>
            </a:r>
            <a:br>
              <a:rPr lang="en-US" sz="9600" dirty="0">
                <a:latin typeface="+mj-lt"/>
              </a:rPr>
            </a:br>
            <a:r>
              <a:rPr lang="en-US" sz="6600" i="1" dirty="0">
                <a:solidFill>
                  <a:schemeClr val="bg1"/>
                </a:solidFill>
                <a:latin typeface="+mj-lt"/>
              </a:rPr>
              <a:t>An overview</a:t>
            </a:r>
            <a:endParaRPr sz="6600" i="1" dirty="0">
              <a:solidFill>
                <a:schemeClr val="bg1"/>
              </a:solidFill>
              <a:latin typeface="+mj-lt"/>
            </a:endParaRPr>
          </a:p>
        </p:txBody>
      </p:sp>
      <p:sp>
        <p:nvSpPr>
          <p:cNvPr id="11" name="Shape 11"/>
          <p:cNvSpPr/>
          <p:nvPr/>
        </p:nvSpPr>
        <p:spPr>
          <a:xfrm>
            <a:off x="7162800" y="4491223"/>
            <a:ext cx="4810858" cy="20081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lgn="r" defTabSz="914400">
              <a:lnSpc>
                <a:spcPct val="150000"/>
              </a:lnSpc>
              <a:defRPr>
                <a:solidFill>
                  <a:srgbClr val="000000"/>
                </a:solidFill>
              </a:defRPr>
            </a:pPr>
            <a:r>
              <a:rPr lang="it-IT" dirty="0" err="1">
                <a:latin typeface="+mj-lt"/>
                <a:ea typeface="Arial Bold"/>
                <a:cs typeface="Arial Bold"/>
                <a:sym typeface="Arial Bold"/>
              </a:rPr>
              <a:t>WGDisasters</a:t>
            </a:r>
            <a:r>
              <a:rPr lang="it-IT" dirty="0">
                <a:latin typeface="+mj-lt"/>
                <a:ea typeface="Arial Bold"/>
                <a:cs typeface="Arial Bold"/>
                <a:sym typeface="Arial Bold"/>
              </a:rPr>
              <a:t> </a:t>
            </a:r>
            <a:r>
              <a:rPr lang="it-IT" dirty="0" err="1">
                <a:latin typeface="+mj-lt"/>
                <a:ea typeface="Arial Bold"/>
                <a:cs typeface="Arial Bold"/>
                <a:sym typeface="Arial Bold"/>
              </a:rPr>
              <a:t>Leads</a:t>
            </a:r>
            <a:r>
              <a:rPr lang="it-IT" dirty="0">
                <a:latin typeface="+mj-lt"/>
                <a:ea typeface="Arial Bold"/>
                <a:cs typeface="Arial Bold"/>
                <a:sym typeface="Arial Bold"/>
              </a:rPr>
              <a:t>:</a:t>
            </a:r>
          </a:p>
          <a:p>
            <a:pPr algn="r" defTabSz="914400">
              <a:lnSpc>
                <a:spcPct val="150000"/>
              </a:lnSpc>
              <a:defRPr>
                <a:solidFill>
                  <a:srgbClr val="000000"/>
                </a:solidFill>
              </a:defRPr>
            </a:pPr>
            <a:r>
              <a:rPr lang="it-IT" dirty="0">
                <a:latin typeface="+mj-lt"/>
                <a:ea typeface="Arial Bold"/>
                <a:cs typeface="Arial Bold"/>
                <a:sym typeface="Arial Bold"/>
              </a:rPr>
              <a:t>Andrew Eddy (Athena Global)</a:t>
            </a:r>
          </a:p>
          <a:p>
            <a:pPr algn="r" defTabSz="914400">
              <a:lnSpc>
                <a:spcPct val="150000"/>
              </a:lnSpc>
              <a:defRPr>
                <a:solidFill>
                  <a:srgbClr val="000000"/>
                </a:solidFill>
              </a:defRPr>
            </a:pPr>
            <a:r>
              <a:rPr lang="it-IT" dirty="0">
                <a:latin typeface="+mj-lt"/>
                <a:ea typeface="Arial Bold"/>
                <a:cs typeface="Arial Bold"/>
                <a:sym typeface="Arial Bold"/>
              </a:rPr>
              <a:t>Helene De Boissezon (CNES)</a:t>
            </a:r>
          </a:p>
          <a:p>
            <a:pPr algn="r" defTabSz="914400">
              <a:lnSpc>
                <a:spcPct val="150000"/>
              </a:lnSpc>
              <a:defRPr>
                <a:solidFill>
                  <a:srgbClr val="000000"/>
                </a:solidFill>
              </a:defRPr>
            </a:pPr>
            <a:r>
              <a:rPr lang="it-IT" dirty="0">
                <a:latin typeface="+mj-lt"/>
                <a:ea typeface="Arial Bold"/>
                <a:cs typeface="Arial Bold"/>
                <a:sym typeface="Arial Bold"/>
              </a:rPr>
              <a:t>Laura Frulla (CONAE)</a:t>
            </a:r>
          </a:p>
          <a:p>
            <a:pPr algn="r" defTabSz="914400">
              <a:lnSpc>
                <a:spcPct val="150000"/>
              </a:lnSpc>
              <a:defRPr>
                <a:solidFill>
                  <a:srgbClr val="000000"/>
                </a:solidFill>
              </a:defRPr>
            </a:pPr>
            <a:endParaRPr lang="it-IT" dirty="0">
              <a:latin typeface="+mj-lt"/>
              <a:ea typeface="Arial Bold"/>
              <a:cs typeface="Arial Bold"/>
              <a:sym typeface="Arial Bold"/>
            </a:endParaRPr>
          </a:p>
          <a:p>
            <a:pPr algn="r" defTabSz="914400">
              <a:lnSpc>
                <a:spcPct val="150000"/>
              </a:lnSpc>
              <a:defRPr>
                <a:solidFill>
                  <a:srgbClr val="000000"/>
                </a:solidFill>
              </a:defRPr>
            </a:pPr>
            <a:endParaRPr lang="en-AU" dirty="0">
              <a:latin typeface="+mj-lt"/>
              <a:ea typeface="Arial Bold"/>
              <a:cs typeface="Arial Bold"/>
              <a:sym typeface="Arial Bold"/>
            </a:endParaRPr>
          </a:p>
          <a:p>
            <a:pPr algn="r" defTabSz="914400">
              <a:lnSpc>
                <a:spcPct val="150000"/>
              </a:lnSpc>
              <a:defRPr>
                <a:solidFill>
                  <a:srgbClr val="000000"/>
                </a:solidFill>
              </a:defRPr>
            </a:pPr>
            <a:endParaRPr dirty="0">
              <a:latin typeface="+mj-lt"/>
              <a:ea typeface="Arial Bold"/>
              <a:cs typeface="Arial Bold"/>
              <a:sym typeface="Arial Bold"/>
            </a:endParaRPr>
          </a:p>
        </p:txBody>
      </p:sp>
      <p:sp>
        <p:nvSpPr>
          <p:cNvPr id="6" name="Rettangolo 5">
            <a:extLst>
              <a:ext uri="{FF2B5EF4-FFF2-40B4-BE49-F238E27FC236}">
                <a16:creationId xmlns:a16="http://schemas.microsoft.com/office/drawing/2014/main" id="{5D0BA35A-8569-4C95-BB48-E9EA8B671E26}"/>
              </a:ext>
            </a:extLst>
          </p:cNvPr>
          <p:cNvSpPr/>
          <p:nvPr/>
        </p:nvSpPr>
        <p:spPr>
          <a:xfrm>
            <a:off x="7393892" y="6278416"/>
            <a:ext cx="4798108" cy="369332"/>
          </a:xfrm>
          <a:prstGeom prst="rect">
            <a:avLst/>
          </a:prstGeom>
        </p:spPr>
        <p:txBody>
          <a:bodyPr wrap="none">
            <a:spAutoFit/>
          </a:bodyPr>
          <a:lstStyle/>
          <a:p>
            <a:r>
              <a:rPr lang="it-IT" b="1" dirty="0" err="1">
                <a:solidFill>
                  <a:schemeClr val="accent1"/>
                </a:solidFill>
              </a:rPr>
              <a:t>ceos.org</a:t>
            </a:r>
            <a:r>
              <a:rPr lang="it-IT" b="1" dirty="0">
                <a:solidFill>
                  <a:schemeClr val="accent1"/>
                </a:solidFill>
              </a:rPr>
              <a:t>/ourwork/workinggroups/disasters/ </a:t>
            </a:r>
          </a:p>
        </p:txBody>
      </p:sp>
    </p:spTree>
  </p:cSld>
  <p:clrMapOvr>
    <a:masterClrMapping/>
  </p:clrMapOvr>
  <mc:AlternateContent xmlns:mc="http://schemas.openxmlformats.org/markup-compatibility/2006">
    <mc:Choice xmlns:p14="http://schemas.microsoft.com/office/powerpoint/2010/main" Requires="p14">
      <p:transition spd="slow" p14:dur="900" advTm="7000">
        <p14:warp dir="in"/>
      </p:transition>
    </mc:Choice>
    <mc:Fallback>
      <p:transition spd="slow"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eos.org/wp-content/uploads/2016/12/langtang_landslide_landsat8_pre-post-crop.jpg">
            <a:extLst>
              <a:ext uri="{FF2B5EF4-FFF2-40B4-BE49-F238E27FC236}">
                <a16:creationId xmlns:a16="http://schemas.microsoft.com/office/drawing/2014/main" id="{42FF9ECD-1786-4750-B5D9-03AD67ACA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525" y="1228250"/>
            <a:ext cx="5206063" cy="5096350"/>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D6BB77B2-2F6E-4272-AB5F-B64A0A3EC9CC}"/>
              </a:ext>
            </a:extLst>
          </p:cNvPr>
          <p:cNvSpPr/>
          <p:nvPr/>
        </p:nvSpPr>
        <p:spPr>
          <a:xfrm>
            <a:off x="6565310" y="5985543"/>
            <a:ext cx="556101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it-IT" dirty="0" err="1"/>
              <a:t>Landsat</a:t>
            </a:r>
            <a:r>
              <a:rPr lang="it-IT" dirty="0"/>
              <a:t> 8 </a:t>
            </a:r>
            <a:r>
              <a:rPr lang="it-IT" dirty="0" err="1"/>
              <a:t>Reveals</a:t>
            </a:r>
            <a:r>
              <a:rPr lang="it-IT" dirty="0"/>
              <a:t> </a:t>
            </a:r>
            <a:r>
              <a:rPr lang="it-IT" dirty="0" err="1"/>
              <a:t>Extent</a:t>
            </a:r>
            <a:r>
              <a:rPr lang="it-IT" dirty="0"/>
              <a:t> of </a:t>
            </a:r>
            <a:r>
              <a:rPr lang="it-IT" dirty="0" err="1"/>
              <a:t>Quake</a:t>
            </a:r>
            <a:r>
              <a:rPr lang="it-IT" dirty="0"/>
              <a:t> </a:t>
            </a:r>
            <a:r>
              <a:rPr lang="it-IT" dirty="0" err="1"/>
              <a:t>Disaster</a:t>
            </a:r>
            <a:r>
              <a:rPr lang="it-IT" dirty="0"/>
              <a:t> in Nepal</a:t>
            </a:r>
          </a:p>
        </p:txBody>
      </p:sp>
      <p:pic>
        <p:nvPicPr>
          <p:cNvPr id="8" name="Immagine 7">
            <a:extLst>
              <a:ext uri="{FF2B5EF4-FFF2-40B4-BE49-F238E27FC236}">
                <a16:creationId xmlns:a16="http://schemas.microsoft.com/office/drawing/2014/main" id="{D6234B6B-FB0D-45E8-A209-F49E30422841}"/>
              </a:ext>
            </a:extLst>
          </p:cNvPr>
          <p:cNvPicPr>
            <a:picLocks noChangeAspect="1"/>
          </p:cNvPicPr>
          <p:nvPr/>
        </p:nvPicPr>
        <p:blipFill rotWithShape="1">
          <a:blip r:embed="rId4"/>
          <a:srcRect b="8997"/>
          <a:stretch/>
        </p:blipFill>
        <p:spPr>
          <a:xfrm>
            <a:off x="338834" y="1198972"/>
            <a:ext cx="5774574" cy="4078770"/>
          </a:xfrm>
          <a:prstGeom prst="rect">
            <a:avLst/>
          </a:prstGeom>
        </p:spPr>
      </p:pic>
      <p:sp>
        <p:nvSpPr>
          <p:cNvPr id="14" name="Rettangolo 13">
            <a:extLst>
              <a:ext uri="{FF2B5EF4-FFF2-40B4-BE49-F238E27FC236}">
                <a16:creationId xmlns:a16="http://schemas.microsoft.com/office/drawing/2014/main" id="{B89AA803-641E-4411-9B5C-2C72A535BDB5}"/>
              </a:ext>
            </a:extLst>
          </p:cNvPr>
          <p:cNvSpPr/>
          <p:nvPr/>
        </p:nvSpPr>
        <p:spPr>
          <a:xfrm>
            <a:off x="124103" y="5277742"/>
            <a:ext cx="6272863"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it-IT" sz="1600" dirty="0">
                <a:latin typeface="+mj-lt"/>
              </a:rPr>
              <a:t>Distribution of </a:t>
            </a:r>
            <a:r>
              <a:rPr lang="it-IT" sz="1600" dirty="0" err="1">
                <a:latin typeface="+mj-lt"/>
              </a:rPr>
              <a:t>reported</a:t>
            </a:r>
            <a:r>
              <a:rPr lang="it-IT" sz="1600" dirty="0">
                <a:latin typeface="+mj-lt"/>
              </a:rPr>
              <a:t> </a:t>
            </a:r>
            <a:r>
              <a:rPr lang="it-IT" sz="1600" dirty="0" err="1">
                <a:latin typeface="+mj-lt"/>
              </a:rPr>
              <a:t>landslide</a:t>
            </a:r>
            <a:r>
              <a:rPr lang="it-IT" sz="1600" dirty="0">
                <a:latin typeface="+mj-lt"/>
              </a:rPr>
              <a:t> </a:t>
            </a:r>
            <a:r>
              <a:rPr lang="it-IT" sz="1600" dirty="0" err="1">
                <a:latin typeface="+mj-lt"/>
              </a:rPr>
              <a:t>fatalities</a:t>
            </a:r>
            <a:r>
              <a:rPr lang="it-IT" sz="1600" dirty="0">
                <a:latin typeface="+mj-lt"/>
              </a:rPr>
              <a:t> </a:t>
            </a:r>
            <a:r>
              <a:rPr lang="it-IT" sz="1600" dirty="0" err="1">
                <a:latin typeface="+mj-lt"/>
              </a:rPr>
              <a:t>across</a:t>
            </a:r>
            <a:r>
              <a:rPr lang="it-IT" sz="1600" dirty="0">
                <a:latin typeface="+mj-lt"/>
              </a:rPr>
              <a:t> the Lower Mekong </a:t>
            </a:r>
            <a:r>
              <a:rPr lang="it-IT" sz="1600" dirty="0" err="1">
                <a:latin typeface="+mj-lt"/>
              </a:rPr>
              <a:t>Region</a:t>
            </a:r>
            <a:r>
              <a:rPr lang="it-IT" sz="1600" dirty="0">
                <a:latin typeface="+mj-lt"/>
              </a:rPr>
              <a:t> based on </a:t>
            </a:r>
            <a:r>
              <a:rPr lang="it-IT" sz="1600" dirty="0" err="1">
                <a:latin typeface="+mj-lt"/>
              </a:rPr>
              <a:t>NASA’s</a:t>
            </a:r>
            <a:r>
              <a:rPr lang="it-IT" sz="1600" dirty="0">
                <a:latin typeface="+mj-lt"/>
              </a:rPr>
              <a:t> Global </a:t>
            </a:r>
            <a:r>
              <a:rPr lang="it-IT" sz="1600" dirty="0" err="1">
                <a:latin typeface="+mj-lt"/>
              </a:rPr>
              <a:t>Landslide</a:t>
            </a:r>
            <a:r>
              <a:rPr lang="it-IT" sz="1600" dirty="0">
                <a:latin typeface="+mj-lt"/>
              </a:rPr>
              <a:t> </a:t>
            </a:r>
            <a:r>
              <a:rPr lang="it-IT" sz="1600" dirty="0" err="1">
                <a:latin typeface="+mj-lt"/>
              </a:rPr>
              <a:t>Catalog</a:t>
            </a:r>
            <a:r>
              <a:rPr lang="it-IT" sz="1600" dirty="0">
                <a:latin typeface="+mj-lt"/>
              </a:rPr>
              <a:t> (Kirschbaum et al., 2015), with </a:t>
            </a:r>
            <a:r>
              <a:rPr lang="it-IT" sz="1600" dirty="0" err="1">
                <a:latin typeface="+mj-lt"/>
              </a:rPr>
              <a:t>NASA’s</a:t>
            </a:r>
            <a:r>
              <a:rPr lang="it-IT" sz="1600" dirty="0">
                <a:latin typeface="+mj-lt"/>
              </a:rPr>
              <a:t> global </a:t>
            </a:r>
            <a:r>
              <a:rPr lang="it-IT" sz="1600" dirty="0" err="1">
                <a:latin typeface="+mj-lt"/>
              </a:rPr>
              <a:t>landslide</a:t>
            </a:r>
            <a:r>
              <a:rPr lang="it-IT" sz="1600" dirty="0">
                <a:latin typeface="+mj-lt"/>
              </a:rPr>
              <a:t> </a:t>
            </a:r>
            <a:r>
              <a:rPr lang="it-IT" sz="1600" dirty="0" err="1">
                <a:latin typeface="+mj-lt"/>
              </a:rPr>
              <a:t>susceptibility</a:t>
            </a:r>
            <a:r>
              <a:rPr lang="it-IT" sz="1600" dirty="0">
                <a:latin typeface="+mj-lt"/>
              </a:rPr>
              <a:t> </a:t>
            </a:r>
            <a:r>
              <a:rPr lang="it-IT" sz="1600" dirty="0" err="1">
                <a:latin typeface="+mj-lt"/>
              </a:rPr>
              <a:t>map</a:t>
            </a:r>
            <a:r>
              <a:rPr lang="it-IT" sz="1600" dirty="0">
                <a:latin typeface="+mj-lt"/>
              </a:rPr>
              <a:t> (Stanley and Kirschbaum, 2017).</a:t>
            </a:r>
          </a:p>
        </p:txBody>
      </p:sp>
      <p:sp>
        <p:nvSpPr>
          <p:cNvPr id="3" name="Title 2">
            <a:extLst>
              <a:ext uri="{FF2B5EF4-FFF2-40B4-BE49-F238E27FC236}">
                <a16:creationId xmlns:a16="http://schemas.microsoft.com/office/drawing/2014/main" id="{222BF5C2-A19F-1A40-8F56-70CBBFE232F2}"/>
              </a:ext>
            </a:extLst>
          </p:cNvPr>
          <p:cNvSpPr txBox="1">
            <a:spLocks/>
          </p:cNvSpPr>
          <p:nvPr/>
        </p:nvSpPr>
        <p:spPr>
          <a:xfrm>
            <a:off x="100371" y="280517"/>
            <a:ext cx="9386864" cy="509861"/>
          </a:xfrm>
          <a:prstGeom prst="rect">
            <a:avLst/>
          </a:prstGeom>
        </p:spPr>
        <p:txBody>
          <a:bodyPr/>
          <a:lstStyle>
            <a:lvl1pPr algn="l" defTabSz="914400" rtl="0" eaLnBrk="1" latinLnBrk="0" hangingPunct="1">
              <a:lnSpc>
                <a:spcPct val="90000"/>
              </a:lnSpc>
              <a:spcBef>
                <a:spcPct val="0"/>
              </a:spcBef>
              <a:buNone/>
              <a:defRPr sz="4400" kern="1200">
                <a:solidFill>
                  <a:schemeClr val="bg1"/>
                </a:solidFill>
                <a:effectLst>
                  <a:outerShdw blurRad="50800" dist="38100" algn="l" rotWithShape="0">
                    <a:prstClr val="black">
                      <a:alpha val="40000"/>
                    </a:prstClr>
                  </a:outerShdw>
                </a:effectLst>
                <a:latin typeface="+mj-lt"/>
                <a:ea typeface="+mj-ea"/>
                <a:cs typeface="+mj-cs"/>
              </a:defRPr>
            </a:lvl1pPr>
          </a:lstStyle>
          <a:p>
            <a:r>
              <a:rPr lang="en-US" sz="3200" dirty="0"/>
              <a:t>Landslide Demonstrator – 2/3</a:t>
            </a:r>
            <a:endParaRPr lang="en-GB" sz="3200" dirty="0"/>
          </a:p>
        </p:txBody>
      </p:sp>
      <p:sp>
        <p:nvSpPr>
          <p:cNvPr id="4" name="Content Placeholder 1">
            <a:extLst>
              <a:ext uri="{FF2B5EF4-FFF2-40B4-BE49-F238E27FC236}">
                <a16:creationId xmlns:a16="http://schemas.microsoft.com/office/drawing/2014/main" id="{9444BC9A-CF87-D7FF-32E7-0FF590DAD633}"/>
              </a:ext>
            </a:extLst>
          </p:cNvPr>
          <p:cNvSpPr txBox="1">
            <a:spLocks/>
          </p:cNvSpPr>
          <p:nvPr/>
        </p:nvSpPr>
        <p:spPr>
          <a:xfrm>
            <a:off x="5583739" y="175939"/>
            <a:ext cx="4000688" cy="743313"/>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Pukar Amatya, NASA; Jean-Philippe Malet, UNISTRA/EOST</a:t>
            </a:r>
            <a:endParaRPr lang="it-IT" sz="2400" dirty="0"/>
          </a:p>
        </p:txBody>
      </p:sp>
    </p:spTree>
    <p:extLst>
      <p:ext uri="{BB962C8B-B14F-4D97-AF65-F5344CB8AC3E}">
        <p14:creationId xmlns:p14="http://schemas.microsoft.com/office/powerpoint/2010/main" val="37165510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03F3555-1364-4D23-951A-088FD568D697}"/>
              </a:ext>
            </a:extLst>
          </p:cNvPr>
          <p:cNvSpPr>
            <a:spLocks noGrp="1"/>
          </p:cNvSpPr>
          <p:nvPr>
            <p:ph type="sldNum" sz="quarter" idx="4294967295"/>
          </p:nvPr>
        </p:nvSpPr>
        <p:spPr>
          <a:xfrm>
            <a:off x="11785600" y="6629400"/>
            <a:ext cx="406400" cy="187325"/>
          </a:xfrm>
          <a:prstGeom prst="roundRect">
            <a:avLst/>
          </a:prstGeom>
        </p:spPr>
        <p:txBody>
          <a:bodyPr/>
          <a:lstStyle/>
          <a:p>
            <a:pPr defTabSz="914400"/>
            <a:fld id="{86CB4B4D-7CA3-9044-876B-883B54F8677D}" type="slidenum">
              <a:rPr lang="en-US" smtClean="0"/>
              <a:pPr defTabSz="914400"/>
              <a:t>11</a:t>
            </a:fld>
            <a:endParaRPr lang="en-US" dirty="0"/>
          </a:p>
        </p:txBody>
      </p:sp>
      <p:pic>
        <p:nvPicPr>
          <p:cNvPr id="5" name="Immagine 4">
            <a:extLst>
              <a:ext uri="{FF2B5EF4-FFF2-40B4-BE49-F238E27FC236}">
                <a16:creationId xmlns:a16="http://schemas.microsoft.com/office/drawing/2014/main" id="{1A79B37B-5257-4727-95F6-577206219A0A}"/>
              </a:ext>
            </a:extLst>
          </p:cNvPr>
          <p:cNvPicPr>
            <a:picLocks noChangeAspect="1"/>
          </p:cNvPicPr>
          <p:nvPr/>
        </p:nvPicPr>
        <p:blipFill>
          <a:blip r:embed="rId2"/>
          <a:stretch>
            <a:fillRect/>
          </a:stretch>
        </p:blipFill>
        <p:spPr>
          <a:xfrm>
            <a:off x="4546600" y="1152925"/>
            <a:ext cx="7543800" cy="4547731"/>
          </a:xfrm>
          <a:prstGeom prst="rect">
            <a:avLst/>
          </a:prstGeom>
        </p:spPr>
      </p:pic>
      <p:sp>
        <p:nvSpPr>
          <p:cNvPr id="9" name="Rettangolo 8">
            <a:extLst>
              <a:ext uri="{FF2B5EF4-FFF2-40B4-BE49-F238E27FC236}">
                <a16:creationId xmlns:a16="http://schemas.microsoft.com/office/drawing/2014/main" id="{BBE17A90-FDD0-4A60-9078-FB43B0046AE4}"/>
              </a:ext>
            </a:extLst>
          </p:cNvPr>
          <p:cNvSpPr/>
          <p:nvPr/>
        </p:nvSpPr>
        <p:spPr>
          <a:xfrm>
            <a:off x="4546600" y="5580386"/>
            <a:ext cx="6350000" cy="3539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it-IT" sz="1700" dirty="0" err="1"/>
              <a:t>Uttarahkand</a:t>
            </a:r>
            <a:r>
              <a:rPr lang="it-IT" sz="1700" dirty="0"/>
              <a:t>, </a:t>
            </a:r>
            <a:r>
              <a:rPr lang="it-IT" sz="1700" dirty="0" err="1"/>
              <a:t>Joshimath</a:t>
            </a:r>
            <a:r>
              <a:rPr lang="it-IT" sz="1700" dirty="0"/>
              <a:t> </a:t>
            </a:r>
            <a:r>
              <a:rPr lang="it-IT" sz="1700" dirty="0" err="1"/>
              <a:t>landslide</a:t>
            </a:r>
            <a:r>
              <a:rPr lang="it-IT" sz="1700" dirty="0"/>
              <a:t> </a:t>
            </a:r>
            <a:r>
              <a:rPr lang="it-IT" sz="1700" dirty="0" err="1"/>
              <a:t>crisis</a:t>
            </a:r>
            <a:r>
              <a:rPr lang="it-IT" sz="1700" dirty="0"/>
              <a:t> monitoring, India, 2023</a:t>
            </a:r>
          </a:p>
        </p:txBody>
      </p:sp>
      <p:pic>
        <p:nvPicPr>
          <p:cNvPr id="10" name="Immagine 9">
            <a:extLst>
              <a:ext uri="{FF2B5EF4-FFF2-40B4-BE49-F238E27FC236}">
                <a16:creationId xmlns:a16="http://schemas.microsoft.com/office/drawing/2014/main" id="{DEFAE227-6CEC-4D68-B6DA-34BAAED6E9F9}"/>
              </a:ext>
            </a:extLst>
          </p:cNvPr>
          <p:cNvPicPr>
            <a:picLocks noChangeAspect="1"/>
          </p:cNvPicPr>
          <p:nvPr/>
        </p:nvPicPr>
        <p:blipFill rotWithShape="1">
          <a:blip r:embed="rId3"/>
          <a:srcRect l="52091" r="1688" b="27564"/>
          <a:stretch/>
        </p:blipFill>
        <p:spPr>
          <a:xfrm>
            <a:off x="244703" y="1504605"/>
            <a:ext cx="4191000" cy="3361553"/>
          </a:xfrm>
          <a:prstGeom prst="rect">
            <a:avLst/>
          </a:prstGeom>
        </p:spPr>
      </p:pic>
      <p:sp>
        <p:nvSpPr>
          <p:cNvPr id="11" name="Rettangolo 10">
            <a:extLst>
              <a:ext uri="{FF2B5EF4-FFF2-40B4-BE49-F238E27FC236}">
                <a16:creationId xmlns:a16="http://schemas.microsoft.com/office/drawing/2014/main" id="{6AFE5548-AD2E-4384-9C48-2039A9727119}"/>
              </a:ext>
            </a:extLst>
          </p:cNvPr>
          <p:cNvSpPr/>
          <p:nvPr/>
        </p:nvSpPr>
        <p:spPr>
          <a:xfrm>
            <a:off x="92303" y="5117226"/>
            <a:ext cx="4343400" cy="7848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it-IT" sz="1500" dirty="0">
                <a:latin typeface="+mj-lt"/>
              </a:rPr>
              <a:t>Test of ALADIM </a:t>
            </a:r>
            <a:r>
              <a:rPr lang="it-IT" sz="1500" dirty="0" err="1">
                <a:latin typeface="+mj-lt"/>
              </a:rPr>
              <a:t>algorithm</a:t>
            </a:r>
            <a:r>
              <a:rPr lang="it-IT" sz="1500" dirty="0">
                <a:latin typeface="+mj-lt"/>
              </a:rPr>
              <a:t> to </a:t>
            </a:r>
            <a:r>
              <a:rPr lang="it-IT" sz="1500" dirty="0" err="1">
                <a:latin typeface="+mj-lt"/>
              </a:rPr>
              <a:t>automatically</a:t>
            </a:r>
            <a:r>
              <a:rPr lang="it-IT" sz="1500" dirty="0">
                <a:latin typeface="+mj-lt"/>
              </a:rPr>
              <a:t> </a:t>
            </a:r>
            <a:r>
              <a:rPr lang="it-IT" sz="1500" dirty="0" err="1">
                <a:latin typeface="+mj-lt"/>
              </a:rPr>
              <a:t>map</a:t>
            </a:r>
            <a:r>
              <a:rPr lang="it-IT" sz="1500" dirty="0">
                <a:latin typeface="+mj-lt"/>
              </a:rPr>
              <a:t> </a:t>
            </a:r>
            <a:r>
              <a:rPr lang="it-IT" sz="1500" dirty="0" err="1">
                <a:latin typeface="+mj-lt"/>
              </a:rPr>
              <a:t>landslides</a:t>
            </a:r>
            <a:r>
              <a:rPr lang="it-IT" sz="1500" dirty="0">
                <a:latin typeface="+mj-lt"/>
              </a:rPr>
              <a:t> in Nepal for </a:t>
            </a:r>
            <a:r>
              <a:rPr lang="it-IT" sz="1500" dirty="0" err="1">
                <a:latin typeface="+mj-lt"/>
              </a:rPr>
              <a:t>pre</a:t>
            </a:r>
            <a:r>
              <a:rPr lang="it-IT" sz="1500" dirty="0">
                <a:latin typeface="+mj-lt"/>
              </a:rPr>
              <a:t>- and post-</a:t>
            </a:r>
            <a:r>
              <a:rPr lang="it-IT" sz="1500" dirty="0" err="1">
                <a:latin typeface="+mj-lt"/>
              </a:rPr>
              <a:t>monsoon</a:t>
            </a:r>
            <a:r>
              <a:rPr lang="it-IT" sz="1500" dirty="0">
                <a:latin typeface="+mj-lt"/>
              </a:rPr>
              <a:t> </a:t>
            </a:r>
            <a:r>
              <a:rPr lang="it-IT" sz="1500" dirty="0" err="1">
                <a:latin typeface="+mj-lt"/>
              </a:rPr>
              <a:t>landslide</a:t>
            </a:r>
            <a:r>
              <a:rPr lang="it-IT" sz="1500" dirty="0">
                <a:latin typeface="+mj-lt"/>
              </a:rPr>
              <a:t> </a:t>
            </a:r>
            <a:r>
              <a:rPr lang="it-IT" sz="1500" dirty="0" err="1">
                <a:latin typeface="+mj-lt"/>
              </a:rPr>
              <a:t>inventories</a:t>
            </a:r>
            <a:r>
              <a:rPr lang="it-IT" sz="1500" dirty="0">
                <a:latin typeface="+mj-lt"/>
              </a:rPr>
              <a:t>, </a:t>
            </a:r>
            <a:r>
              <a:rPr lang="it-IT" sz="1500" dirty="0" err="1">
                <a:latin typeface="+mj-lt"/>
              </a:rPr>
              <a:t>using</a:t>
            </a:r>
            <a:r>
              <a:rPr lang="it-IT" sz="1500" dirty="0">
                <a:latin typeface="+mj-lt"/>
              </a:rPr>
              <a:t> S2 images.</a:t>
            </a:r>
          </a:p>
        </p:txBody>
      </p:sp>
      <p:sp>
        <p:nvSpPr>
          <p:cNvPr id="6" name="Title 2">
            <a:extLst>
              <a:ext uri="{FF2B5EF4-FFF2-40B4-BE49-F238E27FC236}">
                <a16:creationId xmlns:a16="http://schemas.microsoft.com/office/drawing/2014/main" id="{6CD0CE94-4CA2-6CA1-14A7-5BC43DDBFDDD}"/>
              </a:ext>
            </a:extLst>
          </p:cNvPr>
          <p:cNvSpPr>
            <a:spLocks noGrp="1"/>
          </p:cNvSpPr>
          <p:nvPr>
            <p:ph type="title"/>
          </p:nvPr>
        </p:nvSpPr>
        <p:spPr>
          <a:xfrm>
            <a:off x="100371" y="280517"/>
            <a:ext cx="9386864" cy="509861"/>
          </a:xfrm>
        </p:spPr>
        <p:txBody>
          <a:bodyPr/>
          <a:lstStyle/>
          <a:p>
            <a:r>
              <a:rPr lang="en-US" sz="3200" dirty="0"/>
              <a:t>Landslide Demonstrator – 3/3</a:t>
            </a:r>
            <a:br>
              <a:rPr lang="en-US" sz="3200" dirty="0"/>
            </a:br>
            <a:endParaRPr lang="en-GB" sz="3200" dirty="0"/>
          </a:p>
        </p:txBody>
      </p:sp>
      <p:sp>
        <p:nvSpPr>
          <p:cNvPr id="8" name="Content Placeholder 1">
            <a:extLst>
              <a:ext uri="{FF2B5EF4-FFF2-40B4-BE49-F238E27FC236}">
                <a16:creationId xmlns:a16="http://schemas.microsoft.com/office/drawing/2014/main" id="{D8A7499F-16F9-F53C-A154-61A17EF4ABE2}"/>
              </a:ext>
            </a:extLst>
          </p:cNvPr>
          <p:cNvSpPr txBox="1">
            <a:spLocks/>
          </p:cNvSpPr>
          <p:nvPr/>
        </p:nvSpPr>
        <p:spPr>
          <a:xfrm>
            <a:off x="5583739" y="175939"/>
            <a:ext cx="4000688" cy="743313"/>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Pukar Amatya, NASA; Jean-Philippe Malet, UNISTRA/EOST</a:t>
            </a:r>
            <a:endParaRPr lang="it-IT" sz="2400" dirty="0"/>
          </a:p>
        </p:txBody>
      </p:sp>
    </p:spTree>
    <p:extLst>
      <p:ext uri="{BB962C8B-B14F-4D97-AF65-F5344CB8AC3E}">
        <p14:creationId xmlns:p14="http://schemas.microsoft.com/office/powerpoint/2010/main" val="678732515"/>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632" y="1459348"/>
            <a:ext cx="4476367" cy="4662871"/>
          </a:xfrm>
        </p:spPr>
        <p:txBody>
          <a:bodyPr/>
          <a:lstStyle/>
          <a:p>
            <a:pPr marL="0" indent="0">
              <a:buNone/>
            </a:pPr>
            <a:r>
              <a:rPr lang="en-US" sz="2400" b="1" u="sng" dirty="0"/>
              <a:t>GOALS</a:t>
            </a:r>
            <a:r>
              <a:rPr lang="en-US" sz="2400" dirty="0"/>
              <a:t>:</a:t>
            </a:r>
          </a:p>
          <a:p>
            <a:r>
              <a:rPr lang="en-US" sz="2400" dirty="0"/>
              <a:t>Aims to evaluate the utility of EO data for anticipating, detecting, </a:t>
            </a:r>
            <a:r>
              <a:rPr lang="it-IT" sz="2400" dirty="0"/>
              <a:t>and tracking </a:t>
            </a:r>
            <a:r>
              <a:rPr lang="it-IT" sz="2400" dirty="0" err="1"/>
              <a:t>volcanic</a:t>
            </a:r>
            <a:r>
              <a:rPr lang="it-IT" sz="2400" dirty="0"/>
              <a:t> </a:t>
            </a:r>
            <a:r>
              <a:rPr lang="it-IT" sz="2400" dirty="0" err="1"/>
              <a:t>eruptions</a:t>
            </a:r>
            <a:r>
              <a:rPr lang="it-IT" sz="2400" dirty="0"/>
              <a:t>.</a:t>
            </a:r>
          </a:p>
          <a:p>
            <a:r>
              <a:rPr lang="it-IT" sz="2400" dirty="0"/>
              <a:t>Supports EO applications </a:t>
            </a:r>
            <a:r>
              <a:rPr lang="it-IT" sz="2400" dirty="0" err="1"/>
              <a:t>that</a:t>
            </a:r>
            <a:r>
              <a:rPr lang="it-IT" sz="2400" dirty="0"/>
              <a:t> </a:t>
            </a:r>
            <a:r>
              <a:rPr lang="it-IT" sz="2400" dirty="0" err="1"/>
              <a:t>promote</a:t>
            </a:r>
            <a:r>
              <a:rPr lang="it-IT" sz="2400" dirty="0"/>
              <a:t> </a:t>
            </a:r>
            <a:r>
              <a:rPr lang="en-US" sz="2400" dirty="0"/>
              <a:t>volcanic disaster risk reduction worldwide.</a:t>
            </a:r>
          </a:p>
          <a:p>
            <a:r>
              <a:rPr lang="en-US" sz="2400" dirty="0"/>
              <a:t>Focus on high-risk volcanoes in areas where monitoring is not currently well developed (LAC, Africa, SE Asia).</a:t>
            </a:r>
            <a:endParaRPr lang="it-IT" sz="900" dirty="0"/>
          </a:p>
        </p:txBody>
      </p:sp>
      <p:sp>
        <p:nvSpPr>
          <p:cNvPr id="5" name="Title 4">
            <a:extLst>
              <a:ext uri="{FF2B5EF4-FFF2-40B4-BE49-F238E27FC236}">
                <a16:creationId xmlns:a16="http://schemas.microsoft.com/office/drawing/2014/main" id="{FCB48C3D-7FFB-939A-D572-A12B44816338}"/>
              </a:ext>
            </a:extLst>
          </p:cNvPr>
          <p:cNvSpPr>
            <a:spLocks noGrp="1"/>
          </p:cNvSpPr>
          <p:nvPr>
            <p:ph type="title"/>
          </p:nvPr>
        </p:nvSpPr>
        <p:spPr>
          <a:xfrm>
            <a:off x="179634" y="263091"/>
            <a:ext cx="9386864" cy="509861"/>
          </a:xfrm>
        </p:spPr>
        <p:txBody>
          <a:bodyPr/>
          <a:lstStyle/>
          <a:p>
            <a:r>
              <a:rPr lang="en-US" sz="3400" dirty="0"/>
              <a:t>Volcano Demonstrator – 1/4</a:t>
            </a:r>
            <a:endParaRPr lang="en-GB" sz="3400" dirty="0"/>
          </a:p>
        </p:txBody>
      </p:sp>
      <p:sp>
        <p:nvSpPr>
          <p:cNvPr id="11" name="Content Placeholder 1">
            <a:extLst>
              <a:ext uri="{FF2B5EF4-FFF2-40B4-BE49-F238E27FC236}">
                <a16:creationId xmlns:a16="http://schemas.microsoft.com/office/drawing/2014/main" id="{571E9F84-BE37-44C4-B857-6AD4FA7647AB}"/>
              </a:ext>
            </a:extLst>
          </p:cNvPr>
          <p:cNvSpPr txBox="1">
            <a:spLocks/>
          </p:cNvSpPr>
          <p:nvPr/>
        </p:nvSpPr>
        <p:spPr>
          <a:xfrm>
            <a:off x="5629756" y="153604"/>
            <a:ext cx="3936742" cy="728834"/>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Mike Poland, USGS; Susi Ebmeier, University of Leeds.</a:t>
            </a:r>
            <a:endParaRPr lang="it-IT" sz="2400" dirty="0"/>
          </a:p>
        </p:txBody>
      </p:sp>
      <p:pic>
        <p:nvPicPr>
          <p:cNvPr id="3" name="Immagine 2">
            <a:extLst>
              <a:ext uri="{FF2B5EF4-FFF2-40B4-BE49-F238E27FC236}">
                <a16:creationId xmlns:a16="http://schemas.microsoft.com/office/drawing/2014/main" id="{80EAA7CB-533C-4EC2-A997-56ABDA618BED}"/>
              </a:ext>
            </a:extLst>
          </p:cNvPr>
          <p:cNvPicPr>
            <a:picLocks noChangeAspect="1"/>
          </p:cNvPicPr>
          <p:nvPr/>
        </p:nvPicPr>
        <p:blipFill rotWithShape="1">
          <a:blip r:embed="rId3"/>
          <a:srcRect l="2242" t="80" r="-649" b="82"/>
          <a:stretch/>
        </p:blipFill>
        <p:spPr>
          <a:xfrm>
            <a:off x="4824697" y="1905000"/>
            <a:ext cx="7350270" cy="3771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0763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6">
            <a:extLst>
              <a:ext uri="{FF2B5EF4-FFF2-40B4-BE49-F238E27FC236}">
                <a16:creationId xmlns:a16="http://schemas.microsoft.com/office/drawing/2014/main" id="{49089EEE-9C8F-4A99-B66B-AA28D595437A}"/>
              </a:ext>
            </a:extLst>
          </p:cNvPr>
          <p:cNvGrpSpPr/>
          <p:nvPr/>
        </p:nvGrpSpPr>
        <p:grpSpPr>
          <a:xfrm>
            <a:off x="609600" y="1002547"/>
            <a:ext cx="6436923" cy="5438419"/>
            <a:chOff x="9660343" y="-485273"/>
            <a:chExt cx="10912063" cy="9219370"/>
          </a:xfrm>
        </p:grpSpPr>
        <p:pic>
          <p:nvPicPr>
            <p:cNvPr id="12" name="Picture 24" descr="141028_141029.pdf">
              <a:extLst>
                <a:ext uri="{FF2B5EF4-FFF2-40B4-BE49-F238E27FC236}">
                  <a16:creationId xmlns:a16="http://schemas.microsoft.com/office/drawing/2014/main" id="{8EF2C1B6-13CA-434B-8E67-E4F0CA30BBE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7502" b="17517"/>
            <a:stretch/>
          </p:blipFill>
          <p:spPr>
            <a:xfrm>
              <a:off x="9660343" y="-485273"/>
              <a:ext cx="10912063" cy="9219370"/>
            </a:xfrm>
            <a:prstGeom prst="rect">
              <a:avLst/>
            </a:prstGeom>
          </p:spPr>
        </p:pic>
        <p:sp>
          <p:nvSpPr>
            <p:cNvPr id="13" name="Freeform 25">
              <a:extLst>
                <a:ext uri="{FF2B5EF4-FFF2-40B4-BE49-F238E27FC236}">
                  <a16:creationId xmlns:a16="http://schemas.microsoft.com/office/drawing/2014/main" id="{797D839A-8F37-4764-8EDE-F4FB3CCB8FC9}"/>
                </a:ext>
              </a:extLst>
            </p:cNvPr>
            <p:cNvSpPr/>
            <p:nvPr/>
          </p:nvSpPr>
          <p:spPr>
            <a:xfrm>
              <a:off x="10553040" y="5912085"/>
              <a:ext cx="8943612" cy="2115043"/>
            </a:xfrm>
            <a:custGeom>
              <a:avLst/>
              <a:gdLst>
                <a:gd name="connsiteX0" fmla="*/ 0 w 4343400"/>
                <a:gd name="connsiteY0" fmla="*/ 0 h 1022350"/>
                <a:gd name="connsiteX1" fmla="*/ 12700 w 4343400"/>
                <a:gd name="connsiteY1" fmla="*/ 1016000 h 1022350"/>
                <a:gd name="connsiteX2" fmla="*/ 4343400 w 4343400"/>
                <a:gd name="connsiteY2" fmla="*/ 1022350 h 1022350"/>
                <a:gd name="connsiteX3" fmla="*/ 0 w 4343400"/>
                <a:gd name="connsiteY3" fmla="*/ 0 h 1022350"/>
              </a:gdLst>
              <a:ahLst/>
              <a:cxnLst>
                <a:cxn ang="0">
                  <a:pos x="connsiteX0" y="connsiteY0"/>
                </a:cxn>
                <a:cxn ang="0">
                  <a:pos x="connsiteX1" y="connsiteY1"/>
                </a:cxn>
                <a:cxn ang="0">
                  <a:pos x="connsiteX2" y="connsiteY2"/>
                </a:cxn>
                <a:cxn ang="0">
                  <a:pos x="connsiteX3" y="connsiteY3"/>
                </a:cxn>
              </a:cxnLst>
              <a:rect l="l" t="t" r="r" b="b"/>
              <a:pathLst>
                <a:path w="4343400" h="1022350">
                  <a:moveTo>
                    <a:pt x="0" y="0"/>
                  </a:moveTo>
                  <a:lnTo>
                    <a:pt x="12700" y="1016000"/>
                  </a:lnTo>
                  <a:lnTo>
                    <a:pt x="4343400" y="1022350"/>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cxnSp>
          <p:nvCxnSpPr>
            <p:cNvPr id="15" name="Straight Connector 26">
              <a:extLst>
                <a:ext uri="{FF2B5EF4-FFF2-40B4-BE49-F238E27FC236}">
                  <a16:creationId xmlns:a16="http://schemas.microsoft.com/office/drawing/2014/main" id="{E0367010-D4DD-4373-9524-2C9C25770126}"/>
                </a:ext>
              </a:extLst>
            </p:cNvPr>
            <p:cNvCxnSpPr/>
            <p:nvPr/>
          </p:nvCxnSpPr>
          <p:spPr>
            <a:xfrm>
              <a:off x="10566116" y="5636210"/>
              <a:ext cx="0" cy="2390919"/>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27">
              <a:extLst>
                <a:ext uri="{FF2B5EF4-FFF2-40B4-BE49-F238E27FC236}">
                  <a16:creationId xmlns:a16="http://schemas.microsoft.com/office/drawing/2014/main" id="{AA958463-7E04-44D8-9533-5F2F0BFE7170}"/>
                </a:ext>
              </a:extLst>
            </p:cNvPr>
            <p:cNvCxnSpPr/>
            <p:nvPr/>
          </p:nvCxnSpPr>
          <p:spPr>
            <a:xfrm flipH="1">
              <a:off x="10566116" y="8027130"/>
              <a:ext cx="958430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Isosceles Triangle 29">
              <a:extLst>
                <a:ext uri="{FF2B5EF4-FFF2-40B4-BE49-F238E27FC236}">
                  <a16:creationId xmlns:a16="http://schemas.microsoft.com/office/drawing/2014/main" id="{488925AB-24BB-4C94-AA1B-E2740607673B}"/>
                </a:ext>
              </a:extLst>
            </p:cNvPr>
            <p:cNvSpPr/>
            <p:nvPr/>
          </p:nvSpPr>
          <p:spPr>
            <a:xfrm>
              <a:off x="13134410" y="3313330"/>
              <a:ext cx="304800" cy="22860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18" name="Isosceles Triangle 30">
              <a:extLst>
                <a:ext uri="{FF2B5EF4-FFF2-40B4-BE49-F238E27FC236}">
                  <a16:creationId xmlns:a16="http://schemas.microsoft.com/office/drawing/2014/main" id="{8485644C-6F2F-4253-B1BB-AD16F299377A}"/>
                </a:ext>
              </a:extLst>
            </p:cNvPr>
            <p:cNvSpPr/>
            <p:nvPr/>
          </p:nvSpPr>
          <p:spPr>
            <a:xfrm>
              <a:off x="14761285" y="3906152"/>
              <a:ext cx="304800" cy="22860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19" name="Rectangle 31">
              <a:extLst>
                <a:ext uri="{FF2B5EF4-FFF2-40B4-BE49-F238E27FC236}">
                  <a16:creationId xmlns:a16="http://schemas.microsoft.com/office/drawing/2014/main" id="{A63A30B9-6E45-4C5C-8F14-9B409B140391}"/>
                </a:ext>
              </a:extLst>
            </p:cNvPr>
            <p:cNvSpPr/>
            <p:nvPr/>
          </p:nvSpPr>
          <p:spPr>
            <a:xfrm>
              <a:off x="12863803" y="2913220"/>
              <a:ext cx="1459679" cy="400110"/>
            </a:xfrm>
            <a:prstGeom prst="rect">
              <a:avLst/>
            </a:prstGeom>
          </p:spPr>
          <p:txBody>
            <a:bodyPr wrap="non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r>
                <a:rPr lang="en-US" sz="2000" dirty="0"/>
                <a:t>Cerro Negro</a:t>
              </a:r>
            </a:p>
          </p:txBody>
        </p:sp>
        <p:sp>
          <p:nvSpPr>
            <p:cNvPr id="20" name="Rectangle 32">
              <a:extLst>
                <a:ext uri="{FF2B5EF4-FFF2-40B4-BE49-F238E27FC236}">
                  <a16:creationId xmlns:a16="http://schemas.microsoft.com/office/drawing/2014/main" id="{6C1CFB14-86FF-48AD-898A-A64CF0D84671}"/>
                </a:ext>
              </a:extLst>
            </p:cNvPr>
            <p:cNvSpPr/>
            <p:nvPr/>
          </p:nvSpPr>
          <p:spPr>
            <a:xfrm>
              <a:off x="14394374" y="4076730"/>
              <a:ext cx="801822" cy="400110"/>
            </a:xfrm>
            <a:prstGeom prst="rect">
              <a:avLst/>
            </a:prstGeom>
          </p:spPr>
          <p:txBody>
            <a:bodyPr wrap="non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r>
                <a:rPr lang="en-US" sz="2000" dirty="0">
                  <a:solidFill>
                    <a:schemeClr val="bg1"/>
                  </a:solidFill>
                </a:rPr>
                <a:t>Chiles</a:t>
              </a:r>
            </a:p>
          </p:txBody>
        </p:sp>
        <p:sp>
          <p:nvSpPr>
            <p:cNvPr id="21" name="Rectangle 33">
              <a:extLst>
                <a:ext uri="{FF2B5EF4-FFF2-40B4-BE49-F238E27FC236}">
                  <a16:creationId xmlns:a16="http://schemas.microsoft.com/office/drawing/2014/main" id="{B1581EA8-3B3B-494A-913E-F3C260A71922}"/>
                </a:ext>
              </a:extLst>
            </p:cNvPr>
            <p:cNvSpPr/>
            <p:nvPr/>
          </p:nvSpPr>
          <p:spPr>
            <a:xfrm>
              <a:off x="10596279" y="6686905"/>
              <a:ext cx="4475340" cy="1095680"/>
            </a:xfrm>
            <a:prstGeom prst="rect">
              <a:avLst/>
            </a:prstGeom>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r>
                <a:rPr lang="en-US" dirty="0" err="1">
                  <a:solidFill>
                    <a:srgbClr val="000000"/>
                  </a:solidFill>
                </a:rPr>
                <a:t>TerraSAR</a:t>
              </a:r>
              <a:r>
                <a:rPr lang="en-US" dirty="0">
                  <a:solidFill>
                    <a:srgbClr val="000000"/>
                  </a:solidFill>
                </a:rPr>
                <a:t>-X</a:t>
              </a:r>
            </a:p>
            <a:p>
              <a:r>
                <a:rPr lang="en-US" dirty="0">
                  <a:solidFill>
                    <a:srgbClr val="000000"/>
                  </a:solidFill>
                </a:rPr>
                <a:t>18</a:t>
              </a:r>
              <a:r>
                <a:rPr lang="en-US" baseline="30000" dirty="0">
                  <a:solidFill>
                    <a:srgbClr val="000000"/>
                  </a:solidFill>
                </a:rPr>
                <a:t>th</a:t>
              </a:r>
              <a:r>
                <a:rPr lang="en-US" dirty="0">
                  <a:solidFill>
                    <a:srgbClr val="000000"/>
                  </a:solidFill>
                </a:rPr>
                <a:t> Oct- 27</a:t>
              </a:r>
              <a:r>
                <a:rPr lang="en-US" baseline="30000" dirty="0">
                  <a:solidFill>
                    <a:srgbClr val="000000"/>
                  </a:solidFill>
                </a:rPr>
                <a:t>th</a:t>
              </a:r>
              <a:r>
                <a:rPr lang="en-US" dirty="0">
                  <a:solidFill>
                    <a:srgbClr val="000000"/>
                  </a:solidFill>
                </a:rPr>
                <a:t> Nov 2014</a:t>
              </a:r>
            </a:p>
          </p:txBody>
        </p:sp>
      </p:grpSp>
      <p:sp>
        <p:nvSpPr>
          <p:cNvPr id="9" name="Title 1">
            <a:extLst>
              <a:ext uri="{FF2B5EF4-FFF2-40B4-BE49-F238E27FC236}">
                <a16:creationId xmlns:a16="http://schemas.microsoft.com/office/drawing/2014/main" id="{47977F76-D98F-4ACA-8EE1-CD29A7AA4616}"/>
              </a:ext>
            </a:extLst>
          </p:cNvPr>
          <p:cNvSpPr txBox="1">
            <a:spLocks/>
          </p:cNvSpPr>
          <p:nvPr/>
        </p:nvSpPr>
        <p:spPr>
          <a:xfrm>
            <a:off x="7727766" y="5043872"/>
            <a:ext cx="2924468" cy="1397094"/>
          </a:xfrm>
          <a:prstGeom prst="rect">
            <a:avLst/>
          </a:prstGeom>
          <a:solidFill>
            <a:schemeClr val="bg1"/>
          </a:solidFill>
          <a:ln w="38100" cmpd="sng">
            <a:solidFill>
              <a:schemeClr val="tx1"/>
            </a:solidFill>
          </a:ln>
        </p:spPr>
        <p:txBody>
          <a:bodyPr>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r>
              <a:rPr lang="en-US" dirty="0">
                <a:solidFill>
                  <a:srgbClr val="000000"/>
                </a:solidFill>
                <a:latin typeface="+mj-lt"/>
                <a:cs typeface="Arial"/>
              </a:rPr>
              <a:t>Ground deformation related to magma and seismic activity over Cerro Negro Volcanic area.</a:t>
            </a:r>
          </a:p>
        </p:txBody>
      </p:sp>
      <p:pic>
        <p:nvPicPr>
          <p:cNvPr id="11" name="Picture 3" descr="Figure2.png">
            <a:extLst>
              <a:ext uri="{FF2B5EF4-FFF2-40B4-BE49-F238E27FC236}">
                <a16:creationId xmlns:a16="http://schemas.microsoft.com/office/drawing/2014/main" id="{46E0EA22-B700-41F4-9242-E3D6BA27615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7300505" y="1168377"/>
            <a:ext cx="3941379" cy="35679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4">
            <a:extLst>
              <a:ext uri="{FF2B5EF4-FFF2-40B4-BE49-F238E27FC236}">
                <a16:creationId xmlns:a16="http://schemas.microsoft.com/office/drawing/2014/main" id="{A39F62EA-013A-5290-4E50-274455E882DE}"/>
              </a:ext>
            </a:extLst>
          </p:cNvPr>
          <p:cNvSpPr>
            <a:spLocks noGrp="1"/>
          </p:cNvSpPr>
          <p:nvPr>
            <p:ph type="title"/>
          </p:nvPr>
        </p:nvSpPr>
        <p:spPr>
          <a:xfrm>
            <a:off x="179634" y="263091"/>
            <a:ext cx="9386864" cy="509861"/>
          </a:xfrm>
        </p:spPr>
        <p:txBody>
          <a:bodyPr/>
          <a:lstStyle/>
          <a:p>
            <a:r>
              <a:rPr lang="en-US" sz="3400" dirty="0"/>
              <a:t>Volcano Demonstrator – 2/4</a:t>
            </a:r>
            <a:endParaRPr lang="en-GB" sz="3400" dirty="0"/>
          </a:p>
        </p:txBody>
      </p:sp>
      <p:sp>
        <p:nvSpPr>
          <p:cNvPr id="4" name="Content Placeholder 1">
            <a:extLst>
              <a:ext uri="{FF2B5EF4-FFF2-40B4-BE49-F238E27FC236}">
                <a16:creationId xmlns:a16="http://schemas.microsoft.com/office/drawing/2014/main" id="{083AE830-6F8E-4BD4-B417-1540AFB1B24C}"/>
              </a:ext>
            </a:extLst>
          </p:cNvPr>
          <p:cNvSpPr txBox="1">
            <a:spLocks/>
          </p:cNvSpPr>
          <p:nvPr/>
        </p:nvSpPr>
        <p:spPr>
          <a:xfrm>
            <a:off x="5629756" y="153604"/>
            <a:ext cx="3936742" cy="728834"/>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Mike Poland, USGS; Susi Ebmeier, University of Leeds.</a:t>
            </a:r>
            <a:endParaRPr lang="it-IT" sz="2400" dirty="0"/>
          </a:p>
        </p:txBody>
      </p:sp>
    </p:spTree>
    <p:extLst>
      <p:ext uri="{BB962C8B-B14F-4D97-AF65-F5344CB8AC3E}">
        <p14:creationId xmlns:p14="http://schemas.microsoft.com/office/powerpoint/2010/main" val="4116277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03F3555-1364-4D23-951A-088FD568D697}"/>
              </a:ext>
            </a:extLst>
          </p:cNvPr>
          <p:cNvSpPr>
            <a:spLocks noGrp="1"/>
          </p:cNvSpPr>
          <p:nvPr>
            <p:ph type="sldNum" sz="quarter" idx="4294967295"/>
          </p:nvPr>
        </p:nvSpPr>
        <p:spPr>
          <a:xfrm>
            <a:off x="11785600" y="6629400"/>
            <a:ext cx="406400" cy="187325"/>
          </a:xfrm>
          <a:prstGeom prst="roundRect">
            <a:avLst/>
          </a:prstGeom>
        </p:spPr>
        <p:txBody>
          <a:bodyPr/>
          <a:lstStyle/>
          <a:p>
            <a:pPr defTabSz="914400"/>
            <a:fld id="{86CB4B4D-7CA3-9044-876B-883B54F8677D}" type="slidenum">
              <a:rPr lang="en-US" smtClean="0"/>
              <a:pPr defTabSz="914400"/>
              <a:t>14</a:t>
            </a:fld>
            <a:endParaRPr lang="en-US" dirty="0"/>
          </a:p>
        </p:txBody>
      </p:sp>
      <p:pic>
        <p:nvPicPr>
          <p:cNvPr id="3" name="Immagine 2">
            <a:extLst>
              <a:ext uri="{FF2B5EF4-FFF2-40B4-BE49-F238E27FC236}">
                <a16:creationId xmlns:a16="http://schemas.microsoft.com/office/drawing/2014/main" id="{29651256-A988-45E9-9A45-7DAAA8C7B661}"/>
              </a:ext>
            </a:extLst>
          </p:cNvPr>
          <p:cNvPicPr>
            <a:picLocks noChangeAspect="1"/>
          </p:cNvPicPr>
          <p:nvPr/>
        </p:nvPicPr>
        <p:blipFill>
          <a:blip r:embed="rId2"/>
          <a:stretch>
            <a:fillRect/>
          </a:stretch>
        </p:blipFill>
        <p:spPr>
          <a:xfrm>
            <a:off x="1562100" y="1295400"/>
            <a:ext cx="9067800" cy="4936827"/>
          </a:xfrm>
          <a:prstGeom prst="rect">
            <a:avLst/>
          </a:prstGeom>
        </p:spPr>
      </p:pic>
      <p:sp>
        <p:nvSpPr>
          <p:cNvPr id="12" name="Title 1">
            <a:extLst>
              <a:ext uri="{FF2B5EF4-FFF2-40B4-BE49-F238E27FC236}">
                <a16:creationId xmlns:a16="http://schemas.microsoft.com/office/drawing/2014/main" id="{D1B3CB8B-2118-4126-B49F-BD0E98DFC49C}"/>
              </a:ext>
            </a:extLst>
          </p:cNvPr>
          <p:cNvSpPr txBox="1">
            <a:spLocks/>
          </p:cNvSpPr>
          <p:nvPr/>
        </p:nvSpPr>
        <p:spPr>
          <a:xfrm>
            <a:off x="1260772" y="5805278"/>
            <a:ext cx="2830967" cy="594928"/>
          </a:xfrm>
          <a:prstGeom prst="rect">
            <a:avLst/>
          </a:prstGeom>
          <a:solidFill>
            <a:schemeClr val="bg1"/>
          </a:solidFill>
          <a:ln w="38100" cmpd="sng">
            <a:solidFill>
              <a:schemeClr val="tx1"/>
            </a:solidFill>
          </a:ln>
        </p:spPr>
        <p:txBody>
          <a:bodyPr>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lgn="ctr"/>
            <a:r>
              <a:rPr lang="en-US" dirty="0">
                <a:solidFill>
                  <a:srgbClr val="000000"/>
                </a:solidFill>
                <a:latin typeface="+mj-lt"/>
                <a:cs typeface="Arial"/>
              </a:rPr>
              <a:t>Mark Bemelmans, University of Bristol.</a:t>
            </a:r>
          </a:p>
        </p:txBody>
      </p:sp>
      <p:sp>
        <p:nvSpPr>
          <p:cNvPr id="13" name="Title 1">
            <a:extLst>
              <a:ext uri="{FF2B5EF4-FFF2-40B4-BE49-F238E27FC236}">
                <a16:creationId xmlns:a16="http://schemas.microsoft.com/office/drawing/2014/main" id="{F1585196-13E4-4244-BF7D-68227EA9321E}"/>
              </a:ext>
            </a:extLst>
          </p:cNvPr>
          <p:cNvSpPr txBox="1">
            <a:spLocks/>
          </p:cNvSpPr>
          <p:nvPr/>
        </p:nvSpPr>
        <p:spPr>
          <a:xfrm>
            <a:off x="8305800" y="5805278"/>
            <a:ext cx="3124200" cy="594928"/>
          </a:xfrm>
          <a:prstGeom prst="rect">
            <a:avLst/>
          </a:prstGeom>
          <a:solidFill>
            <a:schemeClr val="bg1"/>
          </a:solidFill>
          <a:ln w="38100" cmpd="sng">
            <a:solidFill>
              <a:schemeClr val="tx1"/>
            </a:solidFill>
          </a:ln>
        </p:spPr>
        <p:txBody>
          <a:bodyPr>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lgn="ctr"/>
            <a:r>
              <a:rPr lang="en-US" dirty="0">
                <a:solidFill>
                  <a:srgbClr val="000000"/>
                </a:solidFill>
                <a:latin typeface="+mj-lt"/>
                <a:cs typeface="Arial"/>
              </a:rPr>
              <a:t>Example of Multi-frequency volcanic SAR-products</a:t>
            </a:r>
          </a:p>
        </p:txBody>
      </p:sp>
      <p:sp>
        <p:nvSpPr>
          <p:cNvPr id="6" name="Title 4">
            <a:extLst>
              <a:ext uri="{FF2B5EF4-FFF2-40B4-BE49-F238E27FC236}">
                <a16:creationId xmlns:a16="http://schemas.microsoft.com/office/drawing/2014/main" id="{15755CA6-BADA-B3B7-EEBC-311405264594}"/>
              </a:ext>
            </a:extLst>
          </p:cNvPr>
          <p:cNvSpPr>
            <a:spLocks noGrp="1"/>
          </p:cNvSpPr>
          <p:nvPr>
            <p:ph type="title"/>
          </p:nvPr>
        </p:nvSpPr>
        <p:spPr>
          <a:xfrm>
            <a:off x="179634" y="263091"/>
            <a:ext cx="9386864" cy="509861"/>
          </a:xfrm>
        </p:spPr>
        <p:txBody>
          <a:bodyPr/>
          <a:lstStyle/>
          <a:p>
            <a:r>
              <a:rPr lang="en-US" sz="3400" dirty="0"/>
              <a:t>Volcano Demonstrator – 3/4</a:t>
            </a:r>
            <a:endParaRPr lang="en-GB" sz="3400" dirty="0"/>
          </a:p>
        </p:txBody>
      </p:sp>
      <p:sp>
        <p:nvSpPr>
          <p:cNvPr id="9" name="Content Placeholder 1">
            <a:extLst>
              <a:ext uri="{FF2B5EF4-FFF2-40B4-BE49-F238E27FC236}">
                <a16:creationId xmlns:a16="http://schemas.microsoft.com/office/drawing/2014/main" id="{9E5C1200-5B4F-E9FE-7EF5-B180520DEC80}"/>
              </a:ext>
            </a:extLst>
          </p:cNvPr>
          <p:cNvSpPr txBox="1">
            <a:spLocks/>
          </p:cNvSpPr>
          <p:nvPr/>
        </p:nvSpPr>
        <p:spPr>
          <a:xfrm>
            <a:off x="5629756" y="153604"/>
            <a:ext cx="3936742" cy="728834"/>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Mike Poland, USGS; Susi Ebmeier, University of Leeds.</a:t>
            </a:r>
            <a:endParaRPr lang="it-IT" sz="2400" dirty="0"/>
          </a:p>
        </p:txBody>
      </p:sp>
    </p:spTree>
    <p:extLst>
      <p:ext uri="{BB962C8B-B14F-4D97-AF65-F5344CB8AC3E}">
        <p14:creationId xmlns:p14="http://schemas.microsoft.com/office/powerpoint/2010/main" val="365566322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03F3555-1364-4D23-951A-088FD568D697}"/>
              </a:ext>
            </a:extLst>
          </p:cNvPr>
          <p:cNvSpPr>
            <a:spLocks noGrp="1"/>
          </p:cNvSpPr>
          <p:nvPr>
            <p:ph type="sldNum" sz="quarter" idx="4294967295"/>
          </p:nvPr>
        </p:nvSpPr>
        <p:spPr>
          <a:xfrm>
            <a:off x="11785600" y="6629400"/>
            <a:ext cx="406400" cy="187325"/>
          </a:xfrm>
          <a:prstGeom prst="roundRect">
            <a:avLst/>
          </a:prstGeom>
        </p:spPr>
        <p:txBody>
          <a:bodyPr/>
          <a:lstStyle/>
          <a:p>
            <a:pPr defTabSz="914400"/>
            <a:fld id="{86CB4B4D-7CA3-9044-876B-883B54F8677D}" type="slidenum">
              <a:rPr lang="en-US" smtClean="0"/>
              <a:pPr defTabSz="914400"/>
              <a:t>15</a:t>
            </a:fld>
            <a:endParaRPr lang="en-US" dirty="0"/>
          </a:p>
        </p:txBody>
      </p:sp>
      <p:sp>
        <p:nvSpPr>
          <p:cNvPr id="12" name="Title 1">
            <a:extLst>
              <a:ext uri="{FF2B5EF4-FFF2-40B4-BE49-F238E27FC236}">
                <a16:creationId xmlns:a16="http://schemas.microsoft.com/office/drawing/2014/main" id="{D1B3CB8B-2118-4126-B49F-BD0E98DFC49C}"/>
              </a:ext>
            </a:extLst>
          </p:cNvPr>
          <p:cNvSpPr txBox="1">
            <a:spLocks/>
          </p:cNvSpPr>
          <p:nvPr/>
        </p:nvSpPr>
        <p:spPr>
          <a:xfrm>
            <a:off x="761999" y="3255801"/>
            <a:ext cx="3124201" cy="1347021"/>
          </a:xfrm>
          <a:prstGeom prst="rect">
            <a:avLst/>
          </a:prstGeom>
          <a:ln/>
        </p:spPr>
        <p:style>
          <a:lnRef idx="2">
            <a:schemeClr val="accent1"/>
          </a:lnRef>
          <a:fillRef idx="1">
            <a:schemeClr val="lt1"/>
          </a:fillRef>
          <a:effectRef idx="0">
            <a:schemeClr val="accent1"/>
          </a:effectRef>
          <a:fontRef idx="minor">
            <a:schemeClr val="dk1"/>
          </a:fontRef>
        </p:style>
        <p:txBody>
          <a:bodyPr>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lgn="ctr"/>
            <a:r>
              <a:rPr lang="it-IT" sz="2000" dirty="0"/>
              <a:t>Tara </a:t>
            </a:r>
            <a:r>
              <a:rPr lang="it-IT" sz="2000" dirty="0" err="1"/>
              <a:t>Shreve</a:t>
            </a:r>
            <a:r>
              <a:rPr lang="it-IT" sz="2000" dirty="0"/>
              <a:t>,</a:t>
            </a:r>
          </a:p>
          <a:p>
            <a:pPr algn="ctr"/>
            <a:r>
              <a:rPr lang="it-IT" sz="2000" dirty="0"/>
              <a:t>Francisco Delgado</a:t>
            </a:r>
          </a:p>
          <a:p>
            <a:pPr algn="ctr"/>
            <a:r>
              <a:rPr lang="it-IT" sz="2000" i="1" dirty="0"/>
              <a:t>Carnegie Institute,</a:t>
            </a:r>
          </a:p>
          <a:p>
            <a:pPr algn="ctr"/>
            <a:r>
              <a:rPr lang="it-IT" sz="2000" i="1" dirty="0"/>
              <a:t>University of Santiago</a:t>
            </a:r>
            <a:endParaRPr lang="en-US" sz="2000" dirty="0">
              <a:solidFill>
                <a:srgbClr val="000000"/>
              </a:solidFill>
              <a:latin typeface="+mj-lt"/>
              <a:cs typeface="Arial"/>
            </a:endParaRPr>
          </a:p>
        </p:txBody>
      </p:sp>
      <p:sp>
        <p:nvSpPr>
          <p:cNvPr id="13" name="Title 1">
            <a:extLst>
              <a:ext uri="{FF2B5EF4-FFF2-40B4-BE49-F238E27FC236}">
                <a16:creationId xmlns:a16="http://schemas.microsoft.com/office/drawing/2014/main" id="{F1585196-13E4-4244-BF7D-68227EA9321E}"/>
              </a:ext>
            </a:extLst>
          </p:cNvPr>
          <p:cNvSpPr txBox="1">
            <a:spLocks/>
          </p:cNvSpPr>
          <p:nvPr/>
        </p:nvSpPr>
        <p:spPr>
          <a:xfrm>
            <a:off x="755465" y="5029200"/>
            <a:ext cx="3124200" cy="594928"/>
          </a:xfrm>
          <a:prstGeom prst="rect">
            <a:avLst/>
          </a:prstGeom>
          <a:solidFill>
            <a:schemeClr val="bg1"/>
          </a:solidFill>
          <a:ln w="38100" cmpd="sng">
            <a:solidFill>
              <a:schemeClr val="tx1"/>
            </a:solidFill>
          </a:ln>
        </p:spPr>
        <p:txBody>
          <a:bodyPr>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lgn="ctr"/>
            <a:r>
              <a:rPr lang="en-US" dirty="0">
                <a:solidFill>
                  <a:srgbClr val="000000"/>
                </a:solidFill>
                <a:latin typeface="+mj-lt"/>
                <a:cs typeface="Arial"/>
              </a:rPr>
              <a:t>Example of Multi-frequency volcanic SAR-products</a:t>
            </a:r>
          </a:p>
        </p:txBody>
      </p:sp>
      <p:pic>
        <p:nvPicPr>
          <p:cNvPr id="4" name="Immagine 3">
            <a:extLst>
              <a:ext uri="{FF2B5EF4-FFF2-40B4-BE49-F238E27FC236}">
                <a16:creationId xmlns:a16="http://schemas.microsoft.com/office/drawing/2014/main" id="{CEE5A3B9-48EF-483F-9376-A73DC2C12482}"/>
              </a:ext>
            </a:extLst>
          </p:cNvPr>
          <p:cNvPicPr>
            <a:picLocks noChangeAspect="1"/>
          </p:cNvPicPr>
          <p:nvPr/>
        </p:nvPicPr>
        <p:blipFill rotWithShape="1">
          <a:blip r:embed="rId2"/>
          <a:srcRect l="3864" t="1037" r="1584" b="3448"/>
          <a:stretch/>
        </p:blipFill>
        <p:spPr>
          <a:xfrm>
            <a:off x="4495800" y="1198794"/>
            <a:ext cx="7620000" cy="5191932"/>
          </a:xfrm>
          <a:prstGeom prst="rect">
            <a:avLst/>
          </a:prstGeom>
        </p:spPr>
      </p:pic>
      <p:sp>
        <p:nvSpPr>
          <p:cNvPr id="6" name="Rettangolo 5">
            <a:extLst>
              <a:ext uri="{FF2B5EF4-FFF2-40B4-BE49-F238E27FC236}">
                <a16:creationId xmlns:a16="http://schemas.microsoft.com/office/drawing/2014/main" id="{D8C0B941-726D-4B46-ABE4-168EC0323A5E}"/>
              </a:ext>
            </a:extLst>
          </p:cNvPr>
          <p:cNvSpPr/>
          <p:nvPr/>
        </p:nvSpPr>
        <p:spPr>
          <a:xfrm>
            <a:off x="908615" y="1783789"/>
            <a:ext cx="2830967"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latin typeface="+mj-lt"/>
              </a:rPr>
              <a:t>Contribution to multi-sensor Study of Sierra Negra, Galapagos</a:t>
            </a:r>
            <a:endParaRPr lang="it-IT" sz="2000" dirty="0">
              <a:latin typeface="+mj-lt"/>
            </a:endParaRPr>
          </a:p>
        </p:txBody>
      </p:sp>
      <p:sp>
        <p:nvSpPr>
          <p:cNvPr id="9" name="Title 4">
            <a:extLst>
              <a:ext uri="{FF2B5EF4-FFF2-40B4-BE49-F238E27FC236}">
                <a16:creationId xmlns:a16="http://schemas.microsoft.com/office/drawing/2014/main" id="{0DF5AC05-31F7-DECF-3F71-FB85268A333A}"/>
              </a:ext>
            </a:extLst>
          </p:cNvPr>
          <p:cNvSpPr>
            <a:spLocks noGrp="1"/>
          </p:cNvSpPr>
          <p:nvPr>
            <p:ph type="title"/>
          </p:nvPr>
        </p:nvSpPr>
        <p:spPr>
          <a:xfrm>
            <a:off x="179634" y="263091"/>
            <a:ext cx="9386864" cy="509861"/>
          </a:xfrm>
        </p:spPr>
        <p:txBody>
          <a:bodyPr/>
          <a:lstStyle/>
          <a:p>
            <a:r>
              <a:rPr lang="en-US" sz="3400" dirty="0"/>
              <a:t>Volcano Demonstrator – 4/4</a:t>
            </a:r>
            <a:endParaRPr lang="en-GB" sz="3400" dirty="0"/>
          </a:p>
        </p:txBody>
      </p:sp>
      <p:sp>
        <p:nvSpPr>
          <p:cNvPr id="10" name="Content Placeholder 1">
            <a:extLst>
              <a:ext uri="{FF2B5EF4-FFF2-40B4-BE49-F238E27FC236}">
                <a16:creationId xmlns:a16="http://schemas.microsoft.com/office/drawing/2014/main" id="{BD4CB8E6-8772-783D-478B-C830F2DCF34A}"/>
              </a:ext>
            </a:extLst>
          </p:cNvPr>
          <p:cNvSpPr txBox="1">
            <a:spLocks/>
          </p:cNvSpPr>
          <p:nvPr/>
        </p:nvSpPr>
        <p:spPr>
          <a:xfrm>
            <a:off x="5629756" y="153604"/>
            <a:ext cx="3936742" cy="728834"/>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Mike Poland, USGS; Susi Ebmeier, University of Leeds.</a:t>
            </a:r>
            <a:endParaRPr lang="it-IT" sz="2400" dirty="0"/>
          </a:p>
        </p:txBody>
      </p:sp>
    </p:spTree>
    <p:extLst>
      <p:ext uri="{BB962C8B-B14F-4D97-AF65-F5344CB8AC3E}">
        <p14:creationId xmlns:p14="http://schemas.microsoft.com/office/powerpoint/2010/main" val="131201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
            <a:extLst>
              <a:ext uri="{FF2B5EF4-FFF2-40B4-BE49-F238E27FC236}">
                <a16:creationId xmlns:a16="http://schemas.microsoft.com/office/drawing/2014/main" id="{8E396168-0669-4825-87B4-01AF44532E4D}"/>
              </a:ext>
            </a:extLst>
          </p:cNvPr>
          <p:cNvSpPr>
            <a:spLocks noGrp="1"/>
          </p:cNvSpPr>
          <p:nvPr>
            <p:ph idx="1"/>
          </p:nvPr>
        </p:nvSpPr>
        <p:spPr>
          <a:xfrm>
            <a:off x="306304" y="1419318"/>
            <a:ext cx="4400167" cy="4662871"/>
          </a:xfrm>
        </p:spPr>
        <p:txBody>
          <a:bodyPr/>
          <a:lstStyle/>
          <a:p>
            <a:pPr marL="0" indent="0">
              <a:buNone/>
            </a:pPr>
            <a:r>
              <a:rPr lang="en-US" sz="2400" b="1" u="sng" dirty="0"/>
              <a:t>GOALS</a:t>
            </a:r>
            <a:r>
              <a:rPr lang="en-US" sz="2400" dirty="0"/>
              <a:t>:</a:t>
            </a:r>
          </a:p>
          <a:p>
            <a:r>
              <a:rPr lang="it-IT" sz="2400" dirty="0" err="1"/>
              <a:t>Develops</a:t>
            </a:r>
            <a:r>
              <a:rPr lang="it-IT" sz="2400" dirty="0"/>
              <a:t> and </a:t>
            </a:r>
            <a:r>
              <a:rPr lang="it-IT" sz="2400" dirty="0" err="1"/>
              <a:t>demonstrates</a:t>
            </a:r>
            <a:r>
              <a:rPr lang="it-IT" sz="2400" dirty="0"/>
              <a:t> </a:t>
            </a:r>
            <a:r>
              <a:rPr lang="it-IT" sz="2400" dirty="0" err="1"/>
              <a:t>advanced</a:t>
            </a:r>
            <a:r>
              <a:rPr lang="it-IT" sz="2400" dirty="0"/>
              <a:t> </a:t>
            </a:r>
            <a:r>
              <a:rPr lang="en-US" sz="2400" dirty="0"/>
              <a:t>science products for rapid earthquake response and better understanding of </a:t>
            </a:r>
            <a:r>
              <a:rPr lang="it-IT" sz="2400" dirty="0"/>
              <a:t>risk and exposure.</a:t>
            </a:r>
          </a:p>
          <a:p>
            <a:r>
              <a:rPr lang="en-US" sz="2400" dirty="0"/>
              <a:t>Supports the uptake of these </a:t>
            </a:r>
            <a:r>
              <a:rPr lang="it-IT" sz="2400" dirty="0"/>
              <a:t>products and methodologies </a:t>
            </a:r>
            <a:r>
              <a:rPr lang="it-IT" sz="2400" dirty="0" err="1"/>
              <a:t>through</a:t>
            </a:r>
            <a:r>
              <a:rPr lang="it-IT" sz="2400" dirty="0"/>
              <a:t> </a:t>
            </a:r>
            <a:r>
              <a:rPr lang="en-US" sz="2400" dirty="0"/>
              <a:t>co-design an development with WG </a:t>
            </a:r>
            <a:r>
              <a:rPr lang="it-IT" sz="2400" dirty="0"/>
              <a:t>stakeholders and users.</a:t>
            </a:r>
            <a:endParaRPr lang="it-IT" sz="900" dirty="0"/>
          </a:p>
        </p:txBody>
      </p:sp>
      <p:sp>
        <p:nvSpPr>
          <p:cNvPr id="2" name="Title 1">
            <a:extLst>
              <a:ext uri="{FF2B5EF4-FFF2-40B4-BE49-F238E27FC236}">
                <a16:creationId xmlns:a16="http://schemas.microsoft.com/office/drawing/2014/main" id="{F1260EEA-5BDF-78FA-BECA-6FE13DD4CE0A}"/>
              </a:ext>
            </a:extLst>
          </p:cNvPr>
          <p:cNvSpPr>
            <a:spLocks noGrp="1"/>
          </p:cNvSpPr>
          <p:nvPr>
            <p:ph type="title"/>
          </p:nvPr>
        </p:nvSpPr>
        <p:spPr>
          <a:xfrm>
            <a:off x="176048" y="235724"/>
            <a:ext cx="9386864" cy="599872"/>
          </a:xfrm>
        </p:spPr>
        <p:txBody>
          <a:bodyPr/>
          <a:lstStyle/>
          <a:p>
            <a:r>
              <a:rPr lang="en-US" sz="4000" dirty="0"/>
              <a:t>Seismic Demonstrator – 1/3</a:t>
            </a:r>
            <a:endParaRPr lang="en-GB" sz="4000" dirty="0"/>
          </a:p>
        </p:txBody>
      </p:sp>
      <p:sp>
        <p:nvSpPr>
          <p:cNvPr id="24" name="Content Placeholder 1">
            <a:extLst>
              <a:ext uri="{FF2B5EF4-FFF2-40B4-BE49-F238E27FC236}">
                <a16:creationId xmlns:a16="http://schemas.microsoft.com/office/drawing/2014/main" id="{5CDD6C2C-29F2-45C6-B057-536937F3378B}"/>
              </a:ext>
            </a:extLst>
          </p:cNvPr>
          <p:cNvSpPr txBox="1">
            <a:spLocks/>
          </p:cNvSpPr>
          <p:nvPr/>
        </p:nvSpPr>
        <p:spPr>
          <a:xfrm>
            <a:off x="6514912" y="175939"/>
            <a:ext cx="3048000" cy="719442"/>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Philippe Bally, ESA; Stefano Salvi, INGV</a:t>
            </a:r>
            <a:endParaRPr lang="it-IT" sz="2400" dirty="0"/>
          </a:p>
        </p:txBody>
      </p:sp>
      <p:pic>
        <p:nvPicPr>
          <p:cNvPr id="4" name="Immagine 3">
            <a:extLst>
              <a:ext uri="{FF2B5EF4-FFF2-40B4-BE49-F238E27FC236}">
                <a16:creationId xmlns:a16="http://schemas.microsoft.com/office/drawing/2014/main" id="{E2F85D64-0BB4-41A0-82A1-E52C9A308448}"/>
              </a:ext>
            </a:extLst>
          </p:cNvPr>
          <p:cNvPicPr>
            <a:picLocks noChangeAspect="1"/>
          </p:cNvPicPr>
          <p:nvPr/>
        </p:nvPicPr>
        <p:blipFill>
          <a:blip r:embed="rId3"/>
          <a:stretch>
            <a:fillRect/>
          </a:stretch>
        </p:blipFill>
        <p:spPr>
          <a:xfrm>
            <a:off x="4840157" y="1714718"/>
            <a:ext cx="7236393" cy="4072069"/>
          </a:xfrm>
          <a:prstGeom prst="rect">
            <a:avLst/>
          </a:prstGeom>
        </p:spPr>
      </p:pic>
    </p:spTree>
    <p:extLst>
      <p:ext uri="{BB962C8B-B14F-4D97-AF65-F5344CB8AC3E}">
        <p14:creationId xmlns:p14="http://schemas.microsoft.com/office/powerpoint/2010/main" val="911871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4EE19F0-366E-4F0A-8AFF-CB95989F45DD}"/>
              </a:ext>
            </a:extLst>
          </p:cNvPr>
          <p:cNvPicPr>
            <a:picLocks noChangeAspect="1"/>
          </p:cNvPicPr>
          <p:nvPr/>
        </p:nvPicPr>
        <p:blipFill rotWithShape="1">
          <a:blip r:embed="rId2"/>
          <a:srcRect t="8719" r="31292"/>
          <a:stretch/>
        </p:blipFill>
        <p:spPr>
          <a:xfrm>
            <a:off x="5757862" y="1752599"/>
            <a:ext cx="6357938" cy="4744283"/>
          </a:xfrm>
          <a:prstGeom prst="rect">
            <a:avLst/>
          </a:prstGeom>
        </p:spPr>
      </p:pic>
      <p:pic>
        <p:nvPicPr>
          <p:cNvPr id="9" name="Immagine 8">
            <a:extLst>
              <a:ext uri="{FF2B5EF4-FFF2-40B4-BE49-F238E27FC236}">
                <a16:creationId xmlns:a16="http://schemas.microsoft.com/office/drawing/2014/main" id="{69039902-3EC5-46D6-B846-EA658418075E}"/>
              </a:ext>
            </a:extLst>
          </p:cNvPr>
          <p:cNvPicPr>
            <a:picLocks noChangeAspect="1"/>
          </p:cNvPicPr>
          <p:nvPr/>
        </p:nvPicPr>
        <p:blipFill rotWithShape="1">
          <a:blip r:embed="rId3"/>
          <a:srcRect r="48148"/>
          <a:stretch/>
        </p:blipFill>
        <p:spPr>
          <a:xfrm>
            <a:off x="76200" y="1981200"/>
            <a:ext cx="4003791" cy="4343400"/>
          </a:xfrm>
          <a:prstGeom prst="rect">
            <a:avLst/>
          </a:prstGeom>
        </p:spPr>
      </p:pic>
      <p:pic>
        <p:nvPicPr>
          <p:cNvPr id="10" name="Immagine 9">
            <a:extLst>
              <a:ext uri="{FF2B5EF4-FFF2-40B4-BE49-F238E27FC236}">
                <a16:creationId xmlns:a16="http://schemas.microsoft.com/office/drawing/2014/main" id="{4EC58D02-49EF-42B0-8356-F7219035C9BB}"/>
              </a:ext>
            </a:extLst>
          </p:cNvPr>
          <p:cNvPicPr>
            <a:picLocks noChangeAspect="1"/>
          </p:cNvPicPr>
          <p:nvPr/>
        </p:nvPicPr>
        <p:blipFill rotWithShape="1">
          <a:blip r:embed="rId2"/>
          <a:srcRect l="26351" t="-79" r="25888" b="91281"/>
          <a:stretch/>
        </p:blipFill>
        <p:spPr>
          <a:xfrm>
            <a:off x="3657600" y="1219201"/>
            <a:ext cx="4419600" cy="457200"/>
          </a:xfrm>
          <a:prstGeom prst="rect">
            <a:avLst/>
          </a:prstGeom>
        </p:spPr>
      </p:pic>
      <p:sp>
        <p:nvSpPr>
          <p:cNvPr id="11" name="CasellaDiTesto 10">
            <a:extLst>
              <a:ext uri="{FF2B5EF4-FFF2-40B4-BE49-F238E27FC236}">
                <a16:creationId xmlns:a16="http://schemas.microsoft.com/office/drawing/2014/main" id="{4110952B-1A06-456A-A03F-38F7CB960BF1}"/>
              </a:ext>
            </a:extLst>
          </p:cNvPr>
          <p:cNvSpPr txBox="1"/>
          <p:nvPr/>
        </p:nvSpPr>
        <p:spPr>
          <a:xfrm>
            <a:off x="4038600" y="2388275"/>
            <a:ext cx="1727200" cy="203132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it-IT" b="1" i="1" dirty="0">
                <a:solidFill>
                  <a:schemeClr val="tx2"/>
                </a:solidFill>
                <a:latin typeface="+mj-lt"/>
              </a:rPr>
              <a:t>High-resolution DEM generated </a:t>
            </a:r>
            <a:r>
              <a:rPr lang="it-IT" b="1" i="1" dirty="0" err="1">
                <a:solidFill>
                  <a:schemeClr val="tx2"/>
                </a:solidFill>
                <a:latin typeface="+mj-lt"/>
              </a:rPr>
              <a:t>using</a:t>
            </a:r>
            <a:r>
              <a:rPr lang="it-IT" b="1" i="1" dirty="0">
                <a:solidFill>
                  <a:schemeClr val="tx2"/>
                </a:solidFill>
                <a:latin typeface="+mj-lt"/>
              </a:rPr>
              <a:t> Pleiades images</a:t>
            </a:r>
          </a:p>
        </p:txBody>
      </p:sp>
      <p:sp>
        <p:nvSpPr>
          <p:cNvPr id="14" name="CasellaDiTesto 13">
            <a:extLst>
              <a:ext uri="{FF2B5EF4-FFF2-40B4-BE49-F238E27FC236}">
                <a16:creationId xmlns:a16="http://schemas.microsoft.com/office/drawing/2014/main" id="{2AFCAA93-3DC8-4109-955A-5F6B3FDAF83B}"/>
              </a:ext>
            </a:extLst>
          </p:cNvPr>
          <p:cNvSpPr txBox="1"/>
          <p:nvPr/>
        </p:nvSpPr>
        <p:spPr>
          <a:xfrm>
            <a:off x="4079991" y="5383853"/>
            <a:ext cx="1727200" cy="92333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b="1" i="1" dirty="0">
                <a:solidFill>
                  <a:schemeClr val="tx2"/>
                </a:solidFill>
                <a:latin typeface="+mj-lt"/>
              </a:rPr>
              <a:t>DInSAR </a:t>
            </a:r>
            <a:r>
              <a:rPr lang="it-IT" b="1" i="1" dirty="0" err="1">
                <a:solidFill>
                  <a:schemeClr val="tx2"/>
                </a:solidFill>
                <a:latin typeface="+mj-lt"/>
              </a:rPr>
              <a:t>maps</a:t>
            </a:r>
            <a:r>
              <a:rPr lang="it-IT" b="1" i="1" dirty="0">
                <a:solidFill>
                  <a:schemeClr val="tx2"/>
                </a:solidFill>
                <a:latin typeface="+mj-lt"/>
              </a:rPr>
              <a:t> from ALOS data</a:t>
            </a:r>
          </a:p>
        </p:txBody>
      </p:sp>
      <p:sp>
        <p:nvSpPr>
          <p:cNvPr id="5" name="Title 1">
            <a:extLst>
              <a:ext uri="{FF2B5EF4-FFF2-40B4-BE49-F238E27FC236}">
                <a16:creationId xmlns:a16="http://schemas.microsoft.com/office/drawing/2014/main" id="{308E4CE2-C5CA-16C4-BAB6-3B513B49BCA4}"/>
              </a:ext>
            </a:extLst>
          </p:cNvPr>
          <p:cNvSpPr>
            <a:spLocks noGrp="1"/>
          </p:cNvSpPr>
          <p:nvPr>
            <p:ph type="title"/>
          </p:nvPr>
        </p:nvSpPr>
        <p:spPr>
          <a:xfrm>
            <a:off x="176048" y="235724"/>
            <a:ext cx="9386864" cy="599872"/>
          </a:xfrm>
        </p:spPr>
        <p:txBody>
          <a:bodyPr/>
          <a:lstStyle/>
          <a:p>
            <a:r>
              <a:rPr lang="en-US" sz="4000" dirty="0"/>
              <a:t>Seismic Demonstrator – 2/3</a:t>
            </a:r>
            <a:endParaRPr lang="en-GB" sz="4000" dirty="0"/>
          </a:p>
        </p:txBody>
      </p:sp>
      <p:sp>
        <p:nvSpPr>
          <p:cNvPr id="6" name="Content Placeholder 1">
            <a:extLst>
              <a:ext uri="{FF2B5EF4-FFF2-40B4-BE49-F238E27FC236}">
                <a16:creationId xmlns:a16="http://schemas.microsoft.com/office/drawing/2014/main" id="{320F7AA6-C048-1923-96B0-70141D03DEB9}"/>
              </a:ext>
            </a:extLst>
          </p:cNvPr>
          <p:cNvSpPr txBox="1">
            <a:spLocks/>
          </p:cNvSpPr>
          <p:nvPr/>
        </p:nvSpPr>
        <p:spPr>
          <a:xfrm>
            <a:off x="6514912" y="175939"/>
            <a:ext cx="3048000" cy="719442"/>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Philippe Bally, ESA; Stefano Salvi, INGV</a:t>
            </a:r>
            <a:endParaRPr lang="it-IT" sz="2400" dirty="0"/>
          </a:p>
        </p:txBody>
      </p:sp>
    </p:spTree>
    <p:extLst>
      <p:ext uri="{BB962C8B-B14F-4D97-AF65-F5344CB8AC3E}">
        <p14:creationId xmlns:p14="http://schemas.microsoft.com/office/powerpoint/2010/main" val="1093710640"/>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97D0BF7-75A9-4207-A4D8-984E0E10F328}"/>
              </a:ext>
            </a:extLst>
          </p:cNvPr>
          <p:cNvPicPr>
            <a:picLocks noChangeAspect="1"/>
          </p:cNvPicPr>
          <p:nvPr/>
        </p:nvPicPr>
        <p:blipFill>
          <a:blip r:embed="rId2"/>
          <a:stretch>
            <a:fillRect/>
          </a:stretch>
        </p:blipFill>
        <p:spPr>
          <a:xfrm>
            <a:off x="3485926" y="1060615"/>
            <a:ext cx="8724900" cy="5448300"/>
          </a:xfrm>
          <a:prstGeom prst="rect">
            <a:avLst/>
          </a:prstGeom>
        </p:spPr>
      </p:pic>
      <p:sp>
        <p:nvSpPr>
          <p:cNvPr id="5" name="Rettangolo 4">
            <a:extLst>
              <a:ext uri="{FF2B5EF4-FFF2-40B4-BE49-F238E27FC236}">
                <a16:creationId xmlns:a16="http://schemas.microsoft.com/office/drawing/2014/main" id="{D830E109-A9A4-431E-AD6C-A2558F4CA5CF}"/>
              </a:ext>
            </a:extLst>
          </p:cNvPr>
          <p:cNvSpPr/>
          <p:nvPr/>
        </p:nvSpPr>
        <p:spPr>
          <a:xfrm>
            <a:off x="217405" y="2057400"/>
            <a:ext cx="3161163" cy="40318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it-IT" sz="1600" dirty="0">
                <a:latin typeface="+mj-lt"/>
              </a:rPr>
              <a:t> Interferogram generated by CNR-IREA, </a:t>
            </a:r>
            <a:r>
              <a:rPr lang="it-IT" sz="1600" dirty="0" err="1">
                <a:latin typeface="+mj-lt"/>
              </a:rPr>
              <a:t>exploiting</a:t>
            </a:r>
            <a:r>
              <a:rPr lang="it-IT" sz="1600" dirty="0">
                <a:latin typeface="+mj-lt"/>
              </a:rPr>
              <a:t> </a:t>
            </a:r>
            <a:r>
              <a:rPr lang="it-IT" sz="1600" dirty="0" err="1">
                <a:latin typeface="+mj-lt"/>
              </a:rPr>
              <a:t>two</a:t>
            </a:r>
            <a:r>
              <a:rPr lang="it-IT" sz="1600" dirty="0">
                <a:latin typeface="+mj-lt"/>
              </a:rPr>
              <a:t> Copernicus Sentinel-1© 2016 images </a:t>
            </a:r>
            <a:r>
              <a:rPr lang="it-IT" sz="1600" dirty="0" err="1">
                <a:latin typeface="+mj-lt"/>
              </a:rPr>
              <a:t>acquired</a:t>
            </a:r>
            <a:r>
              <a:rPr lang="it-IT" sz="1600" dirty="0">
                <a:latin typeface="+mj-lt"/>
              </a:rPr>
              <a:t> from </a:t>
            </a:r>
            <a:r>
              <a:rPr lang="it-IT" sz="1600" dirty="0" err="1">
                <a:latin typeface="+mj-lt"/>
              </a:rPr>
              <a:t>descending</a:t>
            </a:r>
            <a:r>
              <a:rPr lang="it-IT" sz="1600" dirty="0">
                <a:latin typeface="+mj-lt"/>
              </a:rPr>
              <a:t> </a:t>
            </a:r>
            <a:r>
              <a:rPr lang="it-IT" sz="1600" dirty="0" err="1">
                <a:latin typeface="+mj-lt"/>
              </a:rPr>
              <a:t>orbits</a:t>
            </a:r>
            <a:r>
              <a:rPr lang="it-IT" sz="1600" dirty="0">
                <a:latin typeface="+mj-lt"/>
              </a:rPr>
              <a:t> (Track 40) </a:t>
            </a:r>
            <a:r>
              <a:rPr lang="it-IT" sz="1600" dirty="0" err="1">
                <a:latin typeface="+mj-lt"/>
              </a:rPr>
              <a:t>before</a:t>
            </a:r>
            <a:r>
              <a:rPr lang="it-IT" sz="1600" dirty="0">
                <a:latin typeface="+mj-lt"/>
              </a:rPr>
              <a:t> (12 April) and </a:t>
            </a:r>
            <a:r>
              <a:rPr lang="it-IT" sz="1600" dirty="0" err="1">
                <a:latin typeface="+mj-lt"/>
              </a:rPr>
              <a:t>after</a:t>
            </a:r>
            <a:r>
              <a:rPr lang="it-IT" sz="1600" dirty="0">
                <a:latin typeface="+mj-lt"/>
              </a:rPr>
              <a:t> (24 April) the </a:t>
            </a:r>
            <a:r>
              <a:rPr lang="it-IT" sz="1600" dirty="0" err="1">
                <a:latin typeface="+mj-lt"/>
              </a:rPr>
              <a:t>Mw</a:t>
            </a:r>
            <a:r>
              <a:rPr lang="it-IT" sz="1600" dirty="0">
                <a:latin typeface="+mj-lt"/>
              </a:rPr>
              <a:t> 7.8 </a:t>
            </a:r>
            <a:r>
              <a:rPr lang="it-IT" sz="1600" dirty="0" err="1">
                <a:latin typeface="+mj-lt"/>
              </a:rPr>
              <a:t>event</a:t>
            </a:r>
            <a:r>
              <a:rPr lang="it-IT" sz="1600" dirty="0">
                <a:latin typeface="+mj-lt"/>
              </a:rPr>
              <a:t> in Ecuador, </a:t>
            </a:r>
            <a:r>
              <a:rPr lang="it-IT" sz="1600" dirty="0" err="1">
                <a:latin typeface="+mj-lt"/>
              </a:rPr>
              <a:t>whose</a:t>
            </a:r>
            <a:r>
              <a:rPr lang="it-IT" sz="1600" dirty="0">
                <a:latin typeface="+mj-lt"/>
              </a:rPr>
              <a:t> </a:t>
            </a:r>
            <a:r>
              <a:rPr lang="it-IT" sz="1600" dirty="0" err="1">
                <a:latin typeface="+mj-lt"/>
              </a:rPr>
              <a:t>epicentre</a:t>
            </a:r>
            <a:r>
              <a:rPr lang="it-IT" sz="1600" dirty="0">
                <a:latin typeface="+mj-lt"/>
              </a:rPr>
              <a:t> </a:t>
            </a:r>
            <a:r>
              <a:rPr lang="it-IT" sz="1600" dirty="0" err="1">
                <a:latin typeface="+mj-lt"/>
              </a:rPr>
              <a:t>is</a:t>
            </a:r>
            <a:r>
              <a:rPr lang="it-IT" sz="1600" dirty="0">
                <a:latin typeface="+mj-lt"/>
              </a:rPr>
              <a:t> </a:t>
            </a:r>
            <a:r>
              <a:rPr lang="it-IT" sz="1600" dirty="0" err="1">
                <a:latin typeface="+mj-lt"/>
              </a:rPr>
              <a:t>indicated</a:t>
            </a:r>
            <a:r>
              <a:rPr lang="it-IT" sz="1600" dirty="0">
                <a:latin typeface="+mj-lt"/>
              </a:rPr>
              <a:t> by a red star. Left: </a:t>
            </a:r>
            <a:r>
              <a:rPr lang="it-IT" sz="1600" dirty="0" err="1">
                <a:latin typeface="+mj-lt"/>
              </a:rPr>
              <a:t>Differential</a:t>
            </a:r>
            <a:r>
              <a:rPr lang="it-IT" sz="1600" dirty="0">
                <a:latin typeface="+mj-lt"/>
              </a:rPr>
              <a:t> Interferogram; Right: Line of </a:t>
            </a:r>
            <a:r>
              <a:rPr lang="it-IT" sz="1600" dirty="0" err="1">
                <a:latin typeface="+mj-lt"/>
              </a:rPr>
              <a:t>Sight</a:t>
            </a:r>
            <a:r>
              <a:rPr lang="it-IT" sz="1600" dirty="0">
                <a:latin typeface="+mj-lt"/>
              </a:rPr>
              <a:t> (</a:t>
            </a:r>
            <a:r>
              <a:rPr lang="it-IT" sz="1600" dirty="0" err="1">
                <a:latin typeface="+mj-lt"/>
              </a:rPr>
              <a:t>interpolated</a:t>
            </a:r>
            <a:r>
              <a:rPr lang="it-IT" sz="1600" dirty="0">
                <a:latin typeface="+mj-lt"/>
              </a:rPr>
              <a:t>) Displacement </a:t>
            </a:r>
            <a:r>
              <a:rPr lang="it-IT" sz="1600" dirty="0" err="1">
                <a:latin typeface="+mj-lt"/>
              </a:rPr>
              <a:t>map</a:t>
            </a:r>
            <a:r>
              <a:rPr lang="it-IT" sz="1600" dirty="0">
                <a:latin typeface="+mj-lt"/>
              </a:rPr>
              <a:t>. The </a:t>
            </a:r>
            <a:r>
              <a:rPr lang="it-IT" sz="1600" dirty="0" err="1">
                <a:latin typeface="+mj-lt"/>
              </a:rPr>
              <a:t>reference</a:t>
            </a:r>
            <a:r>
              <a:rPr lang="it-IT" sz="1600" dirty="0">
                <a:latin typeface="+mj-lt"/>
              </a:rPr>
              <a:t> point for the </a:t>
            </a:r>
            <a:r>
              <a:rPr lang="it-IT" sz="1600" dirty="0" err="1">
                <a:latin typeface="+mj-lt"/>
              </a:rPr>
              <a:t>measurement</a:t>
            </a:r>
            <a:r>
              <a:rPr lang="it-IT" sz="1600" dirty="0">
                <a:latin typeface="+mj-lt"/>
              </a:rPr>
              <a:t> </a:t>
            </a:r>
            <a:r>
              <a:rPr lang="it-IT" sz="1600" dirty="0" err="1">
                <a:latin typeface="+mj-lt"/>
              </a:rPr>
              <a:t>is</a:t>
            </a:r>
            <a:r>
              <a:rPr lang="it-IT" sz="1600" dirty="0">
                <a:latin typeface="+mj-lt"/>
              </a:rPr>
              <a:t> </a:t>
            </a:r>
            <a:r>
              <a:rPr lang="it-IT" sz="1600" dirty="0" err="1">
                <a:latin typeface="+mj-lt"/>
              </a:rPr>
              <a:t>located</a:t>
            </a:r>
            <a:r>
              <a:rPr lang="it-IT" sz="1600" dirty="0">
                <a:latin typeface="+mj-lt"/>
              </a:rPr>
              <a:t> in </a:t>
            </a:r>
            <a:r>
              <a:rPr lang="it-IT" sz="1600" dirty="0" err="1">
                <a:latin typeface="+mj-lt"/>
              </a:rPr>
              <a:t>correspondence</a:t>
            </a:r>
            <a:r>
              <a:rPr lang="it-IT" sz="1600" dirty="0">
                <a:latin typeface="+mj-lt"/>
              </a:rPr>
              <a:t> to the Guayaquil town. </a:t>
            </a:r>
          </a:p>
        </p:txBody>
      </p:sp>
      <p:sp>
        <p:nvSpPr>
          <p:cNvPr id="6" name="Title 1">
            <a:extLst>
              <a:ext uri="{FF2B5EF4-FFF2-40B4-BE49-F238E27FC236}">
                <a16:creationId xmlns:a16="http://schemas.microsoft.com/office/drawing/2014/main" id="{56C2EE1F-137A-37CA-00AB-DC11EDBC438E}"/>
              </a:ext>
            </a:extLst>
          </p:cNvPr>
          <p:cNvSpPr>
            <a:spLocks noGrp="1"/>
          </p:cNvSpPr>
          <p:nvPr>
            <p:ph type="title"/>
          </p:nvPr>
        </p:nvSpPr>
        <p:spPr>
          <a:xfrm>
            <a:off x="176048" y="235724"/>
            <a:ext cx="9386864" cy="599872"/>
          </a:xfrm>
        </p:spPr>
        <p:txBody>
          <a:bodyPr/>
          <a:lstStyle/>
          <a:p>
            <a:r>
              <a:rPr lang="en-US" sz="4000" dirty="0"/>
              <a:t>Seismic Demonstrator – 3/3</a:t>
            </a:r>
            <a:endParaRPr lang="en-GB" sz="4000" dirty="0"/>
          </a:p>
        </p:txBody>
      </p:sp>
      <p:sp>
        <p:nvSpPr>
          <p:cNvPr id="9" name="Content Placeholder 1">
            <a:extLst>
              <a:ext uri="{FF2B5EF4-FFF2-40B4-BE49-F238E27FC236}">
                <a16:creationId xmlns:a16="http://schemas.microsoft.com/office/drawing/2014/main" id="{E136D89F-86B3-1776-EEDE-CF849D13C1B4}"/>
              </a:ext>
            </a:extLst>
          </p:cNvPr>
          <p:cNvSpPr txBox="1">
            <a:spLocks/>
          </p:cNvSpPr>
          <p:nvPr/>
        </p:nvSpPr>
        <p:spPr>
          <a:xfrm>
            <a:off x="6514912" y="175939"/>
            <a:ext cx="3048000" cy="719442"/>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Philippe Bally, ESA; Stefano Salvi, INGV</a:t>
            </a:r>
            <a:endParaRPr lang="it-IT" sz="2400" dirty="0"/>
          </a:p>
        </p:txBody>
      </p:sp>
    </p:spTree>
    <p:extLst>
      <p:ext uri="{BB962C8B-B14F-4D97-AF65-F5344CB8AC3E}">
        <p14:creationId xmlns:p14="http://schemas.microsoft.com/office/powerpoint/2010/main" val="3997750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
            <a:extLst>
              <a:ext uri="{FF2B5EF4-FFF2-40B4-BE49-F238E27FC236}">
                <a16:creationId xmlns:a16="http://schemas.microsoft.com/office/drawing/2014/main" id="{8E396168-0669-4825-87B4-01AF44532E4D}"/>
              </a:ext>
            </a:extLst>
          </p:cNvPr>
          <p:cNvSpPr>
            <a:spLocks noGrp="1"/>
          </p:cNvSpPr>
          <p:nvPr>
            <p:ph idx="1"/>
          </p:nvPr>
        </p:nvSpPr>
        <p:spPr>
          <a:xfrm>
            <a:off x="324233" y="1558533"/>
            <a:ext cx="4476367" cy="4662871"/>
          </a:xfrm>
        </p:spPr>
        <p:txBody>
          <a:bodyPr/>
          <a:lstStyle/>
          <a:p>
            <a:pPr marL="0" indent="0">
              <a:buNone/>
            </a:pPr>
            <a:r>
              <a:rPr lang="en-US" sz="2400" b="1" u="sng" dirty="0"/>
              <a:t>GOALs</a:t>
            </a:r>
            <a:r>
              <a:rPr lang="en-US" sz="2400" dirty="0"/>
              <a:t>:</a:t>
            </a:r>
          </a:p>
          <a:p>
            <a:r>
              <a:rPr lang="en-US" sz="2400" dirty="0"/>
              <a:t>Showcase contribution of satellite data and products to recovery efforts following major disaster events. </a:t>
            </a:r>
          </a:p>
          <a:p>
            <a:r>
              <a:rPr lang="en-US" sz="2400" dirty="0"/>
              <a:t>Direct input to Post Disaster Needs Assessments and long-term contribution to Recovery Framework. </a:t>
            </a:r>
          </a:p>
          <a:p>
            <a:r>
              <a:rPr lang="en-US" sz="2400" dirty="0"/>
              <a:t>Cited in Space Agenda 2030 (UN GA).</a:t>
            </a:r>
            <a:endParaRPr lang="it-IT" sz="900" dirty="0"/>
          </a:p>
        </p:txBody>
      </p:sp>
      <p:sp>
        <p:nvSpPr>
          <p:cNvPr id="3" name="Title 2">
            <a:extLst>
              <a:ext uri="{FF2B5EF4-FFF2-40B4-BE49-F238E27FC236}">
                <a16:creationId xmlns:a16="http://schemas.microsoft.com/office/drawing/2014/main" id="{C4A0EB16-4C1C-AAC2-FE45-D1881F7E8B41}"/>
              </a:ext>
            </a:extLst>
          </p:cNvPr>
          <p:cNvSpPr>
            <a:spLocks noGrp="1"/>
          </p:cNvSpPr>
          <p:nvPr>
            <p:ph type="title"/>
          </p:nvPr>
        </p:nvSpPr>
        <p:spPr>
          <a:xfrm>
            <a:off x="228600" y="70086"/>
            <a:ext cx="5005552" cy="937999"/>
          </a:xfrm>
        </p:spPr>
        <p:txBody>
          <a:bodyPr/>
          <a:lstStyle/>
          <a:p>
            <a:r>
              <a:rPr lang="en-US" sz="3200" dirty="0"/>
              <a:t>Recovery Observatory Demonstrator – 1/3</a:t>
            </a:r>
            <a:endParaRPr lang="en-GB" sz="3200" dirty="0"/>
          </a:p>
        </p:txBody>
      </p:sp>
      <p:sp>
        <p:nvSpPr>
          <p:cNvPr id="24" name="Content Placeholder 1">
            <a:extLst>
              <a:ext uri="{FF2B5EF4-FFF2-40B4-BE49-F238E27FC236}">
                <a16:creationId xmlns:a16="http://schemas.microsoft.com/office/drawing/2014/main" id="{5CDD6C2C-29F2-45C6-B057-536937F3378B}"/>
              </a:ext>
            </a:extLst>
          </p:cNvPr>
          <p:cNvSpPr txBox="1">
            <a:spLocks/>
          </p:cNvSpPr>
          <p:nvPr/>
        </p:nvSpPr>
        <p:spPr>
          <a:xfrm>
            <a:off x="5334000" y="190151"/>
            <a:ext cx="4112192" cy="697868"/>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Hélène de Boissezon, CNES; </a:t>
            </a:r>
            <a:r>
              <a:rPr lang="en-US" dirty="0" err="1"/>
              <a:t>Rashmin</a:t>
            </a:r>
            <a:r>
              <a:rPr lang="en-US" dirty="0"/>
              <a:t> </a:t>
            </a:r>
            <a:r>
              <a:rPr lang="en-US" dirty="0" err="1"/>
              <a:t>Gunasekera</a:t>
            </a:r>
            <a:r>
              <a:rPr lang="en-US" dirty="0"/>
              <a:t>; World Bank</a:t>
            </a:r>
            <a:endParaRPr lang="it-IT" sz="2400" dirty="0"/>
          </a:p>
        </p:txBody>
      </p:sp>
      <p:pic>
        <p:nvPicPr>
          <p:cNvPr id="2" name="Immagine 1">
            <a:extLst>
              <a:ext uri="{FF2B5EF4-FFF2-40B4-BE49-F238E27FC236}">
                <a16:creationId xmlns:a16="http://schemas.microsoft.com/office/drawing/2014/main" id="{57F9655C-E935-4917-8DD9-4CD2EEBDECFB}"/>
              </a:ext>
            </a:extLst>
          </p:cNvPr>
          <p:cNvPicPr>
            <a:picLocks noChangeAspect="1"/>
          </p:cNvPicPr>
          <p:nvPr/>
        </p:nvPicPr>
        <p:blipFill>
          <a:blip r:embed="rId3"/>
          <a:stretch>
            <a:fillRect/>
          </a:stretch>
        </p:blipFill>
        <p:spPr>
          <a:xfrm>
            <a:off x="4942849" y="1828800"/>
            <a:ext cx="7215588" cy="3543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81076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7196" y="1215824"/>
            <a:ext cx="6812533" cy="4662871"/>
          </a:xfrm>
        </p:spPr>
        <p:txBody>
          <a:bodyPr/>
          <a:lstStyle/>
          <a:p>
            <a:pPr>
              <a:spcAft>
                <a:spcPts val="1800"/>
              </a:spcAft>
            </a:pPr>
            <a:r>
              <a:rPr lang="en-US" dirty="0"/>
              <a:t>Earth observations to address risk: </a:t>
            </a:r>
            <a:r>
              <a:rPr lang="it-IT" dirty="0"/>
              <a:t>identification of natural </a:t>
            </a:r>
            <a:r>
              <a:rPr lang="it-IT" b="1" dirty="0"/>
              <a:t>hazards</a:t>
            </a:r>
            <a:r>
              <a:rPr lang="it-IT" dirty="0"/>
              <a:t>, </a:t>
            </a:r>
            <a:r>
              <a:rPr lang="en-US" b="1" dirty="0"/>
              <a:t>exposure </a:t>
            </a:r>
            <a:r>
              <a:rPr lang="en-US" dirty="0"/>
              <a:t>of people, assets and </a:t>
            </a:r>
            <a:r>
              <a:rPr lang="it-IT" dirty="0" err="1"/>
              <a:t>livelihoods</a:t>
            </a:r>
            <a:r>
              <a:rPr lang="it-IT" dirty="0"/>
              <a:t>, and </a:t>
            </a:r>
            <a:r>
              <a:rPr lang="it-IT" dirty="0" err="1"/>
              <a:t>related</a:t>
            </a:r>
            <a:r>
              <a:rPr lang="it-IT" dirty="0"/>
              <a:t> </a:t>
            </a:r>
            <a:r>
              <a:rPr lang="it-IT" b="1" dirty="0" err="1"/>
              <a:t>vulnerabilities</a:t>
            </a:r>
            <a:endParaRPr lang="it-IT" b="1" dirty="0"/>
          </a:p>
          <a:p>
            <a:pPr>
              <a:spcAft>
                <a:spcPts val="1800"/>
              </a:spcAft>
            </a:pPr>
            <a:r>
              <a:rPr lang="en-US" dirty="0"/>
              <a:t>CEOS WG Disasters Work Plan is aligned with the </a:t>
            </a:r>
            <a:r>
              <a:rPr lang="en-US" b="1" dirty="0"/>
              <a:t>Sendai Framework </a:t>
            </a:r>
            <a:r>
              <a:rPr lang="en-US" dirty="0"/>
              <a:t>on </a:t>
            </a:r>
            <a:r>
              <a:rPr lang="en-GB" dirty="0"/>
              <a:t>Disaster</a:t>
            </a:r>
            <a:r>
              <a:rPr lang="it-IT" dirty="0"/>
              <a:t> Risk Reduction (DRR)</a:t>
            </a:r>
          </a:p>
          <a:p>
            <a:pPr>
              <a:spcAft>
                <a:spcPts val="1800"/>
              </a:spcAft>
            </a:pPr>
            <a:r>
              <a:rPr lang="it-IT" dirty="0" err="1"/>
              <a:t>GEO’s</a:t>
            </a:r>
            <a:r>
              <a:rPr lang="it-IT" dirty="0"/>
              <a:t> EO4DRM</a:t>
            </a:r>
          </a:p>
          <a:p>
            <a:pPr>
              <a:spcAft>
                <a:spcPts val="1800"/>
              </a:spcAft>
            </a:pPr>
            <a:r>
              <a:rPr lang="it-IT" dirty="0"/>
              <a:t>International Charter </a:t>
            </a:r>
            <a:r>
              <a:rPr lang="en-US" dirty="0"/>
              <a:t>Space and Major Disasters and </a:t>
            </a:r>
            <a:r>
              <a:rPr lang="it-IT" dirty="0"/>
              <a:t>Copernicus EMS</a:t>
            </a:r>
          </a:p>
        </p:txBody>
      </p:sp>
      <p:sp>
        <p:nvSpPr>
          <p:cNvPr id="3" name="Title 2">
            <a:extLst>
              <a:ext uri="{FF2B5EF4-FFF2-40B4-BE49-F238E27FC236}">
                <a16:creationId xmlns:a16="http://schemas.microsoft.com/office/drawing/2014/main" id="{86F80ED2-00A1-16CF-A598-24AC2BAFE961}"/>
              </a:ext>
            </a:extLst>
          </p:cNvPr>
          <p:cNvSpPr>
            <a:spLocks noGrp="1"/>
          </p:cNvSpPr>
          <p:nvPr>
            <p:ph type="title"/>
          </p:nvPr>
        </p:nvSpPr>
        <p:spPr/>
        <p:txBody>
          <a:bodyPr/>
          <a:lstStyle/>
          <a:p>
            <a:r>
              <a:rPr lang="en-US" sz="4400" dirty="0" err="1"/>
              <a:t>WGDisasters</a:t>
            </a:r>
            <a:r>
              <a:rPr lang="en-US" sz="4400" dirty="0"/>
              <a:t> fundamentals</a:t>
            </a:r>
            <a:br>
              <a:rPr lang="en-US" sz="4400" dirty="0"/>
            </a:br>
            <a:endParaRPr lang="en-GB" dirty="0"/>
          </a:p>
        </p:txBody>
      </p:sp>
      <p:pic>
        <p:nvPicPr>
          <p:cNvPr id="1026" name="Picture 2" descr="Disaster Management Cycle">
            <a:extLst>
              <a:ext uri="{FF2B5EF4-FFF2-40B4-BE49-F238E27FC236}">
                <a16:creationId xmlns:a16="http://schemas.microsoft.com/office/drawing/2014/main" id="{B2203B58-2ACB-43A9-8CA7-E73012D02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730" y="1215824"/>
            <a:ext cx="4601972" cy="4053939"/>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C2A664C8-EAA8-4962-831C-1E658F69FF9B}"/>
              </a:ext>
            </a:extLst>
          </p:cNvPr>
          <p:cNvPicPr>
            <a:picLocks noChangeAspect="1"/>
          </p:cNvPicPr>
          <p:nvPr/>
        </p:nvPicPr>
        <p:blipFill>
          <a:blip r:embed="rId4"/>
          <a:stretch>
            <a:fillRect/>
          </a:stretch>
        </p:blipFill>
        <p:spPr>
          <a:xfrm>
            <a:off x="7663159" y="5427620"/>
            <a:ext cx="1549192" cy="902149"/>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50ECCF46-C35C-450D-8127-1B5C04010B23}"/>
              </a:ext>
            </a:extLst>
          </p:cNvPr>
          <p:cNvPicPr>
            <a:picLocks noChangeAspect="1"/>
          </p:cNvPicPr>
          <p:nvPr/>
        </p:nvPicPr>
        <p:blipFill>
          <a:blip r:embed="rId5"/>
          <a:stretch>
            <a:fillRect/>
          </a:stretch>
        </p:blipFill>
        <p:spPr>
          <a:xfrm>
            <a:off x="10591800" y="4918576"/>
            <a:ext cx="1418389" cy="1447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609578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4110952B-1A06-456A-A03F-38F7CB960BF1}"/>
              </a:ext>
            </a:extLst>
          </p:cNvPr>
          <p:cNvSpPr txBox="1"/>
          <p:nvPr/>
        </p:nvSpPr>
        <p:spPr>
          <a:xfrm>
            <a:off x="1768037" y="6139934"/>
            <a:ext cx="9509852" cy="36933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b="1" i="1" dirty="0">
                <a:solidFill>
                  <a:schemeClr val="tx2"/>
                </a:solidFill>
                <a:latin typeface="+mj-lt"/>
              </a:rPr>
              <a:t>Multi-frequency SAR products </a:t>
            </a:r>
            <a:r>
              <a:rPr lang="it-IT" b="1" i="1" dirty="0" err="1">
                <a:solidFill>
                  <a:schemeClr val="tx2"/>
                </a:solidFill>
                <a:latin typeface="+mj-lt"/>
              </a:rPr>
              <a:t>relevant</a:t>
            </a:r>
            <a:r>
              <a:rPr lang="it-IT" b="1" i="1" dirty="0">
                <a:solidFill>
                  <a:schemeClr val="tx2"/>
                </a:solidFill>
                <a:latin typeface="+mj-lt"/>
              </a:rPr>
              <a:t> to the RO </a:t>
            </a:r>
            <a:r>
              <a:rPr lang="it-IT" b="1" i="1" dirty="0" err="1">
                <a:solidFill>
                  <a:schemeClr val="tx2"/>
                </a:solidFill>
                <a:latin typeface="+mj-lt"/>
              </a:rPr>
              <a:t>activation</a:t>
            </a:r>
            <a:r>
              <a:rPr lang="it-IT" b="1" i="1" dirty="0">
                <a:solidFill>
                  <a:schemeClr val="tx2"/>
                </a:solidFill>
                <a:latin typeface="+mj-lt"/>
              </a:rPr>
              <a:t> for 2021 Haiti </a:t>
            </a:r>
            <a:r>
              <a:rPr lang="it-IT" b="1" i="1" dirty="0" err="1">
                <a:solidFill>
                  <a:schemeClr val="tx2"/>
                </a:solidFill>
                <a:latin typeface="+mj-lt"/>
              </a:rPr>
              <a:t>earthquake</a:t>
            </a:r>
            <a:r>
              <a:rPr lang="it-IT" b="1" i="1" dirty="0">
                <a:solidFill>
                  <a:schemeClr val="tx2"/>
                </a:solidFill>
                <a:latin typeface="+mj-lt"/>
              </a:rPr>
              <a:t>.</a:t>
            </a:r>
          </a:p>
        </p:txBody>
      </p:sp>
      <p:grpSp>
        <p:nvGrpSpPr>
          <p:cNvPr id="13" name="Gruppo 12">
            <a:extLst>
              <a:ext uri="{FF2B5EF4-FFF2-40B4-BE49-F238E27FC236}">
                <a16:creationId xmlns:a16="http://schemas.microsoft.com/office/drawing/2014/main" id="{69161625-33E0-467D-A4BB-FE000FFA3918}"/>
              </a:ext>
            </a:extLst>
          </p:cNvPr>
          <p:cNvGrpSpPr/>
          <p:nvPr/>
        </p:nvGrpSpPr>
        <p:grpSpPr>
          <a:xfrm>
            <a:off x="5768788" y="1065498"/>
            <a:ext cx="6324600" cy="5029201"/>
            <a:chOff x="1066800" y="19050"/>
            <a:chExt cx="6802425" cy="5101819"/>
          </a:xfrm>
        </p:grpSpPr>
        <p:pic>
          <p:nvPicPr>
            <p:cNvPr id="15" name="Immagine 14">
              <a:extLst>
                <a:ext uri="{FF2B5EF4-FFF2-40B4-BE49-F238E27FC236}">
                  <a16:creationId xmlns:a16="http://schemas.microsoft.com/office/drawing/2014/main" id="{9B8E65DF-B0C4-454B-8A95-2C1E1792D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9050"/>
              <a:ext cx="6802425" cy="5101819"/>
            </a:xfrm>
            <a:prstGeom prst="rect">
              <a:avLst/>
            </a:prstGeom>
          </p:spPr>
        </p:pic>
        <p:pic>
          <p:nvPicPr>
            <p:cNvPr id="16" name="Immagine 15">
              <a:extLst>
                <a:ext uri="{FF2B5EF4-FFF2-40B4-BE49-F238E27FC236}">
                  <a16:creationId xmlns:a16="http://schemas.microsoft.com/office/drawing/2014/main" id="{572A4DBB-1DED-414A-AF49-180A105601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029" y="2703004"/>
              <a:ext cx="668846" cy="668846"/>
            </a:xfrm>
            <a:prstGeom prst="rect">
              <a:avLst/>
            </a:prstGeom>
          </p:spPr>
        </p:pic>
      </p:grpSp>
      <p:grpSp>
        <p:nvGrpSpPr>
          <p:cNvPr id="17" name="Gruppo 16">
            <a:extLst>
              <a:ext uri="{FF2B5EF4-FFF2-40B4-BE49-F238E27FC236}">
                <a16:creationId xmlns:a16="http://schemas.microsoft.com/office/drawing/2014/main" id="{CBB40D17-0CCE-4CEC-A323-9C57FF83CDF3}"/>
              </a:ext>
            </a:extLst>
          </p:cNvPr>
          <p:cNvGrpSpPr/>
          <p:nvPr/>
        </p:nvGrpSpPr>
        <p:grpSpPr>
          <a:xfrm>
            <a:off x="98612" y="1127243"/>
            <a:ext cx="5644213" cy="4922221"/>
            <a:chOff x="1447800" y="-1"/>
            <a:chExt cx="6838950" cy="5129213"/>
          </a:xfrm>
        </p:grpSpPr>
        <p:pic>
          <p:nvPicPr>
            <p:cNvPr id="18" name="Immagine 17">
              <a:extLst>
                <a:ext uri="{FF2B5EF4-FFF2-40B4-BE49-F238E27FC236}">
                  <a16:creationId xmlns:a16="http://schemas.microsoft.com/office/drawing/2014/main" id="{F0C80F59-1470-4C38-A02D-EB6853AEC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1"/>
              <a:ext cx="6838950" cy="5129213"/>
            </a:xfrm>
            <a:prstGeom prst="rect">
              <a:avLst/>
            </a:prstGeom>
          </p:spPr>
        </p:pic>
        <p:pic>
          <p:nvPicPr>
            <p:cNvPr id="19" name="Immagine 18">
              <a:extLst>
                <a:ext uri="{FF2B5EF4-FFF2-40B4-BE49-F238E27FC236}">
                  <a16:creationId xmlns:a16="http://schemas.microsoft.com/office/drawing/2014/main" id="{ED91FDFC-7E60-43C7-A9CB-A7FF3F1658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029" y="2693479"/>
              <a:ext cx="668846" cy="668846"/>
            </a:xfrm>
            <a:prstGeom prst="rect">
              <a:avLst/>
            </a:prstGeom>
          </p:spPr>
        </p:pic>
      </p:grpSp>
      <p:sp>
        <p:nvSpPr>
          <p:cNvPr id="4" name="Title 2">
            <a:extLst>
              <a:ext uri="{FF2B5EF4-FFF2-40B4-BE49-F238E27FC236}">
                <a16:creationId xmlns:a16="http://schemas.microsoft.com/office/drawing/2014/main" id="{0906C67F-161C-FBB3-02E3-0ACDAEA4C3B8}"/>
              </a:ext>
            </a:extLst>
          </p:cNvPr>
          <p:cNvSpPr>
            <a:spLocks noGrp="1"/>
          </p:cNvSpPr>
          <p:nvPr>
            <p:ph type="title"/>
          </p:nvPr>
        </p:nvSpPr>
        <p:spPr>
          <a:xfrm>
            <a:off x="228600" y="70086"/>
            <a:ext cx="5005552" cy="937999"/>
          </a:xfrm>
        </p:spPr>
        <p:txBody>
          <a:bodyPr/>
          <a:lstStyle/>
          <a:p>
            <a:r>
              <a:rPr lang="en-US" sz="3200" dirty="0"/>
              <a:t>Recovery Observatory Demonstrator – 2/3</a:t>
            </a:r>
            <a:endParaRPr lang="en-GB" sz="3200" dirty="0"/>
          </a:p>
        </p:txBody>
      </p:sp>
      <p:sp>
        <p:nvSpPr>
          <p:cNvPr id="5" name="Content Placeholder 1">
            <a:extLst>
              <a:ext uri="{FF2B5EF4-FFF2-40B4-BE49-F238E27FC236}">
                <a16:creationId xmlns:a16="http://schemas.microsoft.com/office/drawing/2014/main" id="{999AFA93-FC9B-3E81-0628-8142AF8CB16D}"/>
              </a:ext>
            </a:extLst>
          </p:cNvPr>
          <p:cNvSpPr txBox="1">
            <a:spLocks/>
          </p:cNvSpPr>
          <p:nvPr/>
        </p:nvSpPr>
        <p:spPr>
          <a:xfrm>
            <a:off x="5334000" y="190151"/>
            <a:ext cx="4112192" cy="697868"/>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Hélène de Boissezon, CNES; </a:t>
            </a:r>
            <a:r>
              <a:rPr lang="en-US" dirty="0" err="1"/>
              <a:t>Rashmin</a:t>
            </a:r>
            <a:r>
              <a:rPr lang="en-US" dirty="0"/>
              <a:t> </a:t>
            </a:r>
            <a:r>
              <a:rPr lang="en-US" dirty="0" err="1"/>
              <a:t>Gunasekera</a:t>
            </a:r>
            <a:r>
              <a:rPr lang="en-US" dirty="0"/>
              <a:t>; World Bank</a:t>
            </a:r>
            <a:endParaRPr lang="it-IT" sz="2400" dirty="0"/>
          </a:p>
        </p:txBody>
      </p:sp>
    </p:spTree>
    <p:extLst>
      <p:ext uri="{BB962C8B-B14F-4D97-AF65-F5344CB8AC3E}">
        <p14:creationId xmlns:p14="http://schemas.microsoft.com/office/powerpoint/2010/main" val="307636808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0367DF6E-8FB4-4D3D-A33B-080EBAE16489}"/>
              </a:ext>
            </a:extLst>
          </p:cNvPr>
          <p:cNvGrpSpPr>
            <a:grpSpLocks noChangeAspect="1"/>
          </p:cNvGrpSpPr>
          <p:nvPr/>
        </p:nvGrpSpPr>
        <p:grpSpPr>
          <a:xfrm>
            <a:off x="2694589" y="1143000"/>
            <a:ext cx="9295560" cy="5257800"/>
            <a:chOff x="3257549" y="1256880"/>
            <a:chExt cx="6282416" cy="3553491"/>
          </a:xfrm>
        </p:grpSpPr>
        <p:pic>
          <p:nvPicPr>
            <p:cNvPr id="10" name="Immagine 9">
              <a:extLst>
                <a:ext uri="{FF2B5EF4-FFF2-40B4-BE49-F238E27FC236}">
                  <a16:creationId xmlns:a16="http://schemas.microsoft.com/office/drawing/2014/main" id="{EA6EBBA9-792E-4A05-A31E-7C159324E157}"/>
                </a:ext>
              </a:extLst>
            </p:cNvPr>
            <p:cNvPicPr>
              <a:picLocks noChangeAspect="1"/>
            </p:cNvPicPr>
            <p:nvPr/>
          </p:nvPicPr>
          <p:blipFill rotWithShape="1">
            <a:blip r:embed="rId2">
              <a:extLst>
                <a:ext uri="{28A0092B-C50C-407E-A947-70E740481C1C}">
                  <a14:useLocalDpi xmlns:a14="http://schemas.microsoft.com/office/drawing/2010/main" val="0"/>
                </a:ext>
              </a:extLst>
            </a:blip>
            <a:srcRect t="-1" b="10849"/>
            <a:stretch/>
          </p:blipFill>
          <p:spPr>
            <a:xfrm>
              <a:off x="3257549" y="1256880"/>
              <a:ext cx="6282416" cy="3553491"/>
            </a:xfrm>
            <a:prstGeom prst="rect">
              <a:avLst/>
            </a:prstGeom>
          </p:spPr>
        </p:pic>
        <p:pic>
          <p:nvPicPr>
            <p:cNvPr id="11" name="Immagine 10">
              <a:extLst>
                <a:ext uri="{FF2B5EF4-FFF2-40B4-BE49-F238E27FC236}">
                  <a16:creationId xmlns:a16="http://schemas.microsoft.com/office/drawing/2014/main" id="{6711E5D3-3B4C-4E5F-942D-51DE2B5AC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0661" y="2523561"/>
              <a:ext cx="946583" cy="2241002"/>
            </a:xfrm>
            <a:prstGeom prst="rect">
              <a:avLst/>
            </a:prstGeom>
          </p:spPr>
        </p:pic>
      </p:grpSp>
      <p:sp>
        <p:nvSpPr>
          <p:cNvPr id="12" name="CasellaDiTesto 11">
            <a:extLst>
              <a:ext uri="{FF2B5EF4-FFF2-40B4-BE49-F238E27FC236}">
                <a16:creationId xmlns:a16="http://schemas.microsoft.com/office/drawing/2014/main" id="{858221AA-5D5D-4309-A69C-550D28D543B1}"/>
              </a:ext>
            </a:extLst>
          </p:cNvPr>
          <p:cNvSpPr txBox="1"/>
          <p:nvPr/>
        </p:nvSpPr>
        <p:spPr>
          <a:xfrm>
            <a:off x="250265" y="2945819"/>
            <a:ext cx="2209800" cy="175432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it-IT" b="1" i="1" dirty="0">
                <a:solidFill>
                  <a:schemeClr val="tx2"/>
                </a:solidFill>
                <a:latin typeface="+mj-lt"/>
              </a:rPr>
              <a:t>CSK-based multi-</a:t>
            </a:r>
            <a:r>
              <a:rPr lang="it-IT" b="1" i="1" dirty="0" err="1">
                <a:solidFill>
                  <a:schemeClr val="tx2"/>
                </a:solidFill>
                <a:latin typeface="+mj-lt"/>
              </a:rPr>
              <a:t>temporal</a:t>
            </a:r>
            <a:r>
              <a:rPr lang="it-IT" b="1" i="1" dirty="0">
                <a:solidFill>
                  <a:schemeClr val="tx2"/>
                </a:solidFill>
                <a:latin typeface="+mj-lt"/>
              </a:rPr>
              <a:t> DInSAR </a:t>
            </a:r>
            <a:r>
              <a:rPr lang="it-IT" b="1" i="1" dirty="0" err="1">
                <a:solidFill>
                  <a:schemeClr val="tx2"/>
                </a:solidFill>
                <a:latin typeface="+mj-lt"/>
              </a:rPr>
              <a:t>deformation</a:t>
            </a:r>
            <a:r>
              <a:rPr lang="it-IT" b="1" i="1" dirty="0">
                <a:solidFill>
                  <a:schemeClr val="tx2"/>
                </a:solidFill>
                <a:latin typeface="+mj-lt"/>
              </a:rPr>
              <a:t> </a:t>
            </a:r>
            <a:r>
              <a:rPr lang="it-IT" b="1" i="1" dirty="0" err="1">
                <a:solidFill>
                  <a:schemeClr val="tx2"/>
                </a:solidFill>
                <a:latin typeface="+mj-lt"/>
              </a:rPr>
              <a:t>maps</a:t>
            </a:r>
            <a:r>
              <a:rPr lang="it-IT" b="1" i="1" dirty="0">
                <a:solidFill>
                  <a:schemeClr val="tx2"/>
                </a:solidFill>
                <a:latin typeface="+mj-lt"/>
              </a:rPr>
              <a:t> in Honduras, for ETA-IOTA </a:t>
            </a:r>
            <a:r>
              <a:rPr lang="it-IT" b="1" i="1" dirty="0" err="1">
                <a:solidFill>
                  <a:schemeClr val="tx2"/>
                </a:solidFill>
                <a:latin typeface="+mj-lt"/>
              </a:rPr>
              <a:t>activation</a:t>
            </a:r>
            <a:endParaRPr lang="it-IT" b="1" i="1" dirty="0">
              <a:solidFill>
                <a:schemeClr val="tx2"/>
              </a:solidFill>
              <a:latin typeface="+mj-lt"/>
            </a:endParaRPr>
          </a:p>
        </p:txBody>
      </p:sp>
      <p:sp>
        <p:nvSpPr>
          <p:cNvPr id="4" name="Title 2">
            <a:extLst>
              <a:ext uri="{FF2B5EF4-FFF2-40B4-BE49-F238E27FC236}">
                <a16:creationId xmlns:a16="http://schemas.microsoft.com/office/drawing/2014/main" id="{8E3D503A-1237-DBD1-5BC2-4E94684FD053}"/>
              </a:ext>
            </a:extLst>
          </p:cNvPr>
          <p:cNvSpPr>
            <a:spLocks noGrp="1"/>
          </p:cNvSpPr>
          <p:nvPr>
            <p:ph type="title"/>
          </p:nvPr>
        </p:nvSpPr>
        <p:spPr>
          <a:xfrm>
            <a:off x="228600" y="70086"/>
            <a:ext cx="5005552" cy="937999"/>
          </a:xfrm>
        </p:spPr>
        <p:txBody>
          <a:bodyPr/>
          <a:lstStyle/>
          <a:p>
            <a:r>
              <a:rPr lang="en-US" sz="3200" dirty="0"/>
              <a:t>Recovery Observatory Demonstrator – 3/3</a:t>
            </a:r>
            <a:endParaRPr lang="en-GB" sz="3200" dirty="0"/>
          </a:p>
        </p:txBody>
      </p:sp>
      <p:sp>
        <p:nvSpPr>
          <p:cNvPr id="5" name="Content Placeholder 1">
            <a:extLst>
              <a:ext uri="{FF2B5EF4-FFF2-40B4-BE49-F238E27FC236}">
                <a16:creationId xmlns:a16="http://schemas.microsoft.com/office/drawing/2014/main" id="{E11F3AB7-81D2-81D9-5385-7DC4226383CF}"/>
              </a:ext>
            </a:extLst>
          </p:cNvPr>
          <p:cNvSpPr txBox="1">
            <a:spLocks/>
          </p:cNvSpPr>
          <p:nvPr/>
        </p:nvSpPr>
        <p:spPr>
          <a:xfrm>
            <a:off x="5334000" y="190151"/>
            <a:ext cx="4112192" cy="697868"/>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Hélène de Boissezon, CNES; </a:t>
            </a:r>
            <a:r>
              <a:rPr lang="en-US" dirty="0" err="1"/>
              <a:t>Rashmin</a:t>
            </a:r>
            <a:r>
              <a:rPr lang="en-US" dirty="0"/>
              <a:t> </a:t>
            </a:r>
            <a:r>
              <a:rPr lang="en-US" dirty="0" err="1"/>
              <a:t>Gunasekera</a:t>
            </a:r>
            <a:r>
              <a:rPr lang="en-US" dirty="0"/>
              <a:t>; World Bank</a:t>
            </a:r>
            <a:endParaRPr lang="it-IT" sz="2400" dirty="0"/>
          </a:p>
        </p:txBody>
      </p:sp>
    </p:spTree>
    <p:extLst>
      <p:ext uri="{BB962C8B-B14F-4D97-AF65-F5344CB8AC3E}">
        <p14:creationId xmlns:p14="http://schemas.microsoft.com/office/powerpoint/2010/main" val="114925601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312842"/>
            <a:ext cx="4552567" cy="4662871"/>
          </a:xfrm>
        </p:spPr>
        <p:txBody>
          <a:bodyPr/>
          <a:lstStyle/>
          <a:p>
            <a:pPr marL="0" indent="0">
              <a:buNone/>
            </a:pPr>
            <a:r>
              <a:rPr lang="en-US" sz="2400" b="1" u="sng" dirty="0"/>
              <a:t>GOALS</a:t>
            </a:r>
            <a:r>
              <a:rPr lang="en-US" sz="2400" dirty="0"/>
              <a:t>:</a:t>
            </a:r>
          </a:p>
          <a:p>
            <a:r>
              <a:rPr lang="en-US" sz="2400" dirty="0"/>
              <a:t>Aims to improve geophysical scientific </a:t>
            </a:r>
            <a:r>
              <a:rPr lang="it-IT" sz="2400" dirty="0"/>
              <a:t>and </a:t>
            </a:r>
            <a:r>
              <a:rPr lang="it-IT" sz="2400" dirty="0" err="1"/>
              <a:t>geohazard</a:t>
            </a:r>
            <a:r>
              <a:rPr lang="it-IT" sz="2400" dirty="0"/>
              <a:t> </a:t>
            </a:r>
            <a:r>
              <a:rPr lang="it-IT" sz="2400" dirty="0" err="1"/>
              <a:t>assessment</a:t>
            </a:r>
            <a:r>
              <a:rPr lang="it-IT" sz="2400" dirty="0"/>
              <a:t>, </a:t>
            </a:r>
            <a:r>
              <a:rPr lang="it-IT" sz="2400" dirty="0" err="1"/>
              <a:t>promoting</a:t>
            </a:r>
            <a:r>
              <a:rPr lang="it-IT" sz="2400" dirty="0"/>
              <a:t> </a:t>
            </a:r>
            <a:r>
              <a:rPr lang="en-US" sz="2400" dirty="0"/>
              <a:t>rapid and effective uptake of new science results for enhanced societal </a:t>
            </a:r>
            <a:r>
              <a:rPr lang="it-IT" sz="2400" dirty="0"/>
              <a:t>benefits in DRR</a:t>
            </a:r>
          </a:p>
          <a:p>
            <a:r>
              <a:rPr lang="it-IT" sz="2400" dirty="0"/>
              <a:t>Best effort </a:t>
            </a:r>
            <a:r>
              <a:rPr lang="it-IT" sz="2400" dirty="0" err="1"/>
              <a:t>international</a:t>
            </a:r>
            <a:r>
              <a:rPr lang="it-IT" sz="2400" dirty="0"/>
              <a:t> partnership.</a:t>
            </a:r>
            <a:endParaRPr lang="it-IT" sz="900" dirty="0"/>
          </a:p>
        </p:txBody>
      </p:sp>
      <p:sp>
        <p:nvSpPr>
          <p:cNvPr id="3" name="Title 2">
            <a:extLst>
              <a:ext uri="{FF2B5EF4-FFF2-40B4-BE49-F238E27FC236}">
                <a16:creationId xmlns:a16="http://schemas.microsoft.com/office/drawing/2014/main" id="{CA272043-E879-518E-3BB1-9328930BFA98}"/>
              </a:ext>
            </a:extLst>
          </p:cNvPr>
          <p:cNvSpPr>
            <a:spLocks noGrp="1"/>
          </p:cNvSpPr>
          <p:nvPr>
            <p:ph type="title"/>
          </p:nvPr>
        </p:nvSpPr>
        <p:spPr>
          <a:xfrm>
            <a:off x="152400" y="67361"/>
            <a:ext cx="5943600" cy="506026"/>
          </a:xfrm>
        </p:spPr>
        <p:txBody>
          <a:bodyPr/>
          <a:lstStyle/>
          <a:p>
            <a:r>
              <a:rPr lang="it-IT" sz="3200" dirty="0" err="1"/>
              <a:t>Geohazards</a:t>
            </a:r>
            <a:r>
              <a:rPr lang="it-IT" sz="3200" dirty="0"/>
              <a:t> </a:t>
            </a:r>
            <a:r>
              <a:rPr lang="it-IT" sz="3200" dirty="0" err="1"/>
              <a:t>Supersites</a:t>
            </a:r>
            <a:r>
              <a:rPr lang="it-IT" sz="3200" dirty="0"/>
              <a:t> and Natural </a:t>
            </a:r>
            <a:r>
              <a:rPr lang="it-IT" sz="3200" dirty="0" err="1"/>
              <a:t>Laboratories</a:t>
            </a:r>
            <a:r>
              <a:rPr lang="it-IT" sz="3200" dirty="0"/>
              <a:t> </a:t>
            </a:r>
            <a:r>
              <a:rPr lang="en-US" sz="3200" dirty="0"/>
              <a:t>– 1/4</a:t>
            </a:r>
            <a:br>
              <a:rPr lang="en-US" sz="3200" dirty="0"/>
            </a:br>
            <a:endParaRPr lang="en-GB" sz="3200" dirty="0"/>
          </a:p>
        </p:txBody>
      </p:sp>
      <p:sp>
        <p:nvSpPr>
          <p:cNvPr id="11" name="Content Placeholder 1">
            <a:extLst>
              <a:ext uri="{FF2B5EF4-FFF2-40B4-BE49-F238E27FC236}">
                <a16:creationId xmlns:a16="http://schemas.microsoft.com/office/drawing/2014/main" id="{571E9F84-BE37-44C4-B857-6AD4FA7647AB}"/>
              </a:ext>
            </a:extLst>
          </p:cNvPr>
          <p:cNvSpPr txBox="1">
            <a:spLocks/>
          </p:cNvSpPr>
          <p:nvPr/>
        </p:nvSpPr>
        <p:spPr>
          <a:xfrm>
            <a:off x="6101379" y="253473"/>
            <a:ext cx="3429000" cy="457200"/>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 </a:t>
            </a:r>
            <a:r>
              <a:rPr lang="en-US" dirty="0"/>
              <a:t>Stefano Salvi, INGV.</a:t>
            </a:r>
            <a:endParaRPr lang="it-IT" sz="2400" dirty="0"/>
          </a:p>
        </p:txBody>
      </p:sp>
      <p:pic>
        <p:nvPicPr>
          <p:cNvPr id="6" name="Immagine 5">
            <a:extLst>
              <a:ext uri="{FF2B5EF4-FFF2-40B4-BE49-F238E27FC236}">
                <a16:creationId xmlns:a16="http://schemas.microsoft.com/office/drawing/2014/main" id="{49B0C75E-7A63-4B82-9BDF-18FA74FF68E3}"/>
              </a:ext>
            </a:extLst>
          </p:cNvPr>
          <p:cNvPicPr>
            <a:picLocks noChangeAspect="1"/>
          </p:cNvPicPr>
          <p:nvPr/>
        </p:nvPicPr>
        <p:blipFill>
          <a:blip r:embed="rId3"/>
          <a:stretch>
            <a:fillRect/>
          </a:stretch>
        </p:blipFill>
        <p:spPr>
          <a:xfrm>
            <a:off x="5108524" y="1462404"/>
            <a:ext cx="6843932" cy="4267200"/>
          </a:xfrm>
          <a:prstGeom prst="rect">
            <a:avLst/>
          </a:prstGeom>
          <a:ln>
            <a:noFill/>
          </a:ln>
          <a:effectLst>
            <a:outerShdw blurRad="292100" dist="139700" dir="2700000" algn="tl" rotWithShape="0">
              <a:srgbClr val="333333">
                <a:alpha val="65000"/>
              </a:srgbClr>
            </a:outerShdw>
          </a:effectLst>
        </p:spPr>
      </p:pic>
      <p:pic>
        <p:nvPicPr>
          <p:cNvPr id="1026" name="Picture 2" descr="GSNL">
            <a:extLst>
              <a:ext uri="{FF2B5EF4-FFF2-40B4-BE49-F238E27FC236}">
                <a16:creationId xmlns:a16="http://schemas.microsoft.com/office/drawing/2014/main" id="{26E87B4F-34C0-404E-ACC5-B4419275A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2582" y="1179619"/>
            <a:ext cx="1681812" cy="766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geo-gsnl.org/wp-content/uploads/loghi-in-situ-partners-2019-300x95.png">
            <a:extLst>
              <a:ext uri="{FF2B5EF4-FFF2-40B4-BE49-F238E27FC236}">
                <a16:creationId xmlns:a16="http://schemas.microsoft.com/office/drawing/2014/main" id="{9454202B-946D-41A5-B793-F4A8C10F7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622" y="4431561"/>
            <a:ext cx="3368842" cy="106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Satellite data providers">
            <a:extLst>
              <a:ext uri="{FF2B5EF4-FFF2-40B4-BE49-F238E27FC236}">
                <a16:creationId xmlns:a16="http://schemas.microsoft.com/office/drawing/2014/main" id="{19431F51-A50C-4BD2-849F-C929DB80AF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6622" y="5545158"/>
            <a:ext cx="3368842" cy="842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ttangolo 10">
            <a:extLst>
              <a:ext uri="{FF2B5EF4-FFF2-40B4-BE49-F238E27FC236}">
                <a16:creationId xmlns:a16="http://schemas.microsoft.com/office/drawing/2014/main" id="{1C73A083-BCC1-A3A4-5774-F10A3182F439}"/>
              </a:ext>
            </a:extLst>
          </p:cNvPr>
          <p:cNvSpPr/>
          <p:nvPr/>
        </p:nvSpPr>
        <p:spPr>
          <a:xfrm>
            <a:off x="96123" y="6043683"/>
            <a:ext cx="2287806" cy="369332"/>
          </a:xfrm>
          <a:prstGeom prst="rect">
            <a:avLst/>
          </a:prstGeom>
        </p:spPr>
        <p:txBody>
          <a:bodyPr wrap="none">
            <a:spAutoFit/>
          </a:bodyPr>
          <a:lstStyle/>
          <a:p>
            <a:r>
              <a:rPr lang="it-IT" dirty="0">
                <a:hlinkClick r:id="rId7"/>
              </a:rPr>
              <a:t>https://geo-gsnl.org/</a:t>
            </a:r>
            <a:r>
              <a:rPr lang="it-IT" dirty="0"/>
              <a:t> </a:t>
            </a:r>
          </a:p>
        </p:txBody>
      </p:sp>
    </p:spTree>
    <p:extLst>
      <p:ext uri="{BB962C8B-B14F-4D97-AF65-F5344CB8AC3E}">
        <p14:creationId xmlns:p14="http://schemas.microsoft.com/office/powerpoint/2010/main" val="2067094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lor map showing ground surface change">
            <a:extLst>
              <a:ext uri="{FF2B5EF4-FFF2-40B4-BE49-F238E27FC236}">
                <a16:creationId xmlns:a16="http://schemas.microsoft.com/office/drawing/2014/main" id="{C19626D8-7BB5-4BDA-800F-5F632290F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0"/>
            <a:ext cx="4293729" cy="4563435"/>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81C7B3F0-9DD8-498C-8E7F-560E72413425}"/>
              </a:ext>
            </a:extLst>
          </p:cNvPr>
          <p:cNvSpPr/>
          <p:nvPr/>
        </p:nvSpPr>
        <p:spPr>
          <a:xfrm>
            <a:off x="228599" y="1307068"/>
            <a:ext cx="11924697"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dirty="0">
                <a:solidFill>
                  <a:srgbClr val="002469"/>
                </a:solidFill>
                <a:latin typeface="Calibri" panose="020F0502020204030204" pitchFamily="34" charset="0"/>
              </a:rPr>
              <a:t>CSK, S1 and RSAT products over Mauna Loa volcano, to monitor fractures and lava flows during the late 2022 eruption.</a:t>
            </a:r>
            <a:endParaRPr lang="it-IT" dirty="0"/>
          </a:p>
        </p:txBody>
      </p:sp>
      <p:pic>
        <p:nvPicPr>
          <p:cNvPr id="6" name="Immagine 5">
            <a:extLst>
              <a:ext uri="{FF2B5EF4-FFF2-40B4-BE49-F238E27FC236}">
                <a16:creationId xmlns:a16="http://schemas.microsoft.com/office/drawing/2014/main" id="{6CC20588-1384-4CD8-B881-1087C6476B0F}"/>
              </a:ext>
            </a:extLst>
          </p:cNvPr>
          <p:cNvPicPr>
            <a:picLocks noChangeAspect="1"/>
          </p:cNvPicPr>
          <p:nvPr/>
        </p:nvPicPr>
        <p:blipFill>
          <a:blip r:embed="rId4"/>
          <a:stretch>
            <a:fillRect/>
          </a:stretch>
        </p:blipFill>
        <p:spPr>
          <a:xfrm>
            <a:off x="4267200" y="1676400"/>
            <a:ext cx="3892687" cy="3433302"/>
          </a:xfrm>
          <a:prstGeom prst="rect">
            <a:avLst/>
          </a:prstGeom>
        </p:spPr>
      </p:pic>
      <p:sp>
        <p:nvSpPr>
          <p:cNvPr id="8" name="Rettangolo 7">
            <a:extLst>
              <a:ext uri="{FF2B5EF4-FFF2-40B4-BE49-F238E27FC236}">
                <a16:creationId xmlns:a16="http://schemas.microsoft.com/office/drawing/2014/main" id="{704FF583-58B3-42B4-9CFB-AD3A934D9C3A}"/>
              </a:ext>
            </a:extLst>
          </p:cNvPr>
          <p:cNvSpPr/>
          <p:nvPr/>
        </p:nvSpPr>
        <p:spPr>
          <a:xfrm>
            <a:off x="4537143" y="5153990"/>
            <a:ext cx="3352800"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dirty="0">
                <a:solidFill>
                  <a:srgbClr val="002469"/>
                </a:solidFill>
                <a:latin typeface="Calibri" panose="020F0502020204030204" pitchFamily="34" charset="0"/>
              </a:rPr>
              <a:t>S1 deformation pattern (mainly deflation) during the late 2022 eruption.</a:t>
            </a:r>
            <a:endParaRPr lang="it-IT" dirty="0"/>
          </a:p>
        </p:txBody>
      </p:sp>
      <p:pic>
        <p:nvPicPr>
          <p:cNvPr id="26" name="Immagine 25">
            <a:extLst>
              <a:ext uri="{FF2B5EF4-FFF2-40B4-BE49-F238E27FC236}">
                <a16:creationId xmlns:a16="http://schemas.microsoft.com/office/drawing/2014/main" id="{8DFAFB99-0481-4EFC-8547-66D599171BE8}"/>
              </a:ext>
            </a:extLst>
          </p:cNvPr>
          <p:cNvPicPr>
            <a:picLocks noChangeAspect="1"/>
          </p:cNvPicPr>
          <p:nvPr/>
        </p:nvPicPr>
        <p:blipFill rotWithShape="1">
          <a:blip r:embed="rId5"/>
          <a:srcRect l="20335"/>
          <a:stretch/>
        </p:blipFill>
        <p:spPr>
          <a:xfrm>
            <a:off x="8223113" y="1676400"/>
            <a:ext cx="3892687" cy="3429000"/>
          </a:xfrm>
          <a:prstGeom prst="rect">
            <a:avLst/>
          </a:prstGeom>
        </p:spPr>
      </p:pic>
      <p:sp>
        <p:nvSpPr>
          <p:cNvPr id="27" name="Rettangolo 26">
            <a:extLst>
              <a:ext uri="{FF2B5EF4-FFF2-40B4-BE49-F238E27FC236}">
                <a16:creationId xmlns:a16="http://schemas.microsoft.com/office/drawing/2014/main" id="{088CEE99-D8F9-43EC-9E3A-1E7D7A4582B0}"/>
              </a:ext>
            </a:extLst>
          </p:cNvPr>
          <p:cNvSpPr/>
          <p:nvPr/>
        </p:nvSpPr>
        <p:spPr>
          <a:xfrm>
            <a:off x="8915400" y="5187334"/>
            <a:ext cx="2743199"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it-IT" dirty="0">
                <a:solidFill>
                  <a:srgbClr val="002469"/>
                </a:solidFill>
                <a:latin typeface="Calibri" panose="020F0502020204030204" pitchFamily="34" charset="0"/>
              </a:rPr>
              <a:t>C-band Radarsat-2 Radar </a:t>
            </a:r>
            <a:r>
              <a:rPr lang="it-IT" dirty="0" err="1">
                <a:solidFill>
                  <a:srgbClr val="002469"/>
                </a:solidFill>
                <a:latin typeface="Calibri" panose="020F0502020204030204" pitchFamily="34" charset="0"/>
              </a:rPr>
              <a:t>amplitude</a:t>
            </a:r>
            <a:r>
              <a:rPr lang="it-IT" dirty="0">
                <a:solidFill>
                  <a:srgbClr val="002469"/>
                </a:solidFill>
                <a:latin typeface="Calibri" panose="020F0502020204030204" pitchFamily="34" charset="0"/>
              </a:rPr>
              <a:t> image</a:t>
            </a:r>
            <a:endParaRPr lang="it-IT" dirty="0"/>
          </a:p>
        </p:txBody>
      </p:sp>
      <p:sp>
        <p:nvSpPr>
          <p:cNvPr id="4" name="Title 2">
            <a:extLst>
              <a:ext uri="{FF2B5EF4-FFF2-40B4-BE49-F238E27FC236}">
                <a16:creationId xmlns:a16="http://schemas.microsoft.com/office/drawing/2014/main" id="{5C6E1A4F-D3D5-9BA2-4C15-D141E790422B}"/>
              </a:ext>
            </a:extLst>
          </p:cNvPr>
          <p:cNvSpPr>
            <a:spLocks noGrp="1"/>
          </p:cNvSpPr>
          <p:nvPr>
            <p:ph type="title"/>
          </p:nvPr>
        </p:nvSpPr>
        <p:spPr>
          <a:xfrm>
            <a:off x="152400" y="67361"/>
            <a:ext cx="5943600" cy="506026"/>
          </a:xfrm>
        </p:spPr>
        <p:txBody>
          <a:bodyPr/>
          <a:lstStyle/>
          <a:p>
            <a:r>
              <a:rPr lang="it-IT" sz="3200" dirty="0" err="1"/>
              <a:t>Geohazards</a:t>
            </a:r>
            <a:r>
              <a:rPr lang="it-IT" sz="3200" dirty="0"/>
              <a:t> </a:t>
            </a:r>
            <a:r>
              <a:rPr lang="it-IT" sz="3200" dirty="0" err="1"/>
              <a:t>Supersites</a:t>
            </a:r>
            <a:r>
              <a:rPr lang="it-IT" sz="3200" dirty="0"/>
              <a:t> and Natural </a:t>
            </a:r>
            <a:r>
              <a:rPr lang="it-IT" sz="3200" dirty="0" err="1"/>
              <a:t>Laboratories</a:t>
            </a:r>
            <a:r>
              <a:rPr lang="it-IT" sz="3200" dirty="0"/>
              <a:t> </a:t>
            </a:r>
            <a:r>
              <a:rPr lang="en-US" sz="3200" dirty="0"/>
              <a:t>– 2/4</a:t>
            </a:r>
            <a:br>
              <a:rPr lang="en-US" sz="3200" dirty="0"/>
            </a:br>
            <a:endParaRPr lang="en-GB" sz="3200" dirty="0"/>
          </a:p>
        </p:txBody>
      </p:sp>
      <p:sp>
        <p:nvSpPr>
          <p:cNvPr id="7" name="Content Placeholder 1">
            <a:extLst>
              <a:ext uri="{FF2B5EF4-FFF2-40B4-BE49-F238E27FC236}">
                <a16:creationId xmlns:a16="http://schemas.microsoft.com/office/drawing/2014/main" id="{1519C670-63E6-C811-171E-4D57DCD61E3E}"/>
              </a:ext>
            </a:extLst>
          </p:cNvPr>
          <p:cNvSpPr txBox="1">
            <a:spLocks/>
          </p:cNvSpPr>
          <p:nvPr/>
        </p:nvSpPr>
        <p:spPr>
          <a:xfrm>
            <a:off x="6101379" y="253473"/>
            <a:ext cx="3429000" cy="457200"/>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 </a:t>
            </a:r>
            <a:r>
              <a:rPr lang="en-US" dirty="0"/>
              <a:t>Stefano Salvi, INGV.</a:t>
            </a:r>
            <a:endParaRPr lang="it-IT" sz="2400" dirty="0"/>
          </a:p>
        </p:txBody>
      </p:sp>
      <p:sp>
        <p:nvSpPr>
          <p:cNvPr id="9" name="Rettangolo 10">
            <a:extLst>
              <a:ext uri="{FF2B5EF4-FFF2-40B4-BE49-F238E27FC236}">
                <a16:creationId xmlns:a16="http://schemas.microsoft.com/office/drawing/2014/main" id="{22BE3A7C-E48C-ACA0-01D3-84EBFA2BD35F}"/>
              </a:ext>
            </a:extLst>
          </p:cNvPr>
          <p:cNvSpPr/>
          <p:nvPr/>
        </p:nvSpPr>
        <p:spPr>
          <a:xfrm>
            <a:off x="96123" y="6043683"/>
            <a:ext cx="2287806" cy="369332"/>
          </a:xfrm>
          <a:prstGeom prst="rect">
            <a:avLst/>
          </a:prstGeom>
        </p:spPr>
        <p:txBody>
          <a:bodyPr wrap="none">
            <a:spAutoFit/>
          </a:bodyPr>
          <a:lstStyle/>
          <a:p>
            <a:r>
              <a:rPr lang="it-IT" dirty="0">
                <a:hlinkClick r:id="rId6"/>
              </a:rPr>
              <a:t>https://geo-gsnl.org/</a:t>
            </a:r>
            <a:r>
              <a:rPr lang="it-IT" dirty="0"/>
              <a:t> </a:t>
            </a:r>
          </a:p>
        </p:txBody>
      </p:sp>
    </p:spTree>
    <p:extLst>
      <p:ext uri="{BB962C8B-B14F-4D97-AF65-F5344CB8AC3E}">
        <p14:creationId xmlns:p14="http://schemas.microsoft.com/office/powerpoint/2010/main" val="1480926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23C058CB-5665-47A2-B182-E31FA2A38C88}"/>
              </a:ext>
            </a:extLst>
          </p:cNvPr>
          <p:cNvSpPr/>
          <p:nvPr/>
        </p:nvSpPr>
        <p:spPr>
          <a:xfrm>
            <a:off x="96123" y="6043683"/>
            <a:ext cx="2287806" cy="369332"/>
          </a:xfrm>
          <a:prstGeom prst="rect">
            <a:avLst/>
          </a:prstGeom>
        </p:spPr>
        <p:txBody>
          <a:bodyPr wrap="none">
            <a:spAutoFit/>
          </a:bodyPr>
          <a:lstStyle/>
          <a:p>
            <a:r>
              <a:rPr lang="it-IT" dirty="0">
                <a:hlinkClick r:id="rId2"/>
              </a:rPr>
              <a:t>https://geo-gsnl.org/</a:t>
            </a:r>
            <a:r>
              <a:rPr lang="it-IT" dirty="0"/>
              <a:t> </a:t>
            </a:r>
          </a:p>
        </p:txBody>
      </p:sp>
      <p:pic>
        <p:nvPicPr>
          <p:cNvPr id="6" name="Immagine 5">
            <a:extLst>
              <a:ext uri="{FF2B5EF4-FFF2-40B4-BE49-F238E27FC236}">
                <a16:creationId xmlns:a16="http://schemas.microsoft.com/office/drawing/2014/main" id="{040A5911-C6FE-4265-B46C-1B378939EE7B}"/>
              </a:ext>
            </a:extLst>
          </p:cNvPr>
          <p:cNvPicPr>
            <a:picLocks noChangeAspect="1"/>
          </p:cNvPicPr>
          <p:nvPr/>
        </p:nvPicPr>
        <p:blipFill>
          <a:blip r:embed="rId3"/>
          <a:stretch>
            <a:fillRect/>
          </a:stretch>
        </p:blipFill>
        <p:spPr>
          <a:xfrm>
            <a:off x="3947730" y="2654175"/>
            <a:ext cx="3862559" cy="3542756"/>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8714CCB6-5BC0-462C-94F1-6C1F52C23747}"/>
              </a:ext>
            </a:extLst>
          </p:cNvPr>
          <p:cNvPicPr>
            <a:picLocks noChangeAspect="1"/>
          </p:cNvPicPr>
          <p:nvPr/>
        </p:nvPicPr>
        <p:blipFill>
          <a:blip r:embed="rId4"/>
          <a:stretch>
            <a:fillRect/>
          </a:stretch>
        </p:blipFill>
        <p:spPr>
          <a:xfrm>
            <a:off x="49398" y="1295400"/>
            <a:ext cx="4577413" cy="3436751"/>
          </a:xfrm>
          <a:prstGeom prst="rect">
            <a:avLst/>
          </a:prstGeom>
          <a:ln>
            <a:noFill/>
          </a:ln>
          <a:effectLst>
            <a:outerShdw blurRad="292100" dist="139700" dir="2700000" algn="tl" rotWithShape="0">
              <a:srgbClr val="333333">
                <a:alpha val="65000"/>
              </a:srgbClr>
            </a:outerShdw>
          </a:effectLst>
        </p:spPr>
      </p:pic>
      <p:pic>
        <p:nvPicPr>
          <p:cNvPr id="2054" name="Picture 6" descr="Comparing surface deformation data">
            <a:extLst>
              <a:ext uri="{FF2B5EF4-FFF2-40B4-BE49-F238E27FC236}">
                <a16:creationId xmlns:a16="http://schemas.microsoft.com/office/drawing/2014/main" id="{132086E1-FFA2-4221-B9AC-655EF795FF4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2222"/>
          <a:stretch/>
        </p:blipFill>
        <p:spPr bwMode="auto">
          <a:xfrm>
            <a:off x="5879010" y="1303421"/>
            <a:ext cx="6365127" cy="2529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ttangolo 13">
            <a:extLst>
              <a:ext uri="{FF2B5EF4-FFF2-40B4-BE49-F238E27FC236}">
                <a16:creationId xmlns:a16="http://schemas.microsoft.com/office/drawing/2014/main" id="{2DE0D2E0-C649-483C-B5D6-272AB1560092}"/>
              </a:ext>
            </a:extLst>
          </p:cNvPr>
          <p:cNvSpPr/>
          <p:nvPr/>
        </p:nvSpPr>
        <p:spPr>
          <a:xfrm>
            <a:off x="8284539" y="5480250"/>
            <a:ext cx="342900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R="27080" algn="ctr"/>
            <a:r>
              <a:rPr lang="it-IT" dirty="0">
                <a:solidFill>
                  <a:srgbClr val="000000"/>
                </a:solidFill>
                <a:latin typeface="Calibri" panose="020F0502020204030204" pitchFamily="34" charset="0"/>
              </a:rPr>
              <a:t>SAOCOM </a:t>
            </a:r>
            <a:r>
              <a:rPr lang="it-IT" dirty="0" err="1">
                <a:solidFill>
                  <a:srgbClr val="000000"/>
                </a:solidFill>
                <a:latin typeface="Calibri" panose="020F0502020204030204" pitchFamily="34" charset="0"/>
              </a:rPr>
              <a:t>stripmap</a:t>
            </a:r>
            <a:r>
              <a:rPr lang="it-IT" dirty="0">
                <a:solidFill>
                  <a:srgbClr val="000000"/>
                </a:solidFill>
                <a:latin typeface="Calibri" panose="020F0502020204030204" pitchFamily="34" charset="0"/>
              </a:rPr>
              <a:t> interferogram over Campi Flegrei</a:t>
            </a:r>
          </a:p>
          <a:p>
            <a:pPr marR="27080" algn="ctr"/>
            <a:r>
              <a:rPr lang="it-IT" dirty="0">
                <a:solidFill>
                  <a:srgbClr val="000000"/>
                </a:solidFill>
                <a:latin typeface="Calibri" panose="020F0502020204030204" pitchFamily="34" charset="0"/>
              </a:rPr>
              <a:t>(2020.03.13 -2023.02.02)</a:t>
            </a:r>
            <a:endParaRPr lang="it-IT" dirty="0"/>
          </a:p>
        </p:txBody>
      </p:sp>
      <p:sp>
        <p:nvSpPr>
          <p:cNvPr id="15" name="Rettangolo 14">
            <a:extLst>
              <a:ext uri="{FF2B5EF4-FFF2-40B4-BE49-F238E27FC236}">
                <a16:creationId xmlns:a16="http://schemas.microsoft.com/office/drawing/2014/main" id="{D8B77EB2-5266-4A2E-83B2-8D97FF79AAF4}"/>
              </a:ext>
            </a:extLst>
          </p:cNvPr>
          <p:cNvSpPr/>
          <p:nvPr/>
        </p:nvSpPr>
        <p:spPr>
          <a:xfrm>
            <a:off x="546703" y="5018585"/>
            <a:ext cx="3031958"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it-IT" dirty="0" err="1">
                <a:solidFill>
                  <a:srgbClr val="000000"/>
                </a:solidFill>
                <a:latin typeface="Calibri" panose="020F0502020204030204" pitchFamily="34" charset="0"/>
              </a:rPr>
              <a:t>Mean</a:t>
            </a:r>
            <a:r>
              <a:rPr lang="it-IT" dirty="0">
                <a:solidFill>
                  <a:srgbClr val="000000"/>
                </a:solidFill>
                <a:latin typeface="Calibri" panose="020F0502020204030204" pitchFamily="34" charset="0"/>
              </a:rPr>
              <a:t> </a:t>
            </a:r>
            <a:r>
              <a:rPr lang="it-IT" dirty="0" err="1">
                <a:solidFill>
                  <a:srgbClr val="000000"/>
                </a:solidFill>
                <a:latin typeface="Calibri" panose="020F0502020204030204" pitchFamily="34" charset="0"/>
              </a:rPr>
              <a:t>LoS</a:t>
            </a:r>
            <a:r>
              <a:rPr lang="it-IT" dirty="0">
                <a:solidFill>
                  <a:srgbClr val="000000"/>
                </a:solidFill>
                <a:latin typeface="Calibri" panose="020F0502020204030204" pitchFamily="34" charset="0"/>
              </a:rPr>
              <a:t> </a:t>
            </a:r>
            <a:r>
              <a:rPr lang="it-IT" dirty="0" err="1">
                <a:solidFill>
                  <a:srgbClr val="000000"/>
                </a:solidFill>
                <a:latin typeface="Calibri" panose="020F0502020204030204" pitchFamily="34" charset="0"/>
              </a:rPr>
              <a:t>velocity</a:t>
            </a:r>
            <a:r>
              <a:rPr lang="it-IT" dirty="0">
                <a:solidFill>
                  <a:srgbClr val="000000"/>
                </a:solidFill>
                <a:latin typeface="Calibri" panose="020F0502020204030204" pitchFamily="34" charset="0"/>
              </a:rPr>
              <a:t> </a:t>
            </a:r>
            <a:r>
              <a:rPr lang="it-IT" dirty="0" err="1">
                <a:solidFill>
                  <a:srgbClr val="000000"/>
                </a:solidFill>
                <a:latin typeface="Calibri" panose="020F0502020204030204" pitchFamily="34" charset="0"/>
              </a:rPr>
              <a:t>map</a:t>
            </a:r>
            <a:r>
              <a:rPr lang="it-IT" dirty="0">
                <a:solidFill>
                  <a:srgbClr val="000000"/>
                </a:solidFill>
                <a:latin typeface="Calibri" panose="020F0502020204030204" pitchFamily="34" charset="0"/>
              </a:rPr>
              <a:t> over Mt. </a:t>
            </a:r>
            <a:r>
              <a:rPr lang="it-IT" dirty="0" err="1">
                <a:solidFill>
                  <a:srgbClr val="000000"/>
                </a:solidFill>
                <a:latin typeface="Calibri" panose="020F0502020204030204" pitchFamily="34" charset="0"/>
              </a:rPr>
              <a:t>Vesuvius</a:t>
            </a:r>
            <a:r>
              <a:rPr lang="it-IT" dirty="0">
                <a:solidFill>
                  <a:srgbClr val="000000"/>
                </a:solidFill>
                <a:latin typeface="Calibri" panose="020F0502020204030204" pitchFamily="34" charset="0"/>
              </a:rPr>
              <a:t> (CSK </a:t>
            </a:r>
            <a:r>
              <a:rPr lang="it-IT" dirty="0" err="1">
                <a:solidFill>
                  <a:srgbClr val="000000"/>
                </a:solidFill>
                <a:latin typeface="Calibri" panose="020F0502020204030204" pitchFamily="34" charset="0"/>
              </a:rPr>
              <a:t>ascending</a:t>
            </a:r>
            <a:r>
              <a:rPr lang="it-IT" dirty="0">
                <a:solidFill>
                  <a:srgbClr val="000000"/>
                </a:solidFill>
                <a:latin typeface="Calibri" panose="020F0502020204030204" pitchFamily="34" charset="0"/>
              </a:rPr>
              <a:t>, 2011-2022)</a:t>
            </a:r>
            <a:endParaRPr lang="it-IT" dirty="0"/>
          </a:p>
        </p:txBody>
      </p:sp>
      <p:sp>
        <p:nvSpPr>
          <p:cNvPr id="16" name="Rettangolo 15">
            <a:extLst>
              <a:ext uri="{FF2B5EF4-FFF2-40B4-BE49-F238E27FC236}">
                <a16:creationId xmlns:a16="http://schemas.microsoft.com/office/drawing/2014/main" id="{CDF24947-2284-4D05-8CEE-9FD4F29A44FA}"/>
              </a:ext>
            </a:extLst>
          </p:cNvPr>
          <p:cNvSpPr/>
          <p:nvPr/>
        </p:nvSpPr>
        <p:spPr>
          <a:xfrm>
            <a:off x="8137359" y="4095255"/>
            <a:ext cx="3989201"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dirty="0">
                <a:solidFill>
                  <a:srgbClr val="003247"/>
                </a:solidFill>
                <a:latin typeface="Arial" panose="020B0604020202020204" pitchFamily="34" charset="0"/>
              </a:rPr>
              <a:t>Deformation map over </a:t>
            </a:r>
            <a:r>
              <a:rPr lang="en-US" dirty="0" err="1">
                <a:solidFill>
                  <a:srgbClr val="003247"/>
                </a:solidFill>
                <a:latin typeface="Arial" panose="020B0604020202020204" pitchFamily="34" charset="0"/>
              </a:rPr>
              <a:t>Campi</a:t>
            </a:r>
            <a:r>
              <a:rPr lang="en-US" dirty="0">
                <a:solidFill>
                  <a:srgbClr val="003247"/>
                </a:solidFill>
                <a:latin typeface="Arial" panose="020B0604020202020204" pitchFamily="34" charset="0"/>
              </a:rPr>
              <a:t> </a:t>
            </a:r>
            <a:r>
              <a:rPr lang="en-US" dirty="0" err="1">
                <a:solidFill>
                  <a:srgbClr val="003247"/>
                </a:solidFill>
                <a:latin typeface="Arial" panose="020B0604020202020204" pitchFamily="34" charset="0"/>
              </a:rPr>
              <a:t>Flegrei</a:t>
            </a:r>
            <a:r>
              <a:rPr lang="en-US" dirty="0">
                <a:solidFill>
                  <a:srgbClr val="003247"/>
                </a:solidFill>
                <a:latin typeface="Arial" panose="020B0604020202020204" pitchFamily="34" charset="0"/>
              </a:rPr>
              <a:t> and Mt. Vesuvius with Sentinel-1A data relevant to 2014–15.</a:t>
            </a:r>
            <a:endParaRPr lang="it-IT" dirty="0"/>
          </a:p>
        </p:txBody>
      </p:sp>
      <p:sp>
        <p:nvSpPr>
          <p:cNvPr id="4" name="Title 2">
            <a:extLst>
              <a:ext uri="{FF2B5EF4-FFF2-40B4-BE49-F238E27FC236}">
                <a16:creationId xmlns:a16="http://schemas.microsoft.com/office/drawing/2014/main" id="{C2A95366-EC32-857A-D7B9-931E397E1B04}"/>
              </a:ext>
            </a:extLst>
          </p:cNvPr>
          <p:cNvSpPr>
            <a:spLocks noGrp="1"/>
          </p:cNvSpPr>
          <p:nvPr>
            <p:ph type="title"/>
          </p:nvPr>
        </p:nvSpPr>
        <p:spPr>
          <a:xfrm>
            <a:off x="152400" y="67361"/>
            <a:ext cx="5943600" cy="506026"/>
          </a:xfrm>
        </p:spPr>
        <p:txBody>
          <a:bodyPr/>
          <a:lstStyle/>
          <a:p>
            <a:r>
              <a:rPr lang="it-IT" sz="3200" dirty="0" err="1"/>
              <a:t>Geohazards</a:t>
            </a:r>
            <a:r>
              <a:rPr lang="it-IT" sz="3200" dirty="0"/>
              <a:t> </a:t>
            </a:r>
            <a:r>
              <a:rPr lang="it-IT" sz="3200" dirty="0" err="1"/>
              <a:t>Supersites</a:t>
            </a:r>
            <a:r>
              <a:rPr lang="it-IT" sz="3200" dirty="0"/>
              <a:t> and Natural </a:t>
            </a:r>
            <a:r>
              <a:rPr lang="it-IT" sz="3200" dirty="0" err="1"/>
              <a:t>Laboratories</a:t>
            </a:r>
            <a:r>
              <a:rPr lang="it-IT" sz="3200" dirty="0"/>
              <a:t> </a:t>
            </a:r>
            <a:r>
              <a:rPr lang="en-US" sz="3200" dirty="0"/>
              <a:t>– 3/4</a:t>
            </a:r>
            <a:br>
              <a:rPr lang="en-US" sz="3200" dirty="0"/>
            </a:br>
            <a:endParaRPr lang="en-GB" sz="3200" dirty="0"/>
          </a:p>
        </p:txBody>
      </p:sp>
      <p:sp>
        <p:nvSpPr>
          <p:cNvPr id="7" name="Content Placeholder 1">
            <a:extLst>
              <a:ext uri="{FF2B5EF4-FFF2-40B4-BE49-F238E27FC236}">
                <a16:creationId xmlns:a16="http://schemas.microsoft.com/office/drawing/2014/main" id="{7C4A758F-2643-A100-9A2B-C3D0A5425653}"/>
              </a:ext>
            </a:extLst>
          </p:cNvPr>
          <p:cNvSpPr txBox="1">
            <a:spLocks/>
          </p:cNvSpPr>
          <p:nvPr/>
        </p:nvSpPr>
        <p:spPr>
          <a:xfrm>
            <a:off x="6101379" y="253473"/>
            <a:ext cx="3429000" cy="457200"/>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 </a:t>
            </a:r>
            <a:r>
              <a:rPr lang="en-US" dirty="0"/>
              <a:t>Stefano Salvi, INGV.</a:t>
            </a:r>
            <a:endParaRPr lang="it-IT" sz="2400" dirty="0"/>
          </a:p>
        </p:txBody>
      </p:sp>
    </p:spTree>
    <p:extLst>
      <p:ext uri="{BB962C8B-B14F-4D97-AF65-F5344CB8AC3E}">
        <p14:creationId xmlns:p14="http://schemas.microsoft.com/office/powerpoint/2010/main" val="263481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45FE7CE-66FF-4C6A-8A74-8B67610F7BFB}"/>
              </a:ext>
            </a:extLst>
          </p:cNvPr>
          <p:cNvPicPr>
            <a:picLocks noChangeAspect="1"/>
          </p:cNvPicPr>
          <p:nvPr/>
        </p:nvPicPr>
        <p:blipFill>
          <a:blip r:embed="rId2"/>
          <a:stretch>
            <a:fillRect/>
          </a:stretch>
        </p:blipFill>
        <p:spPr>
          <a:xfrm>
            <a:off x="8126125" y="1245619"/>
            <a:ext cx="3920159" cy="3554981"/>
          </a:xfrm>
          <a:prstGeom prst="rect">
            <a:avLst/>
          </a:prstGeom>
        </p:spPr>
      </p:pic>
      <p:sp>
        <p:nvSpPr>
          <p:cNvPr id="11" name="Rettangolo 10">
            <a:extLst>
              <a:ext uri="{FF2B5EF4-FFF2-40B4-BE49-F238E27FC236}">
                <a16:creationId xmlns:a16="http://schemas.microsoft.com/office/drawing/2014/main" id="{930E3D9D-4251-46AA-8559-B07CEEB25173}"/>
              </a:ext>
            </a:extLst>
          </p:cNvPr>
          <p:cNvSpPr/>
          <p:nvPr/>
        </p:nvSpPr>
        <p:spPr>
          <a:xfrm>
            <a:off x="8126125" y="5041519"/>
            <a:ext cx="3956254"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t>Pleiades stereo images acquired over </a:t>
            </a:r>
            <a:r>
              <a:rPr lang="en-US" dirty="0" err="1"/>
              <a:t>Katla</a:t>
            </a:r>
            <a:r>
              <a:rPr lang="en-US" dirty="0"/>
              <a:t> volcanic area (Iceland Supersite): 2 July – 15 august 2022.</a:t>
            </a:r>
            <a:endParaRPr lang="it-IT" dirty="0"/>
          </a:p>
        </p:txBody>
      </p:sp>
      <p:pic>
        <p:nvPicPr>
          <p:cNvPr id="14" name="Immagine 13">
            <a:extLst>
              <a:ext uri="{FF2B5EF4-FFF2-40B4-BE49-F238E27FC236}">
                <a16:creationId xmlns:a16="http://schemas.microsoft.com/office/drawing/2014/main" id="{D45023C1-C0B7-4411-987D-F5EAABF02DD3}"/>
              </a:ext>
            </a:extLst>
          </p:cNvPr>
          <p:cNvPicPr>
            <a:picLocks noChangeAspect="1"/>
          </p:cNvPicPr>
          <p:nvPr/>
        </p:nvPicPr>
        <p:blipFill rotWithShape="1">
          <a:blip r:embed="rId3"/>
          <a:srcRect r="9448"/>
          <a:stretch/>
        </p:blipFill>
        <p:spPr>
          <a:xfrm>
            <a:off x="76201" y="1169420"/>
            <a:ext cx="3733800" cy="3757160"/>
          </a:xfrm>
          <a:prstGeom prst="rect">
            <a:avLst/>
          </a:prstGeom>
        </p:spPr>
      </p:pic>
      <p:sp>
        <p:nvSpPr>
          <p:cNvPr id="15" name="Rettangolo 14">
            <a:extLst>
              <a:ext uri="{FF2B5EF4-FFF2-40B4-BE49-F238E27FC236}">
                <a16:creationId xmlns:a16="http://schemas.microsoft.com/office/drawing/2014/main" id="{95510662-9339-440A-8DF9-40E5955D0B5D}"/>
              </a:ext>
            </a:extLst>
          </p:cNvPr>
          <p:cNvSpPr/>
          <p:nvPr/>
        </p:nvSpPr>
        <p:spPr>
          <a:xfrm>
            <a:off x="76200" y="5041519"/>
            <a:ext cx="3733800"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600" dirty="0"/>
              <a:t>TSX spotlight deformation products, related to hydrothermal activity over White Island (Taupo Supersite).</a:t>
            </a:r>
            <a:endParaRPr lang="it-IT" sz="1600" dirty="0"/>
          </a:p>
        </p:txBody>
      </p:sp>
      <p:pic>
        <p:nvPicPr>
          <p:cNvPr id="16" name="Immagine 15">
            <a:extLst>
              <a:ext uri="{FF2B5EF4-FFF2-40B4-BE49-F238E27FC236}">
                <a16:creationId xmlns:a16="http://schemas.microsoft.com/office/drawing/2014/main" id="{6FEBB803-390A-4C36-A203-C3220EF1A631}"/>
              </a:ext>
            </a:extLst>
          </p:cNvPr>
          <p:cNvPicPr>
            <a:picLocks noChangeAspect="1"/>
          </p:cNvPicPr>
          <p:nvPr/>
        </p:nvPicPr>
        <p:blipFill>
          <a:blip r:embed="rId4"/>
          <a:stretch>
            <a:fillRect/>
          </a:stretch>
        </p:blipFill>
        <p:spPr>
          <a:xfrm>
            <a:off x="3944612" y="1066800"/>
            <a:ext cx="4046899" cy="4114800"/>
          </a:xfrm>
          <a:prstGeom prst="rect">
            <a:avLst/>
          </a:prstGeom>
        </p:spPr>
      </p:pic>
      <p:sp>
        <p:nvSpPr>
          <p:cNvPr id="17" name="Rettangolo 16">
            <a:extLst>
              <a:ext uri="{FF2B5EF4-FFF2-40B4-BE49-F238E27FC236}">
                <a16:creationId xmlns:a16="http://schemas.microsoft.com/office/drawing/2014/main" id="{B76B9C43-6C09-4AEF-9FDD-06AC3F65B406}"/>
              </a:ext>
            </a:extLst>
          </p:cNvPr>
          <p:cNvSpPr/>
          <p:nvPr/>
        </p:nvSpPr>
        <p:spPr>
          <a:xfrm>
            <a:off x="4267200" y="5336939"/>
            <a:ext cx="3352800" cy="830997"/>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dirty="0"/>
              <a:t>Co-seismic displacement over 2023 Turkey earthquake: ALOS 2 </a:t>
            </a:r>
            <a:r>
              <a:rPr lang="en-US" sz="1600" dirty="0" err="1"/>
              <a:t>scansar</a:t>
            </a:r>
            <a:r>
              <a:rPr lang="en-US" sz="1600" dirty="0"/>
              <a:t> image of February20.</a:t>
            </a:r>
            <a:endParaRPr lang="it-IT" sz="1600" dirty="0"/>
          </a:p>
        </p:txBody>
      </p:sp>
      <p:sp>
        <p:nvSpPr>
          <p:cNvPr id="4" name="Title 2">
            <a:extLst>
              <a:ext uri="{FF2B5EF4-FFF2-40B4-BE49-F238E27FC236}">
                <a16:creationId xmlns:a16="http://schemas.microsoft.com/office/drawing/2014/main" id="{30C90F67-3289-701E-6206-97C8CF3F956D}"/>
              </a:ext>
            </a:extLst>
          </p:cNvPr>
          <p:cNvSpPr>
            <a:spLocks noGrp="1"/>
          </p:cNvSpPr>
          <p:nvPr>
            <p:ph type="title"/>
          </p:nvPr>
        </p:nvSpPr>
        <p:spPr>
          <a:xfrm>
            <a:off x="152400" y="67361"/>
            <a:ext cx="5943600" cy="506026"/>
          </a:xfrm>
        </p:spPr>
        <p:txBody>
          <a:bodyPr/>
          <a:lstStyle/>
          <a:p>
            <a:r>
              <a:rPr lang="it-IT" sz="3200" dirty="0" err="1"/>
              <a:t>Geohazards</a:t>
            </a:r>
            <a:r>
              <a:rPr lang="it-IT" sz="3200" dirty="0"/>
              <a:t> </a:t>
            </a:r>
            <a:r>
              <a:rPr lang="it-IT" sz="3200" dirty="0" err="1"/>
              <a:t>Supersites</a:t>
            </a:r>
            <a:r>
              <a:rPr lang="it-IT" sz="3200" dirty="0"/>
              <a:t> and Natural </a:t>
            </a:r>
            <a:r>
              <a:rPr lang="it-IT" sz="3200" dirty="0" err="1"/>
              <a:t>Laboratories</a:t>
            </a:r>
            <a:r>
              <a:rPr lang="it-IT" sz="3200" dirty="0"/>
              <a:t> </a:t>
            </a:r>
            <a:r>
              <a:rPr lang="en-US" sz="3200" dirty="0"/>
              <a:t>– 4/4</a:t>
            </a:r>
            <a:br>
              <a:rPr lang="en-US" sz="3200" dirty="0"/>
            </a:br>
            <a:endParaRPr lang="en-GB" sz="3200" dirty="0"/>
          </a:p>
        </p:txBody>
      </p:sp>
      <p:sp>
        <p:nvSpPr>
          <p:cNvPr id="6" name="Content Placeholder 1">
            <a:extLst>
              <a:ext uri="{FF2B5EF4-FFF2-40B4-BE49-F238E27FC236}">
                <a16:creationId xmlns:a16="http://schemas.microsoft.com/office/drawing/2014/main" id="{3BFE9D6E-8895-404B-5AFD-1C26005F5165}"/>
              </a:ext>
            </a:extLst>
          </p:cNvPr>
          <p:cNvSpPr txBox="1">
            <a:spLocks/>
          </p:cNvSpPr>
          <p:nvPr/>
        </p:nvSpPr>
        <p:spPr>
          <a:xfrm>
            <a:off x="6101379" y="253473"/>
            <a:ext cx="3429000" cy="457200"/>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 </a:t>
            </a:r>
            <a:r>
              <a:rPr lang="en-US" dirty="0"/>
              <a:t>Stefano Salvi, INGV.</a:t>
            </a:r>
            <a:endParaRPr lang="it-IT" sz="2400" dirty="0"/>
          </a:p>
        </p:txBody>
      </p:sp>
      <p:sp>
        <p:nvSpPr>
          <p:cNvPr id="7" name="Rettangolo 10">
            <a:extLst>
              <a:ext uri="{FF2B5EF4-FFF2-40B4-BE49-F238E27FC236}">
                <a16:creationId xmlns:a16="http://schemas.microsoft.com/office/drawing/2014/main" id="{0DD94DB6-314D-4E16-B1F8-049CBEB39A60}"/>
              </a:ext>
            </a:extLst>
          </p:cNvPr>
          <p:cNvSpPr/>
          <p:nvPr/>
        </p:nvSpPr>
        <p:spPr>
          <a:xfrm>
            <a:off x="96123" y="6043683"/>
            <a:ext cx="2287806" cy="369332"/>
          </a:xfrm>
          <a:prstGeom prst="rect">
            <a:avLst/>
          </a:prstGeom>
        </p:spPr>
        <p:txBody>
          <a:bodyPr wrap="none">
            <a:spAutoFit/>
          </a:bodyPr>
          <a:lstStyle/>
          <a:p>
            <a:r>
              <a:rPr lang="it-IT" dirty="0">
                <a:hlinkClick r:id="rId5"/>
              </a:rPr>
              <a:t>https://geo-gsnl.org/</a:t>
            </a:r>
            <a:r>
              <a:rPr lang="it-IT" dirty="0"/>
              <a:t> </a:t>
            </a:r>
          </a:p>
        </p:txBody>
      </p:sp>
    </p:spTree>
    <p:extLst>
      <p:ext uri="{BB962C8B-B14F-4D97-AF65-F5344CB8AC3E}">
        <p14:creationId xmlns:p14="http://schemas.microsoft.com/office/powerpoint/2010/main" val="41233515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8300" y="1295400"/>
            <a:ext cx="11495400" cy="4662871"/>
          </a:xfrm>
        </p:spPr>
        <p:txBody>
          <a:bodyPr/>
          <a:lstStyle/>
          <a:p>
            <a:pPr algn="just"/>
            <a:r>
              <a:rPr lang="en-US" sz="2000" b="1" u="sng" dirty="0"/>
              <a:t>Priorities</a:t>
            </a:r>
            <a:r>
              <a:rPr lang="en-US" sz="2000" dirty="0"/>
              <a:t>:</a:t>
            </a:r>
          </a:p>
          <a:p>
            <a:pPr lvl="1" algn="just"/>
            <a:r>
              <a:rPr lang="en-US" sz="2000" dirty="0"/>
              <a:t>Provide and Demonstrate potential </a:t>
            </a:r>
            <a:r>
              <a:rPr lang="en-US" sz="2000" b="1" dirty="0"/>
              <a:t>use cases </a:t>
            </a:r>
            <a:r>
              <a:rPr lang="en-US" sz="2000" dirty="0"/>
              <a:t>to build </a:t>
            </a:r>
            <a:r>
              <a:rPr lang="en-US" sz="2000" b="1" dirty="0"/>
              <a:t>sustainability paths</a:t>
            </a:r>
            <a:r>
              <a:rPr lang="en-US" sz="2000" dirty="0"/>
              <a:t> for post-demos operations (strengthen ties to international stakeholders, local actors and GEO WGs).</a:t>
            </a:r>
          </a:p>
          <a:p>
            <a:pPr lvl="1" algn="just"/>
            <a:r>
              <a:rPr lang="en-US" sz="2000" dirty="0"/>
              <a:t>Focusing on </a:t>
            </a:r>
            <a:r>
              <a:rPr lang="en-US" sz="2000" b="1" dirty="0"/>
              <a:t>capacity building </a:t>
            </a:r>
            <a:r>
              <a:rPr lang="en-US" sz="2000" dirty="0"/>
              <a:t>in all CEOS WGD activities.</a:t>
            </a:r>
          </a:p>
          <a:p>
            <a:pPr lvl="1" algn="just"/>
            <a:r>
              <a:rPr lang="en-US" sz="2000" dirty="0"/>
              <a:t>Explore linkages to </a:t>
            </a:r>
            <a:r>
              <a:rPr lang="en-US" sz="2000" b="1" dirty="0"/>
              <a:t>climate related activities </a:t>
            </a:r>
            <a:r>
              <a:rPr lang="en-US" sz="2000" dirty="0"/>
              <a:t>(assessment, mitigation, resilience).</a:t>
            </a:r>
          </a:p>
          <a:p>
            <a:pPr lvl="1" algn="just"/>
            <a:r>
              <a:rPr lang="en-US" sz="2000" dirty="0"/>
              <a:t>Exploit </a:t>
            </a:r>
            <a:r>
              <a:rPr lang="en-US" sz="2000" b="1" dirty="0"/>
              <a:t>new technology opportunities </a:t>
            </a:r>
            <a:r>
              <a:rPr lang="en-US" sz="2000" dirty="0"/>
              <a:t>(e.g. new missions, new activities, new data exploitation techniques, New Space contributions).</a:t>
            </a:r>
            <a:endParaRPr lang="en-US" sz="2000" b="1" u="sng" dirty="0"/>
          </a:p>
          <a:p>
            <a:pPr algn="just"/>
            <a:r>
              <a:rPr lang="en-US" sz="2000" b="1" u="sng" dirty="0"/>
              <a:t>Lessons learnt</a:t>
            </a:r>
            <a:r>
              <a:rPr lang="en-US" sz="2000" dirty="0"/>
              <a:t>:</a:t>
            </a:r>
          </a:p>
          <a:p>
            <a:pPr lvl="1"/>
            <a:r>
              <a:rPr lang="en-US" sz="2000" dirty="0"/>
              <a:t>Demonstration of </a:t>
            </a:r>
            <a:r>
              <a:rPr lang="en-US" sz="2000" b="1" dirty="0"/>
              <a:t>technical feasibility </a:t>
            </a:r>
            <a:r>
              <a:rPr lang="en-US" sz="2000" dirty="0"/>
              <a:t>for thematic area and/or disaster cycle phase</a:t>
            </a:r>
          </a:p>
          <a:p>
            <a:pPr lvl="1"/>
            <a:r>
              <a:rPr lang="en-US" sz="2000" b="1" dirty="0"/>
              <a:t>Provide pre-operational EO-based products and uptake </a:t>
            </a:r>
            <a:r>
              <a:rPr lang="en-US" sz="2000" dirty="0"/>
              <a:t>from practitioners and final users, improving and supporting Disaster Risk Management with EO data.</a:t>
            </a:r>
          </a:p>
          <a:p>
            <a:pPr lvl="1"/>
            <a:r>
              <a:rPr lang="en-US" sz="2000" dirty="0"/>
              <a:t>Creation of </a:t>
            </a:r>
            <a:r>
              <a:rPr lang="en-US" sz="2000" b="1" dirty="0"/>
              <a:t>partnerships </a:t>
            </a:r>
            <a:r>
              <a:rPr lang="en-US" sz="2000" dirty="0"/>
              <a:t>and </a:t>
            </a:r>
            <a:r>
              <a:rPr lang="en-US" sz="2000" b="1" dirty="0"/>
              <a:t>bridging gaps </a:t>
            </a:r>
            <a:r>
              <a:rPr lang="en-US" sz="2000" dirty="0"/>
              <a:t>between </a:t>
            </a:r>
            <a:r>
              <a:rPr lang="en-US" sz="2000" b="1" dirty="0"/>
              <a:t>different types of partners.</a:t>
            </a:r>
          </a:p>
          <a:p>
            <a:pPr lvl="1"/>
            <a:r>
              <a:rPr lang="en-US" sz="2000" dirty="0"/>
              <a:t>Provision of </a:t>
            </a:r>
            <a:r>
              <a:rPr lang="en-US" sz="2000" b="1" dirty="0"/>
              <a:t>best practices to</a:t>
            </a:r>
            <a:r>
              <a:rPr lang="en-US" sz="2000" dirty="0"/>
              <a:t> use/</a:t>
            </a:r>
            <a:r>
              <a:rPr lang="en-US" sz="2000" b="1" dirty="0"/>
              <a:t>combine satellite data </a:t>
            </a:r>
            <a:r>
              <a:rPr lang="en-US" sz="2000" dirty="0"/>
              <a:t>to improve understanding and </a:t>
            </a:r>
            <a:r>
              <a:rPr lang="it-IT" sz="2000" dirty="0"/>
              <a:t>management of risk</a:t>
            </a:r>
          </a:p>
        </p:txBody>
      </p:sp>
      <p:sp>
        <p:nvSpPr>
          <p:cNvPr id="3" name="Title 2">
            <a:extLst>
              <a:ext uri="{FF2B5EF4-FFF2-40B4-BE49-F238E27FC236}">
                <a16:creationId xmlns:a16="http://schemas.microsoft.com/office/drawing/2014/main" id="{343ECE3A-1BD4-F553-71E2-1582E6628E45}"/>
              </a:ext>
            </a:extLst>
          </p:cNvPr>
          <p:cNvSpPr>
            <a:spLocks noGrp="1"/>
          </p:cNvSpPr>
          <p:nvPr>
            <p:ph type="title"/>
          </p:nvPr>
        </p:nvSpPr>
        <p:spPr/>
        <p:txBody>
          <a:bodyPr/>
          <a:lstStyle/>
          <a:p>
            <a:r>
              <a:rPr lang="en-US" sz="4400" dirty="0"/>
              <a:t>CEOS WGD Priorities &amp; Successes</a:t>
            </a:r>
            <a:br>
              <a:rPr lang="en-US" sz="4400" dirty="0"/>
            </a:br>
            <a:endParaRPr lang="en-GB" dirty="0"/>
          </a:p>
        </p:txBody>
      </p:sp>
    </p:spTree>
    <p:extLst>
      <p:ext uri="{BB962C8B-B14F-4D97-AF65-F5344CB8AC3E}">
        <p14:creationId xmlns:p14="http://schemas.microsoft.com/office/powerpoint/2010/main" val="657960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29CC548-6B81-49B8-B1E8-FB9CA19AB732}"/>
              </a:ext>
            </a:extLst>
          </p:cNvPr>
          <p:cNvSpPr>
            <a:spLocks noGrp="1"/>
          </p:cNvSpPr>
          <p:nvPr>
            <p:ph idx="1"/>
          </p:nvPr>
        </p:nvSpPr>
        <p:spPr>
          <a:xfrm>
            <a:off x="268335" y="1426890"/>
            <a:ext cx="6446851" cy="4662871"/>
          </a:xfrm>
        </p:spPr>
        <p:txBody>
          <a:bodyPr/>
          <a:lstStyle/>
          <a:p>
            <a:r>
              <a:rPr lang="en-US" sz="2400" dirty="0"/>
              <a:t>Since 1986 the Italian Space Agency (ASI) is supporting CEOS initiatives.</a:t>
            </a:r>
          </a:p>
          <a:p>
            <a:r>
              <a:rPr lang="en-US" sz="2400" dirty="0"/>
              <a:t>Since 2012 ASI participates in GEO GSNL, CEOS DRM projects and Recovery Observatory (RO) activities, providing COSMO-SkyMed data and joining scientific research. </a:t>
            </a:r>
          </a:p>
          <a:p>
            <a:r>
              <a:rPr lang="en-US" sz="2400" dirty="0"/>
              <a:t>About 20.000 COSMO-SkyMed images have been delivered for all CEOS activities and 6000 are going to be provided in the next year.</a:t>
            </a:r>
          </a:p>
          <a:p>
            <a:r>
              <a:rPr lang="en-US" sz="2400" dirty="0"/>
              <a:t>Since 20 July 2021, ASI has been started the provision of SAOCOM data within the ASI </a:t>
            </a:r>
            <a:r>
              <a:rPr lang="en-US" sz="2400" dirty="0" err="1"/>
              <a:t>ZoE</a:t>
            </a:r>
            <a:endParaRPr lang="en-US" sz="2400" dirty="0"/>
          </a:p>
        </p:txBody>
      </p:sp>
      <p:sp>
        <p:nvSpPr>
          <p:cNvPr id="2" name="Title 1">
            <a:extLst>
              <a:ext uri="{FF2B5EF4-FFF2-40B4-BE49-F238E27FC236}">
                <a16:creationId xmlns:a16="http://schemas.microsoft.com/office/drawing/2014/main" id="{58BBF0FD-5386-A5C8-29F8-45AA84213A19}"/>
              </a:ext>
            </a:extLst>
          </p:cNvPr>
          <p:cNvSpPr>
            <a:spLocks noGrp="1"/>
          </p:cNvSpPr>
          <p:nvPr>
            <p:ph type="title"/>
          </p:nvPr>
        </p:nvSpPr>
        <p:spPr/>
        <p:txBody>
          <a:bodyPr/>
          <a:lstStyle/>
          <a:p>
            <a:r>
              <a:rPr lang="en-US" sz="4400" dirty="0"/>
              <a:t>ASI Contribution to CEOS Activities</a:t>
            </a:r>
            <a:endParaRPr lang="en-GB" dirty="0"/>
          </a:p>
        </p:txBody>
      </p:sp>
      <p:pic>
        <p:nvPicPr>
          <p:cNvPr id="3" name="Immagine 2">
            <a:extLst>
              <a:ext uri="{FF2B5EF4-FFF2-40B4-BE49-F238E27FC236}">
                <a16:creationId xmlns:a16="http://schemas.microsoft.com/office/drawing/2014/main" id="{2049572E-621F-4A54-BD81-F0670F28E56A}"/>
              </a:ext>
            </a:extLst>
          </p:cNvPr>
          <p:cNvPicPr>
            <a:picLocks noChangeAspect="1"/>
          </p:cNvPicPr>
          <p:nvPr/>
        </p:nvPicPr>
        <p:blipFill rotWithShape="1">
          <a:blip r:embed="rId3"/>
          <a:srcRect r="51481"/>
          <a:stretch/>
        </p:blipFill>
        <p:spPr>
          <a:xfrm>
            <a:off x="7171839" y="1130562"/>
            <a:ext cx="4713550" cy="4662871"/>
          </a:xfrm>
          <a:prstGeom prst="rect">
            <a:avLst/>
          </a:prstGeom>
          <a:ln>
            <a:noFill/>
          </a:ln>
          <a:effectLst>
            <a:outerShdw blurRad="292100" dist="139700" dir="2700000" algn="tl" rotWithShape="0">
              <a:srgbClr val="333333">
                <a:alpha val="65000"/>
              </a:srgbClr>
            </a:outerShdw>
          </a:effectLst>
        </p:spPr>
      </p:pic>
      <p:sp>
        <p:nvSpPr>
          <p:cNvPr id="9" name="Content Placeholder 1">
            <a:extLst>
              <a:ext uri="{FF2B5EF4-FFF2-40B4-BE49-F238E27FC236}">
                <a16:creationId xmlns:a16="http://schemas.microsoft.com/office/drawing/2014/main" id="{E9B7442A-C6A2-47D9-9ECF-17E732C08CC1}"/>
              </a:ext>
            </a:extLst>
          </p:cNvPr>
          <p:cNvSpPr txBox="1">
            <a:spLocks/>
          </p:cNvSpPr>
          <p:nvPr/>
        </p:nvSpPr>
        <p:spPr>
          <a:xfrm>
            <a:off x="4495800" y="768238"/>
            <a:ext cx="5230482" cy="334718"/>
          </a:xfrm>
          <a:prstGeom prst="rect">
            <a:avLst/>
          </a:prstGeom>
        </p:spPr>
        <p:style>
          <a:lnRef idx="2">
            <a:schemeClr val="accent1"/>
          </a:lnRef>
          <a:fillRef idx="1">
            <a:schemeClr val="lt1"/>
          </a:fillRef>
          <a:effectRef idx="0">
            <a:schemeClr val="accent1"/>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b="1" dirty="0"/>
              <a:t>Leads: </a:t>
            </a:r>
            <a:r>
              <a:rPr lang="en-US" sz="1800" dirty="0"/>
              <a:t>S. Zoffoli, A. Montuori, D. Tapete, M. Virelli.</a:t>
            </a:r>
            <a:endParaRPr lang="it-IT" sz="1800" dirty="0"/>
          </a:p>
        </p:txBody>
      </p:sp>
      <p:sp>
        <p:nvSpPr>
          <p:cNvPr id="8" name="Rettangolo 7">
            <a:extLst>
              <a:ext uri="{FF2B5EF4-FFF2-40B4-BE49-F238E27FC236}">
                <a16:creationId xmlns:a16="http://schemas.microsoft.com/office/drawing/2014/main" id="{D37B8455-23FB-4807-8626-FF38B7113C42}"/>
              </a:ext>
            </a:extLst>
          </p:cNvPr>
          <p:cNvSpPr/>
          <p:nvPr/>
        </p:nvSpPr>
        <p:spPr>
          <a:xfrm>
            <a:off x="6781800" y="5674263"/>
            <a:ext cx="5319858"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dirty="0"/>
              <a:t>Iceland Supersite: COSMO-SkyMed interferogram showing deformation related to the dike intrusion on the Reykjanes Peninsula started on the 21st December 2021. </a:t>
            </a:r>
            <a:endParaRPr lang="it-IT" sz="1600" dirty="0"/>
          </a:p>
        </p:txBody>
      </p:sp>
    </p:spTree>
    <p:extLst>
      <p:ext uri="{BB962C8B-B14F-4D97-AF65-F5344CB8AC3E}">
        <p14:creationId xmlns:p14="http://schemas.microsoft.com/office/powerpoint/2010/main" val="1433443061"/>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29CC548-6B81-49B8-B1E8-FB9CA19AB732}"/>
              </a:ext>
            </a:extLst>
          </p:cNvPr>
          <p:cNvSpPr>
            <a:spLocks noGrp="1"/>
          </p:cNvSpPr>
          <p:nvPr>
            <p:ph idx="1"/>
          </p:nvPr>
        </p:nvSpPr>
        <p:spPr>
          <a:xfrm>
            <a:off x="268335" y="1426890"/>
            <a:ext cx="6446851" cy="4662871"/>
          </a:xfrm>
        </p:spPr>
        <p:txBody>
          <a:bodyPr/>
          <a:lstStyle/>
          <a:p>
            <a:r>
              <a:rPr lang="en-US" sz="2400" dirty="0"/>
              <a:t>Since 1986 the Italian Space Agency (ASI) is supporting CEOS initiatives.</a:t>
            </a:r>
          </a:p>
          <a:p>
            <a:r>
              <a:rPr lang="en-US" sz="2400" dirty="0"/>
              <a:t>Since 2012 ASI participates in GEO GSNL, CEOS DRM projects and Recovery Observatory (RO) activities, providing COSMO-SkyMed data and joining scientific research. </a:t>
            </a:r>
          </a:p>
          <a:p>
            <a:r>
              <a:rPr lang="en-US" sz="2400" dirty="0"/>
              <a:t>About 20.000 COSMO-SkyMed images have been delivered for all CEOS activities and 6000 are going to be provided in the next year.</a:t>
            </a:r>
          </a:p>
          <a:p>
            <a:r>
              <a:rPr lang="en-US" sz="2400" dirty="0"/>
              <a:t>Since 20 July 2021, ASI has been started the provision of SAOCOM data within the ASI </a:t>
            </a:r>
            <a:r>
              <a:rPr lang="en-US" sz="2400" dirty="0" err="1"/>
              <a:t>ZoE</a:t>
            </a:r>
            <a:endParaRPr lang="en-US" sz="2400" dirty="0"/>
          </a:p>
        </p:txBody>
      </p:sp>
      <p:sp>
        <p:nvSpPr>
          <p:cNvPr id="2" name="Title 1">
            <a:extLst>
              <a:ext uri="{FF2B5EF4-FFF2-40B4-BE49-F238E27FC236}">
                <a16:creationId xmlns:a16="http://schemas.microsoft.com/office/drawing/2014/main" id="{58BBF0FD-5386-A5C8-29F8-45AA84213A19}"/>
              </a:ext>
            </a:extLst>
          </p:cNvPr>
          <p:cNvSpPr>
            <a:spLocks noGrp="1"/>
          </p:cNvSpPr>
          <p:nvPr>
            <p:ph type="title"/>
          </p:nvPr>
        </p:nvSpPr>
        <p:spPr/>
        <p:txBody>
          <a:bodyPr/>
          <a:lstStyle/>
          <a:p>
            <a:r>
              <a:rPr lang="en-US" sz="4400" dirty="0"/>
              <a:t>ASI Contribution to CEOS Activities</a:t>
            </a:r>
            <a:endParaRPr lang="en-GB" dirty="0"/>
          </a:p>
        </p:txBody>
      </p:sp>
      <p:sp>
        <p:nvSpPr>
          <p:cNvPr id="9" name="Content Placeholder 1">
            <a:extLst>
              <a:ext uri="{FF2B5EF4-FFF2-40B4-BE49-F238E27FC236}">
                <a16:creationId xmlns:a16="http://schemas.microsoft.com/office/drawing/2014/main" id="{E9B7442A-C6A2-47D9-9ECF-17E732C08CC1}"/>
              </a:ext>
            </a:extLst>
          </p:cNvPr>
          <p:cNvSpPr txBox="1">
            <a:spLocks/>
          </p:cNvSpPr>
          <p:nvPr/>
        </p:nvSpPr>
        <p:spPr>
          <a:xfrm>
            <a:off x="4495800" y="768238"/>
            <a:ext cx="5230482" cy="334718"/>
          </a:xfrm>
          <a:prstGeom prst="rect">
            <a:avLst/>
          </a:prstGeom>
        </p:spPr>
        <p:style>
          <a:lnRef idx="2">
            <a:schemeClr val="accent1"/>
          </a:lnRef>
          <a:fillRef idx="1">
            <a:schemeClr val="lt1"/>
          </a:fillRef>
          <a:effectRef idx="0">
            <a:schemeClr val="accent1"/>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b="1" dirty="0"/>
              <a:t>Leads: </a:t>
            </a:r>
            <a:r>
              <a:rPr lang="en-US" sz="1800" dirty="0"/>
              <a:t>S. Zoffoli, A. Montuori, D. Tapete, M. Virelli.</a:t>
            </a:r>
            <a:endParaRPr lang="it-IT" sz="1800" dirty="0"/>
          </a:p>
        </p:txBody>
      </p:sp>
      <p:pic>
        <p:nvPicPr>
          <p:cNvPr id="4" name="Picture 2" descr="https://ars.els-cdn.com/content/image/1-s2.0-S0012821X22006161-gr003.jpg">
            <a:extLst>
              <a:ext uri="{FF2B5EF4-FFF2-40B4-BE49-F238E27FC236}">
                <a16:creationId xmlns:a16="http://schemas.microsoft.com/office/drawing/2014/main" id="{AB8E0FB0-B541-495E-B9E7-6F22E07F9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282756"/>
            <a:ext cx="3483277" cy="4243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D37B8455-23FB-4807-8626-FF38B7113C42}"/>
              </a:ext>
            </a:extLst>
          </p:cNvPr>
          <p:cNvSpPr/>
          <p:nvPr/>
        </p:nvSpPr>
        <p:spPr>
          <a:xfrm>
            <a:off x="6722358" y="5181600"/>
            <a:ext cx="5319858"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dirty="0"/>
              <a:t>SAR-based products over St. Vincent volcano. (A-B-C) Range line retrieval of topography. (D-F) difference between the extracted height from SAR and the pre-eruption DEM. (G-I) final dome shapes. (J-L) original SAR backscatter images.</a:t>
            </a:r>
            <a:endParaRPr lang="it-IT" sz="1600" dirty="0"/>
          </a:p>
        </p:txBody>
      </p:sp>
    </p:spTree>
    <p:extLst>
      <p:ext uri="{BB962C8B-B14F-4D97-AF65-F5344CB8AC3E}">
        <p14:creationId xmlns:p14="http://schemas.microsoft.com/office/powerpoint/2010/main" val="67969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29CC548-6B81-49B8-B1E8-FB9CA19AB732}"/>
              </a:ext>
            </a:extLst>
          </p:cNvPr>
          <p:cNvSpPr>
            <a:spLocks noGrp="1"/>
          </p:cNvSpPr>
          <p:nvPr>
            <p:ph idx="1"/>
          </p:nvPr>
        </p:nvSpPr>
        <p:spPr>
          <a:xfrm>
            <a:off x="268335" y="1426890"/>
            <a:ext cx="6446851" cy="4662871"/>
          </a:xfrm>
        </p:spPr>
        <p:txBody>
          <a:bodyPr/>
          <a:lstStyle/>
          <a:p>
            <a:r>
              <a:rPr lang="en-US" sz="2400" dirty="0"/>
              <a:t>Since 1986 the Italian Space Agency (ASI) is supporting CEOS initiatives.</a:t>
            </a:r>
          </a:p>
          <a:p>
            <a:r>
              <a:rPr lang="en-US" sz="2400" dirty="0"/>
              <a:t>Since 2012 ASI participates in GEO GSNL, CEOS DRM projects and Recovery Observatory (RO) activities, providing COSMO-SkyMed data and joining scientific research. </a:t>
            </a:r>
          </a:p>
          <a:p>
            <a:r>
              <a:rPr lang="en-US" sz="2400" dirty="0"/>
              <a:t>About 20.000 COSMO-SkyMed images have been delivered for all CEOS activities and 6000 are going to be provided in the next year.</a:t>
            </a:r>
          </a:p>
          <a:p>
            <a:r>
              <a:rPr lang="en-US" sz="2400" dirty="0"/>
              <a:t>Since 20 July 2021, ASI has been started the provision of SAOCOM data within the ASI </a:t>
            </a:r>
            <a:r>
              <a:rPr lang="en-US" sz="2400" dirty="0" err="1"/>
              <a:t>ZoE</a:t>
            </a:r>
            <a:endParaRPr lang="en-US" sz="2400" dirty="0"/>
          </a:p>
        </p:txBody>
      </p:sp>
      <p:sp>
        <p:nvSpPr>
          <p:cNvPr id="2" name="Title 1">
            <a:extLst>
              <a:ext uri="{FF2B5EF4-FFF2-40B4-BE49-F238E27FC236}">
                <a16:creationId xmlns:a16="http://schemas.microsoft.com/office/drawing/2014/main" id="{58BBF0FD-5386-A5C8-29F8-45AA84213A19}"/>
              </a:ext>
            </a:extLst>
          </p:cNvPr>
          <p:cNvSpPr>
            <a:spLocks noGrp="1"/>
          </p:cNvSpPr>
          <p:nvPr>
            <p:ph type="title"/>
          </p:nvPr>
        </p:nvSpPr>
        <p:spPr/>
        <p:txBody>
          <a:bodyPr/>
          <a:lstStyle/>
          <a:p>
            <a:r>
              <a:rPr lang="en-US" sz="4400" dirty="0"/>
              <a:t>ASI Contribution to CEOS Activities</a:t>
            </a:r>
            <a:endParaRPr lang="en-GB" dirty="0"/>
          </a:p>
        </p:txBody>
      </p:sp>
      <p:sp>
        <p:nvSpPr>
          <p:cNvPr id="9" name="Content Placeholder 1">
            <a:extLst>
              <a:ext uri="{FF2B5EF4-FFF2-40B4-BE49-F238E27FC236}">
                <a16:creationId xmlns:a16="http://schemas.microsoft.com/office/drawing/2014/main" id="{E9B7442A-C6A2-47D9-9ECF-17E732C08CC1}"/>
              </a:ext>
            </a:extLst>
          </p:cNvPr>
          <p:cNvSpPr txBox="1">
            <a:spLocks/>
          </p:cNvSpPr>
          <p:nvPr/>
        </p:nvSpPr>
        <p:spPr>
          <a:xfrm>
            <a:off x="4495800" y="768238"/>
            <a:ext cx="5230482" cy="334718"/>
          </a:xfrm>
          <a:prstGeom prst="rect">
            <a:avLst/>
          </a:prstGeom>
        </p:spPr>
        <p:style>
          <a:lnRef idx="2">
            <a:schemeClr val="accent1"/>
          </a:lnRef>
          <a:fillRef idx="1">
            <a:schemeClr val="lt1"/>
          </a:fillRef>
          <a:effectRef idx="0">
            <a:schemeClr val="accent1"/>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b="1" dirty="0"/>
              <a:t>Leads: </a:t>
            </a:r>
            <a:r>
              <a:rPr lang="en-US" sz="1800" dirty="0"/>
              <a:t>S. Zoffoli, A. Montuori, D. Tapete, M. Virelli.</a:t>
            </a:r>
            <a:endParaRPr lang="it-IT" sz="1800" dirty="0"/>
          </a:p>
        </p:txBody>
      </p:sp>
      <p:pic>
        <p:nvPicPr>
          <p:cNvPr id="4" name="Picture 2" descr="https://www.asi.it/wp-content/uploads/2021/02/co-eruptive-igram-figure-2-2.jpg">
            <a:extLst>
              <a:ext uri="{FF2B5EF4-FFF2-40B4-BE49-F238E27FC236}">
                <a16:creationId xmlns:a16="http://schemas.microsoft.com/office/drawing/2014/main" id="{F08883E1-CC69-9268-AEA9-AC515CD822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894" y="1186897"/>
            <a:ext cx="4420354" cy="4170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D37B8455-23FB-4807-8626-FF38B7113C42}"/>
              </a:ext>
            </a:extLst>
          </p:cNvPr>
          <p:cNvSpPr/>
          <p:nvPr/>
        </p:nvSpPr>
        <p:spPr>
          <a:xfrm>
            <a:off x="6872142" y="5338538"/>
            <a:ext cx="5319858"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dirty="0"/>
              <a:t>CSK interferograms over Kilauea volcano indicating subsidence caused by depressurization of the volcano’s shallow magma chamber, which is feeding the 2020–2021 summit eruption.</a:t>
            </a:r>
            <a:endParaRPr lang="it-IT" sz="1600" dirty="0"/>
          </a:p>
        </p:txBody>
      </p:sp>
    </p:spTree>
    <p:extLst>
      <p:ext uri="{BB962C8B-B14F-4D97-AF65-F5344CB8AC3E}">
        <p14:creationId xmlns:p14="http://schemas.microsoft.com/office/powerpoint/2010/main" val="2677729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734" y="1224490"/>
            <a:ext cx="6963066" cy="4662871"/>
          </a:xfrm>
        </p:spPr>
        <p:txBody>
          <a:bodyPr/>
          <a:lstStyle/>
          <a:p>
            <a:pPr>
              <a:spcAft>
                <a:spcPts val="600"/>
              </a:spcAft>
            </a:pPr>
            <a:r>
              <a:rPr lang="en-US" sz="2400" dirty="0"/>
              <a:t>Support </a:t>
            </a:r>
            <a:r>
              <a:rPr lang="en-US" sz="2400" b="1" dirty="0"/>
              <a:t>Disaster Risk Management (DRM) authorities </a:t>
            </a:r>
            <a:r>
              <a:rPr lang="en-US" sz="2400" dirty="0"/>
              <a:t>by means of </a:t>
            </a:r>
            <a:r>
              <a:rPr lang="en-US" sz="2400" b="1" dirty="0"/>
              <a:t>satellite-based EO </a:t>
            </a:r>
            <a:r>
              <a:rPr lang="en-US" sz="2400" dirty="0"/>
              <a:t>and </a:t>
            </a:r>
            <a:r>
              <a:rPr lang="en-US" sz="2400" b="1" dirty="0"/>
              <a:t>science-based analyses</a:t>
            </a:r>
          </a:p>
          <a:p>
            <a:pPr>
              <a:spcAft>
                <a:spcPts val="600"/>
              </a:spcAft>
            </a:pPr>
            <a:r>
              <a:rPr lang="en-US" sz="2400" dirty="0"/>
              <a:t>Support the </a:t>
            </a:r>
            <a:r>
              <a:rPr lang="en-US" sz="2400" b="1" dirty="0"/>
              <a:t>UNDRR Sendai Framework</a:t>
            </a:r>
            <a:r>
              <a:rPr lang="en-US" sz="2400" dirty="0"/>
              <a:t>, (mainly Priority1 “Understanding Risk”, Priority4 “Build Back Better”)</a:t>
            </a:r>
          </a:p>
          <a:p>
            <a:pPr>
              <a:spcAft>
                <a:spcPts val="600"/>
              </a:spcAft>
            </a:pPr>
            <a:r>
              <a:rPr lang="en-US" sz="2400" dirty="0"/>
              <a:t>Support the work of </a:t>
            </a:r>
            <a:r>
              <a:rPr lang="en-US" sz="2400" b="1" dirty="0"/>
              <a:t>international initiatives </a:t>
            </a:r>
            <a:r>
              <a:rPr lang="en-US" sz="2400" dirty="0"/>
              <a:t>such as GEO</a:t>
            </a:r>
          </a:p>
          <a:p>
            <a:pPr>
              <a:spcAft>
                <a:spcPts val="600"/>
              </a:spcAft>
            </a:pPr>
            <a:r>
              <a:rPr lang="en-US" sz="2400" dirty="0"/>
              <a:t>Raise the </a:t>
            </a:r>
            <a:r>
              <a:rPr lang="en-US" sz="2400" b="1" dirty="0"/>
              <a:t>awareness of politicians, decision-makers, and major stakeholders </a:t>
            </a:r>
            <a:r>
              <a:rPr lang="en-US" sz="2400" dirty="0"/>
              <a:t>of the benefits of using satellite EO in all phases of DRM</a:t>
            </a:r>
          </a:p>
          <a:p>
            <a:pPr>
              <a:spcAft>
                <a:spcPts val="600"/>
              </a:spcAft>
            </a:pPr>
            <a:r>
              <a:rPr lang="en-US" sz="2400" dirty="0"/>
              <a:t>Foster </a:t>
            </a:r>
            <a:r>
              <a:rPr lang="en-US" sz="2400" b="1" dirty="0"/>
              <a:t>increased use of EO </a:t>
            </a:r>
            <a:r>
              <a:rPr lang="en-US" sz="2400" dirty="0"/>
              <a:t>in support of </a:t>
            </a:r>
            <a:r>
              <a:rPr lang="en-US" sz="2400" b="1" dirty="0"/>
              <a:t>DRM and DRR, </a:t>
            </a:r>
            <a:r>
              <a:rPr lang="en-US" sz="2400" dirty="0"/>
              <a:t>and express </a:t>
            </a:r>
            <a:r>
              <a:rPr lang="en-US" sz="2400" b="1" dirty="0"/>
              <a:t>related EO needs</a:t>
            </a:r>
            <a:endParaRPr lang="it-IT" sz="2400" dirty="0"/>
          </a:p>
        </p:txBody>
      </p:sp>
      <p:sp>
        <p:nvSpPr>
          <p:cNvPr id="5" name="Title 4">
            <a:extLst>
              <a:ext uri="{FF2B5EF4-FFF2-40B4-BE49-F238E27FC236}">
                <a16:creationId xmlns:a16="http://schemas.microsoft.com/office/drawing/2014/main" id="{906A5183-E4C2-BE8F-343D-A78A54C39E29}"/>
              </a:ext>
            </a:extLst>
          </p:cNvPr>
          <p:cNvSpPr>
            <a:spLocks noGrp="1"/>
          </p:cNvSpPr>
          <p:nvPr>
            <p:ph type="title"/>
          </p:nvPr>
        </p:nvSpPr>
        <p:spPr/>
        <p:txBody>
          <a:bodyPr/>
          <a:lstStyle/>
          <a:p>
            <a:r>
              <a:rPr lang="en-US" sz="4400" dirty="0" err="1"/>
              <a:t>WGDisasters</a:t>
            </a:r>
            <a:r>
              <a:rPr lang="en-US" sz="4400" dirty="0"/>
              <a:t> Objectives</a:t>
            </a:r>
            <a:endParaRPr lang="en-GB" dirty="0"/>
          </a:p>
        </p:txBody>
      </p:sp>
      <p:grpSp>
        <p:nvGrpSpPr>
          <p:cNvPr id="3" name="Gruppo 2">
            <a:extLst>
              <a:ext uri="{FF2B5EF4-FFF2-40B4-BE49-F238E27FC236}">
                <a16:creationId xmlns:a16="http://schemas.microsoft.com/office/drawing/2014/main" id="{B7335F9A-26C1-414D-B029-F695C59DC8D5}"/>
              </a:ext>
            </a:extLst>
          </p:cNvPr>
          <p:cNvGrpSpPr/>
          <p:nvPr/>
        </p:nvGrpSpPr>
        <p:grpSpPr>
          <a:xfrm>
            <a:off x="7484544" y="1275304"/>
            <a:ext cx="4156736" cy="2286000"/>
            <a:chOff x="6976136" y="1295400"/>
            <a:chExt cx="4267200" cy="2380911"/>
          </a:xfrm>
        </p:grpSpPr>
        <p:pic>
          <p:nvPicPr>
            <p:cNvPr id="2056" name="Picture 8" descr="Why have there been so many natural disasters? | Nectar">
              <a:extLst>
                <a:ext uri="{FF2B5EF4-FFF2-40B4-BE49-F238E27FC236}">
                  <a16:creationId xmlns:a16="http://schemas.microsoft.com/office/drawing/2014/main" id="{08809DC3-18AE-4460-9A80-3D59D18509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95" t="14151"/>
            <a:stretch/>
          </p:blipFill>
          <p:spPr bwMode="auto">
            <a:xfrm>
              <a:off x="6976136" y="1295400"/>
              <a:ext cx="4267200" cy="2380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Natural Hazards - News | U.S. Geological Survey">
              <a:extLst>
                <a:ext uri="{FF2B5EF4-FFF2-40B4-BE49-F238E27FC236}">
                  <a16:creationId xmlns:a16="http://schemas.microsoft.com/office/drawing/2014/main" id="{3EF8DB6A-2FD3-4367-9724-C9895E12A4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69" r="61800"/>
            <a:stretch/>
          </p:blipFill>
          <p:spPr bwMode="auto">
            <a:xfrm>
              <a:off x="8077200" y="1304145"/>
              <a:ext cx="1022555" cy="23721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Natural Hazards - News | U.S. Geological Survey">
              <a:extLst>
                <a:ext uri="{FF2B5EF4-FFF2-40B4-BE49-F238E27FC236}">
                  <a16:creationId xmlns:a16="http://schemas.microsoft.com/office/drawing/2014/main" id="{FCFD0F8D-98E1-49E2-B2E4-D3460289B8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128" t="-184" r="28241" b="184"/>
            <a:stretch/>
          </p:blipFill>
          <p:spPr bwMode="auto">
            <a:xfrm>
              <a:off x="10210800" y="1295400"/>
              <a:ext cx="1022555" cy="237216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SDGs – Sustainable Development Goals – Ecodynamics Group">
            <a:extLst>
              <a:ext uri="{FF2B5EF4-FFF2-40B4-BE49-F238E27FC236}">
                <a16:creationId xmlns:a16="http://schemas.microsoft.com/office/drawing/2014/main" id="{EC351F15-2482-418D-84F8-A6AB1E2AA19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58" t="24959" r="2130" b="12374"/>
          <a:stretch/>
        </p:blipFill>
        <p:spPr bwMode="auto">
          <a:xfrm>
            <a:off x="7924800" y="4102879"/>
            <a:ext cx="4156736" cy="2140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103436"/>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p:nvPr>
        </p:nvSpPr>
        <p:spPr>
          <a:xfrm>
            <a:off x="457200" y="381000"/>
            <a:ext cx="8815553" cy="397264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lnSpc>
                <a:spcPct val="100000"/>
              </a:lnSpc>
              <a:spcAft>
                <a:spcPts val="7800"/>
              </a:spcAft>
              <a:defRPr sz="1800" b="0">
                <a:solidFill>
                  <a:srgbClr val="000000"/>
                </a:solidFill>
              </a:defRPr>
            </a:pPr>
            <a:r>
              <a:rPr lang="en-US" sz="8800" dirty="0">
                <a:solidFill>
                  <a:schemeClr val="bg1"/>
                </a:solidFill>
                <a:latin typeface="+mj-lt"/>
              </a:rPr>
              <a:t>Working Group on Disasters </a:t>
            </a:r>
            <a:br>
              <a:rPr lang="en-US" sz="9600" dirty="0">
                <a:latin typeface="+mj-lt"/>
              </a:rPr>
            </a:br>
            <a:r>
              <a:rPr lang="en-US" sz="6600" i="1" dirty="0">
                <a:solidFill>
                  <a:schemeClr val="bg1"/>
                </a:solidFill>
                <a:latin typeface="+mj-lt"/>
              </a:rPr>
              <a:t>An overview</a:t>
            </a:r>
            <a:endParaRPr sz="6600" i="1" dirty="0">
              <a:solidFill>
                <a:schemeClr val="bg1"/>
              </a:solidFill>
              <a:latin typeface="+mj-lt"/>
            </a:endParaRPr>
          </a:p>
        </p:txBody>
      </p:sp>
      <p:sp>
        <p:nvSpPr>
          <p:cNvPr id="11" name="Shape 11"/>
          <p:cNvSpPr/>
          <p:nvPr/>
        </p:nvSpPr>
        <p:spPr>
          <a:xfrm>
            <a:off x="7162800" y="4491223"/>
            <a:ext cx="4810858" cy="20081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lgn="r" defTabSz="914400">
              <a:lnSpc>
                <a:spcPct val="150000"/>
              </a:lnSpc>
              <a:defRPr>
                <a:solidFill>
                  <a:srgbClr val="000000"/>
                </a:solidFill>
              </a:defRPr>
            </a:pPr>
            <a:r>
              <a:rPr lang="it-IT" dirty="0" err="1">
                <a:latin typeface="+mj-lt"/>
                <a:ea typeface="Arial Bold"/>
                <a:cs typeface="Arial Bold"/>
                <a:sym typeface="Arial Bold"/>
              </a:rPr>
              <a:t>WGDisasters</a:t>
            </a:r>
            <a:r>
              <a:rPr lang="it-IT" dirty="0">
                <a:latin typeface="+mj-lt"/>
                <a:ea typeface="Arial Bold"/>
                <a:cs typeface="Arial Bold"/>
                <a:sym typeface="Arial Bold"/>
              </a:rPr>
              <a:t> </a:t>
            </a:r>
            <a:r>
              <a:rPr lang="it-IT" dirty="0" err="1">
                <a:latin typeface="+mj-lt"/>
                <a:ea typeface="Arial Bold"/>
                <a:cs typeface="Arial Bold"/>
                <a:sym typeface="Arial Bold"/>
              </a:rPr>
              <a:t>Leads</a:t>
            </a:r>
            <a:r>
              <a:rPr lang="it-IT" dirty="0">
                <a:latin typeface="+mj-lt"/>
                <a:ea typeface="Arial Bold"/>
                <a:cs typeface="Arial Bold"/>
                <a:sym typeface="Arial Bold"/>
              </a:rPr>
              <a:t>:</a:t>
            </a:r>
          </a:p>
          <a:p>
            <a:pPr algn="r" defTabSz="914400">
              <a:lnSpc>
                <a:spcPct val="150000"/>
              </a:lnSpc>
              <a:defRPr>
                <a:solidFill>
                  <a:srgbClr val="000000"/>
                </a:solidFill>
              </a:defRPr>
            </a:pPr>
            <a:r>
              <a:rPr lang="it-IT" dirty="0">
                <a:latin typeface="+mj-lt"/>
                <a:ea typeface="Arial Bold"/>
                <a:cs typeface="Arial Bold"/>
                <a:sym typeface="Arial Bold"/>
              </a:rPr>
              <a:t>Andrew Eddy (Athena Global)</a:t>
            </a:r>
          </a:p>
          <a:p>
            <a:pPr algn="r" defTabSz="914400">
              <a:lnSpc>
                <a:spcPct val="150000"/>
              </a:lnSpc>
              <a:defRPr>
                <a:solidFill>
                  <a:srgbClr val="000000"/>
                </a:solidFill>
              </a:defRPr>
            </a:pPr>
            <a:r>
              <a:rPr lang="it-IT" dirty="0">
                <a:latin typeface="+mj-lt"/>
                <a:ea typeface="Arial Bold"/>
                <a:cs typeface="Arial Bold"/>
                <a:sym typeface="Arial Bold"/>
              </a:rPr>
              <a:t>Helene De Boissezon (CNES)</a:t>
            </a:r>
          </a:p>
          <a:p>
            <a:pPr algn="r" defTabSz="914400">
              <a:lnSpc>
                <a:spcPct val="150000"/>
              </a:lnSpc>
              <a:defRPr>
                <a:solidFill>
                  <a:srgbClr val="000000"/>
                </a:solidFill>
              </a:defRPr>
            </a:pPr>
            <a:r>
              <a:rPr lang="it-IT" dirty="0">
                <a:latin typeface="+mj-lt"/>
                <a:ea typeface="Arial Bold"/>
                <a:cs typeface="Arial Bold"/>
                <a:sym typeface="Arial Bold"/>
              </a:rPr>
              <a:t>Laura Frulla (CONAE)</a:t>
            </a:r>
          </a:p>
          <a:p>
            <a:pPr algn="r" defTabSz="914400">
              <a:lnSpc>
                <a:spcPct val="150000"/>
              </a:lnSpc>
              <a:defRPr>
                <a:solidFill>
                  <a:srgbClr val="000000"/>
                </a:solidFill>
              </a:defRPr>
            </a:pPr>
            <a:endParaRPr lang="it-IT" dirty="0">
              <a:latin typeface="+mj-lt"/>
              <a:ea typeface="Arial Bold"/>
              <a:cs typeface="Arial Bold"/>
              <a:sym typeface="Arial Bold"/>
            </a:endParaRPr>
          </a:p>
          <a:p>
            <a:pPr algn="r" defTabSz="914400">
              <a:lnSpc>
                <a:spcPct val="150000"/>
              </a:lnSpc>
              <a:defRPr>
                <a:solidFill>
                  <a:srgbClr val="000000"/>
                </a:solidFill>
              </a:defRPr>
            </a:pPr>
            <a:endParaRPr lang="en-AU" dirty="0">
              <a:latin typeface="+mj-lt"/>
              <a:ea typeface="Arial Bold"/>
              <a:cs typeface="Arial Bold"/>
              <a:sym typeface="Arial Bold"/>
            </a:endParaRPr>
          </a:p>
          <a:p>
            <a:pPr algn="r" defTabSz="914400">
              <a:lnSpc>
                <a:spcPct val="150000"/>
              </a:lnSpc>
              <a:defRPr>
                <a:solidFill>
                  <a:srgbClr val="000000"/>
                </a:solidFill>
              </a:defRPr>
            </a:pPr>
            <a:endParaRPr dirty="0">
              <a:latin typeface="+mj-lt"/>
              <a:ea typeface="Arial Bold"/>
              <a:cs typeface="Arial Bold"/>
              <a:sym typeface="Arial Bold"/>
            </a:endParaRPr>
          </a:p>
        </p:txBody>
      </p:sp>
      <p:sp>
        <p:nvSpPr>
          <p:cNvPr id="6" name="Rettangolo 5">
            <a:extLst>
              <a:ext uri="{FF2B5EF4-FFF2-40B4-BE49-F238E27FC236}">
                <a16:creationId xmlns:a16="http://schemas.microsoft.com/office/drawing/2014/main" id="{5D0BA35A-8569-4C95-BB48-E9EA8B671E26}"/>
              </a:ext>
            </a:extLst>
          </p:cNvPr>
          <p:cNvSpPr/>
          <p:nvPr/>
        </p:nvSpPr>
        <p:spPr>
          <a:xfrm>
            <a:off x="7393892" y="6278416"/>
            <a:ext cx="4798108" cy="369332"/>
          </a:xfrm>
          <a:prstGeom prst="rect">
            <a:avLst/>
          </a:prstGeom>
        </p:spPr>
        <p:txBody>
          <a:bodyPr wrap="none">
            <a:spAutoFit/>
          </a:bodyPr>
          <a:lstStyle/>
          <a:p>
            <a:r>
              <a:rPr lang="it-IT" b="1" dirty="0" err="1">
                <a:solidFill>
                  <a:schemeClr val="accent1"/>
                </a:solidFill>
              </a:rPr>
              <a:t>ceos.org</a:t>
            </a:r>
            <a:r>
              <a:rPr lang="it-IT" b="1" dirty="0">
                <a:solidFill>
                  <a:schemeClr val="accent1"/>
                </a:solidFill>
              </a:rPr>
              <a:t>/ourwork/workinggroups/disasters/ </a:t>
            </a:r>
          </a:p>
        </p:txBody>
      </p:sp>
    </p:spTree>
    <p:extLst>
      <p:ext uri="{BB962C8B-B14F-4D97-AF65-F5344CB8AC3E}">
        <p14:creationId xmlns:p14="http://schemas.microsoft.com/office/powerpoint/2010/main" val="654772730"/>
      </p:ext>
    </p:extLst>
  </p:cSld>
  <p:clrMapOvr>
    <a:masterClrMapping/>
  </p:clrMapOvr>
  <mc:AlternateContent xmlns:mc="http://schemas.openxmlformats.org/markup-compatibility/2006">
    <mc:Choice xmlns:p14="http://schemas.microsoft.com/office/powerpoint/2010/main" Requires="p14">
      <p:transition spd="slow" p14:dur="900" advTm="7000">
        <p14:warp dir="in"/>
      </p:transition>
    </mc:Choice>
    <mc:Fallback>
      <p:transition spd="slow"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11495400" cy="4662871"/>
          </a:xfrm>
        </p:spPr>
        <p:txBody>
          <a:bodyPr/>
          <a:lstStyle/>
          <a:p>
            <a:pPr marL="0" indent="0">
              <a:buNone/>
            </a:pPr>
            <a:r>
              <a:rPr lang="it-IT" sz="2400" b="1" dirty="0" err="1"/>
              <a:t>Pilots</a:t>
            </a:r>
            <a:r>
              <a:rPr lang="it-IT" sz="2400" b="1" dirty="0"/>
              <a:t>, </a:t>
            </a:r>
            <a:r>
              <a:rPr lang="it-IT" sz="2400" b="1" dirty="0" err="1"/>
              <a:t>Demonstrators</a:t>
            </a:r>
            <a:r>
              <a:rPr lang="it-IT" sz="2400" b="1" dirty="0"/>
              <a:t>, Labs</a:t>
            </a:r>
          </a:p>
          <a:p>
            <a:pPr marL="0" indent="0">
              <a:buNone/>
            </a:pPr>
            <a:endParaRPr lang="it-IT" sz="2400" dirty="0"/>
          </a:p>
          <a:p>
            <a:r>
              <a:rPr lang="it-IT" sz="2400" dirty="0" err="1"/>
              <a:t>Wildfire</a:t>
            </a:r>
            <a:r>
              <a:rPr lang="it-IT" sz="2400" dirty="0"/>
              <a:t> </a:t>
            </a:r>
            <a:r>
              <a:rPr lang="it-IT" sz="2400" dirty="0" err="1"/>
              <a:t>Pilot</a:t>
            </a:r>
            <a:endParaRPr lang="it-IT" sz="2400" dirty="0"/>
          </a:p>
          <a:p>
            <a:r>
              <a:rPr lang="en-US" sz="2400" dirty="0"/>
              <a:t>Flood (GEO/LEO/SAR) Pilot</a:t>
            </a:r>
          </a:p>
          <a:p>
            <a:endParaRPr lang="en-US" sz="2400" dirty="0"/>
          </a:p>
          <a:p>
            <a:r>
              <a:rPr lang="it-IT" sz="2400" dirty="0" err="1"/>
              <a:t>Landslide</a:t>
            </a:r>
            <a:r>
              <a:rPr lang="it-IT" sz="2400" dirty="0"/>
              <a:t> </a:t>
            </a:r>
            <a:r>
              <a:rPr lang="it-IT" sz="2400" dirty="0" err="1"/>
              <a:t>Demonstrator</a:t>
            </a:r>
            <a:endParaRPr lang="it-IT" sz="2400" dirty="0"/>
          </a:p>
          <a:p>
            <a:r>
              <a:rPr lang="it-IT" sz="2400" dirty="0"/>
              <a:t>Volcano </a:t>
            </a:r>
            <a:r>
              <a:rPr lang="it-IT" sz="2400" dirty="0" err="1"/>
              <a:t>Demonstrator</a:t>
            </a:r>
            <a:endParaRPr lang="it-IT" sz="2400" dirty="0"/>
          </a:p>
          <a:p>
            <a:r>
              <a:rPr lang="it-IT" sz="2400" dirty="0" err="1"/>
              <a:t>Seismic</a:t>
            </a:r>
            <a:r>
              <a:rPr lang="it-IT" sz="2400" dirty="0"/>
              <a:t> Hazards </a:t>
            </a:r>
            <a:r>
              <a:rPr lang="it-IT" sz="2400" dirty="0" err="1"/>
              <a:t>Demonstrator</a:t>
            </a:r>
            <a:endParaRPr lang="it-IT" sz="2400" dirty="0"/>
          </a:p>
          <a:p>
            <a:r>
              <a:rPr lang="it-IT" sz="2400" dirty="0"/>
              <a:t>Recovery Observatory </a:t>
            </a:r>
            <a:r>
              <a:rPr lang="it-IT" sz="2400" dirty="0" err="1"/>
              <a:t>Demonstrator</a:t>
            </a:r>
            <a:endParaRPr lang="it-IT" sz="2400" dirty="0"/>
          </a:p>
          <a:p>
            <a:endParaRPr lang="it-IT" sz="2400" dirty="0"/>
          </a:p>
          <a:p>
            <a:r>
              <a:rPr lang="it-IT" sz="2400" dirty="0" err="1"/>
              <a:t>Geohazards</a:t>
            </a:r>
            <a:r>
              <a:rPr lang="it-IT" sz="2400" dirty="0"/>
              <a:t> </a:t>
            </a:r>
            <a:r>
              <a:rPr lang="it-IT" sz="2400" dirty="0" err="1"/>
              <a:t>Supersites</a:t>
            </a:r>
            <a:r>
              <a:rPr lang="it-IT" sz="2400" dirty="0"/>
              <a:t> and Natural </a:t>
            </a:r>
            <a:r>
              <a:rPr lang="it-IT" sz="2400" dirty="0" err="1"/>
              <a:t>Laboratories</a:t>
            </a:r>
            <a:r>
              <a:rPr lang="it-IT" sz="2400" dirty="0"/>
              <a:t> (GSNL)</a:t>
            </a:r>
          </a:p>
          <a:p>
            <a:pPr marL="0" indent="0">
              <a:buNone/>
            </a:pPr>
            <a:endParaRPr lang="it-IT" sz="2400" dirty="0"/>
          </a:p>
        </p:txBody>
      </p:sp>
      <p:sp>
        <p:nvSpPr>
          <p:cNvPr id="3" name="Title 2">
            <a:extLst>
              <a:ext uri="{FF2B5EF4-FFF2-40B4-BE49-F238E27FC236}">
                <a16:creationId xmlns:a16="http://schemas.microsoft.com/office/drawing/2014/main" id="{332695E1-9795-1E63-D6DB-3A7A0DD3607E}"/>
              </a:ext>
            </a:extLst>
          </p:cNvPr>
          <p:cNvSpPr>
            <a:spLocks noGrp="1"/>
          </p:cNvSpPr>
          <p:nvPr>
            <p:ph type="title"/>
          </p:nvPr>
        </p:nvSpPr>
        <p:spPr/>
        <p:txBody>
          <a:bodyPr/>
          <a:lstStyle/>
          <a:p>
            <a:r>
              <a:rPr lang="en-US" sz="4400" dirty="0" err="1"/>
              <a:t>WGDisasters</a:t>
            </a:r>
            <a:r>
              <a:rPr lang="en-US" sz="4400" dirty="0"/>
              <a:t> Activities</a:t>
            </a:r>
            <a:endParaRPr lang="en-GB" dirty="0"/>
          </a:p>
        </p:txBody>
      </p:sp>
      <p:pic>
        <p:nvPicPr>
          <p:cNvPr id="5" name="Immagine 15">
            <a:extLst>
              <a:ext uri="{FF2B5EF4-FFF2-40B4-BE49-F238E27FC236}">
                <a16:creationId xmlns:a16="http://schemas.microsoft.com/office/drawing/2014/main" id="{5A8B9E88-8EBC-8489-34BB-0AAD8B21444D}"/>
              </a:ext>
            </a:extLst>
          </p:cNvPr>
          <p:cNvPicPr>
            <a:picLocks noChangeAspect="1"/>
          </p:cNvPicPr>
          <p:nvPr/>
        </p:nvPicPr>
        <p:blipFill>
          <a:blip r:embed="rId3"/>
          <a:stretch>
            <a:fillRect/>
          </a:stretch>
        </p:blipFill>
        <p:spPr>
          <a:xfrm>
            <a:off x="7848600" y="1258645"/>
            <a:ext cx="4046899" cy="4114800"/>
          </a:xfrm>
          <a:prstGeom prst="rect">
            <a:avLst/>
          </a:prstGeom>
        </p:spPr>
      </p:pic>
      <p:sp>
        <p:nvSpPr>
          <p:cNvPr id="6" name="Rettangolo 16">
            <a:extLst>
              <a:ext uri="{FF2B5EF4-FFF2-40B4-BE49-F238E27FC236}">
                <a16:creationId xmlns:a16="http://schemas.microsoft.com/office/drawing/2014/main" id="{96287DAB-D0F4-7FC1-E7F7-8C62EA3B4DF0}"/>
              </a:ext>
            </a:extLst>
          </p:cNvPr>
          <p:cNvSpPr/>
          <p:nvPr/>
        </p:nvSpPr>
        <p:spPr>
          <a:xfrm>
            <a:off x="8171188" y="5528784"/>
            <a:ext cx="3352800" cy="830997"/>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dirty="0"/>
              <a:t>Co-seismic displacement over 2023 Turkey earthquake: ALOS 2 </a:t>
            </a:r>
            <a:r>
              <a:rPr lang="en-US" sz="1600" dirty="0" err="1"/>
              <a:t>scansar</a:t>
            </a:r>
            <a:r>
              <a:rPr lang="en-US" sz="1600" dirty="0"/>
              <a:t> image of February 20.</a:t>
            </a:r>
            <a:endParaRPr lang="it-IT" sz="1600" dirty="0"/>
          </a:p>
        </p:txBody>
      </p:sp>
    </p:spTree>
    <p:extLst>
      <p:ext uri="{BB962C8B-B14F-4D97-AF65-F5344CB8AC3E}">
        <p14:creationId xmlns:p14="http://schemas.microsoft.com/office/powerpoint/2010/main" val="3909004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192" y="1171240"/>
            <a:ext cx="5496608" cy="4662871"/>
          </a:xfrm>
        </p:spPr>
        <p:txBody>
          <a:bodyPr/>
          <a:lstStyle/>
          <a:p>
            <a:r>
              <a:rPr lang="en-US" sz="2400" b="1" u="sng" dirty="0"/>
              <a:t>GOAL</a:t>
            </a:r>
            <a:r>
              <a:rPr lang="en-US" sz="2400" dirty="0"/>
              <a:t>: To provide basis for defining global priorities for active-fire monitoring and </a:t>
            </a:r>
            <a:r>
              <a:rPr lang="it-IT" sz="2400" dirty="0" err="1"/>
              <a:t>characterization</a:t>
            </a:r>
            <a:r>
              <a:rPr lang="it-IT" sz="2400" dirty="0"/>
              <a:t>.</a:t>
            </a:r>
          </a:p>
          <a:p>
            <a:endParaRPr lang="it-IT" sz="2400" dirty="0"/>
          </a:p>
          <a:p>
            <a:r>
              <a:rPr lang="en-US" sz="2400" b="1" u="sng" dirty="0"/>
              <a:t>OBJECTIVES / OUTCOMES</a:t>
            </a:r>
            <a:r>
              <a:rPr lang="en-US" sz="2400" dirty="0"/>
              <a:t>:</a:t>
            </a:r>
          </a:p>
          <a:p>
            <a:pPr lvl="1"/>
            <a:r>
              <a:rPr lang="en-US" dirty="0"/>
              <a:t>Provides inventory of EO systems suitable for active-fire monitoring.</a:t>
            </a:r>
          </a:p>
          <a:p>
            <a:pPr lvl="1"/>
            <a:r>
              <a:rPr lang="en-US" dirty="0"/>
              <a:t>Explores existing gaps in wildfire EO capabilities (existing and proposed).</a:t>
            </a:r>
          </a:p>
          <a:p>
            <a:pPr lvl="1"/>
            <a:r>
              <a:rPr lang="en-US" dirty="0"/>
              <a:t>Articulates global stakeholders and user requirements for active-fire remote sensing monitoring and way-forward.</a:t>
            </a:r>
            <a:endParaRPr lang="it-IT" dirty="0"/>
          </a:p>
        </p:txBody>
      </p:sp>
      <p:sp>
        <p:nvSpPr>
          <p:cNvPr id="3" name="Title 2">
            <a:extLst>
              <a:ext uri="{FF2B5EF4-FFF2-40B4-BE49-F238E27FC236}">
                <a16:creationId xmlns:a16="http://schemas.microsoft.com/office/drawing/2014/main" id="{A58BA262-4165-6BAE-3E22-27923B52D7C5}"/>
              </a:ext>
            </a:extLst>
          </p:cNvPr>
          <p:cNvSpPr>
            <a:spLocks noGrp="1"/>
          </p:cNvSpPr>
          <p:nvPr>
            <p:ph type="title"/>
          </p:nvPr>
        </p:nvSpPr>
        <p:spPr/>
        <p:txBody>
          <a:bodyPr/>
          <a:lstStyle/>
          <a:p>
            <a:r>
              <a:rPr lang="en-US" sz="4400" dirty="0"/>
              <a:t>Wildfire Pilot – 1/2</a:t>
            </a:r>
            <a:endParaRPr lang="en-GB" dirty="0"/>
          </a:p>
        </p:txBody>
      </p:sp>
      <p:sp>
        <p:nvSpPr>
          <p:cNvPr id="11" name="Content Placeholder 1">
            <a:extLst>
              <a:ext uri="{FF2B5EF4-FFF2-40B4-BE49-F238E27FC236}">
                <a16:creationId xmlns:a16="http://schemas.microsoft.com/office/drawing/2014/main" id="{571E9F84-BE37-44C4-B857-6AD4FA7647AB}"/>
              </a:ext>
            </a:extLst>
          </p:cNvPr>
          <p:cNvSpPr txBox="1">
            <a:spLocks/>
          </p:cNvSpPr>
          <p:nvPr/>
        </p:nvSpPr>
        <p:spPr>
          <a:xfrm>
            <a:off x="4870376" y="178569"/>
            <a:ext cx="4806013" cy="705160"/>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J. Johnston and M. de Jong, </a:t>
            </a:r>
            <a:r>
              <a:rPr lang="en-US" dirty="0" err="1"/>
              <a:t>NRCan</a:t>
            </a:r>
            <a:r>
              <a:rPr lang="en-US" dirty="0"/>
              <a:t>; P. Moore, FAO; </a:t>
            </a:r>
            <a:r>
              <a:rPr lang="it-IT" dirty="0"/>
              <a:t>D. Dufour CSA</a:t>
            </a:r>
            <a:endParaRPr lang="it-IT" sz="2400" dirty="0"/>
          </a:p>
        </p:txBody>
      </p:sp>
      <p:pic>
        <p:nvPicPr>
          <p:cNvPr id="8" name="Immagine 7">
            <a:extLst>
              <a:ext uri="{FF2B5EF4-FFF2-40B4-BE49-F238E27FC236}">
                <a16:creationId xmlns:a16="http://schemas.microsoft.com/office/drawing/2014/main" id="{F3FDF7A0-9EA0-4D8D-98E6-870A32B07B73}"/>
              </a:ext>
            </a:extLst>
          </p:cNvPr>
          <p:cNvPicPr>
            <a:picLocks noChangeAspect="1"/>
          </p:cNvPicPr>
          <p:nvPr/>
        </p:nvPicPr>
        <p:blipFill>
          <a:blip r:embed="rId3"/>
          <a:stretch>
            <a:fillRect/>
          </a:stretch>
        </p:blipFill>
        <p:spPr>
          <a:xfrm>
            <a:off x="6964109" y="1171240"/>
            <a:ext cx="4953604" cy="2283758"/>
          </a:xfrm>
          <a:prstGeom prst="rect">
            <a:avLst/>
          </a:prstGeom>
        </p:spPr>
      </p:pic>
      <p:pic>
        <p:nvPicPr>
          <p:cNvPr id="9" name="Immagine 8">
            <a:extLst>
              <a:ext uri="{FF2B5EF4-FFF2-40B4-BE49-F238E27FC236}">
                <a16:creationId xmlns:a16="http://schemas.microsoft.com/office/drawing/2014/main" id="{56E33183-E574-4E48-8C0E-E6F8C280362E}"/>
              </a:ext>
            </a:extLst>
          </p:cNvPr>
          <p:cNvPicPr>
            <a:picLocks noChangeAspect="1"/>
          </p:cNvPicPr>
          <p:nvPr/>
        </p:nvPicPr>
        <p:blipFill>
          <a:blip r:embed="rId4"/>
          <a:stretch>
            <a:fillRect/>
          </a:stretch>
        </p:blipFill>
        <p:spPr>
          <a:xfrm>
            <a:off x="6100482" y="3477410"/>
            <a:ext cx="5949326" cy="2935001"/>
          </a:xfrm>
          <a:prstGeom prst="rect">
            <a:avLst/>
          </a:prstGeom>
        </p:spPr>
      </p:pic>
    </p:spTree>
    <p:extLst>
      <p:ext uri="{BB962C8B-B14F-4D97-AF65-F5344CB8AC3E}">
        <p14:creationId xmlns:p14="http://schemas.microsoft.com/office/powerpoint/2010/main" val="962415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1974" y="1347292"/>
            <a:ext cx="5499225" cy="4662871"/>
          </a:xfrm>
        </p:spPr>
        <p:txBody>
          <a:bodyPr/>
          <a:lstStyle/>
          <a:p>
            <a:r>
              <a:rPr lang="en-US" b="1" dirty="0"/>
              <a:t>Capacity: </a:t>
            </a:r>
            <a:r>
              <a:rPr lang="en-US" dirty="0"/>
              <a:t>potential to use, create, develop and integrate EO active fire products. </a:t>
            </a:r>
          </a:p>
          <a:p>
            <a:r>
              <a:rPr lang="en-US" b="1" dirty="0"/>
              <a:t>Uptake: </a:t>
            </a:r>
            <a:r>
              <a:rPr lang="en-US" dirty="0"/>
              <a:t>understanding, comprehension and consequent use of EO active fire products.</a:t>
            </a:r>
          </a:p>
        </p:txBody>
      </p:sp>
      <p:sp>
        <p:nvSpPr>
          <p:cNvPr id="6" name="Title 5">
            <a:extLst>
              <a:ext uri="{FF2B5EF4-FFF2-40B4-BE49-F238E27FC236}">
                <a16:creationId xmlns:a16="http://schemas.microsoft.com/office/drawing/2014/main" id="{D7D15660-6A6B-FB86-911F-31D92D545513}"/>
              </a:ext>
            </a:extLst>
          </p:cNvPr>
          <p:cNvSpPr>
            <a:spLocks noGrp="1"/>
          </p:cNvSpPr>
          <p:nvPr>
            <p:ph type="title"/>
          </p:nvPr>
        </p:nvSpPr>
        <p:spPr/>
        <p:txBody>
          <a:bodyPr/>
          <a:lstStyle/>
          <a:p>
            <a:r>
              <a:rPr lang="en-US" sz="4400" dirty="0"/>
              <a:t>Wildfire Pilot – 2/2</a:t>
            </a:r>
            <a:endParaRPr lang="en-GB" dirty="0"/>
          </a:p>
        </p:txBody>
      </p:sp>
      <p:pic>
        <p:nvPicPr>
          <p:cNvPr id="3" name="Immagine 2">
            <a:extLst>
              <a:ext uri="{FF2B5EF4-FFF2-40B4-BE49-F238E27FC236}">
                <a16:creationId xmlns:a16="http://schemas.microsoft.com/office/drawing/2014/main" id="{9501CE68-77EE-4430-A937-1FAC30BCFCD5}"/>
              </a:ext>
            </a:extLst>
          </p:cNvPr>
          <p:cNvPicPr>
            <a:picLocks noChangeAspect="1"/>
          </p:cNvPicPr>
          <p:nvPr/>
        </p:nvPicPr>
        <p:blipFill>
          <a:blip r:embed="rId3"/>
          <a:stretch>
            <a:fillRect/>
          </a:stretch>
        </p:blipFill>
        <p:spPr>
          <a:xfrm>
            <a:off x="6400803" y="1819821"/>
            <a:ext cx="5527910" cy="3469706"/>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07B62C61-C65A-4EFF-A82F-B7BE2D82D0F9}"/>
              </a:ext>
            </a:extLst>
          </p:cNvPr>
          <p:cNvSpPr/>
          <p:nvPr/>
        </p:nvSpPr>
        <p:spPr>
          <a:xfrm>
            <a:off x="7391400" y="1521701"/>
            <a:ext cx="394875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b="1" dirty="0">
                <a:solidFill>
                  <a:srgbClr val="002469"/>
                </a:solidFill>
                <a:latin typeface="Arial" panose="020B0604020202020204" pitchFamily="34" charset="0"/>
              </a:rPr>
              <a:t>Number of Publications per year</a:t>
            </a:r>
            <a:endParaRPr lang="it-IT" b="1" dirty="0"/>
          </a:p>
        </p:txBody>
      </p:sp>
      <p:pic>
        <p:nvPicPr>
          <p:cNvPr id="10" name="Immagine 9">
            <a:extLst>
              <a:ext uri="{FF2B5EF4-FFF2-40B4-BE49-F238E27FC236}">
                <a16:creationId xmlns:a16="http://schemas.microsoft.com/office/drawing/2014/main" id="{0CF12892-C2CA-4039-9753-C17C687A3C64}"/>
              </a:ext>
            </a:extLst>
          </p:cNvPr>
          <p:cNvPicPr>
            <a:picLocks noChangeAspect="1"/>
          </p:cNvPicPr>
          <p:nvPr/>
        </p:nvPicPr>
        <p:blipFill>
          <a:blip r:embed="rId4"/>
          <a:stretch>
            <a:fillRect/>
          </a:stretch>
        </p:blipFill>
        <p:spPr>
          <a:xfrm>
            <a:off x="3612180" y="4025550"/>
            <a:ext cx="2514599" cy="2046957"/>
          </a:xfrm>
          <a:prstGeom prst="rect">
            <a:avLst/>
          </a:prstGeom>
          <a:ln>
            <a:noFill/>
          </a:ln>
          <a:effectLst>
            <a:outerShdw blurRad="292100" dist="139700" dir="2700000" algn="tl" rotWithShape="0">
              <a:srgbClr val="333333">
                <a:alpha val="65000"/>
              </a:srgbClr>
            </a:outerShdw>
          </a:effectLst>
        </p:spPr>
      </p:pic>
      <p:sp>
        <p:nvSpPr>
          <p:cNvPr id="8" name="Content Placeholder 1">
            <a:extLst>
              <a:ext uri="{FF2B5EF4-FFF2-40B4-BE49-F238E27FC236}">
                <a16:creationId xmlns:a16="http://schemas.microsoft.com/office/drawing/2014/main" id="{9F36BE3E-BD95-A9A1-0E71-549D621CD0FF}"/>
              </a:ext>
            </a:extLst>
          </p:cNvPr>
          <p:cNvSpPr txBox="1">
            <a:spLocks/>
          </p:cNvSpPr>
          <p:nvPr/>
        </p:nvSpPr>
        <p:spPr>
          <a:xfrm>
            <a:off x="4870376" y="178569"/>
            <a:ext cx="4806013" cy="705160"/>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J. Johnston and M. de Jong, </a:t>
            </a:r>
            <a:r>
              <a:rPr lang="en-US" dirty="0" err="1"/>
              <a:t>NRCan</a:t>
            </a:r>
            <a:r>
              <a:rPr lang="en-US" dirty="0"/>
              <a:t>; P. Moore, FAO; </a:t>
            </a:r>
            <a:r>
              <a:rPr lang="it-IT" dirty="0"/>
              <a:t>D. Dufour CSA</a:t>
            </a:r>
            <a:endParaRPr lang="it-IT" sz="2400" dirty="0"/>
          </a:p>
        </p:txBody>
      </p:sp>
      <p:sp>
        <p:nvSpPr>
          <p:cNvPr id="12" name="TextBox 11">
            <a:extLst>
              <a:ext uri="{FF2B5EF4-FFF2-40B4-BE49-F238E27FC236}">
                <a16:creationId xmlns:a16="http://schemas.microsoft.com/office/drawing/2014/main" id="{B0648C30-D771-FDF6-206B-45EA0F2B2EB8}"/>
              </a:ext>
            </a:extLst>
          </p:cNvPr>
          <p:cNvSpPr txBox="1"/>
          <p:nvPr/>
        </p:nvSpPr>
        <p:spPr>
          <a:xfrm>
            <a:off x="291974" y="3888082"/>
            <a:ext cx="3276600" cy="2246769"/>
          </a:xfrm>
          <a:prstGeom prst="rect">
            <a:avLst/>
          </a:prstGeom>
          <a:noFill/>
        </p:spPr>
        <p:txBody>
          <a:bodyPr wrap="square">
            <a:spAutoFit/>
          </a:bodyPr>
          <a:lstStyle/>
          <a:p>
            <a:pPr marL="285750" indent="-285750">
              <a:buFont typeface="Wingdings" pitchFamily="2" charset="2"/>
              <a:buChar char="v"/>
            </a:pPr>
            <a:r>
              <a:rPr lang="en-US" sz="2800" b="1" dirty="0"/>
              <a:t>User attributes: </a:t>
            </a:r>
            <a:r>
              <a:rPr lang="en-US" sz="2800" dirty="0"/>
              <a:t>user contributions</a:t>
            </a:r>
            <a:r>
              <a:rPr lang="en-US" sz="2800" b="1" dirty="0"/>
              <a:t> </a:t>
            </a:r>
            <a:r>
              <a:rPr lang="en-US" sz="2800" dirty="0"/>
              <a:t>to interact and use EO-active fire products.</a:t>
            </a:r>
          </a:p>
        </p:txBody>
      </p:sp>
    </p:spTree>
    <p:extLst>
      <p:ext uri="{BB962C8B-B14F-4D97-AF65-F5344CB8AC3E}">
        <p14:creationId xmlns:p14="http://schemas.microsoft.com/office/powerpoint/2010/main" val="1814261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119" y="1097564"/>
            <a:ext cx="7630792" cy="4662871"/>
          </a:xfrm>
        </p:spPr>
        <p:txBody>
          <a:bodyPr/>
          <a:lstStyle/>
          <a:p>
            <a:pPr>
              <a:spcAft>
                <a:spcPts val="1800"/>
              </a:spcAft>
            </a:pPr>
            <a:r>
              <a:rPr lang="en-US" b="1" u="sng" dirty="0"/>
              <a:t>GOAL</a:t>
            </a:r>
            <a:r>
              <a:rPr lang="en-US" dirty="0"/>
              <a:t>: Explores and demonstrates best practices for combining diverse optical and radar data sources to improve current abilities to map flood extent and depth and improve understanding of how hazard science can be better integrated with vulnerability and exposure information.</a:t>
            </a:r>
            <a:endParaRPr lang="it-IT" sz="1000" dirty="0"/>
          </a:p>
          <a:p>
            <a:r>
              <a:rPr lang="en-US" b="1" u="sng" dirty="0"/>
              <a:t>OBJECTIVES / OUTCOMES</a:t>
            </a:r>
            <a:r>
              <a:rPr lang="en-US" dirty="0"/>
              <a:t>:</a:t>
            </a:r>
          </a:p>
          <a:p>
            <a:pPr lvl="1"/>
            <a:r>
              <a:rPr lang="en-US" dirty="0"/>
              <a:t>Focuses on flood risk management.</a:t>
            </a:r>
          </a:p>
          <a:p>
            <a:pPr lvl="1"/>
            <a:r>
              <a:rPr lang="en-US" dirty="0"/>
              <a:t>Report on best practices about the integration of LEO-GEO and SAR data.</a:t>
            </a:r>
          </a:p>
          <a:p>
            <a:pPr lvl="1"/>
            <a:r>
              <a:rPr lang="en-US" dirty="0"/>
              <a:t>Coordinate global stakeholders and users for flood response and management.</a:t>
            </a:r>
            <a:endParaRPr lang="it-IT" sz="2400" dirty="0"/>
          </a:p>
        </p:txBody>
      </p:sp>
      <p:sp>
        <p:nvSpPr>
          <p:cNvPr id="5" name="Title 4">
            <a:extLst>
              <a:ext uri="{FF2B5EF4-FFF2-40B4-BE49-F238E27FC236}">
                <a16:creationId xmlns:a16="http://schemas.microsoft.com/office/drawing/2014/main" id="{10FA205F-991B-D068-6CF1-3C3089384A29}"/>
              </a:ext>
            </a:extLst>
          </p:cNvPr>
          <p:cNvSpPr>
            <a:spLocks noGrp="1"/>
          </p:cNvSpPr>
          <p:nvPr>
            <p:ph type="title"/>
          </p:nvPr>
        </p:nvSpPr>
        <p:spPr/>
        <p:txBody>
          <a:bodyPr/>
          <a:lstStyle/>
          <a:p>
            <a:r>
              <a:rPr lang="en-US" sz="4400" dirty="0"/>
              <a:t>Flood Pilot – 1/2</a:t>
            </a:r>
            <a:endParaRPr lang="en-GB" dirty="0"/>
          </a:p>
        </p:txBody>
      </p:sp>
      <p:pic>
        <p:nvPicPr>
          <p:cNvPr id="3" name="Immagine 2">
            <a:extLst>
              <a:ext uri="{FF2B5EF4-FFF2-40B4-BE49-F238E27FC236}">
                <a16:creationId xmlns:a16="http://schemas.microsoft.com/office/drawing/2014/main" id="{818F9B6C-B390-49B4-9263-6C07B190D88B}"/>
              </a:ext>
            </a:extLst>
          </p:cNvPr>
          <p:cNvPicPr>
            <a:picLocks noChangeAspect="1"/>
          </p:cNvPicPr>
          <p:nvPr/>
        </p:nvPicPr>
        <p:blipFill>
          <a:blip r:embed="rId3"/>
          <a:stretch>
            <a:fillRect/>
          </a:stretch>
        </p:blipFill>
        <p:spPr>
          <a:xfrm>
            <a:off x="8001000" y="1447800"/>
            <a:ext cx="3883074" cy="4662872"/>
          </a:xfrm>
          <a:prstGeom prst="rect">
            <a:avLst/>
          </a:prstGeom>
        </p:spPr>
      </p:pic>
      <p:sp>
        <p:nvSpPr>
          <p:cNvPr id="11" name="Content Placeholder 1">
            <a:extLst>
              <a:ext uri="{FF2B5EF4-FFF2-40B4-BE49-F238E27FC236}">
                <a16:creationId xmlns:a16="http://schemas.microsoft.com/office/drawing/2014/main" id="{571E9F84-BE37-44C4-B857-6AD4FA7647AB}"/>
              </a:ext>
            </a:extLst>
          </p:cNvPr>
          <p:cNvSpPr txBox="1">
            <a:spLocks/>
          </p:cNvSpPr>
          <p:nvPr/>
        </p:nvSpPr>
        <p:spPr>
          <a:xfrm>
            <a:off x="4745279" y="175939"/>
            <a:ext cx="4800600" cy="705160"/>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M.U. </a:t>
            </a:r>
            <a:r>
              <a:rPr lang="en-US" dirty="0" err="1"/>
              <a:t>Quirno</a:t>
            </a:r>
            <a:r>
              <a:rPr lang="en-US" dirty="0"/>
              <a:t>, CONAE; M. Goldberg, NOAA; G. Schumann, RSS Hydro</a:t>
            </a:r>
            <a:endParaRPr lang="it-IT" sz="2400" dirty="0"/>
          </a:p>
        </p:txBody>
      </p:sp>
    </p:spTree>
    <p:extLst>
      <p:ext uri="{BB962C8B-B14F-4D97-AF65-F5344CB8AC3E}">
        <p14:creationId xmlns:p14="http://schemas.microsoft.com/office/powerpoint/2010/main" val="42691629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048" y="1155064"/>
            <a:ext cx="6000367" cy="4662871"/>
          </a:xfrm>
        </p:spPr>
        <p:txBody>
          <a:bodyPr/>
          <a:lstStyle/>
          <a:p>
            <a:r>
              <a:rPr lang="en-US" b="1" u="sng" dirty="0"/>
              <a:t>Lessons Learnt and outcomes</a:t>
            </a:r>
            <a:r>
              <a:rPr lang="en-US" dirty="0"/>
              <a:t>:</a:t>
            </a:r>
          </a:p>
          <a:p>
            <a:pPr lvl="1"/>
            <a:r>
              <a:rPr lang="en-US" dirty="0"/>
              <a:t>ML techniques for products data fusion.</a:t>
            </a:r>
          </a:p>
          <a:p>
            <a:pPr lvl="1"/>
            <a:r>
              <a:rPr lang="en-US" dirty="0"/>
              <a:t>Downscaling flood mapping to a finer detail with the use of </a:t>
            </a:r>
            <a:r>
              <a:rPr lang="en-US" dirty="0" err="1"/>
              <a:t>DEMs.</a:t>
            </a:r>
            <a:endParaRPr lang="en-US" dirty="0"/>
          </a:p>
          <a:p>
            <a:pPr lvl="1"/>
            <a:r>
              <a:rPr lang="en-US" dirty="0"/>
              <a:t>Merging GEO-LEO and SAR sources, to flood monitoring, mapping and warning systems.</a:t>
            </a:r>
          </a:p>
          <a:p>
            <a:pPr lvl="1"/>
            <a:r>
              <a:rPr lang="en-US" dirty="0"/>
              <a:t>Probabilistic inundation maps, combining the results of hydrologic modelling with SAR-based statistics.</a:t>
            </a:r>
          </a:p>
          <a:p>
            <a:pPr lvl="1"/>
            <a:r>
              <a:rPr lang="en-US" dirty="0"/>
              <a:t>Develop SAR-based flood mapping methodology for flood extent, flood frequency, evolution, etc.</a:t>
            </a:r>
          </a:p>
        </p:txBody>
      </p:sp>
      <p:sp>
        <p:nvSpPr>
          <p:cNvPr id="3" name="Title 2">
            <a:extLst>
              <a:ext uri="{FF2B5EF4-FFF2-40B4-BE49-F238E27FC236}">
                <a16:creationId xmlns:a16="http://schemas.microsoft.com/office/drawing/2014/main" id="{7A6BAEB5-8E65-C311-B28B-A8A65E142A34}"/>
              </a:ext>
            </a:extLst>
          </p:cNvPr>
          <p:cNvSpPr>
            <a:spLocks noGrp="1"/>
          </p:cNvSpPr>
          <p:nvPr>
            <p:ph type="title"/>
          </p:nvPr>
        </p:nvSpPr>
        <p:spPr/>
        <p:txBody>
          <a:bodyPr/>
          <a:lstStyle/>
          <a:p>
            <a:r>
              <a:rPr lang="en-US" sz="4400" dirty="0"/>
              <a:t>Flood Pilot – 2/2</a:t>
            </a:r>
            <a:br>
              <a:rPr lang="en-US" sz="4400" dirty="0"/>
            </a:br>
            <a:endParaRPr lang="en-GB" dirty="0"/>
          </a:p>
        </p:txBody>
      </p:sp>
      <p:pic>
        <p:nvPicPr>
          <p:cNvPr id="12" name="Immagine 11">
            <a:extLst>
              <a:ext uri="{FF2B5EF4-FFF2-40B4-BE49-F238E27FC236}">
                <a16:creationId xmlns:a16="http://schemas.microsoft.com/office/drawing/2014/main" id="{988E47D6-417C-45E9-A50C-F2E32E7CD3F5}"/>
              </a:ext>
            </a:extLst>
          </p:cNvPr>
          <p:cNvPicPr>
            <a:picLocks noChangeAspect="1"/>
          </p:cNvPicPr>
          <p:nvPr/>
        </p:nvPicPr>
        <p:blipFill>
          <a:blip r:embed="rId3"/>
          <a:stretch>
            <a:fillRect/>
          </a:stretch>
        </p:blipFill>
        <p:spPr>
          <a:xfrm>
            <a:off x="6553200" y="1634126"/>
            <a:ext cx="5519963" cy="4141815"/>
          </a:xfrm>
          <a:prstGeom prst="rect">
            <a:avLst/>
          </a:prstGeom>
          <a:ln>
            <a:noFill/>
          </a:ln>
          <a:effectLst>
            <a:outerShdw blurRad="292100" dist="139700" dir="2700000" algn="tl" rotWithShape="0">
              <a:srgbClr val="333333">
                <a:alpha val="65000"/>
              </a:srgbClr>
            </a:outerShdw>
          </a:effectLst>
        </p:spPr>
      </p:pic>
      <p:sp>
        <p:nvSpPr>
          <p:cNvPr id="4" name="Content Placeholder 1">
            <a:extLst>
              <a:ext uri="{FF2B5EF4-FFF2-40B4-BE49-F238E27FC236}">
                <a16:creationId xmlns:a16="http://schemas.microsoft.com/office/drawing/2014/main" id="{29E984B3-12D2-3360-A98C-CD94FE1B5435}"/>
              </a:ext>
            </a:extLst>
          </p:cNvPr>
          <p:cNvSpPr txBox="1">
            <a:spLocks/>
          </p:cNvSpPr>
          <p:nvPr/>
        </p:nvSpPr>
        <p:spPr>
          <a:xfrm>
            <a:off x="4745279" y="175939"/>
            <a:ext cx="4800600" cy="705160"/>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M.U. </a:t>
            </a:r>
            <a:r>
              <a:rPr lang="en-US" dirty="0" err="1"/>
              <a:t>Quirno</a:t>
            </a:r>
            <a:r>
              <a:rPr lang="en-US" dirty="0"/>
              <a:t>, CONAE; M. Goldberg, NOAA; G. Schumann, RSS Hydro</a:t>
            </a:r>
            <a:endParaRPr lang="it-IT" sz="2400" dirty="0"/>
          </a:p>
        </p:txBody>
      </p:sp>
    </p:spTree>
    <p:extLst>
      <p:ext uri="{BB962C8B-B14F-4D97-AF65-F5344CB8AC3E}">
        <p14:creationId xmlns:p14="http://schemas.microsoft.com/office/powerpoint/2010/main" val="26781841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1545" y="1676400"/>
            <a:ext cx="3918900" cy="4662871"/>
          </a:xfrm>
        </p:spPr>
        <p:txBody>
          <a:bodyPr/>
          <a:lstStyle/>
          <a:p>
            <a:pPr marL="0" indent="0" algn="l">
              <a:buNone/>
            </a:pPr>
            <a:r>
              <a:rPr lang="en-US" sz="2400" b="1" u="sng" dirty="0"/>
              <a:t>GOAL</a:t>
            </a:r>
            <a:r>
              <a:rPr lang="en-US" sz="2400" dirty="0"/>
              <a:t>: demonstrate the effective exploitation of satellite EO across the full cycle of landslide disaster risk management (preparedness, response, and recovery at global, regional, and local scales), including the possibility of multi-hazard focus on cascading impacts and risk.</a:t>
            </a:r>
            <a:endParaRPr lang="it-IT" sz="900" dirty="0"/>
          </a:p>
        </p:txBody>
      </p:sp>
      <p:sp>
        <p:nvSpPr>
          <p:cNvPr id="3" name="Title 2">
            <a:extLst>
              <a:ext uri="{FF2B5EF4-FFF2-40B4-BE49-F238E27FC236}">
                <a16:creationId xmlns:a16="http://schemas.microsoft.com/office/drawing/2014/main" id="{065AA70E-FC2D-B5DA-1B57-F6E3B2CC0D4E}"/>
              </a:ext>
            </a:extLst>
          </p:cNvPr>
          <p:cNvSpPr>
            <a:spLocks noGrp="1"/>
          </p:cNvSpPr>
          <p:nvPr>
            <p:ph type="title"/>
          </p:nvPr>
        </p:nvSpPr>
        <p:spPr>
          <a:xfrm>
            <a:off x="100371" y="280517"/>
            <a:ext cx="9386864" cy="509861"/>
          </a:xfrm>
        </p:spPr>
        <p:txBody>
          <a:bodyPr/>
          <a:lstStyle/>
          <a:p>
            <a:r>
              <a:rPr lang="en-US" sz="3200" dirty="0"/>
              <a:t>Landslide Demonstrator – 1/3</a:t>
            </a:r>
            <a:br>
              <a:rPr lang="en-US" sz="3200" dirty="0"/>
            </a:br>
            <a:endParaRPr lang="en-GB" sz="3200" dirty="0"/>
          </a:p>
        </p:txBody>
      </p:sp>
      <p:sp>
        <p:nvSpPr>
          <p:cNvPr id="11" name="Content Placeholder 1">
            <a:extLst>
              <a:ext uri="{FF2B5EF4-FFF2-40B4-BE49-F238E27FC236}">
                <a16:creationId xmlns:a16="http://schemas.microsoft.com/office/drawing/2014/main" id="{571E9F84-BE37-44C4-B857-6AD4FA7647AB}"/>
              </a:ext>
            </a:extLst>
          </p:cNvPr>
          <p:cNvSpPr txBox="1">
            <a:spLocks/>
          </p:cNvSpPr>
          <p:nvPr/>
        </p:nvSpPr>
        <p:spPr>
          <a:xfrm>
            <a:off x="5583739" y="175939"/>
            <a:ext cx="4000688" cy="743313"/>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t>Leads: </a:t>
            </a:r>
            <a:r>
              <a:rPr lang="en-US" dirty="0"/>
              <a:t>Pukar Amatya, NASA; Jean-Philippe Malet, UNISTRA/EOST</a:t>
            </a:r>
            <a:endParaRPr lang="it-IT" sz="2400" dirty="0"/>
          </a:p>
        </p:txBody>
      </p:sp>
      <p:pic>
        <p:nvPicPr>
          <p:cNvPr id="5" name="Immagine 4">
            <a:extLst>
              <a:ext uri="{FF2B5EF4-FFF2-40B4-BE49-F238E27FC236}">
                <a16:creationId xmlns:a16="http://schemas.microsoft.com/office/drawing/2014/main" id="{1DFB469F-963F-48C3-8F9F-FCD55EEBD874}"/>
              </a:ext>
            </a:extLst>
          </p:cNvPr>
          <p:cNvPicPr>
            <a:picLocks noChangeAspect="1"/>
          </p:cNvPicPr>
          <p:nvPr/>
        </p:nvPicPr>
        <p:blipFill>
          <a:blip r:embed="rId3"/>
          <a:stretch>
            <a:fillRect/>
          </a:stretch>
        </p:blipFill>
        <p:spPr>
          <a:xfrm>
            <a:off x="4267200" y="1584738"/>
            <a:ext cx="7703457" cy="4056307"/>
          </a:xfrm>
          <a:prstGeom prst="rect">
            <a:avLst/>
          </a:prstGeom>
        </p:spPr>
      </p:pic>
    </p:spTree>
    <p:extLst>
      <p:ext uri="{BB962C8B-B14F-4D97-AF65-F5344CB8AC3E}">
        <p14:creationId xmlns:p14="http://schemas.microsoft.com/office/powerpoint/2010/main" val="1373436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ceos">
  <a:themeElements>
    <a:clrScheme name="Custom 2">
      <a:dk1>
        <a:sysClr val="windowText" lastClr="000000"/>
      </a:dk1>
      <a:lt1>
        <a:sysClr val="window" lastClr="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CEOS">
      <a:majorFont>
        <a:latin typeface="Quire Sans"/>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os" id="{B56977D0-988B-D742-8511-A52635F96A7E}" vid="{85BC766F-517C-C745-87E3-ADB6393EF8BA}"/>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47311C92AC23A9429019CD54AECBB5B4" ma:contentTypeVersion="14" ma:contentTypeDescription="Creare un nuovo documento." ma:contentTypeScope="" ma:versionID="85d4eb50f7c3c6f7640eba09d47b28fe">
  <xsd:schema xmlns:xsd="http://www.w3.org/2001/XMLSchema" xmlns:xs="http://www.w3.org/2001/XMLSchema" xmlns:p="http://schemas.microsoft.com/office/2006/metadata/properties" xmlns:ns3="4ad02101-dda4-4863-9fad-bb6e717f26d0" xmlns:ns4="0f83512e-4cf0-41d5-8f1b-ab56c364966d" targetNamespace="http://schemas.microsoft.com/office/2006/metadata/properties" ma:root="true" ma:fieldsID="892fa9dfa2d41459a01df3910aeab43e" ns3:_="" ns4:_="">
    <xsd:import namespace="4ad02101-dda4-4863-9fad-bb6e717f26d0"/>
    <xsd:import namespace="0f83512e-4cf0-41d5-8f1b-ab56c364966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02101-dda4-4863-9fad-bb6e717f26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83512e-4cf0-41d5-8f1b-ab56c364966d" elementFormDefault="qualified">
    <xsd:import namespace="http://schemas.microsoft.com/office/2006/documentManagement/types"/>
    <xsd:import namespace="http://schemas.microsoft.com/office/infopath/2007/PartnerControls"/>
    <xsd:element name="SharedWithUsers" ma:index="13"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Condiviso con dettagli" ma:internalName="SharedWithDetails" ma:readOnly="true">
      <xsd:simpleType>
        <xsd:restriction base="dms:Note">
          <xsd:maxLength value="255"/>
        </xsd:restriction>
      </xsd:simpleType>
    </xsd:element>
    <xsd:element name="SharingHintHash" ma:index="15"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7AE978-9701-4D8B-895D-2804B8592277}">
  <ds:schemaRef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4ad02101-dda4-4863-9fad-bb6e717f26d0"/>
    <ds:schemaRef ds:uri="0f83512e-4cf0-41d5-8f1b-ab56c364966d"/>
    <ds:schemaRef ds:uri="http://www.w3.org/XML/1998/namespace"/>
    <ds:schemaRef ds:uri="http://purl.org/dc/terms/"/>
  </ds:schemaRefs>
</ds:datastoreItem>
</file>

<file path=customXml/itemProps2.xml><?xml version="1.0" encoding="utf-8"?>
<ds:datastoreItem xmlns:ds="http://schemas.openxmlformats.org/officeDocument/2006/customXml" ds:itemID="{27B819DC-BE93-4A3B-95C9-44357E722703}">
  <ds:schemaRefs>
    <ds:schemaRef ds:uri="http://schemas.microsoft.com/sharepoint/v3/contenttype/forms"/>
  </ds:schemaRefs>
</ds:datastoreItem>
</file>

<file path=customXml/itemProps3.xml><?xml version="1.0" encoding="utf-8"?>
<ds:datastoreItem xmlns:ds="http://schemas.openxmlformats.org/officeDocument/2006/customXml" ds:itemID="{623388AD-394B-4D8E-AF68-CD40F3BEE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d02101-dda4-4863-9fad-bb6e717f26d0"/>
    <ds:schemaRef ds:uri="0f83512e-4cf0-41d5-8f1b-ab56c36496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ceos</Template>
  <TotalTime>10619</TotalTime>
  <Words>2078</Words>
  <Application>Microsoft Macintosh PowerPoint</Application>
  <PresentationFormat>Widescreen</PresentationFormat>
  <Paragraphs>187</Paragraphs>
  <Slides>30</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Avenir Roman</vt:lpstr>
      <vt:lpstr>Calibri</vt:lpstr>
      <vt:lpstr>Courier New</vt:lpstr>
      <vt:lpstr>Quire Sans</vt:lpstr>
      <vt:lpstr>Wingdings</vt:lpstr>
      <vt:lpstr>ceos</vt:lpstr>
      <vt:lpstr>Working Group on Disasters  An overview</vt:lpstr>
      <vt:lpstr>WGDisasters fundamentals </vt:lpstr>
      <vt:lpstr>WGDisasters Objectives</vt:lpstr>
      <vt:lpstr>WGDisasters Activities</vt:lpstr>
      <vt:lpstr>Wildfire Pilot – 1/2</vt:lpstr>
      <vt:lpstr>Wildfire Pilot – 2/2</vt:lpstr>
      <vt:lpstr>Flood Pilot – 1/2</vt:lpstr>
      <vt:lpstr>Flood Pilot – 2/2 </vt:lpstr>
      <vt:lpstr>Landslide Demonstrator – 1/3 </vt:lpstr>
      <vt:lpstr>PowerPoint Presentation</vt:lpstr>
      <vt:lpstr>Landslide Demonstrator – 3/3 </vt:lpstr>
      <vt:lpstr>Volcano Demonstrator – 1/4</vt:lpstr>
      <vt:lpstr>Volcano Demonstrator – 2/4</vt:lpstr>
      <vt:lpstr>Volcano Demonstrator – 3/4</vt:lpstr>
      <vt:lpstr>Volcano Demonstrator – 4/4</vt:lpstr>
      <vt:lpstr>Seismic Demonstrator – 1/3</vt:lpstr>
      <vt:lpstr>Seismic Demonstrator – 2/3</vt:lpstr>
      <vt:lpstr>Seismic Demonstrator – 3/3</vt:lpstr>
      <vt:lpstr>Recovery Observatory Demonstrator – 1/3</vt:lpstr>
      <vt:lpstr>Recovery Observatory Demonstrator – 2/3</vt:lpstr>
      <vt:lpstr>Recovery Observatory Demonstrator – 3/3</vt:lpstr>
      <vt:lpstr>Geohazards Supersites and Natural Laboratories – 1/4 </vt:lpstr>
      <vt:lpstr>Geohazards Supersites and Natural Laboratories – 2/4 </vt:lpstr>
      <vt:lpstr>Geohazards Supersites and Natural Laboratories – 3/4 </vt:lpstr>
      <vt:lpstr>Geohazards Supersites and Natural Laboratories – 4/4 </vt:lpstr>
      <vt:lpstr>CEOS WGD Priorities &amp; Successes </vt:lpstr>
      <vt:lpstr>ASI Contribution to CEOS Activities</vt:lpstr>
      <vt:lpstr>ASI Contribution to CEOS Activities</vt:lpstr>
      <vt:lpstr>ASI Contribution to CEOS Activities</vt:lpstr>
      <vt:lpstr>Working Group on Disasters  An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Libby Rose</cp:lastModifiedBy>
  <cp:revision>206</cp:revision>
  <dcterms:modified xsi:type="dcterms:W3CDTF">2023-07-14T01:06:30Z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0x01010047311C92AC23A9429019CD54AECBB5B4</vt:lpwstr>
  </property>
</Properties>
</file>