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99" r:id="rId3"/>
    <p:sldId id="301" r:id="rId4"/>
    <p:sldId id="302" r:id="rId5"/>
    <p:sldId id="278" r:id="rId6"/>
    <p:sldId id="280" r:id="rId7"/>
    <p:sldId id="306" r:id="rId8"/>
    <p:sldId id="308" r:id="rId9"/>
    <p:sldId id="311" r:id="rId10"/>
    <p:sldId id="312" r:id="rId11"/>
    <p:sldId id="285" r:id="rId12"/>
    <p:sldId id="286" r:id="rId13"/>
    <p:sldId id="310" r:id="rId14"/>
    <p:sldId id="300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84551" autoAdjust="0"/>
  </p:normalViewPr>
  <p:slideViewPr>
    <p:cSldViewPr>
      <p:cViewPr varScale="1">
        <p:scale>
          <a:sx n="62" d="100"/>
          <a:sy n="62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C471-CC57-4132-8FF5-9173BB5E486B}" type="datetimeFigureOut">
              <a:rPr lang="en-GB" smtClean="0"/>
              <a:t>23/05/2017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BBA29-0345-4E3F-8DB0-88F47E4E3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3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8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1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408" tIns="42204" rIns="84408" bIns="42204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408" tIns="42204" rIns="84408" bIns="42204"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Preliminary model of the deflation indicates that the source is located about 5 km SW of the volcano’s summit at a depth of 9.3 km beneath the surface, with a volume changes of ~0.045 km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.  This source geometry and strength is consistent with recordings from a </a:t>
            </a:r>
            <a:r>
              <a:rPr lang="en-US" sz="1600" dirty="0" err="1" smtClean="0"/>
              <a:t>tiltmeter</a:t>
            </a:r>
            <a:r>
              <a:rPr lang="en-US" sz="1600" dirty="0" smtClean="0"/>
              <a:t> located 4 km W of the volcano.</a:t>
            </a:r>
            <a:endParaRPr lang="it-IT" sz="1600" dirty="0" smtClean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SAR data used to characterize co-eruption surface deformation, and to constrain the location of the magma body that fed the eruption.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381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9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majority of deformation can be explained by oblique slip on a fault at depths ~1.5-3 km dipping WNW.  The orientation of this fault aligns well with faults mapped from regional topographic structures.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78% of events are infection diseases; 17 % are due to climate events (floods, droughts)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8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Using ALOS and CSK data, INGV calculated the changing rate of subsidence (2007-2015) in an urban flood plain in Bandung, Indonesia, with a view to improving risk assessment for long-term flood projections </a:t>
            </a:r>
            <a:r>
              <a:rPr lang="en-GB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(RASOR Project).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8300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RASOR project showing subsidence impact on flood hazard in the Bandung area in West Java, Indonesia.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737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600200" y="22225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ctr"/>
            <a:r>
              <a:rPr lang="en-GB" dirty="0" smtClean="0"/>
              <a:t>&lt;TITLE&gt;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4505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10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9210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4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2286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srgbClr val="696969">
                    <a:lumMod val="20000"/>
                    <a:lumOff val="80000"/>
                  </a:srgbClr>
                </a:solidFill>
              </a:rPr>
              <a:t>Committee on Earth Observation Satellites</a:t>
            </a:r>
            <a:endParaRPr lang="en-US" sz="1050" b="0" dirty="0">
              <a:solidFill>
                <a:srgbClr val="69696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4876800"/>
            <a:ext cx="5105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Ivan </a:t>
            </a: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Petiteville (European Space Agency)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</a:t>
            </a:r>
            <a:endParaRPr lang="en-GB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“Geospatial Information/EO for DRR”</a:t>
            </a:r>
            <a:endParaRPr lang="en-GB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5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Global Platform for DRR, 26 May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133600"/>
            <a:ext cx="807720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42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EO for </a:t>
            </a:r>
            <a:endParaRPr lang="en-GB" sz="4200" b="1" dirty="0" smtClean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 latinLnBrk="1" hangingPunct="0"/>
            <a:r>
              <a:rPr lang="en-GB" sz="42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Better-Informed </a:t>
            </a:r>
          </a:p>
          <a:p>
            <a:pPr algn="l" rtl="0" latinLnBrk="1" hangingPunct="0"/>
            <a:r>
              <a:rPr lang="en-GB" sz="4200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</a:t>
            </a:r>
            <a:r>
              <a:rPr lang="en-GB" sz="42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Making.</a:t>
            </a:r>
            <a:endParaRPr lang="ja-JP" altLang="en-US" sz="4200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1032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3044952" cy="34719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04864"/>
            <a:ext cx="3044952" cy="3471941"/>
          </a:xfrm>
          <a:prstGeom prst="rect">
            <a:avLst/>
          </a:prstGeom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204864"/>
            <a:ext cx="3044952" cy="34719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ALOS ascending (2007-2011)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03848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smtClean="0">
                <a:latin typeface="+mj-lt"/>
                <a:ea typeface="+mj-ea"/>
                <a:cs typeface="+mj-cs"/>
              </a:rPr>
              <a:t>CSK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ascending (2013-2015)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9048" y="141277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smtClean="0">
                <a:latin typeface="+mj-lt"/>
                <a:ea typeface="+mj-ea"/>
                <a:cs typeface="+mj-cs"/>
              </a:rPr>
              <a:t>Difference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(CSK-ALOS)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9048" y="5733256"/>
            <a:ext cx="304495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0" kern="0" noProof="0" dirty="0" smtClean="0">
                <a:latin typeface="+mj-lt"/>
                <a:ea typeface="+mj-ea"/>
                <a:cs typeface="+mj-cs"/>
              </a:rPr>
              <a:t>(red = increased rate of subsidence)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Flood Modelling in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South-East Asia </a:t>
            </a:r>
          </a:p>
        </p:txBody>
      </p:sp>
    </p:spTree>
    <p:extLst>
      <p:ext uri="{BB962C8B-B14F-4D97-AF65-F5344CB8AC3E}">
        <p14:creationId xmlns:p14="http://schemas.microsoft.com/office/powerpoint/2010/main" val="2346305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3620" y="1301187"/>
            <a:ext cx="5463251" cy="43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16"/>
          <p:cNvSpPr/>
          <p:nvPr/>
        </p:nvSpPr>
        <p:spPr>
          <a:xfrm>
            <a:off x="1599235" y="4235369"/>
            <a:ext cx="657828" cy="4880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15"/>
          <p:cNvSpPr/>
          <p:nvPr/>
        </p:nvSpPr>
        <p:spPr>
          <a:xfrm>
            <a:off x="2349660" y="4397415"/>
            <a:ext cx="694481" cy="474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10"/>
          <p:cNvSpPr txBox="1"/>
          <p:nvPr/>
        </p:nvSpPr>
        <p:spPr>
          <a:xfrm>
            <a:off x="152400" y="5593140"/>
            <a:ext cx="5484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u="sng" dirty="0" smtClean="0">
                <a:solidFill>
                  <a:schemeClr val="tx1"/>
                </a:solidFill>
                <a:cs typeface="Times New Roman" pitchFamily="18" charset="0"/>
              </a:rPr>
              <a:t>Projected</a:t>
            </a:r>
            <a:r>
              <a:rPr lang="it-IT" sz="2000" b="0" dirty="0" smtClean="0">
                <a:solidFill>
                  <a:schemeClr val="tx1"/>
                </a:solidFill>
                <a:cs typeface="Times New Roman" pitchFamily="18" charset="0"/>
              </a:rPr>
              <a:t> total subsidence by 2021 of up to 2.2 m along main drainage </a:t>
            </a:r>
            <a:r>
              <a:rPr lang="it-IT" sz="2000" b="0" dirty="0" err="1" smtClean="0">
                <a:solidFill>
                  <a:schemeClr val="tx1"/>
                </a:solidFill>
                <a:cs typeface="Times New Roman" pitchFamily="18" charset="0"/>
              </a:rPr>
              <a:t>areas</a:t>
            </a:r>
            <a:r>
              <a:rPr lang="it-IT" sz="2000" b="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it-IT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© INGV</a:t>
            </a:r>
            <a:endParaRPr lang="it-IT" sz="20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8028384" y="6492875"/>
            <a:ext cx="1115616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fld id="{C9B8015A-EF71-41EF-838F-244C2EE36FD7}" type="slidenum">
              <a:rPr lang="en-US" sz="1600" smtClean="0">
                <a:solidFill>
                  <a:schemeClr val="tx1"/>
                </a:solidFill>
              </a:rPr>
              <a:pPr algn="ctr"/>
              <a:t>11</a:t>
            </a:fld>
            <a:endParaRPr lang="en-US" sz="160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752600"/>
            <a:ext cx="3352800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u="sng" dirty="0"/>
              <a:t>Other Activities</a:t>
            </a:r>
            <a:r>
              <a:rPr lang="en-US" b="1" u="sng" dirty="0" smtClean="0"/>
              <a:t>:</a:t>
            </a:r>
          </a:p>
          <a:p>
            <a:pPr algn="l" rtl="0" latinLnBrk="1" hangingPunct="0"/>
            <a:endParaRPr lang="en-US" b="1" dirty="0"/>
          </a:p>
          <a:p>
            <a:pPr algn="l" rtl="0" latinLnBrk="1" hangingPunct="0"/>
            <a:r>
              <a:rPr lang="en-US" dirty="0"/>
              <a:t>Consultations on new pilot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products </a:t>
            </a:r>
            <a:r>
              <a:rPr lang="en-US" dirty="0"/>
              <a:t>with </a:t>
            </a:r>
            <a:r>
              <a:rPr lang="en-US" b="1" dirty="0"/>
              <a:t>UN, World Bank</a:t>
            </a:r>
            <a:r>
              <a:rPr lang="en-US" dirty="0"/>
              <a:t>, and </a:t>
            </a:r>
            <a:r>
              <a:rPr lang="en-US" b="1" dirty="0" smtClean="0"/>
              <a:t>ICRC</a:t>
            </a:r>
          </a:p>
          <a:p>
            <a:pPr algn="l" rtl="0" latinLnBrk="1" hangingPunct="0"/>
            <a:endParaRPr lang="en-US" dirty="0"/>
          </a:p>
          <a:p>
            <a:pPr algn="l" rtl="0" latinLnBrk="1" hangingPunct="0"/>
            <a:r>
              <a:rPr lang="en-US" b="1" dirty="0"/>
              <a:t>Asian Disaster Preparedness </a:t>
            </a:r>
            <a:endParaRPr lang="en-US" b="1" dirty="0" smtClean="0"/>
          </a:p>
          <a:p>
            <a:pPr algn="l" rtl="0" latinLnBrk="1" hangingPunct="0"/>
            <a:r>
              <a:rPr lang="en-US" b="1" dirty="0" smtClean="0"/>
              <a:t>Center </a:t>
            </a:r>
            <a:r>
              <a:rPr lang="en-US" dirty="0"/>
              <a:t>(</a:t>
            </a:r>
            <a:r>
              <a:rPr lang="en-US" dirty="0" smtClean="0"/>
              <a:t>ADPC, Bangkok </a:t>
            </a:r>
          </a:p>
          <a:p>
            <a:pPr algn="l" rtl="0" latinLnBrk="1" hangingPunct="0"/>
            <a:r>
              <a:rPr lang="en-US" dirty="0" smtClean="0"/>
              <a:t>Thailand) </a:t>
            </a:r>
            <a:r>
              <a:rPr lang="en-US" dirty="0"/>
              <a:t>to setup instance of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flood </a:t>
            </a:r>
            <a:r>
              <a:rPr lang="en-US" dirty="0"/>
              <a:t>modeling and monitoring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processing </a:t>
            </a:r>
            <a:r>
              <a:rPr lang="en-US" dirty="0"/>
              <a:t>and distribution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software </a:t>
            </a:r>
            <a:r>
              <a:rPr lang="en-US" dirty="0"/>
              <a:t>installed under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cooperation </a:t>
            </a:r>
            <a:r>
              <a:rPr lang="en-US" dirty="0"/>
              <a:t>with SERVIR and </a:t>
            </a:r>
            <a:endParaRPr lang="en-US" dirty="0" smtClean="0"/>
          </a:p>
          <a:p>
            <a:pPr algn="l" rtl="0" latinLnBrk="1" hangingPunct="0"/>
            <a:r>
              <a:rPr lang="en-US" dirty="0" smtClean="0"/>
              <a:t>USAID </a:t>
            </a:r>
            <a:r>
              <a:rPr lang="en-US" dirty="0"/>
              <a:t>Oct-Nov 2015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Floods </a:t>
            </a:r>
            <a:r>
              <a:rPr lang="en-GB" dirty="0" smtClean="0"/>
              <a:t>Modelling</a:t>
            </a:r>
            <a:br>
              <a:rPr lang="en-GB" dirty="0" smtClean="0"/>
            </a:br>
            <a:r>
              <a:rPr lang="en-GB" dirty="0" smtClean="0"/>
              <a:t>- Subsidence </a:t>
            </a:r>
            <a:r>
              <a:rPr lang="en-GB" dirty="0"/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1641343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763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Main benefits of </a:t>
            </a:r>
            <a:r>
              <a:rPr lang="en-US" sz="2400" b="1" dirty="0" smtClean="0"/>
              <a:t>EO satellite </a:t>
            </a:r>
            <a:r>
              <a:rPr lang="en-US" sz="2400" b="1" dirty="0"/>
              <a:t>data </a:t>
            </a:r>
            <a:r>
              <a:rPr lang="en-US" sz="2400" b="1" dirty="0" smtClean="0"/>
              <a:t>to DRR</a:t>
            </a:r>
            <a:r>
              <a:rPr lang="en-US" sz="2400" b="1" dirty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Complement in-situ, socio-economic and model data,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Sometimes, only data source available due to lack of ground observation.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Not affected by disasters and weather (radar).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Regularly </a:t>
            </a:r>
            <a:r>
              <a:rPr lang="en-US" sz="2400" dirty="0"/>
              <a:t>monitoring of changes in a consistent manner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Large </a:t>
            </a:r>
            <a:r>
              <a:rPr lang="en-US" sz="2400" dirty="0"/>
              <a:t>amount of space images are available for free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Can contribute to all phases of disaster risk management.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Can be used for exposure, vulnerability &amp; risk assessment.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Value Added of Satellite 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3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905000" y="76200"/>
            <a:ext cx="7543800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Why Landslides 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8067" y="-59390"/>
            <a:ext cx="9127435" cy="6917390"/>
            <a:chOff x="16565" y="-6626"/>
            <a:chExt cx="9127435" cy="69173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" y="-6626"/>
              <a:ext cx="9127435" cy="691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ipetitev\Desktop\Guatemala 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" y="1737569"/>
              <a:ext cx="8736496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5543096" y="2286000"/>
            <a:ext cx="3067504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1" i="1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Thank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1" i="1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rPr>
              <a:t>you …</a:t>
            </a:r>
            <a:endParaRPr kumimoji="0" lang="en-GB" sz="7200" b="1" i="1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91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288" y="2476500"/>
            <a:ext cx="9125712" cy="45212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192713" y="692150"/>
            <a:ext cx="3951287" cy="1431925"/>
          </a:xfrm>
          <a:prstGeom prst="rect">
            <a:avLst/>
          </a:prstGeo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WHY?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Volcano Monitoring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" y="2476500"/>
            <a:ext cx="9125712" cy="4368800"/>
            <a:chOff x="9144" y="2476500"/>
            <a:chExt cx="9125712" cy="4368800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9144" y="2476500"/>
              <a:ext cx="9125712" cy="436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144" y="2476500"/>
              <a:ext cx="9125712" cy="1588"/>
            </a:xfrm>
            <a:prstGeom prst="line">
              <a:avLst/>
            </a:prstGeom>
            <a:grpFill/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4572000" y="2492896"/>
            <a:ext cx="4572001" cy="409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Hundreds </a:t>
            </a:r>
            <a:r>
              <a:rPr lang="en-US" sz="2800" b="1" dirty="0">
                <a:latin typeface="+mn-lt"/>
              </a:rPr>
              <a:t>of millions live within 20 km of an active volcano today. </a:t>
            </a:r>
            <a:endParaRPr lang="en-US" sz="2800" b="1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2800" b="1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In </a:t>
            </a:r>
            <a:r>
              <a:rPr lang="en-US" sz="2800" b="1" dirty="0">
                <a:latin typeface="+mn-lt"/>
              </a:rPr>
              <a:t>2010, the </a:t>
            </a:r>
            <a:r>
              <a:rPr lang="en-US" sz="2800" b="1" dirty="0" err="1">
                <a:latin typeface="+mn-lt"/>
              </a:rPr>
              <a:t>Eyjafjallajökull</a:t>
            </a:r>
            <a:r>
              <a:rPr lang="en-US" sz="2800" b="1" dirty="0">
                <a:latin typeface="+mn-lt"/>
              </a:rPr>
              <a:t> eruption brought losses of $200m/day, and 100,000 cancelled flights</a:t>
            </a:r>
            <a:r>
              <a:rPr lang="en-US" sz="2800" b="1" dirty="0" smtClean="0">
                <a:latin typeface="+mn-lt"/>
              </a:rPr>
              <a:t>.</a:t>
            </a:r>
            <a:endParaRPr lang="en-US" sz="2800" b="1" dirty="0"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 rot="21445059">
            <a:off x="363231" y="6059576"/>
            <a:ext cx="4257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1400" dirty="0" err="1">
                <a:latin typeface="+mn-lt"/>
              </a:rPr>
              <a:t>Merapi</a:t>
            </a:r>
            <a:r>
              <a:rPr lang="en-GB" sz="1400" dirty="0">
                <a:latin typeface="+mn-lt"/>
              </a:rPr>
              <a:t>, Indonesia, erupting in 2010. From </a:t>
            </a:r>
            <a:r>
              <a:rPr lang="en-GB" sz="1400" dirty="0" err="1">
                <a:latin typeface="+mn-lt"/>
              </a:rPr>
              <a:t>Pallister</a:t>
            </a:r>
            <a:r>
              <a:rPr lang="en-GB" sz="1400" dirty="0">
                <a:latin typeface="+mn-lt"/>
              </a:rPr>
              <a:t> and others,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8016">
            <a:off x="381957" y="1647207"/>
            <a:ext cx="3892591" cy="4227395"/>
          </a:xfrm>
          <a:prstGeom prst="rect">
            <a:avLst/>
          </a:prstGeom>
          <a:noFill/>
          <a:ln w="635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" y="2362200"/>
            <a:ext cx="9134856" cy="44958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355976" y="1421011"/>
            <a:ext cx="4572000" cy="1431925"/>
          </a:xfrm>
          <a:prstGeom prst="rect">
            <a:avLst/>
          </a:prstGeo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WHAT IS MISSING?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4139952" y="2433638"/>
            <a:ext cx="5004048" cy="441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Only </a:t>
            </a:r>
            <a:r>
              <a:rPr lang="en-US" b="1" dirty="0">
                <a:latin typeface="+mn-lt"/>
              </a:rPr>
              <a:t>~10% of the ~1500 active volcanoes in the world are being monitored in some </a:t>
            </a:r>
            <a:r>
              <a:rPr lang="en-US" b="1" dirty="0" smtClean="0">
                <a:latin typeface="+mn-lt"/>
              </a:rPr>
              <a:t>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</a:t>
            </a:r>
            <a:r>
              <a:rPr lang="en-US" b="1" dirty="0" smtClean="0">
                <a:latin typeface="+mn-lt"/>
              </a:rPr>
              <a:t>atellite observations are </a:t>
            </a:r>
            <a:r>
              <a:rPr lang="en-US" b="1" dirty="0">
                <a:latin typeface="+mn-lt"/>
              </a:rPr>
              <a:t>not coordinated for volcano </a:t>
            </a:r>
            <a:r>
              <a:rPr lang="en-US" b="1" dirty="0" smtClean="0">
                <a:latin typeface="+mn-lt"/>
              </a:rPr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Need </a:t>
            </a:r>
            <a:r>
              <a:rPr lang="en-US" b="1" dirty="0">
                <a:latin typeface="+mn-lt"/>
              </a:rPr>
              <a:t>systematic observations </a:t>
            </a:r>
            <a:r>
              <a:rPr lang="en-US" b="1" dirty="0" smtClean="0">
                <a:latin typeface="+mn-lt"/>
              </a:rPr>
              <a:t>/ processing before</a:t>
            </a:r>
            <a:r>
              <a:rPr lang="en-US" b="1" dirty="0">
                <a:latin typeface="+mn-lt"/>
              </a:rPr>
              <a:t>, during, and after volcanic </a:t>
            </a:r>
            <a:r>
              <a:rPr lang="en-US" b="1" dirty="0" smtClean="0">
                <a:latin typeface="+mn-lt"/>
              </a:rPr>
              <a:t>events</a:t>
            </a:r>
            <a:endParaRPr lang="en-US" b="1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Tahoma" pitchFamily="-106" charset="0"/>
                <a:cs typeface="Tahoma" pitchFamily="-106" charset="0"/>
              </a:rPr>
              <a:t>Volcano Monitoring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3" name="Rettangolo 12"/>
          <p:cNvSpPr/>
          <p:nvPr/>
        </p:nvSpPr>
        <p:spPr>
          <a:xfrm rot="21445059">
            <a:off x="583691" y="6028376"/>
            <a:ext cx="376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>
                <a:latin typeface="+mn-lt"/>
              </a:rPr>
              <a:t>Bardarbunga</a:t>
            </a:r>
            <a:r>
              <a:rPr lang="en-GB" sz="1400" dirty="0" smtClean="0">
                <a:latin typeface="+mn-lt"/>
              </a:rPr>
              <a:t>, Iceland, </a:t>
            </a:r>
            <a:r>
              <a:rPr lang="en-GB" sz="1400" dirty="0">
                <a:latin typeface="+mn-lt"/>
              </a:rPr>
              <a:t>erupting in </a:t>
            </a:r>
            <a:r>
              <a:rPr lang="en-GB" sz="1400" dirty="0" smtClean="0">
                <a:latin typeface="+mn-lt"/>
              </a:rPr>
              <a:t>2014. </a:t>
            </a:r>
          </a:p>
          <a:p>
            <a:r>
              <a:rPr lang="en-GB" sz="1400" dirty="0" smtClean="0"/>
              <a:t>Photo </a:t>
            </a:r>
            <a:r>
              <a:rPr lang="en-GB" sz="1400" dirty="0"/>
              <a:t>credit: M </a:t>
            </a:r>
            <a:r>
              <a:rPr lang="en-GB" sz="1400" dirty="0" smtClean="0"/>
              <a:t>Parks</a:t>
            </a:r>
            <a:endParaRPr lang="en-GB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" y="23622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Lava_fountains4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"/>
          <a:stretch/>
        </p:blipFill>
        <p:spPr>
          <a:xfrm rot="21416935">
            <a:off x="267676" y="1388688"/>
            <a:ext cx="3719134" cy="4673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37776">
            <a:off x="253414" y="1408756"/>
            <a:ext cx="3740521" cy="4645407"/>
          </a:xfrm>
          <a:prstGeom prst="rect">
            <a:avLst/>
          </a:prstGeom>
          <a:noFill/>
          <a:ln w="762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79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2934599" y="6525260"/>
            <a:ext cx="1905000" cy="256540"/>
          </a:xfrm>
        </p:spPr>
        <p:txBody>
          <a:bodyPr/>
          <a:lstStyle/>
          <a:p>
            <a:pPr lvl="0"/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22225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/>
              <a:t>Calbuco</a:t>
            </a:r>
            <a:r>
              <a:rPr lang="en-GB" dirty="0"/>
              <a:t>, Chile</a:t>
            </a:r>
          </a:p>
        </p:txBody>
      </p:sp>
      <p:sp>
        <p:nvSpPr>
          <p:cNvPr id="5" name="Segnaposto contenuto 3"/>
          <p:cNvSpPr txBox="1">
            <a:spLocks/>
          </p:cNvSpPr>
          <p:nvPr/>
        </p:nvSpPr>
        <p:spPr>
          <a:xfrm>
            <a:off x="0" y="1295400"/>
            <a:ext cx="6909195" cy="52451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000" dirty="0" smtClean="0"/>
              <a:t>After 43 years of quiescence, </a:t>
            </a:r>
            <a:r>
              <a:rPr lang="en-US" sz="2000" dirty="0" err="1" smtClean="0"/>
              <a:t>Calbuco</a:t>
            </a:r>
            <a:r>
              <a:rPr lang="en-US" sz="2000" dirty="0" smtClean="0"/>
              <a:t> began erupting on 22 April 2015, with very little warning.  </a:t>
            </a:r>
          </a:p>
          <a:p>
            <a:pPr defTabSz="914400"/>
            <a:endParaRPr lang="en-US" sz="1800" dirty="0" smtClean="0"/>
          </a:p>
          <a:p>
            <a:pPr defTabSz="914400"/>
            <a:r>
              <a:rPr lang="en-US" sz="2000" dirty="0" smtClean="0"/>
              <a:t>Large amount of ash, significant impact on air traffic on Chile and Argentina. </a:t>
            </a:r>
            <a:r>
              <a:rPr lang="en-US" sz="2000" dirty="0"/>
              <a:t>Ash tracked and was communicated to VAAC Buenos </a:t>
            </a:r>
            <a:r>
              <a:rPr lang="en-US" sz="2000" dirty="0" smtClean="0"/>
              <a:t>Aires</a:t>
            </a:r>
          </a:p>
          <a:p>
            <a:pPr defTabSz="914400"/>
            <a:endParaRPr lang="en-US" sz="2000" dirty="0">
              <a:solidFill>
                <a:srgbClr val="FF0000"/>
              </a:solidFill>
            </a:endParaRPr>
          </a:p>
          <a:p>
            <a:pPr defTabSz="914400"/>
            <a:r>
              <a:rPr lang="en-US" sz="2000" dirty="0" smtClean="0">
                <a:solidFill>
                  <a:srgbClr val="FF0000"/>
                </a:solidFill>
              </a:rPr>
              <a:t>Several 1000s people were evacuated from villages closest to </a:t>
            </a:r>
            <a:r>
              <a:rPr lang="en-US" sz="2000" dirty="0" err="1" smtClean="0">
                <a:solidFill>
                  <a:srgbClr val="FF0000"/>
                </a:solidFill>
              </a:rPr>
              <a:t>Calbuco</a:t>
            </a:r>
            <a:r>
              <a:rPr lang="en-US" sz="2000" dirty="0" smtClean="0">
                <a:solidFill>
                  <a:srgbClr val="FF0000"/>
                </a:solidFill>
              </a:rPr>
              <a:t> .  </a:t>
            </a:r>
          </a:p>
          <a:p>
            <a:pPr defTabSz="914400"/>
            <a:endParaRPr lang="en-US" sz="1800" dirty="0" smtClean="0">
              <a:solidFill>
                <a:srgbClr val="FF0000"/>
              </a:solidFill>
            </a:endParaRPr>
          </a:p>
          <a:p>
            <a:pPr defTabSz="914400"/>
            <a:r>
              <a:rPr lang="en-US" sz="2000" dirty="0" smtClean="0"/>
              <a:t>Other </a:t>
            </a:r>
            <a:r>
              <a:rPr lang="en-US" sz="2000" dirty="0" err="1" smtClean="0"/>
              <a:t>interferograms</a:t>
            </a:r>
            <a:r>
              <a:rPr lang="en-US" sz="2000" dirty="0" smtClean="0"/>
              <a:t> constrain the deformation to have started no more than 1.5 days before the eruption, and to have lasted no more than 1 day. </a:t>
            </a:r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95" y="1701124"/>
            <a:ext cx="2019582" cy="4839376"/>
          </a:xfrm>
          <a:prstGeom prst="rect">
            <a:avLst/>
          </a:prstGeom>
        </p:spPr>
      </p:pic>
      <p:sp>
        <p:nvSpPr>
          <p:cNvPr id="7" name="Rettangolo 10"/>
          <p:cNvSpPr/>
          <p:nvPr/>
        </p:nvSpPr>
        <p:spPr>
          <a:xfrm>
            <a:off x="404857" y="5884749"/>
            <a:ext cx="6801793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600" b="1" u="sng" dirty="0"/>
              <a:t>Partner </a:t>
            </a:r>
            <a:r>
              <a:rPr lang="it-IT" sz="1600" b="1" u="sng" dirty="0" err="1"/>
              <a:t>agencies</a:t>
            </a:r>
            <a:r>
              <a:rPr lang="it-IT" sz="1600" b="1" u="sng" dirty="0"/>
              <a:t>: </a:t>
            </a:r>
            <a:r>
              <a:rPr lang="it-IT" sz="1600" b="1" dirty="0" smtClean="0"/>
              <a:t>SERNAGEOMIN</a:t>
            </a:r>
            <a:r>
              <a:rPr lang="it-IT" sz="1600" dirty="0" smtClean="0"/>
              <a:t> (Chile); </a:t>
            </a:r>
            <a:r>
              <a:rPr lang="it-IT" sz="1600" b="1" dirty="0"/>
              <a:t>Buenos Aires Volcano </a:t>
            </a:r>
            <a:r>
              <a:rPr lang="it-IT" sz="1600" b="1" dirty="0" err="1"/>
              <a:t>Ash</a:t>
            </a:r>
            <a:r>
              <a:rPr lang="it-IT" sz="1600" b="1" dirty="0"/>
              <a:t> </a:t>
            </a:r>
            <a:r>
              <a:rPr lang="it-IT" sz="1600" b="1" dirty="0" err="1"/>
              <a:t>Advisory</a:t>
            </a:r>
            <a:r>
              <a:rPr lang="it-IT" sz="1600" b="1" dirty="0"/>
              <a:t> </a:t>
            </a:r>
            <a:r>
              <a:rPr lang="it-IT" sz="1600" b="1" dirty="0" smtClean="0"/>
              <a:t>Center</a:t>
            </a:r>
            <a:r>
              <a:rPr lang="it-IT" sz="1600" dirty="0" smtClean="0"/>
              <a:t> (Argentina); </a:t>
            </a:r>
            <a:r>
              <a:rPr lang="it-IT" sz="1600" b="1" dirty="0" err="1"/>
              <a:t>University</a:t>
            </a:r>
            <a:r>
              <a:rPr lang="it-IT" sz="1600" b="1" dirty="0"/>
              <a:t> of </a:t>
            </a:r>
            <a:r>
              <a:rPr lang="it-IT" sz="1600" b="1" dirty="0" smtClean="0"/>
              <a:t>Bristol</a:t>
            </a:r>
            <a:r>
              <a:rPr lang="it-IT" sz="1600" b="1" dirty="0"/>
              <a:t> </a:t>
            </a:r>
            <a:r>
              <a:rPr lang="it-IT" sz="1600" dirty="0" smtClean="0"/>
              <a:t>(UK); </a:t>
            </a:r>
            <a:r>
              <a:rPr lang="it-IT" sz="1600" b="1" dirty="0" err="1"/>
              <a:t>Cornell</a:t>
            </a:r>
            <a:r>
              <a:rPr lang="it-IT" sz="1600" b="1" dirty="0"/>
              <a:t> </a:t>
            </a:r>
            <a:r>
              <a:rPr lang="it-IT" sz="1600" b="1" dirty="0" err="1" smtClean="0"/>
              <a:t>University</a:t>
            </a:r>
            <a:r>
              <a:rPr lang="it-IT" sz="1600" dirty="0" smtClean="0"/>
              <a:t> (USA); </a:t>
            </a:r>
            <a:r>
              <a:rPr lang="it-IT" sz="1600" b="1" dirty="0" smtClean="0"/>
              <a:t>NOAA</a:t>
            </a:r>
            <a:r>
              <a:rPr lang="it-IT" sz="1600" dirty="0" smtClean="0"/>
              <a:t> (USA)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424466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19200" y="22225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/>
              <a:t>Calbuco</a:t>
            </a:r>
            <a:r>
              <a:rPr lang="en-GB" dirty="0"/>
              <a:t>, Chile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1325" y="4709092"/>
            <a:ext cx="792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Observed (left), modeled (center), and residual (right) deformation at </a:t>
            </a:r>
            <a:r>
              <a:rPr lang="en-US" sz="1600" dirty="0" err="1"/>
              <a:t>Calbuco</a:t>
            </a:r>
            <a:r>
              <a:rPr lang="en-US" sz="1600" dirty="0"/>
              <a:t> from a Sentinel-1a </a:t>
            </a:r>
            <a:r>
              <a:rPr lang="en-US" sz="1600" dirty="0" err="1"/>
              <a:t>interferogram</a:t>
            </a:r>
            <a:r>
              <a:rPr lang="en-US" sz="1600" dirty="0"/>
              <a:t> spanning April 14–26, 2015. </a:t>
            </a:r>
            <a:r>
              <a:rPr lang="en-US" sz="1600" dirty="0" smtClean="0"/>
              <a:t> Deformation </a:t>
            </a:r>
            <a:r>
              <a:rPr lang="en-US" sz="1600" dirty="0"/>
              <a:t>can be approximated by a source at ~9 km depth beneath the volcano’s west flank.</a:t>
            </a:r>
            <a:endParaRPr lang="it-IT" sz="16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" y="1716946"/>
            <a:ext cx="8338095" cy="2898095"/>
          </a:xfrm>
          <a:prstGeom prst="rect">
            <a:avLst/>
          </a:prstGeom>
          <a:noFill/>
        </p:spPr>
      </p:pic>
      <p:sp>
        <p:nvSpPr>
          <p:cNvPr id="7" name="Rettangolo 2"/>
          <p:cNvSpPr/>
          <p:nvPr/>
        </p:nvSpPr>
        <p:spPr>
          <a:xfrm>
            <a:off x="641326" y="5720043"/>
            <a:ext cx="792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Observatorio Volcanológico de Los Andes del Sur (OVDAS</a:t>
            </a:r>
            <a:r>
              <a:rPr lang="es-E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used </a:t>
            </a:r>
            <a:r>
              <a:rPr lang="en-US" dirty="0">
                <a:solidFill>
                  <a:srgbClr val="C00000"/>
                </a:solidFill>
              </a:rPr>
              <a:t>this source model to validate their tilt meter records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1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H:\DCIM\100CASIO\CIMG707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5" y="2197681"/>
            <a:ext cx="2927708" cy="2004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5074" y="221046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Chiles</a:t>
            </a:r>
            <a:endParaRPr lang="en-US" dirty="0">
              <a:latin typeface="+mj-lt"/>
            </a:endParaRPr>
          </a:p>
        </p:txBody>
      </p:sp>
      <p:pic>
        <p:nvPicPr>
          <p:cNvPr id="9" name="Imagen 7" descr="H:\DCIM\100CASIO\CIMG710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76" y="4294961"/>
            <a:ext cx="2927708" cy="2116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5076" y="430151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Cerro-Negro</a:t>
            </a:r>
            <a:endParaRPr lang="en-US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074" y="6490155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cs typeface="Times"/>
              </a:rPr>
              <a:t>p</a:t>
            </a:r>
            <a:r>
              <a:rPr lang="en-US" sz="1400" dirty="0" smtClean="0">
                <a:latin typeface="+mj-lt"/>
                <a:cs typeface="Times"/>
              </a:rPr>
              <a:t>hotos:  </a:t>
            </a:r>
            <a:r>
              <a:rPr lang="en-US" sz="1400" dirty="0" err="1" smtClean="0">
                <a:latin typeface="+mj-lt"/>
                <a:cs typeface="Times"/>
              </a:rPr>
              <a:t>Instituto</a:t>
            </a:r>
            <a:r>
              <a:rPr lang="en-US" sz="1400" dirty="0" smtClean="0">
                <a:latin typeface="+mj-lt"/>
                <a:cs typeface="Times"/>
              </a:rPr>
              <a:t> </a:t>
            </a:r>
            <a:r>
              <a:rPr lang="en-US" sz="1400" dirty="0" err="1" smtClean="0">
                <a:latin typeface="+mj-lt"/>
                <a:cs typeface="Times"/>
              </a:rPr>
              <a:t>Geofisico</a:t>
            </a:r>
            <a:r>
              <a:rPr lang="en-US" sz="1400" dirty="0" smtClean="0">
                <a:latin typeface="+mj-lt"/>
                <a:cs typeface="Times"/>
              </a:rPr>
              <a:t>, Ecuador</a:t>
            </a:r>
            <a:endParaRPr lang="en-US" sz="1400" dirty="0">
              <a:latin typeface="+mj-lt"/>
            </a:endParaRPr>
          </a:p>
        </p:txBody>
      </p:sp>
      <p:pic>
        <p:nvPicPr>
          <p:cNvPr id="12" name="Picture 11" descr="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62" y="3912300"/>
            <a:ext cx="3062797" cy="30450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787" y="1380100"/>
            <a:ext cx="874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cs typeface="Times"/>
              </a:rPr>
              <a:t>Chiles- Cerro Negro are volcanoes on the Ecuador-Colombian border, with no historical activity</a:t>
            </a:r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0312" y="1966725"/>
            <a:ext cx="5312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  <a:cs typeface="Times"/>
              </a:rPr>
              <a:t>Since September 2014, thousands of small earthquakes every day – but no changes at the surface.</a:t>
            </a:r>
          </a:p>
          <a:p>
            <a:endParaRPr lang="en-US" b="1" dirty="0">
              <a:latin typeface="+mj-lt"/>
              <a:cs typeface="Times"/>
            </a:endParaRPr>
          </a:p>
          <a:p>
            <a:r>
              <a:rPr lang="en-US" dirty="0" smtClean="0">
                <a:latin typeface="+mj-lt"/>
                <a:cs typeface="Times"/>
              </a:rPr>
              <a:t>As there have been </a:t>
            </a:r>
            <a:r>
              <a:rPr lang="en-US" b="1" dirty="0" smtClean="0">
                <a:latin typeface="+mj-lt"/>
                <a:cs typeface="Times"/>
              </a:rPr>
              <a:t>no historical eruptions, ground based monitoring is limited</a:t>
            </a:r>
            <a:r>
              <a:rPr lang="en-US" dirty="0" smtClean="0">
                <a:latin typeface="+mj-lt"/>
                <a:cs typeface="Times"/>
              </a:rPr>
              <a:t>:</a:t>
            </a:r>
          </a:p>
          <a:p>
            <a:r>
              <a:rPr lang="en-US" dirty="0">
                <a:latin typeface="+mj-lt"/>
                <a:cs typeface="Times"/>
              </a:rPr>
              <a:t>	</a:t>
            </a:r>
            <a:r>
              <a:rPr lang="en-US" dirty="0" smtClean="0">
                <a:latin typeface="+mj-lt"/>
                <a:cs typeface="Times"/>
              </a:rPr>
              <a:t>	-&gt; </a:t>
            </a:r>
            <a:r>
              <a:rPr lang="en-US" b="1" u="sng" dirty="0">
                <a:solidFill>
                  <a:srgbClr val="FF0000"/>
                </a:solidFill>
                <a:latin typeface="+mj-lt"/>
                <a:cs typeface="Times"/>
              </a:rPr>
              <a:t>s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  <a:cs typeface="Times"/>
              </a:rPr>
              <a:t>atellite data are critical</a:t>
            </a:r>
            <a:endParaRPr lang="en-US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50457" y="22860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Chiles –</a:t>
            </a:r>
          </a:p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Cerro </a:t>
            </a:r>
            <a:r>
              <a:rPr lang="en-US" sz="3200" b="1" dirty="0">
                <a:solidFill>
                  <a:srgbClr val="FFFFFF"/>
                </a:solidFill>
              </a:rPr>
              <a:t>Negro de </a:t>
            </a:r>
            <a:r>
              <a:rPr lang="en-US" sz="3200" b="1" dirty="0" err="1" smtClean="0">
                <a:solidFill>
                  <a:srgbClr val="FFFFFF"/>
                </a:solidFill>
              </a:rPr>
              <a:t>Mayasquer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76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92" y="1470330"/>
            <a:ext cx="8927626" cy="36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3249" y="4982150"/>
            <a:ext cx="87755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             Deformation              Best-fit fault plane solution                       Residuals</a:t>
            </a:r>
          </a:p>
          <a:p>
            <a:r>
              <a:rPr lang="en-US" sz="1600" dirty="0" smtClean="0"/>
              <a:t>The deformation detected using </a:t>
            </a:r>
            <a:r>
              <a:rPr lang="en-US" sz="1600" dirty="0" err="1" smtClean="0"/>
              <a:t>InSAR</a:t>
            </a:r>
            <a:r>
              <a:rPr lang="en-US" sz="1600" dirty="0" smtClean="0"/>
              <a:t> has so far been primarily associated with a larger (M5.6w) earthquake on the 22nd October 2014.  This earthquake result in maximum displacements of 15 cm towards the satellite in a region SW of Chiles volcano.  </a:t>
            </a:r>
          </a:p>
          <a:p>
            <a:pPr marL="342900" lvl="0" indent="-342900">
              <a:buFontTx/>
              <a:buChar char="-"/>
            </a:pPr>
            <a:r>
              <a:rPr lang="en-US" sz="1600" dirty="0" smtClean="0"/>
              <a:t>The majority of deformation can be explained by oblique slip on a fault at depths ~1.5-3 </a:t>
            </a:r>
            <a:r>
              <a:rPr lang="en-US" sz="1600" dirty="0" smtClean="0"/>
              <a:t>km. </a:t>
            </a:r>
            <a:r>
              <a:rPr lang="en-US" sz="2000" b="1" dirty="0">
                <a:solidFill>
                  <a:srgbClr val="FF0000"/>
                </a:solidFill>
              </a:rPr>
              <a:t>Civil Defense in Colombia ordered the evacuation of 12,000 people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50457" y="227112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Chiles –</a:t>
            </a:r>
          </a:p>
          <a:p>
            <a:pPr lvl="0" algn="ctr" defTabSz="914400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Cerro </a:t>
            </a:r>
            <a:r>
              <a:rPr lang="en-US" sz="3200" b="1" dirty="0">
                <a:solidFill>
                  <a:srgbClr val="FFFFFF"/>
                </a:solidFill>
              </a:rPr>
              <a:t>Negro de </a:t>
            </a:r>
            <a:r>
              <a:rPr lang="en-US" sz="3200" b="1" dirty="0" err="1" smtClean="0">
                <a:solidFill>
                  <a:srgbClr val="FFFFFF"/>
                </a:solidFill>
              </a:rPr>
              <a:t>Mayasquer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98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6572567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Malaria </a:t>
            </a:r>
            <a:r>
              <a:rPr lang="en-US" sz="2800" b="1" dirty="0"/>
              <a:t>and meningococcal meningitis </a:t>
            </a:r>
            <a:r>
              <a:rPr lang="en-US" sz="2800" b="1" dirty="0" smtClean="0"/>
              <a:t>epidemics: recurring problems in Africa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2800" u="sng" dirty="0" smtClean="0"/>
              <a:t>Risk </a:t>
            </a:r>
            <a:r>
              <a:rPr lang="en-US" sz="2800" u="sng" dirty="0"/>
              <a:t>for malaria transmission </a:t>
            </a:r>
            <a:r>
              <a:rPr lang="en-US" sz="2800" u="sng" dirty="0" smtClean="0"/>
              <a:t>increases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temperature between 18°C and </a:t>
            </a:r>
            <a:r>
              <a:rPr lang="en-US" sz="2400" dirty="0" smtClean="0"/>
              <a:t>32°C</a:t>
            </a:r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precipitation is greater than </a:t>
            </a:r>
            <a:r>
              <a:rPr lang="en-US" sz="2400" dirty="0" smtClean="0"/>
              <a:t>80mm</a:t>
            </a:r>
          </a:p>
          <a:p>
            <a:pPr>
              <a:buFontTx/>
              <a:buChar char="-"/>
            </a:pPr>
            <a:r>
              <a:rPr lang="en-US" sz="2400" dirty="0" smtClean="0"/>
              <a:t>Average </a:t>
            </a:r>
            <a:r>
              <a:rPr lang="en-US" sz="2400" dirty="0"/>
              <a:t>relative humidity is greater than 60%</a:t>
            </a:r>
            <a:endParaRPr lang="en-US" dirty="0"/>
          </a:p>
          <a:p>
            <a:pPr marL="0" indent="0">
              <a:buNone/>
            </a:pPr>
            <a:endParaRPr lang="en-GB" sz="105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Flood &amp; Climate Information  for Management of Mosquito-Borne Diseases</a:t>
            </a:r>
            <a:endParaRPr lang="en-GB" dirty="0"/>
          </a:p>
        </p:txBody>
      </p:sp>
      <p:sp>
        <p:nvSpPr>
          <p:cNvPr id="5" name="AutoShape 2" descr="produc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8" y="1219200"/>
            <a:ext cx="260405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2567" y="4343399"/>
            <a:ext cx="2375007" cy="10772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1600" b="1" i="1" dirty="0" smtClean="0"/>
              <a:t>Estimated Precipitation</a:t>
            </a:r>
          </a:p>
          <a:p>
            <a:pPr algn="l" rtl="0" latinLnBrk="1" hangingPunct="0"/>
            <a:r>
              <a:rPr lang="en-GB" sz="1200" i="1" dirty="0" smtClean="0"/>
              <a:t>From SERVIR</a:t>
            </a:r>
            <a:r>
              <a:rPr lang="en-GB" sz="1200" i="1" dirty="0"/>
              <a:t>,</a:t>
            </a:r>
            <a:r>
              <a:rPr lang="en-GB" sz="1200" i="1" dirty="0" smtClean="0"/>
              <a:t> NASA’s </a:t>
            </a:r>
          </a:p>
          <a:p>
            <a:pPr algn="l" rtl="0" latinLnBrk="1" hangingPunct="0"/>
            <a:r>
              <a:rPr lang="en-GB" sz="1200" i="1" dirty="0" smtClean="0"/>
              <a:t>Earth </a:t>
            </a:r>
            <a:r>
              <a:rPr lang="en-GB" sz="1200" i="1" dirty="0"/>
              <a:t>Science </a:t>
            </a:r>
            <a:endParaRPr lang="en-GB" sz="1200" i="1" dirty="0" smtClean="0"/>
          </a:p>
          <a:p>
            <a:pPr algn="l" rtl="0" latinLnBrk="1" hangingPunct="0"/>
            <a:r>
              <a:rPr lang="en-GB" sz="1200" i="1" dirty="0" smtClean="0"/>
              <a:t>PI: </a:t>
            </a:r>
            <a:r>
              <a:rPr lang="en-GB" sz="1200" i="1" dirty="0" err="1" smtClean="0"/>
              <a:t>Pietro</a:t>
            </a:r>
            <a:r>
              <a:rPr lang="en-GB" sz="1200" i="1" dirty="0" smtClean="0"/>
              <a:t> </a:t>
            </a:r>
            <a:r>
              <a:rPr lang="en-GB" sz="1200" i="1" dirty="0" err="1"/>
              <a:t>Ceccato</a:t>
            </a:r>
            <a:r>
              <a:rPr lang="en-GB" sz="1200" i="1" dirty="0"/>
              <a:t>, </a:t>
            </a:r>
            <a:endParaRPr lang="en-GB" sz="1200" i="1" dirty="0" smtClean="0"/>
          </a:p>
          <a:p>
            <a:pPr algn="l" rtl="0" latinLnBrk="1" hangingPunct="0"/>
            <a:r>
              <a:rPr lang="en-GB" sz="1200" i="1" dirty="0" smtClean="0"/>
              <a:t>Columbia </a:t>
            </a:r>
            <a:r>
              <a:rPr lang="en-GB" sz="1200" i="1" dirty="0" err="1" smtClean="0"/>
              <a:t>University</a:t>
            </a:r>
            <a:r>
              <a:rPr lang="en-GB" sz="1200" i="1" dirty="0" err="1"/>
              <a:t>Team</a:t>
            </a:r>
            <a:r>
              <a:rPr lang="en-GB" sz="1200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" y="5562600"/>
            <a:ext cx="8317865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2800" b="1" dirty="0"/>
              <a:t>Combined use of satellite observations and </a:t>
            </a:r>
            <a:endParaRPr lang="en-GB" sz="2800" b="1" dirty="0" smtClean="0"/>
          </a:p>
          <a:p>
            <a:pPr algn="l" rtl="0" latinLnBrk="1" hangingPunct="0"/>
            <a:r>
              <a:rPr lang="en-GB" sz="2800" b="1" dirty="0" smtClean="0"/>
              <a:t>performing </a:t>
            </a:r>
            <a:r>
              <a:rPr lang="en-GB" sz="2800" b="1" dirty="0"/>
              <a:t>models can provide accurate </a:t>
            </a:r>
            <a:endParaRPr lang="en-GB" sz="2800" b="1" dirty="0" smtClean="0"/>
          </a:p>
          <a:p>
            <a:pPr algn="l" rtl="0" latinLnBrk="1" hangingPunct="0"/>
            <a:r>
              <a:rPr lang="en-GB" sz="2800" b="1" dirty="0" smtClean="0"/>
              <a:t>predictions </a:t>
            </a:r>
            <a:r>
              <a:rPr lang="en-GB" sz="2800" b="1" dirty="0"/>
              <a:t>to local populations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0256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534400" cy="259810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‘</a:t>
            </a:r>
            <a:r>
              <a:rPr lang="en-US" sz="2800" b="1" dirty="0" err="1" smtClean="0"/>
              <a:t>Interferometric</a:t>
            </a:r>
            <a:r>
              <a:rPr lang="en-US" sz="2800" b="1" dirty="0"/>
              <a:t>’ image showing surface deformation of a landslide in the municipality of </a:t>
            </a:r>
            <a:r>
              <a:rPr lang="en-US" sz="2800" b="1" dirty="0" err="1"/>
              <a:t>Kåfjord</a:t>
            </a:r>
            <a:r>
              <a:rPr lang="en-US" sz="2800" b="1" dirty="0"/>
              <a:t> in Troms county, Norway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lvl="1" indent="-342900"/>
            <a:r>
              <a:rPr lang="en-US" sz="2400" dirty="0"/>
              <a:t>Sentinel-1A radar scans from 23 </a:t>
            </a:r>
            <a:r>
              <a:rPr lang="en-US" sz="2400" dirty="0" smtClean="0"/>
              <a:t>Sep. </a:t>
            </a:r>
            <a:r>
              <a:rPr lang="en-US" sz="2400" dirty="0"/>
              <a:t>and 30 </a:t>
            </a:r>
            <a:r>
              <a:rPr lang="en-US" sz="2400" dirty="0" smtClean="0"/>
              <a:t>Aug. 2014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   Landslide Risk Monitoring</a:t>
            </a:r>
            <a:endParaRPr lang="en-GB" dirty="0"/>
          </a:p>
        </p:txBody>
      </p:sp>
      <p:pic>
        <p:nvPicPr>
          <p:cNvPr id="3076" name="Picture 4" descr="http://www.esa.int/var/esa/storage/images/esa_multimedia/images/2015/03/landslide_risk_monitoring_with_sentinel-1/15333505-1-eng-GB/Landslide_risk_monitoring_with_Sentinel-1_node_full_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399"/>
            <a:ext cx="4806835" cy="29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810000"/>
            <a:ext cx="4038600" cy="259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800" b="1" dirty="0" smtClean="0"/>
              <a:t>In 24 days, the ground moved about 1 cm.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80856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On-screen Show (4:3)</PresentationFormat>
  <Paragraphs>117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</vt:lpstr>
      <vt:lpstr>1_Default</vt:lpstr>
      <vt:lpstr>PowerPoint Presentation</vt:lpstr>
      <vt:lpstr>WHY?</vt:lpstr>
      <vt:lpstr>WHAT IS MISSING?</vt:lpstr>
      <vt:lpstr>Calbuco, Chile</vt:lpstr>
      <vt:lpstr>Calbuco, Chile</vt:lpstr>
      <vt:lpstr>PowerPoint Presentation</vt:lpstr>
      <vt:lpstr>PowerPoint Presentation</vt:lpstr>
      <vt:lpstr>Flood &amp; Climate Information  for Management of Mosquito-Borne Diseases</vt:lpstr>
      <vt:lpstr>   Landslide Risk Monitoring</vt:lpstr>
      <vt:lpstr>PowerPoint Presentation</vt:lpstr>
      <vt:lpstr>PowerPoint Presentation</vt:lpstr>
      <vt:lpstr>Value Added of Satellite EO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Ivan Petiteville</cp:lastModifiedBy>
  <cp:revision>321</cp:revision>
  <dcterms:modified xsi:type="dcterms:W3CDTF">2017-05-23T21:18:31Z</dcterms:modified>
</cp:coreProperties>
</file>