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5" r:id="rId2"/>
  </p:sldMasterIdLst>
  <p:notesMasterIdLst>
    <p:notesMasterId r:id="rId13"/>
  </p:notesMasterIdLst>
  <p:handoutMasterIdLst>
    <p:handoutMasterId r:id="rId14"/>
  </p:handoutMasterIdLst>
  <p:sldIdLst>
    <p:sldId id="593" r:id="rId3"/>
    <p:sldId id="598" r:id="rId4"/>
    <p:sldId id="605" r:id="rId5"/>
    <p:sldId id="608" r:id="rId6"/>
    <p:sldId id="595" r:id="rId7"/>
    <p:sldId id="604" r:id="rId8"/>
    <p:sldId id="600" r:id="rId9"/>
    <p:sldId id="601" r:id="rId10"/>
    <p:sldId id="602" r:id="rId11"/>
    <p:sldId id="603" r:id="rId12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08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CC00"/>
    <a:srgbClr val="FF0000"/>
    <a:srgbClr val="FFFFFF"/>
    <a:srgbClr val="FFCC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0" autoAdjust="0"/>
    <p:restoredTop sz="98132" autoAdjust="0"/>
  </p:normalViewPr>
  <p:slideViewPr>
    <p:cSldViewPr>
      <p:cViewPr varScale="1">
        <p:scale>
          <a:sx n="74" d="100"/>
          <a:sy n="74" d="100"/>
        </p:scale>
        <p:origin x="-2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1404" y="84"/>
      </p:cViewPr>
      <p:guideLst>
        <p:guide orient="horz" pos="2208"/>
        <p:guide pos="29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5231569" y="6659564"/>
            <a:ext cx="4002930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1EDE4-D8F7-4C13-A3BB-C66D3A924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19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974473-FDE7-4236-8008-DCB4E1568875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35047C-B463-480B-8E7A-48748D743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38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93912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95536" y="3645024"/>
            <a:ext cx="547260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0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" b="1552"/>
          <a:stretch>
            <a:fillRect/>
          </a:stretch>
        </p:blipFill>
        <p:spPr bwMode="auto">
          <a:xfrm>
            <a:off x="107504" y="1405177"/>
            <a:ext cx="9041970" cy="548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 userDrawn="1"/>
        </p:nvGrpSpPr>
        <p:grpSpPr>
          <a:xfrm>
            <a:off x="0" y="0"/>
            <a:ext cx="9144000" cy="908720"/>
            <a:chOff x="0" y="0"/>
            <a:chExt cx="9144000" cy="90872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0" y="0"/>
              <a:ext cx="9144000" cy="908720"/>
              <a:chOff x="0" y="0"/>
              <a:chExt cx="9144000" cy="908720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0" y="0"/>
                <a:ext cx="9144000" cy="908720"/>
                <a:chOff x="0" y="0"/>
                <a:chExt cx="9144000" cy="908720"/>
              </a:xfrm>
              <a:solidFill>
                <a:schemeClr val="bg1"/>
              </a:solidFill>
            </p:grpSpPr>
            <p:sp>
              <p:nvSpPr>
                <p:cNvPr id="28" name="Rectangle 27"/>
                <p:cNvSpPr/>
                <p:nvPr userDrawn="1"/>
              </p:nvSpPr>
              <p:spPr>
                <a:xfrm>
                  <a:off x="0" y="0"/>
                  <a:ext cx="9144000" cy="90872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9" name="Group 11"/>
                <p:cNvGrpSpPr/>
                <p:nvPr userDrawn="1"/>
              </p:nvGrpSpPr>
              <p:grpSpPr>
                <a:xfrm>
                  <a:off x="179512" y="149771"/>
                  <a:ext cx="8718697" cy="542925"/>
                  <a:chOff x="179512" y="149771"/>
                  <a:chExt cx="8718697" cy="542925"/>
                </a:xfrm>
                <a:grpFill/>
              </p:grpSpPr>
              <p:pic>
                <p:nvPicPr>
                  <p:cNvPr id="30" name="Picture 2" descr="GEO BON Word Header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79512" y="149771"/>
                    <a:ext cx="4664075" cy="54292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1" name="Picture 3" descr="06_circles_lowres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lum contrast="1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2192" y="188640"/>
                    <a:ext cx="1276017" cy="48317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25" name="Group 24"/>
              <p:cNvGrpSpPr/>
              <p:nvPr userDrawn="1"/>
            </p:nvGrpSpPr>
            <p:grpSpPr>
              <a:xfrm>
                <a:off x="221696" y="198780"/>
                <a:ext cx="4244785" cy="493916"/>
                <a:chOff x="323528" y="6453336"/>
                <a:chExt cx="3457788" cy="402343"/>
              </a:xfrm>
            </p:grpSpPr>
            <p:pic>
              <p:nvPicPr>
                <p:cNvPr id="26" name="Picture 2" descr="GEO BON Word Header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23528" y="6453336"/>
                  <a:ext cx="3456384" cy="4023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26"/>
                <p:cNvPicPr>
                  <a:picLocks noChangeAspect="1"/>
                </p:cNvPicPr>
                <p:nvPr userDrawn="1"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67567" y="6479946"/>
                  <a:ext cx="1413749" cy="333132"/>
                </a:xfrm>
                <a:prstGeom prst="rect">
                  <a:avLst/>
                </a:prstGeom>
              </p:spPr>
            </p:pic>
          </p:grpSp>
        </p:grpSp>
        <p:sp>
          <p:nvSpPr>
            <p:cNvPr id="23" name="Rectangle 22"/>
            <p:cNvSpPr/>
            <p:nvPr userDrawn="1"/>
          </p:nvSpPr>
          <p:spPr>
            <a:xfrm>
              <a:off x="2555776" y="260648"/>
              <a:ext cx="1872208" cy="4320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CDR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12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" b="1369"/>
          <a:stretch>
            <a:fillRect/>
          </a:stretch>
        </p:blipFill>
        <p:spPr bwMode="auto">
          <a:xfrm>
            <a:off x="143239" y="1396538"/>
            <a:ext cx="9000761" cy="546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nut 1"/>
          <p:cNvSpPr/>
          <p:nvPr userDrawn="1"/>
        </p:nvSpPr>
        <p:spPr bwMode="auto">
          <a:xfrm>
            <a:off x="6012159" y="5013175"/>
            <a:ext cx="91440" cy="91440"/>
          </a:xfrm>
          <a:prstGeom prst="donut">
            <a:avLst/>
          </a:prstGeom>
          <a:solidFill>
            <a:srgbClr val="005FAA"/>
          </a:solidFill>
          <a:ln>
            <a:solidFill>
              <a:srgbClr val="005FAA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908720"/>
            <a:ext cx="8532812" cy="5545138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pPr eaLnBrk="1" hangingPunct="1"/>
            <a:r>
              <a:rPr lang="fr-CH" altLang="en-US" sz="4400" dirty="0" err="1" smtClean="0">
                <a:latin typeface="Arial Narrow"/>
                <a:cs typeface="Arial Narrow"/>
              </a:rPr>
              <a:t>Overview</a:t>
            </a:r>
            <a:r>
              <a:rPr lang="fr-CH" altLang="en-US" sz="4400" dirty="0" smtClean="0">
                <a:latin typeface="Arial Narrow"/>
                <a:cs typeface="Arial Narrow"/>
              </a:rPr>
              <a:t> of GEO</a:t>
            </a:r>
            <a:r>
              <a:rPr lang="fr-CH" altLang="en-US" sz="4800" dirty="0" smtClean="0">
                <a:latin typeface="Arial Narrow"/>
                <a:cs typeface="Arial Narrow"/>
              </a:rPr>
              <a:t/>
            </a:r>
            <a:br>
              <a:rPr lang="fr-CH" altLang="en-US" sz="4800" dirty="0" smtClean="0">
                <a:latin typeface="Arial Narrow"/>
                <a:cs typeface="Arial Narrow"/>
              </a:rPr>
            </a:br>
            <a:r>
              <a:rPr lang="fr-CH" altLang="en-US" sz="4800" dirty="0" smtClean="0">
                <a:latin typeface="Arial Narrow"/>
                <a:cs typeface="Arial Narrow"/>
              </a:rPr>
              <a:t/>
            </a:r>
            <a:br>
              <a:rPr lang="fr-CH" altLang="en-US" sz="4800" dirty="0" smtClean="0">
                <a:latin typeface="Arial Narrow"/>
                <a:cs typeface="Arial Narrow"/>
              </a:rPr>
            </a:br>
            <a:r>
              <a:rPr lang="fr-CH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3200" dirty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3200" dirty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3200" dirty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3200" dirty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2400" dirty="0">
                <a:latin typeface="Arial Narrow"/>
                <a:cs typeface="Arial Narrow"/>
              </a:rPr>
              <a:t>N</a:t>
            </a:r>
            <a:r>
              <a:rPr lang="fr-CH" altLang="en-US" sz="2400" dirty="0" smtClean="0">
                <a:latin typeface="Arial Narrow"/>
                <a:cs typeface="Arial Narrow"/>
              </a:rPr>
              <a:t>ame</a:t>
            </a:r>
            <a:br>
              <a:rPr lang="fr-CH" altLang="en-US" sz="2400" dirty="0" smtClean="0">
                <a:latin typeface="Arial Narrow"/>
                <a:cs typeface="Arial Narrow"/>
              </a:rPr>
            </a:br>
            <a:r>
              <a:rPr lang="fr-CH" altLang="en-US" sz="2400" dirty="0" err="1">
                <a:latin typeface="Arial Narrow"/>
                <a:cs typeface="Arial Narrow"/>
              </a:rPr>
              <a:t>T</a:t>
            </a:r>
            <a:r>
              <a:rPr lang="fr-CH" altLang="en-US" sz="2400" dirty="0" err="1" smtClean="0">
                <a:latin typeface="Arial Narrow"/>
                <a:cs typeface="Arial Narrow"/>
              </a:rPr>
              <a:t>itle</a:t>
            </a:r>
            <a:r>
              <a:rPr lang="fr-CH" altLang="en-US" sz="2400" dirty="0" smtClean="0">
                <a:latin typeface="Arial Narrow"/>
                <a:cs typeface="Arial Narrow"/>
              </a:rPr>
              <a:t/>
            </a:r>
            <a:br>
              <a:rPr lang="fr-CH" altLang="en-US" sz="2400" dirty="0" smtClean="0">
                <a:latin typeface="Arial Narrow"/>
                <a:cs typeface="Arial Narrow"/>
              </a:rPr>
            </a:br>
            <a:r>
              <a:rPr lang="fr-CH" altLang="en-US" sz="2400" dirty="0">
                <a:latin typeface="Arial Narrow"/>
                <a:cs typeface="Arial Narrow"/>
              </a:rPr>
              <a:t/>
            </a:r>
            <a:br>
              <a:rPr lang="fr-CH" altLang="en-US" sz="2400" dirty="0">
                <a:latin typeface="Arial Narrow"/>
                <a:cs typeface="Arial Narrow"/>
              </a:rPr>
            </a:br>
            <a:r>
              <a:rPr lang="fr-CH" altLang="en-US" sz="2400" dirty="0" smtClean="0">
                <a:latin typeface="Arial Narrow"/>
                <a:cs typeface="Arial Narrow"/>
              </a:rPr>
              <a:t>Date</a:t>
            </a:r>
            <a:br>
              <a:rPr lang="fr-CH" altLang="en-US" sz="2400" dirty="0" smtClean="0">
                <a:latin typeface="Arial Narrow"/>
                <a:cs typeface="Arial Narrow"/>
              </a:rPr>
            </a:br>
            <a:r>
              <a:rPr lang="fr-CH" altLang="en-US" sz="2400" dirty="0" smtClean="0">
                <a:latin typeface="Arial Narrow"/>
                <a:cs typeface="Arial Narrow"/>
              </a:rPr>
              <a:t>Location</a:t>
            </a:r>
            <a:endParaRPr lang="en-US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4253547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916832"/>
            <a:ext cx="9149985" cy="2850431"/>
            <a:chOff x="0" y="1916832"/>
            <a:chExt cx="9149985" cy="285043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16832"/>
              <a:ext cx="9149985" cy="2850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0" y="1916832"/>
              <a:ext cx="9144000" cy="285043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620688"/>
            <a:ext cx="8352928" cy="718592"/>
          </a:xfrm>
        </p:spPr>
        <p:txBody>
          <a:bodyPr/>
          <a:lstStyle/>
          <a:p>
            <a:r>
              <a:rPr lang="en-GB" dirty="0" smtClean="0"/>
              <a:t>GEO partnership 106 Participating Organizations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568952" cy="49685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47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100264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100264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564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81126"/>
            <a:ext cx="41018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574056"/>
            <a:ext cx="41018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103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4056"/>
            <a:ext cx="4103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854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424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395536" y="5517232"/>
            <a:ext cx="8352928" cy="4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FA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Click to edit Master title style</a:t>
            </a:r>
            <a:endParaRPr lang="en-GB" kern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628800"/>
            <a:ext cx="8352928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6093296"/>
            <a:ext cx="8352928" cy="4418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850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83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10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06_circles_lowres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1124744"/>
            <a:ext cx="9144000" cy="346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628728"/>
            <a:ext cx="64807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908720"/>
            <a:chOff x="0" y="0"/>
            <a:chExt cx="9144000" cy="908720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0" y="0"/>
              <a:ext cx="9144000" cy="908720"/>
              <a:chOff x="0" y="0"/>
              <a:chExt cx="9144000" cy="908720"/>
            </a:xfrm>
            <a:solidFill>
              <a:schemeClr val="bg1"/>
            </a:solidFill>
          </p:grpSpPr>
          <p:sp>
            <p:nvSpPr>
              <p:cNvPr id="17" name="Rectangle 16"/>
              <p:cNvSpPr/>
              <p:nvPr userDrawn="1"/>
            </p:nvSpPr>
            <p:spPr>
              <a:xfrm>
                <a:off x="0" y="0"/>
                <a:ext cx="9144000" cy="9087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8" name="Group 11"/>
              <p:cNvGrpSpPr/>
              <p:nvPr userDrawn="1"/>
            </p:nvGrpSpPr>
            <p:grpSpPr>
              <a:xfrm>
                <a:off x="179512" y="149771"/>
                <a:ext cx="8718697" cy="542925"/>
                <a:chOff x="179512" y="149771"/>
                <a:chExt cx="8718697" cy="542925"/>
              </a:xfrm>
              <a:grpFill/>
            </p:grpSpPr>
            <p:pic>
              <p:nvPicPr>
                <p:cNvPr id="19" name="Picture 2" descr="GEO BON Word Header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9512" y="149771"/>
                  <a:ext cx="4664075" cy="54292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3" descr="06_circles_lowres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7622192" y="188640"/>
                  <a:ext cx="1276017" cy="48317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0" name="Group 9"/>
            <p:cNvGrpSpPr/>
            <p:nvPr userDrawn="1"/>
          </p:nvGrpSpPr>
          <p:grpSpPr>
            <a:xfrm>
              <a:off x="221696" y="198780"/>
              <a:ext cx="4244785" cy="493916"/>
              <a:chOff x="323528" y="6453336"/>
              <a:chExt cx="3457788" cy="402343"/>
            </a:xfrm>
          </p:grpSpPr>
          <p:pic>
            <p:nvPicPr>
              <p:cNvPr id="14" name="Picture 2" descr="GEO BON Word Head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453336"/>
                <a:ext cx="3456384" cy="402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2367567" y="6479946"/>
                <a:ext cx="1413749" cy="333132"/>
              </a:xfrm>
              <a:prstGeom prst="rect">
                <a:avLst/>
              </a:prstGeom>
            </p:spPr>
          </p:pic>
        </p:grpSp>
      </p:grpSp>
      <p:grpSp>
        <p:nvGrpSpPr>
          <p:cNvPr id="21" name="Group 20"/>
          <p:cNvGrpSpPr/>
          <p:nvPr userDrawn="1"/>
        </p:nvGrpSpPr>
        <p:grpSpPr>
          <a:xfrm>
            <a:off x="251520" y="211830"/>
            <a:ext cx="4139952" cy="529506"/>
            <a:chOff x="179512" y="6429375"/>
            <a:chExt cx="3198843" cy="409137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179512" y="6429375"/>
              <a:ext cx="3198843" cy="372212"/>
              <a:chOff x="323528" y="6453336"/>
              <a:chExt cx="3457788" cy="402343"/>
            </a:xfrm>
          </p:grpSpPr>
          <p:pic>
            <p:nvPicPr>
              <p:cNvPr id="24" name="Picture 2" descr="GEO BON Word Head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453336"/>
                <a:ext cx="3456384" cy="402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2367567" y="6479946"/>
                <a:ext cx="1413749" cy="333132"/>
              </a:xfrm>
              <a:prstGeom prst="rect">
                <a:avLst/>
              </a:prstGeom>
            </p:spPr>
          </p:pic>
        </p:grpSp>
        <p:sp>
          <p:nvSpPr>
            <p:cNvPr id="23" name="Rectangle 22"/>
            <p:cNvSpPr/>
            <p:nvPr userDrawn="1"/>
          </p:nvSpPr>
          <p:spPr>
            <a:xfrm>
              <a:off x="1907704" y="6453991"/>
              <a:ext cx="1469352" cy="384521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152401" y="2069232"/>
            <a:ext cx="8884096" cy="2850431"/>
            <a:chOff x="0" y="1916832"/>
            <a:chExt cx="9149985" cy="2850431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16832"/>
              <a:ext cx="9149985" cy="2850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 bwMode="auto">
            <a:xfrm>
              <a:off x="0" y="1916832"/>
              <a:ext cx="8991600" cy="285043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0" y="1916832"/>
            <a:ext cx="9149985" cy="2850431"/>
            <a:chOff x="0" y="1916832"/>
            <a:chExt cx="9149985" cy="2850431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16832"/>
              <a:ext cx="9149985" cy="2850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 bwMode="auto">
            <a:xfrm>
              <a:off x="0" y="1916832"/>
              <a:ext cx="9144000" cy="285043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179512" y="6429375"/>
            <a:ext cx="3198843" cy="409137"/>
            <a:chOff x="179512" y="6429375"/>
            <a:chExt cx="3198843" cy="409137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179512" y="6429375"/>
              <a:ext cx="3198843" cy="372212"/>
              <a:chOff x="323528" y="6453336"/>
              <a:chExt cx="3457788" cy="402343"/>
            </a:xfrm>
          </p:grpSpPr>
          <p:pic>
            <p:nvPicPr>
              <p:cNvPr id="12" name="Picture 2" descr="GEO BON Word Heade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3528" y="6453336"/>
                <a:ext cx="3456384" cy="402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2367567" y="6479946"/>
                <a:ext cx="1413749" cy="333132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 userDrawn="1"/>
          </p:nvSpPr>
          <p:spPr>
            <a:xfrm>
              <a:off x="1907704" y="6453991"/>
              <a:ext cx="1469352" cy="384521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76064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54758"/>
            <a:ext cx="8640960" cy="5688632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 marL="342900" indent="-342900">
              <a:buSzPct val="120000"/>
              <a:buFont typeface="Wingdings" panose="05000000000000000000" pitchFamily="2" charset="2"/>
              <a:buChar char="§"/>
              <a:defRPr sz="2400" b="1"/>
            </a:lvl1pPr>
            <a:lvl2pPr marL="742950" indent="-285750">
              <a:buSzPct val="115000"/>
              <a:buFont typeface="Arial" panose="020B0604020202020204" pitchFamily="34" charset="0"/>
              <a:buChar char="•"/>
              <a:defRPr sz="2400" b="1"/>
            </a:lvl2pPr>
            <a:lvl3pPr marL="1143000" indent="-228600">
              <a:buSzPct val="125000"/>
              <a:buFont typeface="Calibri" panose="020F0502020204030204" pitchFamily="34" charset="0"/>
              <a:buChar char="◦"/>
              <a:defRPr sz="2400" b="1"/>
            </a:lvl3pPr>
            <a:lvl4pPr>
              <a:defRPr sz="2400" b="1"/>
            </a:lvl4pPr>
            <a:lvl5pPr>
              <a:buSzPct val="90000"/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06_circles_lowr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525344"/>
            <a:ext cx="766231" cy="29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60432" y="6545237"/>
            <a:ext cx="6480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D70F-A8DE-4B69-B9A5-A76FE70DFB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06_circles_lowr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525344"/>
            <a:ext cx="766231" cy="29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76064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4104456" cy="568863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 marL="342900" indent="-342900">
              <a:buSzPct val="120000"/>
              <a:buFont typeface="Wingdings" panose="05000000000000000000" pitchFamily="2" charset="2"/>
              <a:buChar char="§"/>
              <a:defRPr sz="2400" b="1"/>
            </a:lvl1pPr>
            <a:lvl2pPr marL="742950" indent="-285750">
              <a:buSzPct val="115000"/>
              <a:buFont typeface="Arial" panose="020B0604020202020204" pitchFamily="34" charset="0"/>
              <a:buChar char="•"/>
              <a:defRPr sz="2400" b="1"/>
            </a:lvl2pPr>
            <a:lvl3pPr marL="1143000" indent="-228600">
              <a:buSzPct val="125000"/>
              <a:buFont typeface="Calibri" panose="020F0502020204030204" pitchFamily="34" charset="0"/>
              <a:buChar char="◦"/>
              <a:defRPr sz="2400" b="1"/>
            </a:lvl3pPr>
            <a:lvl4pPr>
              <a:defRPr sz="2400" b="1"/>
            </a:lvl4pPr>
            <a:lvl5pPr>
              <a:buSzPct val="90000"/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4716016" y="764704"/>
            <a:ext cx="4104456" cy="568863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 marL="342900" indent="-342900">
              <a:buSzPct val="120000"/>
              <a:buFont typeface="Wingdings" panose="05000000000000000000" pitchFamily="2" charset="2"/>
              <a:buChar char="§"/>
              <a:defRPr sz="2400" b="1"/>
            </a:lvl1pPr>
            <a:lvl2pPr marL="742950" indent="-285750">
              <a:buSzPct val="115000"/>
              <a:buFont typeface="Arial" panose="020B0604020202020204" pitchFamily="34" charset="0"/>
              <a:buChar char="•"/>
              <a:defRPr sz="2400" b="1"/>
            </a:lvl2pPr>
            <a:lvl3pPr marL="1143000" indent="-228600">
              <a:buSzPct val="125000"/>
              <a:buFont typeface="Calibri" panose="020F0502020204030204" pitchFamily="34" charset="0"/>
              <a:buChar char="◦"/>
              <a:defRPr sz="2400" b="1"/>
            </a:lvl3pPr>
            <a:lvl4pPr>
              <a:defRPr sz="2400" b="1"/>
            </a:lvl4pPr>
            <a:lvl5pPr>
              <a:buSzPct val="90000"/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79512" y="6429375"/>
            <a:ext cx="3198843" cy="409137"/>
            <a:chOff x="179512" y="6429375"/>
            <a:chExt cx="3198843" cy="409137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179512" y="6429375"/>
              <a:ext cx="3198843" cy="372212"/>
              <a:chOff x="323528" y="6453336"/>
              <a:chExt cx="3457788" cy="402343"/>
            </a:xfrm>
          </p:grpSpPr>
          <p:pic>
            <p:nvPicPr>
              <p:cNvPr id="21" name="Picture 2" descr="GEO BON Word Head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453336"/>
                <a:ext cx="3456384" cy="402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2367567" y="6479946"/>
                <a:ext cx="1413749" cy="333132"/>
              </a:xfrm>
              <a:prstGeom prst="rect">
                <a:avLst/>
              </a:prstGeom>
            </p:spPr>
          </p:pic>
        </p:grpSp>
        <p:sp>
          <p:nvSpPr>
            <p:cNvPr id="20" name="Rectangle 19"/>
            <p:cNvSpPr/>
            <p:nvPr userDrawn="1"/>
          </p:nvSpPr>
          <p:spPr>
            <a:xfrm>
              <a:off x="1907704" y="6453991"/>
              <a:ext cx="1469352" cy="384521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60432" y="6545237"/>
            <a:ext cx="6480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D70F-A8DE-4B69-B9A5-A76FE70DFB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06_circles_lowr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525344"/>
            <a:ext cx="766231" cy="29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60432" y="6545237"/>
            <a:ext cx="6480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D70F-A8DE-4B69-B9A5-A76FE70DFB5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76064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79512" y="6429375"/>
            <a:ext cx="3198843" cy="409137"/>
            <a:chOff x="179512" y="6429375"/>
            <a:chExt cx="3198843" cy="409137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179512" y="6429375"/>
              <a:ext cx="3198843" cy="372212"/>
              <a:chOff x="323528" y="6453336"/>
              <a:chExt cx="3457788" cy="402343"/>
            </a:xfrm>
          </p:grpSpPr>
          <p:pic>
            <p:nvPicPr>
              <p:cNvPr id="17" name="Picture 2" descr="GEO BON Word Head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453336"/>
                <a:ext cx="3456384" cy="402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2367567" y="6479946"/>
                <a:ext cx="1413749" cy="333132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 userDrawn="1"/>
          </p:nvSpPr>
          <p:spPr>
            <a:xfrm>
              <a:off x="1907704" y="6453991"/>
              <a:ext cx="1469352" cy="384521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06_circles_lowr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525344"/>
            <a:ext cx="766231" cy="29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60432" y="6545237"/>
            <a:ext cx="6480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D70F-A8DE-4B69-B9A5-A76FE70DFB5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576064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79512" y="6429375"/>
            <a:ext cx="3198843" cy="409137"/>
            <a:chOff x="179512" y="6429375"/>
            <a:chExt cx="3198843" cy="409137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179512" y="6429375"/>
              <a:ext cx="3198843" cy="372212"/>
              <a:chOff x="323528" y="6453336"/>
              <a:chExt cx="3457788" cy="402343"/>
            </a:xfrm>
          </p:grpSpPr>
          <p:pic>
            <p:nvPicPr>
              <p:cNvPr id="17" name="Picture 2" descr="GEO BON Word Head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453336"/>
                <a:ext cx="3456384" cy="402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2367567" y="6479946"/>
                <a:ext cx="1413749" cy="333132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 userDrawn="1"/>
          </p:nvSpPr>
          <p:spPr>
            <a:xfrm>
              <a:off x="1907704" y="6453991"/>
              <a:ext cx="1469352" cy="384521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08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06_circles_lowr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525344"/>
            <a:ext cx="766231" cy="29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60432" y="6545237"/>
            <a:ext cx="6480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D70F-A8DE-4B69-B9A5-A76FE70DFB5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79512" y="6429375"/>
            <a:ext cx="3198843" cy="409137"/>
            <a:chOff x="179512" y="6429375"/>
            <a:chExt cx="3198843" cy="409137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179512" y="6429375"/>
              <a:ext cx="3198843" cy="372212"/>
              <a:chOff x="323528" y="6453336"/>
              <a:chExt cx="3457788" cy="402343"/>
            </a:xfrm>
          </p:grpSpPr>
          <p:pic>
            <p:nvPicPr>
              <p:cNvPr id="12" name="Picture 2" descr="GEO BON Word Head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453336"/>
                <a:ext cx="3456384" cy="402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2367567" y="6479946"/>
                <a:ext cx="1413749" cy="333132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 userDrawn="1"/>
          </p:nvSpPr>
          <p:spPr>
            <a:xfrm>
              <a:off x="1907704" y="6453991"/>
              <a:ext cx="1469352" cy="384521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31888"/>
          <a:stretch>
            <a:fillRect/>
          </a:stretch>
        </p:blipFill>
        <p:spPr bwMode="auto">
          <a:xfrm>
            <a:off x="2915816" y="0"/>
            <a:ext cx="6228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323528" y="3068960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3"/>
                </a:solidFill>
              </a:rPr>
              <a:t>Thank you</a:t>
            </a:r>
            <a:endParaRPr lang="en-GB" sz="4400" b="1" dirty="0">
              <a:solidFill>
                <a:schemeClr val="accent3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60432" y="6545237"/>
            <a:ext cx="6480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D70F-A8DE-4B69-B9A5-A76FE70DFB5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95534" y="260648"/>
            <a:ext cx="4948759" cy="632954"/>
            <a:chOff x="179512" y="6429375"/>
            <a:chExt cx="3198843" cy="409137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179512" y="6429375"/>
              <a:ext cx="3198843" cy="372212"/>
              <a:chOff x="323528" y="6453336"/>
              <a:chExt cx="3457788" cy="402343"/>
            </a:xfrm>
          </p:grpSpPr>
          <p:pic>
            <p:nvPicPr>
              <p:cNvPr id="14" name="Picture 2" descr="GEO BON Word Head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528" y="6453336"/>
                <a:ext cx="3456384" cy="402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2367567" y="6479946"/>
                <a:ext cx="1413749" cy="333132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 userDrawn="1"/>
          </p:nvSpPr>
          <p:spPr>
            <a:xfrm>
              <a:off x="1907704" y="6453991"/>
              <a:ext cx="1469352" cy="384521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81126"/>
            <a:ext cx="41018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574056"/>
            <a:ext cx="41018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103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4056"/>
            <a:ext cx="4103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0432" y="6545237"/>
            <a:ext cx="6480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D70F-A8DE-4B69-B9A5-A76FE70DF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2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D70F-A8DE-4B69-B9A5-A76FE70DFB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8460432" y="6545237"/>
            <a:ext cx="6480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B8D70F-A8DE-4B69-B9A5-A76FE70DF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49" r:id="rId2"/>
    <p:sldLayoutId id="2147483650" r:id="rId3"/>
    <p:sldLayoutId id="2147483652" r:id="rId4"/>
    <p:sldLayoutId id="2147483654" r:id="rId5"/>
    <p:sldLayoutId id="2147483684" r:id="rId6"/>
    <p:sldLayoutId id="2147483655" r:id="rId7"/>
    <p:sldLayoutId id="2147483674" r:id="rId8"/>
    <p:sldLayoutId id="2147483683" r:id="rId9"/>
    <p:sldLayoutId id="214748369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" y="-2504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92622" y="620688"/>
            <a:ext cx="7772400" cy="71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 sz="4400" dirty="0" err="1" smtClean="0">
                <a:latin typeface="Arial Narrow"/>
                <a:cs typeface="Arial Narrow"/>
              </a:rPr>
              <a:t>Overview</a:t>
            </a:r>
            <a:r>
              <a:rPr lang="fr-CH" altLang="en-US" sz="4400" dirty="0" smtClean="0">
                <a:latin typeface="Arial Narrow"/>
                <a:cs typeface="Arial Narrow"/>
              </a:rPr>
              <a:t> of GEO</a:t>
            </a:r>
            <a:endParaRPr lang="en-US" altLang="en-US" dirty="0" smtClean="0"/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6792"/>
            <a:ext cx="813467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05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FAA"/>
          </a:solidFill>
          <a:latin typeface="Arial Narrow" panose="020B0606020202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5FAA"/>
          </a:solidFill>
          <a:latin typeface="Arial Narrow" panose="020B0606020202030204" pitchFamily="34" charset="0"/>
          <a:ea typeface="+mn-ea"/>
          <a:cs typeface="+mn-cs"/>
        </a:defRPr>
      </a:lvl1pPr>
      <a:lvl2pPr marL="361950" indent="-1698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3595B7"/>
          </a:solidFill>
          <a:latin typeface="Arial Narrow" panose="020B0606020202030204" pitchFamily="34" charset="0"/>
        </a:defRPr>
      </a:lvl2pPr>
      <a:lvl3pPr marL="542925" indent="-158750" algn="l" rtl="0" eaLnBrk="0" fontAlgn="base" hangingPunct="0">
        <a:spcBef>
          <a:spcPct val="20000"/>
        </a:spcBef>
        <a:spcAft>
          <a:spcPct val="0"/>
        </a:spcAft>
        <a:buChar char="•"/>
        <a:defRPr sz="2000" b="1" i="1">
          <a:solidFill>
            <a:srgbClr val="3595B7"/>
          </a:solidFill>
          <a:latin typeface="Arial Narrow" panose="020B0606020202030204" pitchFamily="34" charset="0"/>
        </a:defRPr>
      </a:lvl3pPr>
      <a:lvl4pPr marL="708025" indent="-165100" algn="l" rtl="0" eaLnBrk="0" fontAlgn="base" hangingPunct="0">
        <a:spcBef>
          <a:spcPct val="20000"/>
        </a:spcBef>
        <a:spcAft>
          <a:spcPct val="0"/>
        </a:spcAft>
        <a:buChar char="–"/>
        <a:defRPr sz="1600" b="1" i="1">
          <a:solidFill>
            <a:srgbClr val="3595B7"/>
          </a:solidFill>
          <a:latin typeface="Arial Narrow" panose="020B0606020202030204" pitchFamily="34" charset="0"/>
        </a:defRPr>
      </a:lvl4pPr>
      <a:lvl5pPr marL="889000" indent="-176213" algn="l" rtl="0" eaLnBrk="0" fontAlgn="base" hangingPunct="0">
        <a:spcBef>
          <a:spcPct val="20000"/>
        </a:spcBef>
        <a:spcAft>
          <a:spcPct val="0"/>
        </a:spcAft>
        <a:buChar char="»"/>
        <a:defRPr sz="1600" b="1" i="1">
          <a:solidFill>
            <a:srgbClr val="3595B7"/>
          </a:solidFill>
          <a:latin typeface="Arial Narrow" panose="020B0606020202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87624" y="1052736"/>
            <a:ext cx="6948263" cy="1944216"/>
            <a:chOff x="0" y="1916832"/>
            <a:chExt cx="9149985" cy="2850431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16832"/>
              <a:ext cx="9149985" cy="2850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0" y="1916832"/>
              <a:ext cx="9144000" cy="285043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" b="1369"/>
          <a:stretch>
            <a:fillRect/>
          </a:stretch>
        </p:blipFill>
        <p:spPr bwMode="auto">
          <a:xfrm>
            <a:off x="143239" y="1396538"/>
            <a:ext cx="9000761" cy="546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467544" y="908050"/>
            <a:ext cx="8532812" cy="554513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54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             </a:t>
            </a:r>
            <a:r>
              <a:rPr lang="en-US" altLang="en-US" sz="6000" i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GEO-DARMA </a:t>
            </a:r>
            <a:r>
              <a:rPr lang="en-US" altLang="en-US" sz="4800" dirty="0" smtClean="0">
                <a:latin typeface="Arial Narrow"/>
                <a:cs typeface="Arial Narrow"/>
              </a:rPr>
              <a:t/>
            </a:r>
            <a:br>
              <a:rPr lang="en-US" altLang="en-US" sz="4800" dirty="0" smtClean="0">
                <a:latin typeface="Arial Narrow"/>
                <a:cs typeface="Arial Narrow"/>
              </a:rPr>
            </a:br>
            <a:r>
              <a:rPr lang="en-US" altLang="en-US" sz="4800" dirty="0" smtClean="0">
                <a:latin typeface="Arial Narrow"/>
                <a:cs typeface="Arial Narrow"/>
              </a:rPr>
              <a:t>      </a:t>
            </a:r>
            <a:r>
              <a:rPr lang="en-US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en-US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en-US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en-US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en-US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en-US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en-US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en-US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Ivan Petiteville, ESA</a:t>
            </a:r>
            <a:b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</a:b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GEO-DARMA Workshop</a:t>
            </a:r>
            <a:b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</a:b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Cancun, 25 May 2017</a:t>
            </a:r>
            <a:endParaRPr lang="en-US" altLang="en-US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576064" y="0"/>
            <a:ext cx="8604448" cy="177281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76064" y="5112568"/>
            <a:ext cx="8604448" cy="177281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8" y="1772817"/>
            <a:ext cx="86868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77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916832"/>
            <a:ext cx="9149985" cy="2850431"/>
            <a:chOff x="0" y="1916832"/>
            <a:chExt cx="9149985" cy="285043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16832"/>
              <a:ext cx="9149985" cy="2850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0" y="1916832"/>
              <a:ext cx="9144000" cy="285043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544616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C</a:t>
            </a:r>
            <a:r>
              <a:rPr lang="en-US" sz="2400" dirty="0">
                <a:solidFill>
                  <a:schemeClr val="tx1"/>
                </a:solidFill>
              </a:rPr>
              <a:t>ommittee on </a:t>
            </a:r>
            <a:r>
              <a:rPr lang="en-US" sz="2400" dirty="0">
                <a:solidFill>
                  <a:srgbClr val="0070C0"/>
                </a:solidFill>
              </a:rPr>
              <a:t>E</a:t>
            </a:r>
            <a:r>
              <a:rPr lang="en-US" sz="2400" dirty="0">
                <a:solidFill>
                  <a:schemeClr val="tx1"/>
                </a:solidFill>
              </a:rPr>
              <a:t>arth </a:t>
            </a:r>
            <a:r>
              <a:rPr lang="en-US" sz="2400" dirty="0">
                <a:solidFill>
                  <a:srgbClr val="0070C0"/>
                </a:solidFill>
              </a:rPr>
              <a:t>O</a:t>
            </a:r>
            <a:r>
              <a:rPr lang="en-US" sz="2400" dirty="0">
                <a:solidFill>
                  <a:schemeClr val="tx1"/>
                </a:solidFill>
              </a:rPr>
              <a:t>bservation </a:t>
            </a:r>
            <a:r>
              <a:rPr lang="en-US" sz="2400" dirty="0">
                <a:solidFill>
                  <a:srgbClr val="0070C0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atellites 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1000" b="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60 </a:t>
            </a:r>
            <a:r>
              <a:rPr lang="en-US" sz="2400" dirty="0">
                <a:solidFill>
                  <a:schemeClr val="tx1"/>
                </a:solidFill>
              </a:rPr>
              <a:t>members including all the world’s leading space, satellite and remote sensing </a:t>
            </a:r>
            <a:r>
              <a:rPr lang="en-US" sz="2400" dirty="0" smtClean="0">
                <a:solidFill>
                  <a:schemeClr val="tx1"/>
                </a:solidFill>
              </a:rPr>
              <a:t>agencies.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pPr lvl="0"/>
            <a:r>
              <a:rPr lang="en-AU" sz="2400" dirty="0">
                <a:solidFill>
                  <a:schemeClr val="tx1"/>
                </a:solidFill>
                <a:sym typeface="Arial"/>
              </a:rPr>
              <a:t>Operates through best efforts of Members </a:t>
            </a:r>
            <a:r>
              <a:rPr lang="en-AU" sz="2400" dirty="0" smtClean="0">
                <a:solidFill>
                  <a:schemeClr val="tx1"/>
                </a:solidFill>
                <a:sym typeface="Arial"/>
              </a:rPr>
              <a:t>via </a:t>
            </a:r>
            <a:r>
              <a:rPr lang="en-AU" sz="2400" dirty="0">
                <a:solidFill>
                  <a:schemeClr val="tx1"/>
                </a:solidFill>
                <a:sym typeface="Arial"/>
              </a:rPr>
              <a:t>voluntary </a:t>
            </a:r>
            <a:r>
              <a:rPr lang="en-AU" sz="2400" dirty="0" smtClean="0">
                <a:solidFill>
                  <a:schemeClr val="tx1"/>
                </a:solidFill>
                <a:sym typeface="Arial"/>
              </a:rPr>
              <a:t>contributions.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1000" b="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The ‘space arm’ of GEO </a:t>
            </a:r>
            <a:r>
              <a:rPr lang="en-US" sz="2400" b="0" dirty="0">
                <a:solidFill>
                  <a:schemeClr val="tx1"/>
                </a:solidFill>
              </a:rPr>
              <a:t>(Group on Earth Observations</a:t>
            </a:r>
            <a:r>
              <a:rPr lang="en-US" sz="2400" b="0" dirty="0" smtClean="0">
                <a:solidFill>
                  <a:schemeClr val="tx1"/>
                </a:solidFill>
              </a:rPr>
              <a:t>).</a:t>
            </a:r>
          </a:p>
          <a:p>
            <a:endParaRPr lang="en-US" sz="1000" b="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Main </a:t>
            </a:r>
            <a:r>
              <a:rPr lang="en-US" sz="2400" dirty="0">
                <a:solidFill>
                  <a:schemeClr val="tx1"/>
                </a:solidFill>
              </a:rPr>
              <a:t>satellite data supplier for several global initiatives </a:t>
            </a:r>
            <a:r>
              <a:rPr lang="en-US" sz="2400" dirty="0" smtClean="0">
                <a:solidFill>
                  <a:schemeClr val="tx1"/>
                </a:solidFill>
              </a:rPr>
              <a:t>and UN conventions </a:t>
            </a:r>
            <a:r>
              <a:rPr lang="en-US" sz="2400" b="0" dirty="0" smtClean="0">
                <a:solidFill>
                  <a:schemeClr val="tx1"/>
                </a:solidFill>
              </a:rPr>
              <a:t>(</a:t>
            </a:r>
            <a:r>
              <a:rPr lang="en-US" sz="2400" b="0" dirty="0">
                <a:solidFill>
                  <a:schemeClr val="tx1"/>
                </a:solidFill>
              </a:rPr>
              <a:t>e.g. </a:t>
            </a:r>
            <a:r>
              <a:rPr lang="en-US" sz="2400" b="0" dirty="0" smtClean="0">
                <a:solidFill>
                  <a:schemeClr val="tx1"/>
                </a:solidFill>
              </a:rPr>
              <a:t>UNFCCC </a:t>
            </a:r>
            <a:r>
              <a:rPr lang="en-US" sz="2400" b="0" dirty="0">
                <a:solidFill>
                  <a:schemeClr val="tx1"/>
                </a:solidFill>
              </a:rPr>
              <a:t>(Climate Change) </a:t>
            </a:r>
            <a:r>
              <a:rPr lang="en-US" sz="2400" b="0" dirty="0" smtClean="0">
                <a:solidFill>
                  <a:schemeClr val="tx1"/>
                </a:solidFill>
              </a:rPr>
              <a:t>supporting </a:t>
            </a:r>
            <a:r>
              <a:rPr lang="en-US" sz="2400" b="0" dirty="0">
                <a:solidFill>
                  <a:schemeClr val="tx1"/>
                </a:solidFill>
              </a:rPr>
              <a:t>Global Forest Observations Initiative (GFOI), GEOGLAM (Global Agriculture Monitoring – initiated by G20 </a:t>
            </a:r>
            <a:r>
              <a:rPr lang="en-US" sz="2400" b="0" dirty="0" smtClean="0">
                <a:solidFill>
                  <a:schemeClr val="tx1"/>
                </a:solidFill>
              </a:rPr>
              <a:t>).</a:t>
            </a:r>
          </a:p>
          <a:p>
            <a:endParaRPr lang="en-US" sz="1000" b="0" dirty="0">
              <a:solidFill>
                <a:schemeClr val="tx1"/>
              </a:solidFill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 smtClean="0">
                <a:solidFill>
                  <a:srgbClr val="0070C0"/>
                </a:solidFill>
              </a:rPr>
              <a:t>Working Group on Disasters</a:t>
            </a:r>
            <a:r>
              <a:rPr lang="en-US" sz="2400" dirty="0">
                <a:solidFill>
                  <a:schemeClr val="tx1"/>
                </a:solidFill>
              </a:rPr>
              <a:t>:  </a:t>
            </a:r>
            <a:r>
              <a:rPr lang="en-US" sz="2400" b="0" dirty="0" smtClean="0">
                <a:solidFill>
                  <a:schemeClr val="tx1"/>
                </a:solidFill>
              </a:rPr>
              <a:t>+70 </a:t>
            </a:r>
            <a:r>
              <a:rPr lang="en-US" sz="2400" b="0" dirty="0">
                <a:solidFill>
                  <a:schemeClr val="tx1"/>
                </a:solidFill>
              </a:rPr>
              <a:t>members from both space agencies and other stakeholders such as academia, civil protection, national resources management authorities</a:t>
            </a:r>
            <a:r>
              <a:rPr lang="en-US" sz="2400" b="0" dirty="0" smtClean="0">
                <a:solidFill>
                  <a:schemeClr val="tx1"/>
                </a:solidFill>
              </a:rPr>
              <a:t>,..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85" y="81405"/>
            <a:ext cx="9144000" cy="576064"/>
          </a:xfrm>
          <a:prstGeom prst="rect">
            <a:avLst/>
          </a:prstGeom>
          <a:solidFill>
            <a:srgbClr val="6EAAB4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 smtClean="0">
                <a:solidFill>
                  <a:srgbClr val="0070C0"/>
                </a:solidFill>
              </a:rPr>
              <a:t>What is CEOS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4624"/>
            <a:ext cx="21240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9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916832"/>
            <a:ext cx="9149985" cy="2850431"/>
            <a:chOff x="0" y="1916832"/>
            <a:chExt cx="9149985" cy="285043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16832"/>
              <a:ext cx="9149985" cy="2850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0" y="1916832"/>
              <a:ext cx="9144000" cy="285043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568952" cy="475252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se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ALL data sources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for better-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informed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disaster risk reduction decisions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and resilience measures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.</a:t>
            </a:r>
            <a:r>
              <a:rPr lang="en-US" b="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</a:t>
            </a:r>
            <a:endParaRPr lang="en-US" b="0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  <a:p>
            <a:pPr lvl="1"/>
            <a:r>
              <a:rPr lang="en-US" b="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in-situ</a:t>
            </a:r>
            <a:r>
              <a:rPr lang="en-US" b="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, remote sensing, socio-economic, models</a:t>
            </a:r>
            <a:r>
              <a:rPr lang="en-US" b="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,…</a:t>
            </a:r>
            <a:endParaRPr lang="en-US" b="0" dirty="0">
              <a:solidFill>
                <a:schemeClr val="tx1"/>
              </a:solidFill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  <a:p>
            <a:endParaRPr lang="en-US" b="0" dirty="0">
              <a:solidFill>
                <a:schemeClr val="tx1"/>
              </a:solidFill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ALL relevant Actors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have to gather their efforts to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implement sustained end-to-end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solutions.</a:t>
            </a:r>
            <a:r>
              <a:rPr lang="en-US" b="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</a:t>
            </a:r>
            <a:endParaRPr lang="en-US" b="0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  <a:p>
            <a:pPr lvl="1"/>
            <a:r>
              <a:rPr lang="en-US" b="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from </a:t>
            </a:r>
            <a:r>
              <a:rPr lang="en-US" b="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data / information Providers down to final End </a:t>
            </a:r>
            <a:r>
              <a:rPr lang="en-US" b="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Users</a:t>
            </a:r>
          </a:p>
          <a:p>
            <a:pPr lvl="1"/>
            <a:endParaRPr lang="en-US" b="0" i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Create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tangible link to SDGs</a:t>
            </a:r>
            <a:endParaRPr lang="en-US" dirty="0">
              <a:solidFill>
                <a:schemeClr val="tx1"/>
              </a:solidFill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85" y="81405"/>
            <a:ext cx="9144000" cy="576064"/>
          </a:xfrm>
          <a:prstGeom prst="rect">
            <a:avLst/>
          </a:prstGeom>
          <a:solidFill>
            <a:srgbClr val="6EAAB4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>
                <a:solidFill>
                  <a:srgbClr val="0070C0"/>
                </a:solidFill>
              </a:rPr>
              <a:t>Expectations After Sendai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488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72344"/>
            <a:ext cx="8712968" cy="1656184"/>
          </a:xfrm>
        </p:spPr>
        <p:txBody>
          <a:bodyPr/>
          <a:lstStyle/>
          <a:p>
            <a:pPr marL="0" indent="0">
              <a:buNone/>
            </a:pPr>
            <a:r>
              <a:rPr lang="en-US" kern="1200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Arial Bold"/>
              </a:rPr>
              <a:t>Satellite</a:t>
            </a:r>
            <a:r>
              <a:rPr lang="en-US" dirty="0" smtClean="0">
                <a:solidFill>
                  <a:srgbClr val="00B0F0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data still largely </a:t>
            </a:r>
            <a:r>
              <a:rPr lang="en-US" dirty="0" smtClean="0">
                <a:solidFill>
                  <a:srgbClr val="00B0F0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underexploited </a:t>
            </a:r>
            <a:endParaRPr lang="en-US" dirty="0">
              <a:solidFill>
                <a:srgbClr val="00B0F0"/>
              </a:solidFill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  <a:p>
            <a:r>
              <a:rPr lang="en-US" b="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Until recently, mostly used in response phase. </a:t>
            </a:r>
            <a:endParaRPr lang="en-US" b="0" dirty="0">
              <a:solidFill>
                <a:schemeClr val="tx1"/>
              </a:solidFill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85" y="81405"/>
            <a:ext cx="9144000" cy="576064"/>
          </a:xfrm>
          <a:prstGeom prst="rect">
            <a:avLst/>
          </a:prstGeom>
          <a:solidFill>
            <a:srgbClr val="6EAAB4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 smtClean="0">
                <a:solidFill>
                  <a:srgbClr val="0070C0"/>
                </a:solidFill>
              </a:rPr>
              <a:t>Why GEO-DARMA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4" name="Picture 2" descr="C:\Users\Peter\ownCloud\00_SpaSe\EO4SOS\Gap_analysis\Gap_analysis_report\DRR_spir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12615"/>
            <a:ext cx="2469027" cy="304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4509120"/>
            <a:ext cx="871296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5FAA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61950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595B7"/>
                </a:solidFill>
                <a:latin typeface="Arial Narrow" panose="020B0606020202030204" pitchFamily="34" charset="0"/>
              </a:defRPr>
            </a:lvl2pPr>
            <a:lvl3pPr marL="542925" indent="-158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 i="1">
                <a:solidFill>
                  <a:srgbClr val="3595B7"/>
                </a:solidFill>
                <a:latin typeface="Arial Narrow" panose="020B0606020202030204" pitchFamily="34" charset="0"/>
              </a:defRPr>
            </a:lvl3pPr>
            <a:lvl4pPr marL="70802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 i="1">
                <a:solidFill>
                  <a:srgbClr val="3595B7"/>
                </a:solidFill>
                <a:latin typeface="Arial Narrow" panose="020B0606020202030204" pitchFamily="34" charset="0"/>
              </a:defRPr>
            </a:lvl4pPr>
            <a:lvl5pPr marL="88900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 i="1">
                <a:solidFill>
                  <a:srgbClr val="3595B7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00B0F0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GEO-DARMA goal: </a:t>
            </a:r>
          </a:p>
          <a:p>
            <a:r>
              <a:rPr lang="en-US" b="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</a:t>
            </a:r>
            <a:r>
              <a:rPr lang="en-US" sz="2400" b="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Demonstrate that 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combined use of all sources of </a:t>
            </a:r>
            <a:r>
              <a:rPr lang="en-GB" sz="240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EO data improves </a:t>
            </a:r>
            <a:r>
              <a:rPr lang="en-GB" sz="240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risk reduction</a:t>
            </a:r>
            <a:r>
              <a:rPr lang="en-GB" sz="2400" b="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.</a:t>
            </a:r>
            <a:r>
              <a:rPr lang="en-US" b="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</a:t>
            </a:r>
            <a:endParaRPr lang="en-US" b="0" kern="0" dirty="0" smtClean="0">
              <a:solidFill>
                <a:schemeClr val="tx1"/>
              </a:solidFill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  <a:p>
            <a:pPr marL="187325" lvl="1" indent="0">
              <a:buNone/>
            </a:pPr>
            <a:r>
              <a:rPr lang="en-US" b="0" i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-  </a:t>
            </a:r>
            <a:r>
              <a:rPr lang="en-US" b="0" i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Implemented through several </a:t>
            </a:r>
            <a:r>
              <a:rPr lang="en-US" b="0" i="1" kern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national / local pilot </a:t>
            </a:r>
            <a:r>
              <a:rPr lang="en-US" b="0" i="1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projects in several regions. </a:t>
            </a:r>
            <a:endParaRPr lang="en-GB" b="0" i="1" kern="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1520" y="1764432"/>
            <a:ext cx="8712968" cy="180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5FAA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61950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595B7"/>
                </a:solidFill>
                <a:latin typeface="Arial Narrow" panose="020B0606020202030204" pitchFamily="34" charset="0"/>
              </a:defRPr>
            </a:lvl2pPr>
            <a:lvl3pPr marL="542925" indent="-158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 i="1">
                <a:solidFill>
                  <a:srgbClr val="3595B7"/>
                </a:solidFill>
                <a:latin typeface="Arial Narrow" panose="020B0606020202030204" pitchFamily="34" charset="0"/>
              </a:defRPr>
            </a:lvl3pPr>
            <a:lvl4pPr marL="70802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 i="1">
                <a:solidFill>
                  <a:srgbClr val="3595B7"/>
                </a:solidFill>
                <a:latin typeface="Arial Narrow" panose="020B0606020202030204" pitchFamily="34" charset="0"/>
              </a:defRPr>
            </a:lvl4pPr>
            <a:lvl5pPr marL="88900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 i="1">
                <a:solidFill>
                  <a:srgbClr val="3595B7"/>
                </a:solidFill>
                <a:latin typeface="Arial Narrow" panose="020B0606020202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000" b="0" kern="0" dirty="0" smtClean="0">
              <a:solidFill>
                <a:schemeClr val="tx1"/>
              </a:solidFill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  <a:p>
            <a:r>
              <a:rPr lang="en-US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Huge volume of free of charge </a:t>
            </a:r>
            <a:r>
              <a:rPr lang="en-GB" sz="240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EO </a:t>
            </a:r>
            <a:r>
              <a:rPr lang="en-US" sz="240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data </a:t>
            </a:r>
            <a:endParaRPr lang="en-US" sz="1200" b="0" kern="0" dirty="0" smtClean="0">
              <a:solidFill>
                <a:schemeClr val="tx1"/>
              </a:solidFill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  <a:p>
            <a:pPr marL="373062" lvl="2" indent="0">
              <a:buFontTx/>
              <a:buNone/>
            </a:pPr>
            <a:r>
              <a:rPr lang="en-US" sz="1800" b="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</a:t>
            </a:r>
            <a:r>
              <a:rPr lang="en-US" sz="2400" b="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e.g. 10 TB/day from European Sentinel-1 and 2 </a:t>
            </a:r>
          </a:p>
          <a:p>
            <a:pPr marL="373062" lvl="2" indent="0">
              <a:buFontTx/>
              <a:buNone/>
            </a:pPr>
            <a:r>
              <a:rPr lang="en-US" sz="2400" b="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(</a:t>
            </a:r>
            <a:r>
              <a:rPr lang="en-US" sz="2400" b="0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optical and radar images</a:t>
            </a:r>
            <a:r>
              <a:rPr lang="en-US" sz="2400" b="0" kern="0" dirty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;</a:t>
            </a:r>
            <a:r>
              <a:rPr lang="en-US" sz="2400" b="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 </a:t>
            </a:r>
          </a:p>
          <a:p>
            <a:pPr marL="373062" lvl="2" indent="0">
              <a:buFontTx/>
              <a:buNone/>
            </a:pPr>
            <a:r>
              <a:rPr lang="en-US" sz="2400" b="0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more than Facebook </a:t>
            </a:r>
            <a:r>
              <a:rPr lang="en-GB" sz="2400" b="0" kern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!!!!</a:t>
            </a:r>
            <a:r>
              <a:rPr lang="en-US" sz="2400" b="0" kern="0" dirty="0" smtClean="0">
                <a:solidFill>
                  <a:schemeClr val="tx1"/>
                </a:solidFill>
                <a:latin typeface="Arial" pitchFamily="34" charset="0"/>
                <a:ea typeface="Arial Bold"/>
                <a:cs typeface="Arial" pitchFamily="34" charset="0"/>
                <a:sym typeface="Arial Bold"/>
              </a:rPr>
              <a:t>).</a:t>
            </a:r>
          </a:p>
          <a:p>
            <a:pPr marL="192087" lvl="1" indent="0">
              <a:buFontTx/>
              <a:buNone/>
            </a:pPr>
            <a:endParaRPr lang="en-US" b="0" kern="0" dirty="0">
              <a:solidFill>
                <a:schemeClr val="tx1"/>
              </a:solidFill>
              <a:latin typeface="Arial" pitchFamily="34" charset="0"/>
              <a:ea typeface="Arial Bold"/>
              <a:cs typeface="Arial" pitchFamily="34" charset="0"/>
              <a:sym typeface="Arial Bold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300192" y="3789040"/>
            <a:ext cx="2757059" cy="603448"/>
          </a:xfrm>
          <a:prstGeom prst="roundRect">
            <a:avLst/>
          </a:prstGeom>
          <a:noFill/>
          <a:ln w="5715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4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GEO-DARMA 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681" y="754758"/>
            <a:ext cx="8987319" cy="1810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Data providers not </a:t>
            </a:r>
            <a:r>
              <a:rPr lang="en-US" dirty="0" smtClean="0"/>
              <a:t>aware </a:t>
            </a:r>
            <a:r>
              <a:rPr lang="en-US" dirty="0"/>
              <a:t>of DRR priorities &amp; </a:t>
            </a:r>
            <a:r>
              <a:rPr lang="en-US" dirty="0" smtClean="0"/>
              <a:t>Users’ needs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Users want ready-to-use information not satellite data 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279" y="2511938"/>
            <a:ext cx="4991270" cy="185316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15000"/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25000"/>
              <a:buFont typeface="Calibri" panose="020F0502020204030204" pitchFamily="34" charset="0"/>
              <a:buChar char="◦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90000"/>
              <a:buFont typeface="Arial" pitchFamily="34" charset="0"/>
              <a:buChar char="»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0" dirty="0" smtClean="0"/>
              <a:t>Perception of risk can differ between countries.</a:t>
            </a:r>
            <a:endParaRPr lang="en-GB" sz="1200" b="0" dirty="0" smtClean="0"/>
          </a:p>
          <a:p>
            <a:pPr marL="0" indent="0">
              <a:buNone/>
            </a:pPr>
            <a:endParaRPr lang="en-GB" b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7584" y="5230762"/>
            <a:ext cx="7776864" cy="1078558"/>
          </a:xfrm>
          <a:prstGeom prst="rect">
            <a:avLst/>
          </a:prstGeom>
          <a:solidFill>
            <a:schemeClr val="lt1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15000"/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25000"/>
              <a:buFont typeface="Calibri" panose="020F0502020204030204" pitchFamily="34" charset="0"/>
              <a:buChar char="◦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90000"/>
              <a:buFont typeface="Arial" pitchFamily="34" charset="0"/>
              <a:buChar char="»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SzPct val="120000"/>
              <a:buNone/>
            </a:pPr>
            <a:r>
              <a:rPr lang="en-US" dirty="0"/>
              <a:t>At regional level, </a:t>
            </a:r>
            <a:r>
              <a:rPr lang="en-US" dirty="0" smtClean="0"/>
              <a:t>identify 2 </a:t>
            </a:r>
            <a:r>
              <a:rPr lang="en-US" dirty="0"/>
              <a:t>or 3 independent and authoritative Regional Institutions </a:t>
            </a:r>
            <a:r>
              <a:rPr lang="en-US" dirty="0" smtClean="0"/>
              <a:t>for independent </a:t>
            </a:r>
            <a:r>
              <a:rPr lang="en-US" dirty="0"/>
              <a:t>assessment of DRR priorities for </a:t>
            </a:r>
            <a:r>
              <a:rPr lang="en-US" dirty="0" smtClean="0"/>
              <a:t>2015-2030</a:t>
            </a:r>
          </a:p>
          <a:p>
            <a:pPr marL="342900" lvl="1" indent="-342900">
              <a:buSzPct val="120000"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 descr="C:\Users\ipetitev\Pictures\Funny images\preceptions of risks may dif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50" y="2132856"/>
            <a:ext cx="385745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6681" y="3600441"/>
            <a:ext cx="4847368" cy="148474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20000"/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15000"/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25000"/>
              <a:buFont typeface="Calibri" panose="020F0502020204030204" pitchFamily="34" charset="0"/>
              <a:buChar char="◦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90000"/>
              <a:buFont typeface="Arial" pitchFamily="34" charset="0"/>
              <a:buChar char="»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0" dirty="0" smtClean="0"/>
              <a:t>In each </a:t>
            </a:r>
            <a:r>
              <a:rPr lang="en-GB" b="0" dirty="0" smtClean="0"/>
              <a:t>country, </a:t>
            </a:r>
            <a:r>
              <a:rPr lang="en-GB" b="0" dirty="0" smtClean="0"/>
              <a:t>national </a:t>
            </a:r>
            <a:r>
              <a:rPr lang="en-GB" b="0" dirty="0"/>
              <a:t>/ local </a:t>
            </a:r>
            <a:r>
              <a:rPr lang="en-GB" b="0" dirty="0" smtClean="0"/>
              <a:t>issues are the most critical ones in the region …..</a:t>
            </a:r>
          </a:p>
          <a:p>
            <a:endParaRPr lang="en-GB" sz="1200" b="0" dirty="0" smtClean="0"/>
          </a:p>
          <a:p>
            <a:endParaRPr lang="en-GB" b="0" dirty="0"/>
          </a:p>
        </p:txBody>
      </p:sp>
      <p:sp>
        <p:nvSpPr>
          <p:cNvPr id="8" name="Down Arrow 7"/>
          <p:cNvSpPr/>
          <p:nvPr/>
        </p:nvSpPr>
        <p:spPr>
          <a:xfrm>
            <a:off x="3131840" y="4437112"/>
            <a:ext cx="720080" cy="648072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5536" y="5230762"/>
            <a:ext cx="8496944" cy="12225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7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animBg="1"/>
      <p:bldP spid="9" grpId="0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Targeted Regions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550" y="1095893"/>
            <a:ext cx="9541086" cy="5370268"/>
          </a:xfrm>
          <a:prstGeom prst="rect">
            <a:avLst/>
          </a:prstGeom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450412" y="2428090"/>
            <a:ext cx="8586085" cy="3697421"/>
            <a:chOff x="450412" y="2428090"/>
            <a:chExt cx="8586085" cy="3697421"/>
          </a:xfrm>
        </p:grpSpPr>
        <p:sp>
          <p:nvSpPr>
            <p:cNvPr id="3" name="Oval 2"/>
            <p:cNvSpPr/>
            <p:nvPr/>
          </p:nvSpPr>
          <p:spPr>
            <a:xfrm rot="20674824">
              <a:off x="450412" y="3200315"/>
              <a:ext cx="2554543" cy="2925196"/>
            </a:xfrm>
            <a:prstGeom prst="ellipse">
              <a:avLst/>
            </a:prstGeom>
            <a:solidFill>
              <a:schemeClr val="accent5">
                <a:lumMod val="75000"/>
                <a:alpha val="3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20674824">
              <a:off x="3598311" y="2940159"/>
              <a:ext cx="2105711" cy="2705873"/>
            </a:xfrm>
            <a:prstGeom prst="ellipse">
              <a:avLst/>
            </a:prstGeom>
            <a:solidFill>
              <a:schemeClr val="accent5">
                <a:lumMod val="75000"/>
                <a:alpha val="3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364089" y="2428090"/>
              <a:ext cx="3672408" cy="2705873"/>
            </a:xfrm>
            <a:prstGeom prst="ellipse">
              <a:avLst/>
            </a:prstGeom>
            <a:solidFill>
              <a:schemeClr val="accent5">
                <a:lumMod val="75000"/>
                <a:alpha val="3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09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GEO-DARMA  Overall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14798"/>
            <a:ext cx="8856984" cy="5122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 smtClean="0"/>
              <a:t>One of the 22 GEO Initiatives endorsed at last Plenary of the Group on Earth Observations – GEO (Nov. 2016).</a:t>
            </a:r>
          </a:p>
          <a:p>
            <a:endParaRPr lang="en-US" b="0" dirty="0" smtClean="0"/>
          </a:p>
          <a:p>
            <a:pPr marL="0" indent="0">
              <a:buNone/>
            </a:pPr>
            <a:r>
              <a:rPr lang="en-US" b="0" u="sng" dirty="0" smtClean="0"/>
              <a:t>Preparatory activities:</a:t>
            </a:r>
            <a:r>
              <a:rPr lang="en-US" b="0" dirty="0" smtClean="0"/>
              <a:t> </a:t>
            </a:r>
          </a:p>
          <a:p>
            <a:endParaRPr lang="en-US" sz="1000" b="0" dirty="0" smtClean="0"/>
          </a:p>
          <a:p>
            <a:pPr lvl="1"/>
            <a:r>
              <a:rPr lang="en-US" b="0" dirty="0" smtClean="0"/>
              <a:t>GEO-DARMA Management Support (ESA contract)</a:t>
            </a:r>
          </a:p>
          <a:p>
            <a:pPr lvl="1"/>
            <a:endParaRPr lang="en-US" sz="1000" b="0" dirty="0" smtClean="0"/>
          </a:p>
          <a:p>
            <a:pPr lvl="1"/>
            <a:r>
              <a:rPr lang="en-US" b="0" dirty="0"/>
              <a:t>Initial meetings with Asian-based institutions UNESCAP and ADPC, in May 2017</a:t>
            </a:r>
            <a:r>
              <a:rPr lang="en-US" b="0" dirty="0" smtClean="0"/>
              <a:t>.</a:t>
            </a:r>
          </a:p>
          <a:p>
            <a:pPr lvl="1"/>
            <a:endParaRPr lang="en-US" sz="1000" b="0" dirty="0"/>
          </a:p>
          <a:p>
            <a:pPr lvl="1"/>
            <a:r>
              <a:rPr lang="en-US" b="0" dirty="0" smtClean="0"/>
              <a:t>Steering </a:t>
            </a:r>
            <a:r>
              <a:rPr lang="en-US" b="0" dirty="0" smtClean="0"/>
              <a:t>Committee being </a:t>
            </a:r>
            <a:r>
              <a:rPr lang="en-US" b="0" dirty="0" smtClean="0"/>
              <a:t>established (1</a:t>
            </a:r>
            <a:r>
              <a:rPr lang="en-US" b="0" baseline="30000" dirty="0" smtClean="0"/>
              <a:t>st</a:t>
            </a:r>
            <a:r>
              <a:rPr lang="en-US" b="0" dirty="0"/>
              <a:t> </a:t>
            </a:r>
            <a:r>
              <a:rPr lang="en-US" b="0" dirty="0" smtClean="0"/>
              <a:t>meeting today): </a:t>
            </a:r>
            <a:endParaRPr lang="en-US" b="0" dirty="0" smtClean="0"/>
          </a:p>
          <a:p>
            <a:pPr lvl="2"/>
            <a:r>
              <a:rPr lang="en-US" b="0" i="1" dirty="0" smtClean="0">
                <a:solidFill>
                  <a:schemeClr val="bg1">
                    <a:lumMod val="50000"/>
                  </a:schemeClr>
                </a:solidFill>
              </a:rPr>
              <a:t>High-level actors from disaster community, with different </a:t>
            </a:r>
            <a:r>
              <a:rPr lang="en-US" b="0" i="1" dirty="0" smtClean="0">
                <a:solidFill>
                  <a:schemeClr val="bg1">
                    <a:lumMod val="50000"/>
                  </a:schemeClr>
                </a:solidFill>
              </a:rPr>
              <a:t>backgrounds </a:t>
            </a:r>
            <a:r>
              <a:rPr lang="en-US" b="0" i="1" dirty="0" smtClean="0">
                <a:solidFill>
                  <a:schemeClr val="bg1">
                    <a:lumMod val="50000"/>
                  </a:schemeClr>
                </a:solidFill>
              </a:rPr>
              <a:t>and expertise, </a:t>
            </a:r>
            <a:r>
              <a:rPr lang="en-US" b="0" i="1" dirty="0" smtClean="0">
                <a:solidFill>
                  <a:schemeClr val="bg1">
                    <a:lumMod val="50000"/>
                  </a:schemeClr>
                </a:solidFill>
              </a:rPr>
              <a:t>varied geographical representation.</a:t>
            </a:r>
            <a:endParaRPr lang="en-US" b="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GEO-DARMA 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14798"/>
            <a:ext cx="8568952" cy="5122514"/>
          </a:xfrm>
        </p:spPr>
        <p:txBody>
          <a:bodyPr>
            <a:normAutofit/>
          </a:bodyPr>
          <a:lstStyle/>
          <a:p>
            <a:r>
              <a:rPr lang="en-US" b="0" dirty="0" smtClean="0"/>
              <a:t>Complete the </a:t>
            </a:r>
            <a:r>
              <a:rPr lang="en-US" b="0" dirty="0" smtClean="0"/>
              <a:t>establishment of </a:t>
            </a:r>
            <a:r>
              <a:rPr lang="en-US" b="0" dirty="0" smtClean="0"/>
              <a:t>the Steering Committee and Technical Committee with </a:t>
            </a:r>
            <a:r>
              <a:rPr lang="en-US" b="0" dirty="0" err="1" smtClean="0"/>
              <a:t>ToRs</a:t>
            </a:r>
            <a:r>
              <a:rPr lang="en-US" b="0" dirty="0" smtClean="0"/>
              <a:t>.</a:t>
            </a:r>
          </a:p>
          <a:p>
            <a:endParaRPr lang="en-US" b="0" dirty="0"/>
          </a:p>
          <a:p>
            <a:r>
              <a:rPr lang="en-US" b="0" dirty="0"/>
              <a:t>Consolidate GEO-DARMA </a:t>
            </a:r>
            <a:r>
              <a:rPr lang="en-US" b="0" dirty="0" smtClean="0"/>
              <a:t>concept and implementation plan with inputs from Steering Committee.</a:t>
            </a:r>
            <a:endParaRPr lang="en-US" b="0" dirty="0" smtClean="0"/>
          </a:p>
          <a:p>
            <a:endParaRPr lang="en-US" b="0" dirty="0"/>
          </a:p>
          <a:p>
            <a:r>
              <a:rPr lang="en-US" b="0" dirty="0" smtClean="0"/>
              <a:t>Further meetings </a:t>
            </a:r>
            <a:r>
              <a:rPr lang="en-US" b="0" dirty="0" smtClean="0"/>
              <a:t>with Regional </a:t>
            </a:r>
            <a:r>
              <a:rPr lang="en-US" b="0" dirty="0" smtClean="0"/>
              <a:t>Institutions.</a:t>
            </a:r>
            <a:endParaRPr lang="en-US" b="0" dirty="0" smtClean="0"/>
          </a:p>
          <a:p>
            <a:pPr marL="0" indent="0">
              <a:buNone/>
            </a:pPr>
            <a:endParaRPr lang="en-US" b="0" dirty="0" smtClean="0"/>
          </a:p>
          <a:p>
            <a:r>
              <a:rPr lang="en-US" b="0" dirty="0" smtClean="0"/>
              <a:t>Close and regular interactions with the Regional </a:t>
            </a:r>
            <a:r>
              <a:rPr lang="en-US" b="0" dirty="0" smtClean="0"/>
              <a:t>Institutions during the Concept Phase.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B8D70F-A8DE-4B69-B9A5-A76FE70DFB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8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 BON Wokshop SSBTA Scholes">
  <a:themeElements>
    <a:clrScheme name="GEO Brand Colours">
      <a:dk1>
        <a:sysClr val="windowText" lastClr="000000"/>
      </a:dk1>
      <a:lt1>
        <a:srgbClr val="FFFFFF"/>
      </a:lt1>
      <a:dk2>
        <a:srgbClr val="005FAA"/>
      </a:dk2>
      <a:lt2>
        <a:srgbClr val="EEECE1"/>
      </a:lt2>
      <a:accent1>
        <a:srgbClr val="6EAAB4"/>
      </a:accent1>
      <a:accent2>
        <a:srgbClr val="008C7D"/>
      </a:accent2>
      <a:accent3>
        <a:srgbClr val="005FAA"/>
      </a:accent3>
      <a:accent4>
        <a:srgbClr val="8064A2"/>
      </a:accent4>
      <a:accent5>
        <a:srgbClr val="6EAAB4"/>
      </a:accent5>
      <a:accent6>
        <a:srgbClr val="F79646"/>
      </a:accent6>
      <a:hlink>
        <a:srgbClr val="005FAA"/>
      </a:hlink>
      <a:folHlink>
        <a:srgbClr val="008C7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 BON Wokshop SSBTA Scholes</Template>
  <TotalTime>0</TotalTime>
  <Words>443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GEO BON Wokshop SSBTA Scholes</vt:lpstr>
      <vt:lpstr>Blank Presentation</vt:lpstr>
      <vt:lpstr>             GEO-DARMA            Ivan Petiteville, ESA GEO-DARMA Workshop Cancun, 25 May 2017</vt:lpstr>
      <vt:lpstr>PowerPoint Presentation</vt:lpstr>
      <vt:lpstr>PowerPoint Presentation</vt:lpstr>
      <vt:lpstr>PowerPoint Presentation</vt:lpstr>
      <vt:lpstr>GEO-DARMA  Challenges</vt:lpstr>
      <vt:lpstr>Targeted Regions</vt:lpstr>
      <vt:lpstr>GEO-DARMA  Overall Status</vt:lpstr>
      <vt:lpstr>GEO-DARMA  Next Steps</vt:lpstr>
      <vt:lpstr>PowerPoint Presentation</vt:lpstr>
      <vt:lpstr>PowerPoint Presentation</vt:lpstr>
    </vt:vector>
  </TitlesOfParts>
  <Company>Environment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and technical objectives Expert workshop on enhancing biodiversity data and observing systems in  support of the implementation of the Strategic Plan for Biodiversity 2011-2020</dc:title>
  <dc:creator>GNG</dc:creator>
  <cp:lastModifiedBy>Ivan Petiteville</cp:lastModifiedBy>
  <cp:revision>1279</cp:revision>
  <cp:lastPrinted>2016-11-15T08:35:15Z</cp:lastPrinted>
  <dcterms:created xsi:type="dcterms:W3CDTF">2013-10-09T07:02:22Z</dcterms:created>
  <dcterms:modified xsi:type="dcterms:W3CDTF">2017-05-24T20:27:37Z</dcterms:modified>
</cp:coreProperties>
</file>