
<file path=[Content_Types].xml><?xml version="1.0" encoding="utf-8"?>
<Types xmlns="http://schemas.openxmlformats.org/package/2006/content-types">
  <Default Extension="xml" ContentType="application/xml"/>
  <Default Extension="jpeg" ContentType="image/jpeg"/>
  <Default Extension="jpg" ContentType="image/png"/>
  <Default Extension="emf" ContentType="image/x-em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media/image28.jpg" ContentType="image/jpeg"/>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8"/>
  </p:notesMasterIdLst>
  <p:handoutMasterIdLst>
    <p:handoutMasterId r:id="rId29"/>
  </p:handoutMasterIdLst>
  <p:sldIdLst>
    <p:sldId id="256" r:id="rId2"/>
    <p:sldId id="285" r:id="rId3"/>
    <p:sldId id="257" r:id="rId4"/>
    <p:sldId id="265" r:id="rId5"/>
    <p:sldId id="266" r:id="rId6"/>
    <p:sldId id="264" r:id="rId7"/>
    <p:sldId id="258" r:id="rId8"/>
    <p:sldId id="286" r:id="rId9"/>
    <p:sldId id="287" r:id="rId10"/>
    <p:sldId id="288" r:id="rId11"/>
    <p:sldId id="268" r:id="rId12"/>
    <p:sldId id="269" r:id="rId13"/>
    <p:sldId id="270" r:id="rId14"/>
    <p:sldId id="271" r:id="rId15"/>
    <p:sldId id="272" r:id="rId16"/>
    <p:sldId id="289" r:id="rId17"/>
    <p:sldId id="290" r:id="rId18"/>
    <p:sldId id="291" r:id="rId19"/>
    <p:sldId id="293" r:id="rId20"/>
    <p:sldId id="301" r:id="rId21"/>
    <p:sldId id="276" r:id="rId22"/>
    <p:sldId id="303" r:id="rId23"/>
    <p:sldId id="302" r:id="rId24"/>
    <p:sldId id="295" r:id="rId25"/>
    <p:sldId id="298" r:id="rId26"/>
    <p:sldId id="277" r:id="rId27"/>
  </p:sldIdLst>
  <p:sldSz cx="9144000" cy="6858000" type="screen4x3"/>
  <p:notesSz cx="6811963" cy="9942513"/>
  <p:defaultText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41D5"/>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309" autoAdjust="0"/>
    <p:restoredTop sz="84936" autoAdjust="0"/>
  </p:normalViewPr>
  <p:slideViewPr>
    <p:cSldViewPr snapToGrid="0" snapToObjects="1">
      <p:cViewPr varScale="1">
        <p:scale>
          <a:sx n="60" d="100"/>
          <a:sy n="60" d="100"/>
        </p:scale>
        <p:origin x="-2256" y="-10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notesMaster" Target="notesMasters/notesMaster1.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printerSettings" Target="printerSettings/printerSettings1.bin"/><Relationship Id="rId31" Type="http://schemas.openxmlformats.org/officeDocument/2006/relationships/presProps" Target="presProps.xml"/><Relationship Id="rId32" Type="http://schemas.openxmlformats.org/officeDocument/2006/relationships/viewProps" Target="viewProps.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theme" Target="theme/theme1.xml"/><Relationship Id="rId34"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51163" cy="4968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59213" y="0"/>
            <a:ext cx="2951162" cy="496888"/>
          </a:xfrm>
          <a:prstGeom prst="rect">
            <a:avLst/>
          </a:prstGeom>
        </p:spPr>
        <p:txBody>
          <a:bodyPr vert="horz" lIns="91440" tIns="45720" rIns="91440" bIns="45720" rtlCol="0"/>
          <a:lstStyle>
            <a:lvl1pPr algn="r">
              <a:defRPr sz="1200"/>
            </a:lvl1pPr>
          </a:lstStyle>
          <a:p>
            <a:fld id="{7363E01A-F514-429A-9DB9-B70DE05D6FF6}" type="datetimeFigureOut">
              <a:rPr lang="en-US" smtClean="0"/>
              <a:t>2015-04-07</a:t>
            </a:fld>
            <a:endParaRPr lang="en-US"/>
          </a:p>
        </p:txBody>
      </p:sp>
      <p:sp>
        <p:nvSpPr>
          <p:cNvPr id="4" name="Footer Placeholder 3"/>
          <p:cNvSpPr>
            <a:spLocks noGrp="1"/>
          </p:cNvSpPr>
          <p:nvPr>
            <p:ph type="ftr" sz="quarter" idx="2"/>
          </p:nvPr>
        </p:nvSpPr>
        <p:spPr>
          <a:xfrm>
            <a:off x="0" y="9444038"/>
            <a:ext cx="2951163" cy="4968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59213" y="9444038"/>
            <a:ext cx="2951162" cy="496887"/>
          </a:xfrm>
          <a:prstGeom prst="rect">
            <a:avLst/>
          </a:prstGeom>
        </p:spPr>
        <p:txBody>
          <a:bodyPr vert="horz" lIns="91440" tIns="45720" rIns="91440" bIns="45720" rtlCol="0" anchor="b"/>
          <a:lstStyle>
            <a:lvl1pPr algn="r">
              <a:defRPr sz="1200"/>
            </a:lvl1pPr>
          </a:lstStyle>
          <a:p>
            <a:fld id="{371D3425-4B7E-49D5-B3F0-3AFD69B33389}" type="slidenum">
              <a:rPr lang="en-US" smtClean="0"/>
              <a:t>‹#›</a:t>
            </a:fld>
            <a:endParaRPr lang="en-US"/>
          </a:p>
        </p:txBody>
      </p:sp>
    </p:spTree>
    <p:extLst>
      <p:ext uri="{BB962C8B-B14F-4D97-AF65-F5344CB8AC3E}">
        <p14:creationId xmlns:p14="http://schemas.microsoft.com/office/powerpoint/2010/main" val="2823080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51163" cy="4968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59213" y="0"/>
            <a:ext cx="2951162" cy="496888"/>
          </a:xfrm>
          <a:prstGeom prst="rect">
            <a:avLst/>
          </a:prstGeom>
        </p:spPr>
        <p:txBody>
          <a:bodyPr vert="horz" lIns="91440" tIns="45720" rIns="91440" bIns="45720" rtlCol="0"/>
          <a:lstStyle>
            <a:lvl1pPr algn="r">
              <a:defRPr sz="1200"/>
            </a:lvl1pPr>
          </a:lstStyle>
          <a:p>
            <a:fld id="{88ABB7FF-966D-D04B-9300-3AA90A00EA8C}" type="datetimeFigureOut">
              <a:rPr lang="it-IT" smtClean="0"/>
              <a:t>2015-04-07</a:t>
            </a:fld>
            <a:endParaRPr lang="it-IT"/>
          </a:p>
        </p:txBody>
      </p:sp>
      <p:sp>
        <p:nvSpPr>
          <p:cNvPr id="4" name="Segnaposto immagine diapositiva 3"/>
          <p:cNvSpPr>
            <a:spLocks noGrp="1" noRot="1" noChangeAspect="1"/>
          </p:cNvSpPr>
          <p:nvPr>
            <p:ph type="sldImg" idx="2"/>
          </p:nvPr>
        </p:nvSpPr>
        <p:spPr>
          <a:xfrm>
            <a:off x="922338" y="746125"/>
            <a:ext cx="4967287" cy="372745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1038" y="4722813"/>
            <a:ext cx="5449887" cy="4473575"/>
          </a:xfrm>
          <a:prstGeom prst="rect">
            <a:avLst/>
          </a:prstGeom>
        </p:spPr>
        <p:txBody>
          <a:bodyPr vert="horz" lIns="91440" tIns="45720" rIns="91440" bIns="45720" rtlCol="0"/>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0" y="9444038"/>
            <a:ext cx="2951163" cy="4968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59213" y="9444038"/>
            <a:ext cx="2951162" cy="496887"/>
          </a:xfrm>
          <a:prstGeom prst="rect">
            <a:avLst/>
          </a:prstGeom>
        </p:spPr>
        <p:txBody>
          <a:bodyPr vert="horz" lIns="91440" tIns="45720" rIns="91440" bIns="45720" rtlCol="0" anchor="b"/>
          <a:lstStyle>
            <a:lvl1pPr algn="r">
              <a:defRPr sz="1200"/>
            </a:lvl1pPr>
          </a:lstStyle>
          <a:p>
            <a:fld id="{BCC587ED-A2B1-F943-A094-C515FB804FFE}" type="slidenum">
              <a:rPr lang="it-IT" smtClean="0"/>
              <a:t>‹#›</a:t>
            </a:fld>
            <a:endParaRPr lang="it-IT"/>
          </a:p>
        </p:txBody>
      </p:sp>
    </p:spTree>
    <p:extLst>
      <p:ext uri="{BB962C8B-B14F-4D97-AF65-F5344CB8AC3E}">
        <p14:creationId xmlns:p14="http://schemas.microsoft.com/office/powerpoint/2010/main" val="273679677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GB" noProof="0" dirty="0" smtClean="0"/>
              <a:t>Satellite services for emergency management are activated usually</a:t>
            </a:r>
            <a:r>
              <a:rPr lang="en-GB" baseline="0" noProof="0" dirty="0" smtClean="0"/>
              <a:t> </a:t>
            </a:r>
            <a:r>
              <a:rPr lang="en-GB" noProof="0" dirty="0" smtClean="0"/>
              <a:t>following the occurrence of an event of magnitude and effects above a given threshold.</a:t>
            </a:r>
            <a:br>
              <a:rPr lang="en-GB" noProof="0" dirty="0" smtClean="0"/>
            </a:br>
            <a:r>
              <a:rPr lang="en-GB" noProof="0" dirty="0" smtClean="0"/>
              <a:t>The experience of the authors says that waiting the occurrence of events prevents to provide maps produced even in rush mode when they are actually needed, in the very first hours of the emergency</a:t>
            </a:r>
            <a:br>
              <a:rPr lang="en-GB" noProof="0" dirty="0" smtClean="0"/>
            </a:br>
            <a:r>
              <a:rPr lang="en-GB" noProof="0" dirty="0" smtClean="0"/>
              <a:t>The presentation describes the experience of two case studies in which it is tested the possibility to activate satellite services during the forecast phase.</a:t>
            </a:r>
          </a:p>
          <a:p>
            <a:endParaRPr lang="it-IT" dirty="0"/>
          </a:p>
        </p:txBody>
      </p:sp>
      <p:sp>
        <p:nvSpPr>
          <p:cNvPr id="4" name="Segnaposto numero diapositiva 3"/>
          <p:cNvSpPr>
            <a:spLocks noGrp="1"/>
          </p:cNvSpPr>
          <p:nvPr>
            <p:ph type="sldNum" sz="quarter" idx="10"/>
          </p:nvPr>
        </p:nvSpPr>
        <p:spPr/>
        <p:txBody>
          <a:bodyPr/>
          <a:lstStyle/>
          <a:p>
            <a:fld id="{BCC587ED-A2B1-F943-A094-C515FB804FFE}" type="slidenum">
              <a:rPr lang="it-IT" smtClean="0"/>
              <a:t>2</a:t>
            </a:fld>
            <a:endParaRPr lang="it-IT"/>
          </a:p>
        </p:txBody>
      </p:sp>
    </p:spTree>
    <p:extLst>
      <p:ext uri="{BB962C8B-B14F-4D97-AF65-F5344CB8AC3E}">
        <p14:creationId xmlns:p14="http://schemas.microsoft.com/office/powerpoint/2010/main" val="32918058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In the </a:t>
            </a:r>
            <a:r>
              <a:rPr lang="it-IT" dirty="0" err="1" smtClean="0"/>
              <a:t>second</a:t>
            </a:r>
            <a:r>
              <a:rPr lang="it-IT" dirty="0" smtClean="0"/>
              <a:t> case, the </a:t>
            </a:r>
            <a:r>
              <a:rPr lang="it-IT" dirty="0" err="1" smtClean="0"/>
              <a:t>pilot</a:t>
            </a:r>
            <a:r>
              <a:rPr lang="it-IT" dirty="0" smtClean="0"/>
              <a:t> </a:t>
            </a:r>
            <a:r>
              <a:rPr lang="it-IT" dirty="0" err="1" smtClean="0"/>
              <a:t>system</a:t>
            </a:r>
            <a:r>
              <a:rPr lang="it-IT" dirty="0" smtClean="0"/>
              <a:t> </a:t>
            </a:r>
            <a:r>
              <a:rPr lang="it-IT" dirty="0" err="1" smtClean="0"/>
              <a:t>was</a:t>
            </a:r>
            <a:r>
              <a:rPr lang="it-IT" dirty="0" smtClean="0"/>
              <a:t> </a:t>
            </a:r>
            <a:r>
              <a:rPr lang="it-IT" dirty="0" err="1" smtClean="0"/>
              <a:t>used</a:t>
            </a:r>
            <a:r>
              <a:rPr lang="it-IT" dirty="0" smtClean="0"/>
              <a:t> to </a:t>
            </a:r>
            <a:r>
              <a:rPr lang="it-IT" dirty="0" err="1" smtClean="0"/>
              <a:t>make</a:t>
            </a:r>
            <a:r>
              <a:rPr lang="it-IT" dirty="0" smtClean="0"/>
              <a:t> </a:t>
            </a:r>
            <a:r>
              <a:rPr lang="it-IT" dirty="0" err="1" smtClean="0"/>
              <a:t>forecast</a:t>
            </a:r>
            <a:r>
              <a:rPr lang="it-IT" dirty="0" smtClean="0"/>
              <a:t> in </a:t>
            </a:r>
            <a:r>
              <a:rPr lang="it-IT" dirty="0" err="1" smtClean="0"/>
              <a:t>real</a:t>
            </a:r>
            <a:r>
              <a:rPr lang="it-IT" dirty="0" smtClean="0"/>
              <a:t> time, </a:t>
            </a:r>
            <a:r>
              <a:rPr lang="it-IT" dirty="0" err="1" smtClean="0"/>
              <a:t>used</a:t>
            </a:r>
            <a:r>
              <a:rPr lang="it-IT" dirty="0" smtClean="0"/>
              <a:t> to </a:t>
            </a:r>
            <a:r>
              <a:rPr lang="it-IT" dirty="0" err="1" smtClean="0"/>
              <a:t>identify</a:t>
            </a:r>
            <a:r>
              <a:rPr lang="it-IT" dirty="0" smtClean="0"/>
              <a:t> AOI for </a:t>
            </a:r>
            <a:r>
              <a:rPr lang="it-IT" dirty="0" err="1" smtClean="0"/>
              <a:t>erarly</a:t>
            </a:r>
            <a:r>
              <a:rPr lang="it-IT" dirty="0" smtClean="0"/>
              <a:t> </a:t>
            </a:r>
            <a:r>
              <a:rPr lang="it-IT" dirty="0" err="1" smtClean="0"/>
              <a:t>activation</a:t>
            </a:r>
            <a:r>
              <a:rPr lang="it-IT" dirty="0" smtClean="0"/>
              <a:t> of satellite </a:t>
            </a:r>
            <a:r>
              <a:rPr lang="it-IT" dirty="0" err="1" smtClean="0"/>
              <a:t>services</a:t>
            </a:r>
            <a:endParaRPr lang="it-IT" dirty="0"/>
          </a:p>
        </p:txBody>
      </p:sp>
      <p:sp>
        <p:nvSpPr>
          <p:cNvPr id="4" name="Segnaposto numero diapositiva 3"/>
          <p:cNvSpPr>
            <a:spLocks noGrp="1"/>
          </p:cNvSpPr>
          <p:nvPr>
            <p:ph type="sldNum" sz="quarter" idx="10"/>
          </p:nvPr>
        </p:nvSpPr>
        <p:spPr/>
        <p:txBody>
          <a:bodyPr/>
          <a:lstStyle/>
          <a:p>
            <a:fld id="{BCC587ED-A2B1-F943-A094-C515FB804FFE}" type="slidenum">
              <a:rPr lang="it-IT" smtClean="0"/>
              <a:t>17</a:t>
            </a:fld>
            <a:endParaRPr lang="it-IT"/>
          </a:p>
        </p:txBody>
      </p:sp>
    </p:spTree>
    <p:extLst>
      <p:ext uri="{BB962C8B-B14F-4D97-AF65-F5344CB8AC3E}">
        <p14:creationId xmlns:p14="http://schemas.microsoft.com/office/powerpoint/2010/main" val="37826318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GB" noProof="0" dirty="0" smtClean="0"/>
              <a:t>The forecasts made in mid-January 2015 </a:t>
            </a:r>
            <a:r>
              <a:rPr lang="en-GB" baseline="0" noProof="0" dirty="0" smtClean="0"/>
              <a:t>using both TRMM observations and GFS forecast</a:t>
            </a:r>
            <a:r>
              <a:rPr lang="en-GB" noProof="0" dirty="0" smtClean="0"/>
              <a:t> (upper</a:t>
            </a:r>
            <a:r>
              <a:rPr lang="en-GB" baseline="0" noProof="0" dirty="0" smtClean="0"/>
              <a:t> right panel) </a:t>
            </a:r>
            <a:r>
              <a:rPr lang="en-GB" noProof="0" dirty="0" smtClean="0"/>
              <a:t>showed a possible new</a:t>
            </a:r>
            <a:r>
              <a:rPr lang="en-GB" baseline="0" noProof="0" dirty="0" smtClean="0"/>
              <a:t> increase </a:t>
            </a:r>
            <a:r>
              <a:rPr lang="en-GB" noProof="0" dirty="0" smtClean="0"/>
              <a:t>of discharge in the following 2-3 weeks. </a:t>
            </a:r>
          </a:p>
          <a:p>
            <a:r>
              <a:rPr lang="en-GB" noProof="0" dirty="0" smtClean="0"/>
              <a:t>It was expected then the permanence or even the increase of flood conditions, </a:t>
            </a:r>
            <a:r>
              <a:rPr lang="en-GB" noProof="0" dirty="0" err="1" smtClean="0"/>
              <a:t>fueled</a:t>
            </a:r>
            <a:r>
              <a:rPr lang="en-GB" noProof="0" dirty="0" smtClean="0"/>
              <a:t> by new contributions by the Shire.</a:t>
            </a:r>
          </a:p>
          <a:p>
            <a:r>
              <a:rPr lang="en-GB" noProof="0" dirty="0" smtClean="0"/>
              <a:t>This prediction was used to pre-program the RADARSAT-2 acquisitions for late January, early February</a:t>
            </a:r>
            <a:r>
              <a:rPr lang="en-GB" baseline="0" noProof="0" dirty="0" smtClean="0"/>
              <a:t> </a:t>
            </a:r>
            <a:r>
              <a:rPr lang="en-GB" noProof="0" dirty="0" smtClean="0"/>
              <a:t>, in order to monitor the possible effects of this increase in flow.</a:t>
            </a:r>
          </a:p>
          <a:p>
            <a:r>
              <a:rPr lang="en-GB" noProof="0" dirty="0" smtClean="0"/>
              <a:t>The prediction by</a:t>
            </a:r>
            <a:r>
              <a:rPr lang="en-GB" baseline="0" noProof="0" dirty="0" smtClean="0"/>
              <a:t> Flood-FINDER </a:t>
            </a:r>
            <a:r>
              <a:rPr lang="en-GB" noProof="0" dirty="0" smtClean="0"/>
              <a:t>is validated by a cross check with the GFMS outputs of the following weeks</a:t>
            </a:r>
            <a:r>
              <a:rPr lang="en-GB" baseline="0" noProof="0" dirty="0" smtClean="0"/>
              <a:t> based </a:t>
            </a:r>
            <a:r>
              <a:rPr lang="en-GB" noProof="0" dirty="0" smtClean="0"/>
              <a:t>on TRMM observations (lower right panel)</a:t>
            </a:r>
            <a:endParaRPr lang="it-IT" dirty="0"/>
          </a:p>
        </p:txBody>
      </p:sp>
      <p:sp>
        <p:nvSpPr>
          <p:cNvPr id="4" name="Segnaposto numero diapositiva 3"/>
          <p:cNvSpPr>
            <a:spLocks noGrp="1"/>
          </p:cNvSpPr>
          <p:nvPr>
            <p:ph type="sldNum" sz="quarter" idx="10"/>
          </p:nvPr>
        </p:nvSpPr>
        <p:spPr/>
        <p:txBody>
          <a:bodyPr/>
          <a:lstStyle/>
          <a:p>
            <a:fld id="{BCC587ED-A2B1-F943-A094-C515FB804FFE}" type="slidenum">
              <a:rPr lang="it-IT" smtClean="0"/>
              <a:t>19</a:t>
            </a:fld>
            <a:endParaRPr lang="it-IT"/>
          </a:p>
        </p:txBody>
      </p:sp>
    </p:spTree>
    <p:extLst>
      <p:ext uri="{BB962C8B-B14F-4D97-AF65-F5344CB8AC3E}">
        <p14:creationId xmlns:p14="http://schemas.microsoft.com/office/powerpoint/2010/main" val="29404756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The medium-</a:t>
            </a:r>
            <a:r>
              <a:rPr lang="it-IT" dirty="0" err="1" smtClean="0"/>
              <a:t>term</a:t>
            </a:r>
            <a:r>
              <a:rPr lang="it-IT" dirty="0" smtClean="0"/>
              <a:t> </a:t>
            </a:r>
            <a:r>
              <a:rPr lang="it-IT" dirty="0" err="1" smtClean="0"/>
              <a:t>forecasts</a:t>
            </a:r>
            <a:r>
              <a:rPr lang="it-IT" dirty="0" smtClean="0"/>
              <a:t> </a:t>
            </a:r>
            <a:r>
              <a:rPr lang="it-IT" dirty="0" err="1" smtClean="0"/>
              <a:t>gradually</a:t>
            </a:r>
            <a:r>
              <a:rPr lang="it-IT" dirty="0" smtClean="0"/>
              <a:t> </a:t>
            </a:r>
            <a:r>
              <a:rPr lang="it-IT" dirty="0" err="1" smtClean="0"/>
              <a:t>confirmed</a:t>
            </a:r>
            <a:r>
              <a:rPr lang="it-IT" dirty="0" smtClean="0"/>
              <a:t> by short-</a:t>
            </a:r>
            <a:r>
              <a:rPr lang="it-IT" dirty="0" err="1" smtClean="0"/>
              <a:t>term</a:t>
            </a:r>
            <a:r>
              <a:rPr lang="it-IT" dirty="0" smtClean="0"/>
              <a:t> </a:t>
            </a:r>
            <a:r>
              <a:rPr lang="it-IT" dirty="0" err="1" smtClean="0"/>
              <a:t>forecasts</a:t>
            </a:r>
            <a:r>
              <a:rPr lang="it-IT" dirty="0" smtClean="0"/>
              <a:t> by GFMS </a:t>
            </a:r>
            <a:r>
              <a:rPr lang="it-IT" dirty="0" err="1" smtClean="0"/>
              <a:t>allowed</a:t>
            </a:r>
            <a:r>
              <a:rPr lang="it-IT" dirty="0" smtClean="0"/>
              <a:t> the </a:t>
            </a:r>
            <a:r>
              <a:rPr lang="it-IT" dirty="0" err="1" smtClean="0"/>
              <a:t>definition</a:t>
            </a:r>
            <a:r>
              <a:rPr lang="it-IT" dirty="0" smtClean="0"/>
              <a:t> of </a:t>
            </a:r>
            <a:r>
              <a:rPr lang="it-IT" dirty="0" err="1" smtClean="0"/>
              <a:t>AOIs</a:t>
            </a:r>
            <a:r>
              <a:rPr lang="it-IT" dirty="0" smtClean="0"/>
              <a:t> and </a:t>
            </a:r>
            <a:r>
              <a:rPr lang="it-IT" dirty="0" err="1" smtClean="0"/>
              <a:t>programming</a:t>
            </a:r>
            <a:r>
              <a:rPr lang="it-IT" dirty="0" smtClean="0"/>
              <a:t> Radarsat-2 </a:t>
            </a:r>
            <a:r>
              <a:rPr lang="it-IT" dirty="0" err="1" smtClean="0"/>
              <a:t>acquisitions</a:t>
            </a:r>
            <a:r>
              <a:rPr lang="it-IT" dirty="0" smtClean="0"/>
              <a:t> </a:t>
            </a:r>
            <a:r>
              <a:rPr lang="it-IT" dirty="0" err="1" smtClean="0"/>
              <a:t>starting</a:t>
            </a:r>
            <a:r>
              <a:rPr lang="it-IT" baseline="0" dirty="0" smtClean="0"/>
              <a:t> from</a:t>
            </a:r>
            <a:r>
              <a:rPr lang="it-IT" dirty="0" smtClean="0"/>
              <a:t> </a:t>
            </a:r>
            <a:r>
              <a:rPr lang="it-IT" dirty="0" err="1" smtClean="0"/>
              <a:t>January</a:t>
            </a:r>
            <a:r>
              <a:rPr lang="it-IT" dirty="0" smtClean="0"/>
              <a:t> 30, 2015</a:t>
            </a:r>
            <a:endParaRPr lang="it-IT" dirty="0"/>
          </a:p>
        </p:txBody>
      </p:sp>
      <p:sp>
        <p:nvSpPr>
          <p:cNvPr id="4" name="Segnaposto numero diapositiva 3"/>
          <p:cNvSpPr>
            <a:spLocks noGrp="1"/>
          </p:cNvSpPr>
          <p:nvPr>
            <p:ph type="sldNum" sz="quarter" idx="10"/>
          </p:nvPr>
        </p:nvSpPr>
        <p:spPr/>
        <p:txBody>
          <a:bodyPr/>
          <a:lstStyle/>
          <a:p>
            <a:fld id="{BCC587ED-A2B1-F943-A094-C515FB804FFE}" type="slidenum">
              <a:rPr lang="it-IT" smtClean="0"/>
              <a:t>20</a:t>
            </a:fld>
            <a:endParaRPr lang="it-IT"/>
          </a:p>
        </p:txBody>
      </p:sp>
    </p:spTree>
    <p:extLst>
      <p:ext uri="{BB962C8B-B14F-4D97-AF65-F5344CB8AC3E}">
        <p14:creationId xmlns:p14="http://schemas.microsoft.com/office/powerpoint/2010/main" val="363766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The </a:t>
            </a:r>
            <a:r>
              <a:rPr lang="it-IT" dirty="0" err="1" smtClean="0"/>
              <a:t>sequence</a:t>
            </a:r>
            <a:r>
              <a:rPr lang="it-IT" dirty="0" smtClean="0"/>
              <a:t> of images shows </a:t>
            </a:r>
            <a:r>
              <a:rPr lang="it-IT" dirty="0" err="1" smtClean="0"/>
              <a:t>that</a:t>
            </a:r>
            <a:r>
              <a:rPr lang="it-IT" dirty="0" smtClean="0"/>
              <a:t> </a:t>
            </a:r>
            <a:r>
              <a:rPr lang="it-IT" dirty="0" err="1" smtClean="0"/>
              <a:t>during</a:t>
            </a:r>
            <a:r>
              <a:rPr lang="it-IT" dirty="0" smtClean="0"/>
              <a:t> the first week of </a:t>
            </a:r>
            <a:r>
              <a:rPr lang="it-IT" dirty="0" err="1" smtClean="0"/>
              <a:t>February</a:t>
            </a:r>
            <a:r>
              <a:rPr lang="it-IT" dirty="0" smtClean="0"/>
              <a:t> </a:t>
            </a:r>
            <a:r>
              <a:rPr lang="it-IT" dirty="0" err="1" smtClean="0"/>
              <a:t>there</a:t>
            </a:r>
            <a:r>
              <a:rPr lang="it-IT" dirty="0" smtClean="0"/>
              <a:t> </a:t>
            </a:r>
            <a:r>
              <a:rPr lang="it-IT" dirty="0" err="1" smtClean="0"/>
              <a:t>was</a:t>
            </a:r>
            <a:r>
              <a:rPr lang="it-IT" dirty="0" smtClean="0"/>
              <a:t> an </a:t>
            </a:r>
            <a:r>
              <a:rPr lang="it-IT" dirty="0" err="1" smtClean="0"/>
              <a:t>actual</a:t>
            </a:r>
            <a:r>
              <a:rPr lang="it-IT" dirty="0" smtClean="0"/>
              <a:t> </a:t>
            </a:r>
            <a:r>
              <a:rPr lang="it-IT" dirty="0" err="1" smtClean="0"/>
              <a:t>increase</a:t>
            </a:r>
            <a:r>
              <a:rPr lang="it-IT" dirty="0" smtClean="0"/>
              <a:t> (</a:t>
            </a:r>
            <a:r>
              <a:rPr lang="it-IT" dirty="0" err="1" smtClean="0"/>
              <a:t>though</a:t>
            </a:r>
            <a:r>
              <a:rPr lang="it-IT" dirty="0" smtClean="0"/>
              <a:t> </a:t>
            </a:r>
            <a:r>
              <a:rPr lang="it-IT" dirty="0" err="1" smtClean="0"/>
              <a:t>limited</a:t>
            </a:r>
            <a:r>
              <a:rPr lang="it-IT" dirty="0" smtClean="0"/>
              <a:t>) of </a:t>
            </a:r>
            <a:r>
              <a:rPr lang="it-IT" dirty="0" err="1" smtClean="0"/>
              <a:t>flooded</a:t>
            </a:r>
            <a:r>
              <a:rPr lang="it-IT" dirty="0" smtClean="0"/>
              <a:t> </a:t>
            </a:r>
            <a:r>
              <a:rPr lang="it-IT" dirty="0" err="1" smtClean="0"/>
              <a:t>areas</a:t>
            </a:r>
            <a:r>
              <a:rPr lang="it-IT" dirty="0" smtClean="0"/>
              <a:t>, </a:t>
            </a:r>
            <a:r>
              <a:rPr lang="it-IT" dirty="0" err="1" smtClean="0"/>
              <a:t>confirming</a:t>
            </a:r>
            <a:r>
              <a:rPr lang="it-IT" dirty="0" smtClean="0"/>
              <a:t> the </a:t>
            </a:r>
            <a:r>
              <a:rPr lang="it-IT" dirty="0" err="1" smtClean="0"/>
              <a:t>validity</a:t>
            </a:r>
            <a:r>
              <a:rPr lang="it-IT" dirty="0" smtClean="0"/>
              <a:t> of the </a:t>
            </a:r>
            <a:r>
              <a:rPr lang="it-IT" dirty="0" err="1" smtClean="0"/>
              <a:t>mid-term</a:t>
            </a:r>
            <a:r>
              <a:rPr lang="it-IT" dirty="0" smtClean="0"/>
              <a:t> </a:t>
            </a:r>
            <a:r>
              <a:rPr lang="it-IT" dirty="0" err="1" smtClean="0"/>
              <a:t>forecasts</a:t>
            </a:r>
            <a:endParaRPr lang="it-IT" dirty="0"/>
          </a:p>
        </p:txBody>
      </p:sp>
      <p:sp>
        <p:nvSpPr>
          <p:cNvPr id="4" name="Segnaposto numero diapositiva 3"/>
          <p:cNvSpPr>
            <a:spLocks noGrp="1"/>
          </p:cNvSpPr>
          <p:nvPr>
            <p:ph type="sldNum" sz="quarter" idx="10"/>
          </p:nvPr>
        </p:nvSpPr>
        <p:spPr/>
        <p:txBody>
          <a:bodyPr/>
          <a:lstStyle/>
          <a:p>
            <a:fld id="{BCC587ED-A2B1-F943-A094-C515FB804FFE}" type="slidenum">
              <a:rPr lang="it-IT" smtClean="0"/>
              <a:t>21</a:t>
            </a:fld>
            <a:endParaRPr lang="it-IT"/>
          </a:p>
        </p:txBody>
      </p:sp>
    </p:spTree>
    <p:extLst>
      <p:ext uri="{BB962C8B-B14F-4D97-AF65-F5344CB8AC3E}">
        <p14:creationId xmlns:p14="http://schemas.microsoft.com/office/powerpoint/2010/main" val="2073182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GB" noProof="0" dirty="0" smtClean="0"/>
              <a:t>This is a further validation of the predictions.</a:t>
            </a:r>
          </a:p>
          <a:p>
            <a:r>
              <a:rPr lang="en-GB" noProof="0" dirty="0" smtClean="0"/>
              <a:t> In the recession phase of the hydrograph (January 21 to 30) there was a substantial withdrawal of water, that stopped</a:t>
            </a:r>
            <a:r>
              <a:rPr lang="en-GB" baseline="0" noProof="0" dirty="0" smtClean="0"/>
              <a:t> from</a:t>
            </a:r>
            <a:r>
              <a:rPr lang="en-GB" noProof="0" dirty="0" smtClean="0"/>
              <a:t> 4 to 13 February. This testifies a supply of flood water (probably produced by the increase in flow in the river bed) compensating volumes drained in the same period.</a:t>
            </a:r>
            <a:endParaRPr lang="en-GB" noProof="0" dirty="0"/>
          </a:p>
        </p:txBody>
      </p:sp>
      <p:sp>
        <p:nvSpPr>
          <p:cNvPr id="4" name="Segnaposto numero diapositiva 3"/>
          <p:cNvSpPr>
            <a:spLocks noGrp="1"/>
          </p:cNvSpPr>
          <p:nvPr>
            <p:ph type="sldNum" sz="quarter" idx="10"/>
          </p:nvPr>
        </p:nvSpPr>
        <p:spPr/>
        <p:txBody>
          <a:bodyPr/>
          <a:lstStyle/>
          <a:p>
            <a:fld id="{BCC587ED-A2B1-F943-A094-C515FB804FFE}" type="slidenum">
              <a:rPr lang="it-IT" smtClean="0"/>
              <a:t>22</a:t>
            </a:fld>
            <a:endParaRPr lang="it-IT"/>
          </a:p>
        </p:txBody>
      </p:sp>
    </p:spTree>
    <p:extLst>
      <p:ext uri="{BB962C8B-B14F-4D97-AF65-F5344CB8AC3E}">
        <p14:creationId xmlns:p14="http://schemas.microsoft.com/office/powerpoint/2010/main" val="32322955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GB" noProof="0" dirty="0" smtClean="0"/>
              <a:t>This slide and the next one provide a validation of the extension of the flooded area produced</a:t>
            </a:r>
            <a:r>
              <a:rPr lang="en-GB" baseline="0" noProof="0" dirty="0" smtClean="0"/>
              <a:t> </a:t>
            </a:r>
            <a:r>
              <a:rPr lang="en-GB" noProof="0" dirty="0" smtClean="0"/>
              <a:t> by the inundation model according to mid-term forecasts</a:t>
            </a:r>
            <a:endParaRPr lang="en-GB" noProof="0" dirty="0"/>
          </a:p>
        </p:txBody>
      </p:sp>
      <p:sp>
        <p:nvSpPr>
          <p:cNvPr id="4" name="Segnaposto numero diapositiva 3"/>
          <p:cNvSpPr>
            <a:spLocks noGrp="1"/>
          </p:cNvSpPr>
          <p:nvPr>
            <p:ph type="sldNum" sz="quarter" idx="10"/>
          </p:nvPr>
        </p:nvSpPr>
        <p:spPr/>
        <p:txBody>
          <a:bodyPr/>
          <a:lstStyle/>
          <a:p>
            <a:fld id="{BCC587ED-A2B1-F943-A094-C515FB804FFE}" type="slidenum">
              <a:rPr lang="it-IT" smtClean="0"/>
              <a:t>23</a:t>
            </a:fld>
            <a:endParaRPr lang="it-IT"/>
          </a:p>
        </p:txBody>
      </p:sp>
    </p:spTree>
    <p:extLst>
      <p:ext uri="{BB962C8B-B14F-4D97-AF65-F5344CB8AC3E}">
        <p14:creationId xmlns:p14="http://schemas.microsoft.com/office/powerpoint/2010/main" val="19957781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In </a:t>
            </a:r>
            <a:r>
              <a:rPr lang="it-IT" dirty="0" err="1" smtClean="0"/>
              <a:t>this</a:t>
            </a:r>
            <a:r>
              <a:rPr lang="it-IT" dirty="0" smtClean="0"/>
              <a:t> </a:t>
            </a:r>
            <a:r>
              <a:rPr lang="it-IT" dirty="0" err="1" smtClean="0"/>
              <a:t>example</a:t>
            </a:r>
            <a:r>
              <a:rPr lang="it-IT" dirty="0" smtClean="0"/>
              <a:t> the timing for the </a:t>
            </a:r>
            <a:r>
              <a:rPr lang="it-IT" dirty="0" err="1" smtClean="0"/>
              <a:t>activation</a:t>
            </a:r>
            <a:r>
              <a:rPr lang="it-IT" dirty="0" smtClean="0"/>
              <a:t> </a:t>
            </a:r>
            <a:r>
              <a:rPr lang="it-IT" dirty="0" err="1" smtClean="0"/>
              <a:t>at</a:t>
            </a:r>
            <a:r>
              <a:rPr lang="it-IT" dirty="0" smtClean="0"/>
              <a:t> </a:t>
            </a:r>
            <a:r>
              <a:rPr lang="it-IT" dirty="0" err="1" smtClean="0"/>
              <a:t>national</a:t>
            </a:r>
            <a:r>
              <a:rPr lang="it-IT" dirty="0" smtClean="0"/>
              <a:t> scale of the CMOSMO-</a:t>
            </a:r>
            <a:r>
              <a:rPr lang="it-IT" dirty="0" err="1" smtClean="0"/>
              <a:t>SkyMed</a:t>
            </a:r>
            <a:r>
              <a:rPr lang="it-IT" baseline="0" dirty="0" smtClean="0"/>
              <a:t> (CSK) </a:t>
            </a:r>
            <a:r>
              <a:rPr lang="it-IT" dirty="0" err="1" smtClean="0"/>
              <a:t>observing</a:t>
            </a:r>
            <a:r>
              <a:rPr lang="it-IT" dirty="0" smtClean="0"/>
              <a:t> </a:t>
            </a:r>
            <a:r>
              <a:rPr lang="it-IT" dirty="0" err="1" smtClean="0"/>
              <a:t>system</a:t>
            </a:r>
            <a:r>
              <a:rPr lang="it-IT" dirty="0" smtClean="0"/>
              <a:t> </a:t>
            </a:r>
            <a:r>
              <a:rPr lang="it-IT" dirty="0" err="1" smtClean="0"/>
              <a:t>is</a:t>
            </a:r>
            <a:r>
              <a:rPr lang="it-IT" dirty="0" smtClean="0"/>
              <a:t> </a:t>
            </a:r>
            <a:r>
              <a:rPr lang="it-IT" dirty="0" err="1" smtClean="0"/>
              <a:t>shown</a:t>
            </a:r>
            <a:r>
              <a:rPr lang="it-IT" dirty="0" smtClean="0"/>
              <a:t>. </a:t>
            </a:r>
            <a:r>
              <a:rPr lang="it-IT" dirty="0" err="1" smtClean="0"/>
              <a:t>This</a:t>
            </a:r>
            <a:r>
              <a:rPr lang="it-IT" dirty="0" smtClean="0"/>
              <a:t> case </a:t>
            </a:r>
            <a:r>
              <a:rPr lang="it-IT" dirty="0" err="1" smtClean="0"/>
              <a:t>quantifies</a:t>
            </a:r>
            <a:r>
              <a:rPr lang="it-IT" dirty="0" smtClean="0"/>
              <a:t> the </a:t>
            </a:r>
            <a:r>
              <a:rPr lang="it-IT" dirty="0" err="1" smtClean="0"/>
              <a:t>lower</a:t>
            </a:r>
            <a:r>
              <a:rPr lang="it-IT" dirty="0" smtClean="0"/>
              <a:t> </a:t>
            </a:r>
            <a:r>
              <a:rPr lang="it-IT" dirty="0" err="1" smtClean="0"/>
              <a:t>limit</a:t>
            </a:r>
            <a:r>
              <a:rPr lang="it-IT" dirty="0" smtClean="0"/>
              <a:t> in the timing of </a:t>
            </a:r>
            <a:r>
              <a:rPr lang="it-IT" dirty="0" err="1" smtClean="0"/>
              <a:t>activation</a:t>
            </a:r>
            <a:r>
              <a:rPr lang="it-IT" dirty="0" smtClean="0"/>
              <a:t> </a:t>
            </a:r>
            <a:r>
              <a:rPr lang="it-IT" dirty="0" err="1" smtClean="0"/>
              <a:t>without</a:t>
            </a:r>
            <a:r>
              <a:rPr lang="it-IT" dirty="0" smtClean="0"/>
              <a:t> </a:t>
            </a:r>
            <a:r>
              <a:rPr lang="it-IT" dirty="0" err="1" smtClean="0"/>
              <a:t>using</a:t>
            </a:r>
            <a:r>
              <a:rPr lang="it-IT" baseline="0" dirty="0" smtClean="0"/>
              <a:t> </a:t>
            </a:r>
            <a:r>
              <a:rPr lang="it-IT" dirty="0" err="1" smtClean="0"/>
              <a:t>forecasts</a:t>
            </a:r>
            <a:endParaRPr lang="it-IT" dirty="0"/>
          </a:p>
        </p:txBody>
      </p:sp>
      <p:sp>
        <p:nvSpPr>
          <p:cNvPr id="4" name="Segnaposto numero diapositiva 3"/>
          <p:cNvSpPr>
            <a:spLocks noGrp="1"/>
          </p:cNvSpPr>
          <p:nvPr>
            <p:ph type="sldNum" sz="quarter" idx="10"/>
          </p:nvPr>
        </p:nvSpPr>
        <p:spPr/>
        <p:txBody>
          <a:bodyPr/>
          <a:lstStyle/>
          <a:p>
            <a:fld id="{BCC587ED-A2B1-F943-A094-C515FB804FFE}" type="slidenum">
              <a:rPr lang="it-IT" smtClean="0"/>
              <a:t>3</a:t>
            </a:fld>
            <a:endParaRPr lang="it-IT"/>
          </a:p>
        </p:txBody>
      </p:sp>
    </p:spTree>
    <p:extLst>
      <p:ext uri="{BB962C8B-B14F-4D97-AF65-F5344CB8AC3E}">
        <p14:creationId xmlns:p14="http://schemas.microsoft.com/office/powerpoint/2010/main" val="12759599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noProof="0" dirty="0" smtClean="0"/>
              <a:t>The next two slides show, using again the case of the activations of CSK on a national scale. Using the organization of the Italian Civil protection systems, that have operational flood forecast models implemented for the main Italian rivers, it was possible to significantly reduce the lag time between the beginning of the crisis and observations , making available the </a:t>
            </a:r>
            <a:r>
              <a:rPr lang="en-GB" noProof="0" dirty="0" err="1" smtClean="0"/>
              <a:t>basemaps</a:t>
            </a:r>
            <a:r>
              <a:rPr lang="en-GB" noProof="0" dirty="0" smtClean="0"/>
              <a:t> in the moment of greatest demand.</a:t>
            </a:r>
          </a:p>
          <a:p>
            <a:endParaRPr lang="it-IT" dirty="0"/>
          </a:p>
        </p:txBody>
      </p:sp>
      <p:sp>
        <p:nvSpPr>
          <p:cNvPr id="4" name="Segnaposto numero diapositiva 3"/>
          <p:cNvSpPr>
            <a:spLocks noGrp="1"/>
          </p:cNvSpPr>
          <p:nvPr>
            <p:ph type="sldNum" sz="quarter" idx="10"/>
          </p:nvPr>
        </p:nvSpPr>
        <p:spPr/>
        <p:txBody>
          <a:bodyPr/>
          <a:lstStyle/>
          <a:p>
            <a:fld id="{BCC587ED-A2B1-F943-A094-C515FB804FFE}" type="slidenum">
              <a:rPr lang="it-IT" smtClean="0"/>
              <a:t>4</a:t>
            </a:fld>
            <a:endParaRPr lang="it-IT"/>
          </a:p>
        </p:txBody>
      </p:sp>
    </p:spTree>
    <p:extLst>
      <p:ext uri="{BB962C8B-B14F-4D97-AF65-F5344CB8AC3E}">
        <p14:creationId xmlns:p14="http://schemas.microsoft.com/office/powerpoint/2010/main" val="6085134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GB" noProof="0" dirty="0" smtClean="0"/>
              <a:t>These maps were delivered to the end user on November 19, early afternoon.</a:t>
            </a:r>
          </a:p>
          <a:p>
            <a:r>
              <a:rPr lang="en-GB" noProof="0" dirty="0" smtClean="0"/>
              <a:t>This case demonstrates the feasibility of a system of early activation based on flood forecast</a:t>
            </a:r>
            <a:r>
              <a:rPr lang="en-GB" baseline="0" noProof="0" dirty="0" smtClean="0"/>
              <a:t> including </a:t>
            </a:r>
            <a:r>
              <a:rPr lang="en-GB" noProof="0" dirty="0" smtClean="0"/>
              <a:t> hydrological and hydraulic modelling.</a:t>
            </a:r>
            <a:endParaRPr lang="en-GB" noProof="0" dirty="0"/>
          </a:p>
        </p:txBody>
      </p:sp>
      <p:sp>
        <p:nvSpPr>
          <p:cNvPr id="4" name="Segnaposto numero diapositiva 3"/>
          <p:cNvSpPr>
            <a:spLocks noGrp="1"/>
          </p:cNvSpPr>
          <p:nvPr>
            <p:ph type="sldNum" sz="quarter" idx="10"/>
          </p:nvPr>
        </p:nvSpPr>
        <p:spPr/>
        <p:txBody>
          <a:bodyPr/>
          <a:lstStyle/>
          <a:p>
            <a:fld id="{BCC587ED-A2B1-F943-A094-C515FB804FFE}" type="slidenum">
              <a:rPr lang="it-IT" smtClean="0"/>
              <a:t>5</a:t>
            </a:fld>
            <a:endParaRPr lang="it-IT"/>
          </a:p>
        </p:txBody>
      </p:sp>
    </p:spTree>
    <p:extLst>
      <p:ext uri="{BB962C8B-B14F-4D97-AF65-F5344CB8AC3E}">
        <p14:creationId xmlns:p14="http://schemas.microsoft.com/office/powerpoint/2010/main" val="33554049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AU" noProof="0" dirty="0" smtClean="0"/>
              <a:t>This slide shows the structure of the system that has been tested</a:t>
            </a:r>
            <a:r>
              <a:rPr lang="en-AU" baseline="0" noProof="0" dirty="0" smtClean="0"/>
              <a:t> for future operational </a:t>
            </a:r>
            <a:r>
              <a:rPr lang="en-AU" noProof="0" dirty="0" smtClean="0"/>
              <a:t>implementation. Beyond the complexity, what has to be highlighted</a:t>
            </a:r>
            <a:r>
              <a:rPr lang="en-AU" baseline="0" noProof="0" dirty="0" smtClean="0"/>
              <a:t> are</a:t>
            </a:r>
            <a:r>
              <a:rPr lang="en-AU" noProof="0" dirty="0" smtClean="0"/>
              <a:t> the different modules, which includes, as</a:t>
            </a:r>
            <a:r>
              <a:rPr lang="en-AU" baseline="0" noProof="0" dirty="0" smtClean="0"/>
              <a:t> </a:t>
            </a:r>
            <a:r>
              <a:rPr lang="en-AU" noProof="0" dirty="0" smtClean="0"/>
              <a:t>input data and</a:t>
            </a:r>
            <a:r>
              <a:rPr lang="en-AU" baseline="0" noProof="0" dirty="0" smtClean="0"/>
              <a:t> </a:t>
            </a:r>
            <a:r>
              <a:rPr lang="en-AU" noProof="0" dirty="0" smtClean="0"/>
              <a:t>physical modelling, pre-existing elements or available free of charge. The effort will be to connect the different elements into an operational chain.</a:t>
            </a:r>
          </a:p>
          <a:p>
            <a:r>
              <a:rPr lang="en-AU" noProof="0" dirty="0" smtClean="0"/>
              <a:t>In order to test the feasibility of this project two </a:t>
            </a:r>
            <a:r>
              <a:rPr lang="en-AU" noProof="0" dirty="0" err="1" smtClean="0"/>
              <a:t>testcases</a:t>
            </a:r>
            <a:r>
              <a:rPr lang="en-AU" noProof="0" dirty="0" smtClean="0"/>
              <a:t>, described on the following slides, were </a:t>
            </a:r>
            <a:r>
              <a:rPr lang="en-AU" noProof="0" dirty="0" err="1" smtClean="0"/>
              <a:t>analyzed</a:t>
            </a:r>
            <a:endParaRPr lang="en-AU" noProof="0" dirty="0" smtClean="0"/>
          </a:p>
          <a:p>
            <a:endParaRPr lang="en-AU" noProof="0" dirty="0"/>
          </a:p>
        </p:txBody>
      </p:sp>
      <p:sp>
        <p:nvSpPr>
          <p:cNvPr id="4" name="Segnaposto numero diapositiva 3"/>
          <p:cNvSpPr>
            <a:spLocks noGrp="1"/>
          </p:cNvSpPr>
          <p:nvPr>
            <p:ph type="sldNum" sz="quarter" idx="10"/>
          </p:nvPr>
        </p:nvSpPr>
        <p:spPr/>
        <p:txBody>
          <a:bodyPr/>
          <a:lstStyle/>
          <a:p>
            <a:fld id="{BCC587ED-A2B1-F943-A094-C515FB804FFE}" type="slidenum">
              <a:rPr lang="it-IT" smtClean="0"/>
              <a:t>7</a:t>
            </a:fld>
            <a:endParaRPr lang="it-IT"/>
          </a:p>
        </p:txBody>
      </p:sp>
    </p:spTree>
    <p:extLst>
      <p:ext uri="{BB962C8B-B14F-4D97-AF65-F5344CB8AC3E}">
        <p14:creationId xmlns:p14="http://schemas.microsoft.com/office/powerpoint/2010/main" val="13695373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The </a:t>
            </a:r>
            <a:r>
              <a:rPr lang="it-IT" dirty="0" err="1" smtClean="0"/>
              <a:t>two</a:t>
            </a:r>
            <a:r>
              <a:rPr lang="it-IT" dirty="0" smtClean="0"/>
              <a:t> </a:t>
            </a:r>
            <a:r>
              <a:rPr lang="it-IT" dirty="0" err="1" smtClean="0"/>
              <a:t>pilot</a:t>
            </a:r>
            <a:r>
              <a:rPr lang="it-IT" dirty="0" smtClean="0"/>
              <a:t> </a:t>
            </a:r>
            <a:r>
              <a:rPr lang="it-IT" dirty="0" err="1" smtClean="0"/>
              <a:t>experiments</a:t>
            </a:r>
            <a:r>
              <a:rPr lang="it-IT" dirty="0" smtClean="0"/>
              <a:t> </a:t>
            </a:r>
            <a:r>
              <a:rPr lang="it-IT" dirty="0" err="1" smtClean="0"/>
              <a:t>presented</a:t>
            </a:r>
            <a:r>
              <a:rPr lang="it-IT" dirty="0" smtClean="0"/>
              <a:t> </a:t>
            </a:r>
            <a:r>
              <a:rPr lang="it-IT" dirty="0" err="1" smtClean="0"/>
              <a:t>differ</a:t>
            </a:r>
            <a:r>
              <a:rPr lang="it-IT" dirty="0" smtClean="0"/>
              <a:t> for the </a:t>
            </a:r>
            <a:r>
              <a:rPr lang="it-IT" dirty="0" err="1" smtClean="0"/>
              <a:t>fact</a:t>
            </a:r>
            <a:r>
              <a:rPr lang="it-IT" dirty="0" smtClean="0"/>
              <a:t> </a:t>
            </a:r>
            <a:r>
              <a:rPr lang="it-IT" dirty="0" err="1" smtClean="0"/>
              <a:t>that</a:t>
            </a:r>
            <a:r>
              <a:rPr lang="it-IT" dirty="0" smtClean="0"/>
              <a:t> the </a:t>
            </a:r>
            <a:r>
              <a:rPr lang="it-IT" dirty="0" err="1" smtClean="0"/>
              <a:t>second</a:t>
            </a:r>
            <a:r>
              <a:rPr lang="it-IT" dirty="0" smtClean="0"/>
              <a:t> </a:t>
            </a:r>
            <a:r>
              <a:rPr lang="it-IT" dirty="0" err="1" smtClean="0"/>
              <a:t>was</a:t>
            </a:r>
            <a:r>
              <a:rPr lang="it-IT" dirty="0" smtClean="0"/>
              <a:t> an </a:t>
            </a:r>
            <a:r>
              <a:rPr lang="it-IT" dirty="0" err="1" smtClean="0"/>
              <a:t>experiment</a:t>
            </a:r>
            <a:r>
              <a:rPr lang="it-IT" dirty="0" smtClean="0"/>
              <a:t> with </a:t>
            </a:r>
            <a:r>
              <a:rPr lang="it-IT" dirty="0" err="1" smtClean="0"/>
              <a:t>real</a:t>
            </a:r>
            <a:r>
              <a:rPr lang="it-IT" dirty="0" smtClean="0"/>
              <a:t> satellite </a:t>
            </a:r>
            <a:r>
              <a:rPr lang="it-IT" dirty="0" err="1" smtClean="0"/>
              <a:t>services</a:t>
            </a:r>
            <a:r>
              <a:rPr lang="it-IT" dirty="0" smtClean="0"/>
              <a:t>  </a:t>
            </a:r>
            <a:r>
              <a:rPr lang="it-IT" dirty="0" err="1" smtClean="0"/>
              <a:t>activation</a:t>
            </a:r>
            <a:r>
              <a:rPr lang="it-IT" dirty="0" smtClean="0"/>
              <a:t> </a:t>
            </a:r>
            <a:r>
              <a:rPr lang="it-IT" dirty="0" err="1" smtClean="0"/>
              <a:t>based</a:t>
            </a:r>
            <a:r>
              <a:rPr lang="it-IT" dirty="0" smtClean="0"/>
              <a:t> </a:t>
            </a:r>
            <a:r>
              <a:rPr lang="it-IT" dirty="0" err="1" smtClean="0"/>
              <a:t>upon</a:t>
            </a:r>
            <a:r>
              <a:rPr lang="it-IT" dirty="0" smtClean="0"/>
              <a:t> </a:t>
            </a:r>
            <a:r>
              <a:rPr lang="it-IT" dirty="0" err="1" smtClean="0"/>
              <a:t>mid-term</a:t>
            </a:r>
            <a:r>
              <a:rPr lang="it-IT" dirty="0" smtClean="0"/>
              <a:t> </a:t>
            </a:r>
            <a:r>
              <a:rPr lang="it-IT" dirty="0" err="1" smtClean="0"/>
              <a:t>flood</a:t>
            </a:r>
            <a:r>
              <a:rPr lang="it-IT" baseline="0" dirty="0" smtClean="0"/>
              <a:t> </a:t>
            </a:r>
            <a:r>
              <a:rPr lang="it-IT" dirty="0" err="1" smtClean="0"/>
              <a:t>forecast</a:t>
            </a:r>
            <a:r>
              <a:rPr lang="it-IT" dirty="0" smtClean="0"/>
              <a:t> .</a:t>
            </a:r>
            <a:endParaRPr lang="it-IT" dirty="0"/>
          </a:p>
        </p:txBody>
      </p:sp>
      <p:sp>
        <p:nvSpPr>
          <p:cNvPr id="4" name="Segnaposto numero diapositiva 3"/>
          <p:cNvSpPr>
            <a:spLocks noGrp="1"/>
          </p:cNvSpPr>
          <p:nvPr>
            <p:ph type="sldNum" sz="quarter" idx="10"/>
          </p:nvPr>
        </p:nvSpPr>
        <p:spPr/>
        <p:txBody>
          <a:bodyPr/>
          <a:lstStyle/>
          <a:p>
            <a:fld id="{BCC587ED-A2B1-F943-A094-C515FB804FFE}" type="slidenum">
              <a:rPr lang="it-IT" smtClean="0"/>
              <a:t>8</a:t>
            </a:fld>
            <a:endParaRPr lang="it-IT"/>
          </a:p>
        </p:txBody>
      </p:sp>
    </p:spTree>
    <p:extLst>
      <p:ext uri="{BB962C8B-B14F-4D97-AF65-F5344CB8AC3E}">
        <p14:creationId xmlns:p14="http://schemas.microsoft.com/office/powerpoint/2010/main" val="40307535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GB" noProof="0" dirty="0" smtClean="0"/>
              <a:t>This slides are shown the forecasts of the hydrological module for the month of August 2011, carried out with the data available to July 28th, 2011.</a:t>
            </a:r>
          </a:p>
          <a:p>
            <a:r>
              <a:rPr lang="en-GB" noProof="0" dirty="0" smtClean="0"/>
              <a:t>The forecasts showed a</a:t>
            </a:r>
            <a:r>
              <a:rPr lang="en-GB" baseline="0" noProof="0" dirty="0" smtClean="0"/>
              <a:t> general </a:t>
            </a:r>
            <a:r>
              <a:rPr lang="en-GB" noProof="0" dirty="0" smtClean="0"/>
              <a:t>increase of flow throughout the month with the highest values towards the end.</a:t>
            </a:r>
          </a:p>
          <a:p>
            <a:r>
              <a:rPr lang="en-GB" noProof="0" dirty="0" smtClean="0"/>
              <a:t>The values of expected flow rate were used to derive, through the hydraulic module, a prediction of the</a:t>
            </a:r>
            <a:r>
              <a:rPr lang="en-GB" baseline="0" noProof="0" dirty="0" smtClean="0"/>
              <a:t> </a:t>
            </a:r>
            <a:r>
              <a:rPr lang="en-GB" noProof="0" dirty="0" smtClean="0"/>
              <a:t>space-time dynamic</a:t>
            </a:r>
            <a:r>
              <a:rPr lang="en-GB" baseline="0" noProof="0" dirty="0" smtClean="0"/>
              <a:t> of the flood</a:t>
            </a:r>
            <a:r>
              <a:rPr lang="en-GB" noProof="0" dirty="0" smtClean="0"/>
              <a:t>. The results are shown in the following</a:t>
            </a:r>
            <a:r>
              <a:rPr lang="en-GB" baseline="0" noProof="0" dirty="0" smtClean="0"/>
              <a:t> slides</a:t>
            </a:r>
            <a:endParaRPr lang="en-GB" noProof="0" dirty="0" smtClean="0"/>
          </a:p>
          <a:p>
            <a:endParaRPr lang="it-IT" dirty="0"/>
          </a:p>
        </p:txBody>
      </p:sp>
      <p:sp>
        <p:nvSpPr>
          <p:cNvPr id="4" name="Segnaposto numero diapositiva 3"/>
          <p:cNvSpPr>
            <a:spLocks noGrp="1"/>
          </p:cNvSpPr>
          <p:nvPr>
            <p:ph type="sldNum" sz="quarter" idx="10"/>
          </p:nvPr>
        </p:nvSpPr>
        <p:spPr/>
        <p:txBody>
          <a:bodyPr/>
          <a:lstStyle/>
          <a:p>
            <a:fld id="{BCC587ED-A2B1-F943-A094-C515FB804FFE}" type="slidenum">
              <a:rPr lang="it-IT" smtClean="0"/>
              <a:t>12</a:t>
            </a:fld>
            <a:endParaRPr lang="it-IT"/>
          </a:p>
        </p:txBody>
      </p:sp>
    </p:spTree>
    <p:extLst>
      <p:ext uri="{BB962C8B-B14F-4D97-AF65-F5344CB8AC3E}">
        <p14:creationId xmlns:p14="http://schemas.microsoft.com/office/powerpoint/2010/main" val="40239261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The </a:t>
            </a:r>
            <a:r>
              <a:rPr lang="it-IT" dirty="0" err="1" smtClean="0"/>
              <a:t>comparison</a:t>
            </a:r>
            <a:r>
              <a:rPr lang="it-IT" dirty="0" smtClean="0"/>
              <a:t> </a:t>
            </a:r>
            <a:r>
              <a:rPr lang="it-IT" dirty="0" err="1" smtClean="0"/>
              <a:t>between</a:t>
            </a:r>
            <a:r>
              <a:rPr lang="it-IT" dirty="0" smtClean="0"/>
              <a:t> the </a:t>
            </a:r>
            <a:r>
              <a:rPr lang="it-IT" dirty="0" err="1" smtClean="0"/>
              <a:t>flood</a:t>
            </a:r>
            <a:r>
              <a:rPr lang="it-IT" dirty="0" smtClean="0"/>
              <a:t> </a:t>
            </a:r>
            <a:r>
              <a:rPr lang="it-IT" dirty="0" err="1" smtClean="0"/>
              <a:t>maps</a:t>
            </a:r>
            <a:r>
              <a:rPr lang="it-IT" dirty="0" smtClean="0"/>
              <a:t> </a:t>
            </a:r>
            <a:r>
              <a:rPr lang="it-IT" dirty="0" err="1" smtClean="0"/>
              <a:t>derived</a:t>
            </a:r>
            <a:r>
              <a:rPr lang="it-IT" dirty="0" smtClean="0"/>
              <a:t> from satellite </a:t>
            </a:r>
            <a:r>
              <a:rPr lang="it-IT" dirty="0" err="1" smtClean="0"/>
              <a:t>observations</a:t>
            </a:r>
            <a:r>
              <a:rPr lang="it-IT" dirty="0" smtClean="0"/>
              <a:t> of </a:t>
            </a:r>
            <a:r>
              <a:rPr lang="it-IT" dirty="0" err="1" smtClean="0"/>
              <a:t>mid</a:t>
            </a:r>
            <a:r>
              <a:rPr lang="it-IT" baseline="0" dirty="0" smtClean="0"/>
              <a:t> </a:t>
            </a:r>
            <a:r>
              <a:rPr lang="it-IT" dirty="0" smtClean="0"/>
              <a:t>August and the scenario with the </a:t>
            </a:r>
            <a:r>
              <a:rPr lang="it-IT" dirty="0" err="1" smtClean="0"/>
              <a:t>expected</a:t>
            </a:r>
            <a:r>
              <a:rPr lang="it-IT" dirty="0" smtClean="0"/>
              <a:t> </a:t>
            </a:r>
            <a:r>
              <a:rPr lang="it-IT" dirty="0" err="1" smtClean="0"/>
              <a:t>flood</a:t>
            </a:r>
            <a:r>
              <a:rPr lang="it-IT" dirty="0" smtClean="0"/>
              <a:t> </a:t>
            </a:r>
            <a:r>
              <a:rPr lang="it-IT" dirty="0" err="1" smtClean="0"/>
              <a:t>predicted</a:t>
            </a:r>
            <a:r>
              <a:rPr lang="it-IT" dirty="0" smtClean="0"/>
              <a:t> with information </a:t>
            </a:r>
            <a:r>
              <a:rPr lang="it-IT" dirty="0" err="1" smtClean="0"/>
              <a:t>updated</a:t>
            </a:r>
            <a:r>
              <a:rPr lang="it-IT" dirty="0" smtClean="0"/>
              <a:t> on </a:t>
            </a:r>
            <a:r>
              <a:rPr lang="it-IT" dirty="0" err="1" smtClean="0"/>
              <a:t>July</a:t>
            </a:r>
            <a:r>
              <a:rPr lang="it-IT" dirty="0" smtClean="0"/>
              <a:t> 28 shows </a:t>
            </a:r>
            <a:r>
              <a:rPr lang="it-IT" dirty="0" err="1" smtClean="0"/>
              <a:t>good</a:t>
            </a:r>
            <a:r>
              <a:rPr lang="it-IT" dirty="0" smtClean="0"/>
              <a:t> </a:t>
            </a:r>
            <a:r>
              <a:rPr lang="it-IT" dirty="0" err="1" smtClean="0"/>
              <a:t>agreement</a:t>
            </a:r>
            <a:endParaRPr lang="it-IT" dirty="0"/>
          </a:p>
        </p:txBody>
      </p:sp>
      <p:sp>
        <p:nvSpPr>
          <p:cNvPr id="4" name="Segnaposto numero diapositiva 3"/>
          <p:cNvSpPr>
            <a:spLocks noGrp="1"/>
          </p:cNvSpPr>
          <p:nvPr>
            <p:ph type="sldNum" sz="quarter" idx="10"/>
          </p:nvPr>
        </p:nvSpPr>
        <p:spPr/>
        <p:txBody>
          <a:bodyPr/>
          <a:lstStyle/>
          <a:p>
            <a:fld id="{BCC587ED-A2B1-F943-A094-C515FB804FFE}" type="slidenum">
              <a:rPr lang="it-IT" smtClean="0"/>
              <a:t>14</a:t>
            </a:fld>
            <a:endParaRPr lang="it-IT"/>
          </a:p>
        </p:txBody>
      </p:sp>
    </p:spTree>
    <p:extLst>
      <p:ext uri="{BB962C8B-B14F-4D97-AF65-F5344CB8AC3E}">
        <p14:creationId xmlns:p14="http://schemas.microsoft.com/office/powerpoint/2010/main" val="39185279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err="1" smtClean="0"/>
              <a:t>Same</a:t>
            </a:r>
            <a:r>
              <a:rPr lang="it-IT" dirty="0" smtClean="0"/>
              <a:t> </a:t>
            </a:r>
            <a:r>
              <a:rPr lang="it-IT" dirty="0" err="1" smtClean="0"/>
              <a:t>as</a:t>
            </a:r>
            <a:r>
              <a:rPr lang="it-IT" dirty="0" smtClean="0"/>
              <a:t> </a:t>
            </a:r>
            <a:r>
              <a:rPr lang="it-IT" dirty="0" err="1" smtClean="0"/>
              <a:t>previous</a:t>
            </a:r>
            <a:r>
              <a:rPr lang="it-IT" dirty="0" smtClean="0"/>
              <a:t>, end of August 2011</a:t>
            </a:r>
            <a:endParaRPr lang="it-IT" dirty="0"/>
          </a:p>
        </p:txBody>
      </p:sp>
      <p:sp>
        <p:nvSpPr>
          <p:cNvPr id="4" name="Segnaposto numero diapositiva 3"/>
          <p:cNvSpPr>
            <a:spLocks noGrp="1"/>
          </p:cNvSpPr>
          <p:nvPr>
            <p:ph type="sldNum" sz="quarter" idx="10"/>
          </p:nvPr>
        </p:nvSpPr>
        <p:spPr/>
        <p:txBody>
          <a:bodyPr/>
          <a:lstStyle/>
          <a:p>
            <a:fld id="{BCC587ED-A2B1-F943-A094-C515FB804FFE}" type="slidenum">
              <a:rPr lang="it-IT" smtClean="0"/>
              <a:t>15</a:t>
            </a:fld>
            <a:endParaRPr lang="it-IT"/>
          </a:p>
        </p:txBody>
      </p:sp>
    </p:spTree>
    <p:extLst>
      <p:ext uri="{BB962C8B-B14F-4D97-AF65-F5344CB8AC3E}">
        <p14:creationId xmlns:p14="http://schemas.microsoft.com/office/powerpoint/2010/main" val="7896440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stile</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16CBCEBA-4331-C240-A976-27E70AB5CD60}" type="datetimeFigureOut">
              <a:rPr lang="it-IT" smtClean="0"/>
              <a:t>2015-04-07</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1ECA10A1-F148-414D-A010-F4687E741150}" type="slidenum">
              <a:rPr lang="it-IT" smtClean="0"/>
              <a:t>‹#›</a:t>
            </a:fld>
            <a:endParaRPr lang="it-IT"/>
          </a:p>
        </p:txBody>
      </p:sp>
    </p:spTree>
    <p:extLst>
      <p:ext uri="{BB962C8B-B14F-4D97-AF65-F5344CB8AC3E}">
        <p14:creationId xmlns:p14="http://schemas.microsoft.com/office/powerpoint/2010/main" val="16912443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16CBCEBA-4331-C240-A976-27E70AB5CD60}" type="datetimeFigureOut">
              <a:rPr lang="it-IT" smtClean="0"/>
              <a:t>2015-04-07</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1ECA10A1-F148-414D-A010-F4687E741150}" type="slidenum">
              <a:rPr lang="it-IT" smtClean="0"/>
              <a:t>‹#›</a:t>
            </a:fld>
            <a:endParaRPr lang="it-IT"/>
          </a:p>
        </p:txBody>
      </p:sp>
    </p:spTree>
    <p:extLst>
      <p:ext uri="{BB962C8B-B14F-4D97-AF65-F5344CB8AC3E}">
        <p14:creationId xmlns:p14="http://schemas.microsoft.com/office/powerpoint/2010/main" val="25824455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stile</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16CBCEBA-4331-C240-A976-27E70AB5CD60}" type="datetimeFigureOut">
              <a:rPr lang="it-IT" smtClean="0"/>
              <a:t>2015-04-07</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1ECA10A1-F148-414D-A010-F4687E741150}" type="slidenum">
              <a:rPr lang="it-IT" smtClean="0"/>
              <a:t>‹#›</a:t>
            </a:fld>
            <a:endParaRPr lang="it-IT"/>
          </a:p>
        </p:txBody>
      </p:sp>
    </p:spTree>
    <p:extLst>
      <p:ext uri="{BB962C8B-B14F-4D97-AF65-F5344CB8AC3E}">
        <p14:creationId xmlns:p14="http://schemas.microsoft.com/office/powerpoint/2010/main" val="17293563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16CBCEBA-4331-C240-A976-27E70AB5CD60}" type="datetimeFigureOut">
              <a:rPr lang="it-IT" smtClean="0"/>
              <a:t>2015-04-07</a:t>
            </a:fld>
            <a:endParaRPr lang="it-IT"/>
          </a:p>
        </p:txBody>
      </p:sp>
      <p:sp>
        <p:nvSpPr>
          <p:cNvPr id="4" name="Footer Placeholder 3"/>
          <p:cNvSpPr>
            <a:spLocks noGrp="1"/>
          </p:cNvSpPr>
          <p:nvPr>
            <p:ph type="ftr" sz="quarter" idx="11"/>
          </p:nvPr>
        </p:nvSpPr>
        <p:spPr/>
        <p:txBody>
          <a:bodyPr/>
          <a:lstStyle/>
          <a:p>
            <a:endParaRPr lang="it-IT"/>
          </a:p>
        </p:txBody>
      </p:sp>
      <p:sp>
        <p:nvSpPr>
          <p:cNvPr id="5" name="Slide Number Placeholder 4"/>
          <p:cNvSpPr>
            <a:spLocks noGrp="1"/>
          </p:cNvSpPr>
          <p:nvPr>
            <p:ph type="sldNum" sz="quarter" idx="12"/>
          </p:nvPr>
        </p:nvSpPr>
        <p:spPr/>
        <p:txBody>
          <a:bodyPr/>
          <a:lstStyle/>
          <a:p>
            <a:fld id="{1ECA10A1-F148-414D-A010-F4687E741150}" type="slidenum">
              <a:rPr lang="it-IT" smtClean="0"/>
              <a:t>‹#›</a:t>
            </a:fld>
            <a:endParaRPr lang="it-IT"/>
          </a:p>
        </p:txBody>
      </p:sp>
    </p:spTree>
    <p:extLst>
      <p:ext uri="{BB962C8B-B14F-4D97-AF65-F5344CB8AC3E}">
        <p14:creationId xmlns:p14="http://schemas.microsoft.com/office/powerpoint/2010/main" val="3085335467"/>
      </p:ext>
    </p:extLst>
  </p:cSld>
  <p:clrMapOvr>
    <a:masterClrMapping/>
  </p:clrMapOvr>
  <p:timing>
    <p:tnLst>
      <p:par>
        <p:cTn xmlns:p14="http://schemas.microsoft.com/office/powerpoint/2010/mai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contenuto 2"/>
          <p:cNvSpPr>
            <a:spLocks noGrp="1"/>
          </p:cNvSpPr>
          <p:nvPr>
            <p:ph idx="1"/>
          </p:nvPr>
        </p:nvSpPr>
        <p:spPr/>
        <p:txBody>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16CBCEBA-4331-C240-A976-27E70AB5CD60}" type="datetimeFigureOut">
              <a:rPr lang="it-IT" smtClean="0"/>
              <a:t>2015-04-07</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1ECA10A1-F148-414D-A010-F4687E741150}" type="slidenum">
              <a:rPr lang="it-IT" smtClean="0"/>
              <a:t>‹#›</a:t>
            </a:fld>
            <a:endParaRPr lang="it-IT"/>
          </a:p>
        </p:txBody>
      </p:sp>
    </p:spTree>
    <p:extLst>
      <p:ext uri="{BB962C8B-B14F-4D97-AF65-F5344CB8AC3E}">
        <p14:creationId xmlns:p14="http://schemas.microsoft.com/office/powerpoint/2010/main" val="25547367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stile</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gli stili del testo dello schema</a:t>
            </a:r>
          </a:p>
        </p:txBody>
      </p:sp>
      <p:sp>
        <p:nvSpPr>
          <p:cNvPr id="4" name="Segnaposto data 3"/>
          <p:cNvSpPr>
            <a:spLocks noGrp="1"/>
          </p:cNvSpPr>
          <p:nvPr>
            <p:ph type="dt" sz="half" idx="10"/>
          </p:nvPr>
        </p:nvSpPr>
        <p:spPr/>
        <p:txBody>
          <a:bodyPr/>
          <a:lstStyle/>
          <a:p>
            <a:fld id="{16CBCEBA-4331-C240-A976-27E70AB5CD60}" type="datetimeFigureOut">
              <a:rPr lang="it-IT" smtClean="0"/>
              <a:t>2015-04-07</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1ECA10A1-F148-414D-A010-F4687E741150}" type="slidenum">
              <a:rPr lang="it-IT" smtClean="0"/>
              <a:t>‹#›</a:t>
            </a:fld>
            <a:endParaRPr lang="it-IT"/>
          </a:p>
        </p:txBody>
      </p:sp>
    </p:spTree>
    <p:extLst>
      <p:ext uri="{BB962C8B-B14F-4D97-AF65-F5344CB8AC3E}">
        <p14:creationId xmlns:p14="http://schemas.microsoft.com/office/powerpoint/2010/main" val="22593992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16CBCEBA-4331-C240-A976-27E70AB5CD60}" type="datetimeFigureOut">
              <a:rPr lang="it-IT" smtClean="0"/>
              <a:t>2015-04-07</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1ECA10A1-F148-414D-A010-F4687E741150}" type="slidenum">
              <a:rPr lang="it-IT" smtClean="0"/>
              <a:t>‹#›</a:t>
            </a:fld>
            <a:endParaRPr lang="it-IT"/>
          </a:p>
        </p:txBody>
      </p:sp>
    </p:spTree>
    <p:extLst>
      <p:ext uri="{BB962C8B-B14F-4D97-AF65-F5344CB8AC3E}">
        <p14:creationId xmlns:p14="http://schemas.microsoft.com/office/powerpoint/2010/main" val="21719116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stile</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gli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gli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16CBCEBA-4331-C240-A976-27E70AB5CD60}" type="datetimeFigureOut">
              <a:rPr lang="it-IT" smtClean="0"/>
              <a:t>2015-04-07</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1ECA10A1-F148-414D-A010-F4687E741150}" type="slidenum">
              <a:rPr lang="it-IT" smtClean="0"/>
              <a:t>‹#›</a:t>
            </a:fld>
            <a:endParaRPr lang="it-IT"/>
          </a:p>
        </p:txBody>
      </p:sp>
    </p:spTree>
    <p:extLst>
      <p:ext uri="{BB962C8B-B14F-4D97-AF65-F5344CB8AC3E}">
        <p14:creationId xmlns:p14="http://schemas.microsoft.com/office/powerpoint/2010/main" val="41844700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data 2"/>
          <p:cNvSpPr>
            <a:spLocks noGrp="1"/>
          </p:cNvSpPr>
          <p:nvPr>
            <p:ph type="dt" sz="half" idx="10"/>
          </p:nvPr>
        </p:nvSpPr>
        <p:spPr/>
        <p:txBody>
          <a:bodyPr/>
          <a:lstStyle/>
          <a:p>
            <a:fld id="{16CBCEBA-4331-C240-A976-27E70AB5CD60}" type="datetimeFigureOut">
              <a:rPr lang="it-IT" smtClean="0"/>
              <a:t>2015-04-07</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1ECA10A1-F148-414D-A010-F4687E741150}" type="slidenum">
              <a:rPr lang="it-IT" smtClean="0"/>
              <a:t>‹#›</a:t>
            </a:fld>
            <a:endParaRPr lang="it-IT"/>
          </a:p>
        </p:txBody>
      </p:sp>
    </p:spTree>
    <p:extLst>
      <p:ext uri="{BB962C8B-B14F-4D97-AF65-F5344CB8AC3E}">
        <p14:creationId xmlns:p14="http://schemas.microsoft.com/office/powerpoint/2010/main" val="33065868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16CBCEBA-4331-C240-A976-27E70AB5CD60}" type="datetimeFigureOut">
              <a:rPr lang="it-IT" smtClean="0"/>
              <a:t>2015-04-07</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1ECA10A1-F148-414D-A010-F4687E741150}" type="slidenum">
              <a:rPr lang="it-IT" smtClean="0"/>
              <a:t>‹#›</a:t>
            </a:fld>
            <a:endParaRPr lang="it-IT"/>
          </a:p>
        </p:txBody>
      </p:sp>
    </p:spTree>
    <p:extLst>
      <p:ext uri="{BB962C8B-B14F-4D97-AF65-F5344CB8AC3E}">
        <p14:creationId xmlns:p14="http://schemas.microsoft.com/office/powerpoint/2010/main" val="29528178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stile</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gli stili del testo dello schema</a:t>
            </a:r>
          </a:p>
        </p:txBody>
      </p:sp>
      <p:sp>
        <p:nvSpPr>
          <p:cNvPr id="5" name="Segnaposto data 4"/>
          <p:cNvSpPr>
            <a:spLocks noGrp="1"/>
          </p:cNvSpPr>
          <p:nvPr>
            <p:ph type="dt" sz="half" idx="10"/>
          </p:nvPr>
        </p:nvSpPr>
        <p:spPr/>
        <p:txBody>
          <a:bodyPr/>
          <a:lstStyle/>
          <a:p>
            <a:fld id="{16CBCEBA-4331-C240-A976-27E70AB5CD60}" type="datetimeFigureOut">
              <a:rPr lang="it-IT" smtClean="0"/>
              <a:t>2015-04-07</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1ECA10A1-F148-414D-A010-F4687E741150}" type="slidenum">
              <a:rPr lang="it-IT" smtClean="0"/>
              <a:t>‹#›</a:t>
            </a:fld>
            <a:endParaRPr lang="it-IT"/>
          </a:p>
        </p:txBody>
      </p:sp>
    </p:spTree>
    <p:extLst>
      <p:ext uri="{BB962C8B-B14F-4D97-AF65-F5344CB8AC3E}">
        <p14:creationId xmlns:p14="http://schemas.microsoft.com/office/powerpoint/2010/main" val="26416977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stile</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gli stili del testo dello schema</a:t>
            </a:r>
          </a:p>
        </p:txBody>
      </p:sp>
      <p:sp>
        <p:nvSpPr>
          <p:cNvPr id="5" name="Segnaposto data 4"/>
          <p:cNvSpPr>
            <a:spLocks noGrp="1"/>
          </p:cNvSpPr>
          <p:nvPr>
            <p:ph type="dt" sz="half" idx="10"/>
          </p:nvPr>
        </p:nvSpPr>
        <p:spPr/>
        <p:txBody>
          <a:bodyPr/>
          <a:lstStyle/>
          <a:p>
            <a:fld id="{16CBCEBA-4331-C240-A976-27E70AB5CD60}" type="datetimeFigureOut">
              <a:rPr lang="it-IT" smtClean="0"/>
              <a:t>2015-04-07</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1ECA10A1-F148-414D-A010-F4687E741150}" type="slidenum">
              <a:rPr lang="it-IT" smtClean="0"/>
              <a:t>‹#›</a:t>
            </a:fld>
            <a:endParaRPr lang="it-IT"/>
          </a:p>
        </p:txBody>
      </p:sp>
    </p:spTree>
    <p:extLst>
      <p:ext uri="{BB962C8B-B14F-4D97-AF65-F5344CB8AC3E}">
        <p14:creationId xmlns:p14="http://schemas.microsoft.com/office/powerpoint/2010/main" val="357520699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793715"/>
            <a:ext cx="8229600" cy="623922"/>
          </a:xfrm>
          <a:prstGeom prst="rect">
            <a:avLst/>
          </a:prstGeom>
        </p:spPr>
        <p:txBody>
          <a:bodyPr vert="horz" lIns="91440" tIns="45720" rIns="91440" bIns="45720" rtlCol="0" anchor="ctr">
            <a:normAutofit/>
          </a:bodyPr>
          <a:lstStyle/>
          <a:p>
            <a:r>
              <a:rPr lang="it-IT" smtClean="0"/>
              <a:t>Fare clic per modificare stile</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6CBCEBA-4331-C240-A976-27E70AB5CD60}" type="datetimeFigureOut">
              <a:rPr lang="it-IT" smtClean="0"/>
              <a:t>2015-04-07</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ECA10A1-F148-414D-A010-F4687E741150}" type="slidenum">
              <a:rPr lang="it-IT" smtClean="0"/>
              <a:t>‹#›</a:t>
            </a:fld>
            <a:endParaRPr lang="it-IT"/>
          </a:p>
        </p:txBody>
      </p:sp>
      <p:pic>
        <p:nvPicPr>
          <p:cNvPr id="7" name="Immagine 6" descr="logo Fondazione Cima INGLESE blu.jpg"/>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1360914" y="36633"/>
            <a:ext cx="508448" cy="622761"/>
          </a:xfrm>
          <a:prstGeom prst="rect">
            <a:avLst/>
          </a:prstGeom>
        </p:spPr>
      </p:pic>
      <p:sp>
        <p:nvSpPr>
          <p:cNvPr id="8" name="CasellaDiTesto 7"/>
          <p:cNvSpPr txBox="1"/>
          <p:nvPr userDrawn="1"/>
        </p:nvSpPr>
        <p:spPr>
          <a:xfrm>
            <a:off x="2051675" y="169453"/>
            <a:ext cx="4698722" cy="369332"/>
          </a:xfrm>
          <a:prstGeom prst="rect">
            <a:avLst/>
          </a:prstGeom>
          <a:noFill/>
        </p:spPr>
        <p:txBody>
          <a:bodyPr wrap="none" rtlCol="0">
            <a:spAutoFit/>
          </a:bodyPr>
          <a:lstStyle/>
          <a:p>
            <a:r>
              <a:rPr lang="it-IT" dirty="0" smtClean="0"/>
              <a:t>CIMA Research Foundation   -   UNITAR UNOSAT</a:t>
            </a:r>
            <a:endParaRPr lang="it-IT" dirty="0"/>
          </a:p>
        </p:txBody>
      </p:sp>
    </p:spTree>
    <p:extLst>
      <p:ext uri="{BB962C8B-B14F-4D97-AF65-F5344CB8AC3E}">
        <p14:creationId xmlns:p14="http://schemas.microsoft.com/office/powerpoint/2010/main" val="16942591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jpeg"/><Relationship Id="rId3"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jpeg"/><Relationship Id="rId3" Type="http://schemas.openxmlformats.org/officeDocument/2006/relationships/image" Target="../media/image2.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3.png"/><Relationship Id="rId3" Type="http://schemas.openxmlformats.org/officeDocument/2006/relationships/image" Target="../media/image2.jpeg"/></Relationships>
</file>

<file path=ppt/slides/_rels/slide12.xml.rels><?xml version="1.0" encoding="UTF-8" standalone="yes"?>
<Relationships xmlns="http://schemas.openxmlformats.org/package/2006/relationships"><Relationship Id="rId3" Type="http://schemas.openxmlformats.org/officeDocument/2006/relationships/image" Target="../media/image14.jpg"/><Relationship Id="rId4" Type="http://schemas.openxmlformats.org/officeDocument/2006/relationships/image" Target="../media/image2.jpeg"/><Relationship Id="rId1" Type="http://schemas.openxmlformats.org/officeDocument/2006/relationships/slideLayout" Target="../slideLayouts/slideLayout6.xml"/><Relationship Id="rId2" Type="http://schemas.openxmlformats.org/officeDocument/2006/relationships/notesSlide" Target="../notesSlides/notesSlide7.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4" Type="http://schemas.openxmlformats.org/officeDocument/2006/relationships/image" Target="../media/image2.jpeg"/><Relationship Id="rId1" Type="http://schemas.openxmlformats.org/officeDocument/2006/relationships/slideLayout" Target="../slideLayouts/slideLayout7.xml"/><Relationship Id="rId2"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jpeg"/><Relationship Id="rId5" Type="http://schemas.openxmlformats.org/officeDocument/2006/relationships/image" Target="../media/image2.jpeg"/><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jpeg"/><Relationship Id="rId5" Type="http://schemas.openxmlformats.org/officeDocument/2006/relationships/image" Target="../media/image2.jpeg"/><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eg"/></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emf"/><Relationship Id="rId5" Type="http://schemas.openxmlformats.org/officeDocument/2006/relationships/image" Target="../media/image23.png"/><Relationship Id="rId6" Type="http://schemas.openxmlformats.org/officeDocument/2006/relationships/image" Target="../media/image2.jpeg"/><Relationship Id="rId1" Type="http://schemas.openxmlformats.org/officeDocument/2006/relationships/slideLayout" Target="../slideLayouts/slideLayout12.xml"/><Relationship Id="rId2" Type="http://schemas.openxmlformats.org/officeDocument/2006/relationships/notesSlide" Target="../notesSlides/notesSlide11.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2.jpeg"/><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image" Target="../media/image2.jpeg"/><Relationship Id="rId1" Type="http://schemas.openxmlformats.org/officeDocument/2006/relationships/slideLayout" Target="../slideLayouts/slideLayout12.xml"/><Relationship Id="rId2" Type="http://schemas.openxmlformats.org/officeDocument/2006/relationships/notesSlide" Target="../notesSlides/notesSlide12.xml"/></Relationships>
</file>

<file path=ppt/slides/_rels/slide21.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26.png"/><Relationship Id="rId1" Type="http://schemas.openxmlformats.org/officeDocument/2006/relationships/slideLayout" Target="../slideLayouts/slideLayout6.xml"/><Relationship Id="rId2" Type="http://schemas.openxmlformats.org/officeDocument/2006/relationships/notesSlide" Target="../notesSlides/notesSlide13.xml"/></Relationships>
</file>

<file path=ppt/slides/_rels/slide22.xml.rels><?xml version="1.0" encoding="UTF-8" standalone="yes"?>
<Relationships xmlns="http://schemas.openxmlformats.org/package/2006/relationships"><Relationship Id="rId3" Type="http://schemas.openxmlformats.org/officeDocument/2006/relationships/image" Target="../media/image27.jpeg"/><Relationship Id="rId4" Type="http://schemas.openxmlformats.org/officeDocument/2006/relationships/image" Target="../media/image28.jpg"/><Relationship Id="rId5" Type="http://schemas.openxmlformats.org/officeDocument/2006/relationships/image" Target="../media/image29.jpg"/><Relationship Id="rId6" Type="http://schemas.openxmlformats.org/officeDocument/2006/relationships/image" Target="../media/image30.jpeg"/><Relationship Id="rId1" Type="http://schemas.openxmlformats.org/officeDocument/2006/relationships/slideLayout" Target="../slideLayouts/slideLayout6.xml"/><Relationship Id="rId2" Type="http://schemas.openxmlformats.org/officeDocument/2006/relationships/notesSlide" Target="../notesSlides/notesSlide14.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31.jpeg"/><Relationship Id="rId5" Type="http://schemas.openxmlformats.org/officeDocument/2006/relationships/image" Target="../media/image32.jpeg"/><Relationship Id="rId6" Type="http://schemas.openxmlformats.org/officeDocument/2006/relationships/image" Target="../media/image2.jpeg"/><Relationship Id="rId7" Type="http://schemas.openxmlformats.org/officeDocument/2006/relationships/image" Target="../media/image33.jpeg"/><Relationship Id="rId1" Type="http://schemas.openxmlformats.org/officeDocument/2006/relationships/slideLayout" Target="../slideLayouts/slideLayout12.xml"/><Relationship Id="rId2" Type="http://schemas.openxmlformats.org/officeDocument/2006/relationships/notesSlide" Target="../notesSlides/notesSlide1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4.jpeg"/><Relationship Id="rId3" Type="http://schemas.openxmlformats.org/officeDocument/2006/relationships/image" Target="../media/image2.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e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2.jpeg"/><Relationship Id="rId1" Type="http://schemas.openxmlformats.org/officeDocument/2006/relationships/slideLayout" Target="../slideLayouts/slideLayout6.xml"/><Relationship Id="rId2"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8.png"/><Relationship Id="rId6" Type="http://schemas.openxmlformats.org/officeDocument/2006/relationships/image" Target="../media/image2.jpeg"/><Relationship Id="rId1" Type="http://schemas.openxmlformats.org/officeDocument/2006/relationships/slideLayout" Target="../slideLayouts/slideLayout6.xml"/><Relationship Id="rId2"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2.jpeg"/><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e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2.jpeg"/><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2.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normAutofit fontScale="90000"/>
          </a:bodyPr>
          <a:lstStyle/>
          <a:p>
            <a:r>
              <a:rPr lang="en-US" b="1" dirty="0">
                <a:effectLst>
                  <a:outerShdw blurRad="38100" dist="38100" dir="2700000" algn="tl">
                    <a:srgbClr val="000000">
                      <a:alpha val="43137"/>
                    </a:srgbClr>
                  </a:outerShdw>
                </a:effectLst>
              </a:rPr>
              <a:t>Flood-FINDER</a:t>
            </a:r>
            <a:br>
              <a:rPr lang="en-US" b="1" dirty="0">
                <a:effectLst>
                  <a:outerShdw blurRad="38100" dist="38100" dir="2700000" algn="tl">
                    <a:srgbClr val="000000">
                      <a:alpha val="43137"/>
                    </a:srgbClr>
                  </a:outerShdw>
                </a:effectLst>
              </a:rPr>
            </a:br>
            <a:r>
              <a:rPr lang="en-US" sz="3600" b="1" dirty="0">
                <a:effectLst>
                  <a:outerShdw blurRad="38100" dist="38100" dir="2700000" algn="tl">
                    <a:srgbClr val="000000">
                      <a:alpha val="43137"/>
                    </a:srgbClr>
                  </a:outerShdw>
                </a:effectLst>
              </a:rPr>
              <a:t>Forecast-based </a:t>
            </a:r>
            <a:r>
              <a:rPr lang="en-US" sz="3600" b="1" dirty="0" err="1">
                <a:effectLst>
                  <a:outerShdw blurRad="38100" dist="38100" dir="2700000" algn="tl">
                    <a:srgbClr val="000000">
                      <a:alpha val="43137"/>
                    </a:srgbClr>
                  </a:outerShdw>
                </a:effectLst>
              </a:rPr>
              <a:t>INtegrated</a:t>
            </a:r>
            <a:r>
              <a:rPr lang="en-US" sz="3600" b="1" dirty="0">
                <a:effectLst>
                  <a:outerShdw blurRad="38100" dist="38100" dir="2700000" algn="tl">
                    <a:srgbClr val="000000">
                      <a:alpha val="43137"/>
                    </a:srgbClr>
                  </a:outerShdw>
                </a:effectLst>
              </a:rPr>
              <a:t> Flood Detection for Emergency </a:t>
            </a:r>
            <a:r>
              <a:rPr lang="en-US" sz="3600" b="1" dirty="0" smtClean="0">
                <a:effectLst>
                  <a:outerShdw blurRad="38100" dist="38100" dir="2700000" algn="tl">
                    <a:srgbClr val="000000">
                      <a:alpha val="43137"/>
                    </a:srgbClr>
                  </a:outerShdw>
                </a:effectLst>
              </a:rPr>
              <a:t>Response</a:t>
            </a:r>
            <a:r>
              <a:rPr lang="en-US" dirty="0" smtClean="0"/>
              <a:t/>
            </a:r>
            <a:br>
              <a:rPr lang="en-US" dirty="0" smtClean="0"/>
            </a:br>
            <a:r>
              <a:rPr lang="en-US" sz="2000" dirty="0" smtClean="0"/>
              <a:t/>
            </a:r>
            <a:br>
              <a:rPr lang="en-US" sz="2000" dirty="0" smtClean="0"/>
            </a:br>
            <a:r>
              <a:rPr lang="en-US" sz="2700" dirty="0" smtClean="0"/>
              <a:t>Early </a:t>
            </a:r>
            <a:r>
              <a:rPr lang="en-US" sz="2700" dirty="0"/>
              <a:t>activations for Flood monitoring using a Global Flood Forecast Model</a:t>
            </a:r>
            <a:endParaRPr lang="it-IT" sz="2700" dirty="0"/>
          </a:p>
        </p:txBody>
      </p:sp>
      <p:sp>
        <p:nvSpPr>
          <p:cNvPr id="3" name="Sottotitolo 2"/>
          <p:cNvSpPr>
            <a:spLocks noGrp="1"/>
          </p:cNvSpPr>
          <p:nvPr>
            <p:ph type="subTitle" idx="1"/>
          </p:nvPr>
        </p:nvSpPr>
        <p:spPr>
          <a:xfrm>
            <a:off x="1466850" y="4629150"/>
            <a:ext cx="6400800" cy="1314450"/>
          </a:xfrm>
        </p:spPr>
        <p:txBody>
          <a:bodyPr/>
          <a:lstStyle/>
          <a:p>
            <a:r>
              <a:rPr lang="it-IT" dirty="0" smtClean="0"/>
              <a:t>CIMA Research Foundation</a:t>
            </a:r>
          </a:p>
          <a:p>
            <a:r>
              <a:rPr lang="it-IT" dirty="0" smtClean="0"/>
              <a:t>UNITAR – UNOSAT</a:t>
            </a:r>
          </a:p>
        </p:txBody>
      </p:sp>
      <p:pic>
        <p:nvPicPr>
          <p:cNvPr id="4" name="Picture 3" descr="P:\Admin\LOGOS\UNOSAT_UNITAR\2011_Version\Logos Black and White\jpgs\unosat_logos-05.jpg"/>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135486" y="475843"/>
            <a:ext cx="1311928" cy="409981"/>
          </a:xfrm>
          <a:prstGeom prst="rect">
            <a:avLst/>
          </a:prstGeom>
          <a:noFill/>
          <a:ln>
            <a:noFill/>
          </a:ln>
        </p:spPr>
      </p:pic>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600825" y="0"/>
            <a:ext cx="2381250" cy="493259"/>
          </a:xfrm>
          <a:prstGeom prst="rect">
            <a:avLst/>
          </a:prstGeom>
        </p:spPr>
      </p:pic>
    </p:spTree>
    <p:extLst>
      <p:ext uri="{BB962C8B-B14F-4D97-AF65-F5344CB8AC3E}">
        <p14:creationId xmlns:p14="http://schemas.microsoft.com/office/powerpoint/2010/main" val="36508693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ern.ch\dfs\Users\l\ldelloro\Desktop\UNOSAT_THA_FL20111114-Overview-A2_v2.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797819" y="1448464"/>
            <a:ext cx="3984844" cy="5305885"/>
          </a:xfrm>
          <a:prstGeom prst="rect">
            <a:avLst/>
          </a:prstGeom>
          <a:ln w="12700">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 name="Rectangle 2"/>
          <p:cNvSpPr/>
          <p:nvPr/>
        </p:nvSpPr>
        <p:spPr>
          <a:xfrm>
            <a:off x="730038" y="2016022"/>
            <a:ext cx="3259393" cy="1200329"/>
          </a:xfrm>
          <a:prstGeom prst="rect">
            <a:avLst/>
          </a:prstGeom>
        </p:spPr>
        <p:txBody>
          <a:bodyPr wrap="square">
            <a:spAutoFit/>
          </a:bodyPr>
          <a:lstStyle/>
          <a:p>
            <a:r>
              <a:rPr lang="en-US" dirty="0"/>
              <a:t>Thailand </a:t>
            </a:r>
            <a:r>
              <a:rPr lang="en-US" dirty="0" smtClean="0"/>
              <a:t>Flood event of 2011: first </a:t>
            </a:r>
            <a:r>
              <a:rPr lang="en-US" dirty="0"/>
              <a:t>flooding started in Northern Thailand in the first half of </a:t>
            </a:r>
            <a:r>
              <a:rPr lang="en-US" dirty="0" smtClean="0"/>
              <a:t>August.</a:t>
            </a:r>
            <a:endParaRPr lang="en-US" dirty="0"/>
          </a:p>
        </p:txBody>
      </p:sp>
      <p:sp>
        <p:nvSpPr>
          <p:cNvPr id="7" name="Rectangle 6"/>
          <p:cNvSpPr/>
          <p:nvPr/>
        </p:nvSpPr>
        <p:spPr>
          <a:xfrm>
            <a:off x="730038" y="3849327"/>
            <a:ext cx="3620730" cy="2308324"/>
          </a:xfrm>
          <a:prstGeom prst="rect">
            <a:avLst/>
          </a:prstGeom>
        </p:spPr>
        <p:txBody>
          <a:bodyPr wrap="square">
            <a:spAutoFit/>
          </a:bodyPr>
          <a:lstStyle/>
          <a:p>
            <a:r>
              <a:rPr lang="en-GB" dirty="0" smtClean="0"/>
              <a:t>Test case goal:</a:t>
            </a:r>
          </a:p>
          <a:p>
            <a:endParaRPr lang="en-US" dirty="0" smtClean="0"/>
          </a:p>
          <a:p>
            <a:r>
              <a:rPr lang="en-US" dirty="0" smtClean="0"/>
              <a:t>simulating </a:t>
            </a:r>
            <a:r>
              <a:rPr lang="en-US" dirty="0"/>
              <a:t>the ex-ante condition of having to forecast the beginning of this flooding, for the purpose to anticipate the programming of the satellite acquisitions in the preparedness phase</a:t>
            </a:r>
          </a:p>
        </p:txBody>
      </p:sp>
      <p:sp>
        <p:nvSpPr>
          <p:cNvPr id="9" name="Titolo 4"/>
          <p:cNvSpPr>
            <a:spLocks noGrp="1"/>
          </p:cNvSpPr>
          <p:nvPr>
            <p:ph type="title"/>
          </p:nvPr>
        </p:nvSpPr>
        <p:spPr/>
        <p:txBody>
          <a:bodyPr>
            <a:noAutofit/>
          </a:bodyPr>
          <a:lstStyle/>
          <a:p>
            <a:r>
              <a:rPr lang="it-IT" sz="3600" dirty="0" err="1" smtClean="0"/>
              <a:t>Hindcast</a:t>
            </a:r>
            <a:r>
              <a:rPr lang="it-IT" sz="3600" dirty="0" smtClean="0"/>
              <a:t>: </a:t>
            </a:r>
            <a:r>
              <a:rPr lang="it-IT" sz="3600" dirty="0" err="1" smtClean="0"/>
              <a:t>Chao</a:t>
            </a:r>
            <a:r>
              <a:rPr lang="it-IT" sz="3600" dirty="0" smtClean="0"/>
              <a:t> </a:t>
            </a:r>
            <a:r>
              <a:rPr lang="it-IT" sz="3600" dirty="0" err="1" smtClean="0"/>
              <a:t>Phraya</a:t>
            </a:r>
            <a:r>
              <a:rPr lang="it-IT" sz="3600" dirty="0" smtClean="0"/>
              <a:t> </a:t>
            </a:r>
            <a:r>
              <a:rPr lang="it-IT" sz="3600" dirty="0" err="1" smtClean="0"/>
              <a:t>pilot</a:t>
            </a:r>
            <a:r>
              <a:rPr lang="it-IT" sz="3600" dirty="0" smtClean="0"/>
              <a:t> case</a:t>
            </a:r>
            <a:endParaRPr lang="it-IT" sz="3600" dirty="0"/>
          </a:p>
        </p:txBody>
      </p:sp>
      <p:pic>
        <p:nvPicPr>
          <p:cNvPr id="6" name="Picture 5" descr="P:\Admin\LOGOS\UNOSAT_UNITAR\2011_Version\Logos Black and White\jpgs\unosat_logos-05.jpg"/>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777255" y="175195"/>
            <a:ext cx="1311928" cy="409981"/>
          </a:xfrm>
          <a:prstGeom prst="rect">
            <a:avLst/>
          </a:prstGeom>
          <a:noFill/>
          <a:ln>
            <a:noFill/>
          </a:ln>
        </p:spPr>
      </p:pic>
    </p:spTree>
    <p:extLst>
      <p:ext uri="{BB962C8B-B14F-4D97-AF65-F5344CB8AC3E}">
        <p14:creationId xmlns:p14="http://schemas.microsoft.com/office/powerpoint/2010/main" val="3725151594"/>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SezioniChaoPyrhaia.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800930" y="1733294"/>
            <a:ext cx="5966123" cy="4609122"/>
          </a:xfrm>
          <a:prstGeom prst="rect">
            <a:avLst/>
          </a:prstGeom>
          <a:ln>
            <a:solidFill>
              <a:schemeClr val="tx1"/>
            </a:solidFill>
          </a:ln>
        </p:spPr>
      </p:pic>
      <p:sp>
        <p:nvSpPr>
          <p:cNvPr id="3" name="CasellaDiTesto 2"/>
          <p:cNvSpPr txBox="1"/>
          <p:nvPr/>
        </p:nvSpPr>
        <p:spPr>
          <a:xfrm>
            <a:off x="2806832" y="5689870"/>
            <a:ext cx="6222151" cy="646331"/>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r>
              <a:rPr lang="it-IT" dirty="0" smtClean="0"/>
              <a:t>River </a:t>
            </a:r>
            <a:r>
              <a:rPr lang="it-IT" dirty="0" err="1" smtClean="0"/>
              <a:t>sections</a:t>
            </a:r>
            <a:r>
              <a:rPr lang="it-IT" dirty="0" smtClean="0"/>
              <a:t> of the </a:t>
            </a:r>
            <a:r>
              <a:rPr lang="it-IT" dirty="0" err="1" smtClean="0"/>
              <a:t>Chao</a:t>
            </a:r>
            <a:r>
              <a:rPr lang="it-IT" dirty="0" smtClean="0"/>
              <a:t> </a:t>
            </a:r>
            <a:r>
              <a:rPr lang="it-IT" dirty="0" err="1" smtClean="0"/>
              <a:t>Phraya</a:t>
            </a:r>
            <a:r>
              <a:rPr lang="it-IT" dirty="0" smtClean="0"/>
              <a:t> </a:t>
            </a:r>
            <a:r>
              <a:rPr lang="it-IT" dirty="0" err="1" smtClean="0"/>
              <a:t>river</a:t>
            </a:r>
            <a:r>
              <a:rPr lang="it-IT" dirty="0" smtClean="0"/>
              <a:t> </a:t>
            </a:r>
          </a:p>
          <a:p>
            <a:r>
              <a:rPr lang="it-IT" dirty="0" err="1" smtClean="0"/>
              <a:t>where</a:t>
            </a:r>
            <a:r>
              <a:rPr lang="it-IT" dirty="0" smtClean="0"/>
              <a:t> the GAR2015 </a:t>
            </a:r>
            <a:r>
              <a:rPr lang="it-IT" dirty="0" err="1" smtClean="0"/>
              <a:t>hydrological</a:t>
            </a:r>
            <a:r>
              <a:rPr lang="it-IT" dirty="0" smtClean="0"/>
              <a:t> routine </a:t>
            </a:r>
            <a:r>
              <a:rPr lang="it-IT" dirty="0" err="1" smtClean="0"/>
              <a:t>has</a:t>
            </a:r>
            <a:r>
              <a:rPr lang="it-IT" dirty="0" smtClean="0"/>
              <a:t> </a:t>
            </a:r>
            <a:r>
              <a:rPr lang="it-IT" dirty="0" err="1" smtClean="0"/>
              <a:t>been</a:t>
            </a:r>
            <a:r>
              <a:rPr lang="it-IT" dirty="0" smtClean="0"/>
              <a:t> </a:t>
            </a:r>
            <a:r>
              <a:rPr lang="it-IT" dirty="0" err="1" smtClean="0"/>
              <a:t>implemented</a:t>
            </a:r>
            <a:endParaRPr lang="it-IT" dirty="0"/>
          </a:p>
        </p:txBody>
      </p:sp>
      <p:sp>
        <p:nvSpPr>
          <p:cNvPr id="5" name="Titolo 4"/>
          <p:cNvSpPr>
            <a:spLocks noGrp="1"/>
          </p:cNvSpPr>
          <p:nvPr>
            <p:ph type="title"/>
          </p:nvPr>
        </p:nvSpPr>
        <p:spPr/>
        <p:txBody>
          <a:bodyPr>
            <a:noAutofit/>
          </a:bodyPr>
          <a:lstStyle/>
          <a:p>
            <a:r>
              <a:rPr lang="it-IT" sz="3600" dirty="0" err="1" smtClean="0"/>
              <a:t>Hindcast</a:t>
            </a:r>
            <a:r>
              <a:rPr lang="it-IT" sz="3600" dirty="0" smtClean="0"/>
              <a:t>: </a:t>
            </a:r>
            <a:r>
              <a:rPr lang="it-IT" sz="3600" dirty="0" err="1" smtClean="0"/>
              <a:t>Chao</a:t>
            </a:r>
            <a:r>
              <a:rPr lang="it-IT" sz="3600" dirty="0" smtClean="0"/>
              <a:t> </a:t>
            </a:r>
            <a:r>
              <a:rPr lang="it-IT" sz="3600" dirty="0" err="1" smtClean="0"/>
              <a:t>Phraya</a:t>
            </a:r>
            <a:r>
              <a:rPr lang="it-IT" sz="3600" dirty="0" smtClean="0"/>
              <a:t> </a:t>
            </a:r>
            <a:r>
              <a:rPr lang="it-IT" sz="3600" dirty="0" err="1" smtClean="0"/>
              <a:t>pilot</a:t>
            </a:r>
            <a:r>
              <a:rPr lang="it-IT" sz="3600" dirty="0" smtClean="0"/>
              <a:t> case</a:t>
            </a:r>
            <a:endParaRPr lang="it-IT" sz="3600" dirty="0"/>
          </a:p>
        </p:txBody>
      </p:sp>
      <p:pic>
        <p:nvPicPr>
          <p:cNvPr id="6" name="Picture 5" descr="P:\Admin\LOGOS\UNOSAT_UNITAR\2011_Version\Logos Black and White\jpgs\unosat_logos-05.jpg"/>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777255" y="175195"/>
            <a:ext cx="1311928" cy="409981"/>
          </a:xfrm>
          <a:prstGeom prst="rect">
            <a:avLst/>
          </a:prstGeom>
          <a:noFill/>
          <a:ln>
            <a:noFill/>
          </a:ln>
        </p:spPr>
      </p:pic>
    </p:spTree>
    <p:extLst>
      <p:ext uri="{BB962C8B-B14F-4D97-AF65-F5344CB8AC3E}">
        <p14:creationId xmlns:p14="http://schemas.microsoft.com/office/powerpoint/2010/main" val="40378639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HydroControlSec20110729_Initial_2.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18443" y="1487041"/>
            <a:ext cx="7146093" cy="5358082"/>
          </a:xfrm>
          <a:prstGeom prst="rect">
            <a:avLst/>
          </a:prstGeom>
        </p:spPr>
      </p:pic>
      <p:sp>
        <p:nvSpPr>
          <p:cNvPr id="3" name="Titolo 2"/>
          <p:cNvSpPr>
            <a:spLocks noGrp="1"/>
          </p:cNvSpPr>
          <p:nvPr>
            <p:ph type="title"/>
          </p:nvPr>
        </p:nvSpPr>
        <p:spPr/>
        <p:txBody>
          <a:bodyPr>
            <a:noAutofit/>
          </a:bodyPr>
          <a:lstStyle/>
          <a:p>
            <a:r>
              <a:rPr lang="it-IT" sz="3600" dirty="0" err="1" smtClean="0"/>
              <a:t>Forecasted</a:t>
            </a:r>
            <a:r>
              <a:rPr lang="it-IT" sz="3600" dirty="0" smtClean="0"/>
              <a:t> </a:t>
            </a:r>
            <a:r>
              <a:rPr lang="it-IT" sz="3600" dirty="0" err="1" smtClean="0"/>
              <a:t>river</a:t>
            </a:r>
            <a:r>
              <a:rPr lang="it-IT" sz="3600" dirty="0" smtClean="0"/>
              <a:t> </a:t>
            </a:r>
            <a:r>
              <a:rPr lang="it-IT" sz="3600" dirty="0" err="1" smtClean="0"/>
              <a:t>discharges</a:t>
            </a:r>
            <a:endParaRPr lang="it-IT" sz="3600" dirty="0"/>
          </a:p>
        </p:txBody>
      </p:sp>
      <p:pic>
        <p:nvPicPr>
          <p:cNvPr id="4" name="Picture 3" descr="P:\Admin\LOGOS\UNOSAT_UNITAR\2011_Version\Logos Black and White\jpgs\unosat_logos-05.jpg"/>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777255" y="175195"/>
            <a:ext cx="1311928" cy="409981"/>
          </a:xfrm>
          <a:prstGeom prst="rect">
            <a:avLst/>
          </a:prstGeom>
          <a:noFill/>
          <a:ln>
            <a:noFill/>
          </a:ln>
        </p:spPr>
      </p:pic>
    </p:spTree>
    <p:extLst>
      <p:ext uri="{BB962C8B-B14F-4D97-AF65-F5344CB8AC3E}">
        <p14:creationId xmlns:p14="http://schemas.microsoft.com/office/powerpoint/2010/main" val="11311456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po 3"/>
          <p:cNvGrpSpPr/>
          <p:nvPr/>
        </p:nvGrpSpPr>
        <p:grpSpPr>
          <a:xfrm>
            <a:off x="1298435" y="1058333"/>
            <a:ext cx="6629039" cy="5486365"/>
            <a:chOff x="1057803" y="384705"/>
            <a:chExt cx="7428055" cy="6159993"/>
          </a:xfrm>
        </p:grpSpPr>
        <p:pic>
          <p:nvPicPr>
            <p:cNvPr id="6" name="Immagine 5" descr="Macintosh HD:Users:rr:Desktop:Screen Shot 2014-11-03 at 13.58.38.pn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057803" y="384705"/>
              <a:ext cx="6999641" cy="6159993"/>
            </a:xfrm>
            <a:prstGeom prst="rect">
              <a:avLst/>
            </a:prstGeom>
            <a:noFill/>
            <a:ln>
              <a:noFill/>
            </a:ln>
          </p:spPr>
        </p:pic>
        <p:pic>
          <p:nvPicPr>
            <p:cNvPr id="2" name="Immagine 1" descr="mid august.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43698" y="384705"/>
              <a:ext cx="2042160" cy="3136392"/>
            </a:xfrm>
            <a:prstGeom prst="rect">
              <a:avLst/>
            </a:prstGeom>
            <a:ln>
              <a:solidFill>
                <a:schemeClr val="tx1"/>
              </a:solidFill>
            </a:ln>
          </p:spPr>
        </p:pic>
        <p:sp>
          <p:nvSpPr>
            <p:cNvPr id="3" name="Ovale 2"/>
            <p:cNvSpPr/>
            <p:nvPr/>
          </p:nvSpPr>
          <p:spPr>
            <a:xfrm>
              <a:off x="6695722" y="1058333"/>
              <a:ext cx="698499" cy="649111"/>
            </a:xfrm>
            <a:prstGeom prst="ellipse">
              <a:avLst/>
            </a:prstGeom>
            <a:noFill/>
            <a:ln w="38100" cmpd="sng">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cxnSp>
          <p:nvCxnSpPr>
            <p:cNvPr id="5" name="Connettore 2 4"/>
            <p:cNvCxnSpPr>
              <a:stCxn id="3" idx="2"/>
            </p:cNvCxnSpPr>
            <p:nvPr/>
          </p:nvCxnSpPr>
          <p:spPr>
            <a:xfrm flipH="1">
              <a:off x="4035778" y="1382889"/>
              <a:ext cx="2659944" cy="324555"/>
            </a:xfrm>
            <a:prstGeom prst="straightConnector1">
              <a:avLst/>
            </a:prstGeom>
            <a:ln w="38100" cmpd="sng">
              <a:solidFill>
                <a:srgbClr val="C0504D"/>
              </a:solidFill>
              <a:tailEnd type="arrow"/>
            </a:ln>
          </p:spPr>
          <p:style>
            <a:lnRef idx="2">
              <a:schemeClr val="accent1"/>
            </a:lnRef>
            <a:fillRef idx="0">
              <a:schemeClr val="accent1"/>
            </a:fillRef>
            <a:effectRef idx="1">
              <a:schemeClr val="accent1"/>
            </a:effectRef>
            <a:fontRef idx="minor">
              <a:schemeClr val="tx1"/>
            </a:fontRef>
          </p:style>
        </p:cxnSp>
      </p:grpSp>
      <p:sp>
        <p:nvSpPr>
          <p:cNvPr id="7" name="CasellaDiTesto 6"/>
          <p:cNvSpPr txBox="1"/>
          <p:nvPr/>
        </p:nvSpPr>
        <p:spPr>
          <a:xfrm>
            <a:off x="3378760" y="6161255"/>
            <a:ext cx="4678684" cy="36933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r>
              <a:rPr lang="it-IT" dirty="0" err="1" smtClean="0"/>
              <a:t>Predicted</a:t>
            </a:r>
            <a:r>
              <a:rPr lang="it-IT" dirty="0" smtClean="0"/>
              <a:t> </a:t>
            </a:r>
            <a:r>
              <a:rPr lang="it-IT" dirty="0" err="1" smtClean="0"/>
              <a:t>Flood</a:t>
            </a:r>
            <a:r>
              <a:rPr lang="it-IT" dirty="0" smtClean="0"/>
              <a:t> </a:t>
            </a:r>
            <a:r>
              <a:rPr lang="it-IT" dirty="0" err="1" smtClean="0"/>
              <a:t>conditions</a:t>
            </a:r>
            <a:r>
              <a:rPr lang="it-IT" dirty="0" smtClean="0"/>
              <a:t> on August 2nd, 2011</a:t>
            </a:r>
            <a:endParaRPr lang="it-IT" dirty="0"/>
          </a:p>
        </p:txBody>
      </p:sp>
      <p:pic>
        <p:nvPicPr>
          <p:cNvPr id="8" name="Picture 7" descr="P:\Admin\LOGOS\UNOSAT_UNITAR\2011_Version\Logos Black and White\jpgs\unosat_logos-05.jpg"/>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777255" y="175195"/>
            <a:ext cx="1311928" cy="409981"/>
          </a:xfrm>
          <a:prstGeom prst="rect">
            <a:avLst/>
          </a:prstGeom>
          <a:noFill/>
          <a:ln>
            <a:noFill/>
          </a:ln>
        </p:spPr>
      </p:pic>
    </p:spTree>
    <p:extLst>
      <p:ext uri="{BB962C8B-B14F-4D97-AF65-F5344CB8AC3E}">
        <p14:creationId xmlns:p14="http://schemas.microsoft.com/office/powerpoint/2010/main" val="36529760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uppo 5"/>
          <p:cNvGrpSpPr/>
          <p:nvPr/>
        </p:nvGrpSpPr>
        <p:grpSpPr>
          <a:xfrm>
            <a:off x="1415038" y="924649"/>
            <a:ext cx="6579278" cy="5591168"/>
            <a:chOff x="1241248" y="384705"/>
            <a:chExt cx="7244610" cy="6264795"/>
          </a:xfrm>
        </p:grpSpPr>
        <p:pic>
          <p:nvPicPr>
            <p:cNvPr id="2" name="Immagine 1" descr="Macintosh HD:Users:rr:Desktop:Screen Shot 2014-11-03 at 13.59.06.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241248" y="491524"/>
              <a:ext cx="7027164" cy="6157976"/>
            </a:xfrm>
            <a:prstGeom prst="rect">
              <a:avLst/>
            </a:prstGeom>
            <a:noFill/>
            <a:ln>
              <a:noFill/>
            </a:ln>
          </p:spPr>
        </p:pic>
        <p:pic>
          <p:nvPicPr>
            <p:cNvPr id="3" name="Immagine 2" descr="mid august.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443698" y="384705"/>
              <a:ext cx="2042160" cy="3136392"/>
            </a:xfrm>
            <a:prstGeom prst="rect">
              <a:avLst/>
            </a:prstGeom>
            <a:ln>
              <a:solidFill>
                <a:schemeClr val="tx1"/>
              </a:solidFill>
            </a:ln>
          </p:spPr>
        </p:pic>
        <p:sp>
          <p:nvSpPr>
            <p:cNvPr id="4" name="Ovale 3"/>
            <p:cNvSpPr/>
            <p:nvPr/>
          </p:nvSpPr>
          <p:spPr>
            <a:xfrm>
              <a:off x="6695722" y="1058333"/>
              <a:ext cx="952500" cy="1114778"/>
            </a:xfrm>
            <a:prstGeom prst="ellipse">
              <a:avLst/>
            </a:prstGeom>
            <a:noFill/>
            <a:ln w="38100" cmpd="sng">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cxnSp>
          <p:nvCxnSpPr>
            <p:cNvPr id="5" name="Connettore 2 4"/>
            <p:cNvCxnSpPr>
              <a:stCxn id="4" idx="2"/>
              <a:endCxn id="9" idx="6"/>
            </p:cNvCxnSpPr>
            <p:nvPr/>
          </p:nvCxnSpPr>
          <p:spPr>
            <a:xfrm flipH="1">
              <a:off x="4684888" y="1615722"/>
              <a:ext cx="2010834" cy="1106311"/>
            </a:xfrm>
            <a:prstGeom prst="straightConnector1">
              <a:avLst/>
            </a:prstGeom>
            <a:ln w="38100" cmpd="sng">
              <a:solidFill>
                <a:srgbClr val="C0504D"/>
              </a:solidFill>
              <a:tailEnd type="arrow"/>
            </a:ln>
          </p:spPr>
          <p:style>
            <a:lnRef idx="2">
              <a:schemeClr val="accent1"/>
            </a:lnRef>
            <a:fillRef idx="0">
              <a:schemeClr val="accent1"/>
            </a:fillRef>
            <a:effectRef idx="1">
              <a:schemeClr val="accent1"/>
            </a:effectRef>
            <a:fontRef idx="minor">
              <a:schemeClr val="tx1"/>
            </a:fontRef>
          </p:style>
        </p:cxnSp>
        <p:sp>
          <p:nvSpPr>
            <p:cNvPr id="9" name="Ovale 8"/>
            <p:cNvSpPr/>
            <p:nvPr/>
          </p:nvSpPr>
          <p:spPr>
            <a:xfrm>
              <a:off x="3421943" y="1394177"/>
              <a:ext cx="1262945" cy="2655712"/>
            </a:xfrm>
            <a:prstGeom prst="ellipse">
              <a:avLst/>
            </a:prstGeom>
            <a:noFill/>
            <a:ln w="38100" cmpd="sng">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1" name="CasellaDiTesto 10"/>
            <p:cNvSpPr txBox="1"/>
            <p:nvPr/>
          </p:nvSpPr>
          <p:spPr>
            <a:xfrm>
              <a:off x="2913851" y="6216017"/>
              <a:ext cx="5328614" cy="413829"/>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it-IT" dirty="0" err="1" smtClean="0"/>
                <a:t>Predicted</a:t>
              </a:r>
              <a:r>
                <a:rPr lang="it-IT" dirty="0" smtClean="0"/>
                <a:t> </a:t>
              </a:r>
              <a:r>
                <a:rPr lang="it-IT" dirty="0" err="1" smtClean="0"/>
                <a:t>Flood</a:t>
              </a:r>
              <a:r>
                <a:rPr lang="it-IT" dirty="0" smtClean="0"/>
                <a:t> </a:t>
              </a:r>
              <a:r>
                <a:rPr lang="it-IT" dirty="0" err="1" smtClean="0"/>
                <a:t>conditions</a:t>
              </a:r>
              <a:r>
                <a:rPr lang="it-IT" dirty="0" smtClean="0"/>
                <a:t> on August 14th, 2011</a:t>
              </a:r>
              <a:endParaRPr lang="it-IT" dirty="0"/>
            </a:p>
          </p:txBody>
        </p:sp>
      </p:grpSp>
      <p:pic>
        <p:nvPicPr>
          <p:cNvPr id="10" name="Picture 9" descr="P:\Admin\LOGOS\UNOSAT_UNITAR\2011_Version\Logos Black and White\jpgs\unosat_logos-05.jpg"/>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777255" y="175195"/>
            <a:ext cx="1311928" cy="409981"/>
          </a:xfrm>
          <a:prstGeom prst="rect">
            <a:avLst/>
          </a:prstGeom>
          <a:noFill/>
          <a:ln>
            <a:noFill/>
          </a:ln>
        </p:spPr>
      </p:pic>
    </p:spTree>
    <p:extLst>
      <p:ext uri="{BB962C8B-B14F-4D97-AF65-F5344CB8AC3E}">
        <p14:creationId xmlns:p14="http://schemas.microsoft.com/office/powerpoint/2010/main" val="35433924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po 2"/>
          <p:cNvGrpSpPr/>
          <p:nvPr/>
        </p:nvGrpSpPr>
        <p:grpSpPr>
          <a:xfrm>
            <a:off x="1114247" y="962526"/>
            <a:ext cx="6759753" cy="5562274"/>
            <a:chOff x="1114247" y="350407"/>
            <a:chExt cx="7397970" cy="6174393"/>
          </a:xfrm>
        </p:grpSpPr>
        <p:pic>
          <p:nvPicPr>
            <p:cNvPr id="2" name="Immagine 1" descr="Macintosh HD:Users:rr:Desktop:Screen Shot 2014-11-03 at 13.59.49.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114247" y="374190"/>
              <a:ext cx="7005066" cy="6150610"/>
            </a:xfrm>
            <a:prstGeom prst="rect">
              <a:avLst/>
            </a:prstGeom>
            <a:noFill/>
            <a:ln>
              <a:noFill/>
            </a:ln>
          </p:spPr>
        </p:pic>
        <p:pic>
          <p:nvPicPr>
            <p:cNvPr id="11" name="Immagine 10" descr="mid sept.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58449" y="350407"/>
              <a:ext cx="1953768" cy="2883408"/>
            </a:xfrm>
            <a:prstGeom prst="rect">
              <a:avLst/>
            </a:prstGeom>
          </p:spPr>
        </p:pic>
        <p:sp>
          <p:nvSpPr>
            <p:cNvPr id="4" name="Ovale 3"/>
            <p:cNvSpPr/>
            <p:nvPr/>
          </p:nvSpPr>
          <p:spPr>
            <a:xfrm>
              <a:off x="6695722" y="733778"/>
              <a:ext cx="952500" cy="2116665"/>
            </a:xfrm>
            <a:prstGeom prst="ellipse">
              <a:avLst/>
            </a:prstGeom>
            <a:noFill/>
            <a:ln w="38100" cmpd="sng">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cxnSp>
          <p:nvCxnSpPr>
            <p:cNvPr id="5" name="Connettore 2 4"/>
            <p:cNvCxnSpPr>
              <a:stCxn id="4" idx="2"/>
              <a:endCxn id="6" idx="6"/>
            </p:cNvCxnSpPr>
            <p:nvPr/>
          </p:nvCxnSpPr>
          <p:spPr>
            <a:xfrm flipH="1">
              <a:off x="4868333" y="1792111"/>
              <a:ext cx="1827389" cy="2087033"/>
            </a:xfrm>
            <a:prstGeom prst="straightConnector1">
              <a:avLst/>
            </a:prstGeom>
            <a:ln w="38100" cmpd="sng">
              <a:solidFill>
                <a:srgbClr val="C0504D"/>
              </a:solidFill>
              <a:tailEnd type="arrow"/>
            </a:ln>
          </p:spPr>
          <p:style>
            <a:lnRef idx="2">
              <a:schemeClr val="accent1"/>
            </a:lnRef>
            <a:fillRef idx="0">
              <a:schemeClr val="accent1"/>
            </a:fillRef>
            <a:effectRef idx="1">
              <a:schemeClr val="accent1"/>
            </a:effectRef>
            <a:fontRef idx="minor">
              <a:schemeClr val="tx1"/>
            </a:fontRef>
          </p:style>
        </p:cxnSp>
        <p:sp>
          <p:nvSpPr>
            <p:cNvPr id="6" name="Ovale 5"/>
            <p:cNvSpPr/>
            <p:nvPr/>
          </p:nvSpPr>
          <p:spPr>
            <a:xfrm>
              <a:off x="3033889" y="1394177"/>
              <a:ext cx="1834444" cy="4969934"/>
            </a:xfrm>
            <a:prstGeom prst="ellipse">
              <a:avLst/>
            </a:prstGeom>
            <a:noFill/>
            <a:ln w="38100" cmpd="sng">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0" name="CasellaDiTesto 9"/>
            <p:cNvSpPr txBox="1"/>
            <p:nvPr/>
          </p:nvSpPr>
          <p:spPr>
            <a:xfrm>
              <a:off x="1114247" y="374190"/>
              <a:ext cx="5305796" cy="409976"/>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it-IT" dirty="0" err="1" smtClean="0"/>
                <a:t>Predicted</a:t>
              </a:r>
              <a:r>
                <a:rPr lang="it-IT" dirty="0" smtClean="0"/>
                <a:t> </a:t>
              </a:r>
              <a:r>
                <a:rPr lang="it-IT" dirty="0" err="1" smtClean="0"/>
                <a:t>Flood</a:t>
              </a:r>
              <a:r>
                <a:rPr lang="it-IT" dirty="0" smtClean="0"/>
                <a:t> </a:t>
              </a:r>
              <a:r>
                <a:rPr lang="it-IT" dirty="0" err="1" smtClean="0"/>
                <a:t>conditions</a:t>
              </a:r>
              <a:r>
                <a:rPr lang="it-IT" dirty="0" smtClean="0"/>
                <a:t> on August 31st, 2011</a:t>
              </a:r>
              <a:endParaRPr lang="it-IT" dirty="0"/>
            </a:p>
          </p:txBody>
        </p:sp>
      </p:grpSp>
      <p:pic>
        <p:nvPicPr>
          <p:cNvPr id="9" name="Picture 8" descr="P:\Admin\LOGOS\UNOSAT_UNITAR\2011_Version\Logos Black and White\jpgs\unosat_logos-05.jpg"/>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777255" y="175195"/>
            <a:ext cx="1311928" cy="409981"/>
          </a:xfrm>
          <a:prstGeom prst="rect">
            <a:avLst/>
          </a:prstGeom>
          <a:noFill/>
          <a:ln>
            <a:noFill/>
          </a:ln>
        </p:spPr>
      </p:pic>
    </p:spTree>
    <p:extLst>
      <p:ext uri="{BB962C8B-B14F-4D97-AF65-F5344CB8AC3E}">
        <p14:creationId xmlns:p14="http://schemas.microsoft.com/office/powerpoint/2010/main" val="9229461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it-IT" dirty="0" smtClean="0"/>
              <a:t>Outcomes from Testcase 1</a:t>
            </a:r>
            <a:endParaRPr lang="it-IT" dirty="0"/>
          </a:p>
        </p:txBody>
      </p:sp>
      <p:sp>
        <p:nvSpPr>
          <p:cNvPr id="3" name="Segnaposto contenuto 2"/>
          <p:cNvSpPr>
            <a:spLocks noGrp="1"/>
          </p:cNvSpPr>
          <p:nvPr>
            <p:ph idx="1"/>
          </p:nvPr>
        </p:nvSpPr>
        <p:spPr/>
        <p:txBody>
          <a:bodyPr>
            <a:normAutofit fontScale="85000" lnSpcReduction="10000"/>
          </a:bodyPr>
          <a:lstStyle/>
          <a:p>
            <a:endParaRPr lang="en-GB" dirty="0" smtClean="0"/>
          </a:p>
          <a:p>
            <a:r>
              <a:rPr lang="en-GB" dirty="0" smtClean="0"/>
              <a:t>Good agreement between flood forecasted scenario and observations.</a:t>
            </a:r>
          </a:p>
          <a:p>
            <a:endParaRPr lang="en-GB" dirty="0"/>
          </a:p>
          <a:p>
            <a:r>
              <a:rPr lang="en-GB" dirty="0" smtClean="0"/>
              <a:t>The </a:t>
            </a:r>
            <a:r>
              <a:rPr lang="en-GB" dirty="0" err="1"/>
              <a:t>t</a:t>
            </a:r>
            <a:r>
              <a:rPr lang="en-GB" dirty="0" err="1" smtClean="0"/>
              <a:t>estcase</a:t>
            </a:r>
            <a:r>
              <a:rPr lang="en-GB" dirty="0" smtClean="0"/>
              <a:t> </a:t>
            </a:r>
            <a:r>
              <a:rPr lang="en-GB" dirty="0"/>
              <a:t>demonstrated the use in operational configuration of the </a:t>
            </a:r>
            <a:r>
              <a:rPr lang="en-GB" dirty="0" smtClean="0"/>
              <a:t>Global Flood </a:t>
            </a:r>
            <a:r>
              <a:rPr lang="en-GB" dirty="0"/>
              <a:t>M</a:t>
            </a:r>
            <a:r>
              <a:rPr lang="en-GB" dirty="0" smtClean="0"/>
              <a:t>odel designed </a:t>
            </a:r>
            <a:r>
              <a:rPr lang="en-GB" dirty="0"/>
              <a:t>for GAR 2015</a:t>
            </a:r>
            <a:r>
              <a:rPr lang="en-GB" dirty="0" smtClean="0"/>
              <a:t>.</a:t>
            </a:r>
          </a:p>
          <a:p>
            <a:endParaRPr lang="en-GB" dirty="0"/>
          </a:p>
          <a:p>
            <a:r>
              <a:rPr lang="en-GB" dirty="0" smtClean="0"/>
              <a:t>Some Additional activities are needed to transform it into a 24/7 service using supercomputing facilities. </a:t>
            </a:r>
          </a:p>
          <a:p>
            <a:pPr marL="0" indent="0">
              <a:buNone/>
            </a:pPr>
            <a:endParaRPr lang="en-GB" dirty="0" smtClean="0"/>
          </a:p>
          <a:p>
            <a:endParaRPr lang="en-GB" dirty="0"/>
          </a:p>
          <a:p>
            <a:pPr marL="0" indent="0">
              <a:buNone/>
            </a:pPr>
            <a:endParaRPr lang="en-GB" dirty="0" smtClean="0"/>
          </a:p>
          <a:p>
            <a:pPr marL="0" indent="0">
              <a:buNone/>
            </a:pPr>
            <a:endParaRPr lang="en-GB" dirty="0" smtClean="0"/>
          </a:p>
        </p:txBody>
      </p:sp>
      <p:pic>
        <p:nvPicPr>
          <p:cNvPr id="4" name="Picture 3" descr="P:\Admin\LOGOS\UNOSAT_UNITAR\2011_Version\Logos Black and White\jpgs\unosat_logos-05.jpg"/>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777255" y="175195"/>
            <a:ext cx="1311928" cy="409981"/>
          </a:xfrm>
          <a:prstGeom prst="rect">
            <a:avLst/>
          </a:prstGeom>
          <a:noFill/>
          <a:ln>
            <a:noFill/>
          </a:ln>
        </p:spPr>
      </p:pic>
    </p:spTree>
    <p:extLst>
      <p:ext uri="{BB962C8B-B14F-4D97-AF65-F5344CB8AC3E}">
        <p14:creationId xmlns:p14="http://schemas.microsoft.com/office/powerpoint/2010/main" val="365825887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1"/>
          <p:cNvSpPr txBox="1">
            <a:spLocks/>
          </p:cNvSpPr>
          <p:nvPr/>
        </p:nvSpPr>
        <p:spPr>
          <a:xfrm>
            <a:off x="390832" y="2440133"/>
            <a:ext cx="8384458" cy="1470025"/>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4000" b="1" smtClean="0">
                <a:effectLst>
                  <a:outerShdw blurRad="38100" dist="38100" dir="2700000" algn="tl">
                    <a:srgbClr val="000000">
                      <a:alpha val="43137"/>
                    </a:srgbClr>
                  </a:outerShdw>
                </a:effectLst>
              </a:rPr>
              <a:t>Zambezi River Basin (Shire river)</a:t>
            </a:r>
            <a:br>
              <a:rPr lang="en-US" sz="4000" b="1" smtClean="0">
                <a:effectLst>
                  <a:outerShdw blurRad="38100" dist="38100" dir="2700000" algn="tl">
                    <a:srgbClr val="000000">
                      <a:alpha val="43137"/>
                    </a:srgbClr>
                  </a:outerShdw>
                </a:effectLst>
              </a:rPr>
            </a:br>
            <a:r>
              <a:rPr lang="en-US" sz="4000" b="1" smtClean="0">
                <a:effectLst>
                  <a:outerShdw blurRad="38100" dist="38100" dir="2700000" algn="tl">
                    <a:srgbClr val="000000">
                      <a:alpha val="43137"/>
                    </a:srgbClr>
                  </a:outerShdw>
                </a:effectLst>
              </a:rPr>
              <a:t>Malawi-Mozambique Floods 2015</a:t>
            </a:r>
            <a:br>
              <a:rPr lang="en-US" sz="4000" b="1" smtClean="0">
                <a:effectLst>
                  <a:outerShdw blurRad="38100" dist="38100" dir="2700000" algn="tl">
                    <a:srgbClr val="000000">
                      <a:alpha val="43137"/>
                    </a:srgbClr>
                  </a:outerShdw>
                </a:effectLst>
              </a:rPr>
            </a:br>
            <a:r>
              <a:rPr lang="en-US" sz="4000" b="1" smtClean="0">
                <a:effectLst>
                  <a:outerShdw blurRad="38100" dist="38100" dir="2700000" algn="tl">
                    <a:srgbClr val="000000">
                      <a:alpha val="43137"/>
                    </a:srgbClr>
                  </a:outerShdw>
                </a:effectLst>
              </a:rPr>
              <a:t/>
            </a:r>
            <a:br>
              <a:rPr lang="en-US" sz="4000" b="1" smtClean="0">
                <a:effectLst>
                  <a:outerShdw blurRad="38100" dist="38100" dir="2700000" algn="tl">
                    <a:srgbClr val="000000">
                      <a:alpha val="43137"/>
                    </a:srgbClr>
                  </a:outerShdw>
                </a:effectLst>
              </a:rPr>
            </a:br>
            <a:r>
              <a:rPr lang="en-US" sz="4000" b="1" smtClean="0">
                <a:effectLst>
                  <a:outerShdw blurRad="38100" dist="38100" dir="2700000" algn="tl">
                    <a:srgbClr val="000000">
                      <a:alpha val="43137"/>
                    </a:srgbClr>
                  </a:outerShdw>
                </a:effectLst>
              </a:rPr>
              <a:t>Flood - forecast experiment</a:t>
            </a:r>
            <a:br>
              <a:rPr lang="en-US" sz="4000" b="1" smtClean="0">
                <a:effectLst>
                  <a:outerShdw blurRad="38100" dist="38100" dir="2700000" algn="tl">
                    <a:srgbClr val="000000">
                      <a:alpha val="43137"/>
                    </a:srgbClr>
                  </a:outerShdw>
                </a:effectLst>
              </a:rPr>
            </a:br>
            <a:r>
              <a:rPr lang="en-US" sz="4000" b="1" smtClean="0">
                <a:effectLst>
                  <a:outerShdw blurRad="38100" dist="38100" dir="2700000" algn="tl">
                    <a:srgbClr val="000000">
                      <a:alpha val="43137"/>
                    </a:srgbClr>
                  </a:outerShdw>
                </a:effectLst>
              </a:rPr>
              <a:t>and early activation</a:t>
            </a:r>
            <a:endParaRPr lang="it-IT" sz="4000" b="1" dirty="0">
              <a:effectLst>
                <a:outerShdw blurRad="38100" dist="38100" dir="2700000" algn="tl">
                  <a:srgbClr val="000000">
                    <a:alpha val="43137"/>
                  </a:srgbClr>
                </a:outerShdw>
              </a:effectLst>
            </a:endParaRPr>
          </a:p>
        </p:txBody>
      </p:sp>
      <p:pic>
        <p:nvPicPr>
          <p:cNvPr id="4" name="Picture 3" descr="P:\Admin\LOGOS\UNOSAT_UNITAR\2011_Version\Logos Black and White\jpgs\unosat_logos-05.jpg"/>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777255" y="175195"/>
            <a:ext cx="1311928" cy="409981"/>
          </a:xfrm>
          <a:prstGeom prst="rect">
            <a:avLst/>
          </a:prstGeom>
          <a:noFill/>
          <a:ln>
            <a:noFill/>
          </a:ln>
        </p:spPr>
      </p:pic>
    </p:spTree>
    <p:extLst>
      <p:ext uri="{BB962C8B-B14F-4D97-AF65-F5344CB8AC3E}">
        <p14:creationId xmlns:p14="http://schemas.microsoft.com/office/powerpoint/2010/main" val="790634224"/>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p:cNvSpPr>
            <a:spLocks noGrp="1"/>
          </p:cNvSpPr>
          <p:nvPr>
            <p:ph type="title"/>
          </p:nvPr>
        </p:nvSpPr>
        <p:spPr/>
        <p:txBody>
          <a:bodyPr>
            <a:normAutofit fontScale="90000"/>
          </a:bodyPr>
          <a:lstStyle/>
          <a:p>
            <a:r>
              <a:rPr lang="it-IT" dirty="0" err="1" smtClean="0"/>
              <a:t>Validation</a:t>
            </a:r>
            <a:endParaRPr lang="it-IT" dirty="0"/>
          </a:p>
        </p:txBody>
      </p:sp>
      <p:sp>
        <p:nvSpPr>
          <p:cNvPr id="6" name="Segnaposto contenuto 5"/>
          <p:cNvSpPr>
            <a:spLocks noGrp="1"/>
          </p:cNvSpPr>
          <p:nvPr>
            <p:ph idx="1"/>
          </p:nvPr>
        </p:nvSpPr>
        <p:spPr>
          <a:xfrm>
            <a:off x="457200" y="2126916"/>
            <a:ext cx="8229600" cy="2926347"/>
          </a:xfrm>
        </p:spPr>
        <p:txBody>
          <a:bodyPr>
            <a:normAutofit/>
          </a:bodyPr>
          <a:lstStyle/>
          <a:p>
            <a:r>
              <a:rPr lang="it-IT" dirty="0" err="1" smtClean="0"/>
              <a:t>Flood</a:t>
            </a:r>
            <a:r>
              <a:rPr lang="it-IT" dirty="0" smtClean="0"/>
              <a:t> </a:t>
            </a:r>
            <a:r>
              <a:rPr lang="it-IT" dirty="0" err="1" smtClean="0"/>
              <a:t>forecast</a:t>
            </a:r>
            <a:r>
              <a:rPr lang="it-IT" dirty="0" smtClean="0"/>
              <a:t> </a:t>
            </a:r>
            <a:r>
              <a:rPr lang="it-IT" dirty="0" err="1" smtClean="0"/>
              <a:t>were</a:t>
            </a:r>
            <a:r>
              <a:rPr lang="it-IT" dirty="0" smtClean="0"/>
              <a:t> </a:t>
            </a:r>
            <a:r>
              <a:rPr lang="it-IT" dirty="0" err="1" smtClean="0"/>
              <a:t>validated</a:t>
            </a:r>
            <a:r>
              <a:rPr lang="it-IT" dirty="0" smtClean="0"/>
              <a:t> </a:t>
            </a:r>
            <a:r>
              <a:rPr lang="it-IT" dirty="0" err="1" smtClean="0"/>
              <a:t>against</a:t>
            </a:r>
            <a:r>
              <a:rPr lang="it-IT" dirty="0" smtClean="0"/>
              <a:t> satellite </a:t>
            </a:r>
            <a:r>
              <a:rPr lang="it-IT" dirty="0" err="1" smtClean="0"/>
              <a:t>observations</a:t>
            </a:r>
            <a:endParaRPr lang="it-IT" dirty="0" smtClean="0"/>
          </a:p>
          <a:p>
            <a:endParaRPr lang="it-IT" dirty="0"/>
          </a:p>
          <a:p>
            <a:r>
              <a:rPr lang="it-IT" dirty="0" err="1" smtClean="0"/>
              <a:t>Both</a:t>
            </a:r>
            <a:r>
              <a:rPr lang="it-IT" dirty="0" smtClean="0"/>
              <a:t> the </a:t>
            </a:r>
            <a:r>
              <a:rPr lang="it-IT" dirty="0" err="1" smtClean="0"/>
              <a:t>hydrologic</a:t>
            </a:r>
            <a:r>
              <a:rPr lang="it-IT" dirty="0" smtClean="0"/>
              <a:t> </a:t>
            </a:r>
            <a:r>
              <a:rPr lang="it-IT" dirty="0" err="1" smtClean="0"/>
              <a:t>module</a:t>
            </a:r>
            <a:r>
              <a:rPr lang="it-IT" dirty="0" smtClean="0"/>
              <a:t>  and the </a:t>
            </a:r>
            <a:r>
              <a:rPr lang="it-IT" dirty="0" err="1" smtClean="0"/>
              <a:t>inundation</a:t>
            </a:r>
            <a:r>
              <a:rPr lang="it-IT" dirty="0" smtClean="0"/>
              <a:t> </a:t>
            </a:r>
            <a:r>
              <a:rPr lang="it-IT" dirty="0" err="1" smtClean="0"/>
              <a:t>module</a:t>
            </a:r>
            <a:r>
              <a:rPr lang="it-IT" dirty="0" smtClean="0"/>
              <a:t> </a:t>
            </a:r>
            <a:r>
              <a:rPr lang="it-IT" dirty="0" err="1" smtClean="0"/>
              <a:t>were</a:t>
            </a:r>
            <a:r>
              <a:rPr lang="it-IT" dirty="0" smtClean="0"/>
              <a:t> </a:t>
            </a:r>
            <a:r>
              <a:rPr lang="it-IT" dirty="0" err="1" smtClean="0"/>
              <a:t>validated</a:t>
            </a:r>
            <a:endParaRPr lang="it-IT" dirty="0" smtClean="0"/>
          </a:p>
        </p:txBody>
      </p:sp>
      <p:pic>
        <p:nvPicPr>
          <p:cNvPr id="4" name="Picture 3" descr="P:\Admin\LOGOS\UNOSAT_UNITAR\2011_Version\Logos Black and White\jpgs\unosat_logos-05.jpg"/>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777255" y="175195"/>
            <a:ext cx="1311928" cy="409981"/>
          </a:xfrm>
          <a:prstGeom prst="rect">
            <a:avLst/>
          </a:prstGeom>
          <a:noFill/>
          <a:ln>
            <a:noFill/>
          </a:ln>
        </p:spPr>
      </p:pic>
    </p:spTree>
    <p:extLst>
      <p:ext uri="{BB962C8B-B14F-4D97-AF65-F5344CB8AC3E}">
        <p14:creationId xmlns:p14="http://schemas.microsoft.com/office/powerpoint/2010/main" val="4165785844"/>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r="7151" b="11014"/>
          <a:stretch/>
        </p:blipFill>
        <p:spPr>
          <a:xfrm>
            <a:off x="4129540" y="595522"/>
            <a:ext cx="4836884" cy="3202110"/>
          </a:xfrm>
          <a:prstGeom prst="rect">
            <a:avLst/>
          </a:prstGeom>
        </p:spPr>
      </p:pic>
      <p:grpSp>
        <p:nvGrpSpPr>
          <p:cNvPr id="15" name="Group 14"/>
          <p:cNvGrpSpPr/>
          <p:nvPr/>
        </p:nvGrpSpPr>
        <p:grpSpPr>
          <a:xfrm>
            <a:off x="242618" y="731166"/>
            <a:ext cx="3437101" cy="3482541"/>
            <a:chOff x="6323159" y="2065337"/>
            <a:chExt cx="2820841" cy="2968336"/>
          </a:xfrm>
        </p:grpSpPr>
        <p:pic>
          <p:nvPicPr>
            <p:cNvPr id="16" name="Immagine 7"/>
            <p:cNvPicPr>
              <a:picLocks noChangeAspect="1"/>
            </p:cNvPicPr>
            <p:nvPr/>
          </p:nvPicPr>
          <p:blipFill>
            <a:blip r:embed="rId4"/>
            <a:stretch>
              <a:fillRect/>
            </a:stretch>
          </p:blipFill>
          <p:spPr>
            <a:xfrm>
              <a:off x="6323159" y="2065337"/>
              <a:ext cx="2820841" cy="2968336"/>
            </a:xfrm>
            <a:prstGeom prst="rect">
              <a:avLst/>
            </a:prstGeom>
          </p:spPr>
        </p:pic>
        <p:sp>
          <p:nvSpPr>
            <p:cNvPr id="17" name="Ovale 8"/>
            <p:cNvSpPr/>
            <p:nvPr/>
          </p:nvSpPr>
          <p:spPr>
            <a:xfrm>
              <a:off x="7234921" y="3491189"/>
              <a:ext cx="535170" cy="392545"/>
            </a:xfrm>
            <a:prstGeom prst="ellipse">
              <a:avLst/>
            </a:prstGeom>
            <a:noFill/>
            <a:ln w="19050" cmpd="sng">
              <a:solidFill>
                <a:schemeClr val="bg2">
                  <a:lumMod val="1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grpSp>
      <p:pic>
        <p:nvPicPr>
          <p:cNvPr id="18" name="Picture 11"/>
          <p:cNvPicPr/>
          <p:nvPr/>
        </p:nvPicPr>
        <p:blipFill>
          <a:blip r:embed="rId5"/>
          <a:stretch>
            <a:fillRect/>
          </a:stretch>
        </p:blipFill>
        <p:spPr>
          <a:xfrm>
            <a:off x="3775578" y="3748186"/>
            <a:ext cx="5190845" cy="3065715"/>
          </a:xfrm>
          <a:prstGeom prst="rect">
            <a:avLst/>
          </a:prstGeom>
        </p:spPr>
      </p:pic>
      <p:sp>
        <p:nvSpPr>
          <p:cNvPr id="7" name="CasellaDiTesto 6"/>
          <p:cNvSpPr txBox="1"/>
          <p:nvPr/>
        </p:nvSpPr>
        <p:spPr>
          <a:xfrm>
            <a:off x="306723" y="4272677"/>
            <a:ext cx="3232889" cy="2308324"/>
          </a:xfrm>
          <a:prstGeom prst="rect">
            <a:avLst/>
          </a:prstGeom>
          <a:noFill/>
        </p:spPr>
        <p:txBody>
          <a:bodyPr wrap="square" rtlCol="0">
            <a:spAutoFit/>
          </a:bodyPr>
          <a:lstStyle/>
          <a:p>
            <a:r>
              <a:rPr lang="it-IT" dirty="0" smtClean="0"/>
              <a:t>Forecasted Streamflow over the Chire River from CIMA Foundation and GFMS of University of Maryland</a:t>
            </a:r>
          </a:p>
          <a:p>
            <a:endParaRPr lang="it-IT" dirty="0"/>
          </a:p>
          <a:p>
            <a:r>
              <a:rPr lang="it-IT" dirty="0" smtClean="0"/>
              <a:t>CIMA  - Mid term forecast</a:t>
            </a:r>
          </a:p>
          <a:p>
            <a:endParaRPr lang="it-IT" dirty="0" smtClean="0"/>
          </a:p>
          <a:p>
            <a:r>
              <a:rPr lang="it-IT" dirty="0" smtClean="0"/>
              <a:t>GFMS - 5 days forecast</a:t>
            </a:r>
            <a:endParaRPr lang="it-IT" dirty="0"/>
          </a:p>
        </p:txBody>
      </p:sp>
      <p:sp>
        <p:nvSpPr>
          <p:cNvPr id="11" name="Oval 10"/>
          <p:cNvSpPr/>
          <p:nvPr/>
        </p:nvSpPr>
        <p:spPr>
          <a:xfrm>
            <a:off x="4526498" y="4560286"/>
            <a:ext cx="1016641" cy="2253615"/>
          </a:xfrm>
          <a:prstGeom prst="ellipse">
            <a:avLst/>
          </a:prstGeom>
          <a:no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schemeClr val="accent6">
                  <a:lumMod val="75000"/>
                </a:schemeClr>
              </a:solidFill>
            </a:endParaRPr>
          </a:p>
        </p:txBody>
      </p:sp>
      <p:sp>
        <p:nvSpPr>
          <p:cNvPr id="12" name="Text Box 2"/>
          <p:cNvSpPr txBox="1">
            <a:spLocks noChangeArrowheads="1"/>
          </p:cNvSpPr>
          <p:nvPr/>
        </p:nvSpPr>
        <p:spPr bwMode="auto">
          <a:xfrm>
            <a:off x="4605370" y="5559001"/>
            <a:ext cx="796925" cy="339725"/>
          </a:xfrm>
          <a:prstGeom prst="rect">
            <a:avLst/>
          </a:prstGeom>
          <a:noFill/>
          <a:ln w="9525">
            <a:noFill/>
            <a:miter lim="800000"/>
            <a:headEnd/>
            <a:tailEnd/>
          </a:ln>
        </p:spPr>
        <p:txBody>
          <a:bodyPr rot="0" vert="horz" wrap="square" lIns="91440" tIns="45720" rIns="91440" bIns="45720" anchor="t" anchorCtr="0">
            <a:noAutofit/>
          </a:bodyPr>
          <a:lstStyle/>
          <a:p>
            <a:pPr marL="0" marR="0">
              <a:lnSpc>
                <a:spcPct val="115000"/>
              </a:lnSpc>
              <a:spcBef>
                <a:spcPts val="0"/>
              </a:spcBef>
              <a:spcAft>
                <a:spcPts val="1000"/>
              </a:spcAft>
            </a:pPr>
            <a:r>
              <a:rPr lang="en-US" sz="1400" b="1" dirty="0">
                <a:solidFill>
                  <a:schemeClr val="tx2">
                    <a:lumMod val="75000"/>
                  </a:schemeClr>
                </a:solidFill>
                <a:effectLst/>
                <a:latin typeface="Calibri"/>
                <a:ea typeface="Calibri"/>
                <a:cs typeface="Times New Roman"/>
              </a:rPr>
              <a:t>Event 1</a:t>
            </a:r>
            <a:endParaRPr lang="en-US" sz="1100" dirty="0">
              <a:solidFill>
                <a:schemeClr val="tx2">
                  <a:lumMod val="75000"/>
                </a:schemeClr>
              </a:solidFill>
              <a:effectLst/>
              <a:latin typeface="Calibri"/>
              <a:ea typeface="Calibri"/>
              <a:cs typeface="Times New Roman"/>
            </a:endParaRPr>
          </a:p>
        </p:txBody>
      </p:sp>
      <p:sp>
        <p:nvSpPr>
          <p:cNvPr id="13" name="Oval 12"/>
          <p:cNvSpPr/>
          <p:nvPr/>
        </p:nvSpPr>
        <p:spPr>
          <a:xfrm>
            <a:off x="6644139" y="4085338"/>
            <a:ext cx="938637" cy="2728563"/>
          </a:xfrm>
          <a:prstGeom prst="ellipse">
            <a:avLst/>
          </a:prstGeom>
          <a:noFill/>
          <a:ln w="25400" cap="flat" cmpd="sng" algn="ctr">
            <a:solidFill>
              <a:srgbClr val="FF00FF"/>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4" name="Text Box 2"/>
          <p:cNvSpPr txBox="1">
            <a:spLocks noChangeArrowheads="1"/>
          </p:cNvSpPr>
          <p:nvPr/>
        </p:nvSpPr>
        <p:spPr bwMode="auto">
          <a:xfrm>
            <a:off x="6698451" y="5314225"/>
            <a:ext cx="796925" cy="339725"/>
          </a:xfrm>
          <a:prstGeom prst="rect">
            <a:avLst/>
          </a:prstGeom>
          <a:noFill/>
          <a:ln w="9525">
            <a:noFill/>
            <a:miter lim="800000"/>
            <a:headEnd/>
            <a:tailEnd/>
          </a:ln>
        </p:spPr>
        <p:txBody>
          <a:bodyPr rot="0" vert="horz" wrap="square" lIns="91440" tIns="45720" rIns="91440" bIns="45720" anchor="t" anchorCtr="0">
            <a:noAutofit/>
          </a:bodyPr>
          <a:lstStyle/>
          <a:p>
            <a:pPr marL="0" marR="0">
              <a:lnSpc>
                <a:spcPct val="115000"/>
              </a:lnSpc>
              <a:spcBef>
                <a:spcPts val="0"/>
              </a:spcBef>
              <a:spcAft>
                <a:spcPts val="1000"/>
              </a:spcAft>
            </a:pPr>
            <a:r>
              <a:rPr lang="en-US" sz="1400" b="1" dirty="0">
                <a:solidFill>
                  <a:srgbClr val="FF00FF"/>
                </a:solidFill>
                <a:effectLst/>
                <a:latin typeface="Calibri"/>
                <a:ea typeface="Calibri"/>
                <a:cs typeface="Times New Roman"/>
              </a:rPr>
              <a:t>Event 2</a:t>
            </a:r>
            <a:endParaRPr lang="en-US" sz="1100" dirty="0">
              <a:effectLst/>
              <a:latin typeface="Calibri"/>
              <a:ea typeface="Calibri"/>
              <a:cs typeface="Times New Roman"/>
            </a:endParaRPr>
          </a:p>
        </p:txBody>
      </p:sp>
      <p:sp>
        <p:nvSpPr>
          <p:cNvPr id="19" name="Oval 10"/>
          <p:cNvSpPr/>
          <p:nvPr/>
        </p:nvSpPr>
        <p:spPr>
          <a:xfrm>
            <a:off x="4555994" y="1794717"/>
            <a:ext cx="1001893" cy="1969225"/>
          </a:xfrm>
          <a:prstGeom prst="ellipse">
            <a:avLst/>
          </a:prstGeom>
          <a:no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0" name="Text Box 2"/>
          <p:cNvSpPr txBox="1">
            <a:spLocks noChangeArrowheads="1"/>
          </p:cNvSpPr>
          <p:nvPr/>
        </p:nvSpPr>
        <p:spPr bwMode="auto">
          <a:xfrm>
            <a:off x="4643198" y="2721959"/>
            <a:ext cx="796925" cy="339725"/>
          </a:xfrm>
          <a:prstGeom prst="rect">
            <a:avLst/>
          </a:prstGeom>
          <a:noFill/>
          <a:ln w="9525">
            <a:noFill/>
            <a:miter lim="800000"/>
            <a:headEnd/>
            <a:tailEnd/>
          </a:ln>
        </p:spPr>
        <p:txBody>
          <a:bodyPr rot="0" vert="horz" wrap="square" lIns="91440" tIns="45720" rIns="91440" bIns="45720" anchor="t" anchorCtr="0">
            <a:noAutofit/>
          </a:bodyPr>
          <a:lstStyle/>
          <a:p>
            <a:pPr marL="0" marR="0">
              <a:lnSpc>
                <a:spcPct val="115000"/>
              </a:lnSpc>
              <a:spcBef>
                <a:spcPts val="0"/>
              </a:spcBef>
              <a:spcAft>
                <a:spcPts val="1000"/>
              </a:spcAft>
            </a:pPr>
            <a:r>
              <a:rPr lang="en-US" sz="1400" b="1" dirty="0">
                <a:solidFill>
                  <a:schemeClr val="tx2">
                    <a:lumMod val="75000"/>
                  </a:schemeClr>
                </a:solidFill>
                <a:effectLst/>
                <a:latin typeface="Calibri"/>
                <a:ea typeface="Calibri"/>
                <a:cs typeface="Times New Roman"/>
              </a:rPr>
              <a:t>Event 1</a:t>
            </a:r>
            <a:endParaRPr lang="en-US" sz="1100" dirty="0">
              <a:solidFill>
                <a:schemeClr val="tx2">
                  <a:lumMod val="75000"/>
                </a:schemeClr>
              </a:solidFill>
              <a:effectLst/>
              <a:latin typeface="Calibri"/>
              <a:ea typeface="Calibri"/>
              <a:cs typeface="Times New Roman"/>
            </a:endParaRPr>
          </a:p>
        </p:txBody>
      </p:sp>
      <p:sp>
        <p:nvSpPr>
          <p:cNvPr id="21" name="Oval 12"/>
          <p:cNvSpPr/>
          <p:nvPr/>
        </p:nvSpPr>
        <p:spPr>
          <a:xfrm>
            <a:off x="8133726" y="1794717"/>
            <a:ext cx="903063" cy="1969226"/>
          </a:xfrm>
          <a:prstGeom prst="ellipse">
            <a:avLst/>
          </a:prstGeom>
          <a:noFill/>
          <a:ln w="25400" cap="flat" cmpd="sng" algn="ctr">
            <a:solidFill>
              <a:srgbClr val="FF00FF"/>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2" name="Text Box 2"/>
          <p:cNvSpPr txBox="1">
            <a:spLocks noChangeArrowheads="1"/>
          </p:cNvSpPr>
          <p:nvPr/>
        </p:nvSpPr>
        <p:spPr bwMode="auto">
          <a:xfrm>
            <a:off x="8232490" y="2885554"/>
            <a:ext cx="796925" cy="339725"/>
          </a:xfrm>
          <a:prstGeom prst="rect">
            <a:avLst/>
          </a:prstGeom>
          <a:noFill/>
          <a:ln w="9525">
            <a:noFill/>
            <a:miter lim="800000"/>
            <a:headEnd/>
            <a:tailEnd/>
          </a:ln>
        </p:spPr>
        <p:txBody>
          <a:bodyPr rot="0" vert="horz" wrap="square" lIns="91440" tIns="45720" rIns="91440" bIns="45720" anchor="t" anchorCtr="0">
            <a:noAutofit/>
          </a:bodyPr>
          <a:lstStyle/>
          <a:p>
            <a:pPr marL="0" marR="0">
              <a:lnSpc>
                <a:spcPct val="115000"/>
              </a:lnSpc>
              <a:spcBef>
                <a:spcPts val="0"/>
              </a:spcBef>
              <a:spcAft>
                <a:spcPts val="1000"/>
              </a:spcAft>
            </a:pPr>
            <a:r>
              <a:rPr lang="en-US" sz="1400" b="1" dirty="0">
                <a:solidFill>
                  <a:srgbClr val="FF00FF"/>
                </a:solidFill>
                <a:effectLst/>
                <a:latin typeface="Calibri"/>
                <a:ea typeface="Calibri"/>
                <a:cs typeface="Times New Roman"/>
              </a:rPr>
              <a:t>Event 2</a:t>
            </a:r>
            <a:endParaRPr lang="en-US" sz="1100" dirty="0">
              <a:effectLst/>
              <a:latin typeface="Calibri"/>
              <a:ea typeface="Calibri"/>
              <a:cs typeface="Times New Roman"/>
            </a:endParaRPr>
          </a:p>
        </p:txBody>
      </p:sp>
      <p:sp>
        <p:nvSpPr>
          <p:cNvPr id="23" name="CasellaDiTesto 22"/>
          <p:cNvSpPr txBox="1"/>
          <p:nvPr/>
        </p:nvSpPr>
        <p:spPr>
          <a:xfrm>
            <a:off x="4713175" y="853457"/>
            <a:ext cx="2251918" cy="338554"/>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r>
              <a:rPr lang="it-IT" sz="1600" dirty="0" smtClean="0"/>
              <a:t>CIMA </a:t>
            </a:r>
            <a:r>
              <a:rPr lang="it-IT" sz="1600" dirty="0" err="1" smtClean="0"/>
              <a:t>Forecast</a:t>
            </a:r>
            <a:r>
              <a:rPr lang="it-IT" sz="1600" dirty="0" smtClean="0"/>
              <a:t>  - 14 </a:t>
            </a:r>
            <a:r>
              <a:rPr lang="it-IT" sz="1600" dirty="0" err="1" smtClean="0"/>
              <a:t>Jan</a:t>
            </a:r>
            <a:endParaRPr lang="it-IT" sz="1600" dirty="0"/>
          </a:p>
        </p:txBody>
      </p:sp>
      <p:sp>
        <p:nvSpPr>
          <p:cNvPr id="24" name="CasellaDiTesto 23"/>
          <p:cNvSpPr txBox="1"/>
          <p:nvPr/>
        </p:nvSpPr>
        <p:spPr>
          <a:xfrm>
            <a:off x="4189616" y="4130021"/>
            <a:ext cx="2251923" cy="338554"/>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r>
              <a:rPr lang="it-IT" sz="1600" dirty="0" smtClean="0"/>
              <a:t>GFMS </a:t>
            </a:r>
            <a:r>
              <a:rPr lang="it-IT" sz="1600" dirty="0" err="1" smtClean="0"/>
              <a:t>Forecast</a:t>
            </a:r>
            <a:r>
              <a:rPr lang="it-IT" sz="1600" dirty="0" smtClean="0"/>
              <a:t> - 18 </a:t>
            </a:r>
            <a:r>
              <a:rPr lang="it-IT" sz="1600" dirty="0" err="1" smtClean="0"/>
              <a:t>Feb</a:t>
            </a:r>
            <a:r>
              <a:rPr lang="it-IT" sz="1600" dirty="0" smtClean="0"/>
              <a:t> </a:t>
            </a:r>
            <a:endParaRPr lang="it-IT" sz="1600" dirty="0"/>
          </a:p>
        </p:txBody>
      </p:sp>
      <p:cxnSp>
        <p:nvCxnSpPr>
          <p:cNvPr id="4" name="Straight Connector 3"/>
          <p:cNvCxnSpPr/>
          <p:nvPr/>
        </p:nvCxnSpPr>
        <p:spPr>
          <a:xfrm>
            <a:off x="8236963" y="4070590"/>
            <a:ext cx="7374" cy="2507191"/>
          </a:xfrm>
          <a:prstGeom prst="line">
            <a:avLst/>
          </a:prstGeom>
          <a:ln w="12700">
            <a:solidFill>
              <a:schemeClr val="tx1">
                <a:lumMod val="50000"/>
                <a:lumOff val="50000"/>
              </a:schemeClr>
            </a:solidFill>
            <a:prstDash val="sysDash"/>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a:off x="8225116" y="5832360"/>
            <a:ext cx="469058" cy="0"/>
          </a:xfrm>
          <a:prstGeom prst="straightConnector1">
            <a:avLst/>
          </a:prstGeom>
          <a:ln w="254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6" name="Text Box 2"/>
          <p:cNvSpPr txBox="1">
            <a:spLocks noChangeArrowheads="1"/>
          </p:cNvSpPr>
          <p:nvPr/>
        </p:nvSpPr>
        <p:spPr bwMode="auto">
          <a:xfrm>
            <a:off x="8226993" y="5958133"/>
            <a:ext cx="843258" cy="575404"/>
          </a:xfrm>
          <a:prstGeom prst="rect">
            <a:avLst/>
          </a:prstGeom>
          <a:noFill/>
          <a:ln w="9525">
            <a:noFill/>
            <a:miter lim="800000"/>
            <a:headEnd/>
            <a:tailEnd/>
          </a:ln>
        </p:spPr>
        <p:txBody>
          <a:bodyPr rot="0" vert="horz" wrap="square" lIns="91440" tIns="45720" rIns="91440" bIns="45720" anchor="t" anchorCtr="0">
            <a:noAutofit/>
          </a:bodyPr>
          <a:lstStyle/>
          <a:p>
            <a:pPr marL="0" marR="0">
              <a:lnSpc>
                <a:spcPct val="115000"/>
              </a:lnSpc>
              <a:spcBef>
                <a:spcPts val="0"/>
              </a:spcBef>
            </a:pPr>
            <a:r>
              <a:rPr lang="en-US" sz="1100" b="1" dirty="0" smtClean="0">
                <a:solidFill>
                  <a:srgbClr val="FF0000"/>
                </a:solidFill>
                <a:effectLst/>
                <a:latin typeface="Calibri"/>
                <a:ea typeface="Calibri"/>
                <a:cs typeface="Times New Roman"/>
              </a:rPr>
              <a:t>5 days</a:t>
            </a:r>
          </a:p>
          <a:p>
            <a:pPr marL="0" marR="0">
              <a:lnSpc>
                <a:spcPct val="115000"/>
              </a:lnSpc>
              <a:spcBef>
                <a:spcPts val="0"/>
              </a:spcBef>
            </a:pPr>
            <a:r>
              <a:rPr lang="en-US" sz="1100" b="1" dirty="0" smtClean="0">
                <a:solidFill>
                  <a:srgbClr val="FF0000"/>
                </a:solidFill>
                <a:effectLst/>
                <a:latin typeface="Calibri"/>
                <a:ea typeface="Calibri"/>
                <a:cs typeface="Times New Roman"/>
              </a:rPr>
              <a:t>forecast</a:t>
            </a:r>
            <a:endParaRPr lang="en-US" sz="1100" dirty="0">
              <a:effectLst/>
              <a:latin typeface="Calibri"/>
              <a:ea typeface="Calibri"/>
              <a:cs typeface="Times New Roman"/>
            </a:endParaRPr>
          </a:p>
        </p:txBody>
      </p:sp>
      <p:cxnSp>
        <p:nvCxnSpPr>
          <p:cNvPr id="27" name="Straight Arrow Connector 26"/>
          <p:cNvCxnSpPr/>
          <p:nvPr/>
        </p:nvCxnSpPr>
        <p:spPr>
          <a:xfrm>
            <a:off x="5364772" y="1619236"/>
            <a:ext cx="3220485" cy="0"/>
          </a:xfrm>
          <a:prstGeom prst="straightConnector1">
            <a:avLst/>
          </a:prstGeom>
          <a:ln w="254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8" name="Text Box 2"/>
          <p:cNvSpPr txBox="1">
            <a:spLocks noChangeArrowheads="1"/>
          </p:cNvSpPr>
          <p:nvPr/>
        </p:nvSpPr>
        <p:spPr bwMode="auto">
          <a:xfrm>
            <a:off x="6253314" y="1643904"/>
            <a:ext cx="1246238" cy="301625"/>
          </a:xfrm>
          <a:prstGeom prst="rect">
            <a:avLst/>
          </a:prstGeom>
          <a:noFill/>
          <a:ln w="9525">
            <a:noFill/>
            <a:miter lim="800000"/>
            <a:headEnd/>
            <a:tailEnd/>
          </a:ln>
        </p:spPr>
        <p:txBody>
          <a:bodyPr rot="0" vert="horz" wrap="square" lIns="91440" tIns="45720" rIns="91440" bIns="45720" anchor="t" anchorCtr="0">
            <a:noAutofit/>
          </a:bodyPr>
          <a:lstStyle/>
          <a:p>
            <a:pPr marL="0" marR="0">
              <a:lnSpc>
                <a:spcPct val="115000"/>
              </a:lnSpc>
              <a:spcBef>
                <a:spcPts val="0"/>
              </a:spcBef>
              <a:spcAft>
                <a:spcPts val="1000"/>
              </a:spcAft>
            </a:pPr>
            <a:r>
              <a:rPr lang="en-US" sz="1100" b="1" dirty="0" smtClean="0">
                <a:solidFill>
                  <a:srgbClr val="FF0000"/>
                </a:solidFill>
                <a:effectLst/>
                <a:latin typeface="Calibri"/>
                <a:ea typeface="Calibri"/>
                <a:cs typeface="Times New Roman"/>
              </a:rPr>
              <a:t>Mid term forecast</a:t>
            </a:r>
            <a:endParaRPr lang="en-US" sz="1100" dirty="0">
              <a:effectLst/>
              <a:latin typeface="Calibri"/>
              <a:ea typeface="Calibri"/>
              <a:cs typeface="Times New Roman"/>
            </a:endParaRPr>
          </a:p>
        </p:txBody>
      </p:sp>
      <p:pic>
        <p:nvPicPr>
          <p:cNvPr id="29" name="Picture 28" descr="P:\Admin\LOGOS\UNOSAT_UNITAR\2011_Version\Logos Black and White\jpgs\unosat_logos-05.jpg"/>
          <p:cNvPicPr/>
          <p:nvPr/>
        </p:nvPicPr>
        <p:blipFill>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777255" y="175195"/>
            <a:ext cx="1311928" cy="409981"/>
          </a:xfrm>
          <a:prstGeom prst="rect">
            <a:avLst/>
          </a:prstGeom>
          <a:noFill/>
          <a:ln>
            <a:noFill/>
          </a:ln>
        </p:spPr>
      </p:pic>
    </p:spTree>
    <p:extLst>
      <p:ext uri="{BB962C8B-B14F-4D97-AF65-F5344CB8AC3E}">
        <p14:creationId xmlns:p14="http://schemas.microsoft.com/office/powerpoint/2010/main" val="39634852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Response Model"/>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949960" y="1379148"/>
            <a:ext cx="4883345" cy="3152670"/>
          </a:xfrm>
          <a:prstGeom prst="rect">
            <a:avLst/>
          </a:prstGeom>
          <a:solidFill>
            <a:srgbClr val="FF0000">
              <a:alpha val="23921"/>
            </a:srgbClr>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 name="Rettangolo 4"/>
          <p:cNvSpPr/>
          <p:nvPr/>
        </p:nvSpPr>
        <p:spPr>
          <a:xfrm>
            <a:off x="457200" y="4156920"/>
            <a:ext cx="8269754" cy="2554545"/>
          </a:xfrm>
          <a:prstGeom prst="rect">
            <a:avLst/>
          </a:prstGeom>
        </p:spPr>
        <p:txBody>
          <a:bodyPr wrap="square">
            <a:spAutoFit/>
          </a:bodyPr>
          <a:lstStyle/>
          <a:p>
            <a:r>
              <a:rPr lang="en-US" sz="1600" dirty="0" smtClean="0"/>
              <a:t>Goals:</a:t>
            </a:r>
          </a:p>
          <a:p>
            <a:endParaRPr lang="en-US" sz="1600" dirty="0" smtClean="0"/>
          </a:p>
          <a:p>
            <a:pPr marL="285750" indent="-285750">
              <a:buFont typeface="Wingdings" panose="05000000000000000000" pitchFamily="2" charset="2"/>
              <a:buChar char="ü"/>
            </a:pPr>
            <a:r>
              <a:rPr lang="en-US" sz="1600" dirty="0" smtClean="0"/>
              <a:t>Improve disaster </a:t>
            </a:r>
            <a:r>
              <a:rPr lang="en-US" sz="1600" dirty="0"/>
              <a:t>response </a:t>
            </a:r>
            <a:r>
              <a:rPr lang="en-US" sz="1600" dirty="0" smtClean="0"/>
              <a:t>planning with </a:t>
            </a:r>
            <a:r>
              <a:rPr lang="en-US" sz="1600" dirty="0"/>
              <a:t>timely identification of </a:t>
            </a:r>
            <a:r>
              <a:rPr lang="en-US" sz="1600" dirty="0" smtClean="0"/>
              <a:t>potential affected areas, in particular for critical </a:t>
            </a:r>
            <a:r>
              <a:rPr lang="en-US" sz="1600" dirty="0"/>
              <a:t>areas of the world that lack of </a:t>
            </a:r>
            <a:r>
              <a:rPr lang="en-US" sz="1600" dirty="0" smtClean="0"/>
              <a:t>data</a:t>
            </a:r>
          </a:p>
          <a:p>
            <a:pPr marL="285750" indent="-285750">
              <a:buFont typeface="Wingdings" panose="05000000000000000000" pitchFamily="2" charset="2"/>
              <a:buChar char="ü"/>
            </a:pPr>
            <a:endParaRPr lang="en-US" sz="1600" dirty="0"/>
          </a:p>
          <a:p>
            <a:pPr marL="285750" indent="-285750">
              <a:buFont typeface="Wingdings" panose="05000000000000000000" pitchFamily="2" charset="2"/>
              <a:buChar char="ü"/>
            </a:pPr>
            <a:r>
              <a:rPr lang="en-US" sz="1600" dirty="0" smtClean="0"/>
              <a:t>supporting </a:t>
            </a:r>
            <a:r>
              <a:rPr lang="en-US" sz="1600" dirty="0"/>
              <a:t>humanitarian actors during </a:t>
            </a:r>
            <a:r>
              <a:rPr lang="en-US" sz="1600" dirty="0" smtClean="0"/>
              <a:t>flood emergency with data and analysis</a:t>
            </a:r>
          </a:p>
          <a:p>
            <a:pPr marL="285750" indent="-285750">
              <a:buFont typeface="Wingdings" panose="05000000000000000000" pitchFamily="2" charset="2"/>
              <a:buChar char="ü"/>
            </a:pPr>
            <a:endParaRPr lang="en-US" sz="1600" dirty="0" smtClean="0"/>
          </a:p>
          <a:p>
            <a:pPr marL="285750" indent="-285750">
              <a:buFont typeface="Wingdings" panose="05000000000000000000" pitchFamily="2" charset="2"/>
              <a:buChar char="ü"/>
            </a:pPr>
            <a:r>
              <a:rPr lang="en-US" sz="1600" dirty="0" smtClean="0"/>
              <a:t>overcome </a:t>
            </a:r>
            <a:r>
              <a:rPr lang="en-US" sz="1600" dirty="0"/>
              <a:t>delays due to the triggering process of satellite </a:t>
            </a:r>
            <a:r>
              <a:rPr lang="en-US" sz="1600" dirty="0" smtClean="0"/>
              <a:t>imagery</a:t>
            </a:r>
          </a:p>
          <a:p>
            <a:pPr marL="285750" indent="-285750">
              <a:buFont typeface="Wingdings" panose="05000000000000000000" pitchFamily="2" charset="2"/>
              <a:buChar char="ü"/>
            </a:pPr>
            <a:endParaRPr lang="en-US" sz="1600" dirty="0"/>
          </a:p>
          <a:p>
            <a:pPr marL="285750" indent="-285750">
              <a:buFont typeface="Wingdings" panose="05000000000000000000" pitchFamily="2" charset="2"/>
              <a:buChar char="ü"/>
            </a:pPr>
            <a:r>
              <a:rPr lang="en-US" sz="1600" dirty="0" smtClean="0"/>
              <a:t>guide </a:t>
            </a:r>
            <a:r>
              <a:rPr lang="en-US" sz="1600" dirty="0"/>
              <a:t>satellite image </a:t>
            </a:r>
            <a:r>
              <a:rPr lang="en-US" sz="1600" dirty="0" smtClean="0"/>
              <a:t>acquisition and fill </a:t>
            </a:r>
            <a:r>
              <a:rPr lang="en-US" sz="1600" dirty="0"/>
              <a:t>in any gaps in the satellite image </a:t>
            </a:r>
            <a:r>
              <a:rPr lang="en-US" sz="1600" dirty="0" smtClean="0"/>
              <a:t>analysis</a:t>
            </a:r>
          </a:p>
        </p:txBody>
      </p:sp>
      <p:sp>
        <p:nvSpPr>
          <p:cNvPr id="4" name="Rettangolo 1"/>
          <p:cNvSpPr/>
          <p:nvPr/>
        </p:nvSpPr>
        <p:spPr>
          <a:xfrm>
            <a:off x="816306" y="1552033"/>
            <a:ext cx="2808312" cy="2585323"/>
          </a:xfrm>
          <a:prstGeom prst="rect">
            <a:avLst/>
          </a:prstGeom>
        </p:spPr>
        <p:txBody>
          <a:bodyPr wrap="square">
            <a:spAutoFit/>
          </a:bodyPr>
          <a:lstStyle/>
          <a:p>
            <a:pPr algn="ctr"/>
            <a:r>
              <a:rPr lang="fr-CH" sz="1800" dirty="0" smtClean="0"/>
              <a:t>Flood </a:t>
            </a:r>
            <a:r>
              <a:rPr lang="fr-CH" sz="1800" dirty="0" err="1" smtClean="0"/>
              <a:t>Early</a:t>
            </a:r>
            <a:r>
              <a:rPr lang="fr-CH" sz="1800" dirty="0" smtClean="0"/>
              <a:t> Warnings System</a:t>
            </a:r>
            <a:endParaRPr lang="en-US" sz="1800" dirty="0" smtClean="0"/>
          </a:p>
          <a:p>
            <a:pPr algn="ctr"/>
            <a:endParaRPr lang="en-GB" sz="1800" dirty="0" smtClean="0"/>
          </a:p>
          <a:p>
            <a:pPr algn="ctr"/>
            <a:endParaRPr lang="en-US" sz="1800" dirty="0"/>
          </a:p>
          <a:p>
            <a:pPr algn="ctr"/>
            <a:r>
              <a:rPr lang="en-GB" dirty="0" smtClean="0"/>
              <a:t>Modelled </a:t>
            </a:r>
            <a:r>
              <a:rPr lang="en-GB" dirty="0" err="1" smtClean="0"/>
              <a:t>Streamflow</a:t>
            </a:r>
            <a:endParaRPr lang="en-GB" dirty="0" smtClean="0"/>
          </a:p>
          <a:p>
            <a:pPr algn="ctr"/>
            <a:r>
              <a:rPr lang="en-GB" sz="1800" dirty="0" smtClean="0"/>
              <a:t>and</a:t>
            </a:r>
            <a:endParaRPr lang="en-US" sz="1800" dirty="0" smtClean="0"/>
          </a:p>
          <a:p>
            <a:pPr algn="ctr"/>
            <a:r>
              <a:rPr lang="en-US" sz="1800" dirty="0" smtClean="0"/>
              <a:t>Rapid Estimation</a:t>
            </a:r>
          </a:p>
          <a:p>
            <a:pPr algn="ctr"/>
            <a:r>
              <a:rPr lang="en-US" sz="1800" dirty="0" smtClean="0"/>
              <a:t>of</a:t>
            </a:r>
          </a:p>
          <a:p>
            <a:pPr algn="ctr"/>
            <a:r>
              <a:rPr lang="en-US" sz="1800" dirty="0"/>
              <a:t>F</a:t>
            </a:r>
            <a:r>
              <a:rPr lang="en-US" sz="1800" dirty="0" smtClean="0"/>
              <a:t>lood Extent</a:t>
            </a:r>
          </a:p>
        </p:txBody>
      </p:sp>
      <p:sp>
        <p:nvSpPr>
          <p:cNvPr id="5" name="Freccia a destra 2"/>
          <p:cNvSpPr/>
          <p:nvPr/>
        </p:nvSpPr>
        <p:spPr>
          <a:xfrm>
            <a:off x="2100352" y="2265100"/>
            <a:ext cx="2664296" cy="294129"/>
          </a:xfrm>
          <a:prstGeom prst="rightArrow">
            <a:avLst/>
          </a:prstGeom>
          <a:solidFill>
            <a:srgbClr val="FF0000"/>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ttangolo arrotondato 3"/>
          <p:cNvSpPr/>
          <p:nvPr/>
        </p:nvSpPr>
        <p:spPr>
          <a:xfrm>
            <a:off x="4814056" y="1435474"/>
            <a:ext cx="1656184" cy="2664296"/>
          </a:xfrm>
          <a:prstGeom prst="roundRect">
            <a:avLst>
              <a:gd name="adj" fmla="val 7905"/>
            </a:avLst>
          </a:prstGeom>
          <a:solidFill>
            <a:srgbClr val="F57F4E">
              <a:alpha val="30000"/>
            </a:srgbClr>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olo 2"/>
          <p:cNvSpPr txBox="1">
            <a:spLocks/>
          </p:cNvSpPr>
          <p:nvPr/>
        </p:nvSpPr>
        <p:spPr>
          <a:xfrm>
            <a:off x="457200" y="793715"/>
            <a:ext cx="8229600" cy="623922"/>
          </a:xfrm>
          <a:prstGeom prst="rect">
            <a:avLst/>
          </a:prstGeom>
        </p:spPr>
        <p:txBody>
          <a:bodyPr>
            <a:normAutofit fontScale="90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it-IT" dirty="0" smtClean="0"/>
              <a:t>The needs</a:t>
            </a:r>
            <a:endParaRPr lang="it-IT" dirty="0"/>
          </a:p>
        </p:txBody>
      </p:sp>
      <p:pic>
        <p:nvPicPr>
          <p:cNvPr id="10" name="Picture 9" descr="P:\Admin\LOGOS\UNOSAT_UNITAR\2011_Version\Logos Black and White\jpgs\unosat_logos-05.jpg"/>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777255" y="175195"/>
            <a:ext cx="1311928" cy="409981"/>
          </a:xfrm>
          <a:prstGeom prst="rect">
            <a:avLst/>
          </a:prstGeom>
          <a:noFill/>
          <a:ln>
            <a:noFill/>
          </a:ln>
        </p:spPr>
      </p:pic>
    </p:spTree>
    <p:extLst>
      <p:ext uri="{BB962C8B-B14F-4D97-AF65-F5344CB8AC3E}">
        <p14:creationId xmlns:p14="http://schemas.microsoft.com/office/powerpoint/2010/main" val="65720831"/>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53633" y="1313171"/>
            <a:ext cx="4608891" cy="5421004"/>
          </a:xfrm>
          <a:prstGeom prst="rect">
            <a:avLst/>
          </a:prstGeom>
        </p:spPr>
      </p:pic>
      <p:sp>
        <p:nvSpPr>
          <p:cNvPr id="2" name="Titolo 1"/>
          <p:cNvSpPr>
            <a:spLocks noGrp="1"/>
          </p:cNvSpPr>
          <p:nvPr>
            <p:ph type="title" idx="4294967295"/>
          </p:nvPr>
        </p:nvSpPr>
        <p:spPr>
          <a:xfrm>
            <a:off x="457200" y="727349"/>
            <a:ext cx="8229600" cy="623922"/>
          </a:xfrm>
        </p:spPr>
        <p:txBody>
          <a:bodyPr>
            <a:noAutofit/>
          </a:bodyPr>
          <a:lstStyle/>
          <a:p>
            <a:r>
              <a:rPr lang="it-IT" sz="2800" dirty="0" smtClean="0"/>
              <a:t>Modelling support &amp; Rush Identification of AOIs</a:t>
            </a:r>
            <a:endParaRPr lang="it-IT" sz="2800" dirty="0"/>
          </a:p>
        </p:txBody>
      </p:sp>
      <p:sp>
        <p:nvSpPr>
          <p:cNvPr id="3" name="Rectangle 2"/>
          <p:cNvSpPr>
            <a:spLocks noChangeArrowheads="1"/>
          </p:cNvSpPr>
          <p:nvPr/>
        </p:nvSpPr>
        <p:spPr bwMode="auto">
          <a:xfrm>
            <a:off x="5365035" y="1426281"/>
            <a:ext cx="3321766" cy="1107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defTabSz="914400" fontAlgn="base">
              <a:spcBef>
                <a:spcPct val="0"/>
              </a:spcBef>
              <a:spcAft>
                <a:spcPct val="0"/>
              </a:spcAft>
            </a:pPr>
            <a:r>
              <a:rPr kumimoji="0" lang="en-GB" altLang="en-US" sz="12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KSAT</a:t>
            </a:r>
          </a:p>
          <a:p>
            <a:pPr lvl="0" defTabSz="914400" fontAlgn="base">
              <a:spcBef>
                <a:spcPct val="0"/>
              </a:spcBef>
              <a:spcAft>
                <a:spcPct val="0"/>
              </a:spcAft>
            </a:pPr>
            <a:r>
              <a:rPr kumimoji="0" lang="en-GB" altLang="en-US" sz="12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Radarsat-2</a:t>
            </a:r>
            <a:r>
              <a:rPr kumimoji="0" lang="en-GB" altLang="en-US" sz="1200" b="0" i="0" u="none" strike="noStrike" cap="none" normalizeH="0" dirty="0" smtClean="0">
                <a:ln>
                  <a:noFill/>
                </a:ln>
                <a:solidFill>
                  <a:schemeClr val="tx1"/>
                </a:solidFill>
                <a:effectLst/>
                <a:latin typeface="Calibri" pitchFamily="34" charset="0"/>
                <a:ea typeface="Calibri" pitchFamily="34" charset="0"/>
                <a:cs typeface="Times New Roman" pitchFamily="18" charset="0"/>
              </a:rPr>
              <a:t> tasking</a:t>
            </a:r>
            <a:endParaRPr kumimoji="0" lang="en-US" altLang="en-US" sz="12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30</a:t>
            </a:r>
            <a:r>
              <a:rPr kumimoji="0" lang="en-US" altLang="en-US" sz="1200" b="0" i="0" u="none" strike="noStrike" cap="none" normalizeH="0" baseline="30000" dirty="0" smtClean="0">
                <a:ln>
                  <a:noFill/>
                </a:ln>
                <a:solidFill>
                  <a:schemeClr val="tx1"/>
                </a:solidFill>
                <a:effectLst/>
                <a:latin typeface="Calibri" pitchFamily="34" charset="0"/>
                <a:ea typeface="Calibri" pitchFamily="34" charset="0"/>
                <a:cs typeface="Times New Roman" pitchFamily="18" charset="0"/>
              </a:rPr>
              <a:t>th</a:t>
            </a:r>
            <a:r>
              <a:rPr kumimoji="0" lang="en-US" altLang="en-US" sz="12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of January</a:t>
            </a:r>
            <a:endParaRPr kumimoji="0" lang="en-US" alt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Frame start UTC Time: 2015-01-30T16:14</a:t>
            </a:r>
            <a:endParaRPr kumimoji="0" lang="en-US" altLang="en-US"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1025" name="Picture 297"/>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365034" y="2320110"/>
            <a:ext cx="3321766" cy="382271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rot="21351007">
            <a:off x="5899352" y="3720587"/>
            <a:ext cx="1563329" cy="1541207"/>
          </a:xfrm>
          <a:prstGeom prst="rect">
            <a:avLst/>
          </a:prstGeom>
          <a:noFill/>
          <a:ln w="25400">
            <a:solidFill>
              <a:srgbClr val="FF0000"/>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Arc 22"/>
          <p:cNvSpPr/>
          <p:nvPr/>
        </p:nvSpPr>
        <p:spPr>
          <a:xfrm>
            <a:off x="1555958" y="4671859"/>
            <a:ext cx="4387644" cy="1069258"/>
          </a:xfrm>
          <a:prstGeom prst="arc">
            <a:avLst>
              <a:gd name="adj1" fmla="val 190430"/>
              <a:gd name="adj2" fmla="val 10446341"/>
            </a:avLst>
          </a:prstGeom>
          <a:ln w="38100">
            <a:solidFill>
              <a:srgbClr val="FF0000"/>
            </a:solidFill>
            <a:headEnd type="triangle"/>
            <a:tailEnd type="non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pic>
        <p:nvPicPr>
          <p:cNvPr id="8" name="Picture 7" descr="P:\Admin\LOGOS\UNOSAT_UNITAR\2011_Version\Logos Black and White\jpgs\unosat_logos-05.jpg"/>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777255" y="175195"/>
            <a:ext cx="1311928" cy="409981"/>
          </a:xfrm>
          <a:prstGeom prst="rect">
            <a:avLst/>
          </a:prstGeom>
          <a:noFill/>
          <a:ln>
            <a:noFill/>
          </a:ln>
        </p:spPr>
      </p:pic>
    </p:spTree>
    <p:extLst>
      <p:ext uri="{BB962C8B-B14F-4D97-AF65-F5344CB8AC3E}">
        <p14:creationId xmlns:p14="http://schemas.microsoft.com/office/powerpoint/2010/main" val="3904028189"/>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631507"/>
            <a:ext cx="8229600" cy="623922"/>
          </a:xfrm>
        </p:spPr>
        <p:txBody>
          <a:bodyPr>
            <a:normAutofit/>
          </a:bodyPr>
          <a:lstStyle/>
          <a:p>
            <a:r>
              <a:rPr lang="it-IT" sz="2400" dirty="0" smtClean="0"/>
              <a:t>UNOSAT’s flood records from </a:t>
            </a:r>
            <a:r>
              <a:rPr lang="en-US" sz="2400" dirty="0" smtClean="0"/>
              <a:t>21 of January to 13 of February</a:t>
            </a:r>
            <a:endParaRPr lang="it-IT" sz="2400" dirty="0"/>
          </a:p>
        </p:txBody>
      </p:sp>
      <p:sp>
        <p:nvSpPr>
          <p:cNvPr id="4" name="CasellaDiTesto 3"/>
          <p:cNvSpPr txBox="1"/>
          <p:nvPr/>
        </p:nvSpPr>
        <p:spPr>
          <a:xfrm>
            <a:off x="123710" y="5638820"/>
            <a:ext cx="8911731" cy="954107"/>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just"/>
            <a:r>
              <a:rPr lang="it-IT" sz="1400" dirty="0" smtClean="0"/>
              <a:t>First floods have been recorded around 11-16Jan (MODIS Terra and Aqua</a:t>
            </a:r>
            <a:r>
              <a:rPr lang="it-IT" sz="1400" dirty="0"/>
              <a:t>). </a:t>
            </a:r>
            <a:r>
              <a:rPr lang="it-IT" sz="1400" dirty="0" smtClean="0"/>
              <a:t>As recorded by Radarsat-2 waters receded until the beginning </a:t>
            </a:r>
            <a:r>
              <a:rPr lang="it-IT" sz="1400" dirty="0"/>
              <a:t>of </a:t>
            </a:r>
            <a:r>
              <a:rPr lang="it-IT" sz="1400" dirty="0" smtClean="0"/>
              <a:t>February. </a:t>
            </a:r>
            <a:r>
              <a:rPr lang="it-IT" sz="1400" b="1" dirty="0" err="1" smtClean="0"/>
              <a:t>Forecasted</a:t>
            </a:r>
            <a:r>
              <a:rPr lang="it-IT" sz="1400" b="1" dirty="0" smtClean="0"/>
              <a:t> trends appeard to be very consistent to the observed evolution of this first event observed by satellite sensors. </a:t>
            </a:r>
            <a:r>
              <a:rPr lang="it-IT" sz="1400" dirty="0" smtClean="0"/>
              <a:t>Despite larger extensions due to different impact of vegetation on L7 observations, on day 7 Feb a </a:t>
            </a:r>
            <a:r>
              <a:rPr lang="it-IT" sz="1400" dirty="0"/>
              <a:t>slight increase of the extent </a:t>
            </a:r>
            <a:r>
              <a:rPr lang="it-IT" sz="1400" dirty="0" smtClean="0"/>
              <a:t>has been recorded which is probable caused </a:t>
            </a:r>
            <a:r>
              <a:rPr lang="it-IT" sz="1400" dirty="0"/>
              <a:t>by fresh waters of 5-6 </a:t>
            </a:r>
            <a:r>
              <a:rPr lang="it-IT" sz="1400" dirty="0" smtClean="0"/>
              <a:t>Feb.</a:t>
            </a:r>
            <a:endParaRPr lang="it-IT" sz="1400" dirty="0"/>
          </a:p>
        </p:txBody>
      </p:sp>
      <p:sp>
        <p:nvSpPr>
          <p:cNvPr id="6" name="CasellaDiTesto 5"/>
          <p:cNvSpPr txBox="1"/>
          <p:nvPr/>
        </p:nvSpPr>
        <p:spPr>
          <a:xfrm>
            <a:off x="541777" y="1344192"/>
            <a:ext cx="835485" cy="369332"/>
          </a:xfrm>
          <a:prstGeom prst="rect">
            <a:avLst/>
          </a:prstGeom>
          <a:ln>
            <a:solidFill>
              <a:schemeClr val="tx2">
                <a:lumMod val="75000"/>
              </a:schemeClr>
            </a:solidFill>
          </a:ln>
        </p:spPr>
        <p:style>
          <a:lnRef idx="2">
            <a:schemeClr val="accent6"/>
          </a:lnRef>
          <a:fillRef idx="1">
            <a:schemeClr val="lt1"/>
          </a:fillRef>
          <a:effectRef idx="0">
            <a:schemeClr val="accent6"/>
          </a:effectRef>
          <a:fontRef idx="minor">
            <a:schemeClr val="dk1"/>
          </a:fontRef>
        </p:style>
        <p:txBody>
          <a:bodyPr wrap="none" rtlCol="0">
            <a:spAutoFit/>
          </a:bodyPr>
          <a:lstStyle/>
          <a:p>
            <a:r>
              <a:rPr lang="it-IT" dirty="0" smtClean="0"/>
              <a:t>Jan. 21</a:t>
            </a:r>
            <a:endParaRPr lang="it-IT" dirty="0"/>
          </a:p>
        </p:txBody>
      </p:sp>
      <p:sp>
        <p:nvSpPr>
          <p:cNvPr id="20" name="CasellaDiTesto 5"/>
          <p:cNvSpPr txBox="1"/>
          <p:nvPr/>
        </p:nvSpPr>
        <p:spPr>
          <a:xfrm>
            <a:off x="2351527" y="1344192"/>
            <a:ext cx="835485" cy="369332"/>
          </a:xfrm>
          <a:prstGeom prst="rect">
            <a:avLst/>
          </a:prstGeom>
          <a:ln>
            <a:solidFill>
              <a:schemeClr val="tx2">
                <a:lumMod val="75000"/>
              </a:schemeClr>
            </a:solidFill>
          </a:ln>
        </p:spPr>
        <p:style>
          <a:lnRef idx="2">
            <a:schemeClr val="accent6"/>
          </a:lnRef>
          <a:fillRef idx="1">
            <a:schemeClr val="lt1"/>
          </a:fillRef>
          <a:effectRef idx="0">
            <a:schemeClr val="accent6"/>
          </a:effectRef>
          <a:fontRef idx="minor">
            <a:schemeClr val="dk1"/>
          </a:fontRef>
        </p:style>
        <p:txBody>
          <a:bodyPr wrap="none" rtlCol="0">
            <a:spAutoFit/>
          </a:bodyPr>
          <a:lstStyle/>
          <a:p>
            <a:r>
              <a:rPr lang="it-IT" dirty="0" smtClean="0"/>
              <a:t>Jan. 30</a:t>
            </a:r>
            <a:endParaRPr lang="it-IT" dirty="0"/>
          </a:p>
        </p:txBody>
      </p:sp>
      <p:sp>
        <p:nvSpPr>
          <p:cNvPr id="21" name="CasellaDiTesto 5"/>
          <p:cNvSpPr txBox="1"/>
          <p:nvPr/>
        </p:nvSpPr>
        <p:spPr>
          <a:xfrm>
            <a:off x="4180327" y="1344192"/>
            <a:ext cx="868956" cy="369332"/>
          </a:xfrm>
          <a:prstGeom prst="rect">
            <a:avLst/>
          </a:prstGeom>
          <a:ln>
            <a:solidFill>
              <a:schemeClr val="tx2">
                <a:lumMod val="75000"/>
              </a:schemeClr>
            </a:solidFill>
          </a:ln>
        </p:spPr>
        <p:style>
          <a:lnRef idx="2">
            <a:schemeClr val="accent6"/>
          </a:lnRef>
          <a:fillRef idx="1">
            <a:schemeClr val="lt1"/>
          </a:fillRef>
          <a:effectRef idx="0">
            <a:schemeClr val="accent6"/>
          </a:effectRef>
          <a:fontRef idx="minor">
            <a:schemeClr val="dk1"/>
          </a:fontRef>
        </p:style>
        <p:txBody>
          <a:bodyPr wrap="none" rtlCol="0">
            <a:spAutoFit/>
          </a:bodyPr>
          <a:lstStyle/>
          <a:p>
            <a:r>
              <a:rPr lang="it-IT" dirty="0" smtClean="0"/>
              <a:t>Feb. 04</a:t>
            </a:r>
            <a:endParaRPr lang="it-IT" dirty="0"/>
          </a:p>
        </p:txBody>
      </p:sp>
      <p:sp>
        <p:nvSpPr>
          <p:cNvPr id="22" name="CasellaDiTesto 5"/>
          <p:cNvSpPr txBox="1"/>
          <p:nvPr/>
        </p:nvSpPr>
        <p:spPr>
          <a:xfrm>
            <a:off x="5980552" y="1344192"/>
            <a:ext cx="868956" cy="369332"/>
          </a:xfrm>
          <a:prstGeom prst="rect">
            <a:avLst/>
          </a:prstGeom>
          <a:ln>
            <a:solidFill>
              <a:srgbClr val="FD41D5"/>
            </a:solidFill>
          </a:ln>
        </p:spPr>
        <p:style>
          <a:lnRef idx="2">
            <a:schemeClr val="accent6"/>
          </a:lnRef>
          <a:fillRef idx="1">
            <a:schemeClr val="lt1"/>
          </a:fillRef>
          <a:effectRef idx="0">
            <a:schemeClr val="accent6"/>
          </a:effectRef>
          <a:fontRef idx="minor">
            <a:schemeClr val="dk1"/>
          </a:fontRef>
        </p:style>
        <p:txBody>
          <a:bodyPr wrap="none" rtlCol="0">
            <a:spAutoFit/>
          </a:bodyPr>
          <a:lstStyle/>
          <a:p>
            <a:r>
              <a:rPr lang="it-IT" dirty="0" smtClean="0"/>
              <a:t>Feb. 07</a:t>
            </a:r>
            <a:endParaRPr lang="it-IT" dirty="0"/>
          </a:p>
        </p:txBody>
      </p:sp>
      <p:sp>
        <p:nvSpPr>
          <p:cNvPr id="23" name="CasellaDiTesto 5"/>
          <p:cNvSpPr txBox="1"/>
          <p:nvPr/>
        </p:nvSpPr>
        <p:spPr>
          <a:xfrm>
            <a:off x="7790302" y="1344192"/>
            <a:ext cx="868956" cy="369332"/>
          </a:xfrm>
          <a:prstGeom prst="rect">
            <a:avLst/>
          </a:prstGeom>
          <a:ln>
            <a:solidFill>
              <a:srgbClr val="FD41D5"/>
            </a:solidFill>
          </a:ln>
        </p:spPr>
        <p:style>
          <a:lnRef idx="2">
            <a:schemeClr val="accent6"/>
          </a:lnRef>
          <a:fillRef idx="1">
            <a:schemeClr val="lt1"/>
          </a:fillRef>
          <a:effectRef idx="0">
            <a:schemeClr val="accent6"/>
          </a:effectRef>
          <a:fontRef idx="minor">
            <a:schemeClr val="dk1"/>
          </a:fontRef>
        </p:style>
        <p:txBody>
          <a:bodyPr wrap="none" rtlCol="0">
            <a:spAutoFit/>
          </a:bodyPr>
          <a:lstStyle/>
          <a:p>
            <a:r>
              <a:rPr lang="it-IT" dirty="0" smtClean="0"/>
              <a:t>Feb. 13</a:t>
            </a:r>
            <a:endParaRPr lang="it-IT" dirty="0"/>
          </a:p>
        </p:txBody>
      </p:sp>
      <p:sp>
        <p:nvSpPr>
          <p:cNvPr id="24" name="CasellaDiTesto 5"/>
          <p:cNvSpPr txBox="1"/>
          <p:nvPr/>
        </p:nvSpPr>
        <p:spPr>
          <a:xfrm>
            <a:off x="414840" y="4984322"/>
            <a:ext cx="1191673" cy="369332"/>
          </a:xfrm>
          <a:prstGeom prst="rect">
            <a:avLst/>
          </a:prstGeom>
          <a:ln>
            <a:solidFill>
              <a:schemeClr val="tx2">
                <a:lumMod val="75000"/>
              </a:schemeClr>
            </a:solidFill>
          </a:ln>
        </p:spPr>
        <p:style>
          <a:lnRef idx="2">
            <a:schemeClr val="accent6"/>
          </a:lnRef>
          <a:fillRef idx="1">
            <a:schemeClr val="lt1"/>
          </a:fillRef>
          <a:effectRef idx="0">
            <a:schemeClr val="accent6"/>
          </a:effectRef>
          <a:fontRef idx="minor">
            <a:schemeClr val="dk1"/>
          </a:fontRef>
        </p:style>
        <p:txBody>
          <a:bodyPr wrap="none" rtlCol="0">
            <a:spAutoFit/>
          </a:bodyPr>
          <a:lstStyle/>
          <a:p>
            <a:r>
              <a:rPr lang="it-IT" dirty="0" smtClean="0"/>
              <a:t>Radarsat-2</a:t>
            </a:r>
            <a:endParaRPr lang="it-IT" dirty="0"/>
          </a:p>
        </p:txBody>
      </p:sp>
      <p:sp>
        <p:nvSpPr>
          <p:cNvPr id="25" name="CasellaDiTesto 5"/>
          <p:cNvSpPr txBox="1"/>
          <p:nvPr/>
        </p:nvSpPr>
        <p:spPr>
          <a:xfrm>
            <a:off x="2173432" y="4984322"/>
            <a:ext cx="1191673" cy="369332"/>
          </a:xfrm>
          <a:prstGeom prst="rect">
            <a:avLst/>
          </a:prstGeom>
          <a:ln>
            <a:solidFill>
              <a:schemeClr val="tx2">
                <a:lumMod val="75000"/>
              </a:schemeClr>
            </a:solidFill>
          </a:ln>
        </p:spPr>
        <p:style>
          <a:lnRef idx="2">
            <a:schemeClr val="accent6"/>
          </a:lnRef>
          <a:fillRef idx="1">
            <a:schemeClr val="lt1"/>
          </a:fillRef>
          <a:effectRef idx="0">
            <a:schemeClr val="accent6"/>
          </a:effectRef>
          <a:fontRef idx="minor">
            <a:schemeClr val="dk1"/>
          </a:fontRef>
        </p:style>
        <p:txBody>
          <a:bodyPr wrap="none" rtlCol="0">
            <a:spAutoFit/>
          </a:bodyPr>
          <a:lstStyle/>
          <a:p>
            <a:r>
              <a:rPr lang="it-IT" dirty="0" smtClean="0"/>
              <a:t>Radarsat-2</a:t>
            </a:r>
            <a:endParaRPr lang="it-IT" dirty="0"/>
          </a:p>
        </p:txBody>
      </p:sp>
      <p:sp>
        <p:nvSpPr>
          <p:cNvPr id="26" name="CasellaDiTesto 5"/>
          <p:cNvSpPr txBox="1"/>
          <p:nvPr/>
        </p:nvSpPr>
        <p:spPr>
          <a:xfrm>
            <a:off x="4003630" y="4984322"/>
            <a:ext cx="1191673" cy="369332"/>
          </a:xfrm>
          <a:prstGeom prst="rect">
            <a:avLst/>
          </a:prstGeom>
          <a:ln>
            <a:solidFill>
              <a:schemeClr val="tx2">
                <a:lumMod val="75000"/>
              </a:schemeClr>
            </a:solidFill>
          </a:ln>
        </p:spPr>
        <p:style>
          <a:lnRef idx="2">
            <a:schemeClr val="accent6"/>
          </a:lnRef>
          <a:fillRef idx="1">
            <a:schemeClr val="lt1"/>
          </a:fillRef>
          <a:effectRef idx="0">
            <a:schemeClr val="accent6"/>
          </a:effectRef>
          <a:fontRef idx="minor">
            <a:schemeClr val="dk1"/>
          </a:fontRef>
        </p:style>
        <p:txBody>
          <a:bodyPr wrap="none" rtlCol="0">
            <a:spAutoFit/>
          </a:bodyPr>
          <a:lstStyle/>
          <a:p>
            <a:r>
              <a:rPr lang="it-IT" dirty="0" smtClean="0"/>
              <a:t>Radarsat-2</a:t>
            </a:r>
            <a:endParaRPr lang="it-IT" dirty="0"/>
          </a:p>
        </p:txBody>
      </p:sp>
      <p:sp>
        <p:nvSpPr>
          <p:cNvPr id="27" name="CasellaDiTesto 5"/>
          <p:cNvSpPr txBox="1"/>
          <p:nvPr/>
        </p:nvSpPr>
        <p:spPr>
          <a:xfrm>
            <a:off x="5819193" y="4984322"/>
            <a:ext cx="1099468" cy="369332"/>
          </a:xfrm>
          <a:prstGeom prst="rect">
            <a:avLst/>
          </a:prstGeom>
          <a:ln>
            <a:solidFill>
              <a:srgbClr val="FD41D5"/>
            </a:solidFill>
          </a:ln>
        </p:spPr>
        <p:style>
          <a:lnRef idx="2">
            <a:schemeClr val="accent6"/>
          </a:lnRef>
          <a:fillRef idx="1">
            <a:schemeClr val="lt1"/>
          </a:fillRef>
          <a:effectRef idx="0">
            <a:schemeClr val="accent6"/>
          </a:effectRef>
          <a:fontRef idx="minor">
            <a:schemeClr val="dk1"/>
          </a:fontRef>
        </p:style>
        <p:txBody>
          <a:bodyPr wrap="none" rtlCol="0">
            <a:spAutoFit/>
          </a:bodyPr>
          <a:lstStyle/>
          <a:p>
            <a:r>
              <a:rPr lang="it-IT" dirty="0" smtClean="0"/>
              <a:t>Landsat-7</a:t>
            </a:r>
            <a:endParaRPr lang="it-IT" dirty="0"/>
          </a:p>
        </p:txBody>
      </p:sp>
      <p:sp>
        <p:nvSpPr>
          <p:cNvPr id="28" name="CasellaDiTesto 5"/>
          <p:cNvSpPr txBox="1"/>
          <p:nvPr/>
        </p:nvSpPr>
        <p:spPr>
          <a:xfrm>
            <a:off x="7628943" y="4984322"/>
            <a:ext cx="1191673" cy="369332"/>
          </a:xfrm>
          <a:prstGeom prst="rect">
            <a:avLst/>
          </a:prstGeom>
          <a:ln>
            <a:solidFill>
              <a:srgbClr val="FD41D5"/>
            </a:solidFill>
          </a:ln>
        </p:spPr>
        <p:style>
          <a:lnRef idx="2">
            <a:schemeClr val="accent6"/>
          </a:lnRef>
          <a:fillRef idx="1">
            <a:schemeClr val="lt1"/>
          </a:fillRef>
          <a:effectRef idx="0">
            <a:schemeClr val="accent6"/>
          </a:effectRef>
          <a:fontRef idx="minor">
            <a:schemeClr val="dk1"/>
          </a:fontRef>
        </p:style>
        <p:txBody>
          <a:bodyPr wrap="none" rtlCol="0">
            <a:spAutoFit/>
          </a:bodyPr>
          <a:lstStyle/>
          <a:p>
            <a:r>
              <a:rPr lang="it-IT" dirty="0" smtClean="0"/>
              <a:t>Radarsat-2</a:t>
            </a:r>
            <a:endParaRPr lang="it-IT" dirty="0"/>
          </a:p>
        </p:txBody>
      </p:sp>
      <p:pic>
        <p:nvPicPr>
          <p:cNvPr id="31" name="Picture 30" descr="P:\Admin\LOGOS\UNOSAT_UNITAR\2011_Version\Logos Black and White\jpgs\unosat_logos-05.jpg"/>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777255" y="175195"/>
            <a:ext cx="1311928" cy="409981"/>
          </a:xfrm>
          <a:prstGeom prst="rect">
            <a:avLst/>
          </a:prstGeom>
          <a:noFill/>
          <a:ln>
            <a:noFill/>
          </a:ln>
        </p:spPr>
      </p:pic>
      <p:pic>
        <p:nvPicPr>
          <p:cNvPr id="3" name="Picture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3658" y="1781577"/>
            <a:ext cx="9087902" cy="3174271"/>
          </a:xfrm>
          <a:prstGeom prst="rect">
            <a:avLst/>
          </a:prstGeom>
        </p:spPr>
      </p:pic>
    </p:spTree>
    <p:extLst>
      <p:ext uri="{BB962C8B-B14F-4D97-AF65-F5344CB8AC3E}">
        <p14:creationId xmlns:p14="http://schemas.microsoft.com/office/powerpoint/2010/main" val="2493326137"/>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02029" y="599172"/>
            <a:ext cx="8509000" cy="623922"/>
          </a:xfrm>
        </p:spPr>
        <p:txBody>
          <a:bodyPr>
            <a:noAutofit/>
          </a:bodyPr>
          <a:lstStyle/>
          <a:p>
            <a:r>
              <a:rPr lang="it-IT" sz="2000" dirty="0" err="1"/>
              <a:t>Streamflow</a:t>
            </a:r>
            <a:r>
              <a:rPr lang="it-IT" sz="2000" dirty="0"/>
              <a:t> </a:t>
            </a:r>
            <a:r>
              <a:rPr lang="it-IT" sz="2000" dirty="0" err="1"/>
              <a:t>estimation</a:t>
            </a:r>
            <a:r>
              <a:rPr lang="it-IT" sz="2000" dirty="0"/>
              <a:t> </a:t>
            </a:r>
            <a:r>
              <a:rPr lang="it-IT" sz="2000" dirty="0" err="1"/>
              <a:t>based</a:t>
            </a:r>
            <a:r>
              <a:rPr lang="it-IT" sz="2000" dirty="0"/>
              <a:t> on TRMM data and </a:t>
            </a:r>
            <a:r>
              <a:rPr lang="it-IT" sz="2000" dirty="0" err="1"/>
              <a:t>flood</a:t>
            </a:r>
            <a:r>
              <a:rPr lang="it-IT" sz="2000" dirty="0"/>
              <a:t> </a:t>
            </a:r>
            <a:r>
              <a:rPr lang="it-IT" sz="2000" dirty="0" err="1" smtClean="0"/>
              <a:t>records</a:t>
            </a:r>
            <a:r>
              <a:rPr lang="it-IT" sz="2000" dirty="0" smtClean="0"/>
              <a:t> (</a:t>
            </a:r>
            <a:r>
              <a:rPr lang="it-IT" sz="2000" dirty="0" err="1" smtClean="0"/>
              <a:t>simulated</a:t>
            </a:r>
            <a:r>
              <a:rPr lang="it-IT" sz="2000" dirty="0" smtClean="0"/>
              <a:t>)</a:t>
            </a:r>
            <a:endParaRPr lang="it-IT" sz="2000" dirty="0"/>
          </a:p>
        </p:txBody>
      </p:sp>
      <p:pic>
        <p:nvPicPr>
          <p:cNvPr id="3" name="Immagine 2" descr="Senza titolo.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48839" y="1304636"/>
            <a:ext cx="3387979" cy="5019928"/>
          </a:xfrm>
          <a:prstGeom prst="rect">
            <a:avLst/>
          </a:prstGeom>
        </p:spPr>
      </p:pic>
      <p:pic>
        <p:nvPicPr>
          <p:cNvPr id="4" name="Immagine 3" descr="Senza titolo.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707909" y="4657740"/>
            <a:ext cx="2103120" cy="1261872"/>
          </a:xfrm>
          <a:prstGeom prst="rect">
            <a:avLst/>
          </a:prstGeom>
        </p:spPr>
      </p:pic>
      <p:pic>
        <p:nvPicPr>
          <p:cNvPr id="5" name="Immagine 4" descr="ShireHydroControlTRMM20150101_20150216.jp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636818" y="1075257"/>
            <a:ext cx="4777971" cy="3582484"/>
          </a:xfrm>
          <a:prstGeom prst="rect">
            <a:avLst/>
          </a:prstGeom>
        </p:spPr>
      </p:pic>
      <p:cxnSp>
        <p:nvCxnSpPr>
          <p:cNvPr id="7" name="Connettore 1 6"/>
          <p:cNvCxnSpPr/>
          <p:nvPr/>
        </p:nvCxnSpPr>
        <p:spPr>
          <a:xfrm flipV="1">
            <a:off x="5447043" y="3600220"/>
            <a:ext cx="0" cy="650769"/>
          </a:xfrm>
          <a:prstGeom prst="line">
            <a:avLst/>
          </a:prstGeom>
          <a:ln>
            <a:solidFill>
              <a:srgbClr val="FFFF00"/>
            </a:solidFill>
          </a:ln>
        </p:spPr>
        <p:style>
          <a:lnRef idx="2">
            <a:schemeClr val="accent1"/>
          </a:lnRef>
          <a:fillRef idx="0">
            <a:schemeClr val="accent1"/>
          </a:fillRef>
          <a:effectRef idx="1">
            <a:schemeClr val="accent1"/>
          </a:effectRef>
          <a:fontRef idx="minor">
            <a:schemeClr val="tx1"/>
          </a:fontRef>
        </p:style>
      </p:cxnSp>
      <p:cxnSp>
        <p:nvCxnSpPr>
          <p:cNvPr id="8" name="Connettore 1 7"/>
          <p:cNvCxnSpPr/>
          <p:nvPr/>
        </p:nvCxnSpPr>
        <p:spPr>
          <a:xfrm flipV="1">
            <a:off x="6365598" y="3600220"/>
            <a:ext cx="0" cy="650769"/>
          </a:xfrm>
          <a:prstGeom prst="line">
            <a:avLst/>
          </a:prstGeom>
          <a:ln>
            <a:solidFill>
              <a:srgbClr val="FF6600"/>
            </a:solidFill>
          </a:ln>
        </p:spPr>
        <p:style>
          <a:lnRef idx="2">
            <a:schemeClr val="accent1"/>
          </a:lnRef>
          <a:fillRef idx="0">
            <a:schemeClr val="accent1"/>
          </a:fillRef>
          <a:effectRef idx="1">
            <a:schemeClr val="accent1"/>
          </a:effectRef>
          <a:fontRef idx="minor">
            <a:schemeClr val="tx1"/>
          </a:fontRef>
        </p:style>
      </p:cxnSp>
      <p:cxnSp>
        <p:nvCxnSpPr>
          <p:cNvPr id="9" name="Connettore 1 8"/>
          <p:cNvCxnSpPr/>
          <p:nvPr/>
        </p:nvCxnSpPr>
        <p:spPr>
          <a:xfrm flipV="1">
            <a:off x="6906322" y="2172728"/>
            <a:ext cx="0" cy="2078262"/>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6" name="CasellaDiTesto 5"/>
          <p:cNvSpPr txBox="1"/>
          <p:nvPr/>
        </p:nvSpPr>
        <p:spPr>
          <a:xfrm>
            <a:off x="2722122" y="5739213"/>
            <a:ext cx="3985787" cy="738664"/>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it-IT" sz="1400" dirty="0"/>
              <a:t>F</a:t>
            </a:r>
            <a:r>
              <a:rPr lang="it-IT" sz="1400" dirty="0" smtClean="0"/>
              <a:t>rom </a:t>
            </a:r>
            <a:r>
              <a:rPr lang="it-IT" sz="1400" dirty="0"/>
              <a:t>the </a:t>
            </a:r>
            <a:r>
              <a:rPr lang="it-IT" sz="1400" dirty="0" err="1"/>
              <a:t>beginning</a:t>
            </a:r>
            <a:r>
              <a:rPr lang="it-IT" sz="1400" dirty="0"/>
              <a:t> of the </a:t>
            </a:r>
            <a:r>
              <a:rPr lang="it-IT" sz="1400" dirty="0" err="1" smtClean="0"/>
              <a:t>ascending</a:t>
            </a:r>
            <a:r>
              <a:rPr lang="it-IT" sz="1400" dirty="0" smtClean="0"/>
              <a:t> </a:t>
            </a:r>
            <a:r>
              <a:rPr lang="it-IT" sz="1400" dirty="0" err="1" smtClean="0"/>
              <a:t>phase</a:t>
            </a:r>
            <a:r>
              <a:rPr lang="it-IT" sz="1400" dirty="0" smtClean="0"/>
              <a:t> of the </a:t>
            </a:r>
            <a:r>
              <a:rPr lang="it-IT" sz="1400" dirty="0" err="1" smtClean="0"/>
              <a:t>hydrograph</a:t>
            </a:r>
            <a:r>
              <a:rPr lang="it-IT" sz="1400" dirty="0" smtClean="0"/>
              <a:t>, </a:t>
            </a:r>
            <a:r>
              <a:rPr lang="it-IT" sz="1400" dirty="0" err="1"/>
              <a:t>around</a:t>
            </a:r>
            <a:r>
              <a:rPr lang="it-IT" sz="1400" dirty="0"/>
              <a:t> the end of </a:t>
            </a:r>
            <a:r>
              <a:rPr lang="it-IT" sz="1400" dirty="0" err="1"/>
              <a:t>January</a:t>
            </a:r>
            <a:r>
              <a:rPr lang="it-IT" sz="1400" dirty="0"/>
              <a:t>, the </a:t>
            </a:r>
            <a:r>
              <a:rPr lang="it-IT" sz="1400" dirty="0" err="1"/>
              <a:t>extent</a:t>
            </a:r>
            <a:r>
              <a:rPr lang="it-IT" sz="1400" dirty="0"/>
              <a:t> of the </a:t>
            </a:r>
            <a:r>
              <a:rPr lang="it-IT" sz="1400" dirty="0" err="1"/>
              <a:t>flood</a:t>
            </a:r>
            <a:r>
              <a:rPr lang="it-IT" sz="1400" dirty="0"/>
              <a:t> </a:t>
            </a:r>
            <a:r>
              <a:rPr lang="it-IT" sz="1400" dirty="0" err="1"/>
              <a:t>remained</a:t>
            </a:r>
            <a:r>
              <a:rPr lang="it-IT" sz="1400" dirty="0"/>
              <a:t> </a:t>
            </a:r>
            <a:r>
              <a:rPr lang="it-IT" sz="1400" dirty="0" err="1" smtClean="0"/>
              <a:t>almost</a:t>
            </a:r>
            <a:r>
              <a:rPr lang="it-IT" sz="1400" dirty="0" smtClean="0"/>
              <a:t> </a:t>
            </a:r>
            <a:r>
              <a:rPr lang="it-IT" sz="1400" dirty="0" err="1" smtClean="0"/>
              <a:t>stable</a:t>
            </a:r>
            <a:r>
              <a:rPr lang="it-IT" sz="1400" dirty="0" smtClean="0"/>
              <a:t>.</a:t>
            </a:r>
            <a:endParaRPr lang="it-IT" sz="1400" dirty="0"/>
          </a:p>
        </p:txBody>
      </p:sp>
      <p:pic>
        <p:nvPicPr>
          <p:cNvPr id="10" name="Picture 9" descr="P:\Admin\LOGOS\UNOSAT_UNITAR\2011_Version\Logos Black and White\jpgs\unosat_logos-05.jpg"/>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777255" y="175195"/>
            <a:ext cx="1311928" cy="409981"/>
          </a:xfrm>
          <a:prstGeom prst="rect">
            <a:avLst/>
          </a:prstGeom>
          <a:noFill/>
          <a:ln>
            <a:noFill/>
          </a:ln>
        </p:spPr>
      </p:pic>
    </p:spTree>
    <p:extLst>
      <p:ext uri="{BB962C8B-B14F-4D97-AF65-F5344CB8AC3E}">
        <p14:creationId xmlns:p14="http://schemas.microsoft.com/office/powerpoint/2010/main" val="42573903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cstate="screen">
            <a:extLst>
              <a:ext uri="{28A0092B-C50C-407E-A947-70E740481C1C}">
                <a14:useLocalDpi xmlns:a14="http://schemas.microsoft.com/office/drawing/2010/main"/>
              </a:ext>
            </a:extLst>
          </a:blip>
          <a:srcRect r="7151" b="11014"/>
          <a:stretch/>
        </p:blipFill>
        <p:spPr>
          <a:xfrm>
            <a:off x="3142251" y="2336805"/>
            <a:ext cx="5923042" cy="3498210"/>
          </a:xfrm>
          <a:prstGeom prst="rect">
            <a:avLst/>
          </a:prstGeom>
        </p:spPr>
      </p:pic>
      <p:cxnSp>
        <p:nvCxnSpPr>
          <p:cNvPr id="8" name="Connettore 1 7"/>
          <p:cNvCxnSpPr/>
          <p:nvPr/>
        </p:nvCxnSpPr>
        <p:spPr>
          <a:xfrm flipV="1">
            <a:off x="5720181" y="4953000"/>
            <a:ext cx="0" cy="514259"/>
          </a:xfrm>
          <a:prstGeom prst="line">
            <a:avLst/>
          </a:prstGeom>
          <a:ln>
            <a:solidFill>
              <a:srgbClr val="FF6600"/>
            </a:solidFill>
          </a:ln>
        </p:spPr>
        <p:style>
          <a:lnRef idx="2">
            <a:schemeClr val="accent1"/>
          </a:lnRef>
          <a:fillRef idx="0">
            <a:schemeClr val="accent1"/>
          </a:fillRef>
          <a:effectRef idx="1">
            <a:schemeClr val="accent1"/>
          </a:effectRef>
          <a:fontRef idx="minor">
            <a:schemeClr val="tx1"/>
          </a:fontRef>
        </p:style>
      </p:cxnSp>
      <p:cxnSp>
        <p:nvCxnSpPr>
          <p:cNvPr id="9" name="Connettore 1 8"/>
          <p:cNvCxnSpPr/>
          <p:nvPr/>
        </p:nvCxnSpPr>
        <p:spPr>
          <a:xfrm flipV="1">
            <a:off x="7138352" y="5241589"/>
            <a:ext cx="0" cy="22567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pic>
        <p:nvPicPr>
          <p:cNvPr id="11" name="Immagine 10" descr="Senza titolo.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55653" y="1532457"/>
            <a:ext cx="3002423" cy="5210086"/>
          </a:xfrm>
          <a:prstGeom prst="rect">
            <a:avLst/>
          </a:prstGeom>
        </p:spPr>
      </p:pic>
      <p:pic>
        <p:nvPicPr>
          <p:cNvPr id="12" name="Immagine 11" descr="Senza titolo.jp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208773" y="5774264"/>
            <a:ext cx="2120927" cy="1044477"/>
          </a:xfrm>
          <a:prstGeom prst="rect">
            <a:avLst/>
          </a:prstGeom>
        </p:spPr>
      </p:pic>
      <p:sp>
        <p:nvSpPr>
          <p:cNvPr id="13" name="Titolo 1"/>
          <p:cNvSpPr txBox="1">
            <a:spLocks/>
          </p:cNvSpPr>
          <p:nvPr/>
        </p:nvSpPr>
        <p:spPr>
          <a:xfrm>
            <a:off x="457200" y="727349"/>
            <a:ext cx="8229600" cy="623922"/>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800" dirty="0"/>
              <a:t>Comparison flood water extension and simulations (1)</a:t>
            </a:r>
            <a:endParaRPr lang="it-IT" sz="2800" dirty="0"/>
          </a:p>
        </p:txBody>
      </p:sp>
      <p:cxnSp>
        <p:nvCxnSpPr>
          <p:cNvPr id="5" name="Straight Arrow Connector 4"/>
          <p:cNvCxnSpPr>
            <a:stCxn id="2" idx="1"/>
          </p:cNvCxnSpPr>
          <p:nvPr/>
        </p:nvCxnSpPr>
        <p:spPr>
          <a:xfrm flipH="1">
            <a:off x="5720181" y="3183018"/>
            <a:ext cx="741739" cy="1703307"/>
          </a:xfrm>
          <a:prstGeom prst="straightConnector1">
            <a:avLst/>
          </a:prstGeom>
          <a:ln>
            <a:solidFill>
              <a:schemeClr val="accent6">
                <a:lumMod val="75000"/>
              </a:schemeClr>
            </a:solidFill>
            <a:tailEnd type="arrow"/>
          </a:ln>
        </p:spPr>
        <p:style>
          <a:lnRef idx="2">
            <a:schemeClr val="accent1"/>
          </a:lnRef>
          <a:fillRef idx="0">
            <a:schemeClr val="accent1"/>
          </a:fillRef>
          <a:effectRef idx="1">
            <a:schemeClr val="accent1"/>
          </a:effectRef>
          <a:fontRef idx="minor">
            <a:schemeClr val="tx1"/>
          </a:fontRef>
        </p:style>
      </p:cxnSp>
      <p:pic>
        <p:nvPicPr>
          <p:cNvPr id="18" name="Picture 17" descr="P:\Admin\LOGOS\UNOSAT_UNITAR\2011_Version\Logos Black and White\jpgs\unosat_logos-05.jpg"/>
          <p:cNvPicPr/>
          <p:nvPr/>
        </p:nvPicPr>
        <p:blipFill>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777255" y="175195"/>
            <a:ext cx="1311928" cy="409981"/>
          </a:xfrm>
          <a:prstGeom prst="rect">
            <a:avLst/>
          </a:prstGeom>
          <a:noFill/>
          <a:ln>
            <a:noFill/>
          </a:ln>
        </p:spPr>
      </p:pic>
      <p:pic>
        <p:nvPicPr>
          <p:cNvPr id="2" name="Picture 1"/>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6461920" y="1298735"/>
            <a:ext cx="2603373" cy="3768565"/>
          </a:xfrm>
          <a:prstGeom prst="rect">
            <a:avLst/>
          </a:prstGeom>
          <a:ln w="25400">
            <a:solidFill>
              <a:schemeClr val="accent6">
                <a:lumMod val="75000"/>
              </a:schemeClr>
            </a:solidFill>
          </a:ln>
        </p:spPr>
      </p:pic>
    </p:spTree>
    <p:extLst>
      <p:ext uri="{BB962C8B-B14F-4D97-AF65-F5344CB8AC3E}">
        <p14:creationId xmlns:p14="http://schemas.microsoft.com/office/powerpoint/2010/main" val="2212082458"/>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magine 1"/>
          <p:cNvPicPr/>
          <p:nvPr/>
        </p:nvPicPr>
        <p:blipFill>
          <a:blip r:embed="rId2" cstate="print">
            <a:extLst>
              <a:ext uri="{28A0092B-C50C-407E-A947-70E740481C1C}">
                <a14:useLocalDpi xmlns:a14="http://schemas.microsoft.com/office/drawing/2010/main"/>
              </a:ext>
            </a:extLst>
          </a:blip>
          <a:stretch>
            <a:fillRect/>
          </a:stretch>
        </p:blipFill>
        <p:spPr>
          <a:xfrm>
            <a:off x="1023015" y="1351271"/>
            <a:ext cx="7387560" cy="5382904"/>
          </a:xfrm>
          <a:prstGeom prst="rect">
            <a:avLst/>
          </a:prstGeom>
        </p:spPr>
      </p:pic>
      <p:sp>
        <p:nvSpPr>
          <p:cNvPr id="5" name="Titolo 1"/>
          <p:cNvSpPr txBox="1">
            <a:spLocks/>
          </p:cNvSpPr>
          <p:nvPr/>
        </p:nvSpPr>
        <p:spPr>
          <a:xfrm>
            <a:off x="457200" y="727349"/>
            <a:ext cx="8229600" cy="623922"/>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800" dirty="0"/>
              <a:t>Comparison flood water extension and simulations </a:t>
            </a:r>
            <a:r>
              <a:rPr lang="en-US" sz="2800" dirty="0" smtClean="0"/>
              <a:t>(2)</a:t>
            </a:r>
            <a:endParaRPr lang="it-IT" sz="2800" dirty="0"/>
          </a:p>
        </p:txBody>
      </p:sp>
      <p:pic>
        <p:nvPicPr>
          <p:cNvPr id="6" name="Picture 5" descr="P:\Admin\LOGOS\UNOSAT_UNITAR\2011_Version\Logos Black and White\jpgs\unosat_logos-05.jpg"/>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777255" y="175195"/>
            <a:ext cx="1311928" cy="409981"/>
          </a:xfrm>
          <a:prstGeom prst="rect">
            <a:avLst/>
          </a:prstGeom>
          <a:noFill/>
          <a:ln>
            <a:noFill/>
          </a:ln>
        </p:spPr>
      </p:pic>
    </p:spTree>
    <p:extLst>
      <p:ext uri="{BB962C8B-B14F-4D97-AF65-F5344CB8AC3E}">
        <p14:creationId xmlns:p14="http://schemas.microsoft.com/office/powerpoint/2010/main" val="3736444760"/>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Autofit/>
          </a:bodyPr>
          <a:lstStyle/>
          <a:p>
            <a:r>
              <a:rPr lang="it-IT" sz="4000" dirty="0" smtClean="0"/>
              <a:t>Outcomes from Testcase 2</a:t>
            </a:r>
            <a:endParaRPr lang="it-IT" sz="4000" dirty="0"/>
          </a:p>
        </p:txBody>
      </p:sp>
      <p:sp>
        <p:nvSpPr>
          <p:cNvPr id="3" name="Segnaposto contenuto 2"/>
          <p:cNvSpPr>
            <a:spLocks noGrp="1"/>
          </p:cNvSpPr>
          <p:nvPr>
            <p:ph idx="1"/>
          </p:nvPr>
        </p:nvSpPr>
        <p:spPr/>
        <p:txBody>
          <a:bodyPr>
            <a:normAutofit fontScale="55000" lnSpcReduction="20000"/>
          </a:bodyPr>
          <a:lstStyle/>
          <a:p>
            <a:endParaRPr lang="en-GB" dirty="0" smtClean="0"/>
          </a:p>
          <a:p>
            <a:endParaRPr lang="en-US" dirty="0"/>
          </a:p>
          <a:p>
            <a:r>
              <a:rPr lang="en-US" b="1" dirty="0"/>
              <a:t>Results clearly show how the </a:t>
            </a:r>
            <a:r>
              <a:rPr lang="en-US" b="1" dirty="0" smtClean="0"/>
              <a:t>Flood-FINDER </a:t>
            </a:r>
            <a:r>
              <a:rPr lang="en-US" b="1" dirty="0"/>
              <a:t>is able to predict fairly realistic </a:t>
            </a:r>
            <a:r>
              <a:rPr lang="en-US" b="1" dirty="0" err="1"/>
              <a:t>streamflow</a:t>
            </a:r>
            <a:r>
              <a:rPr lang="en-US" b="1" dirty="0"/>
              <a:t> values in both magnitude and </a:t>
            </a:r>
            <a:r>
              <a:rPr lang="en-US" b="1" dirty="0" smtClean="0"/>
              <a:t>timing</a:t>
            </a:r>
            <a:r>
              <a:rPr lang="en-US" dirty="0" smtClean="0"/>
              <a:t>.</a:t>
            </a:r>
          </a:p>
          <a:p>
            <a:pPr marL="0" indent="0">
              <a:buNone/>
            </a:pPr>
            <a:endParaRPr lang="en-US" dirty="0" smtClean="0"/>
          </a:p>
          <a:p>
            <a:r>
              <a:rPr lang="en-US" dirty="0" smtClean="0"/>
              <a:t>Model </a:t>
            </a:r>
            <a:r>
              <a:rPr lang="en-US" dirty="0"/>
              <a:t>results have been used </a:t>
            </a:r>
            <a:r>
              <a:rPr lang="en-US" dirty="0" smtClean="0"/>
              <a:t>to </a:t>
            </a:r>
            <a:r>
              <a:rPr lang="en-US" dirty="0"/>
              <a:t>guide and support </a:t>
            </a:r>
            <a:r>
              <a:rPr lang="en-US" dirty="0" smtClean="0"/>
              <a:t>the definition </a:t>
            </a:r>
            <a:r>
              <a:rPr lang="en-US" dirty="0"/>
              <a:t>of Areas of Interest (AOIs) for the rapid acquisition of satellite imagery and have been provided to OCHA, UNDAC and UN Humanitarian Country </a:t>
            </a:r>
            <a:r>
              <a:rPr lang="en-US" dirty="0" smtClean="0"/>
              <a:t>Teams. UNOSAT’s </a:t>
            </a:r>
            <a:r>
              <a:rPr lang="en-US" dirty="0"/>
              <a:t>analysis supported UN Humanitarian Country Teams and UNDAC team deployed in the field with information on affected population over areas not directly covered during field </a:t>
            </a:r>
            <a:r>
              <a:rPr lang="en-US" dirty="0" smtClean="0"/>
              <a:t>assessments.</a:t>
            </a:r>
          </a:p>
          <a:p>
            <a:pPr marL="0" indent="0">
              <a:buNone/>
            </a:pPr>
            <a:endParaRPr lang="en-US" dirty="0"/>
          </a:p>
          <a:p>
            <a:r>
              <a:rPr lang="en-GB" dirty="0" smtClean="0"/>
              <a:t>TRMM rainfall </a:t>
            </a:r>
            <a:r>
              <a:rPr lang="en-GB" dirty="0"/>
              <a:t>observations and model simulations does not explain the larger extension of the first flood </a:t>
            </a:r>
            <a:r>
              <a:rPr lang="en-GB" dirty="0" smtClean="0"/>
              <a:t>since </a:t>
            </a:r>
            <a:r>
              <a:rPr lang="en-GB" dirty="0"/>
              <a:t>discharge values simulated by different models for the previous days are </a:t>
            </a:r>
            <a:r>
              <a:rPr lang="en-GB" dirty="0" smtClean="0"/>
              <a:t>underestimated. The </a:t>
            </a:r>
            <a:r>
              <a:rPr lang="en-GB" dirty="0"/>
              <a:t>explanation is probably to be sought in the uncertainty on </a:t>
            </a:r>
            <a:r>
              <a:rPr lang="en-GB" dirty="0" smtClean="0"/>
              <a:t>TRMM based precipitation estimates </a:t>
            </a:r>
            <a:r>
              <a:rPr lang="en-GB" dirty="0"/>
              <a:t>and </a:t>
            </a:r>
            <a:r>
              <a:rPr lang="en-GB" dirty="0" smtClean="0"/>
              <a:t>in the poor knowledge </a:t>
            </a:r>
            <a:r>
              <a:rPr lang="en-GB" dirty="0"/>
              <a:t>of the </a:t>
            </a:r>
            <a:r>
              <a:rPr lang="en-GB" dirty="0" smtClean="0"/>
              <a:t>behaviour </a:t>
            </a:r>
            <a:r>
              <a:rPr lang="en-GB" dirty="0"/>
              <a:t>of Lake Malawi in terms of </a:t>
            </a:r>
            <a:r>
              <a:rPr lang="en-GB" dirty="0" smtClean="0"/>
              <a:t>discharge lamination.</a:t>
            </a:r>
          </a:p>
        </p:txBody>
      </p:sp>
      <p:pic>
        <p:nvPicPr>
          <p:cNvPr id="4" name="Picture 3" descr="P:\Admin\LOGOS\UNOSAT_UNITAR\2011_Version\Logos Black and White\jpgs\unosat_logos-05.jpg"/>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777255" y="175195"/>
            <a:ext cx="1311928" cy="409981"/>
          </a:xfrm>
          <a:prstGeom prst="rect">
            <a:avLst/>
          </a:prstGeom>
          <a:noFill/>
          <a:ln>
            <a:noFill/>
          </a:ln>
        </p:spPr>
      </p:pic>
    </p:spTree>
    <p:extLst>
      <p:ext uri="{BB962C8B-B14F-4D97-AF65-F5344CB8AC3E}">
        <p14:creationId xmlns:p14="http://schemas.microsoft.com/office/powerpoint/2010/main" val="57392488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it-IT" dirty="0" smtClean="0"/>
              <a:t>Conclusions from testcases</a:t>
            </a:r>
            <a:endParaRPr lang="it-IT" dirty="0"/>
          </a:p>
        </p:txBody>
      </p:sp>
      <p:sp>
        <p:nvSpPr>
          <p:cNvPr id="3" name="Segnaposto contenuto 2"/>
          <p:cNvSpPr>
            <a:spLocks noGrp="1"/>
          </p:cNvSpPr>
          <p:nvPr>
            <p:ph idx="1"/>
          </p:nvPr>
        </p:nvSpPr>
        <p:spPr>
          <a:xfrm>
            <a:off x="523875" y="1800225"/>
            <a:ext cx="7924800" cy="4525963"/>
          </a:xfrm>
        </p:spPr>
        <p:txBody>
          <a:bodyPr>
            <a:normAutofit fontScale="62500" lnSpcReduction="20000"/>
          </a:bodyPr>
          <a:lstStyle/>
          <a:p>
            <a:r>
              <a:rPr lang="en-GB" dirty="0" smtClean="0"/>
              <a:t>Both </a:t>
            </a:r>
            <a:r>
              <a:rPr lang="en-GB" dirty="0" err="1" smtClean="0"/>
              <a:t>testcases</a:t>
            </a:r>
            <a:r>
              <a:rPr lang="en-GB" dirty="0" smtClean="0"/>
              <a:t> demonstrated the potential use of the proposed modelling chain for emergency response and rush mapping.</a:t>
            </a:r>
          </a:p>
          <a:p>
            <a:endParaRPr lang="en-GB" dirty="0"/>
          </a:p>
          <a:p>
            <a:r>
              <a:rPr lang="en-GB" dirty="0" smtClean="0"/>
              <a:t>There </a:t>
            </a:r>
            <a:r>
              <a:rPr lang="en-GB" dirty="0"/>
              <a:t>is a clear agreement between forecast trend of </a:t>
            </a:r>
            <a:r>
              <a:rPr lang="en-GB" dirty="0" err="1"/>
              <a:t>streamflow</a:t>
            </a:r>
            <a:r>
              <a:rPr lang="en-GB" dirty="0"/>
              <a:t> derived from the Hydrological Forecasting System (HFS) and observed flood evolutions</a:t>
            </a:r>
            <a:r>
              <a:rPr lang="en-GB" dirty="0" smtClean="0"/>
              <a:t>. </a:t>
            </a:r>
            <a:r>
              <a:rPr lang="en-GB" dirty="0"/>
              <a:t>On the other </a:t>
            </a:r>
            <a:r>
              <a:rPr lang="en-GB" dirty="0" smtClean="0"/>
              <a:t>hand, daily </a:t>
            </a:r>
            <a:r>
              <a:rPr lang="en-GB" dirty="0" err="1"/>
              <a:t>streamflow</a:t>
            </a:r>
            <a:r>
              <a:rPr lang="en-GB" dirty="0"/>
              <a:t> estimation </a:t>
            </a:r>
            <a:r>
              <a:rPr lang="en-GB" dirty="0" smtClean="0"/>
              <a:t>seem to </a:t>
            </a:r>
            <a:r>
              <a:rPr lang="en-GB" dirty="0"/>
              <a:t>be more </a:t>
            </a:r>
            <a:r>
              <a:rPr lang="en-GB" dirty="0" smtClean="0"/>
              <a:t>uncertain due to global modelling limitations.  </a:t>
            </a:r>
          </a:p>
          <a:p>
            <a:endParaRPr lang="en-GB" dirty="0" smtClean="0"/>
          </a:p>
          <a:p>
            <a:r>
              <a:rPr lang="en-GB" dirty="0"/>
              <a:t>Anyway </a:t>
            </a:r>
            <a:r>
              <a:rPr lang="en-GB" dirty="0" smtClean="0"/>
              <a:t>to have </a:t>
            </a:r>
            <a:r>
              <a:rPr lang="en-GB" dirty="0"/>
              <a:t>a mid-term trend is already a significant added value: </a:t>
            </a:r>
            <a:r>
              <a:rPr lang="en-GB" dirty="0" smtClean="0"/>
              <a:t>for the </a:t>
            </a:r>
            <a:r>
              <a:rPr lang="en-GB" dirty="0"/>
              <a:t>programming of satellite acquisitions </a:t>
            </a:r>
            <a:r>
              <a:rPr lang="en-GB" dirty="0" smtClean="0"/>
              <a:t>is </a:t>
            </a:r>
            <a:r>
              <a:rPr lang="en-GB" dirty="0"/>
              <a:t>often enough to know </a:t>
            </a:r>
            <a:r>
              <a:rPr lang="en-GB" smtClean="0"/>
              <a:t>whether, when and where </a:t>
            </a:r>
            <a:r>
              <a:rPr lang="en-GB" dirty="0" smtClean="0"/>
              <a:t>the </a:t>
            </a:r>
            <a:r>
              <a:rPr lang="en-GB" dirty="0"/>
              <a:t>extension of the flood may increase or decrease</a:t>
            </a:r>
            <a:endParaRPr lang="en-GB" dirty="0" smtClean="0"/>
          </a:p>
          <a:p>
            <a:endParaRPr lang="en-GB" dirty="0" smtClean="0"/>
          </a:p>
          <a:p>
            <a:r>
              <a:rPr lang="en-US" dirty="0"/>
              <a:t>The </a:t>
            </a:r>
            <a:r>
              <a:rPr lang="en-US" dirty="0" smtClean="0"/>
              <a:t>Inundation Model (IM) </a:t>
            </a:r>
            <a:r>
              <a:rPr lang="en-US" dirty="0"/>
              <a:t>provided </a:t>
            </a:r>
            <a:r>
              <a:rPr lang="en-US" dirty="0" smtClean="0"/>
              <a:t>flood extents </a:t>
            </a:r>
            <a:r>
              <a:rPr lang="en-US" dirty="0"/>
              <a:t>consistent with later observations.</a:t>
            </a:r>
          </a:p>
          <a:p>
            <a:endParaRPr lang="en-US" dirty="0"/>
          </a:p>
          <a:p>
            <a:endParaRPr lang="en-GB" dirty="0" smtClean="0"/>
          </a:p>
          <a:p>
            <a:endParaRPr lang="en-GB" dirty="0" smtClean="0"/>
          </a:p>
        </p:txBody>
      </p:sp>
      <p:pic>
        <p:nvPicPr>
          <p:cNvPr id="4" name="Picture 3" descr="P:\Admin\LOGOS\UNOSAT_UNITAR\2011_Version\Logos Black and White\jpgs\unosat_logos-05.jpg"/>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777255" y="175195"/>
            <a:ext cx="1311928" cy="409981"/>
          </a:xfrm>
          <a:prstGeom prst="rect">
            <a:avLst/>
          </a:prstGeom>
          <a:noFill/>
          <a:ln>
            <a:noFill/>
          </a:ln>
        </p:spPr>
      </p:pic>
    </p:spTree>
    <p:extLst>
      <p:ext uri="{BB962C8B-B14F-4D97-AF65-F5344CB8AC3E}">
        <p14:creationId xmlns:p14="http://schemas.microsoft.com/office/powerpoint/2010/main" val="7706869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it-IT" dirty="0" smtClean="0"/>
              <a:t>The </a:t>
            </a:r>
            <a:r>
              <a:rPr lang="it-IT" dirty="0" err="1" smtClean="0"/>
              <a:t>problem</a:t>
            </a:r>
            <a:r>
              <a:rPr lang="it-IT" dirty="0" smtClean="0"/>
              <a:t>: </a:t>
            </a:r>
            <a:r>
              <a:rPr lang="it-IT" dirty="0" err="1" smtClean="0"/>
              <a:t>Early</a:t>
            </a:r>
            <a:r>
              <a:rPr lang="it-IT" dirty="0" smtClean="0"/>
              <a:t> </a:t>
            </a:r>
            <a:r>
              <a:rPr lang="it-IT" dirty="0" err="1" smtClean="0"/>
              <a:t>activation</a:t>
            </a:r>
            <a:endParaRPr lang="it-IT" dirty="0"/>
          </a:p>
        </p:txBody>
      </p:sp>
      <p:sp>
        <p:nvSpPr>
          <p:cNvPr id="4" name="Rettangolo arrotondato 3"/>
          <p:cNvSpPr/>
          <p:nvPr/>
        </p:nvSpPr>
        <p:spPr>
          <a:xfrm>
            <a:off x="900983" y="4495324"/>
            <a:ext cx="3594100" cy="4572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it-IT" sz="1600" dirty="0" err="1" smtClean="0"/>
              <a:t>Today</a:t>
            </a:r>
            <a:endParaRPr lang="it-IT" sz="1600" dirty="0"/>
          </a:p>
        </p:txBody>
      </p:sp>
      <p:sp>
        <p:nvSpPr>
          <p:cNvPr id="5" name="Rettangolo arrotondato 4"/>
          <p:cNvSpPr/>
          <p:nvPr/>
        </p:nvSpPr>
        <p:spPr>
          <a:xfrm>
            <a:off x="4495083" y="4495324"/>
            <a:ext cx="3594100" cy="457200"/>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it-IT" sz="1600" dirty="0" smtClean="0"/>
              <a:t>Tomorrow</a:t>
            </a:r>
            <a:endParaRPr lang="it-IT" sz="1600" dirty="0"/>
          </a:p>
        </p:txBody>
      </p:sp>
      <p:sp>
        <p:nvSpPr>
          <p:cNvPr id="6" name="Rettangolo 5"/>
          <p:cNvSpPr/>
          <p:nvPr/>
        </p:nvSpPr>
        <p:spPr>
          <a:xfrm>
            <a:off x="1867787" y="2508806"/>
            <a:ext cx="861996" cy="304800"/>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it-IT" sz="1600" dirty="0" smtClean="0"/>
              <a:t>Routine</a:t>
            </a:r>
            <a:endParaRPr lang="it-IT" sz="1600" dirty="0">
              <a:solidFill>
                <a:schemeClr val="lt1"/>
              </a:solidFill>
            </a:endParaRPr>
          </a:p>
        </p:txBody>
      </p:sp>
      <p:sp>
        <p:nvSpPr>
          <p:cNvPr id="7" name="Rettangolo 6"/>
          <p:cNvSpPr/>
          <p:nvPr/>
        </p:nvSpPr>
        <p:spPr>
          <a:xfrm>
            <a:off x="2729783" y="2813606"/>
            <a:ext cx="1114392" cy="304800"/>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it-IT" sz="1600" dirty="0" err="1" smtClean="0">
                <a:solidFill>
                  <a:schemeClr val="lt1"/>
                </a:solidFill>
              </a:rPr>
              <a:t>Crisis</a:t>
            </a:r>
            <a:r>
              <a:rPr lang="it-IT" sz="1600" dirty="0" smtClean="0">
                <a:solidFill>
                  <a:schemeClr val="lt1"/>
                </a:solidFill>
              </a:rPr>
              <a:t> </a:t>
            </a:r>
            <a:endParaRPr lang="it-IT" sz="1600" dirty="0">
              <a:solidFill>
                <a:schemeClr val="lt1"/>
              </a:solidFill>
            </a:endParaRPr>
          </a:p>
        </p:txBody>
      </p:sp>
      <p:sp>
        <p:nvSpPr>
          <p:cNvPr id="8" name="Rettangolo 7"/>
          <p:cNvSpPr/>
          <p:nvPr/>
        </p:nvSpPr>
        <p:spPr>
          <a:xfrm>
            <a:off x="6909687" y="3148608"/>
            <a:ext cx="1799129" cy="30480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it-IT" sz="1600" dirty="0" err="1" smtClean="0"/>
              <a:t>Crisis</a:t>
            </a:r>
            <a:endParaRPr lang="it-IT" sz="1600" dirty="0"/>
          </a:p>
        </p:txBody>
      </p:sp>
      <p:sp>
        <p:nvSpPr>
          <p:cNvPr id="9" name="Rettangolo 8"/>
          <p:cNvSpPr/>
          <p:nvPr/>
        </p:nvSpPr>
        <p:spPr>
          <a:xfrm>
            <a:off x="3844175" y="3161308"/>
            <a:ext cx="1824922" cy="286266"/>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it-IT" sz="1600" dirty="0" err="1" smtClean="0">
                <a:solidFill>
                  <a:schemeClr val="lt1"/>
                </a:solidFill>
              </a:rPr>
              <a:t>Crisis</a:t>
            </a:r>
            <a:r>
              <a:rPr lang="it-IT" sz="1600" dirty="0" smtClean="0">
                <a:solidFill>
                  <a:schemeClr val="lt1"/>
                </a:solidFill>
              </a:rPr>
              <a:t> </a:t>
            </a:r>
            <a:endParaRPr lang="it-IT" sz="1600" dirty="0">
              <a:solidFill>
                <a:schemeClr val="lt1"/>
              </a:solidFill>
            </a:endParaRPr>
          </a:p>
        </p:txBody>
      </p:sp>
      <p:cxnSp>
        <p:nvCxnSpPr>
          <p:cNvPr id="10" name="Connettore 1 9"/>
          <p:cNvCxnSpPr/>
          <p:nvPr/>
        </p:nvCxnSpPr>
        <p:spPr>
          <a:xfrm>
            <a:off x="2729783" y="1700808"/>
            <a:ext cx="4812" cy="2814598"/>
          </a:xfrm>
          <a:prstGeom prst="line">
            <a:avLst/>
          </a:prstGeom>
        </p:spPr>
        <p:style>
          <a:lnRef idx="2">
            <a:schemeClr val="accent1"/>
          </a:lnRef>
          <a:fillRef idx="0">
            <a:schemeClr val="accent1"/>
          </a:fillRef>
          <a:effectRef idx="1">
            <a:schemeClr val="accent1"/>
          </a:effectRef>
          <a:fontRef idx="minor">
            <a:schemeClr val="tx1"/>
          </a:fontRef>
        </p:style>
      </p:cxnSp>
      <p:cxnSp>
        <p:nvCxnSpPr>
          <p:cNvPr id="11" name="Connettore 1 10"/>
          <p:cNvCxnSpPr/>
          <p:nvPr/>
        </p:nvCxnSpPr>
        <p:spPr>
          <a:xfrm flipH="1">
            <a:off x="3856205" y="1700808"/>
            <a:ext cx="2274" cy="2794516"/>
          </a:xfrm>
          <a:prstGeom prst="line">
            <a:avLst/>
          </a:prstGeom>
        </p:spPr>
        <p:style>
          <a:lnRef idx="2">
            <a:schemeClr val="accent1"/>
          </a:lnRef>
          <a:fillRef idx="0">
            <a:schemeClr val="accent1"/>
          </a:fillRef>
          <a:effectRef idx="1">
            <a:schemeClr val="accent1"/>
          </a:effectRef>
          <a:fontRef idx="minor">
            <a:schemeClr val="tx1"/>
          </a:fontRef>
        </p:style>
      </p:cxnSp>
      <p:cxnSp>
        <p:nvCxnSpPr>
          <p:cNvPr id="12" name="Connettore 1 11"/>
          <p:cNvCxnSpPr/>
          <p:nvPr/>
        </p:nvCxnSpPr>
        <p:spPr>
          <a:xfrm>
            <a:off x="5681797" y="1700808"/>
            <a:ext cx="0" cy="2794516"/>
          </a:xfrm>
          <a:prstGeom prst="line">
            <a:avLst/>
          </a:prstGeom>
        </p:spPr>
        <p:style>
          <a:lnRef idx="2">
            <a:schemeClr val="accent1"/>
          </a:lnRef>
          <a:fillRef idx="0">
            <a:schemeClr val="accent1"/>
          </a:fillRef>
          <a:effectRef idx="1">
            <a:schemeClr val="accent1"/>
          </a:effectRef>
          <a:fontRef idx="minor">
            <a:schemeClr val="tx1"/>
          </a:fontRef>
        </p:style>
      </p:cxnSp>
      <p:cxnSp>
        <p:nvCxnSpPr>
          <p:cNvPr id="13" name="Connettore 1 12"/>
          <p:cNvCxnSpPr/>
          <p:nvPr/>
        </p:nvCxnSpPr>
        <p:spPr>
          <a:xfrm flipH="1">
            <a:off x="5203207" y="1700808"/>
            <a:ext cx="12700" cy="2806700"/>
          </a:xfrm>
          <a:prstGeom prst="line">
            <a:avLst/>
          </a:prstGeom>
        </p:spPr>
        <p:style>
          <a:lnRef idx="2">
            <a:schemeClr val="accent1"/>
          </a:lnRef>
          <a:fillRef idx="0">
            <a:schemeClr val="accent1"/>
          </a:fillRef>
          <a:effectRef idx="1">
            <a:schemeClr val="accent1"/>
          </a:effectRef>
          <a:fontRef idx="minor">
            <a:schemeClr val="tx1"/>
          </a:fontRef>
        </p:style>
      </p:cxnSp>
      <p:cxnSp>
        <p:nvCxnSpPr>
          <p:cNvPr id="14" name="Connettore 1 13"/>
          <p:cNvCxnSpPr/>
          <p:nvPr/>
        </p:nvCxnSpPr>
        <p:spPr>
          <a:xfrm>
            <a:off x="6909687" y="2348508"/>
            <a:ext cx="0" cy="2146816"/>
          </a:xfrm>
          <a:prstGeom prst="line">
            <a:avLst/>
          </a:prstGeom>
        </p:spPr>
        <p:style>
          <a:lnRef idx="2">
            <a:schemeClr val="accent1"/>
          </a:lnRef>
          <a:fillRef idx="0">
            <a:schemeClr val="accent1"/>
          </a:fillRef>
          <a:effectRef idx="1">
            <a:schemeClr val="accent1"/>
          </a:effectRef>
          <a:fontRef idx="minor">
            <a:schemeClr val="tx1"/>
          </a:fontRef>
        </p:style>
      </p:cxnSp>
      <p:cxnSp>
        <p:nvCxnSpPr>
          <p:cNvPr id="15" name="Connettore 1 14"/>
          <p:cNvCxnSpPr/>
          <p:nvPr/>
        </p:nvCxnSpPr>
        <p:spPr>
          <a:xfrm>
            <a:off x="8708816" y="1916708"/>
            <a:ext cx="0" cy="2598698"/>
          </a:xfrm>
          <a:prstGeom prst="line">
            <a:avLst/>
          </a:prstGeom>
        </p:spPr>
        <p:style>
          <a:lnRef idx="2">
            <a:schemeClr val="accent1"/>
          </a:lnRef>
          <a:fillRef idx="0">
            <a:schemeClr val="accent1"/>
          </a:fillRef>
          <a:effectRef idx="1">
            <a:schemeClr val="accent1"/>
          </a:effectRef>
          <a:fontRef idx="minor">
            <a:schemeClr val="tx1"/>
          </a:fontRef>
        </p:style>
      </p:cxnSp>
      <p:cxnSp>
        <p:nvCxnSpPr>
          <p:cNvPr id="16" name="Connettore 1 15"/>
          <p:cNvCxnSpPr/>
          <p:nvPr/>
        </p:nvCxnSpPr>
        <p:spPr>
          <a:xfrm>
            <a:off x="1867787" y="1700808"/>
            <a:ext cx="0" cy="2794516"/>
          </a:xfrm>
          <a:prstGeom prst="line">
            <a:avLst/>
          </a:prstGeom>
        </p:spPr>
        <p:style>
          <a:lnRef idx="2">
            <a:schemeClr val="accent1"/>
          </a:lnRef>
          <a:fillRef idx="0">
            <a:schemeClr val="accent1"/>
          </a:fillRef>
          <a:effectRef idx="1">
            <a:schemeClr val="accent1"/>
          </a:effectRef>
          <a:fontRef idx="minor">
            <a:schemeClr val="tx1"/>
          </a:fontRef>
        </p:style>
      </p:cxnSp>
      <p:sp>
        <p:nvSpPr>
          <p:cNvPr id="17" name="Rettangolo 16"/>
          <p:cNvSpPr/>
          <p:nvPr/>
        </p:nvSpPr>
        <p:spPr>
          <a:xfrm>
            <a:off x="1880487" y="1700808"/>
            <a:ext cx="3801310" cy="431800"/>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it-IT" sz="1600" dirty="0" smtClean="0"/>
              <a:t>Programming</a:t>
            </a:r>
            <a:endParaRPr lang="it-IT" sz="1600" dirty="0"/>
          </a:p>
        </p:txBody>
      </p:sp>
      <p:sp>
        <p:nvSpPr>
          <p:cNvPr id="18" name="Rettangolo 17"/>
          <p:cNvSpPr/>
          <p:nvPr/>
        </p:nvSpPr>
        <p:spPr>
          <a:xfrm>
            <a:off x="5203206" y="1916708"/>
            <a:ext cx="3505609" cy="43180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it-IT" sz="1600" dirty="0" err="1" smtClean="0">
                <a:solidFill>
                  <a:schemeClr val="dk1"/>
                </a:solidFill>
              </a:rPr>
              <a:t>Acquisition</a:t>
            </a:r>
            <a:endParaRPr lang="it-IT" sz="1600" dirty="0">
              <a:solidFill>
                <a:schemeClr val="dk1"/>
              </a:solidFill>
            </a:endParaRPr>
          </a:p>
        </p:txBody>
      </p:sp>
      <p:sp>
        <p:nvSpPr>
          <p:cNvPr id="19" name="CasellaDiTesto 18"/>
          <p:cNvSpPr txBox="1"/>
          <p:nvPr/>
        </p:nvSpPr>
        <p:spPr>
          <a:xfrm>
            <a:off x="4096877" y="4952524"/>
            <a:ext cx="799618" cy="338554"/>
          </a:xfrm>
          <a:prstGeom prst="rect">
            <a:avLst/>
          </a:prstGeom>
          <a:noFill/>
        </p:spPr>
        <p:txBody>
          <a:bodyPr wrap="none" rtlCol="0">
            <a:spAutoFit/>
          </a:bodyPr>
          <a:lstStyle/>
          <a:p>
            <a:r>
              <a:rPr lang="it-IT" sz="1600" dirty="0" smtClean="0"/>
              <a:t>00:00</a:t>
            </a:r>
            <a:endParaRPr lang="it-IT" sz="1600" dirty="0"/>
          </a:p>
        </p:txBody>
      </p:sp>
      <p:sp>
        <p:nvSpPr>
          <p:cNvPr id="20" name="CasellaDiTesto 19"/>
          <p:cNvSpPr txBox="1"/>
          <p:nvPr/>
        </p:nvSpPr>
        <p:spPr>
          <a:xfrm>
            <a:off x="7594598" y="4939824"/>
            <a:ext cx="799618" cy="338554"/>
          </a:xfrm>
          <a:prstGeom prst="rect">
            <a:avLst/>
          </a:prstGeom>
          <a:noFill/>
        </p:spPr>
        <p:txBody>
          <a:bodyPr wrap="none" rtlCol="0">
            <a:spAutoFit/>
          </a:bodyPr>
          <a:lstStyle/>
          <a:p>
            <a:r>
              <a:rPr lang="it-IT" sz="1600" dirty="0" smtClean="0"/>
              <a:t>00:00</a:t>
            </a:r>
            <a:endParaRPr lang="it-IT" sz="1600" dirty="0"/>
          </a:p>
        </p:txBody>
      </p:sp>
      <p:sp>
        <p:nvSpPr>
          <p:cNvPr id="21" name="CasellaDiTesto 20"/>
          <p:cNvSpPr txBox="1"/>
          <p:nvPr/>
        </p:nvSpPr>
        <p:spPr>
          <a:xfrm>
            <a:off x="433064" y="4263162"/>
            <a:ext cx="799618" cy="338554"/>
          </a:xfrm>
          <a:prstGeom prst="rect">
            <a:avLst/>
          </a:prstGeom>
          <a:noFill/>
        </p:spPr>
        <p:txBody>
          <a:bodyPr wrap="none" rtlCol="0">
            <a:spAutoFit/>
          </a:bodyPr>
          <a:lstStyle/>
          <a:p>
            <a:r>
              <a:rPr lang="it-IT" sz="1600" dirty="0" smtClean="0"/>
              <a:t>00:00</a:t>
            </a:r>
            <a:endParaRPr lang="it-IT" sz="1600" dirty="0"/>
          </a:p>
        </p:txBody>
      </p:sp>
      <p:sp>
        <p:nvSpPr>
          <p:cNvPr id="22" name="CasellaDiTesto 21"/>
          <p:cNvSpPr txBox="1"/>
          <p:nvPr/>
        </p:nvSpPr>
        <p:spPr>
          <a:xfrm>
            <a:off x="1468403" y="3979942"/>
            <a:ext cx="799618" cy="338554"/>
          </a:xfrm>
          <a:prstGeom prst="rect">
            <a:avLst/>
          </a:prstGeom>
          <a:noFill/>
        </p:spPr>
        <p:txBody>
          <a:bodyPr wrap="none" rtlCol="0">
            <a:spAutoFit/>
          </a:bodyPr>
          <a:lstStyle/>
          <a:p>
            <a:r>
              <a:rPr lang="it-IT" sz="1600" dirty="0" smtClean="0"/>
              <a:t>09:30</a:t>
            </a:r>
            <a:endParaRPr lang="it-IT" sz="1600" dirty="0"/>
          </a:p>
        </p:txBody>
      </p:sp>
      <p:sp>
        <p:nvSpPr>
          <p:cNvPr id="23" name="CasellaDiTesto 22"/>
          <p:cNvSpPr txBox="1"/>
          <p:nvPr/>
        </p:nvSpPr>
        <p:spPr>
          <a:xfrm>
            <a:off x="4803397" y="3979942"/>
            <a:ext cx="799618" cy="338554"/>
          </a:xfrm>
          <a:prstGeom prst="rect">
            <a:avLst/>
          </a:prstGeom>
          <a:noFill/>
        </p:spPr>
        <p:txBody>
          <a:bodyPr wrap="none" rtlCol="0">
            <a:spAutoFit/>
          </a:bodyPr>
          <a:lstStyle/>
          <a:p>
            <a:r>
              <a:rPr lang="it-IT" sz="1600" dirty="0" smtClean="0"/>
              <a:t>06:21</a:t>
            </a:r>
            <a:endParaRPr lang="it-IT" sz="1600" dirty="0"/>
          </a:p>
        </p:txBody>
      </p:sp>
      <p:sp>
        <p:nvSpPr>
          <p:cNvPr id="24" name="CasellaDiTesto 23"/>
          <p:cNvSpPr txBox="1"/>
          <p:nvPr/>
        </p:nvSpPr>
        <p:spPr>
          <a:xfrm>
            <a:off x="2334785" y="3979942"/>
            <a:ext cx="799618" cy="338554"/>
          </a:xfrm>
          <a:prstGeom prst="rect">
            <a:avLst/>
          </a:prstGeom>
          <a:noFill/>
        </p:spPr>
        <p:txBody>
          <a:bodyPr wrap="none" rtlCol="0">
            <a:spAutoFit/>
          </a:bodyPr>
          <a:lstStyle/>
          <a:p>
            <a:r>
              <a:rPr lang="it-IT" sz="1600" dirty="0" smtClean="0"/>
              <a:t>13:30</a:t>
            </a:r>
            <a:endParaRPr lang="it-IT" sz="1600" dirty="0"/>
          </a:p>
        </p:txBody>
      </p:sp>
      <p:sp>
        <p:nvSpPr>
          <p:cNvPr id="25" name="CasellaDiTesto 24"/>
          <p:cNvSpPr txBox="1"/>
          <p:nvPr/>
        </p:nvSpPr>
        <p:spPr>
          <a:xfrm>
            <a:off x="6509877" y="3987840"/>
            <a:ext cx="799618" cy="338554"/>
          </a:xfrm>
          <a:prstGeom prst="rect">
            <a:avLst/>
          </a:prstGeom>
          <a:noFill/>
        </p:spPr>
        <p:txBody>
          <a:bodyPr wrap="none" rtlCol="0">
            <a:spAutoFit/>
          </a:bodyPr>
          <a:lstStyle/>
          <a:p>
            <a:r>
              <a:rPr lang="it-IT" sz="1600" dirty="0" smtClean="0"/>
              <a:t>18:21</a:t>
            </a:r>
            <a:endParaRPr lang="it-IT" sz="1600" dirty="0"/>
          </a:p>
        </p:txBody>
      </p:sp>
      <p:sp>
        <p:nvSpPr>
          <p:cNvPr id="26" name="CasellaDiTesto 25"/>
          <p:cNvSpPr txBox="1"/>
          <p:nvPr/>
        </p:nvSpPr>
        <p:spPr>
          <a:xfrm>
            <a:off x="8309006" y="3979942"/>
            <a:ext cx="799618" cy="338554"/>
          </a:xfrm>
          <a:prstGeom prst="rect">
            <a:avLst/>
          </a:prstGeom>
          <a:noFill/>
        </p:spPr>
        <p:txBody>
          <a:bodyPr wrap="none" rtlCol="0">
            <a:spAutoFit/>
          </a:bodyPr>
          <a:lstStyle/>
          <a:p>
            <a:r>
              <a:rPr lang="it-IT" sz="1600" dirty="0" smtClean="0"/>
              <a:t>06:21</a:t>
            </a:r>
            <a:endParaRPr lang="it-IT" sz="1600" dirty="0"/>
          </a:p>
        </p:txBody>
      </p:sp>
      <p:sp>
        <p:nvSpPr>
          <p:cNvPr id="27" name="CasellaDiTesto 26"/>
          <p:cNvSpPr txBox="1"/>
          <p:nvPr/>
        </p:nvSpPr>
        <p:spPr>
          <a:xfrm>
            <a:off x="5403011" y="3987840"/>
            <a:ext cx="669174" cy="338554"/>
          </a:xfrm>
          <a:prstGeom prst="rect">
            <a:avLst/>
          </a:prstGeom>
          <a:noFill/>
        </p:spPr>
        <p:txBody>
          <a:bodyPr wrap="none" rtlCol="0">
            <a:spAutoFit/>
          </a:bodyPr>
          <a:lstStyle/>
          <a:p>
            <a:r>
              <a:rPr lang="it-IT" sz="1600" dirty="0"/>
              <a:t>8</a:t>
            </a:r>
            <a:r>
              <a:rPr lang="it-IT" sz="1600" dirty="0" smtClean="0"/>
              <a:t>:30</a:t>
            </a:r>
            <a:endParaRPr lang="it-IT" sz="1600" dirty="0"/>
          </a:p>
        </p:txBody>
      </p:sp>
      <p:sp>
        <p:nvSpPr>
          <p:cNvPr id="28" name="CasellaDiTesto 27"/>
          <p:cNvSpPr txBox="1"/>
          <p:nvPr/>
        </p:nvSpPr>
        <p:spPr>
          <a:xfrm>
            <a:off x="3458669" y="3979942"/>
            <a:ext cx="799618" cy="338554"/>
          </a:xfrm>
          <a:prstGeom prst="rect">
            <a:avLst/>
          </a:prstGeom>
          <a:noFill/>
        </p:spPr>
        <p:txBody>
          <a:bodyPr wrap="none" rtlCol="0">
            <a:spAutoFit/>
          </a:bodyPr>
          <a:lstStyle/>
          <a:p>
            <a:r>
              <a:rPr lang="it-IT" sz="1600" dirty="0" smtClean="0"/>
              <a:t>21:30</a:t>
            </a:r>
            <a:endParaRPr lang="it-IT" sz="1600" dirty="0"/>
          </a:p>
        </p:txBody>
      </p:sp>
      <p:sp>
        <p:nvSpPr>
          <p:cNvPr id="29" name="Rettangolo 28"/>
          <p:cNvSpPr/>
          <p:nvPr/>
        </p:nvSpPr>
        <p:spPr>
          <a:xfrm>
            <a:off x="5215907" y="2514640"/>
            <a:ext cx="3492412" cy="31750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it-IT" sz="1600" dirty="0"/>
              <a:t>R</a:t>
            </a:r>
            <a:r>
              <a:rPr lang="it-IT" sz="1600" dirty="0" smtClean="0"/>
              <a:t>outine</a:t>
            </a:r>
            <a:endParaRPr lang="it-IT" sz="1600" dirty="0"/>
          </a:p>
        </p:txBody>
      </p:sp>
      <p:sp>
        <p:nvSpPr>
          <p:cNvPr id="30" name="Rettangolo 29"/>
          <p:cNvSpPr/>
          <p:nvPr/>
        </p:nvSpPr>
        <p:spPr>
          <a:xfrm>
            <a:off x="5211095" y="2826306"/>
            <a:ext cx="1698592" cy="322302"/>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it-IT" sz="1600" dirty="0" err="1" smtClean="0"/>
              <a:t>Crisis</a:t>
            </a:r>
            <a:r>
              <a:rPr lang="it-IT" sz="1600" dirty="0" smtClean="0"/>
              <a:t> </a:t>
            </a:r>
            <a:endParaRPr lang="it-IT" sz="1600" dirty="0"/>
          </a:p>
        </p:txBody>
      </p:sp>
      <p:sp>
        <p:nvSpPr>
          <p:cNvPr id="31" name="Rettangolo arrotondato 30"/>
          <p:cNvSpPr/>
          <p:nvPr/>
        </p:nvSpPr>
        <p:spPr>
          <a:xfrm>
            <a:off x="8089183" y="4495324"/>
            <a:ext cx="889000" cy="4572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it-IT" sz="1600" dirty="0" err="1" smtClean="0"/>
              <a:t>Day</a:t>
            </a:r>
            <a:r>
              <a:rPr lang="it-IT" sz="1600" dirty="0" smtClean="0"/>
              <a:t> </a:t>
            </a:r>
            <a:r>
              <a:rPr lang="it-IT" sz="1600" dirty="0" err="1" smtClean="0"/>
              <a:t>after</a:t>
            </a:r>
            <a:r>
              <a:rPr lang="it-IT" sz="1600" dirty="0" smtClean="0"/>
              <a:t> t.</a:t>
            </a:r>
            <a:endParaRPr lang="it-IT" sz="1600" dirty="0"/>
          </a:p>
        </p:txBody>
      </p:sp>
      <p:sp>
        <p:nvSpPr>
          <p:cNvPr id="32" name="Rettangolo 31"/>
          <p:cNvSpPr/>
          <p:nvPr/>
        </p:nvSpPr>
        <p:spPr>
          <a:xfrm>
            <a:off x="1880487" y="2508806"/>
            <a:ext cx="6828329" cy="323334"/>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it-IT" sz="1600"/>
          </a:p>
        </p:txBody>
      </p:sp>
      <p:sp>
        <p:nvSpPr>
          <p:cNvPr id="33" name="Rettangolo 32"/>
          <p:cNvSpPr/>
          <p:nvPr/>
        </p:nvSpPr>
        <p:spPr>
          <a:xfrm>
            <a:off x="1880487" y="2824880"/>
            <a:ext cx="6828329" cy="323334"/>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it-IT" sz="1600"/>
          </a:p>
        </p:txBody>
      </p:sp>
      <p:sp>
        <p:nvSpPr>
          <p:cNvPr id="34" name="Rettangolo 33"/>
          <p:cNvSpPr/>
          <p:nvPr/>
        </p:nvSpPr>
        <p:spPr>
          <a:xfrm>
            <a:off x="1880487" y="3147474"/>
            <a:ext cx="6828329" cy="323334"/>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it-IT" sz="1600"/>
          </a:p>
        </p:txBody>
      </p:sp>
      <p:sp>
        <p:nvSpPr>
          <p:cNvPr id="35" name="Rettangolo 34"/>
          <p:cNvSpPr/>
          <p:nvPr/>
        </p:nvSpPr>
        <p:spPr>
          <a:xfrm>
            <a:off x="234926" y="2503858"/>
            <a:ext cx="1645561" cy="969262"/>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r>
              <a:rPr lang="it-IT" sz="1400" dirty="0" smtClean="0"/>
              <a:t>Programming mode</a:t>
            </a:r>
          </a:p>
        </p:txBody>
      </p:sp>
      <p:sp>
        <p:nvSpPr>
          <p:cNvPr id="36" name="CasellaDiTesto 35"/>
          <p:cNvSpPr txBox="1"/>
          <p:nvPr/>
        </p:nvSpPr>
        <p:spPr>
          <a:xfrm>
            <a:off x="283116" y="5301208"/>
            <a:ext cx="8831094" cy="584776"/>
          </a:xfrm>
          <a:prstGeom prst="rect">
            <a:avLst/>
          </a:prstGeom>
          <a:noFill/>
        </p:spPr>
        <p:txBody>
          <a:bodyPr wrap="square" rtlCol="0">
            <a:spAutoFit/>
          </a:bodyPr>
          <a:lstStyle/>
          <a:p>
            <a:pPr marL="342900" indent="-342900" algn="l">
              <a:buFont typeface="+mj-lt"/>
              <a:buAutoNum type="arabicPeriod"/>
            </a:pPr>
            <a:r>
              <a:rPr lang="en-GB" sz="1600" smtClean="0"/>
              <a:t>Time in UTC;</a:t>
            </a:r>
          </a:p>
          <a:p>
            <a:pPr marL="342900" indent="-342900" algn="l">
              <a:buFont typeface="+mj-lt"/>
              <a:buAutoNum type="arabicPeriod"/>
            </a:pPr>
            <a:r>
              <a:rPr lang="en-GB" sz="1600" smtClean="0"/>
              <a:t>The authorization procedure can anticipate deadlines of 1 h or more;</a:t>
            </a:r>
          </a:p>
        </p:txBody>
      </p:sp>
      <p:sp>
        <p:nvSpPr>
          <p:cNvPr id="37" name="Rettangolo 36"/>
          <p:cNvSpPr/>
          <p:nvPr/>
        </p:nvSpPr>
        <p:spPr>
          <a:xfrm>
            <a:off x="4839850" y="3636426"/>
            <a:ext cx="240742" cy="194653"/>
          </a:xfrm>
          <a:prstGeom prst="rect">
            <a:avLst/>
          </a:prstGeom>
          <a:solidFill>
            <a:srgbClr val="FF0000"/>
          </a:solidFill>
        </p:spPr>
        <p:style>
          <a:lnRef idx="1">
            <a:schemeClr val="accent3"/>
          </a:lnRef>
          <a:fillRef idx="2">
            <a:schemeClr val="accent3"/>
          </a:fillRef>
          <a:effectRef idx="1">
            <a:schemeClr val="accent3"/>
          </a:effectRef>
          <a:fontRef idx="minor">
            <a:schemeClr val="dk1"/>
          </a:fontRef>
        </p:style>
        <p:txBody>
          <a:bodyPr tIns="108000" bIns="0" rtlCol="0" anchor="ctr"/>
          <a:lstStyle/>
          <a:p>
            <a:pPr algn="ctr"/>
            <a:r>
              <a:rPr lang="it-IT" sz="900" dirty="0" smtClean="0">
                <a:solidFill>
                  <a:srgbClr val="FFFF00"/>
                </a:solidFill>
              </a:rPr>
              <a:t>*</a:t>
            </a:r>
            <a:endParaRPr lang="it-IT" sz="900" dirty="0">
              <a:solidFill>
                <a:srgbClr val="FFFF00"/>
              </a:solidFill>
            </a:endParaRPr>
          </a:p>
        </p:txBody>
      </p:sp>
      <p:sp>
        <p:nvSpPr>
          <p:cNvPr id="38" name="Rettangolo 37"/>
          <p:cNvSpPr/>
          <p:nvPr/>
        </p:nvSpPr>
        <p:spPr>
          <a:xfrm>
            <a:off x="6541850" y="3647060"/>
            <a:ext cx="240742" cy="194653"/>
          </a:xfrm>
          <a:prstGeom prst="rect">
            <a:avLst/>
          </a:prstGeom>
          <a:solidFill>
            <a:srgbClr val="FF0000"/>
          </a:solidFill>
        </p:spPr>
        <p:style>
          <a:lnRef idx="1">
            <a:schemeClr val="accent3"/>
          </a:lnRef>
          <a:fillRef idx="2">
            <a:schemeClr val="accent3"/>
          </a:fillRef>
          <a:effectRef idx="1">
            <a:schemeClr val="accent3"/>
          </a:effectRef>
          <a:fontRef idx="minor">
            <a:schemeClr val="dk1"/>
          </a:fontRef>
        </p:style>
        <p:txBody>
          <a:bodyPr tIns="108000" bIns="0" rtlCol="0" anchor="ctr"/>
          <a:lstStyle/>
          <a:p>
            <a:pPr algn="ctr"/>
            <a:r>
              <a:rPr lang="it-IT" sz="900" dirty="0" smtClean="0">
                <a:solidFill>
                  <a:srgbClr val="FFFF00"/>
                </a:solidFill>
              </a:rPr>
              <a:t>*</a:t>
            </a:r>
            <a:endParaRPr lang="it-IT" sz="900" dirty="0">
              <a:solidFill>
                <a:srgbClr val="FFFF00"/>
              </a:solidFill>
            </a:endParaRPr>
          </a:p>
        </p:txBody>
      </p:sp>
      <p:cxnSp>
        <p:nvCxnSpPr>
          <p:cNvPr id="39" name="Connettore 1 38"/>
          <p:cNvCxnSpPr>
            <a:endCxn id="37" idx="1"/>
          </p:cNvCxnSpPr>
          <p:nvPr/>
        </p:nvCxnSpPr>
        <p:spPr>
          <a:xfrm>
            <a:off x="1891120" y="3733752"/>
            <a:ext cx="2948730" cy="1"/>
          </a:xfrm>
          <a:prstGeom prst="line">
            <a:avLst/>
          </a:prstGeom>
          <a:ln w="19050"/>
        </p:spPr>
        <p:style>
          <a:lnRef idx="1">
            <a:schemeClr val="dk1"/>
          </a:lnRef>
          <a:fillRef idx="0">
            <a:schemeClr val="dk1"/>
          </a:fillRef>
          <a:effectRef idx="0">
            <a:schemeClr val="dk1"/>
          </a:effectRef>
          <a:fontRef idx="minor">
            <a:schemeClr val="tx1"/>
          </a:fontRef>
        </p:style>
      </p:cxnSp>
      <p:cxnSp>
        <p:nvCxnSpPr>
          <p:cNvPr id="40" name="Connettore 1 39"/>
          <p:cNvCxnSpPr>
            <a:endCxn id="38" idx="1"/>
          </p:cNvCxnSpPr>
          <p:nvPr/>
        </p:nvCxnSpPr>
        <p:spPr>
          <a:xfrm>
            <a:off x="5077205" y="3744386"/>
            <a:ext cx="1464645" cy="1"/>
          </a:xfrm>
          <a:prstGeom prst="line">
            <a:avLst/>
          </a:prstGeom>
          <a:ln w="19050"/>
        </p:spPr>
        <p:style>
          <a:lnRef idx="1">
            <a:schemeClr val="dk1"/>
          </a:lnRef>
          <a:fillRef idx="0">
            <a:schemeClr val="dk1"/>
          </a:fillRef>
          <a:effectRef idx="0">
            <a:schemeClr val="dk1"/>
          </a:effectRef>
          <a:fontRef idx="minor">
            <a:schemeClr val="tx1"/>
          </a:fontRef>
        </p:style>
      </p:cxnSp>
      <p:cxnSp>
        <p:nvCxnSpPr>
          <p:cNvPr id="41" name="Connettore 1 40"/>
          <p:cNvCxnSpPr/>
          <p:nvPr/>
        </p:nvCxnSpPr>
        <p:spPr>
          <a:xfrm>
            <a:off x="6807239" y="3744387"/>
            <a:ext cx="1901577" cy="1"/>
          </a:xfrm>
          <a:prstGeom prst="line">
            <a:avLst/>
          </a:prstGeom>
          <a:ln w="19050"/>
        </p:spPr>
        <p:style>
          <a:lnRef idx="1">
            <a:schemeClr val="dk1"/>
          </a:lnRef>
          <a:fillRef idx="0">
            <a:schemeClr val="dk1"/>
          </a:fillRef>
          <a:effectRef idx="0">
            <a:schemeClr val="dk1"/>
          </a:effectRef>
          <a:fontRef idx="minor">
            <a:schemeClr val="tx1"/>
          </a:fontRef>
        </p:style>
      </p:cxnSp>
      <p:sp>
        <p:nvSpPr>
          <p:cNvPr id="42" name="Rettangolo 41"/>
          <p:cNvSpPr/>
          <p:nvPr/>
        </p:nvSpPr>
        <p:spPr>
          <a:xfrm>
            <a:off x="234926" y="3495311"/>
            <a:ext cx="1645561" cy="484631"/>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r>
              <a:rPr lang="it-IT" sz="1400" dirty="0" err="1" smtClean="0"/>
              <a:t>Passages</a:t>
            </a:r>
            <a:r>
              <a:rPr lang="it-IT" sz="1400" dirty="0" smtClean="0"/>
              <a:t> over </a:t>
            </a:r>
            <a:r>
              <a:rPr lang="it-IT" sz="1400" dirty="0" err="1" smtClean="0"/>
              <a:t>Italy</a:t>
            </a:r>
            <a:endParaRPr lang="it-IT" sz="1400" dirty="0" smtClean="0"/>
          </a:p>
        </p:txBody>
      </p:sp>
      <p:sp>
        <p:nvSpPr>
          <p:cNvPr id="43" name="Rettangolo 42"/>
          <p:cNvSpPr/>
          <p:nvPr/>
        </p:nvSpPr>
        <p:spPr>
          <a:xfrm>
            <a:off x="8231241" y="3647061"/>
            <a:ext cx="240742" cy="194653"/>
          </a:xfrm>
          <a:prstGeom prst="rect">
            <a:avLst/>
          </a:prstGeom>
          <a:solidFill>
            <a:srgbClr val="FF0000"/>
          </a:solidFill>
        </p:spPr>
        <p:style>
          <a:lnRef idx="1">
            <a:schemeClr val="accent3"/>
          </a:lnRef>
          <a:fillRef idx="2">
            <a:schemeClr val="accent3"/>
          </a:fillRef>
          <a:effectRef idx="1">
            <a:schemeClr val="accent3"/>
          </a:effectRef>
          <a:fontRef idx="minor">
            <a:schemeClr val="dk1"/>
          </a:fontRef>
        </p:style>
        <p:txBody>
          <a:bodyPr tIns="108000" bIns="0" rtlCol="0" anchor="ctr"/>
          <a:lstStyle/>
          <a:p>
            <a:pPr algn="ctr"/>
            <a:r>
              <a:rPr lang="it-IT" sz="900" dirty="0" smtClean="0">
                <a:solidFill>
                  <a:srgbClr val="FFFF00"/>
                </a:solidFill>
              </a:rPr>
              <a:t>*</a:t>
            </a:r>
            <a:endParaRPr lang="it-IT" sz="900" dirty="0">
              <a:solidFill>
                <a:srgbClr val="FFFF00"/>
              </a:solidFill>
            </a:endParaRPr>
          </a:p>
        </p:txBody>
      </p:sp>
      <p:pic>
        <p:nvPicPr>
          <p:cNvPr id="44"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95536" y="1700808"/>
            <a:ext cx="1087892" cy="6671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5" name="CasellaDiTesto 44"/>
          <p:cNvSpPr txBox="1"/>
          <p:nvPr/>
        </p:nvSpPr>
        <p:spPr>
          <a:xfrm>
            <a:off x="467544" y="1484784"/>
            <a:ext cx="882617" cy="261610"/>
          </a:xfrm>
          <a:prstGeom prst="rect">
            <a:avLst/>
          </a:prstGeom>
          <a:noFill/>
        </p:spPr>
        <p:txBody>
          <a:bodyPr wrap="none" rtlCol="0">
            <a:spAutoFit/>
          </a:bodyPr>
          <a:lstStyle/>
          <a:p>
            <a:r>
              <a:rPr lang="it-IT" sz="1100" dirty="0" err="1" smtClean="0"/>
              <a:t>Thanks</a:t>
            </a:r>
            <a:r>
              <a:rPr lang="it-IT" sz="1100" dirty="0" smtClean="0"/>
              <a:t> to </a:t>
            </a:r>
            <a:endParaRPr lang="it-IT" sz="1100" dirty="0"/>
          </a:p>
        </p:txBody>
      </p:sp>
      <p:sp>
        <p:nvSpPr>
          <p:cNvPr id="46" name="CasellaDiTesto 45"/>
          <p:cNvSpPr txBox="1"/>
          <p:nvPr/>
        </p:nvSpPr>
        <p:spPr>
          <a:xfrm>
            <a:off x="1655138" y="2572067"/>
            <a:ext cx="5679889" cy="1754327"/>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it-IT" sz="3600" dirty="0" smtClean="0"/>
              <a:t>First </a:t>
            </a:r>
            <a:r>
              <a:rPr lang="it-IT" sz="3600" dirty="0" err="1" smtClean="0"/>
              <a:t>observation</a:t>
            </a:r>
            <a:r>
              <a:rPr lang="it-IT" sz="3600" dirty="0" smtClean="0"/>
              <a:t> of the </a:t>
            </a:r>
            <a:r>
              <a:rPr lang="it-IT" sz="3600" dirty="0" err="1" smtClean="0"/>
              <a:t>event</a:t>
            </a:r>
            <a:r>
              <a:rPr lang="it-IT" sz="3600" dirty="0" smtClean="0"/>
              <a:t> </a:t>
            </a:r>
          </a:p>
          <a:p>
            <a:r>
              <a:rPr lang="it-IT" sz="3600" dirty="0" smtClean="0"/>
              <a:t>AFTER </a:t>
            </a:r>
            <a:r>
              <a:rPr lang="it-IT" sz="3600" dirty="0" err="1" smtClean="0"/>
              <a:t>one</a:t>
            </a:r>
            <a:r>
              <a:rPr lang="it-IT" sz="3600" dirty="0" smtClean="0"/>
              <a:t> </a:t>
            </a:r>
            <a:r>
              <a:rPr lang="it-IT" sz="3600" dirty="0" err="1" smtClean="0"/>
              <a:t>day</a:t>
            </a:r>
            <a:r>
              <a:rPr lang="it-IT" sz="3600" dirty="0" smtClean="0"/>
              <a:t> or more </a:t>
            </a:r>
            <a:r>
              <a:rPr lang="it-IT" sz="3600" dirty="0" err="1" smtClean="0"/>
              <a:t>if</a:t>
            </a:r>
            <a:r>
              <a:rPr lang="it-IT" sz="3600" dirty="0" smtClean="0"/>
              <a:t> </a:t>
            </a:r>
            <a:r>
              <a:rPr lang="it-IT" sz="3600" dirty="0" err="1" smtClean="0"/>
              <a:t>based</a:t>
            </a:r>
            <a:r>
              <a:rPr lang="it-IT" sz="3600" dirty="0" smtClean="0"/>
              <a:t> on </a:t>
            </a:r>
            <a:r>
              <a:rPr lang="it-IT" sz="3600" dirty="0" err="1" smtClean="0"/>
              <a:t>event</a:t>
            </a:r>
            <a:r>
              <a:rPr lang="it-IT" sz="3600" dirty="0" smtClean="0"/>
              <a:t> </a:t>
            </a:r>
            <a:r>
              <a:rPr lang="it-IT" sz="3600" dirty="0" err="1" smtClean="0"/>
              <a:t>occurrence</a:t>
            </a:r>
            <a:endParaRPr lang="it-IT" sz="3600" dirty="0"/>
          </a:p>
        </p:txBody>
      </p:sp>
      <p:pic>
        <p:nvPicPr>
          <p:cNvPr id="47" name="Picture 46" descr="P:\Admin\LOGOS\UNOSAT_UNITAR\2011_Version\Logos Black and White\jpgs\unosat_logos-05.jpg"/>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777255" y="175195"/>
            <a:ext cx="1311928" cy="409981"/>
          </a:xfrm>
          <a:prstGeom prst="rect">
            <a:avLst/>
          </a:prstGeom>
          <a:noFill/>
          <a:ln>
            <a:noFill/>
          </a:ln>
        </p:spPr>
      </p:pic>
    </p:spTree>
    <p:extLst>
      <p:ext uri="{BB962C8B-B14F-4D97-AF65-F5344CB8AC3E}">
        <p14:creationId xmlns:p14="http://schemas.microsoft.com/office/powerpoint/2010/main" val="325182311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dissolve">
                                      <p:cBhvr>
                                        <p:cTn id="7"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 y="2640177"/>
            <a:ext cx="4135135" cy="1636606"/>
          </a:xfrm>
          <a:prstGeom prst="rect">
            <a:avLst/>
          </a:prstGeom>
        </p:spPr>
      </p:pic>
      <p:pic>
        <p:nvPicPr>
          <p:cNvPr id="3" name="Immagine 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404992" y="3357436"/>
            <a:ext cx="4603417" cy="3299676"/>
          </a:xfrm>
          <a:prstGeom prst="rect">
            <a:avLst/>
          </a:prstGeom>
        </p:spPr>
      </p:pic>
      <p:sp>
        <p:nvSpPr>
          <p:cNvPr id="5" name="CasellaDiTesto 4"/>
          <p:cNvSpPr txBox="1"/>
          <p:nvPr/>
        </p:nvSpPr>
        <p:spPr>
          <a:xfrm>
            <a:off x="0" y="1013623"/>
            <a:ext cx="9144000" cy="1477328"/>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just"/>
            <a:r>
              <a:rPr lang="en-GB" dirty="0" smtClean="0"/>
              <a:t>The Po river flood has been monitored from November 17 morning to November 20 evening, CSK acquisitions were planned </a:t>
            </a:r>
            <a:r>
              <a:rPr lang="en-GB" b="1" dirty="0" smtClean="0"/>
              <a:t>based on predictions of the FEWS hydraulic model (Po Basin Authority)</a:t>
            </a:r>
            <a:r>
              <a:rPr lang="en-GB" dirty="0" smtClean="0"/>
              <a:t>. S1 pre-event image of October 24 and November 17 were used for permanent water bodies. FEWS predictions allowed to request real time access to the November 17th S1 image via the </a:t>
            </a:r>
            <a:r>
              <a:rPr lang="en-GB" dirty="0"/>
              <a:t>I</a:t>
            </a:r>
            <a:r>
              <a:rPr lang="en-GB" dirty="0" smtClean="0"/>
              <a:t>talian collaborative ground segment.</a:t>
            </a:r>
            <a:endParaRPr lang="en-GB" dirty="0"/>
          </a:p>
        </p:txBody>
      </p:sp>
      <p:sp>
        <p:nvSpPr>
          <p:cNvPr id="6" name="Callout 1 5"/>
          <p:cNvSpPr/>
          <p:nvPr/>
        </p:nvSpPr>
        <p:spPr>
          <a:xfrm>
            <a:off x="3853052" y="2640177"/>
            <a:ext cx="1727497" cy="603250"/>
          </a:xfrm>
          <a:prstGeom prst="borderCallout1">
            <a:avLst>
              <a:gd name="adj1" fmla="val 116118"/>
              <a:gd name="adj2" fmla="val 40704"/>
              <a:gd name="adj3" fmla="val 278941"/>
              <a:gd name="adj4" fmla="val 94670"/>
            </a:avLst>
          </a:prstGeom>
          <a:ln/>
        </p:spPr>
        <p:style>
          <a:lnRef idx="3">
            <a:schemeClr val="lt1"/>
          </a:lnRef>
          <a:fillRef idx="1">
            <a:schemeClr val="accent5"/>
          </a:fillRef>
          <a:effectRef idx="1">
            <a:schemeClr val="accent5"/>
          </a:effectRef>
          <a:fontRef idx="minor">
            <a:schemeClr val="lt1"/>
          </a:fontRef>
        </p:style>
        <p:txBody>
          <a:bodyPr rtlCol="0" anchor="ctr"/>
          <a:lstStyle/>
          <a:p>
            <a:pPr algn="ctr"/>
            <a:r>
              <a:rPr lang="it-IT" sz="1400" dirty="0" smtClean="0"/>
              <a:t>CSK </a:t>
            </a:r>
            <a:r>
              <a:rPr lang="it-IT" sz="1400" dirty="0" err="1" smtClean="0"/>
              <a:t>November</a:t>
            </a:r>
            <a:r>
              <a:rPr lang="it-IT" sz="1400" dirty="0" smtClean="0"/>
              <a:t> 19  4:55 UTC</a:t>
            </a:r>
            <a:endParaRPr lang="it-IT" sz="1400" dirty="0"/>
          </a:p>
        </p:txBody>
      </p:sp>
      <p:sp>
        <p:nvSpPr>
          <p:cNvPr id="8" name="Callout 1 7"/>
          <p:cNvSpPr/>
          <p:nvPr/>
        </p:nvSpPr>
        <p:spPr>
          <a:xfrm>
            <a:off x="5580549" y="2640177"/>
            <a:ext cx="1676499" cy="603250"/>
          </a:xfrm>
          <a:prstGeom prst="borderCallout1">
            <a:avLst>
              <a:gd name="adj1" fmla="val 116118"/>
              <a:gd name="adj2" fmla="val 40704"/>
              <a:gd name="adj3" fmla="val 275758"/>
              <a:gd name="adj4" fmla="val 30407"/>
            </a:avLst>
          </a:prstGeom>
          <a:solidFill>
            <a:srgbClr val="FFFF00"/>
          </a:solidFill>
          <a:ln/>
        </p:spPr>
        <p:style>
          <a:lnRef idx="3">
            <a:schemeClr val="lt1"/>
          </a:lnRef>
          <a:fillRef idx="1">
            <a:schemeClr val="accent6"/>
          </a:fillRef>
          <a:effectRef idx="1">
            <a:schemeClr val="accent6"/>
          </a:effectRef>
          <a:fontRef idx="minor">
            <a:schemeClr val="lt1"/>
          </a:fontRef>
        </p:style>
        <p:txBody>
          <a:bodyPr rtlCol="0" anchor="ctr"/>
          <a:lstStyle/>
          <a:p>
            <a:pPr algn="ctr"/>
            <a:r>
              <a:rPr lang="it-IT" sz="1400" dirty="0" smtClean="0">
                <a:solidFill>
                  <a:schemeClr val="tx1"/>
                </a:solidFill>
              </a:rPr>
              <a:t>CSK </a:t>
            </a:r>
            <a:r>
              <a:rPr lang="it-IT" sz="1400" dirty="0" err="1" smtClean="0">
                <a:solidFill>
                  <a:schemeClr val="tx1"/>
                </a:solidFill>
              </a:rPr>
              <a:t>November</a:t>
            </a:r>
            <a:r>
              <a:rPr lang="it-IT" sz="1400" dirty="0" smtClean="0">
                <a:solidFill>
                  <a:schemeClr val="tx1"/>
                </a:solidFill>
              </a:rPr>
              <a:t> 19  17:53 UTC</a:t>
            </a:r>
            <a:endParaRPr lang="it-IT" sz="1400" dirty="0">
              <a:solidFill>
                <a:schemeClr val="tx1"/>
              </a:solidFill>
            </a:endParaRPr>
          </a:p>
        </p:txBody>
      </p:sp>
      <p:sp>
        <p:nvSpPr>
          <p:cNvPr id="9" name="Callout 1 8"/>
          <p:cNvSpPr/>
          <p:nvPr/>
        </p:nvSpPr>
        <p:spPr>
          <a:xfrm>
            <a:off x="6164346" y="6228798"/>
            <a:ext cx="2979654" cy="584578"/>
          </a:xfrm>
          <a:prstGeom prst="borderCallout1">
            <a:avLst>
              <a:gd name="adj1" fmla="val -10198"/>
              <a:gd name="adj2" fmla="val 43331"/>
              <a:gd name="adj3" fmla="val -119783"/>
              <a:gd name="adj4" fmla="val 72675"/>
            </a:avLst>
          </a:prstGeom>
          <a:ln/>
        </p:spPr>
        <p:style>
          <a:lnRef idx="3">
            <a:schemeClr val="lt1"/>
          </a:lnRef>
          <a:fillRef idx="1">
            <a:schemeClr val="accent4"/>
          </a:fillRef>
          <a:effectRef idx="1">
            <a:schemeClr val="accent4"/>
          </a:effectRef>
          <a:fontRef idx="minor">
            <a:schemeClr val="lt1"/>
          </a:fontRef>
        </p:style>
        <p:txBody>
          <a:bodyPr rtlCol="0" anchor="ctr"/>
          <a:lstStyle/>
          <a:p>
            <a:pPr algn="ctr"/>
            <a:r>
              <a:rPr lang="it-IT" sz="1400" dirty="0" smtClean="0"/>
              <a:t>S1A </a:t>
            </a:r>
            <a:r>
              <a:rPr lang="it-IT" sz="1400" dirty="0" err="1" smtClean="0"/>
              <a:t>October</a:t>
            </a:r>
            <a:r>
              <a:rPr lang="it-IT" sz="1400" dirty="0" smtClean="0"/>
              <a:t> 24 and </a:t>
            </a:r>
            <a:r>
              <a:rPr lang="it-IT" sz="1400" dirty="0" err="1" smtClean="0"/>
              <a:t>November</a:t>
            </a:r>
            <a:r>
              <a:rPr lang="it-IT" sz="1400" dirty="0" smtClean="0"/>
              <a:t> 17  </a:t>
            </a:r>
          </a:p>
          <a:p>
            <a:pPr algn="ctr"/>
            <a:r>
              <a:rPr lang="it-IT" sz="1400" dirty="0" smtClean="0"/>
              <a:t>05:18 UTC (</a:t>
            </a:r>
            <a:r>
              <a:rPr lang="it-IT" sz="1400" dirty="0" err="1" smtClean="0"/>
              <a:t>pre-event</a:t>
            </a:r>
            <a:r>
              <a:rPr lang="it-IT" sz="1400" dirty="0" smtClean="0"/>
              <a:t>)</a:t>
            </a:r>
            <a:endParaRPr lang="it-IT" sz="1400" dirty="0"/>
          </a:p>
        </p:txBody>
      </p:sp>
      <p:sp>
        <p:nvSpPr>
          <p:cNvPr id="10" name="Callout 1 9"/>
          <p:cNvSpPr/>
          <p:nvPr/>
        </p:nvSpPr>
        <p:spPr>
          <a:xfrm>
            <a:off x="7257048" y="2640177"/>
            <a:ext cx="1751361" cy="603250"/>
          </a:xfrm>
          <a:prstGeom prst="borderCallout1">
            <a:avLst>
              <a:gd name="adj1" fmla="val 116118"/>
              <a:gd name="adj2" fmla="val 40704"/>
              <a:gd name="adj3" fmla="val 277051"/>
              <a:gd name="adj4" fmla="val -24302"/>
            </a:avLst>
          </a:prstGeom>
          <a:ln/>
        </p:spPr>
        <p:style>
          <a:lnRef idx="3">
            <a:schemeClr val="lt1"/>
          </a:lnRef>
          <a:fillRef idx="1">
            <a:schemeClr val="accent2"/>
          </a:fillRef>
          <a:effectRef idx="1">
            <a:schemeClr val="accent2"/>
          </a:effectRef>
          <a:fontRef idx="minor">
            <a:schemeClr val="lt1"/>
          </a:fontRef>
        </p:style>
        <p:txBody>
          <a:bodyPr rtlCol="0" anchor="ctr"/>
          <a:lstStyle/>
          <a:p>
            <a:pPr algn="ctr"/>
            <a:r>
              <a:rPr lang="it-IT" sz="1400" dirty="0" smtClean="0"/>
              <a:t>CSK </a:t>
            </a:r>
            <a:r>
              <a:rPr lang="it-IT" sz="1400" dirty="0" err="1" smtClean="0"/>
              <a:t>November</a:t>
            </a:r>
            <a:r>
              <a:rPr lang="it-IT" sz="1400" dirty="0" smtClean="0"/>
              <a:t> 20  16:59 UTC</a:t>
            </a:r>
            <a:endParaRPr lang="it-IT" sz="1400" dirty="0"/>
          </a:p>
        </p:txBody>
      </p:sp>
      <p:sp>
        <p:nvSpPr>
          <p:cNvPr id="11" name="Callout 1 10"/>
          <p:cNvSpPr/>
          <p:nvPr/>
        </p:nvSpPr>
        <p:spPr>
          <a:xfrm>
            <a:off x="1206957" y="2490951"/>
            <a:ext cx="1994100" cy="285387"/>
          </a:xfrm>
          <a:prstGeom prst="borderCallout1">
            <a:avLst>
              <a:gd name="adj1" fmla="val 116118"/>
              <a:gd name="adj2" fmla="val 40704"/>
              <a:gd name="adj3" fmla="val 296708"/>
              <a:gd name="adj4" fmla="val 44377"/>
            </a:avLst>
          </a:prstGeom>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it-IT" sz="1200" dirty="0" err="1" smtClean="0"/>
              <a:t>November</a:t>
            </a:r>
            <a:r>
              <a:rPr lang="it-IT" sz="1200" dirty="0" smtClean="0"/>
              <a:t> 19  01:00 UTC</a:t>
            </a:r>
          </a:p>
        </p:txBody>
      </p:sp>
      <p:cxnSp>
        <p:nvCxnSpPr>
          <p:cNvPr id="7" name="Connettore 2 6"/>
          <p:cNvCxnSpPr/>
          <p:nvPr/>
        </p:nvCxnSpPr>
        <p:spPr>
          <a:xfrm>
            <a:off x="2204006" y="3448099"/>
            <a:ext cx="3190560" cy="902679"/>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pic>
        <p:nvPicPr>
          <p:cNvPr id="12" name="Immagine 1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8135" y="4182316"/>
            <a:ext cx="4076806" cy="1636900"/>
          </a:xfrm>
          <a:prstGeom prst="rect">
            <a:avLst/>
          </a:prstGeom>
        </p:spPr>
      </p:pic>
      <p:sp>
        <p:nvSpPr>
          <p:cNvPr id="13" name="Callout 1 12"/>
          <p:cNvSpPr/>
          <p:nvPr/>
        </p:nvSpPr>
        <p:spPr>
          <a:xfrm>
            <a:off x="1353889" y="4350777"/>
            <a:ext cx="1847168" cy="301625"/>
          </a:xfrm>
          <a:prstGeom prst="borderCallout1">
            <a:avLst>
              <a:gd name="adj1" fmla="val 116118"/>
              <a:gd name="adj2" fmla="val 40704"/>
              <a:gd name="adj3" fmla="val 206317"/>
              <a:gd name="adj4" fmla="val 61048"/>
            </a:avLst>
          </a:prstGeom>
          <a:solidFill>
            <a:srgbClr val="FFFF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it-IT" sz="1200" dirty="0" err="1" smtClean="0">
                <a:solidFill>
                  <a:schemeClr val="tx1"/>
                </a:solidFill>
              </a:rPr>
              <a:t>November</a:t>
            </a:r>
            <a:r>
              <a:rPr lang="it-IT" sz="1200" dirty="0" smtClean="0">
                <a:solidFill>
                  <a:schemeClr val="tx1"/>
                </a:solidFill>
              </a:rPr>
              <a:t> 19  14:00 UTC</a:t>
            </a:r>
            <a:endParaRPr lang="it-IT" sz="1200" dirty="0">
              <a:solidFill>
                <a:schemeClr val="tx1"/>
              </a:solidFill>
            </a:endParaRPr>
          </a:p>
        </p:txBody>
      </p:sp>
      <p:cxnSp>
        <p:nvCxnSpPr>
          <p:cNvPr id="14" name="Connettore 2 13"/>
          <p:cNvCxnSpPr/>
          <p:nvPr/>
        </p:nvCxnSpPr>
        <p:spPr>
          <a:xfrm flipV="1">
            <a:off x="2581835" y="4285032"/>
            <a:ext cx="3425082" cy="73474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
        <p:nvSpPr>
          <p:cNvPr id="17" name="CasellaDiTesto 16"/>
          <p:cNvSpPr txBox="1"/>
          <p:nvPr/>
        </p:nvSpPr>
        <p:spPr>
          <a:xfrm>
            <a:off x="560927" y="5873417"/>
            <a:ext cx="3796307" cy="400110"/>
          </a:xfrm>
          <a:prstGeom prst="rect">
            <a:avLst/>
          </a:prstGeom>
          <a:noFill/>
        </p:spPr>
        <p:txBody>
          <a:bodyPr wrap="none" rtlCol="0">
            <a:spAutoFit/>
          </a:bodyPr>
          <a:lstStyle/>
          <a:p>
            <a:r>
              <a:rPr lang="it-IT" sz="2000" dirty="0" err="1" smtClean="0"/>
              <a:t>Forecast</a:t>
            </a:r>
            <a:r>
              <a:rPr lang="it-IT" sz="2000" dirty="0" smtClean="0"/>
              <a:t> of </a:t>
            </a:r>
            <a:r>
              <a:rPr lang="it-IT" sz="2000" dirty="0" err="1" smtClean="0"/>
              <a:t>Nov</a:t>
            </a:r>
            <a:r>
              <a:rPr lang="it-IT" sz="2000" dirty="0" smtClean="0"/>
              <a:t>. 17, 00 UTC</a:t>
            </a:r>
            <a:endParaRPr lang="it-IT" sz="2000" dirty="0"/>
          </a:p>
        </p:txBody>
      </p:sp>
      <p:sp>
        <p:nvSpPr>
          <p:cNvPr id="4" name="Titolo 3"/>
          <p:cNvSpPr>
            <a:spLocks noGrp="1"/>
          </p:cNvSpPr>
          <p:nvPr>
            <p:ph type="title"/>
          </p:nvPr>
        </p:nvSpPr>
        <p:spPr>
          <a:xfrm>
            <a:off x="421389" y="523557"/>
            <a:ext cx="8229600" cy="490066"/>
          </a:xfrm>
        </p:spPr>
        <p:txBody>
          <a:bodyPr>
            <a:normAutofit fontScale="90000"/>
          </a:bodyPr>
          <a:lstStyle/>
          <a:p>
            <a:r>
              <a:rPr lang="it-IT" sz="2800" dirty="0" smtClean="0"/>
              <a:t>Solution: Trigger </a:t>
            </a:r>
            <a:r>
              <a:rPr lang="it-IT" sz="2800" dirty="0" err="1" smtClean="0"/>
              <a:t>based</a:t>
            </a:r>
            <a:r>
              <a:rPr lang="it-IT" sz="2800" dirty="0" smtClean="0"/>
              <a:t> </a:t>
            </a:r>
            <a:r>
              <a:rPr lang="it-IT" sz="2800" dirty="0" err="1" smtClean="0"/>
              <a:t>upon</a:t>
            </a:r>
            <a:r>
              <a:rPr lang="it-IT" sz="2800" dirty="0" smtClean="0"/>
              <a:t> </a:t>
            </a:r>
            <a:r>
              <a:rPr lang="it-IT" sz="2800" dirty="0" err="1" smtClean="0"/>
              <a:t>flood</a:t>
            </a:r>
            <a:r>
              <a:rPr lang="it-IT" sz="2800" dirty="0" smtClean="0"/>
              <a:t> </a:t>
            </a:r>
            <a:r>
              <a:rPr lang="it-IT" sz="2800" dirty="0" err="1" smtClean="0"/>
              <a:t>wave</a:t>
            </a:r>
            <a:r>
              <a:rPr lang="it-IT" sz="2800" dirty="0" smtClean="0"/>
              <a:t> </a:t>
            </a:r>
            <a:r>
              <a:rPr lang="it-IT" sz="2800" dirty="0" err="1" smtClean="0"/>
              <a:t>propagation</a:t>
            </a:r>
            <a:r>
              <a:rPr lang="it-IT" sz="2800" dirty="0" smtClean="0"/>
              <a:t>  </a:t>
            </a:r>
            <a:r>
              <a:rPr lang="it-IT" sz="2800" dirty="0" err="1" smtClean="0"/>
              <a:t>forecast</a:t>
            </a:r>
            <a:endParaRPr lang="it-IT" sz="2800" dirty="0"/>
          </a:p>
        </p:txBody>
      </p:sp>
      <p:pic>
        <p:nvPicPr>
          <p:cNvPr id="16" name="Picture 15" descr="P:\Admin\LOGOS\UNOSAT_UNITAR\2011_Version\Logos Black and White\jpgs\unosat_logos-05.jpg"/>
          <p:cNvPicPr/>
          <p:nvPr/>
        </p:nvPicPr>
        <p:blipFill>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777255" y="175195"/>
            <a:ext cx="1311928" cy="409981"/>
          </a:xfrm>
          <a:prstGeom prst="rect">
            <a:avLst/>
          </a:prstGeom>
          <a:noFill/>
          <a:ln>
            <a:noFill/>
          </a:ln>
        </p:spPr>
      </p:pic>
    </p:spTree>
    <p:extLst>
      <p:ext uri="{BB962C8B-B14F-4D97-AF65-F5344CB8AC3E}">
        <p14:creationId xmlns:p14="http://schemas.microsoft.com/office/powerpoint/2010/main" val="38979244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3"/>
          <a:stretch>
            <a:fillRect/>
          </a:stretch>
        </p:blipFill>
        <p:spPr>
          <a:xfrm>
            <a:off x="0" y="1651321"/>
            <a:ext cx="8460431" cy="5131954"/>
          </a:xfrm>
          <a:prstGeom prst="rect">
            <a:avLst/>
          </a:prstGeom>
        </p:spPr>
      </p:pic>
      <p:pic>
        <p:nvPicPr>
          <p:cNvPr id="3" name="Immagine 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659573" y="4284030"/>
            <a:ext cx="3484428" cy="1964657"/>
          </a:xfrm>
          <a:prstGeom prst="rect">
            <a:avLst/>
          </a:prstGeom>
        </p:spPr>
      </p:pic>
      <p:sp>
        <p:nvSpPr>
          <p:cNvPr id="5" name="CasellaDiTesto 4"/>
          <p:cNvSpPr txBox="1"/>
          <p:nvPr/>
        </p:nvSpPr>
        <p:spPr>
          <a:xfrm>
            <a:off x="0" y="574103"/>
            <a:ext cx="9144000" cy="1323439"/>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just"/>
            <a:r>
              <a:rPr lang="en-GB" sz="1600" dirty="0" smtClean="0"/>
              <a:t>The acquisitions based upon forecast were successful: </a:t>
            </a:r>
            <a:r>
              <a:rPr lang="en-GB" sz="1600" b="1" dirty="0" smtClean="0"/>
              <a:t>the lag time from flood occurrence to observation was reduced from 24 to 4 hours. </a:t>
            </a:r>
            <a:r>
              <a:rPr lang="en-GB" sz="1600" dirty="0"/>
              <a:t>The maps were delivered in </a:t>
            </a:r>
            <a:r>
              <a:rPr lang="en-GB" sz="1600" b="1" dirty="0"/>
              <a:t>less than 12 hours after the event </a:t>
            </a:r>
            <a:r>
              <a:rPr lang="en-GB" sz="1600" dirty="0" smtClean="0"/>
              <a:t>.</a:t>
            </a:r>
          </a:p>
          <a:p>
            <a:pPr algn="just"/>
            <a:r>
              <a:rPr lang="en-GB" sz="1600" dirty="0" smtClean="0"/>
              <a:t>Here the example of flooded areas extracted from the acquisition of November 19, 4:55 UTC is shown. Permanent water bodies (dark blue) are defined using the S1 </a:t>
            </a:r>
            <a:r>
              <a:rPr lang="en-GB" sz="1600" dirty="0" err="1" smtClean="0"/>
              <a:t>interferometric</a:t>
            </a:r>
            <a:r>
              <a:rPr lang="en-GB" sz="1600" dirty="0" smtClean="0"/>
              <a:t> pair (not available for CSK in this case)</a:t>
            </a:r>
          </a:p>
        </p:txBody>
      </p:sp>
      <p:sp>
        <p:nvSpPr>
          <p:cNvPr id="6" name="Callout 1 5"/>
          <p:cNvSpPr/>
          <p:nvPr/>
        </p:nvSpPr>
        <p:spPr>
          <a:xfrm>
            <a:off x="7416503" y="2420888"/>
            <a:ext cx="1727497" cy="603250"/>
          </a:xfrm>
          <a:prstGeom prst="borderCallout1">
            <a:avLst>
              <a:gd name="adj1" fmla="val 116118"/>
              <a:gd name="adj2" fmla="val 40704"/>
              <a:gd name="adj3" fmla="val 513393"/>
              <a:gd name="adj4" fmla="val -43383"/>
            </a:avLst>
          </a:prstGeom>
          <a:ln/>
        </p:spPr>
        <p:style>
          <a:lnRef idx="3">
            <a:schemeClr val="lt1"/>
          </a:lnRef>
          <a:fillRef idx="1">
            <a:schemeClr val="accent5"/>
          </a:fillRef>
          <a:effectRef idx="1">
            <a:schemeClr val="accent5"/>
          </a:effectRef>
          <a:fontRef idx="minor">
            <a:schemeClr val="lt1"/>
          </a:fontRef>
        </p:style>
        <p:txBody>
          <a:bodyPr rtlCol="0" anchor="ctr"/>
          <a:lstStyle/>
          <a:p>
            <a:pPr algn="ctr"/>
            <a:r>
              <a:rPr lang="it-IT" sz="1400" dirty="0" smtClean="0"/>
              <a:t>CSK </a:t>
            </a:r>
            <a:r>
              <a:rPr lang="it-IT" sz="1400" dirty="0" err="1" smtClean="0"/>
              <a:t>November</a:t>
            </a:r>
            <a:r>
              <a:rPr lang="it-IT" sz="1400" dirty="0" smtClean="0"/>
              <a:t> 19  4:55 UTC</a:t>
            </a:r>
            <a:endParaRPr lang="it-IT" sz="1400" dirty="0"/>
          </a:p>
        </p:txBody>
      </p:sp>
      <p:pic>
        <p:nvPicPr>
          <p:cNvPr id="7" name="Picture 6" descr="P:\Admin\LOGOS\UNOSAT_UNITAR\2011_Version\Logos Black and White\jpgs\unosat_logos-05.jpg"/>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777255" y="175195"/>
            <a:ext cx="1311928" cy="409981"/>
          </a:xfrm>
          <a:prstGeom prst="rect">
            <a:avLst/>
          </a:prstGeom>
          <a:noFill/>
          <a:ln>
            <a:noFill/>
          </a:ln>
        </p:spPr>
      </p:pic>
    </p:spTree>
    <p:extLst>
      <p:ext uri="{BB962C8B-B14F-4D97-AF65-F5344CB8AC3E}">
        <p14:creationId xmlns:p14="http://schemas.microsoft.com/office/powerpoint/2010/main" val="147225135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p:txBody>
          <a:bodyPr>
            <a:normAutofit fontScale="90000"/>
          </a:bodyPr>
          <a:lstStyle/>
          <a:p>
            <a:r>
              <a:rPr lang="it-IT" dirty="0" smtClean="0"/>
              <a:t>The </a:t>
            </a:r>
            <a:r>
              <a:rPr lang="it-IT" dirty="0" err="1" smtClean="0"/>
              <a:t>proposal</a:t>
            </a:r>
            <a:endParaRPr lang="it-IT" dirty="0"/>
          </a:p>
        </p:txBody>
      </p:sp>
      <p:sp>
        <p:nvSpPr>
          <p:cNvPr id="11" name="Segnaposto contenuto 10"/>
          <p:cNvSpPr>
            <a:spLocks noGrp="1"/>
          </p:cNvSpPr>
          <p:nvPr>
            <p:ph idx="1"/>
          </p:nvPr>
        </p:nvSpPr>
        <p:spPr>
          <a:xfrm>
            <a:off x="457200" y="1666875"/>
            <a:ext cx="8229600" cy="4723063"/>
          </a:xfrm>
        </p:spPr>
        <p:txBody>
          <a:bodyPr>
            <a:normAutofit fontScale="62500" lnSpcReduction="20000"/>
          </a:bodyPr>
          <a:lstStyle/>
          <a:p>
            <a:r>
              <a:rPr lang="en-GB" dirty="0"/>
              <a:t>USGS and UNOSAT developed a global </a:t>
            </a:r>
            <a:r>
              <a:rPr lang="en-GB" dirty="0" err="1"/>
              <a:t>hydrologically</a:t>
            </a:r>
            <a:r>
              <a:rPr lang="en-GB" dirty="0"/>
              <a:t> conditioned SRTM data for flood modelling (SRTM-FM)</a:t>
            </a:r>
          </a:p>
          <a:p>
            <a:endParaRPr lang="en-GB" dirty="0" smtClean="0"/>
          </a:p>
          <a:p>
            <a:r>
              <a:rPr lang="en-GB" dirty="0" smtClean="0"/>
              <a:t>CIMA and UNEP  developed, in the framework of the GAR2015, a complete flood model including a distributed hydrological model and  floodplain hydraulic model for hazard assessment at global scale</a:t>
            </a:r>
          </a:p>
          <a:p>
            <a:pPr marL="0" indent="0">
              <a:buNone/>
            </a:pPr>
            <a:endParaRPr lang="en-GB" dirty="0" smtClean="0"/>
          </a:p>
          <a:p>
            <a:r>
              <a:rPr lang="en-GB" dirty="0"/>
              <a:t>The system, designed for the hazard assessment, is adaptable for use in </a:t>
            </a:r>
            <a:r>
              <a:rPr lang="en-GB" dirty="0" smtClean="0"/>
              <a:t>real-time</a:t>
            </a:r>
          </a:p>
          <a:p>
            <a:endParaRPr lang="en-GB" dirty="0"/>
          </a:p>
          <a:p>
            <a:r>
              <a:rPr lang="en-GB" dirty="0" smtClean="0"/>
              <a:t>Simplified </a:t>
            </a:r>
            <a:r>
              <a:rPr lang="en-GB" dirty="0"/>
              <a:t>but reliable global flood forecasts models can provide forecasts of inundations for early </a:t>
            </a:r>
            <a:r>
              <a:rPr lang="en-GB" dirty="0" smtClean="0"/>
              <a:t>activations</a:t>
            </a:r>
          </a:p>
          <a:p>
            <a:pPr marL="0" indent="0">
              <a:buNone/>
            </a:pPr>
            <a:endParaRPr lang="en-GB" dirty="0" smtClean="0"/>
          </a:p>
          <a:p>
            <a:r>
              <a:rPr lang="en-GB" dirty="0" smtClean="0"/>
              <a:t>Compared to other global modelling suites, it includes the connection with an inundation model (USGS’s GFT), which can allow the </a:t>
            </a:r>
            <a:r>
              <a:rPr lang="en-GB" b="1" dirty="0" smtClean="0"/>
              <a:t>prediction of the potential extension of the flood and its temporal evolution</a:t>
            </a:r>
          </a:p>
        </p:txBody>
      </p:sp>
      <p:pic>
        <p:nvPicPr>
          <p:cNvPr id="4" name="Picture 3" descr="P:\Admin\LOGOS\UNOSAT_UNITAR\2011_Version\Logos Black and White\jpgs\unosat_logos-05.jpg"/>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777255" y="175195"/>
            <a:ext cx="1311928" cy="409981"/>
          </a:xfrm>
          <a:prstGeom prst="rect">
            <a:avLst/>
          </a:prstGeom>
          <a:noFill/>
          <a:ln>
            <a:noFill/>
          </a:ln>
        </p:spPr>
      </p:pic>
    </p:spTree>
    <p:extLst>
      <p:ext uri="{BB962C8B-B14F-4D97-AF65-F5344CB8AC3E}">
        <p14:creationId xmlns:p14="http://schemas.microsoft.com/office/powerpoint/2010/main" val="133317772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2"/>
          <p:cNvSpPr txBox="1">
            <a:spLocks/>
          </p:cNvSpPr>
          <p:nvPr/>
        </p:nvSpPr>
        <p:spPr>
          <a:xfrm>
            <a:off x="457200" y="793715"/>
            <a:ext cx="8229600" cy="623922"/>
          </a:xfrm>
          <a:prstGeom prst="rect">
            <a:avLst/>
          </a:prstGeom>
        </p:spPr>
        <p:txBody>
          <a:bodyPr>
            <a:normAutofit fontScale="45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effectLst>
                  <a:outerShdw blurRad="38100" dist="38100" dir="2700000" algn="tl">
                    <a:srgbClr val="000000">
                      <a:alpha val="43137"/>
                    </a:srgbClr>
                  </a:outerShdw>
                </a:effectLst>
              </a:rPr>
              <a:t>Forecast-based Integrated Flood Detection for Emergency Response</a:t>
            </a:r>
            <a:endParaRPr lang="en-US" dirty="0">
              <a:effectLst>
                <a:outerShdw blurRad="38100" dist="38100" dir="2700000" algn="tl">
                  <a:srgbClr val="000000">
                    <a:alpha val="43137"/>
                  </a:srgbClr>
                </a:outerShdw>
              </a:effectLst>
            </a:endParaRPr>
          </a:p>
        </p:txBody>
      </p:sp>
      <p:pic>
        <p:nvPicPr>
          <p:cNvPr id="9" name="Picture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5151" y="1246595"/>
            <a:ext cx="8305138" cy="5485309"/>
          </a:xfrm>
          <a:prstGeom prst="rect">
            <a:avLst/>
          </a:prstGeom>
        </p:spPr>
      </p:pic>
      <p:sp>
        <p:nvSpPr>
          <p:cNvPr id="2" name="Rectangle 1"/>
          <p:cNvSpPr/>
          <p:nvPr/>
        </p:nvSpPr>
        <p:spPr>
          <a:xfrm>
            <a:off x="5971303" y="4539734"/>
            <a:ext cx="2805896" cy="276999"/>
          </a:xfrm>
          <a:prstGeom prst="rect">
            <a:avLst/>
          </a:prstGeom>
          <a:gradFill>
            <a:gsLst>
              <a:gs pos="0">
                <a:schemeClr val="accent2">
                  <a:tint val="100000"/>
                  <a:shade val="100000"/>
                  <a:satMod val="130000"/>
                </a:schemeClr>
              </a:gs>
              <a:gs pos="100000">
                <a:srgbClr val="FF0000"/>
              </a:gs>
            </a:gsLst>
          </a:gradFill>
        </p:spPr>
        <p:style>
          <a:lnRef idx="0">
            <a:schemeClr val="accent2"/>
          </a:lnRef>
          <a:fillRef idx="3">
            <a:schemeClr val="accent2"/>
          </a:fillRef>
          <a:effectRef idx="3">
            <a:schemeClr val="accent2"/>
          </a:effectRef>
          <a:fontRef idx="minor">
            <a:schemeClr val="lt1"/>
          </a:fontRef>
        </p:style>
        <p:txBody>
          <a:bodyPr wrap="none">
            <a:spAutoFit/>
          </a:bodyPr>
          <a:lstStyle/>
          <a:p>
            <a:r>
              <a:rPr lang="fr-FR" sz="1200" b="1" dirty="0">
                <a:solidFill>
                  <a:schemeClr val="tx1"/>
                </a:solidFill>
              </a:rPr>
              <a:t>Satellite service activation module (SAM)</a:t>
            </a:r>
          </a:p>
        </p:txBody>
      </p:sp>
      <p:sp>
        <p:nvSpPr>
          <p:cNvPr id="3" name="Rounded Rectangle 2"/>
          <p:cNvSpPr/>
          <p:nvPr/>
        </p:nvSpPr>
        <p:spPr>
          <a:xfrm>
            <a:off x="5838825" y="4520684"/>
            <a:ext cx="3062199" cy="2127766"/>
          </a:xfrm>
          <a:prstGeom prst="roundRect">
            <a:avLst>
              <a:gd name="adj" fmla="val 5098"/>
            </a:avLst>
          </a:prstGeom>
          <a:noFill/>
          <a:ln w="2222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descr="P:\Admin\LOGOS\UNOSAT_UNITAR\2011_Version\Logos Black and White\jpgs\unosat_logos-05.jpg"/>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777255" y="175195"/>
            <a:ext cx="1311928" cy="409981"/>
          </a:xfrm>
          <a:prstGeom prst="rect">
            <a:avLst/>
          </a:prstGeom>
          <a:noFill/>
          <a:ln>
            <a:noFill/>
          </a:ln>
        </p:spPr>
      </p:pic>
    </p:spTree>
    <p:extLst>
      <p:ext uri="{BB962C8B-B14F-4D97-AF65-F5344CB8AC3E}">
        <p14:creationId xmlns:p14="http://schemas.microsoft.com/office/powerpoint/2010/main" val="1228459111"/>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it-IT" dirty="0" err="1" smtClean="0">
                <a:effectLst>
                  <a:outerShdw blurRad="38100" dist="38100" dir="2700000" algn="tl">
                    <a:srgbClr val="000000">
                      <a:alpha val="43137"/>
                    </a:srgbClr>
                  </a:outerShdw>
                </a:effectLst>
              </a:rPr>
              <a:t>Testcases</a:t>
            </a:r>
            <a:endParaRPr lang="it-IT" dirty="0">
              <a:effectLst>
                <a:outerShdw blurRad="38100" dist="38100" dir="2700000" algn="tl">
                  <a:srgbClr val="000000">
                    <a:alpha val="43137"/>
                  </a:srgbClr>
                </a:outerShdw>
              </a:effectLst>
            </a:endParaRPr>
          </a:p>
        </p:txBody>
      </p:sp>
      <p:sp>
        <p:nvSpPr>
          <p:cNvPr id="3" name="Segnaposto contenuto 2"/>
          <p:cNvSpPr>
            <a:spLocks noGrp="1"/>
          </p:cNvSpPr>
          <p:nvPr>
            <p:ph idx="1"/>
          </p:nvPr>
        </p:nvSpPr>
        <p:spPr/>
        <p:txBody>
          <a:bodyPr/>
          <a:lstStyle/>
          <a:p>
            <a:pPr marL="0" indent="0">
              <a:buNone/>
            </a:pPr>
            <a:r>
              <a:rPr lang="it-IT" dirty="0" smtClean="0"/>
              <a:t>Two pilot experiments have been carried out:</a:t>
            </a:r>
          </a:p>
          <a:p>
            <a:pPr marL="0" indent="0">
              <a:buNone/>
            </a:pPr>
            <a:endParaRPr lang="it-IT" dirty="0" smtClean="0"/>
          </a:p>
          <a:p>
            <a:pPr marL="514350" indent="-514350">
              <a:buFont typeface="+mj-lt"/>
              <a:buAutoNum type="arabicPeriod"/>
            </a:pPr>
            <a:r>
              <a:rPr lang="it-IT" dirty="0" smtClean="0"/>
              <a:t>2011 Chao Phraya river (Thailand) flood</a:t>
            </a:r>
            <a:r>
              <a:rPr lang="it-IT" dirty="0"/>
              <a:t> </a:t>
            </a:r>
            <a:r>
              <a:rPr lang="it-IT" dirty="0" smtClean="0"/>
              <a:t>- hindcast experiment</a:t>
            </a:r>
          </a:p>
          <a:p>
            <a:pPr marL="514350" indent="-514350">
              <a:buFont typeface="+mj-lt"/>
              <a:buAutoNum type="arabicPeriod"/>
            </a:pPr>
            <a:endParaRPr lang="it-IT" dirty="0" smtClean="0"/>
          </a:p>
          <a:p>
            <a:pPr marL="514350" indent="-514350">
              <a:buFont typeface="+mj-lt"/>
              <a:buAutoNum type="arabicPeriod"/>
            </a:pPr>
            <a:r>
              <a:rPr lang="it-IT" dirty="0" smtClean="0"/>
              <a:t>2015 Shire river (Malawi-Mozambique) flood - forecast experiment and early activation</a:t>
            </a:r>
            <a:endParaRPr lang="it-IT" dirty="0"/>
          </a:p>
        </p:txBody>
      </p:sp>
      <p:pic>
        <p:nvPicPr>
          <p:cNvPr id="4" name="Picture 3" descr="P:\Admin\LOGOS\UNOSAT_UNITAR\2011_Version\Logos Black and White\jpgs\unosat_logos-05.jpg"/>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777255" y="175195"/>
            <a:ext cx="1311928" cy="409981"/>
          </a:xfrm>
          <a:prstGeom prst="rect">
            <a:avLst/>
          </a:prstGeom>
          <a:noFill/>
          <a:ln>
            <a:noFill/>
          </a:ln>
        </p:spPr>
      </p:pic>
    </p:spTree>
    <p:extLst>
      <p:ext uri="{BB962C8B-B14F-4D97-AF65-F5344CB8AC3E}">
        <p14:creationId xmlns:p14="http://schemas.microsoft.com/office/powerpoint/2010/main" val="2344003049"/>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1"/>
          <p:cNvSpPr txBox="1">
            <a:spLocks/>
          </p:cNvSpPr>
          <p:nvPr/>
        </p:nvSpPr>
        <p:spPr>
          <a:xfrm>
            <a:off x="685800" y="2174669"/>
            <a:ext cx="7772400" cy="1470025"/>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4000" dirty="0" smtClean="0">
                <a:effectLst>
                  <a:outerShdw blurRad="38100" dist="38100" dir="2700000" algn="tl">
                    <a:srgbClr val="000000">
                      <a:alpha val="43137"/>
                    </a:srgbClr>
                  </a:outerShdw>
                </a:effectLst>
              </a:rPr>
              <a:t>Chao Phraya River Basin</a:t>
            </a:r>
            <a:br>
              <a:rPr lang="en-US" sz="4000" dirty="0" smtClean="0">
                <a:effectLst>
                  <a:outerShdw blurRad="38100" dist="38100" dir="2700000" algn="tl">
                    <a:srgbClr val="000000">
                      <a:alpha val="43137"/>
                    </a:srgbClr>
                  </a:outerShdw>
                </a:effectLst>
              </a:rPr>
            </a:br>
            <a:r>
              <a:rPr lang="en-US" sz="4000" dirty="0" smtClean="0">
                <a:effectLst>
                  <a:outerShdw blurRad="38100" dist="38100" dir="2700000" algn="tl">
                    <a:srgbClr val="000000">
                      <a:alpha val="43137"/>
                    </a:srgbClr>
                  </a:outerShdw>
                </a:effectLst>
              </a:rPr>
              <a:t>Thailand Floods 2015</a:t>
            </a:r>
            <a:br>
              <a:rPr lang="en-US" sz="4000" dirty="0" smtClean="0">
                <a:effectLst>
                  <a:outerShdw blurRad="38100" dist="38100" dir="2700000" algn="tl">
                    <a:srgbClr val="000000">
                      <a:alpha val="43137"/>
                    </a:srgbClr>
                  </a:outerShdw>
                </a:effectLst>
              </a:rPr>
            </a:br>
            <a:r>
              <a:rPr lang="en-US" sz="4000" dirty="0" smtClean="0">
                <a:effectLst>
                  <a:outerShdw blurRad="38100" dist="38100" dir="2700000" algn="tl">
                    <a:srgbClr val="000000">
                      <a:alpha val="43137"/>
                    </a:srgbClr>
                  </a:outerShdw>
                </a:effectLst>
              </a:rPr>
              <a:t/>
            </a:r>
            <a:br>
              <a:rPr lang="en-US" sz="4000" dirty="0" smtClean="0">
                <a:effectLst>
                  <a:outerShdw blurRad="38100" dist="38100" dir="2700000" algn="tl">
                    <a:srgbClr val="000000">
                      <a:alpha val="43137"/>
                    </a:srgbClr>
                  </a:outerShdw>
                </a:effectLst>
              </a:rPr>
            </a:br>
            <a:r>
              <a:rPr lang="en-US" sz="4000" dirty="0" smtClean="0">
                <a:effectLst>
                  <a:outerShdw blurRad="38100" dist="38100" dir="2700000" algn="tl">
                    <a:srgbClr val="000000">
                      <a:alpha val="43137"/>
                    </a:srgbClr>
                  </a:outerShdw>
                </a:effectLst>
              </a:rPr>
              <a:t>Flood - </a:t>
            </a:r>
            <a:r>
              <a:rPr lang="en-US" sz="4000" dirty="0" err="1" smtClean="0">
                <a:effectLst>
                  <a:outerShdw blurRad="38100" dist="38100" dir="2700000" algn="tl">
                    <a:srgbClr val="000000">
                      <a:alpha val="43137"/>
                    </a:srgbClr>
                  </a:outerShdw>
                </a:effectLst>
              </a:rPr>
              <a:t>hindcast</a:t>
            </a:r>
            <a:r>
              <a:rPr lang="en-US" sz="4000" dirty="0" smtClean="0">
                <a:effectLst>
                  <a:outerShdw blurRad="38100" dist="38100" dir="2700000" algn="tl">
                    <a:srgbClr val="000000">
                      <a:alpha val="43137"/>
                    </a:srgbClr>
                  </a:outerShdw>
                </a:effectLst>
              </a:rPr>
              <a:t> experiment</a:t>
            </a:r>
            <a:endParaRPr lang="it-IT" sz="4000" dirty="0">
              <a:effectLst>
                <a:outerShdw blurRad="38100" dist="38100" dir="2700000" algn="tl">
                  <a:srgbClr val="000000">
                    <a:alpha val="43137"/>
                  </a:srgbClr>
                </a:outerShdw>
              </a:effectLst>
            </a:endParaRPr>
          </a:p>
        </p:txBody>
      </p:sp>
      <p:pic>
        <p:nvPicPr>
          <p:cNvPr id="7" name="Picture 6" descr="P:\Admin\LOGOS\UNOSAT_UNITAR\2011_Version\Logos Black and White\jpgs\unosat_logos-05.jpg"/>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777255" y="175195"/>
            <a:ext cx="1311928" cy="409981"/>
          </a:xfrm>
          <a:prstGeom prst="rect">
            <a:avLst/>
          </a:prstGeom>
          <a:noFill/>
          <a:ln>
            <a:noFill/>
          </a:ln>
        </p:spPr>
      </p:pic>
    </p:spTree>
    <p:extLst>
      <p:ext uri="{BB962C8B-B14F-4D97-AF65-F5344CB8AC3E}">
        <p14:creationId xmlns:p14="http://schemas.microsoft.com/office/powerpoint/2010/main" val="2714839903"/>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1917</TotalTime>
  <Words>2014</Words>
  <Application>Microsoft Macintosh PowerPoint</Application>
  <PresentationFormat>On-screen Show (4:3)</PresentationFormat>
  <Paragraphs>201</Paragraphs>
  <Slides>26</Slides>
  <Notes>15</Notes>
  <HiddenSlides>0</HiddenSlides>
  <MMClips>0</MMClips>
  <ScaleCrop>false</ScaleCrop>
  <HeadingPairs>
    <vt:vector size="4" baseType="variant">
      <vt:variant>
        <vt:lpstr>Theme</vt:lpstr>
      </vt:variant>
      <vt:variant>
        <vt:i4>1</vt:i4>
      </vt:variant>
      <vt:variant>
        <vt:lpstr>Slide Titles</vt:lpstr>
      </vt:variant>
      <vt:variant>
        <vt:i4>26</vt:i4>
      </vt:variant>
    </vt:vector>
  </HeadingPairs>
  <TitlesOfParts>
    <vt:vector size="27" baseType="lpstr">
      <vt:lpstr>Tema di Office</vt:lpstr>
      <vt:lpstr>Flood-FINDER Forecast-based INtegrated Flood Detection for Emergency Response  Early activations for Flood monitoring using a Global Flood Forecast Model</vt:lpstr>
      <vt:lpstr>PowerPoint Presentation</vt:lpstr>
      <vt:lpstr>The problem: Early activation</vt:lpstr>
      <vt:lpstr>Solution: Trigger based upon flood wave propagation  forecast</vt:lpstr>
      <vt:lpstr>PowerPoint Presentation</vt:lpstr>
      <vt:lpstr>The proposal</vt:lpstr>
      <vt:lpstr>PowerPoint Presentation</vt:lpstr>
      <vt:lpstr>Testcases</vt:lpstr>
      <vt:lpstr>PowerPoint Presentation</vt:lpstr>
      <vt:lpstr>Hindcast: Chao Phraya pilot case</vt:lpstr>
      <vt:lpstr>Hindcast: Chao Phraya pilot case</vt:lpstr>
      <vt:lpstr>Forecasted river discharges</vt:lpstr>
      <vt:lpstr>PowerPoint Presentation</vt:lpstr>
      <vt:lpstr>PowerPoint Presentation</vt:lpstr>
      <vt:lpstr>PowerPoint Presentation</vt:lpstr>
      <vt:lpstr>Outcomes from Testcase 1</vt:lpstr>
      <vt:lpstr>PowerPoint Presentation</vt:lpstr>
      <vt:lpstr>Validation</vt:lpstr>
      <vt:lpstr>PowerPoint Presentation</vt:lpstr>
      <vt:lpstr>Modelling support &amp; Rush Identification of AOIs</vt:lpstr>
      <vt:lpstr>UNOSAT’s flood records from 21 of January to 13 of February</vt:lpstr>
      <vt:lpstr>Streamflow estimation based on TRMM data and flood records (simulated)</vt:lpstr>
      <vt:lpstr>PowerPoint Presentation</vt:lpstr>
      <vt:lpstr>PowerPoint Presentation</vt:lpstr>
      <vt:lpstr>Outcomes from Testcase 2</vt:lpstr>
      <vt:lpstr>Conclusions from testcases</vt:lpstr>
    </vt:vector>
  </TitlesOfParts>
  <Company>DIST - University of Genova  Cima Research Foundation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Early activations for Flood monitoring using a Global Flood Forecast Model</dc:title>
  <dc:creator>Giorgio Boni</dc:creator>
  <cp:lastModifiedBy>Andrew Eddy</cp:lastModifiedBy>
  <cp:revision>143</cp:revision>
  <cp:lastPrinted>2015-03-05T13:29:11Z</cp:lastPrinted>
  <dcterms:created xsi:type="dcterms:W3CDTF">2015-03-04T15:18:13Z</dcterms:created>
  <dcterms:modified xsi:type="dcterms:W3CDTF">2015-04-07T09:12:21Z</dcterms:modified>
</cp:coreProperties>
</file>