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2"/>
  </p:notesMasterIdLst>
  <p:sldIdLst>
    <p:sldId id="287" r:id="rId2"/>
    <p:sldId id="332" r:id="rId3"/>
    <p:sldId id="285" r:id="rId4"/>
    <p:sldId id="326" r:id="rId5"/>
    <p:sldId id="299" r:id="rId6"/>
    <p:sldId id="323" r:id="rId7"/>
    <p:sldId id="352" r:id="rId8"/>
    <p:sldId id="294" r:id="rId9"/>
    <p:sldId id="343" r:id="rId10"/>
    <p:sldId id="333" r:id="rId11"/>
    <p:sldId id="344" r:id="rId12"/>
    <p:sldId id="292" r:id="rId13"/>
    <p:sldId id="295" r:id="rId14"/>
    <p:sldId id="334" r:id="rId15"/>
    <p:sldId id="328" r:id="rId16"/>
    <p:sldId id="327" r:id="rId17"/>
    <p:sldId id="340" r:id="rId18"/>
    <p:sldId id="345" r:id="rId19"/>
    <p:sldId id="375" r:id="rId20"/>
    <p:sldId id="317" r:id="rId21"/>
    <p:sldId id="322" r:id="rId22"/>
    <p:sldId id="297" r:id="rId23"/>
    <p:sldId id="293" r:id="rId24"/>
    <p:sldId id="353" r:id="rId25"/>
    <p:sldId id="354" r:id="rId26"/>
    <p:sldId id="355" r:id="rId27"/>
    <p:sldId id="356" r:id="rId28"/>
    <p:sldId id="357" r:id="rId29"/>
    <p:sldId id="358" r:id="rId30"/>
    <p:sldId id="373" r:id="rId31"/>
    <p:sldId id="359" r:id="rId32"/>
    <p:sldId id="360" r:id="rId33"/>
    <p:sldId id="361" r:id="rId34"/>
    <p:sldId id="362" r:id="rId35"/>
    <p:sldId id="372" r:id="rId36"/>
    <p:sldId id="363" r:id="rId37"/>
    <p:sldId id="364" r:id="rId38"/>
    <p:sldId id="365" r:id="rId39"/>
    <p:sldId id="366" r:id="rId40"/>
    <p:sldId id="367" r:id="rId41"/>
    <p:sldId id="368" r:id="rId42"/>
    <p:sldId id="369" r:id="rId43"/>
    <p:sldId id="370" r:id="rId44"/>
    <p:sldId id="337" r:id="rId45"/>
    <p:sldId id="329" r:id="rId46"/>
    <p:sldId id="341" r:id="rId47"/>
    <p:sldId id="349" r:id="rId48"/>
    <p:sldId id="350" r:id="rId49"/>
    <p:sldId id="330" r:id="rId50"/>
    <p:sldId id="335" r:id="rId51"/>
    <p:sldId id="374" r:id="rId52"/>
    <p:sldId id="338" r:id="rId53"/>
    <p:sldId id="286" r:id="rId54"/>
    <p:sldId id="347" r:id="rId55"/>
    <p:sldId id="290" r:id="rId56"/>
    <p:sldId id="348" r:id="rId57"/>
    <p:sldId id="376" r:id="rId58"/>
    <p:sldId id="336" r:id="rId59"/>
    <p:sldId id="342" r:id="rId60"/>
    <p:sldId id="298" r:id="rId61"/>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oyc" initials="p" lastIdx="9" clrIdx="0"/>
  <p:cmAuthor id="1" name="Andrew Eddy"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F76"/>
    <a:srgbClr val="CFC43D"/>
    <a:srgbClr val="001C4F"/>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9" autoAdjust="0"/>
    <p:restoredTop sz="98507" autoAdjust="0"/>
  </p:normalViewPr>
  <p:slideViewPr>
    <p:cSldViewPr snapToGrid="0" snapToObjects="1">
      <p:cViewPr>
        <p:scale>
          <a:sx n="100" d="100"/>
          <a:sy n="100" d="100"/>
        </p:scale>
        <p:origin x="-11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6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commentAuthors" Target="commentAuthors.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10246C-2570-004E-B776-467FBC8972E1}" type="doc">
      <dgm:prSet loTypeId="urn:microsoft.com/office/officeart/2005/8/layout/hProcess6" loCatId="" qsTypeId="urn:microsoft.com/office/officeart/2005/8/quickstyle/simple2" qsCatId="simple" csTypeId="urn:microsoft.com/office/officeart/2005/8/colors/accent2_2" csCatId="accent2" phldr="1"/>
      <dgm:spPr/>
      <dgm:t>
        <a:bodyPr/>
        <a:lstStyle/>
        <a:p>
          <a:endParaRPr lang="en-US"/>
        </a:p>
      </dgm:t>
    </dgm:pt>
    <dgm:pt modelId="{989E53BD-6810-9C4D-9E01-29A622FF5E9E}">
      <dgm:prSet phldrT="[Text]" custT="1"/>
      <dgm:spPr/>
      <dgm:t>
        <a:bodyPr/>
        <a:lstStyle/>
        <a:p>
          <a:r>
            <a:rPr lang="en-US" sz="1400" dirty="0" err="1" smtClean="0"/>
            <a:t>Prepa</a:t>
          </a:r>
          <a:r>
            <a:rPr lang="en-US" sz="1400" dirty="0" smtClean="0"/>
            <a:t/>
          </a:r>
          <a:br>
            <a:rPr lang="en-US" sz="1400" dirty="0" smtClean="0"/>
          </a:br>
          <a:r>
            <a:rPr lang="en-US" sz="1400" dirty="0" smtClean="0"/>
            <a:t>ration</a:t>
          </a:r>
          <a:endParaRPr lang="en-US" sz="1400" dirty="0"/>
        </a:p>
      </dgm:t>
    </dgm:pt>
    <dgm:pt modelId="{3A92F3E0-6185-004C-8B1B-A66543BFB6BF}" type="parTrans" cxnId="{B47C9666-54DA-0C4F-A67C-2D6BE0946F96}">
      <dgm:prSet/>
      <dgm:spPr/>
      <dgm:t>
        <a:bodyPr/>
        <a:lstStyle/>
        <a:p>
          <a:endParaRPr lang="en-US"/>
        </a:p>
      </dgm:t>
    </dgm:pt>
    <dgm:pt modelId="{8B0BC6C9-FA7D-394F-BFB4-A64656C97D36}" type="sibTrans" cxnId="{B47C9666-54DA-0C4F-A67C-2D6BE0946F96}">
      <dgm:prSet/>
      <dgm:spPr/>
      <dgm:t>
        <a:bodyPr/>
        <a:lstStyle/>
        <a:p>
          <a:endParaRPr lang="en-US"/>
        </a:p>
      </dgm:t>
    </dgm:pt>
    <dgm:pt modelId="{6528CECF-C1AE-6C49-BD07-49C7457032F1}">
      <dgm:prSet phldrT="[Text]" custT="1"/>
      <dgm:spPr/>
      <dgm:t>
        <a:bodyPr/>
        <a:lstStyle/>
        <a:p>
          <a:r>
            <a:rPr lang="en-US" sz="1100" dirty="0" smtClean="0"/>
            <a:t>Infrastructure</a:t>
          </a:r>
          <a:endParaRPr lang="en-US" sz="1100" dirty="0"/>
        </a:p>
      </dgm:t>
    </dgm:pt>
    <dgm:pt modelId="{E83FE51F-49AB-E647-9EC3-D098580AA4C0}" type="parTrans" cxnId="{0B90A407-9849-9D4F-93EF-04967D2D5663}">
      <dgm:prSet/>
      <dgm:spPr/>
      <dgm:t>
        <a:bodyPr/>
        <a:lstStyle/>
        <a:p>
          <a:endParaRPr lang="en-US"/>
        </a:p>
      </dgm:t>
    </dgm:pt>
    <dgm:pt modelId="{44DD9C6D-1C66-E94A-A72B-57F7946E3419}" type="sibTrans" cxnId="{0B90A407-9849-9D4F-93EF-04967D2D5663}">
      <dgm:prSet/>
      <dgm:spPr/>
      <dgm:t>
        <a:bodyPr/>
        <a:lstStyle/>
        <a:p>
          <a:endParaRPr lang="en-US"/>
        </a:p>
      </dgm:t>
    </dgm:pt>
    <dgm:pt modelId="{652E3B04-BBDA-4344-B275-38E9BDC846F5}">
      <dgm:prSet phldrT="[Text]" custT="1"/>
      <dgm:spPr/>
      <dgm:t>
        <a:bodyPr/>
        <a:lstStyle/>
        <a:p>
          <a:r>
            <a:rPr lang="en-US" sz="1100" dirty="0" smtClean="0"/>
            <a:t>Institutional relationships</a:t>
          </a:r>
          <a:endParaRPr lang="en-US" sz="1100" dirty="0"/>
        </a:p>
      </dgm:t>
    </dgm:pt>
    <dgm:pt modelId="{A14F0CB7-7CB7-E548-B75B-2E45BAF25348}" type="parTrans" cxnId="{BB874145-561F-DF4F-BCEA-73B5B78B742F}">
      <dgm:prSet/>
      <dgm:spPr/>
      <dgm:t>
        <a:bodyPr/>
        <a:lstStyle/>
        <a:p>
          <a:endParaRPr lang="en-US"/>
        </a:p>
      </dgm:t>
    </dgm:pt>
    <dgm:pt modelId="{81203830-98C9-314C-A4B3-D067C980FA1E}" type="sibTrans" cxnId="{BB874145-561F-DF4F-BCEA-73B5B78B742F}">
      <dgm:prSet/>
      <dgm:spPr/>
      <dgm:t>
        <a:bodyPr/>
        <a:lstStyle/>
        <a:p>
          <a:endParaRPr lang="en-US"/>
        </a:p>
      </dgm:t>
    </dgm:pt>
    <dgm:pt modelId="{BEF020BD-9BA5-C54D-8117-C1F5577467A7}">
      <dgm:prSet phldrT="[Text]" custT="1"/>
      <dgm:spPr/>
      <dgm:t>
        <a:bodyPr/>
        <a:lstStyle/>
        <a:p>
          <a:r>
            <a:rPr lang="en-US" sz="1400" dirty="0" smtClean="0"/>
            <a:t>Trig-</a:t>
          </a:r>
          <a:r>
            <a:rPr lang="en-US" sz="1400" dirty="0" err="1" smtClean="0"/>
            <a:t>gering</a:t>
          </a:r>
          <a:endParaRPr lang="en-US" sz="1400" dirty="0"/>
        </a:p>
      </dgm:t>
    </dgm:pt>
    <dgm:pt modelId="{CC353754-044B-604C-B8E4-8B5A970A6A7E}" type="parTrans" cxnId="{9E110E29-E1F0-C847-B90A-204F2DEEEC68}">
      <dgm:prSet/>
      <dgm:spPr/>
      <dgm:t>
        <a:bodyPr/>
        <a:lstStyle/>
        <a:p>
          <a:endParaRPr lang="en-US"/>
        </a:p>
      </dgm:t>
    </dgm:pt>
    <dgm:pt modelId="{09A21428-1EBA-0843-BC0E-2F1566FD656C}" type="sibTrans" cxnId="{9E110E29-E1F0-C847-B90A-204F2DEEEC68}">
      <dgm:prSet/>
      <dgm:spPr/>
      <dgm:t>
        <a:bodyPr/>
        <a:lstStyle/>
        <a:p>
          <a:endParaRPr lang="en-US"/>
        </a:p>
      </dgm:t>
    </dgm:pt>
    <dgm:pt modelId="{1E958BB5-245D-8A4E-B672-107627E320D4}">
      <dgm:prSet phldrT="[Text]" custT="1"/>
      <dgm:spPr/>
      <dgm:t>
        <a:bodyPr/>
        <a:lstStyle/>
        <a:p>
          <a:r>
            <a:rPr lang="en-US" sz="1100" dirty="0" smtClean="0"/>
            <a:t>Charter activation monitoring</a:t>
          </a:r>
          <a:endParaRPr lang="en-US" sz="1100" dirty="0"/>
        </a:p>
      </dgm:t>
    </dgm:pt>
    <dgm:pt modelId="{413D7438-D325-204D-AFDD-881D406B35F5}" type="parTrans" cxnId="{37B79544-5511-C44B-A2A3-58CC7112D619}">
      <dgm:prSet/>
      <dgm:spPr/>
      <dgm:t>
        <a:bodyPr/>
        <a:lstStyle/>
        <a:p>
          <a:endParaRPr lang="en-US"/>
        </a:p>
      </dgm:t>
    </dgm:pt>
    <dgm:pt modelId="{EBFA656F-72EF-1446-A11D-4E438B1933E2}" type="sibTrans" cxnId="{37B79544-5511-C44B-A2A3-58CC7112D619}">
      <dgm:prSet/>
      <dgm:spPr/>
      <dgm:t>
        <a:bodyPr/>
        <a:lstStyle/>
        <a:p>
          <a:endParaRPr lang="en-US"/>
        </a:p>
      </dgm:t>
    </dgm:pt>
    <dgm:pt modelId="{D3FE77A9-76AC-A947-9046-AF7E95E60C92}">
      <dgm:prSet phldrT="[Text]" custT="1"/>
      <dgm:spPr/>
      <dgm:t>
        <a:bodyPr/>
        <a:lstStyle/>
        <a:p>
          <a:r>
            <a:rPr lang="en-US" sz="1400" dirty="0" smtClean="0"/>
            <a:t>Establishment</a:t>
          </a:r>
          <a:endParaRPr lang="en-US" sz="1400" dirty="0"/>
        </a:p>
      </dgm:t>
    </dgm:pt>
    <dgm:pt modelId="{7C4A51A6-B3C0-AF40-AF4A-08C9945E45BD}" type="parTrans" cxnId="{776A83D8-BD46-284E-97D8-E107BFDB4EE7}">
      <dgm:prSet/>
      <dgm:spPr/>
      <dgm:t>
        <a:bodyPr/>
        <a:lstStyle/>
        <a:p>
          <a:endParaRPr lang="en-US"/>
        </a:p>
      </dgm:t>
    </dgm:pt>
    <dgm:pt modelId="{457B62DE-E746-774F-A7C0-C19FFB4B4185}" type="sibTrans" cxnId="{776A83D8-BD46-284E-97D8-E107BFDB4EE7}">
      <dgm:prSet/>
      <dgm:spPr/>
      <dgm:t>
        <a:bodyPr/>
        <a:lstStyle/>
        <a:p>
          <a:endParaRPr lang="en-US"/>
        </a:p>
      </dgm:t>
    </dgm:pt>
    <dgm:pt modelId="{35F83A64-A3E7-194D-B066-81BE20FC437A}">
      <dgm:prSet phldrT="[Text]" custT="1"/>
      <dgm:spPr/>
      <dgm:t>
        <a:bodyPr/>
        <a:lstStyle/>
        <a:p>
          <a:r>
            <a:rPr lang="en-US" sz="1100" dirty="0" smtClean="0"/>
            <a:t>Product development</a:t>
          </a:r>
          <a:endParaRPr lang="en-US" sz="1100" dirty="0"/>
        </a:p>
      </dgm:t>
    </dgm:pt>
    <dgm:pt modelId="{E289135C-E36E-A643-880E-7331713CAAED}" type="parTrans" cxnId="{95098162-7DA3-4B41-A424-343009E421DF}">
      <dgm:prSet/>
      <dgm:spPr/>
      <dgm:t>
        <a:bodyPr/>
        <a:lstStyle/>
        <a:p>
          <a:endParaRPr lang="en-US"/>
        </a:p>
      </dgm:t>
    </dgm:pt>
    <dgm:pt modelId="{2B539206-F82B-D643-BACF-14691496EFE1}" type="sibTrans" cxnId="{95098162-7DA3-4B41-A424-343009E421DF}">
      <dgm:prSet/>
      <dgm:spPr/>
      <dgm:t>
        <a:bodyPr/>
        <a:lstStyle/>
        <a:p>
          <a:endParaRPr lang="en-US"/>
        </a:p>
      </dgm:t>
    </dgm:pt>
    <dgm:pt modelId="{61046EF2-F265-8049-8165-1015DFDD7D56}">
      <dgm:prSet phldrT="[Text]" custT="1"/>
      <dgm:spPr/>
      <dgm:t>
        <a:bodyPr/>
        <a:lstStyle/>
        <a:p>
          <a:r>
            <a:rPr lang="en-US" sz="1100" dirty="0" smtClean="0"/>
            <a:t>Scenario building</a:t>
          </a:r>
          <a:endParaRPr lang="en-US" sz="1100" dirty="0"/>
        </a:p>
      </dgm:t>
    </dgm:pt>
    <dgm:pt modelId="{C277CF21-1F0D-744A-9E8D-F4BCC72F0C5D}" type="parTrans" cxnId="{7F524A57-CF11-B64C-825B-2D7158A05C0B}">
      <dgm:prSet/>
      <dgm:spPr/>
      <dgm:t>
        <a:bodyPr/>
        <a:lstStyle/>
        <a:p>
          <a:endParaRPr lang="en-US"/>
        </a:p>
      </dgm:t>
    </dgm:pt>
    <dgm:pt modelId="{2C482ACE-6712-0E4A-B0C4-C08FA389487E}" type="sibTrans" cxnId="{7F524A57-CF11-B64C-825B-2D7158A05C0B}">
      <dgm:prSet/>
      <dgm:spPr/>
      <dgm:t>
        <a:bodyPr/>
        <a:lstStyle/>
        <a:p>
          <a:endParaRPr lang="en-US"/>
        </a:p>
      </dgm:t>
    </dgm:pt>
    <dgm:pt modelId="{6807802D-9234-654F-8C5E-D8DA10F13B4D}">
      <dgm:prSet phldrT="[Text]" custT="1"/>
      <dgm:spPr/>
      <dgm:t>
        <a:bodyPr/>
        <a:lstStyle/>
        <a:p>
          <a:r>
            <a:rPr lang="en-US" sz="1100" dirty="0" smtClean="0"/>
            <a:t>Summary Event Report</a:t>
          </a:r>
          <a:endParaRPr lang="en-US" sz="1100" dirty="0"/>
        </a:p>
      </dgm:t>
    </dgm:pt>
    <dgm:pt modelId="{64CDFD6E-3752-B24D-BA4A-A0431EFA93D5}" type="parTrans" cxnId="{A0A6EEBF-4E60-544D-86FF-682C23ADAE47}">
      <dgm:prSet/>
      <dgm:spPr/>
      <dgm:t>
        <a:bodyPr/>
        <a:lstStyle/>
        <a:p>
          <a:endParaRPr lang="en-US"/>
        </a:p>
      </dgm:t>
    </dgm:pt>
    <dgm:pt modelId="{2A8021F6-BE56-164C-82EA-F7F0CB2E18F4}" type="sibTrans" cxnId="{A0A6EEBF-4E60-544D-86FF-682C23ADAE47}">
      <dgm:prSet/>
      <dgm:spPr/>
      <dgm:t>
        <a:bodyPr/>
        <a:lstStyle/>
        <a:p>
          <a:endParaRPr lang="en-US"/>
        </a:p>
      </dgm:t>
    </dgm:pt>
    <dgm:pt modelId="{E57E6898-4EE1-424F-B6A2-17AC7ACD7320}">
      <dgm:prSet phldrT="[Text]" custT="1"/>
      <dgm:spPr/>
      <dgm:t>
        <a:bodyPr/>
        <a:lstStyle/>
        <a:p>
          <a:r>
            <a:rPr lang="en-US" sz="1100" dirty="0" smtClean="0"/>
            <a:t>Decision by ROOT to trigger</a:t>
          </a:r>
          <a:endParaRPr lang="en-US" sz="1100" dirty="0"/>
        </a:p>
      </dgm:t>
    </dgm:pt>
    <dgm:pt modelId="{A341CB62-0643-DE4C-904D-67CCCBC69A76}" type="parTrans" cxnId="{D3D91132-A6CC-3E46-8C4D-08D5EE6C9BF8}">
      <dgm:prSet/>
      <dgm:spPr/>
      <dgm:t>
        <a:bodyPr/>
        <a:lstStyle/>
        <a:p>
          <a:endParaRPr lang="en-US"/>
        </a:p>
      </dgm:t>
    </dgm:pt>
    <dgm:pt modelId="{82EB55D1-E749-EF43-8243-DD2A5F2C9E6E}" type="sibTrans" cxnId="{D3D91132-A6CC-3E46-8C4D-08D5EE6C9BF8}">
      <dgm:prSet/>
      <dgm:spPr/>
      <dgm:t>
        <a:bodyPr/>
        <a:lstStyle/>
        <a:p>
          <a:endParaRPr lang="en-US"/>
        </a:p>
      </dgm:t>
    </dgm:pt>
    <dgm:pt modelId="{8F2EFBD5-81C6-EA4A-8AC3-D66B24D02330}">
      <dgm:prSet phldrT="[Text]" custT="1"/>
      <dgm:spPr/>
      <dgm:t>
        <a:bodyPr/>
        <a:lstStyle/>
        <a:p>
          <a:r>
            <a:rPr lang="en-US" sz="1100" dirty="0" smtClean="0"/>
            <a:t>Upload of Charter data and baseline products</a:t>
          </a:r>
          <a:endParaRPr lang="en-US" sz="1100" dirty="0"/>
        </a:p>
      </dgm:t>
    </dgm:pt>
    <dgm:pt modelId="{CEFE14BA-312F-F941-8085-808292DB1753}" type="sibTrans" cxnId="{BC152FD0-10FC-AA44-9166-33444094B001}">
      <dgm:prSet/>
      <dgm:spPr/>
      <dgm:t>
        <a:bodyPr/>
        <a:lstStyle/>
        <a:p>
          <a:endParaRPr lang="en-US"/>
        </a:p>
      </dgm:t>
    </dgm:pt>
    <dgm:pt modelId="{5F7EAE61-7D3B-3A42-A8AD-B1487A130A12}" type="parTrans" cxnId="{BC152FD0-10FC-AA44-9166-33444094B001}">
      <dgm:prSet/>
      <dgm:spPr/>
      <dgm:t>
        <a:bodyPr/>
        <a:lstStyle/>
        <a:p>
          <a:endParaRPr lang="en-US"/>
        </a:p>
      </dgm:t>
    </dgm:pt>
    <dgm:pt modelId="{384A7B5B-8D62-0248-A3B8-35155A64D117}">
      <dgm:prSet custT="1"/>
      <dgm:spPr/>
      <dgm:t>
        <a:bodyPr/>
        <a:lstStyle/>
        <a:p>
          <a:r>
            <a:rPr lang="en-US" sz="1400" dirty="0" smtClean="0"/>
            <a:t>Opera-</a:t>
          </a:r>
          <a:r>
            <a:rPr lang="en-US" sz="1400" dirty="0" err="1" smtClean="0"/>
            <a:t>tions</a:t>
          </a:r>
          <a:endParaRPr lang="en-US" sz="1400" dirty="0"/>
        </a:p>
      </dgm:t>
    </dgm:pt>
    <dgm:pt modelId="{2F4927A4-64BF-E94D-BED7-93718785ED7C}" type="parTrans" cxnId="{7AE6069C-B14C-C04A-BC9E-CB1B766C9C26}">
      <dgm:prSet/>
      <dgm:spPr/>
      <dgm:t>
        <a:bodyPr/>
        <a:lstStyle/>
        <a:p>
          <a:endParaRPr lang="en-US"/>
        </a:p>
      </dgm:t>
    </dgm:pt>
    <dgm:pt modelId="{9A0133CA-F8AE-0F47-AFD6-4E6DA028753E}" type="sibTrans" cxnId="{7AE6069C-B14C-C04A-BC9E-CB1B766C9C26}">
      <dgm:prSet/>
      <dgm:spPr/>
      <dgm:t>
        <a:bodyPr/>
        <a:lstStyle/>
        <a:p>
          <a:endParaRPr lang="en-US"/>
        </a:p>
      </dgm:t>
    </dgm:pt>
    <dgm:pt modelId="{4360C5CB-B822-8240-BA70-5F4649D134E8}">
      <dgm:prSet phldrT="[Text]" custT="1"/>
      <dgm:spPr/>
      <dgm:t>
        <a:bodyPr/>
        <a:lstStyle/>
        <a:p>
          <a:r>
            <a:rPr lang="en-US" sz="1100" dirty="0" smtClean="0"/>
            <a:t>Preliminary Data Acquisition Plan</a:t>
          </a:r>
          <a:endParaRPr lang="en-US" sz="1100" dirty="0"/>
        </a:p>
      </dgm:t>
    </dgm:pt>
    <dgm:pt modelId="{68E15690-B396-E34C-B908-C1FDC197C4DF}" type="parTrans" cxnId="{FDE77ABA-B5DD-6E44-B12C-FE10285A3371}">
      <dgm:prSet/>
      <dgm:spPr/>
      <dgm:t>
        <a:bodyPr/>
        <a:lstStyle/>
        <a:p>
          <a:endParaRPr lang="en-US"/>
        </a:p>
      </dgm:t>
    </dgm:pt>
    <dgm:pt modelId="{0C2B68E9-9E9B-1347-8722-B5C60626086C}" type="sibTrans" cxnId="{FDE77ABA-B5DD-6E44-B12C-FE10285A3371}">
      <dgm:prSet/>
      <dgm:spPr/>
      <dgm:t>
        <a:bodyPr/>
        <a:lstStyle/>
        <a:p>
          <a:endParaRPr lang="en-US"/>
        </a:p>
      </dgm:t>
    </dgm:pt>
    <dgm:pt modelId="{35828971-3B0F-4A47-AF24-69CF47C50B87}">
      <dgm:prSet phldrT="[Text]" custT="1"/>
      <dgm:spPr/>
      <dgm:t>
        <a:bodyPr/>
        <a:lstStyle/>
        <a:p>
          <a:r>
            <a:rPr lang="en-US" sz="1100" dirty="0" smtClean="0"/>
            <a:t>Link to national end user</a:t>
          </a:r>
          <a:endParaRPr lang="en-US" sz="1100" dirty="0"/>
        </a:p>
      </dgm:t>
    </dgm:pt>
    <dgm:pt modelId="{FC25FD4D-46E1-694A-88C8-D25FAABE3EB4}" type="parTrans" cxnId="{688DF885-1AFB-CE4B-BF1B-FA934C5DA720}">
      <dgm:prSet/>
      <dgm:spPr/>
      <dgm:t>
        <a:bodyPr/>
        <a:lstStyle/>
        <a:p>
          <a:endParaRPr lang="en-US"/>
        </a:p>
      </dgm:t>
    </dgm:pt>
    <dgm:pt modelId="{E5D2458C-9C85-CC47-AC50-12812F1519C5}" type="sibTrans" cxnId="{688DF885-1AFB-CE4B-BF1B-FA934C5DA720}">
      <dgm:prSet/>
      <dgm:spPr/>
      <dgm:t>
        <a:bodyPr/>
        <a:lstStyle/>
        <a:p>
          <a:endParaRPr lang="en-US"/>
        </a:p>
      </dgm:t>
    </dgm:pt>
    <dgm:pt modelId="{024A5B20-433F-994E-BFC3-41A678A13B0D}">
      <dgm:prSet phldrT="[Text]" custT="1"/>
      <dgm:spPr/>
      <dgm:t>
        <a:bodyPr/>
        <a:lstStyle/>
        <a:p>
          <a:r>
            <a:rPr lang="en-US" sz="1100" dirty="0" smtClean="0"/>
            <a:t>Development of RO activity grid</a:t>
          </a:r>
          <a:endParaRPr lang="en-US" sz="1100" dirty="0"/>
        </a:p>
      </dgm:t>
    </dgm:pt>
    <dgm:pt modelId="{7760CADC-16CD-B447-9EED-F44E41495052}" type="parTrans" cxnId="{273D2DB8-CB53-DB44-A5FF-EA7AD568804B}">
      <dgm:prSet/>
      <dgm:spPr/>
      <dgm:t>
        <a:bodyPr/>
        <a:lstStyle/>
        <a:p>
          <a:endParaRPr lang="en-US"/>
        </a:p>
      </dgm:t>
    </dgm:pt>
    <dgm:pt modelId="{53A87237-C329-6C41-86FB-DE8A0B6488B3}" type="sibTrans" cxnId="{273D2DB8-CB53-DB44-A5FF-EA7AD568804B}">
      <dgm:prSet/>
      <dgm:spPr/>
      <dgm:t>
        <a:bodyPr/>
        <a:lstStyle/>
        <a:p>
          <a:endParaRPr lang="en-US"/>
        </a:p>
      </dgm:t>
    </dgm:pt>
    <dgm:pt modelId="{AA1B01C2-8C09-2445-8DDE-EBAC9F25C681}">
      <dgm:prSet phldrT="[Text]" custT="1"/>
      <dgm:spPr/>
      <dgm:t>
        <a:bodyPr/>
        <a:lstStyle/>
        <a:p>
          <a:r>
            <a:rPr lang="en-US" sz="1100" dirty="0" smtClean="0"/>
            <a:t>Research and training &amp; capacity development</a:t>
          </a:r>
          <a:endParaRPr lang="en-US" sz="1100" dirty="0"/>
        </a:p>
      </dgm:t>
    </dgm:pt>
    <dgm:pt modelId="{D0F99EDC-55DF-AD47-921E-62AC75E8A5C9}" type="parTrans" cxnId="{38F94579-4D71-FC4C-A204-B0D39A1DD6D6}">
      <dgm:prSet/>
      <dgm:spPr/>
      <dgm:t>
        <a:bodyPr/>
        <a:lstStyle/>
        <a:p>
          <a:endParaRPr lang="en-US"/>
        </a:p>
      </dgm:t>
    </dgm:pt>
    <dgm:pt modelId="{89C9049D-7D67-2148-8D03-227CB4CB5487}" type="sibTrans" cxnId="{38F94579-4D71-FC4C-A204-B0D39A1DD6D6}">
      <dgm:prSet/>
      <dgm:spPr/>
      <dgm:t>
        <a:bodyPr/>
        <a:lstStyle/>
        <a:p>
          <a:endParaRPr lang="en-US"/>
        </a:p>
      </dgm:t>
    </dgm:pt>
    <dgm:pt modelId="{27BA586B-9799-454F-A678-B568E3EAEB44}">
      <dgm:prSet custT="1"/>
      <dgm:spPr/>
      <dgm:t>
        <a:bodyPr/>
        <a:lstStyle/>
        <a:p>
          <a:r>
            <a:rPr lang="en-US" sz="1200" dirty="0" smtClean="0"/>
            <a:t>Liaison and development of  links with end users</a:t>
          </a:r>
          <a:endParaRPr lang="en-US" sz="1200" dirty="0"/>
        </a:p>
      </dgm:t>
    </dgm:pt>
    <dgm:pt modelId="{0CF65587-2602-8342-9D85-4EEBF96FE578}" type="parTrans" cxnId="{297F5634-565F-6A42-93CA-78084D5688BD}">
      <dgm:prSet/>
      <dgm:spPr/>
      <dgm:t>
        <a:bodyPr/>
        <a:lstStyle/>
        <a:p>
          <a:endParaRPr lang="en-US"/>
        </a:p>
      </dgm:t>
    </dgm:pt>
    <dgm:pt modelId="{FBCC52A7-91E1-384C-A95F-010068968D30}" type="sibTrans" cxnId="{297F5634-565F-6A42-93CA-78084D5688BD}">
      <dgm:prSet/>
      <dgm:spPr/>
      <dgm:t>
        <a:bodyPr/>
        <a:lstStyle/>
        <a:p>
          <a:endParaRPr lang="en-US"/>
        </a:p>
      </dgm:t>
    </dgm:pt>
    <dgm:pt modelId="{A932E258-48AD-8440-804B-E0A12E9A6762}">
      <dgm:prSet phldrT="[Text]" custT="1"/>
      <dgm:spPr/>
      <dgm:t>
        <a:bodyPr/>
        <a:lstStyle/>
        <a:p>
          <a:r>
            <a:rPr lang="en-US" sz="1200" dirty="0" smtClean="0"/>
            <a:t>Promotion and Outreach</a:t>
          </a:r>
          <a:endParaRPr lang="en-US" sz="1200" dirty="0"/>
        </a:p>
      </dgm:t>
    </dgm:pt>
    <dgm:pt modelId="{D7CCAC07-10A5-D042-8472-067BBBF9F8FA}" type="sibTrans" cxnId="{196F5F65-6B63-854E-B4BC-781DA9E11D5A}">
      <dgm:prSet/>
      <dgm:spPr/>
      <dgm:t>
        <a:bodyPr/>
        <a:lstStyle/>
        <a:p>
          <a:endParaRPr lang="en-US"/>
        </a:p>
      </dgm:t>
    </dgm:pt>
    <dgm:pt modelId="{D78CE7FE-E18D-6049-B121-CCFC7F4A9E17}" type="parTrans" cxnId="{196F5F65-6B63-854E-B4BC-781DA9E11D5A}">
      <dgm:prSet/>
      <dgm:spPr/>
      <dgm:t>
        <a:bodyPr/>
        <a:lstStyle/>
        <a:p>
          <a:endParaRPr lang="en-US"/>
        </a:p>
      </dgm:t>
    </dgm:pt>
    <dgm:pt modelId="{8A2D4532-6C71-AB48-BDEC-ED9EBE4977C8}">
      <dgm:prSet phldrT="[Text]" custT="1"/>
      <dgm:spPr/>
      <dgm:t>
        <a:bodyPr/>
        <a:lstStyle/>
        <a:p>
          <a:r>
            <a:rPr lang="en-US" sz="1200" dirty="0" smtClean="0"/>
            <a:t>Reporting</a:t>
          </a:r>
          <a:endParaRPr lang="en-US" sz="1200" dirty="0"/>
        </a:p>
      </dgm:t>
    </dgm:pt>
    <dgm:pt modelId="{673D7299-9D06-DF43-AA05-BE114A447CFC}" type="sibTrans" cxnId="{00BE1409-DACE-C74C-B3F6-161A2BB5749A}">
      <dgm:prSet/>
      <dgm:spPr/>
      <dgm:t>
        <a:bodyPr/>
        <a:lstStyle/>
        <a:p>
          <a:endParaRPr lang="en-US"/>
        </a:p>
      </dgm:t>
    </dgm:pt>
    <dgm:pt modelId="{26499876-A0ED-B146-9DA7-B45389341DB1}" type="parTrans" cxnId="{00BE1409-DACE-C74C-B3F6-161A2BB5749A}">
      <dgm:prSet/>
      <dgm:spPr/>
      <dgm:t>
        <a:bodyPr/>
        <a:lstStyle/>
        <a:p>
          <a:endParaRPr lang="en-US"/>
        </a:p>
      </dgm:t>
    </dgm:pt>
    <dgm:pt modelId="{83C9E5FA-7077-D140-B638-0B64B691A714}">
      <dgm:prSet phldrT="[Text]" custT="1"/>
      <dgm:spPr/>
      <dgm:t>
        <a:bodyPr/>
        <a:lstStyle/>
        <a:p>
          <a:r>
            <a:rPr lang="en-US" sz="1200" dirty="0" smtClean="0"/>
            <a:t>Evaluation (+ 6 months) and lessons learned</a:t>
          </a:r>
          <a:endParaRPr lang="en-US" sz="1200" dirty="0"/>
        </a:p>
      </dgm:t>
    </dgm:pt>
    <dgm:pt modelId="{A0E0ED80-4E41-5E40-8B5F-608332E9544F}" type="parTrans" cxnId="{AAA9DFC6-DCC3-4644-BEE5-1B1D6DC716D7}">
      <dgm:prSet/>
      <dgm:spPr/>
      <dgm:t>
        <a:bodyPr/>
        <a:lstStyle/>
        <a:p>
          <a:endParaRPr lang="en-US"/>
        </a:p>
      </dgm:t>
    </dgm:pt>
    <dgm:pt modelId="{557E8F62-7AE7-6346-A610-F437D45371B6}" type="sibTrans" cxnId="{AAA9DFC6-DCC3-4644-BEE5-1B1D6DC716D7}">
      <dgm:prSet/>
      <dgm:spPr/>
      <dgm:t>
        <a:bodyPr/>
        <a:lstStyle/>
        <a:p>
          <a:endParaRPr lang="en-US"/>
        </a:p>
      </dgm:t>
    </dgm:pt>
    <dgm:pt modelId="{F75F9CB8-C6E4-2848-AEEC-F4207190BC9D}">
      <dgm:prSet phldrT="[Text]" custT="1"/>
      <dgm:spPr/>
      <dgm:t>
        <a:bodyPr/>
        <a:lstStyle/>
        <a:p>
          <a:r>
            <a:rPr lang="en-US" sz="1100" dirty="0" smtClean="0"/>
            <a:t>Value-adding coordination</a:t>
          </a:r>
          <a:endParaRPr lang="en-US" sz="1100" dirty="0"/>
        </a:p>
      </dgm:t>
    </dgm:pt>
    <dgm:pt modelId="{B4871570-FB6F-E54F-8FAA-D7FF85B7975C}" type="parTrans" cxnId="{933D24C1-584A-2847-8362-F8EBE584616B}">
      <dgm:prSet/>
      <dgm:spPr/>
      <dgm:t>
        <a:bodyPr/>
        <a:lstStyle/>
        <a:p>
          <a:endParaRPr lang="en-US"/>
        </a:p>
      </dgm:t>
    </dgm:pt>
    <dgm:pt modelId="{EDE8AC7F-9691-A04C-BCF5-129995A0A7E1}" type="sibTrans" cxnId="{933D24C1-584A-2847-8362-F8EBE584616B}">
      <dgm:prSet/>
      <dgm:spPr/>
      <dgm:t>
        <a:bodyPr/>
        <a:lstStyle/>
        <a:p>
          <a:endParaRPr lang="en-US"/>
        </a:p>
      </dgm:t>
    </dgm:pt>
    <dgm:pt modelId="{6A4F5DB6-F557-AF40-9940-21930EF062AF}">
      <dgm:prSet phldrT="[Text]" custT="1"/>
      <dgm:spPr/>
      <dgm:t>
        <a:bodyPr/>
        <a:lstStyle/>
        <a:p>
          <a:r>
            <a:rPr lang="en-US" sz="1100" dirty="0" smtClean="0"/>
            <a:t>Initial reporting</a:t>
          </a:r>
          <a:endParaRPr lang="en-US" sz="1100" dirty="0"/>
        </a:p>
      </dgm:t>
    </dgm:pt>
    <dgm:pt modelId="{0CDE89EF-8457-7545-B86A-4551D84391E9}" type="parTrans" cxnId="{5D5C7C3E-8382-7D42-86B9-292B582B5C96}">
      <dgm:prSet/>
      <dgm:spPr/>
      <dgm:t>
        <a:bodyPr/>
        <a:lstStyle/>
        <a:p>
          <a:endParaRPr lang="en-US"/>
        </a:p>
      </dgm:t>
    </dgm:pt>
    <dgm:pt modelId="{A72FD2A8-B8D4-394B-9D0A-9639F07BEBA9}" type="sibTrans" cxnId="{5D5C7C3E-8382-7D42-86B9-292B582B5C96}">
      <dgm:prSet/>
      <dgm:spPr/>
      <dgm:t>
        <a:bodyPr/>
        <a:lstStyle/>
        <a:p>
          <a:endParaRPr lang="en-US"/>
        </a:p>
      </dgm:t>
    </dgm:pt>
    <dgm:pt modelId="{C7E1CB6E-9DD1-984B-9F84-21D8D81B0FB0}">
      <dgm:prSet phldrT="[Text]" custT="1"/>
      <dgm:spPr/>
      <dgm:t>
        <a:bodyPr/>
        <a:lstStyle/>
        <a:p>
          <a:r>
            <a:rPr lang="en-US" sz="1200" dirty="0" smtClean="0"/>
            <a:t>IT maintenance</a:t>
          </a:r>
          <a:endParaRPr lang="en-US" sz="1200" dirty="0"/>
        </a:p>
      </dgm:t>
    </dgm:pt>
    <dgm:pt modelId="{058168D0-540A-7B43-8C02-47D23A9735E9}" type="parTrans" cxnId="{7E912D14-0A55-404A-B36F-65642477CCBA}">
      <dgm:prSet/>
      <dgm:spPr/>
      <dgm:t>
        <a:bodyPr/>
        <a:lstStyle/>
        <a:p>
          <a:endParaRPr lang="en-US"/>
        </a:p>
      </dgm:t>
    </dgm:pt>
    <dgm:pt modelId="{1D58C0F8-3379-F24D-9788-13566D243726}" type="sibTrans" cxnId="{7E912D14-0A55-404A-B36F-65642477CCBA}">
      <dgm:prSet/>
      <dgm:spPr/>
      <dgm:t>
        <a:bodyPr/>
        <a:lstStyle/>
        <a:p>
          <a:endParaRPr lang="en-US"/>
        </a:p>
      </dgm:t>
    </dgm:pt>
    <dgm:pt modelId="{DB97DDD7-E7FB-CE4F-9D38-9312926E1B3D}">
      <dgm:prSet phldrT="[Text]" custT="1"/>
      <dgm:spPr/>
      <dgm:t>
        <a:bodyPr/>
        <a:lstStyle/>
        <a:p>
          <a:r>
            <a:rPr lang="en-US" sz="1200" dirty="0" smtClean="0"/>
            <a:t>Legacy planning</a:t>
          </a:r>
          <a:endParaRPr lang="en-US" sz="1200" dirty="0"/>
        </a:p>
      </dgm:t>
    </dgm:pt>
    <dgm:pt modelId="{EC040F33-960A-9A40-BC41-4197825502C5}" type="parTrans" cxnId="{E5A1EBBD-311A-394A-8B33-B1A0D9B07AEF}">
      <dgm:prSet/>
      <dgm:spPr/>
      <dgm:t>
        <a:bodyPr/>
        <a:lstStyle/>
        <a:p>
          <a:endParaRPr lang="en-US"/>
        </a:p>
      </dgm:t>
    </dgm:pt>
    <dgm:pt modelId="{5F9843D1-F810-DC45-AAAB-909C950ADFBF}" type="sibTrans" cxnId="{E5A1EBBD-311A-394A-8B33-B1A0D9B07AEF}">
      <dgm:prSet/>
      <dgm:spPr/>
      <dgm:t>
        <a:bodyPr/>
        <a:lstStyle/>
        <a:p>
          <a:endParaRPr lang="en-US"/>
        </a:p>
      </dgm:t>
    </dgm:pt>
    <dgm:pt modelId="{49E882E8-06BB-3B4C-9111-319F93471498}">
      <dgm:prSet phldrT="[Text]" custT="1"/>
      <dgm:spPr/>
      <dgm:t>
        <a:bodyPr/>
        <a:lstStyle/>
        <a:p>
          <a:r>
            <a:rPr lang="en-US" sz="1100" dirty="0" smtClean="0"/>
            <a:t>PDNA support</a:t>
          </a:r>
          <a:endParaRPr lang="en-US" sz="1100" dirty="0"/>
        </a:p>
      </dgm:t>
    </dgm:pt>
    <dgm:pt modelId="{68A7B2C9-94EC-6E42-9BFB-880ACC42A54C}" type="parTrans" cxnId="{42F984B4-FDF8-A043-83C8-CFF8983DEB08}">
      <dgm:prSet/>
      <dgm:spPr/>
      <dgm:t>
        <a:bodyPr/>
        <a:lstStyle/>
        <a:p>
          <a:endParaRPr lang="en-US"/>
        </a:p>
      </dgm:t>
    </dgm:pt>
    <dgm:pt modelId="{60083578-6A69-F545-BEDA-5E9103FFB2A1}" type="sibTrans" cxnId="{42F984B4-FDF8-A043-83C8-CFF8983DEB08}">
      <dgm:prSet/>
      <dgm:spPr/>
      <dgm:t>
        <a:bodyPr/>
        <a:lstStyle/>
        <a:p>
          <a:endParaRPr lang="en-US"/>
        </a:p>
      </dgm:t>
    </dgm:pt>
    <dgm:pt modelId="{51B5F0FB-B007-844A-8A4D-30CB3B697686}">
      <dgm:prSet phldrT="[Text]" custT="1"/>
      <dgm:spPr/>
      <dgm:t>
        <a:bodyPr/>
        <a:lstStyle/>
        <a:p>
          <a:r>
            <a:rPr lang="en-US" sz="1100" dirty="0" smtClean="0"/>
            <a:t> Protocols for RO operations</a:t>
          </a:r>
          <a:endParaRPr lang="en-US" sz="1100" dirty="0"/>
        </a:p>
      </dgm:t>
    </dgm:pt>
    <dgm:pt modelId="{4B5D0F87-6D2B-374E-A567-4CD9EB01CA5E}" type="parTrans" cxnId="{F28AF4FA-7596-6547-B3EE-0951D38FF7B9}">
      <dgm:prSet/>
      <dgm:spPr/>
      <dgm:t>
        <a:bodyPr/>
        <a:lstStyle/>
        <a:p>
          <a:endParaRPr lang="en-US"/>
        </a:p>
      </dgm:t>
    </dgm:pt>
    <dgm:pt modelId="{35E698B7-853B-8640-805B-DDA31BD2494B}" type="sibTrans" cxnId="{F28AF4FA-7596-6547-B3EE-0951D38FF7B9}">
      <dgm:prSet/>
      <dgm:spPr/>
      <dgm:t>
        <a:bodyPr/>
        <a:lstStyle/>
        <a:p>
          <a:endParaRPr lang="en-US"/>
        </a:p>
      </dgm:t>
    </dgm:pt>
    <dgm:pt modelId="{DFDDBE78-6704-8548-9F82-EBC291094011}" type="pres">
      <dgm:prSet presAssocID="{2810246C-2570-004E-B776-467FBC8972E1}" presName="theList" presStyleCnt="0">
        <dgm:presLayoutVars>
          <dgm:dir/>
          <dgm:animLvl val="lvl"/>
          <dgm:resizeHandles val="exact"/>
        </dgm:presLayoutVars>
      </dgm:prSet>
      <dgm:spPr/>
      <dgm:t>
        <a:bodyPr/>
        <a:lstStyle/>
        <a:p>
          <a:endParaRPr lang="en-US"/>
        </a:p>
      </dgm:t>
    </dgm:pt>
    <dgm:pt modelId="{DDDE2BC4-4F65-5A42-A62D-67FE241A96CE}" type="pres">
      <dgm:prSet presAssocID="{989E53BD-6810-9C4D-9E01-29A622FF5E9E}" presName="compNode" presStyleCnt="0"/>
      <dgm:spPr/>
    </dgm:pt>
    <dgm:pt modelId="{078CA3C4-F3C4-F548-9A6C-688363039F00}" type="pres">
      <dgm:prSet presAssocID="{989E53BD-6810-9C4D-9E01-29A622FF5E9E}" presName="noGeometry" presStyleCnt="0"/>
      <dgm:spPr/>
    </dgm:pt>
    <dgm:pt modelId="{C1FDA859-CA1F-F14F-B7D1-8E2CBC5608FD}" type="pres">
      <dgm:prSet presAssocID="{989E53BD-6810-9C4D-9E01-29A622FF5E9E}" presName="childTextVisible" presStyleLbl="bgAccFollowNode1" presStyleIdx="0" presStyleCnt="4" custScaleX="137735" custScaleY="146201" custLinFactNeighborX="6760">
        <dgm:presLayoutVars>
          <dgm:bulletEnabled val="1"/>
        </dgm:presLayoutVars>
      </dgm:prSet>
      <dgm:spPr/>
      <dgm:t>
        <a:bodyPr/>
        <a:lstStyle/>
        <a:p>
          <a:endParaRPr lang="en-US"/>
        </a:p>
      </dgm:t>
    </dgm:pt>
    <dgm:pt modelId="{6816597D-A0D9-2F4E-8112-4BEA85ACD773}" type="pres">
      <dgm:prSet presAssocID="{989E53BD-6810-9C4D-9E01-29A622FF5E9E}" presName="childTextHidden" presStyleLbl="bgAccFollowNode1" presStyleIdx="0" presStyleCnt="4"/>
      <dgm:spPr/>
      <dgm:t>
        <a:bodyPr/>
        <a:lstStyle/>
        <a:p>
          <a:endParaRPr lang="en-US"/>
        </a:p>
      </dgm:t>
    </dgm:pt>
    <dgm:pt modelId="{627E3150-A61F-2E46-AAF4-37650F26F480}" type="pres">
      <dgm:prSet presAssocID="{989E53BD-6810-9C4D-9E01-29A622FF5E9E}" presName="parentText" presStyleLbl="node1" presStyleIdx="0" presStyleCnt="4" custScaleX="106652" custScaleY="112079" custLinFactNeighborX="-6944" custLinFactNeighborY="-3380">
        <dgm:presLayoutVars>
          <dgm:chMax val="1"/>
          <dgm:bulletEnabled val="1"/>
        </dgm:presLayoutVars>
      </dgm:prSet>
      <dgm:spPr/>
      <dgm:t>
        <a:bodyPr/>
        <a:lstStyle/>
        <a:p>
          <a:endParaRPr lang="en-US"/>
        </a:p>
      </dgm:t>
    </dgm:pt>
    <dgm:pt modelId="{5635FF87-8398-7C4C-B7B9-91290B3B5D4B}" type="pres">
      <dgm:prSet presAssocID="{989E53BD-6810-9C4D-9E01-29A622FF5E9E}" presName="aSpace" presStyleCnt="0"/>
      <dgm:spPr/>
    </dgm:pt>
    <dgm:pt modelId="{D72AEF0C-D119-DF40-A5EB-F1257E06D47A}" type="pres">
      <dgm:prSet presAssocID="{BEF020BD-9BA5-C54D-8117-C1F5577467A7}" presName="compNode" presStyleCnt="0"/>
      <dgm:spPr/>
    </dgm:pt>
    <dgm:pt modelId="{2CDE9962-60EF-934D-AD5C-DD740074D101}" type="pres">
      <dgm:prSet presAssocID="{BEF020BD-9BA5-C54D-8117-C1F5577467A7}" presName="noGeometry" presStyleCnt="0"/>
      <dgm:spPr/>
    </dgm:pt>
    <dgm:pt modelId="{4544900C-C625-0E4F-9DEE-B76A75C5B859}" type="pres">
      <dgm:prSet presAssocID="{BEF020BD-9BA5-C54D-8117-C1F5577467A7}" presName="childTextVisible" presStyleLbl="bgAccFollowNode1" presStyleIdx="1" presStyleCnt="4" custScaleX="136864" custScaleY="165694">
        <dgm:presLayoutVars>
          <dgm:bulletEnabled val="1"/>
        </dgm:presLayoutVars>
      </dgm:prSet>
      <dgm:spPr/>
      <dgm:t>
        <a:bodyPr/>
        <a:lstStyle/>
        <a:p>
          <a:endParaRPr lang="en-US"/>
        </a:p>
      </dgm:t>
    </dgm:pt>
    <dgm:pt modelId="{6CEE887A-D973-1042-8529-F4F414B381CD}" type="pres">
      <dgm:prSet presAssocID="{BEF020BD-9BA5-C54D-8117-C1F5577467A7}" presName="childTextHidden" presStyleLbl="bgAccFollowNode1" presStyleIdx="1" presStyleCnt="4"/>
      <dgm:spPr/>
      <dgm:t>
        <a:bodyPr/>
        <a:lstStyle/>
        <a:p>
          <a:endParaRPr lang="en-US"/>
        </a:p>
      </dgm:t>
    </dgm:pt>
    <dgm:pt modelId="{1455C27A-043A-DE40-A055-F0665C588138}" type="pres">
      <dgm:prSet presAssocID="{BEF020BD-9BA5-C54D-8117-C1F5577467A7}" presName="parentText" presStyleLbl="node1" presStyleIdx="1" presStyleCnt="4" custScaleX="109206" custLinFactNeighborX="-20280">
        <dgm:presLayoutVars>
          <dgm:chMax val="1"/>
          <dgm:bulletEnabled val="1"/>
        </dgm:presLayoutVars>
      </dgm:prSet>
      <dgm:spPr/>
      <dgm:t>
        <a:bodyPr/>
        <a:lstStyle/>
        <a:p>
          <a:endParaRPr lang="en-US"/>
        </a:p>
      </dgm:t>
    </dgm:pt>
    <dgm:pt modelId="{6F1550E9-B066-EC4E-87C5-671AEAFE3D25}" type="pres">
      <dgm:prSet presAssocID="{BEF020BD-9BA5-C54D-8117-C1F5577467A7}" presName="aSpace" presStyleCnt="0"/>
      <dgm:spPr/>
    </dgm:pt>
    <dgm:pt modelId="{2A8E093F-B584-1A4B-A12A-67F1F57B8BE1}" type="pres">
      <dgm:prSet presAssocID="{D3FE77A9-76AC-A947-9046-AF7E95E60C92}" presName="compNode" presStyleCnt="0"/>
      <dgm:spPr/>
    </dgm:pt>
    <dgm:pt modelId="{D82B9EF2-CF9B-0F48-BE11-A64002FAC209}" type="pres">
      <dgm:prSet presAssocID="{D3FE77A9-76AC-A947-9046-AF7E95E60C92}" presName="noGeometry" presStyleCnt="0"/>
      <dgm:spPr/>
    </dgm:pt>
    <dgm:pt modelId="{E7619581-279E-2E45-A4F0-0BCC94EFF4E9}" type="pres">
      <dgm:prSet presAssocID="{D3FE77A9-76AC-A947-9046-AF7E95E60C92}" presName="childTextVisible" presStyleLbl="bgAccFollowNode1" presStyleIdx="2" presStyleCnt="4" custScaleX="146901" custScaleY="182020">
        <dgm:presLayoutVars>
          <dgm:bulletEnabled val="1"/>
        </dgm:presLayoutVars>
      </dgm:prSet>
      <dgm:spPr/>
      <dgm:t>
        <a:bodyPr/>
        <a:lstStyle/>
        <a:p>
          <a:endParaRPr lang="en-US"/>
        </a:p>
      </dgm:t>
    </dgm:pt>
    <dgm:pt modelId="{D777150E-FF6B-6646-8D6A-6CC7C5B09072}" type="pres">
      <dgm:prSet presAssocID="{D3FE77A9-76AC-A947-9046-AF7E95E60C92}" presName="childTextHidden" presStyleLbl="bgAccFollowNode1" presStyleIdx="2" presStyleCnt="4"/>
      <dgm:spPr/>
      <dgm:t>
        <a:bodyPr/>
        <a:lstStyle/>
        <a:p>
          <a:endParaRPr lang="en-US"/>
        </a:p>
      </dgm:t>
    </dgm:pt>
    <dgm:pt modelId="{FF43953A-EF1C-644C-9FD6-EAB0289B5496}" type="pres">
      <dgm:prSet presAssocID="{D3FE77A9-76AC-A947-9046-AF7E95E60C92}" presName="parentText" presStyleLbl="node1" presStyleIdx="2" presStyleCnt="4" custScaleX="128693" custScaleY="117110" custLinFactNeighborX="-35682">
        <dgm:presLayoutVars>
          <dgm:chMax val="1"/>
          <dgm:bulletEnabled val="1"/>
        </dgm:presLayoutVars>
      </dgm:prSet>
      <dgm:spPr/>
      <dgm:t>
        <a:bodyPr/>
        <a:lstStyle/>
        <a:p>
          <a:endParaRPr lang="en-US"/>
        </a:p>
      </dgm:t>
    </dgm:pt>
    <dgm:pt modelId="{E662786D-F0C7-CA4F-BFA7-48048BE1D277}" type="pres">
      <dgm:prSet presAssocID="{D3FE77A9-76AC-A947-9046-AF7E95E60C92}" presName="aSpace" presStyleCnt="0"/>
      <dgm:spPr/>
    </dgm:pt>
    <dgm:pt modelId="{EA0F48AF-FF82-194C-828F-FE0523AFD844}" type="pres">
      <dgm:prSet presAssocID="{384A7B5B-8D62-0248-A3B8-35155A64D117}" presName="compNode" presStyleCnt="0"/>
      <dgm:spPr/>
    </dgm:pt>
    <dgm:pt modelId="{C1F4C240-1F70-CD45-8897-76802454E711}" type="pres">
      <dgm:prSet presAssocID="{384A7B5B-8D62-0248-A3B8-35155A64D117}" presName="noGeometry" presStyleCnt="0"/>
      <dgm:spPr/>
    </dgm:pt>
    <dgm:pt modelId="{4F4CA0DF-084A-ED4E-86BD-04E5E3DC4D23}" type="pres">
      <dgm:prSet presAssocID="{384A7B5B-8D62-0248-A3B8-35155A64D117}" presName="childTextVisible" presStyleLbl="bgAccFollowNode1" presStyleIdx="3" presStyleCnt="4" custScaleX="144046" custScaleY="221591">
        <dgm:presLayoutVars>
          <dgm:bulletEnabled val="1"/>
        </dgm:presLayoutVars>
      </dgm:prSet>
      <dgm:spPr/>
      <dgm:t>
        <a:bodyPr/>
        <a:lstStyle/>
        <a:p>
          <a:endParaRPr lang="en-US"/>
        </a:p>
      </dgm:t>
    </dgm:pt>
    <dgm:pt modelId="{3E57638D-9AFB-A141-A443-F0EEBA8FFB50}" type="pres">
      <dgm:prSet presAssocID="{384A7B5B-8D62-0248-A3B8-35155A64D117}" presName="childTextHidden" presStyleLbl="bgAccFollowNode1" presStyleIdx="3" presStyleCnt="4"/>
      <dgm:spPr/>
      <dgm:t>
        <a:bodyPr/>
        <a:lstStyle/>
        <a:p>
          <a:endParaRPr lang="en-US"/>
        </a:p>
      </dgm:t>
    </dgm:pt>
    <dgm:pt modelId="{F52617DE-050B-4042-B3E6-8D8C9FF362A1}" type="pres">
      <dgm:prSet presAssocID="{384A7B5B-8D62-0248-A3B8-35155A64D117}" presName="parentText" presStyleLbl="node1" presStyleIdx="3" presStyleCnt="4" custScaleX="114521" custScaleY="117811" custLinFactNeighborX="-18590">
        <dgm:presLayoutVars>
          <dgm:chMax val="1"/>
          <dgm:bulletEnabled val="1"/>
        </dgm:presLayoutVars>
      </dgm:prSet>
      <dgm:spPr/>
      <dgm:t>
        <a:bodyPr/>
        <a:lstStyle/>
        <a:p>
          <a:endParaRPr lang="en-US"/>
        </a:p>
      </dgm:t>
    </dgm:pt>
  </dgm:ptLst>
  <dgm:cxnLst>
    <dgm:cxn modelId="{A5B76B6C-749E-F049-A4DE-B64040D23A1A}" type="presOf" srcId="{1E958BB5-245D-8A4E-B672-107627E320D4}" destId="{6CEE887A-D973-1042-8529-F4F414B381CD}" srcOrd="1" destOrd="0" presId="urn:microsoft.com/office/officeart/2005/8/layout/hProcess6"/>
    <dgm:cxn modelId="{EEE0E616-5D1A-0D49-B611-4F962B9871F0}" type="presOf" srcId="{6807802D-9234-654F-8C5E-D8DA10F13B4D}" destId="{4544900C-C625-0E4F-9DEE-B76A75C5B859}" srcOrd="0" destOrd="1" presId="urn:microsoft.com/office/officeart/2005/8/layout/hProcess6"/>
    <dgm:cxn modelId="{AAA9DFC6-DCC3-4644-BEE5-1B1D6DC716D7}" srcId="{384A7B5B-8D62-0248-A3B8-35155A64D117}" destId="{83C9E5FA-7077-D140-B638-0B64B691A714}" srcOrd="2" destOrd="0" parTransId="{A0E0ED80-4E41-5E40-8B5F-608332E9544F}" sibTransId="{557E8F62-7AE7-6346-A610-F437D45371B6}"/>
    <dgm:cxn modelId="{6C960FD9-7447-1E4F-BAB8-962734816D92}" type="presOf" srcId="{6807802D-9234-654F-8C5E-D8DA10F13B4D}" destId="{6CEE887A-D973-1042-8529-F4F414B381CD}" srcOrd="1" destOrd="1" presId="urn:microsoft.com/office/officeart/2005/8/layout/hProcess6"/>
    <dgm:cxn modelId="{AC5E33AD-878D-694B-846F-3823FB3D7068}" type="presOf" srcId="{61046EF2-F265-8049-8165-1015DFDD7D56}" destId="{6816597D-A0D9-2F4E-8112-4BEA85ACD773}" srcOrd="1" destOrd="4" presId="urn:microsoft.com/office/officeart/2005/8/layout/hProcess6"/>
    <dgm:cxn modelId="{42F984B4-FDF8-A043-83C8-CFF8983DEB08}" srcId="{989E53BD-6810-9C4D-9E01-29A622FF5E9E}" destId="{49E882E8-06BB-3B4C-9111-319F93471498}" srcOrd="3" destOrd="0" parTransId="{68A7B2C9-94EC-6E42-9BFB-880ACC42A54C}" sibTransId="{60083578-6A69-F545-BEDA-5E9103FFB2A1}"/>
    <dgm:cxn modelId="{56E452D8-0A49-AA48-9BD9-903C18779BD7}" type="presOf" srcId="{83C9E5FA-7077-D140-B638-0B64B691A714}" destId="{3E57638D-9AFB-A141-A443-F0EEBA8FFB50}" srcOrd="1" destOrd="2" presId="urn:microsoft.com/office/officeart/2005/8/layout/hProcess6"/>
    <dgm:cxn modelId="{884A95CD-93F4-F846-B8D6-D1CDEB764AC7}" type="presOf" srcId="{1E958BB5-245D-8A4E-B672-107627E320D4}" destId="{4544900C-C625-0E4F-9DEE-B76A75C5B859}" srcOrd="0" destOrd="0" presId="urn:microsoft.com/office/officeart/2005/8/layout/hProcess6"/>
    <dgm:cxn modelId="{C64C2F9F-05B1-2147-9B51-74FC9F8CC94C}" type="presOf" srcId="{35F83A64-A3E7-194D-B066-81BE20FC437A}" destId="{C1FDA859-CA1F-F14F-B7D1-8E2CBC5608FD}" srcOrd="0" destOrd="2" presId="urn:microsoft.com/office/officeart/2005/8/layout/hProcess6"/>
    <dgm:cxn modelId="{C5C6004D-7706-1641-9CBE-648E468D607C}" type="presOf" srcId="{8A2D4532-6C71-AB48-BDEC-ED9EBE4977C8}" destId="{4F4CA0DF-084A-ED4E-86BD-04E5E3DC4D23}" srcOrd="0" destOrd="3" presId="urn:microsoft.com/office/officeart/2005/8/layout/hProcess6"/>
    <dgm:cxn modelId="{500CECF3-A0A6-7A4D-8248-C2B567C4B25D}" type="presOf" srcId="{C7E1CB6E-9DD1-984B-9F84-21D8D81B0FB0}" destId="{3E57638D-9AFB-A141-A443-F0EEBA8FFB50}" srcOrd="1" destOrd="4" presId="urn:microsoft.com/office/officeart/2005/8/layout/hProcess6"/>
    <dgm:cxn modelId="{46A676E8-2084-0040-9D91-7367D9594381}" type="presOf" srcId="{27BA586B-9799-454F-A678-B568E3EAEB44}" destId="{4F4CA0DF-084A-ED4E-86BD-04E5E3DC4D23}" srcOrd="0" destOrd="0" presId="urn:microsoft.com/office/officeart/2005/8/layout/hProcess6"/>
    <dgm:cxn modelId="{17A7A780-DC43-1248-BFC4-2CC49EE1D6FE}" type="presOf" srcId="{DB97DDD7-E7FB-CE4F-9D38-9312926E1B3D}" destId="{3E57638D-9AFB-A141-A443-F0EEBA8FFB50}" srcOrd="1" destOrd="5" presId="urn:microsoft.com/office/officeart/2005/8/layout/hProcess6"/>
    <dgm:cxn modelId="{5D5C7C3E-8382-7D42-86B9-292B582B5C96}" srcId="{D3FE77A9-76AC-A947-9046-AF7E95E60C92}" destId="{6A4F5DB6-F557-AF40-9940-21930EF062AF}" srcOrd="6" destOrd="0" parTransId="{0CDE89EF-8457-7545-B86A-4551D84391E9}" sibTransId="{A72FD2A8-B8D4-394B-9D0A-9639F07BEBA9}"/>
    <dgm:cxn modelId="{FCABD959-7954-2540-8596-83D062A4A3F9}" type="presOf" srcId="{8F2EFBD5-81C6-EA4A-8AC3-D66B24D02330}" destId="{D777150E-FF6B-6646-8D6A-6CC7C5B09072}" srcOrd="1" destOrd="0" presId="urn:microsoft.com/office/officeart/2005/8/layout/hProcess6"/>
    <dgm:cxn modelId="{71142897-1764-5F42-9306-65BA7C3966CB}" type="presOf" srcId="{49E882E8-06BB-3B4C-9111-319F93471498}" destId="{6816597D-A0D9-2F4E-8112-4BEA85ACD773}" srcOrd="1" destOrd="3" presId="urn:microsoft.com/office/officeart/2005/8/layout/hProcess6"/>
    <dgm:cxn modelId="{5A3FC108-D732-F94D-8029-618F79F10606}" type="presOf" srcId="{6528CECF-C1AE-6C49-BD07-49C7457032F1}" destId="{6816597D-A0D9-2F4E-8112-4BEA85ACD773}" srcOrd="1" destOrd="0" presId="urn:microsoft.com/office/officeart/2005/8/layout/hProcess6"/>
    <dgm:cxn modelId="{E5A1EBBD-311A-394A-8B33-B1A0D9B07AEF}" srcId="{384A7B5B-8D62-0248-A3B8-35155A64D117}" destId="{DB97DDD7-E7FB-CE4F-9D38-9312926E1B3D}" srcOrd="5" destOrd="0" parTransId="{EC040F33-960A-9A40-BC41-4197825502C5}" sibTransId="{5F9843D1-F810-DC45-AAAB-909C950ADFBF}"/>
    <dgm:cxn modelId="{0B90A407-9849-9D4F-93EF-04967D2D5663}" srcId="{989E53BD-6810-9C4D-9E01-29A622FF5E9E}" destId="{6528CECF-C1AE-6C49-BD07-49C7457032F1}" srcOrd="0" destOrd="0" parTransId="{E83FE51F-49AB-E647-9EC3-D098580AA4C0}" sibTransId="{44DD9C6D-1C66-E94A-A72B-57F7946E3419}"/>
    <dgm:cxn modelId="{161A7B7D-D353-FE42-B714-E46A261FDD4A}" type="presOf" srcId="{E57E6898-4EE1-424F-B6A2-17AC7ACD7320}" destId="{4544900C-C625-0E4F-9DEE-B76A75C5B859}" srcOrd="0" destOrd="3" presId="urn:microsoft.com/office/officeart/2005/8/layout/hProcess6"/>
    <dgm:cxn modelId="{6CFB13F4-0C1E-7642-8E6F-73A2C667643A}" type="presOf" srcId="{989E53BD-6810-9C4D-9E01-29A622FF5E9E}" destId="{627E3150-A61F-2E46-AAF4-37650F26F480}" srcOrd="0" destOrd="0" presId="urn:microsoft.com/office/officeart/2005/8/layout/hProcess6"/>
    <dgm:cxn modelId="{76D106C9-A233-4C4B-89E9-C4362600733C}" type="presOf" srcId="{E57E6898-4EE1-424F-B6A2-17AC7ACD7320}" destId="{6CEE887A-D973-1042-8529-F4F414B381CD}" srcOrd="1" destOrd="3" presId="urn:microsoft.com/office/officeart/2005/8/layout/hProcess6"/>
    <dgm:cxn modelId="{99240ED1-FF91-324D-AF54-95C4A1C4D01D}" type="presOf" srcId="{024A5B20-433F-994E-BFC3-41A678A13B0D}" destId="{E7619581-279E-2E45-A4F0-0BCC94EFF4E9}" srcOrd="0" destOrd="2" presId="urn:microsoft.com/office/officeart/2005/8/layout/hProcess6"/>
    <dgm:cxn modelId="{776A83D8-BD46-284E-97D8-E107BFDB4EE7}" srcId="{2810246C-2570-004E-B776-467FBC8972E1}" destId="{D3FE77A9-76AC-A947-9046-AF7E95E60C92}" srcOrd="2" destOrd="0" parTransId="{7C4A51A6-B3C0-AF40-AF4A-08C9945E45BD}" sibTransId="{457B62DE-E746-774F-A7C0-C19FFB4B4185}"/>
    <dgm:cxn modelId="{D3D91132-A6CC-3E46-8C4D-08D5EE6C9BF8}" srcId="{BEF020BD-9BA5-C54D-8117-C1F5577467A7}" destId="{E57E6898-4EE1-424F-B6A2-17AC7ACD7320}" srcOrd="3" destOrd="0" parTransId="{A341CB62-0643-DE4C-904D-67CCCBC69A76}" sibTransId="{82EB55D1-E749-EF43-8243-DD2A5F2C9E6E}"/>
    <dgm:cxn modelId="{58FB65E7-CB7D-3344-B847-0A906EC7AA2E}" type="presOf" srcId="{27BA586B-9799-454F-A678-B568E3EAEB44}" destId="{3E57638D-9AFB-A141-A443-F0EEBA8FFB50}" srcOrd="1" destOrd="0" presId="urn:microsoft.com/office/officeart/2005/8/layout/hProcess6"/>
    <dgm:cxn modelId="{A0A6EEBF-4E60-544D-86FF-682C23ADAE47}" srcId="{BEF020BD-9BA5-C54D-8117-C1F5577467A7}" destId="{6807802D-9234-654F-8C5E-D8DA10F13B4D}" srcOrd="1" destOrd="0" parTransId="{64CDFD6E-3752-B24D-BA4A-A0431EFA93D5}" sibTransId="{2A8021F6-BE56-164C-82EA-F7F0CB2E18F4}"/>
    <dgm:cxn modelId="{633D318B-7C93-594D-82D2-83798B932BBD}" type="presOf" srcId="{A932E258-48AD-8440-804B-E0A12E9A6762}" destId="{3E57638D-9AFB-A141-A443-F0EEBA8FFB50}" srcOrd="1" destOrd="1" presId="urn:microsoft.com/office/officeart/2005/8/layout/hProcess6"/>
    <dgm:cxn modelId="{00BE1409-DACE-C74C-B3F6-161A2BB5749A}" srcId="{384A7B5B-8D62-0248-A3B8-35155A64D117}" destId="{8A2D4532-6C71-AB48-BDEC-ED9EBE4977C8}" srcOrd="3" destOrd="0" parTransId="{26499876-A0ED-B146-9DA7-B45389341DB1}" sibTransId="{673D7299-9D06-DF43-AA05-BE114A447CFC}"/>
    <dgm:cxn modelId="{45756865-41BA-624C-87E7-EF7CBF243E20}" type="presOf" srcId="{F75F9CB8-C6E4-2848-AEEC-F4207190BC9D}" destId="{E7619581-279E-2E45-A4F0-0BCC94EFF4E9}" srcOrd="0" destOrd="5" presId="urn:microsoft.com/office/officeart/2005/8/layout/hProcess6"/>
    <dgm:cxn modelId="{BB874145-561F-DF4F-BCEA-73B5B78B742F}" srcId="{989E53BD-6810-9C4D-9E01-29A622FF5E9E}" destId="{652E3B04-BBDA-4344-B275-38E9BDC846F5}" srcOrd="1" destOrd="0" parTransId="{A14F0CB7-7CB7-E548-B75B-2E45BAF25348}" sibTransId="{81203830-98C9-314C-A4B3-D067C980FA1E}"/>
    <dgm:cxn modelId="{8FEB3BE4-985D-A944-8061-3ADB05F5C883}" type="presOf" srcId="{51B5F0FB-B007-844A-8A4D-30CB3B697686}" destId="{E7619581-279E-2E45-A4F0-0BCC94EFF4E9}" srcOrd="0" destOrd="3" presId="urn:microsoft.com/office/officeart/2005/8/layout/hProcess6"/>
    <dgm:cxn modelId="{933D24C1-584A-2847-8362-F8EBE584616B}" srcId="{D3FE77A9-76AC-A947-9046-AF7E95E60C92}" destId="{F75F9CB8-C6E4-2848-AEEC-F4207190BC9D}" srcOrd="5" destOrd="0" parTransId="{B4871570-FB6F-E54F-8FAA-D7FF85B7975C}" sibTransId="{EDE8AC7F-9691-A04C-BCF5-129995A0A7E1}"/>
    <dgm:cxn modelId="{48026CC4-2352-0E4F-A9F6-A6EB3A4434D8}" type="presOf" srcId="{BEF020BD-9BA5-C54D-8117-C1F5577467A7}" destId="{1455C27A-043A-DE40-A055-F0665C588138}" srcOrd="0" destOrd="0" presId="urn:microsoft.com/office/officeart/2005/8/layout/hProcess6"/>
    <dgm:cxn modelId="{273D2DB8-CB53-DB44-A5FF-EA7AD568804B}" srcId="{D3FE77A9-76AC-A947-9046-AF7E95E60C92}" destId="{024A5B20-433F-994E-BFC3-41A678A13B0D}" srcOrd="2" destOrd="0" parTransId="{7760CADC-16CD-B447-9EED-F44E41495052}" sibTransId="{53A87237-C329-6C41-86FB-DE8A0B6488B3}"/>
    <dgm:cxn modelId="{7E912D14-0A55-404A-B36F-65642477CCBA}" srcId="{384A7B5B-8D62-0248-A3B8-35155A64D117}" destId="{C7E1CB6E-9DD1-984B-9F84-21D8D81B0FB0}" srcOrd="4" destOrd="0" parTransId="{058168D0-540A-7B43-8C02-47D23A9735E9}" sibTransId="{1D58C0F8-3379-F24D-9788-13566D243726}"/>
    <dgm:cxn modelId="{1254E194-0046-2D47-B898-E37F5875A2DD}" type="presOf" srcId="{A932E258-48AD-8440-804B-E0A12E9A6762}" destId="{4F4CA0DF-084A-ED4E-86BD-04E5E3DC4D23}" srcOrd="0" destOrd="1" presId="urn:microsoft.com/office/officeart/2005/8/layout/hProcess6"/>
    <dgm:cxn modelId="{C04A6956-55EB-EE43-A88E-B7B56516A476}" type="presOf" srcId="{AA1B01C2-8C09-2445-8DDE-EBAC9F25C681}" destId="{E7619581-279E-2E45-A4F0-0BCC94EFF4E9}" srcOrd="0" destOrd="4" presId="urn:microsoft.com/office/officeart/2005/8/layout/hProcess6"/>
    <dgm:cxn modelId="{0CDDB0F4-691C-F544-98EC-B8EEC4B01249}" type="presOf" srcId="{652E3B04-BBDA-4344-B275-38E9BDC846F5}" destId="{6816597D-A0D9-2F4E-8112-4BEA85ACD773}" srcOrd="1" destOrd="1" presId="urn:microsoft.com/office/officeart/2005/8/layout/hProcess6"/>
    <dgm:cxn modelId="{A264DF94-618C-C84B-8174-C2D224E81AE6}" type="presOf" srcId="{8F2EFBD5-81C6-EA4A-8AC3-D66B24D02330}" destId="{E7619581-279E-2E45-A4F0-0BCC94EFF4E9}" srcOrd="0" destOrd="0" presId="urn:microsoft.com/office/officeart/2005/8/layout/hProcess6"/>
    <dgm:cxn modelId="{0485B256-9BD0-7141-AAC8-7759033C7186}" type="presOf" srcId="{35F83A64-A3E7-194D-B066-81BE20FC437A}" destId="{6816597D-A0D9-2F4E-8112-4BEA85ACD773}" srcOrd="1" destOrd="2" presId="urn:microsoft.com/office/officeart/2005/8/layout/hProcess6"/>
    <dgm:cxn modelId="{2CAA7291-41EB-3D44-BFED-68DFC3E930B5}" type="presOf" srcId="{6A4F5DB6-F557-AF40-9940-21930EF062AF}" destId="{D777150E-FF6B-6646-8D6A-6CC7C5B09072}" srcOrd="1" destOrd="6" presId="urn:microsoft.com/office/officeart/2005/8/layout/hProcess6"/>
    <dgm:cxn modelId="{95098162-7DA3-4B41-A424-343009E421DF}" srcId="{989E53BD-6810-9C4D-9E01-29A622FF5E9E}" destId="{35F83A64-A3E7-194D-B066-81BE20FC437A}" srcOrd="2" destOrd="0" parTransId="{E289135C-E36E-A643-880E-7331713CAAED}" sibTransId="{2B539206-F82B-D643-BACF-14691496EFE1}"/>
    <dgm:cxn modelId="{2AA72C47-D325-AE4A-B7C1-85AF7AE4A901}" type="presOf" srcId="{61046EF2-F265-8049-8165-1015DFDD7D56}" destId="{C1FDA859-CA1F-F14F-B7D1-8E2CBC5608FD}" srcOrd="0" destOrd="4" presId="urn:microsoft.com/office/officeart/2005/8/layout/hProcess6"/>
    <dgm:cxn modelId="{8C3F1FF3-9191-D649-BF37-AF5B5D6EC9EE}" type="presOf" srcId="{652E3B04-BBDA-4344-B275-38E9BDC846F5}" destId="{C1FDA859-CA1F-F14F-B7D1-8E2CBC5608FD}" srcOrd="0" destOrd="1" presId="urn:microsoft.com/office/officeart/2005/8/layout/hProcess6"/>
    <dgm:cxn modelId="{F28AF4FA-7596-6547-B3EE-0951D38FF7B9}" srcId="{D3FE77A9-76AC-A947-9046-AF7E95E60C92}" destId="{51B5F0FB-B007-844A-8A4D-30CB3B697686}" srcOrd="3" destOrd="0" parTransId="{4B5D0F87-6D2B-374E-A567-4CD9EB01CA5E}" sibTransId="{35E698B7-853B-8640-805B-DDA31BD2494B}"/>
    <dgm:cxn modelId="{90075107-81AA-0C45-8653-6F258CC8F5DC}" type="presOf" srcId="{6528CECF-C1AE-6C49-BD07-49C7457032F1}" destId="{C1FDA859-CA1F-F14F-B7D1-8E2CBC5608FD}" srcOrd="0" destOrd="0" presId="urn:microsoft.com/office/officeart/2005/8/layout/hProcess6"/>
    <dgm:cxn modelId="{DB1436CC-075C-B345-AC0C-6868A2C9C04E}" type="presOf" srcId="{AA1B01C2-8C09-2445-8DDE-EBAC9F25C681}" destId="{D777150E-FF6B-6646-8D6A-6CC7C5B09072}" srcOrd="1" destOrd="4" presId="urn:microsoft.com/office/officeart/2005/8/layout/hProcess6"/>
    <dgm:cxn modelId="{31EEBF5F-5717-DB41-9A35-4B9EE84B89DE}" type="presOf" srcId="{35828971-3B0F-4A47-AF24-69CF47C50B87}" destId="{D777150E-FF6B-6646-8D6A-6CC7C5B09072}" srcOrd="1" destOrd="1" presId="urn:microsoft.com/office/officeart/2005/8/layout/hProcess6"/>
    <dgm:cxn modelId="{7F524A57-CF11-B64C-825B-2D7158A05C0B}" srcId="{989E53BD-6810-9C4D-9E01-29A622FF5E9E}" destId="{61046EF2-F265-8049-8165-1015DFDD7D56}" srcOrd="4" destOrd="0" parTransId="{C277CF21-1F0D-744A-9E8D-F4BCC72F0C5D}" sibTransId="{2C482ACE-6712-0E4A-B0C4-C08FA389487E}"/>
    <dgm:cxn modelId="{8D709390-3364-B04F-A7A1-F832CF70935F}" type="presOf" srcId="{4360C5CB-B822-8240-BA70-5F4649D134E8}" destId="{6CEE887A-D973-1042-8529-F4F414B381CD}" srcOrd="1" destOrd="2" presId="urn:microsoft.com/office/officeart/2005/8/layout/hProcess6"/>
    <dgm:cxn modelId="{2585C681-B225-E34A-A388-8774969B83E3}" type="presOf" srcId="{2810246C-2570-004E-B776-467FBC8972E1}" destId="{DFDDBE78-6704-8548-9F82-EBC291094011}" srcOrd="0" destOrd="0" presId="urn:microsoft.com/office/officeart/2005/8/layout/hProcess6"/>
    <dgm:cxn modelId="{9C275359-A142-F042-B9AF-3E6203C15C38}" type="presOf" srcId="{F75F9CB8-C6E4-2848-AEEC-F4207190BC9D}" destId="{D777150E-FF6B-6646-8D6A-6CC7C5B09072}" srcOrd="1" destOrd="5" presId="urn:microsoft.com/office/officeart/2005/8/layout/hProcess6"/>
    <dgm:cxn modelId="{BC152FD0-10FC-AA44-9166-33444094B001}" srcId="{D3FE77A9-76AC-A947-9046-AF7E95E60C92}" destId="{8F2EFBD5-81C6-EA4A-8AC3-D66B24D02330}" srcOrd="0" destOrd="0" parTransId="{5F7EAE61-7D3B-3A42-A8AD-B1487A130A12}" sibTransId="{CEFE14BA-312F-F941-8085-808292DB1753}"/>
    <dgm:cxn modelId="{BF9003B3-2976-2241-BCE5-047EF9FAF261}" type="presOf" srcId="{4360C5CB-B822-8240-BA70-5F4649D134E8}" destId="{4544900C-C625-0E4F-9DEE-B76A75C5B859}" srcOrd="0" destOrd="2" presId="urn:microsoft.com/office/officeart/2005/8/layout/hProcess6"/>
    <dgm:cxn modelId="{7AED2109-A754-AB48-B06D-A97616B6AAFB}" type="presOf" srcId="{6A4F5DB6-F557-AF40-9940-21930EF062AF}" destId="{E7619581-279E-2E45-A4F0-0BCC94EFF4E9}" srcOrd="0" destOrd="6" presId="urn:microsoft.com/office/officeart/2005/8/layout/hProcess6"/>
    <dgm:cxn modelId="{DA4EB27F-8F05-D240-ADA9-38F84C7E833C}" type="presOf" srcId="{DB97DDD7-E7FB-CE4F-9D38-9312926E1B3D}" destId="{4F4CA0DF-084A-ED4E-86BD-04E5E3DC4D23}" srcOrd="0" destOrd="5" presId="urn:microsoft.com/office/officeart/2005/8/layout/hProcess6"/>
    <dgm:cxn modelId="{4D324DE9-C939-9549-A01A-96542D368D83}" type="presOf" srcId="{8A2D4532-6C71-AB48-BDEC-ED9EBE4977C8}" destId="{3E57638D-9AFB-A141-A443-F0EEBA8FFB50}" srcOrd="1" destOrd="3" presId="urn:microsoft.com/office/officeart/2005/8/layout/hProcess6"/>
    <dgm:cxn modelId="{688DF885-1AFB-CE4B-BF1B-FA934C5DA720}" srcId="{D3FE77A9-76AC-A947-9046-AF7E95E60C92}" destId="{35828971-3B0F-4A47-AF24-69CF47C50B87}" srcOrd="1" destOrd="0" parTransId="{FC25FD4D-46E1-694A-88C8-D25FAABE3EB4}" sibTransId="{E5D2458C-9C85-CC47-AC50-12812F1519C5}"/>
    <dgm:cxn modelId="{081CB678-D3E7-8146-8C48-CBFA043BFC86}" type="presOf" srcId="{024A5B20-433F-994E-BFC3-41A678A13B0D}" destId="{D777150E-FF6B-6646-8D6A-6CC7C5B09072}" srcOrd="1" destOrd="2" presId="urn:microsoft.com/office/officeart/2005/8/layout/hProcess6"/>
    <dgm:cxn modelId="{297F5634-565F-6A42-93CA-78084D5688BD}" srcId="{384A7B5B-8D62-0248-A3B8-35155A64D117}" destId="{27BA586B-9799-454F-A678-B568E3EAEB44}" srcOrd="0" destOrd="0" parTransId="{0CF65587-2602-8342-9D85-4EEBF96FE578}" sibTransId="{FBCC52A7-91E1-384C-A95F-010068968D30}"/>
    <dgm:cxn modelId="{DCD3BF2B-A743-FE44-9321-DEE415B8AD06}" type="presOf" srcId="{35828971-3B0F-4A47-AF24-69CF47C50B87}" destId="{E7619581-279E-2E45-A4F0-0BCC94EFF4E9}" srcOrd="0" destOrd="1" presId="urn:microsoft.com/office/officeart/2005/8/layout/hProcess6"/>
    <dgm:cxn modelId="{27D6530A-CB8A-3449-B77A-F752814671BC}" type="presOf" srcId="{49E882E8-06BB-3B4C-9111-319F93471498}" destId="{C1FDA859-CA1F-F14F-B7D1-8E2CBC5608FD}" srcOrd="0" destOrd="3" presId="urn:microsoft.com/office/officeart/2005/8/layout/hProcess6"/>
    <dgm:cxn modelId="{D12127FB-D4D6-CB45-B4E9-160EFEC58793}" type="presOf" srcId="{83C9E5FA-7077-D140-B638-0B64B691A714}" destId="{4F4CA0DF-084A-ED4E-86BD-04E5E3DC4D23}" srcOrd="0" destOrd="2" presId="urn:microsoft.com/office/officeart/2005/8/layout/hProcess6"/>
    <dgm:cxn modelId="{7AE6069C-B14C-C04A-BC9E-CB1B766C9C26}" srcId="{2810246C-2570-004E-B776-467FBC8972E1}" destId="{384A7B5B-8D62-0248-A3B8-35155A64D117}" srcOrd="3" destOrd="0" parTransId="{2F4927A4-64BF-E94D-BED7-93718785ED7C}" sibTransId="{9A0133CA-F8AE-0F47-AFD6-4E6DA028753E}"/>
    <dgm:cxn modelId="{A9E6221E-136A-934E-974D-331B6CB5C0CB}" type="presOf" srcId="{384A7B5B-8D62-0248-A3B8-35155A64D117}" destId="{F52617DE-050B-4042-B3E6-8D8C9FF362A1}" srcOrd="0" destOrd="0" presId="urn:microsoft.com/office/officeart/2005/8/layout/hProcess6"/>
    <dgm:cxn modelId="{D7036AB4-358C-F748-BB1A-DD526D19CBEF}" type="presOf" srcId="{C7E1CB6E-9DD1-984B-9F84-21D8D81B0FB0}" destId="{4F4CA0DF-084A-ED4E-86BD-04E5E3DC4D23}" srcOrd="0" destOrd="4" presId="urn:microsoft.com/office/officeart/2005/8/layout/hProcess6"/>
    <dgm:cxn modelId="{B47C9666-54DA-0C4F-A67C-2D6BE0946F96}" srcId="{2810246C-2570-004E-B776-467FBC8972E1}" destId="{989E53BD-6810-9C4D-9E01-29A622FF5E9E}" srcOrd="0" destOrd="0" parTransId="{3A92F3E0-6185-004C-8B1B-A66543BFB6BF}" sibTransId="{8B0BC6C9-FA7D-394F-BFB4-A64656C97D36}"/>
    <dgm:cxn modelId="{38F94579-4D71-FC4C-A204-B0D39A1DD6D6}" srcId="{D3FE77A9-76AC-A947-9046-AF7E95E60C92}" destId="{AA1B01C2-8C09-2445-8DDE-EBAC9F25C681}" srcOrd="4" destOrd="0" parTransId="{D0F99EDC-55DF-AD47-921E-62AC75E8A5C9}" sibTransId="{89C9049D-7D67-2148-8D03-227CB4CB5487}"/>
    <dgm:cxn modelId="{9E110E29-E1F0-C847-B90A-204F2DEEEC68}" srcId="{2810246C-2570-004E-B776-467FBC8972E1}" destId="{BEF020BD-9BA5-C54D-8117-C1F5577467A7}" srcOrd="1" destOrd="0" parTransId="{CC353754-044B-604C-B8E4-8B5A970A6A7E}" sibTransId="{09A21428-1EBA-0843-BC0E-2F1566FD656C}"/>
    <dgm:cxn modelId="{196F5F65-6B63-854E-B4BC-781DA9E11D5A}" srcId="{384A7B5B-8D62-0248-A3B8-35155A64D117}" destId="{A932E258-48AD-8440-804B-E0A12E9A6762}" srcOrd="1" destOrd="0" parTransId="{D78CE7FE-E18D-6049-B121-CCFC7F4A9E17}" sibTransId="{D7CCAC07-10A5-D042-8472-067BBBF9F8FA}"/>
    <dgm:cxn modelId="{33E01FE6-EF4D-EB46-86EC-D02931949231}" type="presOf" srcId="{51B5F0FB-B007-844A-8A4D-30CB3B697686}" destId="{D777150E-FF6B-6646-8D6A-6CC7C5B09072}" srcOrd="1" destOrd="3" presId="urn:microsoft.com/office/officeart/2005/8/layout/hProcess6"/>
    <dgm:cxn modelId="{37B79544-5511-C44B-A2A3-58CC7112D619}" srcId="{BEF020BD-9BA5-C54D-8117-C1F5577467A7}" destId="{1E958BB5-245D-8A4E-B672-107627E320D4}" srcOrd="0" destOrd="0" parTransId="{413D7438-D325-204D-AFDD-881D406B35F5}" sibTransId="{EBFA656F-72EF-1446-A11D-4E438B1933E2}"/>
    <dgm:cxn modelId="{FDE77ABA-B5DD-6E44-B12C-FE10285A3371}" srcId="{BEF020BD-9BA5-C54D-8117-C1F5577467A7}" destId="{4360C5CB-B822-8240-BA70-5F4649D134E8}" srcOrd="2" destOrd="0" parTransId="{68E15690-B396-E34C-B908-C1FDC197C4DF}" sibTransId="{0C2B68E9-9E9B-1347-8722-B5C60626086C}"/>
    <dgm:cxn modelId="{13D802C7-B7C9-F344-8545-B8C25B99229C}" type="presOf" srcId="{D3FE77A9-76AC-A947-9046-AF7E95E60C92}" destId="{FF43953A-EF1C-644C-9FD6-EAB0289B5496}" srcOrd="0" destOrd="0" presId="urn:microsoft.com/office/officeart/2005/8/layout/hProcess6"/>
    <dgm:cxn modelId="{2A28D80F-8F0D-BD40-A47F-D691C507632B}" type="presParOf" srcId="{DFDDBE78-6704-8548-9F82-EBC291094011}" destId="{DDDE2BC4-4F65-5A42-A62D-67FE241A96CE}" srcOrd="0" destOrd="0" presId="urn:microsoft.com/office/officeart/2005/8/layout/hProcess6"/>
    <dgm:cxn modelId="{83C89688-9A53-0248-8A69-525C7971D38B}" type="presParOf" srcId="{DDDE2BC4-4F65-5A42-A62D-67FE241A96CE}" destId="{078CA3C4-F3C4-F548-9A6C-688363039F00}" srcOrd="0" destOrd="0" presId="urn:microsoft.com/office/officeart/2005/8/layout/hProcess6"/>
    <dgm:cxn modelId="{5C94241E-2B34-F84E-8A18-37BFA0E7C839}" type="presParOf" srcId="{DDDE2BC4-4F65-5A42-A62D-67FE241A96CE}" destId="{C1FDA859-CA1F-F14F-B7D1-8E2CBC5608FD}" srcOrd="1" destOrd="0" presId="urn:microsoft.com/office/officeart/2005/8/layout/hProcess6"/>
    <dgm:cxn modelId="{8034C0AE-39AD-C347-8A0D-59E9C467FD6E}" type="presParOf" srcId="{DDDE2BC4-4F65-5A42-A62D-67FE241A96CE}" destId="{6816597D-A0D9-2F4E-8112-4BEA85ACD773}" srcOrd="2" destOrd="0" presId="urn:microsoft.com/office/officeart/2005/8/layout/hProcess6"/>
    <dgm:cxn modelId="{1A79186C-A0BE-7548-8A60-3475402FCE79}" type="presParOf" srcId="{DDDE2BC4-4F65-5A42-A62D-67FE241A96CE}" destId="{627E3150-A61F-2E46-AAF4-37650F26F480}" srcOrd="3" destOrd="0" presId="urn:microsoft.com/office/officeart/2005/8/layout/hProcess6"/>
    <dgm:cxn modelId="{B8099B21-7338-8142-A161-3F18AAA3746A}" type="presParOf" srcId="{DFDDBE78-6704-8548-9F82-EBC291094011}" destId="{5635FF87-8398-7C4C-B7B9-91290B3B5D4B}" srcOrd="1" destOrd="0" presId="urn:microsoft.com/office/officeart/2005/8/layout/hProcess6"/>
    <dgm:cxn modelId="{471339AF-8060-8D43-A6CB-6D19A1443972}" type="presParOf" srcId="{DFDDBE78-6704-8548-9F82-EBC291094011}" destId="{D72AEF0C-D119-DF40-A5EB-F1257E06D47A}" srcOrd="2" destOrd="0" presId="urn:microsoft.com/office/officeart/2005/8/layout/hProcess6"/>
    <dgm:cxn modelId="{C40E3A9A-1348-4F4F-AFDE-E76001CAF46D}" type="presParOf" srcId="{D72AEF0C-D119-DF40-A5EB-F1257E06D47A}" destId="{2CDE9962-60EF-934D-AD5C-DD740074D101}" srcOrd="0" destOrd="0" presId="urn:microsoft.com/office/officeart/2005/8/layout/hProcess6"/>
    <dgm:cxn modelId="{8F592BDC-42A7-814E-A796-E4A2E6C24520}" type="presParOf" srcId="{D72AEF0C-D119-DF40-A5EB-F1257E06D47A}" destId="{4544900C-C625-0E4F-9DEE-B76A75C5B859}" srcOrd="1" destOrd="0" presId="urn:microsoft.com/office/officeart/2005/8/layout/hProcess6"/>
    <dgm:cxn modelId="{72786E9B-BDCC-794D-9AA6-F036462E367B}" type="presParOf" srcId="{D72AEF0C-D119-DF40-A5EB-F1257E06D47A}" destId="{6CEE887A-D973-1042-8529-F4F414B381CD}" srcOrd="2" destOrd="0" presId="urn:microsoft.com/office/officeart/2005/8/layout/hProcess6"/>
    <dgm:cxn modelId="{0FFFFF26-0635-714D-9CEE-1AE8C872E741}" type="presParOf" srcId="{D72AEF0C-D119-DF40-A5EB-F1257E06D47A}" destId="{1455C27A-043A-DE40-A055-F0665C588138}" srcOrd="3" destOrd="0" presId="urn:microsoft.com/office/officeart/2005/8/layout/hProcess6"/>
    <dgm:cxn modelId="{3B5CD354-17D9-C541-A108-C7EC4E2BC9ED}" type="presParOf" srcId="{DFDDBE78-6704-8548-9F82-EBC291094011}" destId="{6F1550E9-B066-EC4E-87C5-671AEAFE3D25}" srcOrd="3" destOrd="0" presId="urn:microsoft.com/office/officeart/2005/8/layout/hProcess6"/>
    <dgm:cxn modelId="{72C1373E-5828-244B-B1FE-01961BEAAB05}" type="presParOf" srcId="{DFDDBE78-6704-8548-9F82-EBC291094011}" destId="{2A8E093F-B584-1A4B-A12A-67F1F57B8BE1}" srcOrd="4" destOrd="0" presId="urn:microsoft.com/office/officeart/2005/8/layout/hProcess6"/>
    <dgm:cxn modelId="{5E1DC608-AD10-7546-8487-92AF9DA3B73E}" type="presParOf" srcId="{2A8E093F-B584-1A4B-A12A-67F1F57B8BE1}" destId="{D82B9EF2-CF9B-0F48-BE11-A64002FAC209}" srcOrd="0" destOrd="0" presId="urn:microsoft.com/office/officeart/2005/8/layout/hProcess6"/>
    <dgm:cxn modelId="{859D7972-ACF8-DE4F-B748-12E2986645F2}" type="presParOf" srcId="{2A8E093F-B584-1A4B-A12A-67F1F57B8BE1}" destId="{E7619581-279E-2E45-A4F0-0BCC94EFF4E9}" srcOrd="1" destOrd="0" presId="urn:microsoft.com/office/officeart/2005/8/layout/hProcess6"/>
    <dgm:cxn modelId="{CB9A7AA5-AAE8-1849-A40E-F13644D23FA6}" type="presParOf" srcId="{2A8E093F-B584-1A4B-A12A-67F1F57B8BE1}" destId="{D777150E-FF6B-6646-8D6A-6CC7C5B09072}" srcOrd="2" destOrd="0" presId="urn:microsoft.com/office/officeart/2005/8/layout/hProcess6"/>
    <dgm:cxn modelId="{8B11FC07-7E0A-9A46-8CFE-18EB0119D5FD}" type="presParOf" srcId="{2A8E093F-B584-1A4B-A12A-67F1F57B8BE1}" destId="{FF43953A-EF1C-644C-9FD6-EAB0289B5496}" srcOrd="3" destOrd="0" presId="urn:microsoft.com/office/officeart/2005/8/layout/hProcess6"/>
    <dgm:cxn modelId="{D37F9175-FA7E-D249-8D99-B8411E519011}" type="presParOf" srcId="{DFDDBE78-6704-8548-9F82-EBC291094011}" destId="{E662786D-F0C7-CA4F-BFA7-48048BE1D277}" srcOrd="5" destOrd="0" presId="urn:microsoft.com/office/officeart/2005/8/layout/hProcess6"/>
    <dgm:cxn modelId="{1F2547C4-4BFD-5940-BBAF-D423ACD51682}" type="presParOf" srcId="{DFDDBE78-6704-8548-9F82-EBC291094011}" destId="{EA0F48AF-FF82-194C-828F-FE0523AFD844}" srcOrd="6" destOrd="0" presId="urn:microsoft.com/office/officeart/2005/8/layout/hProcess6"/>
    <dgm:cxn modelId="{C46B54A2-1B94-0A4B-AC08-B7215439136D}" type="presParOf" srcId="{EA0F48AF-FF82-194C-828F-FE0523AFD844}" destId="{C1F4C240-1F70-CD45-8897-76802454E711}" srcOrd="0" destOrd="0" presId="urn:microsoft.com/office/officeart/2005/8/layout/hProcess6"/>
    <dgm:cxn modelId="{3422D305-C682-D441-8E92-6C1919A3EA3F}" type="presParOf" srcId="{EA0F48AF-FF82-194C-828F-FE0523AFD844}" destId="{4F4CA0DF-084A-ED4E-86BD-04E5E3DC4D23}" srcOrd="1" destOrd="0" presId="urn:microsoft.com/office/officeart/2005/8/layout/hProcess6"/>
    <dgm:cxn modelId="{DEFD59F0-F054-4140-A5E7-AC3E914BE39A}" type="presParOf" srcId="{EA0F48AF-FF82-194C-828F-FE0523AFD844}" destId="{3E57638D-9AFB-A141-A443-F0EEBA8FFB50}" srcOrd="2" destOrd="0" presId="urn:microsoft.com/office/officeart/2005/8/layout/hProcess6"/>
    <dgm:cxn modelId="{1CD4F7A8-AA57-4A4F-A706-F0FA9F3DAC57}" type="presParOf" srcId="{EA0F48AF-FF82-194C-828F-FE0523AFD844}" destId="{F52617DE-050B-4042-B3E6-8D8C9FF362A1}"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10246C-2570-004E-B776-467FBC8972E1}" type="doc">
      <dgm:prSet loTypeId="urn:microsoft.com/office/officeart/2005/8/layout/hProcess6" loCatId="" qsTypeId="urn:microsoft.com/office/officeart/2005/8/quickstyle/simple2" qsCatId="simple" csTypeId="urn:microsoft.com/office/officeart/2005/8/colors/accent2_2" csCatId="accent2" phldr="1"/>
      <dgm:spPr/>
      <dgm:t>
        <a:bodyPr/>
        <a:lstStyle/>
        <a:p>
          <a:endParaRPr lang="en-US"/>
        </a:p>
      </dgm:t>
    </dgm:pt>
    <dgm:pt modelId="{989E53BD-6810-9C4D-9E01-29A622FF5E9E}">
      <dgm:prSet phldrT="[Text]"/>
      <dgm:spPr/>
      <dgm:t>
        <a:bodyPr/>
        <a:lstStyle/>
        <a:p>
          <a:r>
            <a:rPr lang="en-US" dirty="0" smtClean="0"/>
            <a:t>Preparation</a:t>
          </a:r>
          <a:endParaRPr lang="en-US" dirty="0"/>
        </a:p>
      </dgm:t>
    </dgm:pt>
    <dgm:pt modelId="{3A92F3E0-6185-004C-8B1B-A66543BFB6BF}" type="parTrans" cxnId="{B47C9666-54DA-0C4F-A67C-2D6BE0946F96}">
      <dgm:prSet/>
      <dgm:spPr/>
      <dgm:t>
        <a:bodyPr/>
        <a:lstStyle/>
        <a:p>
          <a:endParaRPr lang="en-US"/>
        </a:p>
      </dgm:t>
    </dgm:pt>
    <dgm:pt modelId="{8B0BC6C9-FA7D-394F-BFB4-A64656C97D36}" type="sibTrans" cxnId="{B47C9666-54DA-0C4F-A67C-2D6BE0946F96}">
      <dgm:prSet/>
      <dgm:spPr/>
      <dgm:t>
        <a:bodyPr/>
        <a:lstStyle/>
        <a:p>
          <a:endParaRPr lang="en-US"/>
        </a:p>
      </dgm:t>
    </dgm:pt>
    <dgm:pt modelId="{6528CECF-C1AE-6C49-BD07-49C7457032F1}">
      <dgm:prSet phldrT="[Text]" custT="1"/>
      <dgm:spPr/>
      <dgm:t>
        <a:bodyPr/>
        <a:lstStyle/>
        <a:p>
          <a:r>
            <a:rPr lang="en-US" sz="1100" dirty="0" smtClean="0"/>
            <a:t>Infrastructure</a:t>
          </a:r>
          <a:endParaRPr lang="en-US" sz="1100" dirty="0"/>
        </a:p>
      </dgm:t>
    </dgm:pt>
    <dgm:pt modelId="{E83FE51F-49AB-E647-9EC3-D098580AA4C0}" type="parTrans" cxnId="{0B90A407-9849-9D4F-93EF-04967D2D5663}">
      <dgm:prSet/>
      <dgm:spPr/>
      <dgm:t>
        <a:bodyPr/>
        <a:lstStyle/>
        <a:p>
          <a:endParaRPr lang="en-US"/>
        </a:p>
      </dgm:t>
    </dgm:pt>
    <dgm:pt modelId="{44DD9C6D-1C66-E94A-A72B-57F7946E3419}" type="sibTrans" cxnId="{0B90A407-9849-9D4F-93EF-04967D2D5663}">
      <dgm:prSet/>
      <dgm:spPr/>
      <dgm:t>
        <a:bodyPr/>
        <a:lstStyle/>
        <a:p>
          <a:endParaRPr lang="en-US"/>
        </a:p>
      </dgm:t>
    </dgm:pt>
    <dgm:pt modelId="{652E3B04-BBDA-4344-B275-38E9BDC846F5}">
      <dgm:prSet phldrT="[Text]" custT="1"/>
      <dgm:spPr/>
      <dgm:t>
        <a:bodyPr/>
        <a:lstStyle/>
        <a:p>
          <a:r>
            <a:rPr lang="en-US" sz="1100" dirty="0" smtClean="0"/>
            <a:t>Institutional relationships</a:t>
          </a:r>
          <a:endParaRPr lang="en-US" sz="1100" dirty="0"/>
        </a:p>
      </dgm:t>
    </dgm:pt>
    <dgm:pt modelId="{A14F0CB7-7CB7-E548-B75B-2E45BAF25348}" type="parTrans" cxnId="{BB874145-561F-DF4F-BCEA-73B5B78B742F}">
      <dgm:prSet/>
      <dgm:spPr/>
      <dgm:t>
        <a:bodyPr/>
        <a:lstStyle/>
        <a:p>
          <a:endParaRPr lang="en-US"/>
        </a:p>
      </dgm:t>
    </dgm:pt>
    <dgm:pt modelId="{81203830-98C9-314C-A4B3-D067C980FA1E}" type="sibTrans" cxnId="{BB874145-561F-DF4F-BCEA-73B5B78B742F}">
      <dgm:prSet/>
      <dgm:spPr/>
      <dgm:t>
        <a:bodyPr/>
        <a:lstStyle/>
        <a:p>
          <a:endParaRPr lang="en-US"/>
        </a:p>
      </dgm:t>
    </dgm:pt>
    <dgm:pt modelId="{BEF020BD-9BA5-C54D-8117-C1F5577467A7}">
      <dgm:prSet phldrT="[Text]"/>
      <dgm:spPr/>
      <dgm:t>
        <a:bodyPr/>
        <a:lstStyle/>
        <a:p>
          <a:r>
            <a:rPr lang="en-US" dirty="0" smtClean="0"/>
            <a:t>Triggering</a:t>
          </a:r>
          <a:endParaRPr lang="en-US" dirty="0"/>
        </a:p>
      </dgm:t>
    </dgm:pt>
    <dgm:pt modelId="{CC353754-044B-604C-B8E4-8B5A970A6A7E}" type="parTrans" cxnId="{9E110E29-E1F0-C847-B90A-204F2DEEEC68}">
      <dgm:prSet/>
      <dgm:spPr/>
      <dgm:t>
        <a:bodyPr/>
        <a:lstStyle/>
        <a:p>
          <a:endParaRPr lang="en-US"/>
        </a:p>
      </dgm:t>
    </dgm:pt>
    <dgm:pt modelId="{09A21428-1EBA-0843-BC0E-2F1566FD656C}" type="sibTrans" cxnId="{9E110E29-E1F0-C847-B90A-204F2DEEEC68}">
      <dgm:prSet/>
      <dgm:spPr/>
      <dgm:t>
        <a:bodyPr/>
        <a:lstStyle/>
        <a:p>
          <a:endParaRPr lang="en-US"/>
        </a:p>
      </dgm:t>
    </dgm:pt>
    <dgm:pt modelId="{1E958BB5-245D-8A4E-B672-107627E320D4}">
      <dgm:prSet phldrT="[Text]" custT="1"/>
      <dgm:spPr/>
      <dgm:t>
        <a:bodyPr/>
        <a:lstStyle/>
        <a:p>
          <a:r>
            <a:rPr lang="en-US" sz="1100" dirty="0" smtClean="0"/>
            <a:t>Charter activation monitoring</a:t>
          </a:r>
          <a:endParaRPr lang="en-US" sz="1100" dirty="0"/>
        </a:p>
      </dgm:t>
    </dgm:pt>
    <dgm:pt modelId="{413D7438-D325-204D-AFDD-881D406B35F5}" type="parTrans" cxnId="{37B79544-5511-C44B-A2A3-58CC7112D619}">
      <dgm:prSet/>
      <dgm:spPr/>
      <dgm:t>
        <a:bodyPr/>
        <a:lstStyle/>
        <a:p>
          <a:endParaRPr lang="en-US"/>
        </a:p>
      </dgm:t>
    </dgm:pt>
    <dgm:pt modelId="{EBFA656F-72EF-1446-A11D-4E438B1933E2}" type="sibTrans" cxnId="{37B79544-5511-C44B-A2A3-58CC7112D619}">
      <dgm:prSet/>
      <dgm:spPr/>
      <dgm:t>
        <a:bodyPr/>
        <a:lstStyle/>
        <a:p>
          <a:endParaRPr lang="en-US"/>
        </a:p>
      </dgm:t>
    </dgm:pt>
    <dgm:pt modelId="{D3FE77A9-76AC-A947-9046-AF7E95E60C92}">
      <dgm:prSet phldrT="[Text]"/>
      <dgm:spPr/>
      <dgm:t>
        <a:bodyPr/>
        <a:lstStyle/>
        <a:p>
          <a:r>
            <a:rPr lang="en-US" dirty="0" smtClean="0"/>
            <a:t>Establishment</a:t>
          </a:r>
          <a:endParaRPr lang="en-US" dirty="0"/>
        </a:p>
      </dgm:t>
    </dgm:pt>
    <dgm:pt modelId="{7C4A51A6-B3C0-AF40-AF4A-08C9945E45BD}" type="parTrans" cxnId="{776A83D8-BD46-284E-97D8-E107BFDB4EE7}">
      <dgm:prSet/>
      <dgm:spPr/>
      <dgm:t>
        <a:bodyPr/>
        <a:lstStyle/>
        <a:p>
          <a:endParaRPr lang="en-US"/>
        </a:p>
      </dgm:t>
    </dgm:pt>
    <dgm:pt modelId="{457B62DE-E746-774F-A7C0-C19FFB4B4185}" type="sibTrans" cxnId="{776A83D8-BD46-284E-97D8-E107BFDB4EE7}">
      <dgm:prSet/>
      <dgm:spPr/>
      <dgm:t>
        <a:bodyPr/>
        <a:lstStyle/>
        <a:p>
          <a:endParaRPr lang="en-US"/>
        </a:p>
      </dgm:t>
    </dgm:pt>
    <dgm:pt modelId="{35F83A64-A3E7-194D-B066-81BE20FC437A}">
      <dgm:prSet phldrT="[Text]" custT="1"/>
      <dgm:spPr/>
      <dgm:t>
        <a:bodyPr/>
        <a:lstStyle/>
        <a:p>
          <a:r>
            <a:rPr lang="en-US" sz="1100" dirty="0" smtClean="0"/>
            <a:t>Product development</a:t>
          </a:r>
          <a:endParaRPr lang="en-US" sz="1100" dirty="0"/>
        </a:p>
      </dgm:t>
    </dgm:pt>
    <dgm:pt modelId="{E289135C-E36E-A643-880E-7331713CAAED}" type="parTrans" cxnId="{95098162-7DA3-4B41-A424-343009E421DF}">
      <dgm:prSet/>
      <dgm:spPr/>
      <dgm:t>
        <a:bodyPr/>
        <a:lstStyle/>
        <a:p>
          <a:endParaRPr lang="en-US"/>
        </a:p>
      </dgm:t>
    </dgm:pt>
    <dgm:pt modelId="{2B539206-F82B-D643-BACF-14691496EFE1}" type="sibTrans" cxnId="{95098162-7DA3-4B41-A424-343009E421DF}">
      <dgm:prSet/>
      <dgm:spPr/>
      <dgm:t>
        <a:bodyPr/>
        <a:lstStyle/>
        <a:p>
          <a:endParaRPr lang="en-US"/>
        </a:p>
      </dgm:t>
    </dgm:pt>
    <dgm:pt modelId="{61046EF2-F265-8049-8165-1015DFDD7D56}">
      <dgm:prSet phldrT="[Text]" custT="1"/>
      <dgm:spPr/>
      <dgm:t>
        <a:bodyPr/>
        <a:lstStyle/>
        <a:p>
          <a:r>
            <a:rPr lang="en-US" sz="1100" dirty="0" smtClean="0"/>
            <a:t>Scenario building</a:t>
          </a:r>
          <a:endParaRPr lang="en-US" sz="1100" dirty="0"/>
        </a:p>
      </dgm:t>
    </dgm:pt>
    <dgm:pt modelId="{C277CF21-1F0D-744A-9E8D-F4BCC72F0C5D}" type="parTrans" cxnId="{7F524A57-CF11-B64C-825B-2D7158A05C0B}">
      <dgm:prSet/>
      <dgm:spPr/>
      <dgm:t>
        <a:bodyPr/>
        <a:lstStyle/>
        <a:p>
          <a:endParaRPr lang="en-US"/>
        </a:p>
      </dgm:t>
    </dgm:pt>
    <dgm:pt modelId="{2C482ACE-6712-0E4A-B0C4-C08FA389487E}" type="sibTrans" cxnId="{7F524A57-CF11-B64C-825B-2D7158A05C0B}">
      <dgm:prSet/>
      <dgm:spPr/>
      <dgm:t>
        <a:bodyPr/>
        <a:lstStyle/>
        <a:p>
          <a:endParaRPr lang="en-US"/>
        </a:p>
      </dgm:t>
    </dgm:pt>
    <dgm:pt modelId="{6807802D-9234-654F-8C5E-D8DA10F13B4D}">
      <dgm:prSet phldrT="[Text]" custT="1"/>
      <dgm:spPr/>
      <dgm:t>
        <a:bodyPr/>
        <a:lstStyle/>
        <a:p>
          <a:r>
            <a:rPr lang="en-US" sz="1100" dirty="0" smtClean="0"/>
            <a:t>Summary Event Report</a:t>
          </a:r>
          <a:endParaRPr lang="en-US" sz="1100" dirty="0"/>
        </a:p>
      </dgm:t>
    </dgm:pt>
    <dgm:pt modelId="{64CDFD6E-3752-B24D-BA4A-A0431EFA93D5}" type="parTrans" cxnId="{A0A6EEBF-4E60-544D-86FF-682C23ADAE47}">
      <dgm:prSet/>
      <dgm:spPr/>
      <dgm:t>
        <a:bodyPr/>
        <a:lstStyle/>
        <a:p>
          <a:endParaRPr lang="en-US"/>
        </a:p>
      </dgm:t>
    </dgm:pt>
    <dgm:pt modelId="{2A8021F6-BE56-164C-82EA-F7F0CB2E18F4}" type="sibTrans" cxnId="{A0A6EEBF-4E60-544D-86FF-682C23ADAE47}">
      <dgm:prSet/>
      <dgm:spPr/>
      <dgm:t>
        <a:bodyPr/>
        <a:lstStyle/>
        <a:p>
          <a:endParaRPr lang="en-US"/>
        </a:p>
      </dgm:t>
    </dgm:pt>
    <dgm:pt modelId="{E57E6898-4EE1-424F-B6A2-17AC7ACD7320}">
      <dgm:prSet phldrT="[Text]" custT="1"/>
      <dgm:spPr/>
      <dgm:t>
        <a:bodyPr/>
        <a:lstStyle/>
        <a:p>
          <a:r>
            <a:rPr lang="en-US" sz="1100" dirty="0" smtClean="0"/>
            <a:t>Decision by ROOT to trigger</a:t>
          </a:r>
          <a:endParaRPr lang="en-US" sz="1100" dirty="0"/>
        </a:p>
      </dgm:t>
    </dgm:pt>
    <dgm:pt modelId="{A341CB62-0643-DE4C-904D-67CCCBC69A76}" type="parTrans" cxnId="{D3D91132-A6CC-3E46-8C4D-08D5EE6C9BF8}">
      <dgm:prSet/>
      <dgm:spPr/>
      <dgm:t>
        <a:bodyPr/>
        <a:lstStyle/>
        <a:p>
          <a:endParaRPr lang="en-US"/>
        </a:p>
      </dgm:t>
    </dgm:pt>
    <dgm:pt modelId="{82EB55D1-E749-EF43-8243-DD2A5F2C9E6E}" type="sibTrans" cxnId="{D3D91132-A6CC-3E46-8C4D-08D5EE6C9BF8}">
      <dgm:prSet/>
      <dgm:spPr/>
      <dgm:t>
        <a:bodyPr/>
        <a:lstStyle/>
        <a:p>
          <a:endParaRPr lang="en-US"/>
        </a:p>
      </dgm:t>
    </dgm:pt>
    <dgm:pt modelId="{8F2EFBD5-81C6-EA4A-8AC3-D66B24D02330}">
      <dgm:prSet phldrT="[Text]" custT="1"/>
      <dgm:spPr/>
      <dgm:t>
        <a:bodyPr/>
        <a:lstStyle/>
        <a:p>
          <a:r>
            <a:rPr lang="en-US" sz="1100" dirty="0" smtClean="0"/>
            <a:t>Upload of Charter data and baseline products</a:t>
          </a:r>
          <a:endParaRPr lang="en-US" sz="1100" dirty="0"/>
        </a:p>
      </dgm:t>
    </dgm:pt>
    <dgm:pt modelId="{CEFE14BA-312F-F941-8085-808292DB1753}" type="sibTrans" cxnId="{BC152FD0-10FC-AA44-9166-33444094B001}">
      <dgm:prSet/>
      <dgm:spPr/>
      <dgm:t>
        <a:bodyPr/>
        <a:lstStyle/>
        <a:p>
          <a:endParaRPr lang="en-US"/>
        </a:p>
      </dgm:t>
    </dgm:pt>
    <dgm:pt modelId="{5F7EAE61-7D3B-3A42-A8AD-B1487A130A12}" type="parTrans" cxnId="{BC152FD0-10FC-AA44-9166-33444094B001}">
      <dgm:prSet/>
      <dgm:spPr/>
      <dgm:t>
        <a:bodyPr/>
        <a:lstStyle/>
        <a:p>
          <a:endParaRPr lang="en-US"/>
        </a:p>
      </dgm:t>
    </dgm:pt>
    <dgm:pt modelId="{384A7B5B-8D62-0248-A3B8-35155A64D117}">
      <dgm:prSet/>
      <dgm:spPr/>
      <dgm:t>
        <a:bodyPr/>
        <a:lstStyle/>
        <a:p>
          <a:r>
            <a:rPr lang="en-US" dirty="0" smtClean="0"/>
            <a:t>Operations</a:t>
          </a:r>
          <a:endParaRPr lang="en-US" dirty="0"/>
        </a:p>
      </dgm:t>
    </dgm:pt>
    <dgm:pt modelId="{2F4927A4-64BF-E94D-BED7-93718785ED7C}" type="parTrans" cxnId="{7AE6069C-B14C-C04A-BC9E-CB1B766C9C26}">
      <dgm:prSet/>
      <dgm:spPr/>
      <dgm:t>
        <a:bodyPr/>
        <a:lstStyle/>
        <a:p>
          <a:endParaRPr lang="en-US"/>
        </a:p>
      </dgm:t>
    </dgm:pt>
    <dgm:pt modelId="{9A0133CA-F8AE-0F47-AFD6-4E6DA028753E}" type="sibTrans" cxnId="{7AE6069C-B14C-C04A-BC9E-CB1B766C9C26}">
      <dgm:prSet/>
      <dgm:spPr/>
      <dgm:t>
        <a:bodyPr/>
        <a:lstStyle/>
        <a:p>
          <a:endParaRPr lang="en-US"/>
        </a:p>
      </dgm:t>
    </dgm:pt>
    <dgm:pt modelId="{4360C5CB-B822-8240-BA70-5F4649D134E8}">
      <dgm:prSet phldrT="[Text]" custT="1"/>
      <dgm:spPr/>
      <dgm:t>
        <a:bodyPr/>
        <a:lstStyle/>
        <a:p>
          <a:r>
            <a:rPr lang="en-US" sz="1100" dirty="0" smtClean="0"/>
            <a:t>Preliminary Data Acquisition Plan</a:t>
          </a:r>
          <a:endParaRPr lang="en-US" sz="1100" dirty="0"/>
        </a:p>
      </dgm:t>
    </dgm:pt>
    <dgm:pt modelId="{68E15690-B396-E34C-B908-C1FDC197C4DF}" type="parTrans" cxnId="{FDE77ABA-B5DD-6E44-B12C-FE10285A3371}">
      <dgm:prSet/>
      <dgm:spPr/>
      <dgm:t>
        <a:bodyPr/>
        <a:lstStyle/>
        <a:p>
          <a:endParaRPr lang="en-US"/>
        </a:p>
      </dgm:t>
    </dgm:pt>
    <dgm:pt modelId="{0C2B68E9-9E9B-1347-8722-B5C60626086C}" type="sibTrans" cxnId="{FDE77ABA-B5DD-6E44-B12C-FE10285A3371}">
      <dgm:prSet/>
      <dgm:spPr/>
      <dgm:t>
        <a:bodyPr/>
        <a:lstStyle/>
        <a:p>
          <a:endParaRPr lang="en-US"/>
        </a:p>
      </dgm:t>
    </dgm:pt>
    <dgm:pt modelId="{35828971-3B0F-4A47-AF24-69CF47C50B87}">
      <dgm:prSet phldrT="[Text]" custT="1"/>
      <dgm:spPr/>
      <dgm:t>
        <a:bodyPr/>
        <a:lstStyle/>
        <a:p>
          <a:r>
            <a:rPr lang="en-US" sz="1100" dirty="0" smtClean="0"/>
            <a:t>Link to national end user</a:t>
          </a:r>
          <a:endParaRPr lang="en-US" sz="1100" dirty="0"/>
        </a:p>
      </dgm:t>
    </dgm:pt>
    <dgm:pt modelId="{FC25FD4D-46E1-694A-88C8-D25FAABE3EB4}" type="parTrans" cxnId="{688DF885-1AFB-CE4B-BF1B-FA934C5DA720}">
      <dgm:prSet/>
      <dgm:spPr/>
      <dgm:t>
        <a:bodyPr/>
        <a:lstStyle/>
        <a:p>
          <a:endParaRPr lang="en-US"/>
        </a:p>
      </dgm:t>
    </dgm:pt>
    <dgm:pt modelId="{E5D2458C-9C85-CC47-AC50-12812F1519C5}" type="sibTrans" cxnId="{688DF885-1AFB-CE4B-BF1B-FA934C5DA720}">
      <dgm:prSet/>
      <dgm:spPr/>
      <dgm:t>
        <a:bodyPr/>
        <a:lstStyle/>
        <a:p>
          <a:endParaRPr lang="en-US"/>
        </a:p>
      </dgm:t>
    </dgm:pt>
    <dgm:pt modelId="{024A5B20-433F-994E-BFC3-41A678A13B0D}">
      <dgm:prSet phldrT="[Text]" custT="1"/>
      <dgm:spPr/>
      <dgm:t>
        <a:bodyPr/>
        <a:lstStyle/>
        <a:p>
          <a:r>
            <a:rPr lang="en-US" sz="1100" dirty="0" smtClean="0"/>
            <a:t>Development of RO activity grid</a:t>
          </a:r>
          <a:endParaRPr lang="en-US" sz="1100" dirty="0"/>
        </a:p>
      </dgm:t>
    </dgm:pt>
    <dgm:pt modelId="{7760CADC-16CD-B447-9EED-F44E41495052}" type="parTrans" cxnId="{273D2DB8-CB53-DB44-A5FF-EA7AD568804B}">
      <dgm:prSet/>
      <dgm:spPr/>
      <dgm:t>
        <a:bodyPr/>
        <a:lstStyle/>
        <a:p>
          <a:endParaRPr lang="en-US"/>
        </a:p>
      </dgm:t>
    </dgm:pt>
    <dgm:pt modelId="{53A87237-C329-6C41-86FB-DE8A0B6488B3}" type="sibTrans" cxnId="{273D2DB8-CB53-DB44-A5FF-EA7AD568804B}">
      <dgm:prSet/>
      <dgm:spPr/>
      <dgm:t>
        <a:bodyPr/>
        <a:lstStyle/>
        <a:p>
          <a:endParaRPr lang="en-US"/>
        </a:p>
      </dgm:t>
    </dgm:pt>
    <dgm:pt modelId="{AA1B01C2-8C09-2445-8DDE-EBAC9F25C681}">
      <dgm:prSet phldrT="[Text]" custT="1"/>
      <dgm:spPr/>
      <dgm:t>
        <a:bodyPr/>
        <a:lstStyle/>
        <a:p>
          <a:r>
            <a:rPr lang="en-US" sz="1100" dirty="0" smtClean="0"/>
            <a:t>Research and training &amp; capacity development</a:t>
          </a:r>
          <a:endParaRPr lang="en-US" sz="1100" dirty="0"/>
        </a:p>
      </dgm:t>
    </dgm:pt>
    <dgm:pt modelId="{D0F99EDC-55DF-AD47-921E-62AC75E8A5C9}" type="parTrans" cxnId="{38F94579-4D71-FC4C-A204-B0D39A1DD6D6}">
      <dgm:prSet/>
      <dgm:spPr/>
      <dgm:t>
        <a:bodyPr/>
        <a:lstStyle/>
        <a:p>
          <a:endParaRPr lang="en-US"/>
        </a:p>
      </dgm:t>
    </dgm:pt>
    <dgm:pt modelId="{89C9049D-7D67-2148-8D03-227CB4CB5487}" type="sibTrans" cxnId="{38F94579-4D71-FC4C-A204-B0D39A1DD6D6}">
      <dgm:prSet/>
      <dgm:spPr/>
      <dgm:t>
        <a:bodyPr/>
        <a:lstStyle/>
        <a:p>
          <a:endParaRPr lang="en-US"/>
        </a:p>
      </dgm:t>
    </dgm:pt>
    <dgm:pt modelId="{27BA586B-9799-454F-A678-B568E3EAEB44}">
      <dgm:prSet custT="1"/>
      <dgm:spPr/>
      <dgm:t>
        <a:bodyPr/>
        <a:lstStyle/>
        <a:p>
          <a:r>
            <a:rPr lang="en-US" sz="1100" dirty="0" smtClean="0"/>
            <a:t>Liaison and development of  links with end users</a:t>
          </a:r>
          <a:endParaRPr lang="en-US" sz="1100" dirty="0"/>
        </a:p>
      </dgm:t>
    </dgm:pt>
    <dgm:pt modelId="{0CF65587-2602-8342-9D85-4EEBF96FE578}" type="parTrans" cxnId="{297F5634-565F-6A42-93CA-78084D5688BD}">
      <dgm:prSet/>
      <dgm:spPr/>
      <dgm:t>
        <a:bodyPr/>
        <a:lstStyle/>
        <a:p>
          <a:endParaRPr lang="en-US"/>
        </a:p>
      </dgm:t>
    </dgm:pt>
    <dgm:pt modelId="{FBCC52A7-91E1-384C-A95F-010068968D30}" type="sibTrans" cxnId="{297F5634-565F-6A42-93CA-78084D5688BD}">
      <dgm:prSet/>
      <dgm:spPr/>
      <dgm:t>
        <a:bodyPr/>
        <a:lstStyle/>
        <a:p>
          <a:endParaRPr lang="en-US"/>
        </a:p>
      </dgm:t>
    </dgm:pt>
    <dgm:pt modelId="{A932E258-48AD-8440-804B-E0A12E9A6762}">
      <dgm:prSet phldrT="[Text]" custT="1"/>
      <dgm:spPr/>
      <dgm:t>
        <a:bodyPr/>
        <a:lstStyle/>
        <a:p>
          <a:r>
            <a:rPr lang="en-US" sz="1100" dirty="0" smtClean="0"/>
            <a:t>Promotion and Outreach</a:t>
          </a:r>
          <a:endParaRPr lang="en-US" sz="1100" dirty="0"/>
        </a:p>
      </dgm:t>
    </dgm:pt>
    <dgm:pt modelId="{D7CCAC07-10A5-D042-8472-067BBBF9F8FA}" type="sibTrans" cxnId="{196F5F65-6B63-854E-B4BC-781DA9E11D5A}">
      <dgm:prSet/>
      <dgm:spPr/>
      <dgm:t>
        <a:bodyPr/>
        <a:lstStyle/>
        <a:p>
          <a:endParaRPr lang="en-US"/>
        </a:p>
      </dgm:t>
    </dgm:pt>
    <dgm:pt modelId="{D78CE7FE-E18D-6049-B121-CCFC7F4A9E17}" type="parTrans" cxnId="{196F5F65-6B63-854E-B4BC-781DA9E11D5A}">
      <dgm:prSet/>
      <dgm:spPr/>
      <dgm:t>
        <a:bodyPr/>
        <a:lstStyle/>
        <a:p>
          <a:endParaRPr lang="en-US"/>
        </a:p>
      </dgm:t>
    </dgm:pt>
    <dgm:pt modelId="{8A2D4532-6C71-AB48-BDEC-ED9EBE4977C8}">
      <dgm:prSet phldrT="[Text]" custT="1"/>
      <dgm:spPr/>
      <dgm:t>
        <a:bodyPr/>
        <a:lstStyle/>
        <a:p>
          <a:r>
            <a:rPr lang="en-US" sz="1100" dirty="0" smtClean="0"/>
            <a:t>Reporting</a:t>
          </a:r>
          <a:endParaRPr lang="en-US" sz="1100" dirty="0"/>
        </a:p>
      </dgm:t>
    </dgm:pt>
    <dgm:pt modelId="{673D7299-9D06-DF43-AA05-BE114A447CFC}" type="sibTrans" cxnId="{00BE1409-DACE-C74C-B3F6-161A2BB5749A}">
      <dgm:prSet/>
      <dgm:spPr/>
      <dgm:t>
        <a:bodyPr/>
        <a:lstStyle/>
        <a:p>
          <a:endParaRPr lang="en-US"/>
        </a:p>
      </dgm:t>
    </dgm:pt>
    <dgm:pt modelId="{26499876-A0ED-B146-9DA7-B45389341DB1}" type="parTrans" cxnId="{00BE1409-DACE-C74C-B3F6-161A2BB5749A}">
      <dgm:prSet/>
      <dgm:spPr/>
      <dgm:t>
        <a:bodyPr/>
        <a:lstStyle/>
        <a:p>
          <a:endParaRPr lang="en-US"/>
        </a:p>
      </dgm:t>
    </dgm:pt>
    <dgm:pt modelId="{83C9E5FA-7077-D140-B638-0B64B691A714}">
      <dgm:prSet phldrT="[Text]" custT="1"/>
      <dgm:spPr/>
      <dgm:t>
        <a:bodyPr/>
        <a:lstStyle/>
        <a:p>
          <a:r>
            <a:rPr lang="en-US" sz="1100" dirty="0" smtClean="0"/>
            <a:t>Evaluation (+ 6 months) and lessons learned</a:t>
          </a:r>
          <a:endParaRPr lang="en-US" sz="1100" dirty="0"/>
        </a:p>
      </dgm:t>
    </dgm:pt>
    <dgm:pt modelId="{A0E0ED80-4E41-5E40-8B5F-608332E9544F}" type="parTrans" cxnId="{AAA9DFC6-DCC3-4644-BEE5-1B1D6DC716D7}">
      <dgm:prSet/>
      <dgm:spPr/>
      <dgm:t>
        <a:bodyPr/>
        <a:lstStyle/>
        <a:p>
          <a:endParaRPr lang="en-US"/>
        </a:p>
      </dgm:t>
    </dgm:pt>
    <dgm:pt modelId="{557E8F62-7AE7-6346-A610-F437D45371B6}" type="sibTrans" cxnId="{AAA9DFC6-DCC3-4644-BEE5-1B1D6DC716D7}">
      <dgm:prSet/>
      <dgm:spPr/>
      <dgm:t>
        <a:bodyPr/>
        <a:lstStyle/>
        <a:p>
          <a:endParaRPr lang="en-US"/>
        </a:p>
      </dgm:t>
    </dgm:pt>
    <dgm:pt modelId="{F75F9CB8-C6E4-2848-AEEC-F4207190BC9D}">
      <dgm:prSet phldrT="[Text]" custT="1"/>
      <dgm:spPr/>
      <dgm:t>
        <a:bodyPr/>
        <a:lstStyle/>
        <a:p>
          <a:r>
            <a:rPr lang="en-US" sz="1100" dirty="0" smtClean="0"/>
            <a:t>Value-adding coordination</a:t>
          </a:r>
          <a:endParaRPr lang="en-US" sz="1100" dirty="0"/>
        </a:p>
      </dgm:t>
    </dgm:pt>
    <dgm:pt modelId="{B4871570-FB6F-E54F-8FAA-D7FF85B7975C}" type="parTrans" cxnId="{933D24C1-584A-2847-8362-F8EBE584616B}">
      <dgm:prSet/>
      <dgm:spPr/>
      <dgm:t>
        <a:bodyPr/>
        <a:lstStyle/>
        <a:p>
          <a:endParaRPr lang="en-US"/>
        </a:p>
      </dgm:t>
    </dgm:pt>
    <dgm:pt modelId="{EDE8AC7F-9691-A04C-BCF5-129995A0A7E1}" type="sibTrans" cxnId="{933D24C1-584A-2847-8362-F8EBE584616B}">
      <dgm:prSet/>
      <dgm:spPr/>
      <dgm:t>
        <a:bodyPr/>
        <a:lstStyle/>
        <a:p>
          <a:endParaRPr lang="en-US"/>
        </a:p>
      </dgm:t>
    </dgm:pt>
    <dgm:pt modelId="{6A4F5DB6-F557-AF40-9940-21930EF062AF}">
      <dgm:prSet phldrT="[Text]" custT="1"/>
      <dgm:spPr/>
      <dgm:t>
        <a:bodyPr/>
        <a:lstStyle/>
        <a:p>
          <a:r>
            <a:rPr lang="en-US" sz="1100" dirty="0" smtClean="0"/>
            <a:t>Initial reporting</a:t>
          </a:r>
          <a:endParaRPr lang="en-US" sz="1100" dirty="0"/>
        </a:p>
      </dgm:t>
    </dgm:pt>
    <dgm:pt modelId="{0CDE89EF-8457-7545-B86A-4551D84391E9}" type="parTrans" cxnId="{5D5C7C3E-8382-7D42-86B9-292B582B5C96}">
      <dgm:prSet/>
      <dgm:spPr/>
      <dgm:t>
        <a:bodyPr/>
        <a:lstStyle/>
        <a:p>
          <a:endParaRPr lang="en-US"/>
        </a:p>
      </dgm:t>
    </dgm:pt>
    <dgm:pt modelId="{A72FD2A8-B8D4-394B-9D0A-9639F07BEBA9}" type="sibTrans" cxnId="{5D5C7C3E-8382-7D42-86B9-292B582B5C96}">
      <dgm:prSet/>
      <dgm:spPr/>
      <dgm:t>
        <a:bodyPr/>
        <a:lstStyle/>
        <a:p>
          <a:endParaRPr lang="en-US"/>
        </a:p>
      </dgm:t>
    </dgm:pt>
    <dgm:pt modelId="{C7E1CB6E-9DD1-984B-9F84-21D8D81B0FB0}">
      <dgm:prSet phldrT="[Text]" custT="1"/>
      <dgm:spPr/>
      <dgm:t>
        <a:bodyPr/>
        <a:lstStyle/>
        <a:p>
          <a:r>
            <a:rPr lang="en-US" sz="1100" dirty="0" smtClean="0"/>
            <a:t>IT maintenance</a:t>
          </a:r>
          <a:endParaRPr lang="en-US" sz="1100" dirty="0"/>
        </a:p>
      </dgm:t>
    </dgm:pt>
    <dgm:pt modelId="{058168D0-540A-7B43-8C02-47D23A9735E9}" type="parTrans" cxnId="{7E912D14-0A55-404A-B36F-65642477CCBA}">
      <dgm:prSet/>
      <dgm:spPr/>
      <dgm:t>
        <a:bodyPr/>
        <a:lstStyle/>
        <a:p>
          <a:endParaRPr lang="en-US"/>
        </a:p>
      </dgm:t>
    </dgm:pt>
    <dgm:pt modelId="{1D58C0F8-3379-F24D-9788-13566D243726}" type="sibTrans" cxnId="{7E912D14-0A55-404A-B36F-65642477CCBA}">
      <dgm:prSet/>
      <dgm:spPr/>
      <dgm:t>
        <a:bodyPr/>
        <a:lstStyle/>
        <a:p>
          <a:endParaRPr lang="en-US"/>
        </a:p>
      </dgm:t>
    </dgm:pt>
    <dgm:pt modelId="{DB97DDD7-E7FB-CE4F-9D38-9312926E1B3D}">
      <dgm:prSet phldrT="[Text]" custT="1"/>
      <dgm:spPr/>
      <dgm:t>
        <a:bodyPr/>
        <a:lstStyle/>
        <a:p>
          <a:r>
            <a:rPr lang="en-US" sz="1100" dirty="0" smtClean="0"/>
            <a:t>Legacy planning</a:t>
          </a:r>
          <a:endParaRPr lang="en-US" sz="1100" dirty="0"/>
        </a:p>
      </dgm:t>
    </dgm:pt>
    <dgm:pt modelId="{EC040F33-960A-9A40-BC41-4197825502C5}" type="parTrans" cxnId="{E5A1EBBD-311A-394A-8B33-B1A0D9B07AEF}">
      <dgm:prSet/>
      <dgm:spPr/>
      <dgm:t>
        <a:bodyPr/>
        <a:lstStyle/>
        <a:p>
          <a:endParaRPr lang="en-US"/>
        </a:p>
      </dgm:t>
    </dgm:pt>
    <dgm:pt modelId="{5F9843D1-F810-DC45-AAAB-909C950ADFBF}" type="sibTrans" cxnId="{E5A1EBBD-311A-394A-8B33-B1A0D9B07AEF}">
      <dgm:prSet/>
      <dgm:spPr/>
      <dgm:t>
        <a:bodyPr/>
        <a:lstStyle/>
        <a:p>
          <a:endParaRPr lang="en-US"/>
        </a:p>
      </dgm:t>
    </dgm:pt>
    <dgm:pt modelId="{49E882E8-06BB-3B4C-9111-319F93471498}">
      <dgm:prSet phldrT="[Text]" custT="1"/>
      <dgm:spPr/>
      <dgm:t>
        <a:bodyPr/>
        <a:lstStyle/>
        <a:p>
          <a:r>
            <a:rPr lang="en-US" sz="1100" dirty="0" smtClean="0"/>
            <a:t>PDNA support</a:t>
          </a:r>
          <a:endParaRPr lang="en-US" sz="1100" dirty="0"/>
        </a:p>
      </dgm:t>
    </dgm:pt>
    <dgm:pt modelId="{68A7B2C9-94EC-6E42-9BFB-880ACC42A54C}" type="parTrans" cxnId="{42F984B4-FDF8-A043-83C8-CFF8983DEB08}">
      <dgm:prSet/>
      <dgm:spPr/>
      <dgm:t>
        <a:bodyPr/>
        <a:lstStyle/>
        <a:p>
          <a:endParaRPr lang="en-US"/>
        </a:p>
      </dgm:t>
    </dgm:pt>
    <dgm:pt modelId="{60083578-6A69-F545-BEDA-5E9103FFB2A1}" type="sibTrans" cxnId="{42F984B4-FDF8-A043-83C8-CFF8983DEB08}">
      <dgm:prSet/>
      <dgm:spPr/>
      <dgm:t>
        <a:bodyPr/>
        <a:lstStyle/>
        <a:p>
          <a:endParaRPr lang="en-US"/>
        </a:p>
      </dgm:t>
    </dgm:pt>
    <dgm:pt modelId="{51B5F0FB-B007-844A-8A4D-30CB3B697686}">
      <dgm:prSet phldrT="[Text]" custT="1"/>
      <dgm:spPr/>
      <dgm:t>
        <a:bodyPr/>
        <a:lstStyle/>
        <a:p>
          <a:r>
            <a:rPr lang="en-US" sz="1100" dirty="0" smtClean="0"/>
            <a:t> Protocols for RO operations</a:t>
          </a:r>
          <a:endParaRPr lang="en-US" sz="1100" dirty="0"/>
        </a:p>
      </dgm:t>
    </dgm:pt>
    <dgm:pt modelId="{4B5D0F87-6D2B-374E-A567-4CD9EB01CA5E}" type="parTrans" cxnId="{F28AF4FA-7596-6547-B3EE-0951D38FF7B9}">
      <dgm:prSet/>
      <dgm:spPr/>
      <dgm:t>
        <a:bodyPr/>
        <a:lstStyle/>
        <a:p>
          <a:endParaRPr lang="en-US"/>
        </a:p>
      </dgm:t>
    </dgm:pt>
    <dgm:pt modelId="{35E698B7-853B-8640-805B-DDA31BD2494B}" type="sibTrans" cxnId="{F28AF4FA-7596-6547-B3EE-0951D38FF7B9}">
      <dgm:prSet/>
      <dgm:spPr/>
      <dgm:t>
        <a:bodyPr/>
        <a:lstStyle/>
        <a:p>
          <a:endParaRPr lang="en-US"/>
        </a:p>
      </dgm:t>
    </dgm:pt>
    <dgm:pt modelId="{DFDDBE78-6704-8548-9F82-EBC291094011}" type="pres">
      <dgm:prSet presAssocID="{2810246C-2570-004E-B776-467FBC8972E1}" presName="theList" presStyleCnt="0">
        <dgm:presLayoutVars>
          <dgm:dir/>
          <dgm:animLvl val="lvl"/>
          <dgm:resizeHandles val="exact"/>
        </dgm:presLayoutVars>
      </dgm:prSet>
      <dgm:spPr/>
      <dgm:t>
        <a:bodyPr/>
        <a:lstStyle/>
        <a:p>
          <a:endParaRPr lang="en-US"/>
        </a:p>
      </dgm:t>
    </dgm:pt>
    <dgm:pt modelId="{DDDE2BC4-4F65-5A42-A62D-67FE241A96CE}" type="pres">
      <dgm:prSet presAssocID="{989E53BD-6810-9C4D-9E01-29A622FF5E9E}" presName="compNode" presStyleCnt="0"/>
      <dgm:spPr/>
    </dgm:pt>
    <dgm:pt modelId="{078CA3C4-F3C4-F548-9A6C-688363039F00}" type="pres">
      <dgm:prSet presAssocID="{989E53BD-6810-9C4D-9E01-29A622FF5E9E}" presName="noGeometry" presStyleCnt="0"/>
      <dgm:spPr/>
    </dgm:pt>
    <dgm:pt modelId="{C1FDA859-CA1F-F14F-B7D1-8E2CBC5608FD}" type="pres">
      <dgm:prSet presAssocID="{989E53BD-6810-9C4D-9E01-29A622FF5E9E}" presName="childTextVisible" presStyleLbl="bgAccFollowNode1" presStyleIdx="0" presStyleCnt="4" custScaleX="137735" custScaleY="146201" custLinFactNeighborX="6760">
        <dgm:presLayoutVars>
          <dgm:bulletEnabled val="1"/>
        </dgm:presLayoutVars>
      </dgm:prSet>
      <dgm:spPr/>
      <dgm:t>
        <a:bodyPr/>
        <a:lstStyle/>
        <a:p>
          <a:endParaRPr lang="en-US"/>
        </a:p>
      </dgm:t>
    </dgm:pt>
    <dgm:pt modelId="{6816597D-A0D9-2F4E-8112-4BEA85ACD773}" type="pres">
      <dgm:prSet presAssocID="{989E53BD-6810-9C4D-9E01-29A622FF5E9E}" presName="childTextHidden" presStyleLbl="bgAccFollowNode1" presStyleIdx="0" presStyleCnt="4"/>
      <dgm:spPr/>
      <dgm:t>
        <a:bodyPr/>
        <a:lstStyle/>
        <a:p>
          <a:endParaRPr lang="en-US"/>
        </a:p>
      </dgm:t>
    </dgm:pt>
    <dgm:pt modelId="{627E3150-A61F-2E46-AAF4-37650F26F480}" type="pres">
      <dgm:prSet presAssocID="{989E53BD-6810-9C4D-9E01-29A622FF5E9E}" presName="parentText" presStyleLbl="node1" presStyleIdx="0" presStyleCnt="4" custScaleX="89860" custScaleY="87882" custLinFactNeighborX="-6944" custLinFactNeighborY="-3380">
        <dgm:presLayoutVars>
          <dgm:chMax val="1"/>
          <dgm:bulletEnabled val="1"/>
        </dgm:presLayoutVars>
      </dgm:prSet>
      <dgm:spPr/>
      <dgm:t>
        <a:bodyPr/>
        <a:lstStyle/>
        <a:p>
          <a:endParaRPr lang="en-US"/>
        </a:p>
      </dgm:t>
    </dgm:pt>
    <dgm:pt modelId="{5635FF87-8398-7C4C-B7B9-91290B3B5D4B}" type="pres">
      <dgm:prSet presAssocID="{989E53BD-6810-9C4D-9E01-29A622FF5E9E}" presName="aSpace" presStyleCnt="0"/>
      <dgm:spPr/>
    </dgm:pt>
    <dgm:pt modelId="{D72AEF0C-D119-DF40-A5EB-F1257E06D47A}" type="pres">
      <dgm:prSet presAssocID="{BEF020BD-9BA5-C54D-8117-C1F5577467A7}" presName="compNode" presStyleCnt="0"/>
      <dgm:spPr/>
    </dgm:pt>
    <dgm:pt modelId="{2CDE9962-60EF-934D-AD5C-DD740074D101}" type="pres">
      <dgm:prSet presAssocID="{BEF020BD-9BA5-C54D-8117-C1F5577467A7}" presName="noGeometry" presStyleCnt="0"/>
      <dgm:spPr/>
    </dgm:pt>
    <dgm:pt modelId="{4544900C-C625-0E4F-9DEE-B76A75C5B859}" type="pres">
      <dgm:prSet presAssocID="{BEF020BD-9BA5-C54D-8117-C1F5577467A7}" presName="childTextVisible" presStyleLbl="bgAccFollowNode1" presStyleIdx="1" presStyleCnt="4" custScaleX="136864" custScaleY="165694">
        <dgm:presLayoutVars>
          <dgm:bulletEnabled val="1"/>
        </dgm:presLayoutVars>
      </dgm:prSet>
      <dgm:spPr/>
      <dgm:t>
        <a:bodyPr/>
        <a:lstStyle/>
        <a:p>
          <a:endParaRPr lang="en-US"/>
        </a:p>
      </dgm:t>
    </dgm:pt>
    <dgm:pt modelId="{6CEE887A-D973-1042-8529-F4F414B381CD}" type="pres">
      <dgm:prSet presAssocID="{BEF020BD-9BA5-C54D-8117-C1F5577467A7}" presName="childTextHidden" presStyleLbl="bgAccFollowNode1" presStyleIdx="1" presStyleCnt="4"/>
      <dgm:spPr/>
      <dgm:t>
        <a:bodyPr/>
        <a:lstStyle/>
        <a:p>
          <a:endParaRPr lang="en-US"/>
        </a:p>
      </dgm:t>
    </dgm:pt>
    <dgm:pt modelId="{1455C27A-043A-DE40-A055-F0665C588138}" type="pres">
      <dgm:prSet presAssocID="{BEF020BD-9BA5-C54D-8117-C1F5577467A7}" presName="parentText" presStyleLbl="node1" presStyleIdx="1" presStyleCnt="4" custLinFactNeighborX="-20280">
        <dgm:presLayoutVars>
          <dgm:chMax val="1"/>
          <dgm:bulletEnabled val="1"/>
        </dgm:presLayoutVars>
      </dgm:prSet>
      <dgm:spPr/>
      <dgm:t>
        <a:bodyPr/>
        <a:lstStyle/>
        <a:p>
          <a:endParaRPr lang="en-US"/>
        </a:p>
      </dgm:t>
    </dgm:pt>
    <dgm:pt modelId="{6F1550E9-B066-EC4E-87C5-671AEAFE3D25}" type="pres">
      <dgm:prSet presAssocID="{BEF020BD-9BA5-C54D-8117-C1F5577467A7}" presName="aSpace" presStyleCnt="0"/>
      <dgm:spPr/>
    </dgm:pt>
    <dgm:pt modelId="{2A8E093F-B584-1A4B-A12A-67F1F57B8BE1}" type="pres">
      <dgm:prSet presAssocID="{D3FE77A9-76AC-A947-9046-AF7E95E60C92}" presName="compNode" presStyleCnt="0"/>
      <dgm:spPr/>
    </dgm:pt>
    <dgm:pt modelId="{D82B9EF2-CF9B-0F48-BE11-A64002FAC209}" type="pres">
      <dgm:prSet presAssocID="{D3FE77A9-76AC-A947-9046-AF7E95E60C92}" presName="noGeometry" presStyleCnt="0"/>
      <dgm:spPr/>
    </dgm:pt>
    <dgm:pt modelId="{E7619581-279E-2E45-A4F0-0BCC94EFF4E9}" type="pres">
      <dgm:prSet presAssocID="{D3FE77A9-76AC-A947-9046-AF7E95E60C92}" presName="childTextVisible" presStyleLbl="bgAccFollowNode1" presStyleIdx="2" presStyleCnt="4" custScaleX="146901" custScaleY="182020">
        <dgm:presLayoutVars>
          <dgm:bulletEnabled val="1"/>
        </dgm:presLayoutVars>
      </dgm:prSet>
      <dgm:spPr/>
      <dgm:t>
        <a:bodyPr/>
        <a:lstStyle/>
        <a:p>
          <a:endParaRPr lang="en-US"/>
        </a:p>
      </dgm:t>
    </dgm:pt>
    <dgm:pt modelId="{D777150E-FF6B-6646-8D6A-6CC7C5B09072}" type="pres">
      <dgm:prSet presAssocID="{D3FE77A9-76AC-A947-9046-AF7E95E60C92}" presName="childTextHidden" presStyleLbl="bgAccFollowNode1" presStyleIdx="2" presStyleCnt="4"/>
      <dgm:spPr/>
      <dgm:t>
        <a:bodyPr/>
        <a:lstStyle/>
        <a:p>
          <a:endParaRPr lang="en-US"/>
        </a:p>
      </dgm:t>
    </dgm:pt>
    <dgm:pt modelId="{FF43953A-EF1C-644C-9FD6-EAB0289B5496}" type="pres">
      <dgm:prSet presAssocID="{D3FE77A9-76AC-A947-9046-AF7E95E60C92}" presName="parentText" presStyleLbl="node1" presStyleIdx="2" presStyleCnt="4" custLinFactNeighborX="-25350">
        <dgm:presLayoutVars>
          <dgm:chMax val="1"/>
          <dgm:bulletEnabled val="1"/>
        </dgm:presLayoutVars>
      </dgm:prSet>
      <dgm:spPr/>
      <dgm:t>
        <a:bodyPr/>
        <a:lstStyle/>
        <a:p>
          <a:endParaRPr lang="en-US"/>
        </a:p>
      </dgm:t>
    </dgm:pt>
    <dgm:pt modelId="{E662786D-F0C7-CA4F-BFA7-48048BE1D277}" type="pres">
      <dgm:prSet presAssocID="{D3FE77A9-76AC-A947-9046-AF7E95E60C92}" presName="aSpace" presStyleCnt="0"/>
      <dgm:spPr/>
    </dgm:pt>
    <dgm:pt modelId="{EA0F48AF-FF82-194C-828F-FE0523AFD844}" type="pres">
      <dgm:prSet presAssocID="{384A7B5B-8D62-0248-A3B8-35155A64D117}" presName="compNode" presStyleCnt="0"/>
      <dgm:spPr/>
    </dgm:pt>
    <dgm:pt modelId="{C1F4C240-1F70-CD45-8897-76802454E711}" type="pres">
      <dgm:prSet presAssocID="{384A7B5B-8D62-0248-A3B8-35155A64D117}" presName="noGeometry" presStyleCnt="0"/>
      <dgm:spPr/>
    </dgm:pt>
    <dgm:pt modelId="{4F4CA0DF-084A-ED4E-86BD-04E5E3DC4D23}" type="pres">
      <dgm:prSet presAssocID="{384A7B5B-8D62-0248-A3B8-35155A64D117}" presName="childTextVisible" presStyleLbl="bgAccFollowNode1" presStyleIdx="3" presStyleCnt="4" custScaleX="135497" custScaleY="197209">
        <dgm:presLayoutVars>
          <dgm:bulletEnabled val="1"/>
        </dgm:presLayoutVars>
      </dgm:prSet>
      <dgm:spPr/>
      <dgm:t>
        <a:bodyPr/>
        <a:lstStyle/>
        <a:p>
          <a:endParaRPr lang="en-US"/>
        </a:p>
      </dgm:t>
    </dgm:pt>
    <dgm:pt modelId="{3E57638D-9AFB-A141-A443-F0EEBA8FFB50}" type="pres">
      <dgm:prSet presAssocID="{384A7B5B-8D62-0248-A3B8-35155A64D117}" presName="childTextHidden" presStyleLbl="bgAccFollowNode1" presStyleIdx="3" presStyleCnt="4"/>
      <dgm:spPr/>
      <dgm:t>
        <a:bodyPr/>
        <a:lstStyle/>
        <a:p>
          <a:endParaRPr lang="en-US"/>
        </a:p>
      </dgm:t>
    </dgm:pt>
    <dgm:pt modelId="{F52617DE-050B-4042-B3E6-8D8C9FF362A1}" type="pres">
      <dgm:prSet presAssocID="{384A7B5B-8D62-0248-A3B8-35155A64D117}" presName="parentText" presStyleLbl="node1" presStyleIdx="3" presStyleCnt="4" custLinFactNeighborX="-18590">
        <dgm:presLayoutVars>
          <dgm:chMax val="1"/>
          <dgm:bulletEnabled val="1"/>
        </dgm:presLayoutVars>
      </dgm:prSet>
      <dgm:spPr/>
      <dgm:t>
        <a:bodyPr/>
        <a:lstStyle/>
        <a:p>
          <a:endParaRPr lang="en-US"/>
        </a:p>
      </dgm:t>
    </dgm:pt>
  </dgm:ptLst>
  <dgm:cxnLst>
    <dgm:cxn modelId="{D5FC3D05-FFA1-7243-869F-545FA55023C2}" type="presOf" srcId="{AA1B01C2-8C09-2445-8DDE-EBAC9F25C681}" destId="{D777150E-FF6B-6646-8D6A-6CC7C5B09072}" srcOrd="1" destOrd="4" presId="urn:microsoft.com/office/officeart/2005/8/layout/hProcess6"/>
    <dgm:cxn modelId="{C8B28C18-4164-8A46-B999-582EF8608C6D}" type="presOf" srcId="{8A2D4532-6C71-AB48-BDEC-ED9EBE4977C8}" destId="{4F4CA0DF-084A-ED4E-86BD-04E5E3DC4D23}" srcOrd="0" destOrd="3" presId="urn:microsoft.com/office/officeart/2005/8/layout/hProcess6"/>
    <dgm:cxn modelId="{AAA9DFC6-DCC3-4644-BEE5-1B1D6DC716D7}" srcId="{384A7B5B-8D62-0248-A3B8-35155A64D117}" destId="{83C9E5FA-7077-D140-B638-0B64B691A714}" srcOrd="2" destOrd="0" parTransId="{A0E0ED80-4E41-5E40-8B5F-608332E9544F}" sibTransId="{557E8F62-7AE7-6346-A610-F437D45371B6}"/>
    <dgm:cxn modelId="{42F984B4-FDF8-A043-83C8-CFF8983DEB08}" srcId="{989E53BD-6810-9C4D-9E01-29A622FF5E9E}" destId="{49E882E8-06BB-3B4C-9111-319F93471498}" srcOrd="3" destOrd="0" parTransId="{68A7B2C9-94EC-6E42-9BFB-880ACC42A54C}" sibTransId="{60083578-6A69-F545-BEDA-5E9103FFB2A1}"/>
    <dgm:cxn modelId="{330EC9B9-A550-A74F-B5CD-4023155E4BF4}" type="presOf" srcId="{83C9E5FA-7077-D140-B638-0B64B691A714}" destId="{4F4CA0DF-084A-ED4E-86BD-04E5E3DC4D23}" srcOrd="0" destOrd="2" presId="urn:microsoft.com/office/officeart/2005/8/layout/hProcess6"/>
    <dgm:cxn modelId="{A7856D2D-EF72-FC4E-8B98-6C2F39F586FC}" type="presOf" srcId="{83C9E5FA-7077-D140-B638-0B64B691A714}" destId="{3E57638D-9AFB-A141-A443-F0EEBA8FFB50}" srcOrd="1" destOrd="2" presId="urn:microsoft.com/office/officeart/2005/8/layout/hProcess6"/>
    <dgm:cxn modelId="{1937B151-1773-4849-966D-092D2A128981}" type="presOf" srcId="{61046EF2-F265-8049-8165-1015DFDD7D56}" destId="{6816597D-A0D9-2F4E-8112-4BEA85ACD773}" srcOrd="1" destOrd="4" presId="urn:microsoft.com/office/officeart/2005/8/layout/hProcess6"/>
    <dgm:cxn modelId="{55F4BBF9-9628-324E-94CB-91AC0EC5EB8F}" type="presOf" srcId="{C7E1CB6E-9DD1-984B-9F84-21D8D81B0FB0}" destId="{3E57638D-9AFB-A141-A443-F0EEBA8FFB50}" srcOrd="1" destOrd="4" presId="urn:microsoft.com/office/officeart/2005/8/layout/hProcess6"/>
    <dgm:cxn modelId="{C7A9603B-6E6A-C442-94BD-8096D2BE0F55}" type="presOf" srcId="{4360C5CB-B822-8240-BA70-5F4649D134E8}" destId="{6CEE887A-D973-1042-8529-F4F414B381CD}" srcOrd="1" destOrd="2" presId="urn:microsoft.com/office/officeart/2005/8/layout/hProcess6"/>
    <dgm:cxn modelId="{34228ADA-70FE-7844-9575-B9A8495835C6}" type="presOf" srcId="{E57E6898-4EE1-424F-B6A2-17AC7ACD7320}" destId="{6CEE887A-D973-1042-8529-F4F414B381CD}" srcOrd="1" destOrd="3" presId="urn:microsoft.com/office/officeart/2005/8/layout/hProcess6"/>
    <dgm:cxn modelId="{9A49CFA5-2056-E74C-9C06-765A322AEF5F}" type="presOf" srcId="{51B5F0FB-B007-844A-8A4D-30CB3B697686}" destId="{D777150E-FF6B-6646-8D6A-6CC7C5B09072}" srcOrd="1" destOrd="3" presId="urn:microsoft.com/office/officeart/2005/8/layout/hProcess6"/>
    <dgm:cxn modelId="{5D5C7C3E-8382-7D42-86B9-292B582B5C96}" srcId="{D3FE77A9-76AC-A947-9046-AF7E95E60C92}" destId="{6A4F5DB6-F557-AF40-9940-21930EF062AF}" srcOrd="6" destOrd="0" parTransId="{0CDE89EF-8457-7545-B86A-4551D84391E9}" sibTransId="{A72FD2A8-B8D4-394B-9D0A-9639F07BEBA9}"/>
    <dgm:cxn modelId="{C6044D23-22F0-EE4C-950A-47DA3FE38231}" type="presOf" srcId="{8F2EFBD5-81C6-EA4A-8AC3-D66B24D02330}" destId="{E7619581-279E-2E45-A4F0-0BCC94EFF4E9}" srcOrd="0" destOrd="0" presId="urn:microsoft.com/office/officeart/2005/8/layout/hProcess6"/>
    <dgm:cxn modelId="{499FBABA-438D-8949-9C3C-E7536B23C867}" type="presOf" srcId="{024A5B20-433F-994E-BFC3-41A678A13B0D}" destId="{D777150E-FF6B-6646-8D6A-6CC7C5B09072}" srcOrd="1" destOrd="2" presId="urn:microsoft.com/office/officeart/2005/8/layout/hProcess6"/>
    <dgm:cxn modelId="{D8019A6B-7053-524D-8B93-00EAA9437FDF}" type="presOf" srcId="{F75F9CB8-C6E4-2848-AEEC-F4207190BC9D}" destId="{E7619581-279E-2E45-A4F0-0BCC94EFF4E9}" srcOrd="0" destOrd="5" presId="urn:microsoft.com/office/officeart/2005/8/layout/hProcess6"/>
    <dgm:cxn modelId="{2C395354-DECA-2C44-8D2D-D6E9B32180DD}" type="presOf" srcId="{652E3B04-BBDA-4344-B275-38E9BDC846F5}" destId="{C1FDA859-CA1F-F14F-B7D1-8E2CBC5608FD}" srcOrd="0" destOrd="1" presId="urn:microsoft.com/office/officeart/2005/8/layout/hProcess6"/>
    <dgm:cxn modelId="{E4738CBF-3552-704E-B7D3-6E826007FB6E}" type="presOf" srcId="{27BA586B-9799-454F-A678-B568E3EAEB44}" destId="{3E57638D-9AFB-A141-A443-F0EEBA8FFB50}" srcOrd="1" destOrd="0" presId="urn:microsoft.com/office/officeart/2005/8/layout/hProcess6"/>
    <dgm:cxn modelId="{C286B99A-54A6-3F49-B5F9-8B09A8DCA178}" type="presOf" srcId="{DB97DDD7-E7FB-CE4F-9D38-9312926E1B3D}" destId="{4F4CA0DF-084A-ED4E-86BD-04E5E3DC4D23}" srcOrd="0" destOrd="5" presId="urn:microsoft.com/office/officeart/2005/8/layout/hProcess6"/>
    <dgm:cxn modelId="{1FFB6B3E-CBF1-1841-A8D5-7EFD1F56C070}" type="presOf" srcId="{8F2EFBD5-81C6-EA4A-8AC3-D66B24D02330}" destId="{D777150E-FF6B-6646-8D6A-6CC7C5B09072}" srcOrd="1" destOrd="0" presId="urn:microsoft.com/office/officeart/2005/8/layout/hProcess6"/>
    <dgm:cxn modelId="{BB490A29-F1F5-9744-BD72-31DFC85B0B2E}" type="presOf" srcId="{AA1B01C2-8C09-2445-8DDE-EBAC9F25C681}" destId="{E7619581-279E-2E45-A4F0-0BCC94EFF4E9}" srcOrd="0" destOrd="4" presId="urn:microsoft.com/office/officeart/2005/8/layout/hProcess6"/>
    <dgm:cxn modelId="{E5A1EBBD-311A-394A-8B33-B1A0D9B07AEF}" srcId="{384A7B5B-8D62-0248-A3B8-35155A64D117}" destId="{DB97DDD7-E7FB-CE4F-9D38-9312926E1B3D}" srcOrd="5" destOrd="0" parTransId="{EC040F33-960A-9A40-BC41-4197825502C5}" sibTransId="{5F9843D1-F810-DC45-AAAB-909C950ADFBF}"/>
    <dgm:cxn modelId="{390F9B9C-56C3-0242-BB25-465684B1C04E}" type="presOf" srcId="{6528CECF-C1AE-6C49-BD07-49C7457032F1}" destId="{C1FDA859-CA1F-F14F-B7D1-8E2CBC5608FD}" srcOrd="0" destOrd="0" presId="urn:microsoft.com/office/officeart/2005/8/layout/hProcess6"/>
    <dgm:cxn modelId="{7CE36D05-50C8-C24F-8A67-0DF71F822764}" type="presOf" srcId="{6528CECF-C1AE-6C49-BD07-49C7457032F1}" destId="{6816597D-A0D9-2F4E-8112-4BEA85ACD773}" srcOrd="1" destOrd="0" presId="urn:microsoft.com/office/officeart/2005/8/layout/hProcess6"/>
    <dgm:cxn modelId="{0B90A407-9849-9D4F-93EF-04967D2D5663}" srcId="{989E53BD-6810-9C4D-9E01-29A622FF5E9E}" destId="{6528CECF-C1AE-6C49-BD07-49C7457032F1}" srcOrd="0" destOrd="0" parTransId="{E83FE51F-49AB-E647-9EC3-D098580AA4C0}" sibTransId="{44DD9C6D-1C66-E94A-A72B-57F7946E3419}"/>
    <dgm:cxn modelId="{5269D026-7A4B-014A-B7AC-E8EDFCFC600C}" type="presOf" srcId="{35828971-3B0F-4A47-AF24-69CF47C50B87}" destId="{D777150E-FF6B-6646-8D6A-6CC7C5B09072}" srcOrd="1" destOrd="1" presId="urn:microsoft.com/office/officeart/2005/8/layout/hProcess6"/>
    <dgm:cxn modelId="{98E4F71A-97AC-2342-8EA7-E3F8BC0F6B2C}" type="presOf" srcId="{D3FE77A9-76AC-A947-9046-AF7E95E60C92}" destId="{FF43953A-EF1C-644C-9FD6-EAB0289B5496}" srcOrd="0" destOrd="0" presId="urn:microsoft.com/office/officeart/2005/8/layout/hProcess6"/>
    <dgm:cxn modelId="{31D856E8-BEFE-6542-9D9B-C340E873883E}" type="presOf" srcId="{A932E258-48AD-8440-804B-E0A12E9A6762}" destId="{4F4CA0DF-084A-ED4E-86BD-04E5E3DC4D23}" srcOrd="0" destOrd="1" presId="urn:microsoft.com/office/officeart/2005/8/layout/hProcess6"/>
    <dgm:cxn modelId="{CA8D484B-05AF-034C-A976-C945DBAEF1C0}" type="presOf" srcId="{F75F9CB8-C6E4-2848-AEEC-F4207190BC9D}" destId="{D777150E-FF6B-6646-8D6A-6CC7C5B09072}" srcOrd="1" destOrd="5" presId="urn:microsoft.com/office/officeart/2005/8/layout/hProcess6"/>
    <dgm:cxn modelId="{FB4C3BC6-6BF2-B344-9A93-3BDB0ECE3EEA}" type="presOf" srcId="{27BA586B-9799-454F-A678-B568E3EAEB44}" destId="{4F4CA0DF-084A-ED4E-86BD-04E5E3DC4D23}" srcOrd="0" destOrd="0" presId="urn:microsoft.com/office/officeart/2005/8/layout/hProcess6"/>
    <dgm:cxn modelId="{776A83D8-BD46-284E-97D8-E107BFDB4EE7}" srcId="{2810246C-2570-004E-B776-467FBC8972E1}" destId="{D3FE77A9-76AC-A947-9046-AF7E95E60C92}" srcOrd="2" destOrd="0" parTransId="{7C4A51A6-B3C0-AF40-AF4A-08C9945E45BD}" sibTransId="{457B62DE-E746-774F-A7C0-C19FFB4B4185}"/>
    <dgm:cxn modelId="{F19C8DAE-F782-5E4F-B381-49F863420E5F}" type="presOf" srcId="{35F83A64-A3E7-194D-B066-81BE20FC437A}" destId="{6816597D-A0D9-2F4E-8112-4BEA85ACD773}" srcOrd="1" destOrd="2" presId="urn:microsoft.com/office/officeart/2005/8/layout/hProcess6"/>
    <dgm:cxn modelId="{D3D91132-A6CC-3E46-8C4D-08D5EE6C9BF8}" srcId="{BEF020BD-9BA5-C54D-8117-C1F5577467A7}" destId="{E57E6898-4EE1-424F-B6A2-17AC7ACD7320}" srcOrd="3" destOrd="0" parTransId="{A341CB62-0643-DE4C-904D-67CCCBC69A76}" sibTransId="{82EB55D1-E749-EF43-8243-DD2A5F2C9E6E}"/>
    <dgm:cxn modelId="{A0A6EEBF-4E60-544D-86FF-682C23ADAE47}" srcId="{BEF020BD-9BA5-C54D-8117-C1F5577467A7}" destId="{6807802D-9234-654F-8C5E-D8DA10F13B4D}" srcOrd="1" destOrd="0" parTransId="{64CDFD6E-3752-B24D-BA4A-A0431EFA93D5}" sibTransId="{2A8021F6-BE56-164C-82EA-F7F0CB2E18F4}"/>
    <dgm:cxn modelId="{00BE1409-DACE-C74C-B3F6-161A2BB5749A}" srcId="{384A7B5B-8D62-0248-A3B8-35155A64D117}" destId="{8A2D4532-6C71-AB48-BDEC-ED9EBE4977C8}" srcOrd="3" destOrd="0" parTransId="{26499876-A0ED-B146-9DA7-B45389341DB1}" sibTransId="{673D7299-9D06-DF43-AA05-BE114A447CFC}"/>
    <dgm:cxn modelId="{5B8349D8-5D1D-C943-9A28-1609824E4511}" type="presOf" srcId="{989E53BD-6810-9C4D-9E01-29A622FF5E9E}" destId="{627E3150-A61F-2E46-AAF4-37650F26F480}" srcOrd="0" destOrd="0" presId="urn:microsoft.com/office/officeart/2005/8/layout/hProcess6"/>
    <dgm:cxn modelId="{BB874145-561F-DF4F-BCEA-73B5B78B742F}" srcId="{989E53BD-6810-9C4D-9E01-29A622FF5E9E}" destId="{652E3B04-BBDA-4344-B275-38E9BDC846F5}" srcOrd="1" destOrd="0" parTransId="{A14F0CB7-7CB7-E548-B75B-2E45BAF25348}" sibTransId="{81203830-98C9-314C-A4B3-D067C980FA1E}"/>
    <dgm:cxn modelId="{5ACC1346-4D0C-BB43-9C70-1904B5BFC584}" type="presOf" srcId="{35F83A64-A3E7-194D-B066-81BE20FC437A}" destId="{C1FDA859-CA1F-F14F-B7D1-8E2CBC5608FD}" srcOrd="0" destOrd="2" presId="urn:microsoft.com/office/officeart/2005/8/layout/hProcess6"/>
    <dgm:cxn modelId="{933D24C1-584A-2847-8362-F8EBE584616B}" srcId="{D3FE77A9-76AC-A947-9046-AF7E95E60C92}" destId="{F75F9CB8-C6E4-2848-AEEC-F4207190BC9D}" srcOrd="5" destOrd="0" parTransId="{B4871570-FB6F-E54F-8FAA-D7FF85B7975C}" sibTransId="{EDE8AC7F-9691-A04C-BCF5-129995A0A7E1}"/>
    <dgm:cxn modelId="{273D2DB8-CB53-DB44-A5FF-EA7AD568804B}" srcId="{D3FE77A9-76AC-A947-9046-AF7E95E60C92}" destId="{024A5B20-433F-994E-BFC3-41A678A13B0D}" srcOrd="2" destOrd="0" parTransId="{7760CADC-16CD-B447-9EED-F44E41495052}" sibTransId="{53A87237-C329-6C41-86FB-DE8A0B6488B3}"/>
    <dgm:cxn modelId="{7E912D14-0A55-404A-B36F-65642477CCBA}" srcId="{384A7B5B-8D62-0248-A3B8-35155A64D117}" destId="{C7E1CB6E-9DD1-984B-9F84-21D8D81B0FB0}" srcOrd="4" destOrd="0" parTransId="{058168D0-540A-7B43-8C02-47D23A9735E9}" sibTransId="{1D58C0F8-3379-F24D-9788-13566D243726}"/>
    <dgm:cxn modelId="{6E4747C4-3819-584A-B356-0C3187F31A8C}" type="presOf" srcId="{BEF020BD-9BA5-C54D-8117-C1F5577467A7}" destId="{1455C27A-043A-DE40-A055-F0665C588138}" srcOrd="0" destOrd="0" presId="urn:microsoft.com/office/officeart/2005/8/layout/hProcess6"/>
    <dgm:cxn modelId="{84C0C70E-843B-6540-9DBE-E02B3680FF46}" type="presOf" srcId="{51B5F0FB-B007-844A-8A4D-30CB3B697686}" destId="{E7619581-279E-2E45-A4F0-0BCC94EFF4E9}" srcOrd="0" destOrd="3" presId="urn:microsoft.com/office/officeart/2005/8/layout/hProcess6"/>
    <dgm:cxn modelId="{93473BB4-EBC7-DF4E-9F4E-63025D0C5EAA}" type="presOf" srcId="{A932E258-48AD-8440-804B-E0A12E9A6762}" destId="{3E57638D-9AFB-A141-A443-F0EEBA8FFB50}" srcOrd="1" destOrd="1" presId="urn:microsoft.com/office/officeart/2005/8/layout/hProcess6"/>
    <dgm:cxn modelId="{4D55A434-FC6F-F44E-825B-40A5E69EB4CD}" type="presOf" srcId="{C7E1CB6E-9DD1-984B-9F84-21D8D81B0FB0}" destId="{4F4CA0DF-084A-ED4E-86BD-04E5E3DC4D23}" srcOrd="0" destOrd="4" presId="urn:microsoft.com/office/officeart/2005/8/layout/hProcess6"/>
    <dgm:cxn modelId="{F56BAB55-D06A-8649-AD0C-00AFB196C827}" type="presOf" srcId="{6A4F5DB6-F557-AF40-9940-21930EF062AF}" destId="{E7619581-279E-2E45-A4F0-0BCC94EFF4E9}" srcOrd="0" destOrd="6" presId="urn:microsoft.com/office/officeart/2005/8/layout/hProcess6"/>
    <dgm:cxn modelId="{95098162-7DA3-4B41-A424-343009E421DF}" srcId="{989E53BD-6810-9C4D-9E01-29A622FF5E9E}" destId="{35F83A64-A3E7-194D-B066-81BE20FC437A}" srcOrd="2" destOrd="0" parTransId="{E289135C-E36E-A643-880E-7331713CAAED}" sibTransId="{2B539206-F82B-D643-BACF-14691496EFE1}"/>
    <dgm:cxn modelId="{DF506E99-2474-9342-9CBD-35EC13B96B20}" type="presOf" srcId="{6807802D-9234-654F-8C5E-D8DA10F13B4D}" destId="{6CEE887A-D973-1042-8529-F4F414B381CD}" srcOrd="1" destOrd="1" presId="urn:microsoft.com/office/officeart/2005/8/layout/hProcess6"/>
    <dgm:cxn modelId="{353E365F-2065-3548-9E8E-09A3C85AC7C6}" type="presOf" srcId="{6A4F5DB6-F557-AF40-9940-21930EF062AF}" destId="{D777150E-FF6B-6646-8D6A-6CC7C5B09072}" srcOrd="1" destOrd="6" presId="urn:microsoft.com/office/officeart/2005/8/layout/hProcess6"/>
    <dgm:cxn modelId="{F28AF4FA-7596-6547-B3EE-0951D38FF7B9}" srcId="{D3FE77A9-76AC-A947-9046-AF7E95E60C92}" destId="{51B5F0FB-B007-844A-8A4D-30CB3B697686}" srcOrd="3" destOrd="0" parTransId="{4B5D0F87-6D2B-374E-A567-4CD9EB01CA5E}" sibTransId="{35E698B7-853B-8640-805B-DDA31BD2494B}"/>
    <dgm:cxn modelId="{7F524A57-CF11-B64C-825B-2D7158A05C0B}" srcId="{989E53BD-6810-9C4D-9E01-29A622FF5E9E}" destId="{61046EF2-F265-8049-8165-1015DFDD7D56}" srcOrd="4" destOrd="0" parTransId="{C277CF21-1F0D-744A-9E8D-F4BCC72F0C5D}" sibTransId="{2C482ACE-6712-0E4A-B0C4-C08FA389487E}"/>
    <dgm:cxn modelId="{4763D396-2ED0-8D40-986E-0DB71E9B6C79}" type="presOf" srcId="{024A5B20-433F-994E-BFC3-41A678A13B0D}" destId="{E7619581-279E-2E45-A4F0-0BCC94EFF4E9}" srcOrd="0" destOrd="2" presId="urn:microsoft.com/office/officeart/2005/8/layout/hProcess6"/>
    <dgm:cxn modelId="{36666802-B3C0-3646-BF3C-5956F51DEF34}" type="presOf" srcId="{49E882E8-06BB-3B4C-9111-319F93471498}" destId="{6816597D-A0D9-2F4E-8112-4BEA85ACD773}" srcOrd="1" destOrd="3" presId="urn:microsoft.com/office/officeart/2005/8/layout/hProcess6"/>
    <dgm:cxn modelId="{C64F5365-54F1-0947-B75E-A63E662F52D9}" type="presOf" srcId="{6807802D-9234-654F-8C5E-D8DA10F13B4D}" destId="{4544900C-C625-0E4F-9DEE-B76A75C5B859}" srcOrd="0" destOrd="1" presId="urn:microsoft.com/office/officeart/2005/8/layout/hProcess6"/>
    <dgm:cxn modelId="{BC152FD0-10FC-AA44-9166-33444094B001}" srcId="{D3FE77A9-76AC-A947-9046-AF7E95E60C92}" destId="{8F2EFBD5-81C6-EA4A-8AC3-D66B24D02330}" srcOrd="0" destOrd="0" parTransId="{5F7EAE61-7D3B-3A42-A8AD-B1487A130A12}" sibTransId="{CEFE14BA-312F-F941-8085-808292DB1753}"/>
    <dgm:cxn modelId="{59B6B608-0CA2-7F46-8526-5680B5449D16}" type="presOf" srcId="{652E3B04-BBDA-4344-B275-38E9BDC846F5}" destId="{6816597D-A0D9-2F4E-8112-4BEA85ACD773}" srcOrd="1" destOrd="1" presId="urn:microsoft.com/office/officeart/2005/8/layout/hProcess6"/>
    <dgm:cxn modelId="{1201B87C-3996-1145-8EAE-95F401B24033}" type="presOf" srcId="{E57E6898-4EE1-424F-B6A2-17AC7ACD7320}" destId="{4544900C-C625-0E4F-9DEE-B76A75C5B859}" srcOrd="0" destOrd="3" presId="urn:microsoft.com/office/officeart/2005/8/layout/hProcess6"/>
    <dgm:cxn modelId="{688DF885-1AFB-CE4B-BF1B-FA934C5DA720}" srcId="{D3FE77A9-76AC-A947-9046-AF7E95E60C92}" destId="{35828971-3B0F-4A47-AF24-69CF47C50B87}" srcOrd="1" destOrd="0" parTransId="{FC25FD4D-46E1-694A-88C8-D25FAABE3EB4}" sibTransId="{E5D2458C-9C85-CC47-AC50-12812F1519C5}"/>
    <dgm:cxn modelId="{5D0B0163-0E8D-6844-82CC-FBF76858FA2E}" type="presOf" srcId="{8A2D4532-6C71-AB48-BDEC-ED9EBE4977C8}" destId="{3E57638D-9AFB-A141-A443-F0EEBA8FFB50}" srcOrd="1" destOrd="3" presId="urn:microsoft.com/office/officeart/2005/8/layout/hProcess6"/>
    <dgm:cxn modelId="{01516AFC-268F-0848-A034-5F7EF736B4E5}" type="presOf" srcId="{1E958BB5-245D-8A4E-B672-107627E320D4}" destId="{4544900C-C625-0E4F-9DEE-B76A75C5B859}" srcOrd="0" destOrd="0" presId="urn:microsoft.com/office/officeart/2005/8/layout/hProcess6"/>
    <dgm:cxn modelId="{297F5634-565F-6A42-93CA-78084D5688BD}" srcId="{384A7B5B-8D62-0248-A3B8-35155A64D117}" destId="{27BA586B-9799-454F-A678-B568E3EAEB44}" srcOrd="0" destOrd="0" parTransId="{0CF65587-2602-8342-9D85-4EEBF96FE578}" sibTransId="{FBCC52A7-91E1-384C-A95F-010068968D30}"/>
    <dgm:cxn modelId="{76FD6481-F286-4740-9D0C-620B3EAE4E39}" type="presOf" srcId="{49E882E8-06BB-3B4C-9111-319F93471498}" destId="{C1FDA859-CA1F-F14F-B7D1-8E2CBC5608FD}" srcOrd="0" destOrd="3" presId="urn:microsoft.com/office/officeart/2005/8/layout/hProcess6"/>
    <dgm:cxn modelId="{F68C8B23-E3DF-6A4C-AB25-520EBC7B2650}" type="presOf" srcId="{4360C5CB-B822-8240-BA70-5F4649D134E8}" destId="{4544900C-C625-0E4F-9DEE-B76A75C5B859}" srcOrd="0" destOrd="2" presId="urn:microsoft.com/office/officeart/2005/8/layout/hProcess6"/>
    <dgm:cxn modelId="{E480CD50-0D6D-BA46-BCBB-962E4C88B5EA}" type="presOf" srcId="{384A7B5B-8D62-0248-A3B8-35155A64D117}" destId="{F52617DE-050B-4042-B3E6-8D8C9FF362A1}" srcOrd="0" destOrd="0" presId="urn:microsoft.com/office/officeart/2005/8/layout/hProcess6"/>
    <dgm:cxn modelId="{F60143B3-E9B4-8B4B-A21D-9B9868AE721B}" type="presOf" srcId="{35828971-3B0F-4A47-AF24-69CF47C50B87}" destId="{E7619581-279E-2E45-A4F0-0BCC94EFF4E9}" srcOrd="0" destOrd="1" presId="urn:microsoft.com/office/officeart/2005/8/layout/hProcess6"/>
    <dgm:cxn modelId="{F7DD190E-0544-E74D-B4D6-B1A03FE315CE}" type="presOf" srcId="{61046EF2-F265-8049-8165-1015DFDD7D56}" destId="{C1FDA859-CA1F-F14F-B7D1-8E2CBC5608FD}" srcOrd="0" destOrd="4" presId="urn:microsoft.com/office/officeart/2005/8/layout/hProcess6"/>
    <dgm:cxn modelId="{7AE6069C-B14C-C04A-BC9E-CB1B766C9C26}" srcId="{2810246C-2570-004E-B776-467FBC8972E1}" destId="{384A7B5B-8D62-0248-A3B8-35155A64D117}" srcOrd="3" destOrd="0" parTransId="{2F4927A4-64BF-E94D-BED7-93718785ED7C}" sibTransId="{9A0133CA-F8AE-0F47-AFD6-4E6DA028753E}"/>
    <dgm:cxn modelId="{FAD2721C-5C60-5A4D-9D63-F82B76F997DA}" type="presOf" srcId="{DB97DDD7-E7FB-CE4F-9D38-9312926E1B3D}" destId="{3E57638D-9AFB-A141-A443-F0EEBA8FFB50}" srcOrd="1" destOrd="5" presId="urn:microsoft.com/office/officeart/2005/8/layout/hProcess6"/>
    <dgm:cxn modelId="{B47C9666-54DA-0C4F-A67C-2D6BE0946F96}" srcId="{2810246C-2570-004E-B776-467FBC8972E1}" destId="{989E53BD-6810-9C4D-9E01-29A622FF5E9E}" srcOrd="0" destOrd="0" parTransId="{3A92F3E0-6185-004C-8B1B-A66543BFB6BF}" sibTransId="{8B0BC6C9-FA7D-394F-BFB4-A64656C97D36}"/>
    <dgm:cxn modelId="{38F94579-4D71-FC4C-A204-B0D39A1DD6D6}" srcId="{D3FE77A9-76AC-A947-9046-AF7E95E60C92}" destId="{AA1B01C2-8C09-2445-8DDE-EBAC9F25C681}" srcOrd="4" destOrd="0" parTransId="{D0F99EDC-55DF-AD47-921E-62AC75E8A5C9}" sibTransId="{89C9049D-7D67-2148-8D03-227CB4CB5487}"/>
    <dgm:cxn modelId="{19D47504-8AD4-A14C-A00B-7CA14D03E4EC}" type="presOf" srcId="{2810246C-2570-004E-B776-467FBC8972E1}" destId="{DFDDBE78-6704-8548-9F82-EBC291094011}" srcOrd="0" destOrd="0" presId="urn:microsoft.com/office/officeart/2005/8/layout/hProcess6"/>
    <dgm:cxn modelId="{9E110E29-E1F0-C847-B90A-204F2DEEEC68}" srcId="{2810246C-2570-004E-B776-467FBC8972E1}" destId="{BEF020BD-9BA5-C54D-8117-C1F5577467A7}" srcOrd="1" destOrd="0" parTransId="{CC353754-044B-604C-B8E4-8B5A970A6A7E}" sibTransId="{09A21428-1EBA-0843-BC0E-2F1566FD656C}"/>
    <dgm:cxn modelId="{196F5F65-6B63-854E-B4BC-781DA9E11D5A}" srcId="{384A7B5B-8D62-0248-A3B8-35155A64D117}" destId="{A932E258-48AD-8440-804B-E0A12E9A6762}" srcOrd="1" destOrd="0" parTransId="{D78CE7FE-E18D-6049-B121-CCFC7F4A9E17}" sibTransId="{D7CCAC07-10A5-D042-8472-067BBBF9F8FA}"/>
    <dgm:cxn modelId="{37B79544-5511-C44B-A2A3-58CC7112D619}" srcId="{BEF020BD-9BA5-C54D-8117-C1F5577467A7}" destId="{1E958BB5-245D-8A4E-B672-107627E320D4}" srcOrd="0" destOrd="0" parTransId="{413D7438-D325-204D-AFDD-881D406B35F5}" sibTransId="{EBFA656F-72EF-1446-A11D-4E438B1933E2}"/>
    <dgm:cxn modelId="{E6EF8CF0-BE45-D648-9E39-D56119C85280}" type="presOf" srcId="{1E958BB5-245D-8A4E-B672-107627E320D4}" destId="{6CEE887A-D973-1042-8529-F4F414B381CD}" srcOrd="1" destOrd="0" presId="urn:microsoft.com/office/officeart/2005/8/layout/hProcess6"/>
    <dgm:cxn modelId="{FDE77ABA-B5DD-6E44-B12C-FE10285A3371}" srcId="{BEF020BD-9BA5-C54D-8117-C1F5577467A7}" destId="{4360C5CB-B822-8240-BA70-5F4649D134E8}" srcOrd="2" destOrd="0" parTransId="{68E15690-B396-E34C-B908-C1FDC197C4DF}" sibTransId="{0C2B68E9-9E9B-1347-8722-B5C60626086C}"/>
    <dgm:cxn modelId="{CA3AD1F9-4971-4B43-B9E5-2ADCCB94A71F}" type="presParOf" srcId="{DFDDBE78-6704-8548-9F82-EBC291094011}" destId="{DDDE2BC4-4F65-5A42-A62D-67FE241A96CE}" srcOrd="0" destOrd="0" presId="urn:microsoft.com/office/officeart/2005/8/layout/hProcess6"/>
    <dgm:cxn modelId="{6147744B-B241-9042-8AA6-56D5309D5410}" type="presParOf" srcId="{DDDE2BC4-4F65-5A42-A62D-67FE241A96CE}" destId="{078CA3C4-F3C4-F548-9A6C-688363039F00}" srcOrd="0" destOrd="0" presId="urn:microsoft.com/office/officeart/2005/8/layout/hProcess6"/>
    <dgm:cxn modelId="{15FF2BCD-3AB4-A048-8A63-81351972964E}" type="presParOf" srcId="{DDDE2BC4-4F65-5A42-A62D-67FE241A96CE}" destId="{C1FDA859-CA1F-F14F-B7D1-8E2CBC5608FD}" srcOrd="1" destOrd="0" presId="urn:microsoft.com/office/officeart/2005/8/layout/hProcess6"/>
    <dgm:cxn modelId="{BC4F1C44-1FDE-C748-AAD8-1BD19D13D53D}" type="presParOf" srcId="{DDDE2BC4-4F65-5A42-A62D-67FE241A96CE}" destId="{6816597D-A0D9-2F4E-8112-4BEA85ACD773}" srcOrd="2" destOrd="0" presId="urn:microsoft.com/office/officeart/2005/8/layout/hProcess6"/>
    <dgm:cxn modelId="{13DC58B8-F8C6-EE48-8B79-F770B744D1DF}" type="presParOf" srcId="{DDDE2BC4-4F65-5A42-A62D-67FE241A96CE}" destId="{627E3150-A61F-2E46-AAF4-37650F26F480}" srcOrd="3" destOrd="0" presId="urn:microsoft.com/office/officeart/2005/8/layout/hProcess6"/>
    <dgm:cxn modelId="{FFF69D45-10F0-3A46-851D-A8C7D24B8A9A}" type="presParOf" srcId="{DFDDBE78-6704-8548-9F82-EBC291094011}" destId="{5635FF87-8398-7C4C-B7B9-91290B3B5D4B}" srcOrd="1" destOrd="0" presId="urn:microsoft.com/office/officeart/2005/8/layout/hProcess6"/>
    <dgm:cxn modelId="{BAA4D5D5-BD95-8B44-9AD1-12A672396043}" type="presParOf" srcId="{DFDDBE78-6704-8548-9F82-EBC291094011}" destId="{D72AEF0C-D119-DF40-A5EB-F1257E06D47A}" srcOrd="2" destOrd="0" presId="urn:microsoft.com/office/officeart/2005/8/layout/hProcess6"/>
    <dgm:cxn modelId="{742AE23F-10DC-B342-91AE-F797DB4A18C3}" type="presParOf" srcId="{D72AEF0C-D119-DF40-A5EB-F1257E06D47A}" destId="{2CDE9962-60EF-934D-AD5C-DD740074D101}" srcOrd="0" destOrd="0" presId="urn:microsoft.com/office/officeart/2005/8/layout/hProcess6"/>
    <dgm:cxn modelId="{1391DCCC-8C33-544E-8AF2-C8F0D372D6B9}" type="presParOf" srcId="{D72AEF0C-D119-DF40-A5EB-F1257E06D47A}" destId="{4544900C-C625-0E4F-9DEE-B76A75C5B859}" srcOrd="1" destOrd="0" presId="urn:microsoft.com/office/officeart/2005/8/layout/hProcess6"/>
    <dgm:cxn modelId="{11A03DD2-93C3-B446-B557-64448F739EC7}" type="presParOf" srcId="{D72AEF0C-D119-DF40-A5EB-F1257E06D47A}" destId="{6CEE887A-D973-1042-8529-F4F414B381CD}" srcOrd="2" destOrd="0" presId="urn:microsoft.com/office/officeart/2005/8/layout/hProcess6"/>
    <dgm:cxn modelId="{1D3A05C7-AF0F-FE40-8261-BD8AF67E2385}" type="presParOf" srcId="{D72AEF0C-D119-DF40-A5EB-F1257E06D47A}" destId="{1455C27A-043A-DE40-A055-F0665C588138}" srcOrd="3" destOrd="0" presId="urn:microsoft.com/office/officeart/2005/8/layout/hProcess6"/>
    <dgm:cxn modelId="{64CB158C-4E30-544A-AB36-4F69BA36A712}" type="presParOf" srcId="{DFDDBE78-6704-8548-9F82-EBC291094011}" destId="{6F1550E9-B066-EC4E-87C5-671AEAFE3D25}" srcOrd="3" destOrd="0" presId="urn:microsoft.com/office/officeart/2005/8/layout/hProcess6"/>
    <dgm:cxn modelId="{C51DEBDF-B791-7742-8905-C9FA71FD835F}" type="presParOf" srcId="{DFDDBE78-6704-8548-9F82-EBC291094011}" destId="{2A8E093F-B584-1A4B-A12A-67F1F57B8BE1}" srcOrd="4" destOrd="0" presId="urn:microsoft.com/office/officeart/2005/8/layout/hProcess6"/>
    <dgm:cxn modelId="{EE19B42F-D801-8E45-BCC3-0CEE7CCDDDBD}" type="presParOf" srcId="{2A8E093F-B584-1A4B-A12A-67F1F57B8BE1}" destId="{D82B9EF2-CF9B-0F48-BE11-A64002FAC209}" srcOrd="0" destOrd="0" presId="urn:microsoft.com/office/officeart/2005/8/layout/hProcess6"/>
    <dgm:cxn modelId="{1B3C64C3-B7AC-1E44-A784-02705F80692E}" type="presParOf" srcId="{2A8E093F-B584-1A4B-A12A-67F1F57B8BE1}" destId="{E7619581-279E-2E45-A4F0-0BCC94EFF4E9}" srcOrd="1" destOrd="0" presId="urn:microsoft.com/office/officeart/2005/8/layout/hProcess6"/>
    <dgm:cxn modelId="{357A2897-CFB4-694C-BE33-4E4B74B87D0B}" type="presParOf" srcId="{2A8E093F-B584-1A4B-A12A-67F1F57B8BE1}" destId="{D777150E-FF6B-6646-8D6A-6CC7C5B09072}" srcOrd="2" destOrd="0" presId="urn:microsoft.com/office/officeart/2005/8/layout/hProcess6"/>
    <dgm:cxn modelId="{275E9DE4-201D-D243-A437-5534351F0C57}" type="presParOf" srcId="{2A8E093F-B584-1A4B-A12A-67F1F57B8BE1}" destId="{FF43953A-EF1C-644C-9FD6-EAB0289B5496}" srcOrd="3" destOrd="0" presId="urn:microsoft.com/office/officeart/2005/8/layout/hProcess6"/>
    <dgm:cxn modelId="{CB05325E-F90B-9141-83CD-A28DD1BBE16A}" type="presParOf" srcId="{DFDDBE78-6704-8548-9F82-EBC291094011}" destId="{E662786D-F0C7-CA4F-BFA7-48048BE1D277}" srcOrd="5" destOrd="0" presId="urn:microsoft.com/office/officeart/2005/8/layout/hProcess6"/>
    <dgm:cxn modelId="{7F7C02C6-3799-B945-989A-C5861795C35D}" type="presParOf" srcId="{DFDDBE78-6704-8548-9F82-EBC291094011}" destId="{EA0F48AF-FF82-194C-828F-FE0523AFD844}" srcOrd="6" destOrd="0" presId="urn:microsoft.com/office/officeart/2005/8/layout/hProcess6"/>
    <dgm:cxn modelId="{0BB564AD-6D9D-9541-8E67-8E7102D2AA17}" type="presParOf" srcId="{EA0F48AF-FF82-194C-828F-FE0523AFD844}" destId="{C1F4C240-1F70-CD45-8897-76802454E711}" srcOrd="0" destOrd="0" presId="urn:microsoft.com/office/officeart/2005/8/layout/hProcess6"/>
    <dgm:cxn modelId="{B83C7052-0858-EC47-BBAF-8E37D158CFC0}" type="presParOf" srcId="{EA0F48AF-FF82-194C-828F-FE0523AFD844}" destId="{4F4CA0DF-084A-ED4E-86BD-04E5E3DC4D23}" srcOrd="1" destOrd="0" presId="urn:microsoft.com/office/officeart/2005/8/layout/hProcess6"/>
    <dgm:cxn modelId="{75ACA368-FA6D-E94B-B88D-9A0F068F6F49}" type="presParOf" srcId="{EA0F48AF-FF82-194C-828F-FE0523AFD844}" destId="{3E57638D-9AFB-A141-A443-F0EEBA8FFB50}" srcOrd="2" destOrd="0" presId="urn:microsoft.com/office/officeart/2005/8/layout/hProcess6"/>
    <dgm:cxn modelId="{08CCA196-84ED-F041-B75A-BAB983ADC95A}" type="presParOf" srcId="{EA0F48AF-FF82-194C-828F-FE0523AFD844}" destId="{F52617DE-050B-4042-B3E6-8D8C9FF362A1}"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DA859-CA1F-F14F-B7D1-8E2CBC5608FD}">
      <dsp:nvSpPr>
        <dsp:cNvPr id="0" name=""/>
        <dsp:cNvSpPr/>
      </dsp:nvSpPr>
      <dsp:spPr>
        <a:xfrm>
          <a:off x="216060" y="1203508"/>
          <a:ext cx="2004820" cy="1860182"/>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Infrastructure</a:t>
          </a:r>
          <a:endParaRPr lang="en-US" sz="1100" kern="1200" dirty="0"/>
        </a:p>
        <a:p>
          <a:pPr marL="57150" lvl="1" indent="-57150" algn="l" defTabSz="488950">
            <a:lnSpc>
              <a:spcPct val="90000"/>
            </a:lnSpc>
            <a:spcBef>
              <a:spcPct val="0"/>
            </a:spcBef>
            <a:spcAft>
              <a:spcPct val="15000"/>
            </a:spcAft>
            <a:buChar char="••"/>
          </a:pPr>
          <a:r>
            <a:rPr lang="en-US" sz="1100" kern="1200" dirty="0" smtClean="0"/>
            <a:t>Institutional relationships</a:t>
          </a:r>
          <a:endParaRPr lang="en-US" sz="1100" kern="1200" dirty="0"/>
        </a:p>
        <a:p>
          <a:pPr marL="57150" lvl="1" indent="-57150" algn="l" defTabSz="488950">
            <a:lnSpc>
              <a:spcPct val="90000"/>
            </a:lnSpc>
            <a:spcBef>
              <a:spcPct val="0"/>
            </a:spcBef>
            <a:spcAft>
              <a:spcPct val="15000"/>
            </a:spcAft>
            <a:buChar char="••"/>
          </a:pPr>
          <a:r>
            <a:rPr lang="en-US" sz="1100" kern="1200" dirty="0" smtClean="0"/>
            <a:t>Product development</a:t>
          </a:r>
          <a:endParaRPr lang="en-US" sz="1100" kern="1200" dirty="0"/>
        </a:p>
        <a:p>
          <a:pPr marL="57150" lvl="1" indent="-57150" algn="l" defTabSz="488950">
            <a:lnSpc>
              <a:spcPct val="90000"/>
            </a:lnSpc>
            <a:spcBef>
              <a:spcPct val="0"/>
            </a:spcBef>
            <a:spcAft>
              <a:spcPct val="15000"/>
            </a:spcAft>
            <a:buChar char="••"/>
          </a:pPr>
          <a:r>
            <a:rPr lang="en-US" sz="1100" kern="1200" dirty="0" smtClean="0"/>
            <a:t>PDNA support</a:t>
          </a:r>
          <a:endParaRPr lang="en-US" sz="1100" kern="1200" dirty="0"/>
        </a:p>
        <a:p>
          <a:pPr marL="57150" lvl="1" indent="-57150" algn="l" defTabSz="488950">
            <a:lnSpc>
              <a:spcPct val="90000"/>
            </a:lnSpc>
            <a:spcBef>
              <a:spcPct val="0"/>
            </a:spcBef>
            <a:spcAft>
              <a:spcPct val="15000"/>
            </a:spcAft>
            <a:buChar char="••"/>
          </a:pPr>
          <a:r>
            <a:rPr lang="en-US" sz="1100" kern="1200" dirty="0" smtClean="0"/>
            <a:t>Scenario building</a:t>
          </a:r>
          <a:endParaRPr lang="en-US" sz="1100" kern="1200" dirty="0"/>
        </a:p>
      </dsp:txBody>
      <dsp:txXfrm>
        <a:off x="717265" y="1482535"/>
        <a:ext cx="977350" cy="1302128"/>
      </dsp:txXfrm>
    </dsp:sp>
    <dsp:sp modelId="{627E3150-A61F-2E46-AAF4-37650F26F480}">
      <dsp:nvSpPr>
        <dsp:cNvPr id="0" name=""/>
        <dsp:cNvSpPr/>
      </dsp:nvSpPr>
      <dsp:spPr>
        <a:xfrm>
          <a:off x="0" y="1701155"/>
          <a:ext cx="776193" cy="81569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Prepa</a:t>
          </a:r>
          <a:r>
            <a:rPr lang="en-US" sz="1400" kern="1200" dirty="0" smtClean="0"/>
            <a:t/>
          </a:r>
          <a:br>
            <a:rPr lang="en-US" sz="1400" kern="1200" dirty="0" smtClean="0"/>
          </a:br>
          <a:r>
            <a:rPr lang="en-US" sz="1400" kern="1200" dirty="0" smtClean="0"/>
            <a:t>ration</a:t>
          </a:r>
          <a:endParaRPr lang="en-US" sz="1400" kern="1200" dirty="0"/>
        </a:p>
      </dsp:txBody>
      <dsp:txXfrm>
        <a:off x="113671" y="1820610"/>
        <a:ext cx="548851" cy="576780"/>
      </dsp:txXfrm>
    </dsp:sp>
    <dsp:sp modelId="{4544900C-C625-0E4F-9DEE-B76A75C5B859}">
      <dsp:nvSpPr>
        <dsp:cNvPr id="0" name=""/>
        <dsp:cNvSpPr/>
      </dsp:nvSpPr>
      <dsp:spPr>
        <a:xfrm>
          <a:off x="2342558" y="1079499"/>
          <a:ext cx="1992142" cy="2108201"/>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Charter activation monitoring</a:t>
          </a:r>
          <a:endParaRPr lang="en-US" sz="1100" kern="1200" dirty="0"/>
        </a:p>
        <a:p>
          <a:pPr marL="57150" lvl="1" indent="-57150" algn="l" defTabSz="488950">
            <a:lnSpc>
              <a:spcPct val="90000"/>
            </a:lnSpc>
            <a:spcBef>
              <a:spcPct val="0"/>
            </a:spcBef>
            <a:spcAft>
              <a:spcPct val="15000"/>
            </a:spcAft>
            <a:buChar char="••"/>
          </a:pPr>
          <a:r>
            <a:rPr lang="en-US" sz="1100" kern="1200" dirty="0" smtClean="0"/>
            <a:t>Summary Event Report</a:t>
          </a:r>
          <a:endParaRPr lang="en-US" sz="1100" kern="1200" dirty="0"/>
        </a:p>
        <a:p>
          <a:pPr marL="57150" lvl="1" indent="-57150" algn="l" defTabSz="488950">
            <a:lnSpc>
              <a:spcPct val="90000"/>
            </a:lnSpc>
            <a:spcBef>
              <a:spcPct val="0"/>
            </a:spcBef>
            <a:spcAft>
              <a:spcPct val="15000"/>
            </a:spcAft>
            <a:buChar char="••"/>
          </a:pPr>
          <a:r>
            <a:rPr lang="en-US" sz="1100" kern="1200" dirty="0" smtClean="0"/>
            <a:t>Preliminary Data Acquisition Plan</a:t>
          </a:r>
          <a:endParaRPr lang="en-US" sz="1100" kern="1200" dirty="0"/>
        </a:p>
        <a:p>
          <a:pPr marL="57150" lvl="1" indent="-57150" algn="l" defTabSz="488950">
            <a:lnSpc>
              <a:spcPct val="90000"/>
            </a:lnSpc>
            <a:spcBef>
              <a:spcPct val="0"/>
            </a:spcBef>
            <a:spcAft>
              <a:spcPct val="15000"/>
            </a:spcAft>
            <a:buChar char="••"/>
          </a:pPr>
          <a:r>
            <a:rPr lang="en-US" sz="1100" kern="1200" dirty="0" smtClean="0"/>
            <a:t>Decision by ROOT to trigger</a:t>
          </a:r>
          <a:endParaRPr lang="en-US" sz="1100" kern="1200" dirty="0"/>
        </a:p>
      </dsp:txBody>
      <dsp:txXfrm>
        <a:off x="2840594" y="1395729"/>
        <a:ext cx="971170" cy="1475741"/>
      </dsp:txXfrm>
    </dsp:sp>
    <dsp:sp modelId="{1455C27A-043A-DE40-A055-F0665C588138}">
      <dsp:nvSpPr>
        <dsp:cNvPr id="0" name=""/>
        <dsp:cNvSpPr/>
      </dsp:nvSpPr>
      <dsp:spPr>
        <a:xfrm>
          <a:off x="2065863" y="1769709"/>
          <a:ext cx="794781" cy="727781"/>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Trig-</a:t>
          </a:r>
          <a:r>
            <a:rPr lang="en-US" sz="1400" kern="1200" dirty="0" err="1" smtClean="0"/>
            <a:t>gering</a:t>
          </a:r>
          <a:endParaRPr lang="en-US" sz="1400" kern="1200" dirty="0"/>
        </a:p>
      </dsp:txBody>
      <dsp:txXfrm>
        <a:off x="2182256" y="1876290"/>
        <a:ext cx="561995" cy="514619"/>
      </dsp:txXfrm>
    </dsp:sp>
    <dsp:sp modelId="{E7619581-279E-2E45-A4F0-0BCC94EFF4E9}">
      <dsp:nvSpPr>
        <dsp:cNvPr id="0" name=""/>
        <dsp:cNvSpPr/>
      </dsp:nvSpPr>
      <dsp:spPr>
        <a:xfrm>
          <a:off x="4552639" y="975637"/>
          <a:ext cx="2138237" cy="2315924"/>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Upload of Charter data and baseline products</a:t>
          </a:r>
          <a:endParaRPr lang="en-US" sz="1100" kern="1200" dirty="0"/>
        </a:p>
        <a:p>
          <a:pPr marL="57150" lvl="1" indent="-57150" algn="l" defTabSz="488950">
            <a:lnSpc>
              <a:spcPct val="90000"/>
            </a:lnSpc>
            <a:spcBef>
              <a:spcPct val="0"/>
            </a:spcBef>
            <a:spcAft>
              <a:spcPct val="15000"/>
            </a:spcAft>
            <a:buChar char="••"/>
          </a:pPr>
          <a:r>
            <a:rPr lang="en-US" sz="1100" kern="1200" dirty="0" smtClean="0"/>
            <a:t>Link to national end user</a:t>
          </a:r>
          <a:endParaRPr lang="en-US" sz="1100" kern="1200" dirty="0"/>
        </a:p>
        <a:p>
          <a:pPr marL="57150" lvl="1" indent="-57150" algn="l" defTabSz="488950">
            <a:lnSpc>
              <a:spcPct val="90000"/>
            </a:lnSpc>
            <a:spcBef>
              <a:spcPct val="0"/>
            </a:spcBef>
            <a:spcAft>
              <a:spcPct val="15000"/>
            </a:spcAft>
            <a:buChar char="••"/>
          </a:pPr>
          <a:r>
            <a:rPr lang="en-US" sz="1100" kern="1200" dirty="0" smtClean="0"/>
            <a:t>Development of RO activity grid</a:t>
          </a:r>
          <a:endParaRPr lang="en-US" sz="1100" kern="1200" dirty="0"/>
        </a:p>
        <a:p>
          <a:pPr marL="57150" lvl="1" indent="-57150" algn="l" defTabSz="488950">
            <a:lnSpc>
              <a:spcPct val="90000"/>
            </a:lnSpc>
            <a:spcBef>
              <a:spcPct val="0"/>
            </a:spcBef>
            <a:spcAft>
              <a:spcPct val="15000"/>
            </a:spcAft>
            <a:buChar char="••"/>
          </a:pPr>
          <a:r>
            <a:rPr lang="en-US" sz="1100" kern="1200" dirty="0" smtClean="0"/>
            <a:t> Protocols for RO operations</a:t>
          </a:r>
          <a:endParaRPr lang="en-US" sz="1100" kern="1200" dirty="0"/>
        </a:p>
        <a:p>
          <a:pPr marL="57150" lvl="1" indent="-57150" algn="l" defTabSz="488950">
            <a:lnSpc>
              <a:spcPct val="90000"/>
            </a:lnSpc>
            <a:spcBef>
              <a:spcPct val="0"/>
            </a:spcBef>
            <a:spcAft>
              <a:spcPct val="15000"/>
            </a:spcAft>
            <a:buChar char="••"/>
          </a:pPr>
          <a:r>
            <a:rPr lang="en-US" sz="1100" kern="1200" dirty="0" smtClean="0"/>
            <a:t>Research and training &amp; capacity development</a:t>
          </a:r>
          <a:endParaRPr lang="en-US" sz="1100" kern="1200" dirty="0"/>
        </a:p>
        <a:p>
          <a:pPr marL="57150" lvl="1" indent="-57150" algn="l" defTabSz="488950">
            <a:lnSpc>
              <a:spcPct val="90000"/>
            </a:lnSpc>
            <a:spcBef>
              <a:spcPct val="0"/>
            </a:spcBef>
            <a:spcAft>
              <a:spcPct val="15000"/>
            </a:spcAft>
            <a:buChar char="••"/>
          </a:pPr>
          <a:r>
            <a:rPr lang="en-US" sz="1100" kern="1200" dirty="0" smtClean="0"/>
            <a:t>Value-adding coordination</a:t>
          </a:r>
          <a:endParaRPr lang="en-US" sz="1100" kern="1200" dirty="0"/>
        </a:p>
        <a:p>
          <a:pPr marL="57150" lvl="1" indent="-57150" algn="l" defTabSz="488950">
            <a:lnSpc>
              <a:spcPct val="90000"/>
            </a:lnSpc>
            <a:spcBef>
              <a:spcPct val="0"/>
            </a:spcBef>
            <a:spcAft>
              <a:spcPct val="15000"/>
            </a:spcAft>
            <a:buChar char="••"/>
          </a:pPr>
          <a:r>
            <a:rPr lang="en-US" sz="1100" kern="1200" dirty="0" smtClean="0"/>
            <a:t>Initial reporting</a:t>
          </a:r>
          <a:endParaRPr lang="en-US" sz="1100" kern="1200" dirty="0"/>
        </a:p>
      </dsp:txBody>
      <dsp:txXfrm>
        <a:off x="5087199" y="1323026"/>
        <a:ext cx="1042391" cy="1621146"/>
      </dsp:txXfrm>
    </dsp:sp>
    <dsp:sp modelId="{FF43953A-EF1C-644C-9FD6-EAB0289B5496}">
      <dsp:nvSpPr>
        <dsp:cNvPr id="0" name=""/>
        <dsp:cNvSpPr/>
      </dsp:nvSpPr>
      <dsp:spPr>
        <a:xfrm>
          <a:off x="4165987" y="1707447"/>
          <a:ext cx="936604" cy="852305"/>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Establishment</a:t>
          </a:r>
          <a:endParaRPr lang="en-US" sz="1400" kern="1200" dirty="0"/>
        </a:p>
      </dsp:txBody>
      <dsp:txXfrm>
        <a:off x="4303149" y="1832264"/>
        <a:ext cx="662280" cy="602671"/>
      </dsp:txXfrm>
    </dsp:sp>
    <dsp:sp modelId="{4F4CA0DF-084A-ED4E-86BD-04E5E3DC4D23}">
      <dsp:nvSpPr>
        <dsp:cNvPr id="0" name=""/>
        <dsp:cNvSpPr/>
      </dsp:nvSpPr>
      <dsp:spPr>
        <a:xfrm>
          <a:off x="6878023" y="723897"/>
          <a:ext cx="2096681" cy="2819404"/>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Liaison and development of  links with end users</a:t>
          </a:r>
          <a:endParaRPr lang="en-US" sz="1200" kern="1200" dirty="0"/>
        </a:p>
        <a:p>
          <a:pPr marL="114300" lvl="1" indent="-114300" algn="l" defTabSz="533400">
            <a:lnSpc>
              <a:spcPct val="90000"/>
            </a:lnSpc>
            <a:spcBef>
              <a:spcPct val="0"/>
            </a:spcBef>
            <a:spcAft>
              <a:spcPct val="15000"/>
            </a:spcAft>
            <a:buChar char="••"/>
          </a:pPr>
          <a:r>
            <a:rPr lang="en-US" sz="1200" kern="1200" dirty="0" smtClean="0"/>
            <a:t>Promotion and Outreach</a:t>
          </a:r>
          <a:endParaRPr lang="en-US" sz="1200" kern="1200" dirty="0"/>
        </a:p>
        <a:p>
          <a:pPr marL="114300" lvl="1" indent="-114300" algn="l" defTabSz="533400">
            <a:lnSpc>
              <a:spcPct val="90000"/>
            </a:lnSpc>
            <a:spcBef>
              <a:spcPct val="0"/>
            </a:spcBef>
            <a:spcAft>
              <a:spcPct val="15000"/>
            </a:spcAft>
            <a:buChar char="••"/>
          </a:pPr>
          <a:r>
            <a:rPr lang="en-US" sz="1200" kern="1200" dirty="0" smtClean="0"/>
            <a:t>Evaluation (+ 6 months) and lessons learned</a:t>
          </a:r>
          <a:endParaRPr lang="en-US" sz="1200" kern="1200" dirty="0"/>
        </a:p>
        <a:p>
          <a:pPr marL="114300" lvl="1" indent="-114300" algn="l" defTabSz="533400">
            <a:lnSpc>
              <a:spcPct val="90000"/>
            </a:lnSpc>
            <a:spcBef>
              <a:spcPct val="0"/>
            </a:spcBef>
            <a:spcAft>
              <a:spcPct val="15000"/>
            </a:spcAft>
            <a:buChar char="••"/>
          </a:pPr>
          <a:r>
            <a:rPr lang="en-US" sz="1200" kern="1200" dirty="0" smtClean="0"/>
            <a:t>Reporting</a:t>
          </a:r>
          <a:endParaRPr lang="en-US" sz="1200" kern="1200" dirty="0"/>
        </a:p>
        <a:p>
          <a:pPr marL="114300" lvl="1" indent="-114300" algn="l" defTabSz="533400">
            <a:lnSpc>
              <a:spcPct val="90000"/>
            </a:lnSpc>
            <a:spcBef>
              <a:spcPct val="0"/>
            </a:spcBef>
            <a:spcAft>
              <a:spcPct val="15000"/>
            </a:spcAft>
            <a:buChar char="••"/>
          </a:pPr>
          <a:r>
            <a:rPr lang="en-US" sz="1200" kern="1200" dirty="0" smtClean="0"/>
            <a:t>IT maintenance</a:t>
          </a:r>
          <a:endParaRPr lang="en-US" sz="1200" kern="1200" dirty="0"/>
        </a:p>
        <a:p>
          <a:pPr marL="114300" lvl="1" indent="-114300" algn="l" defTabSz="533400">
            <a:lnSpc>
              <a:spcPct val="90000"/>
            </a:lnSpc>
            <a:spcBef>
              <a:spcPct val="0"/>
            </a:spcBef>
            <a:spcAft>
              <a:spcPct val="15000"/>
            </a:spcAft>
            <a:buChar char="••"/>
          </a:pPr>
          <a:r>
            <a:rPr lang="en-US" sz="1200" kern="1200" dirty="0" smtClean="0"/>
            <a:t>Legacy planning</a:t>
          </a:r>
          <a:endParaRPr lang="en-US" sz="1200" kern="1200" dirty="0"/>
        </a:p>
      </dsp:txBody>
      <dsp:txXfrm>
        <a:off x="7402193" y="1146808"/>
        <a:ext cx="1022132" cy="1973582"/>
      </dsp:txXfrm>
    </dsp:sp>
    <dsp:sp modelId="{F52617DE-050B-4042-B3E6-8D8C9FF362A1}">
      <dsp:nvSpPr>
        <dsp:cNvPr id="0" name=""/>
        <dsp:cNvSpPr/>
      </dsp:nvSpPr>
      <dsp:spPr>
        <a:xfrm>
          <a:off x="6646555" y="1704896"/>
          <a:ext cx="833463" cy="857407"/>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Opera-</a:t>
          </a:r>
          <a:r>
            <a:rPr lang="en-US" sz="1400" kern="1200" dirty="0" err="1" smtClean="0"/>
            <a:t>tions</a:t>
          </a:r>
          <a:endParaRPr lang="en-US" sz="1400" kern="1200" dirty="0"/>
        </a:p>
      </dsp:txBody>
      <dsp:txXfrm>
        <a:off x="6768613" y="1830460"/>
        <a:ext cx="589347" cy="606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DA859-CA1F-F14F-B7D1-8E2CBC5608FD}">
      <dsp:nvSpPr>
        <dsp:cNvPr id="0" name=""/>
        <dsp:cNvSpPr/>
      </dsp:nvSpPr>
      <dsp:spPr>
        <a:xfrm>
          <a:off x="195148" y="1173252"/>
          <a:ext cx="2070037" cy="1920694"/>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Infrastructure</a:t>
          </a:r>
          <a:endParaRPr lang="en-US" sz="1100" kern="1200" dirty="0"/>
        </a:p>
        <a:p>
          <a:pPr marL="57150" lvl="1" indent="-57150" algn="l" defTabSz="488950">
            <a:lnSpc>
              <a:spcPct val="90000"/>
            </a:lnSpc>
            <a:spcBef>
              <a:spcPct val="0"/>
            </a:spcBef>
            <a:spcAft>
              <a:spcPct val="15000"/>
            </a:spcAft>
            <a:buChar char="••"/>
          </a:pPr>
          <a:r>
            <a:rPr lang="en-US" sz="1100" kern="1200" dirty="0" smtClean="0"/>
            <a:t>Institutional relationships</a:t>
          </a:r>
          <a:endParaRPr lang="en-US" sz="1100" kern="1200" dirty="0"/>
        </a:p>
        <a:p>
          <a:pPr marL="57150" lvl="1" indent="-57150" algn="l" defTabSz="488950">
            <a:lnSpc>
              <a:spcPct val="90000"/>
            </a:lnSpc>
            <a:spcBef>
              <a:spcPct val="0"/>
            </a:spcBef>
            <a:spcAft>
              <a:spcPct val="15000"/>
            </a:spcAft>
            <a:buChar char="••"/>
          </a:pPr>
          <a:r>
            <a:rPr lang="en-US" sz="1100" kern="1200" dirty="0" smtClean="0"/>
            <a:t>Product development</a:t>
          </a:r>
          <a:endParaRPr lang="en-US" sz="1100" kern="1200" dirty="0"/>
        </a:p>
        <a:p>
          <a:pPr marL="57150" lvl="1" indent="-57150" algn="l" defTabSz="488950">
            <a:lnSpc>
              <a:spcPct val="90000"/>
            </a:lnSpc>
            <a:spcBef>
              <a:spcPct val="0"/>
            </a:spcBef>
            <a:spcAft>
              <a:spcPct val="15000"/>
            </a:spcAft>
            <a:buChar char="••"/>
          </a:pPr>
          <a:r>
            <a:rPr lang="en-US" sz="1100" kern="1200" dirty="0" smtClean="0"/>
            <a:t>PDNA support</a:t>
          </a:r>
          <a:endParaRPr lang="en-US" sz="1100" kern="1200" dirty="0"/>
        </a:p>
        <a:p>
          <a:pPr marL="57150" lvl="1" indent="-57150" algn="l" defTabSz="488950">
            <a:lnSpc>
              <a:spcPct val="90000"/>
            </a:lnSpc>
            <a:spcBef>
              <a:spcPct val="0"/>
            </a:spcBef>
            <a:spcAft>
              <a:spcPct val="15000"/>
            </a:spcAft>
            <a:buChar char="••"/>
          </a:pPr>
          <a:r>
            <a:rPr lang="en-US" sz="1100" kern="1200" dirty="0" smtClean="0"/>
            <a:t>Scenario building</a:t>
          </a:r>
          <a:endParaRPr lang="en-US" sz="1100" kern="1200" dirty="0"/>
        </a:p>
      </dsp:txBody>
      <dsp:txXfrm>
        <a:off x="712658" y="1461356"/>
        <a:ext cx="1009143" cy="1344486"/>
      </dsp:txXfrm>
    </dsp:sp>
    <dsp:sp modelId="{627E3150-A61F-2E46-AAF4-37650F26F480}">
      <dsp:nvSpPr>
        <dsp:cNvPr id="0" name=""/>
        <dsp:cNvSpPr/>
      </dsp:nvSpPr>
      <dsp:spPr>
        <a:xfrm>
          <a:off x="0" y="1778003"/>
          <a:ext cx="675259" cy="660395"/>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Preparation</a:t>
          </a:r>
          <a:endParaRPr lang="en-US" sz="700" kern="1200" dirty="0"/>
        </a:p>
      </dsp:txBody>
      <dsp:txXfrm>
        <a:off x="98889" y="1874716"/>
        <a:ext cx="477481" cy="466969"/>
      </dsp:txXfrm>
    </dsp:sp>
    <dsp:sp modelId="{4544900C-C625-0E4F-9DEE-B76A75C5B859}">
      <dsp:nvSpPr>
        <dsp:cNvPr id="0" name=""/>
        <dsp:cNvSpPr/>
      </dsp:nvSpPr>
      <dsp:spPr>
        <a:xfrm>
          <a:off x="2356233" y="1045209"/>
          <a:ext cx="2056947" cy="2176781"/>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Charter activation monitoring</a:t>
          </a:r>
          <a:endParaRPr lang="en-US" sz="1100" kern="1200" dirty="0"/>
        </a:p>
        <a:p>
          <a:pPr marL="57150" lvl="1" indent="-57150" algn="l" defTabSz="488950">
            <a:lnSpc>
              <a:spcPct val="90000"/>
            </a:lnSpc>
            <a:spcBef>
              <a:spcPct val="0"/>
            </a:spcBef>
            <a:spcAft>
              <a:spcPct val="15000"/>
            </a:spcAft>
            <a:buChar char="••"/>
          </a:pPr>
          <a:r>
            <a:rPr lang="en-US" sz="1100" kern="1200" dirty="0" smtClean="0"/>
            <a:t>Summary Event Report</a:t>
          </a:r>
          <a:endParaRPr lang="en-US" sz="1100" kern="1200" dirty="0"/>
        </a:p>
        <a:p>
          <a:pPr marL="57150" lvl="1" indent="-57150" algn="l" defTabSz="488950">
            <a:lnSpc>
              <a:spcPct val="90000"/>
            </a:lnSpc>
            <a:spcBef>
              <a:spcPct val="0"/>
            </a:spcBef>
            <a:spcAft>
              <a:spcPct val="15000"/>
            </a:spcAft>
            <a:buChar char="••"/>
          </a:pPr>
          <a:r>
            <a:rPr lang="en-US" sz="1100" kern="1200" dirty="0" smtClean="0"/>
            <a:t>Preliminary Data Acquisition Plan</a:t>
          </a:r>
          <a:endParaRPr lang="en-US" sz="1100" kern="1200" dirty="0"/>
        </a:p>
        <a:p>
          <a:pPr marL="57150" lvl="1" indent="-57150" algn="l" defTabSz="488950">
            <a:lnSpc>
              <a:spcPct val="90000"/>
            </a:lnSpc>
            <a:spcBef>
              <a:spcPct val="0"/>
            </a:spcBef>
            <a:spcAft>
              <a:spcPct val="15000"/>
            </a:spcAft>
            <a:buChar char="••"/>
          </a:pPr>
          <a:r>
            <a:rPr lang="en-US" sz="1100" kern="1200" dirty="0" smtClean="0"/>
            <a:t>Decision by ROOT to trigger</a:t>
          </a:r>
          <a:endParaRPr lang="en-US" sz="1100" kern="1200" dirty="0"/>
        </a:p>
      </dsp:txBody>
      <dsp:txXfrm>
        <a:off x="2870470" y="1371726"/>
        <a:ext cx="1002762" cy="1523747"/>
      </dsp:txXfrm>
    </dsp:sp>
    <dsp:sp modelId="{1455C27A-043A-DE40-A055-F0665C588138}">
      <dsp:nvSpPr>
        <dsp:cNvPr id="0" name=""/>
        <dsp:cNvSpPr/>
      </dsp:nvSpPr>
      <dsp:spPr>
        <a:xfrm>
          <a:off x="2105126" y="1757871"/>
          <a:ext cx="751456" cy="75145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Triggering</a:t>
          </a:r>
          <a:endParaRPr lang="en-US" sz="700" kern="1200" dirty="0"/>
        </a:p>
      </dsp:txBody>
      <dsp:txXfrm>
        <a:off x="2215174" y="1867919"/>
        <a:ext cx="531360" cy="531360"/>
      </dsp:txXfrm>
    </dsp:sp>
    <dsp:sp modelId="{E7619581-279E-2E45-A4F0-0BCC94EFF4E9}">
      <dsp:nvSpPr>
        <dsp:cNvPr id="0" name=""/>
        <dsp:cNvSpPr/>
      </dsp:nvSpPr>
      <dsp:spPr>
        <a:xfrm>
          <a:off x="4530400" y="937969"/>
          <a:ext cx="2207795" cy="2391261"/>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Upload of Charter data and baseline products</a:t>
          </a:r>
          <a:endParaRPr lang="en-US" sz="1100" kern="1200" dirty="0"/>
        </a:p>
        <a:p>
          <a:pPr marL="57150" lvl="1" indent="-57150" algn="l" defTabSz="488950">
            <a:lnSpc>
              <a:spcPct val="90000"/>
            </a:lnSpc>
            <a:spcBef>
              <a:spcPct val="0"/>
            </a:spcBef>
            <a:spcAft>
              <a:spcPct val="15000"/>
            </a:spcAft>
            <a:buChar char="••"/>
          </a:pPr>
          <a:r>
            <a:rPr lang="en-US" sz="1100" kern="1200" dirty="0" smtClean="0"/>
            <a:t>Link to national end user</a:t>
          </a:r>
          <a:endParaRPr lang="en-US" sz="1100" kern="1200" dirty="0"/>
        </a:p>
        <a:p>
          <a:pPr marL="57150" lvl="1" indent="-57150" algn="l" defTabSz="488950">
            <a:lnSpc>
              <a:spcPct val="90000"/>
            </a:lnSpc>
            <a:spcBef>
              <a:spcPct val="0"/>
            </a:spcBef>
            <a:spcAft>
              <a:spcPct val="15000"/>
            </a:spcAft>
            <a:buChar char="••"/>
          </a:pPr>
          <a:r>
            <a:rPr lang="en-US" sz="1100" kern="1200" dirty="0" smtClean="0"/>
            <a:t>Development of RO activity grid</a:t>
          </a:r>
          <a:endParaRPr lang="en-US" sz="1100" kern="1200" dirty="0"/>
        </a:p>
        <a:p>
          <a:pPr marL="57150" lvl="1" indent="-57150" algn="l" defTabSz="488950">
            <a:lnSpc>
              <a:spcPct val="90000"/>
            </a:lnSpc>
            <a:spcBef>
              <a:spcPct val="0"/>
            </a:spcBef>
            <a:spcAft>
              <a:spcPct val="15000"/>
            </a:spcAft>
            <a:buChar char="••"/>
          </a:pPr>
          <a:r>
            <a:rPr lang="en-US" sz="1100" kern="1200" dirty="0" smtClean="0"/>
            <a:t> Protocols for RO operations</a:t>
          </a:r>
          <a:endParaRPr lang="en-US" sz="1100" kern="1200" dirty="0"/>
        </a:p>
        <a:p>
          <a:pPr marL="57150" lvl="1" indent="-57150" algn="l" defTabSz="488950">
            <a:lnSpc>
              <a:spcPct val="90000"/>
            </a:lnSpc>
            <a:spcBef>
              <a:spcPct val="0"/>
            </a:spcBef>
            <a:spcAft>
              <a:spcPct val="15000"/>
            </a:spcAft>
            <a:buChar char="••"/>
          </a:pPr>
          <a:r>
            <a:rPr lang="en-US" sz="1100" kern="1200" dirty="0" smtClean="0"/>
            <a:t>Research and training &amp; capacity development</a:t>
          </a:r>
          <a:endParaRPr lang="en-US" sz="1100" kern="1200" dirty="0"/>
        </a:p>
        <a:p>
          <a:pPr marL="57150" lvl="1" indent="-57150" algn="l" defTabSz="488950">
            <a:lnSpc>
              <a:spcPct val="90000"/>
            </a:lnSpc>
            <a:spcBef>
              <a:spcPct val="0"/>
            </a:spcBef>
            <a:spcAft>
              <a:spcPct val="15000"/>
            </a:spcAft>
            <a:buChar char="••"/>
          </a:pPr>
          <a:r>
            <a:rPr lang="en-US" sz="1100" kern="1200" dirty="0" smtClean="0"/>
            <a:t>Value-adding coordination</a:t>
          </a:r>
          <a:endParaRPr lang="en-US" sz="1100" kern="1200" dirty="0"/>
        </a:p>
        <a:p>
          <a:pPr marL="57150" lvl="1" indent="-57150" algn="l" defTabSz="488950">
            <a:lnSpc>
              <a:spcPct val="90000"/>
            </a:lnSpc>
            <a:spcBef>
              <a:spcPct val="0"/>
            </a:spcBef>
            <a:spcAft>
              <a:spcPct val="15000"/>
            </a:spcAft>
            <a:buChar char="••"/>
          </a:pPr>
          <a:r>
            <a:rPr lang="en-US" sz="1100" kern="1200" dirty="0" smtClean="0"/>
            <a:t>Initial reporting</a:t>
          </a:r>
          <a:endParaRPr lang="en-US" sz="1100" kern="1200" dirty="0"/>
        </a:p>
      </dsp:txBody>
      <dsp:txXfrm>
        <a:off x="5082349" y="1296658"/>
        <a:ext cx="1076300" cy="1673883"/>
      </dsp:txXfrm>
    </dsp:sp>
    <dsp:sp modelId="{FF43953A-EF1C-644C-9FD6-EAB0289B5496}">
      <dsp:nvSpPr>
        <dsp:cNvPr id="0" name=""/>
        <dsp:cNvSpPr/>
      </dsp:nvSpPr>
      <dsp:spPr>
        <a:xfrm>
          <a:off x="4316618" y="1757871"/>
          <a:ext cx="751456" cy="75145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Establishment</a:t>
          </a:r>
          <a:endParaRPr lang="en-US" sz="700" kern="1200" dirty="0"/>
        </a:p>
      </dsp:txBody>
      <dsp:txXfrm>
        <a:off x="4426666" y="1867919"/>
        <a:ext cx="531360" cy="531360"/>
      </dsp:txXfrm>
    </dsp:sp>
    <dsp:sp modelId="{4F4CA0DF-084A-ED4E-86BD-04E5E3DC4D23}">
      <dsp:nvSpPr>
        <dsp:cNvPr id="0" name=""/>
        <dsp:cNvSpPr/>
      </dsp:nvSpPr>
      <dsp:spPr>
        <a:xfrm>
          <a:off x="6941111" y="838197"/>
          <a:ext cx="2036402" cy="2590804"/>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Liaison and development of  links with end users</a:t>
          </a:r>
          <a:endParaRPr lang="en-US" sz="1100" kern="1200" dirty="0"/>
        </a:p>
        <a:p>
          <a:pPr marL="57150" lvl="1" indent="-57150" algn="l" defTabSz="488950">
            <a:lnSpc>
              <a:spcPct val="90000"/>
            </a:lnSpc>
            <a:spcBef>
              <a:spcPct val="0"/>
            </a:spcBef>
            <a:spcAft>
              <a:spcPct val="15000"/>
            </a:spcAft>
            <a:buChar char="••"/>
          </a:pPr>
          <a:r>
            <a:rPr lang="en-US" sz="1100" kern="1200" dirty="0" smtClean="0"/>
            <a:t>Promotion and Outreach</a:t>
          </a:r>
          <a:endParaRPr lang="en-US" sz="1100" kern="1200" dirty="0"/>
        </a:p>
        <a:p>
          <a:pPr marL="57150" lvl="1" indent="-57150" algn="l" defTabSz="488950">
            <a:lnSpc>
              <a:spcPct val="90000"/>
            </a:lnSpc>
            <a:spcBef>
              <a:spcPct val="0"/>
            </a:spcBef>
            <a:spcAft>
              <a:spcPct val="15000"/>
            </a:spcAft>
            <a:buChar char="••"/>
          </a:pPr>
          <a:r>
            <a:rPr lang="en-US" sz="1100" kern="1200" dirty="0" smtClean="0"/>
            <a:t>Evaluation (+ 6 months) and lessons learned</a:t>
          </a:r>
          <a:endParaRPr lang="en-US" sz="1100" kern="1200" dirty="0"/>
        </a:p>
        <a:p>
          <a:pPr marL="57150" lvl="1" indent="-57150" algn="l" defTabSz="488950">
            <a:lnSpc>
              <a:spcPct val="90000"/>
            </a:lnSpc>
            <a:spcBef>
              <a:spcPct val="0"/>
            </a:spcBef>
            <a:spcAft>
              <a:spcPct val="15000"/>
            </a:spcAft>
            <a:buChar char="••"/>
          </a:pPr>
          <a:r>
            <a:rPr lang="en-US" sz="1100" kern="1200" dirty="0" smtClean="0"/>
            <a:t>Reporting</a:t>
          </a:r>
          <a:endParaRPr lang="en-US" sz="1100" kern="1200" dirty="0"/>
        </a:p>
        <a:p>
          <a:pPr marL="57150" lvl="1" indent="-57150" algn="l" defTabSz="488950">
            <a:lnSpc>
              <a:spcPct val="90000"/>
            </a:lnSpc>
            <a:spcBef>
              <a:spcPct val="0"/>
            </a:spcBef>
            <a:spcAft>
              <a:spcPct val="15000"/>
            </a:spcAft>
            <a:buChar char="••"/>
          </a:pPr>
          <a:r>
            <a:rPr lang="en-US" sz="1100" kern="1200" dirty="0" smtClean="0"/>
            <a:t>IT maintenance</a:t>
          </a:r>
          <a:endParaRPr lang="en-US" sz="1100" kern="1200" dirty="0"/>
        </a:p>
        <a:p>
          <a:pPr marL="57150" lvl="1" indent="-57150" algn="l" defTabSz="488950">
            <a:lnSpc>
              <a:spcPct val="90000"/>
            </a:lnSpc>
            <a:spcBef>
              <a:spcPct val="0"/>
            </a:spcBef>
            <a:spcAft>
              <a:spcPct val="15000"/>
            </a:spcAft>
            <a:buChar char="••"/>
          </a:pPr>
          <a:r>
            <a:rPr lang="en-US" sz="1100" kern="1200" dirty="0" smtClean="0"/>
            <a:t>Legacy planning</a:t>
          </a:r>
          <a:endParaRPr lang="en-US" sz="1100" kern="1200" dirty="0"/>
        </a:p>
      </dsp:txBody>
      <dsp:txXfrm>
        <a:off x="7450212" y="1226818"/>
        <a:ext cx="992746" cy="1813562"/>
      </dsp:txXfrm>
    </dsp:sp>
    <dsp:sp modelId="{F52617DE-050B-4042-B3E6-8D8C9FF362A1}">
      <dsp:nvSpPr>
        <dsp:cNvPr id="0" name=""/>
        <dsp:cNvSpPr/>
      </dsp:nvSpPr>
      <dsp:spPr>
        <a:xfrm>
          <a:off x="6692431" y="1757871"/>
          <a:ext cx="751456" cy="75145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Operations</a:t>
          </a:r>
          <a:endParaRPr lang="en-US" sz="700" kern="1200" dirty="0"/>
        </a:p>
      </dsp:txBody>
      <dsp:txXfrm>
        <a:off x="6802479" y="1867919"/>
        <a:ext cx="531360" cy="5313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2015-03-10</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smtClean="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5453106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2</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14</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600" b="1" dirty="0" smtClean="0">
                <a:solidFill>
                  <a:srgbClr val="001C4F"/>
                </a:solidFill>
              </a:rPr>
              <a:t>1) Post disaster damages and needs assessments</a:t>
            </a:r>
          </a:p>
          <a:p>
            <a:pPr marL="800100" lvl="1" indent="-342900">
              <a:buFont typeface="Arial" panose="020B0604020202020204" pitchFamily="34" charset="0"/>
              <a:buChar char="•"/>
            </a:pPr>
            <a:r>
              <a:rPr lang="en-US" sz="1600" b="1" dirty="0" smtClean="0">
                <a:solidFill>
                  <a:srgbClr val="001C4F"/>
                </a:solidFill>
              </a:rPr>
              <a:t>Rapid assessments</a:t>
            </a:r>
          </a:p>
          <a:p>
            <a:pPr marL="800100" lvl="1" indent="-342900">
              <a:buFont typeface="Arial" panose="020B0604020202020204" pitchFamily="34" charset="0"/>
              <a:buChar char="•"/>
            </a:pPr>
            <a:r>
              <a:rPr lang="en-US" sz="1600" b="1" dirty="0" smtClean="0">
                <a:solidFill>
                  <a:srgbClr val="001C4F"/>
                </a:solidFill>
              </a:rPr>
              <a:t>PDNAs</a:t>
            </a:r>
          </a:p>
          <a:p>
            <a:pPr marL="800100" lvl="1" indent="-342900">
              <a:buFont typeface="Arial" panose="020B0604020202020204" pitchFamily="34" charset="0"/>
              <a:buChar char="•"/>
            </a:pPr>
            <a:r>
              <a:rPr lang="en-US" sz="1600" b="1" dirty="0" smtClean="0">
                <a:solidFill>
                  <a:srgbClr val="001C4F"/>
                </a:solidFill>
              </a:rPr>
              <a:t>Validation of disaster data (e.g in housing, agriculture)</a:t>
            </a:r>
          </a:p>
          <a:p>
            <a:pPr lvl="0"/>
            <a:endParaRPr lang="en-US" sz="1600" b="1" dirty="0" smtClean="0">
              <a:solidFill>
                <a:srgbClr val="001C4F"/>
              </a:solidFill>
            </a:endParaRPr>
          </a:p>
          <a:p>
            <a:pPr marL="342900" lvl="0" indent="-342900">
              <a:buFont typeface="Arial" panose="020B0604020202020204" pitchFamily="34" charset="0"/>
              <a:buChar char="•"/>
            </a:pPr>
            <a:r>
              <a:rPr lang="en-US" sz="1600" u="sng" dirty="0" smtClean="0">
                <a:solidFill>
                  <a:srgbClr val="001C4F"/>
                </a:solidFill>
              </a:rPr>
              <a:t>Rapid Assessments</a:t>
            </a:r>
          </a:p>
          <a:p>
            <a:pPr lvl="0"/>
            <a:r>
              <a:rPr lang="en-US" sz="1600" b="1" dirty="0" smtClean="0">
                <a:solidFill>
                  <a:srgbClr val="001C4F"/>
                </a:solidFill>
              </a:rPr>
              <a:t>     </a:t>
            </a:r>
            <a:r>
              <a:rPr lang="en-US" sz="1600" dirty="0" smtClean="0">
                <a:solidFill>
                  <a:srgbClr val="001C4F"/>
                </a:solidFill>
              </a:rPr>
              <a:t>Key source to identify</a:t>
            </a:r>
          </a:p>
          <a:p>
            <a:pPr marL="1257300" lvl="2" indent="-342900">
              <a:buFont typeface="Wingdings" panose="05000000000000000000" pitchFamily="2" charset="2"/>
              <a:buChar char="§"/>
            </a:pPr>
            <a:r>
              <a:rPr lang="en-US" sz="1600" dirty="0" smtClean="0">
                <a:solidFill>
                  <a:srgbClr val="001C4F"/>
                </a:solidFill>
              </a:rPr>
              <a:t>Extent of Damages (Geographical spread)</a:t>
            </a:r>
          </a:p>
          <a:p>
            <a:pPr marL="1257300" lvl="2" indent="-342900">
              <a:buFont typeface="Wingdings" panose="05000000000000000000" pitchFamily="2" charset="2"/>
              <a:buChar char="§"/>
            </a:pPr>
            <a:r>
              <a:rPr lang="en-US" sz="1600" dirty="0" smtClean="0">
                <a:solidFill>
                  <a:srgbClr val="001C4F"/>
                </a:solidFill>
              </a:rPr>
              <a:t>Intensity of Damages (completely destroyed, partially damaged, or negligibly damaged)</a:t>
            </a:r>
          </a:p>
          <a:p>
            <a:pPr marL="342900" lvl="0" indent="-342900">
              <a:buFont typeface="Arial" panose="020B0604020202020204" pitchFamily="34" charset="0"/>
              <a:buChar char="•"/>
            </a:pPr>
            <a:endParaRPr lang="en-US" sz="1600" b="1" dirty="0" smtClean="0">
              <a:solidFill>
                <a:srgbClr val="001C4F"/>
              </a:solidFill>
            </a:endParaRPr>
          </a:p>
          <a:p>
            <a:pPr marL="342900" lvl="0" indent="-342900">
              <a:buFont typeface="Arial" panose="020B0604020202020204" pitchFamily="34" charset="0"/>
              <a:buChar char="•"/>
            </a:pPr>
            <a:r>
              <a:rPr lang="en-US" sz="1600" u="sng" dirty="0" smtClean="0">
                <a:solidFill>
                  <a:srgbClr val="001C4F"/>
                </a:solidFill>
              </a:rPr>
              <a:t>PDNAs</a:t>
            </a:r>
          </a:p>
          <a:p>
            <a:pPr marL="742950" lvl="1" indent="-285750">
              <a:buFont typeface="Arial" panose="020B0604020202020204" pitchFamily="34" charset="0"/>
              <a:buChar char="•"/>
            </a:pPr>
            <a:r>
              <a:rPr lang="en-US" sz="1600" dirty="0" smtClean="0">
                <a:solidFill>
                  <a:srgbClr val="001C4F"/>
                </a:solidFill>
              </a:rPr>
              <a:t>Pre-disaster baseline development</a:t>
            </a:r>
          </a:p>
          <a:p>
            <a:pPr marL="742950" lvl="1" indent="-285750">
              <a:buFont typeface="Arial" panose="020B0604020202020204" pitchFamily="34" charset="0"/>
              <a:buChar char="•"/>
            </a:pPr>
            <a:r>
              <a:rPr lang="en-US" sz="1600" dirty="0" smtClean="0">
                <a:solidFill>
                  <a:srgbClr val="001C4F"/>
                </a:solidFill>
              </a:rPr>
              <a:t>Validation of Secondary data provided by the Government</a:t>
            </a:r>
          </a:p>
          <a:p>
            <a:pPr marL="742950" lvl="1" indent="-285750">
              <a:buFont typeface="Arial" panose="020B0604020202020204" pitchFamily="34" charset="0"/>
              <a:buChar char="•"/>
            </a:pPr>
            <a:r>
              <a:rPr lang="en-US" sz="1600" dirty="0" smtClean="0">
                <a:solidFill>
                  <a:srgbClr val="001C4F"/>
                </a:solidFill>
              </a:rPr>
              <a:t>Disaster damage estimates where secondary data is not available</a:t>
            </a:r>
            <a:endParaRPr lang="en-US" sz="1600" b="1" dirty="0" smtClean="0">
              <a:solidFill>
                <a:srgbClr val="001C4F"/>
              </a:solidFill>
            </a:endParaRPr>
          </a:p>
          <a:p>
            <a:r>
              <a:rPr lang="en-US" b="1" dirty="0" smtClean="0">
                <a:solidFill>
                  <a:srgbClr val="001C4F"/>
                </a:solidFill>
              </a:rPr>
              <a:t>2) Recovery &amp; reconstruction planning &amp; implementation</a:t>
            </a:r>
          </a:p>
          <a:p>
            <a:endParaRPr lang="en-US" u="sng" dirty="0" smtClean="0">
              <a:solidFill>
                <a:srgbClr val="001C4F"/>
              </a:solidFill>
            </a:endParaRPr>
          </a:p>
          <a:p>
            <a:pPr marL="342900" indent="-342900">
              <a:buFont typeface="Arial" panose="020B0604020202020204" pitchFamily="34" charset="0"/>
              <a:buChar char="•"/>
            </a:pPr>
            <a:r>
              <a:rPr lang="en-US" u="sng" dirty="0" smtClean="0">
                <a:solidFill>
                  <a:srgbClr val="001C4F"/>
                </a:solidFill>
              </a:rPr>
              <a:t>Recovery Planning</a:t>
            </a:r>
          </a:p>
          <a:p>
            <a:pPr marL="800100" lvl="1" indent="-342900">
              <a:buFont typeface="Arial" panose="020B0604020202020204" pitchFamily="34" charset="0"/>
              <a:buChar char="•"/>
            </a:pPr>
            <a:r>
              <a:rPr lang="en-US" dirty="0" smtClean="0">
                <a:solidFill>
                  <a:srgbClr val="001C4F"/>
                </a:solidFill>
              </a:rPr>
              <a:t>Prioritization and sequencing both spatially and </a:t>
            </a:r>
            <a:r>
              <a:rPr lang="en-US" dirty="0" err="1" smtClean="0">
                <a:solidFill>
                  <a:srgbClr val="001C4F"/>
                </a:solidFill>
              </a:rPr>
              <a:t>sectorally</a:t>
            </a:r>
            <a:endParaRPr lang="en-US" dirty="0" smtClean="0">
              <a:solidFill>
                <a:srgbClr val="001C4F"/>
              </a:solidFill>
            </a:endParaRPr>
          </a:p>
          <a:p>
            <a:pPr lvl="0"/>
            <a:endParaRPr lang="en-US" b="1" dirty="0" smtClean="0">
              <a:solidFill>
                <a:srgbClr val="001C4F"/>
              </a:solidFill>
            </a:endParaRPr>
          </a:p>
          <a:p>
            <a:pPr marL="342900" lvl="0" indent="-342900">
              <a:buFont typeface="Arial" panose="020B0604020202020204" pitchFamily="34" charset="0"/>
              <a:buChar char="•"/>
            </a:pPr>
            <a:r>
              <a:rPr lang="en-US" u="sng" dirty="0" smtClean="0">
                <a:solidFill>
                  <a:srgbClr val="001C4F"/>
                </a:solidFill>
              </a:rPr>
              <a:t>Recovery Implementation</a:t>
            </a:r>
          </a:p>
          <a:p>
            <a:pPr marL="800100" lvl="1" indent="-342900">
              <a:buFont typeface="Arial" panose="020B0604020202020204" pitchFamily="34" charset="0"/>
              <a:buChar char="•"/>
            </a:pPr>
            <a:r>
              <a:rPr lang="en-US" dirty="0" smtClean="0">
                <a:solidFill>
                  <a:srgbClr val="001C4F"/>
                </a:solidFill>
              </a:rPr>
              <a:t>Land use planning</a:t>
            </a:r>
          </a:p>
          <a:p>
            <a:pPr marL="800100" lvl="1" indent="-342900">
              <a:buFont typeface="Arial" panose="020B0604020202020204" pitchFamily="34" charset="0"/>
              <a:buChar char="•"/>
            </a:pPr>
            <a:r>
              <a:rPr lang="en-US" dirty="0" smtClean="0">
                <a:solidFill>
                  <a:srgbClr val="001C4F"/>
                </a:solidFill>
              </a:rPr>
              <a:t>Hazard mapping</a:t>
            </a:r>
          </a:p>
          <a:p>
            <a:pPr lvl="0"/>
            <a:endParaRPr lang="en-US" b="1" dirty="0" smtClean="0">
              <a:solidFill>
                <a:srgbClr val="001C4F"/>
              </a:solidFill>
            </a:endParaRPr>
          </a:p>
          <a:p>
            <a:pPr marL="342900" lvl="0" indent="-342900">
              <a:buFont typeface="Arial" panose="020B0604020202020204" pitchFamily="34" charset="0"/>
              <a:buChar char="•"/>
            </a:pPr>
            <a:r>
              <a:rPr lang="en-US" u="sng" dirty="0" smtClean="0">
                <a:solidFill>
                  <a:srgbClr val="001C4F"/>
                </a:solidFill>
              </a:rPr>
              <a:t>Reconstruction Monitoring</a:t>
            </a:r>
          </a:p>
          <a:p>
            <a:pPr marL="800100" lvl="1" indent="-342900">
              <a:buFont typeface="Arial" panose="020B0604020202020204" pitchFamily="34" charset="0"/>
              <a:buChar char="•"/>
            </a:pPr>
            <a:r>
              <a:rPr lang="en-US" dirty="0" smtClean="0">
                <a:solidFill>
                  <a:srgbClr val="001C4F"/>
                </a:solidFill>
              </a:rPr>
              <a:t>Overall progress</a:t>
            </a:r>
          </a:p>
          <a:p>
            <a:pPr marL="800100" lvl="1" indent="-342900">
              <a:buFont typeface="Arial" panose="020B0604020202020204" pitchFamily="34" charset="0"/>
              <a:buChar char="•"/>
            </a:pPr>
            <a:r>
              <a:rPr lang="en-US" dirty="0" smtClean="0">
                <a:solidFill>
                  <a:srgbClr val="001C4F"/>
                </a:solidFill>
              </a:rPr>
              <a:t>Progress within sectors</a:t>
            </a:r>
          </a:p>
          <a:p>
            <a:r>
              <a:rPr lang="en-US" b="1" dirty="0" smtClean="0">
                <a:solidFill>
                  <a:srgbClr val="001C4F"/>
                </a:solidFill>
              </a:rPr>
              <a:t>3) Recovery institutionalization</a:t>
            </a:r>
          </a:p>
          <a:p>
            <a:endParaRPr lang="en-US" b="1" dirty="0" smtClean="0">
              <a:solidFill>
                <a:srgbClr val="001C4F"/>
              </a:solidFill>
            </a:endParaRPr>
          </a:p>
          <a:p>
            <a:pPr lvl="0"/>
            <a:r>
              <a:rPr lang="en-US" u="sng" dirty="0" smtClean="0">
                <a:solidFill>
                  <a:srgbClr val="001C4F"/>
                </a:solidFill>
              </a:rPr>
              <a:t>Ex-ante Baseline Development</a:t>
            </a:r>
          </a:p>
          <a:p>
            <a:pPr marL="742950" lvl="1" indent="-285750">
              <a:buFont typeface="Arial" panose="020B0604020202020204" pitchFamily="34" charset="0"/>
              <a:buChar char="•"/>
            </a:pPr>
            <a:r>
              <a:rPr lang="en-US" dirty="0" smtClean="0">
                <a:solidFill>
                  <a:srgbClr val="001C4F"/>
                </a:solidFill>
              </a:rPr>
              <a:t>Cost effective source for developing baseline of key sectors </a:t>
            </a:r>
          </a:p>
          <a:p>
            <a:pPr marL="742950" lvl="1" indent="-285750">
              <a:buFont typeface="Arial" panose="020B0604020202020204" pitchFamily="34" charset="0"/>
              <a:buChar char="•"/>
            </a:pPr>
            <a:r>
              <a:rPr lang="en-US" dirty="0" smtClean="0">
                <a:solidFill>
                  <a:srgbClr val="001C4F"/>
                </a:solidFill>
              </a:rPr>
              <a:t>Ex-ante baseline development can significantly improve the speed of post disaster assessments</a:t>
            </a:r>
          </a:p>
          <a:p>
            <a:endParaRPr lang="en-US" dirty="0"/>
          </a:p>
        </p:txBody>
      </p:sp>
      <p:sp>
        <p:nvSpPr>
          <p:cNvPr id="4" name="Slide Number Placeholder 3"/>
          <p:cNvSpPr>
            <a:spLocks noGrp="1"/>
          </p:cNvSpPr>
          <p:nvPr>
            <p:ph type="sldNum" sz="quarter" idx="10"/>
          </p:nvPr>
        </p:nvSpPr>
        <p:spPr/>
        <p:txBody>
          <a:bodyPr/>
          <a:lstStyle/>
          <a:p>
            <a:fld id="{ABDA59DC-5E84-41C3-ADD6-46AFE45C69C2}"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summary of what</a:t>
            </a:r>
            <a:r>
              <a:rPr lang="en-GB" baseline="0" dirty="0" smtClean="0"/>
              <a:t> we found.</a:t>
            </a:r>
            <a:endParaRPr lang="en-GB" dirty="0"/>
          </a:p>
        </p:txBody>
      </p:sp>
      <p:sp>
        <p:nvSpPr>
          <p:cNvPr id="4" name="Slide Number Placeholder 3"/>
          <p:cNvSpPr>
            <a:spLocks noGrp="1"/>
          </p:cNvSpPr>
          <p:nvPr>
            <p:ph type="sldNum" sz="quarter" idx="10"/>
          </p:nvPr>
        </p:nvSpPr>
        <p:spPr/>
        <p:txBody>
          <a:bodyPr/>
          <a:lstStyle/>
          <a:p>
            <a:fld id="{20D4F270-2D7F-43BD-9511-3FFBBB59BB51}" type="slidenum">
              <a:rPr lang="en-US" smtClean="0"/>
              <a:t>19</a:t>
            </a:fld>
            <a:endParaRPr lang="en-US"/>
          </a:p>
        </p:txBody>
      </p:sp>
    </p:spTree>
    <p:extLst>
      <p:ext uri="{BB962C8B-B14F-4D97-AF65-F5344CB8AC3E}">
        <p14:creationId xmlns:p14="http://schemas.microsoft.com/office/powerpoint/2010/main" val="1677537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p>
          <a:p>
            <a:r>
              <a:rPr lang="en-US" dirty="0" smtClean="0"/>
              <a:t>Recovery</a:t>
            </a:r>
            <a:r>
              <a:rPr lang="en-US" baseline="0" dirty="0" smtClean="0"/>
              <a:t> in Haiti was supported form a single agency;</a:t>
            </a:r>
          </a:p>
          <a:p>
            <a:r>
              <a:rPr lang="en-US" baseline="0" dirty="0" smtClean="0"/>
              <a:t>Coordination with international stakeholders was lacking;</a:t>
            </a:r>
          </a:p>
          <a:p>
            <a:r>
              <a:rPr lang="en-US" baseline="0" dirty="0" smtClean="0"/>
              <a:t>Challenges in coordinating at a national level with key national stakeholders.</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22</a:t>
            </a:fld>
            <a:endParaRPr lang="en-US"/>
          </a:p>
        </p:txBody>
      </p:sp>
    </p:spTree>
    <p:extLst>
      <p:ext uri="{BB962C8B-B14F-4D97-AF65-F5344CB8AC3E}">
        <p14:creationId xmlns:p14="http://schemas.microsoft.com/office/powerpoint/2010/main" val="1641328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23</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24</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DA59DC-5E84-41C3-ADD6-46AFE45C69C2}" type="slidenum">
              <a:rPr lang="en-US" smtClean="0"/>
              <a:pPr/>
              <a:t>25</a:t>
            </a:fld>
            <a:endParaRPr lang="en-US"/>
          </a:p>
        </p:txBody>
      </p:sp>
    </p:spTree>
    <p:extLst>
      <p:ext uri="{BB962C8B-B14F-4D97-AF65-F5344CB8AC3E}">
        <p14:creationId xmlns:p14="http://schemas.microsoft.com/office/powerpoint/2010/main" val="580216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DA59DC-5E84-41C3-ADD6-46AFE45C69C2}"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DA59DC-5E84-41C3-ADD6-46AFE45C69C2}"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DA59DC-5E84-41C3-ADD6-46AFE45C69C2}"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42900" indent="-342900" algn="just" defTabSz="914400">
              <a:lnSpc>
                <a:spcPct val="90000"/>
              </a:lnSpc>
              <a:spcBef>
                <a:spcPct val="20000"/>
              </a:spcBef>
              <a:buFont typeface="Arial" charset="0"/>
              <a:buChar char="•"/>
            </a:pPr>
            <a:r>
              <a:rPr lang="en-GB" altLang="ja-JP" sz="2400" b="1" dirty="0" smtClean="0">
                <a:solidFill>
                  <a:schemeClr val="tx1">
                    <a:lumMod val="75000"/>
                  </a:schemeClr>
                </a:solidFill>
                <a:latin typeface="Arial" pitchFamily="34" charset="0"/>
                <a:ea typeface="ＭＳ Ｐゴシック" pitchFamily="50" charset="-128"/>
                <a:cs typeface="Arial" pitchFamily="34" charset="0"/>
              </a:rPr>
              <a:t>Space agencies already</a:t>
            </a:r>
          </a:p>
          <a:p>
            <a:pPr marL="800100" lvl="1" indent="-342900" algn="just" defTabSz="914400">
              <a:lnSpc>
                <a:spcPct val="90000"/>
              </a:lnSpc>
              <a:spcBef>
                <a:spcPct val="20000"/>
              </a:spcBef>
              <a:buFont typeface="Arial" charset="0"/>
              <a:buChar char="•"/>
            </a:pPr>
            <a:r>
              <a:rPr lang="en-IE" sz="2000" dirty="0" smtClean="0">
                <a:solidFill>
                  <a:srgbClr val="005191"/>
                </a:solidFill>
              </a:rPr>
              <a:t>organise the “response” part of the cycle (International Charter, Sentinel-Asia)</a:t>
            </a:r>
          </a:p>
          <a:p>
            <a:pPr marL="800100" lvl="1" indent="-342900" algn="just" defTabSz="914400">
              <a:lnSpc>
                <a:spcPct val="90000"/>
              </a:lnSpc>
              <a:spcBef>
                <a:spcPct val="20000"/>
              </a:spcBef>
              <a:buFont typeface="Arial" charset="0"/>
              <a:buChar char="•"/>
            </a:pPr>
            <a:r>
              <a:rPr lang="en-IE" sz="2000" dirty="0" smtClean="0">
                <a:solidFill>
                  <a:srgbClr val="005191"/>
                </a:solidFill>
              </a:rPr>
              <a:t>propose an “ad-hoc” approach on scientific requirements for a specific zone or disaster/theme (better understanding of hazard phenomena, modelling, etc.)</a:t>
            </a:r>
          </a:p>
          <a:p>
            <a:pPr marL="342900" indent="-342900" algn="just" defTabSz="914400">
              <a:lnSpc>
                <a:spcPct val="90000"/>
              </a:lnSpc>
              <a:spcBef>
                <a:spcPct val="20000"/>
              </a:spcBef>
              <a:buFont typeface="Arial" pitchFamily="34" charset="0"/>
              <a:buChar char="•"/>
            </a:pPr>
            <a:r>
              <a:rPr lang="en-IE" sz="2400" b="1" dirty="0" smtClean="0">
                <a:solidFill>
                  <a:schemeClr val="tx1">
                    <a:lumMod val="75000"/>
                  </a:schemeClr>
                </a:solidFill>
                <a:latin typeface="Arial" pitchFamily="34" charset="0"/>
                <a:ea typeface="ＭＳ Ｐゴシック" pitchFamily="50" charset="-128"/>
                <a:cs typeface="Arial" pitchFamily="34" charset="0"/>
              </a:rPr>
              <a:t>After the initial response, space agencies have little or no coordination for the post-crisis part of the disaster management cycle</a:t>
            </a:r>
          </a:p>
          <a:p>
            <a:pPr algn="just" defTabSz="914400">
              <a:lnSpc>
                <a:spcPct val="90000"/>
              </a:lnSpc>
              <a:spcBef>
                <a:spcPct val="20000"/>
              </a:spcBef>
            </a:pPr>
            <a:endParaRPr lang="en-IE" sz="800" b="1" dirty="0" smtClean="0">
              <a:solidFill>
                <a:schemeClr val="tx1">
                  <a:lumMod val="75000"/>
                </a:schemeClr>
              </a:solidFill>
              <a:latin typeface="Arial" pitchFamily="34" charset="0"/>
              <a:ea typeface="ＭＳ Ｐゴシック" pitchFamily="50" charset="-128"/>
              <a:cs typeface="Arial" pitchFamily="34" charset="0"/>
            </a:endParaRPr>
          </a:p>
          <a:p>
            <a:pPr algn="just" defTabSz="914400">
              <a:lnSpc>
                <a:spcPct val="90000"/>
              </a:lnSpc>
              <a:spcBef>
                <a:spcPct val="20000"/>
              </a:spcBef>
            </a:pPr>
            <a:r>
              <a:rPr lang="en-IE" sz="2400" b="1" dirty="0" smtClean="0">
                <a:solidFill>
                  <a:schemeClr val="tx1">
                    <a:lumMod val="75000"/>
                  </a:schemeClr>
                </a:solidFill>
                <a:latin typeface="Arial" pitchFamily="34" charset="0"/>
                <a:ea typeface="ＭＳ Ｐゴシック" pitchFamily="50" charset="-128"/>
                <a:cs typeface="Arial" pitchFamily="34" charset="0"/>
              </a:rPr>
              <a:t>What is a “Recovery Observatory”?</a:t>
            </a:r>
          </a:p>
          <a:p>
            <a:pPr marL="342900" indent="-342900" algn="just" defTabSz="914400">
              <a:lnSpc>
                <a:spcPct val="90000"/>
              </a:lnSpc>
              <a:spcBef>
                <a:spcPct val="20000"/>
              </a:spcBef>
              <a:buFont typeface="Arial" pitchFamily="34" charset="0"/>
              <a:buChar char="•"/>
            </a:pPr>
            <a:r>
              <a:rPr lang="en-IE" sz="2000" dirty="0" smtClean="0">
                <a:solidFill>
                  <a:srgbClr val="005191"/>
                </a:solidFill>
              </a:rPr>
              <a:t>Infrastructure(s) providing access to EO data of use in the Recovery phase (non profit activities), and to vallue-added products generated by users and partners</a:t>
            </a:r>
          </a:p>
          <a:p>
            <a:pPr marL="342900" indent="-342900" algn="just" defTabSz="914400">
              <a:lnSpc>
                <a:spcPct val="90000"/>
              </a:lnSpc>
              <a:spcBef>
                <a:spcPct val="20000"/>
              </a:spcBef>
              <a:buFont typeface="Arial" pitchFamily="34" charset="0"/>
              <a:buChar char="•"/>
            </a:pPr>
            <a:r>
              <a:rPr lang="en-IE" sz="2000" dirty="0" smtClean="0">
                <a:solidFill>
                  <a:srgbClr val="005191"/>
                </a:solidFill>
              </a:rPr>
              <a:t>Data should include those acquired during the response and regular acquisitions during Recovery planned to address specific prouict needs</a:t>
            </a:r>
          </a:p>
          <a:p>
            <a:pPr marL="342900" indent="-342900" algn="just" defTabSz="914400">
              <a:lnSpc>
                <a:spcPct val="90000"/>
              </a:lnSpc>
              <a:spcBef>
                <a:spcPct val="20000"/>
              </a:spcBef>
              <a:buFont typeface="Arial" pitchFamily="34" charset="0"/>
              <a:buChar char="•"/>
            </a:pPr>
            <a:r>
              <a:rPr lang="en-IE" sz="2000" dirty="0" smtClean="0">
                <a:solidFill>
                  <a:srgbClr val="005191"/>
                </a:solidFill>
              </a:rPr>
              <a:t>Links to local users and to international organisations</a:t>
            </a:r>
          </a:p>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3</a:t>
            </a:fld>
            <a:endParaRPr lang="en-US"/>
          </a:p>
        </p:txBody>
      </p:sp>
    </p:spTree>
    <p:extLst>
      <p:ext uri="{BB962C8B-B14F-4D97-AF65-F5344CB8AC3E}">
        <p14:creationId xmlns:p14="http://schemas.microsoft.com/office/powerpoint/2010/main" val="3774026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DA59DC-5E84-41C3-ADD6-46AFE45C69C2}"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30</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57B9EF-31D0-534D-B9F9-15D3D7505542}" type="slidenum">
              <a:rPr lang="en-US" smtClean="0"/>
              <a:pPr/>
              <a:t>31</a:t>
            </a:fld>
            <a:endParaRPr lang="en-US"/>
          </a:p>
        </p:txBody>
      </p:sp>
    </p:spTree>
    <p:extLst>
      <p:ext uri="{BB962C8B-B14F-4D97-AF65-F5344CB8AC3E}">
        <p14:creationId xmlns:p14="http://schemas.microsoft.com/office/powerpoint/2010/main" val="42703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57B9EF-31D0-534D-B9F9-15D3D7505542}"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2703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57B9EF-31D0-534D-B9F9-15D3D750554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2703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57B9EF-31D0-534D-B9F9-15D3D750554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2703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35</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7AF44B-FD4F-451A-BF1A-DDA58DCF413F}" type="slidenum">
              <a:rPr lang="en-GB" smtClean="0"/>
              <a:t>36</a:t>
            </a:fld>
            <a:endParaRPr lang="en-GB"/>
          </a:p>
        </p:txBody>
      </p:sp>
    </p:spTree>
    <p:extLst>
      <p:ext uri="{BB962C8B-B14F-4D97-AF65-F5344CB8AC3E}">
        <p14:creationId xmlns:p14="http://schemas.microsoft.com/office/powerpoint/2010/main" val="2805329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7AF44B-FD4F-451A-BF1A-DDA58DCF413F}" type="slidenum">
              <a:rPr lang="en-GB" smtClean="0"/>
              <a:t>39</a:t>
            </a:fld>
            <a:endParaRPr lang="en-GB"/>
          </a:p>
        </p:txBody>
      </p:sp>
    </p:spTree>
    <p:extLst>
      <p:ext uri="{BB962C8B-B14F-4D97-AF65-F5344CB8AC3E}">
        <p14:creationId xmlns:p14="http://schemas.microsoft.com/office/powerpoint/2010/main" val="3328374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1200">
                <a:solidFill>
                  <a:schemeClr val="tx1"/>
                </a:solidFill>
                <a:latin typeface="Verdana" charset="0"/>
                <a:ea typeface="MS PGothic" charset="0"/>
                <a:cs typeface="MS PGothic" charset="0"/>
              </a:defRPr>
            </a:lvl1pPr>
            <a:lvl2pPr marL="751122" indent="-288893">
              <a:defRPr sz="1200">
                <a:solidFill>
                  <a:schemeClr val="tx1"/>
                </a:solidFill>
                <a:latin typeface="Verdana" charset="0"/>
                <a:ea typeface="MS PGothic" charset="0"/>
                <a:cs typeface="MS PGothic" charset="0"/>
              </a:defRPr>
            </a:lvl2pPr>
            <a:lvl3pPr marL="1155573" indent="-231115">
              <a:defRPr sz="1200">
                <a:solidFill>
                  <a:schemeClr val="tx1"/>
                </a:solidFill>
                <a:latin typeface="Verdana" charset="0"/>
                <a:ea typeface="MS PGothic" charset="0"/>
                <a:cs typeface="MS PGothic" charset="0"/>
              </a:defRPr>
            </a:lvl3pPr>
            <a:lvl4pPr marL="1617802" indent="-231115">
              <a:defRPr sz="1200">
                <a:solidFill>
                  <a:schemeClr val="tx1"/>
                </a:solidFill>
                <a:latin typeface="Verdana" charset="0"/>
                <a:ea typeface="MS PGothic" charset="0"/>
                <a:cs typeface="MS PGothic" charset="0"/>
              </a:defRPr>
            </a:lvl4pPr>
            <a:lvl5pPr marL="2080031" indent="-231115">
              <a:defRPr sz="1200">
                <a:solidFill>
                  <a:schemeClr val="tx1"/>
                </a:solidFill>
                <a:latin typeface="Verdana" charset="0"/>
                <a:ea typeface="MS PGothic" charset="0"/>
                <a:cs typeface="MS PGothic" charset="0"/>
              </a:defRPr>
            </a:lvl5pPr>
            <a:lvl6pPr marL="2542261" indent="-231115" eaLnBrk="0" fontAlgn="base" hangingPunct="0">
              <a:spcBef>
                <a:spcPct val="30000"/>
              </a:spcBef>
              <a:spcAft>
                <a:spcPct val="0"/>
              </a:spcAft>
              <a:defRPr sz="1200">
                <a:solidFill>
                  <a:schemeClr val="tx1"/>
                </a:solidFill>
                <a:latin typeface="Verdana" charset="0"/>
                <a:ea typeface="MS PGothic" charset="0"/>
                <a:cs typeface="MS PGothic" charset="0"/>
              </a:defRPr>
            </a:lvl6pPr>
            <a:lvl7pPr marL="3004490" indent="-231115" eaLnBrk="0" fontAlgn="base" hangingPunct="0">
              <a:spcBef>
                <a:spcPct val="30000"/>
              </a:spcBef>
              <a:spcAft>
                <a:spcPct val="0"/>
              </a:spcAft>
              <a:defRPr sz="1200">
                <a:solidFill>
                  <a:schemeClr val="tx1"/>
                </a:solidFill>
                <a:latin typeface="Verdana" charset="0"/>
                <a:ea typeface="MS PGothic" charset="0"/>
                <a:cs typeface="MS PGothic" charset="0"/>
              </a:defRPr>
            </a:lvl7pPr>
            <a:lvl8pPr marL="3466719" indent="-231115" eaLnBrk="0" fontAlgn="base" hangingPunct="0">
              <a:spcBef>
                <a:spcPct val="30000"/>
              </a:spcBef>
              <a:spcAft>
                <a:spcPct val="0"/>
              </a:spcAft>
              <a:defRPr sz="1200">
                <a:solidFill>
                  <a:schemeClr val="tx1"/>
                </a:solidFill>
                <a:latin typeface="Verdana" charset="0"/>
                <a:ea typeface="MS PGothic" charset="0"/>
                <a:cs typeface="MS PGothic" charset="0"/>
              </a:defRPr>
            </a:lvl8pPr>
            <a:lvl9pPr marL="3928948" indent="-231115" eaLnBrk="0" fontAlgn="base" hangingPunct="0">
              <a:spcBef>
                <a:spcPct val="30000"/>
              </a:spcBef>
              <a:spcAft>
                <a:spcPct val="0"/>
              </a:spcAft>
              <a:defRPr sz="1200">
                <a:solidFill>
                  <a:schemeClr val="tx1"/>
                </a:solidFill>
                <a:latin typeface="Verdana" charset="0"/>
                <a:ea typeface="MS PGothic" charset="0"/>
                <a:cs typeface="MS PGothic" charset="0"/>
              </a:defRPr>
            </a:lvl9pPr>
          </a:lstStyle>
          <a:p>
            <a:pPr>
              <a:defRPr/>
            </a:pPr>
            <a:fld id="{BB2BA2FA-D6BA-2641-8BE1-9E6D35A4EFA7}" type="slidenum">
              <a:rPr lang="da-DK" smtClean="0"/>
              <a:pPr>
                <a:defRPr/>
              </a:pPr>
              <a:t>40</a:t>
            </a:fld>
            <a:endParaRPr lang="da-DK" smtClean="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pPr eaLnBrk="1" hangingPunct="1">
              <a:defRPr/>
            </a:pPr>
            <a:endParaRPr lang="en-GB" smtClean="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availability and sharing of timely and relevant information is critical for assisting humanitarian operations. </a:t>
            </a:r>
            <a:endParaRPr lang="en-GB" smtClean="0"/>
          </a:p>
          <a:p>
            <a:pPr eaLnBrk="1" hangingPunct="1">
              <a:spcBef>
                <a:spcPct val="0"/>
              </a:spcBef>
            </a:pPr>
            <a:r>
              <a:rPr lang="en-US" smtClean="0"/>
              <a:t>As shown here in the graph in the immediate aftermath of an event there is a peak in the demand of data and information including maps.</a:t>
            </a:r>
            <a:endParaRPr lang="en-GB" smtClean="0"/>
          </a:p>
          <a:p>
            <a:pPr eaLnBrk="1" hangingPunct="1">
              <a:spcBef>
                <a:spcPct val="0"/>
              </a:spcBef>
            </a:pPr>
            <a:endParaRPr lang="en-GB"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80B034-5E82-4B64-B02B-C8125BAE0980}" type="slidenum">
              <a:rPr lang="en-US" smtClean="0">
                <a:solidFill>
                  <a:srgbClr val="000000"/>
                </a:solidFill>
              </a:rPr>
              <a:pPr>
                <a:defRPr/>
              </a:pPr>
              <a:t>4</a:t>
            </a:fld>
            <a:endParaRPr lang="en-US" smtClean="0">
              <a:solidFill>
                <a:srgbClr val="000000"/>
              </a:solidFill>
            </a:endParaRPr>
          </a:p>
        </p:txBody>
      </p:sp>
    </p:spTree>
    <p:extLst>
      <p:ext uri="{BB962C8B-B14F-4D97-AF65-F5344CB8AC3E}">
        <p14:creationId xmlns:p14="http://schemas.microsoft.com/office/powerpoint/2010/main" val="3593086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44</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45</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46</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50</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51</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52</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457200" lvl="1" indent="0" algn="just" defTabSz="914400">
              <a:lnSpc>
                <a:spcPct val="90000"/>
              </a:lnSpc>
              <a:spcBef>
                <a:spcPct val="20000"/>
              </a:spcBef>
              <a:buFont typeface="Arial" charset="0"/>
              <a:buNone/>
            </a:pPr>
            <a:r>
              <a:rPr lang="en-IE" sz="2000" b="1" dirty="0" smtClean="0">
                <a:solidFill>
                  <a:srgbClr val="005191"/>
                </a:solidFill>
              </a:rPr>
              <a:t>Proposal</a:t>
            </a:r>
          </a:p>
          <a:p>
            <a:pPr marL="800100" lvl="1" indent="-342900" algn="just" defTabSz="914400">
              <a:lnSpc>
                <a:spcPct val="90000"/>
              </a:lnSpc>
              <a:spcBef>
                <a:spcPct val="20000"/>
              </a:spcBef>
              <a:buFont typeface="Arial" charset="0"/>
              <a:buChar char="•"/>
            </a:pPr>
            <a:r>
              <a:rPr lang="en-IE" sz="2000" dirty="0" smtClean="0">
                <a:solidFill>
                  <a:srgbClr val="005191"/>
                </a:solidFill>
              </a:rPr>
              <a:t>set-up and agree all organisational aspects (including procedure to decide on the creation of an RO following a major event)</a:t>
            </a:r>
          </a:p>
          <a:p>
            <a:pPr marL="800100" lvl="1" indent="-342900" algn="just" defTabSz="914400">
              <a:lnSpc>
                <a:spcPct val="90000"/>
              </a:lnSpc>
              <a:spcBef>
                <a:spcPct val="20000"/>
              </a:spcBef>
              <a:buFont typeface="Arial" charset="0"/>
              <a:buChar char="•"/>
            </a:pPr>
            <a:r>
              <a:rPr lang="en-IE" sz="2000" dirty="0" smtClean="0">
                <a:solidFill>
                  <a:srgbClr val="005191"/>
                </a:solidFill>
              </a:rPr>
              <a:t>create </a:t>
            </a:r>
            <a:r>
              <a:rPr lang="en-IE" sz="2000" b="1" dirty="0" smtClean="0">
                <a:solidFill>
                  <a:srgbClr val="FF0000"/>
                </a:solidFill>
              </a:rPr>
              <a:t>ONE</a:t>
            </a:r>
            <a:r>
              <a:rPr lang="en-IE" sz="2000" dirty="0" smtClean="0">
                <a:solidFill>
                  <a:srgbClr val="005191"/>
                </a:solidFill>
              </a:rPr>
              <a:t> pilot RO following a major event during the CEOS DRM activities</a:t>
            </a:r>
          </a:p>
          <a:p>
            <a:pPr marL="457200" lvl="1" indent="0" algn="just" defTabSz="914400">
              <a:lnSpc>
                <a:spcPct val="90000"/>
              </a:lnSpc>
              <a:spcBef>
                <a:spcPct val="20000"/>
              </a:spcBef>
              <a:buFont typeface="Arial" charset="0"/>
              <a:buNone/>
            </a:pPr>
            <a:endParaRPr lang="en-IE" sz="2000" dirty="0" smtClean="0">
              <a:solidFill>
                <a:srgbClr val="005191"/>
              </a:solidFill>
            </a:endParaRPr>
          </a:p>
          <a:p>
            <a:pPr marL="0" indent="0" algn="just" defTabSz="914400">
              <a:lnSpc>
                <a:spcPct val="90000"/>
              </a:lnSpc>
              <a:spcBef>
                <a:spcPct val="20000"/>
              </a:spcBef>
              <a:buFont typeface="Arial" charset="0"/>
              <a:buNone/>
            </a:pPr>
            <a:r>
              <a:rPr lang="en-GB" altLang="ja-JP" sz="2400" b="1" dirty="0" smtClean="0">
                <a:solidFill>
                  <a:schemeClr val="tx1">
                    <a:lumMod val="75000"/>
                  </a:schemeClr>
                </a:solidFill>
                <a:latin typeface="Arial" pitchFamily="34" charset="0"/>
                <a:ea typeface="ＭＳ Ｐゴシック" pitchFamily="50" charset="-128"/>
                <a:cs typeface="Arial" pitchFamily="34" charset="0"/>
              </a:rPr>
              <a:t>          Example of “</a:t>
            </a:r>
            <a:r>
              <a:rPr lang="en-GB" altLang="ja-JP" sz="2400" b="1" dirty="0" err="1" smtClean="0">
                <a:solidFill>
                  <a:schemeClr val="tx1">
                    <a:lumMod val="75000"/>
                  </a:schemeClr>
                </a:solidFill>
                <a:latin typeface="Arial" pitchFamily="34" charset="0"/>
                <a:ea typeface="ＭＳ Ｐゴシック" pitchFamily="50" charset="-128"/>
                <a:cs typeface="Arial" pitchFamily="34" charset="0"/>
              </a:rPr>
              <a:t>Kalhaiti</a:t>
            </a:r>
            <a:r>
              <a:rPr lang="en-GB" altLang="ja-JP" sz="2400" b="1" dirty="0" smtClean="0">
                <a:solidFill>
                  <a:schemeClr val="tx1">
                    <a:lumMod val="75000"/>
                  </a:schemeClr>
                </a:solidFill>
                <a:latin typeface="Arial" pitchFamily="34" charset="0"/>
                <a:ea typeface="ＭＳ Ｐゴシック" pitchFamily="50" charset="-128"/>
                <a:cs typeface="Arial" pitchFamily="34" charset="0"/>
              </a:rPr>
              <a:t>” RO established by CNES following Haiti earthquake, Jan 2010</a:t>
            </a:r>
          </a:p>
          <a:p>
            <a:pPr marL="800100" lvl="1" indent="-342900" algn="just" defTabSz="914400">
              <a:lnSpc>
                <a:spcPct val="90000"/>
              </a:lnSpc>
              <a:spcBef>
                <a:spcPct val="20000"/>
              </a:spcBef>
              <a:buFont typeface="Arial" charset="0"/>
              <a:buChar char="•"/>
            </a:pPr>
            <a:r>
              <a:rPr lang="en-GB" altLang="ja-JP" sz="2000" dirty="0" smtClean="0">
                <a:solidFill>
                  <a:srgbClr val="005191"/>
                </a:solidFill>
              </a:rPr>
              <a:t>integration of large quantity of EO data acquired during the Charter activation (approx. 3Tb – 69000 files)</a:t>
            </a:r>
          </a:p>
          <a:p>
            <a:pPr marL="800100" lvl="1" indent="-342900" algn="just" defTabSz="914400">
              <a:lnSpc>
                <a:spcPct val="90000"/>
              </a:lnSpc>
              <a:spcBef>
                <a:spcPct val="20000"/>
              </a:spcBef>
              <a:buFont typeface="Arial" charset="0"/>
              <a:buChar char="•"/>
            </a:pPr>
            <a:r>
              <a:rPr lang="en-GB" altLang="ja-JP" sz="2000" dirty="0" smtClean="0">
                <a:solidFill>
                  <a:srgbClr val="005191"/>
                </a:solidFill>
              </a:rPr>
              <a:t>regular acquisitions during Recovery period (&lt;150 images since 2010)</a:t>
            </a:r>
          </a:p>
          <a:p>
            <a:pPr marL="800100" lvl="1" indent="-342900" algn="just" defTabSz="914400">
              <a:lnSpc>
                <a:spcPct val="90000"/>
              </a:lnSpc>
              <a:spcBef>
                <a:spcPct val="20000"/>
              </a:spcBef>
              <a:buFont typeface="Arial" charset="0"/>
              <a:buChar char="•"/>
            </a:pPr>
            <a:r>
              <a:rPr lang="en-GB" altLang="ja-JP" sz="2000" dirty="0" smtClean="0">
                <a:solidFill>
                  <a:srgbClr val="005191"/>
                </a:solidFill>
              </a:rPr>
              <a:t>large community of local and international users </a:t>
            </a:r>
          </a:p>
          <a:p>
            <a:pPr marL="800100" lvl="1" indent="-342900" algn="just" defTabSz="914400">
              <a:lnSpc>
                <a:spcPct val="90000"/>
              </a:lnSpc>
              <a:spcBef>
                <a:spcPct val="20000"/>
              </a:spcBef>
              <a:buFont typeface="Arial" charset="0"/>
              <a:buChar char="•"/>
            </a:pPr>
            <a:endParaRPr lang="en-GB" altLang="ja-JP" sz="2000" dirty="0" smtClean="0">
              <a:solidFill>
                <a:srgbClr val="005191"/>
              </a:solidFill>
            </a:endParaRPr>
          </a:p>
          <a:p>
            <a:pPr marL="457200" lvl="1" indent="0" algn="just" defTabSz="914400">
              <a:lnSpc>
                <a:spcPct val="90000"/>
              </a:lnSpc>
              <a:spcBef>
                <a:spcPct val="20000"/>
              </a:spcBef>
              <a:buFont typeface="Arial" charset="0"/>
              <a:buNone/>
            </a:pPr>
            <a:r>
              <a:rPr lang="en-GB" altLang="ja-JP" sz="2000" dirty="0" smtClean="0">
                <a:solidFill>
                  <a:srgbClr val="005191"/>
                </a:solidFill>
              </a:rPr>
              <a:t>HOWEVER</a:t>
            </a:r>
            <a:r>
              <a:rPr lang="en-GB" altLang="ja-JP" sz="2000" baseline="0" dirty="0" smtClean="0">
                <a:solidFill>
                  <a:srgbClr val="005191"/>
                </a:solidFill>
              </a:rPr>
              <a:t>:</a:t>
            </a:r>
          </a:p>
          <a:p>
            <a:pPr marL="457200" lvl="1" indent="0" algn="just" defTabSz="914400">
              <a:lnSpc>
                <a:spcPct val="90000"/>
              </a:lnSpc>
              <a:spcBef>
                <a:spcPct val="20000"/>
              </a:spcBef>
              <a:buFont typeface="Arial" charset="0"/>
              <a:buNone/>
            </a:pPr>
            <a:r>
              <a:rPr lang="en-GB" altLang="ja-JP" sz="2000" baseline="0" dirty="0" err="1" smtClean="0">
                <a:solidFill>
                  <a:srgbClr val="005191"/>
                </a:solidFill>
              </a:rPr>
              <a:t>Kal</a:t>
            </a:r>
            <a:r>
              <a:rPr lang="en-GB" altLang="ja-JP" sz="2000" baseline="0" dirty="0" smtClean="0">
                <a:solidFill>
                  <a:srgbClr val="005191"/>
                </a:solidFill>
              </a:rPr>
              <a:t> Haiti is effort driven by one agency (although some data from other agencies has now been contributed)</a:t>
            </a:r>
          </a:p>
          <a:p>
            <a:pPr marL="457200" lvl="1" indent="0" algn="just" defTabSz="914400">
              <a:lnSpc>
                <a:spcPct val="90000"/>
              </a:lnSpc>
              <a:spcBef>
                <a:spcPct val="20000"/>
              </a:spcBef>
              <a:buFont typeface="Arial" charset="0"/>
              <a:buNone/>
            </a:pPr>
            <a:r>
              <a:rPr lang="en-GB" altLang="ja-JP" sz="2000" baseline="0" dirty="0" err="1" smtClean="0">
                <a:solidFill>
                  <a:srgbClr val="005191"/>
                </a:solidFill>
              </a:rPr>
              <a:t>Kal</a:t>
            </a:r>
            <a:r>
              <a:rPr lang="en-GB" altLang="ja-JP" sz="2000" baseline="0" dirty="0" smtClean="0">
                <a:solidFill>
                  <a:srgbClr val="005191"/>
                </a:solidFill>
              </a:rPr>
              <a:t> Haiti was established well after the event</a:t>
            </a:r>
          </a:p>
          <a:p>
            <a:pPr marL="457200" lvl="1" indent="0" algn="just" defTabSz="914400">
              <a:lnSpc>
                <a:spcPct val="90000"/>
              </a:lnSpc>
              <a:spcBef>
                <a:spcPct val="20000"/>
              </a:spcBef>
              <a:buFont typeface="Arial" charset="0"/>
              <a:buNone/>
            </a:pPr>
            <a:r>
              <a:rPr lang="en-GB" altLang="ja-JP" sz="2000" baseline="0" dirty="0" smtClean="0">
                <a:solidFill>
                  <a:srgbClr val="005191"/>
                </a:solidFill>
              </a:rPr>
              <a:t>Opportunities to support early recovery not fully exploited</a:t>
            </a:r>
          </a:p>
          <a:p>
            <a:pPr marL="457200" lvl="1" indent="0" algn="just" defTabSz="914400">
              <a:lnSpc>
                <a:spcPct val="90000"/>
              </a:lnSpc>
              <a:spcBef>
                <a:spcPct val="20000"/>
              </a:spcBef>
              <a:buFont typeface="Arial" charset="0"/>
              <a:buNone/>
            </a:pPr>
            <a:r>
              <a:rPr lang="en-GB" altLang="ja-JP" sz="2000" baseline="0" dirty="0" smtClean="0">
                <a:solidFill>
                  <a:srgbClr val="005191"/>
                </a:solidFill>
              </a:rPr>
              <a:t>For these reasons, </a:t>
            </a:r>
            <a:r>
              <a:rPr lang="en-GB" altLang="ja-JP" sz="2000" baseline="0" dirty="0" err="1" smtClean="0">
                <a:solidFill>
                  <a:srgbClr val="005191"/>
                </a:solidFill>
              </a:rPr>
              <a:t>Kal</a:t>
            </a:r>
            <a:r>
              <a:rPr lang="en-GB" altLang="ja-JP" sz="2000" baseline="0" dirty="0" smtClean="0">
                <a:solidFill>
                  <a:srgbClr val="005191"/>
                </a:solidFill>
              </a:rPr>
              <a:t> Haiti is not a true showcase of what is possible with satellite EO</a:t>
            </a:r>
            <a:r>
              <a:rPr lang="en-GB" altLang="ja-JP" sz="2000" dirty="0" smtClean="0">
                <a:solidFill>
                  <a:srgbClr val="005191"/>
                </a:solidFill>
              </a:rPr>
              <a:t> during major recovery</a:t>
            </a:r>
            <a:r>
              <a:rPr lang="en-GB" altLang="ja-JP" sz="2000" baseline="0" dirty="0" smtClean="0">
                <a:solidFill>
                  <a:srgbClr val="005191"/>
                </a:solidFill>
              </a:rPr>
              <a:t> effort</a:t>
            </a:r>
            <a:endParaRPr lang="en-GB" altLang="ja-JP" sz="2000" dirty="0" smtClean="0">
              <a:solidFill>
                <a:srgbClr val="005191"/>
              </a:solidFill>
            </a:endParaRPr>
          </a:p>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53</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smtClean="0">
                <a:solidFill>
                  <a:schemeClr val="tx1"/>
                </a:solidFill>
                <a:effectLst/>
                <a:latin typeface="+mn-lt"/>
                <a:ea typeface="ＭＳ Ｐゴシック" pitchFamily="-106" charset="-128"/>
                <a:cs typeface="ＭＳ Ｐゴシック" pitchFamily="-106" charset="-128"/>
              </a:rPr>
              <a:t>Before activation (now)</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Development/characterization of product list with UNDP, WB (and others) in coordination with UNOSAT (and others)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Update of existing scenarios including estimates of volume of data to be tasked and processed</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Preparation of data processing (</a:t>
            </a:r>
            <a:r>
              <a:rPr lang="en-US" sz="1200" kern="1200" dirty="0" err="1" smtClean="0">
                <a:solidFill>
                  <a:schemeClr val="tx1"/>
                </a:solidFill>
                <a:effectLst/>
                <a:latin typeface="+mn-lt"/>
                <a:ea typeface="ＭＳ Ｐゴシック" pitchFamily="-106" charset="-128"/>
                <a:cs typeface="ＭＳ Ｐゴシック" pitchFamily="-106" charset="-128"/>
              </a:rPr>
              <a:t>ortho</a:t>
            </a:r>
            <a:r>
              <a:rPr lang="en-US" sz="1200" kern="1200" dirty="0" smtClean="0">
                <a:solidFill>
                  <a:schemeClr val="tx1"/>
                </a:solidFill>
                <a:effectLst/>
                <a:latin typeface="+mn-lt"/>
                <a:ea typeface="ＭＳ Ｐゴシック" pitchFamily="-106" charset="-128"/>
                <a:cs typeface="ＭＳ Ｐゴシック" pitchFamily="-106" charset="-128"/>
              </a:rPr>
              <a:t>-rectification and atmospheric corrections) with involved CEOS agencies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Preparation of value-adding strategy (who? how? in kind contributions? funds?)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License for RO data use (CNES for SPOT and Pleiades, others?)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Pre-triggering RO activities (strategy for PDNAs and for 1</a:t>
            </a:r>
            <a:r>
              <a:rPr lang="en-US" sz="1200" kern="1200" baseline="30000" dirty="0" smtClean="0">
                <a:solidFill>
                  <a:schemeClr val="tx1"/>
                </a:solidFill>
                <a:effectLst/>
                <a:latin typeface="+mn-lt"/>
                <a:ea typeface="ＭＳ Ｐゴシック" pitchFamily="-106" charset="-128"/>
                <a:cs typeface="ＭＳ Ｐゴシック" pitchFamily="-106" charset="-128"/>
              </a:rPr>
              <a:t>st</a:t>
            </a:r>
            <a:r>
              <a:rPr lang="en-US" sz="1200" kern="1200" dirty="0" smtClean="0">
                <a:solidFill>
                  <a:schemeClr val="tx1"/>
                </a:solidFill>
                <a:effectLst/>
                <a:latin typeface="+mn-lt"/>
                <a:ea typeface="ＭＳ Ｐゴシック" pitchFamily="-106" charset="-128"/>
                <a:cs typeface="ＭＳ Ｐゴシック" pitchFamily="-106" charset="-128"/>
              </a:rPr>
              <a:t> RO; others? which agencies would host and operate)</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Link between the RO and the CEOS WEB pages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Development of IT  and data ingestion process</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Triggering preparation: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1"/>
            <a:r>
              <a:rPr lang="en-US" sz="1200" kern="1200" dirty="0" smtClean="0">
                <a:solidFill>
                  <a:schemeClr val="tx1"/>
                </a:solidFill>
                <a:effectLst/>
                <a:latin typeface="+mn-lt"/>
                <a:ea typeface="ＭＳ Ｐゴシック" pitchFamily="-106" charset="-128"/>
                <a:cs typeface="+mn-cs"/>
              </a:rPr>
              <a:t>Rapid report on situation to support triggering</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Interface with stakeholders for product needs, coordination with other initiatives… </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Preliminary definition of  acquisition plan  (V0)</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Analyze of possible implementation of IT (deployment, hosting, project management  and operations)</a:t>
            </a:r>
            <a:endParaRPr lang="en-CA" sz="1200" kern="1200" dirty="0" smtClean="0">
              <a:solidFill>
                <a:schemeClr val="tx1"/>
              </a:solidFill>
              <a:effectLst/>
              <a:latin typeface="+mn-lt"/>
              <a:ea typeface="ＭＳ Ｐゴシック" pitchFamily="-106" charset="-128"/>
              <a:cs typeface="+mn-cs"/>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After activation (3 to 6 months)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Implementation of the RO when triggered</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First operations: upload of Charter data and result, PDNA or for RO, baseline first products for recovery planning  and monitoring</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Coordination activities: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1"/>
            <a:r>
              <a:rPr lang="en-US" sz="1200" kern="1200" dirty="0" smtClean="0">
                <a:solidFill>
                  <a:schemeClr val="tx1"/>
                </a:solidFill>
                <a:effectLst/>
                <a:latin typeface="+mn-lt"/>
                <a:ea typeface="ＭＳ Ｐゴシック" pitchFamily="-106" charset="-128"/>
                <a:cs typeface="+mn-cs"/>
              </a:rPr>
              <a:t>Interface with stakeholders for precise definition of needs and identification of national entities to involve</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Interface with the national institutions for product needs, coordination with other initiatives… </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Definition of the acquisition plan (v1) and initial liaison with agencies</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Establishment of formal institutional relationship with national entities (definition of role and responsibilities, identification of funding sources if available)</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Elaboration of  the RO  activity grid  (applications……)</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Reporting to CEOS on development of RO and recommendations on issues to address</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Building of research and training activities</a:t>
            </a:r>
            <a:endParaRPr lang="en-CA" sz="1200" kern="1200" dirty="0" smtClean="0">
              <a:solidFill>
                <a:schemeClr val="tx1"/>
              </a:solidFill>
              <a:effectLst/>
              <a:latin typeface="+mn-lt"/>
              <a:ea typeface="ＭＳ Ｐゴシック" pitchFamily="-106" charset="-128"/>
              <a:cs typeface="+mn-cs"/>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On-going operations (1 to 3 years)</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b="1" kern="1200" dirty="0" smtClean="0">
                <a:solidFill>
                  <a:schemeClr val="tx1"/>
                </a:solidFill>
                <a:effectLst/>
                <a:latin typeface="+mn-lt"/>
                <a:ea typeface="ＭＳ Ｐゴシック" pitchFamily="-106" charset="-128"/>
                <a:cs typeface="ＭＳ Ｐゴシック" pitchFamily="-106" charset="-128"/>
              </a:rPr>
              <a:t>Coordination activities:</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Liaison and development of institutional relationships, new relationship building</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Promotion and outreach (including long term promotion of RO within country)</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Development of lessons learned and replication of RO model (in other countries)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Value-adding coordination and new product development; new value added partners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Regular Report of technical results to national institutions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Support to national users (technical and policy), including new service development</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Coordination and animation of new research activities around RO concept</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Management of the activity (applications) grid in coordination with the project manager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Formal  report to CEOS on RO (annual)</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b="1" kern="1200" dirty="0" smtClean="0">
                <a:solidFill>
                  <a:schemeClr val="tx1"/>
                </a:solidFill>
                <a:effectLst/>
                <a:latin typeface="+mn-lt"/>
                <a:ea typeface="ＭＳ Ｐゴシック" pitchFamily="-106" charset="-128"/>
                <a:cs typeface="ＭＳ Ｐゴシック" pitchFamily="-106" charset="-128"/>
              </a:rPr>
              <a:t>Project Management activities</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1"/>
            <a:r>
              <a:rPr lang="en-US" sz="1200" kern="1200" dirty="0" smtClean="0">
                <a:solidFill>
                  <a:schemeClr val="tx1"/>
                </a:solidFill>
                <a:effectLst/>
                <a:latin typeface="+mn-lt"/>
                <a:ea typeface="ＭＳ Ｐゴシック" pitchFamily="-106" charset="-128"/>
                <a:cs typeface="+mn-cs"/>
              </a:rPr>
              <a:t>Management of the acquisition plan and tasking with CEOS agencies</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Management of RO content (data, product, news, documents)</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Management of data processing</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Technical reporting</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Development of long-term plan for RO after initial set-up (1-3 years)</a:t>
            </a:r>
            <a:endParaRPr lang="en-CA" sz="1200" kern="1200" dirty="0" smtClean="0">
              <a:solidFill>
                <a:schemeClr val="tx1"/>
              </a:solidFill>
              <a:effectLst/>
              <a:latin typeface="+mn-lt"/>
              <a:ea typeface="ＭＳ Ｐゴシック" pitchFamily="-106" charset="-128"/>
              <a:cs typeface="+mn-cs"/>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b="1" kern="1200" dirty="0" smtClean="0">
                <a:solidFill>
                  <a:schemeClr val="tx1"/>
                </a:solidFill>
                <a:effectLst/>
                <a:latin typeface="+mn-lt"/>
                <a:ea typeface="ＭＳ Ｐゴシック" pitchFamily="-106" charset="-128"/>
                <a:cs typeface="ＭＳ Ｐゴシック" pitchFamily="-106" charset="-128"/>
              </a:rPr>
              <a:t>Maintenance of the RO IT (corrections, evolutions)</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b="1" kern="1200" dirty="0" smtClean="0">
                <a:solidFill>
                  <a:schemeClr val="tx1"/>
                </a:solidFill>
                <a:effectLst/>
                <a:latin typeface="+mn-lt"/>
                <a:ea typeface="ＭＳ Ｐゴシック" pitchFamily="-106" charset="-128"/>
                <a:cs typeface="ＭＳ Ｐゴシック" pitchFamily="-106" charset="-128"/>
              </a:rPr>
              <a:t>VA generation</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Preparation of closure</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Evaluation</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Legacy strategies</a:t>
            </a:r>
            <a:endParaRPr lang="en-CA" sz="1200" kern="1200" dirty="0" smtClean="0">
              <a:solidFill>
                <a:schemeClr val="tx1"/>
              </a:solidFill>
              <a:effectLst/>
              <a:latin typeface="+mn-lt"/>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54</a:t>
            </a:fld>
            <a:endParaRPr lang="en-US"/>
          </a:p>
        </p:txBody>
      </p:sp>
    </p:spTree>
    <p:extLst>
      <p:ext uri="{BB962C8B-B14F-4D97-AF65-F5344CB8AC3E}">
        <p14:creationId xmlns:p14="http://schemas.microsoft.com/office/powerpoint/2010/main" val="9721554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55</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56</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5</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58</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59</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PDNA  will be used to confirm product definition and better evaluate needs of data  for the future</a:t>
            </a:r>
            <a:r>
              <a:rPr lang="en-US" baseline="0" dirty="0" smtClean="0"/>
              <a:t> recovery activation</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8</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smtClean="0">
                <a:solidFill>
                  <a:schemeClr val="tx1"/>
                </a:solidFill>
                <a:effectLst/>
                <a:latin typeface="+mn-lt"/>
                <a:ea typeface="ＭＳ Ｐゴシック" pitchFamily="-106" charset="-128"/>
                <a:cs typeface="ＭＳ Ｐゴシック" pitchFamily="-106" charset="-128"/>
              </a:rPr>
              <a:t>Before activation (now)</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Development/characterization of product list with UNDP, WB (and others) in coordination with UNOSAT (and others)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Update of existing scenarios including estimates of volume of data to be tasked and processed</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Preparation of data processing (</a:t>
            </a:r>
            <a:r>
              <a:rPr lang="en-US" sz="1200" kern="1200" dirty="0" err="1" smtClean="0">
                <a:solidFill>
                  <a:schemeClr val="tx1"/>
                </a:solidFill>
                <a:effectLst/>
                <a:latin typeface="+mn-lt"/>
                <a:ea typeface="ＭＳ Ｐゴシック" pitchFamily="-106" charset="-128"/>
                <a:cs typeface="ＭＳ Ｐゴシック" pitchFamily="-106" charset="-128"/>
              </a:rPr>
              <a:t>ortho</a:t>
            </a:r>
            <a:r>
              <a:rPr lang="en-US" sz="1200" kern="1200" dirty="0" smtClean="0">
                <a:solidFill>
                  <a:schemeClr val="tx1"/>
                </a:solidFill>
                <a:effectLst/>
                <a:latin typeface="+mn-lt"/>
                <a:ea typeface="ＭＳ Ｐゴシック" pitchFamily="-106" charset="-128"/>
                <a:cs typeface="ＭＳ Ｐゴシック" pitchFamily="-106" charset="-128"/>
              </a:rPr>
              <a:t>-rectification and atmospheric corrections) with involved CEOS agencies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Preparation of value-adding strategy (who? how? in kind contributions? funds?)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License for RO data use (CNES for SPOT and Pleiades, others?)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Pre-triggering RO activities (strategy for PDNAs and for 1</a:t>
            </a:r>
            <a:r>
              <a:rPr lang="en-US" sz="1200" kern="1200" baseline="30000" dirty="0" smtClean="0">
                <a:solidFill>
                  <a:schemeClr val="tx1"/>
                </a:solidFill>
                <a:effectLst/>
                <a:latin typeface="+mn-lt"/>
                <a:ea typeface="ＭＳ Ｐゴシック" pitchFamily="-106" charset="-128"/>
                <a:cs typeface="ＭＳ Ｐゴシック" pitchFamily="-106" charset="-128"/>
              </a:rPr>
              <a:t>st</a:t>
            </a:r>
            <a:r>
              <a:rPr lang="en-US" sz="1200" kern="1200" dirty="0" smtClean="0">
                <a:solidFill>
                  <a:schemeClr val="tx1"/>
                </a:solidFill>
                <a:effectLst/>
                <a:latin typeface="+mn-lt"/>
                <a:ea typeface="ＭＳ Ｐゴシック" pitchFamily="-106" charset="-128"/>
                <a:cs typeface="ＭＳ Ｐゴシック" pitchFamily="-106" charset="-128"/>
              </a:rPr>
              <a:t> RO; others? which agencies would host and operate)</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Link between the RO and the CEOS WEB pages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Development of IT  and data ingestion process</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Triggering preparation: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1"/>
            <a:r>
              <a:rPr lang="en-US" sz="1200" kern="1200" dirty="0" smtClean="0">
                <a:solidFill>
                  <a:schemeClr val="tx1"/>
                </a:solidFill>
                <a:effectLst/>
                <a:latin typeface="+mn-lt"/>
                <a:ea typeface="ＭＳ Ｐゴシック" pitchFamily="-106" charset="-128"/>
                <a:cs typeface="+mn-cs"/>
              </a:rPr>
              <a:t>Rapid report on situation to support triggering</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Interface with stakeholders for product needs, coordination with other initiatives… </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Preliminary definition of  acquisition plan  (V0)</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Analyze of possible implementation of IT (deployment, hosting, project management  and operations)</a:t>
            </a:r>
            <a:endParaRPr lang="en-CA" sz="1200" kern="1200" dirty="0" smtClean="0">
              <a:solidFill>
                <a:schemeClr val="tx1"/>
              </a:solidFill>
              <a:effectLst/>
              <a:latin typeface="+mn-lt"/>
              <a:ea typeface="ＭＳ Ｐゴシック" pitchFamily="-106" charset="-128"/>
              <a:cs typeface="+mn-cs"/>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After activation (3 to 6 months)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Implementation of the RO when triggered</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First operations: upload of Charter data and result, PDNA or for RO, baseline first products for recovery planning  and monitoring</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Coordination activities: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1"/>
            <a:r>
              <a:rPr lang="en-US" sz="1200" kern="1200" dirty="0" smtClean="0">
                <a:solidFill>
                  <a:schemeClr val="tx1"/>
                </a:solidFill>
                <a:effectLst/>
                <a:latin typeface="+mn-lt"/>
                <a:ea typeface="ＭＳ Ｐゴシック" pitchFamily="-106" charset="-128"/>
                <a:cs typeface="+mn-cs"/>
              </a:rPr>
              <a:t>Interface with stakeholders for precise definition of needs and identification of national entities to involve</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Interface with the national institutions for product needs, coordination with other initiatives… </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Definition of the acquisition plan (v1) and initial liaison with agencies</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Establishment of formal institutional relationship with national entities (definition of role and responsibilities, identification of funding sources if available)</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Elaboration of  the RO  activity grid  (applications……)</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Reporting to CEOS on development of RO and recommendations on issues to address</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Building of research and training activities</a:t>
            </a:r>
            <a:endParaRPr lang="en-CA" sz="1200" kern="1200" dirty="0" smtClean="0">
              <a:solidFill>
                <a:schemeClr val="tx1"/>
              </a:solidFill>
              <a:effectLst/>
              <a:latin typeface="+mn-lt"/>
              <a:ea typeface="ＭＳ Ｐゴシック" pitchFamily="-106" charset="-128"/>
              <a:cs typeface="+mn-cs"/>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On-going operations (1 to 3 years)</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b="1" kern="1200" dirty="0" smtClean="0">
                <a:solidFill>
                  <a:schemeClr val="tx1"/>
                </a:solidFill>
                <a:effectLst/>
                <a:latin typeface="+mn-lt"/>
                <a:ea typeface="ＭＳ Ｐゴシック" pitchFamily="-106" charset="-128"/>
                <a:cs typeface="ＭＳ Ｐゴシック" pitchFamily="-106" charset="-128"/>
              </a:rPr>
              <a:t>Coordination activities:</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Liaison and development of institutional relationships, new relationship building</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Promotion and outreach (including long term promotion of RO within country)</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Development of lessons learned and replication of RO model (in other countries)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Value-adding coordination and new product development; new value added partners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Regular Report of technical results to national institutions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Support to national users (technical and policy), including new service development</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Coordination and animation of new research activities around RO concept</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Management of the activity (applications) grid in coordination with the project manager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Formal  report to CEOS on RO (annual)</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b="1" kern="1200" dirty="0" smtClean="0">
                <a:solidFill>
                  <a:schemeClr val="tx1"/>
                </a:solidFill>
                <a:effectLst/>
                <a:latin typeface="+mn-lt"/>
                <a:ea typeface="ＭＳ Ｐゴシック" pitchFamily="-106" charset="-128"/>
                <a:cs typeface="ＭＳ Ｐゴシック" pitchFamily="-106" charset="-128"/>
              </a:rPr>
              <a:t>Project Management activities</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1"/>
            <a:r>
              <a:rPr lang="en-US" sz="1200" kern="1200" dirty="0" smtClean="0">
                <a:solidFill>
                  <a:schemeClr val="tx1"/>
                </a:solidFill>
                <a:effectLst/>
                <a:latin typeface="+mn-lt"/>
                <a:ea typeface="ＭＳ Ｐゴシック" pitchFamily="-106" charset="-128"/>
                <a:cs typeface="+mn-cs"/>
              </a:rPr>
              <a:t>Management of the acquisition plan and tasking with CEOS agencies</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Management of RO content (data, product, news, documents)</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Management of data processing</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Technical reporting</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Development of long-term plan for RO after initial set-up (1-3 years)</a:t>
            </a:r>
            <a:endParaRPr lang="en-CA" sz="1200" kern="1200" dirty="0" smtClean="0">
              <a:solidFill>
                <a:schemeClr val="tx1"/>
              </a:solidFill>
              <a:effectLst/>
              <a:latin typeface="+mn-lt"/>
              <a:ea typeface="ＭＳ Ｐゴシック" pitchFamily="-106" charset="-128"/>
              <a:cs typeface="+mn-cs"/>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b="1" kern="1200" dirty="0" smtClean="0">
                <a:solidFill>
                  <a:schemeClr val="tx1"/>
                </a:solidFill>
                <a:effectLst/>
                <a:latin typeface="+mn-lt"/>
                <a:ea typeface="ＭＳ Ｐゴシック" pitchFamily="-106" charset="-128"/>
                <a:cs typeface="ＭＳ Ｐゴシック" pitchFamily="-106" charset="-128"/>
              </a:rPr>
              <a:t>Maintenance of the RO IT (corrections, evolutions)</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b="1" kern="1200" dirty="0" smtClean="0">
                <a:solidFill>
                  <a:schemeClr val="tx1"/>
                </a:solidFill>
                <a:effectLst/>
                <a:latin typeface="+mn-lt"/>
                <a:ea typeface="ＭＳ Ｐゴシック" pitchFamily="-106" charset="-128"/>
                <a:cs typeface="ＭＳ Ｐゴシック" pitchFamily="-106" charset="-128"/>
              </a:rPr>
              <a:t>VA generation</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Preparation of closure</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Evaluation</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Legacy strategies</a:t>
            </a:r>
            <a:endParaRPr lang="en-CA" sz="1200" kern="1200" dirty="0" smtClean="0">
              <a:solidFill>
                <a:schemeClr val="tx1"/>
              </a:solidFill>
              <a:effectLst/>
              <a:latin typeface="+mn-lt"/>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9</a:t>
            </a:fld>
            <a:endParaRPr lang="en-US"/>
          </a:p>
        </p:txBody>
      </p:sp>
    </p:spTree>
    <p:extLst>
      <p:ext uri="{BB962C8B-B14F-4D97-AF65-F5344CB8AC3E}">
        <p14:creationId xmlns:p14="http://schemas.microsoft.com/office/powerpoint/2010/main" val="972155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10</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12</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13</a:t>
            </a:fld>
            <a:endParaRPr lang="en-US"/>
          </a:p>
        </p:txBody>
      </p:sp>
    </p:spTree>
    <p:extLst>
      <p:ext uri="{BB962C8B-B14F-4D97-AF65-F5344CB8AC3E}">
        <p14:creationId xmlns:p14="http://schemas.microsoft.com/office/powerpoint/2010/main" val="1042789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TextBox 3"/>
          <p:cNvSpPr txBox="1"/>
          <p:nvPr userDrawn="1"/>
        </p:nvSpPr>
        <p:spPr>
          <a:xfrm>
            <a:off x="19050" y="559374"/>
            <a:ext cx="2031206" cy="577081"/>
          </a:xfrm>
          <a:prstGeom prst="rect">
            <a:avLst/>
          </a:prstGeom>
          <a:noFill/>
        </p:spPr>
        <p:txBody>
          <a:bodyPr wrap="none">
            <a:spAutoFit/>
          </a:bodyPr>
          <a:lstStyle/>
          <a:p>
            <a:pPr defTabSz="914400" eaLnBrk="0" hangingPunct="0">
              <a:spcBef>
                <a:spcPts val="0"/>
              </a:spcBef>
              <a:defRPr/>
            </a:pPr>
            <a:r>
              <a:rPr lang="en-US" sz="1050" b="1" dirty="0" smtClean="0">
                <a:solidFill>
                  <a:srgbClr val="FFFFFF"/>
                </a:solidFill>
                <a:latin typeface="+mj-lt"/>
                <a:ea typeface="ＭＳ Ｐゴシック" pitchFamily="-105" charset="-128"/>
                <a:cs typeface="ＭＳ Ｐゴシック" pitchFamily="-105" charset="-128"/>
              </a:rPr>
              <a:t>Implementing</a:t>
            </a:r>
            <a:r>
              <a:rPr lang="en-US" sz="1050" b="1" baseline="0" dirty="0" smtClean="0">
                <a:solidFill>
                  <a:srgbClr val="FFFFFF"/>
                </a:solidFill>
                <a:latin typeface="+mj-lt"/>
                <a:ea typeface="ＭＳ Ｐゴシック" pitchFamily="-105" charset="-128"/>
                <a:cs typeface="ＭＳ Ｐゴシック" pitchFamily="-105" charset="-128"/>
              </a:rPr>
              <a:t> the</a:t>
            </a:r>
          </a:p>
          <a:p>
            <a:pPr defTabSz="914400" eaLnBrk="0" hangingPunct="0">
              <a:spcBef>
                <a:spcPts val="0"/>
              </a:spcBef>
              <a:defRPr/>
            </a:pPr>
            <a:r>
              <a:rPr lang="en-US" sz="1050" b="1" dirty="0" smtClean="0">
                <a:solidFill>
                  <a:srgbClr val="FFFFFF"/>
                </a:solidFill>
                <a:latin typeface="+mj-lt"/>
                <a:ea typeface="ＭＳ Ｐゴシック" pitchFamily="-105" charset="-128"/>
                <a:cs typeface="ＭＳ Ｐゴシック" pitchFamily="-105" charset="-128"/>
              </a:rPr>
              <a:t>Recovery Observatory</a:t>
            </a:r>
            <a:endParaRPr lang="en-US" sz="1050" b="1" baseline="0" dirty="0" smtClean="0">
              <a:solidFill>
                <a:srgbClr val="FFFFFF"/>
              </a:solidFill>
              <a:latin typeface="+mj-lt"/>
              <a:ea typeface="ＭＳ Ｐゴシック" pitchFamily="-105" charset="-128"/>
              <a:cs typeface="ＭＳ Ｐゴシック" pitchFamily="-105" charset="-128"/>
            </a:endParaRPr>
          </a:p>
          <a:p>
            <a:pPr algn="ctr" defTabSz="914400" eaLnBrk="0" hangingPunct="0">
              <a:spcBef>
                <a:spcPts val="0"/>
              </a:spcBef>
              <a:defRPr/>
            </a:pPr>
            <a:r>
              <a:rPr lang="en-US" sz="1050" b="1" baseline="0" dirty="0" err="1" smtClean="0">
                <a:solidFill>
                  <a:srgbClr val="FFFFFF"/>
                </a:solidFill>
                <a:latin typeface="+mj-lt"/>
                <a:ea typeface="ＭＳ Ｐゴシック" pitchFamily="-105" charset="-128"/>
                <a:cs typeface="ＭＳ Ｐゴシック" pitchFamily="-105" charset="-128"/>
              </a:rPr>
              <a:t>WGDisasters</a:t>
            </a:r>
            <a:r>
              <a:rPr lang="en-US" sz="1050" b="1" baseline="0" dirty="0" smtClean="0">
                <a:solidFill>
                  <a:srgbClr val="FFFFFF"/>
                </a:solidFill>
                <a:latin typeface="+mj-lt"/>
                <a:ea typeface="ＭＳ Ｐゴシック" pitchFamily="-105" charset="-128"/>
                <a:cs typeface="ＭＳ Ｐゴシック" pitchFamily="-105" charset="-128"/>
              </a:rPr>
              <a:t> #3, March 2015</a:t>
            </a:r>
            <a:endParaRPr lang="en-US" sz="1050" b="1" dirty="0">
              <a:solidFill>
                <a:srgbClr val="FFFFFF"/>
              </a:solidFill>
              <a:latin typeface="+mj-lt"/>
              <a:ea typeface="ＭＳ Ｐゴシック" pitchFamily="-105" charset="-128"/>
              <a:cs typeface="ＭＳ Ｐゴシック" pitchFamily="-105" charset="-128"/>
            </a:endParaRPr>
          </a:p>
        </p:txBody>
      </p:sp>
      <p:sp>
        <p:nvSpPr>
          <p:cNvPr id="5" name="Footer Placeholder 9"/>
          <p:cNvSpPr>
            <a:spLocks noGrp="1"/>
          </p:cNvSpPr>
          <p:nvPr>
            <p:ph type="ftr" sz="quarter" idx="11"/>
          </p:nvPr>
        </p:nvSpPr>
        <p:spPr>
          <a:xfrm>
            <a:off x="232834" y="6412713"/>
            <a:ext cx="7222066" cy="357717"/>
          </a:xfrm>
          <a:prstGeom prst="rect">
            <a:avLst/>
          </a:prstGeom>
        </p:spPr>
        <p:txBody>
          <a:bodyPr/>
          <a:lstStyle>
            <a:lvl1pPr>
              <a:defRPr>
                <a:solidFill>
                  <a:schemeClr val="bg1">
                    <a:lumMod val="65000"/>
                  </a:schemeClr>
                </a:solidFill>
              </a:defRPr>
            </a:lvl1pPr>
          </a:lstStyle>
          <a:p>
            <a:pPr>
              <a:defRPr/>
            </a:pPr>
            <a:r>
              <a:rPr lang="en-US" b="1" dirty="0" smtClean="0">
                <a:latin typeface="Book Antiqua" pitchFamily="18" charset="0"/>
              </a:rPr>
              <a:t>The 27</a:t>
            </a:r>
            <a:r>
              <a:rPr lang="en-US" b="1" baseline="30000" dirty="0" smtClean="0">
                <a:latin typeface="Book Antiqua" pitchFamily="18" charset="0"/>
              </a:rPr>
              <a:t>th</a:t>
            </a:r>
            <a:r>
              <a:rPr lang="en-US" b="1" dirty="0" smtClean="0">
                <a:latin typeface="Book Antiqua" pitchFamily="18" charset="0"/>
              </a:rPr>
              <a:t>  CEOS Plenary – Montréal, Canada – 5-6 November, 2013</a:t>
            </a:r>
            <a:endParaRPr lang="en-US" b="1" dirty="0"/>
          </a:p>
        </p:txBody>
      </p:sp>
      <p:sp>
        <p:nvSpPr>
          <p:cNvPr id="2" name="Rectangle 4"/>
          <p:cNvSpPr>
            <a:spLocks noGrp="1" noChangeArrowheads="1"/>
          </p:cNvSpPr>
          <p:nvPr>
            <p:ph type="sldNum" sz="quarter" idx="10"/>
          </p:nvPr>
        </p:nvSpPr>
        <p:spPr>
          <a:xfrm>
            <a:off x="7260265" y="6453963"/>
            <a:ext cx="1639186" cy="318977"/>
          </a:xfrm>
        </p:spPr>
        <p:txBody>
          <a:bodyPr/>
          <a:lstStyle>
            <a:lvl1pPr>
              <a:defRPr sz="1200">
                <a:latin typeface="Century Gothic" pitchFamily="34" charset="0"/>
              </a:defRPr>
            </a:lvl1pPr>
          </a:lstStyle>
          <a:p>
            <a:pPr>
              <a:defRPr/>
            </a:pPr>
            <a:fld id="{6BF8D2B0-EFB6-4DAA-9B0B-6F6B3A580823}" type="slidenum">
              <a:rPr lang="en-US" smtClean="0"/>
              <a:pPr>
                <a:defRPr/>
              </a:pPr>
              <a:t>‹#›</a:t>
            </a:fld>
            <a:endParaRPr lang="en-US" dirty="0"/>
          </a:p>
        </p:txBody>
      </p:sp>
    </p:spTree>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xfrm>
            <a:off x="468313" y="6308725"/>
            <a:ext cx="5757862" cy="457200"/>
          </a:xfrm>
          <a:prstGeom prst="rect">
            <a:avLst/>
          </a:prstGeom>
          <a:ln/>
        </p:spPr>
        <p:txBody>
          <a:bodyPr/>
          <a:lstStyle>
            <a:lvl1pPr>
              <a:defRPr/>
            </a:lvl1pPr>
          </a:lstStyle>
          <a:p>
            <a:pPr>
              <a:defRPr/>
            </a:pPr>
            <a:r>
              <a:rPr lang="fr-FR"/>
              <a:t>Atelier KAL-Haïti, Port-au-Prince, Haïti – 26- 27 septembre 2013</a:t>
            </a:r>
          </a:p>
        </p:txBody>
      </p:sp>
    </p:spTree>
    <p:extLst>
      <p:ext uri="{BB962C8B-B14F-4D97-AF65-F5344CB8AC3E}">
        <p14:creationId xmlns:p14="http://schemas.microsoft.com/office/powerpoint/2010/main" val="301305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700D73-6B9E-46B9-BCA5-8FB04675CA87}" type="datetimeFigureOut">
              <a:rPr lang="en-US" smtClean="0"/>
              <a:pPr/>
              <a:t>2015-03-10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E8DCD72-3777-47D4-A522-A8E1AA36B6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CCEBA98F-560C-4997-81C4-81D4D9187EAB}" type="datetime2">
              <a:rPr lang="en-US" smtClean="0"/>
              <a:t>Tuesday, 10 March, 15</a:t>
            </a:fld>
            <a:endParaRPr lang="en-US"/>
          </a:p>
        </p:txBody>
      </p:sp>
      <p:sp>
        <p:nvSpPr>
          <p:cNvPr id="6" name="Footer Placeholder 5"/>
          <p:cNvSpPr>
            <a:spLocks noGrp="1"/>
          </p:cNvSpPr>
          <p:nvPr>
            <p:ph type="ftr" sz="quarter" idx="11"/>
          </p:nvPr>
        </p:nvSpPr>
        <p:spPr>
          <a:xfrm>
            <a:off x="457200" y="6492875"/>
            <a:ext cx="3429000" cy="283845"/>
          </a:xfrm>
          <a:prstGeom prst="rect">
            <a:avLst/>
          </a:prstGeom>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172201"/>
            <a:ext cx="3429000" cy="304800"/>
          </a:xfrm>
          <a:prstGeom prst="rect">
            <a:avLst/>
          </a:prstGeom>
        </p:spPr>
        <p:txBody>
          <a:bodyPr/>
          <a:lstStyle/>
          <a:p>
            <a:fld id="{79CD4847-11EF-4466-A8AD-85CDB7B49118}" type="datetime2">
              <a:rPr lang="en-US" smtClean="0"/>
              <a:t>Tuesday, 10 March, 15</a:t>
            </a:fld>
            <a:endParaRPr lang="en-US"/>
          </a:p>
        </p:txBody>
      </p:sp>
      <p:sp>
        <p:nvSpPr>
          <p:cNvPr id="4" name="Footer Placeholder 3"/>
          <p:cNvSpPr>
            <a:spLocks noGrp="1"/>
          </p:cNvSpPr>
          <p:nvPr>
            <p:ph type="ftr" sz="quarter" idx="11"/>
          </p:nvPr>
        </p:nvSpPr>
        <p:spPr>
          <a:xfrm>
            <a:off x="457200" y="6492875"/>
            <a:ext cx="3429000" cy="283845"/>
          </a:xfrm>
          <a:prstGeom prst="rect">
            <a:avLst/>
          </a:prstGeom>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10" name="Picture 34"/>
          <p:cNvPicPr>
            <a:picLocks noChangeAspect="1" noChangeArrowheads="1"/>
          </p:cNvPicPr>
          <p:nvPr userDrawn="1"/>
        </p:nvPicPr>
        <p:blipFill>
          <a:blip r:embed="rId8" cstate="email">
            <a:extLst>
              <a:ext uri="{28A0092B-C50C-407E-A947-70E740481C1C}">
                <a14:useLocalDpi xmlns:a14="http://schemas.microsoft.com/office/drawing/2010/main"/>
              </a:ext>
            </a:extLst>
          </a:blip>
          <a:srcRect t="16208"/>
          <a:stretch>
            <a:fillRect/>
          </a:stretch>
        </p:blipFill>
        <p:spPr bwMode="auto">
          <a:xfrm>
            <a:off x="1" y="0"/>
            <a:ext cx="1375442" cy="690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ransition xmlns:p14="http://schemas.microsoft.com/office/powerpoint/2010/mai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jpeg"/><Relationship Id="rId9" Type="http://schemas.openxmlformats.org/officeDocument/2006/relationships/image" Target="../media/image22.jpeg"/><Relationship Id="rId10"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5"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5" Type="http://schemas.openxmlformats.org/officeDocument/2006/relationships/image" Target="../media/image33.jp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3" Type="http://schemas.openxmlformats.org/officeDocument/2006/relationships/image" Target="../media/image34.gif"/><Relationship Id="rId4" Type="http://schemas.openxmlformats.org/officeDocument/2006/relationships/image" Target="../media/image35.jpeg"/><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7.png"/><Relationship Id="rId5" Type="http://schemas.openxmlformats.org/officeDocument/2006/relationships/image" Target="../media/image38.jpeg"/><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6.xml.rels><?xml version="1.0" encoding="UTF-8" standalone="yes"?>
<Relationships xmlns="http://schemas.openxmlformats.org/package/2006/relationships"><Relationship Id="rId3" Type="http://schemas.openxmlformats.org/officeDocument/2006/relationships/hyperlink" Target="http://dotcloud.akka.eu/drupal/presentation" TargetMode="External"/><Relationship Id="rId4" Type="http://schemas.openxmlformats.org/officeDocument/2006/relationships/hyperlink" Target="http://dotcloud.akka.eu/drupal/vie-du-site" TargetMode="External"/><Relationship Id="rId5" Type="http://schemas.openxmlformats.org/officeDocument/2006/relationships/image" Target="../media/image40.jpeg"/><Relationship Id="rId6" Type="http://schemas.openxmlformats.org/officeDocument/2006/relationships/image" Target="../media/image41.jpe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 Id="rId3" Type="http://schemas.openxmlformats.org/officeDocument/2006/relationships/image" Target="../media/image4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steven.hosford@cnes.fr" TargetMode="External"/><Relationship Id="rId3" Type="http://schemas.openxmlformats.org/officeDocument/2006/relationships/hyperlink" Target="mailto:catherine.proy@cnes.f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454" y="1347065"/>
            <a:ext cx="5245568" cy="3231654"/>
          </a:xfrm>
          <a:prstGeom prst="rect">
            <a:avLst/>
          </a:prstGeom>
          <a:noFill/>
        </p:spPr>
        <p:txBody>
          <a:bodyPr wrap="square" rtlCol="0">
            <a:spAutoFit/>
          </a:bodyPr>
          <a:lstStyle/>
          <a:p>
            <a:r>
              <a:rPr lang="en-US" sz="2800" b="1" dirty="0" smtClean="0"/>
              <a:t>Implementing the Recovery Observatory</a:t>
            </a:r>
          </a:p>
          <a:p>
            <a:endParaRPr lang="en-US" sz="2800" b="1" dirty="0"/>
          </a:p>
          <a:p>
            <a:r>
              <a:rPr lang="en-US" sz="2000" b="1" dirty="0" smtClean="0"/>
              <a:t>Catherine </a:t>
            </a:r>
            <a:r>
              <a:rPr lang="en-US" sz="2000" b="1" dirty="0" err="1" smtClean="0"/>
              <a:t>Proy</a:t>
            </a:r>
            <a:r>
              <a:rPr lang="en-US" sz="2000" b="1" dirty="0" smtClean="0"/>
              <a:t>, CNES</a:t>
            </a:r>
          </a:p>
          <a:p>
            <a:r>
              <a:rPr lang="en-US" sz="2000" b="1" dirty="0" smtClean="0"/>
              <a:t>Steven Hosford, CNES</a:t>
            </a:r>
          </a:p>
          <a:p>
            <a:endParaRPr lang="en-US" sz="2000" b="1" dirty="0"/>
          </a:p>
          <a:p>
            <a:r>
              <a:rPr lang="en-US" sz="2000" b="1" dirty="0" smtClean="0"/>
              <a:t>WG Disasters #3</a:t>
            </a:r>
          </a:p>
          <a:p>
            <a:r>
              <a:rPr lang="en-US" sz="2000" b="1" dirty="0" smtClean="0"/>
              <a:t>Tokyo, Japan</a:t>
            </a:r>
          </a:p>
          <a:p>
            <a:r>
              <a:rPr lang="en-US" sz="2000" b="1" dirty="0" smtClean="0"/>
              <a:t>11 March, 2015</a:t>
            </a:r>
            <a:endParaRPr lang="en-US" sz="2000" b="1" dirty="0"/>
          </a:p>
        </p:txBody>
      </p:sp>
      <p:pic>
        <p:nvPicPr>
          <p:cNvPr id="4" name="Picture 3" descr="4-helicopter-tsunami-destruction_51404_600x45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3533" y="5518294"/>
            <a:ext cx="2193276" cy="1198832"/>
          </a:xfrm>
          <a:prstGeom prst="rect">
            <a:avLst/>
          </a:prstGeom>
        </p:spPr>
      </p:pic>
      <p:pic>
        <p:nvPicPr>
          <p:cNvPr id="5" name="Picture 4" descr="a4s_oilspill041811_171342a_8co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6146" y="3240209"/>
            <a:ext cx="2139917" cy="1148392"/>
          </a:xfrm>
          <a:prstGeom prst="rect">
            <a:avLst/>
          </a:prstGeom>
        </p:spPr>
      </p:pic>
      <p:pic>
        <p:nvPicPr>
          <p:cNvPr id="6" name="Picture 5" descr="manonhaiti.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92558" y="5518294"/>
            <a:ext cx="2163670" cy="1211656"/>
          </a:xfrm>
          <a:prstGeom prst="rect">
            <a:avLst/>
          </a:prstGeom>
        </p:spPr>
      </p:pic>
      <p:pic>
        <p:nvPicPr>
          <p:cNvPr id="7" name="Picture 6" descr="new-orleans-flooding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27495" y="3201466"/>
            <a:ext cx="1852483" cy="1187134"/>
          </a:xfrm>
          <a:prstGeom prst="rect">
            <a:avLst/>
          </a:prstGeom>
        </p:spPr>
      </p:pic>
      <p:pic>
        <p:nvPicPr>
          <p:cNvPr id="8" name="Picture 7" descr="tohoku.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66146" y="5518294"/>
            <a:ext cx="2086756" cy="1211656"/>
          </a:xfrm>
          <a:prstGeom prst="rect">
            <a:avLst/>
          </a:prstGeom>
        </p:spPr>
      </p:pic>
      <p:sp>
        <p:nvSpPr>
          <p:cNvPr id="9" name="TextBox 8"/>
          <p:cNvSpPr txBox="1"/>
          <p:nvPr/>
        </p:nvSpPr>
        <p:spPr>
          <a:xfrm>
            <a:off x="853533" y="5056629"/>
            <a:ext cx="2193276" cy="461665"/>
          </a:xfrm>
          <a:prstGeom prst="rect">
            <a:avLst/>
          </a:prstGeom>
          <a:noFill/>
        </p:spPr>
        <p:txBody>
          <a:bodyPr wrap="square" rtlCol="0">
            <a:spAutoFit/>
          </a:bodyPr>
          <a:lstStyle/>
          <a:p>
            <a:pPr algn="ctr"/>
            <a:r>
              <a:rPr lang="en-US" sz="1200" b="1" dirty="0" smtClean="0"/>
              <a:t>Indonesian Tsunami</a:t>
            </a:r>
          </a:p>
          <a:p>
            <a:pPr algn="ctr"/>
            <a:r>
              <a:rPr lang="en-US" sz="1200" b="1" dirty="0" smtClean="0"/>
              <a:t>2004</a:t>
            </a:r>
            <a:endParaRPr lang="en-US" sz="1200" b="1" dirty="0"/>
          </a:p>
        </p:txBody>
      </p:sp>
      <p:sp>
        <p:nvSpPr>
          <p:cNvPr id="10" name="TextBox 9"/>
          <p:cNvSpPr txBox="1"/>
          <p:nvPr/>
        </p:nvSpPr>
        <p:spPr>
          <a:xfrm>
            <a:off x="4027496" y="2739801"/>
            <a:ext cx="1852482" cy="461665"/>
          </a:xfrm>
          <a:prstGeom prst="rect">
            <a:avLst/>
          </a:prstGeom>
          <a:noFill/>
        </p:spPr>
        <p:txBody>
          <a:bodyPr wrap="square" rtlCol="0">
            <a:spAutoFit/>
          </a:bodyPr>
          <a:lstStyle/>
          <a:p>
            <a:pPr algn="ctr"/>
            <a:r>
              <a:rPr lang="en-US" sz="1200" b="1" dirty="0" smtClean="0"/>
              <a:t>Hurricane Katrina</a:t>
            </a:r>
          </a:p>
          <a:p>
            <a:pPr algn="ctr"/>
            <a:r>
              <a:rPr lang="en-US" sz="1200" b="1" dirty="0" smtClean="0"/>
              <a:t>2005</a:t>
            </a:r>
            <a:endParaRPr lang="en-US" sz="1200" b="1" dirty="0"/>
          </a:p>
        </p:txBody>
      </p:sp>
      <p:sp>
        <p:nvSpPr>
          <p:cNvPr id="11" name="TextBox 10"/>
          <p:cNvSpPr txBox="1"/>
          <p:nvPr/>
        </p:nvSpPr>
        <p:spPr>
          <a:xfrm>
            <a:off x="6753758" y="2739801"/>
            <a:ext cx="1999144" cy="461665"/>
          </a:xfrm>
          <a:prstGeom prst="rect">
            <a:avLst/>
          </a:prstGeom>
          <a:noFill/>
        </p:spPr>
        <p:txBody>
          <a:bodyPr wrap="square" rtlCol="0">
            <a:spAutoFit/>
          </a:bodyPr>
          <a:lstStyle/>
          <a:p>
            <a:pPr algn="ctr"/>
            <a:r>
              <a:rPr lang="en-US" sz="1200" b="1" dirty="0" err="1" smtClean="0"/>
              <a:t>Deepwater</a:t>
            </a:r>
            <a:r>
              <a:rPr lang="en-US" sz="1200" b="1" dirty="0" smtClean="0"/>
              <a:t> Horizon</a:t>
            </a:r>
          </a:p>
          <a:p>
            <a:pPr algn="ctr"/>
            <a:r>
              <a:rPr lang="en-US" sz="1200" b="1" dirty="0" smtClean="0"/>
              <a:t>2009</a:t>
            </a:r>
            <a:endParaRPr lang="en-US" sz="1200" b="1" dirty="0"/>
          </a:p>
        </p:txBody>
      </p:sp>
      <p:sp>
        <p:nvSpPr>
          <p:cNvPr id="12" name="TextBox 11"/>
          <p:cNvSpPr txBox="1"/>
          <p:nvPr/>
        </p:nvSpPr>
        <p:spPr>
          <a:xfrm>
            <a:off x="7010251" y="5056629"/>
            <a:ext cx="1539319" cy="461665"/>
          </a:xfrm>
          <a:prstGeom prst="rect">
            <a:avLst/>
          </a:prstGeom>
          <a:noFill/>
        </p:spPr>
        <p:txBody>
          <a:bodyPr wrap="square" rtlCol="0">
            <a:spAutoFit/>
          </a:bodyPr>
          <a:lstStyle/>
          <a:p>
            <a:pPr algn="ctr"/>
            <a:r>
              <a:rPr lang="en-US" sz="1200" b="1" dirty="0" smtClean="0"/>
              <a:t>Tohoku Tsunami</a:t>
            </a:r>
          </a:p>
          <a:p>
            <a:pPr algn="ctr"/>
            <a:r>
              <a:rPr lang="en-US" sz="1200" b="1" dirty="0" smtClean="0"/>
              <a:t>2011</a:t>
            </a:r>
            <a:endParaRPr lang="en-US" sz="1200" b="1" dirty="0"/>
          </a:p>
        </p:txBody>
      </p:sp>
      <p:sp>
        <p:nvSpPr>
          <p:cNvPr id="13" name="TextBox 12"/>
          <p:cNvSpPr txBox="1"/>
          <p:nvPr/>
        </p:nvSpPr>
        <p:spPr>
          <a:xfrm>
            <a:off x="3992558" y="5056629"/>
            <a:ext cx="2163670" cy="461665"/>
          </a:xfrm>
          <a:prstGeom prst="rect">
            <a:avLst/>
          </a:prstGeom>
          <a:noFill/>
        </p:spPr>
        <p:txBody>
          <a:bodyPr wrap="square" rtlCol="0">
            <a:spAutoFit/>
          </a:bodyPr>
          <a:lstStyle/>
          <a:p>
            <a:pPr algn="ctr"/>
            <a:r>
              <a:rPr lang="en-US" sz="1200" b="1" dirty="0" smtClean="0"/>
              <a:t>Haiti Earthquake</a:t>
            </a:r>
          </a:p>
          <a:p>
            <a:pPr algn="ctr"/>
            <a:r>
              <a:rPr lang="en-US" sz="1200" b="1" dirty="0" smtClean="0"/>
              <a:t>2010</a:t>
            </a:r>
            <a:endParaRPr lang="en-US" sz="1200" b="1" dirty="0"/>
          </a:p>
        </p:txBody>
      </p:sp>
    </p:spTree>
    <p:extLst>
      <p:ext uri="{BB962C8B-B14F-4D97-AF65-F5344CB8AC3E}">
        <p14:creationId xmlns:p14="http://schemas.microsoft.com/office/powerpoint/2010/main" val="255796754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Discussion</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10</a:t>
            </a:fld>
            <a:endParaRPr lang="en-US" sz="1200" dirty="0"/>
          </a:p>
        </p:txBody>
      </p:sp>
      <p:sp>
        <p:nvSpPr>
          <p:cNvPr id="5" name="Rectangle 4"/>
          <p:cNvSpPr/>
          <p:nvPr/>
        </p:nvSpPr>
        <p:spPr>
          <a:xfrm>
            <a:off x="533400" y="1802009"/>
            <a:ext cx="8610600" cy="4401206"/>
          </a:xfrm>
          <a:prstGeom prst="rect">
            <a:avLst/>
          </a:prstGeom>
        </p:spPr>
        <p:txBody>
          <a:bodyPr wrap="square">
            <a:spAutoFit/>
          </a:bodyPr>
          <a:lstStyle/>
          <a:p>
            <a:pPr lvl="0"/>
            <a:r>
              <a:rPr lang="en-GB" b="1" dirty="0" smtClean="0"/>
              <a:t>Overview</a:t>
            </a:r>
            <a:r>
              <a:rPr lang="en-GB" b="1" dirty="0"/>
              <a:t>, status, objectives, roles of agencies</a:t>
            </a:r>
            <a:endParaRPr lang="en-CA" dirty="0"/>
          </a:p>
          <a:p>
            <a:endParaRPr lang="en-GB" b="1" dirty="0" smtClean="0"/>
          </a:p>
          <a:p>
            <a:r>
              <a:rPr lang="en-GB" sz="2800" b="1" dirty="0" smtClean="0"/>
              <a:t>Triggering</a:t>
            </a:r>
            <a:r>
              <a:rPr lang="en-CA" dirty="0" smtClean="0"/>
              <a:t> </a:t>
            </a:r>
          </a:p>
          <a:p>
            <a:endParaRPr lang="en-CA" dirty="0"/>
          </a:p>
          <a:p>
            <a:pPr lvl="0"/>
            <a:r>
              <a:rPr lang="en-GB" b="1" dirty="0"/>
              <a:t>Review of Needs – products and services (stakeholder perspective</a:t>
            </a:r>
            <a:r>
              <a:rPr lang="en-GB" b="1" dirty="0" smtClean="0"/>
              <a:t>)</a:t>
            </a:r>
            <a:r>
              <a:rPr lang="en-CA" dirty="0" smtClean="0"/>
              <a:t>, </a:t>
            </a:r>
            <a:r>
              <a:rPr lang="en-GB" b="1" dirty="0" smtClean="0"/>
              <a:t>User </a:t>
            </a:r>
            <a:r>
              <a:rPr lang="en-GB" b="1" dirty="0"/>
              <a:t>and stakeholder involvement</a:t>
            </a:r>
            <a:endParaRPr lang="en-CA" dirty="0"/>
          </a:p>
          <a:p>
            <a:r>
              <a:rPr lang="en-GB" b="1" dirty="0"/>
              <a:t> </a:t>
            </a:r>
            <a:endParaRPr lang="en-CA" dirty="0"/>
          </a:p>
          <a:p>
            <a:pPr lvl="0"/>
            <a:r>
              <a:rPr lang="en-GB" b="1" dirty="0"/>
              <a:t>IT Architecture – presentation of status and projected evolution (WGISS)</a:t>
            </a:r>
            <a:endParaRPr lang="en-CA" dirty="0"/>
          </a:p>
          <a:p>
            <a:r>
              <a:rPr lang="en-GB" b="1" dirty="0"/>
              <a:t> </a:t>
            </a:r>
            <a:endParaRPr lang="en-CA" dirty="0"/>
          </a:p>
          <a:p>
            <a:pPr lvl="0"/>
            <a:r>
              <a:rPr lang="en-GB" b="1" dirty="0" smtClean="0"/>
              <a:t>Value-adding Strategies</a:t>
            </a:r>
            <a:endParaRPr lang="en-CA" dirty="0"/>
          </a:p>
          <a:p>
            <a:r>
              <a:rPr lang="en-GB" b="1" dirty="0"/>
              <a:t> </a:t>
            </a:r>
            <a:endParaRPr lang="en-CA" dirty="0"/>
          </a:p>
          <a:p>
            <a:pPr lvl="0"/>
            <a:r>
              <a:rPr lang="en-GB" b="1" dirty="0"/>
              <a:t>Sustainability and agency involvement, </a:t>
            </a:r>
            <a:r>
              <a:rPr lang="en-GB" b="1" dirty="0" smtClean="0"/>
              <a:t>Next </a:t>
            </a:r>
            <a:r>
              <a:rPr lang="en-GB" b="1" dirty="0"/>
              <a:t>steps (beyond initial triggering)</a:t>
            </a:r>
            <a:endParaRPr lang="en-CA" dirty="0"/>
          </a:p>
          <a:p>
            <a:r>
              <a:rPr lang="en-GB" b="1" dirty="0"/>
              <a:t> </a:t>
            </a:r>
            <a:endParaRPr lang="en-CA" dirty="0"/>
          </a:p>
          <a:p>
            <a:pPr lvl="0"/>
            <a:r>
              <a:rPr lang="en-GB" b="1" dirty="0"/>
              <a:t>Promotion and </a:t>
            </a:r>
            <a:r>
              <a:rPr lang="en-GB" b="1" dirty="0" smtClean="0"/>
              <a:t>Outreach </a:t>
            </a:r>
            <a:r>
              <a:rPr lang="en-GB" b="1" dirty="0"/>
              <a:t>for the RO</a:t>
            </a:r>
            <a:endParaRPr lang="en-CA" dirty="0"/>
          </a:p>
          <a:p>
            <a:endParaRPr lang="en-GB" altLang="ja-JP"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76901688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932" y="188913"/>
            <a:ext cx="7749868" cy="501650"/>
          </a:xfrm>
        </p:spPr>
        <p:txBody>
          <a:bodyPr/>
          <a:lstStyle/>
          <a:p>
            <a:r>
              <a:rPr lang="en-US" dirty="0" smtClean="0"/>
              <a:t>RO  Triggering – High-level summary</a:t>
            </a:r>
            <a:endParaRPr lang="en-US" dirty="0"/>
          </a:p>
        </p:txBody>
      </p:sp>
      <p:pic>
        <p:nvPicPr>
          <p:cNvPr id="4" name="Picture 3" descr="charter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932" y="1739900"/>
            <a:ext cx="5964084" cy="1473200"/>
          </a:xfrm>
          <a:prstGeom prst="rect">
            <a:avLst/>
          </a:prstGeom>
        </p:spPr>
      </p:pic>
      <p:sp>
        <p:nvSpPr>
          <p:cNvPr id="5" name="TextBox 4"/>
          <p:cNvSpPr txBox="1"/>
          <p:nvPr/>
        </p:nvSpPr>
        <p:spPr>
          <a:xfrm>
            <a:off x="609600" y="3238500"/>
            <a:ext cx="8097088" cy="1477328"/>
          </a:xfrm>
          <a:prstGeom prst="rect">
            <a:avLst/>
          </a:prstGeom>
          <a:noFill/>
        </p:spPr>
        <p:txBody>
          <a:bodyPr wrap="none" rtlCol="0">
            <a:spAutoFit/>
          </a:bodyPr>
          <a:lstStyle/>
          <a:p>
            <a:pPr marL="342900" indent="-342900">
              <a:buAutoNum type="arabicPeriod"/>
            </a:pPr>
            <a:r>
              <a:rPr lang="en-US" dirty="0" smtClean="0"/>
              <a:t>ROOT monitors Charter activations – evaluates opportunity</a:t>
            </a:r>
          </a:p>
          <a:p>
            <a:pPr marL="342900" indent="-342900">
              <a:buAutoNum type="arabicPeriod"/>
            </a:pPr>
            <a:r>
              <a:rPr lang="en-US" dirty="0" smtClean="0"/>
              <a:t>ROOT member or associate requests triggering for event</a:t>
            </a:r>
          </a:p>
          <a:p>
            <a:pPr marL="342900" indent="-342900">
              <a:buAutoNum type="arabicPeriod"/>
            </a:pPr>
            <a:r>
              <a:rPr lang="en-US" dirty="0" smtClean="0"/>
              <a:t>ROOT prepares Summary Event Report and Preliminary Acquisitions Plan</a:t>
            </a:r>
          </a:p>
          <a:p>
            <a:pPr marL="342900" indent="-342900">
              <a:buAutoNum type="arabicPeriod"/>
            </a:pPr>
            <a:r>
              <a:rPr lang="en-US" dirty="0" smtClean="0"/>
              <a:t>Decision to trigger</a:t>
            </a:r>
          </a:p>
          <a:p>
            <a:pPr marL="342900" indent="-342900">
              <a:buAutoNum type="arabicPeriod"/>
            </a:pPr>
            <a:endParaRPr lang="en-US" dirty="0"/>
          </a:p>
        </p:txBody>
      </p:sp>
    </p:spTree>
    <p:extLst>
      <p:ext uri="{BB962C8B-B14F-4D97-AF65-F5344CB8AC3E}">
        <p14:creationId xmlns:p14="http://schemas.microsoft.com/office/powerpoint/2010/main" val="2270439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19992" y="101600"/>
            <a:ext cx="7565271"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a:latin typeface="Tahoma" pitchFamily="-106" charset="0"/>
                <a:ea typeface="ＭＳ Ｐゴシック" pitchFamily="-106" charset="-128"/>
                <a:cs typeface="Tahoma" pitchFamily="-106" charset="0"/>
              </a:rPr>
              <a:t>D</a:t>
            </a:r>
            <a:r>
              <a:rPr lang="en-GB" altLang="ja-JP" sz="2000" dirty="0" smtClean="0">
                <a:latin typeface="Tahoma" pitchFamily="-106" charset="0"/>
                <a:ea typeface="ＭＳ Ｐゴシック" pitchFamily="-106" charset="-128"/>
                <a:cs typeface="Tahoma" pitchFamily="-106" charset="0"/>
              </a:rPr>
              <a:t>etailed </a:t>
            </a:r>
            <a:r>
              <a:rPr lang="en-GB" altLang="ja-JP" sz="2000" dirty="0">
                <a:latin typeface="Tahoma" pitchFamily="-106" charset="0"/>
                <a:ea typeface="ＭＳ Ｐゴシック" pitchFamily="-106" charset="-128"/>
                <a:cs typeface="Tahoma" pitchFamily="-106" charset="0"/>
              </a:rPr>
              <a:t>T</a:t>
            </a:r>
            <a:r>
              <a:rPr lang="en-GB" altLang="ja-JP" sz="2000" dirty="0" smtClean="0">
                <a:latin typeface="Tahoma" pitchFamily="-106" charset="0"/>
                <a:ea typeface="ＭＳ Ｐゴシック" pitchFamily="-106" charset="-128"/>
                <a:cs typeface="Tahoma" pitchFamily="-106" charset="0"/>
              </a:rPr>
              <a:t>riggering </a:t>
            </a:r>
            <a:r>
              <a:rPr lang="en-GB" altLang="ja-JP" sz="2000" dirty="0">
                <a:latin typeface="Tahoma" pitchFamily="-106" charset="0"/>
                <a:ea typeface="ＭＳ Ｐゴシック" pitchFamily="-106" charset="-128"/>
                <a:cs typeface="Tahoma" pitchFamily="-106" charset="0"/>
              </a:rPr>
              <a:t>P</a:t>
            </a:r>
            <a:r>
              <a:rPr lang="en-GB" altLang="ja-JP" sz="2000" dirty="0" smtClean="0">
                <a:latin typeface="Tahoma" pitchFamily="-106" charset="0"/>
                <a:ea typeface="ＭＳ Ｐゴシック" pitchFamily="-106" charset="-128"/>
                <a:cs typeface="Tahoma" pitchFamily="-106" charset="0"/>
              </a:rPr>
              <a:t>rocess (1/2)</a:t>
            </a:r>
            <a:endParaRPr lang="en-US" sz="20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12</a:t>
            </a:fld>
            <a:endParaRPr lang="en-US" sz="1200" dirty="0"/>
          </a:p>
        </p:txBody>
      </p:sp>
      <p:sp>
        <p:nvSpPr>
          <p:cNvPr id="5" name="Rectangle 4"/>
          <p:cNvSpPr/>
          <p:nvPr/>
        </p:nvSpPr>
        <p:spPr>
          <a:xfrm>
            <a:off x="192404" y="1495303"/>
            <a:ext cx="8725519" cy="5663090"/>
          </a:xfrm>
          <a:prstGeom prst="rect">
            <a:avLst/>
          </a:prstGeom>
        </p:spPr>
        <p:txBody>
          <a:bodyPr wrap="square">
            <a:spAutoFit/>
          </a:bodyPr>
          <a:lstStyle/>
          <a:p>
            <a:pPr marL="342900" lvl="0" indent="-342900">
              <a:buFont typeface="+mj-lt"/>
              <a:buAutoNum type="arabicPeriod"/>
            </a:pPr>
            <a:r>
              <a:rPr lang="en-GB" dirty="0"/>
              <a:t>International Charter activation after major disaster – Recovery Observatory Oversight Team (ROOT) monitors Charter activations and each member/associate member considers whether event is a good candidate for the Observatory. </a:t>
            </a:r>
            <a:endParaRPr lang="en-GB" dirty="0" smtClean="0"/>
          </a:p>
          <a:p>
            <a:pPr marL="342900" lvl="0" indent="-342900">
              <a:buFont typeface="+mj-lt"/>
              <a:buAutoNum type="arabicPeriod"/>
            </a:pPr>
            <a:endParaRPr lang="en-CA" dirty="0"/>
          </a:p>
          <a:p>
            <a:pPr marL="342900" lvl="0" indent="-342900">
              <a:buFont typeface="+mj-lt"/>
              <a:buAutoNum type="arabicPeriod"/>
            </a:pPr>
            <a:r>
              <a:rPr lang="en-IE" dirty="0"/>
              <a:t>If event is considered to be a candidate event in the subjective judgement of any Team member or associate member, the member or associate member contacts ROOT chair and requests teleconference to discuss triggering. </a:t>
            </a:r>
            <a:r>
              <a:rPr lang="en-CA" dirty="0"/>
              <a:t> </a:t>
            </a:r>
          </a:p>
          <a:p>
            <a:pPr marL="342900" lvl="0" indent="-342900">
              <a:buFont typeface="+mj-lt"/>
              <a:buAutoNum type="arabicPeriod"/>
            </a:pPr>
            <a:endParaRPr lang="en-CA" dirty="0"/>
          </a:p>
          <a:p>
            <a:pPr marL="342900" lvl="0" indent="-342900">
              <a:buFont typeface="+mj-lt"/>
              <a:buAutoNum type="arabicPeriod"/>
            </a:pPr>
            <a:r>
              <a:rPr lang="en-IE" dirty="0"/>
              <a:t>ROOT secretariat will prepare Summary Event Report in coordination with member or associate member that requested triggering discussion. Summary Event report will present the event, its impact and analyse pros and cons of creating an Observatory for the specific event. In particular, the report: examines predetermined scenarios developed during preparation phase and identifies possible data acquisition requirements; considers advice from DRM stakeholders;</a:t>
            </a:r>
            <a:r>
              <a:rPr lang="en-CA" dirty="0"/>
              <a:t> identifies </a:t>
            </a:r>
            <a:r>
              <a:rPr lang="en-IE" dirty="0"/>
              <a:t>commitment in kind or resources for value added support; looks at the scale and scope of the disaster; qualifies expected government support in country; and describes the benefit to be derived from establishment of Observatory.</a:t>
            </a:r>
            <a:endParaRPr lang="en-CA" dirty="0"/>
          </a:p>
          <a:p>
            <a:endParaRPr lang="en-CA" sz="2000" dirty="0"/>
          </a:p>
        </p:txBody>
      </p:sp>
    </p:spTree>
    <p:extLst>
      <p:ext uri="{BB962C8B-B14F-4D97-AF65-F5344CB8AC3E}">
        <p14:creationId xmlns:p14="http://schemas.microsoft.com/office/powerpoint/2010/main" val="169057597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19992" y="101600"/>
            <a:ext cx="7565271"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a:latin typeface="Tahoma" pitchFamily="-106" charset="0"/>
                <a:ea typeface="ＭＳ Ｐゴシック" pitchFamily="-106" charset="-128"/>
                <a:cs typeface="Tahoma" pitchFamily="-106" charset="0"/>
              </a:rPr>
              <a:t>D</a:t>
            </a:r>
            <a:r>
              <a:rPr lang="en-GB" altLang="ja-JP" sz="2000" dirty="0" smtClean="0">
                <a:latin typeface="Tahoma" pitchFamily="-106" charset="0"/>
                <a:ea typeface="ＭＳ Ｐゴシック" pitchFamily="-106" charset="-128"/>
                <a:cs typeface="Tahoma" pitchFamily="-106" charset="0"/>
              </a:rPr>
              <a:t>etailed </a:t>
            </a:r>
            <a:r>
              <a:rPr lang="en-GB" altLang="ja-JP" sz="2000" dirty="0">
                <a:latin typeface="Tahoma" pitchFamily="-106" charset="0"/>
                <a:ea typeface="ＭＳ Ｐゴシック" pitchFamily="-106" charset="-128"/>
                <a:cs typeface="Tahoma" pitchFamily="-106" charset="0"/>
              </a:rPr>
              <a:t>T</a:t>
            </a:r>
            <a:r>
              <a:rPr lang="en-GB" altLang="ja-JP" sz="2000" dirty="0" smtClean="0">
                <a:latin typeface="Tahoma" pitchFamily="-106" charset="0"/>
                <a:ea typeface="ＭＳ Ｐゴシック" pitchFamily="-106" charset="-128"/>
                <a:cs typeface="Tahoma" pitchFamily="-106" charset="0"/>
              </a:rPr>
              <a:t>riggering </a:t>
            </a:r>
            <a:r>
              <a:rPr lang="en-GB" altLang="ja-JP" sz="2000" dirty="0">
                <a:latin typeface="Tahoma" pitchFamily="-106" charset="0"/>
                <a:ea typeface="ＭＳ Ｐゴシック" pitchFamily="-106" charset="-128"/>
                <a:cs typeface="Tahoma" pitchFamily="-106" charset="0"/>
              </a:rPr>
              <a:t>P</a:t>
            </a:r>
            <a:r>
              <a:rPr lang="en-GB" altLang="ja-JP" sz="2000" dirty="0" smtClean="0">
                <a:latin typeface="Tahoma" pitchFamily="-106" charset="0"/>
                <a:ea typeface="ＭＳ Ｐゴシック" pitchFamily="-106" charset="-128"/>
                <a:cs typeface="Tahoma" pitchFamily="-106" charset="0"/>
              </a:rPr>
              <a:t>rocess (2/2)</a:t>
            </a:r>
            <a:endParaRPr lang="en-US" sz="20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13</a:t>
            </a:fld>
            <a:endParaRPr lang="en-US" sz="1200" dirty="0"/>
          </a:p>
        </p:txBody>
      </p:sp>
      <p:sp>
        <p:nvSpPr>
          <p:cNvPr id="5" name="Rectangle 4"/>
          <p:cNvSpPr/>
          <p:nvPr/>
        </p:nvSpPr>
        <p:spPr>
          <a:xfrm>
            <a:off x="192404" y="1584203"/>
            <a:ext cx="8725519" cy="5632312"/>
          </a:xfrm>
          <a:prstGeom prst="rect">
            <a:avLst/>
          </a:prstGeom>
        </p:spPr>
        <p:txBody>
          <a:bodyPr wrap="square">
            <a:spAutoFit/>
          </a:bodyPr>
          <a:lstStyle/>
          <a:p>
            <a:pPr marL="342900" lvl="0" indent="-342900">
              <a:buFont typeface="+mj-lt"/>
              <a:buAutoNum type="arabicPeriod" startAt="4"/>
            </a:pPr>
            <a:r>
              <a:rPr lang="en-IE" dirty="0"/>
              <a:t> </a:t>
            </a:r>
            <a:r>
              <a:rPr lang="en-IE" dirty="0" smtClean="0"/>
              <a:t>At least three Oversight Team members and at least one associate member, with the agreement of the CEOS Executive Officer, in consultation with the CEOS Chair and SIT Chair, the WG Disasters Chair and the ROOT Chair, decide they would like to trigger the creation of the Observatory. The ROOT Chair informs the CEOS SEC of the intention to trigger the Observatory. The CEOS agency ROOT representatives must represent critical mass/varied contributions of data (according to what was deemed to be required in the preparation scenario).</a:t>
            </a:r>
            <a:endParaRPr lang="en-CA" dirty="0" smtClean="0"/>
          </a:p>
          <a:p>
            <a:pPr marL="342900" indent="-342900">
              <a:buFont typeface="+mj-lt"/>
              <a:buAutoNum type="arabicPeriod" startAt="4"/>
            </a:pPr>
            <a:endParaRPr lang="en-CA" dirty="0" smtClean="0"/>
          </a:p>
          <a:p>
            <a:pPr marL="342900" lvl="0" indent="-342900">
              <a:buFont typeface="+mj-lt"/>
              <a:buAutoNum type="arabicPeriod" startAt="4"/>
            </a:pPr>
            <a:r>
              <a:rPr lang="en-IE" dirty="0" smtClean="0"/>
              <a:t>The </a:t>
            </a:r>
            <a:r>
              <a:rPr lang="en-IE" dirty="0"/>
              <a:t>Observatory is announced within CEOS by the CEOS Chair with a call for broader participation from satellite agencies. In parallel, the Observatory is announced within the DRM community by the ROOT associate members with a call to join.</a:t>
            </a:r>
            <a:endParaRPr lang="en-CA" dirty="0"/>
          </a:p>
          <a:p>
            <a:endParaRPr lang="en-CA" dirty="0"/>
          </a:p>
          <a:p>
            <a:pPr marL="342900" lvl="0" indent="-342900">
              <a:buFont typeface="+mj-lt"/>
              <a:buAutoNum type="arabicPeriod" startAt="4"/>
            </a:pPr>
            <a:r>
              <a:rPr lang="en-IE" dirty="0"/>
              <a:t>The Recovery Observatory Oversight Team generates a detailed situation report based on the Summary Event Report and adopts a data acquisition strategy and preliminary list of data products.</a:t>
            </a:r>
            <a:endParaRPr lang="en-CA" dirty="0"/>
          </a:p>
          <a:p>
            <a:pPr marL="342900" indent="-342900">
              <a:buFont typeface="+mj-lt"/>
              <a:buAutoNum type="arabicPeriod" startAt="4"/>
            </a:pPr>
            <a:endParaRPr lang="en-CA" dirty="0"/>
          </a:p>
          <a:p>
            <a:pPr marL="342900" lvl="0" indent="-342900">
              <a:buFont typeface="+mj-lt"/>
              <a:buAutoNum type="arabicPeriod" startAt="4"/>
            </a:pPr>
            <a:r>
              <a:rPr lang="en-IE" dirty="0"/>
              <a:t>The Observatory is announced publicly with DRM partners.</a:t>
            </a:r>
            <a:endParaRPr lang="en-CA" dirty="0"/>
          </a:p>
          <a:p>
            <a:endParaRPr lang="en-CA" dirty="0"/>
          </a:p>
        </p:txBody>
      </p:sp>
    </p:spTree>
    <p:extLst>
      <p:ext uri="{BB962C8B-B14F-4D97-AF65-F5344CB8AC3E}">
        <p14:creationId xmlns:p14="http://schemas.microsoft.com/office/powerpoint/2010/main" val="119607095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Discussion</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14</a:t>
            </a:fld>
            <a:endParaRPr lang="en-US" sz="1200" dirty="0"/>
          </a:p>
        </p:txBody>
      </p:sp>
      <p:sp>
        <p:nvSpPr>
          <p:cNvPr id="5" name="Rectangle 4"/>
          <p:cNvSpPr/>
          <p:nvPr/>
        </p:nvSpPr>
        <p:spPr>
          <a:xfrm>
            <a:off x="533400" y="1802009"/>
            <a:ext cx="8610600" cy="4431983"/>
          </a:xfrm>
          <a:prstGeom prst="rect">
            <a:avLst/>
          </a:prstGeom>
        </p:spPr>
        <p:txBody>
          <a:bodyPr wrap="square">
            <a:spAutoFit/>
          </a:bodyPr>
          <a:lstStyle/>
          <a:p>
            <a:pPr lvl="0"/>
            <a:r>
              <a:rPr lang="en-GB" b="1" dirty="0" smtClean="0"/>
              <a:t>Overview</a:t>
            </a:r>
            <a:r>
              <a:rPr lang="en-GB" b="1" dirty="0"/>
              <a:t>, status, objectives, roles of agencies</a:t>
            </a:r>
            <a:endParaRPr lang="en-CA" dirty="0"/>
          </a:p>
          <a:p>
            <a:endParaRPr lang="en-GB" b="1" dirty="0" smtClean="0"/>
          </a:p>
          <a:p>
            <a:r>
              <a:rPr lang="en-GB" b="1" dirty="0" smtClean="0"/>
              <a:t>Triggering</a:t>
            </a:r>
            <a:r>
              <a:rPr lang="en-CA" dirty="0" smtClean="0"/>
              <a:t> </a:t>
            </a:r>
          </a:p>
          <a:p>
            <a:endParaRPr lang="en-CA" dirty="0"/>
          </a:p>
          <a:p>
            <a:pPr lvl="0"/>
            <a:r>
              <a:rPr lang="en-GB" sz="2400" b="1" dirty="0"/>
              <a:t>Review of Needs – products and services (stakeholder perspective</a:t>
            </a:r>
            <a:r>
              <a:rPr lang="en-GB" sz="2400" b="1" dirty="0" smtClean="0"/>
              <a:t>)</a:t>
            </a:r>
            <a:r>
              <a:rPr lang="en-CA" sz="2400" dirty="0" smtClean="0"/>
              <a:t>, </a:t>
            </a:r>
            <a:r>
              <a:rPr lang="en-GB" sz="2400" b="1" dirty="0" smtClean="0"/>
              <a:t>User </a:t>
            </a:r>
            <a:r>
              <a:rPr lang="en-GB" sz="2400" b="1" dirty="0"/>
              <a:t>and stakeholder involvement</a:t>
            </a:r>
            <a:endParaRPr lang="en-CA" sz="2400" dirty="0"/>
          </a:p>
          <a:p>
            <a:r>
              <a:rPr lang="en-GB" b="1" dirty="0"/>
              <a:t> </a:t>
            </a:r>
            <a:endParaRPr lang="en-CA" dirty="0"/>
          </a:p>
          <a:p>
            <a:pPr lvl="0"/>
            <a:r>
              <a:rPr lang="en-GB" b="1" dirty="0"/>
              <a:t>IT Architecture – presentation of status and projected evolution (WGISS)</a:t>
            </a:r>
            <a:endParaRPr lang="en-CA" dirty="0"/>
          </a:p>
          <a:p>
            <a:r>
              <a:rPr lang="en-GB" b="1" dirty="0"/>
              <a:t> </a:t>
            </a:r>
            <a:endParaRPr lang="en-CA" dirty="0"/>
          </a:p>
          <a:p>
            <a:pPr lvl="0"/>
            <a:r>
              <a:rPr lang="en-GB" b="1" dirty="0" smtClean="0"/>
              <a:t>Value-adding Strategies</a:t>
            </a:r>
            <a:endParaRPr lang="en-CA" dirty="0"/>
          </a:p>
          <a:p>
            <a:r>
              <a:rPr lang="en-GB" b="1" dirty="0"/>
              <a:t> </a:t>
            </a:r>
            <a:endParaRPr lang="en-CA" dirty="0"/>
          </a:p>
          <a:p>
            <a:pPr lvl="0"/>
            <a:r>
              <a:rPr lang="en-GB" b="1" dirty="0"/>
              <a:t>Sustainability and agency involvement, </a:t>
            </a:r>
            <a:r>
              <a:rPr lang="en-GB" b="1" dirty="0" smtClean="0"/>
              <a:t>Next </a:t>
            </a:r>
            <a:r>
              <a:rPr lang="en-GB" b="1" dirty="0"/>
              <a:t>steps (beyond initial triggering)</a:t>
            </a:r>
            <a:endParaRPr lang="en-CA" dirty="0"/>
          </a:p>
          <a:p>
            <a:r>
              <a:rPr lang="en-GB" b="1" dirty="0"/>
              <a:t> </a:t>
            </a:r>
            <a:endParaRPr lang="en-CA" dirty="0"/>
          </a:p>
          <a:p>
            <a:pPr lvl="0"/>
            <a:r>
              <a:rPr lang="en-GB" b="1" dirty="0"/>
              <a:t>Promotion and </a:t>
            </a:r>
            <a:r>
              <a:rPr lang="en-GB" b="1" dirty="0" smtClean="0"/>
              <a:t>Outreach </a:t>
            </a:r>
            <a:r>
              <a:rPr lang="en-GB" b="1" dirty="0"/>
              <a:t>for the RO</a:t>
            </a:r>
            <a:endParaRPr lang="en-CA" dirty="0"/>
          </a:p>
          <a:p>
            <a:endParaRPr lang="en-GB" altLang="ja-JP"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85168695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666751" y="6367846"/>
            <a:ext cx="84582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79691" y="6281409"/>
            <a:ext cx="3124200" cy="7620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095500" y="101600"/>
            <a:ext cx="6663802" cy="830997"/>
          </a:xfrm>
          <a:prstGeom prst="rect">
            <a:avLst/>
          </a:prstGeom>
          <a:noFill/>
        </p:spPr>
        <p:txBody>
          <a:bodyPr wrap="square" rtlCol="0">
            <a:spAutoFit/>
          </a:bodyPr>
          <a:lstStyle/>
          <a:p>
            <a:pPr algn="r"/>
            <a:r>
              <a:rPr lang="en-US" sz="2400" b="1" dirty="0" smtClean="0">
                <a:solidFill>
                  <a:schemeClr val="bg1"/>
                </a:solidFill>
              </a:rPr>
              <a:t>Utility of Satellite Imagery for Recovery (from GFDRR)</a:t>
            </a:r>
            <a:endParaRPr lang="en-US" sz="2400" b="1" dirty="0">
              <a:solidFill>
                <a:schemeClr val="bg1"/>
              </a:solidFill>
            </a:endParaRPr>
          </a:p>
        </p:txBody>
      </p:sp>
      <p:pic>
        <p:nvPicPr>
          <p:cNvPr id="40" name="Picture 39" descr="C:\Users\wb401896\Desktop\WB logo.png"/>
          <p:cNvPicPr>
            <a:picLocks noChangeAspect="1" noChangeArrowheads="1"/>
          </p:cNvPicPr>
          <p:nvPr/>
        </p:nvPicPr>
        <p:blipFill>
          <a:blip r:embed="rId3"/>
          <a:srcRect/>
          <a:stretch>
            <a:fillRect/>
          </a:stretch>
        </p:blipFill>
        <p:spPr bwMode="auto">
          <a:xfrm>
            <a:off x="8069307" y="6456551"/>
            <a:ext cx="1055644" cy="324285"/>
          </a:xfrm>
          <a:prstGeom prst="rect">
            <a:avLst/>
          </a:prstGeom>
          <a:noFill/>
          <a:ln w="9525">
            <a:noFill/>
            <a:miter lim="800000"/>
            <a:headEnd/>
            <a:tailEnd/>
          </a:ln>
        </p:spPr>
      </p:pic>
      <p:pic>
        <p:nvPicPr>
          <p:cNvPr id="41" name="Picture 40" descr="C:\Users\wb401896\Desktop\GFDRR - transparent.png"/>
          <p:cNvPicPr>
            <a:picLocks noChangeAspect="1" noChangeArrowheads="1"/>
          </p:cNvPicPr>
          <p:nvPr/>
        </p:nvPicPr>
        <p:blipFill>
          <a:blip r:embed="rId4"/>
          <a:srcRect/>
          <a:stretch>
            <a:fillRect/>
          </a:stretch>
        </p:blipFill>
        <p:spPr bwMode="auto">
          <a:xfrm>
            <a:off x="40540" y="6477355"/>
            <a:ext cx="1290519" cy="328675"/>
          </a:xfrm>
          <a:prstGeom prst="rect">
            <a:avLst/>
          </a:prstGeom>
          <a:noFill/>
          <a:ln w="9525">
            <a:noFill/>
            <a:miter lim="800000"/>
            <a:headEnd/>
            <a:tailEnd/>
          </a:ln>
        </p:spPr>
      </p:pic>
      <p:sp>
        <p:nvSpPr>
          <p:cNvPr id="3" name="Rectangle 2"/>
          <p:cNvSpPr/>
          <p:nvPr/>
        </p:nvSpPr>
        <p:spPr>
          <a:xfrm>
            <a:off x="389465" y="1414409"/>
            <a:ext cx="8627535" cy="4647426"/>
          </a:xfrm>
          <a:prstGeom prst="rect">
            <a:avLst/>
          </a:prstGeom>
        </p:spPr>
        <p:txBody>
          <a:bodyPr wrap="square">
            <a:spAutoFit/>
          </a:bodyPr>
          <a:lstStyle/>
          <a:p>
            <a:pPr lvl="0"/>
            <a:r>
              <a:rPr lang="en-US" sz="2800" b="1" dirty="0" smtClean="0">
                <a:solidFill>
                  <a:srgbClr val="001C4F"/>
                </a:solidFill>
              </a:rPr>
              <a:t>1) Post disaster damages and needs assessments</a:t>
            </a:r>
          </a:p>
          <a:p>
            <a:pPr lvl="1"/>
            <a:r>
              <a:rPr lang="en-US" sz="2000" dirty="0" smtClean="0">
                <a:solidFill>
                  <a:srgbClr val="001C4F"/>
                </a:solidFill>
              </a:rPr>
              <a:t>Rapid assessments</a:t>
            </a:r>
          </a:p>
          <a:p>
            <a:pPr lvl="1"/>
            <a:r>
              <a:rPr lang="en-US" sz="2000" dirty="0" smtClean="0">
                <a:solidFill>
                  <a:srgbClr val="001C4F"/>
                </a:solidFill>
              </a:rPr>
              <a:t>PDNAs</a:t>
            </a:r>
            <a:endParaRPr lang="en-US" sz="2000" dirty="0">
              <a:solidFill>
                <a:srgbClr val="001C4F"/>
              </a:solidFill>
            </a:endParaRPr>
          </a:p>
          <a:p>
            <a:pPr lvl="1"/>
            <a:r>
              <a:rPr lang="en-US" sz="2000" dirty="0" smtClean="0">
                <a:solidFill>
                  <a:srgbClr val="001C4F"/>
                </a:solidFill>
              </a:rPr>
              <a:t>Validation of disaster data (e.g in housing</a:t>
            </a:r>
            <a:r>
              <a:rPr lang="en-US" sz="2000" dirty="0">
                <a:solidFill>
                  <a:srgbClr val="001C4F"/>
                </a:solidFill>
              </a:rPr>
              <a:t>, agriculture</a:t>
            </a:r>
            <a:r>
              <a:rPr lang="en-US" sz="2000" dirty="0" smtClean="0">
                <a:solidFill>
                  <a:srgbClr val="001C4F"/>
                </a:solidFill>
              </a:rPr>
              <a:t>)</a:t>
            </a:r>
          </a:p>
          <a:p>
            <a:r>
              <a:rPr lang="en-US" sz="2800" b="1" dirty="0">
                <a:solidFill>
                  <a:srgbClr val="001C4F"/>
                </a:solidFill>
              </a:rPr>
              <a:t>2) Recovery &amp; reconstruction planning &amp; </a:t>
            </a:r>
            <a:r>
              <a:rPr lang="en-US" sz="2800" b="1" dirty="0" smtClean="0">
                <a:solidFill>
                  <a:srgbClr val="001C4F"/>
                </a:solidFill>
              </a:rPr>
              <a:t>implementation</a:t>
            </a:r>
            <a:endParaRPr lang="en-US" sz="2800" u="sng" dirty="0">
              <a:solidFill>
                <a:srgbClr val="001C4F"/>
              </a:solidFill>
            </a:endParaRPr>
          </a:p>
          <a:p>
            <a:pPr lvl="1"/>
            <a:r>
              <a:rPr lang="en-US" sz="2000" dirty="0">
                <a:solidFill>
                  <a:srgbClr val="001C4F"/>
                </a:solidFill>
              </a:rPr>
              <a:t>Recovery </a:t>
            </a:r>
            <a:r>
              <a:rPr lang="en-US" sz="2000" dirty="0" smtClean="0">
                <a:solidFill>
                  <a:srgbClr val="001C4F"/>
                </a:solidFill>
              </a:rPr>
              <a:t>Planning</a:t>
            </a:r>
            <a:endParaRPr lang="en-US" sz="2000" b="1" dirty="0">
              <a:solidFill>
                <a:srgbClr val="001C4F"/>
              </a:solidFill>
            </a:endParaRPr>
          </a:p>
          <a:p>
            <a:pPr lvl="1"/>
            <a:r>
              <a:rPr lang="en-US" sz="2000" dirty="0">
                <a:solidFill>
                  <a:srgbClr val="001C4F"/>
                </a:solidFill>
              </a:rPr>
              <a:t>Recovery </a:t>
            </a:r>
            <a:r>
              <a:rPr lang="en-US" sz="2000" dirty="0" smtClean="0">
                <a:solidFill>
                  <a:srgbClr val="001C4F"/>
                </a:solidFill>
              </a:rPr>
              <a:t>Implementation</a:t>
            </a:r>
          </a:p>
          <a:p>
            <a:pPr lvl="1"/>
            <a:r>
              <a:rPr lang="en-US" sz="2000" dirty="0" smtClean="0">
                <a:solidFill>
                  <a:srgbClr val="001C4F"/>
                </a:solidFill>
              </a:rPr>
              <a:t>Reconstruction </a:t>
            </a:r>
            <a:r>
              <a:rPr lang="en-US" sz="2000" dirty="0">
                <a:solidFill>
                  <a:srgbClr val="001C4F"/>
                </a:solidFill>
              </a:rPr>
              <a:t>Monitoring</a:t>
            </a:r>
          </a:p>
          <a:p>
            <a:r>
              <a:rPr lang="en-US" sz="2800" b="1" dirty="0" smtClean="0">
                <a:solidFill>
                  <a:srgbClr val="001C4F"/>
                </a:solidFill>
              </a:rPr>
              <a:t>3</a:t>
            </a:r>
            <a:r>
              <a:rPr lang="en-US" sz="2800" b="1" dirty="0">
                <a:solidFill>
                  <a:srgbClr val="001C4F"/>
                </a:solidFill>
              </a:rPr>
              <a:t>) Recovery </a:t>
            </a:r>
            <a:r>
              <a:rPr lang="en-US" sz="2800" b="1" dirty="0" smtClean="0">
                <a:solidFill>
                  <a:srgbClr val="001C4F"/>
                </a:solidFill>
              </a:rPr>
              <a:t>institutionalization</a:t>
            </a:r>
            <a:endParaRPr lang="en-US" sz="2800" b="1" dirty="0">
              <a:solidFill>
                <a:srgbClr val="001C4F"/>
              </a:solidFill>
            </a:endParaRPr>
          </a:p>
          <a:p>
            <a:pPr lvl="1"/>
            <a:r>
              <a:rPr lang="en-US" sz="2000" dirty="0">
                <a:solidFill>
                  <a:srgbClr val="001C4F"/>
                </a:solidFill>
              </a:rPr>
              <a:t>Ex-ante Baseline </a:t>
            </a:r>
            <a:r>
              <a:rPr lang="en-US" sz="2000" dirty="0" smtClean="0">
                <a:solidFill>
                  <a:srgbClr val="001C4F"/>
                </a:solidFill>
              </a:rPr>
              <a:t>Development</a:t>
            </a:r>
            <a:endParaRPr lang="en-US" sz="2000" dirty="0">
              <a:solidFill>
                <a:srgbClr val="001C4F"/>
              </a:solidFill>
            </a:endParaRPr>
          </a:p>
          <a:p>
            <a:pPr lvl="1"/>
            <a:endParaRPr lang="en-US" sz="1600" b="1" dirty="0">
              <a:solidFill>
                <a:srgbClr val="001C4F"/>
              </a:solidFill>
            </a:endParaRPr>
          </a:p>
        </p:txBody>
      </p:sp>
    </p:spTree>
    <p:extLst>
      <p:ext uri="{BB962C8B-B14F-4D97-AF65-F5344CB8AC3E}">
        <p14:creationId xmlns:p14="http://schemas.microsoft.com/office/powerpoint/2010/main" val="5359096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0"/>
          </p:nvPr>
        </p:nvSpPr>
        <p:spPr>
          <a:noFill/>
        </p:spPr>
        <p:txBody>
          <a:bodyPr/>
          <a:lstStyle/>
          <a:p>
            <a:fld id="{E17BFD54-3686-49B7-AB30-847A34C86DF4}" type="slidenum">
              <a:rPr lang="en-US" smtClean="0">
                <a:cs typeface="Arial" pitchFamily="34" charset="0"/>
              </a:rPr>
              <a:pPr/>
              <a:t>16</a:t>
            </a:fld>
            <a:endParaRPr lang="en-US" smtClean="0">
              <a:cs typeface="Arial" pitchFamily="34" charset="0"/>
            </a:endParaRPr>
          </a:p>
        </p:txBody>
      </p:sp>
      <p:sp>
        <p:nvSpPr>
          <p:cNvPr id="70659" name="Rectangle 2"/>
          <p:cNvSpPr>
            <a:spLocks noGrp="1" noChangeArrowheads="1"/>
          </p:cNvSpPr>
          <p:nvPr>
            <p:ph type="title"/>
          </p:nvPr>
        </p:nvSpPr>
        <p:spPr>
          <a:xfrm>
            <a:off x="1456267" y="188913"/>
            <a:ext cx="7611533" cy="501650"/>
          </a:xfrm>
        </p:spPr>
        <p:txBody>
          <a:bodyPr/>
          <a:lstStyle/>
          <a:p>
            <a:pPr eaLnBrk="1" hangingPunct="1"/>
            <a:r>
              <a:rPr lang="en-US" dirty="0" smtClean="0">
                <a:latin typeface="Tahoma"/>
                <a:cs typeface="Tahoma"/>
              </a:rPr>
              <a:t>Satellite-derived mapping products</a:t>
            </a:r>
          </a:p>
        </p:txBody>
      </p:sp>
      <p:sp>
        <p:nvSpPr>
          <p:cNvPr id="70660" name="Rectangle 3"/>
          <p:cNvSpPr>
            <a:spLocks noGrp="1" noChangeArrowheads="1"/>
          </p:cNvSpPr>
          <p:nvPr>
            <p:ph type="body" idx="1"/>
          </p:nvPr>
        </p:nvSpPr>
        <p:spPr>
          <a:xfrm>
            <a:off x="84667" y="1303867"/>
            <a:ext cx="6057341" cy="5004858"/>
          </a:xfrm>
        </p:spPr>
        <p:txBody>
          <a:bodyPr/>
          <a:lstStyle/>
          <a:p>
            <a:pPr marL="0" indent="0" eaLnBrk="1" hangingPunct="1">
              <a:buNone/>
            </a:pPr>
            <a:r>
              <a:rPr lang="en-US" dirty="0" smtClean="0">
                <a:solidFill>
                  <a:srgbClr val="001C4F"/>
                </a:solidFill>
              </a:rPr>
              <a:t>Medium and long-term recovery planning and reconstruction </a:t>
            </a:r>
            <a:r>
              <a:rPr lang="en-US" dirty="0" smtClean="0">
                <a:solidFill>
                  <a:srgbClr val="FFFFFF"/>
                </a:solidFill>
              </a:rPr>
              <a:t>monitoring </a:t>
            </a:r>
          </a:p>
          <a:p>
            <a:pPr marL="0" indent="0" eaLnBrk="1" hangingPunct="1">
              <a:buNone/>
            </a:pPr>
            <a:endParaRPr lang="en-US" sz="1800" dirty="0">
              <a:solidFill>
                <a:srgbClr val="FFFFFF"/>
              </a:solidFill>
            </a:endParaRPr>
          </a:p>
          <a:p>
            <a:pPr eaLnBrk="1" hangingPunct="1"/>
            <a:r>
              <a:rPr lang="en-US" sz="2000" dirty="0" smtClean="0"/>
              <a:t>Ground verification of preliminary/remote damage analysis</a:t>
            </a:r>
          </a:p>
          <a:p>
            <a:pPr eaLnBrk="1" hangingPunct="1"/>
            <a:r>
              <a:rPr lang="en-US" sz="2000" dirty="0" smtClean="0"/>
              <a:t>Detailed damage assessment maps categorized by different recovery sectors</a:t>
            </a:r>
          </a:p>
          <a:p>
            <a:pPr eaLnBrk="1" hangingPunct="1"/>
            <a:r>
              <a:rPr lang="en-US" sz="2000" dirty="0" smtClean="0"/>
              <a:t>GIS data collection, integration and analysis </a:t>
            </a:r>
          </a:p>
          <a:p>
            <a:pPr eaLnBrk="1" hangingPunct="1"/>
            <a:r>
              <a:rPr lang="en-US" sz="2000" dirty="0" smtClean="0"/>
              <a:t>Establishment of a national/international monitoring mechanism to guarantee transparent, traceable and efficient implementation of recovery plans</a:t>
            </a:r>
          </a:p>
          <a:p>
            <a:pPr eaLnBrk="1" hangingPunct="1"/>
            <a:r>
              <a:rPr lang="en-US" sz="2000" dirty="0" smtClean="0"/>
              <a:t>Satellite data acquisition for the monitoring of reconstruction and recovery activities</a:t>
            </a:r>
          </a:p>
        </p:txBody>
      </p:sp>
      <p:pic>
        <p:nvPicPr>
          <p:cNvPr id="5" name="Picture 4" descr="Roads_3.jpg"/>
          <p:cNvPicPr>
            <a:picLocks noChangeAspect="1"/>
          </p:cNvPicPr>
          <p:nvPr/>
        </p:nvPicPr>
        <p:blipFill>
          <a:blip r:embed="rId2" cstate="print"/>
          <a:srcRect l="14288" t="9786" r="12764" b="42790"/>
          <a:stretch>
            <a:fillRect/>
          </a:stretch>
        </p:blipFill>
        <p:spPr>
          <a:xfrm>
            <a:off x="6139643" y="3812869"/>
            <a:ext cx="2792803" cy="2562046"/>
          </a:xfrm>
          <a:prstGeom prst="rect">
            <a:avLst/>
          </a:prstGeom>
          <a:effectLst>
            <a:softEdge rad="31750"/>
          </a:effectLst>
        </p:spPr>
      </p:pic>
      <p:pic>
        <p:nvPicPr>
          <p:cNvPr id="6" name="Picture 5" descr="Roads_1.jpg"/>
          <p:cNvPicPr>
            <a:picLocks noChangeAspect="1"/>
          </p:cNvPicPr>
          <p:nvPr/>
        </p:nvPicPr>
        <p:blipFill>
          <a:blip r:embed="rId3" cstate="print"/>
          <a:srcRect l="14288" t="9921" r="12764" b="42722"/>
          <a:stretch>
            <a:fillRect/>
          </a:stretch>
        </p:blipFill>
        <p:spPr>
          <a:xfrm>
            <a:off x="6130642" y="1111695"/>
            <a:ext cx="2840824" cy="2602348"/>
          </a:xfrm>
          <a:prstGeom prst="rect">
            <a:avLst/>
          </a:prstGeom>
          <a:effectLst>
            <a:softEdge rad="31750"/>
          </a:effectLst>
        </p:spPr>
      </p:pic>
      <p:sp>
        <p:nvSpPr>
          <p:cNvPr id="2" name="TextBox 1"/>
          <p:cNvSpPr txBox="1"/>
          <p:nvPr/>
        </p:nvSpPr>
        <p:spPr>
          <a:xfrm>
            <a:off x="5507567" y="6536266"/>
            <a:ext cx="3587165" cy="261610"/>
          </a:xfrm>
          <a:prstGeom prst="rect">
            <a:avLst/>
          </a:prstGeom>
          <a:noFill/>
        </p:spPr>
        <p:txBody>
          <a:bodyPr wrap="none" rtlCol="0">
            <a:spAutoFit/>
          </a:bodyPr>
          <a:lstStyle/>
          <a:p>
            <a:r>
              <a:rPr lang="en-US" sz="1100" dirty="0" smtClean="0"/>
              <a:t>Adapted from slide courtesy of UNOSAT Luca </a:t>
            </a:r>
            <a:r>
              <a:rPr lang="en-US" sz="1100" dirty="0" err="1" smtClean="0"/>
              <a:t>dell’Oro</a:t>
            </a:r>
            <a:endParaRPr lang="en-US" sz="1100" dirty="0"/>
          </a:p>
        </p:txBody>
      </p:sp>
    </p:spTree>
    <p:extLst>
      <p:ext uri="{BB962C8B-B14F-4D97-AF65-F5344CB8AC3E}">
        <p14:creationId xmlns:p14="http://schemas.microsoft.com/office/powerpoint/2010/main" val="7836853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a:cs typeface="Tahoma"/>
              </a:rPr>
              <a:t>RO Product Table (1 of 2)</a:t>
            </a:r>
            <a:endParaRPr lang="en-US" dirty="0">
              <a:latin typeface="Tahoma"/>
              <a:cs typeface="Tahom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5872577"/>
              </p:ext>
            </p:extLst>
          </p:nvPr>
        </p:nvGraphicFramePr>
        <p:xfrm>
          <a:off x="296860" y="1457325"/>
          <a:ext cx="8847139" cy="4910224"/>
        </p:xfrm>
        <a:graphic>
          <a:graphicData uri="http://schemas.openxmlformats.org/drawingml/2006/table">
            <a:tbl>
              <a:tblPr firstRow="1" bandRow="1">
                <a:tableStyleId>{5C22544A-7EE6-4342-B048-85BDC9FD1C3A}</a:tableStyleId>
              </a:tblPr>
              <a:tblGrid>
                <a:gridCol w="1263877"/>
                <a:gridCol w="1132587"/>
                <a:gridCol w="1579418"/>
                <a:gridCol w="1079626"/>
                <a:gridCol w="1263877"/>
                <a:gridCol w="1263877"/>
                <a:gridCol w="1263877"/>
              </a:tblGrid>
              <a:tr h="412957">
                <a:tc>
                  <a:txBody>
                    <a:bodyPr/>
                    <a:lstStyle/>
                    <a:p>
                      <a:r>
                        <a:rPr lang="en-US" sz="1200" dirty="0" smtClean="0"/>
                        <a:t>Product</a:t>
                      </a:r>
                      <a:endParaRPr lang="en-US" sz="1200" dirty="0"/>
                    </a:p>
                  </a:txBody>
                  <a:tcPr/>
                </a:tc>
                <a:tc>
                  <a:txBody>
                    <a:bodyPr/>
                    <a:lstStyle/>
                    <a:p>
                      <a:r>
                        <a:rPr lang="en-US" sz="1200" dirty="0" smtClean="0"/>
                        <a:t>Approx. area</a:t>
                      </a:r>
                      <a:endParaRPr lang="en-US" sz="1200" dirty="0"/>
                    </a:p>
                  </a:txBody>
                  <a:tcPr/>
                </a:tc>
                <a:tc>
                  <a:txBody>
                    <a:bodyPr/>
                    <a:lstStyle/>
                    <a:p>
                      <a:r>
                        <a:rPr lang="en-US" sz="1200" dirty="0" smtClean="0"/>
                        <a:t>Data required</a:t>
                      </a:r>
                      <a:endParaRPr lang="en-US" sz="1200" dirty="0"/>
                    </a:p>
                  </a:txBody>
                  <a:tcPr/>
                </a:tc>
                <a:tc>
                  <a:txBody>
                    <a:bodyPr/>
                    <a:lstStyle/>
                    <a:p>
                      <a:r>
                        <a:rPr lang="en-US" sz="1200" dirty="0" smtClean="0"/>
                        <a:t>Frequency</a:t>
                      </a:r>
                      <a:endParaRPr lang="en-US" sz="1200" dirty="0"/>
                    </a:p>
                  </a:txBody>
                  <a:tcPr/>
                </a:tc>
                <a:tc>
                  <a:txBody>
                    <a:bodyPr/>
                    <a:lstStyle/>
                    <a:p>
                      <a:r>
                        <a:rPr lang="en-US" sz="1200" dirty="0" smtClean="0"/>
                        <a:t>Value-adder</a:t>
                      </a:r>
                      <a:endParaRPr lang="en-US" sz="1200" dirty="0"/>
                    </a:p>
                  </a:txBody>
                  <a:tcPr/>
                </a:tc>
                <a:tc>
                  <a:txBody>
                    <a:bodyPr/>
                    <a:lstStyle/>
                    <a:p>
                      <a:r>
                        <a:rPr lang="en-US" sz="1200" dirty="0" smtClean="0"/>
                        <a:t>End user</a:t>
                      </a:r>
                      <a:endParaRPr lang="en-US" sz="1200" dirty="0"/>
                    </a:p>
                  </a:txBody>
                  <a:tcPr/>
                </a:tc>
                <a:tc>
                  <a:txBody>
                    <a:bodyPr/>
                    <a:lstStyle/>
                    <a:p>
                      <a:r>
                        <a:rPr lang="en-US" sz="1200" dirty="0" smtClean="0"/>
                        <a:t>Issues</a:t>
                      </a:r>
                      <a:endParaRPr lang="en-US" sz="1200" dirty="0"/>
                    </a:p>
                  </a:txBody>
                  <a:tcPr/>
                </a:tc>
              </a:tr>
              <a:tr h="2155294">
                <a:tc>
                  <a:txBody>
                    <a:bodyPr/>
                    <a:lstStyle/>
                    <a:p>
                      <a:r>
                        <a:rPr lang="en-US" sz="1200" dirty="0" smtClean="0"/>
                        <a:t>Baseline before event</a:t>
                      </a:r>
                      <a:endParaRPr lang="en-US" sz="1200" dirty="0"/>
                    </a:p>
                  </a:txBody>
                  <a:tcPr/>
                </a:tc>
                <a:tc>
                  <a:txBody>
                    <a:bodyPr/>
                    <a:lstStyle/>
                    <a:p>
                      <a:r>
                        <a:rPr lang="en-US" sz="1200" dirty="0" smtClean="0"/>
                        <a:t>Entire area (approx. 150 km x 300 km)</a:t>
                      </a:r>
                      <a:endParaRPr lang="en-US" sz="1200" dirty="0"/>
                    </a:p>
                  </a:txBody>
                  <a:tcPr/>
                </a:tc>
                <a:tc>
                  <a:txBody>
                    <a:bodyPr/>
                    <a:lstStyle/>
                    <a:p>
                      <a:r>
                        <a:rPr lang="en-US" sz="1200" dirty="0" smtClean="0"/>
                        <a:t>Medium resolution SAR (RSAT-2, Sentinel-1) and optical imagery (Landsat-8,</a:t>
                      </a:r>
                      <a:r>
                        <a:rPr lang="en-US" sz="1200" baseline="0" dirty="0" smtClean="0"/>
                        <a:t> Sentinel-2)</a:t>
                      </a:r>
                      <a:r>
                        <a:rPr lang="en-US" sz="1200" dirty="0" smtClean="0"/>
                        <a:t>; in some areas,</a:t>
                      </a:r>
                      <a:r>
                        <a:rPr lang="en-US" sz="1200" baseline="0" dirty="0" smtClean="0"/>
                        <a:t> VHR SAR </a:t>
                      </a:r>
                      <a:r>
                        <a:rPr lang="en-US" sz="1200" baseline="0" dirty="0" smtClean="0"/>
                        <a:t>(ALOS-2, CSK</a:t>
                      </a:r>
                      <a:r>
                        <a:rPr lang="en-US" sz="1200" baseline="0" dirty="0" smtClean="0"/>
                        <a:t>, TSX) and </a:t>
                      </a:r>
                      <a:r>
                        <a:rPr lang="en-US" sz="1200" baseline="0" dirty="0" smtClean="0">
                          <a:solidFill>
                            <a:srgbClr val="002569"/>
                          </a:solidFill>
                        </a:rPr>
                        <a:t>optical (Pleiades)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2569"/>
                          </a:solidFill>
                        </a:rPr>
                        <a:t>+ Charter data</a:t>
                      </a:r>
                      <a:endParaRPr lang="en-US" sz="1200" dirty="0" smtClean="0">
                        <a:solidFill>
                          <a:srgbClr val="002569"/>
                        </a:solidFill>
                      </a:endParaRPr>
                    </a:p>
                    <a:p>
                      <a:endParaRPr lang="en-US" sz="1200" dirty="0"/>
                    </a:p>
                  </a:txBody>
                  <a:tcPr/>
                </a:tc>
                <a:tc>
                  <a:txBody>
                    <a:bodyPr/>
                    <a:lstStyle/>
                    <a:p>
                      <a:r>
                        <a:rPr lang="en-US" sz="1200" dirty="0" smtClean="0"/>
                        <a:t>Once; response/</a:t>
                      </a:r>
                      <a:br>
                        <a:rPr lang="en-US" sz="1200" dirty="0" smtClean="0"/>
                      </a:br>
                      <a:r>
                        <a:rPr lang="en-US" sz="1200" dirty="0" smtClean="0"/>
                        <a:t>Charter as starting point</a:t>
                      </a:r>
                      <a:endParaRPr lang="en-US" sz="1200" dirty="0"/>
                    </a:p>
                  </a:txBody>
                  <a:tcPr/>
                </a:tc>
                <a:tc>
                  <a:txBody>
                    <a:bodyPr/>
                    <a:lstStyle/>
                    <a:p>
                      <a:r>
                        <a:rPr lang="en-US" sz="1200" dirty="0" smtClean="0"/>
                        <a:t>TBD</a:t>
                      </a:r>
                      <a:endParaRPr lang="en-US" sz="1200" dirty="0"/>
                    </a:p>
                  </a:txBody>
                  <a:tcPr/>
                </a:tc>
                <a:tc>
                  <a:txBody>
                    <a:bodyPr/>
                    <a:lstStyle/>
                    <a:p>
                      <a:r>
                        <a:rPr lang="en-US" sz="1200" dirty="0" smtClean="0"/>
                        <a:t>DMA and Ministry of Interior</a:t>
                      </a:r>
                      <a:endParaRPr lang="en-US" sz="1200" dirty="0"/>
                    </a:p>
                  </a:txBody>
                  <a:tcPr/>
                </a:tc>
                <a:tc>
                  <a:txBody>
                    <a:bodyPr/>
                    <a:lstStyle/>
                    <a:p>
                      <a:r>
                        <a:rPr lang="en-US" sz="1200" dirty="0" smtClean="0"/>
                        <a:t>Scale versus scope</a:t>
                      </a:r>
                      <a:endParaRPr lang="en-US" sz="1200" dirty="0"/>
                    </a:p>
                  </a:txBody>
                  <a:tcPr/>
                </a:tc>
              </a:tr>
              <a:tr h="2341973">
                <a:tc>
                  <a:txBody>
                    <a:bodyPr/>
                    <a:lstStyle/>
                    <a:p>
                      <a:r>
                        <a:rPr lang="en-US" sz="1200" dirty="0" smtClean="0"/>
                        <a:t>Synoptic</a:t>
                      </a:r>
                      <a:r>
                        <a:rPr lang="en-US" sz="1200" baseline="0" dirty="0" smtClean="0"/>
                        <a:t> impact assessment</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Entire area (approx. 150 km x 300 km)</a:t>
                      </a:r>
                    </a:p>
                    <a:p>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Medium resolution SAR (RSAT-2, Sentinel-1) and optical imagery (Landsat-8,</a:t>
                      </a:r>
                      <a:r>
                        <a:rPr lang="en-US" sz="1200" baseline="0" dirty="0" smtClean="0"/>
                        <a:t> Sentinel-2)</a:t>
                      </a:r>
                      <a:r>
                        <a:rPr lang="en-US" sz="1200" dirty="0" smtClean="0"/>
                        <a:t>; in some areas,</a:t>
                      </a:r>
                      <a:r>
                        <a:rPr lang="en-US" sz="1200" baseline="0" dirty="0" smtClean="0"/>
                        <a:t> VHR SAR </a:t>
                      </a:r>
                      <a:r>
                        <a:rPr lang="en-US" sz="1200" baseline="0" dirty="0" smtClean="0"/>
                        <a:t>(ALOS-2, CSK</a:t>
                      </a:r>
                      <a:r>
                        <a:rPr lang="en-US" sz="1200" baseline="0" dirty="0" smtClean="0"/>
                        <a:t>, TSX) and </a:t>
                      </a:r>
                      <a:r>
                        <a:rPr lang="en-US" sz="1200" baseline="0" dirty="0" smtClean="0">
                          <a:solidFill>
                            <a:srgbClr val="002569"/>
                          </a:solidFill>
                        </a:rPr>
                        <a:t>optical (Pleiades)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2569"/>
                          </a:solidFill>
                        </a:rPr>
                        <a:t>+ Charter data</a:t>
                      </a:r>
                      <a:endParaRPr lang="en-US" sz="1200" dirty="0" smtClean="0">
                        <a:solidFill>
                          <a:srgbClr val="002569"/>
                        </a:solidFill>
                      </a:endParaRPr>
                    </a:p>
                    <a:p>
                      <a:endParaRPr lang="en-US" sz="1200" dirty="0"/>
                    </a:p>
                  </a:txBody>
                  <a:tcPr/>
                </a:tc>
                <a:tc>
                  <a:txBody>
                    <a:bodyPr/>
                    <a:lstStyle/>
                    <a:p>
                      <a:r>
                        <a:rPr lang="en-US" sz="1200" dirty="0" smtClean="0"/>
                        <a:t>Once; response/</a:t>
                      </a:r>
                      <a:br>
                        <a:rPr lang="en-US" sz="1200" dirty="0" smtClean="0"/>
                      </a:br>
                      <a:r>
                        <a:rPr lang="en-US" sz="1200" dirty="0" smtClean="0"/>
                        <a:t>Charter as starting point</a:t>
                      </a:r>
                      <a:endParaRPr lang="en-US" sz="1200" dirty="0"/>
                    </a:p>
                  </a:txBody>
                  <a:tcPr/>
                </a:tc>
                <a:tc>
                  <a:txBody>
                    <a:bodyPr/>
                    <a:lstStyle/>
                    <a:p>
                      <a:endParaRPr lang="en-US" sz="1200" dirty="0"/>
                    </a:p>
                  </a:txBody>
                  <a:tcPr/>
                </a:tc>
                <a:tc>
                  <a:txBody>
                    <a:bodyPr/>
                    <a:lstStyle/>
                    <a:p>
                      <a:r>
                        <a:rPr lang="en-US" sz="1200" dirty="0" smtClean="0"/>
                        <a:t>DMA</a:t>
                      </a:r>
                      <a:endParaRPr lang="en-US" sz="1200" dirty="0"/>
                    </a:p>
                  </a:txBody>
                  <a:tcPr/>
                </a:tc>
                <a:tc>
                  <a:txBody>
                    <a:bodyPr/>
                    <a:lstStyle/>
                    <a:p>
                      <a:r>
                        <a:rPr lang="en-US" sz="1200" dirty="0" smtClean="0"/>
                        <a:t>Need to trigger quickly if full area to be covered</a:t>
                      </a:r>
                      <a:endParaRPr lang="en-US" sz="1200" dirty="0"/>
                    </a:p>
                  </a:txBody>
                  <a:tcPr/>
                </a:tc>
              </a:tr>
            </a:tbl>
          </a:graphicData>
        </a:graphic>
      </p:graphicFrame>
    </p:spTree>
    <p:extLst>
      <p:ext uri="{BB962C8B-B14F-4D97-AF65-F5344CB8AC3E}">
        <p14:creationId xmlns:p14="http://schemas.microsoft.com/office/powerpoint/2010/main" val="3123183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a:cs typeface="Tahoma"/>
              </a:rPr>
              <a:t>RO Product Table (2 of 2)</a:t>
            </a:r>
            <a:endParaRPr lang="en-US" dirty="0">
              <a:latin typeface="Tahoma"/>
              <a:cs typeface="Tahom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0316543"/>
              </p:ext>
            </p:extLst>
          </p:nvPr>
        </p:nvGraphicFramePr>
        <p:xfrm>
          <a:off x="116378" y="1007989"/>
          <a:ext cx="8951423" cy="5996687"/>
        </p:xfrm>
        <a:graphic>
          <a:graphicData uri="http://schemas.openxmlformats.org/drawingml/2006/table">
            <a:tbl>
              <a:tblPr firstRow="1" bandRow="1">
                <a:tableStyleId>{5C22544A-7EE6-4342-B048-85BDC9FD1C3A}</a:tableStyleId>
              </a:tblPr>
              <a:tblGrid>
                <a:gridCol w="1280160"/>
                <a:gridCol w="1277390"/>
                <a:gridCol w="1278775"/>
                <a:gridCol w="1409099"/>
                <a:gridCol w="933217"/>
                <a:gridCol w="1085924"/>
                <a:gridCol w="1686858"/>
              </a:tblGrid>
              <a:tr h="368802">
                <a:tc>
                  <a:txBody>
                    <a:bodyPr/>
                    <a:lstStyle/>
                    <a:p>
                      <a:r>
                        <a:rPr lang="en-US" sz="1200" dirty="0" smtClean="0"/>
                        <a:t>Product</a:t>
                      </a:r>
                      <a:endParaRPr lang="en-US" sz="1200" dirty="0"/>
                    </a:p>
                  </a:txBody>
                  <a:tcPr/>
                </a:tc>
                <a:tc>
                  <a:txBody>
                    <a:bodyPr/>
                    <a:lstStyle/>
                    <a:p>
                      <a:r>
                        <a:rPr lang="en-US" sz="1200" dirty="0" smtClean="0"/>
                        <a:t>Approx. area</a:t>
                      </a:r>
                      <a:endParaRPr lang="en-US" sz="1200" dirty="0"/>
                    </a:p>
                  </a:txBody>
                  <a:tcPr/>
                </a:tc>
                <a:tc>
                  <a:txBody>
                    <a:bodyPr/>
                    <a:lstStyle/>
                    <a:p>
                      <a:r>
                        <a:rPr lang="en-US" sz="1200" dirty="0" smtClean="0"/>
                        <a:t>Data required</a:t>
                      </a:r>
                      <a:endParaRPr lang="en-US" sz="1200" dirty="0"/>
                    </a:p>
                  </a:txBody>
                  <a:tcPr/>
                </a:tc>
                <a:tc>
                  <a:txBody>
                    <a:bodyPr/>
                    <a:lstStyle/>
                    <a:p>
                      <a:r>
                        <a:rPr lang="en-US" sz="1200" dirty="0" smtClean="0"/>
                        <a:t>Frequency</a:t>
                      </a:r>
                      <a:endParaRPr lang="en-US" sz="1200" dirty="0"/>
                    </a:p>
                  </a:txBody>
                  <a:tcPr/>
                </a:tc>
                <a:tc>
                  <a:txBody>
                    <a:bodyPr/>
                    <a:lstStyle/>
                    <a:p>
                      <a:r>
                        <a:rPr lang="en-US" sz="1200" dirty="0" smtClean="0"/>
                        <a:t>Value-adder</a:t>
                      </a:r>
                      <a:endParaRPr lang="en-US" sz="1200" dirty="0"/>
                    </a:p>
                  </a:txBody>
                  <a:tcPr/>
                </a:tc>
                <a:tc>
                  <a:txBody>
                    <a:bodyPr/>
                    <a:lstStyle/>
                    <a:p>
                      <a:r>
                        <a:rPr lang="en-US" sz="1200" dirty="0" smtClean="0"/>
                        <a:t>End user</a:t>
                      </a:r>
                      <a:endParaRPr lang="en-US" sz="1200" dirty="0"/>
                    </a:p>
                  </a:txBody>
                  <a:tcPr/>
                </a:tc>
                <a:tc>
                  <a:txBody>
                    <a:bodyPr/>
                    <a:lstStyle/>
                    <a:p>
                      <a:r>
                        <a:rPr lang="en-US" sz="1200" dirty="0" smtClean="0"/>
                        <a:t>Issues</a:t>
                      </a:r>
                      <a:endParaRPr lang="en-US" sz="1200" dirty="0"/>
                    </a:p>
                  </a:txBody>
                  <a:tcPr/>
                </a:tc>
              </a:tr>
              <a:tr h="1424687">
                <a:tc>
                  <a:txBody>
                    <a:bodyPr/>
                    <a:lstStyle/>
                    <a:p>
                      <a:r>
                        <a:rPr lang="en-US" sz="1200" dirty="0" smtClean="0">
                          <a:solidFill>
                            <a:srgbClr val="002569"/>
                          </a:solidFill>
                        </a:rPr>
                        <a:t>Detailed disaster impact – sector 1/sector 2/sector 3 (identical</a:t>
                      </a:r>
                      <a:r>
                        <a:rPr lang="en-US" sz="1200" baseline="0" dirty="0" smtClean="0">
                          <a:solidFill>
                            <a:srgbClr val="002569"/>
                          </a:solidFill>
                        </a:rPr>
                        <a:t> products over multiple areas</a:t>
                      </a:r>
                      <a:endParaRPr lang="en-US" sz="1200" dirty="0">
                        <a:solidFill>
                          <a:srgbClr val="002569"/>
                        </a:solidFill>
                      </a:endParaRPr>
                    </a:p>
                  </a:txBody>
                  <a:tcPr/>
                </a:tc>
                <a:tc>
                  <a:txBody>
                    <a:bodyPr/>
                    <a:lstStyle/>
                    <a:p>
                      <a:r>
                        <a:rPr lang="en-US" sz="1200" dirty="0" smtClean="0">
                          <a:solidFill>
                            <a:srgbClr val="002569"/>
                          </a:solidFill>
                        </a:rPr>
                        <a:t>15 km x 15</a:t>
                      </a:r>
                      <a:r>
                        <a:rPr lang="en-US" sz="1200" baseline="0" dirty="0" smtClean="0">
                          <a:solidFill>
                            <a:srgbClr val="002569"/>
                          </a:solidFill>
                        </a:rPr>
                        <a:t> km (x 3?)</a:t>
                      </a:r>
                      <a:endParaRPr lang="en-US" sz="1200" dirty="0">
                        <a:solidFill>
                          <a:srgbClr val="002569"/>
                        </a:solidFill>
                      </a:endParaRPr>
                    </a:p>
                  </a:txBody>
                  <a:tcPr/>
                </a:tc>
                <a:tc>
                  <a:txBody>
                    <a:bodyPr/>
                    <a:lstStyle/>
                    <a:p>
                      <a:r>
                        <a:rPr lang="en-US" sz="1200" dirty="0" smtClean="0">
                          <a:solidFill>
                            <a:srgbClr val="002569"/>
                          </a:solidFill>
                        </a:rPr>
                        <a:t>VHR SAR and optical </a:t>
                      </a:r>
                      <a:r>
                        <a:rPr lang="en-US" sz="1200" dirty="0" smtClean="0">
                          <a:solidFill>
                            <a:srgbClr val="002569"/>
                          </a:solidFill>
                        </a:rPr>
                        <a:t>(ALOS-2, CSK</a:t>
                      </a:r>
                      <a:r>
                        <a:rPr lang="en-US" sz="1200" dirty="0" smtClean="0">
                          <a:solidFill>
                            <a:srgbClr val="002569"/>
                          </a:solidFill>
                        </a:rPr>
                        <a:t>, TSX, RSAT-2, Pleiades)</a:t>
                      </a:r>
                      <a:endParaRPr lang="en-US" sz="1200" dirty="0">
                        <a:solidFill>
                          <a:srgbClr val="002569"/>
                        </a:solidFill>
                      </a:endParaRPr>
                    </a:p>
                  </a:txBody>
                  <a:tcPr/>
                </a:tc>
                <a:tc>
                  <a:txBody>
                    <a:bodyPr/>
                    <a:lstStyle/>
                    <a:p>
                      <a:r>
                        <a:rPr lang="en-US" sz="1200" dirty="0" smtClean="0"/>
                        <a:t>Once; response/Charter</a:t>
                      </a:r>
                      <a:endParaRPr lang="en-US" sz="1200" dirty="0"/>
                    </a:p>
                  </a:txBody>
                  <a:tcPr/>
                </a:tc>
                <a:tc>
                  <a:txBody>
                    <a:bodyPr/>
                    <a:lstStyle/>
                    <a:p>
                      <a:r>
                        <a:rPr lang="en-US" sz="1200" dirty="0" smtClean="0"/>
                        <a:t>TBD</a:t>
                      </a:r>
                      <a:endParaRPr lang="en-US" sz="1200" dirty="0"/>
                    </a:p>
                  </a:txBody>
                  <a:tcPr/>
                </a:tc>
                <a:tc>
                  <a:txBody>
                    <a:bodyPr/>
                    <a:lstStyle/>
                    <a:p>
                      <a:r>
                        <a:rPr lang="en-US" sz="1200" dirty="0" smtClean="0"/>
                        <a:t>DMA</a:t>
                      </a:r>
                      <a:endParaRPr lang="en-US" sz="1200" dirty="0"/>
                    </a:p>
                  </a:txBody>
                  <a:tcPr/>
                </a:tc>
                <a:tc>
                  <a:txBody>
                    <a:bodyPr/>
                    <a:lstStyle/>
                    <a:p>
                      <a:r>
                        <a:rPr lang="en-US" sz="1200" dirty="0" smtClean="0"/>
                        <a:t>Linkage to PDNA sectorial analysis</a:t>
                      </a:r>
                      <a:endParaRPr lang="en-US" sz="1200" dirty="0"/>
                    </a:p>
                  </a:txBody>
                  <a:tcPr/>
                </a:tc>
              </a:tr>
              <a:tr h="1758124">
                <a:tc>
                  <a:txBody>
                    <a:bodyPr/>
                    <a:lstStyle/>
                    <a:p>
                      <a:r>
                        <a:rPr lang="en-US" sz="1200" dirty="0" smtClean="0">
                          <a:solidFill>
                            <a:srgbClr val="002569"/>
                          </a:solidFill>
                        </a:rPr>
                        <a:t>Reconstruction monitoring – built area and transportation</a:t>
                      </a:r>
                    </a:p>
                    <a:p>
                      <a:endParaRPr lang="en-US" sz="1200" dirty="0" smtClean="0">
                        <a:solidFill>
                          <a:srgbClr val="002569"/>
                        </a:solidFill>
                      </a:endParaRPr>
                    </a:p>
                    <a:p>
                      <a:r>
                        <a:rPr lang="en-US" sz="1200" dirty="0" smtClean="0">
                          <a:solidFill>
                            <a:srgbClr val="002569"/>
                          </a:solidFill>
                        </a:rPr>
                        <a:t>.Accessibility</a:t>
                      </a:r>
                      <a:br>
                        <a:rPr lang="en-US" sz="1200" dirty="0" smtClean="0">
                          <a:solidFill>
                            <a:srgbClr val="002569"/>
                          </a:solidFill>
                        </a:rPr>
                      </a:br>
                      <a:r>
                        <a:rPr lang="en-US" sz="1200" dirty="0" smtClean="0">
                          <a:solidFill>
                            <a:srgbClr val="002569"/>
                          </a:solidFill>
                        </a:rPr>
                        <a:t>.buildings</a:t>
                      </a:r>
                    </a:p>
                    <a:p>
                      <a:pPr marL="0" indent="0">
                        <a:buFontTx/>
                        <a:buNone/>
                      </a:pPr>
                      <a:r>
                        <a:rPr lang="en-US" sz="1200" dirty="0" smtClean="0">
                          <a:solidFill>
                            <a:srgbClr val="002569"/>
                          </a:solidFill>
                        </a:rPr>
                        <a:t>.Camps</a:t>
                      </a:r>
                    </a:p>
                    <a:p>
                      <a:pPr marL="0" indent="0">
                        <a:buFontTx/>
                        <a:buNone/>
                      </a:pPr>
                      <a:r>
                        <a:rPr lang="en-US" sz="1200" dirty="0" smtClean="0">
                          <a:solidFill>
                            <a:srgbClr val="002569"/>
                          </a:solidFill>
                        </a:rPr>
                        <a:t>.Infrastructures</a:t>
                      </a:r>
                    </a:p>
                    <a:p>
                      <a:pPr marL="171450" indent="-171450">
                        <a:buFontTx/>
                        <a:buChar char="-"/>
                      </a:pPr>
                      <a:endParaRPr lang="en-US" sz="1200" dirty="0">
                        <a:solidFill>
                          <a:srgbClr val="002569"/>
                        </a:solidFill>
                      </a:endParaRPr>
                    </a:p>
                  </a:txBody>
                  <a:tcPr/>
                </a:tc>
                <a:tc>
                  <a:txBody>
                    <a:bodyPr/>
                    <a:lstStyle/>
                    <a:p>
                      <a:r>
                        <a:rPr lang="en-US" sz="1200" dirty="0" smtClean="0">
                          <a:solidFill>
                            <a:srgbClr val="002569"/>
                          </a:solidFill>
                        </a:rPr>
                        <a:t>25 km x 25 km (x 2?)</a:t>
                      </a:r>
                      <a:endParaRPr lang="en-US" sz="1200" dirty="0">
                        <a:solidFill>
                          <a:srgbClr val="002569"/>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2569"/>
                          </a:solidFill>
                        </a:rPr>
                        <a:t>VHR SAR and optical </a:t>
                      </a:r>
                      <a:r>
                        <a:rPr lang="en-US" sz="1200" dirty="0" smtClean="0">
                          <a:solidFill>
                            <a:srgbClr val="002569"/>
                          </a:solidFill>
                        </a:rPr>
                        <a:t>(ALOS-2, CSK</a:t>
                      </a:r>
                      <a:r>
                        <a:rPr lang="en-US" sz="1200" dirty="0" smtClean="0">
                          <a:solidFill>
                            <a:srgbClr val="002569"/>
                          </a:solidFill>
                        </a:rPr>
                        <a:t>, TSX, RSAT-2, Pleiades)</a:t>
                      </a:r>
                    </a:p>
                    <a:p>
                      <a:endParaRPr lang="en-US" sz="1200" dirty="0">
                        <a:solidFill>
                          <a:srgbClr val="002569"/>
                        </a:solidFill>
                      </a:endParaRPr>
                    </a:p>
                  </a:txBody>
                  <a:tcPr/>
                </a:tc>
                <a:tc>
                  <a:txBody>
                    <a:bodyPr/>
                    <a:lstStyle/>
                    <a:p>
                      <a:r>
                        <a:rPr lang="en-US" sz="1200" dirty="0" smtClean="0"/>
                        <a:t>Monthly for 1 year; annual</a:t>
                      </a:r>
                      <a:r>
                        <a:rPr lang="en-US" sz="1200" baseline="0" dirty="0" smtClean="0"/>
                        <a:t> afterwards</a:t>
                      </a:r>
                      <a:endParaRPr lang="en-US" sz="1200" dirty="0"/>
                    </a:p>
                  </a:txBody>
                  <a:tcPr/>
                </a:tc>
                <a:tc>
                  <a:txBody>
                    <a:bodyPr/>
                    <a:lstStyle/>
                    <a:p>
                      <a:r>
                        <a:rPr lang="en-US" sz="1200" dirty="0" smtClean="0"/>
                        <a:t>TBD</a:t>
                      </a:r>
                      <a:endParaRPr lang="en-US" sz="1200" dirty="0"/>
                    </a:p>
                  </a:txBody>
                  <a:tcPr/>
                </a:tc>
                <a:tc>
                  <a:txBody>
                    <a:bodyPr/>
                    <a:lstStyle/>
                    <a:p>
                      <a:r>
                        <a:rPr lang="en-US" sz="1200" dirty="0" smtClean="0"/>
                        <a:t>Ministry of Interior</a:t>
                      </a:r>
                      <a:endParaRPr lang="en-US" sz="1200" dirty="0"/>
                    </a:p>
                  </a:txBody>
                  <a:tcPr/>
                </a:tc>
                <a:tc>
                  <a:txBody>
                    <a:bodyPr/>
                    <a:lstStyle/>
                    <a:p>
                      <a:r>
                        <a:rPr lang="en-US" sz="1200" dirty="0" smtClean="0"/>
                        <a:t>Scale depends on nature and extent of</a:t>
                      </a:r>
                      <a:r>
                        <a:rPr lang="en-US" sz="1200" baseline="0" dirty="0" smtClean="0"/>
                        <a:t> disaster – difficult to anticipate; could compare open-source methodology (e.g. SENSUM) with higher resolution data results</a:t>
                      </a:r>
                      <a:endParaRPr lang="en-US" sz="1200" dirty="0"/>
                    </a:p>
                  </a:txBody>
                  <a:tcPr/>
                </a:tc>
              </a:tr>
              <a:tr h="924531">
                <a:tc>
                  <a:txBody>
                    <a:bodyPr/>
                    <a:lstStyle/>
                    <a:p>
                      <a:r>
                        <a:rPr lang="en-US" sz="1200" dirty="0" smtClean="0">
                          <a:solidFill>
                            <a:srgbClr val="002569"/>
                          </a:solidFill>
                        </a:rPr>
                        <a:t>Environmental</a:t>
                      </a:r>
                      <a:r>
                        <a:rPr lang="en-US" sz="1200" baseline="0" dirty="0" smtClean="0">
                          <a:solidFill>
                            <a:srgbClr val="002569"/>
                          </a:solidFill>
                        </a:rPr>
                        <a:t> impact monitoring</a:t>
                      </a:r>
                      <a:endParaRPr lang="en-US" sz="1200" dirty="0">
                        <a:solidFill>
                          <a:srgbClr val="002569"/>
                        </a:solidFill>
                      </a:endParaRPr>
                    </a:p>
                  </a:txBody>
                  <a:tcPr/>
                </a:tc>
                <a:tc>
                  <a:txBody>
                    <a:bodyPr/>
                    <a:lstStyle/>
                    <a:p>
                      <a:r>
                        <a:rPr lang="en-US" sz="1200" dirty="0" smtClean="0">
                          <a:solidFill>
                            <a:srgbClr val="002569"/>
                          </a:solidFill>
                        </a:rPr>
                        <a:t>150 km x 300 km</a:t>
                      </a:r>
                      <a:endParaRPr lang="en-US" sz="1200" dirty="0">
                        <a:solidFill>
                          <a:srgbClr val="002569"/>
                        </a:solidFill>
                      </a:endParaRPr>
                    </a:p>
                  </a:txBody>
                  <a:tcPr/>
                </a:tc>
                <a:tc>
                  <a:txBody>
                    <a:bodyPr/>
                    <a:lstStyle/>
                    <a:p>
                      <a:r>
                        <a:rPr lang="en-US" sz="1200" dirty="0" smtClean="0">
                          <a:solidFill>
                            <a:srgbClr val="002569"/>
                          </a:solidFill>
                        </a:rPr>
                        <a:t>Medium </a:t>
                      </a:r>
                      <a:r>
                        <a:rPr lang="en-US" sz="1200" dirty="0" smtClean="0">
                          <a:solidFill>
                            <a:srgbClr val="002569"/>
                          </a:solidFill>
                        </a:rPr>
                        <a:t>and VHR </a:t>
                      </a:r>
                      <a:r>
                        <a:rPr lang="en-US" sz="1200" dirty="0" smtClean="0">
                          <a:solidFill>
                            <a:srgbClr val="002569"/>
                          </a:solidFill>
                        </a:rPr>
                        <a:t>SAR and optical (RSAT-2, ALOS-2, Sentinel-1, Landsat-8)</a:t>
                      </a:r>
                      <a:endParaRPr lang="en-US" sz="1200" dirty="0">
                        <a:solidFill>
                          <a:srgbClr val="002569"/>
                        </a:solidFill>
                      </a:endParaRPr>
                    </a:p>
                  </a:txBody>
                  <a:tcPr/>
                </a:tc>
                <a:tc>
                  <a:txBody>
                    <a:bodyPr/>
                    <a:lstStyle/>
                    <a:p>
                      <a:r>
                        <a:rPr lang="en-US" sz="1200" dirty="0" smtClean="0"/>
                        <a:t>Quarterly</a:t>
                      </a:r>
                      <a:r>
                        <a:rPr lang="en-US" sz="1200" baseline="0" dirty="0" smtClean="0"/>
                        <a:t> for one year; re-assess interval after 1 year. </a:t>
                      </a:r>
                      <a:endParaRPr lang="en-US" sz="1200" dirty="0"/>
                    </a:p>
                  </a:txBody>
                  <a:tcPr/>
                </a:tc>
                <a:tc>
                  <a:txBody>
                    <a:bodyPr/>
                    <a:lstStyle/>
                    <a:p>
                      <a:r>
                        <a:rPr lang="en-US" sz="1200" dirty="0" smtClean="0"/>
                        <a:t>TBD</a:t>
                      </a:r>
                      <a:endParaRPr lang="en-US" sz="1200" dirty="0"/>
                    </a:p>
                  </a:txBody>
                  <a:tcPr/>
                </a:tc>
                <a:tc>
                  <a:txBody>
                    <a:bodyPr/>
                    <a:lstStyle/>
                    <a:p>
                      <a:r>
                        <a:rPr lang="en-US" sz="1200" dirty="0" smtClean="0"/>
                        <a:t>NGOs, Ministry of environment</a:t>
                      </a:r>
                      <a:endParaRPr lang="en-US" sz="1200" dirty="0"/>
                    </a:p>
                  </a:txBody>
                  <a:tcPr/>
                </a:tc>
                <a:tc>
                  <a:txBody>
                    <a:bodyPr/>
                    <a:lstStyle/>
                    <a:p>
                      <a:r>
                        <a:rPr lang="en-US" sz="1200" dirty="0" smtClean="0"/>
                        <a:t>Different impacts may require different resolutions</a:t>
                      </a:r>
                      <a:endParaRPr lang="en-US" sz="1200" dirty="0"/>
                    </a:p>
                  </a:txBody>
                  <a:tcPr/>
                </a:tc>
              </a:tr>
              <a:tr h="924531">
                <a:tc>
                  <a:txBody>
                    <a:bodyPr/>
                    <a:lstStyle/>
                    <a:p>
                      <a:r>
                        <a:rPr lang="en-US" sz="1200" dirty="0" smtClean="0"/>
                        <a:t>Agricultural</a:t>
                      </a:r>
                      <a:r>
                        <a:rPr lang="en-US" sz="1200" baseline="0" dirty="0" smtClean="0"/>
                        <a:t> impact – areas cultivated</a:t>
                      </a:r>
                      <a:endParaRPr lang="en-US" sz="1200" dirty="0"/>
                    </a:p>
                  </a:txBody>
                  <a:tcPr/>
                </a:tc>
                <a:tc>
                  <a:txBody>
                    <a:bodyPr/>
                    <a:lstStyle/>
                    <a:p>
                      <a:r>
                        <a:rPr lang="en-US" sz="1200" dirty="0" smtClean="0"/>
                        <a:t>150 km x 300 km</a:t>
                      </a:r>
                      <a:endParaRPr lang="en-US" sz="1200" dirty="0"/>
                    </a:p>
                  </a:txBody>
                  <a:tcPr/>
                </a:tc>
                <a:tc>
                  <a:txBody>
                    <a:bodyPr/>
                    <a:lstStyle/>
                    <a:p>
                      <a:r>
                        <a:rPr lang="en-US" sz="1200" dirty="0" smtClean="0"/>
                        <a:t>Medium res SAR and optical (RSAT-2, Sentinel-1, Landsat-8)</a:t>
                      </a:r>
                      <a:endParaRPr lang="en-US" sz="1200" dirty="0"/>
                    </a:p>
                  </a:txBody>
                  <a:tcPr/>
                </a:tc>
                <a:tc>
                  <a:txBody>
                    <a:bodyPr/>
                    <a:lstStyle/>
                    <a:p>
                      <a:r>
                        <a:rPr lang="en-US" sz="1200" dirty="0" smtClean="0"/>
                        <a:t>Annual during growing season, compare with baseline ex ante</a:t>
                      </a:r>
                      <a:endParaRPr lang="en-US" sz="1200" dirty="0"/>
                    </a:p>
                  </a:txBody>
                  <a:tcPr/>
                </a:tc>
                <a:tc>
                  <a:txBody>
                    <a:bodyPr/>
                    <a:lstStyle/>
                    <a:p>
                      <a:r>
                        <a:rPr lang="en-US" sz="1200" dirty="0" smtClean="0"/>
                        <a:t>TBD</a:t>
                      </a:r>
                      <a:endParaRPr lang="en-US" sz="1200" dirty="0"/>
                    </a:p>
                  </a:txBody>
                  <a:tcPr/>
                </a:tc>
                <a:tc>
                  <a:txBody>
                    <a:bodyPr/>
                    <a:lstStyle/>
                    <a:p>
                      <a:r>
                        <a:rPr lang="en-US" sz="1200" dirty="0" smtClean="0"/>
                        <a:t>Government ministry</a:t>
                      </a:r>
                      <a:endParaRPr lang="en-US" sz="1200" dirty="0"/>
                    </a:p>
                  </a:txBody>
                  <a:tcPr/>
                </a:tc>
                <a:tc>
                  <a:txBody>
                    <a:bodyPr/>
                    <a:lstStyle/>
                    <a:p>
                      <a:r>
                        <a:rPr lang="en-US" sz="1200" dirty="0" smtClean="0"/>
                        <a:t>Type of data heavily depend on crops </a:t>
                      </a:r>
                      <a:endParaRPr lang="en-US" sz="1200" dirty="0"/>
                    </a:p>
                  </a:txBody>
                  <a:tcPr/>
                </a:tc>
              </a:tr>
            </a:tbl>
          </a:graphicData>
        </a:graphic>
      </p:graphicFrame>
    </p:spTree>
    <p:extLst>
      <p:ext uri="{BB962C8B-B14F-4D97-AF65-F5344CB8AC3E}">
        <p14:creationId xmlns:p14="http://schemas.microsoft.com/office/powerpoint/2010/main" val="2342335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60997144"/>
              </p:ext>
            </p:extLst>
          </p:nvPr>
        </p:nvGraphicFramePr>
        <p:xfrm>
          <a:off x="269270" y="1187889"/>
          <a:ext cx="8623213" cy="5593911"/>
        </p:xfrm>
        <a:graphic>
          <a:graphicData uri="http://schemas.openxmlformats.org/drawingml/2006/table">
            <a:tbl>
              <a:tblPr firstRow="1" firstCol="1" bandRow="1">
                <a:tableStyleId>{7DF18680-E054-41AD-8BC1-D1AEF772440D}</a:tableStyleId>
              </a:tblPr>
              <a:tblGrid>
                <a:gridCol w="565457"/>
                <a:gridCol w="1396220"/>
                <a:gridCol w="2897965"/>
                <a:gridCol w="3763571"/>
              </a:tblGrid>
              <a:tr h="496911">
                <a:tc>
                  <a:txBody>
                    <a:bodyPr/>
                    <a:lstStyle/>
                    <a:p>
                      <a:pPr algn="just">
                        <a:spcBef>
                          <a:spcPts val="600"/>
                        </a:spcBef>
                        <a:spcAft>
                          <a:spcPts val="600"/>
                        </a:spcAft>
                      </a:pPr>
                      <a:r>
                        <a:rPr lang="en-US" sz="1400" dirty="0">
                          <a:effectLst/>
                        </a:rPr>
                        <a:t> </a:t>
                      </a:r>
                      <a:endParaRPr lang="en-GB" sz="1400" dirty="0">
                        <a:effectLst/>
                        <a:latin typeface="Cambria"/>
                        <a:ea typeface="MS Mincho"/>
                        <a:cs typeface="Times New Roman"/>
                      </a:endParaRPr>
                    </a:p>
                  </a:txBody>
                  <a:tcPr marL="66559" marR="66559" marT="0" marB="0"/>
                </a:tc>
                <a:tc>
                  <a:txBody>
                    <a:bodyPr/>
                    <a:lstStyle/>
                    <a:p>
                      <a:pPr algn="just">
                        <a:spcBef>
                          <a:spcPts val="600"/>
                        </a:spcBef>
                        <a:spcAft>
                          <a:spcPts val="600"/>
                        </a:spcAft>
                      </a:pPr>
                      <a:r>
                        <a:rPr lang="en-US" sz="1400" dirty="0">
                          <a:effectLst/>
                        </a:rPr>
                        <a:t> </a:t>
                      </a:r>
                      <a:endParaRPr lang="en-GB" sz="1400" dirty="0">
                        <a:effectLst/>
                        <a:latin typeface="Cambria"/>
                        <a:ea typeface="MS Mincho"/>
                        <a:cs typeface="Times New Roman"/>
                      </a:endParaRPr>
                    </a:p>
                  </a:txBody>
                  <a:tcPr marL="66559" marR="66559" marT="0" marB="0"/>
                </a:tc>
                <a:tc>
                  <a:txBody>
                    <a:bodyPr/>
                    <a:lstStyle/>
                    <a:p>
                      <a:pPr algn="ctr">
                        <a:spcBef>
                          <a:spcPts val="600"/>
                        </a:spcBef>
                        <a:spcAft>
                          <a:spcPts val="600"/>
                        </a:spcAft>
                      </a:pPr>
                      <a:r>
                        <a:rPr lang="en-GB" sz="1400" dirty="0">
                          <a:effectLst/>
                        </a:rPr>
                        <a:t>Early Recovery </a:t>
                      </a:r>
                      <a:endParaRPr lang="en-GB" sz="1400" dirty="0">
                        <a:effectLst/>
                        <a:latin typeface="Cambria"/>
                        <a:ea typeface="MS Mincho"/>
                        <a:cs typeface="Times New Roman"/>
                      </a:endParaRPr>
                    </a:p>
                  </a:txBody>
                  <a:tcPr marL="66559" marR="66559" marT="0" marB="0" anchor="ctr"/>
                </a:tc>
                <a:tc>
                  <a:txBody>
                    <a:bodyPr/>
                    <a:lstStyle/>
                    <a:p>
                      <a:pPr algn="ctr">
                        <a:spcBef>
                          <a:spcPts val="600"/>
                        </a:spcBef>
                        <a:spcAft>
                          <a:spcPts val="600"/>
                        </a:spcAft>
                      </a:pPr>
                      <a:r>
                        <a:rPr lang="en-GB" sz="1400" dirty="0">
                          <a:effectLst/>
                        </a:rPr>
                        <a:t>Monitoring and Evaluation</a:t>
                      </a:r>
                      <a:endParaRPr lang="en-GB" sz="1400" dirty="0">
                        <a:effectLst/>
                        <a:latin typeface="Cambria"/>
                        <a:ea typeface="MS Mincho"/>
                        <a:cs typeface="Times New Roman"/>
                      </a:endParaRPr>
                    </a:p>
                  </a:txBody>
                  <a:tcPr marL="66559" marR="66559" marT="0" marB="0" anchor="ctr"/>
                </a:tc>
              </a:tr>
              <a:tr h="1591800">
                <a:tc>
                  <a:txBody>
                    <a:bodyPr/>
                    <a:lstStyle/>
                    <a:p>
                      <a:pPr algn="ctr">
                        <a:spcAft>
                          <a:spcPts val="0"/>
                        </a:spcAft>
                      </a:pPr>
                      <a:r>
                        <a:rPr lang="en-US" sz="1400" dirty="0">
                          <a:effectLst/>
                        </a:rPr>
                        <a:t>A</a:t>
                      </a:r>
                      <a:endParaRPr lang="en-GB" sz="1400" dirty="0">
                        <a:effectLst/>
                        <a:latin typeface="Cambria"/>
                        <a:ea typeface="MS Mincho"/>
                        <a:cs typeface="Times New Roman"/>
                      </a:endParaRPr>
                    </a:p>
                  </a:txBody>
                  <a:tcPr marL="66559" marR="66559" marT="0" marB="0"/>
                </a:tc>
                <a:tc>
                  <a:txBody>
                    <a:bodyPr/>
                    <a:lstStyle/>
                    <a:p>
                      <a:pPr algn="just">
                        <a:spcAft>
                          <a:spcPts val="0"/>
                        </a:spcAft>
                      </a:pPr>
                      <a:r>
                        <a:rPr lang="en-US" sz="1400" dirty="0">
                          <a:effectLst/>
                        </a:rPr>
                        <a:t>Accessibility</a:t>
                      </a:r>
                      <a:endParaRPr lang="en-GB" sz="1400" dirty="0">
                        <a:effectLst/>
                        <a:latin typeface="Cambria"/>
                        <a:ea typeface="MS Mincho"/>
                        <a:cs typeface="Times New Roman"/>
                      </a:endParaRPr>
                    </a:p>
                  </a:txBody>
                  <a:tcPr marL="66559" marR="66559" marT="0" marB="0"/>
                </a:tc>
                <a:tc>
                  <a:txBody>
                    <a:bodyPr/>
                    <a:lstStyle/>
                    <a:p>
                      <a:pPr marL="342900" lvl="0" indent="-342900" algn="l">
                        <a:spcAft>
                          <a:spcPts val="0"/>
                        </a:spcAft>
                        <a:buFont typeface="Symbol"/>
                        <a:buChar char=""/>
                      </a:pPr>
                      <a:r>
                        <a:rPr lang="en-US" sz="1400" dirty="0">
                          <a:effectLst/>
                        </a:rPr>
                        <a:t>Extraction of damage to road network, which includes primary and secondary roads and bridges</a:t>
                      </a:r>
                      <a:endParaRPr lang="en-GB" sz="1400" dirty="0">
                        <a:effectLst/>
                      </a:endParaRPr>
                    </a:p>
                    <a:p>
                      <a:pPr marL="342900" lvl="0" indent="-342900" algn="l">
                        <a:spcAft>
                          <a:spcPts val="0"/>
                        </a:spcAft>
                        <a:buFont typeface="Symbol"/>
                        <a:buChar char=""/>
                      </a:pPr>
                      <a:r>
                        <a:rPr lang="en-US" sz="1400" dirty="0">
                          <a:effectLst/>
                        </a:rPr>
                        <a:t>Accessibility</a:t>
                      </a:r>
                      <a:endParaRPr lang="en-GB" sz="1400" dirty="0">
                        <a:effectLst/>
                      </a:endParaRPr>
                    </a:p>
                    <a:p>
                      <a:pPr marL="342900" lvl="0" indent="-342900" algn="l">
                        <a:spcAft>
                          <a:spcPts val="0"/>
                        </a:spcAft>
                        <a:buFont typeface="Symbol"/>
                        <a:buChar char=""/>
                      </a:pPr>
                      <a:r>
                        <a:rPr lang="en-US" sz="1400" dirty="0">
                          <a:effectLst/>
                        </a:rPr>
                        <a:t>Proximity analysis </a:t>
                      </a:r>
                      <a:endParaRPr lang="en-GB" sz="1400" dirty="0">
                        <a:effectLst/>
                      </a:endParaRPr>
                    </a:p>
                    <a:p>
                      <a:pPr marL="342900" lvl="0" indent="-342900" algn="l">
                        <a:spcAft>
                          <a:spcPts val="0"/>
                        </a:spcAft>
                        <a:buFont typeface="Symbol"/>
                        <a:buChar char=""/>
                      </a:pPr>
                      <a:r>
                        <a:rPr lang="en-US" sz="1400" dirty="0" smtClean="0">
                          <a:effectLst/>
                        </a:rPr>
                        <a:t>Traffic </a:t>
                      </a:r>
                      <a:r>
                        <a:rPr lang="en-US" sz="1400" dirty="0">
                          <a:effectLst/>
                        </a:rPr>
                        <a:t>activity </a:t>
                      </a:r>
                      <a:r>
                        <a:rPr lang="en-US" sz="1400" dirty="0" smtClean="0">
                          <a:effectLst/>
                        </a:rPr>
                        <a:t>analysis</a:t>
                      </a:r>
                      <a:endParaRPr lang="en-GB" sz="1400" dirty="0">
                        <a:effectLst/>
                      </a:endParaRPr>
                    </a:p>
                  </a:txBody>
                  <a:tcPr marL="66559" marR="66559" marT="0" marB="0"/>
                </a:tc>
                <a:tc>
                  <a:txBody>
                    <a:bodyPr/>
                    <a:lstStyle/>
                    <a:p>
                      <a:pPr marL="342900" lvl="0" indent="-342900" algn="l">
                        <a:spcAft>
                          <a:spcPts val="0"/>
                        </a:spcAft>
                        <a:buFont typeface="Symbol"/>
                        <a:buChar char=""/>
                      </a:pPr>
                      <a:r>
                        <a:rPr lang="en-US" sz="1400" dirty="0">
                          <a:effectLst/>
                        </a:rPr>
                        <a:t>Extraction of recovered primary and secondary roads</a:t>
                      </a:r>
                      <a:endParaRPr lang="en-GB" sz="1400" dirty="0">
                        <a:effectLst/>
                      </a:endParaRPr>
                    </a:p>
                    <a:p>
                      <a:pPr marL="342900" lvl="0" indent="-342900" algn="l">
                        <a:spcAft>
                          <a:spcPts val="0"/>
                        </a:spcAft>
                        <a:buFont typeface="Symbol"/>
                        <a:buChar char=""/>
                      </a:pPr>
                      <a:r>
                        <a:rPr lang="en-US" sz="1400" dirty="0">
                          <a:effectLst/>
                        </a:rPr>
                        <a:t>Extraction of new primary and secondary roads </a:t>
                      </a:r>
                      <a:endParaRPr lang="en-GB" sz="1400" dirty="0">
                        <a:effectLst/>
                      </a:endParaRPr>
                    </a:p>
                    <a:p>
                      <a:pPr marL="342900" lvl="0" indent="-342900" algn="l">
                        <a:spcAft>
                          <a:spcPts val="0"/>
                        </a:spcAft>
                        <a:buFont typeface="Symbol"/>
                        <a:buChar char=""/>
                      </a:pPr>
                      <a:r>
                        <a:rPr lang="en-US" sz="1400" dirty="0">
                          <a:effectLst/>
                        </a:rPr>
                        <a:t>Accessibility </a:t>
                      </a:r>
                      <a:endParaRPr lang="en-GB" sz="1400" dirty="0">
                        <a:effectLst/>
                      </a:endParaRPr>
                    </a:p>
                    <a:p>
                      <a:pPr marL="342900" lvl="0" indent="-342900" algn="l">
                        <a:spcAft>
                          <a:spcPts val="0"/>
                        </a:spcAft>
                        <a:buFont typeface="Symbol"/>
                        <a:buChar char=""/>
                      </a:pPr>
                      <a:r>
                        <a:rPr lang="en-US" sz="1400" dirty="0">
                          <a:effectLst/>
                        </a:rPr>
                        <a:t>Proximity analysis</a:t>
                      </a:r>
                      <a:endParaRPr lang="en-GB" sz="1400" dirty="0">
                        <a:effectLst/>
                      </a:endParaRPr>
                    </a:p>
                    <a:p>
                      <a:pPr marL="342900" lvl="0" indent="-342900" algn="l">
                        <a:spcAft>
                          <a:spcPts val="0"/>
                        </a:spcAft>
                        <a:buFont typeface="Symbol"/>
                        <a:buChar char=""/>
                      </a:pPr>
                      <a:r>
                        <a:rPr lang="en-US" sz="1400" dirty="0">
                          <a:effectLst/>
                        </a:rPr>
                        <a:t>Traffic activity analysis</a:t>
                      </a:r>
                      <a:endParaRPr lang="en-GB" sz="1400" dirty="0">
                        <a:effectLst/>
                        <a:latin typeface="Cambria"/>
                        <a:ea typeface="MS Mincho"/>
                        <a:cs typeface="Times New Roman"/>
                      </a:endParaRPr>
                    </a:p>
                  </a:txBody>
                  <a:tcPr marL="66559" marR="66559" marT="0" marB="0"/>
                </a:tc>
              </a:tr>
              <a:tr h="1283190">
                <a:tc>
                  <a:txBody>
                    <a:bodyPr/>
                    <a:lstStyle/>
                    <a:p>
                      <a:pPr algn="ctr">
                        <a:spcAft>
                          <a:spcPts val="0"/>
                        </a:spcAft>
                      </a:pPr>
                      <a:r>
                        <a:rPr lang="en-US" sz="1400" dirty="0">
                          <a:effectLst/>
                        </a:rPr>
                        <a:t>B</a:t>
                      </a:r>
                      <a:endParaRPr lang="en-GB" sz="1400" dirty="0">
                        <a:effectLst/>
                        <a:latin typeface="Cambria"/>
                        <a:ea typeface="MS Mincho"/>
                        <a:cs typeface="Times New Roman"/>
                      </a:endParaRPr>
                    </a:p>
                  </a:txBody>
                  <a:tcPr marL="66559" marR="66559" marT="0" marB="0"/>
                </a:tc>
                <a:tc>
                  <a:txBody>
                    <a:bodyPr/>
                    <a:lstStyle/>
                    <a:p>
                      <a:pPr algn="just">
                        <a:spcAft>
                          <a:spcPts val="0"/>
                        </a:spcAft>
                      </a:pPr>
                      <a:r>
                        <a:rPr lang="en-US" sz="1400" dirty="0">
                          <a:effectLst/>
                        </a:rPr>
                        <a:t>Buildings</a:t>
                      </a:r>
                      <a:endParaRPr lang="en-GB" sz="1400" dirty="0">
                        <a:effectLst/>
                        <a:latin typeface="Cambria"/>
                        <a:ea typeface="MS Mincho"/>
                        <a:cs typeface="Times New Roman"/>
                      </a:endParaRPr>
                    </a:p>
                  </a:txBody>
                  <a:tcPr marL="66559" marR="66559" marT="0" marB="0"/>
                </a:tc>
                <a:tc>
                  <a:txBody>
                    <a:bodyPr/>
                    <a:lstStyle/>
                    <a:p>
                      <a:pPr marL="342900" lvl="0" indent="-342900" algn="l">
                        <a:spcAft>
                          <a:spcPts val="0"/>
                        </a:spcAft>
                        <a:buFont typeface="Symbol"/>
                        <a:buChar char=""/>
                      </a:pPr>
                      <a:r>
                        <a:rPr lang="en-US" sz="1400" dirty="0">
                          <a:effectLst/>
                        </a:rPr>
                        <a:t>Building density of damaged buildings</a:t>
                      </a:r>
                      <a:endParaRPr lang="en-GB" sz="1400" dirty="0">
                        <a:effectLst/>
                      </a:endParaRPr>
                    </a:p>
                    <a:p>
                      <a:pPr marL="342900" lvl="0" indent="-342900" algn="l">
                        <a:spcAft>
                          <a:spcPts val="0"/>
                        </a:spcAft>
                        <a:buFont typeface="Symbol"/>
                        <a:buChar char=""/>
                      </a:pPr>
                      <a:r>
                        <a:rPr lang="en-US" sz="1400" dirty="0">
                          <a:effectLst/>
                        </a:rPr>
                        <a:t>Estimated Population density in damage buildings to inform sheltering and </a:t>
                      </a:r>
                      <a:r>
                        <a:rPr lang="en-US" sz="1400" dirty="0" smtClean="0">
                          <a:effectLst/>
                        </a:rPr>
                        <a:t>re-housing</a:t>
                      </a:r>
                      <a:endParaRPr lang="en-GB" sz="1400" dirty="0">
                        <a:effectLst/>
                      </a:endParaRPr>
                    </a:p>
                  </a:txBody>
                  <a:tcPr marL="66559" marR="66559" marT="0" marB="0"/>
                </a:tc>
                <a:tc>
                  <a:txBody>
                    <a:bodyPr/>
                    <a:lstStyle/>
                    <a:p>
                      <a:pPr marL="342900" lvl="0" indent="-342900" algn="l">
                        <a:spcAft>
                          <a:spcPts val="0"/>
                        </a:spcAft>
                        <a:buFont typeface="Symbol"/>
                        <a:buChar char=""/>
                      </a:pPr>
                      <a:r>
                        <a:rPr lang="en-US" sz="1400" dirty="0">
                          <a:effectLst/>
                        </a:rPr>
                        <a:t>Building density at different stages of the recovery/ reconstruction process </a:t>
                      </a:r>
                      <a:endParaRPr lang="en-GB" sz="1400" dirty="0">
                        <a:effectLst/>
                      </a:endParaRPr>
                    </a:p>
                    <a:p>
                      <a:pPr marL="342900" lvl="0" indent="-342900" algn="l">
                        <a:spcAft>
                          <a:spcPts val="0"/>
                        </a:spcAft>
                        <a:buFont typeface="Symbol"/>
                        <a:buChar char=""/>
                      </a:pPr>
                      <a:r>
                        <a:rPr lang="en-US" sz="1400" dirty="0">
                          <a:effectLst/>
                        </a:rPr>
                        <a:t>New estimated population for reconstructed and new building stock</a:t>
                      </a:r>
                      <a:endParaRPr lang="en-GB" sz="1400" dirty="0">
                        <a:effectLst/>
                        <a:latin typeface="Cambria"/>
                        <a:ea typeface="MS Mincho"/>
                        <a:cs typeface="Times New Roman"/>
                      </a:endParaRPr>
                    </a:p>
                  </a:txBody>
                  <a:tcPr marL="66559" marR="66559" marT="0" marB="0"/>
                </a:tc>
              </a:tr>
              <a:tr h="774210">
                <a:tc>
                  <a:txBody>
                    <a:bodyPr/>
                    <a:lstStyle/>
                    <a:p>
                      <a:pPr algn="ctr">
                        <a:spcAft>
                          <a:spcPts val="0"/>
                        </a:spcAft>
                      </a:pPr>
                      <a:r>
                        <a:rPr lang="en-US" sz="1400" dirty="0">
                          <a:effectLst/>
                        </a:rPr>
                        <a:t>C</a:t>
                      </a:r>
                      <a:endParaRPr lang="en-GB" sz="1400" dirty="0">
                        <a:effectLst/>
                        <a:latin typeface="Cambria"/>
                        <a:ea typeface="MS Mincho"/>
                        <a:cs typeface="Times New Roman"/>
                      </a:endParaRPr>
                    </a:p>
                  </a:txBody>
                  <a:tcPr marL="66559" marR="66559" marT="0" marB="0"/>
                </a:tc>
                <a:tc>
                  <a:txBody>
                    <a:bodyPr/>
                    <a:lstStyle/>
                    <a:p>
                      <a:pPr algn="just">
                        <a:spcAft>
                          <a:spcPts val="0"/>
                        </a:spcAft>
                      </a:pPr>
                      <a:r>
                        <a:rPr lang="en-US" sz="1400" dirty="0">
                          <a:effectLst/>
                        </a:rPr>
                        <a:t>Camp</a:t>
                      </a:r>
                      <a:endParaRPr lang="en-GB" sz="1400" dirty="0">
                        <a:effectLst/>
                        <a:latin typeface="Cambria"/>
                        <a:ea typeface="MS Mincho"/>
                        <a:cs typeface="Times New Roman"/>
                      </a:endParaRPr>
                    </a:p>
                  </a:txBody>
                  <a:tcPr marL="66559" marR="66559" marT="0" marB="0"/>
                </a:tc>
                <a:tc>
                  <a:txBody>
                    <a:bodyPr/>
                    <a:lstStyle/>
                    <a:p>
                      <a:pPr marL="342900" lvl="0" indent="-342900" algn="l">
                        <a:spcAft>
                          <a:spcPts val="0"/>
                        </a:spcAft>
                        <a:buFont typeface="Symbol"/>
                        <a:buChar char=""/>
                      </a:pPr>
                      <a:r>
                        <a:rPr lang="en-US" sz="1400" dirty="0">
                          <a:effectLst/>
                        </a:rPr>
                        <a:t>Land-use/open spaces</a:t>
                      </a:r>
                      <a:endParaRPr lang="en-GB" sz="1400" dirty="0">
                        <a:effectLst/>
                      </a:endParaRPr>
                    </a:p>
                    <a:p>
                      <a:pPr marL="342900" lvl="0" indent="-342900" algn="l">
                        <a:spcAft>
                          <a:spcPts val="0"/>
                        </a:spcAft>
                        <a:buFont typeface="Symbol"/>
                        <a:buChar char=""/>
                      </a:pPr>
                      <a:r>
                        <a:rPr lang="en-US" sz="1400" dirty="0" smtClean="0">
                          <a:effectLst/>
                        </a:rPr>
                        <a:t>no. </a:t>
                      </a:r>
                      <a:r>
                        <a:rPr lang="en-US" sz="1400" dirty="0">
                          <a:effectLst/>
                        </a:rPr>
                        <a:t>of camps </a:t>
                      </a:r>
                      <a:endParaRPr lang="en-GB" sz="1400" dirty="0">
                        <a:effectLst/>
                      </a:endParaRPr>
                    </a:p>
                    <a:p>
                      <a:pPr marL="342900" lvl="0" indent="-342900" algn="l">
                        <a:spcAft>
                          <a:spcPts val="0"/>
                        </a:spcAft>
                        <a:buFont typeface="Symbol"/>
                        <a:buChar char=""/>
                      </a:pPr>
                      <a:r>
                        <a:rPr lang="en-US" sz="1400" dirty="0" smtClean="0">
                          <a:effectLst/>
                        </a:rPr>
                        <a:t>no. </a:t>
                      </a:r>
                      <a:r>
                        <a:rPr lang="en-US" sz="1400" dirty="0">
                          <a:effectLst/>
                        </a:rPr>
                        <a:t>of tents per camp</a:t>
                      </a:r>
                      <a:endParaRPr lang="en-GB" sz="1400" dirty="0">
                        <a:effectLst/>
                        <a:latin typeface="Cambria"/>
                        <a:ea typeface="MS Mincho"/>
                        <a:cs typeface="Times New Roman"/>
                      </a:endParaRPr>
                    </a:p>
                  </a:txBody>
                  <a:tcPr marL="66559" marR="66559" marT="0" marB="0"/>
                </a:tc>
                <a:tc>
                  <a:txBody>
                    <a:bodyPr/>
                    <a:lstStyle/>
                    <a:p>
                      <a:pPr marL="342900" lvl="0" indent="-342900" algn="l">
                        <a:spcAft>
                          <a:spcPts val="0"/>
                        </a:spcAft>
                        <a:buFont typeface="Symbol"/>
                        <a:buChar char=""/>
                      </a:pPr>
                      <a:r>
                        <a:rPr lang="en-US" sz="1400" dirty="0">
                          <a:effectLst/>
                        </a:rPr>
                        <a:t>New land-use/open spaces</a:t>
                      </a:r>
                      <a:endParaRPr lang="en-GB" sz="1400" dirty="0">
                        <a:effectLst/>
                        <a:latin typeface="Cambria"/>
                        <a:ea typeface="MS Mincho"/>
                        <a:cs typeface="Times New Roman"/>
                      </a:endParaRPr>
                    </a:p>
                  </a:txBody>
                  <a:tcPr marL="66559" marR="66559" marT="0" marB="0"/>
                </a:tc>
              </a:tr>
              <a:tr h="914400">
                <a:tc>
                  <a:txBody>
                    <a:bodyPr/>
                    <a:lstStyle/>
                    <a:p>
                      <a:pPr algn="ctr">
                        <a:spcAft>
                          <a:spcPts val="0"/>
                        </a:spcAft>
                      </a:pPr>
                      <a:r>
                        <a:rPr lang="en-US" sz="1400" dirty="0">
                          <a:effectLst/>
                        </a:rPr>
                        <a:t>D</a:t>
                      </a:r>
                      <a:endParaRPr lang="en-GB" sz="1400" dirty="0">
                        <a:effectLst/>
                        <a:latin typeface="Cambria"/>
                        <a:ea typeface="MS Mincho"/>
                        <a:cs typeface="Times New Roman"/>
                      </a:endParaRPr>
                    </a:p>
                  </a:txBody>
                  <a:tcPr marL="66559" marR="66559" marT="0" marB="0"/>
                </a:tc>
                <a:tc>
                  <a:txBody>
                    <a:bodyPr/>
                    <a:lstStyle/>
                    <a:p>
                      <a:pPr algn="just">
                        <a:spcAft>
                          <a:spcPts val="0"/>
                        </a:spcAft>
                      </a:pPr>
                      <a:r>
                        <a:rPr lang="en-US" sz="1400" dirty="0">
                          <a:effectLst/>
                        </a:rPr>
                        <a:t>Infrastructures</a:t>
                      </a:r>
                      <a:endParaRPr lang="en-GB" sz="1400" dirty="0">
                        <a:effectLst/>
                        <a:latin typeface="Cambria"/>
                        <a:ea typeface="MS Mincho"/>
                        <a:cs typeface="Times New Roman"/>
                      </a:endParaRPr>
                    </a:p>
                  </a:txBody>
                  <a:tcPr marL="66559" marR="66559" marT="0" marB="0"/>
                </a:tc>
                <a:tc>
                  <a:txBody>
                    <a:bodyPr/>
                    <a:lstStyle/>
                    <a:p>
                      <a:pPr marL="342900" lvl="0" indent="-342900" algn="l">
                        <a:spcAft>
                          <a:spcPts val="0"/>
                        </a:spcAft>
                        <a:buFont typeface="Symbol"/>
                        <a:buChar char=""/>
                      </a:pPr>
                      <a:r>
                        <a:rPr lang="en-US" sz="1400" dirty="0">
                          <a:effectLst/>
                        </a:rPr>
                        <a:t>Detailed analysis of utilities and services infrastructure and its operational status ( night-light)</a:t>
                      </a:r>
                      <a:endParaRPr lang="en-GB" sz="1400" dirty="0">
                        <a:effectLst/>
                        <a:latin typeface="Cambria"/>
                        <a:ea typeface="MS Mincho"/>
                        <a:cs typeface="Times New Roman"/>
                      </a:endParaRPr>
                    </a:p>
                  </a:txBody>
                  <a:tcPr marL="66559" marR="66559" marT="0" marB="0"/>
                </a:tc>
                <a:tc>
                  <a:txBody>
                    <a:bodyPr/>
                    <a:lstStyle/>
                    <a:p>
                      <a:pPr marL="342900" lvl="0" indent="-342900" algn="l">
                        <a:spcAft>
                          <a:spcPts val="0"/>
                        </a:spcAft>
                        <a:buFont typeface="Symbol"/>
                        <a:buChar char=""/>
                      </a:pPr>
                      <a:r>
                        <a:rPr lang="en-US" sz="1400" dirty="0">
                          <a:effectLst/>
                        </a:rPr>
                        <a:t>Detailed analysis of utilities and services infrastructure and its operational status ( night-light)</a:t>
                      </a:r>
                      <a:endParaRPr lang="en-GB" sz="1400" dirty="0">
                        <a:effectLst/>
                        <a:latin typeface="Cambria"/>
                        <a:ea typeface="MS Mincho"/>
                        <a:cs typeface="Times New Roman"/>
                      </a:endParaRPr>
                    </a:p>
                  </a:txBody>
                  <a:tcPr marL="66559" marR="66559" marT="0" marB="0"/>
                </a:tc>
              </a:tr>
              <a:tr h="533400">
                <a:tc>
                  <a:txBody>
                    <a:bodyPr/>
                    <a:lstStyle/>
                    <a:p>
                      <a:pPr algn="ctr">
                        <a:spcAft>
                          <a:spcPts val="0"/>
                        </a:spcAft>
                      </a:pPr>
                      <a:r>
                        <a:rPr lang="en-US" sz="1400" dirty="0">
                          <a:effectLst/>
                        </a:rPr>
                        <a:t>E</a:t>
                      </a:r>
                      <a:endParaRPr lang="en-GB" sz="1400" dirty="0">
                        <a:effectLst/>
                        <a:latin typeface="Cambria"/>
                        <a:ea typeface="MS Mincho"/>
                        <a:cs typeface="Times New Roman"/>
                      </a:endParaRPr>
                    </a:p>
                  </a:txBody>
                  <a:tcPr marL="66559" marR="66559" marT="0" marB="0"/>
                </a:tc>
                <a:tc>
                  <a:txBody>
                    <a:bodyPr/>
                    <a:lstStyle/>
                    <a:p>
                      <a:pPr algn="l">
                        <a:spcAft>
                          <a:spcPts val="0"/>
                        </a:spcAft>
                      </a:pPr>
                      <a:r>
                        <a:rPr lang="en-US" sz="1400" dirty="0">
                          <a:effectLst/>
                        </a:rPr>
                        <a:t>Land Use – Environment</a:t>
                      </a:r>
                      <a:endParaRPr lang="en-GB" sz="1400" dirty="0">
                        <a:effectLst/>
                        <a:latin typeface="Cambria"/>
                        <a:ea typeface="MS Mincho"/>
                        <a:cs typeface="Times New Roman"/>
                      </a:endParaRPr>
                    </a:p>
                  </a:txBody>
                  <a:tcPr marL="66559" marR="66559" marT="0" marB="0"/>
                </a:tc>
                <a:tc>
                  <a:txBody>
                    <a:bodyPr/>
                    <a:lstStyle/>
                    <a:p>
                      <a:pPr marL="342900" lvl="0" indent="-342900" algn="just">
                        <a:spcAft>
                          <a:spcPts val="0"/>
                        </a:spcAft>
                        <a:buFont typeface="Symbol"/>
                        <a:buChar char=""/>
                      </a:pPr>
                      <a:r>
                        <a:rPr lang="en-US" sz="1400" dirty="0">
                          <a:effectLst/>
                        </a:rPr>
                        <a:t>Land- use / open spaces</a:t>
                      </a:r>
                      <a:endParaRPr lang="en-GB" sz="1400" dirty="0">
                        <a:effectLst/>
                      </a:endParaRPr>
                    </a:p>
                    <a:p>
                      <a:pPr marL="279400" algn="just">
                        <a:spcAft>
                          <a:spcPts val="600"/>
                        </a:spcAft>
                      </a:pPr>
                      <a:r>
                        <a:rPr lang="en-US" sz="1400" dirty="0">
                          <a:effectLst/>
                        </a:rPr>
                        <a:t> </a:t>
                      </a:r>
                      <a:endParaRPr lang="en-GB" sz="1400" dirty="0">
                        <a:effectLst/>
                        <a:latin typeface="Cambria"/>
                        <a:ea typeface="MS Mincho"/>
                        <a:cs typeface="Times New Roman"/>
                      </a:endParaRPr>
                    </a:p>
                  </a:txBody>
                  <a:tcPr marL="66559" marR="66559" marT="0" marB="0"/>
                </a:tc>
                <a:tc>
                  <a:txBody>
                    <a:bodyPr/>
                    <a:lstStyle/>
                    <a:p>
                      <a:pPr marL="342900" lvl="0" indent="-342900" algn="l">
                        <a:spcAft>
                          <a:spcPts val="0"/>
                        </a:spcAft>
                        <a:buFont typeface="Symbol"/>
                        <a:buChar char=""/>
                      </a:pPr>
                      <a:r>
                        <a:rPr lang="en-US" sz="1400" dirty="0">
                          <a:effectLst/>
                        </a:rPr>
                        <a:t>Land- use / open spaces</a:t>
                      </a:r>
                      <a:endParaRPr lang="en-GB" sz="1400" dirty="0">
                        <a:effectLst/>
                        <a:latin typeface="Cambria"/>
                        <a:ea typeface="MS Mincho"/>
                        <a:cs typeface="Times New Roman"/>
                      </a:endParaRPr>
                    </a:p>
                  </a:txBody>
                  <a:tcPr marL="66559" marR="66559" marT="0" marB="0"/>
                </a:tc>
              </a:tr>
            </a:tbl>
          </a:graphicData>
        </a:graphic>
      </p:graphicFrame>
      <p:sp>
        <p:nvSpPr>
          <p:cNvPr id="3" name="Rectangle 2"/>
          <p:cNvSpPr/>
          <p:nvPr/>
        </p:nvSpPr>
        <p:spPr>
          <a:xfrm>
            <a:off x="-72005" y="154155"/>
            <a:ext cx="8964488" cy="523210"/>
          </a:xfrm>
          <a:prstGeom prst="rect">
            <a:avLst/>
          </a:prstGeom>
        </p:spPr>
        <p:txBody>
          <a:bodyPr wrap="square" lIns="91429" tIns="45715" rIns="91429" bIns="45715">
            <a:spAutoFit/>
          </a:bodyPr>
          <a:lstStyle/>
          <a:p>
            <a:pPr algn="r"/>
            <a:r>
              <a:rPr lang="en-US" sz="2800" dirty="0" smtClean="0">
                <a:solidFill>
                  <a:schemeClr val="bg1"/>
                </a:solidFill>
              </a:rPr>
              <a:t>Cambridge </a:t>
            </a:r>
            <a:r>
              <a:rPr lang="en-US" sz="2800" dirty="0" err="1" smtClean="0">
                <a:solidFill>
                  <a:schemeClr val="bg1"/>
                </a:solidFill>
              </a:rPr>
              <a:t>Uni</a:t>
            </a:r>
            <a:r>
              <a:rPr lang="en-US" sz="2800" dirty="0" smtClean="0">
                <a:solidFill>
                  <a:schemeClr val="bg1"/>
                </a:solidFill>
              </a:rPr>
              <a:t> Recovery Needs Assessment</a:t>
            </a:r>
            <a:endParaRPr lang="en-GB" sz="2800" dirty="0">
              <a:solidFill>
                <a:schemeClr val="bg1"/>
              </a:solidFill>
            </a:endParaRPr>
          </a:p>
        </p:txBody>
      </p:sp>
    </p:spTree>
    <p:extLst>
      <p:ext uri="{BB962C8B-B14F-4D97-AF65-F5344CB8AC3E}">
        <p14:creationId xmlns:p14="http://schemas.microsoft.com/office/powerpoint/2010/main" val="161068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Discussion</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2</a:t>
            </a:fld>
            <a:endParaRPr lang="en-US" sz="1200" dirty="0"/>
          </a:p>
        </p:txBody>
      </p:sp>
      <p:sp>
        <p:nvSpPr>
          <p:cNvPr id="5" name="Rectangle 4"/>
          <p:cNvSpPr/>
          <p:nvPr/>
        </p:nvSpPr>
        <p:spPr>
          <a:xfrm>
            <a:off x="533400" y="1802009"/>
            <a:ext cx="8610600" cy="4247317"/>
          </a:xfrm>
          <a:prstGeom prst="rect">
            <a:avLst/>
          </a:prstGeom>
        </p:spPr>
        <p:txBody>
          <a:bodyPr wrap="square">
            <a:spAutoFit/>
          </a:bodyPr>
          <a:lstStyle/>
          <a:p>
            <a:pPr lvl="0"/>
            <a:r>
              <a:rPr lang="en-GB" b="1" dirty="0" smtClean="0"/>
              <a:t>Overview</a:t>
            </a:r>
            <a:r>
              <a:rPr lang="en-GB" b="1" dirty="0"/>
              <a:t>, status, objectives, roles of </a:t>
            </a:r>
            <a:r>
              <a:rPr lang="en-GB" b="1" dirty="0" smtClean="0"/>
              <a:t>partners</a:t>
            </a:r>
            <a:endParaRPr lang="en-CA" dirty="0"/>
          </a:p>
          <a:p>
            <a:endParaRPr lang="en-GB" b="1" dirty="0" smtClean="0"/>
          </a:p>
          <a:p>
            <a:r>
              <a:rPr lang="en-GB" b="1" dirty="0" smtClean="0"/>
              <a:t>Triggering</a:t>
            </a:r>
            <a:r>
              <a:rPr lang="en-CA" dirty="0" smtClean="0"/>
              <a:t> </a:t>
            </a:r>
          </a:p>
          <a:p>
            <a:endParaRPr lang="en-CA" dirty="0"/>
          </a:p>
          <a:p>
            <a:pPr lvl="0"/>
            <a:r>
              <a:rPr lang="en-GB" b="1" dirty="0"/>
              <a:t>Review of Needs – products and services (stakeholder perspective</a:t>
            </a:r>
            <a:r>
              <a:rPr lang="en-GB" b="1" dirty="0" smtClean="0"/>
              <a:t>)</a:t>
            </a:r>
            <a:r>
              <a:rPr lang="en-CA" dirty="0" smtClean="0"/>
              <a:t>, </a:t>
            </a:r>
            <a:r>
              <a:rPr lang="en-GB" b="1" dirty="0" smtClean="0"/>
              <a:t>User </a:t>
            </a:r>
            <a:r>
              <a:rPr lang="en-GB" b="1" dirty="0"/>
              <a:t>and stakeholder involvement</a:t>
            </a:r>
            <a:endParaRPr lang="en-CA" dirty="0"/>
          </a:p>
          <a:p>
            <a:r>
              <a:rPr lang="en-GB" b="1" dirty="0"/>
              <a:t> </a:t>
            </a:r>
            <a:endParaRPr lang="en-CA" dirty="0"/>
          </a:p>
          <a:p>
            <a:pPr lvl="0"/>
            <a:r>
              <a:rPr lang="en-GB" b="1" dirty="0"/>
              <a:t>IT Architecture – presentation of status and projected evolution (WGISS)</a:t>
            </a:r>
            <a:endParaRPr lang="en-CA" dirty="0"/>
          </a:p>
          <a:p>
            <a:r>
              <a:rPr lang="en-GB" b="1" dirty="0"/>
              <a:t> </a:t>
            </a:r>
            <a:endParaRPr lang="en-CA" dirty="0"/>
          </a:p>
          <a:p>
            <a:pPr lvl="0"/>
            <a:r>
              <a:rPr lang="en-GB" b="1" dirty="0" smtClean="0"/>
              <a:t>Value-adding Strategies</a:t>
            </a:r>
            <a:endParaRPr lang="en-CA" dirty="0"/>
          </a:p>
          <a:p>
            <a:r>
              <a:rPr lang="en-GB" b="1" dirty="0"/>
              <a:t> </a:t>
            </a:r>
            <a:endParaRPr lang="en-CA" dirty="0"/>
          </a:p>
          <a:p>
            <a:pPr lvl="0"/>
            <a:r>
              <a:rPr lang="en-GB" b="1" dirty="0"/>
              <a:t>Sustainability and agency involvement, </a:t>
            </a:r>
            <a:r>
              <a:rPr lang="en-GB" b="1" dirty="0" smtClean="0"/>
              <a:t>Next </a:t>
            </a:r>
            <a:r>
              <a:rPr lang="en-GB" b="1" dirty="0"/>
              <a:t>steps (beyond initial triggering)</a:t>
            </a:r>
            <a:endParaRPr lang="en-CA" dirty="0"/>
          </a:p>
          <a:p>
            <a:r>
              <a:rPr lang="en-GB" b="1" dirty="0"/>
              <a:t> </a:t>
            </a:r>
            <a:endParaRPr lang="en-CA" dirty="0"/>
          </a:p>
          <a:p>
            <a:pPr lvl="0"/>
            <a:r>
              <a:rPr lang="en-GB" b="1" dirty="0"/>
              <a:t>Promotion and </a:t>
            </a:r>
            <a:r>
              <a:rPr lang="en-GB" b="1" dirty="0" smtClean="0"/>
              <a:t>Outreach </a:t>
            </a:r>
            <a:r>
              <a:rPr lang="en-GB" b="1" dirty="0"/>
              <a:t>for the RO</a:t>
            </a:r>
            <a:endParaRPr lang="en-CA" dirty="0"/>
          </a:p>
          <a:p>
            <a:endParaRPr lang="en-GB" altLang="ja-JP"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11232750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a date 3"/>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fr-FR" sz="1200" dirty="0" smtClean="0">
                <a:latin typeface="Times New Roman" charset="0"/>
              </a:rPr>
              <a:t>Atelier KAL-Haïti, Port-au-Prince, Haïti – 26- 27 septembre 2013</a:t>
            </a:r>
          </a:p>
        </p:txBody>
      </p:sp>
      <p:sp>
        <p:nvSpPr>
          <p:cNvPr id="9219" name="Rectangle 2"/>
          <p:cNvSpPr>
            <a:spLocks noGrp="1" noChangeArrowheads="1"/>
          </p:cNvSpPr>
          <p:nvPr>
            <p:ph type="title"/>
          </p:nvPr>
        </p:nvSpPr>
        <p:spPr/>
        <p:txBody>
          <a:bodyPr/>
          <a:lstStyle/>
          <a:p>
            <a:pPr eaLnBrk="1" hangingPunct="1">
              <a:defRPr/>
            </a:pPr>
            <a:r>
              <a:rPr lang="fr-FR" dirty="0" err="1" smtClean="0">
                <a:solidFill>
                  <a:srgbClr val="FFFFFF"/>
                </a:solidFill>
                <a:latin typeface="Arial" charset="0"/>
                <a:cs typeface="Arial" charset="0"/>
              </a:rPr>
              <a:t>Sample</a:t>
            </a:r>
            <a:r>
              <a:rPr lang="fr-FR" dirty="0" smtClean="0">
                <a:solidFill>
                  <a:srgbClr val="FFFFFF"/>
                </a:solidFill>
                <a:latin typeface="Arial" charset="0"/>
                <a:cs typeface="Arial" charset="0"/>
              </a:rPr>
              <a:t> </a:t>
            </a:r>
            <a:r>
              <a:rPr lang="fr-FR" dirty="0" err="1" smtClean="0">
                <a:solidFill>
                  <a:srgbClr val="FFFFFF"/>
                </a:solidFill>
                <a:latin typeface="Arial" charset="0"/>
                <a:cs typeface="Arial" charset="0"/>
              </a:rPr>
              <a:t>work</a:t>
            </a:r>
            <a:r>
              <a:rPr lang="fr-FR" dirty="0" smtClean="0">
                <a:solidFill>
                  <a:srgbClr val="FFFFFF"/>
                </a:solidFill>
                <a:latin typeface="Arial" charset="0"/>
                <a:cs typeface="Arial" charset="0"/>
              </a:rPr>
              <a:t> : municipal infrastructure, </a:t>
            </a:r>
            <a:r>
              <a:rPr lang="fr-FR" dirty="0" err="1" smtClean="0">
                <a:solidFill>
                  <a:srgbClr val="FFFFFF"/>
                </a:solidFill>
                <a:latin typeface="Arial" charset="0"/>
                <a:cs typeface="Arial" charset="0"/>
              </a:rPr>
              <a:t>Jacmel</a:t>
            </a:r>
            <a:r>
              <a:rPr lang="fr-FR" dirty="0" smtClean="0">
                <a:solidFill>
                  <a:srgbClr val="FFFFFF"/>
                </a:solidFill>
                <a:latin typeface="Arial" charset="0"/>
                <a:cs typeface="Arial" charset="0"/>
              </a:rPr>
              <a:t>, </a:t>
            </a:r>
            <a:r>
              <a:rPr lang="fr-FR" dirty="0" err="1" smtClean="0">
                <a:solidFill>
                  <a:srgbClr val="FFFFFF"/>
                </a:solidFill>
                <a:latin typeface="Arial" charset="0"/>
                <a:cs typeface="Arial" charset="0"/>
              </a:rPr>
              <a:t>Haiti</a:t>
            </a:r>
            <a:endParaRPr lang="fr-FR" dirty="0">
              <a:solidFill>
                <a:srgbClr val="FFFFFF"/>
              </a:solidFill>
              <a:latin typeface="Arial" charset="0"/>
              <a:cs typeface="Arial" charset="0"/>
            </a:endParaRPr>
          </a:p>
        </p:txBody>
      </p:sp>
      <p:sp>
        <p:nvSpPr>
          <p:cNvPr id="9220" name="Rectangle 4"/>
          <p:cNvSpPr>
            <a:spLocks noChangeArrowheads="1"/>
          </p:cNvSpPr>
          <p:nvPr/>
        </p:nvSpPr>
        <p:spPr bwMode="auto">
          <a:xfrm>
            <a:off x="4648200" y="1752600"/>
            <a:ext cx="4191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sz="2000" dirty="0" smtClean="0">
                <a:latin typeface="Tahoma" charset="0"/>
                <a:cs typeface="Tahoma" charset="0"/>
              </a:rPr>
              <a:t>22,000 buildings </a:t>
            </a:r>
            <a:r>
              <a:rPr lang="fr-FR" sz="2000" dirty="0" err="1" smtClean="0">
                <a:latin typeface="Tahoma" charset="0"/>
                <a:cs typeface="Tahoma" charset="0"/>
              </a:rPr>
              <a:t>identified</a:t>
            </a:r>
            <a:r>
              <a:rPr lang="fr-FR" sz="2000" dirty="0" smtClean="0">
                <a:latin typeface="Tahoma" charset="0"/>
                <a:cs typeface="Tahoma" charset="0"/>
              </a:rPr>
              <a:t> and </a:t>
            </a:r>
            <a:r>
              <a:rPr lang="fr-FR" sz="2000" dirty="0" err="1" smtClean="0">
                <a:latin typeface="Tahoma" charset="0"/>
                <a:cs typeface="Tahoma" charset="0"/>
              </a:rPr>
              <a:t>described</a:t>
            </a:r>
            <a:r>
              <a:rPr lang="fr-FR" sz="2000" dirty="0" smtClean="0">
                <a:latin typeface="Tahoma" charset="0"/>
                <a:cs typeface="Tahoma" charset="0"/>
              </a:rPr>
              <a:t> </a:t>
            </a:r>
            <a:r>
              <a:rPr lang="fr-FR" sz="2000" dirty="0" err="1" smtClean="0">
                <a:latin typeface="Tahoma" charset="0"/>
                <a:cs typeface="Tahoma" charset="0"/>
              </a:rPr>
              <a:t>at</a:t>
            </a:r>
            <a:r>
              <a:rPr lang="fr-FR" sz="2000" dirty="0" smtClean="0">
                <a:latin typeface="Tahoma" charset="0"/>
                <a:cs typeface="Tahoma" charset="0"/>
              </a:rPr>
              <a:t> 3 </a:t>
            </a:r>
            <a:r>
              <a:rPr lang="fr-FR" sz="2000" dirty="0" err="1" smtClean="0">
                <a:latin typeface="Tahoma" charset="0"/>
                <a:cs typeface="Tahoma" charset="0"/>
              </a:rPr>
              <a:t>different</a:t>
            </a:r>
            <a:r>
              <a:rPr lang="fr-FR" sz="2000" dirty="0" smtClean="0">
                <a:latin typeface="Tahoma" charset="0"/>
                <a:cs typeface="Tahoma" charset="0"/>
              </a:rPr>
              <a:t> dates</a:t>
            </a:r>
            <a:endParaRPr lang="fr-FR" sz="2000" dirty="0">
              <a:latin typeface="Tahoma" charset="0"/>
              <a:cs typeface="Tahoma" charset="0"/>
            </a:endParaRPr>
          </a:p>
          <a:p>
            <a:pPr>
              <a:spcBef>
                <a:spcPct val="50000"/>
              </a:spcBef>
              <a:defRPr/>
            </a:pPr>
            <a:r>
              <a:rPr lang="fr-FR" sz="2000" dirty="0" err="1" smtClean="0">
                <a:latin typeface="Tahoma" charset="0"/>
                <a:cs typeface="+mn-cs"/>
              </a:rPr>
              <a:t>Town</a:t>
            </a:r>
            <a:r>
              <a:rPr lang="fr-FR" sz="2000" dirty="0" smtClean="0">
                <a:latin typeface="Tahoma" charset="0"/>
                <a:cs typeface="+mn-cs"/>
              </a:rPr>
              <a:t> of </a:t>
            </a:r>
            <a:r>
              <a:rPr lang="fr-FR" sz="2000" dirty="0" err="1" smtClean="0">
                <a:latin typeface="Tahoma" charset="0"/>
                <a:cs typeface="+mn-cs"/>
              </a:rPr>
              <a:t>Jacmel</a:t>
            </a:r>
            <a:endParaRPr lang="fr-FR" sz="2000" dirty="0">
              <a:latin typeface="Tahoma" charset="0"/>
              <a:cs typeface="+mn-cs"/>
            </a:endParaRPr>
          </a:p>
          <a:p>
            <a:pPr>
              <a:spcBef>
                <a:spcPct val="50000"/>
              </a:spcBef>
              <a:defRPr/>
            </a:pPr>
            <a:r>
              <a:rPr lang="fr-FR" sz="2000" dirty="0" err="1" smtClean="0">
                <a:latin typeface="Tahoma" charset="0"/>
                <a:cs typeface="+mn-cs"/>
              </a:rPr>
              <a:t>Produced</a:t>
            </a:r>
            <a:r>
              <a:rPr lang="fr-FR" sz="2000" dirty="0" smtClean="0">
                <a:latin typeface="Tahoma" charset="0"/>
                <a:cs typeface="+mn-cs"/>
              </a:rPr>
              <a:t> by SERTIT </a:t>
            </a:r>
            <a:r>
              <a:rPr lang="fr-FR" sz="2000" dirty="0" err="1" smtClean="0">
                <a:latin typeface="Tahoma" charset="0"/>
                <a:cs typeface="+mn-cs"/>
              </a:rPr>
              <a:t>using</a:t>
            </a:r>
            <a:r>
              <a:rPr lang="fr-FR" sz="2000" dirty="0" smtClean="0">
                <a:latin typeface="Tahoma" charset="0"/>
                <a:cs typeface="+mn-cs"/>
              </a:rPr>
              <a:t> </a:t>
            </a:r>
            <a:r>
              <a:rPr lang="fr-FR" sz="2000" dirty="0" err="1" smtClean="0">
                <a:latin typeface="Tahoma" charset="0"/>
                <a:cs typeface="+mn-cs"/>
              </a:rPr>
              <a:t>very</a:t>
            </a:r>
            <a:r>
              <a:rPr lang="fr-FR" sz="2000" dirty="0" smtClean="0">
                <a:latin typeface="Tahoma" charset="0"/>
                <a:cs typeface="+mn-cs"/>
              </a:rPr>
              <a:t> </a:t>
            </a:r>
            <a:r>
              <a:rPr lang="fr-FR" sz="2000" dirty="0" err="1" smtClean="0">
                <a:latin typeface="Tahoma" charset="0"/>
                <a:cs typeface="+mn-cs"/>
              </a:rPr>
              <a:t>high</a:t>
            </a:r>
            <a:r>
              <a:rPr lang="fr-FR" sz="2000" dirty="0" smtClean="0">
                <a:latin typeface="Tahoma" charset="0"/>
                <a:cs typeface="+mn-cs"/>
              </a:rPr>
              <a:t> </a:t>
            </a:r>
            <a:r>
              <a:rPr lang="fr-FR" sz="2000" dirty="0" err="1" smtClean="0">
                <a:latin typeface="Tahoma" charset="0"/>
                <a:cs typeface="+mn-cs"/>
              </a:rPr>
              <a:t>resolution</a:t>
            </a:r>
            <a:r>
              <a:rPr lang="fr-FR" sz="2000" dirty="0" smtClean="0">
                <a:latin typeface="Tahoma" charset="0"/>
                <a:cs typeface="+mn-cs"/>
              </a:rPr>
              <a:t> satellite </a:t>
            </a:r>
            <a:r>
              <a:rPr lang="fr-FR" sz="2000" dirty="0" err="1" smtClean="0">
                <a:latin typeface="Tahoma" charset="0"/>
                <a:cs typeface="+mn-cs"/>
              </a:rPr>
              <a:t>imagery</a:t>
            </a:r>
            <a:endParaRPr lang="fr-FR" sz="2000" dirty="0">
              <a:latin typeface="Tahoma" charset="0"/>
              <a:cs typeface="Tahoma" charset="0"/>
            </a:endParaRP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3940175" cy="4873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a date 3"/>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fr-FR" sz="1200" smtClean="0">
                <a:latin typeface="Times New Roman" charset="0"/>
              </a:rPr>
              <a:t>Atelier KAL-Haïti, Port-au-Prince, Haïti – 26- 27 septembre 2013</a:t>
            </a:r>
          </a:p>
        </p:txBody>
      </p:sp>
      <p:sp>
        <p:nvSpPr>
          <p:cNvPr id="14339" name="Rectangle 2"/>
          <p:cNvSpPr>
            <a:spLocks noGrp="1" noChangeArrowheads="1"/>
          </p:cNvSpPr>
          <p:nvPr>
            <p:ph type="title"/>
          </p:nvPr>
        </p:nvSpPr>
        <p:spPr/>
        <p:txBody>
          <a:bodyPr/>
          <a:lstStyle/>
          <a:p>
            <a:pPr eaLnBrk="1" hangingPunct="1">
              <a:defRPr/>
            </a:pPr>
            <a:r>
              <a:rPr lang="en-CA" sz="3600" dirty="0" smtClean="0">
                <a:solidFill>
                  <a:srgbClr val="FFFFFF"/>
                </a:solidFill>
                <a:latin typeface="Arial" charset="0"/>
                <a:cs typeface="Arial" charset="0"/>
              </a:rPr>
              <a:t>Refugee Camp Monitoring</a:t>
            </a:r>
            <a:endParaRPr lang="fr-FR" sz="3600" dirty="0">
              <a:solidFill>
                <a:srgbClr val="FFFFFF"/>
              </a:solidFill>
              <a:latin typeface="Arial" charset="0"/>
              <a:cs typeface="Times New Roman" charset="0"/>
            </a:endParaRPr>
          </a:p>
        </p:txBody>
      </p:sp>
      <p:sp>
        <p:nvSpPr>
          <p:cNvPr id="37891" name="ZoneTexte 11"/>
          <p:cNvSpPr txBox="1">
            <a:spLocks noChangeArrowheads="1"/>
          </p:cNvSpPr>
          <p:nvPr/>
        </p:nvSpPr>
        <p:spPr bwMode="auto">
          <a:xfrm>
            <a:off x="250825" y="692150"/>
            <a:ext cx="1312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400"/>
              <a:t>13 janvier 2010</a:t>
            </a:r>
          </a:p>
        </p:txBody>
      </p:sp>
      <p:sp>
        <p:nvSpPr>
          <p:cNvPr id="37892" name="ZoneTexte 12"/>
          <p:cNvSpPr txBox="1">
            <a:spLocks noChangeArrowheads="1"/>
          </p:cNvSpPr>
          <p:nvPr/>
        </p:nvSpPr>
        <p:spPr bwMode="auto">
          <a:xfrm>
            <a:off x="250825" y="2181225"/>
            <a:ext cx="1312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400"/>
              <a:t>16 janvier 2010</a:t>
            </a:r>
          </a:p>
        </p:txBody>
      </p:sp>
      <p:sp>
        <p:nvSpPr>
          <p:cNvPr id="37893" name="ZoneTexte 13"/>
          <p:cNvSpPr txBox="1">
            <a:spLocks noChangeArrowheads="1"/>
          </p:cNvSpPr>
          <p:nvPr/>
        </p:nvSpPr>
        <p:spPr bwMode="auto">
          <a:xfrm>
            <a:off x="250825" y="3670300"/>
            <a:ext cx="1312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400"/>
              <a:t>17 janvier 2010</a:t>
            </a:r>
          </a:p>
        </p:txBody>
      </p:sp>
      <p:sp>
        <p:nvSpPr>
          <p:cNvPr id="37894" name="ZoneTexte 14"/>
          <p:cNvSpPr txBox="1">
            <a:spLocks noChangeArrowheads="1"/>
          </p:cNvSpPr>
          <p:nvPr/>
        </p:nvSpPr>
        <p:spPr bwMode="auto">
          <a:xfrm>
            <a:off x="250825" y="5194300"/>
            <a:ext cx="1312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400"/>
              <a:t>21 janvier 2010</a:t>
            </a:r>
          </a:p>
        </p:txBody>
      </p:sp>
      <p:pic>
        <p:nvPicPr>
          <p:cNvPr id="37895" name="Image 24" descr="Accra_201001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052513"/>
            <a:ext cx="10779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Image 25" descr="Accra_201001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300" y="4005263"/>
            <a:ext cx="10779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Image 17" descr="Accra_2010011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6713" y="2492375"/>
            <a:ext cx="1081087"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Image 18" descr="Accra_2010012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6713" y="5516563"/>
            <a:ext cx="1081087"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ZoneTexte 15"/>
          <p:cNvSpPr txBox="1">
            <a:spLocks noChangeArrowheads="1"/>
          </p:cNvSpPr>
          <p:nvPr/>
        </p:nvSpPr>
        <p:spPr bwMode="auto">
          <a:xfrm>
            <a:off x="1763713" y="5194300"/>
            <a:ext cx="1311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400"/>
              <a:t>25 janvier 2010</a:t>
            </a:r>
          </a:p>
        </p:txBody>
      </p:sp>
      <p:sp>
        <p:nvSpPr>
          <p:cNvPr id="37900" name="ZoneTexte 16"/>
          <p:cNvSpPr txBox="1">
            <a:spLocks noChangeArrowheads="1"/>
          </p:cNvSpPr>
          <p:nvPr/>
        </p:nvSpPr>
        <p:spPr bwMode="auto">
          <a:xfrm>
            <a:off x="3203575" y="5194300"/>
            <a:ext cx="1290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400"/>
              <a:t>23 février 2010</a:t>
            </a:r>
          </a:p>
        </p:txBody>
      </p:sp>
      <p:sp>
        <p:nvSpPr>
          <p:cNvPr id="37901" name="ZoneTexte 17"/>
          <p:cNvSpPr txBox="1">
            <a:spLocks noChangeArrowheads="1"/>
          </p:cNvSpPr>
          <p:nvPr/>
        </p:nvSpPr>
        <p:spPr bwMode="auto">
          <a:xfrm>
            <a:off x="4787900" y="5194300"/>
            <a:ext cx="1141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400"/>
              <a:t>8 juillet 2010</a:t>
            </a:r>
          </a:p>
        </p:txBody>
      </p:sp>
      <p:sp>
        <p:nvSpPr>
          <p:cNvPr id="37902" name="ZoneTexte 18"/>
          <p:cNvSpPr txBox="1">
            <a:spLocks noChangeArrowheads="1"/>
          </p:cNvSpPr>
          <p:nvPr/>
        </p:nvSpPr>
        <p:spPr bwMode="auto">
          <a:xfrm>
            <a:off x="6257925" y="5194300"/>
            <a:ext cx="1122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400"/>
              <a:t>18 août 2010</a:t>
            </a:r>
          </a:p>
        </p:txBody>
      </p:sp>
      <p:sp>
        <p:nvSpPr>
          <p:cNvPr id="37903" name="ZoneTexte 19"/>
          <p:cNvSpPr txBox="1">
            <a:spLocks noChangeArrowheads="1"/>
          </p:cNvSpPr>
          <p:nvPr/>
        </p:nvSpPr>
        <p:spPr bwMode="auto">
          <a:xfrm>
            <a:off x="7542213" y="5194300"/>
            <a:ext cx="1441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400"/>
              <a:t>9 novembre 2010</a:t>
            </a:r>
          </a:p>
        </p:txBody>
      </p:sp>
      <p:pic>
        <p:nvPicPr>
          <p:cNvPr id="37904" name="Image 26" descr="Accra_20100125.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5516563"/>
            <a:ext cx="10795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Image 28" descr="Accra_20100708.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5516563"/>
            <a:ext cx="10795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Image 29" descr="Accra_20100818.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27763" y="5516563"/>
            <a:ext cx="10795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Image 30" descr="Accra_20101109.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40650" y="5516563"/>
            <a:ext cx="10795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8" name="Image 29" descr="Accra_20100223.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308350" y="5516563"/>
            <a:ext cx="10810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Rectangle 22"/>
          <p:cNvSpPr>
            <a:spLocks noGrp="1" noChangeArrowheads="1"/>
          </p:cNvSpPr>
          <p:nvPr>
            <p:ph type="body" idx="1"/>
          </p:nvPr>
        </p:nvSpPr>
        <p:spPr>
          <a:xfrm>
            <a:off x="1828800" y="1676400"/>
            <a:ext cx="6629400" cy="4495800"/>
          </a:xfrm>
        </p:spPr>
        <p:txBody>
          <a:bodyPr/>
          <a:lstStyle/>
          <a:p>
            <a:pPr eaLnBrk="1" hangingPunct="1">
              <a:buFontTx/>
              <a:buNone/>
              <a:defRPr/>
            </a:pPr>
            <a:r>
              <a:rPr lang="fr-FR" sz="2000" dirty="0" err="1" smtClean="0">
                <a:latin typeface="Tahoma" charset="0"/>
                <a:cs typeface="+mn-cs"/>
              </a:rPr>
              <a:t>Map</a:t>
            </a:r>
            <a:r>
              <a:rPr lang="fr-FR" sz="2000" dirty="0" smtClean="0">
                <a:latin typeface="Tahoma" charset="0"/>
                <a:cs typeface="+mn-cs"/>
              </a:rPr>
              <a:t> camps and </a:t>
            </a:r>
            <a:r>
              <a:rPr lang="fr-FR" sz="2000" dirty="0" err="1" smtClean="0">
                <a:latin typeface="Tahoma" charset="0"/>
                <a:cs typeface="+mn-cs"/>
              </a:rPr>
              <a:t>follow</a:t>
            </a:r>
            <a:r>
              <a:rPr lang="fr-FR" sz="2000" dirty="0" smtClean="0">
                <a:latin typeface="Tahoma" charset="0"/>
                <a:cs typeface="+mn-cs"/>
              </a:rPr>
              <a:t> </a:t>
            </a:r>
            <a:r>
              <a:rPr lang="fr-FR" sz="2000" dirty="0" err="1" smtClean="0">
                <a:latin typeface="Tahoma" charset="0"/>
                <a:cs typeface="+mn-cs"/>
              </a:rPr>
              <a:t>planned</a:t>
            </a:r>
            <a:r>
              <a:rPr lang="fr-FR" sz="2000" dirty="0" smtClean="0">
                <a:latin typeface="Tahoma" charset="0"/>
                <a:cs typeface="+mn-cs"/>
              </a:rPr>
              <a:t> and </a:t>
            </a:r>
            <a:r>
              <a:rPr lang="fr-FR" sz="2000" dirty="0" err="1" smtClean="0">
                <a:latin typeface="Tahoma" charset="0"/>
                <a:cs typeface="+mn-cs"/>
              </a:rPr>
              <a:t>spontaneous</a:t>
            </a:r>
            <a:r>
              <a:rPr lang="fr-FR" sz="2000" dirty="0" smtClean="0">
                <a:latin typeface="Tahoma" charset="0"/>
                <a:cs typeface="+mn-cs"/>
              </a:rPr>
              <a:t> </a:t>
            </a:r>
            <a:r>
              <a:rPr lang="fr-FR" sz="2000" dirty="0" err="1" smtClean="0">
                <a:latin typeface="Tahoma" charset="0"/>
                <a:cs typeface="+mn-cs"/>
              </a:rPr>
              <a:t>groupings</a:t>
            </a:r>
            <a:r>
              <a:rPr lang="fr-FR" sz="2000" dirty="0" smtClean="0">
                <a:latin typeface="Tahoma" charset="0"/>
                <a:cs typeface="+mn-cs"/>
              </a:rPr>
              <a:t> of people</a:t>
            </a:r>
            <a:endParaRPr lang="fr-FR" sz="2000" dirty="0">
              <a:latin typeface="Tahoma" charset="0"/>
              <a:cs typeface="+mn-cs"/>
            </a:endParaRPr>
          </a:p>
          <a:p>
            <a:pPr eaLnBrk="1" hangingPunct="1">
              <a:buFontTx/>
              <a:buNone/>
              <a:defRPr/>
            </a:pPr>
            <a:endParaRPr lang="fr-FR" sz="2000" dirty="0">
              <a:latin typeface="Tahoma" charset="0"/>
              <a:cs typeface="+mn-cs"/>
            </a:endParaRPr>
          </a:p>
          <a:p>
            <a:pPr eaLnBrk="1" hangingPunct="1">
              <a:buFontTx/>
              <a:buNone/>
              <a:defRPr/>
            </a:pPr>
            <a:r>
              <a:rPr lang="fr-FR" sz="2000" dirty="0" smtClean="0">
                <a:latin typeface="Tahoma" charset="0"/>
                <a:cs typeface="+mn-cs"/>
              </a:rPr>
              <a:t>End-user: French </a:t>
            </a:r>
            <a:r>
              <a:rPr lang="fr-FR" sz="2000" dirty="0" err="1" smtClean="0">
                <a:latin typeface="Tahoma" charset="0"/>
                <a:cs typeface="+mn-cs"/>
              </a:rPr>
              <a:t>Red</a:t>
            </a:r>
            <a:r>
              <a:rPr lang="fr-FR" sz="2000" dirty="0" smtClean="0">
                <a:latin typeface="Tahoma" charset="0"/>
                <a:cs typeface="+mn-cs"/>
              </a:rPr>
              <a:t> Cross</a:t>
            </a:r>
            <a:endParaRPr lang="fr-FR" sz="2000" dirty="0">
              <a:latin typeface="Tahoma" charset="0"/>
              <a:cs typeface="+mn-cs"/>
            </a:endParaRPr>
          </a:p>
          <a:p>
            <a:pPr eaLnBrk="1" hangingPunct="1">
              <a:buFontTx/>
              <a:buNone/>
              <a:defRPr/>
            </a:pPr>
            <a:endParaRPr lang="fr-FR" sz="2000" dirty="0">
              <a:latin typeface="Tahoma" charset="0"/>
              <a:cs typeface="+mn-cs"/>
            </a:endParaRPr>
          </a:p>
          <a:p>
            <a:pPr eaLnBrk="1" hangingPunct="1">
              <a:buFontTx/>
              <a:buNone/>
              <a:defRPr/>
            </a:pPr>
            <a:r>
              <a:rPr lang="fr-FR" sz="2000" dirty="0" err="1" smtClean="0">
                <a:latin typeface="Tahoma" charset="0"/>
                <a:cs typeface="+mn-cs"/>
              </a:rPr>
              <a:t>Provided</a:t>
            </a:r>
            <a:r>
              <a:rPr lang="fr-FR" sz="2000" dirty="0" smtClean="0">
                <a:latin typeface="Tahoma" charset="0"/>
                <a:cs typeface="+mn-cs"/>
              </a:rPr>
              <a:t> by SERTIT </a:t>
            </a:r>
            <a:r>
              <a:rPr lang="fr-FR" sz="2000" dirty="0" err="1" smtClean="0">
                <a:latin typeface="Tahoma" charset="0"/>
                <a:cs typeface="+mn-cs"/>
              </a:rPr>
              <a:t>with</a:t>
            </a:r>
            <a:r>
              <a:rPr lang="fr-FR" sz="2000" dirty="0" smtClean="0">
                <a:latin typeface="Tahoma" charset="0"/>
                <a:cs typeface="+mn-cs"/>
              </a:rPr>
              <a:t> </a:t>
            </a:r>
            <a:r>
              <a:rPr lang="fr-FR" sz="2000" dirty="0" err="1" smtClean="0">
                <a:latin typeface="Tahoma" charset="0"/>
                <a:cs typeface="+mn-cs"/>
              </a:rPr>
              <a:t>very</a:t>
            </a:r>
            <a:r>
              <a:rPr lang="fr-FR" sz="2000" dirty="0" smtClean="0">
                <a:latin typeface="Tahoma" charset="0"/>
                <a:cs typeface="+mn-cs"/>
              </a:rPr>
              <a:t> </a:t>
            </a:r>
            <a:r>
              <a:rPr lang="fr-FR" sz="2000" dirty="0" err="1" smtClean="0">
                <a:latin typeface="Tahoma" charset="0"/>
                <a:cs typeface="+mn-cs"/>
              </a:rPr>
              <a:t>high</a:t>
            </a:r>
            <a:r>
              <a:rPr lang="fr-FR" sz="2000" dirty="0" smtClean="0">
                <a:latin typeface="Tahoma" charset="0"/>
                <a:cs typeface="+mn-cs"/>
              </a:rPr>
              <a:t> </a:t>
            </a:r>
            <a:r>
              <a:rPr lang="fr-FR" sz="2000" dirty="0" err="1" smtClean="0">
                <a:latin typeface="Tahoma" charset="0"/>
                <a:cs typeface="+mn-cs"/>
              </a:rPr>
              <a:t>resolution</a:t>
            </a:r>
            <a:r>
              <a:rPr lang="fr-FR" sz="2000" dirty="0" smtClean="0">
                <a:latin typeface="Tahoma" charset="0"/>
                <a:cs typeface="+mn-cs"/>
              </a:rPr>
              <a:t> </a:t>
            </a:r>
            <a:r>
              <a:rPr lang="fr-FR" sz="2000" dirty="0" err="1" smtClean="0">
                <a:latin typeface="Tahoma" charset="0"/>
                <a:cs typeface="+mn-cs"/>
              </a:rPr>
              <a:t>optical</a:t>
            </a:r>
            <a:r>
              <a:rPr lang="fr-FR" sz="2000" dirty="0" smtClean="0">
                <a:latin typeface="Tahoma" charset="0"/>
                <a:cs typeface="+mn-cs"/>
              </a:rPr>
              <a:t> </a:t>
            </a:r>
            <a:r>
              <a:rPr lang="fr-FR" sz="2000" dirty="0" err="1" smtClean="0">
                <a:latin typeface="Tahoma" charset="0"/>
                <a:cs typeface="+mn-cs"/>
              </a:rPr>
              <a:t>imagery</a:t>
            </a:r>
            <a:endParaRPr lang="fr-FR" sz="2000" dirty="0">
              <a:latin typeface="Tahoma" charset="0"/>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a date 3"/>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fr-FR" sz="1200" smtClean="0">
                <a:latin typeface="Times New Roman" charset="0"/>
              </a:rPr>
              <a:t>Atelier KAL-Haïti, Port-au-Prince, Haïti – 26- 27 septembre 2013</a:t>
            </a:r>
          </a:p>
        </p:txBody>
      </p:sp>
      <p:sp>
        <p:nvSpPr>
          <p:cNvPr id="15363" name="Rectangle 2050"/>
          <p:cNvSpPr>
            <a:spLocks noGrp="1" noChangeArrowheads="1"/>
          </p:cNvSpPr>
          <p:nvPr>
            <p:ph type="title"/>
          </p:nvPr>
        </p:nvSpPr>
        <p:spPr>
          <a:xfrm>
            <a:off x="1219200" y="-38099"/>
            <a:ext cx="7315200" cy="927100"/>
          </a:xfrm>
        </p:spPr>
        <p:txBody>
          <a:bodyPr/>
          <a:lstStyle/>
          <a:p>
            <a:pPr marL="838200" indent="-838200" algn="ctr" eaLnBrk="1" hangingPunct="1">
              <a:defRPr/>
            </a:pPr>
            <a:r>
              <a:rPr lang="fr-FR" sz="3200" dirty="0" err="1" smtClean="0">
                <a:latin typeface="Arial" charset="0"/>
                <a:cs typeface="Arial" charset="0"/>
              </a:rPr>
              <a:t>Examples</a:t>
            </a:r>
            <a:r>
              <a:rPr lang="fr-FR" sz="3200" dirty="0" smtClean="0">
                <a:latin typeface="Arial" charset="0"/>
                <a:cs typeface="Arial" charset="0"/>
              </a:rPr>
              <a:t> </a:t>
            </a:r>
            <a:r>
              <a:rPr lang="fr-FR" sz="3200" dirty="0" err="1" smtClean="0">
                <a:latin typeface="Arial" charset="0"/>
                <a:cs typeface="Arial" charset="0"/>
              </a:rPr>
              <a:t>from</a:t>
            </a:r>
            <a:r>
              <a:rPr lang="fr-FR" sz="3200" dirty="0" smtClean="0">
                <a:latin typeface="Arial" charset="0"/>
                <a:cs typeface="Arial" charset="0"/>
              </a:rPr>
              <a:t> KAL-</a:t>
            </a:r>
            <a:r>
              <a:rPr lang="fr-FR" sz="3200" dirty="0" err="1" smtClean="0">
                <a:latin typeface="Arial" charset="0"/>
                <a:cs typeface="Arial" charset="0"/>
              </a:rPr>
              <a:t>Haiti</a:t>
            </a:r>
            <a:r>
              <a:rPr lang="fr-FR" sz="3200" dirty="0" smtClean="0">
                <a:latin typeface="Arial" charset="0"/>
                <a:cs typeface="Arial" charset="0"/>
              </a:rPr>
              <a:t> 2010-2015</a:t>
            </a:r>
            <a:endParaRPr lang="fr-FR" sz="3200" dirty="0">
              <a:latin typeface="Arial" charset="0"/>
              <a:cs typeface="Arial" charset="0"/>
            </a:endParaRPr>
          </a:p>
        </p:txBody>
      </p:sp>
      <p:sp>
        <p:nvSpPr>
          <p:cNvPr id="15364" name="Rectangle 2051"/>
          <p:cNvSpPr>
            <a:spLocks noGrp="1" noChangeArrowheads="1"/>
          </p:cNvSpPr>
          <p:nvPr>
            <p:ph type="body" idx="1"/>
          </p:nvPr>
        </p:nvSpPr>
        <p:spPr>
          <a:xfrm>
            <a:off x="134938" y="1420813"/>
            <a:ext cx="3886200" cy="4953000"/>
          </a:xfrm>
        </p:spPr>
        <p:txBody>
          <a:bodyPr/>
          <a:lstStyle/>
          <a:p>
            <a:pPr eaLnBrk="1" hangingPunct="1">
              <a:buFontTx/>
              <a:buNone/>
              <a:defRPr/>
            </a:pPr>
            <a:r>
              <a:rPr lang="fr-FR" sz="2000" dirty="0" smtClean="0">
                <a:latin typeface="Tahoma" charset="0"/>
                <a:cs typeface="+mn-cs"/>
              </a:rPr>
              <a:t>Objectives </a:t>
            </a:r>
            <a:r>
              <a:rPr lang="fr-FR" sz="2000" dirty="0">
                <a:latin typeface="Tahoma" charset="0"/>
                <a:cs typeface="+mn-cs"/>
              </a:rPr>
              <a:t>: </a:t>
            </a:r>
            <a:endParaRPr lang="fr-FR" sz="2000" dirty="0" smtClean="0">
              <a:latin typeface="Tahoma" charset="0"/>
              <a:cs typeface="+mn-cs"/>
            </a:endParaRPr>
          </a:p>
          <a:p>
            <a:pPr eaLnBrk="1" hangingPunct="1">
              <a:defRPr/>
            </a:pPr>
            <a:r>
              <a:rPr lang="fr-FR" sz="1800" dirty="0" err="1" smtClean="0">
                <a:latin typeface="Tahoma" charset="0"/>
                <a:cs typeface="+mn-cs"/>
              </a:rPr>
              <a:t>Provide</a:t>
            </a:r>
            <a:r>
              <a:rPr lang="fr-FR" sz="1800" dirty="0" smtClean="0">
                <a:latin typeface="Tahoma" charset="0"/>
                <a:cs typeface="+mn-cs"/>
              </a:rPr>
              <a:t> </a:t>
            </a:r>
            <a:r>
              <a:rPr lang="fr-FR" sz="1800" dirty="0" err="1" smtClean="0">
                <a:latin typeface="Tahoma" charset="0"/>
                <a:cs typeface="+mn-cs"/>
              </a:rPr>
              <a:t>cartographic</a:t>
            </a:r>
            <a:r>
              <a:rPr lang="fr-FR" sz="1800" dirty="0" smtClean="0">
                <a:latin typeface="Tahoma" charset="0"/>
                <a:cs typeface="+mn-cs"/>
              </a:rPr>
              <a:t> support for </a:t>
            </a:r>
            <a:r>
              <a:rPr lang="fr-FR" sz="1800" dirty="0" err="1" smtClean="0">
                <a:latin typeface="Tahoma" charset="0"/>
                <a:cs typeface="+mn-cs"/>
              </a:rPr>
              <a:t>humanitarian</a:t>
            </a:r>
            <a:r>
              <a:rPr lang="fr-FR" sz="1800" dirty="0" smtClean="0">
                <a:latin typeface="Tahoma" charset="0"/>
                <a:cs typeface="+mn-cs"/>
              </a:rPr>
              <a:t> actions</a:t>
            </a:r>
            <a:endParaRPr lang="fr-FR" sz="1800" dirty="0">
              <a:latin typeface="Tahoma" charset="0"/>
              <a:cs typeface="+mn-cs"/>
            </a:endParaRPr>
          </a:p>
          <a:p>
            <a:pPr eaLnBrk="1" hangingPunct="1">
              <a:spcBef>
                <a:spcPct val="0"/>
              </a:spcBef>
              <a:defRPr/>
            </a:pPr>
            <a:r>
              <a:rPr lang="fr-FR" sz="1800" dirty="0" err="1" smtClean="0">
                <a:latin typeface="Tahoma" charset="0"/>
                <a:cs typeface="+mn-cs"/>
              </a:rPr>
              <a:t>Identify</a:t>
            </a:r>
            <a:r>
              <a:rPr lang="fr-FR" sz="1800" dirty="0" smtClean="0">
                <a:latin typeface="Tahoma" charset="0"/>
                <a:cs typeface="+mn-cs"/>
              </a:rPr>
              <a:t> and manage </a:t>
            </a:r>
            <a:r>
              <a:rPr lang="fr-FR" sz="1800" dirty="0" err="1" smtClean="0">
                <a:latin typeface="Tahoma" charset="0"/>
                <a:cs typeface="+mn-cs"/>
              </a:rPr>
              <a:t>risk</a:t>
            </a:r>
            <a:endParaRPr lang="fr-FR" sz="1800" dirty="0">
              <a:latin typeface="Tahoma" charset="0"/>
              <a:cs typeface="+mn-cs"/>
            </a:endParaRPr>
          </a:p>
          <a:p>
            <a:pPr eaLnBrk="1" hangingPunct="1">
              <a:spcBef>
                <a:spcPct val="0"/>
              </a:spcBef>
              <a:defRPr/>
            </a:pPr>
            <a:r>
              <a:rPr lang="fr-FR" sz="1800" dirty="0" smtClean="0">
                <a:latin typeface="Tahoma" charset="0"/>
                <a:cs typeface="+mn-cs"/>
              </a:rPr>
              <a:t>Support </a:t>
            </a:r>
            <a:r>
              <a:rPr lang="fr-FR" sz="1800" dirty="0" err="1" smtClean="0">
                <a:latin typeface="Tahoma" charset="0"/>
                <a:cs typeface="+mn-cs"/>
              </a:rPr>
              <a:t>logistics</a:t>
            </a:r>
            <a:r>
              <a:rPr lang="fr-FR" sz="1800" dirty="0" smtClean="0">
                <a:latin typeface="Tahoma" charset="0"/>
                <a:cs typeface="+mn-cs"/>
              </a:rPr>
              <a:t> </a:t>
            </a:r>
            <a:r>
              <a:rPr lang="fr-FR" sz="1800" dirty="0" err="1" smtClean="0">
                <a:latin typeface="Tahoma" charset="0"/>
                <a:cs typeface="+mn-cs"/>
              </a:rPr>
              <a:t>operations</a:t>
            </a:r>
            <a:endParaRPr lang="fr-FR" sz="1800" dirty="0">
              <a:latin typeface="Tahoma" charset="0"/>
              <a:cs typeface="+mn-cs"/>
            </a:endParaRPr>
          </a:p>
          <a:p>
            <a:pPr eaLnBrk="1" hangingPunct="1">
              <a:spcBef>
                <a:spcPct val="0"/>
              </a:spcBef>
              <a:defRPr/>
            </a:pPr>
            <a:r>
              <a:rPr lang="fr-FR" sz="1800" dirty="0" err="1" smtClean="0">
                <a:latin typeface="Tahoma" charset="0"/>
                <a:cs typeface="+mn-cs"/>
              </a:rPr>
              <a:t>Create</a:t>
            </a:r>
            <a:r>
              <a:rPr lang="fr-FR" sz="1800" dirty="0" smtClean="0">
                <a:latin typeface="Tahoma" charset="0"/>
                <a:cs typeface="+mn-cs"/>
              </a:rPr>
              <a:t> </a:t>
            </a:r>
            <a:r>
              <a:rPr lang="fr-FR" sz="1800" dirty="0" err="1" smtClean="0">
                <a:latin typeface="Tahoma" charset="0"/>
                <a:cs typeface="+mn-cs"/>
              </a:rPr>
              <a:t>common</a:t>
            </a:r>
            <a:r>
              <a:rPr lang="fr-FR" sz="1800" dirty="0" smtClean="0">
                <a:latin typeface="Tahoma" charset="0"/>
                <a:cs typeface="+mn-cs"/>
              </a:rPr>
              <a:t> </a:t>
            </a:r>
            <a:r>
              <a:rPr lang="fr-FR" sz="1800" dirty="0" err="1" smtClean="0">
                <a:latin typeface="Tahoma" charset="0"/>
                <a:cs typeface="+mn-cs"/>
              </a:rPr>
              <a:t>visualization</a:t>
            </a:r>
            <a:endParaRPr lang="fr-FR" sz="1800" dirty="0">
              <a:latin typeface="Tahoma" charset="0"/>
              <a:cs typeface="+mn-cs"/>
            </a:endParaRPr>
          </a:p>
          <a:p>
            <a:pPr eaLnBrk="1" hangingPunct="1">
              <a:spcBef>
                <a:spcPct val="0"/>
              </a:spcBef>
              <a:defRPr/>
            </a:pPr>
            <a:endParaRPr lang="fr-FR" sz="2000" dirty="0">
              <a:latin typeface="Tahoma" charset="0"/>
              <a:cs typeface="+mn-cs"/>
            </a:endParaRPr>
          </a:p>
          <a:p>
            <a:pPr eaLnBrk="1" hangingPunct="1">
              <a:buFontTx/>
              <a:buNone/>
              <a:defRPr/>
            </a:pPr>
            <a:r>
              <a:rPr lang="fr-FR" sz="2000" dirty="0" err="1" smtClean="0">
                <a:latin typeface="Tahoma" charset="0"/>
                <a:cs typeface="+mn-cs"/>
              </a:rPr>
              <a:t>Users</a:t>
            </a:r>
            <a:r>
              <a:rPr lang="fr-FR" sz="2000" dirty="0" smtClean="0">
                <a:latin typeface="Tahoma" charset="0"/>
                <a:cs typeface="+mn-cs"/>
              </a:rPr>
              <a:t> : French </a:t>
            </a:r>
            <a:r>
              <a:rPr lang="fr-FR" sz="2000" dirty="0" err="1" smtClean="0">
                <a:latin typeface="Tahoma" charset="0"/>
                <a:cs typeface="+mn-cs"/>
              </a:rPr>
              <a:t>Red</a:t>
            </a:r>
            <a:r>
              <a:rPr lang="fr-FR" sz="2000" dirty="0" smtClean="0">
                <a:latin typeface="Tahoma" charset="0"/>
                <a:cs typeface="+mn-cs"/>
              </a:rPr>
              <a:t> Cross, </a:t>
            </a:r>
            <a:r>
              <a:rPr lang="fr-FR" sz="2000" dirty="0" err="1" smtClean="0">
                <a:latin typeface="Tahoma" charset="0"/>
                <a:cs typeface="+mn-cs"/>
              </a:rPr>
              <a:t>Town</a:t>
            </a:r>
            <a:r>
              <a:rPr lang="fr-FR" sz="2000" dirty="0" smtClean="0">
                <a:latin typeface="Tahoma" charset="0"/>
                <a:cs typeface="+mn-cs"/>
              </a:rPr>
              <a:t> of </a:t>
            </a:r>
            <a:r>
              <a:rPr lang="fr-FR" sz="2000" smtClean="0">
                <a:latin typeface="Tahoma" charset="0"/>
                <a:cs typeface="+mn-cs"/>
              </a:rPr>
              <a:t>Jacmel</a:t>
            </a:r>
            <a:r>
              <a:rPr lang="fr-FR" sz="2000" dirty="0" smtClean="0">
                <a:latin typeface="Tahoma" charset="0"/>
                <a:cs typeface="+mn-cs"/>
              </a:rPr>
              <a:t>, CIAT….</a:t>
            </a:r>
          </a:p>
          <a:p>
            <a:pPr eaLnBrk="1" hangingPunct="1">
              <a:buFontTx/>
              <a:buNone/>
              <a:defRPr/>
            </a:pPr>
            <a:r>
              <a:rPr lang="fr-FR" sz="2000" dirty="0" smtClean="0">
                <a:latin typeface="Tahoma" charset="0"/>
                <a:cs typeface="+mn-cs"/>
              </a:rPr>
              <a:t>EO data base </a:t>
            </a:r>
            <a:r>
              <a:rPr lang="fr-FR" sz="2000" dirty="0" err="1" smtClean="0">
                <a:latin typeface="Tahoma" charset="0"/>
                <a:cs typeface="+mn-cs"/>
              </a:rPr>
              <a:t>including</a:t>
            </a:r>
            <a:endParaRPr lang="fr-FR" sz="2000" dirty="0" smtClean="0">
              <a:latin typeface="Tahoma" charset="0"/>
              <a:cs typeface="+mn-cs"/>
            </a:endParaRPr>
          </a:p>
          <a:p>
            <a:pPr eaLnBrk="1" hangingPunct="1">
              <a:buFontTx/>
              <a:buNone/>
              <a:defRPr/>
            </a:pPr>
            <a:r>
              <a:rPr lang="fr-FR" sz="2000" dirty="0" err="1" smtClean="0">
                <a:latin typeface="Tahoma" charset="0"/>
                <a:cs typeface="+mn-cs"/>
              </a:rPr>
              <a:t>Aerial</a:t>
            </a:r>
            <a:r>
              <a:rPr lang="fr-FR" sz="2000" dirty="0" smtClean="0">
                <a:latin typeface="Tahoma" charset="0"/>
                <a:cs typeface="+mn-cs"/>
              </a:rPr>
              <a:t> </a:t>
            </a:r>
            <a:r>
              <a:rPr lang="fr-FR" sz="2000" dirty="0" err="1" smtClean="0">
                <a:latin typeface="Tahoma" charset="0"/>
                <a:cs typeface="+mn-cs"/>
              </a:rPr>
              <a:t>imagery</a:t>
            </a:r>
            <a:r>
              <a:rPr lang="fr-FR" sz="2000" dirty="0">
                <a:latin typeface="Tahoma" charset="0"/>
                <a:cs typeface="+mn-cs"/>
              </a:rPr>
              <a:t> </a:t>
            </a:r>
            <a:r>
              <a:rPr lang="fr-FR" sz="2000" dirty="0" smtClean="0">
                <a:latin typeface="Tahoma" charset="0"/>
                <a:cs typeface="+mn-cs"/>
              </a:rPr>
              <a:t>(2010), </a:t>
            </a:r>
            <a:r>
              <a:rPr lang="fr-FR" sz="2000" dirty="0" err="1" smtClean="0">
                <a:latin typeface="Tahoma" charset="0"/>
                <a:cs typeface="+mn-cs"/>
              </a:rPr>
              <a:t>QuickBird</a:t>
            </a:r>
            <a:r>
              <a:rPr lang="fr-FR" sz="2000" dirty="0" smtClean="0">
                <a:latin typeface="Tahoma" charset="0"/>
                <a:cs typeface="+mn-cs"/>
              </a:rPr>
              <a:t> (2009), SPOT and </a:t>
            </a:r>
            <a:r>
              <a:rPr lang="fr-FR" sz="2000" dirty="0" err="1" smtClean="0">
                <a:latin typeface="Tahoma" charset="0"/>
                <a:cs typeface="+mn-cs"/>
              </a:rPr>
              <a:t>Pleiades</a:t>
            </a:r>
            <a:r>
              <a:rPr lang="fr-FR" sz="2000" dirty="0" smtClean="0">
                <a:latin typeface="Tahoma" charset="0"/>
                <a:cs typeface="+mn-cs"/>
              </a:rPr>
              <a:t> </a:t>
            </a:r>
            <a:r>
              <a:rPr lang="fr-FR" sz="2000" dirty="0" err="1" smtClean="0">
                <a:latin typeface="Tahoma" charset="0"/>
                <a:cs typeface="+mn-cs"/>
              </a:rPr>
              <a:t>regular</a:t>
            </a:r>
            <a:r>
              <a:rPr lang="fr-FR" sz="2000" dirty="0" smtClean="0">
                <a:latin typeface="Tahoma" charset="0"/>
                <a:cs typeface="+mn-cs"/>
              </a:rPr>
              <a:t> images (2010-2014), radar data…..</a:t>
            </a:r>
            <a:endParaRPr lang="fr-FR" sz="2000" dirty="0">
              <a:latin typeface="Tahoma" charset="0"/>
              <a:cs typeface="+mn-cs"/>
            </a:endParaRPr>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4800" y="1447800"/>
            <a:ext cx="25146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4600" y="2170113"/>
            <a:ext cx="259080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19600" y="3897313"/>
            <a:ext cx="251460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477000" y="4724400"/>
            <a:ext cx="26670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 Box 2056"/>
          <p:cNvSpPr txBox="1">
            <a:spLocks noChangeArrowheads="1"/>
          </p:cNvSpPr>
          <p:nvPr/>
        </p:nvSpPr>
        <p:spPr bwMode="auto">
          <a:xfrm>
            <a:off x="4021138" y="6221413"/>
            <a:ext cx="2379662"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fr-FR" sz="2000" smtClean="0">
                <a:latin typeface="Times New Roman" charset="0"/>
                <a:cs typeface="+mn-cs"/>
              </a:rPr>
              <a:t>Vulnérabilité du bâtis</a:t>
            </a:r>
          </a:p>
        </p:txBody>
      </p:sp>
      <p:sp>
        <p:nvSpPr>
          <p:cNvPr id="15370" name="Text Box 2057"/>
          <p:cNvSpPr txBox="1">
            <a:spLocks noChangeArrowheads="1"/>
          </p:cNvSpPr>
          <p:nvPr/>
        </p:nvSpPr>
        <p:spPr bwMode="auto">
          <a:xfrm>
            <a:off x="6324600" y="4114800"/>
            <a:ext cx="2071688"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fr-FR" sz="2000" smtClean="0">
                <a:latin typeface="Times New Roman" charset="0"/>
                <a:cs typeface="+mn-cs"/>
              </a:rPr>
              <a:t>hydromorphologie</a:t>
            </a:r>
          </a:p>
        </p:txBody>
      </p:sp>
      <p:sp>
        <p:nvSpPr>
          <p:cNvPr id="15371" name="Text Box 2058"/>
          <p:cNvSpPr txBox="1">
            <a:spLocks noChangeArrowheads="1"/>
          </p:cNvSpPr>
          <p:nvPr/>
        </p:nvSpPr>
        <p:spPr bwMode="auto">
          <a:xfrm>
            <a:off x="4249738" y="3336925"/>
            <a:ext cx="2030412"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fr-FR" sz="2000" smtClean="0">
                <a:latin typeface="Times New Roman" charset="0"/>
                <a:cs typeface="+mn-cs"/>
              </a:rPr>
              <a:t>Occupation du sol</a:t>
            </a:r>
          </a:p>
        </p:txBody>
      </p:sp>
      <p:sp>
        <p:nvSpPr>
          <p:cNvPr id="15372" name="Text Box 2059"/>
          <p:cNvSpPr txBox="1">
            <a:spLocks noChangeArrowheads="1"/>
          </p:cNvSpPr>
          <p:nvPr/>
        </p:nvSpPr>
        <p:spPr bwMode="auto">
          <a:xfrm>
            <a:off x="6553200" y="1524000"/>
            <a:ext cx="2476500"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fr-FR" sz="2000" smtClean="0">
                <a:latin typeface="Times New Roman" charset="0"/>
                <a:cs typeface="+mn-cs"/>
              </a:rPr>
              <a:t>Classification des toits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19992" y="101600"/>
            <a:ext cx="7565271"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Links to National End User</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23</a:t>
            </a:fld>
            <a:endParaRPr lang="en-US" sz="1200" dirty="0"/>
          </a:p>
        </p:txBody>
      </p:sp>
      <p:sp>
        <p:nvSpPr>
          <p:cNvPr id="5" name="Rectangle 4"/>
          <p:cNvSpPr/>
          <p:nvPr/>
        </p:nvSpPr>
        <p:spPr>
          <a:xfrm>
            <a:off x="192404" y="1584203"/>
            <a:ext cx="8725519" cy="5329665"/>
          </a:xfrm>
          <a:prstGeom prst="rect">
            <a:avLst/>
          </a:prstGeom>
        </p:spPr>
        <p:txBody>
          <a:bodyPr wrap="square">
            <a:spAutoFit/>
          </a:bodyPr>
          <a:lstStyle/>
          <a:p>
            <a:pPr marL="342900" indent="-342900" defTabSz="914400">
              <a:lnSpc>
                <a:spcPct val="90000"/>
              </a:lnSpc>
              <a:spcBef>
                <a:spcPct val="20000"/>
              </a:spcBef>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The core user community for the Recovery Observatory is at the national and local level</a:t>
            </a:r>
          </a:p>
          <a:p>
            <a:pPr marL="342900" indent="-342900" defTabSz="914400">
              <a:lnSpc>
                <a:spcPct val="90000"/>
              </a:lnSpc>
              <a:spcBef>
                <a:spcPct val="20000"/>
              </a:spcBef>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In the first weeks following a disaster, the liaison with the National End User will be established by the international DRM stakeholder or stakeholders – they will support the generation of imaging requirements according to a product list established in coordination with the national end user</a:t>
            </a:r>
          </a:p>
          <a:p>
            <a:pPr marL="342900" indent="-342900" defTabSz="914400">
              <a:lnSpc>
                <a:spcPct val="90000"/>
              </a:lnSpc>
              <a:spcBef>
                <a:spcPct val="20000"/>
              </a:spcBef>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After the initial response phase is completed, the Observatory will work directly with the national and local end users, ensuring requirements meet expectations and that products respond to needs; the international DRM stakeholders support and facilitate this process</a:t>
            </a:r>
          </a:p>
          <a:p>
            <a:pPr marL="342900" indent="-342900" defTabSz="914400">
              <a:lnSpc>
                <a:spcPct val="90000"/>
              </a:lnSpc>
              <a:spcBef>
                <a:spcPct val="20000"/>
              </a:spcBef>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Once the Observatory is established, the Oversight team will work with DRM stakeholders and national and local authorities to develop a legacy strategy, ensuring data and products can be used for long-term recovery and reconstruction efforts, and support resilient reconstruction.</a:t>
            </a:r>
            <a:endParaRPr lang="en-GB" altLang="ja-JP" sz="2000" b="1" dirty="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a:buChar char="•"/>
            </a:pPr>
            <a:endParaRPr lang="en-GB" altLang="ja-JP" sz="2000"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195264088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Partner Input</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24</a:t>
            </a:fld>
            <a:endParaRPr lang="en-US" sz="1200" dirty="0"/>
          </a:p>
        </p:txBody>
      </p:sp>
      <p:sp>
        <p:nvSpPr>
          <p:cNvPr id="5" name="Rectangle 4"/>
          <p:cNvSpPr/>
          <p:nvPr/>
        </p:nvSpPr>
        <p:spPr>
          <a:xfrm>
            <a:off x="1130300" y="2631615"/>
            <a:ext cx="6745337" cy="830997"/>
          </a:xfrm>
          <a:prstGeom prst="rect">
            <a:avLst/>
          </a:prstGeom>
        </p:spPr>
        <p:txBody>
          <a:bodyPr wrap="square">
            <a:spAutoFit/>
          </a:bodyPr>
          <a:lstStyle/>
          <a:p>
            <a:pPr lvl="0"/>
            <a:r>
              <a:rPr lang="en-CA" sz="2400" b="1" dirty="0" smtClean="0"/>
              <a:t>Following materials developed by partners and potential partners as input to meeting</a:t>
            </a:r>
            <a:endParaRPr lang="en-GB" altLang="ja-JP" sz="2400"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14617873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975" y="2516065"/>
            <a:ext cx="8242815" cy="2733495"/>
          </a:xfrm>
        </p:spPr>
        <p:txBody>
          <a:bodyPr>
            <a:normAutofit/>
          </a:bodyPr>
          <a:lstStyle/>
          <a:p>
            <a:pPr algn="ctr"/>
            <a:r>
              <a:rPr lang="en-US" b="1" dirty="0" smtClean="0">
                <a:solidFill>
                  <a:schemeClr val="tx2">
                    <a:lumMod val="75000"/>
                  </a:schemeClr>
                </a:solidFill>
              </a:rPr>
              <a:t>Post Disaster Assessment &amp; Recovery Planning</a:t>
            </a:r>
            <a:endParaRPr lang="en-US" b="1" dirty="0">
              <a:solidFill>
                <a:schemeClr val="accent3">
                  <a:lumMod val="75000"/>
                </a:schemeClr>
              </a:solidFill>
            </a:endParaRPr>
          </a:p>
        </p:txBody>
      </p:sp>
      <p:sp>
        <p:nvSpPr>
          <p:cNvPr id="5" name="Rectangle 4"/>
          <p:cNvSpPr/>
          <p:nvPr/>
        </p:nvSpPr>
        <p:spPr>
          <a:xfrm>
            <a:off x="0" y="0"/>
            <a:ext cx="9144000" cy="1552755"/>
          </a:xfrm>
          <a:prstGeom prst="rect">
            <a:avLst/>
          </a:prstGeom>
          <a:ln>
            <a:solidFill>
              <a:schemeClr val="tx2"/>
            </a:solid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pic>
        <p:nvPicPr>
          <p:cNvPr id="9" name="Picture 8" descr="C:\Users\wb401896\Desktop\GFDRR - transparent.png"/>
          <p:cNvPicPr>
            <a:picLocks noChangeAspect="1" noChangeArrowheads="1"/>
          </p:cNvPicPr>
          <p:nvPr/>
        </p:nvPicPr>
        <p:blipFill>
          <a:blip r:embed="rId3"/>
          <a:srcRect/>
          <a:stretch>
            <a:fillRect/>
          </a:stretch>
        </p:blipFill>
        <p:spPr bwMode="auto">
          <a:xfrm>
            <a:off x="1" y="1662354"/>
            <a:ext cx="2524836" cy="643036"/>
          </a:xfrm>
          <a:prstGeom prst="rect">
            <a:avLst/>
          </a:prstGeom>
          <a:noFill/>
          <a:ln w="9525">
            <a:noFill/>
            <a:miter lim="800000"/>
            <a:headEnd/>
            <a:tailEnd/>
          </a:ln>
        </p:spPr>
      </p:pic>
      <p:pic>
        <p:nvPicPr>
          <p:cNvPr id="11" name="Picture 10" descr="C:\Users\wb401896\Desktop\WB logo.png"/>
          <p:cNvPicPr>
            <a:picLocks noChangeAspect="1" noChangeArrowheads="1"/>
          </p:cNvPicPr>
          <p:nvPr/>
        </p:nvPicPr>
        <p:blipFill>
          <a:blip r:embed="rId4"/>
          <a:srcRect/>
          <a:stretch>
            <a:fillRect/>
          </a:stretch>
        </p:blipFill>
        <p:spPr bwMode="auto">
          <a:xfrm>
            <a:off x="7166492" y="1662354"/>
            <a:ext cx="1799463" cy="55278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85800" y="685800"/>
            <a:ext cx="8458200" cy="1588"/>
          </a:xfrm>
          <a:prstGeom prst="line">
            <a:avLst/>
          </a:prstGeom>
          <a:ln w="53975" cmpd="dbl">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6751" y="6367846"/>
            <a:ext cx="84582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79691" y="6281409"/>
            <a:ext cx="3124200" cy="7620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9599" y="228600"/>
            <a:ext cx="8255001" cy="523220"/>
          </a:xfrm>
          <a:prstGeom prst="rect">
            <a:avLst/>
          </a:prstGeom>
          <a:noFill/>
        </p:spPr>
        <p:txBody>
          <a:bodyPr wrap="square" rtlCol="0">
            <a:spAutoFit/>
          </a:bodyPr>
          <a:lstStyle/>
          <a:p>
            <a:pPr algn="r"/>
            <a:r>
              <a:rPr lang="en-US" sz="2800" b="1" dirty="0" smtClean="0">
                <a:solidFill>
                  <a:srgbClr val="FFFFFF"/>
                </a:solidFill>
              </a:rPr>
              <a:t>Areas of Support</a:t>
            </a:r>
            <a:endParaRPr lang="en-US" sz="2800" b="1" dirty="0">
              <a:solidFill>
                <a:srgbClr val="FFFFFF"/>
              </a:solidFill>
            </a:endParaRPr>
          </a:p>
        </p:txBody>
      </p:sp>
      <p:pic>
        <p:nvPicPr>
          <p:cNvPr id="40" name="Picture 39" descr="C:\Users\wb401896\Desktop\WB logo.png"/>
          <p:cNvPicPr>
            <a:picLocks noChangeAspect="1" noChangeArrowheads="1"/>
          </p:cNvPicPr>
          <p:nvPr/>
        </p:nvPicPr>
        <p:blipFill>
          <a:blip r:embed="rId3"/>
          <a:srcRect/>
          <a:stretch>
            <a:fillRect/>
          </a:stretch>
        </p:blipFill>
        <p:spPr bwMode="auto">
          <a:xfrm>
            <a:off x="8069307" y="6456551"/>
            <a:ext cx="1055644" cy="324285"/>
          </a:xfrm>
          <a:prstGeom prst="rect">
            <a:avLst/>
          </a:prstGeom>
          <a:noFill/>
          <a:ln w="9525">
            <a:noFill/>
            <a:miter lim="800000"/>
            <a:headEnd/>
            <a:tailEnd/>
          </a:ln>
        </p:spPr>
      </p:pic>
      <p:pic>
        <p:nvPicPr>
          <p:cNvPr id="41" name="Picture 40" descr="C:\Users\wb401896\Desktop\GFDRR - transparent.png"/>
          <p:cNvPicPr>
            <a:picLocks noChangeAspect="1" noChangeArrowheads="1"/>
          </p:cNvPicPr>
          <p:nvPr/>
        </p:nvPicPr>
        <p:blipFill>
          <a:blip r:embed="rId4"/>
          <a:srcRect/>
          <a:stretch>
            <a:fillRect/>
          </a:stretch>
        </p:blipFill>
        <p:spPr bwMode="auto">
          <a:xfrm>
            <a:off x="40540" y="6477355"/>
            <a:ext cx="1290519" cy="328675"/>
          </a:xfrm>
          <a:prstGeom prst="rect">
            <a:avLst/>
          </a:prstGeom>
          <a:noFill/>
          <a:ln w="9525">
            <a:noFill/>
            <a:miter lim="800000"/>
            <a:headEnd/>
            <a:tailEnd/>
          </a:ln>
        </p:spPr>
      </p:pic>
      <p:sp>
        <p:nvSpPr>
          <p:cNvPr id="3" name="Rectangle 2"/>
          <p:cNvSpPr/>
          <p:nvPr/>
        </p:nvSpPr>
        <p:spPr>
          <a:xfrm>
            <a:off x="609599" y="1534761"/>
            <a:ext cx="8149703" cy="3416320"/>
          </a:xfrm>
          <a:prstGeom prst="rect">
            <a:avLst/>
          </a:prstGeom>
        </p:spPr>
        <p:txBody>
          <a:bodyPr wrap="square">
            <a:spAutoFit/>
          </a:bodyPr>
          <a:lstStyle/>
          <a:p>
            <a:pPr lvl="0"/>
            <a:r>
              <a:rPr lang="en-US" sz="2400" b="1" dirty="0" smtClean="0"/>
              <a:t>Support through financial assistance, technical assistance and knowledge sharing: </a:t>
            </a:r>
          </a:p>
          <a:p>
            <a:pPr marL="342900" lvl="0" indent="-342900">
              <a:buFont typeface="Arial" panose="020B0604020202020204" pitchFamily="34" charset="0"/>
              <a:buChar char="•"/>
            </a:pPr>
            <a:endParaRPr lang="en-US" sz="2400" b="1" dirty="0" smtClean="0"/>
          </a:p>
          <a:p>
            <a:pPr marL="342900" lvl="0" indent="-342900">
              <a:buFont typeface="Arial" panose="020B0604020202020204" pitchFamily="34" charset="0"/>
              <a:buChar char="•"/>
            </a:pPr>
            <a:r>
              <a:rPr lang="en-US" sz="2400" b="1" dirty="0" smtClean="0"/>
              <a:t>Post disaster damage and needs assessments</a:t>
            </a:r>
          </a:p>
          <a:p>
            <a:pPr marL="342900" indent="-342900">
              <a:buFont typeface="Arial" panose="020B0604020202020204" pitchFamily="34" charset="0"/>
              <a:buChar char="•"/>
            </a:pPr>
            <a:r>
              <a:rPr lang="en-US" sz="2400" b="1" dirty="0" smtClean="0"/>
              <a:t>Recovery </a:t>
            </a:r>
            <a:r>
              <a:rPr lang="en-US" sz="2400" b="1" dirty="0"/>
              <a:t>&amp; reconstruction planning &amp; implementation</a:t>
            </a:r>
          </a:p>
          <a:p>
            <a:pPr marL="342900" lvl="0" indent="-342900">
              <a:buFont typeface="Arial" panose="020B0604020202020204" pitchFamily="34" charset="0"/>
              <a:buChar char="•"/>
            </a:pPr>
            <a:r>
              <a:rPr lang="en-US" sz="2400" b="1" dirty="0" smtClean="0"/>
              <a:t>Recovery institutionalization</a:t>
            </a:r>
          </a:p>
          <a:p>
            <a:pPr marL="800100" lvl="1" indent="-342900">
              <a:buFont typeface="Wingdings" panose="05000000000000000000" pitchFamily="2" charset="2"/>
              <a:buChar char="Ø"/>
            </a:pPr>
            <a:r>
              <a:rPr lang="en-US" sz="2400" dirty="0" smtClean="0"/>
              <a:t>How can high risk countries be better ready for disaster recovery and reconstruction</a:t>
            </a:r>
          </a:p>
          <a:p>
            <a:pPr lvl="0"/>
            <a:endParaRPr lang="en-US" sz="2400" b="1" dirty="0" smtClean="0"/>
          </a:p>
        </p:txBody>
      </p:sp>
    </p:spTree>
    <p:extLst>
      <p:ext uri="{BB962C8B-B14F-4D97-AF65-F5344CB8AC3E}">
        <p14:creationId xmlns:p14="http://schemas.microsoft.com/office/powerpoint/2010/main" val="28340083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85800" y="713096"/>
            <a:ext cx="8458200" cy="1588"/>
          </a:xfrm>
          <a:prstGeom prst="line">
            <a:avLst/>
          </a:prstGeom>
          <a:ln w="53975" cmpd="dbl">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6751" y="6367846"/>
            <a:ext cx="84582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79691" y="6281409"/>
            <a:ext cx="3124200" cy="7620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9599" y="228600"/>
            <a:ext cx="8149703" cy="461665"/>
          </a:xfrm>
          <a:prstGeom prst="rect">
            <a:avLst/>
          </a:prstGeom>
          <a:noFill/>
        </p:spPr>
        <p:txBody>
          <a:bodyPr wrap="square" rtlCol="0">
            <a:spAutoFit/>
          </a:bodyPr>
          <a:lstStyle/>
          <a:p>
            <a:pPr algn="r"/>
            <a:r>
              <a:rPr lang="en-US" sz="2400" b="1" dirty="0" smtClean="0">
                <a:solidFill>
                  <a:srgbClr val="FFFFFF"/>
                </a:solidFill>
              </a:rPr>
              <a:t>Utility of Satellite Imagery</a:t>
            </a:r>
            <a:endParaRPr lang="en-US" sz="2400" b="1" dirty="0">
              <a:solidFill>
                <a:srgbClr val="FFFFFF"/>
              </a:solidFill>
            </a:endParaRPr>
          </a:p>
        </p:txBody>
      </p:sp>
      <p:pic>
        <p:nvPicPr>
          <p:cNvPr id="40" name="Picture 39" descr="C:\Users\wb401896\Desktop\WB logo.png"/>
          <p:cNvPicPr>
            <a:picLocks noChangeAspect="1" noChangeArrowheads="1"/>
          </p:cNvPicPr>
          <p:nvPr/>
        </p:nvPicPr>
        <p:blipFill>
          <a:blip r:embed="rId3"/>
          <a:srcRect/>
          <a:stretch>
            <a:fillRect/>
          </a:stretch>
        </p:blipFill>
        <p:spPr bwMode="auto">
          <a:xfrm>
            <a:off x="8069307" y="6456551"/>
            <a:ext cx="1055644" cy="324285"/>
          </a:xfrm>
          <a:prstGeom prst="rect">
            <a:avLst/>
          </a:prstGeom>
          <a:noFill/>
          <a:ln w="9525">
            <a:noFill/>
            <a:miter lim="800000"/>
            <a:headEnd/>
            <a:tailEnd/>
          </a:ln>
        </p:spPr>
      </p:pic>
      <p:pic>
        <p:nvPicPr>
          <p:cNvPr id="41" name="Picture 40" descr="C:\Users\wb401896\Desktop\GFDRR - transparent.png"/>
          <p:cNvPicPr>
            <a:picLocks noChangeAspect="1" noChangeArrowheads="1"/>
          </p:cNvPicPr>
          <p:nvPr/>
        </p:nvPicPr>
        <p:blipFill>
          <a:blip r:embed="rId4"/>
          <a:srcRect/>
          <a:stretch>
            <a:fillRect/>
          </a:stretch>
        </p:blipFill>
        <p:spPr bwMode="auto">
          <a:xfrm>
            <a:off x="40540" y="6477355"/>
            <a:ext cx="1290519" cy="328675"/>
          </a:xfrm>
          <a:prstGeom prst="rect">
            <a:avLst/>
          </a:prstGeom>
          <a:noFill/>
          <a:ln w="9525">
            <a:noFill/>
            <a:miter lim="800000"/>
            <a:headEnd/>
            <a:tailEnd/>
          </a:ln>
        </p:spPr>
      </p:pic>
      <p:sp>
        <p:nvSpPr>
          <p:cNvPr id="3" name="Rectangle 2"/>
          <p:cNvSpPr/>
          <p:nvPr/>
        </p:nvSpPr>
        <p:spPr>
          <a:xfrm>
            <a:off x="520699" y="1532943"/>
            <a:ext cx="8496301" cy="4708981"/>
          </a:xfrm>
          <a:prstGeom prst="rect">
            <a:avLst/>
          </a:prstGeom>
        </p:spPr>
        <p:txBody>
          <a:bodyPr wrap="square">
            <a:spAutoFit/>
          </a:bodyPr>
          <a:lstStyle/>
          <a:p>
            <a:pPr lvl="0"/>
            <a:r>
              <a:rPr lang="en-US" sz="2000" b="1" dirty="0" smtClean="0">
                <a:solidFill>
                  <a:srgbClr val="C00000"/>
                </a:solidFill>
              </a:rPr>
              <a:t>1) Post disaster damages and needs assessments</a:t>
            </a:r>
          </a:p>
          <a:p>
            <a:pPr marL="800100" lvl="1" indent="-342900">
              <a:buFont typeface="Arial" panose="020B0604020202020204" pitchFamily="34" charset="0"/>
              <a:buChar char="•"/>
            </a:pPr>
            <a:r>
              <a:rPr lang="en-US" sz="2000" b="1" dirty="0" smtClean="0"/>
              <a:t>Rapid assessments</a:t>
            </a:r>
          </a:p>
          <a:p>
            <a:pPr marL="800100" lvl="1" indent="-342900">
              <a:buFont typeface="Arial" panose="020B0604020202020204" pitchFamily="34" charset="0"/>
              <a:buChar char="•"/>
            </a:pPr>
            <a:r>
              <a:rPr lang="en-US" sz="2000" b="1" dirty="0" smtClean="0"/>
              <a:t>PDNAs</a:t>
            </a:r>
          </a:p>
          <a:p>
            <a:pPr marL="800100" lvl="1" indent="-342900">
              <a:buFont typeface="Arial" panose="020B0604020202020204" pitchFamily="34" charset="0"/>
              <a:buChar char="•"/>
            </a:pPr>
            <a:r>
              <a:rPr lang="en-US" sz="2000" b="1" dirty="0" smtClean="0"/>
              <a:t>Validation of disaster data (</a:t>
            </a:r>
            <a:r>
              <a:rPr lang="en-US" sz="2000" b="1" dirty="0" err="1" smtClean="0"/>
              <a:t>e.g</a:t>
            </a:r>
            <a:r>
              <a:rPr lang="en-US" sz="2000" b="1" dirty="0" smtClean="0"/>
              <a:t> in housing</a:t>
            </a:r>
            <a:r>
              <a:rPr lang="en-US" sz="2000" b="1" dirty="0"/>
              <a:t>, agriculture)</a:t>
            </a:r>
          </a:p>
          <a:p>
            <a:pPr lvl="0"/>
            <a:endParaRPr lang="en-US" sz="2000" b="1" dirty="0" smtClean="0">
              <a:solidFill>
                <a:srgbClr val="C00000"/>
              </a:solidFill>
            </a:endParaRPr>
          </a:p>
          <a:p>
            <a:pPr marL="342900" lvl="0" indent="-342900">
              <a:buFont typeface="Arial" panose="020B0604020202020204" pitchFamily="34" charset="0"/>
              <a:buChar char="•"/>
            </a:pPr>
            <a:r>
              <a:rPr lang="en-US" sz="2000" u="sng" dirty="0">
                <a:solidFill>
                  <a:srgbClr val="C00000"/>
                </a:solidFill>
              </a:rPr>
              <a:t>Rapid </a:t>
            </a:r>
            <a:r>
              <a:rPr lang="en-US" sz="2000" u="sng" dirty="0" smtClean="0">
                <a:solidFill>
                  <a:srgbClr val="C00000"/>
                </a:solidFill>
              </a:rPr>
              <a:t>Assessments</a:t>
            </a:r>
          </a:p>
          <a:p>
            <a:pPr lvl="0"/>
            <a:r>
              <a:rPr lang="en-US" sz="2000" b="1" dirty="0">
                <a:solidFill>
                  <a:srgbClr val="C00000"/>
                </a:solidFill>
              </a:rPr>
              <a:t> </a:t>
            </a:r>
            <a:r>
              <a:rPr lang="en-US" sz="2000" b="1" dirty="0" smtClean="0">
                <a:solidFill>
                  <a:srgbClr val="C00000"/>
                </a:solidFill>
              </a:rPr>
              <a:t>    </a:t>
            </a:r>
            <a:r>
              <a:rPr lang="en-US" sz="2000" dirty="0" smtClean="0"/>
              <a:t>Key </a:t>
            </a:r>
            <a:r>
              <a:rPr lang="en-US" sz="2000" dirty="0"/>
              <a:t>source to identify</a:t>
            </a:r>
          </a:p>
          <a:p>
            <a:pPr marL="1257300" lvl="2" indent="-342900">
              <a:buFont typeface="Wingdings" panose="05000000000000000000" pitchFamily="2" charset="2"/>
              <a:buChar char="§"/>
            </a:pPr>
            <a:r>
              <a:rPr lang="en-US" sz="2000" dirty="0"/>
              <a:t>Extent of Damages (Geographical spread)</a:t>
            </a:r>
          </a:p>
          <a:p>
            <a:pPr marL="1257300" lvl="2" indent="-342900">
              <a:buFont typeface="Wingdings" panose="05000000000000000000" pitchFamily="2" charset="2"/>
              <a:buChar char="§"/>
            </a:pPr>
            <a:r>
              <a:rPr lang="en-US" sz="2000" dirty="0"/>
              <a:t>Intensity of </a:t>
            </a:r>
            <a:r>
              <a:rPr lang="en-US" sz="2000" dirty="0" smtClean="0"/>
              <a:t>Damages (completely destroyed, partially damaged, or negligibly damaged)</a:t>
            </a:r>
            <a:endParaRPr lang="en-US" sz="2000" dirty="0"/>
          </a:p>
          <a:p>
            <a:pPr marL="342900" lvl="0" indent="-342900">
              <a:buFont typeface="Arial" panose="020B0604020202020204" pitchFamily="34" charset="0"/>
              <a:buChar char="•"/>
            </a:pPr>
            <a:endParaRPr lang="en-US" sz="2000" b="1" dirty="0" smtClean="0">
              <a:solidFill>
                <a:srgbClr val="C00000"/>
              </a:solidFill>
            </a:endParaRPr>
          </a:p>
          <a:p>
            <a:pPr marL="342900" lvl="0" indent="-342900">
              <a:buFont typeface="Arial" panose="020B0604020202020204" pitchFamily="34" charset="0"/>
              <a:buChar char="•"/>
            </a:pPr>
            <a:r>
              <a:rPr lang="en-US" sz="2000" u="sng" dirty="0" smtClean="0">
                <a:solidFill>
                  <a:srgbClr val="C00000"/>
                </a:solidFill>
              </a:rPr>
              <a:t>PDNAs</a:t>
            </a:r>
            <a:endParaRPr lang="en-US" sz="2000" u="sng" dirty="0">
              <a:solidFill>
                <a:srgbClr val="C00000"/>
              </a:solidFill>
            </a:endParaRPr>
          </a:p>
          <a:p>
            <a:pPr marL="742950" lvl="1" indent="-285750">
              <a:buFont typeface="Arial" panose="020B0604020202020204" pitchFamily="34" charset="0"/>
              <a:buChar char="•"/>
            </a:pPr>
            <a:r>
              <a:rPr lang="en-US" sz="2000" dirty="0" smtClean="0"/>
              <a:t>Pre-disaster </a:t>
            </a:r>
            <a:r>
              <a:rPr lang="en-US" sz="2000" dirty="0"/>
              <a:t>baseline development</a:t>
            </a:r>
          </a:p>
          <a:p>
            <a:pPr marL="742950" lvl="1" indent="-285750">
              <a:buFont typeface="Arial" panose="020B0604020202020204" pitchFamily="34" charset="0"/>
              <a:buChar char="•"/>
            </a:pPr>
            <a:r>
              <a:rPr lang="en-US" sz="2000" dirty="0"/>
              <a:t>Validation of Secondary data provided by the Government</a:t>
            </a:r>
          </a:p>
          <a:p>
            <a:pPr marL="742950" lvl="1" indent="-285750">
              <a:buFont typeface="Arial" panose="020B0604020202020204" pitchFamily="34" charset="0"/>
              <a:buChar char="•"/>
            </a:pPr>
            <a:r>
              <a:rPr lang="en-US" sz="2000" dirty="0"/>
              <a:t>Disaster damage estimates where secondary data is not </a:t>
            </a:r>
            <a:r>
              <a:rPr lang="en-US" sz="2000" dirty="0" smtClean="0"/>
              <a:t>available</a:t>
            </a:r>
            <a:endParaRPr lang="en-US" sz="2000" b="1" dirty="0" smtClean="0"/>
          </a:p>
        </p:txBody>
      </p:sp>
    </p:spTree>
    <p:extLst>
      <p:ext uri="{BB962C8B-B14F-4D97-AF65-F5344CB8AC3E}">
        <p14:creationId xmlns:p14="http://schemas.microsoft.com/office/powerpoint/2010/main" val="5359096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85800" y="713096"/>
            <a:ext cx="8458200" cy="1588"/>
          </a:xfrm>
          <a:prstGeom prst="line">
            <a:avLst/>
          </a:prstGeom>
          <a:ln w="53975" cmpd="dbl">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6751" y="6367846"/>
            <a:ext cx="84582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79691" y="6281409"/>
            <a:ext cx="3124200" cy="7620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9599" y="228600"/>
            <a:ext cx="8149703" cy="461665"/>
          </a:xfrm>
          <a:prstGeom prst="rect">
            <a:avLst/>
          </a:prstGeom>
          <a:noFill/>
        </p:spPr>
        <p:txBody>
          <a:bodyPr wrap="square" rtlCol="0">
            <a:spAutoFit/>
          </a:bodyPr>
          <a:lstStyle/>
          <a:p>
            <a:pPr algn="r"/>
            <a:r>
              <a:rPr lang="en-US" sz="2400" b="1" dirty="0" smtClean="0">
                <a:solidFill>
                  <a:srgbClr val="FFFFFF"/>
                </a:solidFill>
              </a:rPr>
              <a:t>Utility of Satellite Imagery</a:t>
            </a:r>
            <a:endParaRPr lang="en-US" sz="2400" b="1" dirty="0">
              <a:solidFill>
                <a:srgbClr val="FFFFFF"/>
              </a:solidFill>
            </a:endParaRPr>
          </a:p>
        </p:txBody>
      </p:sp>
      <p:pic>
        <p:nvPicPr>
          <p:cNvPr id="40" name="Picture 39" descr="C:\Users\wb401896\Desktop\WB logo.png"/>
          <p:cNvPicPr>
            <a:picLocks noChangeAspect="1" noChangeArrowheads="1"/>
          </p:cNvPicPr>
          <p:nvPr/>
        </p:nvPicPr>
        <p:blipFill>
          <a:blip r:embed="rId3"/>
          <a:srcRect/>
          <a:stretch>
            <a:fillRect/>
          </a:stretch>
        </p:blipFill>
        <p:spPr bwMode="auto">
          <a:xfrm>
            <a:off x="8069307" y="6456551"/>
            <a:ext cx="1055644" cy="324285"/>
          </a:xfrm>
          <a:prstGeom prst="rect">
            <a:avLst/>
          </a:prstGeom>
          <a:noFill/>
          <a:ln w="9525">
            <a:noFill/>
            <a:miter lim="800000"/>
            <a:headEnd/>
            <a:tailEnd/>
          </a:ln>
        </p:spPr>
      </p:pic>
      <p:pic>
        <p:nvPicPr>
          <p:cNvPr id="41" name="Picture 40" descr="C:\Users\wb401896\Desktop\GFDRR - transparent.png"/>
          <p:cNvPicPr>
            <a:picLocks noChangeAspect="1" noChangeArrowheads="1"/>
          </p:cNvPicPr>
          <p:nvPr/>
        </p:nvPicPr>
        <p:blipFill>
          <a:blip r:embed="rId4"/>
          <a:srcRect/>
          <a:stretch>
            <a:fillRect/>
          </a:stretch>
        </p:blipFill>
        <p:spPr bwMode="auto">
          <a:xfrm>
            <a:off x="40540" y="6477355"/>
            <a:ext cx="1290519" cy="328675"/>
          </a:xfrm>
          <a:prstGeom prst="rect">
            <a:avLst/>
          </a:prstGeom>
          <a:noFill/>
          <a:ln w="9525">
            <a:noFill/>
            <a:miter lim="800000"/>
            <a:headEnd/>
            <a:tailEnd/>
          </a:ln>
        </p:spPr>
      </p:pic>
      <p:sp>
        <p:nvSpPr>
          <p:cNvPr id="3" name="Rectangle 2"/>
          <p:cNvSpPr/>
          <p:nvPr/>
        </p:nvSpPr>
        <p:spPr>
          <a:xfrm>
            <a:off x="355599" y="1496661"/>
            <a:ext cx="8674101" cy="4532010"/>
          </a:xfrm>
          <a:prstGeom prst="rect">
            <a:avLst/>
          </a:prstGeom>
        </p:spPr>
        <p:txBody>
          <a:bodyPr wrap="square">
            <a:spAutoFit/>
          </a:bodyPr>
          <a:lstStyle/>
          <a:p>
            <a:r>
              <a:rPr lang="en-US" sz="2400" b="1" dirty="0" smtClean="0">
                <a:solidFill>
                  <a:srgbClr val="C00000"/>
                </a:solidFill>
              </a:rPr>
              <a:t>2) Recovery </a:t>
            </a:r>
            <a:r>
              <a:rPr lang="en-US" sz="2400" b="1" dirty="0">
                <a:solidFill>
                  <a:srgbClr val="C00000"/>
                </a:solidFill>
              </a:rPr>
              <a:t>&amp; reconstruction planning &amp; </a:t>
            </a:r>
            <a:r>
              <a:rPr lang="en-US" sz="2400" b="1" dirty="0" smtClean="0">
                <a:solidFill>
                  <a:srgbClr val="C00000"/>
                </a:solidFill>
              </a:rPr>
              <a:t>implementation</a:t>
            </a:r>
          </a:p>
          <a:p>
            <a:endParaRPr lang="en-US" sz="2400" u="sng" dirty="0" smtClean="0">
              <a:solidFill>
                <a:srgbClr val="C00000"/>
              </a:solidFill>
            </a:endParaRPr>
          </a:p>
          <a:p>
            <a:pPr marL="342900" indent="-342900">
              <a:buFont typeface="Arial" panose="020B0604020202020204" pitchFamily="34" charset="0"/>
              <a:buChar char="•"/>
            </a:pPr>
            <a:r>
              <a:rPr lang="en-US" sz="2400" u="sng" dirty="0" smtClean="0">
                <a:solidFill>
                  <a:srgbClr val="C00000"/>
                </a:solidFill>
              </a:rPr>
              <a:t>Recovery </a:t>
            </a:r>
            <a:r>
              <a:rPr lang="en-US" sz="2400" u="sng" dirty="0">
                <a:solidFill>
                  <a:srgbClr val="C00000"/>
                </a:solidFill>
              </a:rPr>
              <a:t>Planning</a:t>
            </a:r>
          </a:p>
          <a:p>
            <a:pPr marL="800100" lvl="1" indent="-342900">
              <a:buFont typeface="Arial" panose="020B0604020202020204" pitchFamily="34" charset="0"/>
              <a:buChar char="•"/>
            </a:pPr>
            <a:r>
              <a:rPr lang="en-US" sz="2400" dirty="0" smtClean="0"/>
              <a:t>Prioritization and sequencing both spatially and </a:t>
            </a:r>
            <a:r>
              <a:rPr lang="en-US" sz="2400" dirty="0" err="1" smtClean="0"/>
              <a:t>sectorally</a:t>
            </a:r>
            <a:endParaRPr lang="en-US" sz="2400" dirty="0"/>
          </a:p>
          <a:p>
            <a:pPr lvl="0"/>
            <a:endParaRPr lang="en-US" sz="1050" b="1" dirty="0" smtClean="0">
              <a:solidFill>
                <a:srgbClr val="C00000"/>
              </a:solidFill>
            </a:endParaRPr>
          </a:p>
          <a:p>
            <a:pPr marL="342900" lvl="0" indent="-342900">
              <a:buFont typeface="Arial" panose="020B0604020202020204" pitchFamily="34" charset="0"/>
              <a:buChar char="•"/>
            </a:pPr>
            <a:r>
              <a:rPr lang="en-US" sz="2400" u="sng" dirty="0" smtClean="0">
                <a:solidFill>
                  <a:srgbClr val="C00000"/>
                </a:solidFill>
              </a:rPr>
              <a:t>Recovery Implementation</a:t>
            </a:r>
          </a:p>
          <a:p>
            <a:pPr marL="800100" lvl="1" indent="-342900">
              <a:buFont typeface="Arial" panose="020B0604020202020204" pitchFamily="34" charset="0"/>
              <a:buChar char="•"/>
            </a:pPr>
            <a:r>
              <a:rPr lang="en-US" sz="2400" dirty="0" smtClean="0"/>
              <a:t>Land use planning</a:t>
            </a:r>
          </a:p>
          <a:p>
            <a:pPr marL="800100" lvl="1" indent="-342900">
              <a:buFont typeface="Arial" panose="020B0604020202020204" pitchFamily="34" charset="0"/>
              <a:buChar char="•"/>
            </a:pPr>
            <a:r>
              <a:rPr lang="en-US" sz="2400" dirty="0" smtClean="0"/>
              <a:t>Hazard </a:t>
            </a:r>
            <a:r>
              <a:rPr lang="en-US" sz="2400" dirty="0"/>
              <a:t>mapping</a:t>
            </a:r>
          </a:p>
          <a:p>
            <a:pPr lvl="0"/>
            <a:endParaRPr lang="en-US" sz="1400" b="1" dirty="0" smtClean="0">
              <a:solidFill>
                <a:srgbClr val="C00000"/>
              </a:solidFill>
            </a:endParaRPr>
          </a:p>
          <a:p>
            <a:pPr marL="342900" lvl="0" indent="-342900">
              <a:buFont typeface="Arial" panose="020B0604020202020204" pitchFamily="34" charset="0"/>
              <a:buChar char="•"/>
            </a:pPr>
            <a:r>
              <a:rPr lang="en-US" sz="2400" u="sng" dirty="0" smtClean="0">
                <a:solidFill>
                  <a:srgbClr val="C00000"/>
                </a:solidFill>
              </a:rPr>
              <a:t>Reconstruction Monitoring</a:t>
            </a:r>
          </a:p>
          <a:p>
            <a:pPr marL="800100" lvl="1" indent="-342900">
              <a:buFont typeface="Arial" panose="020B0604020202020204" pitchFamily="34" charset="0"/>
              <a:buChar char="•"/>
            </a:pPr>
            <a:r>
              <a:rPr lang="en-US" sz="2400" dirty="0"/>
              <a:t>Overall progress</a:t>
            </a:r>
          </a:p>
          <a:p>
            <a:pPr marL="800100" lvl="1" indent="-342900">
              <a:buFont typeface="Arial" panose="020B0604020202020204" pitchFamily="34" charset="0"/>
              <a:buChar char="•"/>
            </a:pPr>
            <a:r>
              <a:rPr lang="en-US" sz="2400" dirty="0"/>
              <a:t>Progress within sectors</a:t>
            </a:r>
          </a:p>
        </p:txBody>
      </p:sp>
    </p:spTree>
    <p:extLst>
      <p:ext uri="{BB962C8B-B14F-4D97-AF65-F5344CB8AC3E}">
        <p14:creationId xmlns:p14="http://schemas.microsoft.com/office/powerpoint/2010/main" val="10300686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85800" y="713096"/>
            <a:ext cx="8458200" cy="1588"/>
          </a:xfrm>
          <a:prstGeom prst="line">
            <a:avLst/>
          </a:prstGeom>
          <a:ln w="53975" cmpd="dbl">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6751" y="6367846"/>
            <a:ext cx="84582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79691" y="6281409"/>
            <a:ext cx="3124200" cy="7620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9599" y="228600"/>
            <a:ext cx="8149703" cy="461665"/>
          </a:xfrm>
          <a:prstGeom prst="rect">
            <a:avLst/>
          </a:prstGeom>
          <a:noFill/>
        </p:spPr>
        <p:txBody>
          <a:bodyPr wrap="square" rtlCol="0">
            <a:spAutoFit/>
          </a:bodyPr>
          <a:lstStyle/>
          <a:p>
            <a:pPr algn="r"/>
            <a:r>
              <a:rPr lang="en-US" sz="2400" b="1" dirty="0" smtClean="0">
                <a:solidFill>
                  <a:srgbClr val="FFFFFF"/>
                </a:solidFill>
              </a:rPr>
              <a:t>Utility of Satellite Imagery</a:t>
            </a:r>
            <a:endParaRPr lang="en-US" sz="2400" b="1" dirty="0">
              <a:solidFill>
                <a:srgbClr val="FFFFFF"/>
              </a:solidFill>
            </a:endParaRPr>
          </a:p>
        </p:txBody>
      </p:sp>
      <p:pic>
        <p:nvPicPr>
          <p:cNvPr id="40" name="Picture 39" descr="C:\Users\wb401896\Desktop\WB logo.png"/>
          <p:cNvPicPr>
            <a:picLocks noChangeAspect="1" noChangeArrowheads="1"/>
          </p:cNvPicPr>
          <p:nvPr/>
        </p:nvPicPr>
        <p:blipFill>
          <a:blip r:embed="rId3"/>
          <a:srcRect/>
          <a:stretch>
            <a:fillRect/>
          </a:stretch>
        </p:blipFill>
        <p:spPr bwMode="auto">
          <a:xfrm>
            <a:off x="8069307" y="6456551"/>
            <a:ext cx="1055644" cy="324285"/>
          </a:xfrm>
          <a:prstGeom prst="rect">
            <a:avLst/>
          </a:prstGeom>
          <a:noFill/>
          <a:ln w="9525">
            <a:noFill/>
            <a:miter lim="800000"/>
            <a:headEnd/>
            <a:tailEnd/>
          </a:ln>
        </p:spPr>
      </p:pic>
      <p:pic>
        <p:nvPicPr>
          <p:cNvPr id="41" name="Picture 40" descr="C:\Users\wb401896\Desktop\GFDRR - transparent.png"/>
          <p:cNvPicPr>
            <a:picLocks noChangeAspect="1" noChangeArrowheads="1"/>
          </p:cNvPicPr>
          <p:nvPr/>
        </p:nvPicPr>
        <p:blipFill>
          <a:blip r:embed="rId4"/>
          <a:srcRect/>
          <a:stretch>
            <a:fillRect/>
          </a:stretch>
        </p:blipFill>
        <p:spPr bwMode="auto">
          <a:xfrm>
            <a:off x="40540" y="6477355"/>
            <a:ext cx="1290519" cy="328675"/>
          </a:xfrm>
          <a:prstGeom prst="rect">
            <a:avLst/>
          </a:prstGeom>
          <a:noFill/>
          <a:ln w="9525">
            <a:noFill/>
            <a:miter lim="800000"/>
            <a:headEnd/>
            <a:tailEnd/>
          </a:ln>
        </p:spPr>
      </p:pic>
      <p:sp>
        <p:nvSpPr>
          <p:cNvPr id="3" name="Rectangle 2"/>
          <p:cNvSpPr/>
          <p:nvPr/>
        </p:nvSpPr>
        <p:spPr>
          <a:xfrm>
            <a:off x="609599" y="1636361"/>
            <a:ext cx="8149703" cy="3416320"/>
          </a:xfrm>
          <a:prstGeom prst="rect">
            <a:avLst/>
          </a:prstGeom>
        </p:spPr>
        <p:txBody>
          <a:bodyPr wrap="square">
            <a:spAutoFit/>
          </a:bodyPr>
          <a:lstStyle/>
          <a:p>
            <a:r>
              <a:rPr lang="en-US" sz="2400" b="1" dirty="0" smtClean="0">
                <a:solidFill>
                  <a:srgbClr val="C00000"/>
                </a:solidFill>
              </a:rPr>
              <a:t>3) Recovery institutionalization</a:t>
            </a:r>
          </a:p>
          <a:p>
            <a:endParaRPr lang="en-US" sz="2400" b="1" dirty="0">
              <a:solidFill>
                <a:srgbClr val="C00000"/>
              </a:solidFill>
            </a:endParaRPr>
          </a:p>
          <a:p>
            <a:pPr lvl="0"/>
            <a:r>
              <a:rPr lang="en-US" sz="2400" u="sng" dirty="0">
                <a:solidFill>
                  <a:srgbClr val="C00000"/>
                </a:solidFill>
              </a:rPr>
              <a:t>Ex-ante Baseline Development</a:t>
            </a:r>
          </a:p>
          <a:p>
            <a:pPr marL="742950" lvl="1" indent="-285750">
              <a:buFont typeface="Arial" panose="020B0604020202020204" pitchFamily="34" charset="0"/>
              <a:buChar char="•"/>
            </a:pPr>
            <a:r>
              <a:rPr lang="en-US" sz="2400" dirty="0"/>
              <a:t>Cost effective source for developing baseline of key sectors </a:t>
            </a:r>
          </a:p>
          <a:p>
            <a:pPr marL="742950" lvl="1" indent="-285750">
              <a:buFont typeface="Arial" panose="020B0604020202020204" pitchFamily="34" charset="0"/>
              <a:buChar char="•"/>
            </a:pPr>
            <a:r>
              <a:rPr lang="en-US" sz="2400" dirty="0"/>
              <a:t>Ex-ante baseline development can significantly improve the speed </a:t>
            </a:r>
            <a:r>
              <a:rPr lang="en-US" sz="2400" dirty="0" smtClean="0"/>
              <a:t>of post </a:t>
            </a:r>
            <a:r>
              <a:rPr lang="en-US" sz="2400" dirty="0"/>
              <a:t>disaster </a:t>
            </a:r>
            <a:r>
              <a:rPr lang="en-US" sz="2400" dirty="0" smtClean="0"/>
              <a:t>assessments</a:t>
            </a:r>
            <a:endParaRPr lang="en-US" sz="2400" dirty="0"/>
          </a:p>
          <a:p>
            <a:pPr marL="742950" lvl="1" indent="-285750">
              <a:buFont typeface="Arial" panose="020B0604020202020204" pitchFamily="34" charset="0"/>
              <a:buChar char="•"/>
            </a:pPr>
            <a:r>
              <a:rPr lang="en-US" sz="2400" dirty="0"/>
              <a:t>Post Conflict Recovery and Needs Assessments</a:t>
            </a:r>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7918015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dirty="0" smtClean="0">
                <a:latin typeface="Tahoma" pitchFamily="-106" charset="0"/>
                <a:ea typeface="ＭＳ Ｐゴシック" pitchFamily="-106" charset="-128"/>
                <a:cs typeface="Tahoma" pitchFamily="-106" charset="0"/>
              </a:rPr>
              <a:t>The Idea</a:t>
            </a:r>
            <a:endParaRPr lang="en-US"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3</a:t>
            </a:fld>
            <a:endParaRPr lang="en-US" sz="1200" dirty="0"/>
          </a:p>
        </p:txBody>
      </p:sp>
      <p:sp>
        <p:nvSpPr>
          <p:cNvPr id="5" name="Pentagon 4"/>
          <p:cNvSpPr/>
          <p:nvPr/>
        </p:nvSpPr>
        <p:spPr bwMode="auto">
          <a:xfrm>
            <a:off x="850900" y="2159000"/>
            <a:ext cx="635000" cy="254000"/>
          </a:xfrm>
          <a:prstGeom prst="homePlate">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6" name="Pentagon 5"/>
          <p:cNvSpPr/>
          <p:nvPr/>
        </p:nvSpPr>
        <p:spPr bwMode="auto">
          <a:xfrm>
            <a:off x="1219200" y="2692400"/>
            <a:ext cx="7289800" cy="254000"/>
          </a:xfrm>
          <a:prstGeom prst="homePlate">
            <a:avLst/>
          </a:prstGeom>
          <a:solidFill>
            <a:schemeClr val="accent1">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7" name="TextBox 6"/>
          <p:cNvSpPr txBox="1"/>
          <p:nvPr/>
        </p:nvSpPr>
        <p:spPr>
          <a:xfrm>
            <a:off x="850900" y="1512669"/>
            <a:ext cx="1043876" cy="523220"/>
          </a:xfrm>
          <a:prstGeom prst="rect">
            <a:avLst/>
          </a:prstGeom>
          <a:noFill/>
        </p:spPr>
        <p:txBody>
          <a:bodyPr wrap="none" rtlCol="0">
            <a:spAutoFit/>
          </a:bodyPr>
          <a:lstStyle/>
          <a:p>
            <a:pPr algn="ctr"/>
            <a:r>
              <a:rPr lang="en-US" sz="1400" b="1" dirty="0" smtClean="0"/>
              <a:t>Response</a:t>
            </a:r>
          </a:p>
          <a:p>
            <a:pPr algn="ctr"/>
            <a:r>
              <a:rPr lang="en-US" sz="1400" b="1" dirty="0" smtClean="0"/>
              <a:t>(weeks)</a:t>
            </a:r>
            <a:endParaRPr lang="en-US" sz="1400" b="1" dirty="0"/>
          </a:p>
        </p:txBody>
      </p:sp>
      <p:sp>
        <p:nvSpPr>
          <p:cNvPr id="8" name="TextBox 7"/>
          <p:cNvSpPr txBox="1"/>
          <p:nvPr/>
        </p:nvSpPr>
        <p:spPr>
          <a:xfrm>
            <a:off x="3644885" y="1522849"/>
            <a:ext cx="993105" cy="523220"/>
          </a:xfrm>
          <a:prstGeom prst="rect">
            <a:avLst/>
          </a:prstGeom>
          <a:noFill/>
        </p:spPr>
        <p:txBody>
          <a:bodyPr wrap="none" rtlCol="0">
            <a:spAutoFit/>
          </a:bodyPr>
          <a:lstStyle/>
          <a:p>
            <a:pPr algn="ctr"/>
            <a:r>
              <a:rPr lang="en-US" sz="1400" b="1" dirty="0" smtClean="0"/>
              <a:t>Recovery</a:t>
            </a:r>
          </a:p>
          <a:p>
            <a:pPr algn="ctr"/>
            <a:r>
              <a:rPr lang="en-US" sz="1400" b="1" dirty="0" smtClean="0"/>
              <a:t>(years)</a:t>
            </a:r>
            <a:endParaRPr lang="en-US" sz="1400" b="1" dirty="0"/>
          </a:p>
        </p:txBody>
      </p:sp>
      <p:sp>
        <p:nvSpPr>
          <p:cNvPr id="9" name="Isosceles Triangle 8"/>
          <p:cNvSpPr/>
          <p:nvPr/>
        </p:nvSpPr>
        <p:spPr bwMode="auto">
          <a:xfrm>
            <a:off x="139700" y="3429000"/>
            <a:ext cx="177800" cy="177800"/>
          </a:xfrm>
          <a:prstGeom prst="triangle">
            <a:avLst/>
          </a:prstGeom>
          <a:solidFill>
            <a:srgbClr val="008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0" name="Isosceles Triangle 9"/>
          <p:cNvSpPr/>
          <p:nvPr/>
        </p:nvSpPr>
        <p:spPr bwMode="auto">
          <a:xfrm>
            <a:off x="152400" y="3860800"/>
            <a:ext cx="177800" cy="177800"/>
          </a:xfrm>
          <a:prstGeom prst="triangle">
            <a:avLst/>
          </a:prstGeom>
          <a:solidFill>
            <a:srgbClr val="008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1" name="Isosceles Triangle 10"/>
          <p:cNvSpPr/>
          <p:nvPr/>
        </p:nvSpPr>
        <p:spPr bwMode="auto">
          <a:xfrm>
            <a:off x="165100" y="4318000"/>
            <a:ext cx="177800" cy="177800"/>
          </a:xfrm>
          <a:prstGeom prst="triangle">
            <a:avLst/>
          </a:prstGeom>
          <a:solidFill>
            <a:srgbClr val="008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2" name="TextBox 11"/>
          <p:cNvSpPr txBox="1"/>
          <p:nvPr/>
        </p:nvSpPr>
        <p:spPr>
          <a:xfrm>
            <a:off x="431800" y="3333234"/>
            <a:ext cx="1762284" cy="369332"/>
          </a:xfrm>
          <a:prstGeom prst="rect">
            <a:avLst/>
          </a:prstGeom>
          <a:noFill/>
        </p:spPr>
        <p:txBody>
          <a:bodyPr wrap="none" rtlCol="0">
            <a:spAutoFit/>
          </a:bodyPr>
          <a:lstStyle/>
          <a:p>
            <a:r>
              <a:rPr lang="en-US" dirty="0" smtClean="0"/>
              <a:t> </a:t>
            </a:r>
            <a:r>
              <a:rPr lang="en-US" sz="1200" b="1" dirty="0" smtClean="0"/>
              <a:t>International Charter</a:t>
            </a:r>
            <a:endParaRPr lang="en-US" sz="1200" b="1" dirty="0"/>
          </a:p>
        </p:txBody>
      </p:sp>
      <p:sp>
        <p:nvSpPr>
          <p:cNvPr id="13" name="TextBox 12"/>
          <p:cNvSpPr txBox="1"/>
          <p:nvPr/>
        </p:nvSpPr>
        <p:spPr>
          <a:xfrm>
            <a:off x="431800" y="3726934"/>
            <a:ext cx="1223675" cy="369332"/>
          </a:xfrm>
          <a:prstGeom prst="rect">
            <a:avLst/>
          </a:prstGeom>
          <a:noFill/>
        </p:spPr>
        <p:txBody>
          <a:bodyPr wrap="none" rtlCol="0">
            <a:spAutoFit/>
          </a:bodyPr>
          <a:lstStyle/>
          <a:p>
            <a:r>
              <a:rPr lang="en-US" dirty="0" smtClean="0"/>
              <a:t> </a:t>
            </a:r>
            <a:r>
              <a:rPr lang="en-US" sz="1200" b="1" dirty="0" smtClean="0"/>
              <a:t>Sentinel-Asia</a:t>
            </a:r>
            <a:endParaRPr lang="en-US" sz="1200" b="1" dirty="0"/>
          </a:p>
        </p:txBody>
      </p:sp>
      <p:sp>
        <p:nvSpPr>
          <p:cNvPr id="14" name="TextBox 13"/>
          <p:cNvSpPr txBox="1"/>
          <p:nvPr/>
        </p:nvSpPr>
        <p:spPr>
          <a:xfrm>
            <a:off x="431800" y="4171434"/>
            <a:ext cx="1471878" cy="369332"/>
          </a:xfrm>
          <a:prstGeom prst="rect">
            <a:avLst/>
          </a:prstGeom>
          <a:noFill/>
        </p:spPr>
        <p:txBody>
          <a:bodyPr wrap="none" rtlCol="0">
            <a:spAutoFit/>
          </a:bodyPr>
          <a:lstStyle/>
          <a:p>
            <a:r>
              <a:rPr lang="en-US" dirty="0" smtClean="0"/>
              <a:t> </a:t>
            </a:r>
            <a:r>
              <a:rPr lang="en-US" sz="1200" b="1" dirty="0" smtClean="0"/>
              <a:t>Copernicus/</a:t>
            </a:r>
            <a:r>
              <a:rPr lang="en-US" sz="1200" b="1" dirty="0" smtClean="0">
                <a:solidFill>
                  <a:srgbClr val="000090"/>
                </a:solidFill>
              </a:rPr>
              <a:t>EM</a:t>
            </a:r>
            <a:r>
              <a:rPr lang="en-US" sz="1200" b="1" dirty="0" smtClean="0"/>
              <a:t>S</a:t>
            </a:r>
            <a:endParaRPr lang="en-US" sz="1200" b="1" dirty="0"/>
          </a:p>
        </p:txBody>
      </p:sp>
      <p:sp>
        <p:nvSpPr>
          <p:cNvPr id="15" name="Oval 14"/>
          <p:cNvSpPr/>
          <p:nvPr/>
        </p:nvSpPr>
        <p:spPr bwMode="auto">
          <a:xfrm>
            <a:off x="3200400" y="3429000"/>
            <a:ext cx="165100" cy="177800"/>
          </a:xfrm>
          <a:prstGeom prst="ellipse">
            <a:avLst/>
          </a:prstGeom>
          <a:solidFill>
            <a:srgbClr val="3366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6" name="Oval 15"/>
          <p:cNvSpPr/>
          <p:nvPr/>
        </p:nvSpPr>
        <p:spPr bwMode="auto">
          <a:xfrm>
            <a:off x="4244290" y="3492500"/>
            <a:ext cx="165100" cy="177800"/>
          </a:xfrm>
          <a:prstGeom prst="ellipse">
            <a:avLst/>
          </a:prstGeom>
          <a:solidFill>
            <a:srgbClr val="3366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7" name="Oval 16"/>
          <p:cNvSpPr/>
          <p:nvPr/>
        </p:nvSpPr>
        <p:spPr bwMode="auto">
          <a:xfrm>
            <a:off x="3644885" y="3333234"/>
            <a:ext cx="165100" cy="177800"/>
          </a:xfrm>
          <a:prstGeom prst="ellipse">
            <a:avLst/>
          </a:prstGeom>
          <a:solidFill>
            <a:srgbClr val="3366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8" name="Oval 17"/>
          <p:cNvSpPr/>
          <p:nvPr/>
        </p:nvSpPr>
        <p:spPr bwMode="auto">
          <a:xfrm>
            <a:off x="3727435" y="3771900"/>
            <a:ext cx="165100" cy="177800"/>
          </a:xfrm>
          <a:prstGeom prst="ellipse">
            <a:avLst/>
          </a:prstGeom>
          <a:solidFill>
            <a:srgbClr val="3366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9" name="Oval 18"/>
          <p:cNvSpPr/>
          <p:nvPr/>
        </p:nvSpPr>
        <p:spPr bwMode="auto">
          <a:xfrm>
            <a:off x="4650690" y="3295134"/>
            <a:ext cx="165100" cy="177800"/>
          </a:xfrm>
          <a:prstGeom prst="ellipse">
            <a:avLst/>
          </a:prstGeom>
          <a:solidFill>
            <a:srgbClr val="3366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20" name="Oval 19"/>
          <p:cNvSpPr/>
          <p:nvPr/>
        </p:nvSpPr>
        <p:spPr bwMode="auto">
          <a:xfrm>
            <a:off x="4978400" y="3702566"/>
            <a:ext cx="165100" cy="177800"/>
          </a:xfrm>
          <a:prstGeom prst="ellipse">
            <a:avLst/>
          </a:prstGeom>
          <a:solidFill>
            <a:srgbClr val="3366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21" name="Oval 20"/>
          <p:cNvSpPr/>
          <p:nvPr/>
        </p:nvSpPr>
        <p:spPr bwMode="auto">
          <a:xfrm>
            <a:off x="5143500" y="3155434"/>
            <a:ext cx="165100" cy="177800"/>
          </a:xfrm>
          <a:prstGeom prst="ellipse">
            <a:avLst/>
          </a:prstGeom>
          <a:solidFill>
            <a:srgbClr val="3366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22" name="TextBox 21"/>
          <p:cNvSpPr txBox="1"/>
          <p:nvPr/>
        </p:nvSpPr>
        <p:spPr>
          <a:xfrm>
            <a:off x="3238500" y="3917434"/>
            <a:ext cx="2521994" cy="461665"/>
          </a:xfrm>
          <a:prstGeom prst="rect">
            <a:avLst/>
          </a:prstGeom>
          <a:noFill/>
        </p:spPr>
        <p:txBody>
          <a:bodyPr wrap="none" rtlCol="0">
            <a:spAutoFit/>
          </a:bodyPr>
          <a:lstStyle/>
          <a:p>
            <a:pPr algn="ctr"/>
            <a:r>
              <a:rPr lang="en-US" sz="1200" b="1" dirty="0" smtClean="0"/>
              <a:t>EO data from National Agencies</a:t>
            </a:r>
          </a:p>
          <a:p>
            <a:pPr algn="ctr"/>
            <a:r>
              <a:rPr lang="en-US" sz="1200" b="1" dirty="0" smtClean="0"/>
              <a:t>Commercial providers</a:t>
            </a:r>
            <a:endParaRPr lang="en-US" sz="1200" b="1" dirty="0"/>
          </a:p>
        </p:txBody>
      </p:sp>
      <p:sp>
        <p:nvSpPr>
          <p:cNvPr id="24" name="Oval 23"/>
          <p:cNvSpPr/>
          <p:nvPr/>
        </p:nvSpPr>
        <p:spPr bwMode="auto">
          <a:xfrm flipH="1">
            <a:off x="165100" y="2946400"/>
            <a:ext cx="6172200" cy="1879600"/>
          </a:xfrm>
          <a:prstGeom prst="ellipse">
            <a:avLst/>
          </a:prstGeom>
          <a:noFill/>
          <a:ln w="28575"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25" name="TextBox 24"/>
          <p:cNvSpPr txBox="1"/>
          <p:nvPr/>
        </p:nvSpPr>
        <p:spPr>
          <a:xfrm>
            <a:off x="6337300" y="2953946"/>
            <a:ext cx="2925762" cy="4185760"/>
          </a:xfrm>
          <a:prstGeom prst="rect">
            <a:avLst/>
          </a:prstGeom>
          <a:noFill/>
        </p:spPr>
        <p:txBody>
          <a:bodyPr wrap="square" rtlCol="0">
            <a:spAutoFit/>
          </a:bodyPr>
          <a:lstStyle/>
          <a:p>
            <a:r>
              <a:rPr lang="en-US" sz="1400" b="1" dirty="0" smtClean="0">
                <a:solidFill>
                  <a:srgbClr val="FF0000"/>
                </a:solidFill>
              </a:rPr>
              <a:t>Recovery Observatory (≈ 3 </a:t>
            </a:r>
            <a:r>
              <a:rPr lang="en-US" sz="1400" b="1" dirty="0" err="1" smtClean="0">
                <a:solidFill>
                  <a:srgbClr val="FF0000"/>
                </a:solidFill>
              </a:rPr>
              <a:t>yrs</a:t>
            </a:r>
            <a:r>
              <a:rPr lang="en-US" sz="1400" b="1" dirty="0" smtClean="0">
                <a:solidFill>
                  <a:srgbClr val="FF0000"/>
                </a:solidFill>
              </a:rPr>
              <a:t>)</a:t>
            </a:r>
          </a:p>
          <a:p>
            <a:pPr lvl="0"/>
            <a:endParaRPr lang="en-IE" sz="1200" b="1" dirty="0" smtClean="0">
              <a:solidFill>
                <a:srgbClr val="FF0000"/>
              </a:solidFill>
            </a:endParaRPr>
          </a:p>
          <a:p>
            <a:pPr lvl="0"/>
            <a:r>
              <a:rPr lang="en-IE" sz="1200" b="1" dirty="0" smtClean="0">
                <a:solidFill>
                  <a:srgbClr val="FF0000"/>
                </a:solidFill>
              </a:rPr>
              <a:t>Organise EO data from response phase and pre-disaster in repository</a:t>
            </a:r>
          </a:p>
          <a:p>
            <a:pPr lvl="0"/>
            <a:endParaRPr lang="en-IE" sz="1200" b="1" dirty="0" smtClean="0">
              <a:solidFill>
                <a:srgbClr val="FF0000"/>
              </a:solidFill>
            </a:endParaRPr>
          </a:p>
          <a:p>
            <a:pPr lvl="0"/>
            <a:r>
              <a:rPr lang="en-IE" sz="1200" b="1" dirty="0" smtClean="0">
                <a:solidFill>
                  <a:srgbClr val="FF0000"/>
                </a:solidFill>
              </a:rPr>
              <a:t>Plan coordinated acquisitions to support:</a:t>
            </a:r>
          </a:p>
          <a:p>
            <a:pPr marL="171450" lvl="0" indent="-171450">
              <a:buFont typeface="Arial"/>
              <a:buChar char="•"/>
            </a:pPr>
            <a:r>
              <a:rPr lang="en-IE" sz="1200" b="1" dirty="0" smtClean="0">
                <a:solidFill>
                  <a:srgbClr val="FF0000"/>
                </a:solidFill>
              </a:rPr>
              <a:t>Detailed built </a:t>
            </a:r>
            <a:r>
              <a:rPr lang="en-IE" sz="1200" b="1" dirty="0">
                <a:solidFill>
                  <a:srgbClr val="FF0000"/>
                </a:solidFill>
              </a:rPr>
              <a:t>area damage </a:t>
            </a:r>
            <a:r>
              <a:rPr lang="en-IE" sz="1200" b="1" dirty="0" smtClean="0">
                <a:solidFill>
                  <a:srgbClr val="FF0000"/>
                </a:solidFill>
              </a:rPr>
              <a:t>assessment;</a:t>
            </a:r>
            <a:endParaRPr lang="en-US" sz="1200" b="1" dirty="0">
              <a:solidFill>
                <a:srgbClr val="FF0000"/>
              </a:solidFill>
            </a:endParaRPr>
          </a:p>
          <a:p>
            <a:pPr marL="171450" lvl="0" indent="-171450">
              <a:buFont typeface="Arial"/>
              <a:buChar char="•"/>
            </a:pPr>
            <a:r>
              <a:rPr lang="en-IE" sz="1200" b="1" dirty="0">
                <a:solidFill>
                  <a:srgbClr val="FF0000"/>
                </a:solidFill>
              </a:rPr>
              <a:t>Natural resource and environment </a:t>
            </a:r>
            <a:r>
              <a:rPr lang="en-IE" sz="1200" b="1" dirty="0" smtClean="0">
                <a:solidFill>
                  <a:srgbClr val="FF0000"/>
                </a:solidFill>
              </a:rPr>
              <a:t>assessment;</a:t>
            </a:r>
            <a:endParaRPr lang="en-US" sz="1200" b="1" dirty="0">
              <a:solidFill>
                <a:srgbClr val="FF0000"/>
              </a:solidFill>
            </a:endParaRPr>
          </a:p>
          <a:p>
            <a:pPr marL="171450" lvl="0" indent="-171450">
              <a:buFont typeface="Arial"/>
              <a:buChar char="•"/>
            </a:pPr>
            <a:r>
              <a:rPr lang="en-IE" sz="1200" b="1" dirty="0">
                <a:solidFill>
                  <a:srgbClr val="FF0000"/>
                </a:solidFill>
              </a:rPr>
              <a:t>Reconstruction </a:t>
            </a:r>
            <a:r>
              <a:rPr lang="en-IE" sz="1200" b="1" dirty="0" smtClean="0">
                <a:solidFill>
                  <a:srgbClr val="FF0000"/>
                </a:solidFill>
              </a:rPr>
              <a:t>planning;</a:t>
            </a:r>
            <a:endParaRPr lang="en-US" sz="1200" b="1" dirty="0">
              <a:solidFill>
                <a:srgbClr val="FF0000"/>
              </a:solidFill>
            </a:endParaRPr>
          </a:p>
          <a:p>
            <a:pPr marL="171450" lvl="0" indent="-171450">
              <a:buFont typeface="Arial"/>
              <a:buChar char="•"/>
            </a:pPr>
            <a:r>
              <a:rPr lang="en-IE" sz="1200" b="1" dirty="0">
                <a:solidFill>
                  <a:srgbClr val="FF0000"/>
                </a:solidFill>
              </a:rPr>
              <a:t>Reconstruction monitoring; and</a:t>
            </a:r>
            <a:endParaRPr lang="en-US" sz="1200" b="1" dirty="0">
              <a:solidFill>
                <a:srgbClr val="FF0000"/>
              </a:solidFill>
            </a:endParaRPr>
          </a:p>
          <a:p>
            <a:pPr marL="171450" lvl="0" indent="-171450">
              <a:buFont typeface="Arial"/>
              <a:buChar char="•"/>
            </a:pPr>
            <a:r>
              <a:rPr lang="en-IE" sz="1200" b="1" dirty="0">
                <a:solidFill>
                  <a:srgbClr val="FF0000"/>
                </a:solidFill>
              </a:rPr>
              <a:t>Change monitoring</a:t>
            </a:r>
            <a:r>
              <a:rPr lang="en-IE" sz="1200" b="1" dirty="0" smtClean="0">
                <a:solidFill>
                  <a:srgbClr val="FF0000"/>
                </a:solidFill>
              </a:rPr>
              <a:t>.</a:t>
            </a:r>
          </a:p>
          <a:p>
            <a:pPr lvl="0"/>
            <a:endParaRPr lang="en-IE" sz="1200" b="1" dirty="0" smtClean="0">
              <a:solidFill>
                <a:srgbClr val="FF0000"/>
              </a:solidFill>
            </a:endParaRPr>
          </a:p>
          <a:p>
            <a:pPr lvl="0"/>
            <a:r>
              <a:rPr lang="en-IE" sz="1200" b="1" dirty="0" smtClean="0">
                <a:solidFill>
                  <a:srgbClr val="FF0000"/>
                </a:solidFill>
              </a:rPr>
              <a:t>Create collaboarative web IT workspace to share data and elaborate and share products</a:t>
            </a:r>
          </a:p>
          <a:p>
            <a:pPr lvl="0"/>
            <a:endParaRPr lang="en-IE" sz="1200" b="1" dirty="0">
              <a:solidFill>
                <a:srgbClr val="FF0000"/>
              </a:solidFill>
            </a:endParaRPr>
          </a:p>
          <a:p>
            <a:pPr lvl="0"/>
            <a:r>
              <a:rPr lang="en-IE" sz="1200" b="1" dirty="0" smtClean="0">
                <a:solidFill>
                  <a:srgbClr val="FF0000"/>
                </a:solidFill>
              </a:rPr>
              <a:t>Establish collaborative practices through cooperation on PDNAs</a:t>
            </a:r>
          </a:p>
          <a:p>
            <a:pPr marL="171450" lvl="0" indent="-171450">
              <a:buFont typeface="Arial"/>
              <a:buChar char="•"/>
            </a:pPr>
            <a:endParaRPr lang="en-IE" sz="1200" b="1" dirty="0">
              <a:solidFill>
                <a:srgbClr val="FF0000"/>
              </a:solidFill>
            </a:endParaRPr>
          </a:p>
        </p:txBody>
      </p:sp>
      <p:sp>
        <p:nvSpPr>
          <p:cNvPr id="26" name="TextBox 25"/>
          <p:cNvSpPr txBox="1"/>
          <p:nvPr/>
        </p:nvSpPr>
        <p:spPr>
          <a:xfrm>
            <a:off x="317500" y="5575300"/>
            <a:ext cx="2351124" cy="830997"/>
          </a:xfrm>
          <a:prstGeom prst="rect">
            <a:avLst/>
          </a:prstGeom>
          <a:noFill/>
        </p:spPr>
        <p:txBody>
          <a:bodyPr wrap="none" rtlCol="0">
            <a:spAutoFit/>
          </a:bodyPr>
          <a:lstStyle/>
          <a:p>
            <a:r>
              <a:rPr lang="en-US" sz="1200" b="1" dirty="0" smtClean="0"/>
              <a:t>Coordination</a:t>
            </a:r>
          </a:p>
          <a:p>
            <a:r>
              <a:rPr lang="en-US" sz="1200" b="1" dirty="0" smtClean="0"/>
              <a:t>Effective Resource Allocation</a:t>
            </a:r>
          </a:p>
          <a:p>
            <a:r>
              <a:rPr lang="en-US" sz="1200" b="1" dirty="0" smtClean="0"/>
              <a:t>Clear Institutional Links</a:t>
            </a:r>
          </a:p>
          <a:p>
            <a:r>
              <a:rPr lang="en-US" sz="1200" b="1" dirty="0" smtClean="0"/>
              <a:t>VA Product Generation</a:t>
            </a:r>
            <a:endParaRPr lang="en-US" sz="1200" b="1" dirty="0"/>
          </a:p>
        </p:txBody>
      </p:sp>
      <p:sp>
        <p:nvSpPr>
          <p:cNvPr id="27" name="TextBox 26"/>
          <p:cNvSpPr txBox="1"/>
          <p:nvPr/>
        </p:nvSpPr>
        <p:spPr>
          <a:xfrm>
            <a:off x="3035300" y="5575300"/>
            <a:ext cx="3708400" cy="1015663"/>
          </a:xfrm>
          <a:prstGeom prst="rect">
            <a:avLst/>
          </a:prstGeom>
          <a:noFill/>
        </p:spPr>
        <p:txBody>
          <a:bodyPr wrap="square" rtlCol="0">
            <a:spAutoFit/>
          </a:bodyPr>
          <a:lstStyle/>
          <a:p>
            <a:r>
              <a:rPr lang="en-US" sz="1200" b="1" dirty="0" smtClean="0"/>
              <a:t>Ad </a:t>
            </a:r>
            <a:r>
              <a:rPr lang="en-US" sz="1200" b="1" dirty="0"/>
              <a:t>H</a:t>
            </a:r>
            <a:r>
              <a:rPr lang="en-US" sz="1200" b="1" dirty="0" smtClean="0"/>
              <a:t>oc </a:t>
            </a:r>
            <a:r>
              <a:rPr lang="en-US" sz="1200" b="1" dirty="0"/>
              <a:t>A</a:t>
            </a:r>
            <a:r>
              <a:rPr lang="en-US" sz="1200" b="1" dirty="0" smtClean="0"/>
              <a:t>pproach</a:t>
            </a:r>
          </a:p>
          <a:p>
            <a:r>
              <a:rPr lang="en-US" sz="1200" b="1" dirty="0" smtClean="0"/>
              <a:t>Lack of Coordination and Cooperation</a:t>
            </a:r>
          </a:p>
          <a:p>
            <a:r>
              <a:rPr lang="en-US" sz="1200" b="1" dirty="0" smtClean="0"/>
              <a:t>Lack of Institutional Links</a:t>
            </a:r>
          </a:p>
          <a:p>
            <a:r>
              <a:rPr lang="en-US" sz="1200" b="1" dirty="0" smtClean="0"/>
              <a:t>Lack of Awareness of Role of EO</a:t>
            </a:r>
          </a:p>
          <a:p>
            <a:r>
              <a:rPr lang="en-US" sz="1200" b="1" dirty="0" smtClean="0"/>
              <a:t>No Clear Mechanism to Access VA Products</a:t>
            </a:r>
          </a:p>
        </p:txBody>
      </p:sp>
    </p:spTree>
    <p:extLst>
      <p:ext uri="{BB962C8B-B14F-4D97-AF65-F5344CB8AC3E}">
        <p14:creationId xmlns:p14="http://schemas.microsoft.com/office/powerpoint/2010/main" val="265204322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19992" y="101600"/>
            <a:ext cx="7565271"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GFDRR and the RO</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30</a:t>
            </a:fld>
            <a:endParaRPr lang="en-US" sz="1200" dirty="0"/>
          </a:p>
        </p:txBody>
      </p:sp>
      <p:sp>
        <p:nvSpPr>
          <p:cNvPr id="5" name="Rectangle 4"/>
          <p:cNvSpPr/>
          <p:nvPr/>
        </p:nvSpPr>
        <p:spPr>
          <a:xfrm>
            <a:off x="192404" y="1584203"/>
            <a:ext cx="8725519" cy="4708981"/>
          </a:xfrm>
          <a:prstGeom prst="rect">
            <a:avLst/>
          </a:prstGeom>
        </p:spPr>
        <p:txBody>
          <a:bodyPr wrap="square">
            <a:spAutoFit/>
          </a:bodyPr>
          <a:lstStyle/>
          <a:p>
            <a:r>
              <a:rPr lang="en-US" sz="2000" dirty="0" smtClean="0"/>
              <a:t>As a first step, ‘PDNA specific’ support </a:t>
            </a:r>
            <a:r>
              <a:rPr lang="en-US" sz="2000" dirty="0"/>
              <a:t>from </a:t>
            </a:r>
            <a:r>
              <a:rPr lang="en-US" sz="2000" dirty="0" smtClean="0"/>
              <a:t>CEOS… and buy</a:t>
            </a:r>
            <a:r>
              <a:rPr lang="en-US" sz="2000" dirty="0"/>
              <a:t>-in from government clients as </a:t>
            </a:r>
            <a:r>
              <a:rPr lang="en-US" sz="2000" dirty="0" smtClean="0"/>
              <a:t>well are required. </a:t>
            </a:r>
          </a:p>
          <a:p>
            <a:r>
              <a:rPr lang="en-US" sz="2000" dirty="0" smtClean="0"/>
              <a:t>Thus requires:</a:t>
            </a:r>
          </a:p>
          <a:p>
            <a:pPr marL="800100" lvl="1" indent="-342900">
              <a:buFont typeface="Arial"/>
              <a:buChar char="•"/>
            </a:pPr>
            <a:r>
              <a:rPr lang="en-US" sz="2000" dirty="0" smtClean="0"/>
              <a:t>Data</a:t>
            </a:r>
          </a:p>
          <a:p>
            <a:pPr marL="800100" lvl="1" indent="-342900">
              <a:buFont typeface="Arial"/>
              <a:buChar char="•"/>
            </a:pPr>
            <a:r>
              <a:rPr lang="en-US" sz="2000" dirty="0" smtClean="0"/>
              <a:t>Resources (value-adding)</a:t>
            </a:r>
          </a:p>
          <a:p>
            <a:pPr marL="800100" lvl="1" indent="-342900">
              <a:buFont typeface="Arial"/>
              <a:buChar char="•"/>
            </a:pPr>
            <a:r>
              <a:rPr lang="en-US" sz="2000" dirty="0" smtClean="0"/>
              <a:t>Material to convince internal champions and governments</a:t>
            </a:r>
            <a:endParaRPr lang="en-US" sz="2000" dirty="0"/>
          </a:p>
          <a:p>
            <a:endParaRPr lang="en-US" sz="2000" dirty="0"/>
          </a:p>
          <a:p>
            <a:r>
              <a:rPr lang="en-US" sz="2000" dirty="0"/>
              <a:t>1. What can we do </a:t>
            </a:r>
            <a:r>
              <a:rPr lang="en-US" sz="2000" dirty="0" smtClean="0"/>
              <a:t>with freely </a:t>
            </a:r>
            <a:r>
              <a:rPr lang="en-US" sz="2000" dirty="0"/>
              <a:t>available data </a:t>
            </a:r>
            <a:r>
              <a:rPr lang="en-US" sz="2000" dirty="0" smtClean="0"/>
              <a:t>(CEOS support or other arrangements </a:t>
            </a:r>
            <a:r>
              <a:rPr lang="en-US" sz="2000" dirty="0"/>
              <a:t>- ad hoc acquisition of some affected areas)</a:t>
            </a:r>
          </a:p>
          <a:p>
            <a:r>
              <a:rPr lang="en-US" sz="2000" dirty="0"/>
              <a:t>2. What can we do if we had access to much more </a:t>
            </a:r>
            <a:r>
              <a:rPr lang="en-US" sz="2000" dirty="0" smtClean="0"/>
              <a:t>(i.e. cost benefit of satellite support to recovery)? </a:t>
            </a:r>
          </a:p>
          <a:p>
            <a:endParaRPr lang="en-US" sz="2000" dirty="0"/>
          </a:p>
          <a:p>
            <a:r>
              <a:rPr lang="en-US" sz="2000" dirty="0" smtClean="0"/>
              <a:t>Sustainable projects in this area require value-added support, at a cost. The case must be made through the RO (where data and VA services are volunteered) that this is feasible beyond the RO. </a:t>
            </a:r>
            <a:endParaRPr lang="en-GB" altLang="ja-JP" sz="2000"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3250419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4664"/>
          <a:stretch/>
        </p:blipFill>
        <p:spPr>
          <a:xfrm>
            <a:off x="-508" y="3891952"/>
            <a:ext cx="9144000" cy="4865640"/>
          </a:xfrm>
          <a:prstGeom prst="rect">
            <a:avLst/>
          </a:prstGeom>
        </p:spPr>
      </p:pic>
      <p:sp>
        <p:nvSpPr>
          <p:cNvPr id="9" name="Rectangle 8"/>
          <p:cNvSpPr/>
          <p:nvPr/>
        </p:nvSpPr>
        <p:spPr>
          <a:xfrm>
            <a:off x="-197960" y="8620"/>
            <a:ext cx="9539920" cy="3856563"/>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700808"/>
            <a:ext cx="7772400" cy="1244585"/>
          </a:xfrm>
        </p:spPr>
        <p:txBody>
          <a:bodyPr anchor="t">
            <a:noAutofit/>
          </a:bodyPr>
          <a:lstStyle/>
          <a:p>
            <a:pPr algn="l"/>
            <a:r>
              <a:rPr lang="en-GB" sz="2800" dirty="0" smtClean="0">
                <a:solidFill>
                  <a:srgbClr val="3E8EDE"/>
                </a:solidFill>
                <a:cs typeface="Arial"/>
              </a:rPr>
              <a:t>Introduction to UNITAR Operational Satellite Applications Programme (UNOSAT)</a:t>
            </a:r>
            <a:endParaRPr lang="en-US" sz="2800" dirty="0">
              <a:solidFill>
                <a:srgbClr val="3E8EDE"/>
              </a:solidFill>
              <a:latin typeface="Arial"/>
              <a:cs typeface="Arial"/>
            </a:endParaRPr>
          </a:p>
        </p:txBody>
      </p:sp>
      <p:sp>
        <p:nvSpPr>
          <p:cNvPr id="3" name="Subtitle 2"/>
          <p:cNvSpPr>
            <a:spLocks noGrp="1"/>
          </p:cNvSpPr>
          <p:nvPr>
            <p:ph type="subTitle" idx="1"/>
          </p:nvPr>
        </p:nvSpPr>
        <p:spPr>
          <a:xfrm>
            <a:off x="685800" y="3176972"/>
            <a:ext cx="6400800" cy="769640"/>
          </a:xfrm>
        </p:spPr>
        <p:txBody>
          <a:bodyPr>
            <a:normAutofit fontScale="92500"/>
          </a:bodyPr>
          <a:lstStyle/>
          <a:p>
            <a:pPr algn="l"/>
            <a:endParaRPr lang="en-US" sz="1800" dirty="0" smtClean="0">
              <a:solidFill>
                <a:srgbClr val="3E8EDE"/>
              </a:solidFill>
              <a:latin typeface="Arial"/>
              <a:cs typeface="Arial"/>
            </a:endParaRPr>
          </a:p>
          <a:p>
            <a:pPr algn="l"/>
            <a:r>
              <a:rPr lang="en-US" sz="1800" dirty="0" smtClean="0">
                <a:solidFill>
                  <a:srgbClr val="3E8EDE"/>
                </a:solidFill>
                <a:latin typeface="Arial"/>
                <a:cs typeface="Arial"/>
              </a:rPr>
              <a:t>Einar </a:t>
            </a:r>
            <a:r>
              <a:rPr lang="en-US" sz="1800" dirty="0" err="1" smtClean="0">
                <a:solidFill>
                  <a:srgbClr val="3E8EDE"/>
                </a:solidFill>
                <a:latin typeface="Arial"/>
                <a:cs typeface="Arial"/>
              </a:rPr>
              <a:t>Bjorgo</a:t>
            </a:r>
            <a:r>
              <a:rPr lang="en-US" sz="1800" dirty="0" smtClean="0">
                <a:solidFill>
                  <a:srgbClr val="3E8EDE"/>
                </a:solidFill>
                <a:latin typeface="Arial"/>
                <a:cs typeface="Arial"/>
              </a:rPr>
              <a:t>, UNOSAT manager (einar.bjorgo@unitar.org)</a:t>
            </a:r>
            <a:endParaRPr lang="en-US" sz="1800" dirty="0">
              <a:solidFill>
                <a:srgbClr val="3E8EDE"/>
              </a:solidFill>
              <a:latin typeface="Arial"/>
              <a:cs typeface="Arial"/>
            </a:endParaRPr>
          </a:p>
        </p:txBody>
      </p:sp>
      <p:cxnSp>
        <p:nvCxnSpPr>
          <p:cNvPr id="10" name="Straight Connector 9"/>
          <p:cNvCxnSpPr/>
          <p:nvPr/>
        </p:nvCxnSpPr>
        <p:spPr>
          <a:xfrm>
            <a:off x="-197960" y="3356992"/>
            <a:ext cx="9539920" cy="0"/>
          </a:xfrm>
          <a:prstGeom prst="line">
            <a:avLst/>
          </a:prstGeom>
          <a:ln>
            <a:solidFill>
              <a:srgbClr val="3E8EDE"/>
            </a:solidFill>
          </a:ln>
          <a:effectLst/>
        </p:spPr>
        <p:style>
          <a:lnRef idx="2">
            <a:schemeClr val="accent1"/>
          </a:lnRef>
          <a:fillRef idx="0">
            <a:schemeClr val="accent1"/>
          </a:fillRef>
          <a:effectRef idx="1">
            <a:schemeClr val="accent1"/>
          </a:effectRef>
          <a:fontRef idx="minor">
            <a:schemeClr val="tx1"/>
          </a:fontRef>
        </p:style>
      </p:cxnSp>
      <p:grpSp>
        <p:nvGrpSpPr>
          <p:cNvPr id="1153" name="Group 1152"/>
          <p:cNvGrpSpPr/>
          <p:nvPr/>
        </p:nvGrpSpPr>
        <p:grpSpPr>
          <a:xfrm>
            <a:off x="-173335" y="5559100"/>
            <a:ext cx="9490670" cy="534196"/>
            <a:chOff x="-338573" y="6237312"/>
            <a:chExt cx="9821147" cy="534196"/>
          </a:xfrm>
          <a:solidFill>
            <a:schemeClr val="bg1"/>
          </a:solidFill>
        </p:grpSpPr>
        <p:grpSp>
          <p:nvGrpSpPr>
            <p:cNvPr id="1157" name="Group 1156"/>
            <p:cNvGrpSpPr/>
            <p:nvPr/>
          </p:nvGrpSpPr>
          <p:grpSpPr>
            <a:xfrm>
              <a:off x="-338573" y="6237312"/>
              <a:ext cx="9821147" cy="45719"/>
              <a:chOff x="-123700" y="-243408"/>
              <a:chExt cx="9821147" cy="45719"/>
            </a:xfrm>
            <a:grpFill/>
          </p:grpSpPr>
          <p:sp>
            <p:nvSpPr>
              <p:cNvPr id="2124" name="Oval 2123"/>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5" name="Oval 2124"/>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6" name="Oval 2125"/>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7" name="Oval 2126"/>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8" name="Oval 2127"/>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9" name="Oval 2128"/>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0" name="Oval 2129"/>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1" name="Oval 2130"/>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2" name="Oval 2131"/>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3" name="Oval 2132"/>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4" name="Oval 2133"/>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5" name="Oval 2134"/>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6" name="Oval 2135"/>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7" name="Oval 2136"/>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8" name="Oval 2137"/>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9" name="Oval 2138"/>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0" name="Oval 2139"/>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1" name="Oval 2140"/>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2" name="Oval 2141"/>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3" name="Oval 2142"/>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4" name="Oval 2143"/>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5" name="Oval 2144"/>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6" name="Oval 2145"/>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7" name="Oval 2146"/>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8" name="Oval 2147"/>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9" name="Oval 2148"/>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0" name="Oval 2149"/>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1" name="Oval 2150"/>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2" name="Oval 2151"/>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3" name="Oval 2152"/>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4" name="Oval 2153"/>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 name="Oval 2154"/>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6" name="Oval 2155"/>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7" name="Oval 2156"/>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8" name="Oval 2157"/>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9" name="Oval 2158"/>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0" name="Oval 2159"/>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1" name="Oval 2160"/>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2" name="Oval 2161"/>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3" name="Oval 2162"/>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4" name="Oval 2163"/>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5" name="Oval 2164"/>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6" name="Oval 2165"/>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7" name="Oval 2166"/>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8" name="Oval 2167"/>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 name="Oval 2168"/>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0" name="Oval 2169"/>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1" name="Oval 2170"/>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2" name="Oval 2171"/>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3" name="Oval 2172"/>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 name="Oval 2173"/>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 name="Oval 2174"/>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 name="Oval 2175"/>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 name="Oval 2176"/>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8" name="Oval 2177"/>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9" name="Oval 2178"/>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0" name="Oval 2179"/>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1" name="Oval 2180"/>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2" name="Oval 2181"/>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3" name="Oval 2182"/>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4" name="Oval 2183"/>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5" name="Oval 2184"/>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6" name="Oval 2185"/>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7" name="Oval 2186"/>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8" name="Oval 2187"/>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9" name="Oval 2188"/>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0" name="Oval 2189"/>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1" name="Oval 2190"/>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2" name="Oval 2191"/>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3" name="Oval 2192"/>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4" name="Oval 2193"/>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5" name="Oval 2194"/>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6" name="Oval 2195"/>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7" name="Oval 2196"/>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8" name="Oval 2197"/>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9" name="Oval 2198"/>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0" name="Oval 2199"/>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1" name="Oval 2200"/>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2" name="Oval 2201"/>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3" name="Oval 2202"/>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4" name="Oval 2203"/>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5" name="Oval 2204"/>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6" name="Oval 2205"/>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7" name="Oval 2206"/>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8" name="Oval 2207"/>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9" name="Oval 2208"/>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0" name="Oval 2209"/>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1" name="Oval 2210"/>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2" name="Oval 2211"/>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3" name="Oval 2212"/>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4" name="Oval 2213"/>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5" name="Oval 2214"/>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6" name="Oval 2215"/>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7" name="Oval 2216"/>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8" name="Oval 2217"/>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9" name="Oval 2218"/>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0" name="Oval 2219"/>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1" name="Oval 2220"/>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2" name="Oval 2221"/>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3" name="Oval 2222"/>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4" name="Oval 2223"/>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5" name="Oval 2224"/>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6" name="Oval 2225"/>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7" name="Oval 2226"/>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8" name="Oval 2227"/>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9" name="Oval 2228"/>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0" name="Oval 2229"/>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1" name="Oval 2230"/>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2" name="Oval 2231"/>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3" name="Oval 2232"/>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4" name="Oval 2233"/>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5" name="Oval 2234"/>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6" name="Oval 2235"/>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7" name="Oval 2236"/>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8" name="Oval 2237"/>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9" name="Oval 2238"/>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0" name="Oval 2239"/>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1" name="Oval 2240"/>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2" name="Oval 2241"/>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3" name="Oval 2242"/>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4" name="Oval 2243"/>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5" name="Oval 2244"/>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6" name="Oval 2245"/>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7" name="Oval 2246"/>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8" name="Oval 2247"/>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9" name="Oval 2248"/>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0" name="Oval 2249"/>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1" name="Oval 2250"/>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2" name="Oval 2251"/>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3" name="Oval 2252"/>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4" name="Oval 2253"/>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5" name="Oval 2254"/>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6" name="Oval 2255"/>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7" name="Oval 2256"/>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8" name="Oval 2257"/>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9" name="Oval 2258"/>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0" name="Oval 2259"/>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58" name="Group 1157"/>
            <p:cNvGrpSpPr/>
            <p:nvPr/>
          </p:nvGrpSpPr>
          <p:grpSpPr>
            <a:xfrm>
              <a:off x="-338573" y="6307094"/>
              <a:ext cx="9821147" cy="45719"/>
              <a:chOff x="-123700" y="-243408"/>
              <a:chExt cx="9821147" cy="45719"/>
            </a:xfrm>
            <a:grpFill/>
          </p:grpSpPr>
          <p:sp>
            <p:nvSpPr>
              <p:cNvPr id="1987" name="Oval 1986"/>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8" name="Oval 1987"/>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9" name="Oval 1988"/>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0" name="Oval 1989"/>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1" name="Oval 1990"/>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2" name="Oval 1991"/>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3" name="Oval 1992"/>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4" name="Oval 1993"/>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5" name="Oval 1994"/>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6" name="Oval 1995"/>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7" name="Oval 1996"/>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8" name="Oval 1997"/>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9" name="Oval 1998"/>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0" name="Oval 1999"/>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1" name="Oval 2000"/>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2" name="Oval 2001"/>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3" name="Oval 2002"/>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4" name="Oval 2003"/>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5" name="Oval 2004"/>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6" name="Oval 2005"/>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7" name="Oval 2006"/>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8" name="Oval 2007"/>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9" name="Oval 2008"/>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0" name="Oval 2009"/>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1" name="Oval 2010"/>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2" name="Oval 2011"/>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3" name="Oval 2012"/>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4" name="Oval 2013"/>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5" name="Oval 2014"/>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6" name="Oval 2015"/>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7" name="Oval 2016"/>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8" name="Oval 2017"/>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9" name="Oval 2018"/>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0" name="Oval 2019"/>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1" name="Oval 2020"/>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2" name="Oval 2021"/>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3" name="Oval 2022"/>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4" name="Oval 2023"/>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5" name="Oval 2024"/>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6" name="Oval 2025"/>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7" name="Oval 2026"/>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8" name="Oval 2027"/>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9" name="Oval 2028"/>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0" name="Oval 2029"/>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1" name="Oval 2030"/>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2" name="Oval 2031"/>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3" name="Oval 2032"/>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4" name="Oval 2033"/>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5" name="Oval 2034"/>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6" name="Oval 2035"/>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7" name="Oval 2036"/>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8" name="Oval 2037"/>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9" name="Oval 2038"/>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0" name="Oval 2039"/>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1" name="Oval 2040"/>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2" name="Oval 2041"/>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3" name="Oval 2042"/>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4" name="Oval 2043"/>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5" name="Oval 2044"/>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6" name="Oval 2045"/>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7" name="Oval 2046"/>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8" name="Oval 2047"/>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9" name="Oval 2048"/>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0" name="Oval 2049"/>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1" name="Oval 2050"/>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2" name="Oval 2051"/>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3" name="Oval 2052"/>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4" name="Oval 2053"/>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5" name="Oval 2054"/>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6" name="Oval 2055"/>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7" name="Oval 2056"/>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8" name="Oval 2057"/>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9" name="Oval 2058"/>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0" name="Oval 2059"/>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1" name="Oval 2060"/>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2" name="Oval 2061"/>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3" name="Oval 2062"/>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4" name="Oval 2063"/>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5" name="Oval 2064"/>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6" name="Oval 2065"/>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7" name="Oval 2066"/>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8" name="Oval 2067"/>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9" name="Oval 2068"/>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0" name="Oval 2069"/>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1" name="Oval 2070"/>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2" name="Oval 2071"/>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3" name="Oval 2072"/>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4" name="Oval 2073"/>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5" name="Oval 2074"/>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6" name="Oval 2075"/>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7" name="Oval 2076"/>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8" name="Oval 2077"/>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9" name="Oval 2078"/>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0" name="Oval 2079"/>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1" name="Oval 2080"/>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2" name="Oval 2081"/>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3" name="Oval 2082"/>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4" name="Oval 2083"/>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5" name="Oval 2084"/>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6" name="Oval 2085"/>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7" name="Oval 2086"/>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8" name="Oval 2087"/>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9" name="Oval 2088"/>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0" name="Oval 2089"/>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1" name="Oval 2090"/>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2" name="Oval 2091"/>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3" name="Oval 2092"/>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4" name="Oval 2093"/>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5" name="Oval 2094"/>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6" name="Oval 2095"/>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7" name="Oval 2096"/>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8" name="Oval 2097"/>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9" name="Oval 2098"/>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0" name="Oval 2099"/>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1" name="Oval 2100"/>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2" name="Oval 2101"/>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3" name="Oval 2102"/>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4" name="Oval 2103"/>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5" name="Oval 2104"/>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6" name="Oval 2105"/>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7" name="Oval 2106"/>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8" name="Oval 2107"/>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9" name="Oval 2108"/>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0" name="Oval 2109"/>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1" name="Oval 2110"/>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2" name="Oval 2111"/>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3" name="Oval 2112"/>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4" name="Oval 2113"/>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5" name="Oval 2114"/>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6" name="Oval 2115"/>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7" name="Oval 2116"/>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8" name="Oval 2117"/>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9" name="Oval 2118"/>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0" name="Oval 2119"/>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1" name="Oval 2120"/>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2" name="Oval 2121"/>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3" name="Oval 2122"/>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59" name="Group 1158"/>
            <p:cNvGrpSpPr/>
            <p:nvPr/>
          </p:nvGrpSpPr>
          <p:grpSpPr>
            <a:xfrm>
              <a:off x="-338573" y="6376876"/>
              <a:ext cx="9821147" cy="45719"/>
              <a:chOff x="-123700" y="-243408"/>
              <a:chExt cx="9821147" cy="45719"/>
            </a:xfrm>
            <a:grpFill/>
          </p:grpSpPr>
          <p:sp>
            <p:nvSpPr>
              <p:cNvPr id="1850" name="Oval 1849"/>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1" name="Oval 1850"/>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2" name="Oval 1851"/>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3" name="Oval 1852"/>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4" name="Oval 1853"/>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5" name="Oval 1854"/>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6" name="Oval 1855"/>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7" name="Oval 1856"/>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8" name="Oval 1857"/>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9" name="Oval 1858"/>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0" name="Oval 1859"/>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1" name="Oval 1860"/>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2" name="Oval 1861"/>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3" name="Oval 1862"/>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4" name="Oval 1863"/>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5" name="Oval 1864"/>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6" name="Oval 1865"/>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7" name="Oval 1866"/>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8" name="Oval 1867"/>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9" name="Oval 1868"/>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0" name="Oval 1869"/>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1" name="Oval 1870"/>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2" name="Oval 1871"/>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3" name="Oval 1872"/>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4" name="Oval 1873"/>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5" name="Oval 1874"/>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6" name="Oval 1875"/>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7" name="Oval 1876"/>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8" name="Oval 1877"/>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9" name="Oval 1878"/>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0" name="Oval 1879"/>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1" name="Oval 1880"/>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2" name="Oval 1881"/>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3" name="Oval 1882"/>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4" name="Oval 1883"/>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5" name="Oval 1884"/>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6" name="Oval 1885"/>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7" name="Oval 1886"/>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8" name="Oval 1887"/>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9" name="Oval 1888"/>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0" name="Oval 1889"/>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1" name="Oval 1890"/>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2" name="Oval 1891"/>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3" name="Oval 1892"/>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4" name="Oval 1893"/>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5" name="Oval 1894"/>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6" name="Oval 1895"/>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7" name="Oval 1896"/>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8" name="Oval 1897"/>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9" name="Oval 1898"/>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0" name="Oval 1899"/>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1" name="Oval 1900"/>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2" name="Oval 1901"/>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3" name="Oval 1902"/>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4" name="Oval 1903"/>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5" name="Oval 1904"/>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6" name="Oval 1905"/>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7" name="Oval 1906"/>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8" name="Oval 1907"/>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9" name="Oval 1908"/>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0" name="Oval 1909"/>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1" name="Oval 1910"/>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2" name="Oval 1911"/>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3" name="Oval 1912"/>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4" name="Oval 1913"/>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5" name="Oval 1914"/>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6" name="Oval 1915"/>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7" name="Oval 1916"/>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8" name="Oval 1917"/>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9" name="Oval 1918"/>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0" name="Oval 1919"/>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1" name="Oval 1920"/>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2" name="Oval 1921"/>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3" name="Oval 1922"/>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4" name="Oval 1923"/>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5" name="Oval 1924"/>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6" name="Oval 1925"/>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7" name="Oval 1926"/>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8" name="Oval 1927"/>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9" name="Oval 1928"/>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0" name="Oval 1929"/>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1" name="Oval 1930"/>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2" name="Oval 1931"/>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3" name="Oval 1932"/>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4" name="Oval 1933"/>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5" name="Oval 1934"/>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6" name="Oval 1935"/>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7" name="Oval 1936"/>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8" name="Oval 1937"/>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9" name="Oval 1938"/>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0" name="Oval 1939"/>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1" name="Oval 1940"/>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2" name="Oval 1941"/>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3" name="Oval 1942"/>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4" name="Oval 1943"/>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5" name="Oval 1944"/>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6" name="Oval 1945"/>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7" name="Oval 1946"/>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8" name="Oval 1947"/>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9" name="Oval 1948"/>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0" name="Oval 1949"/>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1" name="Oval 1950"/>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2" name="Oval 1951"/>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3" name="Oval 1952"/>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4" name="Oval 1953"/>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5" name="Oval 1954"/>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6" name="Oval 1955"/>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7" name="Oval 1956"/>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8" name="Oval 1957"/>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9" name="Oval 1958"/>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0" name="Oval 1959"/>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1" name="Oval 1960"/>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2" name="Oval 1961"/>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3" name="Oval 1962"/>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4" name="Oval 1963"/>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5" name="Oval 1964"/>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6" name="Oval 1965"/>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7" name="Oval 1966"/>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8" name="Oval 1967"/>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9" name="Oval 1968"/>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0" name="Oval 1969"/>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1" name="Oval 1970"/>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2" name="Oval 1971"/>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3" name="Oval 1972"/>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4" name="Oval 1973"/>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5" name="Oval 1974"/>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6" name="Oval 1975"/>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7" name="Oval 1976"/>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8" name="Oval 1977"/>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9" name="Oval 1978"/>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0" name="Oval 1979"/>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1" name="Oval 1980"/>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2" name="Oval 1981"/>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3" name="Oval 1982"/>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4" name="Oval 1983"/>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5" name="Oval 1984"/>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6" name="Oval 1985"/>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0" name="Group 1159"/>
            <p:cNvGrpSpPr/>
            <p:nvPr/>
          </p:nvGrpSpPr>
          <p:grpSpPr>
            <a:xfrm>
              <a:off x="-338573" y="6446658"/>
              <a:ext cx="9821147" cy="45719"/>
              <a:chOff x="-123700" y="-243408"/>
              <a:chExt cx="9821147" cy="45719"/>
            </a:xfrm>
            <a:grpFill/>
          </p:grpSpPr>
          <p:sp>
            <p:nvSpPr>
              <p:cNvPr id="1713" name="Oval 1712"/>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4" name="Oval 1713"/>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5" name="Oval 1714"/>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6" name="Oval 1715"/>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7" name="Oval 1716"/>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8" name="Oval 1717"/>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9" name="Oval 1718"/>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0" name="Oval 1719"/>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1" name="Oval 1720"/>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2" name="Oval 1721"/>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3" name="Oval 1722"/>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4" name="Oval 1723"/>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5" name="Oval 1724"/>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6" name="Oval 1725"/>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7" name="Oval 1726"/>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8" name="Oval 1727"/>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9" name="Oval 1728"/>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0" name="Oval 1729"/>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1" name="Oval 1730"/>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2" name="Oval 1731"/>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3" name="Oval 1732"/>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4" name="Oval 1733"/>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5" name="Oval 1734"/>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6" name="Oval 1735"/>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7" name="Oval 1736"/>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8" name="Oval 1737"/>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9" name="Oval 1738"/>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0" name="Oval 1739"/>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1" name="Oval 1740"/>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2" name="Oval 1741"/>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3" name="Oval 1742"/>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4" name="Oval 1743"/>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5" name="Oval 1744"/>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6" name="Oval 1745"/>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7" name="Oval 1746"/>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8" name="Oval 1747"/>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9" name="Oval 1748"/>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0" name="Oval 1749"/>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1" name="Oval 1750"/>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2" name="Oval 1751"/>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3" name="Oval 1752"/>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4" name="Oval 1753"/>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5" name="Oval 1754"/>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6" name="Oval 1755"/>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7" name="Oval 1756"/>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8" name="Oval 1757"/>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9" name="Oval 1758"/>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0" name="Oval 1759"/>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1" name="Oval 1760"/>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2" name="Oval 1761"/>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3" name="Oval 1762"/>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4" name="Oval 1763"/>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5" name="Oval 1764"/>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6" name="Oval 1765"/>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7" name="Oval 1766"/>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8" name="Oval 1767"/>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9" name="Oval 1768"/>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0" name="Oval 1769"/>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1" name="Oval 1770"/>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2" name="Oval 1771"/>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3" name="Oval 1772"/>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4" name="Oval 1773"/>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5" name="Oval 1774"/>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6" name="Oval 1775"/>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7" name="Oval 1776"/>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8" name="Oval 1777"/>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9" name="Oval 1778"/>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0" name="Oval 1779"/>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1" name="Oval 1780"/>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2" name="Oval 1781"/>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3" name="Oval 1782"/>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4" name="Oval 1783"/>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5" name="Oval 1784"/>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6" name="Oval 1785"/>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7" name="Oval 1786"/>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8" name="Oval 1787"/>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9" name="Oval 1788"/>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0" name="Oval 1789"/>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1" name="Oval 1790"/>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2" name="Oval 1791"/>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3" name="Oval 1792"/>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4" name="Oval 1793"/>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5" name="Oval 1794"/>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6" name="Oval 1795"/>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7" name="Oval 1796"/>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8" name="Oval 1797"/>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9" name="Oval 1798"/>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0" name="Oval 1799"/>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1" name="Oval 1800"/>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2" name="Oval 1801"/>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3" name="Oval 1802"/>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4" name="Oval 1803"/>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5" name="Oval 1804"/>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6" name="Oval 1805"/>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7" name="Oval 1806"/>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8" name="Oval 1807"/>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9" name="Oval 1808"/>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0" name="Oval 1809"/>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1" name="Oval 1810"/>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2" name="Oval 1811"/>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3" name="Oval 1812"/>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4" name="Oval 1813"/>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5" name="Oval 1814"/>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6" name="Oval 1815"/>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7" name="Oval 1816"/>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8" name="Oval 1817"/>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9" name="Oval 1818"/>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0" name="Oval 1819"/>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1" name="Oval 1820"/>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2" name="Oval 1821"/>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3" name="Oval 1822"/>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4" name="Oval 1823"/>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5" name="Oval 1824"/>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6" name="Oval 1825"/>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7" name="Oval 1826"/>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8" name="Oval 1827"/>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9" name="Oval 1828"/>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0" name="Oval 1829"/>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1" name="Oval 1830"/>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2" name="Oval 1831"/>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3" name="Oval 1832"/>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4" name="Oval 1833"/>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5" name="Oval 1834"/>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6" name="Oval 1835"/>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7" name="Oval 1836"/>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8" name="Oval 1837"/>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9" name="Oval 1838"/>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0" name="Oval 1839"/>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1" name="Oval 1840"/>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2" name="Oval 1841"/>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3" name="Oval 1842"/>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4" name="Oval 1843"/>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5" name="Oval 1844"/>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6" name="Oval 1845"/>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7" name="Oval 1846"/>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8" name="Oval 1847"/>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9" name="Oval 1848"/>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1" name="Group 1160"/>
            <p:cNvGrpSpPr/>
            <p:nvPr/>
          </p:nvGrpSpPr>
          <p:grpSpPr>
            <a:xfrm>
              <a:off x="-338573" y="6516440"/>
              <a:ext cx="9821147" cy="45719"/>
              <a:chOff x="-123700" y="-243408"/>
              <a:chExt cx="9821147" cy="45719"/>
            </a:xfrm>
            <a:grpFill/>
          </p:grpSpPr>
          <p:sp>
            <p:nvSpPr>
              <p:cNvPr id="1576" name="Oval 1575"/>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7" name="Oval 1576"/>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8" name="Oval 1577"/>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9" name="Oval 1578"/>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0" name="Oval 1579"/>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1" name="Oval 1580"/>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2" name="Oval 1581"/>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3" name="Oval 1582"/>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4" name="Oval 1583"/>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5" name="Oval 1584"/>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6" name="Oval 1585"/>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7" name="Oval 1586"/>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8" name="Oval 1587"/>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9" name="Oval 1588"/>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0" name="Oval 1589"/>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1" name="Oval 1590"/>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2" name="Oval 1591"/>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3" name="Oval 1592"/>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4" name="Oval 1593"/>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5" name="Oval 1594"/>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6" name="Oval 1595"/>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7" name="Oval 1596"/>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8" name="Oval 1597"/>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9" name="Oval 1598"/>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0" name="Oval 1599"/>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1" name="Oval 1600"/>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2" name="Oval 1601"/>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3" name="Oval 1602"/>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4" name="Oval 1603"/>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5" name="Oval 1604"/>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6" name="Oval 1605"/>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7" name="Oval 1606"/>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8" name="Oval 1607"/>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9" name="Oval 1608"/>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0" name="Oval 1609"/>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1" name="Oval 1610"/>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2" name="Oval 1611"/>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3" name="Oval 1612"/>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4" name="Oval 1613"/>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5" name="Oval 1614"/>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6" name="Oval 1615"/>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7" name="Oval 1616"/>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8" name="Oval 1617"/>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9" name="Oval 1618"/>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0" name="Oval 1619"/>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1" name="Oval 1620"/>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2" name="Oval 1621"/>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3" name="Oval 1622"/>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4" name="Oval 1623"/>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5" name="Oval 1624"/>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6" name="Oval 1625"/>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7" name="Oval 1626"/>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8" name="Oval 1627"/>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9" name="Oval 1628"/>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0" name="Oval 1629"/>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1" name="Oval 1630"/>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2" name="Oval 1631"/>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3" name="Oval 1632"/>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4" name="Oval 1633"/>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5" name="Oval 1634"/>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6" name="Oval 1635"/>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7" name="Oval 1636"/>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8" name="Oval 1637"/>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9" name="Oval 1638"/>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0" name="Oval 1639"/>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1" name="Oval 1640"/>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2" name="Oval 1641"/>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3" name="Oval 1642"/>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4" name="Oval 1643"/>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5" name="Oval 1644"/>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6" name="Oval 1645"/>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7" name="Oval 1646"/>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8" name="Oval 1647"/>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9" name="Oval 1648"/>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0" name="Oval 1649"/>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1" name="Oval 1650"/>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2" name="Oval 1651"/>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3" name="Oval 1652"/>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4" name="Oval 1653"/>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5" name="Oval 1654"/>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6" name="Oval 1655"/>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7" name="Oval 1656"/>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8" name="Oval 1657"/>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9" name="Oval 1658"/>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0" name="Oval 1659"/>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1" name="Oval 1660"/>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2" name="Oval 1661"/>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3" name="Oval 1662"/>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4" name="Oval 1663"/>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5" name="Oval 1664"/>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6" name="Oval 1665"/>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7" name="Oval 1666"/>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8" name="Oval 1667"/>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9" name="Oval 1668"/>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0" name="Oval 1669"/>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1" name="Oval 1670"/>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2" name="Oval 1671"/>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3" name="Oval 1672"/>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4" name="Oval 1673"/>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5" name="Oval 1674"/>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6" name="Oval 1675"/>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7" name="Oval 1676"/>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8" name="Oval 1677"/>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9" name="Oval 1678"/>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0" name="Oval 1679"/>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1" name="Oval 1680"/>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2" name="Oval 1681"/>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3" name="Oval 1682"/>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4" name="Oval 1683"/>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5" name="Oval 1684"/>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6" name="Oval 1685"/>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7" name="Oval 1686"/>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8" name="Oval 1687"/>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9" name="Oval 1688"/>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0" name="Oval 1689"/>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1" name="Oval 1690"/>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2" name="Oval 1691"/>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3" name="Oval 1692"/>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4" name="Oval 1693"/>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5" name="Oval 1694"/>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6" name="Oval 1695"/>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7" name="Oval 1696"/>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8" name="Oval 1697"/>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9" name="Oval 1698"/>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0" name="Oval 1699"/>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1" name="Oval 1700"/>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2" name="Oval 1701"/>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3" name="Oval 1702"/>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4" name="Oval 1703"/>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5" name="Oval 1704"/>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6" name="Oval 1705"/>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7" name="Oval 1706"/>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8" name="Oval 1707"/>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9" name="Oval 1708"/>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0" name="Oval 1709"/>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1" name="Oval 1710"/>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2" name="Oval 1711"/>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2" name="Group 1161"/>
            <p:cNvGrpSpPr/>
            <p:nvPr/>
          </p:nvGrpSpPr>
          <p:grpSpPr>
            <a:xfrm>
              <a:off x="-338573" y="6586222"/>
              <a:ext cx="9821147" cy="45719"/>
              <a:chOff x="-123700" y="-243408"/>
              <a:chExt cx="9821147" cy="45719"/>
            </a:xfrm>
            <a:grpFill/>
          </p:grpSpPr>
          <p:sp>
            <p:nvSpPr>
              <p:cNvPr id="1439" name="Oval 1438"/>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0" name="Oval 1439"/>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1" name="Oval 1440"/>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2" name="Oval 1441"/>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3" name="Oval 1442"/>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4" name="Oval 1443"/>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5" name="Oval 1444"/>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6" name="Oval 1445"/>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7" name="Oval 1446"/>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8" name="Oval 1447"/>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9" name="Oval 1448"/>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0" name="Oval 1449"/>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1" name="Oval 1450"/>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2" name="Oval 1451"/>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3" name="Oval 1452"/>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4" name="Oval 1453"/>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5" name="Oval 1454"/>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6" name="Oval 1455"/>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7" name="Oval 1456"/>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8" name="Oval 1457"/>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9" name="Oval 1458"/>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0" name="Oval 1459"/>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1" name="Oval 1460"/>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2" name="Oval 1461"/>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3" name="Oval 1462"/>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4" name="Oval 1463"/>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5" name="Oval 1464"/>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6" name="Oval 1465"/>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7" name="Oval 1466"/>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8" name="Oval 1467"/>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9" name="Oval 1468"/>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0" name="Oval 1469"/>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1" name="Oval 1470"/>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2" name="Oval 1471"/>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3" name="Oval 1472"/>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4" name="Oval 1473"/>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5" name="Oval 1474"/>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6" name="Oval 1475"/>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7" name="Oval 1476"/>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8" name="Oval 1477"/>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9" name="Oval 1478"/>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0" name="Oval 1479"/>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1" name="Oval 1480"/>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2" name="Oval 1481"/>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3" name="Oval 1482"/>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4" name="Oval 1483"/>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5" name="Oval 1484"/>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6" name="Oval 1485"/>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7" name="Oval 1486"/>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8" name="Oval 1487"/>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9" name="Oval 1488"/>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0" name="Oval 1489"/>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1" name="Oval 1490"/>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2" name="Oval 1491"/>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3" name="Oval 1492"/>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4" name="Oval 1493"/>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5" name="Oval 1494"/>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6" name="Oval 1495"/>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7" name="Oval 1496"/>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8" name="Oval 1497"/>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9" name="Oval 1498"/>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0" name="Oval 1499"/>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1" name="Oval 1500"/>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2" name="Oval 1501"/>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3" name="Oval 1502"/>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4" name="Oval 1503"/>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5" name="Oval 1504"/>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6" name="Oval 1505"/>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7" name="Oval 1506"/>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8" name="Oval 1507"/>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9" name="Oval 1508"/>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0" name="Oval 1509"/>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1" name="Oval 1510"/>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2" name="Oval 1511"/>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3" name="Oval 1512"/>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4" name="Oval 1513"/>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5" name="Oval 1514"/>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6" name="Oval 1515"/>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7" name="Oval 1516"/>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8" name="Oval 1517"/>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9" name="Oval 1518"/>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0" name="Oval 1519"/>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1" name="Oval 1520"/>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2" name="Oval 1521"/>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3" name="Oval 1522"/>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4" name="Oval 1523"/>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5" name="Oval 1524"/>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6" name="Oval 1525"/>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7" name="Oval 1526"/>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8" name="Oval 1527"/>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9" name="Oval 1528"/>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0" name="Oval 1529"/>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1" name="Oval 1530"/>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2" name="Oval 1531"/>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3" name="Oval 1532"/>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4" name="Oval 1533"/>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5" name="Oval 1534"/>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6" name="Oval 1535"/>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7" name="Oval 1536"/>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8" name="Oval 1537"/>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9" name="Oval 1538"/>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0" name="Oval 1539"/>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1" name="Oval 1540"/>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2" name="Oval 1541"/>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3" name="Oval 1542"/>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4" name="Oval 1543"/>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5" name="Oval 1544"/>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6" name="Oval 1545"/>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Oval 1546"/>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8" name="Oval 1547"/>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9" name="Oval 1548"/>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0" name="Oval 1549"/>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1" name="Oval 1550"/>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2" name="Oval 1551"/>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3" name="Oval 1552"/>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4" name="Oval 1553"/>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5" name="Oval 1554"/>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6" name="Oval 1555"/>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7" name="Oval 1556"/>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8" name="Oval 1557"/>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9" name="Oval 1558"/>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0" name="Oval 1559"/>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1" name="Oval 1560"/>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2" name="Oval 1561"/>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3" name="Oval 1562"/>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4" name="Oval 1563"/>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5" name="Oval 1564"/>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6" name="Oval 1565"/>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7" name="Oval 1566"/>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8" name="Oval 1567"/>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9" name="Oval 1568"/>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0" name="Oval 1569"/>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1" name="Oval 1570"/>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2" name="Oval 1571"/>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3" name="Oval 1572"/>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4" name="Oval 1573"/>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5" name="Oval 1574"/>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3" name="Group 1162"/>
            <p:cNvGrpSpPr/>
            <p:nvPr/>
          </p:nvGrpSpPr>
          <p:grpSpPr>
            <a:xfrm>
              <a:off x="-338573" y="6656004"/>
              <a:ext cx="9821147" cy="45719"/>
              <a:chOff x="-123700" y="-243408"/>
              <a:chExt cx="9821147" cy="45719"/>
            </a:xfrm>
            <a:grpFill/>
          </p:grpSpPr>
          <p:sp>
            <p:nvSpPr>
              <p:cNvPr id="1302" name="Oval 1301"/>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3" name="Oval 1302"/>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4" name="Oval 1303"/>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5" name="Oval 1304"/>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6" name="Oval 1305"/>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7" name="Oval 1306"/>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8" name="Oval 1307"/>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9" name="Oval 1308"/>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0" name="Oval 1309"/>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1" name="Oval 1310"/>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2" name="Oval 1311"/>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3" name="Oval 1312"/>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4" name="Oval 1313"/>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5" name="Oval 1314"/>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6" name="Oval 1315"/>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7" name="Oval 1316"/>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8" name="Oval 1317"/>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9" name="Oval 1318"/>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0" name="Oval 1319"/>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1" name="Oval 1320"/>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2" name="Oval 1321"/>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3" name="Oval 1322"/>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4" name="Oval 1323"/>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5" name="Oval 1324"/>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6" name="Oval 1325"/>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7" name="Oval 1326"/>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8" name="Oval 1327"/>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9" name="Oval 1328"/>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0" name="Oval 1329"/>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 name="Oval 1330"/>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2" name="Oval 1331"/>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3" name="Oval 1332"/>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4" name="Oval 1333"/>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5" name="Oval 1334"/>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6" name="Oval 1335"/>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7" name="Oval 1336"/>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8" name="Oval 1337"/>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9" name="Oval 1338"/>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0" name="Oval 1339"/>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1" name="Oval 1340"/>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2" name="Oval 1341"/>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3" name="Oval 1342"/>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4" name="Oval 1343"/>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5" name="Oval 1344"/>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6" name="Oval 1345"/>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7" name="Oval 1346"/>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8" name="Oval 1347"/>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9" name="Oval 1348"/>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0" name="Oval 1349"/>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1" name="Oval 1350"/>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2" name="Oval 1351"/>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3" name="Oval 1352"/>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4" name="Oval 1353"/>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5" name="Oval 1354"/>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6" name="Oval 1355"/>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7" name="Oval 1356"/>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8" name="Oval 1357"/>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9" name="Oval 1358"/>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0" name="Oval 1359"/>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1" name="Oval 1360"/>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2" name="Oval 1361"/>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3" name="Oval 1362"/>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4" name="Oval 1363"/>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5" name="Oval 1364"/>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6" name="Oval 1365"/>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7" name="Oval 1366"/>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8" name="Oval 1367"/>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9" name="Oval 1368"/>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0" name="Oval 1369"/>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1" name="Oval 1370"/>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2" name="Oval 1371"/>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3" name="Oval 1372"/>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4" name="Oval 1373"/>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5" name="Oval 1374"/>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6" name="Oval 1375"/>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7" name="Oval 1376"/>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8" name="Oval 1377"/>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9" name="Oval 1378"/>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0" name="Oval 1379"/>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1" name="Oval 1380"/>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2" name="Oval 1381"/>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3" name="Oval 1382"/>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4" name="Oval 1383"/>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5" name="Oval 1384"/>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6" name="Oval 1385"/>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7" name="Oval 1386"/>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8" name="Oval 1387"/>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9" name="Oval 1388"/>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0" name="Oval 1389"/>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1" name="Oval 1390"/>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2" name="Oval 1391"/>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3" name="Oval 1392"/>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4" name="Oval 1393"/>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5" name="Oval 1394"/>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6" name="Oval 1395"/>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7" name="Oval 1396"/>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8" name="Oval 1397"/>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9" name="Oval 1398"/>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0" name="Oval 1399"/>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1" name="Oval 1400"/>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2" name="Oval 1401"/>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3" name="Oval 1402"/>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4" name="Oval 1403"/>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5" name="Oval 1404"/>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6" name="Oval 1405"/>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7" name="Oval 1406"/>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8" name="Oval 1407"/>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9" name="Oval 1408"/>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0" name="Oval 1409"/>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1" name="Oval 1410"/>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2" name="Oval 1411"/>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3" name="Oval 1412"/>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4" name="Oval 1413"/>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5" name="Oval 1414"/>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6" name="Oval 1415"/>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7" name="Oval 1416"/>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8" name="Oval 1417"/>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9" name="Oval 1418"/>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0" name="Oval 1419"/>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1" name="Oval 1420"/>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2" name="Oval 1421"/>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3" name="Oval 1422"/>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4" name="Oval 1423"/>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5" name="Oval 1424"/>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6" name="Oval 1425"/>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7" name="Oval 1426"/>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8" name="Oval 1427"/>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9" name="Oval 1428"/>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0" name="Oval 1429"/>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1" name="Oval 1430"/>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2" name="Oval 1431"/>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 name="Oval 1432"/>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 name="Oval 1433"/>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5" name="Oval 1434"/>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6" name="Oval 1435"/>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7" name="Oval 1436"/>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8" name="Oval 1437"/>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4" name="Group 1163"/>
            <p:cNvGrpSpPr/>
            <p:nvPr/>
          </p:nvGrpSpPr>
          <p:grpSpPr>
            <a:xfrm>
              <a:off x="-338573" y="6725789"/>
              <a:ext cx="9821147" cy="45719"/>
              <a:chOff x="-123700" y="-243408"/>
              <a:chExt cx="9821147" cy="45719"/>
            </a:xfrm>
            <a:grpFill/>
          </p:grpSpPr>
          <p:sp>
            <p:nvSpPr>
              <p:cNvPr id="1165" name="Oval 1164"/>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6" name="Oval 1165"/>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7" name="Oval 1166"/>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8" name="Oval 1167"/>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9" name="Oval 1168"/>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0" name="Oval 1169"/>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1" name="Oval 1170"/>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2" name="Oval 1171"/>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3" name="Oval 1172"/>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4" name="Oval 1173"/>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5" name="Oval 1174"/>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6" name="Oval 1175"/>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7" name="Oval 1176"/>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8" name="Oval 1177"/>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9" name="Oval 1178"/>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0" name="Oval 1179"/>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1" name="Oval 1180"/>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2" name="Oval 1181"/>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3" name="Oval 1182"/>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4" name="Oval 1183"/>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5" name="Oval 1184"/>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6" name="Oval 1185"/>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7" name="Oval 1186"/>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8" name="Oval 1187"/>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9" name="Oval 1188"/>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0" name="Oval 1189"/>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1" name="Oval 1190"/>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2" name="Oval 1191"/>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3" name="Oval 1192"/>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4" name="Oval 1193"/>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5" name="Oval 1194"/>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6" name="Oval 1195"/>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7" name="Oval 1196"/>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8" name="Oval 1197"/>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9" name="Oval 1198"/>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0" name="Oval 1199"/>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1" name="Oval 1200"/>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2" name="Oval 1201"/>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3" name="Oval 1202"/>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4" name="Oval 1203"/>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5" name="Oval 1204"/>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6" name="Oval 1205"/>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7" name="Oval 1206"/>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8" name="Oval 1207"/>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9" name="Oval 1208"/>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0" name="Oval 1209"/>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1" name="Oval 1210"/>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2" name="Oval 1211"/>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3" name="Oval 1212"/>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4" name="Oval 1213"/>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5" name="Oval 1214"/>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6" name="Oval 1215"/>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7" name="Oval 1216"/>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8" name="Oval 1217"/>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9" name="Oval 1218"/>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0" name="Oval 1219"/>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1" name="Oval 1220"/>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2" name="Oval 1221"/>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3" name="Oval 1222"/>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4" name="Oval 1223"/>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5" name="Oval 1224"/>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6" name="Oval 1225"/>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7" name="Oval 1226"/>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 name="Oval 1227"/>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 name="Oval 1228"/>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0" name="Oval 1229"/>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1" name="Oval 1230"/>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 name="Oval 1231"/>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 name="Oval 1232"/>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 name="Oval 1233"/>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 name="Oval 1234"/>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6" name="Oval 1235"/>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7" name="Oval 1236"/>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8" name="Oval 1237"/>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9" name="Oval 1238"/>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0" name="Oval 1239"/>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1" name="Oval 1240"/>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2" name="Oval 1241"/>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3" name="Oval 1242"/>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4" name="Oval 1243"/>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5" name="Oval 1244"/>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6" name="Oval 1245"/>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7" name="Oval 1246"/>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8" name="Oval 1247"/>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9" name="Oval 1248"/>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0" name="Oval 1249"/>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1" name="Oval 1250"/>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2" name="Oval 1251"/>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3" name="Oval 1252"/>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4" name="Oval 1253"/>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5" name="Oval 1254"/>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6" name="Oval 1255"/>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7" name="Oval 1256"/>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8" name="Oval 1257"/>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9" name="Oval 1258"/>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0" name="Oval 1259"/>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1" name="Oval 1260"/>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2" name="Oval 1261"/>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3" name="Oval 1262"/>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4" name="Oval 1263"/>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5" name="Oval 1264"/>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6" name="Oval 1265"/>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7" name="Oval 1266"/>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8" name="Oval 1267"/>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9" name="Oval 1268"/>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0" name="Oval 1269"/>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1" name="Oval 1270"/>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2" name="Oval 1271"/>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3" name="Oval 1272"/>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4" name="Oval 1273"/>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5" name="Oval 1274"/>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6" name="Oval 1275"/>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7" name="Oval 1276"/>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8" name="Oval 1277"/>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9" name="Oval 1278"/>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0" name="Oval 1279"/>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1" name="Oval 1280"/>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2" name="Oval 1281"/>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3" name="Oval 1282"/>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4" name="Oval 1283"/>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5" name="Oval 1284"/>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6" name="Oval 1285"/>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7" name="Oval 1286"/>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8" name="Oval 1287"/>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9" name="Oval 1288"/>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0" name="Oval 1289"/>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1" name="Oval 1290"/>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2" name="Oval 1291"/>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3" name="Oval 1292"/>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4" name="Oval 1293"/>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5" name="Oval 1294"/>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6" name="Oval 1295"/>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7" name="Oval 1296"/>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8" name="Oval 1297"/>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9" name="Oval 1298"/>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0" name="Oval 1299"/>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1" name="Oval 1300"/>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1156" name="Straight Connector 1155"/>
          <p:cNvCxnSpPr/>
          <p:nvPr/>
        </p:nvCxnSpPr>
        <p:spPr>
          <a:xfrm>
            <a:off x="-283633" y="5929405"/>
            <a:ext cx="9711267"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197960" y="16349"/>
            <a:ext cx="5418032" cy="1424225"/>
            <a:chOff x="-197960" y="1508448"/>
            <a:chExt cx="5418032" cy="1424225"/>
          </a:xfrm>
        </p:grpSpPr>
        <p:sp>
          <p:nvSpPr>
            <p:cNvPr id="4" name="Rectangle 3"/>
            <p:cNvSpPr/>
            <p:nvPr/>
          </p:nvSpPr>
          <p:spPr>
            <a:xfrm>
              <a:off x="-197960" y="1772816"/>
              <a:ext cx="829924" cy="900404"/>
            </a:xfrm>
            <a:prstGeom prst="rect">
              <a:avLst/>
            </a:prstGeom>
            <a:solidFill>
              <a:srgbClr val="3E8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7780" cmpd="sng">
                  <a:noFill/>
                  <a:prstDash val="solid"/>
                  <a:miter lim="800000"/>
                </a:ln>
                <a:noFill/>
              </a:endParaRPr>
            </a:p>
          </p:txBody>
        </p:sp>
        <p:pic>
          <p:nvPicPr>
            <p:cNvPr id="7" name="Picture 6" descr="New_UNITAR_50YEARS_Logo_Pantone279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689" y="1508448"/>
              <a:ext cx="4717383" cy="1424225"/>
            </a:xfrm>
            <a:prstGeom prst="rect">
              <a:avLst/>
            </a:prstGeom>
          </p:spPr>
        </p:pic>
      </p:grpSp>
    </p:spTree>
    <p:extLst>
      <p:ext uri="{BB962C8B-B14F-4D97-AF65-F5344CB8AC3E}">
        <p14:creationId xmlns:p14="http://schemas.microsoft.com/office/powerpoint/2010/main" val="32864341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264" y="-99392"/>
            <a:ext cx="9324528" cy="1656184"/>
          </a:xfrm>
          <a:prstGeom prst="rect">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575556" y="1052736"/>
            <a:ext cx="4822304" cy="504056"/>
          </a:xfrm>
        </p:spPr>
        <p:txBody>
          <a:bodyPr>
            <a:normAutofit/>
          </a:bodyPr>
          <a:lstStyle/>
          <a:p>
            <a:pPr algn="l"/>
            <a:r>
              <a:rPr lang="en-US" sz="1800" dirty="0" smtClean="0">
                <a:solidFill>
                  <a:schemeClr val="bg1"/>
                </a:solidFill>
                <a:latin typeface="Arial"/>
                <a:cs typeface="Arial"/>
              </a:rPr>
              <a:t>Introduction to UNOSAT</a:t>
            </a:r>
            <a:endParaRPr lang="en-US" sz="1800" dirty="0">
              <a:solidFill>
                <a:schemeClr val="bg1"/>
              </a:solidFill>
              <a:latin typeface="Arial"/>
              <a:cs typeface="Arial"/>
            </a:endParaRPr>
          </a:p>
        </p:txBody>
      </p:sp>
      <p:cxnSp>
        <p:nvCxnSpPr>
          <p:cNvPr id="12" name="Straight Connector 11"/>
          <p:cNvCxnSpPr/>
          <p:nvPr/>
        </p:nvCxnSpPr>
        <p:spPr>
          <a:xfrm>
            <a:off x="-90264" y="1628800"/>
            <a:ext cx="9338121" cy="0"/>
          </a:xfrm>
          <a:prstGeom prst="line">
            <a:avLst/>
          </a:prstGeom>
          <a:ln w="38100" cmpd="sng">
            <a:solidFill>
              <a:srgbClr val="3E8EDE"/>
            </a:solidFill>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283633" y="6307988"/>
            <a:ext cx="9711267" cy="534196"/>
            <a:chOff x="-283633" y="5390661"/>
            <a:chExt cx="9711267" cy="534196"/>
          </a:xfrm>
        </p:grpSpPr>
        <p:grpSp>
          <p:nvGrpSpPr>
            <p:cNvPr id="21" name="Group 20"/>
            <p:cNvGrpSpPr/>
            <p:nvPr/>
          </p:nvGrpSpPr>
          <p:grpSpPr>
            <a:xfrm>
              <a:off x="-173335" y="5390661"/>
              <a:ext cx="9490670" cy="534196"/>
              <a:chOff x="-338573" y="6237312"/>
              <a:chExt cx="9821147" cy="534196"/>
            </a:xfrm>
          </p:grpSpPr>
          <p:grpSp>
            <p:nvGrpSpPr>
              <p:cNvPr id="23" name="Group 22"/>
              <p:cNvGrpSpPr/>
              <p:nvPr/>
            </p:nvGrpSpPr>
            <p:grpSpPr>
              <a:xfrm>
                <a:off x="-338573" y="6237312"/>
                <a:ext cx="9821147" cy="45719"/>
                <a:chOff x="-123700" y="-243408"/>
                <a:chExt cx="9821147" cy="45719"/>
              </a:xfrm>
            </p:grpSpPr>
            <p:sp>
              <p:nvSpPr>
                <p:cNvPr id="990" name="Oval 989"/>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1" name="Oval 990"/>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2" name="Oval 991"/>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3" name="Oval 992"/>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4" name="Oval 993"/>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5" name="Oval 994"/>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6" name="Oval 995"/>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7" name="Oval 996"/>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8" name="Oval 997"/>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9" name="Oval 998"/>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0" name="Oval 999"/>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1" name="Oval 1000"/>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2" name="Oval 1001"/>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3" name="Oval 1002"/>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4" name="Oval 1003"/>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5" name="Oval 1004"/>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6" name="Oval 1005"/>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7" name="Oval 1006"/>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8" name="Oval 1007"/>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9" name="Oval 1008"/>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0" name="Oval 1009"/>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1" name="Oval 1010"/>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2" name="Oval 1011"/>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3" name="Oval 1012"/>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4" name="Oval 1013"/>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5" name="Oval 1014"/>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6" name="Oval 1015"/>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7" name="Oval 1016"/>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8" name="Oval 1017"/>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9" name="Oval 1018"/>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0" name="Oval 1019"/>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1" name="Oval 1020"/>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2" name="Oval 1021"/>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3" name="Oval 1022"/>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4" name="Oval 1023"/>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5" name="Oval 1024"/>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6" name="Oval 1025"/>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7" name="Oval 1026"/>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8" name="Oval 1027"/>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9" name="Oval 1028"/>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0" name="Oval 1029"/>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1" name="Oval 1030"/>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2" name="Oval 1031"/>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3" name="Oval 1032"/>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4" name="Oval 1033"/>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5" name="Oval 1034"/>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6" name="Oval 1035"/>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7" name="Oval 1036"/>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8" name="Oval 1037"/>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9" name="Oval 1038"/>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0" name="Oval 1039"/>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1" name="Oval 1040"/>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2" name="Oval 1041"/>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3" name="Oval 1042"/>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4" name="Oval 1043"/>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5" name="Oval 1044"/>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6" name="Oval 1045"/>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7" name="Oval 1046"/>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8" name="Oval 1047"/>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9" name="Oval 1048"/>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0" name="Oval 1049"/>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1" name="Oval 1050"/>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2" name="Oval 1051"/>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3" name="Oval 1052"/>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4" name="Oval 1053"/>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5" name="Oval 1054"/>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6" name="Oval 1055"/>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7" name="Oval 1056"/>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8" name="Oval 1057"/>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9" name="Oval 1058"/>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0" name="Oval 1059"/>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1" name="Oval 1060"/>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2" name="Oval 1061"/>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3" name="Oval 1062"/>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4" name="Oval 1063"/>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5" name="Oval 1064"/>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6" name="Oval 1065"/>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7" name="Oval 1066"/>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8" name="Oval 1067"/>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9" name="Oval 1068"/>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0" name="Oval 1069"/>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1" name="Oval 1070"/>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2" name="Oval 1071"/>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3" name="Oval 1072"/>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4" name="Oval 1073"/>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5" name="Oval 1074"/>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6" name="Oval 1075"/>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7" name="Oval 1076"/>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8" name="Oval 1077"/>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9" name="Oval 1078"/>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0" name="Oval 1079"/>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1" name="Oval 1080"/>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2" name="Oval 1081"/>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3" name="Oval 1082"/>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4" name="Oval 1083"/>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5" name="Oval 1084"/>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6" name="Oval 1085"/>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7" name="Oval 1086"/>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8" name="Oval 1087"/>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9" name="Oval 1088"/>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0" name="Oval 1089"/>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1" name="Oval 1090"/>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2" name="Oval 1091"/>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3" name="Oval 1092"/>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4" name="Oval 1093"/>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5" name="Oval 1094"/>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6" name="Oval 1095"/>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7" name="Oval 1096"/>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8" name="Oval 1097"/>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9" name="Oval 1098"/>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0" name="Oval 1099"/>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1" name="Oval 1100"/>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2" name="Oval 1101"/>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3" name="Oval 1102"/>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4" name="Oval 1103"/>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5" name="Oval 1104"/>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6" name="Oval 1105"/>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7" name="Oval 1106"/>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8" name="Oval 1107"/>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9" name="Oval 1108"/>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0" name="Oval 1109"/>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1" name="Oval 1110"/>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2" name="Oval 1111"/>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3" name="Oval 1112"/>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4" name="Oval 1113"/>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5" name="Oval 1114"/>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6" name="Oval 1115"/>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7" name="Oval 1116"/>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8" name="Oval 1117"/>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9" name="Oval 1118"/>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0" name="Oval 1119"/>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1" name="Oval 1120"/>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2" name="Oval 1121"/>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3" name="Oval 1122"/>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4" name="Oval 1123"/>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5" name="Oval 1124"/>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6" name="Oval 1125"/>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24" name="Group 23"/>
              <p:cNvGrpSpPr/>
              <p:nvPr/>
            </p:nvGrpSpPr>
            <p:grpSpPr>
              <a:xfrm>
                <a:off x="-338573" y="6307094"/>
                <a:ext cx="9821147" cy="45719"/>
                <a:chOff x="-123700" y="-243408"/>
                <a:chExt cx="9821147" cy="45719"/>
              </a:xfrm>
            </p:grpSpPr>
            <p:sp>
              <p:nvSpPr>
                <p:cNvPr id="853" name="Oval 852"/>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4" name="Oval 853"/>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5" name="Oval 854"/>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6" name="Oval 855"/>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7" name="Oval 856"/>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8" name="Oval 857"/>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9" name="Oval 858"/>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0" name="Oval 859"/>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1" name="Oval 860"/>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2" name="Oval 861"/>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3" name="Oval 862"/>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4" name="Oval 863"/>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5" name="Oval 864"/>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6" name="Oval 865"/>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7" name="Oval 866"/>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8" name="Oval 867"/>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9" name="Oval 868"/>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0" name="Oval 869"/>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1" name="Oval 870"/>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2" name="Oval 871"/>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3" name="Oval 872"/>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4" name="Oval 873"/>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5" name="Oval 874"/>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6" name="Oval 875"/>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7" name="Oval 876"/>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8" name="Oval 877"/>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9" name="Oval 878"/>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0" name="Oval 879"/>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1" name="Oval 880"/>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2" name="Oval 881"/>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3" name="Oval 882"/>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4" name="Oval 883"/>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5" name="Oval 884"/>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6" name="Oval 885"/>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7" name="Oval 886"/>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8" name="Oval 887"/>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9" name="Oval 888"/>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0" name="Oval 889"/>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1" name="Oval 890"/>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2" name="Oval 891"/>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3" name="Oval 892"/>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4" name="Oval 893"/>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5" name="Oval 894"/>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6" name="Oval 895"/>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7" name="Oval 896"/>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8" name="Oval 897"/>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9" name="Oval 898"/>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0" name="Oval 899"/>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1" name="Oval 900"/>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2" name="Oval 901"/>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3" name="Oval 902"/>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4" name="Oval 903"/>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5" name="Oval 904"/>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6" name="Oval 905"/>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7" name="Oval 906"/>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8" name="Oval 907"/>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9" name="Oval 908"/>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0" name="Oval 909"/>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1" name="Oval 910"/>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2" name="Oval 911"/>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3" name="Oval 912"/>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4" name="Oval 913"/>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5" name="Oval 914"/>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6" name="Oval 915"/>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7" name="Oval 916"/>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8" name="Oval 917"/>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9" name="Oval 918"/>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0" name="Oval 919"/>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1" name="Oval 920"/>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2" name="Oval 921"/>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3" name="Oval 922"/>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4" name="Oval 923"/>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5" name="Oval 924"/>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6" name="Oval 925"/>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7" name="Oval 926"/>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8" name="Oval 927"/>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9" name="Oval 928"/>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0" name="Oval 929"/>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1" name="Oval 930"/>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2" name="Oval 931"/>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3" name="Oval 932"/>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4" name="Oval 933"/>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5" name="Oval 934"/>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6" name="Oval 935"/>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7" name="Oval 936"/>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8" name="Oval 937"/>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9" name="Oval 938"/>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0" name="Oval 939"/>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1" name="Oval 940"/>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2" name="Oval 941"/>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3" name="Oval 942"/>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4" name="Oval 943"/>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5" name="Oval 944"/>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6" name="Oval 945"/>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7" name="Oval 946"/>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8" name="Oval 947"/>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9" name="Oval 948"/>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0" name="Oval 949"/>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1" name="Oval 950"/>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2" name="Oval 951"/>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3" name="Oval 952"/>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4" name="Oval 953"/>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5" name="Oval 954"/>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6" name="Oval 955"/>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7" name="Oval 956"/>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8" name="Oval 957"/>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9" name="Oval 958"/>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0" name="Oval 959"/>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1" name="Oval 960"/>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2" name="Oval 961"/>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3" name="Oval 962"/>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4" name="Oval 963"/>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5" name="Oval 964"/>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6" name="Oval 965"/>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7" name="Oval 966"/>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8" name="Oval 967"/>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9" name="Oval 968"/>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0" name="Oval 969"/>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1" name="Oval 970"/>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2" name="Oval 971"/>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3" name="Oval 972"/>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4" name="Oval 973"/>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5" name="Oval 974"/>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6" name="Oval 975"/>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7" name="Oval 976"/>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8" name="Oval 977"/>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9" name="Oval 978"/>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0" name="Oval 979"/>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1" name="Oval 980"/>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2" name="Oval 981"/>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3" name="Oval 982"/>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4" name="Oval 983"/>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5" name="Oval 984"/>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6" name="Oval 985"/>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7" name="Oval 986"/>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8" name="Oval 987"/>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9" name="Oval 988"/>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25" name="Group 24"/>
              <p:cNvGrpSpPr/>
              <p:nvPr/>
            </p:nvGrpSpPr>
            <p:grpSpPr>
              <a:xfrm>
                <a:off x="-338573" y="6376876"/>
                <a:ext cx="9821147" cy="45719"/>
                <a:chOff x="-123700" y="-243408"/>
                <a:chExt cx="9821147" cy="45719"/>
              </a:xfrm>
            </p:grpSpPr>
            <p:sp>
              <p:nvSpPr>
                <p:cNvPr id="716" name="Oval 715"/>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7" name="Oval 716"/>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8" name="Oval 717"/>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9" name="Oval 718"/>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0" name="Oval 719"/>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1" name="Oval 720"/>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2" name="Oval 721"/>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3" name="Oval 722"/>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4" name="Oval 723"/>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5" name="Oval 724"/>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6" name="Oval 725"/>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7" name="Oval 726"/>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8" name="Oval 727"/>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9" name="Oval 728"/>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0" name="Oval 729"/>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1" name="Oval 730"/>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2" name="Oval 731"/>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3" name="Oval 732"/>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4" name="Oval 733"/>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5" name="Oval 734"/>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6" name="Oval 735"/>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7" name="Oval 736"/>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8" name="Oval 737"/>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9" name="Oval 738"/>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0" name="Oval 739"/>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1" name="Oval 740"/>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2" name="Oval 741"/>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3" name="Oval 742"/>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4" name="Oval 743"/>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5" name="Oval 744"/>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6" name="Oval 745"/>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7" name="Oval 746"/>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8" name="Oval 747"/>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9" name="Oval 748"/>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0" name="Oval 749"/>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1" name="Oval 750"/>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2" name="Oval 751"/>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3" name="Oval 752"/>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4" name="Oval 753"/>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5" name="Oval 754"/>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6" name="Oval 755"/>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7" name="Oval 756"/>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8" name="Oval 757"/>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9" name="Oval 758"/>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0" name="Oval 759"/>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1" name="Oval 760"/>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2" name="Oval 761"/>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3" name="Oval 762"/>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4" name="Oval 763"/>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5" name="Oval 764"/>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6" name="Oval 765"/>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7" name="Oval 766"/>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8" name="Oval 767"/>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9" name="Oval 768"/>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0" name="Oval 769"/>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1" name="Oval 770"/>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2" name="Oval 771"/>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3" name="Oval 772"/>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4" name="Oval 773"/>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5" name="Oval 774"/>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6" name="Oval 775"/>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7" name="Oval 776"/>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8" name="Oval 777"/>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9" name="Oval 778"/>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0" name="Oval 779"/>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1" name="Oval 780"/>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2" name="Oval 781"/>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3" name="Oval 782"/>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4" name="Oval 783"/>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5" name="Oval 784"/>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6" name="Oval 785"/>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7" name="Oval 786"/>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8" name="Oval 787"/>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9" name="Oval 788"/>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0" name="Oval 789"/>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1" name="Oval 790"/>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2" name="Oval 791"/>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3" name="Oval 792"/>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4" name="Oval 793"/>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5" name="Oval 794"/>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6" name="Oval 795"/>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7" name="Oval 796"/>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8" name="Oval 797"/>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9" name="Oval 798"/>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0" name="Oval 799"/>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1" name="Oval 800"/>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2" name="Oval 801"/>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3" name="Oval 802"/>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4" name="Oval 803"/>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5" name="Oval 804"/>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6" name="Oval 805"/>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7" name="Oval 806"/>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8" name="Oval 807"/>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9" name="Oval 808"/>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0" name="Oval 809"/>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1" name="Oval 810"/>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2" name="Oval 811"/>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3" name="Oval 812"/>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4" name="Oval 813"/>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5" name="Oval 814"/>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6" name="Oval 815"/>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7" name="Oval 816"/>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8" name="Oval 817"/>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9" name="Oval 818"/>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0" name="Oval 819"/>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1" name="Oval 820"/>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2" name="Oval 821"/>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3" name="Oval 822"/>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4" name="Oval 823"/>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5" name="Oval 824"/>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6" name="Oval 825"/>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7" name="Oval 826"/>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8" name="Oval 827"/>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9" name="Oval 828"/>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0" name="Oval 829"/>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1" name="Oval 830"/>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2" name="Oval 831"/>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3" name="Oval 832"/>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4" name="Oval 833"/>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5" name="Oval 834"/>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6" name="Oval 835"/>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7" name="Oval 836"/>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8" name="Oval 837"/>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9" name="Oval 838"/>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0" name="Oval 839"/>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1" name="Oval 840"/>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2" name="Oval 841"/>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3" name="Oval 842"/>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4" name="Oval 843"/>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5" name="Oval 844"/>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6" name="Oval 845"/>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7" name="Oval 846"/>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8" name="Oval 847"/>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9" name="Oval 848"/>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0" name="Oval 849"/>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1" name="Oval 850"/>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2" name="Oval 851"/>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26" name="Group 25"/>
              <p:cNvGrpSpPr/>
              <p:nvPr/>
            </p:nvGrpSpPr>
            <p:grpSpPr>
              <a:xfrm>
                <a:off x="-338573" y="6446658"/>
                <a:ext cx="9821147" cy="45719"/>
                <a:chOff x="-123700" y="-243408"/>
                <a:chExt cx="9821147" cy="45719"/>
              </a:xfrm>
            </p:grpSpPr>
            <p:sp>
              <p:nvSpPr>
                <p:cNvPr id="579" name="Oval 578"/>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0" name="Oval 579"/>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1" name="Oval 580"/>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2" name="Oval 581"/>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3" name="Oval 582"/>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4" name="Oval 583"/>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5" name="Oval 584"/>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6" name="Oval 585"/>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7" name="Oval 586"/>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8" name="Oval 587"/>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9" name="Oval 588"/>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0" name="Oval 589"/>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1" name="Oval 590"/>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2" name="Oval 591"/>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3" name="Oval 592"/>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4" name="Oval 593"/>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5" name="Oval 594"/>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6" name="Oval 595"/>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7" name="Oval 596"/>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8" name="Oval 597"/>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9" name="Oval 598"/>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0" name="Oval 599"/>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1" name="Oval 600"/>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2" name="Oval 601"/>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3" name="Oval 602"/>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4" name="Oval 603"/>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5" name="Oval 604"/>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6" name="Oval 605"/>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7" name="Oval 606"/>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8" name="Oval 607"/>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9" name="Oval 608"/>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0" name="Oval 609"/>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1" name="Oval 610"/>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2" name="Oval 611"/>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3" name="Oval 612"/>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4" name="Oval 613"/>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5" name="Oval 614"/>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6" name="Oval 615"/>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7" name="Oval 616"/>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8" name="Oval 617"/>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9" name="Oval 618"/>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0" name="Oval 619"/>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1" name="Oval 620"/>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2" name="Oval 621"/>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3" name="Oval 622"/>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4" name="Oval 623"/>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5" name="Oval 624"/>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6" name="Oval 625"/>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7" name="Oval 626"/>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8" name="Oval 627"/>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9" name="Oval 628"/>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0" name="Oval 629"/>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1" name="Oval 630"/>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2" name="Oval 631"/>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3" name="Oval 632"/>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4" name="Oval 633"/>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5" name="Oval 634"/>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6" name="Oval 635"/>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7" name="Oval 636"/>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8" name="Oval 637"/>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9" name="Oval 638"/>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0" name="Oval 639"/>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1" name="Oval 640"/>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2" name="Oval 641"/>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3" name="Oval 642"/>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4" name="Oval 643"/>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5" name="Oval 644"/>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6" name="Oval 645"/>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7" name="Oval 646"/>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8" name="Oval 647"/>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9" name="Oval 648"/>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0" name="Oval 649"/>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1" name="Oval 650"/>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2" name="Oval 651"/>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3" name="Oval 652"/>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4" name="Oval 653"/>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5" name="Oval 654"/>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6" name="Oval 655"/>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7" name="Oval 656"/>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8" name="Oval 657"/>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9" name="Oval 658"/>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0" name="Oval 659"/>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1" name="Oval 660"/>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2" name="Oval 661"/>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3" name="Oval 662"/>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4" name="Oval 663"/>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5" name="Oval 664"/>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6" name="Oval 665"/>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7" name="Oval 666"/>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8" name="Oval 667"/>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9" name="Oval 668"/>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0" name="Oval 669"/>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1" name="Oval 670"/>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2" name="Oval 671"/>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3" name="Oval 672"/>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4" name="Oval 673"/>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5" name="Oval 674"/>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6" name="Oval 675"/>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7" name="Oval 676"/>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8" name="Oval 677"/>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9" name="Oval 678"/>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0" name="Oval 679"/>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1" name="Oval 680"/>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2" name="Oval 681"/>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3" name="Oval 682"/>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4" name="Oval 683"/>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5" name="Oval 684"/>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6" name="Oval 685"/>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7" name="Oval 686"/>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8" name="Oval 687"/>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9" name="Oval 688"/>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0" name="Oval 689"/>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1" name="Oval 690"/>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2" name="Oval 691"/>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3" name="Oval 692"/>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4" name="Oval 693"/>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5" name="Oval 694"/>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6" name="Oval 695"/>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7" name="Oval 696"/>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8" name="Oval 697"/>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9" name="Oval 698"/>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0" name="Oval 699"/>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1" name="Oval 700"/>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2" name="Oval 701"/>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3" name="Oval 702"/>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4" name="Oval 703"/>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5" name="Oval 704"/>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6" name="Oval 705"/>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7" name="Oval 706"/>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8" name="Oval 707"/>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9" name="Oval 708"/>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0" name="Oval 709"/>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1" name="Oval 710"/>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2" name="Oval 711"/>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3" name="Oval 712"/>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4" name="Oval 713"/>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5" name="Oval 714"/>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27" name="Group 26"/>
              <p:cNvGrpSpPr/>
              <p:nvPr/>
            </p:nvGrpSpPr>
            <p:grpSpPr>
              <a:xfrm>
                <a:off x="-338573" y="6516440"/>
                <a:ext cx="9821147" cy="45719"/>
                <a:chOff x="-123700" y="-243408"/>
                <a:chExt cx="9821147" cy="45719"/>
              </a:xfrm>
            </p:grpSpPr>
            <p:sp>
              <p:nvSpPr>
                <p:cNvPr id="442" name="Oval 441"/>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3" name="Oval 442"/>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4" name="Oval 443"/>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5" name="Oval 444"/>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6" name="Oval 445"/>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7" name="Oval 446"/>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8" name="Oval 447"/>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9" name="Oval 448"/>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0" name="Oval 449"/>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1" name="Oval 450"/>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2" name="Oval 451"/>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3" name="Oval 452"/>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4" name="Oval 453"/>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5" name="Oval 454"/>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6" name="Oval 455"/>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7" name="Oval 456"/>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8" name="Oval 457"/>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9" name="Oval 458"/>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0" name="Oval 459"/>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1" name="Oval 460"/>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2" name="Oval 461"/>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3" name="Oval 462"/>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4" name="Oval 463"/>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5" name="Oval 464"/>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6" name="Oval 465"/>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7" name="Oval 466"/>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8" name="Oval 467"/>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9" name="Oval 468"/>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0" name="Oval 469"/>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1" name="Oval 470"/>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2" name="Oval 471"/>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3" name="Oval 472"/>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4" name="Oval 473"/>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5" name="Oval 474"/>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6" name="Oval 475"/>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7" name="Oval 476"/>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8" name="Oval 477"/>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9" name="Oval 478"/>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0" name="Oval 479"/>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1" name="Oval 480"/>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2" name="Oval 481"/>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3" name="Oval 482"/>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4" name="Oval 483"/>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5" name="Oval 484"/>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6" name="Oval 485"/>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7" name="Oval 486"/>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8" name="Oval 487"/>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9" name="Oval 488"/>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0" name="Oval 489"/>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1" name="Oval 490"/>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2" name="Oval 491"/>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3" name="Oval 492"/>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4" name="Oval 493"/>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5" name="Oval 494"/>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6" name="Oval 495"/>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7" name="Oval 496"/>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8" name="Oval 497"/>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9" name="Oval 498"/>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0" name="Oval 499"/>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1" name="Oval 500"/>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2" name="Oval 501"/>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3" name="Oval 502"/>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4" name="Oval 503"/>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5" name="Oval 504"/>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6" name="Oval 505"/>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7" name="Oval 506"/>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8" name="Oval 507"/>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9" name="Oval 508"/>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0" name="Oval 509"/>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1" name="Oval 510"/>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2" name="Oval 511"/>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3" name="Oval 512"/>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4" name="Oval 513"/>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5" name="Oval 514"/>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6" name="Oval 515"/>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7" name="Oval 516"/>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8" name="Oval 517"/>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9" name="Oval 518"/>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0" name="Oval 519"/>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1" name="Oval 520"/>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2" name="Oval 521"/>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3" name="Oval 522"/>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4" name="Oval 523"/>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5" name="Oval 524"/>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6" name="Oval 525"/>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7" name="Oval 526"/>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8" name="Oval 527"/>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9" name="Oval 528"/>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0" name="Oval 529"/>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1" name="Oval 530"/>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2" name="Oval 531"/>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3" name="Oval 532"/>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4" name="Oval 533"/>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5" name="Oval 534"/>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6" name="Oval 535"/>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7" name="Oval 536"/>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8" name="Oval 537"/>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9" name="Oval 538"/>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0" name="Oval 539"/>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1" name="Oval 540"/>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2" name="Oval 541"/>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3" name="Oval 542"/>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4" name="Oval 543"/>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5" name="Oval 544"/>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6" name="Oval 545"/>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7" name="Oval 546"/>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8" name="Oval 547"/>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9" name="Oval 548"/>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0" name="Oval 549"/>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1" name="Oval 550"/>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2" name="Oval 551"/>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3" name="Oval 552"/>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4" name="Oval 553"/>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5" name="Oval 554"/>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6" name="Oval 555"/>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7" name="Oval 556"/>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8" name="Oval 557"/>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9" name="Oval 558"/>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0" name="Oval 559"/>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1" name="Oval 560"/>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2" name="Oval 561"/>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3" name="Oval 562"/>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4" name="Oval 563"/>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5" name="Oval 564"/>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6" name="Oval 565"/>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7" name="Oval 566"/>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8" name="Oval 567"/>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9" name="Oval 568"/>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0" name="Oval 569"/>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1" name="Oval 570"/>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2" name="Oval 571"/>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3" name="Oval 572"/>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4" name="Oval 573"/>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5" name="Oval 574"/>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6" name="Oval 575"/>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7" name="Oval 576"/>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8" name="Oval 577"/>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28" name="Group 27"/>
              <p:cNvGrpSpPr/>
              <p:nvPr/>
            </p:nvGrpSpPr>
            <p:grpSpPr>
              <a:xfrm>
                <a:off x="-338573" y="6586222"/>
                <a:ext cx="9821147" cy="45719"/>
                <a:chOff x="-123700" y="-243408"/>
                <a:chExt cx="9821147" cy="45719"/>
              </a:xfrm>
            </p:grpSpPr>
            <p:sp>
              <p:nvSpPr>
                <p:cNvPr id="305" name="Oval 304"/>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6" name="Oval 305"/>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7" name="Oval 306"/>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8" name="Oval 307"/>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9" name="Oval 308"/>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0" name="Oval 309"/>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1" name="Oval 310"/>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2" name="Oval 311"/>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3" name="Oval 312"/>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4" name="Oval 313"/>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5" name="Oval 314"/>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6" name="Oval 315"/>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7" name="Oval 316"/>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8" name="Oval 317"/>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9" name="Oval 318"/>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0" name="Oval 319"/>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1" name="Oval 320"/>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2" name="Oval 321"/>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3" name="Oval 322"/>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4" name="Oval 323"/>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5" name="Oval 324"/>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6" name="Oval 325"/>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7" name="Oval 326"/>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8" name="Oval 327"/>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9" name="Oval 328"/>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0" name="Oval 329"/>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1" name="Oval 330"/>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2" name="Oval 331"/>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3" name="Oval 332"/>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4" name="Oval 333"/>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5" name="Oval 334"/>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6" name="Oval 335"/>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7" name="Oval 336"/>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8" name="Oval 337"/>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9" name="Oval 338"/>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0" name="Oval 339"/>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1" name="Oval 340"/>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2" name="Oval 341"/>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3" name="Oval 342"/>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4" name="Oval 343"/>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5" name="Oval 344"/>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6" name="Oval 345"/>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7" name="Oval 346"/>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8" name="Oval 347"/>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9" name="Oval 348"/>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0" name="Oval 349"/>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1" name="Oval 350"/>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2" name="Oval 351"/>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3" name="Oval 352"/>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4" name="Oval 353"/>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5" name="Oval 354"/>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6" name="Oval 355"/>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7" name="Oval 356"/>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8" name="Oval 357"/>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9" name="Oval 358"/>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0" name="Oval 359"/>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1" name="Oval 360"/>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2" name="Oval 361"/>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3" name="Oval 362"/>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4" name="Oval 363"/>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5" name="Oval 364"/>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6" name="Oval 365"/>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7" name="Oval 366"/>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8" name="Oval 367"/>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9" name="Oval 368"/>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0" name="Oval 369"/>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1" name="Oval 370"/>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2" name="Oval 371"/>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3" name="Oval 372"/>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4" name="Oval 373"/>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5" name="Oval 374"/>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6" name="Oval 375"/>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7" name="Oval 376"/>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8" name="Oval 377"/>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9" name="Oval 378"/>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0" name="Oval 379"/>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1" name="Oval 380"/>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2" name="Oval 381"/>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3" name="Oval 382"/>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4" name="Oval 383"/>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5" name="Oval 384"/>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6" name="Oval 385"/>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7" name="Oval 386"/>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8" name="Oval 387"/>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9" name="Oval 388"/>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0" name="Oval 389"/>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1" name="Oval 390"/>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2" name="Oval 391"/>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3" name="Oval 392"/>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4" name="Oval 393"/>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5" name="Oval 394"/>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6" name="Oval 395"/>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7" name="Oval 396"/>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8" name="Oval 397"/>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9" name="Oval 398"/>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0" name="Oval 399"/>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1" name="Oval 400"/>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2" name="Oval 401"/>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3" name="Oval 402"/>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4" name="Oval 403"/>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5" name="Oval 404"/>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6" name="Oval 405"/>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7" name="Oval 406"/>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8" name="Oval 407"/>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9" name="Oval 408"/>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0" name="Oval 409"/>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1" name="Oval 410"/>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2" name="Oval 411"/>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3" name="Oval 412"/>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4" name="Oval 413"/>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5" name="Oval 414"/>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6" name="Oval 415"/>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7" name="Oval 416"/>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8" name="Oval 417"/>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9" name="Oval 418"/>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0" name="Oval 419"/>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1" name="Oval 420"/>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2" name="Oval 421"/>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3" name="Oval 422"/>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4" name="Oval 423"/>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5" name="Oval 424"/>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6" name="Oval 425"/>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7" name="Oval 426"/>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8" name="Oval 427"/>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9" name="Oval 428"/>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0" name="Oval 429"/>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1" name="Oval 430"/>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2" name="Oval 431"/>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3" name="Oval 432"/>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4" name="Oval 433"/>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5" name="Oval 434"/>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6" name="Oval 435"/>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7" name="Oval 436"/>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8" name="Oval 437"/>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9" name="Oval 438"/>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0" name="Oval 439"/>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1" name="Oval 440"/>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29" name="Group 28"/>
              <p:cNvGrpSpPr/>
              <p:nvPr/>
            </p:nvGrpSpPr>
            <p:grpSpPr>
              <a:xfrm>
                <a:off x="-338573" y="6656004"/>
                <a:ext cx="9821147" cy="45719"/>
                <a:chOff x="-123700" y="-243408"/>
                <a:chExt cx="9821147" cy="45719"/>
              </a:xfrm>
            </p:grpSpPr>
            <p:sp>
              <p:nvSpPr>
                <p:cNvPr id="168" name="Oval 167"/>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9" name="Oval 168"/>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0" name="Oval 169"/>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1" name="Oval 170"/>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2" name="Oval 171"/>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3" name="Oval 172"/>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4" name="Oval 173"/>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5" name="Oval 174"/>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6" name="Oval 175"/>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7" name="Oval 176"/>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8" name="Oval 177"/>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9" name="Oval 178"/>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0" name="Oval 179"/>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1" name="Oval 180"/>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2" name="Oval 181"/>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3" name="Oval 182"/>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4" name="Oval 183"/>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5" name="Oval 184"/>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6" name="Oval 185"/>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7" name="Oval 186"/>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8" name="Oval 187"/>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9" name="Oval 188"/>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0" name="Oval 189"/>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1" name="Oval 190"/>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2" name="Oval 191"/>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3" name="Oval 192"/>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4" name="Oval 193"/>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5" name="Oval 194"/>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6" name="Oval 195"/>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7" name="Oval 196"/>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8" name="Oval 197"/>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9" name="Oval 198"/>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0" name="Oval 199"/>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1" name="Oval 200"/>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2" name="Oval 201"/>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3" name="Oval 202"/>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4" name="Oval 203"/>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5" name="Oval 204"/>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6" name="Oval 205"/>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7" name="Oval 206"/>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8" name="Oval 207"/>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9" name="Oval 208"/>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0" name="Oval 209"/>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1" name="Oval 210"/>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2" name="Oval 211"/>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3" name="Oval 212"/>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4" name="Oval 213"/>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5" name="Oval 214"/>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6" name="Oval 215"/>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7" name="Oval 216"/>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8" name="Oval 217"/>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9" name="Oval 218"/>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0" name="Oval 219"/>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1" name="Oval 220"/>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2" name="Oval 221"/>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3" name="Oval 222"/>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4" name="Oval 223"/>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5" name="Oval 224"/>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6" name="Oval 225"/>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7" name="Oval 226"/>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8" name="Oval 227"/>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9" name="Oval 228"/>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0" name="Oval 229"/>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1" name="Oval 230"/>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2" name="Oval 231"/>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3" name="Oval 232"/>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4" name="Oval 233"/>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5" name="Oval 234"/>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6" name="Oval 235"/>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7" name="Oval 236"/>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8" name="Oval 237"/>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9" name="Oval 238"/>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0" name="Oval 239"/>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1" name="Oval 240"/>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2" name="Oval 241"/>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3" name="Oval 242"/>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4" name="Oval 243"/>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5" name="Oval 244"/>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6" name="Oval 245"/>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7" name="Oval 246"/>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8" name="Oval 247"/>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9" name="Oval 248"/>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0" name="Oval 249"/>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1" name="Oval 250"/>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2" name="Oval 251"/>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3" name="Oval 252"/>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4" name="Oval 253"/>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5" name="Oval 254"/>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6" name="Oval 255"/>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7" name="Oval 256"/>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8" name="Oval 257"/>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9" name="Oval 258"/>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0" name="Oval 259"/>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1" name="Oval 260"/>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2" name="Oval 261"/>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3" name="Oval 262"/>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4" name="Oval 263"/>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5" name="Oval 264"/>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6" name="Oval 265"/>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7" name="Oval 266"/>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8" name="Oval 267"/>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9" name="Oval 268"/>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0" name="Oval 269"/>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1" name="Oval 270"/>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2" name="Oval 271"/>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3" name="Oval 272"/>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4" name="Oval 273"/>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5" name="Oval 274"/>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6" name="Oval 275"/>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7" name="Oval 276"/>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8" name="Oval 277"/>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9" name="Oval 278"/>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0" name="Oval 279"/>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1" name="Oval 280"/>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2" name="Oval 281"/>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3" name="Oval 282"/>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4" name="Oval 283"/>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5" name="Oval 284"/>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6" name="Oval 285"/>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7" name="Oval 286"/>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8" name="Oval 287"/>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9" name="Oval 288"/>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0" name="Oval 289"/>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1" name="Oval 290"/>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2" name="Oval 291"/>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3" name="Oval 292"/>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4" name="Oval 293"/>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5" name="Oval 294"/>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6" name="Oval 295"/>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 name="Oval 296"/>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8" name="Oval 297"/>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9" name="Oval 298"/>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0" name="Oval 299"/>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1" name="Oval 300"/>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2" name="Oval 301"/>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3" name="Oval 302"/>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4" name="Oval 303"/>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30" name="Group 29"/>
              <p:cNvGrpSpPr/>
              <p:nvPr/>
            </p:nvGrpSpPr>
            <p:grpSpPr>
              <a:xfrm>
                <a:off x="-338573" y="6725789"/>
                <a:ext cx="9821147" cy="45719"/>
                <a:chOff x="-123700" y="-243408"/>
                <a:chExt cx="9821147" cy="45719"/>
              </a:xfrm>
            </p:grpSpPr>
            <p:sp>
              <p:nvSpPr>
                <p:cNvPr id="31" name="Oval 30"/>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 name="Oval 36"/>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 name="Oval 37"/>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 name="Oval 40"/>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 name="Oval 42"/>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 name="Oval 43"/>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 name="Oval 44"/>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 name="Oval 45"/>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 name="Oval 46"/>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 name="Oval 48"/>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 name="Oval 49"/>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 name="Oval 50"/>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 name="Oval 51"/>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 name="Oval 52"/>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 name="Oval 53"/>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 name="Oval 54"/>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 name="Oval 55"/>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 name="Oval 56"/>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 name="Oval 57"/>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 name="Oval 58"/>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 name="Oval 59"/>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 name="Oval 60"/>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 name="Oval 61"/>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 name="Oval 62"/>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 name="Oval 63"/>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 name="Oval 64"/>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 name="Oval 65"/>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 name="Oval 66"/>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 name="Oval 67"/>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 name="Oval 68"/>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 name="Oval 69"/>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 name="Oval 70"/>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 name="Oval 71"/>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 name="Oval 72"/>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 name="Oval 73"/>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 name="Oval 74"/>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 name="Oval 75"/>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 name="Oval 76"/>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 name="Oval 77"/>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 name="Oval 78"/>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 name="Oval 79"/>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 name="Oval 80"/>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 name="Oval 81"/>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 name="Oval 82"/>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 name="Oval 83"/>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 name="Oval 84"/>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 name="Oval 85"/>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 name="Oval 86"/>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 name="Oval 89"/>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 name="Oval 90"/>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 name="Oval 91"/>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 name="Oval 92"/>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 name="Oval 93"/>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 name="Oval 94"/>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 name="Oval 95"/>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 name="Oval 96"/>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 name="Oval 97"/>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 name="Oval 98"/>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 name="Oval 99"/>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 name="Oval 100"/>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 name="Oval 101"/>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 name="Oval 102"/>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 name="Oval 103"/>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 name="Oval 104"/>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 name="Oval 105"/>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 name="Oval 106"/>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 name="Oval 107"/>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 name="Oval 108"/>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 name="Oval 109"/>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 name="Oval 110"/>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 name="Oval 111"/>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3" name="Oval 112"/>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4" name="Oval 113"/>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5" name="Oval 114"/>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7" name="Oval 116"/>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8" name="Oval 117"/>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9" name="Oval 118"/>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0" name="Oval 119"/>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1" name="Oval 120"/>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2" name="Oval 121"/>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3" name="Oval 122"/>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4" name="Oval 123"/>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5" name="Oval 124"/>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6" name="Oval 125"/>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7" name="Oval 126"/>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8" name="Oval 127"/>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9" name="Oval 128"/>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0" name="Oval 129"/>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1" name="Oval 130"/>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2" name="Oval 131"/>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3" name="Oval 132"/>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4" name="Oval 133"/>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5" name="Oval 134"/>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6" name="Oval 135"/>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7" name="Oval 136"/>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8" name="Oval 137"/>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9" name="Oval 138"/>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0" name="Oval 139"/>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1" name="Oval 140"/>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2" name="Oval 141"/>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3" name="Oval 142"/>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4" name="Oval 143"/>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5" name="Oval 144"/>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6" name="Oval 145"/>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7" name="Oval 146"/>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8" name="Oval 147"/>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9" name="Oval 148"/>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0" name="Oval 149"/>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1" name="Oval 150"/>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2" name="Oval 151"/>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3" name="Oval 152"/>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4" name="Oval 153"/>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5" name="Oval 154"/>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6" name="Oval 155"/>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7" name="Oval 156"/>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8" name="Oval 157"/>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9" name="Oval 158"/>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0" name="Oval 159"/>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1" name="Oval 160"/>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2" name="Oval 161"/>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3" name="Oval 162"/>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4" name="Oval 163"/>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5" name="Oval 164"/>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6" name="Oval 165"/>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7" name="Oval 166"/>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cxnSp>
          <p:nvCxnSpPr>
            <p:cNvPr id="22" name="Straight Connector 21"/>
            <p:cNvCxnSpPr/>
            <p:nvPr/>
          </p:nvCxnSpPr>
          <p:spPr>
            <a:xfrm>
              <a:off x="-283633" y="5760966"/>
              <a:ext cx="9711267" cy="0"/>
            </a:xfrm>
            <a:prstGeom prst="line">
              <a:avLst/>
            </a:prstGeom>
            <a:ln w="57150" cmpd="sng">
              <a:solidFill>
                <a:srgbClr val="3E8EDE"/>
              </a:solidFill>
            </a:ln>
            <a:effectLst/>
          </p:spPr>
          <p:style>
            <a:lnRef idx="2">
              <a:schemeClr val="accent1"/>
            </a:lnRef>
            <a:fillRef idx="0">
              <a:schemeClr val="accent1"/>
            </a:fillRef>
            <a:effectRef idx="1">
              <a:schemeClr val="accent1"/>
            </a:effectRef>
            <a:fontRef idx="minor">
              <a:schemeClr val="tx1"/>
            </a:fontRef>
          </p:style>
        </p:cxnSp>
      </p:grpSp>
      <p:pic>
        <p:nvPicPr>
          <p:cNvPr id="5" name="Picture 4" descr="Globe_White.png"/>
          <p:cNvPicPr>
            <a:picLocks noChangeAspect="1"/>
          </p:cNvPicPr>
          <p:nvPr/>
        </p:nvPicPr>
        <p:blipFill rotWithShape="1">
          <a:blip r:embed="rId3">
            <a:alphaModFix amt="29000"/>
            <a:extLst>
              <a:ext uri="{28A0092B-C50C-407E-A947-70E740481C1C}">
                <a14:useLocalDpi xmlns:a14="http://schemas.microsoft.com/office/drawing/2010/main" val="0"/>
              </a:ext>
            </a:extLst>
          </a:blip>
          <a:srcRect t="26812" b="39855"/>
          <a:stretch/>
        </p:blipFill>
        <p:spPr>
          <a:xfrm>
            <a:off x="3929351" y="-99392"/>
            <a:ext cx="5021868" cy="1656184"/>
          </a:xfrm>
          <a:prstGeom prst="rect">
            <a:avLst/>
          </a:prstGeom>
        </p:spPr>
      </p:pic>
      <p:pic>
        <p:nvPicPr>
          <p:cNvPr id="10" name="Picture 9" descr="New_UNITAR_Vertical_Logo_35mm_Pantone279C-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1571" y="6269062"/>
            <a:ext cx="649046" cy="630634"/>
          </a:xfrm>
          <a:prstGeom prst="rect">
            <a:avLst/>
          </a:prstGeom>
        </p:spPr>
      </p:pic>
      <p:sp>
        <p:nvSpPr>
          <p:cNvPr id="1127" name="TextBox 1126"/>
          <p:cNvSpPr txBox="1"/>
          <p:nvPr/>
        </p:nvSpPr>
        <p:spPr>
          <a:xfrm>
            <a:off x="287602" y="1743492"/>
            <a:ext cx="8856398" cy="3341692"/>
          </a:xfrm>
          <a:prstGeom prst="rect">
            <a:avLst/>
          </a:prstGeom>
          <a:noFill/>
        </p:spPr>
        <p:txBody>
          <a:bodyPr wrap="square" lIns="0" tIns="0" rIns="0" bIns="0" rtlCol="0" anchor="t" anchorCtr="0">
            <a:noAutofit/>
          </a:bodyPr>
          <a:lstStyle/>
          <a:p>
            <a:pPr marL="342900" lvl="1" indent="-342900">
              <a:buFont typeface="Arial" panose="020B0604020202020204" pitchFamily="34" charset="0"/>
              <a:buChar char="•"/>
            </a:pPr>
            <a:r>
              <a:rPr lang="en-GB" sz="2000" dirty="0" smtClean="0">
                <a:solidFill>
                  <a:srgbClr val="4B92DB"/>
                </a:solidFill>
                <a:cs typeface="Arial"/>
              </a:rPr>
              <a:t>An operational programme of the United Nations Institute for Training and Research (UNITAR) serving UN, international organizations and governments</a:t>
            </a:r>
          </a:p>
          <a:p>
            <a:pPr marL="0" lvl="1"/>
            <a:endParaRPr lang="en-GB" sz="2000" dirty="0" smtClean="0">
              <a:solidFill>
                <a:srgbClr val="4B92DB"/>
              </a:solidFill>
              <a:cs typeface="Arial"/>
            </a:endParaRPr>
          </a:p>
          <a:p>
            <a:pPr marL="342900" lvl="1" indent="-342900">
              <a:buFont typeface="Arial" panose="020B0604020202020204" pitchFamily="34" charset="0"/>
              <a:buChar char="•"/>
            </a:pPr>
            <a:r>
              <a:rPr lang="en-GB" sz="2000" dirty="0">
                <a:solidFill>
                  <a:srgbClr val="4B92DB"/>
                </a:solidFill>
                <a:cs typeface="Arial"/>
              </a:rPr>
              <a:t>Fully dedicated to satellite imagery analysis, applications of geospatial information technologies, training and capacity development for full disaster management cycle</a:t>
            </a:r>
          </a:p>
          <a:p>
            <a:pPr marL="342900" lvl="1" indent="-342900">
              <a:buFont typeface="Arial" panose="020B0604020202020204" pitchFamily="34" charset="0"/>
              <a:buChar char="•"/>
            </a:pPr>
            <a:endParaRPr lang="en-GB" sz="2000" dirty="0" smtClean="0">
              <a:solidFill>
                <a:srgbClr val="4B92DB"/>
              </a:solidFill>
              <a:cs typeface="Arial"/>
            </a:endParaRPr>
          </a:p>
          <a:p>
            <a:pPr marL="342900" lvl="1" indent="-342900">
              <a:buFont typeface="Arial" panose="020B0604020202020204" pitchFamily="34" charset="0"/>
              <a:buChar char="•"/>
            </a:pPr>
            <a:r>
              <a:rPr lang="en-GB" sz="2000" dirty="0" smtClean="0">
                <a:solidFill>
                  <a:srgbClr val="4B92DB"/>
                </a:solidFill>
                <a:cs typeface="Arial"/>
              </a:rPr>
              <a:t>UNOSAT established in 2000 as project by ESA and CNES, then adopted as programme of UNITAR</a:t>
            </a:r>
          </a:p>
          <a:p>
            <a:pPr marL="0" lvl="1"/>
            <a:endParaRPr lang="en-GB" sz="2000" dirty="0" smtClean="0">
              <a:solidFill>
                <a:srgbClr val="4B92DB"/>
              </a:solidFill>
              <a:cs typeface="Arial"/>
            </a:endParaRPr>
          </a:p>
          <a:p>
            <a:pPr marL="342900" lvl="1" indent="-342900">
              <a:buFont typeface="Arial" panose="020B0604020202020204" pitchFamily="34" charset="0"/>
              <a:buChar char="•"/>
            </a:pPr>
            <a:r>
              <a:rPr lang="en-GB" sz="2000" dirty="0" smtClean="0">
                <a:solidFill>
                  <a:srgbClr val="4B92DB"/>
                </a:solidFill>
                <a:cs typeface="Arial"/>
              </a:rPr>
              <a:t>30 people</a:t>
            </a:r>
          </a:p>
          <a:p>
            <a:pPr marL="342900" lvl="1" indent="-342900">
              <a:buFont typeface="Arial" panose="020B0604020202020204" pitchFamily="34" charset="0"/>
              <a:buChar char="•"/>
            </a:pPr>
            <a:endParaRPr lang="en-GB" sz="2000" dirty="0" smtClean="0">
              <a:solidFill>
                <a:srgbClr val="4B92DB"/>
              </a:solidFill>
              <a:cs typeface="Arial"/>
            </a:endParaRPr>
          </a:p>
          <a:p>
            <a:pPr marL="342900" lvl="1" indent="-342900">
              <a:buFont typeface="Arial" panose="020B0604020202020204" pitchFamily="34" charset="0"/>
              <a:buChar char="•"/>
            </a:pPr>
            <a:r>
              <a:rPr lang="en-GB" sz="2000" dirty="0" smtClean="0">
                <a:solidFill>
                  <a:srgbClr val="4B92DB"/>
                </a:solidFill>
                <a:cs typeface="Arial"/>
              </a:rPr>
              <a:t>Presence: Geneva (hosted at CERN), N’Djamena, Nairobi, Bangkok</a:t>
            </a:r>
          </a:p>
          <a:p>
            <a:pPr marL="342900" lvl="1" indent="-342900">
              <a:buFont typeface="Arial" panose="020B0604020202020204" pitchFamily="34" charset="0"/>
              <a:buChar char="•"/>
            </a:pPr>
            <a:endParaRPr lang="en-GB" sz="2000" dirty="0" smtClean="0">
              <a:solidFill>
                <a:srgbClr val="4B92DB"/>
              </a:solidFill>
              <a:cs typeface="Arial"/>
            </a:endParaRPr>
          </a:p>
        </p:txBody>
      </p:sp>
    </p:spTree>
    <p:extLst>
      <p:ext uri="{BB962C8B-B14F-4D97-AF65-F5344CB8AC3E}">
        <p14:creationId xmlns:p14="http://schemas.microsoft.com/office/powerpoint/2010/main" val="57732931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264" y="-99392"/>
            <a:ext cx="9324528" cy="1656184"/>
          </a:xfrm>
          <a:prstGeom prst="rect">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p:nvCxnSpPr>
        <p:spPr>
          <a:xfrm>
            <a:off x="-90264" y="1628800"/>
            <a:ext cx="9338121" cy="0"/>
          </a:xfrm>
          <a:prstGeom prst="line">
            <a:avLst/>
          </a:prstGeom>
          <a:ln w="38100" cmpd="sng">
            <a:solidFill>
              <a:srgbClr val="3E8EDE"/>
            </a:solidFill>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283633" y="6307988"/>
            <a:ext cx="9711267" cy="534196"/>
            <a:chOff x="-283633" y="5390661"/>
            <a:chExt cx="9711267" cy="534196"/>
          </a:xfrm>
        </p:grpSpPr>
        <p:grpSp>
          <p:nvGrpSpPr>
            <p:cNvPr id="21" name="Group 20"/>
            <p:cNvGrpSpPr/>
            <p:nvPr/>
          </p:nvGrpSpPr>
          <p:grpSpPr>
            <a:xfrm>
              <a:off x="-173335" y="5390661"/>
              <a:ext cx="9490670" cy="534196"/>
              <a:chOff x="-338573" y="6237312"/>
              <a:chExt cx="9821147" cy="534196"/>
            </a:xfrm>
          </p:grpSpPr>
          <p:grpSp>
            <p:nvGrpSpPr>
              <p:cNvPr id="23" name="Group 22"/>
              <p:cNvGrpSpPr/>
              <p:nvPr/>
            </p:nvGrpSpPr>
            <p:grpSpPr>
              <a:xfrm>
                <a:off x="-338573" y="6237312"/>
                <a:ext cx="9821147" cy="45719"/>
                <a:chOff x="-123700" y="-243408"/>
                <a:chExt cx="9821147" cy="45719"/>
              </a:xfrm>
            </p:grpSpPr>
            <p:sp>
              <p:nvSpPr>
                <p:cNvPr id="990" name="Oval 989"/>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1" name="Oval 990"/>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2" name="Oval 991"/>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3" name="Oval 992"/>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4" name="Oval 993"/>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5" name="Oval 994"/>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6" name="Oval 995"/>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7" name="Oval 996"/>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8" name="Oval 997"/>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9" name="Oval 998"/>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0" name="Oval 999"/>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1" name="Oval 1000"/>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2" name="Oval 1001"/>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3" name="Oval 1002"/>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4" name="Oval 1003"/>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5" name="Oval 1004"/>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6" name="Oval 1005"/>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7" name="Oval 1006"/>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8" name="Oval 1007"/>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9" name="Oval 1008"/>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0" name="Oval 1009"/>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1" name="Oval 1010"/>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2" name="Oval 1011"/>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3" name="Oval 1012"/>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4" name="Oval 1013"/>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5" name="Oval 1014"/>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6" name="Oval 1015"/>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7" name="Oval 1016"/>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8" name="Oval 1017"/>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9" name="Oval 1018"/>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0" name="Oval 1019"/>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1" name="Oval 1020"/>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2" name="Oval 1021"/>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3" name="Oval 1022"/>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4" name="Oval 1023"/>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5" name="Oval 1024"/>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6" name="Oval 1025"/>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7" name="Oval 1026"/>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8" name="Oval 1027"/>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9" name="Oval 1028"/>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0" name="Oval 1029"/>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1" name="Oval 1030"/>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2" name="Oval 1031"/>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3" name="Oval 1032"/>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4" name="Oval 1033"/>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5" name="Oval 1034"/>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6" name="Oval 1035"/>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7" name="Oval 1036"/>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8" name="Oval 1037"/>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9" name="Oval 1038"/>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0" name="Oval 1039"/>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1" name="Oval 1040"/>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2" name="Oval 1041"/>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3" name="Oval 1042"/>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4" name="Oval 1043"/>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5" name="Oval 1044"/>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6" name="Oval 1045"/>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7" name="Oval 1046"/>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8" name="Oval 1047"/>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9" name="Oval 1048"/>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0" name="Oval 1049"/>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1" name="Oval 1050"/>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2" name="Oval 1051"/>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3" name="Oval 1052"/>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4" name="Oval 1053"/>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5" name="Oval 1054"/>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6" name="Oval 1055"/>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7" name="Oval 1056"/>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8" name="Oval 1057"/>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9" name="Oval 1058"/>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0" name="Oval 1059"/>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1" name="Oval 1060"/>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2" name="Oval 1061"/>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3" name="Oval 1062"/>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4" name="Oval 1063"/>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5" name="Oval 1064"/>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6" name="Oval 1065"/>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7" name="Oval 1066"/>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8" name="Oval 1067"/>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9" name="Oval 1068"/>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0" name="Oval 1069"/>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1" name="Oval 1070"/>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2" name="Oval 1071"/>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3" name="Oval 1072"/>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4" name="Oval 1073"/>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5" name="Oval 1074"/>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6" name="Oval 1075"/>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7" name="Oval 1076"/>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8" name="Oval 1077"/>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9" name="Oval 1078"/>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0" name="Oval 1079"/>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1" name="Oval 1080"/>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2" name="Oval 1081"/>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3" name="Oval 1082"/>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4" name="Oval 1083"/>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5" name="Oval 1084"/>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6" name="Oval 1085"/>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7" name="Oval 1086"/>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8" name="Oval 1087"/>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9" name="Oval 1088"/>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0" name="Oval 1089"/>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1" name="Oval 1090"/>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2" name="Oval 1091"/>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3" name="Oval 1092"/>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4" name="Oval 1093"/>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5" name="Oval 1094"/>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6" name="Oval 1095"/>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7" name="Oval 1096"/>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8" name="Oval 1097"/>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9" name="Oval 1098"/>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0" name="Oval 1099"/>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1" name="Oval 1100"/>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2" name="Oval 1101"/>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3" name="Oval 1102"/>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4" name="Oval 1103"/>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5" name="Oval 1104"/>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6" name="Oval 1105"/>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7" name="Oval 1106"/>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8" name="Oval 1107"/>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9" name="Oval 1108"/>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0" name="Oval 1109"/>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1" name="Oval 1110"/>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2" name="Oval 1111"/>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3" name="Oval 1112"/>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4" name="Oval 1113"/>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5" name="Oval 1114"/>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6" name="Oval 1115"/>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7" name="Oval 1116"/>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8" name="Oval 1117"/>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9" name="Oval 1118"/>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0" name="Oval 1119"/>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1" name="Oval 1120"/>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2" name="Oval 1121"/>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3" name="Oval 1122"/>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4" name="Oval 1123"/>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5" name="Oval 1124"/>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6" name="Oval 1125"/>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24" name="Group 23"/>
              <p:cNvGrpSpPr/>
              <p:nvPr/>
            </p:nvGrpSpPr>
            <p:grpSpPr>
              <a:xfrm>
                <a:off x="-338573" y="6307094"/>
                <a:ext cx="9821147" cy="45719"/>
                <a:chOff x="-123700" y="-243408"/>
                <a:chExt cx="9821147" cy="45719"/>
              </a:xfrm>
            </p:grpSpPr>
            <p:sp>
              <p:nvSpPr>
                <p:cNvPr id="853" name="Oval 852"/>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4" name="Oval 853"/>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5" name="Oval 854"/>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6" name="Oval 855"/>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7" name="Oval 856"/>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8" name="Oval 857"/>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9" name="Oval 858"/>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0" name="Oval 859"/>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1" name="Oval 860"/>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2" name="Oval 861"/>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3" name="Oval 862"/>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4" name="Oval 863"/>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5" name="Oval 864"/>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6" name="Oval 865"/>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7" name="Oval 866"/>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8" name="Oval 867"/>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9" name="Oval 868"/>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0" name="Oval 869"/>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1" name="Oval 870"/>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2" name="Oval 871"/>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3" name="Oval 872"/>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4" name="Oval 873"/>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5" name="Oval 874"/>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6" name="Oval 875"/>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7" name="Oval 876"/>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8" name="Oval 877"/>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9" name="Oval 878"/>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0" name="Oval 879"/>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1" name="Oval 880"/>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2" name="Oval 881"/>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3" name="Oval 882"/>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4" name="Oval 883"/>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5" name="Oval 884"/>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6" name="Oval 885"/>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7" name="Oval 886"/>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8" name="Oval 887"/>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9" name="Oval 888"/>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0" name="Oval 889"/>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1" name="Oval 890"/>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2" name="Oval 891"/>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3" name="Oval 892"/>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4" name="Oval 893"/>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5" name="Oval 894"/>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6" name="Oval 895"/>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7" name="Oval 896"/>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8" name="Oval 897"/>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9" name="Oval 898"/>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0" name="Oval 899"/>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1" name="Oval 900"/>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2" name="Oval 901"/>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3" name="Oval 902"/>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4" name="Oval 903"/>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5" name="Oval 904"/>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6" name="Oval 905"/>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7" name="Oval 906"/>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8" name="Oval 907"/>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9" name="Oval 908"/>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0" name="Oval 909"/>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1" name="Oval 910"/>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2" name="Oval 911"/>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3" name="Oval 912"/>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4" name="Oval 913"/>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5" name="Oval 914"/>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6" name="Oval 915"/>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7" name="Oval 916"/>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8" name="Oval 917"/>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9" name="Oval 918"/>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0" name="Oval 919"/>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1" name="Oval 920"/>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2" name="Oval 921"/>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3" name="Oval 922"/>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4" name="Oval 923"/>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5" name="Oval 924"/>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6" name="Oval 925"/>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7" name="Oval 926"/>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8" name="Oval 927"/>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9" name="Oval 928"/>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0" name="Oval 929"/>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1" name="Oval 930"/>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2" name="Oval 931"/>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3" name="Oval 932"/>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4" name="Oval 933"/>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5" name="Oval 934"/>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6" name="Oval 935"/>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7" name="Oval 936"/>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8" name="Oval 937"/>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9" name="Oval 938"/>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0" name="Oval 939"/>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1" name="Oval 940"/>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2" name="Oval 941"/>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3" name="Oval 942"/>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4" name="Oval 943"/>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5" name="Oval 944"/>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6" name="Oval 945"/>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7" name="Oval 946"/>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8" name="Oval 947"/>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9" name="Oval 948"/>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0" name="Oval 949"/>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1" name="Oval 950"/>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2" name="Oval 951"/>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3" name="Oval 952"/>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4" name="Oval 953"/>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5" name="Oval 954"/>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6" name="Oval 955"/>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7" name="Oval 956"/>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8" name="Oval 957"/>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9" name="Oval 958"/>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0" name="Oval 959"/>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1" name="Oval 960"/>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2" name="Oval 961"/>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3" name="Oval 962"/>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4" name="Oval 963"/>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5" name="Oval 964"/>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6" name="Oval 965"/>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7" name="Oval 966"/>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8" name="Oval 967"/>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9" name="Oval 968"/>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0" name="Oval 969"/>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1" name="Oval 970"/>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2" name="Oval 971"/>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3" name="Oval 972"/>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4" name="Oval 973"/>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5" name="Oval 974"/>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6" name="Oval 975"/>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7" name="Oval 976"/>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8" name="Oval 977"/>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9" name="Oval 978"/>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0" name="Oval 979"/>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1" name="Oval 980"/>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2" name="Oval 981"/>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3" name="Oval 982"/>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4" name="Oval 983"/>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5" name="Oval 984"/>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6" name="Oval 985"/>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7" name="Oval 986"/>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8" name="Oval 987"/>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9" name="Oval 988"/>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25" name="Group 24"/>
              <p:cNvGrpSpPr/>
              <p:nvPr/>
            </p:nvGrpSpPr>
            <p:grpSpPr>
              <a:xfrm>
                <a:off x="-338573" y="6376876"/>
                <a:ext cx="9821147" cy="45719"/>
                <a:chOff x="-123700" y="-243408"/>
                <a:chExt cx="9821147" cy="45719"/>
              </a:xfrm>
            </p:grpSpPr>
            <p:sp>
              <p:nvSpPr>
                <p:cNvPr id="716" name="Oval 715"/>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7" name="Oval 716"/>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8" name="Oval 717"/>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9" name="Oval 718"/>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0" name="Oval 719"/>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1" name="Oval 720"/>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2" name="Oval 721"/>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3" name="Oval 722"/>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4" name="Oval 723"/>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5" name="Oval 724"/>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6" name="Oval 725"/>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7" name="Oval 726"/>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8" name="Oval 727"/>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9" name="Oval 728"/>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0" name="Oval 729"/>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1" name="Oval 730"/>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2" name="Oval 731"/>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3" name="Oval 732"/>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4" name="Oval 733"/>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5" name="Oval 734"/>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6" name="Oval 735"/>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7" name="Oval 736"/>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8" name="Oval 737"/>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9" name="Oval 738"/>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0" name="Oval 739"/>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1" name="Oval 740"/>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2" name="Oval 741"/>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3" name="Oval 742"/>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4" name="Oval 743"/>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5" name="Oval 744"/>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6" name="Oval 745"/>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7" name="Oval 746"/>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8" name="Oval 747"/>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9" name="Oval 748"/>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0" name="Oval 749"/>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1" name="Oval 750"/>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2" name="Oval 751"/>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3" name="Oval 752"/>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4" name="Oval 753"/>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5" name="Oval 754"/>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6" name="Oval 755"/>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7" name="Oval 756"/>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8" name="Oval 757"/>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9" name="Oval 758"/>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0" name="Oval 759"/>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1" name="Oval 760"/>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2" name="Oval 761"/>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3" name="Oval 762"/>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4" name="Oval 763"/>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5" name="Oval 764"/>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6" name="Oval 765"/>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7" name="Oval 766"/>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8" name="Oval 767"/>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9" name="Oval 768"/>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0" name="Oval 769"/>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1" name="Oval 770"/>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2" name="Oval 771"/>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3" name="Oval 772"/>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4" name="Oval 773"/>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5" name="Oval 774"/>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6" name="Oval 775"/>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7" name="Oval 776"/>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8" name="Oval 777"/>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9" name="Oval 778"/>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0" name="Oval 779"/>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1" name="Oval 780"/>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2" name="Oval 781"/>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3" name="Oval 782"/>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4" name="Oval 783"/>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5" name="Oval 784"/>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6" name="Oval 785"/>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7" name="Oval 786"/>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8" name="Oval 787"/>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9" name="Oval 788"/>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0" name="Oval 789"/>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1" name="Oval 790"/>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2" name="Oval 791"/>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3" name="Oval 792"/>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4" name="Oval 793"/>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5" name="Oval 794"/>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6" name="Oval 795"/>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7" name="Oval 796"/>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8" name="Oval 797"/>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9" name="Oval 798"/>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0" name="Oval 799"/>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1" name="Oval 800"/>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2" name="Oval 801"/>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3" name="Oval 802"/>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4" name="Oval 803"/>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5" name="Oval 804"/>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6" name="Oval 805"/>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7" name="Oval 806"/>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8" name="Oval 807"/>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9" name="Oval 808"/>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0" name="Oval 809"/>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1" name="Oval 810"/>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2" name="Oval 811"/>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3" name="Oval 812"/>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4" name="Oval 813"/>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5" name="Oval 814"/>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6" name="Oval 815"/>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7" name="Oval 816"/>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8" name="Oval 817"/>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9" name="Oval 818"/>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0" name="Oval 819"/>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1" name="Oval 820"/>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2" name="Oval 821"/>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3" name="Oval 822"/>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4" name="Oval 823"/>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5" name="Oval 824"/>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6" name="Oval 825"/>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7" name="Oval 826"/>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8" name="Oval 827"/>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9" name="Oval 828"/>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0" name="Oval 829"/>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1" name="Oval 830"/>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2" name="Oval 831"/>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3" name="Oval 832"/>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4" name="Oval 833"/>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5" name="Oval 834"/>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6" name="Oval 835"/>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7" name="Oval 836"/>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8" name="Oval 837"/>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9" name="Oval 838"/>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0" name="Oval 839"/>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1" name="Oval 840"/>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2" name="Oval 841"/>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3" name="Oval 842"/>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4" name="Oval 843"/>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5" name="Oval 844"/>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6" name="Oval 845"/>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7" name="Oval 846"/>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8" name="Oval 847"/>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9" name="Oval 848"/>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0" name="Oval 849"/>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1" name="Oval 850"/>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2" name="Oval 851"/>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26" name="Group 25"/>
              <p:cNvGrpSpPr/>
              <p:nvPr/>
            </p:nvGrpSpPr>
            <p:grpSpPr>
              <a:xfrm>
                <a:off x="-338573" y="6446658"/>
                <a:ext cx="9821147" cy="45719"/>
                <a:chOff x="-123700" y="-243408"/>
                <a:chExt cx="9821147" cy="45719"/>
              </a:xfrm>
            </p:grpSpPr>
            <p:sp>
              <p:nvSpPr>
                <p:cNvPr id="579" name="Oval 578"/>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0" name="Oval 579"/>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1" name="Oval 580"/>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2" name="Oval 581"/>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3" name="Oval 582"/>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4" name="Oval 583"/>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5" name="Oval 584"/>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6" name="Oval 585"/>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7" name="Oval 586"/>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8" name="Oval 587"/>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9" name="Oval 588"/>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0" name="Oval 589"/>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1" name="Oval 590"/>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2" name="Oval 591"/>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3" name="Oval 592"/>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4" name="Oval 593"/>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5" name="Oval 594"/>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6" name="Oval 595"/>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7" name="Oval 596"/>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8" name="Oval 597"/>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9" name="Oval 598"/>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0" name="Oval 599"/>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1" name="Oval 600"/>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2" name="Oval 601"/>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3" name="Oval 602"/>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4" name="Oval 603"/>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5" name="Oval 604"/>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6" name="Oval 605"/>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7" name="Oval 606"/>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8" name="Oval 607"/>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9" name="Oval 608"/>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0" name="Oval 609"/>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1" name="Oval 610"/>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2" name="Oval 611"/>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3" name="Oval 612"/>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4" name="Oval 613"/>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5" name="Oval 614"/>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6" name="Oval 615"/>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7" name="Oval 616"/>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8" name="Oval 617"/>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9" name="Oval 618"/>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0" name="Oval 619"/>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1" name="Oval 620"/>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2" name="Oval 621"/>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3" name="Oval 622"/>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4" name="Oval 623"/>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5" name="Oval 624"/>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6" name="Oval 625"/>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7" name="Oval 626"/>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8" name="Oval 627"/>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9" name="Oval 628"/>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0" name="Oval 629"/>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1" name="Oval 630"/>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2" name="Oval 631"/>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3" name="Oval 632"/>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4" name="Oval 633"/>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5" name="Oval 634"/>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6" name="Oval 635"/>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7" name="Oval 636"/>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8" name="Oval 637"/>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9" name="Oval 638"/>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0" name="Oval 639"/>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1" name="Oval 640"/>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2" name="Oval 641"/>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3" name="Oval 642"/>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4" name="Oval 643"/>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5" name="Oval 644"/>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6" name="Oval 645"/>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7" name="Oval 646"/>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8" name="Oval 647"/>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9" name="Oval 648"/>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0" name="Oval 649"/>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1" name="Oval 650"/>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2" name="Oval 651"/>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3" name="Oval 652"/>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4" name="Oval 653"/>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5" name="Oval 654"/>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6" name="Oval 655"/>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7" name="Oval 656"/>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8" name="Oval 657"/>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9" name="Oval 658"/>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0" name="Oval 659"/>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1" name="Oval 660"/>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2" name="Oval 661"/>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3" name="Oval 662"/>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4" name="Oval 663"/>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5" name="Oval 664"/>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6" name="Oval 665"/>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7" name="Oval 666"/>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8" name="Oval 667"/>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9" name="Oval 668"/>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0" name="Oval 669"/>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1" name="Oval 670"/>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2" name="Oval 671"/>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3" name="Oval 672"/>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4" name="Oval 673"/>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5" name="Oval 674"/>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6" name="Oval 675"/>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7" name="Oval 676"/>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8" name="Oval 677"/>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9" name="Oval 678"/>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0" name="Oval 679"/>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1" name="Oval 680"/>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2" name="Oval 681"/>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3" name="Oval 682"/>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4" name="Oval 683"/>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5" name="Oval 684"/>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6" name="Oval 685"/>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7" name="Oval 686"/>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8" name="Oval 687"/>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9" name="Oval 688"/>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0" name="Oval 689"/>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1" name="Oval 690"/>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2" name="Oval 691"/>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3" name="Oval 692"/>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4" name="Oval 693"/>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5" name="Oval 694"/>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6" name="Oval 695"/>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7" name="Oval 696"/>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8" name="Oval 697"/>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9" name="Oval 698"/>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0" name="Oval 699"/>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1" name="Oval 700"/>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2" name="Oval 701"/>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3" name="Oval 702"/>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4" name="Oval 703"/>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5" name="Oval 704"/>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6" name="Oval 705"/>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7" name="Oval 706"/>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8" name="Oval 707"/>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9" name="Oval 708"/>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0" name="Oval 709"/>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1" name="Oval 710"/>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2" name="Oval 711"/>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3" name="Oval 712"/>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4" name="Oval 713"/>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5" name="Oval 714"/>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27" name="Group 26"/>
              <p:cNvGrpSpPr/>
              <p:nvPr/>
            </p:nvGrpSpPr>
            <p:grpSpPr>
              <a:xfrm>
                <a:off x="-338573" y="6516440"/>
                <a:ext cx="9821147" cy="45719"/>
                <a:chOff x="-123700" y="-243408"/>
                <a:chExt cx="9821147" cy="45719"/>
              </a:xfrm>
            </p:grpSpPr>
            <p:sp>
              <p:nvSpPr>
                <p:cNvPr id="442" name="Oval 441"/>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3" name="Oval 442"/>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4" name="Oval 443"/>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5" name="Oval 444"/>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6" name="Oval 445"/>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7" name="Oval 446"/>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8" name="Oval 447"/>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9" name="Oval 448"/>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0" name="Oval 449"/>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1" name="Oval 450"/>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2" name="Oval 451"/>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3" name="Oval 452"/>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4" name="Oval 453"/>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5" name="Oval 454"/>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6" name="Oval 455"/>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7" name="Oval 456"/>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8" name="Oval 457"/>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9" name="Oval 458"/>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0" name="Oval 459"/>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1" name="Oval 460"/>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2" name="Oval 461"/>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3" name="Oval 462"/>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4" name="Oval 463"/>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5" name="Oval 464"/>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6" name="Oval 465"/>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7" name="Oval 466"/>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8" name="Oval 467"/>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9" name="Oval 468"/>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0" name="Oval 469"/>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1" name="Oval 470"/>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2" name="Oval 471"/>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3" name="Oval 472"/>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4" name="Oval 473"/>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5" name="Oval 474"/>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6" name="Oval 475"/>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7" name="Oval 476"/>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8" name="Oval 477"/>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9" name="Oval 478"/>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0" name="Oval 479"/>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1" name="Oval 480"/>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2" name="Oval 481"/>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3" name="Oval 482"/>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4" name="Oval 483"/>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5" name="Oval 484"/>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6" name="Oval 485"/>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7" name="Oval 486"/>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8" name="Oval 487"/>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9" name="Oval 488"/>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0" name="Oval 489"/>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1" name="Oval 490"/>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2" name="Oval 491"/>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3" name="Oval 492"/>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4" name="Oval 493"/>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5" name="Oval 494"/>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6" name="Oval 495"/>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7" name="Oval 496"/>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8" name="Oval 497"/>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9" name="Oval 498"/>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0" name="Oval 499"/>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1" name="Oval 500"/>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2" name="Oval 501"/>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3" name="Oval 502"/>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4" name="Oval 503"/>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5" name="Oval 504"/>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6" name="Oval 505"/>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7" name="Oval 506"/>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8" name="Oval 507"/>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9" name="Oval 508"/>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0" name="Oval 509"/>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1" name="Oval 510"/>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2" name="Oval 511"/>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3" name="Oval 512"/>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4" name="Oval 513"/>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5" name="Oval 514"/>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6" name="Oval 515"/>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7" name="Oval 516"/>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8" name="Oval 517"/>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9" name="Oval 518"/>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0" name="Oval 519"/>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1" name="Oval 520"/>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2" name="Oval 521"/>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3" name="Oval 522"/>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4" name="Oval 523"/>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5" name="Oval 524"/>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6" name="Oval 525"/>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7" name="Oval 526"/>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8" name="Oval 527"/>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9" name="Oval 528"/>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0" name="Oval 529"/>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1" name="Oval 530"/>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2" name="Oval 531"/>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3" name="Oval 532"/>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4" name="Oval 533"/>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5" name="Oval 534"/>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6" name="Oval 535"/>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7" name="Oval 536"/>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8" name="Oval 537"/>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9" name="Oval 538"/>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0" name="Oval 539"/>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1" name="Oval 540"/>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2" name="Oval 541"/>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3" name="Oval 542"/>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4" name="Oval 543"/>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5" name="Oval 544"/>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6" name="Oval 545"/>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7" name="Oval 546"/>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8" name="Oval 547"/>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9" name="Oval 548"/>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0" name="Oval 549"/>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1" name="Oval 550"/>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2" name="Oval 551"/>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3" name="Oval 552"/>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4" name="Oval 553"/>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5" name="Oval 554"/>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6" name="Oval 555"/>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7" name="Oval 556"/>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8" name="Oval 557"/>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9" name="Oval 558"/>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0" name="Oval 559"/>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1" name="Oval 560"/>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2" name="Oval 561"/>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3" name="Oval 562"/>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4" name="Oval 563"/>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5" name="Oval 564"/>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6" name="Oval 565"/>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7" name="Oval 566"/>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8" name="Oval 567"/>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9" name="Oval 568"/>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0" name="Oval 569"/>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1" name="Oval 570"/>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2" name="Oval 571"/>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3" name="Oval 572"/>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4" name="Oval 573"/>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5" name="Oval 574"/>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6" name="Oval 575"/>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7" name="Oval 576"/>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8" name="Oval 577"/>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28" name="Group 27"/>
              <p:cNvGrpSpPr/>
              <p:nvPr/>
            </p:nvGrpSpPr>
            <p:grpSpPr>
              <a:xfrm>
                <a:off x="-338573" y="6586222"/>
                <a:ext cx="9821147" cy="45719"/>
                <a:chOff x="-123700" y="-243408"/>
                <a:chExt cx="9821147" cy="45719"/>
              </a:xfrm>
            </p:grpSpPr>
            <p:sp>
              <p:nvSpPr>
                <p:cNvPr id="305" name="Oval 304"/>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6" name="Oval 305"/>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7" name="Oval 306"/>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8" name="Oval 307"/>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9" name="Oval 308"/>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0" name="Oval 309"/>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1" name="Oval 310"/>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2" name="Oval 311"/>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3" name="Oval 312"/>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4" name="Oval 313"/>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5" name="Oval 314"/>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6" name="Oval 315"/>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7" name="Oval 316"/>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8" name="Oval 317"/>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9" name="Oval 318"/>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0" name="Oval 319"/>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1" name="Oval 320"/>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2" name="Oval 321"/>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3" name="Oval 322"/>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4" name="Oval 323"/>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5" name="Oval 324"/>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6" name="Oval 325"/>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7" name="Oval 326"/>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8" name="Oval 327"/>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9" name="Oval 328"/>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0" name="Oval 329"/>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1" name="Oval 330"/>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2" name="Oval 331"/>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3" name="Oval 332"/>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4" name="Oval 333"/>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5" name="Oval 334"/>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6" name="Oval 335"/>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7" name="Oval 336"/>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8" name="Oval 337"/>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9" name="Oval 338"/>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0" name="Oval 339"/>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1" name="Oval 340"/>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2" name="Oval 341"/>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3" name="Oval 342"/>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4" name="Oval 343"/>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5" name="Oval 344"/>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6" name="Oval 345"/>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7" name="Oval 346"/>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8" name="Oval 347"/>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9" name="Oval 348"/>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0" name="Oval 349"/>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1" name="Oval 350"/>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2" name="Oval 351"/>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3" name="Oval 352"/>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4" name="Oval 353"/>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5" name="Oval 354"/>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6" name="Oval 355"/>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7" name="Oval 356"/>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8" name="Oval 357"/>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9" name="Oval 358"/>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0" name="Oval 359"/>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1" name="Oval 360"/>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2" name="Oval 361"/>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3" name="Oval 362"/>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4" name="Oval 363"/>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5" name="Oval 364"/>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6" name="Oval 365"/>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7" name="Oval 366"/>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8" name="Oval 367"/>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9" name="Oval 368"/>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0" name="Oval 369"/>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1" name="Oval 370"/>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2" name="Oval 371"/>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3" name="Oval 372"/>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4" name="Oval 373"/>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5" name="Oval 374"/>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6" name="Oval 375"/>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7" name="Oval 376"/>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8" name="Oval 377"/>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9" name="Oval 378"/>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0" name="Oval 379"/>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1" name="Oval 380"/>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2" name="Oval 381"/>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3" name="Oval 382"/>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4" name="Oval 383"/>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5" name="Oval 384"/>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6" name="Oval 385"/>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7" name="Oval 386"/>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8" name="Oval 387"/>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9" name="Oval 388"/>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0" name="Oval 389"/>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1" name="Oval 390"/>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2" name="Oval 391"/>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3" name="Oval 392"/>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4" name="Oval 393"/>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5" name="Oval 394"/>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6" name="Oval 395"/>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7" name="Oval 396"/>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8" name="Oval 397"/>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9" name="Oval 398"/>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0" name="Oval 399"/>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1" name="Oval 400"/>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2" name="Oval 401"/>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3" name="Oval 402"/>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4" name="Oval 403"/>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5" name="Oval 404"/>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6" name="Oval 405"/>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7" name="Oval 406"/>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8" name="Oval 407"/>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9" name="Oval 408"/>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0" name="Oval 409"/>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1" name="Oval 410"/>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2" name="Oval 411"/>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3" name="Oval 412"/>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4" name="Oval 413"/>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5" name="Oval 414"/>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6" name="Oval 415"/>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7" name="Oval 416"/>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8" name="Oval 417"/>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9" name="Oval 418"/>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0" name="Oval 419"/>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1" name="Oval 420"/>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2" name="Oval 421"/>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3" name="Oval 422"/>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4" name="Oval 423"/>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5" name="Oval 424"/>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6" name="Oval 425"/>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7" name="Oval 426"/>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8" name="Oval 427"/>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9" name="Oval 428"/>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0" name="Oval 429"/>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1" name="Oval 430"/>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2" name="Oval 431"/>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3" name="Oval 432"/>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4" name="Oval 433"/>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5" name="Oval 434"/>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6" name="Oval 435"/>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7" name="Oval 436"/>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8" name="Oval 437"/>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9" name="Oval 438"/>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0" name="Oval 439"/>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1" name="Oval 440"/>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29" name="Group 28"/>
              <p:cNvGrpSpPr/>
              <p:nvPr/>
            </p:nvGrpSpPr>
            <p:grpSpPr>
              <a:xfrm>
                <a:off x="-338573" y="6656004"/>
                <a:ext cx="9821147" cy="45719"/>
                <a:chOff x="-123700" y="-243408"/>
                <a:chExt cx="9821147" cy="45719"/>
              </a:xfrm>
            </p:grpSpPr>
            <p:sp>
              <p:nvSpPr>
                <p:cNvPr id="168" name="Oval 167"/>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9" name="Oval 168"/>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0" name="Oval 169"/>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1" name="Oval 170"/>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2" name="Oval 171"/>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3" name="Oval 172"/>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4" name="Oval 173"/>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5" name="Oval 174"/>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6" name="Oval 175"/>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7" name="Oval 176"/>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8" name="Oval 177"/>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9" name="Oval 178"/>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0" name="Oval 179"/>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1" name="Oval 180"/>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2" name="Oval 181"/>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3" name="Oval 182"/>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4" name="Oval 183"/>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5" name="Oval 184"/>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6" name="Oval 185"/>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7" name="Oval 186"/>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8" name="Oval 187"/>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9" name="Oval 188"/>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0" name="Oval 189"/>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1" name="Oval 190"/>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2" name="Oval 191"/>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3" name="Oval 192"/>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4" name="Oval 193"/>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5" name="Oval 194"/>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6" name="Oval 195"/>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7" name="Oval 196"/>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8" name="Oval 197"/>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9" name="Oval 198"/>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0" name="Oval 199"/>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1" name="Oval 200"/>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2" name="Oval 201"/>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3" name="Oval 202"/>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4" name="Oval 203"/>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5" name="Oval 204"/>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6" name="Oval 205"/>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7" name="Oval 206"/>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8" name="Oval 207"/>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9" name="Oval 208"/>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0" name="Oval 209"/>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1" name="Oval 210"/>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2" name="Oval 211"/>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3" name="Oval 212"/>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4" name="Oval 213"/>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5" name="Oval 214"/>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6" name="Oval 215"/>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7" name="Oval 216"/>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8" name="Oval 217"/>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9" name="Oval 218"/>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0" name="Oval 219"/>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1" name="Oval 220"/>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2" name="Oval 221"/>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3" name="Oval 222"/>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4" name="Oval 223"/>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5" name="Oval 224"/>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6" name="Oval 225"/>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7" name="Oval 226"/>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8" name="Oval 227"/>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9" name="Oval 228"/>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0" name="Oval 229"/>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1" name="Oval 230"/>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2" name="Oval 231"/>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3" name="Oval 232"/>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4" name="Oval 233"/>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5" name="Oval 234"/>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6" name="Oval 235"/>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7" name="Oval 236"/>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8" name="Oval 237"/>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9" name="Oval 238"/>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0" name="Oval 239"/>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1" name="Oval 240"/>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2" name="Oval 241"/>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3" name="Oval 242"/>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4" name="Oval 243"/>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5" name="Oval 244"/>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6" name="Oval 245"/>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7" name="Oval 246"/>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8" name="Oval 247"/>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9" name="Oval 248"/>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0" name="Oval 249"/>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1" name="Oval 250"/>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2" name="Oval 251"/>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3" name="Oval 252"/>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4" name="Oval 253"/>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5" name="Oval 254"/>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6" name="Oval 255"/>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7" name="Oval 256"/>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8" name="Oval 257"/>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9" name="Oval 258"/>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0" name="Oval 259"/>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1" name="Oval 260"/>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2" name="Oval 261"/>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3" name="Oval 262"/>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4" name="Oval 263"/>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5" name="Oval 264"/>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6" name="Oval 265"/>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7" name="Oval 266"/>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8" name="Oval 267"/>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9" name="Oval 268"/>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0" name="Oval 269"/>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1" name="Oval 270"/>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2" name="Oval 271"/>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3" name="Oval 272"/>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4" name="Oval 273"/>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5" name="Oval 274"/>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6" name="Oval 275"/>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7" name="Oval 276"/>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8" name="Oval 277"/>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9" name="Oval 278"/>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0" name="Oval 279"/>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1" name="Oval 280"/>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2" name="Oval 281"/>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3" name="Oval 282"/>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4" name="Oval 283"/>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5" name="Oval 284"/>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6" name="Oval 285"/>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7" name="Oval 286"/>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8" name="Oval 287"/>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9" name="Oval 288"/>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0" name="Oval 289"/>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1" name="Oval 290"/>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2" name="Oval 291"/>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3" name="Oval 292"/>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4" name="Oval 293"/>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5" name="Oval 294"/>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6" name="Oval 295"/>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 name="Oval 296"/>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8" name="Oval 297"/>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9" name="Oval 298"/>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0" name="Oval 299"/>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1" name="Oval 300"/>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2" name="Oval 301"/>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3" name="Oval 302"/>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4" name="Oval 303"/>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30" name="Group 29"/>
              <p:cNvGrpSpPr/>
              <p:nvPr/>
            </p:nvGrpSpPr>
            <p:grpSpPr>
              <a:xfrm>
                <a:off x="-338573" y="6725789"/>
                <a:ext cx="9821147" cy="45719"/>
                <a:chOff x="-123700" y="-243408"/>
                <a:chExt cx="9821147" cy="45719"/>
              </a:xfrm>
            </p:grpSpPr>
            <p:sp>
              <p:nvSpPr>
                <p:cNvPr id="31" name="Oval 30"/>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 name="Oval 36"/>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 name="Oval 37"/>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 name="Oval 40"/>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 name="Oval 42"/>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 name="Oval 43"/>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 name="Oval 44"/>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 name="Oval 45"/>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 name="Oval 46"/>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 name="Oval 48"/>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 name="Oval 49"/>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 name="Oval 50"/>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 name="Oval 51"/>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 name="Oval 52"/>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 name="Oval 53"/>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 name="Oval 54"/>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 name="Oval 55"/>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 name="Oval 56"/>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 name="Oval 57"/>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 name="Oval 58"/>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 name="Oval 59"/>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 name="Oval 60"/>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 name="Oval 61"/>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 name="Oval 62"/>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 name="Oval 63"/>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 name="Oval 64"/>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 name="Oval 65"/>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 name="Oval 66"/>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 name="Oval 67"/>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 name="Oval 68"/>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 name="Oval 69"/>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 name="Oval 70"/>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 name="Oval 71"/>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 name="Oval 72"/>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 name="Oval 73"/>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 name="Oval 74"/>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 name="Oval 75"/>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 name="Oval 76"/>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 name="Oval 77"/>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 name="Oval 78"/>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 name="Oval 79"/>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 name="Oval 80"/>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 name="Oval 81"/>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 name="Oval 82"/>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 name="Oval 83"/>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 name="Oval 84"/>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 name="Oval 85"/>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 name="Oval 86"/>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 name="Oval 89"/>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 name="Oval 90"/>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 name="Oval 91"/>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 name="Oval 92"/>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 name="Oval 93"/>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 name="Oval 94"/>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 name="Oval 95"/>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 name="Oval 96"/>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 name="Oval 97"/>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 name="Oval 98"/>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 name="Oval 99"/>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 name="Oval 100"/>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 name="Oval 101"/>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 name="Oval 102"/>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 name="Oval 103"/>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 name="Oval 104"/>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 name="Oval 105"/>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 name="Oval 106"/>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 name="Oval 107"/>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 name="Oval 108"/>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 name="Oval 109"/>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 name="Oval 110"/>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 name="Oval 111"/>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3" name="Oval 112"/>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4" name="Oval 113"/>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5" name="Oval 114"/>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7" name="Oval 116"/>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8" name="Oval 117"/>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9" name="Oval 118"/>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0" name="Oval 119"/>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1" name="Oval 120"/>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2" name="Oval 121"/>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3" name="Oval 122"/>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4" name="Oval 123"/>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5" name="Oval 124"/>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6" name="Oval 125"/>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7" name="Oval 126"/>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8" name="Oval 127"/>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9" name="Oval 128"/>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0" name="Oval 129"/>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1" name="Oval 130"/>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2" name="Oval 131"/>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3" name="Oval 132"/>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4" name="Oval 133"/>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5" name="Oval 134"/>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6" name="Oval 135"/>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7" name="Oval 136"/>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8" name="Oval 137"/>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9" name="Oval 138"/>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0" name="Oval 139"/>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1" name="Oval 140"/>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2" name="Oval 141"/>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3" name="Oval 142"/>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4" name="Oval 143"/>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5" name="Oval 144"/>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6" name="Oval 145"/>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7" name="Oval 146"/>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8" name="Oval 147"/>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9" name="Oval 148"/>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0" name="Oval 149"/>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1" name="Oval 150"/>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2" name="Oval 151"/>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3" name="Oval 152"/>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4" name="Oval 153"/>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5" name="Oval 154"/>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6" name="Oval 155"/>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7" name="Oval 156"/>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8" name="Oval 157"/>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9" name="Oval 158"/>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0" name="Oval 159"/>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1" name="Oval 160"/>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2" name="Oval 161"/>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3" name="Oval 162"/>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4" name="Oval 163"/>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5" name="Oval 164"/>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6" name="Oval 165"/>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7" name="Oval 166"/>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cxnSp>
          <p:nvCxnSpPr>
            <p:cNvPr id="22" name="Straight Connector 21"/>
            <p:cNvCxnSpPr/>
            <p:nvPr/>
          </p:nvCxnSpPr>
          <p:spPr>
            <a:xfrm>
              <a:off x="-283633" y="5760966"/>
              <a:ext cx="9711267" cy="0"/>
            </a:xfrm>
            <a:prstGeom prst="line">
              <a:avLst/>
            </a:prstGeom>
            <a:ln w="57150" cmpd="sng">
              <a:solidFill>
                <a:srgbClr val="3E8EDE"/>
              </a:solidFill>
            </a:ln>
            <a:effectLst/>
          </p:spPr>
          <p:style>
            <a:lnRef idx="2">
              <a:schemeClr val="accent1"/>
            </a:lnRef>
            <a:fillRef idx="0">
              <a:schemeClr val="accent1"/>
            </a:fillRef>
            <a:effectRef idx="1">
              <a:schemeClr val="accent1"/>
            </a:effectRef>
            <a:fontRef idx="minor">
              <a:schemeClr val="tx1"/>
            </a:fontRef>
          </p:style>
        </p:cxnSp>
      </p:grpSp>
      <p:pic>
        <p:nvPicPr>
          <p:cNvPr id="5" name="Picture 4" descr="Globe_White.png"/>
          <p:cNvPicPr>
            <a:picLocks noChangeAspect="1"/>
          </p:cNvPicPr>
          <p:nvPr/>
        </p:nvPicPr>
        <p:blipFill rotWithShape="1">
          <a:blip r:embed="rId3">
            <a:alphaModFix amt="29000"/>
            <a:extLst>
              <a:ext uri="{28A0092B-C50C-407E-A947-70E740481C1C}">
                <a14:useLocalDpi xmlns:a14="http://schemas.microsoft.com/office/drawing/2010/main" val="0"/>
              </a:ext>
            </a:extLst>
          </a:blip>
          <a:srcRect t="26812" b="39855"/>
          <a:stretch/>
        </p:blipFill>
        <p:spPr>
          <a:xfrm>
            <a:off x="3929351" y="-99392"/>
            <a:ext cx="5021868" cy="1656184"/>
          </a:xfrm>
          <a:prstGeom prst="rect">
            <a:avLst/>
          </a:prstGeom>
        </p:spPr>
      </p:pic>
      <p:pic>
        <p:nvPicPr>
          <p:cNvPr id="10" name="Picture 9" descr="New_UNITAR_Vertical_Logo_35mm_Pantone279C-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1571" y="6269062"/>
            <a:ext cx="649046" cy="630634"/>
          </a:xfrm>
          <a:prstGeom prst="rect">
            <a:avLst/>
          </a:prstGeom>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8" y="719138"/>
            <a:ext cx="8340725"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8" name="TextBox 1127"/>
          <p:cNvSpPr txBox="1"/>
          <p:nvPr/>
        </p:nvSpPr>
        <p:spPr>
          <a:xfrm>
            <a:off x="3245376" y="1052735"/>
            <a:ext cx="1038592" cy="504057"/>
          </a:xfrm>
          <a:prstGeom prst="rect">
            <a:avLst/>
          </a:prstGeom>
          <a:noFill/>
        </p:spPr>
        <p:txBody>
          <a:bodyPr wrap="square" lIns="0" tIns="0" rIns="0" bIns="0" rtlCol="0" anchor="t" anchorCtr="0">
            <a:noAutofit/>
          </a:bodyPr>
          <a:lstStyle/>
          <a:p>
            <a:pPr marL="0" lvl="1" algn="r"/>
            <a:r>
              <a:rPr lang="en-GB" sz="2800" dirty="0" smtClean="0">
                <a:solidFill>
                  <a:srgbClr val="4B92DB"/>
                </a:solidFill>
                <a:cs typeface="Arial"/>
              </a:rPr>
              <a:t>50%</a:t>
            </a:r>
          </a:p>
        </p:txBody>
      </p:sp>
      <p:sp>
        <p:nvSpPr>
          <p:cNvPr id="1129" name="TextBox 1128"/>
          <p:cNvSpPr txBox="1"/>
          <p:nvPr/>
        </p:nvSpPr>
        <p:spPr>
          <a:xfrm>
            <a:off x="4769378" y="1040280"/>
            <a:ext cx="1038592" cy="504057"/>
          </a:xfrm>
          <a:prstGeom prst="rect">
            <a:avLst/>
          </a:prstGeom>
          <a:noFill/>
        </p:spPr>
        <p:txBody>
          <a:bodyPr wrap="square" lIns="0" tIns="0" rIns="0" bIns="0" rtlCol="0" anchor="t" anchorCtr="0">
            <a:noAutofit/>
          </a:bodyPr>
          <a:lstStyle/>
          <a:p>
            <a:pPr marL="0" lvl="1"/>
            <a:r>
              <a:rPr lang="en-GB" sz="2800" dirty="0" smtClean="0">
                <a:solidFill>
                  <a:srgbClr val="4B92DB"/>
                </a:solidFill>
                <a:cs typeface="Arial"/>
              </a:rPr>
              <a:t>50%</a:t>
            </a:r>
          </a:p>
        </p:txBody>
      </p:sp>
      <p:sp>
        <p:nvSpPr>
          <p:cNvPr id="1127" name="Subtitle 2"/>
          <p:cNvSpPr>
            <a:spLocks noGrp="1"/>
          </p:cNvSpPr>
          <p:nvPr>
            <p:ph type="subTitle" idx="1"/>
          </p:nvPr>
        </p:nvSpPr>
        <p:spPr>
          <a:xfrm>
            <a:off x="575556" y="260648"/>
            <a:ext cx="4822304" cy="504056"/>
          </a:xfrm>
        </p:spPr>
        <p:txBody>
          <a:bodyPr>
            <a:normAutofit/>
          </a:bodyPr>
          <a:lstStyle/>
          <a:p>
            <a:pPr algn="l"/>
            <a:r>
              <a:rPr lang="en-US" sz="1800" dirty="0" smtClean="0">
                <a:solidFill>
                  <a:schemeClr val="bg1"/>
                </a:solidFill>
                <a:latin typeface="Arial"/>
                <a:cs typeface="Arial"/>
              </a:rPr>
              <a:t>Introduction to UNOSAT</a:t>
            </a:r>
            <a:endParaRPr lang="en-US" sz="1800" dirty="0">
              <a:solidFill>
                <a:schemeClr val="bg1"/>
              </a:solidFill>
              <a:latin typeface="Arial"/>
              <a:cs typeface="Arial"/>
            </a:endParaRPr>
          </a:p>
        </p:txBody>
      </p:sp>
    </p:spTree>
    <p:extLst>
      <p:ext uri="{BB962C8B-B14F-4D97-AF65-F5344CB8AC3E}">
        <p14:creationId xmlns:p14="http://schemas.microsoft.com/office/powerpoint/2010/main" val="97464292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264" y="-99392"/>
            <a:ext cx="9324528" cy="1656184"/>
          </a:xfrm>
          <a:prstGeom prst="rect">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p:nvCxnSpPr>
        <p:spPr>
          <a:xfrm>
            <a:off x="-90264" y="1628800"/>
            <a:ext cx="9338121" cy="0"/>
          </a:xfrm>
          <a:prstGeom prst="line">
            <a:avLst/>
          </a:prstGeom>
          <a:ln w="38100" cmpd="sng">
            <a:solidFill>
              <a:srgbClr val="3E8EDE"/>
            </a:solidFill>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283633" y="6307988"/>
            <a:ext cx="9711267" cy="534196"/>
            <a:chOff x="-283633" y="5390661"/>
            <a:chExt cx="9711267" cy="534196"/>
          </a:xfrm>
        </p:grpSpPr>
        <p:grpSp>
          <p:nvGrpSpPr>
            <p:cNvPr id="21" name="Group 20"/>
            <p:cNvGrpSpPr/>
            <p:nvPr/>
          </p:nvGrpSpPr>
          <p:grpSpPr>
            <a:xfrm>
              <a:off x="-173335" y="5390661"/>
              <a:ext cx="9490670" cy="534196"/>
              <a:chOff x="-338573" y="6237312"/>
              <a:chExt cx="9821147" cy="534196"/>
            </a:xfrm>
          </p:grpSpPr>
          <p:grpSp>
            <p:nvGrpSpPr>
              <p:cNvPr id="23" name="Group 22"/>
              <p:cNvGrpSpPr/>
              <p:nvPr/>
            </p:nvGrpSpPr>
            <p:grpSpPr>
              <a:xfrm>
                <a:off x="-338573" y="6237312"/>
                <a:ext cx="9821147" cy="45719"/>
                <a:chOff x="-123700" y="-243408"/>
                <a:chExt cx="9821147" cy="45719"/>
              </a:xfrm>
            </p:grpSpPr>
            <p:sp>
              <p:nvSpPr>
                <p:cNvPr id="990" name="Oval 989"/>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1" name="Oval 990"/>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2" name="Oval 991"/>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3" name="Oval 992"/>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4" name="Oval 993"/>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5" name="Oval 994"/>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6" name="Oval 995"/>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7" name="Oval 996"/>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8" name="Oval 997"/>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9" name="Oval 998"/>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0" name="Oval 999"/>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1" name="Oval 1000"/>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2" name="Oval 1001"/>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3" name="Oval 1002"/>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4" name="Oval 1003"/>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5" name="Oval 1004"/>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6" name="Oval 1005"/>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7" name="Oval 1006"/>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8" name="Oval 1007"/>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9" name="Oval 1008"/>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0" name="Oval 1009"/>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1" name="Oval 1010"/>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2" name="Oval 1011"/>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3" name="Oval 1012"/>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4" name="Oval 1013"/>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5" name="Oval 1014"/>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6" name="Oval 1015"/>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7" name="Oval 1016"/>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8" name="Oval 1017"/>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9" name="Oval 1018"/>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0" name="Oval 1019"/>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1" name="Oval 1020"/>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2" name="Oval 1021"/>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3" name="Oval 1022"/>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4" name="Oval 1023"/>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5" name="Oval 1024"/>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6" name="Oval 1025"/>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7" name="Oval 1026"/>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8" name="Oval 1027"/>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9" name="Oval 1028"/>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0" name="Oval 1029"/>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1" name="Oval 1030"/>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2" name="Oval 1031"/>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3" name="Oval 1032"/>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4" name="Oval 1033"/>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5" name="Oval 1034"/>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6" name="Oval 1035"/>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7" name="Oval 1036"/>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8" name="Oval 1037"/>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9" name="Oval 1038"/>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0" name="Oval 1039"/>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1" name="Oval 1040"/>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2" name="Oval 1041"/>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3" name="Oval 1042"/>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4" name="Oval 1043"/>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5" name="Oval 1044"/>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6" name="Oval 1045"/>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7" name="Oval 1046"/>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8" name="Oval 1047"/>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9" name="Oval 1048"/>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0" name="Oval 1049"/>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1" name="Oval 1050"/>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2" name="Oval 1051"/>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3" name="Oval 1052"/>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4" name="Oval 1053"/>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5" name="Oval 1054"/>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6" name="Oval 1055"/>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7" name="Oval 1056"/>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8" name="Oval 1057"/>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9" name="Oval 1058"/>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0" name="Oval 1059"/>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1" name="Oval 1060"/>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2" name="Oval 1061"/>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3" name="Oval 1062"/>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4" name="Oval 1063"/>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5" name="Oval 1064"/>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6" name="Oval 1065"/>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7" name="Oval 1066"/>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8" name="Oval 1067"/>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9" name="Oval 1068"/>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0" name="Oval 1069"/>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1" name="Oval 1070"/>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2" name="Oval 1071"/>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3" name="Oval 1072"/>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4" name="Oval 1073"/>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5" name="Oval 1074"/>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6" name="Oval 1075"/>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7" name="Oval 1076"/>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8" name="Oval 1077"/>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9" name="Oval 1078"/>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0" name="Oval 1079"/>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1" name="Oval 1080"/>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2" name="Oval 1081"/>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3" name="Oval 1082"/>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4" name="Oval 1083"/>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5" name="Oval 1084"/>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6" name="Oval 1085"/>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7" name="Oval 1086"/>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8" name="Oval 1087"/>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9" name="Oval 1088"/>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0" name="Oval 1089"/>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1" name="Oval 1090"/>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2" name="Oval 1091"/>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3" name="Oval 1092"/>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4" name="Oval 1093"/>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5" name="Oval 1094"/>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6" name="Oval 1095"/>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7" name="Oval 1096"/>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8" name="Oval 1097"/>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9" name="Oval 1098"/>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0" name="Oval 1099"/>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1" name="Oval 1100"/>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2" name="Oval 1101"/>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3" name="Oval 1102"/>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4" name="Oval 1103"/>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5" name="Oval 1104"/>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6" name="Oval 1105"/>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7" name="Oval 1106"/>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8" name="Oval 1107"/>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9" name="Oval 1108"/>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0" name="Oval 1109"/>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1" name="Oval 1110"/>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2" name="Oval 1111"/>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3" name="Oval 1112"/>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4" name="Oval 1113"/>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5" name="Oval 1114"/>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6" name="Oval 1115"/>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7" name="Oval 1116"/>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8" name="Oval 1117"/>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9" name="Oval 1118"/>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0" name="Oval 1119"/>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1" name="Oval 1120"/>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2" name="Oval 1121"/>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3" name="Oval 1122"/>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4" name="Oval 1123"/>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5" name="Oval 1124"/>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6" name="Oval 1125"/>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24" name="Group 23"/>
              <p:cNvGrpSpPr/>
              <p:nvPr/>
            </p:nvGrpSpPr>
            <p:grpSpPr>
              <a:xfrm>
                <a:off x="-338573" y="6307094"/>
                <a:ext cx="9821147" cy="45719"/>
                <a:chOff x="-123700" y="-243408"/>
                <a:chExt cx="9821147" cy="45719"/>
              </a:xfrm>
            </p:grpSpPr>
            <p:sp>
              <p:nvSpPr>
                <p:cNvPr id="853" name="Oval 852"/>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4" name="Oval 853"/>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5" name="Oval 854"/>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6" name="Oval 855"/>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7" name="Oval 856"/>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8" name="Oval 857"/>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9" name="Oval 858"/>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0" name="Oval 859"/>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1" name="Oval 860"/>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2" name="Oval 861"/>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3" name="Oval 862"/>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4" name="Oval 863"/>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5" name="Oval 864"/>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6" name="Oval 865"/>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7" name="Oval 866"/>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8" name="Oval 867"/>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9" name="Oval 868"/>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0" name="Oval 869"/>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1" name="Oval 870"/>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2" name="Oval 871"/>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3" name="Oval 872"/>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4" name="Oval 873"/>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5" name="Oval 874"/>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6" name="Oval 875"/>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7" name="Oval 876"/>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8" name="Oval 877"/>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9" name="Oval 878"/>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0" name="Oval 879"/>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1" name="Oval 880"/>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2" name="Oval 881"/>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3" name="Oval 882"/>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4" name="Oval 883"/>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5" name="Oval 884"/>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6" name="Oval 885"/>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7" name="Oval 886"/>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8" name="Oval 887"/>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9" name="Oval 888"/>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0" name="Oval 889"/>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1" name="Oval 890"/>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2" name="Oval 891"/>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3" name="Oval 892"/>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4" name="Oval 893"/>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5" name="Oval 894"/>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6" name="Oval 895"/>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7" name="Oval 896"/>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8" name="Oval 897"/>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9" name="Oval 898"/>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0" name="Oval 899"/>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1" name="Oval 900"/>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2" name="Oval 901"/>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3" name="Oval 902"/>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4" name="Oval 903"/>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5" name="Oval 904"/>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6" name="Oval 905"/>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7" name="Oval 906"/>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8" name="Oval 907"/>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9" name="Oval 908"/>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0" name="Oval 909"/>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1" name="Oval 910"/>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2" name="Oval 911"/>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3" name="Oval 912"/>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4" name="Oval 913"/>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5" name="Oval 914"/>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6" name="Oval 915"/>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7" name="Oval 916"/>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8" name="Oval 917"/>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9" name="Oval 918"/>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0" name="Oval 919"/>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1" name="Oval 920"/>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2" name="Oval 921"/>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3" name="Oval 922"/>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4" name="Oval 923"/>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5" name="Oval 924"/>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6" name="Oval 925"/>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7" name="Oval 926"/>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8" name="Oval 927"/>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9" name="Oval 928"/>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0" name="Oval 929"/>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1" name="Oval 930"/>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2" name="Oval 931"/>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3" name="Oval 932"/>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4" name="Oval 933"/>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5" name="Oval 934"/>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6" name="Oval 935"/>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7" name="Oval 936"/>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8" name="Oval 937"/>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9" name="Oval 938"/>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0" name="Oval 939"/>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1" name="Oval 940"/>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2" name="Oval 941"/>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3" name="Oval 942"/>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4" name="Oval 943"/>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5" name="Oval 944"/>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6" name="Oval 945"/>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7" name="Oval 946"/>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8" name="Oval 947"/>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9" name="Oval 948"/>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0" name="Oval 949"/>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1" name="Oval 950"/>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2" name="Oval 951"/>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3" name="Oval 952"/>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4" name="Oval 953"/>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5" name="Oval 954"/>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6" name="Oval 955"/>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7" name="Oval 956"/>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8" name="Oval 957"/>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9" name="Oval 958"/>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0" name="Oval 959"/>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1" name="Oval 960"/>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2" name="Oval 961"/>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3" name="Oval 962"/>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4" name="Oval 963"/>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5" name="Oval 964"/>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6" name="Oval 965"/>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7" name="Oval 966"/>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8" name="Oval 967"/>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9" name="Oval 968"/>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0" name="Oval 969"/>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1" name="Oval 970"/>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2" name="Oval 971"/>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3" name="Oval 972"/>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4" name="Oval 973"/>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5" name="Oval 974"/>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6" name="Oval 975"/>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7" name="Oval 976"/>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8" name="Oval 977"/>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9" name="Oval 978"/>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0" name="Oval 979"/>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1" name="Oval 980"/>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2" name="Oval 981"/>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3" name="Oval 982"/>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4" name="Oval 983"/>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5" name="Oval 984"/>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6" name="Oval 985"/>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7" name="Oval 986"/>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8" name="Oval 987"/>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9" name="Oval 988"/>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25" name="Group 24"/>
              <p:cNvGrpSpPr/>
              <p:nvPr/>
            </p:nvGrpSpPr>
            <p:grpSpPr>
              <a:xfrm>
                <a:off x="-338573" y="6376876"/>
                <a:ext cx="9821147" cy="45719"/>
                <a:chOff x="-123700" y="-243408"/>
                <a:chExt cx="9821147" cy="45719"/>
              </a:xfrm>
            </p:grpSpPr>
            <p:sp>
              <p:nvSpPr>
                <p:cNvPr id="716" name="Oval 715"/>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7" name="Oval 716"/>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8" name="Oval 717"/>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9" name="Oval 718"/>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0" name="Oval 719"/>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1" name="Oval 720"/>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2" name="Oval 721"/>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3" name="Oval 722"/>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4" name="Oval 723"/>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5" name="Oval 724"/>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6" name="Oval 725"/>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7" name="Oval 726"/>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8" name="Oval 727"/>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9" name="Oval 728"/>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0" name="Oval 729"/>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1" name="Oval 730"/>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2" name="Oval 731"/>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3" name="Oval 732"/>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4" name="Oval 733"/>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5" name="Oval 734"/>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6" name="Oval 735"/>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7" name="Oval 736"/>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8" name="Oval 737"/>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9" name="Oval 738"/>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0" name="Oval 739"/>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1" name="Oval 740"/>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2" name="Oval 741"/>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3" name="Oval 742"/>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4" name="Oval 743"/>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5" name="Oval 744"/>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6" name="Oval 745"/>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7" name="Oval 746"/>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8" name="Oval 747"/>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9" name="Oval 748"/>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0" name="Oval 749"/>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1" name="Oval 750"/>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2" name="Oval 751"/>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3" name="Oval 752"/>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4" name="Oval 753"/>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5" name="Oval 754"/>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6" name="Oval 755"/>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7" name="Oval 756"/>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8" name="Oval 757"/>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9" name="Oval 758"/>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0" name="Oval 759"/>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1" name="Oval 760"/>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2" name="Oval 761"/>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3" name="Oval 762"/>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4" name="Oval 763"/>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5" name="Oval 764"/>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6" name="Oval 765"/>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7" name="Oval 766"/>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8" name="Oval 767"/>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9" name="Oval 768"/>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0" name="Oval 769"/>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1" name="Oval 770"/>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2" name="Oval 771"/>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3" name="Oval 772"/>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4" name="Oval 773"/>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5" name="Oval 774"/>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6" name="Oval 775"/>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7" name="Oval 776"/>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8" name="Oval 777"/>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9" name="Oval 778"/>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0" name="Oval 779"/>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1" name="Oval 780"/>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2" name="Oval 781"/>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3" name="Oval 782"/>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4" name="Oval 783"/>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5" name="Oval 784"/>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6" name="Oval 785"/>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7" name="Oval 786"/>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8" name="Oval 787"/>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9" name="Oval 788"/>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0" name="Oval 789"/>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1" name="Oval 790"/>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2" name="Oval 791"/>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3" name="Oval 792"/>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4" name="Oval 793"/>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5" name="Oval 794"/>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6" name="Oval 795"/>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7" name="Oval 796"/>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8" name="Oval 797"/>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9" name="Oval 798"/>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0" name="Oval 799"/>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1" name="Oval 800"/>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2" name="Oval 801"/>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3" name="Oval 802"/>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4" name="Oval 803"/>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5" name="Oval 804"/>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6" name="Oval 805"/>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7" name="Oval 806"/>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8" name="Oval 807"/>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9" name="Oval 808"/>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0" name="Oval 809"/>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1" name="Oval 810"/>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2" name="Oval 811"/>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3" name="Oval 812"/>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4" name="Oval 813"/>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5" name="Oval 814"/>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6" name="Oval 815"/>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7" name="Oval 816"/>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8" name="Oval 817"/>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9" name="Oval 818"/>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0" name="Oval 819"/>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1" name="Oval 820"/>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2" name="Oval 821"/>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3" name="Oval 822"/>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4" name="Oval 823"/>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5" name="Oval 824"/>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6" name="Oval 825"/>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7" name="Oval 826"/>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8" name="Oval 827"/>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9" name="Oval 828"/>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0" name="Oval 829"/>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1" name="Oval 830"/>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2" name="Oval 831"/>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3" name="Oval 832"/>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4" name="Oval 833"/>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5" name="Oval 834"/>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6" name="Oval 835"/>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7" name="Oval 836"/>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8" name="Oval 837"/>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9" name="Oval 838"/>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0" name="Oval 839"/>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1" name="Oval 840"/>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2" name="Oval 841"/>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3" name="Oval 842"/>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4" name="Oval 843"/>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5" name="Oval 844"/>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6" name="Oval 845"/>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7" name="Oval 846"/>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8" name="Oval 847"/>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9" name="Oval 848"/>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0" name="Oval 849"/>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1" name="Oval 850"/>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2" name="Oval 851"/>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26" name="Group 25"/>
              <p:cNvGrpSpPr/>
              <p:nvPr/>
            </p:nvGrpSpPr>
            <p:grpSpPr>
              <a:xfrm>
                <a:off x="-338573" y="6446658"/>
                <a:ext cx="9821147" cy="45719"/>
                <a:chOff x="-123700" y="-243408"/>
                <a:chExt cx="9821147" cy="45719"/>
              </a:xfrm>
            </p:grpSpPr>
            <p:sp>
              <p:nvSpPr>
                <p:cNvPr id="579" name="Oval 578"/>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0" name="Oval 579"/>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1" name="Oval 580"/>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2" name="Oval 581"/>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3" name="Oval 582"/>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4" name="Oval 583"/>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5" name="Oval 584"/>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6" name="Oval 585"/>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7" name="Oval 586"/>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8" name="Oval 587"/>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9" name="Oval 588"/>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0" name="Oval 589"/>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1" name="Oval 590"/>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2" name="Oval 591"/>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3" name="Oval 592"/>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4" name="Oval 593"/>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5" name="Oval 594"/>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6" name="Oval 595"/>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7" name="Oval 596"/>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8" name="Oval 597"/>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9" name="Oval 598"/>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0" name="Oval 599"/>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1" name="Oval 600"/>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2" name="Oval 601"/>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3" name="Oval 602"/>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4" name="Oval 603"/>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5" name="Oval 604"/>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6" name="Oval 605"/>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7" name="Oval 606"/>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8" name="Oval 607"/>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9" name="Oval 608"/>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0" name="Oval 609"/>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1" name="Oval 610"/>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2" name="Oval 611"/>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3" name="Oval 612"/>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4" name="Oval 613"/>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5" name="Oval 614"/>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6" name="Oval 615"/>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7" name="Oval 616"/>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8" name="Oval 617"/>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9" name="Oval 618"/>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0" name="Oval 619"/>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1" name="Oval 620"/>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2" name="Oval 621"/>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3" name="Oval 622"/>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4" name="Oval 623"/>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5" name="Oval 624"/>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6" name="Oval 625"/>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7" name="Oval 626"/>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8" name="Oval 627"/>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9" name="Oval 628"/>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0" name="Oval 629"/>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1" name="Oval 630"/>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2" name="Oval 631"/>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3" name="Oval 632"/>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4" name="Oval 633"/>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5" name="Oval 634"/>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6" name="Oval 635"/>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7" name="Oval 636"/>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8" name="Oval 637"/>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9" name="Oval 638"/>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0" name="Oval 639"/>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1" name="Oval 640"/>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2" name="Oval 641"/>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3" name="Oval 642"/>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4" name="Oval 643"/>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5" name="Oval 644"/>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6" name="Oval 645"/>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7" name="Oval 646"/>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8" name="Oval 647"/>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9" name="Oval 648"/>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0" name="Oval 649"/>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1" name="Oval 650"/>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2" name="Oval 651"/>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3" name="Oval 652"/>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4" name="Oval 653"/>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5" name="Oval 654"/>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6" name="Oval 655"/>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7" name="Oval 656"/>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8" name="Oval 657"/>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9" name="Oval 658"/>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0" name="Oval 659"/>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1" name="Oval 660"/>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2" name="Oval 661"/>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3" name="Oval 662"/>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4" name="Oval 663"/>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5" name="Oval 664"/>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6" name="Oval 665"/>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7" name="Oval 666"/>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8" name="Oval 667"/>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9" name="Oval 668"/>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0" name="Oval 669"/>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1" name="Oval 670"/>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2" name="Oval 671"/>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3" name="Oval 672"/>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4" name="Oval 673"/>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5" name="Oval 674"/>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6" name="Oval 675"/>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7" name="Oval 676"/>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8" name="Oval 677"/>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9" name="Oval 678"/>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0" name="Oval 679"/>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1" name="Oval 680"/>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2" name="Oval 681"/>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3" name="Oval 682"/>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4" name="Oval 683"/>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5" name="Oval 684"/>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6" name="Oval 685"/>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7" name="Oval 686"/>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8" name="Oval 687"/>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9" name="Oval 688"/>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0" name="Oval 689"/>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1" name="Oval 690"/>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2" name="Oval 691"/>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3" name="Oval 692"/>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4" name="Oval 693"/>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5" name="Oval 694"/>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6" name="Oval 695"/>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7" name="Oval 696"/>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8" name="Oval 697"/>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9" name="Oval 698"/>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0" name="Oval 699"/>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1" name="Oval 700"/>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2" name="Oval 701"/>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3" name="Oval 702"/>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4" name="Oval 703"/>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5" name="Oval 704"/>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6" name="Oval 705"/>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7" name="Oval 706"/>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8" name="Oval 707"/>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9" name="Oval 708"/>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0" name="Oval 709"/>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1" name="Oval 710"/>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2" name="Oval 711"/>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3" name="Oval 712"/>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4" name="Oval 713"/>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5" name="Oval 714"/>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27" name="Group 26"/>
              <p:cNvGrpSpPr/>
              <p:nvPr/>
            </p:nvGrpSpPr>
            <p:grpSpPr>
              <a:xfrm>
                <a:off x="-338573" y="6516440"/>
                <a:ext cx="9821147" cy="45719"/>
                <a:chOff x="-123700" y="-243408"/>
                <a:chExt cx="9821147" cy="45719"/>
              </a:xfrm>
            </p:grpSpPr>
            <p:sp>
              <p:nvSpPr>
                <p:cNvPr id="442" name="Oval 441"/>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3" name="Oval 442"/>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4" name="Oval 443"/>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5" name="Oval 444"/>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6" name="Oval 445"/>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7" name="Oval 446"/>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8" name="Oval 447"/>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9" name="Oval 448"/>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0" name="Oval 449"/>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1" name="Oval 450"/>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2" name="Oval 451"/>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3" name="Oval 452"/>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4" name="Oval 453"/>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5" name="Oval 454"/>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6" name="Oval 455"/>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7" name="Oval 456"/>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8" name="Oval 457"/>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9" name="Oval 458"/>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0" name="Oval 459"/>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1" name="Oval 460"/>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2" name="Oval 461"/>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3" name="Oval 462"/>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4" name="Oval 463"/>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5" name="Oval 464"/>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6" name="Oval 465"/>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7" name="Oval 466"/>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8" name="Oval 467"/>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9" name="Oval 468"/>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0" name="Oval 469"/>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1" name="Oval 470"/>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2" name="Oval 471"/>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3" name="Oval 472"/>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4" name="Oval 473"/>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5" name="Oval 474"/>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6" name="Oval 475"/>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7" name="Oval 476"/>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8" name="Oval 477"/>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9" name="Oval 478"/>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0" name="Oval 479"/>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1" name="Oval 480"/>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2" name="Oval 481"/>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3" name="Oval 482"/>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4" name="Oval 483"/>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5" name="Oval 484"/>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6" name="Oval 485"/>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7" name="Oval 486"/>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8" name="Oval 487"/>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9" name="Oval 488"/>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0" name="Oval 489"/>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1" name="Oval 490"/>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2" name="Oval 491"/>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3" name="Oval 492"/>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4" name="Oval 493"/>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5" name="Oval 494"/>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6" name="Oval 495"/>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7" name="Oval 496"/>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8" name="Oval 497"/>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9" name="Oval 498"/>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0" name="Oval 499"/>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1" name="Oval 500"/>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2" name="Oval 501"/>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3" name="Oval 502"/>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4" name="Oval 503"/>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5" name="Oval 504"/>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6" name="Oval 505"/>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7" name="Oval 506"/>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8" name="Oval 507"/>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9" name="Oval 508"/>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0" name="Oval 509"/>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1" name="Oval 510"/>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2" name="Oval 511"/>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3" name="Oval 512"/>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4" name="Oval 513"/>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5" name="Oval 514"/>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6" name="Oval 515"/>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7" name="Oval 516"/>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8" name="Oval 517"/>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9" name="Oval 518"/>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0" name="Oval 519"/>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1" name="Oval 520"/>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2" name="Oval 521"/>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3" name="Oval 522"/>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4" name="Oval 523"/>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5" name="Oval 524"/>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6" name="Oval 525"/>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7" name="Oval 526"/>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8" name="Oval 527"/>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9" name="Oval 528"/>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0" name="Oval 529"/>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1" name="Oval 530"/>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2" name="Oval 531"/>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3" name="Oval 532"/>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4" name="Oval 533"/>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5" name="Oval 534"/>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6" name="Oval 535"/>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7" name="Oval 536"/>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8" name="Oval 537"/>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9" name="Oval 538"/>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0" name="Oval 539"/>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1" name="Oval 540"/>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2" name="Oval 541"/>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3" name="Oval 542"/>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4" name="Oval 543"/>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5" name="Oval 544"/>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6" name="Oval 545"/>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7" name="Oval 546"/>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8" name="Oval 547"/>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9" name="Oval 548"/>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0" name="Oval 549"/>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1" name="Oval 550"/>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2" name="Oval 551"/>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3" name="Oval 552"/>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4" name="Oval 553"/>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5" name="Oval 554"/>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6" name="Oval 555"/>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7" name="Oval 556"/>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8" name="Oval 557"/>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9" name="Oval 558"/>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0" name="Oval 559"/>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1" name="Oval 560"/>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2" name="Oval 561"/>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3" name="Oval 562"/>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4" name="Oval 563"/>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5" name="Oval 564"/>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6" name="Oval 565"/>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7" name="Oval 566"/>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8" name="Oval 567"/>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9" name="Oval 568"/>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0" name="Oval 569"/>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1" name="Oval 570"/>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2" name="Oval 571"/>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3" name="Oval 572"/>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4" name="Oval 573"/>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5" name="Oval 574"/>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6" name="Oval 575"/>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7" name="Oval 576"/>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8" name="Oval 577"/>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28" name="Group 27"/>
              <p:cNvGrpSpPr/>
              <p:nvPr/>
            </p:nvGrpSpPr>
            <p:grpSpPr>
              <a:xfrm>
                <a:off x="-338573" y="6586222"/>
                <a:ext cx="9821147" cy="45719"/>
                <a:chOff x="-123700" y="-243408"/>
                <a:chExt cx="9821147" cy="45719"/>
              </a:xfrm>
            </p:grpSpPr>
            <p:sp>
              <p:nvSpPr>
                <p:cNvPr id="305" name="Oval 304"/>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6" name="Oval 305"/>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7" name="Oval 306"/>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8" name="Oval 307"/>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9" name="Oval 308"/>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0" name="Oval 309"/>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1" name="Oval 310"/>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2" name="Oval 311"/>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3" name="Oval 312"/>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4" name="Oval 313"/>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5" name="Oval 314"/>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6" name="Oval 315"/>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7" name="Oval 316"/>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8" name="Oval 317"/>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9" name="Oval 318"/>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0" name="Oval 319"/>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1" name="Oval 320"/>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2" name="Oval 321"/>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3" name="Oval 322"/>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4" name="Oval 323"/>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5" name="Oval 324"/>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6" name="Oval 325"/>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7" name="Oval 326"/>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8" name="Oval 327"/>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9" name="Oval 328"/>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0" name="Oval 329"/>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1" name="Oval 330"/>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2" name="Oval 331"/>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3" name="Oval 332"/>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4" name="Oval 333"/>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5" name="Oval 334"/>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6" name="Oval 335"/>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7" name="Oval 336"/>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8" name="Oval 337"/>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9" name="Oval 338"/>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0" name="Oval 339"/>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1" name="Oval 340"/>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2" name="Oval 341"/>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3" name="Oval 342"/>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4" name="Oval 343"/>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5" name="Oval 344"/>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6" name="Oval 345"/>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7" name="Oval 346"/>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8" name="Oval 347"/>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9" name="Oval 348"/>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0" name="Oval 349"/>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1" name="Oval 350"/>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2" name="Oval 351"/>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3" name="Oval 352"/>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4" name="Oval 353"/>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5" name="Oval 354"/>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6" name="Oval 355"/>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7" name="Oval 356"/>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8" name="Oval 357"/>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9" name="Oval 358"/>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0" name="Oval 359"/>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1" name="Oval 360"/>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2" name="Oval 361"/>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3" name="Oval 362"/>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4" name="Oval 363"/>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5" name="Oval 364"/>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6" name="Oval 365"/>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7" name="Oval 366"/>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8" name="Oval 367"/>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9" name="Oval 368"/>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0" name="Oval 369"/>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1" name="Oval 370"/>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2" name="Oval 371"/>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3" name="Oval 372"/>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4" name="Oval 373"/>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5" name="Oval 374"/>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6" name="Oval 375"/>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7" name="Oval 376"/>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8" name="Oval 377"/>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9" name="Oval 378"/>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0" name="Oval 379"/>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1" name="Oval 380"/>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2" name="Oval 381"/>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3" name="Oval 382"/>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4" name="Oval 383"/>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5" name="Oval 384"/>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6" name="Oval 385"/>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7" name="Oval 386"/>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8" name="Oval 387"/>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9" name="Oval 388"/>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0" name="Oval 389"/>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1" name="Oval 390"/>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2" name="Oval 391"/>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3" name="Oval 392"/>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4" name="Oval 393"/>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5" name="Oval 394"/>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6" name="Oval 395"/>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7" name="Oval 396"/>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8" name="Oval 397"/>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9" name="Oval 398"/>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0" name="Oval 399"/>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1" name="Oval 400"/>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2" name="Oval 401"/>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3" name="Oval 402"/>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4" name="Oval 403"/>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5" name="Oval 404"/>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6" name="Oval 405"/>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7" name="Oval 406"/>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8" name="Oval 407"/>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9" name="Oval 408"/>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0" name="Oval 409"/>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1" name="Oval 410"/>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2" name="Oval 411"/>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3" name="Oval 412"/>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4" name="Oval 413"/>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5" name="Oval 414"/>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6" name="Oval 415"/>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7" name="Oval 416"/>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8" name="Oval 417"/>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9" name="Oval 418"/>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0" name="Oval 419"/>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1" name="Oval 420"/>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2" name="Oval 421"/>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3" name="Oval 422"/>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4" name="Oval 423"/>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5" name="Oval 424"/>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6" name="Oval 425"/>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7" name="Oval 426"/>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8" name="Oval 427"/>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9" name="Oval 428"/>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0" name="Oval 429"/>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1" name="Oval 430"/>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2" name="Oval 431"/>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3" name="Oval 432"/>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4" name="Oval 433"/>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5" name="Oval 434"/>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6" name="Oval 435"/>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7" name="Oval 436"/>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8" name="Oval 437"/>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9" name="Oval 438"/>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0" name="Oval 439"/>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1" name="Oval 440"/>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29" name="Group 28"/>
              <p:cNvGrpSpPr/>
              <p:nvPr/>
            </p:nvGrpSpPr>
            <p:grpSpPr>
              <a:xfrm>
                <a:off x="-338573" y="6656004"/>
                <a:ext cx="9821147" cy="45719"/>
                <a:chOff x="-123700" y="-243408"/>
                <a:chExt cx="9821147" cy="45719"/>
              </a:xfrm>
            </p:grpSpPr>
            <p:sp>
              <p:nvSpPr>
                <p:cNvPr id="168" name="Oval 167"/>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9" name="Oval 168"/>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0" name="Oval 169"/>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1" name="Oval 170"/>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2" name="Oval 171"/>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3" name="Oval 172"/>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4" name="Oval 173"/>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5" name="Oval 174"/>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6" name="Oval 175"/>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7" name="Oval 176"/>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8" name="Oval 177"/>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9" name="Oval 178"/>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0" name="Oval 179"/>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1" name="Oval 180"/>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2" name="Oval 181"/>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3" name="Oval 182"/>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4" name="Oval 183"/>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5" name="Oval 184"/>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6" name="Oval 185"/>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7" name="Oval 186"/>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8" name="Oval 187"/>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9" name="Oval 188"/>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0" name="Oval 189"/>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1" name="Oval 190"/>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2" name="Oval 191"/>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3" name="Oval 192"/>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4" name="Oval 193"/>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5" name="Oval 194"/>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6" name="Oval 195"/>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7" name="Oval 196"/>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8" name="Oval 197"/>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9" name="Oval 198"/>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0" name="Oval 199"/>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1" name="Oval 200"/>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2" name="Oval 201"/>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3" name="Oval 202"/>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4" name="Oval 203"/>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5" name="Oval 204"/>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6" name="Oval 205"/>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7" name="Oval 206"/>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8" name="Oval 207"/>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9" name="Oval 208"/>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0" name="Oval 209"/>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1" name="Oval 210"/>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2" name="Oval 211"/>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3" name="Oval 212"/>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4" name="Oval 213"/>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5" name="Oval 214"/>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6" name="Oval 215"/>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7" name="Oval 216"/>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8" name="Oval 217"/>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9" name="Oval 218"/>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0" name="Oval 219"/>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1" name="Oval 220"/>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2" name="Oval 221"/>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3" name="Oval 222"/>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4" name="Oval 223"/>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5" name="Oval 224"/>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6" name="Oval 225"/>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7" name="Oval 226"/>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8" name="Oval 227"/>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9" name="Oval 228"/>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0" name="Oval 229"/>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1" name="Oval 230"/>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2" name="Oval 231"/>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3" name="Oval 232"/>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4" name="Oval 233"/>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5" name="Oval 234"/>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6" name="Oval 235"/>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7" name="Oval 236"/>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8" name="Oval 237"/>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9" name="Oval 238"/>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0" name="Oval 239"/>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1" name="Oval 240"/>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2" name="Oval 241"/>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3" name="Oval 242"/>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4" name="Oval 243"/>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5" name="Oval 244"/>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6" name="Oval 245"/>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7" name="Oval 246"/>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8" name="Oval 247"/>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9" name="Oval 248"/>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0" name="Oval 249"/>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1" name="Oval 250"/>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2" name="Oval 251"/>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3" name="Oval 252"/>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4" name="Oval 253"/>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5" name="Oval 254"/>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6" name="Oval 255"/>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7" name="Oval 256"/>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8" name="Oval 257"/>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9" name="Oval 258"/>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0" name="Oval 259"/>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1" name="Oval 260"/>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2" name="Oval 261"/>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3" name="Oval 262"/>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4" name="Oval 263"/>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5" name="Oval 264"/>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6" name="Oval 265"/>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7" name="Oval 266"/>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8" name="Oval 267"/>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9" name="Oval 268"/>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0" name="Oval 269"/>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1" name="Oval 270"/>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2" name="Oval 271"/>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3" name="Oval 272"/>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4" name="Oval 273"/>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5" name="Oval 274"/>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6" name="Oval 275"/>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7" name="Oval 276"/>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8" name="Oval 277"/>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9" name="Oval 278"/>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0" name="Oval 279"/>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1" name="Oval 280"/>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2" name="Oval 281"/>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3" name="Oval 282"/>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4" name="Oval 283"/>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5" name="Oval 284"/>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6" name="Oval 285"/>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7" name="Oval 286"/>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8" name="Oval 287"/>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9" name="Oval 288"/>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0" name="Oval 289"/>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1" name="Oval 290"/>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2" name="Oval 291"/>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3" name="Oval 292"/>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4" name="Oval 293"/>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5" name="Oval 294"/>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6" name="Oval 295"/>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 name="Oval 296"/>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8" name="Oval 297"/>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9" name="Oval 298"/>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0" name="Oval 299"/>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1" name="Oval 300"/>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2" name="Oval 301"/>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3" name="Oval 302"/>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4" name="Oval 303"/>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30" name="Group 29"/>
              <p:cNvGrpSpPr/>
              <p:nvPr/>
            </p:nvGrpSpPr>
            <p:grpSpPr>
              <a:xfrm>
                <a:off x="-338573" y="6725789"/>
                <a:ext cx="9821147" cy="45719"/>
                <a:chOff x="-123700" y="-243408"/>
                <a:chExt cx="9821147" cy="45719"/>
              </a:xfrm>
            </p:grpSpPr>
            <p:sp>
              <p:nvSpPr>
                <p:cNvPr id="31" name="Oval 30"/>
                <p:cNvSpPr/>
                <p:nvPr/>
              </p:nvSpPr>
              <p:spPr>
                <a:xfrm>
                  <a:off x="-1237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a:off x="-518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200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919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1638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a:off x="2356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 name="Oval 36"/>
                <p:cNvSpPr/>
                <p:nvPr/>
              </p:nvSpPr>
              <p:spPr>
                <a:xfrm>
                  <a:off x="3075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 name="Oval 37"/>
                <p:cNvSpPr/>
                <p:nvPr/>
              </p:nvSpPr>
              <p:spPr>
                <a:xfrm>
                  <a:off x="3794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4513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5232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 name="Oval 40"/>
                <p:cNvSpPr/>
                <p:nvPr/>
              </p:nvSpPr>
              <p:spPr>
                <a:xfrm>
                  <a:off x="5950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a:off x="6669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 name="Oval 42"/>
                <p:cNvSpPr/>
                <p:nvPr/>
              </p:nvSpPr>
              <p:spPr>
                <a:xfrm>
                  <a:off x="7388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 name="Oval 43"/>
                <p:cNvSpPr/>
                <p:nvPr/>
              </p:nvSpPr>
              <p:spPr>
                <a:xfrm>
                  <a:off x="8107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 name="Oval 44"/>
                <p:cNvSpPr/>
                <p:nvPr/>
              </p:nvSpPr>
              <p:spPr>
                <a:xfrm>
                  <a:off x="8825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 name="Oval 45"/>
                <p:cNvSpPr/>
                <p:nvPr/>
              </p:nvSpPr>
              <p:spPr>
                <a:xfrm>
                  <a:off x="9544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 name="Oval 46"/>
                <p:cNvSpPr/>
                <p:nvPr/>
              </p:nvSpPr>
              <p:spPr>
                <a:xfrm>
                  <a:off x="10263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10982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 name="Oval 48"/>
                <p:cNvSpPr/>
                <p:nvPr/>
              </p:nvSpPr>
              <p:spPr>
                <a:xfrm>
                  <a:off x="11701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 name="Oval 49"/>
                <p:cNvSpPr/>
                <p:nvPr/>
              </p:nvSpPr>
              <p:spPr>
                <a:xfrm>
                  <a:off x="12419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 name="Oval 50"/>
                <p:cNvSpPr/>
                <p:nvPr/>
              </p:nvSpPr>
              <p:spPr>
                <a:xfrm>
                  <a:off x="13138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 name="Oval 51"/>
                <p:cNvSpPr/>
                <p:nvPr/>
              </p:nvSpPr>
              <p:spPr>
                <a:xfrm>
                  <a:off x="13857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 name="Oval 52"/>
                <p:cNvSpPr/>
                <p:nvPr/>
              </p:nvSpPr>
              <p:spPr>
                <a:xfrm>
                  <a:off x="14576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4" name="Oval 53"/>
                <p:cNvSpPr/>
                <p:nvPr/>
              </p:nvSpPr>
              <p:spPr>
                <a:xfrm>
                  <a:off x="15294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5" name="Oval 54"/>
                <p:cNvSpPr/>
                <p:nvPr/>
              </p:nvSpPr>
              <p:spPr>
                <a:xfrm>
                  <a:off x="16013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 name="Oval 55"/>
                <p:cNvSpPr/>
                <p:nvPr/>
              </p:nvSpPr>
              <p:spPr>
                <a:xfrm>
                  <a:off x="16732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 name="Oval 56"/>
                <p:cNvSpPr/>
                <p:nvPr/>
              </p:nvSpPr>
              <p:spPr>
                <a:xfrm>
                  <a:off x="17451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 name="Oval 57"/>
                <p:cNvSpPr/>
                <p:nvPr/>
              </p:nvSpPr>
              <p:spPr>
                <a:xfrm>
                  <a:off x="18170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 name="Oval 58"/>
                <p:cNvSpPr/>
                <p:nvPr/>
              </p:nvSpPr>
              <p:spPr>
                <a:xfrm>
                  <a:off x="18888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 name="Oval 59"/>
                <p:cNvSpPr/>
                <p:nvPr/>
              </p:nvSpPr>
              <p:spPr>
                <a:xfrm>
                  <a:off x="19607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 name="Oval 60"/>
                <p:cNvSpPr/>
                <p:nvPr/>
              </p:nvSpPr>
              <p:spPr>
                <a:xfrm>
                  <a:off x="20326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 name="Oval 61"/>
                <p:cNvSpPr/>
                <p:nvPr/>
              </p:nvSpPr>
              <p:spPr>
                <a:xfrm>
                  <a:off x="21045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 name="Oval 62"/>
                <p:cNvSpPr/>
                <p:nvPr/>
              </p:nvSpPr>
              <p:spPr>
                <a:xfrm>
                  <a:off x="21763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 name="Oval 63"/>
                <p:cNvSpPr/>
                <p:nvPr/>
              </p:nvSpPr>
              <p:spPr>
                <a:xfrm>
                  <a:off x="22482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 name="Oval 64"/>
                <p:cNvSpPr/>
                <p:nvPr/>
              </p:nvSpPr>
              <p:spPr>
                <a:xfrm>
                  <a:off x="23201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 name="Oval 65"/>
                <p:cNvSpPr/>
                <p:nvPr/>
              </p:nvSpPr>
              <p:spPr>
                <a:xfrm>
                  <a:off x="23920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 name="Oval 66"/>
                <p:cNvSpPr/>
                <p:nvPr/>
              </p:nvSpPr>
              <p:spPr>
                <a:xfrm>
                  <a:off x="24639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8" name="Oval 67"/>
                <p:cNvSpPr/>
                <p:nvPr/>
              </p:nvSpPr>
              <p:spPr>
                <a:xfrm>
                  <a:off x="25357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9" name="Oval 68"/>
                <p:cNvSpPr/>
                <p:nvPr/>
              </p:nvSpPr>
              <p:spPr>
                <a:xfrm>
                  <a:off x="26076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0" name="Oval 69"/>
                <p:cNvSpPr/>
                <p:nvPr/>
              </p:nvSpPr>
              <p:spPr>
                <a:xfrm>
                  <a:off x="26795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1" name="Oval 70"/>
                <p:cNvSpPr/>
                <p:nvPr/>
              </p:nvSpPr>
              <p:spPr>
                <a:xfrm>
                  <a:off x="27514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2" name="Oval 71"/>
                <p:cNvSpPr/>
                <p:nvPr/>
              </p:nvSpPr>
              <p:spPr>
                <a:xfrm>
                  <a:off x="28232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 name="Oval 72"/>
                <p:cNvSpPr/>
                <p:nvPr/>
              </p:nvSpPr>
              <p:spPr>
                <a:xfrm>
                  <a:off x="28951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4" name="Oval 73"/>
                <p:cNvSpPr/>
                <p:nvPr/>
              </p:nvSpPr>
              <p:spPr>
                <a:xfrm>
                  <a:off x="29670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5" name="Oval 74"/>
                <p:cNvSpPr/>
                <p:nvPr/>
              </p:nvSpPr>
              <p:spPr>
                <a:xfrm>
                  <a:off x="30389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6" name="Oval 75"/>
                <p:cNvSpPr/>
                <p:nvPr/>
              </p:nvSpPr>
              <p:spPr>
                <a:xfrm>
                  <a:off x="31108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7" name="Oval 76"/>
                <p:cNvSpPr/>
                <p:nvPr/>
              </p:nvSpPr>
              <p:spPr>
                <a:xfrm>
                  <a:off x="31826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8" name="Oval 77"/>
                <p:cNvSpPr/>
                <p:nvPr/>
              </p:nvSpPr>
              <p:spPr>
                <a:xfrm>
                  <a:off x="32545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9" name="Oval 78"/>
                <p:cNvSpPr/>
                <p:nvPr/>
              </p:nvSpPr>
              <p:spPr>
                <a:xfrm>
                  <a:off x="33264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0" name="Oval 79"/>
                <p:cNvSpPr/>
                <p:nvPr/>
              </p:nvSpPr>
              <p:spPr>
                <a:xfrm>
                  <a:off x="33983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1" name="Oval 80"/>
                <p:cNvSpPr/>
                <p:nvPr/>
              </p:nvSpPr>
              <p:spPr>
                <a:xfrm>
                  <a:off x="34702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 name="Oval 81"/>
                <p:cNvSpPr/>
                <p:nvPr/>
              </p:nvSpPr>
              <p:spPr>
                <a:xfrm>
                  <a:off x="35420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 name="Oval 82"/>
                <p:cNvSpPr/>
                <p:nvPr/>
              </p:nvSpPr>
              <p:spPr>
                <a:xfrm>
                  <a:off x="36139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4" name="Oval 83"/>
                <p:cNvSpPr/>
                <p:nvPr/>
              </p:nvSpPr>
              <p:spPr>
                <a:xfrm>
                  <a:off x="36858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5" name="Oval 84"/>
                <p:cNvSpPr/>
                <p:nvPr/>
              </p:nvSpPr>
              <p:spPr>
                <a:xfrm>
                  <a:off x="37577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6" name="Oval 85"/>
                <p:cNvSpPr/>
                <p:nvPr/>
              </p:nvSpPr>
              <p:spPr>
                <a:xfrm>
                  <a:off x="38295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7" name="Oval 86"/>
                <p:cNvSpPr/>
                <p:nvPr/>
              </p:nvSpPr>
              <p:spPr>
                <a:xfrm>
                  <a:off x="39014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39733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a:off x="40452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0" name="Oval 89"/>
                <p:cNvSpPr/>
                <p:nvPr/>
              </p:nvSpPr>
              <p:spPr>
                <a:xfrm>
                  <a:off x="41171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1" name="Oval 90"/>
                <p:cNvSpPr/>
                <p:nvPr/>
              </p:nvSpPr>
              <p:spPr>
                <a:xfrm>
                  <a:off x="41889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2" name="Oval 91"/>
                <p:cNvSpPr/>
                <p:nvPr/>
              </p:nvSpPr>
              <p:spPr>
                <a:xfrm>
                  <a:off x="42608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 name="Oval 92"/>
                <p:cNvSpPr/>
                <p:nvPr/>
              </p:nvSpPr>
              <p:spPr>
                <a:xfrm>
                  <a:off x="43327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 name="Oval 93"/>
                <p:cNvSpPr/>
                <p:nvPr/>
              </p:nvSpPr>
              <p:spPr>
                <a:xfrm>
                  <a:off x="44046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 name="Oval 94"/>
                <p:cNvSpPr/>
                <p:nvPr/>
              </p:nvSpPr>
              <p:spPr>
                <a:xfrm>
                  <a:off x="44764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 name="Oval 95"/>
                <p:cNvSpPr/>
                <p:nvPr/>
              </p:nvSpPr>
              <p:spPr>
                <a:xfrm>
                  <a:off x="45483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 name="Oval 96"/>
                <p:cNvSpPr/>
                <p:nvPr/>
              </p:nvSpPr>
              <p:spPr>
                <a:xfrm>
                  <a:off x="46202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 name="Oval 97"/>
                <p:cNvSpPr/>
                <p:nvPr/>
              </p:nvSpPr>
              <p:spPr>
                <a:xfrm>
                  <a:off x="46921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 name="Oval 98"/>
                <p:cNvSpPr/>
                <p:nvPr/>
              </p:nvSpPr>
              <p:spPr>
                <a:xfrm>
                  <a:off x="47640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 name="Oval 99"/>
                <p:cNvSpPr/>
                <p:nvPr/>
              </p:nvSpPr>
              <p:spPr>
                <a:xfrm>
                  <a:off x="48358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1" name="Oval 100"/>
                <p:cNvSpPr/>
                <p:nvPr/>
              </p:nvSpPr>
              <p:spPr>
                <a:xfrm>
                  <a:off x="49077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2" name="Oval 101"/>
                <p:cNvSpPr/>
                <p:nvPr/>
              </p:nvSpPr>
              <p:spPr>
                <a:xfrm>
                  <a:off x="49796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3" name="Oval 102"/>
                <p:cNvSpPr/>
                <p:nvPr/>
              </p:nvSpPr>
              <p:spPr>
                <a:xfrm>
                  <a:off x="50515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 name="Oval 103"/>
                <p:cNvSpPr/>
                <p:nvPr/>
              </p:nvSpPr>
              <p:spPr>
                <a:xfrm>
                  <a:off x="51233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 name="Oval 104"/>
                <p:cNvSpPr/>
                <p:nvPr/>
              </p:nvSpPr>
              <p:spPr>
                <a:xfrm>
                  <a:off x="51952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6" name="Oval 105"/>
                <p:cNvSpPr/>
                <p:nvPr/>
              </p:nvSpPr>
              <p:spPr>
                <a:xfrm>
                  <a:off x="52671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7" name="Oval 106"/>
                <p:cNvSpPr/>
                <p:nvPr/>
              </p:nvSpPr>
              <p:spPr>
                <a:xfrm>
                  <a:off x="53390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 name="Oval 107"/>
                <p:cNvSpPr/>
                <p:nvPr/>
              </p:nvSpPr>
              <p:spPr>
                <a:xfrm>
                  <a:off x="54109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9" name="Oval 108"/>
                <p:cNvSpPr/>
                <p:nvPr/>
              </p:nvSpPr>
              <p:spPr>
                <a:xfrm>
                  <a:off x="54827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0" name="Oval 109"/>
                <p:cNvSpPr/>
                <p:nvPr/>
              </p:nvSpPr>
              <p:spPr>
                <a:xfrm>
                  <a:off x="55546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1" name="Oval 110"/>
                <p:cNvSpPr/>
                <p:nvPr/>
              </p:nvSpPr>
              <p:spPr>
                <a:xfrm>
                  <a:off x="56265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2" name="Oval 111"/>
                <p:cNvSpPr/>
                <p:nvPr/>
              </p:nvSpPr>
              <p:spPr>
                <a:xfrm>
                  <a:off x="56984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3" name="Oval 112"/>
                <p:cNvSpPr/>
                <p:nvPr/>
              </p:nvSpPr>
              <p:spPr>
                <a:xfrm>
                  <a:off x="57702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4" name="Oval 113"/>
                <p:cNvSpPr/>
                <p:nvPr/>
              </p:nvSpPr>
              <p:spPr>
                <a:xfrm>
                  <a:off x="58421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5" name="Oval 114"/>
                <p:cNvSpPr/>
                <p:nvPr/>
              </p:nvSpPr>
              <p:spPr>
                <a:xfrm>
                  <a:off x="59140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a:off x="59859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7" name="Oval 116"/>
                <p:cNvSpPr/>
                <p:nvPr/>
              </p:nvSpPr>
              <p:spPr>
                <a:xfrm>
                  <a:off x="605780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8" name="Oval 117"/>
                <p:cNvSpPr/>
                <p:nvPr/>
              </p:nvSpPr>
              <p:spPr>
                <a:xfrm>
                  <a:off x="612968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9" name="Oval 118"/>
                <p:cNvSpPr/>
                <p:nvPr/>
              </p:nvSpPr>
              <p:spPr>
                <a:xfrm>
                  <a:off x="620156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0" name="Oval 119"/>
                <p:cNvSpPr/>
                <p:nvPr/>
              </p:nvSpPr>
              <p:spPr>
                <a:xfrm>
                  <a:off x="627344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1" name="Oval 120"/>
                <p:cNvSpPr/>
                <p:nvPr/>
              </p:nvSpPr>
              <p:spPr>
                <a:xfrm>
                  <a:off x="634532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2" name="Oval 121"/>
                <p:cNvSpPr/>
                <p:nvPr/>
              </p:nvSpPr>
              <p:spPr>
                <a:xfrm>
                  <a:off x="641719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3" name="Oval 122"/>
                <p:cNvSpPr/>
                <p:nvPr/>
              </p:nvSpPr>
              <p:spPr>
                <a:xfrm>
                  <a:off x="648907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4" name="Oval 123"/>
                <p:cNvSpPr/>
                <p:nvPr/>
              </p:nvSpPr>
              <p:spPr>
                <a:xfrm>
                  <a:off x="656095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5" name="Oval 124"/>
                <p:cNvSpPr/>
                <p:nvPr/>
              </p:nvSpPr>
              <p:spPr>
                <a:xfrm>
                  <a:off x="663283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6" name="Oval 125"/>
                <p:cNvSpPr/>
                <p:nvPr/>
              </p:nvSpPr>
              <p:spPr>
                <a:xfrm>
                  <a:off x="670471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7" name="Oval 126"/>
                <p:cNvSpPr/>
                <p:nvPr/>
              </p:nvSpPr>
              <p:spPr>
                <a:xfrm>
                  <a:off x="677658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8" name="Oval 127"/>
                <p:cNvSpPr/>
                <p:nvPr/>
              </p:nvSpPr>
              <p:spPr>
                <a:xfrm>
                  <a:off x="684846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9" name="Oval 128"/>
                <p:cNvSpPr/>
                <p:nvPr/>
              </p:nvSpPr>
              <p:spPr>
                <a:xfrm>
                  <a:off x="692034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0" name="Oval 129"/>
                <p:cNvSpPr/>
                <p:nvPr/>
              </p:nvSpPr>
              <p:spPr>
                <a:xfrm>
                  <a:off x="699222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1" name="Oval 130"/>
                <p:cNvSpPr/>
                <p:nvPr/>
              </p:nvSpPr>
              <p:spPr>
                <a:xfrm>
                  <a:off x="706410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2" name="Oval 131"/>
                <p:cNvSpPr/>
                <p:nvPr/>
              </p:nvSpPr>
              <p:spPr>
                <a:xfrm>
                  <a:off x="713597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3" name="Oval 132"/>
                <p:cNvSpPr/>
                <p:nvPr/>
              </p:nvSpPr>
              <p:spPr>
                <a:xfrm>
                  <a:off x="720785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4" name="Oval 133"/>
                <p:cNvSpPr/>
                <p:nvPr/>
              </p:nvSpPr>
              <p:spPr>
                <a:xfrm>
                  <a:off x="727973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5" name="Oval 134"/>
                <p:cNvSpPr/>
                <p:nvPr/>
              </p:nvSpPr>
              <p:spPr>
                <a:xfrm>
                  <a:off x="735161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6" name="Oval 135"/>
                <p:cNvSpPr/>
                <p:nvPr/>
              </p:nvSpPr>
              <p:spPr>
                <a:xfrm>
                  <a:off x="742349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7" name="Oval 136"/>
                <p:cNvSpPr/>
                <p:nvPr/>
              </p:nvSpPr>
              <p:spPr>
                <a:xfrm>
                  <a:off x="749536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8" name="Oval 137"/>
                <p:cNvSpPr/>
                <p:nvPr/>
              </p:nvSpPr>
              <p:spPr>
                <a:xfrm>
                  <a:off x="756724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9" name="Oval 138"/>
                <p:cNvSpPr/>
                <p:nvPr/>
              </p:nvSpPr>
              <p:spPr>
                <a:xfrm>
                  <a:off x="763912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0" name="Oval 139"/>
                <p:cNvSpPr/>
                <p:nvPr/>
              </p:nvSpPr>
              <p:spPr>
                <a:xfrm>
                  <a:off x="771100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1" name="Oval 140"/>
                <p:cNvSpPr/>
                <p:nvPr/>
              </p:nvSpPr>
              <p:spPr>
                <a:xfrm>
                  <a:off x="778288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2" name="Oval 141"/>
                <p:cNvSpPr/>
                <p:nvPr/>
              </p:nvSpPr>
              <p:spPr>
                <a:xfrm>
                  <a:off x="785475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3" name="Oval 142"/>
                <p:cNvSpPr/>
                <p:nvPr/>
              </p:nvSpPr>
              <p:spPr>
                <a:xfrm>
                  <a:off x="792663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4" name="Oval 143"/>
                <p:cNvSpPr/>
                <p:nvPr/>
              </p:nvSpPr>
              <p:spPr>
                <a:xfrm>
                  <a:off x="799851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5" name="Oval 144"/>
                <p:cNvSpPr/>
                <p:nvPr/>
              </p:nvSpPr>
              <p:spPr>
                <a:xfrm>
                  <a:off x="807039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6" name="Oval 145"/>
                <p:cNvSpPr/>
                <p:nvPr/>
              </p:nvSpPr>
              <p:spPr>
                <a:xfrm>
                  <a:off x="814227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7" name="Oval 146"/>
                <p:cNvSpPr/>
                <p:nvPr/>
              </p:nvSpPr>
              <p:spPr>
                <a:xfrm>
                  <a:off x="821414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8" name="Oval 147"/>
                <p:cNvSpPr/>
                <p:nvPr/>
              </p:nvSpPr>
              <p:spPr>
                <a:xfrm>
                  <a:off x="828602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9" name="Oval 148"/>
                <p:cNvSpPr/>
                <p:nvPr/>
              </p:nvSpPr>
              <p:spPr>
                <a:xfrm>
                  <a:off x="835790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0" name="Oval 149"/>
                <p:cNvSpPr/>
                <p:nvPr/>
              </p:nvSpPr>
              <p:spPr>
                <a:xfrm>
                  <a:off x="842978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1" name="Oval 150"/>
                <p:cNvSpPr/>
                <p:nvPr/>
              </p:nvSpPr>
              <p:spPr>
                <a:xfrm>
                  <a:off x="850166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2" name="Oval 151"/>
                <p:cNvSpPr/>
                <p:nvPr/>
              </p:nvSpPr>
              <p:spPr>
                <a:xfrm>
                  <a:off x="857353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3" name="Oval 152"/>
                <p:cNvSpPr/>
                <p:nvPr/>
              </p:nvSpPr>
              <p:spPr>
                <a:xfrm>
                  <a:off x="864541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4" name="Oval 153"/>
                <p:cNvSpPr/>
                <p:nvPr/>
              </p:nvSpPr>
              <p:spPr>
                <a:xfrm>
                  <a:off x="871729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5" name="Oval 154"/>
                <p:cNvSpPr/>
                <p:nvPr/>
              </p:nvSpPr>
              <p:spPr>
                <a:xfrm>
                  <a:off x="878917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6" name="Oval 155"/>
                <p:cNvSpPr/>
                <p:nvPr/>
              </p:nvSpPr>
              <p:spPr>
                <a:xfrm>
                  <a:off x="886105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7" name="Oval 156"/>
                <p:cNvSpPr/>
                <p:nvPr/>
              </p:nvSpPr>
              <p:spPr>
                <a:xfrm>
                  <a:off x="89329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8" name="Oval 157"/>
                <p:cNvSpPr/>
                <p:nvPr/>
              </p:nvSpPr>
              <p:spPr>
                <a:xfrm>
                  <a:off x="900480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9" name="Oval 158"/>
                <p:cNvSpPr/>
                <p:nvPr/>
              </p:nvSpPr>
              <p:spPr>
                <a:xfrm>
                  <a:off x="907668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0" name="Oval 159"/>
                <p:cNvSpPr/>
                <p:nvPr/>
              </p:nvSpPr>
              <p:spPr>
                <a:xfrm>
                  <a:off x="914856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1" name="Oval 160"/>
                <p:cNvSpPr/>
                <p:nvPr/>
              </p:nvSpPr>
              <p:spPr>
                <a:xfrm>
                  <a:off x="922044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2" name="Oval 161"/>
                <p:cNvSpPr/>
                <p:nvPr/>
              </p:nvSpPr>
              <p:spPr>
                <a:xfrm>
                  <a:off x="929231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3" name="Oval 162"/>
                <p:cNvSpPr/>
                <p:nvPr/>
              </p:nvSpPr>
              <p:spPr>
                <a:xfrm>
                  <a:off x="9364196"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4" name="Oval 163"/>
                <p:cNvSpPr/>
                <p:nvPr/>
              </p:nvSpPr>
              <p:spPr>
                <a:xfrm>
                  <a:off x="9436074"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5" name="Oval 164"/>
                <p:cNvSpPr/>
                <p:nvPr/>
              </p:nvSpPr>
              <p:spPr>
                <a:xfrm>
                  <a:off x="9507952"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6" name="Oval 165"/>
                <p:cNvSpPr/>
                <p:nvPr/>
              </p:nvSpPr>
              <p:spPr>
                <a:xfrm>
                  <a:off x="9579830"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7" name="Oval 166"/>
                <p:cNvSpPr/>
                <p:nvPr/>
              </p:nvSpPr>
              <p:spPr>
                <a:xfrm>
                  <a:off x="9651728" y="-243408"/>
                  <a:ext cx="45719" cy="45719"/>
                </a:xfrm>
                <a:prstGeom prst="ellipse">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cxnSp>
          <p:nvCxnSpPr>
            <p:cNvPr id="22" name="Straight Connector 21"/>
            <p:cNvCxnSpPr/>
            <p:nvPr/>
          </p:nvCxnSpPr>
          <p:spPr>
            <a:xfrm>
              <a:off x="-283633" y="5760966"/>
              <a:ext cx="9711267" cy="0"/>
            </a:xfrm>
            <a:prstGeom prst="line">
              <a:avLst/>
            </a:prstGeom>
            <a:ln w="57150" cmpd="sng">
              <a:solidFill>
                <a:srgbClr val="3E8EDE"/>
              </a:solidFill>
            </a:ln>
            <a:effectLst/>
          </p:spPr>
          <p:style>
            <a:lnRef idx="2">
              <a:schemeClr val="accent1"/>
            </a:lnRef>
            <a:fillRef idx="0">
              <a:schemeClr val="accent1"/>
            </a:fillRef>
            <a:effectRef idx="1">
              <a:schemeClr val="accent1"/>
            </a:effectRef>
            <a:fontRef idx="minor">
              <a:schemeClr val="tx1"/>
            </a:fontRef>
          </p:style>
        </p:cxnSp>
      </p:grpSp>
      <p:pic>
        <p:nvPicPr>
          <p:cNvPr id="5" name="Picture 4" descr="Globe_White.png"/>
          <p:cNvPicPr>
            <a:picLocks noChangeAspect="1"/>
          </p:cNvPicPr>
          <p:nvPr/>
        </p:nvPicPr>
        <p:blipFill rotWithShape="1">
          <a:blip r:embed="rId3">
            <a:alphaModFix amt="29000"/>
            <a:extLst>
              <a:ext uri="{28A0092B-C50C-407E-A947-70E740481C1C}">
                <a14:useLocalDpi xmlns:a14="http://schemas.microsoft.com/office/drawing/2010/main" val="0"/>
              </a:ext>
            </a:extLst>
          </a:blip>
          <a:srcRect t="26812" b="39855"/>
          <a:stretch/>
        </p:blipFill>
        <p:spPr>
          <a:xfrm>
            <a:off x="3929351" y="-99392"/>
            <a:ext cx="5021868" cy="1656184"/>
          </a:xfrm>
          <a:prstGeom prst="rect">
            <a:avLst/>
          </a:prstGeom>
        </p:spPr>
      </p:pic>
      <p:pic>
        <p:nvPicPr>
          <p:cNvPr id="10" name="Picture 9" descr="New_UNITAR_Vertical_Logo_35mm_Pantone279C-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1571" y="6269062"/>
            <a:ext cx="649046" cy="63063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548" y="190213"/>
            <a:ext cx="8237230" cy="58259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779588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19992" y="101600"/>
            <a:ext cx="7565271"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UNOSAT and the RO</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35</a:t>
            </a:fld>
            <a:endParaRPr lang="en-US" sz="1200" dirty="0"/>
          </a:p>
        </p:txBody>
      </p:sp>
      <p:sp>
        <p:nvSpPr>
          <p:cNvPr id="5" name="Rectangle 4"/>
          <p:cNvSpPr/>
          <p:nvPr/>
        </p:nvSpPr>
        <p:spPr>
          <a:xfrm>
            <a:off x="230504" y="1520703"/>
            <a:ext cx="8725519" cy="4401205"/>
          </a:xfrm>
          <a:prstGeom prst="rect">
            <a:avLst/>
          </a:prstGeom>
        </p:spPr>
        <p:txBody>
          <a:bodyPr wrap="square">
            <a:spAutoFit/>
          </a:bodyPr>
          <a:lstStyle/>
          <a:p>
            <a:pPr marL="342900" indent="-342900">
              <a:buFont typeface="Arial"/>
              <a:buChar char="•"/>
            </a:pPr>
            <a:r>
              <a:rPr lang="en-US" sz="2000" dirty="0"/>
              <a:t>I</a:t>
            </a:r>
            <a:r>
              <a:rPr lang="en-US" sz="2000" dirty="0" smtClean="0"/>
              <a:t>mportant </a:t>
            </a:r>
            <a:r>
              <a:rPr lang="en-US" sz="2000" dirty="0"/>
              <a:t>to </a:t>
            </a:r>
            <a:r>
              <a:rPr lang="en-US" sz="2000" dirty="0" smtClean="0"/>
              <a:t>mobilize </a:t>
            </a:r>
            <a:r>
              <a:rPr lang="en-US" sz="2000" dirty="0"/>
              <a:t>resources for recovery </a:t>
            </a:r>
            <a:r>
              <a:rPr lang="en-US" sz="2000" dirty="0" smtClean="0"/>
              <a:t>and </a:t>
            </a:r>
            <a:r>
              <a:rPr lang="en-US" sz="2000" dirty="0"/>
              <a:t>follow up on QIP (quick impact projects) monitoring, planning and monitoring of reconstruction, definition of potential areas for relocation (vulnerability assessments</a:t>
            </a:r>
            <a:r>
              <a:rPr lang="en-US" sz="2000" dirty="0" smtClean="0"/>
              <a:t>);</a:t>
            </a:r>
          </a:p>
          <a:p>
            <a:pPr marL="342900" indent="-342900">
              <a:buFont typeface="Arial"/>
              <a:buChar char="•"/>
            </a:pPr>
            <a:endParaRPr lang="en-US" sz="2000" dirty="0"/>
          </a:p>
          <a:p>
            <a:pPr marL="342900" indent="-342900">
              <a:buFont typeface="Arial"/>
              <a:buChar char="•"/>
            </a:pPr>
            <a:r>
              <a:rPr lang="en-US" sz="2000" dirty="0"/>
              <a:t>S</a:t>
            </a:r>
            <a:r>
              <a:rPr lang="en-US" sz="2000" dirty="0" smtClean="0"/>
              <a:t>atellite </a:t>
            </a:r>
            <a:r>
              <a:rPr lang="en-US" sz="2000" dirty="0"/>
              <a:t>imagery </a:t>
            </a:r>
            <a:r>
              <a:rPr lang="en-US" sz="2000" dirty="0" smtClean="0"/>
              <a:t>good complement to </a:t>
            </a:r>
            <a:r>
              <a:rPr lang="en-US" sz="2000" dirty="0"/>
              <a:t>UAV and ground photo </a:t>
            </a:r>
            <a:r>
              <a:rPr lang="en-US" sz="2000" dirty="0" smtClean="0"/>
              <a:t>technologies, to be combined </a:t>
            </a:r>
            <a:r>
              <a:rPr lang="en-US" sz="2000" dirty="0"/>
              <a:t>in </a:t>
            </a:r>
            <a:r>
              <a:rPr lang="en-US" sz="2000" dirty="0" smtClean="0"/>
              <a:t>web</a:t>
            </a:r>
            <a:r>
              <a:rPr lang="en-US" sz="2000" dirty="0"/>
              <a:t>-map </a:t>
            </a:r>
            <a:r>
              <a:rPr lang="en-US" sz="2000" dirty="0" smtClean="0"/>
              <a:t>interface;</a:t>
            </a:r>
          </a:p>
          <a:p>
            <a:pPr marL="342900" indent="-342900">
              <a:buFont typeface="Arial"/>
              <a:buChar char="•"/>
            </a:pPr>
            <a:endParaRPr lang="en-US" sz="2000" dirty="0"/>
          </a:p>
          <a:p>
            <a:pPr marL="342900" indent="-342900">
              <a:buFont typeface="Arial"/>
              <a:buChar char="•"/>
            </a:pPr>
            <a:r>
              <a:rPr lang="en-US" sz="2000" dirty="0" smtClean="0"/>
              <a:t>Involvement </a:t>
            </a:r>
            <a:r>
              <a:rPr lang="en-US" sz="2000" dirty="0"/>
              <a:t>of National </a:t>
            </a:r>
            <a:r>
              <a:rPr lang="en-US" sz="2000" dirty="0" smtClean="0"/>
              <a:t>Institutions is critical;</a:t>
            </a:r>
          </a:p>
          <a:p>
            <a:pPr marL="342900" indent="-342900">
              <a:buFont typeface="Arial"/>
              <a:buChar char="•"/>
            </a:pPr>
            <a:endParaRPr lang="en-US" sz="2000" dirty="0"/>
          </a:p>
          <a:p>
            <a:pPr marL="342900" indent="-342900">
              <a:buFont typeface="Arial"/>
              <a:buChar char="•"/>
            </a:pPr>
            <a:r>
              <a:rPr lang="en-US" sz="2000" dirty="0" smtClean="0"/>
              <a:t>UNOSAT is </a:t>
            </a:r>
            <a:r>
              <a:rPr lang="en-US" sz="2000" dirty="0"/>
              <a:t>ready to receive the data made available by the RO to produce </a:t>
            </a:r>
            <a:r>
              <a:rPr lang="en-US" sz="2000" dirty="0" smtClean="0"/>
              <a:t>analysis;</a:t>
            </a:r>
          </a:p>
          <a:p>
            <a:pPr marL="342900" indent="-342900">
              <a:buFont typeface="Arial"/>
              <a:buChar char="•"/>
            </a:pPr>
            <a:endParaRPr lang="en-US" sz="2000" dirty="0"/>
          </a:p>
          <a:p>
            <a:pPr marL="342900" indent="-342900">
              <a:buFont typeface="Arial"/>
              <a:buChar char="•"/>
            </a:pPr>
            <a:r>
              <a:rPr lang="en-US" sz="2000" dirty="0" smtClean="0"/>
              <a:t>“</a:t>
            </a:r>
            <a:r>
              <a:rPr lang="en-US" sz="2000" dirty="0"/>
              <a:t>B</a:t>
            </a:r>
            <a:r>
              <a:rPr lang="en-US" sz="2000" dirty="0" smtClean="0"/>
              <a:t>uild </a:t>
            </a:r>
            <a:r>
              <a:rPr lang="en-US" sz="2000" dirty="0"/>
              <a:t>back better” </a:t>
            </a:r>
            <a:r>
              <a:rPr lang="en-US" sz="2000" dirty="0" smtClean="0"/>
              <a:t>… let’s close </a:t>
            </a:r>
            <a:r>
              <a:rPr lang="en-US" sz="2000" dirty="0"/>
              <a:t>the crisis </a:t>
            </a:r>
            <a:r>
              <a:rPr lang="en-US" sz="2000" dirty="0" smtClean="0"/>
              <a:t>loop!</a:t>
            </a:r>
            <a:endParaRPr lang="en-US" sz="2000" dirty="0"/>
          </a:p>
          <a:p>
            <a:r>
              <a:rPr lang="en-US" sz="2000" dirty="0"/>
              <a:t> </a:t>
            </a:r>
            <a:endParaRPr lang="en-GB" altLang="ja-JP" sz="2000"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48333137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95400"/>
            <a:ext cx="8291265" cy="1079500"/>
          </a:xfrm>
        </p:spPr>
        <p:txBody>
          <a:bodyPr>
            <a:normAutofit/>
          </a:bodyPr>
          <a:lstStyle/>
          <a:p>
            <a:pPr algn="ctr"/>
            <a:r>
              <a:rPr lang="en-GB" sz="2800" cap="small" dirty="0" smtClean="0">
                <a:solidFill>
                  <a:schemeClr val="tx1"/>
                </a:solidFill>
              </a:rPr>
              <a:t>Cambridge University Centre for Risk in the </a:t>
            </a:r>
            <a:r>
              <a:rPr lang="en-GB" sz="2800" cap="small" dirty="0" smtClean="0">
                <a:solidFill>
                  <a:srgbClr val="002569"/>
                </a:solidFill>
              </a:rPr>
              <a:t>Built Environment </a:t>
            </a:r>
            <a:r>
              <a:rPr lang="en-GB" sz="2800" cap="small" dirty="0" smtClean="0"/>
              <a:t>(CURBE)</a:t>
            </a:r>
            <a:endParaRPr lang="en-GB" sz="2800" cap="small" dirty="0"/>
          </a:p>
        </p:txBody>
      </p:sp>
      <p:sp>
        <p:nvSpPr>
          <p:cNvPr id="3" name="Content Placeholder 2"/>
          <p:cNvSpPr>
            <a:spLocks noGrp="1"/>
          </p:cNvSpPr>
          <p:nvPr>
            <p:ph sz="half" idx="1"/>
          </p:nvPr>
        </p:nvSpPr>
        <p:spPr>
          <a:xfrm>
            <a:off x="457199" y="2286000"/>
            <a:ext cx="8372475" cy="4068763"/>
          </a:xfrm>
        </p:spPr>
        <p:txBody>
          <a:bodyPr>
            <a:noAutofit/>
          </a:bodyPr>
          <a:lstStyle/>
          <a:p>
            <a:pPr marL="0" indent="0">
              <a:buNone/>
            </a:pPr>
            <a:r>
              <a:rPr lang="en-GB" sz="2000" b="0" cap="small" dirty="0" smtClean="0">
                <a:latin typeface="+mj-lt"/>
              </a:rPr>
              <a:t>CURBE </a:t>
            </a:r>
            <a:r>
              <a:rPr lang="en-GB" sz="2000" b="0" cap="small" dirty="0">
                <a:latin typeface="+mj-lt"/>
              </a:rPr>
              <a:t>has three primary functions: </a:t>
            </a:r>
          </a:p>
          <a:p>
            <a:pPr marL="342900" indent="-342900">
              <a:buFont typeface="Arial" pitchFamily="34" charset="0"/>
              <a:buChar char="•"/>
            </a:pPr>
            <a:r>
              <a:rPr lang="en-GB" sz="2000" b="0" cap="small" dirty="0">
                <a:latin typeface="+mj-lt"/>
              </a:rPr>
              <a:t>Research </a:t>
            </a:r>
          </a:p>
          <a:p>
            <a:pPr marL="342900" indent="-342900">
              <a:buFont typeface="Arial" pitchFamily="34" charset="0"/>
              <a:buChar char="•"/>
            </a:pPr>
            <a:r>
              <a:rPr lang="en-GB" sz="2000" b="0" cap="small" dirty="0">
                <a:latin typeface="+mj-lt"/>
              </a:rPr>
              <a:t>Dissemination of research findings </a:t>
            </a:r>
          </a:p>
          <a:p>
            <a:pPr marL="342900" indent="-342900">
              <a:buFont typeface="Arial" pitchFamily="34" charset="0"/>
              <a:buChar char="•"/>
            </a:pPr>
            <a:r>
              <a:rPr lang="en-GB" sz="2000" b="0" cap="small" dirty="0">
                <a:latin typeface="+mj-lt"/>
              </a:rPr>
              <a:t>Teaching </a:t>
            </a:r>
          </a:p>
          <a:p>
            <a:pPr marL="0" indent="0">
              <a:buNone/>
            </a:pPr>
            <a:r>
              <a:rPr lang="en-GB" sz="2000" b="0" cap="small" dirty="0">
                <a:latin typeface="+mj-lt"/>
              </a:rPr>
              <a:t>CURBE focuses on turning ideas into practical projects while creating a skilled team of workers. Research interests of CURBE fall into three broad areas: </a:t>
            </a:r>
          </a:p>
          <a:p>
            <a:pPr marL="342900" indent="-342900">
              <a:buFont typeface="Arial" pitchFamily="34" charset="0"/>
              <a:buChar char="•"/>
            </a:pPr>
            <a:r>
              <a:rPr lang="en-GB" sz="2000" b="0" cap="small" dirty="0">
                <a:latin typeface="+mj-lt"/>
              </a:rPr>
              <a:t>Monitoring and observation of the built environment and its hazards </a:t>
            </a:r>
          </a:p>
          <a:p>
            <a:pPr marL="342900" indent="-342900">
              <a:buFont typeface="Arial" pitchFamily="34" charset="0"/>
              <a:buChar char="•"/>
            </a:pPr>
            <a:r>
              <a:rPr lang="en-GB" sz="2000" b="0" cap="small" dirty="0">
                <a:latin typeface="+mj-lt"/>
              </a:rPr>
              <a:t>Theory and analysis of risks </a:t>
            </a:r>
          </a:p>
          <a:p>
            <a:pPr marL="342900" indent="-342900">
              <a:buFont typeface="Arial" pitchFamily="34" charset="0"/>
              <a:buChar char="•"/>
            </a:pPr>
            <a:r>
              <a:rPr lang="en-GB" sz="2000" b="0" cap="small" dirty="0">
                <a:latin typeface="+mj-lt"/>
              </a:rPr>
              <a:t>Policy and application of risk mitigation strategies </a:t>
            </a:r>
          </a:p>
          <a:p>
            <a:endParaRPr lang="en-GB" sz="2000" b="0" cap="small"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600" y="261010"/>
            <a:ext cx="2025025" cy="485162"/>
          </a:xfrm>
          <a:prstGeom prst="rect">
            <a:avLst/>
          </a:prstGeom>
        </p:spPr>
      </p:pic>
      <p:pic>
        <p:nvPicPr>
          <p:cNvPr id="5" name="Picture 2"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5558691"/>
            <a:ext cx="1764988" cy="114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7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04663"/>
            <a:ext cx="9007802" cy="496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5483406"/>
            <a:ext cx="8604448" cy="338554"/>
          </a:xfrm>
          <a:prstGeom prst="rect">
            <a:avLst/>
          </a:prstGeom>
        </p:spPr>
        <p:txBody>
          <a:bodyPr wrap="square">
            <a:spAutoFit/>
          </a:bodyPr>
          <a:lstStyle/>
          <a:p>
            <a:pPr algn="r"/>
            <a:r>
              <a:rPr lang="en-GB" sz="1600" dirty="0"/>
              <a:t>http://www.cam.ac.uk/research/features/ounce-of-prevention-pound-of-cure/</a:t>
            </a:r>
          </a:p>
        </p:txBody>
      </p:sp>
    </p:spTree>
    <p:extLst>
      <p:ext uri="{BB962C8B-B14F-4D97-AF65-F5344CB8AC3E}">
        <p14:creationId xmlns:p14="http://schemas.microsoft.com/office/powerpoint/2010/main" val="131523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2636912"/>
            <a:ext cx="4572000" cy="1384995"/>
          </a:xfrm>
          <a:prstGeom prst="rect">
            <a:avLst/>
          </a:prstGeom>
        </p:spPr>
        <p:txBody>
          <a:bodyPr>
            <a:spAutoFit/>
          </a:bodyPr>
          <a:lstStyle/>
          <a:p>
            <a:pPr algn="ctr"/>
            <a:r>
              <a:rPr lang="en-GB" sz="2800" cap="small" dirty="0">
                <a:latin typeface="+mj-lt"/>
              </a:rPr>
              <a:t>Better information means better ideas, </a:t>
            </a:r>
            <a:endParaRPr lang="en-GB" sz="2800" cap="small" dirty="0" smtClean="0">
              <a:latin typeface="+mj-lt"/>
            </a:endParaRPr>
          </a:p>
          <a:p>
            <a:pPr algn="ctr"/>
            <a:r>
              <a:rPr lang="en-GB" sz="2800" cap="small" dirty="0" smtClean="0">
                <a:latin typeface="+mj-lt"/>
              </a:rPr>
              <a:t>means </a:t>
            </a:r>
            <a:r>
              <a:rPr lang="en-GB" sz="2800" cap="small" dirty="0">
                <a:latin typeface="+mj-lt"/>
              </a:rPr>
              <a:t>better protection</a:t>
            </a:r>
            <a:r>
              <a:rPr lang="en-GB" sz="2800" cap="small" dirty="0" smtClean="0">
                <a:latin typeface="+mj-lt"/>
              </a:rPr>
              <a:t>.</a:t>
            </a:r>
            <a:endParaRPr lang="en-GB" sz="2800" cap="small" dirty="0">
              <a:latin typeface="+mj-lt"/>
            </a:endParaRPr>
          </a:p>
        </p:txBody>
      </p:sp>
    </p:spTree>
    <p:extLst>
      <p:ext uri="{BB962C8B-B14F-4D97-AF65-F5344CB8AC3E}">
        <p14:creationId xmlns:p14="http://schemas.microsoft.com/office/powerpoint/2010/main" val="287780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58900"/>
            <a:ext cx="8248651" cy="4446364"/>
          </a:xfrm>
        </p:spPr>
        <p:txBody>
          <a:bodyPr anchor="t">
            <a:normAutofit fontScale="90000"/>
          </a:bodyPr>
          <a:lstStyle/>
          <a:p>
            <a:r>
              <a:rPr lang="en-GB" sz="2800" cap="small" dirty="0" smtClean="0">
                <a:solidFill>
                  <a:schemeClr val="tx1"/>
                </a:solidFill>
              </a:rPr>
              <a:t>… in the context of Disaster Recovery and collaboration with the Recovery Observatory </a:t>
            </a:r>
            <a:br>
              <a:rPr lang="en-GB" sz="2800" cap="small" dirty="0" smtClean="0">
                <a:solidFill>
                  <a:schemeClr val="tx1"/>
                </a:solidFill>
              </a:rPr>
            </a:br>
            <a:r>
              <a:rPr lang="en-GB" sz="2800" cap="small" dirty="0">
                <a:solidFill>
                  <a:schemeClr val="tx1"/>
                </a:solidFill>
              </a:rPr>
              <a:t/>
            </a:r>
            <a:br>
              <a:rPr lang="en-GB" sz="2800" cap="small" dirty="0">
                <a:solidFill>
                  <a:schemeClr val="tx1"/>
                </a:solidFill>
              </a:rPr>
            </a:br>
            <a:r>
              <a:rPr lang="en-GB" sz="2000" b="1" cap="small" dirty="0" smtClean="0">
                <a:solidFill>
                  <a:srgbClr val="C00000"/>
                </a:solidFill>
              </a:rPr>
              <a:t>Opportunity to test </a:t>
            </a:r>
            <a:r>
              <a:rPr lang="en-GB" sz="2000" cap="small" dirty="0" smtClean="0">
                <a:solidFill>
                  <a:schemeClr val="tx1"/>
                </a:solidFill>
              </a:rPr>
              <a:t>the application </a:t>
            </a:r>
            <a:r>
              <a:rPr lang="en-GB" sz="2000" cap="small" dirty="0">
                <a:solidFill>
                  <a:schemeClr val="tx1"/>
                </a:solidFill>
              </a:rPr>
              <a:t>of remotely-sensed data, ground data collection tools and sampling methodologies for planning, monitoring and evaluation of </a:t>
            </a:r>
            <a:r>
              <a:rPr lang="en-GB" sz="2000" cap="small" dirty="0" smtClean="0">
                <a:solidFill>
                  <a:schemeClr val="tx1"/>
                </a:solidFill>
              </a:rPr>
              <a:t>recovery developed in the past 5 years in </a:t>
            </a:r>
            <a:r>
              <a:rPr lang="en-GB" sz="2000" cap="small" dirty="0" smtClean="0">
                <a:solidFill>
                  <a:srgbClr val="C00000"/>
                </a:solidFill>
              </a:rPr>
              <a:t>REBUILDD </a:t>
            </a:r>
            <a:r>
              <a:rPr lang="en-GB" sz="2000" cap="small" dirty="0" smtClean="0">
                <a:solidFill>
                  <a:schemeClr val="tx1"/>
                </a:solidFill>
              </a:rPr>
              <a:t>and</a:t>
            </a:r>
            <a:r>
              <a:rPr lang="en-GB" sz="2000" cap="small" dirty="0" smtClean="0">
                <a:solidFill>
                  <a:srgbClr val="C00000"/>
                </a:solidFill>
              </a:rPr>
              <a:t> SENSUM.</a:t>
            </a:r>
            <a:br>
              <a:rPr lang="en-GB" sz="2000" cap="small" dirty="0" smtClean="0">
                <a:solidFill>
                  <a:srgbClr val="C00000"/>
                </a:solidFill>
              </a:rPr>
            </a:br>
            <a:r>
              <a:rPr lang="en-GB" sz="2000" cap="small" dirty="0" smtClean="0">
                <a:solidFill>
                  <a:srgbClr val="C00000"/>
                </a:solidFill>
              </a:rPr>
              <a:t/>
            </a:r>
            <a:br>
              <a:rPr lang="en-GB" sz="2000" cap="small" dirty="0" smtClean="0">
                <a:solidFill>
                  <a:srgbClr val="C00000"/>
                </a:solidFill>
              </a:rPr>
            </a:br>
            <a:r>
              <a:rPr lang="en-GB" sz="2000" b="1" cap="small" dirty="0" smtClean="0">
                <a:solidFill>
                  <a:srgbClr val="C00000"/>
                </a:solidFill>
              </a:rPr>
              <a:t>Engage </a:t>
            </a:r>
            <a:r>
              <a:rPr lang="en-GB" sz="2000" b="1" cap="small" dirty="0">
                <a:solidFill>
                  <a:srgbClr val="C00000"/>
                </a:solidFill>
              </a:rPr>
              <a:t>with potential end-users </a:t>
            </a:r>
            <a:r>
              <a:rPr lang="en-GB" sz="2000" cap="small" dirty="0">
                <a:solidFill>
                  <a:schemeClr val="tx1"/>
                </a:solidFill>
              </a:rPr>
              <a:t>in the development and  fine-tuning </a:t>
            </a:r>
            <a:r>
              <a:rPr lang="en-GB" sz="2000" cap="small" dirty="0" smtClean="0">
                <a:solidFill>
                  <a:schemeClr val="tx1"/>
                </a:solidFill>
              </a:rPr>
              <a:t>of methods </a:t>
            </a:r>
            <a:r>
              <a:rPr lang="en-GB" sz="2000" cap="small" dirty="0">
                <a:solidFill>
                  <a:schemeClr val="tx1"/>
                </a:solidFill>
              </a:rPr>
              <a:t>and tools in </a:t>
            </a:r>
            <a:r>
              <a:rPr lang="en-GB" sz="2000" cap="small" dirty="0" smtClean="0">
                <a:solidFill>
                  <a:schemeClr val="tx1"/>
                </a:solidFill>
              </a:rPr>
              <a:t>post-disaster risk management. </a:t>
            </a:r>
            <a:r>
              <a:rPr lang="en-GB" sz="2000" cap="small" dirty="0">
                <a:solidFill>
                  <a:schemeClr val="tx1"/>
                </a:solidFill>
              </a:rPr>
              <a:t/>
            </a:r>
            <a:br>
              <a:rPr lang="en-GB" sz="2000" cap="small" dirty="0">
                <a:solidFill>
                  <a:schemeClr val="tx1"/>
                </a:solidFill>
              </a:rPr>
            </a:br>
            <a:r>
              <a:rPr lang="en-GB" sz="2000" cap="small" dirty="0">
                <a:solidFill>
                  <a:schemeClr val="tx1"/>
                </a:solidFill>
              </a:rPr>
              <a:t/>
            </a:r>
            <a:br>
              <a:rPr lang="en-GB" sz="2000" cap="small" dirty="0">
                <a:solidFill>
                  <a:schemeClr val="tx1"/>
                </a:solidFill>
              </a:rPr>
            </a:br>
            <a:r>
              <a:rPr lang="en-GB" sz="2000" b="1" cap="small" dirty="0" smtClean="0">
                <a:solidFill>
                  <a:srgbClr val="C00000"/>
                </a:solidFill>
              </a:rPr>
              <a:t>Explore Resolutions </a:t>
            </a:r>
            <a:r>
              <a:rPr lang="en-GB" sz="2000" cap="small" dirty="0" smtClean="0">
                <a:solidFill>
                  <a:schemeClr val="tx1"/>
                </a:solidFill>
              </a:rPr>
              <a:t>to develop</a:t>
            </a:r>
            <a:r>
              <a:rPr lang="en-GB" sz="2000" b="1" cap="small" dirty="0" smtClean="0">
                <a:solidFill>
                  <a:schemeClr val="tx1"/>
                </a:solidFill>
              </a:rPr>
              <a:t> </a:t>
            </a:r>
            <a:r>
              <a:rPr lang="en-GB" sz="2000" cap="small" dirty="0" smtClean="0">
                <a:solidFill>
                  <a:schemeClr val="tx1"/>
                </a:solidFill>
              </a:rPr>
              <a:t>the right tools for the job; to provide solutions for different users, at different scales.</a:t>
            </a:r>
            <a:br>
              <a:rPr lang="en-GB" sz="2000" cap="small" dirty="0" smtClean="0">
                <a:solidFill>
                  <a:schemeClr val="tx1"/>
                </a:solidFill>
              </a:rPr>
            </a:br>
            <a:r>
              <a:rPr lang="en-GB" sz="2000" cap="small" dirty="0">
                <a:solidFill>
                  <a:schemeClr val="tx1"/>
                </a:solidFill>
              </a:rPr>
              <a:t/>
            </a:r>
            <a:br>
              <a:rPr lang="en-GB" sz="2000" cap="small" dirty="0">
                <a:solidFill>
                  <a:schemeClr val="tx1"/>
                </a:solidFill>
              </a:rPr>
            </a:br>
            <a:endParaRPr lang="en-GB" sz="2000" cap="small" dirty="0">
              <a:solidFill>
                <a:schemeClr val="tx1"/>
              </a:solidFill>
            </a:endParaRPr>
          </a:p>
        </p:txBody>
      </p:sp>
      <p:pic>
        <p:nvPicPr>
          <p:cNvPr id="3"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5800716"/>
            <a:ext cx="1484589" cy="96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srcRect r="-9543"/>
          <a:stretch>
            <a:fillRect/>
          </a:stretch>
        </p:blipFill>
        <p:spPr bwMode="auto">
          <a:xfrm>
            <a:off x="107504" y="5805264"/>
            <a:ext cx="3756124" cy="864000"/>
          </a:xfrm>
          <a:prstGeom prst="rect">
            <a:avLst/>
          </a:prstGeom>
          <a:noFill/>
          <a:ln w="9525">
            <a:noFill/>
            <a:miter lim="800000"/>
            <a:headEnd/>
            <a:tailEnd/>
          </a:ln>
        </p:spPr>
      </p:pic>
      <p:pic>
        <p:nvPicPr>
          <p:cNvPr id="5" name="Picture 4" descr="Description: SENSUM logo"/>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3628" y="5859418"/>
            <a:ext cx="3004758" cy="809846"/>
          </a:xfrm>
          <a:prstGeom prst="rect">
            <a:avLst/>
          </a:prstGeom>
          <a:noFill/>
          <a:ln>
            <a:noFill/>
          </a:ln>
        </p:spPr>
      </p:pic>
    </p:spTree>
    <p:extLst>
      <p:ext uri="{BB962C8B-B14F-4D97-AF65-F5344CB8AC3E}">
        <p14:creationId xmlns:p14="http://schemas.microsoft.com/office/powerpoint/2010/main" val="252669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Grp="1" noChangeArrowheads="1"/>
          </p:cNvSpPr>
          <p:nvPr>
            <p:ph type="body" idx="1"/>
          </p:nvPr>
        </p:nvSpPr>
        <p:spPr>
          <a:xfrm>
            <a:off x="165100" y="206385"/>
            <a:ext cx="8839200" cy="5400675"/>
          </a:xfrm>
        </p:spPr>
        <p:txBody>
          <a:bodyPr rtlCol="0">
            <a:normAutofit/>
          </a:bodyPr>
          <a:lstStyle/>
          <a:p>
            <a:pPr marL="0" indent="0" algn="r" eaLnBrk="1" fontAlgn="auto" hangingPunct="1">
              <a:spcAft>
                <a:spcPts val="0"/>
              </a:spcAft>
              <a:buFont typeface="Verdana" pitchFamily="34" charset="0"/>
              <a:buNone/>
              <a:defRPr/>
            </a:pPr>
            <a:r>
              <a:rPr lang="en-US" sz="2800" dirty="0" smtClean="0">
                <a:solidFill>
                  <a:srgbClr val="FFFFFF"/>
                </a:solidFill>
                <a:latin typeface="Tahoma"/>
                <a:cs typeface="Tahoma"/>
              </a:rPr>
              <a:t>Geo-Information in Response &amp; Recovery</a:t>
            </a:r>
          </a:p>
        </p:txBody>
      </p:sp>
      <p:pic>
        <p:nvPicPr>
          <p:cNvPr id="8195" name="Picture 3" descr="Response Model"/>
          <p:cNvPicPr>
            <a:picLocks noChangeArrowheads="1"/>
          </p:cNvPicPr>
          <p:nvPr/>
        </p:nvPicPr>
        <p:blipFill>
          <a:blip r:embed="rId3" cstate="print"/>
          <a:srcRect/>
          <a:stretch>
            <a:fillRect/>
          </a:stretch>
        </p:blipFill>
        <p:spPr bwMode="auto">
          <a:xfrm>
            <a:off x="625475" y="1412875"/>
            <a:ext cx="8089900" cy="5289550"/>
          </a:xfrm>
          <a:prstGeom prst="rect">
            <a:avLst/>
          </a:prstGeom>
          <a:solidFill>
            <a:srgbClr val="FF0000">
              <a:alpha val="23921"/>
            </a:srgbClr>
          </a:solidFill>
          <a:ln w="9525">
            <a:noFill/>
            <a:miter lim="800000"/>
            <a:headEnd/>
            <a:tailEnd/>
          </a:ln>
        </p:spPr>
      </p:pic>
      <p:sp>
        <p:nvSpPr>
          <p:cNvPr id="8196" name="Rectangle 4"/>
          <p:cNvSpPr>
            <a:spLocks noChangeArrowheads="1"/>
          </p:cNvSpPr>
          <p:nvPr/>
        </p:nvSpPr>
        <p:spPr bwMode="auto">
          <a:xfrm>
            <a:off x="579438" y="1593850"/>
            <a:ext cx="7997825" cy="4275138"/>
          </a:xfrm>
          <a:prstGeom prst="rect">
            <a:avLst/>
          </a:prstGeom>
          <a:noFill/>
          <a:ln w="28575">
            <a:solidFill>
              <a:srgbClr val="A40052"/>
            </a:solidFill>
            <a:miter lim="800000"/>
            <a:headEnd/>
            <a:tailEnd/>
          </a:ln>
        </p:spPr>
        <p:txBody>
          <a:bodyPr wrap="none" anchor="ctr"/>
          <a:lstStyle/>
          <a:p>
            <a:endParaRPr lang="en-US">
              <a:solidFill>
                <a:srgbClr val="000000"/>
              </a:solidFill>
              <a:latin typeface="Calibri" pitchFamily="34" charset="0"/>
            </a:endParaRPr>
          </a:p>
        </p:txBody>
      </p:sp>
      <p:sp>
        <p:nvSpPr>
          <p:cNvPr id="8197" name="Rectangle 5"/>
          <p:cNvSpPr>
            <a:spLocks noChangeArrowheads="1"/>
          </p:cNvSpPr>
          <p:nvPr/>
        </p:nvSpPr>
        <p:spPr bwMode="auto">
          <a:xfrm rot="-5400000">
            <a:off x="-741362" y="3541713"/>
            <a:ext cx="2971800" cy="215900"/>
          </a:xfrm>
          <a:prstGeom prst="rect">
            <a:avLst/>
          </a:prstGeom>
          <a:solidFill>
            <a:schemeClr val="bg1"/>
          </a:solidFill>
          <a:ln w="9525">
            <a:noFill/>
            <a:miter lim="800000"/>
            <a:headEnd/>
            <a:tailEnd/>
          </a:ln>
        </p:spPr>
        <p:txBody>
          <a:bodyPr wrap="none" lIns="45720" tIns="0" rIns="45720" bIns="0">
            <a:spAutoFit/>
          </a:bodyPr>
          <a:lstStyle/>
          <a:p>
            <a:pPr algn="ctr" eaLnBrk="0" hangingPunct="0"/>
            <a:r>
              <a:rPr lang="en-US" altLang="en-US" sz="1400" b="1">
                <a:solidFill>
                  <a:srgbClr val="044D72"/>
                </a:solidFill>
                <a:latin typeface="Calibri" pitchFamily="34" charset="0"/>
              </a:rPr>
              <a:t>Demand for geo-information</a:t>
            </a:r>
            <a:endParaRPr lang="en-US" sz="1400" b="1" noProof="1">
              <a:solidFill>
                <a:srgbClr val="044D72"/>
              </a:solidFill>
              <a:latin typeface="Calibri" pitchFamily="34" charset="0"/>
            </a:endParaRPr>
          </a:p>
        </p:txBody>
      </p:sp>
      <p:sp>
        <p:nvSpPr>
          <p:cNvPr id="8" name="Rounded Rectangle 7"/>
          <p:cNvSpPr/>
          <p:nvPr/>
        </p:nvSpPr>
        <p:spPr>
          <a:xfrm>
            <a:off x="4645410" y="1597307"/>
            <a:ext cx="1215343" cy="4247908"/>
          </a:xfrm>
          <a:prstGeom prst="roundRect">
            <a:avLst/>
          </a:prstGeom>
          <a:solidFill>
            <a:srgbClr val="FBFF76">
              <a:alpha val="48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7" name="Rectangle 9"/>
          <p:cNvSpPr txBox="1">
            <a:spLocks noChangeArrowheads="1"/>
          </p:cNvSpPr>
          <p:nvPr/>
        </p:nvSpPr>
        <p:spPr bwMode="auto">
          <a:xfrm>
            <a:off x="1447362" y="2405500"/>
            <a:ext cx="2673788" cy="2066925"/>
          </a:xfrm>
          <a:prstGeom prst="rect">
            <a:avLst/>
          </a:prstGeom>
          <a:noFill/>
          <a:ln w="9525">
            <a:noFill/>
            <a:miter lim="800000"/>
            <a:headEnd/>
            <a:tailEnd/>
          </a:ln>
        </p:spPr>
        <p:txBody>
          <a:bodyPr/>
          <a:lstStyle/>
          <a:p>
            <a:pPr>
              <a:spcBef>
                <a:spcPct val="20000"/>
              </a:spcBef>
              <a:spcAft>
                <a:spcPct val="100000"/>
              </a:spcAft>
              <a:buSzPct val="25000"/>
              <a:defRPr/>
            </a:pPr>
            <a:r>
              <a:rPr lang="en-US" sz="1400" b="1" kern="0" dirty="0" smtClean="0">
                <a:solidFill>
                  <a:srgbClr val="000000"/>
                </a:solidFill>
                <a:latin typeface="Verdana"/>
                <a:cs typeface="Arial"/>
              </a:rPr>
              <a:t>Highest current use during crisis – need to develop methodologies and products for recovery planning</a:t>
            </a:r>
            <a:endParaRPr lang="en-US" sz="1400" kern="0" dirty="0">
              <a:solidFill>
                <a:srgbClr val="000000"/>
              </a:solidFill>
              <a:latin typeface="Verdana"/>
              <a:cs typeface="Arial"/>
            </a:endParaRPr>
          </a:p>
        </p:txBody>
      </p:sp>
      <p:sp>
        <p:nvSpPr>
          <p:cNvPr id="2" name="Right Arrow 1"/>
          <p:cNvSpPr/>
          <p:nvPr/>
        </p:nvSpPr>
        <p:spPr>
          <a:xfrm rot="580796">
            <a:off x="3641844" y="2605659"/>
            <a:ext cx="1335487" cy="211501"/>
          </a:xfrm>
          <a:prstGeom prst="right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ounded Rectangle 8"/>
          <p:cNvSpPr/>
          <p:nvPr/>
        </p:nvSpPr>
        <p:spPr>
          <a:xfrm>
            <a:off x="5911555" y="1597307"/>
            <a:ext cx="2665708" cy="4247908"/>
          </a:xfrm>
          <a:prstGeom prst="roundRect">
            <a:avLst/>
          </a:prstGeom>
          <a:gradFill flip="none" rotWithShape="1">
            <a:gsLst>
              <a:gs pos="0">
                <a:srgbClr val="FFF200">
                  <a:alpha val="0"/>
                </a:srgbClr>
              </a:gs>
              <a:gs pos="45000">
                <a:srgbClr val="FF7A00"/>
              </a:gs>
              <a:gs pos="70000">
                <a:srgbClr val="FF0300"/>
              </a:gs>
              <a:gs pos="100000">
                <a:srgbClr val="4D0808"/>
              </a:gs>
            </a:gsLst>
            <a:lin ang="5400000" scaled="0"/>
            <a:tileRect r="-100000" b="-100000"/>
          </a:gradFill>
          <a:ln w="508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smtClean="0">
                <a:solidFill>
                  <a:srgbClr val="FFFFFF"/>
                </a:solidFill>
              </a:rPr>
              <a:t>Recovery Observatory</a:t>
            </a:r>
            <a:r>
              <a:rPr lang="en-GB" dirty="0">
                <a:solidFill>
                  <a:srgbClr val="FFFFFF"/>
                </a:solidFill>
              </a:rPr>
              <a:t> </a:t>
            </a:r>
            <a:r>
              <a:rPr lang="en-GB" dirty="0" smtClean="0">
                <a:solidFill>
                  <a:srgbClr val="FFFFFF"/>
                </a:solidFill>
              </a:rPr>
              <a:t>added value</a:t>
            </a:r>
          </a:p>
        </p:txBody>
      </p:sp>
      <p:sp>
        <p:nvSpPr>
          <p:cNvPr id="10" name="TextBox 9"/>
          <p:cNvSpPr txBox="1"/>
          <p:nvPr/>
        </p:nvSpPr>
        <p:spPr>
          <a:xfrm>
            <a:off x="6258702" y="6571620"/>
            <a:ext cx="2367937" cy="230832"/>
          </a:xfrm>
          <a:prstGeom prst="rect">
            <a:avLst/>
          </a:prstGeom>
          <a:noFill/>
        </p:spPr>
        <p:txBody>
          <a:bodyPr wrap="none" rtlCol="0">
            <a:spAutoFit/>
          </a:bodyPr>
          <a:lstStyle/>
          <a:p>
            <a:r>
              <a:rPr lang="en-US" sz="900" dirty="0" smtClean="0"/>
              <a:t>Slide adapted from UNOSAT Luca </a:t>
            </a:r>
            <a:r>
              <a:rPr lang="en-US" sz="900" dirty="0" err="1" smtClean="0"/>
              <a:t>dell’Oro</a:t>
            </a:r>
            <a:endParaRPr lang="en-US" sz="900" dirty="0"/>
          </a:p>
        </p:txBody>
      </p:sp>
    </p:spTree>
    <p:extLst>
      <p:ext uri="{BB962C8B-B14F-4D97-AF65-F5344CB8AC3E}">
        <p14:creationId xmlns:p14="http://schemas.microsoft.com/office/powerpoint/2010/main" val="552882561"/>
      </p:ext>
    </p:extLst>
  </p:cSld>
  <p:clrMapOvr>
    <a:masterClrMapping/>
  </p:clrMapOvr>
  <p:transition xmlns:p14="http://schemas.microsoft.com/office/powerpoint/2010/main" advClick="0" advTm="15000"/>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Grp="1" noChangeArrowheads="1"/>
          </p:cNvSpPr>
          <p:nvPr>
            <p:ph type="ctrTitle"/>
          </p:nvPr>
        </p:nvSpPr>
        <p:spPr>
          <a:xfrm>
            <a:off x="1042988" y="2276475"/>
            <a:ext cx="4537075" cy="828675"/>
          </a:xfrm>
        </p:spPr>
        <p:txBody>
          <a:bodyPr/>
          <a:lstStyle/>
          <a:p>
            <a:pPr algn="l" eaLnBrk="1" hangingPunct="1">
              <a:defRPr/>
            </a:pPr>
            <a:r>
              <a:rPr lang="en-GB" b="1" dirty="0" smtClean="0">
                <a:solidFill>
                  <a:srgbClr val="002569"/>
                </a:solidFill>
                <a:cs typeface="+mj-cs"/>
              </a:rPr>
              <a:t>Copenhagen Centre for Disaster research (COPE) and the CEOS RO</a:t>
            </a:r>
            <a:r>
              <a:rPr lang="en-US" b="1" dirty="0">
                <a:solidFill>
                  <a:srgbClr val="002569"/>
                </a:solidFill>
                <a:cs typeface="+mj-cs"/>
              </a:rPr>
              <a:t/>
            </a:r>
            <a:br>
              <a:rPr lang="en-US" b="1" dirty="0">
                <a:solidFill>
                  <a:srgbClr val="002569"/>
                </a:solidFill>
                <a:cs typeface="+mj-cs"/>
              </a:rPr>
            </a:br>
            <a:endParaRPr lang="en-GB" altLang="da-DK" dirty="0" smtClean="0">
              <a:solidFill>
                <a:srgbClr val="002569"/>
              </a:solidFill>
              <a:latin typeface="Verdana" pitchFamily="34" charset="0"/>
              <a:cs typeface="+mj-cs"/>
            </a:endParaRPr>
          </a:p>
        </p:txBody>
      </p:sp>
      <p:sp>
        <p:nvSpPr>
          <p:cNvPr id="110597" name="Rectangle 5"/>
          <p:cNvSpPr>
            <a:spLocks noGrp="1" noChangeArrowheads="1"/>
          </p:cNvSpPr>
          <p:nvPr>
            <p:ph type="subTitle" idx="1"/>
          </p:nvPr>
        </p:nvSpPr>
        <p:spPr>
          <a:xfrm>
            <a:off x="1116013" y="2924175"/>
            <a:ext cx="6486525" cy="2803525"/>
          </a:xfrm>
        </p:spPr>
        <p:txBody>
          <a:bodyPr/>
          <a:lstStyle/>
          <a:p>
            <a:pPr marL="0" indent="0" eaLnBrk="1" hangingPunct="1">
              <a:lnSpc>
                <a:spcPct val="90000"/>
              </a:lnSpc>
              <a:defRPr/>
            </a:pPr>
            <a:endParaRPr lang="en-GB" altLang="da-DK" sz="1000" dirty="0" smtClean="0">
              <a:latin typeface="Verdana" pitchFamily="34" charset="0"/>
              <a:cs typeface="+mn-cs"/>
            </a:endParaRPr>
          </a:p>
          <a:p>
            <a:pPr marL="0" indent="0" eaLnBrk="1" hangingPunct="1">
              <a:lnSpc>
                <a:spcPct val="90000"/>
              </a:lnSpc>
              <a:defRPr/>
            </a:pPr>
            <a:endParaRPr lang="en-GB" altLang="da-DK" dirty="0" smtClean="0">
              <a:latin typeface="Verdana" pitchFamily="34" charset="0"/>
              <a:cs typeface="+mn-cs"/>
            </a:endParaRPr>
          </a:p>
          <a:p>
            <a:pPr marL="0" indent="0" eaLnBrk="1" hangingPunct="1">
              <a:lnSpc>
                <a:spcPct val="90000"/>
              </a:lnSpc>
              <a:defRPr/>
            </a:pPr>
            <a:endParaRPr lang="en-GB" altLang="da-DK" dirty="0" smtClean="0">
              <a:latin typeface="Verdana" pitchFamily="34" charset="0"/>
              <a:cs typeface="+mn-cs"/>
            </a:endParaRPr>
          </a:p>
          <a:p>
            <a:pPr marL="0" indent="0" eaLnBrk="1" hangingPunct="1">
              <a:lnSpc>
                <a:spcPct val="90000"/>
              </a:lnSpc>
              <a:defRPr/>
            </a:pPr>
            <a:endParaRPr lang="en-GB" altLang="da-DK" dirty="0" smtClean="0">
              <a:latin typeface="Verdana" pitchFamily="34" charset="0"/>
              <a:cs typeface="+mn-cs"/>
            </a:endParaRPr>
          </a:p>
          <a:p>
            <a:pPr marL="0" indent="0" eaLnBrk="1" hangingPunct="1">
              <a:lnSpc>
                <a:spcPct val="90000"/>
              </a:lnSpc>
              <a:defRPr/>
            </a:pPr>
            <a:endParaRPr lang="en-GB" altLang="da-DK" dirty="0" smtClean="0">
              <a:latin typeface="Verdana" pitchFamily="34" charset="0"/>
              <a:cs typeface="+mn-cs"/>
            </a:endParaRPr>
          </a:p>
          <a:p>
            <a:pPr marL="0" indent="0" eaLnBrk="1" hangingPunct="1">
              <a:lnSpc>
                <a:spcPct val="90000"/>
              </a:lnSpc>
              <a:defRPr/>
            </a:pPr>
            <a:r>
              <a:rPr lang="en-GB" altLang="da-DK" dirty="0" smtClean="0">
                <a:latin typeface="Arial" panose="020B0604020202020204" pitchFamily="34" charset="0"/>
                <a:cs typeface="Arial" panose="020B0604020202020204" pitchFamily="34" charset="0"/>
              </a:rPr>
              <a:t>Nathan E. Clark </a:t>
            </a:r>
          </a:p>
          <a:p>
            <a:pPr marL="0" indent="0" eaLnBrk="1" hangingPunct="1">
              <a:lnSpc>
                <a:spcPct val="90000"/>
              </a:lnSpc>
              <a:defRPr/>
            </a:pPr>
            <a:r>
              <a:rPr lang="en-GB" altLang="da-DK" dirty="0" smtClean="0">
                <a:solidFill>
                  <a:schemeClr val="tx2"/>
                </a:solidFill>
                <a:latin typeface="Arial" panose="020B0604020202020204" pitchFamily="34" charset="0"/>
                <a:cs typeface="Arial" panose="020B0604020202020204" pitchFamily="34" charset="0"/>
              </a:rPr>
              <a:t>11 March, 2015</a:t>
            </a:r>
          </a:p>
          <a:p>
            <a:pPr marL="0" indent="0" eaLnBrk="1" hangingPunct="1">
              <a:lnSpc>
                <a:spcPct val="90000"/>
              </a:lnSpc>
              <a:defRPr/>
            </a:pPr>
            <a:endParaRPr lang="en-GB" altLang="da-DK" sz="1200" dirty="0" smtClean="0">
              <a:solidFill>
                <a:schemeClr val="tx2"/>
              </a:solidFill>
              <a:latin typeface="Verdana" pitchFamily="34" charset="0"/>
              <a:cs typeface="+mn-cs"/>
            </a:endParaRPr>
          </a:p>
          <a:p>
            <a:pPr marL="0" indent="0" eaLnBrk="1" hangingPunct="1">
              <a:lnSpc>
                <a:spcPct val="90000"/>
              </a:lnSpc>
              <a:defRPr/>
            </a:pPr>
            <a:endParaRPr lang="en-GB" altLang="da-DK" sz="1200" dirty="0" smtClean="0">
              <a:latin typeface="Verdana" pitchFamily="34" charset="0"/>
              <a:cs typeface="+mn-cs"/>
            </a:endParaRPr>
          </a:p>
        </p:txBody>
      </p:sp>
      <p:pic>
        <p:nvPicPr>
          <p:cNvPr id="4099" name="Picture 14" descr="C:\Users\graulund\Desktop\roll_up_graphic_2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846263"/>
            <a:ext cx="2833687"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4294967295"/>
          </p:nvPr>
        </p:nvSpPr>
        <p:spPr>
          <a:xfrm>
            <a:off x="280988" y="1344613"/>
            <a:ext cx="8215312" cy="4106862"/>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defRPr/>
            </a:pPr>
            <a:r>
              <a:rPr lang="en-US" altLang="en-US" dirty="0" smtClean="0">
                <a:latin typeface="Arial" panose="020B0604020202020204" pitchFamily="34" charset="0"/>
                <a:cs typeface="Arial" panose="020B0604020202020204" pitchFamily="34" charset="0"/>
              </a:rPr>
              <a:t>PhD Fellow</a:t>
            </a:r>
          </a:p>
          <a:p>
            <a:pPr>
              <a:defRPr/>
            </a:pPr>
            <a:r>
              <a:rPr lang="en-US" altLang="en-US" dirty="0" smtClean="0">
                <a:latin typeface="Arial" panose="020B0604020202020204" pitchFamily="34" charset="0"/>
                <a:cs typeface="Arial" panose="020B0604020202020204" pitchFamily="34" charset="0"/>
              </a:rPr>
              <a:t>University of Copenhagen: Faculty of Law</a:t>
            </a:r>
          </a:p>
          <a:p>
            <a:pPr lvl="1">
              <a:buFont typeface="Arial" panose="020B0604020202020204" pitchFamily="34" charset="0"/>
              <a:buChar char="•"/>
              <a:defRPr/>
            </a:pPr>
            <a:r>
              <a:rPr lang="en-US" altLang="en-US" dirty="0" smtClean="0">
                <a:solidFill>
                  <a:schemeClr val="tx1"/>
                </a:solidFill>
                <a:latin typeface="Arial" panose="020B0604020202020204" pitchFamily="34" charset="0"/>
                <a:cs typeface="Arial" panose="020B0604020202020204" pitchFamily="34" charset="0"/>
              </a:rPr>
              <a:t>Centre for International Law and Justice (CILJ)</a:t>
            </a:r>
            <a:endParaRPr lang="en-US" altLang="en-US" dirty="0">
              <a:solidFill>
                <a:schemeClr val="bg2"/>
              </a:solidFill>
              <a:latin typeface="Arial" panose="020B0604020202020204" pitchFamily="34" charset="0"/>
              <a:cs typeface="Arial" panose="020B0604020202020204" pitchFamily="34" charset="0"/>
            </a:endParaRPr>
          </a:p>
          <a:p>
            <a:pPr>
              <a:defRPr/>
            </a:pPr>
            <a:r>
              <a:rPr lang="en-US" altLang="en-US" dirty="0" smtClean="0">
                <a:latin typeface="Arial" panose="020B0604020202020204" pitchFamily="34" charset="0"/>
                <a:cs typeface="Arial" panose="020B0604020202020204" pitchFamily="34" charset="0"/>
              </a:rPr>
              <a:t>Copenhagen Center for Disaster Research (COPE) </a:t>
            </a:r>
          </a:p>
          <a:p>
            <a:pPr lvl="1">
              <a:buFont typeface="Arial" panose="020B0604020202020204" pitchFamily="34" charset="0"/>
              <a:buChar char="•"/>
              <a:defRPr/>
            </a:pPr>
            <a:r>
              <a:rPr lang="en-US" altLang="en-US" dirty="0" smtClean="0">
                <a:solidFill>
                  <a:schemeClr val="bg2"/>
                </a:solidFill>
                <a:latin typeface="Arial" panose="020B0604020202020204" pitchFamily="34" charset="0"/>
                <a:cs typeface="Arial" panose="020B0604020202020204" pitchFamily="34" charset="0"/>
              </a:rPr>
              <a:t>Changing Disasters Project </a:t>
            </a:r>
            <a:endParaRPr lang="en-GB" altLang="da-DK" dirty="0" smtClean="0">
              <a:latin typeface="Arial" panose="020B0604020202020204" pitchFamily="34" charset="0"/>
              <a:cs typeface="Arial" panose="020B0604020202020204" pitchFamily="34" charset="0"/>
            </a:endParaRPr>
          </a:p>
          <a:p>
            <a:pPr marL="0">
              <a:defRPr/>
            </a:pPr>
            <a:r>
              <a:rPr lang="en-GB" altLang="da-DK" dirty="0" smtClean="0">
                <a:latin typeface="Arial" panose="020B0604020202020204" pitchFamily="34" charset="0"/>
                <a:cs typeface="Arial" panose="020B0604020202020204" pitchFamily="34" charset="0"/>
              </a:rPr>
              <a:t>Legal and policy aspects for the use of remote sensing for disaster response </a:t>
            </a:r>
          </a:p>
          <a:p>
            <a:pPr marL="0">
              <a:defRPr/>
            </a:pPr>
            <a:r>
              <a:rPr lang="en-US" altLang="en-US" dirty="0" smtClean="0">
                <a:latin typeface="Arial" panose="020B0604020202020204" pitchFamily="34" charset="0"/>
                <a:cs typeface="Arial" panose="020B0604020202020204" pitchFamily="34" charset="0"/>
              </a:rPr>
              <a:t>Previous: satellite </a:t>
            </a:r>
            <a:r>
              <a:rPr lang="en-US" altLang="en-US" dirty="0">
                <a:latin typeface="Arial" panose="020B0604020202020204" pitchFamily="34" charset="0"/>
                <a:cs typeface="Arial" panose="020B0604020202020204" pitchFamily="34" charset="0"/>
              </a:rPr>
              <a:t>c</a:t>
            </a:r>
            <a:r>
              <a:rPr lang="en-US" altLang="en-US" dirty="0" smtClean="0">
                <a:latin typeface="Arial" panose="020B0604020202020204" pitchFamily="34" charset="0"/>
                <a:cs typeface="Arial" panose="020B0604020202020204" pitchFamily="34" charset="0"/>
              </a:rPr>
              <a:t>ommunications </a:t>
            </a:r>
            <a:r>
              <a:rPr lang="en-US" altLang="en-US" dirty="0">
                <a:latin typeface="Arial" panose="020B0604020202020204" pitchFamily="34" charset="0"/>
                <a:cs typeface="Arial" panose="020B0604020202020204" pitchFamily="34" charset="0"/>
              </a:rPr>
              <a:t>e</a:t>
            </a:r>
            <a:r>
              <a:rPr lang="en-US" altLang="en-US" dirty="0" smtClean="0">
                <a:latin typeface="Arial" panose="020B0604020202020204" pitchFamily="34" charset="0"/>
                <a:cs typeface="Arial" panose="020B0604020202020204" pitchFamily="34" charset="0"/>
              </a:rPr>
              <a:t>ngineering, international </a:t>
            </a:r>
            <a:r>
              <a:rPr lang="en-US" altLang="en-US" dirty="0">
                <a:latin typeface="Arial" panose="020B0604020202020204" pitchFamily="34" charset="0"/>
                <a:cs typeface="Arial" panose="020B0604020202020204" pitchFamily="34" charset="0"/>
              </a:rPr>
              <a:t>r</a:t>
            </a:r>
            <a:r>
              <a:rPr lang="en-US" altLang="en-US" dirty="0" smtClean="0">
                <a:latin typeface="Arial" panose="020B0604020202020204" pitchFamily="34" charset="0"/>
                <a:cs typeface="Arial" panose="020B0604020202020204" pitchFamily="34" charset="0"/>
              </a:rPr>
              <a:t>elations, development, and disaster </a:t>
            </a:r>
            <a:r>
              <a:rPr lang="en-US" altLang="en-US" dirty="0">
                <a:latin typeface="Arial" panose="020B0604020202020204" pitchFamily="34" charset="0"/>
                <a:cs typeface="Arial" panose="020B0604020202020204" pitchFamily="34" charset="0"/>
              </a:rPr>
              <a:t>m</a:t>
            </a:r>
            <a:r>
              <a:rPr lang="en-US" altLang="en-US" dirty="0" smtClean="0">
                <a:latin typeface="Arial" panose="020B0604020202020204" pitchFamily="34" charset="0"/>
                <a:cs typeface="Arial" panose="020B0604020202020204" pitchFamily="34" charset="0"/>
              </a:rPr>
              <a:t>anagement </a:t>
            </a:r>
          </a:p>
          <a:p>
            <a:pPr marL="0" indent="0">
              <a:buNone/>
              <a:defRPr/>
            </a:pPr>
            <a:endParaRPr lang="en-GB" altLang="da-DK" dirty="0" smtClean="0">
              <a:latin typeface="Arial" panose="020B0604020202020204" pitchFamily="34"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900" y="1557338"/>
            <a:ext cx="8102600" cy="685800"/>
          </a:xfrm>
        </p:spPr>
        <p:txBody>
          <a:bodyPr/>
          <a:lstStyle/>
          <a:p>
            <a:pPr>
              <a:defRPr/>
            </a:pPr>
            <a:r>
              <a:rPr lang="da-DK" dirty="0" smtClean="0">
                <a:solidFill>
                  <a:srgbClr val="002569"/>
                </a:solidFill>
                <a:cs typeface="+mj-cs"/>
              </a:rPr>
              <a:t>Standard License Agreement Support </a:t>
            </a:r>
            <a:endParaRPr lang="en-US" dirty="0">
              <a:solidFill>
                <a:srgbClr val="002569"/>
              </a:solidFill>
              <a:cs typeface="+mj-cs"/>
            </a:endParaRPr>
          </a:p>
        </p:txBody>
      </p:sp>
      <p:sp>
        <p:nvSpPr>
          <p:cNvPr id="3" name="Subtitle 2"/>
          <p:cNvSpPr>
            <a:spLocks noGrp="1"/>
          </p:cNvSpPr>
          <p:nvPr>
            <p:ph type="subTitle" sz="quarter" idx="1"/>
          </p:nvPr>
        </p:nvSpPr>
        <p:spPr>
          <a:xfrm>
            <a:off x="971550" y="2349500"/>
            <a:ext cx="6486525" cy="2803525"/>
          </a:xfrm>
        </p:spPr>
        <p:txBody>
          <a:bodyPr/>
          <a:lstStyle/>
          <a:p>
            <a:pPr marL="342000">
              <a:buFont typeface="Arial" panose="020B0604020202020204" pitchFamily="34" charset="0"/>
              <a:buChar char="•"/>
              <a:defRPr/>
            </a:pPr>
            <a:r>
              <a:rPr lang="en-US" altLang="en-US" sz="1600" dirty="0" smtClean="0">
                <a:solidFill>
                  <a:srgbClr val="002569"/>
                </a:solidFill>
                <a:cs typeface="+mn-cs"/>
              </a:rPr>
              <a:t>Review of relevant licenses and contracts related to the acquisition, use and dissemination of EO data (raw and processed) </a:t>
            </a:r>
          </a:p>
          <a:p>
            <a:pPr marL="342000">
              <a:buFont typeface="Arial" panose="020B0604020202020204" pitchFamily="34" charset="0"/>
              <a:buChar char="•"/>
              <a:defRPr/>
            </a:pPr>
            <a:endParaRPr lang="en-US" altLang="en-US" sz="1600" dirty="0" smtClean="0">
              <a:solidFill>
                <a:srgbClr val="002569"/>
              </a:solidFill>
              <a:cs typeface="+mn-cs"/>
            </a:endParaRPr>
          </a:p>
          <a:p>
            <a:pPr marL="342000">
              <a:buFont typeface="Arial" panose="020B0604020202020204" pitchFamily="34" charset="0"/>
              <a:buChar char="•"/>
              <a:defRPr/>
            </a:pPr>
            <a:r>
              <a:rPr lang="da-DK" altLang="en-US" sz="1600" dirty="0" err="1" smtClean="0">
                <a:solidFill>
                  <a:srgbClr val="002569"/>
                </a:solidFill>
                <a:cs typeface="+mn-cs"/>
              </a:rPr>
              <a:t>Identify</a:t>
            </a:r>
            <a:r>
              <a:rPr lang="da-DK" altLang="en-US" sz="1600" dirty="0">
                <a:solidFill>
                  <a:srgbClr val="002569"/>
                </a:solidFill>
                <a:cs typeface="+mn-cs"/>
              </a:rPr>
              <a:t> </a:t>
            </a:r>
            <a:r>
              <a:rPr lang="da-DK" altLang="en-US" sz="1600" dirty="0" err="1" smtClean="0">
                <a:solidFill>
                  <a:srgbClr val="002569"/>
                </a:solidFill>
                <a:cs typeface="+mn-cs"/>
              </a:rPr>
              <a:t>common</a:t>
            </a:r>
            <a:r>
              <a:rPr lang="da-DK" altLang="en-US" sz="1600" dirty="0" smtClean="0">
                <a:solidFill>
                  <a:srgbClr val="002569"/>
                </a:solidFill>
                <a:cs typeface="+mn-cs"/>
              </a:rPr>
              <a:t> (and </a:t>
            </a:r>
            <a:r>
              <a:rPr lang="da-DK" altLang="en-US" sz="1600" dirty="0" err="1" smtClean="0">
                <a:solidFill>
                  <a:srgbClr val="002569"/>
                </a:solidFill>
                <a:cs typeface="+mn-cs"/>
              </a:rPr>
              <a:t>conflicting</a:t>
            </a:r>
            <a:r>
              <a:rPr lang="da-DK" altLang="en-US" sz="1600" dirty="0" smtClean="0">
                <a:solidFill>
                  <a:srgbClr val="002569"/>
                </a:solidFill>
                <a:cs typeface="+mn-cs"/>
              </a:rPr>
              <a:t>) terms and </a:t>
            </a:r>
            <a:r>
              <a:rPr lang="da-DK" altLang="en-US" sz="1600" dirty="0" err="1" smtClean="0">
                <a:solidFill>
                  <a:srgbClr val="002569"/>
                </a:solidFill>
                <a:cs typeface="+mn-cs"/>
              </a:rPr>
              <a:t>conditions</a:t>
            </a:r>
            <a:r>
              <a:rPr lang="da-DK" altLang="en-US" sz="1600" dirty="0" smtClean="0">
                <a:solidFill>
                  <a:srgbClr val="002569"/>
                </a:solidFill>
                <a:cs typeface="+mn-cs"/>
              </a:rPr>
              <a:t> </a:t>
            </a:r>
          </a:p>
          <a:p>
            <a:pPr marL="342000">
              <a:buFont typeface="Arial" panose="020B0604020202020204" pitchFamily="34" charset="0"/>
              <a:buChar char="•"/>
              <a:defRPr/>
            </a:pPr>
            <a:endParaRPr lang="da-DK" altLang="en-US" sz="1600" dirty="0" smtClean="0">
              <a:solidFill>
                <a:srgbClr val="002569"/>
              </a:solidFill>
              <a:cs typeface="+mn-cs"/>
            </a:endParaRPr>
          </a:p>
          <a:p>
            <a:pPr marL="342000">
              <a:buFont typeface="Arial" panose="020B0604020202020204" pitchFamily="34" charset="0"/>
              <a:buChar char="•"/>
              <a:defRPr/>
            </a:pPr>
            <a:r>
              <a:rPr lang="en-US" sz="1600" dirty="0" smtClean="0">
                <a:solidFill>
                  <a:srgbClr val="002569"/>
                </a:solidFill>
                <a:cs typeface="+mn-cs"/>
              </a:rPr>
              <a:t>Establish a generic open license appropriate to satellite imagery that recognizes the unique nature of the data provided in support of large-scale disaster recovery</a:t>
            </a:r>
          </a:p>
          <a:p>
            <a:pPr>
              <a:defRPr/>
            </a:pPr>
            <a:endParaRPr lang="en-US" altLang="en-US" sz="1600" dirty="0" smtClean="0">
              <a:solidFill>
                <a:srgbClr val="002569"/>
              </a:solidFill>
              <a:cs typeface="+mn-cs"/>
            </a:endParaRPr>
          </a:p>
          <a:p>
            <a:pPr>
              <a:defRPr/>
            </a:pPr>
            <a:endParaRPr lang="en-US" altLang="en-US" dirty="0">
              <a:solidFill>
                <a:srgbClr val="002569"/>
              </a:solidFill>
              <a:cs typeface="+mn-cs"/>
            </a:endParaRPr>
          </a:p>
          <a:p>
            <a:pPr>
              <a:defRPr/>
            </a:pPr>
            <a:endParaRPr lang="en-GB" altLang="da-DK" dirty="0">
              <a:solidFill>
                <a:srgbClr val="002569"/>
              </a:solidFill>
              <a:latin typeface="Verdana" pitchFamily="34" charset="0"/>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6013" y="1557338"/>
            <a:ext cx="6496050" cy="685800"/>
          </a:xfrm>
        </p:spPr>
        <p:txBody>
          <a:bodyPr/>
          <a:lstStyle/>
          <a:p>
            <a:pPr algn="ctr">
              <a:defRPr/>
            </a:pPr>
            <a:r>
              <a:rPr lang="da-DK" dirty="0" smtClean="0">
                <a:solidFill>
                  <a:srgbClr val="002569"/>
                </a:solidFill>
                <a:cs typeface="+mj-cs"/>
              </a:rPr>
              <a:t>RO Project  </a:t>
            </a:r>
            <a:r>
              <a:rPr lang="da-DK" dirty="0" err="1" smtClean="0">
                <a:solidFill>
                  <a:srgbClr val="002569"/>
                </a:solidFill>
                <a:cs typeface="+mj-cs"/>
              </a:rPr>
              <a:t>Assessment</a:t>
            </a:r>
            <a:endParaRPr lang="en-US" dirty="0">
              <a:solidFill>
                <a:srgbClr val="002569"/>
              </a:solidFill>
              <a:cs typeface="+mj-cs"/>
            </a:endParaRPr>
          </a:p>
        </p:txBody>
      </p:sp>
      <p:sp>
        <p:nvSpPr>
          <p:cNvPr id="3" name="Subtitle 2"/>
          <p:cNvSpPr>
            <a:spLocks noGrp="1"/>
          </p:cNvSpPr>
          <p:nvPr>
            <p:ph type="subTitle" sz="quarter" idx="1"/>
          </p:nvPr>
        </p:nvSpPr>
        <p:spPr>
          <a:xfrm>
            <a:off x="1042988" y="2276475"/>
            <a:ext cx="7161212" cy="4327525"/>
          </a:xfrm>
        </p:spPr>
        <p:txBody>
          <a:bodyPr/>
          <a:lstStyle/>
          <a:p>
            <a:pPr algn="l">
              <a:buFont typeface="Arial" panose="020B0604020202020204" pitchFamily="34" charset="0"/>
              <a:buChar char="•"/>
              <a:defRPr/>
            </a:pPr>
            <a:r>
              <a:rPr lang="da-DK" sz="2000" dirty="0" err="1" smtClean="0">
                <a:solidFill>
                  <a:srgbClr val="002569"/>
                </a:solidFill>
                <a:cs typeface="+mn-cs"/>
              </a:rPr>
              <a:t>Survey</a:t>
            </a:r>
            <a:r>
              <a:rPr lang="da-DK" sz="2000" dirty="0" smtClean="0">
                <a:solidFill>
                  <a:srgbClr val="002569"/>
                </a:solidFill>
                <a:cs typeface="+mn-cs"/>
              </a:rPr>
              <a:t> Design </a:t>
            </a:r>
          </a:p>
          <a:p>
            <a:pPr algn="l">
              <a:buFont typeface="Arial" panose="020B0604020202020204" pitchFamily="34" charset="0"/>
              <a:buChar char="•"/>
              <a:defRPr/>
            </a:pPr>
            <a:endParaRPr lang="da-DK" sz="2000" dirty="0">
              <a:solidFill>
                <a:srgbClr val="002569"/>
              </a:solidFill>
              <a:cs typeface="+mn-cs"/>
            </a:endParaRPr>
          </a:p>
          <a:p>
            <a:pPr algn="l">
              <a:buFont typeface="Arial" panose="020B0604020202020204" pitchFamily="34" charset="0"/>
              <a:buChar char="•"/>
              <a:defRPr/>
            </a:pPr>
            <a:r>
              <a:rPr lang="da-DK" sz="2000" dirty="0" err="1" smtClean="0">
                <a:solidFill>
                  <a:srgbClr val="002569"/>
                </a:solidFill>
                <a:cs typeface="+mn-cs"/>
              </a:rPr>
              <a:t>Based</a:t>
            </a:r>
            <a:r>
              <a:rPr lang="da-DK" sz="2000" dirty="0" smtClean="0">
                <a:solidFill>
                  <a:srgbClr val="002569"/>
                </a:solidFill>
                <a:cs typeface="+mn-cs"/>
              </a:rPr>
              <a:t> on </a:t>
            </a:r>
            <a:r>
              <a:rPr lang="da-DK" sz="2000" dirty="0" err="1" smtClean="0">
                <a:solidFill>
                  <a:srgbClr val="002569"/>
                </a:solidFill>
                <a:cs typeface="+mn-cs"/>
              </a:rPr>
              <a:t>project</a:t>
            </a:r>
            <a:r>
              <a:rPr lang="da-DK" sz="2000" dirty="0" smtClean="0">
                <a:solidFill>
                  <a:srgbClr val="002569"/>
                </a:solidFill>
                <a:cs typeface="+mn-cs"/>
              </a:rPr>
              <a:t> </a:t>
            </a:r>
            <a:r>
              <a:rPr lang="da-DK" sz="2000" dirty="0" err="1" smtClean="0">
                <a:solidFill>
                  <a:srgbClr val="002569"/>
                </a:solidFill>
                <a:cs typeface="+mn-cs"/>
              </a:rPr>
              <a:t>objectives</a:t>
            </a:r>
            <a:r>
              <a:rPr lang="da-DK" sz="2000" dirty="0">
                <a:solidFill>
                  <a:srgbClr val="002569"/>
                </a:solidFill>
                <a:cs typeface="+mn-cs"/>
              </a:rPr>
              <a:t> </a:t>
            </a:r>
            <a:r>
              <a:rPr lang="da-DK" sz="2000" dirty="0" smtClean="0">
                <a:solidFill>
                  <a:srgbClr val="002569"/>
                </a:solidFill>
                <a:cs typeface="+mn-cs"/>
              </a:rPr>
              <a:t>and </a:t>
            </a:r>
            <a:r>
              <a:rPr lang="da-DK" sz="2000" dirty="0" err="1" smtClean="0">
                <a:solidFill>
                  <a:srgbClr val="002569"/>
                </a:solidFill>
                <a:cs typeface="+mn-cs"/>
              </a:rPr>
              <a:t>user</a:t>
            </a:r>
            <a:r>
              <a:rPr lang="da-DK" sz="2000" dirty="0" smtClean="0">
                <a:solidFill>
                  <a:srgbClr val="002569"/>
                </a:solidFill>
                <a:cs typeface="+mn-cs"/>
              </a:rPr>
              <a:t> </a:t>
            </a:r>
            <a:r>
              <a:rPr lang="da-DK" sz="2000" dirty="0" err="1" smtClean="0">
                <a:solidFill>
                  <a:srgbClr val="002569"/>
                </a:solidFill>
                <a:cs typeface="+mn-cs"/>
              </a:rPr>
              <a:t>expectations</a:t>
            </a:r>
            <a:r>
              <a:rPr lang="da-DK" sz="2000" dirty="0" smtClean="0">
                <a:solidFill>
                  <a:srgbClr val="002569"/>
                </a:solidFill>
                <a:cs typeface="+mn-cs"/>
              </a:rPr>
              <a:t> (and </a:t>
            </a:r>
            <a:r>
              <a:rPr lang="da-DK" sz="2000" dirty="0" err="1" smtClean="0">
                <a:solidFill>
                  <a:srgbClr val="002569"/>
                </a:solidFill>
                <a:cs typeface="+mn-cs"/>
              </a:rPr>
              <a:t>my</a:t>
            </a:r>
            <a:r>
              <a:rPr lang="da-DK" sz="2000" dirty="0" smtClean="0">
                <a:solidFill>
                  <a:srgbClr val="002569"/>
                </a:solidFill>
                <a:cs typeface="+mn-cs"/>
              </a:rPr>
              <a:t> </a:t>
            </a:r>
            <a:r>
              <a:rPr lang="da-DK" sz="2000" dirty="0" err="1" smtClean="0">
                <a:solidFill>
                  <a:srgbClr val="002569"/>
                </a:solidFill>
                <a:cs typeface="+mn-cs"/>
              </a:rPr>
              <a:t>own</a:t>
            </a:r>
            <a:r>
              <a:rPr lang="da-DK" sz="2000" dirty="0" smtClean="0">
                <a:solidFill>
                  <a:srgbClr val="002569"/>
                </a:solidFill>
                <a:cs typeface="+mn-cs"/>
              </a:rPr>
              <a:t> research </a:t>
            </a:r>
            <a:r>
              <a:rPr lang="da-DK" sz="2000" dirty="0" err="1" smtClean="0">
                <a:solidFill>
                  <a:srgbClr val="002569"/>
                </a:solidFill>
                <a:cs typeface="+mn-cs"/>
              </a:rPr>
              <a:t>interests</a:t>
            </a:r>
            <a:r>
              <a:rPr lang="da-DK" sz="2000" dirty="0" smtClean="0">
                <a:solidFill>
                  <a:srgbClr val="002569"/>
                </a:solidFill>
                <a:cs typeface="+mn-cs"/>
              </a:rPr>
              <a:t>)</a:t>
            </a:r>
          </a:p>
          <a:p>
            <a:pPr lvl="1" algn="l">
              <a:buFont typeface="Arial" panose="020B0604020202020204" pitchFamily="34" charset="0"/>
              <a:buChar char="•"/>
              <a:defRPr/>
            </a:pPr>
            <a:r>
              <a:rPr lang="da-DK" sz="2000" dirty="0" smtClean="0">
                <a:solidFill>
                  <a:srgbClr val="002569"/>
                </a:solidFill>
              </a:rPr>
              <a:t>End-</a:t>
            </a:r>
            <a:r>
              <a:rPr lang="da-DK" sz="2000" dirty="0" err="1" smtClean="0">
                <a:solidFill>
                  <a:srgbClr val="002569"/>
                </a:solidFill>
              </a:rPr>
              <a:t>user</a:t>
            </a:r>
            <a:r>
              <a:rPr lang="da-DK" sz="2000" dirty="0" smtClean="0">
                <a:solidFill>
                  <a:srgbClr val="002569"/>
                </a:solidFill>
              </a:rPr>
              <a:t> </a:t>
            </a:r>
            <a:r>
              <a:rPr lang="da-DK" sz="2000" dirty="0" err="1" smtClean="0">
                <a:solidFill>
                  <a:srgbClr val="002569"/>
                </a:solidFill>
              </a:rPr>
              <a:t>focused</a:t>
            </a:r>
            <a:r>
              <a:rPr lang="da-DK" sz="2000" dirty="0" smtClean="0">
                <a:solidFill>
                  <a:srgbClr val="002569"/>
                </a:solidFill>
              </a:rPr>
              <a:t> </a:t>
            </a:r>
          </a:p>
          <a:p>
            <a:pPr algn="l">
              <a:buFont typeface="Arial" panose="020B0604020202020204" pitchFamily="34" charset="0"/>
              <a:buChar char="•"/>
              <a:defRPr/>
            </a:pPr>
            <a:endParaRPr lang="da-DK" sz="2000" dirty="0" smtClean="0">
              <a:solidFill>
                <a:srgbClr val="002569"/>
              </a:solidFill>
              <a:cs typeface="+mn-cs"/>
            </a:endParaRPr>
          </a:p>
          <a:p>
            <a:pPr algn="l">
              <a:buFont typeface="Arial" panose="020B0604020202020204" pitchFamily="34" charset="0"/>
              <a:buChar char="•"/>
              <a:defRPr/>
            </a:pPr>
            <a:r>
              <a:rPr lang="da-DK" sz="2000" dirty="0" err="1" smtClean="0">
                <a:solidFill>
                  <a:srgbClr val="002569"/>
                </a:solidFill>
                <a:cs typeface="+mn-cs"/>
              </a:rPr>
              <a:t>Validation</a:t>
            </a:r>
            <a:r>
              <a:rPr lang="da-DK" sz="2000" dirty="0" smtClean="0">
                <a:solidFill>
                  <a:srgbClr val="002569"/>
                </a:solidFill>
                <a:cs typeface="+mn-cs"/>
              </a:rPr>
              <a:t> </a:t>
            </a:r>
            <a:r>
              <a:rPr lang="da-DK" sz="2000" dirty="0">
                <a:solidFill>
                  <a:srgbClr val="002569"/>
                </a:solidFill>
                <a:cs typeface="+mn-cs"/>
              </a:rPr>
              <a:t>(</a:t>
            </a:r>
            <a:r>
              <a:rPr lang="da-DK" sz="2000" dirty="0" smtClean="0">
                <a:solidFill>
                  <a:srgbClr val="002569"/>
                </a:solidFill>
                <a:cs typeface="+mn-cs"/>
              </a:rPr>
              <a:t>dry-run</a:t>
            </a:r>
            <a:r>
              <a:rPr lang="da-DK" sz="2000" dirty="0">
                <a:solidFill>
                  <a:srgbClr val="002569"/>
                </a:solidFill>
                <a:cs typeface="+mn-cs"/>
              </a:rPr>
              <a:t>)</a:t>
            </a:r>
            <a:endParaRPr lang="da-DK" sz="2000" dirty="0" smtClean="0">
              <a:solidFill>
                <a:srgbClr val="002569"/>
              </a:solidFill>
              <a:cs typeface="+mn-cs"/>
            </a:endParaRPr>
          </a:p>
          <a:p>
            <a:pPr marL="0" indent="0" algn="l">
              <a:defRPr/>
            </a:pPr>
            <a:endParaRPr lang="da-DK" sz="2000" dirty="0" smtClean="0">
              <a:solidFill>
                <a:srgbClr val="002569"/>
              </a:solidFill>
              <a:cs typeface="+mn-cs"/>
            </a:endParaRPr>
          </a:p>
          <a:p>
            <a:pPr algn="l">
              <a:buFont typeface="Arial" panose="020B0604020202020204" pitchFamily="34" charset="0"/>
              <a:buChar char="•"/>
              <a:defRPr/>
            </a:pPr>
            <a:r>
              <a:rPr lang="da-DK" sz="2000" dirty="0" err="1" smtClean="0">
                <a:solidFill>
                  <a:srgbClr val="002569"/>
                </a:solidFill>
                <a:cs typeface="+mn-cs"/>
              </a:rPr>
              <a:t>Implement</a:t>
            </a:r>
            <a:r>
              <a:rPr lang="da-DK" sz="2000" dirty="0" smtClean="0">
                <a:solidFill>
                  <a:srgbClr val="002569"/>
                </a:solidFill>
                <a:cs typeface="+mn-cs"/>
              </a:rPr>
              <a:t> </a:t>
            </a:r>
            <a:r>
              <a:rPr lang="da-DK" sz="2000" dirty="0" err="1" smtClean="0">
                <a:solidFill>
                  <a:srgbClr val="002569"/>
                </a:solidFill>
                <a:cs typeface="+mn-cs"/>
              </a:rPr>
              <a:t>after</a:t>
            </a:r>
            <a:r>
              <a:rPr lang="da-DK" sz="2000" dirty="0" smtClean="0">
                <a:solidFill>
                  <a:srgbClr val="002569"/>
                </a:solidFill>
                <a:cs typeface="+mn-cs"/>
              </a:rPr>
              <a:t> 6 </a:t>
            </a:r>
            <a:r>
              <a:rPr lang="da-DK" sz="2000" dirty="0" err="1" smtClean="0">
                <a:solidFill>
                  <a:srgbClr val="002569"/>
                </a:solidFill>
                <a:cs typeface="+mn-cs"/>
              </a:rPr>
              <a:t>months</a:t>
            </a:r>
            <a:endParaRPr lang="da-DK" sz="2000" dirty="0" smtClean="0">
              <a:solidFill>
                <a:srgbClr val="002569"/>
              </a:solidFill>
              <a:cs typeface="+mn-cs"/>
            </a:endParaRPr>
          </a:p>
          <a:p>
            <a:pPr algn="l">
              <a:buFont typeface="Arial" panose="020B0604020202020204" pitchFamily="34" charset="0"/>
              <a:buChar char="•"/>
              <a:defRPr/>
            </a:pPr>
            <a:endParaRPr lang="da-DK" sz="2000" dirty="0">
              <a:solidFill>
                <a:srgbClr val="002569"/>
              </a:solidFill>
              <a:cs typeface="+mn-cs"/>
            </a:endParaRPr>
          </a:p>
          <a:p>
            <a:pPr algn="l">
              <a:buFont typeface="Arial" panose="020B0604020202020204" pitchFamily="34" charset="0"/>
              <a:buChar char="•"/>
              <a:defRPr/>
            </a:pPr>
            <a:r>
              <a:rPr lang="da-DK" sz="2000" dirty="0" err="1" smtClean="0">
                <a:solidFill>
                  <a:srgbClr val="002569"/>
                </a:solidFill>
                <a:cs typeface="+mn-cs"/>
              </a:rPr>
              <a:t>Used</a:t>
            </a:r>
            <a:r>
              <a:rPr lang="da-DK" sz="2000" dirty="0" smtClean="0">
                <a:solidFill>
                  <a:srgbClr val="002569"/>
                </a:solidFill>
                <a:cs typeface="+mn-cs"/>
              </a:rPr>
              <a:t> for </a:t>
            </a:r>
            <a:r>
              <a:rPr lang="da-DK" sz="2000" dirty="0" err="1" smtClean="0">
                <a:solidFill>
                  <a:srgbClr val="002569"/>
                </a:solidFill>
                <a:cs typeface="+mn-cs"/>
              </a:rPr>
              <a:t>later</a:t>
            </a:r>
            <a:r>
              <a:rPr lang="da-DK" sz="2000" dirty="0" smtClean="0">
                <a:solidFill>
                  <a:srgbClr val="002569"/>
                </a:solidFill>
                <a:cs typeface="+mn-cs"/>
              </a:rPr>
              <a:t> </a:t>
            </a:r>
            <a:r>
              <a:rPr lang="da-DK" sz="2000" dirty="0" err="1" smtClean="0">
                <a:solidFill>
                  <a:srgbClr val="002569"/>
                </a:solidFill>
                <a:cs typeface="+mn-cs"/>
              </a:rPr>
              <a:t>assessments</a:t>
            </a:r>
            <a:r>
              <a:rPr lang="da-DK" sz="2000" dirty="0" smtClean="0">
                <a:solidFill>
                  <a:srgbClr val="002569"/>
                </a:solidFill>
                <a:cs typeface="+mn-cs"/>
              </a:rPr>
              <a:t> </a:t>
            </a:r>
            <a:endParaRPr lang="da-DK" sz="2000" dirty="0">
              <a:solidFill>
                <a:srgbClr val="002569"/>
              </a:solidFill>
              <a:cs typeface="+mn-cs"/>
            </a:endParaRPr>
          </a:p>
          <a:p>
            <a:pPr algn="l">
              <a:defRPr/>
            </a:pPr>
            <a:endParaRPr lang="da-DK" sz="2000" dirty="0" smtClean="0">
              <a:solidFill>
                <a:srgbClr val="002569"/>
              </a:solidFill>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Discussion</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44</a:t>
            </a:fld>
            <a:endParaRPr lang="en-US" sz="1200" dirty="0"/>
          </a:p>
        </p:txBody>
      </p:sp>
      <p:sp>
        <p:nvSpPr>
          <p:cNvPr id="5" name="Rectangle 4"/>
          <p:cNvSpPr/>
          <p:nvPr/>
        </p:nvSpPr>
        <p:spPr>
          <a:xfrm>
            <a:off x="533400" y="1802009"/>
            <a:ext cx="8610600" cy="4708982"/>
          </a:xfrm>
          <a:prstGeom prst="rect">
            <a:avLst/>
          </a:prstGeom>
        </p:spPr>
        <p:txBody>
          <a:bodyPr wrap="square">
            <a:spAutoFit/>
          </a:bodyPr>
          <a:lstStyle/>
          <a:p>
            <a:pPr lvl="0"/>
            <a:r>
              <a:rPr lang="en-GB" b="1" dirty="0" smtClean="0"/>
              <a:t>Overview</a:t>
            </a:r>
            <a:r>
              <a:rPr lang="en-GB" b="1" dirty="0"/>
              <a:t>, status, objectives, roles of agencies</a:t>
            </a:r>
            <a:endParaRPr lang="en-CA" dirty="0"/>
          </a:p>
          <a:p>
            <a:endParaRPr lang="en-GB" b="1" dirty="0" smtClean="0"/>
          </a:p>
          <a:p>
            <a:r>
              <a:rPr lang="en-GB" b="1" dirty="0" smtClean="0"/>
              <a:t>Triggering</a:t>
            </a:r>
            <a:r>
              <a:rPr lang="en-CA" dirty="0" smtClean="0"/>
              <a:t> </a:t>
            </a:r>
          </a:p>
          <a:p>
            <a:endParaRPr lang="en-CA" dirty="0"/>
          </a:p>
          <a:p>
            <a:pPr lvl="0"/>
            <a:r>
              <a:rPr lang="en-GB" b="1" dirty="0"/>
              <a:t>Review of Needs – products and services (stakeholder perspective</a:t>
            </a:r>
            <a:r>
              <a:rPr lang="en-GB" b="1" dirty="0" smtClean="0"/>
              <a:t>)</a:t>
            </a:r>
            <a:r>
              <a:rPr lang="en-CA" dirty="0" smtClean="0"/>
              <a:t>, </a:t>
            </a:r>
            <a:r>
              <a:rPr lang="en-GB" b="1" dirty="0" smtClean="0"/>
              <a:t>User </a:t>
            </a:r>
            <a:r>
              <a:rPr lang="en-GB" b="1" dirty="0"/>
              <a:t>and stakeholder involvement</a:t>
            </a:r>
            <a:endParaRPr lang="en-CA" dirty="0"/>
          </a:p>
          <a:p>
            <a:r>
              <a:rPr lang="en-GB" b="1" dirty="0"/>
              <a:t> </a:t>
            </a:r>
            <a:endParaRPr lang="en-CA" sz="2400" dirty="0"/>
          </a:p>
          <a:p>
            <a:pPr lvl="0"/>
            <a:r>
              <a:rPr lang="en-GB" sz="2400" b="1" dirty="0"/>
              <a:t>IT Architecture – presentation of status and projected evolution (WGISS)</a:t>
            </a:r>
            <a:endParaRPr lang="en-CA" sz="2400" dirty="0"/>
          </a:p>
          <a:p>
            <a:r>
              <a:rPr lang="en-GB" b="1" dirty="0"/>
              <a:t> </a:t>
            </a:r>
            <a:endParaRPr lang="en-CA" dirty="0"/>
          </a:p>
          <a:p>
            <a:pPr lvl="0"/>
            <a:r>
              <a:rPr lang="en-GB" b="1" dirty="0" smtClean="0"/>
              <a:t>Value-adding Strategies</a:t>
            </a:r>
            <a:endParaRPr lang="en-CA" dirty="0"/>
          </a:p>
          <a:p>
            <a:r>
              <a:rPr lang="en-GB" b="1" dirty="0"/>
              <a:t> </a:t>
            </a:r>
            <a:endParaRPr lang="en-CA" dirty="0"/>
          </a:p>
          <a:p>
            <a:pPr lvl="0"/>
            <a:r>
              <a:rPr lang="en-GB" b="1" dirty="0"/>
              <a:t>Sustainability and agency involvement, </a:t>
            </a:r>
            <a:r>
              <a:rPr lang="en-GB" b="1" dirty="0" smtClean="0"/>
              <a:t>Next </a:t>
            </a:r>
            <a:r>
              <a:rPr lang="en-GB" b="1" dirty="0"/>
              <a:t>steps (beyond initial triggering)</a:t>
            </a:r>
            <a:endParaRPr lang="en-CA" dirty="0"/>
          </a:p>
          <a:p>
            <a:r>
              <a:rPr lang="en-GB" b="1" dirty="0"/>
              <a:t> </a:t>
            </a:r>
            <a:endParaRPr lang="en-CA" dirty="0"/>
          </a:p>
          <a:p>
            <a:pPr lvl="0"/>
            <a:r>
              <a:rPr lang="en-GB" b="1" dirty="0"/>
              <a:t>Promotion and </a:t>
            </a:r>
            <a:r>
              <a:rPr lang="en-GB" b="1" dirty="0" smtClean="0"/>
              <a:t>Outreach </a:t>
            </a:r>
            <a:r>
              <a:rPr lang="en-GB" b="1" dirty="0"/>
              <a:t>for the RO</a:t>
            </a:r>
            <a:endParaRPr lang="en-CA" dirty="0"/>
          </a:p>
          <a:p>
            <a:endParaRPr lang="en-GB" altLang="ja-JP"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14617873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19992" y="101600"/>
            <a:ext cx="7565271"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Development</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45</a:t>
            </a:fld>
            <a:endParaRPr lang="en-US" sz="1200" dirty="0"/>
          </a:p>
        </p:txBody>
      </p:sp>
      <p:sp>
        <p:nvSpPr>
          <p:cNvPr id="5" name="Rectangle 4"/>
          <p:cNvSpPr/>
          <p:nvPr/>
        </p:nvSpPr>
        <p:spPr>
          <a:xfrm>
            <a:off x="192404" y="1584203"/>
            <a:ext cx="8725519" cy="374461"/>
          </a:xfrm>
          <a:prstGeom prst="rect">
            <a:avLst/>
          </a:prstGeom>
        </p:spPr>
        <p:txBody>
          <a:bodyPr wrap="square">
            <a:spAutoFit/>
          </a:bodyPr>
          <a:lstStyle/>
          <a:p>
            <a:pPr defTabSz="914400">
              <a:lnSpc>
                <a:spcPct val="90000"/>
              </a:lnSpc>
              <a:spcBef>
                <a:spcPct val="20000"/>
              </a:spcBef>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Version 1 available 1</a:t>
            </a:r>
            <a:r>
              <a:rPr lang="en-GB" altLang="ja-JP" sz="2000" b="1" baseline="30000" dirty="0">
                <a:solidFill>
                  <a:schemeClr val="tx1">
                    <a:lumMod val="75000"/>
                  </a:schemeClr>
                </a:solidFill>
                <a:latin typeface="Arial" pitchFamily="34" charset="0"/>
                <a:ea typeface="ＭＳ Ｐゴシック" pitchFamily="50" charset="-128"/>
                <a:cs typeface="Arial" pitchFamily="34" charset="0"/>
              </a:rPr>
              <a:t> </a:t>
            </a:r>
            <a:r>
              <a:rPr lang="en-GB" altLang="ja-JP" sz="2000" b="1" dirty="0" smtClean="0">
                <a:solidFill>
                  <a:schemeClr val="tx1">
                    <a:lumMod val="75000"/>
                  </a:schemeClr>
                </a:solidFill>
                <a:latin typeface="Arial" pitchFamily="34" charset="0"/>
                <a:ea typeface="ＭＳ Ｐゴシック" pitchFamily="50" charset="-128"/>
                <a:cs typeface="Arial" pitchFamily="34" charset="0"/>
              </a:rPr>
              <a:t>January, 2015</a:t>
            </a:r>
            <a:endParaRPr lang="en-GB" altLang="ja-JP" sz="2000" b="1" dirty="0">
              <a:solidFill>
                <a:schemeClr val="tx1">
                  <a:lumMod val="75000"/>
                </a:schemeClr>
              </a:solidFill>
              <a:latin typeface="Arial" pitchFamily="34" charset="0"/>
              <a:ea typeface="ＭＳ Ｐゴシック" pitchFamily="50" charset="-128"/>
              <a:cs typeface="Arial" pitchFamily="34" charset="0"/>
            </a:endParaRPr>
          </a:p>
        </p:txBody>
      </p:sp>
      <p:sp>
        <p:nvSpPr>
          <p:cNvPr id="6" name="ZoneTexte 5"/>
          <p:cNvSpPr txBox="1"/>
          <p:nvPr/>
        </p:nvSpPr>
        <p:spPr>
          <a:xfrm>
            <a:off x="256213" y="2253940"/>
            <a:ext cx="8661710" cy="3693319"/>
          </a:xfrm>
          <a:prstGeom prst="rect">
            <a:avLst/>
          </a:prstGeom>
          <a:noFill/>
        </p:spPr>
        <p:txBody>
          <a:bodyPr wrap="square" rtlCol="0">
            <a:spAutoFit/>
          </a:bodyPr>
          <a:lstStyle/>
          <a:p>
            <a:pPr marL="285750" indent="-285750">
              <a:buFont typeface="Arial"/>
              <a:buChar char="•"/>
            </a:pPr>
            <a:r>
              <a:rPr lang="fr-FR" b="1" dirty="0" err="1" smtClean="0"/>
              <a:t>Shared</a:t>
            </a:r>
            <a:r>
              <a:rPr lang="fr-FR" b="1" dirty="0" smtClean="0"/>
              <a:t> </a:t>
            </a:r>
            <a:r>
              <a:rPr lang="fr-FR" b="1" dirty="0"/>
              <a:t>w</a:t>
            </a:r>
            <a:r>
              <a:rPr lang="fr-FR" b="1" dirty="0" smtClean="0"/>
              <a:t>eb-</a:t>
            </a:r>
            <a:r>
              <a:rPr lang="fr-FR" b="1" dirty="0" err="1" smtClean="0"/>
              <a:t>based</a:t>
            </a:r>
            <a:r>
              <a:rPr lang="fr-FR" b="1" dirty="0" smtClean="0"/>
              <a:t> portal</a:t>
            </a:r>
            <a:endParaRPr lang="fr-FR" b="1" dirty="0" smtClean="0">
              <a:solidFill>
                <a:schemeClr val="tx2">
                  <a:lumMod val="75000"/>
                </a:schemeClr>
              </a:solidFill>
            </a:endParaRPr>
          </a:p>
          <a:p>
            <a:pPr marL="285750" indent="-285750">
              <a:buFontTx/>
              <a:buChar char="-"/>
            </a:pPr>
            <a:endParaRPr lang="fr-FR" b="1" dirty="0" smtClean="0"/>
          </a:p>
          <a:p>
            <a:pPr marL="285750" indent="-285750">
              <a:buFont typeface="Arial"/>
              <a:buChar char="•"/>
            </a:pPr>
            <a:r>
              <a:rPr lang="fr-FR" b="1" dirty="0" err="1" smtClean="0"/>
              <a:t>Geographical</a:t>
            </a:r>
            <a:r>
              <a:rPr lang="fr-FR" b="1" dirty="0" smtClean="0"/>
              <a:t> and temporal </a:t>
            </a:r>
            <a:r>
              <a:rPr lang="fr-FR" b="1" dirty="0" err="1" smtClean="0"/>
              <a:t>search</a:t>
            </a:r>
            <a:r>
              <a:rPr lang="fr-FR" b="1" dirty="0" smtClean="0"/>
              <a:t> </a:t>
            </a:r>
            <a:r>
              <a:rPr lang="fr-FR" b="1" dirty="0" err="1" smtClean="0"/>
              <a:t>functions</a:t>
            </a:r>
            <a:endParaRPr lang="fr-FR" b="1" dirty="0" smtClean="0"/>
          </a:p>
          <a:p>
            <a:pPr marL="285750" indent="-285750">
              <a:buFontTx/>
              <a:buChar char="-"/>
            </a:pPr>
            <a:endParaRPr lang="fr-FR" b="1" dirty="0" smtClean="0">
              <a:solidFill>
                <a:srgbClr val="002569"/>
              </a:solidFill>
            </a:endParaRPr>
          </a:p>
          <a:p>
            <a:pPr marL="285750" indent="-285750">
              <a:buFont typeface="Arial"/>
              <a:buChar char="•"/>
            </a:pPr>
            <a:r>
              <a:rPr lang="fr-FR" b="1" dirty="0" smtClean="0">
                <a:solidFill>
                  <a:srgbClr val="002569"/>
                </a:solidFill>
              </a:rPr>
              <a:t>Display </a:t>
            </a:r>
            <a:r>
              <a:rPr lang="fr-FR" b="1" dirty="0">
                <a:solidFill>
                  <a:srgbClr val="002569"/>
                </a:solidFill>
              </a:rPr>
              <a:t> </a:t>
            </a:r>
            <a:r>
              <a:rPr lang="fr-FR" b="1" dirty="0" err="1" smtClean="0">
                <a:solidFill>
                  <a:srgbClr val="002569"/>
                </a:solidFill>
              </a:rPr>
              <a:t>georeferenced</a:t>
            </a:r>
            <a:r>
              <a:rPr lang="fr-FR" b="1" dirty="0" smtClean="0">
                <a:solidFill>
                  <a:srgbClr val="002569"/>
                </a:solidFill>
              </a:rPr>
              <a:t>  images  (</a:t>
            </a:r>
            <a:r>
              <a:rPr lang="fr-FR" dirty="0" smtClean="0">
                <a:solidFill>
                  <a:srgbClr val="002569"/>
                </a:solidFill>
              </a:rPr>
              <a:t>SPOT and Pléiades are </a:t>
            </a:r>
            <a:r>
              <a:rPr lang="fr-FR" dirty="0" err="1" smtClean="0">
                <a:solidFill>
                  <a:srgbClr val="002569"/>
                </a:solidFill>
              </a:rPr>
              <a:t>available</a:t>
            </a:r>
            <a:r>
              <a:rPr lang="fr-FR" dirty="0" smtClean="0">
                <a:solidFill>
                  <a:srgbClr val="002569"/>
                </a:solidFill>
              </a:rPr>
              <a:t>, C</a:t>
            </a:r>
            <a:r>
              <a:rPr lang="en-US" dirty="0" smtClean="0">
                <a:solidFill>
                  <a:srgbClr val="002569"/>
                </a:solidFill>
              </a:rPr>
              <a:t>SK</a:t>
            </a:r>
            <a:r>
              <a:rPr lang="en-US" dirty="0">
                <a:solidFill>
                  <a:srgbClr val="002569"/>
                </a:solidFill>
              </a:rPr>
              <a:t>, TSX, RSAT-2</a:t>
            </a:r>
            <a:r>
              <a:rPr lang="en-US" dirty="0" smtClean="0">
                <a:solidFill>
                  <a:srgbClr val="002569"/>
                </a:solidFill>
              </a:rPr>
              <a:t>,</a:t>
            </a:r>
            <a:r>
              <a:rPr lang="en-US" dirty="0">
                <a:solidFill>
                  <a:srgbClr val="002569"/>
                </a:solidFill>
              </a:rPr>
              <a:t> </a:t>
            </a:r>
            <a:r>
              <a:rPr lang="en-US" dirty="0" smtClean="0">
                <a:solidFill>
                  <a:srgbClr val="002569"/>
                </a:solidFill>
              </a:rPr>
              <a:t>ALOS,Sentinel-1</a:t>
            </a:r>
            <a:r>
              <a:rPr lang="en-US" dirty="0">
                <a:solidFill>
                  <a:srgbClr val="002569"/>
                </a:solidFill>
              </a:rPr>
              <a:t>, </a:t>
            </a:r>
            <a:r>
              <a:rPr lang="en-US" dirty="0" smtClean="0">
                <a:solidFill>
                  <a:srgbClr val="002569"/>
                </a:solidFill>
              </a:rPr>
              <a:t>Landsat-8 will be implemented soon)</a:t>
            </a:r>
            <a:endParaRPr lang="fr-FR" dirty="0" smtClean="0">
              <a:solidFill>
                <a:srgbClr val="002569"/>
              </a:solidFill>
            </a:endParaRPr>
          </a:p>
          <a:p>
            <a:pPr marL="285750" indent="-285750">
              <a:buFont typeface="Arial"/>
              <a:buChar char="•"/>
            </a:pPr>
            <a:endParaRPr lang="en-US" b="1" dirty="0" smtClean="0"/>
          </a:p>
          <a:p>
            <a:pPr marL="285750" indent="-285750">
              <a:buFont typeface="Arial"/>
              <a:buChar char="•"/>
            </a:pPr>
            <a:r>
              <a:rPr lang="en-US" b="1" dirty="0" smtClean="0"/>
              <a:t>EO </a:t>
            </a:r>
            <a:r>
              <a:rPr lang="fr-FR" b="1" dirty="0" smtClean="0"/>
              <a:t>Data </a:t>
            </a:r>
            <a:r>
              <a:rPr lang="fr-FR" b="1" dirty="0" err="1" smtClean="0"/>
              <a:t>available</a:t>
            </a:r>
            <a:r>
              <a:rPr lang="fr-FR" b="1" dirty="0" smtClean="0"/>
              <a:t> for </a:t>
            </a:r>
            <a:r>
              <a:rPr lang="fr-FR" b="1" dirty="0" err="1" smtClean="0"/>
              <a:t>download</a:t>
            </a:r>
            <a:r>
              <a:rPr lang="fr-FR" b="1" dirty="0" smtClean="0"/>
              <a:t> (</a:t>
            </a:r>
            <a:r>
              <a:rPr lang="fr-FR" b="1" dirty="0" err="1" smtClean="0"/>
              <a:t>after</a:t>
            </a:r>
            <a:r>
              <a:rPr lang="fr-FR" b="1" dirty="0" smtClean="0"/>
              <a:t> RO </a:t>
            </a:r>
            <a:r>
              <a:rPr lang="fr-FR" b="1" dirty="0" err="1" smtClean="0"/>
              <a:t>creation</a:t>
            </a:r>
            <a:r>
              <a:rPr lang="fr-FR" b="1" dirty="0" smtClean="0"/>
              <a:t>):</a:t>
            </a:r>
          </a:p>
          <a:p>
            <a:pPr marL="1200150" lvl="2" indent="-285750">
              <a:buFontTx/>
              <a:buChar char="-"/>
            </a:pPr>
            <a:r>
              <a:rPr lang="en-US" b="1" dirty="0" smtClean="0"/>
              <a:t>high </a:t>
            </a:r>
            <a:r>
              <a:rPr lang="en-US" b="1" dirty="0"/>
              <a:t>resolution and very high resolution optical imagery; </a:t>
            </a:r>
            <a:endParaRPr lang="en-US" b="1" dirty="0" smtClean="0"/>
          </a:p>
          <a:p>
            <a:pPr marL="1200150" lvl="2" indent="-285750">
              <a:buFontTx/>
              <a:buChar char="-"/>
            </a:pPr>
            <a:r>
              <a:rPr lang="en-US" b="1" dirty="0" smtClean="0"/>
              <a:t>high </a:t>
            </a:r>
            <a:r>
              <a:rPr lang="en-US" b="1" dirty="0"/>
              <a:t>and very high resolution radar imagery (X, C, L-bands).</a:t>
            </a:r>
          </a:p>
          <a:p>
            <a:pPr marL="1200150" lvl="2" indent="-285750">
              <a:buFontTx/>
              <a:buChar char="-"/>
            </a:pPr>
            <a:r>
              <a:rPr lang="en-US" b="1" dirty="0" smtClean="0"/>
              <a:t>airborne data</a:t>
            </a:r>
          </a:p>
          <a:p>
            <a:endParaRPr lang="en-US" b="1" dirty="0"/>
          </a:p>
          <a:p>
            <a:pPr marL="285750" indent="-285750">
              <a:buFont typeface="Arial"/>
              <a:buChar char="•"/>
            </a:pPr>
            <a:r>
              <a:rPr lang="en-US" b="1" dirty="0" smtClean="0"/>
              <a:t>EO Acquisition </a:t>
            </a:r>
            <a:r>
              <a:rPr lang="en-US" b="1" dirty="0"/>
              <a:t>P</a:t>
            </a:r>
            <a:r>
              <a:rPr lang="en-US" b="1" dirty="0" smtClean="0"/>
              <a:t>lan management (to be added)</a:t>
            </a:r>
            <a:endParaRPr lang="fr-FR" dirty="0"/>
          </a:p>
        </p:txBody>
      </p:sp>
    </p:spTree>
    <p:extLst>
      <p:ext uri="{BB962C8B-B14F-4D97-AF65-F5344CB8AC3E}">
        <p14:creationId xmlns:p14="http://schemas.microsoft.com/office/powerpoint/2010/main" val="174014652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19992" y="101600"/>
            <a:ext cx="7565271"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Demo</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46</a:t>
            </a:fld>
            <a:endParaRPr lang="en-US" sz="1200" dirty="0"/>
          </a:p>
        </p:txBody>
      </p:sp>
      <p:sp>
        <p:nvSpPr>
          <p:cNvPr id="5" name="Rectangle 4"/>
          <p:cNvSpPr/>
          <p:nvPr/>
        </p:nvSpPr>
        <p:spPr>
          <a:xfrm>
            <a:off x="560704" y="922483"/>
            <a:ext cx="8725519" cy="1323439"/>
          </a:xfrm>
          <a:prstGeom prst="rect">
            <a:avLst/>
          </a:prstGeom>
        </p:spPr>
        <p:txBody>
          <a:bodyPr wrap="square">
            <a:spAutoFit/>
          </a:bodyPr>
          <a:lstStyle/>
          <a:p>
            <a:endParaRPr lang="en-US" sz="2000" dirty="0"/>
          </a:p>
          <a:p>
            <a:r>
              <a:rPr lang="en-US" sz="2000" dirty="0"/>
              <a:t>  </a:t>
            </a:r>
            <a:r>
              <a:rPr lang="en-US" sz="2000" u="sng" dirty="0">
                <a:hlinkClick r:id="rId3"/>
              </a:rPr>
              <a:t>http://dotcloud.akka.eu/drupal/</a:t>
            </a:r>
            <a:r>
              <a:rPr lang="en-US" sz="2000" u="sng" dirty="0" smtClean="0">
                <a:hlinkClick r:id="rId3"/>
              </a:rPr>
              <a:t>presentation </a:t>
            </a:r>
            <a:endParaRPr lang="en-US" sz="2000" u="sng" dirty="0">
              <a:hlinkClick r:id="rId3"/>
            </a:endParaRPr>
          </a:p>
          <a:p>
            <a:r>
              <a:rPr lang="en-US" sz="2000" u="sng" dirty="0" smtClean="0">
                <a:hlinkClick r:id="rId4"/>
              </a:rPr>
              <a:t>e </a:t>
            </a:r>
            <a:endParaRPr lang="en-US" sz="2000" u="sng" dirty="0">
              <a:hlinkClick r:id="rId4"/>
            </a:endParaRPr>
          </a:p>
          <a:p>
            <a:r>
              <a:rPr lang="en-US" sz="2000" dirty="0"/>
              <a:t> </a:t>
            </a:r>
            <a:endParaRPr lang="en-GB" altLang="ja-JP" sz="2000" b="1" dirty="0">
              <a:solidFill>
                <a:schemeClr val="tx1">
                  <a:lumMod val="75000"/>
                </a:schemeClr>
              </a:solidFill>
              <a:latin typeface="Arial" pitchFamily="34" charset="0"/>
              <a:ea typeface="ＭＳ Ｐゴシック" pitchFamily="50" charset="-128"/>
              <a:cs typeface="Arial" pitchFamily="34" charset="0"/>
            </a:endParaRPr>
          </a:p>
        </p:txBody>
      </p:sp>
      <p:pic>
        <p:nvPicPr>
          <p:cNvPr id="1026" name="Picture 2" descr="F:\Image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4037" y="2883098"/>
            <a:ext cx="5618163" cy="388984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Image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721" y="1636159"/>
            <a:ext cx="4945479" cy="309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8206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sp>
        <p:nvSpPr>
          <p:cNvPr id="4" name="Title 1"/>
          <p:cNvSpPr txBox="1">
            <a:spLocks noGrp="1"/>
          </p:cNvSpPr>
          <p:nvPr>
            <p:ph type="title"/>
          </p:nvPr>
        </p:nvSpPr>
        <p:spPr bwMode="auto">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Demo</a:t>
            </a:r>
            <a:endParaRPr lang="en-US" sz="2800" dirty="0">
              <a:latin typeface="Tahoma" pitchFamily="-106" charset="0"/>
              <a:ea typeface="ＭＳ Ｐゴシック" pitchFamily="-106" charset="-128"/>
              <a:cs typeface="Tahoma" pitchFamily="-106" charset="0"/>
            </a:endParaRPr>
          </a:p>
        </p:txBody>
      </p:sp>
      <p:pic>
        <p:nvPicPr>
          <p:cNvPr id="2051" name="Picture 3" descr="F:\Imag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6" y="2091960"/>
            <a:ext cx="8229608" cy="45198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mag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457326"/>
            <a:ext cx="5519737" cy="3222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236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sp>
        <p:nvSpPr>
          <p:cNvPr id="4" name="Title 1"/>
          <p:cNvSpPr txBox="1">
            <a:spLocks noGrp="1"/>
          </p:cNvSpPr>
          <p:nvPr>
            <p:ph type="title"/>
          </p:nvPr>
        </p:nvSpPr>
        <p:spPr bwMode="auto">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Demo</a:t>
            </a:r>
            <a:endParaRPr lang="en-US" sz="2800" dirty="0">
              <a:latin typeface="Tahoma" pitchFamily="-106" charset="0"/>
              <a:ea typeface="ＭＳ Ｐゴシック" pitchFamily="-106" charset="-128"/>
              <a:cs typeface="Tahoma" pitchFamily="-106" charset="0"/>
            </a:endParaRPr>
          </a:p>
        </p:txBody>
      </p:sp>
      <p:pic>
        <p:nvPicPr>
          <p:cNvPr id="3085" name="Picture 13" descr="F:\Imag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664" y="2373411"/>
            <a:ext cx="6475136" cy="439249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F:\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3" y="1368425"/>
            <a:ext cx="6141671" cy="481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971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394" y="301628"/>
            <a:ext cx="4201728" cy="369332"/>
          </a:xfrm>
          <a:prstGeom prst="rect">
            <a:avLst/>
          </a:prstGeom>
        </p:spPr>
        <p:txBody>
          <a:bodyPr wrap="none">
            <a:spAutoFit/>
          </a:bodyPr>
          <a:lstStyle/>
          <a:p>
            <a:pPr eaLnBrk="1" hangingPunct="1"/>
            <a:r>
              <a:rPr lang="en-GB" altLang="ja-JP" dirty="0">
                <a:latin typeface="Tahoma" pitchFamily="-106" charset="0"/>
                <a:cs typeface="Tahoma" pitchFamily="-106" charset="0"/>
              </a:rPr>
              <a:t>Status of IT infrastructure development</a:t>
            </a:r>
            <a:endParaRPr lang="en-US" dirty="0">
              <a:latin typeface="Tahoma" pitchFamily="-106" charset="0"/>
              <a:cs typeface="Tahoma" pitchFamily="-106" charset="0"/>
            </a:endParaRPr>
          </a:p>
        </p:txBody>
      </p:sp>
      <p:sp>
        <p:nvSpPr>
          <p:cNvPr id="3" name="Title 1"/>
          <p:cNvSpPr txBox="1">
            <a:spLocks/>
          </p:cNvSpPr>
          <p:nvPr/>
        </p:nvSpPr>
        <p:spPr bwMode="auto">
          <a:xfrm>
            <a:off x="1519992" y="101600"/>
            <a:ext cx="7565271"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smtClean="0">
                <a:latin typeface="Tahoma" pitchFamily="-106" charset="0"/>
                <a:ea typeface="ＭＳ Ｐゴシック" pitchFamily="-106" charset="-128"/>
                <a:cs typeface="Tahoma" pitchFamily="-106" charset="0"/>
              </a:rPr>
              <a:t>Status of IT infrastructure development</a:t>
            </a:r>
            <a:endParaRPr lang="en-US" sz="2000" dirty="0">
              <a:latin typeface="Tahoma" pitchFamily="-106" charset="0"/>
              <a:ea typeface="ＭＳ Ｐゴシック" pitchFamily="-106" charset="-128"/>
              <a:cs typeface="Tahoma" pitchFamily="-106" charset="0"/>
            </a:endParaRPr>
          </a:p>
        </p:txBody>
      </p:sp>
      <p:sp>
        <p:nvSpPr>
          <p:cNvPr id="4" name="Rectangle 3"/>
          <p:cNvSpPr/>
          <p:nvPr/>
        </p:nvSpPr>
        <p:spPr>
          <a:xfrm>
            <a:off x="256213" y="1404322"/>
            <a:ext cx="8725519" cy="990015"/>
          </a:xfrm>
          <a:prstGeom prst="rect">
            <a:avLst/>
          </a:prstGeom>
        </p:spPr>
        <p:txBody>
          <a:bodyPr wrap="square">
            <a:spAutoFit/>
          </a:bodyPr>
          <a:lstStyle/>
          <a:p>
            <a:pPr defTabSz="914400">
              <a:lnSpc>
                <a:spcPct val="90000"/>
              </a:lnSpc>
              <a:spcBef>
                <a:spcPct val="20000"/>
              </a:spcBef>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Version 2 available mid 2015</a:t>
            </a:r>
            <a:r>
              <a:rPr lang="en-GB" altLang="ja-JP" sz="2000" b="1" dirty="0">
                <a:solidFill>
                  <a:schemeClr val="tx1">
                    <a:lumMod val="75000"/>
                  </a:schemeClr>
                </a:solidFill>
                <a:latin typeface="Arial" pitchFamily="34" charset="0"/>
                <a:ea typeface="ＭＳ Ｐゴシック" pitchFamily="50" charset="-128"/>
                <a:cs typeface="Arial" pitchFamily="34" charset="0"/>
              </a:rPr>
              <a:t> </a:t>
            </a:r>
            <a:r>
              <a:rPr lang="en-GB" altLang="ja-JP" sz="2000" b="1" dirty="0" smtClean="0">
                <a:solidFill>
                  <a:schemeClr val="tx1">
                    <a:lumMod val="75000"/>
                  </a:schemeClr>
                </a:solidFill>
                <a:latin typeface="Arial" pitchFamily="34" charset="0"/>
                <a:ea typeface="ＭＳ Ｐゴシック" pitchFamily="50" charset="-128"/>
                <a:cs typeface="Arial" pitchFamily="34" charset="0"/>
              </a:rPr>
              <a:t>– a </a:t>
            </a:r>
            <a:r>
              <a:rPr lang="en-GB" altLang="ja-JP" sz="2000" b="1" dirty="0">
                <a:solidFill>
                  <a:schemeClr val="tx1">
                    <a:lumMod val="75000"/>
                  </a:schemeClr>
                </a:solidFill>
                <a:latin typeface="Arial" pitchFamily="34" charset="0"/>
                <a:ea typeface="ＭＳ Ｐゴシック" pitchFamily="50" charset="-128"/>
                <a:cs typeface="Arial" pitchFamily="34" charset="0"/>
              </a:rPr>
              <a:t>collaborative web-based workspace (for groups of users</a:t>
            </a:r>
            <a:r>
              <a:rPr lang="en-GB" altLang="ja-JP" sz="2000" b="1" dirty="0" smtClean="0">
                <a:solidFill>
                  <a:schemeClr val="tx1">
                    <a:lumMod val="75000"/>
                  </a:schemeClr>
                </a:solidFill>
                <a:latin typeface="Arial" pitchFamily="34" charset="0"/>
                <a:ea typeface="ＭＳ Ｐゴシック" pitchFamily="50" charset="-128"/>
                <a:cs typeface="Arial" pitchFamily="34" charset="0"/>
              </a:rPr>
              <a:t>):</a:t>
            </a:r>
            <a:endParaRPr lang="en-GB" altLang="ja-JP" sz="2000" b="1" dirty="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endParaRPr lang="en-GB" altLang="ja-JP" sz="2000" b="1" dirty="0">
              <a:solidFill>
                <a:schemeClr val="tx1">
                  <a:lumMod val="75000"/>
                </a:schemeClr>
              </a:solidFill>
              <a:latin typeface="Arial" pitchFamily="34" charset="0"/>
              <a:ea typeface="ＭＳ Ｐゴシック" pitchFamily="50" charset="-128"/>
              <a:cs typeface="Arial" pitchFamily="34" charset="0"/>
            </a:endParaRPr>
          </a:p>
        </p:txBody>
      </p:sp>
      <p:sp>
        <p:nvSpPr>
          <p:cNvPr id="5" name="ZoneTexte 4"/>
          <p:cNvSpPr txBox="1"/>
          <p:nvPr/>
        </p:nvSpPr>
        <p:spPr>
          <a:xfrm>
            <a:off x="170329" y="1773654"/>
            <a:ext cx="8973671" cy="5201424"/>
          </a:xfrm>
          <a:prstGeom prst="rect">
            <a:avLst/>
          </a:prstGeom>
          <a:noFill/>
        </p:spPr>
        <p:txBody>
          <a:bodyPr wrap="square" rtlCol="0">
            <a:spAutoFit/>
          </a:bodyPr>
          <a:lstStyle/>
          <a:p>
            <a:endParaRPr lang="en-US" sz="2400" dirty="0"/>
          </a:p>
          <a:p>
            <a:pPr marL="342900" indent="-342900">
              <a:buFont typeface="Arial" panose="020B0604020202020204" pitchFamily="34" charset="0"/>
              <a:buChar char="•"/>
            </a:pPr>
            <a:r>
              <a:rPr lang="en-US" sz="2400" b="1" dirty="0"/>
              <a:t> To develop networks of users, communities and projects   	</a:t>
            </a:r>
            <a:r>
              <a:rPr lang="en-US" sz="2000" b="1" dirty="0" smtClean="0">
                <a:solidFill>
                  <a:srgbClr val="002569"/>
                </a:solidFill>
              </a:rPr>
              <a:t>(already integrated in the demo version)</a:t>
            </a:r>
          </a:p>
          <a:p>
            <a:r>
              <a:rPr lang="en-US" sz="2400" b="1" dirty="0"/>
              <a:t>	</a:t>
            </a:r>
            <a:r>
              <a:rPr lang="en-US" sz="2000" dirty="0" smtClean="0"/>
              <a:t>Registration</a:t>
            </a:r>
            <a:r>
              <a:rPr lang="en-US" sz="2000" dirty="0"/>
              <a:t>, User profile</a:t>
            </a:r>
          </a:p>
          <a:p>
            <a:r>
              <a:rPr lang="en-US" sz="2000" dirty="0"/>
              <a:t>	Create/join </a:t>
            </a:r>
            <a:r>
              <a:rPr lang="en-US" sz="2000" dirty="0" smtClean="0"/>
              <a:t>a </a:t>
            </a:r>
            <a:r>
              <a:rPr lang="en-US" sz="2000" dirty="0"/>
              <a:t>project </a:t>
            </a:r>
            <a:r>
              <a:rPr lang="en-US" sz="2000" dirty="0" smtClean="0"/>
              <a:t>community</a:t>
            </a:r>
          </a:p>
          <a:p>
            <a:endParaRPr lang="en-US" sz="2000" dirty="0"/>
          </a:p>
          <a:p>
            <a:pPr marL="342900" indent="-342900">
              <a:buFont typeface="Arial" panose="020B0604020202020204" pitchFamily="34" charset="0"/>
              <a:buChar char="•"/>
            </a:pPr>
            <a:r>
              <a:rPr lang="en-US" sz="2200" b="1" dirty="0" smtClean="0"/>
              <a:t>Resources available for browsing and download</a:t>
            </a:r>
            <a:endParaRPr lang="en-US" sz="2200" b="1" dirty="0"/>
          </a:p>
          <a:p>
            <a:pPr lvl="1"/>
            <a:r>
              <a:rPr lang="en-US" dirty="0"/>
              <a:t>Ingested EO products </a:t>
            </a:r>
            <a:r>
              <a:rPr lang="en-US" dirty="0" smtClean="0"/>
              <a:t>for more satellites</a:t>
            </a:r>
            <a:endParaRPr lang="en-US" dirty="0"/>
          </a:p>
          <a:p>
            <a:pPr lvl="1"/>
            <a:r>
              <a:rPr lang="en-US" dirty="0"/>
              <a:t>External catalogs : products metadata</a:t>
            </a:r>
          </a:p>
          <a:p>
            <a:pPr lvl="1"/>
            <a:r>
              <a:rPr lang="en-US" dirty="0" smtClean="0"/>
              <a:t>Value Added products, vectors…   from Users or RO stakeholders</a:t>
            </a:r>
          </a:p>
          <a:p>
            <a:pPr lvl="1"/>
            <a:endParaRPr lang="en-US" sz="2200" dirty="0"/>
          </a:p>
          <a:p>
            <a:pPr marL="342900" indent="-342900">
              <a:buFont typeface="Arial" panose="020B0604020202020204" pitchFamily="34" charset="0"/>
              <a:buChar char="•"/>
            </a:pPr>
            <a:r>
              <a:rPr lang="en-US" sz="2200" b="1" dirty="0" smtClean="0"/>
              <a:t>Community contributed data repository </a:t>
            </a:r>
            <a:endParaRPr lang="en-US" sz="2200" b="1" dirty="0"/>
          </a:p>
          <a:p>
            <a:pPr lvl="1"/>
            <a:r>
              <a:rPr lang="en-US" dirty="0" smtClean="0"/>
              <a:t>In </a:t>
            </a:r>
            <a:r>
              <a:rPr lang="en-US" dirty="0"/>
              <a:t>Situ data, ground </a:t>
            </a:r>
            <a:r>
              <a:rPr lang="en-US" dirty="0" smtClean="0"/>
              <a:t>truth,  maps..</a:t>
            </a:r>
            <a:endParaRPr lang="en-US" dirty="0"/>
          </a:p>
          <a:p>
            <a:pPr lvl="1"/>
            <a:r>
              <a:rPr lang="en-US" dirty="0"/>
              <a:t>Users contributions : added-value product, reports, publications</a:t>
            </a:r>
            <a:r>
              <a:rPr lang="en-US" dirty="0" smtClean="0"/>
              <a:t>…</a:t>
            </a:r>
          </a:p>
          <a:p>
            <a:endParaRPr lang="en-US" sz="2200" b="1" dirty="0"/>
          </a:p>
          <a:p>
            <a:pPr lvl="1"/>
            <a:endParaRPr lang="en-US" dirty="0"/>
          </a:p>
        </p:txBody>
      </p:sp>
    </p:spTree>
    <p:extLst>
      <p:ext uri="{BB962C8B-B14F-4D97-AF65-F5344CB8AC3E}">
        <p14:creationId xmlns:p14="http://schemas.microsoft.com/office/powerpoint/2010/main" val="2345578977"/>
      </p:ext>
    </p:extLst>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dirty="0" smtClean="0">
                <a:latin typeface="Tahoma" pitchFamily="-106" charset="0"/>
                <a:ea typeface="ＭＳ Ｐゴシック" pitchFamily="-106" charset="-128"/>
                <a:cs typeface="Tahoma" pitchFamily="-106" charset="0"/>
              </a:rPr>
              <a:t>Objectives</a:t>
            </a:r>
            <a:endParaRPr lang="en-US"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5</a:t>
            </a:fld>
            <a:endParaRPr lang="en-US" sz="1200" dirty="0"/>
          </a:p>
        </p:txBody>
      </p:sp>
      <p:sp>
        <p:nvSpPr>
          <p:cNvPr id="5" name="Rectangle 4"/>
          <p:cNvSpPr/>
          <p:nvPr/>
        </p:nvSpPr>
        <p:spPr>
          <a:xfrm>
            <a:off x="209912" y="1571890"/>
            <a:ext cx="8720711" cy="4832092"/>
          </a:xfrm>
          <a:prstGeom prst="rect">
            <a:avLst/>
          </a:prstGeom>
        </p:spPr>
        <p:txBody>
          <a:bodyPr wrap="square">
            <a:spAutoFit/>
          </a:bodyPr>
          <a:lstStyle/>
          <a:p>
            <a:r>
              <a:rPr lang="en-CA" sz="2200" dirty="0" smtClean="0"/>
              <a:t>Demonstrate in a high-profile context the value of using satellite Earth Observations to support Recovery from a major disaster:</a:t>
            </a:r>
          </a:p>
          <a:p>
            <a:pPr marL="342900" indent="-342900">
              <a:buFont typeface="Arial"/>
              <a:buChar char="•"/>
            </a:pPr>
            <a:r>
              <a:rPr lang="en-CA" sz="2200" dirty="0" smtClean="0"/>
              <a:t>near-term (e.g. PDNA </a:t>
            </a:r>
            <a:r>
              <a:rPr lang="en-CA" sz="2200" dirty="0" smtClean="0"/>
              <a:t>process, rapid assessments)</a:t>
            </a:r>
            <a:r>
              <a:rPr lang="en-CA" sz="2200" dirty="0" smtClean="0"/>
              <a:t>; and</a:t>
            </a:r>
          </a:p>
          <a:p>
            <a:pPr marL="342900" indent="-342900">
              <a:buFont typeface="Arial"/>
              <a:buChar char="•"/>
            </a:pPr>
            <a:r>
              <a:rPr lang="en-CA" sz="2200" dirty="0" smtClean="0"/>
              <a:t>long-term (e.g. major recovery planning and implementation, estimated to be about 3 years).</a:t>
            </a:r>
          </a:p>
          <a:p>
            <a:endParaRPr lang="en-CA" altLang="ja-JP" sz="2200" dirty="0" smtClean="0">
              <a:latin typeface="Arial" pitchFamily="34" charset="0"/>
              <a:ea typeface="ＭＳ Ｐゴシック" pitchFamily="50" charset="-128"/>
              <a:cs typeface="Arial" pitchFamily="34" charset="0"/>
            </a:endParaRPr>
          </a:p>
          <a:p>
            <a:r>
              <a:rPr lang="en-CA" altLang="ja-JP" sz="2200" dirty="0" smtClean="0">
                <a:latin typeface="Arial" pitchFamily="34" charset="0"/>
                <a:ea typeface="ＭＳ Ｐゴシック" pitchFamily="50" charset="-128"/>
                <a:cs typeface="Arial" pitchFamily="34" charset="0"/>
              </a:rPr>
              <a:t>Establish institutional relationships between CEOS and stakeholders from the international recovery community.</a:t>
            </a:r>
          </a:p>
          <a:p>
            <a:endParaRPr lang="en-CA" altLang="ja-JP" sz="2200" dirty="0" smtClean="0">
              <a:solidFill>
                <a:schemeClr val="tx1">
                  <a:lumMod val="75000"/>
                </a:schemeClr>
              </a:solidFill>
              <a:latin typeface="Arial" pitchFamily="34" charset="0"/>
              <a:ea typeface="ＭＳ Ｐゴシック" pitchFamily="50" charset="-128"/>
              <a:cs typeface="Arial" pitchFamily="34" charset="0"/>
            </a:endParaRPr>
          </a:p>
          <a:p>
            <a:r>
              <a:rPr lang="en-CA" altLang="ja-JP" sz="2200" dirty="0" smtClean="0">
                <a:solidFill>
                  <a:schemeClr val="tx1">
                    <a:lumMod val="75000"/>
                  </a:schemeClr>
                </a:solidFill>
                <a:latin typeface="Arial" pitchFamily="34" charset="0"/>
                <a:ea typeface="ＭＳ Ｐゴシック" pitchFamily="50" charset="-128"/>
                <a:cs typeface="Arial" pitchFamily="34" charset="0"/>
              </a:rPr>
              <a:t>Work with </a:t>
            </a:r>
            <a:r>
              <a:rPr lang="en-CA" altLang="ja-JP" sz="2200" dirty="0" smtClean="0">
                <a:solidFill>
                  <a:srgbClr val="001C4F"/>
                </a:solidFill>
                <a:latin typeface="Arial" pitchFamily="34" charset="0"/>
                <a:ea typeface="ＭＳ Ｐゴシック" pitchFamily="50" charset="-128"/>
                <a:cs typeface="Arial" pitchFamily="34" charset="0"/>
              </a:rPr>
              <a:t>the recovery community </a:t>
            </a:r>
            <a:r>
              <a:rPr lang="en-CA" altLang="ja-JP" sz="2200" dirty="0" smtClean="0">
                <a:solidFill>
                  <a:schemeClr val="tx1">
                    <a:lumMod val="75000"/>
                  </a:schemeClr>
                </a:solidFill>
                <a:latin typeface="Arial" pitchFamily="34" charset="0"/>
                <a:ea typeface="ＭＳ Ｐゴシック" pitchFamily="50" charset="-128"/>
                <a:cs typeface="Arial" pitchFamily="34" charset="0"/>
              </a:rPr>
              <a:t>to define a sustainable vision for increased use of satellite Earth observations in support of recovery.</a:t>
            </a:r>
          </a:p>
          <a:p>
            <a:endParaRPr lang="en-CA" altLang="ja-JP" sz="2200" dirty="0">
              <a:solidFill>
                <a:schemeClr val="tx1">
                  <a:lumMod val="75000"/>
                </a:schemeClr>
              </a:solidFill>
              <a:latin typeface="Arial" pitchFamily="34" charset="0"/>
              <a:ea typeface="ＭＳ Ｐゴシック" pitchFamily="50" charset="-128"/>
              <a:cs typeface="Arial" pitchFamily="34" charset="0"/>
            </a:endParaRPr>
          </a:p>
          <a:p>
            <a:r>
              <a:rPr lang="en-CA" altLang="ja-JP" sz="2200" dirty="0">
                <a:solidFill>
                  <a:schemeClr val="tx1">
                    <a:lumMod val="75000"/>
                  </a:schemeClr>
                </a:solidFill>
                <a:latin typeface="Arial" pitchFamily="34" charset="0"/>
                <a:ea typeface="ＭＳ Ｐゴシック" pitchFamily="50" charset="-128"/>
                <a:cs typeface="Arial" pitchFamily="34" charset="0"/>
              </a:rPr>
              <a:t>F</a:t>
            </a:r>
            <a:r>
              <a:rPr lang="en-CA" altLang="ja-JP" sz="2200" dirty="0" smtClean="0">
                <a:solidFill>
                  <a:schemeClr val="tx1">
                    <a:lumMod val="75000"/>
                  </a:schemeClr>
                </a:solidFill>
                <a:latin typeface="Arial" pitchFamily="34" charset="0"/>
                <a:ea typeface="ＭＳ Ｐゴシック" pitchFamily="50" charset="-128"/>
                <a:cs typeface="Arial" pitchFamily="34" charset="0"/>
              </a:rPr>
              <a:t>oster innovation around high-technology applications to support recovery.</a:t>
            </a:r>
            <a:endParaRPr lang="en-GB" altLang="ja-JP" sz="2200"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408243452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Discussion</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50</a:t>
            </a:fld>
            <a:endParaRPr lang="en-US" sz="1200" dirty="0"/>
          </a:p>
        </p:txBody>
      </p:sp>
      <p:sp>
        <p:nvSpPr>
          <p:cNvPr id="5" name="Rectangle 4"/>
          <p:cNvSpPr/>
          <p:nvPr/>
        </p:nvSpPr>
        <p:spPr>
          <a:xfrm>
            <a:off x="533400" y="1802009"/>
            <a:ext cx="8610600" cy="4339650"/>
          </a:xfrm>
          <a:prstGeom prst="rect">
            <a:avLst/>
          </a:prstGeom>
        </p:spPr>
        <p:txBody>
          <a:bodyPr wrap="square">
            <a:spAutoFit/>
          </a:bodyPr>
          <a:lstStyle/>
          <a:p>
            <a:pPr lvl="0"/>
            <a:r>
              <a:rPr lang="en-GB" b="1" dirty="0" smtClean="0"/>
              <a:t>Overview</a:t>
            </a:r>
            <a:r>
              <a:rPr lang="en-GB" b="1" dirty="0"/>
              <a:t>, status, objectives, roles of agencies</a:t>
            </a:r>
            <a:endParaRPr lang="en-CA" dirty="0"/>
          </a:p>
          <a:p>
            <a:endParaRPr lang="en-GB" b="1" dirty="0" smtClean="0"/>
          </a:p>
          <a:p>
            <a:r>
              <a:rPr lang="en-GB" b="1" dirty="0" smtClean="0"/>
              <a:t>Triggering</a:t>
            </a:r>
            <a:r>
              <a:rPr lang="en-CA" dirty="0" smtClean="0"/>
              <a:t> </a:t>
            </a:r>
          </a:p>
          <a:p>
            <a:endParaRPr lang="en-CA" dirty="0"/>
          </a:p>
          <a:p>
            <a:pPr lvl="0"/>
            <a:r>
              <a:rPr lang="en-GB" b="1" dirty="0"/>
              <a:t>Review of Needs – products and services (stakeholder perspective</a:t>
            </a:r>
            <a:r>
              <a:rPr lang="en-GB" b="1" dirty="0" smtClean="0"/>
              <a:t>)</a:t>
            </a:r>
            <a:r>
              <a:rPr lang="en-CA" dirty="0" smtClean="0"/>
              <a:t>, </a:t>
            </a:r>
            <a:r>
              <a:rPr lang="en-GB" b="1" dirty="0" smtClean="0"/>
              <a:t>User </a:t>
            </a:r>
            <a:r>
              <a:rPr lang="en-GB" b="1" dirty="0"/>
              <a:t>and stakeholder involvement</a:t>
            </a:r>
            <a:endParaRPr lang="en-CA" dirty="0"/>
          </a:p>
          <a:p>
            <a:r>
              <a:rPr lang="en-GB" b="1" dirty="0"/>
              <a:t> </a:t>
            </a:r>
            <a:endParaRPr lang="en-CA" dirty="0"/>
          </a:p>
          <a:p>
            <a:pPr lvl="0"/>
            <a:r>
              <a:rPr lang="en-GB" b="1" dirty="0"/>
              <a:t>IT Architecture – presentation of status and projected evolution (WGISS)</a:t>
            </a:r>
            <a:endParaRPr lang="en-CA" dirty="0"/>
          </a:p>
          <a:p>
            <a:r>
              <a:rPr lang="en-GB" b="1" dirty="0"/>
              <a:t> </a:t>
            </a:r>
            <a:endParaRPr lang="en-CA" dirty="0"/>
          </a:p>
          <a:p>
            <a:pPr lvl="0"/>
            <a:r>
              <a:rPr lang="en-GB" sz="2400" b="1" dirty="0" smtClean="0"/>
              <a:t>Value-adding Strategies</a:t>
            </a:r>
            <a:endParaRPr lang="en-CA" sz="2400" dirty="0"/>
          </a:p>
          <a:p>
            <a:r>
              <a:rPr lang="en-GB" b="1" dirty="0"/>
              <a:t> </a:t>
            </a:r>
            <a:endParaRPr lang="en-CA" dirty="0"/>
          </a:p>
          <a:p>
            <a:pPr lvl="0"/>
            <a:r>
              <a:rPr lang="en-GB" b="1" dirty="0"/>
              <a:t>Sustainability and agency involvement, </a:t>
            </a:r>
            <a:r>
              <a:rPr lang="en-GB" b="1" dirty="0" smtClean="0"/>
              <a:t>Next </a:t>
            </a:r>
            <a:r>
              <a:rPr lang="en-GB" b="1" dirty="0"/>
              <a:t>steps (beyond initial triggering)</a:t>
            </a:r>
            <a:endParaRPr lang="en-CA" dirty="0"/>
          </a:p>
          <a:p>
            <a:r>
              <a:rPr lang="en-GB" b="1" dirty="0"/>
              <a:t> </a:t>
            </a:r>
            <a:endParaRPr lang="en-CA" dirty="0"/>
          </a:p>
          <a:p>
            <a:pPr lvl="0"/>
            <a:r>
              <a:rPr lang="en-GB" b="1" dirty="0"/>
              <a:t>Promotion and </a:t>
            </a:r>
            <a:r>
              <a:rPr lang="en-GB" b="1" dirty="0" smtClean="0"/>
              <a:t>Outreach </a:t>
            </a:r>
            <a:r>
              <a:rPr lang="en-GB" b="1" dirty="0"/>
              <a:t>for the RO</a:t>
            </a:r>
            <a:endParaRPr lang="en-CA" dirty="0"/>
          </a:p>
          <a:p>
            <a:endParaRPr lang="en-GB" altLang="ja-JP"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05067345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19992" y="101600"/>
            <a:ext cx="7565271"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400" dirty="0" smtClean="0">
                <a:latin typeface="Tahoma" pitchFamily="-106" charset="0"/>
                <a:ea typeface="ＭＳ Ｐゴシック" pitchFamily="-106" charset="-128"/>
                <a:cs typeface="Tahoma" pitchFamily="-106" charset="0"/>
              </a:rPr>
              <a:t>Value-adding Strategies: multiple approaches</a:t>
            </a:r>
            <a:endParaRPr lang="en-US" sz="24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51</a:t>
            </a:fld>
            <a:endParaRPr lang="en-US" sz="1200" dirty="0"/>
          </a:p>
        </p:txBody>
      </p:sp>
      <p:sp>
        <p:nvSpPr>
          <p:cNvPr id="5" name="Rectangle 4"/>
          <p:cNvSpPr/>
          <p:nvPr/>
        </p:nvSpPr>
        <p:spPr>
          <a:xfrm>
            <a:off x="192404" y="1584203"/>
            <a:ext cx="8725519" cy="3790781"/>
          </a:xfrm>
          <a:prstGeom prst="rect">
            <a:avLst/>
          </a:prstGeom>
        </p:spPr>
        <p:txBody>
          <a:bodyPr wrap="square">
            <a:spAutoFit/>
          </a:bodyPr>
          <a:lstStyle/>
          <a:p>
            <a:pPr marL="342900" indent="-342900" defTabSz="914400">
              <a:lnSpc>
                <a:spcPct val="90000"/>
              </a:lnSpc>
              <a:spcBef>
                <a:spcPct val="20000"/>
              </a:spcBef>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In-kind through partnership</a:t>
            </a:r>
          </a:p>
          <a:p>
            <a:pPr marL="800100" lvl="1" indent="-342900" defTabSz="914400">
              <a:lnSpc>
                <a:spcPct val="90000"/>
              </a:lnSpc>
              <a:spcBef>
                <a:spcPct val="20000"/>
              </a:spcBef>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RO partners with expertise and with secured resources volunteer to join and provide value-added products on a best efforts basis (for PDNAs and RO)</a:t>
            </a:r>
          </a:p>
          <a:p>
            <a:pPr marL="342900" indent="-342900" defTabSz="914400">
              <a:lnSpc>
                <a:spcPct val="90000"/>
              </a:lnSpc>
              <a:spcBef>
                <a:spcPct val="20000"/>
              </a:spcBef>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Financed by CEOS agency partners</a:t>
            </a:r>
          </a:p>
          <a:p>
            <a:pPr marL="800100" lvl="1" indent="-342900" defTabSz="914400">
              <a:lnSpc>
                <a:spcPct val="90000"/>
              </a:lnSpc>
              <a:spcBef>
                <a:spcPct val="20000"/>
              </a:spcBef>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CEOS agency places contract with value-adding company (for PDNAs and RO)</a:t>
            </a:r>
          </a:p>
          <a:p>
            <a:pPr marL="342900" indent="-342900" defTabSz="914400">
              <a:lnSpc>
                <a:spcPct val="90000"/>
              </a:lnSpc>
              <a:spcBef>
                <a:spcPct val="20000"/>
              </a:spcBef>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Financed through dedicated 3</a:t>
            </a:r>
            <a:r>
              <a:rPr lang="en-GB" altLang="ja-JP" sz="2000" b="1" baseline="30000" dirty="0" smtClean="0">
                <a:solidFill>
                  <a:schemeClr val="tx1">
                    <a:lumMod val="75000"/>
                  </a:schemeClr>
                </a:solidFill>
                <a:latin typeface="Arial" pitchFamily="34" charset="0"/>
                <a:ea typeface="ＭＳ Ｐゴシック" pitchFamily="50" charset="-128"/>
                <a:cs typeface="Arial" pitchFamily="34" charset="0"/>
              </a:rPr>
              <a:t>rd</a:t>
            </a:r>
            <a:r>
              <a:rPr lang="en-GB" altLang="ja-JP" sz="2000" b="1" dirty="0" smtClean="0">
                <a:solidFill>
                  <a:schemeClr val="tx1">
                    <a:lumMod val="75000"/>
                  </a:schemeClr>
                </a:solidFill>
                <a:latin typeface="Arial" pitchFamily="34" charset="0"/>
                <a:ea typeface="ＭＳ Ｐゴシック" pitchFamily="50" charset="-128"/>
                <a:cs typeface="Arial" pitchFamily="34" charset="0"/>
              </a:rPr>
              <a:t> party funding</a:t>
            </a:r>
          </a:p>
          <a:p>
            <a:pPr marL="800100" lvl="1" indent="-342900" defTabSz="914400">
              <a:lnSpc>
                <a:spcPct val="90000"/>
              </a:lnSpc>
              <a:spcBef>
                <a:spcPct val="20000"/>
              </a:spcBef>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DRM stakeholders facilitate access to development and/or humanitarian assistance funding for dedicated work on RO (fro RO, after triggering)</a:t>
            </a:r>
            <a:endParaRPr lang="en-GB" altLang="ja-JP" sz="2000" b="1" dirty="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a:buChar char="•"/>
            </a:pPr>
            <a:endParaRPr lang="en-GB" altLang="ja-JP" sz="2000"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40482165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Discussion</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52</a:t>
            </a:fld>
            <a:endParaRPr lang="en-US" sz="1200" dirty="0"/>
          </a:p>
        </p:txBody>
      </p:sp>
      <p:sp>
        <p:nvSpPr>
          <p:cNvPr id="5" name="Rectangle 4"/>
          <p:cNvSpPr/>
          <p:nvPr/>
        </p:nvSpPr>
        <p:spPr>
          <a:xfrm>
            <a:off x="533400" y="1802009"/>
            <a:ext cx="8610600" cy="4708982"/>
          </a:xfrm>
          <a:prstGeom prst="rect">
            <a:avLst/>
          </a:prstGeom>
        </p:spPr>
        <p:txBody>
          <a:bodyPr wrap="square">
            <a:spAutoFit/>
          </a:bodyPr>
          <a:lstStyle/>
          <a:p>
            <a:pPr lvl="0"/>
            <a:r>
              <a:rPr lang="en-GB" b="1" dirty="0" smtClean="0"/>
              <a:t>Overview</a:t>
            </a:r>
            <a:r>
              <a:rPr lang="en-GB" b="1" dirty="0"/>
              <a:t>, status, objectives, roles of agencies</a:t>
            </a:r>
            <a:endParaRPr lang="en-CA" dirty="0"/>
          </a:p>
          <a:p>
            <a:endParaRPr lang="en-GB" b="1" dirty="0" smtClean="0"/>
          </a:p>
          <a:p>
            <a:r>
              <a:rPr lang="en-GB" b="1" dirty="0" smtClean="0"/>
              <a:t>Triggering</a:t>
            </a:r>
            <a:r>
              <a:rPr lang="en-CA" dirty="0" smtClean="0"/>
              <a:t> </a:t>
            </a:r>
          </a:p>
          <a:p>
            <a:endParaRPr lang="en-CA" dirty="0"/>
          </a:p>
          <a:p>
            <a:pPr lvl="0"/>
            <a:r>
              <a:rPr lang="en-GB" b="1" dirty="0"/>
              <a:t>Review of Needs – products and services (stakeholder perspective</a:t>
            </a:r>
            <a:r>
              <a:rPr lang="en-GB" b="1" dirty="0" smtClean="0"/>
              <a:t>)</a:t>
            </a:r>
            <a:r>
              <a:rPr lang="en-CA" dirty="0" smtClean="0"/>
              <a:t>, </a:t>
            </a:r>
            <a:r>
              <a:rPr lang="en-GB" b="1" dirty="0" smtClean="0"/>
              <a:t>User </a:t>
            </a:r>
            <a:r>
              <a:rPr lang="en-GB" b="1" dirty="0"/>
              <a:t>and stakeholder involvement</a:t>
            </a:r>
            <a:endParaRPr lang="en-CA" dirty="0"/>
          </a:p>
          <a:p>
            <a:r>
              <a:rPr lang="en-GB" b="1" dirty="0"/>
              <a:t> </a:t>
            </a:r>
            <a:endParaRPr lang="en-CA" dirty="0"/>
          </a:p>
          <a:p>
            <a:pPr lvl="0"/>
            <a:r>
              <a:rPr lang="en-GB" b="1" dirty="0"/>
              <a:t>IT Architecture – presentation of status and projected evolution (WGISS)</a:t>
            </a:r>
            <a:endParaRPr lang="en-CA" dirty="0"/>
          </a:p>
          <a:p>
            <a:r>
              <a:rPr lang="en-GB" b="1" dirty="0"/>
              <a:t> </a:t>
            </a:r>
            <a:endParaRPr lang="en-CA" dirty="0"/>
          </a:p>
          <a:p>
            <a:pPr lvl="0"/>
            <a:r>
              <a:rPr lang="en-GB" b="1" dirty="0" smtClean="0"/>
              <a:t>Value-adding Strategies</a:t>
            </a:r>
            <a:endParaRPr lang="en-CA" dirty="0"/>
          </a:p>
          <a:p>
            <a:r>
              <a:rPr lang="en-GB" b="1" dirty="0"/>
              <a:t> </a:t>
            </a:r>
            <a:endParaRPr lang="en-CA" dirty="0"/>
          </a:p>
          <a:p>
            <a:pPr lvl="0"/>
            <a:r>
              <a:rPr lang="en-GB" sz="2400" b="1" dirty="0"/>
              <a:t>Sustainability and agency involvement, </a:t>
            </a:r>
            <a:r>
              <a:rPr lang="en-GB" sz="2400" b="1" dirty="0" smtClean="0"/>
              <a:t>Next </a:t>
            </a:r>
            <a:r>
              <a:rPr lang="en-GB" sz="2400" b="1" dirty="0"/>
              <a:t>steps (beyond initial triggering)</a:t>
            </a:r>
            <a:endParaRPr lang="en-CA" sz="2400" dirty="0"/>
          </a:p>
          <a:p>
            <a:r>
              <a:rPr lang="en-GB" b="1" dirty="0"/>
              <a:t> </a:t>
            </a:r>
            <a:endParaRPr lang="en-CA" dirty="0"/>
          </a:p>
          <a:p>
            <a:pPr lvl="0"/>
            <a:r>
              <a:rPr lang="en-GB" b="1" dirty="0"/>
              <a:t>Promotion and </a:t>
            </a:r>
            <a:r>
              <a:rPr lang="en-GB" b="1" dirty="0" smtClean="0"/>
              <a:t>Outreach </a:t>
            </a:r>
            <a:r>
              <a:rPr lang="en-GB" b="1" dirty="0"/>
              <a:t>for the RO</a:t>
            </a:r>
            <a:endParaRPr lang="en-CA" dirty="0"/>
          </a:p>
          <a:p>
            <a:endParaRPr lang="en-GB" altLang="ja-JP"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31839664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60500" y="101600"/>
            <a:ext cx="7624763"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Oversight Team (ROOT) Membership</a:t>
            </a: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53</a:t>
            </a:fld>
            <a:endParaRPr lang="en-US" sz="1200" dirty="0"/>
          </a:p>
        </p:txBody>
      </p:sp>
      <p:sp>
        <p:nvSpPr>
          <p:cNvPr id="6" name="Rectangle 5"/>
          <p:cNvSpPr/>
          <p:nvPr/>
        </p:nvSpPr>
        <p:spPr>
          <a:xfrm>
            <a:off x="256963" y="1368690"/>
            <a:ext cx="8828299" cy="5890843"/>
          </a:xfrm>
          <a:prstGeom prst="rect">
            <a:avLst/>
          </a:prstGeom>
        </p:spPr>
        <p:txBody>
          <a:bodyPr wrap="square">
            <a:spAutoFit/>
          </a:bodyPr>
          <a:lstStyle/>
          <a:p>
            <a:r>
              <a:rPr lang="en-IE" sz="2000" b="1" dirty="0" smtClean="0"/>
              <a:t>Space agencies:</a:t>
            </a:r>
          </a:p>
          <a:p>
            <a:r>
              <a:rPr lang="en-IE" sz="2000" dirty="0" smtClean="0"/>
              <a:t>CNES – </a:t>
            </a:r>
            <a:r>
              <a:rPr lang="en-IE" sz="2000" dirty="0"/>
              <a:t>chair (Steven Hosford and Catherine </a:t>
            </a:r>
            <a:r>
              <a:rPr lang="en-IE" sz="2000" dirty="0" smtClean="0"/>
              <a:t>Proy)</a:t>
            </a:r>
          </a:p>
          <a:p>
            <a:r>
              <a:rPr lang="en-IE" sz="2000" dirty="0" smtClean="0"/>
              <a:t>ASI (Simona Zoffoli)</a:t>
            </a:r>
          </a:p>
          <a:p>
            <a:r>
              <a:rPr lang="en-IE" sz="2000" dirty="0" smtClean="0"/>
              <a:t>DLR (Jens Danzeglocke)</a:t>
            </a:r>
          </a:p>
          <a:p>
            <a:r>
              <a:rPr lang="en-IE" sz="2000" dirty="0" smtClean="0"/>
              <a:t>ESA (Ivan Petiteville)</a:t>
            </a:r>
          </a:p>
          <a:p>
            <a:r>
              <a:rPr lang="en-IE" sz="2000" dirty="0" smtClean="0"/>
              <a:t>JAXA (Chu Ishida and Nobuyoshi Fujimoto)</a:t>
            </a:r>
          </a:p>
          <a:p>
            <a:r>
              <a:rPr lang="en-IE" sz="2000" dirty="0" smtClean="0"/>
              <a:t>NASA (Stuart Frye)</a:t>
            </a:r>
          </a:p>
          <a:p>
            <a:endParaRPr lang="en-IE" sz="2000" dirty="0"/>
          </a:p>
          <a:p>
            <a:pPr defTabSz="914400">
              <a:lnSpc>
                <a:spcPct val="90000"/>
              </a:lnSpc>
              <a:spcBef>
                <a:spcPct val="20000"/>
              </a:spcBef>
            </a:pPr>
            <a:r>
              <a:rPr lang="en-GB" altLang="ja-JP" sz="2000" b="1" dirty="0" smtClean="0">
                <a:latin typeface="Arial" pitchFamily="34" charset="0"/>
                <a:ea typeface="ＭＳ Ｐゴシック" pitchFamily="50" charset="-128"/>
                <a:cs typeface="Arial" pitchFamily="34" charset="0"/>
              </a:rPr>
              <a:t>DRM Stakeholders:</a:t>
            </a:r>
          </a:p>
          <a:p>
            <a:pPr defTabSz="914400">
              <a:lnSpc>
                <a:spcPct val="90000"/>
              </a:lnSpc>
              <a:spcBef>
                <a:spcPct val="20000"/>
              </a:spcBef>
            </a:pPr>
            <a:r>
              <a:rPr lang="en-GB" altLang="ja-JP" sz="2000" dirty="0" smtClean="0">
                <a:latin typeface="Arial" pitchFamily="34" charset="0"/>
                <a:ea typeface="ＭＳ Ｐゴシック" pitchFamily="50" charset="-128"/>
                <a:cs typeface="Arial" pitchFamily="34" charset="0"/>
              </a:rPr>
              <a:t>UNDP (Chiara </a:t>
            </a:r>
            <a:r>
              <a:rPr lang="en-GB" altLang="ja-JP" sz="2000" dirty="0" err="1" smtClean="0">
                <a:latin typeface="Arial" pitchFamily="34" charset="0"/>
                <a:ea typeface="ＭＳ Ｐゴシック" pitchFamily="50" charset="-128"/>
                <a:cs typeface="Arial" pitchFamily="34" charset="0"/>
              </a:rPr>
              <a:t>Mellucci</a:t>
            </a:r>
            <a:r>
              <a:rPr lang="en-GB" altLang="ja-JP" sz="2000" dirty="0" smtClean="0">
                <a:latin typeface="Arial" pitchFamily="34" charset="0"/>
                <a:ea typeface="ＭＳ Ｐゴシック" pitchFamily="50" charset="-128"/>
                <a:cs typeface="Arial" pitchFamily="34" charset="0"/>
              </a:rPr>
              <a:t>)</a:t>
            </a:r>
          </a:p>
          <a:p>
            <a:pPr defTabSz="914400">
              <a:lnSpc>
                <a:spcPct val="90000"/>
              </a:lnSpc>
              <a:spcBef>
                <a:spcPct val="20000"/>
              </a:spcBef>
            </a:pPr>
            <a:r>
              <a:rPr lang="en-GB" altLang="ja-JP" sz="2000" dirty="0" smtClean="0">
                <a:latin typeface="Arial" pitchFamily="34" charset="0"/>
                <a:ea typeface="ＭＳ Ｐゴシック" pitchFamily="50" charset="-128"/>
                <a:cs typeface="Arial" pitchFamily="34" charset="0"/>
              </a:rPr>
              <a:t>UNOSAT (Luca </a:t>
            </a:r>
            <a:r>
              <a:rPr lang="en-GB" altLang="ja-JP" sz="2000" dirty="0" err="1">
                <a:latin typeface="Arial" pitchFamily="34" charset="0"/>
                <a:ea typeface="ＭＳ Ｐゴシック" pitchFamily="50" charset="-128"/>
                <a:cs typeface="Arial" pitchFamily="34" charset="0"/>
              </a:rPr>
              <a:t>D</a:t>
            </a:r>
            <a:r>
              <a:rPr lang="en-GB" altLang="ja-JP" sz="2000" dirty="0" err="1" smtClean="0">
                <a:latin typeface="Arial" pitchFamily="34" charset="0"/>
                <a:ea typeface="ＭＳ Ｐゴシック" pitchFamily="50" charset="-128"/>
                <a:cs typeface="Arial" pitchFamily="34" charset="0"/>
              </a:rPr>
              <a:t>ell’Oro</a:t>
            </a:r>
            <a:r>
              <a:rPr lang="en-GB" altLang="ja-JP" sz="2000" dirty="0" smtClean="0">
                <a:latin typeface="Arial" pitchFamily="34" charset="0"/>
                <a:ea typeface="ＭＳ Ｐゴシック" pitchFamily="50" charset="-128"/>
                <a:cs typeface="Arial" pitchFamily="34" charset="0"/>
              </a:rPr>
              <a:t> </a:t>
            </a:r>
            <a:r>
              <a:rPr lang="en-GB" altLang="ja-JP" sz="2000" dirty="0" smtClean="0">
                <a:latin typeface="Arial" pitchFamily="34" charset="0"/>
                <a:ea typeface="ＭＳ Ｐゴシック" pitchFamily="50" charset="-128"/>
                <a:cs typeface="Arial" pitchFamily="34" charset="0"/>
              </a:rPr>
              <a:t>and </a:t>
            </a:r>
            <a:r>
              <a:rPr lang="en-GB" altLang="ja-JP" sz="2000" dirty="0" err="1" smtClean="0">
                <a:latin typeface="Arial" pitchFamily="34" charset="0"/>
                <a:ea typeface="ＭＳ Ｐゴシック" pitchFamily="50" charset="-128"/>
                <a:cs typeface="Arial" pitchFamily="34" charset="0"/>
              </a:rPr>
              <a:t>Einar</a:t>
            </a:r>
            <a:r>
              <a:rPr lang="en-GB" altLang="ja-JP" sz="2000" dirty="0" smtClean="0">
                <a:latin typeface="Arial" pitchFamily="34" charset="0"/>
                <a:ea typeface="ＭＳ Ｐゴシック" pitchFamily="50" charset="-128"/>
                <a:cs typeface="Arial" pitchFamily="34" charset="0"/>
              </a:rPr>
              <a:t> </a:t>
            </a:r>
            <a:r>
              <a:rPr lang="en-GB" altLang="ja-JP" sz="2000" dirty="0" err="1" smtClean="0">
                <a:latin typeface="Arial" pitchFamily="34" charset="0"/>
                <a:ea typeface="ＭＳ Ｐゴシック" pitchFamily="50" charset="-128"/>
                <a:cs typeface="Arial" pitchFamily="34" charset="0"/>
              </a:rPr>
              <a:t>Bjorgo</a:t>
            </a:r>
            <a:r>
              <a:rPr lang="en-GB" altLang="ja-JP" sz="2000" dirty="0" smtClean="0">
                <a:latin typeface="Arial" pitchFamily="34" charset="0"/>
                <a:ea typeface="ＭＳ Ｐゴシック" pitchFamily="50" charset="-128"/>
                <a:cs typeface="Arial" pitchFamily="34" charset="0"/>
              </a:rPr>
              <a:t>)</a:t>
            </a:r>
          </a:p>
          <a:p>
            <a:pPr defTabSz="914400">
              <a:lnSpc>
                <a:spcPct val="90000"/>
              </a:lnSpc>
              <a:spcBef>
                <a:spcPct val="20000"/>
              </a:spcBef>
            </a:pPr>
            <a:r>
              <a:rPr lang="en-GB" altLang="ja-JP" sz="2000" dirty="0" smtClean="0">
                <a:latin typeface="Arial" pitchFamily="34" charset="0"/>
                <a:ea typeface="ＭＳ Ｐゴシック" pitchFamily="50" charset="-128"/>
                <a:cs typeface="Arial" pitchFamily="34" charset="0"/>
              </a:rPr>
              <a:t>World Bank/GFDRR (Keiko Saito)</a:t>
            </a:r>
          </a:p>
          <a:p>
            <a:endParaRPr lang="en-IE" sz="2000" dirty="0"/>
          </a:p>
          <a:p>
            <a:r>
              <a:rPr lang="en-IE" sz="1600" dirty="0"/>
              <a:t>Secretariat support provided by Athena Global (Andrew Eddy)</a:t>
            </a:r>
            <a:endParaRPr lang="en-US" sz="1600" dirty="0"/>
          </a:p>
          <a:p>
            <a:pPr defTabSz="914400">
              <a:lnSpc>
                <a:spcPct val="90000"/>
              </a:lnSpc>
              <a:spcBef>
                <a:spcPct val="20000"/>
              </a:spcBef>
            </a:pPr>
            <a:endParaRPr lang="en-GB" altLang="ja-JP" sz="2000" b="1" dirty="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r>
              <a:rPr lang="en-GB" altLang="ja-JP" b="1" dirty="0">
                <a:solidFill>
                  <a:schemeClr val="tx1">
                    <a:lumMod val="75000"/>
                  </a:schemeClr>
                </a:solidFill>
                <a:latin typeface="Arial" pitchFamily="34" charset="0"/>
                <a:ea typeface="ＭＳ Ｐゴシック" pitchFamily="50" charset="-128"/>
                <a:cs typeface="Arial" pitchFamily="34" charset="0"/>
              </a:rPr>
              <a:t>Membership is open to all CEOS agencies with an interest in the RO.</a:t>
            </a:r>
          </a:p>
          <a:p>
            <a:pPr defTabSz="914400">
              <a:lnSpc>
                <a:spcPct val="90000"/>
              </a:lnSpc>
              <a:spcBef>
                <a:spcPct val="20000"/>
              </a:spcBef>
            </a:pPr>
            <a:r>
              <a:rPr lang="en-GB" altLang="ja-JP" b="1" dirty="0">
                <a:solidFill>
                  <a:schemeClr val="tx1">
                    <a:lumMod val="75000"/>
                  </a:schemeClr>
                </a:solidFill>
                <a:latin typeface="Arial" pitchFamily="34" charset="0"/>
                <a:ea typeface="ＭＳ Ｐゴシック" pitchFamily="50" charset="-128"/>
                <a:cs typeface="Arial" pitchFamily="34" charset="0"/>
              </a:rPr>
              <a:t>Associate Members </a:t>
            </a:r>
            <a:r>
              <a:rPr lang="en-GB" altLang="ja-JP" b="1" dirty="0" smtClean="0">
                <a:solidFill>
                  <a:schemeClr val="tx1">
                    <a:lumMod val="75000"/>
                  </a:schemeClr>
                </a:solidFill>
                <a:latin typeface="Arial" pitchFamily="34" charset="0"/>
                <a:ea typeface="ＭＳ Ｐゴシック" pitchFamily="50" charset="-128"/>
                <a:cs typeface="Arial" pitchFamily="34" charset="0"/>
              </a:rPr>
              <a:t>are invited </a:t>
            </a:r>
            <a:r>
              <a:rPr lang="en-GB" altLang="ja-JP" b="1" dirty="0">
                <a:solidFill>
                  <a:schemeClr val="tx1">
                    <a:lumMod val="75000"/>
                  </a:schemeClr>
                </a:solidFill>
                <a:latin typeface="Arial" pitchFamily="34" charset="0"/>
                <a:ea typeface="ＭＳ Ｐゴシック" pitchFamily="50" charset="-128"/>
                <a:cs typeface="Arial" pitchFamily="34" charset="0"/>
              </a:rPr>
              <a:t>from donor and DRM stakeholder agencies.</a:t>
            </a:r>
          </a:p>
          <a:p>
            <a:pPr defTabSz="914400">
              <a:lnSpc>
                <a:spcPct val="90000"/>
              </a:lnSpc>
              <a:spcBef>
                <a:spcPct val="20000"/>
              </a:spcBef>
            </a:pPr>
            <a:endParaRPr lang="en-GB" altLang="ja-JP" dirty="0" smtClean="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18943511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  Lifecycle</a:t>
            </a:r>
            <a:endParaRPr lang="en-US" dirty="0"/>
          </a:p>
        </p:txBody>
      </p:sp>
      <p:graphicFrame>
        <p:nvGraphicFramePr>
          <p:cNvPr id="6" name="Diagram 5"/>
          <p:cNvGraphicFramePr/>
          <p:nvPr>
            <p:extLst>
              <p:ext uri="{D42A27DB-BD31-4B8C-83A1-F6EECF244321}">
                <p14:modId xmlns:p14="http://schemas.microsoft.com/office/powerpoint/2010/main" val="1780454128"/>
              </p:ext>
            </p:extLst>
          </p:nvPr>
        </p:nvGraphicFramePr>
        <p:xfrm>
          <a:off x="88900" y="1397000"/>
          <a:ext cx="89789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0807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19992" y="101600"/>
            <a:ext cx="7565271"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smtClean="0">
                <a:latin typeface="Tahoma" pitchFamily="-106" charset="0"/>
                <a:ea typeface="ＭＳ Ｐゴシック" pitchFamily="-106" charset="-128"/>
                <a:cs typeface="Tahoma" pitchFamily="-106" charset="0"/>
              </a:rPr>
              <a:t>Sustainability</a:t>
            </a:r>
            <a:endParaRPr lang="en-US" sz="20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55</a:t>
            </a:fld>
            <a:endParaRPr lang="en-US" sz="1200" dirty="0"/>
          </a:p>
        </p:txBody>
      </p:sp>
      <p:sp>
        <p:nvSpPr>
          <p:cNvPr id="6" name="Rectangle 5"/>
          <p:cNvSpPr/>
          <p:nvPr/>
        </p:nvSpPr>
        <p:spPr>
          <a:xfrm>
            <a:off x="256963" y="1368690"/>
            <a:ext cx="8828299" cy="5293757"/>
          </a:xfrm>
          <a:prstGeom prst="rect">
            <a:avLst/>
          </a:prstGeom>
        </p:spPr>
        <p:txBody>
          <a:bodyPr wrap="square">
            <a:spAutoFit/>
          </a:bodyPr>
          <a:lstStyle/>
          <a:p>
            <a:r>
              <a:rPr lang="en-IE" sz="2800" b="1" dirty="0" smtClean="0"/>
              <a:t>Sustainability Issues for Operations:</a:t>
            </a:r>
          </a:p>
          <a:p>
            <a:endParaRPr lang="en-IE" sz="2800" b="1" dirty="0" smtClean="0"/>
          </a:p>
          <a:p>
            <a:pPr lvl="0"/>
            <a:r>
              <a:rPr lang="en-US" dirty="0">
                <a:cs typeface="ＭＳ Ｐゴシック" pitchFamily="-106" charset="-128"/>
              </a:rPr>
              <a:t>Liaison and development of institutional relationships, new relationship </a:t>
            </a:r>
            <a:r>
              <a:rPr lang="en-US" dirty="0" smtClean="0">
                <a:cs typeface="ＭＳ Ｐゴシック" pitchFamily="-106" charset="-128"/>
              </a:rPr>
              <a:t>building</a:t>
            </a:r>
            <a:endParaRPr lang="en-CA" dirty="0">
              <a:cs typeface="ＭＳ Ｐゴシック" pitchFamily="-106" charset="-128"/>
            </a:endParaRPr>
          </a:p>
          <a:p>
            <a:pPr lvl="0"/>
            <a:r>
              <a:rPr lang="en-US" dirty="0">
                <a:cs typeface="ＭＳ Ｐゴシック" pitchFamily="-106" charset="-128"/>
              </a:rPr>
              <a:t>Development of lessons learned and replication of RO model (in other countries)</a:t>
            </a:r>
            <a:endParaRPr lang="en-CA" dirty="0">
              <a:cs typeface="ＭＳ Ｐゴシック" pitchFamily="-106" charset="-128"/>
            </a:endParaRPr>
          </a:p>
          <a:p>
            <a:pPr lvl="0"/>
            <a:r>
              <a:rPr lang="en-US" dirty="0">
                <a:cs typeface="ＭＳ Ｐゴシック" pitchFamily="-106" charset="-128"/>
              </a:rPr>
              <a:t>Value-adding coordination and new product development; new value added partners</a:t>
            </a:r>
            <a:endParaRPr lang="en-CA" dirty="0">
              <a:cs typeface="ＭＳ Ｐゴシック" pitchFamily="-106" charset="-128"/>
            </a:endParaRPr>
          </a:p>
          <a:p>
            <a:pPr lvl="0"/>
            <a:r>
              <a:rPr lang="en-US" dirty="0">
                <a:cs typeface="ＭＳ Ｐゴシック" pitchFamily="-106" charset="-128"/>
              </a:rPr>
              <a:t>Regular Report of technical results to national institutions</a:t>
            </a:r>
            <a:endParaRPr lang="en-CA" dirty="0">
              <a:cs typeface="ＭＳ Ｐゴシック" pitchFamily="-106" charset="-128"/>
            </a:endParaRPr>
          </a:p>
          <a:p>
            <a:pPr lvl="0"/>
            <a:r>
              <a:rPr lang="en-US" dirty="0">
                <a:cs typeface="ＭＳ Ｐゴシック" pitchFamily="-106" charset="-128"/>
              </a:rPr>
              <a:t>Support to national users (technical and policy), including new service development</a:t>
            </a:r>
            <a:endParaRPr lang="en-CA" dirty="0">
              <a:cs typeface="ＭＳ Ｐゴシック" pitchFamily="-106" charset="-128"/>
            </a:endParaRPr>
          </a:p>
          <a:p>
            <a:pPr lvl="0"/>
            <a:r>
              <a:rPr lang="en-US" dirty="0">
                <a:cs typeface="ＭＳ Ｐゴシック" pitchFamily="-106" charset="-128"/>
              </a:rPr>
              <a:t>Coordination and animation of new research activities around RO </a:t>
            </a:r>
            <a:r>
              <a:rPr lang="en-US" dirty="0" smtClean="0">
                <a:cs typeface="ＭＳ Ｐゴシック" pitchFamily="-106" charset="-128"/>
              </a:rPr>
              <a:t>concept</a:t>
            </a:r>
          </a:p>
          <a:p>
            <a:pPr lvl="0"/>
            <a:endParaRPr lang="en-CA" dirty="0">
              <a:cs typeface="ＭＳ Ｐゴシック" pitchFamily="-106" charset="-128"/>
            </a:endParaRPr>
          </a:p>
          <a:p>
            <a:pPr lvl="0"/>
            <a:r>
              <a:rPr lang="en-US" dirty="0">
                <a:cs typeface="ＭＳ Ｐゴシック" pitchFamily="-106" charset="-128"/>
              </a:rPr>
              <a:t>Management of the activity (applications) grid in coordination with the project manager </a:t>
            </a:r>
            <a:endParaRPr lang="en-CA" dirty="0">
              <a:cs typeface="ＭＳ Ｐゴシック" pitchFamily="-106" charset="-128"/>
            </a:endParaRPr>
          </a:p>
          <a:p>
            <a:r>
              <a:rPr lang="en-US" dirty="0" smtClean="0"/>
              <a:t>Management </a:t>
            </a:r>
            <a:r>
              <a:rPr lang="en-US" dirty="0"/>
              <a:t>of the acquisition plan and tasking with CEOS </a:t>
            </a:r>
            <a:r>
              <a:rPr lang="en-US" dirty="0" smtClean="0"/>
              <a:t>agencies</a:t>
            </a:r>
          </a:p>
          <a:p>
            <a:r>
              <a:rPr lang="en-US" dirty="0" smtClean="0"/>
              <a:t>Management </a:t>
            </a:r>
            <a:r>
              <a:rPr lang="en-US" dirty="0"/>
              <a:t>of RO content (data, product, news, documents</a:t>
            </a:r>
            <a:r>
              <a:rPr lang="en-US" dirty="0" smtClean="0"/>
              <a:t>)</a:t>
            </a:r>
            <a:endParaRPr lang="en-CA" dirty="0"/>
          </a:p>
          <a:p>
            <a:r>
              <a:rPr lang="en-US" dirty="0" smtClean="0"/>
              <a:t>Management </a:t>
            </a:r>
            <a:r>
              <a:rPr lang="en-US" dirty="0"/>
              <a:t>of data </a:t>
            </a:r>
            <a:r>
              <a:rPr lang="en-US" dirty="0" smtClean="0"/>
              <a:t>processing</a:t>
            </a:r>
          </a:p>
          <a:p>
            <a:r>
              <a:rPr lang="en-US" dirty="0" smtClean="0"/>
              <a:t>Technical reporting</a:t>
            </a:r>
            <a:endParaRPr lang="en-CA" dirty="0"/>
          </a:p>
          <a:p>
            <a:r>
              <a:rPr lang="en-US" dirty="0" smtClean="0"/>
              <a:t>Development </a:t>
            </a:r>
            <a:r>
              <a:rPr lang="en-US" dirty="0"/>
              <a:t>of long-term plan for RO after initial set-</a:t>
            </a:r>
            <a:r>
              <a:rPr lang="en-US" dirty="0" smtClean="0"/>
              <a:t>up</a:t>
            </a:r>
            <a:endParaRPr lang="en-CA" dirty="0">
              <a:cs typeface="ＭＳ Ｐゴシック" pitchFamily="-106" charset="-128"/>
            </a:endParaRPr>
          </a:p>
          <a:p>
            <a:pPr lvl="0"/>
            <a:r>
              <a:rPr lang="en-US" dirty="0">
                <a:cs typeface="ＭＳ Ｐゴシック" pitchFamily="-106" charset="-128"/>
              </a:rPr>
              <a:t>Maintenance of the RO IT (corrections, evolutions)</a:t>
            </a:r>
            <a:endParaRPr lang="en-CA" dirty="0">
              <a:cs typeface="ＭＳ Ｐゴシック" pitchFamily="-106" charset="-128"/>
            </a:endParaRPr>
          </a:p>
          <a:p>
            <a:r>
              <a:rPr lang="en-US" sz="1200" dirty="0">
                <a:cs typeface="ＭＳ Ｐゴシック" pitchFamily="-106" charset="-128"/>
              </a:rPr>
              <a:t> </a:t>
            </a:r>
            <a:endParaRPr lang="en-IE" sz="2000" dirty="0"/>
          </a:p>
        </p:txBody>
      </p:sp>
    </p:spTree>
    <p:extLst>
      <p:ext uri="{BB962C8B-B14F-4D97-AF65-F5344CB8AC3E}">
        <p14:creationId xmlns:p14="http://schemas.microsoft.com/office/powerpoint/2010/main" val="171536378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19992" y="101600"/>
            <a:ext cx="7565271"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smtClean="0">
                <a:latin typeface="Tahoma" pitchFamily="-106" charset="0"/>
                <a:ea typeface="ＭＳ Ｐゴシック" pitchFamily="-106" charset="-128"/>
                <a:cs typeface="Tahoma" pitchFamily="-106" charset="0"/>
              </a:rPr>
              <a:t>Agency </a:t>
            </a:r>
            <a:r>
              <a:rPr lang="en-GB" altLang="ja-JP" sz="2000" dirty="0">
                <a:latin typeface="Tahoma" pitchFamily="-106" charset="0"/>
                <a:ea typeface="ＭＳ Ｐゴシック" pitchFamily="-106" charset="-128"/>
                <a:cs typeface="Tahoma" pitchFamily="-106" charset="0"/>
              </a:rPr>
              <a:t>I</a:t>
            </a:r>
            <a:r>
              <a:rPr lang="en-GB" altLang="ja-JP" sz="2000" dirty="0" smtClean="0">
                <a:latin typeface="Tahoma" pitchFamily="-106" charset="0"/>
                <a:ea typeface="ＭＳ Ｐゴシック" pitchFamily="-106" charset="-128"/>
                <a:cs typeface="Tahoma" pitchFamily="-106" charset="0"/>
              </a:rPr>
              <a:t>nvolvement</a:t>
            </a:r>
            <a:endParaRPr lang="en-US" sz="20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56</a:t>
            </a:fld>
            <a:endParaRPr lang="en-US" sz="1200" dirty="0"/>
          </a:p>
        </p:txBody>
      </p:sp>
      <p:sp>
        <p:nvSpPr>
          <p:cNvPr id="6" name="Rectangle 5"/>
          <p:cNvSpPr/>
          <p:nvPr/>
        </p:nvSpPr>
        <p:spPr>
          <a:xfrm>
            <a:off x="256963" y="1368690"/>
            <a:ext cx="8828299" cy="3394775"/>
          </a:xfrm>
          <a:prstGeom prst="rect">
            <a:avLst/>
          </a:prstGeom>
        </p:spPr>
        <p:txBody>
          <a:bodyPr wrap="square">
            <a:spAutoFit/>
          </a:bodyPr>
          <a:lstStyle/>
          <a:p>
            <a:r>
              <a:rPr lang="en-US" sz="1400" dirty="0">
                <a:solidFill>
                  <a:srgbClr val="FF0000"/>
                </a:solidFill>
                <a:cs typeface="ＭＳ Ｐゴシック" pitchFamily="-106" charset="-128"/>
              </a:rPr>
              <a:t> </a:t>
            </a:r>
            <a:endParaRPr lang="en-IE" sz="2400" dirty="0">
              <a:solidFill>
                <a:srgbClr val="FF0000"/>
              </a:solidFill>
            </a:endParaRPr>
          </a:p>
          <a:p>
            <a:pPr defTabSz="914400">
              <a:lnSpc>
                <a:spcPct val="90000"/>
              </a:lnSpc>
              <a:spcBef>
                <a:spcPct val="20000"/>
              </a:spcBef>
            </a:pPr>
            <a:r>
              <a:rPr lang="en-GB" altLang="ja-JP" sz="2400" b="1" dirty="0" smtClean="0">
                <a:solidFill>
                  <a:srgbClr val="002569"/>
                </a:solidFill>
                <a:latin typeface="Arial" pitchFamily="34" charset="0"/>
                <a:ea typeface="ＭＳ Ｐゴシック" pitchFamily="50" charset="-128"/>
                <a:cs typeface="Arial" pitchFamily="34" charset="0"/>
              </a:rPr>
              <a:t>Agency Involvement:</a:t>
            </a:r>
          </a:p>
          <a:p>
            <a:pPr defTabSz="914400">
              <a:lnSpc>
                <a:spcPct val="90000"/>
              </a:lnSpc>
              <a:spcBef>
                <a:spcPct val="20000"/>
              </a:spcBef>
            </a:pPr>
            <a:endParaRPr lang="en-GB" altLang="ja-JP" sz="2400" b="1" dirty="0" smtClean="0">
              <a:solidFill>
                <a:srgbClr val="002569"/>
              </a:solidFill>
              <a:latin typeface="Arial" pitchFamily="34" charset="0"/>
              <a:ea typeface="ＭＳ Ｐゴシック" pitchFamily="50" charset="-128"/>
              <a:cs typeface="Arial" pitchFamily="34" charset="0"/>
            </a:endParaRPr>
          </a:p>
          <a:p>
            <a:pPr defTabSz="914400">
              <a:lnSpc>
                <a:spcPct val="90000"/>
              </a:lnSpc>
              <a:spcBef>
                <a:spcPct val="20000"/>
              </a:spcBef>
            </a:pPr>
            <a:r>
              <a:rPr lang="en-CA" altLang="ja-JP" sz="2000" dirty="0" smtClean="0">
                <a:solidFill>
                  <a:srgbClr val="002569"/>
                </a:solidFill>
                <a:latin typeface="Arial" pitchFamily="34" charset="0"/>
                <a:ea typeface="ＭＳ Ｐゴシック" pitchFamily="50" charset="-128"/>
                <a:cs typeface="Arial" pitchFamily="34" charset="0"/>
              </a:rPr>
              <a:t>Data contributions</a:t>
            </a:r>
          </a:p>
          <a:p>
            <a:pPr defTabSz="914400">
              <a:lnSpc>
                <a:spcPct val="90000"/>
              </a:lnSpc>
              <a:spcBef>
                <a:spcPct val="20000"/>
              </a:spcBef>
            </a:pPr>
            <a:r>
              <a:rPr lang="en-CA" sz="2000" dirty="0" smtClean="0">
                <a:solidFill>
                  <a:srgbClr val="002569"/>
                </a:solidFill>
                <a:latin typeface="Arial" pitchFamily="34" charset="0"/>
                <a:ea typeface="ＭＳ Ｐゴシック" pitchFamily="50" charset="-128"/>
                <a:cs typeface="Arial" pitchFamily="34" charset="0"/>
              </a:rPr>
              <a:t>Value-added support</a:t>
            </a:r>
          </a:p>
          <a:p>
            <a:pPr defTabSz="914400">
              <a:lnSpc>
                <a:spcPct val="90000"/>
              </a:lnSpc>
              <a:spcBef>
                <a:spcPct val="20000"/>
              </a:spcBef>
            </a:pPr>
            <a:r>
              <a:rPr lang="en-CA" sz="2000" dirty="0" smtClean="0">
                <a:solidFill>
                  <a:srgbClr val="002569"/>
                </a:solidFill>
                <a:latin typeface="Arial" pitchFamily="34" charset="0"/>
                <a:ea typeface="ＭＳ Ｐゴシック" pitchFamily="50" charset="-128"/>
                <a:cs typeface="Arial" pitchFamily="34" charset="0"/>
              </a:rPr>
              <a:t>IT infrastructure</a:t>
            </a:r>
          </a:p>
          <a:p>
            <a:pPr defTabSz="914400">
              <a:lnSpc>
                <a:spcPct val="90000"/>
              </a:lnSpc>
              <a:spcBef>
                <a:spcPct val="20000"/>
              </a:spcBef>
            </a:pPr>
            <a:r>
              <a:rPr lang="en-CA" sz="2000" dirty="0" smtClean="0">
                <a:solidFill>
                  <a:srgbClr val="002569"/>
                </a:solidFill>
                <a:latin typeface="Arial" pitchFamily="34" charset="0"/>
                <a:ea typeface="ＭＳ Ｐゴシック" pitchFamily="50" charset="-128"/>
                <a:cs typeface="Arial" pitchFamily="34" charset="0"/>
              </a:rPr>
              <a:t>Project management (technical management, linkages with value-adders and end users)</a:t>
            </a:r>
          </a:p>
          <a:p>
            <a:pPr defTabSz="914400">
              <a:lnSpc>
                <a:spcPct val="90000"/>
              </a:lnSpc>
              <a:spcBef>
                <a:spcPct val="20000"/>
              </a:spcBef>
            </a:pPr>
            <a:r>
              <a:rPr lang="en-CA" sz="2000" dirty="0" smtClean="0">
                <a:solidFill>
                  <a:srgbClr val="002569"/>
                </a:solidFill>
                <a:latin typeface="Arial" pitchFamily="34" charset="0"/>
                <a:ea typeface="ＭＳ Ｐゴシック" pitchFamily="50" charset="-128"/>
                <a:cs typeface="Arial" pitchFamily="34" charset="0"/>
              </a:rPr>
              <a:t>Project animation (workshops, ateliers, capacity development and training</a:t>
            </a:r>
            <a:endParaRPr lang="en-IE" sz="2000" dirty="0">
              <a:solidFill>
                <a:srgbClr val="002569"/>
              </a:solidFill>
            </a:endParaRPr>
          </a:p>
          <a:p>
            <a:pPr defTabSz="914400">
              <a:lnSpc>
                <a:spcPct val="90000"/>
              </a:lnSpc>
              <a:spcBef>
                <a:spcPct val="20000"/>
              </a:spcBef>
            </a:pPr>
            <a:endParaRPr lang="en-GB" altLang="ja-JP"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71616124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Licensing</a:t>
            </a:r>
            <a:endParaRPr lang="fr-FR" dirty="0"/>
          </a:p>
        </p:txBody>
      </p:sp>
      <p:sp>
        <p:nvSpPr>
          <p:cNvPr id="3" name="Espace réservé du contenu 2"/>
          <p:cNvSpPr>
            <a:spLocks noGrp="1"/>
          </p:cNvSpPr>
          <p:nvPr>
            <p:ph idx="1"/>
          </p:nvPr>
        </p:nvSpPr>
        <p:spPr>
          <a:xfrm>
            <a:off x="296862" y="1457325"/>
            <a:ext cx="8669007" cy="4864100"/>
          </a:xfrm>
        </p:spPr>
        <p:txBody>
          <a:bodyPr/>
          <a:lstStyle/>
          <a:p>
            <a:r>
              <a:rPr lang="fr-FR" dirty="0" err="1" smtClean="0"/>
              <a:t>Users</a:t>
            </a:r>
            <a:r>
              <a:rPr lang="fr-FR" dirty="0" smtClean="0"/>
              <a:t> of RO Data and </a:t>
            </a:r>
            <a:r>
              <a:rPr lang="fr-FR" dirty="0" err="1" smtClean="0"/>
              <a:t>Products</a:t>
            </a:r>
            <a:r>
              <a:rPr lang="fr-FR" dirty="0" smtClean="0"/>
              <a:t>:</a:t>
            </a:r>
            <a:endParaRPr lang="fr-FR" sz="2000" dirty="0"/>
          </a:p>
          <a:p>
            <a:r>
              <a:rPr lang="en-US" sz="1800" b="0" dirty="0" smtClean="0"/>
              <a:t>National </a:t>
            </a:r>
            <a:r>
              <a:rPr lang="en-US" sz="1800" b="0" dirty="0"/>
              <a:t>end users (government of affected area with mandate for recovery and reconstruction and other government ministries</a:t>
            </a:r>
            <a:r>
              <a:rPr lang="en-US" sz="1800" b="0" dirty="0" smtClean="0"/>
              <a:t>)</a:t>
            </a:r>
          </a:p>
          <a:p>
            <a:r>
              <a:rPr lang="en-US" sz="1800" b="0" dirty="0" smtClean="0"/>
              <a:t>International </a:t>
            </a:r>
            <a:r>
              <a:rPr lang="en-US" sz="1800" b="0" dirty="0"/>
              <a:t>humanitarian GOs and NGOs with interest in reconstruction (e.g. IFRC, OCHA)</a:t>
            </a:r>
          </a:p>
          <a:p>
            <a:r>
              <a:rPr lang="en-US" sz="1800" b="0" dirty="0" smtClean="0"/>
              <a:t>International </a:t>
            </a:r>
            <a:r>
              <a:rPr lang="en-US" sz="1800" b="0" dirty="0"/>
              <a:t>stakeholders with interest in post-disaster needs and recovery/reconstruction financing (e.g. GFDRR, UNDP, EU, UNEP)</a:t>
            </a:r>
          </a:p>
          <a:p>
            <a:r>
              <a:rPr lang="en-US" sz="1800" b="0" dirty="0" smtClean="0"/>
              <a:t>Value-added </a:t>
            </a:r>
            <a:r>
              <a:rPr lang="en-US" sz="1800" b="0" dirty="0"/>
              <a:t>product generators (academia, research institutes, companies, </a:t>
            </a:r>
            <a:r>
              <a:rPr lang="en-US" sz="1800" b="0" dirty="0" err="1"/>
              <a:t>specialised</a:t>
            </a:r>
            <a:r>
              <a:rPr lang="en-US" sz="1800" b="0" dirty="0"/>
              <a:t> </a:t>
            </a:r>
            <a:r>
              <a:rPr lang="en-US" sz="1800" b="0" dirty="0" err="1"/>
              <a:t>organisations</a:t>
            </a:r>
            <a:r>
              <a:rPr lang="en-US" sz="1800" b="0" dirty="0"/>
              <a:t> (e.g. UNOSAT</a:t>
            </a:r>
            <a:r>
              <a:rPr lang="en-US" sz="1800" b="0" dirty="0" smtClean="0"/>
              <a:t>)</a:t>
            </a:r>
          </a:p>
          <a:p>
            <a:r>
              <a:rPr lang="en-US" sz="1800" b="0" dirty="0" smtClean="0"/>
              <a:t>Scientists</a:t>
            </a:r>
          </a:p>
          <a:p>
            <a:pPr>
              <a:buFontTx/>
              <a:buChar char="-"/>
            </a:pPr>
            <a:endParaRPr lang="en-US" sz="2000" b="0" dirty="0"/>
          </a:p>
          <a:p>
            <a:pPr marL="0" indent="0">
              <a:buNone/>
            </a:pPr>
            <a:r>
              <a:rPr lang="en-US" sz="2000" b="0" dirty="0" smtClean="0"/>
              <a:t>Need to </a:t>
            </a:r>
            <a:r>
              <a:rPr lang="en-US" sz="2000" b="0" dirty="0" smtClean="0"/>
              <a:t>check </a:t>
            </a:r>
            <a:r>
              <a:rPr lang="en-US" sz="2000" b="0" dirty="0" smtClean="0"/>
              <a:t>if </a:t>
            </a:r>
            <a:r>
              <a:rPr lang="en-US" sz="2000" b="0" dirty="0" err="1" smtClean="0"/>
              <a:t>licences</a:t>
            </a:r>
            <a:r>
              <a:rPr lang="en-US" sz="2000" b="0" dirty="0" smtClean="0"/>
              <a:t> </a:t>
            </a:r>
            <a:r>
              <a:rPr lang="en-US" sz="2000" b="0" dirty="0" smtClean="0"/>
              <a:t>are</a:t>
            </a:r>
            <a:r>
              <a:rPr lang="en-US" sz="2000" b="0" dirty="0" smtClean="0"/>
              <a:t> </a:t>
            </a:r>
            <a:r>
              <a:rPr lang="en-US" sz="2000" b="0" dirty="0" smtClean="0"/>
              <a:t>adapted to </a:t>
            </a:r>
            <a:r>
              <a:rPr lang="en-US" sz="2000" b="0" dirty="0" smtClean="0"/>
              <a:t>this </a:t>
            </a:r>
            <a:r>
              <a:rPr lang="en-US" sz="2000" b="0" dirty="0" smtClean="0"/>
              <a:t>type of </a:t>
            </a:r>
            <a:r>
              <a:rPr lang="en-US" sz="2000" b="0" dirty="0" smtClean="0"/>
              <a:t>distribution</a:t>
            </a:r>
            <a:r>
              <a:rPr lang="en-US" sz="2000" b="0" dirty="0" smtClean="0"/>
              <a:t>.</a:t>
            </a:r>
          </a:p>
          <a:p>
            <a:pPr marL="0" indent="0">
              <a:buNone/>
            </a:pPr>
            <a:r>
              <a:rPr lang="en-US" sz="2000" b="0" dirty="0" smtClean="0"/>
              <a:t>For CNES data</a:t>
            </a:r>
            <a:r>
              <a:rPr lang="en-US" sz="2000" b="0" dirty="0"/>
              <a:t>, </a:t>
            </a:r>
            <a:r>
              <a:rPr lang="en-US" sz="2000" b="0" dirty="0" smtClean="0"/>
              <a:t>there </a:t>
            </a:r>
            <a:r>
              <a:rPr lang="en-US" sz="2000" b="0" dirty="0" smtClean="0"/>
              <a:t>is an existing </a:t>
            </a:r>
            <a:r>
              <a:rPr lang="en-US" sz="2000" b="0" dirty="0" err="1" smtClean="0"/>
              <a:t>licence</a:t>
            </a:r>
            <a:r>
              <a:rPr lang="en-US" sz="2000" b="0" dirty="0" smtClean="0"/>
              <a:t> enabling all partners of </a:t>
            </a:r>
            <a:r>
              <a:rPr lang="en-US" sz="2000" b="0" dirty="0" smtClean="0"/>
              <a:t>a defined </a:t>
            </a:r>
            <a:r>
              <a:rPr lang="en-US" sz="2000" b="0" dirty="0" smtClean="0"/>
              <a:t>project to access </a:t>
            </a:r>
            <a:r>
              <a:rPr lang="en-US" sz="2000" b="0" dirty="0" smtClean="0"/>
              <a:t>data.</a:t>
            </a:r>
          </a:p>
          <a:p>
            <a:pPr marL="0" indent="0">
              <a:buNone/>
            </a:pPr>
            <a:r>
              <a:rPr lang="en-US" sz="2000" b="0" dirty="0" smtClean="0"/>
              <a:t>Objective: broaden this to a defined area for a defined period for non-commercial applications of recovery managers.</a:t>
            </a:r>
            <a:r>
              <a:rPr lang="en-US" sz="2000" b="0" dirty="0" smtClean="0"/>
              <a:t> </a:t>
            </a:r>
            <a:endParaRPr lang="en-US" sz="2000" dirty="0"/>
          </a:p>
        </p:txBody>
      </p:sp>
    </p:spTree>
    <p:extLst>
      <p:ext uri="{BB962C8B-B14F-4D97-AF65-F5344CB8AC3E}">
        <p14:creationId xmlns:p14="http://schemas.microsoft.com/office/powerpoint/2010/main" val="2314293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Discussion</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58</a:t>
            </a:fld>
            <a:endParaRPr lang="en-US" sz="1200" dirty="0"/>
          </a:p>
        </p:txBody>
      </p:sp>
      <p:sp>
        <p:nvSpPr>
          <p:cNvPr id="5" name="Rectangle 4"/>
          <p:cNvSpPr/>
          <p:nvPr/>
        </p:nvSpPr>
        <p:spPr>
          <a:xfrm>
            <a:off x="533400" y="1802009"/>
            <a:ext cx="8610600" cy="4431983"/>
          </a:xfrm>
          <a:prstGeom prst="rect">
            <a:avLst/>
          </a:prstGeom>
        </p:spPr>
        <p:txBody>
          <a:bodyPr wrap="square">
            <a:spAutoFit/>
          </a:bodyPr>
          <a:lstStyle/>
          <a:p>
            <a:pPr lvl="0"/>
            <a:r>
              <a:rPr lang="en-GB" b="1" dirty="0" smtClean="0"/>
              <a:t>Overview</a:t>
            </a:r>
            <a:r>
              <a:rPr lang="en-GB" b="1" dirty="0"/>
              <a:t>, status, objectives, roles of agencies</a:t>
            </a:r>
            <a:endParaRPr lang="en-CA" dirty="0"/>
          </a:p>
          <a:p>
            <a:endParaRPr lang="en-GB" b="1" dirty="0" smtClean="0"/>
          </a:p>
          <a:p>
            <a:r>
              <a:rPr lang="en-GB" b="1" dirty="0" smtClean="0"/>
              <a:t>Triggering</a:t>
            </a:r>
            <a:r>
              <a:rPr lang="en-CA" dirty="0" smtClean="0"/>
              <a:t> </a:t>
            </a:r>
          </a:p>
          <a:p>
            <a:endParaRPr lang="en-CA" dirty="0"/>
          </a:p>
          <a:p>
            <a:pPr lvl="0"/>
            <a:r>
              <a:rPr lang="en-GB" b="1" dirty="0"/>
              <a:t>Review of Needs – products and services (stakeholder perspective</a:t>
            </a:r>
            <a:r>
              <a:rPr lang="en-GB" b="1" dirty="0" smtClean="0"/>
              <a:t>)</a:t>
            </a:r>
            <a:r>
              <a:rPr lang="en-CA" dirty="0" smtClean="0"/>
              <a:t>, </a:t>
            </a:r>
            <a:r>
              <a:rPr lang="en-GB" b="1" dirty="0" smtClean="0"/>
              <a:t>User </a:t>
            </a:r>
            <a:r>
              <a:rPr lang="en-GB" b="1" dirty="0"/>
              <a:t>and stakeholder involvement</a:t>
            </a:r>
            <a:endParaRPr lang="en-CA" dirty="0"/>
          </a:p>
          <a:p>
            <a:r>
              <a:rPr lang="en-GB" b="1" dirty="0"/>
              <a:t> </a:t>
            </a:r>
            <a:endParaRPr lang="en-CA" dirty="0"/>
          </a:p>
          <a:p>
            <a:pPr lvl="0"/>
            <a:r>
              <a:rPr lang="en-GB" b="1" dirty="0"/>
              <a:t>IT Architecture – presentation of status and projected evolution (WGISS)</a:t>
            </a:r>
            <a:endParaRPr lang="en-CA" dirty="0"/>
          </a:p>
          <a:p>
            <a:r>
              <a:rPr lang="en-GB" b="1" dirty="0"/>
              <a:t> </a:t>
            </a:r>
            <a:endParaRPr lang="en-CA" dirty="0"/>
          </a:p>
          <a:p>
            <a:pPr lvl="0"/>
            <a:r>
              <a:rPr lang="en-GB" b="1" dirty="0" smtClean="0"/>
              <a:t>Value-adding Strategies</a:t>
            </a:r>
            <a:endParaRPr lang="en-CA" dirty="0"/>
          </a:p>
          <a:p>
            <a:r>
              <a:rPr lang="en-GB" b="1" dirty="0"/>
              <a:t> </a:t>
            </a:r>
            <a:endParaRPr lang="en-CA" dirty="0"/>
          </a:p>
          <a:p>
            <a:pPr lvl="0"/>
            <a:r>
              <a:rPr lang="en-GB" b="1" dirty="0"/>
              <a:t>Sustainability and agency involvement, </a:t>
            </a:r>
            <a:r>
              <a:rPr lang="en-GB" b="1" dirty="0" smtClean="0"/>
              <a:t>Next </a:t>
            </a:r>
            <a:r>
              <a:rPr lang="en-GB" b="1" dirty="0"/>
              <a:t>steps (beyond initial triggering)</a:t>
            </a:r>
            <a:endParaRPr lang="en-CA" dirty="0"/>
          </a:p>
          <a:p>
            <a:r>
              <a:rPr lang="en-GB" sz="2400" b="1" dirty="0"/>
              <a:t> </a:t>
            </a:r>
            <a:endParaRPr lang="en-CA" sz="2400" dirty="0"/>
          </a:p>
          <a:p>
            <a:pPr lvl="0"/>
            <a:r>
              <a:rPr lang="en-GB" sz="2400" b="1" dirty="0"/>
              <a:t>Promotion and </a:t>
            </a:r>
            <a:r>
              <a:rPr lang="en-GB" sz="2400" b="1" dirty="0" smtClean="0"/>
              <a:t>Outreach </a:t>
            </a:r>
            <a:r>
              <a:rPr lang="en-GB" sz="2400" b="1" dirty="0"/>
              <a:t>for the RO</a:t>
            </a:r>
            <a:endParaRPr lang="en-CA" sz="2400" dirty="0"/>
          </a:p>
          <a:p>
            <a:endParaRPr lang="en-GB" altLang="ja-JP"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34312325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19992" y="101600"/>
            <a:ext cx="7565271"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smtClean="0">
                <a:latin typeface="Tahoma" pitchFamily="-106" charset="0"/>
                <a:ea typeface="ＭＳ Ｐゴシック" pitchFamily="-106" charset="-128"/>
                <a:cs typeface="Tahoma" pitchFamily="-106" charset="0"/>
              </a:rPr>
              <a:t>Promotion and Outreach</a:t>
            </a:r>
            <a:endParaRPr lang="en-US" sz="20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59</a:t>
            </a:fld>
            <a:endParaRPr lang="en-US" sz="1200" dirty="0"/>
          </a:p>
        </p:txBody>
      </p:sp>
      <p:sp>
        <p:nvSpPr>
          <p:cNvPr id="5" name="Rectangle 4"/>
          <p:cNvSpPr/>
          <p:nvPr/>
        </p:nvSpPr>
        <p:spPr>
          <a:xfrm>
            <a:off x="256963" y="2016390"/>
            <a:ext cx="8828299" cy="4459682"/>
          </a:xfrm>
          <a:prstGeom prst="rect">
            <a:avLst/>
          </a:prstGeom>
        </p:spPr>
        <p:txBody>
          <a:bodyPr wrap="square">
            <a:spAutoFit/>
          </a:bodyPr>
          <a:lstStyle/>
          <a:p>
            <a:r>
              <a:rPr lang="en-IE" sz="2400" b="1" dirty="0" smtClean="0"/>
              <a:t>Promotion and Outreach:</a:t>
            </a:r>
          </a:p>
          <a:p>
            <a:endParaRPr lang="en-IE" sz="2400" b="1" dirty="0" smtClean="0"/>
          </a:p>
          <a:p>
            <a:pPr lvl="0"/>
            <a:r>
              <a:rPr lang="en-CA" sz="2000" dirty="0" smtClean="0">
                <a:cs typeface="ＭＳ Ｐゴシック" pitchFamily="-106" charset="-128"/>
              </a:rPr>
              <a:t>Identification of key target users and development of institutional relationships</a:t>
            </a:r>
          </a:p>
          <a:p>
            <a:pPr lvl="0"/>
            <a:r>
              <a:rPr lang="en-CA" sz="2000" dirty="0" smtClean="0">
                <a:cs typeface="ＭＳ Ｐゴシック" pitchFamily="-106" charset="-128"/>
              </a:rPr>
              <a:t>Identification of ‘secondary’ user communities and promotion within these groups</a:t>
            </a:r>
          </a:p>
          <a:p>
            <a:pPr lvl="0"/>
            <a:r>
              <a:rPr lang="en-CA" sz="2000" dirty="0" smtClean="0">
                <a:cs typeface="ＭＳ Ｐゴシック" pitchFamily="-106" charset="-128"/>
              </a:rPr>
              <a:t>Organisation of workshops and training sessions</a:t>
            </a:r>
          </a:p>
          <a:p>
            <a:pPr lvl="0"/>
            <a:r>
              <a:rPr lang="en-CA" sz="2000" dirty="0" smtClean="0">
                <a:cs typeface="ＭＳ Ｐゴシック" pitchFamily="-106" charset="-128"/>
              </a:rPr>
              <a:t>Explanation of process to international DRM community</a:t>
            </a:r>
          </a:p>
          <a:p>
            <a:pPr lvl="0"/>
            <a:r>
              <a:rPr lang="en-CA" sz="2000" dirty="0" smtClean="0">
                <a:cs typeface="ＭＳ Ｐゴシック" pitchFamily="-106" charset="-128"/>
              </a:rPr>
              <a:t>Participation in critical DRM venues and promotion of RO success</a:t>
            </a:r>
          </a:p>
          <a:p>
            <a:pPr lvl="0"/>
            <a:r>
              <a:rPr lang="en-CA" sz="2000" dirty="0" smtClean="0">
                <a:cs typeface="ＭＳ Ｐゴシック" pitchFamily="-106" charset="-128"/>
              </a:rPr>
              <a:t>Identification of lessons learned and development of legacy strategies including long-term financial partners for replicated Observatories</a:t>
            </a:r>
          </a:p>
          <a:p>
            <a:pPr lvl="0"/>
            <a:endParaRPr lang="en-CA" dirty="0">
              <a:cs typeface="ＭＳ Ｐゴシック" pitchFamily="-106" charset="-128"/>
            </a:endParaRPr>
          </a:p>
          <a:p>
            <a:r>
              <a:rPr lang="en-US" dirty="0">
                <a:cs typeface="ＭＳ Ｐゴシック" pitchFamily="-106" charset="-128"/>
              </a:rPr>
              <a:t> </a:t>
            </a:r>
            <a:endParaRPr lang="en-IE" dirty="0"/>
          </a:p>
          <a:p>
            <a:pPr defTabSz="914400">
              <a:lnSpc>
                <a:spcPct val="90000"/>
              </a:lnSpc>
              <a:spcBef>
                <a:spcPct val="20000"/>
              </a:spcBef>
            </a:pPr>
            <a:endParaRPr lang="en-GB" altLang="ja-JP"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7107845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a:cs typeface="Tahoma"/>
              </a:rPr>
              <a:t>Partners</a:t>
            </a:r>
            <a:endParaRPr lang="en-US" dirty="0">
              <a:latin typeface="Tahoma"/>
              <a:cs typeface="Tahoma"/>
            </a:endParaRPr>
          </a:p>
        </p:txBody>
      </p:sp>
      <p:sp>
        <p:nvSpPr>
          <p:cNvPr id="3" name="Content Placeholder 2"/>
          <p:cNvSpPr>
            <a:spLocks noGrp="1"/>
          </p:cNvSpPr>
          <p:nvPr>
            <p:ph idx="1"/>
          </p:nvPr>
        </p:nvSpPr>
        <p:spPr/>
        <p:txBody>
          <a:bodyPr/>
          <a:lstStyle/>
          <a:p>
            <a:r>
              <a:rPr lang="en-US" b="0" dirty="0" smtClean="0"/>
              <a:t>National end users (government of affected area with mandate for recovery and reconstruction and other government ministries)</a:t>
            </a:r>
          </a:p>
          <a:p>
            <a:r>
              <a:rPr lang="en-US" b="0" dirty="0" smtClean="0"/>
              <a:t>International humanitarian GOs and NGOs with interest in reconstruction (e.g. IFRC, OCHA)</a:t>
            </a:r>
          </a:p>
          <a:p>
            <a:r>
              <a:rPr lang="en-US" b="0" dirty="0" smtClean="0"/>
              <a:t>International stakeholders with interest in post-disaster needs and recovery/reconstruction financing (e.g. GFDRR, UNDP, EU, UNEP)</a:t>
            </a:r>
          </a:p>
          <a:p>
            <a:r>
              <a:rPr lang="en-US" b="0" dirty="0" smtClean="0"/>
              <a:t>Satellite data providers (CEOS agencies, commercial providers)</a:t>
            </a:r>
          </a:p>
          <a:p>
            <a:r>
              <a:rPr lang="en-US" b="0" dirty="0" smtClean="0"/>
              <a:t>Value-added product generators (academia, research institutes, companies, </a:t>
            </a:r>
            <a:r>
              <a:rPr lang="en-US" b="0" dirty="0" err="1" smtClean="0"/>
              <a:t>specialised</a:t>
            </a:r>
            <a:r>
              <a:rPr lang="en-US" b="0" dirty="0" smtClean="0"/>
              <a:t> </a:t>
            </a:r>
            <a:r>
              <a:rPr lang="en-US" b="0" dirty="0" err="1" smtClean="0"/>
              <a:t>organisations</a:t>
            </a:r>
            <a:r>
              <a:rPr lang="en-US" b="0" dirty="0" smtClean="0"/>
              <a:t> (e.g. UNOSAT)</a:t>
            </a:r>
            <a:endParaRPr lang="en-US" dirty="0"/>
          </a:p>
        </p:txBody>
      </p:sp>
    </p:spTree>
    <p:extLst>
      <p:ext uri="{BB962C8B-B14F-4D97-AF65-F5344CB8AC3E}">
        <p14:creationId xmlns:p14="http://schemas.microsoft.com/office/powerpoint/2010/main" val="93101668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2743" y="2555781"/>
            <a:ext cx="4878259" cy="3539430"/>
          </a:xfrm>
          <a:prstGeom prst="rect">
            <a:avLst/>
          </a:prstGeom>
          <a:noFill/>
        </p:spPr>
        <p:txBody>
          <a:bodyPr wrap="none" rtlCol="0">
            <a:spAutoFit/>
          </a:bodyPr>
          <a:lstStyle/>
          <a:p>
            <a:pPr algn="ctr"/>
            <a:r>
              <a:rPr lang="en-US" sz="4000" b="1" dirty="0" smtClean="0"/>
              <a:t>Thank you!</a:t>
            </a:r>
          </a:p>
          <a:p>
            <a:pPr algn="ctr"/>
            <a:endParaRPr lang="en-US" sz="2800" b="1" dirty="0" smtClean="0"/>
          </a:p>
          <a:p>
            <a:pPr algn="ctr"/>
            <a:r>
              <a:rPr lang="en-US" sz="2800" b="1" dirty="0" smtClean="0"/>
              <a:t>for more information:</a:t>
            </a:r>
          </a:p>
          <a:p>
            <a:pPr algn="ctr"/>
            <a:endParaRPr lang="en-US" sz="3200" b="1" dirty="0" smtClean="0"/>
          </a:p>
          <a:p>
            <a:pPr algn="ctr"/>
            <a:r>
              <a:rPr lang="en-US" sz="3200" b="1" dirty="0" smtClean="0">
                <a:hlinkClick r:id="rId2"/>
              </a:rPr>
              <a:t>steven.hosford@cnes.fr</a:t>
            </a:r>
            <a:endParaRPr lang="en-US" sz="3200" b="1" dirty="0" smtClean="0"/>
          </a:p>
          <a:p>
            <a:pPr algn="ctr"/>
            <a:r>
              <a:rPr lang="en-US" sz="3200" b="1" dirty="0" smtClean="0">
                <a:hlinkClick r:id="rId3"/>
              </a:rPr>
              <a:t>catherine.proy@cnes.fr</a:t>
            </a:r>
            <a:endParaRPr lang="en-US" sz="3200" b="1" dirty="0" smtClean="0"/>
          </a:p>
          <a:p>
            <a:pPr algn="ctr"/>
            <a:endParaRPr lang="en-US" sz="3200" b="1" dirty="0"/>
          </a:p>
        </p:txBody>
      </p:sp>
    </p:spTree>
    <p:extLst>
      <p:ext uri="{BB962C8B-B14F-4D97-AF65-F5344CB8AC3E}">
        <p14:creationId xmlns:p14="http://schemas.microsoft.com/office/powerpoint/2010/main" val="39368859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8913"/>
            <a:ext cx="7772400" cy="501650"/>
          </a:xfrm>
        </p:spPr>
        <p:txBody>
          <a:bodyPr/>
          <a:lstStyle/>
          <a:p>
            <a:r>
              <a:rPr lang="en-US" sz="2800" dirty="0"/>
              <a:t>Post Disaster Needs Assessment </a:t>
            </a:r>
            <a:r>
              <a:rPr lang="en-US" sz="2800" dirty="0" smtClean="0"/>
              <a:t>(PDNA)</a:t>
            </a:r>
            <a:endParaRPr lang="en-US" sz="2800" dirty="0"/>
          </a:p>
        </p:txBody>
      </p:sp>
      <p:sp>
        <p:nvSpPr>
          <p:cNvPr id="3" name="Content Placeholder 2"/>
          <p:cNvSpPr>
            <a:spLocks noGrp="1"/>
          </p:cNvSpPr>
          <p:nvPr>
            <p:ph idx="1"/>
          </p:nvPr>
        </p:nvSpPr>
        <p:spPr/>
        <p:txBody>
          <a:bodyPr/>
          <a:lstStyle/>
          <a:p>
            <a:r>
              <a:rPr lang="en-US" dirty="0" smtClean="0"/>
              <a:t>Governed </a:t>
            </a:r>
            <a:r>
              <a:rPr lang="en-US" dirty="0" smtClean="0"/>
              <a:t>by tripartite agreement </a:t>
            </a:r>
            <a:r>
              <a:rPr lang="en-US" dirty="0" smtClean="0"/>
              <a:t>between UNDP, EU </a:t>
            </a:r>
            <a:r>
              <a:rPr lang="en-US" dirty="0" smtClean="0"/>
              <a:t>and GFDRR/World Bank</a:t>
            </a:r>
          </a:p>
          <a:p>
            <a:r>
              <a:rPr lang="en-US" dirty="0" smtClean="0"/>
              <a:t>Requested </a:t>
            </a:r>
            <a:r>
              <a:rPr lang="en-US" dirty="0" smtClean="0"/>
              <a:t>and managed by </a:t>
            </a:r>
            <a:r>
              <a:rPr lang="en-US" dirty="0" smtClean="0"/>
              <a:t>national </a:t>
            </a:r>
            <a:r>
              <a:rPr lang="en-US" dirty="0" smtClean="0"/>
              <a:t>government</a:t>
            </a:r>
            <a:r>
              <a:rPr lang="en-US" dirty="0"/>
              <a:t> </a:t>
            </a:r>
            <a:r>
              <a:rPr lang="en-US" dirty="0" smtClean="0"/>
              <a:t>but </a:t>
            </a:r>
            <a:r>
              <a:rPr lang="en-US" dirty="0" smtClean="0"/>
              <a:t>with support from the three </a:t>
            </a:r>
            <a:r>
              <a:rPr lang="en-US" dirty="0" smtClean="0"/>
              <a:t>international parties</a:t>
            </a:r>
            <a:endParaRPr lang="en-US" dirty="0" smtClean="0"/>
          </a:p>
          <a:p>
            <a:r>
              <a:rPr lang="en-US" dirty="0" smtClean="0"/>
              <a:t>May begin a </a:t>
            </a:r>
            <a:r>
              <a:rPr lang="en-US" dirty="0" smtClean="0"/>
              <a:t>few (even 6) weeks after </a:t>
            </a:r>
            <a:r>
              <a:rPr lang="en-US" dirty="0" smtClean="0"/>
              <a:t>a </a:t>
            </a:r>
            <a:r>
              <a:rPr lang="en-US" dirty="0" smtClean="0"/>
              <a:t>disaster, </a:t>
            </a:r>
            <a:r>
              <a:rPr lang="en-US" dirty="0" smtClean="0"/>
              <a:t>and last two to three weeks on average, but sometimes longer</a:t>
            </a:r>
          </a:p>
          <a:p>
            <a:r>
              <a:rPr lang="en-US" dirty="0" smtClean="0"/>
              <a:t>May cover up to 15 sectors (see template) such as transport, agriculture, schools and education, </a:t>
            </a:r>
            <a:r>
              <a:rPr lang="en-US" dirty="0" err="1" smtClean="0"/>
              <a:t>etc</a:t>
            </a:r>
            <a:r>
              <a:rPr lang="en-US" dirty="0" smtClean="0"/>
              <a:t>, but each PDNA is </a:t>
            </a:r>
            <a:r>
              <a:rPr lang="en-US" dirty="0" smtClean="0"/>
              <a:t>different</a:t>
            </a:r>
          </a:p>
          <a:p>
            <a:r>
              <a:rPr lang="en-US" dirty="0" smtClean="0"/>
              <a:t>Templates for PDNAs shared with ROOT; agreement with stakeholders to share PDNA planning information with ROOT</a:t>
            </a:r>
            <a:endParaRPr lang="en-US" dirty="0"/>
          </a:p>
        </p:txBody>
      </p:sp>
    </p:spTree>
    <p:extLst>
      <p:ext uri="{BB962C8B-B14F-4D97-AF65-F5344CB8AC3E}">
        <p14:creationId xmlns:p14="http://schemas.microsoft.com/office/powerpoint/2010/main" val="1227483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a:latin typeface="Tahoma" pitchFamily="-106" charset="0"/>
                <a:ea typeface="ＭＳ Ｐゴシック" pitchFamily="-106" charset="-128"/>
                <a:cs typeface="Tahoma" pitchFamily="-106" charset="0"/>
              </a:rPr>
              <a:t> </a:t>
            </a:r>
            <a:r>
              <a:rPr lang="en-GB" altLang="ja-JP" dirty="0" smtClean="0">
                <a:latin typeface="Tahoma" pitchFamily="-106" charset="0"/>
                <a:ea typeface="ＭＳ Ｐゴシック" pitchFamily="-106" charset="-128"/>
                <a:cs typeface="Tahoma" pitchFamily="-106" charset="0"/>
              </a:rPr>
              <a:t>A CEOS </a:t>
            </a:r>
            <a:r>
              <a:rPr lang="en-GB" altLang="ja-JP" dirty="0">
                <a:latin typeface="Tahoma" pitchFamily="-106" charset="0"/>
                <a:ea typeface="ＭＳ Ｐゴシック" pitchFamily="-106" charset="-128"/>
                <a:cs typeface="Tahoma" pitchFamily="-106" charset="0"/>
              </a:rPr>
              <a:t>I</a:t>
            </a:r>
            <a:r>
              <a:rPr lang="en-GB" altLang="ja-JP" dirty="0" smtClean="0">
                <a:latin typeface="Tahoma" pitchFamily="-106" charset="0"/>
                <a:ea typeface="ＭＳ Ｐゴシック" pitchFamily="-106" charset="-128"/>
                <a:cs typeface="Tahoma" pitchFamily="-106" charset="0"/>
              </a:rPr>
              <a:t>nitiative</a:t>
            </a:r>
            <a:endParaRPr lang="en-US"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8</a:t>
            </a:fld>
            <a:endParaRPr lang="en-US" sz="1200" dirty="0"/>
          </a:p>
        </p:txBody>
      </p:sp>
      <p:sp>
        <p:nvSpPr>
          <p:cNvPr id="5" name="Rectangle 4"/>
          <p:cNvSpPr/>
          <p:nvPr/>
        </p:nvSpPr>
        <p:spPr>
          <a:xfrm>
            <a:off x="0" y="1658075"/>
            <a:ext cx="9144000" cy="5141406"/>
          </a:xfrm>
          <a:prstGeom prst="rect">
            <a:avLst/>
          </a:prstGeom>
        </p:spPr>
        <p:txBody>
          <a:bodyPr wrap="square">
            <a:spAutoFit/>
          </a:bodyPr>
          <a:lstStyle/>
          <a:p>
            <a:pPr marL="800100" lvl="1" indent="-342900" defTabSz="914400">
              <a:lnSpc>
                <a:spcPct val="90000"/>
              </a:lnSpc>
              <a:spcBef>
                <a:spcPct val="20000"/>
              </a:spcBef>
              <a:buFont typeface="Arial" charset="0"/>
              <a:buChar char="•"/>
            </a:pPr>
            <a:r>
              <a:rPr lang="en-GB" altLang="ja-JP" sz="2200" dirty="0" smtClean="0">
                <a:solidFill>
                  <a:schemeClr val="tx1">
                    <a:lumMod val="75000"/>
                  </a:schemeClr>
                </a:solidFill>
                <a:latin typeface="Arial"/>
                <a:ea typeface="ＭＳ Ｐゴシック" pitchFamily="50" charset="-128"/>
                <a:cs typeface="Arial"/>
              </a:rPr>
              <a:t>Recovery </a:t>
            </a:r>
            <a:r>
              <a:rPr lang="en-GB" altLang="ja-JP" sz="2200" dirty="0" smtClean="0">
                <a:latin typeface="Arial"/>
                <a:ea typeface="ＭＳ Ｐゴシック" pitchFamily="50" charset="-128"/>
                <a:cs typeface="Arial"/>
              </a:rPr>
              <a:t>Observatory managed by Recovery Observatory Oversight Team under CEOS WG </a:t>
            </a:r>
            <a:r>
              <a:rPr lang="en-GB" altLang="ja-JP" sz="2200" dirty="0" smtClean="0">
                <a:solidFill>
                  <a:schemeClr val="tx1">
                    <a:lumMod val="75000"/>
                  </a:schemeClr>
                </a:solidFill>
                <a:latin typeface="Arial"/>
                <a:ea typeface="ＭＳ Ｐゴシック" pitchFamily="50" charset="-128"/>
                <a:cs typeface="Arial"/>
              </a:rPr>
              <a:t>Disasters</a:t>
            </a:r>
            <a:endParaRPr lang="en-GB" altLang="ja-JP" sz="2200" dirty="0">
              <a:solidFill>
                <a:schemeClr val="tx1">
                  <a:lumMod val="75000"/>
                </a:schemeClr>
              </a:solidFill>
              <a:latin typeface="Arial"/>
              <a:ea typeface="ＭＳ Ｐゴシック" pitchFamily="50" charset="-128"/>
              <a:cs typeface="Arial"/>
            </a:endParaRPr>
          </a:p>
          <a:p>
            <a:pPr marL="800100" lvl="1" indent="-342900" defTabSz="914400">
              <a:lnSpc>
                <a:spcPct val="90000"/>
              </a:lnSpc>
              <a:spcBef>
                <a:spcPct val="20000"/>
              </a:spcBef>
              <a:buFont typeface="Arial" charset="0"/>
              <a:buChar char="•"/>
            </a:pPr>
            <a:r>
              <a:rPr lang="en-GB" altLang="ja-JP" sz="2200" dirty="0" smtClean="0">
                <a:solidFill>
                  <a:schemeClr val="tx1">
                    <a:lumMod val="75000"/>
                  </a:schemeClr>
                </a:solidFill>
                <a:latin typeface="Arial"/>
                <a:ea typeface="ＭＳ Ｐゴシック" pitchFamily="50" charset="-128"/>
                <a:cs typeface="Arial"/>
              </a:rPr>
              <a:t>CEOS  Plenary and SIT (November 2013; SIT April 2014) approved Recovery Observatory as part of Disaster Risk Management Observation Strategy 2015-2017</a:t>
            </a:r>
          </a:p>
          <a:p>
            <a:pPr marL="800100" lvl="1" indent="-342900" defTabSz="914400">
              <a:lnSpc>
                <a:spcPct val="90000"/>
              </a:lnSpc>
              <a:spcBef>
                <a:spcPct val="20000"/>
              </a:spcBef>
              <a:buFont typeface="Arial" charset="0"/>
              <a:buChar char="•"/>
            </a:pPr>
            <a:r>
              <a:rPr lang="en-GB" altLang="ja-JP" sz="2200" dirty="0" smtClean="0">
                <a:solidFill>
                  <a:schemeClr val="tx1">
                    <a:lumMod val="75000"/>
                  </a:schemeClr>
                </a:solidFill>
                <a:latin typeface="Arial"/>
                <a:ea typeface="ＭＳ Ｐゴシック" pitchFamily="50" charset="-128"/>
                <a:cs typeface="Arial"/>
              </a:rPr>
              <a:t>Recovery Observatory ready for triggering since 1 January, 2015</a:t>
            </a:r>
          </a:p>
          <a:p>
            <a:pPr marL="1257300" lvl="2" indent="-342900" defTabSz="914400">
              <a:lnSpc>
                <a:spcPct val="90000"/>
              </a:lnSpc>
              <a:spcBef>
                <a:spcPct val="20000"/>
              </a:spcBef>
              <a:buFont typeface="Arial" charset="0"/>
              <a:buChar char="•"/>
            </a:pPr>
            <a:r>
              <a:rPr lang="en-GB" altLang="ja-JP" sz="2200" dirty="0">
                <a:latin typeface="Arial"/>
                <a:ea typeface="ＭＳ Ｐゴシック" pitchFamily="50" charset="-128"/>
                <a:cs typeface="Arial"/>
              </a:rPr>
              <a:t>collaboration on </a:t>
            </a:r>
            <a:r>
              <a:rPr lang="en-GB" altLang="ja-JP" sz="2200" dirty="0" smtClean="0">
                <a:latin typeface="Arial"/>
                <a:ea typeface="ＭＳ Ｐゴシック" pitchFamily="50" charset="-128"/>
                <a:cs typeface="Arial"/>
              </a:rPr>
              <a:t>1 to 3 PDNAs </a:t>
            </a:r>
            <a:r>
              <a:rPr lang="en-GB" altLang="ja-JP" sz="2200" dirty="0">
                <a:solidFill>
                  <a:schemeClr val="tx1">
                    <a:lumMod val="75000"/>
                  </a:schemeClr>
                </a:solidFill>
                <a:latin typeface="Arial"/>
                <a:ea typeface="ＭＳ Ｐゴシック" pitchFamily="50" charset="-128"/>
                <a:cs typeface="Arial"/>
              </a:rPr>
              <a:t>in early 2015 to establish operational linkages;</a:t>
            </a:r>
          </a:p>
          <a:p>
            <a:pPr marL="1257300" lvl="2" indent="-342900" defTabSz="914400">
              <a:lnSpc>
                <a:spcPct val="90000"/>
              </a:lnSpc>
              <a:spcBef>
                <a:spcPct val="20000"/>
              </a:spcBef>
              <a:buFont typeface="Arial" charset="0"/>
              <a:buChar char="•"/>
            </a:pPr>
            <a:r>
              <a:rPr lang="en-GB" altLang="ja-JP" sz="2200" dirty="0">
                <a:solidFill>
                  <a:schemeClr val="tx1">
                    <a:lumMod val="75000"/>
                  </a:schemeClr>
                </a:solidFill>
                <a:latin typeface="Arial"/>
                <a:ea typeface="ＭＳ Ｐゴシック" pitchFamily="50" charset="-128"/>
                <a:cs typeface="Arial"/>
              </a:rPr>
              <a:t>triggering of </a:t>
            </a:r>
            <a:r>
              <a:rPr lang="en-GB" altLang="ja-JP" sz="2200" dirty="0" smtClean="0">
                <a:solidFill>
                  <a:schemeClr val="tx1">
                    <a:lumMod val="75000"/>
                  </a:schemeClr>
                </a:solidFill>
                <a:latin typeface="Arial"/>
                <a:ea typeface="ＭＳ Ｐゴシック" pitchFamily="50" charset="-128"/>
                <a:cs typeface="Arial"/>
              </a:rPr>
              <a:t>the RO </a:t>
            </a:r>
            <a:r>
              <a:rPr lang="en-GB" altLang="ja-JP" sz="2200" dirty="0">
                <a:solidFill>
                  <a:schemeClr val="tx1">
                    <a:lumMod val="75000"/>
                  </a:schemeClr>
                </a:solidFill>
                <a:latin typeface="Arial"/>
                <a:ea typeface="ＭＳ Ｐゴシック" pitchFamily="50" charset="-128"/>
                <a:cs typeface="Arial"/>
              </a:rPr>
              <a:t>after major event; </a:t>
            </a:r>
          </a:p>
          <a:p>
            <a:pPr marL="1257300" lvl="2" indent="-342900" defTabSz="914400">
              <a:lnSpc>
                <a:spcPct val="90000"/>
              </a:lnSpc>
              <a:spcBef>
                <a:spcPct val="20000"/>
              </a:spcBef>
              <a:buFont typeface="Arial" charset="0"/>
              <a:buChar char="•"/>
            </a:pPr>
            <a:r>
              <a:rPr lang="en-GB" altLang="ja-JP" sz="2200" dirty="0">
                <a:solidFill>
                  <a:schemeClr val="tx1">
                    <a:lumMod val="75000"/>
                  </a:schemeClr>
                </a:solidFill>
                <a:latin typeface="Arial"/>
                <a:ea typeface="ＭＳ Ｐゴシック" pitchFamily="50" charset="-128"/>
                <a:cs typeface="Arial"/>
              </a:rPr>
              <a:t>evaluation at RO + 6 months;</a:t>
            </a:r>
          </a:p>
          <a:p>
            <a:pPr marL="1257300" lvl="2" indent="-342900" defTabSz="914400">
              <a:lnSpc>
                <a:spcPct val="90000"/>
              </a:lnSpc>
              <a:spcBef>
                <a:spcPct val="20000"/>
              </a:spcBef>
              <a:buFont typeface="Arial" charset="0"/>
              <a:buChar char="•"/>
            </a:pPr>
            <a:r>
              <a:rPr lang="en-GB" altLang="ja-JP" sz="2200" dirty="0">
                <a:solidFill>
                  <a:schemeClr val="tx1">
                    <a:lumMod val="75000"/>
                  </a:schemeClr>
                </a:solidFill>
                <a:latin typeface="Arial"/>
                <a:ea typeface="ＭＳ Ｐゴシック" pitchFamily="50" charset="-128"/>
                <a:cs typeface="Arial"/>
              </a:rPr>
              <a:t>lessons learned and sustainability strategy after evaluation of 1</a:t>
            </a:r>
            <a:r>
              <a:rPr lang="en-GB" altLang="ja-JP" sz="2200" baseline="30000" dirty="0">
                <a:solidFill>
                  <a:schemeClr val="tx1">
                    <a:lumMod val="75000"/>
                  </a:schemeClr>
                </a:solidFill>
                <a:latin typeface="Arial"/>
                <a:ea typeface="ＭＳ Ｐゴシック" pitchFamily="50" charset="-128"/>
                <a:cs typeface="Arial"/>
              </a:rPr>
              <a:t>st</a:t>
            </a:r>
            <a:r>
              <a:rPr lang="en-GB" altLang="ja-JP" sz="2200" dirty="0">
                <a:solidFill>
                  <a:schemeClr val="tx1">
                    <a:lumMod val="75000"/>
                  </a:schemeClr>
                </a:solidFill>
                <a:latin typeface="Arial"/>
                <a:ea typeface="ＭＳ Ｐゴシック" pitchFamily="50" charset="-128"/>
                <a:cs typeface="Arial"/>
              </a:rPr>
              <a:t> </a:t>
            </a:r>
            <a:r>
              <a:rPr lang="en-GB" altLang="ja-JP" sz="2200" dirty="0" smtClean="0">
                <a:solidFill>
                  <a:schemeClr val="tx1">
                    <a:lumMod val="75000"/>
                  </a:schemeClr>
                </a:solidFill>
                <a:latin typeface="Arial"/>
                <a:ea typeface="ＭＳ Ｐゴシック" pitchFamily="50" charset="-128"/>
                <a:cs typeface="Arial"/>
              </a:rPr>
              <a:t>RO</a:t>
            </a:r>
          </a:p>
          <a:p>
            <a:pPr marL="800100" lvl="1" indent="-342900" defTabSz="914400">
              <a:lnSpc>
                <a:spcPct val="90000"/>
              </a:lnSpc>
              <a:spcBef>
                <a:spcPct val="20000"/>
              </a:spcBef>
              <a:buFont typeface="Arial" charset="0"/>
              <a:buChar char="•"/>
            </a:pPr>
            <a:r>
              <a:rPr lang="en-GB" altLang="ja-JP" sz="2200" dirty="0" smtClean="0">
                <a:solidFill>
                  <a:schemeClr val="tx1">
                    <a:lumMod val="75000"/>
                  </a:schemeClr>
                </a:solidFill>
                <a:latin typeface="Arial"/>
                <a:ea typeface="ＭＳ Ｐゴシック" pitchFamily="50" charset="-128"/>
                <a:cs typeface="Arial"/>
              </a:rPr>
              <a:t>Cooperation on Post-Disaster Needs Assessments (PDNAs) to begin as of April or May 2015</a:t>
            </a:r>
            <a:endParaRPr lang="en-GB" altLang="ja-JP" sz="2200" dirty="0" smtClean="0">
              <a:solidFill>
                <a:srgbClr val="00B050"/>
              </a:solidFill>
              <a:latin typeface="Arial"/>
              <a:ea typeface="ＭＳ Ｐゴシック" pitchFamily="50" charset="-128"/>
              <a:cs typeface="Arial"/>
            </a:endParaRPr>
          </a:p>
          <a:p>
            <a:pPr marL="342900" indent="-342900" defTabSz="914400">
              <a:lnSpc>
                <a:spcPct val="90000"/>
              </a:lnSpc>
              <a:spcBef>
                <a:spcPct val="20000"/>
              </a:spcBef>
              <a:buFont typeface="Arial" charset="0"/>
              <a:buChar char="•"/>
            </a:pPr>
            <a:endParaRPr lang="en-GB" altLang="ja-JP" b="1" dirty="0">
              <a:solidFill>
                <a:schemeClr val="tx1">
                  <a:lumMod val="75000"/>
                </a:schemeClr>
              </a:solidFill>
              <a:latin typeface="Times New Roman"/>
              <a:ea typeface="ＭＳ Ｐゴシック" pitchFamily="50" charset="-128"/>
              <a:cs typeface="Times New Roman"/>
            </a:endParaRPr>
          </a:p>
        </p:txBody>
      </p:sp>
    </p:spTree>
    <p:extLst>
      <p:ext uri="{BB962C8B-B14F-4D97-AF65-F5344CB8AC3E}">
        <p14:creationId xmlns:p14="http://schemas.microsoft.com/office/powerpoint/2010/main" val="30755052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  Lifecycle</a:t>
            </a:r>
            <a:endParaRPr lang="en-US" dirty="0"/>
          </a:p>
        </p:txBody>
      </p:sp>
      <p:graphicFrame>
        <p:nvGraphicFramePr>
          <p:cNvPr id="6" name="Diagram 5"/>
          <p:cNvGraphicFramePr/>
          <p:nvPr>
            <p:extLst>
              <p:ext uri="{D42A27DB-BD31-4B8C-83A1-F6EECF244321}">
                <p14:modId xmlns:p14="http://schemas.microsoft.com/office/powerpoint/2010/main" val="3890707885"/>
              </p:ext>
            </p:extLst>
          </p:nvPr>
        </p:nvGraphicFramePr>
        <p:xfrm>
          <a:off x="88900" y="1397000"/>
          <a:ext cx="89789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9526238"/>
      </p:ext>
    </p:extLst>
  </p:cSld>
  <p:clrMapOvr>
    <a:masterClrMapping/>
  </p:clrMapOvr>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4883</TotalTime>
  <Words>4640</Words>
  <Application>Microsoft Macintosh PowerPoint</Application>
  <PresentationFormat>On-screen Show (4:3)</PresentationFormat>
  <Paragraphs>914</Paragraphs>
  <Slides>60</Slides>
  <Notes>41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4_EUM_template_v03</vt:lpstr>
      <vt:lpstr>PowerPoint Presentation</vt:lpstr>
      <vt:lpstr>PowerPoint Presentation</vt:lpstr>
      <vt:lpstr>PowerPoint Presentation</vt:lpstr>
      <vt:lpstr>PowerPoint Presentation</vt:lpstr>
      <vt:lpstr>PowerPoint Presentation</vt:lpstr>
      <vt:lpstr>Partners</vt:lpstr>
      <vt:lpstr>Post Disaster Needs Assessment (PDNA)</vt:lpstr>
      <vt:lpstr>PowerPoint Presentation</vt:lpstr>
      <vt:lpstr>RO  Lifecycle</vt:lpstr>
      <vt:lpstr>PowerPoint Presentation</vt:lpstr>
      <vt:lpstr>RO  Triggering – High-level summary</vt:lpstr>
      <vt:lpstr>PowerPoint Presentation</vt:lpstr>
      <vt:lpstr>PowerPoint Presentation</vt:lpstr>
      <vt:lpstr>PowerPoint Presentation</vt:lpstr>
      <vt:lpstr>PowerPoint Presentation</vt:lpstr>
      <vt:lpstr>Satellite-derived mapping products</vt:lpstr>
      <vt:lpstr>RO Product Table (1 of 2)</vt:lpstr>
      <vt:lpstr>RO Product Table (2 of 2)</vt:lpstr>
      <vt:lpstr>PowerPoint Presentation</vt:lpstr>
      <vt:lpstr>Sample work : municipal infrastructure, Jacmel, Haiti</vt:lpstr>
      <vt:lpstr>Refugee Camp Monitoring</vt:lpstr>
      <vt:lpstr>Examples from KAL-Haiti 2010-2015</vt:lpstr>
      <vt:lpstr>PowerPoint Presentation</vt:lpstr>
      <vt:lpstr>PowerPoint Presentation</vt:lpstr>
      <vt:lpstr>Post Disaster Assessment &amp; Recovery Planning</vt:lpstr>
      <vt:lpstr>PowerPoint Presentation</vt:lpstr>
      <vt:lpstr>PowerPoint Presentation</vt:lpstr>
      <vt:lpstr>PowerPoint Presentation</vt:lpstr>
      <vt:lpstr>PowerPoint Presentation</vt:lpstr>
      <vt:lpstr>PowerPoint Presentation</vt:lpstr>
      <vt:lpstr>Introduction to UNITAR Operational Satellite Applications Programme (UNOSAT)</vt:lpstr>
      <vt:lpstr>PowerPoint Presentation</vt:lpstr>
      <vt:lpstr>PowerPoint Presentation</vt:lpstr>
      <vt:lpstr>PowerPoint Presentation</vt:lpstr>
      <vt:lpstr>PowerPoint Presentation</vt:lpstr>
      <vt:lpstr>Cambridge University Centre for Risk in the Built Environment (CURBE)</vt:lpstr>
      <vt:lpstr>PowerPoint Presentation</vt:lpstr>
      <vt:lpstr>PowerPoint Presentation</vt:lpstr>
      <vt:lpstr>… in the context of Disaster Recovery and collaboration with the Recovery Observatory   Opportunity to test the application of remotely-sensed data, ground data collection tools and sampling methodologies for planning, monitoring and evaluation of recovery developed in the past 5 years in REBUILDD and SENSUM.  Engage with potential end-users in the development and  fine-tuning of methods and tools in post-disaster risk management.   Explore Resolutions to develop the right tools for the job; to provide solutions for different users, at different scales.  </vt:lpstr>
      <vt:lpstr>Copenhagen Centre for Disaster research (COPE) and the CEOS RO </vt:lpstr>
      <vt:lpstr>PowerPoint Presentation</vt:lpstr>
      <vt:lpstr>Standard License Agreement Support </vt:lpstr>
      <vt:lpstr>RO Project  Assessment</vt:lpstr>
      <vt:lpstr>PowerPoint Presentation</vt:lpstr>
      <vt:lpstr>PowerPoint Presentation</vt:lpstr>
      <vt:lpstr>PowerPoint Presentation</vt:lpstr>
      <vt:lpstr>Recovery Observatory Demo</vt:lpstr>
      <vt:lpstr>Recovery Observatory Demo</vt:lpstr>
      <vt:lpstr>PowerPoint Presentation</vt:lpstr>
      <vt:lpstr>PowerPoint Presentation</vt:lpstr>
      <vt:lpstr>PowerPoint Presentation</vt:lpstr>
      <vt:lpstr>PowerPoint Presentation</vt:lpstr>
      <vt:lpstr>PowerPoint Presentation</vt:lpstr>
      <vt:lpstr>RO  Lifecycle</vt:lpstr>
      <vt:lpstr>PowerPoint Presentation</vt:lpstr>
      <vt:lpstr>PowerPoint Presentation</vt:lpstr>
      <vt:lpstr>Licensing</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Andrew Eddy</cp:lastModifiedBy>
  <cp:revision>312</cp:revision>
  <cp:lastPrinted>2015-03-02T07:49:00Z</cp:lastPrinted>
  <dcterms:created xsi:type="dcterms:W3CDTF">2011-11-16T09:23:13Z</dcterms:created>
  <dcterms:modified xsi:type="dcterms:W3CDTF">2015-03-10T13:36:34Z</dcterms:modified>
</cp:coreProperties>
</file>