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4898" r:id="rId2"/>
    <p:sldMasterId id="2147484910" r:id="rId3"/>
  </p:sldMasterIdLst>
  <p:notesMasterIdLst>
    <p:notesMasterId r:id="rId46"/>
  </p:notesMasterIdLst>
  <p:handoutMasterIdLst>
    <p:handoutMasterId r:id="rId47"/>
  </p:handoutMasterIdLst>
  <p:sldIdLst>
    <p:sldId id="1079" r:id="rId4"/>
    <p:sldId id="1080" r:id="rId5"/>
    <p:sldId id="1091" r:id="rId6"/>
    <p:sldId id="1095" r:id="rId7"/>
    <p:sldId id="1100" r:id="rId8"/>
    <p:sldId id="1164" r:id="rId9"/>
    <p:sldId id="1127" r:id="rId10"/>
    <p:sldId id="1143" r:id="rId11"/>
    <p:sldId id="1165" r:id="rId12"/>
    <p:sldId id="1160" r:id="rId13"/>
    <p:sldId id="1138" r:id="rId14"/>
    <p:sldId id="1163" r:id="rId15"/>
    <p:sldId id="1177" r:id="rId16"/>
    <p:sldId id="1161" r:id="rId17"/>
    <p:sldId id="1166" r:id="rId18"/>
    <p:sldId id="1162" r:id="rId19"/>
    <p:sldId id="1139" r:id="rId20"/>
    <p:sldId id="1174" r:id="rId21"/>
    <p:sldId id="1155" r:id="rId22"/>
    <p:sldId id="1167" r:id="rId23"/>
    <p:sldId id="1171" r:id="rId24"/>
    <p:sldId id="1172" r:id="rId25"/>
    <p:sldId id="1152" r:id="rId26"/>
    <p:sldId id="1150" r:id="rId27"/>
    <p:sldId id="1141" r:id="rId28"/>
    <p:sldId id="1175" r:id="rId29"/>
    <p:sldId id="1156" r:id="rId30"/>
    <p:sldId id="1144" r:id="rId31"/>
    <p:sldId id="1168" r:id="rId32"/>
    <p:sldId id="1140" r:id="rId33"/>
    <p:sldId id="1142" r:id="rId34"/>
    <p:sldId id="1178" r:id="rId35"/>
    <p:sldId id="1179" r:id="rId36"/>
    <p:sldId id="1169" r:id="rId37"/>
    <p:sldId id="1153" r:id="rId38"/>
    <p:sldId id="1173" r:id="rId39"/>
    <p:sldId id="1170" r:id="rId40"/>
    <p:sldId id="1103" r:id="rId41"/>
    <p:sldId id="1159" r:id="rId42"/>
    <p:sldId id="1157" r:id="rId43"/>
    <p:sldId id="1158" r:id="rId44"/>
    <p:sldId id="1176" r:id="rId45"/>
  </p:sldIdLst>
  <p:sldSz cx="9144000" cy="6858000" type="screen4x3"/>
  <p:notesSz cx="6934200" cy="9220200"/>
  <p:defaultTextStyle>
    <a:defPPr>
      <a:defRPr lang="en-US"/>
    </a:defPPr>
    <a:lvl1pPr algn="l" rtl="0" eaLnBrk="0" fontAlgn="base" hangingPunct="0">
      <a:spcBef>
        <a:spcPct val="0"/>
      </a:spcBef>
      <a:spcAft>
        <a:spcPct val="0"/>
      </a:spcAft>
      <a:defRPr sz="3600" b="1" kern="1200">
        <a:solidFill>
          <a:schemeClr val="tx2"/>
        </a:solidFill>
        <a:latin typeface="Times New Roman" pitchFamily="18" charset="0"/>
        <a:ea typeface="+mn-ea"/>
        <a:cs typeface="+mn-cs"/>
      </a:defRPr>
    </a:lvl1pPr>
    <a:lvl2pPr marL="457200" algn="l" rtl="0" eaLnBrk="0" fontAlgn="base" hangingPunct="0">
      <a:spcBef>
        <a:spcPct val="0"/>
      </a:spcBef>
      <a:spcAft>
        <a:spcPct val="0"/>
      </a:spcAft>
      <a:defRPr sz="3600" b="1" kern="1200">
        <a:solidFill>
          <a:schemeClr val="tx2"/>
        </a:solidFill>
        <a:latin typeface="Times New Roman" pitchFamily="18" charset="0"/>
        <a:ea typeface="+mn-ea"/>
        <a:cs typeface="+mn-cs"/>
      </a:defRPr>
    </a:lvl2pPr>
    <a:lvl3pPr marL="914400" algn="l" rtl="0" eaLnBrk="0" fontAlgn="base" hangingPunct="0">
      <a:spcBef>
        <a:spcPct val="0"/>
      </a:spcBef>
      <a:spcAft>
        <a:spcPct val="0"/>
      </a:spcAft>
      <a:defRPr sz="3600" b="1" kern="1200">
        <a:solidFill>
          <a:schemeClr val="tx2"/>
        </a:solidFill>
        <a:latin typeface="Times New Roman" pitchFamily="18" charset="0"/>
        <a:ea typeface="+mn-ea"/>
        <a:cs typeface="+mn-cs"/>
      </a:defRPr>
    </a:lvl3pPr>
    <a:lvl4pPr marL="1371600" algn="l" rtl="0" eaLnBrk="0" fontAlgn="base" hangingPunct="0">
      <a:spcBef>
        <a:spcPct val="0"/>
      </a:spcBef>
      <a:spcAft>
        <a:spcPct val="0"/>
      </a:spcAft>
      <a:defRPr sz="3600" b="1" kern="1200">
        <a:solidFill>
          <a:schemeClr val="tx2"/>
        </a:solidFill>
        <a:latin typeface="Times New Roman" pitchFamily="18" charset="0"/>
        <a:ea typeface="+mn-ea"/>
        <a:cs typeface="+mn-cs"/>
      </a:defRPr>
    </a:lvl4pPr>
    <a:lvl5pPr marL="1828800" algn="l" rtl="0" eaLnBrk="0" fontAlgn="base" hangingPunct="0">
      <a:spcBef>
        <a:spcPct val="0"/>
      </a:spcBef>
      <a:spcAft>
        <a:spcPct val="0"/>
      </a:spcAft>
      <a:defRPr sz="3600" b="1" kern="1200">
        <a:solidFill>
          <a:schemeClr val="tx2"/>
        </a:solidFill>
        <a:latin typeface="Times New Roman" pitchFamily="18" charset="0"/>
        <a:ea typeface="+mn-ea"/>
        <a:cs typeface="+mn-cs"/>
      </a:defRPr>
    </a:lvl5pPr>
    <a:lvl6pPr marL="2286000" algn="l" defTabSz="914400" rtl="0" eaLnBrk="1" latinLnBrk="0" hangingPunct="1">
      <a:defRPr sz="3600" b="1" kern="1200">
        <a:solidFill>
          <a:schemeClr val="tx2"/>
        </a:solidFill>
        <a:latin typeface="Times New Roman" pitchFamily="18" charset="0"/>
        <a:ea typeface="+mn-ea"/>
        <a:cs typeface="+mn-cs"/>
      </a:defRPr>
    </a:lvl6pPr>
    <a:lvl7pPr marL="2743200" algn="l" defTabSz="914400" rtl="0" eaLnBrk="1" latinLnBrk="0" hangingPunct="1">
      <a:defRPr sz="3600" b="1" kern="1200">
        <a:solidFill>
          <a:schemeClr val="tx2"/>
        </a:solidFill>
        <a:latin typeface="Times New Roman" pitchFamily="18" charset="0"/>
        <a:ea typeface="+mn-ea"/>
        <a:cs typeface="+mn-cs"/>
      </a:defRPr>
    </a:lvl7pPr>
    <a:lvl8pPr marL="3200400" algn="l" defTabSz="914400" rtl="0" eaLnBrk="1" latinLnBrk="0" hangingPunct="1">
      <a:defRPr sz="3600" b="1" kern="1200">
        <a:solidFill>
          <a:schemeClr val="tx2"/>
        </a:solidFill>
        <a:latin typeface="Times New Roman" pitchFamily="18" charset="0"/>
        <a:ea typeface="+mn-ea"/>
        <a:cs typeface="+mn-cs"/>
      </a:defRPr>
    </a:lvl8pPr>
    <a:lvl9pPr marL="3657600" algn="l" defTabSz="914400" rtl="0" eaLnBrk="1" latinLnBrk="0" hangingPunct="1">
      <a:defRPr sz="3600" b="1" kern="1200">
        <a:solidFill>
          <a:schemeClr val="tx2"/>
        </a:solidFill>
        <a:latin typeface="Times New Roman" pitchFamily="18" charset="0"/>
        <a:ea typeface="+mn-ea"/>
        <a:cs typeface="+mn-cs"/>
      </a:defRPr>
    </a:lvl9pPr>
  </p:defaultTextStyle>
  <p:extLst>
    <p:ext uri="{EFAFB233-063F-42B5-8137-9DF3F51BA10A}">
      <p15:sldGuideLst xmlns="" xmlns:p15="http://schemas.microsoft.com/office/powerpoint/2012/main">
        <p15:guide id="1" orient="horz" pos="2208">
          <p15:clr>
            <a:srgbClr val="A4A3A4"/>
          </p15:clr>
        </p15:guide>
        <p15:guide id="2" pos="2784">
          <p15:clr>
            <a:srgbClr val="A4A3A4"/>
          </p15:clr>
        </p15:guide>
      </p15:sldGuideLst>
    </p:ext>
    <p:ext uri="{2D200454-40CA-4A62-9FC3-DE9A4176ACB9}">
      <p15:notesGuideLst xmlns="" xmlns:p15="http://schemas.microsoft.com/office/powerpoint/2012/main">
        <p15:guide id="1" orient="horz" pos="2836">
          <p15:clr>
            <a:srgbClr val="A4A3A4"/>
          </p15:clr>
        </p15:guide>
        <p15:guide id="2" pos="222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0066"/>
    <a:srgbClr val="FFCCFF"/>
    <a:srgbClr val="EC94D3"/>
    <a:srgbClr val="F08C93"/>
    <a:srgbClr val="ED717A"/>
    <a:srgbClr val="7FA3FD"/>
    <a:srgbClr val="F0BC8C"/>
    <a:srgbClr val="F77F07"/>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71" autoAdjust="0"/>
    <p:restoredTop sz="95194" autoAdjust="0"/>
  </p:normalViewPr>
  <p:slideViewPr>
    <p:cSldViewPr>
      <p:cViewPr>
        <p:scale>
          <a:sx n="100" d="100"/>
          <a:sy n="100" d="100"/>
        </p:scale>
        <p:origin x="-1140" y="-264"/>
      </p:cViewPr>
      <p:guideLst>
        <p:guide orient="horz" pos="2208"/>
        <p:guide pos="278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604"/>
    </p:cViewPr>
  </p:sorterViewPr>
  <p:notesViewPr>
    <p:cSldViewPr>
      <p:cViewPr>
        <p:scale>
          <a:sx n="100" d="100"/>
          <a:sy n="100" d="100"/>
        </p:scale>
        <p:origin x="-864" y="2490"/>
      </p:cViewPr>
      <p:guideLst>
        <p:guide orient="horz" pos="2904"/>
        <p:guide pos="2184"/>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4800914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22383" y="4377645"/>
            <a:ext cx="5087879" cy="4151691"/>
          </a:xfrm>
          <a:prstGeom prst="rect">
            <a:avLst/>
          </a:prstGeom>
          <a:noFill/>
          <a:ln w="12700">
            <a:noFill/>
            <a:miter lim="800000"/>
            <a:headEnd/>
            <a:tailEnd/>
          </a:ln>
          <a:effectLst/>
        </p:spPr>
        <p:txBody>
          <a:bodyPr vert="horz" wrap="square" lIns="90486" tIns="44449" rIns="90486" bIns="4444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099" name="Rectangle 3"/>
          <p:cNvSpPr>
            <a:spLocks noGrp="1" noRot="1" noChangeAspect="1" noChangeArrowheads="1" noTextEdit="1"/>
          </p:cNvSpPr>
          <p:nvPr>
            <p:ph type="sldImg" idx="2"/>
          </p:nvPr>
        </p:nvSpPr>
        <p:spPr bwMode="auto">
          <a:xfrm>
            <a:off x="1169988" y="696913"/>
            <a:ext cx="4591050" cy="3444875"/>
          </a:xfrm>
          <a:prstGeom prst="rect">
            <a:avLst/>
          </a:prstGeom>
          <a:noFill/>
          <a:ln w="12700">
            <a:solidFill>
              <a:schemeClr val="tx1"/>
            </a:solidFill>
            <a:miter lim="800000"/>
            <a:headEnd/>
            <a:tailEnd/>
          </a:ln>
        </p:spPr>
      </p:sp>
    </p:spTree>
    <p:extLst>
      <p:ext uri="{BB962C8B-B14F-4D97-AF65-F5344CB8AC3E}">
        <p14:creationId xmlns="" xmlns:p14="http://schemas.microsoft.com/office/powerpoint/2010/main" val="9032399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12"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12"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1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4294967295"/>
          </p:nvPr>
        </p:nvSpPr>
        <p:spPr bwMode="auto">
          <a:xfrm>
            <a:off x="3927514" y="8756915"/>
            <a:ext cx="3005131" cy="461660"/>
          </a:xfrm>
          <a:prstGeom prst="rect">
            <a:avLst/>
          </a:prstGeom>
          <a:noFill/>
          <a:ln>
            <a:miter lim="800000"/>
            <a:headEnd/>
            <a:tailEnd/>
          </a:ln>
        </p:spPr>
        <p:txBody>
          <a:bodyPr/>
          <a:lstStyle/>
          <a:p>
            <a:pPr algn="ctr"/>
            <a:fld id="{581282BF-9C57-4036-88B5-8303E19C717B}" type="slidenum">
              <a:rPr lang="de-DE" altLang="en-US"/>
              <a:pPr algn="ctr"/>
              <a:t>1</a:t>
            </a:fld>
            <a:endParaRPr lang="de-DE" altLang="en-US"/>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w="9525"/>
        </p:spPr>
        <p:txBody>
          <a:bodyPr/>
          <a:lstStyle/>
          <a:p>
            <a:endParaRPr lang="de-DE" altLang="en-US" smtClean="0">
              <a:latin typeface="Times New Roman" pitchFamily="18" charset="0"/>
              <a:ea typeface="ＭＳ Ｐゴシック" pitchFamily="34" charset="-128"/>
            </a:endParaRPr>
          </a:p>
        </p:txBody>
      </p:sp>
    </p:spTree>
    <p:extLst>
      <p:ext uri="{BB962C8B-B14F-4D97-AF65-F5344CB8AC3E}">
        <p14:creationId xmlns="" xmlns:p14="http://schemas.microsoft.com/office/powerpoint/2010/main" val="473427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w="9525"/>
        </p:spPr>
        <p:txBody>
          <a:bodyPr/>
          <a:lstStyle/>
          <a:p>
            <a:endParaRPr lang="en-US" altLang="en-US" smtClean="0">
              <a:latin typeface="Times New Roman" pitchFamily="18" charset="0"/>
            </a:endParaRPr>
          </a:p>
        </p:txBody>
      </p:sp>
      <p:sp>
        <p:nvSpPr>
          <p:cNvPr id="33796" name="Slide Number Placeholder 3"/>
          <p:cNvSpPr>
            <a:spLocks noGrp="1"/>
          </p:cNvSpPr>
          <p:nvPr>
            <p:ph type="sldNum" sz="quarter" idx="4294967295"/>
          </p:nvPr>
        </p:nvSpPr>
        <p:spPr bwMode="auto">
          <a:xfrm>
            <a:off x="3927514" y="8756915"/>
            <a:ext cx="3005131" cy="461660"/>
          </a:xfrm>
          <a:prstGeom prst="rect">
            <a:avLst/>
          </a:prstGeom>
          <a:noFill/>
          <a:ln>
            <a:miter lim="800000"/>
            <a:headEnd/>
            <a:tailEnd/>
          </a:ln>
        </p:spPr>
        <p:txBody>
          <a:bodyPr/>
          <a:lstStyle/>
          <a:p>
            <a:pPr algn="ctr"/>
            <a:fld id="{FD45F0FC-BA37-45B4-A663-C7E6A7607C3D}" type="slidenum">
              <a:rPr lang="en-US" altLang="en-US"/>
              <a:pPr algn="ctr"/>
              <a:t>41</a:t>
            </a:fld>
            <a:endParaRPr lang="en-US" altLang="en-US"/>
          </a:p>
        </p:txBody>
      </p:sp>
    </p:spTree>
    <p:extLst>
      <p:ext uri="{BB962C8B-B14F-4D97-AF65-F5344CB8AC3E}">
        <p14:creationId xmlns="" xmlns:p14="http://schemas.microsoft.com/office/powerpoint/2010/main" val="3548549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w="9525"/>
        </p:spPr>
        <p:txBody>
          <a:bodyPr/>
          <a:lstStyle/>
          <a:p>
            <a:pPr eaLnBrk="1" hangingPunct="1">
              <a:spcBef>
                <a:spcPct val="0"/>
              </a:spcBef>
            </a:pPr>
            <a:endParaRPr lang="en-US" altLang="en-US" smtClean="0">
              <a:latin typeface="Times New Roman" pitchFamily="18" charset="0"/>
            </a:endParaRPr>
          </a:p>
        </p:txBody>
      </p:sp>
      <p:sp>
        <p:nvSpPr>
          <p:cNvPr id="9220" name="Slide Number Placeholder 3"/>
          <p:cNvSpPr>
            <a:spLocks noGrp="1"/>
          </p:cNvSpPr>
          <p:nvPr>
            <p:ph type="sldNum" sz="quarter" idx="4294967295"/>
          </p:nvPr>
        </p:nvSpPr>
        <p:spPr bwMode="auto">
          <a:xfrm>
            <a:off x="3927514" y="8756915"/>
            <a:ext cx="3005131" cy="461660"/>
          </a:xfrm>
          <a:prstGeom prst="rect">
            <a:avLst/>
          </a:prstGeom>
          <a:noFill/>
          <a:ln>
            <a:miter lim="800000"/>
            <a:headEnd/>
            <a:tailEnd/>
          </a:ln>
        </p:spPr>
        <p:txBody>
          <a:bodyPr/>
          <a:lstStyle/>
          <a:p>
            <a:pPr algn="ctr"/>
            <a:fld id="{066959B3-16C5-41CB-B94B-ADC7FD9AC1D9}" type="slidenum">
              <a:rPr lang="en-US" altLang="en-US">
                <a:solidFill>
                  <a:srgbClr val="000000"/>
                </a:solidFill>
              </a:rPr>
              <a:pPr algn="ctr"/>
              <a:t>3</a:t>
            </a:fld>
            <a:endParaRPr lang="en-US" altLang="en-US">
              <a:solidFill>
                <a:srgbClr val="000000"/>
              </a:solidFill>
            </a:endParaRPr>
          </a:p>
        </p:txBody>
      </p:sp>
      <p:sp>
        <p:nvSpPr>
          <p:cNvPr id="9221" name="Header Placeholder 4"/>
          <p:cNvSpPr>
            <a:spLocks noGrp="1"/>
          </p:cNvSpPr>
          <p:nvPr>
            <p:ph type="hdr" sz="quarter" idx="4294967295"/>
          </p:nvPr>
        </p:nvSpPr>
        <p:spPr bwMode="auto">
          <a:xfrm>
            <a:off x="0" y="0"/>
            <a:ext cx="3005131" cy="461660"/>
          </a:xfrm>
          <a:prstGeom prst="rect">
            <a:avLst/>
          </a:prstGeom>
          <a:noFill/>
          <a:ln>
            <a:miter lim="800000"/>
            <a:headEnd/>
            <a:tailEnd/>
          </a:ln>
        </p:spPr>
        <p:txBody>
          <a:bodyPr/>
          <a:lstStyle/>
          <a:p>
            <a:pPr algn="ctr"/>
            <a:endParaRPr lang="en-US" altLang="en-US">
              <a:solidFill>
                <a:srgbClr val="000000"/>
              </a:solidFill>
              <a:ea typeface="ＭＳ Ｐゴシック" pitchFamily="34" charset="-128"/>
            </a:endParaRPr>
          </a:p>
        </p:txBody>
      </p:sp>
    </p:spTree>
    <p:extLst>
      <p:ext uri="{BB962C8B-B14F-4D97-AF65-F5344CB8AC3E}">
        <p14:creationId xmlns="" xmlns:p14="http://schemas.microsoft.com/office/powerpoint/2010/main" val="3674526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w="9525"/>
        </p:spPr>
        <p:txBody>
          <a:bodyPr/>
          <a:lstStyle/>
          <a:p>
            <a:endParaRPr lang="en-US" altLang="en-US" smtClean="0">
              <a:latin typeface="Times New Roman" pitchFamily="18" charset="0"/>
            </a:endParaRPr>
          </a:p>
        </p:txBody>
      </p:sp>
      <p:sp>
        <p:nvSpPr>
          <p:cNvPr id="11268" name="Slide Number Placeholder 3"/>
          <p:cNvSpPr>
            <a:spLocks noGrp="1"/>
          </p:cNvSpPr>
          <p:nvPr>
            <p:ph type="sldNum" sz="quarter" idx="4294967295"/>
          </p:nvPr>
        </p:nvSpPr>
        <p:spPr bwMode="auto">
          <a:xfrm>
            <a:off x="3927514" y="8756915"/>
            <a:ext cx="3005131" cy="461660"/>
          </a:xfrm>
          <a:prstGeom prst="rect">
            <a:avLst/>
          </a:prstGeom>
          <a:noFill/>
          <a:ln>
            <a:miter lim="800000"/>
            <a:headEnd/>
            <a:tailEnd/>
          </a:ln>
        </p:spPr>
        <p:txBody>
          <a:bodyPr/>
          <a:lstStyle/>
          <a:p>
            <a:pPr algn="ctr"/>
            <a:fld id="{B54691DA-55D9-449F-A3AC-81A275F32C67}" type="slidenum">
              <a:rPr lang="en-US" altLang="en-US"/>
              <a:pPr algn="ctr"/>
              <a:t>4</a:t>
            </a:fld>
            <a:endParaRPr lang="en-US" altLang="en-US"/>
          </a:p>
        </p:txBody>
      </p:sp>
    </p:spTree>
    <p:extLst>
      <p:ext uri="{BB962C8B-B14F-4D97-AF65-F5344CB8AC3E}">
        <p14:creationId xmlns="" xmlns:p14="http://schemas.microsoft.com/office/powerpoint/2010/main" val="3595723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w="9525"/>
        </p:spPr>
        <p:txBody>
          <a:bodyPr/>
          <a:lstStyle/>
          <a:p>
            <a:pPr eaLnBrk="1" hangingPunct="1">
              <a:spcBef>
                <a:spcPct val="0"/>
              </a:spcBef>
            </a:pPr>
            <a:endParaRPr lang="fr-BE" altLang="en-US" smtClean="0">
              <a:latin typeface="Times New Roman" pitchFamily="18" charset="0"/>
            </a:endParaRPr>
          </a:p>
          <a:p>
            <a:endParaRPr lang="en-GB" altLang="en-US" smtClean="0">
              <a:latin typeface="Times New Roman" pitchFamily="18" charset="0"/>
            </a:endParaRPr>
          </a:p>
        </p:txBody>
      </p:sp>
      <p:sp>
        <p:nvSpPr>
          <p:cNvPr id="25604" name="Slide Number Placeholder 3"/>
          <p:cNvSpPr>
            <a:spLocks noGrp="1"/>
          </p:cNvSpPr>
          <p:nvPr>
            <p:ph type="sldNum" sz="quarter" idx="4294967295"/>
          </p:nvPr>
        </p:nvSpPr>
        <p:spPr bwMode="auto">
          <a:xfrm>
            <a:off x="3927514" y="8756915"/>
            <a:ext cx="3005131" cy="461660"/>
          </a:xfrm>
          <a:prstGeom prst="rect">
            <a:avLst/>
          </a:prstGeom>
          <a:noFill/>
          <a:ln>
            <a:miter lim="800000"/>
            <a:headEnd/>
            <a:tailEnd/>
          </a:ln>
        </p:spPr>
        <p:txBody>
          <a:bodyPr/>
          <a:lstStyle/>
          <a:p>
            <a:pPr algn="ctr"/>
            <a:fld id="{2F1A4902-852A-42AD-B768-3A771D308DD7}" type="slidenum">
              <a:rPr lang="en-GB" altLang="en-US"/>
              <a:pPr algn="ctr"/>
              <a:t>5</a:t>
            </a:fld>
            <a:endParaRPr lang="en-GB" altLang="en-US"/>
          </a:p>
        </p:txBody>
      </p:sp>
    </p:spTree>
    <p:extLst>
      <p:ext uri="{BB962C8B-B14F-4D97-AF65-F5344CB8AC3E}">
        <p14:creationId xmlns="" xmlns:p14="http://schemas.microsoft.com/office/powerpoint/2010/main" val="3489105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 in</a:t>
            </a:r>
            <a:r>
              <a:rPr lang="en-US" baseline="0" dirty="0" smtClean="0"/>
              <a:t> spectral index</a:t>
            </a:r>
            <a:endParaRPr lang="en-US" dirty="0"/>
          </a:p>
        </p:txBody>
      </p:sp>
      <p:sp>
        <p:nvSpPr>
          <p:cNvPr id="4" name="Slide Number Placeholder 3"/>
          <p:cNvSpPr>
            <a:spLocks noGrp="1"/>
          </p:cNvSpPr>
          <p:nvPr>
            <p:ph type="sldNum" sz="quarter" idx="10"/>
          </p:nvPr>
        </p:nvSpPr>
        <p:spPr>
          <a:xfrm>
            <a:off x="3927776" y="8757590"/>
            <a:ext cx="3004820" cy="461010"/>
          </a:xfrm>
          <a:prstGeom prst="rect">
            <a:avLst/>
          </a:prstGeom>
        </p:spPr>
        <p:txBody>
          <a:bodyPr/>
          <a:lstStyle/>
          <a:p>
            <a:fld id="{BA4A2697-0944-48F3-80BF-FCA9B940A719}" type="slidenum">
              <a:rPr lang="en-US" smtClean="0">
                <a:solidFill>
                  <a:prstClr val="black"/>
                </a:solidFill>
              </a:rPr>
              <a:pPr/>
              <a:t>28</a:t>
            </a:fld>
            <a:endParaRPr lang="en-US">
              <a:solidFill>
                <a:prstClr val="black"/>
              </a:solidFill>
            </a:endParaRPr>
          </a:p>
        </p:txBody>
      </p:sp>
    </p:spTree>
    <p:extLst>
      <p:ext uri="{BB962C8B-B14F-4D97-AF65-F5344CB8AC3E}">
        <p14:creationId xmlns="" xmlns:p14="http://schemas.microsoft.com/office/powerpoint/2010/main" val="1540060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27775" y="8757590"/>
            <a:ext cx="3004820" cy="461010"/>
          </a:xfrm>
          <a:prstGeom prst="rect">
            <a:avLst/>
          </a:prstGeom>
        </p:spPr>
        <p:txBody>
          <a:bodyPr lIns="92309" tIns="46154" rIns="92309" bIns="46154"/>
          <a:lstStyle/>
          <a:p>
            <a:fld id="{F2F50D2E-179F-4358-B3D5-A61C27CF494A}" type="slidenum">
              <a:rPr lang="en-US" smtClean="0"/>
              <a:pPr/>
              <a:t>32</a:t>
            </a:fld>
            <a:endParaRPr lang="en-US"/>
          </a:p>
        </p:txBody>
      </p:sp>
    </p:spTree>
    <p:extLst>
      <p:ext uri="{BB962C8B-B14F-4D97-AF65-F5344CB8AC3E}">
        <p14:creationId xmlns="" xmlns:p14="http://schemas.microsoft.com/office/powerpoint/2010/main" val="1934513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w="9525"/>
        </p:spPr>
        <p:txBody>
          <a:bodyPr/>
          <a:lstStyle/>
          <a:p>
            <a:endParaRPr lang="en-US" altLang="en-US" smtClean="0">
              <a:latin typeface="Times New Roman" pitchFamily="18" charset="0"/>
            </a:endParaRPr>
          </a:p>
        </p:txBody>
      </p:sp>
      <p:sp>
        <p:nvSpPr>
          <p:cNvPr id="33796" name="Slide Number Placeholder 3"/>
          <p:cNvSpPr>
            <a:spLocks noGrp="1"/>
          </p:cNvSpPr>
          <p:nvPr>
            <p:ph type="sldNum" sz="quarter" idx="4294967295"/>
          </p:nvPr>
        </p:nvSpPr>
        <p:spPr bwMode="auto">
          <a:xfrm>
            <a:off x="3927514" y="8756915"/>
            <a:ext cx="3005131" cy="461660"/>
          </a:xfrm>
          <a:prstGeom prst="rect">
            <a:avLst/>
          </a:prstGeom>
          <a:noFill/>
          <a:ln>
            <a:miter lim="800000"/>
            <a:headEnd/>
            <a:tailEnd/>
          </a:ln>
        </p:spPr>
        <p:txBody>
          <a:bodyPr/>
          <a:lstStyle/>
          <a:p>
            <a:pPr algn="ctr"/>
            <a:fld id="{FD45F0FC-BA37-45B4-A663-C7E6A7607C3D}" type="slidenum">
              <a:rPr lang="en-US" altLang="en-US"/>
              <a:pPr algn="ctr"/>
              <a:t>38</a:t>
            </a:fld>
            <a:endParaRPr lang="en-US" altLang="en-US"/>
          </a:p>
        </p:txBody>
      </p:sp>
    </p:spTree>
    <p:extLst>
      <p:ext uri="{BB962C8B-B14F-4D97-AF65-F5344CB8AC3E}">
        <p14:creationId xmlns="" xmlns:p14="http://schemas.microsoft.com/office/powerpoint/2010/main" val="2034303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w="9525"/>
        </p:spPr>
        <p:txBody>
          <a:bodyPr/>
          <a:lstStyle/>
          <a:p>
            <a:endParaRPr lang="en-US" altLang="en-US" smtClean="0">
              <a:latin typeface="Times New Roman" pitchFamily="18" charset="0"/>
            </a:endParaRPr>
          </a:p>
        </p:txBody>
      </p:sp>
      <p:sp>
        <p:nvSpPr>
          <p:cNvPr id="33796" name="Slide Number Placeholder 3"/>
          <p:cNvSpPr>
            <a:spLocks noGrp="1"/>
          </p:cNvSpPr>
          <p:nvPr>
            <p:ph type="sldNum" sz="quarter" idx="4294967295"/>
          </p:nvPr>
        </p:nvSpPr>
        <p:spPr bwMode="auto">
          <a:xfrm>
            <a:off x="3927514" y="8756915"/>
            <a:ext cx="3005131" cy="461660"/>
          </a:xfrm>
          <a:prstGeom prst="rect">
            <a:avLst/>
          </a:prstGeom>
          <a:noFill/>
          <a:ln>
            <a:miter lim="800000"/>
            <a:headEnd/>
            <a:tailEnd/>
          </a:ln>
        </p:spPr>
        <p:txBody>
          <a:bodyPr/>
          <a:lstStyle/>
          <a:p>
            <a:pPr algn="ctr"/>
            <a:fld id="{FD45F0FC-BA37-45B4-A663-C7E6A7607C3D}" type="slidenum">
              <a:rPr lang="en-US" altLang="en-US"/>
              <a:pPr algn="ctr"/>
              <a:t>39</a:t>
            </a:fld>
            <a:endParaRPr lang="en-US" altLang="en-US"/>
          </a:p>
        </p:txBody>
      </p:sp>
    </p:spTree>
    <p:extLst>
      <p:ext uri="{BB962C8B-B14F-4D97-AF65-F5344CB8AC3E}">
        <p14:creationId xmlns="" xmlns:p14="http://schemas.microsoft.com/office/powerpoint/2010/main" val="3921673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w="9525"/>
        </p:spPr>
        <p:txBody>
          <a:bodyPr/>
          <a:lstStyle/>
          <a:p>
            <a:endParaRPr lang="en-US" altLang="en-US" smtClean="0">
              <a:latin typeface="Times New Roman" pitchFamily="18" charset="0"/>
            </a:endParaRPr>
          </a:p>
        </p:txBody>
      </p:sp>
      <p:sp>
        <p:nvSpPr>
          <p:cNvPr id="33796" name="Slide Number Placeholder 3"/>
          <p:cNvSpPr>
            <a:spLocks noGrp="1"/>
          </p:cNvSpPr>
          <p:nvPr>
            <p:ph type="sldNum" sz="quarter" idx="4294967295"/>
          </p:nvPr>
        </p:nvSpPr>
        <p:spPr bwMode="auto">
          <a:xfrm>
            <a:off x="3927514" y="8756915"/>
            <a:ext cx="3005131" cy="461660"/>
          </a:xfrm>
          <a:prstGeom prst="rect">
            <a:avLst/>
          </a:prstGeom>
          <a:noFill/>
          <a:ln>
            <a:miter lim="800000"/>
            <a:headEnd/>
            <a:tailEnd/>
          </a:ln>
        </p:spPr>
        <p:txBody>
          <a:bodyPr/>
          <a:lstStyle/>
          <a:p>
            <a:pPr algn="ctr"/>
            <a:fld id="{FD45F0FC-BA37-45B4-A663-C7E6A7607C3D}" type="slidenum">
              <a:rPr lang="en-US" altLang="en-US"/>
              <a:pPr algn="ctr"/>
              <a:t>40</a:t>
            </a:fld>
            <a:endParaRPr lang="en-US" altLang="en-US"/>
          </a:p>
        </p:txBody>
      </p:sp>
    </p:spTree>
    <p:extLst>
      <p:ext uri="{BB962C8B-B14F-4D97-AF65-F5344CB8AC3E}">
        <p14:creationId xmlns="" xmlns:p14="http://schemas.microsoft.com/office/powerpoint/2010/main" val="1568894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CA"/>
          </a:p>
        </p:txBody>
      </p:sp>
      <p:sp>
        <p:nvSpPr>
          <p:cNvPr id="3" name="Table Placeholder 2"/>
          <p:cNvSpPr>
            <a:spLocks noGrp="1"/>
          </p:cNvSpPr>
          <p:nvPr>
            <p:ph type="tbl" idx="1"/>
          </p:nvPr>
        </p:nvSpPr>
        <p:spPr>
          <a:xfrm>
            <a:off x="685800" y="1981200"/>
            <a:ext cx="7772400" cy="4114800"/>
          </a:xfrm>
        </p:spPr>
        <p:txBody>
          <a:bodyPr/>
          <a:lstStyle/>
          <a:p>
            <a:pPr lvl="0"/>
            <a:endParaRPr lang="en-CA" noProof="0" smtClean="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4"/>
          <p:cNvSpPr>
            <a:spLocks noChangeArrowheads="1"/>
          </p:cNvSpPr>
          <p:nvPr/>
        </p:nvSpPr>
        <p:spPr bwMode="auto">
          <a:xfrm>
            <a:off x="309563" y="6523038"/>
            <a:ext cx="452437" cy="138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de-DE" altLang="en-US" sz="900">
                <a:solidFill>
                  <a:srgbClr val="5F758D"/>
                </a:solidFill>
                <a:latin typeface="Century Gothic" pitchFamily="34" charset="0"/>
              </a:rPr>
              <a:t>Slide: </a:t>
            </a:r>
            <a:fld id="{A99E9238-1DFB-43C3-BB75-62C3C392F8A9}" type="slidenum">
              <a:rPr lang="de-DE" altLang="en-US" sz="900">
                <a:solidFill>
                  <a:srgbClr val="5F758D"/>
                </a:solidFill>
                <a:latin typeface="Century Gothic" pitchFamily="34" charset="0"/>
              </a:rPr>
              <a:pPr/>
              <a:t>‹#›</a:t>
            </a:fld>
            <a:endParaRPr lang="de-DE" altLang="en-US" sz="900">
              <a:solidFill>
                <a:srgbClr val="5F758D"/>
              </a:solidFill>
              <a:latin typeface="Century Gothic" pitchFamily="34" charset="0"/>
            </a:endParaRPr>
          </a:p>
        </p:txBody>
      </p:sp>
      <p:sp>
        <p:nvSpPr>
          <p:cNvPr id="5" name="AutoShape 5"/>
          <p:cNvSpPr>
            <a:spLocks noChangeAspect="1" noChangeArrowheads="1" noTextEdit="1"/>
          </p:cNvSpPr>
          <p:nvPr/>
        </p:nvSpPr>
        <p:spPr bwMode="auto">
          <a:xfrm>
            <a:off x="0" y="3244850"/>
            <a:ext cx="9144000" cy="288925"/>
          </a:xfrm>
          <a:prstGeom prst="rect">
            <a:avLst/>
          </a:prstGeom>
          <a:noFill/>
          <a:ln w="9525">
            <a:noFill/>
            <a:miter lim="800000"/>
            <a:headEnd/>
            <a:tailEnd/>
          </a:ln>
        </p:spPr>
        <p:txBody>
          <a:bodyPr/>
          <a:lstStyle/>
          <a:p>
            <a:endParaRPr lang="en-US"/>
          </a:p>
        </p:txBody>
      </p:sp>
      <p:pic>
        <p:nvPicPr>
          <p:cNvPr id="6" name="Picture 2"/>
          <p:cNvPicPr>
            <a:picLocks noChangeAspect="1" noChangeArrowheads="1"/>
          </p:cNvPicPr>
          <p:nvPr userDrawn="1"/>
        </p:nvPicPr>
        <p:blipFill>
          <a:blip r:embed="rId3" cstate="print"/>
          <a:srcRect/>
          <a:stretch>
            <a:fillRect/>
          </a:stretch>
        </p:blipFill>
        <p:spPr bwMode="auto">
          <a:xfrm>
            <a:off x="7712075" y="4881563"/>
            <a:ext cx="1431925" cy="933450"/>
          </a:xfrm>
          <a:prstGeom prst="rect">
            <a:avLst/>
          </a:prstGeom>
          <a:noFill/>
          <a:ln w="12700">
            <a:noFill/>
            <a:miter lim="800000"/>
            <a:headEnd/>
            <a:tailEnd/>
          </a:ln>
        </p:spPr>
      </p:pic>
      <p:sp>
        <p:nvSpPr>
          <p:cNvPr id="328706" name="Rectangle 2"/>
          <p:cNvSpPr>
            <a:spLocks noGrp="1" noChangeArrowheads="1"/>
          </p:cNvSpPr>
          <p:nvPr>
            <p:ph type="ctrTitle" sz="quarter"/>
          </p:nvPr>
        </p:nvSpPr>
        <p:spPr>
          <a:xfrm>
            <a:off x="4089889" y="666750"/>
            <a:ext cx="4810857" cy="1874838"/>
          </a:xfrm>
        </p:spPr>
        <p:txBody>
          <a:bodyPr anchor="b"/>
          <a:lstStyle>
            <a:lvl1pPr>
              <a:defRPr sz="3200"/>
            </a:lvl1pPr>
          </a:lstStyle>
          <a:p>
            <a:r>
              <a:rPr lang="en-GB"/>
              <a:t>Click to edit Master title style</a:t>
            </a:r>
          </a:p>
        </p:txBody>
      </p:sp>
      <p:sp>
        <p:nvSpPr>
          <p:cNvPr id="328707" name="Rectangle 3"/>
          <p:cNvSpPr>
            <a:spLocks noGrp="1" noChangeArrowheads="1"/>
          </p:cNvSpPr>
          <p:nvPr>
            <p:ph type="subTitle" sz="quarter" idx="1"/>
          </p:nvPr>
        </p:nvSpPr>
        <p:spPr>
          <a:xfrm>
            <a:off x="4081097" y="2722564"/>
            <a:ext cx="4826977" cy="1093787"/>
          </a:xfrm>
        </p:spPr>
        <p:txBody>
          <a:bodyPr/>
          <a:lstStyle>
            <a:lvl1pPr marL="0" indent="0">
              <a:buNone/>
              <a:defRPr sz="1800">
                <a:solidFill>
                  <a:schemeClr val="bg1"/>
                </a:solidFill>
                <a:latin typeface="Century Gothic" pitchFamily="34" charset="0"/>
              </a:defRPr>
            </a:lvl1pPr>
          </a:lstStyle>
          <a:p>
            <a:r>
              <a:rPr lang="en-GB" dirty="0"/>
              <a:t>Click to edit Master subtitle style</a:t>
            </a: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B8015A-EF71-41EF-838F-244C2EE36F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5071526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B8015A-EF71-41EF-838F-244C2EE36F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90939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B8015A-EF71-41EF-838F-244C2EE36F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775109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B8015A-EF71-41EF-838F-244C2EE36F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915187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9B8015A-EF71-41EF-838F-244C2EE36F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7978556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9B8015A-EF71-41EF-838F-244C2EE36F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704736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Slide Number Placeholder 5"/>
          <p:cNvSpPr>
            <a:spLocks noGrp="1"/>
          </p:cNvSpPr>
          <p:nvPr userDrawn="1">
            <p:ph type="sldNum" sz="quarter" idx="10"/>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600"/>
            </a:lvl1pPr>
          </a:lstStyle>
          <a:p>
            <a:fld id="{3A86AE8E-D549-4C81-A371-621FC48DD807}" type="slidenum">
              <a:rPr lang="en-US" altLang="en-US"/>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9B8015A-EF71-41EF-838F-244C2EE36F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5161935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B8015A-EF71-41EF-838F-244C2EE36F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2853800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B8015A-EF71-41EF-838F-244C2EE36F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4756309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B8015A-EF71-41EF-838F-244C2EE36F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129970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B8015A-EF71-41EF-838F-244C2EE36F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1450386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Slide Number Placeholder 5"/>
          <p:cNvSpPr>
            <a:spLocks noGrp="1"/>
          </p:cNvSpPr>
          <p:nvPr userDrawn="1">
            <p:ph type="sldNum" sz="quarter" idx="10"/>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600"/>
            </a:lvl1pPr>
          </a:lstStyle>
          <a:p>
            <a:fld id="{3A86AE8E-D549-4C81-A371-621FC48DD807}" type="slidenum">
              <a:rPr lang="en-US" altLang="en-US">
                <a:solidFill>
                  <a:srgbClr val="000000"/>
                </a:solidFill>
              </a:rPr>
              <a:pPr/>
              <a:t>‹#›</a:t>
            </a:fld>
            <a:endParaRPr lang="en-US" altLang="en-US">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CA"/>
          </a:p>
        </p:txBody>
      </p:sp>
      <p:sp>
        <p:nvSpPr>
          <p:cNvPr id="3" name="Table Placeholder 2"/>
          <p:cNvSpPr>
            <a:spLocks noGrp="1"/>
          </p:cNvSpPr>
          <p:nvPr>
            <p:ph type="tbl" idx="1"/>
          </p:nvPr>
        </p:nvSpPr>
        <p:spPr>
          <a:xfrm>
            <a:off x="685800" y="1981200"/>
            <a:ext cx="7772400" cy="4114800"/>
          </a:xfrm>
        </p:spPr>
        <p:txBody>
          <a:bodyPr/>
          <a:lstStyle/>
          <a:p>
            <a:pPr lvl="0"/>
            <a:endParaRPr lang="en-CA" noProof="0" smtClean="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1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4"/>
          <p:cNvSpPr>
            <a:spLocks noChangeArrowheads="1"/>
          </p:cNvSpPr>
          <p:nvPr/>
        </p:nvSpPr>
        <p:spPr bwMode="auto">
          <a:xfrm>
            <a:off x="309563" y="6523038"/>
            <a:ext cx="452437" cy="138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de-DE" altLang="en-US" sz="900">
                <a:solidFill>
                  <a:srgbClr val="5F758D"/>
                </a:solidFill>
                <a:latin typeface="Century Gothic" pitchFamily="34" charset="0"/>
              </a:rPr>
              <a:t>Slide: </a:t>
            </a:r>
            <a:fld id="{A99E9238-1DFB-43C3-BB75-62C3C392F8A9}" type="slidenum">
              <a:rPr lang="de-DE" altLang="en-US" sz="900">
                <a:solidFill>
                  <a:srgbClr val="5F758D"/>
                </a:solidFill>
                <a:latin typeface="Century Gothic" pitchFamily="34" charset="0"/>
              </a:rPr>
              <a:pPr/>
              <a:t>‹#›</a:t>
            </a:fld>
            <a:endParaRPr lang="de-DE" altLang="en-US" sz="900">
              <a:solidFill>
                <a:srgbClr val="5F758D"/>
              </a:solidFill>
              <a:latin typeface="Century Gothic" pitchFamily="34" charset="0"/>
            </a:endParaRPr>
          </a:p>
        </p:txBody>
      </p:sp>
      <p:sp>
        <p:nvSpPr>
          <p:cNvPr id="5" name="AutoShape 5"/>
          <p:cNvSpPr>
            <a:spLocks noChangeAspect="1" noChangeArrowheads="1" noTextEdit="1"/>
          </p:cNvSpPr>
          <p:nvPr/>
        </p:nvSpPr>
        <p:spPr bwMode="auto">
          <a:xfrm>
            <a:off x="0" y="3244850"/>
            <a:ext cx="9144000" cy="288925"/>
          </a:xfrm>
          <a:prstGeom prst="rect">
            <a:avLst/>
          </a:prstGeom>
          <a:noFill/>
          <a:ln w="9525">
            <a:noFill/>
            <a:miter lim="800000"/>
            <a:headEnd/>
            <a:tailEnd/>
          </a:ln>
        </p:spPr>
        <p:txBody>
          <a:bodyPr/>
          <a:lstStyle/>
          <a:p>
            <a:endParaRPr lang="en-US">
              <a:solidFill>
                <a:srgbClr val="000000"/>
              </a:solidFill>
            </a:endParaRPr>
          </a:p>
        </p:txBody>
      </p:sp>
      <p:pic>
        <p:nvPicPr>
          <p:cNvPr id="6" name="Picture 2"/>
          <p:cNvPicPr>
            <a:picLocks noChangeAspect="1" noChangeArrowheads="1"/>
          </p:cNvPicPr>
          <p:nvPr userDrawn="1"/>
        </p:nvPicPr>
        <p:blipFill>
          <a:blip r:embed="rId3" cstate="print"/>
          <a:srcRect/>
          <a:stretch>
            <a:fillRect/>
          </a:stretch>
        </p:blipFill>
        <p:spPr bwMode="auto">
          <a:xfrm>
            <a:off x="7712075" y="4881563"/>
            <a:ext cx="1431925" cy="933450"/>
          </a:xfrm>
          <a:prstGeom prst="rect">
            <a:avLst/>
          </a:prstGeom>
          <a:noFill/>
          <a:ln w="12700">
            <a:noFill/>
            <a:miter lim="800000"/>
            <a:headEnd/>
            <a:tailEnd/>
          </a:ln>
        </p:spPr>
      </p:pic>
      <p:sp>
        <p:nvSpPr>
          <p:cNvPr id="328706" name="Rectangle 2"/>
          <p:cNvSpPr>
            <a:spLocks noGrp="1" noChangeArrowheads="1"/>
          </p:cNvSpPr>
          <p:nvPr>
            <p:ph type="ctrTitle" sz="quarter"/>
          </p:nvPr>
        </p:nvSpPr>
        <p:spPr>
          <a:xfrm>
            <a:off x="4089889" y="666750"/>
            <a:ext cx="4810857" cy="1874838"/>
          </a:xfrm>
        </p:spPr>
        <p:txBody>
          <a:bodyPr anchor="b"/>
          <a:lstStyle>
            <a:lvl1pPr>
              <a:defRPr sz="3200"/>
            </a:lvl1pPr>
          </a:lstStyle>
          <a:p>
            <a:r>
              <a:rPr lang="en-GB"/>
              <a:t>Click to edit Master title style</a:t>
            </a:r>
          </a:p>
        </p:txBody>
      </p:sp>
      <p:sp>
        <p:nvSpPr>
          <p:cNvPr id="328707" name="Rectangle 3"/>
          <p:cNvSpPr>
            <a:spLocks noGrp="1" noChangeArrowheads="1"/>
          </p:cNvSpPr>
          <p:nvPr>
            <p:ph type="subTitle" sz="quarter" idx="1"/>
          </p:nvPr>
        </p:nvSpPr>
        <p:spPr>
          <a:xfrm>
            <a:off x="4081097" y="2722564"/>
            <a:ext cx="4826977" cy="1093787"/>
          </a:xfrm>
        </p:spPr>
        <p:txBody>
          <a:bodyPr/>
          <a:lstStyle>
            <a:lvl1pPr marL="0" indent="0">
              <a:buNone/>
              <a:defRPr sz="1800">
                <a:solidFill>
                  <a:schemeClr val="bg1"/>
                </a:solidFill>
                <a:latin typeface="Century Gothic" pitchFamily="34" charset="0"/>
              </a:defRPr>
            </a:lvl1pPr>
          </a:lstStyle>
          <a:p>
            <a:r>
              <a:rPr lang="en-GB" dirty="0"/>
              <a:t>Click to edit Master subtitle style</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4"/>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CA" altLang="en-US" smtClean="0"/>
              <a:t>Click to edit Master title style</a:t>
            </a:r>
          </a:p>
        </p:txBody>
      </p:sp>
      <p:sp>
        <p:nvSpPr>
          <p:cNvPr id="1027" name="Rectangle 25"/>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p>
          <a:p>
            <a:pPr lvl="2"/>
            <a:r>
              <a:rPr lang="en-CA" altLang="en-US" smtClean="0"/>
              <a:t>Third level</a:t>
            </a:r>
          </a:p>
          <a:p>
            <a:pPr lvl="3"/>
            <a:r>
              <a:rPr lang="en-CA" altLang="en-US" smtClean="0"/>
              <a:t>Fourth level</a:t>
            </a:r>
          </a:p>
          <a:p>
            <a:pPr lvl="4"/>
            <a:r>
              <a:rPr lang="en-CA" altLang="en-US" smtClean="0"/>
              <a:t>Fifth level</a:t>
            </a:r>
          </a:p>
        </p:txBody>
      </p:sp>
    </p:spTree>
  </p:cSld>
  <p:clrMap bg1="lt1" tx1="dk1" bg2="lt2" tx2="dk2" accent1="accent1" accent2="accent2" accent3="accent3" accent4="accent4" accent5="accent5" accent6="accent6" hlink="hlink" folHlink="folHlink"/>
  <p:sldLayoutIdLst>
    <p:sldLayoutId id="2147484885" r:id="rId1"/>
    <p:sldLayoutId id="2147484896" r:id="rId2"/>
    <p:sldLayoutId id="2147484886" r:id="rId3"/>
    <p:sldLayoutId id="2147484887" r:id="rId4"/>
    <p:sldLayoutId id="2147484888" r:id="rId5"/>
    <p:sldLayoutId id="2147484889" r:id="rId6"/>
    <p:sldLayoutId id="2147484890" r:id="rId7"/>
    <p:sldLayoutId id="2147484891" r:id="rId8"/>
    <p:sldLayoutId id="2147484892" r:id="rId9"/>
    <p:sldLayoutId id="2147484893" r:id="rId10"/>
    <p:sldLayoutId id="2147484894" r:id="rId11"/>
    <p:sldLayoutId id="2147484895" r:id="rId12"/>
    <p:sldLayoutId id="2147484897" r:id="rId13"/>
  </p:sldLayoutIdLst>
  <p:hf hdr="0" ftr="0" dt="0"/>
  <p:txStyles>
    <p:titleStyle>
      <a:lvl1pPr algn="ctr" defTabSz="903288" rtl="0" eaLnBrk="0" fontAlgn="base" hangingPunct="0">
        <a:spcBef>
          <a:spcPct val="0"/>
        </a:spcBef>
        <a:spcAft>
          <a:spcPct val="0"/>
        </a:spcAft>
        <a:defRPr sz="3600" b="1">
          <a:solidFill>
            <a:schemeClr val="tx2"/>
          </a:solidFill>
          <a:latin typeface="+mj-lt"/>
          <a:ea typeface="+mj-ea"/>
          <a:cs typeface="+mj-cs"/>
        </a:defRPr>
      </a:lvl1pPr>
      <a:lvl2pPr algn="ctr" defTabSz="903288" rtl="0" eaLnBrk="0" fontAlgn="base" hangingPunct="0">
        <a:spcBef>
          <a:spcPct val="0"/>
        </a:spcBef>
        <a:spcAft>
          <a:spcPct val="0"/>
        </a:spcAft>
        <a:defRPr sz="3600" b="1">
          <a:solidFill>
            <a:schemeClr val="tx2"/>
          </a:solidFill>
          <a:latin typeface="Times New Roman" pitchFamily="-112" charset="0"/>
        </a:defRPr>
      </a:lvl2pPr>
      <a:lvl3pPr algn="ctr" defTabSz="903288" rtl="0" eaLnBrk="0" fontAlgn="base" hangingPunct="0">
        <a:spcBef>
          <a:spcPct val="0"/>
        </a:spcBef>
        <a:spcAft>
          <a:spcPct val="0"/>
        </a:spcAft>
        <a:defRPr sz="3600" b="1">
          <a:solidFill>
            <a:schemeClr val="tx2"/>
          </a:solidFill>
          <a:latin typeface="Times New Roman" pitchFamily="-112" charset="0"/>
        </a:defRPr>
      </a:lvl3pPr>
      <a:lvl4pPr algn="ctr" defTabSz="903288" rtl="0" eaLnBrk="0" fontAlgn="base" hangingPunct="0">
        <a:spcBef>
          <a:spcPct val="0"/>
        </a:spcBef>
        <a:spcAft>
          <a:spcPct val="0"/>
        </a:spcAft>
        <a:defRPr sz="3600" b="1">
          <a:solidFill>
            <a:schemeClr val="tx2"/>
          </a:solidFill>
          <a:latin typeface="Times New Roman" pitchFamily="-112" charset="0"/>
        </a:defRPr>
      </a:lvl4pPr>
      <a:lvl5pPr algn="ctr" defTabSz="903288" rtl="0" eaLnBrk="0" fontAlgn="base" hangingPunct="0">
        <a:spcBef>
          <a:spcPct val="0"/>
        </a:spcBef>
        <a:spcAft>
          <a:spcPct val="0"/>
        </a:spcAft>
        <a:defRPr sz="3600" b="1">
          <a:solidFill>
            <a:schemeClr val="tx2"/>
          </a:solidFill>
          <a:latin typeface="Times New Roman" pitchFamily="-112" charset="0"/>
        </a:defRPr>
      </a:lvl5pPr>
      <a:lvl6pPr marL="457200" algn="ctr" defTabSz="903288" rtl="0" eaLnBrk="0" fontAlgn="base" hangingPunct="0">
        <a:spcBef>
          <a:spcPct val="0"/>
        </a:spcBef>
        <a:spcAft>
          <a:spcPct val="0"/>
        </a:spcAft>
        <a:defRPr sz="3600" b="1">
          <a:solidFill>
            <a:schemeClr val="tx2"/>
          </a:solidFill>
          <a:latin typeface="Times New Roman" pitchFamily="-112" charset="0"/>
        </a:defRPr>
      </a:lvl6pPr>
      <a:lvl7pPr marL="914400" algn="ctr" defTabSz="903288" rtl="0" eaLnBrk="0" fontAlgn="base" hangingPunct="0">
        <a:spcBef>
          <a:spcPct val="0"/>
        </a:spcBef>
        <a:spcAft>
          <a:spcPct val="0"/>
        </a:spcAft>
        <a:defRPr sz="3600" b="1">
          <a:solidFill>
            <a:schemeClr val="tx2"/>
          </a:solidFill>
          <a:latin typeface="Times New Roman" pitchFamily="-112" charset="0"/>
        </a:defRPr>
      </a:lvl7pPr>
      <a:lvl8pPr marL="1371600" algn="ctr" defTabSz="903288" rtl="0" eaLnBrk="0" fontAlgn="base" hangingPunct="0">
        <a:spcBef>
          <a:spcPct val="0"/>
        </a:spcBef>
        <a:spcAft>
          <a:spcPct val="0"/>
        </a:spcAft>
        <a:defRPr sz="3600" b="1">
          <a:solidFill>
            <a:schemeClr val="tx2"/>
          </a:solidFill>
          <a:latin typeface="Times New Roman" pitchFamily="-112" charset="0"/>
        </a:defRPr>
      </a:lvl8pPr>
      <a:lvl9pPr marL="1828800" algn="ctr" defTabSz="903288" rtl="0" eaLnBrk="0" fontAlgn="base" hangingPunct="0">
        <a:spcBef>
          <a:spcPct val="0"/>
        </a:spcBef>
        <a:spcAft>
          <a:spcPct val="0"/>
        </a:spcAft>
        <a:defRPr sz="3600" b="1">
          <a:solidFill>
            <a:schemeClr val="tx2"/>
          </a:solidFill>
          <a:latin typeface="Times New Roman" pitchFamily="-112" charset="0"/>
        </a:defRPr>
      </a:lvl9pPr>
    </p:titleStyle>
    <p:bodyStyle>
      <a:lvl1pPr marL="346075" indent="-346075" algn="l" defTabSz="903288" rtl="0" eaLnBrk="0" fontAlgn="base" hangingPunct="0">
        <a:lnSpc>
          <a:spcPct val="85000"/>
        </a:lnSpc>
        <a:spcBef>
          <a:spcPct val="45000"/>
        </a:spcBef>
        <a:spcAft>
          <a:spcPct val="0"/>
        </a:spcAft>
        <a:buChar char="•"/>
        <a:defRPr sz="3200">
          <a:solidFill>
            <a:schemeClr val="tx1"/>
          </a:solidFill>
          <a:latin typeface="+mn-lt"/>
          <a:ea typeface="+mn-ea"/>
          <a:cs typeface="+mn-cs"/>
        </a:defRPr>
      </a:lvl1pPr>
      <a:lvl2pPr marL="803275" indent="-342900" algn="l" defTabSz="903288" rtl="0" eaLnBrk="0" fontAlgn="base" hangingPunct="0">
        <a:lnSpc>
          <a:spcPct val="85000"/>
        </a:lnSpc>
        <a:spcBef>
          <a:spcPct val="20000"/>
        </a:spcBef>
        <a:spcAft>
          <a:spcPct val="0"/>
        </a:spcAft>
        <a:buChar char="•"/>
        <a:defRPr sz="2800">
          <a:solidFill>
            <a:schemeClr val="tx1"/>
          </a:solidFill>
          <a:latin typeface="+mn-lt"/>
        </a:defRPr>
      </a:lvl2pPr>
      <a:lvl3pPr marL="1103313" indent="-185738" algn="l" defTabSz="903288" rtl="0" eaLnBrk="0" fontAlgn="base" hangingPunct="0">
        <a:spcBef>
          <a:spcPct val="20000"/>
        </a:spcBef>
        <a:spcAft>
          <a:spcPct val="0"/>
        </a:spcAft>
        <a:buChar char="•"/>
        <a:defRPr sz="2400">
          <a:solidFill>
            <a:schemeClr val="tx1"/>
          </a:solidFill>
          <a:latin typeface="+mn-lt"/>
        </a:defRPr>
      </a:lvl3pPr>
      <a:lvl4pPr marL="1549400" indent="-195263" algn="l" defTabSz="903288" rtl="0" eaLnBrk="0" fontAlgn="base" hangingPunct="0">
        <a:spcBef>
          <a:spcPct val="20000"/>
        </a:spcBef>
        <a:spcAft>
          <a:spcPct val="0"/>
        </a:spcAft>
        <a:buChar char="•"/>
        <a:defRPr sz="2400">
          <a:solidFill>
            <a:schemeClr val="tx1"/>
          </a:solidFill>
          <a:latin typeface="+mn-lt"/>
        </a:defRPr>
      </a:lvl4pPr>
      <a:lvl5pPr marL="2006600" indent="-201613" algn="l" defTabSz="903288" rtl="0" eaLnBrk="0" fontAlgn="base" hangingPunct="0">
        <a:spcBef>
          <a:spcPct val="20000"/>
        </a:spcBef>
        <a:spcAft>
          <a:spcPct val="0"/>
        </a:spcAft>
        <a:buChar char="•"/>
        <a:defRPr sz="2400">
          <a:solidFill>
            <a:schemeClr val="tx1"/>
          </a:solidFill>
          <a:latin typeface="+mn-lt"/>
        </a:defRPr>
      </a:lvl5pPr>
      <a:lvl6pPr marL="2463800" indent="-201613" algn="l" defTabSz="903288" rtl="0" eaLnBrk="0" fontAlgn="base" hangingPunct="0">
        <a:spcBef>
          <a:spcPct val="20000"/>
        </a:spcBef>
        <a:spcAft>
          <a:spcPct val="0"/>
        </a:spcAft>
        <a:buChar char="•"/>
        <a:defRPr sz="2400">
          <a:solidFill>
            <a:schemeClr val="tx1"/>
          </a:solidFill>
          <a:latin typeface="+mn-lt"/>
        </a:defRPr>
      </a:lvl6pPr>
      <a:lvl7pPr marL="2921000" indent="-201613" algn="l" defTabSz="903288" rtl="0" eaLnBrk="0" fontAlgn="base" hangingPunct="0">
        <a:spcBef>
          <a:spcPct val="20000"/>
        </a:spcBef>
        <a:spcAft>
          <a:spcPct val="0"/>
        </a:spcAft>
        <a:buChar char="•"/>
        <a:defRPr sz="2400">
          <a:solidFill>
            <a:schemeClr val="tx1"/>
          </a:solidFill>
          <a:latin typeface="+mn-lt"/>
        </a:defRPr>
      </a:lvl7pPr>
      <a:lvl8pPr marL="3378200" indent="-201613" algn="l" defTabSz="903288" rtl="0" eaLnBrk="0" fontAlgn="base" hangingPunct="0">
        <a:spcBef>
          <a:spcPct val="20000"/>
        </a:spcBef>
        <a:spcAft>
          <a:spcPct val="0"/>
        </a:spcAft>
        <a:buChar char="•"/>
        <a:defRPr sz="2400">
          <a:solidFill>
            <a:schemeClr val="tx1"/>
          </a:solidFill>
          <a:latin typeface="+mn-lt"/>
        </a:defRPr>
      </a:lvl8pPr>
      <a:lvl9pPr marL="3835400" indent="-201613" algn="l" defTabSz="903288" rtl="0" eaLnBrk="0" fontAlgn="base" hangingPunct="0">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C9B8015A-EF71-41EF-838F-244C2EE36FD7}" type="slidenum">
              <a:rPr lang="en-US" b="0" smtClean="0">
                <a:solidFill>
                  <a:prstClr val="black">
                    <a:tint val="75000"/>
                  </a:prstClr>
                </a:solidFill>
                <a:latin typeface="Calibri"/>
              </a:rPr>
              <a:pPr eaLnBrk="1" fontAlgn="auto" hangingPunct="1">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 xmlns:p14="http://schemas.microsoft.com/office/powerpoint/2010/main" val="4170345038"/>
      </p:ext>
    </p:extLst>
  </p:cSld>
  <p:clrMap bg1="lt1" tx1="dk1" bg2="lt2" tx2="dk2" accent1="accent1" accent2="accent2" accent3="accent3" accent4="accent4" accent5="accent5" accent6="accent6" hlink="hlink" folHlink="folHlink"/>
  <p:sldLayoutIdLst>
    <p:sldLayoutId id="2147484899" r:id="rId1"/>
    <p:sldLayoutId id="2147484900" r:id="rId2"/>
    <p:sldLayoutId id="2147484901" r:id="rId3"/>
    <p:sldLayoutId id="2147484902" r:id="rId4"/>
    <p:sldLayoutId id="2147484903" r:id="rId5"/>
    <p:sldLayoutId id="2147484904" r:id="rId6"/>
    <p:sldLayoutId id="2147484905" r:id="rId7"/>
    <p:sldLayoutId id="2147484906" r:id="rId8"/>
    <p:sldLayoutId id="2147484907" r:id="rId9"/>
    <p:sldLayoutId id="2147484908" r:id="rId10"/>
    <p:sldLayoutId id="214748490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4"/>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CA" altLang="en-US" smtClean="0"/>
              <a:t>Click to edit Master title style</a:t>
            </a:r>
          </a:p>
        </p:txBody>
      </p:sp>
      <p:sp>
        <p:nvSpPr>
          <p:cNvPr id="1027" name="Rectangle 25"/>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p>
          <a:p>
            <a:pPr lvl="2"/>
            <a:r>
              <a:rPr lang="en-CA" altLang="en-US" smtClean="0"/>
              <a:t>Third level</a:t>
            </a:r>
          </a:p>
          <a:p>
            <a:pPr lvl="3"/>
            <a:r>
              <a:rPr lang="en-CA" altLang="en-US" smtClean="0"/>
              <a:t>Fourth level</a:t>
            </a:r>
          </a:p>
          <a:p>
            <a:pPr lvl="4"/>
            <a:r>
              <a:rPr lang="en-CA" altLang="en-US" smtClean="0"/>
              <a:t>Fifth level</a:t>
            </a:r>
          </a:p>
        </p:txBody>
      </p:sp>
    </p:spTree>
  </p:cSld>
  <p:clrMap bg1="lt1" tx1="dk1" bg2="lt2" tx2="dk2" accent1="accent1" accent2="accent2" accent3="accent3" accent4="accent4" accent5="accent5" accent6="accent6" hlink="hlink" folHlink="folHlink"/>
  <p:sldLayoutIdLst>
    <p:sldLayoutId id="2147484911" r:id="rId1"/>
    <p:sldLayoutId id="2147484912" r:id="rId2"/>
    <p:sldLayoutId id="2147484913" r:id="rId3"/>
    <p:sldLayoutId id="2147484914" r:id="rId4"/>
    <p:sldLayoutId id="2147484915" r:id="rId5"/>
    <p:sldLayoutId id="2147484916" r:id="rId6"/>
    <p:sldLayoutId id="2147484917" r:id="rId7"/>
    <p:sldLayoutId id="2147484918" r:id="rId8"/>
    <p:sldLayoutId id="2147484919" r:id="rId9"/>
    <p:sldLayoutId id="2147484920" r:id="rId10"/>
    <p:sldLayoutId id="2147484921" r:id="rId11"/>
    <p:sldLayoutId id="2147484922" r:id="rId12"/>
    <p:sldLayoutId id="2147484923" r:id="rId13"/>
  </p:sldLayoutIdLst>
  <p:hf hdr="0" ftr="0" dt="0"/>
  <p:txStyles>
    <p:titleStyle>
      <a:lvl1pPr algn="ctr" defTabSz="903288" rtl="0" eaLnBrk="0" fontAlgn="base" hangingPunct="0">
        <a:spcBef>
          <a:spcPct val="0"/>
        </a:spcBef>
        <a:spcAft>
          <a:spcPct val="0"/>
        </a:spcAft>
        <a:defRPr sz="3600" b="1">
          <a:solidFill>
            <a:schemeClr val="tx2"/>
          </a:solidFill>
          <a:latin typeface="+mj-lt"/>
          <a:ea typeface="+mj-ea"/>
          <a:cs typeface="+mj-cs"/>
        </a:defRPr>
      </a:lvl1pPr>
      <a:lvl2pPr algn="ctr" defTabSz="903288" rtl="0" eaLnBrk="0" fontAlgn="base" hangingPunct="0">
        <a:spcBef>
          <a:spcPct val="0"/>
        </a:spcBef>
        <a:spcAft>
          <a:spcPct val="0"/>
        </a:spcAft>
        <a:defRPr sz="3600" b="1">
          <a:solidFill>
            <a:schemeClr val="tx2"/>
          </a:solidFill>
          <a:latin typeface="Times New Roman" pitchFamily="-112" charset="0"/>
        </a:defRPr>
      </a:lvl2pPr>
      <a:lvl3pPr algn="ctr" defTabSz="903288" rtl="0" eaLnBrk="0" fontAlgn="base" hangingPunct="0">
        <a:spcBef>
          <a:spcPct val="0"/>
        </a:spcBef>
        <a:spcAft>
          <a:spcPct val="0"/>
        </a:spcAft>
        <a:defRPr sz="3600" b="1">
          <a:solidFill>
            <a:schemeClr val="tx2"/>
          </a:solidFill>
          <a:latin typeface="Times New Roman" pitchFamily="-112" charset="0"/>
        </a:defRPr>
      </a:lvl3pPr>
      <a:lvl4pPr algn="ctr" defTabSz="903288" rtl="0" eaLnBrk="0" fontAlgn="base" hangingPunct="0">
        <a:spcBef>
          <a:spcPct val="0"/>
        </a:spcBef>
        <a:spcAft>
          <a:spcPct val="0"/>
        </a:spcAft>
        <a:defRPr sz="3600" b="1">
          <a:solidFill>
            <a:schemeClr val="tx2"/>
          </a:solidFill>
          <a:latin typeface="Times New Roman" pitchFamily="-112" charset="0"/>
        </a:defRPr>
      </a:lvl4pPr>
      <a:lvl5pPr algn="ctr" defTabSz="903288" rtl="0" eaLnBrk="0" fontAlgn="base" hangingPunct="0">
        <a:spcBef>
          <a:spcPct val="0"/>
        </a:spcBef>
        <a:spcAft>
          <a:spcPct val="0"/>
        </a:spcAft>
        <a:defRPr sz="3600" b="1">
          <a:solidFill>
            <a:schemeClr val="tx2"/>
          </a:solidFill>
          <a:latin typeface="Times New Roman" pitchFamily="-112" charset="0"/>
        </a:defRPr>
      </a:lvl5pPr>
      <a:lvl6pPr marL="457200" algn="ctr" defTabSz="903288" rtl="0" eaLnBrk="0" fontAlgn="base" hangingPunct="0">
        <a:spcBef>
          <a:spcPct val="0"/>
        </a:spcBef>
        <a:spcAft>
          <a:spcPct val="0"/>
        </a:spcAft>
        <a:defRPr sz="3600" b="1">
          <a:solidFill>
            <a:schemeClr val="tx2"/>
          </a:solidFill>
          <a:latin typeface="Times New Roman" pitchFamily="-112" charset="0"/>
        </a:defRPr>
      </a:lvl6pPr>
      <a:lvl7pPr marL="914400" algn="ctr" defTabSz="903288" rtl="0" eaLnBrk="0" fontAlgn="base" hangingPunct="0">
        <a:spcBef>
          <a:spcPct val="0"/>
        </a:spcBef>
        <a:spcAft>
          <a:spcPct val="0"/>
        </a:spcAft>
        <a:defRPr sz="3600" b="1">
          <a:solidFill>
            <a:schemeClr val="tx2"/>
          </a:solidFill>
          <a:latin typeface="Times New Roman" pitchFamily="-112" charset="0"/>
        </a:defRPr>
      </a:lvl7pPr>
      <a:lvl8pPr marL="1371600" algn="ctr" defTabSz="903288" rtl="0" eaLnBrk="0" fontAlgn="base" hangingPunct="0">
        <a:spcBef>
          <a:spcPct val="0"/>
        </a:spcBef>
        <a:spcAft>
          <a:spcPct val="0"/>
        </a:spcAft>
        <a:defRPr sz="3600" b="1">
          <a:solidFill>
            <a:schemeClr val="tx2"/>
          </a:solidFill>
          <a:latin typeface="Times New Roman" pitchFamily="-112" charset="0"/>
        </a:defRPr>
      </a:lvl8pPr>
      <a:lvl9pPr marL="1828800" algn="ctr" defTabSz="903288" rtl="0" eaLnBrk="0" fontAlgn="base" hangingPunct="0">
        <a:spcBef>
          <a:spcPct val="0"/>
        </a:spcBef>
        <a:spcAft>
          <a:spcPct val="0"/>
        </a:spcAft>
        <a:defRPr sz="3600" b="1">
          <a:solidFill>
            <a:schemeClr val="tx2"/>
          </a:solidFill>
          <a:latin typeface="Times New Roman" pitchFamily="-112" charset="0"/>
        </a:defRPr>
      </a:lvl9pPr>
    </p:titleStyle>
    <p:bodyStyle>
      <a:lvl1pPr marL="346075" indent="-346075" algn="l" defTabSz="903288" rtl="0" eaLnBrk="0" fontAlgn="base" hangingPunct="0">
        <a:lnSpc>
          <a:spcPct val="85000"/>
        </a:lnSpc>
        <a:spcBef>
          <a:spcPct val="45000"/>
        </a:spcBef>
        <a:spcAft>
          <a:spcPct val="0"/>
        </a:spcAft>
        <a:buChar char="•"/>
        <a:defRPr sz="3200">
          <a:solidFill>
            <a:schemeClr val="tx1"/>
          </a:solidFill>
          <a:latin typeface="+mn-lt"/>
          <a:ea typeface="+mn-ea"/>
          <a:cs typeface="+mn-cs"/>
        </a:defRPr>
      </a:lvl1pPr>
      <a:lvl2pPr marL="803275" indent="-342900" algn="l" defTabSz="903288" rtl="0" eaLnBrk="0" fontAlgn="base" hangingPunct="0">
        <a:lnSpc>
          <a:spcPct val="85000"/>
        </a:lnSpc>
        <a:spcBef>
          <a:spcPct val="20000"/>
        </a:spcBef>
        <a:spcAft>
          <a:spcPct val="0"/>
        </a:spcAft>
        <a:buChar char="•"/>
        <a:defRPr sz="2800">
          <a:solidFill>
            <a:schemeClr val="tx1"/>
          </a:solidFill>
          <a:latin typeface="+mn-lt"/>
        </a:defRPr>
      </a:lvl2pPr>
      <a:lvl3pPr marL="1103313" indent="-185738" algn="l" defTabSz="903288" rtl="0" eaLnBrk="0" fontAlgn="base" hangingPunct="0">
        <a:spcBef>
          <a:spcPct val="20000"/>
        </a:spcBef>
        <a:spcAft>
          <a:spcPct val="0"/>
        </a:spcAft>
        <a:buChar char="•"/>
        <a:defRPr sz="2400">
          <a:solidFill>
            <a:schemeClr val="tx1"/>
          </a:solidFill>
          <a:latin typeface="+mn-lt"/>
        </a:defRPr>
      </a:lvl3pPr>
      <a:lvl4pPr marL="1549400" indent="-195263" algn="l" defTabSz="903288" rtl="0" eaLnBrk="0" fontAlgn="base" hangingPunct="0">
        <a:spcBef>
          <a:spcPct val="20000"/>
        </a:spcBef>
        <a:spcAft>
          <a:spcPct val="0"/>
        </a:spcAft>
        <a:buChar char="•"/>
        <a:defRPr sz="2400">
          <a:solidFill>
            <a:schemeClr val="tx1"/>
          </a:solidFill>
          <a:latin typeface="+mn-lt"/>
        </a:defRPr>
      </a:lvl4pPr>
      <a:lvl5pPr marL="2006600" indent="-201613" algn="l" defTabSz="903288" rtl="0" eaLnBrk="0" fontAlgn="base" hangingPunct="0">
        <a:spcBef>
          <a:spcPct val="20000"/>
        </a:spcBef>
        <a:spcAft>
          <a:spcPct val="0"/>
        </a:spcAft>
        <a:buChar char="•"/>
        <a:defRPr sz="2400">
          <a:solidFill>
            <a:schemeClr val="tx1"/>
          </a:solidFill>
          <a:latin typeface="+mn-lt"/>
        </a:defRPr>
      </a:lvl5pPr>
      <a:lvl6pPr marL="2463800" indent="-201613" algn="l" defTabSz="903288" rtl="0" eaLnBrk="0" fontAlgn="base" hangingPunct="0">
        <a:spcBef>
          <a:spcPct val="20000"/>
        </a:spcBef>
        <a:spcAft>
          <a:spcPct val="0"/>
        </a:spcAft>
        <a:buChar char="•"/>
        <a:defRPr sz="2400">
          <a:solidFill>
            <a:schemeClr val="tx1"/>
          </a:solidFill>
          <a:latin typeface="+mn-lt"/>
        </a:defRPr>
      </a:lvl6pPr>
      <a:lvl7pPr marL="2921000" indent="-201613" algn="l" defTabSz="903288" rtl="0" eaLnBrk="0" fontAlgn="base" hangingPunct="0">
        <a:spcBef>
          <a:spcPct val="20000"/>
        </a:spcBef>
        <a:spcAft>
          <a:spcPct val="0"/>
        </a:spcAft>
        <a:buChar char="•"/>
        <a:defRPr sz="2400">
          <a:solidFill>
            <a:schemeClr val="tx1"/>
          </a:solidFill>
          <a:latin typeface="+mn-lt"/>
        </a:defRPr>
      </a:lvl7pPr>
      <a:lvl8pPr marL="3378200" indent="-201613" algn="l" defTabSz="903288" rtl="0" eaLnBrk="0" fontAlgn="base" hangingPunct="0">
        <a:spcBef>
          <a:spcPct val="20000"/>
        </a:spcBef>
        <a:spcAft>
          <a:spcPct val="0"/>
        </a:spcAft>
        <a:buChar char="•"/>
        <a:defRPr sz="2400">
          <a:solidFill>
            <a:schemeClr val="tx1"/>
          </a:solidFill>
          <a:latin typeface="+mn-lt"/>
        </a:defRPr>
      </a:lvl8pPr>
      <a:lvl9pPr marL="3835400" indent="-201613" algn="l" defTabSz="903288" rtl="0" eaLnBrk="0" fontAlgn="base" hangingPunct="0">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tuart.frye@nasa.gov" TargetMode="External"/><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emf"/><Relationship Id="rId5" Type="http://schemas.openxmlformats.org/officeDocument/2006/relationships/hyperlink" Target="mailto:david.s.green@nasa.gov" TargetMode="External"/><Relationship Id="rId4" Type="http://schemas.openxmlformats.org/officeDocument/2006/relationships/hyperlink" Target="mailto:bob.kuligowski@noaa.gov" TargetMode="External"/></Relationships>
</file>

<file path=ppt/slides/_rels/slide10.xml.rels><?xml version="1.0" encoding="UTF-8" standalone="yes"?>
<Relationships xmlns="http://schemas.openxmlformats.org/package/2006/relationships"><Relationship Id="rId2" Type="http://schemas.openxmlformats.org/officeDocument/2006/relationships/hyperlink" Target="http://matsu-flashflood.opensciencedatacloud.org/"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matsu-flashflood.opensciencedatacloud.org/"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matsu-flashflood.opensciencedatacloud.org/"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matsu-namibiaflood.opensciencedatacloud.org/" TargetMode="Externa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matsu-seasia.opensciencedatacloud.org/"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matsu-seasia.opensciencedatacloud.org/"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6.xml"/><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matsu-seasia.opensciencedatacloud.org/"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3"/>
          <p:cNvSpPr>
            <a:spLocks noGrp="1" noChangeArrowheads="1"/>
          </p:cNvSpPr>
          <p:nvPr>
            <p:ph type="subTitle" idx="1"/>
          </p:nvPr>
        </p:nvSpPr>
        <p:spPr>
          <a:xfrm>
            <a:off x="2411413" y="1844675"/>
            <a:ext cx="6697662" cy="1944688"/>
          </a:xfrm>
        </p:spPr>
        <p:txBody>
          <a:bodyPr/>
          <a:lstStyle/>
          <a:p>
            <a:r>
              <a:rPr lang="en-US" altLang="en-US" dirty="0" smtClean="0">
                <a:ea typeface="ＭＳ Ｐゴシック" pitchFamily="34" charset="-128"/>
              </a:rPr>
              <a:t>Presented at the CEOS Disasters Working Group Meeting #4 in </a:t>
            </a:r>
            <a:r>
              <a:rPr lang="en-US" altLang="en-US" dirty="0" err="1" smtClean="0">
                <a:ea typeface="ＭＳ Ｐゴシック" pitchFamily="34" charset="-128"/>
              </a:rPr>
              <a:t>Frascati</a:t>
            </a:r>
            <a:r>
              <a:rPr lang="en-US" altLang="en-US" dirty="0" smtClean="0">
                <a:ea typeface="ＭＳ Ｐゴシック" pitchFamily="34" charset="-128"/>
              </a:rPr>
              <a:t>, Italy</a:t>
            </a:r>
          </a:p>
          <a:p>
            <a:r>
              <a:rPr lang="en-US" altLang="en-US" dirty="0" smtClean="0">
                <a:ea typeface="ＭＳ Ｐゴシック" pitchFamily="34" charset="-128"/>
              </a:rPr>
              <a:t>Co-Lead Stu Frye (</a:t>
            </a:r>
            <a:r>
              <a:rPr lang="en-US" altLang="en-US" dirty="0" smtClean="0">
                <a:ea typeface="ＭＳ Ｐゴシック" pitchFamily="34" charset="-128"/>
                <a:hlinkClick r:id="rId3"/>
              </a:rPr>
              <a:t>stuart.frye@nasa.gov</a:t>
            </a:r>
            <a:r>
              <a:rPr lang="en-US" altLang="en-US" dirty="0" smtClean="0">
                <a:ea typeface="ＭＳ Ｐゴシック" pitchFamily="34" charset="-128"/>
              </a:rPr>
              <a:t>)</a:t>
            </a:r>
          </a:p>
          <a:p>
            <a:r>
              <a:rPr lang="en-US" altLang="en-US" dirty="0" smtClean="0">
                <a:ea typeface="ＭＳ Ｐゴシック" pitchFamily="34" charset="-128"/>
              </a:rPr>
              <a:t>Co-Lead Bob Kuligowski (</a:t>
            </a:r>
            <a:r>
              <a:rPr lang="en-US" altLang="en-US" dirty="0" smtClean="0">
                <a:ea typeface="ＭＳ Ｐゴシック" pitchFamily="34" charset="-128"/>
                <a:hlinkClick r:id="rId4"/>
              </a:rPr>
              <a:t>bob.kuligowski@noaa.gov</a:t>
            </a:r>
            <a:r>
              <a:rPr lang="en-US" altLang="en-US" dirty="0" smtClean="0">
                <a:ea typeface="ＭＳ Ｐゴシック" pitchFamily="34" charset="-128"/>
              </a:rPr>
              <a:t>)</a:t>
            </a:r>
          </a:p>
          <a:p>
            <a:r>
              <a:rPr lang="en-US" altLang="en-US" dirty="0" smtClean="0">
                <a:ea typeface="ＭＳ Ｐゴシック" pitchFamily="34" charset="-128"/>
              </a:rPr>
              <a:t>NASA </a:t>
            </a:r>
            <a:r>
              <a:rPr lang="en-US" altLang="en-US" dirty="0" err="1" smtClean="0">
                <a:ea typeface="ＭＳ Ｐゴシック" pitchFamily="34" charset="-128"/>
              </a:rPr>
              <a:t>DisWG</a:t>
            </a:r>
            <a:r>
              <a:rPr lang="en-US" altLang="en-US" dirty="0" smtClean="0">
                <a:ea typeface="ＭＳ Ｐゴシック" pitchFamily="34" charset="-128"/>
              </a:rPr>
              <a:t> Rep David Green (</a:t>
            </a:r>
            <a:r>
              <a:rPr lang="en-US" altLang="en-US" dirty="0" smtClean="0">
                <a:ea typeface="ＭＳ Ｐゴシック" pitchFamily="34" charset="-128"/>
                <a:hlinkClick r:id="rId5"/>
              </a:rPr>
              <a:t>david.s.green@nasa.gov</a:t>
            </a:r>
            <a:r>
              <a:rPr lang="en-US" altLang="en-US" dirty="0" smtClean="0">
                <a:ea typeface="ＭＳ Ｐゴシック" pitchFamily="34" charset="-128"/>
              </a:rPr>
              <a:t>)</a:t>
            </a:r>
          </a:p>
          <a:p>
            <a:r>
              <a:rPr lang="en-US" altLang="en-US" dirty="0" smtClean="0">
                <a:ea typeface="ＭＳ Ｐゴシック" pitchFamily="34" charset="-128"/>
              </a:rPr>
              <a:t>8-10 September 2015</a:t>
            </a:r>
          </a:p>
        </p:txBody>
      </p:sp>
      <p:sp>
        <p:nvSpPr>
          <p:cNvPr id="5123" name="Rectangle 44"/>
          <p:cNvSpPr>
            <a:spLocks noGrp="1" noChangeArrowheads="1"/>
          </p:cNvSpPr>
          <p:nvPr>
            <p:ph type="ctrTitle"/>
          </p:nvPr>
        </p:nvSpPr>
        <p:spPr>
          <a:xfrm>
            <a:off x="-36513" y="188913"/>
            <a:ext cx="9145588" cy="1512887"/>
          </a:xfrm>
        </p:spPr>
        <p:txBody>
          <a:bodyPr/>
          <a:lstStyle/>
          <a:p>
            <a:r>
              <a:rPr lang="en-US" altLang="en-US" smtClean="0">
                <a:solidFill>
                  <a:schemeClr val="bg1"/>
                </a:solidFill>
                <a:ea typeface="ＭＳ Ｐゴシック" pitchFamily="34" charset="-128"/>
              </a:rPr>
              <a:t>CEOS Disaster Risk Management Flood Pilot Status and Plans</a:t>
            </a:r>
            <a:endParaRPr lang="en-US" altLang="en-US" smtClean="0">
              <a:ea typeface="ＭＳ Ｐゴシック" pitchFamily="34" charset="-128"/>
            </a:endParaRPr>
          </a:p>
        </p:txBody>
      </p:sp>
      <p:pic>
        <p:nvPicPr>
          <p:cNvPr id="5124" name="Picture 1"/>
          <p:cNvPicPr>
            <a:picLocks noChangeAspect="1" noChangeArrowheads="1"/>
          </p:cNvPicPr>
          <p:nvPr/>
        </p:nvPicPr>
        <p:blipFill>
          <a:blip r:embed="rId6" cstate="print"/>
          <a:srcRect/>
          <a:stretch>
            <a:fillRect/>
          </a:stretch>
        </p:blipFill>
        <p:spPr bwMode="auto">
          <a:xfrm>
            <a:off x="6659563" y="5013325"/>
            <a:ext cx="1106487" cy="863600"/>
          </a:xfrm>
          <a:prstGeom prst="rect">
            <a:avLst/>
          </a:prstGeom>
          <a:noFill/>
          <a:ln w="9525">
            <a:solidFill>
              <a:schemeClr val="bg1"/>
            </a:solidFill>
            <a:miter lim="800000"/>
            <a:headEnd/>
            <a:tailEnd/>
          </a:ln>
        </p:spPr>
      </p:pic>
      <p:pic>
        <p:nvPicPr>
          <p:cNvPr id="5125" name="Picture 4"/>
          <p:cNvPicPr>
            <a:picLocks noChangeAspect="1"/>
          </p:cNvPicPr>
          <p:nvPr/>
        </p:nvPicPr>
        <p:blipFill>
          <a:blip r:embed="rId7" cstate="print"/>
          <a:srcRect/>
          <a:stretch>
            <a:fillRect/>
          </a:stretch>
        </p:blipFill>
        <p:spPr bwMode="auto">
          <a:xfrm>
            <a:off x="5508625" y="4941888"/>
            <a:ext cx="1079500" cy="1079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163"/>
          </a:xfrm>
        </p:spPr>
        <p:txBody>
          <a:bodyPr/>
          <a:lstStyle/>
          <a:p>
            <a:r>
              <a:rPr lang="en-US" altLang="en-US" sz="3200" dirty="0" smtClean="0"/>
              <a:t>Objective B: Caribbean/Central American Component Status (1/4)</a:t>
            </a:r>
          </a:p>
        </p:txBody>
      </p:sp>
      <p:sp>
        <p:nvSpPr>
          <p:cNvPr id="12291" name="Content Placeholder 2"/>
          <p:cNvSpPr>
            <a:spLocks noGrp="1"/>
          </p:cNvSpPr>
          <p:nvPr>
            <p:ph idx="1"/>
          </p:nvPr>
        </p:nvSpPr>
        <p:spPr>
          <a:xfrm>
            <a:off x="539751" y="1340545"/>
            <a:ext cx="8136705" cy="4896767"/>
          </a:xfrm>
        </p:spPr>
        <p:txBody>
          <a:bodyPr/>
          <a:lstStyle/>
          <a:p>
            <a:pPr>
              <a:lnSpc>
                <a:spcPct val="90000"/>
              </a:lnSpc>
              <a:spcBef>
                <a:spcPts val="600"/>
              </a:spcBef>
            </a:pPr>
            <a:r>
              <a:rPr lang="en-US" altLang="en-US" sz="2400" u="sng" dirty="0" smtClean="0"/>
              <a:t>2014 Milestones</a:t>
            </a:r>
            <a:r>
              <a:rPr lang="en-US" altLang="en-US" sz="2400" dirty="0" smtClean="0"/>
              <a:t>:</a:t>
            </a:r>
          </a:p>
          <a:p>
            <a:pPr lvl="1">
              <a:lnSpc>
                <a:spcPct val="90000"/>
              </a:lnSpc>
              <a:spcBef>
                <a:spcPts val="600"/>
              </a:spcBef>
            </a:pPr>
            <a:r>
              <a:rPr lang="en-US" sz="2000" dirty="0" smtClean="0"/>
              <a:t>Flood dashboard based on Namibia pilot adapted to Caribbean and Central American users</a:t>
            </a:r>
          </a:p>
          <a:p>
            <a:pPr marL="1257300" lvl="2" indent="-339725">
              <a:lnSpc>
                <a:spcPct val="90000"/>
              </a:lnSpc>
              <a:spcBef>
                <a:spcPts val="600"/>
              </a:spcBef>
            </a:pPr>
            <a:r>
              <a:rPr lang="en-US" sz="2000" u="sng" dirty="0" smtClean="0"/>
              <a:t>Status</a:t>
            </a:r>
            <a:r>
              <a:rPr lang="en-US" sz="2000" dirty="0" smtClean="0"/>
              <a:t>: </a:t>
            </a:r>
            <a:r>
              <a:rPr lang="en-US" altLang="en-US" sz="2000" dirty="0" smtClean="0"/>
              <a:t>Prototype Flood Dashboard completed: </a:t>
            </a:r>
            <a:r>
              <a:rPr lang="en-US" altLang="en-US" sz="2000" dirty="0" smtClean="0">
                <a:hlinkClick r:id="rId2"/>
              </a:rPr>
              <a:t>http://matsu-flashflood.opensciencedatacloud.org/</a:t>
            </a:r>
            <a:r>
              <a:rPr lang="en-US" altLang="en-US" sz="2000" dirty="0" smtClean="0"/>
              <a:t> </a:t>
            </a:r>
            <a:endParaRPr lang="en-US" sz="2000" dirty="0" smtClean="0"/>
          </a:p>
          <a:p>
            <a:pPr lvl="1">
              <a:lnSpc>
                <a:spcPct val="90000"/>
              </a:lnSpc>
              <a:spcBef>
                <a:spcPts val="600"/>
              </a:spcBef>
            </a:pPr>
            <a:r>
              <a:rPr lang="en-US" sz="2000" dirty="0" smtClean="0"/>
              <a:t>Flood monitoring (i.e., targeted EO data acquisitions) </a:t>
            </a:r>
          </a:p>
          <a:p>
            <a:pPr marL="1257300" lvl="2" indent="-339725">
              <a:lnSpc>
                <a:spcPct val="90000"/>
              </a:lnSpc>
              <a:spcBef>
                <a:spcPts val="600"/>
              </a:spcBef>
            </a:pPr>
            <a:r>
              <a:rPr lang="en-US" sz="2000" u="sng" dirty="0" smtClean="0"/>
              <a:t>Status</a:t>
            </a:r>
            <a:r>
              <a:rPr lang="en-US" sz="2000" dirty="0" smtClean="0"/>
              <a:t>: </a:t>
            </a:r>
            <a:r>
              <a:rPr lang="en-US" sz="2000" dirty="0"/>
              <a:t>T</a:t>
            </a:r>
            <a:r>
              <a:rPr lang="en-US" sz="2000" dirty="0" smtClean="0"/>
              <a:t>argeted EO acquisitions in 2014 for Guatemala, Panama, Trinidad, Haiti, and Belize</a:t>
            </a:r>
          </a:p>
          <a:p>
            <a:pPr lvl="1">
              <a:lnSpc>
                <a:spcPct val="90000"/>
              </a:lnSpc>
              <a:spcBef>
                <a:spcPts val="600"/>
              </a:spcBef>
            </a:pPr>
            <a:r>
              <a:rPr lang="en-US" sz="2000" dirty="0" smtClean="0"/>
              <a:t>Contributions of data to KAL Haiti data base</a:t>
            </a:r>
          </a:p>
          <a:p>
            <a:pPr marL="1257300" lvl="2" indent="-339725">
              <a:lnSpc>
                <a:spcPct val="90000"/>
              </a:lnSpc>
              <a:spcBef>
                <a:spcPts val="600"/>
              </a:spcBef>
            </a:pPr>
            <a:r>
              <a:rPr lang="en-US" sz="2000" u="sng" dirty="0" smtClean="0"/>
              <a:t>Status</a:t>
            </a:r>
            <a:r>
              <a:rPr lang="en-US" sz="2000" dirty="0" smtClean="0"/>
              <a:t>: Completed</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10</a:t>
            </a:fld>
            <a:endParaRPr lang="en-US" alt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163"/>
          </a:xfrm>
        </p:spPr>
        <p:txBody>
          <a:bodyPr/>
          <a:lstStyle/>
          <a:p>
            <a:r>
              <a:rPr lang="en-US" altLang="en-US" sz="3200" dirty="0" smtClean="0"/>
              <a:t>Objective B: Caribbean/Central American Component Status (2/4)</a:t>
            </a:r>
          </a:p>
        </p:txBody>
      </p:sp>
      <p:sp>
        <p:nvSpPr>
          <p:cNvPr id="12291" name="Content Placeholder 2"/>
          <p:cNvSpPr>
            <a:spLocks noGrp="1"/>
          </p:cNvSpPr>
          <p:nvPr>
            <p:ph idx="1"/>
          </p:nvPr>
        </p:nvSpPr>
        <p:spPr>
          <a:xfrm>
            <a:off x="467544" y="1052513"/>
            <a:ext cx="8280920" cy="504279"/>
          </a:xfrm>
        </p:spPr>
        <p:txBody>
          <a:bodyPr/>
          <a:lstStyle/>
          <a:p>
            <a:pPr algn="ctr">
              <a:lnSpc>
                <a:spcPct val="90000"/>
              </a:lnSpc>
              <a:spcBef>
                <a:spcPts val="600"/>
              </a:spcBef>
              <a:buNone/>
            </a:pPr>
            <a:r>
              <a:rPr lang="en-US" altLang="en-US" sz="2400" dirty="0" smtClean="0">
                <a:hlinkClick r:id="rId2"/>
              </a:rPr>
              <a:t>http://matsu-flashflood.opensciencedatacloud.org/</a:t>
            </a:r>
            <a:r>
              <a:rPr lang="en-US" altLang="en-US" sz="2400" dirty="0" smtClean="0"/>
              <a:t> </a:t>
            </a:r>
          </a:p>
        </p:txBody>
      </p:sp>
      <p:grpSp>
        <p:nvGrpSpPr>
          <p:cNvPr id="8" name="Group 7"/>
          <p:cNvGrpSpPr>
            <a:grpSpLocks noChangeAspect="1"/>
          </p:cNvGrpSpPr>
          <p:nvPr/>
        </p:nvGrpSpPr>
        <p:grpSpPr>
          <a:xfrm>
            <a:off x="1907704" y="1556791"/>
            <a:ext cx="5461851" cy="5301209"/>
            <a:chOff x="0" y="0"/>
            <a:chExt cx="3958429" cy="3842005"/>
          </a:xfrm>
        </p:grpSpPr>
        <p:pic>
          <p:nvPicPr>
            <p:cNvPr id="92162" name="Picture 2"/>
            <p:cNvPicPr>
              <a:picLocks noChangeAspect="1" noChangeArrowheads="1"/>
            </p:cNvPicPr>
            <p:nvPr/>
          </p:nvPicPr>
          <p:blipFill>
            <a:blip r:embed="rId3" cstate="print"/>
            <a:srcRect r="56710"/>
            <a:stretch>
              <a:fillRect/>
            </a:stretch>
          </p:blipFill>
          <p:spPr bwMode="auto">
            <a:xfrm>
              <a:off x="0" y="0"/>
              <a:ext cx="3958429" cy="3243649"/>
            </a:xfrm>
            <a:prstGeom prst="rect">
              <a:avLst/>
            </a:prstGeom>
            <a:noFill/>
            <a:ln w="9525">
              <a:noFill/>
              <a:miter lim="800000"/>
              <a:headEnd/>
              <a:tailEnd/>
            </a:ln>
          </p:spPr>
        </p:pic>
        <p:pic>
          <p:nvPicPr>
            <p:cNvPr id="92163" name="Picture 3"/>
            <p:cNvPicPr>
              <a:picLocks noChangeAspect="1" noChangeArrowheads="1"/>
            </p:cNvPicPr>
            <p:nvPr/>
          </p:nvPicPr>
          <p:blipFill>
            <a:blip r:embed="rId4" cstate="print"/>
            <a:srcRect t="33299" r="56721" b="13336"/>
            <a:stretch>
              <a:fillRect/>
            </a:stretch>
          </p:blipFill>
          <p:spPr bwMode="auto">
            <a:xfrm>
              <a:off x="1006" y="2111057"/>
              <a:ext cx="3957423" cy="1730948"/>
            </a:xfrm>
            <a:prstGeom prst="rect">
              <a:avLst/>
            </a:prstGeom>
            <a:noFill/>
            <a:ln w="9525">
              <a:noFill/>
              <a:miter lim="800000"/>
              <a:headEnd/>
              <a:tailEnd/>
            </a:ln>
          </p:spPr>
        </p:pic>
      </p:grpSp>
      <p:sp>
        <p:nvSpPr>
          <p:cNvPr id="10" name="Slide Number Placeholder 9"/>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11</a:t>
            </a:fld>
            <a:endParaRPr lang="en-US" alt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163"/>
          </a:xfrm>
        </p:spPr>
        <p:txBody>
          <a:bodyPr/>
          <a:lstStyle/>
          <a:p>
            <a:r>
              <a:rPr lang="en-US" altLang="en-US" sz="3200" dirty="0" smtClean="0"/>
              <a:t>Objective B: Caribbean/Central American Component Status (3/4)</a:t>
            </a:r>
          </a:p>
        </p:txBody>
      </p:sp>
      <p:sp>
        <p:nvSpPr>
          <p:cNvPr id="12291" name="Content Placeholder 2"/>
          <p:cNvSpPr>
            <a:spLocks noGrp="1"/>
          </p:cNvSpPr>
          <p:nvPr>
            <p:ph idx="1"/>
          </p:nvPr>
        </p:nvSpPr>
        <p:spPr>
          <a:xfrm>
            <a:off x="539751" y="1052513"/>
            <a:ext cx="8136705" cy="5688855"/>
          </a:xfrm>
        </p:spPr>
        <p:txBody>
          <a:bodyPr/>
          <a:lstStyle/>
          <a:p>
            <a:pPr>
              <a:lnSpc>
                <a:spcPct val="90000"/>
              </a:lnSpc>
              <a:spcBef>
                <a:spcPts val="600"/>
              </a:spcBef>
            </a:pPr>
            <a:r>
              <a:rPr lang="en-US" sz="2400" u="sng" dirty="0" smtClean="0"/>
              <a:t>2015 Milestones</a:t>
            </a:r>
            <a:r>
              <a:rPr lang="en-US" sz="2400" dirty="0" smtClean="0"/>
              <a:t>:</a:t>
            </a:r>
          </a:p>
          <a:p>
            <a:pPr lvl="1">
              <a:lnSpc>
                <a:spcPct val="90000"/>
              </a:lnSpc>
              <a:spcBef>
                <a:spcPts val="600"/>
              </a:spcBef>
            </a:pPr>
            <a:r>
              <a:rPr lang="en-US" sz="2000" dirty="0" smtClean="0"/>
              <a:t>Flood monitoring during 2015 season</a:t>
            </a:r>
          </a:p>
          <a:p>
            <a:pPr marL="1255713" lvl="2" indent="-341313">
              <a:lnSpc>
                <a:spcPct val="90000"/>
              </a:lnSpc>
              <a:spcBef>
                <a:spcPts val="600"/>
              </a:spcBef>
            </a:pPr>
            <a:r>
              <a:rPr lang="en-US" sz="2000" u="sng" dirty="0" smtClean="0"/>
              <a:t>Status</a:t>
            </a:r>
            <a:r>
              <a:rPr lang="en-US" sz="2000" dirty="0" smtClean="0"/>
              <a:t>: </a:t>
            </a:r>
            <a:r>
              <a:rPr lang="en-US" altLang="en-US" sz="2000" dirty="0" smtClean="0"/>
              <a:t>EO-1 / MODIS / </a:t>
            </a:r>
            <a:r>
              <a:rPr lang="en-US" altLang="en-US" sz="2000" dirty="0" err="1" smtClean="0"/>
              <a:t>Landsat</a:t>
            </a:r>
            <a:r>
              <a:rPr lang="en-US" altLang="en-US" sz="2000" dirty="0" smtClean="0"/>
              <a:t> flood maps for CATHLAC for June floods in Panama; COSMO-Sky-Med, Radarsat-2, and EO-1 data for coverage of Dominica after TS Erika in August</a:t>
            </a:r>
            <a:endParaRPr lang="en-US" sz="2000" dirty="0" smtClean="0"/>
          </a:p>
          <a:p>
            <a:pPr lvl="1">
              <a:lnSpc>
                <a:spcPct val="90000"/>
              </a:lnSpc>
              <a:spcBef>
                <a:spcPts val="600"/>
              </a:spcBef>
            </a:pPr>
            <a:r>
              <a:rPr lang="en-US" sz="2000" dirty="0" smtClean="0"/>
              <a:t>RASOR risk management platform operational for flood risk and landslide risk analysis in Haiti</a:t>
            </a:r>
          </a:p>
          <a:p>
            <a:pPr marL="1257300" lvl="2" indent="-339725">
              <a:lnSpc>
                <a:spcPct val="90000"/>
              </a:lnSpc>
              <a:spcBef>
                <a:spcPts val="600"/>
              </a:spcBef>
            </a:pPr>
            <a:r>
              <a:rPr lang="en-US" sz="2000" u="sng" dirty="0" smtClean="0"/>
              <a:t>Status</a:t>
            </a:r>
            <a:r>
              <a:rPr lang="en-US" sz="2000" dirty="0" smtClean="0"/>
              <a:t>: </a:t>
            </a:r>
            <a:r>
              <a:rPr lang="en-US" altLang="en-US" sz="2000" dirty="0" smtClean="0"/>
              <a:t>COSMO-</a:t>
            </a:r>
            <a:r>
              <a:rPr lang="en-US" altLang="en-US" sz="2000" dirty="0" err="1" smtClean="0"/>
              <a:t>SkyMed</a:t>
            </a:r>
            <a:r>
              <a:rPr lang="en-US" altLang="en-US" sz="2000" dirty="0" smtClean="0"/>
              <a:t> data (from KAL-Haiti database) to RASOR team for subsidence work and revised flood risk maps</a:t>
            </a:r>
            <a:endParaRPr lang="en-US" sz="2000" dirty="0" smtClean="0"/>
          </a:p>
          <a:p>
            <a:pPr lvl="1">
              <a:lnSpc>
                <a:spcPct val="90000"/>
              </a:lnSpc>
              <a:spcBef>
                <a:spcPts val="600"/>
              </a:spcBef>
            </a:pPr>
            <a:r>
              <a:rPr lang="en-US" sz="2000" dirty="0" smtClean="0"/>
              <a:t>10-year flood archive based on </a:t>
            </a:r>
            <a:r>
              <a:rPr lang="en-US" sz="2000" dirty="0" err="1" smtClean="0"/>
              <a:t>Deltares</a:t>
            </a:r>
            <a:r>
              <a:rPr lang="en-US" sz="2000" dirty="0" smtClean="0"/>
              <a:t> Flood Monitoring </a:t>
            </a:r>
            <a:r>
              <a:rPr lang="en-US" sz="2000" dirty="0" err="1" smtClean="0"/>
              <a:t>Programme</a:t>
            </a:r>
            <a:endParaRPr lang="en-US" sz="2000" dirty="0" smtClean="0"/>
          </a:p>
          <a:p>
            <a:pPr marL="1257300" lvl="2" indent="-339725">
              <a:lnSpc>
                <a:spcPct val="90000"/>
              </a:lnSpc>
              <a:spcBef>
                <a:spcPts val="600"/>
              </a:spcBef>
            </a:pPr>
            <a:r>
              <a:rPr lang="en-US" sz="2000" u="sng" dirty="0" smtClean="0"/>
              <a:t>Status</a:t>
            </a:r>
            <a:r>
              <a:rPr lang="en-US" sz="2000" dirty="0" smtClean="0"/>
              <a:t>: DELTARES has ceased efforts (lack of funding???)</a:t>
            </a:r>
          </a:p>
          <a:p>
            <a:pPr>
              <a:lnSpc>
                <a:spcPct val="90000"/>
              </a:lnSpc>
              <a:spcBef>
                <a:spcPts val="600"/>
              </a:spcBef>
            </a:pPr>
            <a:r>
              <a:rPr lang="en-US" altLang="en-US" sz="2400" u="sng" dirty="0" smtClean="0"/>
              <a:t>Overall Status</a:t>
            </a:r>
            <a:r>
              <a:rPr lang="en-US" altLang="en-US" sz="2400" dirty="0" smtClean="0"/>
              <a:t>: </a:t>
            </a:r>
            <a:r>
              <a:rPr lang="en-US" altLang="en-US" sz="2400" b="1" dirty="0" smtClean="0"/>
              <a:t>50%</a:t>
            </a:r>
            <a:r>
              <a:rPr lang="en-US" altLang="en-US" sz="2400" dirty="0" smtClean="0"/>
              <a:t> complete.</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12</a:t>
            </a:fld>
            <a:endParaRPr lang="en-US" alt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163"/>
          </a:xfrm>
        </p:spPr>
        <p:txBody>
          <a:bodyPr/>
          <a:lstStyle/>
          <a:p>
            <a:r>
              <a:rPr lang="en-US" altLang="en-US" sz="3200" dirty="0" smtClean="0"/>
              <a:t>Objective B: Caribbean/Central American Component Status (4/4)</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13</a:t>
            </a:fld>
            <a:endParaRPr lang="en-US" altLang="en-US" dirty="0"/>
          </a:p>
        </p:txBody>
      </p:sp>
      <p:pic>
        <p:nvPicPr>
          <p:cNvPr id="8" name="Picture 7" descr="EO1A0010492015245110KF_pansharpen.png"/>
          <p:cNvPicPr>
            <a:picLocks noChangeAspect="1"/>
          </p:cNvPicPr>
          <p:nvPr/>
        </p:nvPicPr>
        <p:blipFill>
          <a:blip r:embed="rId2" cstate="print"/>
          <a:stretch>
            <a:fillRect/>
          </a:stretch>
        </p:blipFill>
        <p:spPr>
          <a:xfrm>
            <a:off x="5943600" y="836712"/>
            <a:ext cx="3200400" cy="5451760"/>
          </a:xfrm>
          <a:prstGeom prst="rect">
            <a:avLst/>
          </a:prstGeom>
        </p:spPr>
      </p:pic>
      <p:sp>
        <p:nvSpPr>
          <p:cNvPr id="10" name="Rectangle 9"/>
          <p:cNvSpPr/>
          <p:nvPr/>
        </p:nvSpPr>
        <p:spPr bwMode="auto">
          <a:xfrm>
            <a:off x="7308304" y="4005064"/>
            <a:ext cx="720080" cy="432048"/>
          </a:xfrm>
          <a:prstGeom prst="rect">
            <a:avLst/>
          </a:prstGeom>
          <a:noFill/>
          <a:ln w="28575" cap="flat" cmpd="sng" algn="ctr">
            <a:solidFill>
              <a:srgbClr val="FF0000"/>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03288"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smtClean="0">
              <a:ln>
                <a:noFill/>
              </a:ln>
              <a:solidFill>
                <a:schemeClr val="tx2"/>
              </a:solidFill>
              <a:effectLst/>
              <a:latin typeface="Times New Roman" pitchFamily="-112" charset="0"/>
            </a:endParaRPr>
          </a:p>
        </p:txBody>
      </p:sp>
      <p:cxnSp>
        <p:nvCxnSpPr>
          <p:cNvPr id="12" name="Straight Connector 11"/>
          <p:cNvCxnSpPr/>
          <p:nvPr/>
        </p:nvCxnSpPr>
        <p:spPr bwMode="auto">
          <a:xfrm>
            <a:off x="5652120" y="2276872"/>
            <a:ext cx="2376264" cy="1728192"/>
          </a:xfrm>
          <a:prstGeom prst="line">
            <a:avLst/>
          </a:prstGeom>
          <a:solidFill>
            <a:srgbClr val="FFCC66"/>
          </a:solidFill>
          <a:ln w="28575" cap="flat" cmpd="sng" algn="ctr">
            <a:solidFill>
              <a:srgbClr val="FF0000"/>
            </a:solidFill>
            <a:prstDash val="solid"/>
            <a:round/>
            <a:headEnd type="none" w="med" len="med"/>
            <a:tailEnd type="none" w="med" len="med"/>
          </a:ln>
          <a:effectLst/>
        </p:spPr>
      </p:cxnSp>
      <p:cxnSp>
        <p:nvCxnSpPr>
          <p:cNvPr id="13" name="Straight Connector 12"/>
          <p:cNvCxnSpPr/>
          <p:nvPr/>
        </p:nvCxnSpPr>
        <p:spPr bwMode="auto">
          <a:xfrm flipV="1">
            <a:off x="5652120" y="4437112"/>
            <a:ext cx="2376264" cy="648072"/>
          </a:xfrm>
          <a:prstGeom prst="line">
            <a:avLst/>
          </a:prstGeom>
          <a:solidFill>
            <a:srgbClr val="FFCC66"/>
          </a:solidFill>
          <a:ln w="28575" cap="flat" cmpd="sng" algn="ctr">
            <a:solidFill>
              <a:srgbClr val="FF0000"/>
            </a:solidFill>
            <a:prstDash val="solid"/>
            <a:round/>
            <a:headEnd type="none" w="med" len="med"/>
            <a:tailEnd type="none" w="med" len="med"/>
          </a:ln>
          <a:effectLst/>
        </p:spPr>
      </p:cxnSp>
      <p:cxnSp>
        <p:nvCxnSpPr>
          <p:cNvPr id="15" name="Straight Connector 14"/>
          <p:cNvCxnSpPr/>
          <p:nvPr/>
        </p:nvCxnSpPr>
        <p:spPr bwMode="auto">
          <a:xfrm>
            <a:off x="0" y="2276872"/>
            <a:ext cx="7308304" cy="1728192"/>
          </a:xfrm>
          <a:prstGeom prst="line">
            <a:avLst/>
          </a:prstGeom>
          <a:solidFill>
            <a:srgbClr val="FFCC66"/>
          </a:solidFill>
          <a:ln w="28575" cap="flat" cmpd="sng" algn="ctr">
            <a:solidFill>
              <a:srgbClr val="FF0000"/>
            </a:solidFill>
            <a:prstDash val="solid"/>
            <a:round/>
            <a:headEnd type="none" w="med" len="med"/>
            <a:tailEnd type="none" w="med" len="med"/>
          </a:ln>
          <a:effectLst/>
        </p:spPr>
      </p:cxnSp>
      <p:cxnSp>
        <p:nvCxnSpPr>
          <p:cNvPr id="17" name="Straight Connector 16"/>
          <p:cNvCxnSpPr/>
          <p:nvPr/>
        </p:nvCxnSpPr>
        <p:spPr bwMode="auto">
          <a:xfrm flipV="1">
            <a:off x="0" y="4437112"/>
            <a:ext cx="7308304" cy="648072"/>
          </a:xfrm>
          <a:prstGeom prst="line">
            <a:avLst/>
          </a:prstGeom>
          <a:solidFill>
            <a:srgbClr val="FFCC66"/>
          </a:solidFill>
          <a:ln w="28575" cap="flat" cmpd="sng" algn="ctr">
            <a:solidFill>
              <a:srgbClr val="FF0000"/>
            </a:solidFill>
            <a:prstDash val="solid"/>
            <a:round/>
            <a:headEnd type="none" w="med" len="med"/>
            <a:tailEnd type="none" w="med" len="med"/>
          </a:ln>
          <a:effectLst/>
        </p:spPr>
      </p:cxnSp>
      <p:pic>
        <p:nvPicPr>
          <p:cNvPr id="7" name="Picture 6" descr="EO1 Dominica.PNG"/>
          <p:cNvPicPr>
            <a:picLocks noChangeAspect="1"/>
          </p:cNvPicPr>
          <p:nvPr/>
        </p:nvPicPr>
        <p:blipFill>
          <a:blip r:embed="rId3" cstate="print"/>
          <a:srcRect l="1874" t="11284" r="1485" b="2959"/>
          <a:stretch>
            <a:fillRect/>
          </a:stretch>
        </p:blipFill>
        <p:spPr>
          <a:xfrm>
            <a:off x="-1" y="2276872"/>
            <a:ext cx="5690527" cy="2808312"/>
          </a:xfrm>
          <a:prstGeom prst="rect">
            <a:avLst/>
          </a:prstGeom>
        </p:spPr>
      </p:pic>
      <p:sp>
        <p:nvSpPr>
          <p:cNvPr id="22" name="TextBox 21"/>
          <p:cNvSpPr txBox="1"/>
          <p:nvPr/>
        </p:nvSpPr>
        <p:spPr>
          <a:xfrm>
            <a:off x="1" y="6021288"/>
            <a:ext cx="9144000" cy="707886"/>
          </a:xfrm>
          <a:prstGeom prst="rect">
            <a:avLst/>
          </a:prstGeom>
          <a:noFill/>
        </p:spPr>
        <p:txBody>
          <a:bodyPr wrap="square" rtlCol="0">
            <a:spAutoFit/>
          </a:bodyPr>
          <a:lstStyle/>
          <a:p>
            <a:pPr algn="ctr"/>
            <a:r>
              <a:rPr lang="en-US" sz="2000" b="0" dirty="0" smtClean="0"/>
              <a:t>EO-1 image of Dominica from 1245 UTC 2 September </a:t>
            </a:r>
            <a:r>
              <a:rPr lang="en-US" sz="2000" b="0" dirty="0" smtClean="0"/>
              <a:t>2015 (NOTE: was first available non-cloudy image)</a:t>
            </a:r>
            <a:endParaRPr lang="en-US" sz="2000" b="0" dirty="0"/>
          </a:p>
        </p:txBody>
      </p:sp>
      <p:sp>
        <p:nvSpPr>
          <p:cNvPr id="14" name="Oval 13"/>
          <p:cNvSpPr/>
          <p:nvPr/>
        </p:nvSpPr>
        <p:spPr bwMode="auto">
          <a:xfrm>
            <a:off x="1403648" y="4077072"/>
            <a:ext cx="864096" cy="432048"/>
          </a:xfrm>
          <a:prstGeom prst="ellipse">
            <a:avLst/>
          </a:prstGeom>
          <a:noFill/>
          <a:ln w="28575" cap="flat" cmpd="sng" algn="ctr">
            <a:solidFill>
              <a:srgbClr val="FF0000"/>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03288"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smtClean="0">
              <a:ln>
                <a:noFill/>
              </a:ln>
              <a:solidFill>
                <a:schemeClr val="tx2"/>
              </a:solidFill>
              <a:effectLst/>
              <a:latin typeface="Times New Roman" pitchFamily="-112"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163"/>
          </a:xfrm>
        </p:spPr>
        <p:txBody>
          <a:bodyPr/>
          <a:lstStyle/>
          <a:p>
            <a:r>
              <a:rPr lang="en-US" altLang="en-US" sz="3200" dirty="0" smtClean="0"/>
              <a:t>Objective B: Caribbean/Central American Component Status (5/4)</a:t>
            </a:r>
          </a:p>
        </p:txBody>
      </p:sp>
      <p:sp>
        <p:nvSpPr>
          <p:cNvPr id="12291" name="Content Placeholder 2"/>
          <p:cNvSpPr>
            <a:spLocks noGrp="1"/>
          </p:cNvSpPr>
          <p:nvPr>
            <p:ph idx="1"/>
          </p:nvPr>
        </p:nvSpPr>
        <p:spPr>
          <a:xfrm>
            <a:off x="539751" y="1052513"/>
            <a:ext cx="8136706" cy="5688855"/>
          </a:xfrm>
        </p:spPr>
        <p:txBody>
          <a:bodyPr/>
          <a:lstStyle/>
          <a:p>
            <a:pPr>
              <a:lnSpc>
                <a:spcPct val="90000"/>
              </a:lnSpc>
              <a:spcBef>
                <a:spcPts val="600"/>
              </a:spcBef>
            </a:pPr>
            <a:r>
              <a:rPr lang="en-US" altLang="en-US" sz="2400" u="sng" dirty="0" smtClean="0"/>
              <a:t>Other Planned </a:t>
            </a:r>
            <a:r>
              <a:rPr lang="en-US" altLang="en-US" sz="2400" u="sng" dirty="0" err="1" smtClean="0"/>
              <a:t>Activites</a:t>
            </a:r>
            <a:endParaRPr lang="en-US" altLang="en-US" sz="2400" u="sng" dirty="0" smtClean="0"/>
          </a:p>
          <a:p>
            <a:pPr lvl="1">
              <a:lnSpc>
                <a:spcPct val="90000"/>
              </a:lnSpc>
              <a:spcBef>
                <a:spcPts val="600"/>
              </a:spcBef>
            </a:pPr>
            <a:r>
              <a:rPr lang="en-US" altLang="en-US" sz="2000" dirty="0" smtClean="0"/>
              <a:t>Collection of background Radarsat-2 pre-event imagery at known look angles and modes for the entire region (CSA-</a:t>
            </a:r>
            <a:r>
              <a:rPr lang="en-US" altLang="en-US" sz="2000" dirty="0" err="1" smtClean="0"/>
              <a:t>Giguere</a:t>
            </a:r>
            <a:r>
              <a:rPr lang="en-US" altLang="en-US" sz="2000" dirty="0" smtClean="0"/>
              <a:t>)</a:t>
            </a:r>
          </a:p>
          <a:p>
            <a:pPr marL="1257300" lvl="2" indent="-339725">
              <a:lnSpc>
                <a:spcPct val="90000"/>
              </a:lnSpc>
              <a:spcBef>
                <a:spcPts val="600"/>
              </a:spcBef>
            </a:pPr>
            <a:r>
              <a:rPr lang="en-US" altLang="en-US" sz="2000" u="sng" dirty="0" smtClean="0"/>
              <a:t>Status</a:t>
            </a:r>
            <a:r>
              <a:rPr lang="en-US" altLang="en-US" sz="2000" dirty="0" smtClean="0"/>
              <a:t>: 4 rounds of background collections completed and in archive</a:t>
            </a:r>
          </a:p>
          <a:p>
            <a:pPr lvl="1">
              <a:lnSpc>
                <a:spcPct val="90000"/>
              </a:lnSpc>
              <a:spcBef>
                <a:spcPts val="600"/>
              </a:spcBef>
            </a:pPr>
            <a:r>
              <a:rPr lang="en-US" altLang="en-US" sz="2000" dirty="0" smtClean="0"/>
              <a:t>Damage assessment studies to analyze satellite-derived inputs as compared to ground-based manual techniques (CIMH-Farrell)</a:t>
            </a:r>
          </a:p>
          <a:p>
            <a:pPr marL="1257300" lvl="2" indent="-339725">
              <a:lnSpc>
                <a:spcPct val="90000"/>
              </a:lnSpc>
              <a:spcBef>
                <a:spcPts val="600"/>
              </a:spcBef>
            </a:pPr>
            <a:r>
              <a:rPr lang="en-US" altLang="en-US" sz="2000" u="sng" dirty="0" smtClean="0"/>
              <a:t>Status</a:t>
            </a:r>
            <a:r>
              <a:rPr lang="en-US" altLang="en-US" sz="2000" dirty="0" smtClean="0"/>
              <a:t>: Case study performed in Saint Vincent and the Grenadines…combination of radar and optical technique being evaluated for general application by </a:t>
            </a:r>
            <a:r>
              <a:rPr lang="en-US" altLang="en-US" sz="2000" dirty="0" err="1" smtClean="0"/>
              <a:t>CIMH</a:t>
            </a:r>
            <a:endParaRPr lang="en-US" altLang="en-US" sz="2000" dirty="0" smtClean="0"/>
          </a:p>
          <a:p>
            <a:pPr marL="957262" lvl="1" indent="-339725">
              <a:lnSpc>
                <a:spcPct val="90000"/>
              </a:lnSpc>
              <a:spcBef>
                <a:spcPts val="600"/>
              </a:spcBef>
            </a:pPr>
            <a:r>
              <a:rPr lang="en-US" altLang="en-US" sz="2000" dirty="0" smtClean="0"/>
              <a:t>Open </a:t>
            </a:r>
            <a:r>
              <a:rPr lang="en-US" altLang="en-US" sz="2000" dirty="0" err="1" smtClean="0"/>
              <a:t>GeoSocial</a:t>
            </a:r>
            <a:r>
              <a:rPr lang="en-US" altLang="en-US" sz="2000" dirty="0" smtClean="0"/>
              <a:t> API for publishing flood modeling and monitoring products to be installed September 2015 as part of the disasters component of the </a:t>
            </a:r>
            <a:r>
              <a:rPr lang="en-US" sz="2000" dirty="0" smtClean="0"/>
              <a:t>Climatic </a:t>
            </a:r>
            <a:r>
              <a:rPr lang="en-US" sz="2000" dirty="0"/>
              <a:t>Information Platform for Central America and the Dominican Republic </a:t>
            </a:r>
            <a:r>
              <a:rPr lang="en-US" sz="2000" dirty="0" smtClean="0"/>
              <a:t>under the </a:t>
            </a:r>
            <a:r>
              <a:rPr lang="en-US" sz="2000" dirty="0"/>
              <a:t>Regional Climate Change Program (</a:t>
            </a:r>
            <a:r>
              <a:rPr lang="en-US" sz="2000" dirty="0" err="1"/>
              <a:t>RCCP</a:t>
            </a:r>
            <a:r>
              <a:rPr lang="en-US" sz="2000" dirty="0" smtClean="0"/>
              <a:t>) funded by </a:t>
            </a:r>
            <a:r>
              <a:rPr lang="en-US" sz="2000" dirty="0" err="1" smtClean="0"/>
              <a:t>USAID</a:t>
            </a:r>
            <a:r>
              <a:rPr lang="en-US" sz="2000" dirty="0" smtClean="0"/>
              <a:t>.  The software suite will be hosted by DAI in Costa Rica under grant from </a:t>
            </a:r>
            <a:r>
              <a:rPr lang="en-US" sz="2000" dirty="0" err="1" smtClean="0"/>
              <a:t>SICA</a:t>
            </a:r>
            <a:r>
              <a:rPr lang="en-US" sz="2000" dirty="0" smtClean="0"/>
              <a:t>/</a:t>
            </a:r>
            <a:r>
              <a:rPr lang="en-US" sz="2000" dirty="0" err="1" smtClean="0"/>
              <a:t>CEPREDENAC</a:t>
            </a:r>
            <a:endParaRPr lang="en-US" altLang="en-US" sz="2000" dirty="0" smtClean="0"/>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14</a:t>
            </a:fld>
            <a:endParaRPr lang="en-US" alt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5800" y="177800"/>
            <a:ext cx="7772400" cy="803275"/>
          </a:xfrm>
        </p:spPr>
        <p:txBody>
          <a:bodyPr/>
          <a:lstStyle/>
          <a:p>
            <a:r>
              <a:rPr lang="en-US" altLang="en-US" sz="3200" dirty="0" smtClean="0">
                <a:ea typeface="ＭＳ Ｐゴシック" pitchFamily="34" charset="-128"/>
              </a:rPr>
              <a:t>Outline</a:t>
            </a:r>
          </a:p>
        </p:txBody>
      </p:sp>
      <p:sp>
        <p:nvSpPr>
          <p:cNvPr id="7171" name="Content Placeholder 2"/>
          <p:cNvSpPr>
            <a:spLocks noGrp="1"/>
          </p:cNvSpPr>
          <p:nvPr>
            <p:ph idx="1"/>
          </p:nvPr>
        </p:nvSpPr>
        <p:spPr>
          <a:xfrm>
            <a:off x="468313" y="1052513"/>
            <a:ext cx="8064500" cy="5256212"/>
          </a:xfrm>
        </p:spPr>
        <p:txBody>
          <a:bodyPr/>
          <a:lstStyle/>
          <a:p>
            <a:pPr>
              <a:lnSpc>
                <a:spcPct val="100000"/>
              </a:lnSpc>
              <a:spcBef>
                <a:spcPts val="600"/>
              </a:spcBef>
            </a:pPr>
            <a:r>
              <a:rPr lang="en-US" altLang="en-US" sz="2800" b="1" dirty="0" smtClean="0">
                <a:solidFill>
                  <a:schemeClr val="bg1">
                    <a:lumMod val="75000"/>
                  </a:schemeClr>
                </a:solidFill>
                <a:ea typeface="ＭＳ Ｐゴシック" pitchFamily="34" charset="-128"/>
              </a:rPr>
              <a:t>Flood Pilot overview</a:t>
            </a:r>
          </a:p>
          <a:p>
            <a:pPr>
              <a:lnSpc>
                <a:spcPct val="100000"/>
              </a:lnSpc>
              <a:spcBef>
                <a:spcPts val="600"/>
              </a:spcBef>
            </a:pPr>
            <a:r>
              <a:rPr lang="en-US" altLang="en-US" sz="2800" b="1" dirty="0" smtClean="0">
                <a:solidFill>
                  <a:schemeClr val="bg1">
                    <a:lumMod val="75000"/>
                  </a:schemeClr>
                </a:solidFill>
                <a:ea typeface="ＭＳ Ｐゴシック" pitchFamily="34" charset="-128"/>
              </a:rPr>
              <a:t>Status of data acquisition and exploitation</a:t>
            </a:r>
          </a:p>
          <a:p>
            <a:pPr>
              <a:lnSpc>
                <a:spcPct val="100000"/>
              </a:lnSpc>
              <a:spcBef>
                <a:spcPts val="600"/>
              </a:spcBef>
            </a:pPr>
            <a:r>
              <a:rPr lang="en-US" altLang="en-US" sz="2800" b="1" dirty="0" smtClean="0">
                <a:ea typeface="ＭＳ Ｐゴシック" pitchFamily="34" charset="-128"/>
              </a:rPr>
              <a:t>Pilot status report:</a:t>
            </a:r>
          </a:p>
          <a:p>
            <a:pPr lvl="1">
              <a:lnSpc>
                <a:spcPct val="100000"/>
              </a:lnSpc>
              <a:spcBef>
                <a:spcPts val="600"/>
              </a:spcBef>
            </a:pPr>
            <a:r>
              <a:rPr lang="en-US" altLang="en-US" sz="2400" b="1" dirty="0" smtClean="0">
                <a:solidFill>
                  <a:schemeClr val="bg1">
                    <a:lumMod val="75000"/>
                  </a:schemeClr>
                </a:solidFill>
                <a:ea typeface="ＭＳ Ｐゴシック" pitchFamily="34" charset="-128"/>
              </a:rPr>
              <a:t>Objective A: Global component status</a:t>
            </a:r>
          </a:p>
          <a:p>
            <a:pPr lvl="1">
              <a:lnSpc>
                <a:spcPct val="100000"/>
              </a:lnSpc>
              <a:spcBef>
                <a:spcPts val="600"/>
              </a:spcBef>
            </a:pPr>
            <a:r>
              <a:rPr lang="en-US" altLang="en-US" sz="2400" b="1" dirty="0" smtClean="0">
                <a:ea typeface="ＭＳ Ｐゴシック" pitchFamily="34" charset="-128"/>
              </a:rPr>
              <a:t>Objective B: Regional component status</a:t>
            </a:r>
          </a:p>
          <a:p>
            <a:pPr lvl="2">
              <a:spcBef>
                <a:spcPts val="600"/>
              </a:spcBef>
            </a:pPr>
            <a:r>
              <a:rPr lang="en-US" altLang="en-US" sz="2000" b="1" dirty="0" smtClean="0">
                <a:solidFill>
                  <a:schemeClr val="bg1">
                    <a:lumMod val="75000"/>
                  </a:schemeClr>
                </a:solidFill>
                <a:ea typeface="ＭＳ Ｐゴシック" pitchFamily="34" charset="-128"/>
              </a:rPr>
              <a:t>Caribbean/Central America</a:t>
            </a:r>
          </a:p>
          <a:p>
            <a:pPr lvl="2">
              <a:spcBef>
                <a:spcPts val="600"/>
              </a:spcBef>
            </a:pPr>
            <a:r>
              <a:rPr lang="en-US" altLang="en-US" sz="2000" b="1" dirty="0" smtClean="0">
                <a:ea typeface="ＭＳ Ｐゴシック" pitchFamily="34" charset="-128"/>
              </a:rPr>
              <a:t>Southern Africa</a:t>
            </a:r>
          </a:p>
          <a:p>
            <a:pPr lvl="2">
              <a:spcBef>
                <a:spcPts val="600"/>
              </a:spcBef>
            </a:pPr>
            <a:r>
              <a:rPr lang="en-US" altLang="en-US" sz="2000" b="1" dirty="0" smtClean="0">
                <a:ea typeface="ＭＳ Ｐゴシック" pitchFamily="34" charset="-128"/>
              </a:rPr>
              <a:t>Southeast Asia</a:t>
            </a:r>
          </a:p>
          <a:p>
            <a:pPr lvl="2">
              <a:spcBef>
                <a:spcPts val="600"/>
              </a:spcBef>
            </a:pPr>
            <a:r>
              <a:rPr lang="en-US" altLang="en-US" sz="2000" b="1" i="1" dirty="0" smtClean="0">
                <a:ea typeface="ＭＳ Ｐゴシック" pitchFamily="34" charset="-128"/>
              </a:rPr>
              <a:t>Ad hoc </a:t>
            </a:r>
            <a:r>
              <a:rPr lang="en-US" altLang="en-US" sz="2000" b="1" dirty="0" smtClean="0">
                <a:ea typeface="ＭＳ Ｐゴシック" pitchFamily="34" charset="-128"/>
              </a:rPr>
              <a:t>Texas component</a:t>
            </a:r>
          </a:p>
          <a:p>
            <a:pPr lvl="1">
              <a:lnSpc>
                <a:spcPct val="100000"/>
              </a:lnSpc>
              <a:spcBef>
                <a:spcPts val="600"/>
              </a:spcBef>
            </a:pPr>
            <a:r>
              <a:rPr lang="en-US" altLang="en-US" sz="2400" b="1" dirty="0" smtClean="0">
                <a:ea typeface="ＭＳ Ｐゴシック" pitchFamily="34" charset="-128"/>
              </a:rPr>
              <a:t>Objective C: Capacity Building</a:t>
            </a:r>
          </a:p>
          <a:p>
            <a:pPr>
              <a:lnSpc>
                <a:spcPct val="100000"/>
              </a:lnSpc>
              <a:spcBef>
                <a:spcPts val="600"/>
              </a:spcBef>
            </a:pPr>
            <a:r>
              <a:rPr lang="en-US" altLang="en-US" sz="2800" b="1" dirty="0" smtClean="0">
                <a:ea typeface="ＭＳ Ｐゴシック" pitchFamily="34" charset="-128"/>
              </a:rPr>
              <a:t>Issues and Risk Management</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15</a:t>
            </a:fld>
            <a:endParaRPr lang="en-US" alt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163"/>
          </a:xfrm>
        </p:spPr>
        <p:txBody>
          <a:bodyPr/>
          <a:lstStyle/>
          <a:p>
            <a:r>
              <a:rPr lang="en-US" altLang="en-US" sz="3200" dirty="0" smtClean="0"/>
              <a:t>Objective B: S. Africa Component Status (1/3)</a:t>
            </a:r>
          </a:p>
        </p:txBody>
      </p:sp>
      <p:sp>
        <p:nvSpPr>
          <p:cNvPr id="12291" name="Content Placeholder 2"/>
          <p:cNvSpPr>
            <a:spLocks noGrp="1"/>
          </p:cNvSpPr>
          <p:nvPr>
            <p:ph idx="1"/>
          </p:nvPr>
        </p:nvSpPr>
        <p:spPr>
          <a:xfrm>
            <a:off x="539751" y="1052513"/>
            <a:ext cx="8136706" cy="5688855"/>
          </a:xfrm>
        </p:spPr>
        <p:txBody>
          <a:bodyPr/>
          <a:lstStyle/>
          <a:p>
            <a:pPr>
              <a:lnSpc>
                <a:spcPct val="90000"/>
              </a:lnSpc>
              <a:spcBef>
                <a:spcPts val="600"/>
              </a:spcBef>
            </a:pPr>
            <a:r>
              <a:rPr lang="en-US" altLang="en-US" sz="2400" u="sng" dirty="0" smtClean="0"/>
              <a:t>2014 Milestones</a:t>
            </a:r>
            <a:r>
              <a:rPr lang="en-US" altLang="en-US" sz="2400" dirty="0" smtClean="0"/>
              <a:t>:</a:t>
            </a:r>
          </a:p>
          <a:p>
            <a:pPr lvl="1">
              <a:lnSpc>
                <a:spcPct val="90000"/>
              </a:lnSpc>
              <a:spcBef>
                <a:spcPts val="600"/>
              </a:spcBef>
            </a:pPr>
            <a:r>
              <a:rPr lang="en-US" sz="2000" dirty="0" smtClean="0"/>
              <a:t>Flood monitoring during early 2014</a:t>
            </a:r>
          </a:p>
          <a:p>
            <a:pPr marL="1257300" lvl="2" indent="-339725">
              <a:lnSpc>
                <a:spcPct val="90000"/>
              </a:lnSpc>
              <a:spcBef>
                <a:spcPts val="600"/>
              </a:spcBef>
            </a:pPr>
            <a:r>
              <a:rPr lang="en-US" sz="2000" u="sng" dirty="0" smtClean="0"/>
              <a:t>Status</a:t>
            </a:r>
            <a:r>
              <a:rPr lang="en-US" sz="2000" dirty="0" smtClean="0"/>
              <a:t>: Acquisitions from NASA and CSA under previous agreement within GEO task</a:t>
            </a:r>
          </a:p>
          <a:p>
            <a:pPr lvl="1">
              <a:lnSpc>
                <a:spcPct val="90000"/>
              </a:lnSpc>
              <a:spcBef>
                <a:spcPts val="600"/>
              </a:spcBef>
            </a:pPr>
            <a:r>
              <a:rPr lang="en-US" sz="2000" dirty="0" smtClean="0"/>
              <a:t>Updates to flood dashboard</a:t>
            </a:r>
          </a:p>
          <a:p>
            <a:pPr marL="1257300" lvl="2" indent="-339725">
              <a:lnSpc>
                <a:spcPct val="90000"/>
              </a:lnSpc>
              <a:spcBef>
                <a:spcPts val="600"/>
              </a:spcBef>
            </a:pPr>
            <a:r>
              <a:rPr lang="en-US" sz="2000" u="sng" dirty="0" smtClean="0"/>
              <a:t>Status</a:t>
            </a:r>
            <a:r>
              <a:rPr lang="en-US" sz="2000" dirty="0" smtClean="0"/>
              <a:t>: Upgraded Flood Dashboard completed: </a:t>
            </a:r>
            <a:r>
              <a:rPr lang="en-US" altLang="en-US" sz="2000" dirty="0" smtClean="0">
                <a:hlinkClick r:id="rId2"/>
              </a:rPr>
              <a:t>http://matsu-flashflood.opensciencedatacloud.org/</a:t>
            </a:r>
            <a:r>
              <a:rPr lang="en-US" altLang="en-US" sz="2000" dirty="0" smtClean="0"/>
              <a:t> </a:t>
            </a:r>
            <a:endParaRPr lang="en-US" sz="2000" dirty="0" smtClean="0"/>
          </a:p>
          <a:p>
            <a:pPr>
              <a:lnSpc>
                <a:spcPct val="90000"/>
              </a:lnSpc>
              <a:spcBef>
                <a:spcPts val="600"/>
              </a:spcBef>
            </a:pPr>
            <a:r>
              <a:rPr lang="en-US" sz="2400" u="sng" dirty="0" smtClean="0"/>
              <a:t>2015 Milestones</a:t>
            </a:r>
            <a:r>
              <a:rPr lang="en-US" sz="2400" dirty="0" smtClean="0"/>
              <a:t>:</a:t>
            </a:r>
          </a:p>
          <a:p>
            <a:pPr lvl="1">
              <a:lnSpc>
                <a:spcPct val="90000"/>
              </a:lnSpc>
              <a:spcBef>
                <a:spcPts val="600"/>
              </a:spcBef>
            </a:pPr>
            <a:r>
              <a:rPr lang="en-US" sz="2000" dirty="0" smtClean="0"/>
              <a:t>Flood monitoring during early 2015</a:t>
            </a:r>
          </a:p>
          <a:p>
            <a:pPr marL="1257300" lvl="2" indent="-339725">
              <a:lnSpc>
                <a:spcPct val="90000"/>
              </a:lnSpc>
              <a:spcBef>
                <a:spcPts val="600"/>
              </a:spcBef>
            </a:pPr>
            <a:r>
              <a:rPr lang="en-US" altLang="en-US" sz="2000" u="sng" dirty="0" smtClean="0"/>
              <a:t>Status</a:t>
            </a:r>
            <a:r>
              <a:rPr lang="en-US" altLang="en-US" sz="2000" dirty="0" smtClean="0"/>
              <a:t>: </a:t>
            </a:r>
            <a:r>
              <a:rPr lang="en-US" altLang="en-US" sz="2000" dirty="0" err="1" smtClean="0"/>
              <a:t>Radarsat</a:t>
            </a:r>
            <a:r>
              <a:rPr lang="en-US" altLang="en-US" sz="2000" dirty="0" smtClean="0"/>
              <a:t>-2 images provided for Namibia during flooding on 24 Feb; three Archive </a:t>
            </a:r>
            <a:r>
              <a:rPr lang="en-US" altLang="en-US" sz="2000" dirty="0" err="1" smtClean="0"/>
              <a:t>Radarsat</a:t>
            </a:r>
            <a:r>
              <a:rPr lang="en-US" altLang="en-US" sz="2000" dirty="0" smtClean="0"/>
              <a:t>-2 images of Malawi (early January—ordered in March) provided to LIST for Flood Hazard Mapping that were Disaster Charter acquisitions</a:t>
            </a:r>
            <a:endParaRPr lang="en-US" sz="2000" dirty="0" smtClean="0"/>
          </a:p>
          <a:p>
            <a:pPr lvl="1">
              <a:lnSpc>
                <a:spcPct val="90000"/>
              </a:lnSpc>
              <a:spcBef>
                <a:spcPts val="600"/>
              </a:spcBef>
            </a:pPr>
            <a:r>
              <a:rPr lang="en-US" sz="2000" dirty="0" smtClean="0"/>
              <a:t>10-year flood archive over region based on </a:t>
            </a:r>
            <a:r>
              <a:rPr lang="en-US" sz="2000" dirty="0" err="1" smtClean="0"/>
              <a:t>Deltares</a:t>
            </a:r>
            <a:r>
              <a:rPr lang="en-US" sz="2000" dirty="0" smtClean="0"/>
              <a:t> Flood Monitoring </a:t>
            </a:r>
            <a:r>
              <a:rPr lang="en-US" sz="2000" dirty="0" err="1" smtClean="0"/>
              <a:t>Programme</a:t>
            </a:r>
            <a:endParaRPr lang="en-US" sz="2000" dirty="0" smtClean="0"/>
          </a:p>
          <a:p>
            <a:pPr marL="1257300" lvl="2" indent="-339725">
              <a:lnSpc>
                <a:spcPct val="90000"/>
              </a:lnSpc>
              <a:spcBef>
                <a:spcPts val="600"/>
              </a:spcBef>
            </a:pPr>
            <a:r>
              <a:rPr lang="en-US" sz="2000" u="sng" dirty="0" smtClean="0"/>
              <a:t>Status</a:t>
            </a:r>
            <a:r>
              <a:rPr lang="en-US" sz="2000" dirty="0" smtClean="0"/>
              <a:t>: DELTARES has ceased efforts (lack of funding???)</a:t>
            </a:r>
          </a:p>
          <a:p>
            <a:pPr>
              <a:lnSpc>
                <a:spcPct val="90000"/>
              </a:lnSpc>
              <a:spcBef>
                <a:spcPts val="600"/>
              </a:spcBef>
            </a:pPr>
            <a:r>
              <a:rPr lang="en-US" altLang="en-US" sz="2400" u="sng" dirty="0" smtClean="0"/>
              <a:t>Status</a:t>
            </a:r>
            <a:r>
              <a:rPr lang="en-US" altLang="en-US" sz="2400" dirty="0" smtClean="0"/>
              <a:t>: </a:t>
            </a:r>
            <a:r>
              <a:rPr lang="en-US" altLang="en-US" sz="2400" b="1" dirty="0" smtClean="0"/>
              <a:t>75%</a:t>
            </a:r>
            <a:r>
              <a:rPr lang="en-US" altLang="en-US" sz="2400" dirty="0" smtClean="0"/>
              <a:t> complete.</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16</a:t>
            </a:fld>
            <a:endParaRPr lang="en-US" alt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163"/>
          </a:xfrm>
        </p:spPr>
        <p:txBody>
          <a:bodyPr/>
          <a:lstStyle/>
          <a:p>
            <a:r>
              <a:rPr lang="en-US" altLang="en-US" sz="3200" dirty="0" smtClean="0"/>
              <a:t>Objective B: S Africa Component Status (2/3)</a:t>
            </a:r>
          </a:p>
        </p:txBody>
      </p:sp>
      <p:sp>
        <p:nvSpPr>
          <p:cNvPr id="12291" name="Content Placeholder 2"/>
          <p:cNvSpPr>
            <a:spLocks noGrp="1"/>
          </p:cNvSpPr>
          <p:nvPr>
            <p:ph idx="1"/>
          </p:nvPr>
        </p:nvSpPr>
        <p:spPr>
          <a:xfrm>
            <a:off x="467544" y="1052513"/>
            <a:ext cx="8208912" cy="432271"/>
          </a:xfrm>
        </p:spPr>
        <p:txBody>
          <a:bodyPr/>
          <a:lstStyle/>
          <a:p>
            <a:pPr algn="ctr">
              <a:lnSpc>
                <a:spcPct val="90000"/>
              </a:lnSpc>
              <a:spcBef>
                <a:spcPts val="600"/>
              </a:spcBef>
              <a:buNone/>
            </a:pPr>
            <a:r>
              <a:rPr lang="en-US" altLang="en-US" sz="2400" dirty="0" smtClean="0">
                <a:hlinkClick r:id="rId2"/>
              </a:rPr>
              <a:t>http://matsu-namibiaflood.opensciencedatacloud.org/</a:t>
            </a:r>
            <a:r>
              <a:rPr lang="en-US" altLang="en-US" sz="2400" dirty="0" smtClean="0"/>
              <a:t> </a:t>
            </a:r>
          </a:p>
        </p:txBody>
      </p:sp>
      <p:grpSp>
        <p:nvGrpSpPr>
          <p:cNvPr id="8" name="Group 7"/>
          <p:cNvGrpSpPr>
            <a:grpSpLocks noChangeAspect="1"/>
          </p:cNvGrpSpPr>
          <p:nvPr/>
        </p:nvGrpSpPr>
        <p:grpSpPr>
          <a:xfrm>
            <a:off x="1763688" y="1491381"/>
            <a:ext cx="5616624" cy="5366619"/>
            <a:chOff x="0" y="0"/>
            <a:chExt cx="3953629" cy="3777646"/>
          </a:xfrm>
        </p:grpSpPr>
        <p:pic>
          <p:nvPicPr>
            <p:cNvPr id="91138" name="Picture 2"/>
            <p:cNvPicPr>
              <a:picLocks noChangeAspect="1" noChangeArrowheads="1"/>
            </p:cNvPicPr>
            <p:nvPr/>
          </p:nvPicPr>
          <p:blipFill>
            <a:blip r:embed="rId3" cstate="print"/>
            <a:srcRect r="56763"/>
            <a:stretch>
              <a:fillRect/>
            </a:stretch>
          </p:blipFill>
          <p:spPr bwMode="auto">
            <a:xfrm>
              <a:off x="0" y="0"/>
              <a:ext cx="3953629" cy="3243649"/>
            </a:xfrm>
            <a:prstGeom prst="rect">
              <a:avLst/>
            </a:prstGeom>
            <a:noFill/>
            <a:ln w="9525">
              <a:noFill/>
              <a:miter lim="800000"/>
              <a:headEnd/>
              <a:tailEnd/>
            </a:ln>
          </p:spPr>
        </p:pic>
        <p:pic>
          <p:nvPicPr>
            <p:cNvPr id="91139" name="Picture 3"/>
            <p:cNvPicPr>
              <a:picLocks noChangeAspect="1" noChangeArrowheads="1"/>
            </p:cNvPicPr>
            <p:nvPr/>
          </p:nvPicPr>
          <p:blipFill>
            <a:blip r:embed="rId4" cstate="print"/>
            <a:srcRect t="8880" r="56799" b="7113"/>
            <a:stretch>
              <a:fillRect/>
            </a:stretch>
          </p:blipFill>
          <p:spPr bwMode="auto">
            <a:xfrm>
              <a:off x="0" y="1052736"/>
              <a:ext cx="3950340" cy="2724910"/>
            </a:xfrm>
            <a:prstGeom prst="rect">
              <a:avLst/>
            </a:prstGeom>
            <a:noFill/>
            <a:ln w="9525">
              <a:noFill/>
              <a:miter lim="800000"/>
              <a:headEnd/>
              <a:tailEnd/>
            </a:ln>
          </p:spPr>
        </p:pic>
      </p:grpSp>
      <p:sp>
        <p:nvSpPr>
          <p:cNvPr id="10" name="Slide Number Placeholder 9"/>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17</a:t>
            </a:fld>
            <a:endParaRPr lang="en-US" alt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163"/>
          </a:xfrm>
        </p:spPr>
        <p:txBody>
          <a:bodyPr/>
          <a:lstStyle/>
          <a:p>
            <a:r>
              <a:rPr lang="en-US" altLang="en-US" sz="3200" dirty="0" smtClean="0"/>
              <a:t>Objective B: S Africa Component Status (3/3)</a:t>
            </a:r>
          </a:p>
        </p:txBody>
      </p:sp>
      <p:sp>
        <p:nvSpPr>
          <p:cNvPr id="12291" name="Content Placeholder 2"/>
          <p:cNvSpPr>
            <a:spLocks noGrp="1"/>
          </p:cNvSpPr>
          <p:nvPr>
            <p:ph idx="1"/>
          </p:nvPr>
        </p:nvSpPr>
        <p:spPr>
          <a:xfrm>
            <a:off x="539751" y="1052513"/>
            <a:ext cx="8136706" cy="5688855"/>
          </a:xfrm>
        </p:spPr>
        <p:txBody>
          <a:bodyPr/>
          <a:lstStyle/>
          <a:p>
            <a:pPr>
              <a:lnSpc>
                <a:spcPct val="90000"/>
              </a:lnSpc>
              <a:spcBef>
                <a:spcPts val="600"/>
              </a:spcBef>
            </a:pPr>
            <a:r>
              <a:rPr lang="en-US" altLang="en-US" sz="2400" u="sng" dirty="0" smtClean="0"/>
              <a:t>Other Planned </a:t>
            </a:r>
            <a:r>
              <a:rPr lang="en-US" altLang="en-US" sz="2400" u="sng" dirty="0" err="1" smtClean="0"/>
              <a:t>Activites</a:t>
            </a:r>
            <a:endParaRPr lang="en-US" altLang="en-US" sz="2400" u="sng" dirty="0" smtClean="0"/>
          </a:p>
          <a:p>
            <a:pPr lvl="1">
              <a:lnSpc>
                <a:spcPct val="90000"/>
              </a:lnSpc>
              <a:spcBef>
                <a:spcPts val="600"/>
              </a:spcBef>
            </a:pPr>
            <a:r>
              <a:rPr lang="en-US" altLang="en-US" sz="2000" dirty="0" smtClean="0"/>
              <a:t>Improvements to flood model by computing river width and deriving more realistic and complete stream networks derived from Landsat-8 (UCLA-Schumann)</a:t>
            </a:r>
          </a:p>
          <a:p>
            <a:pPr marL="1257300" lvl="2" indent="-339725">
              <a:lnSpc>
                <a:spcPct val="90000"/>
              </a:lnSpc>
              <a:spcBef>
                <a:spcPts val="600"/>
              </a:spcBef>
            </a:pPr>
            <a:r>
              <a:rPr lang="en-US" altLang="en-US" sz="2000" u="sng" dirty="0" smtClean="0"/>
              <a:t>Status</a:t>
            </a:r>
            <a:r>
              <a:rPr lang="en-US" altLang="en-US" sz="2000" dirty="0" smtClean="0"/>
              <a:t>: In-progress</a:t>
            </a:r>
          </a:p>
          <a:p>
            <a:pPr lvl="1">
              <a:lnSpc>
                <a:spcPct val="90000"/>
              </a:lnSpc>
              <a:spcBef>
                <a:spcPts val="600"/>
              </a:spcBef>
            </a:pPr>
            <a:r>
              <a:rPr lang="en-US" altLang="en-US" sz="2000" dirty="0" smtClean="0"/>
              <a:t>Implementation of regional CREST flood model in Namibia, Kenya, and South Africa (U of Oklahoma-Hong/Flaming)</a:t>
            </a:r>
          </a:p>
          <a:p>
            <a:pPr marL="1257300" lvl="2" indent="-339725">
              <a:lnSpc>
                <a:spcPct val="90000"/>
              </a:lnSpc>
              <a:spcBef>
                <a:spcPts val="600"/>
              </a:spcBef>
            </a:pPr>
            <a:r>
              <a:rPr lang="en-US" altLang="en-US" sz="2000" u="sng" dirty="0" smtClean="0"/>
              <a:t>Status</a:t>
            </a:r>
            <a:r>
              <a:rPr lang="en-US" altLang="en-US" sz="2000" dirty="0" smtClean="0"/>
              <a:t>: Completed…training conducted on-site in Windhoek Namibia March 28-April 2 2015</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18</a:t>
            </a:fld>
            <a:endParaRPr lang="en-US" alt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85800" y="260350"/>
            <a:ext cx="7772400" cy="792163"/>
          </a:xfrm>
        </p:spPr>
        <p:txBody>
          <a:bodyPr/>
          <a:lstStyle/>
          <a:p>
            <a:r>
              <a:rPr lang="en-US" altLang="en-US" sz="3200" dirty="0" smtClean="0"/>
              <a:t>Southern Africa Component Highlight</a:t>
            </a:r>
          </a:p>
        </p:txBody>
      </p:sp>
      <p:sp>
        <p:nvSpPr>
          <p:cNvPr id="12291" name="Content Placeholder 2"/>
          <p:cNvSpPr>
            <a:spLocks noGrp="1"/>
          </p:cNvSpPr>
          <p:nvPr>
            <p:ph idx="1"/>
          </p:nvPr>
        </p:nvSpPr>
        <p:spPr>
          <a:xfrm>
            <a:off x="539552" y="1196752"/>
            <a:ext cx="2808312" cy="5040560"/>
          </a:xfrm>
        </p:spPr>
        <p:txBody>
          <a:bodyPr/>
          <a:lstStyle/>
          <a:p>
            <a:pPr>
              <a:lnSpc>
                <a:spcPct val="90000"/>
              </a:lnSpc>
              <a:spcBef>
                <a:spcPts val="600"/>
              </a:spcBef>
            </a:pPr>
            <a:r>
              <a:rPr lang="en-US" altLang="en-US" sz="2400" dirty="0" smtClean="0"/>
              <a:t>LIST flood hazard maps determine flood severity by comparing flood extent in a SAR image with computed extent / return period from simulated historic floods</a:t>
            </a:r>
          </a:p>
          <a:p>
            <a:pPr>
              <a:lnSpc>
                <a:spcPct val="90000"/>
              </a:lnSpc>
              <a:spcBef>
                <a:spcPts val="600"/>
              </a:spcBef>
            </a:pPr>
            <a:r>
              <a:rPr lang="en-US" altLang="en-US" sz="2400" dirty="0" smtClean="0"/>
              <a:t>The UN World Food </a:t>
            </a:r>
            <a:r>
              <a:rPr lang="en-US" altLang="en-US" sz="2400" dirty="0" err="1" smtClean="0"/>
              <a:t>Programme</a:t>
            </a:r>
            <a:r>
              <a:rPr lang="en-US" altLang="en-US" sz="2400" dirty="0" smtClean="0"/>
              <a:t> has shown interest</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19</a:t>
            </a:fld>
            <a:endParaRPr lang="en-US" altLang="en-US" dirty="0"/>
          </a:p>
        </p:txBody>
      </p:sp>
      <p:pic>
        <p:nvPicPr>
          <p:cNvPr id="5" name="Picture 5"/>
          <p:cNvPicPr>
            <a:picLocks noChangeAspect="1"/>
          </p:cNvPicPr>
          <p:nvPr/>
        </p:nvPicPr>
        <p:blipFill>
          <a:blip r:embed="rId2" cstate="print"/>
          <a:srcRect/>
          <a:stretch>
            <a:fillRect/>
          </a:stretch>
        </p:blipFill>
        <p:spPr bwMode="auto">
          <a:xfrm>
            <a:off x="3657600" y="1124744"/>
            <a:ext cx="5486400" cy="5217352"/>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5800" y="177800"/>
            <a:ext cx="7772400" cy="803275"/>
          </a:xfrm>
        </p:spPr>
        <p:txBody>
          <a:bodyPr/>
          <a:lstStyle/>
          <a:p>
            <a:r>
              <a:rPr lang="en-US" altLang="en-US" sz="3200" dirty="0" smtClean="0">
                <a:ea typeface="ＭＳ Ｐゴシック" pitchFamily="34" charset="-128"/>
              </a:rPr>
              <a:t>Outline</a:t>
            </a:r>
          </a:p>
        </p:txBody>
      </p:sp>
      <p:sp>
        <p:nvSpPr>
          <p:cNvPr id="7171" name="Content Placeholder 2"/>
          <p:cNvSpPr>
            <a:spLocks noGrp="1"/>
          </p:cNvSpPr>
          <p:nvPr>
            <p:ph idx="1"/>
          </p:nvPr>
        </p:nvSpPr>
        <p:spPr>
          <a:xfrm>
            <a:off x="468313" y="1052513"/>
            <a:ext cx="8064500" cy="5256212"/>
          </a:xfrm>
        </p:spPr>
        <p:txBody>
          <a:bodyPr/>
          <a:lstStyle/>
          <a:p>
            <a:pPr>
              <a:lnSpc>
                <a:spcPct val="100000"/>
              </a:lnSpc>
              <a:spcBef>
                <a:spcPts val="600"/>
              </a:spcBef>
            </a:pPr>
            <a:r>
              <a:rPr lang="en-US" altLang="en-US" sz="2800" b="1" dirty="0" smtClean="0">
                <a:ea typeface="ＭＳ Ｐゴシック" pitchFamily="34" charset="-128"/>
              </a:rPr>
              <a:t>Flood Pilot overview</a:t>
            </a:r>
          </a:p>
          <a:p>
            <a:pPr>
              <a:lnSpc>
                <a:spcPct val="100000"/>
              </a:lnSpc>
              <a:spcBef>
                <a:spcPts val="600"/>
              </a:spcBef>
            </a:pPr>
            <a:r>
              <a:rPr lang="en-US" altLang="en-US" sz="2800" b="1" dirty="0" smtClean="0">
                <a:ea typeface="ＭＳ Ｐゴシック" pitchFamily="34" charset="-128"/>
              </a:rPr>
              <a:t>Status of data acquisition and exploitation</a:t>
            </a:r>
          </a:p>
          <a:p>
            <a:pPr>
              <a:lnSpc>
                <a:spcPct val="100000"/>
              </a:lnSpc>
              <a:spcBef>
                <a:spcPts val="600"/>
              </a:spcBef>
            </a:pPr>
            <a:r>
              <a:rPr lang="en-US" altLang="en-US" sz="2800" b="1" dirty="0" smtClean="0">
                <a:ea typeface="ＭＳ Ｐゴシック" pitchFamily="34" charset="-128"/>
              </a:rPr>
              <a:t>Pilot status report:</a:t>
            </a:r>
          </a:p>
          <a:p>
            <a:pPr lvl="1">
              <a:lnSpc>
                <a:spcPct val="100000"/>
              </a:lnSpc>
              <a:spcBef>
                <a:spcPts val="600"/>
              </a:spcBef>
            </a:pPr>
            <a:r>
              <a:rPr lang="en-US" altLang="en-US" sz="2400" b="1" dirty="0" smtClean="0">
                <a:ea typeface="ＭＳ Ｐゴシック" pitchFamily="34" charset="-128"/>
              </a:rPr>
              <a:t>Objective A: Global component status</a:t>
            </a:r>
          </a:p>
          <a:p>
            <a:pPr lvl="1">
              <a:lnSpc>
                <a:spcPct val="100000"/>
              </a:lnSpc>
              <a:spcBef>
                <a:spcPts val="600"/>
              </a:spcBef>
            </a:pPr>
            <a:r>
              <a:rPr lang="en-US" altLang="en-US" sz="2400" b="1" dirty="0" smtClean="0">
                <a:ea typeface="ＭＳ Ｐゴシック" pitchFamily="34" charset="-128"/>
              </a:rPr>
              <a:t>Objective B: Regional component status</a:t>
            </a:r>
          </a:p>
          <a:p>
            <a:pPr lvl="2">
              <a:spcBef>
                <a:spcPts val="600"/>
              </a:spcBef>
            </a:pPr>
            <a:r>
              <a:rPr lang="en-US" altLang="en-US" sz="2000" b="1" dirty="0" smtClean="0">
                <a:ea typeface="ＭＳ Ｐゴシック" pitchFamily="34" charset="-128"/>
              </a:rPr>
              <a:t>Caribbean/Central America</a:t>
            </a:r>
          </a:p>
          <a:p>
            <a:pPr lvl="2">
              <a:spcBef>
                <a:spcPts val="600"/>
              </a:spcBef>
            </a:pPr>
            <a:r>
              <a:rPr lang="en-US" altLang="en-US" sz="2000" b="1" dirty="0" smtClean="0">
                <a:ea typeface="ＭＳ Ｐゴシック" pitchFamily="34" charset="-128"/>
              </a:rPr>
              <a:t>Southern Africa</a:t>
            </a:r>
          </a:p>
          <a:p>
            <a:pPr lvl="2">
              <a:spcBef>
                <a:spcPts val="600"/>
              </a:spcBef>
            </a:pPr>
            <a:r>
              <a:rPr lang="en-US" altLang="en-US" sz="2000" b="1" dirty="0" smtClean="0">
                <a:ea typeface="ＭＳ Ｐゴシック" pitchFamily="34" charset="-128"/>
              </a:rPr>
              <a:t>Southeast Asia</a:t>
            </a:r>
          </a:p>
          <a:p>
            <a:pPr lvl="2">
              <a:spcBef>
                <a:spcPts val="600"/>
              </a:spcBef>
            </a:pPr>
            <a:r>
              <a:rPr lang="en-US" altLang="en-US" sz="2000" b="1" i="1" dirty="0" smtClean="0">
                <a:ea typeface="ＭＳ Ｐゴシック" pitchFamily="34" charset="-128"/>
              </a:rPr>
              <a:t>Ad hoc </a:t>
            </a:r>
            <a:r>
              <a:rPr lang="en-US" altLang="en-US" sz="2000" b="1" dirty="0" smtClean="0">
                <a:ea typeface="ＭＳ Ｐゴシック" pitchFamily="34" charset="-128"/>
              </a:rPr>
              <a:t>Texas component</a:t>
            </a:r>
          </a:p>
          <a:p>
            <a:pPr lvl="1">
              <a:lnSpc>
                <a:spcPct val="100000"/>
              </a:lnSpc>
              <a:spcBef>
                <a:spcPts val="600"/>
              </a:spcBef>
            </a:pPr>
            <a:r>
              <a:rPr lang="en-US" altLang="en-US" sz="2400" b="1" dirty="0" smtClean="0">
                <a:ea typeface="ＭＳ Ｐゴシック" pitchFamily="34" charset="-128"/>
              </a:rPr>
              <a:t>Objective C: Capacity Building</a:t>
            </a:r>
          </a:p>
          <a:p>
            <a:pPr>
              <a:lnSpc>
                <a:spcPct val="100000"/>
              </a:lnSpc>
              <a:spcBef>
                <a:spcPts val="600"/>
              </a:spcBef>
            </a:pPr>
            <a:r>
              <a:rPr lang="en-US" altLang="en-US" sz="2800" b="1" dirty="0" smtClean="0">
                <a:ea typeface="ＭＳ Ｐゴシック" pitchFamily="34" charset="-128"/>
              </a:rPr>
              <a:t>Issues and Risk Management</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2</a:t>
            </a:fld>
            <a:endParaRPr lang="en-US"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5800" y="177800"/>
            <a:ext cx="7772400" cy="803275"/>
          </a:xfrm>
        </p:spPr>
        <p:txBody>
          <a:bodyPr/>
          <a:lstStyle/>
          <a:p>
            <a:r>
              <a:rPr lang="en-US" altLang="en-US" sz="3200" dirty="0" smtClean="0">
                <a:ea typeface="ＭＳ Ｐゴシック" pitchFamily="34" charset="-128"/>
              </a:rPr>
              <a:t>Outline</a:t>
            </a:r>
          </a:p>
        </p:txBody>
      </p:sp>
      <p:sp>
        <p:nvSpPr>
          <p:cNvPr id="7171" name="Content Placeholder 2"/>
          <p:cNvSpPr>
            <a:spLocks noGrp="1"/>
          </p:cNvSpPr>
          <p:nvPr>
            <p:ph idx="1"/>
          </p:nvPr>
        </p:nvSpPr>
        <p:spPr>
          <a:xfrm>
            <a:off x="468313" y="1052513"/>
            <a:ext cx="8064500" cy="5256212"/>
          </a:xfrm>
        </p:spPr>
        <p:txBody>
          <a:bodyPr/>
          <a:lstStyle/>
          <a:p>
            <a:pPr>
              <a:lnSpc>
                <a:spcPct val="100000"/>
              </a:lnSpc>
              <a:spcBef>
                <a:spcPts val="600"/>
              </a:spcBef>
            </a:pPr>
            <a:r>
              <a:rPr lang="en-US" altLang="en-US" sz="2800" b="1" dirty="0" smtClean="0">
                <a:solidFill>
                  <a:schemeClr val="bg1">
                    <a:lumMod val="75000"/>
                  </a:schemeClr>
                </a:solidFill>
                <a:ea typeface="ＭＳ Ｐゴシック" pitchFamily="34" charset="-128"/>
              </a:rPr>
              <a:t>Flood Pilot overview</a:t>
            </a:r>
          </a:p>
          <a:p>
            <a:pPr>
              <a:lnSpc>
                <a:spcPct val="100000"/>
              </a:lnSpc>
              <a:spcBef>
                <a:spcPts val="600"/>
              </a:spcBef>
            </a:pPr>
            <a:r>
              <a:rPr lang="en-US" altLang="en-US" sz="2800" b="1" dirty="0" smtClean="0">
                <a:solidFill>
                  <a:schemeClr val="bg1">
                    <a:lumMod val="75000"/>
                  </a:schemeClr>
                </a:solidFill>
                <a:ea typeface="ＭＳ Ｐゴシック" pitchFamily="34" charset="-128"/>
              </a:rPr>
              <a:t>Status of data acquisition and exploitation</a:t>
            </a:r>
          </a:p>
          <a:p>
            <a:pPr>
              <a:lnSpc>
                <a:spcPct val="100000"/>
              </a:lnSpc>
              <a:spcBef>
                <a:spcPts val="600"/>
              </a:spcBef>
            </a:pPr>
            <a:r>
              <a:rPr lang="en-US" altLang="en-US" sz="2800" b="1" dirty="0" smtClean="0">
                <a:ea typeface="ＭＳ Ｐゴシック" pitchFamily="34" charset="-128"/>
              </a:rPr>
              <a:t>Pilot status report:</a:t>
            </a:r>
          </a:p>
          <a:p>
            <a:pPr lvl="1">
              <a:lnSpc>
                <a:spcPct val="100000"/>
              </a:lnSpc>
              <a:spcBef>
                <a:spcPts val="600"/>
              </a:spcBef>
            </a:pPr>
            <a:r>
              <a:rPr lang="en-US" altLang="en-US" sz="2400" b="1" dirty="0" smtClean="0">
                <a:solidFill>
                  <a:schemeClr val="bg1">
                    <a:lumMod val="75000"/>
                  </a:schemeClr>
                </a:solidFill>
                <a:ea typeface="ＭＳ Ｐゴシック" pitchFamily="34" charset="-128"/>
              </a:rPr>
              <a:t>Objective A: Global component status</a:t>
            </a:r>
          </a:p>
          <a:p>
            <a:pPr lvl="1">
              <a:lnSpc>
                <a:spcPct val="100000"/>
              </a:lnSpc>
              <a:spcBef>
                <a:spcPts val="600"/>
              </a:spcBef>
            </a:pPr>
            <a:r>
              <a:rPr lang="en-US" altLang="en-US" sz="2400" b="1" dirty="0" smtClean="0">
                <a:ea typeface="ＭＳ Ｐゴシック" pitchFamily="34" charset="-128"/>
              </a:rPr>
              <a:t>Objective B: Regional component status</a:t>
            </a:r>
          </a:p>
          <a:p>
            <a:pPr lvl="2">
              <a:spcBef>
                <a:spcPts val="600"/>
              </a:spcBef>
            </a:pPr>
            <a:r>
              <a:rPr lang="en-US" altLang="en-US" sz="2000" b="1" dirty="0" smtClean="0">
                <a:solidFill>
                  <a:schemeClr val="bg1">
                    <a:lumMod val="75000"/>
                  </a:schemeClr>
                </a:solidFill>
                <a:ea typeface="ＭＳ Ｐゴシック" pitchFamily="34" charset="-128"/>
              </a:rPr>
              <a:t>Caribbean/Central America</a:t>
            </a:r>
          </a:p>
          <a:p>
            <a:pPr lvl="2">
              <a:spcBef>
                <a:spcPts val="600"/>
              </a:spcBef>
            </a:pPr>
            <a:r>
              <a:rPr lang="en-US" altLang="en-US" sz="2000" b="1" dirty="0" smtClean="0">
                <a:solidFill>
                  <a:schemeClr val="bg1">
                    <a:lumMod val="75000"/>
                  </a:schemeClr>
                </a:solidFill>
                <a:ea typeface="ＭＳ Ｐゴシック" pitchFamily="34" charset="-128"/>
              </a:rPr>
              <a:t>Southern Africa</a:t>
            </a:r>
          </a:p>
          <a:p>
            <a:pPr lvl="2">
              <a:spcBef>
                <a:spcPts val="600"/>
              </a:spcBef>
            </a:pPr>
            <a:r>
              <a:rPr lang="en-US" altLang="en-US" sz="2000" b="1" dirty="0" smtClean="0">
                <a:ea typeface="ＭＳ Ｐゴシック" pitchFamily="34" charset="-128"/>
              </a:rPr>
              <a:t>Southeast Asia</a:t>
            </a:r>
          </a:p>
          <a:p>
            <a:pPr lvl="2">
              <a:spcBef>
                <a:spcPts val="600"/>
              </a:spcBef>
            </a:pPr>
            <a:r>
              <a:rPr lang="en-US" altLang="en-US" sz="2000" b="1" i="1" dirty="0" smtClean="0">
                <a:ea typeface="ＭＳ Ｐゴシック" pitchFamily="34" charset="-128"/>
              </a:rPr>
              <a:t>Ad hoc </a:t>
            </a:r>
            <a:r>
              <a:rPr lang="en-US" altLang="en-US" sz="2000" b="1" dirty="0" smtClean="0">
                <a:ea typeface="ＭＳ Ｐゴシック" pitchFamily="34" charset="-128"/>
              </a:rPr>
              <a:t>Texas component</a:t>
            </a:r>
          </a:p>
          <a:p>
            <a:pPr lvl="1">
              <a:lnSpc>
                <a:spcPct val="100000"/>
              </a:lnSpc>
              <a:spcBef>
                <a:spcPts val="600"/>
              </a:spcBef>
            </a:pPr>
            <a:r>
              <a:rPr lang="en-US" altLang="en-US" sz="2400" b="1" dirty="0" smtClean="0">
                <a:ea typeface="ＭＳ Ｐゴシック" pitchFamily="34" charset="-128"/>
              </a:rPr>
              <a:t>Objective C: Capacity Building</a:t>
            </a:r>
          </a:p>
          <a:p>
            <a:pPr>
              <a:lnSpc>
                <a:spcPct val="100000"/>
              </a:lnSpc>
              <a:spcBef>
                <a:spcPts val="600"/>
              </a:spcBef>
            </a:pPr>
            <a:r>
              <a:rPr lang="en-US" altLang="en-US" sz="2800" b="1" dirty="0" smtClean="0">
                <a:ea typeface="ＭＳ Ｐゴシック" pitchFamily="34" charset="-128"/>
              </a:rPr>
              <a:t>Issues and Risk Management</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20</a:t>
            </a:fld>
            <a:endParaRPr lang="en-US" alt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163"/>
          </a:xfrm>
        </p:spPr>
        <p:txBody>
          <a:bodyPr/>
          <a:lstStyle/>
          <a:p>
            <a:r>
              <a:rPr lang="en-US" altLang="en-US" sz="3200" dirty="0" smtClean="0"/>
              <a:t>Objective B: SE Asia Component Status (1/7)</a:t>
            </a:r>
          </a:p>
        </p:txBody>
      </p:sp>
      <p:sp>
        <p:nvSpPr>
          <p:cNvPr id="12291" name="Content Placeholder 2"/>
          <p:cNvSpPr>
            <a:spLocks noGrp="1"/>
          </p:cNvSpPr>
          <p:nvPr>
            <p:ph idx="1"/>
          </p:nvPr>
        </p:nvSpPr>
        <p:spPr>
          <a:xfrm>
            <a:off x="539751" y="1052513"/>
            <a:ext cx="8136706" cy="5688855"/>
          </a:xfrm>
        </p:spPr>
        <p:txBody>
          <a:bodyPr/>
          <a:lstStyle/>
          <a:p>
            <a:pPr>
              <a:lnSpc>
                <a:spcPct val="90000"/>
              </a:lnSpc>
              <a:spcBef>
                <a:spcPts val="600"/>
              </a:spcBef>
            </a:pPr>
            <a:r>
              <a:rPr lang="en-US" altLang="en-US" sz="2400" u="sng" dirty="0" smtClean="0"/>
              <a:t>2014 Milestones</a:t>
            </a:r>
            <a:r>
              <a:rPr lang="en-US" altLang="en-US" sz="2400" dirty="0" smtClean="0"/>
              <a:t>:</a:t>
            </a:r>
          </a:p>
          <a:p>
            <a:pPr lvl="1">
              <a:lnSpc>
                <a:spcPct val="90000"/>
              </a:lnSpc>
              <a:spcBef>
                <a:spcPts val="600"/>
              </a:spcBef>
            </a:pPr>
            <a:r>
              <a:rPr lang="en-US" sz="2000" dirty="0" smtClean="0"/>
              <a:t>User consultations on new pilot products</a:t>
            </a:r>
          </a:p>
          <a:p>
            <a:pPr marL="1257300" lvl="2" indent="-339725">
              <a:lnSpc>
                <a:spcPct val="90000"/>
              </a:lnSpc>
              <a:spcBef>
                <a:spcPts val="600"/>
              </a:spcBef>
            </a:pPr>
            <a:r>
              <a:rPr lang="en-US" sz="2000" u="sng" dirty="0" smtClean="0"/>
              <a:t>Status</a:t>
            </a:r>
            <a:r>
              <a:rPr lang="en-US" sz="2000" dirty="0" smtClean="0"/>
              <a:t>: Meeting with </a:t>
            </a:r>
            <a:r>
              <a:rPr lang="en-US" sz="2000" dirty="0" err="1" smtClean="0"/>
              <a:t>ICIMOD</a:t>
            </a:r>
            <a:r>
              <a:rPr lang="en-US" sz="2000" dirty="0" smtClean="0"/>
              <a:t> held September 2014 to arrange flood mapping software installation for early 2015, meeting with </a:t>
            </a:r>
            <a:r>
              <a:rPr lang="en-US" sz="2000" dirty="0" err="1" smtClean="0"/>
              <a:t>ADPC</a:t>
            </a:r>
            <a:r>
              <a:rPr lang="en-US" sz="2000" dirty="0" smtClean="0"/>
              <a:t> delayed at request of host agency</a:t>
            </a:r>
          </a:p>
          <a:p>
            <a:pPr lvl="1">
              <a:lnSpc>
                <a:spcPct val="90000"/>
              </a:lnSpc>
              <a:spcBef>
                <a:spcPts val="600"/>
              </a:spcBef>
            </a:pPr>
            <a:r>
              <a:rPr lang="en-US" sz="2000" dirty="0" smtClean="0"/>
              <a:t>Test </a:t>
            </a:r>
            <a:r>
              <a:rPr lang="en-US" sz="2000" dirty="0" err="1" smtClean="0"/>
              <a:t>TRMM</a:t>
            </a:r>
            <a:r>
              <a:rPr lang="en-US" sz="2000" dirty="0" smtClean="0"/>
              <a:t>/</a:t>
            </a:r>
            <a:r>
              <a:rPr lang="en-US" sz="2000" dirty="0" err="1" smtClean="0"/>
              <a:t>GPM</a:t>
            </a:r>
            <a:r>
              <a:rPr lang="en-US" sz="2000" dirty="0" smtClean="0"/>
              <a:t>-based Global Flood Modeling System (</a:t>
            </a:r>
            <a:r>
              <a:rPr lang="en-US" sz="2000" dirty="0" err="1" smtClean="0"/>
              <a:t>GMFS</a:t>
            </a:r>
            <a:r>
              <a:rPr lang="en-US" sz="2000" dirty="0" smtClean="0"/>
              <a:t>) </a:t>
            </a:r>
            <a:r>
              <a:rPr lang="en-US" sz="2000" dirty="0" err="1" smtClean="0"/>
              <a:t>1km</a:t>
            </a:r>
            <a:r>
              <a:rPr lang="en-US" sz="2000" dirty="0" smtClean="0"/>
              <a:t> resolution flood modeling product over the Lower Mekong Basin (contingent on river gauge data being obtained)</a:t>
            </a:r>
          </a:p>
          <a:p>
            <a:pPr marL="1257300" lvl="2" indent="-339725">
              <a:lnSpc>
                <a:spcPct val="90000"/>
              </a:lnSpc>
              <a:spcBef>
                <a:spcPts val="600"/>
              </a:spcBef>
            </a:pPr>
            <a:r>
              <a:rPr lang="en-US" sz="2000" u="sng" dirty="0" smtClean="0"/>
              <a:t>Status</a:t>
            </a:r>
            <a:r>
              <a:rPr lang="en-US" sz="2000" dirty="0" smtClean="0"/>
              <a:t>:  On hold—unable to obtain gauge data so far</a:t>
            </a:r>
          </a:p>
          <a:p>
            <a:pPr lvl="1">
              <a:lnSpc>
                <a:spcPct val="90000"/>
              </a:lnSpc>
              <a:spcBef>
                <a:spcPts val="600"/>
              </a:spcBef>
            </a:pPr>
            <a:r>
              <a:rPr lang="en-US" sz="2000" dirty="0" smtClean="0"/>
              <a:t>Flood Dashboard development based on Namibia pilot example adapted to SE Asia users; </a:t>
            </a:r>
          </a:p>
          <a:p>
            <a:pPr marL="1257300" lvl="2" indent="-339725">
              <a:lnSpc>
                <a:spcPct val="90000"/>
              </a:lnSpc>
              <a:spcBef>
                <a:spcPts val="600"/>
              </a:spcBef>
            </a:pPr>
            <a:r>
              <a:rPr lang="en-US" sz="2000" u="sng" dirty="0" smtClean="0"/>
              <a:t>Status</a:t>
            </a:r>
            <a:r>
              <a:rPr lang="en-US" sz="2000" dirty="0" smtClean="0"/>
              <a:t>: Completed </a:t>
            </a:r>
            <a:r>
              <a:rPr lang="en-US" altLang="en-US" sz="2000" dirty="0" smtClean="0">
                <a:hlinkClick r:id="rId2"/>
              </a:rPr>
              <a:t>http://</a:t>
            </a:r>
            <a:r>
              <a:rPr lang="en-US" altLang="en-US" sz="2000" dirty="0" err="1" smtClean="0">
                <a:hlinkClick r:id="rId2"/>
              </a:rPr>
              <a:t>matsu-seasia.opensciencedatacloud.org</a:t>
            </a:r>
            <a:r>
              <a:rPr lang="en-US" altLang="en-US" sz="2000" dirty="0" smtClean="0">
                <a:hlinkClick r:id="rId2"/>
              </a:rPr>
              <a:t>/</a:t>
            </a:r>
            <a:endParaRPr lang="en-US" altLang="en-US" sz="2000" dirty="0" smtClean="0"/>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21</a:t>
            </a:fld>
            <a:endParaRPr lang="en-US" alt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7384"/>
            <a:ext cx="9144000" cy="792386"/>
          </a:xfrm>
        </p:spPr>
        <p:txBody>
          <a:bodyPr/>
          <a:lstStyle/>
          <a:p>
            <a:r>
              <a:rPr lang="en-US" altLang="en-US" sz="3200" dirty="0" smtClean="0"/>
              <a:t>Objective B: SE Asia Component Status (2/7)</a:t>
            </a:r>
          </a:p>
        </p:txBody>
      </p:sp>
      <p:sp>
        <p:nvSpPr>
          <p:cNvPr id="12291" name="Content Placeholder 2"/>
          <p:cNvSpPr>
            <a:spLocks noGrp="1"/>
          </p:cNvSpPr>
          <p:nvPr>
            <p:ph idx="1"/>
          </p:nvPr>
        </p:nvSpPr>
        <p:spPr>
          <a:xfrm>
            <a:off x="467544" y="620689"/>
            <a:ext cx="8496944" cy="6120680"/>
          </a:xfrm>
        </p:spPr>
        <p:txBody>
          <a:bodyPr/>
          <a:lstStyle/>
          <a:p>
            <a:pPr>
              <a:lnSpc>
                <a:spcPct val="90000"/>
              </a:lnSpc>
              <a:spcBef>
                <a:spcPts val="600"/>
              </a:spcBef>
            </a:pPr>
            <a:r>
              <a:rPr lang="en-US" altLang="en-US" sz="2400" u="sng" dirty="0" smtClean="0"/>
              <a:t>2015 Milestones</a:t>
            </a:r>
            <a:r>
              <a:rPr lang="en-US" altLang="en-US" sz="2400" dirty="0" smtClean="0"/>
              <a:t>:</a:t>
            </a:r>
          </a:p>
          <a:p>
            <a:pPr lvl="1">
              <a:lnSpc>
                <a:spcPct val="90000"/>
              </a:lnSpc>
              <a:spcBef>
                <a:spcPts val="600"/>
              </a:spcBef>
            </a:pPr>
            <a:r>
              <a:rPr lang="en-US" sz="2000" dirty="0" smtClean="0"/>
              <a:t>Operational test bed for RASOR risk management system for test sites in Java</a:t>
            </a:r>
          </a:p>
          <a:p>
            <a:pPr marL="1257300" lvl="2" indent="-339725">
              <a:lnSpc>
                <a:spcPct val="90000"/>
              </a:lnSpc>
              <a:spcBef>
                <a:spcPts val="600"/>
              </a:spcBef>
            </a:pPr>
            <a:r>
              <a:rPr lang="en-US" sz="2000" u="sng" dirty="0" smtClean="0"/>
              <a:t>Status</a:t>
            </a:r>
            <a:r>
              <a:rPr lang="en-US" sz="2000" dirty="0" smtClean="0"/>
              <a:t>: </a:t>
            </a:r>
            <a:r>
              <a:rPr lang="en-US" altLang="en-US" sz="2000" dirty="0" smtClean="0"/>
              <a:t>INGV / RASOR subsidence maps for 2007-11 and 2013-15 completed plus projected subsidence maps for flood risk update</a:t>
            </a:r>
            <a:endParaRPr lang="en-US" sz="2000" dirty="0" smtClean="0"/>
          </a:p>
          <a:p>
            <a:pPr lvl="1">
              <a:lnSpc>
                <a:spcPct val="90000"/>
              </a:lnSpc>
              <a:spcBef>
                <a:spcPts val="600"/>
              </a:spcBef>
            </a:pPr>
            <a:r>
              <a:rPr lang="en-US" sz="2000" dirty="0" smtClean="0"/>
              <a:t>Integration of flood dashboard</a:t>
            </a:r>
          </a:p>
          <a:p>
            <a:pPr marL="1257300" lvl="2" indent="-339725">
              <a:lnSpc>
                <a:spcPct val="90000"/>
              </a:lnSpc>
              <a:spcBef>
                <a:spcPts val="600"/>
              </a:spcBef>
            </a:pPr>
            <a:r>
              <a:rPr lang="en-US" sz="2000" u="sng" dirty="0" smtClean="0"/>
              <a:t>Status</a:t>
            </a:r>
            <a:r>
              <a:rPr lang="en-US" sz="2000" dirty="0" smtClean="0"/>
              <a:t>: Completed </a:t>
            </a:r>
            <a:r>
              <a:rPr lang="en-US" altLang="en-US" sz="2000" dirty="0" smtClean="0">
                <a:hlinkClick r:id="rId2"/>
              </a:rPr>
              <a:t>http://matsu-seasia.opensciencedatacloud.org/</a:t>
            </a:r>
            <a:r>
              <a:rPr lang="en-US" altLang="en-US" sz="2000" dirty="0" smtClean="0"/>
              <a:t> </a:t>
            </a:r>
            <a:r>
              <a:rPr lang="en-US" altLang="en-US" sz="2000" dirty="0"/>
              <a:t>however funding ceased for automation of dashboard updates, so not all data being served is current </a:t>
            </a:r>
            <a:endParaRPr lang="en-US" sz="2000" u="sng" dirty="0" smtClean="0"/>
          </a:p>
          <a:p>
            <a:pPr lvl="1">
              <a:lnSpc>
                <a:spcPct val="90000"/>
              </a:lnSpc>
              <a:spcBef>
                <a:spcPts val="600"/>
              </a:spcBef>
            </a:pPr>
            <a:r>
              <a:rPr lang="en-US" sz="2000" dirty="0" smtClean="0"/>
              <a:t>Initial services for Mekong River Commission</a:t>
            </a:r>
          </a:p>
          <a:p>
            <a:pPr marL="1257300" lvl="2" indent="-339725">
              <a:lnSpc>
                <a:spcPct val="90000"/>
              </a:lnSpc>
              <a:spcBef>
                <a:spcPts val="600"/>
              </a:spcBef>
            </a:pPr>
            <a:r>
              <a:rPr lang="en-US" sz="2000" dirty="0" smtClean="0"/>
              <a:t>Status: </a:t>
            </a:r>
            <a:r>
              <a:rPr lang="en-US" sz="2000" dirty="0" err="1" smtClean="0"/>
              <a:t>ADPC</a:t>
            </a:r>
            <a:r>
              <a:rPr lang="en-US" sz="2000" dirty="0" smtClean="0"/>
              <a:t> to host Open </a:t>
            </a:r>
            <a:r>
              <a:rPr lang="en-US" sz="2000" dirty="0" err="1" smtClean="0"/>
              <a:t>GeoSocial</a:t>
            </a:r>
            <a:r>
              <a:rPr lang="en-US" sz="2000" dirty="0" smtClean="0"/>
              <a:t> API Flood Monitoring software suite during October-November 2015</a:t>
            </a:r>
          </a:p>
          <a:p>
            <a:pPr lvl="1">
              <a:lnSpc>
                <a:spcPct val="90000"/>
              </a:lnSpc>
              <a:spcBef>
                <a:spcPts val="600"/>
              </a:spcBef>
            </a:pPr>
            <a:r>
              <a:rPr lang="en-US" sz="2000" dirty="0" smtClean="0"/>
              <a:t>10-year flood archive over region based on </a:t>
            </a:r>
            <a:r>
              <a:rPr lang="en-US" sz="2000" dirty="0" err="1" smtClean="0"/>
              <a:t>Deltares</a:t>
            </a:r>
            <a:r>
              <a:rPr lang="en-US" sz="2000" dirty="0" smtClean="0"/>
              <a:t> Flood Monitoring </a:t>
            </a:r>
            <a:r>
              <a:rPr lang="en-US" sz="2000" dirty="0" err="1" smtClean="0"/>
              <a:t>Programme</a:t>
            </a:r>
            <a:endParaRPr lang="en-US" sz="2000" dirty="0" smtClean="0"/>
          </a:p>
          <a:p>
            <a:pPr marL="1257300" lvl="2" indent="-339725">
              <a:lnSpc>
                <a:spcPct val="90000"/>
              </a:lnSpc>
              <a:spcBef>
                <a:spcPts val="600"/>
              </a:spcBef>
            </a:pPr>
            <a:r>
              <a:rPr lang="en-US" sz="2000" u="sng" dirty="0" smtClean="0"/>
              <a:t>Status</a:t>
            </a:r>
            <a:r>
              <a:rPr lang="en-US" sz="2000" dirty="0" smtClean="0"/>
              <a:t>: DELTARES has ceased efforts (lack of funding???)</a:t>
            </a:r>
          </a:p>
          <a:p>
            <a:pPr lvl="1">
              <a:lnSpc>
                <a:spcPct val="90000"/>
              </a:lnSpc>
              <a:spcBef>
                <a:spcPts val="600"/>
              </a:spcBef>
            </a:pPr>
            <a:r>
              <a:rPr lang="en-US" sz="2000" dirty="0" smtClean="0"/>
              <a:t>1</a:t>
            </a:r>
            <a:r>
              <a:rPr lang="en-US" sz="2000" baseline="30000" dirty="0" smtClean="0"/>
              <a:t>st</a:t>
            </a:r>
            <a:r>
              <a:rPr lang="en-US" sz="2000" dirty="0" smtClean="0"/>
              <a:t> new TRMM/GPM and other flood monitoring products</a:t>
            </a:r>
          </a:p>
          <a:p>
            <a:pPr marL="1257300" lvl="2" indent="-339725">
              <a:lnSpc>
                <a:spcPct val="90000"/>
              </a:lnSpc>
              <a:spcBef>
                <a:spcPts val="600"/>
              </a:spcBef>
            </a:pPr>
            <a:r>
              <a:rPr lang="en-US" sz="2000" u="sng" dirty="0" smtClean="0"/>
              <a:t>Status</a:t>
            </a:r>
            <a:r>
              <a:rPr lang="en-US" sz="2000" dirty="0" smtClean="0"/>
              <a:t>: </a:t>
            </a:r>
            <a:r>
              <a:rPr lang="en-US" sz="2000" dirty="0" err="1" smtClean="0"/>
              <a:t>iMERG</a:t>
            </a:r>
            <a:r>
              <a:rPr lang="en-US" sz="2000" dirty="0" smtClean="0"/>
              <a:t> products now available at GPM website and to be served under Open </a:t>
            </a:r>
            <a:r>
              <a:rPr lang="en-US" sz="2000" dirty="0" err="1" smtClean="0"/>
              <a:t>GeoSocial</a:t>
            </a:r>
            <a:r>
              <a:rPr lang="en-US" sz="2000" dirty="0" smtClean="0"/>
              <a:t> API access starting November 2015</a:t>
            </a:r>
          </a:p>
          <a:p>
            <a:pPr>
              <a:lnSpc>
                <a:spcPct val="90000"/>
              </a:lnSpc>
              <a:spcBef>
                <a:spcPts val="600"/>
              </a:spcBef>
            </a:pPr>
            <a:r>
              <a:rPr lang="en-US" altLang="en-US" sz="2400" u="sng" dirty="0" smtClean="0"/>
              <a:t>Status</a:t>
            </a:r>
            <a:r>
              <a:rPr lang="en-US" altLang="en-US" sz="2400" dirty="0" smtClean="0"/>
              <a:t>: </a:t>
            </a:r>
            <a:r>
              <a:rPr lang="en-US" altLang="en-US" sz="2400" b="1" dirty="0" smtClean="0"/>
              <a:t>75%</a:t>
            </a:r>
            <a:r>
              <a:rPr lang="en-US" altLang="en-US" sz="2400" dirty="0" smtClean="0"/>
              <a:t> complete.</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22</a:t>
            </a:fld>
            <a:endParaRPr lang="en-US" alt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386"/>
          </a:xfrm>
        </p:spPr>
        <p:txBody>
          <a:bodyPr/>
          <a:lstStyle/>
          <a:p>
            <a:r>
              <a:rPr lang="en-US" altLang="en-US" sz="3200" dirty="0" smtClean="0"/>
              <a:t>Objective B: SE Asia Component Status (3/7)</a:t>
            </a:r>
            <a:endParaRPr lang="en-US" altLang="en-US" sz="3200" b="0" dirty="0" smtClean="0"/>
          </a:p>
        </p:txBody>
      </p:sp>
      <p:pic>
        <p:nvPicPr>
          <p:cNvPr id="10" name="Immagine 6"/>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2204864"/>
            <a:ext cx="3044952" cy="3471941"/>
          </a:xfrm>
          <a:prstGeom prst="rect">
            <a:avLst/>
          </a:prstGeom>
        </p:spPr>
      </p:pic>
      <p:pic>
        <p:nvPicPr>
          <p:cNvPr id="11" name="Immagin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131840" y="2204864"/>
            <a:ext cx="3044952" cy="3471941"/>
          </a:xfrm>
          <a:prstGeom prst="rect">
            <a:avLst/>
          </a:prstGeom>
        </p:spPr>
      </p:pic>
      <p:pic>
        <p:nvPicPr>
          <p:cNvPr id="12" name="Immagin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099048" y="2204864"/>
            <a:ext cx="3044952" cy="3471941"/>
          </a:xfrm>
          <a:prstGeom prst="rect">
            <a:avLst/>
          </a:prstGeom>
        </p:spPr>
      </p:pic>
      <p:sp>
        <p:nvSpPr>
          <p:cNvPr id="13" name="Title 1"/>
          <p:cNvSpPr txBox="1">
            <a:spLocks/>
          </p:cNvSpPr>
          <p:nvPr/>
        </p:nvSpPr>
        <p:spPr bwMode="auto">
          <a:xfrm>
            <a:off x="0" y="1412776"/>
            <a:ext cx="3044952"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03288" rtl="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dirty="0" smtClean="0">
                <a:ln>
                  <a:noFill/>
                </a:ln>
                <a:solidFill>
                  <a:schemeClr val="tx2"/>
                </a:solidFill>
                <a:effectLst/>
                <a:uLnTx/>
                <a:uFillTx/>
                <a:latin typeface="+mj-lt"/>
                <a:ea typeface="+mj-ea"/>
                <a:cs typeface="+mj-cs"/>
              </a:rPr>
              <a:t>ALOS ascending (2007-2011)</a:t>
            </a:r>
          </a:p>
        </p:txBody>
      </p:sp>
      <p:sp>
        <p:nvSpPr>
          <p:cNvPr id="14" name="Title 1"/>
          <p:cNvSpPr txBox="1">
            <a:spLocks/>
          </p:cNvSpPr>
          <p:nvPr/>
        </p:nvSpPr>
        <p:spPr bwMode="auto">
          <a:xfrm>
            <a:off x="3203848" y="1412776"/>
            <a:ext cx="3044952"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03288" rtl="0" eaLnBrk="0" fontAlgn="base" latinLnBrk="0" hangingPunct="0">
              <a:lnSpc>
                <a:spcPct val="100000"/>
              </a:lnSpc>
              <a:spcBef>
                <a:spcPct val="0"/>
              </a:spcBef>
              <a:spcAft>
                <a:spcPct val="0"/>
              </a:spcAft>
              <a:buClrTx/>
              <a:buSzTx/>
              <a:buFontTx/>
              <a:buNone/>
              <a:tabLst/>
              <a:defRPr/>
            </a:pPr>
            <a:r>
              <a:rPr lang="en-US" altLang="en-US" sz="2400" kern="0" dirty="0" smtClean="0">
                <a:latin typeface="+mj-lt"/>
                <a:ea typeface="+mj-ea"/>
                <a:cs typeface="+mj-cs"/>
              </a:rPr>
              <a:t>CSK</a:t>
            </a:r>
            <a:r>
              <a:rPr kumimoji="0" lang="en-US" altLang="en-US" sz="2400" b="1" i="0" u="none" strike="noStrike" kern="0" cap="none" spc="0" normalizeH="0" baseline="0" noProof="0" dirty="0" smtClean="0">
                <a:ln>
                  <a:noFill/>
                </a:ln>
                <a:solidFill>
                  <a:schemeClr val="tx2"/>
                </a:solidFill>
                <a:effectLst/>
                <a:uLnTx/>
                <a:uFillTx/>
                <a:latin typeface="+mj-lt"/>
                <a:ea typeface="+mj-ea"/>
                <a:cs typeface="+mj-cs"/>
              </a:rPr>
              <a:t> ascending (2013-2015)</a:t>
            </a:r>
          </a:p>
        </p:txBody>
      </p:sp>
      <p:sp>
        <p:nvSpPr>
          <p:cNvPr id="15" name="Title 1"/>
          <p:cNvSpPr txBox="1">
            <a:spLocks/>
          </p:cNvSpPr>
          <p:nvPr/>
        </p:nvSpPr>
        <p:spPr bwMode="auto">
          <a:xfrm>
            <a:off x="6099048" y="1412776"/>
            <a:ext cx="3044952"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03288" rtl="0" eaLnBrk="0" fontAlgn="base" latinLnBrk="0" hangingPunct="0">
              <a:lnSpc>
                <a:spcPct val="100000"/>
              </a:lnSpc>
              <a:spcBef>
                <a:spcPct val="0"/>
              </a:spcBef>
              <a:spcAft>
                <a:spcPct val="0"/>
              </a:spcAft>
              <a:buClrTx/>
              <a:buSzTx/>
              <a:buFontTx/>
              <a:buNone/>
              <a:tabLst/>
              <a:defRPr/>
            </a:pPr>
            <a:r>
              <a:rPr lang="en-US" altLang="en-US" sz="2400" kern="0" dirty="0" smtClean="0">
                <a:latin typeface="+mj-lt"/>
                <a:ea typeface="+mj-ea"/>
                <a:cs typeface="+mj-cs"/>
              </a:rPr>
              <a:t>Difference </a:t>
            </a:r>
            <a:r>
              <a:rPr kumimoji="0" lang="en-US" altLang="en-US" sz="2400" b="1" i="0" u="none" strike="noStrike" kern="0" cap="none" spc="0" normalizeH="0" baseline="0" noProof="0" dirty="0" smtClean="0">
                <a:ln>
                  <a:noFill/>
                </a:ln>
                <a:solidFill>
                  <a:schemeClr val="tx2"/>
                </a:solidFill>
                <a:effectLst/>
                <a:uLnTx/>
                <a:uFillTx/>
                <a:latin typeface="+mj-lt"/>
                <a:ea typeface="+mj-ea"/>
                <a:cs typeface="+mj-cs"/>
              </a:rPr>
              <a:t>(CSK-ALOS)</a:t>
            </a:r>
          </a:p>
        </p:txBody>
      </p:sp>
      <p:sp>
        <p:nvSpPr>
          <p:cNvPr id="16" name="Title 1"/>
          <p:cNvSpPr txBox="1">
            <a:spLocks/>
          </p:cNvSpPr>
          <p:nvPr/>
        </p:nvSpPr>
        <p:spPr bwMode="auto">
          <a:xfrm>
            <a:off x="6099048" y="5733256"/>
            <a:ext cx="3044952"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03288" rtl="0" eaLnBrk="0" fontAlgn="base" latinLnBrk="0" hangingPunct="0">
              <a:lnSpc>
                <a:spcPct val="100000"/>
              </a:lnSpc>
              <a:spcBef>
                <a:spcPct val="0"/>
              </a:spcBef>
              <a:spcAft>
                <a:spcPct val="0"/>
              </a:spcAft>
              <a:buClrTx/>
              <a:buSzTx/>
              <a:buFontTx/>
              <a:buNone/>
              <a:tabLst/>
              <a:defRPr/>
            </a:pPr>
            <a:r>
              <a:rPr lang="en-US" altLang="en-US" sz="2000" b="0" kern="0" noProof="0" dirty="0" smtClean="0">
                <a:latin typeface="+mj-lt"/>
                <a:ea typeface="+mj-ea"/>
                <a:cs typeface="+mj-cs"/>
              </a:rPr>
              <a:t>(red = increased rate of subsidence)</a:t>
            </a:r>
            <a:endParaRPr kumimoji="0" lang="en-US" altLang="en-US" sz="2000" b="0" i="0" u="none" strike="noStrike" kern="0" cap="none" spc="0" normalizeH="0" baseline="0" noProof="0" dirty="0" smtClean="0">
              <a:ln>
                <a:noFill/>
              </a:ln>
              <a:solidFill>
                <a:schemeClr val="tx2"/>
              </a:solidFill>
              <a:effectLst/>
              <a:uLnTx/>
              <a:uFillTx/>
              <a:latin typeface="+mj-lt"/>
              <a:ea typeface="+mj-ea"/>
              <a:cs typeface="+mj-cs"/>
            </a:endParaRPr>
          </a:p>
        </p:txBody>
      </p:sp>
      <p:sp>
        <p:nvSpPr>
          <p:cNvPr id="18" name="Slide Number Placeholder 17"/>
          <p:cNvSpPr>
            <a:spLocks noGrp="1"/>
          </p:cNvSpPr>
          <p:nvPr>
            <p:ph type="sldNum" sz="quarter" idx="10"/>
          </p:nvPr>
        </p:nvSpPr>
        <p:spPr>
          <a:xfrm>
            <a:off x="8172400" y="6400800"/>
            <a:ext cx="971600" cy="457200"/>
          </a:xfrm>
        </p:spPr>
        <p:txBody>
          <a:bodyPr/>
          <a:lstStyle/>
          <a:p>
            <a:fld id="{3A86AE8E-D549-4C81-A371-621FC48DD807}" type="slidenum">
              <a:rPr lang="en-US" altLang="en-US" smtClean="0">
                <a:solidFill>
                  <a:srgbClr val="000000"/>
                </a:solidFill>
              </a:rPr>
              <a:pPr/>
              <a:t>23</a:t>
            </a:fld>
            <a:endParaRPr lang="en-US" altLang="en-US" dirty="0">
              <a:solidFill>
                <a:srgbClr val="000000"/>
              </a:solidFill>
            </a:endParaRPr>
          </a:p>
        </p:txBody>
      </p:sp>
      <p:sp>
        <p:nvSpPr>
          <p:cNvPr id="17" name="Title 1"/>
          <p:cNvSpPr txBox="1">
            <a:spLocks/>
          </p:cNvSpPr>
          <p:nvPr/>
        </p:nvSpPr>
        <p:spPr bwMode="auto">
          <a:xfrm>
            <a:off x="0" y="908720"/>
            <a:ext cx="9144000" cy="504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03288" rtl="0" eaLnBrk="0" fontAlgn="base" latinLnBrk="0" hangingPunct="0">
              <a:lnSpc>
                <a:spcPct val="100000"/>
              </a:lnSpc>
              <a:spcBef>
                <a:spcPct val="0"/>
              </a:spcBef>
              <a:spcAft>
                <a:spcPct val="0"/>
              </a:spcAft>
              <a:buClrTx/>
              <a:buSzTx/>
              <a:buFontTx/>
              <a:buNone/>
              <a:tabLst/>
              <a:defRPr/>
            </a:pPr>
            <a:r>
              <a:rPr kumimoji="0" lang="en-US" altLang="en-US" sz="2800" b="1" i="0" u="none" strike="noStrike" kern="0" cap="none" spc="0" normalizeH="0" baseline="0" noProof="0" dirty="0" smtClean="0">
                <a:ln>
                  <a:noFill/>
                </a:ln>
                <a:solidFill>
                  <a:schemeClr val="tx2"/>
                </a:solidFill>
                <a:effectLst/>
                <a:uLnTx/>
                <a:uFillTx/>
                <a:latin typeface="+mj-lt"/>
                <a:ea typeface="+mj-ea"/>
                <a:cs typeface="+mj-cs"/>
              </a:rPr>
              <a:t>Subsidence Mapping by INGV (RASOR)</a:t>
            </a:r>
            <a:endParaRPr kumimoji="0" lang="en-US" altLang="en-US" sz="2800" b="0" i="0" u="none" strike="noStrike" kern="0" cap="none" spc="0" normalizeH="0" baseline="0" noProof="0" dirty="0" smtClean="0">
              <a:ln>
                <a:noFill/>
              </a:ln>
              <a:solidFill>
                <a:schemeClr val="tx2"/>
              </a:solidFill>
              <a:effectLst/>
              <a:uLnTx/>
              <a:uFillTx/>
              <a:latin typeface="+mj-lt"/>
              <a:ea typeface="+mj-ea"/>
              <a:cs typeface="+mj-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screen"/>
          <a:srcRect/>
          <a:stretch>
            <a:fillRect/>
          </a:stretch>
        </p:blipFill>
        <p:spPr bwMode="auto">
          <a:xfrm>
            <a:off x="173620" y="1834587"/>
            <a:ext cx="5463251" cy="4328932"/>
          </a:xfrm>
          <a:prstGeom prst="rect">
            <a:avLst/>
          </a:prstGeom>
          <a:noFill/>
          <a:ln w="9525">
            <a:noFill/>
            <a:miter lim="800000"/>
            <a:headEnd/>
            <a:tailEnd/>
          </a:ln>
        </p:spPr>
      </p:pic>
      <p:sp>
        <p:nvSpPr>
          <p:cNvPr id="17" name="Ovale 16"/>
          <p:cNvSpPr/>
          <p:nvPr/>
        </p:nvSpPr>
        <p:spPr>
          <a:xfrm>
            <a:off x="1599235" y="4768769"/>
            <a:ext cx="657828" cy="4880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p:cNvSpPr/>
          <p:nvPr/>
        </p:nvSpPr>
        <p:spPr>
          <a:xfrm>
            <a:off x="2349660" y="4930815"/>
            <a:ext cx="694481" cy="47456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p:cNvSpPr txBox="1"/>
          <p:nvPr/>
        </p:nvSpPr>
        <p:spPr>
          <a:xfrm>
            <a:off x="5681302" y="2348447"/>
            <a:ext cx="3462698" cy="1200329"/>
          </a:xfrm>
          <a:prstGeom prst="rect">
            <a:avLst/>
          </a:prstGeom>
          <a:noFill/>
        </p:spPr>
        <p:txBody>
          <a:bodyPr wrap="square" rtlCol="0">
            <a:spAutoFit/>
          </a:bodyPr>
          <a:lstStyle/>
          <a:p>
            <a:r>
              <a:rPr lang="it-IT" sz="2400" b="0" u="sng" dirty="0" smtClean="0">
                <a:solidFill>
                  <a:schemeClr val="tx1"/>
                </a:solidFill>
                <a:cs typeface="Times New Roman" pitchFamily="18" charset="0"/>
              </a:rPr>
              <a:t>Projected</a:t>
            </a:r>
            <a:r>
              <a:rPr lang="it-IT" sz="2400" b="0" dirty="0" smtClean="0">
                <a:solidFill>
                  <a:schemeClr val="tx1"/>
                </a:solidFill>
                <a:cs typeface="Times New Roman" pitchFamily="18" charset="0"/>
              </a:rPr>
              <a:t> total subsidence by 2021 of up to 2.2 m along main drainage areas.</a:t>
            </a:r>
            <a:endParaRPr lang="it-IT" sz="2400" b="0" dirty="0">
              <a:solidFill>
                <a:schemeClr val="tx1"/>
              </a:solidFill>
              <a:cs typeface="Times New Roman" pitchFamily="18" charset="0"/>
            </a:endParaRPr>
          </a:p>
        </p:txBody>
      </p:sp>
      <p:sp>
        <p:nvSpPr>
          <p:cNvPr id="9" name="Slide Number Placeholder 8"/>
          <p:cNvSpPr>
            <a:spLocks noGrp="1"/>
          </p:cNvSpPr>
          <p:nvPr>
            <p:ph type="sldNum" sz="quarter" idx="12"/>
          </p:nvPr>
        </p:nvSpPr>
        <p:spPr>
          <a:xfrm>
            <a:off x="8028384" y="6492875"/>
            <a:ext cx="1115616" cy="365125"/>
          </a:xfrm>
        </p:spPr>
        <p:txBody>
          <a:bodyPr/>
          <a:lstStyle/>
          <a:p>
            <a:pPr algn="ctr"/>
            <a:fld id="{C9B8015A-EF71-41EF-838F-244C2EE36FD7}" type="slidenum">
              <a:rPr lang="en-US" sz="1600" smtClean="0">
                <a:solidFill>
                  <a:schemeClr val="tx1"/>
                </a:solidFill>
              </a:rPr>
              <a:pPr algn="ctr"/>
              <a:t>24</a:t>
            </a:fld>
            <a:endParaRPr lang="en-US" sz="1600" dirty="0" smtClean="0">
              <a:solidFill>
                <a:schemeClr val="tx1"/>
              </a:solidFill>
            </a:endParaRPr>
          </a:p>
          <a:p>
            <a:pPr algn="ctr"/>
            <a:endParaRPr lang="en-US" sz="1600" dirty="0">
              <a:solidFill>
                <a:schemeClr val="tx1"/>
              </a:solidFill>
            </a:endParaRPr>
          </a:p>
        </p:txBody>
      </p:sp>
      <p:sp>
        <p:nvSpPr>
          <p:cNvPr id="13" name="Title 1"/>
          <p:cNvSpPr>
            <a:spLocks noGrp="1"/>
          </p:cNvSpPr>
          <p:nvPr>
            <p:ph type="title"/>
          </p:nvPr>
        </p:nvSpPr>
        <p:spPr>
          <a:xfrm>
            <a:off x="0" y="260350"/>
            <a:ext cx="9144000" cy="792386"/>
          </a:xfrm>
        </p:spPr>
        <p:txBody>
          <a:bodyPr/>
          <a:lstStyle/>
          <a:p>
            <a:r>
              <a:rPr lang="en-US" altLang="en-US" sz="3200" b="1" dirty="0" smtClean="0">
                <a:latin typeface="Times New Roman" pitchFamily="18" charset="0"/>
                <a:cs typeface="Times New Roman" pitchFamily="18" charset="0"/>
              </a:rPr>
              <a:t>Objective B: SE Asia Component Status (4/7)</a:t>
            </a:r>
          </a:p>
        </p:txBody>
      </p:sp>
      <p:sp>
        <p:nvSpPr>
          <p:cNvPr id="14" name="Title 1"/>
          <p:cNvSpPr txBox="1">
            <a:spLocks/>
          </p:cNvSpPr>
          <p:nvPr/>
        </p:nvSpPr>
        <p:spPr bwMode="auto">
          <a:xfrm>
            <a:off x="0" y="908720"/>
            <a:ext cx="9144000" cy="504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03288" rtl="0" eaLnBrk="0" fontAlgn="base" latinLnBrk="0" hangingPunct="0">
              <a:lnSpc>
                <a:spcPct val="100000"/>
              </a:lnSpc>
              <a:spcBef>
                <a:spcPct val="0"/>
              </a:spcBef>
              <a:spcAft>
                <a:spcPct val="0"/>
              </a:spcAft>
              <a:buClrTx/>
              <a:buSzTx/>
              <a:buFontTx/>
              <a:buNone/>
              <a:tabLst/>
              <a:defRPr/>
            </a:pPr>
            <a:r>
              <a:rPr kumimoji="0" lang="en-US" altLang="en-US" sz="2800" b="1" i="0" u="none" strike="noStrike" kern="0" cap="none" spc="0" normalizeH="0" baseline="0" noProof="0" dirty="0" smtClean="0">
                <a:ln>
                  <a:noFill/>
                </a:ln>
                <a:solidFill>
                  <a:schemeClr val="tx1"/>
                </a:solidFill>
                <a:effectLst/>
                <a:uLnTx/>
                <a:uFillTx/>
                <a:ea typeface="+mj-ea"/>
                <a:cs typeface="Times New Roman" pitchFamily="18" charset="0"/>
              </a:rPr>
              <a:t>Subsidence Projection by INGV (RASOR)</a:t>
            </a:r>
            <a:endParaRPr kumimoji="0" lang="en-US" altLang="en-US" sz="2800" b="0" i="0" u="none" strike="noStrike" kern="0" cap="none" spc="0" normalizeH="0" baseline="0" noProof="0" dirty="0" smtClean="0">
              <a:ln>
                <a:noFill/>
              </a:ln>
              <a:solidFill>
                <a:schemeClr val="tx1"/>
              </a:solidFill>
              <a:effectLst/>
              <a:uLnTx/>
              <a:uFillTx/>
              <a:ea typeface="+mj-ea"/>
              <a:cs typeface="Times New Roman" pitchFamily="18" charset="0"/>
            </a:endParaRPr>
          </a:p>
        </p:txBody>
      </p:sp>
    </p:spTree>
    <p:extLst>
      <p:ext uri="{BB962C8B-B14F-4D97-AF65-F5344CB8AC3E}">
        <p14:creationId xmlns="" xmlns:p14="http://schemas.microsoft.com/office/powerpoint/2010/main" val="2982621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163"/>
          </a:xfrm>
        </p:spPr>
        <p:txBody>
          <a:bodyPr/>
          <a:lstStyle/>
          <a:p>
            <a:r>
              <a:rPr lang="en-US" altLang="en-US" sz="3200" dirty="0" smtClean="0"/>
              <a:t>Objective B: SE Asia Component Flood Dashboard Status (5/7)</a:t>
            </a:r>
          </a:p>
        </p:txBody>
      </p:sp>
      <p:sp>
        <p:nvSpPr>
          <p:cNvPr id="12291" name="Content Placeholder 2"/>
          <p:cNvSpPr>
            <a:spLocks noGrp="1"/>
          </p:cNvSpPr>
          <p:nvPr>
            <p:ph idx="1"/>
          </p:nvPr>
        </p:nvSpPr>
        <p:spPr>
          <a:xfrm>
            <a:off x="539751" y="1052513"/>
            <a:ext cx="8136705" cy="792311"/>
          </a:xfrm>
        </p:spPr>
        <p:txBody>
          <a:bodyPr/>
          <a:lstStyle/>
          <a:p>
            <a:pPr algn="ctr">
              <a:lnSpc>
                <a:spcPct val="90000"/>
              </a:lnSpc>
              <a:spcBef>
                <a:spcPts val="600"/>
              </a:spcBef>
              <a:buNone/>
            </a:pPr>
            <a:r>
              <a:rPr lang="en-US" altLang="en-US" sz="2400" dirty="0" smtClean="0">
                <a:hlinkClick r:id="rId2"/>
              </a:rPr>
              <a:t>http://matsu-seasia.opensciencedatacloud.org/</a:t>
            </a:r>
            <a:r>
              <a:rPr lang="en-US" altLang="en-US" sz="2400" dirty="0" smtClean="0"/>
              <a:t>  </a:t>
            </a:r>
          </a:p>
        </p:txBody>
      </p:sp>
      <p:grpSp>
        <p:nvGrpSpPr>
          <p:cNvPr id="7" name="Group 6"/>
          <p:cNvGrpSpPr>
            <a:grpSpLocks noChangeAspect="1"/>
          </p:cNvGrpSpPr>
          <p:nvPr/>
        </p:nvGrpSpPr>
        <p:grpSpPr>
          <a:xfrm>
            <a:off x="1907704" y="1496241"/>
            <a:ext cx="5184576" cy="5361759"/>
            <a:chOff x="-1271" y="0"/>
            <a:chExt cx="3960147" cy="4095485"/>
          </a:xfrm>
        </p:grpSpPr>
        <p:pic>
          <p:nvPicPr>
            <p:cNvPr id="90113" name="Picture 1"/>
            <p:cNvPicPr>
              <a:picLocks noChangeAspect="1" noChangeArrowheads="1"/>
            </p:cNvPicPr>
            <p:nvPr/>
          </p:nvPicPr>
          <p:blipFill>
            <a:blip r:embed="rId3" cstate="print"/>
            <a:srcRect r="56705"/>
            <a:stretch>
              <a:fillRect/>
            </a:stretch>
          </p:blipFill>
          <p:spPr bwMode="auto">
            <a:xfrm>
              <a:off x="0" y="0"/>
              <a:ext cx="3958876" cy="3243649"/>
            </a:xfrm>
            <a:prstGeom prst="rect">
              <a:avLst/>
            </a:prstGeom>
            <a:noFill/>
            <a:ln w="9525">
              <a:noFill/>
              <a:miter lim="800000"/>
              <a:headEnd/>
              <a:tailEnd/>
            </a:ln>
          </p:spPr>
        </p:pic>
        <p:pic>
          <p:nvPicPr>
            <p:cNvPr id="90114" name="Picture 2"/>
            <p:cNvPicPr>
              <a:picLocks noChangeAspect="1" noChangeArrowheads="1"/>
            </p:cNvPicPr>
            <p:nvPr/>
          </p:nvPicPr>
          <p:blipFill>
            <a:blip r:embed="rId4" cstate="print"/>
            <a:srcRect t="8318" r="56763" b="6761"/>
            <a:stretch>
              <a:fillRect/>
            </a:stretch>
          </p:blipFill>
          <p:spPr bwMode="auto">
            <a:xfrm>
              <a:off x="-1271" y="1340960"/>
              <a:ext cx="3953591" cy="2754525"/>
            </a:xfrm>
            <a:prstGeom prst="rect">
              <a:avLst/>
            </a:prstGeom>
            <a:noFill/>
            <a:ln w="9525">
              <a:noFill/>
              <a:miter lim="800000"/>
              <a:headEnd/>
              <a:tailEnd/>
            </a:ln>
          </p:spPr>
        </p:pic>
      </p:grpSp>
      <p:sp>
        <p:nvSpPr>
          <p:cNvPr id="10" name="Slide Number Placeholder 9"/>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25</a:t>
            </a:fld>
            <a:endParaRPr lang="en-US" alt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163"/>
          </a:xfrm>
        </p:spPr>
        <p:txBody>
          <a:bodyPr/>
          <a:lstStyle/>
          <a:p>
            <a:r>
              <a:rPr lang="en-US" altLang="en-US" sz="3200" dirty="0" smtClean="0"/>
              <a:t>Objective B: SE Asia Component Status (6/7)</a:t>
            </a:r>
          </a:p>
        </p:txBody>
      </p:sp>
      <p:sp>
        <p:nvSpPr>
          <p:cNvPr id="12291" name="Content Placeholder 2"/>
          <p:cNvSpPr>
            <a:spLocks noGrp="1"/>
          </p:cNvSpPr>
          <p:nvPr>
            <p:ph idx="1"/>
          </p:nvPr>
        </p:nvSpPr>
        <p:spPr>
          <a:xfrm>
            <a:off x="539751" y="1052513"/>
            <a:ext cx="8136706" cy="5688855"/>
          </a:xfrm>
        </p:spPr>
        <p:txBody>
          <a:bodyPr/>
          <a:lstStyle/>
          <a:p>
            <a:pPr>
              <a:lnSpc>
                <a:spcPct val="90000"/>
              </a:lnSpc>
              <a:spcBef>
                <a:spcPts val="600"/>
              </a:spcBef>
            </a:pPr>
            <a:r>
              <a:rPr lang="en-US" altLang="en-US" sz="2400" u="sng" dirty="0" smtClean="0"/>
              <a:t>Other Planned </a:t>
            </a:r>
            <a:r>
              <a:rPr lang="en-US" altLang="en-US" sz="2400" u="sng" dirty="0" err="1" smtClean="0"/>
              <a:t>Activites</a:t>
            </a:r>
            <a:endParaRPr lang="en-US" altLang="en-US" sz="2400" u="sng" dirty="0" smtClean="0"/>
          </a:p>
          <a:p>
            <a:pPr lvl="1">
              <a:lnSpc>
                <a:spcPct val="90000"/>
              </a:lnSpc>
              <a:spcBef>
                <a:spcPts val="600"/>
              </a:spcBef>
            </a:pPr>
            <a:r>
              <a:rPr lang="en-US" altLang="en-US" sz="2000" dirty="0" smtClean="0"/>
              <a:t>Indonesia and Java risk assessments and subsidence calculations (</a:t>
            </a:r>
            <a:r>
              <a:rPr lang="en-US" altLang="en-US" sz="2000" dirty="0" err="1" smtClean="0"/>
              <a:t>Deltares</a:t>
            </a:r>
            <a:r>
              <a:rPr lang="en-US" altLang="en-US" sz="2000" dirty="0" smtClean="0"/>
              <a:t>-Villars)</a:t>
            </a:r>
          </a:p>
          <a:p>
            <a:pPr marL="1257300" lvl="2" indent="-339725">
              <a:lnSpc>
                <a:spcPct val="90000"/>
              </a:lnSpc>
              <a:spcBef>
                <a:spcPts val="600"/>
              </a:spcBef>
            </a:pPr>
            <a:r>
              <a:rPr lang="en-US" altLang="en-US" sz="2000" u="sng" dirty="0" smtClean="0"/>
              <a:t>Status</a:t>
            </a:r>
            <a:r>
              <a:rPr lang="en-US" altLang="en-US" sz="2000" dirty="0" smtClean="0"/>
              <a:t>: </a:t>
            </a:r>
            <a:r>
              <a:rPr lang="en-US" sz="2000" dirty="0" smtClean="0"/>
              <a:t>DELTARES has ceased efforts (lack of funding???)</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26</a:t>
            </a:fld>
            <a:endParaRPr lang="en-US" alt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163"/>
          </a:xfrm>
        </p:spPr>
        <p:txBody>
          <a:bodyPr/>
          <a:lstStyle/>
          <a:p>
            <a:r>
              <a:rPr lang="en-US" altLang="en-US" sz="3200" dirty="0" smtClean="0"/>
              <a:t>Objective B: SE Asia Component Status (7/7)</a:t>
            </a:r>
          </a:p>
        </p:txBody>
      </p:sp>
      <p:sp>
        <p:nvSpPr>
          <p:cNvPr id="12291" name="Content Placeholder 2"/>
          <p:cNvSpPr>
            <a:spLocks noGrp="1"/>
          </p:cNvSpPr>
          <p:nvPr>
            <p:ph idx="1"/>
          </p:nvPr>
        </p:nvSpPr>
        <p:spPr>
          <a:xfrm>
            <a:off x="539751" y="1052513"/>
            <a:ext cx="8136705" cy="5256807"/>
          </a:xfrm>
        </p:spPr>
        <p:txBody>
          <a:bodyPr/>
          <a:lstStyle/>
          <a:p>
            <a:pPr>
              <a:lnSpc>
                <a:spcPct val="90000"/>
              </a:lnSpc>
              <a:spcBef>
                <a:spcPts val="600"/>
              </a:spcBef>
            </a:pPr>
            <a:r>
              <a:rPr lang="en-US" altLang="en-US" sz="2400" u="sng" dirty="0" smtClean="0"/>
              <a:t>Other Activities</a:t>
            </a:r>
            <a:r>
              <a:rPr lang="en-US" altLang="en-US" sz="2400" dirty="0" smtClean="0"/>
              <a:t>:</a:t>
            </a:r>
          </a:p>
          <a:p>
            <a:pPr lvl="1">
              <a:lnSpc>
                <a:spcPct val="90000"/>
              </a:lnSpc>
              <a:spcBef>
                <a:spcPts val="600"/>
              </a:spcBef>
            </a:pPr>
            <a:r>
              <a:rPr lang="en-US" altLang="en-US" sz="2000" dirty="0" smtClean="0"/>
              <a:t>Consultations on new pilot products with UN, World Bank, and ICRC</a:t>
            </a:r>
          </a:p>
          <a:p>
            <a:pPr lvl="1">
              <a:lnSpc>
                <a:spcPct val="90000"/>
              </a:lnSpc>
              <a:spcBef>
                <a:spcPts val="600"/>
              </a:spcBef>
            </a:pPr>
            <a:r>
              <a:rPr lang="en-US" altLang="en-US" sz="2000" dirty="0" smtClean="0"/>
              <a:t>Asian Disaster Preparedness Center (</a:t>
            </a:r>
            <a:r>
              <a:rPr lang="en-US" altLang="en-US" sz="2000" dirty="0" err="1" smtClean="0"/>
              <a:t>ADPC</a:t>
            </a:r>
            <a:r>
              <a:rPr lang="en-US" altLang="en-US" sz="2000" dirty="0" smtClean="0"/>
              <a:t>) in </a:t>
            </a:r>
            <a:r>
              <a:rPr lang="en-US" altLang="en-US" sz="2000" dirty="0" err="1" smtClean="0"/>
              <a:t>Bankgok</a:t>
            </a:r>
            <a:r>
              <a:rPr lang="en-US" altLang="en-US" sz="2000" dirty="0" smtClean="0"/>
              <a:t> Thailand to setup instance of flood modeling and monitoring processing and distribution software installed under cooperation with </a:t>
            </a:r>
            <a:r>
              <a:rPr lang="en-US" altLang="en-US" sz="2000" dirty="0" err="1" smtClean="0"/>
              <a:t>SERVIR</a:t>
            </a:r>
            <a:r>
              <a:rPr lang="en-US" altLang="en-US" sz="2000" dirty="0" smtClean="0"/>
              <a:t> and </a:t>
            </a:r>
            <a:r>
              <a:rPr lang="en-US" altLang="en-US" sz="2000" dirty="0" err="1" smtClean="0"/>
              <a:t>USAID</a:t>
            </a:r>
            <a:r>
              <a:rPr lang="en-US" altLang="en-US" sz="2000" dirty="0" smtClean="0"/>
              <a:t> Oct-Nov 2015</a:t>
            </a:r>
          </a:p>
        </p:txBody>
      </p:sp>
      <p:sp>
        <p:nvSpPr>
          <p:cNvPr id="8" name="Content Placeholder 2"/>
          <p:cNvSpPr txBox="1">
            <a:spLocks/>
          </p:cNvSpPr>
          <p:nvPr/>
        </p:nvSpPr>
        <p:spPr bwMode="auto">
          <a:xfrm>
            <a:off x="539552" y="4005064"/>
            <a:ext cx="7992888" cy="25202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6075" marR="0" lvl="0" indent="-346075" algn="l" defTabSz="903288" rtl="0" eaLnBrk="0" fontAlgn="base" latinLnBrk="0" hangingPunct="0">
              <a:lnSpc>
                <a:spcPct val="90000"/>
              </a:lnSpc>
              <a:spcBef>
                <a:spcPts val="600"/>
              </a:spcBef>
              <a:spcAft>
                <a:spcPct val="0"/>
              </a:spcAft>
              <a:buClrTx/>
              <a:buSzTx/>
              <a:buFontTx/>
              <a:buChar char="•"/>
              <a:tabLst/>
              <a:defRPr/>
            </a:pPr>
            <a:endParaRPr lang="en-US" altLang="en-US" sz="2400" b="0" kern="0" dirty="0" smtClean="0">
              <a:solidFill>
                <a:schemeClr val="tx1"/>
              </a:solidFill>
            </a:endParaRPr>
          </a:p>
        </p:txBody>
      </p:sp>
      <p:sp>
        <p:nvSpPr>
          <p:cNvPr id="10" name="Slide Number Placeholder 9"/>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27</a:t>
            </a:fld>
            <a:endParaRPr lang="en-US" alt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54005"/>
            <a:ext cx="4708310" cy="3581806"/>
            <a:chOff x="457200" y="631310"/>
            <a:chExt cx="8570333" cy="6226690"/>
          </a:xfrm>
        </p:grpSpPr>
        <p:pic>
          <p:nvPicPr>
            <p:cNvPr id="5" name="Picture 4" descr="C:\Users\mgao\Downloads\Legend.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7200" y="631310"/>
              <a:ext cx="1710267" cy="6226690"/>
            </a:xfrm>
            <a:prstGeom prst="rect">
              <a:avLst/>
            </a:prstGeom>
            <a:ln w="88900" cap="sq" cmpd="thickThin">
              <a:noFill/>
              <a:prstDash val="solid"/>
              <a:miter lim="800000"/>
            </a:ln>
            <a:effectLst>
              <a:innerShdw blurRad="76200">
                <a:srgbClr val="000000"/>
              </a:innerShdw>
            </a:effectLst>
            <a:extLst>
              <a:ext uri="{909E8E84-426E-40dd-AFC4-6F175D3DCCD1}">
                <a14:hiddenFill xmlns:a14="http://schemas.microsoft.com/office/drawing/2010/main" xmlns="">
                  <a:solidFill>
                    <a:srgbClr val="FFFFFF"/>
                  </a:solidFill>
                </a14:hiddenFill>
              </a:ext>
            </a:extLst>
          </p:spPr>
        </p:pic>
        <p:pic>
          <p:nvPicPr>
            <p:cNvPr id="6" name="Picture 5" descr="Screen Shot 2014-07-20 at 6.00.55 PM.pn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358280" y="984250"/>
              <a:ext cx="6669253" cy="5755217"/>
            </a:xfrm>
            <a:prstGeom prst="rect">
              <a:avLst/>
            </a:prstGeom>
            <a:ln w="6350" cap="sq" cmpd="sng">
              <a:solidFill>
                <a:schemeClr val="tx1"/>
              </a:solidFill>
              <a:prstDash val="solid"/>
              <a:miter lim="800000"/>
            </a:ln>
            <a:effectLst/>
          </p:spPr>
        </p:pic>
      </p:grpSp>
      <p:pic>
        <p:nvPicPr>
          <p:cNvPr id="8" name="image01.png"/>
          <p:cNvPicPr/>
          <p:nvPr/>
        </p:nvPicPr>
        <p:blipFill>
          <a:blip r:embed="rId5" cstate="print"/>
          <a:srcRect/>
          <a:stretch>
            <a:fillRect/>
          </a:stretch>
        </p:blipFill>
        <p:spPr>
          <a:xfrm>
            <a:off x="94833" y="4513019"/>
            <a:ext cx="4972551" cy="2111646"/>
          </a:xfrm>
          <a:prstGeom prst="rect">
            <a:avLst/>
          </a:prstGeom>
          <a:ln/>
        </p:spPr>
      </p:pic>
      <p:pic>
        <p:nvPicPr>
          <p:cNvPr id="2" name="Picture 1"/>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5067383" y="810861"/>
            <a:ext cx="3961113" cy="3982410"/>
          </a:xfrm>
          <a:prstGeom prst="rect">
            <a:avLst/>
          </a:prstGeom>
        </p:spPr>
      </p:pic>
      <p:sp>
        <p:nvSpPr>
          <p:cNvPr id="10" name="TextBox 9"/>
          <p:cNvSpPr txBox="1"/>
          <p:nvPr/>
        </p:nvSpPr>
        <p:spPr>
          <a:xfrm>
            <a:off x="5330512" y="4724400"/>
            <a:ext cx="3553684" cy="1569660"/>
          </a:xfrm>
          <a:prstGeom prst="rect">
            <a:avLst/>
          </a:prstGeom>
          <a:noFill/>
        </p:spPr>
        <p:txBody>
          <a:bodyPr wrap="square" rtlCol="0">
            <a:spAutoFit/>
          </a:bodyPr>
          <a:lstStyle/>
          <a:p>
            <a:pPr eaLnBrk="1" fontAlgn="auto" hangingPunct="1">
              <a:spcBef>
                <a:spcPts val="0"/>
              </a:spcBef>
              <a:spcAft>
                <a:spcPts val="0"/>
              </a:spcAft>
            </a:pPr>
            <a:r>
              <a:rPr lang="en-US" sz="1600" b="0" dirty="0" smtClean="0">
                <a:solidFill>
                  <a:prstClr val="black"/>
                </a:solidFill>
                <a:latin typeface="Calibri"/>
              </a:rPr>
              <a:t>Operational Near Real-Time Flood Inundation maps based on </a:t>
            </a:r>
            <a:r>
              <a:rPr lang="en-US" sz="1600" b="0" dirty="0">
                <a:solidFill>
                  <a:prstClr val="black"/>
                </a:solidFill>
                <a:latin typeface="Calibri"/>
              </a:rPr>
              <a:t>r</a:t>
            </a:r>
            <a:r>
              <a:rPr lang="en-US" sz="1600" b="0" dirty="0" smtClean="0">
                <a:solidFill>
                  <a:prstClr val="black"/>
                </a:solidFill>
                <a:latin typeface="Calibri"/>
              </a:rPr>
              <a:t>elative anomalies in NDVI from MODIS 250-m data</a:t>
            </a:r>
          </a:p>
          <a:p>
            <a:pPr eaLnBrk="1" fontAlgn="auto" hangingPunct="1">
              <a:spcBef>
                <a:spcPts val="0"/>
              </a:spcBef>
              <a:spcAft>
                <a:spcPts val="0"/>
              </a:spcAft>
            </a:pPr>
            <a:endParaRPr lang="en-US" sz="1600" b="0" dirty="0">
              <a:solidFill>
                <a:prstClr val="black"/>
              </a:solidFill>
              <a:latin typeface="Calibri"/>
            </a:endParaRPr>
          </a:p>
          <a:p>
            <a:pPr eaLnBrk="1" fontAlgn="auto" hangingPunct="1">
              <a:spcBef>
                <a:spcPts val="0"/>
              </a:spcBef>
              <a:spcAft>
                <a:spcPts val="0"/>
              </a:spcAft>
            </a:pPr>
            <a:r>
              <a:rPr lang="en-US" sz="1600" b="0" i="1" dirty="0" smtClean="0">
                <a:solidFill>
                  <a:prstClr val="black"/>
                </a:solidFill>
                <a:latin typeface="Calibri"/>
              </a:rPr>
              <a:t>Stakeholders: Mekong River Commission</a:t>
            </a:r>
          </a:p>
        </p:txBody>
      </p:sp>
      <p:sp>
        <p:nvSpPr>
          <p:cNvPr id="12" name="TextBox 11"/>
          <p:cNvSpPr txBox="1"/>
          <p:nvPr/>
        </p:nvSpPr>
        <p:spPr>
          <a:xfrm>
            <a:off x="-16670" y="0"/>
            <a:ext cx="9144000" cy="677108"/>
          </a:xfrm>
          <a:prstGeom prst="rect">
            <a:avLst/>
          </a:prstGeom>
          <a:solidFill>
            <a:schemeClr val="tx2">
              <a:lumMod val="75000"/>
            </a:schemeClr>
          </a:solidFill>
        </p:spPr>
        <p:txBody>
          <a:bodyPr wrap="square" rtlCol="0">
            <a:spAutoFit/>
          </a:bodyPr>
          <a:lstStyle/>
          <a:p>
            <a:pPr algn="ctr" eaLnBrk="1" fontAlgn="auto" hangingPunct="1">
              <a:spcBef>
                <a:spcPts val="0"/>
              </a:spcBef>
              <a:spcAft>
                <a:spcPts val="0"/>
              </a:spcAft>
            </a:pPr>
            <a:r>
              <a:rPr lang="en-US" sz="2400" b="0" dirty="0" smtClean="0">
                <a:solidFill>
                  <a:prstClr val="white"/>
                </a:solidFill>
                <a:latin typeface="Calibri"/>
              </a:rPr>
              <a:t>Monitoring the Mekong</a:t>
            </a:r>
          </a:p>
          <a:p>
            <a:pPr algn="ctr" eaLnBrk="1" fontAlgn="auto" hangingPunct="1">
              <a:spcBef>
                <a:spcPts val="0"/>
              </a:spcBef>
              <a:spcAft>
                <a:spcPts val="0"/>
              </a:spcAft>
            </a:pPr>
            <a:r>
              <a:rPr lang="en-US" sz="1400" b="0" dirty="0" smtClean="0">
                <a:solidFill>
                  <a:prstClr val="white"/>
                </a:solidFill>
                <a:latin typeface="Calibri"/>
              </a:rPr>
              <a:t>John </a:t>
            </a:r>
            <a:r>
              <a:rPr lang="en-US" sz="1400" b="0" dirty="0">
                <a:solidFill>
                  <a:prstClr val="white"/>
                </a:solidFill>
                <a:latin typeface="Calibri"/>
              </a:rPr>
              <a:t>Bolten (NASA GSFC</a:t>
            </a:r>
            <a:r>
              <a:rPr lang="en-US" sz="1400" b="0" dirty="0" smtClean="0">
                <a:solidFill>
                  <a:prstClr val="white"/>
                </a:solidFill>
                <a:latin typeface="Calibri"/>
              </a:rPr>
              <a:t>)</a:t>
            </a:r>
            <a:endParaRPr lang="en-US" sz="1400" b="0" dirty="0">
              <a:solidFill>
                <a:prstClr val="white"/>
              </a:solidFill>
              <a:latin typeface="Calibri"/>
            </a:endParaRPr>
          </a:p>
        </p:txBody>
      </p:sp>
      <p:sp>
        <p:nvSpPr>
          <p:cNvPr id="7" name="TextBox 6"/>
          <p:cNvSpPr txBox="1"/>
          <p:nvPr/>
        </p:nvSpPr>
        <p:spPr>
          <a:xfrm>
            <a:off x="2057400" y="914400"/>
            <a:ext cx="1415772" cy="369332"/>
          </a:xfrm>
          <a:prstGeom prst="rect">
            <a:avLst/>
          </a:prstGeom>
          <a:noFill/>
        </p:spPr>
        <p:txBody>
          <a:bodyPr wrap="none" rtlCol="0">
            <a:spAutoFit/>
          </a:bodyPr>
          <a:lstStyle/>
          <a:p>
            <a:pPr eaLnBrk="1" fontAlgn="auto" hangingPunct="1">
              <a:spcBef>
                <a:spcPts val="0"/>
              </a:spcBef>
              <a:spcAft>
                <a:spcPts val="0"/>
              </a:spcAft>
            </a:pPr>
            <a:r>
              <a:rPr lang="en-US" sz="1800" b="0" dirty="0" smtClean="0">
                <a:solidFill>
                  <a:prstClr val="white"/>
                </a:solidFill>
                <a:latin typeface="Calibri"/>
              </a:rPr>
              <a:t>Flood Impact</a:t>
            </a:r>
            <a:endParaRPr lang="en-US" sz="1800" b="0" dirty="0">
              <a:solidFill>
                <a:prstClr val="white"/>
              </a:solidFill>
              <a:latin typeface="Calibri"/>
            </a:endParaRPr>
          </a:p>
        </p:txBody>
      </p:sp>
      <p:sp>
        <p:nvSpPr>
          <p:cNvPr id="13" name="Slide Number Placeholder 12"/>
          <p:cNvSpPr>
            <a:spLocks noGrp="1"/>
          </p:cNvSpPr>
          <p:nvPr>
            <p:ph type="sldNum" sz="quarter" idx="12"/>
          </p:nvPr>
        </p:nvSpPr>
        <p:spPr>
          <a:xfrm>
            <a:off x="8100392" y="6492875"/>
            <a:ext cx="1043608" cy="365125"/>
          </a:xfrm>
        </p:spPr>
        <p:txBody>
          <a:bodyPr/>
          <a:lstStyle/>
          <a:p>
            <a:pPr algn="ctr"/>
            <a:fld id="{C9B8015A-EF71-41EF-838F-244C2EE36FD7}" type="slidenum">
              <a:rPr lang="en-US" sz="1600" smtClean="0">
                <a:solidFill>
                  <a:schemeClr val="tx1"/>
                </a:solidFill>
              </a:rPr>
              <a:pPr algn="ctr"/>
              <a:t>28</a:t>
            </a:fld>
            <a:endParaRPr lang="en-US" sz="1600" dirty="0" smtClean="0">
              <a:solidFill>
                <a:schemeClr val="tx1"/>
              </a:solidFill>
            </a:endParaRPr>
          </a:p>
          <a:p>
            <a:pPr algn="ctr"/>
            <a:endParaRPr lang="en-US" sz="1600" dirty="0">
              <a:solidFill>
                <a:schemeClr val="tx1"/>
              </a:solidFill>
            </a:endParaRPr>
          </a:p>
        </p:txBody>
      </p:sp>
    </p:spTree>
    <p:extLst>
      <p:ext uri="{BB962C8B-B14F-4D97-AF65-F5344CB8AC3E}">
        <p14:creationId xmlns="" xmlns:p14="http://schemas.microsoft.com/office/powerpoint/2010/main" val="24173085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5800" y="177800"/>
            <a:ext cx="7772400" cy="803275"/>
          </a:xfrm>
        </p:spPr>
        <p:txBody>
          <a:bodyPr>
            <a:normAutofit/>
          </a:bodyPr>
          <a:lstStyle/>
          <a:p>
            <a:r>
              <a:rPr lang="en-US" altLang="en-US" sz="3600" b="1" dirty="0" smtClean="0">
                <a:latin typeface="Times New Roman" pitchFamily="18" charset="0"/>
                <a:ea typeface="ＭＳ Ｐゴシック" pitchFamily="34" charset="-128"/>
                <a:cs typeface="Times New Roman" pitchFamily="18" charset="0"/>
              </a:rPr>
              <a:t>Outline</a:t>
            </a:r>
          </a:p>
        </p:txBody>
      </p:sp>
      <p:sp>
        <p:nvSpPr>
          <p:cNvPr id="7171" name="Content Placeholder 2"/>
          <p:cNvSpPr>
            <a:spLocks noGrp="1"/>
          </p:cNvSpPr>
          <p:nvPr>
            <p:ph idx="1"/>
          </p:nvPr>
        </p:nvSpPr>
        <p:spPr>
          <a:xfrm>
            <a:off x="468313" y="1052513"/>
            <a:ext cx="8064500" cy="5256212"/>
          </a:xfrm>
        </p:spPr>
        <p:txBody>
          <a:bodyPr>
            <a:noAutofit/>
          </a:bodyPr>
          <a:lstStyle/>
          <a:p>
            <a:pPr>
              <a:spcBef>
                <a:spcPts val="600"/>
              </a:spcBef>
            </a:pPr>
            <a:r>
              <a:rPr lang="en-US" altLang="en-US" sz="2800" b="1" dirty="0" smtClean="0">
                <a:solidFill>
                  <a:schemeClr val="bg1">
                    <a:lumMod val="75000"/>
                  </a:schemeClr>
                </a:solidFill>
                <a:latin typeface="Times New Roman" pitchFamily="18" charset="0"/>
                <a:ea typeface="ＭＳ Ｐゴシック" pitchFamily="34" charset="-128"/>
                <a:cs typeface="Times New Roman" pitchFamily="18" charset="0"/>
              </a:rPr>
              <a:t>Flood Pilot overview</a:t>
            </a:r>
          </a:p>
          <a:p>
            <a:pPr>
              <a:spcBef>
                <a:spcPts val="600"/>
              </a:spcBef>
            </a:pPr>
            <a:r>
              <a:rPr lang="en-US" altLang="en-US" sz="2800" b="1" dirty="0" smtClean="0">
                <a:solidFill>
                  <a:schemeClr val="bg1">
                    <a:lumMod val="75000"/>
                  </a:schemeClr>
                </a:solidFill>
                <a:latin typeface="Times New Roman" pitchFamily="18" charset="0"/>
                <a:ea typeface="ＭＳ Ｐゴシック" pitchFamily="34" charset="-128"/>
                <a:cs typeface="Times New Roman" pitchFamily="18" charset="0"/>
              </a:rPr>
              <a:t>Status of data acquisition and exploitation</a:t>
            </a:r>
          </a:p>
          <a:p>
            <a:pPr>
              <a:spcBef>
                <a:spcPts val="600"/>
              </a:spcBef>
            </a:pPr>
            <a:r>
              <a:rPr lang="en-US" altLang="en-US" sz="2800" b="1" dirty="0" smtClean="0">
                <a:latin typeface="Times New Roman" pitchFamily="18" charset="0"/>
                <a:ea typeface="ＭＳ Ｐゴシック" pitchFamily="34" charset="-128"/>
                <a:cs typeface="Times New Roman" pitchFamily="18" charset="0"/>
              </a:rPr>
              <a:t>Pilot status report:</a:t>
            </a:r>
          </a:p>
          <a:p>
            <a:pPr lvl="1">
              <a:spcBef>
                <a:spcPts val="600"/>
              </a:spcBef>
            </a:pPr>
            <a:r>
              <a:rPr lang="en-US" altLang="en-US" b="1" dirty="0" smtClean="0">
                <a:solidFill>
                  <a:schemeClr val="bg1">
                    <a:lumMod val="75000"/>
                  </a:schemeClr>
                </a:solidFill>
                <a:latin typeface="Times New Roman" pitchFamily="18" charset="0"/>
                <a:ea typeface="ＭＳ Ｐゴシック" pitchFamily="34" charset="-128"/>
                <a:cs typeface="Times New Roman" pitchFamily="18" charset="0"/>
              </a:rPr>
              <a:t>Objective A: Global component status</a:t>
            </a:r>
          </a:p>
          <a:p>
            <a:pPr lvl="1">
              <a:spcBef>
                <a:spcPts val="600"/>
              </a:spcBef>
            </a:pPr>
            <a:r>
              <a:rPr lang="en-US" altLang="en-US" b="1" dirty="0" smtClean="0">
                <a:latin typeface="Times New Roman" pitchFamily="18" charset="0"/>
                <a:ea typeface="ＭＳ Ｐゴシック" pitchFamily="34" charset="-128"/>
                <a:cs typeface="Times New Roman" pitchFamily="18" charset="0"/>
              </a:rPr>
              <a:t>Objective B: Regional component status</a:t>
            </a:r>
          </a:p>
          <a:p>
            <a:pPr lvl="2">
              <a:spcBef>
                <a:spcPts val="600"/>
              </a:spcBef>
            </a:pPr>
            <a:r>
              <a:rPr lang="en-US" altLang="en-US" sz="2800" b="1" dirty="0" smtClean="0">
                <a:solidFill>
                  <a:schemeClr val="bg1">
                    <a:lumMod val="75000"/>
                  </a:schemeClr>
                </a:solidFill>
                <a:latin typeface="Times New Roman" pitchFamily="18" charset="0"/>
                <a:ea typeface="ＭＳ Ｐゴシック" pitchFamily="34" charset="-128"/>
                <a:cs typeface="Times New Roman" pitchFamily="18" charset="0"/>
              </a:rPr>
              <a:t>Caribbean/Central America</a:t>
            </a:r>
          </a:p>
          <a:p>
            <a:pPr lvl="2">
              <a:spcBef>
                <a:spcPts val="600"/>
              </a:spcBef>
            </a:pPr>
            <a:r>
              <a:rPr lang="en-US" altLang="en-US" sz="2800" b="1" dirty="0" smtClean="0">
                <a:solidFill>
                  <a:schemeClr val="bg1">
                    <a:lumMod val="75000"/>
                  </a:schemeClr>
                </a:solidFill>
                <a:latin typeface="Times New Roman" pitchFamily="18" charset="0"/>
                <a:ea typeface="ＭＳ Ｐゴシック" pitchFamily="34" charset="-128"/>
                <a:cs typeface="Times New Roman" pitchFamily="18" charset="0"/>
              </a:rPr>
              <a:t>Southern Africa</a:t>
            </a:r>
          </a:p>
          <a:p>
            <a:pPr lvl="2">
              <a:spcBef>
                <a:spcPts val="600"/>
              </a:spcBef>
            </a:pPr>
            <a:r>
              <a:rPr lang="en-US" altLang="en-US" sz="2800" b="1" dirty="0" smtClean="0">
                <a:solidFill>
                  <a:schemeClr val="bg1">
                    <a:lumMod val="75000"/>
                  </a:schemeClr>
                </a:solidFill>
                <a:latin typeface="Times New Roman" pitchFamily="18" charset="0"/>
                <a:ea typeface="ＭＳ Ｐゴシック" pitchFamily="34" charset="-128"/>
                <a:cs typeface="Times New Roman" pitchFamily="18" charset="0"/>
              </a:rPr>
              <a:t>Southeast Asia</a:t>
            </a:r>
          </a:p>
          <a:p>
            <a:pPr lvl="2">
              <a:spcBef>
                <a:spcPts val="600"/>
              </a:spcBef>
            </a:pPr>
            <a:r>
              <a:rPr lang="en-US" altLang="en-US" sz="2800" b="1" i="1" dirty="0" smtClean="0">
                <a:latin typeface="Times New Roman" pitchFamily="18" charset="0"/>
                <a:ea typeface="ＭＳ Ｐゴシック" pitchFamily="34" charset="-128"/>
                <a:cs typeface="Times New Roman" pitchFamily="18" charset="0"/>
              </a:rPr>
              <a:t>Ad hoc </a:t>
            </a:r>
            <a:r>
              <a:rPr lang="en-US" altLang="en-US" sz="2800" b="1" dirty="0" smtClean="0">
                <a:latin typeface="Times New Roman" pitchFamily="18" charset="0"/>
                <a:ea typeface="ＭＳ Ｐゴシック" pitchFamily="34" charset="-128"/>
                <a:cs typeface="Times New Roman" pitchFamily="18" charset="0"/>
              </a:rPr>
              <a:t>Texas component</a:t>
            </a:r>
          </a:p>
          <a:p>
            <a:pPr lvl="1">
              <a:spcBef>
                <a:spcPts val="600"/>
              </a:spcBef>
            </a:pPr>
            <a:r>
              <a:rPr lang="en-US" altLang="en-US" b="1" dirty="0" smtClean="0">
                <a:latin typeface="Times New Roman" pitchFamily="18" charset="0"/>
                <a:ea typeface="ＭＳ Ｐゴシック" pitchFamily="34" charset="-128"/>
                <a:cs typeface="Times New Roman" pitchFamily="18" charset="0"/>
              </a:rPr>
              <a:t>Objective C: Capacity Building</a:t>
            </a:r>
          </a:p>
          <a:p>
            <a:pPr>
              <a:spcBef>
                <a:spcPts val="600"/>
              </a:spcBef>
            </a:pPr>
            <a:r>
              <a:rPr lang="en-US" altLang="en-US" sz="2800" b="1" dirty="0" smtClean="0">
                <a:latin typeface="Times New Roman" pitchFamily="18" charset="0"/>
                <a:ea typeface="ＭＳ Ｐゴシック" pitchFamily="34" charset="-128"/>
                <a:cs typeface="Times New Roman" pitchFamily="18" charset="0"/>
              </a:rPr>
              <a:t>Issues and Risk Management</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29</a:t>
            </a:fld>
            <a:endParaRPr lang="en-US" alt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idx="4294967295"/>
          </p:nvPr>
        </p:nvSpPr>
        <p:spPr>
          <a:xfrm>
            <a:off x="1187450" y="188913"/>
            <a:ext cx="7032625" cy="738187"/>
          </a:xfrm>
        </p:spPr>
        <p:txBody>
          <a:bodyPr/>
          <a:lstStyle/>
          <a:p>
            <a:pPr eaLnBrk="1" hangingPunct="1"/>
            <a:r>
              <a:rPr lang="en-GB" altLang="ja-JP" sz="3200" dirty="0" smtClean="0">
                <a:ea typeface="ＭＳ Ｐゴシック" pitchFamily="34" charset="-128"/>
                <a:cs typeface="Tahoma" pitchFamily="34" charset="0"/>
              </a:rPr>
              <a:t>CEOS DRM Flood Pilot Overview</a:t>
            </a:r>
            <a:endParaRPr lang="en-US" altLang="en-US" sz="3200" dirty="0" smtClean="0">
              <a:ea typeface="ＭＳ Ｐゴシック" pitchFamily="34" charset="-128"/>
              <a:cs typeface="Tahoma" pitchFamily="34" charset="0"/>
            </a:endParaRPr>
          </a:p>
        </p:txBody>
      </p:sp>
      <p:sp>
        <p:nvSpPr>
          <p:cNvPr id="5" name="Rectangle 3"/>
          <p:cNvSpPr txBox="1">
            <a:spLocks noChangeArrowheads="1"/>
          </p:cNvSpPr>
          <p:nvPr/>
        </p:nvSpPr>
        <p:spPr>
          <a:xfrm>
            <a:off x="147638" y="1363663"/>
            <a:ext cx="8937625" cy="5130800"/>
          </a:xfrm>
          <a:prstGeom prst="rect">
            <a:avLst/>
          </a:prstGeom>
        </p:spPr>
        <p:txBody>
          <a:bodyPr/>
          <a:lstStyle/>
          <a:p>
            <a:pPr marL="342900" indent="-342900" algn="ctr">
              <a:lnSpc>
                <a:spcPct val="90000"/>
              </a:lnSpc>
              <a:spcBef>
                <a:spcPct val="20000"/>
              </a:spcBef>
              <a:buFont typeface="Arial" charset="0"/>
              <a:buChar char="•"/>
              <a:defRPr/>
            </a:pPr>
            <a:endParaRPr lang="en-GB" altLang="ja-JP" sz="2400" dirty="0">
              <a:solidFill>
                <a:schemeClr val="tx1">
                  <a:lumMod val="75000"/>
                </a:schemeClr>
              </a:solidFill>
              <a:latin typeface="Arial" pitchFamily="34" charset="0"/>
              <a:ea typeface="ＭＳ Ｐゴシック" pitchFamily="50" charset="-128"/>
              <a:cs typeface="Arial" pitchFamily="34" charset="0"/>
            </a:endParaRPr>
          </a:p>
          <a:p>
            <a:pPr marL="342900" indent="-342900" algn="ctr">
              <a:lnSpc>
                <a:spcPct val="90000"/>
              </a:lnSpc>
              <a:spcBef>
                <a:spcPct val="20000"/>
              </a:spcBef>
              <a:buFont typeface="Arial" charset="0"/>
              <a:buChar char="•"/>
              <a:defRPr/>
            </a:pPr>
            <a:endParaRPr lang="en-GB" altLang="ja-JP" sz="2400" dirty="0">
              <a:solidFill>
                <a:schemeClr val="tx1">
                  <a:lumMod val="75000"/>
                </a:schemeClr>
              </a:solidFill>
              <a:latin typeface="Arial" pitchFamily="34" charset="0"/>
              <a:ea typeface="ＭＳ Ｐゴシック" pitchFamily="50" charset="-128"/>
              <a:cs typeface="Arial" pitchFamily="34" charset="0"/>
            </a:endParaRPr>
          </a:p>
        </p:txBody>
      </p:sp>
      <p:sp>
        <p:nvSpPr>
          <p:cNvPr id="6" name="Content Placeholder 2"/>
          <p:cNvSpPr txBox="1">
            <a:spLocks/>
          </p:cNvSpPr>
          <p:nvPr/>
        </p:nvSpPr>
        <p:spPr>
          <a:xfrm>
            <a:off x="468313" y="1052513"/>
            <a:ext cx="8064500" cy="5256212"/>
          </a:xfrm>
          <a:prstGeom prst="rect">
            <a:avLst/>
          </a:prstGeom>
        </p:spPr>
        <p:txBody>
          <a:bodyPr/>
          <a:lstStyle/>
          <a:p>
            <a:pPr marL="346075" marR="0" lvl="0" indent="-346075" algn="l" defTabSz="903288" rtl="0" eaLnBrk="0" fontAlgn="base" latinLnBrk="0" hangingPunct="0">
              <a:lnSpc>
                <a:spcPct val="90000"/>
              </a:lnSpc>
              <a:spcBef>
                <a:spcPts val="600"/>
              </a:spcBef>
              <a:spcAft>
                <a:spcPct val="0"/>
              </a:spcAft>
              <a:buClrTx/>
              <a:buSzTx/>
              <a:buFontTx/>
              <a:buChar char="•"/>
              <a:tabLst/>
              <a:defRPr/>
            </a:pPr>
            <a:r>
              <a:rPr kumimoji="0" lang="en-US" altLang="en-US" sz="2400" i="0" u="none" strike="noStrike" kern="0" cap="none" spc="0" normalizeH="0" baseline="0" noProof="0" dirty="0" smtClean="0">
                <a:ln>
                  <a:noFill/>
                </a:ln>
                <a:solidFill>
                  <a:schemeClr val="tx1"/>
                </a:solidFill>
                <a:effectLst/>
                <a:uLnTx/>
                <a:uFillTx/>
                <a:latin typeface="+mn-lt"/>
                <a:ea typeface="ＭＳ Ｐゴシック" pitchFamily="34" charset="-128"/>
                <a:cs typeface="+mn-cs"/>
              </a:rPr>
              <a:t>Goal: </a:t>
            </a:r>
            <a:r>
              <a:rPr kumimoji="0" lang="en-US" altLang="en-US" sz="2400" b="0" i="0" u="none" strike="noStrike" kern="0" cap="none" spc="0" normalizeH="0" baseline="0" noProof="0" dirty="0" smtClean="0">
                <a:ln>
                  <a:noFill/>
                </a:ln>
                <a:solidFill>
                  <a:schemeClr val="tx1"/>
                </a:solidFill>
                <a:effectLst/>
                <a:uLnTx/>
                <a:uFillTx/>
                <a:latin typeface="+mn-lt"/>
                <a:ea typeface="ＭＳ Ｐゴシック" pitchFamily="34" charset="-128"/>
                <a:cs typeface="+mn-cs"/>
              </a:rPr>
              <a:t>demonstrate effective</a:t>
            </a:r>
            <a:r>
              <a:rPr kumimoji="0" lang="en-US" altLang="en-US" sz="2400" b="0" i="0" u="none" strike="noStrike" kern="0" cap="none" spc="0" normalizeH="0" noProof="0" dirty="0" smtClean="0">
                <a:ln>
                  <a:noFill/>
                </a:ln>
                <a:solidFill>
                  <a:schemeClr val="tx1"/>
                </a:solidFill>
                <a:effectLst/>
                <a:uLnTx/>
                <a:uFillTx/>
                <a:latin typeface="+mn-lt"/>
                <a:ea typeface="ＭＳ Ｐゴシック" pitchFamily="34" charset="-128"/>
                <a:cs typeface="+mn-cs"/>
              </a:rPr>
              <a:t> application of EO to the full cycle of flood management at all scales by:</a:t>
            </a:r>
            <a:endParaRPr kumimoji="0" lang="en-US" altLang="en-US" sz="2400" b="0" i="0" u="none" strike="noStrike" kern="0" cap="none" spc="0" normalizeH="0" baseline="0" noProof="0" dirty="0" smtClean="0">
              <a:ln>
                <a:noFill/>
              </a:ln>
              <a:solidFill>
                <a:schemeClr val="tx1"/>
              </a:solidFill>
              <a:effectLst/>
              <a:uLnTx/>
              <a:uFillTx/>
              <a:latin typeface="+mn-lt"/>
              <a:ea typeface="ＭＳ Ｐゴシック" pitchFamily="34" charset="-128"/>
              <a:cs typeface="+mn-cs"/>
            </a:endParaRPr>
          </a:p>
          <a:p>
            <a:pPr marL="803275" lvl="1" indent="-346075" defTabSz="903288">
              <a:lnSpc>
                <a:spcPct val="90000"/>
              </a:lnSpc>
              <a:spcBef>
                <a:spcPts val="600"/>
              </a:spcBef>
              <a:buFontTx/>
              <a:buChar char="•"/>
            </a:pPr>
            <a:r>
              <a:rPr kumimoji="0" lang="en-US" altLang="en-US" sz="2000" i="0" u="none" strike="noStrike" kern="0" cap="none" spc="0" normalizeH="0" baseline="0" noProof="0" dirty="0" smtClean="0">
                <a:ln>
                  <a:noFill/>
                </a:ln>
                <a:solidFill>
                  <a:schemeClr val="tx1"/>
                </a:solidFill>
                <a:effectLst/>
                <a:uLnTx/>
                <a:uFillTx/>
                <a:latin typeface="+mn-lt"/>
                <a:ea typeface="ＭＳ Ｐゴシック" pitchFamily="34" charset="-128"/>
                <a:cs typeface="+mn-cs"/>
              </a:rPr>
              <a:t>Objective A:</a:t>
            </a:r>
            <a:r>
              <a:rPr kumimoji="0" lang="en-US" altLang="en-US" sz="2000" b="0" i="0" u="none" strike="noStrike" kern="0" cap="none" spc="0" normalizeH="0" baseline="0" noProof="0" dirty="0" smtClean="0">
                <a:ln>
                  <a:noFill/>
                </a:ln>
                <a:solidFill>
                  <a:schemeClr val="tx1"/>
                </a:solidFill>
                <a:effectLst/>
                <a:uLnTx/>
                <a:uFillTx/>
                <a:latin typeface="+mn-lt"/>
                <a:ea typeface="ＭＳ Ｐゴシック" pitchFamily="34" charset="-128"/>
                <a:cs typeface="+mn-cs"/>
              </a:rPr>
              <a:t> Integrating information from existing NRT global flood monitoring / modeling systems into a Global Flood Dashboard;</a:t>
            </a:r>
          </a:p>
          <a:p>
            <a:pPr marL="803275" lvl="1" indent="-346075" defTabSz="903288">
              <a:lnSpc>
                <a:spcPct val="90000"/>
              </a:lnSpc>
              <a:spcBef>
                <a:spcPts val="600"/>
              </a:spcBef>
              <a:buFontTx/>
              <a:buChar char="•"/>
            </a:pPr>
            <a:r>
              <a:rPr kumimoji="0" lang="en-US" altLang="en-US" sz="2000" i="0" u="none" strike="noStrike" kern="0" cap="none" spc="0" normalizeH="0" baseline="0" noProof="0" dirty="0" smtClean="0">
                <a:ln>
                  <a:noFill/>
                </a:ln>
                <a:solidFill>
                  <a:schemeClr val="tx1"/>
                </a:solidFill>
                <a:effectLst/>
                <a:uLnTx/>
                <a:uFillTx/>
                <a:latin typeface="+mn-lt"/>
                <a:ea typeface="ＭＳ Ｐゴシック" pitchFamily="34" charset="-128"/>
                <a:cs typeface="+mn-cs"/>
              </a:rPr>
              <a:t>Objective B: </a:t>
            </a:r>
            <a:r>
              <a:rPr kumimoji="0" lang="en-US" altLang="en-US" sz="2000" b="0" i="0" u="none" strike="noStrike" kern="0" cap="none" spc="0" normalizeH="0" baseline="0" noProof="0" dirty="0" smtClean="0">
                <a:ln>
                  <a:noFill/>
                </a:ln>
                <a:solidFill>
                  <a:schemeClr val="tx1"/>
                </a:solidFill>
                <a:effectLst/>
                <a:uLnTx/>
                <a:uFillTx/>
                <a:latin typeface="+mn-lt"/>
                <a:ea typeface="ＭＳ Ｐゴシック" pitchFamily="34" charset="-128"/>
                <a:cs typeface="+mn-cs"/>
              </a:rPr>
              <a:t>Delivering EO-based</a:t>
            </a:r>
            <a:r>
              <a:rPr kumimoji="0" lang="en-US" altLang="en-US" sz="2000" b="0" i="0" u="none" strike="noStrike" kern="0" cap="none" spc="0" normalizeH="0" noProof="0" dirty="0" smtClean="0">
                <a:ln>
                  <a:noFill/>
                </a:ln>
                <a:solidFill>
                  <a:schemeClr val="tx1"/>
                </a:solidFill>
                <a:effectLst/>
                <a:uLnTx/>
                <a:uFillTx/>
                <a:latin typeface="+mn-lt"/>
                <a:ea typeface="ＭＳ Ｐゴシック" pitchFamily="34" charset="-128"/>
                <a:cs typeface="+mn-cs"/>
              </a:rPr>
              <a:t> flood mitigation, warning, and response products and services through regional end-to-end pilots in:</a:t>
            </a:r>
          </a:p>
          <a:p>
            <a:pPr marL="1260475" lvl="2" indent="-346075" defTabSz="903288">
              <a:lnSpc>
                <a:spcPct val="90000"/>
              </a:lnSpc>
              <a:spcBef>
                <a:spcPts val="600"/>
              </a:spcBef>
              <a:buFontTx/>
              <a:buChar char="•"/>
            </a:pPr>
            <a:r>
              <a:rPr lang="en-US" altLang="en-US" sz="1800" b="0" kern="0" dirty="0" smtClean="0">
                <a:solidFill>
                  <a:schemeClr val="tx1"/>
                </a:solidFill>
                <a:latin typeface="+mn-lt"/>
                <a:ea typeface="ＭＳ Ｐゴシック" pitchFamily="34" charset="-128"/>
              </a:rPr>
              <a:t>Caribbean/Central America (focus on Haiti)</a:t>
            </a:r>
          </a:p>
          <a:p>
            <a:pPr marL="1260475" lvl="2" indent="-346075" defTabSz="903288">
              <a:lnSpc>
                <a:spcPct val="90000"/>
              </a:lnSpc>
              <a:spcBef>
                <a:spcPts val="600"/>
              </a:spcBef>
              <a:buFontTx/>
              <a:buChar char="•"/>
            </a:pPr>
            <a:r>
              <a:rPr kumimoji="0" lang="en-US" altLang="en-US" sz="1800" b="0" i="0" u="none" strike="noStrike" kern="0" cap="none" spc="0" normalizeH="0" noProof="0" dirty="0" smtClean="0">
                <a:ln>
                  <a:noFill/>
                </a:ln>
                <a:solidFill>
                  <a:schemeClr val="tx1"/>
                </a:solidFill>
                <a:effectLst/>
                <a:uLnTx/>
                <a:uFillTx/>
                <a:latin typeface="+mn-lt"/>
                <a:ea typeface="ＭＳ Ｐゴシック" pitchFamily="34" charset="-128"/>
                <a:cs typeface="+mn-cs"/>
              </a:rPr>
              <a:t>Southern Africa (inc. Namibia, South Africa, Zambia, Zimbabwe, Mozambique, and Malawi);</a:t>
            </a:r>
          </a:p>
          <a:p>
            <a:pPr marL="1260475" lvl="2" indent="-346075" defTabSz="903288">
              <a:lnSpc>
                <a:spcPct val="90000"/>
              </a:lnSpc>
              <a:spcBef>
                <a:spcPts val="600"/>
              </a:spcBef>
              <a:buFontTx/>
              <a:buChar char="•"/>
            </a:pPr>
            <a:r>
              <a:rPr kumimoji="0" lang="en-US" altLang="en-US" sz="1800" b="0" i="0" u="none" strike="noStrike" kern="0" cap="none" spc="0" normalizeH="0" noProof="0" dirty="0" smtClean="0">
                <a:ln>
                  <a:noFill/>
                </a:ln>
                <a:solidFill>
                  <a:schemeClr val="tx1"/>
                </a:solidFill>
                <a:effectLst/>
                <a:uLnTx/>
                <a:uFillTx/>
                <a:latin typeface="+mn-lt"/>
                <a:ea typeface="ＭＳ Ｐゴシック" pitchFamily="34" charset="-128"/>
                <a:cs typeface="+mn-cs"/>
              </a:rPr>
              <a:t>Southeast Asia (focus on lower Mekong Basin and Java)</a:t>
            </a:r>
          </a:p>
          <a:p>
            <a:pPr marL="803275" lvl="1" indent="-346075" defTabSz="903288">
              <a:lnSpc>
                <a:spcPct val="90000"/>
              </a:lnSpc>
              <a:spcBef>
                <a:spcPts val="600"/>
              </a:spcBef>
              <a:buFontTx/>
              <a:buChar char="•"/>
            </a:pPr>
            <a:r>
              <a:rPr lang="en-US" altLang="en-US" sz="2000" kern="0" baseline="0" dirty="0" smtClean="0">
                <a:solidFill>
                  <a:schemeClr val="tx1"/>
                </a:solidFill>
                <a:latin typeface="+mn-lt"/>
                <a:ea typeface="ＭＳ Ｐゴシック" pitchFamily="34" charset="-128"/>
              </a:rPr>
              <a:t>Objective</a:t>
            </a:r>
            <a:r>
              <a:rPr lang="en-US" altLang="en-US" sz="2000" kern="0" dirty="0" smtClean="0">
                <a:solidFill>
                  <a:schemeClr val="tx1"/>
                </a:solidFill>
                <a:latin typeface="+mn-lt"/>
                <a:ea typeface="ＭＳ Ｐゴシック" pitchFamily="34" charset="-128"/>
              </a:rPr>
              <a:t> C: </a:t>
            </a:r>
            <a:r>
              <a:rPr lang="en-US" altLang="en-US" sz="2000" b="0" kern="0" dirty="0" smtClean="0">
                <a:solidFill>
                  <a:schemeClr val="tx1"/>
                </a:solidFill>
                <a:latin typeface="+mn-lt"/>
                <a:ea typeface="ＭＳ Ｐゴシック" pitchFamily="34" charset="-128"/>
              </a:rPr>
              <a:t>Encouraging at least base-level in-country capacity to access EO and integrate it into their operational systems and flood management practices</a:t>
            </a:r>
            <a:endParaRPr kumimoji="0" lang="en-US" altLang="en-US" sz="2000" b="0" i="0" u="none" strike="noStrike" kern="0" cap="none" spc="0" normalizeH="0" baseline="0" noProof="0" dirty="0" smtClean="0">
              <a:ln>
                <a:noFill/>
              </a:ln>
              <a:solidFill>
                <a:schemeClr val="tx1"/>
              </a:solidFill>
              <a:effectLst/>
              <a:uLnTx/>
              <a:uFillTx/>
              <a:latin typeface="+mn-lt"/>
              <a:ea typeface="ＭＳ Ｐゴシック" pitchFamily="34" charset="-128"/>
              <a:cs typeface="+mn-cs"/>
            </a:endParaRPr>
          </a:p>
        </p:txBody>
      </p:sp>
      <p:sp>
        <p:nvSpPr>
          <p:cNvPr id="7" name="Slide Number Placeholder 5"/>
          <p:cNvSpPr txBox="1">
            <a:spLocks/>
          </p:cNvSpPr>
          <p:nvPr/>
        </p:nvSpPr>
        <p:spPr>
          <a:xfrm>
            <a:off x="8244408" y="6400800"/>
            <a:ext cx="899592" cy="4572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3A86AE8E-D549-4C81-A371-621FC48DD807}" type="slidenum">
              <a:rPr kumimoji="0" lang="en-US" altLang="en-US" sz="1600" b="1" i="0" u="none" strike="noStrike" kern="1200" cap="none" spc="0" normalizeH="0" baseline="0" noProof="0" smtClean="0">
                <a:ln>
                  <a:noFill/>
                </a:ln>
                <a:solidFill>
                  <a:schemeClr val="tx2"/>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3</a:t>
            </a:fld>
            <a:endParaRPr kumimoji="0" lang="en-US" altLang="en-US" sz="1600" b="1" i="0" u="none" strike="noStrike" kern="1200" cap="none" spc="0" normalizeH="0" baseline="0" noProof="0" dirty="0">
              <a:ln>
                <a:noFill/>
              </a:ln>
              <a:solidFill>
                <a:schemeClr val="tx2"/>
              </a:solidFill>
              <a:effectLst/>
              <a:uLnTx/>
              <a:uFillTx/>
              <a:latin typeface="Times New Roman" pitchFamily="18" charset="0"/>
              <a:ea typeface="+mn-ea"/>
              <a:cs typeface="+mn-cs"/>
            </a:endParaRPr>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85800" y="260350"/>
            <a:ext cx="7772400" cy="792163"/>
          </a:xfrm>
        </p:spPr>
        <p:txBody>
          <a:bodyPr/>
          <a:lstStyle/>
          <a:p>
            <a:r>
              <a:rPr lang="en-US" altLang="en-US" sz="3200" dirty="0" smtClean="0"/>
              <a:t>Texas “Component” (1/3)</a:t>
            </a:r>
          </a:p>
        </p:txBody>
      </p:sp>
      <p:sp>
        <p:nvSpPr>
          <p:cNvPr id="12291" name="Content Placeholder 2"/>
          <p:cNvSpPr>
            <a:spLocks noGrp="1"/>
          </p:cNvSpPr>
          <p:nvPr>
            <p:ph idx="1"/>
          </p:nvPr>
        </p:nvSpPr>
        <p:spPr>
          <a:xfrm>
            <a:off x="539750" y="1052513"/>
            <a:ext cx="8353425" cy="5688855"/>
          </a:xfrm>
        </p:spPr>
        <p:txBody>
          <a:bodyPr/>
          <a:lstStyle/>
          <a:p>
            <a:pPr>
              <a:lnSpc>
                <a:spcPct val="90000"/>
              </a:lnSpc>
              <a:spcBef>
                <a:spcPts val="600"/>
              </a:spcBef>
            </a:pPr>
            <a:r>
              <a:rPr lang="en-US" altLang="en-US" sz="2400" u="sng" dirty="0" smtClean="0"/>
              <a:t>Data provided</a:t>
            </a:r>
            <a:r>
              <a:rPr lang="en-US" altLang="en-US" sz="2400" dirty="0" smtClean="0"/>
              <a:t>: EO-1, ASTER, COSMO-</a:t>
            </a:r>
            <a:r>
              <a:rPr lang="en-US" altLang="en-US" sz="2400" dirty="0" err="1" smtClean="0"/>
              <a:t>SkyMed</a:t>
            </a:r>
            <a:r>
              <a:rPr lang="en-US" altLang="en-US" sz="2400" dirty="0" smtClean="0"/>
              <a:t>, Sentinel-1, and LANDSAT, plus high-resolution GFMS forecasts</a:t>
            </a:r>
          </a:p>
          <a:p>
            <a:pPr>
              <a:lnSpc>
                <a:spcPct val="90000"/>
              </a:lnSpc>
              <a:spcBef>
                <a:spcPts val="600"/>
              </a:spcBef>
            </a:pPr>
            <a:r>
              <a:rPr lang="en-US" altLang="en-US" sz="2400" u="sng" dirty="0" smtClean="0"/>
              <a:t>Users</a:t>
            </a:r>
            <a:r>
              <a:rPr lang="en-US" altLang="en-US" sz="2400" dirty="0" smtClean="0"/>
              <a:t>: FEMA, US Forest Service, EPA, Texas Water Development Board and Texas Commission on Water Quality, plus briefings by UT-Austin personnel to Texas Emergency Operations Center and Governor’s Emergency Management Council</a:t>
            </a:r>
          </a:p>
          <a:p>
            <a:pPr>
              <a:lnSpc>
                <a:spcPct val="90000"/>
              </a:lnSpc>
              <a:spcBef>
                <a:spcPts val="600"/>
              </a:spcBef>
            </a:pPr>
            <a:r>
              <a:rPr lang="en-US" altLang="en-US" sz="2400" u="sng" dirty="0" smtClean="0"/>
              <a:t>Feedback</a:t>
            </a:r>
            <a:r>
              <a:rPr lang="en-US" altLang="en-US" sz="2400" dirty="0" smtClean="0"/>
              <a:t> from Theresa Howard and Gordon Wells (UT-Austin):</a:t>
            </a:r>
          </a:p>
          <a:p>
            <a:pPr lvl="1">
              <a:lnSpc>
                <a:spcPct val="90000"/>
              </a:lnSpc>
              <a:spcBef>
                <a:spcPts val="600"/>
              </a:spcBef>
            </a:pPr>
            <a:r>
              <a:rPr lang="en-US" sz="2000" dirty="0" smtClean="0">
                <a:solidFill>
                  <a:schemeClr val="tx1"/>
                </a:solidFill>
                <a:latin typeface="+mn-lt"/>
              </a:rPr>
              <a:t>“The imagery offered a detailed view of inundation impacting agriculture in rural areas, which is information that can be difficult to obtain from other sources. The imagery also helps to fill in the coverage gaps between stream gages that are monitored for current and forecast conditions.”</a:t>
            </a:r>
          </a:p>
          <a:p>
            <a:pPr lvl="1">
              <a:lnSpc>
                <a:spcPct val="90000"/>
              </a:lnSpc>
              <a:spcBef>
                <a:spcPts val="600"/>
              </a:spcBef>
            </a:pPr>
            <a:r>
              <a:rPr lang="en-US" altLang="en-US" sz="2000" dirty="0" smtClean="0"/>
              <a:t>Helpful even for gauged streams because </a:t>
            </a:r>
            <a:r>
              <a:rPr lang="en-US" sz="2000" dirty="0" smtClean="0">
                <a:solidFill>
                  <a:schemeClr val="tx1"/>
                </a:solidFill>
                <a:latin typeface="+mn-lt"/>
              </a:rPr>
              <a:t>“The greatest impacts do not necessarily coincide with the locations of the highest measured flood crests, but occur at sites that contain vulnerable features.”</a:t>
            </a:r>
            <a:endParaRPr lang="en-US" altLang="en-US" sz="2000" dirty="0" smtClean="0"/>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30</a:t>
            </a:fld>
            <a:endParaRPr lang="en-US" alt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85800" y="260350"/>
            <a:ext cx="7772400" cy="792163"/>
          </a:xfrm>
        </p:spPr>
        <p:txBody>
          <a:bodyPr/>
          <a:lstStyle/>
          <a:p>
            <a:r>
              <a:rPr lang="en-US" altLang="en-US" sz="3200" dirty="0" smtClean="0"/>
              <a:t>Texas Component (2/3)</a:t>
            </a:r>
          </a:p>
        </p:txBody>
      </p:sp>
      <p:pic>
        <p:nvPicPr>
          <p:cNvPr id="6" name="Picture 5" descr="Figure1.jpeg"/>
          <p:cNvPicPr>
            <a:picLocks noChangeAspect="1"/>
          </p:cNvPicPr>
          <p:nvPr/>
        </p:nvPicPr>
        <p:blipFill>
          <a:blip r:embed="rId2" cstate="print"/>
          <a:stretch>
            <a:fillRect/>
          </a:stretch>
        </p:blipFill>
        <p:spPr>
          <a:xfrm>
            <a:off x="0" y="1196752"/>
            <a:ext cx="4572000" cy="4553029"/>
          </a:xfrm>
          <a:prstGeom prst="rect">
            <a:avLst/>
          </a:prstGeom>
        </p:spPr>
      </p:pic>
      <p:pic>
        <p:nvPicPr>
          <p:cNvPr id="7" name="Picture 6" descr="Figure2.jpg"/>
          <p:cNvPicPr>
            <a:picLocks noChangeAspect="1"/>
          </p:cNvPicPr>
          <p:nvPr/>
        </p:nvPicPr>
        <p:blipFill>
          <a:blip r:embed="rId3" cstate="print"/>
          <a:stretch>
            <a:fillRect/>
          </a:stretch>
        </p:blipFill>
        <p:spPr>
          <a:xfrm>
            <a:off x="4572000" y="1268760"/>
            <a:ext cx="4572000" cy="3701945"/>
          </a:xfrm>
          <a:prstGeom prst="rect">
            <a:avLst/>
          </a:prstGeom>
        </p:spPr>
      </p:pic>
      <p:sp>
        <p:nvSpPr>
          <p:cNvPr id="8" name="TextBox 7"/>
          <p:cNvSpPr txBox="1"/>
          <p:nvPr/>
        </p:nvSpPr>
        <p:spPr>
          <a:xfrm>
            <a:off x="0" y="5733256"/>
            <a:ext cx="4572000" cy="707886"/>
          </a:xfrm>
          <a:prstGeom prst="rect">
            <a:avLst/>
          </a:prstGeom>
          <a:noFill/>
        </p:spPr>
        <p:txBody>
          <a:bodyPr wrap="square" rtlCol="0">
            <a:spAutoFit/>
          </a:bodyPr>
          <a:lstStyle/>
          <a:p>
            <a:pPr algn="ctr"/>
            <a:r>
              <a:rPr lang="en-US" sz="2000" b="0" dirty="0" smtClean="0"/>
              <a:t>EO-1, 1045 CDT 27 May 2015</a:t>
            </a:r>
          </a:p>
          <a:p>
            <a:pPr algn="ctr"/>
            <a:r>
              <a:rPr lang="en-US" sz="2000" b="0" dirty="0" smtClean="0"/>
              <a:t>Note: Imaged processed by Texas partners</a:t>
            </a:r>
            <a:endParaRPr lang="en-US" sz="2000" b="0" dirty="0"/>
          </a:p>
        </p:txBody>
      </p:sp>
      <p:sp>
        <p:nvSpPr>
          <p:cNvPr id="9" name="TextBox 8"/>
          <p:cNvSpPr txBox="1"/>
          <p:nvPr/>
        </p:nvSpPr>
        <p:spPr>
          <a:xfrm>
            <a:off x="4572000" y="4941168"/>
            <a:ext cx="4572000" cy="707886"/>
          </a:xfrm>
          <a:prstGeom prst="rect">
            <a:avLst/>
          </a:prstGeom>
          <a:noFill/>
        </p:spPr>
        <p:txBody>
          <a:bodyPr wrap="square" rtlCol="0">
            <a:spAutoFit/>
          </a:bodyPr>
          <a:lstStyle/>
          <a:p>
            <a:pPr algn="ctr"/>
            <a:r>
              <a:rPr lang="en-US" sz="2000" b="0" dirty="0" smtClean="0"/>
              <a:t>COSMO-</a:t>
            </a:r>
            <a:r>
              <a:rPr lang="en-US" sz="2000" b="0" dirty="0" err="1" smtClean="0"/>
              <a:t>SkyMed</a:t>
            </a:r>
            <a:r>
              <a:rPr lang="en-US" sz="2000" b="0" dirty="0" smtClean="0"/>
              <a:t>, 2 June 2015 as processed and analyzed by LIST</a:t>
            </a:r>
            <a:endParaRPr lang="en-US" sz="2000" b="0" dirty="0"/>
          </a:p>
        </p:txBody>
      </p:sp>
      <p:sp>
        <p:nvSpPr>
          <p:cNvPr id="11" name="Slide Number Placeholder 10"/>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31</a:t>
            </a:fld>
            <a:endParaRPr lang="en-US" alt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rcRect t="22700"/>
          <a:stretch>
            <a:fillRect/>
          </a:stretch>
        </p:blipFill>
        <p:spPr>
          <a:xfrm>
            <a:off x="557475" y="1556792"/>
            <a:ext cx="8029049" cy="5301208"/>
          </a:xfrm>
          <a:prstGeom prst="rect">
            <a:avLst/>
          </a:prstGeom>
        </p:spPr>
      </p:pic>
      <p:sp>
        <p:nvSpPr>
          <p:cNvPr id="3" name="Rectangle 2"/>
          <p:cNvSpPr/>
          <p:nvPr/>
        </p:nvSpPr>
        <p:spPr>
          <a:xfrm>
            <a:off x="395536" y="980728"/>
            <a:ext cx="822960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0" dirty="0" smtClean="0">
                <a:solidFill>
                  <a:schemeClr val="tx1"/>
                </a:solidFill>
              </a:rPr>
              <a:t>Overlay of 2015 flood extent from MODIS (red) with the 100-year flood extent (blue).  Image courtesy Bob </a:t>
            </a:r>
            <a:r>
              <a:rPr lang="en-US" sz="1800" b="0" dirty="0" err="1" smtClean="0">
                <a:solidFill>
                  <a:schemeClr val="tx1"/>
                </a:solidFill>
              </a:rPr>
              <a:t>Brakenridge</a:t>
            </a:r>
            <a:r>
              <a:rPr lang="en-US" sz="1800" b="0" dirty="0" smtClean="0">
                <a:solidFill>
                  <a:schemeClr val="tx1"/>
                </a:solidFill>
              </a:rPr>
              <a:t> and SSBN.</a:t>
            </a:r>
            <a:endParaRPr lang="en-US" sz="1800" b="0" dirty="0">
              <a:solidFill>
                <a:schemeClr val="tx1"/>
              </a:solidFill>
            </a:endParaRPr>
          </a:p>
        </p:txBody>
      </p:sp>
      <p:sp>
        <p:nvSpPr>
          <p:cNvPr id="5" name="Title 1"/>
          <p:cNvSpPr txBox="1">
            <a:spLocks/>
          </p:cNvSpPr>
          <p:nvPr/>
        </p:nvSpPr>
        <p:spPr>
          <a:xfrm>
            <a:off x="685800" y="260350"/>
            <a:ext cx="7772400" cy="792163"/>
          </a:xfrm>
          <a:prstGeom prst="rect">
            <a:avLst/>
          </a:prstGeom>
        </p:spPr>
        <p:txBody>
          <a:bodyPr/>
          <a:lstStyle/>
          <a:p>
            <a:pPr marL="0" marR="0" lvl="0" indent="0" algn="ctr" defTabSz="903288" rtl="0" eaLnBrk="0" fontAlgn="base" latinLnBrk="0" hangingPunct="0">
              <a:lnSpc>
                <a:spcPct val="100000"/>
              </a:lnSpc>
              <a:spcBef>
                <a:spcPct val="0"/>
              </a:spcBef>
              <a:spcAft>
                <a:spcPct val="0"/>
              </a:spcAft>
              <a:buClrTx/>
              <a:buSzTx/>
              <a:buFontTx/>
              <a:buNone/>
              <a:tabLst/>
              <a:defRPr/>
            </a:pPr>
            <a:r>
              <a:rPr kumimoji="0" lang="en-US" altLang="en-US" sz="3200" b="1" i="0" u="none" strike="noStrike" kern="0" cap="none" spc="0" normalizeH="0" baseline="0" noProof="0" dirty="0" smtClean="0">
                <a:ln>
                  <a:noFill/>
                </a:ln>
                <a:solidFill>
                  <a:schemeClr val="tx2"/>
                </a:solidFill>
                <a:effectLst/>
                <a:uLnTx/>
                <a:uFillTx/>
                <a:latin typeface="+mj-lt"/>
                <a:ea typeface="+mj-ea"/>
                <a:cs typeface="+mj-cs"/>
              </a:rPr>
              <a:t>Texas Component (3/3)</a:t>
            </a:r>
          </a:p>
        </p:txBody>
      </p:sp>
    </p:spTree>
    <p:extLst>
      <p:ext uri="{BB962C8B-B14F-4D97-AF65-F5344CB8AC3E}">
        <p14:creationId xmlns="" xmlns:p14="http://schemas.microsoft.com/office/powerpoint/2010/main" val="17048485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260350"/>
            <a:ext cx="7772400" cy="792163"/>
          </a:xfrm>
          <a:prstGeom prst="rect">
            <a:avLst/>
          </a:prstGeom>
        </p:spPr>
        <p:txBody>
          <a:bodyPr/>
          <a:lstStyle/>
          <a:p>
            <a:pPr marL="0" marR="0" lvl="0" indent="0" algn="ctr" defTabSz="903288" rtl="0" eaLnBrk="0" fontAlgn="base" latinLnBrk="0" hangingPunct="0">
              <a:lnSpc>
                <a:spcPct val="100000"/>
              </a:lnSpc>
              <a:spcBef>
                <a:spcPct val="0"/>
              </a:spcBef>
              <a:spcAft>
                <a:spcPct val="0"/>
              </a:spcAft>
              <a:buClrTx/>
              <a:buSzTx/>
              <a:buFontTx/>
              <a:buNone/>
              <a:tabLst/>
              <a:defRPr/>
            </a:pPr>
            <a:r>
              <a:rPr kumimoji="0" lang="en-US" altLang="en-US" sz="3200" b="1" i="0" u="none" strike="noStrike" kern="0" cap="none" spc="0" normalizeH="0" baseline="0" noProof="0" dirty="0" smtClean="0">
                <a:ln>
                  <a:noFill/>
                </a:ln>
                <a:solidFill>
                  <a:schemeClr val="tx2"/>
                </a:solidFill>
                <a:effectLst/>
                <a:uLnTx/>
                <a:uFillTx/>
                <a:latin typeface="+mj-lt"/>
                <a:ea typeface="+mj-ea"/>
                <a:cs typeface="+mj-cs"/>
              </a:rPr>
              <a:t>Texas Component (3/4)</a:t>
            </a:r>
          </a:p>
        </p:txBody>
      </p:sp>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3284984"/>
            <a:ext cx="4572000" cy="2882956"/>
          </a:xfrm>
          <a:prstGeom prst="rect">
            <a:avLst/>
          </a:prstGeom>
        </p:spPr>
      </p:pic>
      <p:pic>
        <p:nvPicPr>
          <p:cNvPr id="4" name="Picture 3"/>
          <p:cNvPicPr>
            <a:picLocks noChangeAspect="1"/>
          </p:cNvPicPr>
          <p:nvPr/>
        </p:nvPicPr>
        <p:blipFill rotWithShape="1">
          <a:blip r:embed="rId3" cstate="print">
            <a:extLst>
              <a:ext uri="{28A0092B-C50C-407E-A947-70E740481C1C}">
                <a14:useLocalDpi xmlns="" xmlns:a14="http://schemas.microsoft.com/office/drawing/2010/main" val="0"/>
              </a:ext>
            </a:extLst>
          </a:blip>
          <a:srcRect l="16807"/>
          <a:stretch/>
        </p:blipFill>
        <p:spPr>
          <a:xfrm>
            <a:off x="4572000" y="1700808"/>
            <a:ext cx="4572000" cy="3060320"/>
          </a:xfrm>
          <a:prstGeom prst="rect">
            <a:avLst/>
          </a:prstGeom>
        </p:spPr>
      </p:pic>
      <p:sp>
        <p:nvSpPr>
          <p:cNvPr id="5" name="Rectangle 4"/>
          <p:cNvSpPr/>
          <p:nvPr/>
        </p:nvSpPr>
        <p:spPr>
          <a:xfrm>
            <a:off x="395536" y="980728"/>
            <a:ext cx="822960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0" dirty="0" smtClean="0">
                <a:solidFill>
                  <a:schemeClr val="tx1"/>
                </a:solidFill>
              </a:rPr>
              <a:t>Comparison of satellite and model shows that some flooded areas were forested and hence not mapped by satellite; models thus offer complementary information</a:t>
            </a:r>
            <a:endParaRPr lang="en-US" sz="1800" b="0" dirty="0">
              <a:solidFill>
                <a:schemeClr val="tx1"/>
              </a:solidFill>
            </a:endParaRPr>
          </a:p>
        </p:txBody>
      </p:sp>
      <p:sp>
        <p:nvSpPr>
          <p:cNvPr id="6" name="Oval 5"/>
          <p:cNvSpPr/>
          <p:nvPr/>
        </p:nvSpPr>
        <p:spPr bwMode="auto">
          <a:xfrm>
            <a:off x="5436096" y="3284984"/>
            <a:ext cx="864096" cy="576064"/>
          </a:xfrm>
          <a:prstGeom prst="ellipse">
            <a:avLst/>
          </a:prstGeom>
          <a:noFill/>
          <a:ln w="28575" cap="flat" cmpd="sng" algn="ctr">
            <a:solidFill>
              <a:srgbClr val="FFC000"/>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03288"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smtClean="0">
              <a:ln>
                <a:noFill/>
              </a:ln>
              <a:solidFill>
                <a:schemeClr val="tx2"/>
              </a:solidFill>
              <a:effectLst/>
              <a:latin typeface="Times New Roman" pitchFamily="-112" charset="0"/>
            </a:endParaRPr>
          </a:p>
        </p:txBody>
      </p:sp>
      <p:sp>
        <p:nvSpPr>
          <p:cNvPr id="7" name="Oval 6"/>
          <p:cNvSpPr/>
          <p:nvPr/>
        </p:nvSpPr>
        <p:spPr bwMode="auto">
          <a:xfrm>
            <a:off x="8460432" y="3645024"/>
            <a:ext cx="432048" cy="576064"/>
          </a:xfrm>
          <a:prstGeom prst="ellipse">
            <a:avLst/>
          </a:prstGeom>
          <a:noFill/>
          <a:ln w="28575" cap="flat" cmpd="sng" algn="ctr">
            <a:solidFill>
              <a:srgbClr val="FFC000"/>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03288"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smtClean="0">
              <a:ln>
                <a:noFill/>
              </a:ln>
              <a:solidFill>
                <a:schemeClr val="tx2"/>
              </a:solidFill>
              <a:effectLst/>
              <a:latin typeface="Times New Roman" pitchFamily="-112" charset="0"/>
            </a:endParaRPr>
          </a:p>
        </p:txBody>
      </p:sp>
      <p:sp>
        <p:nvSpPr>
          <p:cNvPr id="8" name="Oval 7"/>
          <p:cNvSpPr/>
          <p:nvPr/>
        </p:nvSpPr>
        <p:spPr bwMode="auto">
          <a:xfrm>
            <a:off x="755576" y="4725144"/>
            <a:ext cx="360040" cy="288032"/>
          </a:xfrm>
          <a:prstGeom prst="ellipse">
            <a:avLst/>
          </a:prstGeom>
          <a:noFill/>
          <a:ln w="28575" cap="flat" cmpd="sng" algn="ctr">
            <a:solidFill>
              <a:srgbClr val="FFC000"/>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03288"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smtClean="0">
              <a:ln>
                <a:noFill/>
              </a:ln>
              <a:solidFill>
                <a:schemeClr val="tx2"/>
              </a:solidFill>
              <a:effectLst/>
              <a:latin typeface="Times New Roman" pitchFamily="-112" charset="0"/>
            </a:endParaRPr>
          </a:p>
        </p:txBody>
      </p:sp>
      <p:sp>
        <p:nvSpPr>
          <p:cNvPr id="9" name="Oval 8"/>
          <p:cNvSpPr/>
          <p:nvPr/>
        </p:nvSpPr>
        <p:spPr bwMode="auto">
          <a:xfrm>
            <a:off x="1979712" y="4797152"/>
            <a:ext cx="216024" cy="288032"/>
          </a:xfrm>
          <a:prstGeom prst="ellipse">
            <a:avLst/>
          </a:prstGeom>
          <a:noFill/>
          <a:ln w="28575" cap="flat" cmpd="sng" algn="ctr">
            <a:solidFill>
              <a:srgbClr val="FFC000"/>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03288"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smtClean="0">
              <a:ln>
                <a:noFill/>
              </a:ln>
              <a:solidFill>
                <a:schemeClr val="tx2"/>
              </a:solidFill>
              <a:effectLst/>
              <a:latin typeface="Times New Roman" pitchFamily="-112" charset="0"/>
            </a:endParaRPr>
          </a:p>
        </p:txBody>
      </p:sp>
      <p:cxnSp>
        <p:nvCxnSpPr>
          <p:cNvPr id="11" name="Straight Arrow Connector 10"/>
          <p:cNvCxnSpPr/>
          <p:nvPr/>
        </p:nvCxnSpPr>
        <p:spPr bwMode="auto">
          <a:xfrm flipH="1">
            <a:off x="1115616" y="3573016"/>
            <a:ext cx="4320480" cy="1224136"/>
          </a:xfrm>
          <a:prstGeom prst="straightConnector1">
            <a:avLst/>
          </a:prstGeom>
          <a:solidFill>
            <a:srgbClr val="FFCC66"/>
          </a:solidFill>
          <a:ln w="28575" cap="flat" cmpd="sng" algn="ctr">
            <a:solidFill>
              <a:srgbClr val="FFC000"/>
            </a:solidFill>
            <a:prstDash val="solid"/>
            <a:round/>
            <a:headEnd type="none" w="med" len="med"/>
            <a:tailEnd type="triangle"/>
          </a:ln>
          <a:effectLst/>
        </p:spPr>
      </p:cxnSp>
      <p:cxnSp>
        <p:nvCxnSpPr>
          <p:cNvPr id="14" name="Straight Arrow Connector 13"/>
          <p:cNvCxnSpPr>
            <a:stCxn id="7" idx="2"/>
            <a:endCxn id="9" idx="6"/>
          </p:cNvCxnSpPr>
          <p:nvPr/>
        </p:nvCxnSpPr>
        <p:spPr bwMode="auto">
          <a:xfrm flipH="1">
            <a:off x="2195736" y="3933056"/>
            <a:ext cx="6264696" cy="1008112"/>
          </a:xfrm>
          <a:prstGeom prst="straightConnector1">
            <a:avLst/>
          </a:prstGeom>
          <a:solidFill>
            <a:srgbClr val="FFCC66"/>
          </a:solidFill>
          <a:ln w="28575" cap="flat" cmpd="sng" algn="ctr">
            <a:solidFill>
              <a:srgbClr val="FFC000"/>
            </a:solidFill>
            <a:prstDash val="solid"/>
            <a:round/>
            <a:headEnd type="none" w="med" len="med"/>
            <a:tailEnd type="triangle"/>
          </a:ln>
          <a:effectLst/>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5800" y="177800"/>
            <a:ext cx="7772400" cy="803275"/>
          </a:xfrm>
        </p:spPr>
        <p:txBody>
          <a:bodyPr/>
          <a:lstStyle/>
          <a:p>
            <a:r>
              <a:rPr lang="en-US" altLang="en-US" dirty="0" smtClean="0">
                <a:ea typeface="ＭＳ Ｐゴシック" pitchFamily="34" charset="-128"/>
              </a:rPr>
              <a:t>Outline</a:t>
            </a:r>
          </a:p>
        </p:txBody>
      </p:sp>
      <p:sp>
        <p:nvSpPr>
          <p:cNvPr id="7171" name="Content Placeholder 2"/>
          <p:cNvSpPr>
            <a:spLocks noGrp="1"/>
          </p:cNvSpPr>
          <p:nvPr>
            <p:ph idx="1"/>
          </p:nvPr>
        </p:nvSpPr>
        <p:spPr>
          <a:xfrm>
            <a:off x="468313" y="1052513"/>
            <a:ext cx="8064500" cy="5256212"/>
          </a:xfrm>
        </p:spPr>
        <p:txBody>
          <a:bodyPr/>
          <a:lstStyle/>
          <a:p>
            <a:pPr>
              <a:lnSpc>
                <a:spcPct val="100000"/>
              </a:lnSpc>
              <a:spcBef>
                <a:spcPts val="600"/>
              </a:spcBef>
            </a:pPr>
            <a:r>
              <a:rPr lang="en-US" altLang="en-US" sz="2800" b="1" dirty="0" smtClean="0">
                <a:solidFill>
                  <a:schemeClr val="bg1">
                    <a:lumMod val="75000"/>
                  </a:schemeClr>
                </a:solidFill>
                <a:ea typeface="ＭＳ Ｐゴシック" pitchFamily="34" charset="-128"/>
              </a:rPr>
              <a:t>Flood Pilot overview</a:t>
            </a:r>
          </a:p>
          <a:p>
            <a:pPr>
              <a:lnSpc>
                <a:spcPct val="100000"/>
              </a:lnSpc>
              <a:spcBef>
                <a:spcPts val="600"/>
              </a:spcBef>
            </a:pPr>
            <a:r>
              <a:rPr lang="en-US" altLang="en-US" sz="2800" b="1" dirty="0" smtClean="0">
                <a:solidFill>
                  <a:schemeClr val="bg1">
                    <a:lumMod val="75000"/>
                  </a:schemeClr>
                </a:solidFill>
                <a:ea typeface="ＭＳ Ｐゴシック" pitchFamily="34" charset="-128"/>
              </a:rPr>
              <a:t>Status of data acquisition and exploitation</a:t>
            </a:r>
          </a:p>
          <a:p>
            <a:pPr>
              <a:lnSpc>
                <a:spcPct val="100000"/>
              </a:lnSpc>
              <a:spcBef>
                <a:spcPts val="600"/>
              </a:spcBef>
            </a:pPr>
            <a:r>
              <a:rPr lang="en-US" altLang="en-US" sz="2800" b="1" dirty="0" smtClean="0">
                <a:ea typeface="ＭＳ Ｐゴシック" pitchFamily="34" charset="-128"/>
              </a:rPr>
              <a:t>Pilot status report:</a:t>
            </a:r>
          </a:p>
          <a:p>
            <a:pPr lvl="1">
              <a:lnSpc>
                <a:spcPct val="100000"/>
              </a:lnSpc>
              <a:spcBef>
                <a:spcPts val="600"/>
              </a:spcBef>
            </a:pPr>
            <a:r>
              <a:rPr lang="en-US" altLang="en-US" sz="2400" b="1" dirty="0" smtClean="0">
                <a:solidFill>
                  <a:schemeClr val="bg1">
                    <a:lumMod val="75000"/>
                  </a:schemeClr>
                </a:solidFill>
                <a:ea typeface="ＭＳ Ｐゴシック" pitchFamily="34" charset="-128"/>
              </a:rPr>
              <a:t>Objective A: Global component status</a:t>
            </a:r>
          </a:p>
          <a:p>
            <a:pPr lvl="1">
              <a:lnSpc>
                <a:spcPct val="100000"/>
              </a:lnSpc>
              <a:spcBef>
                <a:spcPts val="600"/>
              </a:spcBef>
            </a:pPr>
            <a:r>
              <a:rPr lang="en-US" altLang="en-US" sz="2400" b="1" dirty="0" smtClean="0">
                <a:solidFill>
                  <a:schemeClr val="bg1">
                    <a:lumMod val="75000"/>
                  </a:schemeClr>
                </a:solidFill>
                <a:ea typeface="ＭＳ Ｐゴシック" pitchFamily="34" charset="-128"/>
              </a:rPr>
              <a:t>Objective B: Regional component status</a:t>
            </a:r>
          </a:p>
          <a:p>
            <a:pPr lvl="2">
              <a:spcBef>
                <a:spcPts val="600"/>
              </a:spcBef>
            </a:pPr>
            <a:r>
              <a:rPr lang="en-US" altLang="en-US" sz="2000" b="1" dirty="0" smtClean="0">
                <a:solidFill>
                  <a:schemeClr val="bg1">
                    <a:lumMod val="75000"/>
                  </a:schemeClr>
                </a:solidFill>
                <a:ea typeface="ＭＳ Ｐゴシック" pitchFamily="34" charset="-128"/>
              </a:rPr>
              <a:t>Caribbean/Central America</a:t>
            </a:r>
          </a:p>
          <a:p>
            <a:pPr lvl="2">
              <a:spcBef>
                <a:spcPts val="600"/>
              </a:spcBef>
            </a:pPr>
            <a:r>
              <a:rPr lang="en-US" altLang="en-US" sz="2000" b="1" dirty="0" smtClean="0">
                <a:solidFill>
                  <a:schemeClr val="bg1">
                    <a:lumMod val="75000"/>
                  </a:schemeClr>
                </a:solidFill>
                <a:ea typeface="ＭＳ Ｐゴシック" pitchFamily="34" charset="-128"/>
              </a:rPr>
              <a:t>Southern Africa</a:t>
            </a:r>
          </a:p>
          <a:p>
            <a:pPr lvl="2">
              <a:spcBef>
                <a:spcPts val="600"/>
              </a:spcBef>
            </a:pPr>
            <a:r>
              <a:rPr lang="en-US" altLang="en-US" sz="2000" b="1" dirty="0" smtClean="0">
                <a:solidFill>
                  <a:schemeClr val="bg1">
                    <a:lumMod val="75000"/>
                  </a:schemeClr>
                </a:solidFill>
                <a:ea typeface="ＭＳ Ｐゴシック" pitchFamily="34" charset="-128"/>
              </a:rPr>
              <a:t>Southeast Asia</a:t>
            </a:r>
          </a:p>
          <a:p>
            <a:pPr lvl="2">
              <a:spcBef>
                <a:spcPts val="600"/>
              </a:spcBef>
            </a:pPr>
            <a:r>
              <a:rPr lang="en-US" altLang="en-US" sz="2000" b="1" i="1" dirty="0" smtClean="0">
                <a:solidFill>
                  <a:schemeClr val="bg1">
                    <a:lumMod val="75000"/>
                  </a:schemeClr>
                </a:solidFill>
                <a:ea typeface="ＭＳ Ｐゴシック" pitchFamily="34" charset="-128"/>
              </a:rPr>
              <a:t>Ad hoc </a:t>
            </a:r>
            <a:r>
              <a:rPr lang="en-US" altLang="en-US" sz="2000" b="1" dirty="0" smtClean="0">
                <a:solidFill>
                  <a:schemeClr val="bg1">
                    <a:lumMod val="75000"/>
                  </a:schemeClr>
                </a:solidFill>
                <a:ea typeface="ＭＳ Ｐゴシック" pitchFamily="34" charset="-128"/>
              </a:rPr>
              <a:t>Texas component</a:t>
            </a:r>
          </a:p>
          <a:p>
            <a:pPr lvl="1">
              <a:lnSpc>
                <a:spcPct val="100000"/>
              </a:lnSpc>
              <a:spcBef>
                <a:spcPts val="600"/>
              </a:spcBef>
            </a:pPr>
            <a:r>
              <a:rPr lang="en-US" altLang="en-US" sz="2400" b="1" dirty="0" smtClean="0">
                <a:ea typeface="ＭＳ Ｐゴシック" pitchFamily="34" charset="-128"/>
              </a:rPr>
              <a:t>Objective C: Capacity Building</a:t>
            </a:r>
          </a:p>
          <a:p>
            <a:pPr>
              <a:lnSpc>
                <a:spcPct val="100000"/>
              </a:lnSpc>
              <a:spcBef>
                <a:spcPts val="600"/>
              </a:spcBef>
            </a:pPr>
            <a:r>
              <a:rPr lang="en-US" altLang="en-US" sz="2800" b="1" dirty="0" smtClean="0">
                <a:ea typeface="ＭＳ Ｐゴシック" pitchFamily="34" charset="-128"/>
              </a:rPr>
              <a:t>Issues and Risk Management</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34</a:t>
            </a:fld>
            <a:endParaRPr lang="en-US" alt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85800" y="260350"/>
            <a:ext cx="7772400" cy="792163"/>
          </a:xfrm>
        </p:spPr>
        <p:txBody>
          <a:bodyPr/>
          <a:lstStyle/>
          <a:p>
            <a:r>
              <a:rPr lang="en-US" altLang="en-US" sz="3200" dirty="0" smtClean="0"/>
              <a:t>Objective C: Capacity Building Status (1/2)</a:t>
            </a:r>
          </a:p>
        </p:txBody>
      </p:sp>
      <p:sp>
        <p:nvSpPr>
          <p:cNvPr id="12291" name="Content Placeholder 2"/>
          <p:cNvSpPr>
            <a:spLocks noGrp="1"/>
          </p:cNvSpPr>
          <p:nvPr>
            <p:ph idx="1"/>
          </p:nvPr>
        </p:nvSpPr>
        <p:spPr>
          <a:xfrm>
            <a:off x="539750" y="1052513"/>
            <a:ext cx="8136705" cy="5688855"/>
          </a:xfrm>
        </p:spPr>
        <p:txBody>
          <a:bodyPr/>
          <a:lstStyle/>
          <a:p>
            <a:pPr>
              <a:lnSpc>
                <a:spcPct val="90000"/>
              </a:lnSpc>
              <a:spcBef>
                <a:spcPts val="600"/>
              </a:spcBef>
            </a:pPr>
            <a:r>
              <a:rPr lang="en-US" altLang="en-US" sz="2400" dirty="0" smtClean="0"/>
              <a:t>Caribbean/Central American Component:</a:t>
            </a:r>
          </a:p>
          <a:p>
            <a:pPr lvl="1">
              <a:lnSpc>
                <a:spcPct val="90000"/>
              </a:lnSpc>
              <a:spcBef>
                <a:spcPts val="600"/>
              </a:spcBef>
            </a:pPr>
            <a:r>
              <a:rPr lang="en-US" altLang="en-US" sz="2000" dirty="0" smtClean="0"/>
              <a:t>Trained forecasters and end users on how to run the Ensemble Framework for Flash Flood Forecasting (EF5) model</a:t>
            </a:r>
          </a:p>
          <a:p>
            <a:pPr lvl="1">
              <a:lnSpc>
                <a:spcPct val="90000"/>
              </a:lnSpc>
              <a:spcBef>
                <a:spcPts val="600"/>
              </a:spcBef>
            </a:pPr>
            <a:r>
              <a:rPr lang="en-US" altLang="en-US" sz="2000" dirty="0" smtClean="0"/>
              <a:t>Coordinated inclusion of Open </a:t>
            </a:r>
            <a:r>
              <a:rPr lang="en-US" altLang="en-US" sz="2000" dirty="0" err="1" smtClean="0"/>
              <a:t>GeoSocial</a:t>
            </a:r>
            <a:r>
              <a:rPr lang="en-US" altLang="en-US" sz="2000" dirty="0" smtClean="0"/>
              <a:t> API Flood Monitoring software </a:t>
            </a:r>
            <a:r>
              <a:rPr lang="en-US" sz="2000" dirty="0" smtClean="0"/>
              <a:t>suite as disasters component within the Climatic Information Platform for Central America and the Dominican Republic as part of the USAID Regional Climate Change Program (RCCP)</a:t>
            </a:r>
            <a:r>
              <a:rPr lang="en-US" altLang="en-US" sz="2000" dirty="0" smtClean="0"/>
              <a:t>; training workshop by NASA GSFC personnel (supported by SERVIR and USAID) in Costa Rica scheduled for September 2015</a:t>
            </a:r>
          </a:p>
          <a:p>
            <a:pPr>
              <a:lnSpc>
                <a:spcPct val="90000"/>
              </a:lnSpc>
              <a:spcBef>
                <a:spcPts val="600"/>
              </a:spcBef>
            </a:pPr>
            <a:r>
              <a:rPr lang="en-US" altLang="en-US" sz="2400" dirty="0" smtClean="0"/>
              <a:t>Southern Africa Component:</a:t>
            </a:r>
          </a:p>
          <a:p>
            <a:pPr lvl="1">
              <a:lnSpc>
                <a:spcPct val="90000"/>
              </a:lnSpc>
              <a:spcBef>
                <a:spcPts val="600"/>
              </a:spcBef>
            </a:pPr>
            <a:r>
              <a:rPr lang="en-US" altLang="en-US" sz="2000" dirty="0" smtClean="0"/>
              <a:t>Open </a:t>
            </a:r>
            <a:r>
              <a:rPr lang="en-US" altLang="en-US" sz="2000" dirty="0" err="1" smtClean="0"/>
              <a:t>GeoSocial</a:t>
            </a:r>
            <a:r>
              <a:rPr lang="en-US" altLang="en-US" sz="2000" dirty="0" smtClean="0"/>
              <a:t> API training for RCMRD held 8-12 March 2015</a:t>
            </a:r>
          </a:p>
          <a:p>
            <a:pPr lvl="1">
              <a:lnSpc>
                <a:spcPct val="90000"/>
              </a:lnSpc>
              <a:spcBef>
                <a:spcPts val="600"/>
              </a:spcBef>
            </a:pPr>
            <a:r>
              <a:rPr lang="en-US" altLang="en-US" sz="2000" dirty="0" smtClean="0"/>
              <a:t>SANSA hosted on-site training and capacity development for flood modeling using the newly-released SRTM-2 DEM held 23-27 March</a:t>
            </a:r>
          </a:p>
          <a:p>
            <a:pPr lvl="1">
              <a:lnSpc>
                <a:spcPct val="90000"/>
              </a:lnSpc>
              <a:spcBef>
                <a:spcPts val="600"/>
              </a:spcBef>
            </a:pPr>
            <a:r>
              <a:rPr lang="en-US" altLang="en-US" sz="2000" dirty="0" smtClean="0"/>
              <a:t>Trained forecasters and end users on how to run the Ensemble Framework for Flash Flood Forecasting (EF5) model in Windhoek, Namibia 28 March-3 April (2014 milestone)</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35</a:t>
            </a:fld>
            <a:endParaRPr lang="en-US" alt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85800" y="260350"/>
            <a:ext cx="7772400" cy="792163"/>
          </a:xfrm>
        </p:spPr>
        <p:txBody>
          <a:bodyPr/>
          <a:lstStyle/>
          <a:p>
            <a:r>
              <a:rPr lang="en-US" altLang="en-US" sz="3200" dirty="0" smtClean="0"/>
              <a:t>Objective C: Capacity Building Status (2/2)</a:t>
            </a:r>
          </a:p>
        </p:txBody>
      </p:sp>
      <p:sp>
        <p:nvSpPr>
          <p:cNvPr id="12291" name="Content Placeholder 2"/>
          <p:cNvSpPr>
            <a:spLocks noGrp="1"/>
          </p:cNvSpPr>
          <p:nvPr>
            <p:ph idx="1"/>
          </p:nvPr>
        </p:nvSpPr>
        <p:spPr>
          <a:xfrm>
            <a:off x="539750" y="1052513"/>
            <a:ext cx="8136705" cy="5688855"/>
          </a:xfrm>
        </p:spPr>
        <p:txBody>
          <a:bodyPr/>
          <a:lstStyle/>
          <a:p>
            <a:pPr>
              <a:lnSpc>
                <a:spcPct val="90000"/>
              </a:lnSpc>
              <a:spcBef>
                <a:spcPts val="600"/>
              </a:spcBef>
            </a:pPr>
            <a:r>
              <a:rPr lang="en-US" altLang="en-US" sz="2400" dirty="0" smtClean="0"/>
              <a:t>Southeast Asia Component:</a:t>
            </a:r>
          </a:p>
          <a:p>
            <a:pPr lvl="1">
              <a:lnSpc>
                <a:spcPct val="90000"/>
              </a:lnSpc>
              <a:spcBef>
                <a:spcPts val="600"/>
              </a:spcBef>
              <a:defRPr/>
            </a:pPr>
            <a:r>
              <a:rPr lang="en-US" altLang="en-US" sz="2000" dirty="0" smtClean="0"/>
              <a:t>Installation and training for Open </a:t>
            </a:r>
            <a:r>
              <a:rPr lang="en-US" altLang="en-US" sz="2000" dirty="0" err="1" smtClean="0"/>
              <a:t>GeoSocial</a:t>
            </a:r>
            <a:r>
              <a:rPr lang="en-US" altLang="en-US" sz="2000" dirty="0" smtClean="0"/>
              <a:t> API with ICIMOD in Kathmandu; in-country image processing capability used during earthquake aftermath to monitor stability of mountain lakes created by landslide dams</a:t>
            </a:r>
          </a:p>
          <a:p>
            <a:pPr lvl="1">
              <a:lnSpc>
                <a:spcPct val="90000"/>
              </a:lnSpc>
              <a:spcBef>
                <a:spcPts val="600"/>
              </a:spcBef>
              <a:defRPr/>
            </a:pPr>
            <a:r>
              <a:rPr lang="en-US" altLang="en-US" sz="2000" dirty="0" err="1" smtClean="0"/>
              <a:t>ADPC</a:t>
            </a:r>
            <a:r>
              <a:rPr lang="en-US" altLang="en-US" sz="2000" dirty="0" smtClean="0"/>
              <a:t> installation of API under development, training workshop to be held in Bangkok October-November 2015</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36</a:t>
            </a:fld>
            <a:endParaRPr lang="en-US" alt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5800" y="177800"/>
            <a:ext cx="7772400" cy="803275"/>
          </a:xfrm>
        </p:spPr>
        <p:txBody>
          <a:bodyPr/>
          <a:lstStyle/>
          <a:p>
            <a:r>
              <a:rPr lang="en-US" altLang="en-US" dirty="0" smtClean="0">
                <a:ea typeface="ＭＳ Ｐゴシック" pitchFamily="34" charset="-128"/>
              </a:rPr>
              <a:t>Outline</a:t>
            </a:r>
          </a:p>
        </p:txBody>
      </p:sp>
      <p:sp>
        <p:nvSpPr>
          <p:cNvPr id="7171" name="Content Placeholder 2"/>
          <p:cNvSpPr>
            <a:spLocks noGrp="1"/>
          </p:cNvSpPr>
          <p:nvPr>
            <p:ph idx="1"/>
          </p:nvPr>
        </p:nvSpPr>
        <p:spPr>
          <a:xfrm>
            <a:off x="468313" y="1052513"/>
            <a:ext cx="8064500" cy="5256212"/>
          </a:xfrm>
        </p:spPr>
        <p:txBody>
          <a:bodyPr/>
          <a:lstStyle/>
          <a:p>
            <a:pPr>
              <a:lnSpc>
                <a:spcPct val="100000"/>
              </a:lnSpc>
              <a:spcBef>
                <a:spcPts val="600"/>
              </a:spcBef>
            </a:pPr>
            <a:r>
              <a:rPr lang="en-US" altLang="en-US" sz="2800" b="1" dirty="0" smtClean="0">
                <a:solidFill>
                  <a:schemeClr val="bg1">
                    <a:lumMod val="75000"/>
                  </a:schemeClr>
                </a:solidFill>
                <a:ea typeface="ＭＳ Ｐゴシック" pitchFamily="34" charset="-128"/>
              </a:rPr>
              <a:t>Flood Pilot overview</a:t>
            </a:r>
          </a:p>
          <a:p>
            <a:pPr>
              <a:lnSpc>
                <a:spcPct val="100000"/>
              </a:lnSpc>
              <a:spcBef>
                <a:spcPts val="600"/>
              </a:spcBef>
            </a:pPr>
            <a:r>
              <a:rPr lang="en-US" altLang="en-US" sz="2800" b="1" dirty="0" smtClean="0">
                <a:solidFill>
                  <a:schemeClr val="bg1">
                    <a:lumMod val="75000"/>
                  </a:schemeClr>
                </a:solidFill>
                <a:ea typeface="ＭＳ Ｐゴシック" pitchFamily="34" charset="-128"/>
              </a:rPr>
              <a:t>Status of data acquisition and exploitation</a:t>
            </a:r>
          </a:p>
          <a:p>
            <a:pPr>
              <a:lnSpc>
                <a:spcPct val="100000"/>
              </a:lnSpc>
              <a:spcBef>
                <a:spcPts val="600"/>
              </a:spcBef>
            </a:pPr>
            <a:r>
              <a:rPr lang="en-US" altLang="en-US" sz="2800" b="1" dirty="0" smtClean="0">
                <a:solidFill>
                  <a:schemeClr val="bg1">
                    <a:lumMod val="75000"/>
                  </a:schemeClr>
                </a:solidFill>
                <a:ea typeface="ＭＳ Ｐゴシック" pitchFamily="34" charset="-128"/>
              </a:rPr>
              <a:t>Pilot status report:</a:t>
            </a:r>
          </a:p>
          <a:p>
            <a:pPr lvl="1">
              <a:lnSpc>
                <a:spcPct val="100000"/>
              </a:lnSpc>
              <a:spcBef>
                <a:spcPts val="600"/>
              </a:spcBef>
            </a:pPr>
            <a:r>
              <a:rPr lang="en-US" altLang="en-US" sz="2400" b="1" dirty="0" smtClean="0">
                <a:solidFill>
                  <a:schemeClr val="bg1">
                    <a:lumMod val="75000"/>
                  </a:schemeClr>
                </a:solidFill>
                <a:ea typeface="ＭＳ Ｐゴシック" pitchFamily="34" charset="-128"/>
              </a:rPr>
              <a:t>Objective A: Global component status</a:t>
            </a:r>
          </a:p>
          <a:p>
            <a:pPr lvl="1">
              <a:lnSpc>
                <a:spcPct val="100000"/>
              </a:lnSpc>
              <a:spcBef>
                <a:spcPts val="600"/>
              </a:spcBef>
            </a:pPr>
            <a:r>
              <a:rPr lang="en-US" altLang="en-US" sz="2400" b="1" dirty="0" smtClean="0">
                <a:solidFill>
                  <a:schemeClr val="bg1">
                    <a:lumMod val="75000"/>
                  </a:schemeClr>
                </a:solidFill>
                <a:ea typeface="ＭＳ Ｐゴシック" pitchFamily="34" charset="-128"/>
              </a:rPr>
              <a:t>Objective B: Regional component status</a:t>
            </a:r>
          </a:p>
          <a:p>
            <a:pPr lvl="2">
              <a:spcBef>
                <a:spcPts val="600"/>
              </a:spcBef>
            </a:pPr>
            <a:r>
              <a:rPr lang="en-US" altLang="en-US" sz="2000" b="1" dirty="0" smtClean="0">
                <a:solidFill>
                  <a:schemeClr val="bg1">
                    <a:lumMod val="75000"/>
                  </a:schemeClr>
                </a:solidFill>
                <a:ea typeface="ＭＳ Ｐゴシック" pitchFamily="34" charset="-128"/>
              </a:rPr>
              <a:t>Caribbean/Central America</a:t>
            </a:r>
          </a:p>
          <a:p>
            <a:pPr lvl="2">
              <a:spcBef>
                <a:spcPts val="600"/>
              </a:spcBef>
            </a:pPr>
            <a:r>
              <a:rPr lang="en-US" altLang="en-US" sz="2000" b="1" dirty="0" smtClean="0">
                <a:solidFill>
                  <a:schemeClr val="bg1">
                    <a:lumMod val="75000"/>
                  </a:schemeClr>
                </a:solidFill>
                <a:ea typeface="ＭＳ Ｐゴシック" pitchFamily="34" charset="-128"/>
              </a:rPr>
              <a:t>Southern Africa</a:t>
            </a:r>
          </a:p>
          <a:p>
            <a:pPr lvl="2">
              <a:spcBef>
                <a:spcPts val="600"/>
              </a:spcBef>
            </a:pPr>
            <a:r>
              <a:rPr lang="en-US" altLang="en-US" sz="2000" b="1" dirty="0" smtClean="0">
                <a:solidFill>
                  <a:schemeClr val="bg1">
                    <a:lumMod val="75000"/>
                  </a:schemeClr>
                </a:solidFill>
                <a:ea typeface="ＭＳ Ｐゴシック" pitchFamily="34" charset="-128"/>
              </a:rPr>
              <a:t>Southeast Asia</a:t>
            </a:r>
          </a:p>
          <a:p>
            <a:pPr lvl="2">
              <a:spcBef>
                <a:spcPts val="600"/>
              </a:spcBef>
            </a:pPr>
            <a:r>
              <a:rPr lang="en-US" altLang="en-US" sz="2000" b="1" i="1" dirty="0" smtClean="0">
                <a:solidFill>
                  <a:schemeClr val="bg1">
                    <a:lumMod val="75000"/>
                  </a:schemeClr>
                </a:solidFill>
                <a:ea typeface="ＭＳ Ｐゴシック" pitchFamily="34" charset="-128"/>
              </a:rPr>
              <a:t>Ad hoc </a:t>
            </a:r>
            <a:r>
              <a:rPr lang="en-US" altLang="en-US" sz="2000" b="1" dirty="0" smtClean="0">
                <a:solidFill>
                  <a:schemeClr val="bg1">
                    <a:lumMod val="75000"/>
                  </a:schemeClr>
                </a:solidFill>
                <a:ea typeface="ＭＳ Ｐゴシック" pitchFamily="34" charset="-128"/>
              </a:rPr>
              <a:t>Texas component</a:t>
            </a:r>
          </a:p>
          <a:p>
            <a:pPr lvl="1">
              <a:lnSpc>
                <a:spcPct val="100000"/>
              </a:lnSpc>
              <a:spcBef>
                <a:spcPts val="600"/>
              </a:spcBef>
            </a:pPr>
            <a:r>
              <a:rPr lang="en-US" altLang="en-US" sz="2400" b="1" dirty="0" smtClean="0">
                <a:solidFill>
                  <a:schemeClr val="bg1">
                    <a:lumMod val="75000"/>
                  </a:schemeClr>
                </a:solidFill>
                <a:ea typeface="ＭＳ Ｐゴシック" pitchFamily="34" charset="-128"/>
              </a:rPr>
              <a:t>Objective C: Capacity Building</a:t>
            </a:r>
          </a:p>
          <a:p>
            <a:pPr>
              <a:lnSpc>
                <a:spcPct val="100000"/>
              </a:lnSpc>
              <a:spcBef>
                <a:spcPts val="600"/>
              </a:spcBef>
            </a:pPr>
            <a:r>
              <a:rPr lang="en-US" altLang="en-US" sz="2800" b="1" dirty="0" smtClean="0">
                <a:ea typeface="ＭＳ Ｐゴシック" pitchFamily="34" charset="-128"/>
              </a:rPr>
              <a:t>Issues and Risk Management</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37</a:t>
            </a:fld>
            <a:endParaRPr lang="en-US" alt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txBox="1">
            <a:spLocks/>
          </p:cNvSpPr>
          <p:nvPr/>
        </p:nvSpPr>
        <p:spPr bwMode="auto">
          <a:xfrm>
            <a:off x="1" y="101600"/>
            <a:ext cx="9144000" cy="738188"/>
          </a:xfrm>
          <a:prstGeom prst="rect">
            <a:avLst/>
          </a:prstGeom>
          <a:noFill/>
          <a:ln w="9525">
            <a:noFill/>
            <a:miter lim="800000"/>
            <a:headEnd/>
            <a:tailEnd/>
          </a:ln>
        </p:spPr>
        <p:txBody>
          <a:bodyPr anchor="ctr"/>
          <a:lstStyle/>
          <a:p>
            <a:pPr algn="ctr" eaLnBrk="1" hangingPunct="1"/>
            <a:r>
              <a:rPr lang="en-GB" altLang="en-US" sz="3200" dirty="0" smtClean="0">
                <a:solidFill>
                  <a:schemeClr val="tx1"/>
                </a:solidFill>
                <a:latin typeface="+mj-lt"/>
                <a:ea typeface="ＭＳ Ｐゴシック" pitchFamily="34" charset="-128"/>
                <a:cs typeface="Tahoma" pitchFamily="34" charset="0"/>
              </a:rPr>
              <a:t>Issues and Risk Management Approach</a:t>
            </a:r>
            <a:endParaRPr lang="en-US" altLang="en-US" sz="3200" dirty="0">
              <a:solidFill>
                <a:schemeClr val="tx1"/>
              </a:solidFill>
              <a:latin typeface="+mj-lt"/>
              <a:ea typeface="ＭＳ Ｐゴシック" pitchFamily="34" charset="-128"/>
              <a:cs typeface="Tahoma" pitchFamily="34" charset="0"/>
            </a:endParaRPr>
          </a:p>
        </p:txBody>
      </p:sp>
      <p:sp>
        <p:nvSpPr>
          <p:cNvPr id="32772" name="Rectangle 4"/>
          <p:cNvSpPr>
            <a:spLocks noChangeArrowheads="1"/>
          </p:cNvSpPr>
          <p:nvPr/>
        </p:nvSpPr>
        <p:spPr bwMode="auto">
          <a:xfrm>
            <a:off x="195263" y="981075"/>
            <a:ext cx="8481193" cy="2649956"/>
          </a:xfrm>
          <a:prstGeom prst="rect">
            <a:avLst/>
          </a:prstGeom>
          <a:noFill/>
          <a:ln w="9525">
            <a:noFill/>
            <a:miter lim="800000"/>
            <a:headEnd/>
            <a:tailEnd/>
          </a:ln>
        </p:spPr>
        <p:txBody>
          <a:bodyPr wrap="square">
            <a:spAutoFit/>
          </a:bodyPr>
          <a:lstStyle/>
          <a:p>
            <a:pPr marL="342900" indent="-342900">
              <a:lnSpc>
                <a:spcPct val="90000"/>
              </a:lnSpc>
              <a:spcBef>
                <a:spcPts val="600"/>
              </a:spcBef>
              <a:buFont typeface="Arial" charset="0"/>
              <a:buChar char="•"/>
            </a:pPr>
            <a:r>
              <a:rPr lang="en-GB" altLang="ja-JP" sz="2400" b="0" u="sng" dirty="0" smtClean="0">
                <a:latin typeface="+mn-lt"/>
                <a:ea typeface="ＭＳ Ｐゴシック" pitchFamily="34" charset="-128"/>
                <a:cs typeface="Arial" charset="0"/>
              </a:rPr>
              <a:t>Data acquisition</a:t>
            </a:r>
            <a:r>
              <a:rPr lang="en-GB" altLang="ja-JP" sz="2400" b="0" dirty="0" smtClean="0">
                <a:latin typeface="+mn-lt"/>
                <a:ea typeface="ＭＳ Ｐゴシック" pitchFamily="34" charset="-128"/>
                <a:cs typeface="Arial" charset="0"/>
              </a:rPr>
              <a:t>: all negotiated acquisition agreements are being </a:t>
            </a:r>
            <a:r>
              <a:rPr lang="en-GB" altLang="ja-JP" sz="2400" b="0" dirty="0" err="1" smtClean="0">
                <a:latin typeface="+mn-lt"/>
                <a:ea typeface="ＭＳ Ｐゴシック" pitchFamily="34" charset="-128"/>
                <a:cs typeface="Arial" charset="0"/>
              </a:rPr>
              <a:t>honored</a:t>
            </a:r>
            <a:r>
              <a:rPr lang="en-GB" altLang="ja-JP" sz="2400" b="0" dirty="0" smtClean="0">
                <a:latin typeface="+mn-lt"/>
                <a:ea typeface="ＭＳ Ｐゴシック" pitchFamily="34" charset="-128"/>
                <a:cs typeface="Arial" charset="0"/>
              </a:rPr>
              <a:t> by the data providers</a:t>
            </a:r>
          </a:p>
          <a:p>
            <a:pPr marL="800100" lvl="1" indent="-342900">
              <a:lnSpc>
                <a:spcPct val="90000"/>
              </a:lnSpc>
              <a:spcBef>
                <a:spcPts val="600"/>
              </a:spcBef>
              <a:buFont typeface="Arial" charset="0"/>
              <a:buChar char="•"/>
            </a:pPr>
            <a:r>
              <a:rPr lang="en-GB" altLang="ja-JP" sz="2000" b="0" u="sng" dirty="0" smtClean="0">
                <a:latin typeface="+mn-lt"/>
                <a:ea typeface="ＭＳ Ｐゴシック" pitchFamily="34" charset="-128"/>
                <a:cs typeface="Arial" charset="0"/>
              </a:rPr>
              <a:t>Issue</a:t>
            </a:r>
            <a:r>
              <a:rPr lang="en-GB" altLang="ja-JP" sz="2000" b="0" dirty="0" smtClean="0">
                <a:latin typeface="+mn-lt"/>
                <a:ea typeface="ＭＳ Ｐゴシック" pitchFamily="34" charset="-128"/>
                <a:cs typeface="Arial" charset="0"/>
              </a:rPr>
              <a:t>: these agreements will only last for the duration of the Pilots</a:t>
            </a:r>
          </a:p>
          <a:p>
            <a:pPr marL="800100" lvl="1" indent="-342900">
              <a:lnSpc>
                <a:spcPct val="90000"/>
              </a:lnSpc>
              <a:spcBef>
                <a:spcPts val="600"/>
              </a:spcBef>
              <a:buFont typeface="Arial" charset="0"/>
              <a:buChar char="•"/>
            </a:pPr>
            <a:r>
              <a:rPr lang="en-GB" altLang="ja-JP" sz="2000" b="0" u="sng" dirty="0" smtClean="0">
                <a:latin typeface="+mn-lt"/>
                <a:ea typeface="ＭＳ Ｐゴシック" pitchFamily="34" charset="-128"/>
                <a:cs typeface="Arial" charset="0"/>
              </a:rPr>
              <a:t>Recommendation</a:t>
            </a:r>
            <a:r>
              <a:rPr lang="en-GB" altLang="ja-JP" sz="2000" b="0" dirty="0" smtClean="0">
                <a:latin typeface="+mn-lt"/>
                <a:ea typeface="ＭＳ Ｐゴシック" pitchFamily="34" charset="-128"/>
                <a:cs typeface="Arial" charset="0"/>
              </a:rPr>
              <a:t>: need mechanism to continue acquisitions after end of Pilot - </a:t>
            </a:r>
            <a:r>
              <a:rPr lang="en-GB" altLang="ja-JP" sz="2000" b="0" dirty="0" smtClean="0">
                <a:ea typeface="ＭＳ Ｐゴシック" pitchFamily="34" charset="-128"/>
                <a:cs typeface="Arial" charset="0"/>
              </a:rPr>
              <a:t>to </a:t>
            </a:r>
            <a:r>
              <a:rPr lang="en-GB" altLang="ja-JP" sz="2000" b="0" dirty="0">
                <a:ea typeface="ＭＳ Ｐゴシック" pitchFamily="34" charset="-128"/>
                <a:cs typeface="Arial" charset="0"/>
              </a:rPr>
              <a:t>either obtain </a:t>
            </a:r>
            <a:r>
              <a:rPr lang="en-GB" altLang="ja-JP" sz="2000" b="0" dirty="0" smtClean="0">
                <a:ea typeface="ＭＳ Ｐゴシック" pitchFamily="34" charset="-128"/>
                <a:cs typeface="Arial" charset="0"/>
              </a:rPr>
              <a:t>funding source(s)</a:t>
            </a:r>
            <a:r>
              <a:rPr lang="en-GB" altLang="ja-JP" sz="2000" b="0" dirty="0" smtClean="0">
                <a:latin typeface="+mn-lt"/>
                <a:ea typeface="ＭＳ Ｐゴシック" pitchFamily="34" charset="-128"/>
                <a:cs typeface="Arial" charset="0"/>
              </a:rPr>
              <a:t> or negotiate long-term agreements with providers to sustain capacity</a:t>
            </a:r>
          </a:p>
          <a:p>
            <a:pPr marL="800100" lvl="1" indent="-342900">
              <a:lnSpc>
                <a:spcPct val="90000"/>
              </a:lnSpc>
              <a:spcBef>
                <a:spcPts val="600"/>
              </a:spcBef>
              <a:buFont typeface="Arial" charset="0"/>
              <a:buChar char="•"/>
            </a:pPr>
            <a:r>
              <a:rPr lang="en-GB" altLang="ja-JP" sz="2000" b="0" u="sng" dirty="0" smtClean="0">
                <a:latin typeface="+mn-lt"/>
                <a:ea typeface="ＭＳ Ｐゴシック" pitchFamily="34" charset="-128"/>
                <a:cs typeface="Arial" charset="0"/>
              </a:rPr>
              <a:t>Expected result</a:t>
            </a:r>
            <a:r>
              <a:rPr lang="en-GB" altLang="ja-JP" sz="2000" b="0" dirty="0" smtClean="0">
                <a:latin typeface="+mn-lt"/>
                <a:ea typeface="ＭＳ Ｐゴシック" pitchFamily="34" charset="-128"/>
                <a:cs typeface="Arial" charset="0"/>
              </a:rPr>
              <a:t>: long-term sustainment of capabilities demonstrated in the Pilots; timely resolution of this issue will minimize risk of disruptions</a:t>
            </a:r>
          </a:p>
        </p:txBody>
      </p:sp>
      <p:sp>
        <p:nvSpPr>
          <p:cNvPr id="5" name="Slide Number Placeholder 10"/>
          <p:cNvSpPr txBox="1">
            <a:spLocks/>
          </p:cNvSpPr>
          <p:nvPr/>
        </p:nvSpPr>
        <p:spPr>
          <a:xfrm>
            <a:off x="8172400" y="6400800"/>
            <a:ext cx="971600" cy="4572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3A86AE8E-D549-4C81-A371-621FC48DD807}" type="slidenum">
              <a:rPr kumimoji="0" lang="en-US" altLang="en-US" sz="1600" b="1" i="0" u="none" strike="noStrike" kern="1200" cap="none" spc="0" normalizeH="0" baseline="0" noProof="0" smtClean="0">
                <a:ln>
                  <a:noFill/>
                </a:ln>
                <a:solidFill>
                  <a:schemeClr val="tx2"/>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38</a:t>
            </a:fld>
            <a:endParaRPr kumimoji="0" lang="en-US" altLang="en-US" sz="1600" b="1" i="0" u="none" strike="noStrike" kern="1200" cap="none" spc="0" normalizeH="0" baseline="0" noProof="0" dirty="0">
              <a:ln>
                <a:noFill/>
              </a:ln>
              <a:solidFill>
                <a:schemeClr val="tx2"/>
              </a:solidFill>
              <a:effectLst/>
              <a:uLnTx/>
              <a:uFillTx/>
              <a:latin typeface="Times New Roman" pitchFamily="18" charset="0"/>
              <a:ea typeface="+mn-ea"/>
              <a:cs typeface="+mn-cs"/>
            </a:endParaRPr>
          </a:p>
        </p:txBody>
      </p:sp>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txBox="1">
            <a:spLocks/>
          </p:cNvSpPr>
          <p:nvPr/>
        </p:nvSpPr>
        <p:spPr bwMode="auto">
          <a:xfrm>
            <a:off x="1" y="101600"/>
            <a:ext cx="9144000" cy="738188"/>
          </a:xfrm>
          <a:prstGeom prst="rect">
            <a:avLst/>
          </a:prstGeom>
          <a:noFill/>
          <a:ln w="9525">
            <a:noFill/>
            <a:miter lim="800000"/>
            <a:headEnd/>
            <a:tailEnd/>
          </a:ln>
        </p:spPr>
        <p:txBody>
          <a:bodyPr anchor="ctr"/>
          <a:lstStyle/>
          <a:p>
            <a:pPr algn="ctr" eaLnBrk="1" hangingPunct="1"/>
            <a:r>
              <a:rPr lang="en-GB" altLang="en-US" sz="3200" dirty="0" smtClean="0">
                <a:solidFill>
                  <a:schemeClr val="tx1"/>
                </a:solidFill>
                <a:ea typeface="ＭＳ Ｐゴシック" pitchFamily="34" charset="-128"/>
                <a:cs typeface="Tahoma" pitchFamily="34" charset="0"/>
              </a:rPr>
              <a:t>Issues and Risk Management Approach</a:t>
            </a:r>
            <a:endParaRPr lang="en-US" altLang="en-US" sz="3200" dirty="0">
              <a:solidFill>
                <a:schemeClr val="tx1"/>
              </a:solidFill>
              <a:ea typeface="ＭＳ Ｐゴシック" pitchFamily="34" charset="-128"/>
              <a:cs typeface="Tahoma" pitchFamily="34" charset="0"/>
            </a:endParaRPr>
          </a:p>
        </p:txBody>
      </p:sp>
      <p:sp>
        <p:nvSpPr>
          <p:cNvPr id="32772" name="Rectangle 4"/>
          <p:cNvSpPr>
            <a:spLocks noChangeArrowheads="1"/>
          </p:cNvSpPr>
          <p:nvPr/>
        </p:nvSpPr>
        <p:spPr bwMode="auto">
          <a:xfrm>
            <a:off x="195263" y="981075"/>
            <a:ext cx="8481193" cy="5884688"/>
          </a:xfrm>
          <a:prstGeom prst="rect">
            <a:avLst/>
          </a:prstGeom>
          <a:noFill/>
          <a:ln w="9525">
            <a:noFill/>
            <a:miter lim="800000"/>
            <a:headEnd/>
            <a:tailEnd/>
          </a:ln>
        </p:spPr>
        <p:txBody>
          <a:bodyPr wrap="square">
            <a:spAutoFit/>
          </a:bodyPr>
          <a:lstStyle/>
          <a:p>
            <a:pPr marL="342900" indent="-342900">
              <a:lnSpc>
                <a:spcPct val="90000"/>
              </a:lnSpc>
              <a:spcBef>
                <a:spcPts val="600"/>
              </a:spcBef>
              <a:buFont typeface="Arial" charset="0"/>
              <a:buChar char="•"/>
            </a:pPr>
            <a:r>
              <a:rPr lang="en-GB" altLang="ja-JP" sz="2400" b="0" u="sng" dirty="0" smtClean="0">
                <a:latin typeface="+mn-lt"/>
                <a:ea typeface="ＭＳ Ｐゴシック" pitchFamily="34" charset="-128"/>
                <a:cs typeface="Arial" charset="0"/>
              </a:rPr>
              <a:t>Data access</a:t>
            </a:r>
            <a:r>
              <a:rPr lang="en-GB" altLang="ja-JP" sz="2400" b="0" dirty="0" smtClean="0">
                <a:latin typeface="+mn-lt"/>
                <a:ea typeface="ＭＳ Ｐゴシック" pitchFamily="34" charset="-128"/>
                <a:cs typeface="Arial" charset="0"/>
              </a:rPr>
              <a:t>:</a:t>
            </a:r>
          </a:p>
          <a:p>
            <a:pPr marL="800100" lvl="1" indent="-342900">
              <a:lnSpc>
                <a:spcPct val="90000"/>
              </a:lnSpc>
              <a:spcBef>
                <a:spcPts val="600"/>
              </a:spcBef>
              <a:buFont typeface="Arial" charset="0"/>
              <a:buChar char="•"/>
            </a:pPr>
            <a:r>
              <a:rPr lang="en-GB" altLang="ja-JP" sz="2000" b="0" u="sng" dirty="0" smtClean="0">
                <a:latin typeface="+mn-lt"/>
                <a:ea typeface="ＭＳ Ｐゴシック" pitchFamily="34" charset="-128"/>
                <a:cs typeface="Arial" charset="0"/>
              </a:rPr>
              <a:t>Issue</a:t>
            </a:r>
            <a:r>
              <a:rPr lang="en-GB" altLang="ja-JP" sz="2000" b="0" dirty="0" smtClean="0">
                <a:latin typeface="+mn-lt"/>
                <a:ea typeface="ＭＳ Ｐゴシック" pitchFamily="34" charset="-128"/>
                <a:cs typeface="Arial" charset="0"/>
              </a:rPr>
              <a:t>: </a:t>
            </a:r>
            <a:r>
              <a:rPr lang="en-GB" altLang="ja-JP" sz="2000" b="0" dirty="0" smtClean="0">
                <a:latin typeface="+mn-lt"/>
                <a:ea typeface="ＭＳ Ｐゴシック" pitchFamily="34" charset="-128"/>
                <a:cs typeface="Arial" charset="0"/>
              </a:rPr>
              <a:t>access to some data is limited because of licensing issues</a:t>
            </a:r>
          </a:p>
          <a:p>
            <a:pPr marL="1257300" lvl="2" indent="-342900">
              <a:lnSpc>
                <a:spcPct val="90000"/>
              </a:lnSpc>
              <a:spcBef>
                <a:spcPts val="600"/>
              </a:spcBef>
              <a:buFont typeface="Arial" charset="0"/>
              <a:buChar char="•"/>
            </a:pPr>
            <a:r>
              <a:rPr lang="en-GB" altLang="ja-JP" sz="1800" b="0" dirty="0" smtClean="0">
                <a:latin typeface="+mn-lt"/>
                <a:ea typeface="ＭＳ Ｐゴシック" pitchFamily="34" charset="-128"/>
                <a:cs typeface="Arial" charset="0"/>
              </a:rPr>
              <a:t>A non-CEOS </a:t>
            </a:r>
            <a:r>
              <a:rPr lang="en-GB" altLang="ja-JP" sz="1800" b="0" dirty="0" smtClean="0">
                <a:latin typeface="+mn-lt"/>
                <a:ea typeface="ＭＳ Ｐゴシック" pitchFamily="34" charset="-128"/>
                <a:cs typeface="Arial" charset="0"/>
              </a:rPr>
              <a:t>agency (which had declined to join the Pilot) </a:t>
            </a:r>
            <a:r>
              <a:rPr lang="en-GB" altLang="ja-JP" sz="1800" b="0" dirty="0" smtClean="0">
                <a:latin typeface="+mn-lt"/>
                <a:ea typeface="ＭＳ Ｐゴシック" pitchFamily="34" charset="-128"/>
                <a:cs typeface="Arial" charset="0"/>
              </a:rPr>
              <a:t>is acquiring data (mainly Radarsat-2) that the Pilots would like to use, but their licensing agreements are (unintentionally) making these data inaccessible to the Pilots and preventing the Pilots from demonstrating their (added) value.</a:t>
            </a:r>
          </a:p>
          <a:p>
            <a:pPr marL="800100" lvl="1" indent="-342900">
              <a:lnSpc>
                <a:spcPct val="90000"/>
              </a:lnSpc>
              <a:spcBef>
                <a:spcPts val="600"/>
              </a:spcBef>
              <a:buFont typeface="Arial" charset="0"/>
              <a:buChar char="•"/>
            </a:pPr>
            <a:r>
              <a:rPr lang="en-GB" altLang="ja-JP" sz="2000" b="0" u="sng" dirty="0" smtClean="0">
                <a:latin typeface="+mn-lt"/>
                <a:ea typeface="ＭＳ Ｐゴシック" pitchFamily="34" charset="-128"/>
                <a:cs typeface="Arial" charset="0"/>
              </a:rPr>
              <a:t>Recommendation</a:t>
            </a:r>
            <a:r>
              <a:rPr lang="en-GB" altLang="ja-JP" sz="2000" b="0" dirty="0" smtClean="0">
                <a:latin typeface="+mn-lt"/>
                <a:ea typeface="ＭＳ Ｐゴシック" pitchFamily="34" charset="-128"/>
                <a:cs typeface="Arial" charset="0"/>
              </a:rPr>
              <a:t>: Engagement by CEOS to encourage such non-CEOS agencies to get involved in the </a:t>
            </a:r>
            <a:r>
              <a:rPr lang="en-GB" altLang="ja-JP" sz="2000" b="0" dirty="0" smtClean="0">
                <a:latin typeface="+mn-lt"/>
                <a:ea typeface="ＭＳ Ｐゴシック" pitchFamily="34" charset="-128"/>
                <a:cs typeface="Arial" charset="0"/>
              </a:rPr>
              <a:t>Pilots.  The Pilots would share their data with the other party and both parties would pool their funds </a:t>
            </a:r>
            <a:r>
              <a:rPr lang="en-GB" altLang="ja-JP" sz="2000" b="0" dirty="0" smtClean="0">
                <a:latin typeface="+mn-lt"/>
                <a:ea typeface="ＭＳ Ｐゴシック" pitchFamily="34" charset="-128"/>
                <a:cs typeface="Arial" charset="0"/>
              </a:rPr>
              <a:t>to purchase imagery under renegotiated licensing </a:t>
            </a:r>
            <a:r>
              <a:rPr lang="en-GB" altLang="ja-JP" sz="2000" b="0" dirty="0" smtClean="0">
                <a:latin typeface="+mn-lt"/>
                <a:ea typeface="ＭＳ Ｐゴシック" pitchFamily="34" charset="-128"/>
                <a:cs typeface="Arial" charset="0"/>
              </a:rPr>
              <a:t>agreements that would make the data available to both.  An alternative solution would be to have the CEOS agencies insist that all data be delivered to their archives and thus be available to the Pilots.</a:t>
            </a:r>
            <a:endParaRPr lang="en-GB" altLang="ja-JP" sz="2000" b="0" dirty="0" smtClean="0">
              <a:latin typeface="+mn-lt"/>
              <a:ea typeface="ＭＳ Ｐゴシック" pitchFamily="34" charset="-128"/>
              <a:cs typeface="Arial" charset="0"/>
            </a:endParaRPr>
          </a:p>
          <a:p>
            <a:pPr marL="800100" lvl="1" indent="-342900">
              <a:lnSpc>
                <a:spcPct val="90000"/>
              </a:lnSpc>
              <a:spcBef>
                <a:spcPts val="600"/>
              </a:spcBef>
              <a:buFont typeface="Arial" charset="0"/>
              <a:buChar char="•"/>
            </a:pPr>
            <a:r>
              <a:rPr lang="en-GB" altLang="ja-JP" sz="2000" b="0" u="sng" dirty="0" smtClean="0">
                <a:latin typeface="+mn-lt"/>
                <a:ea typeface="ＭＳ Ｐゴシック" pitchFamily="34" charset="-128"/>
                <a:cs typeface="Arial" charset="0"/>
              </a:rPr>
              <a:t>Anticipated benefit</a:t>
            </a:r>
            <a:r>
              <a:rPr lang="en-GB" altLang="ja-JP" sz="2000" b="0" dirty="0" smtClean="0">
                <a:latin typeface="+mn-lt"/>
                <a:ea typeface="ＭＳ Ｐゴシック" pitchFamily="34" charset="-128"/>
                <a:cs typeface="Arial" charset="0"/>
              </a:rPr>
              <a:t>: The Pilot benefits by being able to demonstrate development and delivery of improved map layers to Pilot end users and thus demonstrate greater capability and benefit from EO data in flood management; </a:t>
            </a:r>
            <a:r>
              <a:rPr lang="en-GB" altLang="ja-JP" sz="2000" b="0" dirty="0" smtClean="0">
                <a:ea typeface="ＭＳ Ｐゴシック" pitchFamily="34" charset="-128"/>
                <a:cs typeface="Arial" charset="0"/>
              </a:rPr>
              <a:t>such non-CEOS agencies benefit by having (free) access to the Pilot data quotas in addition to what they are purchasing and thus expanding their own capabilities, and also benefits from sharing expertise with the Flood Pilot to enhance their own capabilities.</a:t>
            </a:r>
            <a:endParaRPr lang="en-GB" altLang="ja-JP" sz="2000" b="0" dirty="0" smtClean="0">
              <a:latin typeface="+mn-lt"/>
              <a:ea typeface="ＭＳ Ｐゴシック" pitchFamily="34" charset="-128"/>
              <a:cs typeface="Arial" charset="0"/>
            </a:endParaRPr>
          </a:p>
        </p:txBody>
      </p:sp>
      <p:sp>
        <p:nvSpPr>
          <p:cNvPr id="5" name="Slide Number Placeholder 10"/>
          <p:cNvSpPr txBox="1">
            <a:spLocks/>
          </p:cNvSpPr>
          <p:nvPr/>
        </p:nvSpPr>
        <p:spPr>
          <a:xfrm>
            <a:off x="8172400" y="6400800"/>
            <a:ext cx="971600" cy="4572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3A86AE8E-D549-4C81-A371-621FC48DD807}" type="slidenum">
              <a:rPr kumimoji="0" lang="en-US" altLang="en-US" sz="1600" b="1" i="0" u="none" strike="noStrike" kern="1200" cap="none" spc="0" normalizeH="0" baseline="0" noProof="0" smtClean="0">
                <a:ln>
                  <a:noFill/>
                </a:ln>
                <a:solidFill>
                  <a:schemeClr val="tx2"/>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39</a:t>
            </a:fld>
            <a:endParaRPr kumimoji="0" lang="en-US" altLang="en-US" sz="1600" b="1" i="0" u="none" strike="noStrike" kern="1200" cap="none" spc="0" normalizeH="0" baseline="0" noProof="0" dirty="0">
              <a:ln>
                <a:noFill/>
              </a:ln>
              <a:solidFill>
                <a:schemeClr val="tx2"/>
              </a:solidFill>
              <a:effectLst/>
              <a:uLnTx/>
              <a:uFillTx/>
              <a:latin typeface="Times New Roman" pitchFamily="18" charset="0"/>
              <a:ea typeface="+mn-ea"/>
              <a:cs typeface="+mn-cs"/>
            </a:endParaRPr>
          </a:p>
        </p:txBody>
      </p:sp>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txBox="1">
            <a:spLocks/>
          </p:cNvSpPr>
          <p:nvPr/>
        </p:nvSpPr>
        <p:spPr bwMode="auto">
          <a:xfrm>
            <a:off x="971550" y="66675"/>
            <a:ext cx="7032625" cy="1058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nSpc>
                <a:spcPct val="85000"/>
              </a:lnSpc>
              <a:spcBef>
                <a:spcPct val="45000"/>
              </a:spcBef>
              <a:buChar char="•"/>
              <a:defRPr sz="3200">
                <a:solidFill>
                  <a:schemeClr val="tx1"/>
                </a:solidFill>
                <a:latin typeface="Times New Roman" panose="02020603050405020304" pitchFamily="18" charset="0"/>
              </a:defRPr>
            </a:lvl1pPr>
            <a:lvl2pPr marL="803275" indent="-342900">
              <a:lnSpc>
                <a:spcPct val="85000"/>
              </a:lnSpc>
              <a:spcBef>
                <a:spcPct val="20000"/>
              </a:spcBef>
              <a:buChar char="•"/>
              <a:defRPr sz="2800">
                <a:solidFill>
                  <a:schemeClr val="tx1"/>
                </a:solidFill>
                <a:latin typeface="Times New Roman" panose="02020603050405020304" pitchFamily="18" charset="0"/>
              </a:defRPr>
            </a:lvl2pPr>
            <a:lvl3pPr marL="1103313" indent="-185738">
              <a:spcBef>
                <a:spcPct val="20000"/>
              </a:spcBef>
              <a:buChar char="•"/>
              <a:defRPr sz="2400">
                <a:solidFill>
                  <a:schemeClr val="tx1"/>
                </a:solidFill>
                <a:latin typeface="Times New Roman" panose="02020603050405020304" pitchFamily="18" charset="0"/>
              </a:defRPr>
            </a:lvl3pPr>
            <a:lvl4pPr marL="1549400" indent="-195263">
              <a:spcBef>
                <a:spcPct val="20000"/>
              </a:spcBef>
              <a:buChar char="•"/>
              <a:defRPr sz="2400">
                <a:solidFill>
                  <a:schemeClr val="tx1"/>
                </a:solidFill>
                <a:latin typeface="Times New Roman" panose="02020603050405020304" pitchFamily="18" charset="0"/>
              </a:defRPr>
            </a:lvl4pPr>
            <a:lvl5pPr marL="2006600" indent="-201613">
              <a:spcBef>
                <a:spcPct val="20000"/>
              </a:spcBef>
              <a:buChar char="•"/>
              <a:defRPr sz="2400">
                <a:solidFill>
                  <a:schemeClr val="tx1"/>
                </a:solidFill>
                <a:latin typeface="Times New Roman" panose="02020603050405020304" pitchFamily="18" charset="0"/>
              </a:defRPr>
            </a:lvl5pPr>
            <a:lvl6pPr marL="2463800" indent="-201613" eaLnBrk="0" fontAlgn="base" hangingPunct="0">
              <a:spcBef>
                <a:spcPct val="20000"/>
              </a:spcBef>
              <a:spcAft>
                <a:spcPct val="0"/>
              </a:spcAft>
              <a:buChar char="•"/>
              <a:defRPr sz="2400">
                <a:solidFill>
                  <a:schemeClr val="tx1"/>
                </a:solidFill>
                <a:latin typeface="Times New Roman" panose="02020603050405020304" pitchFamily="18" charset="0"/>
              </a:defRPr>
            </a:lvl6pPr>
            <a:lvl7pPr marL="2921000" indent="-201613" eaLnBrk="0" fontAlgn="base" hangingPunct="0">
              <a:spcBef>
                <a:spcPct val="20000"/>
              </a:spcBef>
              <a:spcAft>
                <a:spcPct val="0"/>
              </a:spcAft>
              <a:buChar char="•"/>
              <a:defRPr sz="2400">
                <a:solidFill>
                  <a:schemeClr val="tx1"/>
                </a:solidFill>
                <a:latin typeface="Times New Roman" panose="02020603050405020304" pitchFamily="18" charset="0"/>
              </a:defRPr>
            </a:lvl7pPr>
            <a:lvl8pPr marL="3378200" indent="-201613" eaLnBrk="0" fontAlgn="base" hangingPunct="0">
              <a:spcBef>
                <a:spcPct val="20000"/>
              </a:spcBef>
              <a:spcAft>
                <a:spcPct val="0"/>
              </a:spcAft>
              <a:buChar char="•"/>
              <a:defRPr sz="2400">
                <a:solidFill>
                  <a:schemeClr val="tx1"/>
                </a:solidFill>
                <a:latin typeface="Times New Roman" panose="02020603050405020304" pitchFamily="18" charset="0"/>
              </a:defRPr>
            </a:lvl8pPr>
            <a:lvl9pPr marL="3835400" indent="-201613" eaLnBrk="0" fontAlgn="base" hangingPunct="0">
              <a:spcBef>
                <a:spcPct val="20000"/>
              </a:spcBef>
              <a:spcAft>
                <a:spcPct val="0"/>
              </a:spcAft>
              <a:buChar char="•"/>
              <a:defRPr sz="2400">
                <a:solidFill>
                  <a:schemeClr val="tx1"/>
                </a:solidFill>
                <a:latin typeface="Times New Roman" panose="02020603050405020304" pitchFamily="18" charset="0"/>
              </a:defRPr>
            </a:lvl9pPr>
          </a:lstStyle>
          <a:p>
            <a:pPr algn="ctr" eaLnBrk="1" hangingPunct="1">
              <a:lnSpc>
                <a:spcPct val="100000"/>
              </a:lnSpc>
              <a:spcBef>
                <a:spcPct val="0"/>
              </a:spcBef>
              <a:buFontTx/>
              <a:buNone/>
              <a:defRPr/>
            </a:pPr>
            <a:r>
              <a:rPr lang="en-GB" altLang="en-US" dirty="0" smtClean="0">
                <a:latin typeface="+mj-lt"/>
                <a:ea typeface="ＭＳ Ｐゴシック" panose="020B0600070205080204" pitchFamily="34" charset="-128"/>
                <a:cs typeface="Tahoma" panose="020B0604030504040204" pitchFamily="34" charset="0"/>
              </a:rPr>
              <a:t>Data Acquisition Status</a:t>
            </a:r>
            <a:endParaRPr lang="en-US" altLang="en-US" dirty="0" smtClean="0">
              <a:latin typeface="+mj-lt"/>
              <a:ea typeface="ＭＳ Ｐゴシック" panose="020B0600070205080204" pitchFamily="34" charset="-128"/>
              <a:cs typeface="Tahoma" panose="020B0604030504040204" pitchFamily="34" charset="0"/>
            </a:endParaRPr>
          </a:p>
        </p:txBody>
      </p:sp>
      <p:sp>
        <p:nvSpPr>
          <p:cNvPr id="12292" name="Rectangle 4"/>
          <p:cNvSpPr>
            <a:spLocks noChangeArrowheads="1"/>
          </p:cNvSpPr>
          <p:nvPr/>
        </p:nvSpPr>
        <p:spPr bwMode="auto">
          <a:xfrm>
            <a:off x="251521" y="980728"/>
            <a:ext cx="8424936" cy="1498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3600" b="1">
                <a:solidFill>
                  <a:schemeClr val="tx2"/>
                </a:solidFill>
                <a:latin typeface="Times New Roman" panose="02020603050405020304" pitchFamily="18" charset="0"/>
              </a:defRPr>
            </a:lvl1pPr>
            <a:lvl2pPr marL="800100" indent="-342900">
              <a:defRPr sz="3600" b="1">
                <a:solidFill>
                  <a:schemeClr val="tx2"/>
                </a:solidFill>
                <a:latin typeface="Times New Roman" panose="02020603050405020304" pitchFamily="18" charset="0"/>
              </a:defRPr>
            </a:lvl2pPr>
            <a:lvl3pPr marL="1143000" indent="-228600">
              <a:defRPr sz="3600" b="1">
                <a:solidFill>
                  <a:schemeClr val="tx2"/>
                </a:solidFill>
                <a:latin typeface="Times New Roman" panose="02020603050405020304" pitchFamily="18" charset="0"/>
              </a:defRPr>
            </a:lvl3pPr>
            <a:lvl4pPr marL="1600200" indent="-228600">
              <a:defRPr sz="3600" b="1">
                <a:solidFill>
                  <a:schemeClr val="tx2"/>
                </a:solidFill>
                <a:latin typeface="Times New Roman" panose="02020603050405020304" pitchFamily="18" charset="0"/>
              </a:defRPr>
            </a:lvl4pPr>
            <a:lvl5pPr marL="2057400" indent="-228600">
              <a:defRPr sz="3600" b="1">
                <a:solidFill>
                  <a:schemeClr val="tx2"/>
                </a:solidFill>
                <a:latin typeface="Times New Roman" panose="02020603050405020304" pitchFamily="18" charset="0"/>
              </a:defRPr>
            </a:lvl5pPr>
            <a:lvl6pPr marL="2514600" indent="-228600" eaLnBrk="0" fontAlgn="base" hangingPunct="0">
              <a:spcBef>
                <a:spcPct val="0"/>
              </a:spcBef>
              <a:spcAft>
                <a:spcPct val="0"/>
              </a:spcAft>
              <a:defRPr sz="3600" b="1">
                <a:solidFill>
                  <a:schemeClr val="tx2"/>
                </a:solidFill>
                <a:latin typeface="Times New Roman" panose="02020603050405020304" pitchFamily="18" charset="0"/>
              </a:defRPr>
            </a:lvl6pPr>
            <a:lvl7pPr marL="2971800" indent="-228600" eaLnBrk="0" fontAlgn="base" hangingPunct="0">
              <a:spcBef>
                <a:spcPct val="0"/>
              </a:spcBef>
              <a:spcAft>
                <a:spcPct val="0"/>
              </a:spcAft>
              <a:defRPr sz="3600" b="1">
                <a:solidFill>
                  <a:schemeClr val="tx2"/>
                </a:solidFill>
                <a:latin typeface="Times New Roman" panose="02020603050405020304" pitchFamily="18" charset="0"/>
              </a:defRPr>
            </a:lvl7pPr>
            <a:lvl8pPr marL="3429000" indent="-228600" eaLnBrk="0" fontAlgn="base" hangingPunct="0">
              <a:spcBef>
                <a:spcPct val="0"/>
              </a:spcBef>
              <a:spcAft>
                <a:spcPct val="0"/>
              </a:spcAft>
              <a:defRPr sz="3600" b="1">
                <a:solidFill>
                  <a:schemeClr val="tx2"/>
                </a:solidFill>
                <a:latin typeface="Times New Roman" panose="02020603050405020304" pitchFamily="18" charset="0"/>
              </a:defRPr>
            </a:lvl8pPr>
            <a:lvl9pPr marL="3886200" indent="-228600" eaLnBrk="0" fontAlgn="base" hangingPunct="0">
              <a:spcBef>
                <a:spcPct val="0"/>
              </a:spcBef>
              <a:spcAft>
                <a:spcPct val="0"/>
              </a:spcAft>
              <a:defRPr sz="3600" b="1">
                <a:solidFill>
                  <a:schemeClr val="tx2"/>
                </a:solidFill>
                <a:latin typeface="Times New Roman" panose="02020603050405020304" pitchFamily="18" charset="0"/>
              </a:defRPr>
            </a:lvl9pPr>
          </a:lstStyle>
          <a:p>
            <a:pPr>
              <a:lnSpc>
                <a:spcPct val="90000"/>
              </a:lnSpc>
              <a:spcBef>
                <a:spcPts val="600"/>
              </a:spcBef>
              <a:buFont typeface="Arial" panose="020B0604020202020204" pitchFamily="34" charset="0"/>
              <a:buChar char="•"/>
              <a:defRPr/>
            </a:pPr>
            <a:r>
              <a:rPr lang="en-GB" altLang="ja-JP" sz="2400" b="0" dirty="0" smtClean="0">
                <a:solidFill>
                  <a:schemeClr val="tx1"/>
                </a:solidFill>
                <a:latin typeface="+mn-lt"/>
                <a:ea typeface="ＭＳ Ｐゴシック" panose="020B0600070205080204" pitchFamily="34" charset="-128"/>
                <a:cs typeface="Arial" panose="020B0604020202020204" pitchFamily="34" charset="0"/>
              </a:rPr>
              <a:t>Detailed EO Requirements for each Pilot approved at 2013 Plenary; acquisition allocations approved at 2014 Plenary</a:t>
            </a:r>
          </a:p>
          <a:p>
            <a:pPr>
              <a:lnSpc>
                <a:spcPct val="90000"/>
              </a:lnSpc>
              <a:spcBef>
                <a:spcPts val="600"/>
              </a:spcBef>
              <a:buFont typeface="Arial" panose="020B0604020202020204" pitchFamily="34" charset="0"/>
              <a:buChar char="•"/>
              <a:defRPr/>
            </a:pPr>
            <a:r>
              <a:rPr lang="en-GB" altLang="ja-JP" sz="2400" b="0" dirty="0" smtClean="0">
                <a:solidFill>
                  <a:schemeClr val="tx1"/>
                </a:solidFill>
                <a:latin typeface="+mn-lt"/>
                <a:ea typeface="ＭＳ Ｐゴシック" panose="020B0600070205080204" pitchFamily="34" charset="-128"/>
                <a:cs typeface="Arial" panose="020B0604020202020204" pitchFamily="34" charset="0"/>
              </a:rPr>
              <a:t>Individual requests from each Pilot coordinated by co-leads and detailed on consolidated request form</a:t>
            </a:r>
          </a:p>
        </p:txBody>
      </p:sp>
      <p:sp>
        <p:nvSpPr>
          <p:cNvPr id="7" name="Slide Number Placeholder 10"/>
          <p:cNvSpPr txBox="1">
            <a:spLocks/>
          </p:cNvSpPr>
          <p:nvPr/>
        </p:nvSpPr>
        <p:spPr>
          <a:xfrm>
            <a:off x="8172400" y="6400800"/>
            <a:ext cx="971600" cy="4572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3A86AE8E-D549-4C81-A371-621FC48DD807}" type="slidenum">
              <a:rPr kumimoji="0" lang="en-US" altLang="en-US" sz="1600" b="1" i="0" u="none" strike="noStrike" kern="1200" cap="none" spc="0" normalizeH="0" baseline="0" noProof="0" smtClean="0">
                <a:ln>
                  <a:noFill/>
                </a:ln>
                <a:solidFill>
                  <a:schemeClr val="tx2"/>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4</a:t>
            </a:fld>
            <a:endParaRPr kumimoji="0" lang="en-US" altLang="en-US" sz="1600" b="1" i="0" u="none" strike="noStrike" kern="1200" cap="none" spc="0" normalizeH="0" baseline="0" noProof="0" dirty="0">
              <a:ln>
                <a:noFill/>
              </a:ln>
              <a:solidFill>
                <a:schemeClr val="tx2"/>
              </a:solidFill>
              <a:effectLst/>
              <a:uLnTx/>
              <a:uFillTx/>
              <a:latin typeface="Times New Roman" pitchFamily="18" charset="0"/>
              <a:ea typeface="+mn-ea"/>
              <a:cs typeface="+mn-cs"/>
            </a:endParaRPr>
          </a:p>
        </p:txBody>
      </p:sp>
      <p:graphicFrame>
        <p:nvGraphicFramePr>
          <p:cNvPr id="6" name="Table 5"/>
          <p:cNvGraphicFramePr>
            <a:graphicFrameLocks noGrp="1"/>
          </p:cNvGraphicFramePr>
          <p:nvPr>
            <p:extLst>
              <p:ext uri="{D42A27DB-BD31-4B8C-83A1-F6EECF244321}">
                <p14:modId xmlns="" xmlns:p14="http://schemas.microsoft.com/office/powerpoint/2010/main" val="2725019915"/>
              </p:ext>
            </p:extLst>
          </p:nvPr>
        </p:nvGraphicFramePr>
        <p:xfrm>
          <a:off x="539552" y="2492895"/>
          <a:ext cx="7920879" cy="4365099"/>
        </p:xfrm>
        <a:graphic>
          <a:graphicData uri="http://schemas.openxmlformats.org/drawingml/2006/table">
            <a:tbl>
              <a:tblPr/>
              <a:tblGrid>
                <a:gridCol w="1968630"/>
                <a:gridCol w="656210"/>
                <a:gridCol w="1187597"/>
                <a:gridCol w="1298155"/>
                <a:gridCol w="627679"/>
                <a:gridCol w="727536"/>
                <a:gridCol w="727536"/>
                <a:gridCol w="727536"/>
              </a:tblGrid>
              <a:tr h="198844">
                <a:tc rowSpan="2">
                  <a:txBody>
                    <a:bodyPr/>
                    <a:lstStyle/>
                    <a:p>
                      <a:pPr algn="ctr" fontAlgn="b"/>
                      <a:r>
                        <a:rPr lang="en-US" sz="1000" b="1" i="0" u="none" strike="noStrike" dirty="0">
                          <a:solidFill>
                            <a:srgbClr val="000000"/>
                          </a:solidFill>
                          <a:latin typeface="Calibri"/>
                        </a:rPr>
                        <a:t>Mission / Instrument</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en-US" sz="1000" b="1" i="0" u="none" strike="noStrike">
                          <a:solidFill>
                            <a:srgbClr val="000000"/>
                          </a:solidFill>
                          <a:latin typeface="Calibri"/>
                        </a:rPr>
                        <a:t>Repeat or Revisit</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en-US" sz="1000" b="1" i="0" u="none" strike="noStrike">
                          <a:solidFill>
                            <a:srgbClr val="000000"/>
                          </a:solidFill>
                          <a:latin typeface="Calibri"/>
                        </a:rPr>
                        <a:t>Swath</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en-US" sz="1000" b="1" i="0" u="none" strike="noStrike" dirty="0">
                          <a:solidFill>
                            <a:srgbClr val="000000"/>
                          </a:solidFill>
                          <a:latin typeface="Calibri"/>
                        </a:rPr>
                        <a:t>Resolution</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en-US" sz="1000" b="1" i="0" u="none" strike="noStrike">
                          <a:solidFill>
                            <a:srgbClr val="000000"/>
                          </a:solidFill>
                          <a:latin typeface="Calibri"/>
                        </a:rPr>
                        <a:t>Agency</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en-US" sz="1000" b="1" i="0" u="none" strike="noStrike">
                          <a:solidFill>
                            <a:srgbClr val="000000"/>
                          </a:solidFill>
                          <a:latin typeface="Calibri"/>
                        </a:rPr>
                        <a:t>Image Counts</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39768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b"/>
                      <a:r>
                        <a:rPr lang="en-US" sz="1000" b="1" i="0" u="none" strike="noStrike">
                          <a:solidFill>
                            <a:srgbClr val="000000"/>
                          </a:solidFill>
                          <a:latin typeface="Calibri"/>
                        </a:rPr>
                        <a:t>Annual Quota</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latin typeface="Calibri"/>
                        </a:rPr>
                        <a:t>Last 6 months</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latin typeface="Calibri"/>
                        </a:rPr>
                        <a:t>Total</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719">
                <a:tc gridSpan="8">
                  <a:txBody>
                    <a:bodyPr/>
                    <a:lstStyle/>
                    <a:p>
                      <a:pPr algn="l" fontAlgn="b"/>
                      <a:r>
                        <a:rPr lang="en-US" sz="1200" b="1" i="0" u="none" strike="noStrike" dirty="0">
                          <a:solidFill>
                            <a:srgbClr val="000000"/>
                          </a:solidFill>
                          <a:latin typeface="Calibri"/>
                        </a:rPr>
                        <a:t>Optical - Coarse Resolution (&gt;100 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98844">
                <a:tc>
                  <a:txBody>
                    <a:bodyPr/>
                    <a:lstStyle/>
                    <a:p>
                      <a:pPr algn="l" fontAlgn="b"/>
                      <a:r>
                        <a:rPr lang="en-US" sz="1000" b="0" i="0" u="none" strike="noStrike">
                          <a:solidFill>
                            <a:srgbClr val="000000"/>
                          </a:solidFill>
                          <a:latin typeface="Calibri"/>
                        </a:rPr>
                        <a:t>Terra / MODIS</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 day</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2230 km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250, 500, 1000 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NASA</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 </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000" b="0" i="0" u="none" strike="noStrike">
                          <a:solidFill>
                            <a:srgbClr val="000000"/>
                          </a:solidFill>
                          <a:latin typeface="Calibri"/>
                        </a:rPr>
                        <a:t> </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000" b="0" i="0" u="none" strike="noStrike">
                          <a:solidFill>
                            <a:srgbClr val="000000"/>
                          </a:solidFill>
                          <a:latin typeface="Calibri"/>
                        </a:rPr>
                        <a:t> </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198844">
                <a:tc>
                  <a:txBody>
                    <a:bodyPr/>
                    <a:lstStyle/>
                    <a:p>
                      <a:pPr algn="l" fontAlgn="b"/>
                      <a:r>
                        <a:rPr lang="en-US" sz="1000" b="0" i="0" u="none" strike="noStrike">
                          <a:solidFill>
                            <a:srgbClr val="000000"/>
                          </a:solidFill>
                          <a:latin typeface="Calibri"/>
                        </a:rPr>
                        <a:t>Aqua / MODIS</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 day</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2230 km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250, 500, 1000 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NASA</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 </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000" b="0" i="0" u="none" strike="noStrike">
                          <a:solidFill>
                            <a:srgbClr val="000000"/>
                          </a:solidFill>
                          <a:latin typeface="Calibri"/>
                        </a:rPr>
                        <a:t> </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000" b="0" i="0" u="none" strike="noStrike">
                          <a:solidFill>
                            <a:srgbClr val="000000"/>
                          </a:solidFill>
                          <a:latin typeface="Calibri"/>
                        </a:rPr>
                        <a:t> </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198844">
                <a:tc>
                  <a:txBody>
                    <a:bodyPr/>
                    <a:lstStyle/>
                    <a:p>
                      <a:pPr algn="l" fontAlgn="b"/>
                      <a:r>
                        <a:rPr lang="en-US" sz="1000" b="0" i="0" u="none" strike="noStrike">
                          <a:solidFill>
                            <a:srgbClr val="000000"/>
                          </a:solidFill>
                          <a:latin typeface="Calibri"/>
                        </a:rPr>
                        <a:t>NPP / VIIRS</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 day</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3000 km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375, 750 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NASA</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 </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000" b="0" i="0" u="none" strike="noStrike">
                          <a:solidFill>
                            <a:srgbClr val="000000"/>
                          </a:solidFill>
                          <a:latin typeface="Calibri"/>
                        </a:rPr>
                        <a:t> </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000" b="0" i="0" u="none" strike="noStrike">
                          <a:solidFill>
                            <a:srgbClr val="000000"/>
                          </a:solidFill>
                          <a:latin typeface="Calibri"/>
                        </a:rPr>
                        <a:t> </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236719">
                <a:tc gridSpan="8">
                  <a:txBody>
                    <a:bodyPr/>
                    <a:lstStyle/>
                    <a:p>
                      <a:pPr algn="l" fontAlgn="b"/>
                      <a:r>
                        <a:rPr lang="en-US" sz="1200" b="1" i="0" u="none" strike="noStrike">
                          <a:solidFill>
                            <a:srgbClr val="000000"/>
                          </a:solidFill>
                          <a:latin typeface="Calibri"/>
                        </a:rPr>
                        <a:t>Optical - Moderate Resolution (10 to 100 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98844">
                <a:tc>
                  <a:txBody>
                    <a:bodyPr/>
                    <a:lstStyle/>
                    <a:p>
                      <a:pPr algn="l" fontAlgn="b"/>
                      <a:r>
                        <a:rPr lang="en-US" sz="1000" b="0" i="0" u="none" strike="noStrike">
                          <a:solidFill>
                            <a:srgbClr val="000000"/>
                          </a:solidFill>
                          <a:latin typeface="Calibri"/>
                        </a:rPr>
                        <a:t>Sentinel-2A / MSI</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10 days</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290 km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10, 20 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ESA</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N/A</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N/A</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844">
                <a:tc>
                  <a:txBody>
                    <a:bodyPr/>
                    <a:lstStyle/>
                    <a:p>
                      <a:pPr algn="l" fontAlgn="b"/>
                      <a:r>
                        <a:rPr lang="en-US" sz="1000" b="0" i="0" u="none" strike="noStrike">
                          <a:solidFill>
                            <a:srgbClr val="000000"/>
                          </a:solidFill>
                          <a:latin typeface="Calibri"/>
                        </a:rPr>
                        <a:t>EO-1 / ALI</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204 days</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185 km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10, 30 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NASA</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300</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smtClean="0">
                          <a:solidFill>
                            <a:srgbClr val="000000"/>
                          </a:solidFill>
                          <a:latin typeface="Calibri"/>
                        </a:rPr>
                        <a:t>42</a:t>
                      </a:r>
                      <a:endParaRPr lang="en-US" sz="1000" b="0" i="0" u="none" strike="noStrike" dirty="0">
                        <a:solidFill>
                          <a:srgbClr val="000000"/>
                        </a:solidFill>
                        <a:latin typeface="Calibri"/>
                      </a:endParaRP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smtClean="0">
                          <a:solidFill>
                            <a:srgbClr val="000000"/>
                          </a:solidFill>
                          <a:latin typeface="Calibri"/>
                        </a:rPr>
                        <a:t>112</a:t>
                      </a:r>
                      <a:endParaRPr lang="en-US" sz="1000" b="0" i="0" u="none" strike="noStrike" dirty="0">
                        <a:solidFill>
                          <a:srgbClr val="000000"/>
                        </a:solidFill>
                        <a:latin typeface="Calibri"/>
                      </a:endParaRP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844">
                <a:tc>
                  <a:txBody>
                    <a:bodyPr/>
                    <a:lstStyle/>
                    <a:p>
                      <a:pPr algn="l" fontAlgn="b"/>
                      <a:r>
                        <a:rPr lang="en-US" sz="1000" b="0" i="0" u="none" strike="noStrike">
                          <a:solidFill>
                            <a:srgbClr val="000000"/>
                          </a:solidFill>
                          <a:latin typeface="Calibri"/>
                        </a:rPr>
                        <a:t>Landsat-8 / OLI</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16 days</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183 km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15, 30 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USGS</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730</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719">
                <a:tc gridSpan="8">
                  <a:txBody>
                    <a:bodyPr/>
                    <a:lstStyle/>
                    <a:p>
                      <a:pPr algn="l" fontAlgn="b"/>
                      <a:r>
                        <a:rPr lang="en-US" sz="1200" b="1" i="0" u="none" strike="noStrike">
                          <a:solidFill>
                            <a:srgbClr val="000000"/>
                          </a:solidFill>
                          <a:latin typeface="Calibri"/>
                        </a:rPr>
                        <a:t>Optical - High Resolution (&lt;10 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98844">
                <a:tc>
                  <a:txBody>
                    <a:bodyPr/>
                    <a:lstStyle/>
                    <a:p>
                      <a:pPr algn="l" fontAlgn="b"/>
                      <a:r>
                        <a:rPr lang="en-US" sz="1000" b="0" i="0" u="none" strike="noStrike">
                          <a:solidFill>
                            <a:srgbClr val="000000"/>
                          </a:solidFill>
                          <a:latin typeface="Calibri"/>
                        </a:rPr>
                        <a:t>SPOT (archive only)</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26 days</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60 km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1.5 and 6 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CNES</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 </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000" b="0" i="0" u="none" strike="noStrike">
                          <a:solidFill>
                            <a:srgbClr val="000000"/>
                          </a:solidFill>
                          <a:latin typeface="Calibri"/>
                        </a:rPr>
                        <a:t>0</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0</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844">
                <a:tc>
                  <a:txBody>
                    <a:bodyPr/>
                    <a:lstStyle/>
                    <a:p>
                      <a:pPr algn="l" fontAlgn="b"/>
                      <a:r>
                        <a:rPr lang="en-US" sz="1000" b="0" i="0" u="none" strike="noStrike">
                          <a:solidFill>
                            <a:srgbClr val="000000"/>
                          </a:solidFill>
                          <a:latin typeface="Calibri"/>
                        </a:rPr>
                        <a:t>Pleiades</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26 days</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20 km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50 cm and 2 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CNES</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50</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0</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0</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719">
                <a:tc gridSpan="8">
                  <a:txBody>
                    <a:bodyPr/>
                    <a:lstStyle/>
                    <a:p>
                      <a:pPr algn="l" fontAlgn="b"/>
                      <a:r>
                        <a:rPr lang="en-US" sz="1200" b="1" i="0" u="none" strike="noStrike">
                          <a:solidFill>
                            <a:srgbClr val="000000"/>
                          </a:solidFill>
                          <a:latin typeface="Calibri"/>
                        </a:rPr>
                        <a:t>C-Band SAR</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98844">
                <a:tc>
                  <a:txBody>
                    <a:bodyPr/>
                    <a:lstStyle/>
                    <a:p>
                      <a:pPr algn="l" fontAlgn="b"/>
                      <a:r>
                        <a:rPr lang="en-US" sz="1000" b="0" i="0" u="none" strike="noStrike">
                          <a:solidFill>
                            <a:srgbClr val="000000"/>
                          </a:solidFill>
                          <a:latin typeface="Calibri"/>
                        </a:rPr>
                        <a:t>Sentinel-1A / SAR</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12 days</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80, 250, 400 km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9, 20, 50 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ESA</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 </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000" b="0" i="0" u="none" strike="noStrike">
                          <a:solidFill>
                            <a:srgbClr val="000000"/>
                          </a:solidFill>
                          <a:latin typeface="Calibri"/>
                        </a:rPr>
                        <a:t>15</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15</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844">
                <a:tc>
                  <a:txBody>
                    <a:bodyPr/>
                    <a:lstStyle/>
                    <a:p>
                      <a:pPr algn="l" fontAlgn="b"/>
                      <a:r>
                        <a:rPr lang="en-US" sz="1000" b="0" i="0" u="none" strike="noStrike">
                          <a:solidFill>
                            <a:srgbClr val="000000"/>
                          </a:solidFill>
                          <a:latin typeface="Calibri"/>
                        </a:rPr>
                        <a:t>Radarsat-2 / SAR-C</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1-6 days</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8-500 km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0.8 to 100 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CSA</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500 (3 yr)</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110</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200</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844">
                <a:tc>
                  <a:txBody>
                    <a:bodyPr/>
                    <a:lstStyle/>
                    <a:p>
                      <a:pPr algn="l" fontAlgn="b"/>
                      <a:r>
                        <a:rPr lang="en-US" sz="1000" b="0" i="0" u="none" strike="noStrike">
                          <a:solidFill>
                            <a:srgbClr val="000000"/>
                          </a:solidFill>
                          <a:latin typeface="Calibri"/>
                        </a:rPr>
                        <a:t>ALOS-2 / PALSAR-2</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14 days</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25 to 490 km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10 to 100 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JAXA</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100?</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0</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0</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719">
                <a:tc gridSpan="8">
                  <a:txBody>
                    <a:bodyPr/>
                    <a:lstStyle/>
                    <a:p>
                      <a:pPr algn="l" fontAlgn="b"/>
                      <a:r>
                        <a:rPr lang="en-US" sz="1200" b="1" i="0" u="none" strike="noStrike">
                          <a:solidFill>
                            <a:srgbClr val="000000"/>
                          </a:solidFill>
                          <a:latin typeface="Calibri"/>
                        </a:rPr>
                        <a:t>X-Band SAR</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98844">
                <a:tc>
                  <a:txBody>
                    <a:bodyPr/>
                    <a:lstStyle/>
                    <a:p>
                      <a:pPr algn="l" fontAlgn="b"/>
                      <a:r>
                        <a:rPr lang="en-US" sz="1000" b="0" i="0" u="none" strike="noStrike">
                          <a:solidFill>
                            <a:srgbClr val="000000"/>
                          </a:solidFill>
                          <a:latin typeface="Calibri"/>
                        </a:rPr>
                        <a:t>Cosmo Sky-Med / SAR-2000</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5 days</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10-200 km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 to 100 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ASI</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300</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smtClean="0">
                          <a:solidFill>
                            <a:srgbClr val="000000"/>
                          </a:solidFill>
                          <a:latin typeface="Calibri"/>
                        </a:rPr>
                        <a:t>67*</a:t>
                      </a:r>
                      <a:endParaRPr lang="en-US" sz="1000" b="0" i="0" u="none" strike="noStrike" dirty="0">
                        <a:solidFill>
                          <a:srgbClr val="000000"/>
                        </a:solidFill>
                        <a:latin typeface="Calibri"/>
                      </a:endParaRP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smtClean="0">
                          <a:solidFill>
                            <a:srgbClr val="000000"/>
                          </a:solidFill>
                          <a:latin typeface="Calibri"/>
                        </a:rPr>
                        <a:t>67*</a:t>
                      </a:r>
                      <a:endParaRPr lang="en-US" sz="1000" b="0" i="0" u="none" strike="noStrike" dirty="0">
                        <a:solidFill>
                          <a:srgbClr val="000000"/>
                        </a:solidFill>
                        <a:latin typeface="Calibri"/>
                      </a:endParaRP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844">
                <a:tc gridSpan="6">
                  <a:txBody>
                    <a:bodyPr/>
                    <a:lstStyle/>
                    <a:p>
                      <a:pPr algn="l" fontAlgn="b"/>
                      <a:r>
                        <a:rPr lang="en-US" sz="1000" b="0" i="0" u="none" strike="noStrike">
                          <a:solidFill>
                            <a:srgbClr val="000000"/>
                          </a:solidFill>
                          <a:latin typeface="Calibri"/>
                        </a:rPr>
                        <a:t>* 50 of the 66 CSK images were archive images that counted toward the 2014 quota</a:t>
                      </a:r>
                    </a:p>
                  </a:txBody>
                  <a:tcPr marL="8238" marR="8238" marT="8238"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1000" b="0" i="0" u="none" strike="noStrike">
                        <a:solidFill>
                          <a:srgbClr val="000000"/>
                        </a:solidFill>
                        <a:latin typeface="Calibri"/>
                      </a:endParaRPr>
                    </a:p>
                  </a:txBody>
                  <a:tcPr marL="8238" marR="8238" marT="823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000" b="0" i="0" u="none" strike="noStrike" dirty="0">
                        <a:solidFill>
                          <a:srgbClr val="000000"/>
                        </a:solidFill>
                        <a:latin typeface="Calibri"/>
                      </a:endParaRPr>
                    </a:p>
                  </a:txBody>
                  <a:tcPr marL="8238" marR="8238" marT="8238" marB="0" anchor="b">
                    <a:lnL>
                      <a:noFill/>
                    </a:lnL>
                    <a:lnR>
                      <a:noFill/>
                    </a:lnR>
                    <a:lnT w="6350" cap="flat" cmpd="sng" algn="ctr">
                      <a:solidFill>
                        <a:srgbClr val="000000"/>
                      </a:solidFill>
                      <a:prstDash val="solid"/>
                      <a:round/>
                      <a:headEnd type="none" w="med" len="med"/>
                      <a:tailEnd type="none" w="med" len="med"/>
                    </a:lnT>
                    <a:lnB>
                      <a:noFill/>
                    </a:lnB>
                  </a:tcPr>
                </a:tc>
              </a:tr>
            </a:tbl>
          </a:graphicData>
        </a:graphic>
      </p:graphicFrame>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txBox="1">
            <a:spLocks/>
          </p:cNvSpPr>
          <p:nvPr/>
        </p:nvSpPr>
        <p:spPr bwMode="auto">
          <a:xfrm>
            <a:off x="1" y="101600"/>
            <a:ext cx="9144000" cy="738188"/>
          </a:xfrm>
          <a:prstGeom prst="rect">
            <a:avLst/>
          </a:prstGeom>
          <a:noFill/>
          <a:ln w="9525">
            <a:noFill/>
            <a:miter lim="800000"/>
            <a:headEnd/>
            <a:tailEnd/>
          </a:ln>
        </p:spPr>
        <p:txBody>
          <a:bodyPr anchor="ctr"/>
          <a:lstStyle/>
          <a:p>
            <a:pPr algn="ctr" eaLnBrk="1" hangingPunct="1"/>
            <a:r>
              <a:rPr lang="en-GB" altLang="en-US" sz="3200" dirty="0" smtClean="0">
                <a:solidFill>
                  <a:schemeClr val="tx1"/>
                </a:solidFill>
                <a:ea typeface="ＭＳ Ｐゴシック" pitchFamily="34" charset="-128"/>
                <a:cs typeface="Tahoma" pitchFamily="34" charset="0"/>
              </a:rPr>
              <a:t>Issues and Risk Management Approach</a:t>
            </a:r>
            <a:endParaRPr lang="en-US" altLang="en-US" sz="3200" dirty="0">
              <a:solidFill>
                <a:schemeClr val="tx1"/>
              </a:solidFill>
              <a:ea typeface="ＭＳ Ｐゴシック" pitchFamily="34" charset="-128"/>
              <a:cs typeface="Tahoma" pitchFamily="34" charset="0"/>
            </a:endParaRPr>
          </a:p>
        </p:txBody>
      </p:sp>
      <p:sp>
        <p:nvSpPr>
          <p:cNvPr id="32772" name="Rectangle 4"/>
          <p:cNvSpPr>
            <a:spLocks noChangeArrowheads="1"/>
          </p:cNvSpPr>
          <p:nvPr/>
        </p:nvSpPr>
        <p:spPr bwMode="auto">
          <a:xfrm>
            <a:off x="195263" y="981075"/>
            <a:ext cx="8481193" cy="4776692"/>
          </a:xfrm>
          <a:prstGeom prst="rect">
            <a:avLst/>
          </a:prstGeom>
          <a:noFill/>
          <a:ln w="9525">
            <a:noFill/>
            <a:miter lim="800000"/>
            <a:headEnd/>
            <a:tailEnd/>
          </a:ln>
        </p:spPr>
        <p:txBody>
          <a:bodyPr wrap="square">
            <a:spAutoFit/>
          </a:bodyPr>
          <a:lstStyle/>
          <a:p>
            <a:pPr marL="342900" indent="-342900">
              <a:lnSpc>
                <a:spcPct val="90000"/>
              </a:lnSpc>
              <a:spcBef>
                <a:spcPts val="600"/>
              </a:spcBef>
              <a:buFont typeface="Arial" charset="0"/>
              <a:buChar char="•"/>
            </a:pPr>
            <a:r>
              <a:rPr lang="en-GB" altLang="ja-JP" sz="2400" b="0" u="sng" dirty="0" smtClean="0">
                <a:latin typeface="+mn-lt"/>
                <a:ea typeface="ＭＳ Ｐゴシック" pitchFamily="34" charset="-128"/>
                <a:cs typeface="Arial" charset="0"/>
              </a:rPr>
              <a:t>Data sharing</a:t>
            </a:r>
            <a:r>
              <a:rPr lang="en-GB" altLang="ja-JP" sz="2400" b="0" dirty="0" smtClean="0">
                <a:latin typeface="+mn-lt"/>
                <a:ea typeface="ＭＳ Ｐゴシック" pitchFamily="34" charset="-128"/>
                <a:cs typeface="Arial" charset="0"/>
              </a:rPr>
              <a:t>:</a:t>
            </a:r>
          </a:p>
          <a:p>
            <a:pPr marL="800100" lvl="1" indent="-342900">
              <a:lnSpc>
                <a:spcPct val="90000"/>
              </a:lnSpc>
              <a:spcBef>
                <a:spcPts val="600"/>
              </a:spcBef>
              <a:buFont typeface="Arial" charset="0"/>
              <a:buChar char="•"/>
            </a:pPr>
            <a:r>
              <a:rPr lang="en-GB" altLang="ja-JP" sz="2000" b="0" u="sng" dirty="0" smtClean="0">
                <a:latin typeface="+mn-lt"/>
                <a:ea typeface="ＭＳ Ｐゴシック" pitchFamily="34" charset="-128"/>
                <a:cs typeface="Arial" charset="0"/>
              </a:rPr>
              <a:t>Issue</a:t>
            </a:r>
            <a:r>
              <a:rPr lang="en-GB" altLang="ja-JP" sz="2000" b="0" dirty="0" smtClean="0">
                <a:latin typeface="+mn-lt"/>
                <a:ea typeface="ＭＳ Ｐゴシック" pitchFamily="34" charset="-128"/>
                <a:cs typeface="Arial" charset="0"/>
              </a:rPr>
              <a:t>: Lack of mechanism for coordination among the three Pilots in image acquisition may result in redundant requests (which will waste valuable quota space) or in one Pilot using their own quota space for a request that actually could be shared between Pilots</a:t>
            </a:r>
          </a:p>
          <a:p>
            <a:pPr marL="1257300" lvl="2" indent="-342900">
              <a:lnSpc>
                <a:spcPct val="90000"/>
              </a:lnSpc>
              <a:spcBef>
                <a:spcPts val="600"/>
              </a:spcBef>
              <a:buFont typeface="Arial" charset="0"/>
              <a:buChar char="•"/>
            </a:pPr>
            <a:r>
              <a:rPr lang="en-GB" altLang="ja-JP" sz="1800" b="0" dirty="0" smtClean="0">
                <a:latin typeface="+mn-lt"/>
                <a:ea typeface="ＭＳ Ｐゴシック" pitchFamily="34" charset="-128"/>
                <a:cs typeface="Arial" charset="0"/>
              </a:rPr>
              <a:t>Example: INGV will need additional (descending) CSK data over Java to refine and update their subsidence </a:t>
            </a:r>
            <a:r>
              <a:rPr lang="en-GB" altLang="ja-JP" sz="1800" b="0" dirty="0" smtClean="0">
                <a:ea typeface="ＭＳ Ｐゴシック" pitchFamily="34" charset="-128"/>
                <a:cs typeface="Arial" charset="0"/>
              </a:rPr>
              <a:t>mapping.  The Flood Pilot has 83 images left for 2015 but will need to coordinate with the Seismic Hazards Pilot to ensure this need can be met.</a:t>
            </a:r>
          </a:p>
          <a:p>
            <a:pPr marL="800100" lvl="1" indent="-342900">
              <a:lnSpc>
                <a:spcPct val="90000"/>
              </a:lnSpc>
              <a:spcBef>
                <a:spcPts val="600"/>
              </a:spcBef>
              <a:buFont typeface="Arial" charset="0"/>
              <a:buChar char="•"/>
            </a:pPr>
            <a:r>
              <a:rPr lang="en-GB" altLang="ja-JP" sz="2000" b="0" u="sng" dirty="0" smtClean="0">
                <a:latin typeface="+mn-lt"/>
                <a:ea typeface="ＭＳ Ｐゴシック" pitchFamily="34" charset="-128"/>
                <a:cs typeface="Arial" charset="0"/>
              </a:rPr>
              <a:t>Proposed solution</a:t>
            </a:r>
            <a:r>
              <a:rPr lang="en-GB" altLang="ja-JP" sz="2000" b="0" dirty="0" smtClean="0">
                <a:latin typeface="+mn-lt"/>
                <a:ea typeface="ＭＳ Ｐゴシック" pitchFamily="34" charset="-128"/>
                <a:cs typeface="Arial" charset="0"/>
              </a:rPr>
              <a:t>: create an on-line, map-based inventory (metadata and links) of all images acquired by all three Pilots to enable each Pilot to identify needed images already acquired by other Pilots and provide a clearing house at the same URL for pending requests so all pilot members can see upcoming request status.</a:t>
            </a:r>
          </a:p>
          <a:p>
            <a:pPr marL="800100" lvl="1" indent="-342900">
              <a:lnSpc>
                <a:spcPct val="90000"/>
              </a:lnSpc>
              <a:spcBef>
                <a:spcPts val="600"/>
              </a:spcBef>
              <a:buFont typeface="Arial" charset="0"/>
              <a:buChar char="•"/>
            </a:pPr>
            <a:r>
              <a:rPr lang="en-GB" altLang="ja-JP" sz="2000" b="0" u="sng" dirty="0" smtClean="0">
                <a:latin typeface="+mn-lt"/>
                <a:ea typeface="ＭＳ Ｐゴシック" pitchFamily="34" charset="-128"/>
                <a:cs typeface="Arial" charset="0"/>
              </a:rPr>
              <a:t>Anticipated Benefit</a:t>
            </a:r>
            <a:r>
              <a:rPr lang="en-GB" altLang="ja-JP" sz="2000" b="0" dirty="0" smtClean="0">
                <a:latin typeface="+mn-lt"/>
                <a:ea typeface="ＭＳ Ｐゴシック" pitchFamily="34" charset="-128"/>
                <a:cs typeface="Arial" charset="0"/>
              </a:rPr>
              <a:t>: eliminate risk of redundant data requests by multiple Pilots; reduce risk of individual Pilots reaching their limits.</a:t>
            </a:r>
          </a:p>
        </p:txBody>
      </p:sp>
      <p:sp>
        <p:nvSpPr>
          <p:cNvPr id="5" name="Slide Number Placeholder 10"/>
          <p:cNvSpPr txBox="1">
            <a:spLocks/>
          </p:cNvSpPr>
          <p:nvPr/>
        </p:nvSpPr>
        <p:spPr>
          <a:xfrm>
            <a:off x="8172400" y="6400800"/>
            <a:ext cx="971600" cy="4572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3A86AE8E-D549-4C81-A371-621FC48DD807}" type="slidenum">
              <a:rPr kumimoji="0" lang="en-US" altLang="en-US" sz="1600" b="1" i="0" u="none" strike="noStrike" kern="1200" cap="none" spc="0" normalizeH="0" baseline="0" noProof="0" smtClean="0">
                <a:ln>
                  <a:noFill/>
                </a:ln>
                <a:solidFill>
                  <a:schemeClr val="tx2"/>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40</a:t>
            </a:fld>
            <a:endParaRPr kumimoji="0" lang="en-US" altLang="en-US" sz="1600" b="1" i="0" u="none" strike="noStrike" kern="1200" cap="none" spc="0" normalizeH="0" baseline="0" noProof="0" dirty="0">
              <a:ln>
                <a:noFill/>
              </a:ln>
              <a:solidFill>
                <a:schemeClr val="tx2"/>
              </a:solidFill>
              <a:effectLst/>
              <a:uLnTx/>
              <a:uFillTx/>
              <a:latin typeface="Times New Roman" pitchFamily="18" charset="0"/>
              <a:ea typeface="+mn-ea"/>
              <a:cs typeface="+mn-cs"/>
            </a:endParaRPr>
          </a:p>
        </p:txBody>
      </p:sp>
    </p:spTree>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txBox="1">
            <a:spLocks/>
          </p:cNvSpPr>
          <p:nvPr/>
        </p:nvSpPr>
        <p:spPr bwMode="auto">
          <a:xfrm>
            <a:off x="-10344" y="242887"/>
            <a:ext cx="9144000" cy="521817"/>
          </a:xfrm>
          <a:prstGeom prst="rect">
            <a:avLst/>
          </a:prstGeom>
          <a:noFill/>
          <a:ln w="9525">
            <a:noFill/>
            <a:miter lim="800000"/>
            <a:headEnd/>
            <a:tailEnd/>
          </a:ln>
        </p:spPr>
        <p:txBody>
          <a:bodyPr anchor="ctr"/>
          <a:lstStyle/>
          <a:p>
            <a:pPr algn="ctr" eaLnBrk="1" hangingPunct="1"/>
            <a:r>
              <a:rPr lang="en-GB" altLang="en-US" sz="3200" dirty="0" smtClean="0">
                <a:solidFill>
                  <a:schemeClr val="tx1"/>
                </a:solidFill>
                <a:ea typeface="ＭＳ Ｐゴシック" pitchFamily="34" charset="-128"/>
                <a:cs typeface="Tahoma" pitchFamily="34" charset="0"/>
              </a:rPr>
              <a:t>Issues and Risk Management Approach</a:t>
            </a:r>
            <a:endParaRPr lang="en-US" altLang="en-US" sz="3200" dirty="0">
              <a:solidFill>
                <a:schemeClr val="tx1"/>
              </a:solidFill>
              <a:ea typeface="ＭＳ Ｐゴシック" pitchFamily="34" charset="-128"/>
              <a:cs typeface="Tahoma" pitchFamily="34" charset="0"/>
            </a:endParaRPr>
          </a:p>
        </p:txBody>
      </p:sp>
      <p:sp>
        <p:nvSpPr>
          <p:cNvPr id="32772" name="Rectangle 4"/>
          <p:cNvSpPr>
            <a:spLocks noChangeArrowheads="1"/>
          </p:cNvSpPr>
          <p:nvPr/>
        </p:nvSpPr>
        <p:spPr bwMode="auto">
          <a:xfrm>
            <a:off x="195263" y="981075"/>
            <a:ext cx="8481193" cy="5641544"/>
          </a:xfrm>
          <a:prstGeom prst="rect">
            <a:avLst/>
          </a:prstGeom>
          <a:noFill/>
          <a:ln w="9525">
            <a:noFill/>
            <a:miter lim="800000"/>
            <a:headEnd/>
            <a:tailEnd/>
          </a:ln>
        </p:spPr>
        <p:txBody>
          <a:bodyPr wrap="square">
            <a:spAutoFit/>
          </a:bodyPr>
          <a:lstStyle/>
          <a:p>
            <a:pPr marL="342900" indent="-342900">
              <a:lnSpc>
                <a:spcPct val="90000"/>
              </a:lnSpc>
              <a:spcBef>
                <a:spcPts val="600"/>
              </a:spcBef>
              <a:buFont typeface="Arial" charset="0"/>
              <a:buChar char="•"/>
            </a:pPr>
            <a:r>
              <a:rPr lang="en-GB" altLang="ja-JP" sz="2400" b="0" u="sng" dirty="0" smtClean="0">
                <a:latin typeface="+mn-lt"/>
                <a:ea typeface="ＭＳ Ｐゴシック" pitchFamily="34" charset="-128"/>
                <a:cs typeface="Arial" charset="0"/>
              </a:rPr>
              <a:t>Pilot Management</a:t>
            </a:r>
            <a:r>
              <a:rPr lang="en-GB" altLang="ja-JP" sz="2400" b="0" dirty="0" smtClean="0">
                <a:latin typeface="+mn-lt"/>
                <a:ea typeface="ＭＳ Ｐゴシック" pitchFamily="34" charset="-128"/>
                <a:cs typeface="Arial" charset="0"/>
              </a:rPr>
              <a:t>:</a:t>
            </a:r>
          </a:p>
          <a:p>
            <a:pPr marL="800100" lvl="1" indent="-342900">
              <a:lnSpc>
                <a:spcPct val="90000"/>
              </a:lnSpc>
              <a:spcBef>
                <a:spcPts val="600"/>
              </a:spcBef>
              <a:buFont typeface="Arial" charset="0"/>
              <a:buChar char="•"/>
            </a:pPr>
            <a:r>
              <a:rPr lang="en-GB" altLang="ja-JP" sz="2000" b="0" u="sng" dirty="0" smtClean="0">
                <a:latin typeface="+mn-lt"/>
                <a:ea typeface="ＭＳ Ｐゴシック" pitchFamily="34" charset="-128"/>
                <a:cs typeface="Arial" charset="0"/>
              </a:rPr>
              <a:t>Issue</a:t>
            </a:r>
            <a:r>
              <a:rPr lang="en-GB" altLang="ja-JP" sz="2000" b="0" dirty="0" smtClean="0">
                <a:latin typeface="+mn-lt"/>
                <a:ea typeface="ＭＳ Ｐゴシック" pitchFamily="34" charset="-128"/>
                <a:cs typeface="Arial" charset="0"/>
              </a:rPr>
              <a:t>: Flood Pilot management coordinated support is becoming more critical to Pilot success for completion of activities and demonstration of on-going flood product delivery assurance after end of the Pilot.  As the end of the pilot draws near, added coordination between donor agencies, </a:t>
            </a:r>
            <a:r>
              <a:rPr lang="en-GB" altLang="ja-JP" sz="2000" b="0" dirty="0" err="1" smtClean="0">
                <a:latin typeface="+mn-lt"/>
                <a:ea typeface="ＭＳ Ｐゴシック" pitchFamily="34" charset="-128"/>
                <a:cs typeface="Arial" charset="0"/>
              </a:rPr>
              <a:t>CEOS</a:t>
            </a:r>
            <a:r>
              <a:rPr lang="en-GB" altLang="ja-JP" sz="2000" b="0" dirty="0" smtClean="0">
                <a:latin typeface="+mn-lt"/>
                <a:ea typeface="ＭＳ Ｐゴシック" pitchFamily="34" charset="-128"/>
                <a:cs typeface="Arial" charset="0"/>
              </a:rPr>
              <a:t> agencies, and pilot members will be required to establish sustainment of pilot results: Stu Frye and dashboard efforts are supported by various competed grants from NASA, NOAA, and USGS, with funding for management support provided by ESA.  Stu had to stop work earlier this year because of a funding gap, and Andrew’s support has been very helpful but significant extra effort is still required by the co-chairs (one relying on external funding, the other out-of-hide) and communication among the Pilot members has been less than optimal.  One result is that many of the projects that comprise the Pilot did not have their efforts represented here. </a:t>
            </a:r>
          </a:p>
          <a:p>
            <a:pPr marL="800100" lvl="1" indent="-342900">
              <a:lnSpc>
                <a:spcPct val="90000"/>
              </a:lnSpc>
              <a:spcBef>
                <a:spcPts val="600"/>
              </a:spcBef>
              <a:buFont typeface="Arial" charset="0"/>
              <a:buChar char="•"/>
            </a:pPr>
            <a:r>
              <a:rPr lang="en-GB" altLang="ja-JP" sz="2000" b="0" u="sng" dirty="0" smtClean="0">
                <a:latin typeface="+mn-lt"/>
                <a:ea typeface="ＭＳ Ｐゴシック" pitchFamily="34" charset="-128"/>
                <a:cs typeface="Arial" charset="0"/>
              </a:rPr>
              <a:t>Proposed solution</a:t>
            </a:r>
            <a:r>
              <a:rPr lang="en-GB" altLang="ja-JP" sz="2000" b="0" dirty="0" smtClean="0">
                <a:latin typeface="+mn-lt"/>
                <a:ea typeface="ＭＳ Ｐゴシック" pitchFamily="34" charset="-128"/>
                <a:cs typeface="Arial" charset="0"/>
              </a:rPr>
              <a:t>: Increased, dedicated support for Pilot management.</a:t>
            </a:r>
          </a:p>
          <a:p>
            <a:pPr marL="800100" lvl="1" indent="-342900">
              <a:lnSpc>
                <a:spcPct val="90000"/>
              </a:lnSpc>
              <a:spcBef>
                <a:spcPts val="600"/>
              </a:spcBef>
              <a:buFont typeface="Arial" charset="0"/>
              <a:buChar char="•"/>
            </a:pPr>
            <a:r>
              <a:rPr lang="en-GB" altLang="ja-JP" sz="2000" b="0" u="sng" dirty="0" smtClean="0">
                <a:latin typeface="+mn-lt"/>
                <a:ea typeface="ＭＳ Ｐゴシック" pitchFamily="34" charset="-128"/>
                <a:cs typeface="Arial" charset="0"/>
              </a:rPr>
              <a:t>Anticipated Benefit</a:t>
            </a:r>
            <a:r>
              <a:rPr lang="en-GB" altLang="ja-JP" sz="2000" b="0" dirty="0" smtClean="0">
                <a:latin typeface="+mn-lt"/>
                <a:ea typeface="ＭＳ Ｐゴシック" pitchFamily="34" charset="-128"/>
                <a:cs typeface="Arial" charset="0"/>
              </a:rPr>
              <a:t>: More effective and consistent management of the Pilot, better communication / improved visibility of Pilot accomplishments; increased likelihood of successful completion.</a:t>
            </a:r>
          </a:p>
        </p:txBody>
      </p:sp>
      <p:sp>
        <p:nvSpPr>
          <p:cNvPr id="5" name="Slide Number Placeholder 10"/>
          <p:cNvSpPr txBox="1">
            <a:spLocks/>
          </p:cNvSpPr>
          <p:nvPr/>
        </p:nvSpPr>
        <p:spPr>
          <a:xfrm>
            <a:off x="8172400" y="6400800"/>
            <a:ext cx="971600" cy="4572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3A86AE8E-D549-4C81-A371-621FC48DD807}" type="slidenum">
              <a:rPr kumimoji="0" lang="en-US" altLang="en-US" sz="1600" b="1" i="0" u="none" strike="noStrike" kern="1200" cap="none" spc="0" normalizeH="0" baseline="0" noProof="0" smtClean="0">
                <a:ln>
                  <a:noFill/>
                </a:ln>
                <a:solidFill>
                  <a:schemeClr val="tx2"/>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41</a:t>
            </a:fld>
            <a:endParaRPr kumimoji="0" lang="en-US" altLang="en-US" sz="1600" b="1" i="0" u="none" strike="noStrike" kern="1200" cap="none" spc="0" normalizeH="0" baseline="0" noProof="0" dirty="0">
              <a:ln>
                <a:noFill/>
              </a:ln>
              <a:solidFill>
                <a:schemeClr val="tx2"/>
              </a:solidFill>
              <a:effectLst/>
              <a:uLnTx/>
              <a:uFillTx/>
              <a:latin typeface="Times New Roman" pitchFamily="18" charset="0"/>
              <a:ea typeface="+mn-ea"/>
              <a:cs typeface="+mn-cs"/>
            </a:endParaRPr>
          </a:p>
        </p:txBody>
      </p:sp>
    </p:spTree>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492896"/>
            <a:ext cx="9144000" cy="646331"/>
          </a:xfrm>
          <a:prstGeom prst="rect">
            <a:avLst/>
          </a:prstGeom>
          <a:noFill/>
        </p:spPr>
        <p:txBody>
          <a:bodyPr wrap="square" rtlCol="0">
            <a:spAutoFit/>
          </a:bodyPr>
          <a:lstStyle/>
          <a:p>
            <a:pPr algn="ctr"/>
            <a:r>
              <a:rPr lang="en-US" dirty="0" smtClean="0"/>
              <a:t>Questions / Discussion</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txBox="1">
            <a:spLocks/>
          </p:cNvSpPr>
          <p:nvPr/>
        </p:nvSpPr>
        <p:spPr bwMode="auto">
          <a:xfrm>
            <a:off x="0" y="201612"/>
            <a:ext cx="8940800" cy="707107"/>
          </a:xfrm>
          <a:prstGeom prst="rect">
            <a:avLst/>
          </a:prstGeom>
          <a:noFill/>
          <a:ln w="9525">
            <a:noFill/>
            <a:miter lim="800000"/>
            <a:headEnd/>
            <a:tailEnd/>
          </a:ln>
        </p:spPr>
        <p:txBody>
          <a:bodyPr anchor="b"/>
          <a:lstStyle/>
          <a:p>
            <a:pPr algn="ctr" eaLnBrk="1" hangingPunct="1"/>
            <a:r>
              <a:rPr lang="en-US" altLang="en-US" sz="3200" dirty="0">
                <a:solidFill>
                  <a:schemeClr val="tx1"/>
                </a:solidFill>
              </a:rPr>
              <a:t>How </a:t>
            </a:r>
            <a:r>
              <a:rPr lang="en-US" altLang="en-US" sz="3200" dirty="0" smtClean="0">
                <a:solidFill>
                  <a:schemeClr val="tx1"/>
                </a:solidFill>
              </a:rPr>
              <a:t>Data Are Being Exploited</a:t>
            </a:r>
            <a:endParaRPr lang="en-US" altLang="en-US" sz="3200" dirty="0">
              <a:solidFill>
                <a:schemeClr val="tx1"/>
              </a:solidFill>
            </a:endParaRPr>
          </a:p>
        </p:txBody>
      </p:sp>
      <p:sp>
        <p:nvSpPr>
          <p:cNvPr id="24579" name="Text Placeholder 3"/>
          <p:cNvSpPr>
            <a:spLocks noGrp="1"/>
          </p:cNvSpPr>
          <p:nvPr>
            <p:ph type="body" sz="half" idx="2"/>
          </p:nvPr>
        </p:nvSpPr>
        <p:spPr>
          <a:xfrm>
            <a:off x="161925" y="704850"/>
            <a:ext cx="8709025" cy="6088063"/>
          </a:xfrm>
        </p:spPr>
        <p:txBody>
          <a:bodyPr/>
          <a:lstStyle/>
          <a:p>
            <a:endParaRPr lang="fr-BE" altLang="en-US" b="1" smtClean="0"/>
          </a:p>
          <a:p>
            <a:endParaRPr lang="fr-BE" altLang="en-US" b="1" smtClean="0"/>
          </a:p>
          <a:p>
            <a:endParaRPr lang="fr-BE" altLang="en-US" b="1" smtClean="0"/>
          </a:p>
          <a:p>
            <a:endParaRPr lang="fr-BE" altLang="en-US" smtClean="0"/>
          </a:p>
          <a:p>
            <a:endParaRPr lang="fr-BE" altLang="en-US" b="1" smtClean="0"/>
          </a:p>
        </p:txBody>
      </p:sp>
      <p:graphicFrame>
        <p:nvGraphicFramePr>
          <p:cNvPr id="2" name="Table 1"/>
          <p:cNvGraphicFramePr>
            <a:graphicFrameLocks noGrp="1"/>
          </p:cNvGraphicFramePr>
          <p:nvPr/>
        </p:nvGraphicFramePr>
        <p:xfrm>
          <a:off x="80962" y="1338701"/>
          <a:ext cx="8940120" cy="4541520"/>
        </p:xfrm>
        <a:graphic>
          <a:graphicData uri="http://schemas.openxmlformats.org/drawingml/2006/table">
            <a:tbl>
              <a:tblPr firstRow="1" bandRow="1">
                <a:tableStyleId>{3C2FFA5D-87B4-456A-9821-1D502468CF0F}</a:tableStyleId>
              </a:tblPr>
              <a:tblGrid>
                <a:gridCol w="2733472"/>
                <a:gridCol w="3226608"/>
                <a:gridCol w="2980040"/>
              </a:tblGrid>
              <a:tr h="0">
                <a:tc>
                  <a:txBody>
                    <a:bodyPr/>
                    <a:lstStyle/>
                    <a:p>
                      <a:r>
                        <a:rPr lang="en-US" dirty="0" smtClean="0">
                          <a:solidFill>
                            <a:srgbClr val="002569"/>
                          </a:solidFill>
                        </a:rPr>
                        <a:t>Geographic Area</a:t>
                      </a:r>
                      <a:endParaRPr lang="en-US" dirty="0">
                        <a:solidFill>
                          <a:srgbClr val="002569"/>
                        </a:solidFill>
                      </a:endParaRPr>
                    </a:p>
                  </a:txBody>
                  <a:tcPr/>
                </a:tc>
                <a:tc>
                  <a:txBody>
                    <a:bodyPr/>
                    <a:lstStyle/>
                    <a:p>
                      <a:r>
                        <a:rPr lang="en-US" dirty="0" smtClean="0">
                          <a:solidFill>
                            <a:srgbClr val="002569"/>
                          </a:solidFill>
                        </a:rPr>
                        <a:t>Product</a:t>
                      </a:r>
                      <a:endParaRPr lang="en-US" dirty="0">
                        <a:solidFill>
                          <a:srgbClr val="002569"/>
                        </a:solidFill>
                      </a:endParaRPr>
                    </a:p>
                  </a:txBody>
                  <a:tcPr/>
                </a:tc>
                <a:tc>
                  <a:txBody>
                    <a:bodyPr/>
                    <a:lstStyle/>
                    <a:p>
                      <a:r>
                        <a:rPr lang="en-US" dirty="0" smtClean="0">
                          <a:solidFill>
                            <a:srgbClr val="002569"/>
                          </a:solidFill>
                        </a:rPr>
                        <a:t>Value</a:t>
                      </a:r>
                      <a:r>
                        <a:rPr lang="en-US" baseline="0" dirty="0" smtClean="0">
                          <a:solidFill>
                            <a:srgbClr val="002569"/>
                          </a:solidFill>
                        </a:rPr>
                        <a:t> Added P</a:t>
                      </a:r>
                      <a:r>
                        <a:rPr lang="en-US" dirty="0" smtClean="0">
                          <a:solidFill>
                            <a:srgbClr val="002569"/>
                          </a:solidFill>
                        </a:rPr>
                        <a:t>artner</a:t>
                      </a:r>
                      <a:endParaRPr lang="en-US" dirty="0">
                        <a:solidFill>
                          <a:srgbClr val="002569"/>
                        </a:solidFill>
                      </a:endParaRPr>
                    </a:p>
                  </a:txBody>
                  <a:tcPr/>
                </a:tc>
              </a:tr>
              <a:tr h="440965">
                <a:tc>
                  <a:txBody>
                    <a:bodyPr/>
                    <a:lstStyle/>
                    <a:p>
                      <a:r>
                        <a:rPr lang="en-US" sz="1400" dirty="0" smtClean="0">
                          <a:solidFill>
                            <a:srgbClr val="002569"/>
                          </a:solidFill>
                        </a:rPr>
                        <a:t>Haiti</a:t>
                      </a:r>
                      <a:endParaRPr lang="en-US" sz="1400" dirty="0">
                        <a:solidFill>
                          <a:srgbClr val="002569"/>
                        </a:solidFill>
                      </a:endParaRPr>
                    </a:p>
                  </a:txBody>
                  <a:tcPr/>
                </a:tc>
                <a:tc>
                  <a:txBody>
                    <a:bodyPr/>
                    <a:lstStyle/>
                    <a:p>
                      <a:r>
                        <a:rPr lang="en-US" sz="1400" dirty="0" smtClean="0">
                          <a:solidFill>
                            <a:srgbClr val="002569"/>
                          </a:solidFill>
                        </a:rPr>
                        <a:t>Flood extent maps, flood risk maps,</a:t>
                      </a:r>
                      <a:r>
                        <a:rPr lang="en-US" sz="1400" baseline="0" dirty="0" smtClean="0">
                          <a:solidFill>
                            <a:srgbClr val="002569"/>
                          </a:solidFill>
                        </a:rPr>
                        <a:t> landslide maps, flash flood guidance / threat maps, integrated risk assessment platform</a:t>
                      </a:r>
                      <a:endParaRPr lang="en-US" sz="1400" dirty="0">
                        <a:solidFill>
                          <a:srgbClr val="002569"/>
                        </a:solidFill>
                      </a:endParaRPr>
                    </a:p>
                  </a:txBody>
                  <a:tcPr/>
                </a:tc>
                <a:tc>
                  <a:txBody>
                    <a:bodyPr/>
                    <a:lstStyle/>
                    <a:p>
                      <a:r>
                        <a:rPr lang="en-US" sz="1400" dirty="0" smtClean="0">
                          <a:solidFill>
                            <a:srgbClr val="002569"/>
                          </a:solidFill>
                        </a:rPr>
                        <a:t>SERTIT, CIMA,</a:t>
                      </a:r>
                      <a:r>
                        <a:rPr lang="en-US" sz="1400" baseline="0" dirty="0" smtClean="0">
                          <a:solidFill>
                            <a:srgbClr val="002569"/>
                          </a:solidFill>
                        </a:rPr>
                        <a:t> INGV, Altamira, CIMH, RASOR FP7, NOAA/HRC</a:t>
                      </a:r>
                      <a:endParaRPr lang="en-US" sz="1400" dirty="0">
                        <a:solidFill>
                          <a:srgbClr val="002569"/>
                        </a:solidFill>
                      </a:endParaRPr>
                    </a:p>
                  </a:txBody>
                  <a:tcPr/>
                </a:tc>
              </a:tr>
              <a:tr h="440965">
                <a:tc>
                  <a:txBody>
                    <a:bodyPr/>
                    <a:lstStyle/>
                    <a:p>
                      <a:r>
                        <a:rPr lang="en-US" sz="1400" dirty="0" smtClean="0">
                          <a:solidFill>
                            <a:srgbClr val="002569"/>
                          </a:solidFill>
                        </a:rPr>
                        <a:t>Other Caribbean</a:t>
                      </a:r>
                      <a:r>
                        <a:rPr lang="en-US" sz="1400" baseline="0" dirty="0" smtClean="0">
                          <a:solidFill>
                            <a:srgbClr val="002569"/>
                          </a:solidFill>
                        </a:rPr>
                        <a:t> islands, Central America</a:t>
                      </a:r>
                      <a:endParaRPr lang="en-US" sz="1400" dirty="0">
                        <a:solidFill>
                          <a:srgbClr val="002569"/>
                        </a:solidFill>
                      </a:endParaRPr>
                    </a:p>
                  </a:txBody>
                  <a:tcPr/>
                </a:tc>
                <a:tc>
                  <a:txBody>
                    <a:bodyPr/>
                    <a:lstStyle/>
                    <a:p>
                      <a:r>
                        <a:rPr lang="en-US" sz="1400" dirty="0" smtClean="0">
                          <a:solidFill>
                            <a:srgbClr val="002569"/>
                          </a:solidFill>
                        </a:rPr>
                        <a:t>Flood damage maps,</a:t>
                      </a:r>
                      <a:r>
                        <a:rPr lang="en-US" sz="1400" baseline="0" dirty="0" smtClean="0">
                          <a:solidFill>
                            <a:srgbClr val="002569"/>
                          </a:solidFill>
                        </a:rPr>
                        <a:t> change detection products, co-registered map overlays</a:t>
                      </a:r>
                      <a:endParaRPr lang="en-US" sz="1400" dirty="0">
                        <a:solidFill>
                          <a:srgbClr val="002569"/>
                        </a:solidFill>
                      </a:endParaRPr>
                    </a:p>
                  </a:txBody>
                  <a:tcPr/>
                </a:tc>
                <a:tc>
                  <a:txBody>
                    <a:bodyPr/>
                    <a:lstStyle/>
                    <a:p>
                      <a:r>
                        <a:rPr lang="en-US" sz="1400" dirty="0" smtClean="0">
                          <a:solidFill>
                            <a:srgbClr val="002569"/>
                          </a:solidFill>
                        </a:rPr>
                        <a:t>CATHALAC, CIMH,</a:t>
                      </a:r>
                      <a:r>
                        <a:rPr lang="en-US" sz="1400" baseline="0" dirty="0" smtClean="0">
                          <a:solidFill>
                            <a:srgbClr val="002569"/>
                          </a:solidFill>
                        </a:rPr>
                        <a:t> NASA/GSFC</a:t>
                      </a:r>
                      <a:endParaRPr lang="en-US" sz="1400" dirty="0">
                        <a:solidFill>
                          <a:srgbClr val="002569"/>
                        </a:solidFill>
                      </a:endParaRPr>
                    </a:p>
                  </a:txBody>
                  <a:tcPr/>
                </a:tc>
              </a:tr>
              <a:tr h="440965">
                <a:tc>
                  <a:txBody>
                    <a:bodyPr/>
                    <a:lstStyle/>
                    <a:p>
                      <a:r>
                        <a:rPr lang="en-US" sz="1400" dirty="0" smtClean="0">
                          <a:solidFill>
                            <a:srgbClr val="002569"/>
                          </a:solidFill>
                        </a:rPr>
                        <a:t>Namibia</a:t>
                      </a:r>
                      <a:endParaRPr lang="en-US" sz="1400" dirty="0">
                        <a:solidFill>
                          <a:srgbClr val="002569"/>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2569"/>
                          </a:solidFill>
                        </a:rPr>
                        <a:t>Flood extent maps, flood warning products, </a:t>
                      </a:r>
                      <a:r>
                        <a:rPr lang="en-US" sz="1400" baseline="0" dirty="0" smtClean="0">
                          <a:solidFill>
                            <a:srgbClr val="002569"/>
                          </a:solidFill>
                        </a:rPr>
                        <a:t>co-registered map overlays</a:t>
                      </a:r>
                      <a:endParaRPr lang="en-US" sz="1400" dirty="0" smtClean="0">
                        <a:solidFill>
                          <a:srgbClr val="002569"/>
                        </a:solidFill>
                      </a:endParaRPr>
                    </a:p>
                  </a:txBody>
                  <a:tcPr/>
                </a:tc>
                <a:tc>
                  <a:txBody>
                    <a:bodyPr/>
                    <a:lstStyle/>
                    <a:p>
                      <a:r>
                        <a:rPr lang="en-US" sz="1400" dirty="0" smtClean="0">
                          <a:solidFill>
                            <a:srgbClr val="002569"/>
                          </a:solidFill>
                        </a:rPr>
                        <a:t>Namibia Hydrology Dept, Namibian Water Authority, NASA</a:t>
                      </a:r>
                      <a:endParaRPr lang="en-US" sz="1400" dirty="0">
                        <a:solidFill>
                          <a:srgbClr val="002569"/>
                        </a:solidFill>
                      </a:endParaRPr>
                    </a:p>
                  </a:txBody>
                  <a:tcPr/>
                </a:tc>
              </a:tr>
              <a:tr h="440965">
                <a:tc>
                  <a:txBody>
                    <a:bodyPr/>
                    <a:lstStyle/>
                    <a:p>
                      <a:r>
                        <a:rPr lang="en-US" sz="1400" dirty="0" smtClean="0">
                          <a:solidFill>
                            <a:srgbClr val="002569"/>
                          </a:solidFill>
                        </a:rPr>
                        <a:t>Zambezi</a:t>
                      </a:r>
                      <a:r>
                        <a:rPr lang="en-US" sz="1400" baseline="0" dirty="0" smtClean="0">
                          <a:solidFill>
                            <a:srgbClr val="002569"/>
                          </a:solidFill>
                        </a:rPr>
                        <a:t> basin</a:t>
                      </a:r>
                      <a:endParaRPr lang="en-US" sz="1400" dirty="0">
                        <a:solidFill>
                          <a:srgbClr val="002569"/>
                        </a:solidFill>
                      </a:endParaRPr>
                    </a:p>
                  </a:txBody>
                  <a:tcPr/>
                </a:tc>
                <a:tc>
                  <a:txBody>
                    <a:bodyPr/>
                    <a:lstStyle/>
                    <a:p>
                      <a:r>
                        <a:rPr lang="en-US" sz="1400" dirty="0" smtClean="0">
                          <a:solidFill>
                            <a:srgbClr val="002569"/>
                          </a:solidFill>
                        </a:rPr>
                        <a:t>Flood extent maps, flood forecast models, </a:t>
                      </a:r>
                      <a:r>
                        <a:rPr lang="en-US" sz="1400" b="0" dirty="0" smtClean="0">
                          <a:solidFill>
                            <a:srgbClr val="002569"/>
                          </a:solidFill>
                        </a:rPr>
                        <a:t>flood hazard maps, </a:t>
                      </a:r>
                      <a:r>
                        <a:rPr lang="en-US" sz="1400" dirty="0" smtClean="0">
                          <a:solidFill>
                            <a:srgbClr val="002569"/>
                          </a:solidFill>
                        </a:rPr>
                        <a:t>flood depth forecasts</a:t>
                      </a:r>
                      <a:endParaRPr lang="en-US" sz="1400" dirty="0">
                        <a:solidFill>
                          <a:srgbClr val="002569"/>
                        </a:solidFill>
                      </a:endParaRPr>
                    </a:p>
                  </a:txBody>
                  <a:tcPr/>
                </a:tc>
                <a:tc>
                  <a:txBody>
                    <a:bodyPr/>
                    <a:lstStyle/>
                    <a:p>
                      <a:r>
                        <a:rPr lang="en-US" sz="1400" dirty="0" smtClean="0">
                          <a:solidFill>
                            <a:srgbClr val="002569"/>
                          </a:solidFill>
                        </a:rPr>
                        <a:t>Lippmann Institute (PAPARAZZI,</a:t>
                      </a:r>
                      <a:r>
                        <a:rPr lang="en-US" sz="1400" baseline="0" dirty="0" smtClean="0">
                          <a:solidFill>
                            <a:srgbClr val="002569"/>
                          </a:solidFill>
                        </a:rPr>
                        <a:t> HAZARD, WATCHFUL</a:t>
                      </a:r>
                      <a:r>
                        <a:rPr lang="en-US" sz="1400" b="0" baseline="0" dirty="0" smtClean="0">
                          <a:solidFill>
                            <a:srgbClr val="002569"/>
                          </a:solidFill>
                        </a:rPr>
                        <a:t>), DELTARES, NASA/JPL</a:t>
                      </a:r>
                      <a:endParaRPr lang="en-US" sz="1400" b="0" dirty="0">
                        <a:solidFill>
                          <a:srgbClr val="002569"/>
                        </a:solidFill>
                      </a:endParaRPr>
                    </a:p>
                  </a:txBody>
                  <a:tcPr/>
                </a:tc>
              </a:tr>
              <a:tr h="440965">
                <a:tc>
                  <a:txBody>
                    <a:bodyPr/>
                    <a:lstStyle/>
                    <a:p>
                      <a:r>
                        <a:rPr lang="en-US" sz="1400" dirty="0" smtClean="0">
                          <a:solidFill>
                            <a:srgbClr val="002569"/>
                          </a:solidFill>
                        </a:rPr>
                        <a:t>Mekong</a:t>
                      </a:r>
                      <a:endParaRPr lang="en-US" sz="1400" dirty="0">
                        <a:solidFill>
                          <a:srgbClr val="002569"/>
                        </a:solidFill>
                      </a:endParaRPr>
                    </a:p>
                  </a:txBody>
                  <a:tcPr/>
                </a:tc>
                <a:tc>
                  <a:txBody>
                    <a:bodyPr/>
                    <a:lstStyle/>
                    <a:p>
                      <a:r>
                        <a:rPr lang="en-US" sz="1400" dirty="0" smtClean="0">
                          <a:solidFill>
                            <a:srgbClr val="002569"/>
                          </a:solidFill>
                        </a:rPr>
                        <a:t>Flood extent maps, flood risk maps, flash flood guidance / threat maps</a:t>
                      </a:r>
                      <a:endParaRPr lang="en-US" sz="1400" dirty="0">
                        <a:solidFill>
                          <a:srgbClr val="002569"/>
                        </a:solidFill>
                      </a:endParaRPr>
                    </a:p>
                  </a:txBody>
                  <a:tcPr/>
                </a:tc>
                <a:tc>
                  <a:txBody>
                    <a:bodyPr/>
                    <a:lstStyle/>
                    <a:p>
                      <a:r>
                        <a:rPr lang="en-US" sz="1400" dirty="0" smtClean="0">
                          <a:solidFill>
                            <a:srgbClr val="002569"/>
                          </a:solidFill>
                        </a:rPr>
                        <a:t>Mekong River Commission, NASA, NOAA/HRC, USGS, University of South Carolina, Texas A&amp;M </a:t>
                      </a:r>
                      <a:endParaRPr lang="en-US" sz="1400" dirty="0">
                        <a:solidFill>
                          <a:srgbClr val="002569"/>
                        </a:solidFill>
                      </a:endParaRPr>
                    </a:p>
                  </a:txBody>
                  <a:tcPr/>
                </a:tc>
              </a:tr>
              <a:tr h="440965">
                <a:tc>
                  <a:txBody>
                    <a:bodyPr/>
                    <a:lstStyle/>
                    <a:p>
                      <a:r>
                        <a:rPr lang="en-US" sz="1400" dirty="0" smtClean="0">
                          <a:solidFill>
                            <a:srgbClr val="002569"/>
                          </a:solidFill>
                        </a:rPr>
                        <a:t>Java (Bandung, Jakarta, </a:t>
                      </a:r>
                      <a:r>
                        <a:rPr lang="en-US" sz="1400" dirty="0" err="1" smtClean="0">
                          <a:solidFill>
                            <a:srgbClr val="002569"/>
                          </a:solidFill>
                        </a:rPr>
                        <a:t>Cilacap</a:t>
                      </a:r>
                      <a:r>
                        <a:rPr lang="en-US" sz="1400" dirty="0" smtClean="0">
                          <a:solidFill>
                            <a:srgbClr val="002569"/>
                          </a:solidFill>
                        </a:rPr>
                        <a:t>)</a:t>
                      </a:r>
                      <a:endParaRPr lang="en-US" sz="1400" dirty="0">
                        <a:solidFill>
                          <a:srgbClr val="002569"/>
                        </a:solidFill>
                      </a:endParaRPr>
                    </a:p>
                  </a:txBody>
                  <a:tcPr/>
                </a:tc>
                <a:tc>
                  <a:txBody>
                    <a:bodyPr/>
                    <a:lstStyle/>
                    <a:p>
                      <a:r>
                        <a:rPr lang="en-US" sz="1400" dirty="0" smtClean="0">
                          <a:solidFill>
                            <a:srgbClr val="002569"/>
                          </a:solidFill>
                        </a:rPr>
                        <a:t>Flood risk maps, subsidence maps tied to flood risk, tsunami risk maps (</a:t>
                      </a:r>
                      <a:r>
                        <a:rPr lang="en-US" sz="1400" dirty="0" err="1" smtClean="0">
                          <a:solidFill>
                            <a:srgbClr val="002569"/>
                          </a:solidFill>
                        </a:rPr>
                        <a:t>Cilacap</a:t>
                      </a:r>
                      <a:r>
                        <a:rPr lang="en-US" sz="1400" dirty="0" smtClean="0">
                          <a:solidFill>
                            <a:srgbClr val="002569"/>
                          </a:solidFill>
                        </a:rPr>
                        <a:t> only), flood extent maps</a:t>
                      </a:r>
                      <a:endParaRPr lang="en-US" sz="1400" dirty="0">
                        <a:solidFill>
                          <a:srgbClr val="002569"/>
                        </a:solidFill>
                      </a:endParaRPr>
                    </a:p>
                  </a:txBody>
                  <a:tcPr/>
                </a:tc>
                <a:tc>
                  <a:txBody>
                    <a:bodyPr/>
                    <a:lstStyle/>
                    <a:p>
                      <a:r>
                        <a:rPr lang="en-US" sz="1400" dirty="0" smtClean="0">
                          <a:solidFill>
                            <a:srgbClr val="002569"/>
                          </a:solidFill>
                        </a:rPr>
                        <a:t>SERTIT, </a:t>
                      </a:r>
                      <a:r>
                        <a:rPr lang="en-US" sz="1400" dirty="0" err="1" smtClean="0">
                          <a:solidFill>
                            <a:srgbClr val="002569"/>
                          </a:solidFill>
                        </a:rPr>
                        <a:t>Deltares</a:t>
                      </a:r>
                      <a:r>
                        <a:rPr lang="en-US" sz="1400" dirty="0" smtClean="0">
                          <a:solidFill>
                            <a:srgbClr val="002569"/>
                          </a:solidFill>
                        </a:rPr>
                        <a:t>, CIMA, Altamira, INGV, RASOR FP7 </a:t>
                      </a:r>
                      <a:endParaRPr lang="en-US" sz="1400" dirty="0">
                        <a:solidFill>
                          <a:srgbClr val="002569"/>
                        </a:solidFill>
                      </a:endParaRPr>
                    </a:p>
                  </a:txBody>
                  <a:tcPr/>
                </a:tc>
              </a:tr>
            </a:tbl>
          </a:graphicData>
        </a:graphic>
      </p:graphicFrame>
      <p:sp>
        <p:nvSpPr>
          <p:cNvPr id="24581" name="TextBox 2"/>
          <p:cNvSpPr txBox="1">
            <a:spLocks noChangeArrowheads="1"/>
          </p:cNvSpPr>
          <p:nvPr/>
        </p:nvSpPr>
        <p:spPr bwMode="auto">
          <a:xfrm>
            <a:off x="231775" y="6021388"/>
            <a:ext cx="8639175" cy="646112"/>
          </a:xfrm>
          <a:prstGeom prst="rect">
            <a:avLst/>
          </a:prstGeom>
          <a:noFill/>
          <a:ln w="9525">
            <a:noFill/>
            <a:miter lim="800000"/>
            <a:headEnd/>
            <a:tailEnd/>
          </a:ln>
        </p:spPr>
        <p:txBody>
          <a:bodyPr>
            <a:spAutoFit/>
          </a:bodyPr>
          <a:lstStyle/>
          <a:p>
            <a:pPr algn="ctr"/>
            <a:r>
              <a:rPr lang="en-US" altLang="en-US" sz="1800" dirty="0"/>
              <a:t>Products used by: national end users, civil protection agencies, World Bank, Red Cross</a:t>
            </a:r>
            <a:r>
              <a:rPr lang="en-US" altLang="en-US" sz="1800" dirty="0" smtClean="0"/>
              <a:t>, World Food Program, </a:t>
            </a:r>
            <a:r>
              <a:rPr lang="en-US" altLang="en-US" sz="1800" dirty="0"/>
              <a:t>River Commissions (</a:t>
            </a:r>
            <a:r>
              <a:rPr lang="en-US" altLang="en-US" sz="1800" dirty="0" err="1"/>
              <a:t>Kavango</a:t>
            </a:r>
            <a:r>
              <a:rPr lang="en-US" altLang="en-US" sz="1800" dirty="0"/>
              <a:t>, Zambezi, Mekong)</a:t>
            </a:r>
          </a:p>
        </p:txBody>
      </p:sp>
      <p:sp>
        <p:nvSpPr>
          <p:cNvPr id="7" name="Slide Number Placeholder 10"/>
          <p:cNvSpPr txBox="1">
            <a:spLocks/>
          </p:cNvSpPr>
          <p:nvPr/>
        </p:nvSpPr>
        <p:spPr>
          <a:xfrm>
            <a:off x="8172400" y="6400800"/>
            <a:ext cx="971600" cy="4572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3A86AE8E-D549-4C81-A371-621FC48DD807}" type="slidenum">
              <a:rPr kumimoji="0" lang="en-US" altLang="en-US" sz="1600" b="1" i="0" u="none" strike="noStrike" kern="1200" cap="none" spc="0" normalizeH="0" baseline="0" noProof="0" smtClean="0">
                <a:ln>
                  <a:noFill/>
                </a:ln>
                <a:solidFill>
                  <a:schemeClr val="tx2"/>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5</a:t>
            </a:fld>
            <a:endParaRPr kumimoji="0" lang="en-US" altLang="en-US" sz="1600" b="1" i="0" u="none" strike="noStrike" kern="1200" cap="none" spc="0" normalizeH="0" baseline="0" noProof="0" dirty="0">
              <a:ln>
                <a:noFill/>
              </a:ln>
              <a:solidFill>
                <a:schemeClr val="tx2"/>
              </a:solidFill>
              <a:effectLst/>
              <a:uLnTx/>
              <a:uFillTx/>
              <a:latin typeface="Times New Roman" pitchFamily="18" charset="0"/>
              <a:ea typeface="+mn-ea"/>
              <a:cs typeface="+mn-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5800" y="177800"/>
            <a:ext cx="7772400" cy="803275"/>
          </a:xfrm>
        </p:spPr>
        <p:txBody>
          <a:bodyPr/>
          <a:lstStyle/>
          <a:p>
            <a:r>
              <a:rPr lang="en-US" altLang="en-US" sz="3200" dirty="0" smtClean="0">
                <a:ea typeface="ＭＳ Ｐゴシック" pitchFamily="34" charset="-128"/>
              </a:rPr>
              <a:t>Outline</a:t>
            </a:r>
          </a:p>
        </p:txBody>
      </p:sp>
      <p:sp>
        <p:nvSpPr>
          <p:cNvPr id="7171" name="Content Placeholder 2"/>
          <p:cNvSpPr>
            <a:spLocks noGrp="1"/>
          </p:cNvSpPr>
          <p:nvPr>
            <p:ph idx="1"/>
          </p:nvPr>
        </p:nvSpPr>
        <p:spPr>
          <a:xfrm>
            <a:off x="468313" y="1052513"/>
            <a:ext cx="8064500" cy="5256212"/>
          </a:xfrm>
        </p:spPr>
        <p:txBody>
          <a:bodyPr/>
          <a:lstStyle/>
          <a:p>
            <a:pPr>
              <a:lnSpc>
                <a:spcPct val="100000"/>
              </a:lnSpc>
              <a:spcBef>
                <a:spcPts val="600"/>
              </a:spcBef>
            </a:pPr>
            <a:r>
              <a:rPr lang="en-US" altLang="en-US" sz="2800" b="1" dirty="0" smtClean="0">
                <a:solidFill>
                  <a:schemeClr val="bg1">
                    <a:lumMod val="75000"/>
                  </a:schemeClr>
                </a:solidFill>
                <a:ea typeface="ＭＳ Ｐゴシック" pitchFamily="34" charset="-128"/>
              </a:rPr>
              <a:t>Flood Pilot overview</a:t>
            </a:r>
          </a:p>
          <a:p>
            <a:pPr>
              <a:lnSpc>
                <a:spcPct val="100000"/>
              </a:lnSpc>
              <a:spcBef>
                <a:spcPts val="600"/>
              </a:spcBef>
            </a:pPr>
            <a:r>
              <a:rPr lang="en-US" altLang="en-US" sz="2800" b="1" dirty="0" smtClean="0">
                <a:solidFill>
                  <a:schemeClr val="bg1">
                    <a:lumMod val="75000"/>
                  </a:schemeClr>
                </a:solidFill>
                <a:ea typeface="ＭＳ Ｐゴシック" pitchFamily="34" charset="-128"/>
              </a:rPr>
              <a:t>Status of data acquisition and exploitation</a:t>
            </a:r>
          </a:p>
          <a:p>
            <a:pPr>
              <a:lnSpc>
                <a:spcPct val="100000"/>
              </a:lnSpc>
              <a:spcBef>
                <a:spcPts val="600"/>
              </a:spcBef>
            </a:pPr>
            <a:r>
              <a:rPr lang="en-US" altLang="en-US" sz="2800" b="1" dirty="0" smtClean="0">
                <a:ea typeface="ＭＳ Ｐゴシック" pitchFamily="34" charset="-128"/>
              </a:rPr>
              <a:t>Pilot status report:</a:t>
            </a:r>
          </a:p>
          <a:p>
            <a:pPr lvl="1">
              <a:lnSpc>
                <a:spcPct val="100000"/>
              </a:lnSpc>
              <a:spcBef>
                <a:spcPts val="600"/>
              </a:spcBef>
            </a:pPr>
            <a:r>
              <a:rPr lang="en-US" altLang="en-US" sz="2400" b="1" dirty="0" smtClean="0">
                <a:ea typeface="ＭＳ Ｐゴシック" pitchFamily="34" charset="-128"/>
              </a:rPr>
              <a:t>Objective A: Global component status</a:t>
            </a:r>
          </a:p>
          <a:p>
            <a:pPr lvl="1">
              <a:lnSpc>
                <a:spcPct val="100000"/>
              </a:lnSpc>
              <a:spcBef>
                <a:spcPts val="600"/>
              </a:spcBef>
            </a:pPr>
            <a:r>
              <a:rPr lang="en-US" altLang="en-US" sz="2400" b="1" dirty="0" smtClean="0">
                <a:ea typeface="ＭＳ Ｐゴシック" pitchFamily="34" charset="-128"/>
              </a:rPr>
              <a:t>Objective B: Regional component status</a:t>
            </a:r>
          </a:p>
          <a:p>
            <a:pPr lvl="2">
              <a:spcBef>
                <a:spcPts val="600"/>
              </a:spcBef>
            </a:pPr>
            <a:r>
              <a:rPr lang="en-US" altLang="en-US" sz="2000" b="1" dirty="0" smtClean="0">
                <a:ea typeface="ＭＳ Ｐゴシック" pitchFamily="34" charset="-128"/>
              </a:rPr>
              <a:t>Caribbean/Central America</a:t>
            </a:r>
          </a:p>
          <a:p>
            <a:pPr lvl="2">
              <a:spcBef>
                <a:spcPts val="600"/>
              </a:spcBef>
            </a:pPr>
            <a:r>
              <a:rPr lang="en-US" altLang="en-US" sz="2000" b="1" dirty="0" smtClean="0">
                <a:ea typeface="ＭＳ Ｐゴシック" pitchFamily="34" charset="-128"/>
              </a:rPr>
              <a:t>Southern Africa</a:t>
            </a:r>
          </a:p>
          <a:p>
            <a:pPr lvl="2">
              <a:spcBef>
                <a:spcPts val="600"/>
              </a:spcBef>
            </a:pPr>
            <a:r>
              <a:rPr lang="en-US" altLang="en-US" sz="2000" b="1" dirty="0" smtClean="0">
                <a:ea typeface="ＭＳ Ｐゴシック" pitchFamily="34" charset="-128"/>
              </a:rPr>
              <a:t>Southeast Asia</a:t>
            </a:r>
          </a:p>
          <a:p>
            <a:pPr lvl="2">
              <a:spcBef>
                <a:spcPts val="600"/>
              </a:spcBef>
            </a:pPr>
            <a:r>
              <a:rPr lang="en-US" altLang="en-US" sz="2000" b="1" i="1" dirty="0" smtClean="0">
                <a:ea typeface="ＭＳ Ｐゴシック" pitchFamily="34" charset="-128"/>
              </a:rPr>
              <a:t>Ad hoc </a:t>
            </a:r>
            <a:r>
              <a:rPr lang="en-US" altLang="en-US" sz="2000" b="1" dirty="0" smtClean="0">
                <a:ea typeface="ＭＳ Ｐゴシック" pitchFamily="34" charset="-128"/>
              </a:rPr>
              <a:t>Texas component</a:t>
            </a:r>
          </a:p>
          <a:p>
            <a:pPr lvl="1">
              <a:lnSpc>
                <a:spcPct val="100000"/>
              </a:lnSpc>
              <a:spcBef>
                <a:spcPts val="600"/>
              </a:spcBef>
            </a:pPr>
            <a:r>
              <a:rPr lang="en-US" altLang="en-US" sz="2400" b="1" dirty="0" smtClean="0">
                <a:ea typeface="ＭＳ Ｐゴシック" pitchFamily="34" charset="-128"/>
              </a:rPr>
              <a:t>Objective C: Capacity Building</a:t>
            </a:r>
          </a:p>
          <a:p>
            <a:pPr>
              <a:lnSpc>
                <a:spcPct val="100000"/>
              </a:lnSpc>
              <a:spcBef>
                <a:spcPts val="600"/>
              </a:spcBef>
            </a:pPr>
            <a:r>
              <a:rPr lang="en-US" altLang="en-US" sz="2800" b="1" dirty="0" smtClean="0">
                <a:ea typeface="ＭＳ Ｐゴシック" pitchFamily="34" charset="-128"/>
              </a:rPr>
              <a:t>Issues and Risk Management</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6</a:t>
            </a:fld>
            <a:endParaRPr lang="en-US" alt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85800" y="260350"/>
            <a:ext cx="7772400" cy="792163"/>
          </a:xfrm>
        </p:spPr>
        <p:txBody>
          <a:bodyPr/>
          <a:lstStyle/>
          <a:p>
            <a:r>
              <a:rPr lang="en-US" altLang="en-US" sz="3200" dirty="0" smtClean="0"/>
              <a:t>Objective A: Global Component Status</a:t>
            </a:r>
          </a:p>
        </p:txBody>
      </p:sp>
      <p:sp>
        <p:nvSpPr>
          <p:cNvPr id="12291" name="Content Placeholder 2"/>
          <p:cNvSpPr>
            <a:spLocks noGrp="1"/>
          </p:cNvSpPr>
          <p:nvPr>
            <p:ph idx="1"/>
          </p:nvPr>
        </p:nvSpPr>
        <p:spPr>
          <a:xfrm>
            <a:off x="539751" y="1052513"/>
            <a:ext cx="8136706" cy="5688855"/>
          </a:xfrm>
        </p:spPr>
        <p:txBody>
          <a:bodyPr/>
          <a:lstStyle/>
          <a:p>
            <a:pPr>
              <a:lnSpc>
                <a:spcPct val="90000"/>
              </a:lnSpc>
              <a:spcBef>
                <a:spcPts val="600"/>
              </a:spcBef>
            </a:pPr>
            <a:r>
              <a:rPr lang="en-US" altLang="en-US" sz="2400" u="sng" dirty="0" smtClean="0"/>
              <a:t>2014 Milestone</a:t>
            </a:r>
            <a:r>
              <a:rPr lang="en-US" altLang="en-US" sz="2400" dirty="0" smtClean="0"/>
              <a:t>: </a:t>
            </a:r>
            <a:r>
              <a:rPr lang="en-US" sz="2400" dirty="0" smtClean="0"/>
              <a:t>initial pilot Global Flood Dashboard website with linkages to major global projects and systems and archive flood products</a:t>
            </a:r>
          </a:p>
          <a:p>
            <a:pPr>
              <a:lnSpc>
                <a:spcPct val="90000"/>
              </a:lnSpc>
              <a:spcBef>
                <a:spcPts val="600"/>
              </a:spcBef>
            </a:pPr>
            <a:r>
              <a:rPr lang="en-US" sz="2400" u="sng" dirty="0" smtClean="0"/>
              <a:t>2015 Milestone</a:t>
            </a:r>
            <a:r>
              <a:rPr lang="en-US" sz="2400" dirty="0" smtClean="0"/>
              <a:t>: functional linkages between the Global Flood Dashboard and the three regional flood component areas; indication of regions of interest based on reports of flooding; showcase at WCDRR</a:t>
            </a:r>
          </a:p>
          <a:p>
            <a:pPr>
              <a:lnSpc>
                <a:spcPct val="90000"/>
              </a:lnSpc>
              <a:spcBef>
                <a:spcPts val="600"/>
              </a:spcBef>
            </a:pPr>
            <a:r>
              <a:rPr lang="en-US" altLang="en-US" sz="2400" u="sng" dirty="0" smtClean="0"/>
              <a:t>Status</a:t>
            </a:r>
            <a:r>
              <a:rPr lang="en-US" altLang="en-US" sz="2400" dirty="0" smtClean="0"/>
              <a:t>: </a:t>
            </a:r>
            <a:r>
              <a:rPr lang="en-US" altLang="en-US" sz="2400" b="1" dirty="0" smtClean="0"/>
              <a:t>50% complete</a:t>
            </a:r>
            <a:r>
              <a:rPr lang="en-US" altLang="en-US" sz="2400" dirty="0" smtClean="0"/>
              <a:t>—initial site design completed and linkages defined but still looking for a host.  Four possible options being explored:</a:t>
            </a:r>
          </a:p>
          <a:p>
            <a:pPr marL="685800" lvl="1">
              <a:lnSpc>
                <a:spcPct val="90000"/>
              </a:lnSpc>
              <a:spcBef>
                <a:spcPts val="600"/>
              </a:spcBef>
              <a:buFont typeface="+mj-lt"/>
              <a:buAutoNum type="arabicPeriod"/>
            </a:pPr>
            <a:r>
              <a:rPr lang="en-US" altLang="en-US" sz="2000" dirty="0" smtClean="0"/>
              <a:t>Host at GSFC using a copy of the Southern Africa Flood Dashboard as a platform, retrieving data anywhere requested by the user;</a:t>
            </a:r>
          </a:p>
          <a:p>
            <a:pPr marL="685800" lvl="1">
              <a:lnSpc>
                <a:spcPct val="90000"/>
              </a:lnSpc>
              <a:spcBef>
                <a:spcPts val="600"/>
              </a:spcBef>
              <a:buFont typeface="+mj-lt"/>
              <a:buAutoNum type="arabicPeriod"/>
            </a:pPr>
            <a:r>
              <a:rPr lang="en-US" altLang="en-US" sz="2000" dirty="0" smtClean="0"/>
              <a:t>Host on DEWETRA platform at CIMA with links to individual products, organized by event</a:t>
            </a:r>
          </a:p>
          <a:p>
            <a:pPr marL="685800" lvl="1">
              <a:lnSpc>
                <a:spcPct val="90000"/>
              </a:lnSpc>
              <a:spcBef>
                <a:spcPts val="600"/>
              </a:spcBef>
              <a:buFont typeface="+mj-lt"/>
              <a:buAutoNum type="arabicPeriod"/>
            </a:pPr>
            <a:r>
              <a:rPr lang="en-US" altLang="en-US" sz="2000" dirty="0" smtClean="0"/>
              <a:t>Implement Open Geo-Social API publishers for each global data server</a:t>
            </a:r>
          </a:p>
          <a:p>
            <a:pPr marL="685800" lvl="1">
              <a:lnSpc>
                <a:spcPct val="90000"/>
              </a:lnSpc>
              <a:spcBef>
                <a:spcPts val="600"/>
              </a:spcBef>
              <a:buFont typeface="+mj-lt"/>
              <a:buAutoNum type="arabicPeriod"/>
            </a:pPr>
            <a:r>
              <a:rPr lang="en-US" altLang="en-US" sz="2000" dirty="0" smtClean="0"/>
              <a:t>(Last resort) Site on the Matsu cloud with static links to all individual pages serving global products</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7</a:t>
            </a:fld>
            <a:endParaRPr lang="en-US"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85800" y="260350"/>
            <a:ext cx="7772400" cy="792163"/>
          </a:xfrm>
        </p:spPr>
        <p:txBody>
          <a:bodyPr/>
          <a:lstStyle/>
          <a:p>
            <a:r>
              <a:rPr lang="en-US" altLang="en-US" sz="3200" dirty="0" smtClean="0"/>
              <a:t>Global Component Highlight: GFMS</a:t>
            </a:r>
          </a:p>
        </p:txBody>
      </p:sp>
      <p:sp>
        <p:nvSpPr>
          <p:cNvPr id="12291" name="Content Placeholder 2"/>
          <p:cNvSpPr>
            <a:spLocks noGrp="1"/>
          </p:cNvSpPr>
          <p:nvPr>
            <p:ph idx="1"/>
          </p:nvPr>
        </p:nvSpPr>
        <p:spPr>
          <a:xfrm>
            <a:off x="539751" y="1052513"/>
            <a:ext cx="8136706" cy="3096567"/>
          </a:xfrm>
        </p:spPr>
        <p:txBody>
          <a:bodyPr/>
          <a:lstStyle/>
          <a:p>
            <a:pPr>
              <a:lnSpc>
                <a:spcPct val="90000"/>
              </a:lnSpc>
              <a:spcBef>
                <a:spcPts val="600"/>
              </a:spcBef>
            </a:pPr>
            <a:r>
              <a:rPr lang="en-US" altLang="en-US" sz="2400" dirty="0" smtClean="0"/>
              <a:t>GFMS cited by UN World Food Program:</a:t>
            </a:r>
          </a:p>
          <a:p>
            <a:pPr marL="460375" lvl="1" indent="-3175">
              <a:lnSpc>
                <a:spcPct val="90000"/>
              </a:lnSpc>
              <a:spcBef>
                <a:spcPts val="600"/>
              </a:spcBef>
              <a:buNone/>
            </a:pPr>
            <a:r>
              <a:rPr lang="en-US" sz="2000" dirty="0" smtClean="0"/>
              <a:t>"The </a:t>
            </a:r>
            <a:r>
              <a:rPr lang="en-US" sz="2000" u="sng" dirty="0" smtClean="0"/>
              <a:t>Global Flood Monitoring System (GFMS) </a:t>
            </a:r>
            <a:r>
              <a:rPr lang="en-US" sz="2000" dirty="0" smtClean="0"/>
              <a:t>provides one key step further by indicating how an excess rainfall event will impact river flow, and also whether there is a potential for flooding downstream away from the heavy rain event," said Emily Niebuhr of the UN’s World Food Program (WFP) in Rome. "</a:t>
            </a:r>
            <a:r>
              <a:rPr lang="en-US" sz="2000" u="sng" dirty="0" smtClean="0"/>
              <a:t>We check the GFMS nearly every single day to monitor current flood concerns</a:t>
            </a:r>
            <a:r>
              <a:rPr lang="en-US" sz="2000" dirty="0" smtClean="0"/>
              <a:t>, and also to assist in discovering new flood events that may not have been reported yet or are developing”.</a:t>
            </a:r>
          </a:p>
          <a:p>
            <a:pPr>
              <a:lnSpc>
                <a:spcPct val="90000"/>
              </a:lnSpc>
              <a:spcBef>
                <a:spcPts val="600"/>
              </a:spcBef>
            </a:pPr>
            <a:r>
              <a:rPr lang="en-US" altLang="en-US" sz="2400" dirty="0" smtClean="0"/>
              <a:t>Nepal Department of Hydrology and Meteorology and ICIMOD used GFMS data after the Nepal earthquake</a:t>
            </a:r>
          </a:p>
        </p:txBody>
      </p:sp>
      <p:pic>
        <p:nvPicPr>
          <p:cNvPr id="6" name="Picture 5"/>
          <p:cNvPicPr>
            <a:picLocks noChangeAspect="1"/>
          </p:cNvPicPr>
          <p:nvPr/>
        </p:nvPicPr>
        <p:blipFill>
          <a:blip r:embed="rId2" cstate="print"/>
          <a:stretch>
            <a:fillRect/>
          </a:stretch>
        </p:blipFill>
        <p:spPr>
          <a:xfrm>
            <a:off x="755576" y="4365104"/>
            <a:ext cx="3657600" cy="2347295"/>
          </a:xfrm>
          <a:prstGeom prst="rect">
            <a:avLst/>
          </a:prstGeom>
        </p:spPr>
      </p:pic>
      <p:pic>
        <p:nvPicPr>
          <p:cNvPr id="7" name="Picture 6"/>
          <p:cNvPicPr>
            <a:picLocks noChangeAspect="1"/>
          </p:cNvPicPr>
          <p:nvPr/>
        </p:nvPicPr>
        <p:blipFill>
          <a:blip r:embed="rId3" cstate="print"/>
          <a:stretch>
            <a:fillRect/>
          </a:stretch>
        </p:blipFill>
        <p:spPr>
          <a:xfrm>
            <a:off x="4788024" y="4293096"/>
            <a:ext cx="3657600" cy="2439753"/>
          </a:xfrm>
          <a:prstGeom prst="rect">
            <a:avLst/>
          </a:prstGeom>
        </p:spPr>
      </p:pic>
      <p:sp>
        <p:nvSpPr>
          <p:cNvPr id="9" name="Slide Number Placeholder 8"/>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8</a:t>
            </a:fld>
            <a:endParaRPr lang="en-US"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5800" y="177800"/>
            <a:ext cx="7772400" cy="803275"/>
          </a:xfrm>
        </p:spPr>
        <p:txBody>
          <a:bodyPr/>
          <a:lstStyle/>
          <a:p>
            <a:r>
              <a:rPr lang="en-US" altLang="en-US" dirty="0" smtClean="0">
                <a:ea typeface="ＭＳ Ｐゴシック" pitchFamily="34" charset="-128"/>
              </a:rPr>
              <a:t>Outline</a:t>
            </a:r>
          </a:p>
        </p:txBody>
      </p:sp>
      <p:sp>
        <p:nvSpPr>
          <p:cNvPr id="7171" name="Content Placeholder 2"/>
          <p:cNvSpPr>
            <a:spLocks noGrp="1"/>
          </p:cNvSpPr>
          <p:nvPr>
            <p:ph idx="1"/>
          </p:nvPr>
        </p:nvSpPr>
        <p:spPr>
          <a:xfrm>
            <a:off x="468313" y="1052513"/>
            <a:ext cx="8064500" cy="5256212"/>
          </a:xfrm>
        </p:spPr>
        <p:txBody>
          <a:bodyPr/>
          <a:lstStyle/>
          <a:p>
            <a:pPr>
              <a:lnSpc>
                <a:spcPct val="100000"/>
              </a:lnSpc>
              <a:spcBef>
                <a:spcPts val="600"/>
              </a:spcBef>
            </a:pPr>
            <a:r>
              <a:rPr lang="en-US" altLang="en-US" sz="2800" b="1" dirty="0" smtClean="0">
                <a:solidFill>
                  <a:schemeClr val="bg1">
                    <a:lumMod val="75000"/>
                  </a:schemeClr>
                </a:solidFill>
                <a:ea typeface="ＭＳ Ｐゴシック" pitchFamily="34" charset="-128"/>
              </a:rPr>
              <a:t>Flood Pilot overview</a:t>
            </a:r>
          </a:p>
          <a:p>
            <a:pPr>
              <a:lnSpc>
                <a:spcPct val="100000"/>
              </a:lnSpc>
              <a:spcBef>
                <a:spcPts val="600"/>
              </a:spcBef>
            </a:pPr>
            <a:r>
              <a:rPr lang="en-US" altLang="en-US" sz="2800" b="1" dirty="0" smtClean="0">
                <a:solidFill>
                  <a:schemeClr val="bg1">
                    <a:lumMod val="75000"/>
                  </a:schemeClr>
                </a:solidFill>
                <a:ea typeface="ＭＳ Ｐゴシック" pitchFamily="34" charset="-128"/>
              </a:rPr>
              <a:t>Status of data acquisition and exploitation</a:t>
            </a:r>
          </a:p>
          <a:p>
            <a:pPr>
              <a:lnSpc>
                <a:spcPct val="100000"/>
              </a:lnSpc>
              <a:spcBef>
                <a:spcPts val="600"/>
              </a:spcBef>
            </a:pPr>
            <a:r>
              <a:rPr lang="en-US" altLang="en-US" sz="2800" b="1" dirty="0" smtClean="0">
                <a:ea typeface="ＭＳ Ｐゴシック" pitchFamily="34" charset="-128"/>
              </a:rPr>
              <a:t>Pilot status report:</a:t>
            </a:r>
          </a:p>
          <a:p>
            <a:pPr lvl="1">
              <a:lnSpc>
                <a:spcPct val="100000"/>
              </a:lnSpc>
              <a:spcBef>
                <a:spcPts val="600"/>
              </a:spcBef>
            </a:pPr>
            <a:r>
              <a:rPr lang="en-US" altLang="en-US" sz="2400" b="1" dirty="0" smtClean="0">
                <a:solidFill>
                  <a:schemeClr val="bg1">
                    <a:lumMod val="75000"/>
                  </a:schemeClr>
                </a:solidFill>
                <a:ea typeface="ＭＳ Ｐゴシック" pitchFamily="34" charset="-128"/>
              </a:rPr>
              <a:t>Objective A: Global component status</a:t>
            </a:r>
          </a:p>
          <a:p>
            <a:pPr lvl="1">
              <a:lnSpc>
                <a:spcPct val="100000"/>
              </a:lnSpc>
              <a:spcBef>
                <a:spcPts val="600"/>
              </a:spcBef>
            </a:pPr>
            <a:r>
              <a:rPr lang="en-US" altLang="en-US" sz="2400" b="1" dirty="0" smtClean="0">
                <a:ea typeface="ＭＳ Ｐゴシック" pitchFamily="34" charset="-128"/>
              </a:rPr>
              <a:t>Objective B: Regional component status</a:t>
            </a:r>
          </a:p>
          <a:p>
            <a:pPr lvl="2">
              <a:spcBef>
                <a:spcPts val="600"/>
              </a:spcBef>
            </a:pPr>
            <a:r>
              <a:rPr lang="en-US" altLang="en-US" sz="2000" b="1" dirty="0" smtClean="0">
                <a:ea typeface="ＭＳ Ｐゴシック" pitchFamily="34" charset="-128"/>
              </a:rPr>
              <a:t>Caribbean/Central America</a:t>
            </a:r>
          </a:p>
          <a:p>
            <a:pPr lvl="2">
              <a:spcBef>
                <a:spcPts val="600"/>
              </a:spcBef>
            </a:pPr>
            <a:r>
              <a:rPr lang="en-US" altLang="en-US" sz="2000" b="1" dirty="0" smtClean="0">
                <a:ea typeface="ＭＳ Ｐゴシック" pitchFamily="34" charset="-128"/>
              </a:rPr>
              <a:t>Southern Africa</a:t>
            </a:r>
          </a:p>
          <a:p>
            <a:pPr lvl="2">
              <a:spcBef>
                <a:spcPts val="600"/>
              </a:spcBef>
            </a:pPr>
            <a:r>
              <a:rPr lang="en-US" altLang="en-US" sz="2000" b="1" dirty="0" smtClean="0">
                <a:ea typeface="ＭＳ Ｐゴシック" pitchFamily="34" charset="-128"/>
              </a:rPr>
              <a:t>Southeast Asia</a:t>
            </a:r>
          </a:p>
          <a:p>
            <a:pPr lvl="2">
              <a:spcBef>
                <a:spcPts val="600"/>
              </a:spcBef>
            </a:pPr>
            <a:r>
              <a:rPr lang="en-US" altLang="en-US" sz="2000" b="1" i="1" dirty="0" smtClean="0">
                <a:ea typeface="ＭＳ Ｐゴシック" pitchFamily="34" charset="-128"/>
              </a:rPr>
              <a:t>Ad hoc </a:t>
            </a:r>
            <a:r>
              <a:rPr lang="en-US" altLang="en-US" sz="2000" b="1" dirty="0" smtClean="0">
                <a:ea typeface="ＭＳ Ｐゴシック" pitchFamily="34" charset="-128"/>
              </a:rPr>
              <a:t>Texas component</a:t>
            </a:r>
          </a:p>
          <a:p>
            <a:pPr lvl="1">
              <a:lnSpc>
                <a:spcPct val="100000"/>
              </a:lnSpc>
              <a:spcBef>
                <a:spcPts val="600"/>
              </a:spcBef>
            </a:pPr>
            <a:r>
              <a:rPr lang="en-US" altLang="en-US" sz="2400" b="1" dirty="0" smtClean="0">
                <a:ea typeface="ＭＳ Ｐゴシック" pitchFamily="34" charset="-128"/>
              </a:rPr>
              <a:t>Objective C: Capacity Building</a:t>
            </a:r>
          </a:p>
          <a:p>
            <a:pPr>
              <a:lnSpc>
                <a:spcPct val="100000"/>
              </a:lnSpc>
              <a:spcBef>
                <a:spcPts val="600"/>
              </a:spcBef>
            </a:pPr>
            <a:r>
              <a:rPr lang="en-US" altLang="en-US" sz="2800" b="1" dirty="0" smtClean="0">
                <a:ea typeface="ＭＳ Ｐゴシック" pitchFamily="34" charset="-128"/>
              </a:rPr>
              <a:t>Issues and Risk Management</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9</a:t>
            </a:fld>
            <a:endParaRPr lang="en-US" alt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CC66"/>
        </a:solidFill>
        <a:ln w="28575" cap="flat" cmpd="sng" algn="ctr">
          <a:solidFill>
            <a:schemeClr val="tx1"/>
          </a:solidFill>
          <a:prstDash val="solid"/>
          <a:round/>
          <a:headEnd type="none" w="med" len="med"/>
          <a:tailEnd type="none" w="med" len="med"/>
        </a:ln>
        <a:effectLst>
          <a:outerShdw dist="107763" dir="8100000" algn="ctr" rotWithShape="0">
            <a:schemeClr val="bg2"/>
          </a:outerShdw>
        </a:effectLst>
      </a:spPr>
      <a:bodyPr vert="eaVert" wrap="none" lIns="91440" tIns="45720" rIns="91440" bIns="45720" numCol="1" anchor="ctr" anchorCtr="0" compatLnSpc="1">
        <a:prstTxWarp prst="textNoShape">
          <a:avLst/>
        </a:prstTxWarp>
      </a:bodyPr>
      <a:lstStyle>
        <a:defPPr marL="0" marR="0" indent="0" algn="ctr" defTabSz="903288" rtl="0" eaLnBrk="0" fontAlgn="base" latinLnBrk="0" hangingPunct="0">
          <a:lnSpc>
            <a:spcPct val="100000"/>
          </a:lnSpc>
          <a:spcBef>
            <a:spcPct val="0"/>
          </a:spcBef>
          <a:spcAft>
            <a:spcPct val="0"/>
          </a:spcAft>
          <a:buClrTx/>
          <a:buSzTx/>
          <a:buFontTx/>
          <a:buNone/>
          <a:tabLst/>
          <a:defRPr kumimoji="0" lang="en-US" sz="3600" b="1" i="0" u="none" strike="noStrike" cap="none" normalizeH="0" baseline="0" smtClean="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solidFill>
          <a:srgbClr val="FFCC66"/>
        </a:solidFill>
        <a:ln w="28575" cap="flat" cmpd="sng" algn="ctr">
          <a:solidFill>
            <a:schemeClr val="tx1"/>
          </a:solidFill>
          <a:prstDash val="solid"/>
          <a:round/>
          <a:headEnd type="none" w="med" len="med"/>
          <a:tailEnd type="none" w="med" len="med"/>
        </a:ln>
        <a:effectLst>
          <a:outerShdw dist="107763" dir="8100000" algn="ctr" rotWithShape="0">
            <a:schemeClr val="bg2"/>
          </a:outerShdw>
        </a:effectLst>
      </a:spPr>
      <a:bodyPr vert="eaVert" wrap="none" lIns="91440" tIns="45720" rIns="91440" bIns="45720" numCol="1" anchor="ctr" anchorCtr="0" compatLnSpc="1">
        <a:prstTxWarp prst="textNoShape">
          <a:avLst/>
        </a:prstTxWarp>
      </a:bodyPr>
      <a:lstStyle>
        <a:defPPr marL="0" marR="0" indent="0" algn="ctr" defTabSz="903288" rtl="0" eaLnBrk="0" fontAlgn="base" latinLnBrk="0" hangingPunct="0">
          <a:lnSpc>
            <a:spcPct val="100000"/>
          </a:lnSpc>
          <a:spcBef>
            <a:spcPct val="0"/>
          </a:spcBef>
          <a:spcAft>
            <a:spcPct val="0"/>
          </a:spcAft>
          <a:buClrTx/>
          <a:buSzTx/>
          <a:buFontTx/>
          <a:buNone/>
          <a:tabLst/>
          <a:defRPr kumimoji="0" lang="en-US" sz="3600" b="1" i="0" u="none" strike="noStrike" cap="none" normalizeH="0" baseline="0" smtClean="0">
            <a:ln>
              <a:noFill/>
            </a:ln>
            <a:solidFill>
              <a:schemeClr val="tx2"/>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CC66"/>
        </a:solidFill>
        <a:ln w="28575" cap="flat" cmpd="sng" algn="ctr">
          <a:solidFill>
            <a:schemeClr val="tx1"/>
          </a:solidFill>
          <a:prstDash val="solid"/>
          <a:round/>
          <a:headEnd type="none" w="med" len="med"/>
          <a:tailEnd type="none" w="med" len="med"/>
        </a:ln>
        <a:effectLst>
          <a:outerShdw dist="107763" dir="8100000" algn="ctr" rotWithShape="0">
            <a:schemeClr val="bg2"/>
          </a:outerShdw>
        </a:effectLst>
      </a:spPr>
      <a:bodyPr vert="eaVert" wrap="none" lIns="91440" tIns="45720" rIns="91440" bIns="45720" numCol="1" anchor="ctr" anchorCtr="0" compatLnSpc="1">
        <a:prstTxWarp prst="textNoShape">
          <a:avLst/>
        </a:prstTxWarp>
      </a:bodyPr>
      <a:lstStyle>
        <a:defPPr marL="0" marR="0" indent="0" algn="ctr" defTabSz="903288" rtl="0" eaLnBrk="0" fontAlgn="base" latinLnBrk="0" hangingPunct="0">
          <a:lnSpc>
            <a:spcPct val="100000"/>
          </a:lnSpc>
          <a:spcBef>
            <a:spcPct val="0"/>
          </a:spcBef>
          <a:spcAft>
            <a:spcPct val="0"/>
          </a:spcAft>
          <a:buClrTx/>
          <a:buSzTx/>
          <a:buFontTx/>
          <a:buNone/>
          <a:tabLst/>
          <a:defRPr kumimoji="0" lang="en-US" sz="3600" b="1" i="0" u="none" strike="noStrike" cap="none" normalizeH="0" baseline="0" smtClean="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solidFill>
          <a:srgbClr val="FFCC66"/>
        </a:solidFill>
        <a:ln w="28575" cap="flat" cmpd="sng" algn="ctr">
          <a:solidFill>
            <a:schemeClr val="tx1"/>
          </a:solidFill>
          <a:prstDash val="solid"/>
          <a:round/>
          <a:headEnd type="none" w="med" len="med"/>
          <a:tailEnd type="none" w="med" len="med"/>
        </a:ln>
        <a:effectLst>
          <a:outerShdw dist="107763" dir="8100000" algn="ctr" rotWithShape="0">
            <a:schemeClr val="bg2"/>
          </a:outerShdw>
        </a:effectLst>
      </a:spPr>
      <a:bodyPr vert="eaVert" wrap="none" lIns="91440" tIns="45720" rIns="91440" bIns="45720" numCol="1" anchor="ctr" anchorCtr="0" compatLnSpc="1">
        <a:prstTxWarp prst="textNoShape">
          <a:avLst/>
        </a:prstTxWarp>
      </a:bodyPr>
      <a:lstStyle>
        <a:defPPr marL="0" marR="0" indent="0" algn="ctr" defTabSz="903288" rtl="0" eaLnBrk="0" fontAlgn="base" latinLnBrk="0" hangingPunct="0">
          <a:lnSpc>
            <a:spcPct val="100000"/>
          </a:lnSpc>
          <a:spcBef>
            <a:spcPct val="0"/>
          </a:spcBef>
          <a:spcAft>
            <a:spcPct val="0"/>
          </a:spcAft>
          <a:buClrTx/>
          <a:buSzTx/>
          <a:buFontTx/>
          <a:buNone/>
          <a:tabLst/>
          <a:defRPr kumimoji="0" lang="en-US" sz="3600" b="1" i="0" u="none" strike="noStrike" cap="none" normalizeH="0" baseline="0" smtClean="0">
            <a:ln>
              <a:noFill/>
            </a:ln>
            <a:solidFill>
              <a:schemeClr val="tx2"/>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
  <TotalTime>6623</TotalTime>
  <Pages>1</Pages>
  <Words>3611</Words>
  <Application>Microsoft Office PowerPoint</Application>
  <PresentationFormat>On-screen Show (4:3)</PresentationFormat>
  <Paragraphs>457</Paragraphs>
  <Slides>42</Slides>
  <Notes>10</Notes>
  <HiddenSlides>0</HiddenSlides>
  <MMClips>0</MMClips>
  <ScaleCrop>false</ScaleCrop>
  <HeadingPairs>
    <vt:vector size="4" baseType="variant">
      <vt:variant>
        <vt:lpstr>Theme</vt:lpstr>
      </vt:variant>
      <vt:variant>
        <vt:i4>3</vt:i4>
      </vt:variant>
      <vt:variant>
        <vt:lpstr>Slide Titles</vt:lpstr>
      </vt:variant>
      <vt:variant>
        <vt:i4>42</vt:i4>
      </vt:variant>
    </vt:vector>
  </HeadingPairs>
  <TitlesOfParts>
    <vt:vector size="45" baseType="lpstr">
      <vt:lpstr>Default Design</vt:lpstr>
      <vt:lpstr>Office Theme</vt:lpstr>
      <vt:lpstr>1_Default Design</vt:lpstr>
      <vt:lpstr>CEOS Disaster Risk Management Flood Pilot Status and Plans</vt:lpstr>
      <vt:lpstr>Outline</vt:lpstr>
      <vt:lpstr>CEOS DRM Flood Pilot Overview</vt:lpstr>
      <vt:lpstr>Slide 4</vt:lpstr>
      <vt:lpstr>Slide 5</vt:lpstr>
      <vt:lpstr>Outline</vt:lpstr>
      <vt:lpstr>Objective A: Global Component Status</vt:lpstr>
      <vt:lpstr>Global Component Highlight: GFMS</vt:lpstr>
      <vt:lpstr>Outline</vt:lpstr>
      <vt:lpstr>Objective B: Caribbean/Central American Component Status (1/4)</vt:lpstr>
      <vt:lpstr>Objective B: Caribbean/Central American Component Status (2/4)</vt:lpstr>
      <vt:lpstr>Objective B: Caribbean/Central American Component Status (3/4)</vt:lpstr>
      <vt:lpstr>Objective B: Caribbean/Central American Component Status (4/4)</vt:lpstr>
      <vt:lpstr>Objective B: Caribbean/Central American Component Status (5/4)</vt:lpstr>
      <vt:lpstr>Outline</vt:lpstr>
      <vt:lpstr>Objective B: S. Africa Component Status (1/3)</vt:lpstr>
      <vt:lpstr>Objective B: S Africa Component Status (2/3)</vt:lpstr>
      <vt:lpstr>Objective B: S Africa Component Status (3/3)</vt:lpstr>
      <vt:lpstr>Southern Africa Component Highlight</vt:lpstr>
      <vt:lpstr>Outline</vt:lpstr>
      <vt:lpstr>Objective B: SE Asia Component Status (1/7)</vt:lpstr>
      <vt:lpstr>Objective B: SE Asia Component Status (2/7)</vt:lpstr>
      <vt:lpstr>Objective B: SE Asia Component Status (3/7)</vt:lpstr>
      <vt:lpstr>Objective B: SE Asia Component Status (4/7)</vt:lpstr>
      <vt:lpstr>Objective B: SE Asia Component Flood Dashboard Status (5/7)</vt:lpstr>
      <vt:lpstr>Objective B: SE Asia Component Status (6/7)</vt:lpstr>
      <vt:lpstr>Objective B: SE Asia Component Status (7/7)</vt:lpstr>
      <vt:lpstr>Slide 28</vt:lpstr>
      <vt:lpstr>Outline</vt:lpstr>
      <vt:lpstr>Texas “Component” (1/3)</vt:lpstr>
      <vt:lpstr>Texas Component (2/3)</vt:lpstr>
      <vt:lpstr>Slide 32</vt:lpstr>
      <vt:lpstr>Slide 33</vt:lpstr>
      <vt:lpstr>Outline</vt:lpstr>
      <vt:lpstr>Objective C: Capacity Building Status (1/2)</vt:lpstr>
      <vt:lpstr>Objective C: Capacity Building Status (2/2)</vt:lpstr>
      <vt:lpstr>Outline</vt:lpstr>
      <vt:lpstr>Slide 38</vt:lpstr>
      <vt:lpstr>Slide 39</vt:lpstr>
      <vt:lpstr>Slide 40</vt:lpstr>
      <vt:lpstr>Slide 41</vt:lpstr>
      <vt:lpstr>Slide 42</vt:lpstr>
    </vt:vector>
  </TitlesOfParts>
  <Manager>Guy Seguin</Manager>
  <Company>Athena Global for CSA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DI0609 definition</dc:title>
  <dc:subject>GEO</dc:subject>
  <dc:creator>Andrew Eddy</dc:creator>
  <cp:lastModifiedBy>Bob Kuligowski</cp:lastModifiedBy>
  <cp:revision>1091</cp:revision>
  <cp:lastPrinted>2007-11-07T16:00:48Z</cp:lastPrinted>
  <dcterms:created xsi:type="dcterms:W3CDTF">1997-07-08T15:16:20Z</dcterms:created>
  <dcterms:modified xsi:type="dcterms:W3CDTF">2015-09-05T18:56:05Z</dcterms:modified>
</cp:coreProperties>
</file>