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87" r:id="rId2"/>
    <p:sldId id="286" r:id="rId3"/>
    <p:sldId id="332" r:id="rId4"/>
    <p:sldId id="299" r:id="rId5"/>
    <p:sldId id="326" r:id="rId6"/>
    <p:sldId id="383" r:id="rId7"/>
    <p:sldId id="294" r:id="rId8"/>
    <p:sldId id="447" r:id="rId9"/>
    <p:sldId id="384" r:id="rId10"/>
    <p:sldId id="411" r:id="rId11"/>
    <p:sldId id="385" r:id="rId12"/>
    <p:sldId id="391" r:id="rId13"/>
    <p:sldId id="386" r:id="rId14"/>
    <p:sldId id="387" r:id="rId15"/>
    <p:sldId id="409" r:id="rId16"/>
    <p:sldId id="412" r:id="rId17"/>
    <p:sldId id="328" r:id="rId18"/>
    <p:sldId id="424" r:id="rId19"/>
    <p:sldId id="425" r:id="rId20"/>
    <p:sldId id="426" r:id="rId21"/>
    <p:sldId id="427" r:id="rId22"/>
    <p:sldId id="437" r:id="rId23"/>
    <p:sldId id="429" r:id="rId24"/>
    <p:sldId id="430" r:id="rId25"/>
    <p:sldId id="444" r:id="rId26"/>
    <p:sldId id="431" r:id="rId27"/>
    <p:sldId id="432" r:id="rId28"/>
    <p:sldId id="433" r:id="rId29"/>
    <p:sldId id="434" r:id="rId30"/>
    <p:sldId id="435" r:id="rId31"/>
    <p:sldId id="436" r:id="rId32"/>
    <p:sldId id="414" r:id="rId33"/>
    <p:sldId id="445" r:id="rId34"/>
    <p:sldId id="407" r:id="rId35"/>
    <p:sldId id="408" r:id="rId36"/>
    <p:sldId id="421" r:id="rId37"/>
    <p:sldId id="420" r:id="rId38"/>
    <p:sldId id="415" r:id="rId39"/>
    <p:sldId id="422" r:id="rId40"/>
    <p:sldId id="423" r:id="rId41"/>
    <p:sldId id="416" r:id="rId42"/>
    <p:sldId id="374" r:id="rId43"/>
    <p:sldId id="417" r:id="rId44"/>
    <p:sldId id="376" r:id="rId45"/>
    <p:sldId id="439" r:id="rId46"/>
    <p:sldId id="440" r:id="rId47"/>
    <p:sldId id="441" r:id="rId48"/>
    <p:sldId id="442" r:id="rId49"/>
    <p:sldId id="443" r:id="rId50"/>
    <p:sldId id="418" r:id="rId51"/>
    <p:sldId id="347" r:id="rId52"/>
    <p:sldId id="290" r:id="rId53"/>
    <p:sldId id="438" r:id="rId54"/>
    <p:sldId id="419" r:id="rId55"/>
    <p:sldId id="342" r:id="rId56"/>
    <p:sldId id="413" r:id="rId57"/>
    <p:sldId id="401" r:id="rId58"/>
    <p:sldId id="448" r:id="rId59"/>
    <p:sldId id="449" r:id="rId60"/>
    <p:sldId id="298" r:id="rId6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12" clrIdx="0"/>
  <p:cmAuthor id="1" name="Andrew Edd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76"/>
    <a:srgbClr val="CFC43D"/>
    <a:srgbClr val="001C4F"/>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86384" autoAdjust="0"/>
  </p:normalViewPr>
  <p:slideViewPr>
    <p:cSldViewPr snapToGrid="0" snapToObjects="1">
      <p:cViewPr varScale="1">
        <p:scale>
          <a:sx n="64" d="100"/>
          <a:sy n="64"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0246C-2570-004E-B776-467FBC8972E1}" type="doc">
      <dgm:prSet loTypeId="urn:microsoft.com/office/officeart/2005/8/layout/hProcess6" loCatId="" qsTypeId="urn:microsoft.com/office/officeart/2005/8/quickstyle/simple2" qsCatId="simple" csTypeId="urn:microsoft.com/office/officeart/2005/8/colors/accent2_2" csCatId="accent2" phldr="1"/>
      <dgm:spPr/>
      <dgm:t>
        <a:bodyPr/>
        <a:lstStyle/>
        <a:p>
          <a:endParaRPr lang="en-US"/>
        </a:p>
      </dgm:t>
    </dgm:pt>
    <dgm:pt modelId="{989E53BD-6810-9C4D-9E01-29A622FF5E9E}">
      <dgm:prSet phldrT="[Text]"/>
      <dgm:spPr/>
      <dgm:t>
        <a:bodyPr/>
        <a:lstStyle/>
        <a:p>
          <a:r>
            <a:rPr lang="en-US" dirty="0" smtClean="0"/>
            <a:t>Preparation</a:t>
          </a:r>
          <a:endParaRPr lang="en-US" dirty="0"/>
        </a:p>
      </dgm:t>
    </dgm:pt>
    <dgm:pt modelId="{3A92F3E0-6185-004C-8B1B-A66543BFB6BF}" type="parTrans" cxnId="{B47C9666-54DA-0C4F-A67C-2D6BE0946F96}">
      <dgm:prSet/>
      <dgm:spPr/>
      <dgm:t>
        <a:bodyPr/>
        <a:lstStyle/>
        <a:p>
          <a:endParaRPr lang="en-US"/>
        </a:p>
      </dgm:t>
    </dgm:pt>
    <dgm:pt modelId="{8B0BC6C9-FA7D-394F-BFB4-A64656C97D36}" type="sibTrans" cxnId="{B47C9666-54DA-0C4F-A67C-2D6BE0946F96}">
      <dgm:prSet/>
      <dgm:spPr/>
      <dgm:t>
        <a:bodyPr/>
        <a:lstStyle/>
        <a:p>
          <a:endParaRPr lang="en-US"/>
        </a:p>
      </dgm:t>
    </dgm:pt>
    <dgm:pt modelId="{6528CECF-C1AE-6C49-BD07-49C7457032F1}">
      <dgm:prSet phldrT="[Text]" custT="1"/>
      <dgm:spPr/>
      <dgm:t>
        <a:bodyPr/>
        <a:lstStyle/>
        <a:p>
          <a:r>
            <a:rPr lang="en-US" sz="1100" dirty="0" smtClean="0"/>
            <a:t>Infrastructure</a:t>
          </a:r>
          <a:endParaRPr lang="en-US" sz="1100" dirty="0"/>
        </a:p>
      </dgm:t>
    </dgm:pt>
    <dgm:pt modelId="{E83FE51F-49AB-E647-9EC3-D098580AA4C0}" type="parTrans" cxnId="{0B90A407-9849-9D4F-93EF-04967D2D5663}">
      <dgm:prSet/>
      <dgm:spPr/>
      <dgm:t>
        <a:bodyPr/>
        <a:lstStyle/>
        <a:p>
          <a:endParaRPr lang="en-US"/>
        </a:p>
      </dgm:t>
    </dgm:pt>
    <dgm:pt modelId="{44DD9C6D-1C66-E94A-A72B-57F7946E3419}" type="sibTrans" cxnId="{0B90A407-9849-9D4F-93EF-04967D2D5663}">
      <dgm:prSet/>
      <dgm:spPr/>
      <dgm:t>
        <a:bodyPr/>
        <a:lstStyle/>
        <a:p>
          <a:endParaRPr lang="en-US"/>
        </a:p>
      </dgm:t>
    </dgm:pt>
    <dgm:pt modelId="{652E3B04-BBDA-4344-B275-38E9BDC846F5}">
      <dgm:prSet phldrT="[Text]" custT="1"/>
      <dgm:spPr/>
      <dgm:t>
        <a:bodyPr/>
        <a:lstStyle/>
        <a:p>
          <a:r>
            <a:rPr lang="en-US" sz="1100" dirty="0" smtClean="0"/>
            <a:t>Institutional relationships</a:t>
          </a:r>
          <a:endParaRPr lang="en-US" sz="1100" dirty="0"/>
        </a:p>
      </dgm:t>
    </dgm:pt>
    <dgm:pt modelId="{A14F0CB7-7CB7-E548-B75B-2E45BAF25348}" type="parTrans" cxnId="{BB874145-561F-DF4F-BCEA-73B5B78B742F}">
      <dgm:prSet/>
      <dgm:spPr/>
      <dgm:t>
        <a:bodyPr/>
        <a:lstStyle/>
        <a:p>
          <a:endParaRPr lang="en-US"/>
        </a:p>
      </dgm:t>
    </dgm:pt>
    <dgm:pt modelId="{81203830-98C9-314C-A4B3-D067C980FA1E}" type="sibTrans" cxnId="{BB874145-561F-DF4F-BCEA-73B5B78B742F}">
      <dgm:prSet/>
      <dgm:spPr/>
      <dgm:t>
        <a:bodyPr/>
        <a:lstStyle/>
        <a:p>
          <a:endParaRPr lang="en-US"/>
        </a:p>
      </dgm:t>
    </dgm:pt>
    <dgm:pt modelId="{BEF020BD-9BA5-C54D-8117-C1F5577467A7}">
      <dgm:prSet phldrT="[Text]"/>
      <dgm:spPr/>
      <dgm:t>
        <a:bodyPr/>
        <a:lstStyle/>
        <a:p>
          <a:r>
            <a:rPr lang="en-US" dirty="0" smtClean="0"/>
            <a:t>Triggering</a:t>
          </a:r>
          <a:endParaRPr lang="en-US" dirty="0"/>
        </a:p>
      </dgm:t>
    </dgm:pt>
    <dgm:pt modelId="{CC353754-044B-604C-B8E4-8B5A970A6A7E}" type="parTrans" cxnId="{9E110E29-E1F0-C847-B90A-204F2DEEEC68}">
      <dgm:prSet/>
      <dgm:spPr/>
      <dgm:t>
        <a:bodyPr/>
        <a:lstStyle/>
        <a:p>
          <a:endParaRPr lang="en-US"/>
        </a:p>
      </dgm:t>
    </dgm:pt>
    <dgm:pt modelId="{09A21428-1EBA-0843-BC0E-2F1566FD656C}" type="sibTrans" cxnId="{9E110E29-E1F0-C847-B90A-204F2DEEEC68}">
      <dgm:prSet/>
      <dgm:spPr/>
      <dgm:t>
        <a:bodyPr/>
        <a:lstStyle/>
        <a:p>
          <a:endParaRPr lang="en-US"/>
        </a:p>
      </dgm:t>
    </dgm:pt>
    <dgm:pt modelId="{1E958BB5-245D-8A4E-B672-107627E320D4}">
      <dgm:prSet phldrT="[Text]" custT="1"/>
      <dgm:spPr/>
      <dgm:t>
        <a:bodyPr/>
        <a:lstStyle/>
        <a:p>
          <a:r>
            <a:rPr lang="en-US" sz="1100" dirty="0" smtClean="0"/>
            <a:t>Charter activation monitoring</a:t>
          </a:r>
          <a:endParaRPr lang="en-US" sz="1100" dirty="0"/>
        </a:p>
      </dgm:t>
    </dgm:pt>
    <dgm:pt modelId="{413D7438-D325-204D-AFDD-881D406B35F5}" type="parTrans" cxnId="{37B79544-5511-C44B-A2A3-58CC7112D619}">
      <dgm:prSet/>
      <dgm:spPr/>
      <dgm:t>
        <a:bodyPr/>
        <a:lstStyle/>
        <a:p>
          <a:endParaRPr lang="en-US"/>
        </a:p>
      </dgm:t>
    </dgm:pt>
    <dgm:pt modelId="{EBFA656F-72EF-1446-A11D-4E438B1933E2}" type="sibTrans" cxnId="{37B79544-5511-C44B-A2A3-58CC7112D619}">
      <dgm:prSet/>
      <dgm:spPr/>
      <dgm:t>
        <a:bodyPr/>
        <a:lstStyle/>
        <a:p>
          <a:endParaRPr lang="en-US"/>
        </a:p>
      </dgm:t>
    </dgm:pt>
    <dgm:pt modelId="{D3FE77A9-76AC-A947-9046-AF7E95E60C92}">
      <dgm:prSet phldrT="[Text]"/>
      <dgm:spPr/>
      <dgm:t>
        <a:bodyPr/>
        <a:lstStyle/>
        <a:p>
          <a:r>
            <a:rPr lang="en-US" dirty="0" smtClean="0"/>
            <a:t>Establishment</a:t>
          </a:r>
          <a:endParaRPr lang="en-US" dirty="0"/>
        </a:p>
      </dgm:t>
    </dgm:pt>
    <dgm:pt modelId="{7C4A51A6-B3C0-AF40-AF4A-08C9945E45BD}" type="parTrans" cxnId="{776A83D8-BD46-284E-97D8-E107BFDB4EE7}">
      <dgm:prSet/>
      <dgm:spPr/>
      <dgm:t>
        <a:bodyPr/>
        <a:lstStyle/>
        <a:p>
          <a:endParaRPr lang="en-US"/>
        </a:p>
      </dgm:t>
    </dgm:pt>
    <dgm:pt modelId="{457B62DE-E746-774F-A7C0-C19FFB4B4185}" type="sibTrans" cxnId="{776A83D8-BD46-284E-97D8-E107BFDB4EE7}">
      <dgm:prSet/>
      <dgm:spPr/>
      <dgm:t>
        <a:bodyPr/>
        <a:lstStyle/>
        <a:p>
          <a:endParaRPr lang="en-US"/>
        </a:p>
      </dgm:t>
    </dgm:pt>
    <dgm:pt modelId="{35F83A64-A3E7-194D-B066-81BE20FC437A}">
      <dgm:prSet phldrT="[Text]" custT="1"/>
      <dgm:spPr/>
      <dgm:t>
        <a:bodyPr/>
        <a:lstStyle/>
        <a:p>
          <a:r>
            <a:rPr lang="en-US" sz="1100" dirty="0" smtClean="0"/>
            <a:t>Product development</a:t>
          </a:r>
          <a:endParaRPr lang="en-US" sz="1100" dirty="0"/>
        </a:p>
      </dgm:t>
    </dgm:pt>
    <dgm:pt modelId="{E289135C-E36E-A643-880E-7331713CAAED}" type="parTrans" cxnId="{95098162-7DA3-4B41-A424-343009E421DF}">
      <dgm:prSet/>
      <dgm:spPr/>
      <dgm:t>
        <a:bodyPr/>
        <a:lstStyle/>
        <a:p>
          <a:endParaRPr lang="en-US"/>
        </a:p>
      </dgm:t>
    </dgm:pt>
    <dgm:pt modelId="{2B539206-F82B-D643-BACF-14691496EFE1}" type="sibTrans" cxnId="{95098162-7DA3-4B41-A424-343009E421DF}">
      <dgm:prSet/>
      <dgm:spPr/>
      <dgm:t>
        <a:bodyPr/>
        <a:lstStyle/>
        <a:p>
          <a:endParaRPr lang="en-US"/>
        </a:p>
      </dgm:t>
    </dgm:pt>
    <dgm:pt modelId="{61046EF2-F265-8049-8165-1015DFDD7D56}">
      <dgm:prSet phldrT="[Text]" custT="1"/>
      <dgm:spPr/>
      <dgm:t>
        <a:bodyPr/>
        <a:lstStyle/>
        <a:p>
          <a:r>
            <a:rPr lang="en-US" sz="1100" dirty="0" smtClean="0"/>
            <a:t>Scenario building</a:t>
          </a:r>
          <a:endParaRPr lang="en-US" sz="1100" dirty="0"/>
        </a:p>
      </dgm:t>
    </dgm:pt>
    <dgm:pt modelId="{C277CF21-1F0D-744A-9E8D-F4BCC72F0C5D}" type="parTrans" cxnId="{7F524A57-CF11-B64C-825B-2D7158A05C0B}">
      <dgm:prSet/>
      <dgm:spPr/>
      <dgm:t>
        <a:bodyPr/>
        <a:lstStyle/>
        <a:p>
          <a:endParaRPr lang="en-US"/>
        </a:p>
      </dgm:t>
    </dgm:pt>
    <dgm:pt modelId="{2C482ACE-6712-0E4A-B0C4-C08FA389487E}" type="sibTrans" cxnId="{7F524A57-CF11-B64C-825B-2D7158A05C0B}">
      <dgm:prSet/>
      <dgm:spPr/>
      <dgm:t>
        <a:bodyPr/>
        <a:lstStyle/>
        <a:p>
          <a:endParaRPr lang="en-US"/>
        </a:p>
      </dgm:t>
    </dgm:pt>
    <dgm:pt modelId="{6807802D-9234-654F-8C5E-D8DA10F13B4D}">
      <dgm:prSet phldrT="[Text]" custT="1"/>
      <dgm:spPr/>
      <dgm:t>
        <a:bodyPr/>
        <a:lstStyle/>
        <a:p>
          <a:r>
            <a:rPr lang="en-US" sz="1100" dirty="0" smtClean="0"/>
            <a:t>Summary Event Report</a:t>
          </a:r>
          <a:endParaRPr lang="en-US" sz="1100" dirty="0"/>
        </a:p>
      </dgm:t>
    </dgm:pt>
    <dgm:pt modelId="{64CDFD6E-3752-B24D-BA4A-A0431EFA93D5}" type="parTrans" cxnId="{A0A6EEBF-4E60-544D-86FF-682C23ADAE47}">
      <dgm:prSet/>
      <dgm:spPr/>
      <dgm:t>
        <a:bodyPr/>
        <a:lstStyle/>
        <a:p>
          <a:endParaRPr lang="en-US"/>
        </a:p>
      </dgm:t>
    </dgm:pt>
    <dgm:pt modelId="{2A8021F6-BE56-164C-82EA-F7F0CB2E18F4}" type="sibTrans" cxnId="{A0A6EEBF-4E60-544D-86FF-682C23ADAE47}">
      <dgm:prSet/>
      <dgm:spPr/>
      <dgm:t>
        <a:bodyPr/>
        <a:lstStyle/>
        <a:p>
          <a:endParaRPr lang="en-US"/>
        </a:p>
      </dgm:t>
    </dgm:pt>
    <dgm:pt modelId="{E57E6898-4EE1-424F-B6A2-17AC7ACD7320}">
      <dgm:prSet phldrT="[Text]" custT="1"/>
      <dgm:spPr/>
      <dgm:t>
        <a:bodyPr/>
        <a:lstStyle/>
        <a:p>
          <a:r>
            <a:rPr lang="en-US" sz="1100" dirty="0" smtClean="0"/>
            <a:t>Decision by ROOT to trigger</a:t>
          </a:r>
          <a:endParaRPr lang="en-US" sz="1100" dirty="0"/>
        </a:p>
      </dgm:t>
    </dgm:pt>
    <dgm:pt modelId="{A341CB62-0643-DE4C-904D-67CCCBC69A76}" type="parTrans" cxnId="{D3D91132-A6CC-3E46-8C4D-08D5EE6C9BF8}">
      <dgm:prSet/>
      <dgm:spPr/>
      <dgm:t>
        <a:bodyPr/>
        <a:lstStyle/>
        <a:p>
          <a:endParaRPr lang="en-US"/>
        </a:p>
      </dgm:t>
    </dgm:pt>
    <dgm:pt modelId="{82EB55D1-E749-EF43-8243-DD2A5F2C9E6E}" type="sibTrans" cxnId="{D3D91132-A6CC-3E46-8C4D-08D5EE6C9BF8}">
      <dgm:prSet/>
      <dgm:spPr/>
      <dgm:t>
        <a:bodyPr/>
        <a:lstStyle/>
        <a:p>
          <a:endParaRPr lang="en-US"/>
        </a:p>
      </dgm:t>
    </dgm:pt>
    <dgm:pt modelId="{8F2EFBD5-81C6-EA4A-8AC3-D66B24D02330}">
      <dgm:prSet phldrT="[Text]" custT="1"/>
      <dgm:spPr/>
      <dgm:t>
        <a:bodyPr/>
        <a:lstStyle/>
        <a:p>
          <a:r>
            <a:rPr lang="en-US" sz="1100" dirty="0" smtClean="0"/>
            <a:t>Upload of Charter data and baseline products</a:t>
          </a:r>
          <a:endParaRPr lang="en-US" sz="1100" dirty="0"/>
        </a:p>
      </dgm:t>
    </dgm:pt>
    <dgm:pt modelId="{CEFE14BA-312F-F941-8085-808292DB1753}" type="sibTrans" cxnId="{BC152FD0-10FC-AA44-9166-33444094B001}">
      <dgm:prSet/>
      <dgm:spPr/>
      <dgm:t>
        <a:bodyPr/>
        <a:lstStyle/>
        <a:p>
          <a:endParaRPr lang="en-US"/>
        </a:p>
      </dgm:t>
    </dgm:pt>
    <dgm:pt modelId="{5F7EAE61-7D3B-3A42-A8AD-B1487A130A12}" type="parTrans" cxnId="{BC152FD0-10FC-AA44-9166-33444094B001}">
      <dgm:prSet/>
      <dgm:spPr/>
      <dgm:t>
        <a:bodyPr/>
        <a:lstStyle/>
        <a:p>
          <a:endParaRPr lang="en-US"/>
        </a:p>
      </dgm:t>
    </dgm:pt>
    <dgm:pt modelId="{384A7B5B-8D62-0248-A3B8-35155A64D117}">
      <dgm:prSet/>
      <dgm:spPr/>
      <dgm:t>
        <a:bodyPr/>
        <a:lstStyle/>
        <a:p>
          <a:r>
            <a:rPr lang="en-US" dirty="0" smtClean="0"/>
            <a:t>Operations</a:t>
          </a:r>
          <a:endParaRPr lang="en-US" dirty="0"/>
        </a:p>
      </dgm:t>
    </dgm:pt>
    <dgm:pt modelId="{2F4927A4-64BF-E94D-BED7-93718785ED7C}" type="parTrans" cxnId="{7AE6069C-B14C-C04A-BC9E-CB1B766C9C26}">
      <dgm:prSet/>
      <dgm:spPr/>
      <dgm:t>
        <a:bodyPr/>
        <a:lstStyle/>
        <a:p>
          <a:endParaRPr lang="en-US"/>
        </a:p>
      </dgm:t>
    </dgm:pt>
    <dgm:pt modelId="{9A0133CA-F8AE-0F47-AFD6-4E6DA028753E}" type="sibTrans" cxnId="{7AE6069C-B14C-C04A-BC9E-CB1B766C9C26}">
      <dgm:prSet/>
      <dgm:spPr/>
      <dgm:t>
        <a:bodyPr/>
        <a:lstStyle/>
        <a:p>
          <a:endParaRPr lang="en-US"/>
        </a:p>
      </dgm:t>
    </dgm:pt>
    <dgm:pt modelId="{4360C5CB-B822-8240-BA70-5F4649D134E8}">
      <dgm:prSet phldrT="[Text]" custT="1"/>
      <dgm:spPr/>
      <dgm:t>
        <a:bodyPr/>
        <a:lstStyle/>
        <a:p>
          <a:r>
            <a:rPr lang="en-US" sz="1100" dirty="0" smtClean="0"/>
            <a:t>Preliminary Data Acquisition Plan</a:t>
          </a:r>
          <a:endParaRPr lang="en-US" sz="1100" dirty="0"/>
        </a:p>
      </dgm:t>
    </dgm:pt>
    <dgm:pt modelId="{68E15690-B396-E34C-B908-C1FDC197C4DF}" type="parTrans" cxnId="{FDE77ABA-B5DD-6E44-B12C-FE10285A3371}">
      <dgm:prSet/>
      <dgm:spPr/>
      <dgm:t>
        <a:bodyPr/>
        <a:lstStyle/>
        <a:p>
          <a:endParaRPr lang="en-US"/>
        </a:p>
      </dgm:t>
    </dgm:pt>
    <dgm:pt modelId="{0C2B68E9-9E9B-1347-8722-B5C60626086C}" type="sibTrans" cxnId="{FDE77ABA-B5DD-6E44-B12C-FE10285A3371}">
      <dgm:prSet/>
      <dgm:spPr/>
      <dgm:t>
        <a:bodyPr/>
        <a:lstStyle/>
        <a:p>
          <a:endParaRPr lang="en-US"/>
        </a:p>
      </dgm:t>
    </dgm:pt>
    <dgm:pt modelId="{35828971-3B0F-4A47-AF24-69CF47C50B87}">
      <dgm:prSet phldrT="[Text]" custT="1"/>
      <dgm:spPr/>
      <dgm:t>
        <a:bodyPr/>
        <a:lstStyle/>
        <a:p>
          <a:r>
            <a:rPr lang="en-US" sz="1100" dirty="0" smtClean="0"/>
            <a:t>Link to national end user</a:t>
          </a:r>
          <a:endParaRPr lang="en-US" sz="1100" dirty="0"/>
        </a:p>
      </dgm:t>
    </dgm:pt>
    <dgm:pt modelId="{FC25FD4D-46E1-694A-88C8-D25FAABE3EB4}" type="parTrans" cxnId="{688DF885-1AFB-CE4B-BF1B-FA934C5DA720}">
      <dgm:prSet/>
      <dgm:spPr/>
      <dgm:t>
        <a:bodyPr/>
        <a:lstStyle/>
        <a:p>
          <a:endParaRPr lang="en-US"/>
        </a:p>
      </dgm:t>
    </dgm:pt>
    <dgm:pt modelId="{E5D2458C-9C85-CC47-AC50-12812F1519C5}" type="sibTrans" cxnId="{688DF885-1AFB-CE4B-BF1B-FA934C5DA720}">
      <dgm:prSet/>
      <dgm:spPr/>
      <dgm:t>
        <a:bodyPr/>
        <a:lstStyle/>
        <a:p>
          <a:endParaRPr lang="en-US"/>
        </a:p>
      </dgm:t>
    </dgm:pt>
    <dgm:pt modelId="{024A5B20-433F-994E-BFC3-41A678A13B0D}">
      <dgm:prSet phldrT="[Text]" custT="1"/>
      <dgm:spPr/>
      <dgm:t>
        <a:bodyPr/>
        <a:lstStyle/>
        <a:p>
          <a:r>
            <a:rPr lang="en-US" sz="1100" dirty="0" smtClean="0"/>
            <a:t>Development of RO activity grid</a:t>
          </a:r>
          <a:endParaRPr lang="en-US" sz="1100" dirty="0"/>
        </a:p>
      </dgm:t>
    </dgm:pt>
    <dgm:pt modelId="{7760CADC-16CD-B447-9EED-F44E41495052}" type="parTrans" cxnId="{273D2DB8-CB53-DB44-A5FF-EA7AD568804B}">
      <dgm:prSet/>
      <dgm:spPr/>
      <dgm:t>
        <a:bodyPr/>
        <a:lstStyle/>
        <a:p>
          <a:endParaRPr lang="en-US"/>
        </a:p>
      </dgm:t>
    </dgm:pt>
    <dgm:pt modelId="{53A87237-C329-6C41-86FB-DE8A0B6488B3}" type="sibTrans" cxnId="{273D2DB8-CB53-DB44-A5FF-EA7AD568804B}">
      <dgm:prSet/>
      <dgm:spPr/>
      <dgm:t>
        <a:bodyPr/>
        <a:lstStyle/>
        <a:p>
          <a:endParaRPr lang="en-US"/>
        </a:p>
      </dgm:t>
    </dgm:pt>
    <dgm:pt modelId="{AA1B01C2-8C09-2445-8DDE-EBAC9F25C681}">
      <dgm:prSet phldrT="[Text]" custT="1"/>
      <dgm:spPr/>
      <dgm:t>
        <a:bodyPr/>
        <a:lstStyle/>
        <a:p>
          <a:r>
            <a:rPr lang="en-US" sz="1100" dirty="0" smtClean="0"/>
            <a:t>Research and training &amp; capacity development</a:t>
          </a:r>
          <a:endParaRPr lang="en-US" sz="1100" dirty="0"/>
        </a:p>
      </dgm:t>
    </dgm:pt>
    <dgm:pt modelId="{D0F99EDC-55DF-AD47-921E-62AC75E8A5C9}" type="parTrans" cxnId="{38F94579-4D71-FC4C-A204-B0D39A1DD6D6}">
      <dgm:prSet/>
      <dgm:spPr/>
      <dgm:t>
        <a:bodyPr/>
        <a:lstStyle/>
        <a:p>
          <a:endParaRPr lang="en-US"/>
        </a:p>
      </dgm:t>
    </dgm:pt>
    <dgm:pt modelId="{89C9049D-7D67-2148-8D03-227CB4CB5487}" type="sibTrans" cxnId="{38F94579-4D71-FC4C-A204-B0D39A1DD6D6}">
      <dgm:prSet/>
      <dgm:spPr/>
      <dgm:t>
        <a:bodyPr/>
        <a:lstStyle/>
        <a:p>
          <a:endParaRPr lang="en-US"/>
        </a:p>
      </dgm:t>
    </dgm:pt>
    <dgm:pt modelId="{27BA586B-9799-454F-A678-B568E3EAEB44}">
      <dgm:prSet custT="1"/>
      <dgm:spPr/>
      <dgm:t>
        <a:bodyPr/>
        <a:lstStyle/>
        <a:p>
          <a:r>
            <a:rPr lang="en-US" sz="1100" dirty="0" smtClean="0"/>
            <a:t>Liaison and development of  links with end users</a:t>
          </a:r>
          <a:endParaRPr lang="en-US" sz="1100" dirty="0"/>
        </a:p>
      </dgm:t>
    </dgm:pt>
    <dgm:pt modelId="{0CF65587-2602-8342-9D85-4EEBF96FE578}" type="parTrans" cxnId="{297F5634-565F-6A42-93CA-78084D5688BD}">
      <dgm:prSet/>
      <dgm:spPr/>
      <dgm:t>
        <a:bodyPr/>
        <a:lstStyle/>
        <a:p>
          <a:endParaRPr lang="en-US"/>
        </a:p>
      </dgm:t>
    </dgm:pt>
    <dgm:pt modelId="{FBCC52A7-91E1-384C-A95F-010068968D30}" type="sibTrans" cxnId="{297F5634-565F-6A42-93CA-78084D5688BD}">
      <dgm:prSet/>
      <dgm:spPr/>
      <dgm:t>
        <a:bodyPr/>
        <a:lstStyle/>
        <a:p>
          <a:endParaRPr lang="en-US"/>
        </a:p>
      </dgm:t>
    </dgm:pt>
    <dgm:pt modelId="{A932E258-48AD-8440-804B-E0A12E9A6762}">
      <dgm:prSet phldrT="[Text]" custT="1"/>
      <dgm:spPr/>
      <dgm:t>
        <a:bodyPr/>
        <a:lstStyle/>
        <a:p>
          <a:r>
            <a:rPr lang="en-US" sz="1100" dirty="0" smtClean="0"/>
            <a:t>Promotion and Outreach</a:t>
          </a:r>
          <a:endParaRPr lang="en-US" sz="1100" dirty="0"/>
        </a:p>
      </dgm:t>
    </dgm:pt>
    <dgm:pt modelId="{D7CCAC07-10A5-D042-8472-067BBBF9F8FA}" type="sibTrans" cxnId="{196F5F65-6B63-854E-B4BC-781DA9E11D5A}">
      <dgm:prSet/>
      <dgm:spPr/>
      <dgm:t>
        <a:bodyPr/>
        <a:lstStyle/>
        <a:p>
          <a:endParaRPr lang="en-US"/>
        </a:p>
      </dgm:t>
    </dgm:pt>
    <dgm:pt modelId="{D78CE7FE-E18D-6049-B121-CCFC7F4A9E17}" type="parTrans" cxnId="{196F5F65-6B63-854E-B4BC-781DA9E11D5A}">
      <dgm:prSet/>
      <dgm:spPr/>
      <dgm:t>
        <a:bodyPr/>
        <a:lstStyle/>
        <a:p>
          <a:endParaRPr lang="en-US"/>
        </a:p>
      </dgm:t>
    </dgm:pt>
    <dgm:pt modelId="{8A2D4532-6C71-AB48-BDEC-ED9EBE4977C8}">
      <dgm:prSet phldrT="[Text]" custT="1"/>
      <dgm:spPr/>
      <dgm:t>
        <a:bodyPr/>
        <a:lstStyle/>
        <a:p>
          <a:r>
            <a:rPr lang="en-US" sz="1100" dirty="0" smtClean="0"/>
            <a:t>Reporting</a:t>
          </a:r>
          <a:endParaRPr lang="en-US" sz="1100" dirty="0"/>
        </a:p>
      </dgm:t>
    </dgm:pt>
    <dgm:pt modelId="{673D7299-9D06-DF43-AA05-BE114A447CFC}" type="sibTrans" cxnId="{00BE1409-DACE-C74C-B3F6-161A2BB5749A}">
      <dgm:prSet/>
      <dgm:spPr/>
      <dgm:t>
        <a:bodyPr/>
        <a:lstStyle/>
        <a:p>
          <a:endParaRPr lang="en-US"/>
        </a:p>
      </dgm:t>
    </dgm:pt>
    <dgm:pt modelId="{26499876-A0ED-B146-9DA7-B45389341DB1}" type="parTrans" cxnId="{00BE1409-DACE-C74C-B3F6-161A2BB5749A}">
      <dgm:prSet/>
      <dgm:spPr/>
      <dgm:t>
        <a:bodyPr/>
        <a:lstStyle/>
        <a:p>
          <a:endParaRPr lang="en-US"/>
        </a:p>
      </dgm:t>
    </dgm:pt>
    <dgm:pt modelId="{83C9E5FA-7077-D140-B638-0B64B691A714}">
      <dgm:prSet phldrT="[Text]" custT="1"/>
      <dgm:spPr/>
      <dgm:t>
        <a:bodyPr/>
        <a:lstStyle/>
        <a:p>
          <a:r>
            <a:rPr lang="en-US" sz="1100" dirty="0" smtClean="0"/>
            <a:t>Evaluation (+ 6 months) and lessons learned</a:t>
          </a:r>
          <a:endParaRPr lang="en-US" sz="1100" dirty="0"/>
        </a:p>
      </dgm:t>
    </dgm:pt>
    <dgm:pt modelId="{A0E0ED80-4E41-5E40-8B5F-608332E9544F}" type="parTrans" cxnId="{AAA9DFC6-DCC3-4644-BEE5-1B1D6DC716D7}">
      <dgm:prSet/>
      <dgm:spPr/>
      <dgm:t>
        <a:bodyPr/>
        <a:lstStyle/>
        <a:p>
          <a:endParaRPr lang="en-US"/>
        </a:p>
      </dgm:t>
    </dgm:pt>
    <dgm:pt modelId="{557E8F62-7AE7-6346-A610-F437D45371B6}" type="sibTrans" cxnId="{AAA9DFC6-DCC3-4644-BEE5-1B1D6DC716D7}">
      <dgm:prSet/>
      <dgm:spPr/>
      <dgm:t>
        <a:bodyPr/>
        <a:lstStyle/>
        <a:p>
          <a:endParaRPr lang="en-US"/>
        </a:p>
      </dgm:t>
    </dgm:pt>
    <dgm:pt modelId="{F75F9CB8-C6E4-2848-AEEC-F4207190BC9D}">
      <dgm:prSet phldrT="[Text]" custT="1"/>
      <dgm:spPr/>
      <dgm:t>
        <a:bodyPr/>
        <a:lstStyle/>
        <a:p>
          <a:r>
            <a:rPr lang="en-US" sz="1100" dirty="0" smtClean="0"/>
            <a:t>Value-adding coordination</a:t>
          </a:r>
          <a:endParaRPr lang="en-US" sz="1100" dirty="0"/>
        </a:p>
      </dgm:t>
    </dgm:pt>
    <dgm:pt modelId="{B4871570-FB6F-E54F-8FAA-D7FF85B7975C}" type="parTrans" cxnId="{933D24C1-584A-2847-8362-F8EBE584616B}">
      <dgm:prSet/>
      <dgm:spPr/>
      <dgm:t>
        <a:bodyPr/>
        <a:lstStyle/>
        <a:p>
          <a:endParaRPr lang="en-US"/>
        </a:p>
      </dgm:t>
    </dgm:pt>
    <dgm:pt modelId="{EDE8AC7F-9691-A04C-BCF5-129995A0A7E1}" type="sibTrans" cxnId="{933D24C1-584A-2847-8362-F8EBE584616B}">
      <dgm:prSet/>
      <dgm:spPr/>
      <dgm:t>
        <a:bodyPr/>
        <a:lstStyle/>
        <a:p>
          <a:endParaRPr lang="en-US"/>
        </a:p>
      </dgm:t>
    </dgm:pt>
    <dgm:pt modelId="{6A4F5DB6-F557-AF40-9940-21930EF062AF}">
      <dgm:prSet phldrT="[Text]" custT="1"/>
      <dgm:spPr/>
      <dgm:t>
        <a:bodyPr/>
        <a:lstStyle/>
        <a:p>
          <a:r>
            <a:rPr lang="en-US" sz="1100" dirty="0" smtClean="0"/>
            <a:t>Initial reporting</a:t>
          </a:r>
          <a:endParaRPr lang="en-US" sz="1100" dirty="0"/>
        </a:p>
      </dgm:t>
    </dgm:pt>
    <dgm:pt modelId="{0CDE89EF-8457-7545-B86A-4551D84391E9}" type="parTrans" cxnId="{5D5C7C3E-8382-7D42-86B9-292B582B5C96}">
      <dgm:prSet/>
      <dgm:spPr/>
      <dgm:t>
        <a:bodyPr/>
        <a:lstStyle/>
        <a:p>
          <a:endParaRPr lang="en-US"/>
        </a:p>
      </dgm:t>
    </dgm:pt>
    <dgm:pt modelId="{A72FD2A8-B8D4-394B-9D0A-9639F07BEBA9}" type="sibTrans" cxnId="{5D5C7C3E-8382-7D42-86B9-292B582B5C96}">
      <dgm:prSet/>
      <dgm:spPr/>
      <dgm:t>
        <a:bodyPr/>
        <a:lstStyle/>
        <a:p>
          <a:endParaRPr lang="en-US"/>
        </a:p>
      </dgm:t>
    </dgm:pt>
    <dgm:pt modelId="{C7E1CB6E-9DD1-984B-9F84-21D8D81B0FB0}">
      <dgm:prSet phldrT="[Text]" custT="1"/>
      <dgm:spPr/>
      <dgm:t>
        <a:bodyPr/>
        <a:lstStyle/>
        <a:p>
          <a:r>
            <a:rPr lang="en-US" sz="1100" dirty="0" smtClean="0"/>
            <a:t>IT maintenance</a:t>
          </a:r>
          <a:endParaRPr lang="en-US" sz="1100" dirty="0"/>
        </a:p>
      </dgm:t>
    </dgm:pt>
    <dgm:pt modelId="{058168D0-540A-7B43-8C02-47D23A9735E9}" type="parTrans" cxnId="{7E912D14-0A55-404A-B36F-65642477CCBA}">
      <dgm:prSet/>
      <dgm:spPr/>
      <dgm:t>
        <a:bodyPr/>
        <a:lstStyle/>
        <a:p>
          <a:endParaRPr lang="en-US"/>
        </a:p>
      </dgm:t>
    </dgm:pt>
    <dgm:pt modelId="{1D58C0F8-3379-F24D-9788-13566D243726}" type="sibTrans" cxnId="{7E912D14-0A55-404A-B36F-65642477CCBA}">
      <dgm:prSet/>
      <dgm:spPr/>
      <dgm:t>
        <a:bodyPr/>
        <a:lstStyle/>
        <a:p>
          <a:endParaRPr lang="en-US"/>
        </a:p>
      </dgm:t>
    </dgm:pt>
    <dgm:pt modelId="{DB97DDD7-E7FB-CE4F-9D38-9312926E1B3D}">
      <dgm:prSet phldrT="[Text]" custT="1"/>
      <dgm:spPr/>
      <dgm:t>
        <a:bodyPr/>
        <a:lstStyle/>
        <a:p>
          <a:r>
            <a:rPr lang="en-US" sz="1100" dirty="0" smtClean="0"/>
            <a:t>Legacy planning</a:t>
          </a:r>
          <a:endParaRPr lang="en-US" sz="1100" dirty="0"/>
        </a:p>
      </dgm:t>
    </dgm:pt>
    <dgm:pt modelId="{EC040F33-960A-9A40-BC41-4197825502C5}" type="parTrans" cxnId="{E5A1EBBD-311A-394A-8B33-B1A0D9B07AEF}">
      <dgm:prSet/>
      <dgm:spPr/>
      <dgm:t>
        <a:bodyPr/>
        <a:lstStyle/>
        <a:p>
          <a:endParaRPr lang="en-US"/>
        </a:p>
      </dgm:t>
    </dgm:pt>
    <dgm:pt modelId="{5F9843D1-F810-DC45-AAAB-909C950ADFBF}" type="sibTrans" cxnId="{E5A1EBBD-311A-394A-8B33-B1A0D9B07AEF}">
      <dgm:prSet/>
      <dgm:spPr/>
      <dgm:t>
        <a:bodyPr/>
        <a:lstStyle/>
        <a:p>
          <a:endParaRPr lang="en-US"/>
        </a:p>
      </dgm:t>
    </dgm:pt>
    <dgm:pt modelId="{49E882E8-06BB-3B4C-9111-319F93471498}">
      <dgm:prSet phldrT="[Text]" custT="1"/>
      <dgm:spPr/>
      <dgm:t>
        <a:bodyPr/>
        <a:lstStyle/>
        <a:p>
          <a:r>
            <a:rPr lang="en-US" sz="1100" dirty="0" smtClean="0"/>
            <a:t>PDNA support</a:t>
          </a:r>
          <a:endParaRPr lang="en-US" sz="1100" dirty="0"/>
        </a:p>
      </dgm:t>
    </dgm:pt>
    <dgm:pt modelId="{68A7B2C9-94EC-6E42-9BFB-880ACC42A54C}" type="parTrans" cxnId="{42F984B4-FDF8-A043-83C8-CFF8983DEB08}">
      <dgm:prSet/>
      <dgm:spPr/>
      <dgm:t>
        <a:bodyPr/>
        <a:lstStyle/>
        <a:p>
          <a:endParaRPr lang="en-US"/>
        </a:p>
      </dgm:t>
    </dgm:pt>
    <dgm:pt modelId="{60083578-6A69-F545-BEDA-5E9103FFB2A1}" type="sibTrans" cxnId="{42F984B4-FDF8-A043-83C8-CFF8983DEB08}">
      <dgm:prSet/>
      <dgm:spPr/>
      <dgm:t>
        <a:bodyPr/>
        <a:lstStyle/>
        <a:p>
          <a:endParaRPr lang="en-US"/>
        </a:p>
      </dgm:t>
    </dgm:pt>
    <dgm:pt modelId="{51B5F0FB-B007-844A-8A4D-30CB3B697686}">
      <dgm:prSet phldrT="[Text]" custT="1"/>
      <dgm:spPr/>
      <dgm:t>
        <a:bodyPr/>
        <a:lstStyle/>
        <a:p>
          <a:r>
            <a:rPr lang="en-US" sz="1100" dirty="0" smtClean="0"/>
            <a:t> Protocols for RO operations</a:t>
          </a:r>
          <a:endParaRPr lang="en-US" sz="1100" dirty="0"/>
        </a:p>
      </dgm:t>
    </dgm:pt>
    <dgm:pt modelId="{4B5D0F87-6D2B-374E-A567-4CD9EB01CA5E}" type="parTrans" cxnId="{F28AF4FA-7596-6547-B3EE-0951D38FF7B9}">
      <dgm:prSet/>
      <dgm:spPr/>
      <dgm:t>
        <a:bodyPr/>
        <a:lstStyle/>
        <a:p>
          <a:endParaRPr lang="en-US"/>
        </a:p>
      </dgm:t>
    </dgm:pt>
    <dgm:pt modelId="{35E698B7-853B-8640-805B-DDA31BD2494B}" type="sibTrans" cxnId="{F28AF4FA-7596-6547-B3EE-0951D38FF7B9}">
      <dgm:prSet/>
      <dgm:spPr/>
      <dgm:t>
        <a:bodyPr/>
        <a:lstStyle/>
        <a:p>
          <a:endParaRPr lang="en-US"/>
        </a:p>
      </dgm:t>
    </dgm:pt>
    <dgm:pt modelId="{DFDDBE78-6704-8548-9F82-EBC291094011}" type="pres">
      <dgm:prSet presAssocID="{2810246C-2570-004E-B776-467FBC8972E1}" presName="theList" presStyleCnt="0">
        <dgm:presLayoutVars>
          <dgm:dir/>
          <dgm:animLvl val="lvl"/>
          <dgm:resizeHandles val="exact"/>
        </dgm:presLayoutVars>
      </dgm:prSet>
      <dgm:spPr/>
      <dgm:t>
        <a:bodyPr/>
        <a:lstStyle/>
        <a:p>
          <a:endParaRPr lang="en-US"/>
        </a:p>
      </dgm:t>
    </dgm:pt>
    <dgm:pt modelId="{DDDE2BC4-4F65-5A42-A62D-67FE241A96CE}" type="pres">
      <dgm:prSet presAssocID="{989E53BD-6810-9C4D-9E01-29A622FF5E9E}" presName="compNode" presStyleCnt="0"/>
      <dgm:spPr/>
    </dgm:pt>
    <dgm:pt modelId="{078CA3C4-F3C4-F548-9A6C-688363039F00}" type="pres">
      <dgm:prSet presAssocID="{989E53BD-6810-9C4D-9E01-29A622FF5E9E}" presName="noGeometry" presStyleCnt="0"/>
      <dgm:spPr/>
    </dgm:pt>
    <dgm:pt modelId="{C1FDA859-CA1F-F14F-B7D1-8E2CBC5608FD}" type="pres">
      <dgm:prSet presAssocID="{989E53BD-6810-9C4D-9E01-29A622FF5E9E}" presName="childTextVisible" presStyleLbl="bgAccFollowNode1" presStyleIdx="0" presStyleCnt="4" custScaleX="137735" custScaleY="146201" custLinFactNeighborX="6760">
        <dgm:presLayoutVars>
          <dgm:bulletEnabled val="1"/>
        </dgm:presLayoutVars>
      </dgm:prSet>
      <dgm:spPr/>
      <dgm:t>
        <a:bodyPr/>
        <a:lstStyle/>
        <a:p>
          <a:endParaRPr lang="en-US"/>
        </a:p>
      </dgm:t>
    </dgm:pt>
    <dgm:pt modelId="{6816597D-A0D9-2F4E-8112-4BEA85ACD773}" type="pres">
      <dgm:prSet presAssocID="{989E53BD-6810-9C4D-9E01-29A622FF5E9E}" presName="childTextHidden" presStyleLbl="bgAccFollowNode1" presStyleIdx="0" presStyleCnt="4"/>
      <dgm:spPr/>
      <dgm:t>
        <a:bodyPr/>
        <a:lstStyle/>
        <a:p>
          <a:endParaRPr lang="en-US"/>
        </a:p>
      </dgm:t>
    </dgm:pt>
    <dgm:pt modelId="{627E3150-A61F-2E46-AAF4-37650F26F480}" type="pres">
      <dgm:prSet presAssocID="{989E53BD-6810-9C4D-9E01-29A622FF5E9E}" presName="parentText" presStyleLbl="node1" presStyleIdx="0" presStyleCnt="4" custScaleX="89860" custScaleY="87882" custLinFactNeighborX="-6944" custLinFactNeighborY="-3380">
        <dgm:presLayoutVars>
          <dgm:chMax val="1"/>
          <dgm:bulletEnabled val="1"/>
        </dgm:presLayoutVars>
      </dgm:prSet>
      <dgm:spPr/>
      <dgm:t>
        <a:bodyPr/>
        <a:lstStyle/>
        <a:p>
          <a:endParaRPr lang="en-US"/>
        </a:p>
      </dgm:t>
    </dgm:pt>
    <dgm:pt modelId="{5635FF87-8398-7C4C-B7B9-91290B3B5D4B}" type="pres">
      <dgm:prSet presAssocID="{989E53BD-6810-9C4D-9E01-29A622FF5E9E}" presName="aSpace" presStyleCnt="0"/>
      <dgm:spPr/>
    </dgm:pt>
    <dgm:pt modelId="{D72AEF0C-D119-DF40-A5EB-F1257E06D47A}" type="pres">
      <dgm:prSet presAssocID="{BEF020BD-9BA5-C54D-8117-C1F5577467A7}" presName="compNode" presStyleCnt="0"/>
      <dgm:spPr/>
    </dgm:pt>
    <dgm:pt modelId="{2CDE9962-60EF-934D-AD5C-DD740074D101}" type="pres">
      <dgm:prSet presAssocID="{BEF020BD-9BA5-C54D-8117-C1F5577467A7}" presName="noGeometry" presStyleCnt="0"/>
      <dgm:spPr/>
    </dgm:pt>
    <dgm:pt modelId="{4544900C-C625-0E4F-9DEE-B76A75C5B859}" type="pres">
      <dgm:prSet presAssocID="{BEF020BD-9BA5-C54D-8117-C1F5577467A7}" presName="childTextVisible" presStyleLbl="bgAccFollowNode1" presStyleIdx="1" presStyleCnt="4" custScaleX="136864" custScaleY="165694">
        <dgm:presLayoutVars>
          <dgm:bulletEnabled val="1"/>
        </dgm:presLayoutVars>
      </dgm:prSet>
      <dgm:spPr/>
      <dgm:t>
        <a:bodyPr/>
        <a:lstStyle/>
        <a:p>
          <a:endParaRPr lang="en-US"/>
        </a:p>
      </dgm:t>
    </dgm:pt>
    <dgm:pt modelId="{6CEE887A-D973-1042-8529-F4F414B381CD}" type="pres">
      <dgm:prSet presAssocID="{BEF020BD-9BA5-C54D-8117-C1F5577467A7}" presName="childTextHidden" presStyleLbl="bgAccFollowNode1" presStyleIdx="1" presStyleCnt="4"/>
      <dgm:spPr/>
      <dgm:t>
        <a:bodyPr/>
        <a:lstStyle/>
        <a:p>
          <a:endParaRPr lang="en-US"/>
        </a:p>
      </dgm:t>
    </dgm:pt>
    <dgm:pt modelId="{1455C27A-043A-DE40-A055-F0665C588138}" type="pres">
      <dgm:prSet presAssocID="{BEF020BD-9BA5-C54D-8117-C1F5577467A7}" presName="parentText" presStyleLbl="node1" presStyleIdx="1" presStyleCnt="4" custLinFactNeighborX="-20280">
        <dgm:presLayoutVars>
          <dgm:chMax val="1"/>
          <dgm:bulletEnabled val="1"/>
        </dgm:presLayoutVars>
      </dgm:prSet>
      <dgm:spPr/>
      <dgm:t>
        <a:bodyPr/>
        <a:lstStyle/>
        <a:p>
          <a:endParaRPr lang="en-US"/>
        </a:p>
      </dgm:t>
    </dgm:pt>
    <dgm:pt modelId="{6F1550E9-B066-EC4E-87C5-671AEAFE3D25}" type="pres">
      <dgm:prSet presAssocID="{BEF020BD-9BA5-C54D-8117-C1F5577467A7}" presName="aSpace" presStyleCnt="0"/>
      <dgm:spPr/>
    </dgm:pt>
    <dgm:pt modelId="{2A8E093F-B584-1A4B-A12A-67F1F57B8BE1}" type="pres">
      <dgm:prSet presAssocID="{D3FE77A9-76AC-A947-9046-AF7E95E60C92}" presName="compNode" presStyleCnt="0"/>
      <dgm:spPr/>
    </dgm:pt>
    <dgm:pt modelId="{D82B9EF2-CF9B-0F48-BE11-A64002FAC209}" type="pres">
      <dgm:prSet presAssocID="{D3FE77A9-76AC-A947-9046-AF7E95E60C92}" presName="noGeometry" presStyleCnt="0"/>
      <dgm:spPr/>
    </dgm:pt>
    <dgm:pt modelId="{E7619581-279E-2E45-A4F0-0BCC94EFF4E9}" type="pres">
      <dgm:prSet presAssocID="{D3FE77A9-76AC-A947-9046-AF7E95E60C92}" presName="childTextVisible" presStyleLbl="bgAccFollowNode1" presStyleIdx="2" presStyleCnt="4" custScaleX="146901" custScaleY="182020">
        <dgm:presLayoutVars>
          <dgm:bulletEnabled val="1"/>
        </dgm:presLayoutVars>
      </dgm:prSet>
      <dgm:spPr/>
      <dgm:t>
        <a:bodyPr/>
        <a:lstStyle/>
        <a:p>
          <a:endParaRPr lang="en-US"/>
        </a:p>
      </dgm:t>
    </dgm:pt>
    <dgm:pt modelId="{D777150E-FF6B-6646-8D6A-6CC7C5B09072}" type="pres">
      <dgm:prSet presAssocID="{D3FE77A9-76AC-A947-9046-AF7E95E60C92}" presName="childTextHidden" presStyleLbl="bgAccFollowNode1" presStyleIdx="2" presStyleCnt="4"/>
      <dgm:spPr/>
      <dgm:t>
        <a:bodyPr/>
        <a:lstStyle/>
        <a:p>
          <a:endParaRPr lang="en-US"/>
        </a:p>
      </dgm:t>
    </dgm:pt>
    <dgm:pt modelId="{FF43953A-EF1C-644C-9FD6-EAB0289B5496}" type="pres">
      <dgm:prSet presAssocID="{D3FE77A9-76AC-A947-9046-AF7E95E60C92}" presName="parentText" presStyleLbl="node1" presStyleIdx="2" presStyleCnt="4" custLinFactNeighborX="-25350">
        <dgm:presLayoutVars>
          <dgm:chMax val="1"/>
          <dgm:bulletEnabled val="1"/>
        </dgm:presLayoutVars>
      </dgm:prSet>
      <dgm:spPr/>
      <dgm:t>
        <a:bodyPr/>
        <a:lstStyle/>
        <a:p>
          <a:endParaRPr lang="en-US"/>
        </a:p>
      </dgm:t>
    </dgm:pt>
    <dgm:pt modelId="{E662786D-F0C7-CA4F-BFA7-48048BE1D277}" type="pres">
      <dgm:prSet presAssocID="{D3FE77A9-76AC-A947-9046-AF7E95E60C92}" presName="aSpace" presStyleCnt="0"/>
      <dgm:spPr/>
    </dgm:pt>
    <dgm:pt modelId="{EA0F48AF-FF82-194C-828F-FE0523AFD844}" type="pres">
      <dgm:prSet presAssocID="{384A7B5B-8D62-0248-A3B8-35155A64D117}" presName="compNode" presStyleCnt="0"/>
      <dgm:spPr/>
    </dgm:pt>
    <dgm:pt modelId="{C1F4C240-1F70-CD45-8897-76802454E711}" type="pres">
      <dgm:prSet presAssocID="{384A7B5B-8D62-0248-A3B8-35155A64D117}" presName="noGeometry" presStyleCnt="0"/>
      <dgm:spPr/>
    </dgm:pt>
    <dgm:pt modelId="{4F4CA0DF-084A-ED4E-86BD-04E5E3DC4D23}" type="pres">
      <dgm:prSet presAssocID="{384A7B5B-8D62-0248-A3B8-35155A64D117}" presName="childTextVisible" presStyleLbl="bgAccFollowNode1" presStyleIdx="3" presStyleCnt="4" custScaleX="135497" custScaleY="197209">
        <dgm:presLayoutVars>
          <dgm:bulletEnabled val="1"/>
        </dgm:presLayoutVars>
      </dgm:prSet>
      <dgm:spPr/>
      <dgm:t>
        <a:bodyPr/>
        <a:lstStyle/>
        <a:p>
          <a:endParaRPr lang="en-US"/>
        </a:p>
      </dgm:t>
    </dgm:pt>
    <dgm:pt modelId="{3E57638D-9AFB-A141-A443-F0EEBA8FFB50}" type="pres">
      <dgm:prSet presAssocID="{384A7B5B-8D62-0248-A3B8-35155A64D117}" presName="childTextHidden" presStyleLbl="bgAccFollowNode1" presStyleIdx="3" presStyleCnt="4"/>
      <dgm:spPr/>
      <dgm:t>
        <a:bodyPr/>
        <a:lstStyle/>
        <a:p>
          <a:endParaRPr lang="en-US"/>
        </a:p>
      </dgm:t>
    </dgm:pt>
    <dgm:pt modelId="{F52617DE-050B-4042-B3E6-8D8C9FF362A1}" type="pres">
      <dgm:prSet presAssocID="{384A7B5B-8D62-0248-A3B8-35155A64D117}" presName="parentText" presStyleLbl="node1" presStyleIdx="3" presStyleCnt="4" custLinFactNeighborX="-18590">
        <dgm:presLayoutVars>
          <dgm:chMax val="1"/>
          <dgm:bulletEnabled val="1"/>
        </dgm:presLayoutVars>
      </dgm:prSet>
      <dgm:spPr/>
      <dgm:t>
        <a:bodyPr/>
        <a:lstStyle/>
        <a:p>
          <a:endParaRPr lang="en-US"/>
        </a:p>
      </dgm:t>
    </dgm:pt>
  </dgm:ptLst>
  <dgm:cxnLst>
    <dgm:cxn modelId="{D5FC3D05-FFA1-7243-869F-545FA55023C2}" type="presOf" srcId="{AA1B01C2-8C09-2445-8DDE-EBAC9F25C681}" destId="{D777150E-FF6B-6646-8D6A-6CC7C5B09072}" srcOrd="1" destOrd="4" presId="urn:microsoft.com/office/officeart/2005/8/layout/hProcess6"/>
    <dgm:cxn modelId="{C8B28C18-4164-8A46-B999-582EF8608C6D}" type="presOf" srcId="{8A2D4532-6C71-AB48-BDEC-ED9EBE4977C8}" destId="{4F4CA0DF-084A-ED4E-86BD-04E5E3DC4D23}" srcOrd="0" destOrd="3" presId="urn:microsoft.com/office/officeart/2005/8/layout/hProcess6"/>
    <dgm:cxn modelId="{AAA9DFC6-DCC3-4644-BEE5-1B1D6DC716D7}" srcId="{384A7B5B-8D62-0248-A3B8-35155A64D117}" destId="{83C9E5FA-7077-D140-B638-0B64B691A714}" srcOrd="2" destOrd="0" parTransId="{A0E0ED80-4E41-5E40-8B5F-608332E9544F}" sibTransId="{557E8F62-7AE7-6346-A610-F437D45371B6}"/>
    <dgm:cxn modelId="{42F984B4-FDF8-A043-83C8-CFF8983DEB08}" srcId="{989E53BD-6810-9C4D-9E01-29A622FF5E9E}" destId="{49E882E8-06BB-3B4C-9111-319F93471498}" srcOrd="3" destOrd="0" parTransId="{68A7B2C9-94EC-6E42-9BFB-880ACC42A54C}" sibTransId="{60083578-6A69-F545-BEDA-5E9103FFB2A1}"/>
    <dgm:cxn modelId="{330EC9B9-A550-A74F-B5CD-4023155E4BF4}" type="presOf" srcId="{83C9E5FA-7077-D140-B638-0B64B691A714}" destId="{4F4CA0DF-084A-ED4E-86BD-04E5E3DC4D23}" srcOrd="0" destOrd="2" presId="urn:microsoft.com/office/officeart/2005/8/layout/hProcess6"/>
    <dgm:cxn modelId="{A7856D2D-EF72-FC4E-8B98-6C2F39F586FC}" type="presOf" srcId="{83C9E5FA-7077-D140-B638-0B64B691A714}" destId="{3E57638D-9AFB-A141-A443-F0EEBA8FFB50}" srcOrd="1" destOrd="2" presId="urn:microsoft.com/office/officeart/2005/8/layout/hProcess6"/>
    <dgm:cxn modelId="{1937B151-1773-4849-966D-092D2A128981}" type="presOf" srcId="{61046EF2-F265-8049-8165-1015DFDD7D56}" destId="{6816597D-A0D9-2F4E-8112-4BEA85ACD773}" srcOrd="1" destOrd="4" presId="urn:microsoft.com/office/officeart/2005/8/layout/hProcess6"/>
    <dgm:cxn modelId="{55F4BBF9-9628-324E-94CB-91AC0EC5EB8F}" type="presOf" srcId="{C7E1CB6E-9DD1-984B-9F84-21D8D81B0FB0}" destId="{3E57638D-9AFB-A141-A443-F0EEBA8FFB50}" srcOrd="1" destOrd="4" presId="urn:microsoft.com/office/officeart/2005/8/layout/hProcess6"/>
    <dgm:cxn modelId="{C7A9603B-6E6A-C442-94BD-8096D2BE0F55}" type="presOf" srcId="{4360C5CB-B822-8240-BA70-5F4649D134E8}" destId="{6CEE887A-D973-1042-8529-F4F414B381CD}" srcOrd="1" destOrd="2" presId="urn:microsoft.com/office/officeart/2005/8/layout/hProcess6"/>
    <dgm:cxn modelId="{34228ADA-70FE-7844-9575-B9A8495835C6}" type="presOf" srcId="{E57E6898-4EE1-424F-B6A2-17AC7ACD7320}" destId="{6CEE887A-D973-1042-8529-F4F414B381CD}" srcOrd="1" destOrd="3" presId="urn:microsoft.com/office/officeart/2005/8/layout/hProcess6"/>
    <dgm:cxn modelId="{9A49CFA5-2056-E74C-9C06-765A322AEF5F}" type="presOf" srcId="{51B5F0FB-B007-844A-8A4D-30CB3B697686}" destId="{D777150E-FF6B-6646-8D6A-6CC7C5B09072}" srcOrd="1" destOrd="3" presId="urn:microsoft.com/office/officeart/2005/8/layout/hProcess6"/>
    <dgm:cxn modelId="{5D5C7C3E-8382-7D42-86B9-292B582B5C96}" srcId="{D3FE77A9-76AC-A947-9046-AF7E95E60C92}" destId="{6A4F5DB6-F557-AF40-9940-21930EF062AF}" srcOrd="6" destOrd="0" parTransId="{0CDE89EF-8457-7545-B86A-4551D84391E9}" sibTransId="{A72FD2A8-B8D4-394B-9D0A-9639F07BEBA9}"/>
    <dgm:cxn modelId="{C6044D23-22F0-EE4C-950A-47DA3FE38231}" type="presOf" srcId="{8F2EFBD5-81C6-EA4A-8AC3-D66B24D02330}" destId="{E7619581-279E-2E45-A4F0-0BCC94EFF4E9}" srcOrd="0" destOrd="0" presId="urn:microsoft.com/office/officeart/2005/8/layout/hProcess6"/>
    <dgm:cxn modelId="{499FBABA-438D-8949-9C3C-E7536B23C867}" type="presOf" srcId="{024A5B20-433F-994E-BFC3-41A678A13B0D}" destId="{D777150E-FF6B-6646-8D6A-6CC7C5B09072}" srcOrd="1" destOrd="2" presId="urn:microsoft.com/office/officeart/2005/8/layout/hProcess6"/>
    <dgm:cxn modelId="{D8019A6B-7053-524D-8B93-00EAA9437FDF}" type="presOf" srcId="{F75F9CB8-C6E4-2848-AEEC-F4207190BC9D}" destId="{E7619581-279E-2E45-A4F0-0BCC94EFF4E9}" srcOrd="0" destOrd="5" presId="urn:microsoft.com/office/officeart/2005/8/layout/hProcess6"/>
    <dgm:cxn modelId="{2C395354-DECA-2C44-8D2D-D6E9B32180DD}" type="presOf" srcId="{652E3B04-BBDA-4344-B275-38E9BDC846F5}" destId="{C1FDA859-CA1F-F14F-B7D1-8E2CBC5608FD}" srcOrd="0" destOrd="1" presId="urn:microsoft.com/office/officeart/2005/8/layout/hProcess6"/>
    <dgm:cxn modelId="{E4738CBF-3552-704E-B7D3-6E826007FB6E}" type="presOf" srcId="{27BA586B-9799-454F-A678-B568E3EAEB44}" destId="{3E57638D-9AFB-A141-A443-F0EEBA8FFB50}" srcOrd="1" destOrd="0" presId="urn:microsoft.com/office/officeart/2005/8/layout/hProcess6"/>
    <dgm:cxn modelId="{C286B99A-54A6-3F49-B5F9-8B09A8DCA178}" type="presOf" srcId="{DB97DDD7-E7FB-CE4F-9D38-9312926E1B3D}" destId="{4F4CA0DF-084A-ED4E-86BD-04E5E3DC4D23}" srcOrd="0" destOrd="5" presId="urn:microsoft.com/office/officeart/2005/8/layout/hProcess6"/>
    <dgm:cxn modelId="{1FFB6B3E-CBF1-1841-A8D5-7EFD1F56C070}" type="presOf" srcId="{8F2EFBD5-81C6-EA4A-8AC3-D66B24D02330}" destId="{D777150E-FF6B-6646-8D6A-6CC7C5B09072}" srcOrd="1" destOrd="0" presId="urn:microsoft.com/office/officeart/2005/8/layout/hProcess6"/>
    <dgm:cxn modelId="{BB490A29-F1F5-9744-BD72-31DFC85B0B2E}" type="presOf" srcId="{AA1B01C2-8C09-2445-8DDE-EBAC9F25C681}" destId="{E7619581-279E-2E45-A4F0-0BCC94EFF4E9}" srcOrd="0" destOrd="4" presId="urn:microsoft.com/office/officeart/2005/8/layout/hProcess6"/>
    <dgm:cxn modelId="{E5A1EBBD-311A-394A-8B33-B1A0D9B07AEF}" srcId="{384A7B5B-8D62-0248-A3B8-35155A64D117}" destId="{DB97DDD7-E7FB-CE4F-9D38-9312926E1B3D}" srcOrd="5" destOrd="0" parTransId="{EC040F33-960A-9A40-BC41-4197825502C5}" sibTransId="{5F9843D1-F810-DC45-AAAB-909C950ADFBF}"/>
    <dgm:cxn modelId="{390F9B9C-56C3-0242-BB25-465684B1C04E}" type="presOf" srcId="{6528CECF-C1AE-6C49-BD07-49C7457032F1}" destId="{C1FDA859-CA1F-F14F-B7D1-8E2CBC5608FD}" srcOrd="0" destOrd="0" presId="urn:microsoft.com/office/officeart/2005/8/layout/hProcess6"/>
    <dgm:cxn modelId="{7CE36D05-50C8-C24F-8A67-0DF71F822764}" type="presOf" srcId="{6528CECF-C1AE-6C49-BD07-49C7457032F1}" destId="{6816597D-A0D9-2F4E-8112-4BEA85ACD773}" srcOrd="1" destOrd="0" presId="urn:microsoft.com/office/officeart/2005/8/layout/hProcess6"/>
    <dgm:cxn modelId="{0B90A407-9849-9D4F-93EF-04967D2D5663}" srcId="{989E53BD-6810-9C4D-9E01-29A622FF5E9E}" destId="{6528CECF-C1AE-6C49-BD07-49C7457032F1}" srcOrd="0" destOrd="0" parTransId="{E83FE51F-49AB-E647-9EC3-D098580AA4C0}" sibTransId="{44DD9C6D-1C66-E94A-A72B-57F7946E3419}"/>
    <dgm:cxn modelId="{5269D026-7A4B-014A-B7AC-E8EDFCFC600C}" type="presOf" srcId="{35828971-3B0F-4A47-AF24-69CF47C50B87}" destId="{D777150E-FF6B-6646-8D6A-6CC7C5B09072}" srcOrd="1" destOrd="1" presId="urn:microsoft.com/office/officeart/2005/8/layout/hProcess6"/>
    <dgm:cxn modelId="{98E4F71A-97AC-2342-8EA7-E3F8BC0F6B2C}" type="presOf" srcId="{D3FE77A9-76AC-A947-9046-AF7E95E60C92}" destId="{FF43953A-EF1C-644C-9FD6-EAB0289B5496}" srcOrd="0" destOrd="0" presId="urn:microsoft.com/office/officeart/2005/8/layout/hProcess6"/>
    <dgm:cxn modelId="{31D856E8-BEFE-6542-9D9B-C340E873883E}" type="presOf" srcId="{A932E258-48AD-8440-804B-E0A12E9A6762}" destId="{4F4CA0DF-084A-ED4E-86BD-04E5E3DC4D23}" srcOrd="0" destOrd="1" presId="urn:microsoft.com/office/officeart/2005/8/layout/hProcess6"/>
    <dgm:cxn modelId="{CA8D484B-05AF-034C-A976-C945DBAEF1C0}" type="presOf" srcId="{F75F9CB8-C6E4-2848-AEEC-F4207190BC9D}" destId="{D777150E-FF6B-6646-8D6A-6CC7C5B09072}" srcOrd="1" destOrd="5" presId="urn:microsoft.com/office/officeart/2005/8/layout/hProcess6"/>
    <dgm:cxn modelId="{FB4C3BC6-6BF2-B344-9A93-3BDB0ECE3EEA}" type="presOf" srcId="{27BA586B-9799-454F-A678-B568E3EAEB44}" destId="{4F4CA0DF-084A-ED4E-86BD-04E5E3DC4D23}" srcOrd="0" destOrd="0" presId="urn:microsoft.com/office/officeart/2005/8/layout/hProcess6"/>
    <dgm:cxn modelId="{776A83D8-BD46-284E-97D8-E107BFDB4EE7}" srcId="{2810246C-2570-004E-B776-467FBC8972E1}" destId="{D3FE77A9-76AC-A947-9046-AF7E95E60C92}" srcOrd="2" destOrd="0" parTransId="{7C4A51A6-B3C0-AF40-AF4A-08C9945E45BD}" sibTransId="{457B62DE-E746-774F-A7C0-C19FFB4B4185}"/>
    <dgm:cxn modelId="{F19C8DAE-F782-5E4F-B381-49F863420E5F}" type="presOf" srcId="{35F83A64-A3E7-194D-B066-81BE20FC437A}" destId="{6816597D-A0D9-2F4E-8112-4BEA85ACD773}" srcOrd="1" destOrd="2" presId="urn:microsoft.com/office/officeart/2005/8/layout/hProcess6"/>
    <dgm:cxn modelId="{D3D91132-A6CC-3E46-8C4D-08D5EE6C9BF8}" srcId="{BEF020BD-9BA5-C54D-8117-C1F5577467A7}" destId="{E57E6898-4EE1-424F-B6A2-17AC7ACD7320}" srcOrd="3" destOrd="0" parTransId="{A341CB62-0643-DE4C-904D-67CCCBC69A76}" sibTransId="{82EB55D1-E749-EF43-8243-DD2A5F2C9E6E}"/>
    <dgm:cxn modelId="{A0A6EEBF-4E60-544D-86FF-682C23ADAE47}" srcId="{BEF020BD-9BA5-C54D-8117-C1F5577467A7}" destId="{6807802D-9234-654F-8C5E-D8DA10F13B4D}" srcOrd="1" destOrd="0" parTransId="{64CDFD6E-3752-B24D-BA4A-A0431EFA93D5}" sibTransId="{2A8021F6-BE56-164C-82EA-F7F0CB2E18F4}"/>
    <dgm:cxn modelId="{00BE1409-DACE-C74C-B3F6-161A2BB5749A}" srcId="{384A7B5B-8D62-0248-A3B8-35155A64D117}" destId="{8A2D4532-6C71-AB48-BDEC-ED9EBE4977C8}" srcOrd="3" destOrd="0" parTransId="{26499876-A0ED-B146-9DA7-B45389341DB1}" sibTransId="{673D7299-9D06-DF43-AA05-BE114A447CFC}"/>
    <dgm:cxn modelId="{5B8349D8-5D1D-C943-9A28-1609824E4511}" type="presOf" srcId="{989E53BD-6810-9C4D-9E01-29A622FF5E9E}" destId="{627E3150-A61F-2E46-AAF4-37650F26F480}" srcOrd="0" destOrd="0" presId="urn:microsoft.com/office/officeart/2005/8/layout/hProcess6"/>
    <dgm:cxn modelId="{BB874145-561F-DF4F-BCEA-73B5B78B742F}" srcId="{989E53BD-6810-9C4D-9E01-29A622FF5E9E}" destId="{652E3B04-BBDA-4344-B275-38E9BDC846F5}" srcOrd="1" destOrd="0" parTransId="{A14F0CB7-7CB7-E548-B75B-2E45BAF25348}" sibTransId="{81203830-98C9-314C-A4B3-D067C980FA1E}"/>
    <dgm:cxn modelId="{5ACC1346-4D0C-BB43-9C70-1904B5BFC584}" type="presOf" srcId="{35F83A64-A3E7-194D-B066-81BE20FC437A}" destId="{C1FDA859-CA1F-F14F-B7D1-8E2CBC5608FD}" srcOrd="0" destOrd="2" presId="urn:microsoft.com/office/officeart/2005/8/layout/hProcess6"/>
    <dgm:cxn modelId="{933D24C1-584A-2847-8362-F8EBE584616B}" srcId="{D3FE77A9-76AC-A947-9046-AF7E95E60C92}" destId="{F75F9CB8-C6E4-2848-AEEC-F4207190BC9D}" srcOrd="5" destOrd="0" parTransId="{B4871570-FB6F-E54F-8FAA-D7FF85B7975C}" sibTransId="{EDE8AC7F-9691-A04C-BCF5-129995A0A7E1}"/>
    <dgm:cxn modelId="{273D2DB8-CB53-DB44-A5FF-EA7AD568804B}" srcId="{D3FE77A9-76AC-A947-9046-AF7E95E60C92}" destId="{024A5B20-433F-994E-BFC3-41A678A13B0D}" srcOrd="2" destOrd="0" parTransId="{7760CADC-16CD-B447-9EED-F44E41495052}" sibTransId="{53A87237-C329-6C41-86FB-DE8A0B6488B3}"/>
    <dgm:cxn modelId="{7E912D14-0A55-404A-B36F-65642477CCBA}" srcId="{384A7B5B-8D62-0248-A3B8-35155A64D117}" destId="{C7E1CB6E-9DD1-984B-9F84-21D8D81B0FB0}" srcOrd="4" destOrd="0" parTransId="{058168D0-540A-7B43-8C02-47D23A9735E9}" sibTransId="{1D58C0F8-3379-F24D-9788-13566D243726}"/>
    <dgm:cxn modelId="{6E4747C4-3819-584A-B356-0C3187F31A8C}" type="presOf" srcId="{BEF020BD-9BA5-C54D-8117-C1F5577467A7}" destId="{1455C27A-043A-DE40-A055-F0665C588138}" srcOrd="0" destOrd="0" presId="urn:microsoft.com/office/officeart/2005/8/layout/hProcess6"/>
    <dgm:cxn modelId="{84C0C70E-843B-6540-9DBE-E02B3680FF46}" type="presOf" srcId="{51B5F0FB-B007-844A-8A4D-30CB3B697686}" destId="{E7619581-279E-2E45-A4F0-0BCC94EFF4E9}" srcOrd="0" destOrd="3" presId="urn:microsoft.com/office/officeart/2005/8/layout/hProcess6"/>
    <dgm:cxn modelId="{93473BB4-EBC7-DF4E-9F4E-63025D0C5EAA}" type="presOf" srcId="{A932E258-48AD-8440-804B-E0A12E9A6762}" destId="{3E57638D-9AFB-A141-A443-F0EEBA8FFB50}" srcOrd="1" destOrd="1" presId="urn:microsoft.com/office/officeart/2005/8/layout/hProcess6"/>
    <dgm:cxn modelId="{4D55A434-FC6F-F44E-825B-40A5E69EB4CD}" type="presOf" srcId="{C7E1CB6E-9DD1-984B-9F84-21D8D81B0FB0}" destId="{4F4CA0DF-084A-ED4E-86BD-04E5E3DC4D23}" srcOrd="0" destOrd="4" presId="urn:microsoft.com/office/officeart/2005/8/layout/hProcess6"/>
    <dgm:cxn modelId="{F56BAB55-D06A-8649-AD0C-00AFB196C827}" type="presOf" srcId="{6A4F5DB6-F557-AF40-9940-21930EF062AF}" destId="{E7619581-279E-2E45-A4F0-0BCC94EFF4E9}" srcOrd="0" destOrd="6" presId="urn:microsoft.com/office/officeart/2005/8/layout/hProcess6"/>
    <dgm:cxn modelId="{95098162-7DA3-4B41-A424-343009E421DF}" srcId="{989E53BD-6810-9C4D-9E01-29A622FF5E9E}" destId="{35F83A64-A3E7-194D-B066-81BE20FC437A}" srcOrd="2" destOrd="0" parTransId="{E289135C-E36E-A643-880E-7331713CAAED}" sibTransId="{2B539206-F82B-D643-BACF-14691496EFE1}"/>
    <dgm:cxn modelId="{DF506E99-2474-9342-9CBD-35EC13B96B20}" type="presOf" srcId="{6807802D-9234-654F-8C5E-D8DA10F13B4D}" destId="{6CEE887A-D973-1042-8529-F4F414B381CD}" srcOrd="1" destOrd="1" presId="urn:microsoft.com/office/officeart/2005/8/layout/hProcess6"/>
    <dgm:cxn modelId="{353E365F-2065-3548-9E8E-09A3C85AC7C6}" type="presOf" srcId="{6A4F5DB6-F557-AF40-9940-21930EF062AF}" destId="{D777150E-FF6B-6646-8D6A-6CC7C5B09072}" srcOrd="1" destOrd="6" presId="urn:microsoft.com/office/officeart/2005/8/layout/hProcess6"/>
    <dgm:cxn modelId="{F28AF4FA-7596-6547-B3EE-0951D38FF7B9}" srcId="{D3FE77A9-76AC-A947-9046-AF7E95E60C92}" destId="{51B5F0FB-B007-844A-8A4D-30CB3B697686}" srcOrd="3" destOrd="0" parTransId="{4B5D0F87-6D2B-374E-A567-4CD9EB01CA5E}" sibTransId="{35E698B7-853B-8640-805B-DDA31BD2494B}"/>
    <dgm:cxn modelId="{7F524A57-CF11-B64C-825B-2D7158A05C0B}" srcId="{989E53BD-6810-9C4D-9E01-29A622FF5E9E}" destId="{61046EF2-F265-8049-8165-1015DFDD7D56}" srcOrd="4" destOrd="0" parTransId="{C277CF21-1F0D-744A-9E8D-F4BCC72F0C5D}" sibTransId="{2C482ACE-6712-0E4A-B0C4-C08FA389487E}"/>
    <dgm:cxn modelId="{4763D396-2ED0-8D40-986E-0DB71E9B6C79}" type="presOf" srcId="{024A5B20-433F-994E-BFC3-41A678A13B0D}" destId="{E7619581-279E-2E45-A4F0-0BCC94EFF4E9}" srcOrd="0" destOrd="2" presId="urn:microsoft.com/office/officeart/2005/8/layout/hProcess6"/>
    <dgm:cxn modelId="{36666802-B3C0-3646-BF3C-5956F51DEF34}" type="presOf" srcId="{49E882E8-06BB-3B4C-9111-319F93471498}" destId="{6816597D-A0D9-2F4E-8112-4BEA85ACD773}" srcOrd="1" destOrd="3" presId="urn:microsoft.com/office/officeart/2005/8/layout/hProcess6"/>
    <dgm:cxn modelId="{C64F5365-54F1-0947-B75E-A63E662F52D9}" type="presOf" srcId="{6807802D-9234-654F-8C5E-D8DA10F13B4D}" destId="{4544900C-C625-0E4F-9DEE-B76A75C5B859}" srcOrd="0" destOrd="1" presId="urn:microsoft.com/office/officeart/2005/8/layout/hProcess6"/>
    <dgm:cxn modelId="{BC152FD0-10FC-AA44-9166-33444094B001}" srcId="{D3FE77A9-76AC-A947-9046-AF7E95E60C92}" destId="{8F2EFBD5-81C6-EA4A-8AC3-D66B24D02330}" srcOrd="0" destOrd="0" parTransId="{5F7EAE61-7D3B-3A42-A8AD-B1487A130A12}" sibTransId="{CEFE14BA-312F-F941-8085-808292DB1753}"/>
    <dgm:cxn modelId="{59B6B608-0CA2-7F46-8526-5680B5449D16}" type="presOf" srcId="{652E3B04-BBDA-4344-B275-38E9BDC846F5}" destId="{6816597D-A0D9-2F4E-8112-4BEA85ACD773}" srcOrd="1" destOrd="1" presId="urn:microsoft.com/office/officeart/2005/8/layout/hProcess6"/>
    <dgm:cxn modelId="{1201B87C-3996-1145-8EAE-95F401B24033}" type="presOf" srcId="{E57E6898-4EE1-424F-B6A2-17AC7ACD7320}" destId="{4544900C-C625-0E4F-9DEE-B76A75C5B859}" srcOrd="0" destOrd="3" presId="urn:microsoft.com/office/officeart/2005/8/layout/hProcess6"/>
    <dgm:cxn modelId="{688DF885-1AFB-CE4B-BF1B-FA934C5DA720}" srcId="{D3FE77A9-76AC-A947-9046-AF7E95E60C92}" destId="{35828971-3B0F-4A47-AF24-69CF47C50B87}" srcOrd="1" destOrd="0" parTransId="{FC25FD4D-46E1-694A-88C8-D25FAABE3EB4}" sibTransId="{E5D2458C-9C85-CC47-AC50-12812F1519C5}"/>
    <dgm:cxn modelId="{5D0B0163-0E8D-6844-82CC-FBF76858FA2E}" type="presOf" srcId="{8A2D4532-6C71-AB48-BDEC-ED9EBE4977C8}" destId="{3E57638D-9AFB-A141-A443-F0EEBA8FFB50}" srcOrd="1" destOrd="3" presId="urn:microsoft.com/office/officeart/2005/8/layout/hProcess6"/>
    <dgm:cxn modelId="{01516AFC-268F-0848-A034-5F7EF736B4E5}" type="presOf" srcId="{1E958BB5-245D-8A4E-B672-107627E320D4}" destId="{4544900C-C625-0E4F-9DEE-B76A75C5B859}" srcOrd="0" destOrd="0" presId="urn:microsoft.com/office/officeart/2005/8/layout/hProcess6"/>
    <dgm:cxn modelId="{297F5634-565F-6A42-93CA-78084D5688BD}" srcId="{384A7B5B-8D62-0248-A3B8-35155A64D117}" destId="{27BA586B-9799-454F-A678-B568E3EAEB44}" srcOrd="0" destOrd="0" parTransId="{0CF65587-2602-8342-9D85-4EEBF96FE578}" sibTransId="{FBCC52A7-91E1-384C-A95F-010068968D30}"/>
    <dgm:cxn modelId="{76FD6481-F286-4740-9D0C-620B3EAE4E39}" type="presOf" srcId="{49E882E8-06BB-3B4C-9111-319F93471498}" destId="{C1FDA859-CA1F-F14F-B7D1-8E2CBC5608FD}" srcOrd="0" destOrd="3" presId="urn:microsoft.com/office/officeart/2005/8/layout/hProcess6"/>
    <dgm:cxn modelId="{F68C8B23-E3DF-6A4C-AB25-520EBC7B2650}" type="presOf" srcId="{4360C5CB-B822-8240-BA70-5F4649D134E8}" destId="{4544900C-C625-0E4F-9DEE-B76A75C5B859}" srcOrd="0" destOrd="2" presId="urn:microsoft.com/office/officeart/2005/8/layout/hProcess6"/>
    <dgm:cxn modelId="{E480CD50-0D6D-BA46-BCBB-962E4C88B5EA}" type="presOf" srcId="{384A7B5B-8D62-0248-A3B8-35155A64D117}" destId="{F52617DE-050B-4042-B3E6-8D8C9FF362A1}" srcOrd="0" destOrd="0" presId="urn:microsoft.com/office/officeart/2005/8/layout/hProcess6"/>
    <dgm:cxn modelId="{F60143B3-E9B4-8B4B-A21D-9B9868AE721B}" type="presOf" srcId="{35828971-3B0F-4A47-AF24-69CF47C50B87}" destId="{E7619581-279E-2E45-A4F0-0BCC94EFF4E9}" srcOrd="0" destOrd="1" presId="urn:microsoft.com/office/officeart/2005/8/layout/hProcess6"/>
    <dgm:cxn modelId="{F7DD190E-0544-E74D-B4D6-B1A03FE315CE}" type="presOf" srcId="{61046EF2-F265-8049-8165-1015DFDD7D56}" destId="{C1FDA859-CA1F-F14F-B7D1-8E2CBC5608FD}" srcOrd="0" destOrd="4" presId="urn:microsoft.com/office/officeart/2005/8/layout/hProcess6"/>
    <dgm:cxn modelId="{7AE6069C-B14C-C04A-BC9E-CB1B766C9C26}" srcId="{2810246C-2570-004E-B776-467FBC8972E1}" destId="{384A7B5B-8D62-0248-A3B8-35155A64D117}" srcOrd="3" destOrd="0" parTransId="{2F4927A4-64BF-E94D-BED7-93718785ED7C}" sibTransId="{9A0133CA-F8AE-0F47-AFD6-4E6DA028753E}"/>
    <dgm:cxn modelId="{FAD2721C-5C60-5A4D-9D63-F82B76F997DA}" type="presOf" srcId="{DB97DDD7-E7FB-CE4F-9D38-9312926E1B3D}" destId="{3E57638D-9AFB-A141-A443-F0EEBA8FFB50}" srcOrd="1" destOrd="5" presId="urn:microsoft.com/office/officeart/2005/8/layout/hProcess6"/>
    <dgm:cxn modelId="{B47C9666-54DA-0C4F-A67C-2D6BE0946F96}" srcId="{2810246C-2570-004E-B776-467FBC8972E1}" destId="{989E53BD-6810-9C4D-9E01-29A622FF5E9E}" srcOrd="0" destOrd="0" parTransId="{3A92F3E0-6185-004C-8B1B-A66543BFB6BF}" sibTransId="{8B0BC6C9-FA7D-394F-BFB4-A64656C97D36}"/>
    <dgm:cxn modelId="{38F94579-4D71-FC4C-A204-B0D39A1DD6D6}" srcId="{D3FE77A9-76AC-A947-9046-AF7E95E60C92}" destId="{AA1B01C2-8C09-2445-8DDE-EBAC9F25C681}" srcOrd="4" destOrd="0" parTransId="{D0F99EDC-55DF-AD47-921E-62AC75E8A5C9}" sibTransId="{89C9049D-7D67-2148-8D03-227CB4CB5487}"/>
    <dgm:cxn modelId="{19D47504-8AD4-A14C-A00B-7CA14D03E4EC}" type="presOf" srcId="{2810246C-2570-004E-B776-467FBC8972E1}" destId="{DFDDBE78-6704-8548-9F82-EBC291094011}" srcOrd="0" destOrd="0" presId="urn:microsoft.com/office/officeart/2005/8/layout/hProcess6"/>
    <dgm:cxn modelId="{9E110E29-E1F0-C847-B90A-204F2DEEEC68}" srcId="{2810246C-2570-004E-B776-467FBC8972E1}" destId="{BEF020BD-9BA5-C54D-8117-C1F5577467A7}" srcOrd="1" destOrd="0" parTransId="{CC353754-044B-604C-B8E4-8B5A970A6A7E}" sibTransId="{09A21428-1EBA-0843-BC0E-2F1566FD656C}"/>
    <dgm:cxn modelId="{196F5F65-6B63-854E-B4BC-781DA9E11D5A}" srcId="{384A7B5B-8D62-0248-A3B8-35155A64D117}" destId="{A932E258-48AD-8440-804B-E0A12E9A6762}" srcOrd="1" destOrd="0" parTransId="{D78CE7FE-E18D-6049-B121-CCFC7F4A9E17}" sibTransId="{D7CCAC07-10A5-D042-8472-067BBBF9F8FA}"/>
    <dgm:cxn modelId="{37B79544-5511-C44B-A2A3-58CC7112D619}" srcId="{BEF020BD-9BA5-C54D-8117-C1F5577467A7}" destId="{1E958BB5-245D-8A4E-B672-107627E320D4}" srcOrd="0" destOrd="0" parTransId="{413D7438-D325-204D-AFDD-881D406B35F5}" sibTransId="{EBFA656F-72EF-1446-A11D-4E438B1933E2}"/>
    <dgm:cxn modelId="{E6EF8CF0-BE45-D648-9E39-D56119C85280}" type="presOf" srcId="{1E958BB5-245D-8A4E-B672-107627E320D4}" destId="{6CEE887A-D973-1042-8529-F4F414B381CD}" srcOrd="1" destOrd="0" presId="urn:microsoft.com/office/officeart/2005/8/layout/hProcess6"/>
    <dgm:cxn modelId="{FDE77ABA-B5DD-6E44-B12C-FE10285A3371}" srcId="{BEF020BD-9BA5-C54D-8117-C1F5577467A7}" destId="{4360C5CB-B822-8240-BA70-5F4649D134E8}" srcOrd="2" destOrd="0" parTransId="{68E15690-B396-E34C-B908-C1FDC197C4DF}" sibTransId="{0C2B68E9-9E9B-1347-8722-B5C60626086C}"/>
    <dgm:cxn modelId="{CA3AD1F9-4971-4B43-B9E5-2ADCCB94A71F}" type="presParOf" srcId="{DFDDBE78-6704-8548-9F82-EBC291094011}" destId="{DDDE2BC4-4F65-5A42-A62D-67FE241A96CE}" srcOrd="0" destOrd="0" presId="urn:microsoft.com/office/officeart/2005/8/layout/hProcess6"/>
    <dgm:cxn modelId="{6147744B-B241-9042-8AA6-56D5309D5410}" type="presParOf" srcId="{DDDE2BC4-4F65-5A42-A62D-67FE241A96CE}" destId="{078CA3C4-F3C4-F548-9A6C-688363039F00}" srcOrd="0" destOrd="0" presId="urn:microsoft.com/office/officeart/2005/8/layout/hProcess6"/>
    <dgm:cxn modelId="{15FF2BCD-3AB4-A048-8A63-81351972964E}" type="presParOf" srcId="{DDDE2BC4-4F65-5A42-A62D-67FE241A96CE}" destId="{C1FDA859-CA1F-F14F-B7D1-8E2CBC5608FD}" srcOrd="1" destOrd="0" presId="urn:microsoft.com/office/officeart/2005/8/layout/hProcess6"/>
    <dgm:cxn modelId="{BC4F1C44-1FDE-C748-AAD8-1BD19D13D53D}" type="presParOf" srcId="{DDDE2BC4-4F65-5A42-A62D-67FE241A96CE}" destId="{6816597D-A0D9-2F4E-8112-4BEA85ACD773}" srcOrd="2" destOrd="0" presId="urn:microsoft.com/office/officeart/2005/8/layout/hProcess6"/>
    <dgm:cxn modelId="{13DC58B8-F8C6-EE48-8B79-F770B744D1DF}" type="presParOf" srcId="{DDDE2BC4-4F65-5A42-A62D-67FE241A96CE}" destId="{627E3150-A61F-2E46-AAF4-37650F26F480}" srcOrd="3" destOrd="0" presId="urn:microsoft.com/office/officeart/2005/8/layout/hProcess6"/>
    <dgm:cxn modelId="{FFF69D45-10F0-3A46-851D-A8C7D24B8A9A}" type="presParOf" srcId="{DFDDBE78-6704-8548-9F82-EBC291094011}" destId="{5635FF87-8398-7C4C-B7B9-91290B3B5D4B}" srcOrd="1" destOrd="0" presId="urn:microsoft.com/office/officeart/2005/8/layout/hProcess6"/>
    <dgm:cxn modelId="{BAA4D5D5-BD95-8B44-9AD1-12A672396043}" type="presParOf" srcId="{DFDDBE78-6704-8548-9F82-EBC291094011}" destId="{D72AEF0C-D119-DF40-A5EB-F1257E06D47A}" srcOrd="2" destOrd="0" presId="urn:microsoft.com/office/officeart/2005/8/layout/hProcess6"/>
    <dgm:cxn modelId="{742AE23F-10DC-B342-91AE-F797DB4A18C3}" type="presParOf" srcId="{D72AEF0C-D119-DF40-A5EB-F1257E06D47A}" destId="{2CDE9962-60EF-934D-AD5C-DD740074D101}" srcOrd="0" destOrd="0" presId="urn:microsoft.com/office/officeart/2005/8/layout/hProcess6"/>
    <dgm:cxn modelId="{1391DCCC-8C33-544E-8AF2-C8F0D372D6B9}" type="presParOf" srcId="{D72AEF0C-D119-DF40-A5EB-F1257E06D47A}" destId="{4544900C-C625-0E4F-9DEE-B76A75C5B859}" srcOrd="1" destOrd="0" presId="urn:microsoft.com/office/officeart/2005/8/layout/hProcess6"/>
    <dgm:cxn modelId="{11A03DD2-93C3-B446-B557-64448F739EC7}" type="presParOf" srcId="{D72AEF0C-D119-DF40-A5EB-F1257E06D47A}" destId="{6CEE887A-D973-1042-8529-F4F414B381CD}" srcOrd="2" destOrd="0" presId="urn:microsoft.com/office/officeart/2005/8/layout/hProcess6"/>
    <dgm:cxn modelId="{1D3A05C7-AF0F-FE40-8261-BD8AF67E2385}" type="presParOf" srcId="{D72AEF0C-D119-DF40-A5EB-F1257E06D47A}" destId="{1455C27A-043A-DE40-A055-F0665C588138}" srcOrd="3" destOrd="0" presId="urn:microsoft.com/office/officeart/2005/8/layout/hProcess6"/>
    <dgm:cxn modelId="{64CB158C-4E30-544A-AB36-4F69BA36A712}" type="presParOf" srcId="{DFDDBE78-6704-8548-9F82-EBC291094011}" destId="{6F1550E9-B066-EC4E-87C5-671AEAFE3D25}" srcOrd="3" destOrd="0" presId="urn:microsoft.com/office/officeart/2005/8/layout/hProcess6"/>
    <dgm:cxn modelId="{C51DEBDF-B791-7742-8905-C9FA71FD835F}" type="presParOf" srcId="{DFDDBE78-6704-8548-9F82-EBC291094011}" destId="{2A8E093F-B584-1A4B-A12A-67F1F57B8BE1}" srcOrd="4" destOrd="0" presId="urn:microsoft.com/office/officeart/2005/8/layout/hProcess6"/>
    <dgm:cxn modelId="{EE19B42F-D801-8E45-BCC3-0CEE7CCDDDBD}" type="presParOf" srcId="{2A8E093F-B584-1A4B-A12A-67F1F57B8BE1}" destId="{D82B9EF2-CF9B-0F48-BE11-A64002FAC209}" srcOrd="0" destOrd="0" presId="urn:microsoft.com/office/officeart/2005/8/layout/hProcess6"/>
    <dgm:cxn modelId="{1B3C64C3-B7AC-1E44-A784-02705F80692E}" type="presParOf" srcId="{2A8E093F-B584-1A4B-A12A-67F1F57B8BE1}" destId="{E7619581-279E-2E45-A4F0-0BCC94EFF4E9}" srcOrd="1" destOrd="0" presId="urn:microsoft.com/office/officeart/2005/8/layout/hProcess6"/>
    <dgm:cxn modelId="{357A2897-CFB4-694C-BE33-4E4B74B87D0B}" type="presParOf" srcId="{2A8E093F-B584-1A4B-A12A-67F1F57B8BE1}" destId="{D777150E-FF6B-6646-8D6A-6CC7C5B09072}" srcOrd="2" destOrd="0" presId="urn:microsoft.com/office/officeart/2005/8/layout/hProcess6"/>
    <dgm:cxn modelId="{275E9DE4-201D-D243-A437-5534351F0C57}" type="presParOf" srcId="{2A8E093F-B584-1A4B-A12A-67F1F57B8BE1}" destId="{FF43953A-EF1C-644C-9FD6-EAB0289B5496}" srcOrd="3" destOrd="0" presId="urn:microsoft.com/office/officeart/2005/8/layout/hProcess6"/>
    <dgm:cxn modelId="{CB05325E-F90B-9141-83CD-A28DD1BBE16A}" type="presParOf" srcId="{DFDDBE78-6704-8548-9F82-EBC291094011}" destId="{E662786D-F0C7-CA4F-BFA7-48048BE1D277}" srcOrd="5" destOrd="0" presId="urn:microsoft.com/office/officeart/2005/8/layout/hProcess6"/>
    <dgm:cxn modelId="{7F7C02C6-3799-B945-989A-C5861795C35D}" type="presParOf" srcId="{DFDDBE78-6704-8548-9F82-EBC291094011}" destId="{EA0F48AF-FF82-194C-828F-FE0523AFD844}" srcOrd="6" destOrd="0" presId="urn:microsoft.com/office/officeart/2005/8/layout/hProcess6"/>
    <dgm:cxn modelId="{0BB564AD-6D9D-9541-8E67-8E7102D2AA17}" type="presParOf" srcId="{EA0F48AF-FF82-194C-828F-FE0523AFD844}" destId="{C1F4C240-1F70-CD45-8897-76802454E711}" srcOrd="0" destOrd="0" presId="urn:microsoft.com/office/officeart/2005/8/layout/hProcess6"/>
    <dgm:cxn modelId="{B83C7052-0858-EC47-BBAF-8E37D158CFC0}" type="presParOf" srcId="{EA0F48AF-FF82-194C-828F-FE0523AFD844}" destId="{4F4CA0DF-084A-ED4E-86BD-04E5E3DC4D23}" srcOrd="1" destOrd="0" presId="urn:microsoft.com/office/officeart/2005/8/layout/hProcess6"/>
    <dgm:cxn modelId="{75ACA368-FA6D-E94B-B88D-9A0F068F6F49}" type="presParOf" srcId="{EA0F48AF-FF82-194C-828F-FE0523AFD844}" destId="{3E57638D-9AFB-A141-A443-F0EEBA8FFB50}" srcOrd="2" destOrd="0" presId="urn:microsoft.com/office/officeart/2005/8/layout/hProcess6"/>
    <dgm:cxn modelId="{08CCA196-84ED-F041-B75A-BAB983ADC95A}" type="presParOf" srcId="{EA0F48AF-FF82-194C-828F-FE0523AFD844}" destId="{F52617DE-050B-4042-B3E6-8D8C9FF362A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DA859-CA1F-F14F-B7D1-8E2CBC5608FD}">
      <dsp:nvSpPr>
        <dsp:cNvPr id="0" name=""/>
        <dsp:cNvSpPr/>
      </dsp:nvSpPr>
      <dsp:spPr>
        <a:xfrm>
          <a:off x="195148" y="1173252"/>
          <a:ext cx="2070037" cy="192069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Infrastructure</a:t>
          </a:r>
          <a:endParaRPr lang="en-US" sz="1100" kern="1200" dirty="0"/>
        </a:p>
        <a:p>
          <a:pPr marL="57150" lvl="1" indent="-57150" algn="l" defTabSz="488950">
            <a:lnSpc>
              <a:spcPct val="90000"/>
            </a:lnSpc>
            <a:spcBef>
              <a:spcPct val="0"/>
            </a:spcBef>
            <a:spcAft>
              <a:spcPct val="15000"/>
            </a:spcAft>
            <a:buChar char="••"/>
          </a:pPr>
          <a:r>
            <a:rPr lang="en-US" sz="1100" kern="1200" dirty="0" smtClean="0"/>
            <a:t>Institutional relationships</a:t>
          </a:r>
          <a:endParaRPr lang="en-US" sz="1100" kern="1200" dirty="0"/>
        </a:p>
        <a:p>
          <a:pPr marL="57150" lvl="1" indent="-57150" algn="l" defTabSz="488950">
            <a:lnSpc>
              <a:spcPct val="90000"/>
            </a:lnSpc>
            <a:spcBef>
              <a:spcPct val="0"/>
            </a:spcBef>
            <a:spcAft>
              <a:spcPct val="15000"/>
            </a:spcAft>
            <a:buChar char="••"/>
          </a:pPr>
          <a:r>
            <a:rPr lang="en-US" sz="1100" kern="1200" dirty="0" smtClean="0"/>
            <a:t>Product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PDNA support</a:t>
          </a:r>
          <a:endParaRPr lang="en-US" sz="1100" kern="1200" dirty="0"/>
        </a:p>
        <a:p>
          <a:pPr marL="57150" lvl="1" indent="-57150" algn="l" defTabSz="488950">
            <a:lnSpc>
              <a:spcPct val="90000"/>
            </a:lnSpc>
            <a:spcBef>
              <a:spcPct val="0"/>
            </a:spcBef>
            <a:spcAft>
              <a:spcPct val="15000"/>
            </a:spcAft>
            <a:buChar char="••"/>
          </a:pPr>
          <a:r>
            <a:rPr lang="en-US" sz="1100" kern="1200" dirty="0" smtClean="0"/>
            <a:t>Scenario building</a:t>
          </a:r>
          <a:endParaRPr lang="en-US" sz="1100" kern="1200" dirty="0"/>
        </a:p>
      </dsp:txBody>
      <dsp:txXfrm>
        <a:off x="712658" y="1461356"/>
        <a:ext cx="1009143" cy="1344486"/>
      </dsp:txXfrm>
    </dsp:sp>
    <dsp:sp modelId="{627E3150-A61F-2E46-AAF4-37650F26F480}">
      <dsp:nvSpPr>
        <dsp:cNvPr id="0" name=""/>
        <dsp:cNvSpPr/>
      </dsp:nvSpPr>
      <dsp:spPr>
        <a:xfrm>
          <a:off x="0" y="1778003"/>
          <a:ext cx="675259" cy="66039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Preparation</a:t>
          </a:r>
          <a:endParaRPr lang="en-US" sz="600" kern="1200" dirty="0"/>
        </a:p>
      </dsp:txBody>
      <dsp:txXfrm>
        <a:off x="98889" y="1874716"/>
        <a:ext cx="477481" cy="466969"/>
      </dsp:txXfrm>
    </dsp:sp>
    <dsp:sp modelId="{4544900C-C625-0E4F-9DEE-B76A75C5B859}">
      <dsp:nvSpPr>
        <dsp:cNvPr id="0" name=""/>
        <dsp:cNvSpPr/>
      </dsp:nvSpPr>
      <dsp:spPr>
        <a:xfrm>
          <a:off x="2356233" y="1045209"/>
          <a:ext cx="2056947" cy="2176781"/>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Charter activation monitoring</a:t>
          </a:r>
          <a:endParaRPr lang="en-US" sz="1100" kern="1200" dirty="0"/>
        </a:p>
        <a:p>
          <a:pPr marL="57150" lvl="1" indent="-57150" algn="l" defTabSz="488950">
            <a:lnSpc>
              <a:spcPct val="90000"/>
            </a:lnSpc>
            <a:spcBef>
              <a:spcPct val="0"/>
            </a:spcBef>
            <a:spcAft>
              <a:spcPct val="15000"/>
            </a:spcAft>
            <a:buChar char="••"/>
          </a:pPr>
          <a:r>
            <a:rPr lang="en-US" sz="1100" kern="1200" dirty="0" smtClean="0"/>
            <a:t>Summary Event Report</a:t>
          </a:r>
          <a:endParaRPr lang="en-US" sz="1100" kern="1200" dirty="0"/>
        </a:p>
        <a:p>
          <a:pPr marL="57150" lvl="1" indent="-57150" algn="l" defTabSz="488950">
            <a:lnSpc>
              <a:spcPct val="90000"/>
            </a:lnSpc>
            <a:spcBef>
              <a:spcPct val="0"/>
            </a:spcBef>
            <a:spcAft>
              <a:spcPct val="15000"/>
            </a:spcAft>
            <a:buChar char="••"/>
          </a:pPr>
          <a:r>
            <a:rPr lang="en-US" sz="1100" kern="1200" dirty="0" smtClean="0"/>
            <a:t>Preliminary Data Acquisition Plan</a:t>
          </a:r>
          <a:endParaRPr lang="en-US" sz="1100" kern="1200" dirty="0"/>
        </a:p>
        <a:p>
          <a:pPr marL="57150" lvl="1" indent="-57150" algn="l" defTabSz="488950">
            <a:lnSpc>
              <a:spcPct val="90000"/>
            </a:lnSpc>
            <a:spcBef>
              <a:spcPct val="0"/>
            </a:spcBef>
            <a:spcAft>
              <a:spcPct val="15000"/>
            </a:spcAft>
            <a:buChar char="••"/>
          </a:pPr>
          <a:r>
            <a:rPr lang="en-US" sz="1100" kern="1200" dirty="0" smtClean="0"/>
            <a:t>Decision by ROOT to trigger</a:t>
          </a:r>
          <a:endParaRPr lang="en-US" sz="1100" kern="1200" dirty="0"/>
        </a:p>
      </dsp:txBody>
      <dsp:txXfrm>
        <a:off x="2870470" y="1371726"/>
        <a:ext cx="1002762" cy="1523747"/>
      </dsp:txXfrm>
    </dsp:sp>
    <dsp:sp modelId="{1455C27A-043A-DE40-A055-F0665C588138}">
      <dsp:nvSpPr>
        <dsp:cNvPr id="0" name=""/>
        <dsp:cNvSpPr/>
      </dsp:nvSpPr>
      <dsp:spPr>
        <a:xfrm>
          <a:off x="2105126"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Triggering</a:t>
          </a:r>
          <a:endParaRPr lang="en-US" sz="600" kern="1200" dirty="0"/>
        </a:p>
      </dsp:txBody>
      <dsp:txXfrm>
        <a:off x="2215174" y="1867919"/>
        <a:ext cx="531360" cy="531360"/>
      </dsp:txXfrm>
    </dsp:sp>
    <dsp:sp modelId="{E7619581-279E-2E45-A4F0-0BCC94EFF4E9}">
      <dsp:nvSpPr>
        <dsp:cNvPr id="0" name=""/>
        <dsp:cNvSpPr/>
      </dsp:nvSpPr>
      <dsp:spPr>
        <a:xfrm>
          <a:off x="4530400" y="937969"/>
          <a:ext cx="2207795" cy="2391261"/>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Upload of Charter data and baseline products</a:t>
          </a:r>
          <a:endParaRPr lang="en-US" sz="1100" kern="1200" dirty="0"/>
        </a:p>
        <a:p>
          <a:pPr marL="57150" lvl="1" indent="-57150" algn="l" defTabSz="488950">
            <a:lnSpc>
              <a:spcPct val="90000"/>
            </a:lnSpc>
            <a:spcBef>
              <a:spcPct val="0"/>
            </a:spcBef>
            <a:spcAft>
              <a:spcPct val="15000"/>
            </a:spcAft>
            <a:buChar char="••"/>
          </a:pPr>
          <a:r>
            <a:rPr lang="en-US" sz="1100" kern="1200" dirty="0" smtClean="0"/>
            <a:t>Link to national end user</a:t>
          </a:r>
          <a:endParaRPr lang="en-US" sz="1100" kern="1200" dirty="0"/>
        </a:p>
        <a:p>
          <a:pPr marL="57150" lvl="1" indent="-57150" algn="l" defTabSz="488950">
            <a:lnSpc>
              <a:spcPct val="90000"/>
            </a:lnSpc>
            <a:spcBef>
              <a:spcPct val="0"/>
            </a:spcBef>
            <a:spcAft>
              <a:spcPct val="15000"/>
            </a:spcAft>
            <a:buChar char="••"/>
          </a:pPr>
          <a:r>
            <a:rPr lang="en-US" sz="1100" kern="1200" dirty="0" smtClean="0"/>
            <a:t>Development of RO activity grid</a:t>
          </a:r>
          <a:endParaRPr lang="en-US" sz="1100" kern="1200" dirty="0"/>
        </a:p>
        <a:p>
          <a:pPr marL="57150" lvl="1" indent="-57150" algn="l" defTabSz="488950">
            <a:lnSpc>
              <a:spcPct val="90000"/>
            </a:lnSpc>
            <a:spcBef>
              <a:spcPct val="0"/>
            </a:spcBef>
            <a:spcAft>
              <a:spcPct val="15000"/>
            </a:spcAft>
            <a:buChar char="••"/>
          </a:pPr>
          <a:r>
            <a:rPr lang="en-US" sz="1100" kern="1200" dirty="0" smtClean="0"/>
            <a:t> Protocols for RO operations</a:t>
          </a:r>
          <a:endParaRPr lang="en-US" sz="1100" kern="1200" dirty="0"/>
        </a:p>
        <a:p>
          <a:pPr marL="57150" lvl="1" indent="-57150" algn="l" defTabSz="488950">
            <a:lnSpc>
              <a:spcPct val="90000"/>
            </a:lnSpc>
            <a:spcBef>
              <a:spcPct val="0"/>
            </a:spcBef>
            <a:spcAft>
              <a:spcPct val="15000"/>
            </a:spcAft>
            <a:buChar char="••"/>
          </a:pPr>
          <a:r>
            <a:rPr lang="en-US" sz="1100" kern="1200" dirty="0" smtClean="0"/>
            <a:t>Research and training &amp; capacity development</a:t>
          </a:r>
          <a:endParaRPr lang="en-US" sz="1100" kern="1200" dirty="0"/>
        </a:p>
        <a:p>
          <a:pPr marL="57150" lvl="1" indent="-57150" algn="l" defTabSz="488950">
            <a:lnSpc>
              <a:spcPct val="90000"/>
            </a:lnSpc>
            <a:spcBef>
              <a:spcPct val="0"/>
            </a:spcBef>
            <a:spcAft>
              <a:spcPct val="15000"/>
            </a:spcAft>
            <a:buChar char="••"/>
          </a:pPr>
          <a:r>
            <a:rPr lang="en-US" sz="1100" kern="1200" dirty="0" smtClean="0"/>
            <a:t>Value-adding coordination</a:t>
          </a:r>
          <a:endParaRPr lang="en-US" sz="1100" kern="1200" dirty="0"/>
        </a:p>
        <a:p>
          <a:pPr marL="57150" lvl="1" indent="-57150" algn="l" defTabSz="488950">
            <a:lnSpc>
              <a:spcPct val="90000"/>
            </a:lnSpc>
            <a:spcBef>
              <a:spcPct val="0"/>
            </a:spcBef>
            <a:spcAft>
              <a:spcPct val="15000"/>
            </a:spcAft>
            <a:buChar char="••"/>
          </a:pPr>
          <a:r>
            <a:rPr lang="en-US" sz="1100" kern="1200" dirty="0" smtClean="0"/>
            <a:t>Initial reporting</a:t>
          </a:r>
          <a:endParaRPr lang="en-US" sz="1100" kern="1200" dirty="0"/>
        </a:p>
      </dsp:txBody>
      <dsp:txXfrm>
        <a:off x="5082349" y="1296658"/>
        <a:ext cx="1076300" cy="1673883"/>
      </dsp:txXfrm>
    </dsp:sp>
    <dsp:sp modelId="{FF43953A-EF1C-644C-9FD6-EAB0289B5496}">
      <dsp:nvSpPr>
        <dsp:cNvPr id="0" name=""/>
        <dsp:cNvSpPr/>
      </dsp:nvSpPr>
      <dsp:spPr>
        <a:xfrm>
          <a:off x="4316618"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Establishment</a:t>
          </a:r>
          <a:endParaRPr lang="en-US" sz="600" kern="1200" dirty="0"/>
        </a:p>
      </dsp:txBody>
      <dsp:txXfrm>
        <a:off x="4426666" y="1867919"/>
        <a:ext cx="531360" cy="531360"/>
      </dsp:txXfrm>
    </dsp:sp>
    <dsp:sp modelId="{4F4CA0DF-084A-ED4E-86BD-04E5E3DC4D23}">
      <dsp:nvSpPr>
        <dsp:cNvPr id="0" name=""/>
        <dsp:cNvSpPr/>
      </dsp:nvSpPr>
      <dsp:spPr>
        <a:xfrm>
          <a:off x="6941111" y="838197"/>
          <a:ext cx="2036402" cy="2590804"/>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Liaison and development of  links with end users</a:t>
          </a:r>
          <a:endParaRPr lang="en-US" sz="1100" kern="1200" dirty="0"/>
        </a:p>
        <a:p>
          <a:pPr marL="57150" lvl="1" indent="-57150" algn="l" defTabSz="488950">
            <a:lnSpc>
              <a:spcPct val="90000"/>
            </a:lnSpc>
            <a:spcBef>
              <a:spcPct val="0"/>
            </a:spcBef>
            <a:spcAft>
              <a:spcPct val="15000"/>
            </a:spcAft>
            <a:buChar char="••"/>
          </a:pPr>
          <a:r>
            <a:rPr lang="en-US" sz="1100" kern="1200" dirty="0" smtClean="0"/>
            <a:t>Promotion and Outreach</a:t>
          </a:r>
          <a:endParaRPr lang="en-US" sz="1100" kern="1200" dirty="0"/>
        </a:p>
        <a:p>
          <a:pPr marL="57150" lvl="1" indent="-57150" algn="l" defTabSz="488950">
            <a:lnSpc>
              <a:spcPct val="90000"/>
            </a:lnSpc>
            <a:spcBef>
              <a:spcPct val="0"/>
            </a:spcBef>
            <a:spcAft>
              <a:spcPct val="15000"/>
            </a:spcAft>
            <a:buChar char="••"/>
          </a:pPr>
          <a:r>
            <a:rPr lang="en-US" sz="1100" kern="1200" dirty="0" smtClean="0"/>
            <a:t>Evaluation (+ 6 months) and lessons learned</a:t>
          </a:r>
          <a:endParaRPr lang="en-US" sz="1100" kern="1200" dirty="0"/>
        </a:p>
        <a:p>
          <a:pPr marL="57150" lvl="1" indent="-57150" algn="l" defTabSz="488950">
            <a:lnSpc>
              <a:spcPct val="90000"/>
            </a:lnSpc>
            <a:spcBef>
              <a:spcPct val="0"/>
            </a:spcBef>
            <a:spcAft>
              <a:spcPct val="15000"/>
            </a:spcAft>
            <a:buChar char="••"/>
          </a:pPr>
          <a:r>
            <a:rPr lang="en-US" sz="1100" kern="1200" dirty="0" smtClean="0"/>
            <a:t>Reporting</a:t>
          </a:r>
          <a:endParaRPr lang="en-US" sz="1100" kern="1200" dirty="0"/>
        </a:p>
        <a:p>
          <a:pPr marL="57150" lvl="1" indent="-57150" algn="l" defTabSz="488950">
            <a:lnSpc>
              <a:spcPct val="90000"/>
            </a:lnSpc>
            <a:spcBef>
              <a:spcPct val="0"/>
            </a:spcBef>
            <a:spcAft>
              <a:spcPct val="15000"/>
            </a:spcAft>
            <a:buChar char="••"/>
          </a:pPr>
          <a:r>
            <a:rPr lang="en-US" sz="1100" kern="1200" dirty="0" smtClean="0"/>
            <a:t>IT maintenance</a:t>
          </a:r>
          <a:endParaRPr lang="en-US" sz="1100" kern="1200" dirty="0"/>
        </a:p>
        <a:p>
          <a:pPr marL="57150" lvl="1" indent="-57150" algn="l" defTabSz="488950">
            <a:lnSpc>
              <a:spcPct val="90000"/>
            </a:lnSpc>
            <a:spcBef>
              <a:spcPct val="0"/>
            </a:spcBef>
            <a:spcAft>
              <a:spcPct val="15000"/>
            </a:spcAft>
            <a:buChar char="••"/>
          </a:pPr>
          <a:r>
            <a:rPr lang="en-US" sz="1100" kern="1200" dirty="0" smtClean="0"/>
            <a:t>Legacy planning</a:t>
          </a:r>
          <a:endParaRPr lang="en-US" sz="1100" kern="1200" dirty="0"/>
        </a:p>
      </dsp:txBody>
      <dsp:txXfrm>
        <a:off x="7450212" y="1226818"/>
        <a:ext cx="992746" cy="1813562"/>
      </dsp:txXfrm>
    </dsp:sp>
    <dsp:sp modelId="{F52617DE-050B-4042-B3E6-8D8C9FF362A1}">
      <dsp:nvSpPr>
        <dsp:cNvPr id="0" name=""/>
        <dsp:cNvSpPr/>
      </dsp:nvSpPr>
      <dsp:spPr>
        <a:xfrm>
          <a:off x="6692431" y="1757871"/>
          <a:ext cx="751456" cy="75145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Operations</a:t>
          </a:r>
          <a:endParaRPr lang="en-US" sz="600" kern="1200" dirty="0"/>
        </a:p>
      </dsp:txBody>
      <dsp:txXfrm>
        <a:off x="6802479" y="1867919"/>
        <a:ext cx="53136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9/9/2015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between rapid assessment and recovery can deal also with zones covered, as well as timeliness; sometimes also sectors vary. Charter and rapid assessment also not identical (</a:t>
            </a:r>
            <a:r>
              <a:rPr lang="en-US" dirty="0" err="1" smtClean="0"/>
              <a:t>cf</a:t>
            </a:r>
            <a:r>
              <a:rPr lang="en-US" dirty="0" smtClean="0"/>
              <a:t> Vanuatu)</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12</a:t>
            </a:fld>
            <a:endParaRPr lang="en-US"/>
          </a:p>
        </p:txBody>
      </p:sp>
    </p:spTree>
    <p:extLst>
      <p:ext uri="{BB962C8B-B14F-4D97-AF65-F5344CB8AC3E}">
        <p14:creationId xmlns:p14="http://schemas.microsoft.com/office/powerpoint/2010/main" val="303153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b="1" dirty="0" smtClean="0">
                <a:solidFill>
                  <a:srgbClr val="001C4F"/>
                </a:solidFill>
              </a:rPr>
              <a:t>1) Post disaster damages and needs assessments</a:t>
            </a:r>
          </a:p>
          <a:p>
            <a:pPr marL="800100" lvl="1" indent="-342900">
              <a:buFont typeface="Arial" panose="020B0604020202020204" pitchFamily="34" charset="0"/>
              <a:buChar char="•"/>
            </a:pPr>
            <a:r>
              <a:rPr lang="en-US" sz="1600" b="1" dirty="0" smtClean="0">
                <a:solidFill>
                  <a:srgbClr val="001C4F"/>
                </a:solidFill>
              </a:rPr>
              <a:t>Rapid assessments</a:t>
            </a:r>
          </a:p>
          <a:p>
            <a:pPr marL="800100" lvl="1" indent="-342900">
              <a:buFont typeface="Arial" panose="020B0604020202020204" pitchFamily="34" charset="0"/>
              <a:buChar char="•"/>
            </a:pPr>
            <a:r>
              <a:rPr lang="en-US" sz="1600" b="1" dirty="0" smtClean="0">
                <a:solidFill>
                  <a:srgbClr val="001C4F"/>
                </a:solidFill>
              </a:rPr>
              <a:t>PDNAs</a:t>
            </a:r>
          </a:p>
          <a:p>
            <a:pPr marL="800100" lvl="1" indent="-342900">
              <a:buFont typeface="Arial" panose="020B0604020202020204" pitchFamily="34" charset="0"/>
              <a:buChar char="•"/>
            </a:pPr>
            <a:r>
              <a:rPr lang="en-US" sz="1600" b="1" dirty="0" smtClean="0">
                <a:solidFill>
                  <a:srgbClr val="001C4F"/>
                </a:solidFill>
              </a:rPr>
              <a:t>Validation of disaster data (e.g in housing, agriculture)</a:t>
            </a:r>
          </a:p>
          <a:p>
            <a:pPr lvl="0"/>
            <a:endParaRPr lang="en-US" sz="1600" b="1" dirty="0" smtClean="0">
              <a:solidFill>
                <a:srgbClr val="001C4F"/>
              </a:solidFill>
            </a:endParaRPr>
          </a:p>
          <a:p>
            <a:pPr marL="342900" lvl="0" indent="-342900">
              <a:buFont typeface="Arial" panose="020B0604020202020204" pitchFamily="34" charset="0"/>
              <a:buChar char="•"/>
            </a:pPr>
            <a:r>
              <a:rPr lang="en-US" sz="1600" u="sng" dirty="0" smtClean="0">
                <a:solidFill>
                  <a:srgbClr val="001C4F"/>
                </a:solidFill>
              </a:rPr>
              <a:t>Rapid Assessments</a:t>
            </a:r>
          </a:p>
          <a:p>
            <a:pPr lvl="0"/>
            <a:r>
              <a:rPr lang="en-US" sz="1600" b="1" dirty="0" smtClean="0">
                <a:solidFill>
                  <a:srgbClr val="001C4F"/>
                </a:solidFill>
              </a:rPr>
              <a:t>     </a:t>
            </a:r>
            <a:r>
              <a:rPr lang="en-US" sz="1600" dirty="0" smtClean="0">
                <a:solidFill>
                  <a:srgbClr val="001C4F"/>
                </a:solidFill>
              </a:rPr>
              <a:t>Key source to identify</a:t>
            </a:r>
          </a:p>
          <a:p>
            <a:pPr marL="1257300" lvl="2" indent="-342900">
              <a:buFont typeface="Wingdings" panose="05000000000000000000" pitchFamily="2" charset="2"/>
              <a:buChar char="§"/>
            </a:pPr>
            <a:r>
              <a:rPr lang="en-US" sz="1600" dirty="0" smtClean="0">
                <a:solidFill>
                  <a:srgbClr val="001C4F"/>
                </a:solidFill>
              </a:rPr>
              <a:t>Extent of Damages (Geographical spread)</a:t>
            </a:r>
          </a:p>
          <a:p>
            <a:pPr marL="1257300" lvl="2" indent="-342900">
              <a:buFont typeface="Wingdings" panose="05000000000000000000" pitchFamily="2" charset="2"/>
              <a:buChar char="§"/>
            </a:pPr>
            <a:r>
              <a:rPr lang="en-US" sz="1600" dirty="0" smtClean="0">
                <a:solidFill>
                  <a:srgbClr val="001C4F"/>
                </a:solidFill>
              </a:rPr>
              <a:t>Intensity of Damages (completely destroyed, partially damaged, or negligibly damaged)</a:t>
            </a:r>
          </a:p>
          <a:p>
            <a:pPr marL="342900" lvl="0" indent="-342900">
              <a:buFont typeface="Arial" panose="020B0604020202020204" pitchFamily="34" charset="0"/>
              <a:buChar char="•"/>
            </a:pPr>
            <a:endParaRPr lang="en-US" sz="1600" b="1" dirty="0" smtClean="0">
              <a:solidFill>
                <a:srgbClr val="001C4F"/>
              </a:solidFill>
            </a:endParaRPr>
          </a:p>
          <a:p>
            <a:pPr marL="342900" lvl="0" indent="-342900">
              <a:buFont typeface="Arial" panose="020B0604020202020204" pitchFamily="34" charset="0"/>
              <a:buChar char="•"/>
            </a:pPr>
            <a:r>
              <a:rPr lang="en-US" sz="1600" u="sng" dirty="0" smtClean="0">
                <a:solidFill>
                  <a:srgbClr val="001C4F"/>
                </a:solidFill>
              </a:rPr>
              <a:t>PDNAs</a:t>
            </a:r>
          </a:p>
          <a:p>
            <a:pPr marL="742950" lvl="1" indent="-285750">
              <a:buFont typeface="Arial" panose="020B0604020202020204" pitchFamily="34" charset="0"/>
              <a:buChar char="•"/>
            </a:pPr>
            <a:r>
              <a:rPr lang="en-US" sz="1600" dirty="0" smtClean="0">
                <a:solidFill>
                  <a:srgbClr val="001C4F"/>
                </a:solidFill>
              </a:rPr>
              <a:t>Pre-disaster baseline development</a:t>
            </a:r>
          </a:p>
          <a:p>
            <a:pPr marL="742950" lvl="1" indent="-285750">
              <a:buFont typeface="Arial" panose="020B0604020202020204" pitchFamily="34" charset="0"/>
              <a:buChar char="•"/>
            </a:pPr>
            <a:r>
              <a:rPr lang="en-US" sz="1600" dirty="0" smtClean="0">
                <a:solidFill>
                  <a:srgbClr val="001C4F"/>
                </a:solidFill>
              </a:rPr>
              <a:t>Validation of Secondary data provided by the Government</a:t>
            </a:r>
          </a:p>
          <a:p>
            <a:pPr marL="742950" lvl="1" indent="-285750">
              <a:buFont typeface="Arial" panose="020B0604020202020204" pitchFamily="34" charset="0"/>
              <a:buChar char="•"/>
            </a:pPr>
            <a:r>
              <a:rPr lang="en-US" sz="1600" dirty="0" smtClean="0">
                <a:solidFill>
                  <a:srgbClr val="001C4F"/>
                </a:solidFill>
              </a:rPr>
              <a:t>Disaster damage estimates where secondary data is not available</a:t>
            </a:r>
            <a:endParaRPr lang="en-US" sz="1600" b="1" dirty="0" smtClean="0">
              <a:solidFill>
                <a:srgbClr val="001C4F"/>
              </a:solidFill>
            </a:endParaRPr>
          </a:p>
          <a:p>
            <a:r>
              <a:rPr lang="en-US" b="1" dirty="0" smtClean="0">
                <a:solidFill>
                  <a:srgbClr val="001C4F"/>
                </a:solidFill>
              </a:rPr>
              <a:t>2) Recovery &amp; reconstruction planning &amp; implementation</a:t>
            </a:r>
          </a:p>
          <a:p>
            <a:endParaRPr lang="en-US" u="sng" dirty="0" smtClean="0">
              <a:solidFill>
                <a:srgbClr val="001C4F"/>
              </a:solidFill>
            </a:endParaRPr>
          </a:p>
          <a:p>
            <a:pPr marL="342900" indent="-342900">
              <a:buFont typeface="Arial" panose="020B0604020202020204" pitchFamily="34" charset="0"/>
              <a:buChar char="•"/>
            </a:pPr>
            <a:r>
              <a:rPr lang="en-US" u="sng" dirty="0" smtClean="0">
                <a:solidFill>
                  <a:srgbClr val="001C4F"/>
                </a:solidFill>
              </a:rPr>
              <a:t>Recovery Planning</a:t>
            </a:r>
          </a:p>
          <a:p>
            <a:pPr marL="800100" lvl="1" indent="-342900">
              <a:buFont typeface="Arial" panose="020B0604020202020204" pitchFamily="34" charset="0"/>
              <a:buChar char="•"/>
            </a:pPr>
            <a:r>
              <a:rPr lang="en-US" dirty="0" smtClean="0">
                <a:solidFill>
                  <a:srgbClr val="001C4F"/>
                </a:solidFill>
              </a:rPr>
              <a:t>Prioritization and sequencing both spatially and </a:t>
            </a:r>
            <a:r>
              <a:rPr lang="en-US" dirty="0" err="1" smtClean="0">
                <a:solidFill>
                  <a:srgbClr val="001C4F"/>
                </a:solidFill>
              </a:rPr>
              <a:t>sectorally</a:t>
            </a:r>
            <a:endParaRPr lang="en-US" dirty="0" smtClean="0">
              <a:solidFill>
                <a:srgbClr val="001C4F"/>
              </a:solidFill>
            </a:endParaRPr>
          </a:p>
          <a:p>
            <a:pPr lvl="0"/>
            <a:endParaRPr lang="en-US" b="1" dirty="0" smtClean="0">
              <a:solidFill>
                <a:srgbClr val="001C4F"/>
              </a:solidFill>
            </a:endParaRPr>
          </a:p>
          <a:p>
            <a:pPr marL="342900" lvl="0" indent="-342900">
              <a:buFont typeface="Arial" panose="020B0604020202020204" pitchFamily="34" charset="0"/>
              <a:buChar char="•"/>
            </a:pPr>
            <a:r>
              <a:rPr lang="en-US" u="sng" dirty="0" smtClean="0">
                <a:solidFill>
                  <a:srgbClr val="001C4F"/>
                </a:solidFill>
              </a:rPr>
              <a:t>Recovery Implementation</a:t>
            </a:r>
          </a:p>
          <a:p>
            <a:pPr marL="800100" lvl="1" indent="-342900">
              <a:buFont typeface="Arial" panose="020B0604020202020204" pitchFamily="34" charset="0"/>
              <a:buChar char="•"/>
            </a:pPr>
            <a:r>
              <a:rPr lang="en-US" dirty="0" smtClean="0">
                <a:solidFill>
                  <a:srgbClr val="001C4F"/>
                </a:solidFill>
              </a:rPr>
              <a:t>Land use planning</a:t>
            </a:r>
          </a:p>
          <a:p>
            <a:pPr marL="800100" lvl="1" indent="-342900">
              <a:buFont typeface="Arial" panose="020B0604020202020204" pitchFamily="34" charset="0"/>
              <a:buChar char="•"/>
            </a:pPr>
            <a:r>
              <a:rPr lang="en-US" dirty="0" smtClean="0">
                <a:solidFill>
                  <a:srgbClr val="001C4F"/>
                </a:solidFill>
              </a:rPr>
              <a:t>Hazard mapping</a:t>
            </a:r>
          </a:p>
          <a:p>
            <a:pPr lvl="0"/>
            <a:endParaRPr lang="en-US" b="1" dirty="0" smtClean="0">
              <a:solidFill>
                <a:srgbClr val="001C4F"/>
              </a:solidFill>
            </a:endParaRPr>
          </a:p>
          <a:p>
            <a:pPr marL="342900" lvl="0" indent="-342900">
              <a:buFont typeface="Arial" panose="020B0604020202020204" pitchFamily="34" charset="0"/>
              <a:buChar char="•"/>
            </a:pPr>
            <a:r>
              <a:rPr lang="en-US" u="sng" dirty="0" smtClean="0">
                <a:solidFill>
                  <a:srgbClr val="001C4F"/>
                </a:solidFill>
              </a:rPr>
              <a:t>Reconstruction Monitoring</a:t>
            </a:r>
          </a:p>
          <a:p>
            <a:pPr marL="800100" lvl="1" indent="-342900">
              <a:buFont typeface="Arial" panose="020B0604020202020204" pitchFamily="34" charset="0"/>
              <a:buChar char="•"/>
            </a:pPr>
            <a:r>
              <a:rPr lang="en-US" dirty="0" smtClean="0">
                <a:solidFill>
                  <a:srgbClr val="001C4F"/>
                </a:solidFill>
              </a:rPr>
              <a:t>Overall progress</a:t>
            </a:r>
          </a:p>
          <a:p>
            <a:pPr marL="800100" lvl="1" indent="-342900">
              <a:buFont typeface="Arial" panose="020B0604020202020204" pitchFamily="34" charset="0"/>
              <a:buChar char="•"/>
            </a:pPr>
            <a:r>
              <a:rPr lang="en-US" dirty="0" smtClean="0">
                <a:solidFill>
                  <a:srgbClr val="001C4F"/>
                </a:solidFill>
              </a:rPr>
              <a:t>Progress within sectors</a:t>
            </a:r>
          </a:p>
          <a:p>
            <a:r>
              <a:rPr lang="en-US" b="1" dirty="0" smtClean="0">
                <a:solidFill>
                  <a:srgbClr val="001C4F"/>
                </a:solidFill>
              </a:rPr>
              <a:t>3) Recovery institutionalization</a:t>
            </a:r>
          </a:p>
          <a:p>
            <a:endParaRPr lang="en-US" b="1" dirty="0" smtClean="0">
              <a:solidFill>
                <a:srgbClr val="001C4F"/>
              </a:solidFill>
            </a:endParaRPr>
          </a:p>
          <a:p>
            <a:pPr lvl="0"/>
            <a:r>
              <a:rPr lang="en-US" u="sng" dirty="0" smtClean="0">
                <a:solidFill>
                  <a:srgbClr val="001C4F"/>
                </a:solidFill>
              </a:rPr>
              <a:t>Ex-ante Baseline Development</a:t>
            </a:r>
          </a:p>
          <a:p>
            <a:pPr marL="742950" lvl="1" indent="-285750">
              <a:buFont typeface="Arial" panose="020B0604020202020204" pitchFamily="34" charset="0"/>
              <a:buChar char="•"/>
            </a:pPr>
            <a:r>
              <a:rPr lang="en-US" dirty="0" smtClean="0">
                <a:solidFill>
                  <a:srgbClr val="001C4F"/>
                </a:solidFill>
              </a:rPr>
              <a:t>Cost effective source for developing baseline of key sectors </a:t>
            </a:r>
          </a:p>
          <a:p>
            <a:pPr marL="742950" lvl="1" indent="-285750">
              <a:buFont typeface="Arial" panose="020B0604020202020204" pitchFamily="34" charset="0"/>
              <a:buChar char="•"/>
            </a:pPr>
            <a:r>
              <a:rPr lang="en-US" dirty="0" smtClean="0">
                <a:solidFill>
                  <a:srgbClr val="001C4F"/>
                </a:solidFill>
              </a:rPr>
              <a:t>Ex-ante baseline development can significantly improve the speed of post disaster assessments</a:t>
            </a:r>
          </a:p>
          <a:p>
            <a:endParaRPr lang="en-US" dirty="0"/>
          </a:p>
        </p:txBody>
      </p:sp>
      <p:sp>
        <p:nvSpPr>
          <p:cNvPr id="4" name="Slide Number Placeholder 3"/>
          <p:cNvSpPr>
            <a:spLocks noGrp="1"/>
          </p:cNvSpPr>
          <p:nvPr>
            <p:ph type="sldNum" sz="quarter" idx="10"/>
          </p:nvPr>
        </p:nvSpPr>
        <p:spPr/>
        <p:txBody>
          <a:bodyPr/>
          <a:lstStyle/>
          <a:p>
            <a:fld id="{ABDA59DC-5E84-41C3-ADD6-46AFE45C69C2}"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18</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19</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20</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fontAlgn="base">
              <a:spcBef>
                <a:spcPct val="0"/>
              </a:spcBef>
              <a:spcAft>
                <a:spcPts val="600"/>
              </a:spcAft>
            </a:pPr>
            <a:r>
              <a:rPr lang="en-US" sz="1400" b="1" dirty="0" smtClean="0">
                <a:ea typeface="Calibri" pitchFamily="34" charset="0"/>
                <a:cs typeface="Times New Roman" pitchFamily="18" charset="0"/>
              </a:rPr>
              <a:t>EO level of usefulness </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High</a:t>
            </a:r>
            <a:r>
              <a:rPr lang="en-US" sz="1200" dirty="0" smtClean="0">
                <a:ea typeface="Calibri" pitchFamily="34" charset="0"/>
                <a:cs typeface="Times New Roman" pitchFamily="18" charset="0"/>
              </a:rPr>
              <a:t>:</a:t>
            </a:r>
            <a:r>
              <a:rPr lang="en-US" sz="1200" dirty="0" smtClean="0">
                <a:solidFill>
                  <a:srgbClr val="005C7A"/>
                </a:solidFill>
                <a:ea typeface="Calibri" pitchFamily="34" charset="0"/>
                <a:cs typeface="Times New Roman" pitchFamily="18" charset="0"/>
              </a:rPr>
              <a:t> </a:t>
            </a:r>
            <a:r>
              <a:rPr lang="en-US" sz="1200" dirty="0" smtClean="0">
                <a:ea typeface="Calibri" pitchFamily="34" charset="0"/>
                <a:cs typeface="Times New Roman" pitchFamily="18" charset="0"/>
              </a:rPr>
              <a:t>EO data can systematically provide information</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Medium</a:t>
            </a:r>
            <a:r>
              <a:rPr lang="en-US" sz="1200" dirty="0" smtClean="0">
                <a:ea typeface="Calibri" pitchFamily="34" charset="0"/>
                <a:cs typeface="Times New Roman" pitchFamily="18" charset="0"/>
              </a:rPr>
              <a:t> : need of a preliminary inventory of assets by exogenous databases / difficulties to derive information on damages using EO data </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Low</a:t>
            </a:r>
            <a:r>
              <a:rPr lang="en-US" sz="1200" dirty="0" smtClean="0">
                <a:ea typeface="Calibri" pitchFamily="34" charset="0"/>
                <a:cs typeface="Times New Roman" pitchFamily="18" charset="0"/>
              </a:rPr>
              <a:t> : no efficient support of EO </a:t>
            </a:r>
          </a:p>
          <a:p>
            <a:endParaRPr lang="fr-FR" dirty="0"/>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21</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fontAlgn="base">
              <a:spcBef>
                <a:spcPct val="0"/>
              </a:spcBef>
              <a:spcAft>
                <a:spcPts val="600"/>
              </a:spcAft>
            </a:pPr>
            <a:r>
              <a:rPr lang="en-US" sz="1400" b="1" dirty="0" smtClean="0">
                <a:ea typeface="Calibri" pitchFamily="34" charset="0"/>
                <a:cs typeface="Times New Roman" pitchFamily="18" charset="0"/>
              </a:rPr>
              <a:t>EO level of usefulness </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High</a:t>
            </a:r>
            <a:r>
              <a:rPr lang="en-US" sz="1200" dirty="0" smtClean="0">
                <a:ea typeface="Calibri" pitchFamily="34" charset="0"/>
                <a:cs typeface="Times New Roman" pitchFamily="18" charset="0"/>
              </a:rPr>
              <a:t>:</a:t>
            </a:r>
            <a:r>
              <a:rPr lang="en-US" sz="1200" dirty="0" smtClean="0">
                <a:solidFill>
                  <a:srgbClr val="005C7A"/>
                </a:solidFill>
                <a:ea typeface="Calibri" pitchFamily="34" charset="0"/>
                <a:cs typeface="Times New Roman" pitchFamily="18" charset="0"/>
              </a:rPr>
              <a:t> </a:t>
            </a:r>
            <a:r>
              <a:rPr lang="en-US" sz="1200" dirty="0" smtClean="0">
                <a:ea typeface="Calibri" pitchFamily="34" charset="0"/>
                <a:cs typeface="Times New Roman" pitchFamily="18" charset="0"/>
              </a:rPr>
              <a:t>EO data can systematically provide information</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Medium</a:t>
            </a:r>
            <a:r>
              <a:rPr lang="en-US" sz="1200" dirty="0" smtClean="0">
                <a:ea typeface="Calibri" pitchFamily="34" charset="0"/>
                <a:cs typeface="Times New Roman" pitchFamily="18" charset="0"/>
              </a:rPr>
              <a:t> : need of a preliminary inventory of assets by exogenous databases / difficulties to derive information on damages using EO data </a:t>
            </a:r>
          </a:p>
          <a:p>
            <a:pPr lvl="0" indent="179388" fontAlgn="base">
              <a:spcBef>
                <a:spcPct val="0"/>
              </a:spcBef>
              <a:spcAft>
                <a:spcPct val="0"/>
              </a:spcAft>
              <a:buFont typeface="Arial" pitchFamily="34" charset="0"/>
              <a:buChar char="•"/>
            </a:pPr>
            <a:r>
              <a:rPr lang="en-US" sz="1200" dirty="0" smtClean="0">
                <a:solidFill>
                  <a:srgbClr val="005C7A"/>
                </a:solidFill>
                <a:ea typeface="Calibri" pitchFamily="34" charset="0"/>
                <a:cs typeface="Times New Roman" pitchFamily="18" charset="0"/>
              </a:rPr>
              <a:t>Low</a:t>
            </a:r>
            <a:r>
              <a:rPr lang="en-US" sz="1200" dirty="0" smtClean="0">
                <a:ea typeface="Calibri" pitchFamily="34" charset="0"/>
                <a:cs typeface="Times New Roman" pitchFamily="18" charset="0"/>
              </a:rPr>
              <a:t> : no efficient support of EO </a:t>
            </a:r>
          </a:p>
          <a:p>
            <a:endParaRPr lang="fr-FR" dirty="0"/>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22</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23</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RED – </a:t>
            </a:r>
            <a:r>
              <a:rPr lang="fr-FR" dirty="0" err="1" smtClean="0"/>
              <a:t>mainly</a:t>
            </a:r>
            <a:r>
              <a:rPr lang="fr-FR" dirty="0" smtClean="0"/>
              <a:t> </a:t>
            </a:r>
            <a:r>
              <a:rPr lang="fr-FR" dirty="0" err="1" smtClean="0"/>
              <a:t>eo-based</a:t>
            </a:r>
            <a:endParaRPr lang="fr-FR" dirty="0" smtClean="0"/>
          </a:p>
          <a:p>
            <a:r>
              <a:rPr lang="fr-FR" dirty="0" smtClean="0"/>
              <a:t>Blue – </a:t>
            </a:r>
            <a:r>
              <a:rPr lang="fr-FR" dirty="0" err="1" smtClean="0"/>
              <a:t>requires</a:t>
            </a:r>
            <a:r>
              <a:rPr lang="fr-FR" dirty="0" smtClean="0"/>
              <a:t> </a:t>
            </a:r>
            <a:r>
              <a:rPr lang="fr-FR" dirty="0" err="1" smtClean="0"/>
              <a:t>significant</a:t>
            </a:r>
            <a:r>
              <a:rPr lang="fr-FR" dirty="0" smtClean="0"/>
              <a:t> </a:t>
            </a:r>
            <a:r>
              <a:rPr lang="fr-FR" dirty="0" err="1" smtClean="0"/>
              <a:t>external</a:t>
            </a:r>
            <a:r>
              <a:rPr lang="fr-FR" dirty="0" smtClean="0"/>
              <a:t> input</a:t>
            </a:r>
            <a:endParaRPr lang="fr-FR" dirty="0"/>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24</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25</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26</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28</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29</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C80094-FF3A-4872-A754-516DF5141689}" type="slidenum">
              <a:rPr lang="fr-FR" smtClean="0"/>
              <a:pPr/>
              <a:t>30</a:t>
            </a:fld>
            <a:endParaRPr lang="fr-FR"/>
          </a:p>
        </p:txBody>
      </p:sp>
    </p:spTree>
    <p:extLst>
      <p:ext uri="{BB962C8B-B14F-4D97-AF65-F5344CB8AC3E}">
        <p14:creationId xmlns:p14="http://schemas.microsoft.com/office/powerpoint/2010/main" val="280374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31</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33</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could be used to confirm product definition and better evaluate needs of data  for the future</a:t>
            </a:r>
            <a:r>
              <a:rPr lang="en-US" baseline="0" dirty="0" smtClean="0"/>
              <a:t> recovery activation, ideally when PDNA is over future RO area. Beginning with PDNA allows a go/no go decision after PDNA regarding RO establishment</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could be used to confirm product definition and better evaluate needs of data  for the future</a:t>
            </a:r>
            <a:r>
              <a:rPr lang="en-US" baseline="0" dirty="0" smtClean="0"/>
              <a:t> recovery activation, ideally when PDNA is over future RO area. Beginning with PDNA allows a go/no go decision after </a:t>
            </a:r>
            <a:r>
              <a:rPr lang="en-US" baseline="0" smtClean="0"/>
              <a:t>PDNA regarding RO establishment</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could be used to confirm product definition and better evaluate needs of data  for the future</a:t>
            </a:r>
            <a:r>
              <a:rPr lang="en-US" baseline="0" dirty="0" smtClean="0"/>
              <a:t> recovery activation, ideally when PDNA is over future RO area. Beginning with PDNA allows a go/no go decision after </a:t>
            </a:r>
            <a:r>
              <a:rPr lang="en-US" baseline="0" smtClean="0"/>
              <a:t>PDNA regarding RO establishment</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37</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38</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39</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41</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43</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b="1">
                <a:solidFill>
                  <a:schemeClr val="tx1"/>
                </a:solidFill>
                <a:latin typeface="Verdana" charset="0"/>
                <a:ea typeface="MS PGothic" charset="0"/>
                <a:cs typeface="MS PGothic" charset="0"/>
              </a:defRPr>
            </a:lvl1pPr>
            <a:lvl2pPr marL="751122" indent="-288893" eaLnBrk="0" hangingPunct="0">
              <a:defRPr sz="2400" b="1">
                <a:solidFill>
                  <a:schemeClr val="tx1"/>
                </a:solidFill>
                <a:latin typeface="Verdana" charset="0"/>
                <a:ea typeface="MS PGothic" charset="0"/>
                <a:cs typeface="MS PGothic" charset="0"/>
              </a:defRPr>
            </a:lvl2pPr>
            <a:lvl3pPr marL="1155573" indent="-231115" eaLnBrk="0" hangingPunct="0">
              <a:defRPr sz="2400" b="1">
                <a:solidFill>
                  <a:schemeClr val="tx1"/>
                </a:solidFill>
                <a:latin typeface="Verdana" charset="0"/>
                <a:ea typeface="MS PGothic" charset="0"/>
                <a:cs typeface="MS PGothic" charset="0"/>
              </a:defRPr>
            </a:lvl3pPr>
            <a:lvl4pPr marL="1617802" indent="-231115" eaLnBrk="0" hangingPunct="0">
              <a:defRPr sz="2400" b="1">
                <a:solidFill>
                  <a:schemeClr val="tx1"/>
                </a:solidFill>
                <a:latin typeface="Verdana" charset="0"/>
                <a:ea typeface="MS PGothic" charset="0"/>
                <a:cs typeface="MS PGothic" charset="0"/>
              </a:defRPr>
            </a:lvl4pPr>
            <a:lvl5pPr marL="2080031" indent="-231115" eaLnBrk="0" hangingPunct="0">
              <a:defRPr sz="2400" b="1">
                <a:solidFill>
                  <a:schemeClr val="tx1"/>
                </a:solidFill>
                <a:latin typeface="Verdana" charset="0"/>
                <a:ea typeface="MS PGothic" charset="0"/>
                <a:cs typeface="MS PGothic" charset="0"/>
              </a:defRPr>
            </a:lvl5pPr>
            <a:lvl6pPr marL="2542261" indent="-231115" eaLnBrk="0" fontAlgn="base" hangingPunct="0">
              <a:spcBef>
                <a:spcPct val="0"/>
              </a:spcBef>
              <a:spcAft>
                <a:spcPct val="0"/>
              </a:spcAft>
              <a:defRPr sz="2400" b="1">
                <a:solidFill>
                  <a:schemeClr val="tx1"/>
                </a:solidFill>
                <a:latin typeface="Verdana" charset="0"/>
                <a:ea typeface="MS PGothic" charset="0"/>
                <a:cs typeface="MS PGothic" charset="0"/>
              </a:defRPr>
            </a:lvl6pPr>
            <a:lvl7pPr marL="3004490" indent="-231115"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66719" indent="-231115"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928948" indent="-231115"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fld id="{FE8B1405-9891-CE4D-8CAF-4BFE7B8D3ACF}" type="slidenum">
              <a:rPr lang="da-DK" sz="1200" b="0"/>
              <a:pPr eaLnBrk="1" hangingPunct="1">
                <a:defRPr/>
              </a:pPr>
              <a:t>45</a:t>
            </a:fld>
            <a:endParaRPr lang="da-DK" sz="1200"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b="1">
                <a:solidFill>
                  <a:schemeClr val="tx1"/>
                </a:solidFill>
                <a:latin typeface="Verdana" charset="0"/>
                <a:ea typeface="MS PGothic" charset="0"/>
                <a:cs typeface="MS PGothic" charset="0"/>
              </a:defRPr>
            </a:lvl1pPr>
            <a:lvl2pPr marL="751122" indent="-288893" eaLnBrk="0" hangingPunct="0">
              <a:defRPr sz="2400" b="1">
                <a:solidFill>
                  <a:schemeClr val="tx1"/>
                </a:solidFill>
                <a:latin typeface="Verdana" charset="0"/>
                <a:ea typeface="MS PGothic" charset="0"/>
                <a:cs typeface="MS PGothic" charset="0"/>
              </a:defRPr>
            </a:lvl2pPr>
            <a:lvl3pPr marL="1155573" indent="-231115" eaLnBrk="0" hangingPunct="0">
              <a:defRPr sz="2400" b="1">
                <a:solidFill>
                  <a:schemeClr val="tx1"/>
                </a:solidFill>
                <a:latin typeface="Verdana" charset="0"/>
                <a:ea typeface="MS PGothic" charset="0"/>
                <a:cs typeface="MS PGothic" charset="0"/>
              </a:defRPr>
            </a:lvl3pPr>
            <a:lvl4pPr marL="1617802" indent="-231115" eaLnBrk="0" hangingPunct="0">
              <a:defRPr sz="2400" b="1">
                <a:solidFill>
                  <a:schemeClr val="tx1"/>
                </a:solidFill>
                <a:latin typeface="Verdana" charset="0"/>
                <a:ea typeface="MS PGothic" charset="0"/>
                <a:cs typeface="MS PGothic" charset="0"/>
              </a:defRPr>
            </a:lvl4pPr>
            <a:lvl5pPr marL="2080031" indent="-231115" eaLnBrk="0" hangingPunct="0">
              <a:defRPr sz="2400" b="1">
                <a:solidFill>
                  <a:schemeClr val="tx1"/>
                </a:solidFill>
                <a:latin typeface="Verdana" charset="0"/>
                <a:ea typeface="MS PGothic" charset="0"/>
                <a:cs typeface="MS PGothic" charset="0"/>
              </a:defRPr>
            </a:lvl5pPr>
            <a:lvl6pPr marL="2542261" indent="-231115" eaLnBrk="0" fontAlgn="base" hangingPunct="0">
              <a:spcBef>
                <a:spcPct val="0"/>
              </a:spcBef>
              <a:spcAft>
                <a:spcPct val="0"/>
              </a:spcAft>
              <a:defRPr sz="2400" b="1">
                <a:solidFill>
                  <a:schemeClr val="tx1"/>
                </a:solidFill>
                <a:latin typeface="Verdana" charset="0"/>
                <a:ea typeface="MS PGothic" charset="0"/>
                <a:cs typeface="MS PGothic" charset="0"/>
              </a:defRPr>
            </a:lvl6pPr>
            <a:lvl7pPr marL="3004490" indent="-231115"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66719" indent="-231115"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928948" indent="-231115"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fld id="{0B1E7081-C6C8-0944-9AD7-984EECFBA490}" type="slidenum">
              <a:rPr lang="da-DK" sz="1200" b="0"/>
              <a:pPr eaLnBrk="1" hangingPunct="1">
                <a:defRPr/>
              </a:pPr>
              <a:t>46</a:t>
            </a:fld>
            <a:endParaRPr lang="da-DK" sz="1200"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b="1">
                <a:solidFill>
                  <a:schemeClr val="tx1"/>
                </a:solidFill>
                <a:latin typeface="Verdana" charset="0"/>
                <a:ea typeface="MS PGothic" charset="0"/>
                <a:cs typeface="MS PGothic" charset="0"/>
              </a:defRPr>
            </a:lvl1pPr>
            <a:lvl2pPr marL="751122" indent="-288893" eaLnBrk="0" hangingPunct="0">
              <a:defRPr sz="2400" b="1">
                <a:solidFill>
                  <a:schemeClr val="tx1"/>
                </a:solidFill>
                <a:latin typeface="Verdana" charset="0"/>
                <a:ea typeface="MS PGothic" charset="0"/>
                <a:cs typeface="MS PGothic" charset="0"/>
              </a:defRPr>
            </a:lvl2pPr>
            <a:lvl3pPr marL="1155573" indent="-231115" eaLnBrk="0" hangingPunct="0">
              <a:defRPr sz="2400" b="1">
                <a:solidFill>
                  <a:schemeClr val="tx1"/>
                </a:solidFill>
                <a:latin typeface="Verdana" charset="0"/>
                <a:ea typeface="MS PGothic" charset="0"/>
                <a:cs typeface="MS PGothic" charset="0"/>
              </a:defRPr>
            </a:lvl3pPr>
            <a:lvl4pPr marL="1617802" indent="-231115" eaLnBrk="0" hangingPunct="0">
              <a:defRPr sz="2400" b="1">
                <a:solidFill>
                  <a:schemeClr val="tx1"/>
                </a:solidFill>
                <a:latin typeface="Verdana" charset="0"/>
                <a:ea typeface="MS PGothic" charset="0"/>
                <a:cs typeface="MS PGothic" charset="0"/>
              </a:defRPr>
            </a:lvl4pPr>
            <a:lvl5pPr marL="2080031" indent="-231115" eaLnBrk="0" hangingPunct="0">
              <a:defRPr sz="2400" b="1">
                <a:solidFill>
                  <a:schemeClr val="tx1"/>
                </a:solidFill>
                <a:latin typeface="Verdana" charset="0"/>
                <a:ea typeface="MS PGothic" charset="0"/>
                <a:cs typeface="MS PGothic" charset="0"/>
              </a:defRPr>
            </a:lvl5pPr>
            <a:lvl6pPr marL="2542261" indent="-231115" eaLnBrk="0" fontAlgn="base" hangingPunct="0">
              <a:spcBef>
                <a:spcPct val="0"/>
              </a:spcBef>
              <a:spcAft>
                <a:spcPct val="0"/>
              </a:spcAft>
              <a:defRPr sz="2400" b="1">
                <a:solidFill>
                  <a:schemeClr val="tx1"/>
                </a:solidFill>
                <a:latin typeface="Verdana" charset="0"/>
                <a:ea typeface="MS PGothic" charset="0"/>
                <a:cs typeface="MS PGothic" charset="0"/>
              </a:defRPr>
            </a:lvl6pPr>
            <a:lvl7pPr marL="3004490" indent="-231115"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66719" indent="-231115"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928948" indent="-231115"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fld id="{F6F0C14D-B4B2-8C47-A8FB-EF3974339551}" type="slidenum">
              <a:rPr lang="da-DK" sz="1200" b="0"/>
              <a:pPr eaLnBrk="1" hangingPunct="1">
                <a:defRPr/>
              </a:pPr>
              <a:t>48</a:t>
            </a:fld>
            <a:endParaRPr lang="da-DK" sz="1200"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b="1">
                <a:solidFill>
                  <a:schemeClr val="tx1"/>
                </a:solidFill>
                <a:latin typeface="Verdana" charset="0"/>
                <a:ea typeface="MS PGothic" charset="0"/>
                <a:cs typeface="MS PGothic" charset="0"/>
              </a:defRPr>
            </a:lvl1pPr>
            <a:lvl2pPr marL="751122" indent="-288893" eaLnBrk="0" hangingPunct="0">
              <a:defRPr sz="2400" b="1">
                <a:solidFill>
                  <a:schemeClr val="tx1"/>
                </a:solidFill>
                <a:latin typeface="Verdana" charset="0"/>
                <a:ea typeface="MS PGothic" charset="0"/>
                <a:cs typeface="MS PGothic" charset="0"/>
              </a:defRPr>
            </a:lvl2pPr>
            <a:lvl3pPr marL="1155573" indent="-231115" eaLnBrk="0" hangingPunct="0">
              <a:defRPr sz="2400" b="1">
                <a:solidFill>
                  <a:schemeClr val="tx1"/>
                </a:solidFill>
                <a:latin typeface="Verdana" charset="0"/>
                <a:ea typeface="MS PGothic" charset="0"/>
                <a:cs typeface="MS PGothic" charset="0"/>
              </a:defRPr>
            </a:lvl3pPr>
            <a:lvl4pPr marL="1617802" indent="-231115" eaLnBrk="0" hangingPunct="0">
              <a:defRPr sz="2400" b="1">
                <a:solidFill>
                  <a:schemeClr val="tx1"/>
                </a:solidFill>
                <a:latin typeface="Verdana" charset="0"/>
                <a:ea typeface="MS PGothic" charset="0"/>
                <a:cs typeface="MS PGothic" charset="0"/>
              </a:defRPr>
            </a:lvl4pPr>
            <a:lvl5pPr marL="2080031" indent="-231115" eaLnBrk="0" hangingPunct="0">
              <a:defRPr sz="2400" b="1">
                <a:solidFill>
                  <a:schemeClr val="tx1"/>
                </a:solidFill>
                <a:latin typeface="Verdana" charset="0"/>
                <a:ea typeface="MS PGothic" charset="0"/>
                <a:cs typeface="MS PGothic" charset="0"/>
              </a:defRPr>
            </a:lvl5pPr>
            <a:lvl6pPr marL="2542261" indent="-231115" eaLnBrk="0" fontAlgn="base" hangingPunct="0">
              <a:spcBef>
                <a:spcPct val="0"/>
              </a:spcBef>
              <a:spcAft>
                <a:spcPct val="0"/>
              </a:spcAft>
              <a:defRPr sz="2400" b="1">
                <a:solidFill>
                  <a:schemeClr val="tx1"/>
                </a:solidFill>
                <a:latin typeface="Verdana" charset="0"/>
                <a:ea typeface="MS PGothic" charset="0"/>
                <a:cs typeface="MS PGothic" charset="0"/>
              </a:defRPr>
            </a:lvl6pPr>
            <a:lvl7pPr marL="3004490" indent="-231115"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66719" indent="-231115"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928948" indent="-231115"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fld id="{79337F8A-C910-3D4D-B19A-1947893593CB}" type="slidenum">
              <a:rPr lang="da-DK" sz="1200" b="0"/>
              <a:pPr eaLnBrk="1" hangingPunct="1">
                <a:defRPr/>
              </a:pPr>
              <a:t>49</a:t>
            </a:fld>
            <a:endParaRPr lang="da-DK"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availability and sharing of timely and relevant information is critical for assisting humanitarian operations. </a:t>
            </a:r>
            <a:endParaRPr lang="en-GB" smtClean="0"/>
          </a:p>
          <a:p>
            <a:pPr eaLnBrk="1" hangingPunct="1">
              <a:spcBef>
                <a:spcPct val="0"/>
              </a:spcBef>
            </a:pPr>
            <a:r>
              <a:rPr lang="en-US" smtClean="0"/>
              <a:t>As shown here in the graph in the immediate aftermath of an event there is a peak in the demand of data and information including maps.</a:t>
            </a:r>
            <a:endParaRPr lang="en-GB" smtClean="0"/>
          </a:p>
          <a:p>
            <a:pPr eaLnBrk="1" hangingPunct="1">
              <a:spcBef>
                <a:spcPct val="0"/>
              </a:spcBef>
            </a:pPr>
            <a:endParaRPr lang="en-GB"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80B034-5E82-4B64-B02B-C8125BAE0980}" type="slidenum">
              <a:rPr lang="en-US" smtClean="0">
                <a:solidFill>
                  <a:srgbClr val="000000"/>
                </a:solidFill>
              </a:rPr>
              <a:pPr>
                <a:defRPr/>
              </a:pPr>
              <a:t>5</a:t>
            </a:fld>
            <a:endParaRPr lang="en-US" smtClean="0">
              <a:solidFill>
                <a:srgbClr val="000000"/>
              </a:solidFill>
            </a:endParaRPr>
          </a:p>
        </p:txBody>
      </p:sp>
    </p:spTree>
    <p:extLst>
      <p:ext uri="{BB962C8B-B14F-4D97-AF65-F5344CB8AC3E}">
        <p14:creationId xmlns:p14="http://schemas.microsoft.com/office/powerpoint/2010/main" val="3593086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50</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ＭＳ Ｐゴシック" pitchFamily="-106" charset="-128"/>
                <a:cs typeface="ＭＳ Ｐゴシック" pitchFamily="-106" charset="-128"/>
              </a:rPr>
              <a:t>Before activation (now)</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Development/characterization of product list with UNDP, WB (and others) in coordination with UNOSAT (and others)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Update of existing scenarios including estimates of volume of data to be tasked and processed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data processing (</a:t>
            </a:r>
            <a:r>
              <a:rPr lang="en-US" sz="1200" kern="1200" dirty="0" err="1" smtClean="0">
                <a:solidFill>
                  <a:schemeClr val="tx1"/>
                </a:solidFill>
                <a:effectLst/>
                <a:latin typeface="+mn-lt"/>
                <a:ea typeface="ＭＳ Ｐゴシック" pitchFamily="-106" charset="-128"/>
                <a:cs typeface="ＭＳ Ｐゴシック" pitchFamily="-106" charset="-128"/>
              </a:rPr>
              <a:t>ortho</a:t>
            </a:r>
            <a:r>
              <a:rPr lang="en-US" sz="1200" kern="1200" dirty="0" smtClean="0">
                <a:solidFill>
                  <a:schemeClr val="tx1"/>
                </a:solidFill>
                <a:effectLst/>
                <a:latin typeface="+mn-lt"/>
                <a:ea typeface="ＭＳ Ｐゴシック" pitchFamily="-106" charset="-128"/>
                <a:cs typeface="ＭＳ Ｐゴシック" pitchFamily="-106" charset="-128"/>
              </a:rPr>
              <a:t>-rectification and atmospheric corrections) with involved CEOS agencies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value-adding strategy (who? how? in kind contributions? funds?)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License for RO data use (CNES for SPOT and Pleiades, others?)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Pre-triggering RO activities (strategy for PDNAs and for 1</a:t>
            </a:r>
            <a:r>
              <a:rPr lang="en-US" sz="1200" kern="1200" baseline="30000" dirty="0" smtClean="0">
                <a:solidFill>
                  <a:schemeClr val="tx1"/>
                </a:solidFill>
                <a:effectLst/>
                <a:latin typeface="+mn-lt"/>
                <a:ea typeface="ＭＳ Ｐゴシック" pitchFamily="-106" charset="-128"/>
                <a:cs typeface="ＭＳ Ｐゴシック" pitchFamily="-106" charset="-128"/>
              </a:rPr>
              <a:t>st</a:t>
            </a:r>
            <a:r>
              <a:rPr lang="en-US" sz="1200" kern="1200" dirty="0" smtClean="0">
                <a:solidFill>
                  <a:schemeClr val="tx1"/>
                </a:solidFill>
                <a:effectLst/>
                <a:latin typeface="+mn-lt"/>
                <a:ea typeface="ＭＳ Ｐゴシック" pitchFamily="-106" charset="-128"/>
                <a:cs typeface="ＭＳ Ｐゴシック" pitchFamily="-106" charset="-128"/>
              </a:rPr>
              <a:t> RO; others? which agencies would host and operate)</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Link between the RO and the CEOS WEB pages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IT  and data ingestion process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Triggering preparation: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Rapid report on situation to support triggering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stakeholders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Preliminary definition of  acquisition plan  (V0)</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Analyze of possible implementation of IT (deployment, hosting, project management  and operations)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After activation (3 to 6 months)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Implementation of the RO when triggered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First operations: upload of Charter data and result, PDNA or for RO, baseline first products for recovery planning  and monitoring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Interface with stakeholders for precise definition of needs and identification of national entities to involve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the national institutions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Definition of the acquisition plan (v1) and initial liaison with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Establishment of formal institutional relationship with national entities (definition of role and responsibilities, identification of funding sources if available)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Elaboration of  the RO  activity grid  (applications……)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Reporting to CEOS on development of RO and recommendations on issues to address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Building of research and training activities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On-going operations (1 to 3 years)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Liaison and development of institutional relationships, new relationship building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Promotion and outreach (including long term promotion of RO within country)</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lessons learned and replication of RO model (in other countries)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Value-adding coordination and new product development; new value added partners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Regular Report of technical results to national institutions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Support to national users (technical and policy), including new service development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and animation of new research activities around RO concept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Management of the activity (applications) grid in coordination with the project manager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Formal  report to CEOS on RO (annual)</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Project Management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Management of the acquisition plan and tasking with CEOS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RO content (data, product, news, documents)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data processing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Technical reporting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Development of long-term plan for RO after initial set-up (1-3 years)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Maintenance of the RO IT (corrections, evolutions)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VA generation</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Preparation of closure</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Evaluation</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Legacy strategies</a:t>
            </a:r>
            <a:endParaRPr lang="en-CA"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51</a:t>
            </a:fld>
            <a:endParaRPr lang="en-US"/>
          </a:p>
        </p:txBody>
      </p:sp>
    </p:spTree>
    <p:extLst>
      <p:ext uri="{BB962C8B-B14F-4D97-AF65-F5344CB8AC3E}">
        <p14:creationId xmlns:p14="http://schemas.microsoft.com/office/powerpoint/2010/main" val="972155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52</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b="1">
                <a:solidFill>
                  <a:schemeClr val="tx1"/>
                </a:solidFill>
                <a:latin typeface="Verdana" charset="0"/>
                <a:ea typeface="MS PGothic" charset="0"/>
                <a:cs typeface="MS PGothic" charset="0"/>
              </a:defRPr>
            </a:lvl1pPr>
            <a:lvl2pPr marL="751122" indent="-288893" eaLnBrk="0" hangingPunct="0">
              <a:defRPr sz="2400" b="1">
                <a:solidFill>
                  <a:schemeClr val="tx1"/>
                </a:solidFill>
                <a:latin typeface="Verdana" charset="0"/>
                <a:ea typeface="MS PGothic" charset="0"/>
                <a:cs typeface="MS PGothic" charset="0"/>
              </a:defRPr>
            </a:lvl2pPr>
            <a:lvl3pPr marL="1155573" indent="-231115" eaLnBrk="0" hangingPunct="0">
              <a:defRPr sz="2400" b="1">
                <a:solidFill>
                  <a:schemeClr val="tx1"/>
                </a:solidFill>
                <a:latin typeface="Verdana" charset="0"/>
                <a:ea typeface="MS PGothic" charset="0"/>
                <a:cs typeface="MS PGothic" charset="0"/>
              </a:defRPr>
            </a:lvl3pPr>
            <a:lvl4pPr marL="1617802" indent="-231115" eaLnBrk="0" hangingPunct="0">
              <a:defRPr sz="2400" b="1">
                <a:solidFill>
                  <a:schemeClr val="tx1"/>
                </a:solidFill>
                <a:latin typeface="Verdana" charset="0"/>
                <a:ea typeface="MS PGothic" charset="0"/>
                <a:cs typeface="MS PGothic" charset="0"/>
              </a:defRPr>
            </a:lvl4pPr>
            <a:lvl5pPr marL="2080031" indent="-231115" eaLnBrk="0" hangingPunct="0">
              <a:defRPr sz="2400" b="1">
                <a:solidFill>
                  <a:schemeClr val="tx1"/>
                </a:solidFill>
                <a:latin typeface="Verdana" charset="0"/>
                <a:ea typeface="MS PGothic" charset="0"/>
                <a:cs typeface="MS PGothic" charset="0"/>
              </a:defRPr>
            </a:lvl5pPr>
            <a:lvl6pPr marL="2542261" indent="-231115" eaLnBrk="0" fontAlgn="base" hangingPunct="0">
              <a:spcBef>
                <a:spcPct val="0"/>
              </a:spcBef>
              <a:spcAft>
                <a:spcPct val="0"/>
              </a:spcAft>
              <a:defRPr sz="2400" b="1">
                <a:solidFill>
                  <a:schemeClr val="tx1"/>
                </a:solidFill>
                <a:latin typeface="Verdana" charset="0"/>
                <a:ea typeface="MS PGothic" charset="0"/>
                <a:cs typeface="MS PGothic" charset="0"/>
              </a:defRPr>
            </a:lvl6pPr>
            <a:lvl7pPr marL="3004490" indent="-231115"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66719" indent="-231115"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928948" indent="-231115"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fld id="{2EF4649A-0D70-7848-BA7B-3298D517656B}" type="slidenum">
              <a:rPr lang="da-DK" sz="1200" b="0"/>
              <a:pPr eaLnBrk="1" hangingPunct="1">
                <a:defRPr/>
              </a:pPr>
              <a:t>53</a:t>
            </a:fld>
            <a:endParaRPr lang="da-DK" sz="1200" b="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54</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55</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will be used to confirm product definition and better evaluate needs of data  for the future</a:t>
            </a:r>
            <a:r>
              <a:rPr lang="en-US" baseline="0" dirty="0" smtClean="0"/>
              <a:t> recovery activation</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6</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will be used to confirm product definition and better evaluate needs of data  for the future</a:t>
            </a:r>
            <a:r>
              <a:rPr lang="en-US" baseline="0" dirty="0" smtClean="0"/>
              <a:t> recovery activation</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effectLst/>
                <a:latin typeface="+mn-lt"/>
                <a:ea typeface="ＭＳ Ｐゴシック" pitchFamily="-106" charset="-128"/>
                <a:cs typeface="ＭＳ Ｐゴシック" pitchFamily="-106" charset="-128"/>
              </a:rPr>
              <a:t>Before activation (now)</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Development/characterization of product list with UNDP, WB (and others) in coordination with UNOSAT (and others)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Update of existing scenarios including estimates of volume of data to be tasked and processed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data processing (</a:t>
            </a:r>
            <a:r>
              <a:rPr lang="en-US" sz="1200" kern="1200" dirty="0" err="1" smtClean="0">
                <a:solidFill>
                  <a:schemeClr val="tx1"/>
                </a:solidFill>
                <a:effectLst/>
                <a:latin typeface="+mn-lt"/>
                <a:ea typeface="ＭＳ Ｐゴシック" pitchFamily="-106" charset="-128"/>
                <a:cs typeface="ＭＳ Ｐゴシック" pitchFamily="-106" charset="-128"/>
              </a:rPr>
              <a:t>ortho</a:t>
            </a:r>
            <a:r>
              <a:rPr lang="en-US" sz="1200" kern="1200" dirty="0" smtClean="0">
                <a:solidFill>
                  <a:schemeClr val="tx1"/>
                </a:solidFill>
                <a:effectLst/>
                <a:latin typeface="+mn-lt"/>
                <a:ea typeface="ＭＳ Ｐゴシック" pitchFamily="-106" charset="-128"/>
                <a:cs typeface="ＭＳ Ｐゴシック" pitchFamily="-106" charset="-128"/>
              </a:rPr>
              <a:t>-rectification and atmospheric corrections) with involved CEOS agencies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Preparation of value-adding strategy (who? how? in kind contributions? funds?)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License for RO data use (CNES for SPOT and Pleiades, others?)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Pre-triggering RO activities (strategy for PDNAs and for 1</a:t>
            </a:r>
            <a:r>
              <a:rPr lang="en-US" sz="1200" kern="1200" baseline="30000" dirty="0" smtClean="0">
                <a:solidFill>
                  <a:schemeClr val="tx1"/>
                </a:solidFill>
                <a:effectLst/>
                <a:latin typeface="+mn-lt"/>
                <a:ea typeface="ＭＳ Ｐゴシック" pitchFamily="-106" charset="-128"/>
                <a:cs typeface="ＭＳ Ｐゴシック" pitchFamily="-106" charset="-128"/>
              </a:rPr>
              <a:t>st</a:t>
            </a:r>
            <a:r>
              <a:rPr lang="en-US" sz="1200" kern="1200" dirty="0" smtClean="0">
                <a:solidFill>
                  <a:schemeClr val="tx1"/>
                </a:solidFill>
                <a:effectLst/>
                <a:latin typeface="+mn-lt"/>
                <a:ea typeface="ＭＳ Ｐゴシック" pitchFamily="-106" charset="-128"/>
                <a:cs typeface="ＭＳ Ｐゴシック" pitchFamily="-106" charset="-128"/>
              </a:rPr>
              <a:t> RO; others? which agencies would host and operate)</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Link between the RO and the CEOS WEB pages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IT  and data ingestion process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Triggering preparation: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Rapid report on situation to support triggering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stakeholders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Preliminary definition of  acquisition plan  (V0)</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Analyze of possible implementation of IT (deployment, hosting, project management  and operations)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After activation (3 to 6 months)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Implementation of the RO when triggered</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First operations: upload of Charter data and result, PDNA or for RO, baseline first products for recovery planning  and monitoring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Interface with stakeholders for precise definition of needs and identification of national entities to involve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Interface with the national institutions for product needs, coordination with other initiatives… </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Definition of the acquisition plan (v1) and initial liaison with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Establishment of formal institutional relationship with national entities (definition of role and responsibilities, identification of funding sources if available)</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Elaboration of  the RO  activity grid  (applications……)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Reporting to CEOS on development of RO and recommendations on issues to address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Building of research and training activities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On-going operations (1 to 3 years)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Coordination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Liaison and development of institutional relationships, new relationship building</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Promotion and outreach (including long term promotion of RO within country)</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Development of lessons learned and replication of RO model (in other countries)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Value-adding coordination and new product development; new value added partners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Regular Report of technical results to national institutions</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Support to national users (technical and policy), including new service development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Coordination and animation of new research activities around RO concept</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Management of the activity (applications) grid in coordination with the project manager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Formal  report to CEOS on RO (annual)</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Project Management activities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1"/>
            <a:r>
              <a:rPr lang="en-US" sz="1200" kern="1200" dirty="0" smtClean="0">
                <a:solidFill>
                  <a:schemeClr val="tx1"/>
                </a:solidFill>
                <a:effectLst/>
                <a:latin typeface="+mn-lt"/>
                <a:ea typeface="ＭＳ Ｐゴシック" pitchFamily="-106" charset="-128"/>
                <a:cs typeface="+mn-cs"/>
              </a:rPr>
              <a:t>Management of the acquisition plan and tasking with CEOS agencies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RO content (data, product, news, documents)</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Management of data processing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Technical reporting</a:t>
            </a:r>
            <a:endParaRPr lang="en-CA" sz="1200" kern="1200" dirty="0" smtClean="0">
              <a:solidFill>
                <a:schemeClr val="tx1"/>
              </a:solidFill>
              <a:effectLst/>
              <a:latin typeface="+mn-lt"/>
              <a:ea typeface="ＭＳ Ｐゴシック" pitchFamily="-106" charset="-128"/>
              <a:cs typeface="+mn-cs"/>
            </a:endParaRPr>
          </a:p>
          <a:p>
            <a:pPr lvl="1"/>
            <a:r>
              <a:rPr lang="en-US" sz="1200" kern="1200" dirty="0" smtClean="0">
                <a:solidFill>
                  <a:schemeClr val="tx1"/>
                </a:solidFill>
                <a:effectLst/>
                <a:latin typeface="+mn-lt"/>
                <a:ea typeface="ＭＳ Ｐゴシック" pitchFamily="-106" charset="-128"/>
                <a:cs typeface="+mn-cs"/>
              </a:rPr>
              <a:t>Development of long-term plan for RO after initial set-up (1-3 years)</a:t>
            </a:r>
            <a:endParaRPr lang="en-CA" sz="1200" kern="1200" dirty="0" smtClean="0">
              <a:solidFill>
                <a:schemeClr val="tx1"/>
              </a:solidFill>
              <a:effectLst/>
              <a:latin typeface="+mn-lt"/>
              <a:ea typeface="ＭＳ Ｐゴシック" pitchFamily="-106" charset="-128"/>
              <a:cs typeface="+mn-cs"/>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Maintenance of the RO IT (corrections, evolutions)</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b="1" kern="1200" dirty="0" smtClean="0">
                <a:solidFill>
                  <a:schemeClr val="tx1"/>
                </a:solidFill>
                <a:effectLst/>
                <a:latin typeface="+mn-lt"/>
                <a:ea typeface="ＭＳ Ｐゴシック" pitchFamily="-106" charset="-128"/>
                <a:cs typeface="ＭＳ Ｐゴシック" pitchFamily="-106" charset="-128"/>
              </a:rPr>
              <a:t>VA generation</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b="1" kern="1200" dirty="0" smtClean="0">
                <a:solidFill>
                  <a:schemeClr val="tx1"/>
                </a:solidFill>
                <a:effectLst/>
                <a:latin typeface="+mn-lt"/>
                <a:ea typeface="ＭＳ Ｐゴシック" pitchFamily="-106" charset="-128"/>
                <a:cs typeface="ＭＳ Ｐゴシック" pitchFamily="-106" charset="-128"/>
              </a:rPr>
              <a:t>Preparation of closure</a:t>
            </a:r>
            <a:endParaRPr lang="en-CA" sz="1200" kern="1200" dirty="0" smtClean="0">
              <a:solidFill>
                <a:schemeClr val="tx1"/>
              </a:solidFill>
              <a:effectLst/>
              <a:latin typeface="+mn-lt"/>
              <a:ea typeface="ＭＳ Ｐゴシック" pitchFamily="-106" charset="-128"/>
              <a:cs typeface="ＭＳ Ｐゴシック" pitchFamily="-106" charset="-128"/>
            </a:endParaRPr>
          </a:p>
          <a:p>
            <a:r>
              <a:rPr lang="en-US" sz="1200" kern="1200" dirty="0" smtClean="0">
                <a:solidFill>
                  <a:schemeClr val="tx1"/>
                </a:solidFill>
                <a:effectLst/>
                <a:latin typeface="+mn-lt"/>
                <a:ea typeface="ＭＳ Ｐゴシック" pitchFamily="-106" charset="-128"/>
                <a:cs typeface="ＭＳ Ｐゴシック" pitchFamily="-106" charset="-128"/>
              </a:rPr>
              <a:t> </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Evaluation</a:t>
            </a:r>
            <a:endParaRPr lang="en-CA" sz="1200" kern="1200" dirty="0" smtClean="0">
              <a:solidFill>
                <a:schemeClr val="tx1"/>
              </a:solidFill>
              <a:effectLst/>
              <a:latin typeface="+mn-lt"/>
              <a:ea typeface="ＭＳ Ｐゴシック" pitchFamily="-106" charset="-128"/>
              <a:cs typeface="ＭＳ Ｐゴシック" pitchFamily="-106" charset="-128"/>
            </a:endParaRPr>
          </a:p>
          <a:p>
            <a:pPr lvl="0"/>
            <a:r>
              <a:rPr lang="en-US" sz="1200" kern="1200" dirty="0" smtClean="0">
                <a:solidFill>
                  <a:schemeClr val="tx1"/>
                </a:solidFill>
                <a:effectLst/>
                <a:latin typeface="+mn-lt"/>
                <a:ea typeface="ＭＳ Ｐゴシック" pitchFamily="-106" charset="-128"/>
                <a:cs typeface="ＭＳ Ｐゴシック" pitchFamily="-106" charset="-128"/>
              </a:rPr>
              <a:t>Legacy strategies</a:t>
            </a:r>
            <a:endParaRPr lang="en-CA"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97215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PDNA  will be used to confirm product definition and better evaluate needs of data  for the future</a:t>
            </a:r>
            <a:r>
              <a:rPr lang="en-US" baseline="0" dirty="0" smtClean="0"/>
              <a:t> recovery activation</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9</a:t>
            </a:fld>
            <a:endParaRPr lang="en-US"/>
          </a:p>
        </p:txBody>
      </p:sp>
    </p:spTree>
    <p:extLst>
      <p:ext uri="{BB962C8B-B14F-4D97-AF65-F5344CB8AC3E}">
        <p14:creationId xmlns:p14="http://schemas.microsoft.com/office/powerpoint/2010/main" val="10427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10</a:t>
            </a:fld>
            <a:endParaRPr lang="en-US"/>
          </a:p>
        </p:txBody>
      </p:sp>
    </p:spTree>
    <p:extLst>
      <p:ext uri="{BB962C8B-B14F-4D97-AF65-F5344CB8AC3E}">
        <p14:creationId xmlns:p14="http://schemas.microsoft.com/office/powerpoint/2010/main" val="104278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extBox 3"/>
          <p:cNvSpPr txBox="1"/>
          <p:nvPr userDrawn="1"/>
        </p:nvSpPr>
        <p:spPr>
          <a:xfrm>
            <a:off x="19050" y="559374"/>
            <a:ext cx="2330558" cy="415498"/>
          </a:xfrm>
          <a:prstGeom prst="rect">
            <a:avLst/>
          </a:prstGeom>
          <a:noFill/>
        </p:spPr>
        <p:txBody>
          <a:bodyPr wrap="none">
            <a:spAutoFit/>
          </a:bodyPr>
          <a:lstStyle/>
          <a:p>
            <a:pPr defTabSz="914400" eaLnBrk="0" hangingPunct="0">
              <a:spcBef>
                <a:spcPts val="0"/>
              </a:spcBef>
              <a:defRPr/>
            </a:pPr>
            <a:r>
              <a:rPr lang="en-US" sz="1050" b="1" dirty="0" smtClean="0">
                <a:solidFill>
                  <a:srgbClr val="FFFFFF"/>
                </a:solidFill>
                <a:latin typeface="+mj-lt"/>
                <a:ea typeface="ＭＳ Ｐゴシック" pitchFamily="-105" charset="-128"/>
                <a:cs typeface="ＭＳ Ｐゴシック" pitchFamily="-105" charset="-128"/>
              </a:rPr>
              <a:t>Recovery Observatory Status</a:t>
            </a:r>
            <a:endParaRPr lang="en-US" sz="1050" b="1" baseline="0" dirty="0" smtClean="0">
              <a:solidFill>
                <a:srgbClr val="FFFFFF"/>
              </a:solidFill>
              <a:latin typeface="+mj-lt"/>
              <a:ea typeface="ＭＳ Ｐゴシック" pitchFamily="-105" charset="-128"/>
              <a:cs typeface="ＭＳ Ｐゴシック" pitchFamily="-105" charset="-128"/>
            </a:endParaRPr>
          </a:p>
          <a:p>
            <a:pPr algn="ctr" defTabSz="914400" eaLnBrk="0" hangingPunct="0">
              <a:spcBef>
                <a:spcPts val="0"/>
              </a:spcBef>
              <a:defRPr/>
            </a:pPr>
            <a:r>
              <a:rPr lang="en-US" sz="1050" b="1" baseline="0" dirty="0" err="1" smtClean="0">
                <a:solidFill>
                  <a:srgbClr val="FFFFFF"/>
                </a:solidFill>
                <a:latin typeface="+mj-lt"/>
                <a:ea typeface="ＭＳ Ｐゴシック" pitchFamily="-105" charset="-128"/>
                <a:cs typeface="ＭＳ Ｐゴシック" pitchFamily="-105" charset="-128"/>
              </a:rPr>
              <a:t>WGDisasters</a:t>
            </a:r>
            <a:r>
              <a:rPr lang="en-US" sz="1050" b="1" baseline="0" dirty="0" smtClean="0">
                <a:solidFill>
                  <a:srgbClr val="FFFFFF"/>
                </a:solidFill>
                <a:latin typeface="+mj-lt"/>
                <a:ea typeface="ＭＳ Ｐゴシック" pitchFamily="-105" charset="-128"/>
                <a:cs typeface="ＭＳ Ｐゴシック" pitchFamily="-105" charset="-128"/>
              </a:rPr>
              <a:t> #4, September 2015</a:t>
            </a:r>
            <a:endParaRPr lang="en-US" sz="1050" b="1" dirty="0">
              <a:solidFill>
                <a:srgbClr val="FFFFFF"/>
              </a:solidFill>
              <a:latin typeface="+mj-lt"/>
              <a:ea typeface="ＭＳ Ｐゴシック" pitchFamily="-105" charset="-128"/>
              <a:cs typeface="ＭＳ Ｐゴシック" pitchFamily="-105" charset="-128"/>
            </a:endParaRPr>
          </a:p>
        </p:txBody>
      </p:sp>
      <p:sp>
        <p:nvSpPr>
          <p:cNvPr id="5" name="Footer Placeholder 9"/>
          <p:cNvSpPr>
            <a:spLocks noGrp="1"/>
          </p:cNvSpPr>
          <p:nvPr>
            <p:ph type="ftr" sz="quarter" idx="11"/>
          </p:nvPr>
        </p:nvSpPr>
        <p:spPr>
          <a:xfrm>
            <a:off x="232834" y="6412713"/>
            <a:ext cx="7222066" cy="357717"/>
          </a:xfrm>
          <a:prstGeom prst="rect">
            <a:avLst/>
          </a:prstGeom>
        </p:spPr>
        <p:txBody>
          <a:bodyPr/>
          <a:lstStyle>
            <a:lvl1pPr>
              <a:defRPr>
                <a:solidFill>
                  <a:schemeClr val="bg1">
                    <a:lumMod val="65000"/>
                  </a:schemeClr>
                </a:solidFill>
              </a:defRPr>
            </a:lvl1pPr>
          </a:lstStyle>
          <a:p>
            <a:pPr>
              <a:defRPr/>
            </a:pPr>
            <a:r>
              <a:rPr lang="en-US" b="1" dirty="0" smtClean="0">
                <a:latin typeface="Book Antiqua" pitchFamily="18" charset="0"/>
              </a:rPr>
              <a:t>The 27</a:t>
            </a:r>
            <a:r>
              <a:rPr lang="en-US" b="1" baseline="30000" dirty="0" smtClean="0">
                <a:latin typeface="Book Antiqua" pitchFamily="18" charset="0"/>
              </a:rPr>
              <a:t>th</a:t>
            </a:r>
            <a:r>
              <a:rPr lang="en-US" b="1" dirty="0" smtClean="0">
                <a:latin typeface="Book Antiqua" pitchFamily="18" charset="0"/>
              </a:rPr>
              <a:t>  CEOS Plenary – Montréal, Canada – 5-6 November, 2013</a:t>
            </a:r>
            <a:endParaRPr lang="en-US" b="1" dirty="0"/>
          </a:p>
        </p:txBody>
      </p:sp>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‹N°›</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xfrm>
            <a:off x="468313" y="6308725"/>
            <a:ext cx="5757862" cy="457200"/>
          </a:xfrm>
          <a:prstGeom prst="rect">
            <a:avLst/>
          </a:prstGeom>
          <a:ln/>
        </p:spPr>
        <p:txBody>
          <a:bodyPr/>
          <a:lstStyle>
            <a:lvl1pPr>
              <a:defRPr/>
            </a:lvl1pPr>
          </a:lstStyle>
          <a:p>
            <a:pPr>
              <a:defRPr/>
            </a:pPr>
            <a:r>
              <a:rPr lang="fr-FR"/>
              <a:t>Atelier KAL-Haïti, Port-au-Prince, Haïti – 26- 27 septembre 2013</a:t>
            </a:r>
          </a:p>
        </p:txBody>
      </p:sp>
    </p:spTree>
    <p:extLst>
      <p:ext uri="{BB962C8B-B14F-4D97-AF65-F5344CB8AC3E}">
        <p14:creationId xmlns:p14="http://schemas.microsoft.com/office/powerpoint/2010/main" val="30130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75" descr="KU_new_power_top4u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2"/>
          <p:cNvSpPr>
            <a:spLocks noChangeArrowheads="1"/>
          </p:cNvSpPr>
          <p:nvPr userDrawn="1"/>
        </p:nvSpPr>
        <p:spPr bwMode="auto">
          <a:xfrm>
            <a:off x="1042988" y="6343650"/>
            <a:ext cx="71866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defRPr/>
            </a:pPr>
            <a:r>
              <a:rPr lang="en-GB" altLang="da-DK" sz="900" b="0" dirty="0" smtClean="0">
                <a:solidFill>
                  <a:srgbClr val="666666"/>
                </a:solidFill>
                <a:cs typeface="+mn-cs"/>
              </a:rPr>
              <a:t>University of Copenhagen		</a:t>
            </a:r>
            <a:r>
              <a:rPr lang="en-GB" altLang="da-DK" sz="900" b="0" dirty="0" err="1" smtClean="0">
                <a:solidFill>
                  <a:srgbClr val="666666"/>
                </a:solidFill>
                <a:cs typeface="+mn-cs"/>
              </a:rPr>
              <a:t>Thorvaldsensvej</a:t>
            </a:r>
            <a:r>
              <a:rPr lang="en-GB" altLang="da-DK" sz="900" b="0" dirty="0" smtClean="0">
                <a:solidFill>
                  <a:srgbClr val="666666"/>
                </a:solidFill>
                <a:cs typeface="+mn-cs"/>
              </a:rPr>
              <a:t> 57, 1781 Frederiksberg</a:t>
            </a:r>
          </a:p>
        </p:txBody>
      </p:sp>
      <p:sp>
        <p:nvSpPr>
          <p:cNvPr id="6" name="Text Box 88"/>
          <p:cNvSpPr txBox="1">
            <a:spLocks noChangeArrowheads="1"/>
          </p:cNvSpPr>
          <p:nvPr userDrawn="1"/>
        </p:nvSpPr>
        <p:spPr bwMode="auto">
          <a:xfrm>
            <a:off x="-1404938" y="4722813"/>
            <a:ext cx="1404938"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eaLnBrk="0" hangingPunct="0">
              <a:defRPr sz="2400" b="1">
                <a:solidFill>
                  <a:schemeClr val="tx1"/>
                </a:solidFill>
                <a:latin typeface="Verdana" charset="0"/>
                <a:ea typeface="MS PGothic" charset="0"/>
                <a:cs typeface="MS PGothic" charset="0"/>
              </a:defRPr>
            </a:lvl1pPr>
            <a:lvl2pPr marL="742950" indent="-285750" eaLnBrk="0" hangingPunct="0">
              <a:defRPr sz="2400" b="1">
                <a:solidFill>
                  <a:schemeClr val="tx1"/>
                </a:solidFill>
                <a:latin typeface="Verdana" charset="0"/>
                <a:ea typeface="MS PGothic" charset="0"/>
                <a:cs typeface="MS PGothic" charset="0"/>
              </a:defRPr>
            </a:lvl2pPr>
            <a:lvl3pPr marL="1143000" indent="-228600" eaLnBrk="0" hangingPunct="0">
              <a:defRPr sz="2400" b="1">
                <a:solidFill>
                  <a:schemeClr val="tx1"/>
                </a:solidFill>
                <a:latin typeface="Verdana" charset="0"/>
                <a:ea typeface="MS PGothic" charset="0"/>
                <a:cs typeface="MS PGothic" charset="0"/>
              </a:defRPr>
            </a:lvl3pPr>
            <a:lvl4pPr marL="1600200" indent="-228600" eaLnBrk="0" hangingPunct="0">
              <a:defRPr sz="2400" b="1">
                <a:solidFill>
                  <a:schemeClr val="tx1"/>
                </a:solidFill>
                <a:latin typeface="Verdana" charset="0"/>
                <a:ea typeface="MS PGothic" charset="0"/>
                <a:cs typeface="MS PGothic" charset="0"/>
              </a:defRPr>
            </a:lvl4pPr>
            <a:lvl5pPr marL="2057400" indent="-228600" eaLnBrk="0" hangingPunct="0">
              <a:defRPr sz="2400" b="1">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Verdana" charset="0"/>
                <a:ea typeface="MS PGothic" charset="0"/>
                <a:cs typeface="MS PGothic" charset="0"/>
              </a:defRPr>
            </a:lvl9pPr>
          </a:lstStyle>
          <a:p>
            <a:pPr eaLnBrk="1" hangingPunct="1">
              <a:defRPr/>
            </a:pPr>
            <a:r>
              <a:rPr lang="en-GB" sz="1100" b="0" smtClean="0">
                <a:solidFill>
                  <a:schemeClr val="bg1"/>
                </a:solidFill>
              </a:rPr>
              <a:t>For at ændre ”Enhedens navn” og ”Sted og dato”:</a:t>
            </a:r>
          </a:p>
          <a:p>
            <a:pPr eaLnBrk="1" hangingPunct="1">
              <a:defRPr/>
            </a:pPr>
            <a:endParaRPr lang="en-GB" sz="1100" b="0" smtClean="0">
              <a:solidFill>
                <a:schemeClr val="bg1"/>
              </a:solidFill>
            </a:endParaRPr>
          </a:p>
          <a:p>
            <a:pPr eaLnBrk="1" hangingPunct="1">
              <a:defRPr/>
            </a:pPr>
            <a:r>
              <a:rPr lang="en-GB" sz="1100" b="0" smtClean="0">
                <a:solidFill>
                  <a:schemeClr val="bg1"/>
                </a:solidFill>
              </a:rPr>
              <a:t>Klik i menulinjen, </a:t>
            </a:r>
          </a:p>
          <a:p>
            <a:pPr eaLnBrk="1" hangingPunct="1">
              <a:defRPr/>
            </a:pPr>
            <a:r>
              <a:rPr lang="en-GB" sz="1100" b="0" smtClean="0">
                <a:solidFill>
                  <a:schemeClr val="bg1"/>
                </a:solidFill>
              </a:rPr>
              <a:t>vælg ”Vis” &gt; ”Sidehoved / Sidefod”.</a:t>
            </a:r>
          </a:p>
          <a:p>
            <a:pPr eaLnBrk="1" hangingPunct="1">
              <a:defRPr/>
            </a:pPr>
            <a:r>
              <a:rPr lang="en-GB" sz="1100" b="0" smtClean="0">
                <a:solidFill>
                  <a:schemeClr val="bg1"/>
                </a:solidFill>
              </a:rPr>
              <a:t>Indføj ”Sted og dato” i feltet for dato, og ”Enhedens navn” i Sidefod</a:t>
            </a:r>
          </a:p>
        </p:txBody>
      </p:sp>
      <p:sp>
        <p:nvSpPr>
          <p:cNvPr id="7" name="Line 89"/>
          <p:cNvSpPr>
            <a:spLocks noChangeShapeType="1"/>
          </p:cNvSpPr>
          <p:nvPr userDrawn="1"/>
        </p:nvSpPr>
        <p:spPr bwMode="auto">
          <a:xfrm>
            <a:off x="-1404938" y="4676775"/>
            <a:ext cx="129698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 name="Line 16"/>
          <p:cNvSpPr>
            <a:spLocks noChangeShapeType="1"/>
          </p:cNvSpPr>
          <p:nvPr userDrawn="1"/>
        </p:nvSpPr>
        <p:spPr bwMode="auto">
          <a:xfrm flipH="1">
            <a:off x="-30163" y="1138238"/>
            <a:ext cx="8640763" cy="0"/>
          </a:xfrm>
          <a:prstGeom prst="line">
            <a:avLst/>
          </a:prstGeom>
          <a:noFill/>
          <a:ln w="9525">
            <a:solidFill>
              <a:srgbClr val="901A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6"/>
          <p:cNvSpPr>
            <a:spLocks noChangeShapeType="1"/>
          </p:cNvSpPr>
          <p:nvPr userDrawn="1"/>
        </p:nvSpPr>
        <p:spPr bwMode="auto">
          <a:xfrm flipH="1">
            <a:off x="8720138" y="1131888"/>
            <a:ext cx="423862" cy="6350"/>
          </a:xfrm>
          <a:prstGeom prst="line">
            <a:avLst/>
          </a:prstGeom>
          <a:noFill/>
          <a:ln w="9525">
            <a:solidFill>
              <a:srgbClr val="901A1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ktangel 9"/>
          <p:cNvSpPr/>
          <p:nvPr userDrawn="1"/>
        </p:nvSpPr>
        <p:spPr>
          <a:xfrm>
            <a:off x="971600" y="636587"/>
            <a:ext cx="4464496" cy="344141"/>
          </a:xfrm>
          <a:prstGeom prst="rect">
            <a:avLst/>
          </a:prstGeom>
          <a:solidFill>
            <a:schemeClr val="accent3"/>
          </a:solidFill>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da-DK">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 name="Picture 2" descr="C:\Users\graulund\Desktop\nt_cope.png"/>
          <p:cNvPicPr>
            <a:picLocks noChangeAspect="1" noChangeArrowheads="1"/>
          </p:cNvPicPr>
          <p:nvPr userDrawn="1"/>
        </p:nvPicPr>
        <p:blipFill>
          <a:blip r:embed="rId3">
            <a:extLst>
              <a:ext uri="{28A0092B-C50C-407E-A947-70E740481C1C}">
                <a14:useLocalDpi xmlns:a14="http://schemas.microsoft.com/office/drawing/2010/main" val="0"/>
              </a:ext>
            </a:extLst>
          </a:blip>
          <a:srcRect t="39520" b="14421"/>
          <a:stretch>
            <a:fillRect/>
          </a:stretch>
        </p:blipFill>
        <p:spPr bwMode="auto">
          <a:xfrm>
            <a:off x="1476375" y="549275"/>
            <a:ext cx="49149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44" name="Rectangle 60"/>
          <p:cNvSpPr>
            <a:spLocks noGrp="1" noChangeArrowheads="1"/>
          </p:cNvSpPr>
          <p:nvPr>
            <p:ph type="ctrTitle"/>
          </p:nvPr>
        </p:nvSpPr>
        <p:spPr>
          <a:xfrm>
            <a:off x="1028700" y="2065338"/>
            <a:ext cx="6496050" cy="685800"/>
          </a:xfrm>
        </p:spPr>
        <p:txBody>
          <a:bodyPr anchor="t"/>
          <a:lstStyle>
            <a:lvl1pPr>
              <a:defRPr/>
            </a:lvl1pPr>
          </a:lstStyle>
          <a:p>
            <a:pPr lvl="0"/>
            <a:r>
              <a:rPr lang="en-GB" noProof="0" smtClean="0"/>
              <a:t>Klik for at redigere titeltypografi i masteren</a:t>
            </a:r>
          </a:p>
        </p:txBody>
      </p:sp>
      <p:sp>
        <p:nvSpPr>
          <p:cNvPr id="67645" name="Rectangle 61"/>
          <p:cNvSpPr>
            <a:spLocks noGrp="1" noChangeArrowheads="1"/>
          </p:cNvSpPr>
          <p:nvPr>
            <p:ph type="subTitle" sz="quarter" idx="1"/>
          </p:nvPr>
        </p:nvSpPr>
        <p:spPr>
          <a:xfrm>
            <a:off x="1038225" y="2930525"/>
            <a:ext cx="6486525" cy="2803525"/>
          </a:xfrm>
        </p:spPr>
        <p:txBody>
          <a:bodyPr/>
          <a:lstStyle>
            <a:lvl1pPr>
              <a:defRPr sz="1400"/>
            </a:lvl1pPr>
          </a:lstStyle>
          <a:p>
            <a:pPr lvl="0"/>
            <a:r>
              <a:rPr lang="en-GB" noProof="0" smtClean="0"/>
              <a:t>Klik for at redigere undertiteltypografien i masteren</a:t>
            </a:r>
            <a:br>
              <a:rPr lang="en-GB" noProof="0" smtClean="0"/>
            </a:br>
            <a:r>
              <a:rPr lang="en-GB" noProof="0" smtClean="0"/>
              <a:t/>
            </a:r>
            <a:br>
              <a:rPr lang="en-GB" noProof="0" smtClean="0"/>
            </a:br>
            <a:r>
              <a:rPr lang="en-GB" noProof="0" smtClean="0"/>
              <a:t>Navn på oplægsholder</a:t>
            </a:r>
          </a:p>
          <a:p>
            <a:pPr lvl="0"/>
            <a:r>
              <a:rPr lang="en-GB" noProof="0" smtClean="0"/>
              <a:t>Navn på KU enhed</a:t>
            </a:r>
          </a:p>
          <a:p>
            <a:pPr lvl="0"/>
            <a:endParaRPr lang="en-GB" noProof="0" smtClean="0"/>
          </a:p>
        </p:txBody>
      </p:sp>
    </p:spTree>
    <p:extLst>
      <p:ext uri="{BB962C8B-B14F-4D97-AF65-F5344CB8AC3E}">
        <p14:creationId xmlns:p14="http://schemas.microsoft.com/office/powerpoint/2010/main" val="2751602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a:t>
            </a:fld>
            <a:endParaRPr lang="en-US"/>
          </a:p>
        </p:txBody>
      </p:sp>
      <p:pic>
        <p:nvPicPr>
          <p:cNvPr id="10" name="Picture 34"/>
          <p:cNvPicPr>
            <a:picLocks noChangeAspect="1" noChangeArrowheads="1"/>
          </p:cNvPicPr>
          <p:nvPr userDrawn="1"/>
        </p:nvPicPr>
        <p:blipFill>
          <a:blip r:embed="rId6" cstate="email">
            <a:extLst>
              <a:ext uri="{28A0092B-C50C-407E-A947-70E740481C1C}">
                <a14:useLocalDpi xmlns:a14="http://schemas.microsoft.com/office/drawing/2010/main"/>
              </a:ext>
            </a:extLst>
          </a:blip>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dotcloud.akka.eu/drupal_dev/"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ityfactory.fr/dotCloud_demo.mp4" TargetMode="External"/><Relationship Id="rId2" Type="http://schemas.openxmlformats.org/officeDocument/2006/relationships/hyperlink" Target="http://dotcloud.akka.eu/drupal_de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mailto:catherine.proy@cnes.fr" TargetMode="External"/><Relationship Id="rId2" Type="http://schemas.openxmlformats.org/officeDocument/2006/relationships/hyperlink" Target="mailto:steven.hosford@cnes.f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53" y="1347065"/>
            <a:ext cx="6316298" cy="3539430"/>
          </a:xfrm>
          <a:prstGeom prst="rect">
            <a:avLst/>
          </a:prstGeom>
          <a:noFill/>
        </p:spPr>
        <p:txBody>
          <a:bodyPr wrap="square" rtlCol="0">
            <a:spAutoFit/>
          </a:bodyPr>
          <a:lstStyle/>
          <a:p>
            <a:r>
              <a:rPr lang="en-US" sz="2800" b="1" dirty="0" smtClean="0"/>
              <a:t>Status of development </a:t>
            </a:r>
            <a:r>
              <a:rPr lang="en-US" sz="2800" b="1" dirty="0" smtClean="0"/>
              <a:t>- C</a:t>
            </a:r>
            <a:r>
              <a:rPr lang="en-US" sz="2800" b="1" dirty="0" smtClean="0"/>
              <a:t>hallenges</a:t>
            </a:r>
          </a:p>
          <a:p>
            <a:r>
              <a:rPr lang="en-US" sz="2800" b="1" dirty="0" smtClean="0"/>
              <a:t>CEOS </a:t>
            </a:r>
            <a:r>
              <a:rPr lang="en-US" sz="2800" b="1" dirty="0" smtClean="0"/>
              <a:t>Recovery Observatory</a:t>
            </a:r>
          </a:p>
          <a:p>
            <a:endParaRPr lang="en-US" sz="2800" b="1" dirty="0"/>
          </a:p>
          <a:p>
            <a:r>
              <a:rPr lang="en-US" sz="2000" b="1" dirty="0" smtClean="0"/>
              <a:t>Catherine </a:t>
            </a:r>
            <a:r>
              <a:rPr lang="en-US" sz="2000" b="1" dirty="0" err="1" smtClean="0"/>
              <a:t>Proy</a:t>
            </a:r>
            <a:r>
              <a:rPr lang="en-US" sz="2000" b="1" dirty="0" smtClean="0"/>
              <a:t>, CNES</a:t>
            </a:r>
          </a:p>
          <a:p>
            <a:r>
              <a:rPr lang="en-US" sz="2000" b="1" dirty="0" smtClean="0"/>
              <a:t>Steven Hosford, </a:t>
            </a:r>
            <a:r>
              <a:rPr lang="en-US" sz="2000" b="1" dirty="0" smtClean="0"/>
              <a:t>CNES</a:t>
            </a:r>
          </a:p>
          <a:p>
            <a:r>
              <a:rPr lang="en-US" sz="2000" b="1" dirty="0" smtClean="0"/>
              <a:t>Andrew Eddy, AG</a:t>
            </a:r>
            <a:endParaRPr lang="en-US" sz="2000" b="1" dirty="0" smtClean="0"/>
          </a:p>
          <a:p>
            <a:endParaRPr lang="en-US" sz="2000" b="1" dirty="0"/>
          </a:p>
          <a:p>
            <a:r>
              <a:rPr lang="en-US" sz="2000" b="1" dirty="0" smtClean="0"/>
              <a:t>WG Disasters #4</a:t>
            </a:r>
          </a:p>
          <a:p>
            <a:r>
              <a:rPr lang="en-US" sz="2000" b="1" dirty="0" err="1" smtClean="0"/>
              <a:t>Frascati</a:t>
            </a:r>
            <a:r>
              <a:rPr lang="en-US" sz="2000" b="1" dirty="0" smtClean="0"/>
              <a:t>, Italy</a:t>
            </a:r>
          </a:p>
          <a:p>
            <a:r>
              <a:rPr lang="en-US" sz="2000" b="1" dirty="0" smtClean="0"/>
              <a:t>9 September, 2015</a:t>
            </a:r>
            <a:endParaRPr lang="en-US" sz="2000" b="1" dirty="0"/>
          </a:p>
        </p:txBody>
      </p:sp>
      <p:pic>
        <p:nvPicPr>
          <p:cNvPr id="4" name="Picture 3" descr="4-helicopter-tsunami-destruction_51404_600x45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533" y="5518294"/>
            <a:ext cx="2193276" cy="1198832"/>
          </a:xfrm>
          <a:prstGeom prst="rect">
            <a:avLst/>
          </a:prstGeom>
        </p:spPr>
      </p:pic>
      <p:pic>
        <p:nvPicPr>
          <p:cNvPr id="5" name="Picture 4" descr="a4s_oilspill041811_171342a_8co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6146" y="3240209"/>
            <a:ext cx="2139917" cy="1148392"/>
          </a:xfrm>
          <a:prstGeom prst="rect">
            <a:avLst/>
          </a:prstGeom>
        </p:spPr>
      </p:pic>
      <p:pic>
        <p:nvPicPr>
          <p:cNvPr id="6" name="Picture 5" descr="manonhaiti.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2558" y="5518294"/>
            <a:ext cx="2163670" cy="1211656"/>
          </a:xfrm>
          <a:prstGeom prst="rect">
            <a:avLst/>
          </a:prstGeom>
        </p:spPr>
      </p:pic>
      <p:pic>
        <p:nvPicPr>
          <p:cNvPr id="7" name="Picture 6" descr="new-orleans-flooding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7495" y="3201466"/>
            <a:ext cx="1852483" cy="1187134"/>
          </a:xfrm>
          <a:prstGeom prst="rect">
            <a:avLst/>
          </a:prstGeom>
        </p:spPr>
      </p:pic>
      <p:pic>
        <p:nvPicPr>
          <p:cNvPr id="8" name="Picture 7" descr="tohoku.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6146" y="5518294"/>
            <a:ext cx="2086756" cy="1211656"/>
          </a:xfrm>
          <a:prstGeom prst="rect">
            <a:avLst/>
          </a:prstGeom>
        </p:spPr>
      </p:pic>
      <p:sp>
        <p:nvSpPr>
          <p:cNvPr id="9" name="TextBox 8"/>
          <p:cNvSpPr txBox="1"/>
          <p:nvPr/>
        </p:nvSpPr>
        <p:spPr>
          <a:xfrm>
            <a:off x="853533" y="5056629"/>
            <a:ext cx="2193276" cy="461665"/>
          </a:xfrm>
          <a:prstGeom prst="rect">
            <a:avLst/>
          </a:prstGeom>
          <a:noFill/>
        </p:spPr>
        <p:txBody>
          <a:bodyPr wrap="square" rtlCol="0">
            <a:spAutoFit/>
          </a:bodyPr>
          <a:lstStyle/>
          <a:p>
            <a:pPr algn="ctr"/>
            <a:r>
              <a:rPr lang="en-US" sz="1200" b="1" dirty="0" smtClean="0"/>
              <a:t>Indonesian Tsunami</a:t>
            </a:r>
          </a:p>
          <a:p>
            <a:pPr algn="ctr"/>
            <a:r>
              <a:rPr lang="en-US" sz="1200" b="1" dirty="0" smtClean="0"/>
              <a:t>2004</a:t>
            </a:r>
            <a:endParaRPr lang="en-US" sz="1200" b="1" dirty="0"/>
          </a:p>
        </p:txBody>
      </p:sp>
      <p:sp>
        <p:nvSpPr>
          <p:cNvPr id="10" name="TextBox 9"/>
          <p:cNvSpPr txBox="1"/>
          <p:nvPr/>
        </p:nvSpPr>
        <p:spPr>
          <a:xfrm>
            <a:off x="4027496" y="2739801"/>
            <a:ext cx="1852482" cy="461665"/>
          </a:xfrm>
          <a:prstGeom prst="rect">
            <a:avLst/>
          </a:prstGeom>
          <a:noFill/>
        </p:spPr>
        <p:txBody>
          <a:bodyPr wrap="square" rtlCol="0">
            <a:spAutoFit/>
          </a:bodyPr>
          <a:lstStyle/>
          <a:p>
            <a:pPr algn="ctr"/>
            <a:r>
              <a:rPr lang="en-US" sz="1200" b="1" dirty="0" smtClean="0"/>
              <a:t>Hurricane Katrina</a:t>
            </a:r>
          </a:p>
          <a:p>
            <a:pPr algn="ctr"/>
            <a:r>
              <a:rPr lang="en-US" sz="1200" b="1" dirty="0" smtClean="0"/>
              <a:t>2005</a:t>
            </a:r>
            <a:endParaRPr lang="en-US" sz="1200" b="1" dirty="0"/>
          </a:p>
        </p:txBody>
      </p:sp>
      <p:sp>
        <p:nvSpPr>
          <p:cNvPr id="11" name="TextBox 10"/>
          <p:cNvSpPr txBox="1"/>
          <p:nvPr/>
        </p:nvSpPr>
        <p:spPr>
          <a:xfrm>
            <a:off x="6753758" y="2739801"/>
            <a:ext cx="1999144" cy="461665"/>
          </a:xfrm>
          <a:prstGeom prst="rect">
            <a:avLst/>
          </a:prstGeom>
          <a:noFill/>
        </p:spPr>
        <p:txBody>
          <a:bodyPr wrap="square" rtlCol="0">
            <a:spAutoFit/>
          </a:bodyPr>
          <a:lstStyle/>
          <a:p>
            <a:pPr algn="ctr"/>
            <a:r>
              <a:rPr lang="en-US" sz="1200" b="1" dirty="0" err="1" smtClean="0"/>
              <a:t>Deepwater</a:t>
            </a:r>
            <a:r>
              <a:rPr lang="en-US" sz="1200" b="1" dirty="0" smtClean="0"/>
              <a:t> Horizon</a:t>
            </a:r>
          </a:p>
          <a:p>
            <a:pPr algn="ctr"/>
            <a:r>
              <a:rPr lang="en-US" sz="1200" b="1" dirty="0" smtClean="0"/>
              <a:t>2009</a:t>
            </a:r>
            <a:endParaRPr lang="en-US" sz="1200" b="1" dirty="0"/>
          </a:p>
        </p:txBody>
      </p:sp>
      <p:sp>
        <p:nvSpPr>
          <p:cNvPr id="12" name="TextBox 11"/>
          <p:cNvSpPr txBox="1"/>
          <p:nvPr/>
        </p:nvSpPr>
        <p:spPr>
          <a:xfrm>
            <a:off x="7010251" y="5056629"/>
            <a:ext cx="1539319" cy="461665"/>
          </a:xfrm>
          <a:prstGeom prst="rect">
            <a:avLst/>
          </a:prstGeom>
          <a:noFill/>
        </p:spPr>
        <p:txBody>
          <a:bodyPr wrap="square" rtlCol="0">
            <a:spAutoFit/>
          </a:bodyPr>
          <a:lstStyle/>
          <a:p>
            <a:pPr algn="ctr"/>
            <a:r>
              <a:rPr lang="en-US" sz="1200" b="1" dirty="0" smtClean="0"/>
              <a:t>Tohoku Tsunami</a:t>
            </a:r>
          </a:p>
          <a:p>
            <a:pPr algn="ctr"/>
            <a:r>
              <a:rPr lang="en-US" sz="1200" b="1" dirty="0" smtClean="0"/>
              <a:t>2011</a:t>
            </a:r>
            <a:endParaRPr lang="en-US" sz="1200" b="1" dirty="0"/>
          </a:p>
        </p:txBody>
      </p:sp>
      <p:sp>
        <p:nvSpPr>
          <p:cNvPr id="13" name="TextBox 12"/>
          <p:cNvSpPr txBox="1"/>
          <p:nvPr/>
        </p:nvSpPr>
        <p:spPr>
          <a:xfrm>
            <a:off x="3992558" y="5056629"/>
            <a:ext cx="2163670" cy="461665"/>
          </a:xfrm>
          <a:prstGeom prst="rect">
            <a:avLst/>
          </a:prstGeom>
          <a:noFill/>
        </p:spPr>
        <p:txBody>
          <a:bodyPr wrap="square" rtlCol="0">
            <a:spAutoFit/>
          </a:bodyPr>
          <a:lstStyle/>
          <a:p>
            <a:pPr algn="ctr"/>
            <a:r>
              <a:rPr lang="en-US" sz="1200" b="1" dirty="0" smtClean="0"/>
              <a:t>Haiti Earthquake</a:t>
            </a:r>
          </a:p>
          <a:p>
            <a:pPr algn="ctr"/>
            <a:r>
              <a:rPr lang="en-US" sz="1200" b="1" dirty="0" smtClean="0"/>
              <a:t>2010</a:t>
            </a:r>
            <a:endParaRPr lang="en-US" sz="1200" b="1" dirty="0"/>
          </a:p>
        </p:txBody>
      </p:sp>
    </p:spTree>
    <p:extLst>
      <p:ext uri="{BB962C8B-B14F-4D97-AF65-F5344CB8AC3E}">
        <p14:creationId xmlns:p14="http://schemas.microsoft.com/office/powerpoint/2010/main" val="255796754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10</a:t>
            </a:fld>
            <a:endParaRPr lang="en-US" sz="1200" dirty="0"/>
          </a:p>
        </p:txBody>
      </p:sp>
      <p:sp>
        <p:nvSpPr>
          <p:cNvPr id="5" name="Rectangle 4"/>
          <p:cNvSpPr/>
          <p:nvPr/>
        </p:nvSpPr>
        <p:spPr>
          <a:xfrm>
            <a:off x="215900" y="1395609"/>
            <a:ext cx="8610600" cy="4832093"/>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20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p:txBody>
      </p:sp>
    </p:spTree>
    <p:extLst>
      <p:ext uri="{BB962C8B-B14F-4D97-AF65-F5344CB8AC3E}">
        <p14:creationId xmlns:p14="http://schemas.microsoft.com/office/powerpoint/2010/main" val="110844651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Cyclone Pam (Vanuatu) Lessons Learned Report</a:t>
            </a:r>
            <a:endParaRPr lang="en-US" dirty="0"/>
          </a:p>
        </p:txBody>
      </p:sp>
      <p:sp>
        <p:nvSpPr>
          <p:cNvPr id="3" name="Content Placeholder 2"/>
          <p:cNvSpPr>
            <a:spLocks noGrp="1"/>
          </p:cNvSpPr>
          <p:nvPr>
            <p:ph idx="1"/>
          </p:nvPr>
        </p:nvSpPr>
        <p:spPr>
          <a:xfrm>
            <a:off x="228600" y="1771649"/>
            <a:ext cx="8712200" cy="4857751"/>
          </a:xfrm>
        </p:spPr>
        <p:txBody>
          <a:bodyPr/>
          <a:lstStyle/>
          <a:p>
            <a:pPr lvl="0"/>
            <a:r>
              <a:rPr lang="en-US" sz="2000" dirty="0" smtClean="0">
                <a:solidFill>
                  <a:srgbClr val="C00000"/>
                </a:solidFill>
              </a:rPr>
              <a:t>Devastating cyclone struck several islands </a:t>
            </a:r>
            <a:r>
              <a:rPr lang="en-US" sz="2000" b="0" dirty="0" smtClean="0"/>
              <a:t>in the Vanuatu Archipelago the night of 13 March, 2015</a:t>
            </a:r>
          </a:p>
          <a:p>
            <a:pPr lvl="0"/>
            <a:r>
              <a:rPr lang="en-US" sz="2000" b="0" dirty="0" smtClean="0"/>
              <a:t>The </a:t>
            </a:r>
            <a:r>
              <a:rPr lang="en-US" sz="2000" dirty="0" smtClean="0">
                <a:solidFill>
                  <a:srgbClr val="C00000"/>
                </a:solidFill>
              </a:rPr>
              <a:t>International Charter</a:t>
            </a:r>
            <a:r>
              <a:rPr lang="en-US" sz="2000" b="0" dirty="0" smtClean="0"/>
              <a:t> was activated the day before the event (12 March)</a:t>
            </a:r>
          </a:p>
          <a:p>
            <a:pPr lvl="0"/>
            <a:r>
              <a:rPr lang="en-US" sz="2000" b="0" dirty="0" smtClean="0"/>
              <a:t>On 17 March, </a:t>
            </a:r>
            <a:r>
              <a:rPr lang="en-US" sz="2000" dirty="0" smtClean="0">
                <a:solidFill>
                  <a:srgbClr val="C00000"/>
                </a:solidFill>
              </a:rPr>
              <a:t>CEOS was approached by GFDRR to collaborate on a rapid assessment </a:t>
            </a:r>
            <a:r>
              <a:rPr lang="en-US" sz="2000" b="0" dirty="0" smtClean="0"/>
              <a:t>of Cyclone Pam damage, as part of the institutional collaboration planned in the ‘ramp-up’ period of the Recovery Observatory</a:t>
            </a:r>
          </a:p>
          <a:p>
            <a:pPr lvl="0"/>
            <a:r>
              <a:rPr lang="en-US" sz="2000" b="0" dirty="0" smtClean="0"/>
              <a:t>On 14 April </a:t>
            </a:r>
            <a:r>
              <a:rPr lang="en-US" sz="2000" dirty="0" smtClean="0">
                <a:solidFill>
                  <a:srgbClr val="C00000"/>
                </a:solidFill>
              </a:rPr>
              <a:t>GFDRR decided not to proceed</a:t>
            </a:r>
            <a:r>
              <a:rPr lang="en-US" sz="2000" dirty="0" smtClean="0"/>
              <a:t> </a:t>
            </a:r>
            <a:r>
              <a:rPr lang="en-US" sz="2000" b="0" dirty="0" smtClean="0"/>
              <a:t>with a collaborative rapid assessment activity with CEOS in Vanuatu.</a:t>
            </a:r>
          </a:p>
          <a:p>
            <a:pPr lvl="0"/>
            <a:r>
              <a:rPr lang="en-US" sz="2000" b="0" dirty="0" smtClean="0"/>
              <a:t>In May and June, CEOS and GFDRR prepared</a:t>
            </a:r>
            <a:r>
              <a:rPr lang="en-US" sz="2000" b="0" dirty="0" smtClean="0">
                <a:solidFill>
                  <a:srgbClr val="C00000"/>
                </a:solidFill>
              </a:rPr>
              <a:t> </a:t>
            </a:r>
            <a:r>
              <a:rPr lang="en-US" sz="2000" dirty="0" smtClean="0">
                <a:solidFill>
                  <a:srgbClr val="C00000"/>
                </a:solidFill>
              </a:rPr>
              <a:t>a Lessons Learned Report with a view to improving future collaboration </a:t>
            </a:r>
            <a:r>
              <a:rPr lang="en-US" sz="2000" b="0" dirty="0" smtClean="0"/>
              <a:t>on rapid assessments and the Recovery Observatory. That report was endorsed at the 10</a:t>
            </a:r>
            <a:r>
              <a:rPr lang="en-US" sz="2000" b="0" baseline="30000" dirty="0" smtClean="0"/>
              <a:t>th</a:t>
            </a:r>
            <a:r>
              <a:rPr lang="en-US" sz="2000" b="0" dirty="0" smtClean="0"/>
              <a:t> ROOT meeting on 24 June. This report is presented today and will be released in a final version after this meeting. </a:t>
            </a:r>
            <a:endParaRPr lang="en-US" sz="2000" b="0" dirty="0"/>
          </a:p>
        </p:txBody>
      </p:sp>
    </p:spTree>
    <p:extLst>
      <p:ext uri="{BB962C8B-B14F-4D97-AF65-F5344CB8AC3E}">
        <p14:creationId xmlns:p14="http://schemas.microsoft.com/office/powerpoint/2010/main" val="142395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88900" y="1317624"/>
            <a:ext cx="8978900" cy="5121275"/>
          </a:xfrm>
        </p:spPr>
        <p:txBody>
          <a:bodyPr/>
          <a:lstStyle/>
          <a:p>
            <a:pPr lvl="0"/>
            <a:r>
              <a:rPr lang="en-US" sz="2000" dirty="0"/>
              <a:t>Type of support to be provided: </a:t>
            </a:r>
            <a:r>
              <a:rPr lang="en-US" sz="2000" b="0" dirty="0"/>
              <a:t>t</a:t>
            </a:r>
            <a:r>
              <a:rPr lang="en-US" sz="2000" b="0" dirty="0" smtClean="0"/>
              <a:t>arget </a:t>
            </a:r>
            <a:r>
              <a:rPr lang="en-US" sz="2000" b="0" dirty="0"/>
              <a:t>products should </a:t>
            </a:r>
            <a:r>
              <a:rPr lang="en-US" sz="2000" dirty="0">
                <a:solidFill>
                  <a:srgbClr val="C00000"/>
                </a:solidFill>
              </a:rPr>
              <a:t>be focused on near and long-term recovery</a:t>
            </a:r>
            <a:r>
              <a:rPr lang="en-US" sz="2000" dirty="0"/>
              <a:t>, </a:t>
            </a:r>
            <a:r>
              <a:rPr lang="en-US" sz="2000" b="0" dirty="0"/>
              <a:t>as opposed to response products which are generated according to very short timelines and </a:t>
            </a:r>
            <a:r>
              <a:rPr lang="en-US" sz="2000" b="0" dirty="0">
                <a:solidFill>
                  <a:srgbClr val="C00000"/>
                </a:solidFill>
              </a:rPr>
              <a:t>respond to different imperatives.  </a:t>
            </a:r>
            <a:endParaRPr lang="en-CA" sz="2000" b="0" dirty="0">
              <a:solidFill>
                <a:srgbClr val="C00000"/>
              </a:solidFill>
            </a:endParaRPr>
          </a:p>
          <a:p>
            <a:pPr lvl="0"/>
            <a:r>
              <a:rPr lang="en-US" sz="2000" dirty="0"/>
              <a:t>Early articulation of need and jointly agreed definition, including areas of interest: </a:t>
            </a:r>
            <a:r>
              <a:rPr lang="en-US" sz="2000" b="0" dirty="0"/>
              <a:t>e</a:t>
            </a:r>
            <a:r>
              <a:rPr lang="en-US" sz="2000" b="0" dirty="0" smtClean="0"/>
              <a:t>stablishing </a:t>
            </a:r>
            <a:r>
              <a:rPr lang="en-US" sz="2000" b="0" dirty="0"/>
              <a:t>the </a:t>
            </a:r>
            <a:r>
              <a:rPr lang="en-US" sz="2000" dirty="0">
                <a:solidFill>
                  <a:srgbClr val="C00000"/>
                </a:solidFill>
              </a:rPr>
              <a:t>correct </a:t>
            </a:r>
            <a:r>
              <a:rPr lang="en-US" sz="2000" dirty="0" smtClean="0">
                <a:solidFill>
                  <a:srgbClr val="C00000"/>
                </a:solidFill>
              </a:rPr>
              <a:t>Areas of Interest </a:t>
            </a:r>
            <a:r>
              <a:rPr lang="en-US" sz="2000" dirty="0">
                <a:solidFill>
                  <a:srgbClr val="C00000"/>
                </a:solidFill>
              </a:rPr>
              <a:t>is critical, early in the process</a:t>
            </a:r>
            <a:r>
              <a:rPr lang="en-US" sz="2000" dirty="0"/>
              <a:t>. </a:t>
            </a:r>
            <a:r>
              <a:rPr lang="en-US" sz="2000" b="0" dirty="0"/>
              <a:t>This is necessary to acquire the correct data sets to support rapid assessments and PDNAs, and also to establish a post-event baseline for the future RO. </a:t>
            </a:r>
            <a:endParaRPr lang="en-CA" sz="2000" b="0" dirty="0"/>
          </a:p>
          <a:p>
            <a:pPr lvl="0"/>
            <a:r>
              <a:rPr lang="en-US" sz="2000" dirty="0"/>
              <a:t>Timeliness requirement &amp; area covered/interaction with International Charter: </a:t>
            </a:r>
            <a:r>
              <a:rPr lang="en-US" sz="2000" b="0" dirty="0"/>
              <a:t>CEOS RO collaboration </a:t>
            </a:r>
            <a:r>
              <a:rPr lang="en-US" sz="2000" b="0" dirty="0" smtClean="0"/>
              <a:t>is </a:t>
            </a:r>
            <a:r>
              <a:rPr lang="en-US" sz="2000" dirty="0">
                <a:solidFill>
                  <a:srgbClr val="C00000"/>
                </a:solidFill>
              </a:rPr>
              <a:t>not set up for 24/7 responsiveness</a:t>
            </a:r>
            <a:r>
              <a:rPr lang="en-US" sz="2000" b="0" dirty="0"/>
              <a:t>. </a:t>
            </a:r>
            <a:endParaRPr lang="en-CA" sz="2000" b="0" dirty="0"/>
          </a:p>
          <a:p>
            <a:pPr lvl="0"/>
            <a:r>
              <a:rPr lang="en-US" sz="2000" dirty="0"/>
              <a:t>Value-added support: </a:t>
            </a:r>
            <a:r>
              <a:rPr lang="en-US" sz="2000" b="0" dirty="0"/>
              <a:t>u</a:t>
            </a:r>
            <a:r>
              <a:rPr lang="en-US" sz="2000" b="0" dirty="0" smtClean="0"/>
              <a:t>nderstanding </a:t>
            </a:r>
            <a:r>
              <a:rPr lang="en-US" sz="2000" b="0" dirty="0"/>
              <a:t>at the outset what budget is available and </a:t>
            </a:r>
            <a:r>
              <a:rPr lang="en-US" sz="2000" dirty="0">
                <a:solidFill>
                  <a:srgbClr val="C00000"/>
                </a:solidFill>
              </a:rPr>
              <a:t>committing to that budget is critical</a:t>
            </a:r>
            <a:r>
              <a:rPr lang="en-US" sz="2000" b="0" dirty="0"/>
              <a:t>.  </a:t>
            </a:r>
            <a:endParaRPr lang="en-CA" sz="2000" b="0" dirty="0"/>
          </a:p>
          <a:p>
            <a:pPr lvl="0"/>
            <a:r>
              <a:rPr lang="en-US" sz="2000" dirty="0"/>
              <a:t>Science vs. Operations: </a:t>
            </a:r>
            <a:r>
              <a:rPr lang="en-US" sz="2000" b="0" dirty="0"/>
              <a:t>t</a:t>
            </a:r>
            <a:r>
              <a:rPr lang="en-US" sz="2000" b="0" dirty="0" smtClean="0"/>
              <a:t>he </a:t>
            </a:r>
            <a:r>
              <a:rPr lang="en-US" sz="2000" b="0" dirty="0"/>
              <a:t>Recovery Observatory aims to </a:t>
            </a:r>
            <a:r>
              <a:rPr lang="en-US" sz="2000" dirty="0">
                <a:solidFill>
                  <a:srgbClr val="C00000"/>
                </a:solidFill>
              </a:rPr>
              <a:t>demonstrate</a:t>
            </a:r>
            <a:r>
              <a:rPr lang="en-US" sz="2000" dirty="0"/>
              <a:t> </a:t>
            </a:r>
            <a:r>
              <a:rPr lang="en-US" sz="2000" dirty="0">
                <a:solidFill>
                  <a:srgbClr val="C00000"/>
                </a:solidFill>
              </a:rPr>
              <a:t>operational EO-based methodologies</a:t>
            </a:r>
            <a:r>
              <a:rPr lang="en-US" sz="2000" dirty="0"/>
              <a:t> </a:t>
            </a:r>
            <a:r>
              <a:rPr lang="en-US" sz="2000" b="0" dirty="0"/>
              <a:t>for rapid </a:t>
            </a:r>
            <a:r>
              <a:rPr lang="en-US" sz="2000" b="0" dirty="0" smtClean="0"/>
              <a:t>assessments, PDNAs, </a:t>
            </a:r>
            <a:r>
              <a:rPr lang="en-US" sz="2000" b="0" dirty="0"/>
              <a:t>and recovery monitoring. </a:t>
            </a:r>
          </a:p>
        </p:txBody>
      </p:sp>
    </p:spTree>
    <p:extLst>
      <p:ext uri="{BB962C8B-B14F-4D97-AF65-F5344CB8AC3E}">
        <p14:creationId xmlns:p14="http://schemas.microsoft.com/office/powerpoint/2010/main" val="339514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(1/2)</a:t>
            </a:r>
            <a:endParaRPr lang="en-US" dirty="0"/>
          </a:p>
        </p:txBody>
      </p:sp>
      <p:sp>
        <p:nvSpPr>
          <p:cNvPr id="3" name="Content Placeholder 2"/>
          <p:cNvSpPr>
            <a:spLocks noGrp="1"/>
          </p:cNvSpPr>
          <p:nvPr>
            <p:ph idx="1"/>
          </p:nvPr>
        </p:nvSpPr>
        <p:spPr>
          <a:xfrm>
            <a:off x="296863" y="1609725"/>
            <a:ext cx="8445500" cy="4864100"/>
          </a:xfrm>
        </p:spPr>
        <p:txBody>
          <a:bodyPr/>
          <a:lstStyle/>
          <a:p>
            <a:pPr lvl="0">
              <a:buFont typeface="+mj-lt"/>
              <a:buAutoNum type="arabicPeriod"/>
            </a:pPr>
            <a:r>
              <a:rPr lang="en-US" sz="1800" dirty="0"/>
              <a:t>An agreement between DRM stakeholders and the CEOS agencies on the </a:t>
            </a:r>
            <a:r>
              <a:rPr lang="en-US" sz="1800" dirty="0">
                <a:solidFill>
                  <a:srgbClr val="C00000"/>
                </a:solidFill>
              </a:rPr>
              <a:t>nature and scope of PDNA/rapid assessment work</a:t>
            </a:r>
            <a:r>
              <a:rPr lang="en-US" sz="1800" dirty="0"/>
              <a:t> is required, and should be brokered in the context of the ROOT. </a:t>
            </a:r>
            <a:endParaRPr lang="en-US" sz="1800" dirty="0" smtClean="0"/>
          </a:p>
          <a:p>
            <a:pPr lvl="0">
              <a:buFont typeface="+mj-lt"/>
              <a:buAutoNum type="arabicPeriod"/>
            </a:pPr>
            <a:endParaRPr lang="en-CA" sz="1800" dirty="0" smtClean="0"/>
          </a:p>
          <a:p>
            <a:pPr lvl="0">
              <a:buFont typeface="+mj-lt"/>
              <a:buAutoNum type="arabicPeriod"/>
            </a:pPr>
            <a:r>
              <a:rPr lang="en-US" sz="1800" dirty="0" smtClean="0"/>
              <a:t>The </a:t>
            </a:r>
            <a:r>
              <a:rPr lang="en-US" sz="1800" dirty="0"/>
              <a:t>ROOT needs to engage other agencies active in satellite response and recovery work more directly, especially the International Charter and the Copernicus EMS. </a:t>
            </a:r>
            <a:r>
              <a:rPr lang="en-US" sz="1800" dirty="0">
                <a:solidFill>
                  <a:srgbClr val="C00000"/>
                </a:solidFill>
              </a:rPr>
              <a:t>Work in the context of the RO should be closely coordinated </a:t>
            </a:r>
            <a:r>
              <a:rPr lang="en-US" sz="1800" dirty="0"/>
              <a:t>with these agencies to avoid overlap, </a:t>
            </a:r>
            <a:r>
              <a:rPr lang="en-US" sz="1800" dirty="0">
                <a:solidFill>
                  <a:srgbClr val="C00000"/>
                </a:solidFill>
              </a:rPr>
              <a:t>avoid confusion, increase synergies, and leverage mutual resources. </a:t>
            </a:r>
            <a:endParaRPr lang="en-US" sz="1800" dirty="0" smtClean="0">
              <a:solidFill>
                <a:srgbClr val="C00000"/>
              </a:solidFill>
            </a:endParaRPr>
          </a:p>
          <a:p>
            <a:pPr lvl="0">
              <a:buFont typeface="+mj-lt"/>
              <a:buAutoNum type="arabicPeriod"/>
            </a:pPr>
            <a:endParaRPr lang="en-CA" sz="1800" dirty="0"/>
          </a:p>
          <a:p>
            <a:pPr lvl="0">
              <a:buFont typeface="+mj-lt"/>
              <a:buAutoNum type="arabicPeriod"/>
            </a:pPr>
            <a:r>
              <a:rPr lang="en-US" sz="1800" dirty="0"/>
              <a:t>The ROOT should request that the CEOS WG Disasters ask member agencies if there </a:t>
            </a:r>
            <a:r>
              <a:rPr lang="en-US" sz="1800" dirty="0">
                <a:solidFill>
                  <a:srgbClr val="C00000"/>
                </a:solidFill>
              </a:rPr>
              <a:t>is interest in demonstrating innovative EO-based approaches</a:t>
            </a:r>
            <a:r>
              <a:rPr lang="en-US" sz="1800" dirty="0"/>
              <a:t> in support of Recovery </a:t>
            </a:r>
            <a:r>
              <a:rPr lang="en-US" sz="1800" dirty="0" smtClean="0"/>
              <a:t>objectives</a:t>
            </a:r>
            <a:r>
              <a:rPr lang="en-CA" sz="1800" dirty="0" smtClean="0"/>
              <a:t>.</a:t>
            </a:r>
            <a:endParaRPr lang="en-CA" sz="1800" dirty="0"/>
          </a:p>
          <a:p>
            <a:endParaRPr lang="en-US" dirty="0"/>
          </a:p>
        </p:txBody>
      </p:sp>
    </p:spTree>
    <p:extLst>
      <p:ext uri="{BB962C8B-B14F-4D97-AF65-F5344CB8AC3E}">
        <p14:creationId xmlns:p14="http://schemas.microsoft.com/office/powerpoint/2010/main" val="394413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(2/2)</a:t>
            </a:r>
            <a:endParaRPr lang="en-US" dirty="0"/>
          </a:p>
        </p:txBody>
      </p:sp>
      <p:sp>
        <p:nvSpPr>
          <p:cNvPr id="3" name="Content Placeholder 2"/>
          <p:cNvSpPr>
            <a:spLocks noGrp="1"/>
          </p:cNvSpPr>
          <p:nvPr>
            <p:ph idx="1"/>
          </p:nvPr>
        </p:nvSpPr>
        <p:spPr/>
        <p:txBody>
          <a:bodyPr/>
          <a:lstStyle/>
          <a:p>
            <a:pPr marL="0" lvl="0" indent="0">
              <a:buNone/>
            </a:pPr>
            <a:endParaRPr lang="en-CA" sz="1600" dirty="0"/>
          </a:p>
          <a:p>
            <a:pPr lvl="0">
              <a:buFont typeface="+mj-lt"/>
              <a:buAutoNum type="arabicPeriod" startAt="4"/>
            </a:pPr>
            <a:r>
              <a:rPr lang="en-US" sz="1800" dirty="0"/>
              <a:t>For future collaboration on PDNAs and rapid assessments, priority should be given to products and needs that are likely to be relevant for the Observatory. </a:t>
            </a:r>
            <a:r>
              <a:rPr lang="en-US" sz="1800" dirty="0">
                <a:solidFill>
                  <a:srgbClr val="C00000"/>
                </a:solidFill>
              </a:rPr>
              <a:t>A clear statement of needs, including listing of products to be generated and specific areas of interest (polygons) </a:t>
            </a:r>
            <a:r>
              <a:rPr lang="en-US" sz="1800" dirty="0"/>
              <a:t>should be established by the DRM stakeholder and agreed to by CEOS before collaboration begins. </a:t>
            </a:r>
            <a:endParaRPr lang="en-US" sz="1800" dirty="0" smtClean="0"/>
          </a:p>
          <a:p>
            <a:pPr lvl="0">
              <a:buFont typeface="+mj-lt"/>
              <a:buAutoNum type="arabicPeriod" startAt="4"/>
            </a:pPr>
            <a:endParaRPr lang="en-CA" sz="1800" dirty="0" smtClean="0"/>
          </a:p>
          <a:p>
            <a:pPr lvl="0">
              <a:buFont typeface="+mj-lt"/>
              <a:buAutoNum type="arabicPeriod" startAt="4"/>
            </a:pPr>
            <a:r>
              <a:rPr lang="en-US" sz="1800" dirty="0" smtClean="0">
                <a:solidFill>
                  <a:srgbClr val="C00000"/>
                </a:solidFill>
              </a:rPr>
              <a:t>A </a:t>
            </a:r>
            <a:r>
              <a:rPr lang="en-US" sz="1800" dirty="0">
                <a:solidFill>
                  <a:srgbClr val="C00000"/>
                </a:solidFill>
              </a:rPr>
              <a:t>clear value-adding strategy</a:t>
            </a:r>
            <a:r>
              <a:rPr lang="en-US" sz="1800" dirty="0"/>
              <a:t> is required at the outset of the collaboration. The work plan must be developed based on the available resources, and </a:t>
            </a:r>
            <a:r>
              <a:rPr lang="en-US" sz="1800" dirty="0">
                <a:solidFill>
                  <a:srgbClr val="C00000"/>
                </a:solidFill>
              </a:rPr>
              <a:t>the exact source of these resources must be identified before the plan is finalized. </a:t>
            </a:r>
            <a:endParaRPr lang="en-US" sz="1800" dirty="0" smtClean="0">
              <a:solidFill>
                <a:srgbClr val="C00000"/>
              </a:solidFill>
            </a:endParaRPr>
          </a:p>
          <a:p>
            <a:pPr lvl="0">
              <a:buFont typeface="+mj-lt"/>
              <a:buAutoNum type="arabicPeriod" startAt="4"/>
            </a:pPr>
            <a:endParaRPr lang="en-CA" sz="1800" dirty="0"/>
          </a:p>
          <a:p>
            <a:pPr lvl="0">
              <a:buFont typeface="+mj-lt"/>
              <a:buAutoNum type="arabicPeriod" startAt="4"/>
            </a:pPr>
            <a:r>
              <a:rPr lang="en-US" sz="1800" dirty="0">
                <a:solidFill>
                  <a:srgbClr val="C00000"/>
                </a:solidFill>
              </a:rPr>
              <a:t>An analysis of the work requested versus work performed </a:t>
            </a:r>
            <a:r>
              <a:rPr lang="en-US" sz="1800" dirty="0"/>
              <a:t>should be conducted to further improve on mechanisms for collaboration. </a:t>
            </a:r>
            <a:endParaRPr lang="en-CA" sz="1800" dirty="0"/>
          </a:p>
          <a:p>
            <a:endParaRPr lang="en-US" dirty="0"/>
          </a:p>
        </p:txBody>
      </p:sp>
    </p:spTree>
    <p:extLst>
      <p:ext uri="{BB962C8B-B14F-4D97-AF65-F5344CB8AC3E}">
        <p14:creationId xmlns:p14="http://schemas.microsoft.com/office/powerpoint/2010/main" val="152203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RO</a:t>
            </a:r>
            <a:endParaRPr lang="en-US" dirty="0"/>
          </a:p>
        </p:txBody>
      </p:sp>
      <p:sp>
        <p:nvSpPr>
          <p:cNvPr id="3" name="Content Placeholder 2"/>
          <p:cNvSpPr>
            <a:spLocks noGrp="1"/>
          </p:cNvSpPr>
          <p:nvPr>
            <p:ph idx="1"/>
          </p:nvPr>
        </p:nvSpPr>
        <p:spPr/>
        <p:txBody>
          <a:bodyPr/>
          <a:lstStyle/>
          <a:p>
            <a:pPr marL="0" lvl="0" indent="0">
              <a:buNone/>
            </a:pPr>
            <a:endParaRPr lang="en-CA" sz="1600" dirty="0"/>
          </a:p>
          <a:p>
            <a:endParaRPr lang="en-US" dirty="0"/>
          </a:p>
        </p:txBody>
      </p:sp>
      <p:sp>
        <p:nvSpPr>
          <p:cNvPr id="4" name="Content Placeholder 2"/>
          <p:cNvSpPr txBox="1">
            <a:spLocks/>
          </p:cNvSpPr>
          <p:nvPr/>
        </p:nvSpPr>
        <p:spPr bwMode="auto">
          <a:xfrm>
            <a:off x="88900" y="1584324"/>
            <a:ext cx="8978900" cy="512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r>
              <a:rPr lang="en-US" sz="2000" dirty="0" smtClean="0"/>
              <a:t>Rapid Assessments: the </a:t>
            </a:r>
            <a:r>
              <a:rPr lang="en-US" sz="2000" dirty="0" smtClean="0">
                <a:solidFill>
                  <a:srgbClr val="C00000"/>
                </a:solidFill>
              </a:rPr>
              <a:t>RO is not set up to deal with rapid assessments </a:t>
            </a:r>
            <a:r>
              <a:rPr lang="en-US" sz="2000" b="0" dirty="0" smtClean="0"/>
              <a:t>because of the very short timelines and the nature of the products, which are closer to response products from the Charter or Copernicus EMS rush services. The RO should focus on refining the product definition, and selecting the event for the Observatory. </a:t>
            </a:r>
            <a:r>
              <a:rPr lang="en-US" sz="2000" dirty="0" smtClean="0">
                <a:solidFill>
                  <a:srgbClr val="C00000"/>
                </a:solidFill>
              </a:rPr>
              <a:t>Support to a PDNA may however be better suited to the RO, especially if the PDNA event becomes the RO event</a:t>
            </a:r>
            <a:r>
              <a:rPr lang="en-US" sz="2000" dirty="0" smtClean="0"/>
              <a:t>. </a:t>
            </a:r>
          </a:p>
          <a:p>
            <a:r>
              <a:rPr lang="en-US" sz="2000" dirty="0" smtClean="0"/>
              <a:t>Financing the value-added contribution</a:t>
            </a:r>
            <a:r>
              <a:rPr lang="en-US" sz="2000" dirty="0" smtClean="0">
                <a:solidFill>
                  <a:srgbClr val="C00000"/>
                </a:solidFill>
              </a:rPr>
              <a:t>: the ROOT should continue to pursue specific commitments for value-adding, working with partners already involved in the value adding process (e.g. Copernicus Risk and Recovery, UNOSAT)</a:t>
            </a:r>
            <a:r>
              <a:rPr lang="en-US" sz="2000" dirty="0" smtClean="0"/>
              <a:t>; </a:t>
            </a:r>
            <a:r>
              <a:rPr lang="en-US" sz="2000" b="0" dirty="0" smtClean="0"/>
              <a:t>a minimum level of effort should be defined and </a:t>
            </a:r>
            <a:r>
              <a:rPr lang="en-US" sz="2000" b="0" dirty="0" err="1" smtClean="0"/>
              <a:t>organised</a:t>
            </a:r>
            <a:r>
              <a:rPr lang="en-US" sz="2000" b="0" dirty="0" smtClean="0"/>
              <a:t> to be able to move forward, which does not exclude further contribution from donor agencies further into the RO. </a:t>
            </a:r>
            <a:endParaRPr lang="en-CA" sz="2000" b="0" dirty="0" smtClean="0"/>
          </a:p>
        </p:txBody>
      </p:sp>
    </p:spTree>
    <p:extLst>
      <p:ext uri="{BB962C8B-B14F-4D97-AF65-F5344CB8AC3E}">
        <p14:creationId xmlns:p14="http://schemas.microsoft.com/office/powerpoint/2010/main" val="391826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16</a:t>
            </a:fld>
            <a:endParaRPr lang="en-US" sz="1200" dirty="0"/>
          </a:p>
        </p:txBody>
      </p:sp>
      <p:sp>
        <p:nvSpPr>
          <p:cNvPr id="5" name="Rectangle 4"/>
          <p:cNvSpPr/>
          <p:nvPr/>
        </p:nvSpPr>
        <p:spPr>
          <a:xfrm>
            <a:off x="215900" y="1395609"/>
            <a:ext cx="8610600" cy="5170647"/>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20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a:p>
            <a:endParaRPr lang="en-GB" altLang="ja-JP" sz="16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4019702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66751" y="6367846"/>
            <a:ext cx="84582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9691" y="6281409"/>
            <a:ext cx="3124200" cy="7620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95500" y="101600"/>
            <a:ext cx="6663802" cy="954107"/>
          </a:xfrm>
          <a:prstGeom prst="rect">
            <a:avLst/>
          </a:prstGeom>
          <a:noFill/>
        </p:spPr>
        <p:txBody>
          <a:bodyPr wrap="square" rtlCol="0">
            <a:spAutoFit/>
          </a:bodyPr>
          <a:lstStyle/>
          <a:p>
            <a:pPr algn="r"/>
            <a:r>
              <a:rPr lang="en-US" sz="2800" b="1" dirty="0" smtClean="0">
                <a:solidFill>
                  <a:schemeClr val="bg1"/>
                </a:solidFill>
                <a:latin typeface="Tahoma"/>
                <a:cs typeface="Tahoma"/>
              </a:rPr>
              <a:t>Utility of Satellite Imagery for Recovery (from GFDRR)</a:t>
            </a:r>
            <a:endParaRPr lang="en-US" sz="2800" b="1" dirty="0">
              <a:solidFill>
                <a:schemeClr val="bg1"/>
              </a:solidFill>
              <a:latin typeface="Tahoma"/>
              <a:cs typeface="Tahoma"/>
            </a:endParaRPr>
          </a:p>
        </p:txBody>
      </p:sp>
      <p:pic>
        <p:nvPicPr>
          <p:cNvPr id="40" name="Picture 39" descr="C:\Users\wb401896\Desktop\WB logo.png"/>
          <p:cNvPicPr>
            <a:picLocks noChangeAspect="1" noChangeArrowheads="1"/>
          </p:cNvPicPr>
          <p:nvPr/>
        </p:nvPicPr>
        <p:blipFill>
          <a:blip r:embed="rId3"/>
          <a:srcRect/>
          <a:stretch>
            <a:fillRect/>
          </a:stretch>
        </p:blipFill>
        <p:spPr bwMode="auto">
          <a:xfrm>
            <a:off x="8069307" y="6456551"/>
            <a:ext cx="1055644" cy="324285"/>
          </a:xfrm>
          <a:prstGeom prst="rect">
            <a:avLst/>
          </a:prstGeom>
          <a:noFill/>
          <a:ln w="9525">
            <a:noFill/>
            <a:miter lim="800000"/>
            <a:headEnd/>
            <a:tailEnd/>
          </a:ln>
        </p:spPr>
      </p:pic>
      <p:pic>
        <p:nvPicPr>
          <p:cNvPr id="41" name="Picture 40" descr="C:\Users\wb401896\Desktop\GFDRR - transparent.png"/>
          <p:cNvPicPr>
            <a:picLocks noChangeAspect="1" noChangeArrowheads="1"/>
          </p:cNvPicPr>
          <p:nvPr/>
        </p:nvPicPr>
        <p:blipFill>
          <a:blip r:embed="rId4"/>
          <a:srcRect/>
          <a:stretch>
            <a:fillRect/>
          </a:stretch>
        </p:blipFill>
        <p:spPr bwMode="auto">
          <a:xfrm>
            <a:off x="40540" y="6477355"/>
            <a:ext cx="1290519" cy="328675"/>
          </a:xfrm>
          <a:prstGeom prst="rect">
            <a:avLst/>
          </a:prstGeom>
          <a:noFill/>
          <a:ln w="9525">
            <a:noFill/>
            <a:miter lim="800000"/>
            <a:headEnd/>
            <a:tailEnd/>
          </a:ln>
        </p:spPr>
      </p:pic>
      <p:sp>
        <p:nvSpPr>
          <p:cNvPr id="3" name="Rectangle 2"/>
          <p:cNvSpPr/>
          <p:nvPr/>
        </p:nvSpPr>
        <p:spPr>
          <a:xfrm>
            <a:off x="313265" y="1350909"/>
            <a:ext cx="8627535" cy="5262979"/>
          </a:xfrm>
          <a:prstGeom prst="rect">
            <a:avLst/>
          </a:prstGeom>
        </p:spPr>
        <p:txBody>
          <a:bodyPr wrap="square">
            <a:spAutoFit/>
          </a:bodyPr>
          <a:lstStyle/>
          <a:p>
            <a:pPr lvl="0"/>
            <a:r>
              <a:rPr lang="en-US" sz="1600" b="1" dirty="0" smtClean="0">
                <a:solidFill>
                  <a:srgbClr val="001C4F"/>
                </a:solidFill>
              </a:rPr>
              <a:t>1) Post disaster damage and needs assessments</a:t>
            </a:r>
          </a:p>
          <a:p>
            <a:pPr lvl="1"/>
            <a:r>
              <a:rPr lang="en-US" sz="1400" dirty="0" smtClean="0">
                <a:solidFill>
                  <a:srgbClr val="001C4F"/>
                </a:solidFill>
              </a:rPr>
              <a:t>Rapid assessments</a:t>
            </a:r>
          </a:p>
          <a:p>
            <a:pPr lvl="1"/>
            <a:r>
              <a:rPr lang="en-US" sz="1400" dirty="0" smtClean="0">
                <a:solidFill>
                  <a:srgbClr val="001C4F"/>
                </a:solidFill>
              </a:rPr>
              <a:t>PDNAs</a:t>
            </a:r>
            <a:endParaRPr lang="en-US" sz="1400" dirty="0">
              <a:solidFill>
                <a:srgbClr val="001C4F"/>
              </a:solidFill>
            </a:endParaRPr>
          </a:p>
          <a:p>
            <a:pPr lvl="1"/>
            <a:r>
              <a:rPr lang="en-US" sz="1400" dirty="0" smtClean="0">
                <a:solidFill>
                  <a:srgbClr val="001C4F"/>
                </a:solidFill>
              </a:rPr>
              <a:t>Validation of disaster data (e.g in housing</a:t>
            </a:r>
            <a:r>
              <a:rPr lang="en-US" sz="1400" dirty="0">
                <a:solidFill>
                  <a:srgbClr val="001C4F"/>
                </a:solidFill>
              </a:rPr>
              <a:t>, agriculture</a:t>
            </a:r>
            <a:r>
              <a:rPr lang="en-US" sz="1400" dirty="0" smtClean="0">
                <a:solidFill>
                  <a:srgbClr val="001C4F"/>
                </a:solidFill>
              </a:rPr>
              <a:t>)</a:t>
            </a:r>
          </a:p>
          <a:p>
            <a:pPr lvl="1"/>
            <a:endParaRPr lang="en-US" sz="1400" dirty="0" smtClean="0">
              <a:solidFill>
                <a:srgbClr val="001C4F"/>
              </a:solidFill>
            </a:endParaRPr>
          </a:p>
          <a:p>
            <a:pPr>
              <a:spcBef>
                <a:spcPts val="0"/>
              </a:spcBef>
              <a:spcAft>
                <a:spcPts val="1200"/>
              </a:spcAft>
            </a:pPr>
            <a:r>
              <a:rPr lang="en-US" sz="1600" b="1" dirty="0">
                <a:solidFill>
                  <a:srgbClr val="FF0000"/>
                </a:solidFill>
              </a:rPr>
              <a:t>2) Recovery &amp; reconstruction planning &amp; </a:t>
            </a:r>
            <a:r>
              <a:rPr lang="en-US" sz="1600" b="1" dirty="0" smtClean="0">
                <a:solidFill>
                  <a:srgbClr val="FF0000"/>
                </a:solidFill>
              </a:rPr>
              <a:t>implementation</a:t>
            </a:r>
            <a:endParaRPr lang="en-US" sz="1600" u="sng" dirty="0">
              <a:solidFill>
                <a:srgbClr val="FF0000"/>
              </a:solidFill>
            </a:endParaRPr>
          </a:p>
          <a:p>
            <a:pPr marL="342900" indent="-342900">
              <a:spcBef>
                <a:spcPts val="0"/>
              </a:spcBef>
              <a:spcAft>
                <a:spcPts val="1200"/>
              </a:spcAft>
              <a:buFont typeface="Arial" panose="020B0604020202020204" pitchFamily="34" charset="0"/>
              <a:buChar char="•"/>
            </a:pPr>
            <a:r>
              <a:rPr lang="en-US" sz="1400" u="sng" dirty="0">
                <a:solidFill>
                  <a:srgbClr val="FF0000"/>
                </a:solidFill>
              </a:rPr>
              <a:t>Recovery Planning</a:t>
            </a:r>
          </a:p>
          <a:p>
            <a:pPr marL="800100" lvl="1" indent="-342900">
              <a:spcBef>
                <a:spcPts val="0"/>
              </a:spcBef>
              <a:spcAft>
                <a:spcPts val="1200"/>
              </a:spcAft>
              <a:buFont typeface="Arial" panose="020B0604020202020204" pitchFamily="34" charset="0"/>
              <a:buChar char="•"/>
            </a:pPr>
            <a:r>
              <a:rPr lang="en-US" sz="1400" dirty="0">
                <a:solidFill>
                  <a:srgbClr val="FF0000"/>
                </a:solidFill>
              </a:rPr>
              <a:t>Prioritization and sequencing both spatially and </a:t>
            </a:r>
            <a:r>
              <a:rPr lang="en-US" sz="1400" dirty="0" smtClean="0">
                <a:solidFill>
                  <a:srgbClr val="FF0000"/>
                </a:solidFill>
              </a:rPr>
              <a:t>by sector</a:t>
            </a:r>
            <a:endParaRPr lang="en-US" sz="1400" b="1" dirty="0">
              <a:solidFill>
                <a:srgbClr val="FF0000"/>
              </a:solidFill>
            </a:endParaRPr>
          </a:p>
          <a:p>
            <a:pPr marL="342900" lvl="0" indent="-342900">
              <a:spcBef>
                <a:spcPts val="0"/>
              </a:spcBef>
              <a:spcAft>
                <a:spcPts val="1200"/>
              </a:spcAft>
              <a:buFont typeface="Arial" panose="020B0604020202020204" pitchFamily="34" charset="0"/>
              <a:buChar char="•"/>
            </a:pPr>
            <a:r>
              <a:rPr lang="en-US" sz="1400" u="sng" dirty="0">
                <a:solidFill>
                  <a:srgbClr val="FF0000"/>
                </a:solidFill>
              </a:rPr>
              <a:t>Recovery Implementation</a:t>
            </a:r>
          </a:p>
          <a:p>
            <a:pPr marL="800100" lvl="1" indent="-342900">
              <a:spcBef>
                <a:spcPts val="0"/>
              </a:spcBef>
              <a:spcAft>
                <a:spcPts val="1200"/>
              </a:spcAft>
              <a:buFont typeface="Arial" panose="020B0604020202020204" pitchFamily="34" charset="0"/>
              <a:buChar char="•"/>
            </a:pPr>
            <a:r>
              <a:rPr lang="en-US" sz="1400" dirty="0">
                <a:solidFill>
                  <a:srgbClr val="FF0000"/>
                </a:solidFill>
              </a:rPr>
              <a:t>Land use planning</a:t>
            </a:r>
          </a:p>
          <a:p>
            <a:pPr marL="800100" lvl="1" indent="-342900">
              <a:spcBef>
                <a:spcPts val="0"/>
              </a:spcBef>
              <a:spcAft>
                <a:spcPts val="1200"/>
              </a:spcAft>
              <a:buFont typeface="Arial" panose="020B0604020202020204" pitchFamily="34" charset="0"/>
              <a:buChar char="•"/>
            </a:pPr>
            <a:r>
              <a:rPr lang="en-US" sz="1400" dirty="0">
                <a:solidFill>
                  <a:srgbClr val="FF0000"/>
                </a:solidFill>
              </a:rPr>
              <a:t>Hazard </a:t>
            </a:r>
            <a:r>
              <a:rPr lang="en-US" sz="1400" dirty="0" smtClean="0">
                <a:solidFill>
                  <a:srgbClr val="FF0000"/>
                </a:solidFill>
              </a:rPr>
              <a:t>mapping</a:t>
            </a:r>
            <a:endParaRPr lang="en-US" sz="1400" b="1" dirty="0">
              <a:solidFill>
                <a:srgbClr val="FF0000"/>
              </a:solidFill>
            </a:endParaRPr>
          </a:p>
          <a:p>
            <a:pPr marL="342900" lvl="0" indent="-342900">
              <a:spcBef>
                <a:spcPts val="0"/>
              </a:spcBef>
              <a:spcAft>
                <a:spcPts val="1200"/>
              </a:spcAft>
              <a:buFont typeface="Arial" panose="020B0604020202020204" pitchFamily="34" charset="0"/>
              <a:buChar char="•"/>
            </a:pPr>
            <a:r>
              <a:rPr lang="en-US" sz="1400" u="sng" dirty="0">
                <a:solidFill>
                  <a:srgbClr val="FF0000"/>
                </a:solidFill>
              </a:rPr>
              <a:t>Reconstruction Monitoring</a:t>
            </a:r>
          </a:p>
          <a:p>
            <a:pPr marL="800100" lvl="1" indent="-342900">
              <a:spcBef>
                <a:spcPts val="0"/>
              </a:spcBef>
              <a:spcAft>
                <a:spcPts val="1200"/>
              </a:spcAft>
              <a:buFont typeface="Arial" panose="020B0604020202020204" pitchFamily="34" charset="0"/>
              <a:buChar char="•"/>
            </a:pPr>
            <a:r>
              <a:rPr lang="en-US" sz="1400" dirty="0">
                <a:solidFill>
                  <a:srgbClr val="FF0000"/>
                </a:solidFill>
              </a:rPr>
              <a:t>Overall progress</a:t>
            </a:r>
          </a:p>
          <a:p>
            <a:pPr marL="800100" lvl="1" indent="-342900">
              <a:spcBef>
                <a:spcPts val="0"/>
              </a:spcBef>
              <a:spcAft>
                <a:spcPts val="1200"/>
              </a:spcAft>
              <a:buFont typeface="Arial" panose="020B0604020202020204" pitchFamily="34" charset="0"/>
              <a:buChar char="•"/>
            </a:pPr>
            <a:r>
              <a:rPr lang="en-US" sz="1400" dirty="0">
                <a:solidFill>
                  <a:srgbClr val="FF0000"/>
                </a:solidFill>
              </a:rPr>
              <a:t>Progress within sectors</a:t>
            </a:r>
          </a:p>
          <a:p>
            <a:r>
              <a:rPr lang="en-US" sz="1600" b="1" dirty="0" smtClean="0">
                <a:solidFill>
                  <a:srgbClr val="001C4F"/>
                </a:solidFill>
              </a:rPr>
              <a:t>3</a:t>
            </a:r>
            <a:r>
              <a:rPr lang="en-US" sz="1600" b="1" dirty="0">
                <a:solidFill>
                  <a:srgbClr val="001C4F"/>
                </a:solidFill>
              </a:rPr>
              <a:t>) Recovery </a:t>
            </a:r>
            <a:r>
              <a:rPr lang="en-US" sz="1600" b="1" dirty="0" smtClean="0">
                <a:solidFill>
                  <a:srgbClr val="001C4F"/>
                </a:solidFill>
              </a:rPr>
              <a:t>institutionalization</a:t>
            </a:r>
            <a:endParaRPr lang="en-US" sz="1600" b="1" dirty="0">
              <a:solidFill>
                <a:srgbClr val="001C4F"/>
              </a:solidFill>
            </a:endParaRPr>
          </a:p>
          <a:p>
            <a:pPr lvl="1"/>
            <a:r>
              <a:rPr lang="en-US" sz="1400" dirty="0">
                <a:solidFill>
                  <a:srgbClr val="001C4F"/>
                </a:solidFill>
              </a:rPr>
              <a:t>Ex-ante Baseline </a:t>
            </a:r>
            <a:r>
              <a:rPr lang="en-US" sz="1400" dirty="0" smtClean="0">
                <a:solidFill>
                  <a:srgbClr val="001C4F"/>
                </a:solidFill>
              </a:rPr>
              <a:t>Development</a:t>
            </a:r>
            <a:endParaRPr lang="en-US" sz="1400" dirty="0">
              <a:solidFill>
                <a:srgbClr val="001C4F"/>
              </a:solidFill>
            </a:endParaRPr>
          </a:p>
          <a:p>
            <a:pPr lvl="1"/>
            <a:endParaRPr lang="en-US" sz="1600" b="1" dirty="0">
              <a:solidFill>
                <a:srgbClr val="001C4F"/>
              </a:solidFill>
            </a:endParaRPr>
          </a:p>
        </p:txBody>
      </p:sp>
    </p:spTree>
    <p:extLst>
      <p:ext uri="{BB962C8B-B14F-4D97-AF65-F5344CB8AC3E}">
        <p14:creationId xmlns:p14="http://schemas.microsoft.com/office/powerpoint/2010/main" val="535909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CNES-commissioned SERTIT study</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18</a:t>
            </a:fld>
            <a:endParaRPr lang="en-US" sz="1200" dirty="0"/>
          </a:p>
        </p:txBody>
      </p:sp>
      <p:sp>
        <p:nvSpPr>
          <p:cNvPr id="5" name="Rectangle 4"/>
          <p:cNvSpPr/>
          <p:nvPr/>
        </p:nvSpPr>
        <p:spPr>
          <a:xfrm>
            <a:off x="376784" y="1943043"/>
            <a:ext cx="8024113" cy="4016484"/>
          </a:xfrm>
          <a:prstGeom prst="rect">
            <a:avLst/>
          </a:prstGeom>
        </p:spPr>
        <p:txBody>
          <a:bodyPr wrap="square">
            <a:spAutoFit/>
          </a:bodyPr>
          <a:lstStyle/>
          <a:p>
            <a:pPr marL="342900" indent="-342900" defTabSz="914400">
              <a:spcBef>
                <a:spcPts val="0"/>
              </a:spcBef>
              <a:spcAft>
                <a:spcPts val="600"/>
              </a:spcAft>
              <a:buFont typeface="Arial"/>
              <a:buChar char="•"/>
            </a:pPr>
            <a:r>
              <a:rPr lang="en-GB" altLang="ja-JP" sz="2000" b="1" dirty="0" smtClean="0">
                <a:solidFill>
                  <a:srgbClr val="C00000"/>
                </a:solidFill>
                <a:latin typeface="Arial" pitchFamily="34" charset="0"/>
                <a:ea typeface="ＭＳ Ｐゴシック" pitchFamily="50" charset="-128"/>
                <a:cs typeface="Arial" pitchFamily="34" charset="0"/>
              </a:rPr>
              <a:t>Overview of state-of-the-art of use of satellite imagery for support to Disaster Risk Management</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response, rapid assessment, Post Disaster Needs Assessment, and Recovery</a:t>
            </a:r>
          </a:p>
          <a:p>
            <a:pPr marL="342900" indent="-342900" defTabSz="914400">
              <a:spcBef>
                <a:spcPts val="0"/>
              </a:spcBef>
              <a:spcAft>
                <a:spcPts val="600"/>
              </a:spcAft>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Study provides </a:t>
            </a:r>
            <a:r>
              <a:rPr lang="en-GB" altLang="ja-JP" sz="2000" b="1" dirty="0" smtClean="0">
                <a:solidFill>
                  <a:srgbClr val="C00000"/>
                </a:solidFill>
                <a:latin typeface="Arial" pitchFamily="34" charset="0"/>
                <a:ea typeface="ＭＳ Ｐゴシック" pitchFamily="50" charset="-128"/>
                <a:cs typeface="Arial" pitchFamily="34" charset="0"/>
              </a:rPr>
              <a:t>summary analysis of use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of information needs and use of satellite data today, </a:t>
            </a:r>
            <a:r>
              <a:rPr lang="en-GB" altLang="ja-JP" sz="2000" b="1" dirty="0" smtClean="0">
                <a:solidFill>
                  <a:srgbClr val="C00000"/>
                </a:solidFill>
                <a:latin typeface="Arial" pitchFamily="34" charset="0"/>
                <a:ea typeface="ＭＳ Ｐゴシック" pitchFamily="50" charset="-128"/>
                <a:cs typeface="Arial" pitchFamily="34" charset="0"/>
              </a:rPr>
              <a:t>possible areas where further use is possible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today and most promising applications/products for an RO in three study scenarios: earthquake, major flood and hurricane/typhoon</a:t>
            </a:r>
          </a:p>
          <a:p>
            <a:pPr marL="342900" indent="-342900" defTabSz="914400">
              <a:spcBef>
                <a:spcPts val="0"/>
              </a:spcBef>
              <a:spcAft>
                <a:spcPts val="600"/>
              </a:spcAft>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Study began summer 2015 and is still in draft form – further analysis required, particularly for radar EO products; </a:t>
            </a:r>
            <a:r>
              <a:rPr lang="en-GB" altLang="ja-JP" sz="2000" b="1" dirty="0" smtClean="0">
                <a:solidFill>
                  <a:srgbClr val="C00000"/>
                </a:solidFill>
                <a:latin typeface="Arial" pitchFamily="34" charset="0"/>
                <a:ea typeface="ＭＳ Ｐゴシック" pitchFamily="50" charset="-128"/>
                <a:cs typeface="Arial" pitchFamily="34" charset="0"/>
              </a:rPr>
              <a:t>input sought from CEOS agencies to complement existing findings</a:t>
            </a:r>
            <a:endParaRPr lang="en-GB" altLang="ja-JP" sz="2000" b="1" dirty="0">
              <a:solidFill>
                <a:srgbClr val="C00000"/>
              </a:solidFill>
              <a:latin typeface="Arial" pitchFamily="34" charset="0"/>
              <a:ea typeface="ＭＳ Ｐゴシック" pitchFamily="50" charset="-128"/>
              <a:cs typeface="Arial" pitchFamily="34" charset="0"/>
            </a:endParaRPr>
          </a:p>
          <a:p>
            <a:pPr marL="342900" indent="-342900" defTabSz="914400">
              <a:spcBef>
                <a:spcPts val="0"/>
              </a:spcBef>
              <a:spcAft>
                <a:spcPts val="600"/>
              </a:spcAft>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32925508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23529" y="1874435"/>
            <a:ext cx="2664295" cy="4170372"/>
          </a:xfrm>
          <a:prstGeom prst="rect">
            <a:avLst/>
          </a:prstGeom>
          <a:noFill/>
        </p:spPr>
        <p:txBody>
          <a:bodyPr wrap="square" rtlCol="0">
            <a:spAutoFit/>
          </a:bodyPr>
          <a:lstStyle/>
          <a:p>
            <a:pPr>
              <a:spcAft>
                <a:spcPts val="600"/>
              </a:spcAft>
            </a:pPr>
            <a:endParaRPr lang="en-US" sz="1600" b="1" dirty="0" smtClean="0">
              <a:solidFill>
                <a:srgbClr val="005C7A"/>
              </a:solidFill>
            </a:endParaRPr>
          </a:p>
          <a:p>
            <a:pPr>
              <a:spcAft>
                <a:spcPts val="600"/>
              </a:spcAft>
            </a:pPr>
            <a:r>
              <a:rPr lang="en-US" b="1" dirty="0" smtClean="0"/>
              <a:t>Fully operational use</a:t>
            </a:r>
          </a:p>
          <a:p>
            <a:pPr>
              <a:spcAft>
                <a:spcPts val="600"/>
              </a:spcAft>
            </a:pPr>
            <a:r>
              <a:rPr lang="en-US" dirty="0" smtClean="0"/>
              <a:t>3 main services providing EO based information and products in a crisis mode at the international scale (Charter, Copernicus EMS, Sentinel Asia)</a:t>
            </a:r>
          </a:p>
          <a:p>
            <a:r>
              <a:rPr lang="en-US" b="1" dirty="0" smtClean="0"/>
              <a:t>3 main product types </a:t>
            </a:r>
            <a:r>
              <a:rPr lang="en-US" dirty="0" smtClean="0"/>
              <a:t>derived from VHR, HR, MR optical and radar data</a:t>
            </a:r>
            <a:endParaRPr lang="en-US" b="1" dirty="0" smtClean="0">
              <a:solidFill>
                <a:srgbClr val="005C7A"/>
              </a:solidFill>
            </a:endParaRPr>
          </a:p>
        </p:txBody>
      </p:sp>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pic>
        <p:nvPicPr>
          <p:cNvPr id="18436" name="Picture 4"/>
          <p:cNvPicPr>
            <a:picLocks noChangeAspect="1" noChangeArrowheads="1"/>
          </p:cNvPicPr>
          <p:nvPr/>
        </p:nvPicPr>
        <p:blipFill>
          <a:blip r:embed="rId4" cstate="print"/>
          <a:srcRect/>
          <a:stretch>
            <a:fillRect/>
          </a:stretch>
        </p:blipFill>
        <p:spPr bwMode="auto">
          <a:xfrm>
            <a:off x="2945896" y="1942162"/>
            <a:ext cx="6067083" cy="4632031"/>
          </a:xfrm>
          <a:prstGeom prst="rect">
            <a:avLst/>
          </a:prstGeom>
          <a:noFill/>
          <a:ln w="9525">
            <a:noFill/>
            <a:miter lim="800000"/>
            <a:headEnd/>
            <a:tailEnd/>
          </a:ln>
        </p:spPr>
      </p:pic>
      <p:sp>
        <p:nvSpPr>
          <p:cNvPr id="12" name="ZoneTexte 11"/>
          <p:cNvSpPr txBox="1"/>
          <p:nvPr/>
        </p:nvSpPr>
        <p:spPr>
          <a:xfrm>
            <a:off x="4211960" y="116632"/>
            <a:ext cx="4744318" cy="523220"/>
          </a:xfrm>
          <a:prstGeom prst="rect">
            <a:avLst/>
          </a:prstGeom>
          <a:noFill/>
        </p:spPr>
        <p:txBody>
          <a:bodyPr wrap="square" rtlCol="0">
            <a:spAutoFit/>
          </a:bodyPr>
          <a:lstStyle/>
          <a:p>
            <a:pPr lvl="0" algn="r">
              <a:spcBef>
                <a:spcPct val="0"/>
              </a:spcBef>
              <a:defRPr/>
            </a:pPr>
            <a:r>
              <a:rPr lang="en-US" sz="2800" b="1" dirty="0" smtClean="0">
                <a:solidFill>
                  <a:schemeClr val="bg1"/>
                </a:solidFill>
                <a:latin typeface="Tahoma"/>
                <a:cs typeface="Tahoma"/>
              </a:rPr>
              <a:t>Response/Crisis Phase</a:t>
            </a:r>
            <a:endParaRPr lang="en-US" sz="2800" dirty="0" smtClean="0">
              <a:solidFill>
                <a:schemeClr val="bg1"/>
              </a:solidFill>
              <a:latin typeface="Tahoma"/>
              <a:cs typeface="Tahoma"/>
            </a:endParaRP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6525344"/>
            <a:ext cx="315206" cy="315206"/>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60500" y="101600"/>
            <a:ext cx="7624763"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Oversight Team (ROOT) Membership</a:t>
            </a: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2</a:t>
            </a:fld>
            <a:endParaRPr lang="en-US" sz="1200" dirty="0"/>
          </a:p>
        </p:txBody>
      </p:sp>
      <p:sp>
        <p:nvSpPr>
          <p:cNvPr id="6" name="Rectangle 5"/>
          <p:cNvSpPr/>
          <p:nvPr/>
        </p:nvSpPr>
        <p:spPr>
          <a:xfrm>
            <a:off x="256963" y="1368690"/>
            <a:ext cx="8828299" cy="5849294"/>
          </a:xfrm>
          <a:prstGeom prst="rect">
            <a:avLst/>
          </a:prstGeom>
        </p:spPr>
        <p:txBody>
          <a:bodyPr wrap="square">
            <a:spAutoFit/>
          </a:bodyPr>
          <a:lstStyle/>
          <a:p>
            <a:r>
              <a:rPr lang="en-IE" sz="2000" b="1" dirty="0" smtClean="0"/>
              <a:t>Space agencies:</a:t>
            </a:r>
          </a:p>
          <a:p>
            <a:r>
              <a:rPr lang="en-IE" sz="1600" dirty="0" smtClean="0"/>
              <a:t>CNES – </a:t>
            </a:r>
            <a:r>
              <a:rPr lang="en-IE" sz="1600" dirty="0"/>
              <a:t>chair (Steven Hosford and Catherine </a:t>
            </a:r>
            <a:r>
              <a:rPr lang="en-IE" sz="1600" dirty="0" smtClean="0"/>
              <a:t>Proy)</a:t>
            </a:r>
          </a:p>
          <a:p>
            <a:r>
              <a:rPr lang="en-IE" sz="1600" dirty="0" smtClean="0"/>
              <a:t>ASI (Simona Zoffoli)</a:t>
            </a:r>
          </a:p>
          <a:p>
            <a:r>
              <a:rPr lang="en-IE" sz="1600" dirty="0" smtClean="0"/>
              <a:t>DLR (Jens Danzeglocke)</a:t>
            </a:r>
          </a:p>
          <a:p>
            <a:r>
              <a:rPr lang="en-IE" sz="1600" dirty="0" smtClean="0"/>
              <a:t>ESA (Ivan Petiteville)</a:t>
            </a:r>
          </a:p>
          <a:p>
            <a:r>
              <a:rPr lang="en-IE" sz="1600" dirty="0" smtClean="0"/>
              <a:t>JAXA (Chu Ishida and Nobuyoshi Fujimoto)</a:t>
            </a:r>
          </a:p>
          <a:p>
            <a:r>
              <a:rPr lang="en-IE" sz="1600" dirty="0" smtClean="0"/>
              <a:t>NASA (Stuart Frye and David Green)</a:t>
            </a:r>
          </a:p>
          <a:p>
            <a:endParaRPr lang="en-IE" sz="1200" dirty="0"/>
          </a:p>
          <a:p>
            <a:pPr defTabSz="914400">
              <a:lnSpc>
                <a:spcPct val="90000"/>
              </a:lnSpc>
              <a:spcBef>
                <a:spcPct val="20000"/>
              </a:spcBef>
            </a:pPr>
            <a:r>
              <a:rPr lang="en-GB" altLang="ja-JP" sz="2000" b="1" dirty="0" smtClean="0">
                <a:latin typeface="Arial" pitchFamily="34" charset="0"/>
                <a:ea typeface="ＭＳ Ｐゴシック" pitchFamily="50" charset="-128"/>
                <a:cs typeface="Arial" pitchFamily="34" charset="0"/>
              </a:rPr>
              <a:t>DRM Stakeholders:</a:t>
            </a:r>
          </a:p>
          <a:p>
            <a:pPr defTabSz="914400">
              <a:lnSpc>
                <a:spcPct val="90000"/>
              </a:lnSpc>
              <a:spcBef>
                <a:spcPct val="20000"/>
              </a:spcBef>
            </a:pPr>
            <a:r>
              <a:rPr lang="en-GB" altLang="ja-JP" sz="1600" dirty="0" smtClean="0">
                <a:latin typeface="Arial" pitchFamily="34" charset="0"/>
                <a:ea typeface="ＭＳ Ｐゴシック" pitchFamily="50" charset="-128"/>
                <a:cs typeface="Arial" pitchFamily="34" charset="0"/>
              </a:rPr>
              <a:t>UNDP (Chiara </a:t>
            </a:r>
            <a:r>
              <a:rPr lang="en-GB" altLang="ja-JP" sz="1600" dirty="0" err="1" smtClean="0">
                <a:latin typeface="Arial" pitchFamily="34" charset="0"/>
                <a:ea typeface="ＭＳ Ｐゴシック" pitchFamily="50" charset="-128"/>
                <a:cs typeface="Arial" pitchFamily="34" charset="0"/>
              </a:rPr>
              <a:t>Mellucci</a:t>
            </a:r>
            <a:r>
              <a:rPr lang="en-GB" altLang="ja-JP" sz="1600" dirty="0" smtClean="0">
                <a:latin typeface="Arial" pitchFamily="34" charset="0"/>
                <a:ea typeface="ＭＳ Ｐゴシック" pitchFamily="50" charset="-128"/>
                <a:cs typeface="Arial" pitchFamily="34" charset="0"/>
              </a:rPr>
              <a:t>)</a:t>
            </a:r>
          </a:p>
          <a:p>
            <a:pPr defTabSz="914400">
              <a:lnSpc>
                <a:spcPct val="90000"/>
              </a:lnSpc>
              <a:spcBef>
                <a:spcPct val="20000"/>
              </a:spcBef>
            </a:pPr>
            <a:r>
              <a:rPr lang="en-GB" altLang="ja-JP" sz="1600" dirty="0" smtClean="0">
                <a:latin typeface="Arial" pitchFamily="34" charset="0"/>
                <a:ea typeface="ＭＳ Ｐゴシック" pitchFamily="50" charset="-128"/>
                <a:cs typeface="Arial" pitchFamily="34" charset="0"/>
              </a:rPr>
              <a:t>UNOSAT (Olivier </a:t>
            </a:r>
            <a:r>
              <a:rPr lang="en-GB" altLang="ja-JP" sz="1600" dirty="0" err="1" smtClean="0">
                <a:latin typeface="Arial" pitchFamily="34" charset="0"/>
                <a:ea typeface="ＭＳ Ｐゴシック" pitchFamily="50" charset="-128"/>
                <a:cs typeface="Arial" pitchFamily="34" charset="0"/>
              </a:rPr>
              <a:t>Vandamme</a:t>
            </a:r>
            <a:r>
              <a:rPr lang="en-GB" altLang="ja-JP" sz="1600" dirty="0" smtClean="0">
                <a:latin typeface="Arial" pitchFamily="34" charset="0"/>
                <a:ea typeface="ＭＳ Ｐゴシック" pitchFamily="50" charset="-128"/>
                <a:cs typeface="Arial" pitchFamily="34" charset="0"/>
              </a:rPr>
              <a:t> and </a:t>
            </a:r>
            <a:r>
              <a:rPr lang="en-GB" altLang="ja-JP" sz="1600" dirty="0" err="1" smtClean="0">
                <a:latin typeface="Arial" pitchFamily="34" charset="0"/>
                <a:ea typeface="ＭＳ Ｐゴシック" pitchFamily="50" charset="-128"/>
                <a:cs typeface="Arial" pitchFamily="34" charset="0"/>
              </a:rPr>
              <a:t>Einar</a:t>
            </a:r>
            <a:r>
              <a:rPr lang="en-GB" altLang="ja-JP" sz="1600" dirty="0" smtClean="0">
                <a:latin typeface="Arial" pitchFamily="34" charset="0"/>
                <a:ea typeface="ＭＳ Ｐゴシック" pitchFamily="50" charset="-128"/>
                <a:cs typeface="Arial" pitchFamily="34" charset="0"/>
              </a:rPr>
              <a:t> </a:t>
            </a:r>
            <a:r>
              <a:rPr lang="en-GB" altLang="ja-JP" sz="1600" dirty="0" err="1" smtClean="0">
                <a:latin typeface="Arial" pitchFamily="34" charset="0"/>
                <a:ea typeface="ＭＳ Ｐゴシック" pitchFamily="50" charset="-128"/>
                <a:cs typeface="Arial" pitchFamily="34" charset="0"/>
              </a:rPr>
              <a:t>Bjorgo</a:t>
            </a:r>
            <a:r>
              <a:rPr lang="en-GB" altLang="ja-JP" sz="1600" dirty="0" smtClean="0">
                <a:latin typeface="Arial" pitchFamily="34" charset="0"/>
                <a:ea typeface="ＭＳ Ｐゴシック" pitchFamily="50" charset="-128"/>
                <a:cs typeface="Arial" pitchFamily="34" charset="0"/>
              </a:rPr>
              <a:t>)</a:t>
            </a:r>
          </a:p>
          <a:p>
            <a:pPr defTabSz="914400">
              <a:lnSpc>
                <a:spcPct val="90000"/>
              </a:lnSpc>
              <a:spcBef>
                <a:spcPct val="20000"/>
              </a:spcBef>
            </a:pPr>
            <a:r>
              <a:rPr lang="en-GB" altLang="ja-JP" sz="1600" dirty="0" smtClean="0">
                <a:latin typeface="Arial" pitchFamily="34" charset="0"/>
                <a:ea typeface="ＭＳ Ｐゴシック" pitchFamily="50" charset="-128"/>
                <a:cs typeface="Arial" pitchFamily="34" charset="0"/>
              </a:rPr>
              <a:t>World Bank/GFDRR (Keiko Saito and </a:t>
            </a:r>
            <a:r>
              <a:rPr lang="en-GB" altLang="ja-JP" sz="1600" dirty="0" err="1" smtClean="0">
                <a:latin typeface="Arial" pitchFamily="34" charset="0"/>
                <a:ea typeface="ＭＳ Ｐゴシック" pitchFamily="50" charset="-128"/>
                <a:cs typeface="Arial" pitchFamily="34" charset="0"/>
              </a:rPr>
              <a:t>Tahir</a:t>
            </a:r>
            <a:r>
              <a:rPr lang="en-GB" altLang="ja-JP" sz="1600" dirty="0" smtClean="0">
                <a:latin typeface="Arial" pitchFamily="34" charset="0"/>
                <a:ea typeface="ＭＳ Ｐゴシック" pitchFamily="50" charset="-128"/>
                <a:cs typeface="Arial" pitchFamily="34" charset="0"/>
              </a:rPr>
              <a:t> Akbar)</a:t>
            </a:r>
          </a:p>
          <a:p>
            <a:pPr defTabSz="914400">
              <a:lnSpc>
                <a:spcPct val="90000"/>
              </a:lnSpc>
              <a:spcBef>
                <a:spcPct val="20000"/>
              </a:spcBef>
            </a:pPr>
            <a:endParaRPr lang="en-GB" altLang="ja-JP" sz="1200" dirty="0">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2000" b="1" dirty="0" smtClean="0">
                <a:latin typeface="Arial" pitchFamily="34" charset="0"/>
                <a:ea typeface="ＭＳ Ｐゴシック" pitchFamily="50" charset="-128"/>
                <a:cs typeface="Arial" pitchFamily="34" charset="0"/>
              </a:rPr>
              <a:t>Other partners:</a:t>
            </a:r>
          </a:p>
          <a:p>
            <a:pPr defTabSz="914400">
              <a:lnSpc>
                <a:spcPct val="90000"/>
              </a:lnSpc>
              <a:spcBef>
                <a:spcPct val="20000"/>
              </a:spcBef>
            </a:pPr>
            <a:r>
              <a:rPr lang="en-GB" altLang="ja-JP" sz="1600" dirty="0" smtClean="0">
                <a:latin typeface="Arial" pitchFamily="34" charset="0"/>
                <a:ea typeface="ＭＳ Ｐゴシック" pitchFamily="50" charset="-128"/>
                <a:cs typeface="Arial" pitchFamily="34" charset="0"/>
              </a:rPr>
              <a:t>CURBE (University of Cambridge, Emily So)</a:t>
            </a:r>
          </a:p>
          <a:p>
            <a:pPr defTabSz="914400">
              <a:lnSpc>
                <a:spcPct val="90000"/>
              </a:lnSpc>
              <a:spcBef>
                <a:spcPct val="20000"/>
              </a:spcBef>
            </a:pPr>
            <a:r>
              <a:rPr lang="en-GB" altLang="ja-JP" sz="1600" dirty="0" smtClean="0">
                <a:latin typeface="Arial" pitchFamily="34" charset="0"/>
                <a:ea typeface="ＭＳ Ｐゴシック" pitchFamily="50" charset="-128"/>
                <a:cs typeface="Arial" pitchFamily="34" charset="0"/>
              </a:rPr>
              <a:t>COPE (University of Copenhagen, Nathan Clarke)</a:t>
            </a:r>
          </a:p>
          <a:p>
            <a:endParaRPr lang="en-IE" sz="1200" dirty="0"/>
          </a:p>
          <a:p>
            <a:r>
              <a:rPr lang="en-IE" sz="1600" dirty="0"/>
              <a:t>Secretariat support provided by Athena Global (Andrew Eddy)</a:t>
            </a:r>
            <a:endParaRPr lang="en-US" sz="1600" dirty="0"/>
          </a:p>
          <a:p>
            <a:pPr defTabSz="914400">
              <a:lnSpc>
                <a:spcPct val="90000"/>
              </a:lnSpc>
              <a:spcBef>
                <a:spcPct val="20000"/>
              </a:spcBef>
            </a:pPr>
            <a:endParaRPr lang="en-GB" altLang="ja-JP" sz="12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r>
              <a:rPr lang="en-GB" altLang="ja-JP" sz="1600" b="1" dirty="0">
                <a:solidFill>
                  <a:schemeClr val="tx1">
                    <a:lumMod val="75000"/>
                  </a:schemeClr>
                </a:solidFill>
                <a:latin typeface="Arial" pitchFamily="34" charset="0"/>
                <a:ea typeface="ＭＳ Ｐゴシック" pitchFamily="50" charset="-128"/>
                <a:cs typeface="Arial" pitchFamily="34" charset="0"/>
              </a:rPr>
              <a:t>Membership is open to all CEOS agencies with an interest in the RO.</a:t>
            </a:r>
          </a:p>
          <a:p>
            <a:pPr defTabSz="914400">
              <a:lnSpc>
                <a:spcPct val="90000"/>
              </a:lnSpc>
              <a:spcBef>
                <a:spcPct val="20000"/>
              </a:spcBef>
            </a:pPr>
            <a:r>
              <a:rPr lang="en-GB" altLang="ja-JP" sz="1600" b="1" dirty="0">
                <a:solidFill>
                  <a:schemeClr val="tx1">
                    <a:lumMod val="75000"/>
                  </a:schemeClr>
                </a:solidFill>
                <a:latin typeface="Arial" pitchFamily="34" charset="0"/>
                <a:ea typeface="ＭＳ Ｐゴシック" pitchFamily="50" charset="-128"/>
                <a:cs typeface="Arial" pitchFamily="34" charset="0"/>
              </a:rPr>
              <a:t>Associate Members </a:t>
            </a:r>
            <a:r>
              <a:rPr lang="en-GB" altLang="ja-JP" sz="1600" b="1" dirty="0" smtClean="0">
                <a:solidFill>
                  <a:schemeClr val="tx1">
                    <a:lumMod val="75000"/>
                  </a:schemeClr>
                </a:solidFill>
                <a:latin typeface="Arial" pitchFamily="34" charset="0"/>
                <a:ea typeface="ＭＳ Ｐゴシック" pitchFamily="50" charset="-128"/>
                <a:cs typeface="Arial" pitchFamily="34" charset="0"/>
              </a:rPr>
              <a:t>are from donors </a:t>
            </a:r>
            <a:r>
              <a:rPr lang="en-GB" altLang="ja-JP" sz="1600" b="1" dirty="0">
                <a:solidFill>
                  <a:schemeClr val="tx1">
                    <a:lumMod val="75000"/>
                  </a:schemeClr>
                </a:solidFill>
                <a:latin typeface="Arial" pitchFamily="34" charset="0"/>
                <a:ea typeface="ＭＳ Ｐゴシック" pitchFamily="50" charset="-128"/>
                <a:cs typeface="Arial" pitchFamily="34" charset="0"/>
              </a:rPr>
              <a:t>and DRM </a:t>
            </a:r>
            <a:r>
              <a:rPr lang="en-GB" altLang="ja-JP" sz="1600" b="1" dirty="0" smtClean="0">
                <a:solidFill>
                  <a:schemeClr val="tx1">
                    <a:lumMod val="75000"/>
                  </a:schemeClr>
                </a:solidFill>
                <a:latin typeface="Arial" pitchFamily="34" charset="0"/>
                <a:ea typeface="ＭＳ Ｐゴシック" pitchFamily="50" charset="-128"/>
                <a:cs typeface="Arial" pitchFamily="34" charset="0"/>
              </a:rPr>
              <a:t>stakeholders, and value-adding partners.</a:t>
            </a:r>
            <a:endParaRPr lang="en-GB" altLang="ja-JP" sz="1600" b="1" dirty="0">
              <a:solidFill>
                <a:schemeClr val="tx1">
                  <a:lumMod val="75000"/>
                </a:schemeClr>
              </a:solidFill>
              <a:latin typeface="Arial" pitchFamily="34" charset="0"/>
              <a:ea typeface="ＭＳ Ｐゴシック" pitchFamily="50" charset="-128"/>
              <a:cs typeface="Arial" pitchFamily="34" charset="0"/>
            </a:endParaRPr>
          </a:p>
          <a:p>
            <a:pPr defTabSz="914400">
              <a:lnSpc>
                <a:spcPct val="90000"/>
              </a:lnSpc>
              <a:spcBef>
                <a:spcPct val="20000"/>
              </a:spcBef>
            </a:pP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89435110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83568" y="1268760"/>
            <a:ext cx="7992888" cy="2292935"/>
          </a:xfrm>
          <a:prstGeom prst="rect">
            <a:avLst/>
          </a:prstGeom>
          <a:noFill/>
        </p:spPr>
        <p:txBody>
          <a:bodyPr wrap="square" rtlCol="0">
            <a:spAutoFit/>
          </a:bodyPr>
          <a:lstStyle/>
          <a:p>
            <a:pPr>
              <a:spcAft>
                <a:spcPts val="600"/>
              </a:spcAft>
            </a:pPr>
            <a:endParaRPr lang="fr-FR" sz="1600" b="1" dirty="0" smtClean="0">
              <a:solidFill>
                <a:srgbClr val="005C7A"/>
              </a:solidFill>
            </a:endParaRPr>
          </a:p>
          <a:p>
            <a:pPr>
              <a:spcAft>
                <a:spcPts val="600"/>
              </a:spcAft>
            </a:pPr>
            <a:r>
              <a:rPr lang="en-US" sz="1600" b="1" dirty="0">
                <a:solidFill>
                  <a:srgbClr val="002569"/>
                </a:solidFill>
              </a:rPr>
              <a:t>P</a:t>
            </a:r>
            <a:r>
              <a:rPr lang="en-US" sz="1600" b="1" dirty="0" smtClean="0">
                <a:solidFill>
                  <a:srgbClr val="002569"/>
                </a:solidFill>
              </a:rPr>
              <a:t>ost event phase with emerging requirements; limit with Emergency / Crisis phase and PDNA not clear. </a:t>
            </a:r>
            <a:r>
              <a:rPr lang="en-US" sz="1600" dirty="0" smtClean="0">
                <a:solidFill>
                  <a:srgbClr val="C00000"/>
                </a:solidFill>
              </a:rPr>
              <a:t>Clear differences with crisis phase: larger AOIs, larger fields of Interest (Agriculture, environment…). Reference data available through OSM</a:t>
            </a:r>
          </a:p>
          <a:p>
            <a:r>
              <a:rPr lang="en-US" sz="1600" b="1" dirty="0" smtClean="0">
                <a:solidFill>
                  <a:srgbClr val="C00000"/>
                </a:solidFill>
              </a:rPr>
              <a:t>Little current use of EO data in Rapid Assessments but potential to support this activity</a:t>
            </a:r>
            <a:endParaRPr lang="fr-FR" sz="1600" b="1" dirty="0" smtClean="0">
              <a:solidFill>
                <a:srgbClr val="C00000"/>
              </a:solidFill>
            </a:endParaRPr>
          </a:p>
          <a:p>
            <a:pPr>
              <a:spcBef>
                <a:spcPts val="600"/>
              </a:spcBef>
            </a:pPr>
            <a:r>
              <a:rPr lang="en-US" sz="1600" dirty="0" smtClean="0">
                <a:sym typeface="Wingdings"/>
              </a:rPr>
              <a:t> </a:t>
            </a:r>
            <a:r>
              <a:rPr lang="en-US" sz="1600" dirty="0" smtClean="0"/>
              <a:t>Rapid Assessment developed in the aftermath of typhoon Haiyan in the Philippines in 2013, highlighting 2 EO based types of products:</a:t>
            </a:r>
            <a:endParaRPr lang="fr-FR" sz="1600" dirty="0" smtClean="0"/>
          </a:p>
        </p:txBody>
      </p:sp>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pic>
        <p:nvPicPr>
          <p:cNvPr id="28673" name="Picture 1"/>
          <p:cNvPicPr>
            <a:picLocks noChangeAspect="1" noChangeArrowheads="1"/>
          </p:cNvPicPr>
          <p:nvPr/>
        </p:nvPicPr>
        <p:blipFill>
          <a:blip r:embed="rId4" cstate="print"/>
          <a:srcRect/>
          <a:stretch>
            <a:fillRect/>
          </a:stretch>
        </p:blipFill>
        <p:spPr bwMode="auto">
          <a:xfrm>
            <a:off x="2105576" y="3564826"/>
            <a:ext cx="5886052" cy="2958516"/>
          </a:xfrm>
          <a:prstGeom prst="rect">
            <a:avLst/>
          </a:prstGeom>
          <a:noFill/>
          <a:ln w="9525">
            <a:noFill/>
            <a:miter lim="800000"/>
            <a:headEnd/>
            <a:tailEnd/>
          </a:ln>
        </p:spPr>
      </p:pic>
      <p:sp>
        <p:nvSpPr>
          <p:cNvPr id="9" name="ZoneTexte 8"/>
          <p:cNvSpPr txBox="1"/>
          <p:nvPr/>
        </p:nvSpPr>
        <p:spPr>
          <a:xfrm>
            <a:off x="4211960" y="116632"/>
            <a:ext cx="4744318" cy="523220"/>
          </a:xfrm>
          <a:prstGeom prst="rect">
            <a:avLst/>
          </a:prstGeom>
          <a:noFill/>
        </p:spPr>
        <p:txBody>
          <a:bodyPr wrap="square" rtlCol="0">
            <a:spAutoFit/>
          </a:bodyPr>
          <a:lstStyle/>
          <a:p>
            <a:pPr lvl="0" algn="r">
              <a:spcBef>
                <a:spcPct val="0"/>
              </a:spcBef>
              <a:defRPr/>
            </a:pPr>
            <a:r>
              <a:rPr lang="en-US" sz="2800" b="1" dirty="0" smtClean="0">
                <a:solidFill>
                  <a:srgbClr val="FFFFFF"/>
                </a:solidFill>
                <a:latin typeface="Tahoma"/>
                <a:cs typeface="Tahoma"/>
              </a:rPr>
              <a:t>Rapid Assessment</a:t>
            </a:r>
            <a:endParaRPr lang="en-US" sz="2800" dirty="0" smtClean="0">
              <a:solidFill>
                <a:srgbClr val="FFFFFF"/>
              </a:solidFill>
              <a:latin typeface="Tahoma"/>
              <a:cs typeface="Tahoma"/>
            </a:endParaRP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6408502"/>
            <a:ext cx="432048" cy="432048"/>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sp>
        <p:nvSpPr>
          <p:cNvPr id="10" name="ZoneTexte 9"/>
          <p:cNvSpPr txBox="1"/>
          <p:nvPr/>
        </p:nvSpPr>
        <p:spPr>
          <a:xfrm>
            <a:off x="2344436" y="116632"/>
            <a:ext cx="6611842" cy="969496"/>
          </a:xfrm>
          <a:prstGeom prst="rect">
            <a:avLst/>
          </a:prstGeom>
          <a:noFill/>
        </p:spPr>
        <p:txBody>
          <a:bodyPr wrap="square" rtlCol="0">
            <a:spAutoFit/>
          </a:bodyPr>
          <a:lstStyle/>
          <a:p>
            <a:pPr>
              <a:spcAft>
                <a:spcPts val="600"/>
              </a:spcAft>
            </a:pPr>
            <a:r>
              <a:rPr lang="en-US" sz="2800" b="1" dirty="0">
                <a:solidFill>
                  <a:schemeClr val="bg1"/>
                </a:solidFill>
              </a:rPr>
              <a:t>Post Disaster Needs Assessment</a:t>
            </a:r>
          </a:p>
          <a:p>
            <a:pPr lvl="0"/>
            <a:endParaRPr lang="en-US" sz="2400" dirty="0">
              <a:ea typeface="Calibri" pitchFamily="34" charset="0"/>
              <a:cs typeface="Times New Roman"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3994033744"/>
              </p:ext>
            </p:extLst>
          </p:nvPr>
        </p:nvGraphicFramePr>
        <p:xfrm>
          <a:off x="240788" y="1350113"/>
          <a:ext cx="8621360" cy="5100983"/>
        </p:xfrm>
        <a:graphic>
          <a:graphicData uri="http://schemas.openxmlformats.org/drawingml/2006/table">
            <a:tbl>
              <a:tblPr firstRow="1" firstCol="1" bandRow="1">
                <a:tableStyleId>{5C22544A-7EE6-4342-B048-85BDC9FD1C3A}</a:tableStyleId>
              </a:tblPr>
              <a:tblGrid>
                <a:gridCol w="1528514"/>
                <a:gridCol w="2787291"/>
                <a:gridCol w="2787291"/>
                <a:gridCol w="1518264"/>
              </a:tblGrid>
              <a:tr h="466748">
                <a:tc>
                  <a:txBody>
                    <a:bodyPr/>
                    <a:lstStyle/>
                    <a:p>
                      <a:pPr>
                        <a:lnSpc>
                          <a:spcPct val="115000"/>
                        </a:lnSpc>
                        <a:spcAft>
                          <a:spcPts val="0"/>
                        </a:spcAft>
                      </a:pPr>
                      <a:r>
                        <a:rPr lang="en-GB" sz="1200" dirty="0">
                          <a:solidFill>
                            <a:schemeClr val="tx1"/>
                          </a:solidFill>
                          <a:effectLst/>
                        </a:rPr>
                        <a:t>Main thematic sector</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GB" sz="1200" dirty="0">
                          <a:solidFill>
                            <a:schemeClr val="tx1"/>
                          </a:solidFill>
                          <a:effectLst/>
                        </a:rPr>
                        <a:t>Thematic sector</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dirty="0">
                          <a:solidFill>
                            <a:sysClr val="windowText" lastClr="000000"/>
                          </a:solidFill>
                          <a:effectLst/>
                        </a:rPr>
                        <a:t>Information of interest</a:t>
                      </a:r>
                      <a:endPar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GB" sz="1200" dirty="0">
                          <a:solidFill>
                            <a:schemeClr val="tx1"/>
                          </a:solidFill>
                          <a:effectLst/>
                        </a:rPr>
                        <a:t>EO usefulness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77366">
                <a:tc rowSpan="5">
                  <a:txBody>
                    <a:bodyPr/>
                    <a:lstStyle/>
                    <a:p>
                      <a:pPr>
                        <a:lnSpc>
                          <a:spcPct val="115000"/>
                        </a:lnSpc>
                        <a:spcAft>
                          <a:spcPts val="0"/>
                        </a:spcAft>
                      </a:pPr>
                      <a:r>
                        <a:rPr lang="en-GB" sz="1200" dirty="0">
                          <a:effectLst/>
                        </a:rPr>
                        <a:t>Social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b="1" dirty="0">
                          <a:solidFill>
                            <a:srgbClr val="FF0000"/>
                          </a:solidFill>
                          <a:effectLst/>
                        </a:rPr>
                        <a:t>Housing and shelter</a:t>
                      </a:r>
                      <a:endParaRPr lang="fr-FR"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en-GB" sz="1200" b="1" dirty="0">
                          <a:solidFill>
                            <a:srgbClr val="FF0000"/>
                          </a:solidFill>
                          <a:effectLst/>
                        </a:rPr>
                        <a:t>Affected houses and shelters, by level of damage and by type of buildings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100" b="1" dirty="0">
                          <a:solidFill>
                            <a:srgbClr val="FF0000"/>
                          </a:solidFill>
                          <a:effectLst/>
                        </a:rPr>
                        <a:t>High</a:t>
                      </a:r>
                      <a:endParaRPr lang="fr-FR"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vMerge="1">
                  <a:txBody>
                    <a:bodyPr/>
                    <a:lstStyle/>
                    <a:p>
                      <a:endParaRPr lang="fr-FR"/>
                    </a:p>
                  </a:txBody>
                  <a:tcPr/>
                </a:tc>
                <a:tc>
                  <a:txBody>
                    <a:bodyPr/>
                    <a:lstStyle/>
                    <a:p>
                      <a:pPr>
                        <a:lnSpc>
                          <a:spcPct val="115000"/>
                        </a:lnSpc>
                        <a:spcAft>
                          <a:spcPts val="0"/>
                        </a:spcAft>
                      </a:pPr>
                      <a:r>
                        <a:rPr lang="en-GB" sz="900" dirty="0">
                          <a:effectLst/>
                        </a:rPr>
                        <a:t>Health</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buildings*,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vMerge="1">
                  <a:txBody>
                    <a:bodyPr/>
                    <a:lstStyle/>
                    <a:p>
                      <a:endParaRPr lang="fr-FR"/>
                    </a:p>
                  </a:txBody>
                  <a:tcPr/>
                </a:tc>
                <a:tc>
                  <a:txBody>
                    <a:bodyPr/>
                    <a:lstStyle/>
                    <a:p>
                      <a:pPr>
                        <a:lnSpc>
                          <a:spcPct val="115000"/>
                        </a:lnSpc>
                        <a:spcAft>
                          <a:spcPts val="0"/>
                        </a:spcAft>
                      </a:pPr>
                      <a:r>
                        <a:rPr lang="en-GB" sz="900" dirty="0">
                          <a:effectLst/>
                        </a:rPr>
                        <a:t>Nutrition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a:t>
                      </a:r>
                      <a:r>
                        <a:rPr lang="en-GB" sz="1200" dirty="0" smtClean="0">
                          <a:effectLst/>
                        </a:rPr>
                        <a:t>sites, crops, water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vMerge="1">
                  <a:txBody>
                    <a:bodyPr/>
                    <a:lstStyle/>
                    <a:p>
                      <a:endParaRPr lang="fr-FR"/>
                    </a:p>
                  </a:txBody>
                  <a:tcPr/>
                </a:tc>
                <a:tc>
                  <a:txBody>
                    <a:bodyPr/>
                    <a:lstStyle/>
                    <a:p>
                      <a:pPr>
                        <a:lnSpc>
                          <a:spcPct val="115000"/>
                        </a:lnSpc>
                        <a:spcAft>
                          <a:spcPts val="0"/>
                        </a:spcAft>
                      </a:pPr>
                      <a:r>
                        <a:rPr lang="en-GB" sz="900" dirty="0">
                          <a:effectLst/>
                        </a:rPr>
                        <a:t>Education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smtClean="0">
                          <a:effectLst/>
                        </a:rPr>
                        <a:t>Affected buildings*</a:t>
                      </a:r>
                      <a:r>
                        <a:rPr lang="en-GB" sz="1200" dirty="0">
                          <a:effectLst/>
                        </a:rPr>
                        <a:t>,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366">
                <a:tc vMerge="1">
                  <a:txBody>
                    <a:bodyPr/>
                    <a:lstStyle/>
                    <a:p>
                      <a:endParaRPr lang="fr-FR"/>
                    </a:p>
                  </a:txBody>
                  <a:tcPr/>
                </a:tc>
                <a:tc>
                  <a:txBody>
                    <a:bodyPr/>
                    <a:lstStyle/>
                    <a:p>
                      <a:pPr>
                        <a:lnSpc>
                          <a:spcPct val="115000"/>
                        </a:lnSpc>
                        <a:spcAft>
                          <a:spcPts val="0"/>
                        </a:spcAft>
                      </a:pPr>
                      <a:r>
                        <a:rPr lang="en-GB" sz="900" dirty="0">
                          <a:effectLst/>
                        </a:rPr>
                        <a:t>Culture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smtClean="0">
                          <a:effectLst/>
                        </a:rPr>
                        <a:t>Affected sites*,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rowSpan="6">
                  <a:txBody>
                    <a:bodyPr/>
                    <a:lstStyle/>
                    <a:p>
                      <a:pPr>
                        <a:lnSpc>
                          <a:spcPct val="115000"/>
                        </a:lnSpc>
                        <a:spcAft>
                          <a:spcPts val="0"/>
                        </a:spcAft>
                      </a:pPr>
                      <a:r>
                        <a:rPr lang="en-GB" sz="1200">
                          <a:effectLst/>
                        </a:rPr>
                        <a:t>Productive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900" dirty="0">
                          <a:effectLst/>
                        </a:rPr>
                        <a:t>Agriculture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smtClean="0">
                          <a:effectLst/>
                        </a:rPr>
                        <a:t>Affected crop lands, affected infrastructures,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vMerge="1">
                  <a:txBody>
                    <a:bodyPr/>
                    <a:lstStyle/>
                    <a:p>
                      <a:endParaRPr lang="fr-FR"/>
                    </a:p>
                  </a:txBody>
                  <a:tcPr/>
                </a:tc>
                <a:tc>
                  <a:txBody>
                    <a:bodyPr/>
                    <a:lstStyle/>
                    <a:p>
                      <a:pPr>
                        <a:lnSpc>
                          <a:spcPct val="115000"/>
                        </a:lnSpc>
                        <a:spcAft>
                          <a:spcPts val="0"/>
                        </a:spcAft>
                      </a:pPr>
                      <a:r>
                        <a:rPr lang="en-GB" sz="900" dirty="0">
                          <a:effectLst/>
                        </a:rPr>
                        <a:t>Irrigation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a:t>
                      </a:r>
                      <a:r>
                        <a:rPr lang="en-GB" sz="1200" dirty="0" smtClean="0">
                          <a:effectLst/>
                        </a:rPr>
                        <a:t>infrastructure*</a:t>
                      </a:r>
                      <a:r>
                        <a:rPr lang="en-GB" sz="1200" dirty="0">
                          <a:effectLst/>
                        </a:rPr>
                        <a:t>,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366">
                <a:tc vMerge="1">
                  <a:txBody>
                    <a:bodyPr/>
                    <a:lstStyle/>
                    <a:p>
                      <a:endParaRPr lang="fr-FR"/>
                    </a:p>
                  </a:txBody>
                  <a:tcPr/>
                </a:tc>
                <a:tc>
                  <a:txBody>
                    <a:bodyPr/>
                    <a:lstStyle/>
                    <a:p>
                      <a:pPr>
                        <a:lnSpc>
                          <a:spcPct val="115000"/>
                        </a:lnSpc>
                        <a:spcAft>
                          <a:spcPts val="0"/>
                        </a:spcAft>
                      </a:pPr>
                      <a:r>
                        <a:rPr lang="en-GB" sz="900" dirty="0">
                          <a:effectLst/>
                        </a:rPr>
                        <a:t>Livestock</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buildings, </a:t>
                      </a:r>
                      <a:r>
                        <a:rPr lang="en-GB" sz="1200" dirty="0" smtClean="0">
                          <a:effectLst/>
                        </a:rPr>
                        <a:t>animals/herds…</a:t>
                      </a:r>
                      <a:r>
                        <a:rPr lang="en-GB" sz="1200" dirty="0">
                          <a:effectLst/>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968">
                <a:tc vMerge="1">
                  <a:txBody>
                    <a:bodyPr/>
                    <a:lstStyle/>
                    <a:p>
                      <a:endParaRPr lang="fr-FR"/>
                    </a:p>
                  </a:txBody>
                  <a:tcPr/>
                </a:tc>
                <a:tc>
                  <a:txBody>
                    <a:bodyPr/>
                    <a:lstStyle/>
                    <a:p>
                      <a:pPr>
                        <a:lnSpc>
                          <a:spcPct val="115000"/>
                        </a:lnSpc>
                        <a:spcAft>
                          <a:spcPts val="0"/>
                        </a:spcAft>
                      </a:pPr>
                      <a:r>
                        <a:rPr lang="en-GB" sz="900" dirty="0">
                          <a:effectLst/>
                        </a:rPr>
                        <a:t>Manufacturing</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smtClean="0">
                          <a:effectLst/>
                        </a:rPr>
                        <a:t>Affected buildings*,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Medium</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8683">
                <a:tc vMerge="1">
                  <a:txBody>
                    <a:bodyPr/>
                    <a:lstStyle/>
                    <a:p>
                      <a:endParaRPr lang="fr-FR"/>
                    </a:p>
                  </a:txBody>
                  <a:tcPr/>
                </a:tc>
                <a:tc>
                  <a:txBody>
                    <a:bodyPr/>
                    <a:lstStyle/>
                    <a:p>
                      <a:pPr>
                        <a:lnSpc>
                          <a:spcPct val="115000"/>
                        </a:lnSpc>
                        <a:spcAft>
                          <a:spcPts val="0"/>
                        </a:spcAft>
                      </a:pPr>
                      <a:r>
                        <a:rPr lang="en-GB" sz="900" dirty="0">
                          <a:effectLst/>
                        </a:rPr>
                        <a:t>Trade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a:t>
                      </a:r>
                      <a:r>
                        <a:rPr lang="en-GB" sz="1200" dirty="0" smtClean="0">
                          <a:effectLst/>
                        </a:rPr>
                        <a:t>buildings (commercial), port and transport infrastructure*</a:t>
                      </a:r>
                      <a:r>
                        <a:rPr lang="en-GB" sz="1200" dirty="0">
                          <a:effectLst/>
                        </a:rPr>
                        <a:t>,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366">
                <a:tc vMerge="1">
                  <a:txBody>
                    <a:bodyPr/>
                    <a:lstStyle/>
                    <a:p>
                      <a:endParaRPr lang="fr-FR"/>
                    </a:p>
                  </a:txBody>
                  <a:tcPr/>
                </a:tc>
                <a:tc>
                  <a:txBody>
                    <a:bodyPr/>
                    <a:lstStyle/>
                    <a:p>
                      <a:pPr>
                        <a:lnSpc>
                          <a:spcPct val="115000"/>
                        </a:lnSpc>
                        <a:spcAft>
                          <a:spcPts val="0"/>
                        </a:spcAft>
                      </a:pPr>
                      <a:r>
                        <a:rPr lang="en-GB" sz="900" dirty="0">
                          <a:effectLst/>
                        </a:rPr>
                        <a:t>Tourism</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smtClean="0">
                          <a:effectLst/>
                        </a:rPr>
                        <a:t>Affected buildings*,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Medium</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sp>
        <p:nvSpPr>
          <p:cNvPr id="10" name="ZoneTexte 9"/>
          <p:cNvSpPr txBox="1"/>
          <p:nvPr/>
        </p:nvSpPr>
        <p:spPr>
          <a:xfrm>
            <a:off x="2344436" y="116632"/>
            <a:ext cx="6611842" cy="969496"/>
          </a:xfrm>
          <a:prstGeom prst="rect">
            <a:avLst/>
          </a:prstGeom>
          <a:noFill/>
        </p:spPr>
        <p:txBody>
          <a:bodyPr wrap="square" rtlCol="0">
            <a:spAutoFit/>
          </a:bodyPr>
          <a:lstStyle/>
          <a:p>
            <a:pPr>
              <a:spcAft>
                <a:spcPts val="600"/>
              </a:spcAft>
            </a:pPr>
            <a:r>
              <a:rPr lang="en-US" sz="2800" b="1" dirty="0">
                <a:solidFill>
                  <a:schemeClr val="bg1"/>
                </a:solidFill>
              </a:rPr>
              <a:t>Post Disaster Needs Assessment</a:t>
            </a:r>
          </a:p>
          <a:p>
            <a:pPr lvl="0"/>
            <a:endParaRPr lang="en-US" sz="2400" dirty="0">
              <a:ea typeface="Calibri" pitchFamily="34" charset="0"/>
              <a:cs typeface="Times New Roman" pitchFamily="18"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023499511"/>
              </p:ext>
            </p:extLst>
          </p:nvPr>
        </p:nvGraphicFramePr>
        <p:xfrm>
          <a:off x="304484" y="1246548"/>
          <a:ext cx="8621360" cy="5301481"/>
        </p:xfrm>
        <a:graphic>
          <a:graphicData uri="http://schemas.openxmlformats.org/drawingml/2006/table">
            <a:tbl>
              <a:tblPr firstRow="1" firstCol="1" bandRow="1">
                <a:tableStyleId>{5C22544A-7EE6-4342-B048-85BDC9FD1C3A}</a:tableStyleId>
              </a:tblPr>
              <a:tblGrid>
                <a:gridCol w="1528514"/>
                <a:gridCol w="2787291"/>
                <a:gridCol w="2787291"/>
                <a:gridCol w="1518264"/>
              </a:tblGrid>
              <a:tr h="476181">
                <a:tc>
                  <a:txBody>
                    <a:bodyPr/>
                    <a:lstStyle/>
                    <a:p>
                      <a:pPr>
                        <a:lnSpc>
                          <a:spcPct val="115000"/>
                        </a:lnSpc>
                        <a:spcAft>
                          <a:spcPts val="0"/>
                        </a:spcAft>
                      </a:pPr>
                      <a:r>
                        <a:rPr lang="en-GB" sz="1200" dirty="0">
                          <a:solidFill>
                            <a:schemeClr val="tx1"/>
                          </a:solidFill>
                          <a:effectLst/>
                        </a:rPr>
                        <a:t>Main thematic sector</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GB" sz="1200" dirty="0">
                          <a:solidFill>
                            <a:schemeClr val="tx1"/>
                          </a:solidFill>
                          <a:effectLst/>
                        </a:rPr>
                        <a:t>Thematic sector</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dirty="0">
                          <a:solidFill>
                            <a:sysClr val="windowText" lastClr="000000"/>
                          </a:solidFill>
                          <a:effectLst/>
                        </a:rPr>
                        <a:t>Information of interest</a:t>
                      </a:r>
                      <a:endPar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en-GB" sz="1200" dirty="0">
                          <a:solidFill>
                            <a:schemeClr val="tx1"/>
                          </a:solidFill>
                          <a:effectLst/>
                        </a:rPr>
                        <a:t>EO usefulness</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30521">
                <a:tc rowSpan="4">
                  <a:txBody>
                    <a:bodyPr/>
                    <a:lstStyle/>
                    <a:p>
                      <a:pPr>
                        <a:lnSpc>
                          <a:spcPct val="115000"/>
                        </a:lnSpc>
                        <a:spcAft>
                          <a:spcPts val="0"/>
                        </a:spcAft>
                      </a:pPr>
                      <a:r>
                        <a:rPr lang="en-GB" sz="1200" dirty="0">
                          <a:effectLst/>
                        </a:rPr>
                        <a:t>Infrastructure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b="1" dirty="0">
                          <a:solidFill>
                            <a:srgbClr val="FF0000"/>
                          </a:solidFill>
                          <a:effectLst/>
                        </a:rPr>
                        <a:t>Transport</a:t>
                      </a:r>
                      <a:endParaRPr lang="fr-FR"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b="1" dirty="0" smtClean="0">
                          <a:solidFill>
                            <a:srgbClr val="FF0000"/>
                          </a:solidFill>
                          <a:effectLst/>
                        </a:rPr>
                        <a:t>Affected roads, bridges, railroads, airports, ports…, by level of damage and type of network</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100" b="1" dirty="0">
                          <a:solidFill>
                            <a:srgbClr val="FF0000"/>
                          </a:solidFill>
                          <a:effectLst/>
                        </a:rPr>
                        <a:t>High</a:t>
                      </a:r>
                      <a:endParaRPr lang="fr-FR" sz="105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507">
                <a:tc vMerge="1">
                  <a:txBody>
                    <a:bodyPr/>
                    <a:lstStyle/>
                    <a:p>
                      <a:endParaRPr lang="fr-FR"/>
                    </a:p>
                  </a:txBody>
                  <a:tcPr/>
                </a:tc>
                <a:tc>
                  <a:txBody>
                    <a:bodyPr/>
                    <a:lstStyle/>
                    <a:p>
                      <a:pPr>
                        <a:lnSpc>
                          <a:spcPct val="115000"/>
                        </a:lnSpc>
                        <a:spcAft>
                          <a:spcPts val="0"/>
                        </a:spcAft>
                      </a:pPr>
                      <a:r>
                        <a:rPr lang="en-GB" sz="900" dirty="0">
                          <a:effectLst/>
                        </a:rPr>
                        <a:t>Communications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200" dirty="0" smtClean="0">
                          <a:effectLst/>
                        </a:rPr>
                        <a:t>Affected infrastructure</a:t>
                      </a:r>
                      <a:endParaRPr lang="fr-F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fr-FR" sz="1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014">
                <a:tc vMerge="1">
                  <a:txBody>
                    <a:bodyPr/>
                    <a:lstStyle/>
                    <a:p>
                      <a:endParaRPr lang="fr-FR"/>
                    </a:p>
                  </a:txBody>
                  <a:tcPr/>
                </a:tc>
                <a:tc>
                  <a:txBody>
                    <a:bodyPr/>
                    <a:lstStyle/>
                    <a:p>
                      <a:pPr>
                        <a:lnSpc>
                          <a:spcPct val="115000"/>
                        </a:lnSpc>
                        <a:spcAft>
                          <a:spcPts val="0"/>
                        </a:spcAft>
                      </a:pPr>
                      <a:r>
                        <a:rPr lang="en-GB" sz="900" dirty="0">
                          <a:effectLst/>
                        </a:rPr>
                        <a:t>Mining and energy</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600"/>
                        </a:spcAft>
                      </a:pPr>
                      <a:r>
                        <a:rPr lang="fr-FR" sz="1200" b="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Affected</a:t>
                      </a:r>
                      <a:r>
                        <a:rPr lang="fr-FR" sz="12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infrastructure</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507">
                <a:tc vMerge="1">
                  <a:txBody>
                    <a:bodyPr/>
                    <a:lstStyle/>
                    <a:p>
                      <a:endParaRPr lang="fr-FR"/>
                    </a:p>
                  </a:txBody>
                  <a:tcPr/>
                </a:tc>
                <a:tc>
                  <a:txBody>
                    <a:bodyPr/>
                    <a:lstStyle/>
                    <a:p>
                      <a:pPr>
                        <a:lnSpc>
                          <a:spcPct val="115000"/>
                        </a:lnSpc>
                        <a:spcAft>
                          <a:spcPts val="0"/>
                        </a:spcAft>
                      </a:pPr>
                      <a:r>
                        <a:rPr lang="en-GB" sz="900" dirty="0">
                          <a:effectLst/>
                        </a:rPr>
                        <a:t>Water and sanitation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a:t>
                      </a:r>
                      <a:r>
                        <a:rPr lang="en-GB" sz="1200" dirty="0" smtClean="0">
                          <a:effectLst/>
                        </a:rPr>
                        <a:t>buildings and infrastructure*</a:t>
                      </a:r>
                      <a:r>
                        <a:rPr lang="en-GB" sz="1200" dirty="0">
                          <a:effectLst/>
                        </a:rPr>
                        <a:t>,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Low</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507">
                <a:tc rowSpan="8">
                  <a:txBody>
                    <a:bodyPr/>
                    <a:lstStyle/>
                    <a:p>
                      <a:pPr>
                        <a:lnSpc>
                          <a:spcPct val="115000"/>
                        </a:lnSpc>
                        <a:spcAft>
                          <a:spcPts val="0"/>
                        </a:spcAft>
                      </a:pPr>
                      <a:r>
                        <a:rPr lang="en-GB" sz="1200" dirty="0">
                          <a:effectLst/>
                        </a:rPr>
                        <a:t>Cross-cutting</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900" dirty="0">
                          <a:effectLst/>
                        </a:rPr>
                        <a:t>Governance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buildings*, by level of damage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a:effectLst/>
                        </a:rPr>
                        <a:t>Medium</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507">
                <a:tc vMerge="1">
                  <a:txBody>
                    <a:bodyPr/>
                    <a:lstStyle/>
                    <a:p>
                      <a:endParaRPr lang="fr-FR"/>
                    </a:p>
                  </a:txBody>
                  <a:tcPr/>
                </a:tc>
                <a:tc>
                  <a:txBody>
                    <a:bodyPr/>
                    <a:lstStyle/>
                    <a:p>
                      <a:pPr>
                        <a:lnSpc>
                          <a:spcPct val="115000"/>
                        </a:lnSpc>
                        <a:spcAft>
                          <a:spcPts val="0"/>
                        </a:spcAft>
                      </a:pPr>
                      <a:r>
                        <a:rPr lang="en-GB" sz="900" dirty="0">
                          <a:effectLst/>
                        </a:rPr>
                        <a:t>Disaster risk reduction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dirty="0">
                          <a:effectLst/>
                        </a:rPr>
                        <a:t>Affected risk management infrastructure (dikes…)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Medium</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7014">
                <a:tc vMerge="1">
                  <a:txBody>
                    <a:bodyPr/>
                    <a:lstStyle/>
                    <a:p>
                      <a:endParaRPr lang="fr-FR"/>
                    </a:p>
                  </a:txBody>
                  <a:tcPr/>
                </a:tc>
                <a:tc>
                  <a:txBody>
                    <a:bodyPr/>
                    <a:lstStyle/>
                    <a:p>
                      <a:pPr>
                        <a:lnSpc>
                          <a:spcPct val="115000"/>
                        </a:lnSpc>
                        <a:spcAft>
                          <a:spcPts val="0"/>
                        </a:spcAft>
                      </a:pPr>
                      <a:r>
                        <a:rPr lang="en-GB" sz="1050" b="1" dirty="0">
                          <a:solidFill>
                            <a:srgbClr val="FF0000"/>
                          </a:solidFill>
                          <a:effectLst/>
                        </a:rPr>
                        <a:t>Environment</a:t>
                      </a:r>
                      <a:endParaRPr lang="fr-F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200" b="1" dirty="0" smtClean="0">
                          <a:solidFill>
                            <a:srgbClr val="FF0000"/>
                          </a:solidFill>
                          <a:effectLst/>
                        </a:rPr>
                        <a:t>Affected natural environment (forests, river beds, protected sites*…), affected infrastructures*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50" b="1" dirty="0">
                          <a:solidFill>
                            <a:srgbClr val="FF0000"/>
                          </a:solidFill>
                          <a:effectLst/>
                        </a:rPr>
                        <a:t>High</a:t>
                      </a:r>
                      <a:endParaRPr lang="fr-F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932">
                <a:tc vMerge="1">
                  <a:txBody>
                    <a:bodyPr/>
                    <a:lstStyle/>
                    <a:p>
                      <a:endParaRPr lang="fr-FR"/>
                    </a:p>
                  </a:txBody>
                  <a:tcPr/>
                </a:tc>
                <a:tc>
                  <a:txBody>
                    <a:bodyPr/>
                    <a:lstStyle/>
                    <a:p>
                      <a:pPr>
                        <a:lnSpc>
                          <a:spcPct val="115000"/>
                        </a:lnSpc>
                        <a:spcAft>
                          <a:spcPts val="0"/>
                        </a:spcAft>
                      </a:pPr>
                      <a:r>
                        <a:rPr lang="en-GB" sz="900">
                          <a:effectLst/>
                        </a:rPr>
                        <a:t>Employment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900" dirty="0" err="1" smtClean="0">
                          <a:effectLst/>
                          <a:latin typeface="Calibri" panose="020F0502020204030204" pitchFamily="34" charset="0"/>
                          <a:ea typeface="Calibri" panose="020F0502020204030204" pitchFamily="34" charset="0"/>
                          <a:cs typeface="Times New Roman" panose="02020603050405020304" pitchFamily="18" charset="0"/>
                        </a:rPr>
                        <a:t>Affected</a:t>
                      </a: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 buildings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Low</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932">
                <a:tc vMerge="1">
                  <a:txBody>
                    <a:bodyPr/>
                    <a:lstStyle/>
                    <a:p>
                      <a:endParaRPr lang="fr-FR"/>
                    </a:p>
                  </a:txBody>
                  <a:tcPr/>
                </a:tc>
                <a:tc>
                  <a:txBody>
                    <a:bodyPr/>
                    <a:lstStyle/>
                    <a:p>
                      <a:pPr>
                        <a:lnSpc>
                          <a:spcPct val="115000"/>
                        </a:lnSpc>
                        <a:spcAft>
                          <a:spcPts val="0"/>
                        </a:spcAft>
                      </a:pPr>
                      <a:r>
                        <a:rPr lang="en-GB" sz="900">
                          <a:effectLst/>
                        </a:rPr>
                        <a:t>Social protection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900" dirty="0" err="1" smtClean="0">
                          <a:effectLst/>
                          <a:latin typeface="Calibri" panose="020F0502020204030204" pitchFamily="34" charset="0"/>
                          <a:ea typeface="Calibri" panose="020F0502020204030204" pitchFamily="34" charset="0"/>
                          <a:cs typeface="Times New Roman" panose="02020603050405020304" pitchFamily="18" charset="0"/>
                        </a:rPr>
                        <a:t>Affected</a:t>
                      </a: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 buildings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Low</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7862">
                <a:tc vMerge="1">
                  <a:txBody>
                    <a:bodyPr/>
                    <a:lstStyle/>
                    <a:p>
                      <a:endParaRPr lang="fr-FR"/>
                    </a:p>
                  </a:txBody>
                  <a:tcPr/>
                </a:tc>
                <a:tc>
                  <a:txBody>
                    <a:bodyPr/>
                    <a:lstStyle/>
                    <a:p>
                      <a:pPr>
                        <a:lnSpc>
                          <a:spcPct val="115000"/>
                        </a:lnSpc>
                        <a:spcAft>
                          <a:spcPts val="0"/>
                        </a:spcAft>
                      </a:pPr>
                      <a:r>
                        <a:rPr lang="en-GB" sz="900">
                          <a:effectLst/>
                        </a:rPr>
                        <a:t>Gender equality and social inclusion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Distribution of damage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Low</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7862">
                <a:tc vMerge="1">
                  <a:txBody>
                    <a:bodyPr/>
                    <a:lstStyle/>
                    <a:p>
                      <a:endParaRPr lang="fr-FR"/>
                    </a:p>
                  </a:txBody>
                  <a:tcPr/>
                </a:tc>
                <a:tc>
                  <a:txBody>
                    <a:bodyPr/>
                    <a:lstStyle/>
                    <a:p>
                      <a:pPr>
                        <a:lnSpc>
                          <a:spcPct val="115000"/>
                        </a:lnSpc>
                        <a:spcAft>
                          <a:spcPts val="0"/>
                        </a:spcAft>
                      </a:pPr>
                      <a:r>
                        <a:rPr lang="en-GB" sz="900">
                          <a:effectLst/>
                        </a:rPr>
                        <a:t>Poverty and human development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Distribution</a:t>
                      </a:r>
                      <a:r>
                        <a:rPr lang="fr-FR" sz="900" baseline="0" dirty="0" smtClean="0">
                          <a:effectLst/>
                          <a:latin typeface="Calibri" panose="020F0502020204030204" pitchFamily="34" charset="0"/>
                          <a:ea typeface="Calibri" panose="020F0502020204030204" pitchFamily="34" charset="0"/>
                          <a:cs typeface="Times New Roman" panose="02020603050405020304" pitchFamily="18" charset="0"/>
                        </a:rPr>
                        <a:t> of damage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Low</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7862">
                <a:tc vMerge="1">
                  <a:txBody>
                    <a:bodyPr/>
                    <a:lstStyle/>
                    <a:p>
                      <a:endParaRPr lang="fr-FR"/>
                    </a:p>
                  </a:txBody>
                  <a:tcPr/>
                </a:tc>
                <a:tc>
                  <a:txBody>
                    <a:bodyPr/>
                    <a:lstStyle/>
                    <a:p>
                      <a:pPr>
                        <a:lnSpc>
                          <a:spcPct val="115000"/>
                        </a:lnSpc>
                        <a:spcAft>
                          <a:spcPts val="0"/>
                        </a:spcAft>
                      </a:pPr>
                      <a:r>
                        <a:rPr lang="en-GB" sz="900" dirty="0">
                          <a:effectLst/>
                        </a:rPr>
                        <a:t>Macroeconomic impact assessment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Distribution of damage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900" dirty="0">
                          <a:effectLst/>
                        </a:rPr>
                        <a:t>Low</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49" marR="547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4002879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sp>
        <p:nvSpPr>
          <p:cNvPr id="14" name="ZoneTexte 13"/>
          <p:cNvSpPr txBox="1"/>
          <p:nvPr/>
        </p:nvSpPr>
        <p:spPr>
          <a:xfrm>
            <a:off x="1815353" y="116632"/>
            <a:ext cx="7140925" cy="523220"/>
          </a:xfrm>
          <a:prstGeom prst="rect">
            <a:avLst/>
          </a:prstGeom>
          <a:noFill/>
        </p:spPr>
        <p:txBody>
          <a:bodyPr wrap="square" rtlCol="0">
            <a:spAutoFit/>
          </a:bodyPr>
          <a:lstStyle/>
          <a:p>
            <a:pPr lvl="0" algn="r">
              <a:spcBef>
                <a:spcPct val="0"/>
              </a:spcBef>
              <a:defRPr/>
            </a:pPr>
            <a:r>
              <a:rPr lang="en-US" sz="2800" b="1" dirty="0" smtClean="0">
                <a:solidFill>
                  <a:schemeClr val="bg1"/>
                </a:solidFill>
                <a:latin typeface="Tahoma"/>
                <a:cs typeface="Tahoma"/>
              </a:rPr>
              <a:t>Recovery Monitoring examples</a:t>
            </a:r>
            <a:endParaRPr lang="en-US" sz="2800" dirty="0" smtClean="0">
              <a:solidFill>
                <a:schemeClr val="bg1"/>
              </a:solidFill>
              <a:latin typeface="Tahoma"/>
              <a:cs typeface="Tahoma"/>
            </a:endParaRPr>
          </a:p>
        </p:txBody>
      </p:sp>
      <p:pic>
        <p:nvPicPr>
          <p:cNvPr id="59401" name="Picture 9"/>
          <p:cNvPicPr>
            <a:picLocks noChangeAspect="1" noChangeArrowheads="1"/>
          </p:cNvPicPr>
          <p:nvPr/>
        </p:nvPicPr>
        <p:blipFill>
          <a:blip r:embed="rId4" cstate="print"/>
          <a:srcRect/>
          <a:stretch>
            <a:fillRect/>
          </a:stretch>
        </p:blipFill>
        <p:spPr bwMode="auto">
          <a:xfrm>
            <a:off x="1476522" y="2141530"/>
            <a:ext cx="6121908" cy="4248471"/>
          </a:xfrm>
          <a:prstGeom prst="rect">
            <a:avLst/>
          </a:prstGeom>
          <a:noFill/>
          <a:ln w="9525">
            <a:noFill/>
            <a:miter lim="800000"/>
            <a:headEnd/>
            <a:tailEnd/>
          </a:ln>
        </p:spPr>
      </p:pic>
      <p:sp>
        <p:nvSpPr>
          <p:cNvPr id="7" name="Rectangle 6"/>
          <p:cNvSpPr/>
          <p:nvPr/>
        </p:nvSpPr>
        <p:spPr>
          <a:xfrm>
            <a:off x="755576" y="1516669"/>
            <a:ext cx="7200800" cy="584775"/>
          </a:xfrm>
          <a:prstGeom prst="rect">
            <a:avLst/>
          </a:prstGeom>
        </p:spPr>
        <p:txBody>
          <a:bodyPr wrap="square">
            <a:spAutoFit/>
          </a:bodyPr>
          <a:lstStyle/>
          <a:p>
            <a:r>
              <a:rPr lang="en-US" sz="1600" b="1" dirty="0" smtClean="0"/>
              <a:t>Examples of products already delivered within recovery work (SERTIT work for the American </a:t>
            </a:r>
            <a:r>
              <a:rPr lang="en-US" sz="1600" b="1" dirty="0"/>
              <a:t>Red Cross </a:t>
            </a:r>
            <a:r>
              <a:rPr lang="en-US" sz="1600" b="1" dirty="0" smtClean="0"/>
              <a:t>over Port au Prince et  </a:t>
            </a:r>
            <a:r>
              <a:rPr lang="en-US" sz="1600" b="1" dirty="0" err="1" smtClean="0"/>
              <a:t>Kal</a:t>
            </a:r>
            <a:r>
              <a:rPr lang="en-US" sz="1600" b="1" dirty="0" smtClean="0"/>
              <a:t>-Haiti)</a:t>
            </a:r>
            <a:endParaRPr lang="fr-FR" sz="1600" b="1"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619473"/>
            <a:ext cx="648072" cy="215321"/>
          </a:xfrm>
          <a:prstGeom prst="rect">
            <a:avLst/>
          </a:prstGeom>
        </p:spPr>
      </p:pic>
      <p:sp>
        <p:nvSpPr>
          <p:cNvPr id="8" name="Rectangle 7"/>
          <p:cNvSpPr/>
          <p:nvPr/>
        </p:nvSpPr>
        <p:spPr>
          <a:xfrm>
            <a:off x="1507137" y="13594"/>
            <a:ext cx="7313333" cy="954107"/>
          </a:xfrm>
          <a:prstGeom prst="rect">
            <a:avLst/>
          </a:prstGeom>
        </p:spPr>
        <p:txBody>
          <a:bodyPr wrap="square">
            <a:spAutoFit/>
          </a:bodyPr>
          <a:lstStyle/>
          <a:p>
            <a:pPr algn="r"/>
            <a:r>
              <a:rPr lang="en-GB" sz="2800" b="1" dirty="0" smtClean="0">
                <a:solidFill>
                  <a:srgbClr val="FFFFFF"/>
                </a:solidFill>
                <a:latin typeface="Tahoma"/>
                <a:cs typeface="Tahoma"/>
              </a:rPr>
              <a:t>Recovery – Inventory </a:t>
            </a:r>
            <a:r>
              <a:rPr lang="en-GB" sz="2800" b="1" dirty="0">
                <a:solidFill>
                  <a:srgbClr val="FFFFFF"/>
                </a:solidFill>
                <a:latin typeface="Tahoma"/>
                <a:cs typeface="Tahoma"/>
              </a:rPr>
              <a:t>of potential Recovery indicators and products</a:t>
            </a:r>
            <a:endParaRPr lang="fr-FR" sz="2800" b="1" dirty="0">
              <a:solidFill>
                <a:srgbClr val="FFFFFF"/>
              </a:solidFill>
              <a:latin typeface="Tahoma"/>
              <a:cs typeface="Tahoma"/>
            </a:endParaRPr>
          </a:p>
        </p:txBody>
      </p:sp>
      <p:graphicFrame>
        <p:nvGraphicFramePr>
          <p:cNvPr id="2" name="Tableau 1"/>
          <p:cNvGraphicFramePr>
            <a:graphicFrameLocks noGrp="1"/>
          </p:cNvGraphicFramePr>
          <p:nvPr>
            <p:extLst>
              <p:ext uri="{D42A27DB-BD31-4B8C-83A1-F6EECF244321}">
                <p14:modId xmlns:p14="http://schemas.microsoft.com/office/powerpoint/2010/main" val="693527533"/>
              </p:ext>
            </p:extLst>
          </p:nvPr>
        </p:nvGraphicFramePr>
        <p:xfrm>
          <a:off x="475939" y="1302482"/>
          <a:ext cx="8136902" cy="5287314"/>
        </p:xfrm>
        <a:graphic>
          <a:graphicData uri="http://schemas.openxmlformats.org/drawingml/2006/table">
            <a:tbl>
              <a:tblPr firstRow="1" firstCol="1" bandRow="1">
                <a:tableStyleId>{5C22544A-7EE6-4342-B048-85BDC9FD1C3A}</a:tableStyleId>
              </a:tblPr>
              <a:tblGrid>
                <a:gridCol w="1370058"/>
                <a:gridCol w="3383422"/>
                <a:gridCol w="3383422"/>
              </a:tblGrid>
              <a:tr h="1050323">
                <a:tc>
                  <a:txBody>
                    <a:bodyPr/>
                    <a:lstStyle/>
                    <a:p>
                      <a:pPr algn="just">
                        <a:lnSpc>
                          <a:spcPct val="115000"/>
                        </a:lnSpc>
                        <a:spcAft>
                          <a:spcPts val="0"/>
                        </a:spcAft>
                      </a:pPr>
                      <a:r>
                        <a:rPr lang="en-GB" sz="1200" dirty="0">
                          <a:effectLst/>
                        </a:rPr>
                        <a:t>Buildings, shelters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Buildings footprint mapping </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Building attributes (roof type, height indication, collapsed or partially collapsed)</a:t>
                      </a:r>
                      <a:endParaRPr lang="fr-FR" sz="12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en-GB" sz="1200" b="0" dirty="0" smtClean="0">
                          <a:solidFill>
                            <a:schemeClr val="tx1"/>
                          </a:solidFill>
                          <a:effectLst/>
                        </a:rPr>
                        <a:t>Indicate</a:t>
                      </a:r>
                      <a:r>
                        <a:rPr lang="en-GB" sz="1200" b="0" baseline="0" dirty="0" smtClean="0">
                          <a:solidFill>
                            <a:schemeClr val="tx1"/>
                          </a:solidFill>
                          <a:effectLst/>
                        </a:rPr>
                        <a:t> d</a:t>
                      </a:r>
                      <a:r>
                        <a:rPr lang="en-GB" sz="1200" b="0" dirty="0" smtClean="0">
                          <a:solidFill>
                            <a:schemeClr val="tx1"/>
                          </a:solidFill>
                          <a:effectLst/>
                        </a:rPr>
                        <a:t>ensity </a:t>
                      </a:r>
                      <a:r>
                        <a:rPr lang="en-GB" sz="1200" b="0" dirty="0">
                          <a:solidFill>
                            <a:schemeClr val="tx1"/>
                          </a:solidFill>
                          <a:effectLst/>
                        </a:rPr>
                        <a:t>of damaged buildings</a:t>
                      </a:r>
                      <a:endParaRPr lang="fr-FR" sz="12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Urban blocks with indication of damage</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Building removal and construction </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Change in urban land use, morphology and density</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Indicate type of dwelling reconstruction</a:t>
                      </a:r>
                      <a:endParaRPr lang="fr-FR" sz="1200" b="0" dirty="0">
                        <a:solidFill>
                          <a:schemeClr val="tx1"/>
                        </a:solidFill>
                        <a:effectLst/>
                      </a:endParaRPr>
                    </a:p>
                    <a:p>
                      <a:pPr marL="167005">
                        <a:lnSpc>
                          <a:spcPct val="115000"/>
                        </a:lnSpc>
                        <a:spcAft>
                          <a:spcPts val="0"/>
                        </a:spcAft>
                      </a:pPr>
                      <a:r>
                        <a:rPr lang="en-GB" sz="1200" b="0" dirty="0">
                          <a:solidFill>
                            <a:schemeClr val="tx1"/>
                          </a:solidFill>
                          <a:effectLst/>
                        </a:rPr>
                        <a:t> </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8736">
                <a:tc>
                  <a:txBody>
                    <a:bodyPr/>
                    <a:lstStyle/>
                    <a:p>
                      <a:pPr algn="just">
                        <a:lnSpc>
                          <a:spcPct val="115000"/>
                        </a:lnSpc>
                        <a:spcAft>
                          <a:spcPts val="0"/>
                        </a:spcAft>
                      </a:pPr>
                      <a:r>
                        <a:rPr lang="en-GB" sz="1200" dirty="0">
                          <a:effectLst/>
                        </a:rPr>
                        <a:t>Camps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Location of spontaneous and organized gathering areas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Location of temporary dwellings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Land use, open spaces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Camp removal and installation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Tent removal and installation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New land use / open spaces</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0277">
                <a:tc>
                  <a:txBody>
                    <a:bodyPr/>
                    <a:lstStyle/>
                    <a:p>
                      <a:pPr algn="just">
                        <a:lnSpc>
                          <a:spcPct val="115000"/>
                        </a:lnSpc>
                        <a:spcAft>
                          <a:spcPts val="0"/>
                        </a:spcAft>
                      </a:pPr>
                      <a:r>
                        <a:rPr lang="en-GB" sz="1200" dirty="0">
                          <a:effectLst/>
                        </a:rPr>
                        <a:t>Transport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Accurate transport network mapping with detailed metadata (type, damage level)</a:t>
                      </a:r>
                      <a:endParaRPr lang="fr-FR" sz="12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Accessibility analysis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Proximity analysis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Traffic activity analysis</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Rebuilt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New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Removal of transport facilities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Accessibility analysis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smtClean="0">
                          <a:solidFill>
                            <a:srgbClr val="FF0000"/>
                          </a:solidFill>
                          <a:effectLst/>
                        </a:rPr>
                        <a:t>Proximity analysis</a:t>
                      </a:r>
                      <a:endParaRPr lang="fr-FR" sz="1200" b="1" dirty="0" smtClean="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0" dirty="0" smtClean="0">
                          <a:solidFill>
                            <a:schemeClr val="tx1"/>
                          </a:solidFill>
                          <a:effectLst/>
                        </a:rPr>
                        <a:t>Traffic activity analysis</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0277">
                <a:tc>
                  <a:txBody>
                    <a:bodyPr/>
                    <a:lstStyle/>
                    <a:p>
                      <a:pPr algn="just">
                        <a:lnSpc>
                          <a:spcPct val="115000"/>
                        </a:lnSpc>
                        <a:spcAft>
                          <a:spcPts val="0"/>
                        </a:spcAft>
                      </a:pPr>
                      <a:r>
                        <a:rPr lang="en-GB" sz="1200" dirty="0">
                          <a:effectLst/>
                        </a:rPr>
                        <a:t>Infrastructures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Mapping of utilities and services infrastructures (administration, education, healthcare, power - water - sanitation facilities…) with detailed metadata (type, level of damage)</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Recovered infrastructures</a:t>
                      </a:r>
                      <a:endParaRPr lang="fr-FR" sz="1200" b="0" dirty="0">
                        <a:solidFill>
                          <a:schemeClr val="tx1"/>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Infrastructure removal and construction</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138">
                <a:tc>
                  <a:txBody>
                    <a:bodyPr/>
                    <a:lstStyle/>
                    <a:p>
                      <a:pPr algn="just">
                        <a:lnSpc>
                          <a:spcPct val="115000"/>
                        </a:lnSpc>
                        <a:spcAft>
                          <a:spcPts val="0"/>
                        </a:spcAft>
                      </a:pPr>
                      <a:r>
                        <a:rPr lang="en-GB" sz="1200" dirty="0">
                          <a:effectLst/>
                        </a:rPr>
                        <a:t>Environment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Landcover, open spaces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Affected landcover (e.g. burn scar with fire damage severity…)</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Change in landcover, open spaces</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Indicate loss of vegetation</a:t>
                      </a:r>
                      <a:endParaRPr lang="fr-FR" sz="1200" b="1" dirty="0">
                        <a:solidFill>
                          <a:srgbClr val="FF0000"/>
                        </a:solidFill>
                        <a:effectLst/>
                      </a:endParaRPr>
                    </a:p>
                    <a:p>
                      <a:pPr marL="342900" lvl="0" indent="-342900">
                        <a:lnSpc>
                          <a:spcPct val="115000"/>
                        </a:lnSpc>
                        <a:spcAft>
                          <a:spcPts val="0"/>
                        </a:spcAft>
                        <a:buFont typeface="Symbol" panose="05050102010706020507" pitchFamily="18" charset="2"/>
                        <a:buChar char=""/>
                      </a:pPr>
                      <a:r>
                        <a:rPr lang="en-GB" sz="1200" b="1" dirty="0">
                          <a:solidFill>
                            <a:srgbClr val="FF0000"/>
                          </a:solidFill>
                          <a:effectLst/>
                        </a:rPr>
                        <a:t>Vegetation re-growth</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0138">
                <a:tc>
                  <a:txBody>
                    <a:bodyPr/>
                    <a:lstStyle/>
                    <a:p>
                      <a:pPr algn="just">
                        <a:lnSpc>
                          <a:spcPct val="115000"/>
                        </a:lnSpc>
                        <a:spcAft>
                          <a:spcPts val="0"/>
                        </a:spcAft>
                      </a:pPr>
                      <a:r>
                        <a:rPr lang="en-GB" sz="1200" dirty="0">
                          <a:effectLst/>
                        </a:rPr>
                        <a:t>Topography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Risk analysis (vulnerability to flood, to water run-off risk, to soil erosion…)</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panose="05050102010706020507" pitchFamily="18" charset="2"/>
                        <a:buChar char=""/>
                      </a:pPr>
                      <a:r>
                        <a:rPr lang="en-GB" sz="1200" b="0" dirty="0">
                          <a:solidFill>
                            <a:schemeClr val="tx1"/>
                          </a:solidFill>
                          <a:effectLst/>
                        </a:rPr>
                        <a:t>Risk analysis</a:t>
                      </a: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376" marR="533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096398939"/>
              </p:ext>
            </p:extLst>
          </p:nvPr>
        </p:nvGraphicFramePr>
        <p:xfrm>
          <a:off x="1859216" y="1014793"/>
          <a:ext cx="6768750" cy="280416"/>
        </p:xfrm>
        <a:graphic>
          <a:graphicData uri="http://schemas.openxmlformats.org/drawingml/2006/table">
            <a:tbl>
              <a:tblPr firstRow="1" firstCol="1" bandRow="1">
                <a:tableStyleId>{5C22544A-7EE6-4342-B048-85BDC9FD1C3A}</a:tableStyleId>
              </a:tblPr>
              <a:tblGrid>
                <a:gridCol w="3384376"/>
                <a:gridCol w="3384374"/>
              </a:tblGrid>
              <a:tr h="0">
                <a:tc>
                  <a:txBody>
                    <a:bodyPr/>
                    <a:lstStyle/>
                    <a:p>
                      <a:pPr algn="ctr">
                        <a:lnSpc>
                          <a:spcPct val="115000"/>
                        </a:lnSpc>
                        <a:spcAft>
                          <a:spcPts val="0"/>
                        </a:spcAft>
                      </a:pPr>
                      <a:r>
                        <a:rPr lang="en-GB" sz="1600" dirty="0">
                          <a:solidFill>
                            <a:schemeClr val="tx1"/>
                          </a:solidFill>
                          <a:effectLst/>
                        </a:rPr>
                        <a:t>Baseline mapping</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600" dirty="0">
                          <a:solidFill>
                            <a:schemeClr val="tx1"/>
                          </a:solidFill>
                          <a:effectLst/>
                        </a:rPr>
                        <a:t>Monitoring</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sp>
        <p:nvSpPr>
          <p:cNvPr id="8" name="ZoneTexte 7"/>
          <p:cNvSpPr txBox="1"/>
          <p:nvPr/>
        </p:nvSpPr>
        <p:spPr>
          <a:xfrm>
            <a:off x="2501152" y="116632"/>
            <a:ext cx="6455125" cy="1200329"/>
          </a:xfrm>
          <a:prstGeom prst="rect">
            <a:avLst/>
          </a:prstGeom>
          <a:noFill/>
        </p:spPr>
        <p:txBody>
          <a:bodyPr wrap="square" rtlCol="0">
            <a:spAutoFit/>
          </a:bodyPr>
          <a:lstStyle/>
          <a:p>
            <a:pPr algn="r">
              <a:defRPr/>
            </a:pPr>
            <a:r>
              <a:rPr lang="en-US" sz="2400" b="1" dirty="0" smtClean="0">
                <a:solidFill>
                  <a:schemeClr val="bg1"/>
                </a:solidFill>
                <a:latin typeface="Calibri Light" pitchFamily="34" charset="0"/>
              </a:rPr>
              <a:t>Recovery phase: </a:t>
            </a:r>
            <a:r>
              <a:rPr lang="en-US" sz="2400" b="1" dirty="0" smtClean="0">
                <a:solidFill>
                  <a:schemeClr val="bg1"/>
                </a:solidFill>
              </a:rPr>
              <a:t>Required </a:t>
            </a:r>
            <a:r>
              <a:rPr lang="en-US" sz="2400" b="1" dirty="0">
                <a:solidFill>
                  <a:schemeClr val="bg1"/>
                </a:solidFill>
              </a:rPr>
              <a:t>acquisition planning per monitored theme</a:t>
            </a:r>
            <a:endParaRPr lang="fr-FR" sz="2400" b="1" dirty="0">
              <a:solidFill>
                <a:schemeClr val="bg1"/>
              </a:solidFill>
            </a:endParaRPr>
          </a:p>
          <a:p>
            <a:pPr lvl="0" algn="r">
              <a:spcBef>
                <a:spcPct val="0"/>
              </a:spcBef>
              <a:defRPr/>
            </a:pPr>
            <a:r>
              <a:rPr lang="en-US" sz="2400" b="1" dirty="0" smtClean="0">
                <a:solidFill>
                  <a:schemeClr val="bg1"/>
                </a:solidFill>
                <a:latin typeface="Calibri Light" pitchFamily="34" charset="0"/>
              </a:rPr>
              <a:t> </a:t>
            </a:r>
            <a:endParaRPr lang="en-US" sz="2400" dirty="0" smtClean="0">
              <a:solidFill>
                <a:schemeClr val="bg1"/>
              </a:solidFill>
              <a:latin typeface="Calibri Light" pitchFamily="34" charset="0"/>
            </a:endParaRPr>
          </a:p>
        </p:txBody>
      </p:sp>
      <p:sp>
        <p:nvSpPr>
          <p:cNvPr id="14" name="Rectangle 13"/>
          <p:cNvSpPr/>
          <p:nvPr/>
        </p:nvSpPr>
        <p:spPr>
          <a:xfrm>
            <a:off x="2501152" y="6000942"/>
            <a:ext cx="5779553" cy="338554"/>
          </a:xfrm>
          <a:prstGeom prst="rect">
            <a:avLst/>
          </a:prstGeom>
        </p:spPr>
        <p:txBody>
          <a:bodyPr wrap="square">
            <a:spAutoFit/>
          </a:bodyPr>
          <a:lstStyle/>
          <a:p>
            <a:r>
              <a:rPr lang="en-US" sz="1600" b="1" dirty="0" smtClean="0">
                <a:sym typeface="Wingdings"/>
              </a:rPr>
              <a:t> </a:t>
            </a:r>
            <a:r>
              <a:rPr lang="en-US" sz="1600" b="1" dirty="0" smtClean="0"/>
              <a:t>hypotheses, results open to discussion</a:t>
            </a:r>
            <a:endParaRPr lang="fr-FR" sz="1600" b="1" dirty="0"/>
          </a:p>
        </p:txBody>
      </p:sp>
      <p:graphicFrame>
        <p:nvGraphicFramePr>
          <p:cNvPr id="3" name="Tableau 2"/>
          <p:cNvGraphicFramePr>
            <a:graphicFrameLocks noGrp="1"/>
          </p:cNvGraphicFramePr>
          <p:nvPr>
            <p:extLst>
              <p:ext uri="{D42A27DB-BD31-4B8C-83A1-F6EECF244321}">
                <p14:modId xmlns:p14="http://schemas.microsoft.com/office/powerpoint/2010/main" val="1991186289"/>
              </p:ext>
            </p:extLst>
          </p:nvPr>
        </p:nvGraphicFramePr>
        <p:xfrm>
          <a:off x="683569" y="1645081"/>
          <a:ext cx="7886699" cy="4129335"/>
        </p:xfrm>
        <a:graphic>
          <a:graphicData uri="http://schemas.openxmlformats.org/drawingml/2006/table">
            <a:tbl>
              <a:tblPr firstRow="1" firstCol="1" lastRow="1" lastCol="1" bandRow="1" bandCol="1">
                <a:tableStyleId>{5C22544A-7EE6-4342-B048-85BDC9FD1C3A}</a:tableStyleId>
              </a:tblPr>
              <a:tblGrid>
                <a:gridCol w="1230325"/>
                <a:gridCol w="1812925"/>
                <a:gridCol w="1728192"/>
                <a:gridCol w="1656184"/>
                <a:gridCol w="1459073"/>
              </a:tblGrid>
              <a:tr h="599264">
                <a:tc>
                  <a:txBody>
                    <a:bodyPr/>
                    <a:lstStyle/>
                    <a:p>
                      <a:pPr algn="l">
                        <a:lnSpc>
                          <a:spcPct val="115000"/>
                        </a:lnSpc>
                        <a:spcAft>
                          <a:spcPts val="0"/>
                        </a:spcAft>
                      </a:pPr>
                      <a:r>
                        <a:rPr lang="en-GB"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Baseline mapping</a:t>
                      </a:r>
                      <a:endParaRPr lang="fr-FR" sz="1400" dirty="0">
                        <a:effectLst/>
                      </a:endParaRPr>
                    </a:p>
                    <a:p>
                      <a:pPr algn="ctr">
                        <a:lnSpc>
                          <a:spcPct val="115000"/>
                        </a:lnSpc>
                        <a:spcAft>
                          <a:spcPts val="0"/>
                        </a:spcAft>
                      </a:pPr>
                      <a:r>
                        <a:rPr lang="en-GB" sz="1400" dirty="0" smtClean="0">
                          <a:effectLst/>
                        </a:rPr>
                        <a:t>(Starting</a:t>
                      </a:r>
                      <a:r>
                        <a:rPr lang="en-GB" sz="1400" baseline="0" dirty="0" smtClean="0">
                          <a:effectLst/>
                        </a:rPr>
                        <a:t> 4</a:t>
                      </a:r>
                      <a:r>
                        <a:rPr lang="en-GB" sz="1400" dirty="0" smtClean="0">
                          <a:effectLst/>
                        </a:rPr>
                        <a:t> </a:t>
                      </a:r>
                      <a:r>
                        <a:rPr lang="en-GB" sz="1400" dirty="0">
                          <a:effectLst/>
                        </a:rPr>
                        <a:t>weeks after major disaster)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1st year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2</a:t>
                      </a:r>
                      <a:r>
                        <a:rPr lang="en-GB" sz="1400" baseline="30000" dirty="0">
                          <a:effectLst/>
                        </a:rPr>
                        <a:t>nd</a:t>
                      </a:r>
                      <a:r>
                        <a:rPr lang="en-GB" sz="1400" dirty="0">
                          <a:effectLst/>
                        </a:rPr>
                        <a:t> + 3rd year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Total no. of</a:t>
                      </a:r>
                      <a:endParaRPr lang="fr-FR" sz="1400" dirty="0">
                        <a:effectLst/>
                      </a:endParaRPr>
                    </a:p>
                    <a:p>
                      <a:pPr algn="ctr">
                        <a:lnSpc>
                          <a:spcPct val="115000"/>
                        </a:lnSpc>
                        <a:spcAft>
                          <a:spcPts val="0"/>
                        </a:spcAft>
                      </a:pPr>
                      <a:r>
                        <a:rPr lang="en-GB" sz="1400" dirty="0">
                          <a:effectLst/>
                        </a:rPr>
                        <a:t>Coverages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139">
                <a:tc>
                  <a:txBody>
                    <a:bodyPr/>
                    <a:lstStyle/>
                    <a:p>
                      <a:pPr algn="l">
                        <a:lnSpc>
                          <a:spcPct val="115000"/>
                        </a:lnSpc>
                        <a:spcAft>
                          <a:spcPts val="0"/>
                        </a:spcAft>
                      </a:pPr>
                      <a:r>
                        <a:rPr lang="en-GB" sz="1400">
                          <a:effectLst/>
                        </a:rPr>
                        <a:t>Event extent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dirty="0">
                          <a:solidFill>
                            <a:sysClr val="windowText" lastClr="000000"/>
                          </a:solidFill>
                          <a:effectLst/>
                        </a:rPr>
                        <a:t>Consolidation</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 </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a:effectLst/>
                        </a:rPr>
                        <a:t>Event impact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dirty="0">
                          <a:solidFill>
                            <a:sysClr val="windowText" lastClr="000000"/>
                          </a:solidFill>
                          <a:effectLst/>
                        </a:rPr>
                        <a:t>Consolidation</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 </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dirty="0" smtClean="0">
                          <a:effectLst/>
                        </a:rPr>
                        <a:t>Risks analysis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dirty="0"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 </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a:effectLst/>
                        </a:rPr>
                        <a:t>Buildings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Quarterly</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Bi-annual</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8</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a:effectLst/>
                        </a:rPr>
                        <a:t>Infrastructure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Quarterly</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Bi-annual</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8</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a:effectLst/>
                        </a:rPr>
                        <a:t>Camps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Every 2 months</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Quarterly</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14</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a:effectLst/>
                        </a:rPr>
                        <a:t>Environment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a:solidFill>
                            <a:sysClr val="windowText" lastClr="000000"/>
                          </a:solidFill>
                          <a:effectLst/>
                        </a:rPr>
                        <a:t>Bi-annual</a:t>
                      </a:r>
                      <a:endParaRPr lang="fr-FR"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Bi-annual</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6</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5139">
                <a:tc>
                  <a:txBody>
                    <a:bodyPr/>
                    <a:lstStyle/>
                    <a:p>
                      <a:pPr algn="l">
                        <a:lnSpc>
                          <a:spcPct val="115000"/>
                        </a:lnSpc>
                        <a:spcAft>
                          <a:spcPts val="0"/>
                        </a:spcAft>
                      </a:pPr>
                      <a:r>
                        <a:rPr lang="en-GB" sz="1400" dirty="0">
                          <a:effectLst/>
                        </a:rPr>
                        <a:t>Agriculture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dirty="0" smtClean="0">
                          <a:solidFill>
                            <a:sysClr val="windowText" lastClr="000000"/>
                          </a:solidFill>
                          <a:effectLst/>
                          <a:sym typeface="Wingdings" panose="05000000000000000000" pitchFamily="2" charset="2"/>
                        </a:rPr>
                        <a:t>Once</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Quarterly</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Bi-annual</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rPr>
                        <a:t>8</a:t>
                      </a:r>
                      <a:endParaRPr lang="fr-FR"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3812260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sp>
        <p:nvSpPr>
          <p:cNvPr id="8" name="ZoneTexte 7"/>
          <p:cNvSpPr txBox="1"/>
          <p:nvPr/>
        </p:nvSpPr>
        <p:spPr>
          <a:xfrm>
            <a:off x="1137737" y="116632"/>
            <a:ext cx="7912670" cy="523220"/>
          </a:xfrm>
          <a:prstGeom prst="rect">
            <a:avLst/>
          </a:prstGeom>
          <a:noFill/>
        </p:spPr>
        <p:txBody>
          <a:bodyPr wrap="square" rtlCol="0">
            <a:spAutoFit/>
          </a:bodyPr>
          <a:lstStyle/>
          <a:p>
            <a:pPr lvl="0" algn="r">
              <a:spcBef>
                <a:spcPct val="0"/>
              </a:spcBef>
              <a:defRPr/>
            </a:pPr>
            <a:r>
              <a:rPr lang="en-US" sz="2800" b="1" dirty="0" smtClean="0">
                <a:solidFill>
                  <a:srgbClr val="FFFFFF"/>
                </a:solidFill>
                <a:latin typeface="Tahoma"/>
                <a:cs typeface="Tahoma"/>
              </a:rPr>
              <a:t>Legend of imagery classes for case studies</a:t>
            </a:r>
            <a:endParaRPr lang="en-US" sz="2800" dirty="0" smtClean="0">
              <a:solidFill>
                <a:srgbClr val="FFFFFF"/>
              </a:solidFill>
              <a:latin typeface="Tahoma"/>
              <a:cs typeface="Tahoma"/>
            </a:endParaRPr>
          </a:p>
        </p:txBody>
      </p:sp>
      <p:sp>
        <p:nvSpPr>
          <p:cNvPr id="10" name="Rectangle 9"/>
          <p:cNvSpPr/>
          <p:nvPr/>
        </p:nvSpPr>
        <p:spPr>
          <a:xfrm>
            <a:off x="827584" y="1493458"/>
            <a:ext cx="7560840" cy="1646605"/>
          </a:xfrm>
          <a:prstGeom prst="rect">
            <a:avLst/>
          </a:prstGeom>
        </p:spPr>
        <p:txBody>
          <a:bodyPr wrap="square">
            <a:spAutoFit/>
          </a:bodyPr>
          <a:lstStyle/>
          <a:p>
            <a:pPr>
              <a:spcAft>
                <a:spcPts val="600"/>
              </a:spcAft>
            </a:pPr>
            <a:r>
              <a:rPr lang="en-US" sz="1600" b="1" dirty="0" smtClean="0"/>
              <a:t>Preliminary assessment of the use of EO within each phase and domain</a:t>
            </a:r>
          </a:p>
          <a:p>
            <a:pPr>
              <a:buFont typeface="Wingdings" pitchFamily="2" charset="2"/>
              <a:buChar char="ð"/>
            </a:pPr>
            <a:r>
              <a:rPr lang="en-US" sz="1600" b="1" dirty="0" smtClean="0"/>
              <a:t> can be enriched depending on input from CEOS agencies and other partners</a:t>
            </a:r>
          </a:p>
          <a:p>
            <a:pPr>
              <a:buFont typeface="Wingdings" pitchFamily="2" charset="2"/>
              <a:buChar char="ð"/>
            </a:pPr>
            <a:r>
              <a:rPr lang="en-US" sz="1600" b="1" dirty="0" smtClean="0"/>
              <a:t> only (pre-)operational EO applications covered (not research level EO applications) </a:t>
            </a:r>
          </a:p>
          <a:p>
            <a:endParaRPr lang="fr-FR" sz="1600" dirty="0"/>
          </a:p>
        </p:txBody>
      </p:sp>
      <p:graphicFrame>
        <p:nvGraphicFramePr>
          <p:cNvPr id="11" name="Tableau 10"/>
          <p:cNvGraphicFramePr>
            <a:graphicFrameLocks noGrp="1"/>
          </p:cNvGraphicFramePr>
          <p:nvPr>
            <p:extLst>
              <p:ext uri="{D42A27DB-BD31-4B8C-83A1-F6EECF244321}">
                <p14:modId xmlns:p14="http://schemas.microsoft.com/office/powerpoint/2010/main" val="648998770"/>
              </p:ext>
            </p:extLst>
          </p:nvPr>
        </p:nvGraphicFramePr>
        <p:xfrm>
          <a:off x="1295636" y="3684494"/>
          <a:ext cx="6768752" cy="1982331"/>
        </p:xfrm>
        <a:graphic>
          <a:graphicData uri="http://schemas.openxmlformats.org/drawingml/2006/table">
            <a:tbl>
              <a:tblPr/>
              <a:tblGrid>
                <a:gridCol w="911552"/>
                <a:gridCol w="911552"/>
                <a:gridCol w="911552"/>
                <a:gridCol w="875478"/>
                <a:gridCol w="1335514"/>
                <a:gridCol w="911552"/>
                <a:gridCol w="911552"/>
              </a:tblGrid>
              <a:tr h="264783">
                <a:tc gridSpan="3">
                  <a:txBody>
                    <a:bodyPr/>
                    <a:lstStyle/>
                    <a:p>
                      <a:pPr algn="ctr">
                        <a:lnSpc>
                          <a:spcPct val="115000"/>
                        </a:lnSpc>
                        <a:spcAft>
                          <a:spcPts val="1000"/>
                        </a:spcAft>
                      </a:pPr>
                      <a:r>
                        <a:rPr lang="en-US" sz="1400" b="1" dirty="0">
                          <a:latin typeface="Calibri Light"/>
                          <a:ea typeface="Calibri"/>
                          <a:cs typeface="Arial"/>
                        </a:rPr>
                        <a:t>OPTICAL</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c>
                  <a:txBody>
                    <a:bodyPr/>
                    <a:lstStyle/>
                    <a:p>
                      <a:pPr algn="ctr">
                        <a:lnSpc>
                          <a:spcPct val="115000"/>
                        </a:lnSpc>
                        <a:spcAft>
                          <a:spcPts val="1000"/>
                        </a:spcAft>
                      </a:pPr>
                      <a:endParaRPr lang="fr-F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a:lnSpc>
                          <a:spcPct val="115000"/>
                        </a:lnSpc>
                        <a:spcAft>
                          <a:spcPts val="1000"/>
                        </a:spcAft>
                      </a:pPr>
                      <a:r>
                        <a:rPr lang="en-US" sz="1400" b="1">
                          <a:latin typeface="Calibri Light"/>
                          <a:ea typeface="Calibri"/>
                          <a:cs typeface="Arial"/>
                        </a:rPr>
                        <a:t>SAR</a:t>
                      </a:r>
                      <a:endParaRPr lang="fr-F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tc hMerge="1">
                  <a:txBody>
                    <a:bodyPr/>
                    <a:lstStyle/>
                    <a:p>
                      <a:endParaRPr lang="fr-FR"/>
                    </a:p>
                  </a:txBody>
                  <a:tcPr/>
                </a:tc>
              </a:tr>
              <a:tr h="180340">
                <a:tc>
                  <a:txBody>
                    <a:bodyPr/>
                    <a:lstStyle/>
                    <a:p>
                      <a:pPr algn="ctr">
                        <a:lnSpc>
                          <a:spcPct val="115000"/>
                        </a:lnSpc>
                        <a:spcAft>
                          <a:spcPts val="1000"/>
                        </a:spcAft>
                      </a:pPr>
                      <a:r>
                        <a:rPr lang="en-US" sz="1400" b="1" dirty="0">
                          <a:latin typeface="Calibri Light"/>
                          <a:ea typeface="Calibri"/>
                          <a:cs typeface="Arial"/>
                        </a:rPr>
                        <a:t>Resolution</a:t>
                      </a:r>
                      <a:endParaRPr lang="fr-FR"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US" sz="1400" b="1" dirty="0">
                          <a:latin typeface="Calibri Light"/>
                          <a:ea typeface="Calibri"/>
                          <a:cs typeface="Arial"/>
                        </a:rPr>
                        <a:t>Acronym</a:t>
                      </a:r>
                      <a:endParaRPr lang="fr-FR" sz="1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US" sz="1400" b="1" dirty="0">
                          <a:latin typeface="Calibri Light"/>
                          <a:ea typeface="Calibri"/>
                          <a:cs typeface="Arial"/>
                        </a:rPr>
                        <a:t>Class </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endParaRPr lang="fr-F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b="1">
                          <a:latin typeface="Calibri Light"/>
                          <a:ea typeface="Calibri"/>
                          <a:cs typeface="Arial"/>
                        </a:rPr>
                        <a:t>Resolution</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US" sz="1400" b="1">
                          <a:latin typeface="Calibri Light"/>
                          <a:ea typeface="Calibri"/>
                          <a:cs typeface="Arial"/>
                        </a:rPr>
                        <a:t>Acronym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US" sz="1400" b="1">
                          <a:latin typeface="Calibri Light"/>
                          <a:ea typeface="Calibri"/>
                          <a:cs typeface="Arial"/>
                        </a:rPr>
                        <a:t>Class</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0340">
                <a:tc>
                  <a:txBody>
                    <a:bodyPr/>
                    <a:lstStyle/>
                    <a:p>
                      <a:pPr algn="ctr">
                        <a:lnSpc>
                          <a:spcPct val="115000"/>
                        </a:lnSpc>
                        <a:spcAft>
                          <a:spcPts val="1000"/>
                        </a:spcAft>
                      </a:pPr>
                      <a:r>
                        <a:rPr lang="en-US" sz="1400">
                          <a:latin typeface="Calibri Light"/>
                          <a:ea typeface="Calibri"/>
                          <a:cs typeface="Arial"/>
                        </a:rPr>
                        <a:t>&lt;= 1m</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dirty="0">
                          <a:latin typeface="Calibri Light"/>
                          <a:ea typeface="Calibri"/>
                          <a:cs typeface="Arial"/>
                        </a:rPr>
                        <a:t>O-VHR</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Very High</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US" sz="1400">
                        <a:latin typeface="Calibri Ligh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a:latin typeface="Calibri Light"/>
                          <a:ea typeface="Calibri"/>
                          <a:cs typeface="Arial"/>
                        </a:rPr>
                        <a:t>&lt;= 1,75 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S-VHR</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Very High</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340">
                <a:tc>
                  <a:txBody>
                    <a:bodyPr/>
                    <a:lstStyle/>
                    <a:p>
                      <a:pPr algn="ctr">
                        <a:lnSpc>
                          <a:spcPct val="115000"/>
                        </a:lnSpc>
                        <a:spcAft>
                          <a:spcPts val="1000"/>
                        </a:spcAft>
                      </a:pPr>
                      <a:r>
                        <a:rPr lang="en-US" sz="1400" dirty="0">
                          <a:latin typeface="Calibri Light"/>
                          <a:ea typeface="Calibri"/>
                          <a:cs typeface="Arial"/>
                        </a:rPr>
                        <a:t>&lt;= </a:t>
                      </a:r>
                      <a:r>
                        <a:rPr lang="en-US" sz="1400" dirty="0" smtClean="0">
                          <a:latin typeface="Calibri Light"/>
                          <a:ea typeface="Calibri"/>
                          <a:cs typeface="Arial"/>
                        </a:rPr>
                        <a:t>10m</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dirty="0">
                          <a:latin typeface="Calibri Light"/>
                          <a:ea typeface="Calibri"/>
                          <a:cs typeface="Arial"/>
                        </a:rPr>
                        <a:t>O-HR</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High</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US" sz="1400">
                        <a:latin typeface="Calibri Ligh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a:latin typeface="Calibri Light"/>
                          <a:ea typeface="Calibri"/>
                          <a:cs typeface="Arial"/>
                        </a:rPr>
                        <a:t>&lt; 6,5 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S-HR</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High</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340">
                <a:tc>
                  <a:txBody>
                    <a:bodyPr/>
                    <a:lstStyle/>
                    <a:p>
                      <a:pPr algn="ctr">
                        <a:lnSpc>
                          <a:spcPct val="115000"/>
                        </a:lnSpc>
                        <a:spcAft>
                          <a:spcPts val="1000"/>
                        </a:spcAft>
                      </a:pPr>
                      <a:r>
                        <a:rPr lang="en-US" sz="1400" dirty="0">
                          <a:latin typeface="Calibri Light"/>
                          <a:ea typeface="Calibri"/>
                          <a:cs typeface="Arial"/>
                        </a:rPr>
                        <a:t>&lt;</a:t>
                      </a:r>
                      <a:r>
                        <a:rPr lang="en-US" sz="1400" dirty="0" smtClean="0">
                          <a:latin typeface="Calibri Light"/>
                          <a:ea typeface="Calibri"/>
                          <a:cs typeface="Arial"/>
                        </a:rPr>
                        <a:t>=30 </a:t>
                      </a:r>
                      <a:r>
                        <a:rPr lang="en-US" sz="1400" dirty="0">
                          <a:latin typeface="Calibri Light"/>
                          <a:ea typeface="Calibri"/>
                          <a:cs typeface="Arial"/>
                        </a:rPr>
                        <a:t>m</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dirty="0">
                          <a:latin typeface="Calibri Light"/>
                          <a:ea typeface="Calibri"/>
                          <a:cs typeface="Arial"/>
                        </a:rPr>
                        <a:t>O-MR</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Medium</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US" sz="1400">
                        <a:latin typeface="Calibri Ligh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a:latin typeface="Calibri Light"/>
                          <a:ea typeface="Calibri"/>
                          <a:cs typeface="Arial"/>
                        </a:rPr>
                        <a:t>&lt;10 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S-MR</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Medium</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340">
                <a:tc>
                  <a:txBody>
                    <a:bodyPr/>
                    <a:lstStyle/>
                    <a:p>
                      <a:pPr algn="ctr">
                        <a:lnSpc>
                          <a:spcPct val="115000"/>
                        </a:lnSpc>
                        <a:spcAft>
                          <a:spcPts val="1000"/>
                        </a:spcAft>
                      </a:pPr>
                      <a:r>
                        <a:rPr lang="en-US" sz="1400">
                          <a:latin typeface="Calibri Light"/>
                          <a:ea typeface="Calibri"/>
                          <a:cs typeface="Arial"/>
                        </a:rPr>
                        <a:t>&lt;=60 m</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O-LR</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Low</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US" sz="1400">
                        <a:latin typeface="Calibri Ligh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a:latin typeface="Calibri Light"/>
                          <a:ea typeface="Calibri"/>
                          <a:cs typeface="Arial"/>
                        </a:rPr>
                        <a:t>&lt;= 35 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S-LR</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Low</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340">
                <a:tc>
                  <a:txBody>
                    <a:bodyPr/>
                    <a:lstStyle/>
                    <a:p>
                      <a:pPr algn="ctr">
                        <a:lnSpc>
                          <a:spcPct val="115000"/>
                        </a:lnSpc>
                        <a:spcAft>
                          <a:spcPts val="1000"/>
                        </a:spcAft>
                      </a:pPr>
                      <a:r>
                        <a:rPr lang="en-US" sz="1400">
                          <a:latin typeface="Calibri Light"/>
                          <a:ea typeface="Calibri"/>
                          <a:cs typeface="Arial"/>
                        </a:rPr>
                        <a:t>&gt;60m</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O-VLR</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Very Low</a:t>
                      </a:r>
                      <a:endParaRPr lang="fr-F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US" sz="1400">
                        <a:latin typeface="Calibri Ligh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en-US" sz="1400">
                          <a:latin typeface="Calibri Light"/>
                          <a:ea typeface="Calibri"/>
                          <a:cs typeface="Arial"/>
                        </a:rPr>
                        <a:t>&gt; 35 m</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a:latin typeface="Calibri Light"/>
                          <a:ea typeface="Calibri"/>
                          <a:cs typeface="Arial"/>
                        </a:rPr>
                        <a:t>S-VLR</a:t>
                      </a:r>
                      <a:endParaRPr lang="fr-FR" sz="14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1400" dirty="0">
                          <a:latin typeface="Calibri Light"/>
                          <a:ea typeface="Calibri"/>
                          <a:cs typeface="Arial"/>
                        </a:rPr>
                        <a:t>Very Low</a:t>
                      </a:r>
                      <a:endParaRPr lang="fr-F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7020272" y="6512038"/>
            <a:ext cx="2133600" cy="301756"/>
          </a:xfrm>
          <a:prstGeom prst="rect">
            <a:avLst/>
          </a:prstGeom>
        </p:spPr>
        <p:txBody>
          <a:bodyPr/>
          <a:lstStyle/>
          <a:p>
            <a:fld id="{B637CD52-E116-4062-B5CF-449A71B88DA4}" type="slidenum">
              <a:rPr lang="fr-FR" smtClean="0"/>
              <a:pPr/>
              <a:t>27</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318334223"/>
              </p:ext>
            </p:extLst>
          </p:nvPr>
        </p:nvGraphicFramePr>
        <p:xfrm>
          <a:off x="251520" y="1043430"/>
          <a:ext cx="8496942" cy="5640778"/>
        </p:xfrm>
        <a:graphic>
          <a:graphicData uri="http://schemas.openxmlformats.org/drawingml/2006/table">
            <a:tbl>
              <a:tblPr firstRow="1" firstCol="1" bandRow="1">
                <a:tableStyleId>{5C22544A-7EE6-4342-B048-85BDC9FD1C3A}</a:tableStyleId>
              </a:tblPr>
              <a:tblGrid>
                <a:gridCol w="936103"/>
                <a:gridCol w="2880320"/>
                <a:gridCol w="2166264"/>
                <a:gridCol w="2514255"/>
              </a:tblGrid>
              <a:tr h="476922">
                <a:tc gridSpan="4">
                  <a:txBody>
                    <a:bodyPr/>
                    <a:lstStyle/>
                    <a:p>
                      <a:pPr algn="ctr">
                        <a:lnSpc>
                          <a:spcPct val="115000"/>
                        </a:lnSpc>
                        <a:spcAft>
                          <a:spcPts val="0"/>
                        </a:spcAft>
                      </a:pPr>
                      <a:r>
                        <a:rPr lang="en-GB" sz="1600" dirty="0" smtClean="0">
                          <a:effectLst/>
                        </a:rPr>
                        <a:t>NEPAL</a:t>
                      </a:r>
                      <a:r>
                        <a:rPr lang="en-GB" sz="1600" baseline="0" dirty="0" smtClean="0">
                          <a:effectLst/>
                        </a:rPr>
                        <a:t> BASED </a:t>
                      </a:r>
                      <a:r>
                        <a:rPr lang="en-GB" sz="1600" dirty="0" smtClean="0">
                          <a:effectLst/>
                        </a:rPr>
                        <a:t>SCENARIO (1) </a:t>
                      </a:r>
                      <a:r>
                        <a:rPr lang="en-GB" sz="1600" dirty="0">
                          <a:effectLst/>
                        </a:rPr>
                        <a:t>- EARTHQUAKE AFFECTING REMOTE COMMUNITIES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263981">
                <a:tc gridSpan="4">
                  <a:txBody>
                    <a:bodyPr/>
                    <a:lstStyle/>
                    <a:p>
                      <a:pPr algn="ctr">
                        <a:lnSpc>
                          <a:spcPct val="115000"/>
                        </a:lnSpc>
                        <a:spcAft>
                          <a:spcPts val="0"/>
                        </a:spcAft>
                      </a:pPr>
                      <a:r>
                        <a:rPr lang="en-GB" sz="1200" dirty="0">
                          <a:solidFill>
                            <a:schemeClr val="tx1"/>
                          </a:solidFill>
                          <a:effectLst/>
                        </a:rPr>
                        <a:t>Overall size of areas of interest : 3 * 2 500 </a:t>
                      </a:r>
                      <a:r>
                        <a:rPr lang="en-GB" sz="1200" dirty="0" smtClean="0">
                          <a:solidFill>
                            <a:schemeClr val="tx1"/>
                          </a:solidFill>
                          <a:effectLst/>
                        </a:rPr>
                        <a:t>km² </a:t>
                      </a:r>
                      <a:r>
                        <a:rPr lang="en-GB" sz="1200" dirty="0" smtClean="0">
                          <a:solidFill>
                            <a:srgbClr val="002569"/>
                          </a:solidFill>
                          <a:effectLst/>
                        </a:rPr>
                        <a:t>- urban areas 3000</a:t>
                      </a:r>
                      <a:r>
                        <a:rPr lang="en-GB" sz="1200" baseline="0" dirty="0" smtClean="0">
                          <a:solidFill>
                            <a:srgbClr val="002569"/>
                          </a:solidFill>
                          <a:effectLst/>
                        </a:rPr>
                        <a:t> km2 – camps 300 km2</a:t>
                      </a:r>
                      <a:endParaRPr lang="fr-FR" sz="1200" dirty="0">
                        <a:solidFill>
                          <a:srgbClr val="002569"/>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noFill/>
                  </a:tcPr>
                </a:tc>
                <a:tc hMerge="1">
                  <a:txBody>
                    <a:bodyPr/>
                    <a:lstStyle/>
                    <a:p>
                      <a:endParaRPr lang="fr-FR"/>
                    </a:p>
                  </a:txBody>
                  <a:tcPr/>
                </a:tc>
                <a:tc hMerge="1">
                  <a:txBody>
                    <a:bodyPr/>
                    <a:lstStyle/>
                    <a:p>
                      <a:endParaRPr lang="fr-FR"/>
                    </a:p>
                  </a:txBody>
                  <a:tcPr/>
                </a:tc>
                <a:tc hMerge="1">
                  <a:txBody>
                    <a:bodyPr/>
                    <a:lstStyle/>
                    <a:p>
                      <a:endParaRPr lang="fr-FR"/>
                    </a:p>
                  </a:txBody>
                  <a:tcPr/>
                </a:tc>
              </a:tr>
              <a:tr h="148787">
                <a:tc rowSpan="2">
                  <a:txBody>
                    <a:bodyPr/>
                    <a:lstStyle/>
                    <a:p>
                      <a:pPr>
                        <a:lnSpc>
                          <a:spcPct val="115000"/>
                        </a:lnSpc>
                        <a:spcAft>
                          <a:spcPts val="0"/>
                        </a:spcAft>
                      </a:pP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R w="12700" cap="flat" cmpd="sng" algn="ctr">
                      <a:solidFill>
                        <a:schemeClr val="tx1"/>
                      </a:solidFill>
                      <a:prstDash val="solid"/>
                      <a:round/>
                      <a:headEnd type="none" w="med" len="med"/>
                      <a:tailEnd type="none" w="med" len="med"/>
                    </a:lnR>
                  </a:tcPr>
                </a:tc>
                <a:tc rowSpan="2">
                  <a:txBody>
                    <a:bodyPr/>
                    <a:lstStyle/>
                    <a:p>
                      <a:pPr algn="ctr">
                        <a:lnSpc>
                          <a:spcPct val="115000"/>
                        </a:lnSpc>
                        <a:spcAft>
                          <a:spcPts val="0"/>
                        </a:spcAft>
                      </a:pPr>
                      <a:r>
                        <a:rPr lang="en-GB" sz="1200" b="1" dirty="0">
                          <a:effectLst/>
                        </a:rPr>
                        <a:t>Potential products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15000"/>
                        </a:lnSpc>
                        <a:spcAft>
                          <a:spcPts val="0"/>
                        </a:spcAft>
                      </a:pPr>
                      <a:r>
                        <a:rPr lang="en-GB" sz="1200" b="1" dirty="0">
                          <a:effectLst/>
                        </a:rPr>
                        <a:t>Operational mode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r>
              <a:tr h="163029">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en-GB" sz="1200" b="1" dirty="0">
                          <a:effectLst/>
                        </a:rPr>
                        <a:t>Number of monitoring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b="1" dirty="0">
                          <a:effectLst/>
                        </a:rPr>
                        <a:t>Number of EO data needed</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67566">
                <a:tc rowSpan="4">
                  <a:txBody>
                    <a:bodyPr/>
                    <a:lstStyle/>
                    <a:p>
                      <a:pPr>
                        <a:lnSpc>
                          <a:spcPct val="115000"/>
                        </a:lnSpc>
                        <a:spcAft>
                          <a:spcPts val="0"/>
                        </a:spcAft>
                      </a:pPr>
                      <a:r>
                        <a:rPr lang="en-GB" sz="1400" b="1" dirty="0">
                          <a:effectLst/>
                        </a:rPr>
                        <a:t>Recovery baseline mapping</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a:effectLst/>
                        </a:rPr>
                        <a:t>1</a:t>
                      </a:r>
                      <a:r>
                        <a:rPr lang="en-GB" sz="1200" b="1" dirty="0" smtClean="0">
                          <a:effectLst/>
                        </a:rPr>
                        <a:t>. Detailed </a:t>
                      </a:r>
                      <a:r>
                        <a:rPr lang="en-GB" sz="1200" b="1" dirty="0">
                          <a:effectLst/>
                        </a:rPr>
                        <a:t>urban damage assessment </a:t>
                      </a:r>
                      <a:endParaRPr lang="fr-FR" sz="1200" b="1" dirty="0">
                        <a:effectLst/>
                      </a:endParaRPr>
                    </a:p>
                    <a:p>
                      <a:pPr algn="ctr">
                        <a:lnSpc>
                          <a:spcPct val="115000"/>
                        </a:lnSpc>
                        <a:spcAft>
                          <a:spcPts val="0"/>
                        </a:spcAft>
                      </a:pPr>
                      <a:r>
                        <a:rPr lang="en-GB" sz="1200" b="1" dirty="0">
                          <a:effectLst/>
                        </a:rPr>
                        <a:t>(on buildings &amp;</a:t>
                      </a:r>
                      <a:endParaRPr lang="fr-FR" sz="1200" b="1" dirty="0">
                        <a:effectLst/>
                      </a:endParaRPr>
                    </a:p>
                    <a:p>
                      <a:pPr algn="ctr">
                        <a:lnSpc>
                          <a:spcPct val="115000"/>
                        </a:lnSpc>
                        <a:spcAft>
                          <a:spcPts val="0"/>
                        </a:spcAft>
                      </a:pPr>
                      <a:r>
                        <a:rPr lang="en-GB" sz="1200" b="1" dirty="0">
                          <a:effectLst/>
                        </a:rPr>
                        <a:t>Infrastructure</a:t>
                      </a:r>
                      <a:r>
                        <a:rPr lang="en-GB" sz="1200" b="1" dirty="0" smtClean="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Urban inventory, camps, shelters, infrastructure</a:t>
                      </a:r>
                      <a:endParaRPr lang="fr-FR" sz="1200" b="1" dirty="0">
                        <a:effectLst/>
                      </a:endParaRPr>
                    </a:p>
                    <a:p>
                      <a:pPr algn="ctr">
                        <a:lnSpc>
                          <a:spcPct val="115000"/>
                        </a:lnSpc>
                        <a:spcAft>
                          <a:spcPts val="0"/>
                        </a:spcAft>
                      </a:pPr>
                      <a:r>
                        <a:rPr lang="en-GB" sz="1200" b="1" dirty="0">
                          <a:effectLst/>
                        </a:rPr>
                        <a:t>O-VHR: </a:t>
                      </a:r>
                      <a:r>
                        <a:rPr lang="en-GB" sz="1200" b="1" dirty="0" smtClean="0">
                          <a:effectLst/>
                        </a:rPr>
                        <a:t>3000 km²</a:t>
                      </a: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4075">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a:t>
                      </a:r>
                      <a:r>
                        <a:rPr lang="en-GB" sz="1200" b="1" dirty="0" smtClean="0">
                          <a:effectLst/>
                        </a:rPr>
                        <a:t>. Humanitarian </a:t>
                      </a:r>
                      <a:r>
                        <a:rPr lang="en-GB" sz="1200" b="1" dirty="0">
                          <a:effectLst/>
                        </a:rPr>
                        <a:t>situation</a:t>
                      </a:r>
                      <a:endParaRPr lang="fr-FR" sz="1200" b="1" dirty="0">
                        <a:effectLst/>
                      </a:endParaRPr>
                    </a:p>
                    <a:p>
                      <a:pPr algn="ctr">
                        <a:lnSpc>
                          <a:spcPct val="115000"/>
                        </a:lnSpc>
                        <a:spcAft>
                          <a:spcPts val="0"/>
                        </a:spcAft>
                      </a:pPr>
                      <a:r>
                        <a:rPr lang="en-GB" sz="1200" b="1" dirty="0">
                          <a:effectLst/>
                        </a:rPr>
                        <a:t>(camps, shelters, infrastructure, </a:t>
                      </a:r>
                      <a:r>
                        <a:rPr lang="en-GB" sz="1200" b="1" dirty="0" smtClean="0">
                          <a:effectLst/>
                        </a:rPr>
                        <a:t>natural </a:t>
                      </a:r>
                      <a:r>
                        <a:rPr lang="en-GB" sz="1200" b="1" dirty="0">
                          <a:effectLst/>
                        </a:rPr>
                        <a:t>resources - wood &amp; water)</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smtClean="0">
                          <a:effectLst/>
                        </a:rPr>
                        <a:t>Natural</a:t>
                      </a:r>
                      <a:r>
                        <a:rPr lang="en-GB" sz="1200" b="1" baseline="0" dirty="0" smtClean="0">
                          <a:effectLst/>
                        </a:rPr>
                        <a:t> </a:t>
                      </a:r>
                      <a:r>
                        <a:rPr lang="en-GB" sz="1200" b="1" dirty="0" smtClean="0">
                          <a:effectLst/>
                        </a:rPr>
                        <a:t>resources </a:t>
                      </a:r>
                      <a:r>
                        <a:rPr lang="en-GB" sz="1200" b="1" dirty="0">
                          <a:effectLst/>
                        </a:rPr>
                        <a:t>and agriculture</a:t>
                      </a:r>
                      <a:endParaRPr lang="fr-FR" sz="1200" b="1" dirty="0">
                        <a:effectLst/>
                      </a:endParaRPr>
                    </a:p>
                    <a:p>
                      <a:pPr algn="ctr">
                        <a:lnSpc>
                          <a:spcPct val="115000"/>
                        </a:lnSpc>
                        <a:spcAft>
                          <a:spcPts val="0"/>
                        </a:spcAft>
                      </a:pPr>
                      <a:r>
                        <a:rPr lang="en-GB" sz="1200" b="1" dirty="0">
                          <a:effectLst/>
                        </a:rPr>
                        <a:t>O-HR or </a:t>
                      </a:r>
                      <a:r>
                        <a:rPr lang="en-GB" sz="1200" b="1" dirty="0" smtClean="0">
                          <a:effectLst/>
                        </a:rPr>
                        <a:t>O-MR: 7</a:t>
                      </a:r>
                      <a:r>
                        <a:rPr lang="en-GB" sz="1200" b="1" dirty="0">
                          <a:effectLst/>
                        </a:rPr>
                        <a:t> 500 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6552">
                <a:tc vMerge="1">
                  <a:txBody>
                    <a:bodyPr/>
                    <a:lstStyle/>
                    <a:p>
                      <a:endParaRPr lang="fr-FR"/>
                    </a:p>
                  </a:txBody>
                  <a:tcPr/>
                </a:tc>
                <a:tc>
                  <a:txBody>
                    <a:bodyPr/>
                    <a:lstStyle/>
                    <a:p>
                      <a:pPr algn="ctr">
                        <a:lnSpc>
                          <a:spcPct val="115000"/>
                        </a:lnSpc>
                        <a:spcBef>
                          <a:spcPts val="600"/>
                        </a:spcBef>
                        <a:spcAft>
                          <a:spcPts val="0"/>
                        </a:spcAft>
                      </a:pPr>
                      <a:r>
                        <a:rPr lang="en-GB" sz="1200" b="1" dirty="0">
                          <a:effectLst/>
                        </a:rPr>
                        <a:t>3</a:t>
                      </a:r>
                      <a:r>
                        <a:rPr lang="en-GB" sz="1200" b="1" dirty="0" smtClean="0">
                          <a:effectLst/>
                        </a:rPr>
                        <a:t>. Agricultural </a:t>
                      </a:r>
                      <a:r>
                        <a:rPr lang="en-GB" sz="1200" b="1" dirty="0">
                          <a:effectLst/>
                        </a:rPr>
                        <a:t>damage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r>
              <a:tr h="666732">
                <a:tc vMerge="1">
                  <a:txBody>
                    <a:bodyPr/>
                    <a:lstStyle/>
                    <a:p>
                      <a:endParaRPr lang="fr-FR"/>
                    </a:p>
                  </a:txBody>
                  <a:tcPr/>
                </a:tc>
                <a:tc>
                  <a:txBody>
                    <a:bodyPr/>
                    <a:lstStyle/>
                    <a:p>
                      <a:pPr algn="ctr">
                        <a:lnSpc>
                          <a:spcPct val="115000"/>
                        </a:lnSpc>
                        <a:spcBef>
                          <a:spcPts val="600"/>
                        </a:spcBef>
                        <a:spcAft>
                          <a:spcPts val="0"/>
                        </a:spcAft>
                      </a:pPr>
                      <a:r>
                        <a:rPr lang="en-GB" sz="1200" b="1" dirty="0">
                          <a:effectLst/>
                        </a:rPr>
                        <a:t>4</a:t>
                      </a:r>
                      <a:r>
                        <a:rPr lang="en-GB" sz="1200" b="1" dirty="0" smtClean="0">
                          <a:effectLst/>
                        </a:rPr>
                        <a:t>. Risk </a:t>
                      </a:r>
                      <a:r>
                        <a:rPr lang="en-GB" sz="1200" b="1" dirty="0">
                          <a:effectLst/>
                        </a:rPr>
                        <a:t>analysis (hydrological &amp; topographical risks especially close to urban areas)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Hydrological risk in urban areas:</a:t>
                      </a:r>
                      <a:endParaRPr lang="fr-FR" sz="1200" b="1" dirty="0">
                        <a:effectLst/>
                      </a:endParaRPr>
                    </a:p>
                    <a:p>
                      <a:pPr algn="ctr">
                        <a:lnSpc>
                          <a:spcPct val="115000"/>
                        </a:lnSpc>
                        <a:spcAft>
                          <a:spcPts val="0"/>
                        </a:spcAft>
                      </a:pPr>
                      <a:r>
                        <a:rPr lang="en-GB" sz="1200" b="1" dirty="0">
                          <a:effectLst/>
                        </a:rPr>
                        <a:t> O-VHR </a:t>
                      </a:r>
                      <a:r>
                        <a:rPr lang="en-GB" sz="1200" b="1" dirty="0" smtClean="0">
                          <a:effectLst/>
                        </a:rPr>
                        <a:t>stereo-pairs: ??? </a:t>
                      </a:r>
                      <a:r>
                        <a:rPr lang="en-GB" sz="1200" b="1" dirty="0">
                          <a:effectLst/>
                        </a:rPr>
                        <a:t>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3567">
                <a:tc rowSpan="3">
                  <a:txBody>
                    <a:bodyPr/>
                    <a:lstStyle/>
                    <a:p>
                      <a:pPr>
                        <a:lnSpc>
                          <a:spcPct val="115000"/>
                        </a:lnSpc>
                        <a:spcAft>
                          <a:spcPts val="0"/>
                        </a:spcAft>
                      </a:pPr>
                      <a:r>
                        <a:rPr lang="en-GB" sz="1200" b="1">
                          <a:effectLst/>
                        </a:rPr>
                        <a:t>Recovery monitoring</a:t>
                      </a:r>
                      <a:endParaRPr lang="fr-FR" sz="1200" b="1">
                        <a:effectLst/>
                      </a:endParaRPr>
                    </a:p>
                    <a:p>
                      <a:pPr>
                        <a:lnSpc>
                          <a:spcPct val="115000"/>
                        </a:lnSpc>
                        <a:spcAft>
                          <a:spcPts val="0"/>
                        </a:spcAft>
                      </a:pPr>
                      <a:r>
                        <a:rPr lang="en-GB" sz="1200" b="1">
                          <a:effectLst/>
                        </a:rPr>
                        <a:t>(3 years)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a:effectLst/>
                        </a:rPr>
                        <a:t>1</a:t>
                      </a:r>
                      <a:r>
                        <a:rPr lang="en-GB" sz="1200" b="1" dirty="0" smtClean="0">
                          <a:effectLst/>
                        </a:rPr>
                        <a:t>. Reconstruction </a:t>
                      </a:r>
                      <a:r>
                        <a:rPr lang="en-GB" sz="1200" b="1" dirty="0">
                          <a:effectLst/>
                        </a:rPr>
                        <a:t>monitoring (buildings, infrastructure</a:t>
                      </a:r>
                      <a:r>
                        <a:rPr lang="en-GB" sz="1200" b="1" dirty="0" smtClean="0">
                          <a:effectLst/>
                        </a:rPr>
                        <a:t>)</a:t>
                      </a: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Urban centres and camps:</a:t>
                      </a:r>
                      <a:endParaRPr lang="fr-FR" sz="1200" b="1" dirty="0">
                        <a:effectLst/>
                      </a:endParaRPr>
                    </a:p>
                    <a:p>
                      <a:pPr algn="ctr">
                        <a:lnSpc>
                          <a:spcPct val="115000"/>
                        </a:lnSpc>
                        <a:spcAft>
                          <a:spcPts val="0"/>
                        </a:spcAft>
                      </a:pPr>
                      <a:r>
                        <a:rPr lang="en-GB" sz="1200" b="1" dirty="0">
                          <a:effectLst/>
                        </a:rPr>
                        <a:t> </a:t>
                      </a:r>
                      <a:r>
                        <a:rPr lang="en-GB" sz="1200" b="1" dirty="0">
                          <a:solidFill>
                            <a:srgbClr val="C00000"/>
                          </a:solidFill>
                          <a:effectLst/>
                        </a:rPr>
                        <a:t>8</a:t>
                      </a:r>
                      <a:r>
                        <a:rPr lang="en-GB" sz="1200" b="1" dirty="0">
                          <a:effectLst/>
                        </a:rPr>
                        <a:t> O-VHR coverages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002569"/>
                          </a:solidFill>
                          <a:effectLst/>
                        </a:rPr>
                        <a:t>O-VHR:  </a:t>
                      </a:r>
                      <a:r>
                        <a:rPr lang="en-GB" sz="1200" b="1" dirty="0" smtClean="0">
                          <a:solidFill>
                            <a:srgbClr val="002569"/>
                          </a:solidFill>
                          <a:effectLst/>
                        </a:rPr>
                        <a:t>8*3000 km²</a:t>
                      </a:r>
                      <a:endParaRPr lang="fr-FR" sz="1200" b="1" dirty="0">
                        <a:solidFill>
                          <a:srgbClr val="002569"/>
                        </a:solidFill>
                        <a:effectLst/>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7513">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a:t>
                      </a:r>
                      <a:r>
                        <a:rPr lang="en-GB" sz="1200" b="1" dirty="0" smtClean="0">
                          <a:effectLst/>
                        </a:rPr>
                        <a:t>. Camps </a:t>
                      </a:r>
                      <a:r>
                        <a:rPr lang="en-GB" sz="1200" b="1" dirty="0">
                          <a:effectLst/>
                        </a:rPr>
                        <a:t>monitoring (camps, shelters, infrastructure, environmental resources - wood &amp; water)</a:t>
                      </a:r>
                      <a:endParaRPr lang="fr-FR" sz="1200" b="1" dirty="0">
                        <a:effectLst/>
                      </a:endParaRPr>
                    </a:p>
                    <a:p>
                      <a:pPr algn="ctr">
                        <a:lnSpc>
                          <a:spcPct val="115000"/>
                        </a:lnSpc>
                        <a:spcAft>
                          <a:spcPts val="0"/>
                        </a:spcAft>
                      </a:pP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Camp monitoring: </a:t>
                      </a:r>
                      <a:endParaRPr lang="fr-FR" sz="1200" b="1" dirty="0">
                        <a:effectLst/>
                      </a:endParaRPr>
                    </a:p>
                    <a:p>
                      <a:pPr algn="ctr">
                        <a:lnSpc>
                          <a:spcPct val="115000"/>
                        </a:lnSpc>
                        <a:spcAft>
                          <a:spcPts val="0"/>
                        </a:spcAft>
                      </a:pPr>
                      <a:r>
                        <a:rPr lang="en-GB" sz="1200" b="1" dirty="0">
                          <a:solidFill>
                            <a:srgbClr val="C00000"/>
                          </a:solidFill>
                          <a:effectLst/>
                        </a:rPr>
                        <a:t>6</a:t>
                      </a:r>
                      <a:r>
                        <a:rPr lang="en-GB" sz="1200" b="1" dirty="0">
                          <a:effectLst/>
                        </a:rPr>
                        <a:t> extra O-VHR coverages</a:t>
                      </a:r>
                      <a:endParaRPr lang="fr-FR" sz="1200" b="1" dirty="0">
                        <a:effectLst/>
                      </a:endParaRPr>
                    </a:p>
                    <a:p>
                      <a:pPr algn="ctr">
                        <a:lnSpc>
                          <a:spcPct val="115000"/>
                        </a:lnSpc>
                        <a:spcAft>
                          <a:spcPts val="0"/>
                        </a:spcAft>
                      </a:pP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002569"/>
                          </a:solidFill>
                          <a:effectLst/>
                        </a:rPr>
                        <a:t>(Targeted extra)  </a:t>
                      </a:r>
                      <a:endParaRPr lang="fr-FR" sz="1200" b="1" dirty="0">
                        <a:solidFill>
                          <a:srgbClr val="002569"/>
                        </a:solidFill>
                        <a:effectLst/>
                      </a:endParaRPr>
                    </a:p>
                    <a:p>
                      <a:pPr algn="ctr">
                        <a:lnSpc>
                          <a:spcPct val="115000"/>
                        </a:lnSpc>
                        <a:spcAft>
                          <a:spcPts val="0"/>
                        </a:spcAft>
                      </a:pPr>
                      <a:r>
                        <a:rPr lang="en-GB" sz="1200" b="1" dirty="0">
                          <a:solidFill>
                            <a:srgbClr val="002569"/>
                          </a:solidFill>
                          <a:effectLst/>
                        </a:rPr>
                        <a:t>O-VHR: </a:t>
                      </a:r>
                      <a:r>
                        <a:rPr lang="en-GB" sz="1200" b="1" dirty="0" smtClean="0">
                          <a:solidFill>
                            <a:srgbClr val="002569"/>
                          </a:solidFill>
                          <a:effectLst/>
                        </a:rPr>
                        <a:t>6*300 </a:t>
                      </a:r>
                      <a:r>
                        <a:rPr lang="en-GB" sz="1200" b="1" dirty="0">
                          <a:solidFill>
                            <a:srgbClr val="002569"/>
                          </a:solidFill>
                          <a:effectLst/>
                        </a:rPr>
                        <a:t>km²</a:t>
                      </a:r>
                      <a:endParaRPr lang="fr-FR" sz="1200" b="1" dirty="0">
                        <a:solidFill>
                          <a:srgbClr val="002569"/>
                        </a:solidFill>
                        <a:effectLst/>
                      </a:endParaRPr>
                    </a:p>
                    <a:p>
                      <a:pPr algn="ctr">
                        <a:lnSpc>
                          <a:spcPct val="115000"/>
                        </a:lnSpc>
                        <a:spcAft>
                          <a:spcPts val="0"/>
                        </a:spcAft>
                      </a:pPr>
                      <a:r>
                        <a:rPr lang="en-GB" sz="1200" b="1" dirty="0">
                          <a:solidFill>
                            <a:srgbClr val="002569"/>
                          </a:solidFill>
                          <a:effectLst/>
                        </a:rPr>
                        <a:t> </a:t>
                      </a:r>
                      <a:endParaRPr lang="fr-FR" sz="1200" b="1" dirty="0">
                        <a:solidFill>
                          <a:srgbClr val="002569"/>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511">
                <a:tc vMerge="1">
                  <a:txBody>
                    <a:bodyPr/>
                    <a:lstStyle/>
                    <a:p>
                      <a:endParaRPr lang="fr-FR"/>
                    </a:p>
                  </a:txBody>
                  <a:tcPr/>
                </a:tc>
                <a:tc>
                  <a:txBody>
                    <a:bodyPr/>
                    <a:lstStyle/>
                    <a:p>
                      <a:pPr algn="ctr">
                        <a:lnSpc>
                          <a:spcPct val="115000"/>
                        </a:lnSpc>
                        <a:spcBef>
                          <a:spcPts val="600"/>
                        </a:spcBef>
                        <a:spcAft>
                          <a:spcPts val="0"/>
                        </a:spcAft>
                      </a:pPr>
                      <a:r>
                        <a:rPr lang="en-GB" sz="1200" b="1" dirty="0">
                          <a:effectLst/>
                        </a:rPr>
                        <a:t>3</a:t>
                      </a:r>
                      <a:r>
                        <a:rPr lang="en-GB" sz="1200" b="1" dirty="0" smtClean="0">
                          <a:effectLst/>
                        </a:rPr>
                        <a:t>. Agriculture </a:t>
                      </a:r>
                      <a:r>
                        <a:rPr lang="en-GB" sz="1200" b="1" dirty="0">
                          <a:effectLst/>
                        </a:rPr>
                        <a:t>rebound</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C00000"/>
                          </a:solidFill>
                          <a:effectLst/>
                        </a:rPr>
                        <a:t>8</a:t>
                      </a:r>
                      <a:r>
                        <a:rPr lang="en-GB" sz="1200" b="1" dirty="0">
                          <a:solidFill>
                            <a:schemeClr val="accent5">
                              <a:lumMod val="50000"/>
                            </a:schemeClr>
                          </a:solidFill>
                          <a:effectLst/>
                        </a:rPr>
                        <a:t> </a:t>
                      </a:r>
                      <a:r>
                        <a:rPr lang="en-GB" sz="1200" b="1" dirty="0">
                          <a:effectLst/>
                        </a:rPr>
                        <a:t>for product 3 O-MR at &lt;=10m</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effectLst/>
                        </a:rPr>
                        <a:t>O-MR</a:t>
                      </a:r>
                      <a:r>
                        <a:rPr lang="en-GB" sz="1200" b="1" dirty="0">
                          <a:effectLst/>
                        </a:rPr>
                        <a:t>: 8* 7 500 </a:t>
                      </a:r>
                      <a:endParaRPr lang="fr-FR" sz="1200" b="1" dirty="0">
                        <a:effectLst/>
                      </a:endParaRPr>
                    </a:p>
                  </a:txBody>
                  <a:tcPr marL="36506" marR="36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1367643" y="53804"/>
            <a:ext cx="7951169" cy="830997"/>
          </a:xfrm>
          <a:prstGeom prst="rect">
            <a:avLst/>
          </a:prstGeom>
        </p:spPr>
        <p:txBody>
          <a:bodyPr wrap="square">
            <a:spAutoFit/>
          </a:bodyPr>
          <a:lstStyle/>
          <a:p>
            <a:pPr lvl="0" algn="ctr">
              <a:defRP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RECOVERY OBSERVATORY PRODUCT SPECIFICATIONS AND IMAGE ACQUISITION REQUIREMENTS</a:t>
            </a:r>
          </a:p>
        </p:txBody>
      </p:sp>
    </p:spTree>
    <p:extLst>
      <p:ext uri="{BB962C8B-B14F-4D97-AF65-F5344CB8AC3E}">
        <p14:creationId xmlns:p14="http://schemas.microsoft.com/office/powerpoint/2010/main" val="36519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992534714"/>
              </p:ext>
            </p:extLst>
          </p:nvPr>
        </p:nvGraphicFramePr>
        <p:xfrm>
          <a:off x="270175" y="954705"/>
          <a:ext cx="8739353" cy="5467944"/>
        </p:xfrm>
        <a:graphic>
          <a:graphicData uri="http://schemas.openxmlformats.org/drawingml/2006/table">
            <a:tbl>
              <a:tblPr firstRow="1" firstCol="1" bandRow="1">
                <a:tableStyleId>{5C22544A-7EE6-4342-B048-85BDC9FD1C3A}</a:tableStyleId>
              </a:tblPr>
              <a:tblGrid>
                <a:gridCol w="1074479"/>
                <a:gridCol w="3057376"/>
                <a:gridCol w="1895285"/>
                <a:gridCol w="2712213"/>
              </a:tblGrid>
              <a:tr h="547608">
                <a:tc gridSpan="4">
                  <a:txBody>
                    <a:bodyPr/>
                    <a:lstStyle/>
                    <a:p>
                      <a:pPr algn="ctr">
                        <a:lnSpc>
                          <a:spcPct val="115000"/>
                        </a:lnSpc>
                        <a:spcAft>
                          <a:spcPts val="0"/>
                        </a:spcAft>
                      </a:pPr>
                      <a:r>
                        <a:rPr lang="en-GB" sz="1600" dirty="0">
                          <a:effectLst/>
                        </a:rPr>
                        <a:t>PAKISTAN FLOODING BASED SCENARIO (2) - VERY LARGE PLAIN FLOOD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376735">
                <a:tc gridSpan="4">
                  <a:txBody>
                    <a:bodyPr/>
                    <a:lstStyle/>
                    <a:p>
                      <a:pPr algn="ctr">
                        <a:lnSpc>
                          <a:spcPct val="115000"/>
                        </a:lnSpc>
                        <a:spcAft>
                          <a:spcPts val="0"/>
                        </a:spcAft>
                      </a:pPr>
                      <a:r>
                        <a:rPr lang="en-GB" sz="1200" dirty="0">
                          <a:solidFill>
                            <a:schemeClr val="tx1"/>
                          </a:solidFill>
                          <a:effectLst/>
                        </a:rPr>
                        <a:t>Area of interest : 100*1000km (100 000 km²)</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76735">
                <a:tc rowSpan="2">
                  <a:txBody>
                    <a:bodyPr/>
                    <a:lstStyle/>
                    <a:p>
                      <a:pPr algn="ctr">
                        <a:lnSpc>
                          <a:spcPct val="115000"/>
                        </a:lnSpc>
                        <a:spcAft>
                          <a:spcPts val="0"/>
                        </a:spcAft>
                      </a:pPr>
                      <a:r>
                        <a:rPr lang="en-GB" sz="1200" b="1" dirty="0">
                          <a:effectLst/>
                        </a:rPr>
                        <a:t>GLOBAL SCALE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200" b="1" dirty="0">
                          <a:effectLst/>
                        </a:rPr>
                        <a:t>Potential products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15000"/>
                        </a:lnSpc>
                        <a:spcAft>
                          <a:spcPts val="0"/>
                        </a:spcAft>
                      </a:pPr>
                      <a:r>
                        <a:rPr lang="en-GB" sz="1200" dirty="0">
                          <a:effectLst/>
                        </a:rPr>
                        <a:t>Operational mode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r>
              <a:tr h="412796">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en-GB" sz="1200" b="1" dirty="0">
                          <a:effectLst/>
                        </a:rPr>
                        <a:t>Number of monitoring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b="1" dirty="0">
                          <a:effectLst/>
                        </a:rPr>
                        <a:t>Number of needed EO data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325692">
                <a:tc rowSpan="2">
                  <a:txBody>
                    <a:bodyPr/>
                    <a:lstStyle/>
                    <a:p>
                      <a:pPr>
                        <a:lnSpc>
                          <a:spcPct val="115000"/>
                        </a:lnSpc>
                        <a:spcAft>
                          <a:spcPts val="0"/>
                        </a:spcAft>
                      </a:pPr>
                      <a:r>
                        <a:rPr lang="en-GB" sz="1200" b="1">
                          <a:effectLst/>
                        </a:rPr>
                        <a:t>Recovery baseline mapping</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dirty="0">
                          <a:effectLst/>
                        </a:rPr>
                        <a:t>1. Urban, agricultural &amp; environmental</a:t>
                      </a:r>
                      <a:endParaRPr lang="fr-FR" sz="1200" b="1" dirty="0">
                        <a:effectLst/>
                      </a:endParaRPr>
                    </a:p>
                    <a:p>
                      <a:pPr algn="ctr">
                        <a:lnSpc>
                          <a:spcPct val="115000"/>
                        </a:lnSpc>
                        <a:spcAft>
                          <a:spcPts val="0"/>
                        </a:spcAft>
                      </a:pPr>
                      <a:r>
                        <a:rPr lang="en-GB" sz="1200" b="1" dirty="0">
                          <a:effectLst/>
                        </a:rPr>
                        <a:t>impact (remaining flood waters, flood traces, deposits, possibly affected urban, infrastructure)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smtClean="0">
                          <a:effectLst/>
                        </a:rPr>
                        <a:t>Ponding mapping, </a:t>
                      </a:r>
                      <a:endParaRPr lang="fr-FR" sz="1200" b="1" dirty="0">
                        <a:effectLst/>
                      </a:endParaRPr>
                    </a:p>
                    <a:p>
                      <a:pPr algn="ctr">
                        <a:lnSpc>
                          <a:spcPct val="115000"/>
                        </a:lnSpc>
                        <a:spcAft>
                          <a:spcPts val="0"/>
                        </a:spcAft>
                      </a:pPr>
                      <a:r>
                        <a:rPr lang="en-GB" sz="1200" b="1" dirty="0">
                          <a:effectLst/>
                        </a:rPr>
                        <a:t>large scale residues, and epidemiology,</a:t>
                      </a:r>
                      <a:endParaRPr lang="fr-FR" sz="1200" b="1" dirty="0">
                        <a:effectLst/>
                      </a:endParaRPr>
                    </a:p>
                    <a:p>
                      <a:pPr algn="ctr">
                        <a:lnSpc>
                          <a:spcPct val="115000"/>
                        </a:lnSpc>
                        <a:spcAft>
                          <a:spcPts val="0"/>
                        </a:spcAft>
                      </a:pPr>
                      <a:r>
                        <a:rPr lang="en-GB" sz="1200" b="1" dirty="0">
                          <a:effectLst/>
                        </a:rPr>
                        <a:t>O-MR or S-MR: 100 000km²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69">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a:t>
                      </a:r>
                      <a:r>
                        <a:rPr lang="en-GB" sz="1200" b="1" dirty="0" smtClean="0">
                          <a:effectLst/>
                        </a:rPr>
                        <a:t>. Epidemiological </a:t>
                      </a:r>
                      <a:r>
                        <a:rPr lang="en-GB" sz="1200" b="1" dirty="0">
                          <a:effectLst/>
                        </a:rPr>
                        <a:t>related analysis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r>
              <a:tr h="1899809">
                <a:tc>
                  <a:txBody>
                    <a:bodyPr/>
                    <a:lstStyle/>
                    <a:p>
                      <a:pPr>
                        <a:lnSpc>
                          <a:spcPct val="115000"/>
                        </a:lnSpc>
                        <a:spcAft>
                          <a:spcPts val="0"/>
                        </a:spcAft>
                      </a:pPr>
                      <a:r>
                        <a:rPr lang="en-GB" sz="1200" b="1">
                          <a:effectLst/>
                        </a:rPr>
                        <a:t>Recovery monitoring</a:t>
                      </a:r>
                      <a:endParaRPr lang="fr-FR" sz="1200" b="1">
                        <a:effectLst/>
                      </a:endParaRPr>
                    </a:p>
                    <a:p>
                      <a:pPr>
                        <a:lnSpc>
                          <a:spcPct val="115000"/>
                        </a:lnSpc>
                        <a:spcAft>
                          <a:spcPts val="0"/>
                        </a:spcAft>
                      </a:pPr>
                      <a:r>
                        <a:rPr lang="en-GB" sz="1200" b="1">
                          <a:effectLst/>
                        </a:rPr>
                        <a:t>(3 years)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a:effectLst/>
                        </a:rPr>
                        <a:t>1. Agricultural &amp; environmental monitoring </a:t>
                      </a:r>
                      <a:endParaRPr lang="fr-FR" sz="1200" b="1">
                        <a:effectLst/>
                      </a:endParaRPr>
                    </a:p>
                    <a:p>
                      <a:pPr algn="ctr">
                        <a:lnSpc>
                          <a:spcPct val="115000"/>
                        </a:lnSpc>
                        <a:spcAft>
                          <a:spcPts val="0"/>
                        </a:spcAft>
                      </a:pPr>
                      <a:r>
                        <a:rPr lang="en-GB" sz="1200" b="1">
                          <a:effectLst/>
                        </a:rPr>
                        <a:t>(including flood draw-off, flood risk protection works, general infrastructure)</a:t>
                      </a:r>
                      <a:endParaRPr lang="fr-FR" sz="1200" b="1">
                        <a:effectLst/>
                      </a:endParaRPr>
                    </a:p>
                    <a:p>
                      <a:pPr algn="ctr">
                        <a:lnSpc>
                          <a:spcPct val="115000"/>
                        </a:lnSpc>
                        <a:spcAft>
                          <a:spcPts val="0"/>
                        </a:spcAft>
                      </a:pPr>
                      <a:r>
                        <a:rPr lang="en-GB" sz="1200" b="1">
                          <a:effectLst/>
                        </a:rPr>
                        <a:t>2. Epidemiological risk monitoring</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C00000"/>
                          </a:solidFill>
                          <a:effectLst/>
                        </a:rPr>
                        <a:t>5</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O-MR plus S-MR:</a:t>
                      </a:r>
                      <a:endParaRPr lang="fr-FR" sz="1200" b="1" dirty="0">
                        <a:effectLst/>
                      </a:endParaRPr>
                    </a:p>
                    <a:p>
                      <a:pPr algn="ctr">
                        <a:lnSpc>
                          <a:spcPct val="115000"/>
                        </a:lnSpc>
                        <a:spcAft>
                          <a:spcPts val="0"/>
                        </a:spcAft>
                      </a:pPr>
                      <a:r>
                        <a:rPr lang="en-GB" sz="1200" b="1" dirty="0">
                          <a:effectLst/>
                        </a:rPr>
                        <a:t>5 * 100 000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367643" y="53804"/>
            <a:ext cx="7951169" cy="830997"/>
          </a:xfrm>
          <a:prstGeom prst="rect">
            <a:avLst/>
          </a:prstGeom>
        </p:spPr>
        <p:txBody>
          <a:bodyPr wrap="square">
            <a:spAutoFit/>
          </a:bodyPr>
          <a:lstStyle/>
          <a:p>
            <a:pPr lvl="0" algn="ctr">
              <a:defRP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RECOVERY OBSERVATORY PRODUCT SPECIFICATIONS AND IMAGE ACQUISITION REQUIREMENTS</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63" y="6525344"/>
            <a:ext cx="315206" cy="315206"/>
          </a:xfrm>
          <a:prstGeom prst="rect">
            <a:avLst/>
          </a:prstGeom>
        </p:spPr>
      </p:pic>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NES 2012.jpg"/>
          <p:cNvPicPr>
            <a:picLocks noChangeAspect="1"/>
          </p:cNvPicPr>
          <p:nvPr/>
        </p:nvPicPr>
        <p:blipFill>
          <a:blip r:embed="rId3" cstate="print"/>
          <a:stretch>
            <a:fillRect/>
          </a:stretch>
        </p:blipFill>
        <p:spPr>
          <a:xfrm>
            <a:off x="1043608" y="6525344"/>
            <a:ext cx="648072" cy="215321"/>
          </a:xfrm>
          <a:prstGeom prst="rect">
            <a:avLst/>
          </a:prstGeom>
        </p:spPr>
      </p:pic>
      <p:graphicFrame>
        <p:nvGraphicFramePr>
          <p:cNvPr id="3" name="Tableau 2"/>
          <p:cNvGraphicFramePr>
            <a:graphicFrameLocks noGrp="1"/>
          </p:cNvGraphicFramePr>
          <p:nvPr>
            <p:extLst>
              <p:ext uri="{D42A27DB-BD31-4B8C-83A1-F6EECF244321}">
                <p14:modId xmlns:p14="http://schemas.microsoft.com/office/powerpoint/2010/main" val="824855252"/>
              </p:ext>
            </p:extLst>
          </p:nvPr>
        </p:nvGraphicFramePr>
        <p:xfrm>
          <a:off x="395536" y="1052736"/>
          <a:ext cx="8352929" cy="5765298"/>
        </p:xfrm>
        <a:graphic>
          <a:graphicData uri="http://schemas.openxmlformats.org/drawingml/2006/table">
            <a:tbl>
              <a:tblPr firstRow="1" firstCol="1" bandRow="1">
                <a:tableStyleId>{5C22544A-7EE6-4342-B048-85BDC9FD1C3A}</a:tableStyleId>
              </a:tblPr>
              <a:tblGrid>
                <a:gridCol w="1853945"/>
                <a:gridCol w="2166328"/>
                <a:gridCol w="2166328"/>
                <a:gridCol w="2166328"/>
              </a:tblGrid>
              <a:tr h="432046">
                <a:tc gridSpan="4">
                  <a:txBody>
                    <a:bodyPr/>
                    <a:lstStyle/>
                    <a:p>
                      <a:pPr algn="ctr">
                        <a:lnSpc>
                          <a:spcPct val="115000"/>
                        </a:lnSpc>
                        <a:spcAft>
                          <a:spcPts val="0"/>
                        </a:spcAft>
                      </a:pPr>
                      <a:r>
                        <a:rPr lang="en-GB" sz="1600" dirty="0">
                          <a:effectLst/>
                        </a:rPr>
                        <a:t>PAKISTAN FLOODING BASED SCENARIO (2) - VERY LARGE PLAIN FLOOD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37853">
                <a:tc rowSpan="2">
                  <a:txBody>
                    <a:bodyPr/>
                    <a:lstStyle/>
                    <a:p>
                      <a:pPr marL="0" algn="l" defTabSz="914400" rtl="0" eaLnBrk="1" latinLnBrk="0" hangingPunct="1">
                        <a:lnSpc>
                          <a:spcPct val="115000"/>
                        </a:lnSpc>
                        <a:spcAft>
                          <a:spcPts val="0"/>
                        </a:spcAft>
                      </a:pPr>
                      <a:r>
                        <a:rPr lang="en-GB" sz="1200" b="1" kern="1200" dirty="0" smtClean="0">
                          <a:solidFill>
                            <a:schemeClr val="bg1"/>
                          </a:solidFill>
                          <a:effectLst/>
                          <a:latin typeface="+mn-lt"/>
                          <a:ea typeface="+mn-ea"/>
                          <a:cs typeface="+mn-cs"/>
                        </a:rPr>
                        <a:t>5</a:t>
                      </a:r>
                      <a:r>
                        <a:rPr lang="fr-FR" sz="1200" b="1" kern="1200" baseline="0" dirty="0" smtClean="0">
                          <a:solidFill>
                            <a:schemeClr val="bg1"/>
                          </a:solidFill>
                          <a:effectLst/>
                          <a:latin typeface="+mn-lt"/>
                          <a:ea typeface="+mn-ea"/>
                          <a:cs typeface="+mn-cs"/>
                        </a:rPr>
                        <a:t> </a:t>
                      </a:r>
                      <a:r>
                        <a:rPr lang="en-GB" sz="1200" b="1" kern="1200" dirty="0" smtClean="0">
                          <a:solidFill>
                            <a:schemeClr val="bg1"/>
                          </a:solidFill>
                          <a:effectLst/>
                          <a:latin typeface="+mn-lt"/>
                          <a:ea typeface="+mn-ea"/>
                          <a:cs typeface="+mn-cs"/>
                        </a:rPr>
                        <a:t>SELECTED URBAN AREAS</a:t>
                      </a:r>
                    </a:p>
                    <a:p>
                      <a:pPr marL="0" algn="ctr" defTabSz="914400" rtl="0" eaLnBrk="1" latinLnBrk="0" hangingPunct="1">
                        <a:lnSpc>
                          <a:spcPct val="115000"/>
                        </a:lnSpc>
                        <a:spcAft>
                          <a:spcPts val="0"/>
                        </a:spcAft>
                      </a:pPr>
                      <a:r>
                        <a:rPr lang="en-GB" sz="1200" b="1" kern="1200" dirty="0" smtClean="0">
                          <a:solidFill>
                            <a:schemeClr val="bg1"/>
                          </a:solidFill>
                          <a:effectLst/>
                          <a:latin typeface="+mn-lt"/>
                          <a:ea typeface="+mn-ea"/>
                          <a:cs typeface="+mn-cs"/>
                        </a:rPr>
                        <a:t>225 km2</a:t>
                      </a:r>
                      <a:endParaRPr lang="fr-FR" sz="1200" b="1" kern="1200" dirty="0">
                        <a:solidFill>
                          <a:schemeClr val="bg1"/>
                        </a:solidFill>
                        <a:effectLst/>
                        <a:latin typeface="+mn-lt"/>
                        <a:ea typeface="+mn-ea"/>
                        <a:cs typeface="+mn-cs"/>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200" b="1" dirty="0">
                          <a:effectLst/>
                        </a:rPr>
                        <a:t>Potential products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15000"/>
                        </a:lnSpc>
                        <a:spcAft>
                          <a:spcPts val="0"/>
                        </a:spcAft>
                      </a:pPr>
                      <a:r>
                        <a:rPr lang="en-GB" sz="900" b="1" dirty="0">
                          <a:effectLst/>
                        </a:rPr>
                        <a:t>Operational mode</a:t>
                      </a:r>
                      <a:endParaRPr lang="fr-F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r>
              <a:tr h="330717">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en-GB" sz="1200" b="1" dirty="0">
                          <a:effectLst/>
                        </a:rPr>
                        <a:t>Number of monitoring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b="1" dirty="0">
                          <a:effectLst/>
                        </a:rPr>
                        <a:t>Number of needed EO data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92153">
                <a:tc rowSpan="3">
                  <a:txBody>
                    <a:bodyPr/>
                    <a:lstStyle/>
                    <a:p>
                      <a:pPr marL="0" algn="l" defTabSz="914400" rtl="0" eaLnBrk="1" latinLnBrk="0" hangingPunct="1">
                        <a:lnSpc>
                          <a:spcPct val="115000"/>
                        </a:lnSpc>
                        <a:spcAft>
                          <a:spcPts val="0"/>
                        </a:spcAft>
                      </a:pPr>
                      <a:r>
                        <a:rPr lang="en-GB" sz="1200" b="1" kern="1200" dirty="0">
                          <a:solidFill>
                            <a:schemeClr val="bg1"/>
                          </a:solidFill>
                          <a:effectLst/>
                          <a:latin typeface="+mn-lt"/>
                          <a:ea typeface="+mn-ea"/>
                          <a:cs typeface="+mn-cs"/>
                        </a:rPr>
                        <a:t>Recovery baseline mapping</a:t>
                      </a:r>
                      <a:endParaRPr lang="fr-FR" sz="1200" b="1" kern="1200" dirty="0">
                        <a:solidFill>
                          <a:schemeClr val="bg1"/>
                        </a:solidFill>
                        <a:effectLst/>
                        <a:latin typeface="+mn-lt"/>
                        <a:ea typeface="+mn-ea"/>
                        <a:cs typeface="+mn-cs"/>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dirty="0">
                          <a:effectLst/>
                        </a:rPr>
                        <a:t>1.Detailed urban impact </a:t>
                      </a:r>
                      <a:endParaRPr lang="fr-FR" sz="1200" b="1" dirty="0">
                        <a:effectLst/>
                      </a:endParaRPr>
                    </a:p>
                    <a:p>
                      <a:pPr algn="ctr">
                        <a:lnSpc>
                          <a:spcPct val="115000"/>
                        </a:lnSpc>
                        <a:spcAft>
                          <a:spcPts val="0"/>
                        </a:spcAft>
                      </a:pPr>
                      <a:r>
                        <a:rPr lang="en-GB" sz="1200" b="1" dirty="0">
                          <a:effectLst/>
                        </a:rPr>
                        <a:t>(remnant flood waters, flooded</a:t>
                      </a:r>
                      <a:endParaRPr lang="fr-FR" sz="1200" b="1" dirty="0">
                        <a:effectLst/>
                      </a:endParaRPr>
                    </a:p>
                    <a:p>
                      <a:pPr algn="ctr">
                        <a:lnSpc>
                          <a:spcPct val="115000"/>
                        </a:lnSpc>
                        <a:spcAft>
                          <a:spcPts val="0"/>
                        </a:spcAft>
                      </a:pPr>
                      <a:r>
                        <a:rPr lang="en-GB" sz="1200" b="1" dirty="0">
                          <a:effectLst/>
                        </a:rPr>
                        <a:t>/ damaged buildings &amp; infrastructure, mud deposits)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rPr>
                        <a:t>O-VHR: </a:t>
                      </a:r>
                      <a:endParaRPr lang="fr-FR" sz="1200" b="1" dirty="0">
                        <a:effectLst/>
                      </a:endParaRPr>
                    </a:p>
                    <a:p>
                      <a:pPr algn="ctr">
                        <a:lnSpc>
                          <a:spcPct val="115000"/>
                        </a:lnSpc>
                        <a:spcAft>
                          <a:spcPts val="0"/>
                        </a:spcAft>
                      </a:pPr>
                      <a:r>
                        <a:rPr lang="en-GB" sz="1200" b="1" dirty="0">
                          <a:effectLst/>
                        </a:rPr>
                        <a:t>5*225 km² = 1 125km</a:t>
                      </a:r>
                      <a:r>
                        <a:rPr lang="en-GB" sz="1200" b="1" baseline="30000" dirty="0">
                          <a:effectLst/>
                        </a:rPr>
                        <a:t>2</a:t>
                      </a:r>
                      <a:endParaRPr lang="fr-FR" sz="1200" b="1" dirty="0">
                        <a:effectLst/>
                      </a:endParaRPr>
                    </a:p>
                    <a:p>
                      <a:pPr algn="ctr">
                        <a:lnSpc>
                          <a:spcPct val="115000"/>
                        </a:lnSpc>
                        <a:spcAft>
                          <a:spcPts val="0"/>
                        </a:spcAft>
                      </a:pPr>
                      <a:r>
                        <a:rPr lang="en-GB" sz="1200" b="1" dirty="0">
                          <a:effectLst/>
                        </a:rPr>
                        <a:t> </a:t>
                      </a:r>
                      <a:endParaRPr lang="fr-FR" sz="1200" b="1" dirty="0">
                        <a:effectLst/>
                      </a:endParaRPr>
                    </a:p>
                    <a:p>
                      <a:pPr algn="ctr">
                        <a:lnSpc>
                          <a:spcPct val="115000"/>
                        </a:lnSpc>
                        <a:spcAft>
                          <a:spcPts val="0"/>
                        </a:spcAft>
                      </a:pPr>
                      <a:r>
                        <a:rPr lang="en-GB" sz="1200" b="1" dirty="0">
                          <a:effectLst/>
                        </a:rPr>
                        <a:t>O-HR: 5 images </a:t>
                      </a:r>
                      <a:endParaRPr lang="fr-FR" sz="1200" b="1" dirty="0">
                        <a:effectLst/>
                      </a:endParaRPr>
                    </a:p>
                    <a:p>
                      <a:pPr algn="ctr">
                        <a:lnSpc>
                          <a:spcPct val="115000"/>
                        </a:lnSpc>
                        <a:spcAft>
                          <a:spcPts val="0"/>
                        </a:spcAft>
                      </a:pPr>
                      <a:r>
                        <a:rPr lang="en-GB" sz="1200" b="1" dirty="0">
                          <a:effectLst/>
                        </a:rPr>
                        <a:t>(but much less useful)</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436">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 Humanitarian situation </a:t>
                      </a:r>
                      <a:endParaRPr lang="fr-FR" sz="1200" b="1" dirty="0">
                        <a:effectLst/>
                      </a:endParaRPr>
                    </a:p>
                    <a:p>
                      <a:pPr algn="ctr">
                        <a:lnSpc>
                          <a:spcPct val="115000"/>
                        </a:lnSpc>
                        <a:spcAft>
                          <a:spcPts val="0"/>
                        </a:spcAft>
                      </a:pPr>
                      <a:r>
                        <a:rPr lang="en-GB" sz="1200" b="1" dirty="0">
                          <a:effectLst/>
                        </a:rPr>
                        <a:t>(camps, shelters, infrastructures, environmental resources)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r>
              <a:tr h="496076">
                <a:tc vMerge="1">
                  <a:txBody>
                    <a:bodyPr/>
                    <a:lstStyle/>
                    <a:p>
                      <a:endParaRPr lang="fr-FR"/>
                    </a:p>
                  </a:txBody>
                  <a:tcPr/>
                </a:tc>
                <a:tc>
                  <a:txBody>
                    <a:bodyPr/>
                    <a:lstStyle/>
                    <a:p>
                      <a:pPr algn="ctr">
                        <a:lnSpc>
                          <a:spcPct val="115000"/>
                        </a:lnSpc>
                        <a:spcBef>
                          <a:spcPts val="600"/>
                        </a:spcBef>
                        <a:spcAft>
                          <a:spcPts val="0"/>
                        </a:spcAft>
                      </a:pPr>
                      <a:r>
                        <a:rPr lang="en-GB" sz="1200" b="1" dirty="0">
                          <a:effectLst/>
                        </a:rPr>
                        <a:t>3.Agricultural impact </a:t>
                      </a:r>
                      <a:endParaRPr lang="fr-FR" sz="1200" b="1" dirty="0">
                        <a:effectLst/>
                      </a:endParaRPr>
                    </a:p>
                    <a:p>
                      <a:pPr algn="ctr">
                        <a:lnSpc>
                          <a:spcPct val="115000"/>
                        </a:lnSpc>
                        <a:spcAft>
                          <a:spcPts val="0"/>
                        </a:spcAft>
                      </a:pPr>
                      <a:r>
                        <a:rPr lang="en-GB" sz="1200" b="1" dirty="0">
                          <a:effectLst/>
                        </a:rPr>
                        <a:t>(affected parcels, damaged infrastructure)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O-HR</a:t>
                      </a:r>
                      <a:r>
                        <a:rPr lang="en-GB" sz="1200" b="1" dirty="0">
                          <a:solidFill>
                            <a:schemeClr val="tx1"/>
                          </a:solidFill>
                          <a:effectLst/>
                        </a:rPr>
                        <a:t>: 10 </a:t>
                      </a:r>
                      <a:r>
                        <a:rPr lang="en-GB" sz="1200" b="1" dirty="0">
                          <a:effectLst/>
                        </a:rPr>
                        <a:t>images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076">
                <a:tc rowSpan="3">
                  <a:txBody>
                    <a:bodyPr/>
                    <a:lstStyle/>
                    <a:p>
                      <a:pPr marL="0" algn="l" defTabSz="914400" rtl="0" eaLnBrk="1" latinLnBrk="0" hangingPunct="1">
                        <a:lnSpc>
                          <a:spcPct val="115000"/>
                        </a:lnSpc>
                        <a:spcAft>
                          <a:spcPts val="0"/>
                        </a:spcAft>
                      </a:pPr>
                      <a:r>
                        <a:rPr lang="en-GB" sz="1200" b="1" kern="1200" dirty="0">
                          <a:solidFill>
                            <a:schemeClr val="bg1"/>
                          </a:solidFill>
                          <a:effectLst/>
                          <a:latin typeface="+mn-lt"/>
                          <a:ea typeface="+mn-ea"/>
                          <a:cs typeface="+mn-cs"/>
                        </a:rPr>
                        <a:t>Recovery monitoring</a:t>
                      </a:r>
                      <a:endParaRPr lang="fr-FR" sz="1200" b="1" kern="1200" dirty="0">
                        <a:solidFill>
                          <a:schemeClr val="bg1"/>
                        </a:solidFill>
                        <a:effectLst/>
                        <a:latin typeface="+mn-lt"/>
                        <a:ea typeface="+mn-ea"/>
                        <a:cs typeface="+mn-cs"/>
                      </a:endParaRPr>
                    </a:p>
                    <a:p>
                      <a:pPr marL="0" algn="l" defTabSz="914400" rtl="0" eaLnBrk="1" latinLnBrk="0" hangingPunct="1">
                        <a:lnSpc>
                          <a:spcPct val="115000"/>
                        </a:lnSpc>
                        <a:spcAft>
                          <a:spcPts val="0"/>
                        </a:spcAft>
                      </a:pPr>
                      <a:r>
                        <a:rPr lang="en-GB" sz="1200" b="1" kern="1200" dirty="0">
                          <a:solidFill>
                            <a:schemeClr val="bg1"/>
                          </a:solidFill>
                          <a:effectLst/>
                          <a:latin typeface="+mn-lt"/>
                          <a:ea typeface="+mn-ea"/>
                          <a:cs typeface="+mn-cs"/>
                        </a:rPr>
                        <a:t>(3 years)</a:t>
                      </a:r>
                      <a:endParaRPr lang="fr-FR" sz="1200" b="1" kern="1200" dirty="0">
                        <a:solidFill>
                          <a:schemeClr val="bg1"/>
                        </a:solidFill>
                        <a:effectLst/>
                        <a:latin typeface="+mn-lt"/>
                        <a:ea typeface="+mn-ea"/>
                        <a:cs typeface="+mn-cs"/>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a:effectLst/>
                        </a:rPr>
                        <a:t>1.Reconstruction monitoring (buildings, infrastructure)</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lnSpc>
                          <a:spcPct val="115000"/>
                        </a:lnSpc>
                        <a:spcAft>
                          <a:spcPts val="0"/>
                        </a:spcAft>
                      </a:pPr>
                      <a:r>
                        <a:rPr lang="en-GB" sz="1200" b="1" dirty="0">
                          <a:solidFill>
                            <a:srgbClr val="C00000"/>
                          </a:solidFill>
                          <a:effectLst/>
                        </a:rPr>
                        <a:t> </a:t>
                      </a:r>
                      <a:endParaRPr lang="fr-FR" sz="1200" b="1" dirty="0">
                        <a:solidFill>
                          <a:srgbClr val="C00000"/>
                        </a:solidFill>
                        <a:effectLst/>
                      </a:endParaRPr>
                    </a:p>
                    <a:p>
                      <a:pPr algn="ctr">
                        <a:lnSpc>
                          <a:spcPct val="115000"/>
                        </a:lnSpc>
                        <a:spcAft>
                          <a:spcPts val="0"/>
                        </a:spcAft>
                      </a:pPr>
                      <a:r>
                        <a:rPr lang="en-GB" sz="1200" b="1" dirty="0">
                          <a:solidFill>
                            <a:srgbClr val="C00000"/>
                          </a:solidFill>
                          <a:effectLst/>
                        </a:rPr>
                        <a:t>5</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rPr>
                        <a:t>O-VHR: </a:t>
                      </a:r>
                      <a:endParaRPr lang="fr-FR" sz="1200" b="1" dirty="0">
                        <a:effectLst/>
                      </a:endParaRPr>
                    </a:p>
                    <a:p>
                      <a:pPr algn="ctr">
                        <a:lnSpc>
                          <a:spcPct val="115000"/>
                        </a:lnSpc>
                        <a:spcAft>
                          <a:spcPts val="0"/>
                        </a:spcAft>
                      </a:pPr>
                      <a:r>
                        <a:rPr lang="en-GB" sz="1200" b="1" dirty="0">
                          <a:effectLst/>
                        </a:rPr>
                        <a:t>5*5*225km² - 5625km</a:t>
                      </a:r>
                      <a:r>
                        <a:rPr lang="en-GB" sz="1200" b="1" baseline="30000" dirty="0">
                          <a:effectLst/>
                        </a:rPr>
                        <a:t>2</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436">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2.Camps monitoring (camps, shelters, infrastructures, environmental resources)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r>
              <a:tr h="496076">
                <a:tc vMerge="1">
                  <a:txBody>
                    <a:bodyPr/>
                    <a:lstStyle/>
                    <a:p>
                      <a:endParaRPr lang="fr-FR"/>
                    </a:p>
                  </a:txBody>
                  <a:tcPr/>
                </a:tc>
                <a:tc>
                  <a:txBody>
                    <a:bodyPr/>
                    <a:lstStyle/>
                    <a:p>
                      <a:pPr algn="ctr">
                        <a:lnSpc>
                          <a:spcPct val="115000"/>
                        </a:lnSpc>
                        <a:spcBef>
                          <a:spcPts val="600"/>
                        </a:spcBef>
                        <a:spcAft>
                          <a:spcPts val="0"/>
                        </a:spcAft>
                      </a:pPr>
                      <a:r>
                        <a:rPr lang="en-GB" sz="1200" b="1">
                          <a:effectLst/>
                        </a:rPr>
                        <a:t>3.Agricultural rebound</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c>
                  <a:txBody>
                    <a:bodyPr/>
                    <a:lstStyle/>
                    <a:p>
                      <a:pPr algn="ctr">
                        <a:lnSpc>
                          <a:spcPct val="115000"/>
                        </a:lnSpc>
                        <a:spcAft>
                          <a:spcPts val="0"/>
                        </a:spcAft>
                      </a:pPr>
                      <a:r>
                        <a:rPr lang="en-GB" sz="1200" b="1" dirty="0">
                          <a:effectLst/>
                        </a:rPr>
                        <a:t>O-HR would suffice but area already covered by O-VHR</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079" marR="610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1367643" y="53804"/>
            <a:ext cx="7951169" cy="830997"/>
          </a:xfrm>
          <a:prstGeom prst="rect">
            <a:avLst/>
          </a:prstGeom>
        </p:spPr>
        <p:txBody>
          <a:bodyPr wrap="square">
            <a:spAutoFit/>
          </a:bodyPr>
          <a:lstStyle/>
          <a:p>
            <a:pPr lvl="0" algn="ctr">
              <a:defRP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RECOVERY OBSERVATORY PRODUCT SPECIFICATIONS AND IMAGE ACQUISITION REQUIREMENTS</a:t>
            </a:r>
          </a:p>
        </p:txBody>
      </p:sp>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a:t>
            </a:fld>
            <a:endParaRPr lang="en-US" sz="1200" dirty="0"/>
          </a:p>
        </p:txBody>
      </p:sp>
      <p:sp>
        <p:nvSpPr>
          <p:cNvPr id="5" name="Rectangle 4"/>
          <p:cNvSpPr/>
          <p:nvPr/>
        </p:nvSpPr>
        <p:spPr>
          <a:xfrm>
            <a:off x="215900" y="1395609"/>
            <a:ext cx="8610600" cy="5355313"/>
          </a:xfrm>
          <a:prstGeom prst="rect">
            <a:avLst/>
          </a:prstGeom>
        </p:spPr>
        <p:txBody>
          <a:bodyPr wrap="square">
            <a:spAutoFit/>
          </a:bodyPr>
          <a:lstStyle/>
          <a:p>
            <a:pPr lvl="0"/>
            <a:r>
              <a:rPr lang="en-GB" sz="2000" b="1" dirty="0" smtClean="0"/>
              <a:t>Overview</a:t>
            </a:r>
            <a:r>
              <a:rPr lang="en-GB" sz="2000" b="1" dirty="0"/>
              <a:t>, status, objectives, </a:t>
            </a:r>
            <a:r>
              <a:rPr lang="en-GB" sz="2000" b="1" dirty="0" smtClean="0"/>
              <a:t>role </a:t>
            </a:r>
            <a:r>
              <a:rPr lang="en-GB" sz="2000" b="1" dirty="0"/>
              <a:t>of </a:t>
            </a:r>
            <a:r>
              <a:rPr lang="en-CA" sz="2000" b="1" dirty="0" smtClean="0"/>
              <a:t>agencies</a:t>
            </a:r>
            <a:endParaRPr lang="en-CA" sz="2000" dirty="0"/>
          </a:p>
          <a:p>
            <a:endParaRPr lang="en-CA" sz="2000" dirty="0"/>
          </a:p>
          <a:p>
            <a:pPr lvl="0"/>
            <a:r>
              <a:rPr lang="en-GB" sz="1600" b="1" dirty="0" smtClean="0"/>
              <a:t>Lessons Learned – Cyclone Pam</a:t>
            </a:r>
          </a:p>
          <a:p>
            <a:pPr lvl="0"/>
            <a:endParaRPr lang="en-GB" sz="1600" b="1" dirty="0"/>
          </a:p>
          <a:p>
            <a:pPr lvl="0"/>
            <a:r>
              <a:rPr lang="en-GB" sz="1600" b="1" dirty="0" smtClean="0"/>
              <a:t>Review </a:t>
            </a:r>
            <a:r>
              <a:rPr lang="en-GB" sz="1600" b="1" dirty="0"/>
              <a:t>of </a:t>
            </a:r>
            <a:r>
              <a:rPr lang="en-GB" sz="1600" b="1" dirty="0" smtClean="0"/>
              <a:t>needs </a:t>
            </a:r>
            <a:r>
              <a:rPr lang="en-GB" sz="1600" b="1" dirty="0"/>
              <a:t>– products and services </a:t>
            </a:r>
            <a:endParaRPr lang="en-GB" sz="1600" b="1" dirty="0" smtClean="0"/>
          </a:p>
          <a:p>
            <a:pPr lvl="0"/>
            <a:endParaRPr lang="en-GB" sz="1600" b="1" dirty="0" smtClean="0"/>
          </a:p>
          <a:p>
            <a:pPr lvl="0"/>
            <a:r>
              <a:rPr lang="en-GB" sz="1600" b="1" dirty="0" smtClean="0"/>
              <a:t>User and stakeholder involvement</a:t>
            </a:r>
          </a:p>
          <a:p>
            <a:pPr lvl="0"/>
            <a:endParaRPr lang="en-GB" sz="1600" b="1" dirty="0"/>
          </a:p>
          <a:p>
            <a:pPr lvl="0"/>
            <a:r>
              <a:rPr lang="en-GB" sz="1600" b="1" dirty="0" smtClean="0"/>
              <a:t>IT </a:t>
            </a:r>
            <a:r>
              <a:rPr lang="en-GB" sz="1600" b="1" dirty="0"/>
              <a:t>Architecture </a:t>
            </a:r>
            <a:r>
              <a:rPr lang="en-GB" sz="1600" b="1" dirty="0" smtClean="0"/>
              <a:t>demo</a:t>
            </a:r>
          </a:p>
          <a:p>
            <a:pPr lvl="0"/>
            <a:r>
              <a:rPr lang="en-GB" sz="1600" b="1" dirty="0"/>
              <a:t> </a:t>
            </a:r>
            <a:endParaRPr lang="en-CA" sz="1600" dirty="0"/>
          </a:p>
          <a:p>
            <a:pPr lvl="0"/>
            <a:r>
              <a:rPr lang="en-GB" sz="1600" b="1" dirty="0" smtClean="0"/>
              <a:t>Value-adding strategies</a:t>
            </a:r>
          </a:p>
          <a:p>
            <a:pPr lvl="0"/>
            <a:endParaRPr lang="en-GB" sz="1600" b="1" dirty="0" smtClean="0"/>
          </a:p>
          <a:p>
            <a:pPr lvl="0"/>
            <a:r>
              <a:rPr lang="en-GB" sz="1600" b="1" dirty="0" smtClean="0"/>
              <a:t>Licensing issues</a:t>
            </a:r>
            <a:endParaRPr lang="en-CA" sz="1600" dirty="0"/>
          </a:p>
          <a:p>
            <a:r>
              <a:rPr lang="en-GB" sz="1600" b="1" dirty="0"/>
              <a:t> </a:t>
            </a:r>
            <a:endParaRPr lang="en-CA" sz="1600" dirty="0"/>
          </a:p>
          <a:p>
            <a:pPr lvl="0"/>
            <a:r>
              <a:rPr lang="en-GB" sz="1600" b="1" dirty="0"/>
              <a:t>Sustainability </a:t>
            </a:r>
            <a:r>
              <a:rPr lang="en-GB" sz="1600" b="1" dirty="0" smtClean="0"/>
              <a:t>and Next </a:t>
            </a:r>
            <a:r>
              <a:rPr lang="en-GB" sz="1600" b="1" dirty="0"/>
              <a:t>steps </a:t>
            </a:r>
            <a:endParaRPr lang="en-GB" sz="1600" b="1" dirty="0" smtClean="0"/>
          </a:p>
          <a:p>
            <a:pPr lvl="0"/>
            <a:endParaRPr lang="en-GB" sz="1600" b="1" dirty="0"/>
          </a:p>
          <a:p>
            <a:pPr lvl="0"/>
            <a:r>
              <a:rPr lang="en-GB" sz="1600" b="1" dirty="0" smtClean="0"/>
              <a:t>Promotion </a:t>
            </a:r>
            <a:r>
              <a:rPr lang="en-GB" sz="1600" b="1" dirty="0"/>
              <a:t>and o</a:t>
            </a:r>
            <a:r>
              <a:rPr lang="en-GB" sz="1600" b="1" dirty="0" smtClean="0"/>
              <a:t>utreach </a:t>
            </a:r>
            <a:r>
              <a:rPr lang="en-GB" sz="1600" b="1" dirty="0"/>
              <a:t>for the </a:t>
            </a:r>
            <a:r>
              <a:rPr lang="en-GB" sz="1600" b="1" dirty="0" smtClean="0"/>
              <a:t>RO</a:t>
            </a:r>
          </a:p>
          <a:p>
            <a:pPr lvl="0"/>
            <a:endParaRPr lang="en-GB" sz="1600" b="1" dirty="0" smtClean="0"/>
          </a:p>
          <a:p>
            <a:pPr lvl="0"/>
            <a:r>
              <a:rPr lang="en-GB" sz="1600" b="1" dirty="0"/>
              <a:t>Triggering – criteria, process, candidates</a:t>
            </a:r>
          </a:p>
          <a:p>
            <a:pPr lvl="0"/>
            <a:r>
              <a:rPr lang="en-GB" sz="1600" b="1" dirty="0"/>
              <a:t> </a:t>
            </a:r>
            <a:endParaRPr lang="en-CA" sz="1600" dirty="0"/>
          </a:p>
          <a:p>
            <a:endParaRPr lang="en-GB" altLang="ja-JP" sz="16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12327502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63" y="6458109"/>
            <a:ext cx="315206" cy="315206"/>
          </a:xfrm>
          <a:prstGeom prst="rect">
            <a:avLst/>
          </a:prstGeom>
        </p:spPr>
      </p:pic>
      <p:pic>
        <p:nvPicPr>
          <p:cNvPr id="4" name="Image 3" descr="CNES 2012.jpg"/>
          <p:cNvPicPr>
            <a:picLocks noChangeAspect="1"/>
          </p:cNvPicPr>
          <p:nvPr/>
        </p:nvPicPr>
        <p:blipFill>
          <a:blip r:embed="rId4" cstate="print"/>
          <a:stretch>
            <a:fillRect/>
          </a:stretch>
        </p:blipFill>
        <p:spPr>
          <a:xfrm>
            <a:off x="1043608" y="6525344"/>
            <a:ext cx="648072" cy="215321"/>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4009894882"/>
              </p:ext>
            </p:extLst>
          </p:nvPr>
        </p:nvGraphicFramePr>
        <p:xfrm>
          <a:off x="395536" y="951211"/>
          <a:ext cx="8424936" cy="5627884"/>
        </p:xfrm>
        <a:graphic>
          <a:graphicData uri="http://schemas.openxmlformats.org/drawingml/2006/table">
            <a:tbl>
              <a:tblPr firstRow="1" firstCol="1" bandRow="1">
                <a:tableStyleId>{5C22544A-7EE6-4342-B048-85BDC9FD1C3A}</a:tableStyleId>
              </a:tblPr>
              <a:tblGrid>
                <a:gridCol w="1883437"/>
                <a:gridCol w="1883437"/>
                <a:gridCol w="2329031"/>
                <a:gridCol w="2329031"/>
              </a:tblGrid>
              <a:tr h="432049">
                <a:tc gridSpan="4">
                  <a:txBody>
                    <a:bodyPr/>
                    <a:lstStyle/>
                    <a:p>
                      <a:pPr algn="ctr">
                        <a:lnSpc>
                          <a:spcPct val="115000"/>
                        </a:lnSpc>
                        <a:spcAft>
                          <a:spcPts val="0"/>
                        </a:spcAft>
                      </a:pPr>
                      <a:r>
                        <a:rPr lang="en-GB" sz="1600" dirty="0">
                          <a:effectLst/>
                        </a:rPr>
                        <a:t>HAIYAN STORM BASED SCENARIO (3) - WIND STORM OVER A LARGE AREA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227001">
                <a:tc gridSpan="4">
                  <a:txBody>
                    <a:bodyPr/>
                    <a:lstStyle/>
                    <a:p>
                      <a:pPr algn="ctr">
                        <a:lnSpc>
                          <a:spcPct val="115000"/>
                        </a:lnSpc>
                        <a:spcAft>
                          <a:spcPts val="0"/>
                        </a:spcAft>
                      </a:pPr>
                      <a:r>
                        <a:rPr lang="en-GB" sz="1200" dirty="0">
                          <a:solidFill>
                            <a:schemeClr val="tx1"/>
                          </a:solidFill>
                          <a:effectLst/>
                        </a:rPr>
                        <a:t>Area of interest : 1*7 400km² + 1*13 </a:t>
                      </a:r>
                      <a:r>
                        <a:rPr lang="en-GB" sz="1200" dirty="0" smtClean="0">
                          <a:solidFill>
                            <a:schemeClr val="tx1"/>
                          </a:solidFill>
                          <a:effectLst/>
                        </a:rPr>
                        <a:t>000km²   </a:t>
                      </a:r>
                      <a:r>
                        <a:rPr lang="en-GB" sz="1200" dirty="0" smtClean="0">
                          <a:solidFill>
                            <a:srgbClr val="002569"/>
                          </a:solidFill>
                          <a:effectLst/>
                        </a:rPr>
                        <a:t>and   5</a:t>
                      </a:r>
                      <a:r>
                        <a:rPr lang="en-GB" sz="1200" baseline="0" dirty="0" smtClean="0">
                          <a:solidFill>
                            <a:srgbClr val="002569"/>
                          </a:solidFill>
                          <a:effectLst/>
                        </a:rPr>
                        <a:t> urban areas of </a:t>
                      </a:r>
                      <a:r>
                        <a:rPr lang="en-GB" sz="1200" dirty="0" smtClean="0">
                          <a:solidFill>
                            <a:srgbClr val="002569"/>
                          </a:solidFill>
                          <a:effectLst/>
                        </a:rPr>
                        <a:t>225km²</a:t>
                      </a:r>
                      <a:endParaRPr lang="fr-FR" sz="1400" dirty="0">
                        <a:solidFill>
                          <a:srgbClr val="002569"/>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27001">
                <a:tc rowSpan="2">
                  <a:txBody>
                    <a:bodyPr/>
                    <a:lstStyle/>
                    <a:p>
                      <a:pPr>
                        <a:lnSpc>
                          <a:spcPct val="115000"/>
                        </a:lnSpc>
                        <a:spcAft>
                          <a:spcPts val="0"/>
                        </a:spcAft>
                      </a:pPr>
                      <a:r>
                        <a:rPr lang="en-GB"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200" b="1" dirty="0">
                          <a:effectLst/>
                        </a:rPr>
                        <a:t>Potential products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lnSpc>
                          <a:spcPct val="115000"/>
                        </a:lnSpc>
                        <a:spcAft>
                          <a:spcPts val="0"/>
                        </a:spcAft>
                      </a:pPr>
                      <a:r>
                        <a:rPr lang="en-GB" sz="1200" b="0" dirty="0">
                          <a:effectLst/>
                        </a:rPr>
                        <a:t>Operational mode</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r>
              <a:tr h="248729">
                <a:tc vMerge="1">
                  <a:txBody>
                    <a:bodyPr/>
                    <a:lstStyle/>
                    <a:p>
                      <a:endParaRPr lang="fr-FR"/>
                    </a:p>
                  </a:txBody>
                  <a:tcPr/>
                </a:tc>
                <a:tc vMerge="1">
                  <a:txBody>
                    <a:bodyPr/>
                    <a:lstStyle/>
                    <a:p>
                      <a:endParaRPr lang="fr-FR"/>
                    </a:p>
                  </a:txBody>
                  <a:tcPr/>
                </a:tc>
                <a:tc>
                  <a:txBody>
                    <a:bodyPr/>
                    <a:lstStyle/>
                    <a:p>
                      <a:pPr algn="ctr">
                        <a:lnSpc>
                          <a:spcPct val="115000"/>
                        </a:lnSpc>
                        <a:spcAft>
                          <a:spcPts val="0"/>
                        </a:spcAft>
                      </a:pPr>
                      <a:r>
                        <a:rPr lang="en-GB" sz="1200" b="1" dirty="0">
                          <a:effectLst/>
                        </a:rPr>
                        <a:t>Number of monitoring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GB" sz="1200" b="1" dirty="0">
                          <a:effectLst/>
                        </a:rPr>
                        <a:t>Number of needed EO data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86875">
                <a:tc rowSpan="3">
                  <a:txBody>
                    <a:bodyPr/>
                    <a:lstStyle/>
                    <a:p>
                      <a:pPr>
                        <a:lnSpc>
                          <a:spcPct val="115000"/>
                        </a:lnSpc>
                        <a:spcAft>
                          <a:spcPts val="0"/>
                        </a:spcAft>
                      </a:pPr>
                      <a:r>
                        <a:rPr lang="en-GB" sz="1200" b="1" dirty="0">
                          <a:effectLst/>
                        </a:rPr>
                        <a:t>Recovery baseline mapping</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dirty="0">
                          <a:effectLst/>
                        </a:rPr>
                        <a:t>1.Urban impact (damaged / disappeared buildings &amp; infrastructure) </a:t>
                      </a:r>
                      <a:endParaRPr lang="fr-FR" sz="1200" b="1" dirty="0">
                        <a:effectLst/>
                      </a:endParaRPr>
                    </a:p>
                    <a:p>
                      <a:pPr algn="ctr">
                        <a:lnSpc>
                          <a:spcPct val="115000"/>
                        </a:lnSpc>
                        <a:spcAft>
                          <a:spcPts val="0"/>
                        </a:spcAft>
                      </a:pPr>
                      <a:r>
                        <a:rPr lang="en-GB" sz="1200" b="1" dirty="0">
                          <a:effectLst/>
                        </a:rPr>
                        <a:t>over 5 urban zones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O-VHR </a:t>
                      </a:r>
                      <a:endParaRPr lang="fr-FR" sz="1200" b="1" dirty="0">
                        <a:effectLst/>
                      </a:endParaRPr>
                    </a:p>
                    <a:p>
                      <a:pPr algn="ctr">
                        <a:lnSpc>
                          <a:spcPct val="115000"/>
                        </a:lnSpc>
                        <a:spcAft>
                          <a:spcPts val="0"/>
                        </a:spcAft>
                      </a:pPr>
                      <a:r>
                        <a:rPr lang="en-GB" sz="1200" b="1" dirty="0">
                          <a:effectLst/>
                        </a:rPr>
                        <a:t>5*225km²: 1 125 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1861">
                <a:tc vMerge="1">
                  <a:txBody>
                    <a:bodyPr/>
                    <a:lstStyle/>
                    <a:p>
                      <a:endParaRPr lang="fr-FR"/>
                    </a:p>
                  </a:txBody>
                  <a:tcPr/>
                </a:tc>
                <a:tc>
                  <a:txBody>
                    <a:bodyPr/>
                    <a:lstStyle/>
                    <a:p>
                      <a:pPr algn="ctr">
                        <a:lnSpc>
                          <a:spcPct val="115000"/>
                        </a:lnSpc>
                        <a:spcBef>
                          <a:spcPts val="600"/>
                        </a:spcBef>
                        <a:spcAft>
                          <a:spcPts val="0"/>
                        </a:spcAft>
                      </a:pPr>
                      <a:r>
                        <a:rPr lang="en-GB" sz="1200" b="1" dirty="0">
                          <a:effectLst/>
                        </a:rPr>
                        <a:t>2.Impact on agriculture (field changes, new deposits, soil erosion)</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rPr>
                        <a:t>O-HR or O-MR:</a:t>
                      </a:r>
                      <a:endParaRPr lang="fr-FR" sz="1200" b="1" dirty="0">
                        <a:effectLst/>
                      </a:endParaRPr>
                    </a:p>
                    <a:p>
                      <a:pPr algn="ctr">
                        <a:lnSpc>
                          <a:spcPct val="115000"/>
                        </a:lnSpc>
                        <a:spcAft>
                          <a:spcPts val="0"/>
                        </a:spcAft>
                      </a:pPr>
                      <a:r>
                        <a:rPr lang="en-GB" sz="1200" b="1" dirty="0">
                          <a:effectLst/>
                        </a:rPr>
                        <a:t> 1*20 400km²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9071">
                <a:tc vMerge="1">
                  <a:txBody>
                    <a:bodyPr/>
                    <a:lstStyle/>
                    <a:p>
                      <a:endParaRPr lang="fr-FR"/>
                    </a:p>
                  </a:txBody>
                  <a:tcPr/>
                </a:tc>
                <a:tc>
                  <a:txBody>
                    <a:bodyPr/>
                    <a:lstStyle/>
                    <a:p>
                      <a:pPr algn="ctr">
                        <a:lnSpc>
                          <a:spcPct val="115000"/>
                        </a:lnSpc>
                        <a:spcBef>
                          <a:spcPts val="600"/>
                        </a:spcBef>
                        <a:spcAft>
                          <a:spcPts val="0"/>
                        </a:spcAft>
                      </a:pPr>
                      <a:r>
                        <a:rPr lang="en-GB" sz="1200" b="1" dirty="0">
                          <a:effectLst/>
                        </a:rPr>
                        <a:t>3.Environmental impact </a:t>
                      </a:r>
                      <a:endParaRPr lang="fr-FR" sz="1200" b="1" dirty="0">
                        <a:effectLst/>
                      </a:endParaRPr>
                    </a:p>
                    <a:p>
                      <a:pPr algn="ctr">
                        <a:lnSpc>
                          <a:spcPct val="115000"/>
                        </a:lnSpc>
                        <a:spcAft>
                          <a:spcPts val="0"/>
                        </a:spcAft>
                      </a:pPr>
                      <a:r>
                        <a:rPr lang="en-GB" sz="1200" b="1" dirty="0">
                          <a:effectLst/>
                        </a:rPr>
                        <a:t>(river bed changes, forestry, windfall damage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smtClean="0">
                          <a:solidFill>
                            <a:srgbClr val="C00000"/>
                          </a:solidFill>
                          <a:effectLst/>
                        </a:rPr>
                        <a:t>1</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r>
              <a:tr h="886875">
                <a:tc rowSpan="3">
                  <a:txBody>
                    <a:bodyPr/>
                    <a:lstStyle/>
                    <a:p>
                      <a:pPr>
                        <a:lnSpc>
                          <a:spcPct val="115000"/>
                        </a:lnSpc>
                        <a:spcAft>
                          <a:spcPts val="0"/>
                        </a:spcAft>
                      </a:pPr>
                      <a:r>
                        <a:rPr lang="en-GB" sz="1200" b="1" dirty="0">
                          <a:effectLst/>
                        </a:rPr>
                        <a:t>Recovery monitoring</a:t>
                      </a:r>
                      <a:endParaRPr lang="fr-FR" sz="1200" b="1" dirty="0">
                        <a:effectLst/>
                      </a:endParaRPr>
                    </a:p>
                    <a:p>
                      <a:pPr>
                        <a:lnSpc>
                          <a:spcPct val="115000"/>
                        </a:lnSpc>
                        <a:spcAft>
                          <a:spcPts val="0"/>
                        </a:spcAft>
                      </a:pPr>
                      <a:r>
                        <a:rPr lang="en-GB" sz="1200" b="1" dirty="0">
                          <a:effectLst/>
                        </a:rPr>
                        <a:t>(3 years)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a:effectLst/>
                        </a:rPr>
                        <a:t>1. Reconstruction monitoring (buildings, infrastructure) </a:t>
                      </a:r>
                      <a:endParaRPr lang="fr-FR" sz="1200" b="1">
                        <a:effectLst/>
                      </a:endParaRPr>
                    </a:p>
                    <a:p>
                      <a:pPr algn="ctr">
                        <a:lnSpc>
                          <a:spcPct val="115000"/>
                        </a:lnSpc>
                        <a:spcAft>
                          <a:spcPts val="0"/>
                        </a:spcAft>
                      </a:pPr>
                      <a:r>
                        <a:rPr lang="en-GB" sz="1200" b="1">
                          <a:effectLst/>
                        </a:rPr>
                        <a:t>over 5 urban zones</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C00000"/>
                          </a:solidFill>
                          <a:effectLst/>
                        </a:rPr>
                        <a:t>8</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effectLst/>
                        </a:rPr>
                        <a:t>O-VHR: </a:t>
                      </a:r>
                      <a:endParaRPr lang="fr-FR" sz="1200" b="1" dirty="0">
                        <a:effectLst/>
                      </a:endParaRPr>
                    </a:p>
                    <a:p>
                      <a:pPr algn="ctr">
                        <a:lnSpc>
                          <a:spcPct val="115000"/>
                        </a:lnSpc>
                        <a:spcAft>
                          <a:spcPts val="0"/>
                        </a:spcAft>
                      </a:pPr>
                      <a:r>
                        <a:rPr lang="en-GB" sz="1200" b="1" dirty="0">
                          <a:effectLst/>
                        </a:rPr>
                        <a:t>8*5*225km²: 9 000 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3443">
                <a:tc vMerge="1">
                  <a:txBody>
                    <a:bodyPr/>
                    <a:lstStyle/>
                    <a:p>
                      <a:endParaRPr lang="fr-FR"/>
                    </a:p>
                  </a:txBody>
                  <a:tcPr/>
                </a:tc>
                <a:tc>
                  <a:txBody>
                    <a:bodyPr/>
                    <a:lstStyle/>
                    <a:p>
                      <a:pPr algn="ctr">
                        <a:lnSpc>
                          <a:spcPct val="115000"/>
                        </a:lnSpc>
                        <a:spcBef>
                          <a:spcPts val="600"/>
                        </a:spcBef>
                        <a:spcAft>
                          <a:spcPts val="0"/>
                        </a:spcAft>
                      </a:pPr>
                      <a:r>
                        <a:rPr lang="en-GB" sz="1200" b="1">
                          <a:effectLst/>
                        </a:rPr>
                        <a:t>2. Agro-forestry monitoring (clearing &amp; rebound?)</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C00000"/>
                          </a:solidFill>
                          <a:effectLst/>
                        </a:rPr>
                        <a:t>8</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rPr>
                        <a:t>O-HR or O-MR</a:t>
                      </a:r>
                      <a:endParaRPr lang="fr-FR" sz="1200" b="1" dirty="0">
                        <a:effectLst/>
                      </a:endParaRPr>
                    </a:p>
                    <a:p>
                      <a:pPr algn="ctr">
                        <a:lnSpc>
                          <a:spcPct val="115000"/>
                        </a:lnSpc>
                        <a:spcAft>
                          <a:spcPts val="0"/>
                        </a:spcAft>
                      </a:pPr>
                      <a:r>
                        <a:rPr lang="en-GB" sz="1200" b="1" dirty="0">
                          <a:effectLst/>
                        </a:rPr>
                        <a:t>8*20 400km²: 163200 km²</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1688">
                <a:tc vMerge="1">
                  <a:txBody>
                    <a:bodyPr/>
                    <a:lstStyle/>
                    <a:p>
                      <a:endParaRPr lang="fr-FR"/>
                    </a:p>
                  </a:txBody>
                  <a:tcPr/>
                </a:tc>
                <a:tc>
                  <a:txBody>
                    <a:bodyPr/>
                    <a:lstStyle/>
                    <a:p>
                      <a:pPr algn="ctr">
                        <a:lnSpc>
                          <a:spcPct val="115000"/>
                        </a:lnSpc>
                        <a:spcBef>
                          <a:spcPts val="600"/>
                        </a:spcBef>
                        <a:spcAft>
                          <a:spcPts val="0"/>
                        </a:spcAft>
                      </a:pPr>
                      <a:r>
                        <a:rPr lang="en-GB" sz="1200" b="1">
                          <a:effectLst/>
                        </a:rPr>
                        <a:t>3.Environmental monitoring</a:t>
                      </a:r>
                      <a:endParaRPr lang="fr-FR" sz="1200" b="1">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1" dirty="0">
                          <a:solidFill>
                            <a:srgbClr val="C00000"/>
                          </a:solidFill>
                          <a:effectLst/>
                        </a:rPr>
                        <a:t>8</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19" marR="577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tr>
            </a:tbl>
          </a:graphicData>
        </a:graphic>
      </p:graphicFrame>
      <p:sp>
        <p:nvSpPr>
          <p:cNvPr id="5" name="Rectangle 4"/>
          <p:cNvSpPr/>
          <p:nvPr/>
        </p:nvSpPr>
        <p:spPr>
          <a:xfrm>
            <a:off x="1367643" y="53804"/>
            <a:ext cx="7951169" cy="830997"/>
          </a:xfrm>
          <a:prstGeom prst="rect">
            <a:avLst/>
          </a:prstGeom>
        </p:spPr>
        <p:txBody>
          <a:bodyPr wrap="square">
            <a:spAutoFit/>
          </a:bodyPr>
          <a:lstStyle/>
          <a:p>
            <a:pPr lvl="0" algn="ctr">
              <a:defRP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RECOVERY OBSERVATORY PRODUCT SPECIFICATIONS AND IMAGE ACQUISITION REQUIREMENTS</a:t>
            </a:r>
          </a:p>
        </p:txBody>
      </p:sp>
    </p:spTree>
    <p:extLst>
      <p:ext uri="{BB962C8B-B14F-4D97-AF65-F5344CB8AC3E}">
        <p14:creationId xmlns:p14="http://schemas.microsoft.com/office/powerpoint/2010/main" val="2997143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sz="2800" dirty="0" smtClean="0">
                <a:latin typeface="Tahoma" pitchFamily="-106" charset="0"/>
                <a:ea typeface="ＭＳ Ｐゴシック" pitchFamily="-106" charset="-128"/>
                <a:cs typeface="Tahoma" pitchFamily="-106" charset="0"/>
              </a:rPr>
              <a:t>Conclusions for RO</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31</a:t>
            </a:fld>
            <a:endParaRPr lang="en-US" sz="1200" dirty="0"/>
          </a:p>
        </p:txBody>
      </p:sp>
      <p:sp>
        <p:nvSpPr>
          <p:cNvPr id="5" name="Rectangle 4"/>
          <p:cNvSpPr/>
          <p:nvPr/>
        </p:nvSpPr>
        <p:spPr>
          <a:xfrm>
            <a:off x="446559" y="1829620"/>
            <a:ext cx="8471363" cy="4567404"/>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800" b="1" dirty="0" smtClean="0">
                <a:solidFill>
                  <a:schemeClr val="tx1">
                    <a:lumMod val="75000"/>
                  </a:schemeClr>
                </a:solidFill>
                <a:latin typeface="Arial" pitchFamily="34" charset="0"/>
                <a:ea typeface="ＭＳ Ｐゴシック" pitchFamily="50" charset="-128"/>
                <a:cs typeface="Arial" pitchFamily="34" charset="0"/>
              </a:rPr>
              <a:t>Current use of satellite data for recovery very limited</a:t>
            </a:r>
          </a:p>
          <a:p>
            <a:pPr marL="342900" indent="-342900" defTabSz="914400">
              <a:lnSpc>
                <a:spcPct val="90000"/>
              </a:lnSpc>
              <a:spcBef>
                <a:spcPct val="20000"/>
              </a:spcBef>
              <a:buFont typeface="Arial"/>
              <a:buChar char="•"/>
            </a:pPr>
            <a:r>
              <a:rPr lang="en-GB" altLang="ja-JP" sz="2800" b="1" dirty="0" smtClean="0">
                <a:solidFill>
                  <a:schemeClr val="tx1">
                    <a:lumMod val="75000"/>
                  </a:schemeClr>
                </a:solidFill>
                <a:latin typeface="Arial" pitchFamily="34" charset="0"/>
                <a:ea typeface="ＭＳ Ｐゴシック" pitchFamily="50" charset="-128"/>
                <a:cs typeface="Arial" pitchFamily="34" charset="0"/>
              </a:rPr>
              <a:t>Clear, operational products can be supported using current technology</a:t>
            </a:r>
          </a:p>
          <a:p>
            <a:pPr marL="342900" indent="-342900" defTabSz="914400">
              <a:lnSpc>
                <a:spcPct val="90000"/>
              </a:lnSpc>
              <a:spcBef>
                <a:spcPct val="20000"/>
              </a:spcBef>
              <a:buFont typeface="Arial"/>
              <a:buChar char="•"/>
            </a:pPr>
            <a:r>
              <a:rPr lang="en-GB" altLang="ja-JP" sz="2800" b="1" dirty="0" smtClean="0">
                <a:solidFill>
                  <a:schemeClr val="tx1">
                    <a:lumMod val="75000"/>
                  </a:schemeClr>
                </a:solidFill>
                <a:latin typeface="Arial" pitchFamily="34" charset="0"/>
                <a:ea typeface="ＭＳ Ｐゴシック" pitchFamily="50" charset="-128"/>
                <a:cs typeface="Arial" pitchFamily="34" charset="0"/>
              </a:rPr>
              <a:t>Need for validation and prioritization of products with DRM community, and ultimately with end users once RO is triggered</a:t>
            </a:r>
          </a:p>
          <a:p>
            <a:pPr marL="342900" indent="-342900" defTabSz="914400">
              <a:lnSpc>
                <a:spcPct val="90000"/>
              </a:lnSpc>
              <a:spcBef>
                <a:spcPct val="20000"/>
              </a:spcBef>
              <a:buFont typeface="Arial"/>
              <a:buChar char="•"/>
            </a:pPr>
            <a:r>
              <a:rPr lang="en-GB" altLang="ja-JP" sz="2800" b="1" dirty="0" smtClean="0">
                <a:solidFill>
                  <a:schemeClr val="tx1">
                    <a:lumMod val="75000"/>
                  </a:schemeClr>
                </a:solidFill>
                <a:latin typeface="Arial" pitchFamily="34" charset="0"/>
                <a:ea typeface="ＭＳ Ｐゴシック" pitchFamily="50" charset="-128"/>
                <a:cs typeface="Arial" pitchFamily="34" charset="0"/>
              </a:rPr>
              <a:t>Strong potential for useful application on on-going basis but need for further demonstration within user community</a:t>
            </a:r>
            <a:endParaRPr lang="en-GB" altLang="ja-JP" sz="28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8600488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32</a:t>
            </a:fld>
            <a:endParaRPr lang="en-US" sz="1200" dirty="0"/>
          </a:p>
        </p:txBody>
      </p:sp>
      <p:sp>
        <p:nvSpPr>
          <p:cNvPr id="5" name="Rectangle 4"/>
          <p:cNvSpPr/>
          <p:nvPr/>
        </p:nvSpPr>
        <p:spPr>
          <a:xfrm>
            <a:off x="215900" y="1395609"/>
            <a:ext cx="8610600" cy="5170647"/>
          </a:xfrm>
          <a:prstGeom prst="rect">
            <a:avLst/>
          </a:prstGeom>
        </p:spPr>
        <p:txBody>
          <a:bodyPr wrap="square">
            <a:spAutoFit/>
          </a:bodyPr>
          <a:lstStyle/>
          <a:p>
            <a:pPr lvl="0"/>
            <a:r>
              <a:rPr lang="en-GB" sz="1600" b="1" dirty="0" smtClean="0"/>
              <a:t>Overview</a:t>
            </a:r>
            <a:r>
              <a:rPr lang="en-GB" sz="1600" b="1" dirty="0"/>
              <a:t>, status, objectives, </a:t>
            </a:r>
            <a:r>
              <a:rPr lang="en-GB" sz="1600" b="1" dirty="0" smtClean="0"/>
              <a:t>role </a:t>
            </a:r>
            <a:r>
              <a:rPr lang="en-GB" sz="1600" b="1" dirty="0"/>
              <a:t>of </a:t>
            </a:r>
            <a:r>
              <a:rPr lang="en-CA" sz="1600" b="1" dirty="0" smtClean="0"/>
              <a:t>agencies</a:t>
            </a:r>
            <a:endParaRPr lang="en-CA" sz="1600" dirty="0"/>
          </a:p>
          <a:p>
            <a:endParaRPr lang="en-CA" dirty="0"/>
          </a:p>
          <a:p>
            <a:pPr lvl="0"/>
            <a:r>
              <a:rPr lang="en-GB" sz="1600" b="1" dirty="0" smtClean="0"/>
              <a:t>Lessons Learned – Cyclone Pam</a:t>
            </a:r>
          </a:p>
          <a:p>
            <a:pPr lvl="0"/>
            <a:endParaRPr lang="en-GB" sz="1600" b="1" dirty="0"/>
          </a:p>
          <a:p>
            <a:pPr lvl="0"/>
            <a:r>
              <a:rPr lang="en-GB" sz="1600" b="1" dirty="0" smtClean="0"/>
              <a:t>Review </a:t>
            </a:r>
            <a:r>
              <a:rPr lang="en-GB" sz="1600" b="1" dirty="0"/>
              <a:t>of Needs – products and services </a:t>
            </a:r>
            <a:endParaRPr lang="en-GB" sz="1600" b="1" dirty="0" smtClean="0"/>
          </a:p>
          <a:p>
            <a:pPr lvl="0"/>
            <a:endParaRPr lang="en-GB" sz="1600" b="1" dirty="0" smtClean="0"/>
          </a:p>
          <a:p>
            <a:pPr lvl="0"/>
            <a:r>
              <a:rPr lang="en-GB" sz="1600" b="1" dirty="0" smtClean="0"/>
              <a:t>Triggering – criteria, process, candidates</a:t>
            </a:r>
          </a:p>
          <a:p>
            <a:pPr lvl="0"/>
            <a:r>
              <a:rPr lang="en-GB" sz="1600" b="1" dirty="0"/>
              <a:t> </a:t>
            </a:r>
            <a:endParaRPr lang="en-CA" sz="1600" dirty="0"/>
          </a:p>
          <a:p>
            <a:pPr lvl="0"/>
            <a:r>
              <a:rPr lang="en-GB" sz="2000" b="1" dirty="0" smtClean="0"/>
              <a:t>User and stakeholder involvement</a:t>
            </a:r>
          </a:p>
          <a:p>
            <a:pPr lvl="0"/>
            <a:endParaRPr lang="en-GB" sz="1600" b="1" dirty="0"/>
          </a:p>
          <a:p>
            <a:pPr lvl="0"/>
            <a:r>
              <a:rPr lang="en-GB" sz="1600" b="1" dirty="0" smtClean="0"/>
              <a:t>IT </a:t>
            </a:r>
            <a:r>
              <a:rPr lang="en-GB" sz="1600" b="1" dirty="0"/>
              <a:t>Architecture </a:t>
            </a:r>
            <a:r>
              <a:rPr lang="en-GB" sz="1600" b="1" dirty="0" smtClean="0"/>
              <a:t>demo</a:t>
            </a:r>
          </a:p>
          <a:p>
            <a:pPr lvl="0"/>
            <a:r>
              <a:rPr lang="en-GB" sz="1600" b="1" dirty="0"/>
              <a:t> </a:t>
            </a:r>
            <a:endParaRPr lang="en-CA" sz="1600" dirty="0"/>
          </a:p>
          <a:p>
            <a:pPr lvl="0"/>
            <a:r>
              <a:rPr lang="en-GB" sz="1600" b="1" dirty="0" smtClean="0"/>
              <a:t>Value-adding Strategies</a:t>
            </a:r>
          </a:p>
          <a:p>
            <a:pPr lvl="0"/>
            <a:endParaRPr lang="en-GB" sz="1600" b="1" dirty="0" smtClean="0"/>
          </a:p>
          <a:p>
            <a:pPr lvl="0"/>
            <a:r>
              <a:rPr lang="en-GB" sz="1600" b="1" dirty="0" smtClean="0"/>
              <a:t>Licensing issues</a:t>
            </a:r>
            <a:endParaRPr lang="en-CA" sz="1600" dirty="0"/>
          </a:p>
          <a:p>
            <a:r>
              <a:rPr lang="en-GB" sz="1600" b="1" dirty="0"/>
              <a:t> </a:t>
            </a:r>
            <a:endParaRPr lang="en-CA" sz="1600" dirty="0"/>
          </a:p>
          <a:p>
            <a:pPr lvl="0"/>
            <a:r>
              <a:rPr lang="en-GB" sz="1600" b="1" dirty="0"/>
              <a:t>Sustainability </a:t>
            </a:r>
            <a:r>
              <a:rPr lang="en-GB" sz="1600" b="1" dirty="0" smtClean="0"/>
              <a:t>and Next </a:t>
            </a:r>
            <a:r>
              <a:rPr lang="en-GB" sz="1600" b="1" dirty="0"/>
              <a:t>steps </a:t>
            </a:r>
            <a:endParaRPr lang="en-GB" sz="1600" b="1" dirty="0" smtClean="0"/>
          </a:p>
          <a:p>
            <a:pPr lvl="0"/>
            <a:endParaRPr lang="en-GB" sz="1600" b="1" dirty="0"/>
          </a:p>
          <a:p>
            <a:pPr lvl="0"/>
            <a:r>
              <a:rPr lang="en-GB" sz="1600" b="1" dirty="0" smtClean="0"/>
              <a:t>Promotion </a:t>
            </a:r>
            <a:r>
              <a:rPr lang="en-GB" sz="1600" b="1" dirty="0"/>
              <a:t>and </a:t>
            </a:r>
            <a:r>
              <a:rPr lang="en-GB" sz="1600" b="1" dirty="0" smtClean="0"/>
              <a:t>Outreach </a:t>
            </a:r>
            <a:r>
              <a:rPr lang="en-GB" sz="1600" b="1" dirty="0"/>
              <a:t>for the RO</a:t>
            </a:r>
            <a:endParaRPr lang="en-CA" sz="1600" dirty="0"/>
          </a:p>
          <a:p>
            <a:endParaRPr lang="en-GB" altLang="ja-JP" sz="16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Links to National End User</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33</a:t>
            </a:fld>
            <a:endParaRPr lang="en-US" sz="1200" dirty="0"/>
          </a:p>
        </p:txBody>
      </p:sp>
      <p:sp>
        <p:nvSpPr>
          <p:cNvPr id="5" name="Rectangle 4"/>
          <p:cNvSpPr/>
          <p:nvPr/>
        </p:nvSpPr>
        <p:spPr>
          <a:xfrm>
            <a:off x="0" y="1342903"/>
            <a:ext cx="9085263" cy="5606664"/>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The core user community for the Recovery Observatory is at the national and local level – an analysis of actual needs starts at the national and local levels, even if based on a generic product list developed from past experience</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In the first weeks following a disaster, the liaison with the National End User will be established by the international DRM stakeholder or stakeholders – they will support the generation of imaging requirements according to a product list established in coordination with the national end user</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After the initial response phase is completed, the Observatory will work directly with the national and local end users, ensuring requirements meet expectations and that products respond to needs; the international DRM stakeholders support and facilitate this process</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Once the Observatory is established, the Oversight team will work with DRM stakeholders and national and local authorities to develop a legacy strategy, ensuring data and products can be used for long-term recovery and reconstruction efforts, and support resilient reconstruction.</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310996820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a:cs typeface="Tahoma"/>
              </a:rPr>
              <a:t>Prospective RO Partners</a:t>
            </a:r>
            <a:endParaRPr lang="en-US" dirty="0">
              <a:latin typeface="Tahoma"/>
              <a:cs typeface="Tahoma"/>
            </a:endParaRPr>
          </a:p>
        </p:txBody>
      </p:sp>
      <p:sp>
        <p:nvSpPr>
          <p:cNvPr id="3" name="Content Placeholder 2"/>
          <p:cNvSpPr>
            <a:spLocks noGrp="1"/>
          </p:cNvSpPr>
          <p:nvPr>
            <p:ph idx="1"/>
          </p:nvPr>
        </p:nvSpPr>
        <p:spPr>
          <a:xfrm>
            <a:off x="296862" y="1457325"/>
            <a:ext cx="8648279" cy="4864100"/>
          </a:xfrm>
        </p:spPr>
        <p:txBody>
          <a:bodyPr/>
          <a:lstStyle/>
          <a:p>
            <a:r>
              <a:rPr lang="en-US" b="0" dirty="0" smtClean="0">
                <a:solidFill>
                  <a:srgbClr val="FF0000"/>
                </a:solidFill>
              </a:rPr>
              <a:t>National end users (government of affected area with mandate for recovery and reconstruction and other government ministries)</a:t>
            </a:r>
          </a:p>
          <a:p>
            <a:r>
              <a:rPr lang="en-US" b="0" dirty="0" smtClean="0">
                <a:solidFill>
                  <a:srgbClr val="FF0000"/>
                </a:solidFill>
              </a:rPr>
              <a:t>International humanitarian GOs and NGOs with interest in reconstruction (e.g. IFRC, OCHA)</a:t>
            </a:r>
          </a:p>
          <a:p>
            <a:r>
              <a:rPr lang="en-US" b="0" dirty="0" smtClean="0"/>
              <a:t>International stakeholders with interest in post-disaster needs and recovery/reconstruction financing (e.g. GFDRR, UNDP, EU/ Copernicus EMS Risk and recovery, UNEP)</a:t>
            </a:r>
          </a:p>
          <a:p>
            <a:r>
              <a:rPr lang="en-US" b="0" dirty="0" smtClean="0"/>
              <a:t>Satellite data providers (CEOS agencies, </a:t>
            </a:r>
            <a:r>
              <a:rPr lang="en-US" b="0" dirty="0" smtClean="0">
                <a:solidFill>
                  <a:srgbClr val="FF0000"/>
                </a:solidFill>
              </a:rPr>
              <a:t>commercial providers)</a:t>
            </a:r>
          </a:p>
          <a:p>
            <a:r>
              <a:rPr lang="en-US" b="0" dirty="0" smtClean="0">
                <a:solidFill>
                  <a:srgbClr val="FF0000"/>
                </a:solidFill>
              </a:rPr>
              <a:t>Value-added product generators (academia, research institutes, companies, </a:t>
            </a:r>
            <a:r>
              <a:rPr lang="en-US" b="0" dirty="0" err="1" smtClean="0">
                <a:solidFill>
                  <a:srgbClr val="FF0000"/>
                </a:solidFill>
              </a:rPr>
              <a:t>specialised</a:t>
            </a:r>
            <a:r>
              <a:rPr lang="en-US" b="0" dirty="0" smtClean="0">
                <a:solidFill>
                  <a:srgbClr val="FF0000"/>
                </a:solidFill>
              </a:rPr>
              <a:t> </a:t>
            </a:r>
            <a:r>
              <a:rPr lang="en-US" b="0" dirty="0" err="1" smtClean="0">
                <a:solidFill>
                  <a:srgbClr val="FF0000"/>
                </a:solidFill>
              </a:rPr>
              <a:t>organisations</a:t>
            </a:r>
            <a:r>
              <a:rPr lang="en-US" b="0" dirty="0" smtClean="0">
                <a:solidFill>
                  <a:srgbClr val="FF0000"/>
                </a:solidFill>
              </a:rPr>
              <a:t> (e.g. UNOSAT)</a:t>
            </a:r>
            <a:endParaRPr lang="en-US" dirty="0">
              <a:solidFill>
                <a:srgbClr val="FF0000"/>
              </a:solidFill>
            </a:endParaRPr>
          </a:p>
        </p:txBody>
      </p:sp>
    </p:spTree>
    <p:extLst>
      <p:ext uri="{BB962C8B-B14F-4D97-AF65-F5344CB8AC3E}">
        <p14:creationId xmlns:p14="http://schemas.microsoft.com/office/powerpoint/2010/main" val="3350489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Role of DRM stakeholders </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35</a:t>
            </a:fld>
            <a:endParaRPr lang="en-US" sz="1200" dirty="0"/>
          </a:p>
        </p:txBody>
      </p:sp>
      <p:sp>
        <p:nvSpPr>
          <p:cNvPr id="5" name="Rectangle 4"/>
          <p:cNvSpPr/>
          <p:nvPr/>
        </p:nvSpPr>
        <p:spPr>
          <a:xfrm>
            <a:off x="279400" y="1632675"/>
            <a:ext cx="8420100" cy="4832092"/>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Monitor international disasters to consider RO triggering</a:t>
            </a:r>
          </a:p>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Participate in RO selection</a:t>
            </a:r>
          </a:p>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Define needs and products (possibly through further collaboration on PDNAs)</a:t>
            </a:r>
          </a:p>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Foster and develop linkages with national and local end users</a:t>
            </a:r>
          </a:p>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Support value-adding activities and facilitate new financing</a:t>
            </a:r>
          </a:p>
          <a:p>
            <a:pPr lvl="1" defTabSz="914400">
              <a:lnSpc>
                <a:spcPct val="90000"/>
              </a:lnSpc>
              <a:spcBef>
                <a:spcPct val="20000"/>
              </a:spcBef>
            </a:pPr>
            <a:endParaRPr lang="en-GB" altLang="ja-JP" sz="2200" b="1" dirty="0" smtClean="0">
              <a:solidFill>
                <a:schemeClr val="tx1">
                  <a:lumMod val="75000"/>
                </a:schemeClr>
              </a:solidFill>
              <a:latin typeface="Arial"/>
              <a:ea typeface="ＭＳ Ｐゴシック" pitchFamily="50" charset="-128"/>
              <a:cs typeface="Arial"/>
            </a:endParaRPr>
          </a:p>
          <a:p>
            <a:pPr lvl="1" defTabSz="914400">
              <a:lnSpc>
                <a:spcPct val="90000"/>
              </a:lnSpc>
              <a:spcBef>
                <a:spcPct val="20000"/>
              </a:spcBef>
            </a:pPr>
            <a:r>
              <a:rPr lang="en-GB" altLang="ja-JP" sz="2200" b="1" u="sng" dirty="0" smtClean="0">
                <a:solidFill>
                  <a:schemeClr val="tx1">
                    <a:lumMod val="75000"/>
                  </a:schemeClr>
                </a:solidFill>
                <a:latin typeface="Arial"/>
                <a:ea typeface="ＭＳ Ｐゴシック" pitchFamily="50" charset="-128"/>
                <a:cs typeface="Arial"/>
              </a:rPr>
              <a:t>Challenges</a:t>
            </a:r>
          </a:p>
          <a:p>
            <a:pPr lvl="1" defTabSz="914400">
              <a:lnSpc>
                <a:spcPct val="90000"/>
              </a:lnSpc>
              <a:spcBef>
                <a:spcPct val="20000"/>
              </a:spcBef>
            </a:pPr>
            <a:r>
              <a:rPr lang="en-GB" altLang="ja-JP" sz="2200" b="1" dirty="0" smtClean="0">
                <a:solidFill>
                  <a:schemeClr val="tx1">
                    <a:lumMod val="75000"/>
                  </a:schemeClr>
                </a:solidFill>
                <a:latin typeface="Arial"/>
                <a:ea typeface="ＭＳ Ｐゴシック" pitchFamily="50" charset="-128"/>
                <a:cs typeface="Arial"/>
              </a:rPr>
              <a:t>Stakeholder commitment requires rapid RO selection to maintain momentu</a:t>
            </a:r>
            <a:r>
              <a:rPr lang="en-GB" altLang="ja-JP" sz="2200" b="1" dirty="0">
                <a:solidFill>
                  <a:schemeClr val="tx1">
                    <a:lumMod val="75000"/>
                  </a:schemeClr>
                </a:solidFill>
                <a:latin typeface="Arial"/>
                <a:ea typeface="ＭＳ Ｐゴシック" pitchFamily="50" charset="-128"/>
                <a:cs typeface="Arial"/>
              </a:rPr>
              <a:t>m</a:t>
            </a:r>
            <a:endParaRPr lang="en-GB" altLang="ja-JP" sz="2200" b="1" dirty="0" smtClean="0">
              <a:solidFill>
                <a:schemeClr val="tx1">
                  <a:lumMod val="75000"/>
                </a:schemeClr>
              </a:solidFill>
              <a:latin typeface="Arial"/>
              <a:ea typeface="ＭＳ Ｐゴシック" pitchFamily="50" charset="-128"/>
              <a:cs typeface="Arial"/>
            </a:endParaRPr>
          </a:p>
          <a:p>
            <a:pPr lvl="1" defTabSz="914400">
              <a:lnSpc>
                <a:spcPct val="90000"/>
              </a:lnSpc>
              <a:spcBef>
                <a:spcPct val="20000"/>
              </a:spcBef>
            </a:pPr>
            <a:endParaRPr lang="en-GB" altLang="ja-JP"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238317171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Role of national end users</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36</a:t>
            </a:fld>
            <a:endParaRPr lang="en-US" sz="1200" dirty="0"/>
          </a:p>
        </p:txBody>
      </p:sp>
      <p:sp>
        <p:nvSpPr>
          <p:cNvPr id="5" name="Rectangle 4"/>
          <p:cNvSpPr/>
          <p:nvPr/>
        </p:nvSpPr>
        <p:spPr>
          <a:xfrm>
            <a:off x="279400" y="1632675"/>
            <a:ext cx="8420100" cy="4967514"/>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National end users ‘own’ the RO:  </a:t>
            </a:r>
          </a:p>
          <a:p>
            <a:pPr marL="1257300" lvl="2" indent="-342900" defTabSz="914400">
              <a:lnSpc>
                <a:spcPct val="90000"/>
              </a:lnSpc>
              <a:spcBef>
                <a:spcPct val="20000"/>
              </a:spcBef>
              <a:buFont typeface="Arial" charset="0"/>
              <a:buChar char="•"/>
            </a:pPr>
            <a:r>
              <a:rPr lang="en-GB" altLang="ja-JP" sz="2200" b="1" dirty="0" smtClean="0">
                <a:solidFill>
                  <a:srgbClr val="002569"/>
                </a:solidFill>
                <a:latin typeface="Arial"/>
                <a:ea typeface="ＭＳ Ｐゴシック" pitchFamily="50" charset="-128"/>
                <a:cs typeface="Arial"/>
              </a:rPr>
              <a:t>Content and product definition, </a:t>
            </a:r>
          </a:p>
          <a:p>
            <a:pPr marL="1257300" lvl="2" indent="-342900" defTabSz="914400">
              <a:lnSpc>
                <a:spcPct val="90000"/>
              </a:lnSpc>
              <a:spcBef>
                <a:spcPct val="20000"/>
              </a:spcBef>
              <a:buFont typeface="Arial" charset="0"/>
              <a:buChar char="•"/>
            </a:pPr>
            <a:r>
              <a:rPr lang="en-GB" altLang="ja-JP" sz="2200" b="1" dirty="0">
                <a:solidFill>
                  <a:srgbClr val="002569"/>
                </a:solidFill>
                <a:latin typeface="Arial"/>
                <a:ea typeface="ＭＳ Ｐゴシック" pitchFamily="50" charset="-128"/>
                <a:cs typeface="Arial"/>
              </a:rPr>
              <a:t>U</a:t>
            </a:r>
            <a:r>
              <a:rPr lang="en-GB" altLang="ja-JP" sz="2200" b="1" dirty="0" smtClean="0">
                <a:solidFill>
                  <a:srgbClr val="002569"/>
                </a:solidFill>
                <a:latin typeface="Arial"/>
                <a:ea typeface="ＭＳ Ｐゴシック" pitchFamily="50" charset="-128"/>
                <a:cs typeface="Arial"/>
              </a:rPr>
              <a:t>se and assessment,</a:t>
            </a:r>
          </a:p>
          <a:p>
            <a:pPr marL="1257300" lvl="2" indent="-342900" defTabSz="914400">
              <a:lnSpc>
                <a:spcPct val="90000"/>
              </a:lnSpc>
              <a:spcBef>
                <a:spcPct val="20000"/>
              </a:spcBef>
              <a:buFont typeface="Arial" charset="0"/>
              <a:buChar char="•"/>
            </a:pPr>
            <a:r>
              <a:rPr lang="en-GB" altLang="ja-JP" sz="2200" b="1" dirty="0" smtClean="0">
                <a:solidFill>
                  <a:srgbClr val="002569"/>
                </a:solidFill>
                <a:latin typeface="Arial"/>
                <a:ea typeface="ＭＳ Ｐゴシック" pitchFamily="50" charset="-128"/>
                <a:cs typeface="Arial"/>
              </a:rPr>
              <a:t>If possible, content management and animation,</a:t>
            </a:r>
          </a:p>
          <a:p>
            <a:pPr marL="1257300" lvl="2" indent="-342900" defTabSz="914400">
              <a:lnSpc>
                <a:spcPct val="90000"/>
              </a:lnSpc>
              <a:spcBef>
                <a:spcPct val="20000"/>
              </a:spcBef>
              <a:buFont typeface="Arial" charset="0"/>
              <a:buChar char="•"/>
            </a:pPr>
            <a:r>
              <a:rPr lang="en-GB" altLang="ja-JP" sz="2200" b="1" dirty="0" smtClean="0">
                <a:solidFill>
                  <a:srgbClr val="002569"/>
                </a:solidFill>
                <a:latin typeface="Arial"/>
                <a:ea typeface="ＭＳ Ｐゴシック" pitchFamily="50" charset="-128"/>
                <a:cs typeface="Arial"/>
              </a:rPr>
              <a:t>Resources to augment RO content (possible VA support through contracted help or national agencies),</a:t>
            </a:r>
          </a:p>
          <a:p>
            <a:pPr marL="1257300" lvl="2" indent="-342900" defTabSz="914400">
              <a:lnSpc>
                <a:spcPct val="90000"/>
              </a:lnSpc>
              <a:spcBef>
                <a:spcPct val="20000"/>
              </a:spcBef>
              <a:buFont typeface="Arial" charset="0"/>
              <a:buChar char="•"/>
            </a:pPr>
            <a:r>
              <a:rPr lang="en-GB" altLang="ja-JP" sz="2200" b="1" dirty="0" smtClean="0">
                <a:solidFill>
                  <a:srgbClr val="002569"/>
                </a:solidFill>
                <a:latin typeface="Arial"/>
                <a:ea typeface="ＭＳ Ｐゴシック" pitchFamily="50" charset="-128"/>
                <a:cs typeface="Arial"/>
              </a:rPr>
              <a:t>In-situ data contribution,</a:t>
            </a:r>
          </a:p>
          <a:p>
            <a:pPr marL="1257300" lvl="2" indent="-342900" defTabSz="914400">
              <a:lnSpc>
                <a:spcPct val="90000"/>
              </a:lnSpc>
              <a:spcBef>
                <a:spcPct val="20000"/>
              </a:spcBef>
              <a:buFont typeface="Arial" charset="0"/>
              <a:buChar char="•"/>
            </a:pPr>
            <a:r>
              <a:rPr lang="en-GB" altLang="ja-JP" sz="2200" b="1" dirty="0" smtClean="0">
                <a:solidFill>
                  <a:srgbClr val="002569"/>
                </a:solidFill>
                <a:latin typeface="Arial"/>
                <a:ea typeface="ＭＳ Ｐゴシック" pitchFamily="50" charset="-128"/>
                <a:cs typeface="Arial"/>
              </a:rPr>
              <a:t>Long-term hosting.</a:t>
            </a:r>
          </a:p>
          <a:p>
            <a:pPr lvl="1" defTabSz="914400">
              <a:lnSpc>
                <a:spcPct val="90000"/>
              </a:lnSpc>
              <a:spcBef>
                <a:spcPct val="20000"/>
              </a:spcBef>
            </a:pPr>
            <a:endParaRPr lang="en-GB" altLang="ja-JP" sz="2200" b="1" dirty="0" smtClean="0">
              <a:solidFill>
                <a:srgbClr val="002569"/>
              </a:solidFill>
              <a:latin typeface="Arial"/>
              <a:ea typeface="ＭＳ Ｐゴシック" pitchFamily="50" charset="-128"/>
              <a:cs typeface="Arial"/>
            </a:endParaRPr>
          </a:p>
          <a:p>
            <a:pPr lvl="1" defTabSz="914400">
              <a:lnSpc>
                <a:spcPct val="90000"/>
              </a:lnSpc>
              <a:spcBef>
                <a:spcPct val="20000"/>
              </a:spcBef>
            </a:pPr>
            <a:r>
              <a:rPr lang="en-GB" altLang="ja-JP" sz="2200" b="1" u="sng" dirty="0" smtClean="0">
                <a:solidFill>
                  <a:srgbClr val="002569"/>
                </a:solidFill>
                <a:latin typeface="Arial"/>
                <a:ea typeface="ＭＳ Ｐゴシック" pitchFamily="50" charset="-128"/>
                <a:cs typeface="Arial"/>
              </a:rPr>
              <a:t>Challenges</a:t>
            </a:r>
          </a:p>
          <a:p>
            <a:pPr lvl="1" defTabSz="914400">
              <a:lnSpc>
                <a:spcPct val="90000"/>
              </a:lnSpc>
              <a:spcBef>
                <a:spcPct val="20000"/>
              </a:spcBef>
            </a:pPr>
            <a:r>
              <a:rPr lang="en-GB" altLang="ja-JP" sz="2200" b="1" dirty="0" smtClean="0">
                <a:solidFill>
                  <a:srgbClr val="002569"/>
                </a:solidFill>
                <a:latin typeface="Arial"/>
                <a:ea typeface="ＭＳ Ｐゴシック" pitchFamily="50" charset="-128"/>
                <a:cs typeface="Arial"/>
              </a:rPr>
              <a:t>National end users are critical success of RO but relationship building cannot begin until RO is established</a:t>
            </a:r>
            <a:endParaRPr lang="en-GB" altLang="ja-JP" sz="2200" b="1" dirty="0">
              <a:solidFill>
                <a:srgbClr val="002569"/>
              </a:solidFill>
              <a:latin typeface="Arial"/>
              <a:ea typeface="ＭＳ Ｐゴシック" pitchFamily="50" charset="-128"/>
              <a:cs typeface="Arial"/>
            </a:endParaRPr>
          </a:p>
          <a:p>
            <a:pPr lvl="1" defTabSz="914400">
              <a:lnSpc>
                <a:spcPct val="90000"/>
              </a:lnSpc>
              <a:spcBef>
                <a:spcPct val="20000"/>
              </a:spcBef>
            </a:pPr>
            <a:endParaRPr lang="en-GB" altLang="ja-JP"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137637978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Role of value-added providers</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37</a:t>
            </a:fld>
            <a:endParaRPr lang="en-US" sz="1200" dirty="0"/>
          </a:p>
        </p:txBody>
      </p:sp>
      <p:sp>
        <p:nvSpPr>
          <p:cNvPr id="5" name="Rectangle 4"/>
          <p:cNvSpPr/>
          <p:nvPr/>
        </p:nvSpPr>
        <p:spPr>
          <a:xfrm>
            <a:off x="393700" y="1924775"/>
            <a:ext cx="8420100" cy="3410164"/>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Generate VA products based on </a:t>
            </a:r>
            <a:r>
              <a:rPr lang="en-GB" altLang="ja-JP" sz="2200" b="1" dirty="0" smtClean="0">
                <a:solidFill>
                  <a:srgbClr val="001C4F"/>
                </a:solidFill>
                <a:latin typeface="Arial"/>
                <a:ea typeface="ＭＳ Ｐゴシック" pitchFamily="50" charset="-128"/>
                <a:cs typeface="Arial"/>
              </a:rPr>
              <a:t>needs defined with/by end user (and generic product definition currently underway)</a:t>
            </a:r>
          </a:p>
          <a:p>
            <a:pPr marL="800100" lvl="1" indent="-342900" defTabSz="914400">
              <a:lnSpc>
                <a:spcPct val="90000"/>
              </a:lnSpc>
              <a:spcBef>
                <a:spcPct val="20000"/>
              </a:spcBef>
              <a:buFont typeface="Arial" charset="0"/>
              <a:buChar char="•"/>
            </a:pPr>
            <a:r>
              <a:rPr lang="en-GB" altLang="ja-JP" sz="2200" b="1" dirty="0" smtClean="0">
                <a:solidFill>
                  <a:srgbClr val="001C4F"/>
                </a:solidFill>
                <a:latin typeface="Arial"/>
                <a:ea typeface="ＭＳ Ｐゴシック" pitchFamily="50" charset="-128"/>
                <a:cs typeface="Arial"/>
              </a:rPr>
              <a:t>Work with end users and RO management to refine and validate operational products</a:t>
            </a:r>
          </a:p>
          <a:p>
            <a:pPr lvl="1" defTabSz="914400">
              <a:lnSpc>
                <a:spcPct val="90000"/>
              </a:lnSpc>
              <a:spcBef>
                <a:spcPct val="20000"/>
              </a:spcBef>
            </a:pPr>
            <a:endParaRPr lang="en-GB" altLang="ja-JP" sz="2200" b="1" u="sng" dirty="0" smtClean="0">
              <a:solidFill>
                <a:schemeClr val="tx1">
                  <a:lumMod val="75000"/>
                </a:schemeClr>
              </a:solidFill>
              <a:latin typeface="Arial"/>
              <a:ea typeface="ＭＳ Ｐゴシック" pitchFamily="50" charset="-128"/>
              <a:cs typeface="Arial"/>
            </a:endParaRPr>
          </a:p>
          <a:p>
            <a:pPr lvl="1" defTabSz="914400">
              <a:lnSpc>
                <a:spcPct val="90000"/>
              </a:lnSpc>
              <a:spcBef>
                <a:spcPct val="20000"/>
              </a:spcBef>
            </a:pPr>
            <a:r>
              <a:rPr lang="en-GB" altLang="ja-JP" sz="2200" b="1" u="sng" dirty="0" smtClean="0">
                <a:solidFill>
                  <a:schemeClr val="tx1">
                    <a:lumMod val="75000"/>
                  </a:schemeClr>
                </a:solidFill>
                <a:latin typeface="Arial"/>
                <a:ea typeface="ＭＳ Ｐゴシック" pitchFamily="50" charset="-128"/>
                <a:cs typeface="Arial"/>
              </a:rPr>
              <a:t>Challenges</a:t>
            </a:r>
          </a:p>
          <a:p>
            <a:pPr lvl="1" defTabSz="914400">
              <a:lnSpc>
                <a:spcPct val="90000"/>
              </a:lnSpc>
              <a:spcBef>
                <a:spcPct val="20000"/>
              </a:spcBef>
            </a:pPr>
            <a:r>
              <a:rPr lang="en-GB" altLang="ja-JP" sz="2200" b="1" dirty="0" smtClean="0">
                <a:solidFill>
                  <a:schemeClr val="tx1">
                    <a:lumMod val="75000"/>
                  </a:schemeClr>
                </a:solidFill>
                <a:latin typeface="Arial"/>
                <a:ea typeface="ＭＳ Ｐゴシック" pitchFamily="50" charset="-128"/>
                <a:cs typeface="Arial"/>
              </a:rPr>
              <a:t>Advance financing commitment difficult – may require innovative partnering or incremental approach</a:t>
            </a:r>
          </a:p>
          <a:p>
            <a:pPr lvl="1" defTabSz="914400">
              <a:lnSpc>
                <a:spcPct val="90000"/>
              </a:lnSpc>
              <a:spcBef>
                <a:spcPct val="20000"/>
              </a:spcBef>
            </a:pPr>
            <a:endParaRPr lang="en-GB" altLang="ja-JP"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23678620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38</a:t>
            </a:fld>
            <a:endParaRPr lang="en-US" sz="1200" dirty="0"/>
          </a:p>
        </p:txBody>
      </p:sp>
      <p:sp>
        <p:nvSpPr>
          <p:cNvPr id="5" name="Rectangle 4"/>
          <p:cNvSpPr/>
          <p:nvPr/>
        </p:nvSpPr>
        <p:spPr>
          <a:xfrm>
            <a:off x="215900" y="1395609"/>
            <a:ext cx="8610600" cy="5170647"/>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2000" b="1" dirty="0"/>
              <a:t>IT Architecture demo</a:t>
            </a:r>
          </a:p>
          <a:p>
            <a:pPr lvl="0"/>
            <a:r>
              <a:rPr lang="en-GB" sz="2000" b="1" dirty="0"/>
              <a:t> </a:t>
            </a:r>
            <a:endParaRPr lang="en-CA" sz="20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a:p>
            <a:endParaRPr lang="en-GB" altLang="ja-JP" sz="16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a:t>
            </a:r>
            <a:r>
              <a:rPr lang="en-GB" altLang="ja-JP" sz="2800" dirty="0" smtClean="0">
                <a:latin typeface="Tahoma" pitchFamily="-106" charset="0"/>
                <a:ea typeface="ＭＳ Ｐゴシック" pitchFamily="-106" charset="-128"/>
                <a:cs typeface="Tahoma" pitchFamily="-106" charset="0"/>
              </a:rPr>
              <a:t>IT Development</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39</a:t>
            </a:fld>
            <a:endParaRPr lang="en-US" sz="1200" dirty="0"/>
          </a:p>
        </p:txBody>
      </p:sp>
      <p:sp>
        <p:nvSpPr>
          <p:cNvPr id="5" name="Rectangle 4"/>
          <p:cNvSpPr/>
          <p:nvPr/>
        </p:nvSpPr>
        <p:spPr>
          <a:xfrm>
            <a:off x="192404" y="1464283"/>
            <a:ext cx="8725519" cy="5693866"/>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rgbClr val="C00000"/>
                </a:solidFill>
                <a:latin typeface="Arial" pitchFamily="34" charset="0"/>
                <a:ea typeface="ＭＳ Ｐゴシック" pitchFamily="50" charset="-128"/>
                <a:cs typeface="Arial" pitchFamily="34" charset="0"/>
              </a:rPr>
              <a:t>As of summer 2015, the RO IT infrastructure is essentially complete. </a:t>
            </a:r>
            <a:r>
              <a:rPr lang="en-GB" altLang="ja-JP" sz="2000" b="1" dirty="0" smtClean="0">
                <a:solidFill>
                  <a:srgbClr val="002569"/>
                </a:solidFill>
                <a:latin typeface="Arial" pitchFamily="34" charset="0"/>
                <a:ea typeface="ＭＳ Ｐゴシック" pitchFamily="50" charset="-128"/>
                <a:cs typeface="Arial" pitchFamily="34" charset="0"/>
              </a:rPr>
              <a:t>Current </a:t>
            </a:r>
            <a:r>
              <a:rPr lang="en-GB" altLang="ja-JP" sz="2000" b="1" dirty="0" smtClean="0">
                <a:solidFill>
                  <a:srgbClr val="002569"/>
                </a:solidFill>
                <a:latin typeface="Arial" pitchFamily="34" charset="0"/>
                <a:ea typeface="ＭＳ Ｐゴシック" pitchFamily="50" charset="-128"/>
                <a:cs typeface="Arial" pitchFamily="34" charset="0"/>
              </a:rPr>
              <a:t>portal:</a:t>
            </a:r>
          </a:p>
          <a:p>
            <a:pPr marL="800100" lvl="1" indent="-342900" defTabSz="914400">
              <a:lnSpc>
                <a:spcPct val="90000"/>
              </a:lnSpc>
              <a:spcBef>
                <a:spcPct val="20000"/>
              </a:spcBef>
              <a:buFont typeface="Arial"/>
              <a:buChar char="•"/>
            </a:pPr>
            <a:r>
              <a:rPr lang="en-GB" altLang="ja-JP" sz="2000" b="1" dirty="0" smtClean="0">
                <a:solidFill>
                  <a:srgbClr val="002569"/>
                </a:solidFill>
                <a:latin typeface="Arial" pitchFamily="34" charset="0"/>
                <a:ea typeface="ＭＳ Ｐゴシック" pitchFamily="50" charset="-128"/>
                <a:cs typeface="Arial" pitchFamily="34" charset="0"/>
              </a:rPr>
              <a:t>supports </a:t>
            </a:r>
            <a:r>
              <a:rPr lang="fr-FR" sz="2000" b="1" dirty="0" err="1" smtClean="0">
                <a:solidFill>
                  <a:srgbClr val="002569"/>
                </a:solidFill>
              </a:rPr>
              <a:t>geographic</a:t>
            </a:r>
            <a:r>
              <a:rPr lang="fr-FR" sz="2000" b="1" dirty="0" smtClean="0">
                <a:solidFill>
                  <a:srgbClr val="002569"/>
                </a:solidFill>
              </a:rPr>
              <a:t> </a:t>
            </a:r>
            <a:r>
              <a:rPr lang="fr-FR" sz="2000" b="1" dirty="0">
                <a:solidFill>
                  <a:srgbClr val="002569"/>
                </a:solidFill>
              </a:rPr>
              <a:t>and temporal </a:t>
            </a:r>
            <a:r>
              <a:rPr lang="fr-FR" sz="2000" b="1" dirty="0" err="1">
                <a:solidFill>
                  <a:srgbClr val="002569"/>
                </a:solidFill>
              </a:rPr>
              <a:t>search</a:t>
            </a:r>
            <a:r>
              <a:rPr lang="fr-FR" sz="2000" b="1" dirty="0">
                <a:solidFill>
                  <a:srgbClr val="002569"/>
                </a:solidFill>
              </a:rPr>
              <a:t> </a:t>
            </a:r>
            <a:r>
              <a:rPr lang="fr-FR" sz="2000" b="1" dirty="0" err="1" smtClean="0">
                <a:solidFill>
                  <a:srgbClr val="002569"/>
                </a:solidFill>
              </a:rPr>
              <a:t>functions</a:t>
            </a:r>
            <a:endParaRPr lang="fr-FR" sz="2000" b="1" dirty="0" smtClean="0">
              <a:solidFill>
                <a:srgbClr val="002569"/>
              </a:solidFill>
            </a:endParaRPr>
          </a:p>
          <a:p>
            <a:pPr marL="800100" lvl="1" indent="-342900" defTabSz="914400">
              <a:lnSpc>
                <a:spcPct val="90000"/>
              </a:lnSpc>
              <a:spcBef>
                <a:spcPct val="20000"/>
              </a:spcBef>
              <a:buFont typeface="Arial"/>
              <a:buChar char="•"/>
            </a:pPr>
            <a:r>
              <a:rPr lang="fr-FR" sz="2000" b="1" dirty="0" smtClean="0">
                <a:solidFill>
                  <a:srgbClr val="002569"/>
                </a:solidFill>
              </a:rPr>
              <a:t>display </a:t>
            </a:r>
            <a:r>
              <a:rPr lang="fr-FR" sz="2000" b="1" dirty="0" err="1" smtClean="0">
                <a:solidFill>
                  <a:srgbClr val="002569"/>
                </a:solidFill>
              </a:rPr>
              <a:t>raw</a:t>
            </a:r>
            <a:r>
              <a:rPr lang="fr-FR" sz="2000" b="1" dirty="0" smtClean="0">
                <a:solidFill>
                  <a:srgbClr val="002569"/>
                </a:solidFill>
              </a:rPr>
              <a:t> and </a:t>
            </a:r>
            <a:r>
              <a:rPr lang="fr-FR" sz="2000" b="1" dirty="0" err="1" smtClean="0">
                <a:solidFill>
                  <a:srgbClr val="002569"/>
                </a:solidFill>
              </a:rPr>
              <a:t>georeferenced</a:t>
            </a:r>
            <a:r>
              <a:rPr lang="fr-FR" sz="2000" b="1" dirty="0" smtClean="0">
                <a:solidFill>
                  <a:srgbClr val="002569"/>
                </a:solidFill>
              </a:rPr>
              <a:t>  </a:t>
            </a:r>
            <a:r>
              <a:rPr lang="fr-FR" sz="2000" b="1" dirty="0">
                <a:solidFill>
                  <a:srgbClr val="002569"/>
                </a:solidFill>
              </a:rPr>
              <a:t>images  (SPOT and </a:t>
            </a:r>
            <a:r>
              <a:rPr lang="fr-FR" sz="2000" b="1" dirty="0" smtClean="0">
                <a:solidFill>
                  <a:srgbClr val="002569"/>
                </a:solidFill>
              </a:rPr>
              <a:t>Pléiades </a:t>
            </a:r>
            <a:r>
              <a:rPr lang="fr-FR" sz="2000" b="1" dirty="0" err="1" smtClean="0">
                <a:solidFill>
                  <a:srgbClr val="002569"/>
                </a:solidFill>
              </a:rPr>
              <a:t>available</a:t>
            </a:r>
            <a:r>
              <a:rPr lang="fr-FR" sz="2000" b="1" dirty="0">
                <a:solidFill>
                  <a:srgbClr val="002569"/>
                </a:solidFill>
              </a:rPr>
              <a:t>)</a:t>
            </a:r>
            <a:endParaRPr lang="fr-FR" sz="2000" b="1" dirty="0" smtClean="0">
              <a:solidFill>
                <a:srgbClr val="002569"/>
              </a:solidFill>
            </a:endParaRPr>
          </a:p>
          <a:p>
            <a:pPr marL="800100" lvl="1" indent="-342900" defTabSz="914400">
              <a:lnSpc>
                <a:spcPct val="90000"/>
              </a:lnSpc>
              <a:spcBef>
                <a:spcPct val="20000"/>
              </a:spcBef>
              <a:buFont typeface="Arial"/>
              <a:buChar char="•"/>
            </a:pPr>
            <a:r>
              <a:rPr lang="fr-FR" sz="2000" b="1" dirty="0" err="1" smtClean="0"/>
              <a:t>offers</a:t>
            </a:r>
            <a:r>
              <a:rPr lang="fr-FR" sz="2000" b="1" dirty="0" smtClean="0"/>
              <a:t> </a:t>
            </a:r>
            <a:r>
              <a:rPr lang="fr-FR" sz="2000" b="1" dirty="0" smtClean="0"/>
              <a:t>simple registration </a:t>
            </a:r>
            <a:r>
              <a:rPr lang="fr-FR" sz="2000" b="1" dirty="0" err="1" smtClean="0"/>
              <a:t>process</a:t>
            </a:r>
            <a:endParaRPr lang="fr-FR" sz="2000" b="1" dirty="0" smtClean="0"/>
          </a:p>
          <a:p>
            <a:pPr marL="800100" lvl="1" indent="-342900" defTabSz="914400">
              <a:lnSpc>
                <a:spcPct val="90000"/>
              </a:lnSpc>
              <a:spcBef>
                <a:spcPct val="20000"/>
              </a:spcBef>
              <a:buFont typeface="Arial"/>
              <a:buChar char="•"/>
            </a:pPr>
            <a:r>
              <a:rPr lang="fr-FR" sz="2000" b="1" dirty="0" err="1"/>
              <a:t>a</a:t>
            </a:r>
            <a:r>
              <a:rPr lang="fr-FR" sz="2000" b="1" dirty="0" err="1" smtClean="0"/>
              <a:t>llows</a:t>
            </a:r>
            <a:r>
              <a:rPr lang="fr-FR" sz="2000" b="1" dirty="0" smtClean="0"/>
              <a:t> networks </a:t>
            </a:r>
            <a:r>
              <a:rPr lang="fr-FR" sz="2000" b="1" dirty="0"/>
              <a:t>of </a:t>
            </a:r>
            <a:r>
              <a:rPr lang="fr-FR" sz="2000" b="1" dirty="0" err="1" smtClean="0"/>
              <a:t>users</a:t>
            </a:r>
            <a:r>
              <a:rPr lang="fr-FR" sz="2000" b="1" dirty="0" smtClean="0"/>
              <a:t> to </a:t>
            </a:r>
            <a:r>
              <a:rPr lang="fr-FR" sz="2000" b="1" dirty="0" err="1" smtClean="0"/>
              <a:t>define</a:t>
            </a:r>
            <a:r>
              <a:rPr lang="fr-FR" sz="2000" b="1" dirty="0" smtClean="0"/>
              <a:t> </a:t>
            </a:r>
            <a:r>
              <a:rPr lang="fr-FR" sz="2000" b="1" dirty="0" err="1" smtClean="0"/>
              <a:t>community</a:t>
            </a:r>
            <a:r>
              <a:rPr lang="fr-FR" sz="2000" b="1" dirty="0" smtClean="0"/>
              <a:t> of practice and </a:t>
            </a:r>
            <a:r>
              <a:rPr lang="fr-FR" sz="2000" b="1" dirty="0" err="1" smtClean="0"/>
              <a:t>share</a:t>
            </a:r>
            <a:r>
              <a:rPr lang="fr-FR" sz="2000" b="1" dirty="0" smtClean="0"/>
              <a:t> </a:t>
            </a:r>
            <a:r>
              <a:rPr lang="fr-FR" sz="2000" b="1" dirty="0" err="1" smtClean="0"/>
              <a:t>resources</a:t>
            </a:r>
            <a:r>
              <a:rPr lang="fr-FR" sz="2000" b="1" dirty="0" smtClean="0"/>
              <a:t> </a:t>
            </a:r>
            <a:r>
              <a:rPr lang="fr-FR" sz="2000" b="1" dirty="0" err="1"/>
              <a:t>available</a:t>
            </a:r>
            <a:r>
              <a:rPr lang="fr-FR" sz="2000" b="1" dirty="0"/>
              <a:t> for </a:t>
            </a:r>
            <a:r>
              <a:rPr lang="fr-FR" sz="2000" b="1" dirty="0" err="1"/>
              <a:t>browsing</a:t>
            </a:r>
            <a:r>
              <a:rPr lang="fr-FR" sz="2000" b="1" dirty="0"/>
              <a:t> and </a:t>
            </a:r>
            <a:r>
              <a:rPr lang="fr-FR" sz="2000" b="1" dirty="0" err="1" smtClean="0"/>
              <a:t>download</a:t>
            </a:r>
            <a:r>
              <a:rPr lang="fr-FR" sz="2000" b="1" dirty="0" smtClean="0"/>
              <a:t>, and </a:t>
            </a:r>
            <a:r>
              <a:rPr lang="fr-FR" sz="2000" b="1" dirty="0" err="1" smtClean="0"/>
              <a:t>eventually</a:t>
            </a:r>
            <a:r>
              <a:rPr lang="fr-FR" sz="2000" b="1" dirty="0" smtClean="0"/>
              <a:t> </a:t>
            </a:r>
            <a:r>
              <a:rPr lang="fr-FR" sz="2000" b="1" dirty="0" err="1" smtClean="0"/>
              <a:t>upload</a:t>
            </a:r>
            <a:r>
              <a:rPr lang="fr-FR" sz="2000" b="1" dirty="0" smtClean="0"/>
              <a:t> as </a:t>
            </a:r>
            <a:r>
              <a:rPr lang="fr-FR" sz="2000" b="1" dirty="0" err="1" smtClean="0"/>
              <a:t>well</a:t>
            </a:r>
            <a:r>
              <a:rPr lang="fr-FR" sz="2000" b="1" dirty="0" smtClean="0"/>
              <a:t> once RO </a:t>
            </a:r>
            <a:r>
              <a:rPr lang="fr-FR" sz="2000" b="1" dirty="0" err="1" smtClean="0"/>
              <a:t>is</a:t>
            </a:r>
            <a:r>
              <a:rPr lang="fr-FR" sz="2000" b="1" dirty="0" smtClean="0"/>
              <a:t> </a:t>
            </a:r>
            <a:r>
              <a:rPr lang="fr-FR" sz="2000" b="1" dirty="0" err="1" smtClean="0"/>
              <a:t>established</a:t>
            </a:r>
            <a:endParaRPr lang="fr-FR" sz="2000" b="1" dirty="0" smtClean="0"/>
          </a:p>
          <a:p>
            <a:pPr marL="800100" lvl="1" indent="-342900" defTabSz="914400">
              <a:lnSpc>
                <a:spcPct val="90000"/>
              </a:lnSpc>
              <a:spcBef>
                <a:spcPct val="20000"/>
              </a:spcBef>
              <a:buFont typeface="Arial"/>
              <a:buChar char="•"/>
            </a:pPr>
            <a:r>
              <a:rPr lang="fr-FR" sz="2000" b="1" dirty="0" err="1" smtClean="0"/>
              <a:t>Guest</a:t>
            </a:r>
            <a:r>
              <a:rPr lang="fr-FR" sz="2000" b="1" dirty="0" smtClean="0"/>
              <a:t> login </a:t>
            </a:r>
            <a:r>
              <a:rPr lang="fr-FR" sz="2000" b="1" dirty="0" err="1" smtClean="0"/>
              <a:t>available</a:t>
            </a:r>
            <a:r>
              <a:rPr lang="fr-FR" sz="2000" b="1" dirty="0" smtClean="0"/>
              <a:t> for </a:t>
            </a:r>
            <a:r>
              <a:rPr lang="fr-FR" sz="2000" b="1" dirty="0" err="1" smtClean="0"/>
              <a:t>demonstration</a:t>
            </a:r>
            <a:r>
              <a:rPr lang="fr-FR" sz="2000" b="1" dirty="0" smtClean="0"/>
              <a:t>/beta trial     </a:t>
            </a:r>
            <a:endParaRPr lang="fr-FR" sz="2000" b="1" dirty="0" smtClean="0">
              <a:hlinkClick r:id="rId3"/>
            </a:endParaRPr>
          </a:p>
          <a:p>
            <a:pPr lvl="1" defTabSz="914400">
              <a:lnSpc>
                <a:spcPct val="90000"/>
              </a:lnSpc>
              <a:spcBef>
                <a:spcPct val="20000"/>
              </a:spcBef>
            </a:pPr>
            <a:endParaRPr lang="fr-FR" sz="2000" b="1" dirty="0"/>
          </a:p>
          <a:p>
            <a:pPr marL="342900" indent="-342900" defTabSz="914400">
              <a:lnSpc>
                <a:spcPct val="90000"/>
              </a:lnSpc>
              <a:spcBef>
                <a:spcPct val="20000"/>
              </a:spcBef>
              <a:buFont typeface="Arial"/>
              <a:buChar char="•"/>
            </a:pPr>
            <a:r>
              <a:rPr lang="en-GB" altLang="ja-JP" sz="2000" b="1" dirty="0">
                <a:solidFill>
                  <a:schemeClr val="tx1">
                    <a:lumMod val="75000"/>
                  </a:schemeClr>
                </a:solidFill>
                <a:latin typeface="Arial" pitchFamily="34" charset="0"/>
                <a:ea typeface="ＭＳ Ｐゴシック" pitchFamily="50" charset="-128"/>
                <a:cs typeface="Arial" pitchFamily="34" charset="0"/>
              </a:rPr>
              <a:t>Work continuing </a:t>
            </a:r>
            <a:endParaRPr lang="en-GB" altLang="ja-JP" sz="2000" b="1" dirty="0" smtClean="0">
              <a:solidFill>
                <a:schemeClr val="tx1">
                  <a:lumMod val="75000"/>
                </a:schemeClr>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a:buChar char="•"/>
            </a:pPr>
            <a:r>
              <a:rPr lang="en-GB" altLang="ja-JP" sz="2000" b="1" dirty="0" smtClean="0">
                <a:solidFill>
                  <a:srgbClr val="C00000"/>
                </a:solidFill>
                <a:latin typeface="Arial" pitchFamily="34" charset="0"/>
                <a:ea typeface="ＭＳ Ｐゴシック" pitchFamily="50" charset="-128"/>
                <a:cs typeface="Arial" pitchFamily="34" charset="0"/>
              </a:rPr>
              <a:t>to </a:t>
            </a:r>
            <a:r>
              <a:rPr lang="en-GB" altLang="ja-JP" sz="2000" b="1" dirty="0">
                <a:solidFill>
                  <a:srgbClr val="C00000"/>
                </a:solidFill>
                <a:latin typeface="Arial" pitchFamily="34" charset="0"/>
                <a:ea typeface="ＭＳ Ｐゴシック" pitchFamily="50" charset="-128"/>
                <a:cs typeface="Arial" pitchFamily="34" charset="0"/>
              </a:rPr>
              <a:t>increase number of data formats supported </a:t>
            </a:r>
            <a:r>
              <a:rPr lang="en-GB" altLang="ja-JP" sz="2000" b="1" dirty="0" smtClean="0">
                <a:solidFill>
                  <a:srgbClr val="C00000"/>
                </a:solidFill>
                <a:latin typeface="Arial" pitchFamily="34" charset="0"/>
                <a:ea typeface="ＭＳ Ｐゴシック" pitchFamily="50" charset="-128"/>
                <a:cs typeface="Arial" pitchFamily="34" charset="0"/>
              </a:rPr>
              <a:t>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a:t>
            </a:r>
            <a:r>
              <a:rPr lang="fr-FR" sz="2000" b="1" dirty="0" smtClean="0">
                <a:solidFill>
                  <a:srgbClr val="002569"/>
                </a:solidFill>
              </a:rPr>
              <a:t>CSK</a:t>
            </a:r>
            <a:r>
              <a:rPr lang="fr-FR" sz="2000" b="1" dirty="0">
                <a:solidFill>
                  <a:srgbClr val="002569"/>
                </a:solidFill>
              </a:rPr>
              <a:t>, ALOS-2, TSX, RSAT-</a:t>
            </a:r>
            <a:r>
              <a:rPr lang="fr-FR" sz="2000" b="1" dirty="0"/>
              <a:t>2, Sentinel-1 &amp; 2, Landsat-8 </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to </a:t>
            </a:r>
            <a:r>
              <a:rPr lang="en-GB" altLang="ja-JP" sz="2000" b="1" dirty="0">
                <a:solidFill>
                  <a:schemeClr val="tx1">
                    <a:lumMod val="75000"/>
                  </a:schemeClr>
                </a:solidFill>
                <a:latin typeface="Arial" pitchFamily="34" charset="0"/>
                <a:ea typeface="ＭＳ Ｐゴシック" pitchFamily="50" charset="-128"/>
                <a:cs typeface="Arial" pitchFamily="34" charset="0"/>
              </a:rPr>
              <a:t>be </a:t>
            </a:r>
            <a:r>
              <a:rPr lang="en-GB" altLang="ja-JP" sz="2000" b="1" dirty="0">
                <a:solidFill>
                  <a:srgbClr val="002569"/>
                </a:solidFill>
                <a:latin typeface="Arial" pitchFamily="34" charset="0"/>
                <a:ea typeface="ＭＳ Ｐゴシック" pitchFamily="50" charset="-128"/>
                <a:cs typeface="Arial" pitchFamily="34" charset="0"/>
              </a:rPr>
              <a:t>completed by </a:t>
            </a:r>
            <a:r>
              <a:rPr lang="en-GB" altLang="ja-JP" sz="2000" b="1" dirty="0" smtClean="0">
                <a:solidFill>
                  <a:srgbClr val="002569"/>
                </a:solidFill>
                <a:latin typeface="Arial" pitchFamily="34" charset="0"/>
                <a:ea typeface="ＭＳ Ｐゴシック" pitchFamily="50" charset="-128"/>
                <a:cs typeface="Arial" pitchFamily="34" charset="0"/>
              </a:rPr>
              <a:t>November, </a:t>
            </a:r>
            <a:r>
              <a:rPr lang="fr-FR" sz="2000" b="1" dirty="0"/>
              <a:t>and </a:t>
            </a:r>
            <a:r>
              <a:rPr lang="fr-FR" sz="2000" b="1" dirty="0" err="1"/>
              <a:t>possibly</a:t>
            </a:r>
            <a:r>
              <a:rPr lang="fr-FR" sz="2000" b="1" dirty="0"/>
              <a:t> US </a:t>
            </a:r>
            <a:r>
              <a:rPr lang="fr-FR" sz="2000" b="1" dirty="0" smtClean="0"/>
              <a:t>VHR</a:t>
            </a:r>
            <a:endParaRPr lang="en-GB" altLang="ja-JP" sz="2000" b="1" dirty="0" smtClean="0">
              <a:solidFill>
                <a:srgbClr val="002569"/>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a:buChar char="•"/>
            </a:pPr>
            <a:r>
              <a:rPr lang="en-GB" altLang="ja-JP" sz="2000" b="1" dirty="0" smtClean="0">
                <a:solidFill>
                  <a:srgbClr val="002569"/>
                </a:solidFill>
                <a:latin typeface="Arial" pitchFamily="34" charset="0"/>
                <a:ea typeface="ＭＳ Ｐゴシック" pitchFamily="50" charset="-128"/>
                <a:cs typeface="Arial" pitchFamily="34" charset="0"/>
              </a:rPr>
              <a:t> </a:t>
            </a:r>
            <a:r>
              <a:rPr lang="en-GB" altLang="ja-JP" sz="2000" b="1" dirty="0">
                <a:solidFill>
                  <a:srgbClr val="C00000"/>
                </a:solidFill>
                <a:latin typeface="Arial" pitchFamily="34" charset="0"/>
                <a:ea typeface="ＭＳ Ｐゴシック" pitchFamily="50" charset="-128"/>
                <a:cs typeface="Arial" pitchFamily="34" charset="0"/>
              </a:rPr>
              <a:t>vector and raster product archiving</a:t>
            </a:r>
            <a:r>
              <a:rPr lang="en-GB" altLang="ja-JP" sz="2000" b="1" dirty="0">
                <a:solidFill>
                  <a:srgbClr val="002569"/>
                </a:solidFill>
                <a:latin typeface="Arial" pitchFamily="34" charset="0"/>
                <a:ea typeface="ＭＳ Ｐゴシック" pitchFamily="50" charset="-128"/>
                <a:cs typeface="Arial" pitchFamily="34" charset="0"/>
              </a:rPr>
              <a:t> (as opposed to data archiving)</a:t>
            </a: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3571279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dirty="0" smtClean="0">
                <a:latin typeface="Tahoma" pitchFamily="-106" charset="0"/>
                <a:ea typeface="ＭＳ Ｐゴシック" pitchFamily="-106" charset="-128"/>
                <a:cs typeface="Tahoma" pitchFamily="-106" charset="0"/>
              </a:rPr>
              <a:t>Objectives</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a:t>
            </a:fld>
            <a:endParaRPr lang="en-US" sz="1200" dirty="0"/>
          </a:p>
        </p:txBody>
      </p:sp>
      <p:sp>
        <p:nvSpPr>
          <p:cNvPr id="5" name="Rectangle 4"/>
          <p:cNvSpPr/>
          <p:nvPr/>
        </p:nvSpPr>
        <p:spPr>
          <a:xfrm>
            <a:off x="209912" y="1446710"/>
            <a:ext cx="8720711" cy="5509200"/>
          </a:xfrm>
          <a:prstGeom prst="rect">
            <a:avLst/>
          </a:prstGeom>
        </p:spPr>
        <p:txBody>
          <a:bodyPr wrap="square">
            <a:spAutoFit/>
          </a:bodyPr>
          <a:lstStyle/>
          <a:p>
            <a:r>
              <a:rPr lang="en-CA" sz="2200" b="1" dirty="0" smtClean="0">
                <a:solidFill>
                  <a:srgbClr val="C00000"/>
                </a:solidFill>
              </a:rPr>
              <a:t>Demonstrate in a high-profile context the value of using satellite Earth Observations to support Recovery from a major disaster</a:t>
            </a:r>
            <a:r>
              <a:rPr lang="en-CA" sz="2200" dirty="0" smtClean="0"/>
              <a:t>:</a:t>
            </a:r>
          </a:p>
          <a:p>
            <a:pPr marL="342900" indent="-342900">
              <a:buFont typeface="Arial"/>
              <a:buChar char="•"/>
            </a:pPr>
            <a:r>
              <a:rPr lang="en-CA" sz="2200" dirty="0" smtClean="0"/>
              <a:t>near-term (e.g. PDNA process, rapid assessments); and</a:t>
            </a:r>
          </a:p>
          <a:p>
            <a:pPr marL="342900" indent="-342900">
              <a:buFont typeface="Arial"/>
              <a:buChar char="•"/>
            </a:pPr>
            <a:r>
              <a:rPr lang="en-CA" sz="2200" dirty="0" smtClean="0"/>
              <a:t>long-term (e.g. major recovery planning and implementation, estimated to be about 3 years).</a:t>
            </a:r>
          </a:p>
          <a:p>
            <a:endParaRPr lang="en-CA" altLang="ja-JP" sz="2200" dirty="0" smtClean="0">
              <a:latin typeface="Arial" pitchFamily="34" charset="0"/>
              <a:ea typeface="ＭＳ Ｐゴシック" pitchFamily="50" charset="-128"/>
              <a:cs typeface="Arial" pitchFamily="34" charset="0"/>
            </a:endParaRPr>
          </a:p>
          <a:p>
            <a:r>
              <a:rPr lang="en-CA" altLang="ja-JP" sz="2200" b="1" dirty="0" smtClean="0">
                <a:solidFill>
                  <a:srgbClr val="C00000"/>
                </a:solidFill>
                <a:latin typeface="Arial" pitchFamily="34" charset="0"/>
                <a:ea typeface="ＭＳ Ｐゴシック" pitchFamily="50" charset="-128"/>
                <a:cs typeface="Arial" pitchFamily="34" charset="0"/>
              </a:rPr>
              <a:t>Establish institutional relationships</a:t>
            </a:r>
            <a:r>
              <a:rPr lang="en-CA" altLang="ja-JP" sz="2200" dirty="0" smtClean="0">
                <a:latin typeface="Arial" pitchFamily="34" charset="0"/>
                <a:ea typeface="ＭＳ Ｐゴシック" pitchFamily="50" charset="-128"/>
                <a:cs typeface="Arial" pitchFamily="34" charset="0"/>
              </a:rPr>
              <a:t> between CEOS and stakeholders from the international recovery community.</a:t>
            </a:r>
          </a:p>
          <a:p>
            <a:endParaRPr lang="en-CA" altLang="ja-JP" sz="2200" dirty="0" smtClean="0">
              <a:solidFill>
                <a:schemeClr val="tx1">
                  <a:lumMod val="75000"/>
                </a:schemeClr>
              </a:solidFill>
              <a:latin typeface="Arial" pitchFamily="34" charset="0"/>
              <a:ea typeface="ＭＳ Ｐゴシック" pitchFamily="50" charset="-128"/>
              <a:cs typeface="Arial" pitchFamily="34" charset="0"/>
            </a:endParaRPr>
          </a:p>
          <a:p>
            <a:r>
              <a:rPr lang="en-CA" altLang="ja-JP" sz="2200" b="1" dirty="0" smtClean="0">
                <a:solidFill>
                  <a:srgbClr val="C00000"/>
                </a:solidFill>
                <a:latin typeface="Arial" pitchFamily="34" charset="0"/>
                <a:ea typeface="ＭＳ Ｐゴシック" pitchFamily="50" charset="-128"/>
                <a:cs typeface="Arial" pitchFamily="34" charset="0"/>
              </a:rPr>
              <a:t>Work with the recovery community</a:t>
            </a:r>
            <a:r>
              <a:rPr lang="en-CA" altLang="ja-JP" sz="2200" dirty="0" smtClean="0">
                <a:solidFill>
                  <a:srgbClr val="001C4F"/>
                </a:solidFill>
                <a:latin typeface="Arial" pitchFamily="34" charset="0"/>
                <a:ea typeface="ＭＳ Ｐゴシック" pitchFamily="50" charset="-128"/>
                <a:cs typeface="Arial" pitchFamily="34" charset="0"/>
              </a:rPr>
              <a:t> </a:t>
            </a:r>
            <a:r>
              <a:rPr lang="en-CA" altLang="ja-JP" sz="2200" dirty="0" smtClean="0">
                <a:solidFill>
                  <a:schemeClr val="tx1">
                    <a:lumMod val="75000"/>
                  </a:schemeClr>
                </a:solidFill>
                <a:latin typeface="Arial" pitchFamily="34" charset="0"/>
                <a:ea typeface="ＭＳ Ｐゴシック" pitchFamily="50" charset="-128"/>
                <a:cs typeface="Arial" pitchFamily="34" charset="0"/>
              </a:rPr>
              <a:t>to define a sustainable vision for increased use of satellite Earth observations in support of recovery.</a:t>
            </a:r>
          </a:p>
          <a:p>
            <a:endParaRPr lang="en-CA" altLang="ja-JP" sz="2200" dirty="0">
              <a:solidFill>
                <a:schemeClr val="tx1">
                  <a:lumMod val="75000"/>
                </a:schemeClr>
              </a:solidFill>
              <a:latin typeface="Arial" pitchFamily="34" charset="0"/>
              <a:ea typeface="ＭＳ Ｐゴシック" pitchFamily="50" charset="-128"/>
              <a:cs typeface="Arial" pitchFamily="34" charset="0"/>
            </a:endParaRPr>
          </a:p>
          <a:p>
            <a:r>
              <a:rPr lang="en-CA" altLang="ja-JP" sz="2200" b="1" dirty="0">
                <a:solidFill>
                  <a:srgbClr val="C00000"/>
                </a:solidFill>
                <a:latin typeface="Arial" pitchFamily="34" charset="0"/>
                <a:ea typeface="ＭＳ Ｐゴシック" pitchFamily="50" charset="-128"/>
                <a:cs typeface="Arial" pitchFamily="34" charset="0"/>
              </a:rPr>
              <a:t>F</a:t>
            </a:r>
            <a:r>
              <a:rPr lang="en-CA" altLang="ja-JP" sz="2200" b="1" dirty="0" smtClean="0">
                <a:solidFill>
                  <a:srgbClr val="C00000"/>
                </a:solidFill>
                <a:latin typeface="Arial" pitchFamily="34" charset="0"/>
                <a:ea typeface="ＭＳ Ｐゴシック" pitchFamily="50" charset="-128"/>
                <a:cs typeface="Arial" pitchFamily="34" charset="0"/>
              </a:rPr>
              <a:t>oster innovation around high-technology applications </a:t>
            </a:r>
            <a:r>
              <a:rPr lang="en-CA" altLang="ja-JP" sz="2200" dirty="0" smtClean="0">
                <a:solidFill>
                  <a:schemeClr val="tx1">
                    <a:lumMod val="75000"/>
                  </a:schemeClr>
                </a:solidFill>
                <a:latin typeface="Arial" pitchFamily="34" charset="0"/>
                <a:ea typeface="ＭＳ Ｐゴシック" pitchFamily="50" charset="-128"/>
                <a:cs typeface="Arial" pitchFamily="34" charset="0"/>
              </a:rPr>
              <a:t>to support recovery.</a:t>
            </a:r>
            <a:endParaRPr lang="en-GB" altLang="ja-JP" sz="2200"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408243452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r>
              <a:rPr lang="en-GB" altLang="ja-JP" dirty="0">
                <a:latin typeface="Tahoma" pitchFamily="-106" charset="0"/>
                <a:ea typeface="ＭＳ Ｐゴシック" pitchFamily="-106" charset="-128"/>
                <a:cs typeface="Tahoma" pitchFamily="-106" charset="0"/>
              </a:rPr>
              <a:t>Recovery Observatory </a:t>
            </a:r>
            <a:r>
              <a:rPr lang="en-GB" altLang="ja-JP" dirty="0" smtClean="0">
                <a:latin typeface="Tahoma" pitchFamily="-106" charset="0"/>
                <a:ea typeface="ＭＳ Ｐゴシック" pitchFamily="-106" charset="-128"/>
                <a:cs typeface="Tahoma" pitchFamily="-106" charset="0"/>
              </a:rPr>
              <a:t>IT DEMO</a:t>
            </a:r>
            <a:endParaRPr lang="en-US" dirty="0">
              <a:latin typeface="Tahoma" pitchFamily="-106" charset="0"/>
              <a:ea typeface="ＭＳ Ｐゴシック" pitchFamily="-106" charset="-128"/>
              <a:cs typeface="Tahoma" pitchFamily="-106" charset="0"/>
            </a:endParaRPr>
          </a:p>
        </p:txBody>
      </p:sp>
      <p:sp>
        <p:nvSpPr>
          <p:cNvPr id="3" name="Espace réservé du contenu 2"/>
          <p:cNvSpPr>
            <a:spLocks noGrp="1"/>
          </p:cNvSpPr>
          <p:nvPr>
            <p:ph idx="1"/>
          </p:nvPr>
        </p:nvSpPr>
        <p:spPr/>
        <p:txBody>
          <a:bodyPr/>
          <a:lstStyle/>
          <a:p>
            <a:pPr marL="57150" indent="0">
              <a:lnSpc>
                <a:spcPct val="90000"/>
              </a:lnSpc>
              <a:buNone/>
            </a:pPr>
            <a:r>
              <a:rPr lang="en-US" sz="2600" dirty="0" smtClean="0">
                <a:solidFill>
                  <a:srgbClr val="C00000"/>
                </a:solidFill>
              </a:rPr>
              <a:t>How to test:</a:t>
            </a:r>
          </a:p>
          <a:p>
            <a:pPr marL="457200" lvl="1" indent="0">
              <a:lnSpc>
                <a:spcPct val="90000"/>
              </a:lnSpc>
              <a:buNone/>
            </a:pPr>
            <a:endParaRPr lang="en-US" sz="2400" dirty="0" smtClean="0"/>
          </a:p>
          <a:p>
            <a:pPr marL="457200" lvl="1" indent="0">
              <a:lnSpc>
                <a:spcPct val="90000"/>
              </a:lnSpc>
              <a:buNone/>
            </a:pPr>
            <a:r>
              <a:rPr lang="en-US" sz="2400" dirty="0" smtClean="0">
                <a:hlinkClick r:id="rId2"/>
              </a:rPr>
              <a:t>http</a:t>
            </a:r>
            <a:r>
              <a:rPr lang="en-US" sz="2400" dirty="0">
                <a:hlinkClick r:id="rId2"/>
              </a:rPr>
              <a:t>://dotcloud.akka.eu/drupal_dev</a:t>
            </a:r>
            <a:r>
              <a:rPr lang="en-US" sz="2400" dirty="0" smtClean="0">
                <a:hlinkClick r:id="rId2"/>
              </a:rPr>
              <a:t>/</a:t>
            </a:r>
            <a:r>
              <a:rPr lang="en-US" sz="2400" dirty="0" smtClean="0"/>
              <a:t> </a:t>
            </a:r>
            <a:r>
              <a:rPr lang="en-US" sz="2400" dirty="0"/>
              <a:t>  </a:t>
            </a:r>
          </a:p>
          <a:p>
            <a:pPr lvl="1">
              <a:lnSpc>
                <a:spcPct val="90000"/>
              </a:lnSpc>
            </a:pPr>
            <a:r>
              <a:rPr lang="en-US" sz="2400" dirty="0" smtClean="0"/>
              <a:t>Login: </a:t>
            </a:r>
            <a:r>
              <a:rPr lang="fr-FR" sz="2400" dirty="0" err="1" smtClean="0"/>
              <a:t>dotcloud.ro@gmail.com</a:t>
            </a:r>
            <a:endParaRPr lang="fr-FR" sz="2400" dirty="0"/>
          </a:p>
          <a:p>
            <a:pPr lvl="1">
              <a:lnSpc>
                <a:spcPct val="90000"/>
              </a:lnSpc>
            </a:pPr>
            <a:r>
              <a:rPr lang="fr-FR" sz="2400" dirty="0" err="1" smtClean="0"/>
              <a:t>Password</a:t>
            </a:r>
            <a:r>
              <a:rPr lang="fr-FR" sz="2400" dirty="0" smtClean="0"/>
              <a:t>: </a:t>
            </a:r>
            <a:r>
              <a:rPr lang="en-US" sz="2400" dirty="0"/>
              <a:t>drupal2015dev</a:t>
            </a:r>
            <a:endParaRPr lang="fr-FR" dirty="0"/>
          </a:p>
          <a:p>
            <a:endParaRPr lang="fr-FR" dirty="0" smtClean="0"/>
          </a:p>
          <a:p>
            <a:endParaRPr lang="fr-FR" sz="2800" dirty="0"/>
          </a:p>
          <a:p>
            <a:pPr marL="0" indent="0">
              <a:buNone/>
            </a:pPr>
            <a:r>
              <a:rPr lang="fr-FR" sz="2800" dirty="0" smtClean="0">
                <a:solidFill>
                  <a:srgbClr val="C00000"/>
                </a:solidFill>
              </a:rPr>
              <a:t>Link to the </a:t>
            </a:r>
            <a:r>
              <a:rPr lang="fr-FR" sz="2800" dirty="0" err="1" smtClean="0">
                <a:solidFill>
                  <a:srgbClr val="C00000"/>
                </a:solidFill>
              </a:rPr>
              <a:t>demo</a:t>
            </a:r>
            <a:r>
              <a:rPr lang="fr-FR" sz="2800" dirty="0" smtClean="0">
                <a:solidFill>
                  <a:srgbClr val="C00000"/>
                </a:solidFill>
              </a:rPr>
              <a:t>:</a:t>
            </a:r>
          </a:p>
          <a:p>
            <a:endParaRPr lang="fr-FR" dirty="0"/>
          </a:p>
          <a:p>
            <a:pPr marL="0" indent="0">
              <a:buNone/>
            </a:pPr>
            <a:r>
              <a:rPr lang="fr-FR" u="sng" dirty="0">
                <a:hlinkClick r:id="rId3"/>
              </a:rPr>
              <a:t>http://www.cityfactory.fr/dotCloud_demo.mp4</a:t>
            </a:r>
            <a:endParaRPr lang="fr-FR" dirty="0"/>
          </a:p>
          <a:p>
            <a:pPr marL="0" indent="0">
              <a:buNone/>
            </a:pPr>
            <a:endParaRPr lang="fr-FR" dirty="0"/>
          </a:p>
        </p:txBody>
      </p:sp>
    </p:spTree>
    <p:extLst>
      <p:ext uri="{BB962C8B-B14F-4D97-AF65-F5344CB8AC3E}">
        <p14:creationId xmlns:p14="http://schemas.microsoft.com/office/powerpoint/2010/main" val="3518512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41</a:t>
            </a:fld>
            <a:endParaRPr lang="en-US" sz="1200" dirty="0"/>
          </a:p>
        </p:txBody>
      </p:sp>
      <p:sp>
        <p:nvSpPr>
          <p:cNvPr id="5" name="Rectangle 4"/>
          <p:cNvSpPr/>
          <p:nvPr/>
        </p:nvSpPr>
        <p:spPr>
          <a:xfrm>
            <a:off x="215900" y="1395609"/>
            <a:ext cx="8610600" cy="4832093"/>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2000" b="1" dirty="0" smtClean="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400" dirty="0" smtClean="0">
                <a:latin typeface="Tahoma" pitchFamily="-106" charset="0"/>
                <a:ea typeface="ＭＳ Ｐゴシック" pitchFamily="-106" charset="-128"/>
                <a:cs typeface="Tahoma" pitchFamily="-106" charset="0"/>
              </a:rPr>
              <a:t>Value-adding Strategies: multiple approaches</a:t>
            </a:r>
            <a:endParaRPr lang="en-US" sz="24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42</a:t>
            </a:fld>
            <a:endParaRPr lang="en-US" sz="1200" dirty="0"/>
          </a:p>
        </p:txBody>
      </p:sp>
      <p:sp>
        <p:nvSpPr>
          <p:cNvPr id="5" name="Rectangle 4"/>
          <p:cNvSpPr/>
          <p:nvPr/>
        </p:nvSpPr>
        <p:spPr>
          <a:xfrm>
            <a:off x="192404" y="1736603"/>
            <a:ext cx="8725519" cy="4683333"/>
          </a:xfrm>
          <a:prstGeom prst="rect">
            <a:avLst/>
          </a:prstGeom>
        </p:spPr>
        <p:txBody>
          <a:bodyPr wrap="square">
            <a:spAutoFit/>
          </a:bodyPr>
          <a:lstStyle/>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In-kind through partnership</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RO partners with expertise and with secured resources volunteer to join and provide value-added products on a best efforts basis (for PDNAs and RO)</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Direct partnerships with recovery organisations/programmes (e.g. Copernicus EMS Risk and Recovery; first bilateral meeting CNES/</a:t>
            </a:r>
            <a:r>
              <a:rPr lang="en-GB" altLang="ja-JP" sz="2000" b="1" dirty="0" smtClean="0">
                <a:latin typeface="Arial" pitchFamily="34" charset="0"/>
                <a:ea typeface="ＭＳ Ｐゴシック" pitchFamily="50" charset="-128"/>
                <a:cs typeface="Arial" pitchFamily="34" charset="0"/>
              </a:rPr>
              <a:t>EC</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follow-up planned)</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Financed by CEOS agency partners</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CEOS agency places contract with value-adding company (for PDNAs and RO)</a:t>
            </a:r>
          </a:p>
          <a:p>
            <a:pPr marL="342900"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Financed through dedicated 3</a:t>
            </a:r>
            <a:r>
              <a:rPr lang="en-GB" altLang="ja-JP" sz="2000" b="1" baseline="30000" dirty="0" smtClean="0">
                <a:solidFill>
                  <a:schemeClr val="tx1">
                    <a:lumMod val="75000"/>
                  </a:schemeClr>
                </a:solidFill>
                <a:latin typeface="Arial" pitchFamily="34" charset="0"/>
                <a:ea typeface="ＭＳ Ｐゴシック" pitchFamily="50" charset="-128"/>
                <a:cs typeface="Arial" pitchFamily="34" charset="0"/>
              </a:rPr>
              <a:t>rd</a:t>
            </a:r>
            <a:r>
              <a:rPr lang="en-GB" altLang="ja-JP" sz="2000" b="1" dirty="0" smtClean="0">
                <a:solidFill>
                  <a:schemeClr val="tx1">
                    <a:lumMod val="75000"/>
                  </a:schemeClr>
                </a:solidFill>
                <a:latin typeface="Arial" pitchFamily="34" charset="0"/>
                <a:ea typeface="ＭＳ Ｐゴシック" pitchFamily="50" charset="-128"/>
                <a:cs typeface="Arial" pitchFamily="34" charset="0"/>
              </a:rPr>
              <a:t> party funding</a:t>
            </a:r>
          </a:p>
          <a:p>
            <a:pPr marL="800100" lvl="1" indent="-342900" defTabSz="914400">
              <a:lnSpc>
                <a:spcPct val="90000"/>
              </a:lnSpc>
              <a:spcBef>
                <a:spcPct val="20000"/>
              </a:spcBef>
              <a:buFont typeface="Arial"/>
              <a:buChar char="•"/>
            </a:pPr>
            <a:r>
              <a:rPr lang="en-GB" altLang="ja-JP" sz="2000" b="1" dirty="0" smtClean="0">
                <a:solidFill>
                  <a:schemeClr val="tx1">
                    <a:lumMod val="75000"/>
                  </a:schemeClr>
                </a:solidFill>
                <a:latin typeface="Arial" pitchFamily="34" charset="0"/>
                <a:ea typeface="ＭＳ Ｐゴシック" pitchFamily="50" charset="-128"/>
                <a:cs typeface="Arial" pitchFamily="34" charset="0"/>
              </a:rPr>
              <a:t>DRM stakeholders facilitate access to development and/or humanitarian assistance funding for dedicated work on RO (for RO, after triggering)</a:t>
            </a: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pPr>
            <a:endParaRPr lang="en-GB" altLang="ja-JP" sz="20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40482165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43</a:t>
            </a:fld>
            <a:endParaRPr lang="en-US" sz="1200" dirty="0"/>
          </a:p>
        </p:txBody>
      </p:sp>
      <p:sp>
        <p:nvSpPr>
          <p:cNvPr id="5" name="Rectangle 4"/>
          <p:cNvSpPr/>
          <p:nvPr/>
        </p:nvSpPr>
        <p:spPr>
          <a:xfrm>
            <a:off x="215900" y="1395609"/>
            <a:ext cx="8610600" cy="4832093"/>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2000" b="1" dirty="0"/>
              <a:t>Licensing issues</a:t>
            </a:r>
            <a:endParaRPr lang="en-CA" sz="20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7144" y="188913"/>
            <a:ext cx="6930656" cy="501650"/>
          </a:xfrm>
        </p:spPr>
        <p:txBody>
          <a:bodyPr/>
          <a:lstStyle/>
          <a:p>
            <a:r>
              <a:rPr lang="fr-FR" dirty="0" err="1" smtClean="0"/>
              <a:t>Licensing</a:t>
            </a:r>
            <a:endParaRPr lang="fr-FR" dirty="0">
              <a:solidFill>
                <a:srgbClr val="FFFF00"/>
              </a:solidFill>
            </a:endParaRPr>
          </a:p>
        </p:txBody>
      </p:sp>
      <p:sp>
        <p:nvSpPr>
          <p:cNvPr id="3" name="Espace réservé du contenu 2"/>
          <p:cNvSpPr>
            <a:spLocks noGrp="1"/>
          </p:cNvSpPr>
          <p:nvPr>
            <p:ph idx="1"/>
          </p:nvPr>
        </p:nvSpPr>
        <p:spPr>
          <a:xfrm>
            <a:off x="296862" y="1457325"/>
            <a:ext cx="8669007" cy="4864100"/>
          </a:xfrm>
        </p:spPr>
        <p:txBody>
          <a:bodyPr/>
          <a:lstStyle/>
          <a:p>
            <a:r>
              <a:rPr lang="fr-FR" dirty="0" err="1" smtClean="0"/>
              <a:t>Users</a:t>
            </a:r>
            <a:r>
              <a:rPr lang="fr-FR" dirty="0" smtClean="0"/>
              <a:t> of RO Data and </a:t>
            </a:r>
            <a:r>
              <a:rPr lang="fr-FR" dirty="0" err="1" smtClean="0"/>
              <a:t>Products</a:t>
            </a:r>
            <a:r>
              <a:rPr lang="fr-FR" dirty="0" smtClean="0"/>
              <a:t>:</a:t>
            </a:r>
            <a:endParaRPr lang="fr-FR" sz="2000" dirty="0"/>
          </a:p>
          <a:p>
            <a:r>
              <a:rPr lang="en-US" sz="1800" b="0" dirty="0" smtClean="0"/>
              <a:t>National </a:t>
            </a:r>
            <a:r>
              <a:rPr lang="en-US" sz="1800" b="0" dirty="0"/>
              <a:t>end users (government of affected area with mandate for recovery and reconstruction and other government ministries</a:t>
            </a:r>
            <a:r>
              <a:rPr lang="en-US" sz="1800" b="0" dirty="0" smtClean="0"/>
              <a:t>)</a:t>
            </a:r>
          </a:p>
          <a:p>
            <a:r>
              <a:rPr lang="en-US" sz="1800" b="0" dirty="0" smtClean="0"/>
              <a:t>International </a:t>
            </a:r>
            <a:r>
              <a:rPr lang="en-US" sz="1800" b="0" dirty="0"/>
              <a:t>humanitarian GOs and NGOs with interest in reconstruction (e.g. IFRC, OCHA)</a:t>
            </a:r>
          </a:p>
          <a:p>
            <a:r>
              <a:rPr lang="en-US" sz="1800" b="0" dirty="0" smtClean="0"/>
              <a:t>International </a:t>
            </a:r>
            <a:r>
              <a:rPr lang="en-US" sz="1800" b="0" dirty="0"/>
              <a:t>stakeholders with interest in post-disaster needs and recovery/reconstruction financing (e.g. GFDRR, UNDP, EU, UNEP)</a:t>
            </a:r>
          </a:p>
          <a:p>
            <a:r>
              <a:rPr lang="en-US" sz="1800" b="0" dirty="0" smtClean="0"/>
              <a:t>Value-added </a:t>
            </a:r>
            <a:r>
              <a:rPr lang="en-US" sz="1800" b="0" dirty="0"/>
              <a:t>product generators (academia, research institutes, companies, </a:t>
            </a:r>
            <a:r>
              <a:rPr lang="en-US" sz="1800" b="0" dirty="0" err="1"/>
              <a:t>specialised</a:t>
            </a:r>
            <a:r>
              <a:rPr lang="en-US" sz="1800" b="0" dirty="0"/>
              <a:t> </a:t>
            </a:r>
            <a:r>
              <a:rPr lang="en-US" sz="1800" b="0" dirty="0" err="1"/>
              <a:t>organisations</a:t>
            </a:r>
            <a:r>
              <a:rPr lang="en-US" sz="1800" b="0" dirty="0"/>
              <a:t> (e.g. UNOSAT</a:t>
            </a:r>
            <a:r>
              <a:rPr lang="en-US" sz="1800" b="0" dirty="0" smtClean="0"/>
              <a:t>)</a:t>
            </a:r>
          </a:p>
          <a:p>
            <a:r>
              <a:rPr lang="en-US" sz="1800" b="0" dirty="0" smtClean="0"/>
              <a:t>Scientists</a:t>
            </a:r>
          </a:p>
          <a:p>
            <a:pPr>
              <a:buFontTx/>
              <a:buChar char="-"/>
            </a:pPr>
            <a:endParaRPr lang="en-US" sz="2000" b="0" dirty="0"/>
          </a:p>
          <a:p>
            <a:pPr marL="0" indent="0">
              <a:buNone/>
            </a:pPr>
            <a:r>
              <a:rPr lang="en-US" sz="2000" b="0" dirty="0" smtClean="0"/>
              <a:t>Need to check if </a:t>
            </a:r>
            <a:r>
              <a:rPr lang="en-US" sz="2000" b="0" dirty="0" err="1" smtClean="0"/>
              <a:t>licences</a:t>
            </a:r>
            <a:r>
              <a:rPr lang="en-US" sz="2000" b="0" dirty="0" smtClean="0"/>
              <a:t> are adapted to this type of distribution.</a:t>
            </a:r>
          </a:p>
          <a:p>
            <a:pPr marL="0" indent="0">
              <a:buNone/>
            </a:pPr>
            <a:r>
              <a:rPr lang="en-US" sz="2000" b="0" dirty="0" smtClean="0"/>
              <a:t>For CNES data</a:t>
            </a:r>
            <a:r>
              <a:rPr lang="en-US" sz="2000" b="0" dirty="0"/>
              <a:t>, </a:t>
            </a:r>
            <a:r>
              <a:rPr lang="en-US" sz="2000" b="0" dirty="0" smtClean="0"/>
              <a:t>there is an existing </a:t>
            </a:r>
            <a:r>
              <a:rPr lang="en-US" sz="2000" b="0" dirty="0" err="1" smtClean="0"/>
              <a:t>licence</a:t>
            </a:r>
            <a:r>
              <a:rPr lang="en-US" sz="2000" b="0" dirty="0" smtClean="0"/>
              <a:t> enabling all partners of a defined project to access data.</a:t>
            </a:r>
          </a:p>
          <a:p>
            <a:pPr marL="0" indent="0">
              <a:buNone/>
            </a:pPr>
            <a:r>
              <a:rPr lang="en-US" sz="2000" b="0" dirty="0" smtClean="0"/>
              <a:t>Objective: broaden this to a defined area for a defined period for non-commercial applications of recovery managers. </a:t>
            </a:r>
            <a:endParaRPr lang="en-US" sz="2000" dirty="0"/>
          </a:p>
        </p:txBody>
      </p:sp>
    </p:spTree>
    <p:extLst>
      <p:ext uri="{BB962C8B-B14F-4D97-AF65-F5344CB8AC3E}">
        <p14:creationId xmlns:p14="http://schemas.microsoft.com/office/powerpoint/2010/main" val="2314293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042988" y="1557338"/>
            <a:ext cx="6496050" cy="685800"/>
          </a:xfrm>
        </p:spPr>
        <p:txBody>
          <a:bodyPr/>
          <a:lstStyle/>
          <a:p>
            <a:pPr>
              <a:defRPr/>
            </a:pPr>
            <a:r>
              <a:rPr lang="da-DK" dirty="0" smtClean="0">
                <a:cs typeface="+mj-cs"/>
              </a:rPr>
              <a:t>Standard License Agreement </a:t>
            </a:r>
            <a:endParaRPr lang="en-US" dirty="0">
              <a:cs typeface="+mj-cs"/>
            </a:endParaRPr>
          </a:p>
        </p:txBody>
      </p:sp>
      <p:sp>
        <p:nvSpPr>
          <p:cNvPr id="4" name="Subtitle 2"/>
          <p:cNvSpPr>
            <a:spLocks noGrp="1"/>
          </p:cNvSpPr>
          <p:nvPr>
            <p:ph type="subTitle" sz="quarter" idx="1"/>
          </p:nvPr>
        </p:nvSpPr>
        <p:spPr>
          <a:xfrm>
            <a:off x="251190" y="1557338"/>
            <a:ext cx="8233437" cy="3019425"/>
          </a:xfrm>
        </p:spPr>
        <p:txBody>
          <a:bodyPr/>
          <a:lstStyle/>
          <a:p>
            <a:pPr marL="0" indent="0">
              <a:buNone/>
              <a:defRPr/>
            </a:pPr>
            <a:r>
              <a:rPr lang="en-US" altLang="en-US" sz="2000" dirty="0" smtClean="0">
                <a:cs typeface="+mn-cs"/>
              </a:rPr>
              <a:t>COPE undertaking a review of licenses used by CEOS partners in context of RO, with a view to establishing best practice for license use, and ultimately proposing simplified licenses for disaster recovery applications</a:t>
            </a:r>
          </a:p>
          <a:p>
            <a:pPr marL="0" indent="0">
              <a:buNone/>
              <a:defRPr/>
            </a:pPr>
            <a:endParaRPr lang="en-US" altLang="en-US" sz="2000" dirty="0" smtClean="0">
              <a:cs typeface="+mn-cs"/>
            </a:endParaRPr>
          </a:p>
          <a:p>
            <a:pPr marL="342000">
              <a:buFont typeface="Arial" panose="020B0604020202020204" pitchFamily="34" charset="0"/>
              <a:buChar char="•"/>
              <a:defRPr/>
            </a:pPr>
            <a:r>
              <a:rPr lang="en-US" altLang="en-US" sz="2000" dirty="0" smtClean="0">
                <a:cs typeface="+mn-cs"/>
              </a:rPr>
              <a:t>First Analysis: </a:t>
            </a:r>
            <a:r>
              <a:rPr lang="da-DK" altLang="en-US" sz="2000" dirty="0" err="1" smtClean="0">
                <a:cs typeface="+mn-cs"/>
              </a:rPr>
              <a:t>Identify</a:t>
            </a:r>
            <a:r>
              <a:rPr lang="da-DK" altLang="en-US" sz="2000" dirty="0" smtClean="0">
                <a:cs typeface="+mn-cs"/>
              </a:rPr>
              <a:t> </a:t>
            </a:r>
            <a:r>
              <a:rPr lang="da-DK" altLang="en-US" sz="2000" dirty="0" err="1" smtClean="0">
                <a:cs typeface="+mn-cs"/>
              </a:rPr>
              <a:t>common</a:t>
            </a:r>
            <a:r>
              <a:rPr lang="da-DK" altLang="en-US" sz="2000" dirty="0" smtClean="0">
                <a:cs typeface="+mn-cs"/>
              </a:rPr>
              <a:t> (and </a:t>
            </a:r>
            <a:r>
              <a:rPr lang="da-DK" altLang="en-US" sz="2000" dirty="0" err="1" smtClean="0">
                <a:cs typeface="+mn-cs"/>
              </a:rPr>
              <a:t>conflicting</a:t>
            </a:r>
            <a:r>
              <a:rPr lang="da-DK" altLang="en-US" sz="2000" dirty="0" smtClean="0">
                <a:cs typeface="+mn-cs"/>
              </a:rPr>
              <a:t>) terms and </a:t>
            </a:r>
            <a:r>
              <a:rPr lang="da-DK" altLang="en-US" sz="2000" dirty="0" err="1" smtClean="0">
                <a:cs typeface="+mn-cs"/>
              </a:rPr>
              <a:t>conditions</a:t>
            </a:r>
            <a:endParaRPr lang="da-DK" altLang="en-US" sz="2000" dirty="0" smtClean="0">
              <a:cs typeface="+mn-cs"/>
            </a:endParaRPr>
          </a:p>
          <a:p>
            <a:pPr lvl="1">
              <a:defRPr/>
            </a:pPr>
            <a:r>
              <a:rPr lang="en-US" sz="1800" dirty="0"/>
              <a:t>Permitted Uses</a:t>
            </a:r>
          </a:p>
          <a:p>
            <a:pPr lvl="1">
              <a:defRPr/>
            </a:pPr>
            <a:r>
              <a:rPr lang="en-US" sz="1800" dirty="0"/>
              <a:t>Ownership and Attribution</a:t>
            </a:r>
          </a:p>
          <a:p>
            <a:pPr lvl="1">
              <a:defRPr/>
            </a:pPr>
            <a:r>
              <a:rPr lang="en-US" sz="1800" dirty="0"/>
              <a:t>Categorization of Data </a:t>
            </a:r>
          </a:p>
          <a:p>
            <a:pPr lvl="1">
              <a:defRPr/>
            </a:pPr>
            <a:r>
              <a:rPr lang="en-US" sz="1800" dirty="0"/>
              <a:t>Registration and </a:t>
            </a:r>
            <a:r>
              <a:rPr lang="en-US" sz="1800" dirty="0" smtClean="0"/>
              <a:t>Reporting</a:t>
            </a:r>
          </a:p>
          <a:p>
            <a:pPr marL="457200" lvl="1" indent="0">
              <a:buFontTx/>
              <a:buNone/>
              <a:defRPr/>
            </a:pPr>
            <a:endParaRPr lang="da-DK" sz="1800" dirty="0"/>
          </a:p>
          <a:p>
            <a:pPr eaLnBrk="1" fontAlgn="t" hangingPunct="1">
              <a:buFont typeface="Arial" panose="020B0604020202020204" pitchFamily="34" charset="0"/>
              <a:buChar char="•"/>
              <a:defRPr/>
            </a:pPr>
            <a:r>
              <a:rPr lang="en-US" sz="2000" dirty="0" smtClean="0">
                <a:cs typeface="+mn-cs"/>
              </a:rPr>
              <a:t>Licenses: </a:t>
            </a:r>
            <a:r>
              <a:rPr lang="en-US" sz="1800" dirty="0" err="1">
                <a:cs typeface="+mn-cs"/>
              </a:rPr>
              <a:t>TerraSAR</a:t>
            </a:r>
            <a:r>
              <a:rPr lang="en-US" sz="1800" dirty="0">
                <a:cs typeface="+mn-cs"/>
              </a:rPr>
              <a:t>-X/ </a:t>
            </a:r>
            <a:r>
              <a:rPr lang="en-US" sz="1800" dirty="0" err="1" smtClean="0">
                <a:cs typeface="+mn-cs"/>
              </a:rPr>
              <a:t>TanDEM</a:t>
            </a:r>
            <a:r>
              <a:rPr lang="en-US" sz="1800" dirty="0" smtClean="0">
                <a:cs typeface="+mn-cs"/>
              </a:rPr>
              <a:t>-X, Pleiades, COSMOS-</a:t>
            </a:r>
            <a:r>
              <a:rPr lang="en-US" sz="1800" dirty="0" err="1" smtClean="0">
                <a:cs typeface="+mn-cs"/>
              </a:rPr>
              <a:t>SkyMed</a:t>
            </a:r>
            <a:r>
              <a:rPr lang="en-US" sz="1800" dirty="0" smtClean="0">
                <a:cs typeface="+mn-cs"/>
              </a:rPr>
              <a:t>, ALOS-2, </a:t>
            </a:r>
            <a:r>
              <a:rPr lang="en-US" sz="1800" dirty="0" err="1" smtClean="0">
                <a:cs typeface="+mn-cs"/>
              </a:rPr>
              <a:t>NextView</a:t>
            </a:r>
            <a:endParaRPr lang="en-US" sz="1800" dirty="0">
              <a:cs typeface="+mn-cs"/>
            </a:endParaRPr>
          </a:p>
          <a:p>
            <a:pPr>
              <a:buFont typeface="Arial" panose="020B0604020202020204" pitchFamily="34" charset="0"/>
              <a:buChar char="•"/>
              <a:defRPr/>
            </a:pPr>
            <a:endParaRPr lang="en-US" dirty="0">
              <a:cs typeface="+mn-cs"/>
            </a:endParaRPr>
          </a:p>
          <a:p>
            <a:pPr marL="456300" lvl="1" indent="0">
              <a:buFontTx/>
              <a:buNone/>
              <a:defRPr/>
            </a:pPr>
            <a:r>
              <a:rPr lang="en-US" altLang="en-US" sz="1800" dirty="0" smtClean="0"/>
              <a:t> </a:t>
            </a:r>
          </a:p>
          <a:p>
            <a:pPr marL="456300" lvl="1" indent="0">
              <a:buFontTx/>
              <a:buNone/>
              <a:defRPr/>
            </a:pPr>
            <a:endParaRPr lang="da-DK" altLang="en-US" sz="1800" dirty="0" smtClean="0"/>
          </a:p>
          <a:p>
            <a:pPr>
              <a:defRPr/>
            </a:pPr>
            <a:endParaRPr lang="en-US" altLang="en-US" sz="1600" dirty="0" smtClean="0">
              <a:cs typeface="+mn-cs"/>
            </a:endParaRPr>
          </a:p>
          <a:p>
            <a:pPr>
              <a:defRPr/>
            </a:pPr>
            <a:endParaRPr lang="en-US" altLang="en-US" dirty="0">
              <a:cs typeface="+mn-cs"/>
            </a:endParaRPr>
          </a:p>
          <a:p>
            <a:pPr>
              <a:defRPr/>
            </a:pPr>
            <a:endParaRPr lang="en-GB" altLang="da-DK" dirty="0">
              <a:latin typeface="Verdana" pitchFamily="34" charset="0"/>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sz="quarter" idx="1"/>
          </p:nvPr>
        </p:nvSpPr>
        <p:spPr>
          <a:xfrm>
            <a:off x="755650" y="1412875"/>
            <a:ext cx="7632700" cy="4103688"/>
          </a:xfrm>
        </p:spPr>
        <p:txBody>
          <a:bodyPr/>
          <a:lstStyle/>
          <a:p>
            <a:pPr>
              <a:defRPr/>
            </a:pPr>
            <a:r>
              <a:rPr lang="en-US" sz="1800" b="1">
                <a:ea typeface="MS PGothic" charset="0"/>
              </a:rPr>
              <a:t>Common Ground</a:t>
            </a:r>
          </a:p>
          <a:p>
            <a:pPr>
              <a:buFontTx/>
              <a:buChar char="•"/>
              <a:defRPr/>
            </a:pPr>
            <a:r>
              <a:rPr lang="da-DK">
                <a:ea typeface="MS PGothic" charset="0"/>
              </a:rPr>
              <a:t>Registration (online and written) </a:t>
            </a:r>
            <a:endParaRPr lang="en-US">
              <a:ea typeface="MS PGothic" charset="0"/>
            </a:endParaRPr>
          </a:p>
          <a:p>
            <a:pPr>
              <a:buFontTx/>
              <a:buChar char="•"/>
              <a:defRPr/>
            </a:pPr>
            <a:r>
              <a:rPr lang="en-US">
                <a:ea typeface="MS PGothic" charset="0"/>
              </a:rPr>
              <a:t>Permitted Uses </a:t>
            </a:r>
          </a:p>
          <a:p>
            <a:pPr lvl="1">
              <a:defRPr/>
            </a:pPr>
            <a:r>
              <a:rPr lang="en-US" sz="1400">
                <a:ea typeface="MS PGothic" charset="0"/>
              </a:rPr>
              <a:t>Project specific </a:t>
            </a:r>
          </a:p>
          <a:p>
            <a:pPr lvl="1">
              <a:defRPr/>
            </a:pPr>
            <a:r>
              <a:rPr lang="en-US" sz="1400">
                <a:ea typeface="MS PGothic" charset="0"/>
              </a:rPr>
              <a:t>Non-commercial</a:t>
            </a:r>
          </a:p>
          <a:p>
            <a:pPr>
              <a:buFontTx/>
              <a:buChar char="•"/>
              <a:defRPr/>
            </a:pPr>
            <a:r>
              <a:rPr lang="en-US">
                <a:ea typeface="MS PGothic" charset="0"/>
              </a:rPr>
              <a:t>Categorization: Products and Metadata</a:t>
            </a:r>
          </a:p>
          <a:p>
            <a:pPr lvl="1">
              <a:defRPr/>
            </a:pPr>
            <a:r>
              <a:rPr lang="en-US" sz="1400">
                <a:ea typeface="MS PGothic" charset="0"/>
              </a:rPr>
              <a:t>Standard Product (original, primary, unprocessed) </a:t>
            </a:r>
          </a:p>
          <a:p>
            <a:pPr lvl="1">
              <a:defRPr/>
            </a:pPr>
            <a:r>
              <a:rPr lang="en-US" sz="1400">
                <a:ea typeface="MS PGothic" charset="0"/>
              </a:rPr>
              <a:t>Protected Product (characteristics of standard product still identifiable and/or could be via reverse engineering)</a:t>
            </a:r>
          </a:p>
          <a:p>
            <a:pPr lvl="1">
              <a:defRPr/>
            </a:pPr>
            <a:r>
              <a:rPr lang="en-US" sz="1400">
                <a:ea typeface="MS PGothic" charset="0"/>
              </a:rPr>
              <a:t>Derived Product (significant irreversible modifications) </a:t>
            </a:r>
          </a:p>
          <a:p>
            <a:pPr lvl="2">
              <a:defRPr/>
            </a:pPr>
            <a:r>
              <a:rPr lang="en-US" sz="1400">
                <a:ea typeface="MS PGothic" charset="0"/>
              </a:rPr>
              <a:t>Value-added</a:t>
            </a:r>
          </a:p>
          <a:p>
            <a:pPr lvl="1">
              <a:defRPr/>
            </a:pPr>
            <a:r>
              <a:rPr lang="en-US" sz="1400">
                <a:ea typeface="MS PGothic" charset="0"/>
              </a:rPr>
              <a:t>Metadata (ancillary data, support data, information)</a:t>
            </a:r>
          </a:p>
          <a:p>
            <a:pPr>
              <a:buFontTx/>
              <a:buChar char="•"/>
              <a:defRPr/>
            </a:pPr>
            <a:r>
              <a:rPr lang="en-US">
                <a:ea typeface="MS PGothic" charset="0"/>
              </a:rPr>
              <a:t>Ownership (IPR)</a:t>
            </a:r>
          </a:p>
          <a:p>
            <a:pPr lvl="1">
              <a:defRPr/>
            </a:pPr>
            <a:r>
              <a:rPr lang="en-US" sz="1400">
                <a:ea typeface="MS PGothic" charset="0"/>
              </a:rPr>
              <a:t>Standard and Protected Products </a:t>
            </a:r>
          </a:p>
          <a:p>
            <a:pPr>
              <a:buFontTx/>
              <a:buChar char="•"/>
              <a:defRPr/>
            </a:pPr>
            <a:r>
              <a:rPr lang="da-DK">
                <a:ea typeface="MS PGothic" charset="0"/>
              </a:rPr>
              <a:t>Attribution</a:t>
            </a:r>
          </a:p>
          <a:p>
            <a:pPr lvl="1">
              <a:defRPr/>
            </a:pPr>
            <a:r>
              <a:rPr lang="da-DK" sz="1400">
                <a:ea typeface="MS PGothic" charset="0"/>
              </a:rPr>
              <a:t>All Products </a:t>
            </a:r>
          </a:p>
          <a:p>
            <a:pPr>
              <a:buFontTx/>
              <a:buChar char="•"/>
              <a:defRPr/>
            </a:pPr>
            <a:r>
              <a:rPr lang="da-DK">
                <a:ea typeface="MS PGothic" charset="0"/>
              </a:rPr>
              <a:t>Reporting </a:t>
            </a:r>
          </a:p>
          <a:p>
            <a:pPr>
              <a:buFontTx/>
              <a:buChar char="•"/>
              <a:defRPr/>
            </a:pPr>
            <a:r>
              <a:rPr lang="en-US">
                <a:ea typeface="MS PGothic" charset="0"/>
              </a:rPr>
              <a:t>Other conditions (e.g.  liability, warranty, validity, publication/print specifications, sublicensing) </a:t>
            </a:r>
          </a:p>
          <a:p>
            <a:pPr>
              <a:buFontTx/>
              <a:buChar char="•"/>
              <a:defRPr/>
            </a:pPr>
            <a:endParaRPr lang="en-US" sz="2000">
              <a:ea typeface="MS PGothic" charset="0"/>
            </a:endParaRPr>
          </a:p>
          <a:p>
            <a:pPr>
              <a:defRPr/>
            </a:pPr>
            <a:endParaRPr lang="en-US" sz="2000">
              <a:ea typeface="MS PGothic" charset="0"/>
            </a:endParaRPr>
          </a:p>
          <a:p>
            <a:pPr>
              <a:defRPr/>
            </a:pPr>
            <a:endParaRPr lang="en-GB" sz="2000">
              <a:latin typeface="Verdana" charset="0"/>
              <a:ea typeface="MS PGothic"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971550" y="1628775"/>
            <a:ext cx="6486525" cy="4032250"/>
          </a:xfrm>
        </p:spPr>
        <p:txBody>
          <a:bodyPr/>
          <a:lstStyle/>
          <a:p>
            <a:pPr marL="0" indent="0">
              <a:buNone/>
              <a:defRPr/>
            </a:pPr>
            <a:r>
              <a:rPr lang="en-US" altLang="en-US" sz="2000" dirty="0" smtClean="0">
                <a:cs typeface="+mn-cs"/>
              </a:rPr>
              <a:t>Main </a:t>
            </a:r>
            <a:r>
              <a:rPr lang="en-US" altLang="en-US" sz="2000" dirty="0">
                <a:cs typeface="+mn-cs"/>
              </a:rPr>
              <a:t>issues: Registration, reuse, and re-distribution</a:t>
            </a:r>
            <a:r>
              <a:rPr lang="da-DK" altLang="en-US" sz="1800" dirty="0">
                <a:cs typeface="+mn-cs"/>
              </a:rPr>
              <a:t> </a:t>
            </a:r>
          </a:p>
          <a:p>
            <a:pPr marL="0" indent="0">
              <a:defRPr/>
            </a:pPr>
            <a:endParaRPr lang="en-US" altLang="en-US" sz="1800" dirty="0" smtClean="0">
              <a:cs typeface="+mn-cs"/>
            </a:endParaRPr>
          </a:p>
          <a:p>
            <a:pPr marL="0" indent="0">
              <a:buNone/>
              <a:defRPr/>
            </a:pPr>
            <a:r>
              <a:rPr lang="en-US" altLang="en-US" sz="1800" dirty="0" smtClean="0">
                <a:cs typeface="+mn-cs"/>
              </a:rPr>
              <a:t>If the RO was triggered today: </a:t>
            </a:r>
          </a:p>
          <a:p>
            <a:pPr>
              <a:defRPr/>
            </a:pPr>
            <a:endParaRPr lang="en-US" altLang="en-US" sz="2000" dirty="0" smtClean="0">
              <a:cs typeface="+mn-cs"/>
            </a:endParaRPr>
          </a:p>
          <a:p>
            <a:pPr>
              <a:buFont typeface="Arial" panose="020B0604020202020204" pitchFamily="34" charset="0"/>
              <a:buChar char="•"/>
              <a:defRPr/>
            </a:pPr>
            <a:r>
              <a:rPr lang="en-US" altLang="en-US" sz="1800" dirty="0" smtClean="0">
                <a:cs typeface="+mn-cs"/>
              </a:rPr>
              <a:t>Users must register with each data provider separately</a:t>
            </a:r>
          </a:p>
          <a:p>
            <a:pPr lvl="1">
              <a:buFont typeface="Arial" panose="020B0604020202020204" pitchFamily="34" charset="0"/>
              <a:buChar char="•"/>
              <a:defRPr/>
            </a:pPr>
            <a:r>
              <a:rPr lang="en-US" altLang="en-US" sz="1800" dirty="0" smtClean="0"/>
              <a:t>Different registration requirements and domestic procedures for approving users/requests. </a:t>
            </a:r>
          </a:p>
          <a:p>
            <a:pPr>
              <a:buFont typeface="Arial" panose="020B0604020202020204" pitchFamily="34" charset="0"/>
              <a:buChar char="•"/>
              <a:defRPr/>
            </a:pPr>
            <a:r>
              <a:rPr lang="en-US" altLang="en-US" sz="1800" dirty="0" smtClean="0">
                <a:cs typeface="+mn-cs"/>
              </a:rPr>
              <a:t>Permitted uses </a:t>
            </a:r>
          </a:p>
          <a:p>
            <a:pPr lvl="1">
              <a:buFont typeface="Arial" panose="020B0604020202020204" pitchFamily="34" charset="0"/>
              <a:buChar char="•"/>
              <a:defRPr/>
            </a:pPr>
            <a:r>
              <a:rPr lang="en-US" altLang="en-US" sz="1800" dirty="0" smtClean="0"/>
              <a:t>Rights for use, reuse, and sharing of products and information varies between licenses. </a:t>
            </a:r>
          </a:p>
          <a:p>
            <a:pPr>
              <a:defRPr/>
            </a:pPr>
            <a:endParaRPr lang="en-GB" altLang="da-DK" dirty="0">
              <a:latin typeface="Verdana" pitchFamily="34" charset="0"/>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038225" y="1484313"/>
            <a:ext cx="6486525" cy="4249737"/>
          </a:xfrm>
        </p:spPr>
        <p:txBody>
          <a:bodyPr/>
          <a:lstStyle/>
          <a:p>
            <a:pPr>
              <a:defRPr/>
            </a:pPr>
            <a:endParaRPr lang="en-US" dirty="0">
              <a:cs typeface="+mn-cs"/>
            </a:endParaRPr>
          </a:p>
        </p:txBody>
      </p:sp>
      <p:graphicFrame>
        <p:nvGraphicFramePr>
          <p:cNvPr id="5" name="Table 4"/>
          <p:cNvGraphicFramePr>
            <a:graphicFrameLocks noGrp="1"/>
          </p:cNvGraphicFramePr>
          <p:nvPr/>
        </p:nvGraphicFramePr>
        <p:xfrm>
          <a:off x="468313" y="1412875"/>
          <a:ext cx="8280400" cy="4905872"/>
        </p:xfrm>
        <a:graphic>
          <a:graphicData uri="http://schemas.openxmlformats.org/drawingml/2006/table">
            <a:tbl>
              <a:tblPr/>
              <a:tblGrid>
                <a:gridCol w="1008062"/>
                <a:gridCol w="1295400"/>
                <a:gridCol w="792163"/>
                <a:gridCol w="1924050"/>
                <a:gridCol w="1963737"/>
                <a:gridCol w="1296988"/>
              </a:tblGrid>
              <a:tr h="420622">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 </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Registration/ User Types</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IPR</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Reuse </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Re-distribution </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 Reporting</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43932">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TerraSAR-X/ TanDEM-X</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Online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Individuals  (in relation to GSNM)</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Protected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Open</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Authorization  required (unclear)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Progress reports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Publications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Maintain record of delivered products</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r>
              <a:tr h="117916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Pleiades</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Online and written Institutions</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Protected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Max 10 copies of product for installation, archiving and back-up purposes.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Permitted among Authorized Users. Registration required for, and limited rights given to, contractors and consultants. Print/display restrictions.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 Publications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r>
              <a:tr h="117916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COSMOS-SkyMed</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Online and written (unclear)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Institutions and Individuals</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Protected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Affiliated Users must make a request to ASI.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Contractors and consultants may not keep or reuse products.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Registration required for Affiliated Users, contractors, and consultants. Authorization required for distribution of metadata. Web publication restrictions.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 Publications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r>
              <a:tr h="86505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ALOS-2/ PALSAR-2</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Online (unclear)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Institutions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Standard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Protected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Derived</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100 scenes per year. Duplication of products prohibited (excluding backups).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Third party distribution requires written consent from JAXA. (unclear)</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 None</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8E8"/>
                    </a:solidFill>
                  </a:tcPr>
                </a:tc>
              </a:tr>
              <a:tr h="417448">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rgbClr val="FFFFFF"/>
                          </a:solidFill>
                          <a:effectLst/>
                          <a:latin typeface="Verdana" charset="0"/>
                          <a:ea typeface="MS PGothic" charset="0"/>
                          <a:cs typeface="MS PGothic" charset="0"/>
                        </a:rPr>
                        <a:t>NextView</a:t>
                      </a:r>
                      <a:endParaRPr kumimoji="0" lang="en-US" sz="1200" b="1" i="0" u="none" strike="noStrike" cap="none" normalizeH="0" baseline="0">
                        <a:ln>
                          <a:noFill/>
                        </a:ln>
                        <a:solidFill>
                          <a:srgbClr val="FFFFFF"/>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Online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Institutions</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Open</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 Open</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Open</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6E6E6E"/>
                          </a:solidFill>
                          <a:effectLst/>
                          <a:latin typeface="Verdana" charset="0"/>
                          <a:ea typeface="MS PGothic" charset="0"/>
                          <a:cs typeface="MS PGothic" charset="0"/>
                        </a:rPr>
                        <a:t>None </a:t>
                      </a:r>
                      <a:endParaRPr kumimoji="0" lang="en-US" sz="1100" b="0" i="0" u="none" strike="noStrike" cap="none" normalizeH="0" baseline="0">
                        <a:ln>
                          <a:noFill/>
                        </a:ln>
                        <a:solidFill>
                          <a:srgbClr val="6E6E6E"/>
                        </a:solidFill>
                        <a:effectLst/>
                        <a:latin typeface="Calibri" charset="0"/>
                        <a:ea typeface="Calibri" charset="0"/>
                        <a:cs typeface="Times New Roman" charset="0"/>
                      </a:endParaRPr>
                    </a:p>
                  </a:txBody>
                  <a:tcPr marL="23067" marR="23067" marT="5863"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CDCD"/>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00065" y="1437547"/>
            <a:ext cx="8121798" cy="4296504"/>
          </a:xfrm>
        </p:spPr>
        <p:txBody>
          <a:bodyPr/>
          <a:lstStyle/>
          <a:p>
            <a:pPr>
              <a:defRPr/>
            </a:pPr>
            <a:r>
              <a:rPr lang="en-US" sz="2000" b="1" dirty="0">
                <a:ea typeface="MS PGothic" charset="0"/>
              </a:rPr>
              <a:t>Next steps</a:t>
            </a:r>
          </a:p>
          <a:p>
            <a:pPr>
              <a:defRPr/>
            </a:pPr>
            <a:endParaRPr lang="en-US" sz="2000" b="1" dirty="0">
              <a:ea typeface="MS PGothic" charset="0"/>
            </a:endParaRPr>
          </a:p>
          <a:p>
            <a:pPr>
              <a:buFontTx/>
              <a:buChar char="•"/>
              <a:defRPr/>
            </a:pPr>
            <a:r>
              <a:rPr lang="da-DK" sz="2000" dirty="0" err="1">
                <a:ea typeface="MS PGothic" charset="0"/>
              </a:rPr>
              <a:t>Harmonize</a:t>
            </a:r>
            <a:r>
              <a:rPr lang="da-DK" sz="2000" dirty="0">
                <a:ea typeface="MS PGothic" charset="0"/>
              </a:rPr>
              <a:t> </a:t>
            </a:r>
            <a:r>
              <a:rPr lang="da-DK" sz="2000" dirty="0" err="1">
                <a:ea typeface="MS PGothic" charset="0"/>
              </a:rPr>
              <a:t>existing</a:t>
            </a:r>
            <a:r>
              <a:rPr lang="da-DK" sz="2000" dirty="0">
                <a:ea typeface="MS PGothic" charset="0"/>
              </a:rPr>
              <a:t> </a:t>
            </a:r>
            <a:r>
              <a:rPr lang="da-DK" sz="2000" dirty="0" err="1">
                <a:ea typeface="MS PGothic" charset="0"/>
              </a:rPr>
              <a:t>licenses</a:t>
            </a:r>
            <a:r>
              <a:rPr lang="da-DK" sz="2000" dirty="0">
                <a:ea typeface="MS PGothic" charset="0"/>
              </a:rPr>
              <a:t> </a:t>
            </a:r>
            <a:endParaRPr lang="en-US" sz="2000" dirty="0">
              <a:ea typeface="MS PGothic" charset="0"/>
            </a:endParaRPr>
          </a:p>
          <a:p>
            <a:pPr lvl="1">
              <a:defRPr/>
            </a:pPr>
            <a:r>
              <a:rPr lang="en-US" sz="2000" dirty="0">
                <a:ea typeface="MS PGothic" charset="0"/>
              </a:rPr>
              <a:t>Terminology</a:t>
            </a:r>
          </a:p>
          <a:p>
            <a:pPr lvl="1">
              <a:defRPr/>
            </a:pPr>
            <a:r>
              <a:rPr lang="en-US" sz="2000" dirty="0">
                <a:ea typeface="MS PGothic" charset="0"/>
              </a:rPr>
              <a:t>Registration and use conditions</a:t>
            </a:r>
          </a:p>
          <a:p>
            <a:pPr lvl="1">
              <a:defRPr/>
            </a:pPr>
            <a:r>
              <a:rPr lang="en-US" sz="2000" dirty="0">
                <a:ea typeface="MS PGothic" charset="0"/>
              </a:rPr>
              <a:t>Waive non-essential elements</a:t>
            </a:r>
          </a:p>
          <a:p>
            <a:pPr>
              <a:buFontTx/>
              <a:buChar char="•"/>
              <a:defRPr/>
            </a:pPr>
            <a:r>
              <a:rPr lang="en-US" sz="2000" dirty="0">
                <a:ea typeface="MS PGothic" charset="0"/>
              </a:rPr>
              <a:t>Sublicense </a:t>
            </a:r>
          </a:p>
          <a:p>
            <a:pPr lvl="1">
              <a:defRPr/>
            </a:pPr>
            <a:r>
              <a:rPr lang="en-US" sz="2000" dirty="0">
                <a:ea typeface="MS PGothic" charset="0"/>
              </a:rPr>
              <a:t>Through CNES</a:t>
            </a:r>
          </a:p>
          <a:p>
            <a:pPr lvl="1">
              <a:defRPr/>
            </a:pPr>
            <a:r>
              <a:rPr lang="en-US" sz="2000" dirty="0">
                <a:ea typeface="MS PGothic" charset="0"/>
              </a:rPr>
              <a:t>DB ownership</a:t>
            </a:r>
          </a:p>
          <a:p>
            <a:pPr lvl="1">
              <a:defRPr/>
            </a:pPr>
            <a:r>
              <a:rPr lang="en-US" sz="2000" dirty="0">
                <a:ea typeface="MS PGothic" charset="0"/>
              </a:rPr>
              <a:t>Customized license (CC) or contract (</a:t>
            </a:r>
            <a:r>
              <a:rPr lang="en-US" sz="2000" dirty="0" err="1">
                <a:ea typeface="MS PGothic" charset="0"/>
              </a:rPr>
              <a:t>clickwrap</a:t>
            </a:r>
            <a:r>
              <a:rPr lang="en-US" sz="2000" dirty="0">
                <a:ea typeface="MS PGothic" charset="0"/>
              </a:rPr>
              <a:t>)</a:t>
            </a:r>
          </a:p>
          <a:p>
            <a:pPr lvl="1">
              <a:defRPr/>
            </a:pPr>
            <a:r>
              <a:rPr lang="en-US" sz="2000" dirty="0">
                <a:ea typeface="MS PGothic" charset="0"/>
              </a:rPr>
              <a:t>Ownership and attribution</a:t>
            </a:r>
          </a:p>
          <a:p>
            <a:pPr>
              <a:buFontTx/>
              <a:buChar char="•"/>
              <a:defRPr/>
            </a:pPr>
            <a:r>
              <a:rPr lang="en-US" sz="2000" dirty="0">
                <a:ea typeface="MS PGothic" charset="0"/>
              </a:rPr>
              <a:t>Other considerations…</a:t>
            </a:r>
          </a:p>
          <a:p>
            <a:pPr lvl="1">
              <a:defRPr/>
            </a:pPr>
            <a:r>
              <a:rPr lang="en-US" sz="2000" dirty="0">
                <a:ea typeface="MS PGothic" charset="0"/>
              </a:rPr>
              <a:t>Domestic policies  (users, data types, etc.) </a:t>
            </a:r>
          </a:p>
          <a:p>
            <a:pPr lvl="1">
              <a:defRPr/>
            </a:pPr>
            <a:endParaRPr lang="da-DK" sz="2000" dirty="0">
              <a:ea typeface="MS PGothic" charset="0"/>
            </a:endParaRPr>
          </a:p>
          <a:p>
            <a:pPr>
              <a:defRPr/>
            </a:pPr>
            <a:endParaRPr lang="en-US" sz="2000" dirty="0">
              <a:ea typeface="MS P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body" idx="1"/>
          </p:nvPr>
        </p:nvSpPr>
        <p:spPr>
          <a:xfrm>
            <a:off x="165100" y="206385"/>
            <a:ext cx="8839200" cy="5400675"/>
          </a:xfrm>
        </p:spPr>
        <p:txBody>
          <a:bodyPr rtlCol="0">
            <a:normAutofit/>
          </a:bodyPr>
          <a:lstStyle/>
          <a:p>
            <a:pPr marL="0" indent="0" algn="r" eaLnBrk="1" fontAlgn="auto" hangingPunct="1">
              <a:spcAft>
                <a:spcPts val="0"/>
              </a:spcAft>
              <a:buFont typeface="Verdana" pitchFamily="34" charset="0"/>
              <a:buNone/>
              <a:defRPr/>
            </a:pPr>
            <a:r>
              <a:rPr lang="en-US" sz="2800" dirty="0" smtClean="0">
                <a:solidFill>
                  <a:srgbClr val="FFFFFF"/>
                </a:solidFill>
                <a:latin typeface="Tahoma"/>
                <a:cs typeface="Tahoma"/>
              </a:rPr>
              <a:t>Geo-Information in Response &amp; Recovery</a:t>
            </a:r>
          </a:p>
        </p:txBody>
      </p:sp>
      <p:pic>
        <p:nvPicPr>
          <p:cNvPr id="8195" name="Picture 3" descr="Response Model"/>
          <p:cNvPicPr>
            <a:picLocks noChangeArrowheads="1"/>
          </p:cNvPicPr>
          <p:nvPr/>
        </p:nvPicPr>
        <p:blipFill>
          <a:blip r:embed="rId3" cstate="print"/>
          <a:srcRect/>
          <a:stretch>
            <a:fillRect/>
          </a:stretch>
        </p:blipFill>
        <p:spPr bwMode="auto">
          <a:xfrm>
            <a:off x="625475" y="1412875"/>
            <a:ext cx="8089900" cy="5289550"/>
          </a:xfrm>
          <a:prstGeom prst="rect">
            <a:avLst/>
          </a:prstGeom>
          <a:solidFill>
            <a:srgbClr val="FF0000">
              <a:alpha val="23921"/>
            </a:srgbClr>
          </a:solidFill>
          <a:ln w="9525">
            <a:noFill/>
            <a:miter lim="800000"/>
            <a:headEnd/>
            <a:tailEnd/>
          </a:ln>
        </p:spPr>
      </p:pic>
      <p:sp>
        <p:nvSpPr>
          <p:cNvPr id="8196" name="Rectangle 4"/>
          <p:cNvSpPr>
            <a:spLocks noChangeArrowheads="1"/>
          </p:cNvSpPr>
          <p:nvPr/>
        </p:nvSpPr>
        <p:spPr bwMode="auto">
          <a:xfrm>
            <a:off x="579438" y="1593850"/>
            <a:ext cx="7997825" cy="4275138"/>
          </a:xfrm>
          <a:prstGeom prst="rect">
            <a:avLst/>
          </a:prstGeom>
          <a:noFill/>
          <a:ln w="28575">
            <a:solidFill>
              <a:srgbClr val="A40052"/>
            </a:solidFill>
            <a:miter lim="800000"/>
            <a:headEnd/>
            <a:tailEnd/>
          </a:ln>
        </p:spPr>
        <p:txBody>
          <a:bodyPr wrap="none" anchor="ctr"/>
          <a:lstStyle/>
          <a:p>
            <a:endParaRPr lang="en-US">
              <a:solidFill>
                <a:srgbClr val="000000"/>
              </a:solidFill>
              <a:latin typeface="Calibri" pitchFamily="34" charset="0"/>
            </a:endParaRPr>
          </a:p>
        </p:txBody>
      </p:sp>
      <p:sp>
        <p:nvSpPr>
          <p:cNvPr id="8197" name="Rectangle 5"/>
          <p:cNvSpPr>
            <a:spLocks noChangeArrowheads="1"/>
          </p:cNvSpPr>
          <p:nvPr/>
        </p:nvSpPr>
        <p:spPr bwMode="auto">
          <a:xfrm rot="-5400000">
            <a:off x="-741362" y="3541713"/>
            <a:ext cx="2971800" cy="215900"/>
          </a:xfrm>
          <a:prstGeom prst="rect">
            <a:avLst/>
          </a:prstGeom>
          <a:solidFill>
            <a:schemeClr val="bg1"/>
          </a:solidFill>
          <a:ln w="9525">
            <a:noFill/>
            <a:miter lim="800000"/>
            <a:headEnd/>
            <a:tailEnd/>
          </a:ln>
        </p:spPr>
        <p:txBody>
          <a:bodyPr wrap="none" lIns="45720" tIns="0" rIns="45720" bIns="0">
            <a:spAutoFit/>
          </a:bodyPr>
          <a:lstStyle/>
          <a:p>
            <a:pPr algn="ctr" eaLnBrk="0" hangingPunct="0"/>
            <a:r>
              <a:rPr lang="en-US" altLang="en-US" sz="1400" b="1">
                <a:solidFill>
                  <a:srgbClr val="044D72"/>
                </a:solidFill>
                <a:latin typeface="Calibri" pitchFamily="34" charset="0"/>
              </a:rPr>
              <a:t>Demand for geo-information</a:t>
            </a:r>
            <a:endParaRPr lang="en-US" sz="1400" b="1" noProof="1">
              <a:solidFill>
                <a:srgbClr val="044D72"/>
              </a:solidFill>
              <a:latin typeface="Calibri" pitchFamily="34" charset="0"/>
            </a:endParaRPr>
          </a:p>
        </p:txBody>
      </p:sp>
      <p:sp>
        <p:nvSpPr>
          <p:cNvPr id="8" name="Rounded Rectangle 7"/>
          <p:cNvSpPr/>
          <p:nvPr/>
        </p:nvSpPr>
        <p:spPr>
          <a:xfrm>
            <a:off x="4645410" y="1597307"/>
            <a:ext cx="1215343" cy="4247908"/>
          </a:xfrm>
          <a:prstGeom prst="roundRect">
            <a:avLst/>
          </a:prstGeom>
          <a:solidFill>
            <a:srgbClr val="FBFF76">
              <a:alpha val="48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7" name="Rectangle 9"/>
          <p:cNvSpPr txBox="1">
            <a:spLocks noChangeArrowheads="1"/>
          </p:cNvSpPr>
          <p:nvPr/>
        </p:nvSpPr>
        <p:spPr bwMode="auto">
          <a:xfrm>
            <a:off x="1447362" y="2405500"/>
            <a:ext cx="2673788" cy="2066925"/>
          </a:xfrm>
          <a:prstGeom prst="rect">
            <a:avLst/>
          </a:prstGeom>
          <a:noFill/>
          <a:ln w="9525">
            <a:noFill/>
            <a:miter lim="800000"/>
            <a:headEnd/>
            <a:tailEnd/>
          </a:ln>
        </p:spPr>
        <p:txBody>
          <a:bodyPr/>
          <a:lstStyle/>
          <a:p>
            <a:pPr>
              <a:spcBef>
                <a:spcPct val="20000"/>
              </a:spcBef>
              <a:spcAft>
                <a:spcPct val="100000"/>
              </a:spcAft>
              <a:buSzPct val="25000"/>
              <a:defRPr/>
            </a:pPr>
            <a:r>
              <a:rPr lang="en-US" sz="1400" b="1" kern="0" dirty="0" smtClean="0">
                <a:solidFill>
                  <a:srgbClr val="000000"/>
                </a:solidFill>
                <a:latin typeface="Verdana"/>
                <a:cs typeface="Arial"/>
              </a:rPr>
              <a:t>Highest current use during crisis – need to develop methodologies and products for recovery planning and monitoring</a:t>
            </a:r>
            <a:endParaRPr lang="en-US" sz="1400" kern="0" dirty="0">
              <a:solidFill>
                <a:srgbClr val="000000"/>
              </a:solidFill>
              <a:latin typeface="Verdana"/>
              <a:cs typeface="Arial"/>
            </a:endParaRPr>
          </a:p>
        </p:txBody>
      </p:sp>
      <p:sp>
        <p:nvSpPr>
          <p:cNvPr id="2" name="Right Arrow 1"/>
          <p:cNvSpPr/>
          <p:nvPr/>
        </p:nvSpPr>
        <p:spPr>
          <a:xfrm rot="580796">
            <a:off x="3641844" y="2605659"/>
            <a:ext cx="1335487" cy="211501"/>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ounded Rectangle 8"/>
          <p:cNvSpPr/>
          <p:nvPr/>
        </p:nvSpPr>
        <p:spPr>
          <a:xfrm>
            <a:off x="5911555" y="1597307"/>
            <a:ext cx="2665708" cy="4247908"/>
          </a:xfrm>
          <a:prstGeom prst="roundRect">
            <a:avLst/>
          </a:prstGeom>
          <a:gradFill flip="none" rotWithShape="1">
            <a:gsLst>
              <a:gs pos="0">
                <a:srgbClr val="FFF200">
                  <a:alpha val="0"/>
                </a:srgbClr>
              </a:gs>
              <a:gs pos="45000">
                <a:srgbClr val="FF7A00"/>
              </a:gs>
              <a:gs pos="70000">
                <a:srgbClr val="FF0300"/>
              </a:gs>
              <a:gs pos="100000">
                <a:srgbClr val="4D0808"/>
              </a:gs>
            </a:gsLst>
            <a:lin ang="5400000" scaled="0"/>
            <a:tileRect r="-100000" b="-100000"/>
          </a:grad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smtClean="0">
                <a:solidFill>
                  <a:srgbClr val="FFFFFF"/>
                </a:solidFill>
              </a:rPr>
              <a:t>Recovery Observatory</a:t>
            </a:r>
            <a:r>
              <a:rPr lang="en-GB" b="1" dirty="0">
                <a:solidFill>
                  <a:srgbClr val="FFFFFF"/>
                </a:solidFill>
              </a:rPr>
              <a:t> </a:t>
            </a:r>
            <a:r>
              <a:rPr lang="en-GB" b="1" dirty="0" smtClean="0">
                <a:solidFill>
                  <a:srgbClr val="FFFFFF"/>
                </a:solidFill>
              </a:rPr>
              <a:t>added value</a:t>
            </a:r>
          </a:p>
        </p:txBody>
      </p:sp>
      <p:sp>
        <p:nvSpPr>
          <p:cNvPr id="10" name="TextBox 9"/>
          <p:cNvSpPr txBox="1"/>
          <p:nvPr/>
        </p:nvSpPr>
        <p:spPr>
          <a:xfrm>
            <a:off x="6258702" y="6571620"/>
            <a:ext cx="2367937" cy="230832"/>
          </a:xfrm>
          <a:prstGeom prst="rect">
            <a:avLst/>
          </a:prstGeom>
          <a:noFill/>
        </p:spPr>
        <p:txBody>
          <a:bodyPr wrap="none" rtlCol="0">
            <a:spAutoFit/>
          </a:bodyPr>
          <a:lstStyle/>
          <a:p>
            <a:r>
              <a:rPr lang="en-US" sz="900" dirty="0" smtClean="0"/>
              <a:t>Slide adapted from UNOSAT Luca </a:t>
            </a:r>
            <a:r>
              <a:rPr lang="en-US" sz="900" dirty="0" err="1" smtClean="0"/>
              <a:t>dell’Oro</a:t>
            </a:r>
            <a:endParaRPr lang="en-US" sz="900" dirty="0"/>
          </a:p>
        </p:txBody>
      </p:sp>
    </p:spTree>
    <p:extLst>
      <p:ext uri="{BB962C8B-B14F-4D97-AF65-F5344CB8AC3E}">
        <p14:creationId xmlns:p14="http://schemas.microsoft.com/office/powerpoint/2010/main" val="552882561"/>
      </p:ext>
    </p:extLst>
  </p:cSld>
  <p:clrMapOvr>
    <a:masterClrMapping/>
  </p:clrMapOvr>
  <p:transition advClick="0" advTm="15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50</a:t>
            </a:fld>
            <a:endParaRPr lang="en-US" sz="1200" dirty="0"/>
          </a:p>
        </p:txBody>
      </p:sp>
      <p:sp>
        <p:nvSpPr>
          <p:cNvPr id="5" name="Rectangle 4"/>
          <p:cNvSpPr/>
          <p:nvPr/>
        </p:nvSpPr>
        <p:spPr>
          <a:xfrm>
            <a:off x="215900" y="1395609"/>
            <a:ext cx="8610600" cy="4832093"/>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2000" b="1" dirty="0" smtClean="0"/>
              <a:t>Sustainability and Next steps </a:t>
            </a:r>
          </a:p>
          <a:p>
            <a:pPr lvl="0"/>
            <a:endParaRPr lang="en-GB" sz="1600" b="1" dirty="0"/>
          </a:p>
          <a:p>
            <a:pPr lvl="0"/>
            <a:r>
              <a:rPr lang="en-GB" sz="1600" b="1" dirty="0"/>
              <a:t>Promotion and outreach for the RO</a:t>
            </a:r>
          </a:p>
          <a:p>
            <a:pPr lvl="0"/>
            <a:endParaRPr lang="en-GB" sz="1600" b="1" dirty="0"/>
          </a:p>
          <a:p>
            <a:pPr lvl="0"/>
            <a:r>
              <a:rPr lang="en-GB" sz="1600" b="1" dirty="0"/>
              <a:t>Triggering – criteria, process, candidates</a:t>
            </a: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Lifecycle</a:t>
            </a:r>
            <a:endParaRPr lang="en-US" dirty="0"/>
          </a:p>
        </p:txBody>
      </p:sp>
      <p:graphicFrame>
        <p:nvGraphicFramePr>
          <p:cNvPr id="6" name="Diagram 5"/>
          <p:cNvGraphicFramePr/>
          <p:nvPr>
            <p:extLst>
              <p:ext uri="{D42A27DB-BD31-4B8C-83A1-F6EECF244321}">
                <p14:modId xmlns:p14="http://schemas.microsoft.com/office/powerpoint/2010/main" val="1780454128"/>
              </p:ext>
            </p:extLst>
          </p:nvPr>
        </p:nvGraphicFramePr>
        <p:xfrm>
          <a:off x="88900" y="1397000"/>
          <a:ext cx="89789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807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Sustainability</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52</a:t>
            </a:fld>
            <a:endParaRPr lang="en-US" sz="1200" dirty="0"/>
          </a:p>
        </p:txBody>
      </p:sp>
      <p:sp>
        <p:nvSpPr>
          <p:cNvPr id="6" name="Rectangle 5"/>
          <p:cNvSpPr/>
          <p:nvPr/>
        </p:nvSpPr>
        <p:spPr>
          <a:xfrm>
            <a:off x="256963" y="1368690"/>
            <a:ext cx="8828299" cy="5447646"/>
          </a:xfrm>
          <a:prstGeom prst="rect">
            <a:avLst/>
          </a:prstGeom>
        </p:spPr>
        <p:txBody>
          <a:bodyPr wrap="square">
            <a:spAutoFit/>
          </a:bodyPr>
          <a:lstStyle/>
          <a:p>
            <a:r>
              <a:rPr lang="en-IE" sz="2800" b="1" dirty="0" smtClean="0"/>
              <a:t>Sustainability Issues for Operations:</a:t>
            </a:r>
          </a:p>
          <a:p>
            <a:endParaRPr lang="en-IE" sz="2800" b="1" dirty="0" smtClean="0"/>
          </a:p>
          <a:p>
            <a:pPr lvl="0"/>
            <a:r>
              <a:rPr lang="en-CA" sz="2800" dirty="0" smtClean="0">
                <a:cs typeface="ＭＳ Ｐゴシック" pitchFamily="-106" charset="-128"/>
              </a:rPr>
              <a:t>Three main categories:</a:t>
            </a:r>
          </a:p>
          <a:p>
            <a:pPr marL="457200" lvl="0" indent="-457200">
              <a:buFont typeface="Arial"/>
              <a:buChar char="•"/>
            </a:pPr>
            <a:r>
              <a:rPr lang="en-CA" sz="2800" dirty="0" smtClean="0">
                <a:cs typeface="ＭＳ Ｐゴシック" pitchFamily="-106" charset="-128"/>
              </a:rPr>
              <a:t>Establishment and maintenance of strong ties with end users (buy-in from RO ‘owners’)</a:t>
            </a:r>
          </a:p>
          <a:p>
            <a:pPr marL="457200" lvl="0" indent="-457200">
              <a:buFont typeface="Arial"/>
              <a:buChar char="•"/>
            </a:pPr>
            <a:r>
              <a:rPr lang="en-CA" sz="2800" dirty="0" smtClean="0">
                <a:cs typeface="ＭＳ Ｐゴシック" pitchFamily="-106" charset="-128"/>
              </a:rPr>
              <a:t>Technical and financial management of RO products (value-adding), services (IT) and activities (outreach, animation)</a:t>
            </a:r>
          </a:p>
          <a:p>
            <a:pPr marL="457200" lvl="0" indent="-457200">
              <a:buFont typeface="Arial"/>
              <a:buChar char="•"/>
            </a:pPr>
            <a:r>
              <a:rPr lang="en-CA" sz="2800" dirty="0" smtClean="0">
                <a:cs typeface="ＭＳ Ｐゴシック" pitchFamily="-106" charset="-128"/>
              </a:rPr>
              <a:t>Legacy strategies and evolution of the model in other contexts</a:t>
            </a:r>
          </a:p>
          <a:p>
            <a:pPr lvl="0"/>
            <a:endParaRPr lang="en-CA" sz="2800" dirty="0">
              <a:cs typeface="ＭＳ Ｐゴシック" pitchFamily="-106" charset="-128"/>
            </a:endParaRPr>
          </a:p>
          <a:p>
            <a:pPr lvl="0"/>
            <a:endParaRPr lang="en-CA" sz="2800" dirty="0">
              <a:cs typeface="ＭＳ Ｐゴシック" pitchFamily="-106" charset="-128"/>
            </a:endParaRPr>
          </a:p>
          <a:p>
            <a:r>
              <a:rPr lang="en-US" sz="1200" dirty="0">
                <a:cs typeface="ＭＳ Ｐゴシック" pitchFamily="-106" charset="-128"/>
              </a:rPr>
              <a:t> </a:t>
            </a:r>
            <a:endParaRPr lang="en-IE" sz="2000" dirty="0"/>
          </a:p>
        </p:txBody>
      </p:sp>
    </p:spTree>
    <p:extLst>
      <p:ext uri="{BB962C8B-B14F-4D97-AF65-F5344CB8AC3E}">
        <p14:creationId xmlns:p14="http://schemas.microsoft.com/office/powerpoint/2010/main" val="171536378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3" y="1557338"/>
            <a:ext cx="6496050" cy="685800"/>
          </a:xfrm>
        </p:spPr>
        <p:txBody>
          <a:bodyPr/>
          <a:lstStyle/>
          <a:p>
            <a:pPr>
              <a:defRPr/>
            </a:pPr>
            <a:r>
              <a:rPr lang="da-DK" dirty="0" smtClean="0">
                <a:cs typeface="+mj-cs"/>
              </a:rPr>
              <a:t>Project </a:t>
            </a:r>
            <a:r>
              <a:rPr lang="en-US" dirty="0" smtClean="0">
                <a:cs typeface="+mj-cs"/>
              </a:rPr>
              <a:t> Assessment</a:t>
            </a:r>
            <a:endParaRPr lang="en-US" dirty="0">
              <a:cs typeface="+mj-cs"/>
            </a:endParaRPr>
          </a:p>
        </p:txBody>
      </p:sp>
      <p:sp>
        <p:nvSpPr>
          <p:cNvPr id="3" name="Subtitle 2"/>
          <p:cNvSpPr>
            <a:spLocks noGrp="1"/>
          </p:cNvSpPr>
          <p:nvPr>
            <p:ph type="subTitle" sz="quarter" idx="1"/>
          </p:nvPr>
        </p:nvSpPr>
        <p:spPr>
          <a:xfrm>
            <a:off x="1042988" y="1557338"/>
            <a:ext cx="7720739" cy="2803525"/>
          </a:xfrm>
        </p:spPr>
        <p:txBody>
          <a:bodyPr/>
          <a:lstStyle/>
          <a:p>
            <a:pPr marL="0" indent="0">
              <a:buNone/>
              <a:defRPr/>
            </a:pPr>
            <a:r>
              <a:rPr lang="en-US" sz="2400" dirty="0" smtClean="0">
                <a:cs typeface="+mn-cs"/>
              </a:rPr>
              <a:t>COPE will provide RO assessment during 1</a:t>
            </a:r>
            <a:r>
              <a:rPr lang="en-US" sz="2400" baseline="30000" dirty="0" smtClean="0">
                <a:cs typeface="+mn-cs"/>
              </a:rPr>
              <a:t>st</a:t>
            </a:r>
            <a:r>
              <a:rPr lang="en-US" sz="2400" dirty="0" smtClean="0">
                <a:cs typeface="+mn-cs"/>
              </a:rPr>
              <a:t> six months after triggering, and end assessment:</a:t>
            </a:r>
          </a:p>
          <a:p>
            <a:pPr>
              <a:buFont typeface="Arial" panose="020B0604020202020204" pitchFamily="34" charset="0"/>
              <a:buChar char="•"/>
              <a:defRPr/>
            </a:pPr>
            <a:r>
              <a:rPr lang="en-US" sz="2400" dirty="0" smtClean="0">
                <a:cs typeface="+mn-cs"/>
              </a:rPr>
              <a:t>Survey Design </a:t>
            </a:r>
          </a:p>
          <a:p>
            <a:pPr>
              <a:buFont typeface="Arial" panose="020B0604020202020204" pitchFamily="34" charset="0"/>
              <a:buChar char="•"/>
              <a:defRPr/>
            </a:pPr>
            <a:r>
              <a:rPr lang="en-US" sz="2400" dirty="0" smtClean="0">
                <a:cs typeface="+mn-cs"/>
              </a:rPr>
              <a:t>Based on project objectives, user expectations, PDNA</a:t>
            </a:r>
          </a:p>
          <a:p>
            <a:pPr lvl="1">
              <a:buFont typeface="Arial" panose="020B0604020202020204" pitchFamily="34" charset="0"/>
              <a:buChar char="•"/>
              <a:defRPr/>
            </a:pPr>
            <a:r>
              <a:rPr lang="en-US" sz="2000" dirty="0" smtClean="0">
                <a:solidFill>
                  <a:schemeClr val="tx1"/>
                </a:solidFill>
              </a:rPr>
              <a:t>Partners</a:t>
            </a:r>
          </a:p>
          <a:p>
            <a:pPr lvl="1">
              <a:buFont typeface="Arial" panose="020B0604020202020204" pitchFamily="34" charset="0"/>
              <a:buChar char="•"/>
              <a:defRPr/>
            </a:pPr>
            <a:r>
              <a:rPr lang="en-US" sz="2000" dirty="0" smtClean="0">
                <a:solidFill>
                  <a:schemeClr val="tx1"/>
                </a:solidFill>
              </a:rPr>
              <a:t>End-users</a:t>
            </a:r>
            <a:endParaRPr lang="en-US" sz="2400" dirty="0" smtClean="0"/>
          </a:p>
          <a:p>
            <a:pPr>
              <a:buFont typeface="Arial" panose="020B0604020202020204" pitchFamily="34" charset="0"/>
              <a:buChar char="•"/>
              <a:defRPr/>
            </a:pPr>
            <a:r>
              <a:rPr lang="en-US" sz="2400" dirty="0" smtClean="0">
                <a:cs typeface="+mn-cs"/>
              </a:rPr>
              <a:t>Validate</a:t>
            </a:r>
          </a:p>
          <a:p>
            <a:pPr>
              <a:buFont typeface="Arial" panose="020B0604020202020204" pitchFamily="34" charset="0"/>
              <a:buChar char="•"/>
              <a:defRPr/>
            </a:pPr>
            <a:r>
              <a:rPr lang="en-US" sz="2400" dirty="0" smtClean="0">
                <a:cs typeface="+mn-cs"/>
              </a:rPr>
              <a:t>Implement after 6 months</a:t>
            </a:r>
          </a:p>
          <a:p>
            <a:pPr>
              <a:buFont typeface="Arial" panose="020B0604020202020204" pitchFamily="34" charset="0"/>
              <a:buChar char="•"/>
              <a:defRPr/>
            </a:pPr>
            <a:r>
              <a:rPr lang="en-US" sz="2400" dirty="0" smtClean="0">
                <a:cs typeface="+mn-cs"/>
              </a:rPr>
              <a:t>Used for later assessments </a:t>
            </a:r>
          </a:p>
          <a:p>
            <a:pPr>
              <a:defRPr/>
            </a:pPr>
            <a:endParaRPr lang="da-DK" dirty="0" smtClean="0">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54</a:t>
            </a:fld>
            <a:endParaRPr lang="en-US" sz="1200" dirty="0"/>
          </a:p>
        </p:txBody>
      </p:sp>
      <p:sp>
        <p:nvSpPr>
          <p:cNvPr id="5" name="Rectangle 4"/>
          <p:cNvSpPr/>
          <p:nvPr/>
        </p:nvSpPr>
        <p:spPr>
          <a:xfrm>
            <a:off x="215900" y="1395609"/>
            <a:ext cx="8610600" cy="5170647"/>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2000" b="1" dirty="0"/>
              <a:t>Promotion and outreach for the RO</a:t>
            </a:r>
          </a:p>
          <a:p>
            <a:pPr lvl="0"/>
            <a:endParaRPr lang="en-GB" sz="2000" b="1" dirty="0"/>
          </a:p>
          <a:p>
            <a:pPr lvl="0"/>
            <a:r>
              <a:rPr lang="en-GB" sz="1600" b="1" dirty="0"/>
              <a:t>Triggering – criteria, process, candidates</a:t>
            </a:r>
          </a:p>
          <a:p>
            <a:endParaRPr lang="en-GB" altLang="ja-JP" sz="1600"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9992" y="101600"/>
            <a:ext cx="7565271"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smtClean="0">
                <a:latin typeface="Tahoma" pitchFamily="-106" charset="0"/>
                <a:ea typeface="ＭＳ Ｐゴシック" pitchFamily="-106" charset="-128"/>
                <a:cs typeface="Tahoma" pitchFamily="-106" charset="0"/>
              </a:rPr>
              <a:t>Promotion and Outreach</a:t>
            </a:r>
            <a:endParaRPr lang="en-US" sz="20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55</a:t>
            </a:fld>
            <a:endParaRPr lang="en-US" sz="1200" dirty="0"/>
          </a:p>
        </p:txBody>
      </p:sp>
      <p:sp>
        <p:nvSpPr>
          <p:cNvPr id="5" name="Rectangle 4"/>
          <p:cNvSpPr/>
          <p:nvPr/>
        </p:nvSpPr>
        <p:spPr>
          <a:xfrm>
            <a:off x="256963" y="2016390"/>
            <a:ext cx="8828299" cy="4464299"/>
          </a:xfrm>
          <a:prstGeom prst="rect">
            <a:avLst/>
          </a:prstGeom>
        </p:spPr>
        <p:txBody>
          <a:bodyPr wrap="square">
            <a:spAutoFit/>
          </a:bodyPr>
          <a:lstStyle/>
          <a:p>
            <a:r>
              <a:rPr lang="en-IE" sz="2400" b="1" dirty="0" smtClean="0"/>
              <a:t>Promotion and Outreach:</a:t>
            </a:r>
          </a:p>
          <a:p>
            <a:pPr marL="342900" lvl="0" indent="-342900">
              <a:buFont typeface="Arial"/>
              <a:buChar char="•"/>
            </a:pPr>
            <a:r>
              <a:rPr lang="en-CA" sz="2000" dirty="0" smtClean="0">
                <a:cs typeface="ＭＳ Ｐゴシック" pitchFamily="-106" charset="-128"/>
              </a:rPr>
              <a:t>Recovery Observatory demo now described/available on CEOS WG Disasters website</a:t>
            </a:r>
            <a:endParaRPr lang="en-CA" sz="2000" dirty="0">
              <a:cs typeface="ＭＳ Ｐゴシック" pitchFamily="-106" charset="-128"/>
            </a:endParaRPr>
          </a:p>
          <a:p>
            <a:pPr marL="342900" indent="-342900">
              <a:buFont typeface="Arial"/>
              <a:buChar char="•"/>
            </a:pPr>
            <a:r>
              <a:rPr lang="en-IE" sz="2000" dirty="0" smtClean="0"/>
              <a:t>RO was presented at two international symposia/conferences:</a:t>
            </a:r>
          </a:p>
          <a:p>
            <a:pPr marL="800100" lvl="1" indent="-342900">
              <a:buFont typeface="Arial"/>
              <a:buChar char="•"/>
            </a:pPr>
            <a:r>
              <a:rPr lang="en-IE" sz="2000" dirty="0" smtClean="0"/>
              <a:t>General overview presented at ISRSE in Berlin in May by Steven Hosford (CNES)</a:t>
            </a:r>
          </a:p>
          <a:p>
            <a:pPr marL="800100" lvl="1" indent="-342900">
              <a:buFont typeface="Arial"/>
              <a:buChar char="•"/>
            </a:pPr>
            <a:r>
              <a:rPr lang="en-GB" sz="2000" dirty="0" smtClean="0"/>
              <a:t>Computer infrastructure presented at </a:t>
            </a:r>
            <a:r>
              <a:rPr lang="en-GB" sz="2000" dirty="0"/>
              <a:t>the </a:t>
            </a:r>
            <a:r>
              <a:rPr lang="en-GB" sz="2000" dirty="0" err="1"/>
              <a:t>EARSel</a:t>
            </a:r>
            <a:r>
              <a:rPr lang="en-GB" sz="2000" dirty="0"/>
              <a:t> </a:t>
            </a:r>
            <a:r>
              <a:rPr lang="en-GB" sz="2000" dirty="0" smtClean="0"/>
              <a:t>Symposium in June in Stockholm </a:t>
            </a:r>
            <a:r>
              <a:rPr lang="en-GB" sz="2000" dirty="0"/>
              <a:t>by Arnaud </a:t>
            </a:r>
            <a:r>
              <a:rPr lang="en-GB" sz="2000" dirty="0" err="1"/>
              <a:t>Sellé</a:t>
            </a:r>
            <a:r>
              <a:rPr lang="en-GB" sz="2000" dirty="0"/>
              <a:t> (</a:t>
            </a:r>
            <a:r>
              <a:rPr lang="en-GB" sz="2000" dirty="0" smtClean="0"/>
              <a:t>CNES)</a:t>
            </a:r>
            <a:r>
              <a:rPr lang="en-CA" sz="2000" dirty="0" smtClean="0"/>
              <a:t> </a:t>
            </a:r>
            <a:endParaRPr lang="en-IE" sz="2000" dirty="0" smtClean="0"/>
          </a:p>
          <a:p>
            <a:pPr marL="342900" lvl="0" indent="-342900">
              <a:buFont typeface="Arial"/>
              <a:buChar char="•"/>
            </a:pPr>
            <a:endParaRPr lang="en-CA" sz="2000" dirty="0" smtClean="0">
              <a:cs typeface="ＭＳ Ｐゴシック" pitchFamily="-106" charset="-128"/>
            </a:endParaRPr>
          </a:p>
          <a:p>
            <a:pPr marL="342900" lvl="0" indent="-342900">
              <a:buFont typeface="Arial"/>
              <a:buChar char="•"/>
            </a:pPr>
            <a:r>
              <a:rPr lang="en-CA" sz="2000" dirty="0" smtClean="0">
                <a:cs typeface="ＭＳ Ｐゴシック" pitchFamily="-106" charset="-128"/>
              </a:rPr>
              <a:t>Future/upcoming events to showcase the RO include:</a:t>
            </a:r>
          </a:p>
          <a:p>
            <a:pPr marL="800100" lvl="1" indent="-342900">
              <a:buFont typeface="Arial"/>
              <a:buChar char="•"/>
            </a:pPr>
            <a:r>
              <a:rPr lang="en-CA" sz="2000" dirty="0" smtClean="0">
                <a:cs typeface="ＭＳ Ｐゴシック" pitchFamily="-106" charset="-128"/>
              </a:rPr>
              <a:t>Understanding Risk, Istanbul May 2016</a:t>
            </a:r>
          </a:p>
          <a:p>
            <a:pPr marL="800100" lvl="1" indent="-342900">
              <a:buFont typeface="Arial"/>
              <a:buChar char="•"/>
            </a:pPr>
            <a:r>
              <a:rPr lang="en-CA" sz="2000" dirty="0" smtClean="0">
                <a:cs typeface="ＭＳ Ｐゴシック" pitchFamily="-106" charset="-128"/>
              </a:rPr>
              <a:t>ESA Living Planet, Prague May </a:t>
            </a:r>
            <a:r>
              <a:rPr lang="en-CA" sz="2000" dirty="0" smtClean="0">
                <a:solidFill>
                  <a:srgbClr val="002569"/>
                </a:solidFill>
                <a:cs typeface="ＭＳ Ｐゴシック" pitchFamily="-106" charset="-128"/>
              </a:rPr>
              <a:t>2016</a:t>
            </a:r>
            <a:endParaRPr lang="en-CA" sz="2000" dirty="0">
              <a:solidFill>
                <a:srgbClr val="002569"/>
              </a:solidFill>
              <a:cs typeface="ＭＳ Ｐゴシック" pitchFamily="-106" charset="-128"/>
            </a:endParaRPr>
          </a:p>
          <a:p>
            <a:pPr marL="800100" lvl="1" indent="-342900">
              <a:buFont typeface="Arial"/>
              <a:buChar char="•"/>
            </a:pPr>
            <a:r>
              <a:rPr lang="en-US" sz="2000" dirty="0" smtClean="0">
                <a:cs typeface="ＭＳ Ｐゴシック" pitchFamily="-106" charset="-128"/>
              </a:rPr>
              <a:t>Others? What are YOUR plans?</a:t>
            </a:r>
            <a:r>
              <a:rPr lang="en-US" sz="2000" dirty="0">
                <a:cs typeface="ＭＳ Ｐゴシック" pitchFamily="-106" charset="-128"/>
              </a:rPr>
              <a:t> </a:t>
            </a:r>
            <a:endParaRPr lang="en-IE" sz="2000" dirty="0"/>
          </a:p>
          <a:p>
            <a:pPr defTabSz="914400">
              <a:lnSpc>
                <a:spcPct val="90000"/>
              </a:lnSpc>
              <a:spcBef>
                <a:spcPct val="20000"/>
              </a:spcBef>
            </a:pPr>
            <a:endParaRPr lang="en-GB" altLang="ja-JP" b="1"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71078452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800" dirty="0" smtClean="0">
                <a:latin typeface="Tahoma" pitchFamily="-106" charset="0"/>
                <a:ea typeface="ＭＳ Ｐゴシック" pitchFamily="-106" charset="-128"/>
                <a:cs typeface="Tahoma" pitchFamily="-106" charset="0"/>
              </a:rPr>
              <a:t>Recovery Observatory Status - Overview</a:t>
            </a:r>
            <a:endParaRPr lang="en-US" sz="2800"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56</a:t>
            </a:fld>
            <a:endParaRPr lang="en-US" sz="1200" dirty="0"/>
          </a:p>
        </p:txBody>
      </p:sp>
      <p:sp>
        <p:nvSpPr>
          <p:cNvPr id="5" name="Rectangle 4"/>
          <p:cNvSpPr/>
          <p:nvPr/>
        </p:nvSpPr>
        <p:spPr>
          <a:xfrm>
            <a:off x="215900" y="1395609"/>
            <a:ext cx="8610600" cy="4832093"/>
          </a:xfrm>
          <a:prstGeom prst="rect">
            <a:avLst/>
          </a:prstGeom>
        </p:spPr>
        <p:txBody>
          <a:bodyPr wrap="square">
            <a:spAutoFit/>
          </a:bodyPr>
          <a:lstStyle/>
          <a:p>
            <a:pPr lvl="0"/>
            <a:r>
              <a:rPr lang="en-GB" sz="1600" b="1" dirty="0"/>
              <a:t>Overview, status, objectives, role of </a:t>
            </a:r>
            <a:r>
              <a:rPr lang="en-CA" sz="1600" b="1" dirty="0"/>
              <a:t>agencies</a:t>
            </a:r>
            <a:endParaRPr lang="en-CA" sz="1600" dirty="0"/>
          </a:p>
          <a:p>
            <a:endParaRPr lang="en-CA" sz="1600" dirty="0"/>
          </a:p>
          <a:p>
            <a:pPr lvl="0"/>
            <a:r>
              <a:rPr lang="en-GB" sz="1600" b="1" dirty="0"/>
              <a:t>Lessons Learned – Cyclone Pam</a:t>
            </a:r>
          </a:p>
          <a:p>
            <a:pPr lvl="0"/>
            <a:endParaRPr lang="en-GB" sz="1600" b="1" dirty="0"/>
          </a:p>
          <a:p>
            <a:pPr lvl="0"/>
            <a:r>
              <a:rPr lang="en-GB" sz="1600" b="1" dirty="0"/>
              <a:t>Review of needs – products and services </a:t>
            </a:r>
          </a:p>
          <a:p>
            <a:pPr lvl="0"/>
            <a:endParaRPr lang="en-GB" sz="1600" b="1" dirty="0"/>
          </a:p>
          <a:p>
            <a:pPr lvl="0"/>
            <a:r>
              <a:rPr lang="en-GB" sz="1600" b="1" dirty="0"/>
              <a:t>User and stakeholder involvement</a:t>
            </a:r>
          </a:p>
          <a:p>
            <a:pPr lvl="0"/>
            <a:endParaRPr lang="en-GB" sz="1600" b="1" dirty="0"/>
          </a:p>
          <a:p>
            <a:pPr lvl="0"/>
            <a:r>
              <a:rPr lang="en-GB" sz="1600" b="1" dirty="0"/>
              <a:t>IT Architecture demo</a:t>
            </a:r>
          </a:p>
          <a:p>
            <a:pPr lvl="0"/>
            <a:r>
              <a:rPr lang="en-GB" sz="1600" b="1" dirty="0"/>
              <a:t> </a:t>
            </a:r>
            <a:endParaRPr lang="en-CA" sz="1600" dirty="0"/>
          </a:p>
          <a:p>
            <a:pPr lvl="0"/>
            <a:r>
              <a:rPr lang="en-GB" sz="1600" b="1" dirty="0"/>
              <a:t>Value-adding strategies</a:t>
            </a:r>
          </a:p>
          <a:p>
            <a:pPr lvl="0"/>
            <a:endParaRPr lang="en-GB" sz="1600" b="1" dirty="0"/>
          </a:p>
          <a:p>
            <a:pPr lvl="0"/>
            <a:r>
              <a:rPr lang="en-GB" sz="1600" b="1" dirty="0"/>
              <a:t>Licensing issues</a:t>
            </a:r>
            <a:endParaRPr lang="en-CA" sz="1600" dirty="0"/>
          </a:p>
          <a:p>
            <a:r>
              <a:rPr lang="en-GB" sz="1600" b="1" dirty="0"/>
              <a:t> </a:t>
            </a:r>
            <a:endParaRPr lang="en-CA" sz="1600" dirty="0"/>
          </a:p>
          <a:p>
            <a:pPr lvl="0"/>
            <a:r>
              <a:rPr lang="en-GB" sz="1600" b="1" dirty="0"/>
              <a:t>Sustainability and Next steps </a:t>
            </a:r>
          </a:p>
          <a:p>
            <a:pPr lvl="0"/>
            <a:endParaRPr lang="en-GB" sz="1600" b="1" dirty="0"/>
          </a:p>
          <a:p>
            <a:pPr lvl="0"/>
            <a:r>
              <a:rPr lang="en-GB" sz="1600" b="1" dirty="0"/>
              <a:t>Promotion and outreach for the RO</a:t>
            </a:r>
          </a:p>
          <a:p>
            <a:pPr lvl="0"/>
            <a:endParaRPr lang="en-GB" sz="1600" b="1" dirty="0"/>
          </a:p>
          <a:p>
            <a:pPr lvl="0"/>
            <a:r>
              <a:rPr lang="en-GB" sz="2000" b="1" dirty="0"/>
              <a:t>Triggering – criteria, process, candidates</a:t>
            </a:r>
          </a:p>
        </p:txBody>
      </p:sp>
    </p:spTree>
    <p:extLst>
      <p:ext uri="{BB962C8B-B14F-4D97-AF65-F5344CB8AC3E}">
        <p14:creationId xmlns:p14="http://schemas.microsoft.com/office/powerpoint/2010/main" val="238324735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932" y="188913"/>
            <a:ext cx="7749868" cy="501650"/>
          </a:xfrm>
        </p:spPr>
        <p:txBody>
          <a:bodyPr/>
          <a:lstStyle/>
          <a:p>
            <a:r>
              <a:rPr lang="en-US" dirty="0" smtClean="0"/>
              <a:t>RO Triggering Process Paper Status</a:t>
            </a:r>
            <a:endParaRPr lang="en-US" dirty="0"/>
          </a:p>
        </p:txBody>
      </p:sp>
      <p:sp>
        <p:nvSpPr>
          <p:cNvPr id="5" name="TextBox 4"/>
          <p:cNvSpPr txBox="1"/>
          <p:nvPr/>
        </p:nvSpPr>
        <p:spPr>
          <a:xfrm>
            <a:off x="419100" y="1761172"/>
            <a:ext cx="8331200" cy="3447098"/>
          </a:xfrm>
          <a:prstGeom prst="rect">
            <a:avLst/>
          </a:prstGeom>
          <a:noFill/>
        </p:spPr>
        <p:txBody>
          <a:bodyPr wrap="square" rtlCol="0">
            <a:spAutoFit/>
          </a:bodyPr>
          <a:lstStyle/>
          <a:p>
            <a:pPr marL="342900" indent="-342900">
              <a:buFont typeface="Arial"/>
              <a:buChar char="•"/>
            </a:pPr>
            <a:r>
              <a:rPr lang="en-US" sz="2000" dirty="0" smtClean="0"/>
              <a:t>Process Paper draft has been </a:t>
            </a:r>
            <a:r>
              <a:rPr lang="en-US" sz="2000" dirty="0" err="1" smtClean="0"/>
              <a:t>finalised</a:t>
            </a:r>
            <a:r>
              <a:rPr lang="en-US" sz="2000" dirty="0" smtClean="0"/>
              <a:t> and will be presented at next SIT Technical Workshop for information (Darmstadt, 17-18 September)</a:t>
            </a:r>
          </a:p>
          <a:p>
            <a:pPr marL="342900" indent="-342900">
              <a:buFont typeface="Arial"/>
              <a:buChar char="•"/>
            </a:pPr>
            <a:r>
              <a:rPr lang="en-US" sz="2000" dirty="0" smtClean="0"/>
              <a:t>Revisions will be made if required after comments received from CEOS principals after SIT</a:t>
            </a:r>
          </a:p>
          <a:p>
            <a:pPr marL="342900" indent="-342900">
              <a:buFont typeface="Arial"/>
              <a:buChar char="•"/>
            </a:pPr>
            <a:r>
              <a:rPr lang="en-US" sz="2000" dirty="0" smtClean="0"/>
              <a:t>Final Process Paper will be approved at Plenary (Kyoto, 4-6 November); if triggering requested before then, triggering itself will also be presented for approval at Plenary.</a:t>
            </a:r>
          </a:p>
          <a:p>
            <a:pPr marL="342900" indent="-342900">
              <a:buFont typeface="Arial"/>
              <a:buChar char="•"/>
            </a:pPr>
            <a:r>
              <a:rPr lang="en-US" sz="2000" dirty="0" smtClean="0"/>
              <a:t>No current requests to trigger RO, although informal discussions have taken place on Nepal earthquake reconstruction efforts</a:t>
            </a:r>
          </a:p>
          <a:p>
            <a:pPr marL="342900" indent="-342900">
              <a:buAutoNum type="arabicPeriod"/>
            </a:pPr>
            <a:endParaRPr lang="en-US" dirty="0"/>
          </a:p>
        </p:txBody>
      </p:sp>
    </p:spTree>
    <p:extLst>
      <p:ext uri="{BB962C8B-B14F-4D97-AF65-F5344CB8AC3E}">
        <p14:creationId xmlns:p14="http://schemas.microsoft.com/office/powerpoint/2010/main" val="2837512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lstStyle/>
          <a:p>
            <a:pPr marL="0" indent="0">
              <a:buNone/>
            </a:pPr>
            <a:r>
              <a:rPr lang="fr-FR" dirty="0" err="1" smtClean="0"/>
              <a:t>Significant</a:t>
            </a:r>
            <a:r>
              <a:rPr lang="fr-FR" dirty="0" smtClean="0"/>
              <a:t> </a:t>
            </a:r>
            <a:r>
              <a:rPr lang="fr-FR" dirty="0" err="1" smtClean="0"/>
              <a:t>progress</a:t>
            </a:r>
            <a:r>
              <a:rPr lang="fr-FR" dirty="0" smtClean="0"/>
              <a:t> made in </a:t>
            </a:r>
            <a:r>
              <a:rPr lang="fr-FR" dirty="0" err="1" smtClean="0"/>
              <a:t>past</a:t>
            </a:r>
            <a:r>
              <a:rPr lang="fr-FR" dirty="0" smtClean="0"/>
              <a:t> few </a:t>
            </a:r>
            <a:r>
              <a:rPr lang="fr-FR" dirty="0" err="1" smtClean="0"/>
              <a:t>months</a:t>
            </a:r>
            <a:r>
              <a:rPr lang="fr-FR" dirty="0" smtClean="0"/>
              <a:t> on:</a:t>
            </a:r>
          </a:p>
          <a:p>
            <a:r>
              <a:rPr lang="fr-FR" dirty="0" smtClean="0"/>
              <a:t>End user </a:t>
            </a:r>
            <a:r>
              <a:rPr lang="fr-FR" dirty="0" err="1" smtClean="0"/>
              <a:t>product</a:t>
            </a:r>
            <a:r>
              <a:rPr lang="fr-FR" dirty="0" smtClean="0"/>
              <a:t> </a:t>
            </a:r>
            <a:r>
              <a:rPr lang="fr-FR" dirty="0" err="1" smtClean="0"/>
              <a:t>definition</a:t>
            </a:r>
            <a:endParaRPr lang="fr-FR" dirty="0" smtClean="0"/>
          </a:p>
          <a:p>
            <a:r>
              <a:rPr lang="fr-FR" dirty="0" smtClean="0"/>
              <a:t>Infrastructure</a:t>
            </a:r>
          </a:p>
          <a:p>
            <a:r>
              <a:rPr lang="fr-FR" dirty="0" err="1" smtClean="0"/>
              <a:t>Licensing</a:t>
            </a:r>
            <a:r>
              <a:rPr lang="fr-FR" dirty="0" smtClean="0"/>
              <a:t> issue</a:t>
            </a:r>
          </a:p>
          <a:p>
            <a:endParaRPr lang="fr-FR" dirty="0" smtClean="0"/>
          </a:p>
          <a:p>
            <a:pPr marL="0" indent="0">
              <a:buNone/>
            </a:pPr>
            <a:r>
              <a:rPr lang="fr-FR" dirty="0" err="1" smtClean="0"/>
              <a:t>Preparation</a:t>
            </a:r>
            <a:r>
              <a:rPr lang="fr-FR" dirty="0" smtClean="0"/>
              <a:t> phase </a:t>
            </a:r>
            <a:r>
              <a:rPr lang="fr-FR" dirty="0" err="1" smtClean="0"/>
              <a:t>is</a:t>
            </a:r>
            <a:r>
              <a:rPr lang="fr-FR" dirty="0" smtClean="0"/>
              <a:t> </a:t>
            </a:r>
            <a:r>
              <a:rPr lang="fr-FR" dirty="0" err="1" smtClean="0"/>
              <a:t>now</a:t>
            </a:r>
            <a:r>
              <a:rPr lang="fr-FR" dirty="0" smtClean="0"/>
              <a:t> </a:t>
            </a:r>
            <a:r>
              <a:rPr lang="fr-FR" dirty="0" err="1" smtClean="0"/>
              <a:t>complete</a:t>
            </a:r>
            <a:r>
              <a:rPr lang="fr-FR" dirty="0"/>
              <a:t> </a:t>
            </a:r>
            <a:r>
              <a:rPr lang="fr-FR" dirty="0" smtClean="0"/>
              <a:t>– </a:t>
            </a:r>
            <a:r>
              <a:rPr lang="fr-FR" dirty="0" err="1" smtClean="0"/>
              <a:t>triggering</a:t>
            </a:r>
            <a:r>
              <a:rPr lang="fr-FR" dirty="0" smtClean="0"/>
              <a:t> </a:t>
            </a:r>
            <a:r>
              <a:rPr lang="fr-FR" dirty="0" err="1" smtClean="0"/>
              <a:t>now</a:t>
            </a:r>
            <a:r>
              <a:rPr lang="fr-FR" dirty="0" smtClean="0"/>
              <a:t> </a:t>
            </a:r>
            <a:r>
              <a:rPr lang="fr-FR" dirty="0" err="1" smtClean="0"/>
              <a:t>required</a:t>
            </a:r>
            <a:r>
              <a:rPr lang="fr-FR" dirty="0" smtClean="0"/>
              <a:t> to mature the </a:t>
            </a:r>
            <a:r>
              <a:rPr lang="fr-FR" dirty="0" err="1" smtClean="0"/>
              <a:t>project</a:t>
            </a:r>
            <a:r>
              <a:rPr lang="fr-FR" dirty="0" smtClean="0"/>
              <a:t> </a:t>
            </a:r>
            <a:r>
              <a:rPr lang="fr-FR" dirty="0" err="1" smtClean="0"/>
              <a:t>further</a:t>
            </a:r>
            <a:endParaRPr lang="fr-FR" dirty="0" smtClean="0"/>
          </a:p>
          <a:p>
            <a:pPr marL="0" indent="0">
              <a:buNone/>
            </a:pPr>
            <a:r>
              <a:rPr lang="fr-FR" dirty="0" smtClean="0"/>
              <a:t>Project </a:t>
            </a:r>
            <a:r>
              <a:rPr lang="fr-FR" dirty="0" err="1" smtClean="0"/>
              <a:t>would</a:t>
            </a:r>
            <a:r>
              <a:rPr lang="fr-FR" dirty="0" smtClean="0"/>
              <a:t> </a:t>
            </a:r>
            <a:r>
              <a:rPr lang="fr-FR" dirty="0" err="1" smtClean="0"/>
              <a:t>benefit</a:t>
            </a:r>
            <a:r>
              <a:rPr lang="fr-FR" dirty="0" smtClean="0"/>
              <a:t> </a:t>
            </a:r>
            <a:r>
              <a:rPr lang="fr-FR" dirty="0" err="1" smtClean="0"/>
              <a:t>from</a:t>
            </a:r>
            <a:r>
              <a:rPr lang="fr-FR" dirty="0" smtClean="0"/>
              <a:t> </a:t>
            </a:r>
            <a:r>
              <a:rPr lang="fr-FR" dirty="0" err="1" smtClean="0"/>
              <a:t>deeper</a:t>
            </a:r>
            <a:r>
              <a:rPr lang="fr-FR" dirty="0" smtClean="0"/>
              <a:t> </a:t>
            </a:r>
            <a:r>
              <a:rPr lang="fr-FR" dirty="0" err="1" smtClean="0"/>
              <a:t>involvement</a:t>
            </a:r>
            <a:r>
              <a:rPr lang="fr-FR" dirty="0" smtClean="0"/>
              <a:t> of </a:t>
            </a:r>
            <a:r>
              <a:rPr lang="fr-FR" dirty="0" err="1" smtClean="0"/>
              <a:t>other</a:t>
            </a:r>
            <a:r>
              <a:rPr lang="fr-FR" dirty="0" smtClean="0"/>
              <a:t> </a:t>
            </a:r>
            <a:r>
              <a:rPr lang="fr-FR" dirty="0" err="1" smtClean="0"/>
              <a:t>agencies</a:t>
            </a:r>
            <a:r>
              <a:rPr lang="fr-FR" dirty="0" smtClean="0"/>
              <a:t> (</a:t>
            </a:r>
            <a:r>
              <a:rPr lang="fr-FR" dirty="0" err="1" smtClean="0"/>
              <a:t>specifically</a:t>
            </a:r>
            <a:r>
              <a:rPr lang="fr-FR" dirty="0" smtClean="0"/>
              <a:t> on </a:t>
            </a:r>
            <a:r>
              <a:rPr lang="fr-FR" dirty="0" err="1" smtClean="0"/>
              <a:t>products</a:t>
            </a:r>
            <a:r>
              <a:rPr lang="fr-FR" dirty="0" smtClean="0"/>
              <a:t> </a:t>
            </a:r>
            <a:r>
              <a:rPr lang="fr-FR" dirty="0" err="1" smtClean="0"/>
              <a:t>generated</a:t>
            </a:r>
            <a:r>
              <a:rPr lang="fr-FR" dirty="0" smtClean="0"/>
              <a:t> </a:t>
            </a:r>
            <a:r>
              <a:rPr lang="fr-FR" dirty="0" err="1" smtClean="0"/>
              <a:t>from</a:t>
            </a:r>
            <a:r>
              <a:rPr lang="fr-FR" dirty="0" smtClean="0"/>
              <a:t> </a:t>
            </a:r>
            <a:r>
              <a:rPr lang="fr-FR" dirty="0" err="1" smtClean="0"/>
              <a:t>their</a:t>
            </a:r>
            <a:r>
              <a:rPr lang="fr-FR" dirty="0" smtClean="0"/>
              <a:t> data)</a:t>
            </a:r>
          </a:p>
          <a:p>
            <a:pPr marL="0" indent="0">
              <a:buNone/>
            </a:pPr>
            <a:r>
              <a:rPr lang="fr-FR" dirty="0" err="1" smtClean="0"/>
              <a:t>Better</a:t>
            </a:r>
            <a:r>
              <a:rPr lang="fr-FR" dirty="0" smtClean="0"/>
              <a:t> </a:t>
            </a:r>
            <a:r>
              <a:rPr lang="fr-FR" dirty="0" err="1" smtClean="0"/>
              <a:t>understanding</a:t>
            </a:r>
            <a:r>
              <a:rPr lang="fr-FR" dirty="0" smtClean="0"/>
              <a:t> of </a:t>
            </a:r>
            <a:r>
              <a:rPr lang="fr-FR" dirty="0" err="1" smtClean="0"/>
              <a:t>sequencing</a:t>
            </a:r>
            <a:r>
              <a:rPr lang="fr-FR" dirty="0" smtClean="0"/>
              <a:t> (</a:t>
            </a:r>
            <a:r>
              <a:rPr lang="fr-FR" dirty="0" err="1" smtClean="0"/>
              <a:t>rapid</a:t>
            </a:r>
            <a:r>
              <a:rPr lang="fr-FR" dirty="0" smtClean="0"/>
              <a:t> </a:t>
            </a:r>
            <a:r>
              <a:rPr lang="fr-FR" dirty="0" err="1" smtClean="0"/>
              <a:t>assessment</a:t>
            </a:r>
            <a:r>
              <a:rPr lang="fr-FR" dirty="0" smtClean="0"/>
              <a:t>, PDNA, </a:t>
            </a:r>
            <a:r>
              <a:rPr lang="fr-FR" dirty="0" err="1" smtClean="0"/>
              <a:t>Recovery</a:t>
            </a:r>
            <a:r>
              <a:rPr lang="fr-FR" dirty="0" smtClean="0"/>
              <a:t> </a:t>
            </a:r>
            <a:r>
              <a:rPr lang="fr-FR" dirty="0" err="1" smtClean="0"/>
              <a:t>period</a:t>
            </a:r>
            <a:r>
              <a:rPr lang="fr-FR" dirty="0" smtClean="0"/>
              <a:t>) – issue of contribution of RO vs. Charter/EMS/SA </a:t>
            </a:r>
          </a:p>
          <a:p>
            <a:pPr marL="0" indent="0">
              <a:buNone/>
            </a:pPr>
            <a:r>
              <a:rPr lang="fr-FR" dirty="0" smtClean="0"/>
              <a:t>  </a:t>
            </a:r>
            <a:endParaRPr lang="fr-FR" dirty="0"/>
          </a:p>
          <a:p>
            <a:endParaRPr lang="fr-FR" dirty="0"/>
          </a:p>
        </p:txBody>
      </p:sp>
    </p:spTree>
    <p:extLst>
      <p:ext uri="{BB962C8B-B14F-4D97-AF65-F5344CB8AC3E}">
        <p14:creationId xmlns:p14="http://schemas.microsoft.com/office/powerpoint/2010/main" val="2373732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lstStyle/>
          <a:p>
            <a:pPr marL="0" indent="0">
              <a:buNone/>
            </a:pPr>
            <a:r>
              <a:rPr lang="en-IE" dirty="0" smtClean="0"/>
              <a:t>Significant effort continues in exchanges with WB/UNDP</a:t>
            </a:r>
          </a:p>
          <a:p>
            <a:pPr marL="0" indent="0">
              <a:buNone/>
            </a:pPr>
            <a:endParaRPr lang="en-IE" dirty="0" smtClean="0"/>
          </a:p>
          <a:p>
            <a:pPr marL="0" indent="0">
              <a:buNone/>
            </a:pPr>
            <a:r>
              <a:rPr lang="en-IE" dirty="0" smtClean="0"/>
              <a:t>Develop close relationship with EMS Risk and Recovery</a:t>
            </a:r>
          </a:p>
          <a:p>
            <a:pPr marL="0" indent="0">
              <a:buNone/>
            </a:pPr>
            <a:endParaRPr lang="en-IE" dirty="0" smtClean="0"/>
          </a:p>
          <a:p>
            <a:pPr marL="0" indent="0">
              <a:buNone/>
            </a:pPr>
            <a:r>
              <a:rPr lang="en-IE" dirty="0" smtClean="0"/>
              <a:t>RO is an ambitious project and much work remains to be done by the ROOT</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137980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Rapid Assessment </a:t>
            </a:r>
            <a:r>
              <a:rPr lang="en-GB" altLang="ja-JP" dirty="0" err="1" smtClean="0">
                <a:latin typeface="Tahoma" pitchFamily="-106" charset="0"/>
                <a:ea typeface="ＭＳ Ｐゴシック" pitchFamily="-106" charset="-128"/>
                <a:cs typeface="Tahoma" pitchFamily="-106" charset="0"/>
              </a:rPr>
              <a:t>vs</a:t>
            </a:r>
            <a:r>
              <a:rPr lang="en-GB" altLang="ja-JP" dirty="0" smtClean="0">
                <a:latin typeface="Tahoma" pitchFamily="-106" charset="0"/>
                <a:ea typeface="ＭＳ Ｐゴシック" pitchFamily="-106" charset="-128"/>
                <a:cs typeface="Tahoma" pitchFamily="-106" charset="0"/>
              </a:rPr>
              <a:t> Recovery Planning and Monitoring</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6</a:t>
            </a:fld>
            <a:endParaRPr lang="en-US" sz="1200" dirty="0"/>
          </a:p>
        </p:txBody>
      </p:sp>
      <p:pic>
        <p:nvPicPr>
          <p:cNvPr id="6" name="Image 9"/>
          <p:cNvPicPr/>
          <p:nvPr/>
        </p:nvPicPr>
        <p:blipFill>
          <a:blip r:embed="rId3" cstate="print"/>
          <a:srcRect/>
          <a:stretch>
            <a:fillRect/>
          </a:stretch>
        </p:blipFill>
        <p:spPr bwMode="auto">
          <a:xfrm>
            <a:off x="112261" y="1828798"/>
            <a:ext cx="8912049" cy="3930624"/>
          </a:xfrm>
          <a:prstGeom prst="rect">
            <a:avLst/>
          </a:prstGeom>
          <a:noFill/>
          <a:ln w="9525">
            <a:noFill/>
            <a:miter lim="800000"/>
            <a:headEnd/>
            <a:tailEnd/>
          </a:ln>
        </p:spPr>
      </p:pic>
    </p:spTree>
    <p:extLst>
      <p:ext uri="{BB962C8B-B14F-4D97-AF65-F5344CB8AC3E}">
        <p14:creationId xmlns:p14="http://schemas.microsoft.com/office/powerpoint/2010/main" val="336844473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9957" y="2555781"/>
            <a:ext cx="4863832" cy="3108543"/>
          </a:xfrm>
          <a:prstGeom prst="rect">
            <a:avLst/>
          </a:prstGeom>
          <a:noFill/>
        </p:spPr>
        <p:txBody>
          <a:bodyPr wrap="none" rtlCol="0">
            <a:spAutoFit/>
          </a:bodyPr>
          <a:lstStyle/>
          <a:p>
            <a:pPr algn="ctr"/>
            <a:r>
              <a:rPr lang="en-US" sz="4000" b="1" dirty="0" smtClean="0"/>
              <a:t>Thank you!</a:t>
            </a:r>
          </a:p>
          <a:p>
            <a:pPr algn="ctr"/>
            <a:endParaRPr lang="en-US" sz="2800" b="1" dirty="0" smtClean="0"/>
          </a:p>
          <a:p>
            <a:pPr algn="ctr"/>
            <a:endParaRPr lang="en-US" sz="3200" b="1" dirty="0" smtClean="0"/>
          </a:p>
          <a:p>
            <a:pPr algn="ctr"/>
            <a:r>
              <a:rPr lang="en-US" sz="3200" b="1" dirty="0" smtClean="0">
                <a:hlinkClick r:id="rId2"/>
              </a:rPr>
              <a:t>steven.hosford@cnes.fr</a:t>
            </a:r>
            <a:endParaRPr lang="en-US" sz="3200" b="1" dirty="0" smtClean="0"/>
          </a:p>
          <a:p>
            <a:pPr algn="ctr"/>
            <a:r>
              <a:rPr lang="en-US" sz="3200" b="1" dirty="0" smtClean="0">
                <a:hlinkClick r:id="rId3"/>
              </a:rPr>
              <a:t>catherine.proy@cnes.fr</a:t>
            </a:r>
            <a:endParaRPr lang="en-US" sz="3200" b="1" dirty="0" smtClean="0"/>
          </a:p>
          <a:p>
            <a:pPr algn="ctr"/>
            <a:endParaRPr lang="en-US" sz="3200" b="1" dirty="0"/>
          </a:p>
        </p:txBody>
      </p:sp>
    </p:spTree>
    <p:extLst>
      <p:ext uri="{BB962C8B-B14F-4D97-AF65-F5344CB8AC3E}">
        <p14:creationId xmlns:p14="http://schemas.microsoft.com/office/powerpoint/2010/main" val="3936885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Status Overview</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7</a:t>
            </a:fld>
            <a:endParaRPr lang="en-US" sz="1200" dirty="0"/>
          </a:p>
        </p:txBody>
      </p:sp>
      <p:sp>
        <p:nvSpPr>
          <p:cNvPr id="5" name="Rectangle 4"/>
          <p:cNvSpPr/>
          <p:nvPr/>
        </p:nvSpPr>
        <p:spPr>
          <a:xfrm>
            <a:off x="0" y="1851915"/>
            <a:ext cx="9144000" cy="4087273"/>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Recovery Observatory ready for triggering since </a:t>
            </a:r>
            <a:r>
              <a:rPr lang="en-GB" altLang="ja-JP" sz="2200" b="1" dirty="0" smtClean="0">
                <a:solidFill>
                  <a:schemeClr val="tx1">
                    <a:lumMod val="75000"/>
                  </a:schemeClr>
                </a:solidFill>
                <a:latin typeface="Arial"/>
                <a:ea typeface="ＭＳ Ｐゴシック" pitchFamily="50" charset="-128"/>
                <a:cs typeface="Arial"/>
              </a:rPr>
              <a:t>early 2015</a:t>
            </a:r>
            <a:endParaRPr lang="en-GB" altLang="ja-JP" sz="2200" b="1" dirty="0" smtClean="0">
              <a:solidFill>
                <a:schemeClr val="tx1">
                  <a:lumMod val="75000"/>
                </a:schemeClr>
              </a:solidFill>
              <a:latin typeface="Arial"/>
              <a:ea typeface="ＭＳ Ｐゴシック" pitchFamily="50" charset="-128"/>
              <a:cs typeface="Arial"/>
            </a:endParaRPr>
          </a:p>
          <a:p>
            <a:pPr marL="800100" lvl="1" indent="-342900" defTabSz="914400">
              <a:lnSpc>
                <a:spcPct val="90000"/>
              </a:lnSpc>
              <a:spcBef>
                <a:spcPct val="20000"/>
              </a:spcBef>
              <a:buFont typeface="Arial" charset="0"/>
              <a:buChar char="•"/>
            </a:pPr>
            <a:r>
              <a:rPr lang="en-GB" altLang="ja-JP" sz="2200" b="1" dirty="0">
                <a:latin typeface="Arial"/>
                <a:ea typeface="ＭＳ Ｐゴシック" pitchFamily="50" charset="-128"/>
                <a:cs typeface="Arial"/>
              </a:rPr>
              <a:t>collaboration </a:t>
            </a:r>
            <a:r>
              <a:rPr lang="en-GB" altLang="ja-JP" sz="2200" b="1" dirty="0" smtClean="0">
                <a:latin typeface="Arial"/>
                <a:ea typeface="ＭＳ Ｐゴシック" pitchFamily="50" charset="-128"/>
                <a:cs typeface="Arial"/>
              </a:rPr>
              <a:t>attempted on Cyclone Pam (Vanuatu – see Lessons Learned Report), highlighting possible contradictions between Rapid Assessment and Recovery support;</a:t>
            </a:r>
          </a:p>
          <a:p>
            <a:pPr marL="800100" lvl="1" indent="-342900" defTabSz="914400">
              <a:lnSpc>
                <a:spcPct val="90000"/>
              </a:lnSpc>
              <a:spcBef>
                <a:spcPct val="20000"/>
              </a:spcBef>
              <a:buFont typeface="Arial" charset="0"/>
              <a:buChar char="•"/>
            </a:pPr>
            <a:r>
              <a:rPr lang="en-GB" altLang="ja-JP" sz="2200" b="1" dirty="0" smtClean="0">
                <a:latin typeface="Arial"/>
                <a:ea typeface="ＭＳ Ｐゴシック" pitchFamily="50" charset="-128"/>
                <a:cs typeface="Arial"/>
              </a:rPr>
              <a:t>possible further collaboration (PDNA before RO?) late 2015 </a:t>
            </a:r>
            <a:r>
              <a:rPr lang="en-GB" altLang="ja-JP" sz="2200" b="1" dirty="0" smtClean="0">
                <a:solidFill>
                  <a:schemeClr val="tx1">
                    <a:lumMod val="75000"/>
                  </a:schemeClr>
                </a:solidFill>
                <a:latin typeface="Arial"/>
                <a:ea typeface="ＭＳ Ｐゴシック" pitchFamily="50" charset="-128"/>
                <a:cs typeface="Arial"/>
              </a:rPr>
              <a:t>to </a:t>
            </a:r>
            <a:r>
              <a:rPr lang="en-GB" altLang="ja-JP" sz="2200" b="1" dirty="0">
                <a:solidFill>
                  <a:schemeClr val="tx1">
                    <a:lumMod val="75000"/>
                  </a:schemeClr>
                </a:solidFill>
                <a:latin typeface="Arial"/>
                <a:ea typeface="ＭＳ Ｐゴシック" pitchFamily="50" charset="-128"/>
                <a:cs typeface="Arial"/>
              </a:rPr>
              <a:t>establish operational linkages;</a:t>
            </a:r>
          </a:p>
          <a:p>
            <a:pPr marL="800100" lvl="1" indent="-342900" defTabSz="914400">
              <a:lnSpc>
                <a:spcPct val="90000"/>
              </a:lnSpc>
              <a:spcBef>
                <a:spcPct val="20000"/>
              </a:spcBef>
              <a:buFont typeface="Arial" charset="0"/>
              <a:buChar char="•"/>
            </a:pPr>
            <a:r>
              <a:rPr lang="en-GB" altLang="ja-JP" sz="2200" b="1" dirty="0">
                <a:solidFill>
                  <a:schemeClr val="tx1">
                    <a:lumMod val="75000"/>
                  </a:schemeClr>
                </a:solidFill>
                <a:latin typeface="Arial"/>
                <a:ea typeface="ＭＳ Ｐゴシック" pitchFamily="50" charset="-128"/>
                <a:cs typeface="Arial"/>
              </a:rPr>
              <a:t>triggering of </a:t>
            </a:r>
            <a:r>
              <a:rPr lang="en-GB" altLang="ja-JP" sz="2200" b="1" dirty="0" smtClean="0">
                <a:solidFill>
                  <a:schemeClr val="tx1">
                    <a:lumMod val="75000"/>
                  </a:schemeClr>
                </a:solidFill>
                <a:latin typeface="Arial"/>
                <a:ea typeface="ＭＳ Ｐゴシック" pitchFamily="50" charset="-128"/>
                <a:cs typeface="Arial"/>
              </a:rPr>
              <a:t>the RO </a:t>
            </a:r>
            <a:r>
              <a:rPr lang="en-GB" altLang="ja-JP" sz="2200" b="1" dirty="0">
                <a:solidFill>
                  <a:schemeClr val="tx1">
                    <a:lumMod val="75000"/>
                  </a:schemeClr>
                </a:solidFill>
                <a:latin typeface="Arial"/>
                <a:ea typeface="ＭＳ Ｐゴシック" pitchFamily="50" charset="-128"/>
                <a:cs typeface="Arial"/>
              </a:rPr>
              <a:t>after </a:t>
            </a:r>
            <a:r>
              <a:rPr lang="en-GB" altLang="ja-JP" sz="2200" b="1" dirty="0" smtClean="0">
                <a:solidFill>
                  <a:schemeClr val="tx1">
                    <a:lumMod val="75000"/>
                  </a:schemeClr>
                </a:solidFill>
                <a:latin typeface="Arial"/>
                <a:ea typeface="ＭＳ Ｐゴシック" pitchFamily="50" charset="-128"/>
                <a:cs typeface="Arial"/>
              </a:rPr>
              <a:t>a major </a:t>
            </a:r>
            <a:r>
              <a:rPr lang="en-GB" altLang="ja-JP" sz="2200" b="1" dirty="0">
                <a:solidFill>
                  <a:schemeClr val="tx1">
                    <a:lumMod val="75000"/>
                  </a:schemeClr>
                </a:solidFill>
                <a:latin typeface="Arial"/>
                <a:ea typeface="ＭＳ Ｐゴシック" pitchFamily="50" charset="-128"/>
                <a:cs typeface="Arial"/>
              </a:rPr>
              <a:t>event; </a:t>
            </a:r>
          </a:p>
          <a:p>
            <a:pPr marL="800100" lvl="1" indent="-342900" defTabSz="914400">
              <a:lnSpc>
                <a:spcPct val="90000"/>
              </a:lnSpc>
              <a:spcBef>
                <a:spcPct val="20000"/>
              </a:spcBef>
              <a:buFont typeface="Arial" charset="0"/>
              <a:buChar char="•"/>
            </a:pPr>
            <a:r>
              <a:rPr lang="en-GB" altLang="ja-JP" sz="2200" b="1" dirty="0">
                <a:solidFill>
                  <a:schemeClr val="tx1">
                    <a:lumMod val="75000"/>
                  </a:schemeClr>
                </a:solidFill>
                <a:latin typeface="Arial"/>
                <a:ea typeface="ＭＳ Ｐゴシック" pitchFamily="50" charset="-128"/>
                <a:cs typeface="Arial"/>
              </a:rPr>
              <a:t>evaluation at RO + 6 months;</a:t>
            </a:r>
          </a:p>
          <a:p>
            <a:pPr marL="800100" lvl="1" indent="-342900" defTabSz="914400">
              <a:lnSpc>
                <a:spcPct val="90000"/>
              </a:lnSpc>
              <a:spcBef>
                <a:spcPct val="20000"/>
              </a:spcBef>
              <a:buFont typeface="Arial" charset="0"/>
              <a:buChar char="•"/>
            </a:pPr>
            <a:r>
              <a:rPr lang="en-GB" altLang="ja-JP" sz="2200" b="1" dirty="0">
                <a:solidFill>
                  <a:schemeClr val="tx1">
                    <a:lumMod val="75000"/>
                  </a:schemeClr>
                </a:solidFill>
                <a:latin typeface="Arial"/>
                <a:ea typeface="ＭＳ Ｐゴシック" pitchFamily="50" charset="-128"/>
                <a:cs typeface="Arial"/>
              </a:rPr>
              <a:t>lessons learned and sustainability strategy after evaluation of 1</a:t>
            </a:r>
            <a:r>
              <a:rPr lang="en-GB" altLang="ja-JP" sz="2200" b="1" baseline="30000" dirty="0">
                <a:solidFill>
                  <a:schemeClr val="tx1">
                    <a:lumMod val="75000"/>
                  </a:schemeClr>
                </a:solidFill>
                <a:latin typeface="Arial"/>
                <a:ea typeface="ＭＳ Ｐゴシック" pitchFamily="50" charset="-128"/>
                <a:cs typeface="Arial"/>
              </a:rPr>
              <a:t>st</a:t>
            </a:r>
            <a:r>
              <a:rPr lang="en-GB" altLang="ja-JP" sz="2200" b="1" dirty="0">
                <a:solidFill>
                  <a:schemeClr val="tx1">
                    <a:lumMod val="75000"/>
                  </a:schemeClr>
                </a:solidFill>
                <a:latin typeface="Arial"/>
                <a:ea typeface="ＭＳ Ｐゴシック" pitchFamily="50" charset="-128"/>
                <a:cs typeface="Arial"/>
              </a:rPr>
              <a:t> </a:t>
            </a:r>
            <a:r>
              <a:rPr lang="en-GB" altLang="ja-JP" sz="2200" b="1" dirty="0" smtClean="0">
                <a:solidFill>
                  <a:schemeClr val="tx1">
                    <a:lumMod val="75000"/>
                  </a:schemeClr>
                </a:solidFill>
                <a:latin typeface="Arial"/>
                <a:ea typeface="ＭＳ Ｐゴシック" pitchFamily="50" charset="-128"/>
                <a:cs typeface="Arial"/>
              </a:rPr>
              <a:t>RO</a:t>
            </a:r>
          </a:p>
          <a:p>
            <a:pPr marL="342900" indent="-342900" defTabSz="914400">
              <a:lnSpc>
                <a:spcPct val="90000"/>
              </a:lnSpc>
              <a:spcBef>
                <a:spcPct val="20000"/>
              </a:spcBef>
              <a:buFont typeface="Arial" charset="0"/>
              <a:buChar char="•"/>
            </a:pPr>
            <a:endParaRPr lang="en-GB" altLang="ja-JP" b="1"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30755052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Lifecycle</a:t>
            </a:r>
            <a:endParaRPr lang="en-US" dirty="0"/>
          </a:p>
        </p:txBody>
      </p:sp>
      <p:grpSp>
        <p:nvGrpSpPr>
          <p:cNvPr id="3" name="Groupe 2"/>
          <p:cNvGrpSpPr/>
          <p:nvPr/>
        </p:nvGrpSpPr>
        <p:grpSpPr>
          <a:xfrm>
            <a:off x="12522" y="3048130"/>
            <a:ext cx="1926605" cy="1593669"/>
            <a:chOff x="38648" y="3048130"/>
            <a:chExt cx="1926605" cy="1593669"/>
          </a:xfrm>
        </p:grpSpPr>
        <p:grpSp>
          <p:nvGrpSpPr>
            <p:cNvPr id="16" name="Groupe 15"/>
            <p:cNvGrpSpPr/>
            <p:nvPr/>
          </p:nvGrpSpPr>
          <p:grpSpPr>
            <a:xfrm>
              <a:off x="300413" y="3048130"/>
              <a:ext cx="1664840" cy="1593669"/>
              <a:chOff x="992752" y="4911634"/>
              <a:chExt cx="1664840" cy="1593669"/>
            </a:xfrm>
          </p:grpSpPr>
          <p:sp>
            <p:nvSpPr>
              <p:cNvPr id="13" name="Flèche droite 12"/>
              <p:cNvSpPr/>
              <p:nvPr/>
            </p:nvSpPr>
            <p:spPr bwMode="auto">
              <a:xfrm>
                <a:off x="1068551" y="4911634"/>
                <a:ext cx="1471959" cy="1593669"/>
              </a:xfrm>
              <a:prstGeom prst="rightArrow">
                <a:avLst>
                  <a:gd name="adj1" fmla="val 72951"/>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84850" tIns="223645" rIns="493724" bIns="223645" numCol="1" spcCol="1270" anchor="ctr" anchorCtr="0">
                <a:noAutofit/>
              </a:bodyPr>
              <a:lstStyle/>
              <a:p>
                <a:endParaRPr lang="fr-FR">
                  <a:solidFill>
                    <a:schemeClr val="dk1">
                      <a:hueOff val="0"/>
                      <a:satOff val="0"/>
                      <a:lumOff val="0"/>
                      <a:alphaOff val="0"/>
                    </a:schemeClr>
                  </a:solidFill>
                  <a:latin typeface="+mn-lt"/>
                  <a:ea typeface="+mn-ea"/>
                </a:endParaRPr>
              </a:p>
            </p:txBody>
          </p:sp>
          <p:sp>
            <p:nvSpPr>
              <p:cNvPr id="15" name="ZoneTexte 14"/>
              <p:cNvSpPr txBox="1"/>
              <p:nvPr/>
            </p:nvSpPr>
            <p:spPr>
              <a:xfrm>
                <a:off x="992752" y="5172885"/>
                <a:ext cx="1664840" cy="1107996"/>
              </a:xfrm>
              <a:prstGeom prst="rect">
                <a:avLst/>
              </a:prstGeom>
              <a:noFill/>
            </p:spPr>
            <p:txBody>
              <a:bodyPr wrap="square" rtlCol="0">
                <a:spAutoFit/>
              </a:bodyPr>
              <a:lstStyle/>
              <a:p>
                <a:pPr marL="57150" lvl="1" indent="-57150" algn="just" defTabSz="488950">
                  <a:lnSpc>
                    <a:spcPct val="90000"/>
                  </a:lnSpc>
                  <a:spcAft>
                    <a:spcPct val="15000"/>
                  </a:spcAft>
                  <a:buChar char="••"/>
                </a:pPr>
                <a:r>
                  <a:rPr lang="en-US" sz="1100" dirty="0"/>
                  <a:t>Infrastructure</a:t>
                </a:r>
              </a:p>
              <a:p>
                <a:pPr marL="57150" lvl="1" indent="-57150" algn="just" defTabSz="488950">
                  <a:lnSpc>
                    <a:spcPct val="90000"/>
                  </a:lnSpc>
                  <a:spcAft>
                    <a:spcPct val="15000"/>
                  </a:spcAft>
                  <a:buChar char="••"/>
                </a:pPr>
                <a:r>
                  <a:rPr lang="en-US" sz="1100" dirty="0"/>
                  <a:t>Institutional relationships</a:t>
                </a:r>
              </a:p>
              <a:p>
                <a:pPr marL="57150" lvl="1" indent="-57150" algn="just" defTabSz="488950">
                  <a:lnSpc>
                    <a:spcPct val="90000"/>
                  </a:lnSpc>
                  <a:spcAft>
                    <a:spcPct val="15000"/>
                  </a:spcAft>
                  <a:buChar char="••"/>
                </a:pPr>
                <a:r>
                  <a:rPr lang="en-US" sz="1100" dirty="0"/>
                  <a:t>Product development</a:t>
                </a:r>
              </a:p>
              <a:p>
                <a:pPr marL="57150" lvl="1" indent="-57150" algn="just" defTabSz="488950">
                  <a:lnSpc>
                    <a:spcPct val="90000"/>
                  </a:lnSpc>
                  <a:spcAft>
                    <a:spcPct val="15000"/>
                  </a:spcAft>
                  <a:buChar char="••"/>
                </a:pPr>
                <a:r>
                  <a:rPr lang="en-US" sz="1100" dirty="0"/>
                  <a:t>PDNA support</a:t>
                </a:r>
              </a:p>
              <a:p>
                <a:pPr marL="57150" lvl="1" indent="-57150" algn="just" defTabSz="488950">
                  <a:lnSpc>
                    <a:spcPct val="90000"/>
                  </a:lnSpc>
                  <a:spcAft>
                    <a:spcPct val="15000"/>
                  </a:spcAft>
                  <a:buChar char="••"/>
                </a:pPr>
                <a:r>
                  <a:rPr lang="en-US" sz="1100" dirty="0"/>
                  <a:t>Scenario </a:t>
                </a:r>
                <a:r>
                  <a:rPr lang="en-US" sz="1100" dirty="0" smtClean="0"/>
                  <a:t>building</a:t>
                </a:r>
                <a:endParaRPr lang="en-US" sz="1100" dirty="0"/>
              </a:p>
            </p:txBody>
          </p:sp>
        </p:grpSp>
        <p:sp>
          <p:nvSpPr>
            <p:cNvPr id="5" name="Forme libre 4"/>
            <p:cNvSpPr/>
            <p:nvPr/>
          </p:nvSpPr>
          <p:spPr>
            <a:xfrm rot="16200000">
              <a:off x="-551769" y="3675632"/>
              <a:ext cx="1519499" cy="338665"/>
            </a:xfrm>
            <a:custGeom>
              <a:avLst/>
              <a:gdLst>
                <a:gd name="connsiteX0" fmla="*/ 0 w 1519499"/>
                <a:gd name="connsiteY0" fmla="*/ 169333 h 338665"/>
                <a:gd name="connsiteX1" fmla="*/ 759750 w 1519499"/>
                <a:gd name="connsiteY1" fmla="*/ 0 h 338665"/>
                <a:gd name="connsiteX2" fmla="*/ 1519500 w 1519499"/>
                <a:gd name="connsiteY2" fmla="*/ 169333 h 338665"/>
                <a:gd name="connsiteX3" fmla="*/ 759750 w 1519499"/>
                <a:gd name="connsiteY3" fmla="*/ 338666 h 338665"/>
                <a:gd name="connsiteX4" fmla="*/ 0 w 1519499"/>
                <a:gd name="connsiteY4" fmla="*/ 169333 h 3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499" h="338665">
                  <a:moveTo>
                    <a:pt x="0" y="169333"/>
                  </a:moveTo>
                  <a:cubicBezTo>
                    <a:pt x="0" y="75813"/>
                    <a:pt x="340152" y="0"/>
                    <a:pt x="759750" y="0"/>
                  </a:cubicBezTo>
                  <a:cubicBezTo>
                    <a:pt x="1179348" y="0"/>
                    <a:pt x="1519500" y="75813"/>
                    <a:pt x="1519500" y="169333"/>
                  </a:cubicBezTo>
                  <a:cubicBezTo>
                    <a:pt x="1519500" y="262853"/>
                    <a:pt x="1179348" y="338666"/>
                    <a:pt x="759750" y="338666"/>
                  </a:cubicBezTo>
                  <a:cubicBezTo>
                    <a:pt x="340152" y="338666"/>
                    <a:pt x="0" y="262853"/>
                    <a:pt x="0" y="169333"/>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31414" tIns="58486" rIns="231416" bIns="58486" numCol="1" spcCol="1270" anchor="ctr" anchorCtr="0">
              <a:noAutofit/>
            </a:bodyPr>
            <a:lstStyle/>
            <a:p>
              <a:pPr lvl="0" algn="ctr" defTabSz="622300">
                <a:lnSpc>
                  <a:spcPct val="90000"/>
                </a:lnSpc>
                <a:spcBef>
                  <a:spcPct val="0"/>
                </a:spcBef>
                <a:spcAft>
                  <a:spcPct val="35000"/>
                </a:spcAft>
              </a:pPr>
              <a:r>
                <a:rPr lang="en-US" sz="1400" kern="1200" dirty="0" smtClean="0"/>
                <a:t>Prepare</a:t>
              </a:r>
              <a:endParaRPr lang="en-US" sz="1400" kern="1200" dirty="0"/>
            </a:p>
          </p:txBody>
        </p:sp>
      </p:grpSp>
      <p:grpSp>
        <p:nvGrpSpPr>
          <p:cNvPr id="4" name="Groupe 3"/>
          <p:cNvGrpSpPr/>
          <p:nvPr/>
        </p:nvGrpSpPr>
        <p:grpSpPr>
          <a:xfrm>
            <a:off x="1744154" y="3048130"/>
            <a:ext cx="2062609" cy="1593669"/>
            <a:chOff x="1783343" y="3048130"/>
            <a:chExt cx="2062609" cy="1593669"/>
          </a:xfrm>
        </p:grpSpPr>
        <p:grpSp>
          <p:nvGrpSpPr>
            <p:cNvPr id="20" name="Groupe 19"/>
            <p:cNvGrpSpPr/>
            <p:nvPr/>
          </p:nvGrpSpPr>
          <p:grpSpPr>
            <a:xfrm>
              <a:off x="2047242" y="3048130"/>
              <a:ext cx="1798710" cy="1593669"/>
              <a:chOff x="1851297" y="4907273"/>
              <a:chExt cx="1793240" cy="1593669"/>
            </a:xfrm>
          </p:grpSpPr>
          <p:sp>
            <p:nvSpPr>
              <p:cNvPr id="18" name="Flèche droite 17"/>
              <p:cNvSpPr/>
              <p:nvPr/>
            </p:nvSpPr>
            <p:spPr bwMode="auto">
              <a:xfrm>
                <a:off x="1927096" y="4907273"/>
                <a:ext cx="1704378" cy="1593669"/>
              </a:xfrm>
              <a:prstGeom prst="rightArrow">
                <a:avLst>
                  <a:gd name="adj1" fmla="val 72951"/>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84850" tIns="223645" rIns="493724" bIns="223645" numCol="1" spcCol="1270" anchor="ctr" anchorCtr="0">
                <a:noAutofit/>
              </a:bodyPr>
              <a:lstStyle/>
              <a:p>
                <a:endParaRPr lang="fr-FR">
                  <a:solidFill>
                    <a:schemeClr val="dk1">
                      <a:hueOff val="0"/>
                      <a:satOff val="0"/>
                      <a:lumOff val="0"/>
                      <a:alphaOff val="0"/>
                    </a:schemeClr>
                  </a:solidFill>
                  <a:latin typeface="+mn-lt"/>
                  <a:ea typeface="+mn-ea"/>
                </a:endParaRPr>
              </a:p>
            </p:txBody>
          </p:sp>
          <p:sp>
            <p:nvSpPr>
              <p:cNvPr id="19" name="ZoneTexte 18"/>
              <p:cNvSpPr txBox="1"/>
              <p:nvPr/>
            </p:nvSpPr>
            <p:spPr>
              <a:xfrm>
                <a:off x="1851297" y="5103209"/>
                <a:ext cx="1793240" cy="1234953"/>
              </a:xfrm>
              <a:prstGeom prst="rect">
                <a:avLst/>
              </a:prstGeom>
              <a:noFill/>
            </p:spPr>
            <p:txBody>
              <a:bodyPr wrap="square" rtlCol="0">
                <a:spAutoFit/>
              </a:bodyPr>
              <a:lstStyle/>
              <a:p>
                <a:pPr marL="57150" lvl="1" indent="-57150" defTabSz="488950">
                  <a:lnSpc>
                    <a:spcPct val="90000"/>
                  </a:lnSpc>
                  <a:spcAft>
                    <a:spcPct val="15000"/>
                  </a:spcAft>
                  <a:buChar char="••"/>
                </a:pPr>
                <a:r>
                  <a:rPr lang="en-US" sz="1100" dirty="0"/>
                  <a:t>Charter activation monitoring</a:t>
                </a:r>
              </a:p>
              <a:p>
                <a:pPr marL="57150" lvl="1" indent="-57150" defTabSz="488950">
                  <a:lnSpc>
                    <a:spcPct val="90000"/>
                  </a:lnSpc>
                  <a:spcAft>
                    <a:spcPct val="15000"/>
                  </a:spcAft>
                  <a:buChar char="••"/>
                </a:pPr>
                <a:r>
                  <a:rPr lang="en-US" sz="1100" dirty="0"/>
                  <a:t>Summary Event Report</a:t>
                </a:r>
              </a:p>
              <a:p>
                <a:pPr marL="57150" lvl="1" indent="-57150" defTabSz="488950">
                  <a:lnSpc>
                    <a:spcPct val="90000"/>
                  </a:lnSpc>
                  <a:spcAft>
                    <a:spcPct val="15000"/>
                  </a:spcAft>
                  <a:buChar char="••"/>
                </a:pPr>
                <a:r>
                  <a:rPr lang="en-US" sz="1100" dirty="0"/>
                  <a:t>Preliminary Data Acquisition Plan</a:t>
                </a:r>
              </a:p>
              <a:p>
                <a:pPr marL="57150" lvl="1" indent="-57150" defTabSz="488950">
                  <a:lnSpc>
                    <a:spcPct val="90000"/>
                  </a:lnSpc>
                  <a:spcAft>
                    <a:spcPct val="15000"/>
                  </a:spcAft>
                  <a:buChar char="••"/>
                </a:pPr>
                <a:r>
                  <a:rPr lang="en-US" sz="1100" dirty="0"/>
                  <a:t>Decision by ROOT to trigger</a:t>
                </a:r>
              </a:p>
            </p:txBody>
          </p:sp>
        </p:grpSp>
        <p:sp>
          <p:nvSpPr>
            <p:cNvPr id="8" name="Forme libre 7"/>
            <p:cNvSpPr/>
            <p:nvPr/>
          </p:nvSpPr>
          <p:spPr>
            <a:xfrm rot="16200000">
              <a:off x="1194564" y="3675115"/>
              <a:ext cx="1517255" cy="339698"/>
            </a:xfrm>
            <a:custGeom>
              <a:avLst/>
              <a:gdLst>
                <a:gd name="connsiteX0" fmla="*/ 0 w 1517255"/>
                <a:gd name="connsiteY0" fmla="*/ 169333 h 338665"/>
                <a:gd name="connsiteX1" fmla="*/ 758628 w 1517255"/>
                <a:gd name="connsiteY1" fmla="*/ 0 h 338665"/>
                <a:gd name="connsiteX2" fmla="*/ 1517256 w 1517255"/>
                <a:gd name="connsiteY2" fmla="*/ 169333 h 338665"/>
                <a:gd name="connsiteX3" fmla="*/ 758628 w 1517255"/>
                <a:gd name="connsiteY3" fmla="*/ 338666 h 338665"/>
                <a:gd name="connsiteX4" fmla="*/ 0 w 1517255"/>
                <a:gd name="connsiteY4" fmla="*/ 169333 h 3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255" h="338665">
                  <a:moveTo>
                    <a:pt x="0" y="169333"/>
                  </a:moveTo>
                  <a:cubicBezTo>
                    <a:pt x="0" y="75813"/>
                    <a:pt x="339649" y="0"/>
                    <a:pt x="758628" y="0"/>
                  </a:cubicBezTo>
                  <a:cubicBezTo>
                    <a:pt x="1177607" y="0"/>
                    <a:pt x="1517256" y="75813"/>
                    <a:pt x="1517256" y="169333"/>
                  </a:cubicBezTo>
                  <a:cubicBezTo>
                    <a:pt x="1517256" y="262853"/>
                    <a:pt x="1177607" y="338666"/>
                    <a:pt x="758628" y="338666"/>
                  </a:cubicBezTo>
                  <a:cubicBezTo>
                    <a:pt x="339649" y="338666"/>
                    <a:pt x="0" y="262853"/>
                    <a:pt x="0" y="169333"/>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31086" tIns="58486" rIns="231088" bIns="58486" numCol="1" spcCol="1270" anchor="ctr" anchorCtr="0">
              <a:noAutofit/>
            </a:bodyPr>
            <a:lstStyle/>
            <a:p>
              <a:pPr lvl="0" algn="ctr" defTabSz="622300">
                <a:lnSpc>
                  <a:spcPct val="90000"/>
                </a:lnSpc>
                <a:spcBef>
                  <a:spcPct val="0"/>
                </a:spcBef>
                <a:spcAft>
                  <a:spcPct val="35000"/>
                </a:spcAft>
              </a:pPr>
              <a:r>
                <a:rPr lang="en-US" sz="1400" kern="1200" dirty="0" smtClean="0"/>
                <a:t>Trigger</a:t>
              </a:r>
              <a:endParaRPr lang="en-US" sz="1400" kern="1200" dirty="0"/>
            </a:p>
          </p:txBody>
        </p:sp>
      </p:grpSp>
      <p:grpSp>
        <p:nvGrpSpPr>
          <p:cNvPr id="6" name="Groupe 5"/>
          <p:cNvGrpSpPr/>
          <p:nvPr/>
        </p:nvGrpSpPr>
        <p:grpSpPr>
          <a:xfrm>
            <a:off x="3657683" y="2747632"/>
            <a:ext cx="3814264" cy="2194665"/>
            <a:chOff x="3696872" y="2747632"/>
            <a:chExt cx="3814264" cy="2194665"/>
          </a:xfrm>
        </p:grpSpPr>
        <p:grpSp>
          <p:nvGrpSpPr>
            <p:cNvPr id="22" name="Groupe 21"/>
            <p:cNvGrpSpPr/>
            <p:nvPr/>
          </p:nvGrpSpPr>
          <p:grpSpPr>
            <a:xfrm>
              <a:off x="4080713" y="2747632"/>
              <a:ext cx="3430423" cy="2194665"/>
              <a:chOff x="1851297" y="4907273"/>
              <a:chExt cx="2267850" cy="1593669"/>
            </a:xfrm>
          </p:grpSpPr>
          <p:sp>
            <p:nvSpPr>
              <p:cNvPr id="23" name="Flèche droite 22"/>
              <p:cNvSpPr/>
              <p:nvPr/>
            </p:nvSpPr>
            <p:spPr bwMode="auto">
              <a:xfrm>
                <a:off x="1927096" y="4907273"/>
                <a:ext cx="1704378" cy="1593669"/>
              </a:xfrm>
              <a:prstGeom prst="rightArrow">
                <a:avLst>
                  <a:gd name="adj1" fmla="val 72951"/>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84850" tIns="223645" rIns="493724" bIns="223645" numCol="1" spcCol="1270" anchor="ctr" anchorCtr="0">
                <a:noAutofit/>
              </a:bodyPr>
              <a:lstStyle/>
              <a:p>
                <a:endParaRPr lang="fr-FR">
                  <a:solidFill>
                    <a:schemeClr val="dk1">
                      <a:hueOff val="0"/>
                      <a:satOff val="0"/>
                      <a:lumOff val="0"/>
                      <a:alphaOff val="0"/>
                    </a:schemeClr>
                  </a:solidFill>
                  <a:latin typeface="+mn-lt"/>
                  <a:ea typeface="+mn-ea"/>
                </a:endParaRPr>
              </a:p>
            </p:txBody>
          </p:sp>
          <p:sp>
            <p:nvSpPr>
              <p:cNvPr id="24" name="ZoneTexte 23"/>
              <p:cNvSpPr txBox="1"/>
              <p:nvPr/>
            </p:nvSpPr>
            <p:spPr>
              <a:xfrm>
                <a:off x="1851297" y="5103209"/>
                <a:ext cx="2267850" cy="1210219"/>
              </a:xfrm>
              <a:prstGeom prst="rect">
                <a:avLst/>
              </a:prstGeom>
              <a:noFill/>
            </p:spPr>
            <p:txBody>
              <a:bodyPr wrap="square" rtlCol="0">
                <a:spAutoFit/>
              </a:bodyPr>
              <a:lstStyle/>
              <a:p>
                <a:pPr marL="57150" lvl="1" indent="-57150" defTabSz="488950">
                  <a:lnSpc>
                    <a:spcPct val="90000"/>
                  </a:lnSpc>
                  <a:spcAft>
                    <a:spcPct val="15000"/>
                  </a:spcAft>
                  <a:buChar char="••"/>
                </a:pPr>
                <a:r>
                  <a:rPr lang="en-US" sz="1100" dirty="0"/>
                  <a:t>Upload of Charter data and </a:t>
                </a:r>
                <a:endParaRPr lang="en-US" sz="1100" dirty="0" smtClean="0"/>
              </a:p>
              <a:p>
                <a:pPr marL="0" lvl="1" defTabSz="488950">
                  <a:lnSpc>
                    <a:spcPct val="90000"/>
                  </a:lnSpc>
                  <a:spcAft>
                    <a:spcPct val="15000"/>
                  </a:spcAft>
                </a:pPr>
                <a:r>
                  <a:rPr lang="en-US" sz="1100" dirty="0" smtClean="0"/>
                  <a:t>  baseline </a:t>
                </a:r>
                <a:r>
                  <a:rPr lang="en-US" sz="1100" dirty="0"/>
                  <a:t>products</a:t>
                </a:r>
              </a:p>
              <a:p>
                <a:pPr marL="57150" lvl="1" indent="-57150" defTabSz="488950">
                  <a:lnSpc>
                    <a:spcPct val="90000"/>
                  </a:lnSpc>
                  <a:spcAft>
                    <a:spcPct val="15000"/>
                  </a:spcAft>
                  <a:buChar char="••"/>
                </a:pPr>
                <a:r>
                  <a:rPr lang="en-US" sz="1100" dirty="0"/>
                  <a:t>Link to national end user</a:t>
                </a:r>
              </a:p>
              <a:p>
                <a:pPr marL="57150" lvl="1" indent="-57150" defTabSz="488950">
                  <a:lnSpc>
                    <a:spcPct val="90000"/>
                  </a:lnSpc>
                  <a:spcAft>
                    <a:spcPct val="15000"/>
                  </a:spcAft>
                  <a:buChar char="••"/>
                </a:pPr>
                <a:r>
                  <a:rPr lang="en-US" sz="1100" dirty="0"/>
                  <a:t>Development of RO  activity grid</a:t>
                </a:r>
              </a:p>
              <a:p>
                <a:pPr marL="57150" lvl="1" indent="-57150" defTabSz="488950">
                  <a:lnSpc>
                    <a:spcPct val="90000"/>
                  </a:lnSpc>
                  <a:spcAft>
                    <a:spcPct val="15000"/>
                  </a:spcAft>
                  <a:buChar char="••"/>
                </a:pPr>
                <a:r>
                  <a:rPr lang="en-US" sz="1100" dirty="0"/>
                  <a:t> Protocols for RO operations</a:t>
                </a:r>
              </a:p>
              <a:p>
                <a:pPr marL="57150" lvl="1" indent="-57150" defTabSz="488950">
                  <a:lnSpc>
                    <a:spcPct val="90000"/>
                  </a:lnSpc>
                  <a:spcAft>
                    <a:spcPct val="15000"/>
                  </a:spcAft>
                  <a:buChar char="••"/>
                </a:pPr>
                <a:r>
                  <a:rPr lang="en-US" sz="1100" dirty="0"/>
                  <a:t>Value-adding coordination</a:t>
                </a:r>
              </a:p>
              <a:p>
                <a:pPr marL="57150" lvl="1" indent="-57150" defTabSz="488950">
                  <a:lnSpc>
                    <a:spcPct val="90000"/>
                  </a:lnSpc>
                  <a:spcAft>
                    <a:spcPct val="15000"/>
                  </a:spcAft>
                  <a:buChar char="••"/>
                </a:pPr>
                <a:r>
                  <a:rPr lang="en-US" sz="1100" dirty="0"/>
                  <a:t>Initial reporting</a:t>
                </a:r>
              </a:p>
              <a:p>
                <a:pPr marL="57150" lvl="1" indent="-57150" defTabSz="488950">
                  <a:lnSpc>
                    <a:spcPct val="90000"/>
                  </a:lnSpc>
                  <a:spcAft>
                    <a:spcPct val="15000"/>
                  </a:spcAft>
                  <a:buChar char="••"/>
                </a:pPr>
                <a:r>
                  <a:rPr lang="en-US" sz="1100" dirty="0"/>
                  <a:t>Research and training &amp; capacity </a:t>
                </a:r>
                <a:endParaRPr lang="en-US" sz="1100" dirty="0" smtClean="0"/>
              </a:p>
              <a:p>
                <a:pPr marL="0" lvl="1" defTabSz="488950">
                  <a:lnSpc>
                    <a:spcPct val="90000"/>
                  </a:lnSpc>
                  <a:spcAft>
                    <a:spcPct val="15000"/>
                  </a:spcAft>
                </a:pPr>
                <a:r>
                  <a:rPr lang="en-US" sz="1100" dirty="0" smtClean="0"/>
                  <a:t>  development</a:t>
                </a:r>
                <a:endParaRPr lang="en-US" sz="1100" dirty="0"/>
              </a:p>
            </p:txBody>
          </p:sp>
        </p:grpSp>
        <p:sp>
          <p:nvSpPr>
            <p:cNvPr id="10" name="Forme libre 9"/>
            <p:cNvSpPr/>
            <p:nvPr/>
          </p:nvSpPr>
          <p:spPr>
            <a:xfrm rot="16200000">
              <a:off x="3154682" y="3651892"/>
              <a:ext cx="1470526" cy="386146"/>
            </a:xfrm>
            <a:custGeom>
              <a:avLst/>
              <a:gdLst>
                <a:gd name="connsiteX0" fmla="*/ 0 w 1470526"/>
                <a:gd name="connsiteY0" fmla="*/ 193073 h 386146"/>
                <a:gd name="connsiteX1" fmla="*/ 735263 w 1470526"/>
                <a:gd name="connsiteY1" fmla="*/ 0 h 386146"/>
                <a:gd name="connsiteX2" fmla="*/ 1470526 w 1470526"/>
                <a:gd name="connsiteY2" fmla="*/ 193073 h 386146"/>
                <a:gd name="connsiteX3" fmla="*/ 735263 w 1470526"/>
                <a:gd name="connsiteY3" fmla="*/ 386146 h 386146"/>
                <a:gd name="connsiteX4" fmla="*/ 0 w 1470526"/>
                <a:gd name="connsiteY4" fmla="*/ 193073 h 386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526" h="386146">
                  <a:moveTo>
                    <a:pt x="0" y="193073"/>
                  </a:moveTo>
                  <a:cubicBezTo>
                    <a:pt x="0" y="86442"/>
                    <a:pt x="329188" y="0"/>
                    <a:pt x="735263" y="0"/>
                  </a:cubicBezTo>
                  <a:cubicBezTo>
                    <a:pt x="1141338" y="0"/>
                    <a:pt x="1470526" y="86442"/>
                    <a:pt x="1470526" y="193073"/>
                  </a:cubicBezTo>
                  <a:cubicBezTo>
                    <a:pt x="1470526" y="299704"/>
                    <a:pt x="1141338" y="386146"/>
                    <a:pt x="735263" y="386146"/>
                  </a:cubicBezTo>
                  <a:cubicBezTo>
                    <a:pt x="329188" y="386146"/>
                    <a:pt x="0" y="299704"/>
                    <a:pt x="0" y="193073"/>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24244" tIns="65439" rIns="224244" bIns="65440" numCol="1" spcCol="1270" anchor="ctr" anchorCtr="0">
              <a:noAutofit/>
            </a:bodyPr>
            <a:lstStyle/>
            <a:p>
              <a:pPr lvl="0" algn="ctr" defTabSz="622300">
                <a:lnSpc>
                  <a:spcPct val="90000"/>
                </a:lnSpc>
                <a:spcBef>
                  <a:spcPct val="0"/>
                </a:spcBef>
                <a:spcAft>
                  <a:spcPct val="35000"/>
                </a:spcAft>
              </a:pPr>
              <a:r>
                <a:rPr lang="en-US" sz="1400" kern="1200" dirty="0" smtClean="0"/>
                <a:t>Establish</a:t>
              </a:r>
              <a:endParaRPr lang="en-US" sz="1400" kern="1200" dirty="0"/>
            </a:p>
          </p:txBody>
        </p:sp>
      </p:grpSp>
      <p:grpSp>
        <p:nvGrpSpPr>
          <p:cNvPr id="7" name="Groupe 6"/>
          <p:cNvGrpSpPr/>
          <p:nvPr/>
        </p:nvGrpSpPr>
        <p:grpSpPr>
          <a:xfrm>
            <a:off x="6365467" y="2815037"/>
            <a:ext cx="3714724" cy="2059855"/>
            <a:chOff x="6456908" y="2815037"/>
            <a:chExt cx="3714724" cy="2059855"/>
          </a:xfrm>
        </p:grpSpPr>
        <p:sp>
          <p:nvSpPr>
            <p:cNvPr id="12" name="Forme libre 11"/>
            <p:cNvSpPr/>
            <p:nvPr/>
          </p:nvSpPr>
          <p:spPr>
            <a:xfrm rot="16200000">
              <a:off x="5872516" y="3673086"/>
              <a:ext cx="1512542" cy="343757"/>
            </a:xfrm>
            <a:custGeom>
              <a:avLst/>
              <a:gdLst>
                <a:gd name="connsiteX0" fmla="*/ 0 w 1512542"/>
                <a:gd name="connsiteY0" fmla="*/ 171879 h 343757"/>
                <a:gd name="connsiteX1" fmla="*/ 756271 w 1512542"/>
                <a:gd name="connsiteY1" fmla="*/ 0 h 343757"/>
                <a:gd name="connsiteX2" fmla="*/ 1512542 w 1512542"/>
                <a:gd name="connsiteY2" fmla="*/ 171879 h 343757"/>
                <a:gd name="connsiteX3" fmla="*/ 756271 w 1512542"/>
                <a:gd name="connsiteY3" fmla="*/ 343758 h 343757"/>
                <a:gd name="connsiteX4" fmla="*/ 0 w 1512542"/>
                <a:gd name="connsiteY4" fmla="*/ 171879 h 34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42" h="343757">
                  <a:moveTo>
                    <a:pt x="0" y="171879"/>
                  </a:moveTo>
                  <a:cubicBezTo>
                    <a:pt x="0" y="76953"/>
                    <a:pt x="338594" y="0"/>
                    <a:pt x="756271" y="0"/>
                  </a:cubicBezTo>
                  <a:cubicBezTo>
                    <a:pt x="1173948" y="0"/>
                    <a:pt x="1512542" y="76953"/>
                    <a:pt x="1512542" y="171879"/>
                  </a:cubicBezTo>
                  <a:cubicBezTo>
                    <a:pt x="1512542" y="266805"/>
                    <a:pt x="1173948" y="343758"/>
                    <a:pt x="756271" y="343758"/>
                  </a:cubicBezTo>
                  <a:cubicBezTo>
                    <a:pt x="338594" y="343758"/>
                    <a:pt x="0" y="266805"/>
                    <a:pt x="0" y="171879"/>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30396" tIns="59231" rIns="230397" bIns="59232" numCol="1" spcCol="1270" anchor="ctr" anchorCtr="0">
              <a:noAutofit/>
            </a:bodyPr>
            <a:lstStyle/>
            <a:p>
              <a:pPr lvl="0" algn="ctr" defTabSz="622300">
                <a:lnSpc>
                  <a:spcPct val="90000"/>
                </a:lnSpc>
                <a:spcBef>
                  <a:spcPct val="0"/>
                </a:spcBef>
                <a:spcAft>
                  <a:spcPct val="35000"/>
                </a:spcAft>
              </a:pPr>
              <a:r>
                <a:rPr lang="en-US" sz="1400" kern="1200" dirty="0" smtClean="0"/>
                <a:t>Operations</a:t>
              </a:r>
              <a:endParaRPr lang="en-US" sz="1400" kern="1200" dirty="0"/>
            </a:p>
          </p:txBody>
        </p:sp>
        <p:grpSp>
          <p:nvGrpSpPr>
            <p:cNvPr id="25" name="Groupe 24"/>
            <p:cNvGrpSpPr/>
            <p:nvPr/>
          </p:nvGrpSpPr>
          <p:grpSpPr>
            <a:xfrm>
              <a:off x="6741209" y="2815037"/>
              <a:ext cx="3430423" cy="2059855"/>
              <a:chOff x="1851297" y="4907273"/>
              <a:chExt cx="2267850" cy="1593669"/>
            </a:xfrm>
          </p:grpSpPr>
          <p:sp>
            <p:nvSpPr>
              <p:cNvPr id="26" name="Flèche droite 25"/>
              <p:cNvSpPr/>
              <p:nvPr/>
            </p:nvSpPr>
            <p:spPr bwMode="auto">
              <a:xfrm>
                <a:off x="1927096" y="4907273"/>
                <a:ext cx="1704378" cy="1593669"/>
              </a:xfrm>
              <a:prstGeom prst="rightArrow">
                <a:avLst>
                  <a:gd name="adj1" fmla="val 72951"/>
                  <a:gd name="adj2" fmla="val 50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84850" tIns="223645" rIns="493724" bIns="223645" numCol="1" spcCol="1270" anchor="ctr" anchorCtr="0">
                <a:noAutofit/>
              </a:bodyPr>
              <a:lstStyle/>
              <a:p>
                <a:endParaRPr lang="fr-FR">
                  <a:solidFill>
                    <a:schemeClr val="dk1">
                      <a:hueOff val="0"/>
                      <a:satOff val="0"/>
                      <a:lumOff val="0"/>
                      <a:alphaOff val="0"/>
                    </a:schemeClr>
                  </a:solidFill>
                  <a:latin typeface="+mn-lt"/>
                  <a:ea typeface="+mn-ea"/>
                </a:endParaRPr>
              </a:p>
            </p:txBody>
          </p:sp>
          <p:sp>
            <p:nvSpPr>
              <p:cNvPr id="27" name="ZoneTexte 26"/>
              <p:cNvSpPr txBox="1"/>
              <p:nvPr/>
            </p:nvSpPr>
            <p:spPr>
              <a:xfrm>
                <a:off x="1851297" y="5132467"/>
                <a:ext cx="2267850" cy="1309829"/>
              </a:xfrm>
              <a:prstGeom prst="rect">
                <a:avLst/>
              </a:prstGeom>
              <a:noFill/>
            </p:spPr>
            <p:txBody>
              <a:bodyPr wrap="square" rtlCol="0">
                <a:spAutoFit/>
              </a:bodyPr>
              <a:lstStyle/>
              <a:p>
                <a:pPr marL="114300" lvl="1" indent="-114300" defTabSz="533400">
                  <a:lnSpc>
                    <a:spcPct val="90000"/>
                  </a:lnSpc>
                  <a:spcAft>
                    <a:spcPct val="15000"/>
                  </a:spcAft>
                  <a:buChar char="••"/>
                </a:pPr>
                <a:r>
                  <a:rPr lang="en-US" sz="1100" dirty="0"/>
                  <a:t>Liaison and development of  </a:t>
                </a:r>
                <a:endParaRPr lang="en-US" sz="1100" dirty="0" smtClean="0"/>
              </a:p>
              <a:p>
                <a:pPr marL="0" lvl="1" defTabSz="533400">
                  <a:lnSpc>
                    <a:spcPct val="90000"/>
                  </a:lnSpc>
                  <a:spcAft>
                    <a:spcPct val="15000"/>
                  </a:spcAft>
                </a:pPr>
                <a:r>
                  <a:rPr lang="en-US" sz="1100" dirty="0" smtClean="0"/>
                  <a:t>    links </a:t>
                </a:r>
                <a:r>
                  <a:rPr lang="en-US" sz="1100" dirty="0"/>
                  <a:t>with end users</a:t>
                </a:r>
              </a:p>
              <a:p>
                <a:pPr marL="114300" lvl="1" indent="-114300" defTabSz="533400">
                  <a:lnSpc>
                    <a:spcPct val="90000"/>
                  </a:lnSpc>
                  <a:spcAft>
                    <a:spcPct val="15000"/>
                  </a:spcAft>
                  <a:buChar char="••"/>
                </a:pPr>
                <a:r>
                  <a:rPr lang="en-US" sz="1100" dirty="0"/>
                  <a:t>Promotion and Outreach</a:t>
                </a:r>
              </a:p>
              <a:p>
                <a:pPr marL="114300" lvl="1" indent="-114300" defTabSz="533400">
                  <a:lnSpc>
                    <a:spcPct val="90000"/>
                  </a:lnSpc>
                  <a:spcAft>
                    <a:spcPct val="15000"/>
                  </a:spcAft>
                  <a:buChar char="••"/>
                </a:pPr>
                <a:r>
                  <a:rPr lang="en-US" sz="1100" dirty="0"/>
                  <a:t>Evaluation (+ 6 months) and lessons </a:t>
                </a:r>
                <a:endParaRPr lang="en-US" sz="1100" dirty="0" smtClean="0"/>
              </a:p>
              <a:p>
                <a:pPr marL="0" lvl="1" defTabSz="533400">
                  <a:lnSpc>
                    <a:spcPct val="90000"/>
                  </a:lnSpc>
                  <a:spcAft>
                    <a:spcPct val="15000"/>
                  </a:spcAft>
                </a:pPr>
                <a:r>
                  <a:rPr lang="en-US" sz="1100" dirty="0"/>
                  <a:t> </a:t>
                </a:r>
                <a:r>
                  <a:rPr lang="en-US" sz="1100" dirty="0" smtClean="0"/>
                  <a:t>  learned</a:t>
                </a:r>
                <a:endParaRPr lang="en-US" sz="1100" dirty="0"/>
              </a:p>
              <a:p>
                <a:pPr marL="114300" lvl="1" indent="-114300" defTabSz="533400">
                  <a:lnSpc>
                    <a:spcPct val="90000"/>
                  </a:lnSpc>
                  <a:spcAft>
                    <a:spcPct val="15000"/>
                  </a:spcAft>
                  <a:buChar char="••"/>
                </a:pPr>
                <a:r>
                  <a:rPr lang="en-US" sz="1100" dirty="0"/>
                  <a:t>Reporting</a:t>
                </a:r>
              </a:p>
              <a:p>
                <a:pPr marL="114300" lvl="1" indent="-114300" defTabSz="533400">
                  <a:lnSpc>
                    <a:spcPct val="90000"/>
                  </a:lnSpc>
                  <a:spcAft>
                    <a:spcPct val="15000"/>
                  </a:spcAft>
                  <a:buChar char="••"/>
                </a:pPr>
                <a:r>
                  <a:rPr lang="en-US" sz="1100" dirty="0"/>
                  <a:t>IT maintenance</a:t>
                </a:r>
              </a:p>
              <a:p>
                <a:pPr marL="114300" lvl="1" indent="-114300" defTabSz="533400">
                  <a:lnSpc>
                    <a:spcPct val="90000"/>
                  </a:lnSpc>
                  <a:spcAft>
                    <a:spcPct val="15000"/>
                  </a:spcAft>
                  <a:buChar char="••"/>
                </a:pPr>
                <a:r>
                  <a:rPr lang="en-US" sz="1100" dirty="0"/>
                  <a:t>Legacy planning</a:t>
                </a:r>
              </a:p>
            </p:txBody>
          </p:sp>
        </p:grpSp>
      </p:grpSp>
    </p:spTree>
    <p:extLst>
      <p:ext uri="{BB962C8B-B14F-4D97-AF65-F5344CB8AC3E}">
        <p14:creationId xmlns:p14="http://schemas.microsoft.com/office/powerpoint/2010/main" val="176027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2084" y="101600"/>
            <a:ext cx="7033179"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eaLnBrk="1" hangingPunct="1"/>
            <a:r>
              <a:rPr lang="en-GB" altLang="ja-JP" sz="2000" dirty="0">
                <a:latin typeface="Tahoma" pitchFamily="-106" charset="0"/>
                <a:ea typeface="ＭＳ Ｐゴシック" pitchFamily="-106" charset="-128"/>
                <a:cs typeface="Tahoma" pitchFamily="-106" charset="0"/>
              </a:rPr>
              <a:t> </a:t>
            </a:r>
            <a:r>
              <a:rPr lang="en-GB" altLang="ja-JP" dirty="0" smtClean="0">
                <a:latin typeface="Tahoma" pitchFamily="-106" charset="0"/>
                <a:ea typeface="ＭＳ Ｐゴシック" pitchFamily="-106" charset="-128"/>
                <a:cs typeface="Tahoma" pitchFamily="-106" charset="0"/>
              </a:rPr>
              <a:t>Role of CEOS Agencies</a:t>
            </a:r>
            <a:endParaRPr lang="en-US" dirty="0">
              <a:latin typeface="Tahoma" pitchFamily="-106" charset="0"/>
              <a:ea typeface="ＭＳ Ｐゴシック" pitchFamily="-106" charset="-128"/>
              <a:cs typeface="Tahoma" pitchFamily="-106" charset="0"/>
            </a:endParaRPr>
          </a:p>
        </p:txBody>
      </p:sp>
      <p:sp>
        <p:nvSpPr>
          <p:cNvPr id="4"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z="1200" smtClean="0"/>
              <a:pPr>
                <a:defRPr/>
              </a:pPr>
              <a:t>9</a:t>
            </a:fld>
            <a:endParaRPr lang="en-US" sz="1200" dirty="0"/>
          </a:p>
        </p:txBody>
      </p:sp>
      <p:sp>
        <p:nvSpPr>
          <p:cNvPr id="5" name="Rectangle 4"/>
          <p:cNvSpPr/>
          <p:nvPr/>
        </p:nvSpPr>
        <p:spPr>
          <a:xfrm>
            <a:off x="0" y="1480275"/>
            <a:ext cx="9085263" cy="5204502"/>
          </a:xfrm>
          <a:prstGeom prst="rect">
            <a:avLst/>
          </a:prstGeom>
        </p:spPr>
        <p:txBody>
          <a:bodyPr wrap="square">
            <a:spAutoFit/>
          </a:bodyPr>
          <a:lstStyle/>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Data contribution (archived data and on-going acquisitions for RO lifetime)</a:t>
            </a:r>
          </a:p>
          <a:p>
            <a:pPr marL="800100" lvl="1" indent="-342900" defTabSz="914400">
              <a:lnSpc>
                <a:spcPct val="90000"/>
              </a:lnSpc>
              <a:spcBef>
                <a:spcPct val="20000"/>
              </a:spcBef>
              <a:buFont typeface="Arial" charset="0"/>
              <a:buChar char="•"/>
            </a:pPr>
            <a:r>
              <a:rPr lang="en-GB" altLang="ja-JP" sz="2200" b="1" dirty="0" smtClean="0">
                <a:solidFill>
                  <a:schemeClr val="tx1">
                    <a:lumMod val="75000"/>
                  </a:schemeClr>
                </a:solidFill>
                <a:latin typeface="Arial"/>
                <a:ea typeface="ＭＳ Ｐゴシック" pitchFamily="50" charset="-128"/>
                <a:cs typeface="Arial"/>
              </a:rPr>
              <a:t>Other </a:t>
            </a:r>
            <a:r>
              <a:rPr lang="en-GB" altLang="ja-JP" sz="2200" b="1" dirty="0" smtClean="0">
                <a:solidFill>
                  <a:schemeClr val="tx1">
                    <a:lumMod val="75000"/>
                  </a:schemeClr>
                </a:solidFill>
                <a:latin typeface="Arial"/>
                <a:ea typeface="ＭＳ Ｐゴシック" pitchFamily="50" charset="-128"/>
                <a:cs typeface="Arial"/>
              </a:rPr>
              <a:t>necessary </a:t>
            </a:r>
            <a:r>
              <a:rPr lang="en-GB" altLang="ja-JP" sz="2200" b="1" dirty="0" smtClean="0">
                <a:solidFill>
                  <a:schemeClr val="tx1">
                    <a:lumMod val="75000"/>
                  </a:schemeClr>
                </a:solidFill>
                <a:latin typeface="Arial"/>
                <a:ea typeface="ＭＳ Ｐゴシック" pitchFamily="50" charset="-128"/>
                <a:cs typeface="Arial"/>
              </a:rPr>
              <a:t>tasks </a:t>
            </a:r>
            <a:endParaRPr lang="en-GB" altLang="ja-JP" sz="2200" b="1" dirty="0" smtClean="0">
              <a:solidFill>
                <a:schemeClr val="tx1">
                  <a:lumMod val="75000"/>
                </a:schemeClr>
              </a:solidFill>
              <a:latin typeface="Arial"/>
              <a:ea typeface="ＭＳ Ｐゴシック" pitchFamily="50" charset="-128"/>
              <a:cs typeface="Arial"/>
            </a:endParaRPr>
          </a:p>
          <a:p>
            <a:pPr marL="1257300" lvl="2" indent="-342900" defTabSz="914400">
              <a:lnSpc>
                <a:spcPct val="90000"/>
              </a:lnSpc>
              <a:spcBef>
                <a:spcPct val="20000"/>
              </a:spcBef>
              <a:buFont typeface="Arial" charset="0"/>
              <a:buChar char="•"/>
            </a:pPr>
            <a:r>
              <a:rPr lang="en-GB" altLang="ja-JP" sz="2200" b="1" dirty="0" smtClean="0">
                <a:solidFill>
                  <a:srgbClr val="C00000"/>
                </a:solidFill>
                <a:latin typeface="Arial"/>
                <a:ea typeface="ＭＳ Ｐゴシック" pitchFamily="50" charset="-128"/>
                <a:cs typeface="Arial"/>
              </a:rPr>
              <a:t>Oversight</a:t>
            </a:r>
            <a:r>
              <a:rPr lang="en-GB" altLang="ja-JP" sz="2200" dirty="0" smtClean="0">
                <a:solidFill>
                  <a:schemeClr val="tx1">
                    <a:lumMod val="75000"/>
                  </a:schemeClr>
                </a:solidFill>
                <a:latin typeface="Arial"/>
                <a:ea typeface="ＭＳ Ｐゴシック" pitchFamily="50" charset="-128"/>
                <a:cs typeface="Arial"/>
              </a:rPr>
              <a:t> of RO </a:t>
            </a:r>
            <a:r>
              <a:rPr lang="en-GB" altLang="ja-JP" sz="2200" dirty="0" smtClean="0">
                <a:solidFill>
                  <a:schemeClr val="tx1">
                    <a:lumMod val="75000"/>
                  </a:schemeClr>
                </a:solidFill>
                <a:latin typeface="Arial"/>
                <a:ea typeface="ＭＳ Ｐゴシック" pitchFamily="50" charset="-128"/>
                <a:cs typeface="Arial"/>
              </a:rPr>
              <a:t>establishment (International coordination)</a:t>
            </a:r>
            <a:endParaRPr lang="en-GB" altLang="ja-JP" sz="2200" dirty="0" smtClean="0">
              <a:solidFill>
                <a:schemeClr val="tx1">
                  <a:lumMod val="75000"/>
                </a:schemeClr>
              </a:solidFill>
              <a:latin typeface="Arial"/>
              <a:ea typeface="ＭＳ Ｐゴシック" pitchFamily="50" charset="-128"/>
              <a:cs typeface="Arial"/>
            </a:endParaRPr>
          </a:p>
          <a:p>
            <a:pPr marL="1257300" lvl="2"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RO </a:t>
            </a:r>
            <a:r>
              <a:rPr lang="en-GB" altLang="ja-JP" sz="2200" b="1" dirty="0" smtClean="0">
                <a:solidFill>
                  <a:srgbClr val="C00000"/>
                </a:solidFill>
                <a:latin typeface="Arial"/>
                <a:ea typeface="ＭＳ Ｐゴシック" pitchFamily="50" charset="-128"/>
                <a:cs typeface="Arial"/>
              </a:rPr>
              <a:t>management</a:t>
            </a:r>
          </a:p>
          <a:p>
            <a:pPr marL="1257300" lvl="2" indent="-342900" defTabSz="914400">
              <a:lnSpc>
                <a:spcPct val="90000"/>
              </a:lnSpc>
              <a:spcBef>
                <a:spcPct val="20000"/>
              </a:spcBef>
              <a:buFont typeface="Arial" charset="0"/>
              <a:buChar char="•"/>
            </a:pPr>
            <a:r>
              <a:rPr lang="en-GB" altLang="ja-JP" sz="2200" b="1" dirty="0" smtClean="0">
                <a:solidFill>
                  <a:srgbClr val="C00000"/>
                </a:solidFill>
                <a:latin typeface="Arial"/>
                <a:ea typeface="ＭＳ Ｐゴシック" pitchFamily="50" charset="-128"/>
                <a:cs typeface="Arial"/>
              </a:rPr>
              <a:t>Definition of operational products </a:t>
            </a:r>
            <a:r>
              <a:rPr lang="en-GB" altLang="ja-JP" sz="2200" dirty="0" smtClean="0">
                <a:solidFill>
                  <a:schemeClr val="tx1">
                    <a:lumMod val="75000"/>
                  </a:schemeClr>
                </a:solidFill>
                <a:latin typeface="Arial"/>
                <a:ea typeface="ＭＳ Ｐゴシック" pitchFamily="50" charset="-128"/>
                <a:cs typeface="Arial"/>
              </a:rPr>
              <a:t>with users and stakeholders</a:t>
            </a:r>
          </a:p>
          <a:p>
            <a:pPr marL="1257300" lvl="2" indent="-342900" defTabSz="914400">
              <a:lnSpc>
                <a:spcPct val="90000"/>
              </a:lnSpc>
              <a:spcBef>
                <a:spcPct val="20000"/>
              </a:spcBef>
              <a:buFont typeface="Arial" charset="0"/>
              <a:buChar char="•"/>
            </a:pPr>
            <a:r>
              <a:rPr lang="en-GB" altLang="ja-JP" sz="2200" dirty="0" smtClean="0">
                <a:solidFill>
                  <a:schemeClr val="tx1">
                    <a:lumMod val="75000"/>
                  </a:schemeClr>
                </a:solidFill>
                <a:latin typeface="Arial"/>
                <a:ea typeface="ＭＳ Ｐゴシック" pitchFamily="50" charset="-128"/>
                <a:cs typeface="Arial"/>
              </a:rPr>
              <a:t>In some cases, </a:t>
            </a:r>
            <a:r>
              <a:rPr lang="en-GB" altLang="ja-JP" sz="2200" b="1" dirty="0" smtClean="0">
                <a:solidFill>
                  <a:srgbClr val="C00000"/>
                </a:solidFill>
                <a:latin typeface="Arial"/>
                <a:ea typeface="ＭＳ Ｐゴシック" pitchFamily="50" charset="-128"/>
                <a:cs typeface="Arial"/>
              </a:rPr>
              <a:t>support to operational value-adding </a:t>
            </a:r>
            <a:r>
              <a:rPr lang="en-GB" altLang="ja-JP" sz="2200" dirty="0" smtClean="0">
                <a:solidFill>
                  <a:schemeClr val="tx1">
                    <a:lumMod val="75000"/>
                  </a:schemeClr>
                </a:solidFill>
                <a:latin typeface="Arial"/>
                <a:ea typeface="ＭＳ Ｐゴシック" pitchFamily="50" charset="-128"/>
                <a:cs typeface="Arial"/>
              </a:rPr>
              <a:t>(e.g. through support of value added provider for some applications)</a:t>
            </a:r>
          </a:p>
          <a:p>
            <a:pPr marL="1257300" lvl="2" indent="-342900" defTabSz="914400">
              <a:lnSpc>
                <a:spcPct val="90000"/>
              </a:lnSpc>
              <a:spcBef>
                <a:spcPct val="20000"/>
              </a:spcBef>
              <a:buFont typeface="Arial" charset="0"/>
              <a:buChar char="•"/>
            </a:pPr>
            <a:r>
              <a:rPr lang="en-GB" altLang="ja-JP" sz="2200" b="1" dirty="0" smtClean="0">
                <a:solidFill>
                  <a:srgbClr val="C00000"/>
                </a:solidFill>
                <a:latin typeface="Arial"/>
                <a:ea typeface="ＭＳ Ｐゴシック" pitchFamily="50" charset="-128"/>
                <a:cs typeface="Arial"/>
              </a:rPr>
              <a:t>IT infrastructure </a:t>
            </a:r>
            <a:r>
              <a:rPr lang="en-GB" altLang="ja-JP" sz="2200" dirty="0" smtClean="0">
                <a:solidFill>
                  <a:schemeClr val="tx1">
                    <a:lumMod val="75000"/>
                  </a:schemeClr>
                </a:solidFill>
                <a:latin typeface="Arial"/>
                <a:ea typeface="ＭＳ Ｐゴシック" pitchFamily="50" charset="-128"/>
                <a:cs typeface="Arial"/>
              </a:rPr>
              <a:t>(hosting and evolution)</a:t>
            </a:r>
          </a:p>
          <a:p>
            <a:pPr marL="1257300" lvl="2" indent="-342900" defTabSz="914400">
              <a:lnSpc>
                <a:spcPct val="90000"/>
              </a:lnSpc>
              <a:spcBef>
                <a:spcPct val="20000"/>
              </a:spcBef>
              <a:buFont typeface="Arial" charset="0"/>
              <a:buChar char="•"/>
            </a:pPr>
            <a:r>
              <a:rPr lang="en-GB" altLang="ja-JP" sz="2200" b="1" dirty="0">
                <a:solidFill>
                  <a:srgbClr val="C00000"/>
                </a:solidFill>
                <a:latin typeface="Arial"/>
                <a:ea typeface="ＭＳ Ｐゴシック" pitchFamily="50" charset="-128"/>
                <a:cs typeface="Arial"/>
              </a:rPr>
              <a:t>Project animation </a:t>
            </a:r>
            <a:r>
              <a:rPr lang="en-GB" altLang="ja-JP" sz="2200" dirty="0">
                <a:solidFill>
                  <a:schemeClr val="tx1">
                    <a:lumMod val="75000"/>
                  </a:schemeClr>
                </a:solidFill>
                <a:latin typeface="Arial"/>
                <a:ea typeface="ＭＳ Ｐゴシック" pitchFamily="50" charset="-128"/>
                <a:cs typeface="Arial"/>
              </a:rPr>
              <a:t>(workshops, ateliers, capacity development and </a:t>
            </a:r>
            <a:r>
              <a:rPr lang="en-GB" altLang="ja-JP" sz="2200" dirty="0" smtClean="0">
                <a:solidFill>
                  <a:schemeClr val="tx1">
                    <a:lumMod val="75000"/>
                  </a:schemeClr>
                </a:solidFill>
                <a:latin typeface="Arial"/>
                <a:ea typeface="ＭＳ Ｐゴシック" pitchFamily="50" charset="-128"/>
                <a:cs typeface="Arial"/>
              </a:rPr>
              <a:t>training)</a:t>
            </a:r>
            <a:endParaRPr lang="en-GB" altLang="ja-JP" sz="2200" dirty="0" smtClean="0">
              <a:solidFill>
                <a:schemeClr val="tx1">
                  <a:lumMod val="75000"/>
                </a:schemeClr>
              </a:solidFill>
              <a:latin typeface="Arial"/>
              <a:ea typeface="ＭＳ Ｐゴシック" pitchFamily="50" charset="-128"/>
              <a:cs typeface="Arial"/>
            </a:endParaRPr>
          </a:p>
          <a:p>
            <a:pPr marL="1257300" lvl="2" indent="-342900" defTabSz="914400">
              <a:lnSpc>
                <a:spcPct val="90000"/>
              </a:lnSpc>
              <a:spcBef>
                <a:spcPct val="20000"/>
              </a:spcBef>
              <a:buFont typeface="Arial" charset="0"/>
              <a:buChar char="•"/>
            </a:pPr>
            <a:r>
              <a:rPr lang="en-GB" altLang="ja-JP" sz="2200" b="1" dirty="0" smtClean="0">
                <a:solidFill>
                  <a:srgbClr val="C00000"/>
                </a:solidFill>
                <a:latin typeface="Arial"/>
                <a:ea typeface="ＭＳ Ｐゴシック" pitchFamily="50" charset="-128"/>
                <a:cs typeface="Arial"/>
              </a:rPr>
              <a:t>Promotion and outreach</a:t>
            </a:r>
            <a:r>
              <a:rPr lang="en-GB" altLang="ja-JP" sz="2200" dirty="0" smtClean="0">
                <a:solidFill>
                  <a:schemeClr val="tx1">
                    <a:lumMod val="75000"/>
                  </a:schemeClr>
                </a:solidFill>
                <a:latin typeface="Arial"/>
                <a:ea typeface="ＭＳ Ｐゴシック" pitchFamily="50" charset="-128"/>
                <a:cs typeface="Arial"/>
              </a:rPr>
              <a:t>, showcasing RO success stories</a:t>
            </a:r>
          </a:p>
          <a:p>
            <a:pPr marL="342900" indent="-342900" defTabSz="914400">
              <a:lnSpc>
                <a:spcPct val="90000"/>
              </a:lnSpc>
              <a:spcBef>
                <a:spcPct val="20000"/>
              </a:spcBef>
              <a:buFont typeface="Arial" charset="0"/>
              <a:buChar char="•"/>
            </a:pPr>
            <a:endParaRPr lang="en-GB" altLang="ja-JP" b="1" dirty="0">
              <a:solidFill>
                <a:schemeClr val="tx1">
                  <a:lumMod val="75000"/>
                </a:schemeClr>
              </a:solidFill>
              <a:latin typeface="Times New Roman"/>
              <a:ea typeface="ＭＳ Ｐゴシック" pitchFamily="50" charset="-128"/>
              <a:cs typeface="Times New Roman"/>
            </a:endParaRPr>
          </a:p>
        </p:txBody>
      </p:sp>
    </p:spTree>
    <p:extLst>
      <p:ext uri="{BB962C8B-B14F-4D97-AF65-F5344CB8AC3E}">
        <p14:creationId xmlns:p14="http://schemas.microsoft.com/office/powerpoint/2010/main" val="37090176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10461</TotalTime>
  <Words>5670</Words>
  <Application>Microsoft Office PowerPoint</Application>
  <PresentationFormat>Affichage à l'écran (4:3)</PresentationFormat>
  <Paragraphs>1234</Paragraphs>
  <Slides>60</Slides>
  <Notes>46</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4_EUM_template_v03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RO  Lifecycle</vt:lpstr>
      <vt:lpstr>Présentation PowerPoint</vt:lpstr>
      <vt:lpstr>Présentation PowerPoint</vt:lpstr>
      <vt:lpstr>Cyclone Pam (Vanuatu) Lessons Learned Report</vt:lpstr>
      <vt:lpstr>Issues</vt:lpstr>
      <vt:lpstr>Recommendations (1/2)</vt:lpstr>
      <vt:lpstr>Recommendations (2/2)</vt:lpstr>
      <vt:lpstr>Conclusions for RO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Prospective RO Partners</vt:lpstr>
      <vt:lpstr>Présentation PowerPoint</vt:lpstr>
      <vt:lpstr>Présentation PowerPoint</vt:lpstr>
      <vt:lpstr>Présentation PowerPoint</vt:lpstr>
      <vt:lpstr>Présentation PowerPoint</vt:lpstr>
      <vt:lpstr>Présentation PowerPoint</vt:lpstr>
      <vt:lpstr>Recovery Observatory IT DEMO</vt:lpstr>
      <vt:lpstr>Présentation PowerPoint</vt:lpstr>
      <vt:lpstr>Présentation PowerPoint</vt:lpstr>
      <vt:lpstr>Présentation PowerPoint</vt:lpstr>
      <vt:lpstr>Licensing</vt:lpstr>
      <vt:lpstr>Standard License Agreement </vt:lpstr>
      <vt:lpstr>Présentation PowerPoint</vt:lpstr>
      <vt:lpstr>Présentation PowerPoint</vt:lpstr>
      <vt:lpstr>Présentation PowerPoint</vt:lpstr>
      <vt:lpstr>Présentation PowerPoint</vt:lpstr>
      <vt:lpstr>Présentation PowerPoint</vt:lpstr>
      <vt:lpstr>RO  Lifecycle</vt:lpstr>
      <vt:lpstr>Présentation PowerPoint</vt:lpstr>
      <vt:lpstr>Project  Assessment</vt:lpstr>
      <vt:lpstr>Présentation PowerPoint</vt:lpstr>
      <vt:lpstr>Présentation PowerPoint</vt:lpstr>
      <vt:lpstr>Présentation PowerPoint</vt:lpstr>
      <vt:lpstr>RO Triggering Process Paper Status</vt:lpstr>
      <vt:lpstr>CONCLUSIONS</vt:lpstr>
      <vt:lpstr>CONCLUSIONS</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 Eddy</dc:creator>
  <cp:lastModifiedBy>proyc</cp:lastModifiedBy>
  <cp:revision>394</cp:revision>
  <cp:lastPrinted>2015-03-02T07:49:00Z</cp:lastPrinted>
  <dcterms:created xsi:type="dcterms:W3CDTF">2011-11-16T09:23:13Z</dcterms:created>
  <dcterms:modified xsi:type="dcterms:W3CDTF">2015-09-09T11:08:03Z</dcterms:modified>
</cp:coreProperties>
</file>