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8" r:id="rId3"/>
    <p:sldId id="260" r:id="rId4"/>
    <p:sldId id="259" r:id="rId5"/>
    <p:sldId id="261" r:id="rId6"/>
    <p:sldId id="264" r:id="rId7"/>
    <p:sldId id="262" r:id="rId8"/>
    <p:sldId id="265" r:id="rId9"/>
    <p:sldId id="270" r:id="rId10"/>
    <p:sldId id="271" r:id="rId11"/>
    <p:sldId id="272" r:id="rId12"/>
    <p:sldId id="273" r:id="rId13"/>
    <p:sldId id="275" r:id="rId14"/>
    <p:sldId id="277" r:id="rId15"/>
    <p:sldId id="280" r:id="rId16"/>
    <p:sldId id="281" r:id="rId17"/>
    <p:sldId id="282" r:id="rId18"/>
    <p:sldId id="284" r:id="rId19"/>
    <p:sldId id="287" r:id="rId20"/>
    <p:sldId id="285" r:id="rId21"/>
    <p:sldId id="286" r:id="rId22"/>
    <p:sldId id="288" r:id="rId23"/>
    <p:sldId id="289" r:id="rId24"/>
    <p:sldId id="290" r:id="rId25"/>
  </p:sldIdLst>
  <p:sldSz cx="9144000" cy="6858000" type="screen4x3"/>
  <p:notesSz cx="6888163" cy="100203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086"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8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kumimoji="1" lang="ja-JP" altLang="en-US" dirty="0"/>
          </a:p>
        </p:txBody>
      </p:sp>
      <p:sp>
        <p:nvSpPr>
          <p:cNvPr id="3" name="日付プレースホルダー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93AA250A-3118-4171-AC69-437D47CA5743}" type="datetimeFigureOut">
              <a:rPr kumimoji="1" lang="ja-JP" altLang="en-US" smtClean="0"/>
              <a:t>2015/9/6</a:t>
            </a:fld>
            <a:endParaRPr kumimoji="1" lang="ja-JP" altLang="en-US" dirty="0"/>
          </a:p>
        </p:txBody>
      </p:sp>
      <p:sp>
        <p:nvSpPr>
          <p:cNvPr id="4" name="スライド イメージ プレースホルダー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ja-JP" altLang="en-US" dirty="0"/>
          </a:p>
        </p:txBody>
      </p:sp>
      <p:sp>
        <p:nvSpPr>
          <p:cNvPr id="5" name="ノート プレースホルダー 4"/>
          <p:cNvSpPr>
            <a:spLocks noGrp="1"/>
          </p:cNvSpPr>
          <p:nvPr>
            <p:ph type="body" sz="quarter" idx="3"/>
          </p:nvPr>
        </p:nvSpPr>
        <p:spPr>
          <a:xfrm>
            <a:off x="688817" y="4759643"/>
            <a:ext cx="5510530" cy="4509135"/>
          </a:xfrm>
          <a:prstGeom prst="rect">
            <a:avLst/>
          </a:prstGeom>
        </p:spPr>
        <p:txBody>
          <a:bodyPr vert="horz" lIns="96616" tIns="48308" rIns="96616" bIns="4830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kumimoji="1" lang="ja-JP" altLang="en-US" dirty="0"/>
          </a:p>
        </p:txBody>
      </p:sp>
      <p:sp>
        <p:nvSpPr>
          <p:cNvPr id="7" name="スライド番号プレースホルダー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5AFD1135-64C0-4BC1-918F-C542C577E7C5}" type="slidenum">
              <a:rPr kumimoji="1" lang="ja-JP" altLang="en-US" smtClean="0"/>
              <a:t>‹#›</a:t>
            </a:fld>
            <a:endParaRPr kumimoji="1" lang="ja-JP" altLang="en-US" dirty="0"/>
          </a:p>
        </p:txBody>
      </p:sp>
    </p:spTree>
    <p:extLst>
      <p:ext uri="{BB962C8B-B14F-4D97-AF65-F5344CB8AC3E}">
        <p14:creationId xmlns:p14="http://schemas.microsoft.com/office/powerpoint/2010/main" val="33694114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smtClean="0"/>
          </a:p>
        </p:txBody>
      </p:sp>
      <p:sp>
        <p:nvSpPr>
          <p:cNvPr id="1946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300">
                <a:solidFill>
                  <a:schemeClr val="tx1"/>
                </a:solidFill>
                <a:latin typeface="Calibri" pitchFamily="34" charset="0"/>
                <a:ea typeface="ＭＳ Ｐゴシック" charset="-128"/>
              </a:defRPr>
            </a:lvl1pPr>
            <a:lvl2pPr marL="785001" indent="-301923" eaLnBrk="0" hangingPunct="0">
              <a:spcBef>
                <a:spcPct val="30000"/>
              </a:spcBef>
              <a:defRPr kumimoji="1" sz="1300">
                <a:solidFill>
                  <a:schemeClr val="tx1"/>
                </a:solidFill>
                <a:latin typeface="Calibri" pitchFamily="34" charset="0"/>
                <a:ea typeface="ＭＳ Ｐゴシック" charset="-128"/>
              </a:defRPr>
            </a:lvl2pPr>
            <a:lvl3pPr marL="1207694" indent="-241539" eaLnBrk="0" hangingPunct="0">
              <a:spcBef>
                <a:spcPct val="30000"/>
              </a:spcBef>
              <a:defRPr kumimoji="1" sz="1300">
                <a:solidFill>
                  <a:schemeClr val="tx1"/>
                </a:solidFill>
                <a:latin typeface="Calibri" pitchFamily="34" charset="0"/>
                <a:ea typeface="ＭＳ Ｐゴシック" charset="-128"/>
              </a:defRPr>
            </a:lvl3pPr>
            <a:lvl4pPr marL="1690771" indent="-241539" eaLnBrk="0" hangingPunct="0">
              <a:spcBef>
                <a:spcPct val="30000"/>
              </a:spcBef>
              <a:defRPr kumimoji="1" sz="1300">
                <a:solidFill>
                  <a:schemeClr val="tx1"/>
                </a:solidFill>
                <a:latin typeface="Calibri" pitchFamily="34" charset="0"/>
                <a:ea typeface="ＭＳ Ｐゴシック" charset="-128"/>
              </a:defRPr>
            </a:lvl4pPr>
            <a:lvl5pPr marL="2173849" indent="-241539" eaLnBrk="0" hangingPunct="0">
              <a:spcBef>
                <a:spcPct val="30000"/>
              </a:spcBef>
              <a:defRPr kumimoji="1" sz="1300">
                <a:solidFill>
                  <a:schemeClr val="tx1"/>
                </a:solidFill>
                <a:latin typeface="Calibri" pitchFamily="34" charset="0"/>
                <a:ea typeface="ＭＳ Ｐゴシック" charset="-128"/>
              </a:defRPr>
            </a:lvl5pPr>
            <a:lvl6pPr marL="2656926" indent="-241539" eaLnBrk="0" fontAlgn="base" hangingPunct="0">
              <a:spcBef>
                <a:spcPct val="30000"/>
              </a:spcBef>
              <a:spcAft>
                <a:spcPct val="0"/>
              </a:spcAft>
              <a:defRPr kumimoji="1" sz="1300">
                <a:solidFill>
                  <a:schemeClr val="tx1"/>
                </a:solidFill>
                <a:latin typeface="Calibri" pitchFamily="34" charset="0"/>
                <a:ea typeface="ＭＳ Ｐゴシック" charset="-128"/>
              </a:defRPr>
            </a:lvl6pPr>
            <a:lvl7pPr marL="3140004" indent="-241539" eaLnBrk="0" fontAlgn="base" hangingPunct="0">
              <a:spcBef>
                <a:spcPct val="30000"/>
              </a:spcBef>
              <a:spcAft>
                <a:spcPct val="0"/>
              </a:spcAft>
              <a:defRPr kumimoji="1" sz="1300">
                <a:solidFill>
                  <a:schemeClr val="tx1"/>
                </a:solidFill>
                <a:latin typeface="Calibri" pitchFamily="34" charset="0"/>
                <a:ea typeface="ＭＳ Ｐゴシック" charset="-128"/>
              </a:defRPr>
            </a:lvl7pPr>
            <a:lvl8pPr marL="3623081" indent="-241539" eaLnBrk="0" fontAlgn="base" hangingPunct="0">
              <a:spcBef>
                <a:spcPct val="30000"/>
              </a:spcBef>
              <a:spcAft>
                <a:spcPct val="0"/>
              </a:spcAft>
              <a:defRPr kumimoji="1" sz="1300">
                <a:solidFill>
                  <a:schemeClr val="tx1"/>
                </a:solidFill>
                <a:latin typeface="Calibri" pitchFamily="34" charset="0"/>
                <a:ea typeface="ＭＳ Ｐゴシック" charset="-128"/>
              </a:defRPr>
            </a:lvl8pPr>
            <a:lvl9pPr marL="4106159" indent="-241539" eaLnBrk="0" fontAlgn="base" hangingPunct="0">
              <a:spcBef>
                <a:spcPct val="30000"/>
              </a:spcBef>
              <a:spcAft>
                <a:spcPct val="0"/>
              </a:spcAft>
              <a:defRPr kumimoji="1" sz="1300">
                <a:solidFill>
                  <a:schemeClr val="tx1"/>
                </a:solidFill>
                <a:latin typeface="Calibri" pitchFamily="34" charset="0"/>
                <a:ea typeface="ＭＳ Ｐゴシック" charset="-128"/>
              </a:defRPr>
            </a:lvl9pPr>
          </a:lstStyle>
          <a:p>
            <a:pPr eaLnBrk="1" hangingPunct="1">
              <a:spcBef>
                <a:spcPct val="0"/>
              </a:spcBef>
            </a:pPr>
            <a:fld id="{0AA172D9-62E5-4C85-A48F-0232309D579D}" type="slidenum">
              <a:rPr lang="ja-JP" altLang="en-US" sz="1200">
                <a:latin typeface="Arial" charset="0"/>
              </a:rPr>
              <a:pPr eaLnBrk="1" hangingPunct="1">
                <a:spcBef>
                  <a:spcPct val="0"/>
                </a:spcBef>
              </a:pPr>
              <a:t>4</a:t>
            </a:fld>
            <a:endParaRPr lang="ja-JP" altLang="en-US" sz="1200" dirty="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69888" y="255588"/>
            <a:ext cx="6000750" cy="4500562"/>
          </a:xfrm>
        </p:spPr>
      </p:sp>
      <p:sp>
        <p:nvSpPr>
          <p:cNvPr id="3" name="ノート プレースホルダー 2"/>
          <p:cNvSpPr>
            <a:spLocks noGrp="1"/>
          </p:cNvSpPr>
          <p:nvPr>
            <p:ph type="body" idx="1"/>
          </p:nvPr>
        </p:nvSpPr>
        <p:spPr/>
        <p:txBody>
          <a:bodyPr/>
          <a:lstStyle/>
          <a:p>
            <a:r>
              <a:rPr kumimoji="1" lang="en-US" altLang="ja-JP" dirty="0" smtClean="0"/>
              <a:t>This</a:t>
            </a:r>
            <a:r>
              <a:rPr kumimoji="1" lang="en-US" altLang="ja-JP" baseline="0" dirty="0" smtClean="0"/>
              <a:t> is a hazard map.</a:t>
            </a:r>
          </a:p>
          <a:p>
            <a:endParaRPr kumimoji="1" lang="en-US" altLang="ja-JP" dirty="0" smtClean="0"/>
          </a:p>
          <a:p>
            <a:r>
              <a:rPr kumimoji="1" lang="en-US" altLang="ja-JP" dirty="0" smtClean="0"/>
              <a:t>Hazard</a:t>
            </a:r>
            <a:r>
              <a:rPr kumimoji="1" lang="en-US" altLang="ja-JP" baseline="0" dirty="0" smtClean="0"/>
              <a:t> maps were prepared with cooperation of JAXA and PHIVOLCS.</a:t>
            </a:r>
          </a:p>
          <a:p>
            <a:r>
              <a:rPr kumimoji="1" lang="en-US" altLang="ja-JP" baseline="0" dirty="0" smtClean="0"/>
              <a:t>this is a activity of Mitigation/ Preparedness Phase.</a:t>
            </a:r>
          </a:p>
          <a:p>
            <a:endParaRPr kumimoji="1" lang="en-US" altLang="ja-JP" baseline="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23EE593E-6796-4D8D-AE8C-CFC4DE280411}" type="slidenum">
              <a:rPr kumimoji="1" lang="ja-JP" altLang="en-US" smtClean="0"/>
              <a:t>9</a:t>
            </a:fld>
            <a:endParaRPr kumimoji="1" lang="ja-JP" altLang="en-US" dirty="0"/>
          </a:p>
        </p:txBody>
      </p:sp>
    </p:spTree>
    <p:extLst>
      <p:ext uri="{BB962C8B-B14F-4D97-AF65-F5344CB8AC3E}">
        <p14:creationId xmlns:p14="http://schemas.microsoft.com/office/powerpoint/2010/main" val="2021187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FD1135-64C0-4BC1-918F-C542C577E7C5}" type="slidenum">
              <a:rPr kumimoji="1" lang="ja-JP" altLang="en-US" smtClean="0"/>
              <a:t>13</a:t>
            </a:fld>
            <a:endParaRPr kumimoji="1" lang="ja-JP" altLang="en-US" dirty="0"/>
          </a:p>
        </p:txBody>
      </p:sp>
    </p:spTree>
    <p:extLst>
      <p:ext uri="{BB962C8B-B14F-4D97-AF65-F5344CB8AC3E}">
        <p14:creationId xmlns:p14="http://schemas.microsoft.com/office/powerpoint/2010/main" val="2298857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FFABAD0-B2EE-4E2C-A3D1-D3C0F255B791}" type="datetime1">
              <a:rPr kumimoji="1" lang="ja-JP" altLang="en-US" smtClean="0"/>
              <a:t>2015/9/6</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B2DD2B6-F93E-44D8-BC3D-76830033A7B7}" type="datetime1">
              <a:rPr kumimoji="1" lang="ja-JP" altLang="en-US" smtClean="0"/>
              <a:t>2015/9/6</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3F16EF9-FAAE-426F-8D9C-8C76BE3046CF}" type="datetime1">
              <a:rPr kumimoji="1" lang="ja-JP" altLang="en-US" smtClean="0"/>
              <a:t>2015/9/6</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FC53410-C2EE-4781-A0DD-16D392CD717E}" type="datetime1">
              <a:rPr kumimoji="1" lang="ja-JP" altLang="en-US" smtClean="0"/>
              <a:t>2015/9/6</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B0BDD4A1-0F35-45E7-95A7-181A83372E64}" type="datetime1">
              <a:rPr kumimoji="1" lang="ja-JP" altLang="en-US" smtClean="0"/>
              <a:t>2015/9/6</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01A94014-3F11-4761-84AB-9A84A50DE139}" type="datetime1">
              <a:rPr kumimoji="1" lang="ja-JP" altLang="en-US" smtClean="0"/>
              <a:t>2015/9/6</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8F9DF57E-0873-4E65-81CA-D5AC1B2193F1}" type="datetime1">
              <a:rPr kumimoji="1" lang="ja-JP" altLang="en-US" smtClean="0"/>
              <a:t>2015/9/6</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5BB69494-B268-4530-9244-37858CCAA62A}" type="datetime1">
              <a:rPr kumimoji="1" lang="ja-JP" altLang="en-US" smtClean="0"/>
              <a:t>2015/9/6</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BD51DFE-5E51-436B-A542-72849F5563F0}" type="datetime1">
              <a:rPr kumimoji="1" lang="ja-JP" altLang="en-US" smtClean="0"/>
              <a:t>2015/9/6</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DA15C4D-1822-4870-A3B1-EC738168ED22}" type="datetime1">
              <a:rPr kumimoji="1" lang="ja-JP" altLang="en-US" smtClean="0"/>
              <a:t>2015/9/6</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D65F0D6-0716-47AD-958E-4A6EDAA3CC5E}" type="datetime1">
              <a:rPr kumimoji="1" lang="ja-JP" altLang="en-US" smtClean="0"/>
              <a:t>2015/9/6</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90F679-93A3-42FA-86ED-03EB4848428B}" type="datetime1">
              <a:rPr kumimoji="1" lang="ja-JP" altLang="en-US" smtClean="0"/>
              <a:t>2015/9/6</a:t>
            </a:fld>
            <a:endParaRPr kumimoji="1"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hyperlink" Target="http://www.bom.gov.au/" TargetMode="External"/><Relationship Id="rId18" Type="http://schemas.openxmlformats.org/officeDocument/2006/relationships/image" Target="../media/image9.png"/><Relationship Id="rId26" Type="http://schemas.openxmlformats.org/officeDocument/2006/relationships/image" Target="../media/image13.png"/><Relationship Id="rId39" Type="http://schemas.openxmlformats.org/officeDocument/2006/relationships/hyperlink" Target="http://www.bswm.da.gov.ph/" TargetMode="External"/><Relationship Id="rId21" Type="http://schemas.openxmlformats.org/officeDocument/2006/relationships/hyperlink" Target="http://www.mlmupc.gov.kh/" TargetMode="External"/><Relationship Id="rId34" Type="http://schemas.openxmlformats.org/officeDocument/2006/relationships/image" Target="../media/image17.jpeg"/><Relationship Id="rId42" Type="http://schemas.openxmlformats.org/officeDocument/2006/relationships/image" Target="../media/image21.png"/><Relationship Id="rId47" Type="http://schemas.openxmlformats.org/officeDocument/2006/relationships/image" Target="../media/image25.jpeg"/><Relationship Id="rId50" Type="http://schemas.openxmlformats.org/officeDocument/2006/relationships/image" Target="../media/image28.png"/><Relationship Id="rId55" Type="http://schemas.openxmlformats.org/officeDocument/2006/relationships/image" Target="../media/image33.png"/><Relationship Id="rId7" Type="http://schemas.openxmlformats.org/officeDocument/2006/relationships/image" Target="../media/image3.png"/><Relationship Id="rId12" Type="http://schemas.openxmlformats.org/officeDocument/2006/relationships/image" Target="../media/image6.png"/><Relationship Id="rId17" Type="http://schemas.openxmlformats.org/officeDocument/2006/relationships/hyperlink" Target="http://www.ndcc.gov.ph/" TargetMode="External"/><Relationship Id="rId25" Type="http://schemas.openxmlformats.org/officeDocument/2006/relationships/hyperlink" Target="http://www.rs.lapan.go.id/SIMBA/" TargetMode="External"/><Relationship Id="rId33" Type="http://schemas.openxmlformats.org/officeDocument/2006/relationships/hyperlink" Target="http://www.jma.go.jp/jma/indexe.html" TargetMode="External"/><Relationship Id="rId38" Type="http://schemas.openxmlformats.org/officeDocument/2006/relationships/image" Target="../media/image19.png"/><Relationship Id="rId46" Type="http://schemas.openxmlformats.org/officeDocument/2006/relationships/image" Target="../media/image24.png"/><Relationship Id="rId2" Type="http://schemas.openxmlformats.org/officeDocument/2006/relationships/hyperlink" Target="http://www.jaxa.jp/index_e.html" TargetMode="External"/><Relationship Id="rId16" Type="http://schemas.openxmlformats.org/officeDocument/2006/relationships/image" Target="../media/image8.png"/><Relationship Id="rId20" Type="http://schemas.openxmlformats.org/officeDocument/2006/relationships/image" Target="../media/image10.png"/><Relationship Id="rId29" Type="http://schemas.openxmlformats.org/officeDocument/2006/relationships/hyperlink" Target="http://www.ccfsc.org.vn/" TargetMode="External"/><Relationship Id="rId41" Type="http://schemas.openxmlformats.org/officeDocument/2006/relationships/hyperlink" Target="http://www.pcastrd.dost.gov.ph/" TargetMode="External"/><Relationship Id="rId54"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hyperlink" Target="http://www.keio.ac.jp/index-en.html" TargetMode="External"/><Relationship Id="rId11" Type="http://schemas.openxmlformats.org/officeDocument/2006/relationships/image" Target="../media/image5.png"/><Relationship Id="rId24" Type="http://schemas.openxmlformats.org/officeDocument/2006/relationships/image" Target="../media/image12.png"/><Relationship Id="rId32" Type="http://schemas.openxmlformats.org/officeDocument/2006/relationships/image" Target="../media/image16.png"/><Relationship Id="rId37" Type="http://schemas.openxmlformats.org/officeDocument/2006/relationships/hyperlink" Target="http://www.ga.gov.au/" TargetMode="External"/><Relationship Id="rId40" Type="http://schemas.openxmlformats.org/officeDocument/2006/relationships/image" Target="../media/image20.png"/><Relationship Id="rId45" Type="http://schemas.openxmlformats.org/officeDocument/2006/relationships/image" Target="../media/image23.png"/><Relationship Id="rId53" Type="http://schemas.openxmlformats.org/officeDocument/2006/relationships/image" Target="../media/image31.png"/><Relationship Id="rId5" Type="http://schemas.openxmlformats.org/officeDocument/2006/relationships/image" Target="../media/image2.png"/><Relationship Id="rId15" Type="http://schemas.openxmlformats.org/officeDocument/2006/relationships/hyperlink" Target="http://www.ait.ac.th/" TargetMode="External"/><Relationship Id="rId23" Type="http://schemas.openxmlformats.org/officeDocument/2006/relationships/hyperlink" Target="http://www.dos.gov.np/" TargetMode="External"/><Relationship Id="rId28" Type="http://schemas.openxmlformats.org/officeDocument/2006/relationships/image" Target="../media/image14.png"/><Relationship Id="rId36" Type="http://schemas.openxmlformats.org/officeDocument/2006/relationships/image" Target="../media/image18.jpeg"/><Relationship Id="rId49" Type="http://schemas.openxmlformats.org/officeDocument/2006/relationships/image" Target="../media/image27.png"/><Relationship Id="rId10" Type="http://schemas.openxmlformats.org/officeDocument/2006/relationships/hyperlink" Target="http://www.gistda.or.th/Gistda/HtmlGistda/Html/index2.htm" TargetMode="External"/><Relationship Id="rId19" Type="http://schemas.openxmlformats.org/officeDocument/2006/relationships/hyperlink" Target="http://www.icharm.pwri.go.jp/" TargetMode="External"/><Relationship Id="rId31" Type="http://schemas.openxmlformats.org/officeDocument/2006/relationships/hyperlink" Target="http://www.hokudai.ac.jp/en/index.html" TargetMode="External"/><Relationship Id="rId44" Type="http://schemas.openxmlformats.org/officeDocument/2006/relationships/image" Target="../media/image22.png"/><Relationship Id="rId52" Type="http://schemas.openxmlformats.org/officeDocument/2006/relationships/image" Target="../media/image30.png"/><Relationship Id="rId4" Type="http://schemas.openxmlformats.org/officeDocument/2006/relationships/hyperlink" Target="http://www.adrc.or.jp/top.php" TargetMode="External"/><Relationship Id="rId9" Type="http://schemas.openxmlformats.org/officeDocument/2006/relationships/image" Target="../media/image4.png"/><Relationship Id="rId14" Type="http://schemas.openxmlformats.org/officeDocument/2006/relationships/image" Target="../media/image7.png"/><Relationship Id="rId22" Type="http://schemas.openxmlformats.org/officeDocument/2006/relationships/image" Target="../media/image11.png"/><Relationship Id="rId27" Type="http://schemas.openxmlformats.org/officeDocument/2006/relationships/hyperlink" Target="http://www.dwr.go.th/" TargetMode="External"/><Relationship Id="rId30" Type="http://schemas.openxmlformats.org/officeDocument/2006/relationships/image" Target="../media/image15.png"/><Relationship Id="rId35" Type="http://schemas.openxmlformats.org/officeDocument/2006/relationships/hyperlink" Target="http://www.icimod.org/home/" TargetMode="External"/><Relationship Id="rId43" Type="http://schemas.openxmlformats.org/officeDocument/2006/relationships/hyperlink" Target="http://www.kari.re.kr/english/" TargetMode="External"/><Relationship Id="rId48" Type="http://schemas.openxmlformats.org/officeDocument/2006/relationships/image" Target="../media/image26.png"/><Relationship Id="rId8" Type="http://schemas.openxmlformats.org/officeDocument/2006/relationships/hyperlink" Target="http://www.eoc.csiro.au/" TargetMode="External"/><Relationship Id="rId51" Type="http://schemas.openxmlformats.org/officeDocument/2006/relationships/image" Target="../media/image29.png"/><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9.tif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hyperlink" Target="http://dmss.tksc.jaxa.jp/sentinel2/topControl.action" TargetMode="Externa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flipH="1">
            <a:off x="870416" y="4533627"/>
            <a:ext cx="7696200" cy="0"/>
          </a:xfrm>
          <a:prstGeom prst="line">
            <a:avLst/>
          </a:prstGeom>
          <a:noFill/>
          <a:ln w="50800">
            <a:solidFill>
              <a:srgbClr val="3366CC"/>
            </a:solidFill>
            <a:round/>
            <a:headEnd/>
            <a:tailEnd/>
          </a:ln>
          <a:effectLst>
            <a:outerShdw dist="35921" dir="2700000" algn="ctr" rotWithShape="0">
              <a:srgbClr val="C0C0C0">
                <a:alpha val="50000"/>
              </a:srgbClr>
            </a:outerShdw>
          </a:effectLst>
        </p:spPr>
        <p:txBody>
          <a:bodyPr/>
          <a:lstStyle/>
          <a:p>
            <a:pPr algn="ctr">
              <a:defRPr/>
            </a:pPr>
            <a:endParaRPr kumimoji="0" lang="ja-JP" altLang="en-US" sz="1400" b="1" dirty="0">
              <a:latin typeface="Times New Roman" pitchFamily="18" charset="0"/>
              <a:ea typeface="ＭＳ Ｐゴシック" pitchFamily="50" charset="-128"/>
            </a:endParaRPr>
          </a:p>
        </p:txBody>
      </p:sp>
      <p:sp>
        <p:nvSpPr>
          <p:cNvPr id="5" name="Line 5"/>
          <p:cNvSpPr>
            <a:spLocks noChangeShapeType="1"/>
          </p:cNvSpPr>
          <p:nvPr/>
        </p:nvSpPr>
        <p:spPr bwMode="auto">
          <a:xfrm flipH="1">
            <a:off x="945029" y="1291952"/>
            <a:ext cx="7696200" cy="0"/>
          </a:xfrm>
          <a:prstGeom prst="line">
            <a:avLst/>
          </a:prstGeom>
          <a:noFill/>
          <a:ln w="50800">
            <a:solidFill>
              <a:srgbClr val="3366CC"/>
            </a:solidFill>
            <a:round/>
            <a:headEnd/>
            <a:tailEnd/>
          </a:ln>
          <a:effectLst>
            <a:outerShdw dist="35921" dir="2700000" algn="ctr" rotWithShape="0">
              <a:srgbClr val="C0C0C0">
                <a:alpha val="50000"/>
              </a:srgbClr>
            </a:outerShdw>
          </a:effectLst>
        </p:spPr>
        <p:txBody>
          <a:bodyPr/>
          <a:lstStyle/>
          <a:p>
            <a:pPr algn="ctr">
              <a:defRPr/>
            </a:pPr>
            <a:endParaRPr kumimoji="0" lang="ja-JP" altLang="en-US" sz="1400" b="1" dirty="0">
              <a:latin typeface="Times New Roman" pitchFamily="18" charset="0"/>
              <a:ea typeface="ＭＳ Ｐゴシック" pitchFamily="50" charset="-128"/>
            </a:endParaRPr>
          </a:p>
        </p:txBody>
      </p:sp>
      <p:sp>
        <p:nvSpPr>
          <p:cNvPr id="6" name="Rectangle 350"/>
          <p:cNvSpPr>
            <a:spLocks noChangeArrowheads="1"/>
          </p:cNvSpPr>
          <p:nvPr/>
        </p:nvSpPr>
        <p:spPr bwMode="auto">
          <a:xfrm>
            <a:off x="840719" y="1568177"/>
            <a:ext cx="771525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eaLnBrk="0" hangingPunct="0">
              <a:defRPr kumimoji="1" sz="2000">
                <a:solidFill>
                  <a:schemeClr val="tx1"/>
                </a:solidFill>
                <a:latin typeface="Arial" charset="0"/>
                <a:ea typeface="ＭＳ Ｐゴシック" charset="-128"/>
              </a:defRPr>
            </a:lvl1pPr>
            <a:lvl2pPr marL="742950" indent="-285750" eaLnBrk="0" hangingPunct="0">
              <a:defRPr kumimoji="1" sz="2000">
                <a:solidFill>
                  <a:schemeClr val="tx1"/>
                </a:solidFill>
                <a:latin typeface="Arial" charset="0"/>
                <a:ea typeface="ＭＳ Ｐゴシック" charset="-128"/>
              </a:defRPr>
            </a:lvl2pPr>
            <a:lvl3pPr marL="1143000" indent="-228600" eaLnBrk="0" hangingPunct="0">
              <a:defRPr kumimoji="1" sz="2000">
                <a:solidFill>
                  <a:schemeClr val="tx1"/>
                </a:solidFill>
                <a:latin typeface="Arial" charset="0"/>
                <a:ea typeface="ＭＳ Ｐゴシック" charset="-128"/>
              </a:defRPr>
            </a:lvl3pPr>
            <a:lvl4pPr marL="1600200" indent="-228600" eaLnBrk="0" hangingPunct="0">
              <a:defRPr kumimoji="1" sz="2000">
                <a:solidFill>
                  <a:schemeClr val="tx1"/>
                </a:solidFill>
                <a:latin typeface="Arial" charset="0"/>
                <a:ea typeface="ＭＳ Ｐゴシック" charset="-128"/>
              </a:defRPr>
            </a:lvl4pPr>
            <a:lvl5pPr marL="2057400" indent="-228600" eaLnBrk="0" hangingPunct="0">
              <a:defRPr kumimoji="1" sz="2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000">
                <a:solidFill>
                  <a:schemeClr val="tx1"/>
                </a:solidFill>
                <a:latin typeface="Arial" charset="0"/>
                <a:ea typeface="ＭＳ Ｐゴシック" charset="-128"/>
              </a:defRPr>
            </a:lvl9pPr>
          </a:lstStyle>
          <a:p>
            <a:pPr eaLnBrk="1" hangingPunct="1"/>
            <a:r>
              <a:rPr lang="en-US" altLang="ja-JP" sz="2400" dirty="0">
                <a:latin typeface="Verdana" pitchFamily="34" charset="0"/>
              </a:rPr>
              <a:t> </a:t>
            </a:r>
            <a:endParaRPr lang="ja-JP" altLang="en-US" sz="2400" dirty="0">
              <a:latin typeface="Verdana" pitchFamily="34" charset="0"/>
            </a:endParaRPr>
          </a:p>
          <a:p>
            <a:pPr algn="ctr" eaLnBrk="1" hangingPunct="1"/>
            <a:r>
              <a:rPr lang="en-US" altLang="ja-JP" sz="3200" dirty="0">
                <a:latin typeface="Verdana" pitchFamily="34" charset="0"/>
              </a:rPr>
              <a:t> </a:t>
            </a:r>
          </a:p>
          <a:p>
            <a:pPr algn="r" eaLnBrk="1" hangingPunct="1"/>
            <a:r>
              <a:rPr lang="en-US" altLang="ja-JP" sz="3600" dirty="0">
                <a:latin typeface="Verdana" pitchFamily="34" charset="0"/>
              </a:rPr>
              <a:t> </a:t>
            </a:r>
          </a:p>
        </p:txBody>
      </p:sp>
      <p:pic>
        <p:nvPicPr>
          <p:cNvPr id="7" name="Picture 7" descr="jax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6229" y="3144565"/>
            <a:ext cx="6667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ADR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6316" y="3597002"/>
            <a:ext cx="4286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keio">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35729" y="4079602"/>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CSIRO">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43879" y="3647802"/>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gistda">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04166" y="3076302"/>
            <a:ext cx="54768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descr="NSD_my"/>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52079" y="4028802"/>
            <a:ext cx="333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3" descr="bom">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92879" y="3597002"/>
            <a:ext cx="1600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descr="AIT">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01141" y="3597002"/>
            <a:ext cx="21431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5" descr="NDCC">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983879" y="4008165"/>
            <a:ext cx="7429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6" descr="ICHARM">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11766" y="4028802"/>
            <a:ext cx="647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7" descr="MLMUPC">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311991" y="4008165"/>
            <a:ext cx="3714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8" descr="SurveyDepartmentNepal">
            <a:hlinkClick r:id="rId23"/>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888254" y="4028802"/>
            <a:ext cx="4095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9" descr="LAPAN">
            <a:hlinkClick r:id="rId25"/>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08529" y="4028802"/>
            <a:ext cx="3143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0" descr="dwr_trans">
            <a:hlinkClick r:id="rId27"/>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393079" y="4079602"/>
            <a:ext cx="3714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1" descr="ccfsc">
            <a:hlinkClick r:id="rId29"/>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967754" y="4008165"/>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2" descr="hokudai">
            <a:hlinkClick r:id="rId31"/>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303929" y="4028802"/>
            <a:ext cx="3714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3" descr="Japan Meteorological Agency">
            <a:hlinkClick r:id="rId33"/>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755404" y="3092177"/>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4" descr="International Centre for Integrated Mountain Development">
            <a:hlinkClick r:id="rId35"/>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7560141" y="3614465"/>
            <a:ext cx="10572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5" descr="Geoscience Australian">
            <a:hlinkClick r:id="rId37"/>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151404" y="3597002"/>
            <a:ext cx="15240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6" descr="Bureau of Soils and Water Management">
            <a:hlinkClick r:id="rId39"/>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5472579" y="4028802"/>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7" descr="Philippine Council for Advanced Science and Technology Research and Development">
            <a:hlinkClick r:id="rId41"/>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6048841" y="4028802"/>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8" descr="Korea Aearospace Research Institute (KARI)">
            <a:hlinkClick r:id="rId43"/>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3024654" y="3092177"/>
            <a:ext cx="10096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1"/>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209551" y="548680"/>
            <a:ext cx="1476375"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58"/>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4932829" y="3236640"/>
            <a:ext cx="14763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65" descr="Isro-logo"/>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2448391" y="3092177"/>
            <a:ext cx="5921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6521916" y="3196952"/>
            <a:ext cx="1182688"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1"/>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7920504" y="4022452"/>
            <a:ext cx="504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正方形/長方形 36"/>
          <p:cNvSpPr>
            <a:spLocks noChangeArrowheads="1"/>
          </p:cNvSpPr>
          <p:nvPr/>
        </p:nvSpPr>
        <p:spPr bwMode="auto">
          <a:xfrm>
            <a:off x="2159466" y="1573462"/>
            <a:ext cx="480920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chemeClr val="tx1"/>
                </a:solidFill>
                <a:latin typeface="Arial" charset="0"/>
                <a:ea typeface="ＭＳ Ｐゴシック" charset="-128"/>
              </a:defRPr>
            </a:lvl1pPr>
            <a:lvl2pPr marL="742950" indent="-285750" eaLnBrk="0" hangingPunct="0">
              <a:defRPr kumimoji="1" sz="2000">
                <a:solidFill>
                  <a:schemeClr val="tx1"/>
                </a:solidFill>
                <a:latin typeface="Arial" charset="0"/>
                <a:ea typeface="ＭＳ Ｐゴシック" charset="-128"/>
              </a:defRPr>
            </a:lvl2pPr>
            <a:lvl3pPr marL="1143000" indent="-228600" eaLnBrk="0" hangingPunct="0">
              <a:defRPr kumimoji="1" sz="2000">
                <a:solidFill>
                  <a:schemeClr val="tx1"/>
                </a:solidFill>
                <a:latin typeface="Arial" charset="0"/>
                <a:ea typeface="ＭＳ Ｐゴシック" charset="-128"/>
              </a:defRPr>
            </a:lvl3pPr>
            <a:lvl4pPr marL="1600200" indent="-228600" eaLnBrk="0" hangingPunct="0">
              <a:defRPr kumimoji="1" sz="2000">
                <a:solidFill>
                  <a:schemeClr val="tx1"/>
                </a:solidFill>
                <a:latin typeface="Arial" charset="0"/>
                <a:ea typeface="ＭＳ Ｐゴシック" charset="-128"/>
              </a:defRPr>
            </a:lvl4pPr>
            <a:lvl5pPr marL="2057400" indent="-228600" eaLnBrk="0" hangingPunct="0">
              <a:defRPr kumimoji="1" sz="2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000">
                <a:solidFill>
                  <a:schemeClr val="tx1"/>
                </a:solidFill>
                <a:latin typeface="Arial" charset="0"/>
                <a:ea typeface="ＭＳ Ｐゴシック" charset="-128"/>
              </a:defRPr>
            </a:lvl9pPr>
          </a:lstStyle>
          <a:p>
            <a:pPr algn="ctr" eaLnBrk="1" hangingPunct="1"/>
            <a:r>
              <a:rPr lang="en-US" altLang="ja-JP" sz="4400" dirty="0">
                <a:latin typeface="Calibri" pitchFamily="34" charset="0"/>
                <a:ea typeface="明朝" pitchFamily="17" charset="-128"/>
                <a:cs typeface="Courier New" pitchFamily="49" charset="0"/>
              </a:rPr>
              <a:t>Sentinel </a:t>
            </a:r>
            <a:r>
              <a:rPr lang="en-US" altLang="ja-JP" sz="4400" dirty="0" smtClean="0">
                <a:latin typeface="Calibri" pitchFamily="34" charset="0"/>
                <a:ea typeface="明朝" pitchFamily="17" charset="-128"/>
                <a:cs typeface="Courier New" pitchFamily="49" charset="0"/>
              </a:rPr>
              <a:t>Asia Step 3 </a:t>
            </a:r>
          </a:p>
          <a:p>
            <a:pPr algn="ctr" eaLnBrk="1" hangingPunct="1"/>
            <a:r>
              <a:rPr lang="en-US" altLang="ja-JP" sz="4400" dirty="0" smtClean="0">
                <a:latin typeface="Calibri" pitchFamily="34" charset="0"/>
                <a:ea typeface="明朝" pitchFamily="17" charset="-128"/>
                <a:cs typeface="Courier New" pitchFamily="49" charset="0"/>
              </a:rPr>
              <a:t>Evolution</a:t>
            </a:r>
            <a:endParaRPr lang="ja-JP" altLang="en-US" sz="4400" dirty="0">
              <a:latin typeface="Calibri" pitchFamily="34" charset="0"/>
              <a:ea typeface="明朝" pitchFamily="17" charset="-128"/>
              <a:cs typeface="Courier New" pitchFamily="49" charset="0"/>
            </a:endParaRPr>
          </a:p>
        </p:txBody>
      </p:sp>
      <p:sp>
        <p:nvSpPr>
          <p:cNvPr id="36" name="テキスト ボックス 35"/>
          <p:cNvSpPr txBox="1"/>
          <p:nvPr/>
        </p:nvSpPr>
        <p:spPr>
          <a:xfrm>
            <a:off x="1835150" y="4894443"/>
            <a:ext cx="5699125" cy="1661993"/>
          </a:xfrm>
          <a:prstGeom prst="rect">
            <a:avLst/>
          </a:prstGeom>
          <a:noFill/>
        </p:spPr>
        <p:txBody>
          <a:bodyPr wrap="square" rtlCol="0">
            <a:spAutoFit/>
          </a:bodyPr>
          <a:lstStyle/>
          <a:p>
            <a:pPr algn="ctr"/>
            <a:r>
              <a:rPr lang="en-US" altLang="ja-JP" sz="2400" b="1" dirty="0" smtClean="0">
                <a:latin typeface="Times New Roman" panose="02020603050405020304" pitchFamily="18" charset="0"/>
                <a:cs typeface="Times New Roman" panose="02020603050405020304" pitchFamily="18" charset="0"/>
              </a:rPr>
              <a:t>Michio Ito (Mr.)</a:t>
            </a:r>
          </a:p>
          <a:p>
            <a:pPr algn="ctr"/>
            <a:r>
              <a:rPr kumimoji="1" lang="en-US" altLang="ja-JP" sz="2000" dirty="0" smtClean="0">
                <a:latin typeface="Times New Roman" panose="02020603050405020304" pitchFamily="18" charset="0"/>
                <a:cs typeface="Times New Roman" panose="02020603050405020304" pitchFamily="18" charset="0"/>
              </a:rPr>
              <a:t>Representative of Sentinel Asia Secretariat</a:t>
            </a:r>
          </a:p>
          <a:p>
            <a:pPr algn="ctr"/>
            <a:r>
              <a:rPr lang="en-US" altLang="ja-JP" sz="2000" dirty="0" smtClean="0">
                <a:latin typeface="Times New Roman" panose="02020603050405020304" pitchFamily="18" charset="0"/>
                <a:cs typeface="Times New Roman" panose="02020603050405020304" pitchFamily="18" charset="0"/>
              </a:rPr>
              <a:t>Space Applications and Operation Center</a:t>
            </a:r>
            <a:r>
              <a:rPr lang="ja-JP" altLang="en-US" sz="2000" dirty="0" smtClean="0">
                <a:latin typeface="Times New Roman" panose="02020603050405020304" pitchFamily="18" charset="0"/>
                <a:cs typeface="Times New Roman" panose="02020603050405020304" pitchFamily="18" charset="0"/>
              </a:rPr>
              <a:t> </a:t>
            </a:r>
            <a:r>
              <a:rPr lang="en-US" altLang="ja-JP" sz="2000" dirty="0" smtClean="0">
                <a:latin typeface="Times New Roman" panose="02020603050405020304" pitchFamily="18" charset="0"/>
                <a:cs typeface="Times New Roman" panose="02020603050405020304" pitchFamily="18" charset="0"/>
              </a:rPr>
              <a:t>(SAOC)</a:t>
            </a:r>
          </a:p>
          <a:p>
            <a:pPr algn="ctr"/>
            <a:r>
              <a:rPr lang="en-US" altLang="ja-JP" sz="2000" dirty="0" smtClean="0">
                <a:latin typeface="Times New Roman" panose="02020603050405020304" pitchFamily="18" charset="0"/>
                <a:cs typeface="Times New Roman" panose="02020603050405020304" pitchFamily="18" charset="0"/>
              </a:rPr>
              <a:t>Japan Aerospace Exploration Agency (JAXA)</a:t>
            </a:r>
          </a:p>
          <a:p>
            <a:pPr algn="ctr"/>
            <a:r>
              <a:rPr lang="en-US" altLang="ja-JP" b="1" dirty="0" smtClean="0">
                <a:latin typeface="Times New Roman" panose="02020603050405020304" pitchFamily="18" charset="0"/>
                <a:cs typeface="Times New Roman" panose="02020603050405020304" pitchFamily="18" charset="0"/>
              </a:rPr>
              <a:t>ito.michio@jaxa.jp</a:t>
            </a:r>
          </a:p>
        </p:txBody>
      </p:sp>
      <p:pic>
        <p:nvPicPr>
          <p:cNvPr id="1027" name="Picture 3"/>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78472" y="0"/>
            <a:ext cx="1685877" cy="702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1" cstate="print">
            <a:extLst>
              <a:ext uri="{28A0092B-C50C-407E-A947-70E740481C1C}">
                <a14:useLocalDpi xmlns:a14="http://schemas.microsoft.com/office/drawing/2010/main" val="0"/>
              </a:ext>
            </a:extLst>
          </a:blip>
          <a:srcRect/>
          <a:stretch>
            <a:fillRect/>
          </a:stretch>
        </p:blipFill>
        <p:spPr bwMode="auto">
          <a:xfrm>
            <a:off x="1781896" y="2"/>
            <a:ext cx="1141559" cy="707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2955926" y="-11590"/>
            <a:ext cx="1263783" cy="702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4235085" y="-18133"/>
            <a:ext cx="1779214" cy="720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6033745" y="0"/>
            <a:ext cx="2084730" cy="702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8140742" y="18217"/>
            <a:ext cx="936542" cy="702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スライド番号プレースホルダー 36"/>
          <p:cNvSpPr>
            <a:spLocks noGrp="1"/>
          </p:cNvSpPr>
          <p:nvPr>
            <p:ph type="sldNum" sz="quarter" idx="12"/>
          </p:nvPr>
        </p:nvSpPr>
        <p:spPr/>
        <p:txBody>
          <a:bodyPr/>
          <a:lstStyle/>
          <a:p>
            <a:fld id="{D2D8002D-B5B0-4BAC-B1F6-782DDCCE6D9C}" type="slidenum">
              <a:rPr kumimoji="1" lang="ja-JP" altLang="en-US" sz="2000" smtClean="0"/>
              <a:t>1</a:t>
            </a:fld>
            <a:endParaRPr kumimoji="1" lang="ja-JP" altLang="en-US" sz="2000" dirty="0"/>
          </a:p>
        </p:txBody>
      </p:sp>
    </p:spTree>
    <p:extLst>
      <p:ext uri="{BB962C8B-B14F-4D97-AF65-F5344CB8AC3E}">
        <p14:creationId xmlns:p14="http://schemas.microsoft.com/office/powerpoint/2010/main" val="1760824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722312" y="4406900"/>
            <a:ext cx="8098159" cy="1362075"/>
          </a:xfrm>
        </p:spPr>
        <p:txBody>
          <a:bodyPr/>
          <a:lstStyle/>
          <a:p>
            <a:r>
              <a:rPr kumimoji="1" lang="en-US" altLang="ja-JP" dirty="0" smtClean="0"/>
              <a:t>2. Sentinel Asia step 3 evolution</a:t>
            </a:r>
            <a:endParaRPr kumimoji="1" lang="ja-JP" altLang="en-US" dirty="0"/>
          </a:p>
        </p:txBody>
      </p:sp>
      <p:sp>
        <p:nvSpPr>
          <p:cNvPr id="6" name="テキスト プレースホルダー 5"/>
          <p:cNvSpPr>
            <a:spLocks noGrp="1"/>
          </p:cNvSpPr>
          <p:nvPr>
            <p:ph type="body" idx="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z="2000" smtClean="0"/>
              <a:t>10</a:t>
            </a:fld>
            <a:endParaRPr kumimoji="1" lang="ja-JP" altLang="en-US" sz="2000" dirty="0"/>
          </a:p>
        </p:txBody>
      </p:sp>
    </p:spTree>
    <p:extLst>
      <p:ext uri="{BB962C8B-B14F-4D97-AF65-F5344CB8AC3E}">
        <p14:creationId xmlns:p14="http://schemas.microsoft.com/office/powerpoint/2010/main" val="165690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07504" y="260648"/>
            <a:ext cx="8208912" cy="646331"/>
          </a:xfrm>
          <a:prstGeom prst="rect">
            <a:avLst/>
          </a:prstGeom>
          <a:noFill/>
        </p:spPr>
        <p:txBody>
          <a:bodyPr wrap="square" rtlCol="0">
            <a:spAutoFit/>
          </a:bodyPr>
          <a:lstStyle/>
          <a:p>
            <a:pPr marL="571500" indent="-571500">
              <a:buFont typeface="Wingdings" panose="05000000000000000000" pitchFamily="2" charset="2"/>
              <a:buChar char="Ø"/>
            </a:pPr>
            <a:r>
              <a:rPr kumimoji="1" lang="en-US" altLang="ja-JP" sz="3600" dirty="0" smtClean="0"/>
              <a:t>Sentinel Asia Step 3</a:t>
            </a:r>
            <a:endParaRPr kumimoji="1" lang="ja-JP" altLang="en-US" sz="36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0147" y="332656"/>
            <a:ext cx="4320480" cy="306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232032" y="909811"/>
            <a:ext cx="4680520" cy="2677656"/>
          </a:xfrm>
          <a:prstGeom prst="rect">
            <a:avLst/>
          </a:prstGeom>
          <a:noFill/>
        </p:spPr>
        <p:txBody>
          <a:bodyPr wrap="square" rtlCol="0">
            <a:spAutoFit/>
          </a:bodyPr>
          <a:lstStyle/>
          <a:p>
            <a:pPr marL="457200" indent="-457200">
              <a:buFont typeface="Arial" panose="020B0604020202020204" pitchFamily="34" charset="0"/>
              <a:buChar char="•"/>
            </a:pPr>
            <a:r>
              <a:rPr kumimoji="1" lang="en-US" altLang="ja-JP" sz="2800" dirty="0" smtClean="0"/>
              <a:t>Cover </a:t>
            </a:r>
            <a:r>
              <a:rPr kumimoji="1" lang="en-US" altLang="ja-JP" sz="2800" b="1" dirty="0" smtClean="0"/>
              <a:t>whole disaster cycles</a:t>
            </a:r>
          </a:p>
          <a:p>
            <a:pPr marL="457200" indent="-457200">
              <a:buFont typeface="Arial" panose="020B0604020202020204" pitchFamily="34" charset="0"/>
              <a:buChar char="•"/>
            </a:pPr>
            <a:r>
              <a:rPr lang="en-US" altLang="ja-JP" sz="2800" b="1" dirty="0" smtClean="0"/>
              <a:t>Quick observation and delivery </a:t>
            </a:r>
            <a:r>
              <a:rPr lang="en-US" altLang="ja-JP" sz="2800" dirty="0" smtClean="0"/>
              <a:t>of the information and products </a:t>
            </a:r>
          </a:p>
          <a:p>
            <a:pPr marL="457200" indent="-457200">
              <a:buFont typeface="Arial" panose="020B0604020202020204" pitchFamily="34" charset="0"/>
              <a:buChar char="•"/>
            </a:pPr>
            <a:r>
              <a:rPr kumimoji="1" lang="en-US" altLang="ja-JP" sz="2800" b="1" dirty="0" smtClean="0"/>
              <a:t>Comprehensive utilization </a:t>
            </a:r>
            <a:r>
              <a:rPr kumimoji="1" lang="en-US" altLang="ja-JP" sz="2800" dirty="0" smtClean="0"/>
              <a:t>of space applications</a:t>
            </a:r>
            <a:endParaRPr kumimoji="1" lang="ja-JP" altLang="en-US" sz="2800" dirty="0"/>
          </a:p>
        </p:txBody>
      </p:sp>
      <p:sp>
        <p:nvSpPr>
          <p:cNvPr id="9" name="テキスト ボックス 8"/>
          <p:cNvSpPr txBox="1"/>
          <p:nvPr/>
        </p:nvSpPr>
        <p:spPr>
          <a:xfrm>
            <a:off x="81120" y="3587467"/>
            <a:ext cx="8928992" cy="1200329"/>
          </a:xfrm>
          <a:prstGeom prst="rect">
            <a:avLst/>
          </a:prstGeom>
          <a:noFill/>
        </p:spPr>
        <p:txBody>
          <a:bodyPr wrap="square" rtlCol="0">
            <a:spAutoFit/>
          </a:bodyPr>
          <a:lstStyle/>
          <a:p>
            <a:pPr marL="571500" indent="-571500">
              <a:buFont typeface="Wingdings" panose="05000000000000000000" pitchFamily="2" charset="2"/>
              <a:buChar char="Ø"/>
            </a:pPr>
            <a:r>
              <a:rPr lang="en-US" altLang="ja-JP" sz="3600" dirty="0" smtClean="0"/>
              <a:t>Strategy for the evolution to the Sentinel Asia Step 3</a:t>
            </a:r>
            <a:endParaRPr kumimoji="1" lang="ja-JP" altLang="en-US" sz="3600" dirty="0"/>
          </a:p>
        </p:txBody>
      </p:sp>
      <p:sp>
        <p:nvSpPr>
          <p:cNvPr id="8" name="テキスト ボックス 7"/>
          <p:cNvSpPr txBox="1"/>
          <p:nvPr/>
        </p:nvSpPr>
        <p:spPr>
          <a:xfrm>
            <a:off x="232032" y="4787796"/>
            <a:ext cx="8588440" cy="1384995"/>
          </a:xfrm>
          <a:prstGeom prst="rect">
            <a:avLst/>
          </a:prstGeom>
          <a:noFill/>
        </p:spPr>
        <p:txBody>
          <a:bodyPr wrap="square" rtlCol="0">
            <a:spAutoFit/>
          </a:bodyPr>
          <a:lstStyle/>
          <a:p>
            <a:pPr marL="457200" indent="-457200">
              <a:buFont typeface="Arial" panose="020B0604020202020204" pitchFamily="34" charset="0"/>
              <a:buChar char="•"/>
            </a:pPr>
            <a:r>
              <a:rPr kumimoji="1" lang="en-US" altLang="ja-JP" sz="2800" dirty="0" smtClean="0"/>
              <a:t>Strategic </a:t>
            </a:r>
            <a:r>
              <a:rPr kumimoji="1" lang="en-US" altLang="ja-JP" sz="2800" b="1" dirty="0" smtClean="0"/>
              <a:t>management</a:t>
            </a:r>
          </a:p>
          <a:p>
            <a:pPr marL="457200" indent="-457200">
              <a:buFont typeface="Arial" panose="020B0604020202020204" pitchFamily="34" charset="0"/>
              <a:buChar char="•"/>
            </a:pPr>
            <a:r>
              <a:rPr lang="en-US" altLang="ja-JP" sz="2800" b="1" dirty="0" smtClean="0"/>
              <a:t>End user oriented </a:t>
            </a:r>
            <a:r>
              <a:rPr lang="en-US" altLang="ja-JP" sz="2800" dirty="0" smtClean="0"/>
              <a:t>activities</a:t>
            </a:r>
          </a:p>
          <a:p>
            <a:pPr marL="457200" indent="-457200">
              <a:buFont typeface="Arial" panose="020B0604020202020204" pitchFamily="34" charset="0"/>
              <a:buChar char="•"/>
            </a:pPr>
            <a:r>
              <a:rPr kumimoji="1" lang="en-US" altLang="ja-JP" sz="2800" b="1" dirty="0" smtClean="0"/>
              <a:t>Cooperated</a:t>
            </a:r>
            <a:r>
              <a:rPr kumimoji="1" lang="en-US" altLang="ja-JP" sz="2800" dirty="0" smtClean="0"/>
              <a:t> promotion </a:t>
            </a:r>
            <a:endParaRPr kumimoji="1" lang="ja-JP" altLang="en-US" sz="2800" dirty="0"/>
          </a:p>
        </p:txBody>
      </p:sp>
      <p:sp>
        <p:nvSpPr>
          <p:cNvPr id="10" name="スライド番号プレースホルダー 9"/>
          <p:cNvSpPr>
            <a:spLocks noGrp="1"/>
          </p:cNvSpPr>
          <p:nvPr>
            <p:ph type="sldNum" sz="quarter" idx="12"/>
          </p:nvPr>
        </p:nvSpPr>
        <p:spPr/>
        <p:txBody>
          <a:bodyPr/>
          <a:lstStyle/>
          <a:p>
            <a:fld id="{D2D8002D-B5B0-4BAC-B1F6-782DDCCE6D9C}" type="slidenum">
              <a:rPr kumimoji="1" lang="ja-JP" altLang="en-US" sz="2000" smtClean="0"/>
              <a:t>11</a:t>
            </a:fld>
            <a:endParaRPr kumimoji="1" lang="ja-JP" altLang="en-US" sz="2000" dirty="0"/>
          </a:p>
        </p:txBody>
      </p:sp>
    </p:spTree>
    <p:extLst>
      <p:ext uri="{BB962C8B-B14F-4D97-AF65-F5344CB8AC3E}">
        <p14:creationId xmlns:p14="http://schemas.microsoft.com/office/powerpoint/2010/main" val="1515668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467" y="0"/>
            <a:ext cx="9144000" cy="954107"/>
          </a:xfrm>
          <a:prstGeom prst="rect">
            <a:avLst/>
          </a:prstGeom>
          <a:noFill/>
        </p:spPr>
        <p:txBody>
          <a:bodyPr wrap="square" rtlCol="0">
            <a:spAutoFit/>
          </a:bodyPr>
          <a:lstStyle/>
          <a:p>
            <a:pPr marL="450850" indent="-450850"/>
            <a:r>
              <a:rPr kumimoji="1" lang="en-US" altLang="ja-JP" sz="2800" dirty="0" smtClean="0"/>
              <a:t>1. Strengthen collaboration  between space/GIS organizations and disaster management organizations</a:t>
            </a:r>
            <a:endParaRPr kumimoji="1" lang="ja-JP" altLang="en-US" sz="2800" dirty="0"/>
          </a:p>
        </p:txBody>
      </p:sp>
      <p:graphicFrame>
        <p:nvGraphicFramePr>
          <p:cNvPr id="3" name="表 2"/>
          <p:cNvGraphicFramePr>
            <a:graphicFrameLocks noGrp="1"/>
          </p:cNvGraphicFramePr>
          <p:nvPr>
            <p:extLst>
              <p:ext uri="{D42A27DB-BD31-4B8C-83A1-F6EECF244321}">
                <p14:modId xmlns:p14="http://schemas.microsoft.com/office/powerpoint/2010/main" val="2965900132"/>
              </p:ext>
            </p:extLst>
          </p:nvPr>
        </p:nvGraphicFramePr>
        <p:xfrm>
          <a:off x="251520" y="1340768"/>
          <a:ext cx="2903984" cy="5191760"/>
        </p:xfrm>
        <a:graphic>
          <a:graphicData uri="http://schemas.openxmlformats.org/drawingml/2006/table">
            <a:tbl>
              <a:tblPr firstRow="1" bandRow="1">
                <a:tableStyleId>{5C22544A-7EE6-4342-B048-85BDC9FD1C3A}</a:tableStyleId>
              </a:tblPr>
              <a:tblGrid>
                <a:gridCol w="2903984"/>
              </a:tblGrid>
              <a:tr h="370840">
                <a:tc>
                  <a:txBody>
                    <a:bodyPr/>
                    <a:lstStyle/>
                    <a:p>
                      <a:pPr algn="ctr"/>
                      <a:r>
                        <a:rPr kumimoji="1" lang="en-US" altLang="ja-JP" dirty="0" smtClean="0">
                          <a:solidFill>
                            <a:sysClr val="windowText" lastClr="000000"/>
                          </a:solidFill>
                        </a:rPr>
                        <a:t>GISTDA</a:t>
                      </a:r>
                      <a:r>
                        <a:rPr kumimoji="1" lang="en-US" altLang="ja-JP" baseline="0" dirty="0" smtClean="0">
                          <a:solidFill>
                            <a:sysClr val="windowText" lastClr="000000"/>
                          </a:solidFill>
                        </a:rPr>
                        <a:t> (Thailand)</a:t>
                      </a:r>
                      <a:endParaRPr kumimoji="1" lang="ja-JP" alt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kumimoji="1" lang="en-US" altLang="ja-JP" b="1" dirty="0" smtClean="0"/>
                        <a:t>SPARROSO (Bangladesh)</a:t>
                      </a:r>
                      <a:endParaRPr kumimoji="1" lang="ja-JP"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kumimoji="1" lang="en-US" altLang="ja-JP" b="1" dirty="0" smtClean="0"/>
                        <a:t>ISRO</a:t>
                      </a:r>
                      <a:r>
                        <a:rPr kumimoji="1" lang="en-US" altLang="ja-JP" b="1" baseline="0" dirty="0" smtClean="0"/>
                        <a:t> (India)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kumimoji="1" lang="en-US" altLang="ja-JP" b="1" dirty="0" smtClean="0"/>
                        <a:t>LAPAN</a:t>
                      </a:r>
                      <a:r>
                        <a:rPr kumimoji="1" lang="en-US" altLang="ja-JP" b="1" baseline="0" dirty="0" smtClean="0"/>
                        <a:t> (Indonesia)</a:t>
                      </a:r>
                      <a:endParaRPr kumimoji="1" lang="ja-JP"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kumimoji="1" lang="en-US" altLang="ja-JP" b="1" dirty="0" smtClean="0"/>
                        <a:t>JAXA (Japan)</a:t>
                      </a:r>
                      <a:endParaRPr kumimoji="1" lang="ja-JP"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kumimoji="1" lang="en-US" altLang="ja-JP" b="1" dirty="0" smtClean="0"/>
                        <a:t>BPPT (Indonesia)</a:t>
                      </a:r>
                      <a:endParaRPr kumimoji="1" lang="ja-JP"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kumimoji="1" lang="en-US" altLang="ja-JP" b="1" dirty="0" smtClean="0"/>
                        <a:t>KARI</a:t>
                      </a:r>
                      <a:r>
                        <a:rPr kumimoji="1" lang="en-US" altLang="ja-JP" b="1" baseline="0" dirty="0" smtClean="0"/>
                        <a:t> (Korea)</a:t>
                      </a:r>
                      <a:endParaRPr kumimoji="1" lang="ja-JP"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kumimoji="1" lang="en-US" altLang="ja-JP" b="1" dirty="0" smtClean="0"/>
                        <a:t>ICIMOD</a:t>
                      </a:r>
                      <a:r>
                        <a:rPr kumimoji="1" lang="en-US" altLang="ja-JP" b="1" baseline="0" dirty="0" smtClean="0"/>
                        <a:t> (Nepal)</a:t>
                      </a:r>
                      <a:endParaRPr kumimoji="1" lang="ja-JP"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kumimoji="1" lang="en-US" altLang="ja-JP" b="1" dirty="0" smtClean="0"/>
                        <a:t>ANGKASA (Malaysia)</a:t>
                      </a:r>
                      <a:endParaRPr kumimoji="1" lang="ja-JP"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kumimoji="1" lang="en-US" altLang="ja-JP" b="1" dirty="0" smtClean="0"/>
                        <a:t>SUPARCO (Pakistan)</a:t>
                      </a:r>
                      <a:endParaRPr kumimoji="1" lang="ja-JP"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kumimoji="1" lang="en-US" altLang="ja-JP" b="1" dirty="0" smtClean="0"/>
                        <a:t>PAGASA (Philippines)</a:t>
                      </a:r>
                      <a:endParaRPr kumimoji="1" lang="ja-JP"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kumimoji="1" lang="en-US" altLang="ja-JP" b="1" dirty="0" smtClean="0"/>
                        <a:t>CRISP (Singapore)</a:t>
                      </a:r>
                      <a:endParaRPr kumimoji="1" lang="ja-JP"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kumimoji="1" lang="en-US" altLang="ja-JP" b="1" dirty="0" smtClean="0"/>
                        <a:t> AIT</a:t>
                      </a:r>
                      <a:r>
                        <a:rPr kumimoji="1" lang="en-US" altLang="ja-JP" b="1" baseline="0" dirty="0" smtClean="0"/>
                        <a:t> (Thailand)</a:t>
                      </a:r>
                      <a:endParaRPr kumimoji="1" lang="ja-JP"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kumimoji="1" lang="en-US" altLang="ja-JP" b="1" dirty="0" smtClean="0"/>
                        <a:t>---------</a:t>
                      </a:r>
                      <a:endParaRPr kumimoji="1" lang="ja-JP"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テキスト ボックス 5"/>
          <p:cNvSpPr txBox="1"/>
          <p:nvPr/>
        </p:nvSpPr>
        <p:spPr>
          <a:xfrm>
            <a:off x="155343" y="952871"/>
            <a:ext cx="3656679" cy="369332"/>
          </a:xfrm>
          <a:prstGeom prst="rect">
            <a:avLst/>
          </a:prstGeom>
          <a:noFill/>
        </p:spPr>
        <p:txBody>
          <a:bodyPr wrap="square" rtlCol="0">
            <a:spAutoFit/>
          </a:bodyPr>
          <a:lstStyle/>
          <a:p>
            <a:r>
              <a:rPr kumimoji="1" lang="en-US" altLang="ja-JP" b="1" u="sng" dirty="0" smtClean="0"/>
              <a:t>Space/GIS organization (examples)</a:t>
            </a:r>
            <a:endParaRPr kumimoji="1" lang="ja-JP" altLang="en-US" b="1" u="sng" dirty="0"/>
          </a:p>
        </p:txBody>
      </p:sp>
      <p:graphicFrame>
        <p:nvGraphicFramePr>
          <p:cNvPr id="7" name="表 6"/>
          <p:cNvGraphicFramePr>
            <a:graphicFrameLocks noGrp="1"/>
          </p:cNvGraphicFramePr>
          <p:nvPr>
            <p:extLst>
              <p:ext uri="{D42A27DB-BD31-4B8C-83A1-F6EECF244321}">
                <p14:modId xmlns:p14="http://schemas.microsoft.com/office/powerpoint/2010/main" val="3489237283"/>
              </p:ext>
            </p:extLst>
          </p:nvPr>
        </p:nvGraphicFramePr>
        <p:xfrm>
          <a:off x="5652120" y="1338125"/>
          <a:ext cx="2903984" cy="5191760"/>
        </p:xfrm>
        <a:graphic>
          <a:graphicData uri="http://schemas.openxmlformats.org/drawingml/2006/table">
            <a:tbl>
              <a:tblPr firstRow="1" bandRow="1">
                <a:tableStyleId>{5C22544A-7EE6-4342-B048-85BDC9FD1C3A}</a:tableStyleId>
              </a:tblPr>
              <a:tblGrid>
                <a:gridCol w="2903984"/>
              </a:tblGrid>
              <a:tr h="370840">
                <a:tc>
                  <a:txBody>
                    <a:bodyPr/>
                    <a:lstStyle/>
                    <a:p>
                      <a:pPr algn="ctr"/>
                      <a:r>
                        <a:rPr kumimoji="1" lang="en-US" altLang="ja-JP" baseline="0" dirty="0" smtClean="0">
                          <a:solidFill>
                            <a:sysClr val="windowText" lastClr="000000"/>
                          </a:solidFill>
                        </a:rPr>
                        <a:t>NCDM (Cambodia)</a:t>
                      </a:r>
                      <a:endParaRPr kumimoji="1" lang="ja-JP" alt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kumimoji="1" lang="en-US" altLang="ja-JP" b="1" dirty="0" smtClean="0"/>
                        <a:t>NDRCC (China)</a:t>
                      </a:r>
                      <a:endParaRPr kumimoji="1" lang="ja-JP"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kumimoji="1" lang="en-US" altLang="ja-JP" b="1" baseline="0" dirty="0" smtClean="0"/>
                        <a:t>NDMO (Fiji)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kumimoji="1" lang="en-US" altLang="ja-JP" b="1" baseline="0" dirty="0" smtClean="0"/>
                        <a:t>NDMA (India)</a:t>
                      </a:r>
                      <a:endParaRPr kumimoji="1" lang="ja-JP"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kumimoji="1" lang="en-US" altLang="ja-JP" b="1" dirty="0" smtClean="0"/>
                        <a:t>BNPB(Indonesia)</a:t>
                      </a:r>
                      <a:endParaRPr kumimoji="1" lang="ja-JP"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kumimoji="1" lang="en-US" altLang="ja-JP" b="1" dirty="0" smtClean="0"/>
                        <a:t>RRD (Myanmar)</a:t>
                      </a:r>
                      <a:endParaRPr kumimoji="1" lang="ja-JP"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kumimoji="1" lang="en-US" altLang="ja-JP" b="1" baseline="0" dirty="0" smtClean="0"/>
                        <a:t>NDMO (Lao PDR)</a:t>
                      </a:r>
                      <a:endParaRPr kumimoji="1" lang="ja-JP"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kumimoji="1" lang="en-US" altLang="ja-JP" b="1" dirty="0" smtClean="0"/>
                        <a:t>NSSP (Armenia)</a:t>
                      </a:r>
                      <a:endParaRPr kumimoji="1" lang="ja-JP"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kumimoji="1" lang="en-US" altLang="ja-JP" b="1" dirty="0" smtClean="0"/>
                        <a:t>MARD (Vietnam)</a:t>
                      </a:r>
                      <a:endParaRPr kumimoji="1" lang="ja-JP"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kumimoji="1" lang="en-US" altLang="ja-JP" b="1" dirty="0" smtClean="0"/>
                        <a:t>DMC</a:t>
                      </a:r>
                      <a:r>
                        <a:rPr kumimoji="1" lang="en-US" altLang="ja-JP" b="1" baseline="0" dirty="0" smtClean="0"/>
                        <a:t> </a:t>
                      </a:r>
                      <a:r>
                        <a:rPr kumimoji="1" lang="en-US" altLang="ja-JP" b="1" dirty="0" smtClean="0"/>
                        <a:t>(Sri</a:t>
                      </a:r>
                      <a:r>
                        <a:rPr kumimoji="1" lang="en-US" altLang="ja-JP" b="1" baseline="0" dirty="0" smtClean="0"/>
                        <a:t> Lanka</a:t>
                      </a:r>
                      <a:r>
                        <a:rPr kumimoji="1" lang="en-US" altLang="ja-JP" b="1" dirty="0" smtClean="0"/>
                        <a:t>)</a:t>
                      </a:r>
                      <a:endParaRPr kumimoji="1" lang="ja-JP"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kumimoji="1" lang="en-US" altLang="ja-JP" b="1" dirty="0" smtClean="0"/>
                        <a:t>MHCA (Bhutan)</a:t>
                      </a:r>
                      <a:endParaRPr kumimoji="1" lang="ja-JP"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kumimoji="1" lang="en-US" altLang="ja-JP" b="1" dirty="0" smtClean="0"/>
                        <a:t>DDPM (Thailand)</a:t>
                      </a:r>
                      <a:endParaRPr kumimoji="1" lang="ja-JP"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kumimoji="1" lang="en-US" altLang="ja-JP" b="1" dirty="0" smtClean="0"/>
                        <a:t> MDMR</a:t>
                      </a:r>
                      <a:r>
                        <a:rPr kumimoji="1" lang="en-US" altLang="ja-JP" b="1" baseline="0" dirty="0" smtClean="0"/>
                        <a:t> (Bangladesh)</a:t>
                      </a:r>
                      <a:endParaRPr kumimoji="1" lang="ja-JP"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kumimoji="1" lang="en-US" altLang="ja-JP" b="1" dirty="0" smtClean="0"/>
                        <a:t>---------</a:t>
                      </a:r>
                      <a:endParaRPr kumimoji="1" lang="ja-JP"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テキスト ボックス 7"/>
          <p:cNvSpPr txBox="1"/>
          <p:nvPr/>
        </p:nvSpPr>
        <p:spPr>
          <a:xfrm>
            <a:off x="4052215" y="968793"/>
            <a:ext cx="5091785" cy="369332"/>
          </a:xfrm>
          <a:prstGeom prst="rect">
            <a:avLst/>
          </a:prstGeom>
          <a:noFill/>
        </p:spPr>
        <p:txBody>
          <a:bodyPr wrap="square" rtlCol="0">
            <a:spAutoFit/>
          </a:bodyPr>
          <a:lstStyle/>
          <a:p>
            <a:r>
              <a:rPr lang="en-US" altLang="ja-JP" b="1" u="sng" dirty="0" smtClean="0"/>
              <a:t>Disaster management </a:t>
            </a:r>
            <a:r>
              <a:rPr kumimoji="1" lang="en-US" altLang="ja-JP" b="1" u="sng" dirty="0" smtClean="0"/>
              <a:t> organization (examples)</a:t>
            </a:r>
            <a:endParaRPr kumimoji="1" lang="ja-JP" altLang="en-US" b="1" u="sng" dirty="0"/>
          </a:p>
        </p:txBody>
      </p:sp>
      <p:sp>
        <p:nvSpPr>
          <p:cNvPr id="9" name="左右矢印 8"/>
          <p:cNvSpPr/>
          <p:nvPr/>
        </p:nvSpPr>
        <p:spPr>
          <a:xfrm>
            <a:off x="3323168" y="1484784"/>
            <a:ext cx="2255774" cy="792088"/>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p:cNvSpPr txBox="1"/>
          <p:nvPr/>
        </p:nvSpPr>
        <p:spPr>
          <a:xfrm>
            <a:off x="3130670" y="2276872"/>
            <a:ext cx="2448272" cy="3139321"/>
          </a:xfrm>
          <a:prstGeom prst="rect">
            <a:avLst/>
          </a:prstGeom>
          <a:noFill/>
        </p:spPr>
        <p:txBody>
          <a:bodyPr wrap="square" rtlCol="0">
            <a:spAutoFit/>
          </a:bodyPr>
          <a:lstStyle/>
          <a:p>
            <a:pPr marL="285750" indent="-285750">
              <a:buFont typeface="Wingdings" panose="05000000000000000000" pitchFamily="2" charset="2"/>
              <a:buChar char="Ø"/>
            </a:pPr>
            <a:r>
              <a:rPr kumimoji="1" lang="en-US" altLang="ja-JP" b="1" dirty="0" smtClean="0"/>
              <a:t>Periodic meetings</a:t>
            </a:r>
          </a:p>
          <a:p>
            <a:pPr marL="285750" indent="-285750">
              <a:buFont typeface="Wingdings" panose="05000000000000000000" pitchFamily="2" charset="2"/>
              <a:buChar char="Ø"/>
            </a:pPr>
            <a:r>
              <a:rPr kumimoji="1" lang="en-US" altLang="ja-JP" b="1" u="sng" dirty="0" smtClean="0"/>
              <a:t>Quasi-real time information exchange </a:t>
            </a:r>
            <a:r>
              <a:rPr kumimoji="1" lang="en-US" altLang="ja-JP" b="1" dirty="0" smtClean="0"/>
              <a:t>during disaster response activities</a:t>
            </a:r>
          </a:p>
          <a:p>
            <a:pPr marL="285750" indent="-285750">
              <a:buFont typeface="Wingdings" panose="05000000000000000000" pitchFamily="2" charset="2"/>
              <a:buChar char="Ø"/>
            </a:pPr>
            <a:r>
              <a:rPr lang="en-US" altLang="ja-JP" b="1" dirty="0" smtClean="0"/>
              <a:t>Information sharing through WEB-portal</a:t>
            </a:r>
          </a:p>
          <a:p>
            <a:pPr marL="285750" indent="-285750">
              <a:buFont typeface="Wingdings" panose="05000000000000000000" pitchFamily="2" charset="2"/>
              <a:buChar char="Ø"/>
            </a:pPr>
            <a:r>
              <a:rPr kumimoji="1" lang="en-US" altLang="ja-JP" b="1" dirty="0" smtClean="0"/>
              <a:t>WG activities</a:t>
            </a:r>
          </a:p>
          <a:p>
            <a:pPr marL="285750" indent="-285750">
              <a:buFont typeface="Wingdings" panose="05000000000000000000" pitchFamily="2" charset="2"/>
              <a:buChar char="Ø"/>
            </a:pPr>
            <a:r>
              <a:rPr lang="en-US" altLang="ja-JP" b="1" dirty="0" smtClean="0"/>
              <a:t>Success story projects</a:t>
            </a:r>
            <a:endParaRPr kumimoji="1" lang="ja-JP" altLang="en-US" b="1" dirty="0"/>
          </a:p>
        </p:txBody>
      </p:sp>
      <p:sp>
        <p:nvSpPr>
          <p:cNvPr id="11" name="テキスト ボックス 10"/>
          <p:cNvSpPr txBox="1"/>
          <p:nvPr/>
        </p:nvSpPr>
        <p:spPr>
          <a:xfrm>
            <a:off x="3130670" y="5139194"/>
            <a:ext cx="2089402" cy="1477328"/>
          </a:xfrm>
          <a:prstGeom prst="rect">
            <a:avLst/>
          </a:prstGeom>
          <a:noFill/>
          <a:ln>
            <a:solidFill>
              <a:schemeClr val="tx1"/>
            </a:solidFill>
          </a:ln>
        </p:spPr>
        <p:txBody>
          <a:bodyPr wrap="square" rtlCol="0">
            <a:spAutoFit/>
          </a:bodyPr>
          <a:lstStyle/>
          <a:p>
            <a:r>
              <a:rPr lang="en-US" altLang="ja-JP" b="1" u="sng" dirty="0" smtClean="0"/>
              <a:t>Disaster management organizations </a:t>
            </a:r>
            <a:r>
              <a:rPr lang="en-US" altLang="ja-JP" dirty="0" smtClean="0"/>
              <a:t>of JPT members and ADRC member countries</a:t>
            </a:r>
            <a:endParaRPr kumimoji="1" lang="ja-JP" altLang="en-US" dirty="0"/>
          </a:p>
        </p:txBody>
      </p:sp>
      <p:sp>
        <p:nvSpPr>
          <p:cNvPr id="12" name="右矢印 11"/>
          <p:cNvSpPr/>
          <p:nvPr/>
        </p:nvSpPr>
        <p:spPr>
          <a:xfrm>
            <a:off x="5220072" y="5445224"/>
            <a:ext cx="358870"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p:cNvSpPr txBox="1"/>
          <p:nvPr/>
        </p:nvSpPr>
        <p:spPr>
          <a:xfrm>
            <a:off x="3658967" y="1700808"/>
            <a:ext cx="1584176" cy="369332"/>
          </a:xfrm>
          <a:prstGeom prst="rect">
            <a:avLst/>
          </a:prstGeom>
          <a:noFill/>
        </p:spPr>
        <p:txBody>
          <a:bodyPr wrap="square" rtlCol="0">
            <a:spAutoFit/>
          </a:bodyPr>
          <a:lstStyle/>
          <a:p>
            <a:r>
              <a:rPr kumimoji="1" lang="en-US" altLang="ja-JP" b="1" dirty="0" smtClean="0"/>
              <a:t>Cooperation</a:t>
            </a:r>
            <a:endParaRPr kumimoji="1" lang="ja-JP" altLang="en-US" b="1" dirty="0"/>
          </a:p>
        </p:txBody>
      </p:sp>
      <p:sp>
        <p:nvSpPr>
          <p:cNvPr id="14" name="スライド番号プレースホルダー 13"/>
          <p:cNvSpPr>
            <a:spLocks noGrp="1"/>
          </p:cNvSpPr>
          <p:nvPr>
            <p:ph type="sldNum" sz="quarter" idx="12"/>
          </p:nvPr>
        </p:nvSpPr>
        <p:spPr/>
        <p:txBody>
          <a:bodyPr/>
          <a:lstStyle/>
          <a:p>
            <a:fld id="{D2D8002D-B5B0-4BAC-B1F6-782DDCCE6D9C}" type="slidenum">
              <a:rPr kumimoji="1" lang="ja-JP" altLang="en-US" smtClean="0"/>
              <a:t>12</a:t>
            </a:fld>
            <a:endParaRPr kumimoji="1" lang="ja-JP" altLang="en-US" dirty="0"/>
          </a:p>
        </p:txBody>
      </p:sp>
    </p:spTree>
    <p:extLst>
      <p:ext uri="{BB962C8B-B14F-4D97-AF65-F5344CB8AC3E}">
        <p14:creationId xmlns:p14="http://schemas.microsoft.com/office/powerpoint/2010/main" val="23606102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4860032" y="116632"/>
            <a:ext cx="4283968" cy="662473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77" name="直線矢印コネクタ 76"/>
          <p:cNvCxnSpPr/>
          <p:nvPr/>
        </p:nvCxnSpPr>
        <p:spPr>
          <a:xfrm flipV="1">
            <a:off x="8908600" y="2648633"/>
            <a:ext cx="0" cy="257382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858399" y="116632"/>
            <a:ext cx="4001633" cy="662473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62" name="直線矢印コネクタ 61"/>
          <p:cNvCxnSpPr/>
          <p:nvPr/>
        </p:nvCxnSpPr>
        <p:spPr>
          <a:xfrm>
            <a:off x="3316762" y="4097721"/>
            <a:ext cx="0" cy="1124738"/>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p:nvPr/>
        </p:nvCxnSpPr>
        <p:spPr>
          <a:xfrm flipV="1">
            <a:off x="6467859" y="2621410"/>
            <a:ext cx="0" cy="260923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右矢印 24"/>
          <p:cNvSpPr/>
          <p:nvPr/>
        </p:nvSpPr>
        <p:spPr>
          <a:xfrm>
            <a:off x="868528" y="620688"/>
            <a:ext cx="8275472"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爆発 1 25"/>
          <p:cNvSpPr/>
          <p:nvPr/>
        </p:nvSpPr>
        <p:spPr>
          <a:xfrm>
            <a:off x="6604344" y="262705"/>
            <a:ext cx="2304256" cy="1580409"/>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爆発 1 3"/>
          <p:cNvSpPr/>
          <p:nvPr/>
        </p:nvSpPr>
        <p:spPr>
          <a:xfrm>
            <a:off x="-4018" y="332656"/>
            <a:ext cx="1767706" cy="1224136"/>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テキスト ボックス 27"/>
          <p:cNvSpPr txBox="1"/>
          <p:nvPr/>
        </p:nvSpPr>
        <p:spPr>
          <a:xfrm>
            <a:off x="858399" y="2220177"/>
            <a:ext cx="8285601" cy="400110"/>
          </a:xfrm>
          <a:prstGeom prst="rect">
            <a:avLst/>
          </a:prstGeom>
          <a:solidFill>
            <a:schemeClr val="bg1"/>
          </a:solidFill>
          <a:ln w="57150">
            <a:solidFill>
              <a:schemeClr val="tx1"/>
            </a:solidFill>
          </a:ln>
        </p:spPr>
        <p:txBody>
          <a:bodyPr wrap="square" rtlCol="0">
            <a:spAutoFit/>
          </a:bodyPr>
          <a:lstStyle/>
          <a:p>
            <a:pPr algn="ctr"/>
            <a:r>
              <a:rPr kumimoji="1" lang="en-US" altLang="ja-JP" sz="2000" b="1" dirty="0" smtClean="0"/>
              <a:t>In situ disaster management organization (government, local government)</a:t>
            </a:r>
            <a:endParaRPr kumimoji="1" lang="ja-JP" altLang="en-US" sz="2000" b="1" dirty="0"/>
          </a:p>
        </p:txBody>
      </p:sp>
      <p:cxnSp>
        <p:nvCxnSpPr>
          <p:cNvPr id="32" name="直線矢印コネクタ 31"/>
          <p:cNvCxnSpPr/>
          <p:nvPr/>
        </p:nvCxnSpPr>
        <p:spPr>
          <a:xfrm>
            <a:off x="858399" y="1467712"/>
            <a:ext cx="10130" cy="73715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93561" y="620688"/>
            <a:ext cx="1572548" cy="646331"/>
          </a:xfrm>
          <a:prstGeom prst="rect">
            <a:avLst/>
          </a:prstGeom>
          <a:noFill/>
          <a:ln>
            <a:noFill/>
          </a:ln>
        </p:spPr>
        <p:txBody>
          <a:bodyPr wrap="square" rtlCol="0">
            <a:spAutoFit/>
          </a:bodyPr>
          <a:lstStyle/>
          <a:p>
            <a:pPr algn="ctr"/>
            <a:r>
              <a:rPr lang="ja-JP" altLang="en-US" b="1" dirty="0" smtClean="0">
                <a:solidFill>
                  <a:schemeClr val="bg1"/>
                </a:solidFill>
              </a:rPr>
              <a:t>①</a:t>
            </a:r>
            <a:r>
              <a:rPr lang="en-US" altLang="ja-JP" b="1" dirty="0" smtClean="0">
                <a:solidFill>
                  <a:schemeClr val="bg1"/>
                </a:solidFill>
              </a:rPr>
              <a:t>Disaster</a:t>
            </a:r>
          </a:p>
          <a:p>
            <a:pPr algn="ctr"/>
            <a:r>
              <a:rPr lang="en-US" altLang="ja-JP" b="1" dirty="0" smtClean="0">
                <a:solidFill>
                  <a:schemeClr val="bg1"/>
                </a:solidFill>
              </a:rPr>
              <a:t>or Symptom</a:t>
            </a:r>
            <a:endParaRPr kumimoji="1" lang="en-US" altLang="ja-JP" b="1" dirty="0" smtClean="0">
              <a:solidFill>
                <a:schemeClr val="bg1"/>
              </a:solidFill>
            </a:endParaRPr>
          </a:p>
        </p:txBody>
      </p:sp>
      <p:cxnSp>
        <p:nvCxnSpPr>
          <p:cNvPr id="36" name="直線矢印コネクタ 35"/>
          <p:cNvCxnSpPr/>
          <p:nvPr/>
        </p:nvCxnSpPr>
        <p:spPr>
          <a:xfrm flipH="1">
            <a:off x="879835" y="2648633"/>
            <a:ext cx="1" cy="100759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339083" y="2818956"/>
            <a:ext cx="869284" cy="461665"/>
          </a:xfrm>
          <a:prstGeom prst="rect">
            <a:avLst/>
          </a:prstGeom>
          <a:solidFill>
            <a:schemeClr val="bg1"/>
          </a:solidFill>
          <a:ln w="57150">
            <a:solidFill>
              <a:srgbClr val="FF0000"/>
            </a:solidFill>
          </a:ln>
        </p:spPr>
        <p:txBody>
          <a:bodyPr wrap="square" rtlCol="0">
            <a:spAutoFit/>
          </a:bodyPr>
          <a:lstStyle/>
          <a:p>
            <a:pPr algn="ctr"/>
            <a:r>
              <a:rPr kumimoji="1" lang="en-US" altLang="ja-JP" sz="2400" dirty="0" smtClean="0"/>
              <a:t>EOR</a:t>
            </a:r>
            <a:endParaRPr kumimoji="1" lang="ja-JP" altLang="en-US" sz="2400" dirty="0"/>
          </a:p>
        </p:txBody>
      </p:sp>
      <p:cxnSp>
        <p:nvCxnSpPr>
          <p:cNvPr id="44" name="直線矢印コネクタ 43"/>
          <p:cNvCxnSpPr/>
          <p:nvPr/>
        </p:nvCxnSpPr>
        <p:spPr>
          <a:xfrm flipV="1">
            <a:off x="1763688" y="1124744"/>
            <a:ext cx="0" cy="108012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flipV="1">
            <a:off x="2915816" y="1124743"/>
            <a:ext cx="0" cy="108012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flipV="1">
            <a:off x="4250563" y="1172288"/>
            <a:ext cx="0" cy="108012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flipV="1">
            <a:off x="5220072" y="1124744"/>
            <a:ext cx="0" cy="108012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6873074" y="651371"/>
            <a:ext cx="1766795" cy="707886"/>
          </a:xfrm>
          <a:prstGeom prst="rect">
            <a:avLst/>
          </a:prstGeom>
          <a:noFill/>
        </p:spPr>
        <p:txBody>
          <a:bodyPr wrap="square" rtlCol="0">
            <a:spAutoFit/>
          </a:bodyPr>
          <a:lstStyle/>
          <a:p>
            <a:pPr algn="ctr"/>
            <a:r>
              <a:rPr kumimoji="1" lang="ja-JP" altLang="en-US" sz="2000" b="1" dirty="0" smtClean="0">
                <a:solidFill>
                  <a:schemeClr val="bg1"/>
                </a:solidFill>
              </a:rPr>
              <a:t>②</a:t>
            </a:r>
            <a:r>
              <a:rPr kumimoji="1" lang="en-US" altLang="ja-JP" sz="2000" b="1" dirty="0" smtClean="0">
                <a:solidFill>
                  <a:schemeClr val="bg1"/>
                </a:solidFill>
              </a:rPr>
              <a:t>Subsequent  disaster</a:t>
            </a:r>
            <a:endParaRPr kumimoji="1" lang="ja-JP" altLang="en-US" sz="2000" b="1" dirty="0">
              <a:solidFill>
                <a:schemeClr val="bg1"/>
              </a:solidFill>
            </a:endParaRPr>
          </a:p>
        </p:txBody>
      </p:sp>
      <p:sp>
        <p:nvSpPr>
          <p:cNvPr id="51" name="テキスト ボックス 50"/>
          <p:cNvSpPr txBox="1"/>
          <p:nvPr/>
        </p:nvSpPr>
        <p:spPr>
          <a:xfrm>
            <a:off x="1331640" y="1435118"/>
            <a:ext cx="4176464" cy="646331"/>
          </a:xfrm>
          <a:prstGeom prst="rect">
            <a:avLst/>
          </a:prstGeom>
          <a:solidFill>
            <a:srgbClr val="FFFF00"/>
          </a:solidFill>
        </p:spPr>
        <p:txBody>
          <a:bodyPr wrap="square" rtlCol="0">
            <a:spAutoFit/>
          </a:bodyPr>
          <a:lstStyle/>
          <a:p>
            <a:pPr algn="ctr"/>
            <a:r>
              <a:rPr kumimoji="1" lang="en-US" altLang="ja-JP" b="1" dirty="0" smtClean="0"/>
              <a:t>In situ activities</a:t>
            </a:r>
          </a:p>
          <a:p>
            <a:pPr algn="ctr"/>
            <a:r>
              <a:rPr lang="en-US" altLang="ja-JP" b="1" dirty="0" smtClean="0"/>
              <a:t>(Rescue, Evacuation, etc.)</a:t>
            </a:r>
          </a:p>
        </p:txBody>
      </p:sp>
      <p:cxnSp>
        <p:nvCxnSpPr>
          <p:cNvPr id="53" name="直線矢印コネクタ 52"/>
          <p:cNvCxnSpPr/>
          <p:nvPr/>
        </p:nvCxnSpPr>
        <p:spPr>
          <a:xfrm flipV="1">
            <a:off x="1943251" y="2621410"/>
            <a:ext cx="0" cy="1062041"/>
          </a:xfrm>
          <a:prstGeom prst="straightConnector1">
            <a:avLst/>
          </a:prstGeom>
          <a:ln w="38100">
            <a:solidFill>
              <a:srgbClr val="0070C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1943249" y="4585862"/>
            <a:ext cx="7200749" cy="369332"/>
          </a:xfrm>
          <a:prstGeom prst="rect">
            <a:avLst/>
          </a:prstGeom>
          <a:solidFill>
            <a:schemeClr val="bg1"/>
          </a:solidFill>
          <a:ln w="38100">
            <a:solidFill>
              <a:schemeClr val="tx1"/>
            </a:solidFill>
          </a:ln>
        </p:spPr>
        <p:txBody>
          <a:bodyPr wrap="square" rtlCol="0">
            <a:spAutoFit/>
          </a:bodyPr>
          <a:lstStyle/>
          <a:p>
            <a:r>
              <a:rPr kumimoji="1" lang="en-US" altLang="ja-JP" b="1" dirty="0" smtClean="0"/>
              <a:t>            DPN  &amp; WG (disaster kind oriented)</a:t>
            </a:r>
            <a:endParaRPr kumimoji="1" lang="ja-JP" altLang="en-US" b="1" dirty="0"/>
          </a:p>
        </p:txBody>
      </p:sp>
      <p:sp>
        <p:nvSpPr>
          <p:cNvPr id="55" name="テキスト ボックス 54"/>
          <p:cNvSpPr txBox="1"/>
          <p:nvPr/>
        </p:nvSpPr>
        <p:spPr>
          <a:xfrm>
            <a:off x="858399" y="5230644"/>
            <a:ext cx="8285599" cy="400110"/>
          </a:xfrm>
          <a:prstGeom prst="rect">
            <a:avLst/>
          </a:prstGeom>
          <a:solidFill>
            <a:srgbClr val="92D050"/>
          </a:solidFill>
          <a:ln w="38100">
            <a:solidFill>
              <a:schemeClr val="tx1"/>
            </a:solidFill>
          </a:ln>
        </p:spPr>
        <p:txBody>
          <a:bodyPr wrap="square" rtlCol="0">
            <a:spAutoFit/>
          </a:bodyPr>
          <a:lstStyle/>
          <a:p>
            <a:pPr algn="ctr"/>
            <a:r>
              <a:rPr kumimoji="1" lang="en-US" altLang="ja-JP" sz="2000" b="1" dirty="0" smtClean="0"/>
              <a:t>Sentinel Asia server</a:t>
            </a:r>
            <a:endParaRPr kumimoji="1" lang="ja-JP" altLang="en-US" sz="2000" b="1" dirty="0"/>
          </a:p>
        </p:txBody>
      </p:sp>
      <p:sp>
        <p:nvSpPr>
          <p:cNvPr id="56" name="テキスト ボックス 55"/>
          <p:cNvSpPr txBox="1"/>
          <p:nvPr/>
        </p:nvSpPr>
        <p:spPr>
          <a:xfrm>
            <a:off x="858400" y="5931948"/>
            <a:ext cx="4019405" cy="369332"/>
          </a:xfrm>
          <a:prstGeom prst="rect">
            <a:avLst/>
          </a:prstGeom>
          <a:solidFill>
            <a:schemeClr val="bg1"/>
          </a:solidFill>
          <a:ln w="38100">
            <a:solidFill>
              <a:schemeClr val="tx1"/>
            </a:solidFill>
          </a:ln>
        </p:spPr>
        <p:txBody>
          <a:bodyPr wrap="square" rtlCol="0">
            <a:spAutoFit/>
          </a:bodyPr>
          <a:lstStyle/>
          <a:p>
            <a:pPr algn="ctr"/>
            <a:r>
              <a:rPr kumimoji="1" lang="en-US" altLang="ja-JP" b="1" dirty="0" smtClean="0"/>
              <a:t> Quick analysis by DAN( P-DAN leads )</a:t>
            </a:r>
            <a:endParaRPr kumimoji="1" lang="ja-JP" altLang="en-US" b="1" dirty="0"/>
          </a:p>
        </p:txBody>
      </p:sp>
      <p:sp>
        <p:nvSpPr>
          <p:cNvPr id="2" name="テキスト ボックス 1"/>
          <p:cNvSpPr txBox="1"/>
          <p:nvPr/>
        </p:nvSpPr>
        <p:spPr>
          <a:xfrm>
            <a:off x="1331640" y="2890820"/>
            <a:ext cx="2016226" cy="523220"/>
          </a:xfrm>
          <a:prstGeom prst="rect">
            <a:avLst/>
          </a:prstGeom>
          <a:solidFill>
            <a:schemeClr val="bg1"/>
          </a:solidFill>
          <a:ln>
            <a:solidFill>
              <a:srgbClr val="0070C0"/>
            </a:solidFill>
          </a:ln>
        </p:spPr>
        <p:txBody>
          <a:bodyPr wrap="square" rtlCol="0">
            <a:spAutoFit/>
          </a:bodyPr>
          <a:lstStyle/>
          <a:p>
            <a:pPr algn="ctr"/>
            <a:r>
              <a:rPr kumimoji="1" lang="en-US" altLang="ja-JP" sz="1400" b="1" dirty="0" smtClean="0"/>
              <a:t>Communicate to confirm the situation</a:t>
            </a:r>
            <a:endParaRPr kumimoji="1" lang="ja-JP" altLang="en-US" sz="1400" b="1" dirty="0"/>
          </a:p>
        </p:txBody>
      </p:sp>
      <p:cxnSp>
        <p:nvCxnSpPr>
          <p:cNvPr id="6" name="直線矢印コネクタ 5"/>
          <p:cNvCxnSpPr/>
          <p:nvPr/>
        </p:nvCxnSpPr>
        <p:spPr>
          <a:xfrm>
            <a:off x="858399" y="116632"/>
            <a:ext cx="4001633"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704514" y="149593"/>
            <a:ext cx="2546049" cy="461665"/>
          </a:xfrm>
          <a:prstGeom prst="rect">
            <a:avLst/>
          </a:prstGeom>
          <a:noFill/>
        </p:spPr>
        <p:txBody>
          <a:bodyPr wrap="square" rtlCol="0">
            <a:spAutoFit/>
          </a:bodyPr>
          <a:lstStyle/>
          <a:p>
            <a:r>
              <a:rPr kumimoji="1" lang="en-US" altLang="ja-JP" sz="2400" b="1" dirty="0" smtClean="0"/>
              <a:t>Less than 24 hours</a:t>
            </a:r>
            <a:endParaRPr kumimoji="1" lang="ja-JP" altLang="en-US" sz="2400" b="1" dirty="0"/>
          </a:p>
        </p:txBody>
      </p:sp>
      <p:cxnSp>
        <p:nvCxnSpPr>
          <p:cNvPr id="9" name="直線矢印コネクタ 8"/>
          <p:cNvCxnSpPr/>
          <p:nvPr/>
        </p:nvCxnSpPr>
        <p:spPr>
          <a:xfrm>
            <a:off x="2123728" y="4105906"/>
            <a:ext cx="0" cy="47995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339082" y="4161218"/>
            <a:ext cx="1766643" cy="307777"/>
          </a:xfrm>
          <a:prstGeom prst="rect">
            <a:avLst/>
          </a:prstGeom>
          <a:noFill/>
          <a:ln w="38100">
            <a:solidFill>
              <a:srgbClr val="FF0000"/>
            </a:solidFill>
          </a:ln>
        </p:spPr>
        <p:txBody>
          <a:bodyPr wrap="square" rtlCol="0">
            <a:spAutoFit/>
          </a:bodyPr>
          <a:lstStyle/>
          <a:p>
            <a:r>
              <a:rPr kumimoji="1" lang="en-US" altLang="ja-JP" sz="1400" b="1" dirty="0" smtClean="0"/>
              <a:t>Observation request</a:t>
            </a:r>
            <a:endParaRPr kumimoji="1" lang="ja-JP" altLang="en-US" sz="1400" b="1" dirty="0"/>
          </a:p>
        </p:txBody>
      </p:sp>
      <p:cxnSp>
        <p:nvCxnSpPr>
          <p:cNvPr id="12" name="直線矢印コネクタ 11"/>
          <p:cNvCxnSpPr/>
          <p:nvPr/>
        </p:nvCxnSpPr>
        <p:spPr>
          <a:xfrm>
            <a:off x="2992268" y="4977138"/>
            <a:ext cx="0" cy="30509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1446026" y="4943674"/>
            <a:ext cx="1476623" cy="338554"/>
          </a:xfrm>
          <a:prstGeom prst="rect">
            <a:avLst/>
          </a:prstGeom>
          <a:noFill/>
          <a:ln w="38100">
            <a:noFill/>
          </a:ln>
        </p:spPr>
        <p:txBody>
          <a:bodyPr wrap="square" rtlCol="0">
            <a:spAutoFit/>
          </a:bodyPr>
          <a:lstStyle/>
          <a:p>
            <a:r>
              <a:rPr kumimoji="1" lang="en-US" altLang="ja-JP" sz="1600" b="1" dirty="0" smtClean="0"/>
              <a:t>Observed data</a:t>
            </a:r>
            <a:endParaRPr kumimoji="1" lang="ja-JP" altLang="en-US" sz="1600" b="1" dirty="0"/>
          </a:p>
        </p:txBody>
      </p:sp>
      <p:cxnSp>
        <p:nvCxnSpPr>
          <p:cNvPr id="17" name="直線矢印コネクタ 16"/>
          <p:cNvCxnSpPr/>
          <p:nvPr/>
        </p:nvCxnSpPr>
        <p:spPr>
          <a:xfrm>
            <a:off x="3316762" y="5599976"/>
            <a:ext cx="0" cy="3319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1773960" y="5599976"/>
            <a:ext cx="1373512" cy="369332"/>
          </a:xfrm>
          <a:prstGeom prst="rect">
            <a:avLst/>
          </a:prstGeom>
          <a:noFill/>
        </p:spPr>
        <p:txBody>
          <a:bodyPr wrap="square" rtlCol="0">
            <a:spAutoFit/>
          </a:bodyPr>
          <a:lstStyle/>
          <a:p>
            <a:r>
              <a:rPr kumimoji="1" lang="en-US" altLang="ja-JP" b="1" dirty="0" smtClean="0"/>
              <a:t>Down load</a:t>
            </a:r>
            <a:endParaRPr kumimoji="1" lang="ja-JP" altLang="en-US" b="1" dirty="0"/>
          </a:p>
        </p:txBody>
      </p:sp>
      <p:cxnSp>
        <p:nvCxnSpPr>
          <p:cNvPr id="22" name="直線矢印コネクタ 21"/>
          <p:cNvCxnSpPr/>
          <p:nvPr/>
        </p:nvCxnSpPr>
        <p:spPr>
          <a:xfrm flipV="1">
            <a:off x="4815320" y="5618656"/>
            <a:ext cx="0" cy="33197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3779912" y="5599976"/>
            <a:ext cx="934807" cy="369332"/>
          </a:xfrm>
          <a:prstGeom prst="rect">
            <a:avLst/>
          </a:prstGeom>
          <a:noFill/>
        </p:spPr>
        <p:txBody>
          <a:bodyPr wrap="square" rtlCol="0">
            <a:spAutoFit/>
          </a:bodyPr>
          <a:lstStyle/>
          <a:p>
            <a:r>
              <a:rPr kumimoji="1" lang="en-US" altLang="ja-JP" b="1" dirty="0" smtClean="0"/>
              <a:t>Up load</a:t>
            </a:r>
            <a:endParaRPr kumimoji="1" lang="ja-JP" altLang="en-US" b="1" dirty="0"/>
          </a:p>
        </p:txBody>
      </p:sp>
      <p:cxnSp>
        <p:nvCxnSpPr>
          <p:cNvPr id="27" name="直線矢印コネクタ 26"/>
          <p:cNvCxnSpPr/>
          <p:nvPr/>
        </p:nvCxnSpPr>
        <p:spPr>
          <a:xfrm flipV="1">
            <a:off x="4860032" y="2621410"/>
            <a:ext cx="0" cy="260923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858398" y="3644241"/>
            <a:ext cx="8285601" cy="461665"/>
          </a:xfrm>
          <a:prstGeom prst="rect">
            <a:avLst/>
          </a:prstGeom>
          <a:solidFill>
            <a:schemeClr val="bg1"/>
          </a:solidFill>
          <a:ln w="38100">
            <a:solidFill>
              <a:schemeClr val="tx1"/>
            </a:solidFill>
          </a:ln>
        </p:spPr>
        <p:txBody>
          <a:bodyPr wrap="square" rtlCol="0">
            <a:spAutoFit/>
          </a:bodyPr>
          <a:lstStyle/>
          <a:p>
            <a:pPr algn="ctr"/>
            <a:r>
              <a:rPr kumimoji="1" lang="en-US" altLang="ja-JP" sz="2400" dirty="0" smtClean="0"/>
              <a:t>ADRC &amp; Secretariat office</a:t>
            </a:r>
            <a:endParaRPr kumimoji="1" lang="ja-JP" altLang="en-US" sz="2400" dirty="0"/>
          </a:p>
        </p:txBody>
      </p:sp>
      <p:cxnSp>
        <p:nvCxnSpPr>
          <p:cNvPr id="43" name="直線矢印コネクタ 42"/>
          <p:cNvCxnSpPr/>
          <p:nvPr/>
        </p:nvCxnSpPr>
        <p:spPr>
          <a:xfrm flipV="1">
            <a:off x="5508105" y="2621410"/>
            <a:ext cx="0" cy="1062041"/>
          </a:xfrm>
          <a:prstGeom prst="straightConnector1">
            <a:avLst/>
          </a:prstGeom>
          <a:ln w="38100">
            <a:solidFill>
              <a:srgbClr val="0070C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5436095" y="2890820"/>
            <a:ext cx="2016226" cy="523220"/>
          </a:xfrm>
          <a:prstGeom prst="rect">
            <a:avLst/>
          </a:prstGeom>
          <a:solidFill>
            <a:schemeClr val="bg1"/>
          </a:solidFill>
          <a:ln>
            <a:solidFill>
              <a:srgbClr val="0070C0"/>
            </a:solidFill>
          </a:ln>
        </p:spPr>
        <p:txBody>
          <a:bodyPr wrap="square" rtlCol="0">
            <a:spAutoFit/>
          </a:bodyPr>
          <a:lstStyle/>
          <a:p>
            <a:r>
              <a:rPr kumimoji="1" lang="en-US" altLang="ja-JP" sz="1400" b="1" dirty="0" smtClean="0"/>
              <a:t>Communicate to confirm the status/obs. request</a:t>
            </a:r>
            <a:endParaRPr kumimoji="1" lang="ja-JP" altLang="en-US" sz="1400" b="1" dirty="0"/>
          </a:p>
        </p:txBody>
      </p:sp>
      <p:sp>
        <p:nvSpPr>
          <p:cNvPr id="29" name="テキスト ボックス 28"/>
          <p:cNvSpPr txBox="1"/>
          <p:nvPr/>
        </p:nvSpPr>
        <p:spPr>
          <a:xfrm>
            <a:off x="3488825" y="2893135"/>
            <a:ext cx="1731247" cy="584775"/>
          </a:xfrm>
          <a:prstGeom prst="rect">
            <a:avLst/>
          </a:prstGeom>
          <a:solidFill>
            <a:schemeClr val="bg1"/>
          </a:solidFill>
          <a:ln w="38100">
            <a:solidFill>
              <a:srgbClr val="FF0000"/>
            </a:solidFill>
          </a:ln>
        </p:spPr>
        <p:txBody>
          <a:bodyPr wrap="square" rtlCol="0">
            <a:spAutoFit/>
          </a:bodyPr>
          <a:lstStyle/>
          <a:p>
            <a:r>
              <a:rPr kumimoji="1" lang="en-US" altLang="ja-JP" sz="1600" b="1" dirty="0" smtClean="0"/>
              <a:t>Provide quick analysis products</a:t>
            </a:r>
            <a:endParaRPr kumimoji="1" lang="ja-JP" altLang="en-US" sz="1600" b="1" dirty="0"/>
          </a:p>
        </p:txBody>
      </p:sp>
      <p:cxnSp>
        <p:nvCxnSpPr>
          <p:cNvPr id="52" name="直線矢印コネクタ 51"/>
          <p:cNvCxnSpPr/>
          <p:nvPr/>
        </p:nvCxnSpPr>
        <p:spPr>
          <a:xfrm>
            <a:off x="6770691" y="4097721"/>
            <a:ext cx="0" cy="47995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5004048" y="4183811"/>
            <a:ext cx="1766643" cy="307777"/>
          </a:xfrm>
          <a:prstGeom prst="rect">
            <a:avLst/>
          </a:prstGeom>
          <a:noFill/>
          <a:ln w="38100">
            <a:noFill/>
          </a:ln>
        </p:spPr>
        <p:txBody>
          <a:bodyPr wrap="square" rtlCol="0">
            <a:spAutoFit/>
          </a:bodyPr>
          <a:lstStyle/>
          <a:p>
            <a:r>
              <a:rPr kumimoji="1" lang="en-US" altLang="ja-JP" sz="1400" b="1" dirty="0" smtClean="0"/>
              <a:t>Observation request</a:t>
            </a:r>
            <a:endParaRPr kumimoji="1" lang="ja-JP" altLang="en-US" sz="1400" b="1" dirty="0"/>
          </a:p>
        </p:txBody>
      </p:sp>
      <p:cxnSp>
        <p:nvCxnSpPr>
          <p:cNvPr id="38" name="直線矢印コネクタ 37"/>
          <p:cNvCxnSpPr/>
          <p:nvPr/>
        </p:nvCxnSpPr>
        <p:spPr>
          <a:xfrm>
            <a:off x="4877805" y="116632"/>
            <a:ext cx="3870659"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5190043" y="132601"/>
            <a:ext cx="3259661" cy="400110"/>
          </a:xfrm>
          <a:prstGeom prst="rect">
            <a:avLst/>
          </a:prstGeom>
          <a:noFill/>
        </p:spPr>
        <p:txBody>
          <a:bodyPr wrap="square" rtlCol="0">
            <a:spAutoFit/>
          </a:bodyPr>
          <a:lstStyle/>
          <a:p>
            <a:pPr algn="ctr"/>
            <a:r>
              <a:rPr kumimoji="1" lang="en-US" altLang="ja-JP" sz="2000" b="1" dirty="0" smtClean="0"/>
              <a:t>About a week</a:t>
            </a:r>
            <a:endParaRPr kumimoji="1" lang="ja-JP" altLang="en-US" sz="2000" b="1" dirty="0"/>
          </a:p>
        </p:txBody>
      </p:sp>
      <p:sp>
        <p:nvSpPr>
          <p:cNvPr id="40" name="テキスト ボックス 39"/>
          <p:cNvSpPr txBox="1"/>
          <p:nvPr/>
        </p:nvSpPr>
        <p:spPr>
          <a:xfrm>
            <a:off x="4877805" y="5942004"/>
            <a:ext cx="2304256" cy="369332"/>
          </a:xfrm>
          <a:prstGeom prst="rect">
            <a:avLst/>
          </a:prstGeom>
          <a:solidFill>
            <a:schemeClr val="bg1"/>
          </a:solidFill>
          <a:ln w="38100">
            <a:solidFill>
              <a:schemeClr val="tx1"/>
            </a:solidFill>
          </a:ln>
        </p:spPr>
        <p:txBody>
          <a:bodyPr wrap="square" rtlCol="0">
            <a:spAutoFit/>
          </a:bodyPr>
          <a:lstStyle/>
          <a:p>
            <a:r>
              <a:rPr lang="en-US" altLang="ja-JP" b="1" dirty="0" smtClean="0"/>
              <a:t>Value enhance</a:t>
            </a:r>
            <a:endParaRPr kumimoji="1" lang="ja-JP" altLang="en-US" b="1" dirty="0"/>
          </a:p>
        </p:txBody>
      </p:sp>
      <p:cxnSp>
        <p:nvCxnSpPr>
          <p:cNvPr id="42" name="直線矢印コネクタ 41"/>
          <p:cNvCxnSpPr/>
          <p:nvPr/>
        </p:nvCxnSpPr>
        <p:spPr>
          <a:xfrm flipV="1">
            <a:off x="6467859" y="5618656"/>
            <a:ext cx="0" cy="31329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3" name="テキスト ボックス 62"/>
          <p:cNvSpPr txBox="1"/>
          <p:nvPr/>
        </p:nvSpPr>
        <p:spPr>
          <a:xfrm>
            <a:off x="3316763" y="4183811"/>
            <a:ext cx="1255238" cy="338554"/>
          </a:xfrm>
          <a:prstGeom prst="rect">
            <a:avLst/>
          </a:prstGeom>
          <a:noFill/>
        </p:spPr>
        <p:txBody>
          <a:bodyPr wrap="square" rtlCol="0">
            <a:spAutoFit/>
          </a:bodyPr>
          <a:lstStyle/>
          <a:p>
            <a:r>
              <a:rPr kumimoji="1" lang="en-US" altLang="ja-JP" sz="1600" b="1" dirty="0" smtClean="0"/>
              <a:t>Input info.</a:t>
            </a:r>
            <a:endParaRPr kumimoji="1" lang="ja-JP" altLang="en-US" sz="1600" b="1" dirty="0"/>
          </a:p>
        </p:txBody>
      </p:sp>
      <p:cxnSp>
        <p:nvCxnSpPr>
          <p:cNvPr id="64" name="直線矢印コネクタ 63"/>
          <p:cNvCxnSpPr/>
          <p:nvPr/>
        </p:nvCxnSpPr>
        <p:spPr>
          <a:xfrm>
            <a:off x="7964882" y="4972672"/>
            <a:ext cx="0" cy="30509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5" name="テキスト ボックス 64"/>
          <p:cNvSpPr txBox="1"/>
          <p:nvPr/>
        </p:nvSpPr>
        <p:spPr>
          <a:xfrm>
            <a:off x="6488259" y="4974579"/>
            <a:ext cx="1476623" cy="338554"/>
          </a:xfrm>
          <a:prstGeom prst="rect">
            <a:avLst/>
          </a:prstGeom>
          <a:noFill/>
          <a:ln w="38100">
            <a:noFill/>
          </a:ln>
        </p:spPr>
        <p:txBody>
          <a:bodyPr wrap="square" rtlCol="0">
            <a:spAutoFit/>
          </a:bodyPr>
          <a:lstStyle/>
          <a:p>
            <a:r>
              <a:rPr kumimoji="1" lang="en-US" altLang="ja-JP" sz="1600" b="1" dirty="0" smtClean="0"/>
              <a:t>Observed data</a:t>
            </a:r>
            <a:endParaRPr kumimoji="1" lang="ja-JP" altLang="en-US" sz="1600" b="1" dirty="0"/>
          </a:p>
        </p:txBody>
      </p:sp>
      <p:sp>
        <p:nvSpPr>
          <p:cNvPr id="66" name="テキスト ボックス 65"/>
          <p:cNvSpPr txBox="1"/>
          <p:nvPr/>
        </p:nvSpPr>
        <p:spPr>
          <a:xfrm>
            <a:off x="6584225" y="5560457"/>
            <a:ext cx="1228135" cy="369332"/>
          </a:xfrm>
          <a:prstGeom prst="rect">
            <a:avLst/>
          </a:prstGeom>
          <a:noFill/>
        </p:spPr>
        <p:txBody>
          <a:bodyPr wrap="square" rtlCol="0">
            <a:spAutoFit/>
          </a:bodyPr>
          <a:lstStyle/>
          <a:p>
            <a:r>
              <a:rPr kumimoji="1" lang="en-US" altLang="ja-JP" b="1" dirty="0" smtClean="0"/>
              <a:t>Down load</a:t>
            </a:r>
            <a:endParaRPr kumimoji="1" lang="ja-JP" altLang="en-US" b="1" dirty="0"/>
          </a:p>
        </p:txBody>
      </p:sp>
      <p:cxnSp>
        <p:nvCxnSpPr>
          <p:cNvPr id="68" name="直線矢印コネクタ 67"/>
          <p:cNvCxnSpPr/>
          <p:nvPr/>
        </p:nvCxnSpPr>
        <p:spPr>
          <a:xfrm>
            <a:off x="7787695" y="5637336"/>
            <a:ext cx="0" cy="3319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テキスト ボックス 68"/>
          <p:cNvSpPr txBox="1"/>
          <p:nvPr/>
        </p:nvSpPr>
        <p:spPr>
          <a:xfrm>
            <a:off x="7198292" y="5942004"/>
            <a:ext cx="1766196" cy="369332"/>
          </a:xfrm>
          <a:prstGeom prst="rect">
            <a:avLst/>
          </a:prstGeom>
          <a:solidFill>
            <a:schemeClr val="bg1"/>
          </a:solidFill>
          <a:ln w="38100">
            <a:solidFill>
              <a:schemeClr val="tx1"/>
            </a:solidFill>
          </a:ln>
        </p:spPr>
        <p:txBody>
          <a:bodyPr wrap="square" rtlCol="0">
            <a:spAutoFit/>
          </a:bodyPr>
          <a:lstStyle/>
          <a:p>
            <a:pPr algn="ctr"/>
            <a:r>
              <a:rPr lang="en-US" altLang="ja-JP" b="1" dirty="0" smtClean="0"/>
              <a:t>Analysis</a:t>
            </a:r>
            <a:endParaRPr kumimoji="1" lang="ja-JP" altLang="en-US" b="1" dirty="0"/>
          </a:p>
        </p:txBody>
      </p:sp>
      <p:cxnSp>
        <p:nvCxnSpPr>
          <p:cNvPr id="70" name="直線矢印コネクタ 69"/>
          <p:cNvCxnSpPr/>
          <p:nvPr/>
        </p:nvCxnSpPr>
        <p:spPr>
          <a:xfrm flipV="1">
            <a:off x="8908600" y="5656016"/>
            <a:ext cx="0" cy="33197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1" name="テキスト ボックス 70"/>
          <p:cNvSpPr txBox="1"/>
          <p:nvPr/>
        </p:nvSpPr>
        <p:spPr>
          <a:xfrm>
            <a:off x="7873192" y="5637336"/>
            <a:ext cx="934807" cy="369332"/>
          </a:xfrm>
          <a:prstGeom prst="rect">
            <a:avLst/>
          </a:prstGeom>
          <a:noFill/>
        </p:spPr>
        <p:txBody>
          <a:bodyPr wrap="square" rtlCol="0">
            <a:spAutoFit/>
          </a:bodyPr>
          <a:lstStyle/>
          <a:p>
            <a:r>
              <a:rPr kumimoji="1" lang="en-US" altLang="ja-JP" b="1" dirty="0" smtClean="0"/>
              <a:t>Up load</a:t>
            </a:r>
            <a:endParaRPr kumimoji="1" lang="ja-JP" altLang="en-US" b="1" dirty="0"/>
          </a:p>
        </p:txBody>
      </p:sp>
      <p:sp>
        <p:nvSpPr>
          <p:cNvPr id="72" name="テキスト ボックス 71"/>
          <p:cNvSpPr txBox="1"/>
          <p:nvPr/>
        </p:nvSpPr>
        <p:spPr>
          <a:xfrm>
            <a:off x="5508103" y="5615646"/>
            <a:ext cx="934807" cy="369332"/>
          </a:xfrm>
          <a:prstGeom prst="rect">
            <a:avLst/>
          </a:prstGeom>
          <a:noFill/>
        </p:spPr>
        <p:txBody>
          <a:bodyPr wrap="square" rtlCol="0">
            <a:spAutoFit/>
          </a:bodyPr>
          <a:lstStyle/>
          <a:p>
            <a:r>
              <a:rPr kumimoji="1" lang="en-US" altLang="ja-JP" b="1" dirty="0" smtClean="0"/>
              <a:t>Up load</a:t>
            </a:r>
            <a:endParaRPr kumimoji="1" lang="ja-JP" altLang="en-US" b="1" dirty="0"/>
          </a:p>
        </p:txBody>
      </p:sp>
      <p:cxnSp>
        <p:nvCxnSpPr>
          <p:cNvPr id="74" name="直線矢印コネクタ 73"/>
          <p:cNvCxnSpPr/>
          <p:nvPr/>
        </p:nvCxnSpPr>
        <p:spPr>
          <a:xfrm flipV="1">
            <a:off x="5887369" y="1172288"/>
            <a:ext cx="0" cy="104788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5" name="テキスト ボックス 74"/>
          <p:cNvSpPr txBox="1"/>
          <p:nvPr/>
        </p:nvSpPr>
        <p:spPr>
          <a:xfrm>
            <a:off x="5590801" y="1449713"/>
            <a:ext cx="2196894" cy="646331"/>
          </a:xfrm>
          <a:prstGeom prst="rect">
            <a:avLst/>
          </a:prstGeom>
          <a:solidFill>
            <a:srgbClr val="FFFF00"/>
          </a:solidFill>
        </p:spPr>
        <p:txBody>
          <a:bodyPr wrap="square" rtlCol="0">
            <a:spAutoFit/>
          </a:bodyPr>
          <a:lstStyle/>
          <a:p>
            <a:r>
              <a:rPr kumimoji="1" lang="en-US" altLang="ja-JP" b="1" dirty="0" smtClean="0"/>
              <a:t>Preparedness for subsequent disaster</a:t>
            </a:r>
            <a:endParaRPr kumimoji="1" lang="ja-JP" altLang="en-US" b="1" dirty="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z="2000" b="1" smtClean="0"/>
              <a:t>13</a:t>
            </a:fld>
            <a:endParaRPr kumimoji="1" lang="ja-JP" altLang="en-US" sz="2000" b="1" dirty="0"/>
          </a:p>
        </p:txBody>
      </p:sp>
    </p:spTree>
    <p:extLst>
      <p:ext uri="{BB962C8B-B14F-4D97-AF65-F5344CB8AC3E}">
        <p14:creationId xmlns:p14="http://schemas.microsoft.com/office/powerpoint/2010/main" val="477419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47526"/>
            <a:ext cx="8784976" cy="1077218"/>
          </a:xfrm>
          <a:prstGeom prst="rect">
            <a:avLst/>
          </a:prstGeom>
          <a:noFill/>
        </p:spPr>
        <p:txBody>
          <a:bodyPr wrap="square" rtlCol="0">
            <a:spAutoFit/>
          </a:bodyPr>
          <a:lstStyle/>
          <a:p>
            <a:r>
              <a:rPr kumimoji="1" lang="en-US" altLang="ja-JP" sz="3200" dirty="0" smtClean="0"/>
              <a:t>2</a:t>
            </a:r>
            <a:r>
              <a:rPr kumimoji="1" lang="en-US" altLang="ja-JP" sz="3200" smtClean="0"/>
              <a:t>. Collaborative WGs with </a:t>
            </a:r>
            <a:r>
              <a:rPr lang="en-US" altLang="ja-JP" sz="3200" smtClean="0"/>
              <a:t>space/RS experts and disaster management experts  and development </a:t>
            </a:r>
            <a:endParaRPr kumimoji="1" lang="ja-JP" altLang="en-US" sz="3200" dirty="0"/>
          </a:p>
        </p:txBody>
      </p:sp>
      <p:sp>
        <p:nvSpPr>
          <p:cNvPr id="3" name="テキスト ボックス 2"/>
          <p:cNvSpPr txBox="1"/>
          <p:nvPr/>
        </p:nvSpPr>
        <p:spPr>
          <a:xfrm>
            <a:off x="192268" y="922467"/>
            <a:ext cx="2016224" cy="584775"/>
          </a:xfrm>
          <a:prstGeom prst="rect">
            <a:avLst/>
          </a:prstGeom>
          <a:noFill/>
        </p:spPr>
        <p:txBody>
          <a:bodyPr wrap="square" rtlCol="0">
            <a:spAutoFit/>
          </a:bodyPr>
          <a:lstStyle/>
          <a:p>
            <a:pPr marL="457200" indent="-457200">
              <a:buFont typeface="Wingdings" panose="05000000000000000000" pitchFamily="2" charset="2"/>
              <a:buChar char="Ø"/>
            </a:pPr>
            <a:r>
              <a:rPr kumimoji="1" lang="en-US" altLang="ja-JP" sz="3200" dirty="0" smtClean="0"/>
              <a:t>WGs</a:t>
            </a:r>
          </a:p>
        </p:txBody>
      </p:sp>
      <p:sp>
        <p:nvSpPr>
          <p:cNvPr id="5" name="テキスト ボックス 4"/>
          <p:cNvSpPr txBox="1"/>
          <p:nvPr/>
        </p:nvSpPr>
        <p:spPr>
          <a:xfrm>
            <a:off x="478727" y="1507242"/>
            <a:ext cx="6480720" cy="2308324"/>
          </a:xfrm>
          <a:prstGeom prst="rect">
            <a:avLst/>
          </a:prstGeom>
          <a:noFill/>
        </p:spPr>
        <p:txBody>
          <a:bodyPr wrap="square" rtlCol="0">
            <a:spAutoFit/>
          </a:bodyPr>
          <a:lstStyle/>
          <a:p>
            <a:pPr marL="457200" indent="-457200">
              <a:buFont typeface="Arial" panose="020B0604020202020204" pitchFamily="34" charset="0"/>
              <a:buChar char="•"/>
            </a:pPr>
            <a:r>
              <a:rPr lang="en-US" altLang="ja-JP" sz="2400" dirty="0" smtClean="0"/>
              <a:t>GLOF &amp; Landslides</a:t>
            </a:r>
          </a:p>
          <a:p>
            <a:pPr marL="457200" indent="-457200">
              <a:buFont typeface="Arial" panose="020B0604020202020204" pitchFamily="34" charset="0"/>
              <a:buChar char="•"/>
            </a:pPr>
            <a:r>
              <a:rPr kumimoji="1" lang="en-US" altLang="ja-JP" sz="2400" dirty="0" smtClean="0"/>
              <a:t>Flood and Heavy Rain Disasters</a:t>
            </a:r>
          </a:p>
          <a:p>
            <a:pPr marL="457200" indent="-457200">
              <a:buFont typeface="Arial" panose="020B0604020202020204" pitchFamily="34" charset="0"/>
              <a:buChar char="•"/>
            </a:pPr>
            <a:r>
              <a:rPr lang="en-US" altLang="ja-JP" sz="2400" dirty="0" smtClean="0"/>
              <a:t>Earthquake and Volcanic Disasters</a:t>
            </a:r>
          </a:p>
          <a:p>
            <a:pPr marL="457200" indent="-457200">
              <a:buFont typeface="Arial" panose="020B0604020202020204" pitchFamily="34" charset="0"/>
              <a:buChar char="•"/>
            </a:pPr>
            <a:r>
              <a:rPr lang="en-US" altLang="ja-JP" sz="2400" dirty="0" smtClean="0"/>
              <a:t>Forest Fire</a:t>
            </a:r>
          </a:p>
          <a:p>
            <a:pPr marL="457200" indent="-457200">
              <a:buFont typeface="Arial" panose="020B0604020202020204" pitchFamily="34" charset="0"/>
              <a:buChar char="•"/>
            </a:pPr>
            <a:r>
              <a:rPr lang="en-US" altLang="ja-JP" sz="2400" dirty="0" smtClean="0"/>
              <a:t>Tsunami</a:t>
            </a:r>
          </a:p>
          <a:p>
            <a:pPr marL="457200" indent="-457200">
              <a:buFont typeface="Arial" panose="020B0604020202020204" pitchFamily="34" charset="0"/>
              <a:buChar char="•"/>
            </a:pPr>
            <a:r>
              <a:rPr lang="en-US" altLang="ja-JP" sz="2400" dirty="0" smtClean="0"/>
              <a:t>Preparedness and Emergency Response</a:t>
            </a:r>
          </a:p>
        </p:txBody>
      </p:sp>
      <p:sp>
        <p:nvSpPr>
          <p:cNvPr id="6" name="テキスト ボックス 5"/>
          <p:cNvSpPr txBox="1"/>
          <p:nvPr/>
        </p:nvSpPr>
        <p:spPr>
          <a:xfrm>
            <a:off x="175369" y="3802400"/>
            <a:ext cx="4453437" cy="584775"/>
          </a:xfrm>
          <a:prstGeom prst="rect">
            <a:avLst/>
          </a:prstGeom>
          <a:noFill/>
        </p:spPr>
        <p:txBody>
          <a:bodyPr wrap="square" rtlCol="0">
            <a:spAutoFit/>
          </a:bodyPr>
          <a:lstStyle/>
          <a:p>
            <a:pPr marL="457200" indent="-457200">
              <a:buFont typeface="Wingdings" panose="05000000000000000000" pitchFamily="2" charset="2"/>
              <a:buChar char="Ø"/>
            </a:pPr>
            <a:r>
              <a:rPr lang="en-US" altLang="ja-JP" sz="3200" dirty="0" smtClean="0"/>
              <a:t>Purpose of the WGs</a:t>
            </a:r>
            <a:endParaRPr kumimoji="1" lang="en-US" altLang="ja-JP" sz="3200" dirty="0" smtClean="0"/>
          </a:p>
        </p:txBody>
      </p:sp>
      <p:sp>
        <p:nvSpPr>
          <p:cNvPr id="7" name="テキスト ボックス 6"/>
          <p:cNvSpPr txBox="1"/>
          <p:nvPr/>
        </p:nvSpPr>
        <p:spPr>
          <a:xfrm>
            <a:off x="450914" y="4387175"/>
            <a:ext cx="8676456" cy="1938992"/>
          </a:xfrm>
          <a:prstGeom prst="rect">
            <a:avLst/>
          </a:prstGeom>
          <a:noFill/>
        </p:spPr>
        <p:txBody>
          <a:bodyPr wrap="square" rtlCol="0">
            <a:spAutoFit/>
          </a:bodyPr>
          <a:lstStyle/>
          <a:p>
            <a:pPr marL="457200" indent="-457200">
              <a:buFont typeface="Arial" panose="020B0604020202020204" pitchFamily="34" charset="0"/>
              <a:buChar char="•"/>
            </a:pPr>
            <a:r>
              <a:rPr lang="en-US" altLang="ja-JP" sz="2400" dirty="0" smtClean="0"/>
              <a:t>Research analysis method for</a:t>
            </a:r>
            <a:r>
              <a:rPr lang="ja-JP" altLang="en-US" sz="2400" dirty="0"/>
              <a:t> </a:t>
            </a:r>
            <a:r>
              <a:rPr lang="en-US" altLang="ja-JP" sz="2400" dirty="0" smtClean="0"/>
              <a:t>in situ disaster response </a:t>
            </a:r>
          </a:p>
          <a:p>
            <a:pPr marL="457200" indent="-457200">
              <a:buFont typeface="Arial" panose="020B0604020202020204" pitchFamily="34" charset="0"/>
              <a:buChar char="•"/>
            </a:pPr>
            <a:r>
              <a:rPr lang="en-US" altLang="ja-JP" sz="2400" smtClean="0"/>
              <a:t>Research for optimization </a:t>
            </a:r>
            <a:r>
              <a:rPr lang="en-US" altLang="ja-JP" sz="2400" dirty="0" smtClean="0"/>
              <a:t>of cooperative satellite </a:t>
            </a:r>
            <a:r>
              <a:rPr lang="en-US" altLang="ja-JP" sz="2400" smtClean="0"/>
              <a:t>observation</a:t>
            </a:r>
            <a:r>
              <a:rPr kumimoji="1" lang="en-US" altLang="ja-JP" sz="2400" smtClean="0"/>
              <a:t> and analysis</a:t>
            </a:r>
            <a:endParaRPr kumimoji="1" lang="en-US" altLang="ja-JP" sz="2400" dirty="0" smtClean="0"/>
          </a:p>
          <a:p>
            <a:pPr marL="457200" indent="-457200">
              <a:buFont typeface="Arial" panose="020B0604020202020204" pitchFamily="34" charset="0"/>
              <a:buChar char="•"/>
            </a:pPr>
            <a:r>
              <a:rPr lang="en-US" altLang="ja-JP" sz="2400" dirty="0" smtClean="0"/>
              <a:t>Review/assess observation </a:t>
            </a:r>
            <a:r>
              <a:rPr lang="en-US" altLang="ja-JP" sz="2400" smtClean="0"/>
              <a:t>products for PDCA</a:t>
            </a:r>
          </a:p>
          <a:p>
            <a:pPr marL="457200" indent="-457200">
              <a:buFont typeface="Arial" panose="020B0604020202020204" pitchFamily="34" charset="0"/>
              <a:buChar char="•"/>
            </a:pPr>
            <a:r>
              <a:rPr kumimoji="1" lang="en-US" altLang="ja-JP" sz="2400" smtClean="0"/>
              <a:t>Study and suggest success story project</a:t>
            </a:r>
            <a:endParaRPr kumimoji="1" lang="en-US" altLang="ja-JP" sz="2400" dirty="0" smtClean="0"/>
          </a:p>
        </p:txBody>
      </p:sp>
      <p:sp>
        <p:nvSpPr>
          <p:cNvPr id="8" name="スライド番号プレースホルダー 7"/>
          <p:cNvSpPr>
            <a:spLocks noGrp="1"/>
          </p:cNvSpPr>
          <p:nvPr>
            <p:ph type="sldNum" sz="quarter" idx="12"/>
          </p:nvPr>
        </p:nvSpPr>
        <p:spPr/>
        <p:txBody>
          <a:bodyPr/>
          <a:lstStyle/>
          <a:p>
            <a:fld id="{D2D8002D-B5B0-4BAC-B1F6-782DDCCE6D9C}" type="slidenum">
              <a:rPr kumimoji="1" lang="ja-JP" altLang="en-US" sz="2000" smtClean="0"/>
              <a:t>14</a:t>
            </a:fld>
            <a:endParaRPr kumimoji="1" lang="ja-JP" altLang="en-US" sz="2000" dirty="0"/>
          </a:p>
        </p:txBody>
      </p:sp>
    </p:spTree>
    <p:extLst>
      <p:ext uri="{BB962C8B-B14F-4D97-AF65-F5344CB8AC3E}">
        <p14:creationId xmlns:p14="http://schemas.microsoft.com/office/powerpoint/2010/main" val="41445368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descr="a"/>
          <p:cNvPicPr>
            <a:picLocks noChangeAspect="1" noChangeArrowheads="1"/>
          </p:cNvPicPr>
          <p:nvPr/>
        </p:nvPicPr>
        <p:blipFill>
          <a:blip r:embed="rId2" cstate="print"/>
          <a:srcRect/>
          <a:stretch>
            <a:fillRect/>
          </a:stretch>
        </p:blipFill>
        <p:spPr bwMode="auto">
          <a:xfrm>
            <a:off x="1144588" y="1851025"/>
            <a:ext cx="6705600" cy="4962525"/>
          </a:xfrm>
          <a:prstGeom prst="rect">
            <a:avLst/>
          </a:prstGeom>
          <a:noFill/>
          <a:ln w="9525">
            <a:noFill/>
            <a:miter lim="800000"/>
            <a:headEnd/>
            <a:tailEnd/>
          </a:ln>
        </p:spPr>
      </p:pic>
      <p:sp>
        <p:nvSpPr>
          <p:cNvPr id="410" name="Text Box 3629"/>
          <p:cNvSpPr txBox="1">
            <a:spLocks noChangeArrowheads="1"/>
          </p:cNvSpPr>
          <p:nvPr/>
        </p:nvSpPr>
        <p:spPr bwMode="auto">
          <a:xfrm>
            <a:off x="-7938" y="6142038"/>
            <a:ext cx="3384551" cy="400050"/>
          </a:xfrm>
          <a:prstGeom prst="rect">
            <a:avLst/>
          </a:prstGeom>
          <a:noFill/>
          <a:ln w="9525">
            <a:noFill/>
            <a:miter lim="800000"/>
            <a:headEnd/>
            <a:tailEnd/>
          </a:ln>
        </p:spPr>
        <p:txBody>
          <a:bodyPr>
            <a:spAutoFit/>
          </a:bodyPr>
          <a:lstStyle/>
          <a:p>
            <a:pPr algn="ctr" fontAlgn="auto">
              <a:spcBef>
                <a:spcPct val="50000"/>
              </a:spcBef>
              <a:spcAft>
                <a:spcPts val="0"/>
              </a:spcAft>
              <a:defRPr/>
            </a:pPr>
            <a:r>
              <a:rPr kumimoji="0" lang="en-US" altLang="ja-JP" b="1" kern="0" dirty="0">
                <a:solidFill>
                  <a:sysClr val="windowText" lastClr="000000"/>
                </a:solidFill>
                <a:latin typeface="Times New Roman" pitchFamily="18" charset="0"/>
              </a:rPr>
              <a:t>RS: Regional Server</a:t>
            </a:r>
          </a:p>
        </p:txBody>
      </p:sp>
      <p:pic>
        <p:nvPicPr>
          <p:cNvPr id="36868" name="Picture 16"/>
          <p:cNvPicPr>
            <a:picLocks noChangeAspect="1" noChangeArrowheads="1"/>
          </p:cNvPicPr>
          <p:nvPr/>
        </p:nvPicPr>
        <p:blipFill>
          <a:blip r:embed="rId3" cstate="print"/>
          <a:srcRect/>
          <a:stretch>
            <a:fillRect/>
          </a:stretch>
        </p:blipFill>
        <p:spPr bwMode="auto">
          <a:xfrm>
            <a:off x="3560763" y="3878263"/>
            <a:ext cx="274637" cy="295275"/>
          </a:xfrm>
          <a:prstGeom prst="rect">
            <a:avLst/>
          </a:prstGeom>
          <a:noFill/>
          <a:ln w="9525">
            <a:noFill/>
            <a:miter lim="800000"/>
            <a:headEnd/>
            <a:tailEnd/>
          </a:ln>
        </p:spPr>
      </p:pic>
      <p:grpSp>
        <p:nvGrpSpPr>
          <p:cNvPr id="36869" name="Group 3575"/>
          <p:cNvGrpSpPr>
            <a:grpSpLocks/>
          </p:cNvGrpSpPr>
          <p:nvPr/>
        </p:nvGrpSpPr>
        <p:grpSpPr bwMode="auto">
          <a:xfrm>
            <a:off x="3168650" y="3905250"/>
            <a:ext cx="649288" cy="328613"/>
            <a:chOff x="3923" y="3237"/>
            <a:chExt cx="409" cy="207"/>
          </a:xfrm>
        </p:grpSpPr>
        <p:sp>
          <p:nvSpPr>
            <p:cNvPr id="413" name="Oval 3576"/>
            <p:cNvSpPr>
              <a:spLocks noChangeArrowheads="1"/>
            </p:cNvSpPr>
            <p:nvPr/>
          </p:nvSpPr>
          <p:spPr bwMode="auto">
            <a:xfrm>
              <a:off x="3923" y="3339"/>
              <a:ext cx="409" cy="105"/>
            </a:xfrm>
            <a:prstGeom prst="ellipse">
              <a:avLst/>
            </a:prstGeom>
            <a:noFill/>
            <a:ln w="6350">
              <a:solidFill>
                <a:srgbClr val="0000FF"/>
              </a:solidFill>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nvGrpSpPr>
            <p:cNvPr id="37234" name="Group 3577"/>
            <p:cNvGrpSpPr>
              <a:grpSpLocks/>
            </p:cNvGrpSpPr>
            <p:nvPr/>
          </p:nvGrpSpPr>
          <p:grpSpPr bwMode="auto">
            <a:xfrm>
              <a:off x="4014" y="3229"/>
              <a:ext cx="225" cy="172"/>
              <a:chOff x="4886" y="1404"/>
              <a:chExt cx="735" cy="565"/>
            </a:xfrm>
          </p:grpSpPr>
          <p:sp>
            <p:nvSpPr>
              <p:cNvPr id="415" name="Oval 3578"/>
              <p:cNvSpPr>
                <a:spLocks noChangeArrowheads="1"/>
              </p:cNvSpPr>
              <p:nvPr/>
            </p:nvSpPr>
            <p:spPr bwMode="auto">
              <a:xfrm>
                <a:off x="4886" y="1864"/>
                <a:ext cx="735" cy="105"/>
              </a:xfrm>
              <a:prstGeom prst="ellipse">
                <a:avLst/>
              </a:prstGeom>
              <a:solidFill>
                <a:srgbClr val="0000FF"/>
              </a:solidFill>
              <a:ln w="9525">
                <a:noFill/>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nvGrpSpPr>
              <p:cNvPr id="37236" name="Group 3579"/>
              <p:cNvGrpSpPr>
                <a:grpSpLocks/>
              </p:cNvGrpSpPr>
              <p:nvPr/>
            </p:nvGrpSpPr>
            <p:grpSpPr bwMode="auto">
              <a:xfrm>
                <a:off x="5021" y="1404"/>
                <a:ext cx="486" cy="507"/>
                <a:chOff x="5021" y="1404"/>
                <a:chExt cx="486" cy="507"/>
              </a:xfrm>
            </p:grpSpPr>
            <p:grpSp>
              <p:nvGrpSpPr>
                <p:cNvPr id="37237" name="Group 3580"/>
                <p:cNvGrpSpPr>
                  <a:grpSpLocks/>
                </p:cNvGrpSpPr>
                <p:nvPr/>
              </p:nvGrpSpPr>
              <p:grpSpPr bwMode="auto">
                <a:xfrm>
                  <a:off x="5178" y="1404"/>
                  <a:ext cx="100" cy="179"/>
                  <a:chOff x="3514" y="3162"/>
                  <a:chExt cx="135" cy="244"/>
                </a:xfrm>
              </p:grpSpPr>
              <p:sp>
                <p:nvSpPr>
                  <p:cNvPr id="426" name="Rectangle 3581"/>
                  <p:cNvSpPr>
                    <a:spLocks noChangeArrowheads="1"/>
                  </p:cNvSpPr>
                  <p:nvPr/>
                </p:nvSpPr>
                <p:spPr bwMode="auto">
                  <a:xfrm>
                    <a:off x="3574" y="3278"/>
                    <a:ext cx="22" cy="67"/>
                  </a:xfrm>
                  <a:prstGeom prst="rect">
                    <a:avLst/>
                  </a:prstGeom>
                  <a:solidFill>
                    <a:srgbClr val="DDDDDD"/>
                  </a:solidFill>
                  <a:ln w="9525">
                    <a:noFill/>
                    <a:miter lim="800000"/>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nvGrpSpPr>
                  <p:cNvPr id="37247" name="Group 3582"/>
                  <p:cNvGrpSpPr>
                    <a:grpSpLocks/>
                  </p:cNvGrpSpPr>
                  <p:nvPr/>
                </p:nvGrpSpPr>
                <p:grpSpPr bwMode="auto">
                  <a:xfrm rot="702354">
                    <a:off x="3514" y="3162"/>
                    <a:ext cx="107" cy="196"/>
                    <a:chOff x="2086" y="2277"/>
                    <a:chExt cx="461" cy="856"/>
                  </a:xfrm>
                </p:grpSpPr>
                <p:grpSp>
                  <p:nvGrpSpPr>
                    <p:cNvPr id="37252" name="Group 3583"/>
                    <p:cNvGrpSpPr>
                      <a:grpSpLocks/>
                    </p:cNvGrpSpPr>
                    <p:nvPr/>
                  </p:nvGrpSpPr>
                  <p:grpSpPr bwMode="auto">
                    <a:xfrm rot="-3600000">
                      <a:off x="1972" y="2557"/>
                      <a:ext cx="856" cy="295"/>
                      <a:chOff x="1972" y="2557"/>
                      <a:chExt cx="856" cy="295"/>
                    </a:xfrm>
                  </p:grpSpPr>
                  <p:sp>
                    <p:nvSpPr>
                      <p:cNvPr id="435" name="Freeform 3584"/>
                      <p:cNvSpPr>
                        <a:spLocks/>
                      </p:cNvSpPr>
                      <p:nvPr/>
                    </p:nvSpPr>
                    <p:spPr bwMode="auto">
                      <a:xfrm>
                        <a:off x="2135" y="-451"/>
                        <a:ext cx="411" cy="570"/>
                      </a:xfrm>
                      <a:custGeom>
                        <a:avLst/>
                        <a:gdLst>
                          <a:gd name="T0" fmla="*/ 58 w 856"/>
                          <a:gd name="T1" fmla="*/ 0 h 210"/>
                          <a:gd name="T2" fmla="*/ 446 w 856"/>
                          <a:gd name="T3" fmla="*/ 202 h 210"/>
                          <a:gd name="T4" fmla="*/ 795 w 856"/>
                          <a:gd name="T5" fmla="*/ 0 h 210"/>
                          <a:gd name="T6" fmla="*/ 58 w 856"/>
                          <a:gd name="T7" fmla="*/ 0 h 210"/>
                          <a:gd name="T8" fmla="*/ 0 60000 65536"/>
                          <a:gd name="T9" fmla="*/ 0 60000 65536"/>
                          <a:gd name="T10" fmla="*/ 0 60000 65536"/>
                          <a:gd name="T11" fmla="*/ 0 60000 65536"/>
                          <a:gd name="T12" fmla="*/ 0 w 856"/>
                          <a:gd name="T13" fmla="*/ 0 h 210"/>
                          <a:gd name="T14" fmla="*/ 856 w 856"/>
                          <a:gd name="T15" fmla="*/ 210 h 210"/>
                        </a:gdLst>
                        <a:ahLst/>
                        <a:cxnLst>
                          <a:cxn ang="T8">
                            <a:pos x="T0" y="T1"/>
                          </a:cxn>
                          <a:cxn ang="T9">
                            <a:pos x="T2" y="T3"/>
                          </a:cxn>
                          <a:cxn ang="T10">
                            <a:pos x="T4" y="T5"/>
                          </a:cxn>
                          <a:cxn ang="T11">
                            <a:pos x="T6" y="T7"/>
                          </a:cxn>
                        </a:cxnLst>
                        <a:rect l="T12" t="T13" r="T14" b="T15"/>
                        <a:pathLst>
                          <a:path w="856" h="210">
                            <a:moveTo>
                              <a:pt x="58" y="0"/>
                            </a:moveTo>
                            <a:cubicBezTo>
                              <a:pt x="0" y="34"/>
                              <a:pt x="234" y="210"/>
                              <a:pt x="446" y="202"/>
                            </a:cubicBezTo>
                            <a:cubicBezTo>
                              <a:pt x="658" y="194"/>
                              <a:pt x="856" y="33"/>
                              <a:pt x="795" y="0"/>
                            </a:cubicBezTo>
                            <a:lnTo>
                              <a:pt x="58" y="0"/>
                            </a:lnTo>
                            <a:close/>
                          </a:path>
                        </a:pathLst>
                      </a:custGeom>
                      <a:solidFill>
                        <a:srgbClr val="EAEAEA"/>
                      </a:solidFill>
                      <a:ln w="9525" cap="flat" cmpd="sng">
                        <a:noFill/>
                        <a:prstDash val="solid"/>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436" name="Oval 3585"/>
                      <p:cNvSpPr>
                        <a:spLocks noChangeArrowheads="1"/>
                      </p:cNvSpPr>
                      <p:nvPr/>
                    </p:nvSpPr>
                    <p:spPr bwMode="auto">
                      <a:xfrm>
                        <a:off x="2102" y="-756"/>
                        <a:ext cx="313" cy="456"/>
                      </a:xfrm>
                      <a:prstGeom prst="ellipse">
                        <a:avLst/>
                      </a:prstGeom>
                      <a:solidFill>
                        <a:srgbClr val="FFFFFF"/>
                      </a:solidFill>
                      <a:ln w="9525">
                        <a:noFill/>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sp>
                  <p:nvSpPr>
                    <p:cNvPr id="433" name="Freeform 3586"/>
                    <p:cNvSpPr>
                      <a:spLocks/>
                    </p:cNvSpPr>
                    <p:nvPr/>
                  </p:nvSpPr>
                  <p:spPr bwMode="auto">
                    <a:xfrm>
                      <a:off x="744" y="2178"/>
                      <a:ext cx="817" cy="98"/>
                    </a:xfrm>
                    <a:custGeom>
                      <a:avLst/>
                      <a:gdLst>
                        <a:gd name="T0" fmla="*/ 488 w 227"/>
                        <a:gd name="T1" fmla="*/ 571 h 185"/>
                        <a:gd name="T2" fmla="*/ 0 w 227"/>
                        <a:gd name="T3" fmla="*/ 0 h 185"/>
                        <a:gd name="T4" fmla="*/ 575 w 227"/>
                        <a:gd name="T5" fmla="*/ 426 h 185"/>
                        <a:gd name="T6" fmla="*/ 0 60000 65536"/>
                        <a:gd name="T7" fmla="*/ 0 60000 65536"/>
                        <a:gd name="T8" fmla="*/ 0 60000 65536"/>
                        <a:gd name="T9" fmla="*/ 0 w 227"/>
                        <a:gd name="T10" fmla="*/ 0 h 185"/>
                        <a:gd name="T11" fmla="*/ 227 w 227"/>
                        <a:gd name="T12" fmla="*/ 185 h 185"/>
                      </a:gdLst>
                      <a:ahLst/>
                      <a:cxnLst>
                        <a:cxn ang="T6">
                          <a:pos x="T0" y="T1"/>
                        </a:cxn>
                        <a:cxn ang="T7">
                          <a:pos x="T2" y="T3"/>
                        </a:cxn>
                        <a:cxn ang="T8">
                          <a:pos x="T4" y="T5"/>
                        </a:cxn>
                      </a:cxnLst>
                      <a:rect l="T9" t="T10" r="T11" b="T12"/>
                      <a:pathLst>
                        <a:path w="227" h="185">
                          <a:moveTo>
                            <a:pt x="191" y="185"/>
                          </a:moveTo>
                          <a:lnTo>
                            <a:pt x="0" y="0"/>
                          </a:lnTo>
                          <a:lnTo>
                            <a:pt x="227" y="137"/>
                          </a:lnTo>
                        </a:path>
                      </a:pathLst>
                    </a:custGeom>
                    <a:solidFill>
                      <a:srgbClr val="C0C0C0"/>
                    </a:solidFill>
                    <a:ln w="9525" cap="flat" cmpd="sng">
                      <a:noFill/>
                      <a:prstDash val="solid"/>
                      <a:round/>
                      <a:headEnd type="none" w="med" len="med"/>
                      <a:tailEnd type="none" w="med" len="me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434" name="Oval 3587"/>
                    <p:cNvSpPr>
                      <a:spLocks noChangeArrowheads="1"/>
                    </p:cNvSpPr>
                    <p:nvPr/>
                  </p:nvSpPr>
                  <p:spPr bwMode="auto">
                    <a:xfrm>
                      <a:off x="2078" y="2489"/>
                      <a:ext cx="95" cy="78"/>
                    </a:xfrm>
                    <a:prstGeom prst="ellipse">
                      <a:avLst/>
                    </a:prstGeom>
                    <a:solidFill>
                      <a:srgbClr val="C0C0C0"/>
                    </a:solidFill>
                    <a:ln w="9525" algn="ctr">
                      <a:noFill/>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sp>
                <p:nvSpPr>
                  <p:cNvPr id="428" name="Freeform 3588"/>
                  <p:cNvSpPr>
                    <a:spLocks/>
                  </p:cNvSpPr>
                  <p:nvPr/>
                </p:nvSpPr>
                <p:spPr bwMode="auto">
                  <a:xfrm>
                    <a:off x="3539" y="3332"/>
                    <a:ext cx="57" cy="27"/>
                  </a:xfrm>
                  <a:custGeom>
                    <a:avLst/>
                    <a:gdLst>
                      <a:gd name="T0" fmla="*/ 0 w 57"/>
                      <a:gd name="T1" fmla="*/ 33 h 33"/>
                      <a:gd name="T2" fmla="*/ 7 w 57"/>
                      <a:gd name="T3" fmla="*/ 10 h 33"/>
                      <a:gd name="T4" fmla="*/ 55 w 57"/>
                      <a:gd name="T5" fmla="*/ 0 h 33"/>
                      <a:gd name="T6" fmla="*/ 57 w 57"/>
                      <a:gd name="T7" fmla="*/ 32 h 33"/>
                      <a:gd name="T8" fmla="*/ 0 60000 65536"/>
                      <a:gd name="T9" fmla="*/ 0 60000 65536"/>
                      <a:gd name="T10" fmla="*/ 0 60000 65536"/>
                      <a:gd name="T11" fmla="*/ 0 60000 65536"/>
                      <a:gd name="T12" fmla="*/ 0 w 57"/>
                      <a:gd name="T13" fmla="*/ 0 h 33"/>
                      <a:gd name="T14" fmla="*/ 57 w 57"/>
                      <a:gd name="T15" fmla="*/ 33 h 33"/>
                    </a:gdLst>
                    <a:ahLst/>
                    <a:cxnLst>
                      <a:cxn ang="T8">
                        <a:pos x="T0" y="T1"/>
                      </a:cxn>
                      <a:cxn ang="T9">
                        <a:pos x="T2" y="T3"/>
                      </a:cxn>
                      <a:cxn ang="T10">
                        <a:pos x="T4" y="T5"/>
                      </a:cxn>
                      <a:cxn ang="T11">
                        <a:pos x="T6" y="T7"/>
                      </a:cxn>
                    </a:cxnLst>
                    <a:rect l="T12" t="T13" r="T14" b="T15"/>
                    <a:pathLst>
                      <a:path w="57" h="33">
                        <a:moveTo>
                          <a:pt x="0" y="33"/>
                        </a:moveTo>
                        <a:lnTo>
                          <a:pt x="7" y="10"/>
                        </a:lnTo>
                        <a:lnTo>
                          <a:pt x="55" y="0"/>
                        </a:lnTo>
                        <a:lnTo>
                          <a:pt x="57" y="32"/>
                        </a:lnTo>
                      </a:path>
                    </a:pathLst>
                  </a:custGeom>
                  <a:solidFill>
                    <a:srgbClr val="EAEAEA"/>
                  </a:solidFill>
                  <a:ln w="9525" cap="flat" cmpd="sng">
                    <a:noFill/>
                    <a:prstDash val="solid"/>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429" name="Freeform 3589"/>
                  <p:cNvSpPr>
                    <a:spLocks/>
                  </p:cNvSpPr>
                  <p:nvPr/>
                </p:nvSpPr>
                <p:spPr bwMode="auto">
                  <a:xfrm>
                    <a:off x="3592" y="3332"/>
                    <a:ext cx="31" cy="27"/>
                  </a:xfrm>
                  <a:custGeom>
                    <a:avLst/>
                    <a:gdLst>
                      <a:gd name="T0" fmla="*/ 4 w 29"/>
                      <a:gd name="T1" fmla="*/ 31 h 31"/>
                      <a:gd name="T2" fmla="*/ 0 w 29"/>
                      <a:gd name="T3" fmla="*/ 0 h 31"/>
                      <a:gd name="T4" fmla="*/ 21 w 29"/>
                      <a:gd name="T5" fmla="*/ 2 h 31"/>
                      <a:gd name="T6" fmla="*/ 29 w 29"/>
                      <a:gd name="T7" fmla="*/ 25 h 31"/>
                      <a:gd name="T8" fmla="*/ 0 60000 65536"/>
                      <a:gd name="T9" fmla="*/ 0 60000 65536"/>
                      <a:gd name="T10" fmla="*/ 0 60000 65536"/>
                      <a:gd name="T11" fmla="*/ 0 60000 65536"/>
                      <a:gd name="T12" fmla="*/ 0 w 29"/>
                      <a:gd name="T13" fmla="*/ 0 h 31"/>
                      <a:gd name="T14" fmla="*/ 29 w 29"/>
                      <a:gd name="T15" fmla="*/ 31 h 31"/>
                    </a:gdLst>
                    <a:ahLst/>
                    <a:cxnLst>
                      <a:cxn ang="T8">
                        <a:pos x="T0" y="T1"/>
                      </a:cxn>
                      <a:cxn ang="T9">
                        <a:pos x="T2" y="T3"/>
                      </a:cxn>
                      <a:cxn ang="T10">
                        <a:pos x="T4" y="T5"/>
                      </a:cxn>
                      <a:cxn ang="T11">
                        <a:pos x="T6" y="T7"/>
                      </a:cxn>
                    </a:cxnLst>
                    <a:rect l="T12" t="T13" r="T14" b="T15"/>
                    <a:pathLst>
                      <a:path w="29" h="31">
                        <a:moveTo>
                          <a:pt x="4" y="31"/>
                        </a:moveTo>
                        <a:lnTo>
                          <a:pt x="0" y="0"/>
                        </a:lnTo>
                        <a:lnTo>
                          <a:pt x="21" y="2"/>
                        </a:lnTo>
                        <a:lnTo>
                          <a:pt x="29" y="25"/>
                        </a:lnTo>
                      </a:path>
                    </a:pathLst>
                  </a:custGeom>
                  <a:solidFill>
                    <a:srgbClr val="B2B2B2"/>
                  </a:solidFill>
                  <a:ln w="9525" cap="flat" cmpd="sng">
                    <a:noFill/>
                    <a:prstDash val="solid"/>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430" name="Freeform 3590"/>
                  <p:cNvSpPr>
                    <a:spLocks/>
                  </p:cNvSpPr>
                  <p:nvPr/>
                </p:nvSpPr>
                <p:spPr bwMode="auto">
                  <a:xfrm>
                    <a:off x="3512" y="3346"/>
                    <a:ext cx="97" cy="58"/>
                  </a:xfrm>
                  <a:custGeom>
                    <a:avLst/>
                    <a:gdLst>
                      <a:gd name="T0" fmla="*/ 0 w 94"/>
                      <a:gd name="T1" fmla="*/ 60 h 60"/>
                      <a:gd name="T2" fmla="*/ 11 w 94"/>
                      <a:gd name="T3" fmla="*/ 19 h 60"/>
                      <a:gd name="T4" fmla="*/ 88 w 94"/>
                      <a:gd name="T5" fmla="*/ 0 h 60"/>
                      <a:gd name="T6" fmla="*/ 94 w 94"/>
                      <a:gd name="T7" fmla="*/ 59 h 60"/>
                      <a:gd name="T8" fmla="*/ 0 60000 65536"/>
                      <a:gd name="T9" fmla="*/ 0 60000 65536"/>
                      <a:gd name="T10" fmla="*/ 0 60000 65536"/>
                      <a:gd name="T11" fmla="*/ 0 60000 65536"/>
                      <a:gd name="T12" fmla="*/ 0 w 94"/>
                      <a:gd name="T13" fmla="*/ 0 h 60"/>
                      <a:gd name="T14" fmla="*/ 94 w 94"/>
                      <a:gd name="T15" fmla="*/ 60 h 60"/>
                    </a:gdLst>
                    <a:ahLst/>
                    <a:cxnLst>
                      <a:cxn ang="T8">
                        <a:pos x="T0" y="T1"/>
                      </a:cxn>
                      <a:cxn ang="T9">
                        <a:pos x="T2" y="T3"/>
                      </a:cxn>
                      <a:cxn ang="T10">
                        <a:pos x="T4" y="T5"/>
                      </a:cxn>
                      <a:cxn ang="T11">
                        <a:pos x="T6" y="T7"/>
                      </a:cxn>
                    </a:cxnLst>
                    <a:rect l="T12" t="T13" r="T14" b="T15"/>
                    <a:pathLst>
                      <a:path w="94" h="60">
                        <a:moveTo>
                          <a:pt x="0" y="60"/>
                        </a:moveTo>
                        <a:lnTo>
                          <a:pt x="11" y="19"/>
                        </a:lnTo>
                        <a:lnTo>
                          <a:pt x="88" y="0"/>
                        </a:lnTo>
                        <a:lnTo>
                          <a:pt x="94" y="59"/>
                        </a:lnTo>
                      </a:path>
                    </a:pathLst>
                  </a:custGeom>
                  <a:solidFill>
                    <a:srgbClr val="C0C0C0"/>
                  </a:solidFill>
                  <a:ln w="9525" cap="flat" cmpd="sng">
                    <a:noFill/>
                    <a:prstDash val="solid"/>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431" name="Freeform 3591"/>
                  <p:cNvSpPr>
                    <a:spLocks/>
                  </p:cNvSpPr>
                  <p:nvPr/>
                </p:nvSpPr>
                <p:spPr bwMode="auto">
                  <a:xfrm>
                    <a:off x="3600" y="3346"/>
                    <a:ext cx="49" cy="54"/>
                  </a:xfrm>
                  <a:custGeom>
                    <a:avLst/>
                    <a:gdLst>
                      <a:gd name="T0" fmla="*/ 7 w 49"/>
                      <a:gd name="T1" fmla="*/ 57 h 57"/>
                      <a:gd name="T2" fmla="*/ 0 w 49"/>
                      <a:gd name="T3" fmla="*/ 0 h 57"/>
                      <a:gd name="T4" fmla="*/ 35 w 49"/>
                      <a:gd name="T5" fmla="*/ 5 h 57"/>
                      <a:gd name="T6" fmla="*/ 49 w 49"/>
                      <a:gd name="T7" fmla="*/ 46 h 57"/>
                      <a:gd name="T8" fmla="*/ 0 60000 65536"/>
                      <a:gd name="T9" fmla="*/ 0 60000 65536"/>
                      <a:gd name="T10" fmla="*/ 0 60000 65536"/>
                      <a:gd name="T11" fmla="*/ 0 60000 65536"/>
                      <a:gd name="T12" fmla="*/ 0 w 49"/>
                      <a:gd name="T13" fmla="*/ 0 h 57"/>
                      <a:gd name="T14" fmla="*/ 49 w 49"/>
                      <a:gd name="T15" fmla="*/ 57 h 57"/>
                    </a:gdLst>
                    <a:ahLst/>
                    <a:cxnLst>
                      <a:cxn ang="T8">
                        <a:pos x="T0" y="T1"/>
                      </a:cxn>
                      <a:cxn ang="T9">
                        <a:pos x="T2" y="T3"/>
                      </a:cxn>
                      <a:cxn ang="T10">
                        <a:pos x="T4" y="T5"/>
                      </a:cxn>
                      <a:cxn ang="T11">
                        <a:pos x="T6" y="T7"/>
                      </a:cxn>
                    </a:cxnLst>
                    <a:rect l="T12" t="T13" r="T14" b="T15"/>
                    <a:pathLst>
                      <a:path w="49" h="57">
                        <a:moveTo>
                          <a:pt x="7" y="57"/>
                        </a:moveTo>
                        <a:lnTo>
                          <a:pt x="0" y="0"/>
                        </a:lnTo>
                        <a:lnTo>
                          <a:pt x="35" y="5"/>
                        </a:lnTo>
                        <a:lnTo>
                          <a:pt x="49" y="46"/>
                        </a:lnTo>
                      </a:path>
                    </a:pathLst>
                  </a:custGeom>
                  <a:solidFill>
                    <a:srgbClr val="969696"/>
                  </a:solidFill>
                  <a:ln w="9525" cap="flat" cmpd="sng">
                    <a:noFill/>
                    <a:prstDash val="solid"/>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grpSp>
              <p:nvGrpSpPr>
                <p:cNvPr id="37238" name="Group 3592"/>
                <p:cNvGrpSpPr>
                  <a:grpSpLocks/>
                </p:cNvGrpSpPr>
                <p:nvPr/>
              </p:nvGrpSpPr>
              <p:grpSpPr bwMode="auto">
                <a:xfrm flipH="1">
                  <a:off x="5021" y="1567"/>
                  <a:ext cx="486" cy="344"/>
                  <a:chOff x="2932" y="664"/>
                  <a:chExt cx="913" cy="649"/>
                </a:xfrm>
              </p:grpSpPr>
              <p:sp>
                <p:nvSpPr>
                  <p:cNvPr id="419" name="Freeform 3593"/>
                  <p:cNvSpPr>
                    <a:spLocks/>
                  </p:cNvSpPr>
                  <p:nvPr/>
                </p:nvSpPr>
                <p:spPr bwMode="auto">
                  <a:xfrm>
                    <a:off x="3252" y="666"/>
                    <a:ext cx="98" cy="112"/>
                  </a:xfrm>
                  <a:custGeom>
                    <a:avLst/>
                    <a:gdLst>
                      <a:gd name="T0" fmla="*/ 0 w 188"/>
                      <a:gd name="T1" fmla="*/ 0 h 232"/>
                      <a:gd name="T2" fmla="*/ 1 w 188"/>
                      <a:gd name="T3" fmla="*/ 0 h 232"/>
                      <a:gd name="T4" fmla="*/ 1 w 188"/>
                      <a:gd name="T5" fmla="*/ 0 h 232"/>
                      <a:gd name="T6" fmla="*/ 1 w 188"/>
                      <a:gd name="T7" fmla="*/ 0 h 232"/>
                      <a:gd name="T8" fmla="*/ 0 w 188"/>
                      <a:gd name="T9" fmla="*/ 0 h 232"/>
                      <a:gd name="T10" fmla="*/ 0 60000 65536"/>
                      <a:gd name="T11" fmla="*/ 0 60000 65536"/>
                      <a:gd name="T12" fmla="*/ 0 60000 65536"/>
                      <a:gd name="T13" fmla="*/ 0 60000 65536"/>
                      <a:gd name="T14" fmla="*/ 0 60000 65536"/>
                      <a:gd name="T15" fmla="*/ 0 w 188"/>
                      <a:gd name="T16" fmla="*/ 0 h 232"/>
                      <a:gd name="T17" fmla="*/ 188 w 188"/>
                      <a:gd name="T18" fmla="*/ 232 h 232"/>
                    </a:gdLst>
                    <a:ahLst/>
                    <a:cxnLst>
                      <a:cxn ang="T10">
                        <a:pos x="T0" y="T1"/>
                      </a:cxn>
                      <a:cxn ang="T11">
                        <a:pos x="T2" y="T3"/>
                      </a:cxn>
                      <a:cxn ang="T12">
                        <a:pos x="T4" y="T5"/>
                      </a:cxn>
                      <a:cxn ang="T13">
                        <a:pos x="T6" y="T7"/>
                      </a:cxn>
                      <a:cxn ang="T14">
                        <a:pos x="T8" y="T9"/>
                      </a:cxn>
                    </a:cxnLst>
                    <a:rect l="T15" t="T16" r="T17" b="T18"/>
                    <a:pathLst>
                      <a:path w="188" h="232">
                        <a:moveTo>
                          <a:pt x="0" y="225"/>
                        </a:moveTo>
                        <a:lnTo>
                          <a:pt x="15" y="153"/>
                        </a:lnTo>
                        <a:lnTo>
                          <a:pt x="186" y="0"/>
                        </a:lnTo>
                        <a:lnTo>
                          <a:pt x="188" y="232"/>
                        </a:lnTo>
                        <a:lnTo>
                          <a:pt x="0" y="225"/>
                        </a:lnTo>
                        <a:close/>
                      </a:path>
                    </a:pathLst>
                  </a:custGeom>
                  <a:solidFill>
                    <a:srgbClr val="233360"/>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420" name="Freeform 3594"/>
                  <p:cNvSpPr>
                    <a:spLocks/>
                  </p:cNvSpPr>
                  <p:nvPr/>
                </p:nvSpPr>
                <p:spPr bwMode="auto">
                  <a:xfrm>
                    <a:off x="3117" y="666"/>
                    <a:ext cx="730" cy="645"/>
                  </a:xfrm>
                  <a:custGeom>
                    <a:avLst/>
                    <a:gdLst>
                      <a:gd name="T0" fmla="*/ 6 w 1454"/>
                      <a:gd name="T1" fmla="*/ 1 h 1298"/>
                      <a:gd name="T2" fmla="*/ 3 w 1454"/>
                      <a:gd name="T3" fmla="*/ 1 h 1298"/>
                      <a:gd name="T4" fmla="*/ 3 w 1454"/>
                      <a:gd name="T5" fmla="*/ 1 h 1298"/>
                      <a:gd name="T6" fmla="*/ 1 w 1454"/>
                      <a:gd name="T7" fmla="*/ 0 h 1298"/>
                      <a:gd name="T8" fmla="*/ 1 w 1454"/>
                      <a:gd name="T9" fmla="*/ 1 h 1298"/>
                      <a:gd name="T10" fmla="*/ 0 w 1454"/>
                      <a:gd name="T11" fmla="*/ 1 h 1298"/>
                      <a:gd name="T12" fmla="*/ 1 w 1454"/>
                      <a:gd name="T13" fmla="*/ 5 h 1298"/>
                      <a:gd name="T14" fmla="*/ 6 w 1454"/>
                      <a:gd name="T15" fmla="*/ 5 h 1298"/>
                      <a:gd name="T16" fmla="*/ 6 w 1454"/>
                      <a:gd name="T17" fmla="*/ 1 h 12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54"/>
                      <a:gd name="T28" fmla="*/ 0 h 1298"/>
                      <a:gd name="T29" fmla="*/ 1454 w 1454"/>
                      <a:gd name="T30" fmla="*/ 1298 h 12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54" h="1298">
                        <a:moveTo>
                          <a:pt x="1365" y="365"/>
                        </a:moveTo>
                        <a:lnTo>
                          <a:pt x="1008" y="301"/>
                        </a:lnTo>
                        <a:lnTo>
                          <a:pt x="992" y="130"/>
                        </a:lnTo>
                        <a:lnTo>
                          <a:pt x="454" y="0"/>
                        </a:lnTo>
                        <a:lnTo>
                          <a:pt x="455" y="199"/>
                        </a:lnTo>
                        <a:lnTo>
                          <a:pt x="0" y="117"/>
                        </a:lnTo>
                        <a:lnTo>
                          <a:pt x="4" y="1298"/>
                        </a:lnTo>
                        <a:lnTo>
                          <a:pt x="1454" y="1291"/>
                        </a:lnTo>
                        <a:lnTo>
                          <a:pt x="1365" y="365"/>
                        </a:lnTo>
                        <a:close/>
                      </a:path>
                    </a:pathLst>
                  </a:custGeom>
                  <a:solidFill>
                    <a:srgbClr val="FFE5E5"/>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421" name="Freeform 3595"/>
                  <p:cNvSpPr>
                    <a:spLocks/>
                  </p:cNvSpPr>
                  <p:nvPr/>
                </p:nvSpPr>
                <p:spPr bwMode="auto">
                  <a:xfrm>
                    <a:off x="3160" y="1044"/>
                    <a:ext cx="638" cy="105"/>
                  </a:xfrm>
                  <a:custGeom>
                    <a:avLst/>
                    <a:gdLst>
                      <a:gd name="T0" fmla="*/ 1 w 1274"/>
                      <a:gd name="T1" fmla="*/ 1 h 213"/>
                      <a:gd name="T2" fmla="*/ 0 w 1274"/>
                      <a:gd name="T3" fmla="*/ 1 h 213"/>
                      <a:gd name="T4" fmla="*/ 0 w 1274"/>
                      <a:gd name="T5" fmla="*/ 0 h 213"/>
                      <a:gd name="T6" fmla="*/ 5 w 1274"/>
                      <a:gd name="T7" fmla="*/ 1 h 213"/>
                      <a:gd name="T8" fmla="*/ 5 w 1274"/>
                      <a:gd name="T9" fmla="*/ 1 h 213"/>
                      <a:gd name="T10" fmla="*/ 5 w 1274"/>
                      <a:gd name="T11" fmla="*/ 1 h 213"/>
                      <a:gd name="T12" fmla="*/ 1 w 1274"/>
                      <a:gd name="T13" fmla="*/ 1 h 213"/>
                      <a:gd name="T14" fmla="*/ 0 60000 65536"/>
                      <a:gd name="T15" fmla="*/ 0 60000 65536"/>
                      <a:gd name="T16" fmla="*/ 0 60000 65536"/>
                      <a:gd name="T17" fmla="*/ 0 60000 65536"/>
                      <a:gd name="T18" fmla="*/ 0 60000 65536"/>
                      <a:gd name="T19" fmla="*/ 0 60000 65536"/>
                      <a:gd name="T20" fmla="*/ 0 60000 65536"/>
                      <a:gd name="T21" fmla="*/ 0 w 1274"/>
                      <a:gd name="T22" fmla="*/ 0 h 213"/>
                      <a:gd name="T23" fmla="*/ 1274 w 1274"/>
                      <a:gd name="T24" fmla="*/ 213 h 2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4" h="213">
                        <a:moveTo>
                          <a:pt x="3" y="167"/>
                        </a:moveTo>
                        <a:lnTo>
                          <a:pt x="0" y="167"/>
                        </a:lnTo>
                        <a:lnTo>
                          <a:pt x="0" y="0"/>
                        </a:lnTo>
                        <a:lnTo>
                          <a:pt x="1255" y="99"/>
                        </a:lnTo>
                        <a:lnTo>
                          <a:pt x="1263" y="100"/>
                        </a:lnTo>
                        <a:lnTo>
                          <a:pt x="1274" y="213"/>
                        </a:lnTo>
                        <a:lnTo>
                          <a:pt x="3" y="167"/>
                        </a:lnTo>
                        <a:close/>
                      </a:path>
                    </a:pathLst>
                  </a:custGeom>
                  <a:solidFill>
                    <a:srgbClr val="AAFFFF"/>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422" name="Freeform 3596"/>
                  <p:cNvSpPr>
                    <a:spLocks/>
                  </p:cNvSpPr>
                  <p:nvPr/>
                </p:nvSpPr>
                <p:spPr bwMode="auto">
                  <a:xfrm>
                    <a:off x="3160" y="914"/>
                    <a:ext cx="626" cy="136"/>
                  </a:xfrm>
                  <a:custGeom>
                    <a:avLst/>
                    <a:gdLst>
                      <a:gd name="T0" fmla="*/ 0 w 1255"/>
                      <a:gd name="T1" fmla="*/ 0 h 265"/>
                      <a:gd name="T2" fmla="*/ 0 w 1255"/>
                      <a:gd name="T3" fmla="*/ 0 h 265"/>
                      <a:gd name="T4" fmla="*/ 0 w 1255"/>
                      <a:gd name="T5" fmla="*/ 0 h 265"/>
                      <a:gd name="T6" fmla="*/ 4 w 1255"/>
                      <a:gd name="T7" fmla="*/ 0 h 265"/>
                      <a:gd name="T8" fmla="*/ 4 w 1255"/>
                      <a:gd name="T9" fmla="*/ 0 h 265"/>
                      <a:gd name="T10" fmla="*/ 4 w 1255"/>
                      <a:gd name="T11" fmla="*/ 1 h 265"/>
                      <a:gd name="T12" fmla="*/ 0 w 1255"/>
                      <a:gd name="T13" fmla="*/ 0 h 265"/>
                      <a:gd name="T14" fmla="*/ 0 60000 65536"/>
                      <a:gd name="T15" fmla="*/ 0 60000 65536"/>
                      <a:gd name="T16" fmla="*/ 0 60000 65536"/>
                      <a:gd name="T17" fmla="*/ 0 60000 65536"/>
                      <a:gd name="T18" fmla="*/ 0 60000 65536"/>
                      <a:gd name="T19" fmla="*/ 0 60000 65536"/>
                      <a:gd name="T20" fmla="*/ 0 60000 65536"/>
                      <a:gd name="T21" fmla="*/ 0 w 1255"/>
                      <a:gd name="T22" fmla="*/ 0 h 265"/>
                      <a:gd name="T23" fmla="*/ 1255 w 1255"/>
                      <a:gd name="T24" fmla="*/ 265 h 2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5" h="265">
                        <a:moveTo>
                          <a:pt x="5" y="166"/>
                        </a:moveTo>
                        <a:lnTo>
                          <a:pt x="1" y="166"/>
                        </a:lnTo>
                        <a:lnTo>
                          <a:pt x="0" y="0"/>
                        </a:lnTo>
                        <a:lnTo>
                          <a:pt x="1234" y="151"/>
                        </a:lnTo>
                        <a:lnTo>
                          <a:pt x="1244" y="152"/>
                        </a:lnTo>
                        <a:lnTo>
                          <a:pt x="1255" y="265"/>
                        </a:lnTo>
                        <a:lnTo>
                          <a:pt x="5" y="166"/>
                        </a:lnTo>
                        <a:close/>
                      </a:path>
                    </a:pathLst>
                  </a:custGeom>
                  <a:solidFill>
                    <a:srgbClr val="BAFFFF"/>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423" name="Freeform 3597"/>
                  <p:cNvSpPr>
                    <a:spLocks/>
                  </p:cNvSpPr>
                  <p:nvPr/>
                </p:nvSpPr>
                <p:spPr bwMode="auto">
                  <a:xfrm>
                    <a:off x="3160" y="766"/>
                    <a:ext cx="620" cy="180"/>
                  </a:xfrm>
                  <a:custGeom>
                    <a:avLst/>
                    <a:gdLst>
                      <a:gd name="T0" fmla="*/ 0 w 1235"/>
                      <a:gd name="T1" fmla="*/ 0 h 363"/>
                      <a:gd name="T2" fmla="*/ 0 w 1235"/>
                      <a:gd name="T3" fmla="*/ 0 h 363"/>
                      <a:gd name="T4" fmla="*/ 0 w 1235"/>
                      <a:gd name="T5" fmla="*/ 0 h 363"/>
                      <a:gd name="T6" fmla="*/ 4 w 1235"/>
                      <a:gd name="T7" fmla="*/ 0 h 363"/>
                      <a:gd name="T8" fmla="*/ 4 w 1235"/>
                      <a:gd name="T9" fmla="*/ 1 h 363"/>
                      <a:gd name="T10" fmla="*/ 0 w 1235"/>
                      <a:gd name="T11" fmla="*/ 0 h 363"/>
                      <a:gd name="T12" fmla="*/ 0 60000 65536"/>
                      <a:gd name="T13" fmla="*/ 0 60000 65536"/>
                      <a:gd name="T14" fmla="*/ 0 60000 65536"/>
                      <a:gd name="T15" fmla="*/ 0 60000 65536"/>
                      <a:gd name="T16" fmla="*/ 0 60000 65536"/>
                      <a:gd name="T17" fmla="*/ 0 60000 65536"/>
                      <a:gd name="T18" fmla="*/ 0 w 1235"/>
                      <a:gd name="T19" fmla="*/ 0 h 363"/>
                      <a:gd name="T20" fmla="*/ 1235 w 1235"/>
                      <a:gd name="T21" fmla="*/ 363 h 363"/>
                    </a:gdLst>
                    <a:ahLst/>
                    <a:cxnLst>
                      <a:cxn ang="T12">
                        <a:pos x="T0" y="T1"/>
                      </a:cxn>
                      <a:cxn ang="T13">
                        <a:pos x="T2" y="T3"/>
                      </a:cxn>
                      <a:cxn ang="T14">
                        <a:pos x="T4" y="T5"/>
                      </a:cxn>
                      <a:cxn ang="T15">
                        <a:pos x="T6" y="T7"/>
                      </a:cxn>
                      <a:cxn ang="T16">
                        <a:pos x="T8" y="T9"/>
                      </a:cxn>
                      <a:cxn ang="T17">
                        <a:pos x="T10" y="T11"/>
                      </a:cxn>
                    </a:cxnLst>
                    <a:rect l="T18" t="T19" r="T20" b="T21"/>
                    <a:pathLst>
                      <a:path w="1235" h="363">
                        <a:moveTo>
                          <a:pt x="6" y="212"/>
                        </a:moveTo>
                        <a:lnTo>
                          <a:pt x="0" y="212"/>
                        </a:lnTo>
                        <a:lnTo>
                          <a:pt x="0" y="0"/>
                        </a:lnTo>
                        <a:lnTo>
                          <a:pt x="1220" y="204"/>
                        </a:lnTo>
                        <a:lnTo>
                          <a:pt x="1235" y="363"/>
                        </a:lnTo>
                        <a:lnTo>
                          <a:pt x="6" y="212"/>
                        </a:lnTo>
                        <a:close/>
                      </a:path>
                    </a:pathLst>
                  </a:custGeom>
                  <a:solidFill>
                    <a:srgbClr val="CCFFFF"/>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424" name="Freeform 3598"/>
                  <p:cNvSpPr>
                    <a:spLocks/>
                  </p:cNvSpPr>
                  <p:nvPr/>
                </p:nvSpPr>
                <p:spPr bwMode="auto">
                  <a:xfrm>
                    <a:off x="2933" y="722"/>
                    <a:ext cx="190" cy="589"/>
                  </a:xfrm>
                  <a:custGeom>
                    <a:avLst/>
                    <a:gdLst>
                      <a:gd name="T0" fmla="*/ 0 w 376"/>
                      <a:gd name="T1" fmla="*/ 5 h 1181"/>
                      <a:gd name="T2" fmla="*/ 1 w 376"/>
                      <a:gd name="T3" fmla="*/ 2 h 1181"/>
                      <a:gd name="T4" fmla="*/ 2 w 376"/>
                      <a:gd name="T5" fmla="*/ 0 h 1181"/>
                      <a:gd name="T6" fmla="*/ 2 w 376"/>
                      <a:gd name="T7" fmla="*/ 5 h 1181"/>
                      <a:gd name="T8" fmla="*/ 0 w 376"/>
                      <a:gd name="T9" fmla="*/ 5 h 1181"/>
                      <a:gd name="T10" fmla="*/ 0 60000 65536"/>
                      <a:gd name="T11" fmla="*/ 0 60000 65536"/>
                      <a:gd name="T12" fmla="*/ 0 60000 65536"/>
                      <a:gd name="T13" fmla="*/ 0 60000 65536"/>
                      <a:gd name="T14" fmla="*/ 0 60000 65536"/>
                      <a:gd name="T15" fmla="*/ 0 w 376"/>
                      <a:gd name="T16" fmla="*/ 0 h 1181"/>
                      <a:gd name="T17" fmla="*/ 376 w 376"/>
                      <a:gd name="T18" fmla="*/ 1181 h 1181"/>
                    </a:gdLst>
                    <a:ahLst/>
                    <a:cxnLst>
                      <a:cxn ang="T10">
                        <a:pos x="T0" y="T1"/>
                      </a:cxn>
                      <a:cxn ang="T11">
                        <a:pos x="T2" y="T3"/>
                      </a:cxn>
                      <a:cxn ang="T12">
                        <a:pos x="T4" y="T5"/>
                      </a:cxn>
                      <a:cxn ang="T13">
                        <a:pos x="T6" y="T7"/>
                      </a:cxn>
                      <a:cxn ang="T14">
                        <a:pos x="T8" y="T9"/>
                      </a:cxn>
                    </a:cxnLst>
                    <a:rect l="T15" t="T16" r="T17" b="T18"/>
                    <a:pathLst>
                      <a:path w="376" h="1181">
                        <a:moveTo>
                          <a:pt x="0" y="1168"/>
                        </a:moveTo>
                        <a:lnTo>
                          <a:pt x="30" y="306"/>
                        </a:lnTo>
                        <a:lnTo>
                          <a:pt x="372" y="0"/>
                        </a:lnTo>
                        <a:lnTo>
                          <a:pt x="376" y="1181"/>
                        </a:lnTo>
                        <a:lnTo>
                          <a:pt x="0" y="1168"/>
                        </a:lnTo>
                        <a:close/>
                      </a:path>
                    </a:pathLst>
                  </a:custGeom>
                  <a:solidFill>
                    <a:srgbClr val="667F99"/>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425" name="Freeform 3599"/>
                  <p:cNvSpPr>
                    <a:spLocks/>
                  </p:cNvSpPr>
                  <p:nvPr/>
                </p:nvSpPr>
                <p:spPr bwMode="auto">
                  <a:xfrm>
                    <a:off x="3160" y="1175"/>
                    <a:ext cx="650" cy="136"/>
                  </a:xfrm>
                  <a:custGeom>
                    <a:avLst/>
                    <a:gdLst>
                      <a:gd name="T0" fmla="*/ 0 w 1299"/>
                      <a:gd name="T1" fmla="*/ 0 h 272"/>
                      <a:gd name="T2" fmla="*/ 4 w 1299"/>
                      <a:gd name="T3" fmla="*/ 1 h 272"/>
                      <a:gd name="T4" fmla="*/ 5 w 1299"/>
                      <a:gd name="T5" fmla="*/ 1 h 272"/>
                      <a:gd name="T6" fmla="*/ 5 w 1299"/>
                      <a:gd name="T7" fmla="*/ 1 h 272"/>
                      <a:gd name="T8" fmla="*/ 3 w 1299"/>
                      <a:gd name="T9" fmla="*/ 1 h 272"/>
                      <a:gd name="T10" fmla="*/ 3 w 1299"/>
                      <a:gd name="T11" fmla="*/ 1 h 272"/>
                      <a:gd name="T12" fmla="*/ 1 w 1299"/>
                      <a:gd name="T13" fmla="*/ 1 h 272"/>
                      <a:gd name="T14" fmla="*/ 1 w 1299"/>
                      <a:gd name="T15" fmla="*/ 1 h 272"/>
                      <a:gd name="T16" fmla="*/ 0 w 1299"/>
                      <a:gd name="T17" fmla="*/ 1 h 272"/>
                      <a:gd name="T18" fmla="*/ 0 w 1299"/>
                      <a:gd name="T19" fmla="*/ 0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99"/>
                      <a:gd name="T31" fmla="*/ 0 h 272"/>
                      <a:gd name="T32" fmla="*/ 1299 w 1299"/>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99" h="272">
                        <a:moveTo>
                          <a:pt x="0" y="0"/>
                        </a:moveTo>
                        <a:lnTo>
                          <a:pt x="1277" y="46"/>
                        </a:lnTo>
                        <a:lnTo>
                          <a:pt x="1282" y="47"/>
                        </a:lnTo>
                        <a:lnTo>
                          <a:pt x="1299" y="208"/>
                        </a:lnTo>
                        <a:lnTo>
                          <a:pt x="867" y="210"/>
                        </a:lnTo>
                        <a:lnTo>
                          <a:pt x="876" y="271"/>
                        </a:lnTo>
                        <a:lnTo>
                          <a:pt x="462" y="272"/>
                        </a:lnTo>
                        <a:lnTo>
                          <a:pt x="462" y="211"/>
                        </a:lnTo>
                        <a:lnTo>
                          <a:pt x="2" y="213"/>
                        </a:lnTo>
                        <a:lnTo>
                          <a:pt x="0" y="0"/>
                        </a:lnTo>
                        <a:close/>
                      </a:path>
                    </a:pathLst>
                  </a:custGeom>
                  <a:solidFill>
                    <a:srgbClr val="99FFFF"/>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grpSp>
        </p:grpSp>
      </p:grpSp>
      <p:pic>
        <p:nvPicPr>
          <p:cNvPr id="36870" name="Picture 16"/>
          <p:cNvPicPr>
            <a:picLocks noChangeAspect="1" noChangeArrowheads="1"/>
          </p:cNvPicPr>
          <p:nvPr/>
        </p:nvPicPr>
        <p:blipFill>
          <a:blip r:embed="rId3" cstate="print"/>
          <a:srcRect/>
          <a:stretch>
            <a:fillRect/>
          </a:stretch>
        </p:blipFill>
        <p:spPr bwMode="auto">
          <a:xfrm>
            <a:off x="4370388" y="3898900"/>
            <a:ext cx="274637" cy="295275"/>
          </a:xfrm>
          <a:prstGeom prst="rect">
            <a:avLst/>
          </a:prstGeom>
          <a:noFill/>
          <a:ln w="9525">
            <a:noFill/>
            <a:miter lim="800000"/>
            <a:headEnd/>
            <a:tailEnd/>
          </a:ln>
        </p:spPr>
      </p:pic>
      <p:grpSp>
        <p:nvGrpSpPr>
          <p:cNvPr id="36871" name="Group 3550"/>
          <p:cNvGrpSpPr>
            <a:grpSpLocks/>
          </p:cNvGrpSpPr>
          <p:nvPr/>
        </p:nvGrpSpPr>
        <p:grpSpPr bwMode="auto">
          <a:xfrm>
            <a:off x="4032250" y="3905250"/>
            <a:ext cx="649288" cy="328613"/>
            <a:chOff x="3923" y="3237"/>
            <a:chExt cx="409" cy="207"/>
          </a:xfrm>
        </p:grpSpPr>
        <p:sp>
          <p:nvSpPr>
            <p:cNvPr id="439" name="Oval 3551"/>
            <p:cNvSpPr>
              <a:spLocks noChangeArrowheads="1"/>
            </p:cNvSpPr>
            <p:nvPr/>
          </p:nvSpPr>
          <p:spPr bwMode="auto">
            <a:xfrm>
              <a:off x="3923" y="3339"/>
              <a:ext cx="409" cy="105"/>
            </a:xfrm>
            <a:prstGeom prst="ellipse">
              <a:avLst/>
            </a:prstGeom>
            <a:noFill/>
            <a:ln w="6350">
              <a:solidFill>
                <a:srgbClr val="0000FF"/>
              </a:solidFill>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nvGrpSpPr>
            <p:cNvPr id="37210" name="Group 3552"/>
            <p:cNvGrpSpPr>
              <a:grpSpLocks/>
            </p:cNvGrpSpPr>
            <p:nvPr/>
          </p:nvGrpSpPr>
          <p:grpSpPr bwMode="auto">
            <a:xfrm>
              <a:off x="4014" y="3229"/>
              <a:ext cx="225" cy="172"/>
              <a:chOff x="4886" y="1404"/>
              <a:chExt cx="735" cy="565"/>
            </a:xfrm>
          </p:grpSpPr>
          <p:sp>
            <p:nvSpPr>
              <p:cNvPr id="441" name="Oval 3553"/>
              <p:cNvSpPr>
                <a:spLocks noChangeArrowheads="1"/>
              </p:cNvSpPr>
              <p:nvPr/>
            </p:nvSpPr>
            <p:spPr bwMode="auto">
              <a:xfrm>
                <a:off x="4886" y="1864"/>
                <a:ext cx="735" cy="105"/>
              </a:xfrm>
              <a:prstGeom prst="ellipse">
                <a:avLst/>
              </a:prstGeom>
              <a:solidFill>
                <a:srgbClr val="0000FF"/>
              </a:solidFill>
              <a:ln w="9525">
                <a:noFill/>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nvGrpSpPr>
              <p:cNvPr id="37212" name="Group 3554"/>
              <p:cNvGrpSpPr>
                <a:grpSpLocks/>
              </p:cNvGrpSpPr>
              <p:nvPr/>
            </p:nvGrpSpPr>
            <p:grpSpPr bwMode="auto">
              <a:xfrm>
                <a:off x="5021" y="1404"/>
                <a:ext cx="486" cy="507"/>
                <a:chOff x="5021" y="1404"/>
                <a:chExt cx="486" cy="507"/>
              </a:xfrm>
            </p:grpSpPr>
            <p:grpSp>
              <p:nvGrpSpPr>
                <p:cNvPr id="37213" name="Group 3555"/>
                <p:cNvGrpSpPr>
                  <a:grpSpLocks/>
                </p:cNvGrpSpPr>
                <p:nvPr/>
              </p:nvGrpSpPr>
              <p:grpSpPr bwMode="auto">
                <a:xfrm>
                  <a:off x="5178" y="1404"/>
                  <a:ext cx="100" cy="179"/>
                  <a:chOff x="3514" y="3162"/>
                  <a:chExt cx="135" cy="244"/>
                </a:xfrm>
              </p:grpSpPr>
              <p:sp>
                <p:nvSpPr>
                  <p:cNvPr id="452" name="Rectangle 3556"/>
                  <p:cNvSpPr>
                    <a:spLocks noChangeArrowheads="1"/>
                  </p:cNvSpPr>
                  <p:nvPr/>
                </p:nvSpPr>
                <p:spPr bwMode="auto">
                  <a:xfrm>
                    <a:off x="3574" y="3278"/>
                    <a:ext cx="22" cy="67"/>
                  </a:xfrm>
                  <a:prstGeom prst="rect">
                    <a:avLst/>
                  </a:prstGeom>
                  <a:solidFill>
                    <a:srgbClr val="DDDDDD"/>
                  </a:solidFill>
                  <a:ln w="9525">
                    <a:noFill/>
                    <a:miter lim="800000"/>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nvGrpSpPr>
                  <p:cNvPr id="37223" name="Group 3557"/>
                  <p:cNvGrpSpPr>
                    <a:grpSpLocks/>
                  </p:cNvGrpSpPr>
                  <p:nvPr/>
                </p:nvGrpSpPr>
                <p:grpSpPr bwMode="auto">
                  <a:xfrm rot="702354">
                    <a:off x="3514" y="3162"/>
                    <a:ext cx="107" cy="196"/>
                    <a:chOff x="2086" y="2277"/>
                    <a:chExt cx="461" cy="856"/>
                  </a:xfrm>
                </p:grpSpPr>
                <p:grpSp>
                  <p:nvGrpSpPr>
                    <p:cNvPr id="37228" name="Group 3558"/>
                    <p:cNvGrpSpPr>
                      <a:grpSpLocks/>
                    </p:cNvGrpSpPr>
                    <p:nvPr/>
                  </p:nvGrpSpPr>
                  <p:grpSpPr bwMode="auto">
                    <a:xfrm rot="-3600000">
                      <a:off x="1972" y="2557"/>
                      <a:ext cx="856" cy="295"/>
                      <a:chOff x="1972" y="2557"/>
                      <a:chExt cx="856" cy="295"/>
                    </a:xfrm>
                  </p:grpSpPr>
                  <p:sp>
                    <p:nvSpPr>
                      <p:cNvPr id="461" name="Freeform 3559"/>
                      <p:cNvSpPr>
                        <a:spLocks/>
                      </p:cNvSpPr>
                      <p:nvPr/>
                    </p:nvSpPr>
                    <p:spPr bwMode="auto">
                      <a:xfrm>
                        <a:off x="2135" y="-451"/>
                        <a:ext cx="411" cy="570"/>
                      </a:xfrm>
                      <a:custGeom>
                        <a:avLst/>
                        <a:gdLst>
                          <a:gd name="T0" fmla="*/ 58 w 856"/>
                          <a:gd name="T1" fmla="*/ 0 h 210"/>
                          <a:gd name="T2" fmla="*/ 446 w 856"/>
                          <a:gd name="T3" fmla="*/ 202 h 210"/>
                          <a:gd name="T4" fmla="*/ 795 w 856"/>
                          <a:gd name="T5" fmla="*/ 0 h 210"/>
                          <a:gd name="T6" fmla="*/ 58 w 856"/>
                          <a:gd name="T7" fmla="*/ 0 h 210"/>
                          <a:gd name="T8" fmla="*/ 0 60000 65536"/>
                          <a:gd name="T9" fmla="*/ 0 60000 65536"/>
                          <a:gd name="T10" fmla="*/ 0 60000 65536"/>
                          <a:gd name="T11" fmla="*/ 0 60000 65536"/>
                          <a:gd name="T12" fmla="*/ 0 w 856"/>
                          <a:gd name="T13" fmla="*/ 0 h 210"/>
                          <a:gd name="T14" fmla="*/ 856 w 856"/>
                          <a:gd name="T15" fmla="*/ 210 h 210"/>
                        </a:gdLst>
                        <a:ahLst/>
                        <a:cxnLst>
                          <a:cxn ang="T8">
                            <a:pos x="T0" y="T1"/>
                          </a:cxn>
                          <a:cxn ang="T9">
                            <a:pos x="T2" y="T3"/>
                          </a:cxn>
                          <a:cxn ang="T10">
                            <a:pos x="T4" y="T5"/>
                          </a:cxn>
                          <a:cxn ang="T11">
                            <a:pos x="T6" y="T7"/>
                          </a:cxn>
                        </a:cxnLst>
                        <a:rect l="T12" t="T13" r="T14" b="T15"/>
                        <a:pathLst>
                          <a:path w="856" h="210">
                            <a:moveTo>
                              <a:pt x="58" y="0"/>
                            </a:moveTo>
                            <a:cubicBezTo>
                              <a:pt x="0" y="34"/>
                              <a:pt x="234" y="210"/>
                              <a:pt x="446" y="202"/>
                            </a:cubicBezTo>
                            <a:cubicBezTo>
                              <a:pt x="658" y="194"/>
                              <a:pt x="856" y="33"/>
                              <a:pt x="795" y="0"/>
                            </a:cubicBezTo>
                            <a:lnTo>
                              <a:pt x="58" y="0"/>
                            </a:lnTo>
                            <a:close/>
                          </a:path>
                        </a:pathLst>
                      </a:custGeom>
                      <a:solidFill>
                        <a:srgbClr val="EAEAEA"/>
                      </a:solidFill>
                      <a:ln w="9525" cap="flat" cmpd="sng">
                        <a:noFill/>
                        <a:prstDash val="solid"/>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462" name="Oval 3560"/>
                      <p:cNvSpPr>
                        <a:spLocks noChangeArrowheads="1"/>
                      </p:cNvSpPr>
                      <p:nvPr/>
                    </p:nvSpPr>
                    <p:spPr bwMode="auto">
                      <a:xfrm>
                        <a:off x="2102" y="-756"/>
                        <a:ext cx="313" cy="456"/>
                      </a:xfrm>
                      <a:prstGeom prst="ellipse">
                        <a:avLst/>
                      </a:prstGeom>
                      <a:solidFill>
                        <a:srgbClr val="FFFFFF"/>
                      </a:solidFill>
                      <a:ln w="9525">
                        <a:noFill/>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sp>
                  <p:nvSpPr>
                    <p:cNvPr id="459" name="Freeform 3561"/>
                    <p:cNvSpPr>
                      <a:spLocks/>
                    </p:cNvSpPr>
                    <p:nvPr/>
                  </p:nvSpPr>
                  <p:spPr bwMode="auto">
                    <a:xfrm>
                      <a:off x="744" y="2178"/>
                      <a:ext cx="817" cy="98"/>
                    </a:xfrm>
                    <a:custGeom>
                      <a:avLst/>
                      <a:gdLst>
                        <a:gd name="T0" fmla="*/ 488 w 227"/>
                        <a:gd name="T1" fmla="*/ 571 h 185"/>
                        <a:gd name="T2" fmla="*/ 0 w 227"/>
                        <a:gd name="T3" fmla="*/ 0 h 185"/>
                        <a:gd name="T4" fmla="*/ 575 w 227"/>
                        <a:gd name="T5" fmla="*/ 426 h 185"/>
                        <a:gd name="T6" fmla="*/ 0 60000 65536"/>
                        <a:gd name="T7" fmla="*/ 0 60000 65536"/>
                        <a:gd name="T8" fmla="*/ 0 60000 65536"/>
                        <a:gd name="T9" fmla="*/ 0 w 227"/>
                        <a:gd name="T10" fmla="*/ 0 h 185"/>
                        <a:gd name="T11" fmla="*/ 227 w 227"/>
                        <a:gd name="T12" fmla="*/ 185 h 185"/>
                      </a:gdLst>
                      <a:ahLst/>
                      <a:cxnLst>
                        <a:cxn ang="T6">
                          <a:pos x="T0" y="T1"/>
                        </a:cxn>
                        <a:cxn ang="T7">
                          <a:pos x="T2" y="T3"/>
                        </a:cxn>
                        <a:cxn ang="T8">
                          <a:pos x="T4" y="T5"/>
                        </a:cxn>
                      </a:cxnLst>
                      <a:rect l="T9" t="T10" r="T11" b="T12"/>
                      <a:pathLst>
                        <a:path w="227" h="185">
                          <a:moveTo>
                            <a:pt x="191" y="185"/>
                          </a:moveTo>
                          <a:lnTo>
                            <a:pt x="0" y="0"/>
                          </a:lnTo>
                          <a:lnTo>
                            <a:pt x="227" y="137"/>
                          </a:lnTo>
                        </a:path>
                      </a:pathLst>
                    </a:custGeom>
                    <a:solidFill>
                      <a:srgbClr val="C0C0C0"/>
                    </a:solidFill>
                    <a:ln w="9525" cap="flat" cmpd="sng">
                      <a:noFill/>
                      <a:prstDash val="solid"/>
                      <a:round/>
                      <a:headEnd type="none" w="med" len="med"/>
                      <a:tailEnd type="none" w="med" len="me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460" name="Oval 3562"/>
                    <p:cNvSpPr>
                      <a:spLocks noChangeArrowheads="1"/>
                    </p:cNvSpPr>
                    <p:nvPr/>
                  </p:nvSpPr>
                  <p:spPr bwMode="auto">
                    <a:xfrm>
                      <a:off x="2078" y="2489"/>
                      <a:ext cx="95" cy="78"/>
                    </a:xfrm>
                    <a:prstGeom prst="ellipse">
                      <a:avLst/>
                    </a:prstGeom>
                    <a:solidFill>
                      <a:srgbClr val="C0C0C0"/>
                    </a:solidFill>
                    <a:ln w="9525" algn="ctr">
                      <a:noFill/>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sp>
                <p:nvSpPr>
                  <p:cNvPr id="454" name="Freeform 3563"/>
                  <p:cNvSpPr>
                    <a:spLocks/>
                  </p:cNvSpPr>
                  <p:nvPr/>
                </p:nvSpPr>
                <p:spPr bwMode="auto">
                  <a:xfrm>
                    <a:off x="3539" y="3332"/>
                    <a:ext cx="57" cy="27"/>
                  </a:xfrm>
                  <a:custGeom>
                    <a:avLst/>
                    <a:gdLst>
                      <a:gd name="T0" fmla="*/ 0 w 57"/>
                      <a:gd name="T1" fmla="*/ 33 h 33"/>
                      <a:gd name="T2" fmla="*/ 7 w 57"/>
                      <a:gd name="T3" fmla="*/ 10 h 33"/>
                      <a:gd name="T4" fmla="*/ 55 w 57"/>
                      <a:gd name="T5" fmla="*/ 0 h 33"/>
                      <a:gd name="T6" fmla="*/ 57 w 57"/>
                      <a:gd name="T7" fmla="*/ 32 h 33"/>
                      <a:gd name="T8" fmla="*/ 0 60000 65536"/>
                      <a:gd name="T9" fmla="*/ 0 60000 65536"/>
                      <a:gd name="T10" fmla="*/ 0 60000 65536"/>
                      <a:gd name="T11" fmla="*/ 0 60000 65536"/>
                      <a:gd name="T12" fmla="*/ 0 w 57"/>
                      <a:gd name="T13" fmla="*/ 0 h 33"/>
                      <a:gd name="T14" fmla="*/ 57 w 57"/>
                      <a:gd name="T15" fmla="*/ 33 h 33"/>
                    </a:gdLst>
                    <a:ahLst/>
                    <a:cxnLst>
                      <a:cxn ang="T8">
                        <a:pos x="T0" y="T1"/>
                      </a:cxn>
                      <a:cxn ang="T9">
                        <a:pos x="T2" y="T3"/>
                      </a:cxn>
                      <a:cxn ang="T10">
                        <a:pos x="T4" y="T5"/>
                      </a:cxn>
                      <a:cxn ang="T11">
                        <a:pos x="T6" y="T7"/>
                      </a:cxn>
                    </a:cxnLst>
                    <a:rect l="T12" t="T13" r="T14" b="T15"/>
                    <a:pathLst>
                      <a:path w="57" h="33">
                        <a:moveTo>
                          <a:pt x="0" y="33"/>
                        </a:moveTo>
                        <a:lnTo>
                          <a:pt x="7" y="10"/>
                        </a:lnTo>
                        <a:lnTo>
                          <a:pt x="55" y="0"/>
                        </a:lnTo>
                        <a:lnTo>
                          <a:pt x="57" y="32"/>
                        </a:lnTo>
                      </a:path>
                    </a:pathLst>
                  </a:custGeom>
                  <a:solidFill>
                    <a:srgbClr val="EAEAEA"/>
                  </a:solidFill>
                  <a:ln w="9525" cap="flat" cmpd="sng">
                    <a:noFill/>
                    <a:prstDash val="solid"/>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455" name="Freeform 3564"/>
                  <p:cNvSpPr>
                    <a:spLocks/>
                  </p:cNvSpPr>
                  <p:nvPr/>
                </p:nvSpPr>
                <p:spPr bwMode="auto">
                  <a:xfrm>
                    <a:off x="3592" y="3332"/>
                    <a:ext cx="31" cy="27"/>
                  </a:xfrm>
                  <a:custGeom>
                    <a:avLst/>
                    <a:gdLst>
                      <a:gd name="T0" fmla="*/ 4 w 29"/>
                      <a:gd name="T1" fmla="*/ 31 h 31"/>
                      <a:gd name="T2" fmla="*/ 0 w 29"/>
                      <a:gd name="T3" fmla="*/ 0 h 31"/>
                      <a:gd name="T4" fmla="*/ 21 w 29"/>
                      <a:gd name="T5" fmla="*/ 2 h 31"/>
                      <a:gd name="T6" fmla="*/ 29 w 29"/>
                      <a:gd name="T7" fmla="*/ 25 h 31"/>
                      <a:gd name="T8" fmla="*/ 0 60000 65536"/>
                      <a:gd name="T9" fmla="*/ 0 60000 65536"/>
                      <a:gd name="T10" fmla="*/ 0 60000 65536"/>
                      <a:gd name="T11" fmla="*/ 0 60000 65536"/>
                      <a:gd name="T12" fmla="*/ 0 w 29"/>
                      <a:gd name="T13" fmla="*/ 0 h 31"/>
                      <a:gd name="T14" fmla="*/ 29 w 29"/>
                      <a:gd name="T15" fmla="*/ 31 h 31"/>
                    </a:gdLst>
                    <a:ahLst/>
                    <a:cxnLst>
                      <a:cxn ang="T8">
                        <a:pos x="T0" y="T1"/>
                      </a:cxn>
                      <a:cxn ang="T9">
                        <a:pos x="T2" y="T3"/>
                      </a:cxn>
                      <a:cxn ang="T10">
                        <a:pos x="T4" y="T5"/>
                      </a:cxn>
                      <a:cxn ang="T11">
                        <a:pos x="T6" y="T7"/>
                      </a:cxn>
                    </a:cxnLst>
                    <a:rect l="T12" t="T13" r="T14" b="T15"/>
                    <a:pathLst>
                      <a:path w="29" h="31">
                        <a:moveTo>
                          <a:pt x="4" y="31"/>
                        </a:moveTo>
                        <a:lnTo>
                          <a:pt x="0" y="0"/>
                        </a:lnTo>
                        <a:lnTo>
                          <a:pt x="21" y="2"/>
                        </a:lnTo>
                        <a:lnTo>
                          <a:pt x="29" y="25"/>
                        </a:lnTo>
                      </a:path>
                    </a:pathLst>
                  </a:custGeom>
                  <a:solidFill>
                    <a:srgbClr val="B2B2B2"/>
                  </a:solidFill>
                  <a:ln w="9525" cap="flat" cmpd="sng">
                    <a:noFill/>
                    <a:prstDash val="solid"/>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456" name="Freeform 3565"/>
                  <p:cNvSpPr>
                    <a:spLocks/>
                  </p:cNvSpPr>
                  <p:nvPr/>
                </p:nvSpPr>
                <p:spPr bwMode="auto">
                  <a:xfrm>
                    <a:off x="3512" y="3346"/>
                    <a:ext cx="97" cy="58"/>
                  </a:xfrm>
                  <a:custGeom>
                    <a:avLst/>
                    <a:gdLst>
                      <a:gd name="T0" fmla="*/ 0 w 94"/>
                      <a:gd name="T1" fmla="*/ 60 h 60"/>
                      <a:gd name="T2" fmla="*/ 11 w 94"/>
                      <a:gd name="T3" fmla="*/ 19 h 60"/>
                      <a:gd name="T4" fmla="*/ 88 w 94"/>
                      <a:gd name="T5" fmla="*/ 0 h 60"/>
                      <a:gd name="T6" fmla="*/ 94 w 94"/>
                      <a:gd name="T7" fmla="*/ 59 h 60"/>
                      <a:gd name="T8" fmla="*/ 0 60000 65536"/>
                      <a:gd name="T9" fmla="*/ 0 60000 65536"/>
                      <a:gd name="T10" fmla="*/ 0 60000 65536"/>
                      <a:gd name="T11" fmla="*/ 0 60000 65536"/>
                      <a:gd name="T12" fmla="*/ 0 w 94"/>
                      <a:gd name="T13" fmla="*/ 0 h 60"/>
                      <a:gd name="T14" fmla="*/ 94 w 94"/>
                      <a:gd name="T15" fmla="*/ 60 h 60"/>
                    </a:gdLst>
                    <a:ahLst/>
                    <a:cxnLst>
                      <a:cxn ang="T8">
                        <a:pos x="T0" y="T1"/>
                      </a:cxn>
                      <a:cxn ang="T9">
                        <a:pos x="T2" y="T3"/>
                      </a:cxn>
                      <a:cxn ang="T10">
                        <a:pos x="T4" y="T5"/>
                      </a:cxn>
                      <a:cxn ang="T11">
                        <a:pos x="T6" y="T7"/>
                      </a:cxn>
                    </a:cxnLst>
                    <a:rect l="T12" t="T13" r="T14" b="T15"/>
                    <a:pathLst>
                      <a:path w="94" h="60">
                        <a:moveTo>
                          <a:pt x="0" y="60"/>
                        </a:moveTo>
                        <a:lnTo>
                          <a:pt x="11" y="19"/>
                        </a:lnTo>
                        <a:lnTo>
                          <a:pt x="88" y="0"/>
                        </a:lnTo>
                        <a:lnTo>
                          <a:pt x="94" y="59"/>
                        </a:lnTo>
                      </a:path>
                    </a:pathLst>
                  </a:custGeom>
                  <a:solidFill>
                    <a:srgbClr val="C0C0C0"/>
                  </a:solidFill>
                  <a:ln w="9525" cap="flat" cmpd="sng">
                    <a:noFill/>
                    <a:prstDash val="solid"/>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457" name="Freeform 3566"/>
                  <p:cNvSpPr>
                    <a:spLocks/>
                  </p:cNvSpPr>
                  <p:nvPr/>
                </p:nvSpPr>
                <p:spPr bwMode="auto">
                  <a:xfrm>
                    <a:off x="3600" y="3346"/>
                    <a:ext cx="49" cy="54"/>
                  </a:xfrm>
                  <a:custGeom>
                    <a:avLst/>
                    <a:gdLst>
                      <a:gd name="T0" fmla="*/ 7 w 49"/>
                      <a:gd name="T1" fmla="*/ 57 h 57"/>
                      <a:gd name="T2" fmla="*/ 0 w 49"/>
                      <a:gd name="T3" fmla="*/ 0 h 57"/>
                      <a:gd name="T4" fmla="*/ 35 w 49"/>
                      <a:gd name="T5" fmla="*/ 5 h 57"/>
                      <a:gd name="T6" fmla="*/ 49 w 49"/>
                      <a:gd name="T7" fmla="*/ 46 h 57"/>
                      <a:gd name="T8" fmla="*/ 0 60000 65536"/>
                      <a:gd name="T9" fmla="*/ 0 60000 65536"/>
                      <a:gd name="T10" fmla="*/ 0 60000 65536"/>
                      <a:gd name="T11" fmla="*/ 0 60000 65536"/>
                      <a:gd name="T12" fmla="*/ 0 w 49"/>
                      <a:gd name="T13" fmla="*/ 0 h 57"/>
                      <a:gd name="T14" fmla="*/ 49 w 49"/>
                      <a:gd name="T15" fmla="*/ 57 h 57"/>
                    </a:gdLst>
                    <a:ahLst/>
                    <a:cxnLst>
                      <a:cxn ang="T8">
                        <a:pos x="T0" y="T1"/>
                      </a:cxn>
                      <a:cxn ang="T9">
                        <a:pos x="T2" y="T3"/>
                      </a:cxn>
                      <a:cxn ang="T10">
                        <a:pos x="T4" y="T5"/>
                      </a:cxn>
                      <a:cxn ang="T11">
                        <a:pos x="T6" y="T7"/>
                      </a:cxn>
                    </a:cxnLst>
                    <a:rect l="T12" t="T13" r="T14" b="T15"/>
                    <a:pathLst>
                      <a:path w="49" h="57">
                        <a:moveTo>
                          <a:pt x="7" y="57"/>
                        </a:moveTo>
                        <a:lnTo>
                          <a:pt x="0" y="0"/>
                        </a:lnTo>
                        <a:lnTo>
                          <a:pt x="35" y="5"/>
                        </a:lnTo>
                        <a:lnTo>
                          <a:pt x="49" y="46"/>
                        </a:lnTo>
                      </a:path>
                    </a:pathLst>
                  </a:custGeom>
                  <a:solidFill>
                    <a:srgbClr val="969696"/>
                  </a:solidFill>
                  <a:ln w="9525" cap="flat" cmpd="sng">
                    <a:noFill/>
                    <a:prstDash val="solid"/>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grpSp>
              <p:nvGrpSpPr>
                <p:cNvPr id="37214" name="Group 3567"/>
                <p:cNvGrpSpPr>
                  <a:grpSpLocks/>
                </p:cNvGrpSpPr>
                <p:nvPr/>
              </p:nvGrpSpPr>
              <p:grpSpPr bwMode="auto">
                <a:xfrm flipH="1">
                  <a:off x="5021" y="1567"/>
                  <a:ext cx="486" cy="344"/>
                  <a:chOff x="2932" y="664"/>
                  <a:chExt cx="913" cy="649"/>
                </a:xfrm>
              </p:grpSpPr>
              <p:sp>
                <p:nvSpPr>
                  <p:cNvPr id="445" name="Freeform 3568"/>
                  <p:cNvSpPr>
                    <a:spLocks/>
                  </p:cNvSpPr>
                  <p:nvPr/>
                </p:nvSpPr>
                <p:spPr bwMode="auto">
                  <a:xfrm>
                    <a:off x="3252" y="666"/>
                    <a:ext cx="98" cy="112"/>
                  </a:xfrm>
                  <a:custGeom>
                    <a:avLst/>
                    <a:gdLst>
                      <a:gd name="T0" fmla="*/ 0 w 188"/>
                      <a:gd name="T1" fmla="*/ 0 h 232"/>
                      <a:gd name="T2" fmla="*/ 1 w 188"/>
                      <a:gd name="T3" fmla="*/ 0 h 232"/>
                      <a:gd name="T4" fmla="*/ 1 w 188"/>
                      <a:gd name="T5" fmla="*/ 0 h 232"/>
                      <a:gd name="T6" fmla="*/ 1 w 188"/>
                      <a:gd name="T7" fmla="*/ 0 h 232"/>
                      <a:gd name="T8" fmla="*/ 0 w 188"/>
                      <a:gd name="T9" fmla="*/ 0 h 232"/>
                      <a:gd name="T10" fmla="*/ 0 60000 65536"/>
                      <a:gd name="T11" fmla="*/ 0 60000 65536"/>
                      <a:gd name="T12" fmla="*/ 0 60000 65536"/>
                      <a:gd name="T13" fmla="*/ 0 60000 65536"/>
                      <a:gd name="T14" fmla="*/ 0 60000 65536"/>
                      <a:gd name="T15" fmla="*/ 0 w 188"/>
                      <a:gd name="T16" fmla="*/ 0 h 232"/>
                      <a:gd name="T17" fmla="*/ 188 w 188"/>
                      <a:gd name="T18" fmla="*/ 232 h 232"/>
                    </a:gdLst>
                    <a:ahLst/>
                    <a:cxnLst>
                      <a:cxn ang="T10">
                        <a:pos x="T0" y="T1"/>
                      </a:cxn>
                      <a:cxn ang="T11">
                        <a:pos x="T2" y="T3"/>
                      </a:cxn>
                      <a:cxn ang="T12">
                        <a:pos x="T4" y="T5"/>
                      </a:cxn>
                      <a:cxn ang="T13">
                        <a:pos x="T6" y="T7"/>
                      </a:cxn>
                      <a:cxn ang="T14">
                        <a:pos x="T8" y="T9"/>
                      </a:cxn>
                    </a:cxnLst>
                    <a:rect l="T15" t="T16" r="T17" b="T18"/>
                    <a:pathLst>
                      <a:path w="188" h="232">
                        <a:moveTo>
                          <a:pt x="0" y="225"/>
                        </a:moveTo>
                        <a:lnTo>
                          <a:pt x="15" y="153"/>
                        </a:lnTo>
                        <a:lnTo>
                          <a:pt x="186" y="0"/>
                        </a:lnTo>
                        <a:lnTo>
                          <a:pt x="188" y="232"/>
                        </a:lnTo>
                        <a:lnTo>
                          <a:pt x="0" y="225"/>
                        </a:lnTo>
                        <a:close/>
                      </a:path>
                    </a:pathLst>
                  </a:custGeom>
                  <a:solidFill>
                    <a:srgbClr val="233360"/>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446" name="Freeform 3569"/>
                  <p:cNvSpPr>
                    <a:spLocks/>
                  </p:cNvSpPr>
                  <p:nvPr/>
                </p:nvSpPr>
                <p:spPr bwMode="auto">
                  <a:xfrm>
                    <a:off x="3117" y="666"/>
                    <a:ext cx="730" cy="645"/>
                  </a:xfrm>
                  <a:custGeom>
                    <a:avLst/>
                    <a:gdLst>
                      <a:gd name="T0" fmla="*/ 6 w 1454"/>
                      <a:gd name="T1" fmla="*/ 1 h 1298"/>
                      <a:gd name="T2" fmla="*/ 3 w 1454"/>
                      <a:gd name="T3" fmla="*/ 1 h 1298"/>
                      <a:gd name="T4" fmla="*/ 3 w 1454"/>
                      <a:gd name="T5" fmla="*/ 1 h 1298"/>
                      <a:gd name="T6" fmla="*/ 1 w 1454"/>
                      <a:gd name="T7" fmla="*/ 0 h 1298"/>
                      <a:gd name="T8" fmla="*/ 1 w 1454"/>
                      <a:gd name="T9" fmla="*/ 1 h 1298"/>
                      <a:gd name="T10" fmla="*/ 0 w 1454"/>
                      <a:gd name="T11" fmla="*/ 1 h 1298"/>
                      <a:gd name="T12" fmla="*/ 1 w 1454"/>
                      <a:gd name="T13" fmla="*/ 5 h 1298"/>
                      <a:gd name="T14" fmla="*/ 6 w 1454"/>
                      <a:gd name="T15" fmla="*/ 5 h 1298"/>
                      <a:gd name="T16" fmla="*/ 6 w 1454"/>
                      <a:gd name="T17" fmla="*/ 1 h 12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54"/>
                      <a:gd name="T28" fmla="*/ 0 h 1298"/>
                      <a:gd name="T29" fmla="*/ 1454 w 1454"/>
                      <a:gd name="T30" fmla="*/ 1298 h 12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54" h="1298">
                        <a:moveTo>
                          <a:pt x="1365" y="365"/>
                        </a:moveTo>
                        <a:lnTo>
                          <a:pt x="1008" y="301"/>
                        </a:lnTo>
                        <a:lnTo>
                          <a:pt x="992" y="130"/>
                        </a:lnTo>
                        <a:lnTo>
                          <a:pt x="454" y="0"/>
                        </a:lnTo>
                        <a:lnTo>
                          <a:pt x="455" y="199"/>
                        </a:lnTo>
                        <a:lnTo>
                          <a:pt x="0" y="117"/>
                        </a:lnTo>
                        <a:lnTo>
                          <a:pt x="4" y="1298"/>
                        </a:lnTo>
                        <a:lnTo>
                          <a:pt x="1454" y="1291"/>
                        </a:lnTo>
                        <a:lnTo>
                          <a:pt x="1365" y="365"/>
                        </a:lnTo>
                        <a:close/>
                      </a:path>
                    </a:pathLst>
                  </a:custGeom>
                  <a:solidFill>
                    <a:srgbClr val="FFE5E5"/>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447" name="Freeform 3570"/>
                  <p:cNvSpPr>
                    <a:spLocks/>
                  </p:cNvSpPr>
                  <p:nvPr/>
                </p:nvSpPr>
                <p:spPr bwMode="auto">
                  <a:xfrm>
                    <a:off x="3160" y="1044"/>
                    <a:ext cx="638" cy="105"/>
                  </a:xfrm>
                  <a:custGeom>
                    <a:avLst/>
                    <a:gdLst>
                      <a:gd name="T0" fmla="*/ 1 w 1274"/>
                      <a:gd name="T1" fmla="*/ 1 h 213"/>
                      <a:gd name="T2" fmla="*/ 0 w 1274"/>
                      <a:gd name="T3" fmla="*/ 1 h 213"/>
                      <a:gd name="T4" fmla="*/ 0 w 1274"/>
                      <a:gd name="T5" fmla="*/ 0 h 213"/>
                      <a:gd name="T6" fmla="*/ 5 w 1274"/>
                      <a:gd name="T7" fmla="*/ 1 h 213"/>
                      <a:gd name="T8" fmla="*/ 5 w 1274"/>
                      <a:gd name="T9" fmla="*/ 1 h 213"/>
                      <a:gd name="T10" fmla="*/ 5 w 1274"/>
                      <a:gd name="T11" fmla="*/ 1 h 213"/>
                      <a:gd name="T12" fmla="*/ 1 w 1274"/>
                      <a:gd name="T13" fmla="*/ 1 h 213"/>
                      <a:gd name="T14" fmla="*/ 0 60000 65536"/>
                      <a:gd name="T15" fmla="*/ 0 60000 65536"/>
                      <a:gd name="T16" fmla="*/ 0 60000 65536"/>
                      <a:gd name="T17" fmla="*/ 0 60000 65536"/>
                      <a:gd name="T18" fmla="*/ 0 60000 65536"/>
                      <a:gd name="T19" fmla="*/ 0 60000 65536"/>
                      <a:gd name="T20" fmla="*/ 0 60000 65536"/>
                      <a:gd name="T21" fmla="*/ 0 w 1274"/>
                      <a:gd name="T22" fmla="*/ 0 h 213"/>
                      <a:gd name="T23" fmla="*/ 1274 w 1274"/>
                      <a:gd name="T24" fmla="*/ 213 h 2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4" h="213">
                        <a:moveTo>
                          <a:pt x="3" y="167"/>
                        </a:moveTo>
                        <a:lnTo>
                          <a:pt x="0" y="167"/>
                        </a:lnTo>
                        <a:lnTo>
                          <a:pt x="0" y="0"/>
                        </a:lnTo>
                        <a:lnTo>
                          <a:pt x="1255" y="99"/>
                        </a:lnTo>
                        <a:lnTo>
                          <a:pt x="1263" y="100"/>
                        </a:lnTo>
                        <a:lnTo>
                          <a:pt x="1274" y="213"/>
                        </a:lnTo>
                        <a:lnTo>
                          <a:pt x="3" y="167"/>
                        </a:lnTo>
                        <a:close/>
                      </a:path>
                    </a:pathLst>
                  </a:custGeom>
                  <a:solidFill>
                    <a:srgbClr val="AAFFFF"/>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448" name="Freeform 3571"/>
                  <p:cNvSpPr>
                    <a:spLocks/>
                  </p:cNvSpPr>
                  <p:nvPr/>
                </p:nvSpPr>
                <p:spPr bwMode="auto">
                  <a:xfrm>
                    <a:off x="3160" y="914"/>
                    <a:ext cx="626" cy="136"/>
                  </a:xfrm>
                  <a:custGeom>
                    <a:avLst/>
                    <a:gdLst>
                      <a:gd name="T0" fmla="*/ 0 w 1255"/>
                      <a:gd name="T1" fmla="*/ 0 h 265"/>
                      <a:gd name="T2" fmla="*/ 0 w 1255"/>
                      <a:gd name="T3" fmla="*/ 0 h 265"/>
                      <a:gd name="T4" fmla="*/ 0 w 1255"/>
                      <a:gd name="T5" fmla="*/ 0 h 265"/>
                      <a:gd name="T6" fmla="*/ 4 w 1255"/>
                      <a:gd name="T7" fmla="*/ 0 h 265"/>
                      <a:gd name="T8" fmla="*/ 4 w 1255"/>
                      <a:gd name="T9" fmla="*/ 0 h 265"/>
                      <a:gd name="T10" fmla="*/ 4 w 1255"/>
                      <a:gd name="T11" fmla="*/ 1 h 265"/>
                      <a:gd name="T12" fmla="*/ 0 w 1255"/>
                      <a:gd name="T13" fmla="*/ 0 h 265"/>
                      <a:gd name="T14" fmla="*/ 0 60000 65536"/>
                      <a:gd name="T15" fmla="*/ 0 60000 65536"/>
                      <a:gd name="T16" fmla="*/ 0 60000 65536"/>
                      <a:gd name="T17" fmla="*/ 0 60000 65536"/>
                      <a:gd name="T18" fmla="*/ 0 60000 65536"/>
                      <a:gd name="T19" fmla="*/ 0 60000 65536"/>
                      <a:gd name="T20" fmla="*/ 0 60000 65536"/>
                      <a:gd name="T21" fmla="*/ 0 w 1255"/>
                      <a:gd name="T22" fmla="*/ 0 h 265"/>
                      <a:gd name="T23" fmla="*/ 1255 w 1255"/>
                      <a:gd name="T24" fmla="*/ 265 h 2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5" h="265">
                        <a:moveTo>
                          <a:pt x="5" y="166"/>
                        </a:moveTo>
                        <a:lnTo>
                          <a:pt x="1" y="166"/>
                        </a:lnTo>
                        <a:lnTo>
                          <a:pt x="0" y="0"/>
                        </a:lnTo>
                        <a:lnTo>
                          <a:pt x="1234" y="151"/>
                        </a:lnTo>
                        <a:lnTo>
                          <a:pt x="1244" y="152"/>
                        </a:lnTo>
                        <a:lnTo>
                          <a:pt x="1255" y="265"/>
                        </a:lnTo>
                        <a:lnTo>
                          <a:pt x="5" y="166"/>
                        </a:lnTo>
                        <a:close/>
                      </a:path>
                    </a:pathLst>
                  </a:custGeom>
                  <a:solidFill>
                    <a:srgbClr val="BAFFFF"/>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449" name="Freeform 3572"/>
                  <p:cNvSpPr>
                    <a:spLocks/>
                  </p:cNvSpPr>
                  <p:nvPr/>
                </p:nvSpPr>
                <p:spPr bwMode="auto">
                  <a:xfrm>
                    <a:off x="3160" y="766"/>
                    <a:ext cx="620" cy="180"/>
                  </a:xfrm>
                  <a:custGeom>
                    <a:avLst/>
                    <a:gdLst>
                      <a:gd name="T0" fmla="*/ 0 w 1235"/>
                      <a:gd name="T1" fmla="*/ 0 h 363"/>
                      <a:gd name="T2" fmla="*/ 0 w 1235"/>
                      <a:gd name="T3" fmla="*/ 0 h 363"/>
                      <a:gd name="T4" fmla="*/ 0 w 1235"/>
                      <a:gd name="T5" fmla="*/ 0 h 363"/>
                      <a:gd name="T6" fmla="*/ 4 w 1235"/>
                      <a:gd name="T7" fmla="*/ 0 h 363"/>
                      <a:gd name="T8" fmla="*/ 4 w 1235"/>
                      <a:gd name="T9" fmla="*/ 1 h 363"/>
                      <a:gd name="T10" fmla="*/ 0 w 1235"/>
                      <a:gd name="T11" fmla="*/ 0 h 363"/>
                      <a:gd name="T12" fmla="*/ 0 60000 65536"/>
                      <a:gd name="T13" fmla="*/ 0 60000 65536"/>
                      <a:gd name="T14" fmla="*/ 0 60000 65536"/>
                      <a:gd name="T15" fmla="*/ 0 60000 65536"/>
                      <a:gd name="T16" fmla="*/ 0 60000 65536"/>
                      <a:gd name="T17" fmla="*/ 0 60000 65536"/>
                      <a:gd name="T18" fmla="*/ 0 w 1235"/>
                      <a:gd name="T19" fmla="*/ 0 h 363"/>
                      <a:gd name="T20" fmla="*/ 1235 w 1235"/>
                      <a:gd name="T21" fmla="*/ 363 h 363"/>
                    </a:gdLst>
                    <a:ahLst/>
                    <a:cxnLst>
                      <a:cxn ang="T12">
                        <a:pos x="T0" y="T1"/>
                      </a:cxn>
                      <a:cxn ang="T13">
                        <a:pos x="T2" y="T3"/>
                      </a:cxn>
                      <a:cxn ang="T14">
                        <a:pos x="T4" y="T5"/>
                      </a:cxn>
                      <a:cxn ang="T15">
                        <a:pos x="T6" y="T7"/>
                      </a:cxn>
                      <a:cxn ang="T16">
                        <a:pos x="T8" y="T9"/>
                      </a:cxn>
                      <a:cxn ang="T17">
                        <a:pos x="T10" y="T11"/>
                      </a:cxn>
                    </a:cxnLst>
                    <a:rect l="T18" t="T19" r="T20" b="T21"/>
                    <a:pathLst>
                      <a:path w="1235" h="363">
                        <a:moveTo>
                          <a:pt x="6" y="212"/>
                        </a:moveTo>
                        <a:lnTo>
                          <a:pt x="0" y="212"/>
                        </a:lnTo>
                        <a:lnTo>
                          <a:pt x="0" y="0"/>
                        </a:lnTo>
                        <a:lnTo>
                          <a:pt x="1220" y="204"/>
                        </a:lnTo>
                        <a:lnTo>
                          <a:pt x="1235" y="363"/>
                        </a:lnTo>
                        <a:lnTo>
                          <a:pt x="6" y="212"/>
                        </a:lnTo>
                        <a:close/>
                      </a:path>
                    </a:pathLst>
                  </a:custGeom>
                  <a:solidFill>
                    <a:srgbClr val="CCFFFF"/>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450" name="Freeform 3573"/>
                  <p:cNvSpPr>
                    <a:spLocks/>
                  </p:cNvSpPr>
                  <p:nvPr/>
                </p:nvSpPr>
                <p:spPr bwMode="auto">
                  <a:xfrm>
                    <a:off x="2933" y="722"/>
                    <a:ext cx="190" cy="589"/>
                  </a:xfrm>
                  <a:custGeom>
                    <a:avLst/>
                    <a:gdLst>
                      <a:gd name="T0" fmla="*/ 0 w 376"/>
                      <a:gd name="T1" fmla="*/ 5 h 1181"/>
                      <a:gd name="T2" fmla="*/ 1 w 376"/>
                      <a:gd name="T3" fmla="*/ 2 h 1181"/>
                      <a:gd name="T4" fmla="*/ 2 w 376"/>
                      <a:gd name="T5" fmla="*/ 0 h 1181"/>
                      <a:gd name="T6" fmla="*/ 2 w 376"/>
                      <a:gd name="T7" fmla="*/ 5 h 1181"/>
                      <a:gd name="T8" fmla="*/ 0 w 376"/>
                      <a:gd name="T9" fmla="*/ 5 h 1181"/>
                      <a:gd name="T10" fmla="*/ 0 60000 65536"/>
                      <a:gd name="T11" fmla="*/ 0 60000 65536"/>
                      <a:gd name="T12" fmla="*/ 0 60000 65536"/>
                      <a:gd name="T13" fmla="*/ 0 60000 65536"/>
                      <a:gd name="T14" fmla="*/ 0 60000 65536"/>
                      <a:gd name="T15" fmla="*/ 0 w 376"/>
                      <a:gd name="T16" fmla="*/ 0 h 1181"/>
                      <a:gd name="T17" fmla="*/ 376 w 376"/>
                      <a:gd name="T18" fmla="*/ 1181 h 1181"/>
                    </a:gdLst>
                    <a:ahLst/>
                    <a:cxnLst>
                      <a:cxn ang="T10">
                        <a:pos x="T0" y="T1"/>
                      </a:cxn>
                      <a:cxn ang="T11">
                        <a:pos x="T2" y="T3"/>
                      </a:cxn>
                      <a:cxn ang="T12">
                        <a:pos x="T4" y="T5"/>
                      </a:cxn>
                      <a:cxn ang="T13">
                        <a:pos x="T6" y="T7"/>
                      </a:cxn>
                      <a:cxn ang="T14">
                        <a:pos x="T8" y="T9"/>
                      </a:cxn>
                    </a:cxnLst>
                    <a:rect l="T15" t="T16" r="T17" b="T18"/>
                    <a:pathLst>
                      <a:path w="376" h="1181">
                        <a:moveTo>
                          <a:pt x="0" y="1168"/>
                        </a:moveTo>
                        <a:lnTo>
                          <a:pt x="30" y="306"/>
                        </a:lnTo>
                        <a:lnTo>
                          <a:pt x="372" y="0"/>
                        </a:lnTo>
                        <a:lnTo>
                          <a:pt x="376" y="1181"/>
                        </a:lnTo>
                        <a:lnTo>
                          <a:pt x="0" y="1168"/>
                        </a:lnTo>
                        <a:close/>
                      </a:path>
                    </a:pathLst>
                  </a:custGeom>
                  <a:solidFill>
                    <a:srgbClr val="667F99"/>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451" name="Freeform 3574"/>
                  <p:cNvSpPr>
                    <a:spLocks/>
                  </p:cNvSpPr>
                  <p:nvPr/>
                </p:nvSpPr>
                <p:spPr bwMode="auto">
                  <a:xfrm>
                    <a:off x="3160" y="1175"/>
                    <a:ext cx="650" cy="136"/>
                  </a:xfrm>
                  <a:custGeom>
                    <a:avLst/>
                    <a:gdLst>
                      <a:gd name="T0" fmla="*/ 0 w 1299"/>
                      <a:gd name="T1" fmla="*/ 0 h 272"/>
                      <a:gd name="T2" fmla="*/ 4 w 1299"/>
                      <a:gd name="T3" fmla="*/ 1 h 272"/>
                      <a:gd name="T4" fmla="*/ 5 w 1299"/>
                      <a:gd name="T5" fmla="*/ 1 h 272"/>
                      <a:gd name="T6" fmla="*/ 5 w 1299"/>
                      <a:gd name="T7" fmla="*/ 1 h 272"/>
                      <a:gd name="T8" fmla="*/ 3 w 1299"/>
                      <a:gd name="T9" fmla="*/ 1 h 272"/>
                      <a:gd name="T10" fmla="*/ 3 w 1299"/>
                      <a:gd name="T11" fmla="*/ 1 h 272"/>
                      <a:gd name="T12" fmla="*/ 1 w 1299"/>
                      <a:gd name="T13" fmla="*/ 1 h 272"/>
                      <a:gd name="T14" fmla="*/ 1 w 1299"/>
                      <a:gd name="T15" fmla="*/ 1 h 272"/>
                      <a:gd name="T16" fmla="*/ 0 w 1299"/>
                      <a:gd name="T17" fmla="*/ 1 h 272"/>
                      <a:gd name="T18" fmla="*/ 0 w 1299"/>
                      <a:gd name="T19" fmla="*/ 0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99"/>
                      <a:gd name="T31" fmla="*/ 0 h 272"/>
                      <a:gd name="T32" fmla="*/ 1299 w 1299"/>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99" h="272">
                        <a:moveTo>
                          <a:pt x="0" y="0"/>
                        </a:moveTo>
                        <a:lnTo>
                          <a:pt x="1277" y="46"/>
                        </a:lnTo>
                        <a:lnTo>
                          <a:pt x="1282" y="47"/>
                        </a:lnTo>
                        <a:lnTo>
                          <a:pt x="1299" y="208"/>
                        </a:lnTo>
                        <a:lnTo>
                          <a:pt x="867" y="210"/>
                        </a:lnTo>
                        <a:lnTo>
                          <a:pt x="876" y="271"/>
                        </a:lnTo>
                        <a:lnTo>
                          <a:pt x="462" y="272"/>
                        </a:lnTo>
                        <a:lnTo>
                          <a:pt x="462" y="211"/>
                        </a:lnTo>
                        <a:lnTo>
                          <a:pt x="2" y="213"/>
                        </a:lnTo>
                        <a:lnTo>
                          <a:pt x="0" y="0"/>
                        </a:lnTo>
                        <a:close/>
                      </a:path>
                    </a:pathLst>
                  </a:custGeom>
                  <a:solidFill>
                    <a:srgbClr val="99FFFF"/>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grpSp>
        </p:grpSp>
      </p:grpSp>
      <p:grpSp>
        <p:nvGrpSpPr>
          <p:cNvPr id="36872" name="Group 3550"/>
          <p:cNvGrpSpPr>
            <a:grpSpLocks/>
          </p:cNvGrpSpPr>
          <p:nvPr/>
        </p:nvGrpSpPr>
        <p:grpSpPr bwMode="auto">
          <a:xfrm>
            <a:off x="3970338" y="3481388"/>
            <a:ext cx="649287" cy="328612"/>
            <a:chOff x="3923" y="3237"/>
            <a:chExt cx="409" cy="207"/>
          </a:xfrm>
        </p:grpSpPr>
        <p:sp>
          <p:nvSpPr>
            <p:cNvPr id="465" name="Oval 3551"/>
            <p:cNvSpPr>
              <a:spLocks noChangeArrowheads="1"/>
            </p:cNvSpPr>
            <p:nvPr/>
          </p:nvSpPr>
          <p:spPr bwMode="auto">
            <a:xfrm>
              <a:off x="3923" y="3339"/>
              <a:ext cx="409" cy="105"/>
            </a:xfrm>
            <a:prstGeom prst="ellipse">
              <a:avLst/>
            </a:prstGeom>
            <a:noFill/>
            <a:ln w="6350">
              <a:solidFill>
                <a:srgbClr val="0000FF"/>
              </a:solidFill>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nvGrpSpPr>
            <p:cNvPr id="37186" name="Group 3552"/>
            <p:cNvGrpSpPr>
              <a:grpSpLocks/>
            </p:cNvGrpSpPr>
            <p:nvPr/>
          </p:nvGrpSpPr>
          <p:grpSpPr bwMode="auto">
            <a:xfrm>
              <a:off x="4014" y="3229"/>
              <a:ext cx="225" cy="172"/>
              <a:chOff x="4886" y="1404"/>
              <a:chExt cx="735" cy="565"/>
            </a:xfrm>
          </p:grpSpPr>
          <p:sp>
            <p:nvSpPr>
              <p:cNvPr id="467" name="Oval 3553"/>
              <p:cNvSpPr>
                <a:spLocks noChangeArrowheads="1"/>
              </p:cNvSpPr>
              <p:nvPr/>
            </p:nvSpPr>
            <p:spPr bwMode="auto">
              <a:xfrm>
                <a:off x="4886" y="1864"/>
                <a:ext cx="735" cy="105"/>
              </a:xfrm>
              <a:prstGeom prst="ellipse">
                <a:avLst/>
              </a:prstGeom>
              <a:solidFill>
                <a:srgbClr val="0000FF"/>
              </a:solidFill>
              <a:ln w="9525">
                <a:noFill/>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nvGrpSpPr>
              <p:cNvPr id="37188" name="Group 3554"/>
              <p:cNvGrpSpPr>
                <a:grpSpLocks/>
              </p:cNvGrpSpPr>
              <p:nvPr/>
            </p:nvGrpSpPr>
            <p:grpSpPr bwMode="auto">
              <a:xfrm>
                <a:off x="5021" y="1404"/>
                <a:ext cx="486" cy="507"/>
                <a:chOff x="5021" y="1404"/>
                <a:chExt cx="486" cy="507"/>
              </a:xfrm>
            </p:grpSpPr>
            <p:grpSp>
              <p:nvGrpSpPr>
                <p:cNvPr id="37189" name="Group 3555"/>
                <p:cNvGrpSpPr>
                  <a:grpSpLocks/>
                </p:cNvGrpSpPr>
                <p:nvPr/>
              </p:nvGrpSpPr>
              <p:grpSpPr bwMode="auto">
                <a:xfrm>
                  <a:off x="5229" y="1404"/>
                  <a:ext cx="102" cy="179"/>
                  <a:chOff x="3514" y="3162"/>
                  <a:chExt cx="135" cy="244"/>
                </a:xfrm>
              </p:grpSpPr>
              <p:sp>
                <p:nvSpPr>
                  <p:cNvPr id="478" name="Rectangle 3556"/>
                  <p:cNvSpPr>
                    <a:spLocks noChangeArrowheads="1"/>
                  </p:cNvSpPr>
                  <p:nvPr/>
                </p:nvSpPr>
                <p:spPr bwMode="auto">
                  <a:xfrm>
                    <a:off x="3575" y="3278"/>
                    <a:ext cx="22" cy="67"/>
                  </a:xfrm>
                  <a:prstGeom prst="rect">
                    <a:avLst/>
                  </a:prstGeom>
                  <a:solidFill>
                    <a:srgbClr val="DDDDDD"/>
                  </a:solidFill>
                  <a:ln w="9525">
                    <a:noFill/>
                    <a:miter lim="800000"/>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nvGrpSpPr>
                  <p:cNvPr id="37199" name="Group 3557"/>
                  <p:cNvGrpSpPr>
                    <a:grpSpLocks/>
                  </p:cNvGrpSpPr>
                  <p:nvPr/>
                </p:nvGrpSpPr>
                <p:grpSpPr bwMode="auto">
                  <a:xfrm rot="702354">
                    <a:off x="3516" y="3162"/>
                    <a:ext cx="107" cy="196"/>
                    <a:chOff x="2086" y="2277"/>
                    <a:chExt cx="461" cy="856"/>
                  </a:xfrm>
                </p:grpSpPr>
                <p:grpSp>
                  <p:nvGrpSpPr>
                    <p:cNvPr id="37204" name="Group 3558"/>
                    <p:cNvGrpSpPr>
                      <a:grpSpLocks/>
                    </p:cNvGrpSpPr>
                    <p:nvPr/>
                  </p:nvGrpSpPr>
                  <p:grpSpPr bwMode="auto">
                    <a:xfrm rot="-3600000">
                      <a:off x="1972" y="2557"/>
                      <a:ext cx="856" cy="295"/>
                      <a:chOff x="1972" y="2557"/>
                      <a:chExt cx="856" cy="295"/>
                    </a:xfrm>
                  </p:grpSpPr>
                  <p:sp>
                    <p:nvSpPr>
                      <p:cNvPr id="487" name="Freeform 3559"/>
                      <p:cNvSpPr>
                        <a:spLocks/>
                      </p:cNvSpPr>
                      <p:nvPr/>
                    </p:nvSpPr>
                    <p:spPr bwMode="auto">
                      <a:xfrm>
                        <a:off x="2068" y="385"/>
                        <a:ext cx="372" cy="335"/>
                      </a:xfrm>
                      <a:custGeom>
                        <a:avLst/>
                        <a:gdLst>
                          <a:gd name="T0" fmla="*/ 58 w 856"/>
                          <a:gd name="T1" fmla="*/ 0 h 210"/>
                          <a:gd name="T2" fmla="*/ 446 w 856"/>
                          <a:gd name="T3" fmla="*/ 202 h 210"/>
                          <a:gd name="T4" fmla="*/ 795 w 856"/>
                          <a:gd name="T5" fmla="*/ 0 h 210"/>
                          <a:gd name="T6" fmla="*/ 58 w 856"/>
                          <a:gd name="T7" fmla="*/ 0 h 210"/>
                          <a:gd name="T8" fmla="*/ 0 60000 65536"/>
                          <a:gd name="T9" fmla="*/ 0 60000 65536"/>
                          <a:gd name="T10" fmla="*/ 0 60000 65536"/>
                          <a:gd name="T11" fmla="*/ 0 60000 65536"/>
                          <a:gd name="T12" fmla="*/ 0 w 856"/>
                          <a:gd name="T13" fmla="*/ 0 h 210"/>
                          <a:gd name="T14" fmla="*/ 856 w 856"/>
                          <a:gd name="T15" fmla="*/ 210 h 210"/>
                        </a:gdLst>
                        <a:ahLst/>
                        <a:cxnLst>
                          <a:cxn ang="T8">
                            <a:pos x="T0" y="T1"/>
                          </a:cxn>
                          <a:cxn ang="T9">
                            <a:pos x="T2" y="T3"/>
                          </a:cxn>
                          <a:cxn ang="T10">
                            <a:pos x="T4" y="T5"/>
                          </a:cxn>
                          <a:cxn ang="T11">
                            <a:pos x="T6" y="T7"/>
                          </a:cxn>
                        </a:cxnLst>
                        <a:rect l="T12" t="T13" r="T14" b="T15"/>
                        <a:pathLst>
                          <a:path w="856" h="210">
                            <a:moveTo>
                              <a:pt x="58" y="0"/>
                            </a:moveTo>
                            <a:cubicBezTo>
                              <a:pt x="0" y="34"/>
                              <a:pt x="234" y="210"/>
                              <a:pt x="446" y="202"/>
                            </a:cubicBezTo>
                            <a:cubicBezTo>
                              <a:pt x="658" y="194"/>
                              <a:pt x="856" y="33"/>
                              <a:pt x="795" y="0"/>
                            </a:cubicBezTo>
                            <a:lnTo>
                              <a:pt x="58" y="0"/>
                            </a:lnTo>
                            <a:close/>
                          </a:path>
                        </a:pathLst>
                      </a:custGeom>
                      <a:solidFill>
                        <a:srgbClr val="EAEAEA"/>
                      </a:solidFill>
                      <a:ln w="9525" cap="flat" cmpd="sng">
                        <a:noFill/>
                        <a:prstDash val="solid"/>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488" name="Oval 3560"/>
                      <p:cNvSpPr>
                        <a:spLocks noChangeArrowheads="1"/>
                      </p:cNvSpPr>
                      <p:nvPr/>
                    </p:nvSpPr>
                    <p:spPr bwMode="auto">
                      <a:xfrm>
                        <a:off x="1898" y="391"/>
                        <a:ext cx="313" cy="261"/>
                      </a:xfrm>
                      <a:prstGeom prst="ellipse">
                        <a:avLst/>
                      </a:prstGeom>
                      <a:solidFill>
                        <a:srgbClr val="FFFFFF"/>
                      </a:solidFill>
                      <a:ln w="9525">
                        <a:noFill/>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sp>
                  <p:nvSpPr>
                    <p:cNvPr id="485" name="Freeform 3561"/>
                    <p:cNvSpPr>
                      <a:spLocks/>
                    </p:cNvSpPr>
                    <p:nvPr/>
                  </p:nvSpPr>
                  <p:spPr bwMode="auto">
                    <a:xfrm>
                      <a:off x="1073" y="2197"/>
                      <a:ext cx="391" cy="98"/>
                    </a:xfrm>
                    <a:custGeom>
                      <a:avLst/>
                      <a:gdLst>
                        <a:gd name="T0" fmla="*/ 488 w 227"/>
                        <a:gd name="T1" fmla="*/ 571 h 185"/>
                        <a:gd name="T2" fmla="*/ 0 w 227"/>
                        <a:gd name="T3" fmla="*/ 0 h 185"/>
                        <a:gd name="T4" fmla="*/ 575 w 227"/>
                        <a:gd name="T5" fmla="*/ 426 h 185"/>
                        <a:gd name="T6" fmla="*/ 0 60000 65536"/>
                        <a:gd name="T7" fmla="*/ 0 60000 65536"/>
                        <a:gd name="T8" fmla="*/ 0 60000 65536"/>
                        <a:gd name="T9" fmla="*/ 0 w 227"/>
                        <a:gd name="T10" fmla="*/ 0 h 185"/>
                        <a:gd name="T11" fmla="*/ 227 w 227"/>
                        <a:gd name="T12" fmla="*/ 185 h 185"/>
                      </a:gdLst>
                      <a:ahLst/>
                      <a:cxnLst>
                        <a:cxn ang="T6">
                          <a:pos x="T0" y="T1"/>
                        </a:cxn>
                        <a:cxn ang="T7">
                          <a:pos x="T2" y="T3"/>
                        </a:cxn>
                        <a:cxn ang="T8">
                          <a:pos x="T4" y="T5"/>
                        </a:cxn>
                      </a:cxnLst>
                      <a:rect l="T9" t="T10" r="T11" b="T12"/>
                      <a:pathLst>
                        <a:path w="227" h="185">
                          <a:moveTo>
                            <a:pt x="191" y="185"/>
                          </a:moveTo>
                          <a:lnTo>
                            <a:pt x="0" y="0"/>
                          </a:lnTo>
                          <a:lnTo>
                            <a:pt x="227" y="137"/>
                          </a:lnTo>
                        </a:path>
                      </a:pathLst>
                    </a:custGeom>
                    <a:solidFill>
                      <a:srgbClr val="C0C0C0"/>
                    </a:solidFill>
                    <a:ln w="9525" cap="flat" cmpd="sng">
                      <a:noFill/>
                      <a:prstDash val="solid"/>
                      <a:round/>
                      <a:headEnd type="none" w="med" len="med"/>
                      <a:tailEnd type="none" w="med" len="me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486" name="Oval 3562"/>
                    <p:cNvSpPr>
                      <a:spLocks noChangeArrowheads="1"/>
                    </p:cNvSpPr>
                    <p:nvPr/>
                  </p:nvSpPr>
                  <p:spPr bwMode="auto">
                    <a:xfrm>
                      <a:off x="2077" y="2491"/>
                      <a:ext cx="93" cy="78"/>
                    </a:xfrm>
                    <a:prstGeom prst="ellipse">
                      <a:avLst/>
                    </a:prstGeom>
                    <a:solidFill>
                      <a:srgbClr val="C0C0C0"/>
                    </a:solidFill>
                    <a:ln w="9525" algn="ctr">
                      <a:noFill/>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sp>
                <p:nvSpPr>
                  <p:cNvPr id="480" name="Freeform 3563"/>
                  <p:cNvSpPr>
                    <a:spLocks/>
                  </p:cNvSpPr>
                  <p:nvPr/>
                </p:nvSpPr>
                <p:spPr bwMode="auto">
                  <a:xfrm>
                    <a:off x="3540" y="3332"/>
                    <a:ext cx="56" cy="27"/>
                  </a:xfrm>
                  <a:custGeom>
                    <a:avLst/>
                    <a:gdLst>
                      <a:gd name="T0" fmla="*/ 0 w 57"/>
                      <a:gd name="T1" fmla="*/ 33 h 33"/>
                      <a:gd name="T2" fmla="*/ 7 w 57"/>
                      <a:gd name="T3" fmla="*/ 10 h 33"/>
                      <a:gd name="T4" fmla="*/ 55 w 57"/>
                      <a:gd name="T5" fmla="*/ 0 h 33"/>
                      <a:gd name="T6" fmla="*/ 57 w 57"/>
                      <a:gd name="T7" fmla="*/ 32 h 33"/>
                      <a:gd name="T8" fmla="*/ 0 60000 65536"/>
                      <a:gd name="T9" fmla="*/ 0 60000 65536"/>
                      <a:gd name="T10" fmla="*/ 0 60000 65536"/>
                      <a:gd name="T11" fmla="*/ 0 60000 65536"/>
                      <a:gd name="T12" fmla="*/ 0 w 57"/>
                      <a:gd name="T13" fmla="*/ 0 h 33"/>
                      <a:gd name="T14" fmla="*/ 57 w 57"/>
                      <a:gd name="T15" fmla="*/ 33 h 33"/>
                    </a:gdLst>
                    <a:ahLst/>
                    <a:cxnLst>
                      <a:cxn ang="T8">
                        <a:pos x="T0" y="T1"/>
                      </a:cxn>
                      <a:cxn ang="T9">
                        <a:pos x="T2" y="T3"/>
                      </a:cxn>
                      <a:cxn ang="T10">
                        <a:pos x="T4" y="T5"/>
                      </a:cxn>
                      <a:cxn ang="T11">
                        <a:pos x="T6" y="T7"/>
                      </a:cxn>
                    </a:cxnLst>
                    <a:rect l="T12" t="T13" r="T14" b="T15"/>
                    <a:pathLst>
                      <a:path w="57" h="33">
                        <a:moveTo>
                          <a:pt x="0" y="33"/>
                        </a:moveTo>
                        <a:lnTo>
                          <a:pt x="7" y="10"/>
                        </a:lnTo>
                        <a:lnTo>
                          <a:pt x="55" y="0"/>
                        </a:lnTo>
                        <a:lnTo>
                          <a:pt x="57" y="32"/>
                        </a:lnTo>
                      </a:path>
                    </a:pathLst>
                  </a:custGeom>
                  <a:solidFill>
                    <a:srgbClr val="EAEAEA"/>
                  </a:solidFill>
                  <a:ln w="9525" cap="flat" cmpd="sng">
                    <a:noFill/>
                    <a:prstDash val="solid"/>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481" name="Freeform 3564"/>
                  <p:cNvSpPr>
                    <a:spLocks/>
                  </p:cNvSpPr>
                  <p:nvPr/>
                </p:nvSpPr>
                <p:spPr bwMode="auto">
                  <a:xfrm>
                    <a:off x="3592" y="3332"/>
                    <a:ext cx="30" cy="27"/>
                  </a:xfrm>
                  <a:custGeom>
                    <a:avLst/>
                    <a:gdLst>
                      <a:gd name="T0" fmla="*/ 4 w 29"/>
                      <a:gd name="T1" fmla="*/ 31 h 31"/>
                      <a:gd name="T2" fmla="*/ 0 w 29"/>
                      <a:gd name="T3" fmla="*/ 0 h 31"/>
                      <a:gd name="T4" fmla="*/ 21 w 29"/>
                      <a:gd name="T5" fmla="*/ 2 h 31"/>
                      <a:gd name="T6" fmla="*/ 29 w 29"/>
                      <a:gd name="T7" fmla="*/ 25 h 31"/>
                      <a:gd name="T8" fmla="*/ 0 60000 65536"/>
                      <a:gd name="T9" fmla="*/ 0 60000 65536"/>
                      <a:gd name="T10" fmla="*/ 0 60000 65536"/>
                      <a:gd name="T11" fmla="*/ 0 60000 65536"/>
                      <a:gd name="T12" fmla="*/ 0 w 29"/>
                      <a:gd name="T13" fmla="*/ 0 h 31"/>
                      <a:gd name="T14" fmla="*/ 29 w 29"/>
                      <a:gd name="T15" fmla="*/ 31 h 31"/>
                    </a:gdLst>
                    <a:ahLst/>
                    <a:cxnLst>
                      <a:cxn ang="T8">
                        <a:pos x="T0" y="T1"/>
                      </a:cxn>
                      <a:cxn ang="T9">
                        <a:pos x="T2" y="T3"/>
                      </a:cxn>
                      <a:cxn ang="T10">
                        <a:pos x="T4" y="T5"/>
                      </a:cxn>
                      <a:cxn ang="T11">
                        <a:pos x="T6" y="T7"/>
                      </a:cxn>
                    </a:cxnLst>
                    <a:rect l="T12" t="T13" r="T14" b="T15"/>
                    <a:pathLst>
                      <a:path w="29" h="31">
                        <a:moveTo>
                          <a:pt x="4" y="31"/>
                        </a:moveTo>
                        <a:lnTo>
                          <a:pt x="0" y="0"/>
                        </a:lnTo>
                        <a:lnTo>
                          <a:pt x="21" y="2"/>
                        </a:lnTo>
                        <a:lnTo>
                          <a:pt x="29" y="25"/>
                        </a:lnTo>
                      </a:path>
                    </a:pathLst>
                  </a:custGeom>
                  <a:solidFill>
                    <a:srgbClr val="B2B2B2"/>
                  </a:solidFill>
                  <a:ln w="9525" cap="flat" cmpd="sng">
                    <a:noFill/>
                    <a:prstDash val="solid"/>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482" name="Freeform 3565"/>
                  <p:cNvSpPr>
                    <a:spLocks/>
                  </p:cNvSpPr>
                  <p:nvPr/>
                </p:nvSpPr>
                <p:spPr bwMode="auto">
                  <a:xfrm>
                    <a:off x="3514" y="3346"/>
                    <a:ext cx="95" cy="58"/>
                  </a:xfrm>
                  <a:custGeom>
                    <a:avLst/>
                    <a:gdLst>
                      <a:gd name="T0" fmla="*/ 0 w 94"/>
                      <a:gd name="T1" fmla="*/ 60 h 60"/>
                      <a:gd name="T2" fmla="*/ 11 w 94"/>
                      <a:gd name="T3" fmla="*/ 19 h 60"/>
                      <a:gd name="T4" fmla="*/ 88 w 94"/>
                      <a:gd name="T5" fmla="*/ 0 h 60"/>
                      <a:gd name="T6" fmla="*/ 94 w 94"/>
                      <a:gd name="T7" fmla="*/ 59 h 60"/>
                      <a:gd name="T8" fmla="*/ 0 60000 65536"/>
                      <a:gd name="T9" fmla="*/ 0 60000 65536"/>
                      <a:gd name="T10" fmla="*/ 0 60000 65536"/>
                      <a:gd name="T11" fmla="*/ 0 60000 65536"/>
                      <a:gd name="T12" fmla="*/ 0 w 94"/>
                      <a:gd name="T13" fmla="*/ 0 h 60"/>
                      <a:gd name="T14" fmla="*/ 94 w 94"/>
                      <a:gd name="T15" fmla="*/ 60 h 60"/>
                    </a:gdLst>
                    <a:ahLst/>
                    <a:cxnLst>
                      <a:cxn ang="T8">
                        <a:pos x="T0" y="T1"/>
                      </a:cxn>
                      <a:cxn ang="T9">
                        <a:pos x="T2" y="T3"/>
                      </a:cxn>
                      <a:cxn ang="T10">
                        <a:pos x="T4" y="T5"/>
                      </a:cxn>
                      <a:cxn ang="T11">
                        <a:pos x="T6" y="T7"/>
                      </a:cxn>
                    </a:cxnLst>
                    <a:rect l="T12" t="T13" r="T14" b="T15"/>
                    <a:pathLst>
                      <a:path w="94" h="60">
                        <a:moveTo>
                          <a:pt x="0" y="60"/>
                        </a:moveTo>
                        <a:lnTo>
                          <a:pt x="11" y="19"/>
                        </a:lnTo>
                        <a:lnTo>
                          <a:pt x="88" y="0"/>
                        </a:lnTo>
                        <a:lnTo>
                          <a:pt x="94" y="59"/>
                        </a:lnTo>
                      </a:path>
                    </a:pathLst>
                  </a:custGeom>
                  <a:solidFill>
                    <a:srgbClr val="C0C0C0"/>
                  </a:solidFill>
                  <a:ln w="9525" cap="flat" cmpd="sng">
                    <a:noFill/>
                    <a:prstDash val="solid"/>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483" name="Freeform 3566"/>
                  <p:cNvSpPr>
                    <a:spLocks/>
                  </p:cNvSpPr>
                  <p:nvPr/>
                </p:nvSpPr>
                <p:spPr bwMode="auto">
                  <a:xfrm>
                    <a:off x="3600" y="3346"/>
                    <a:ext cx="48" cy="54"/>
                  </a:xfrm>
                  <a:custGeom>
                    <a:avLst/>
                    <a:gdLst>
                      <a:gd name="T0" fmla="*/ 7 w 49"/>
                      <a:gd name="T1" fmla="*/ 57 h 57"/>
                      <a:gd name="T2" fmla="*/ 0 w 49"/>
                      <a:gd name="T3" fmla="*/ 0 h 57"/>
                      <a:gd name="T4" fmla="*/ 35 w 49"/>
                      <a:gd name="T5" fmla="*/ 5 h 57"/>
                      <a:gd name="T6" fmla="*/ 49 w 49"/>
                      <a:gd name="T7" fmla="*/ 46 h 57"/>
                      <a:gd name="T8" fmla="*/ 0 60000 65536"/>
                      <a:gd name="T9" fmla="*/ 0 60000 65536"/>
                      <a:gd name="T10" fmla="*/ 0 60000 65536"/>
                      <a:gd name="T11" fmla="*/ 0 60000 65536"/>
                      <a:gd name="T12" fmla="*/ 0 w 49"/>
                      <a:gd name="T13" fmla="*/ 0 h 57"/>
                      <a:gd name="T14" fmla="*/ 49 w 49"/>
                      <a:gd name="T15" fmla="*/ 57 h 57"/>
                    </a:gdLst>
                    <a:ahLst/>
                    <a:cxnLst>
                      <a:cxn ang="T8">
                        <a:pos x="T0" y="T1"/>
                      </a:cxn>
                      <a:cxn ang="T9">
                        <a:pos x="T2" y="T3"/>
                      </a:cxn>
                      <a:cxn ang="T10">
                        <a:pos x="T4" y="T5"/>
                      </a:cxn>
                      <a:cxn ang="T11">
                        <a:pos x="T6" y="T7"/>
                      </a:cxn>
                    </a:cxnLst>
                    <a:rect l="T12" t="T13" r="T14" b="T15"/>
                    <a:pathLst>
                      <a:path w="49" h="57">
                        <a:moveTo>
                          <a:pt x="7" y="57"/>
                        </a:moveTo>
                        <a:lnTo>
                          <a:pt x="0" y="0"/>
                        </a:lnTo>
                        <a:lnTo>
                          <a:pt x="35" y="5"/>
                        </a:lnTo>
                        <a:lnTo>
                          <a:pt x="49" y="46"/>
                        </a:lnTo>
                      </a:path>
                    </a:pathLst>
                  </a:custGeom>
                  <a:solidFill>
                    <a:srgbClr val="969696"/>
                  </a:solidFill>
                  <a:ln w="9525" cap="flat" cmpd="sng">
                    <a:noFill/>
                    <a:prstDash val="solid"/>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grpSp>
              <p:nvGrpSpPr>
                <p:cNvPr id="37190" name="Group 3567"/>
                <p:cNvGrpSpPr>
                  <a:grpSpLocks/>
                </p:cNvGrpSpPr>
                <p:nvPr/>
              </p:nvGrpSpPr>
              <p:grpSpPr bwMode="auto">
                <a:xfrm flipH="1">
                  <a:off x="5021" y="1567"/>
                  <a:ext cx="486" cy="344"/>
                  <a:chOff x="2932" y="664"/>
                  <a:chExt cx="913" cy="649"/>
                </a:xfrm>
              </p:grpSpPr>
              <p:sp>
                <p:nvSpPr>
                  <p:cNvPr id="471" name="Freeform 3568"/>
                  <p:cNvSpPr>
                    <a:spLocks/>
                  </p:cNvSpPr>
                  <p:nvPr/>
                </p:nvSpPr>
                <p:spPr bwMode="auto">
                  <a:xfrm>
                    <a:off x="3252" y="666"/>
                    <a:ext cx="98" cy="112"/>
                  </a:xfrm>
                  <a:custGeom>
                    <a:avLst/>
                    <a:gdLst>
                      <a:gd name="T0" fmla="*/ 0 w 188"/>
                      <a:gd name="T1" fmla="*/ 0 h 232"/>
                      <a:gd name="T2" fmla="*/ 1 w 188"/>
                      <a:gd name="T3" fmla="*/ 0 h 232"/>
                      <a:gd name="T4" fmla="*/ 1 w 188"/>
                      <a:gd name="T5" fmla="*/ 0 h 232"/>
                      <a:gd name="T6" fmla="*/ 1 w 188"/>
                      <a:gd name="T7" fmla="*/ 0 h 232"/>
                      <a:gd name="T8" fmla="*/ 0 w 188"/>
                      <a:gd name="T9" fmla="*/ 0 h 232"/>
                      <a:gd name="T10" fmla="*/ 0 60000 65536"/>
                      <a:gd name="T11" fmla="*/ 0 60000 65536"/>
                      <a:gd name="T12" fmla="*/ 0 60000 65536"/>
                      <a:gd name="T13" fmla="*/ 0 60000 65536"/>
                      <a:gd name="T14" fmla="*/ 0 60000 65536"/>
                      <a:gd name="T15" fmla="*/ 0 w 188"/>
                      <a:gd name="T16" fmla="*/ 0 h 232"/>
                      <a:gd name="T17" fmla="*/ 188 w 188"/>
                      <a:gd name="T18" fmla="*/ 232 h 232"/>
                    </a:gdLst>
                    <a:ahLst/>
                    <a:cxnLst>
                      <a:cxn ang="T10">
                        <a:pos x="T0" y="T1"/>
                      </a:cxn>
                      <a:cxn ang="T11">
                        <a:pos x="T2" y="T3"/>
                      </a:cxn>
                      <a:cxn ang="T12">
                        <a:pos x="T4" y="T5"/>
                      </a:cxn>
                      <a:cxn ang="T13">
                        <a:pos x="T6" y="T7"/>
                      </a:cxn>
                      <a:cxn ang="T14">
                        <a:pos x="T8" y="T9"/>
                      </a:cxn>
                    </a:cxnLst>
                    <a:rect l="T15" t="T16" r="T17" b="T18"/>
                    <a:pathLst>
                      <a:path w="188" h="232">
                        <a:moveTo>
                          <a:pt x="0" y="225"/>
                        </a:moveTo>
                        <a:lnTo>
                          <a:pt x="15" y="153"/>
                        </a:lnTo>
                        <a:lnTo>
                          <a:pt x="186" y="0"/>
                        </a:lnTo>
                        <a:lnTo>
                          <a:pt x="188" y="232"/>
                        </a:lnTo>
                        <a:lnTo>
                          <a:pt x="0" y="225"/>
                        </a:lnTo>
                        <a:close/>
                      </a:path>
                    </a:pathLst>
                  </a:custGeom>
                  <a:solidFill>
                    <a:srgbClr val="233360"/>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472" name="Freeform 3569"/>
                  <p:cNvSpPr>
                    <a:spLocks/>
                  </p:cNvSpPr>
                  <p:nvPr/>
                </p:nvSpPr>
                <p:spPr bwMode="auto">
                  <a:xfrm>
                    <a:off x="3117" y="666"/>
                    <a:ext cx="730" cy="645"/>
                  </a:xfrm>
                  <a:custGeom>
                    <a:avLst/>
                    <a:gdLst>
                      <a:gd name="T0" fmla="*/ 6 w 1454"/>
                      <a:gd name="T1" fmla="*/ 1 h 1298"/>
                      <a:gd name="T2" fmla="*/ 3 w 1454"/>
                      <a:gd name="T3" fmla="*/ 1 h 1298"/>
                      <a:gd name="T4" fmla="*/ 3 w 1454"/>
                      <a:gd name="T5" fmla="*/ 1 h 1298"/>
                      <a:gd name="T6" fmla="*/ 1 w 1454"/>
                      <a:gd name="T7" fmla="*/ 0 h 1298"/>
                      <a:gd name="T8" fmla="*/ 1 w 1454"/>
                      <a:gd name="T9" fmla="*/ 1 h 1298"/>
                      <a:gd name="T10" fmla="*/ 0 w 1454"/>
                      <a:gd name="T11" fmla="*/ 1 h 1298"/>
                      <a:gd name="T12" fmla="*/ 1 w 1454"/>
                      <a:gd name="T13" fmla="*/ 5 h 1298"/>
                      <a:gd name="T14" fmla="*/ 6 w 1454"/>
                      <a:gd name="T15" fmla="*/ 5 h 1298"/>
                      <a:gd name="T16" fmla="*/ 6 w 1454"/>
                      <a:gd name="T17" fmla="*/ 1 h 12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54"/>
                      <a:gd name="T28" fmla="*/ 0 h 1298"/>
                      <a:gd name="T29" fmla="*/ 1454 w 1454"/>
                      <a:gd name="T30" fmla="*/ 1298 h 12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54" h="1298">
                        <a:moveTo>
                          <a:pt x="1365" y="365"/>
                        </a:moveTo>
                        <a:lnTo>
                          <a:pt x="1008" y="301"/>
                        </a:lnTo>
                        <a:lnTo>
                          <a:pt x="992" y="130"/>
                        </a:lnTo>
                        <a:lnTo>
                          <a:pt x="454" y="0"/>
                        </a:lnTo>
                        <a:lnTo>
                          <a:pt x="455" y="199"/>
                        </a:lnTo>
                        <a:lnTo>
                          <a:pt x="0" y="117"/>
                        </a:lnTo>
                        <a:lnTo>
                          <a:pt x="4" y="1298"/>
                        </a:lnTo>
                        <a:lnTo>
                          <a:pt x="1454" y="1291"/>
                        </a:lnTo>
                        <a:lnTo>
                          <a:pt x="1365" y="365"/>
                        </a:lnTo>
                        <a:close/>
                      </a:path>
                    </a:pathLst>
                  </a:custGeom>
                  <a:solidFill>
                    <a:srgbClr val="FFE5E5"/>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473" name="Freeform 3570"/>
                  <p:cNvSpPr>
                    <a:spLocks/>
                  </p:cNvSpPr>
                  <p:nvPr/>
                </p:nvSpPr>
                <p:spPr bwMode="auto">
                  <a:xfrm>
                    <a:off x="3160" y="1044"/>
                    <a:ext cx="638" cy="105"/>
                  </a:xfrm>
                  <a:custGeom>
                    <a:avLst/>
                    <a:gdLst>
                      <a:gd name="T0" fmla="*/ 1 w 1274"/>
                      <a:gd name="T1" fmla="*/ 1 h 213"/>
                      <a:gd name="T2" fmla="*/ 0 w 1274"/>
                      <a:gd name="T3" fmla="*/ 1 h 213"/>
                      <a:gd name="T4" fmla="*/ 0 w 1274"/>
                      <a:gd name="T5" fmla="*/ 0 h 213"/>
                      <a:gd name="T6" fmla="*/ 5 w 1274"/>
                      <a:gd name="T7" fmla="*/ 1 h 213"/>
                      <a:gd name="T8" fmla="*/ 5 w 1274"/>
                      <a:gd name="T9" fmla="*/ 1 h 213"/>
                      <a:gd name="T10" fmla="*/ 5 w 1274"/>
                      <a:gd name="T11" fmla="*/ 1 h 213"/>
                      <a:gd name="T12" fmla="*/ 1 w 1274"/>
                      <a:gd name="T13" fmla="*/ 1 h 213"/>
                      <a:gd name="T14" fmla="*/ 0 60000 65536"/>
                      <a:gd name="T15" fmla="*/ 0 60000 65536"/>
                      <a:gd name="T16" fmla="*/ 0 60000 65536"/>
                      <a:gd name="T17" fmla="*/ 0 60000 65536"/>
                      <a:gd name="T18" fmla="*/ 0 60000 65536"/>
                      <a:gd name="T19" fmla="*/ 0 60000 65536"/>
                      <a:gd name="T20" fmla="*/ 0 60000 65536"/>
                      <a:gd name="T21" fmla="*/ 0 w 1274"/>
                      <a:gd name="T22" fmla="*/ 0 h 213"/>
                      <a:gd name="T23" fmla="*/ 1274 w 1274"/>
                      <a:gd name="T24" fmla="*/ 213 h 2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4" h="213">
                        <a:moveTo>
                          <a:pt x="3" y="167"/>
                        </a:moveTo>
                        <a:lnTo>
                          <a:pt x="0" y="167"/>
                        </a:lnTo>
                        <a:lnTo>
                          <a:pt x="0" y="0"/>
                        </a:lnTo>
                        <a:lnTo>
                          <a:pt x="1255" y="99"/>
                        </a:lnTo>
                        <a:lnTo>
                          <a:pt x="1263" y="100"/>
                        </a:lnTo>
                        <a:lnTo>
                          <a:pt x="1274" y="213"/>
                        </a:lnTo>
                        <a:lnTo>
                          <a:pt x="3" y="167"/>
                        </a:lnTo>
                        <a:close/>
                      </a:path>
                    </a:pathLst>
                  </a:custGeom>
                  <a:solidFill>
                    <a:srgbClr val="AAFFFF"/>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474" name="Freeform 3571"/>
                  <p:cNvSpPr>
                    <a:spLocks/>
                  </p:cNvSpPr>
                  <p:nvPr/>
                </p:nvSpPr>
                <p:spPr bwMode="auto">
                  <a:xfrm>
                    <a:off x="3160" y="914"/>
                    <a:ext cx="626" cy="136"/>
                  </a:xfrm>
                  <a:custGeom>
                    <a:avLst/>
                    <a:gdLst>
                      <a:gd name="T0" fmla="*/ 0 w 1255"/>
                      <a:gd name="T1" fmla="*/ 0 h 265"/>
                      <a:gd name="T2" fmla="*/ 0 w 1255"/>
                      <a:gd name="T3" fmla="*/ 0 h 265"/>
                      <a:gd name="T4" fmla="*/ 0 w 1255"/>
                      <a:gd name="T5" fmla="*/ 0 h 265"/>
                      <a:gd name="T6" fmla="*/ 4 w 1255"/>
                      <a:gd name="T7" fmla="*/ 0 h 265"/>
                      <a:gd name="T8" fmla="*/ 4 w 1255"/>
                      <a:gd name="T9" fmla="*/ 0 h 265"/>
                      <a:gd name="T10" fmla="*/ 4 w 1255"/>
                      <a:gd name="T11" fmla="*/ 1 h 265"/>
                      <a:gd name="T12" fmla="*/ 0 w 1255"/>
                      <a:gd name="T13" fmla="*/ 0 h 265"/>
                      <a:gd name="T14" fmla="*/ 0 60000 65536"/>
                      <a:gd name="T15" fmla="*/ 0 60000 65536"/>
                      <a:gd name="T16" fmla="*/ 0 60000 65536"/>
                      <a:gd name="T17" fmla="*/ 0 60000 65536"/>
                      <a:gd name="T18" fmla="*/ 0 60000 65536"/>
                      <a:gd name="T19" fmla="*/ 0 60000 65536"/>
                      <a:gd name="T20" fmla="*/ 0 60000 65536"/>
                      <a:gd name="T21" fmla="*/ 0 w 1255"/>
                      <a:gd name="T22" fmla="*/ 0 h 265"/>
                      <a:gd name="T23" fmla="*/ 1255 w 1255"/>
                      <a:gd name="T24" fmla="*/ 265 h 2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5" h="265">
                        <a:moveTo>
                          <a:pt x="5" y="166"/>
                        </a:moveTo>
                        <a:lnTo>
                          <a:pt x="1" y="166"/>
                        </a:lnTo>
                        <a:lnTo>
                          <a:pt x="0" y="0"/>
                        </a:lnTo>
                        <a:lnTo>
                          <a:pt x="1234" y="151"/>
                        </a:lnTo>
                        <a:lnTo>
                          <a:pt x="1244" y="152"/>
                        </a:lnTo>
                        <a:lnTo>
                          <a:pt x="1255" y="265"/>
                        </a:lnTo>
                        <a:lnTo>
                          <a:pt x="5" y="166"/>
                        </a:lnTo>
                        <a:close/>
                      </a:path>
                    </a:pathLst>
                  </a:custGeom>
                  <a:solidFill>
                    <a:srgbClr val="BAFFFF"/>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475" name="Freeform 3572"/>
                  <p:cNvSpPr>
                    <a:spLocks/>
                  </p:cNvSpPr>
                  <p:nvPr/>
                </p:nvSpPr>
                <p:spPr bwMode="auto">
                  <a:xfrm>
                    <a:off x="3160" y="766"/>
                    <a:ext cx="620" cy="180"/>
                  </a:xfrm>
                  <a:custGeom>
                    <a:avLst/>
                    <a:gdLst>
                      <a:gd name="T0" fmla="*/ 0 w 1235"/>
                      <a:gd name="T1" fmla="*/ 0 h 363"/>
                      <a:gd name="T2" fmla="*/ 0 w 1235"/>
                      <a:gd name="T3" fmla="*/ 0 h 363"/>
                      <a:gd name="T4" fmla="*/ 0 w 1235"/>
                      <a:gd name="T5" fmla="*/ 0 h 363"/>
                      <a:gd name="T6" fmla="*/ 4 w 1235"/>
                      <a:gd name="T7" fmla="*/ 0 h 363"/>
                      <a:gd name="T8" fmla="*/ 4 w 1235"/>
                      <a:gd name="T9" fmla="*/ 1 h 363"/>
                      <a:gd name="T10" fmla="*/ 0 w 1235"/>
                      <a:gd name="T11" fmla="*/ 0 h 363"/>
                      <a:gd name="T12" fmla="*/ 0 60000 65536"/>
                      <a:gd name="T13" fmla="*/ 0 60000 65536"/>
                      <a:gd name="T14" fmla="*/ 0 60000 65536"/>
                      <a:gd name="T15" fmla="*/ 0 60000 65536"/>
                      <a:gd name="T16" fmla="*/ 0 60000 65536"/>
                      <a:gd name="T17" fmla="*/ 0 60000 65536"/>
                      <a:gd name="T18" fmla="*/ 0 w 1235"/>
                      <a:gd name="T19" fmla="*/ 0 h 363"/>
                      <a:gd name="T20" fmla="*/ 1235 w 1235"/>
                      <a:gd name="T21" fmla="*/ 363 h 363"/>
                    </a:gdLst>
                    <a:ahLst/>
                    <a:cxnLst>
                      <a:cxn ang="T12">
                        <a:pos x="T0" y="T1"/>
                      </a:cxn>
                      <a:cxn ang="T13">
                        <a:pos x="T2" y="T3"/>
                      </a:cxn>
                      <a:cxn ang="T14">
                        <a:pos x="T4" y="T5"/>
                      </a:cxn>
                      <a:cxn ang="T15">
                        <a:pos x="T6" y="T7"/>
                      </a:cxn>
                      <a:cxn ang="T16">
                        <a:pos x="T8" y="T9"/>
                      </a:cxn>
                      <a:cxn ang="T17">
                        <a:pos x="T10" y="T11"/>
                      </a:cxn>
                    </a:cxnLst>
                    <a:rect l="T18" t="T19" r="T20" b="T21"/>
                    <a:pathLst>
                      <a:path w="1235" h="363">
                        <a:moveTo>
                          <a:pt x="6" y="212"/>
                        </a:moveTo>
                        <a:lnTo>
                          <a:pt x="0" y="212"/>
                        </a:lnTo>
                        <a:lnTo>
                          <a:pt x="0" y="0"/>
                        </a:lnTo>
                        <a:lnTo>
                          <a:pt x="1220" y="204"/>
                        </a:lnTo>
                        <a:lnTo>
                          <a:pt x="1235" y="363"/>
                        </a:lnTo>
                        <a:lnTo>
                          <a:pt x="6" y="212"/>
                        </a:lnTo>
                        <a:close/>
                      </a:path>
                    </a:pathLst>
                  </a:custGeom>
                  <a:solidFill>
                    <a:srgbClr val="CCFFFF"/>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476" name="Freeform 3573"/>
                  <p:cNvSpPr>
                    <a:spLocks/>
                  </p:cNvSpPr>
                  <p:nvPr/>
                </p:nvSpPr>
                <p:spPr bwMode="auto">
                  <a:xfrm>
                    <a:off x="2933" y="722"/>
                    <a:ext cx="190" cy="589"/>
                  </a:xfrm>
                  <a:custGeom>
                    <a:avLst/>
                    <a:gdLst>
                      <a:gd name="T0" fmla="*/ 0 w 376"/>
                      <a:gd name="T1" fmla="*/ 5 h 1181"/>
                      <a:gd name="T2" fmla="*/ 1 w 376"/>
                      <a:gd name="T3" fmla="*/ 2 h 1181"/>
                      <a:gd name="T4" fmla="*/ 2 w 376"/>
                      <a:gd name="T5" fmla="*/ 0 h 1181"/>
                      <a:gd name="T6" fmla="*/ 2 w 376"/>
                      <a:gd name="T7" fmla="*/ 5 h 1181"/>
                      <a:gd name="T8" fmla="*/ 0 w 376"/>
                      <a:gd name="T9" fmla="*/ 5 h 1181"/>
                      <a:gd name="T10" fmla="*/ 0 60000 65536"/>
                      <a:gd name="T11" fmla="*/ 0 60000 65536"/>
                      <a:gd name="T12" fmla="*/ 0 60000 65536"/>
                      <a:gd name="T13" fmla="*/ 0 60000 65536"/>
                      <a:gd name="T14" fmla="*/ 0 60000 65536"/>
                      <a:gd name="T15" fmla="*/ 0 w 376"/>
                      <a:gd name="T16" fmla="*/ 0 h 1181"/>
                      <a:gd name="T17" fmla="*/ 376 w 376"/>
                      <a:gd name="T18" fmla="*/ 1181 h 1181"/>
                    </a:gdLst>
                    <a:ahLst/>
                    <a:cxnLst>
                      <a:cxn ang="T10">
                        <a:pos x="T0" y="T1"/>
                      </a:cxn>
                      <a:cxn ang="T11">
                        <a:pos x="T2" y="T3"/>
                      </a:cxn>
                      <a:cxn ang="T12">
                        <a:pos x="T4" y="T5"/>
                      </a:cxn>
                      <a:cxn ang="T13">
                        <a:pos x="T6" y="T7"/>
                      </a:cxn>
                      <a:cxn ang="T14">
                        <a:pos x="T8" y="T9"/>
                      </a:cxn>
                    </a:cxnLst>
                    <a:rect l="T15" t="T16" r="T17" b="T18"/>
                    <a:pathLst>
                      <a:path w="376" h="1181">
                        <a:moveTo>
                          <a:pt x="0" y="1168"/>
                        </a:moveTo>
                        <a:lnTo>
                          <a:pt x="30" y="306"/>
                        </a:lnTo>
                        <a:lnTo>
                          <a:pt x="372" y="0"/>
                        </a:lnTo>
                        <a:lnTo>
                          <a:pt x="376" y="1181"/>
                        </a:lnTo>
                        <a:lnTo>
                          <a:pt x="0" y="1168"/>
                        </a:lnTo>
                        <a:close/>
                      </a:path>
                    </a:pathLst>
                  </a:custGeom>
                  <a:solidFill>
                    <a:srgbClr val="667F99"/>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477" name="Freeform 3574"/>
                  <p:cNvSpPr>
                    <a:spLocks/>
                  </p:cNvSpPr>
                  <p:nvPr/>
                </p:nvSpPr>
                <p:spPr bwMode="auto">
                  <a:xfrm>
                    <a:off x="3160" y="1175"/>
                    <a:ext cx="650" cy="136"/>
                  </a:xfrm>
                  <a:custGeom>
                    <a:avLst/>
                    <a:gdLst>
                      <a:gd name="T0" fmla="*/ 0 w 1299"/>
                      <a:gd name="T1" fmla="*/ 0 h 272"/>
                      <a:gd name="T2" fmla="*/ 4 w 1299"/>
                      <a:gd name="T3" fmla="*/ 1 h 272"/>
                      <a:gd name="T4" fmla="*/ 5 w 1299"/>
                      <a:gd name="T5" fmla="*/ 1 h 272"/>
                      <a:gd name="T6" fmla="*/ 5 w 1299"/>
                      <a:gd name="T7" fmla="*/ 1 h 272"/>
                      <a:gd name="T8" fmla="*/ 3 w 1299"/>
                      <a:gd name="T9" fmla="*/ 1 h 272"/>
                      <a:gd name="T10" fmla="*/ 3 w 1299"/>
                      <a:gd name="T11" fmla="*/ 1 h 272"/>
                      <a:gd name="T12" fmla="*/ 1 w 1299"/>
                      <a:gd name="T13" fmla="*/ 1 h 272"/>
                      <a:gd name="T14" fmla="*/ 1 w 1299"/>
                      <a:gd name="T15" fmla="*/ 1 h 272"/>
                      <a:gd name="T16" fmla="*/ 0 w 1299"/>
                      <a:gd name="T17" fmla="*/ 1 h 272"/>
                      <a:gd name="T18" fmla="*/ 0 w 1299"/>
                      <a:gd name="T19" fmla="*/ 0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99"/>
                      <a:gd name="T31" fmla="*/ 0 h 272"/>
                      <a:gd name="T32" fmla="*/ 1299 w 1299"/>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99" h="272">
                        <a:moveTo>
                          <a:pt x="0" y="0"/>
                        </a:moveTo>
                        <a:lnTo>
                          <a:pt x="1277" y="46"/>
                        </a:lnTo>
                        <a:lnTo>
                          <a:pt x="1282" y="47"/>
                        </a:lnTo>
                        <a:lnTo>
                          <a:pt x="1299" y="208"/>
                        </a:lnTo>
                        <a:lnTo>
                          <a:pt x="867" y="210"/>
                        </a:lnTo>
                        <a:lnTo>
                          <a:pt x="876" y="271"/>
                        </a:lnTo>
                        <a:lnTo>
                          <a:pt x="462" y="272"/>
                        </a:lnTo>
                        <a:lnTo>
                          <a:pt x="462" y="211"/>
                        </a:lnTo>
                        <a:lnTo>
                          <a:pt x="2" y="213"/>
                        </a:lnTo>
                        <a:lnTo>
                          <a:pt x="0" y="0"/>
                        </a:lnTo>
                        <a:close/>
                      </a:path>
                    </a:pathLst>
                  </a:custGeom>
                  <a:solidFill>
                    <a:srgbClr val="99FFFF"/>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grpSp>
        </p:grpSp>
      </p:grpSp>
      <p:pic>
        <p:nvPicPr>
          <p:cNvPr id="36873" name="Picture 16"/>
          <p:cNvPicPr>
            <a:picLocks noChangeAspect="1" noChangeArrowheads="1"/>
          </p:cNvPicPr>
          <p:nvPr/>
        </p:nvPicPr>
        <p:blipFill>
          <a:blip r:embed="rId3" cstate="print"/>
          <a:srcRect/>
          <a:stretch>
            <a:fillRect/>
          </a:stretch>
        </p:blipFill>
        <p:spPr bwMode="auto">
          <a:xfrm>
            <a:off x="2795588" y="3203575"/>
            <a:ext cx="274637" cy="295275"/>
          </a:xfrm>
          <a:prstGeom prst="rect">
            <a:avLst/>
          </a:prstGeom>
          <a:noFill/>
          <a:ln w="9525">
            <a:noFill/>
            <a:miter lim="800000"/>
            <a:headEnd/>
            <a:tailEnd/>
          </a:ln>
        </p:spPr>
      </p:pic>
      <p:sp>
        <p:nvSpPr>
          <p:cNvPr id="516" name="Text Box 258"/>
          <p:cNvSpPr txBox="1">
            <a:spLocks noChangeArrowheads="1"/>
          </p:cNvSpPr>
          <p:nvPr/>
        </p:nvSpPr>
        <p:spPr bwMode="auto">
          <a:xfrm>
            <a:off x="6130925" y="5503863"/>
            <a:ext cx="2176463" cy="400050"/>
          </a:xfrm>
          <a:prstGeom prst="rect">
            <a:avLst/>
          </a:prstGeom>
          <a:solidFill>
            <a:srgbClr val="FFFFFF">
              <a:alpha val="59999"/>
            </a:srgbClr>
          </a:solidFill>
          <a:ln w="12700">
            <a:noFill/>
            <a:miter lim="800000"/>
            <a:headEnd/>
            <a:tailEnd/>
          </a:ln>
        </p:spPr>
        <p:txBody>
          <a:bodyPr wrap="none">
            <a:spAutoFit/>
          </a:bodyPr>
          <a:lstStyle/>
          <a:p>
            <a:pPr fontAlgn="auto">
              <a:spcBef>
                <a:spcPts val="0"/>
              </a:spcBef>
              <a:spcAft>
                <a:spcPts val="0"/>
              </a:spcAft>
              <a:defRPr/>
            </a:pPr>
            <a:r>
              <a:rPr kumimoji="0" lang="en-US" altLang="ja-JP" b="1" kern="0" dirty="0">
                <a:solidFill>
                  <a:srgbClr val="000000"/>
                </a:solidFill>
                <a:latin typeface="Arial" charset="0"/>
              </a:rPr>
              <a:t>Fiji RS </a:t>
            </a:r>
            <a:r>
              <a:rPr kumimoji="0" lang="en-US" altLang="ja-JP" sz="1400" b="1" kern="0" dirty="0">
                <a:solidFill>
                  <a:srgbClr val="000000"/>
                </a:solidFill>
                <a:latin typeface="Arial" charset="0"/>
              </a:rPr>
              <a:t>(with WINDS)</a:t>
            </a:r>
          </a:p>
        </p:txBody>
      </p:sp>
      <p:sp>
        <p:nvSpPr>
          <p:cNvPr id="517" name="Text Box 260"/>
          <p:cNvSpPr txBox="1">
            <a:spLocks noChangeArrowheads="1"/>
          </p:cNvSpPr>
          <p:nvPr/>
        </p:nvSpPr>
        <p:spPr bwMode="auto">
          <a:xfrm>
            <a:off x="3970338" y="2420938"/>
            <a:ext cx="2933700" cy="400050"/>
          </a:xfrm>
          <a:prstGeom prst="rect">
            <a:avLst/>
          </a:prstGeom>
          <a:solidFill>
            <a:srgbClr val="FFFFFF">
              <a:alpha val="59999"/>
            </a:srgbClr>
          </a:solidFill>
          <a:ln w="12700">
            <a:noFill/>
            <a:miter lim="800000"/>
            <a:headEnd/>
            <a:tailEnd/>
          </a:ln>
        </p:spPr>
        <p:txBody>
          <a:bodyPr wrap="none">
            <a:spAutoFit/>
          </a:bodyPr>
          <a:lstStyle/>
          <a:p>
            <a:pPr fontAlgn="auto">
              <a:spcBef>
                <a:spcPts val="0"/>
              </a:spcBef>
              <a:spcAft>
                <a:spcPts val="0"/>
              </a:spcAft>
              <a:defRPr/>
            </a:pPr>
            <a:r>
              <a:rPr kumimoji="0" lang="en-US" altLang="ja-JP" b="1" kern="0" dirty="0">
                <a:solidFill>
                  <a:srgbClr val="000000"/>
                </a:solidFill>
                <a:latin typeface="Arial" charset="0"/>
              </a:rPr>
              <a:t>Mongolia RS </a:t>
            </a:r>
            <a:r>
              <a:rPr kumimoji="0" lang="en-US" altLang="ja-JP" sz="1400" b="1" kern="0" dirty="0">
                <a:solidFill>
                  <a:srgbClr val="000000"/>
                </a:solidFill>
                <a:latin typeface="Arial" charset="0"/>
              </a:rPr>
              <a:t>(with WINDS)</a:t>
            </a:r>
          </a:p>
        </p:txBody>
      </p:sp>
      <p:sp>
        <p:nvSpPr>
          <p:cNvPr id="518" name="Text Box 261"/>
          <p:cNvSpPr txBox="1">
            <a:spLocks noChangeArrowheads="1"/>
          </p:cNvSpPr>
          <p:nvPr/>
        </p:nvSpPr>
        <p:spPr bwMode="auto">
          <a:xfrm>
            <a:off x="4060825" y="4757738"/>
            <a:ext cx="3006725" cy="400050"/>
          </a:xfrm>
          <a:prstGeom prst="rect">
            <a:avLst/>
          </a:prstGeom>
          <a:solidFill>
            <a:srgbClr val="FFFFFF">
              <a:alpha val="59999"/>
            </a:srgbClr>
          </a:solidFill>
          <a:ln w="12700">
            <a:noFill/>
            <a:miter lim="800000"/>
            <a:headEnd/>
            <a:tailEnd/>
          </a:ln>
        </p:spPr>
        <p:txBody>
          <a:bodyPr wrap="none">
            <a:spAutoFit/>
          </a:bodyPr>
          <a:lstStyle/>
          <a:p>
            <a:pPr fontAlgn="auto">
              <a:spcBef>
                <a:spcPts val="0"/>
              </a:spcBef>
              <a:spcAft>
                <a:spcPts val="0"/>
              </a:spcAft>
              <a:defRPr/>
            </a:pPr>
            <a:r>
              <a:rPr kumimoji="0" lang="en-US" altLang="ja-JP" b="1" kern="0" dirty="0">
                <a:solidFill>
                  <a:srgbClr val="000000"/>
                </a:solidFill>
                <a:latin typeface="Arial" charset="0"/>
              </a:rPr>
              <a:t>Indonesia RS </a:t>
            </a:r>
            <a:r>
              <a:rPr kumimoji="0" lang="en-US" altLang="ja-JP" sz="1400" b="1" kern="0" dirty="0">
                <a:solidFill>
                  <a:srgbClr val="000000"/>
                </a:solidFill>
                <a:latin typeface="Arial" charset="0"/>
              </a:rPr>
              <a:t>(with WINDS)</a:t>
            </a:r>
          </a:p>
        </p:txBody>
      </p:sp>
      <p:sp>
        <p:nvSpPr>
          <p:cNvPr id="519" name="Text Box 262"/>
          <p:cNvSpPr txBox="1">
            <a:spLocks noChangeArrowheads="1"/>
          </p:cNvSpPr>
          <p:nvPr/>
        </p:nvSpPr>
        <p:spPr bwMode="auto">
          <a:xfrm>
            <a:off x="3295650" y="3203575"/>
            <a:ext cx="2800350" cy="400050"/>
          </a:xfrm>
          <a:prstGeom prst="rect">
            <a:avLst/>
          </a:prstGeom>
          <a:solidFill>
            <a:srgbClr val="FFFFFF">
              <a:alpha val="59999"/>
            </a:srgbClr>
          </a:solidFill>
          <a:ln w="12700">
            <a:noFill/>
            <a:miter lim="800000"/>
            <a:headEnd/>
            <a:tailEnd/>
          </a:ln>
        </p:spPr>
        <p:txBody>
          <a:bodyPr wrap="none">
            <a:spAutoFit/>
          </a:bodyPr>
          <a:lstStyle/>
          <a:p>
            <a:pPr fontAlgn="auto">
              <a:spcBef>
                <a:spcPts val="0"/>
              </a:spcBef>
              <a:spcAft>
                <a:spcPts val="0"/>
              </a:spcAft>
              <a:defRPr/>
            </a:pPr>
            <a:r>
              <a:rPr kumimoji="0" lang="en-US" altLang="ja-JP" b="1" kern="0" dirty="0">
                <a:solidFill>
                  <a:srgbClr val="000000"/>
                </a:solidFill>
                <a:latin typeface="Arial" charset="0"/>
              </a:rPr>
              <a:t>Vietnam RS </a:t>
            </a:r>
            <a:r>
              <a:rPr kumimoji="0" lang="en-US" altLang="ja-JP" sz="1400" b="1" kern="0" dirty="0">
                <a:solidFill>
                  <a:srgbClr val="000000"/>
                </a:solidFill>
                <a:latin typeface="Arial" charset="0"/>
              </a:rPr>
              <a:t>(with WINDS)</a:t>
            </a:r>
          </a:p>
        </p:txBody>
      </p:sp>
      <p:sp>
        <p:nvSpPr>
          <p:cNvPr id="520" name="Text Box 263"/>
          <p:cNvSpPr txBox="1">
            <a:spLocks noChangeArrowheads="1"/>
          </p:cNvSpPr>
          <p:nvPr/>
        </p:nvSpPr>
        <p:spPr bwMode="auto">
          <a:xfrm>
            <a:off x="234950" y="4508500"/>
            <a:ext cx="2962275" cy="400050"/>
          </a:xfrm>
          <a:prstGeom prst="rect">
            <a:avLst/>
          </a:prstGeom>
          <a:solidFill>
            <a:srgbClr val="FFFFFF">
              <a:alpha val="59999"/>
            </a:srgbClr>
          </a:solidFill>
          <a:ln w="12700">
            <a:noFill/>
            <a:miter lim="800000"/>
            <a:headEnd/>
            <a:tailEnd/>
          </a:ln>
        </p:spPr>
        <p:txBody>
          <a:bodyPr wrap="none">
            <a:spAutoFit/>
          </a:bodyPr>
          <a:lstStyle/>
          <a:p>
            <a:pPr fontAlgn="auto">
              <a:spcBef>
                <a:spcPts val="0"/>
              </a:spcBef>
              <a:spcAft>
                <a:spcPts val="0"/>
              </a:spcAft>
              <a:defRPr/>
            </a:pPr>
            <a:r>
              <a:rPr kumimoji="0" lang="en-US" altLang="ja-JP" b="1" kern="0" dirty="0">
                <a:solidFill>
                  <a:srgbClr val="000000"/>
                </a:solidFill>
                <a:latin typeface="Arial" charset="0"/>
              </a:rPr>
              <a:t>Sri Lanka RS </a:t>
            </a:r>
            <a:r>
              <a:rPr kumimoji="0" lang="en-US" altLang="ja-JP" sz="1400" b="1" kern="0" dirty="0">
                <a:solidFill>
                  <a:srgbClr val="000000"/>
                </a:solidFill>
                <a:latin typeface="Arial" charset="0"/>
              </a:rPr>
              <a:t>(with WINDS)</a:t>
            </a:r>
          </a:p>
        </p:txBody>
      </p:sp>
      <p:sp>
        <p:nvSpPr>
          <p:cNvPr id="521" name="Text Box 266"/>
          <p:cNvSpPr txBox="1">
            <a:spLocks noChangeArrowheads="1"/>
          </p:cNvSpPr>
          <p:nvPr/>
        </p:nvSpPr>
        <p:spPr bwMode="auto">
          <a:xfrm>
            <a:off x="687388" y="3429000"/>
            <a:ext cx="2068512" cy="615950"/>
          </a:xfrm>
          <a:prstGeom prst="rect">
            <a:avLst/>
          </a:prstGeom>
          <a:solidFill>
            <a:srgbClr val="FFFFFF">
              <a:alpha val="59999"/>
            </a:srgbClr>
          </a:solidFill>
          <a:ln w="12700">
            <a:noFill/>
            <a:miter lim="800000"/>
            <a:headEnd/>
            <a:tailEnd/>
          </a:ln>
        </p:spPr>
        <p:txBody>
          <a:bodyPr wrap="none">
            <a:spAutoFit/>
          </a:bodyPr>
          <a:lstStyle/>
          <a:p>
            <a:pPr fontAlgn="auto">
              <a:spcBef>
                <a:spcPts val="0"/>
              </a:spcBef>
              <a:spcAft>
                <a:spcPts val="0"/>
              </a:spcAft>
              <a:defRPr/>
            </a:pPr>
            <a:r>
              <a:rPr kumimoji="0" lang="en-US" altLang="ja-JP" b="1" kern="0" dirty="0">
                <a:solidFill>
                  <a:srgbClr val="000000"/>
                </a:solidFill>
                <a:latin typeface="Arial" charset="0"/>
              </a:rPr>
              <a:t>Bangladesh RS</a:t>
            </a:r>
          </a:p>
          <a:p>
            <a:pPr fontAlgn="auto">
              <a:spcBef>
                <a:spcPts val="0"/>
              </a:spcBef>
              <a:spcAft>
                <a:spcPts val="0"/>
              </a:spcAft>
              <a:defRPr/>
            </a:pPr>
            <a:r>
              <a:rPr kumimoji="0" lang="en-US" altLang="ja-JP" sz="1400" b="1" kern="0" dirty="0">
                <a:solidFill>
                  <a:srgbClr val="000000"/>
                </a:solidFill>
                <a:latin typeface="Arial" charset="0"/>
              </a:rPr>
              <a:t>(with WINDS)</a:t>
            </a:r>
          </a:p>
        </p:txBody>
      </p:sp>
      <p:pic>
        <p:nvPicPr>
          <p:cNvPr id="36880" name="Picture 16"/>
          <p:cNvPicPr>
            <a:picLocks noChangeAspect="1" noChangeArrowheads="1"/>
          </p:cNvPicPr>
          <p:nvPr/>
        </p:nvPicPr>
        <p:blipFill>
          <a:blip r:embed="rId3" cstate="print"/>
          <a:srcRect/>
          <a:stretch>
            <a:fillRect/>
          </a:stretch>
        </p:blipFill>
        <p:spPr bwMode="auto">
          <a:xfrm>
            <a:off x="3732213" y="2438400"/>
            <a:ext cx="274637" cy="295275"/>
          </a:xfrm>
          <a:prstGeom prst="rect">
            <a:avLst/>
          </a:prstGeom>
          <a:noFill/>
          <a:ln w="9525">
            <a:noFill/>
            <a:miter lim="800000"/>
            <a:headEnd/>
            <a:tailEnd/>
          </a:ln>
        </p:spPr>
      </p:pic>
      <p:grpSp>
        <p:nvGrpSpPr>
          <p:cNvPr id="36881" name="Group 233"/>
          <p:cNvGrpSpPr>
            <a:grpSpLocks/>
          </p:cNvGrpSpPr>
          <p:nvPr/>
        </p:nvGrpSpPr>
        <p:grpSpPr bwMode="auto">
          <a:xfrm>
            <a:off x="3386138" y="2438400"/>
            <a:ext cx="649287" cy="328613"/>
            <a:chOff x="3923" y="3237"/>
            <a:chExt cx="409" cy="207"/>
          </a:xfrm>
        </p:grpSpPr>
        <p:sp>
          <p:nvSpPr>
            <p:cNvPr id="524" name="Oval 234"/>
            <p:cNvSpPr>
              <a:spLocks noChangeArrowheads="1"/>
            </p:cNvSpPr>
            <p:nvPr/>
          </p:nvSpPr>
          <p:spPr bwMode="auto">
            <a:xfrm>
              <a:off x="3923" y="3339"/>
              <a:ext cx="409" cy="105"/>
            </a:xfrm>
            <a:prstGeom prst="ellipse">
              <a:avLst/>
            </a:prstGeom>
            <a:noFill/>
            <a:ln w="6350">
              <a:solidFill>
                <a:srgbClr val="0000FF"/>
              </a:solidFill>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nvGrpSpPr>
            <p:cNvPr id="37162" name="Group 235"/>
            <p:cNvGrpSpPr>
              <a:grpSpLocks/>
            </p:cNvGrpSpPr>
            <p:nvPr/>
          </p:nvGrpSpPr>
          <p:grpSpPr bwMode="auto">
            <a:xfrm>
              <a:off x="4014" y="3229"/>
              <a:ext cx="225" cy="172"/>
              <a:chOff x="4886" y="1404"/>
              <a:chExt cx="735" cy="565"/>
            </a:xfrm>
          </p:grpSpPr>
          <p:sp>
            <p:nvSpPr>
              <p:cNvPr id="526" name="Oval 236"/>
              <p:cNvSpPr>
                <a:spLocks noChangeArrowheads="1"/>
              </p:cNvSpPr>
              <p:nvPr/>
            </p:nvSpPr>
            <p:spPr bwMode="auto">
              <a:xfrm>
                <a:off x="4886" y="1864"/>
                <a:ext cx="735" cy="105"/>
              </a:xfrm>
              <a:prstGeom prst="ellipse">
                <a:avLst/>
              </a:prstGeom>
              <a:solidFill>
                <a:srgbClr val="0000FF"/>
              </a:solidFill>
              <a:ln w="9525">
                <a:noFill/>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nvGrpSpPr>
              <p:cNvPr id="37164" name="Group 237"/>
              <p:cNvGrpSpPr>
                <a:grpSpLocks/>
              </p:cNvGrpSpPr>
              <p:nvPr/>
            </p:nvGrpSpPr>
            <p:grpSpPr bwMode="auto">
              <a:xfrm>
                <a:off x="5021" y="1404"/>
                <a:ext cx="486" cy="507"/>
                <a:chOff x="5021" y="1404"/>
                <a:chExt cx="486" cy="507"/>
              </a:xfrm>
            </p:grpSpPr>
            <p:grpSp>
              <p:nvGrpSpPr>
                <p:cNvPr id="37165" name="Group 238"/>
                <p:cNvGrpSpPr>
                  <a:grpSpLocks/>
                </p:cNvGrpSpPr>
                <p:nvPr/>
              </p:nvGrpSpPr>
              <p:grpSpPr bwMode="auto">
                <a:xfrm>
                  <a:off x="5178" y="1404"/>
                  <a:ext cx="100" cy="179"/>
                  <a:chOff x="3514" y="3162"/>
                  <a:chExt cx="135" cy="244"/>
                </a:xfrm>
              </p:grpSpPr>
              <p:sp>
                <p:nvSpPr>
                  <p:cNvPr id="537" name="Rectangle 239"/>
                  <p:cNvSpPr>
                    <a:spLocks noChangeArrowheads="1"/>
                  </p:cNvSpPr>
                  <p:nvPr/>
                </p:nvSpPr>
                <p:spPr bwMode="auto">
                  <a:xfrm>
                    <a:off x="3574" y="3278"/>
                    <a:ext cx="22" cy="67"/>
                  </a:xfrm>
                  <a:prstGeom prst="rect">
                    <a:avLst/>
                  </a:prstGeom>
                  <a:solidFill>
                    <a:srgbClr val="DDDDDD"/>
                  </a:solidFill>
                  <a:ln w="9525">
                    <a:noFill/>
                    <a:miter lim="800000"/>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nvGrpSpPr>
                  <p:cNvPr id="37175" name="Group 240"/>
                  <p:cNvGrpSpPr>
                    <a:grpSpLocks/>
                  </p:cNvGrpSpPr>
                  <p:nvPr/>
                </p:nvGrpSpPr>
                <p:grpSpPr bwMode="auto">
                  <a:xfrm rot="702354">
                    <a:off x="3514" y="3162"/>
                    <a:ext cx="107" cy="196"/>
                    <a:chOff x="2086" y="2277"/>
                    <a:chExt cx="461" cy="856"/>
                  </a:xfrm>
                </p:grpSpPr>
                <p:grpSp>
                  <p:nvGrpSpPr>
                    <p:cNvPr id="37180" name="Group 241"/>
                    <p:cNvGrpSpPr>
                      <a:grpSpLocks/>
                    </p:cNvGrpSpPr>
                    <p:nvPr/>
                  </p:nvGrpSpPr>
                  <p:grpSpPr bwMode="auto">
                    <a:xfrm rot="-3600000">
                      <a:off x="1972" y="2557"/>
                      <a:ext cx="856" cy="295"/>
                      <a:chOff x="1972" y="2557"/>
                      <a:chExt cx="856" cy="295"/>
                    </a:xfrm>
                  </p:grpSpPr>
                  <p:sp>
                    <p:nvSpPr>
                      <p:cNvPr id="546" name="Freeform 242"/>
                      <p:cNvSpPr>
                        <a:spLocks/>
                      </p:cNvSpPr>
                      <p:nvPr/>
                    </p:nvSpPr>
                    <p:spPr bwMode="auto">
                      <a:xfrm>
                        <a:off x="2117" y="780"/>
                        <a:ext cx="489" cy="437"/>
                      </a:xfrm>
                      <a:custGeom>
                        <a:avLst/>
                        <a:gdLst>
                          <a:gd name="T0" fmla="*/ 58 w 856"/>
                          <a:gd name="T1" fmla="*/ 0 h 210"/>
                          <a:gd name="T2" fmla="*/ 446 w 856"/>
                          <a:gd name="T3" fmla="*/ 202 h 210"/>
                          <a:gd name="T4" fmla="*/ 795 w 856"/>
                          <a:gd name="T5" fmla="*/ 0 h 210"/>
                          <a:gd name="T6" fmla="*/ 58 w 856"/>
                          <a:gd name="T7" fmla="*/ 0 h 210"/>
                          <a:gd name="T8" fmla="*/ 0 60000 65536"/>
                          <a:gd name="T9" fmla="*/ 0 60000 65536"/>
                          <a:gd name="T10" fmla="*/ 0 60000 65536"/>
                          <a:gd name="T11" fmla="*/ 0 60000 65536"/>
                          <a:gd name="T12" fmla="*/ 0 w 856"/>
                          <a:gd name="T13" fmla="*/ 0 h 210"/>
                          <a:gd name="T14" fmla="*/ 856 w 856"/>
                          <a:gd name="T15" fmla="*/ 210 h 210"/>
                        </a:gdLst>
                        <a:ahLst/>
                        <a:cxnLst>
                          <a:cxn ang="T8">
                            <a:pos x="T0" y="T1"/>
                          </a:cxn>
                          <a:cxn ang="T9">
                            <a:pos x="T2" y="T3"/>
                          </a:cxn>
                          <a:cxn ang="T10">
                            <a:pos x="T4" y="T5"/>
                          </a:cxn>
                          <a:cxn ang="T11">
                            <a:pos x="T6" y="T7"/>
                          </a:cxn>
                        </a:cxnLst>
                        <a:rect l="T12" t="T13" r="T14" b="T15"/>
                        <a:pathLst>
                          <a:path w="856" h="210">
                            <a:moveTo>
                              <a:pt x="58" y="0"/>
                            </a:moveTo>
                            <a:cubicBezTo>
                              <a:pt x="0" y="34"/>
                              <a:pt x="234" y="210"/>
                              <a:pt x="446" y="202"/>
                            </a:cubicBezTo>
                            <a:cubicBezTo>
                              <a:pt x="658" y="194"/>
                              <a:pt x="856" y="33"/>
                              <a:pt x="795" y="0"/>
                            </a:cubicBezTo>
                            <a:lnTo>
                              <a:pt x="58" y="0"/>
                            </a:lnTo>
                            <a:close/>
                          </a:path>
                        </a:pathLst>
                      </a:custGeom>
                      <a:solidFill>
                        <a:srgbClr val="EAEAEA"/>
                      </a:solidFill>
                      <a:ln w="9525" cap="flat" cmpd="sng">
                        <a:noFill/>
                        <a:prstDash val="solid"/>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547" name="Oval 243"/>
                      <p:cNvSpPr>
                        <a:spLocks noChangeArrowheads="1"/>
                      </p:cNvSpPr>
                      <p:nvPr/>
                    </p:nvSpPr>
                    <p:spPr bwMode="auto">
                      <a:xfrm>
                        <a:off x="2140" y="557"/>
                        <a:ext cx="391" cy="342"/>
                      </a:xfrm>
                      <a:prstGeom prst="ellipse">
                        <a:avLst/>
                      </a:prstGeom>
                      <a:solidFill>
                        <a:srgbClr val="FFFFFF"/>
                      </a:solidFill>
                      <a:ln w="9525">
                        <a:noFill/>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sp>
                  <p:nvSpPr>
                    <p:cNvPr id="544" name="Freeform 244"/>
                    <p:cNvSpPr>
                      <a:spLocks/>
                    </p:cNvSpPr>
                    <p:nvPr/>
                  </p:nvSpPr>
                  <p:spPr bwMode="auto">
                    <a:xfrm>
                      <a:off x="1304" y="2264"/>
                      <a:ext cx="570" cy="117"/>
                    </a:xfrm>
                    <a:custGeom>
                      <a:avLst/>
                      <a:gdLst>
                        <a:gd name="T0" fmla="*/ 1756 w 227"/>
                        <a:gd name="T1" fmla="*/ 2690 h 185"/>
                        <a:gd name="T2" fmla="*/ 0 w 227"/>
                        <a:gd name="T3" fmla="*/ 0 h 185"/>
                        <a:gd name="T4" fmla="*/ 2069 w 227"/>
                        <a:gd name="T5" fmla="*/ 2005 h 185"/>
                        <a:gd name="T6" fmla="*/ 0 60000 65536"/>
                        <a:gd name="T7" fmla="*/ 0 60000 65536"/>
                        <a:gd name="T8" fmla="*/ 0 60000 65536"/>
                        <a:gd name="T9" fmla="*/ 0 w 227"/>
                        <a:gd name="T10" fmla="*/ 0 h 185"/>
                        <a:gd name="T11" fmla="*/ 227 w 227"/>
                        <a:gd name="T12" fmla="*/ 185 h 185"/>
                      </a:gdLst>
                      <a:ahLst/>
                      <a:cxnLst>
                        <a:cxn ang="T6">
                          <a:pos x="T0" y="T1"/>
                        </a:cxn>
                        <a:cxn ang="T7">
                          <a:pos x="T2" y="T3"/>
                        </a:cxn>
                        <a:cxn ang="T8">
                          <a:pos x="T4" y="T5"/>
                        </a:cxn>
                      </a:cxnLst>
                      <a:rect l="T9" t="T10" r="T11" b="T12"/>
                      <a:pathLst>
                        <a:path w="227" h="185">
                          <a:moveTo>
                            <a:pt x="191" y="185"/>
                          </a:moveTo>
                          <a:lnTo>
                            <a:pt x="0" y="0"/>
                          </a:lnTo>
                          <a:lnTo>
                            <a:pt x="227" y="137"/>
                          </a:lnTo>
                        </a:path>
                      </a:pathLst>
                    </a:custGeom>
                    <a:solidFill>
                      <a:srgbClr val="C0C0C0"/>
                    </a:solidFill>
                    <a:ln w="9525" cap="flat" cmpd="sng">
                      <a:noFill/>
                      <a:prstDash val="solid"/>
                      <a:round/>
                      <a:headEnd type="none" w="med" len="med"/>
                      <a:tailEnd type="none" w="med" len="me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545" name="Oval 245"/>
                    <p:cNvSpPr>
                      <a:spLocks noChangeArrowheads="1"/>
                    </p:cNvSpPr>
                    <p:nvPr/>
                  </p:nvSpPr>
                  <p:spPr bwMode="auto">
                    <a:xfrm>
                      <a:off x="2078" y="2489"/>
                      <a:ext cx="95" cy="78"/>
                    </a:xfrm>
                    <a:prstGeom prst="ellipse">
                      <a:avLst/>
                    </a:prstGeom>
                    <a:solidFill>
                      <a:srgbClr val="C0C0C0"/>
                    </a:solidFill>
                    <a:ln w="9525" algn="ctr">
                      <a:noFill/>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sp>
                <p:nvSpPr>
                  <p:cNvPr id="539" name="Freeform 246"/>
                  <p:cNvSpPr>
                    <a:spLocks/>
                  </p:cNvSpPr>
                  <p:nvPr/>
                </p:nvSpPr>
                <p:spPr bwMode="auto">
                  <a:xfrm>
                    <a:off x="3539" y="3332"/>
                    <a:ext cx="57" cy="27"/>
                  </a:xfrm>
                  <a:custGeom>
                    <a:avLst/>
                    <a:gdLst>
                      <a:gd name="T0" fmla="*/ 0 w 57"/>
                      <a:gd name="T1" fmla="*/ 33 h 33"/>
                      <a:gd name="T2" fmla="*/ 7 w 57"/>
                      <a:gd name="T3" fmla="*/ 10 h 33"/>
                      <a:gd name="T4" fmla="*/ 55 w 57"/>
                      <a:gd name="T5" fmla="*/ 0 h 33"/>
                      <a:gd name="T6" fmla="*/ 57 w 57"/>
                      <a:gd name="T7" fmla="*/ 32 h 33"/>
                      <a:gd name="T8" fmla="*/ 0 60000 65536"/>
                      <a:gd name="T9" fmla="*/ 0 60000 65536"/>
                      <a:gd name="T10" fmla="*/ 0 60000 65536"/>
                      <a:gd name="T11" fmla="*/ 0 60000 65536"/>
                      <a:gd name="T12" fmla="*/ 0 w 57"/>
                      <a:gd name="T13" fmla="*/ 0 h 33"/>
                      <a:gd name="T14" fmla="*/ 57 w 57"/>
                      <a:gd name="T15" fmla="*/ 33 h 33"/>
                    </a:gdLst>
                    <a:ahLst/>
                    <a:cxnLst>
                      <a:cxn ang="T8">
                        <a:pos x="T0" y="T1"/>
                      </a:cxn>
                      <a:cxn ang="T9">
                        <a:pos x="T2" y="T3"/>
                      </a:cxn>
                      <a:cxn ang="T10">
                        <a:pos x="T4" y="T5"/>
                      </a:cxn>
                      <a:cxn ang="T11">
                        <a:pos x="T6" y="T7"/>
                      </a:cxn>
                    </a:cxnLst>
                    <a:rect l="T12" t="T13" r="T14" b="T15"/>
                    <a:pathLst>
                      <a:path w="57" h="33">
                        <a:moveTo>
                          <a:pt x="0" y="33"/>
                        </a:moveTo>
                        <a:lnTo>
                          <a:pt x="7" y="10"/>
                        </a:lnTo>
                        <a:lnTo>
                          <a:pt x="55" y="0"/>
                        </a:lnTo>
                        <a:lnTo>
                          <a:pt x="57" y="32"/>
                        </a:lnTo>
                      </a:path>
                    </a:pathLst>
                  </a:custGeom>
                  <a:solidFill>
                    <a:srgbClr val="EAEAEA"/>
                  </a:solidFill>
                  <a:ln w="9525" cap="flat" cmpd="sng">
                    <a:noFill/>
                    <a:prstDash val="solid"/>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540" name="Freeform 247"/>
                  <p:cNvSpPr>
                    <a:spLocks/>
                  </p:cNvSpPr>
                  <p:nvPr/>
                </p:nvSpPr>
                <p:spPr bwMode="auto">
                  <a:xfrm>
                    <a:off x="3592" y="3332"/>
                    <a:ext cx="31" cy="27"/>
                  </a:xfrm>
                  <a:custGeom>
                    <a:avLst/>
                    <a:gdLst>
                      <a:gd name="T0" fmla="*/ 4 w 29"/>
                      <a:gd name="T1" fmla="*/ 31 h 31"/>
                      <a:gd name="T2" fmla="*/ 0 w 29"/>
                      <a:gd name="T3" fmla="*/ 0 h 31"/>
                      <a:gd name="T4" fmla="*/ 21 w 29"/>
                      <a:gd name="T5" fmla="*/ 2 h 31"/>
                      <a:gd name="T6" fmla="*/ 29 w 29"/>
                      <a:gd name="T7" fmla="*/ 25 h 31"/>
                      <a:gd name="T8" fmla="*/ 0 60000 65536"/>
                      <a:gd name="T9" fmla="*/ 0 60000 65536"/>
                      <a:gd name="T10" fmla="*/ 0 60000 65536"/>
                      <a:gd name="T11" fmla="*/ 0 60000 65536"/>
                      <a:gd name="T12" fmla="*/ 0 w 29"/>
                      <a:gd name="T13" fmla="*/ 0 h 31"/>
                      <a:gd name="T14" fmla="*/ 29 w 29"/>
                      <a:gd name="T15" fmla="*/ 31 h 31"/>
                    </a:gdLst>
                    <a:ahLst/>
                    <a:cxnLst>
                      <a:cxn ang="T8">
                        <a:pos x="T0" y="T1"/>
                      </a:cxn>
                      <a:cxn ang="T9">
                        <a:pos x="T2" y="T3"/>
                      </a:cxn>
                      <a:cxn ang="T10">
                        <a:pos x="T4" y="T5"/>
                      </a:cxn>
                      <a:cxn ang="T11">
                        <a:pos x="T6" y="T7"/>
                      </a:cxn>
                    </a:cxnLst>
                    <a:rect l="T12" t="T13" r="T14" b="T15"/>
                    <a:pathLst>
                      <a:path w="29" h="31">
                        <a:moveTo>
                          <a:pt x="4" y="31"/>
                        </a:moveTo>
                        <a:lnTo>
                          <a:pt x="0" y="0"/>
                        </a:lnTo>
                        <a:lnTo>
                          <a:pt x="21" y="2"/>
                        </a:lnTo>
                        <a:lnTo>
                          <a:pt x="29" y="25"/>
                        </a:lnTo>
                      </a:path>
                    </a:pathLst>
                  </a:custGeom>
                  <a:solidFill>
                    <a:srgbClr val="B2B2B2"/>
                  </a:solidFill>
                  <a:ln w="9525" cap="flat" cmpd="sng">
                    <a:noFill/>
                    <a:prstDash val="solid"/>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541" name="Freeform 248"/>
                  <p:cNvSpPr>
                    <a:spLocks/>
                  </p:cNvSpPr>
                  <p:nvPr/>
                </p:nvSpPr>
                <p:spPr bwMode="auto">
                  <a:xfrm>
                    <a:off x="3512" y="3346"/>
                    <a:ext cx="97" cy="58"/>
                  </a:xfrm>
                  <a:custGeom>
                    <a:avLst/>
                    <a:gdLst>
                      <a:gd name="T0" fmla="*/ 0 w 94"/>
                      <a:gd name="T1" fmla="*/ 60 h 60"/>
                      <a:gd name="T2" fmla="*/ 11 w 94"/>
                      <a:gd name="T3" fmla="*/ 19 h 60"/>
                      <a:gd name="T4" fmla="*/ 88 w 94"/>
                      <a:gd name="T5" fmla="*/ 0 h 60"/>
                      <a:gd name="T6" fmla="*/ 94 w 94"/>
                      <a:gd name="T7" fmla="*/ 59 h 60"/>
                      <a:gd name="T8" fmla="*/ 0 60000 65536"/>
                      <a:gd name="T9" fmla="*/ 0 60000 65536"/>
                      <a:gd name="T10" fmla="*/ 0 60000 65536"/>
                      <a:gd name="T11" fmla="*/ 0 60000 65536"/>
                      <a:gd name="T12" fmla="*/ 0 w 94"/>
                      <a:gd name="T13" fmla="*/ 0 h 60"/>
                      <a:gd name="T14" fmla="*/ 94 w 94"/>
                      <a:gd name="T15" fmla="*/ 60 h 60"/>
                    </a:gdLst>
                    <a:ahLst/>
                    <a:cxnLst>
                      <a:cxn ang="T8">
                        <a:pos x="T0" y="T1"/>
                      </a:cxn>
                      <a:cxn ang="T9">
                        <a:pos x="T2" y="T3"/>
                      </a:cxn>
                      <a:cxn ang="T10">
                        <a:pos x="T4" y="T5"/>
                      </a:cxn>
                      <a:cxn ang="T11">
                        <a:pos x="T6" y="T7"/>
                      </a:cxn>
                    </a:cxnLst>
                    <a:rect l="T12" t="T13" r="T14" b="T15"/>
                    <a:pathLst>
                      <a:path w="94" h="60">
                        <a:moveTo>
                          <a:pt x="0" y="60"/>
                        </a:moveTo>
                        <a:lnTo>
                          <a:pt x="11" y="19"/>
                        </a:lnTo>
                        <a:lnTo>
                          <a:pt x="88" y="0"/>
                        </a:lnTo>
                        <a:lnTo>
                          <a:pt x="94" y="59"/>
                        </a:lnTo>
                      </a:path>
                    </a:pathLst>
                  </a:custGeom>
                  <a:solidFill>
                    <a:srgbClr val="C0C0C0"/>
                  </a:solidFill>
                  <a:ln w="9525" cap="flat" cmpd="sng">
                    <a:noFill/>
                    <a:prstDash val="solid"/>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542" name="Freeform 249"/>
                  <p:cNvSpPr>
                    <a:spLocks/>
                  </p:cNvSpPr>
                  <p:nvPr/>
                </p:nvSpPr>
                <p:spPr bwMode="auto">
                  <a:xfrm>
                    <a:off x="3600" y="3346"/>
                    <a:ext cx="49" cy="54"/>
                  </a:xfrm>
                  <a:custGeom>
                    <a:avLst/>
                    <a:gdLst>
                      <a:gd name="T0" fmla="*/ 7 w 49"/>
                      <a:gd name="T1" fmla="*/ 57 h 57"/>
                      <a:gd name="T2" fmla="*/ 0 w 49"/>
                      <a:gd name="T3" fmla="*/ 0 h 57"/>
                      <a:gd name="T4" fmla="*/ 35 w 49"/>
                      <a:gd name="T5" fmla="*/ 5 h 57"/>
                      <a:gd name="T6" fmla="*/ 49 w 49"/>
                      <a:gd name="T7" fmla="*/ 46 h 57"/>
                      <a:gd name="T8" fmla="*/ 0 60000 65536"/>
                      <a:gd name="T9" fmla="*/ 0 60000 65536"/>
                      <a:gd name="T10" fmla="*/ 0 60000 65536"/>
                      <a:gd name="T11" fmla="*/ 0 60000 65536"/>
                      <a:gd name="T12" fmla="*/ 0 w 49"/>
                      <a:gd name="T13" fmla="*/ 0 h 57"/>
                      <a:gd name="T14" fmla="*/ 49 w 49"/>
                      <a:gd name="T15" fmla="*/ 57 h 57"/>
                    </a:gdLst>
                    <a:ahLst/>
                    <a:cxnLst>
                      <a:cxn ang="T8">
                        <a:pos x="T0" y="T1"/>
                      </a:cxn>
                      <a:cxn ang="T9">
                        <a:pos x="T2" y="T3"/>
                      </a:cxn>
                      <a:cxn ang="T10">
                        <a:pos x="T4" y="T5"/>
                      </a:cxn>
                      <a:cxn ang="T11">
                        <a:pos x="T6" y="T7"/>
                      </a:cxn>
                    </a:cxnLst>
                    <a:rect l="T12" t="T13" r="T14" b="T15"/>
                    <a:pathLst>
                      <a:path w="49" h="57">
                        <a:moveTo>
                          <a:pt x="7" y="57"/>
                        </a:moveTo>
                        <a:lnTo>
                          <a:pt x="0" y="0"/>
                        </a:lnTo>
                        <a:lnTo>
                          <a:pt x="35" y="5"/>
                        </a:lnTo>
                        <a:lnTo>
                          <a:pt x="49" y="46"/>
                        </a:lnTo>
                      </a:path>
                    </a:pathLst>
                  </a:custGeom>
                  <a:solidFill>
                    <a:srgbClr val="969696"/>
                  </a:solidFill>
                  <a:ln w="9525" cap="flat" cmpd="sng">
                    <a:noFill/>
                    <a:prstDash val="solid"/>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grpSp>
              <p:nvGrpSpPr>
                <p:cNvPr id="37166" name="Group 250"/>
                <p:cNvGrpSpPr>
                  <a:grpSpLocks/>
                </p:cNvGrpSpPr>
                <p:nvPr/>
              </p:nvGrpSpPr>
              <p:grpSpPr bwMode="auto">
                <a:xfrm flipH="1">
                  <a:off x="5021" y="1567"/>
                  <a:ext cx="486" cy="344"/>
                  <a:chOff x="2932" y="664"/>
                  <a:chExt cx="913" cy="649"/>
                </a:xfrm>
              </p:grpSpPr>
              <p:sp>
                <p:nvSpPr>
                  <p:cNvPr id="530" name="Freeform 251"/>
                  <p:cNvSpPr>
                    <a:spLocks/>
                  </p:cNvSpPr>
                  <p:nvPr/>
                </p:nvSpPr>
                <p:spPr bwMode="auto">
                  <a:xfrm>
                    <a:off x="3252" y="666"/>
                    <a:ext cx="98" cy="112"/>
                  </a:xfrm>
                  <a:custGeom>
                    <a:avLst/>
                    <a:gdLst>
                      <a:gd name="T0" fmla="*/ 0 w 188"/>
                      <a:gd name="T1" fmla="*/ 0 h 232"/>
                      <a:gd name="T2" fmla="*/ 1 w 188"/>
                      <a:gd name="T3" fmla="*/ 0 h 232"/>
                      <a:gd name="T4" fmla="*/ 1 w 188"/>
                      <a:gd name="T5" fmla="*/ 0 h 232"/>
                      <a:gd name="T6" fmla="*/ 1 w 188"/>
                      <a:gd name="T7" fmla="*/ 0 h 232"/>
                      <a:gd name="T8" fmla="*/ 0 w 188"/>
                      <a:gd name="T9" fmla="*/ 0 h 232"/>
                      <a:gd name="T10" fmla="*/ 0 60000 65536"/>
                      <a:gd name="T11" fmla="*/ 0 60000 65536"/>
                      <a:gd name="T12" fmla="*/ 0 60000 65536"/>
                      <a:gd name="T13" fmla="*/ 0 60000 65536"/>
                      <a:gd name="T14" fmla="*/ 0 60000 65536"/>
                      <a:gd name="T15" fmla="*/ 0 w 188"/>
                      <a:gd name="T16" fmla="*/ 0 h 232"/>
                      <a:gd name="T17" fmla="*/ 188 w 188"/>
                      <a:gd name="T18" fmla="*/ 232 h 232"/>
                    </a:gdLst>
                    <a:ahLst/>
                    <a:cxnLst>
                      <a:cxn ang="T10">
                        <a:pos x="T0" y="T1"/>
                      </a:cxn>
                      <a:cxn ang="T11">
                        <a:pos x="T2" y="T3"/>
                      </a:cxn>
                      <a:cxn ang="T12">
                        <a:pos x="T4" y="T5"/>
                      </a:cxn>
                      <a:cxn ang="T13">
                        <a:pos x="T6" y="T7"/>
                      </a:cxn>
                      <a:cxn ang="T14">
                        <a:pos x="T8" y="T9"/>
                      </a:cxn>
                    </a:cxnLst>
                    <a:rect l="T15" t="T16" r="T17" b="T18"/>
                    <a:pathLst>
                      <a:path w="188" h="232">
                        <a:moveTo>
                          <a:pt x="0" y="225"/>
                        </a:moveTo>
                        <a:lnTo>
                          <a:pt x="15" y="153"/>
                        </a:lnTo>
                        <a:lnTo>
                          <a:pt x="186" y="0"/>
                        </a:lnTo>
                        <a:lnTo>
                          <a:pt x="188" y="232"/>
                        </a:lnTo>
                        <a:lnTo>
                          <a:pt x="0" y="225"/>
                        </a:lnTo>
                        <a:close/>
                      </a:path>
                    </a:pathLst>
                  </a:custGeom>
                  <a:solidFill>
                    <a:srgbClr val="233360"/>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531" name="Freeform 252"/>
                  <p:cNvSpPr>
                    <a:spLocks/>
                  </p:cNvSpPr>
                  <p:nvPr/>
                </p:nvSpPr>
                <p:spPr bwMode="auto">
                  <a:xfrm>
                    <a:off x="3117" y="666"/>
                    <a:ext cx="730" cy="645"/>
                  </a:xfrm>
                  <a:custGeom>
                    <a:avLst/>
                    <a:gdLst>
                      <a:gd name="T0" fmla="*/ 1 w 1454"/>
                      <a:gd name="T1" fmla="*/ 1 h 1298"/>
                      <a:gd name="T2" fmla="*/ 1 w 1454"/>
                      <a:gd name="T3" fmla="*/ 1 h 1298"/>
                      <a:gd name="T4" fmla="*/ 1 w 1454"/>
                      <a:gd name="T5" fmla="*/ 1 h 1298"/>
                      <a:gd name="T6" fmla="*/ 1 w 1454"/>
                      <a:gd name="T7" fmla="*/ 0 h 1298"/>
                      <a:gd name="T8" fmla="*/ 1 w 1454"/>
                      <a:gd name="T9" fmla="*/ 1 h 1298"/>
                      <a:gd name="T10" fmla="*/ 0 w 1454"/>
                      <a:gd name="T11" fmla="*/ 1 h 1298"/>
                      <a:gd name="T12" fmla="*/ 1 w 1454"/>
                      <a:gd name="T13" fmla="*/ 1 h 1298"/>
                      <a:gd name="T14" fmla="*/ 1 w 1454"/>
                      <a:gd name="T15" fmla="*/ 1 h 1298"/>
                      <a:gd name="T16" fmla="*/ 1 w 1454"/>
                      <a:gd name="T17" fmla="*/ 1 h 12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54"/>
                      <a:gd name="T28" fmla="*/ 0 h 1298"/>
                      <a:gd name="T29" fmla="*/ 1454 w 1454"/>
                      <a:gd name="T30" fmla="*/ 1298 h 12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54" h="1298">
                        <a:moveTo>
                          <a:pt x="1365" y="365"/>
                        </a:moveTo>
                        <a:lnTo>
                          <a:pt x="1008" y="301"/>
                        </a:lnTo>
                        <a:lnTo>
                          <a:pt x="992" y="130"/>
                        </a:lnTo>
                        <a:lnTo>
                          <a:pt x="454" y="0"/>
                        </a:lnTo>
                        <a:lnTo>
                          <a:pt x="455" y="199"/>
                        </a:lnTo>
                        <a:lnTo>
                          <a:pt x="0" y="117"/>
                        </a:lnTo>
                        <a:lnTo>
                          <a:pt x="4" y="1298"/>
                        </a:lnTo>
                        <a:lnTo>
                          <a:pt x="1454" y="1291"/>
                        </a:lnTo>
                        <a:lnTo>
                          <a:pt x="1365" y="365"/>
                        </a:lnTo>
                        <a:close/>
                      </a:path>
                    </a:pathLst>
                  </a:custGeom>
                  <a:solidFill>
                    <a:srgbClr val="FFE5E5"/>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532" name="Freeform 253"/>
                  <p:cNvSpPr>
                    <a:spLocks/>
                  </p:cNvSpPr>
                  <p:nvPr/>
                </p:nvSpPr>
                <p:spPr bwMode="auto">
                  <a:xfrm>
                    <a:off x="3160" y="1044"/>
                    <a:ext cx="638" cy="105"/>
                  </a:xfrm>
                  <a:custGeom>
                    <a:avLst/>
                    <a:gdLst>
                      <a:gd name="T0" fmla="*/ 1 w 1274"/>
                      <a:gd name="T1" fmla="*/ 1 h 213"/>
                      <a:gd name="T2" fmla="*/ 0 w 1274"/>
                      <a:gd name="T3" fmla="*/ 1 h 213"/>
                      <a:gd name="T4" fmla="*/ 0 w 1274"/>
                      <a:gd name="T5" fmla="*/ 0 h 213"/>
                      <a:gd name="T6" fmla="*/ 1 w 1274"/>
                      <a:gd name="T7" fmla="*/ 1 h 213"/>
                      <a:gd name="T8" fmla="*/ 1 w 1274"/>
                      <a:gd name="T9" fmla="*/ 1 h 213"/>
                      <a:gd name="T10" fmla="*/ 1 w 1274"/>
                      <a:gd name="T11" fmla="*/ 1 h 213"/>
                      <a:gd name="T12" fmla="*/ 1 w 1274"/>
                      <a:gd name="T13" fmla="*/ 1 h 213"/>
                      <a:gd name="T14" fmla="*/ 0 60000 65536"/>
                      <a:gd name="T15" fmla="*/ 0 60000 65536"/>
                      <a:gd name="T16" fmla="*/ 0 60000 65536"/>
                      <a:gd name="T17" fmla="*/ 0 60000 65536"/>
                      <a:gd name="T18" fmla="*/ 0 60000 65536"/>
                      <a:gd name="T19" fmla="*/ 0 60000 65536"/>
                      <a:gd name="T20" fmla="*/ 0 60000 65536"/>
                      <a:gd name="T21" fmla="*/ 0 w 1274"/>
                      <a:gd name="T22" fmla="*/ 0 h 213"/>
                      <a:gd name="T23" fmla="*/ 1274 w 1274"/>
                      <a:gd name="T24" fmla="*/ 213 h 2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4" h="213">
                        <a:moveTo>
                          <a:pt x="3" y="167"/>
                        </a:moveTo>
                        <a:lnTo>
                          <a:pt x="0" y="167"/>
                        </a:lnTo>
                        <a:lnTo>
                          <a:pt x="0" y="0"/>
                        </a:lnTo>
                        <a:lnTo>
                          <a:pt x="1255" y="99"/>
                        </a:lnTo>
                        <a:lnTo>
                          <a:pt x="1263" y="100"/>
                        </a:lnTo>
                        <a:lnTo>
                          <a:pt x="1274" y="213"/>
                        </a:lnTo>
                        <a:lnTo>
                          <a:pt x="3" y="167"/>
                        </a:lnTo>
                        <a:close/>
                      </a:path>
                    </a:pathLst>
                  </a:custGeom>
                  <a:solidFill>
                    <a:srgbClr val="AAFFFF"/>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533" name="Freeform 254"/>
                  <p:cNvSpPr>
                    <a:spLocks/>
                  </p:cNvSpPr>
                  <p:nvPr/>
                </p:nvSpPr>
                <p:spPr bwMode="auto">
                  <a:xfrm>
                    <a:off x="3160" y="914"/>
                    <a:ext cx="626" cy="136"/>
                  </a:xfrm>
                  <a:custGeom>
                    <a:avLst/>
                    <a:gdLst>
                      <a:gd name="T0" fmla="*/ 0 w 1255"/>
                      <a:gd name="T1" fmla="*/ 0 h 265"/>
                      <a:gd name="T2" fmla="*/ 0 w 1255"/>
                      <a:gd name="T3" fmla="*/ 0 h 265"/>
                      <a:gd name="T4" fmla="*/ 0 w 1255"/>
                      <a:gd name="T5" fmla="*/ 0 h 265"/>
                      <a:gd name="T6" fmla="*/ 0 w 1255"/>
                      <a:gd name="T7" fmla="*/ 0 h 265"/>
                      <a:gd name="T8" fmla="*/ 0 w 1255"/>
                      <a:gd name="T9" fmla="*/ 0 h 265"/>
                      <a:gd name="T10" fmla="*/ 0 w 1255"/>
                      <a:gd name="T11" fmla="*/ 0 h 265"/>
                      <a:gd name="T12" fmla="*/ 0 w 1255"/>
                      <a:gd name="T13" fmla="*/ 0 h 265"/>
                      <a:gd name="T14" fmla="*/ 0 60000 65536"/>
                      <a:gd name="T15" fmla="*/ 0 60000 65536"/>
                      <a:gd name="T16" fmla="*/ 0 60000 65536"/>
                      <a:gd name="T17" fmla="*/ 0 60000 65536"/>
                      <a:gd name="T18" fmla="*/ 0 60000 65536"/>
                      <a:gd name="T19" fmla="*/ 0 60000 65536"/>
                      <a:gd name="T20" fmla="*/ 0 60000 65536"/>
                      <a:gd name="T21" fmla="*/ 0 w 1255"/>
                      <a:gd name="T22" fmla="*/ 0 h 265"/>
                      <a:gd name="T23" fmla="*/ 1255 w 1255"/>
                      <a:gd name="T24" fmla="*/ 265 h 2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5" h="265">
                        <a:moveTo>
                          <a:pt x="5" y="166"/>
                        </a:moveTo>
                        <a:lnTo>
                          <a:pt x="1" y="166"/>
                        </a:lnTo>
                        <a:lnTo>
                          <a:pt x="0" y="0"/>
                        </a:lnTo>
                        <a:lnTo>
                          <a:pt x="1234" y="151"/>
                        </a:lnTo>
                        <a:lnTo>
                          <a:pt x="1244" y="152"/>
                        </a:lnTo>
                        <a:lnTo>
                          <a:pt x="1255" y="265"/>
                        </a:lnTo>
                        <a:lnTo>
                          <a:pt x="5" y="166"/>
                        </a:lnTo>
                        <a:close/>
                      </a:path>
                    </a:pathLst>
                  </a:custGeom>
                  <a:solidFill>
                    <a:srgbClr val="BAFFFF"/>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534" name="Freeform 255"/>
                  <p:cNvSpPr>
                    <a:spLocks/>
                  </p:cNvSpPr>
                  <p:nvPr/>
                </p:nvSpPr>
                <p:spPr bwMode="auto">
                  <a:xfrm>
                    <a:off x="3160" y="766"/>
                    <a:ext cx="620" cy="180"/>
                  </a:xfrm>
                  <a:custGeom>
                    <a:avLst/>
                    <a:gdLst>
                      <a:gd name="T0" fmla="*/ 0 w 1235"/>
                      <a:gd name="T1" fmla="*/ 0 h 363"/>
                      <a:gd name="T2" fmla="*/ 0 w 1235"/>
                      <a:gd name="T3" fmla="*/ 0 h 363"/>
                      <a:gd name="T4" fmla="*/ 0 w 1235"/>
                      <a:gd name="T5" fmla="*/ 0 h 363"/>
                      <a:gd name="T6" fmla="*/ 0 w 1235"/>
                      <a:gd name="T7" fmla="*/ 0 h 363"/>
                      <a:gd name="T8" fmla="*/ 0 w 1235"/>
                      <a:gd name="T9" fmla="*/ 0 h 363"/>
                      <a:gd name="T10" fmla="*/ 0 w 1235"/>
                      <a:gd name="T11" fmla="*/ 0 h 363"/>
                      <a:gd name="T12" fmla="*/ 0 60000 65536"/>
                      <a:gd name="T13" fmla="*/ 0 60000 65536"/>
                      <a:gd name="T14" fmla="*/ 0 60000 65536"/>
                      <a:gd name="T15" fmla="*/ 0 60000 65536"/>
                      <a:gd name="T16" fmla="*/ 0 60000 65536"/>
                      <a:gd name="T17" fmla="*/ 0 60000 65536"/>
                      <a:gd name="T18" fmla="*/ 0 w 1235"/>
                      <a:gd name="T19" fmla="*/ 0 h 363"/>
                      <a:gd name="T20" fmla="*/ 1235 w 1235"/>
                      <a:gd name="T21" fmla="*/ 363 h 363"/>
                    </a:gdLst>
                    <a:ahLst/>
                    <a:cxnLst>
                      <a:cxn ang="T12">
                        <a:pos x="T0" y="T1"/>
                      </a:cxn>
                      <a:cxn ang="T13">
                        <a:pos x="T2" y="T3"/>
                      </a:cxn>
                      <a:cxn ang="T14">
                        <a:pos x="T4" y="T5"/>
                      </a:cxn>
                      <a:cxn ang="T15">
                        <a:pos x="T6" y="T7"/>
                      </a:cxn>
                      <a:cxn ang="T16">
                        <a:pos x="T8" y="T9"/>
                      </a:cxn>
                      <a:cxn ang="T17">
                        <a:pos x="T10" y="T11"/>
                      </a:cxn>
                    </a:cxnLst>
                    <a:rect l="T18" t="T19" r="T20" b="T21"/>
                    <a:pathLst>
                      <a:path w="1235" h="363">
                        <a:moveTo>
                          <a:pt x="6" y="212"/>
                        </a:moveTo>
                        <a:lnTo>
                          <a:pt x="0" y="212"/>
                        </a:lnTo>
                        <a:lnTo>
                          <a:pt x="0" y="0"/>
                        </a:lnTo>
                        <a:lnTo>
                          <a:pt x="1220" y="204"/>
                        </a:lnTo>
                        <a:lnTo>
                          <a:pt x="1235" y="363"/>
                        </a:lnTo>
                        <a:lnTo>
                          <a:pt x="6" y="212"/>
                        </a:lnTo>
                        <a:close/>
                      </a:path>
                    </a:pathLst>
                  </a:custGeom>
                  <a:solidFill>
                    <a:srgbClr val="CCFFFF"/>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535" name="Freeform 256"/>
                  <p:cNvSpPr>
                    <a:spLocks/>
                  </p:cNvSpPr>
                  <p:nvPr/>
                </p:nvSpPr>
                <p:spPr bwMode="auto">
                  <a:xfrm>
                    <a:off x="2933" y="722"/>
                    <a:ext cx="190" cy="589"/>
                  </a:xfrm>
                  <a:custGeom>
                    <a:avLst/>
                    <a:gdLst>
                      <a:gd name="T0" fmla="*/ 0 w 376"/>
                      <a:gd name="T1" fmla="*/ 1 h 1181"/>
                      <a:gd name="T2" fmla="*/ 1 w 376"/>
                      <a:gd name="T3" fmla="*/ 1 h 1181"/>
                      <a:gd name="T4" fmla="*/ 1 w 376"/>
                      <a:gd name="T5" fmla="*/ 0 h 1181"/>
                      <a:gd name="T6" fmla="*/ 1 w 376"/>
                      <a:gd name="T7" fmla="*/ 1 h 1181"/>
                      <a:gd name="T8" fmla="*/ 0 w 376"/>
                      <a:gd name="T9" fmla="*/ 1 h 1181"/>
                      <a:gd name="T10" fmla="*/ 0 60000 65536"/>
                      <a:gd name="T11" fmla="*/ 0 60000 65536"/>
                      <a:gd name="T12" fmla="*/ 0 60000 65536"/>
                      <a:gd name="T13" fmla="*/ 0 60000 65536"/>
                      <a:gd name="T14" fmla="*/ 0 60000 65536"/>
                      <a:gd name="T15" fmla="*/ 0 w 376"/>
                      <a:gd name="T16" fmla="*/ 0 h 1181"/>
                      <a:gd name="T17" fmla="*/ 376 w 376"/>
                      <a:gd name="T18" fmla="*/ 1181 h 1181"/>
                    </a:gdLst>
                    <a:ahLst/>
                    <a:cxnLst>
                      <a:cxn ang="T10">
                        <a:pos x="T0" y="T1"/>
                      </a:cxn>
                      <a:cxn ang="T11">
                        <a:pos x="T2" y="T3"/>
                      </a:cxn>
                      <a:cxn ang="T12">
                        <a:pos x="T4" y="T5"/>
                      </a:cxn>
                      <a:cxn ang="T13">
                        <a:pos x="T6" y="T7"/>
                      </a:cxn>
                      <a:cxn ang="T14">
                        <a:pos x="T8" y="T9"/>
                      </a:cxn>
                    </a:cxnLst>
                    <a:rect l="T15" t="T16" r="T17" b="T18"/>
                    <a:pathLst>
                      <a:path w="376" h="1181">
                        <a:moveTo>
                          <a:pt x="0" y="1168"/>
                        </a:moveTo>
                        <a:lnTo>
                          <a:pt x="30" y="306"/>
                        </a:lnTo>
                        <a:lnTo>
                          <a:pt x="372" y="0"/>
                        </a:lnTo>
                        <a:lnTo>
                          <a:pt x="376" y="1181"/>
                        </a:lnTo>
                        <a:lnTo>
                          <a:pt x="0" y="1168"/>
                        </a:lnTo>
                        <a:close/>
                      </a:path>
                    </a:pathLst>
                  </a:custGeom>
                  <a:solidFill>
                    <a:srgbClr val="667F99"/>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536" name="Freeform 257"/>
                  <p:cNvSpPr>
                    <a:spLocks/>
                  </p:cNvSpPr>
                  <p:nvPr/>
                </p:nvSpPr>
                <p:spPr bwMode="auto">
                  <a:xfrm>
                    <a:off x="3160" y="1175"/>
                    <a:ext cx="650" cy="136"/>
                  </a:xfrm>
                  <a:custGeom>
                    <a:avLst/>
                    <a:gdLst>
                      <a:gd name="T0" fmla="*/ 0 w 1299"/>
                      <a:gd name="T1" fmla="*/ 0 h 272"/>
                      <a:gd name="T2" fmla="*/ 0 w 1299"/>
                      <a:gd name="T3" fmla="*/ 1 h 272"/>
                      <a:gd name="T4" fmla="*/ 0 w 1299"/>
                      <a:gd name="T5" fmla="*/ 1 h 272"/>
                      <a:gd name="T6" fmla="*/ 0 w 1299"/>
                      <a:gd name="T7" fmla="*/ 1 h 272"/>
                      <a:gd name="T8" fmla="*/ 0 w 1299"/>
                      <a:gd name="T9" fmla="*/ 1 h 272"/>
                      <a:gd name="T10" fmla="*/ 0 w 1299"/>
                      <a:gd name="T11" fmla="*/ 1 h 272"/>
                      <a:gd name="T12" fmla="*/ 0 w 1299"/>
                      <a:gd name="T13" fmla="*/ 1 h 272"/>
                      <a:gd name="T14" fmla="*/ 0 w 1299"/>
                      <a:gd name="T15" fmla="*/ 1 h 272"/>
                      <a:gd name="T16" fmla="*/ 0 w 1299"/>
                      <a:gd name="T17" fmla="*/ 1 h 272"/>
                      <a:gd name="T18" fmla="*/ 0 w 1299"/>
                      <a:gd name="T19" fmla="*/ 0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99"/>
                      <a:gd name="T31" fmla="*/ 0 h 272"/>
                      <a:gd name="T32" fmla="*/ 1299 w 1299"/>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99" h="272">
                        <a:moveTo>
                          <a:pt x="0" y="0"/>
                        </a:moveTo>
                        <a:lnTo>
                          <a:pt x="1277" y="46"/>
                        </a:lnTo>
                        <a:lnTo>
                          <a:pt x="1282" y="47"/>
                        </a:lnTo>
                        <a:lnTo>
                          <a:pt x="1299" y="208"/>
                        </a:lnTo>
                        <a:lnTo>
                          <a:pt x="867" y="210"/>
                        </a:lnTo>
                        <a:lnTo>
                          <a:pt x="876" y="271"/>
                        </a:lnTo>
                        <a:lnTo>
                          <a:pt x="462" y="272"/>
                        </a:lnTo>
                        <a:lnTo>
                          <a:pt x="462" y="211"/>
                        </a:lnTo>
                        <a:lnTo>
                          <a:pt x="2" y="213"/>
                        </a:lnTo>
                        <a:lnTo>
                          <a:pt x="0" y="0"/>
                        </a:lnTo>
                        <a:close/>
                      </a:path>
                    </a:pathLst>
                  </a:custGeom>
                  <a:solidFill>
                    <a:srgbClr val="99FFFF"/>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grpSp>
        </p:grpSp>
      </p:grpSp>
      <p:pic>
        <p:nvPicPr>
          <p:cNvPr id="36882" name="Picture 16"/>
          <p:cNvPicPr>
            <a:picLocks noChangeAspect="1" noChangeArrowheads="1"/>
          </p:cNvPicPr>
          <p:nvPr/>
        </p:nvPicPr>
        <p:blipFill>
          <a:blip r:embed="rId3" cstate="print"/>
          <a:srcRect/>
          <a:stretch>
            <a:fillRect/>
          </a:stretch>
        </p:blipFill>
        <p:spPr bwMode="auto">
          <a:xfrm>
            <a:off x="3732213" y="3595688"/>
            <a:ext cx="274637" cy="295275"/>
          </a:xfrm>
          <a:prstGeom prst="rect">
            <a:avLst/>
          </a:prstGeom>
          <a:noFill/>
          <a:ln w="9525">
            <a:noFill/>
            <a:miter lim="800000"/>
            <a:headEnd/>
            <a:tailEnd/>
          </a:ln>
        </p:spPr>
      </p:pic>
      <p:grpSp>
        <p:nvGrpSpPr>
          <p:cNvPr id="36883" name="Group 233"/>
          <p:cNvGrpSpPr>
            <a:grpSpLocks/>
          </p:cNvGrpSpPr>
          <p:nvPr/>
        </p:nvGrpSpPr>
        <p:grpSpPr bwMode="auto">
          <a:xfrm>
            <a:off x="3386138" y="3595688"/>
            <a:ext cx="649287" cy="328612"/>
            <a:chOff x="3923" y="3237"/>
            <a:chExt cx="409" cy="207"/>
          </a:xfrm>
        </p:grpSpPr>
        <p:sp>
          <p:nvSpPr>
            <p:cNvPr id="550" name="Oval 234"/>
            <p:cNvSpPr>
              <a:spLocks noChangeArrowheads="1"/>
            </p:cNvSpPr>
            <p:nvPr/>
          </p:nvSpPr>
          <p:spPr bwMode="auto">
            <a:xfrm>
              <a:off x="3923" y="3339"/>
              <a:ext cx="409" cy="105"/>
            </a:xfrm>
            <a:prstGeom prst="ellipse">
              <a:avLst/>
            </a:prstGeom>
            <a:noFill/>
            <a:ln w="6350">
              <a:solidFill>
                <a:srgbClr val="0000FF"/>
              </a:solidFill>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nvGrpSpPr>
            <p:cNvPr id="37138" name="Group 235"/>
            <p:cNvGrpSpPr>
              <a:grpSpLocks/>
            </p:cNvGrpSpPr>
            <p:nvPr/>
          </p:nvGrpSpPr>
          <p:grpSpPr bwMode="auto">
            <a:xfrm>
              <a:off x="4014" y="3229"/>
              <a:ext cx="225" cy="172"/>
              <a:chOff x="4886" y="1404"/>
              <a:chExt cx="735" cy="565"/>
            </a:xfrm>
          </p:grpSpPr>
          <p:sp>
            <p:nvSpPr>
              <p:cNvPr id="552" name="Oval 236"/>
              <p:cNvSpPr>
                <a:spLocks noChangeArrowheads="1"/>
              </p:cNvSpPr>
              <p:nvPr/>
            </p:nvSpPr>
            <p:spPr bwMode="auto">
              <a:xfrm>
                <a:off x="4886" y="1864"/>
                <a:ext cx="735" cy="105"/>
              </a:xfrm>
              <a:prstGeom prst="ellipse">
                <a:avLst/>
              </a:prstGeom>
              <a:solidFill>
                <a:srgbClr val="0000FF"/>
              </a:solidFill>
              <a:ln w="9525">
                <a:noFill/>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nvGrpSpPr>
              <p:cNvPr id="37140" name="Group 237"/>
              <p:cNvGrpSpPr>
                <a:grpSpLocks/>
              </p:cNvGrpSpPr>
              <p:nvPr/>
            </p:nvGrpSpPr>
            <p:grpSpPr bwMode="auto">
              <a:xfrm>
                <a:off x="5021" y="1404"/>
                <a:ext cx="486" cy="507"/>
                <a:chOff x="5021" y="1404"/>
                <a:chExt cx="486" cy="507"/>
              </a:xfrm>
            </p:grpSpPr>
            <p:grpSp>
              <p:nvGrpSpPr>
                <p:cNvPr id="37141" name="Group 238"/>
                <p:cNvGrpSpPr>
                  <a:grpSpLocks/>
                </p:cNvGrpSpPr>
                <p:nvPr/>
              </p:nvGrpSpPr>
              <p:grpSpPr bwMode="auto">
                <a:xfrm>
                  <a:off x="5229" y="1404"/>
                  <a:ext cx="102" cy="179"/>
                  <a:chOff x="3514" y="3162"/>
                  <a:chExt cx="135" cy="244"/>
                </a:xfrm>
              </p:grpSpPr>
              <p:sp>
                <p:nvSpPr>
                  <p:cNvPr id="563" name="Rectangle 239"/>
                  <p:cNvSpPr>
                    <a:spLocks noChangeArrowheads="1"/>
                  </p:cNvSpPr>
                  <p:nvPr/>
                </p:nvSpPr>
                <p:spPr bwMode="auto">
                  <a:xfrm>
                    <a:off x="3575" y="3278"/>
                    <a:ext cx="22" cy="67"/>
                  </a:xfrm>
                  <a:prstGeom prst="rect">
                    <a:avLst/>
                  </a:prstGeom>
                  <a:solidFill>
                    <a:srgbClr val="DDDDDD"/>
                  </a:solidFill>
                  <a:ln w="9525">
                    <a:noFill/>
                    <a:miter lim="800000"/>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nvGrpSpPr>
                  <p:cNvPr id="37151" name="Group 240"/>
                  <p:cNvGrpSpPr>
                    <a:grpSpLocks/>
                  </p:cNvGrpSpPr>
                  <p:nvPr/>
                </p:nvGrpSpPr>
                <p:grpSpPr bwMode="auto">
                  <a:xfrm rot="702354">
                    <a:off x="3516" y="3162"/>
                    <a:ext cx="107" cy="196"/>
                    <a:chOff x="2086" y="2277"/>
                    <a:chExt cx="461" cy="856"/>
                  </a:xfrm>
                </p:grpSpPr>
                <p:grpSp>
                  <p:nvGrpSpPr>
                    <p:cNvPr id="37156" name="Group 241"/>
                    <p:cNvGrpSpPr>
                      <a:grpSpLocks/>
                    </p:cNvGrpSpPr>
                    <p:nvPr/>
                  </p:nvGrpSpPr>
                  <p:grpSpPr bwMode="auto">
                    <a:xfrm rot="-3600000">
                      <a:off x="1972" y="2557"/>
                      <a:ext cx="856" cy="295"/>
                      <a:chOff x="1972" y="2557"/>
                      <a:chExt cx="856" cy="295"/>
                    </a:xfrm>
                  </p:grpSpPr>
                  <p:sp>
                    <p:nvSpPr>
                      <p:cNvPr id="572" name="Freeform 242"/>
                      <p:cNvSpPr>
                        <a:spLocks/>
                      </p:cNvSpPr>
                      <p:nvPr/>
                    </p:nvSpPr>
                    <p:spPr bwMode="auto">
                      <a:xfrm>
                        <a:off x="2065" y="1127"/>
                        <a:ext cx="430" cy="279"/>
                      </a:xfrm>
                      <a:custGeom>
                        <a:avLst/>
                        <a:gdLst>
                          <a:gd name="T0" fmla="*/ 58 w 856"/>
                          <a:gd name="T1" fmla="*/ 0 h 210"/>
                          <a:gd name="T2" fmla="*/ 446 w 856"/>
                          <a:gd name="T3" fmla="*/ 202 h 210"/>
                          <a:gd name="T4" fmla="*/ 795 w 856"/>
                          <a:gd name="T5" fmla="*/ 0 h 210"/>
                          <a:gd name="T6" fmla="*/ 58 w 856"/>
                          <a:gd name="T7" fmla="*/ 0 h 210"/>
                          <a:gd name="T8" fmla="*/ 0 60000 65536"/>
                          <a:gd name="T9" fmla="*/ 0 60000 65536"/>
                          <a:gd name="T10" fmla="*/ 0 60000 65536"/>
                          <a:gd name="T11" fmla="*/ 0 60000 65536"/>
                          <a:gd name="T12" fmla="*/ 0 w 856"/>
                          <a:gd name="T13" fmla="*/ 0 h 210"/>
                          <a:gd name="T14" fmla="*/ 856 w 856"/>
                          <a:gd name="T15" fmla="*/ 210 h 210"/>
                        </a:gdLst>
                        <a:ahLst/>
                        <a:cxnLst>
                          <a:cxn ang="T8">
                            <a:pos x="T0" y="T1"/>
                          </a:cxn>
                          <a:cxn ang="T9">
                            <a:pos x="T2" y="T3"/>
                          </a:cxn>
                          <a:cxn ang="T10">
                            <a:pos x="T4" y="T5"/>
                          </a:cxn>
                          <a:cxn ang="T11">
                            <a:pos x="T6" y="T7"/>
                          </a:cxn>
                        </a:cxnLst>
                        <a:rect l="T12" t="T13" r="T14" b="T15"/>
                        <a:pathLst>
                          <a:path w="856" h="210">
                            <a:moveTo>
                              <a:pt x="58" y="0"/>
                            </a:moveTo>
                            <a:cubicBezTo>
                              <a:pt x="0" y="34"/>
                              <a:pt x="234" y="210"/>
                              <a:pt x="446" y="202"/>
                            </a:cubicBezTo>
                            <a:cubicBezTo>
                              <a:pt x="658" y="194"/>
                              <a:pt x="856" y="33"/>
                              <a:pt x="795" y="0"/>
                            </a:cubicBezTo>
                            <a:lnTo>
                              <a:pt x="58" y="0"/>
                            </a:lnTo>
                            <a:close/>
                          </a:path>
                        </a:pathLst>
                      </a:custGeom>
                      <a:solidFill>
                        <a:srgbClr val="EAEAEA"/>
                      </a:solidFill>
                      <a:ln w="9525" cap="flat" cmpd="sng">
                        <a:noFill/>
                        <a:prstDash val="solid"/>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573" name="Oval 243"/>
                      <p:cNvSpPr>
                        <a:spLocks noChangeArrowheads="1"/>
                      </p:cNvSpPr>
                      <p:nvPr/>
                    </p:nvSpPr>
                    <p:spPr bwMode="auto">
                      <a:xfrm>
                        <a:off x="1884" y="1046"/>
                        <a:ext cx="430" cy="224"/>
                      </a:xfrm>
                      <a:prstGeom prst="ellipse">
                        <a:avLst/>
                      </a:prstGeom>
                      <a:solidFill>
                        <a:srgbClr val="FFFFFF"/>
                      </a:solidFill>
                      <a:ln w="9525">
                        <a:noFill/>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sp>
                  <p:nvSpPr>
                    <p:cNvPr id="570" name="Freeform 244"/>
                    <p:cNvSpPr>
                      <a:spLocks/>
                    </p:cNvSpPr>
                    <p:nvPr/>
                  </p:nvSpPr>
                  <p:spPr bwMode="auto">
                    <a:xfrm>
                      <a:off x="1428" y="2264"/>
                      <a:ext cx="354" cy="98"/>
                    </a:xfrm>
                    <a:custGeom>
                      <a:avLst/>
                      <a:gdLst>
                        <a:gd name="T0" fmla="*/ 1756 w 227"/>
                        <a:gd name="T1" fmla="*/ 2690 h 185"/>
                        <a:gd name="T2" fmla="*/ 0 w 227"/>
                        <a:gd name="T3" fmla="*/ 0 h 185"/>
                        <a:gd name="T4" fmla="*/ 2069 w 227"/>
                        <a:gd name="T5" fmla="*/ 2005 h 185"/>
                        <a:gd name="T6" fmla="*/ 0 60000 65536"/>
                        <a:gd name="T7" fmla="*/ 0 60000 65536"/>
                        <a:gd name="T8" fmla="*/ 0 60000 65536"/>
                        <a:gd name="T9" fmla="*/ 0 w 227"/>
                        <a:gd name="T10" fmla="*/ 0 h 185"/>
                        <a:gd name="T11" fmla="*/ 227 w 227"/>
                        <a:gd name="T12" fmla="*/ 185 h 185"/>
                      </a:gdLst>
                      <a:ahLst/>
                      <a:cxnLst>
                        <a:cxn ang="T6">
                          <a:pos x="T0" y="T1"/>
                        </a:cxn>
                        <a:cxn ang="T7">
                          <a:pos x="T2" y="T3"/>
                        </a:cxn>
                        <a:cxn ang="T8">
                          <a:pos x="T4" y="T5"/>
                        </a:cxn>
                      </a:cxnLst>
                      <a:rect l="T9" t="T10" r="T11" b="T12"/>
                      <a:pathLst>
                        <a:path w="227" h="185">
                          <a:moveTo>
                            <a:pt x="191" y="185"/>
                          </a:moveTo>
                          <a:lnTo>
                            <a:pt x="0" y="0"/>
                          </a:lnTo>
                          <a:lnTo>
                            <a:pt x="227" y="137"/>
                          </a:lnTo>
                        </a:path>
                      </a:pathLst>
                    </a:custGeom>
                    <a:solidFill>
                      <a:srgbClr val="C0C0C0"/>
                    </a:solidFill>
                    <a:ln w="9525" cap="flat" cmpd="sng">
                      <a:noFill/>
                      <a:prstDash val="solid"/>
                      <a:round/>
                      <a:headEnd type="none" w="med" len="med"/>
                      <a:tailEnd type="none" w="med" len="me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571" name="Oval 245"/>
                    <p:cNvSpPr>
                      <a:spLocks noChangeArrowheads="1"/>
                    </p:cNvSpPr>
                    <p:nvPr/>
                  </p:nvSpPr>
                  <p:spPr bwMode="auto">
                    <a:xfrm>
                      <a:off x="2077" y="2491"/>
                      <a:ext cx="93" cy="78"/>
                    </a:xfrm>
                    <a:prstGeom prst="ellipse">
                      <a:avLst/>
                    </a:prstGeom>
                    <a:solidFill>
                      <a:srgbClr val="C0C0C0"/>
                    </a:solidFill>
                    <a:ln w="9525" algn="ctr">
                      <a:noFill/>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sp>
                <p:nvSpPr>
                  <p:cNvPr id="565" name="Freeform 246"/>
                  <p:cNvSpPr>
                    <a:spLocks/>
                  </p:cNvSpPr>
                  <p:nvPr/>
                </p:nvSpPr>
                <p:spPr bwMode="auto">
                  <a:xfrm>
                    <a:off x="3540" y="3332"/>
                    <a:ext cx="56" cy="27"/>
                  </a:xfrm>
                  <a:custGeom>
                    <a:avLst/>
                    <a:gdLst>
                      <a:gd name="T0" fmla="*/ 0 w 57"/>
                      <a:gd name="T1" fmla="*/ 33 h 33"/>
                      <a:gd name="T2" fmla="*/ 7 w 57"/>
                      <a:gd name="T3" fmla="*/ 10 h 33"/>
                      <a:gd name="T4" fmla="*/ 55 w 57"/>
                      <a:gd name="T5" fmla="*/ 0 h 33"/>
                      <a:gd name="T6" fmla="*/ 57 w 57"/>
                      <a:gd name="T7" fmla="*/ 32 h 33"/>
                      <a:gd name="T8" fmla="*/ 0 60000 65536"/>
                      <a:gd name="T9" fmla="*/ 0 60000 65536"/>
                      <a:gd name="T10" fmla="*/ 0 60000 65536"/>
                      <a:gd name="T11" fmla="*/ 0 60000 65536"/>
                      <a:gd name="T12" fmla="*/ 0 w 57"/>
                      <a:gd name="T13" fmla="*/ 0 h 33"/>
                      <a:gd name="T14" fmla="*/ 57 w 57"/>
                      <a:gd name="T15" fmla="*/ 33 h 33"/>
                    </a:gdLst>
                    <a:ahLst/>
                    <a:cxnLst>
                      <a:cxn ang="T8">
                        <a:pos x="T0" y="T1"/>
                      </a:cxn>
                      <a:cxn ang="T9">
                        <a:pos x="T2" y="T3"/>
                      </a:cxn>
                      <a:cxn ang="T10">
                        <a:pos x="T4" y="T5"/>
                      </a:cxn>
                      <a:cxn ang="T11">
                        <a:pos x="T6" y="T7"/>
                      </a:cxn>
                    </a:cxnLst>
                    <a:rect l="T12" t="T13" r="T14" b="T15"/>
                    <a:pathLst>
                      <a:path w="57" h="33">
                        <a:moveTo>
                          <a:pt x="0" y="33"/>
                        </a:moveTo>
                        <a:lnTo>
                          <a:pt x="7" y="10"/>
                        </a:lnTo>
                        <a:lnTo>
                          <a:pt x="55" y="0"/>
                        </a:lnTo>
                        <a:lnTo>
                          <a:pt x="57" y="32"/>
                        </a:lnTo>
                      </a:path>
                    </a:pathLst>
                  </a:custGeom>
                  <a:solidFill>
                    <a:srgbClr val="EAEAEA"/>
                  </a:solidFill>
                  <a:ln w="9525" cap="flat" cmpd="sng">
                    <a:noFill/>
                    <a:prstDash val="solid"/>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566" name="Freeform 247"/>
                  <p:cNvSpPr>
                    <a:spLocks/>
                  </p:cNvSpPr>
                  <p:nvPr/>
                </p:nvSpPr>
                <p:spPr bwMode="auto">
                  <a:xfrm>
                    <a:off x="3592" y="3332"/>
                    <a:ext cx="30" cy="27"/>
                  </a:xfrm>
                  <a:custGeom>
                    <a:avLst/>
                    <a:gdLst>
                      <a:gd name="T0" fmla="*/ 4 w 29"/>
                      <a:gd name="T1" fmla="*/ 31 h 31"/>
                      <a:gd name="T2" fmla="*/ 0 w 29"/>
                      <a:gd name="T3" fmla="*/ 0 h 31"/>
                      <a:gd name="T4" fmla="*/ 21 w 29"/>
                      <a:gd name="T5" fmla="*/ 2 h 31"/>
                      <a:gd name="T6" fmla="*/ 29 w 29"/>
                      <a:gd name="T7" fmla="*/ 25 h 31"/>
                      <a:gd name="T8" fmla="*/ 0 60000 65536"/>
                      <a:gd name="T9" fmla="*/ 0 60000 65536"/>
                      <a:gd name="T10" fmla="*/ 0 60000 65536"/>
                      <a:gd name="T11" fmla="*/ 0 60000 65536"/>
                      <a:gd name="T12" fmla="*/ 0 w 29"/>
                      <a:gd name="T13" fmla="*/ 0 h 31"/>
                      <a:gd name="T14" fmla="*/ 29 w 29"/>
                      <a:gd name="T15" fmla="*/ 31 h 31"/>
                    </a:gdLst>
                    <a:ahLst/>
                    <a:cxnLst>
                      <a:cxn ang="T8">
                        <a:pos x="T0" y="T1"/>
                      </a:cxn>
                      <a:cxn ang="T9">
                        <a:pos x="T2" y="T3"/>
                      </a:cxn>
                      <a:cxn ang="T10">
                        <a:pos x="T4" y="T5"/>
                      </a:cxn>
                      <a:cxn ang="T11">
                        <a:pos x="T6" y="T7"/>
                      </a:cxn>
                    </a:cxnLst>
                    <a:rect l="T12" t="T13" r="T14" b="T15"/>
                    <a:pathLst>
                      <a:path w="29" h="31">
                        <a:moveTo>
                          <a:pt x="4" y="31"/>
                        </a:moveTo>
                        <a:lnTo>
                          <a:pt x="0" y="0"/>
                        </a:lnTo>
                        <a:lnTo>
                          <a:pt x="21" y="2"/>
                        </a:lnTo>
                        <a:lnTo>
                          <a:pt x="29" y="25"/>
                        </a:lnTo>
                      </a:path>
                    </a:pathLst>
                  </a:custGeom>
                  <a:solidFill>
                    <a:srgbClr val="B2B2B2"/>
                  </a:solidFill>
                  <a:ln w="9525" cap="flat" cmpd="sng">
                    <a:noFill/>
                    <a:prstDash val="solid"/>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567" name="Freeform 248"/>
                  <p:cNvSpPr>
                    <a:spLocks/>
                  </p:cNvSpPr>
                  <p:nvPr/>
                </p:nvSpPr>
                <p:spPr bwMode="auto">
                  <a:xfrm>
                    <a:off x="3514" y="3346"/>
                    <a:ext cx="95" cy="58"/>
                  </a:xfrm>
                  <a:custGeom>
                    <a:avLst/>
                    <a:gdLst>
                      <a:gd name="T0" fmla="*/ 0 w 94"/>
                      <a:gd name="T1" fmla="*/ 60 h 60"/>
                      <a:gd name="T2" fmla="*/ 11 w 94"/>
                      <a:gd name="T3" fmla="*/ 19 h 60"/>
                      <a:gd name="T4" fmla="*/ 88 w 94"/>
                      <a:gd name="T5" fmla="*/ 0 h 60"/>
                      <a:gd name="T6" fmla="*/ 94 w 94"/>
                      <a:gd name="T7" fmla="*/ 59 h 60"/>
                      <a:gd name="T8" fmla="*/ 0 60000 65536"/>
                      <a:gd name="T9" fmla="*/ 0 60000 65536"/>
                      <a:gd name="T10" fmla="*/ 0 60000 65536"/>
                      <a:gd name="T11" fmla="*/ 0 60000 65536"/>
                      <a:gd name="T12" fmla="*/ 0 w 94"/>
                      <a:gd name="T13" fmla="*/ 0 h 60"/>
                      <a:gd name="T14" fmla="*/ 94 w 94"/>
                      <a:gd name="T15" fmla="*/ 60 h 60"/>
                    </a:gdLst>
                    <a:ahLst/>
                    <a:cxnLst>
                      <a:cxn ang="T8">
                        <a:pos x="T0" y="T1"/>
                      </a:cxn>
                      <a:cxn ang="T9">
                        <a:pos x="T2" y="T3"/>
                      </a:cxn>
                      <a:cxn ang="T10">
                        <a:pos x="T4" y="T5"/>
                      </a:cxn>
                      <a:cxn ang="T11">
                        <a:pos x="T6" y="T7"/>
                      </a:cxn>
                    </a:cxnLst>
                    <a:rect l="T12" t="T13" r="T14" b="T15"/>
                    <a:pathLst>
                      <a:path w="94" h="60">
                        <a:moveTo>
                          <a:pt x="0" y="60"/>
                        </a:moveTo>
                        <a:lnTo>
                          <a:pt x="11" y="19"/>
                        </a:lnTo>
                        <a:lnTo>
                          <a:pt x="88" y="0"/>
                        </a:lnTo>
                        <a:lnTo>
                          <a:pt x="94" y="59"/>
                        </a:lnTo>
                      </a:path>
                    </a:pathLst>
                  </a:custGeom>
                  <a:solidFill>
                    <a:srgbClr val="C0C0C0"/>
                  </a:solidFill>
                  <a:ln w="9525" cap="flat" cmpd="sng">
                    <a:noFill/>
                    <a:prstDash val="solid"/>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568" name="Freeform 249"/>
                  <p:cNvSpPr>
                    <a:spLocks/>
                  </p:cNvSpPr>
                  <p:nvPr/>
                </p:nvSpPr>
                <p:spPr bwMode="auto">
                  <a:xfrm>
                    <a:off x="3600" y="3346"/>
                    <a:ext cx="48" cy="54"/>
                  </a:xfrm>
                  <a:custGeom>
                    <a:avLst/>
                    <a:gdLst>
                      <a:gd name="T0" fmla="*/ 7 w 49"/>
                      <a:gd name="T1" fmla="*/ 57 h 57"/>
                      <a:gd name="T2" fmla="*/ 0 w 49"/>
                      <a:gd name="T3" fmla="*/ 0 h 57"/>
                      <a:gd name="T4" fmla="*/ 35 w 49"/>
                      <a:gd name="T5" fmla="*/ 5 h 57"/>
                      <a:gd name="T6" fmla="*/ 49 w 49"/>
                      <a:gd name="T7" fmla="*/ 46 h 57"/>
                      <a:gd name="T8" fmla="*/ 0 60000 65536"/>
                      <a:gd name="T9" fmla="*/ 0 60000 65536"/>
                      <a:gd name="T10" fmla="*/ 0 60000 65536"/>
                      <a:gd name="T11" fmla="*/ 0 60000 65536"/>
                      <a:gd name="T12" fmla="*/ 0 w 49"/>
                      <a:gd name="T13" fmla="*/ 0 h 57"/>
                      <a:gd name="T14" fmla="*/ 49 w 49"/>
                      <a:gd name="T15" fmla="*/ 57 h 57"/>
                    </a:gdLst>
                    <a:ahLst/>
                    <a:cxnLst>
                      <a:cxn ang="T8">
                        <a:pos x="T0" y="T1"/>
                      </a:cxn>
                      <a:cxn ang="T9">
                        <a:pos x="T2" y="T3"/>
                      </a:cxn>
                      <a:cxn ang="T10">
                        <a:pos x="T4" y="T5"/>
                      </a:cxn>
                      <a:cxn ang="T11">
                        <a:pos x="T6" y="T7"/>
                      </a:cxn>
                    </a:cxnLst>
                    <a:rect l="T12" t="T13" r="T14" b="T15"/>
                    <a:pathLst>
                      <a:path w="49" h="57">
                        <a:moveTo>
                          <a:pt x="7" y="57"/>
                        </a:moveTo>
                        <a:lnTo>
                          <a:pt x="0" y="0"/>
                        </a:lnTo>
                        <a:lnTo>
                          <a:pt x="35" y="5"/>
                        </a:lnTo>
                        <a:lnTo>
                          <a:pt x="49" y="46"/>
                        </a:lnTo>
                      </a:path>
                    </a:pathLst>
                  </a:custGeom>
                  <a:solidFill>
                    <a:srgbClr val="969696"/>
                  </a:solidFill>
                  <a:ln w="9525" cap="flat" cmpd="sng">
                    <a:noFill/>
                    <a:prstDash val="solid"/>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grpSp>
              <p:nvGrpSpPr>
                <p:cNvPr id="37142" name="Group 250"/>
                <p:cNvGrpSpPr>
                  <a:grpSpLocks/>
                </p:cNvGrpSpPr>
                <p:nvPr/>
              </p:nvGrpSpPr>
              <p:grpSpPr bwMode="auto">
                <a:xfrm flipH="1">
                  <a:off x="5021" y="1567"/>
                  <a:ext cx="486" cy="344"/>
                  <a:chOff x="2932" y="664"/>
                  <a:chExt cx="913" cy="649"/>
                </a:xfrm>
              </p:grpSpPr>
              <p:sp>
                <p:nvSpPr>
                  <p:cNvPr id="556" name="Freeform 251"/>
                  <p:cNvSpPr>
                    <a:spLocks/>
                  </p:cNvSpPr>
                  <p:nvPr/>
                </p:nvSpPr>
                <p:spPr bwMode="auto">
                  <a:xfrm>
                    <a:off x="3252" y="666"/>
                    <a:ext cx="98" cy="112"/>
                  </a:xfrm>
                  <a:custGeom>
                    <a:avLst/>
                    <a:gdLst>
                      <a:gd name="T0" fmla="*/ 0 w 188"/>
                      <a:gd name="T1" fmla="*/ 0 h 232"/>
                      <a:gd name="T2" fmla="*/ 1 w 188"/>
                      <a:gd name="T3" fmla="*/ 0 h 232"/>
                      <a:gd name="T4" fmla="*/ 1 w 188"/>
                      <a:gd name="T5" fmla="*/ 0 h 232"/>
                      <a:gd name="T6" fmla="*/ 1 w 188"/>
                      <a:gd name="T7" fmla="*/ 0 h 232"/>
                      <a:gd name="T8" fmla="*/ 0 w 188"/>
                      <a:gd name="T9" fmla="*/ 0 h 232"/>
                      <a:gd name="T10" fmla="*/ 0 60000 65536"/>
                      <a:gd name="T11" fmla="*/ 0 60000 65536"/>
                      <a:gd name="T12" fmla="*/ 0 60000 65536"/>
                      <a:gd name="T13" fmla="*/ 0 60000 65536"/>
                      <a:gd name="T14" fmla="*/ 0 60000 65536"/>
                      <a:gd name="T15" fmla="*/ 0 w 188"/>
                      <a:gd name="T16" fmla="*/ 0 h 232"/>
                      <a:gd name="T17" fmla="*/ 188 w 188"/>
                      <a:gd name="T18" fmla="*/ 232 h 232"/>
                    </a:gdLst>
                    <a:ahLst/>
                    <a:cxnLst>
                      <a:cxn ang="T10">
                        <a:pos x="T0" y="T1"/>
                      </a:cxn>
                      <a:cxn ang="T11">
                        <a:pos x="T2" y="T3"/>
                      </a:cxn>
                      <a:cxn ang="T12">
                        <a:pos x="T4" y="T5"/>
                      </a:cxn>
                      <a:cxn ang="T13">
                        <a:pos x="T6" y="T7"/>
                      </a:cxn>
                      <a:cxn ang="T14">
                        <a:pos x="T8" y="T9"/>
                      </a:cxn>
                    </a:cxnLst>
                    <a:rect l="T15" t="T16" r="T17" b="T18"/>
                    <a:pathLst>
                      <a:path w="188" h="232">
                        <a:moveTo>
                          <a:pt x="0" y="225"/>
                        </a:moveTo>
                        <a:lnTo>
                          <a:pt x="15" y="153"/>
                        </a:lnTo>
                        <a:lnTo>
                          <a:pt x="186" y="0"/>
                        </a:lnTo>
                        <a:lnTo>
                          <a:pt x="188" y="232"/>
                        </a:lnTo>
                        <a:lnTo>
                          <a:pt x="0" y="225"/>
                        </a:lnTo>
                        <a:close/>
                      </a:path>
                    </a:pathLst>
                  </a:custGeom>
                  <a:solidFill>
                    <a:srgbClr val="233360"/>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557" name="Freeform 252"/>
                  <p:cNvSpPr>
                    <a:spLocks/>
                  </p:cNvSpPr>
                  <p:nvPr/>
                </p:nvSpPr>
                <p:spPr bwMode="auto">
                  <a:xfrm>
                    <a:off x="3117" y="666"/>
                    <a:ext cx="730" cy="645"/>
                  </a:xfrm>
                  <a:custGeom>
                    <a:avLst/>
                    <a:gdLst>
                      <a:gd name="T0" fmla="*/ 1 w 1454"/>
                      <a:gd name="T1" fmla="*/ 1 h 1298"/>
                      <a:gd name="T2" fmla="*/ 1 w 1454"/>
                      <a:gd name="T3" fmla="*/ 1 h 1298"/>
                      <a:gd name="T4" fmla="*/ 1 w 1454"/>
                      <a:gd name="T5" fmla="*/ 1 h 1298"/>
                      <a:gd name="T6" fmla="*/ 1 w 1454"/>
                      <a:gd name="T7" fmla="*/ 0 h 1298"/>
                      <a:gd name="T8" fmla="*/ 1 w 1454"/>
                      <a:gd name="T9" fmla="*/ 1 h 1298"/>
                      <a:gd name="T10" fmla="*/ 0 w 1454"/>
                      <a:gd name="T11" fmla="*/ 1 h 1298"/>
                      <a:gd name="T12" fmla="*/ 1 w 1454"/>
                      <a:gd name="T13" fmla="*/ 1 h 1298"/>
                      <a:gd name="T14" fmla="*/ 1 w 1454"/>
                      <a:gd name="T15" fmla="*/ 1 h 1298"/>
                      <a:gd name="T16" fmla="*/ 1 w 1454"/>
                      <a:gd name="T17" fmla="*/ 1 h 12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54"/>
                      <a:gd name="T28" fmla="*/ 0 h 1298"/>
                      <a:gd name="T29" fmla="*/ 1454 w 1454"/>
                      <a:gd name="T30" fmla="*/ 1298 h 12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54" h="1298">
                        <a:moveTo>
                          <a:pt x="1365" y="365"/>
                        </a:moveTo>
                        <a:lnTo>
                          <a:pt x="1008" y="301"/>
                        </a:lnTo>
                        <a:lnTo>
                          <a:pt x="992" y="130"/>
                        </a:lnTo>
                        <a:lnTo>
                          <a:pt x="454" y="0"/>
                        </a:lnTo>
                        <a:lnTo>
                          <a:pt x="455" y="199"/>
                        </a:lnTo>
                        <a:lnTo>
                          <a:pt x="0" y="117"/>
                        </a:lnTo>
                        <a:lnTo>
                          <a:pt x="4" y="1298"/>
                        </a:lnTo>
                        <a:lnTo>
                          <a:pt x="1454" y="1291"/>
                        </a:lnTo>
                        <a:lnTo>
                          <a:pt x="1365" y="365"/>
                        </a:lnTo>
                        <a:close/>
                      </a:path>
                    </a:pathLst>
                  </a:custGeom>
                  <a:solidFill>
                    <a:srgbClr val="FFE5E5"/>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558" name="Freeform 253"/>
                  <p:cNvSpPr>
                    <a:spLocks/>
                  </p:cNvSpPr>
                  <p:nvPr/>
                </p:nvSpPr>
                <p:spPr bwMode="auto">
                  <a:xfrm>
                    <a:off x="3160" y="1044"/>
                    <a:ext cx="638" cy="105"/>
                  </a:xfrm>
                  <a:custGeom>
                    <a:avLst/>
                    <a:gdLst>
                      <a:gd name="T0" fmla="*/ 1 w 1274"/>
                      <a:gd name="T1" fmla="*/ 1 h 213"/>
                      <a:gd name="T2" fmla="*/ 0 w 1274"/>
                      <a:gd name="T3" fmla="*/ 1 h 213"/>
                      <a:gd name="T4" fmla="*/ 0 w 1274"/>
                      <a:gd name="T5" fmla="*/ 0 h 213"/>
                      <a:gd name="T6" fmla="*/ 1 w 1274"/>
                      <a:gd name="T7" fmla="*/ 1 h 213"/>
                      <a:gd name="T8" fmla="*/ 1 w 1274"/>
                      <a:gd name="T9" fmla="*/ 1 h 213"/>
                      <a:gd name="T10" fmla="*/ 1 w 1274"/>
                      <a:gd name="T11" fmla="*/ 1 h 213"/>
                      <a:gd name="T12" fmla="*/ 1 w 1274"/>
                      <a:gd name="T13" fmla="*/ 1 h 213"/>
                      <a:gd name="T14" fmla="*/ 0 60000 65536"/>
                      <a:gd name="T15" fmla="*/ 0 60000 65536"/>
                      <a:gd name="T16" fmla="*/ 0 60000 65536"/>
                      <a:gd name="T17" fmla="*/ 0 60000 65536"/>
                      <a:gd name="T18" fmla="*/ 0 60000 65536"/>
                      <a:gd name="T19" fmla="*/ 0 60000 65536"/>
                      <a:gd name="T20" fmla="*/ 0 60000 65536"/>
                      <a:gd name="T21" fmla="*/ 0 w 1274"/>
                      <a:gd name="T22" fmla="*/ 0 h 213"/>
                      <a:gd name="T23" fmla="*/ 1274 w 1274"/>
                      <a:gd name="T24" fmla="*/ 213 h 2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4" h="213">
                        <a:moveTo>
                          <a:pt x="3" y="167"/>
                        </a:moveTo>
                        <a:lnTo>
                          <a:pt x="0" y="167"/>
                        </a:lnTo>
                        <a:lnTo>
                          <a:pt x="0" y="0"/>
                        </a:lnTo>
                        <a:lnTo>
                          <a:pt x="1255" y="99"/>
                        </a:lnTo>
                        <a:lnTo>
                          <a:pt x="1263" y="100"/>
                        </a:lnTo>
                        <a:lnTo>
                          <a:pt x="1274" y="213"/>
                        </a:lnTo>
                        <a:lnTo>
                          <a:pt x="3" y="167"/>
                        </a:lnTo>
                        <a:close/>
                      </a:path>
                    </a:pathLst>
                  </a:custGeom>
                  <a:solidFill>
                    <a:srgbClr val="AAFFFF"/>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559" name="Freeform 254"/>
                  <p:cNvSpPr>
                    <a:spLocks/>
                  </p:cNvSpPr>
                  <p:nvPr/>
                </p:nvSpPr>
                <p:spPr bwMode="auto">
                  <a:xfrm>
                    <a:off x="3160" y="914"/>
                    <a:ext cx="626" cy="136"/>
                  </a:xfrm>
                  <a:custGeom>
                    <a:avLst/>
                    <a:gdLst>
                      <a:gd name="T0" fmla="*/ 0 w 1255"/>
                      <a:gd name="T1" fmla="*/ 0 h 265"/>
                      <a:gd name="T2" fmla="*/ 0 w 1255"/>
                      <a:gd name="T3" fmla="*/ 0 h 265"/>
                      <a:gd name="T4" fmla="*/ 0 w 1255"/>
                      <a:gd name="T5" fmla="*/ 0 h 265"/>
                      <a:gd name="T6" fmla="*/ 0 w 1255"/>
                      <a:gd name="T7" fmla="*/ 0 h 265"/>
                      <a:gd name="T8" fmla="*/ 0 w 1255"/>
                      <a:gd name="T9" fmla="*/ 0 h 265"/>
                      <a:gd name="T10" fmla="*/ 0 w 1255"/>
                      <a:gd name="T11" fmla="*/ 0 h 265"/>
                      <a:gd name="T12" fmla="*/ 0 w 1255"/>
                      <a:gd name="T13" fmla="*/ 0 h 265"/>
                      <a:gd name="T14" fmla="*/ 0 60000 65536"/>
                      <a:gd name="T15" fmla="*/ 0 60000 65536"/>
                      <a:gd name="T16" fmla="*/ 0 60000 65536"/>
                      <a:gd name="T17" fmla="*/ 0 60000 65536"/>
                      <a:gd name="T18" fmla="*/ 0 60000 65536"/>
                      <a:gd name="T19" fmla="*/ 0 60000 65536"/>
                      <a:gd name="T20" fmla="*/ 0 60000 65536"/>
                      <a:gd name="T21" fmla="*/ 0 w 1255"/>
                      <a:gd name="T22" fmla="*/ 0 h 265"/>
                      <a:gd name="T23" fmla="*/ 1255 w 1255"/>
                      <a:gd name="T24" fmla="*/ 265 h 2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5" h="265">
                        <a:moveTo>
                          <a:pt x="5" y="166"/>
                        </a:moveTo>
                        <a:lnTo>
                          <a:pt x="1" y="166"/>
                        </a:lnTo>
                        <a:lnTo>
                          <a:pt x="0" y="0"/>
                        </a:lnTo>
                        <a:lnTo>
                          <a:pt x="1234" y="151"/>
                        </a:lnTo>
                        <a:lnTo>
                          <a:pt x="1244" y="152"/>
                        </a:lnTo>
                        <a:lnTo>
                          <a:pt x="1255" y="265"/>
                        </a:lnTo>
                        <a:lnTo>
                          <a:pt x="5" y="166"/>
                        </a:lnTo>
                        <a:close/>
                      </a:path>
                    </a:pathLst>
                  </a:custGeom>
                  <a:solidFill>
                    <a:srgbClr val="BAFFFF"/>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560" name="Freeform 255"/>
                  <p:cNvSpPr>
                    <a:spLocks/>
                  </p:cNvSpPr>
                  <p:nvPr/>
                </p:nvSpPr>
                <p:spPr bwMode="auto">
                  <a:xfrm>
                    <a:off x="3160" y="766"/>
                    <a:ext cx="620" cy="180"/>
                  </a:xfrm>
                  <a:custGeom>
                    <a:avLst/>
                    <a:gdLst>
                      <a:gd name="T0" fmla="*/ 0 w 1235"/>
                      <a:gd name="T1" fmla="*/ 0 h 363"/>
                      <a:gd name="T2" fmla="*/ 0 w 1235"/>
                      <a:gd name="T3" fmla="*/ 0 h 363"/>
                      <a:gd name="T4" fmla="*/ 0 w 1235"/>
                      <a:gd name="T5" fmla="*/ 0 h 363"/>
                      <a:gd name="T6" fmla="*/ 0 w 1235"/>
                      <a:gd name="T7" fmla="*/ 0 h 363"/>
                      <a:gd name="T8" fmla="*/ 0 w 1235"/>
                      <a:gd name="T9" fmla="*/ 0 h 363"/>
                      <a:gd name="T10" fmla="*/ 0 w 1235"/>
                      <a:gd name="T11" fmla="*/ 0 h 363"/>
                      <a:gd name="T12" fmla="*/ 0 60000 65536"/>
                      <a:gd name="T13" fmla="*/ 0 60000 65536"/>
                      <a:gd name="T14" fmla="*/ 0 60000 65536"/>
                      <a:gd name="T15" fmla="*/ 0 60000 65536"/>
                      <a:gd name="T16" fmla="*/ 0 60000 65536"/>
                      <a:gd name="T17" fmla="*/ 0 60000 65536"/>
                      <a:gd name="T18" fmla="*/ 0 w 1235"/>
                      <a:gd name="T19" fmla="*/ 0 h 363"/>
                      <a:gd name="T20" fmla="*/ 1235 w 1235"/>
                      <a:gd name="T21" fmla="*/ 363 h 363"/>
                    </a:gdLst>
                    <a:ahLst/>
                    <a:cxnLst>
                      <a:cxn ang="T12">
                        <a:pos x="T0" y="T1"/>
                      </a:cxn>
                      <a:cxn ang="T13">
                        <a:pos x="T2" y="T3"/>
                      </a:cxn>
                      <a:cxn ang="T14">
                        <a:pos x="T4" y="T5"/>
                      </a:cxn>
                      <a:cxn ang="T15">
                        <a:pos x="T6" y="T7"/>
                      </a:cxn>
                      <a:cxn ang="T16">
                        <a:pos x="T8" y="T9"/>
                      </a:cxn>
                      <a:cxn ang="T17">
                        <a:pos x="T10" y="T11"/>
                      </a:cxn>
                    </a:cxnLst>
                    <a:rect l="T18" t="T19" r="T20" b="T21"/>
                    <a:pathLst>
                      <a:path w="1235" h="363">
                        <a:moveTo>
                          <a:pt x="6" y="212"/>
                        </a:moveTo>
                        <a:lnTo>
                          <a:pt x="0" y="212"/>
                        </a:lnTo>
                        <a:lnTo>
                          <a:pt x="0" y="0"/>
                        </a:lnTo>
                        <a:lnTo>
                          <a:pt x="1220" y="204"/>
                        </a:lnTo>
                        <a:lnTo>
                          <a:pt x="1235" y="363"/>
                        </a:lnTo>
                        <a:lnTo>
                          <a:pt x="6" y="212"/>
                        </a:lnTo>
                        <a:close/>
                      </a:path>
                    </a:pathLst>
                  </a:custGeom>
                  <a:solidFill>
                    <a:srgbClr val="CCFFFF"/>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561" name="Freeform 256"/>
                  <p:cNvSpPr>
                    <a:spLocks/>
                  </p:cNvSpPr>
                  <p:nvPr/>
                </p:nvSpPr>
                <p:spPr bwMode="auto">
                  <a:xfrm>
                    <a:off x="2933" y="722"/>
                    <a:ext cx="190" cy="589"/>
                  </a:xfrm>
                  <a:custGeom>
                    <a:avLst/>
                    <a:gdLst>
                      <a:gd name="T0" fmla="*/ 0 w 376"/>
                      <a:gd name="T1" fmla="*/ 1 h 1181"/>
                      <a:gd name="T2" fmla="*/ 1 w 376"/>
                      <a:gd name="T3" fmla="*/ 1 h 1181"/>
                      <a:gd name="T4" fmla="*/ 1 w 376"/>
                      <a:gd name="T5" fmla="*/ 0 h 1181"/>
                      <a:gd name="T6" fmla="*/ 1 w 376"/>
                      <a:gd name="T7" fmla="*/ 1 h 1181"/>
                      <a:gd name="T8" fmla="*/ 0 w 376"/>
                      <a:gd name="T9" fmla="*/ 1 h 1181"/>
                      <a:gd name="T10" fmla="*/ 0 60000 65536"/>
                      <a:gd name="T11" fmla="*/ 0 60000 65536"/>
                      <a:gd name="T12" fmla="*/ 0 60000 65536"/>
                      <a:gd name="T13" fmla="*/ 0 60000 65536"/>
                      <a:gd name="T14" fmla="*/ 0 60000 65536"/>
                      <a:gd name="T15" fmla="*/ 0 w 376"/>
                      <a:gd name="T16" fmla="*/ 0 h 1181"/>
                      <a:gd name="T17" fmla="*/ 376 w 376"/>
                      <a:gd name="T18" fmla="*/ 1181 h 1181"/>
                    </a:gdLst>
                    <a:ahLst/>
                    <a:cxnLst>
                      <a:cxn ang="T10">
                        <a:pos x="T0" y="T1"/>
                      </a:cxn>
                      <a:cxn ang="T11">
                        <a:pos x="T2" y="T3"/>
                      </a:cxn>
                      <a:cxn ang="T12">
                        <a:pos x="T4" y="T5"/>
                      </a:cxn>
                      <a:cxn ang="T13">
                        <a:pos x="T6" y="T7"/>
                      </a:cxn>
                      <a:cxn ang="T14">
                        <a:pos x="T8" y="T9"/>
                      </a:cxn>
                    </a:cxnLst>
                    <a:rect l="T15" t="T16" r="T17" b="T18"/>
                    <a:pathLst>
                      <a:path w="376" h="1181">
                        <a:moveTo>
                          <a:pt x="0" y="1168"/>
                        </a:moveTo>
                        <a:lnTo>
                          <a:pt x="30" y="306"/>
                        </a:lnTo>
                        <a:lnTo>
                          <a:pt x="372" y="0"/>
                        </a:lnTo>
                        <a:lnTo>
                          <a:pt x="376" y="1181"/>
                        </a:lnTo>
                        <a:lnTo>
                          <a:pt x="0" y="1168"/>
                        </a:lnTo>
                        <a:close/>
                      </a:path>
                    </a:pathLst>
                  </a:custGeom>
                  <a:solidFill>
                    <a:srgbClr val="667F99"/>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562" name="Freeform 257"/>
                  <p:cNvSpPr>
                    <a:spLocks/>
                  </p:cNvSpPr>
                  <p:nvPr/>
                </p:nvSpPr>
                <p:spPr bwMode="auto">
                  <a:xfrm>
                    <a:off x="3160" y="1175"/>
                    <a:ext cx="650" cy="136"/>
                  </a:xfrm>
                  <a:custGeom>
                    <a:avLst/>
                    <a:gdLst>
                      <a:gd name="T0" fmla="*/ 0 w 1299"/>
                      <a:gd name="T1" fmla="*/ 0 h 272"/>
                      <a:gd name="T2" fmla="*/ 0 w 1299"/>
                      <a:gd name="T3" fmla="*/ 1 h 272"/>
                      <a:gd name="T4" fmla="*/ 0 w 1299"/>
                      <a:gd name="T5" fmla="*/ 1 h 272"/>
                      <a:gd name="T6" fmla="*/ 0 w 1299"/>
                      <a:gd name="T7" fmla="*/ 1 h 272"/>
                      <a:gd name="T8" fmla="*/ 0 w 1299"/>
                      <a:gd name="T9" fmla="*/ 1 h 272"/>
                      <a:gd name="T10" fmla="*/ 0 w 1299"/>
                      <a:gd name="T11" fmla="*/ 1 h 272"/>
                      <a:gd name="T12" fmla="*/ 0 w 1299"/>
                      <a:gd name="T13" fmla="*/ 1 h 272"/>
                      <a:gd name="T14" fmla="*/ 0 w 1299"/>
                      <a:gd name="T15" fmla="*/ 1 h 272"/>
                      <a:gd name="T16" fmla="*/ 0 w 1299"/>
                      <a:gd name="T17" fmla="*/ 1 h 272"/>
                      <a:gd name="T18" fmla="*/ 0 w 1299"/>
                      <a:gd name="T19" fmla="*/ 0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99"/>
                      <a:gd name="T31" fmla="*/ 0 h 272"/>
                      <a:gd name="T32" fmla="*/ 1299 w 1299"/>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99" h="272">
                        <a:moveTo>
                          <a:pt x="0" y="0"/>
                        </a:moveTo>
                        <a:lnTo>
                          <a:pt x="1277" y="46"/>
                        </a:lnTo>
                        <a:lnTo>
                          <a:pt x="1282" y="47"/>
                        </a:lnTo>
                        <a:lnTo>
                          <a:pt x="1299" y="208"/>
                        </a:lnTo>
                        <a:lnTo>
                          <a:pt x="867" y="210"/>
                        </a:lnTo>
                        <a:lnTo>
                          <a:pt x="876" y="271"/>
                        </a:lnTo>
                        <a:lnTo>
                          <a:pt x="462" y="272"/>
                        </a:lnTo>
                        <a:lnTo>
                          <a:pt x="462" y="211"/>
                        </a:lnTo>
                        <a:lnTo>
                          <a:pt x="2" y="213"/>
                        </a:lnTo>
                        <a:lnTo>
                          <a:pt x="0" y="0"/>
                        </a:lnTo>
                        <a:close/>
                      </a:path>
                    </a:pathLst>
                  </a:custGeom>
                  <a:solidFill>
                    <a:srgbClr val="99FFFF"/>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grpSp>
        </p:grpSp>
      </p:grpSp>
      <p:pic>
        <p:nvPicPr>
          <p:cNvPr id="36884" name="Picture 16"/>
          <p:cNvPicPr>
            <a:picLocks noChangeAspect="1" noChangeArrowheads="1"/>
          </p:cNvPicPr>
          <p:nvPr/>
        </p:nvPicPr>
        <p:blipFill>
          <a:blip r:embed="rId3" cstate="print"/>
          <a:srcRect/>
          <a:stretch>
            <a:fillRect/>
          </a:stretch>
        </p:blipFill>
        <p:spPr bwMode="auto">
          <a:xfrm>
            <a:off x="6611938" y="5184775"/>
            <a:ext cx="274637" cy="295275"/>
          </a:xfrm>
          <a:prstGeom prst="rect">
            <a:avLst/>
          </a:prstGeom>
          <a:noFill/>
          <a:ln w="9525">
            <a:noFill/>
            <a:miter lim="800000"/>
            <a:headEnd/>
            <a:tailEnd/>
          </a:ln>
        </p:spPr>
      </p:pic>
      <p:grpSp>
        <p:nvGrpSpPr>
          <p:cNvPr id="36885" name="Group 233"/>
          <p:cNvGrpSpPr>
            <a:grpSpLocks/>
          </p:cNvGrpSpPr>
          <p:nvPr/>
        </p:nvGrpSpPr>
        <p:grpSpPr bwMode="auto">
          <a:xfrm>
            <a:off x="6265863" y="5184775"/>
            <a:ext cx="649287" cy="328613"/>
            <a:chOff x="3923" y="3237"/>
            <a:chExt cx="409" cy="207"/>
          </a:xfrm>
        </p:grpSpPr>
        <p:sp>
          <p:nvSpPr>
            <p:cNvPr id="576" name="Oval 234"/>
            <p:cNvSpPr>
              <a:spLocks noChangeArrowheads="1"/>
            </p:cNvSpPr>
            <p:nvPr/>
          </p:nvSpPr>
          <p:spPr bwMode="auto">
            <a:xfrm>
              <a:off x="3923" y="3339"/>
              <a:ext cx="409" cy="105"/>
            </a:xfrm>
            <a:prstGeom prst="ellipse">
              <a:avLst/>
            </a:prstGeom>
            <a:noFill/>
            <a:ln w="6350">
              <a:solidFill>
                <a:srgbClr val="0000FF"/>
              </a:solidFill>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nvGrpSpPr>
            <p:cNvPr id="37114" name="Group 235"/>
            <p:cNvGrpSpPr>
              <a:grpSpLocks/>
            </p:cNvGrpSpPr>
            <p:nvPr/>
          </p:nvGrpSpPr>
          <p:grpSpPr bwMode="auto">
            <a:xfrm>
              <a:off x="4014" y="3229"/>
              <a:ext cx="225" cy="172"/>
              <a:chOff x="4886" y="1404"/>
              <a:chExt cx="735" cy="565"/>
            </a:xfrm>
          </p:grpSpPr>
          <p:sp>
            <p:nvSpPr>
              <p:cNvPr id="578" name="Oval 236"/>
              <p:cNvSpPr>
                <a:spLocks noChangeArrowheads="1"/>
              </p:cNvSpPr>
              <p:nvPr/>
            </p:nvSpPr>
            <p:spPr bwMode="auto">
              <a:xfrm>
                <a:off x="4886" y="1864"/>
                <a:ext cx="735" cy="105"/>
              </a:xfrm>
              <a:prstGeom prst="ellipse">
                <a:avLst/>
              </a:prstGeom>
              <a:solidFill>
                <a:srgbClr val="0000FF"/>
              </a:solidFill>
              <a:ln w="9525">
                <a:noFill/>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nvGrpSpPr>
              <p:cNvPr id="37116" name="Group 237"/>
              <p:cNvGrpSpPr>
                <a:grpSpLocks/>
              </p:cNvGrpSpPr>
              <p:nvPr/>
            </p:nvGrpSpPr>
            <p:grpSpPr bwMode="auto">
              <a:xfrm>
                <a:off x="5021" y="1404"/>
                <a:ext cx="486" cy="507"/>
                <a:chOff x="5021" y="1404"/>
                <a:chExt cx="486" cy="507"/>
              </a:xfrm>
            </p:grpSpPr>
            <p:grpSp>
              <p:nvGrpSpPr>
                <p:cNvPr id="37117" name="Group 238"/>
                <p:cNvGrpSpPr>
                  <a:grpSpLocks/>
                </p:cNvGrpSpPr>
                <p:nvPr/>
              </p:nvGrpSpPr>
              <p:grpSpPr bwMode="auto">
                <a:xfrm>
                  <a:off x="5229" y="1404"/>
                  <a:ext cx="102" cy="179"/>
                  <a:chOff x="3514" y="3162"/>
                  <a:chExt cx="135" cy="244"/>
                </a:xfrm>
              </p:grpSpPr>
              <p:sp>
                <p:nvSpPr>
                  <p:cNvPr id="589" name="Rectangle 239"/>
                  <p:cNvSpPr>
                    <a:spLocks noChangeArrowheads="1"/>
                  </p:cNvSpPr>
                  <p:nvPr/>
                </p:nvSpPr>
                <p:spPr bwMode="auto">
                  <a:xfrm>
                    <a:off x="3575" y="3278"/>
                    <a:ext cx="22" cy="67"/>
                  </a:xfrm>
                  <a:prstGeom prst="rect">
                    <a:avLst/>
                  </a:prstGeom>
                  <a:solidFill>
                    <a:srgbClr val="DDDDDD"/>
                  </a:solidFill>
                  <a:ln w="9525">
                    <a:noFill/>
                    <a:miter lim="800000"/>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nvGrpSpPr>
                  <p:cNvPr id="37127" name="Group 240"/>
                  <p:cNvGrpSpPr>
                    <a:grpSpLocks/>
                  </p:cNvGrpSpPr>
                  <p:nvPr/>
                </p:nvGrpSpPr>
                <p:grpSpPr bwMode="auto">
                  <a:xfrm rot="702354">
                    <a:off x="3516" y="3162"/>
                    <a:ext cx="107" cy="196"/>
                    <a:chOff x="2086" y="2277"/>
                    <a:chExt cx="461" cy="856"/>
                  </a:xfrm>
                </p:grpSpPr>
                <p:grpSp>
                  <p:nvGrpSpPr>
                    <p:cNvPr id="37132" name="Group 241"/>
                    <p:cNvGrpSpPr>
                      <a:grpSpLocks/>
                    </p:cNvGrpSpPr>
                    <p:nvPr/>
                  </p:nvGrpSpPr>
                  <p:grpSpPr bwMode="auto">
                    <a:xfrm rot="-3600000">
                      <a:off x="1972" y="2557"/>
                      <a:ext cx="856" cy="295"/>
                      <a:chOff x="1972" y="2557"/>
                      <a:chExt cx="856" cy="295"/>
                    </a:xfrm>
                  </p:grpSpPr>
                  <p:sp>
                    <p:nvSpPr>
                      <p:cNvPr id="598" name="Freeform 242"/>
                      <p:cNvSpPr>
                        <a:spLocks/>
                      </p:cNvSpPr>
                      <p:nvPr/>
                    </p:nvSpPr>
                    <p:spPr bwMode="auto">
                      <a:xfrm>
                        <a:off x="2065" y="1127"/>
                        <a:ext cx="430" cy="279"/>
                      </a:xfrm>
                      <a:custGeom>
                        <a:avLst/>
                        <a:gdLst>
                          <a:gd name="T0" fmla="*/ 58 w 856"/>
                          <a:gd name="T1" fmla="*/ 0 h 210"/>
                          <a:gd name="T2" fmla="*/ 446 w 856"/>
                          <a:gd name="T3" fmla="*/ 202 h 210"/>
                          <a:gd name="T4" fmla="*/ 795 w 856"/>
                          <a:gd name="T5" fmla="*/ 0 h 210"/>
                          <a:gd name="T6" fmla="*/ 58 w 856"/>
                          <a:gd name="T7" fmla="*/ 0 h 210"/>
                          <a:gd name="T8" fmla="*/ 0 60000 65536"/>
                          <a:gd name="T9" fmla="*/ 0 60000 65536"/>
                          <a:gd name="T10" fmla="*/ 0 60000 65536"/>
                          <a:gd name="T11" fmla="*/ 0 60000 65536"/>
                          <a:gd name="T12" fmla="*/ 0 w 856"/>
                          <a:gd name="T13" fmla="*/ 0 h 210"/>
                          <a:gd name="T14" fmla="*/ 856 w 856"/>
                          <a:gd name="T15" fmla="*/ 210 h 210"/>
                        </a:gdLst>
                        <a:ahLst/>
                        <a:cxnLst>
                          <a:cxn ang="T8">
                            <a:pos x="T0" y="T1"/>
                          </a:cxn>
                          <a:cxn ang="T9">
                            <a:pos x="T2" y="T3"/>
                          </a:cxn>
                          <a:cxn ang="T10">
                            <a:pos x="T4" y="T5"/>
                          </a:cxn>
                          <a:cxn ang="T11">
                            <a:pos x="T6" y="T7"/>
                          </a:cxn>
                        </a:cxnLst>
                        <a:rect l="T12" t="T13" r="T14" b="T15"/>
                        <a:pathLst>
                          <a:path w="856" h="210">
                            <a:moveTo>
                              <a:pt x="58" y="0"/>
                            </a:moveTo>
                            <a:cubicBezTo>
                              <a:pt x="0" y="34"/>
                              <a:pt x="234" y="210"/>
                              <a:pt x="446" y="202"/>
                            </a:cubicBezTo>
                            <a:cubicBezTo>
                              <a:pt x="658" y="194"/>
                              <a:pt x="856" y="33"/>
                              <a:pt x="795" y="0"/>
                            </a:cubicBezTo>
                            <a:lnTo>
                              <a:pt x="58" y="0"/>
                            </a:lnTo>
                            <a:close/>
                          </a:path>
                        </a:pathLst>
                      </a:custGeom>
                      <a:solidFill>
                        <a:srgbClr val="EAEAEA"/>
                      </a:solidFill>
                      <a:ln w="9525" cap="flat" cmpd="sng">
                        <a:noFill/>
                        <a:prstDash val="solid"/>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599" name="Oval 243"/>
                      <p:cNvSpPr>
                        <a:spLocks noChangeArrowheads="1"/>
                      </p:cNvSpPr>
                      <p:nvPr/>
                    </p:nvSpPr>
                    <p:spPr bwMode="auto">
                      <a:xfrm>
                        <a:off x="1884" y="1046"/>
                        <a:ext cx="430" cy="224"/>
                      </a:xfrm>
                      <a:prstGeom prst="ellipse">
                        <a:avLst/>
                      </a:prstGeom>
                      <a:solidFill>
                        <a:srgbClr val="FFFFFF"/>
                      </a:solidFill>
                      <a:ln w="9525">
                        <a:noFill/>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sp>
                  <p:nvSpPr>
                    <p:cNvPr id="596" name="Freeform 244"/>
                    <p:cNvSpPr>
                      <a:spLocks/>
                    </p:cNvSpPr>
                    <p:nvPr/>
                  </p:nvSpPr>
                  <p:spPr bwMode="auto">
                    <a:xfrm>
                      <a:off x="1428" y="2264"/>
                      <a:ext cx="354" cy="98"/>
                    </a:xfrm>
                    <a:custGeom>
                      <a:avLst/>
                      <a:gdLst>
                        <a:gd name="T0" fmla="*/ 1756 w 227"/>
                        <a:gd name="T1" fmla="*/ 2690 h 185"/>
                        <a:gd name="T2" fmla="*/ 0 w 227"/>
                        <a:gd name="T3" fmla="*/ 0 h 185"/>
                        <a:gd name="T4" fmla="*/ 2069 w 227"/>
                        <a:gd name="T5" fmla="*/ 2005 h 185"/>
                        <a:gd name="T6" fmla="*/ 0 60000 65536"/>
                        <a:gd name="T7" fmla="*/ 0 60000 65536"/>
                        <a:gd name="T8" fmla="*/ 0 60000 65536"/>
                        <a:gd name="T9" fmla="*/ 0 w 227"/>
                        <a:gd name="T10" fmla="*/ 0 h 185"/>
                        <a:gd name="T11" fmla="*/ 227 w 227"/>
                        <a:gd name="T12" fmla="*/ 185 h 185"/>
                      </a:gdLst>
                      <a:ahLst/>
                      <a:cxnLst>
                        <a:cxn ang="T6">
                          <a:pos x="T0" y="T1"/>
                        </a:cxn>
                        <a:cxn ang="T7">
                          <a:pos x="T2" y="T3"/>
                        </a:cxn>
                        <a:cxn ang="T8">
                          <a:pos x="T4" y="T5"/>
                        </a:cxn>
                      </a:cxnLst>
                      <a:rect l="T9" t="T10" r="T11" b="T12"/>
                      <a:pathLst>
                        <a:path w="227" h="185">
                          <a:moveTo>
                            <a:pt x="191" y="185"/>
                          </a:moveTo>
                          <a:lnTo>
                            <a:pt x="0" y="0"/>
                          </a:lnTo>
                          <a:lnTo>
                            <a:pt x="227" y="137"/>
                          </a:lnTo>
                        </a:path>
                      </a:pathLst>
                    </a:custGeom>
                    <a:solidFill>
                      <a:srgbClr val="C0C0C0"/>
                    </a:solidFill>
                    <a:ln w="9525" cap="flat" cmpd="sng">
                      <a:noFill/>
                      <a:prstDash val="solid"/>
                      <a:round/>
                      <a:headEnd type="none" w="med" len="med"/>
                      <a:tailEnd type="none" w="med" len="me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597" name="Oval 245"/>
                    <p:cNvSpPr>
                      <a:spLocks noChangeArrowheads="1"/>
                    </p:cNvSpPr>
                    <p:nvPr/>
                  </p:nvSpPr>
                  <p:spPr bwMode="auto">
                    <a:xfrm>
                      <a:off x="2077" y="2491"/>
                      <a:ext cx="93" cy="78"/>
                    </a:xfrm>
                    <a:prstGeom prst="ellipse">
                      <a:avLst/>
                    </a:prstGeom>
                    <a:solidFill>
                      <a:srgbClr val="C0C0C0"/>
                    </a:solidFill>
                    <a:ln w="9525" algn="ctr">
                      <a:noFill/>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sp>
                <p:nvSpPr>
                  <p:cNvPr id="591" name="Freeform 246"/>
                  <p:cNvSpPr>
                    <a:spLocks/>
                  </p:cNvSpPr>
                  <p:nvPr/>
                </p:nvSpPr>
                <p:spPr bwMode="auto">
                  <a:xfrm>
                    <a:off x="3540" y="3332"/>
                    <a:ext cx="56" cy="27"/>
                  </a:xfrm>
                  <a:custGeom>
                    <a:avLst/>
                    <a:gdLst>
                      <a:gd name="T0" fmla="*/ 0 w 57"/>
                      <a:gd name="T1" fmla="*/ 33 h 33"/>
                      <a:gd name="T2" fmla="*/ 7 w 57"/>
                      <a:gd name="T3" fmla="*/ 10 h 33"/>
                      <a:gd name="T4" fmla="*/ 55 w 57"/>
                      <a:gd name="T5" fmla="*/ 0 h 33"/>
                      <a:gd name="T6" fmla="*/ 57 w 57"/>
                      <a:gd name="T7" fmla="*/ 32 h 33"/>
                      <a:gd name="T8" fmla="*/ 0 60000 65536"/>
                      <a:gd name="T9" fmla="*/ 0 60000 65536"/>
                      <a:gd name="T10" fmla="*/ 0 60000 65536"/>
                      <a:gd name="T11" fmla="*/ 0 60000 65536"/>
                      <a:gd name="T12" fmla="*/ 0 w 57"/>
                      <a:gd name="T13" fmla="*/ 0 h 33"/>
                      <a:gd name="T14" fmla="*/ 57 w 57"/>
                      <a:gd name="T15" fmla="*/ 33 h 33"/>
                    </a:gdLst>
                    <a:ahLst/>
                    <a:cxnLst>
                      <a:cxn ang="T8">
                        <a:pos x="T0" y="T1"/>
                      </a:cxn>
                      <a:cxn ang="T9">
                        <a:pos x="T2" y="T3"/>
                      </a:cxn>
                      <a:cxn ang="T10">
                        <a:pos x="T4" y="T5"/>
                      </a:cxn>
                      <a:cxn ang="T11">
                        <a:pos x="T6" y="T7"/>
                      </a:cxn>
                    </a:cxnLst>
                    <a:rect l="T12" t="T13" r="T14" b="T15"/>
                    <a:pathLst>
                      <a:path w="57" h="33">
                        <a:moveTo>
                          <a:pt x="0" y="33"/>
                        </a:moveTo>
                        <a:lnTo>
                          <a:pt x="7" y="10"/>
                        </a:lnTo>
                        <a:lnTo>
                          <a:pt x="55" y="0"/>
                        </a:lnTo>
                        <a:lnTo>
                          <a:pt x="57" y="32"/>
                        </a:lnTo>
                      </a:path>
                    </a:pathLst>
                  </a:custGeom>
                  <a:solidFill>
                    <a:srgbClr val="EAEAEA"/>
                  </a:solidFill>
                  <a:ln w="9525" cap="flat" cmpd="sng">
                    <a:noFill/>
                    <a:prstDash val="solid"/>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592" name="Freeform 247"/>
                  <p:cNvSpPr>
                    <a:spLocks/>
                  </p:cNvSpPr>
                  <p:nvPr/>
                </p:nvSpPr>
                <p:spPr bwMode="auto">
                  <a:xfrm>
                    <a:off x="3592" y="3332"/>
                    <a:ext cx="30" cy="27"/>
                  </a:xfrm>
                  <a:custGeom>
                    <a:avLst/>
                    <a:gdLst>
                      <a:gd name="T0" fmla="*/ 4 w 29"/>
                      <a:gd name="T1" fmla="*/ 31 h 31"/>
                      <a:gd name="T2" fmla="*/ 0 w 29"/>
                      <a:gd name="T3" fmla="*/ 0 h 31"/>
                      <a:gd name="T4" fmla="*/ 21 w 29"/>
                      <a:gd name="T5" fmla="*/ 2 h 31"/>
                      <a:gd name="T6" fmla="*/ 29 w 29"/>
                      <a:gd name="T7" fmla="*/ 25 h 31"/>
                      <a:gd name="T8" fmla="*/ 0 60000 65536"/>
                      <a:gd name="T9" fmla="*/ 0 60000 65536"/>
                      <a:gd name="T10" fmla="*/ 0 60000 65536"/>
                      <a:gd name="T11" fmla="*/ 0 60000 65536"/>
                      <a:gd name="T12" fmla="*/ 0 w 29"/>
                      <a:gd name="T13" fmla="*/ 0 h 31"/>
                      <a:gd name="T14" fmla="*/ 29 w 29"/>
                      <a:gd name="T15" fmla="*/ 31 h 31"/>
                    </a:gdLst>
                    <a:ahLst/>
                    <a:cxnLst>
                      <a:cxn ang="T8">
                        <a:pos x="T0" y="T1"/>
                      </a:cxn>
                      <a:cxn ang="T9">
                        <a:pos x="T2" y="T3"/>
                      </a:cxn>
                      <a:cxn ang="T10">
                        <a:pos x="T4" y="T5"/>
                      </a:cxn>
                      <a:cxn ang="T11">
                        <a:pos x="T6" y="T7"/>
                      </a:cxn>
                    </a:cxnLst>
                    <a:rect l="T12" t="T13" r="T14" b="T15"/>
                    <a:pathLst>
                      <a:path w="29" h="31">
                        <a:moveTo>
                          <a:pt x="4" y="31"/>
                        </a:moveTo>
                        <a:lnTo>
                          <a:pt x="0" y="0"/>
                        </a:lnTo>
                        <a:lnTo>
                          <a:pt x="21" y="2"/>
                        </a:lnTo>
                        <a:lnTo>
                          <a:pt x="29" y="25"/>
                        </a:lnTo>
                      </a:path>
                    </a:pathLst>
                  </a:custGeom>
                  <a:solidFill>
                    <a:srgbClr val="B2B2B2"/>
                  </a:solidFill>
                  <a:ln w="9525" cap="flat" cmpd="sng">
                    <a:noFill/>
                    <a:prstDash val="solid"/>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593" name="Freeform 248"/>
                  <p:cNvSpPr>
                    <a:spLocks/>
                  </p:cNvSpPr>
                  <p:nvPr/>
                </p:nvSpPr>
                <p:spPr bwMode="auto">
                  <a:xfrm>
                    <a:off x="3514" y="3346"/>
                    <a:ext cx="95" cy="58"/>
                  </a:xfrm>
                  <a:custGeom>
                    <a:avLst/>
                    <a:gdLst>
                      <a:gd name="T0" fmla="*/ 0 w 94"/>
                      <a:gd name="T1" fmla="*/ 60 h 60"/>
                      <a:gd name="T2" fmla="*/ 11 w 94"/>
                      <a:gd name="T3" fmla="*/ 19 h 60"/>
                      <a:gd name="T4" fmla="*/ 88 w 94"/>
                      <a:gd name="T5" fmla="*/ 0 h 60"/>
                      <a:gd name="T6" fmla="*/ 94 w 94"/>
                      <a:gd name="T7" fmla="*/ 59 h 60"/>
                      <a:gd name="T8" fmla="*/ 0 60000 65536"/>
                      <a:gd name="T9" fmla="*/ 0 60000 65536"/>
                      <a:gd name="T10" fmla="*/ 0 60000 65536"/>
                      <a:gd name="T11" fmla="*/ 0 60000 65536"/>
                      <a:gd name="T12" fmla="*/ 0 w 94"/>
                      <a:gd name="T13" fmla="*/ 0 h 60"/>
                      <a:gd name="T14" fmla="*/ 94 w 94"/>
                      <a:gd name="T15" fmla="*/ 60 h 60"/>
                    </a:gdLst>
                    <a:ahLst/>
                    <a:cxnLst>
                      <a:cxn ang="T8">
                        <a:pos x="T0" y="T1"/>
                      </a:cxn>
                      <a:cxn ang="T9">
                        <a:pos x="T2" y="T3"/>
                      </a:cxn>
                      <a:cxn ang="T10">
                        <a:pos x="T4" y="T5"/>
                      </a:cxn>
                      <a:cxn ang="T11">
                        <a:pos x="T6" y="T7"/>
                      </a:cxn>
                    </a:cxnLst>
                    <a:rect l="T12" t="T13" r="T14" b="T15"/>
                    <a:pathLst>
                      <a:path w="94" h="60">
                        <a:moveTo>
                          <a:pt x="0" y="60"/>
                        </a:moveTo>
                        <a:lnTo>
                          <a:pt x="11" y="19"/>
                        </a:lnTo>
                        <a:lnTo>
                          <a:pt x="88" y="0"/>
                        </a:lnTo>
                        <a:lnTo>
                          <a:pt x="94" y="59"/>
                        </a:lnTo>
                      </a:path>
                    </a:pathLst>
                  </a:custGeom>
                  <a:solidFill>
                    <a:srgbClr val="C0C0C0"/>
                  </a:solidFill>
                  <a:ln w="9525" cap="flat" cmpd="sng">
                    <a:noFill/>
                    <a:prstDash val="solid"/>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594" name="Freeform 249"/>
                  <p:cNvSpPr>
                    <a:spLocks/>
                  </p:cNvSpPr>
                  <p:nvPr/>
                </p:nvSpPr>
                <p:spPr bwMode="auto">
                  <a:xfrm>
                    <a:off x="3600" y="3346"/>
                    <a:ext cx="48" cy="54"/>
                  </a:xfrm>
                  <a:custGeom>
                    <a:avLst/>
                    <a:gdLst>
                      <a:gd name="T0" fmla="*/ 7 w 49"/>
                      <a:gd name="T1" fmla="*/ 57 h 57"/>
                      <a:gd name="T2" fmla="*/ 0 w 49"/>
                      <a:gd name="T3" fmla="*/ 0 h 57"/>
                      <a:gd name="T4" fmla="*/ 35 w 49"/>
                      <a:gd name="T5" fmla="*/ 5 h 57"/>
                      <a:gd name="T6" fmla="*/ 49 w 49"/>
                      <a:gd name="T7" fmla="*/ 46 h 57"/>
                      <a:gd name="T8" fmla="*/ 0 60000 65536"/>
                      <a:gd name="T9" fmla="*/ 0 60000 65536"/>
                      <a:gd name="T10" fmla="*/ 0 60000 65536"/>
                      <a:gd name="T11" fmla="*/ 0 60000 65536"/>
                      <a:gd name="T12" fmla="*/ 0 w 49"/>
                      <a:gd name="T13" fmla="*/ 0 h 57"/>
                      <a:gd name="T14" fmla="*/ 49 w 49"/>
                      <a:gd name="T15" fmla="*/ 57 h 57"/>
                    </a:gdLst>
                    <a:ahLst/>
                    <a:cxnLst>
                      <a:cxn ang="T8">
                        <a:pos x="T0" y="T1"/>
                      </a:cxn>
                      <a:cxn ang="T9">
                        <a:pos x="T2" y="T3"/>
                      </a:cxn>
                      <a:cxn ang="T10">
                        <a:pos x="T4" y="T5"/>
                      </a:cxn>
                      <a:cxn ang="T11">
                        <a:pos x="T6" y="T7"/>
                      </a:cxn>
                    </a:cxnLst>
                    <a:rect l="T12" t="T13" r="T14" b="T15"/>
                    <a:pathLst>
                      <a:path w="49" h="57">
                        <a:moveTo>
                          <a:pt x="7" y="57"/>
                        </a:moveTo>
                        <a:lnTo>
                          <a:pt x="0" y="0"/>
                        </a:lnTo>
                        <a:lnTo>
                          <a:pt x="35" y="5"/>
                        </a:lnTo>
                        <a:lnTo>
                          <a:pt x="49" y="46"/>
                        </a:lnTo>
                      </a:path>
                    </a:pathLst>
                  </a:custGeom>
                  <a:solidFill>
                    <a:srgbClr val="969696"/>
                  </a:solidFill>
                  <a:ln w="9525" cap="flat" cmpd="sng">
                    <a:noFill/>
                    <a:prstDash val="solid"/>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grpSp>
              <p:nvGrpSpPr>
                <p:cNvPr id="37118" name="Group 250"/>
                <p:cNvGrpSpPr>
                  <a:grpSpLocks/>
                </p:cNvGrpSpPr>
                <p:nvPr/>
              </p:nvGrpSpPr>
              <p:grpSpPr bwMode="auto">
                <a:xfrm flipH="1">
                  <a:off x="5021" y="1567"/>
                  <a:ext cx="486" cy="344"/>
                  <a:chOff x="2932" y="664"/>
                  <a:chExt cx="913" cy="649"/>
                </a:xfrm>
              </p:grpSpPr>
              <p:sp>
                <p:nvSpPr>
                  <p:cNvPr id="582" name="Freeform 251"/>
                  <p:cNvSpPr>
                    <a:spLocks/>
                  </p:cNvSpPr>
                  <p:nvPr/>
                </p:nvSpPr>
                <p:spPr bwMode="auto">
                  <a:xfrm>
                    <a:off x="3252" y="666"/>
                    <a:ext cx="98" cy="112"/>
                  </a:xfrm>
                  <a:custGeom>
                    <a:avLst/>
                    <a:gdLst>
                      <a:gd name="T0" fmla="*/ 0 w 188"/>
                      <a:gd name="T1" fmla="*/ 0 h 232"/>
                      <a:gd name="T2" fmla="*/ 1 w 188"/>
                      <a:gd name="T3" fmla="*/ 0 h 232"/>
                      <a:gd name="T4" fmla="*/ 1 w 188"/>
                      <a:gd name="T5" fmla="*/ 0 h 232"/>
                      <a:gd name="T6" fmla="*/ 1 w 188"/>
                      <a:gd name="T7" fmla="*/ 0 h 232"/>
                      <a:gd name="T8" fmla="*/ 0 w 188"/>
                      <a:gd name="T9" fmla="*/ 0 h 232"/>
                      <a:gd name="T10" fmla="*/ 0 60000 65536"/>
                      <a:gd name="T11" fmla="*/ 0 60000 65536"/>
                      <a:gd name="T12" fmla="*/ 0 60000 65536"/>
                      <a:gd name="T13" fmla="*/ 0 60000 65536"/>
                      <a:gd name="T14" fmla="*/ 0 60000 65536"/>
                      <a:gd name="T15" fmla="*/ 0 w 188"/>
                      <a:gd name="T16" fmla="*/ 0 h 232"/>
                      <a:gd name="T17" fmla="*/ 188 w 188"/>
                      <a:gd name="T18" fmla="*/ 232 h 232"/>
                    </a:gdLst>
                    <a:ahLst/>
                    <a:cxnLst>
                      <a:cxn ang="T10">
                        <a:pos x="T0" y="T1"/>
                      </a:cxn>
                      <a:cxn ang="T11">
                        <a:pos x="T2" y="T3"/>
                      </a:cxn>
                      <a:cxn ang="T12">
                        <a:pos x="T4" y="T5"/>
                      </a:cxn>
                      <a:cxn ang="T13">
                        <a:pos x="T6" y="T7"/>
                      </a:cxn>
                      <a:cxn ang="T14">
                        <a:pos x="T8" y="T9"/>
                      </a:cxn>
                    </a:cxnLst>
                    <a:rect l="T15" t="T16" r="T17" b="T18"/>
                    <a:pathLst>
                      <a:path w="188" h="232">
                        <a:moveTo>
                          <a:pt x="0" y="225"/>
                        </a:moveTo>
                        <a:lnTo>
                          <a:pt x="15" y="153"/>
                        </a:lnTo>
                        <a:lnTo>
                          <a:pt x="186" y="0"/>
                        </a:lnTo>
                        <a:lnTo>
                          <a:pt x="188" y="232"/>
                        </a:lnTo>
                        <a:lnTo>
                          <a:pt x="0" y="225"/>
                        </a:lnTo>
                        <a:close/>
                      </a:path>
                    </a:pathLst>
                  </a:custGeom>
                  <a:solidFill>
                    <a:srgbClr val="233360"/>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583" name="Freeform 252"/>
                  <p:cNvSpPr>
                    <a:spLocks/>
                  </p:cNvSpPr>
                  <p:nvPr/>
                </p:nvSpPr>
                <p:spPr bwMode="auto">
                  <a:xfrm>
                    <a:off x="3117" y="666"/>
                    <a:ext cx="730" cy="645"/>
                  </a:xfrm>
                  <a:custGeom>
                    <a:avLst/>
                    <a:gdLst>
                      <a:gd name="T0" fmla="*/ 1 w 1454"/>
                      <a:gd name="T1" fmla="*/ 1 h 1298"/>
                      <a:gd name="T2" fmla="*/ 1 w 1454"/>
                      <a:gd name="T3" fmla="*/ 1 h 1298"/>
                      <a:gd name="T4" fmla="*/ 1 w 1454"/>
                      <a:gd name="T5" fmla="*/ 1 h 1298"/>
                      <a:gd name="T6" fmla="*/ 1 w 1454"/>
                      <a:gd name="T7" fmla="*/ 0 h 1298"/>
                      <a:gd name="T8" fmla="*/ 1 w 1454"/>
                      <a:gd name="T9" fmla="*/ 1 h 1298"/>
                      <a:gd name="T10" fmla="*/ 0 w 1454"/>
                      <a:gd name="T11" fmla="*/ 1 h 1298"/>
                      <a:gd name="T12" fmla="*/ 1 w 1454"/>
                      <a:gd name="T13" fmla="*/ 1 h 1298"/>
                      <a:gd name="T14" fmla="*/ 1 w 1454"/>
                      <a:gd name="T15" fmla="*/ 1 h 1298"/>
                      <a:gd name="T16" fmla="*/ 1 w 1454"/>
                      <a:gd name="T17" fmla="*/ 1 h 12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54"/>
                      <a:gd name="T28" fmla="*/ 0 h 1298"/>
                      <a:gd name="T29" fmla="*/ 1454 w 1454"/>
                      <a:gd name="T30" fmla="*/ 1298 h 12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54" h="1298">
                        <a:moveTo>
                          <a:pt x="1365" y="365"/>
                        </a:moveTo>
                        <a:lnTo>
                          <a:pt x="1008" y="301"/>
                        </a:lnTo>
                        <a:lnTo>
                          <a:pt x="992" y="130"/>
                        </a:lnTo>
                        <a:lnTo>
                          <a:pt x="454" y="0"/>
                        </a:lnTo>
                        <a:lnTo>
                          <a:pt x="455" y="199"/>
                        </a:lnTo>
                        <a:lnTo>
                          <a:pt x="0" y="117"/>
                        </a:lnTo>
                        <a:lnTo>
                          <a:pt x="4" y="1298"/>
                        </a:lnTo>
                        <a:lnTo>
                          <a:pt x="1454" y="1291"/>
                        </a:lnTo>
                        <a:lnTo>
                          <a:pt x="1365" y="365"/>
                        </a:lnTo>
                        <a:close/>
                      </a:path>
                    </a:pathLst>
                  </a:custGeom>
                  <a:solidFill>
                    <a:srgbClr val="FFE5E5"/>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584" name="Freeform 253"/>
                  <p:cNvSpPr>
                    <a:spLocks/>
                  </p:cNvSpPr>
                  <p:nvPr/>
                </p:nvSpPr>
                <p:spPr bwMode="auto">
                  <a:xfrm>
                    <a:off x="3160" y="1044"/>
                    <a:ext cx="638" cy="105"/>
                  </a:xfrm>
                  <a:custGeom>
                    <a:avLst/>
                    <a:gdLst>
                      <a:gd name="T0" fmla="*/ 1 w 1274"/>
                      <a:gd name="T1" fmla="*/ 1 h 213"/>
                      <a:gd name="T2" fmla="*/ 0 w 1274"/>
                      <a:gd name="T3" fmla="*/ 1 h 213"/>
                      <a:gd name="T4" fmla="*/ 0 w 1274"/>
                      <a:gd name="T5" fmla="*/ 0 h 213"/>
                      <a:gd name="T6" fmla="*/ 1 w 1274"/>
                      <a:gd name="T7" fmla="*/ 1 h 213"/>
                      <a:gd name="T8" fmla="*/ 1 w 1274"/>
                      <a:gd name="T9" fmla="*/ 1 h 213"/>
                      <a:gd name="T10" fmla="*/ 1 w 1274"/>
                      <a:gd name="T11" fmla="*/ 1 h 213"/>
                      <a:gd name="T12" fmla="*/ 1 w 1274"/>
                      <a:gd name="T13" fmla="*/ 1 h 213"/>
                      <a:gd name="T14" fmla="*/ 0 60000 65536"/>
                      <a:gd name="T15" fmla="*/ 0 60000 65536"/>
                      <a:gd name="T16" fmla="*/ 0 60000 65536"/>
                      <a:gd name="T17" fmla="*/ 0 60000 65536"/>
                      <a:gd name="T18" fmla="*/ 0 60000 65536"/>
                      <a:gd name="T19" fmla="*/ 0 60000 65536"/>
                      <a:gd name="T20" fmla="*/ 0 60000 65536"/>
                      <a:gd name="T21" fmla="*/ 0 w 1274"/>
                      <a:gd name="T22" fmla="*/ 0 h 213"/>
                      <a:gd name="T23" fmla="*/ 1274 w 1274"/>
                      <a:gd name="T24" fmla="*/ 213 h 2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4" h="213">
                        <a:moveTo>
                          <a:pt x="3" y="167"/>
                        </a:moveTo>
                        <a:lnTo>
                          <a:pt x="0" y="167"/>
                        </a:lnTo>
                        <a:lnTo>
                          <a:pt x="0" y="0"/>
                        </a:lnTo>
                        <a:lnTo>
                          <a:pt x="1255" y="99"/>
                        </a:lnTo>
                        <a:lnTo>
                          <a:pt x="1263" y="100"/>
                        </a:lnTo>
                        <a:lnTo>
                          <a:pt x="1274" y="213"/>
                        </a:lnTo>
                        <a:lnTo>
                          <a:pt x="3" y="167"/>
                        </a:lnTo>
                        <a:close/>
                      </a:path>
                    </a:pathLst>
                  </a:custGeom>
                  <a:solidFill>
                    <a:srgbClr val="AAFFFF"/>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585" name="Freeform 254"/>
                  <p:cNvSpPr>
                    <a:spLocks/>
                  </p:cNvSpPr>
                  <p:nvPr/>
                </p:nvSpPr>
                <p:spPr bwMode="auto">
                  <a:xfrm>
                    <a:off x="3160" y="914"/>
                    <a:ext cx="626" cy="136"/>
                  </a:xfrm>
                  <a:custGeom>
                    <a:avLst/>
                    <a:gdLst>
                      <a:gd name="T0" fmla="*/ 0 w 1255"/>
                      <a:gd name="T1" fmla="*/ 0 h 265"/>
                      <a:gd name="T2" fmla="*/ 0 w 1255"/>
                      <a:gd name="T3" fmla="*/ 0 h 265"/>
                      <a:gd name="T4" fmla="*/ 0 w 1255"/>
                      <a:gd name="T5" fmla="*/ 0 h 265"/>
                      <a:gd name="T6" fmla="*/ 0 w 1255"/>
                      <a:gd name="T7" fmla="*/ 0 h 265"/>
                      <a:gd name="T8" fmla="*/ 0 w 1255"/>
                      <a:gd name="T9" fmla="*/ 0 h 265"/>
                      <a:gd name="T10" fmla="*/ 0 w 1255"/>
                      <a:gd name="T11" fmla="*/ 0 h 265"/>
                      <a:gd name="T12" fmla="*/ 0 w 1255"/>
                      <a:gd name="T13" fmla="*/ 0 h 265"/>
                      <a:gd name="T14" fmla="*/ 0 60000 65536"/>
                      <a:gd name="T15" fmla="*/ 0 60000 65536"/>
                      <a:gd name="T16" fmla="*/ 0 60000 65536"/>
                      <a:gd name="T17" fmla="*/ 0 60000 65536"/>
                      <a:gd name="T18" fmla="*/ 0 60000 65536"/>
                      <a:gd name="T19" fmla="*/ 0 60000 65536"/>
                      <a:gd name="T20" fmla="*/ 0 60000 65536"/>
                      <a:gd name="T21" fmla="*/ 0 w 1255"/>
                      <a:gd name="T22" fmla="*/ 0 h 265"/>
                      <a:gd name="T23" fmla="*/ 1255 w 1255"/>
                      <a:gd name="T24" fmla="*/ 265 h 2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5" h="265">
                        <a:moveTo>
                          <a:pt x="5" y="166"/>
                        </a:moveTo>
                        <a:lnTo>
                          <a:pt x="1" y="166"/>
                        </a:lnTo>
                        <a:lnTo>
                          <a:pt x="0" y="0"/>
                        </a:lnTo>
                        <a:lnTo>
                          <a:pt x="1234" y="151"/>
                        </a:lnTo>
                        <a:lnTo>
                          <a:pt x="1244" y="152"/>
                        </a:lnTo>
                        <a:lnTo>
                          <a:pt x="1255" y="265"/>
                        </a:lnTo>
                        <a:lnTo>
                          <a:pt x="5" y="166"/>
                        </a:lnTo>
                        <a:close/>
                      </a:path>
                    </a:pathLst>
                  </a:custGeom>
                  <a:solidFill>
                    <a:srgbClr val="BAFFFF"/>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586" name="Freeform 255"/>
                  <p:cNvSpPr>
                    <a:spLocks/>
                  </p:cNvSpPr>
                  <p:nvPr/>
                </p:nvSpPr>
                <p:spPr bwMode="auto">
                  <a:xfrm>
                    <a:off x="3160" y="766"/>
                    <a:ext cx="620" cy="180"/>
                  </a:xfrm>
                  <a:custGeom>
                    <a:avLst/>
                    <a:gdLst>
                      <a:gd name="T0" fmla="*/ 0 w 1235"/>
                      <a:gd name="T1" fmla="*/ 0 h 363"/>
                      <a:gd name="T2" fmla="*/ 0 w 1235"/>
                      <a:gd name="T3" fmla="*/ 0 h 363"/>
                      <a:gd name="T4" fmla="*/ 0 w 1235"/>
                      <a:gd name="T5" fmla="*/ 0 h 363"/>
                      <a:gd name="T6" fmla="*/ 0 w 1235"/>
                      <a:gd name="T7" fmla="*/ 0 h 363"/>
                      <a:gd name="T8" fmla="*/ 0 w 1235"/>
                      <a:gd name="T9" fmla="*/ 0 h 363"/>
                      <a:gd name="T10" fmla="*/ 0 w 1235"/>
                      <a:gd name="T11" fmla="*/ 0 h 363"/>
                      <a:gd name="T12" fmla="*/ 0 60000 65536"/>
                      <a:gd name="T13" fmla="*/ 0 60000 65536"/>
                      <a:gd name="T14" fmla="*/ 0 60000 65536"/>
                      <a:gd name="T15" fmla="*/ 0 60000 65536"/>
                      <a:gd name="T16" fmla="*/ 0 60000 65536"/>
                      <a:gd name="T17" fmla="*/ 0 60000 65536"/>
                      <a:gd name="T18" fmla="*/ 0 w 1235"/>
                      <a:gd name="T19" fmla="*/ 0 h 363"/>
                      <a:gd name="T20" fmla="*/ 1235 w 1235"/>
                      <a:gd name="T21" fmla="*/ 363 h 363"/>
                    </a:gdLst>
                    <a:ahLst/>
                    <a:cxnLst>
                      <a:cxn ang="T12">
                        <a:pos x="T0" y="T1"/>
                      </a:cxn>
                      <a:cxn ang="T13">
                        <a:pos x="T2" y="T3"/>
                      </a:cxn>
                      <a:cxn ang="T14">
                        <a:pos x="T4" y="T5"/>
                      </a:cxn>
                      <a:cxn ang="T15">
                        <a:pos x="T6" y="T7"/>
                      </a:cxn>
                      <a:cxn ang="T16">
                        <a:pos x="T8" y="T9"/>
                      </a:cxn>
                      <a:cxn ang="T17">
                        <a:pos x="T10" y="T11"/>
                      </a:cxn>
                    </a:cxnLst>
                    <a:rect l="T18" t="T19" r="T20" b="T21"/>
                    <a:pathLst>
                      <a:path w="1235" h="363">
                        <a:moveTo>
                          <a:pt x="6" y="212"/>
                        </a:moveTo>
                        <a:lnTo>
                          <a:pt x="0" y="212"/>
                        </a:lnTo>
                        <a:lnTo>
                          <a:pt x="0" y="0"/>
                        </a:lnTo>
                        <a:lnTo>
                          <a:pt x="1220" y="204"/>
                        </a:lnTo>
                        <a:lnTo>
                          <a:pt x="1235" y="363"/>
                        </a:lnTo>
                        <a:lnTo>
                          <a:pt x="6" y="212"/>
                        </a:lnTo>
                        <a:close/>
                      </a:path>
                    </a:pathLst>
                  </a:custGeom>
                  <a:solidFill>
                    <a:srgbClr val="CCFFFF"/>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587" name="Freeform 256"/>
                  <p:cNvSpPr>
                    <a:spLocks/>
                  </p:cNvSpPr>
                  <p:nvPr/>
                </p:nvSpPr>
                <p:spPr bwMode="auto">
                  <a:xfrm>
                    <a:off x="2933" y="722"/>
                    <a:ext cx="190" cy="589"/>
                  </a:xfrm>
                  <a:custGeom>
                    <a:avLst/>
                    <a:gdLst>
                      <a:gd name="T0" fmla="*/ 0 w 376"/>
                      <a:gd name="T1" fmla="*/ 1 h 1181"/>
                      <a:gd name="T2" fmla="*/ 1 w 376"/>
                      <a:gd name="T3" fmla="*/ 1 h 1181"/>
                      <a:gd name="T4" fmla="*/ 1 w 376"/>
                      <a:gd name="T5" fmla="*/ 0 h 1181"/>
                      <a:gd name="T6" fmla="*/ 1 w 376"/>
                      <a:gd name="T7" fmla="*/ 1 h 1181"/>
                      <a:gd name="T8" fmla="*/ 0 w 376"/>
                      <a:gd name="T9" fmla="*/ 1 h 1181"/>
                      <a:gd name="T10" fmla="*/ 0 60000 65536"/>
                      <a:gd name="T11" fmla="*/ 0 60000 65536"/>
                      <a:gd name="T12" fmla="*/ 0 60000 65536"/>
                      <a:gd name="T13" fmla="*/ 0 60000 65536"/>
                      <a:gd name="T14" fmla="*/ 0 60000 65536"/>
                      <a:gd name="T15" fmla="*/ 0 w 376"/>
                      <a:gd name="T16" fmla="*/ 0 h 1181"/>
                      <a:gd name="T17" fmla="*/ 376 w 376"/>
                      <a:gd name="T18" fmla="*/ 1181 h 1181"/>
                    </a:gdLst>
                    <a:ahLst/>
                    <a:cxnLst>
                      <a:cxn ang="T10">
                        <a:pos x="T0" y="T1"/>
                      </a:cxn>
                      <a:cxn ang="T11">
                        <a:pos x="T2" y="T3"/>
                      </a:cxn>
                      <a:cxn ang="T12">
                        <a:pos x="T4" y="T5"/>
                      </a:cxn>
                      <a:cxn ang="T13">
                        <a:pos x="T6" y="T7"/>
                      </a:cxn>
                      <a:cxn ang="T14">
                        <a:pos x="T8" y="T9"/>
                      </a:cxn>
                    </a:cxnLst>
                    <a:rect l="T15" t="T16" r="T17" b="T18"/>
                    <a:pathLst>
                      <a:path w="376" h="1181">
                        <a:moveTo>
                          <a:pt x="0" y="1168"/>
                        </a:moveTo>
                        <a:lnTo>
                          <a:pt x="30" y="306"/>
                        </a:lnTo>
                        <a:lnTo>
                          <a:pt x="372" y="0"/>
                        </a:lnTo>
                        <a:lnTo>
                          <a:pt x="376" y="1181"/>
                        </a:lnTo>
                        <a:lnTo>
                          <a:pt x="0" y="1168"/>
                        </a:lnTo>
                        <a:close/>
                      </a:path>
                    </a:pathLst>
                  </a:custGeom>
                  <a:solidFill>
                    <a:srgbClr val="667F99"/>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588" name="Freeform 257"/>
                  <p:cNvSpPr>
                    <a:spLocks/>
                  </p:cNvSpPr>
                  <p:nvPr/>
                </p:nvSpPr>
                <p:spPr bwMode="auto">
                  <a:xfrm>
                    <a:off x="3160" y="1175"/>
                    <a:ext cx="650" cy="136"/>
                  </a:xfrm>
                  <a:custGeom>
                    <a:avLst/>
                    <a:gdLst>
                      <a:gd name="T0" fmla="*/ 0 w 1299"/>
                      <a:gd name="T1" fmla="*/ 0 h 272"/>
                      <a:gd name="T2" fmla="*/ 0 w 1299"/>
                      <a:gd name="T3" fmla="*/ 1 h 272"/>
                      <a:gd name="T4" fmla="*/ 0 w 1299"/>
                      <a:gd name="T5" fmla="*/ 1 h 272"/>
                      <a:gd name="T6" fmla="*/ 0 w 1299"/>
                      <a:gd name="T7" fmla="*/ 1 h 272"/>
                      <a:gd name="T8" fmla="*/ 0 w 1299"/>
                      <a:gd name="T9" fmla="*/ 1 h 272"/>
                      <a:gd name="T10" fmla="*/ 0 w 1299"/>
                      <a:gd name="T11" fmla="*/ 1 h 272"/>
                      <a:gd name="T12" fmla="*/ 0 w 1299"/>
                      <a:gd name="T13" fmla="*/ 1 h 272"/>
                      <a:gd name="T14" fmla="*/ 0 w 1299"/>
                      <a:gd name="T15" fmla="*/ 1 h 272"/>
                      <a:gd name="T16" fmla="*/ 0 w 1299"/>
                      <a:gd name="T17" fmla="*/ 1 h 272"/>
                      <a:gd name="T18" fmla="*/ 0 w 1299"/>
                      <a:gd name="T19" fmla="*/ 0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99"/>
                      <a:gd name="T31" fmla="*/ 0 h 272"/>
                      <a:gd name="T32" fmla="*/ 1299 w 1299"/>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99" h="272">
                        <a:moveTo>
                          <a:pt x="0" y="0"/>
                        </a:moveTo>
                        <a:lnTo>
                          <a:pt x="1277" y="46"/>
                        </a:lnTo>
                        <a:lnTo>
                          <a:pt x="1282" y="47"/>
                        </a:lnTo>
                        <a:lnTo>
                          <a:pt x="1299" y="208"/>
                        </a:lnTo>
                        <a:lnTo>
                          <a:pt x="867" y="210"/>
                        </a:lnTo>
                        <a:lnTo>
                          <a:pt x="876" y="271"/>
                        </a:lnTo>
                        <a:lnTo>
                          <a:pt x="462" y="272"/>
                        </a:lnTo>
                        <a:lnTo>
                          <a:pt x="462" y="211"/>
                        </a:lnTo>
                        <a:lnTo>
                          <a:pt x="2" y="213"/>
                        </a:lnTo>
                        <a:lnTo>
                          <a:pt x="0" y="0"/>
                        </a:lnTo>
                        <a:close/>
                      </a:path>
                    </a:pathLst>
                  </a:custGeom>
                  <a:solidFill>
                    <a:srgbClr val="99FFFF"/>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grpSp>
        </p:grpSp>
      </p:grpSp>
      <p:pic>
        <p:nvPicPr>
          <p:cNvPr id="36886" name="Picture 16"/>
          <p:cNvPicPr>
            <a:picLocks noChangeAspect="1" noChangeArrowheads="1"/>
          </p:cNvPicPr>
          <p:nvPr/>
        </p:nvPicPr>
        <p:blipFill>
          <a:blip r:embed="rId3" cstate="print"/>
          <a:srcRect/>
          <a:stretch>
            <a:fillRect/>
          </a:stretch>
        </p:blipFill>
        <p:spPr bwMode="auto">
          <a:xfrm>
            <a:off x="2722563" y="4238625"/>
            <a:ext cx="274637" cy="295275"/>
          </a:xfrm>
          <a:prstGeom prst="rect">
            <a:avLst/>
          </a:prstGeom>
          <a:noFill/>
          <a:ln w="9525">
            <a:noFill/>
            <a:miter lim="800000"/>
            <a:headEnd/>
            <a:tailEnd/>
          </a:ln>
        </p:spPr>
      </p:pic>
      <p:grpSp>
        <p:nvGrpSpPr>
          <p:cNvPr id="36887" name="Group 233"/>
          <p:cNvGrpSpPr>
            <a:grpSpLocks/>
          </p:cNvGrpSpPr>
          <p:nvPr/>
        </p:nvGrpSpPr>
        <p:grpSpPr bwMode="auto">
          <a:xfrm>
            <a:off x="2376488" y="4238625"/>
            <a:ext cx="649287" cy="328613"/>
            <a:chOff x="3923" y="3237"/>
            <a:chExt cx="409" cy="207"/>
          </a:xfrm>
        </p:grpSpPr>
        <p:sp>
          <p:nvSpPr>
            <p:cNvPr id="602" name="Oval 234"/>
            <p:cNvSpPr>
              <a:spLocks noChangeArrowheads="1"/>
            </p:cNvSpPr>
            <p:nvPr/>
          </p:nvSpPr>
          <p:spPr bwMode="auto">
            <a:xfrm>
              <a:off x="3923" y="3339"/>
              <a:ext cx="409" cy="105"/>
            </a:xfrm>
            <a:prstGeom prst="ellipse">
              <a:avLst/>
            </a:prstGeom>
            <a:noFill/>
            <a:ln w="6350">
              <a:solidFill>
                <a:srgbClr val="0000FF"/>
              </a:solidFill>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nvGrpSpPr>
            <p:cNvPr id="37090" name="Group 235"/>
            <p:cNvGrpSpPr>
              <a:grpSpLocks/>
            </p:cNvGrpSpPr>
            <p:nvPr/>
          </p:nvGrpSpPr>
          <p:grpSpPr bwMode="auto">
            <a:xfrm>
              <a:off x="4014" y="3229"/>
              <a:ext cx="225" cy="172"/>
              <a:chOff x="4886" y="1404"/>
              <a:chExt cx="735" cy="565"/>
            </a:xfrm>
          </p:grpSpPr>
          <p:sp>
            <p:nvSpPr>
              <p:cNvPr id="604" name="Oval 236"/>
              <p:cNvSpPr>
                <a:spLocks noChangeArrowheads="1"/>
              </p:cNvSpPr>
              <p:nvPr/>
            </p:nvSpPr>
            <p:spPr bwMode="auto">
              <a:xfrm>
                <a:off x="4886" y="1864"/>
                <a:ext cx="735" cy="105"/>
              </a:xfrm>
              <a:prstGeom prst="ellipse">
                <a:avLst/>
              </a:prstGeom>
              <a:solidFill>
                <a:srgbClr val="0000FF"/>
              </a:solidFill>
              <a:ln w="9525">
                <a:noFill/>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nvGrpSpPr>
              <p:cNvPr id="37092" name="Group 237"/>
              <p:cNvGrpSpPr>
                <a:grpSpLocks/>
              </p:cNvGrpSpPr>
              <p:nvPr/>
            </p:nvGrpSpPr>
            <p:grpSpPr bwMode="auto">
              <a:xfrm>
                <a:off x="5021" y="1404"/>
                <a:ext cx="486" cy="507"/>
                <a:chOff x="5021" y="1404"/>
                <a:chExt cx="486" cy="507"/>
              </a:xfrm>
            </p:grpSpPr>
            <p:grpSp>
              <p:nvGrpSpPr>
                <p:cNvPr id="37093" name="Group 238"/>
                <p:cNvGrpSpPr>
                  <a:grpSpLocks/>
                </p:cNvGrpSpPr>
                <p:nvPr/>
              </p:nvGrpSpPr>
              <p:grpSpPr bwMode="auto">
                <a:xfrm>
                  <a:off x="5229" y="1404"/>
                  <a:ext cx="102" cy="179"/>
                  <a:chOff x="3514" y="3162"/>
                  <a:chExt cx="135" cy="244"/>
                </a:xfrm>
              </p:grpSpPr>
              <p:sp>
                <p:nvSpPr>
                  <p:cNvPr id="615" name="Rectangle 239"/>
                  <p:cNvSpPr>
                    <a:spLocks noChangeArrowheads="1"/>
                  </p:cNvSpPr>
                  <p:nvPr/>
                </p:nvSpPr>
                <p:spPr bwMode="auto">
                  <a:xfrm>
                    <a:off x="3575" y="3278"/>
                    <a:ext cx="22" cy="67"/>
                  </a:xfrm>
                  <a:prstGeom prst="rect">
                    <a:avLst/>
                  </a:prstGeom>
                  <a:solidFill>
                    <a:srgbClr val="DDDDDD"/>
                  </a:solidFill>
                  <a:ln w="9525">
                    <a:noFill/>
                    <a:miter lim="800000"/>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nvGrpSpPr>
                  <p:cNvPr id="37103" name="Group 240"/>
                  <p:cNvGrpSpPr>
                    <a:grpSpLocks/>
                  </p:cNvGrpSpPr>
                  <p:nvPr/>
                </p:nvGrpSpPr>
                <p:grpSpPr bwMode="auto">
                  <a:xfrm rot="702354">
                    <a:off x="3516" y="3162"/>
                    <a:ext cx="107" cy="196"/>
                    <a:chOff x="2086" y="2277"/>
                    <a:chExt cx="461" cy="856"/>
                  </a:xfrm>
                </p:grpSpPr>
                <p:grpSp>
                  <p:nvGrpSpPr>
                    <p:cNvPr id="37108" name="Group 241"/>
                    <p:cNvGrpSpPr>
                      <a:grpSpLocks/>
                    </p:cNvGrpSpPr>
                    <p:nvPr/>
                  </p:nvGrpSpPr>
                  <p:grpSpPr bwMode="auto">
                    <a:xfrm rot="-3600000">
                      <a:off x="1972" y="2557"/>
                      <a:ext cx="856" cy="295"/>
                      <a:chOff x="1972" y="2557"/>
                      <a:chExt cx="856" cy="295"/>
                    </a:xfrm>
                  </p:grpSpPr>
                  <p:sp>
                    <p:nvSpPr>
                      <p:cNvPr id="624" name="Freeform 242"/>
                      <p:cNvSpPr>
                        <a:spLocks/>
                      </p:cNvSpPr>
                      <p:nvPr/>
                    </p:nvSpPr>
                    <p:spPr bwMode="auto">
                      <a:xfrm>
                        <a:off x="2065" y="1127"/>
                        <a:ext cx="430" cy="279"/>
                      </a:xfrm>
                      <a:custGeom>
                        <a:avLst/>
                        <a:gdLst>
                          <a:gd name="T0" fmla="*/ 58 w 856"/>
                          <a:gd name="T1" fmla="*/ 0 h 210"/>
                          <a:gd name="T2" fmla="*/ 446 w 856"/>
                          <a:gd name="T3" fmla="*/ 202 h 210"/>
                          <a:gd name="T4" fmla="*/ 795 w 856"/>
                          <a:gd name="T5" fmla="*/ 0 h 210"/>
                          <a:gd name="T6" fmla="*/ 58 w 856"/>
                          <a:gd name="T7" fmla="*/ 0 h 210"/>
                          <a:gd name="T8" fmla="*/ 0 60000 65536"/>
                          <a:gd name="T9" fmla="*/ 0 60000 65536"/>
                          <a:gd name="T10" fmla="*/ 0 60000 65536"/>
                          <a:gd name="T11" fmla="*/ 0 60000 65536"/>
                          <a:gd name="T12" fmla="*/ 0 w 856"/>
                          <a:gd name="T13" fmla="*/ 0 h 210"/>
                          <a:gd name="T14" fmla="*/ 856 w 856"/>
                          <a:gd name="T15" fmla="*/ 210 h 210"/>
                        </a:gdLst>
                        <a:ahLst/>
                        <a:cxnLst>
                          <a:cxn ang="T8">
                            <a:pos x="T0" y="T1"/>
                          </a:cxn>
                          <a:cxn ang="T9">
                            <a:pos x="T2" y="T3"/>
                          </a:cxn>
                          <a:cxn ang="T10">
                            <a:pos x="T4" y="T5"/>
                          </a:cxn>
                          <a:cxn ang="T11">
                            <a:pos x="T6" y="T7"/>
                          </a:cxn>
                        </a:cxnLst>
                        <a:rect l="T12" t="T13" r="T14" b="T15"/>
                        <a:pathLst>
                          <a:path w="856" h="210">
                            <a:moveTo>
                              <a:pt x="58" y="0"/>
                            </a:moveTo>
                            <a:cubicBezTo>
                              <a:pt x="0" y="34"/>
                              <a:pt x="234" y="210"/>
                              <a:pt x="446" y="202"/>
                            </a:cubicBezTo>
                            <a:cubicBezTo>
                              <a:pt x="658" y="194"/>
                              <a:pt x="856" y="33"/>
                              <a:pt x="795" y="0"/>
                            </a:cubicBezTo>
                            <a:lnTo>
                              <a:pt x="58" y="0"/>
                            </a:lnTo>
                            <a:close/>
                          </a:path>
                        </a:pathLst>
                      </a:custGeom>
                      <a:solidFill>
                        <a:srgbClr val="EAEAEA"/>
                      </a:solidFill>
                      <a:ln w="9525" cap="flat" cmpd="sng">
                        <a:noFill/>
                        <a:prstDash val="solid"/>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625" name="Oval 243"/>
                      <p:cNvSpPr>
                        <a:spLocks noChangeArrowheads="1"/>
                      </p:cNvSpPr>
                      <p:nvPr/>
                    </p:nvSpPr>
                    <p:spPr bwMode="auto">
                      <a:xfrm>
                        <a:off x="1884" y="1046"/>
                        <a:ext cx="430" cy="224"/>
                      </a:xfrm>
                      <a:prstGeom prst="ellipse">
                        <a:avLst/>
                      </a:prstGeom>
                      <a:solidFill>
                        <a:srgbClr val="FFFFFF"/>
                      </a:solidFill>
                      <a:ln w="9525">
                        <a:noFill/>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sp>
                  <p:nvSpPr>
                    <p:cNvPr id="622" name="Freeform 244"/>
                    <p:cNvSpPr>
                      <a:spLocks/>
                    </p:cNvSpPr>
                    <p:nvPr/>
                  </p:nvSpPr>
                  <p:spPr bwMode="auto">
                    <a:xfrm>
                      <a:off x="1428" y="2264"/>
                      <a:ext cx="354" cy="98"/>
                    </a:xfrm>
                    <a:custGeom>
                      <a:avLst/>
                      <a:gdLst>
                        <a:gd name="T0" fmla="*/ 1756 w 227"/>
                        <a:gd name="T1" fmla="*/ 2690 h 185"/>
                        <a:gd name="T2" fmla="*/ 0 w 227"/>
                        <a:gd name="T3" fmla="*/ 0 h 185"/>
                        <a:gd name="T4" fmla="*/ 2069 w 227"/>
                        <a:gd name="T5" fmla="*/ 2005 h 185"/>
                        <a:gd name="T6" fmla="*/ 0 60000 65536"/>
                        <a:gd name="T7" fmla="*/ 0 60000 65536"/>
                        <a:gd name="T8" fmla="*/ 0 60000 65536"/>
                        <a:gd name="T9" fmla="*/ 0 w 227"/>
                        <a:gd name="T10" fmla="*/ 0 h 185"/>
                        <a:gd name="T11" fmla="*/ 227 w 227"/>
                        <a:gd name="T12" fmla="*/ 185 h 185"/>
                      </a:gdLst>
                      <a:ahLst/>
                      <a:cxnLst>
                        <a:cxn ang="T6">
                          <a:pos x="T0" y="T1"/>
                        </a:cxn>
                        <a:cxn ang="T7">
                          <a:pos x="T2" y="T3"/>
                        </a:cxn>
                        <a:cxn ang="T8">
                          <a:pos x="T4" y="T5"/>
                        </a:cxn>
                      </a:cxnLst>
                      <a:rect l="T9" t="T10" r="T11" b="T12"/>
                      <a:pathLst>
                        <a:path w="227" h="185">
                          <a:moveTo>
                            <a:pt x="191" y="185"/>
                          </a:moveTo>
                          <a:lnTo>
                            <a:pt x="0" y="0"/>
                          </a:lnTo>
                          <a:lnTo>
                            <a:pt x="227" y="137"/>
                          </a:lnTo>
                        </a:path>
                      </a:pathLst>
                    </a:custGeom>
                    <a:solidFill>
                      <a:srgbClr val="C0C0C0"/>
                    </a:solidFill>
                    <a:ln w="9525" cap="flat" cmpd="sng">
                      <a:noFill/>
                      <a:prstDash val="solid"/>
                      <a:round/>
                      <a:headEnd type="none" w="med" len="med"/>
                      <a:tailEnd type="none" w="med" len="me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623" name="Oval 245"/>
                    <p:cNvSpPr>
                      <a:spLocks noChangeArrowheads="1"/>
                    </p:cNvSpPr>
                    <p:nvPr/>
                  </p:nvSpPr>
                  <p:spPr bwMode="auto">
                    <a:xfrm>
                      <a:off x="2077" y="2491"/>
                      <a:ext cx="93" cy="78"/>
                    </a:xfrm>
                    <a:prstGeom prst="ellipse">
                      <a:avLst/>
                    </a:prstGeom>
                    <a:solidFill>
                      <a:srgbClr val="C0C0C0"/>
                    </a:solidFill>
                    <a:ln w="9525" algn="ctr">
                      <a:noFill/>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sp>
                <p:nvSpPr>
                  <p:cNvPr id="617" name="Freeform 246"/>
                  <p:cNvSpPr>
                    <a:spLocks/>
                  </p:cNvSpPr>
                  <p:nvPr/>
                </p:nvSpPr>
                <p:spPr bwMode="auto">
                  <a:xfrm>
                    <a:off x="3540" y="3332"/>
                    <a:ext cx="56" cy="27"/>
                  </a:xfrm>
                  <a:custGeom>
                    <a:avLst/>
                    <a:gdLst>
                      <a:gd name="T0" fmla="*/ 0 w 57"/>
                      <a:gd name="T1" fmla="*/ 33 h 33"/>
                      <a:gd name="T2" fmla="*/ 7 w 57"/>
                      <a:gd name="T3" fmla="*/ 10 h 33"/>
                      <a:gd name="T4" fmla="*/ 55 w 57"/>
                      <a:gd name="T5" fmla="*/ 0 h 33"/>
                      <a:gd name="T6" fmla="*/ 57 w 57"/>
                      <a:gd name="T7" fmla="*/ 32 h 33"/>
                      <a:gd name="T8" fmla="*/ 0 60000 65536"/>
                      <a:gd name="T9" fmla="*/ 0 60000 65536"/>
                      <a:gd name="T10" fmla="*/ 0 60000 65536"/>
                      <a:gd name="T11" fmla="*/ 0 60000 65536"/>
                      <a:gd name="T12" fmla="*/ 0 w 57"/>
                      <a:gd name="T13" fmla="*/ 0 h 33"/>
                      <a:gd name="T14" fmla="*/ 57 w 57"/>
                      <a:gd name="T15" fmla="*/ 33 h 33"/>
                    </a:gdLst>
                    <a:ahLst/>
                    <a:cxnLst>
                      <a:cxn ang="T8">
                        <a:pos x="T0" y="T1"/>
                      </a:cxn>
                      <a:cxn ang="T9">
                        <a:pos x="T2" y="T3"/>
                      </a:cxn>
                      <a:cxn ang="T10">
                        <a:pos x="T4" y="T5"/>
                      </a:cxn>
                      <a:cxn ang="T11">
                        <a:pos x="T6" y="T7"/>
                      </a:cxn>
                    </a:cxnLst>
                    <a:rect l="T12" t="T13" r="T14" b="T15"/>
                    <a:pathLst>
                      <a:path w="57" h="33">
                        <a:moveTo>
                          <a:pt x="0" y="33"/>
                        </a:moveTo>
                        <a:lnTo>
                          <a:pt x="7" y="10"/>
                        </a:lnTo>
                        <a:lnTo>
                          <a:pt x="55" y="0"/>
                        </a:lnTo>
                        <a:lnTo>
                          <a:pt x="57" y="32"/>
                        </a:lnTo>
                      </a:path>
                    </a:pathLst>
                  </a:custGeom>
                  <a:solidFill>
                    <a:srgbClr val="EAEAEA"/>
                  </a:solidFill>
                  <a:ln w="9525" cap="flat" cmpd="sng">
                    <a:noFill/>
                    <a:prstDash val="solid"/>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618" name="Freeform 247"/>
                  <p:cNvSpPr>
                    <a:spLocks/>
                  </p:cNvSpPr>
                  <p:nvPr/>
                </p:nvSpPr>
                <p:spPr bwMode="auto">
                  <a:xfrm>
                    <a:off x="3592" y="3332"/>
                    <a:ext cx="30" cy="27"/>
                  </a:xfrm>
                  <a:custGeom>
                    <a:avLst/>
                    <a:gdLst>
                      <a:gd name="T0" fmla="*/ 4 w 29"/>
                      <a:gd name="T1" fmla="*/ 31 h 31"/>
                      <a:gd name="T2" fmla="*/ 0 w 29"/>
                      <a:gd name="T3" fmla="*/ 0 h 31"/>
                      <a:gd name="T4" fmla="*/ 21 w 29"/>
                      <a:gd name="T5" fmla="*/ 2 h 31"/>
                      <a:gd name="T6" fmla="*/ 29 w 29"/>
                      <a:gd name="T7" fmla="*/ 25 h 31"/>
                      <a:gd name="T8" fmla="*/ 0 60000 65536"/>
                      <a:gd name="T9" fmla="*/ 0 60000 65536"/>
                      <a:gd name="T10" fmla="*/ 0 60000 65536"/>
                      <a:gd name="T11" fmla="*/ 0 60000 65536"/>
                      <a:gd name="T12" fmla="*/ 0 w 29"/>
                      <a:gd name="T13" fmla="*/ 0 h 31"/>
                      <a:gd name="T14" fmla="*/ 29 w 29"/>
                      <a:gd name="T15" fmla="*/ 31 h 31"/>
                    </a:gdLst>
                    <a:ahLst/>
                    <a:cxnLst>
                      <a:cxn ang="T8">
                        <a:pos x="T0" y="T1"/>
                      </a:cxn>
                      <a:cxn ang="T9">
                        <a:pos x="T2" y="T3"/>
                      </a:cxn>
                      <a:cxn ang="T10">
                        <a:pos x="T4" y="T5"/>
                      </a:cxn>
                      <a:cxn ang="T11">
                        <a:pos x="T6" y="T7"/>
                      </a:cxn>
                    </a:cxnLst>
                    <a:rect l="T12" t="T13" r="T14" b="T15"/>
                    <a:pathLst>
                      <a:path w="29" h="31">
                        <a:moveTo>
                          <a:pt x="4" y="31"/>
                        </a:moveTo>
                        <a:lnTo>
                          <a:pt x="0" y="0"/>
                        </a:lnTo>
                        <a:lnTo>
                          <a:pt x="21" y="2"/>
                        </a:lnTo>
                        <a:lnTo>
                          <a:pt x="29" y="25"/>
                        </a:lnTo>
                      </a:path>
                    </a:pathLst>
                  </a:custGeom>
                  <a:solidFill>
                    <a:srgbClr val="B2B2B2"/>
                  </a:solidFill>
                  <a:ln w="9525" cap="flat" cmpd="sng">
                    <a:noFill/>
                    <a:prstDash val="solid"/>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619" name="Freeform 248"/>
                  <p:cNvSpPr>
                    <a:spLocks/>
                  </p:cNvSpPr>
                  <p:nvPr/>
                </p:nvSpPr>
                <p:spPr bwMode="auto">
                  <a:xfrm>
                    <a:off x="3514" y="3346"/>
                    <a:ext cx="95" cy="58"/>
                  </a:xfrm>
                  <a:custGeom>
                    <a:avLst/>
                    <a:gdLst>
                      <a:gd name="T0" fmla="*/ 0 w 94"/>
                      <a:gd name="T1" fmla="*/ 60 h 60"/>
                      <a:gd name="T2" fmla="*/ 11 w 94"/>
                      <a:gd name="T3" fmla="*/ 19 h 60"/>
                      <a:gd name="T4" fmla="*/ 88 w 94"/>
                      <a:gd name="T5" fmla="*/ 0 h 60"/>
                      <a:gd name="T6" fmla="*/ 94 w 94"/>
                      <a:gd name="T7" fmla="*/ 59 h 60"/>
                      <a:gd name="T8" fmla="*/ 0 60000 65536"/>
                      <a:gd name="T9" fmla="*/ 0 60000 65536"/>
                      <a:gd name="T10" fmla="*/ 0 60000 65536"/>
                      <a:gd name="T11" fmla="*/ 0 60000 65536"/>
                      <a:gd name="T12" fmla="*/ 0 w 94"/>
                      <a:gd name="T13" fmla="*/ 0 h 60"/>
                      <a:gd name="T14" fmla="*/ 94 w 94"/>
                      <a:gd name="T15" fmla="*/ 60 h 60"/>
                    </a:gdLst>
                    <a:ahLst/>
                    <a:cxnLst>
                      <a:cxn ang="T8">
                        <a:pos x="T0" y="T1"/>
                      </a:cxn>
                      <a:cxn ang="T9">
                        <a:pos x="T2" y="T3"/>
                      </a:cxn>
                      <a:cxn ang="T10">
                        <a:pos x="T4" y="T5"/>
                      </a:cxn>
                      <a:cxn ang="T11">
                        <a:pos x="T6" y="T7"/>
                      </a:cxn>
                    </a:cxnLst>
                    <a:rect l="T12" t="T13" r="T14" b="T15"/>
                    <a:pathLst>
                      <a:path w="94" h="60">
                        <a:moveTo>
                          <a:pt x="0" y="60"/>
                        </a:moveTo>
                        <a:lnTo>
                          <a:pt x="11" y="19"/>
                        </a:lnTo>
                        <a:lnTo>
                          <a:pt x="88" y="0"/>
                        </a:lnTo>
                        <a:lnTo>
                          <a:pt x="94" y="59"/>
                        </a:lnTo>
                      </a:path>
                    </a:pathLst>
                  </a:custGeom>
                  <a:solidFill>
                    <a:srgbClr val="C0C0C0"/>
                  </a:solidFill>
                  <a:ln w="9525" cap="flat" cmpd="sng">
                    <a:noFill/>
                    <a:prstDash val="solid"/>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620" name="Freeform 249"/>
                  <p:cNvSpPr>
                    <a:spLocks/>
                  </p:cNvSpPr>
                  <p:nvPr/>
                </p:nvSpPr>
                <p:spPr bwMode="auto">
                  <a:xfrm>
                    <a:off x="3600" y="3346"/>
                    <a:ext cx="48" cy="54"/>
                  </a:xfrm>
                  <a:custGeom>
                    <a:avLst/>
                    <a:gdLst>
                      <a:gd name="T0" fmla="*/ 7 w 49"/>
                      <a:gd name="T1" fmla="*/ 57 h 57"/>
                      <a:gd name="T2" fmla="*/ 0 w 49"/>
                      <a:gd name="T3" fmla="*/ 0 h 57"/>
                      <a:gd name="T4" fmla="*/ 35 w 49"/>
                      <a:gd name="T5" fmla="*/ 5 h 57"/>
                      <a:gd name="T6" fmla="*/ 49 w 49"/>
                      <a:gd name="T7" fmla="*/ 46 h 57"/>
                      <a:gd name="T8" fmla="*/ 0 60000 65536"/>
                      <a:gd name="T9" fmla="*/ 0 60000 65536"/>
                      <a:gd name="T10" fmla="*/ 0 60000 65536"/>
                      <a:gd name="T11" fmla="*/ 0 60000 65536"/>
                      <a:gd name="T12" fmla="*/ 0 w 49"/>
                      <a:gd name="T13" fmla="*/ 0 h 57"/>
                      <a:gd name="T14" fmla="*/ 49 w 49"/>
                      <a:gd name="T15" fmla="*/ 57 h 57"/>
                    </a:gdLst>
                    <a:ahLst/>
                    <a:cxnLst>
                      <a:cxn ang="T8">
                        <a:pos x="T0" y="T1"/>
                      </a:cxn>
                      <a:cxn ang="T9">
                        <a:pos x="T2" y="T3"/>
                      </a:cxn>
                      <a:cxn ang="T10">
                        <a:pos x="T4" y="T5"/>
                      </a:cxn>
                      <a:cxn ang="T11">
                        <a:pos x="T6" y="T7"/>
                      </a:cxn>
                    </a:cxnLst>
                    <a:rect l="T12" t="T13" r="T14" b="T15"/>
                    <a:pathLst>
                      <a:path w="49" h="57">
                        <a:moveTo>
                          <a:pt x="7" y="57"/>
                        </a:moveTo>
                        <a:lnTo>
                          <a:pt x="0" y="0"/>
                        </a:lnTo>
                        <a:lnTo>
                          <a:pt x="35" y="5"/>
                        </a:lnTo>
                        <a:lnTo>
                          <a:pt x="49" y="46"/>
                        </a:lnTo>
                      </a:path>
                    </a:pathLst>
                  </a:custGeom>
                  <a:solidFill>
                    <a:srgbClr val="969696"/>
                  </a:solidFill>
                  <a:ln w="9525" cap="flat" cmpd="sng">
                    <a:noFill/>
                    <a:prstDash val="solid"/>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grpSp>
              <p:nvGrpSpPr>
                <p:cNvPr id="37094" name="Group 250"/>
                <p:cNvGrpSpPr>
                  <a:grpSpLocks/>
                </p:cNvGrpSpPr>
                <p:nvPr/>
              </p:nvGrpSpPr>
              <p:grpSpPr bwMode="auto">
                <a:xfrm flipH="1">
                  <a:off x="5021" y="1567"/>
                  <a:ext cx="486" cy="344"/>
                  <a:chOff x="2932" y="664"/>
                  <a:chExt cx="913" cy="649"/>
                </a:xfrm>
              </p:grpSpPr>
              <p:sp>
                <p:nvSpPr>
                  <p:cNvPr id="608" name="Freeform 251"/>
                  <p:cNvSpPr>
                    <a:spLocks/>
                  </p:cNvSpPr>
                  <p:nvPr/>
                </p:nvSpPr>
                <p:spPr bwMode="auto">
                  <a:xfrm>
                    <a:off x="3252" y="666"/>
                    <a:ext cx="98" cy="112"/>
                  </a:xfrm>
                  <a:custGeom>
                    <a:avLst/>
                    <a:gdLst>
                      <a:gd name="T0" fmla="*/ 0 w 188"/>
                      <a:gd name="T1" fmla="*/ 0 h 232"/>
                      <a:gd name="T2" fmla="*/ 1 w 188"/>
                      <a:gd name="T3" fmla="*/ 0 h 232"/>
                      <a:gd name="T4" fmla="*/ 1 w 188"/>
                      <a:gd name="T5" fmla="*/ 0 h 232"/>
                      <a:gd name="T6" fmla="*/ 1 w 188"/>
                      <a:gd name="T7" fmla="*/ 0 h 232"/>
                      <a:gd name="T8" fmla="*/ 0 w 188"/>
                      <a:gd name="T9" fmla="*/ 0 h 232"/>
                      <a:gd name="T10" fmla="*/ 0 60000 65536"/>
                      <a:gd name="T11" fmla="*/ 0 60000 65536"/>
                      <a:gd name="T12" fmla="*/ 0 60000 65536"/>
                      <a:gd name="T13" fmla="*/ 0 60000 65536"/>
                      <a:gd name="T14" fmla="*/ 0 60000 65536"/>
                      <a:gd name="T15" fmla="*/ 0 w 188"/>
                      <a:gd name="T16" fmla="*/ 0 h 232"/>
                      <a:gd name="T17" fmla="*/ 188 w 188"/>
                      <a:gd name="T18" fmla="*/ 232 h 232"/>
                    </a:gdLst>
                    <a:ahLst/>
                    <a:cxnLst>
                      <a:cxn ang="T10">
                        <a:pos x="T0" y="T1"/>
                      </a:cxn>
                      <a:cxn ang="T11">
                        <a:pos x="T2" y="T3"/>
                      </a:cxn>
                      <a:cxn ang="T12">
                        <a:pos x="T4" y="T5"/>
                      </a:cxn>
                      <a:cxn ang="T13">
                        <a:pos x="T6" y="T7"/>
                      </a:cxn>
                      <a:cxn ang="T14">
                        <a:pos x="T8" y="T9"/>
                      </a:cxn>
                    </a:cxnLst>
                    <a:rect l="T15" t="T16" r="T17" b="T18"/>
                    <a:pathLst>
                      <a:path w="188" h="232">
                        <a:moveTo>
                          <a:pt x="0" y="225"/>
                        </a:moveTo>
                        <a:lnTo>
                          <a:pt x="15" y="153"/>
                        </a:lnTo>
                        <a:lnTo>
                          <a:pt x="186" y="0"/>
                        </a:lnTo>
                        <a:lnTo>
                          <a:pt x="188" y="232"/>
                        </a:lnTo>
                        <a:lnTo>
                          <a:pt x="0" y="225"/>
                        </a:lnTo>
                        <a:close/>
                      </a:path>
                    </a:pathLst>
                  </a:custGeom>
                  <a:solidFill>
                    <a:srgbClr val="233360"/>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609" name="Freeform 252"/>
                  <p:cNvSpPr>
                    <a:spLocks/>
                  </p:cNvSpPr>
                  <p:nvPr/>
                </p:nvSpPr>
                <p:spPr bwMode="auto">
                  <a:xfrm>
                    <a:off x="3117" y="666"/>
                    <a:ext cx="730" cy="645"/>
                  </a:xfrm>
                  <a:custGeom>
                    <a:avLst/>
                    <a:gdLst>
                      <a:gd name="T0" fmla="*/ 1 w 1454"/>
                      <a:gd name="T1" fmla="*/ 1 h 1298"/>
                      <a:gd name="T2" fmla="*/ 1 w 1454"/>
                      <a:gd name="T3" fmla="*/ 1 h 1298"/>
                      <a:gd name="T4" fmla="*/ 1 w 1454"/>
                      <a:gd name="T5" fmla="*/ 1 h 1298"/>
                      <a:gd name="T6" fmla="*/ 1 w 1454"/>
                      <a:gd name="T7" fmla="*/ 0 h 1298"/>
                      <a:gd name="T8" fmla="*/ 1 w 1454"/>
                      <a:gd name="T9" fmla="*/ 1 h 1298"/>
                      <a:gd name="T10" fmla="*/ 0 w 1454"/>
                      <a:gd name="T11" fmla="*/ 1 h 1298"/>
                      <a:gd name="T12" fmla="*/ 1 w 1454"/>
                      <a:gd name="T13" fmla="*/ 1 h 1298"/>
                      <a:gd name="T14" fmla="*/ 1 w 1454"/>
                      <a:gd name="T15" fmla="*/ 1 h 1298"/>
                      <a:gd name="T16" fmla="*/ 1 w 1454"/>
                      <a:gd name="T17" fmla="*/ 1 h 12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54"/>
                      <a:gd name="T28" fmla="*/ 0 h 1298"/>
                      <a:gd name="T29" fmla="*/ 1454 w 1454"/>
                      <a:gd name="T30" fmla="*/ 1298 h 12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54" h="1298">
                        <a:moveTo>
                          <a:pt x="1365" y="365"/>
                        </a:moveTo>
                        <a:lnTo>
                          <a:pt x="1008" y="301"/>
                        </a:lnTo>
                        <a:lnTo>
                          <a:pt x="992" y="130"/>
                        </a:lnTo>
                        <a:lnTo>
                          <a:pt x="454" y="0"/>
                        </a:lnTo>
                        <a:lnTo>
                          <a:pt x="455" y="199"/>
                        </a:lnTo>
                        <a:lnTo>
                          <a:pt x="0" y="117"/>
                        </a:lnTo>
                        <a:lnTo>
                          <a:pt x="4" y="1298"/>
                        </a:lnTo>
                        <a:lnTo>
                          <a:pt x="1454" y="1291"/>
                        </a:lnTo>
                        <a:lnTo>
                          <a:pt x="1365" y="365"/>
                        </a:lnTo>
                        <a:close/>
                      </a:path>
                    </a:pathLst>
                  </a:custGeom>
                  <a:solidFill>
                    <a:srgbClr val="FFE5E5"/>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610" name="Freeform 253"/>
                  <p:cNvSpPr>
                    <a:spLocks/>
                  </p:cNvSpPr>
                  <p:nvPr/>
                </p:nvSpPr>
                <p:spPr bwMode="auto">
                  <a:xfrm>
                    <a:off x="3160" y="1044"/>
                    <a:ext cx="638" cy="105"/>
                  </a:xfrm>
                  <a:custGeom>
                    <a:avLst/>
                    <a:gdLst>
                      <a:gd name="T0" fmla="*/ 1 w 1274"/>
                      <a:gd name="T1" fmla="*/ 1 h 213"/>
                      <a:gd name="T2" fmla="*/ 0 w 1274"/>
                      <a:gd name="T3" fmla="*/ 1 h 213"/>
                      <a:gd name="T4" fmla="*/ 0 w 1274"/>
                      <a:gd name="T5" fmla="*/ 0 h 213"/>
                      <a:gd name="T6" fmla="*/ 1 w 1274"/>
                      <a:gd name="T7" fmla="*/ 1 h 213"/>
                      <a:gd name="T8" fmla="*/ 1 w 1274"/>
                      <a:gd name="T9" fmla="*/ 1 h 213"/>
                      <a:gd name="T10" fmla="*/ 1 w 1274"/>
                      <a:gd name="T11" fmla="*/ 1 h 213"/>
                      <a:gd name="T12" fmla="*/ 1 w 1274"/>
                      <a:gd name="T13" fmla="*/ 1 h 213"/>
                      <a:gd name="T14" fmla="*/ 0 60000 65536"/>
                      <a:gd name="T15" fmla="*/ 0 60000 65536"/>
                      <a:gd name="T16" fmla="*/ 0 60000 65536"/>
                      <a:gd name="T17" fmla="*/ 0 60000 65536"/>
                      <a:gd name="T18" fmla="*/ 0 60000 65536"/>
                      <a:gd name="T19" fmla="*/ 0 60000 65536"/>
                      <a:gd name="T20" fmla="*/ 0 60000 65536"/>
                      <a:gd name="T21" fmla="*/ 0 w 1274"/>
                      <a:gd name="T22" fmla="*/ 0 h 213"/>
                      <a:gd name="T23" fmla="*/ 1274 w 1274"/>
                      <a:gd name="T24" fmla="*/ 213 h 2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4" h="213">
                        <a:moveTo>
                          <a:pt x="3" y="167"/>
                        </a:moveTo>
                        <a:lnTo>
                          <a:pt x="0" y="167"/>
                        </a:lnTo>
                        <a:lnTo>
                          <a:pt x="0" y="0"/>
                        </a:lnTo>
                        <a:lnTo>
                          <a:pt x="1255" y="99"/>
                        </a:lnTo>
                        <a:lnTo>
                          <a:pt x="1263" y="100"/>
                        </a:lnTo>
                        <a:lnTo>
                          <a:pt x="1274" y="213"/>
                        </a:lnTo>
                        <a:lnTo>
                          <a:pt x="3" y="167"/>
                        </a:lnTo>
                        <a:close/>
                      </a:path>
                    </a:pathLst>
                  </a:custGeom>
                  <a:solidFill>
                    <a:srgbClr val="AAFFFF"/>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611" name="Freeform 254"/>
                  <p:cNvSpPr>
                    <a:spLocks/>
                  </p:cNvSpPr>
                  <p:nvPr/>
                </p:nvSpPr>
                <p:spPr bwMode="auto">
                  <a:xfrm>
                    <a:off x="3160" y="914"/>
                    <a:ext cx="626" cy="136"/>
                  </a:xfrm>
                  <a:custGeom>
                    <a:avLst/>
                    <a:gdLst>
                      <a:gd name="T0" fmla="*/ 0 w 1255"/>
                      <a:gd name="T1" fmla="*/ 0 h 265"/>
                      <a:gd name="T2" fmla="*/ 0 w 1255"/>
                      <a:gd name="T3" fmla="*/ 0 h 265"/>
                      <a:gd name="T4" fmla="*/ 0 w 1255"/>
                      <a:gd name="T5" fmla="*/ 0 h 265"/>
                      <a:gd name="T6" fmla="*/ 0 w 1255"/>
                      <a:gd name="T7" fmla="*/ 0 h 265"/>
                      <a:gd name="T8" fmla="*/ 0 w 1255"/>
                      <a:gd name="T9" fmla="*/ 0 h 265"/>
                      <a:gd name="T10" fmla="*/ 0 w 1255"/>
                      <a:gd name="T11" fmla="*/ 0 h 265"/>
                      <a:gd name="T12" fmla="*/ 0 w 1255"/>
                      <a:gd name="T13" fmla="*/ 0 h 265"/>
                      <a:gd name="T14" fmla="*/ 0 60000 65536"/>
                      <a:gd name="T15" fmla="*/ 0 60000 65536"/>
                      <a:gd name="T16" fmla="*/ 0 60000 65536"/>
                      <a:gd name="T17" fmla="*/ 0 60000 65536"/>
                      <a:gd name="T18" fmla="*/ 0 60000 65536"/>
                      <a:gd name="T19" fmla="*/ 0 60000 65536"/>
                      <a:gd name="T20" fmla="*/ 0 60000 65536"/>
                      <a:gd name="T21" fmla="*/ 0 w 1255"/>
                      <a:gd name="T22" fmla="*/ 0 h 265"/>
                      <a:gd name="T23" fmla="*/ 1255 w 1255"/>
                      <a:gd name="T24" fmla="*/ 265 h 2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5" h="265">
                        <a:moveTo>
                          <a:pt x="5" y="166"/>
                        </a:moveTo>
                        <a:lnTo>
                          <a:pt x="1" y="166"/>
                        </a:lnTo>
                        <a:lnTo>
                          <a:pt x="0" y="0"/>
                        </a:lnTo>
                        <a:lnTo>
                          <a:pt x="1234" y="151"/>
                        </a:lnTo>
                        <a:lnTo>
                          <a:pt x="1244" y="152"/>
                        </a:lnTo>
                        <a:lnTo>
                          <a:pt x="1255" y="265"/>
                        </a:lnTo>
                        <a:lnTo>
                          <a:pt x="5" y="166"/>
                        </a:lnTo>
                        <a:close/>
                      </a:path>
                    </a:pathLst>
                  </a:custGeom>
                  <a:solidFill>
                    <a:srgbClr val="BAFFFF"/>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612" name="Freeform 255"/>
                  <p:cNvSpPr>
                    <a:spLocks/>
                  </p:cNvSpPr>
                  <p:nvPr/>
                </p:nvSpPr>
                <p:spPr bwMode="auto">
                  <a:xfrm>
                    <a:off x="3160" y="766"/>
                    <a:ext cx="620" cy="180"/>
                  </a:xfrm>
                  <a:custGeom>
                    <a:avLst/>
                    <a:gdLst>
                      <a:gd name="T0" fmla="*/ 0 w 1235"/>
                      <a:gd name="T1" fmla="*/ 0 h 363"/>
                      <a:gd name="T2" fmla="*/ 0 w 1235"/>
                      <a:gd name="T3" fmla="*/ 0 h 363"/>
                      <a:gd name="T4" fmla="*/ 0 w 1235"/>
                      <a:gd name="T5" fmla="*/ 0 h 363"/>
                      <a:gd name="T6" fmla="*/ 0 w 1235"/>
                      <a:gd name="T7" fmla="*/ 0 h 363"/>
                      <a:gd name="T8" fmla="*/ 0 w 1235"/>
                      <a:gd name="T9" fmla="*/ 0 h 363"/>
                      <a:gd name="T10" fmla="*/ 0 w 1235"/>
                      <a:gd name="T11" fmla="*/ 0 h 363"/>
                      <a:gd name="T12" fmla="*/ 0 60000 65536"/>
                      <a:gd name="T13" fmla="*/ 0 60000 65536"/>
                      <a:gd name="T14" fmla="*/ 0 60000 65536"/>
                      <a:gd name="T15" fmla="*/ 0 60000 65536"/>
                      <a:gd name="T16" fmla="*/ 0 60000 65536"/>
                      <a:gd name="T17" fmla="*/ 0 60000 65536"/>
                      <a:gd name="T18" fmla="*/ 0 w 1235"/>
                      <a:gd name="T19" fmla="*/ 0 h 363"/>
                      <a:gd name="T20" fmla="*/ 1235 w 1235"/>
                      <a:gd name="T21" fmla="*/ 363 h 363"/>
                    </a:gdLst>
                    <a:ahLst/>
                    <a:cxnLst>
                      <a:cxn ang="T12">
                        <a:pos x="T0" y="T1"/>
                      </a:cxn>
                      <a:cxn ang="T13">
                        <a:pos x="T2" y="T3"/>
                      </a:cxn>
                      <a:cxn ang="T14">
                        <a:pos x="T4" y="T5"/>
                      </a:cxn>
                      <a:cxn ang="T15">
                        <a:pos x="T6" y="T7"/>
                      </a:cxn>
                      <a:cxn ang="T16">
                        <a:pos x="T8" y="T9"/>
                      </a:cxn>
                      <a:cxn ang="T17">
                        <a:pos x="T10" y="T11"/>
                      </a:cxn>
                    </a:cxnLst>
                    <a:rect l="T18" t="T19" r="T20" b="T21"/>
                    <a:pathLst>
                      <a:path w="1235" h="363">
                        <a:moveTo>
                          <a:pt x="6" y="212"/>
                        </a:moveTo>
                        <a:lnTo>
                          <a:pt x="0" y="212"/>
                        </a:lnTo>
                        <a:lnTo>
                          <a:pt x="0" y="0"/>
                        </a:lnTo>
                        <a:lnTo>
                          <a:pt x="1220" y="204"/>
                        </a:lnTo>
                        <a:lnTo>
                          <a:pt x="1235" y="363"/>
                        </a:lnTo>
                        <a:lnTo>
                          <a:pt x="6" y="212"/>
                        </a:lnTo>
                        <a:close/>
                      </a:path>
                    </a:pathLst>
                  </a:custGeom>
                  <a:solidFill>
                    <a:srgbClr val="CCFFFF"/>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613" name="Freeform 256"/>
                  <p:cNvSpPr>
                    <a:spLocks/>
                  </p:cNvSpPr>
                  <p:nvPr/>
                </p:nvSpPr>
                <p:spPr bwMode="auto">
                  <a:xfrm>
                    <a:off x="2933" y="722"/>
                    <a:ext cx="190" cy="589"/>
                  </a:xfrm>
                  <a:custGeom>
                    <a:avLst/>
                    <a:gdLst>
                      <a:gd name="T0" fmla="*/ 0 w 376"/>
                      <a:gd name="T1" fmla="*/ 1 h 1181"/>
                      <a:gd name="T2" fmla="*/ 1 w 376"/>
                      <a:gd name="T3" fmla="*/ 1 h 1181"/>
                      <a:gd name="T4" fmla="*/ 1 w 376"/>
                      <a:gd name="T5" fmla="*/ 0 h 1181"/>
                      <a:gd name="T6" fmla="*/ 1 w 376"/>
                      <a:gd name="T7" fmla="*/ 1 h 1181"/>
                      <a:gd name="T8" fmla="*/ 0 w 376"/>
                      <a:gd name="T9" fmla="*/ 1 h 1181"/>
                      <a:gd name="T10" fmla="*/ 0 60000 65536"/>
                      <a:gd name="T11" fmla="*/ 0 60000 65536"/>
                      <a:gd name="T12" fmla="*/ 0 60000 65536"/>
                      <a:gd name="T13" fmla="*/ 0 60000 65536"/>
                      <a:gd name="T14" fmla="*/ 0 60000 65536"/>
                      <a:gd name="T15" fmla="*/ 0 w 376"/>
                      <a:gd name="T16" fmla="*/ 0 h 1181"/>
                      <a:gd name="T17" fmla="*/ 376 w 376"/>
                      <a:gd name="T18" fmla="*/ 1181 h 1181"/>
                    </a:gdLst>
                    <a:ahLst/>
                    <a:cxnLst>
                      <a:cxn ang="T10">
                        <a:pos x="T0" y="T1"/>
                      </a:cxn>
                      <a:cxn ang="T11">
                        <a:pos x="T2" y="T3"/>
                      </a:cxn>
                      <a:cxn ang="T12">
                        <a:pos x="T4" y="T5"/>
                      </a:cxn>
                      <a:cxn ang="T13">
                        <a:pos x="T6" y="T7"/>
                      </a:cxn>
                      <a:cxn ang="T14">
                        <a:pos x="T8" y="T9"/>
                      </a:cxn>
                    </a:cxnLst>
                    <a:rect l="T15" t="T16" r="T17" b="T18"/>
                    <a:pathLst>
                      <a:path w="376" h="1181">
                        <a:moveTo>
                          <a:pt x="0" y="1168"/>
                        </a:moveTo>
                        <a:lnTo>
                          <a:pt x="30" y="306"/>
                        </a:lnTo>
                        <a:lnTo>
                          <a:pt x="372" y="0"/>
                        </a:lnTo>
                        <a:lnTo>
                          <a:pt x="376" y="1181"/>
                        </a:lnTo>
                        <a:lnTo>
                          <a:pt x="0" y="1168"/>
                        </a:lnTo>
                        <a:close/>
                      </a:path>
                    </a:pathLst>
                  </a:custGeom>
                  <a:solidFill>
                    <a:srgbClr val="667F99"/>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614" name="Freeform 257"/>
                  <p:cNvSpPr>
                    <a:spLocks/>
                  </p:cNvSpPr>
                  <p:nvPr/>
                </p:nvSpPr>
                <p:spPr bwMode="auto">
                  <a:xfrm>
                    <a:off x="3160" y="1175"/>
                    <a:ext cx="650" cy="136"/>
                  </a:xfrm>
                  <a:custGeom>
                    <a:avLst/>
                    <a:gdLst>
                      <a:gd name="T0" fmla="*/ 0 w 1299"/>
                      <a:gd name="T1" fmla="*/ 0 h 272"/>
                      <a:gd name="T2" fmla="*/ 0 w 1299"/>
                      <a:gd name="T3" fmla="*/ 1 h 272"/>
                      <a:gd name="T4" fmla="*/ 0 w 1299"/>
                      <a:gd name="T5" fmla="*/ 1 h 272"/>
                      <a:gd name="T6" fmla="*/ 0 w 1299"/>
                      <a:gd name="T7" fmla="*/ 1 h 272"/>
                      <a:gd name="T8" fmla="*/ 0 w 1299"/>
                      <a:gd name="T9" fmla="*/ 1 h 272"/>
                      <a:gd name="T10" fmla="*/ 0 w 1299"/>
                      <a:gd name="T11" fmla="*/ 1 h 272"/>
                      <a:gd name="T12" fmla="*/ 0 w 1299"/>
                      <a:gd name="T13" fmla="*/ 1 h 272"/>
                      <a:gd name="T14" fmla="*/ 0 w 1299"/>
                      <a:gd name="T15" fmla="*/ 1 h 272"/>
                      <a:gd name="T16" fmla="*/ 0 w 1299"/>
                      <a:gd name="T17" fmla="*/ 1 h 272"/>
                      <a:gd name="T18" fmla="*/ 0 w 1299"/>
                      <a:gd name="T19" fmla="*/ 0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99"/>
                      <a:gd name="T31" fmla="*/ 0 h 272"/>
                      <a:gd name="T32" fmla="*/ 1299 w 1299"/>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99" h="272">
                        <a:moveTo>
                          <a:pt x="0" y="0"/>
                        </a:moveTo>
                        <a:lnTo>
                          <a:pt x="1277" y="46"/>
                        </a:lnTo>
                        <a:lnTo>
                          <a:pt x="1282" y="47"/>
                        </a:lnTo>
                        <a:lnTo>
                          <a:pt x="1299" y="208"/>
                        </a:lnTo>
                        <a:lnTo>
                          <a:pt x="867" y="210"/>
                        </a:lnTo>
                        <a:lnTo>
                          <a:pt x="876" y="271"/>
                        </a:lnTo>
                        <a:lnTo>
                          <a:pt x="462" y="272"/>
                        </a:lnTo>
                        <a:lnTo>
                          <a:pt x="462" y="211"/>
                        </a:lnTo>
                        <a:lnTo>
                          <a:pt x="2" y="213"/>
                        </a:lnTo>
                        <a:lnTo>
                          <a:pt x="0" y="0"/>
                        </a:lnTo>
                        <a:close/>
                      </a:path>
                    </a:pathLst>
                  </a:custGeom>
                  <a:solidFill>
                    <a:srgbClr val="99FFFF"/>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grpSp>
        </p:grpSp>
      </p:grpSp>
      <p:pic>
        <p:nvPicPr>
          <p:cNvPr id="36888" name="Picture 16"/>
          <p:cNvPicPr>
            <a:picLocks noChangeAspect="1" noChangeArrowheads="1"/>
          </p:cNvPicPr>
          <p:nvPr/>
        </p:nvPicPr>
        <p:blipFill>
          <a:blip r:embed="rId3" cstate="print"/>
          <a:srcRect/>
          <a:stretch>
            <a:fillRect/>
          </a:stretch>
        </p:blipFill>
        <p:spPr bwMode="auto">
          <a:xfrm>
            <a:off x="3082925" y="3505200"/>
            <a:ext cx="274638" cy="295275"/>
          </a:xfrm>
          <a:prstGeom prst="rect">
            <a:avLst/>
          </a:prstGeom>
          <a:noFill/>
          <a:ln w="9525">
            <a:noFill/>
            <a:miter lim="800000"/>
            <a:headEnd/>
            <a:tailEnd/>
          </a:ln>
        </p:spPr>
      </p:pic>
      <p:grpSp>
        <p:nvGrpSpPr>
          <p:cNvPr id="36889" name="Group 233"/>
          <p:cNvGrpSpPr>
            <a:grpSpLocks/>
          </p:cNvGrpSpPr>
          <p:nvPr/>
        </p:nvGrpSpPr>
        <p:grpSpPr bwMode="auto">
          <a:xfrm>
            <a:off x="2736850" y="3505200"/>
            <a:ext cx="649288" cy="328613"/>
            <a:chOff x="3923" y="3237"/>
            <a:chExt cx="409" cy="207"/>
          </a:xfrm>
        </p:grpSpPr>
        <p:sp>
          <p:nvSpPr>
            <p:cNvPr id="628" name="Oval 234"/>
            <p:cNvSpPr>
              <a:spLocks noChangeArrowheads="1"/>
            </p:cNvSpPr>
            <p:nvPr/>
          </p:nvSpPr>
          <p:spPr bwMode="auto">
            <a:xfrm>
              <a:off x="3923" y="3339"/>
              <a:ext cx="409" cy="105"/>
            </a:xfrm>
            <a:prstGeom prst="ellipse">
              <a:avLst/>
            </a:prstGeom>
            <a:noFill/>
            <a:ln w="6350">
              <a:solidFill>
                <a:srgbClr val="0000CC"/>
              </a:solidFill>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nvGrpSpPr>
            <p:cNvPr id="37066" name="Group 235"/>
            <p:cNvGrpSpPr>
              <a:grpSpLocks/>
            </p:cNvGrpSpPr>
            <p:nvPr/>
          </p:nvGrpSpPr>
          <p:grpSpPr bwMode="auto">
            <a:xfrm>
              <a:off x="4014" y="3229"/>
              <a:ext cx="225" cy="172"/>
              <a:chOff x="4886" y="1404"/>
              <a:chExt cx="735" cy="565"/>
            </a:xfrm>
          </p:grpSpPr>
          <p:sp>
            <p:nvSpPr>
              <p:cNvPr id="630" name="Oval 236"/>
              <p:cNvSpPr>
                <a:spLocks noChangeArrowheads="1"/>
              </p:cNvSpPr>
              <p:nvPr/>
            </p:nvSpPr>
            <p:spPr bwMode="auto">
              <a:xfrm>
                <a:off x="4886" y="1864"/>
                <a:ext cx="735" cy="105"/>
              </a:xfrm>
              <a:prstGeom prst="ellipse">
                <a:avLst/>
              </a:prstGeom>
              <a:solidFill>
                <a:srgbClr val="0000FF"/>
              </a:solidFill>
              <a:ln w="9525">
                <a:noFill/>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nvGrpSpPr>
              <p:cNvPr id="37068" name="Group 237"/>
              <p:cNvGrpSpPr>
                <a:grpSpLocks/>
              </p:cNvGrpSpPr>
              <p:nvPr/>
            </p:nvGrpSpPr>
            <p:grpSpPr bwMode="auto">
              <a:xfrm>
                <a:off x="5021" y="1404"/>
                <a:ext cx="486" cy="507"/>
                <a:chOff x="5021" y="1404"/>
                <a:chExt cx="486" cy="507"/>
              </a:xfrm>
            </p:grpSpPr>
            <p:grpSp>
              <p:nvGrpSpPr>
                <p:cNvPr id="37069" name="Group 238"/>
                <p:cNvGrpSpPr>
                  <a:grpSpLocks/>
                </p:cNvGrpSpPr>
                <p:nvPr/>
              </p:nvGrpSpPr>
              <p:grpSpPr bwMode="auto">
                <a:xfrm>
                  <a:off x="5229" y="1404"/>
                  <a:ext cx="102" cy="179"/>
                  <a:chOff x="3514" y="3162"/>
                  <a:chExt cx="135" cy="244"/>
                </a:xfrm>
              </p:grpSpPr>
              <p:sp>
                <p:nvSpPr>
                  <p:cNvPr id="641" name="Rectangle 239"/>
                  <p:cNvSpPr>
                    <a:spLocks noChangeArrowheads="1"/>
                  </p:cNvSpPr>
                  <p:nvPr/>
                </p:nvSpPr>
                <p:spPr bwMode="auto">
                  <a:xfrm>
                    <a:off x="3575" y="3278"/>
                    <a:ext cx="22" cy="67"/>
                  </a:xfrm>
                  <a:prstGeom prst="rect">
                    <a:avLst/>
                  </a:prstGeom>
                  <a:solidFill>
                    <a:srgbClr val="DDDDDD"/>
                  </a:solidFill>
                  <a:ln w="9525">
                    <a:noFill/>
                    <a:miter lim="800000"/>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nvGrpSpPr>
                  <p:cNvPr id="37079" name="Group 240"/>
                  <p:cNvGrpSpPr>
                    <a:grpSpLocks/>
                  </p:cNvGrpSpPr>
                  <p:nvPr/>
                </p:nvGrpSpPr>
                <p:grpSpPr bwMode="auto">
                  <a:xfrm rot="702354">
                    <a:off x="3516" y="3162"/>
                    <a:ext cx="107" cy="196"/>
                    <a:chOff x="2086" y="2277"/>
                    <a:chExt cx="461" cy="856"/>
                  </a:xfrm>
                </p:grpSpPr>
                <p:grpSp>
                  <p:nvGrpSpPr>
                    <p:cNvPr id="37084" name="Group 241"/>
                    <p:cNvGrpSpPr>
                      <a:grpSpLocks/>
                    </p:cNvGrpSpPr>
                    <p:nvPr/>
                  </p:nvGrpSpPr>
                  <p:grpSpPr bwMode="auto">
                    <a:xfrm rot="-3600000">
                      <a:off x="1972" y="2557"/>
                      <a:ext cx="856" cy="295"/>
                      <a:chOff x="1972" y="2557"/>
                      <a:chExt cx="856" cy="295"/>
                    </a:xfrm>
                  </p:grpSpPr>
                  <p:sp>
                    <p:nvSpPr>
                      <p:cNvPr id="650" name="Freeform 242"/>
                      <p:cNvSpPr>
                        <a:spLocks/>
                      </p:cNvSpPr>
                      <p:nvPr/>
                    </p:nvSpPr>
                    <p:spPr bwMode="auto">
                      <a:xfrm>
                        <a:off x="2065" y="1127"/>
                        <a:ext cx="430" cy="279"/>
                      </a:xfrm>
                      <a:custGeom>
                        <a:avLst/>
                        <a:gdLst>
                          <a:gd name="T0" fmla="*/ 58 w 856"/>
                          <a:gd name="T1" fmla="*/ 0 h 210"/>
                          <a:gd name="T2" fmla="*/ 446 w 856"/>
                          <a:gd name="T3" fmla="*/ 202 h 210"/>
                          <a:gd name="T4" fmla="*/ 795 w 856"/>
                          <a:gd name="T5" fmla="*/ 0 h 210"/>
                          <a:gd name="T6" fmla="*/ 58 w 856"/>
                          <a:gd name="T7" fmla="*/ 0 h 210"/>
                          <a:gd name="T8" fmla="*/ 0 60000 65536"/>
                          <a:gd name="T9" fmla="*/ 0 60000 65536"/>
                          <a:gd name="T10" fmla="*/ 0 60000 65536"/>
                          <a:gd name="T11" fmla="*/ 0 60000 65536"/>
                          <a:gd name="T12" fmla="*/ 0 w 856"/>
                          <a:gd name="T13" fmla="*/ 0 h 210"/>
                          <a:gd name="T14" fmla="*/ 856 w 856"/>
                          <a:gd name="T15" fmla="*/ 210 h 210"/>
                        </a:gdLst>
                        <a:ahLst/>
                        <a:cxnLst>
                          <a:cxn ang="T8">
                            <a:pos x="T0" y="T1"/>
                          </a:cxn>
                          <a:cxn ang="T9">
                            <a:pos x="T2" y="T3"/>
                          </a:cxn>
                          <a:cxn ang="T10">
                            <a:pos x="T4" y="T5"/>
                          </a:cxn>
                          <a:cxn ang="T11">
                            <a:pos x="T6" y="T7"/>
                          </a:cxn>
                        </a:cxnLst>
                        <a:rect l="T12" t="T13" r="T14" b="T15"/>
                        <a:pathLst>
                          <a:path w="856" h="210">
                            <a:moveTo>
                              <a:pt x="58" y="0"/>
                            </a:moveTo>
                            <a:cubicBezTo>
                              <a:pt x="0" y="34"/>
                              <a:pt x="234" y="210"/>
                              <a:pt x="446" y="202"/>
                            </a:cubicBezTo>
                            <a:cubicBezTo>
                              <a:pt x="658" y="194"/>
                              <a:pt x="856" y="33"/>
                              <a:pt x="795" y="0"/>
                            </a:cubicBezTo>
                            <a:lnTo>
                              <a:pt x="58" y="0"/>
                            </a:lnTo>
                            <a:close/>
                          </a:path>
                        </a:pathLst>
                      </a:custGeom>
                      <a:solidFill>
                        <a:srgbClr val="EAEAEA"/>
                      </a:solidFill>
                      <a:ln w="9525" cap="flat" cmpd="sng">
                        <a:noFill/>
                        <a:prstDash val="solid"/>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651" name="Oval 243"/>
                      <p:cNvSpPr>
                        <a:spLocks noChangeArrowheads="1"/>
                      </p:cNvSpPr>
                      <p:nvPr/>
                    </p:nvSpPr>
                    <p:spPr bwMode="auto">
                      <a:xfrm>
                        <a:off x="1884" y="1046"/>
                        <a:ext cx="430" cy="224"/>
                      </a:xfrm>
                      <a:prstGeom prst="ellipse">
                        <a:avLst/>
                      </a:prstGeom>
                      <a:solidFill>
                        <a:srgbClr val="FFFFFF"/>
                      </a:solidFill>
                      <a:ln w="9525">
                        <a:noFill/>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sp>
                  <p:nvSpPr>
                    <p:cNvPr id="648" name="Freeform 244"/>
                    <p:cNvSpPr>
                      <a:spLocks/>
                    </p:cNvSpPr>
                    <p:nvPr/>
                  </p:nvSpPr>
                  <p:spPr bwMode="auto">
                    <a:xfrm>
                      <a:off x="1428" y="2264"/>
                      <a:ext cx="354" cy="98"/>
                    </a:xfrm>
                    <a:custGeom>
                      <a:avLst/>
                      <a:gdLst>
                        <a:gd name="T0" fmla="*/ 1756 w 227"/>
                        <a:gd name="T1" fmla="*/ 2690 h 185"/>
                        <a:gd name="T2" fmla="*/ 0 w 227"/>
                        <a:gd name="T3" fmla="*/ 0 h 185"/>
                        <a:gd name="T4" fmla="*/ 2069 w 227"/>
                        <a:gd name="T5" fmla="*/ 2005 h 185"/>
                        <a:gd name="T6" fmla="*/ 0 60000 65536"/>
                        <a:gd name="T7" fmla="*/ 0 60000 65536"/>
                        <a:gd name="T8" fmla="*/ 0 60000 65536"/>
                        <a:gd name="T9" fmla="*/ 0 w 227"/>
                        <a:gd name="T10" fmla="*/ 0 h 185"/>
                        <a:gd name="T11" fmla="*/ 227 w 227"/>
                        <a:gd name="T12" fmla="*/ 185 h 185"/>
                      </a:gdLst>
                      <a:ahLst/>
                      <a:cxnLst>
                        <a:cxn ang="T6">
                          <a:pos x="T0" y="T1"/>
                        </a:cxn>
                        <a:cxn ang="T7">
                          <a:pos x="T2" y="T3"/>
                        </a:cxn>
                        <a:cxn ang="T8">
                          <a:pos x="T4" y="T5"/>
                        </a:cxn>
                      </a:cxnLst>
                      <a:rect l="T9" t="T10" r="T11" b="T12"/>
                      <a:pathLst>
                        <a:path w="227" h="185">
                          <a:moveTo>
                            <a:pt x="191" y="185"/>
                          </a:moveTo>
                          <a:lnTo>
                            <a:pt x="0" y="0"/>
                          </a:lnTo>
                          <a:lnTo>
                            <a:pt x="227" y="137"/>
                          </a:lnTo>
                        </a:path>
                      </a:pathLst>
                    </a:custGeom>
                    <a:solidFill>
                      <a:srgbClr val="C0C0C0"/>
                    </a:solidFill>
                    <a:ln w="9525" cap="flat" cmpd="sng">
                      <a:noFill/>
                      <a:prstDash val="solid"/>
                      <a:round/>
                      <a:headEnd type="none" w="med" len="med"/>
                      <a:tailEnd type="none" w="med" len="me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649" name="Oval 245"/>
                    <p:cNvSpPr>
                      <a:spLocks noChangeArrowheads="1"/>
                    </p:cNvSpPr>
                    <p:nvPr/>
                  </p:nvSpPr>
                  <p:spPr bwMode="auto">
                    <a:xfrm>
                      <a:off x="2077" y="2491"/>
                      <a:ext cx="93" cy="78"/>
                    </a:xfrm>
                    <a:prstGeom prst="ellipse">
                      <a:avLst/>
                    </a:prstGeom>
                    <a:solidFill>
                      <a:srgbClr val="C0C0C0"/>
                    </a:solidFill>
                    <a:ln w="9525" algn="ctr">
                      <a:noFill/>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sp>
                <p:nvSpPr>
                  <p:cNvPr id="643" name="Freeform 246"/>
                  <p:cNvSpPr>
                    <a:spLocks/>
                  </p:cNvSpPr>
                  <p:nvPr/>
                </p:nvSpPr>
                <p:spPr bwMode="auto">
                  <a:xfrm>
                    <a:off x="3540" y="3332"/>
                    <a:ext cx="56" cy="27"/>
                  </a:xfrm>
                  <a:custGeom>
                    <a:avLst/>
                    <a:gdLst>
                      <a:gd name="T0" fmla="*/ 0 w 57"/>
                      <a:gd name="T1" fmla="*/ 33 h 33"/>
                      <a:gd name="T2" fmla="*/ 7 w 57"/>
                      <a:gd name="T3" fmla="*/ 10 h 33"/>
                      <a:gd name="T4" fmla="*/ 55 w 57"/>
                      <a:gd name="T5" fmla="*/ 0 h 33"/>
                      <a:gd name="T6" fmla="*/ 57 w 57"/>
                      <a:gd name="T7" fmla="*/ 32 h 33"/>
                      <a:gd name="T8" fmla="*/ 0 60000 65536"/>
                      <a:gd name="T9" fmla="*/ 0 60000 65536"/>
                      <a:gd name="T10" fmla="*/ 0 60000 65536"/>
                      <a:gd name="T11" fmla="*/ 0 60000 65536"/>
                      <a:gd name="T12" fmla="*/ 0 w 57"/>
                      <a:gd name="T13" fmla="*/ 0 h 33"/>
                      <a:gd name="T14" fmla="*/ 57 w 57"/>
                      <a:gd name="T15" fmla="*/ 33 h 33"/>
                    </a:gdLst>
                    <a:ahLst/>
                    <a:cxnLst>
                      <a:cxn ang="T8">
                        <a:pos x="T0" y="T1"/>
                      </a:cxn>
                      <a:cxn ang="T9">
                        <a:pos x="T2" y="T3"/>
                      </a:cxn>
                      <a:cxn ang="T10">
                        <a:pos x="T4" y="T5"/>
                      </a:cxn>
                      <a:cxn ang="T11">
                        <a:pos x="T6" y="T7"/>
                      </a:cxn>
                    </a:cxnLst>
                    <a:rect l="T12" t="T13" r="T14" b="T15"/>
                    <a:pathLst>
                      <a:path w="57" h="33">
                        <a:moveTo>
                          <a:pt x="0" y="33"/>
                        </a:moveTo>
                        <a:lnTo>
                          <a:pt x="7" y="10"/>
                        </a:lnTo>
                        <a:lnTo>
                          <a:pt x="55" y="0"/>
                        </a:lnTo>
                        <a:lnTo>
                          <a:pt x="57" y="32"/>
                        </a:lnTo>
                      </a:path>
                    </a:pathLst>
                  </a:custGeom>
                  <a:solidFill>
                    <a:srgbClr val="EAEAEA"/>
                  </a:solidFill>
                  <a:ln w="9525" cap="flat" cmpd="sng">
                    <a:noFill/>
                    <a:prstDash val="solid"/>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644" name="Freeform 247"/>
                  <p:cNvSpPr>
                    <a:spLocks/>
                  </p:cNvSpPr>
                  <p:nvPr/>
                </p:nvSpPr>
                <p:spPr bwMode="auto">
                  <a:xfrm>
                    <a:off x="3592" y="3332"/>
                    <a:ext cx="30" cy="27"/>
                  </a:xfrm>
                  <a:custGeom>
                    <a:avLst/>
                    <a:gdLst>
                      <a:gd name="T0" fmla="*/ 4 w 29"/>
                      <a:gd name="T1" fmla="*/ 31 h 31"/>
                      <a:gd name="T2" fmla="*/ 0 w 29"/>
                      <a:gd name="T3" fmla="*/ 0 h 31"/>
                      <a:gd name="T4" fmla="*/ 21 w 29"/>
                      <a:gd name="T5" fmla="*/ 2 h 31"/>
                      <a:gd name="T6" fmla="*/ 29 w 29"/>
                      <a:gd name="T7" fmla="*/ 25 h 31"/>
                      <a:gd name="T8" fmla="*/ 0 60000 65536"/>
                      <a:gd name="T9" fmla="*/ 0 60000 65536"/>
                      <a:gd name="T10" fmla="*/ 0 60000 65536"/>
                      <a:gd name="T11" fmla="*/ 0 60000 65536"/>
                      <a:gd name="T12" fmla="*/ 0 w 29"/>
                      <a:gd name="T13" fmla="*/ 0 h 31"/>
                      <a:gd name="T14" fmla="*/ 29 w 29"/>
                      <a:gd name="T15" fmla="*/ 31 h 31"/>
                    </a:gdLst>
                    <a:ahLst/>
                    <a:cxnLst>
                      <a:cxn ang="T8">
                        <a:pos x="T0" y="T1"/>
                      </a:cxn>
                      <a:cxn ang="T9">
                        <a:pos x="T2" y="T3"/>
                      </a:cxn>
                      <a:cxn ang="T10">
                        <a:pos x="T4" y="T5"/>
                      </a:cxn>
                      <a:cxn ang="T11">
                        <a:pos x="T6" y="T7"/>
                      </a:cxn>
                    </a:cxnLst>
                    <a:rect l="T12" t="T13" r="T14" b="T15"/>
                    <a:pathLst>
                      <a:path w="29" h="31">
                        <a:moveTo>
                          <a:pt x="4" y="31"/>
                        </a:moveTo>
                        <a:lnTo>
                          <a:pt x="0" y="0"/>
                        </a:lnTo>
                        <a:lnTo>
                          <a:pt x="21" y="2"/>
                        </a:lnTo>
                        <a:lnTo>
                          <a:pt x="29" y="25"/>
                        </a:lnTo>
                      </a:path>
                    </a:pathLst>
                  </a:custGeom>
                  <a:solidFill>
                    <a:srgbClr val="B2B2B2"/>
                  </a:solidFill>
                  <a:ln w="9525" cap="flat" cmpd="sng">
                    <a:noFill/>
                    <a:prstDash val="solid"/>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645" name="Freeform 248"/>
                  <p:cNvSpPr>
                    <a:spLocks/>
                  </p:cNvSpPr>
                  <p:nvPr/>
                </p:nvSpPr>
                <p:spPr bwMode="auto">
                  <a:xfrm>
                    <a:off x="3514" y="3346"/>
                    <a:ext cx="95" cy="58"/>
                  </a:xfrm>
                  <a:custGeom>
                    <a:avLst/>
                    <a:gdLst>
                      <a:gd name="T0" fmla="*/ 0 w 94"/>
                      <a:gd name="T1" fmla="*/ 60 h 60"/>
                      <a:gd name="T2" fmla="*/ 11 w 94"/>
                      <a:gd name="T3" fmla="*/ 19 h 60"/>
                      <a:gd name="T4" fmla="*/ 88 w 94"/>
                      <a:gd name="T5" fmla="*/ 0 h 60"/>
                      <a:gd name="T6" fmla="*/ 94 w 94"/>
                      <a:gd name="T7" fmla="*/ 59 h 60"/>
                      <a:gd name="T8" fmla="*/ 0 60000 65536"/>
                      <a:gd name="T9" fmla="*/ 0 60000 65536"/>
                      <a:gd name="T10" fmla="*/ 0 60000 65536"/>
                      <a:gd name="T11" fmla="*/ 0 60000 65536"/>
                      <a:gd name="T12" fmla="*/ 0 w 94"/>
                      <a:gd name="T13" fmla="*/ 0 h 60"/>
                      <a:gd name="T14" fmla="*/ 94 w 94"/>
                      <a:gd name="T15" fmla="*/ 60 h 60"/>
                    </a:gdLst>
                    <a:ahLst/>
                    <a:cxnLst>
                      <a:cxn ang="T8">
                        <a:pos x="T0" y="T1"/>
                      </a:cxn>
                      <a:cxn ang="T9">
                        <a:pos x="T2" y="T3"/>
                      </a:cxn>
                      <a:cxn ang="T10">
                        <a:pos x="T4" y="T5"/>
                      </a:cxn>
                      <a:cxn ang="T11">
                        <a:pos x="T6" y="T7"/>
                      </a:cxn>
                    </a:cxnLst>
                    <a:rect l="T12" t="T13" r="T14" b="T15"/>
                    <a:pathLst>
                      <a:path w="94" h="60">
                        <a:moveTo>
                          <a:pt x="0" y="60"/>
                        </a:moveTo>
                        <a:lnTo>
                          <a:pt x="11" y="19"/>
                        </a:lnTo>
                        <a:lnTo>
                          <a:pt x="88" y="0"/>
                        </a:lnTo>
                        <a:lnTo>
                          <a:pt x="94" y="59"/>
                        </a:lnTo>
                      </a:path>
                    </a:pathLst>
                  </a:custGeom>
                  <a:solidFill>
                    <a:srgbClr val="C0C0C0"/>
                  </a:solidFill>
                  <a:ln w="9525" cap="flat" cmpd="sng">
                    <a:noFill/>
                    <a:prstDash val="solid"/>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646" name="Freeform 249"/>
                  <p:cNvSpPr>
                    <a:spLocks/>
                  </p:cNvSpPr>
                  <p:nvPr/>
                </p:nvSpPr>
                <p:spPr bwMode="auto">
                  <a:xfrm>
                    <a:off x="3600" y="3346"/>
                    <a:ext cx="48" cy="54"/>
                  </a:xfrm>
                  <a:custGeom>
                    <a:avLst/>
                    <a:gdLst>
                      <a:gd name="T0" fmla="*/ 7 w 49"/>
                      <a:gd name="T1" fmla="*/ 57 h 57"/>
                      <a:gd name="T2" fmla="*/ 0 w 49"/>
                      <a:gd name="T3" fmla="*/ 0 h 57"/>
                      <a:gd name="T4" fmla="*/ 35 w 49"/>
                      <a:gd name="T5" fmla="*/ 5 h 57"/>
                      <a:gd name="T6" fmla="*/ 49 w 49"/>
                      <a:gd name="T7" fmla="*/ 46 h 57"/>
                      <a:gd name="T8" fmla="*/ 0 60000 65536"/>
                      <a:gd name="T9" fmla="*/ 0 60000 65536"/>
                      <a:gd name="T10" fmla="*/ 0 60000 65536"/>
                      <a:gd name="T11" fmla="*/ 0 60000 65536"/>
                      <a:gd name="T12" fmla="*/ 0 w 49"/>
                      <a:gd name="T13" fmla="*/ 0 h 57"/>
                      <a:gd name="T14" fmla="*/ 49 w 49"/>
                      <a:gd name="T15" fmla="*/ 57 h 57"/>
                    </a:gdLst>
                    <a:ahLst/>
                    <a:cxnLst>
                      <a:cxn ang="T8">
                        <a:pos x="T0" y="T1"/>
                      </a:cxn>
                      <a:cxn ang="T9">
                        <a:pos x="T2" y="T3"/>
                      </a:cxn>
                      <a:cxn ang="T10">
                        <a:pos x="T4" y="T5"/>
                      </a:cxn>
                      <a:cxn ang="T11">
                        <a:pos x="T6" y="T7"/>
                      </a:cxn>
                    </a:cxnLst>
                    <a:rect l="T12" t="T13" r="T14" b="T15"/>
                    <a:pathLst>
                      <a:path w="49" h="57">
                        <a:moveTo>
                          <a:pt x="7" y="57"/>
                        </a:moveTo>
                        <a:lnTo>
                          <a:pt x="0" y="0"/>
                        </a:lnTo>
                        <a:lnTo>
                          <a:pt x="35" y="5"/>
                        </a:lnTo>
                        <a:lnTo>
                          <a:pt x="49" y="46"/>
                        </a:lnTo>
                      </a:path>
                    </a:pathLst>
                  </a:custGeom>
                  <a:solidFill>
                    <a:srgbClr val="969696"/>
                  </a:solidFill>
                  <a:ln w="9525" cap="flat" cmpd="sng">
                    <a:noFill/>
                    <a:prstDash val="solid"/>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grpSp>
              <p:nvGrpSpPr>
                <p:cNvPr id="37070" name="Group 250"/>
                <p:cNvGrpSpPr>
                  <a:grpSpLocks/>
                </p:cNvGrpSpPr>
                <p:nvPr/>
              </p:nvGrpSpPr>
              <p:grpSpPr bwMode="auto">
                <a:xfrm flipH="1">
                  <a:off x="5021" y="1567"/>
                  <a:ext cx="486" cy="344"/>
                  <a:chOff x="2932" y="664"/>
                  <a:chExt cx="913" cy="649"/>
                </a:xfrm>
              </p:grpSpPr>
              <p:sp>
                <p:nvSpPr>
                  <p:cNvPr id="634" name="Freeform 251"/>
                  <p:cNvSpPr>
                    <a:spLocks/>
                  </p:cNvSpPr>
                  <p:nvPr/>
                </p:nvSpPr>
                <p:spPr bwMode="auto">
                  <a:xfrm>
                    <a:off x="3252" y="666"/>
                    <a:ext cx="98" cy="112"/>
                  </a:xfrm>
                  <a:custGeom>
                    <a:avLst/>
                    <a:gdLst>
                      <a:gd name="T0" fmla="*/ 0 w 188"/>
                      <a:gd name="T1" fmla="*/ 0 h 232"/>
                      <a:gd name="T2" fmla="*/ 1 w 188"/>
                      <a:gd name="T3" fmla="*/ 0 h 232"/>
                      <a:gd name="T4" fmla="*/ 1 w 188"/>
                      <a:gd name="T5" fmla="*/ 0 h 232"/>
                      <a:gd name="T6" fmla="*/ 1 w 188"/>
                      <a:gd name="T7" fmla="*/ 0 h 232"/>
                      <a:gd name="T8" fmla="*/ 0 w 188"/>
                      <a:gd name="T9" fmla="*/ 0 h 232"/>
                      <a:gd name="T10" fmla="*/ 0 60000 65536"/>
                      <a:gd name="T11" fmla="*/ 0 60000 65536"/>
                      <a:gd name="T12" fmla="*/ 0 60000 65536"/>
                      <a:gd name="T13" fmla="*/ 0 60000 65536"/>
                      <a:gd name="T14" fmla="*/ 0 60000 65536"/>
                      <a:gd name="T15" fmla="*/ 0 w 188"/>
                      <a:gd name="T16" fmla="*/ 0 h 232"/>
                      <a:gd name="T17" fmla="*/ 188 w 188"/>
                      <a:gd name="T18" fmla="*/ 232 h 232"/>
                    </a:gdLst>
                    <a:ahLst/>
                    <a:cxnLst>
                      <a:cxn ang="T10">
                        <a:pos x="T0" y="T1"/>
                      </a:cxn>
                      <a:cxn ang="T11">
                        <a:pos x="T2" y="T3"/>
                      </a:cxn>
                      <a:cxn ang="T12">
                        <a:pos x="T4" y="T5"/>
                      </a:cxn>
                      <a:cxn ang="T13">
                        <a:pos x="T6" y="T7"/>
                      </a:cxn>
                      <a:cxn ang="T14">
                        <a:pos x="T8" y="T9"/>
                      </a:cxn>
                    </a:cxnLst>
                    <a:rect l="T15" t="T16" r="T17" b="T18"/>
                    <a:pathLst>
                      <a:path w="188" h="232">
                        <a:moveTo>
                          <a:pt x="0" y="225"/>
                        </a:moveTo>
                        <a:lnTo>
                          <a:pt x="15" y="153"/>
                        </a:lnTo>
                        <a:lnTo>
                          <a:pt x="186" y="0"/>
                        </a:lnTo>
                        <a:lnTo>
                          <a:pt x="188" y="232"/>
                        </a:lnTo>
                        <a:lnTo>
                          <a:pt x="0" y="225"/>
                        </a:lnTo>
                        <a:close/>
                      </a:path>
                    </a:pathLst>
                  </a:custGeom>
                  <a:solidFill>
                    <a:srgbClr val="233360"/>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635" name="Freeform 252"/>
                  <p:cNvSpPr>
                    <a:spLocks/>
                  </p:cNvSpPr>
                  <p:nvPr/>
                </p:nvSpPr>
                <p:spPr bwMode="auto">
                  <a:xfrm>
                    <a:off x="3117" y="666"/>
                    <a:ext cx="730" cy="645"/>
                  </a:xfrm>
                  <a:custGeom>
                    <a:avLst/>
                    <a:gdLst>
                      <a:gd name="T0" fmla="*/ 1 w 1454"/>
                      <a:gd name="T1" fmla="*/ 1 h 1298"/>
                      <a:gd name="T2" fmla="*/ 1 w 1454"/>
                      <a:gd name="T3" fmla="*/ 1 h 1298"/>
                      <a:gd name="T4" fmla="*/ 1 w 1454"/>
                      <a:gd name="T5" fmla="*/ 1 h 1298"/>
                      <a:gd name="T6" fmla="*/ 1 w 1454"/>
                      <a:gd name="T7" fmla="*/ 0 h 1298"/>
                      <a:gd name="T8" fmla="*/ 1 w 1454"/>
                      <a:gd name="T9" fmla="*/ 1 h 1298"/>
                      <a:gd name="T10" fmla="*/ 0 w 1454"/>
                      <a:gd name="T11" fmla="*/ 1 h 1298"/>
                      <a:gd name="T12" fmla="*/ 1 w 1454"/>
                      <a:gd name="T13" fmla="*/ 1 h 1298"/>
                      <a:gd name="T14" fmla="*/ 1 w 1454"/>
                      <a:gd name="T15" fmla="*/ 1 h 1298"/>
                      <a:gd name="T16" fmla="*/ 1 w 1454"/>
                      <a:gd name="T17" fmla="*/ 1 h 12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54"/>
                      <a:gd name="T28" fmla="*/ 0 h 1298"/>
                      <a:gd name="T29" fmla="*/ 1454 w 1454"/>
                      <a:gd name="T30" fmla="*/ 1298 h 12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54" h="1298">
                        <a:moveTo>
                          <a:pt x="1365" y="365"/>
                        </a:moveTo>
                        <a:lnTo>
                          <a:pt x="1008" y="301"/>
                        </a:lnTo>
                        <a:lnTo>
                          <a:pt x="992" y="130"/>
                        </a:lnTo>
                        <a:lnTo>
                          <a:pt x="454" y="0"/>
                        </a:lnTo>
                        <a:lnTo>
                          <a:pt x="455" y="199"/>
                        </a:lnTo>
                        <a:lnTo>
                          <a:pt x="0" y="117"/>
                        </a:lnTo>
                        <a:lnTo>
                          <a:pt x="4" y="1298"/>
                        </a:lnTo>
                        <a:lnTo>
                          <a:pt x="1454" y="1291"/>
                        </a:lnTo>
                        <a:lnTo>
                          <a:pt x="1365" y="365"/>
                        </a:lnTo>
                        <a:close/>
                      </a:path>
                    </a:pathLst>
                  </a:custGeom>
                  <a:solidFill>
                    <a:srgbClr val="FFE5E5"/>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636" name="Freeform 253"/>
                  <p:cNvSpPr>
                    <a:spLocks/>
                  </p:cNvSpPr>
                  <p:nvPr/>
                </p:nvSpPr>
                <p:spPr bwMode="auto">
                  <a:xfrm>
                    <a:off x="3160" y="1044"/>
                    <a:ext cx="638" cy="105"/>
                  </a:xfrm>
                  <a:custGeom>
                    <a:avLst/>
                    <a:gdLst>
                      <a:gd name="T0" fmla="*/ 1 w 1274"/>
                      <a:gd name="T1" fmla="*/ 1 h 213"/>
                      <a:gd name="T2" fmla="*/ 0 w 1274"/>
                      <a:gd name="T3" fmla="*/ 1 h 213"/>
                      <a:gd name="T4" fmla="*/ 0 w 1274"/>
                      <a:gd name="T5" fmla="*/ 0 h 213"/>
                      <a:gd name="T6" fmla="*/ 1 w 1274"/>
                      <a:gd name="T7" fmla="*/ 1 h 213"/>
                      <a:gd name="T8" fmla="*/ 1 w 1274"/>
                      <a:gd name="T9" fmla="*/ 1 h 213"/>
                      <a:gd name="T10" fmla="*/ 1 w 1274"/>
                      <a:gd name="T11" fmla="*/ 1 h 213"/>
                      <a:gd name="T12" fmla="*/ 1 w 1274"/>
                      <a:gd name="T13" fmla="*/ 1 h 213"/>
                      <a:gd name="T14" fmla="*/ 0 60000 65536"/>
                      <a:gd name="T15" fmla="*/ 0 60000 65536"/>
                      <a:gd name="T16" fmla="*/ 0 60000 65536"/>
                      <a:gd name="T17" fmla="*/ 0 60000 65536"/>
                      <a:gd name="T18" fmla="*/ 0 60000 65536"/>
                      <a:gd name="T19" fmla="*/ 0 60000 65536"/>
                      <a:gd name="T20" fmla="*/ 0 60000 65536"/>
                      <a:gd name="T21" fmla="*/ 0 w 1274"/>
                      <a:gd name="T22" fmla="*/ 0 h 213"/>
                      <a:gd name="T23" fmla="*/ 1274 w 1274"/>
                      <a:gd name="T24" fmla="*/ 213 h 2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4" h="213">
                        <a:moveTo>
                          <a:pt x="3" y="167"/>
                        </a:moveTo>
                        <a:lnTo>
                          <a:pt x="0" y="167"/>
                        </a:lnTo>
                        <a:lnTo>
                          <a:pt x="0" y="0"/>
                        </a:lnTo>
                        <a:lnTo>
                          <a:pt x="1255" y="99"/>
                        </a:lnTo>
                        <a:lnTo>
                          <a:pt x="1263" y="100"/>
                        </a:lnTo>
                        <a:lnTo>
                          <a:pt x="1274" y="213"/>
                        </a:lnTo>
                        <a:lnTo>
                          <a:pt x="3" y="167"/>
                        </a:lnTo>
                        <a:close/>
                      </a:path>
                    </a:pathLst>
                  </a:custGeom>
                  <a:solidFill>
                    <a:srgbClr val="AAFFFF"/>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637" name="Freeform 254"/>
                  <p:cNvSpPr>
                    <a:spLocks/>
                  </p:cNvSpPr>
                  <p:nvPr/>
                </p:nvSpPr>
                <p:spPr bwMode="auto">
                  <a:xfrm>
                    <a:off x="3160" y="914"/>
                    <a:ext cx="626" cy="136"/>
                  </a:xfrm>
                  <a:custGeom>
                    <a:avLst/>
                    <a:gdLst>
                      <a:gd name="T0" fmla="*/ 0 w 1255"/>
                      <a:gd name="T1" fmla="*/ 0 h 265"/>
                      <a:gd name="T2" fmla="*/ 0 w 1255"/>
                      <a:gd name="T3" fmla="*/ 0 h 265"/>
                      <a:gd name="T4" fmla="*/ 0 w 1255"/>
                      <a:gd name="T5" fmla="*/ 0 h 265"/>
                      <a:gd name="T6" fmla="*/ 0 w 1255"/>
                      <a:gd name="T7" fmla="*/ 0 h 265"/>
                      <a:gd name="T8" fmla="*/ 0 w 1255"/>
                      <a:gd name="T9" fmla="*/ 0 h 265"/>
                      <a:gd name="T10" fmla="*/ 0 w 1255"/>
                      <a:gd name="T11" fmla="*/ 0 h 265"/>
                      <a:gd name="T12" fmla="*/ 0 w 1255"/>
                      <a:gd name="T13" fmla="*/ 0 h 265"/>
                      <a:gd name="T14" fmla="*/ 0 60000 65536"/>
                      <a:gd name="T15" fmla="*/ 0 60000 65536"/>
                      <a:gd name="T16" fmla="*/ 0 60000 65536"/>
                      <a:gd name="T17" fmla="*/ 0 60000 65536"/>
                      <a:gd name="T18" fmla="*/ 0 60000 65536"/>
                      <a:gd name="T19" fmla="*/ 0 60000 65536"/>
                      <a:gd name="T20" fmla="*/ 0 60000 65536"/>
                      <a:gd name="T21" fmla="*/ 0 w 1255"/>
                      <a:gd name="T22" fmla="*/ 0 h 265"/>
                      <a:gd name="T23" fmla="*/ 1255 w 1255"/>
                      <a:gd name="T24" fmla="*/ 265 h 2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5" h="265">
                        <a:moveTo>
                          <a:pt x="5" y="166"/>
                        </a:moveTo>
                        <a:lnTo>
                          <a:pt x="1" y="166"/>
                        </a:lnTo>
                        <a:lnTo>
                          <a:pt x="0" y="0"/>
                        </a:lnTo>
                        <a:lnTo>
                          <a:pt x="1234" y="151"/>
                        </a:lnTo>
                        <a:lnTo>
                          <a:pt x="1244" y="152"/>
                        </a:lnTo>
                        <a:lnTo>
                          <a:pt x="1255" y="265"/>
                        </a:lnTo>
                        <a:lnTo>
                          <a:pt x="5" y="166"/>
                        </a:lnTo>
                        <a:close/>
                      </a:path>
                    </a:pathLst>
                  </a:custGeom>
                  <a:solidFill>
                    <a:srgbClr val="BAFFFF"/>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638" name="Freeform 255"/>
                  <p:cNvSpPr>
                    <a:spLocks/>
                  </p:cNvSpPr>
                  <p:nvPr/>
                </p:nvSpPr>
                <p:spPr bwMode="auto">
                  <a:xfrm>
                    <a:off x="3160" y="766"/>
                    <a:ext cx="620" cy="180"/>
                  </a:xfrm>
                  <a:custGeom>
                    <a:avLst/>
                    <a:gdLst>
                      <a:gd name="T0" fmla="*/ 0 w 1235"/>
                      <a:gd name="T1" fmla="*/ 0 h 363"/>
                      <a:gd name="T2" fmla="*/ 0 w 1235"/>
                      <a:gd name="T3" fmla="*/ 0 h 363"/>
                      <a:gd name="T4" fmla="*/ 0 w 1235"/>
                      <a:gd name="T5" fmla="*/ 0 h 363"/>
                      <a:gd name="T6" fmla="*/ 0 w 1235"/>
                      <a:gd name="T7" fmla="*/ 0 h 363"/>
                      <a:gd name="T8" fmla="*/ 0 w 1235"/>
                      <a:gd name="T9" fmla="*/ 0 h 363"/>
                      <a:gd name="T10" fmla="*/ 0 w 1235"/>
                      <a:gd name="T11" fmla="*/ 0 h 363"/>
                      <a:gd name="T12" fmla="*/ 0 60000 65536"/>
                      <a:gd name="T13" fmla="*/ 0 60000 65536"/>
                      <a:gd name="T14" fmla="*/ 0 60000 65536"/>
                      <a:gd name="T15" fmla="*/ 0 60000 65536"/>
                      <a:gd name="T16" fmla="*/ 0 60000 65536"/>
                      <a:gd name="T17" fmla="*/ 0 60000 65536"/>
                      <a:gd name="T18" fmla="*/ 0 w 1235"/>
                      <a:gd name="T19" fmla="*/ 0 h 363"/>
                      <a:gd name="T20" fmla="*/ 1235 w 1235"/>
                      <a:gd name="T21" fmla="*/ 363 h 363"/>
                    </a:gdLst>
                    <a:ahLst/>
                    <a:cxnLst>
                      <a:cxn ang="T12">
                        <a:pos x="T0" y="T1"/>
                      </a:cxn>
                      <a:cxn ang="T13">
                        <a:pos x="T2" y="T3"/>
                      </a:cxn>
                      <a:cxn ang="T14">
                        <a:pos x="T4" y="T5"/>
                      </a:cxn>
                      <a:cxn ang="T15">
                        <a:pos x="T6" y="T7"/>
                      </a:cxn>
                      <a:cxn ang="T16">
                        <a:pos x="T8" y="T9"/>
                      </a:cxn>
                      <a:cxn ang="T17">
                        <a:pos x="T10" y="T11"/>
                      </a:cxn>
                    </a:cxnLst>
                    <a:rect l="T18" t="T19" r="T20" b="T21"/>
                    <a:pathLst>
                      <a:path w="1235" h="363">
                        <a:moveTo>
                          <a:pt x="6" y="212"/>
                        </a:moveTo>
                        <a:lnTo>
                          <a:pt x="0" y="212"/>
                        </a:lnTo>
                        <a:lnTo>
                          <a:pt x="0" y="0"/>
                        </a:lnTo>
                        <a:lnTo>
                          <a:pt x="1220" y="204"/>
                        </a:lnTo>
                        <a:lnTo>
                          <a:pt x="1235" y="363"/>
                        </a:lnTo>
                        <a:lnTo>
                          <a:pt x="6" y="212"/>
                        </a:lnTo>
                        <a:close/>
                      </a:path>
                    </a:pathLst>
                  </a:custGeom>
                  <a:solidFill>
                    <a:srgbClr val="CCFFFF"/>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639" name="Freeform 256"/>
                  <p:cNvSpPr>
                    <a:spLocks/>
                  </p:cNvSpPr>
                  <p:nvPr/>
                </p:nvSpPr>
                <p:spPr bwMode="auto">
                  <a:xfrm>
                    <a:off x="2933" y="722"/>
                    <a:ext cx="190" cy="589"/>
                  </a:xfrm>
                  <a:custGeom>
                    <a:avLst/>
                    <a:gdLst>
                      <a:gd name="T0" fmla="*/ 0 w 376"/>
                      <a:gd name="T1" fmla="*/ 1 h 1181"/>
                      <a:gd name="T2" fmla="*/ 1 w 376"/>
                      <a:gd name="T3" fmla="*/ 1 h 1181"/>
                      <a:gd name="T4" fmla="*/ 1 w 376"/>
                      <a:gd name="T5" fmla="*/ 0 h 1181"/>
                      <a:gd name="T6" fmla="*/ 1 w 376"/>
                      <a:gd name="T7" fmla="*/ 1 h 1181"/>
                      <a:gd name="T8" fmla="*/ 0 w 376"/>
                      <a:gd name="T9" fmla="*/ 1 h 1181"/>
                      <a:gd name="T10" fmla="*/ 0 60000 65536"/>
                      <a:gd name="T11" fmla="*/ 0 60000 65536"/>
                      <a:gd name="T12" fmla="*/ 0 60000 65536"/>
                      <a:gd name="T13" fmla="*/ 0 60000 65536"/>
                      <a:gd name="T14" fmla="*/ 0 60000 65536"/>
                      <a:gd name="T15" fmla="*/ 0 w 376"/>
                      <a:gd name="T16" fmla="*/ 0 h 1181"/>
                      <a:gd name="T17" fmla="*/ 376 w 376"/>
                      <a:gd name="T18" fmla="*/ 1181 h 1181"/>
                    </a:gdLst>
                    <a:ahLst/>
                    <a:cxnLst>
                      <a:cxn ang="T10">
                        <a:pos x="T0" y="T1"/>
                      </a:cxn>
                      <a:cxn ang="T11">
                        <a:pos x="T2" y="T3"/>
                      </a:cxn>
                      <a:cxn ang="T12">
                        <a:pos x="T4" y="T5"/>
                      </a:cxn>
                      <a:cxn ang="T13">
                        <a:pos x="T6" y="T7"/>
                      </a:cxn>
                      <a:cxn ang="T14">
                        <a:pos x="T8" y="T9"/>
                      </a:cxn>
                    </a:cxnLst>
                    <a:rect l="T15" t="T16" r="T17" b="T18"/>
                    <a:pathLst>
                      <a:path w="376" h="1181">
                        <a:moveTo>
                          <a:pt x="0" y="1168"/>
                        </a:moveTo>
                        <a:lnTo>
                          <a:pt x="30" y="306"/>
                        </a:lnTo>
                        <a:lnTo>
                          <a:pt x="372" y="0"/>
                        </a:lnTo>
                        <a:lnTo>
                          <a:pt x="376" y="1181"/>
                        </a:lnTo>
                        <a:lnTo>
                          <a:pt x="0" y="1168"/>
                        </a:lnTo>
                        <a:close/>
                      </a:path>
                    </a:pathLst>
                  </a:custGeom>
                  <a:solidFill>
                    <a:srgbClr val="667F99"/>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640" name="Freeform 257"/>
                  <p:cNvSpPr>
                    <a:spLocks/>
                  </p:cNvSpPr>
                  <p:nvPr/>
                </p:nvSpPr>
                <p:spPr bwMode="auto">
                  <a:xfrm>
                    <a:off x="3160" y="1175"/>
                    <a:ext cx="650" cy="136"/>
                  </a:xfrm>
                  <a:custGeom>
                    <a:avLst/>
                    <a:gdLst>
                      <a:gd name="T0" fmla="*/ 0 w 1299"/>
                      <a:gd name="T1" fmla="*/ 0 h 272"/>
                      <a:gd name="T2" fmla="*/ 0 w 1299"/>
                      <a:gd name="T3" fmla="*/ 1 h 272"/>
                      <a:gd name="T4" fmla="*/ 0 w 1299"/>
                      <a:gd name="T5" fmla="*/ 1 h 272"/>
                      <a:gd name="T6" fmla="*/ 0 w 1299"/>
                      <a:gd name="T7" fmla="*/ 1 h 272"/>
                      <a:gd name="T8" fmla="*/ 0 w 1299"/>
                      <a:gd name="T9" fmla="*/ 1 h 272"/>
                      <a:gd name="T10" fmla="*/ 0 w 1299"/>
                      <a:gd name="T11" fmla="*/ 1 h 272"/>
                      <a:gd name="T12" fmla="*/ 0 w 1299"/>
                      <a:gd name="T13" fmla="*/ 1 h 272"/>
                      <a:gd name="T14" fmla="*/ 0 w 1299"/>
                      <a:gd name="T15" fmla="*/ 1 h 272"/>
                      <a:gd name="T16" fmla="*/ 0 w 1299"/>
                      <a:gd name="T17" fmla="*/ 1 h 272"/>
                      <a:gd name="T18" fmla="*/ 0 w 1299"/>
                      <a:gd name="T19" fmla="*/ 0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99"/>
                      <a:gd name="T31" fmla="*/ 0 h 272"/>
                      <a:gd name="T32" fmla="*/ 1299 w 1299"/>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99" h="272">
                        <a:moveTo>
                          <a:pt x="0" y="0"/>
                        </a:moveTo>
                        <a:lnTo>
                          <a:pt x="1277" y="46"/>
                        </a:lnTo>
                        <a:lnTo>
                          <a:pt x="1282" y="47"/>
                        </a:lnTo>
                        <a:lnTo>
                          <a:pt x="1299" y="208"/>
                        </a:lnTo>
                        <a:lnTo>
                          <a:pt x="867" y="210"/>
                        </a:lnTo>
                        <a:lnTo>
                          <a:pt x="876" y="271"/>
                        </a:lnTo>
                        <a:lnTo>
                          <a:pt x="462" y="272"/>
                        </a:lnTo>
                        <a:lnTo>
                          <a:pt x="462" y="211"/>
                        </a:lnTo>
                        <a:lnTo>
                          <a:pt x="2" y="213"/>
                        </a:lnTo>
                        <a:lnTo>
                          <a:pt x="0" y="0"/>
                        </a:lnTo>
                        <a:close/>
                      </a:path>
                    </a:pathLst>
                  </a:custGeom>
                  <a:solidFill>
                    <a:srgbClr val="99FFFF"/>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grpSp>
        </p:grpSp>
      </p:grpSp>
      <p:grpSp>
        <p:nvGrpSpPr>
          <p:cNvPr id="36890" name="Group 3600"/>
          <p:cNvGrpSpPr>
            <a:grpSpLocks/>
          </p:cNvGrpSpPr>
          <p:nvPr/>
        </p:nvGrpSpPr>
        <p:grpSpPr bwMode="auto">
          <a:xfrm flipH="1">
            <a:off x="4879975" y="2873375"/>
            <a:ext cx="449263" cy="411163"/>
            <a:chOff x="2385" y="2333"/>
            <a:chExt cx="935" cy="854"/>
          </a:xfrm>
        </p:grpSpPr>
        <p:sp>
          <p:nvSpPr>
            <p:cNvPr id="653" name="Oval 3601"/>
            <p:cNvSpPr>
              <a:spLocks noChangeArrowheads="1"/>
            </p:cNvSpPr>
            <p:nvPr/>
          </p:nvSpPr>
          <p:spPr bwMode="auto">
            <a:xfrm>
              <a:off x="2385" y="3055"/>
              <a:ext cx="935" cy="132"/>
            </a:xfrm>
            <a:prstGeom prst="ellipse">
              <a:avLst/>
            </a:prstGeom>
            <a:solidFill>
              <a:srgbClr val="0000FF"/>
            </a:solidFill>
            <a:ln w="9525">
              <a:noFill/>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nvGrpSpPr>
            <p:cNvPr id="37042" name="Group 3602"/>
            <p:cNvGrpSpPr>
              <a:grpSpLocks/>
            </p:cNvGrpSpPr>
            <p:nvPr/>
          </p:nvGrpSpPr>
          <p:grpSpPr bwMode="auto">
            <a:xfrm flipH="1">
              <a:off x="2904" y="2317"/>
              <a:ext cx="100" cy="189"/>
              <a:chOff x="3514" y="3162"/>
              <a:chExt cx="135" cy="244"/>
            </a:xfrm>
          </p:grpSpPr>
          <p:sp>
            <p:nvSpPr>
              <p:cNvPr id="666" name="Rectangle 3603"/>
              <p:cNvSpPr>
                <a:spLocks noChangeArrowheads="1"/>
              </p:cNvSpPr>
              <p:nvPr/>
            </p:nvSpPr>
            <p:spPr bwMode="auto">
              <a:xfrm>
                <a:off x="3578" y="3276"/>
                <a:ext cx="18" cy="68"/>
              </a:xfrm>
              <a:prstGeom prst="rect">
                <a:avLst/>
              </a:prstGeom>
              <a:solidFill>
                <a:srgbClr val="DDDDDD"/>
              </a:solidFill>
              <a:ln w="9525">
                <a:noFill/>
                <a:miter lim="800000"/>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nvGrpSpPr>
              <p:cNvPr id="37055" name="Group 3604"/>
              <p:cNvGrpSpPr>
                <a:grpSpLocks/>
              </p:cNvGrpSpPr>
              <p:nvPr/>
            </p:nvGrpSpPr>
            <p:grpSpPr bwMode="auto">
              <a:xfrm rot="702354">
                <a:off x="3514" y="3162"/>
                <a:ext cx="107" cy="196"/>
                <a:chOff x="2086" y="2277"/>
                <a:chExt cx="461" cy="856"/>
              </a:xfrm>
            </p:grpSpPr>
            <p:grpSp>
              <p:nvGrpSpPr>
                <p:cNvPr id="37060" name="Group 3605"/>
                <p:cNvGrpSpPr>
                  <a:grpSpLocks/>
                </p:cNvGrpSpPr>
                <p:nvPr/>
              </p:nvGrpSpPr>
              <p:grpSpPr bwMode="auto">
                <a:xfrm rot="-3600000">
                  <a:off x="1972" y="2557"/>
                  <a:ext cx="856" cy="295"/>
                  <a:chOff x="1972" y="2557"/>
                  <a:chExt cx="856" cy="295"/>
                </a:xfrm>
              </p:grpSpPr>
              <p:sp>
                <p:nvSpPr>
                  <p:cNvPr id="675" name="Freeform 3606"/>
                  <p:cNvSpPr>
                    <a:spLocks/>
                  </p:cNvSpPr>
                  <p:nvPr/>
                </p:nvSpPr>
                <p:spPr bwMode="auto">
                  <a:xfrm>
                    <a:off x="1968" y="2593"/>
                    <a:ext cx="855" cy="211"/>
                  </a:xfrm>
                  <a:custGeom>
                    <a:avLst/>
                    <a:gdLst>
                      <a:gd name="T0" fmla="*/ 58 w 856"/>
                      <a:gd name="T1" fmla="*/ 0 h 210"/>
                      <a:gd name="T2" fmla="*/ 446 w 856"/>
                      <a:gd name="T3" fmla="*/ 202 h 210"/>
                      <a:gd name="T4" fmla="*/ 795 w 856"/>
                      <a:gd name="T5" fmla="*/ 0 h 210"/>
                      <a:gd name="T6" fmla="*/ 58 w 856"/>
                      <a:gd name="T7" fmla="*/ 0 h 210"/>
                      <a:gd name="T8" fmla="*/ 0 60000 65536"/>
                      <a:gd name="T9" fmla="*/ 0 60000 65536"/>
                      <a:gd name="T10" fmla="*/ 0 60000 65536"/>
                      <a:gd name="T11" fmla="*/ 0 60000 65536"/>
                      <a:gd name="T12" fmla="*/ 0 w 856"/>
                      <a:gd name="T13" fmla="*/ 0 h 210"/>
                      <a:gd name="T14" fmla="*/ 856 w 856"/>
                      <a:gd name="T15" fmla="*/ 210 h 210"/>
                    </a:gdLst>
                    <a:ahLst/>
                    <a:cxnLst>
                      <a:cxn ang="T8">
                        <a:pos x="T0" y="T1"/>
                      </a:cxn>
                      <a:cxn ang="T9">
                        <a:pos x="T2" y="T3"/>
                      </a:cxn>
                      <a:cxn ang="T10">
                        <a:pos x="T4" y="T5"/>
                      </a:cxn>
                      <a:cxn ang="T11">
                        <a:pos x="T6" y="T7"/>
                      </a:cxn>
                    </a:cxnLst>
                    <a:rect l="T12" t="T13" r="T14" b="T15"/>
                    <a:pathLst>
                      <a:path w="856" h="210">
                        <a:moveTo>
                          <a:pt x="58" y="0"/>
                        </a:moveTo>
                        <a:cubicBezTo>
                          <a:pt x="0" y="34"/>
                          <a:pt x="234" y="210"/>
                          <a:pt x="446" y="202"/>
                        </a:cubicBezTo>
                        <a:cubicBezTo>
                          <a:pt x="658" y="194"/>
                          <a:pt x="856" y="33"/>
                          <a:pt x="795" y="0"/>
                        </a:cubicBezTo>
                        <a:lnTo>
                          <a:pt x="58" y="0"/>
                        </a:lnTo>
                        <a:close/>
                      </a:path>
                    </a:pathLst>
                  </a:custGeom>
                  <a:solidFill>
                    <a:srgbClr val="C0C0C0"/>
                  </a:solidFill>
                  <a:ln w="9525" cap="flat" cmpd="sng">
                    <a:noFill/>
                    <a:prstDash val="solid"/>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676" name="Oval 3607"/>
                  <p:cNvSpPr>
                    <a:spLocks noChangeArrowheads="1"/>
                  </p:cNvSpPr>
                  <p:nvPr/>
                </p:nvSpPr>
                <p:spPr bwMode="auto">
                  <a:xfrm>
                    <a:off x="2011" y="2492"/>
                    <a:ext cx="744" cy="154"/>
                  </a:xfrm>
                  <a:prstGeom prst="ellipse">
                    <a:avLst/>
                  </a:prstGeom>
                  <a:solidFill>
                    <a:srgbClr val="DDDDDD"/>
                  </a:solidFill>
                  <a:ln w="9525">
                    <a:noFill/>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sp>
              <p:nvSpPr>
                <p:cNvPr id="673" name="Freeform 3608"/>
                <p:cNvSpPr>
                  <a:spLocks/>
                </p:cNvSpPr>
                <p:nvPr/>
              </p:nvSpPr>
              <p:spPr bwMode="auto">
                <a:xfrm>
                  <a:off x="2077" y="2537"/>
                  <a:ext cx="250" cy="205"/>
                </a:xfrm>
                <a:custGeom>
                  <a:avLst/>
                  <a:gdLst>
                    <a:gd name="T0" fmla="*/ 488 w 227"/>
                    <a:gd name="T1" fmla="*/ 571 h 185"/>
                    <a:gd name="T2" fmla="*/ 0 w 227"/>
                    <a:gd name="T3" fmla="*/ 0 h 185"/>
                    <a:gd name="T4" fmla="*/ 575 w 227"/>
                    <a:gd name="T5" fmla="*/ 426 h 185"/>
                    <a:gd name="T6" fmla="*/ 0 60000 65536"/>
                    <a:gd name="T7" fmla="*/ 0 60000 65536"/>
                    <a:gd name="T8" fmla="*/ 0 60000 65536"/>
                    <a:gd name="T9" fmla="*/ 0 w 227"/>
                    <a:gd name="T10" fmla="*/ 0 h 185"/>
                    <a:gd name="T11" fmla="*/ 227 w 227"/>
                    <a:gd name="T12" fmla="*/ 185 h 185"/>
                  </a:gdLst>
                  <a:ahLst/>
                  <a:cxnLst>
                    <a:cxn ang="T6">
                      <a:pos x="T0" y="T1"/>
                    </a:cxn>
                    <a:cxn ang="T7">
                      <a:pos x="T2" y="T3"/>
                    </a:cxn>
                    <a:cxn ang="T8">
                      <a:pos x="T4" y="T5"/>
                    </a:cxn>
                  </a:cxnLst>
                  <a:rect l="T9" t="T10" r="T11" b="T12"/>
                  <a:pathLst>
                    <a:path w="227" h="185">
                      <a:moveTo>
                        <a:pt x="191" y="185"/>
                      </a:moveTo>
                      <a:lnTo>
                        <a:pt x="0" y="0"/>
                      </a:lnTo>
                      <a:lnTo>
                        <a:pt x="227" y="137"/>
                      </a:lnTo>
                    </a:path>
                  </a:pathLst>
                </a:custGeom>
                <a:solidFill>
                  <a:srgbClr val="C0C0C0"/>
                </a:solidFill>
                <a:ln w="9525" cap="flat" cmpd="sng">
                  <a:noFill/>
                  <a:prstDash val="solid"/>
                  <a:round/>
                  <a:headEnd type="none" w="med" len="med"/>
                  <a:tailEnd type="none" w="med" len="me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674" name="Oval 3609"/>
                <p:cNvSpPr>
                  <a:spLocks noChangeArrowheads="1"/>
                </p:cNvSpPr>
                <p:nvPr/>
              </p:nvSpPr>
              <p:spPr bwMode="auto">
                <a:xfrm>
                  <a:off x="1875" y="2119"/>
                  <a:ext cx="77" cy="93"/>
                </a:xfrm>
                <a:prstGeom prst="ellipse">
                  <a:avLst/>
                </a:prstGeom>
                <a:solidFill>
                  <a:srgbClr val="C0C0C0"/>
                </a:solidFill>
                <a:ln w="9525" algn="ctr">
                  <a:noFill/>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sp>
            <p:nvSpPr>
              <p:cNvPr id="668" name="Freeform 3610"/>
              <p:cNvSpPr>
                <a:spLocks/>
              </p:cNvSpPr>
              <p:nvPr/>
            </p:nvSpPr>
            <p:spPr bwMode="auto">
              <a:xfrm>
                <a:off x="3542" y="3332"/>
                <a:ext cx="58" cy="30"/>
              </a:xfrm>
              <a:custGeom>
                <a:avLst/>
                <a:gdLst>
                  <a:gd name="T0" fmla="*/ 0 w 57"/>
                  <a:gd name="T1" fmla="*/ 33 h 33"/>
                  <a:gd name="T2" fmla="*/ 7 w 57"/>
                  <a:gd name="T3" fmla="*/ 10 h 33"/>
                  <a:gd name="T4" fmla="*/ 55 w 57"/>
                  <a:gd name="T5" fmla="*/ 0 h 33"/>
                  <a:gd name="T6" fmla="*/ 57 w 57"/>
                  <a:gd name="T7" fmla="*/ 32 h 33"/>
                  <a:gd name="T8" fmla="*/ 0 60000 65536"/>
                  <a:gd name="T9" fmla="*/ 0 60000 65536"/>
                  <a:gd name="T10" fmla="*/ 0 60000 65536"/>
                  <a:gd name="T11" fmla="*/ 0 60000 65536"/>
                  <a:gd name="T12" fmla="*/ 0 w 57"/>
                  <a:gd name="T13" fmla="*/ 0 h 33"/>
                  <a:gd name="T14" fmla="*/ 57 w 57"/>
                  <a:gd name="T15" fmla="*/ 33 h 33"/>
                </a:gdLst>
                <a:ahLst/>
                <a:cxnLst>
                  <a:cxn ang="T8">
                    <a:pos x="T0" y="T1"/>
                  </a:cxn>
                  <a:cxn ang="T9">
                    <a:pos x="T2" y="T3"/>
                  </a:cxn>
                  <a:cxn ang="T10">
                    <a:pos x="T4" y="T5"/>
                  </a:cxn>
                  <a:cxn ang="T11">
                    <a:pos x="T6" y="T7"/>
                  </a:cxn>
                </a:cxnLst>
                <a:rect l="T12" t="T13" r="T14" b="T15"/>
                <a:pathLst>
                  <a:path w="57" h="33">
                    <a:moveTo>
                      <a:pt x="0" y="33"/>
                    </a:moveTo>
                    <a:lnTo>
                      <a:pt x="7" y="10"/>
                    </a:lnTo>
                    <a:lnTo>
                      <a:pt x="55" y="0"/>
                    </a:lnTo>
                    <a:lnTo>
                      <a:pt x="57" y="32"/>
                    </a:lnTo>
                  </a:path>
                </a:pathLst>
              </a:custGeom>
              <a:solidFill>
                <a:srgbClr val="EAEAEA"/>
              </a:solidFill>
              <a:ln w="9525" cap="flat" cmpd="sng">
                <a:noFill/>
                <a:prstDash val="solid"/>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669" name="Freeform 3611"/>
              <p:cNvSpPr>
                <a:spLocks/>
              </p:cNvSpPr>
              <p:nvPr/>
            </p:nvSpPr>
            <p:spPr bwMode="auto">
              <a:xfrm>
                <a:off x="3596" y="3332"/>
                <a:ext cx="27" cy="30"/>
              </a:xfrm>
              <a:custGeom>
                <a:avLst/>
                <a:gdLst>
                  <a:gd name="T0" fmla="*/ 4 w 29"/>
                  <a:gd name="T1" fmla="*/ 31 h 31"/>
                  <a:gd name="T2" fmla="*/ 0 w 29"/>
                  <a:gd name="T3" fmla="*/ 0 h 31"/>
                  <a:gd name="T4" fmla="*/ 21 w 29"/>
                  <a:gd name="T5" fmla="*/ 2 h 31"/>
                  <a:gd name="T6" fmla="*/ 29 w 29"/>
                  <a:gd name="T7" fmla="*/ 25 h 31"/>
                  <a:gd name="T8" fmla="*/ 0 60000 65536"/>
                  <a:gd name="T9" fmla="*/ 0 60000 65536"/>
                  <a:gd name="T10" fmla="*/ 0 60000 65536"/>
                  <a:gd name="T11" fmla="*/ 0 60000 65536"/>
                  <a:gd name="T12" fmla="*/ 0 w 29"/>
                  <a:gd name="T13" fmla="*/ 0 h 31"/>
                  <a:gd name="T14" fmla="*/ 29 w 29"/>
                  <a:gd name="T15" fmla="*/ 31 h 31"/>
                </a:gdLst>
                <a:ahLst/>
                <a:cxnLst>
                  <a:cxn ang="T8">
                    <a:pos x="T0" y="T1"/>
                  </a:cxn>
                  <a:cxn ang="T9">
                    <a:pos x="T2" y="T3"/>
                  </a:cxn>
                  <a:cxn ang="T10">
                    <a:pos x="T4" y="T5"/>
                  </a:cxn>
                  <a:cxn ang="T11">
                    <a:pos x="T6" y="T7"/>
                  </a:cxn>
                </a:cxnLst>
                <a:rect l="T12" t="T13" r="T14" b="T15"/>
                <a:pathLst>
                  <a:path w="29" h="31">
                    <a:moveTo>
                      <a:pt x="4" y="31"/>
                    </a:moveTo>
                    <a:lnTo>
                      <a:pt x="0" y="0"/>
                    </a:lnTo>
                    <a:lnTo>
                      <a:pt x="21" y="2"/>
                    </a:lnTo>
                    <a:lnTo>
                      <a:pt x="29" y="25"/>
                    </a:lnTo>
                  </a:path>
                </a:pathLst>
              </a:custGeom>
              <a:solidFill>
                <a:srgbClr val="B2B2B2"/>
              </a:solidFill>
              <a:ln w="9525" cap="flat" cmpd="sng">
                <a:noFill/>
                <a:prstDash val="solid"/>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670" name="Freeform 3612"/>
              <p:cNvSpPr>
                <a:spLocks/>
              </p:cNvSpPr>
              <p:nvPr/>
            </p:nvSpPr>
            <p:spPr bwMode="auto">
              <a:xfrm>
                <a:off x="3516" y="3344"/>
                <a:ext cx="94" cy="60"/>
              </a:xfrm>
              <a:custGeom>
                <a:avLst/>
                <a:gdLst>
                  <a:gd name="T0" fmla="*/ 0 w 94"/>
                  <a:gd name="T1" fmla="*/ 60 h 60"/>
                  <a:gd name="T2" fmla="*/ 11 w 94"/>
                  <a:gd name="T3" fmla="*/ 19 h 60"/>
                  <a:gd name="T4" fmla="*/ 88 w 94"/>
                  <a:gd name="T5" fmla="*/ 0 h 60"/>
                  <a:gd name="T6" fmla="*/ 94 w 94"/>
                  <a:gd name="T7" fmla="*/ 59 h 60"/>
                  <a:gd name="T8" fmla="*/ 0 60000 65536"/>
                  <a:gd name="T9" fmla="*/ 0 60000 65536"/>
                  <a:gd name="T10" fmla="*/ 0 60000 65536"/>
                  <a:gd name="T11" fmla="*/ 0 60000 65536"/>
                  <a:gd name="T12" fmla="*/ 0 w 94"/>
                  <a:gd name="T13" fmla="*/ 0 h 60"/>
                  <a:gd name="T14" fmla="*/ 94 w 94"/>
                  <a:gd name="T15" fmla="*/ 60 h 60"/>
                </a:gdLst>
                <a:ahLst/>
                <a:cxnLst>
                  <a:cxn ang="T8">
                    <a:pos x="T0" y="T1"/>
                  </a:cxn>
                  <a:cxn ang="T9">
                    <a:pos x="T2" y="T3"/>
                  </a:cxn>
                  <a:cxn ang="T10">
                    <a:pos x="T4" y="T5"/>
                  </a:cxn>
                  <a:cxn ang="T11">
                    <a:pos x="T6" y="T7"/>
                  </a:cxn>
                </a:cxnLst>
                <a:rect l="T12" t="T13" r="T14" b="T15"/>
                <a:pathLst>
                  <a:path w="94" h="60">
                    <a:moveTo>
                      <a:pt x="0" y="60"/>
                    </a:moveTo>
                    <a:lnTo>
                      <a:pt x="11" y="19"/>
                    </a:lnTo>
                    <a:lnTo>
                      <a:pt x="88" y="0"/>
                    </a:lnTo>
                    <a:lnTo>
                      <a:pt x="94" y="59"/>
                    </a:lnTo>
                  </a:path>
                </a:pathLst>
              </a:custGeom>
              <a:solidFill>
                <a:srgbClr val="C0C0C0"/>
              </a:solidFill>
              <a:ln w="9525" cap="flat" cmpd="sng">
                <a:noFill/>
                <a:prstDash val="solid"/>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671" name="Freeform 3613"/>
              <p:cNvSpPr>
                <a:spLocks/>
              </p:cNvSpPr>
              <p:nvPr/>
            </p:nvSpPr>
            <p:spPr bwMode="auto">
              <a:xfrm>
                <a:off x="3600" y="3344"/>
                <a:ext cx="49" cy="43"/>
              </a:xfrm>
              <a:custGeom>
                <a:avLst/>
                <a:gdLst>
                  <a:gd name="T0" fmla="*/ 7 w 49"/>
                  <a:gd name="T1" fmla="*/ 57 h 57"/>
                  <a:gd name="T2" fmla="*/ 0 w 49"/>
                  <a:gd name="T3" fmla="*/ 0 h 57"/>
                  <a:gd name="T4" fmla="*/ 35 w 49"/>
                  <a:gd name="T5" fmla="*/ 5 h 57"/>
                  <a:gd name="T6" fmla="*/ 49 w 49"/>
                  <a:gd name="T7" fmla="*/ 46 h 57"/>
                  <a:gd name="T8" fmla="*/ 0 60000 65536"/>
                  <a:gd name="T9" fmla="*/ 0 60000 65536"/>
                  <a:gd name="T10" fmla="*/ 0 60000 65536"/>
                  <a:gd name="T11" fmla="*/ 0 60000 65536"/>
                  <a:gd name="T12" fmla="*/ 0 w 49"/>
                  <a:gd name="T13" fmla="*/ 0 h 57"/>
                  <a:gd name="T14" fmla="*/ 49 w 49"/>
                  <a:gd name="T15" fmla="*/ 57 h 57"/>
                </a:gdLst>
                <a:ahLst/>
                <a:cxnLst>
                  <a:cxn ang="T8">
                    <a:pos x="T0" y="T1"/>
                  </a:cxn>
                  <a:cxn ang="T9">
                    <a:pos x="T2" y="T3"/>
                  </a:cxn>
                  <a:cxn ang="T10">
                    <a:pos x="T4" y="T5"/>
                  </a:cxn>
                  <a:cxn ang="T11">
                    <a:pos x="T6" y="T7"/>
                  </a:cxn>
                </a:cxnLst>
                <a:rect l="T12" t="T13" r="T14" b="T15"/>
                <a:pathLst>
                  <a:path w="49" h="57">
                    <a:moveTo>
                      <a:pt x="7" y="57"/>
                    </a:moveTo>
                    <a:lnTo>
                      <a:pt x="0" y="0"/>
                    </a:lnTo>
                    <a:lnTo>
                      <a:pt x="35" y="5"/>
                    </a:lnTo>
                    <a:lnTo>
                      <a:pt x="49" y="46"/>
                    </a:lnTo>
                  </a:path>
                </a:pathLst>
              </a:custGeom>
              <a:solidFill>
                <a:srgbClr val="969696"/>
              </a:solidFill>
              <a:ln w="9525" cap="flat" cmpd="sng">
                <a:noFill/>
                <a:prstDash val="solid"/>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grpSp>
          <p:nvGrpSpPr>
            <p:cNvPr id="37043" name="Group 3614"/>
            <p:cNvGrpSpPr>
              <a:grpSpLocks/>
            </p:cNvGrpSpPr>
            <p:nvPr/>
          </p:nvGrpSpPr>
          <p:grpSpPr bwMode="auto">
            <a:xfrm flipH="1">
              <a:off x="2538" y="2478"/>
              <a:ext cx="582" cy="649"/>
              <a:chOff x="4439" y="2899"/>
              <a:chExt cx="964" cy="1077"/>
            </a:xfrm>
          </p:grpSpPr>
          <p:sp>
            <p:nvSpPr>
              <p:cNvPr id="656" name="Freeform 3615"/>
              <p:cNvSpPr>
                <a:spLocks/>
              </p:cNvSpPr>
              <p:nvPr/>
            </p:nvSpPr>
            <p:spPr bwMode="auto">
              <a:xfrm flipH="1">
                <a:off x="4447" y="2905"/>
                <a:ext cx="728" cy="1072"/>
              </a:xfrm>
              <a:custGeom>
                <a:avLst/>
                <a:gdLst>
                  <a:gd name="T0" fmla="*/ 652 w 734"/>
                  <a:gd name="T1" fmla="*/ 94 h 1073"/>
                  <a:gd name="T2" fmla="*/ 0 w 734"/>
                  <a:gd name="T3" fmla="*/ 0 h 1073"/>
                  <a:gd name="T4" fmla="*/ 9 w 734"/>
                  <a:gd name="T5" fmla="*/ 1073 h 1073"/>
                  <a:gd name="T6" fmla="*/ 734 w 734"/>
                  <a:gd name="T7" fmla="*/ 1070 h 1073"/>
                  <a:gd name="T8" fmla="*/ 652 w 734"/>
                  <a:gd name="T9" fmla="*/ 94 h 1073"/>
                  <a:gd name="T10" fmla="*/ 0 60000 65536"/>
                  <a:gd name="T11" fmla="*/ 0 60000 65536"/>
                  <a:gd name="T12" fmla="*/ 0 60000 65536"/>
                  <a:gd name="T13" fmla="*/ 0 60000 65536"/>
                  <a:gd name="T14" fmla="*/ 0 60000 65536"/>
                  <a:gd name="T15" fmla="*/ 0 w 734"/>
                  <a:gd name="T16" fmla="*/ 0 h 1073"/>
                  <a:gd name="T17" fmla="*/ 734 w 734"/>
                  <a:gd name="T18" fmla="*/ 1073 h 1073"/>
                </a:gdLst>
                <a:ahLst/>
                <a:cxnLst>
                  <a:cxn ang="T10">
                    <a:pos x="T0" y="T1"/>
                  </a:cxn>
                  <a:cxn ang="T11">
                    <a:pos x="T2" y="T3"/>
                  </a:cxn>
                  <a:cxn ang="T12">
                    <a:pos x="T4" y="T5"/>
                  </a:cxn>
                  <a:cxn ang="T13">
                    <a:pos x="T6" y="T7"/>
                  </a:cxn>
                  <a:cxn ang="T14">
                    <a:pos x="T8" y="T9"/>
                  </a:cxn>
                </a:cxnLst>
                <a:rect l="T15" t="T16" r="T17" b="T18"/>
                <a:pathLst>
                  <a:path w="734" h="1073">
                    <a:moveTo>
                      <a:pt x="652" y="94"/>
                    </a:moveTo>
                    <a:lnTo>
                      <a:pt x="0" y="0"/>
                    </a:lnTo>
                    <a:lnTo>
                      <a:pt x="9" y="1073"/>
                    </a:lnTo>
                    <a:lnTo>
                      <a:pt x="734" y="1070"/>
                    </a:lnTo>
                    <a:lnTo>
                      <a:pt x="652" y="94"/>
                    </a:lnTo>
                    <a:close/>
                  </a:path>
                </a:pathLst>
              </a:custGeom>
              <a:solidFill>
                <a:srgbClr val="DDDDDD"/>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657" name="Freeform 3616"/>
              <p:cNvSpPr>
                <a:spLocks/>
              </p:cNvSpPr>
              <p:nvPr/>
            </p:nvSpPr>
            <p:spPr bwMode="auto">
              <a:xfrm flipH="1">
                <a:off x="4491" y="3709"/>
                <a:ext cx="635" cy="109"/>
              </a:xfrm>
              <a:custGeom>
                <a:avLst/>
                <a:gdLst>
                  <a:gd name="T0" fmla="*/ 1 w 1274"/>
                  <a:gd name="T1" fmla="*/ 1 h 213"/>
                  <a:gd name="T2" fmla="*/ 0 w 1274"/>
                  <a:gd name="T3" fmla="*/ 1 h 213"/>
                  <a:gd name="T4" fmla="*/ 0 w 1274"/>
                  <a:gd name="T5" fmla="*/ 0 h 213"/>
                  <a:gd name="T6" fmla="*/ 5 w 1274"/>
                  <a:gd name="T7" fmla="*/ 1 h 213"/>
                  <a:gd name="T8" fmla="*/ 5 w 1274"/>
                  <a:gd name="T9" fmla="*/ 1 h 213"/>
                  <a:gd name="T10" fmla="*/ 5 w 1274"/>
                  <a:gd name="T11" fmla="*/ 1 h 213"/>
                  <a:gd name="T12" fmla="*/ 1 w 1274"/>
                  <a:gd name="T13" fmla="*/ 1 h 213"/>
                  <a:gd name="T14" fmla="*/ 0 60000 65536"/>
                  <a:gd name="T15" fmla="*/ 0 60000 65536"/>
                  <a:gd name="T16" fmla="*/ 0 60000 65536"/>
                  <a:gd name="T17" fmla="*/ 0 60000 65536"/>
                  <a:gd name="T18" fmla="*/ 0 60000 65536"/>
                  <a:gd name="T19" fmla="*/ 0 60000 65536"/>
                  <a:gd name="T20" fmla="*/ 0 60000 65536"/>
                  <a:gd name="T21" fmla="*/ 0 w 1274"/>
                  <a:gd name="T22" fmla="*/ 0 h 213"/>
                  <a:gd name="T23" fmla="*/ 1274 w 1274"/>
                  <a:gd name="T24" fmla="*/ 213 h 2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4" h="213">
                    <a:moveTo>
                      <a:pt x="3" y="167"/>
                    </a:moveTo>
                    <a:lnTo>
                      <a:pt x="0" y="167"/>
                    </a:lnTo>
                    <a:lnTo>
                      <a:pt x="0" y="0"/>
                    </a:lnTo>
                    <a:lnTo>
                      <a:pt x="1255" y="99"/>
                    </a:lnTo>
                    <a:lnTo>
                      <a:pt x="1263" y="100"/>
                    </a:lnTo>
                    <a:lnTo>
                      <a:pt x="1274" y="213"/>
                    </a:lnTo>
                    <a:lnTo>
                      <a:pt x="3" y="167"/>
                    </a:lnTo>
                    <a:close/>
                  </a:path>
                </a:pathLst>
              </a:custGeom>
              <a:solidFill>
                <a:srgbClr val="7D7DA9"/>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658" name="Freeform 3617"/>
              <p:cNvSpPr>
                <a:spLocks/>
              </p:cNvSpPr>
              <p:nvPr/>
            </p:nvSpPr>
            <p:spPr bwMode="auto">
              <a:xfrm flipH="1">
                <a:off x="4507" y="3578"/>
                <a:ext cx="618" cy="137"/>
              </a:xfrm>
              <a:custGeom>
                <a:avLst/>
                <a:gdLst>
                  <a:gd name="T0" fmla="*/ 0 w 1255"/>
                  <a:gd name="T1" fmla="*/ 0 h 265"/>
                  <a:gd name="T2" fmla="*/ 0 w 1255"/>
                  <a:gd name="T3" fmla="*/ 0 h 265"/>
                  <a:gd name="T4" fmla="*/ 0 w 1255"/>
                  <a:gd name="T5" fmla="*/ 0 h 265"/>
                  <a:gd name="T6" fmla="*/ 4 w 1255"/>
                  <a:gd name="T7" fmla="*/ 0 h 265"/>
                  <a:gd name="T8" fmla="*/ 4 w 1255"/>
                  <a:gd name="T9" fmla="*/ 0 h 265"/>
                  <a:gd name="T10" fmla="*/ 4 w 1255"/>
                  <a:gd name="T11" fmla="*/ 1 h 265"/>
                  <a:gd name="T12" fmla="*/ 0 w 1255"/>
                  <a:gd name="T13" fmla="*/ 0 h 265"/>
                  <a:gd name="T14" fmla="*/ 0 60000 65536"/>
                  <a:gd name="T15" fmla="*/ 0 60000 65536"/>
                  <a:gd name="T16" fmla="*/ 0 60000 65536"/>
                  <a:gd name="T17" fmla="*/ 0 60000 65536"/>
                  <a:gd name="T18" fmla="*/ 0 60000 65536"/>
                  <a:gd name="T19" fmla="*/ 0 60000 65536"/>
                  <a:gd name="T20" fmla="*/ 0 60000 65536"/>
                  <a:gd name="T21" fmla="*/ 0 w 1255"/>
                  <a:gd name="T22" fmla="*/ 0 h 265"/>
                  <a:gd name="T23" fmla="*/ 1255 w 1255"/>
                  <a:gd name="T24" fmla="*/ 265 h 2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5" h="265">
                    <a:moveTo>
                      <a:pt x="5" y="166"/>
                    </a:moveTo>
                    <a:lnTo>
                      <a:pt x="1" y="166"/>
                    </a:lnTo>
                    <a:lnTo>
                      <a:pt x="0" y="0"/>
                    </a:lnTo>
                    <a:lnTo>
                      <a:pt x="1234" y="151"/>
                    </a:lnTo>
                    <a:lnTo>
                      <a:pt x="1244" y="152"/>
                    </a:lnTo>
                    <a:lnTo>
                      <a:pt x="1255" y="265"/>
                    </a:lnTo>
                    <a:lnTo>
                      <a:pt x="5" y="166"/>
                    </a:lnTo>
                    <a:close/>
                  </a:path>
                </a:pathLst>
              </a:custGeom>
              <a:solidFill>
                <a:srgbClr val="9191B7"/>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659" name="Freeform 3618"/>
              <p:cNvSpPr>
                <a:spLocks/>
              </p:cNvSpPr>
              <p:nvPr/>
            </p:nvSpPr>
            <p:spPr bwMode="auto">
              <a:xfrm>
                <a:off x="4518" y="3435"/>
                <a:ext cx="607" cy="159"/>
              </a:xfrm>
              <a:custGeom>
                <a:avLst/>
                <a:gdLst>
                  <a:gd name="T0" fmla="*/ 612 w 612"/>
                  <a:gd name="T1" fmla="*/ 87 h 159"/>
                  <a:gd name="T2" fmla="*/ 612 w 612"/>
                  <a:gd name="T3" fmla="*/ 0 h 159"/>
                  <a:gd name="T4" fmla="*/ 5 w 612"/>
                  <a:gd name="T5" fmla="*/ 93 h 159"/>
                  <a:gd name="T6" fmla="*/ 0 w 612"/>
                  <a:gd name="T7" fmla="*/ 159 h 159"/>
                  <a:gd name="T8" fmla="*/ 612 w 612"/>
                  <a:gd name="T9" fmla="*/ 87 h 159"/>
                  <a:gd name="T10" fmla="*/ 0 60000 65536"/>
                  <a:gd name="T11" fmla="*/ 0 60000 65536"/>
                  <a:gd name="T12" fmla="*/ 0 60000 65536"/>
                  <a:gd name="T13" fmla="*/ 0 60000 65536"/>
                  <a:gd name="T14" fmla="*/ 0 60000 65536"/>
                  <a:gd name="T15" fmla="*/ 0 w 612"/>
                  <a:gd name="T16" fmla="*/ 0 h 159"/>
                  <a:gd name="T17" fmla="*/ 612 w 612"/>
                  <a:gd name="T18" fmla="*/ 159 h 159"/>
                </a:gdLst>
                <a:ahLst/>
                <a:cxnLst>
                  <a:cxn ang="T10">
                    <a:pos x="T0" y="T1"/>
                  </a:cxn>
                  <a:cxn ang="T11">
                    <a:pos x="T2" y="T3"/>
                  </a:cxn>
                  <a:cxn ang="T12">
                    <a:pos x="T4" y="T5"/>
                  </a:cxn>
                  <a:cxn ang="T13">
                    <a:pos x="T6" y="T7"/>
                  </a:cxn>
                  <a:cxn ang="T14">
                    <a:pos x="T8" y="T9"/>
                  </a:cxn>
                </a:cxnLst>
                <a:rect l="T15" t="T16" r="T17" b="T18"/>
                <a:pathLst>
                  <a:path w="612" h="159">
                    <a:moveTo>
                      <a:pt x="612" y="87"/>
                    </a:moveTo>
                    <a:lnTo>
                      <a:pt x="612" y="0"/>
                    </a:lnTo>
                    <a:lnTo>
                      <a:pt x="5" y="93"/>
                    </a:lnTo>
                    <a:lnTo>
                      <a:pt x="0" y="159"/>
                    </a:lnTo>
                    <a:lnTo>
                      <a:pt x="612" y="87"/>
                    </a:lnTo>
                    <a:close/>
                  </a:path>
                </a:pathLst>
              </a:custGeom>
              <a:solidFill>
                <a:srgbClr val="A4A4C4"/>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660" name="Freeform 3619"/>
              <p:cNvSpPr>
                <a:spLocks/>
              </p:cNvSpPr>
              <p:nvPr/>
            </p:nvSpPr>
            <p:spPr bwMode="auto">
              <a:xfrm>
                <a:off x="5164" y="2899"/>
                <a:ext cx="241" cy="1078"/>
              </a:xfrm>
              <a:custGeom>
                <a:avLst/>
                <a:gdLst>
                  <a:gd name="T0" fmla="*/ 239 w 239"/>
                  <a:gd name="T1" fmla="*/ 1064 h 1077"/>
                  <a:gd name="T2" fmla="*/ 208 w 239"/>
                  <a:gd name="T3" fmla="*/ 150 h 1077"/>
                  <a:gd name="T4" fmla="*/ 1 w 239"/>
                  <a:gd name="T5" fmla="*/ 0 h 1077"/>
                  <a:gd name="T6" fmla="*/ 0 w 239"/>
                  <a:gd name="T7" fmla="*/ 1077 h 1077"/>
                  <a:gd name="T8" fmla="*/ 239 w 239"/>
                  <a:gd name="T9" fmla="*/ 1064 h 1077"/>
                  <a:gd name="T10" fmla="*/ 0 60000 65536"/>
                  <a:gd name="T11" fmla="*/ 0 60000 65536"/>
                  <a:gd name="T12" fmla="*/ 0 60000 65536"/>
                  <a:gd name="T13" fmla="*/ 0 60000 65536"/>
                  <a:gd name="T14" fmla="*/ 0 60000 65536"/>
                  <a:gd name="T15" fmla="*/ 0 w 239"/>
                  <a:gd name="T16" fmla="*/ 0 h 1077"/>
                  <a:gd name="T17" fmla="*/ 239 w 239"/>
                  <a:gd name="T18" fmla="*/ 1077 h 1077"/>
                </a:gdLst>
                <a:ahLst/>
                <a:cxnLst>
                  <a:cxn ang="T10">
                    <a:pos x="T0" y="T1"/>
                  </a:cxn>
                  <a:cxn ang="T11">
                    <a:pos x="T2" y="T3"/>
                  </a:cxn>
                  <a:cxn ang="T12">
                    <a:pos x="T4" y="T5"/>
                  </a:cxn>
                  <a:cxn ang="T13">
                    <a:pos x="T6" y="T7"/>
                  </a:cxn>
                  <a:cxn ang="T14">
                    <a:pos x="T8" y="T9"/>
                  </a:cxn>
                </a:cxnLst>
                <a:rect l="T15" t="T16" r="T17" b="T18"/>
                <a:pathLst>
                  <a:path w="239" h="1077">
                    <a:moveTo>
                      <a:pt x="239" y="1064"/>
                    </a:moveTo>
                    <a:lnTo>
                      <a:pt x="208" y="150"/>
                    </a:lnTo>
                    <a:lnTo>
                      <a:pt x="1" y="0"/>
                    </a:lnTo>
                    <a:lnTo>
                      <a:pt x="0" y="1077"/>
                    </a:lnTo>
                    <a:lnTo>
                      <a:pt x="239" y="1064"/>
                    </a:lnTo>
                    <a:close/>
                  </a:path>
                </a:pathLst>
              </a:custGeom>
              <a:solidFill>
                <a:srgbClr val="808080"/>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661" name="Freeform 3620"/>
              <p:cNvSpPr>
                <a:spLocks/>
              </p:cNvSpPr>
              <p:nvPr/>
            </p:nvSpPr>
            <p:spPr bwMode="auto">
              <a:xfrm flipH="1">
                <a:off x="4480" y="3840"/>
                <a:ext cx="646" cy="109"/>
              </a:xfrm>
              <a:custGeom>
                <a:avLst/>
                <a:gdLst>
                  <a:gd name="T0" fmla="*/ 0 w 649"/>
                  <a:gd name="T1" fmla="*/ 0 h 107"/>
                  <a:gd name="T2" fmla="*/ 638 w 649"/>
                  <a:gd name="T3" fmla="*/ 23 h 107"/>
                  <a:gd name="T4" fmla="*/ 641 w 649"/>
                  <a:gd name="T5" fmla="*/ 24 h 107"/>
                  <a:gd name="T6" fmla="*/ 649 w 649"/>
                  <a:gd name="T7" fmla="*/ 104 h 107"/>
                  <a:gd name="T8" fmla="*/ 1 w 649"/>
                  <a:gd name="T9" fmla="*/ 107 h 107"/>
                  <a:gd name="T10" fmla="*/ 0 w 649"/>
                  <a:gd name="T11" fmla="*/ 0 h 107"/>
                  <a:gd name="T12" fmla="*/ 0 60000 65536"/>
                  <a:gd name="T13" fmla="*/ 0 60000 65536"/>
                  <a:gd name="T14" fmla="*/ 0 60000 65536"/>
                  <a:gd name="T15" fmla="*/ 0 60000 65536"/>
                  <a:gd name="T16" fmla="*/ 0 60000 65536"/>
                  <a:gd name="T17" fmla="*/ 0 60000 65536"/>
                  <a:gd name="T18" fmla="*/ 0 w 649"/>
                  <a:gd name="T19" fmla="*/ 0 h 107"/>
                  <a:gd name="T20" fmla="*/ 649 w 649"/>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649" h="107">
                    <a:moveTo>
                      <a:pt x="0" y="0"/>
                    </a:moveTo>
                    <a:lnTo>
                      <a:pt x="638" y="23"/>
                    </a:lnTo>
                    <a:lnTo>
                      <a:pt x="641" y="24"/>
                    </a:lnTo>
                    <a:lnTo>
                      <a:pt x="649" y="104"/>
                    </a:lnTo>
                    <a:lnTo>
                      <a:pt x="1" y="107"/>
                    </a:lnTo>
                    <a:lnTo>
                      <a:pt x="0" y="0"/>
                    </a:lnTo>
                    <a:close/>
                  </a:path>
                </a:pathLst>
              </a:custGeom>
              <a:solidFill>
                <a:srgbClr val="666699"/>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662" name="Freeform 3621"/>
              <p:cNvSpPr>
                <a:spLocks/>
              </p:cNvSpPr>
              <p:nvPr/>
            </p:nvSpPr>
            <p:spPr bwMode="auto">
              <a:xfrm>
                <a:off x="4529" y="3288"/>
                <a:ext cx="602" cy="186"/>
              </a:xfrm>
              <a:custGeom>
                <a:avLst/>
                <a:gdLst>
                  <a:gd name="T0" fmla="*/ 12 w 606"/>
                  <a:gd name="T1" fmla="*/ 99 h 186"/>
                  <a:gd name="T2" fmla="*/ 0 w 606"/>
                  <a:gd name="T3" fmla="*/ 186 h 186"/>
                  <a:gd name="T4" fmla="*/ 603 w 606"/>
                  <a:gd name="T5" fmla="*/ 102 h 186"/>
                  <a:gd name="T6" fmla="*/ 606 w 606"/>
                  <a:gd name="T7" fmla="*/ 0 h 186"/>
                  <a:gd name="T8" fmla="*/ 12 w 606"/>
                  <a:gd name="T9" fmla="*/ 99 h 186"/>
                  <a:gd name="T10" fmla="*/ 0 60000 65536"/>
                  <a:gd name="T11" fmla="*/ 0 60000 65536"/>
                  <a:gd name="T12" fmla="*/ 0 60000 65536"/>
                  <a:gd name="T13" fmla="*/ 0 60000 65536"/>
                  <a:gd name="T14" fmla="*/ 0 60000 65536"/>
                  <a:gd name="T15" fmla="*/ 0 w 606"/>
                  <a:gd name="T16" fmla="*/ 0 h 186"/>
                  <a:gd name="T17" fmla="*/ 606 w 606"/>
                  <a:gd name="T18" fmla="*/ 186 h 186"/>
                </a:gdLst>
                <a:ahLst/>
                <a:cxnLst>
                  <a:cxn ang="T10">
                    <a:pos x="T0" y="T1"/>
                  </a:cxn>
                  <a:cxn ang="T11">
                    <a:pos x="T2" y="T3"/>
                  </a:cxn>
                  <a:cxn ang="T12">
                    <a:pos x="T4" y="T5"/>
                  </a:cxn>
                  <a:cxn ang="T13">
                    <a:pos x="T6" y="T7"/>
                  </a:cxn>
                  <a:cxn ang="T14">
                    <a:pos x="T8" y="T9"/>
                  </a:cxn>
                </a:cxnLst>
                <a:rect l="T15" t="T16" r="T17" b="T18"/>
                <a:pathLst>
                  <a:path w="606" h="186">
                    <a:moveTo>
                      <a:pt x="12" y="99"/>
                    </a:moveTo>
                    <a:lnTo>
                      <a:pt x="0" y="186"/>
                    </a:lnTo>
                    <a:lnTo>
                      <a:pt x="603" y="102"/>
                    </a:lnTo>
                    <a:lnTo>
                      <a:pt x="606" y="0"/>
                    </a:lnTo>
                    <a:lnTo>
                      <a:pt x="12" y="99"/>
                    </a:lnTo>
                    <a:close/>
                  </a:path>
                </a:pathLst>
              </a:custGeom>
              <a:solidFill>
                <a:srgbClr val="B4B4CE"/>
              </a:solidFill>
              <a:ln w="9525" cap="flat" cmpd="sng">
                <a:noFill/>
                <a:prstDash val="solid"/>
                <a:round/>
                <a:headEnd type="none" w="med" len="med"/>
                <a:tailEnd type="none" w="med" len="me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663" name="Freeform 3622"/>
              <p:cNvSpPr>
                <a:spLocks/>
              </p:cNvSpPr>
              <p:nvPr/>
            </p:nvSpPr>
            <p:spPr bwMode="auto">
              <a:xfrm>
                <a:off x="4540" y="3151"/>
                <a:ext cx="586" cy="197"/>
              </a:xfrm>
              <a:custGeom>
                <a:avLst/>
                <a:gdLst>
                  <a:gd name="T0" fmla="*/ 9 w 590"/>
                  <a:gd name="T1" fmla="*/ 106 h 193"/>
                  <a:gd name="T2" fmla="*/ 0 w 590"/>
                  <a:gd name="T3" fmla="*/ 193 h 193"/>
                  <a:gd name="T4" fmla="*/ 587 w 590"/>
                  <a:gd name="T5" fmla="*/ 102 h 193"/>
                  <a:gd name="T6" fmla="*/ 590 w 590"/>
                  <a:gd name="T7" fmla="*/ 0 h 193"/>
                  <a:gd name="T8" fmla="*/ 9 w 590"/>
                  <a:gd name="T9" fmla="*/ 106 h 193"/>
                  <a:gd name="T10" fmla="*/ 0 60000 65536"/>
                  <a:gd name="T11" fmla="*/ 0 60000 65536"/>
                  <a:gd name="T12" fmla="*/ 0 60000 65536"/>
                  <a:gd name="T13" fmla="*/ 0 60000 65536"/>
                  <a:gd name="T14" fmla="*/ 0 60000 65536"/>
                  <a:gd name="T15" fmla="*/ 0 w 590"/>
                  <a:gd name="T16" fmla="*/ 0 h 193"/>
                  <a:gd name="T17" fmla="*/ 590 w 590"/>
                  <a:gd name="T18" fmla="*/ 193 h 193"/>
                </a:gdLst>
                <a:ahLst/>
                <a:cxnLst>
                  <a:cxn ang="T10">
                    <a:pos x="T0" y="T1"/>
                  </a:cxn>
                  <a:cxn ang="T11">
                    <a:pos x="T2" y="T3"/>
                  </a:cxn>
                  <a:cxn ang="T12">
                    <a:pos x="T4" y="T5"/>
                  </a:cxn>
                  <a:cxn ang="T13">
                    <a:pos x="T6" y="T7"/>
                  </a:cxn>
                  <a:cxn ang="T14">
                    <a:pos x="T8" y="T9"/>
                  </a:cxn>
                </a:cxnLst>
                <a:rect l="T15" t="T16" r="T17" b="T18"/>
                <a:pathLst>
                  <a:path w="590" h="193">
                    <a:moveTo>
                      <a:pt x="9" y="106"/>
                    </a:moveTo>
                    <a:lnTo>
                      <a:pt x="0" y="193"/>
                    </a:lnTo>
                    <a:lnTo>
                      <a:pt x="587" y="102"/>
                    </a:lnTo>
                    <a:lnTo>
                      <a:pt x="590" y="0"/>
                    </a:lnTo>
                    <a:lnTo>
                      <a:pt x="9" y="106"/>
                    </a:lnTo>
                    <a:close/>
                  </a:path>
                </a:pathLst>
              </a:custGeom>
              <a:solidFill>
                <a:srgbClr val="BFC2DF"/>
              </a:solidFill>
              <a:ln w="9525" cap="flat" cmpd="sng">
                <a:noFill/>
                <a:prstDash val="solid"/>
                <a:round/>
                <a:headEnd type="none" w="med" len="med"/>
                <a:tailEnd type="none" w="med" len="me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664" name="Freeform 3623"/>
              <p:cNvSpPr>
                <a:spLocks/>
              </p:cNvSpPr>
              <p:nvPr/>
            </p:nvSpPr>
            <p:spPr bwMode="auto">
              <a:xfrm>
                <a:off x="4567" y="2954"/>
                <a:ext cx="558" cy="153"/>
              </a:xfrm>
              <a:custGeom>
                <a:avLst/>
                <a:gdLst>
                  <a:gd name="T0" fmla="*/ 3 w 563"/>
                  <a:gd name="T1" fmla="*/ 91 h 151"/>
                  <a:gd name="T2" fmla="*/ 0 w 563"/>
                  <a:gd name="T3" fmla="*/ 151 h 151"/>
                  <a:gd name="T4" fmla="*/ 561 w 563"/>
                  <a:gd name="T5" fmla="*/ 67 h 151"/>
                  <a:gd name="T6" fmla="*/ 563 w 563"/>
                  <a:gd name="T7" fmla="*/ 0 h 151"/>
                  <a:gd name="T8" fmla="*/ 3 w 563"/>
                  <a:gd name="T9" fmla="*/ 91 h 151"/>
                  <a:gd name="T10" fmla="*/ 0 60000 65536"/>
                  <a:gd name="T11" fmla="*/ 0 60000 65536"/>
                  <a:gd name="T12" fmla="*/ 0 60000 65536"/>
                  <a:gd name="T13" fmla="*/ 0 60000 65536"/>
                  <a:gd name="T14" fmla="*/ 0 60000 65536"/>
                  <a:gd name="T15" fmla="*/ 0 w 563"/>
                  <a:gd name="T16" fmla="*/ 0 h 151"/>
                  <a:gd name="T17" fmla="*/ 563 w 563"/>
                  <a:gd name="T18" fmla="*/ 151 h 151"/>
                </a:gdLst>
                <a:ahLst/>
                <a:cxnLst>
                  <a:cxn ang="T10">
                    <a:pos x="T0" y="T1"/>
                  </a:cxn>
                  <a:cxn ang="T11">
                    <a:pos x="T2" y="T3"/>
                  </a:cxn>
                  <a:cxn ang="T12">
                    <a:pos x="T4" y="T5"/>
                  </a:cxn>
                  <a:cxn ang="T13">
                    <a:pos x="T6" y="T7"/>
                  </a:cxn>
                  <a:cxn ang="T14">
                    <a:pos x="T8" y="T9"/>
                  </a:cxn>
                </a:cxnLst>
                <a:rect l="T15" t="T16" r="T17" b="T18"/>
                <a:pathLst>
                  <a:path w="563" h="151">
                    <a:moveTo>
                      <a:pt x="3" y="91"/>
                    </a:moveTo>
                    <a:lnTo>
                      <a:pt x="0" y="151"/>
                    </a:lnTo>
                    <a:lnTo>
                      <a:pt x="561" y="67"/>
                    </a:lnTo>
                    <a:lnTo>
                      <a:pt x="563" y="0"/>
                    </a:lnTo>
                    <a:lnTo>
                      <a:pt x="3" y="91"/>
                    </a:lnTo>
                    <a:close/>
                  </a:path>
                </a:pathLst>
              </a:custGeom>
              <a:solidFill>
                <a:srgbClr val="FFFFFF"/>
              </a:solidFill>
              <a:ln w="9525" cap="flat" cmpd="sng">
                <a:noFill/>
                <a:prstDash val="solid"/>
                <a:round/>
                <a:headEnd type="none" w="med" len="med"/>
                <a:tailEnd type="none" w="med" len="me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665" name="Freeform 3624"/>
              <p:cNvSpPr>
                <a:spLocks/>
              </p:cNvSpPr>
              <p:nvPr/>
            </p:nvSpPr>
            <p:spPr bwMode="auto">
              <a:xfrm>
                <a:off x="4551" y="3052"/>
                <a:ext cx="575" cy="159"/>
              </a:xfrm>
              <a:custGeom>
                <a:avLst/>
                <a:gdLst>
                  <a:gd name="T0" fmla="*/ 6 w 573"/>
                  <a:gd name="T1" fmla="*/ 90 h 156"/>
                  <a:gd name="T2" fmla="*/ 0 w 573"/>
                  <a:gd name="T3" fmla="*/ 156 h 156"/>
                  <a:gd name="T4" fmla="*/ 573 w 573"/>
                  <a:gd name="T5" fmla="*/ 72 h 156"/>
                  <a:gd name="T6" fmla="*/ 570 w 573"/>
                  <a:gd name="T7" fmla="*/ 0 h 156"/>
                  <a:gd name="T8" fmla="*/ 6 w 573"/>
                  <a:gd name="T9" fmla="*/ 90 h 156"/>
                  <a:gd name="T10" fmla="*/ 0 60000 65536"/>
                  <a:gd name="T11" fmla="*/ 0 60000 65536"/>
                  <a:gd name="T12" fmla="*/ 0 60000 65536"/>
                  <a:gd name="T13" fmla="*/ 0 60000 65536"/>
                  <a:gd name="T14" fmla="*/ 0 60000 65536"/>
                  <a:gd name="T15" fmla="*/ 0 w 573"/>
                  <a:gd name="T16" fmla="*/ 0 h 156"/>
                  <a:gd name="T17" fmla="*/ 573 w 573"/>
                  <a:gd name="T18" fmla="*/ 156 h 156"/>
                </a:gdLst>
                <a:ahLst/>
                <a:cxnLst>
                  <a:cxn ang="T10">
                    <a:pos x="T0" y="T1"/>
                  </a:cxn>
                  <a:cxn ang="T11">
                    <a:pos x="T2" y="T3"/>
                  </a:cxn>
                  <a:cxn ang="T12">
                    <a:pos x="T4" y="T5"/>
                  </a:cxn>
                  <a:cxn ang="T13">
                    <a:pos x="T6" y="T7"/>
                  </a:cxn>
                  <a:cxn ang="T14">
                    <a:pos x="T8" y="T9"/>
                  </a:cxn>
                </a:cxnLst>
                <a:rect l="T15" t="T16" r="T17" b="T18"/>
                <a:pathLst>
                  <a:path w="573" h="156">
                    <a:moveTo>
                      <a:pt x="6" y="90"/>
                    </a:moveTo>
                    <a:lnTo>
                      <a:pt x="0" y="156"/>
                    </a:lnTo>
                    <a:lnTo>
                      <a:pt x="573" y="72"/>
                    </a:lnTo>
                    <a:lnTo>
                      <a:pt x="570" y="0"/>
                    </a:lnTo>
                    <a:lnTo>
                      <a:pt x="6" y="90"/>
                    </a:lnTo>
                    <a:close/>
                  </a:path>
                </a:pathLst>
              </a:custGeom>
              <a:solidFill>
                <a:srgbClr val="EAEAEA"/>
              </a:solidFill>
              <a:ln w="9525" cap="flat" cmpd="sng">
                <a:noFill/>
                <a:prstDash val="solid"/>
                <a:round/>
                <a:headEnd type="none" w="med" len="med"/>
                <a:tailEnd type="none" w="med" len="me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grpSp>
      <p:sp>
        <p:nvSpPr>
          <p:cNvPr id="678" name="Text Box 263"/>
          <p:cNvSpPr txBox="1">
            <a:spLocks noChangeArrowheads="1"/>
          </p:cNvSpPr>
          <p:nvPr/>
        </p:nvSpPr>
        <p:spPr bwMode="auto">
          <a:xfrm>
            <a:off x="144463" y="2060575"/>
            <a:ext cx="3235325" cy="400050"/>
          </a:xfrm>
          <a:prstGeom prst="rect">
            <a:avLst/>
          </a:prstGeom>
          <a:solidFill>
            <a:srgbClr val="FFFFFF">
              <a:alpha val="59999"/>
            </a:srgbClr>
          </a:solidFill>
          <a:ln w="12700">
            <a:noFill/>
            <a:miter lim="800000"/>
            <a:headEnd/>
            <a:tailEnd/>
          </a:ln>
        </p:spPr>
        <p:txBody>
          <a:bodyPr wrap="none">
            <a:spAutoFit/>
          </a:bodyPr>
          <a:lstStyle/>
          <a:p>
            <a:pPr fontAlgn="auto">
              <a:spcBef>
                <a:spcPts val="0"/>
              </a:spcBef>
              <a:spcAft>
                <a:spcPts val="0"/>
              </a:spcAft>
              <a:defRPr/>
            </a:pPr>
            <a:r>
              <a:rPr kumimoji="0" lang="en-US" altLang="ja-JP" b="1" kern="0" dirty="0">
                <a:solidFill>
                  <a:srgbClr val="000000"/>
                </a:solidFill>
                <a:latin typeface="Arial" charset="0"/>
              </a:rPr>
              <a:t>Kazakhstan RS </a:t>
            </a:r>
            <a:r>
              <a:rPr kumimoji="0" lang="en-US" altLang="ja-JP" sz="1400" b="1" kern="0" dirty="0">
                <a:solidFill>
                  <a:srgbClr val="000000"/>
                </a:solidFill>
                <a:latin typeface="Arial" charset="0"/>
              </a:rPr>
              <a:t>(with WINDS)</a:t>
            </a:r>
          </a:p>
        </p:txBody>
      </p:sp>
      <p:sp>
        <p:nvSpPr>
          <p:cNvPr id="679" name="Text Box 264"/>
          <p:cNvSpPr txBox="1">
            <a:spLocks noChangeArrowheads="1"/>
          </p:cNvSpPr>
          <p:nvPr/>
        </p:nvSpPr>
        <p:spPr bwMode="auto">
          <a:xfrm>
            <a:off x="1588" y="3141663"/>
            <a:ext cx="2506662" cy="400050"/>
          </a:xfrm>
          <a:prstGeom prst="rect">
            <a:avLst/>
          </a:prstGeom>
          <a:solidFill>
            <a:srgbClr val="FFFFFF">
              <a:alpha val="59999"/>
            </a:srgbClr>
          </a:solidFill>
          <a:ln w="12700">
            <a:noFill/>
            <a:miter lim="800000"/>
            <a:headEnd/>
            <a:tailEnd/>
          </a:ln>
        </p:spPr>
        <p:txBody>
          <a:bodyPr wrap="none">
            <a:spAutoFit/>
          </a:bodyPr>
          <a:lstStyle/>
          <a:p>
            <a:pPr fontAlgn="auto">
              <a:spcBef>
                <a:spcPts val="0"/>
              </a:spcBef>
              <a:spcAft>
                <a:spcPts val="0"/>
              </a:spcAft>
              <a:defRPr/>
            </a:pPr>
            <a:r>
              <a:rPr kumimoji="0" lang="en-US" altLang="ja-JP" b="1" kern="0" dirty="0">
                <a:solidFill>
                  <a:srgbClr val="000000"/>
                </a:solidFill>
                <a:latin typeface="Arial" charset="0"/>
              </a:rPr>
              <a:t>Nepal RS </a:t>
            </a:r>
            <a:r>
              <a:rPr kumimoji="0" lang="en-US" altLang="ja-JP" sz="1400" b="1" kern="0" dirty="0">
                <a:solidFill>
                  <a:srgbClr val="000000"/>
                </a:solidFill>
                <a:latin typeface="Arial" charset="0"/>
              </a:rPr>
              <a:t>(with WINDS)</a:t>
            </a:r>
          </a:p>
        </p:txBody>
      </p:sp>
      <p:grpSp>
        <p:nvGrpSpPr>
          <p:cNvPr id="36893" name="Group 233"/>
          <p:cNvGrpSpPr>
            <a:grpSpLocks/>
          </p:cNvGrpSpPr>
          <p:nvPr/>
        </p:nvGrpSpPr>
        <p:grpSpPr bwMode="auto">
          <a:xfrm>
            <a:off x="2449513" y="3203575"/>
            <a:ext cx="649287" cy="328613"/>
            <a:chOff x="3923" y="3237"/>
            <a:chExt cx="409" cy="207"/>
          </a:xfrm>
        </p:grpSpPr>
        <p:sp>
          <p:nvSpPr>
            <p:cNvPr id="681" name="Oval 234"/>
            <p:cNvSpPr>
              <a:spLocks noChangeArrowheads="1"/>
            </p:cNvSpPr>
            <p:nvPr/>
          </p:nvSpPr>
          <p:spPr bwMode="auto">
            <a:xfrm>
              <a:off x="3923" y="3339"/>
              <a:ext cx="409" cy="105"/>
            </a:xfrm>
            <a:prstGeom prst="ellipse">
              <a:avLst/>
            </a:prstGeom>
            <a:noFill/>
            <a:ln w="6350">
              <a:solidFill>
                <a:srgbClr val="0000FF"/>
              </a:solidFill>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nvGrpSpPr>
            <p:cNvPr id="37018" name="Group 235"/>
            <p:cNvGrpSpPr>
              <a:grpSpLocks/>
            </p:cNvGrpSpPr>
            <p:nvPr/>
          </p:nvGrpSpPr>
          <p:grpSpPr bwMode="auto">
            <a:xfrm>
              <a:off x="4014" y="3229"/>
              <a:ext cx="225" cy="172"/>
              <a:chOff x="4886" y="1404"/>
              <a:chExt cx="735" cy="565"/>
            </a:xfrm>
          </p:grpSpPr>
          <p:sp>
            <p:nvSpPr>
              <p:cNvPr id="683" name="Oval 236"/>
              <p:cNvSpPr>
                <a:spLocks noChangeArrowheads="1"/>
              </p:cNvSpPr>
              <p:nvPr/>
            </p:nvSpPr>
            <p:spPr bwMode="auto">
              <a:xfrm>
                <a:off x="4886" y="1864"/>
                <a:ext cx="735" cy="105"/>
              </a:xfrm>
              <a:prstGeom prst="ellipse">
                <a:avLst/>
              </a:prstGeom>
              <a:solidFill>
                <a:srgbClr val="0000FF"/>
              </a:solidFill>
              <a:ln w="9525">
                <a:noFill/>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nvGrpSpPr>
              <p:cNvPr id="37020" name="Group 237"/>
              <p:cNvGrpSpPr>
                <a:grpSpLocks/>
              </p:cNvGrpSpPr>
              <p:nvPr/>
            </p:nvGrpSpPr>
            <p:grpSpPr bwMode="auto">
              <a:xfrm>
                <a:off x="5021" y="1404"/>
                <a:ext cx="486" cy="507"/>
                <a:chOff x="5021" y="1404"/>
                <a:chExt cx="486" cy="507"/>
              </a:xfrm>
            </p:grpSpPr>
            <p:grpSp>
              <p:nvGrpSpPr>
                <p:cNvPr id="37021" name="Group 238"/>
                <p:cNvGrpSpPr>
                  <a:grpSpLocks/>
                </p:cNvGrpSpPr>
                <p:nvPr/>
              </p:nvGrpSpPr>
              <p:grpSpPr bwMode="auto">
                <a:xfrm>
                  <a:off x="5241" y="1404"/>
                  <a:ext cx="104" cy="179"/>
                  <a:chOff x="3512" y="3162"/>
                  <a:chExt cx="137" cy="244"/>
                </a:xfrm>
              </p:grpSpPr>
              <p:sp>
                <p:nvSpPr>
                  <p:cNvPr id="694" name="Rectangle 239"/>
                  <p:cNvSpPr>
                    <a:spLocks noChangeArrowheads="1"/>
                  </p:cNvSpPr>
                  <p:nvPr/>
                </p:nvSpPr>
                <p:spPr bwMode="auto">
                  <a:xfrm>
                    <a:off x="3449" y="3278"/>
                    <a:ext cx="30" cy="67"/>
                  </a:xfrm>
                  <a:prstGeom prst="rect">
                    <a:avLst/>
                  </a:prstGeom>
                  <a:solidFill>
                    <a:srgbClr val="DDDDDD"/>
                  </a:solidFill>
                  <a:ln w="9525">
                    <a:noFill/>
                    <a:miter lim="800000"/>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nvGrpSpPr>
                  <p:cNvPr id="37031" name="Group 240"/>
                  <p:cNvGrpSpPr>
                    <a:grpSpLocks/>
                  </p:cNvGrpSpPr>
                  <p:nvPr/>
                </p:nvGrpSpPr>
                <p:grpSpPr bwMode="auto">
                  <a:xfrm rot="702354">
                    <a:off x="3512" y="3162"/>
                    <a:ext cx="107" cy="196"/>
                    <a:chOff x="2086" y="2277"/>
                    <a:chExt cx="461" cy="856"/>
                  </a:xfrm>
                </p:grpSpPr>
                <p:grpSp>
                  <p:nvGrpSpPr>
                    <p:cNvPr id="37036" name="Group 241"/>
                    <p:cNvGrpSpPr>
                      <a:grpSpLocks/>
                    </p:cNvGrpSpPr>
                    <p:nvPr/>
                  </p:nvGrpSpPr>
                  <p:grpSpPr bwMode="auto">
                    <a:xfrm rot="-3600000">
                      <a:off x="1972" y="2557"/>
                      <a:ext cx="856" cy="295"/>
                      <a:chOff x="1972" y="2557"/>
                      <a:chExt cx="856" cy="295"/>
                    </a:xfrm>
                  </p:grpSpPr>
                  <p:sp>
                    <p:nvSpPr>
                      <p:cNvPr id="703" name="Freeform 242"/>
                      <p:cNvSpPr>
                        <a:spLocks/>
                      </p:cNvSpPr>
                      <p:nvPr/>
                    </p:nvSpPr>
                    <p:spPr bwMode="auto">
                      <a:xfrm>
                        <a:off x="2000" y="1089"/>
                        <a:ext cx="450" cy="222"/>
                      </a:xfrm>
                      <a:custGeom>
                        <a:avLst/>
                        <a:gdLst>
                          <a:gd name="T0" fmla="*/ 58 w 856"/>
                          <a:gd name="T1" fmla="*/ 0 h 210"/>
                          <a:gd name="T2" fmla="*/ 446 w 856"/>
                          <a:gd name="T3" fmla="*/ 202 h 210"/>
                          <a:gd name="T4" fmla="*/ 795 w 856"/>
                          <a:gd name="T5" fmla="*/ 0 h 210"/>
                          <a:gd name="T6" fmla="*/ 58 w 856"/>
                          <a:gd name="T7" fmla="*/ 0 h 210"/>
                          <a:gd name="T8" fmla="*/ 0 60000 65536"/>
                          <a:gd name="T9" fmla="*/ 0 60000 65536"/>
                          <a:gd name="T10" fmla="*/ 0 60000 65536"/>
                          <a:gd name="T11" fmla="*/ 0 60000 65536"/>
                          <a:gd name="T12" fmla="*/ 0 w 856"/>
                          <a:gd name="T13" fmla="*/ 0 h 210"/>
                          <a:gd name="T14" fmla="*/ 856 w 856"/>
                          <a:gd name="T15" fmla="*/ 210 h 210"/>
                        </a:gdLst>
                        <a:ahLst/>
                        <a:cxnLst>
                          <a:cxn ang="T8">
                            <a:pos x="T0" y="T1"/>
                          </a:cxn>
                          <a:cxn ang="T9">
                            <a:pos x="T2" y="T3"/>
                          </a:cxn>
                          <a:cxn ang="T10">
                            <a:pos x="T4" y="T5"/>
                          </a:cxn>
                          <a:cxn ang="T11">
                            <a:pos x="T6" y="T7"/>
                          </a:cxn>
                        </a:cxnLst>
                        <a:rect l="T12" t="T13" r="T14" b="T15"/>
                        <a:pathLst>
                          <a:path w="856" h="210">
                            <a:moveTo>
                              <a:pt x="58" y="0"/>
                            </a:moveTo>
                            <a:cubicBezTo>
                              <a:pt x="0" y="34"/>
                              <a:pt x="234" y="210"/>
                              <a:pt x="446" y="202"/>
                            </a:cubicBezTo>
                            <a:cubicBezTo>
                              <a:pt x="658" y="194"/>
                              <a:pt x="856" y="33"/>
                              <a:pt x="795" y="0"/>
                            </a:cubicBezTo>
                            <a:lnTo>
                              <a:pt x="58" y="0"/>
                            </a:lnTo>
                            <a:close/>
                          </a:path>
                        </a:pathLst>
                      </a:custGeom>
                      <a:solidFill>
                        <a:srgbClr val="EAEAEA"/>
                      </a:solidFill>
                      <a:ln w="9525" cap="flat" cmpd="sng">
                        <a:noFill/>
                        <a:prstDash val="solid"/>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704" name="Oval 243"/>
                      <p:cNvSpPr>
                        <a:spLocks noChangeArrowheads="1"/>
                      </p:cNvSpPr>
                      <p:nvPr/>
                    </p:nvSpPr>
                    <p:spPr bwMode="auto">
                      <a:xfrm>
                        <a:off x="1716" y="1063"/>
                        <a:ext cx="469" cy="167"/>
                      </a:xfrm>
                      <a:prstGeom prst="ellipse">
                        <a:avLst/>
                      </a:prstGeom>
                      <a:solidFill>
                        <a:srgbClr val="FFFFFF"/>
                      </a:solidFill>
                      <a:ln w="9525">
                        <a:noFill/>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sp>
                  <p:nvSpPr>
                    <p:cNvPr id="701" name="Freeform 244"/>
                    <p:cNvSpPr>
                      <a:spLocks/>
                    </p:cNvSpPr>
                    <p:nvPr/>
                  </p:nvSpPr>
                  <p:spPr bwMode="auto">
                    <a:xfrm>
                      <a:off x="1337" y="2289"/>
                      <a:ext cx="315" cy="98"/>
                    </a:xfrm>
                    <a:custGeom>
                      <a:avLst/>
                      <a:gdLst>
                        <a:gd name="T0" fmla="*/ 1756 w 227"/>
                        <a:gd name="T1" fmla="*/ 2690 h 185"/>
                        <a:gd name="T2" fmla="*/ 0 w 227"/>
                        <a:gd name="T3" fmla="*/ 0 h 185"/>
                        <a:gd name="T4" fmla="*/ 2069 w 227"/>
                        <a:gd name="T5" fmla="*/ 2005 h 185"/>
                        <a:gd name="T6" fmla="*/ 0 60000 65536"/>
                        <a:gd name="T7" fmla="*/ 0 60000 65536"/>
                        <a:gd name="T8" fmla="*/ 0 60000 65536"/>
                        <a:gd name="T9" fmla="*/ 0 w 227"/>
                        <a:gd name="T10" fmla="*/ 0 h 185"/>
                        <a:gd name="T11" fmla="*/ 227 w 227"/>
                        <a:gd name="T12" fmla="*/ 185 h 185"/>
                      </a:gdLst>
                      <a:ahLst/>
                      <a:cxnLst>
                        <a:cxn ang="T6">
                          <a:pos x="T0" y="T1"/>
                        </a:cxn>
                        <a:cxn ang="T7">
                          <a:pos x="T2" y="T3"/>
                        </a:cxn>
                        <a:cxn ang="T8">
                          <a:pos x="T4" y="T5"/>
                        </a:cxn>
                      </a:cxnLst>
                      <a:rect l="T9" t="T10" r="T11" b="T12"/>
                      <a:pathLst>
                        <a:path w="227" h="185">
                          <a:moveTo>
                            <a:pt x="191" y="185"/>
                          </a:moveTo>
                          <a:lnTo>
                            <a:pt x="0" y="0"/>
                          </a:lnTo>
                          <a:lnTo>
                            <a:pt x="227" y="137"/>
                          </a:lnTo>
                        </a:path>
                      </a:pathLst>
                    </a:custGeom>
                    <a:solidFill>
                      <a:srgbClr val="C0C0C0"/>
                    </a:solidFill>
                    <a:ln w="9525" cap="flat" cmpd="sng">
                      <a:noFill/>
                      <a:prstDash val="solid"/>
                      <a:round/>
                      <a:headEnd type="none" w="med" len="med"/>
                      <a:tailEnd type="none" w="med" len="me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702" name="Oval 245"/>
                    <p:cNvSpPr>
                      <a:spLocks noChangeArrowheads="1"/>
                    </p:cNvSpPr>
                    <p:nvPr/>
                  </p:nvSpPr>
                  <p:spPr bwMode="auto">
                    <a:xfrm>
                      <a:off x="1352" y="2307"/>
                      <a:ext cx="111" cy="39"/>
                    </a:xfrm>
                    <a:prstGeom prst="ellipse">
                      <a:avLst/>
                    </a:prstGeom>
                    <a:solidFill>
                      <a:srgbClr val="C0C0C0"/>
                    </a:solidFill>
                    <a:ln w="9525" algn="ctr">
                      <a:noFill/>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sp>
                <p:nvSpPr>
                  <p:cNvPr id="696" name="Freeform 246"/>
                  <p:cNvSpPr>
                    <a:spLocks/>
                  </p:cNvSpPr>
                  <p:nvPr/>
                </p:nvSpPr>
                <p:spPr bwMode="auto">
                  <a:xfrm>
                    <a:off x="3414" y="3332"/>
                    <a:ext cx="60" cy="27"/>
                  </a:xfrm>
                  <a:custGeom>
                    <a:avLst/>
                    <a:gdLst>
                      <a:gd name="T0" fmla="*/ 0 w 57"/>
                      <a:gd name="T1" fmla="*/ 33 h 33"/>
                      <a:gd name="T2" fmla="*/ 7 w 57"/>
                      <a:gd name="T3" fmla="*/ 10 h 33"/>
                      <a:gd name="T4" fmla="*/ 55 w 57"/>
                      <a:gd name="T5" fmla="*/ 0 h 33"/>
                      <a:gd name="T6" fmla="*/ 57 w 57"/>
                      <a:gd name="T7" fmla="*/ 32 h 33"/>
                      <a:gd name="T8" fmla="*/ 0 60000 65536"/>
                      <a:gd name="T9" fmla="*/ 0 60000 65536"/>
                      <a:gd name="T10" fmla="*/ 0 60000 65536"/>
                      <a:gd name="T11" fmla="*/ 0 60000 65536"/>
                      <a:gd name="T12" fmla="*/ 0 w 57"/>
                      <a:gd name="T13" fmla="*/ 0 h 33"/>
                      <a:gd name="T14" fmla="*/ 57 w 57"/>
                      <a:gd name="T15" fmla="*/ 33 h 33"/>
                    </a:gdLst>
                    <a:ahLst/>
                    <a:cxnLst>
                      <a:cxn ang="T8">
                        <a:pos x="T0" y="T1"/>
                      </a:cxn>
                      <a:cxn ang="T9">
                        <a:pos x="T2" y="T3"/>
                      </a:cxn>
                      <a:cxn ang="T10">
                        <a:pos x="T4" y="T5"/>
                      </a:cxn>
                      <a:cxn ang="T11">
                        <a:pos x="T6" y="T7"/>
                      </a:cxn>
                    </a:cxnLst>
                    <a:rect l="T12" t="T13" r="T14" b="T15"/>
                    <a:pathLst>
                      <a:path w="57" h="33">
                        <a:moveTo>
                          <a:pt x="0" y="33"/>
                        </a:moveTo>
                        <a:lnTo>
                          <a:pt x="7" y="10"/>
                        </a:lnTo>
                        <a:lnTo>
                          <a:pt x="55" y="0"/>
                        </a:lnTo>
                        <a:lnTo>
                          <a:pt x="57" y="32"/>
                        </a:lnTo>
                      </a:path>
                    </a:pathLst>
                  </a:custGeom>
                  <a:solidFill>
                    <a:srgbClr val="EAEAEA"/>
                  </a:solidFill>
                  <a:ln w="9525" cap="flat" cmpd="sng">
                    <a:noFill/>
                    <a:prstDash val="solid"/>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697" name="Freeform 247"/>
                  <p:cNvSpPr>
                    <a:spLocks/>
                  </p:cNvSpPr>
                  <p:nvPr/>
                </p:nvSpPr>
                <p:spPr bwMode="auto">
                  <a:xfrm>
                    <a:off x="3587" y="3332"/>
                    <a:ext cx="30" cy="27"/>
                  </a:xfrm>
                  <a:custGeom>
                    <a:avLst/>
                    <a:gdLst>
                      <a:gd name="T0" fmla="*/ 4 w 29"/>
                      <a:gd name="T1" fmla="*/ 31 h 31"/>
                      <a:gd name="T2" fmla="*/ 0 w 29"/>
                      <a:gd name="T3" fmla="*/ 0 h 31"/>
                      <a:gd name="T4" fmla="*/ 21 w 29"/>
                      <a:gd name="T5" fmla="*/ 2 h 31"/>
                      <a:gd name="T6" fmla="*/ 29 w 29"/>
                      <a:gd name="T7" fmla="*/ 25 h 31"/>
                      <a:gd name="T8" fmla="*/ 0 60000 65536"/>
                      <a:gd name="T9" fmla="*/ 0 60000 65536"/>
                      <a:gd name="T10" fmla="*/ 0 60000 65536"/>
                      <a:gd name="T11" fmla="*/ 0 60000 65536"/>
                      <a:gd name="T12" fmla="*/ 0 w 29"/>
                      <a:gd name="T13" fmla="*/ 0 h 31"/>
                      <a:gd name="T14" fmla="*/ 29 w 29"/>
                      <a:gd name="T15" fmla="*/ 31 h 31"/>
                    </a:gdLst>
                    <a:ahLst/>
                    <a:cxnLst>
                      <a:cxn ang="T8">
                        <a:pos x="T0" y="T1"/>
                      </a:cxn>
                      <a:cxn ang="T9">
                        <a:pos x="T2" y="T3"/>
                      </a:cxn>
                      <a:cxn ang="T10">
                        <a:pos x="T4" y="T5"/>
                      </a:cxn>
                      <a:cxn ang="T11">
                        <a:pos x="T6" y="T7"/>
                      </a:cxn>
                    </a:cxnLst>
                    <a:rect l="T12" t="T13" r="T14" b="T15"/>
                    <a:pathLst>
                      <a:path w="29" h="31">
                        <a:moveTo>
                          <a:pt x="4" y="31"/>
                        </a:moveTo>
                        <a:lnTo>
                          <a:pt x="0" y="0"/>
                        </a:lnTo>
                        <a:lnTo>
                          <a:pt x="21" y="2"/>
                        </a:lnTo>
                        <a:lnTo>
                          <a:pt x="29" y="25"/>
                        </a:lnTo>
                      </a:path>
                    </a:pathLst>
                  </a:custGeom>
                  <a:solidFill>
                    <a:srgbClr val="B2B2B2"/>
                  </a:solidFill>
                  <a:ln w="9525" cap="flat" cmpd="sng">
                    <a:noFill/>
                    <a:prstDash val="solid"/>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698" name="Freeform 248"/>
                  <p:cNvSpPr>
                    <a:spLocks/>
                  </p:cNvSpPr>
                  <p:nvPr/>
                </p:nvSpPr>
                <p:spPr bwMode="auto">
                  <a:xfrm>
                    <a:off x="3384" y="3346"/>
                    <a:ext cx="103" cy="58"/>
                  </a:xfrm>
                  <a:custGeom>
                    <a:avLst/>
                    <a:gdLst>
                      <a:gd name="T0" fmla="*/ 0 w 94"/>
                      <a:gd name="T1" fmla="*/ 60 h 60"/>
                      <a:gd name="T2" fmla="*/ 11 w 94"/>
                      <a:gd name="T3" fmla="*/ 19 h 60"/>
                      <a:gd name="T4" fmla="*/ 88 w 94"/>
                      <a:gd name="T5" fmla="*/ 0 h 60"/>
                      <a:gd name="T6" fmla="*/ 94 w 94"/>
                      <a:gd name="T7" fmla="*/ 59 h 60"/>
                      <a:gd name="T8" fmla="*/ 0 60000 65536"/>
                      <a:gd name="T9" fmla="*/ 0 60000 65536"/>
                      <a:gd name="T10" fmla="*/ 0 60000 65536"/>
                      <a:gd name="T11" fmla="*/ 0 60000 65536"/>
                      <a:gd name="T12" fmla="*/ 0 w 94"/>
                      <a:gd name="T13" fmla="*/ 0 h 60"/>
                      <a:gd name="T14" fmla="*/ 94 w 94"/>
                      <a:gd name="T15" fmla="*/ 60 h 60"/>
                    </a:gdLst>
                    <a:ahLst/>
                    <a:cxnLst>
                      <a:cxn ang="T8">
                        <a:pos x="T0" y="T1"/>
                      </a:cxn>
                      <a:cxn ang="T9">
                        <a:pos x="T2" y="T3"/>
                      </a:cxn>
                      <a:cxn ang="T10">
                        <a:pos x="T4" y="T5"/>
                      </a:cxn>
                      <a:cxn ang="T11">
                        <a:pos x="T6" y="T7"/>
                      </a:cxn>
                    </a:cxnLst>
                    <a:rect l="T12" t="T13" r="T14" b="T15"/>
                    <a:pathLst>
                      <a:path w="94" h="60">
                        <a:moveTo>
                          <a:pt x="0" y="60"/>
                        </a:moveTo>
                        <a:lnTo>
                          <a:pt x="11" y="19"/>
                        </a:lnTo>
                        <a:lnTo>
                          <a:pt x="88" y="0"/>
                        </a:lnTo>
                        <a:lnTo>
                          <a:pt x="94" y="59"/>
                        </a:lnTo>
                      </a:path>
                    </a:pathLst>
                  </a:custGeom>
                  <a:solidFill>
                    <a:srgbClr val="C0C0C0"/>
                  </a:solidFill>
                  <a:ln w="9525" cap="flat" cmpd="sng">
                    <a:noFill/>
                    <a:prstDash val="solid"/>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699" name="Freeform 249"/>
                  <p:cNvSpPr>
                    <a:spLocks/>
                  </p:cNvSpPr>
                  <p:nvPr/>
                </p:nvSpPr>
                <p:spPr bwMode="auto">
                  <a:xfrm>
                    <a:off x="3587" y="3346"/>
                    <a:ext cx="43" cy="54"/>
                  </a:xfrm>
                  <a:custGeom>
                    <a:avLst/>
                    <a:gdLst>
                      <a:gd name="T0" fmla="*/ 7 w 49"/>
                      <a:gd name="T1" fmla="*/ 57 h 57"/>
                      <a:gd name="T2" fmla="*/ 0 w 49"/>
                      <a:gd name="T3" fmla="*/ 0 h 57"/>
                      <a:gd name="T4" fmla="*/ 35 w 49"/>
                      <a:gd name="T5" fmla="*/ 5 h 57"/>
                      <a:gd name="T6" fmla="*/ 49 w 49"/>
                      <a:gd name="T7" fmla="*/ 46 h 57"/>
                      <a:gd name="T8" fmla="*/ 0 60000 65536"/>
                      <a:gd name="T9" fmla="*/ 0 60000 65536"/>
                      <a:gd name="T10" fmla="*/ 0 60000 65536"/>
                      <a:gd name="T11" fmla="*/ 0 60000 65536"/>
                      <a:gd name="T12" fmla="*/ 0 w 49"/>
                      <a:gd name="T13" fmla="*/ 0 h 57"/>
                      <a:gd name="T14" fmla="*/ 49 w 49"/>
                      <a:gd name="T15" fmla="*/ 57 h 57"/>
                    </a:gdLst>
                    <a:ahLst/>
                    <a:cxnLst>
                      <a:cxn ang="T8">
                        <a:pos x="T0" y="T1"/>
                      </a:cxn>
                      <a:cxn ang="T9">
                        <a:pos x="T2" y="T3"/>
                      </a:cxn>
                      <a:cxn ang="T10">
                        <a:pos x="T4" y="T5"/>
                      </a:cxn>
                      <a:cxn ang="T11">
                        <a:pos x="T6" y="T7"/>
                      </a:cxn>
                    </a:cxnLst>
                    <a:rect l="T12" t="T13" r="T14" b="T15"/>
                    <a:pathLst>
                      <a:path w="49" h="57">
                        <a:moveTo>
                          <a:pt x="7" y="57"/>
                        </a:moveTo>
                        <a:lnTo>
                          <a:pt x="0" y="0"/>
                        </a:lnTo>
                        <a:lnTo>
                          <a:pt x="35" y="5"/>
                        </a:lnTo>
                        <a:lnTo>
                          <a:pt x="49" y="46"/>
                        </a:lnTo>
                      </a:path>
                    </a:pathLst>
                  </a:custGeom>
                  <a:solidFill>
                    <a:srgbClr val="969696"/>
                  </a:solidFill>
                  <a:ln w="9525" cap="flat" cmpd="sng">
                    <a:noFill/>
                    <a:prstDash val="solid"/>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grpSp>
              <p:nvGrpSpPr>
                <p:cNvPr id="37022" name="Group 250"/>
                <p:cNvGrpSpPr>
                  <a:grpSpLocks/>
                </p:cNvGrpSpPr>
                <p:nvPr/>
              </p:nvGrpSpPr>
              <p:grpSpPr bwMode="auto">
                <a:xfrm flipH="1">
                  <a:off x="5021" y="1567"/>
                  <a:ext cx="486" cy="344"/>
                  <a:chOff x="2932" y="664"/>
                  <a:chExt cx="913" cy="649"/>
                </a:xfrm>
              </p:grpSpPr>
              <p:sp>
                <p:nvSpPr>
                  <p:cNvPr id="687" name="Freeform 251"/>
                  <p:cNvSpPr>
                    <a:spLocks/>
                  </p:cNvSpPr>
                  <p:nvPr/>
                </p:nvSpPr>
                <p:spPr bwMode="auto">
                  <a:xfrm>
                    <a:off x="3252" y="666"/>
                    <a:ext cx="98" cy="112"/>
                  </a:xfrm>
                  <a:custGeom>
                    <a:avLst/>
                    <a:gdLst>
                      <a:gd name="T0" fmla="*/ 0 w 188"/>
                      <a:gd name="T1" fmla="*/ 0 h 232"/>
                      <a:gd name="T2" fmla="*/ 1 w 188"/>
                      <a:gd name="T3" fmla="*/ 0 h 232"/>
                      <a:gd name="T4" fmla="*/ 1 w 188"/>
                      <a:gd name="T5" fmla="*/ 0 h 232"/>
                      <a:gd name="T6" fmla="*/ 1 w 188"/>
                      <a:gd name="T7" fmla="*/ 0 h 232"/>
                      <a:gd name="T8" fmla="*/ 0 w 188"/>
                      <a:gd name="T9" fmla="*/ 0 h 232"/>
                      <a:gd name="T10" fmla="*/ 0 60000 65536"/>
                      <a:gd name="T11" fmla="*/ 0 60000 65536"/>
                      <a:gd name="T12" fmla="*/ 0 60000 65536"/>
                      <a:gd name="T13" fmla="*/ 0 60000 65536"/>
                      <a:gd name="T14" fmla="*/ 0 60000 65536"/>
                      <a:gd name="T15" fmla="*/ 0 w 188"/>
                      <a:gd name="T16" fmla="*/ 0 h 232"/>
                      <a:gd name="T17" fmla="*/ 188 w 188"/>
                      <a:gd name="T18" fmla="*/ 232 h 232"/>
                    </a:gdLst>
                    <a:ahLst/>
                    <a:cxnLst>
                      <a:cxn ang="T10">
                        <a:pos x="T0" y="T1"/>
                      </a:cxn>
                      <a:cxn ang="T11">
                        <a:pos x="T2" y="T3"/>
                      </a:cxn>
                      <a:cxn ang="T12">
                        <a:pos x="T4" y="T5"/>
                      </a:cxn>
                      <a:cxn ang="T13">
                        <a:pos x="T6" y="T7"/>
                      </a:cxn>
                      <a:cxn ang="T14">
                        <a:pos x="T8" y="T9"/>
                      </a:cxn>
                    </a:cxnLst>
                    <a:rect l="T15" t="T16" r="T17" b="T18"/>
                    <a:pathLst>
                      <a:path w="188" h="232">
                        <a:moveTo>
                          <a:pt x="0" y="225"/>
                        </a:moveTo>
                        <a:lnTo>
                          <a:pt x="15" y="153"/>
                        </a:lnTo>
                        <a:lnTo>
                          <a:pt x="186" y="0"/>
                        </a:lnTo>
                        <a:lnTo>
                          <a:pt x="188" y="232"/>
                        </a:lnTo>
                        <a:lnTo>
                          <a:pt x="0" y="225"/>
                        </a:lnTo>
                        <a:close/>
                      </a:path>
                    </a:pathLst>
                  </a:custGeom>
                  <a:solidFill>
                    <a:srgbClr val="233360"/>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688" name="Freeform 252"/>
                  <p:cNvSpPr>
                    <a:spLocks/>
                  </p:cNvSpPr>
                  <p:nvPr/>
                </p:nvSpPr>
                <p:spPr bwMode="auto">
                  <a:xfrm>
                    <a:off x="3117" y="666"/>
                    <a:ext cx="730" cy="645"/>
                  </a:xfrm>
                  <a:custGeom>
                    <a:avLst/>
                    <a:gdLst>
                      <a:gd name="T0" fmla="*/ 1 w 1454"/>
                      <a:gd name="T1" fmla="*/ 1 h 1298"/>
                      <a:gd name="T2" fmla="*/ 1 w 1454"/>
                      <a:gd name="T3" fmla="*/ 1 h 1298"/>
                      <a:gd name="T4" fmla="*/ 1 w 1454"/>
                      <a:gd name="T5" fmla="*/ 1 h 1298"/>
                      <a:gd name="T6" fmla="*/ 1 w 1454"/>
                      <a:gd name="T7" fmla="*/ 0 h 1298"/>
                      <a:gd name="T8" fmla="*/ 1 w 1454"/>
                      <a:gd name="T9" fmla="*/ 1 h 1298"/>
                      <a:gd name="T10" fmla="*/ 0 w 1454"/>
                      <a:gd name="T11" fmla="*/ 1 h 1298"/>
                      <a:gd name="T12" fmla="*/ 1 w 1454"/>
                      <a:gd name="T13" fmla="*/ 1 h 1298"/>
                      <a:gd name="T14" fmla="*/ 1 w 1454"/>
                      <a:gd name="T15" fmla="*/ 1 h 1298"/>
                      <a:gd name="T16" fmla="*/ 1 w 1454"/>
                      <a:gd name="T17" fmla="*/ 1 h 12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54"/>
                      <a:gd name="T28" fmla="*/ 0 h 1298"/>
                      <a:gd name="T29" fmla="*/ 1454 w 1454"/>
                      <a:gd name="T30" fmla="*/ 1298 h 12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54" h="1298">
                        <a:moveTo>
                          <a:pt x="1365" y="365"/>
                        </a:moveTo>
                        <a:lnTo>
                          <a:pt x="1008" y="301"/>
                        </a:lnTo>
                        <a:lnTo>
                          <a:pt x="992" y="130"/>
                        </a:lnTo>
                        <a:lnTo>
                          <a:pt x="454" y="0"/>
                        </a:lnTo>
                        <a:lnTo>
                          <a:pt x="455" y="199"/>
                        </a:lnTo>
                        <a:lnTo>
                          <a:pt x="0" y="117"/>
                        </a:lnTo>
                        <a:lnTo>
                          <a:pt x="4" y="1298"/>
                        </a:lnTo>
                        <a:lnTo>
                          <a:pt x="1454" y="1291"/>
                        </a:lnTo>
                        <a:lnTo>
                          <a:pt x="1365" y="365"/>
                        </a:lnTo>
                        <a:close/>
                      </a:path>
                    </a:pathLst>
                  </a:custGeom>
                  <a:solidFill>
                    <a:srgbClr val="FFE5E5"/>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689" name="Freeform 253"/>
                  <p:cNvSpPr>
                    <a:spLocks/>
                  </p:cNvSpPr>
                  <p:nvPr/>
                </p:nvSpPr>
                <p:spPr bwMode="auto">
                  <a:xfrm>
                    <a:off x="3160" y="1044"/>
                    <a:ext cx="638" cy="105"/>
                  </a:xfrm>
                  <a:custGeom>
                    <a:avLst/>
                    <a:gdLst>
                      <a:gd name="T0" fmla="*/ 1 w 1274"/>
                      <a:gd name="T1" fmla="*/ 1 h 213"/>
                      <a:gd name="T2" fmla="*/ 0 w 1274"/>
                      <a:gd name="T3" fmla="*/ 1 h 213"/>
                      <a:gd name="T4" fmla="*/ 0 w 1274"/>
                      <a:gd name="T5" fmla="*/ 0 h 213"/>
                      <a:gd name="T6" fmla="*/ 1 w 1274"/>
                      <a:gd name="T7" fmla="*/ 1 h 213"/>
                      <a:gd name="T8" fmla="*/ 1 w 1274"/>
                      <a:gd name="T9" fmla="*/ 1 h 213"/>
                      <a:gd name="T10" fmla="*/ 1 w 1274"/>
                      <a:gd name="T11" fmla="*/ 1 h 213"/>
                      <a:gd name="T12" fmla="*/ 1 w 1274"/>
                      <a:gd name="T13" fmla="*/ 1 h 213"/>
                      <a:gd name="T14" fmla="*/ 0 60000 65536"/>
                      <a:gd name="T15" fmla="*/ 0 60000 65536"/>
                      <a:gd name="T16" fmla="*/ 0 60000 65536"/>
                      <a:gd name="T17" fmla="*/ 0 60000 65536"/>
                      <a:gd name="T18" fmla="*/ 0 60000 65536"/>
                      <a:gd name="T19" fmla="*/ 0 60000 65536"/>
                      <a:gd name="T20" fmla="*/ 0 60000 65536"/>
                      <a:gd name="T21" fmla="*/ 0 w 1274"/>
                      <a:gd name="T22" fmla="*/ 0 h 213"/>
                      <a:gd name="T23" fmla="*/ 1274 w 1274"/>
                      <a:gd name="T24" fmla="*/ 213 h 2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4" h="213">
                        <a:moveTo>
                          <a:pt x="3" y="167"/>
                        </a:moveTo>
                        <a:lnTo>
                          <a:pt x="0" y="167"/>
                        </a:lnTo>
                        <a:lnTo>
                          <a:pt x="0" y="0"/>
                        </a:lnTo>
                        <a:lnTo>
                          <a:pt x="1255" y="99"/>
                        </a:lnTo>
                        <a:lnTo>
                          <a:pt x="1263" y="100"/>
                        </a:lnTo>
                        <a:lnTo>
                          <a:pt x="1274" y="213"/>
                        </a:lnTo>
                        <a:lnTo>
                          <a:pt x="3" y="167"/>
                        </a:lnTo>
                        <a:close/>
                      </a:path>
                    </a:pathLst>
                  </a:custGeom>
                  <a:solidFill>
                    <a:srgbClr val="AAFFFF"/>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690" name="Freeform 254"/>
                  <p:cNvSpPr>
                    <a:spLocks/>
                  </p:cNvSpPr>
                  <p:nvPr/>
                </p:nvSpPr>
                <p:spPr bwMode="auto">
                  <a:xfrm>
                    <a:off x="3160" y="914"/>
                    <a:ext cx="626" cy="136"/>
                  </a:xfrm>
                  <a:custGeom>
                    <a:avLst/>
                    <a:gdLst>
                      <a:gd name="T0" fmla="*/ 0 w 1255"/>
                      <a:gd name="T1" fmla="*/ 0 h 265"/>
                      <a:gd name="T2" fmla="*/ 0 w 1255"/>
                      <a:gd name="T3" fmla="*/ 0 h 265"/>
                      <a:gd name="T4" fmla="*/ 0 w 1255"/>
                      <a:gd name="T5" fmla="*/ 0 h 265"/>
                      <a:gd name="T6" fmla="*/ 0 w 1255"/>
                      <a:gd name="T7" fmla="*/ 0 h 265"/>
                      <a:gd name="T8" fmla="*/ 0 w 1255"/>
                      <a:gd name="T9" fmla="*/ 0 h 265"/>
                      <a:gd name="T10" fmla="*/ 0 w 1255"/>
                      <a:gd name="T11" fmla="*/ 0 h 265"/>
                      <a:gd name="T12" fmla="*/ 0 w 1255"/>
                      <a:gd name="T13" fmla="*/ 0 h 265"/>
                      <a:gd name="T14" fmla="*/ 0 60000 65536"/>
                      <a:gd name="T15" fmla="*/ 0 60000 65536"/>
                      <a:gd name="T16" fmla="*/ 0 60000 65536"/>
                      <a:gd name="T17" fmla="*/ 0 60000 65536"/>
                      <a:gd name="T18" fmla="*/ 0 60000 65536"/>
                      <a:gd name="T19" fmla="*/ 0 60000 65536"/>
                      <a:gd name="T20" fmla="*/ 0 60000 65536"/>
                      <a:gd name="T21" fmla="*/ 0 w 1255"/>
                      <a:gd name="T22" fmla="*/ 0 h 265"/>
                      <a:gd name="T23" fmla="*/ 1255 w 1255"/>
                      <a:gd name="T24" fmla="*/ 265 h 2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5" h="265">
                        <a:moveTo>
                          <a:pt x="5" y="166"/>
                        </a:moveTo>
                        <a:lnTo>
                          <a:pt x="1" y="166"/>
                        </a:lnTo>
                        <a:lnTo>
                          <a:pt x="0" y="0"/>
                        </a:lnTo>
                        <a:lnTo>
                          <a:pt x="1234" y="151"/>
                        </a:lnTo>
                        <a:lnTo>
                          <a:pt x="1244" y="152"/>
                        </a:lnTo>
                        <a:lnTo>
                          <a:pt x="1255" y="265"/>
                        </a:lnTo>
                        <a:lnTo>
                          <a:pt x="5" y="166"/>
                        </a:lnTo>
                        <a:close/>
                      </a:path>
                    </a:pathLst>
                  </a:custGeom>
                  <a:solidFill>
                    <a:srgbClr val="BAFFFF"/>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691" name="Freeform 255"/>
                  <p:cNvSpPr>
                    <a:spLocks/>
                  </p:cNvSpPr>
                  <p:nvPr/>
                </p:nvSpPr>
                <p:spPr bwMode="auto">
                  <a:xfrm>
                    <a:off x="3160" y="766"/>
                    <a:ext cx="620" cy="180"/>
                  </a:xfrm>
                  <a:custGeom>
                    <a:avLst/>
                    <a:gdLst>
                      <a:gd name="T0" fmla="*/ 0 w 1235"/>
                      <a:gd name="T1" fmla="*/ 0 h 363"/>
                      <a:gd name="T2" fmla="*/ 0 w 1235"/>
                      <a:gd name="T3" fmla="*/ 0 h 363"/>
                      <a:gd name="T4" fmla="*/ 0 w 1235"/>
                      <a:gd name="T5" fmla="*/ 0 h 363"/>
                      <a:gd name="T6" fmla="*/ 0 w 1235"/>
                      <a:gd name="T7" fmla="*/ 0 h 363"/>
                      <a:gd name="T8" fmla="*/ 0 w 1235"/>
                      <a:gd name="T9" fmla="*/ 0 h 363"/>
                      <a:gd name="T10" fmla="*/ 0 w 1235"/>
                      <a:gd name="T11" fmla="*/ 0 h 363"/>
                      <a:gd name="T12" fmla="*/ 0 60000 65536"/>
                      <a:gd name="T13" fmla="*/ 0 60000 65536"/>
                      <a:gd name="T14" fmla="*/ 0 60000 65536"/>
                      <a:gd name="T15" fmla="*/ 0 60000 65536"/>
                      <a:gd name="T16" fmla="*/ 0 60000 65536"/>
                      <a:gd name="T17" fmla="*/ 0 60000 65536"/>
                      <a:gd name="T18" fmla="*/ 0 w 1235"/>
                      <a:gd name="T19" fmla="*/ 0 h 363"/>
                      <a:gd name="T20" fmla="*/ 1235 w 1235"/>
                      <a:gd name="T21" fmla="*/ 363 h 363"/>
                    </a:gdLst>
                    <a:ahLst/>
                    <a:cxnLst>
                      <a:cxn ang="T12">
                        <a:pos x="T0" y="T1"/>
                      </a:cxn>
                      <a:cxn ang="T13">
                        <a:pos x="T2" y="T3"/>
                      </a:cxn>
                      <a:cxn ang="T14">
                        <a:pos x="T4" y="T5"/>
                      </a:cxn>
                      <a:cxn ang="T15">
                        <a:pos x="T6" y="T7"/>
                      </a:cxn>
                      <a:cxn ang="T16">
                        <a:pos x="T8" y="T9"/>
                      </a:cxn>
                      <a:cxn ang="T17">
                        <a:pos x="T10" y="T11"/>
                      </a:cxn>
                    </a:cxnLst>
                    <a:rect l="T18" t="T19" r="T20" b="T21"/>
                    <a:pathLst>
                      <a:path w="1235" h="363">
                        <a:moveTo>
                          <a:pt x="6" y="212"/>
                        </a:moveTo>
                        <a:lnTo>
                          <a:pt x="0" y="212"/>
                        </a:lnTo>
                        <a:lnTo>
                          <a:pt x="0" y="0"/>
                        </a:lnTo>
                        <a:lnTo>
                          <a:pt x="1220" y="204"/>
                        </a:lnTo>
                        <a:lnTo>
                          <a:pt x="1235" y="363"/>
                        </a:lnTo>
                        <a:lnTo>
                          <a:pt x="6" y="212"/>
                        </a:lnTo>
                        <a:close/>
                      </a:path>
                    </a:pathLst>
                  </a:custGeom>
                  <a:solidFill>
                    <a:srgbClr val="CCFFFF"/>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692" name="Freeform 256"/>
                  <p:cNvSpPr>
                    <a:spLocks/>
                  </p:cNvSpPr>
                  <p:nvPr/>
                </p:nvSpPr>
                <p:spPr bwMode="auto">
                  <a:xfrm>
                    <a:off x="2933" y="722"/>
                    <a:ext cx="190" cy="589"/>
                  </a:xfrm>
                  <a:custGeom>
                    <a:avLst/>
                    <a:gdLst>
                      <a:gd name="T0" fmla="*/ 0 w 376"/>
                      <a:gd name="T1" fmla="*/ 1 h 1181"/>
                      <a:gd name="T2" fmla="*/ 1 w 376"/>
                      <a:gd name="T3" fmla="*/ 1 h 1181"/>
                      <a:gd name="T4" fmla="*/ 1 w 376"/>
                      <a:gd name="T5" fmla="*/ 0 h 1181"/>
                      <a:gd name="T6" fmla="*/ 1 w 376"/>
                      <a:gd name="T7" fmla="*/ 1 h 1181"/>
                      <a:gd name="T8" fmla="*/ 0 w 376"/>
                      <a:gd name="T9" fmla="*/ 1 h 1181"/>
                      <a:gd name="T10" fmla="*/ 0 60000 65536"/>
                      <a:gd name="T11" fmla="*/ 0 60000 65536"/>
                      <a:gd name="T12" fmla="*/ 0 60000 65536"/>
                      <a:gd name="T13" fmla="*/ 0 60000 65536"/>
                      <a:gd name="T14" fmla="*/ 0 60000 65536"/>
                      <a:gd name="T15" fmla="*/ 0 w 376"/>
                      <a:gd name="T16" fmla="*/ 0 h 1181"/>
                      <a:gd name="T17" fmla="*/ 376 w 376"/>
                      <a:gd name="T18" fmla="*/ 1181 h 1181"/>
                    </a:gdLst>
                    <a:ahLst/>
                    <a:cxnLst>
                      <a:cxn ang="T10">
                        <a:pos x="T0" y="T1"/>
                      </a:cxn>
                      <a:cxn ang="T11">
                        <a:pos x="T2" y="T3"/>
                      </a:cxn>
                      <a:cxn ang="T12">
                        <a:pos x="T4" y="T5"/>
                      </a:cxn>
                      <a:cxn ang="T13">
                        <a:pos x="T6" y="T7"/>
                      </a:cxn>
                      <a:cxn ang="T14">
                        <a:pos x="T8" y="T9"/>
                      </a:cxn>
                    </a:cxnLst>
                    <a:rect l="T15" t="T16" r="T17" b="T18"/>
                    <a:pathLst>
                      <a:path w="376" h="1181">
                        <a:moveTo>
                          <a:pt x="0" y="1168"/>
                        </a:moveTo>
                        <a:lnTo>
                          <a:pt x="30" y="306"/>
                        </a:lnTo>
                        <a:lnTo>
                          <a:pt x="372" y="0"/>
                        </a:lnTo>
                        <a:lnTo>
                          <a:pt x="376" y="1181"/>
                        </a:lnTo>
                        <a:lnTo>
                          <a:pt x="0" y="1168"/>
                        </a:lnTo>
                        <a:close/>
                      </a:path>
                    </a:pathLst>
                  </a:custGeom>
                  <a:solidFill>
                    <a:srgbClr val="667F99"/>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693" name="Freeform 257"/>
                  <p:cNvSpPr>
                    <a:spLocks/>
                  </p:cNvSpPr>
                  <p:nvPr/>
                </p:nvSpPr>
                <p:spPr bwMode="auto">
                  <a:xfrm>
                    <a:off x="3160" y="1175"/>
                    <a:ext cx="650" cy="136"/>
                  </a:xfrm>
                  <a:custGeom>
                    <a:avLst/>
                    <a:gdLst>
                      <a:gd name="T0" fmla="*/ 0 w 1299"/>
                      <a:gd name="T1" fmla="*/ 0 h 272"/>
                      <a:gd name="T2" fmla="*/ 0 w 1299"/>
                      <a:gd name="T3" fmla="*/ 1 h 272"/>
                      <a:gd name="T4" fmla="*/ 0 w 1299"/>
                      <a:gd name="T5" fmla="*/ 1 h 272"/>
                      <a:gd name="T6" fmla="*/ 0 w 1299"/>
                      <a:gd name="T7" fmla="*/ 1 h 272"/>
                      <a:gd name="T8" fmla="*/ 0 w 1299"/>
                      <a:gd name="T9" fmla="*/ 1 h 272"/>
                      <a:gd name="T10" fmla="*/ 0 w 1299"/>
                      <a:gd name="T11" fmla="*/ 1 h 272"/>
                      <a:gd name="T12" fmla="*/ 0 w 1299"/>
                      <a:gd name="T13" fmla="*/ 1 h 272"/>
                      <a:gd name="T14" fmla="*/ 0 w 1299"/>
                      <a:gd name="T15" fmla="*/ 1 h 272"/>
                      <a:gd name="T16" fmla="*/ 0 w 1299"/>
                      <a:gd name="T17" fmla="*/ 1 h 272"/>
                      <a:gd name="T18" fmla="*/ 0 w 1299"/>
                      <a:gd name="T19" fmla="*/ 0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99"/>
                      <a:gd name="T31" fmla="*/ 0 h 272"/>
                      <a:gd name="T32" fmla="*/ 1299 w 1299"/>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99" h="272">
                        <a:moveTo>
                          <a:pt x="0" y="0"/>
                        </a:moveTo>
                        <a:lnTo>
                          <a:pt x="1277" y="46"/>
                        </a:lnTo>
                        <a:lnTo>
                          <a:pt x="1282" y="47"/>
                        </a:lnTo>
                        <a:lnTo>
                          <a:pt x="1299" y="208"/>
                        </a:lnTo>
                        <a:lnTo>
                          <a:pt x="867" y="210"/>
                        </a:lnTo>
                        <a:lnTo>
                          <a:pt x="876" y="271"/>
                        </a:lnTo>
                        <a:lnTo>
                          <a:pt x="462" y="272"/>
                        </a:lnTo>
                        <a:lnTo>
                          <a:pt x="462" y="211"/>
                        </a:lnTo>
                        <a:lnTo>
                          <a:pt x="2" y="213"/>
                        </a:lnTo>
                        <a:lnTo>
                          <a:pt x="0" y="0"/>
                        </a:lnTo>
                        <a:close/>
                      </a:path>
                    </a:pathLst>
                  </a:custGeom>
                  <a:solidFill>
                    <a:srgbClr val="99FFFF"/>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grpSp>
        </p:grpSp>
      </p:grpSp>
      <p:sp>
        <p:nvSpPr>
          <p:cNvPr id="705" name="Text Box 263"/>
          <p:cNvSpPr txBox="1">
            <a:spLocks noChangeArrowheads="1"/>
          </p:cNvSpPr>
          <p:nvPr/>
        </p:nvSpPr>
        <p:spPr bwMode="auto">
          <a:xfrm>
            <a:off x="649288" y="2636838"/>
            <a:ext cx="1468437" cy="615950"/>
          </a:xfrm>
          <a:prstGeom prst="rect">
            <a:avLst/>
          </a:prstGeom>
          <a:solidFill>
            <a:srgbClr val="FFFFFF">
              <a:alpha val="59999"/>
            </a:srgbClr>
          </a:solidFill>
          <a:ln w="12700">
            <a:noFill/>
            <a:miter lim="800000"/>
            <a:headEnd/>
            <a:tailEnd/>
          </a:ln>
        </p:spPr>
        <p:txBody>
          <a:bodyPr wrap="none">
            <a:spAutoFit/>
          </a:bodyPr>
          <a:lstStyle/>
          <a:p>
            <a:pPr fontAlgn="auto">
              <a:spcBef>
                <a:spcPts val="0"/>
              </a:spcBef>
              <a:spcAft>
                <a:spcPts val="0"/>
              </a:spcAft>
              <a:defRPr/>
            </a:pPr>
            <a:r>
              <a:rPr kumimoji="0" lang="en-US" altLang="ja-JP" b="1" kern="0" dirty="0">
                <a:solidFill>
                  <a:srgbClr val="000000"/>
                </a:solidFill>
                <a:latin typeface="Arial" charset="0"/>
              </a:rPr>
              <a:t>Kyrgyz RS</a:t>
            </a:r>
          </a:p>
          <a:p>
            <a:pPr fontAlgn="auto">
              <a:spcBef>
                <a:spcPts val="0"/>
              </a:spcBef>
              <a:spcAft>
                <a:spcPts val="0"/>
              </a:spcAft>
              <a:defRPr/>
            </a:pPr>
            <a:r>
              <a:rPr kumimoji="0" lang="en-US" altLang="ja-JP" sz="1400" b="1" kern="0" dirty="0">
                <a:solidFill>
                  <a:srgbClr val="000000"/>
                </a:solidFill>
                <a:latin typeface="Arial" charset="0"/>
              </a:rPr>
              <a:t>(with WINDS)</a:t>
            </a:r>
          </a:p>
        </p:txBody>
      </p:sp>
      <p:pic>
        <p:nvPicPr>
          <p:cNvPr id="36895" name="Picture 16"/>
          <p:cNvPicPr>
            <a:picLocks noChangeAspect="1" noChangeArrowheads="1"/>
          </p:cNvPicPr>
          <p:nvPr/>
        </p:nvPicPr>
        <p:blipFill>
          <a:blip r:embed="rId3" cstate="print"/>
          <a:srcRect/>
          <a:stretch>
            <a:fillRect/>
          </a:stretch>
        </p:blipFill>
        <p:spPr bwMode="auto">
          <a:xfrm>
            <a:off x="2520950" y="2701925"/>
            <a:ext cx="274638" cy="295275"/>
          </a:xfrm>
          <a:prstGeom prst="rect">
            <a:avLst/>
          </a:prstGeom>
          <a:noFill/>
          <a:ln w="9525">
            <a:noFill/>
            <a:miter lim="800000"/>
            <a:headEnd/>
            <a:tailEnd/>
          </a:ln>
        </p:spPr>
      </p:pic>
      <p:grpSp>
        <p:nvGrpSpPr>
          <p:cNvPr id="36896" name="Group 233"/>
          <p:cNvGrpSpPr>
            <a:grpSpLocks/>
          </p:cNvGrpSpPr>
          <p:nvPr/>
        </p:nvGrpSpPr>
        <p:grpSpPr bwMode="auto">
          <a:xfrm>
            <a:off x="2133600" y="2687638"/>
            <a:ext cx="649288" cy="328612"/>
            <a:chOff x="3923" y="3237"/>
            <a:chExt cx="409" cy="207"/>
          </a:xfrm>
        </p:grpSpPr>
        <p:sp>
          <p:nvSpPr>
            <p:cNvPr id="708" name="Oval 234"/>
            <p:cNvSpPr>
              <a:spLocks noChangeArrowheads="1"/>
            </p:cNvSpPr>
            <p:nvPr/>
          </p:nvSpPr>
          <p:spPr bwMode="auto">
            <a:xfrm>
              <a:off x="3923" y="3339"/>
              <a:ext cx="409" cy="105"/>
            </a:xfrm>
            <a:prstGeom prst="ellipse">
              <a:avLst/>
            </a:prstGeom>
            <a:noFill/>
            <a:ln w="6350">
              <a:solidFill>
                <a:srgbClr val="0000CC"/>
              </a:solidFill>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nvGrpSpPr>
            <p:cNvPr id="36994" name="Group 235"/>
            <p:cNvGrpSpPr>
              <a:grpSpLocks/>
            </p:cNvGrpSpPr>
            <p:nvPr/>
          </p:nvGrpSpPr>
          <p:grpSpPr bwMode="auto">
            <a:xfrm>
              <a:off x="4014" y="3229"/>
              <a:ext cx="225" cy="172"/>
              <a:chOff x="4886" y="1404"/>
              <a:chExt cx="735" cy="565"/>
            </a:xfrm>
          </p:grpSpPr>
          <p:sp>
            <p:nvSpPr>
              <p:cNvPr id="710" name="Oval 236"/>
              <p:cNvSpPr>
                <a:spLocks noChangeArrowheads="1"/>
              </p:cNvSpPr>
              <p:nvPr/>
            </p:nvSpPr>
            <p:spPr bwMode="auto">
              <a:xfrm>
                <a:off x="4886" y="1864"/>
                <a:ext cx="735" cy="105"/>
              </a:xfrm>
              <a:prstGeom prst="ellipse">
                <a:avLst/>
              </a:prstGeom>
              <a:solidFill>
                <a:srgbClr val="0000FF"/>
              </a:solidFill>
              <a:ln w="9525">
                <a:noFill/>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nvGrpSpPr>
              <p:cNvPr id="36996" name="Group 237"/>
              <p:cNvGrpSpPr>
                <a:grpSpLocks/>
              </p:cNvGrpSpPr>
              <p:nvPr/>
            </p:nvGrpSpPr>
            <p:grpSpPr bwMode="auto">
              <a:xfrm>
                <a:off x="5021" y="1404"/>
                <a:ext cx="486" cy="507"/>
                <a:chOff x="5021" y="1404"/>
                <a:chExt cx="486" cy="507"/>
              </a:xfrm>
            </p:grpSpPr>
            <p:grpSp>
              <p:nvGrpSpPr>
                <p:cNvPr id="36997" name="Group 238"/>
                <p:cNvGrpSpPr>
                  <a:grpSpLocks/>
                </p:cNvGrpSpPr>
                <p:nvPr/>
              </p:nvGrpSpPr>
              <p:grpSpPr bwMode="auto">
                <a:xfrm>
                  <a:off x="5204" y="1404"/>
                  <a:ext cx="101" cy="179"/>
                  <a:chOff x="3514" y="3162"/>
                  <a:chExt cx="135" cy="244"/>
                </a:xfrm>
              </p:grpSpPr>
              <p:sp>
                <p:nvSpPr>
                  <p:cNvPr id="721" name="Rectangle 239"/>
                  <p:cNvSpPr>
                    <a:spLocks noChangeArrowheads="1"/>
                  </p:cNvSpPr>
                  <p:nvPr/>
                </p:nvSpPr>
                <p:spPr bwMode="auto">
                  <a:xfrm>
                    <a:off x="3574" y="3278"/>
                    <a:ext cx="22" cy="67"/>
                  </a:xfrm>
                  <a:prstGeom prst="rect">
                    <a:avLst/>
                  </a:prstGeom>
                  <a:solidFill>
                    <a:srgbClr val="DDDDDD"/>
                  </a:solidFill>
                  <a:ln w="9525">
                    <a:noFill/>
                    <a:miter lim="800000"/>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nvGrpSpPr>
                  <p:cNvPr id="37007" name="Group 240"/>
                  <p:cNvGrpSpPr>
                    <a:grpSpLocks/>
                  </p:cNvGrpSpPr>
                  <p:nvPr/>
                </p:nvGrpSpPr>
                <p:grpSpPr bwMode="auto">
                  <a:xfrm rot="702354">
                    <a:off x="3518" y="3162"/>
                    <a:ext cx="107" cy="196"/>
                    <a:chOff x="2086" y="2277"/>
                    <a:chExt cx="461" cy="856"/>
                  </a:xfrm>
                </p:grpSpPr>
                <p:grpSp>
                  <p:nvGrpSpPr>
                    <p:cNvPr id="37012" name="Group 241"/>
                    <p:cNvGrpSpPr>
                      <a:grpSpLocks/>
                    </p:cNvGrpSpPr>
                    <p:nvPr/>
                  </p:nvGrpSpPr>
                  <p:grpSpPr bwMode="auto">
                    <a:xfrm rot="-3600000">
                      <a:off x="1972" y="2557"/>
                      <a:ext cx="856" cy="295"/>
                      <a:chOff x="1972" y="2557"/>
                      <a:chExt cx="856" cy="295"/>
                    </a:xfrm>
                  </p:grpSpPr>
                  <p:sp>
                    <p:nvSpPr>
                      <p:cNvPr id="730" name="Freeform 242"/>
                      <p:cNvSpPr>
                        <a:spLocks/>
                      </p:cNvSpPr>
                      <p:nvPr/>
                    </p:nvSpPr>
                    <p:spPr bwMode="auto">
                      <a:xfrm>
                        <a:off x="1735" y="2161"/>
                        <a:ext cx="528" cy="94"/>
                      </a:xfrm>
                      <a:custGeom>
                        <a:avLst/>
                        <a:gdLst>
                          <a:gd name="T0" fmla="*/ 58 w 856"/>
                          <a:gd name="T1" fmla="*/ 0 h 210"/>
                          <a:gd name="T2" fmla="*/ 446 w 856"/>
                          <a:gd name="T3" fmla="*/ 202 h 210"/>
                          <a:gd name="T4" fmla="*/ 795 w 856"/>
                          <a:gd name="T5" fmla="*/ 0 h 210"/>
                          <a:gd name="T6" fmla="*/ 58 w 856"/>
                          <a:gd name="T7" fmla="*/ 0 h 210"/>
                          <a:gd name="T8" fmla="*/ 0 60000 65536"/>
                          <a:gd name="T9" fmla="*/ 0 60000 65536"/>
                          <a:gd name="T10" fmla="*/ 0 60000 65536"/>
                          <a:gd name="T11" fmla="*/ 0 60000 65536"/>
                          <a:gd name="T12" fmla="*/ 0 w 856"/>
                          <a:gd name="T13" fmla="*/ 0 h 210"/>
                          <a:gd name="T14" fmla="*/ 856 w 856"/>
                          <a:gd name="T15" fmla="*/ 210 h 210"/>
                        </a:gdLst>
                        <a:ahLst/>
                        <a:cxnLst>
                          <a:cxn ang="T8">
                            <a:pos x="T0" y="T1"/>
                          </a:cxn>
                          <a:cxn ang="T9">
                            <a:pos x="T2" y="T3"/>
                          </a:cxn>
                          <a:cxn ang="T10">
                            <a:pos x="T4" y="T5"/>
                          </a:cxn>
                          <a:cxn ang="T11">
                            <a:pos x="T6" y="T7"/>
                          </a:cxn>
                        </a:cxnLst>
                        <a:rect l="T12" t="T13" r="T14" b="T15"/>
                        <a:pathLst>
                          <a:path w="856" h="210">
                            <a:moveTo>
                              <a:pt x="58" y="0"/>
                            </a:moveTo>
                            <a:cubicBezTo>
                              <a:pt x="0" y="34"/>
                              <a:pt x="234" y="210"/>
                              <a:pt x="446" y="202"/>
                            </a:cubicBezTo>
                            <a:cubicBezTo>
                              <a:pt x="658" y="194"/>
                              <a:pt x="856" y="33"/>
                              <a:pt x="795" y="0"/>
                            </a:cubicBezTo>
                            <a:lnTo>
                              <a:pt x="58" y="0"/>
                            </a:lnTo>
                            <a:close/>
                          </a:path>
                        </a:pathLst>
                      </a:custGeom>
                      <a:solidFill>
                        <a:srgbClr val="EAEAEA"/>
                      </a:solidFill>
                      <a:ln w="9525" cap="flat" cmpd="sng">
                        <a:noFill/>
                        <a:prstDash val="solid"/>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731" name="Oval 243"/>
                      <p:cNvSpPr>
                        <a:spLocks noChangeArrowheads="1"/>
                      </p:cNvSpPr>
                      <p:nvPr/>
                    </p:nvSpPr>
                    <p:spPr bwMode="auto">
                      <a:xfrm>
                        <a:off x="1693" y="2119"/>
                        <a:ext cx="508" cy="38"/>
                      </a:xfrm>
                      <a:prstGeom prst="ellipse">
                        <a:avLst/>
                      </a:prstGeom>
                      <a:solidFill>
                        <a:srgbClr val="FFFFFF"/>
                      </a:solidFill>
                      <a:ln w="9525">
                        <a:noFill/>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sp>
                  <p:nvSpPr>
                    <p:cNvPr id="728" name="Freeform 244"/>
                    <p:cNvSpPr>
                      <a:spLocks/>
                    </p:cNvSpPr>
                    <p:nvPr/>
                  </p:nvSpPr>
                  <p:spPr bwMode="auto">
                    <a:xfrm>
                      <a:off x="1852" y="2369"/>
                      <a:ext cx="188" cy="137"/>
                    </a:xfrm>
                    <a:custGeom>
                      <a:avLst/>
                      <a:gdLst>
                        <a:gd name="T0" fmla="*/ 1756 w 227"/>
                        <a:gd name="T1" fmla="*/ 2690 h 185"/>
                        <a:gd name="T2" fmla="*/ 0 w 227"/>
                        <a:gd name="T3" fmla="*/ 0 h 185"/>
                        <a:gd name="T4" fmla="*/ 2069 w 227"/>
                        <a:gd name="T5" fmla="*/ 2005 h 185"/>
                        <a:gd name="T6" fmla="*/ 0 60000 65536"/>
                        <a:gd name="T7" fmla="*/ 0 60000 65536"/>
                        <a:gd name="T8" fmla="*/ 0 60000 65536"/>
                        <a:gd name="T9" fmla="*/ 0 w 227"/>
                        <a:gd name="T10" fmla="*/ 0 h 185"/>
                        <a:gd name="T11" fmla="*/ 227 w 227"/>
                        <a:gd name="T12" fmla="*/ 185 h 185"/>
                      </a:gdLst>
                      <a:ahLst/>
                      <a:cxnLst>
                        <a:cxn ang="T6">
                          <a:pos x="T0" y="T1"/>
                        </a:cxn>
                        <a:cxn ang="T7">
                          <a:pos x="T2" y="T3"/>
                        </a:cxn>
                        <a:cxn ang="T8">
                          <a:pos x="T4" y="T5"/>
                        </a:cxn>
                      </a:cxnLst>
                      <a:rect l="T9" t="T10" r="T11" b="T12"/>
                      <a:pathLst>
                        <a:path w="227" h="185">
                          <a:moveTo>
                            <a:pt x="191" y="185"/>
                          </a:moveTo>
                          <a:lnTo>
                            <a:pt x="0" y="0"/>
                          </a:lnTo>
                          <a:lnTo>
                            <a:pt x="227" y="137"/>
                          </a:lnTo>
                        </a:path>
                      </a:pathLst>
                    </a:custGeom>
                    <a:solidFill>
                      <a:srgbClr val="C0C0C0"/>
                    </a:solidFill>
                    <a:ln w="9525" cap="flat" cmpd="sng">
                      <a:noFill/>
                      <a:prstDash val="solid"/>
                      <a:round/>
                      <a:headEnd type="none" w="med" len="med"/>
                      <a:tailEnd type="none" w="med" len="me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729" name="Oval 245"/>
                    <p:cNvSpPr>
                      <a:spLocks noChangeArrowheads="1"/>
                    </p:cNvSpPr>
                    <p:nvPr/>
                  </p:nvSpPr>
                  <p:spPr bwMode="auto">
                    <a:xfrm>
                      <a:off x="2080" y="2491"/>
                      <a:ext cx="75" cy="78"/>
                    </a:xfrm>
                    <a:prstGeom prst="ellipse">
                      <a:avLst/>
                    </a:prstGeom>
                    <a:solidFill>
                      <a:srgbClr val="C0C0C0"/>
                    </a:solidFill>
                    <a:ln w="9525" algn="ctr">
                      <a:noFill/>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sp>
                <p:nvSpPr>
                  <p:cNvPr id="723" name="Freeform 246"/>
                  <p:cNvSpPr>
                    <a:spLocks/>
                  </p:cNvSpPr>
                  <p:nvPr/>
                </p:nvSpPr>
                <p:spPr bwMode="auto">
                  <a:xfrm>
                    <a:off x="3539" y="3332"/>
                    <a:ext cx="57" cy="27"/>
                  </a:xfrm>
                  <a:custGeom>
                    <a:avLst/>
                    <a:gdLst>
                      <a:gd name="T0" fmla="*/ 0 w 57"/>
                      <a:gd name="T1" fmla="*/ 33 h 33"/>
                      <a:gd name="T2" fmla="*/ 7 w 57"/>
                      <a:gd name="T3" fmla="*/ 10 h 33"/>
                      <a:gd name="T4" fmla="*/ 55 w 57"/>
                      <a:gd name="T5" fmla="*/ 0 h 33"/>
                      <a:gd name="T6" fmla="*/ 57 w 57"/>
                      <a:gd name="T7" fmla="*/ 32 h 33"/>
                      <a:gd name="T8" fmla="*/ 0 60000 65536"/>
                      <a:gd name="T9" fmla="*/ 0 60000 65536"/>
                      <a:gd name="T10" fmla="*/ 0 60000 65536"/>
                      <a:gd name="T11" fmla="*/ 0 60000 65536"/>
                      <a:gd name="T12" fmla="*/ 0 w 57"/>
                      <a:gd name="T13" fmla="*/ 0 h 33"/>
                      <a:gd name="T14" fmla="*/ 57 w 57"/>
                      <a:gd name="T15" fmla="*/ 33 h 33"/>
                    </a:gdLst>
                    <a:ahLst/>
                    <a:cxnLst>
                      <a:cxn ang="T8">
                        <a:pos x="T0" y="T1"/>
                      </a:cxn>
                      <a:cxn ang="T9">
                        <a:pos x="T2" y="T3"/>
                      </a:cxn>
                      <a:cxn ang="T10">
                        <a:pos x="T4" y="T5"/>
                      </a:cxn>
                      <a:cxn ang="T11">
                        <a:pos x="T6" y="T7"/>
                      </a:cxn>
                    </a:cxnLst>
                    <a:rect l="T12" t="T13" r="T14" b="T15"/>
                    <a:pathLst>
                      <a:path w="57" h="33">
                        <a:moveTo>
                          <a:pt x="0" y="33"/>
                        </a:moveTo>
                        <a:lnTo>
                          <a:pt x="7" y="10"/>
                        </a:lnTo>
                        <a:lnTo>
                          <a:pt x="55" y="0"/>
                        </a:lnTo>
                        <a:lnTo>
                          <a:pt x="57" y="32"/>
                        </a:lnTo>
                      </a:path>
                    </a:pathLst>
                  </a:custGeom>
                  <a:solidFill>
                    <a:srgbClr val="EAEAEA"/>
                  </a:solidFill>
                  <a:ln w="9525" cap="flat" cmpd="sng">
                    <a:noFill/>
                    <a:prstDash val="solid"/>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724" name="Freeform 247"/>
                  <p:cNvSpPr>
                    <a:spLocks/>
                  </p:cNvSpPr>
                  <p:nvPr/>
                </p:nvSpPr>
                <p:spPr bwMode="auto">
                  <a:xfrm>
                    <a:off x="3591" y="3332"/>
                    <a:ext cx="31" cy="27"/>
                  </a:xfrm>
                  <a:custGeom>
                    <a:avLst/>
                    <a:gdLst>
                      <a:gd name="T0" fmla="*/ 4 w 29"/>
                      <a:gd name="T1" fmla="*/ 31 h 31"/>
                      <a:gd name="T2" fmla="*/ 0 w 29"/>
                      <a:gd name="T3" fmla="*/ 0 h 31"/>
                      <a:gd name="T4" fmla="*/ 21 w 29"/>
                      <a:gd name="T5" fmla="*/ 2 h 31"/>
                      <a:gd name="T6" fmla="*/ 29 w 29"/>
                      <a:gd name="T7" fmla="*/ 25 h 31"/>
                      <a:gd name="T8" fmla="*/ 0 60000 65536"/>
                      <a:gd name="T9" fmla="*/ 0 60000 65536"/>
                      <a:gd name="T10" fmla="*/ 0 60000 65536"/>
                      <a:gd name="T11" fmla="*/ 0 60000 65536"/>
                      <a:gd name="T12" fmla="*/ 0 w 29"/>
                      <a:gd name="T13" fmla="*/ 0 h 31"/>
                      <a:gd name="T14" fmla="*/ 29 w 29"/>
                      <a:gd name="T15" fmla="*/ 31 h 31"/>
                    </a:gdLst>
                    <a:ahLst/>
                    <a:cxnLst>
                      <a:cxn ang="T8">
                        <a:pos x="T0" y="T1"/>
                      </a:cxn>
                      <a:cxn ang="T9">
                        <a:pos x="T2" y="T3"/>
                      </a:cxn>
                      <a:cxn ang="T10">
                        <a:pos x="T4" y="T5"/>
                      </a:cxn>
                      <a:cxn ang="T11">
                        <a:pos x="T6" y="T7"/>
                      </a:cxn>
                    </a:cxnLst>
                    <a:rect l="T12" t="T13" r="T14" b="T15"/>
                    <a:pathLst>
                      <a:path w="29" h="31">
                        <a:moveTo>
                          <a:pt x="4" y="31"/>
                        </a:moveTo>
                        <a:lnTo>
                          <a:pt x="0" y="0"/>
                        </a:lnTo>
                        <a:lnTo>
                          <a:pt x="21" y="2"/>
                        </a:lnTo>
                        <a:lnTo>
                          <a:pt x="29" y="25"/>
                        </a:lnTo>
                      </a:path>
                    </a:pathLst>
                  </a:custGeom>
                  <a:solidFill>
                    <a:srgbClr val="B2B2B2"/>
                  </a:solidFill>
                  <a:ln w="9525" cap="flat" cmpd="sng">
                    <a:noFill/>
                    <a:prstDash val="solid"/>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725" name="Freeform 248"/>
                  <p:cNvSpPr>
                    <a:spLocks/>
                  </p:cNvSpPr>
                  <p:nvPr/>
                </p:nvSpPr>
                <p:spPr bwMode="auto">
                  <a:xfrm>
                    <a:off x="3512" y="3346"/>
                    <a:ext cx="96" cy="58"/>
                  </a:xfrm>
                  <a:custGeom>
                    <a:avLst/>
                    <a:gdLst>
                      <a:gd name="T0" fmla="*/ 0 w 94"/>
                      <a:gd name="T1" fmla="*/ 60 h 60"/>
                      <a:gd name="T2" fmla="*/ 11 w 94"/>
                      <a:gd name="T3" fmla="*/ 19 h 60"/>
                      <a:gd name="T4" fmla="*/ 88 w 94"/>
                      <a:gd name="T5" fmla="*/ 0 h 60"/>
                      <a:gd name="T6" fmla="*/ 94 w 94"/>
                      <a:gd name="T7" fmla="*/ 59 h 60"/>
                      <a:gd name="T8" fmla="*/ 0 60000 65536"/>
                      <a:gd name="T9" fmla="*/ 0 60000 65536"/>
                      <a:gd name="T10" fmla="*/ 0 60000 65536"/>
                      <a:gd name="T11" fmla="*/ 0 60000 65536"/>
                      <a:gd name="T12" fmla="*/ 0 w 94"/>
                      <a:gd name="T13" fmla="*/ 0 h 60"/>
                      <a:gd name="T14" fmla="*/ 94 w 94"/>
                      <a:gd name="T15" fmla="*/ 60 h 60"/>
                    </a:gdLst>
                    <a:ahLst/>
                    <a:cxnLst>
                      <a:cxn ang="T8">
                        <a:pos x="T0" y="T1"/>
                      </a:cxn>
                      <a:cxn ang="T9">
                        <a:pos x="T2" y="T3"/>
                      </a:cxn>
                      <a:cxn ang="T10">
                        <a:pos x="T4" y="T5"/>
                      </a:cxn>
                      <a:cxn ang="T11">
                        <a:pos x="T6" y="T7"/>
                      </a:cxn>
                    </a:cxnLst>
                    <a:rect l="T12" t="T13" r="T14" b="T15"/>
                    <a:pathLst>
                      <a:path w="94" h="60">
                        <a:moveTo>
                          <a:pt x="0" y="60"/>
                        </a:moveTo>
                        <a:lnTo>
                          <a:pt x="11" y="19"/>
                        </a:lnTo>
                        <a:lnTo>
                          <a:pt x="88" y="0"/>
                        </a:lnTo>
                        <a:lnTo>
                          <a:pt x="94" y="59"/>
                        </a:lnTo>
                      </a:path>
                    </a:pathLst>
                  </a:custGeom>
                  <a:solidFill>
                    <a:srgbClr val="C0C0C0"/>
                  </a:solidFill>
                  <a:ln w="9525" cap="flat" cmpd="sng">
                    <a:noFill/>
                    <a:prstDash val="solid"/>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726" name="Freeform 249"/>
                  <p:cNvSpPr>
                    <a:spLocks/>
                  </p:cNvSpPr>
                  <p:nvPr/>
                </p:nvSpPr>
                <p:spPr bwMode="auto">
                  <a:xfrm>
                    <a:off x="3600" y="3346"/>
                    <a:ext cx="48" cy="54"/>
                  </a:xfrm>
                  <a:custGeom>
                    <a:avLst/>
                    <a:gdLst>
                      <a:gd name="T0" fmla="*/ 7 w 49"/>
                      <a:gd name="T1" fmla="*/ 57 h 57"/>
                      <a:gd name="T2" fmla="*/ 0 w 49"/>
                      <a:gd name="T3" fmla="*/ 0 h 57"/>
                      <a:gd name="T4" fmla="*/ 35 w 49"/>
                      <a:gd name="T5" fmla="*/ 5 h 57"/>
                      <a:gd name="T6" fmla="*/ 49 w 49"/>
                      <a:gd name="T7" fmla="*/ 46 h 57"/>
                      <a:gd name="T8" fmla="*/ 0 60000 65536"/>
                      <a:gd name="T9" fmla="*/ 0 60000 65536"/>
                      <a:gd name="T10" fmla="*/ 0 60000 65536"/>
                      <a:gd name="T11" fmla="*/ 0 60000 65536"/>
                      <a:gd name="T12" fmla="*/ 0 w 49"/>
                      <a:gd name="T13" fmla="*/ 0 h 57"/>
                      <a:gd name="T14" fmla="*/ 49 w 49"/>
                      <a:gd name="T15" fmla="*/ 57 h 57"/>
                    </a:gdLst>
                    <a:ahLst/>
                    <a:cxnLst>
                      <a:cxn ang="T8">
                        <a:pos x="T0" y="T1"/>
                      </a:cxn>
                      <a:cxn ang="T9">
                        <a:pos x="T2" y="T3"/>
                      </a:cxn>
                      <a:cxn ang="T10">
                        <a:pos x="T4" y="T5"/>
                      </a:cxn>
                      <a:cxn ang="T11">
                        <a:pos x="T6" y="T7"/>
                      </a:cxn>
                    </a:cxnLst>
                    <a:rect l="T12" t="T13" r="T14" b="T15"/>
                    <a:pathLst>
                      <a:path w="49" h="57">
                        <a:moveTo>
                          <a:pt x="7" y="57"/>
                        </a:moveTo>
                        <a:lnTo>
                          <a:pt x="0" y="0"/>
                        </a:lnTo>
                        <a:lnTo>
                          <a:pt x="35" y="5"/>
                        </a:lnTo>
                        <a:lnTo>
                          <a:pt x="49" y="46"/>
                        </a:lnTo>
                      </a:path>
                    </a:pathLst>
                  </a:custGeom>
                  <a:solidFill>
                    <a:srgbClr val="969696"/>
                  </a:solidFill>
                  <a:ln w="9525" cap="flat" cmpd="sng">
                    <a:noFill/>
                    <a:prstDash val="solid"/>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grpSp>
              <p:nvGrpSpPr>
                <p:cNvPr id="36998" name="Group 250"/>
                <p:cNvGrpSpPr>
                  <a:grpSpLocks/>
                </p:cNvGrpSpPr>
                <p:nvPr/>
              </p:nvGrpSpPr>
              <p:grpSpPr bwMode="auto">
                <a:xfrm flipH="1">
                  <a:off x="5021" y="1567"/>
                  <a:ext cx="486" cy="344"/>
                  <a:chOff x="2932" y="664"/>
                  <a:chExt cx="913" cy="649"/>
                </a:xfrm>
              </p:grpSpPr>
              <p:sp>
                <p:nvSpPr>
                  <p:cNvPr id="714" name="Freeform 251"/>
                  <p:cNvSpPr>
                    <a:spLocks/>
                  </p:cNvSpPr>
                  <p:nvPr/>
                </p:nvSpPr>
                <p:spPr bwMode="auto">
                  <a:xfrm>
                    <a:off x="3252" y="666"/>
                    <a:ext cx="98" cy="112"/>
                  </a:xfrm>
                  <a:custGeom>
                    <a:avLst/>
                    <a:gdLst>
                      <a:gd name="T0" fmla="*/ 0 w 188"/>
                      <a:gd name="T1" fmla="*/ 0 h 232"/>
                      <a:gd name="T2" fmla="*/ 1 w 188"/>
                      <a:gd name="T3" fmla="*/ 0 h 232"/>
                      <a:gd name="T4" fmla="*/ 1 w 188"/>
                      <a:gd name="T5" fmla="*/ 0 h 232"/>
                      <a:gd name="T6" fmla="*/ 1 w 188"/>
                      <a:gd name="T7" fmla="*/ 0 h 232"/>
                      <a:gd name="T8" fmla="*/ 0 w 188"/>
                      <a:gd name="T9" fmla="*/ 0 h 232"/>
                      <a:gd name="T10" fmla="*/ 0 60000 65536"/>
                      <a:gd name="T11" fmla="*/ 0 60000 65536"/>
                      <a:gd name="T12" fmla="*/ 0 60000 65536"/>
                      <a:gd name="T13" fmla="*/ 0 60000 65536"/>
                      <a:gd name="T14" fmla="*/ 0 60000 65536"/>
                      <a:gd name="T15" fmla="*/ 0 w 188"/>
                      <a:gd name="T16" fmla="*/ 0 h 232"/>
                      <a:gd name="T17" fmla="*/ 188 w 188"/>
                      <a:gd name="T18" fmla="*/ 232 h 232"/>
                    </a:gdLst>
                    <a:ahLst/>
                    <a:cxnLst>
                      <a:cxn ang="T10">
                        <a:pos x="T0" y="T1"/>
                      </a:cxn>
                      <a:cxn ang="T11">
                        <a:pos x="T2" y="T3"/>
                      </a:cxn>
                      <a:cxn ang="T12">
                        <a:pos x="T4" y="T5"/>
                      </a:cxn>
                      <a:cxn ang="T13">
                        <a:pos x="T6" y="T7"/>
                      </a:cxn>
                      <a:cxn ang="T14">
                        <a:pos x="T8" y="T9"/>
                      </a:cxn>
                    </a:cxnLst>
                    <a:rect l="T15" t="T16" r="T17" b="T18"/>
                    <a:pathLst>
                      <a:path w="188" h="232">
                        <a:moveTo>
                          <a:pt x="0" y="225"/>
                        </a:moveTo>
                        <a:lnTo>
                          <a:pt x="15" y="153"/>
                        </a:lnTo>
                        <a:lnTo>
                          <a:pt x="186" y="0"/>
                        </a:lnTo>
                        <a:lnTo>
                          <a:pt x="188" y="232"/>
                        </a:lnTo>
                        <a:lnTo>
                          <a:pt x="0" y="225"/>
                        </a:lnTo>
                        <a:close/>
                      </a:path>
                    </a:pathLst>
                  </a:custGeom>
                  <a:solidFill>
                    <a:srgbClr val="233360"/>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715" name="Freeform 252"/>
                  <p:cNvSpPr>
                    <a:spLocks/>
                  </p:cNvSpPr>
                  <p:nvPr/>
                </p:nvSpPr>
                <p:spPr bwMode="auto">
                  <a:xfrm>
                    <a:off x="3117" y="666"/>
                    <a:ext cx="730" cy="645"/>
                  </a:xfrm>
                  <a:custGeom>
                    <a:avLst/>
                    <a:gdLst>
                      <a:gd name="T0" fmla="*/ 1 w 1454"/>
                      <a:gd name="T1" fmla="*/ 1 h 1298"/>
                      <a:gd name="T2" fmla="*/ 1 w 1454"/>
                      <a:gd name="T3" fmla="*/ 1 h 1298"/>
                      <a:gd name="T4" fmla="*/ 1 w 1454"/>
                      <a:gd name="T5" fmla="*/ 1 h 1298"/>
                      <a:gd name="T6" fmla="*/ 1 w 1454"/>
                      <a:gd name="T7" fmla="*/ 0 h 1298"/>
                      <a:gd name="T8" fmla="*/ 1 w 1454"/>
                      <a:gd name="T9" fmla="*/ 1 h 1298"/>
                      <a:gd name="T10" fmla="*/ 0 w 1454"/>
                      <a:gd name="T11" fmla="*/ 1 h 1298"/>
                      <a:gd name="T12" fmla="*/ 1 w 1454"/>
                      <a:gd name="T13" fmla="*/ 1 h 1298"/>
                      <a:gd name="T14" fmla="*/ 1 w 1454"/>
                      <a:gd name="T15" fmla="*/ 1 h 1298"/>
                      <a:gd name="T16" fmla="*/ 1 w 1454"/>
                      <a:gd name="T17" fmla="*/ 1 h 12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54"/>
                      <a:gd name="T28" fmla="*/ 0 h 1298"/>
                      <a:gd name="T29" fmla="*/ 1454 w 1454"/>
                      <a:gd name="T30" fmla="*/ 1298 h 12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54" h="1298">
                        <a:moveTo>
                          <a:pt x="1365" y="365"/>
                        </a:moveTo>
                        <a:lnTo>
                          <a:pt x="1008" y="301"/>
                        </a:lnTo>
                        <a:lnTo>
                          <a:pt x="992" y="130"/>
                        </a:lnTo>
                        <a:lnTo>
                          <a:pt x="454" y="0"/>
                        </a:lnTo>
                        <a:lnTo>
                          <a:pt x="455" y="199"/>
                        </a:lnTo>
                        <a:lnTo>
                          <a:pt x="0" y="117"/>
                        </a:lnTo>
                        <a:lnTo>
                          <a:pt x="4" y="1298"/>
                        </a:lnTo>
                        <a:lnTo>
                          <a:pt x="1454" y="1291"/>
                        </a:lnTo>
                        <a:lnTo>
                          <a:pt x="1365" y="365"/>
                        </a:lnTo>
                        <a:close/>
                      </a:path>
                    </a:pathLst>
                  </a:custGeom>
                  <a:solidFill>
                    <a:srgbClr val="FFE5E5"/>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716" name="Freeform 253"/>
                  <p:cNvSpPr>
                    <a:spLocks/>
                  </p:cNvSpPr>
                  <p:nvPr/>
                </p:nvSpPr>
                <p:spPr bwMode="auto">
                  <a:xfrm>
                    <a:off x="3160" y="1044"/>
                    <a:ext cx="638" cy="105"/>
                  </a:xfrm>
                  <a:custGeom>
                    <a:avLst/>
                    <a:gdLst>
                      <a:gd name="T0" fmla="*/ 1 w 1274"/>
                      <a:gd name="T1" fmla="*/ 1 h 213"/>
                      <a:gd name="T2" fmla="*/ 0 w 1274"/>
                      <a:gd name="T3" fmla="*/ 1 h 213"/>
                      <a:gd name="T4" fmla="*/ 0 w 1274"/>
                      <a:gd name="T5" fmla="*/ 0 h 213"/>
                      <a:gd name="T6" fmla="*/ 1 w 1274"/>
                      <a:gd name="T7" fmla="*/ 1 h 213"/>
                      <a:gd name="T8" fmla="*/ 1 w 1274"/>
                      <a:gd name="T9" fmla="*/ 1 h 213"/>
                      <a:gd name="T10" fmla="*/ 1 w 1274"/>
                      <a:gd name="T11" fmla="*/ 1 h 213"/>
                      <a:gd name="T12" fmla="*/ 1 w 1274"/>
                      <a:gd name="T13" fmla="*/ 1 h 213"/>
                      <a:gd name="T14" fmla="*/ 0 60000 65536"/>
                      <a:gd name="T15" fmla="*/ 0 60000 65536"/>
                      <a:gd name="T16" fmla="*/ 0 60000 65536"/>
                      <a:gd name="T17" fmla="*/ 0 60000 65536"/>
                      <a:gd name="T18" fmla="*/ 0 60000 65536"/>
                      <a:gd name="T19" fmla="*/ 0 60000 65536"/>
                      <a:gd name="T20" fmla="*/ 0 60000 65536"/>
                      <a:gd name="T21" fmla="*/ 0 w 1274"/>
                      <a:gd name="T22" fmla="*/ 0 h 213"/>
                      <a:gd name="T23" fmla="*/ 1274 w 1274"/>
                      <a:gd name="T24" fmla="*/ 213 h 2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4" h="213">
                        <a:moveTo>
                          <a:pt x="3" y="167"/>
                        </a:moveTo>
                        <a:lnTo>
                          <a:pt x="0" y="167"/>
                        </a:lnTo>
                        <a:lnTo>
                          <a:pt x="0" y="0"/>
                        </a:lnTo>
                        <a:lnTo>
                          <a:pt x="1255" y="99"/>
                        </a:lnTo>
                        <a:lnTo>
                          <a:pt x="1263" y="100"/>
                        </a:lnTo>
                        <a:lnTo>
                          <a:pt x="1274" y="213"/>
                        </a:lnTo>
                        <a:lnTo>
                          <a:pt x="3" y="167"/>
                        </a:lnTo>
                        <a:close/>
                      </a:path>
                    </a:pathLst>
                  </a:custGeom>
                  <a:solidFill>
                    <a:srgbClr val="AAFFFF"/>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717" name="Freeform 254"/>
                  <p:cNvSpPr>
                    <a:spLocks/>
                  </p:cNvSpPr>
                  <p:nvPr/>
                </p:nvSpPr>
                <p:spPr bwMode="auto">
                  <a:xfrm>
                    <a:off x="3160" y="914"/>
                    <a:ext cx="626" cy="136"/>
                  </a:xfrm>
                  <a:custGeom>
                    <a:avLst/>
                    <a:gdLst>
                      <a:gd name="T0" fmla="*/ 0 w 1255"/>
                      <a:gd name="T1" fmla="*/ 0 h 265"/>
                      <a:gd name="T2" fmla="*/ 0 w 1255"/>
                      <a:gd name="T3" fmla="*/ 0 h 265"/>
                      <a:gd name="T4" fmla="*/ 0 w 1255"/>
                      <a:gd name="T5" fmla="*/ 0 h 265"/>
                      <a:gd name="T6" fmla="*/ 0 w 1255"/>
                      <a:gd name="T7" fmla="*/ 0 h 265"/>
                      <a:gd name="T8" fmla="*/ 0 w 1255"/>
                      <a:gd name="T9" fmla="*/ 0 h 265"/>
                      <a:gd name="T10" fmla="*/ 0 w 1255"/>
                      <a:gd name="T11" fmla="*/ 0 h 265"/>
                      <a:gd name="T12" fmla="*/ 0 w 1255"/>
                      <a:gd name="T13" fmla="*/ 0 h 265"/>
                      <a:gd name="T14" fmla="*/ 0 60000 65536"/>
                      <a:gd name="T15" fmla="*/ 0 60000 65536"/>
                      <a:gd name="T16" fmla="*/ 0 60000 65536"/>
                      <a:gd name="T17" fmla="*/ 0 60000 65536"/>
                      <a:gd name="T18" fmla="*/ 0 60000 65536"/>
                      <a:gd name="T19" fmla="*/ 0 60000 65536"/>
                      <a:gd name="T20" fmla="*/ 0 60000 65536"/>
                      <a:gd name="T21" fmla="*/ 0 w 1255"/>
                      <a:gd name="T22" fmla="*/ 0 h 265"/>
                      <a:gd name="T23" fmla="*/ 1255 w 1255"/>
                      <a:gd name="T24" fmla="*/ 265 h 2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5" h="265">
                        <a:moveTo>
                          <a:pt x="5" y="166"/>
                        </a:moveTo>
                        <a:lnTo>
                          <a:pt x="1" y="166"/>
                        </a:lnTo>
                        <a:lnTo>
                          <a:pt x="0" y="0"/>
                        </a:lnTo>
                        <a:lnTo>
                          <a:pt x="1234" y="151"/>
                        </a:lnTo>
                        <a:lnTo>
                          <a:pt x="1244" y="152"/>
                        </a:lnTo>
                        <a:lnTo>
                          <a:pt x="1255" y="265"/>
                        </a:lnTo>
                        <a:lnTo>
                          <a:pt x="5" y="166"/>
                        </a:lnTo>
                        <a:close/>
                      </a:path>
                    </a:pathLst>
                  </a:custGeom>
                  <a:solidFill>
                    <a:srgbClr val="BAFFFF"/>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718" name="Freeform 255"/>
                  <p:cNvSpPr>
                    <a:spLocks/>
                  </p:cNvSpPr>
                  <p:nvPr/>
                </p:nvSpPr>
                <p:spPr bwMode="auto">
                  <a:xfrm>
                    <a:off x="3160" y="766"/>
                    <a:ext cx="620" cy="180"/>
                  </a:xfrm>
                  <a:custGeom>
                    <a:avLst/>
                    <a:gdLst>
                      <a:gd name="T0" fmla="*/ 0 w 1235"/>
                      <a:gd name="T1" fmla="*/ 0 h 363"/>
                      <a:gd name="T2" fmla="*/ 0 w 1235"/>
                      <a:gd name="T3" fmla="*/ 0 h 363"/>
                      <a:gd name="T4" fmla="*/ 0 w 1235"/>
                      <a:gd name="T5" fmla="*/ 0 h 363"/>
                      <a:gd name="T6" fmla="*/ 0 w 1235"/>
                      <a:gd name="T7" fmla="*/ 0 h 363"/>
                      <a:gd name="T8" fmla="*/ 0 w 1235"/>
                      <a:gd name="T9" fmla="*/ 0 h 363"/>
                      <a:gd name="T10" fmla="*/ 0 w 1235"/>
                      <a:gd name="T11" fmla="*/ 0 h 363"/>
                      <a:gd name="T12" fmla="*/ 0 60000 65536"/>
                      <a:gd name="T13" fmla="*/ 0 60000 65536"/>
                      <a:gd name="T14" fmla="*/ 0 60000 65536"/>
                      <a:gd name="T15" fmla="*/ 0 60000 65536"/>
                      <a:gd name="T16" fmla="*/ 0 60000 65536"/>
                      <a:gd name="T17" fmla="*/ 0 60000 65536"/>
                      <a:gd name="T18" fmla="*/ 0 w 1235"/>
                      <a:gd name="T19" fmla="*/ 0 h 363"/>
                      <a:gd name="T20" fmla="*/ 1235 w 1235"/>
                      <a:gd name="T21" fmla="*/ 363 h 363"/>
                    </a:gdLst>
                    <a:ahLst/>
                    <a:cxnLst>
                      <a:cxn ang="T12">
                        <a:pos x="T0" y="T1"/>
                      </a:cxn>
                      <a:cxn ang="T13">
                        <a:pos x="T2" y="T3"/>
                      </a:cxn>
                      <a:cxn ang="T14">
                        <a:pos x="T4" y="T5"/>
                      </a:cxn>
                      <a:cxn ang="T15">
                        <a:pos x="T6" y="T7"/>
                      </a:cxn>
                      <a:cxn ang="T16">
                        <a:pos x="T8" y="T9"/>
                      </a:cxn>
                      <a:cxn ang="T17">
                        <a:pos x="T10" y="T11"/>
                      </a:cxn>
                    </a:cxnLst>
                    <a:rect l="T18" t="T19" r="T20" b="T21"/>
                    <a:pathLst>
                      <a:path w="1235" h="363">
                        <a:moveTo>
                          <a:pt x="6" y="212"/>
                        </a:moveTo>
                        <a:lnTo>
                          <a:pt x="0" y="212"/>
                        </a:lnTo>
                        <a:lnTo>
                          <a:pt x="0" y="0"/>
                        </a:lnTo>
                        <a:lnTo>
                          <a:pt x="1220" y="204"/>
                        </a:lnTo>
                        <a:lnTo>
                          <a:pt x="1235" y="363"/>
                        </a:lnTo>
                        <a:lnTo>
                          <a:pt x="6" y="212"/>
                        </a:lnTo>
                        <a:close/>
                      </a:path>
                    </a:pathLst>
                  </a:custGeom>
                  <a:solidFill>
                    <a:srgbClr val="CCFFFF"/>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719" name="Freeform 256"/>
                  <p:cNvSpPr>
                    <a:spLocks/>
                  </p:cNvSpPr>
                  <p:nvPr/>
                </p:nvSpPr>
                <p:spPr bwMode="auto">
                  <a:xfrm>
                    <a:off x="2933" y="722"/>
                    <a:ext cx="190" cy="589"/>
                  </a:xfrm>
                  <a:custGeom>
                    <a:avLst/>
                    <a:gdLst>
                      <a:gd name="T0" fmla="*/ 0 w 376"/>
                      <a:gd name="T1" fmla="*/ 1 h 1181"/>
                      <a:gd name="T2" fmla="*/ 1 w 376"/>
                      <a:gd name="T3" fmla="*/ 1 h 1181"/>
                      <a:gd name="T4" fmla="*/ 1 w 376"/>
                      <a:gd name="T5" fmla="*/ 0 h 1181"/>
                      <a:gd name="T6" fmla="*/ 1 w 376"/>
                      <a:gd name="T7" fmla="*/ 1 h 1181"/>
                      <a:gd name="T8" fmla="*/ 0 w 376"/>
                      <a:gd name="T9" fmla="*/ 1 h 1181"/>
                      <a:gd name="T10" fmla="*/ 0 60000 65536"/>
                      <a:gd name="T11" fmla="*/ 0 60000 65536"/>
                      <a:gd name="T12" fmla="*/ 0 60000 65536"/>
                      <a:gd name="T13" fmla="*/ 0 60000 65536"/>
                      <a:gd name="T14" fmla="*/ 0 60000 65536"/>
                      <a:gd name="T15" fmla="*/ 0 w 376"/>
                      <a:gd name="T16" fmla="*/ 0 h 1181"/>
                      <a:gd name="T17" fmla="*/ 376 w 376"/>
                      <a:gd name="T18" fmla="*/ 1181 h 1181"/>
                    </a:gdLst>
                    <a:ahLst/>
                    <a:cxnLst>
                      <a:cxn ang="T10">
                        <a:pos x="T0" y="T1"/>
                      </a:cxn>
                      <a:cxn ang="T11">
                        <a:pos x="T2" y="T3"/>
                      </a:cxn>
                      <a:cxn ang="T12">
                        <a:pos x="T4" y="T5"/>
                      </a:cxn>
                      <a:cxn ang="T13">
                        <a:pos x="T6" y="T7"/>
                      </a:cxn>
                      <a:cxn ang="T14">
                        <a:pos x="T8" y="T9"/>
                      </a:cxn>
                    </a:cxnLst>
                    <a:rect l="T15" t="T16" r="T17" b="T18"/>
                    <a:pathLst>
                      <a:path w="376" h="1181">
                        <a:moveTo>
                          <a:pt x="0" y="1168"/>
                        </a:moveTo>
                        <a:lnTo>
                          <a:pt x="30" y="306"/>
                        </a:lnTo>
                        <a:lnTo>
                          <a:pt x="372" y="0"/>
                        </a:lnTo>
                        <a:lnTo>
                          <a:pt x="376" y="1181"/>
                        </a:lnTo>
                        <a:lnTo>
                          <a:pt x="0" y="1168"/>
                        </a:lnTo>
                        <a:close/>
                      </a:path>
                    </a:pathLst>
                  </a:custGeom>
                  <a:solidFill>
                    <a:srgbClr val="667F99"/>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720" name="Freeform 257"/>
                  <p:cNvSpPr>
                    <a:spLocks/>
                  </p:cNvSpPr>
                  <p:nvPr/>
                </p:nvSpPr>
                <p:spPr bwMode="auto">
                  <a:xfrm>
                    <a:off x="3160" y="1175"/>
                    <a:ext cx="650" cy="136"/>
                  </a:xfrm>
                  <a:custGeom>
                    <a:avLst/>
                    <a:gdLst>
                      <a:gd name="T0" fmla="*/ 0 w 1299"/>
                      <a:gd name="T1" fmla="*/ 0 h 272"/>
                      <a:gd name="T2" fmla="*/ 0 w 1299"/>
                      <a:gd name="T3" fmla="*/ 1 h 272"/>
                      <a:gd name="T4" fmla="*/ 0 w 1299"/>
                      <a:gd name="T5" fmla="*/ 1 h 272"/>
                      <a:gd name="T6" fmla="*/ 0 w 1299"/>
                      <a:gd name="T7" fmla="*/ 1 h 272"/>
                      <a:gd name="T8" fmla="*/ 0 w 1299"/>
                      <a:gd name="T9" fmla="*/ 1 h 272"/>
                      <a:gd name="T10" fmla="*/ 0 w 1299"/>
                      <a:gd name="T11" fmla="*/ 1 h 272"/>
                      <a:gd name="T12" fmla="*/ 0 w 1299"/>
                      <a:gd name="T13" fmla="*/ 1 h 272"/>
                      <a:gd name="T14" fmla="*/ 0 w 1299"/>
                      <a:gd name="T15" fmla="*/ 1 h 272"/>
                      <a:gd name="T16" fmla="*/ 0 w 1299"/>
                      <a:gd name="T17" fmla="*/ 1 h 272"/>
                      <a:gd name="T18" fmla="*/ 0 w 1299"/>
                      <a:gd name="T19" fmla="*/ 0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99"/>
                      <a:gd name="T31" fmla="*/ 0 h 272"/>
                      <a:gd name="T32" fmla="*/ 1299 w 1299"/>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99" h="272">
                        <a:moveTo>
                          <a:pt x="0" y="0"/>
                        </a:moveTo>
                        <a:lnTo>
                          <a:pt x="1277" y="46"/>
                        </a:lnTo>
                        <a:lnTo>
                          <a:pt x="1282" y="47"/>
                        </a:lnTo>
                        <a:lnTo>
                          <a:pt x="1299" y="208"/>
                        </a:lnTo>
                        <a:lnTo>
                          <a:pt x="867" y="210"/>
                        </a:lnTo>
                        <a:lnTo>
                          <a:pt x="876" y="271"/>
                        </a:lnTo>
                        <a:lnTo>
                          <a:pt x="462" y="272"/>
                        </a:lnTo>
                        <a:lnTo>
                          <a:pt x="462" y="211"/>
                        </a:lnTo>
                        <a:lnTo>
                          <a:pt x="2" y="213"/>
                        </a:lnTo>
                        <a:lnTo>
                          <a:pt x="0" y="0"/>
                        </a:lnTo>
                        <a:close/>
                      </a:path>
                    </a:pathLst>
                  </a:custGeom>
                  <a:solidFill>
                    <a:srgbClr val="99FFFF"/>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grpSp>
        </p:grpSp>
      </p:grpSp>
      <p:pic>
        <p:nvPicPr>
          <p:cNvPr id="36897" name="Picture 16"/>
          <p:cNvPicPr>
            <a:picLocks noChangeAspect="1" noChangeArrowheads="1"/>
          </p:cNvPicPr>
          <p:nvPr/>
        </p:nvPicPr>
        <p:blipFill>
          <a:blip r:embed="rId3" cstate="print"/>
          <a:srcRect/>
          <a:stretch>
            <a:fillRect/>
          </a:stretch>
        </p:blipFill>
        <p:spPr bwMode="auto">
          <a:xfrm>
            <a:off x="2246313" y="2349500"/>
            <a:ext cx="274637" cy="295275"/>
          </a:xfrm>
          <a:prstGeom prst="rect">
            <a:avLst/>
          </a:prstGeom>
          <a:noFill/>
          <a:ln w="9525">
            <a:noFill/>
            <a:miter lim="800000"/>
            <a:headEnd/>
            <a:tailEnd/>
          </a:ln>
        </p:spPr>
      </p:pic>
      <p:grpSp>
        <p:nvGrpSpPr>
          <p:cNvPr id="36898" name="Group 233"/>
          <p:cNvGrpSpPr>
            <a:grpSpLocks/>
          </p:cNvGrpSpPr>
          <p:nvPr/>
        </p:nvGrpSpPr>
        <p:grpSpPr bwMode="auto">
          <a:xfrm>
            <a:off x="1871663" y="2379663"/>
            <a:ext cx="649287" cy="328612"/>
            <a:chOff x="3923" y="3237"/>
            <a:chExt cx="409" cy="207"/>
          </a:xfrm>
        </p:grpSpPr>
        <p:sp>
          <p:nvSpPr>
            <p:cNvPr id="734" name="Oval 234"/>
            <p:cNvSpPr>
              <a:spLocks noChangeArrowheads="1"/>
            </p:cNvSpPr>
            <p:nvPr/>
          </p:nvSpPr>
          <p:spPr bwMode="auto">
            <a:xfrm>
              <a:off x="3923" y="3339"/>
              <a:ext cx="409" cy="105"/>
            </a:xfrm>
            <a:prstGeom prst="ellipse">
              <a:avLst/>
            </a:prstGeom>
            <a:noFill/>
            <a:ln w="6350">
              <a:solidFill>
                <a:srgbClr val="0000CC"/>
              </a:solidFill>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nvGrpSpPr>
            <p:cNvPr id="36970" name="Group 235"/>
            <p:cNvGrpSpPr>
              <a:grpSpLocks/>
            </p:cNvGrpSpPr>
            <p:nvPr/>
          </p:nvGrpSpPr>
          <p:grpSpPr bwMode="auto">
            <a:xfrm>
              <a:off x="4014" y="3229"/>
              <a:ext cx="225" cy="172"/>
              <a:chOff x="4886" y="1404"/>
              <a:chExt cx="735" cy="565"/>
            </a:xfrm>
          </p:grpSpPr>
          <p:sp>
            <p:nvSpPr>
              <p:cNvPr id="736" name="Oval 236"/>
              <p:cNvSpPr>
                <a:spLocks noChangeArrowheads="1"/>
              </p:cNvSpPr>
              <p:nvPr/>
            </p:nvSpPr>
            <p:spPr bwMode="auto">
              <a:xfrm>
                <a:off x="4886" y="1864"/>
                <a:ext cx="735" cy="105"/>
              </a:xfrm>
              <a:prstGeom prst="ellipse">
                <a:avLst/>
              </a:prstGeom>
              <a:solidFill>
                <a:srgbClr val="0000FF"/>
              </a:solidFill>
              <a:ln w="9525">
                <a:noFill/>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nvGrpSpPr>
              <p:cNvPr id="36972" name="Group 237"/>
              <p:cNvGrpSpPr>
                <a:grpSpLocks/>
              </p:cNvGrpSpPr>
              <p:nvPr/>
            </p:nvGrpSpPr>
            <p:grpSpPr bwMode="auto">
              <a:xfrm>
                <a:off x="5021" y="1404"/>
                <a:ext cx="486" cy="507"/>
                <a:chOff x="5021" y="1404"/>
                <a:chExt cx="486" cy="507"/>
              </a:xfrm>
            </p:grpSpPr>
            <p:grpSp>
              <p:nvGrpSpPr>
                <p:cNvPr id="36973" name="Group 238"/>
                <p:cNvGrpSpPr>
                  <a:grpSpLocks/>
                </p:cNvGrpSpPr>
                <p:nvPr/>
              </p:nvGrpSpPr>
              <p:grpSpPr bwMode="auto">
                <a:xfrm>
                  <a:off x="5204" y="1404"/>
                  <a:ext cx="101" cy="179"/>
                  <a:chOff x="3514" y="3162"/>
                  <a:chExt cx="135" cy="244"/>
                </a:xfrm>
              </p:grpSpPr>
              <p:sp>
                <p:nvSpPr>
                  <p:cNvPr id="747" name="Rectangle 239"/>
                  <p:cNvSpPr>
                    <a:spLocks noChangeArrowheads="1"/>
                  </p:cNvSpPr>
                  <p:nvPr/>
                </p:nvSpPr>
                <p:spPr bwMode="auto">
                  <a:xfrm>
                    <a:off x="3574" y="3278"/>
                    <a:ext cx="22" cy="67"/>
                  </a:xfrm>
                  <a:prstGeom prst="rect">
                    <a:avLst/>
                  </a:prstGeom>
                  <a:solidFill>
                    <a:srgbClr val="DDDDDD"/>
                  </a:solidFill>
                  <a:ln w="9525">
                    <a:noFill/>
                    <a:miter lim="800000"/>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nvGrpSpPr>
                  <p:cNvPr id="36983" name="Group 240"/>
                  <p:cNvGrpSpPr>
                    <a:grpSpLocks/>
                  </p:cNvGrpSpPr>
                  <p:nvPr/>
                </p:nvGrpSpPr>
                <p:grpSpPr bwMode="auto">
                  <a:xfrm rot="702354">
                    <a:off x="3518" y="3162"/>
                    <a:ext cx="107" cy="196"/>
                    <a:chOff x="2086" y="2277"/>
                    <a:chExt cx="461" cy="856"/>
                  </a:xfrm>
                </p:grpSpPr>
                <p:grpSp>
                  <p:nvGrpSpPr>
                    <p:cNvPr id="36988" name="Group 241"/>
                    <p:cNvGrpSpPr>
                      <a:grpSpLocks/>
                    </p:cNvGrpSpPr>
                    <p:nvPr/>
                  </p:nvGrpSpPr>
                  <p:grpSpPr bwMode="auto">
                    <a:xfrm rot="-3600000">
                      <a:off x="1972" y="2557"/>
                      <a:ext cx="856" cy="295"/>
                      <a:chOff x="1972" y="2557"/>
                      <a:chExt cx="856" cy="295"/>
                    </a:xfrm>
                  </p:grpSpPr>
                  <p:sp>
                    <p:nvSpPr>
                      <p:cNvPr id="756" name="Freeform 242"/>
                      <p:cNvSpPr>
                        <a:spLocks/>
                      </p:cNvSpPr>
                      <p:nvPr/>
                    </p:nvSpPr>
                    <p:spPr bwMode="auto">
                      <a:xfrm>
                        <a:off x="1735" y="2161"/>
                        <a:ext cx="528" cy="94"/>
                      </a:xfrm>
                      <a:custGeom>
                        <a:avLst/>
                        <a:gdLst>
                          <a:gd name="T0" fmla="*/ 58 w 856"/>
                          <a:gd name="T1" fmla="*/ 0 h 210"/>
                          <a:gd name="T2" fmla="*/ 446 w 856"/>
                          <a:gd name="T3" fmla="*/ 202 h 210"/>
                          <a:gd name="T4" fmla="*/ 795 w 856"/>
                          <a:gd name="T5" fmla="*/ 0 h 210"/>
                          <a:gd name="T6" fmla="*/ 58 w 856"/>
                          <a:gd name="T7" fmla="*/ 0 h 210"/>
                          <a:gd name="T8" fmla="*/ 0 60000 65536"/>
                          <a:gd name="T9" fmla="*/ 0 60000 65536"/>
                          <a:gd name="T10" fmla="*/ 0 60000 65536"/>
                          <a:gd name="T11" fmla="*/ 0 60000 65536"/>
                          <a:gd name="T12" fmla="*/ 0 w 856"/>
                          <a:gd name="T13" fmla="*/ 0 h 210"/>
                          <a:gd name="T14" fmla="*/ 856 w 856"/>
                          <a:gd name="T15" fmla="*/ 210 h 210"/>
                        </a:gdLst>
                        <a:ahLst/>
                        <a:cxnLst>
                          <a:cxn ang="T8">
                            <a:pos x="T0" y="T1"/>
                          </a:cxn>
                          <a:cxn ang="T9">
                            <a:pos x="T2" y="T3"/>
                          </a:cxn>
                          <a:cxn ang="T10">
                            <a:pos x="T4" y="T5"/>
                          </a:cxn>
                          <a:cxn ang="T11">
                            <a:pos x="T6" y="T7"/>
                          </a:cxn>
                        </a:cxnLst>
                        <a:rect l="T12" t="T13" r="T14" b="T15"/>
                        <a:pathLst>
                          <a:path w="856" h="210">
                            <a:moveTo>
                              <a:pt x="58" y="0"/>
                            </a:moveTo>
                            <a:cubicBezTo>
                              <a:pt x="0" y="34"/>
                              <a:pt x="234" y="210"/>
                              <a:pt x="446" y="202"/>
                            </a:cubicBezTo>
                            <a:cubicBezTo>
                              <a:pt x="658" y="194"/>
                              <a:pt x="856" y="33"/>
                              <a:pt x="795" y="0"/>
                            </a:cubicBezTo>
                            <a:lnTo>
                              <a:pt x="58" y="0"/>
                            </a:lnTo>
                            <a:close/>
                          </a:path>
                        </a:pathLst>
                      </a:custGeom>
                      <a:solidFill>
                        <a:srgbClr val="EAEAEA"/>
                      </a:solidFill>
                      <a:ln w="9525" cap="flat" cmpd="sng">
                        <a:noFill/>
                        <a:prstDash val="solid"/>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757" name="Oval 243"/>
                      <p:cNvSpPr>
                        <a:spLocks noChangeArrowheads="1"/>
                      </p:cNvSpPr>
                      <p:nvPr/>
                    </p:nvSpPr>
                    <p:spPr bwMode="auto">
                      <a:xfrm>
                        <a:off x="1693" y="2119"/>
                        <a:ext cx="508" cy="38"/>
                      </a:xfrm>
                      <a:prstGeom prst="ellipse">
                        <a:avLst/>
                      </a:prstGeom>
                      <a:solidFill>
                        <a:srgbClr val="FFFFFF"/>
                      </a:solidFill>
                      <a:ln w="9525">
                        <a:noFill/>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sp>
                  <p:nvSpPr>
                    <p:cNvPr id="754" name="Freeform 244"/>
                    <p:cNvSpPr>
                      <a:spLocks/>
                    </p:cNvSpPr>
                    <p:nvPr/>
                  </p:nvSpPr>
                  <p:spPr bwMode="auto">
                    <a:xfrm>
                      <a:off x="1852" y="2369"/>
                      <a:ext cx="188" cy="137"/>
                    </a:xfrm>
                    <a:custGeom>
                      <a:avLst/>
                      <a:gdLst>
                        <a:gd name="T0" fmla="*/ 1756 w 227"/>
                        <a:gd name="T1" fmla="*/ 2690 h 185"/>
                        <a:gd name="T2" fmla="*/ 0 w 227"/>
                        <a:gd name="T3" fmla="*/ 0 h 185"/>
                        <a:gd name="T4" fmla="*/ 2069 w 227"/>
                        <a:gd name="T5" fmla="*/ 2005 h 185"/>
                        <a:gd name="T6" fmla="*/ 0 60000 65536"/>
                        <a:gd name="T7" fmla="*/ 0 60000 65536"/>
                        <a:gd name="T8" fmla="*/ 0 60000 65536"/>
                        <a:gd name="T9" fmla="*/ 0 w 227"/>
                        <a:gd name="T10" fmla="*/ 0 h 185"/>
                        <a:gd name="T11" fmla="*/ 227 w 227"/>
                        <a:gd name="T12" fmla="*/ 185 h 185"/>
                      </a:gdLst>
                      <a:ahLst/>
                      <a:cxnLst>
                        <a:cxn ang="T6">
                          <a:pos x="T0" y="T1"/>
                        </a:cxn>
                        <a:cxn ang="T7">
                          <a:pos x="T2" y="T3"/>
                        </a:cxn>
                        <a:cxn ang="T8">
                          <a:pos x="T4" y="T5"/>
                        </a:cxn>
                      </a:cxnLst>
                      <a:rect l="T9" t="T10" r="T11" b="T12"/>
                      <a:pathLst>
                        <a:path w="227" h="185">
                          <a:moveTo>
                            <a:pt x="191" y="185"/>
                          </a:moveTo>
                          <a:lnTo>
                            <a:pt x="0" y="0"/>
                          </a:lnTo>
                          <a:lnTo>
                            <a:pt x="227" y="137"/>
                          </a:lnTo>
                        </a:path>
                      </a:pathLst>
                    </a:custGeom>
                    <a:solidFill>
                      <a:srgbClr val="C0C0C0"/>
                    </a:solidFill>
                    <a:ln w="9525" cap="flat" cmpd="sng">
                      <a:noFill/>
                      <a:prstDash val="solid"/>
                      <a:round/>
                      <a:headEnd type="none" w="med" len="med"/>
                      <a:tailEnd type="none" w="med" len="me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755" name="Oval 245"/>
                    <p:cNvSpPr>
                      <a:spLocks noChangeArrowheads="1"/>
                    </p:cNvSpPr>
                    <p:nvPr/>
                  </p:nvSpPr>
                  <p:spPr bwMode="auto">
                    <a:xfrm>
                      <a:off x="2080" y="2491"/>
                      <a:ext cx="75" cy="78"/>
                    </a:xfrm>
                    <a:prstGeom prst="ellipse">
                      <a:avLst/>
                    </a:prstGeom>
                    <a:solidFill>
                      <a:srgbClr val="C0C0C0"/>
                    </a:solidFill>
                    <a:ln w="9525" algn="ctr">
                      <a:noFill/>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sp>
                <p:nvSpPr>
                  <p:cNvPr id="749" name="Freeform 246"/>
                  <p:cNvSpPr>
                    <a:spLocks/>
                  </p:cNvSpPr>
                  <p:nvPr/>
                </p:nvSpPr>
                <p:spPr bwMode="auto">
                  <a:xfrm>
                    <a:off x="3539" y="3332"/>
                    <a:ext cx="57" cy="27"/>
                  </a:xfrm>
                  <a:custGeom>
                    <a:avLst/>
                    <a:gdLst>
                      <a:gd name="T0" fmla="*/ 0 w 57"/>
                      <a:gd name="T1" fmla="*/ 33 h 33"/>
                      <a:gd name="T2" fmla="*/ 7 w 57"/>
                      <a:gd name="T3" fmla="*/ 10 h 33"/>
                      <a:gd name="T4" fmla="*/ 55 w 57"/>
                      <a:gd name="T5" fmla="*/ 0 h 33"/>
                      <a:gd name="T6" fmla="*/ 57 w 57"/>
                      <a:gd name="T7" fmla="*/ 32 h 33"/>
                      <a:gd name="T8" fmla="*/ 0 60000 65536"/>
                      <a:gd name="T9" fmla="*/ 0 60000 65536"/>
                      <a:gd name="T10" fmla="*/ 0 60000 65536"/>
                      <a:gd name="T11" fmla="*/ 0 60000 65536"/>
                      <a:gd name="T12" fmla="*/ 0 w 57"/>
                      <a:gd name="T13" fmla="*/ 0 h 33"/>
                      <a:gd name="T14" fmla="*/ 57 w 57"/>
                      <a:gd name="T15" fmla="*/ 33 h 33"/>
                    </a:gdLst>
                    <a:ahLst/>
                    <a:cxnLst>
                      <a:cxn ang="T8">
                        <a:pos x="T0" y="T1"/>
                      </a:cxn>
                      <a:cxn ang="T9">
                        <a:pos x="T2" y="T3"/>
                      </a:cxn>
                      <a:cxn ang="T10">
                        <a:pos x="T4" y="T5"/>
                      </a:cxn>
                      <a:cxn ang="T11">
                        <a:pos x="T6" y="T7"/>
                      </a:cxn>
                    </a:cxnLst>
                    <a:rect l="T12" t="T13" r="T14" b="T15"/>
                    <a:pathLst>
                      <a:path w="57" h="33">
                        <a:moveTo>
                          <a:pt x="0" y="33"/>
                        </a:moveTo>
                        <a:lnTo>
                          <a:pt x="7" y="10"/>
                        </a:lnTo>
                        <a:lnTo>
                          <a:pt x="55" y="0"/>
                        </a:lnTo>
                        <a:lnTo>
                          <a:pt x="57" y="32"/>
                        </a:lnTo>
                      </a:path>
                    </a:pathLst>
                  </a:custGeom>
                  <a:solidFill>
                    <a:srgbClr val="EAEAEA"/>
                  </a:solidFill>
                  <a:ln w="9525" cap="flat" cmpd="sng">
                    <a:noFill/>
                    <a:prstDash val="solid"/>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750" name="Freeform 247"/>
                  <p:cNvSpPr>
                    <a:spLocks/>
                  </p:cNvSpPr>
                  <p:nvPr/>
                </p:nvSpPr>
                <p:spPr bwMode="auto">
                  <a:xfrm>
                    <a:off x="3591" y="3332"/>
                    <a:ext cx="31" cy="27"/>
                  </a:xfrm>
                  <a:custGeom>
                    <a:avLst/>
                    <a:gdLst>
                      <a:gd name="T0" fmla="*/ 4 w 29"/>
                      <a:gd name="T1" fmla="*/ 31 h 31"/>
                      <a:gd name="T2" fmla="*/ 0 w 29"/>
                      <a:gd name="T3" fmla="*/ 0 h 31"/>
                      <a:gd name="T4" fmla="*/ 21 w 29"/>
                      <a:gd name="T5" fmla="*/ 2 h 31"/>
                      <a:gd name="T6" fmla="*/ 29 w 29"/>
                      <a:gd name="T7" fmla="*/ 25 h 31"/>
                      <a:gd name="T8" fmla="*/ 0 60000 65536"/>
                      <a:gd name="T9" fmla="*/ 0 60000 65536"/>
                      <a:gd name="T10" fmla="*/ 0 60000 65536"/>
                      <a:gd name="T11" fmla="*/ 0 60000 65536"/>
                      <a:gd name="T12" fmla="*/ 0 w 29"/>
                      <a:gd name="T13" fmla="*/ 0 h 31"/>
                      <a:gd name="T14" fmla="*/ 29 w 29"/>
                      <a:gd name="T15" fmla="*/ 31 h 31"/>
                    </a:gdLst>
                    <a:ahLst/>
                    <a:cxnLst>
                      <a:cxn ang="T8">
                        <a:pos x="T0" y="T1"/>
                      </a:cxn>
                      <a:cxn ang="T9">
                        <a:pos x="T2" y="T3"/>
                      </a:cxn>
                      <a:cxn ang="T10">
                        <a:pos x="T4" y="T5"/>
                      </a:cxn>
                      <a:cxn ang="T11">
                        <a:pos x="T6" y="T7"/>
                      </a:cxn>
                    </a:cxnLst>
                    <a:rect l="T12" t="T13" r="T14" b="T15"/>
                    <a:pathLst>
                      <a:path w="29" h="31">
                        <a:moveTo>
                          <a:pt x="4" y="31"/>
                        </a:moveTo>
                        <a:lnTo>
                          <a:pt x="0" y="0"/>
                        </a:lnTo>
                        <a:lnTo>
                          <a:pt x="21" y="2"/>
                        </a:lnTo>
                        <a:lnTo>
                          <a:pt x="29" y="25"/>
                        </a:lnTo>
                      </a:path>
                    </a:pathLst>
                  </a:custGeom>
                  <a:solidFill>
                    <a:srgbClr val="B2B2B2"/>
                  </a:solidFill>
                  <a:ln w="9525" cap="flat" cmpd="sng">
                    <a:noFill/>
                    <a:prstDash val="solid"/>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751" name="Freeform 248"/>
                  <p:cNvSpPr>
                    <a:spLocks/>
                  </p:cNvSpPr>
                  <p:nvPr/>
                </p:nvSpPr>
                <p:spPr bwMode="auto">
                  <a:xfrm>
                    <a:off x="3512" y="3346"/>
                    <a:ext cx="96" cy="58"/>
                  </a:xfrm>
                  <a:custGeom>
                    <a:avLst/>
                    <a:gdLst>
                      <a:gd name="T0" fmla="*/ 0 w 94"/>
                      <a:gd name="T1" fmla="*/ 60 h 60"/>
                      <a:gd name="T2" fmla="*/ 11 w 94"/>
                      <a:gd name="T3" fmla="*/ 19 h 60"/>
                      <a:gd name="T4" fmla="*/ 88 w 94"/>
                      <a:gd name="T5" fmla="*/ 0 h 60"/>
                      <a:gd name="T6" fmla="*/ 94 w 94"/>
                      <a:gd name="T7" fmla="*/ 59 h 60"/>
                      <a:gd name="T8" fmla="*/ 0 60000 65536"/>
                      <a:gd name="T9" fmla="*/ 0 60000 65536"/>
                      <a:gd name="T10" fmla="*/ 0 60000 65536"/>
                      <a:gd name="T11" fmla="*/ 0 60000 65536"/>
                      <a:gd name="T12" fmla="*/ 0 w 94"/>
                      <a:gd name="T13" fmla="*/ 0 h 60"/>
                      <a:gd name="T14" fmla="*/ 94 w 94"/>
                      <a:gd name="T15" fmla="*/ 60 h 60"/>
                    </a:gdLst>
                    <a:ahLst/>
                    <a:cxnLst>
                      <a:cxn ang="T8">
                        <a:pos x="T0" y="T1"/>
                      </a:cxn>
                      <a:cxn ang="T9">
                        <a:pos x="T2" y="T3"/>
                      </a:cxn>
                      <a:cxn ang="T10">
                        <a:pos x="T4" y="T5"/>
                      </a:cxn>
                      <a:cxn ang="T11">
                        <a:pos x="T6" y="T7"/>
                      </a:cxn>
                    </a:cxnLst>
                    <a:rect l="T12" t="T13" r="T14" b="T15"/>
                    <a:pathLst>
                      <a:path w="94" h="60">
                        <a:moveTo>
                          <a:pt x="0" y="60"/>
                        </a:moveTo>
                        <a:lnTo>
                          <a:pt x="11" y="19"/>
                        </a:lnTo>
                        <a:lnTo>
                          <a:pt x="88" y="0"/>
                        </a:lnTo>
                        <a:lnTo>
                          <a:pt x="94" y="59"/>
                        </a:lnTo>
                      </a:path>
                    </a:pathLst>
                  </a:custGeom>
                  <a:solidFill>
                    <a:srgbClr val="C0C0C0"/>
                  </a:solidFill>
                  <a:ln w="9525" cap="flat" cmpd="sng">
                    <a:noFill/>
                    <a:prstDash val="solid"/>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752" name="Freeform 249"/>
                  <p:cNvSpPr>
                    <a:spLocks/>
                  </p:cNvSpPr>
                  <p:nvPr/>
                </p:nvSpPr>
                <p:spPr bwMode="auto">
                  <a:xfrm>
                    <a:off x="3600" y="3346"/>
                    <a:ext cx="48" cy="54"/>
                  </a:xfrm>
                  <a:custGeom>
                    <a:avLst/>
                    <a:gdLst>
                      <a:gd name="T0" fmla="*/ 7 w 49"/>
                      <a:gd name="T1" fmla="*/ 57 h 57"/>
                      <a:gd name="T2" fmla="*/ 0 w 49"/>
                      <a:gd name="T3" fmla="*/ 0 h 57"/>
                      <a:gd name="T4" fmla="*/ 35 w 49"/>
                      <a:gd name="T5" fmla="*/ 5 h 57"/>
                      <a:gd name="T6" fmla="*/ 49 w 49"/>
                      <a:gd name="T7" fmla="*/ 46 h 57"/>
                      <a:gd name="T8" fmla="*/ 0 60000 65536"/>
                      <a:gd name="T9" fmla="*/ 0 60000 65536"/>
                      <a:gd name="T10" fmla="*/ 0 60000 65536"/>
                      <a:gd name="T11" fmla="*/ 0 60000 65536"/>
                      <a:gd name="T12" fmla="*/ 0 w 49"/>
                      <a:gd name="T13" fmla="*/ 0 h 57"/>
                      <a:gd name="T14" fmla="*/ 49 w 49"/>
                      <a:gd name="T15" fmla="*/ 57 h 57"/>
                    </a:gdLst>
                    <a:ahLst/>
                    <a:cxnLst>
                      <a:cxn ang="T8">
                        <a:pos x="T0" y="T1"/>
                      </a:cxn>
                      <a:cxn ang="T9">
                        <a:pos x="T2" y="T3"/>
                      </a:cxn>
                      <a:cxn ang="T10">
                        <a:pos x="T4" y="T5"/>
                      </a:cxn>
                      <a:cxn ang="T11">
                        <a:pos x="T6" y="T7"/>
                      </a:cxn>
                    </a:cxnLst>
                    <a:rect l="T12" t="T13" r="T14" b="T15"/>
                    <a:pathLst>
                      <a:path w="49" h="57">
                        <a:moveTo>
                          <a:pt x="7" y="57"/>
                        </a:moveTo>
                        <a:lnTo>
                          <a:pt x="0" y="0"/>
                        </a:lnTo>
                        <a:lnTo>
                          <a:pt x="35" y="5"/>
                        </a:lnTo>
                        <a:lnTo>
                          <a:pt x="49" y="46"/>
                        </a:lnTo>
                      </a:path>
                    </a:pathLst>
                  </a:custGeom>
                  <a:solidFill>
                    <a:srgbClr val="969696"/>
                  </a:solidFill>
                  <a:ln w="9525" cap="flat" cmpd="sng">
                    <a:noFill/>
                    <a:prstDash val="solid"/>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grpSp>
              <p:nvGrpSpPr>
                <p:cNvPr id="36974" name="Group 250"/>
                <p:cNvGrpSpPr>
                  <a:grpSpLocks/>
                </p:cNvGrpSpPr>
                <p:nvPr/>
              </p:nvGrpSpPr>
              <p:grpSpPr bwMode="auto">
                <a:xfrm flipH="1">
                  <a:off x="5021" y="1567"/>
                  <a:ext cx="486" cy="344"/>
                  <a:chOff x="2932" y="664"/>
                  <a:chExt cx="913" cy="649"/>
                </a:xfrm>
              </p:grpSpPr>
              <p:sp>
                <p:nvSpPr>
                  <p:cNvPr id="740" name="Freeform 251"/>
                  <p:cNvSpPr>
                    <a:spLocks/>
                  </p:cNvSpPr>
                  <p:nvPr/>
                </p:nvSpPr>
                <p:spPr bwMode="auto">
                  <a:xfrm>
                    <a:off x="3252" y="666"/>
                    <a:ext cx="98" cy="112"/>
                  </a:xfrm>
                  <a:custGeom>
                    <a:avLst/>
                    <a:gdLst>
                      <a:gd name="T0" fmla="*/ 0 w 188"/>
                      <a:gd name="T1" fmla="*/ 0 h 232"/>
                      <a:gd name="T2" fmla="*/ 1 w 188"/>
                      <a:gd name="T3" fmla="*/ 0 h 232"/>
                      <a:gd name="T4" fmla="*/ 1 w 188"/>
                      <a:gd name="T5" fmla="*/ 0 h 232"/>
                      <a:gd name="T6" fmla="*/ 1 w 188"/>
                      <a:gd name="T7" fmla="*/ 0 h 232"/>
                      <a:gd name="T8" fmla="*/ 0 w 188"/>
                      <a:gd name="T9" fmla="*/ 0 h 232"/>
                      <a:gd name="T10" fmla="*/ 0 60000 65536"/>
                      <a:gd name="T11" fmla="*/ 0 60000 65536"/>
                      <a:gd name="T12" fmla="*/ 0 60000 65536"/>
                      <a:gd name="T13" fmla="*/ 0 60000 65536"/>
                      <a:gd name="T14" fmla="*/ 0 60000 65536"/>
                      <a:gd name="T15" fmla="*/ 0 w 188"/>
                      <a:gd name="T16" fmla="*/ 0 h 232"/>
                      <a:gd name="T17" fmla="*/ 188 w 188"/>
                      <a:gd name="T18" fmla="*/ 232 h 232"/>
                    </a:gdLst>
                    <a:ahLst/>
                    <a:cxnLst>
                      <a:cxn ang="T10">
                        <a:pos x="T0" y="T1"/>
                      </a:cxn>
                      <a:cxn ang="T11">
                        <a:pos x="T2" y="T3"/>
                      </a:cxn>
                      <a:cxn ang="T12">
                        <a:pos x="T4" y="T5"/>
                      </a:cxn>
                      <a:cxn ang="T13">
                        <a:pos x="T6" y="T7"/>
                      </a:cxn>
                      <a:cxn ang="T14">
                        <a:pos x="T8" y="T9"/>
                      </a:cxn>
                    </a:cxnLst>
                    <a:rect l="T15" t="T16" r="T17" b="T18"/>
                    <a:pathLst>
                      <a:path w="188" h="232">
                        <a:moveTo>
                          <a:pt x="0" y="225"/>
                        </a:moveTo>
                        <a:lnTo>
                          <a:pt x="15" y="153"/>
                        </a:lnTo>
                        <a:lnTo>
                          <a:pt x="186" y="0"/>
                        </a:lnTo>
                        <a:lnTo>
                          <a:pt x="188" y="232"/>
                        </a:lnTo>
                        <a:lnTo>
                          <a:pt x="0" y="225"/>
                        </a:lnTo>
                        <a:close/>
                      </a:path>
                    </a:pathLst>
                  </a:custGeom>
                  <a:solidFill>
                    <a:srgbClr val="233360"/>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741" name="Freeform 252"/>
                  <p:cNvSpPr>
                    <a:spLocks/>
                  </p:cNvSpPr>
                  <p:nvPr/>
                </p:nvSpPr>
                <p:spPr bwMode="auto">
                  <a:xfrm>
                    <a:off x="3117" y="666"/>
                    <a:ext cx="730" cy="645"/>
                  </a:xfrm>
                  <a:custGeom>
                    <a:avLst/>
                    <a:gdLst>
                      <a:gd name="T0" fmla="*/ 1 w 1454"/>
                      <a:gd name="T1" fmla="*/ 1 h 1298"/>
                      <a:gd name="T2" fmla="*/ 1 w 1454"/>
                      <a:gd name="T3" fmla="*/ 1 h 1298"/>
                      <a:gd name="T4" fmla="*/ 1 w 1454"/>
                      <a:gd name="T5" fmla="*/ 1 h 1298"/>
                      <a:gd name="T6" fmla="*/ 1 w 1454"/>
                      <a:gd name="T7" fmla="*/ 0 h 1298"/>
                      <a:gd name="T8" fmla="*/ 1 w 1454"/>
                      <a:gd name="T9" fmla="*/ 1 h 1298"/>
                      <a:gd name="T10" fmla="*/ 0 w 1454"/>
                      <a:gd name="T11" fmla="*/ 1 h 1298"/>
                      <a:gd name="T12" fmla="*/ 1 w 1454"/>
                      <a:gd name="T13" fmla="*/ 1 h 1298"/>
                      <a:gd name="T14" fmla="*/ 1 w 1454"/>
                      <a:gd name="T15" fmla="*/ 1 h 1298"/>
                      <a:gd name="T16" fmla="*/ 1 w 1454"/>
                      <a:gd name="T17" fmla="*/ 1 h 12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54"/>
                      <a:gd name="T28" fmla="*/ 0 h 1298"/>
                      <a:gd name="T29" fmla="*/ 1454 w 1454"/>
                      <a:gd name="T30" fmla="*/ 1298 h 12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54" h="1298">
                        <a:moveTo>
                          <a:pt x="1365" y="365"/>
                        </a:moveTo>
                        <a:lnTo>
                          <a:pt x="1008" y="301"/>
                        </a:lnTo>
                        <a:lnTo>
                          <a:pt x="992" y="130"/>
                        </a:lnTo>
                        <a:lnTo>
                          <a:pt x="454" y="0"/>
                        </a:lnTo>
                        <a:lnTo>
                          <a:pt x="455" y="199"/>
                        </a:lnTo>
                        <a:lnTo>
                          <a:pt x="0" y="117"/>
                        </a:lnTo>
                        <a:lnTo>
                          <a:pt x="4" y="1298"/>
                        </a:lnTo>
                        <a:lnTo>
                          <a:pt x="1454" y="1291"/>
                        </a:lnTo>
                        <a:lnTo>
                          <a:pt x="1365" y="365"/>
                        </a:lnTo>
                        <a:close/>
                      </a:path>
                    </a:pathLst>
                  </a:custGeom>
                  <a:solidFill>
                    <a:srgbClr val="FFE5E5"/>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742" name="Freeform 253"/>
                  <p:cNvSpPr>
                    <a:spLocks/>
                  </p:cNvSpPr>
                  <p:nvPr/>
                </p:nvSpPr>
                <p:spPr bwMode="auto">
                  <a:xfrm>
                    <a:off x="3160" y="1044"/>
                    <a:ext cx="638" cy="105"/>
                  </a:xfrm>
                  <a:custGeom>
                    <a:avLst/>
                    <a:gdLst>
                      <a:gd name="T0" fmla="*/ 1 w 1274"/>
                      <a:gd name="T1" fmla="*/ 1 h 213"/>
                      <a:gd name="T2" fmla="*/ 0 w 1274"/>
                      <a:gd name="T3" fmla="*/ 1 h 213"/>
                      <a:gd name="T4" fmla="*/ 0 w 1274"/>
                      <a:gd name="T5" fmla="*/ 0 h 213"/>
                      <a:gd name="T6" fmla="*/ 1 w 1274"/>
                      <a:gd name="T7" fmla="*/ 1 h 213"/>
                      <a:gd name="T8" fmla="*/ 1 w 1274"/>
                      <a:gd name="T9" fmla="*/ 1 h 213"/>
                      <a:gd name="T10" fmla="*/ 1 w 1274"/>
                      <a:gd name="T11" fmla="*/ 1 h 213"/>
                      <a:gd name="T12" fmla="*/ 1 w 1274"/>
                      <a:gd name="T13" fmla="*/ 1 h 213"/>
                      <a:gd name="T14" fmla="*/ 0 60000 65536"/>
                      <a:gd name="T15" fmla="*/ 0 60000 65536"/>
                      <a:gd name="T16" fmla="*/ 0 60000 65536"/>
                      <a:gd name="T17" fmla="*/ 0 60000 65536"/>
                      <a:gd name="T18" fmla="*/ 0 60000 65536"/>
                      <a:gd name="T19" fmla="*/ 0 60000 65536"/>
                      <a:gd name="T20" fmla="*/ 0 60000 65536"/>
                      <a:gd name="T21" fmla="*/ 0 w 1274"/>
                      <a:gd name="T22" fmla="*/ 0 h 213"/>
                      <a:gd name="T23" fmla="*/ 1274 w 1274"/>
                      <a:gd name="T24" fmla="*/ 213 h 2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4" h="213">
                        <a:moveTo>
                          <a:pt x="3" y="167"/>
                        </a:moveTo>
                        <a:lnTo>
                          <a:pt x="0" y="167"/>
                        </a:lnTo>
                        <a:lnTo>
                          <a:pt x="0" y="0"/>
                        </a:lnTo>
                        <a:lnTo>
                          <a:pt x="1255" y="99"/>
                        </a:lnTo>
                        <a:lnTo>
                          <a:pt x="1263" y="100"/>
                        </a:lnTo>
                        <a:lnTo>
                          <a:pt x="1274" y="213"/>
                        </a:lnTo>
                        <a:lnTo>
                          <a:pt x="3" y="167"/>
                        </a:lnTo>
                        <a:close/>
                      </a:path>
                    </a:pathLst>
                  </a:custGeom>
                  <a:solidFill>
                    <a:srgbClr val="AAFFFF"/>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743" name="Freeform 254"/>
                  <p:cNvSpPr>
                    <a:spLocks/>
                  </p:cNvSpPr>
                  <p:nvPr/>
                </p:nvSpPr>
                <p:spPr bwMode="auto">
                  <a:xfrm>
                    <a:off x="3160" y="914"/>
                    <a:ext cx="626" cy="136"/>
                  </a:xfrm>
                  <a:custGeom>
                    <a:avLst/>
                    <a:gdLst>
                      <a:gd name="T0" fmla="*/ 0 w 1255"/>
                      <a:gd name="T1" fmla="*/ 0 h 265"/>
                      <a:gd name="T2" fmla="*/ 0 w 1255"/>
                      <a:gd name="T3" fmla="*/ 0 h 265"/>
                      <a:gd name="T4" fmla="*/ 0 w 1255"/>
                      <a:gd name="T5" fmla="*/ 0 h 265"/>
                      <a:gd name="T6" fmla="*/ 0 w 1255"/>
                      <a:gd name="T7" fmla="*/ 0 h 265"/>
                      <a:gd name="T8" fmla="*/ 0 w 1255"/>
                      <a:gd name="T9" fmla="*/ 0 h 265"/>
                      <a:gd name="T10" fmla="*/ 0 w 1255"/>
                      <a:gd name="T11" fmla="*/ 0 h 265"/>
                      <a:gd name="T12" fmla="*/ 0 w 1255"/>
                      <a:gd name="T13" fmla="*/ 0 h 265"/>
                      <a:gd name="T14" fmla="*/ 0 60000 65536"/>
                      <a:gd name="T15" fmla="*/ 0 60000 65536"/>
                      <a:gd name="T16" fmla="*/ 0 60000 65536"/>
                      <a:gd name="T17" fmla="*/ 0 60000 65536"/>
                      <a:gd name="T18" fmla="*/ 0 60000 65536"/>
                      <a:gd name="T19" fmla="*/ 0 60000 65536"/>
                      <a:gd name="T20" fmla="*/ 0 60000 65536"/>
                      <a:gd name="T21" fmla="*/ 0 w 1255"/>
                      <a:gd name="T22" fmla="*/ 0 h 265"/>
                      <a:gd name="T23" fmla="*/ 1255 w 1255"/>
                      <a:gd name="T24" fmla="*/ 265 h 2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5" h="265">
                        <a:moveTo>
                          <a:pt x="5" y="166"/>
                        </a:moveTo>
                        <a:lnTo>
                          <a:pt x="1" y="166"/>
                        </a:lnTo>
                        <a:lnTo>
                          <a:pt x="0" y="0"/>
                        </a:lnTo>
                        <a:lnTo>
                          <a:pt x="1234" y="151"/>
                        </a:lnTo>
                        <a:lnTo>
                          <a:pt x="1244" y="152"/>
                        </a:lnTo>
                        <a:lnTo>
                          <a:pt x="1255" y="265"/>
                        </a:lnTo>
                        <a:lnTo>
                          <a:pt x="5" y="166"/>
                        </a:lnTo>
                        <a:close/>
                      </a:path>
                    </a:pathLst>
                  </a:custGeom>
                  <a:solidFill>
                    <a:srgbClr val="BAFFFF"/>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744" name="Freeform 255"/>
                  <p:cNvSpPr>
                    <a:spLocks/>
                  </p:cNvSpPr>
                  <p:nvPr/>
                </p:nvSpPr>
                <p:spPr bwMode="auto">
                  <a:xfrm>
                    <a:off x="3160" y="766"/>
                    <a:ext cx="620" cy="180"/>
                  </a:xfrm>
                  <a:custGeom>
                    <a:avLst/>
                    <a:gdLst>
                      <a:gd name="T0" fmla="*/ 0 w 1235"/>
                      <a:gd name="T1" fmla="*/ 0 h 363"/>
                      <a:gd name="T2" fmla="*/ 0 w 1235"/>
                      <a:gd name="T3" fmla="*/ 0 h 363"/>
                      <a:gd name="T4" fmla="*/ 0 w 1235"/>
                      <a:gd name="T5" fmla="*/ 0 h 363"/>
                      <a:gd name="T6" fmla="*/ 0 w 1235"/>
                      <a:gd name="T7" fmla="*/ 0 h 363"/>
                      <a:gd name="T8" fmla="*/ 0 w 1235"/>
                      <a:gd name="T9" fmla="*/ 0 h 363"/>
                      <a:gd name="T10" fmla="*/ 0 w 1235"/>
                      <a:gd name="T11" fmla="*/ 0 h 363"/>
                      <a:gd name="T12" fmla="*/ 0 60000 65536"/>
                      <a:gd name="T13" fmla="*/ 0 60000 65536"/>
                      <a:gd name="T14" fmla="*/ 0 60000 65536"/>
                      <a:gd name="T15" fmla="*/ 0 60000 65536"/>
                      <a:gd name="T16" fmla="*/ 0 60000 65536"/>
                      <a:gd name="T17" fmla="*/ 0 60000 65536"/>
                      <a:gd name="T18" fmla="*/ 0 w 1235"/>
                      <a:gd name="T19" fmla="*/ 0 h 363"/>
                      <a:gd name="T20" fmla="*/ 1235 w 1235"/>
                      <a:gd name="T21" fmla="*/ 363 h 363"/>
                    </a:gdLst>
                    <a:ahLst/>
                    <a:cxnLst>
                      <a:cxn ang="T12">
                        <a:pos x="T0" y="T1"/>
                      </a:cxn>
                      <a:cxn ang="T13">
                        <a:pos x="T2" y="T3"/>
                      </a:cxn>
                      <a:cxn ang="T14">
                        <a:pos x="T4" y="T5"/>
                      </a:cxn>
                      <a:cxn ang="T15">
                        <a:pos x="T6" y="T7"/>
                      </a:cxn>
                      <a:cxn ang="T16">
                        <a:pos x="T8" y="T9"/>
                      </a:cxn>
                      <a:cxn ang="T17">
                        <a:pos x="T10" y="T11"/>
                      </a:cxn>
                    </a:cxnLst>
                    <a:rect l="T18" t="T19" r="T20" b="T21"/>
                    <a:pathLst>
                      <a:path w="1235" h="363">
                        <a:moveTo>
                          <a:pt x="6" y="212"/>
                        </a:moveTo>
                        <a:lnTo>
                          <a:pt x="0" y="212"/>
                        </a:lnTo>
                        <a:lnTo>
                          <a:pt x="0" y="0"/>
                        </a:lnTo>
                        <a:lnTo>
                          <a:pt x="1220" y="204"/>
                        </a:lnTo>
                        <a:lnTo>
                          <a:pt x="1235" y="363"/>
                        </a:lnTo>
                        <a:lnTo>
                          <a:pt x="6" y="212"/>
                        </a:lnTo>
                        <a:close/>
                      </a:path>
                    </a:pathLst>
                  </a:custGeom>
                  <a:solidFill>
                    <a:srgbClr val="CCFFFF"/>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745" name="Freeform 256"/>
                  <p:cNvSpPr>
                    <a:spLocks/>
                  </p:cNvSpPr>
                  <p:nvPr/>
                </p:nvSpPr>
                <p:spPr bwMode="auto">
                  <a:xfrm>
                    <a:off x="2933" y="722"/>
                    <a:ext cx="190" cy="589"/>
                  </a:xfrm>
                  <a:custGeom>
                    <a:avLst/>
                    <a:gdLst>
                      <a:gd name="T0" fmla="*/ 0 w 376"/>
                      <a:gd name="T1" fmla="*/ 1 h 1181"/>
                      <a:gd name="T2" fmla="*/ 1 w 376"/>
                      <a:gd name="T3" fmla="*/ 1 h 1181"/>
                      <a:gd name="T4" fmla="*/ 1 w 376"/>
                      <a:gd name="T5" fmla="*/ 0 h 1181"/>
                      <a:gd name="T6" fmla="*/ 1 w 376"/>
                      <a:gd name="T7" fmla="*/ 1 h 1181"/>
                      <a:gd name="T8" fmla="*/ 0 w 376"/>
                      <a:gd name="T9" fmla="*/ 1 h 1181"/>
                      <a:gd name="T10" fmla="*/ 0 60000 65536"/>
                      <a:gd name="T11" fmla="*/ 0 60000 65536"/>
                      <a:gd name="T12" fmla="*/ 0 60000 65536"/>
                      <a:gd name="T13" fmla="*/ 0 60000 65536"/>
                      <a:gd name="T14" fmla="*/ 0 60000 65536"/>
                      <a:gd name="T15" fmla="*/ 0 w 376"/>
                      <a:gd name="T16" fmla="*/ 0 h 1181"/>
                      <a:gd name="T17" fmla="*/ 376 w 376"/>
                      <a:gd name="T18" fmla="*/ 1181 h 1181"/>
                    </a:gdLst>
                    <a:ahLst/>
                    <a:cxnLst>
                      <a:cxn ang="T10">
                        <a:pos x="T0" y="T1"/>
                      </a:cxn>
                      <a:cxn ang="T11">
                        <a:pos x="T2" y="T3"/>
                      </a:cxn>
                      <a:cxn ang="T12">
                        <a:pos x="T4" y="T5"/>
                      </a:cxn>
                      <a:cxn ang="T13">
                        <a:pos x="T6" y="T7"/>
                      </a:cxn>
                      <a:cxn ang="T14">
                        <a:pos x="T8" y="T9"/>
                      </a:cxn>
                    </a:cxnLst>
                    <a:rect l="T15" t="T16" r="T17" b="T18"/>
                    <a:pathLst>
                      <a:path w="376" h="1181">
                        <a:moveTo>
                          <a:pt x="0" y="1168"/>
                        </a:moveTo>
                        <a:lnTo>
                          <a:pt x="30" y="306"/>
                        </a:lnTo>
                        <a:lnTo>
                          <a:pt x="372" y="0"/>
                        </a:lnTo>
                        <a:lnTo>
                          <a:pt x="376" y="1181"/>
                        </a:lnTo>
                        <a:lnTo>
                          <a:pt x="0" y="1168"/>
                        </a:lnTo>
                        <a:close/>
                      </a:path>
                    </a:pathLst>
                  </a:custGeom>
                  <a:solidFill>
                    <a:srgbClr val="667F99"/>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746" name="Freeform 257"/>
                  <p:cNvSpPr>
                    <a:spLocks/>
                  </p:cNvSpPr>
                  <p:nvPr/>
                </p:nvSpPr>
                <p:spPr bwMode="auto">
                  <a:xfrm>
                    <a:off x="3160" y="1175"/>
                    <a:ext cx="650" cy="136"/>
                  </a:xfrm>
                  <a:custGeom>
                    <a:avLst/>
                    <a:gdLst>
                      <a:gd name="T0" fmla="*/ 0 w 1299"/>
                      <a:gd name="T1" fmla="*/ 0 h 272"/>
                      <a:gd name="T2" fmla="*/ 0 w 1299"/>
                      <a:gd name="T3" fmla="*/ 1 h 272"/>
                      <a:gd name="T4" fmla="*/ 0 w 1299"/>
                      <a:gd name="T5" fmla="*/ 1 h 272"/>
                      <a:gd name="T6" fmla="*/ 0 w 1299"/>
                      <a:gd name="T7" fmla="*/ 1 h 272"/>
                      <a:gd name="T8" fmla="*/ 0 w 1299"/>
                      <a:gd name="T9" fmla="*/ 1 h 272"/>
                      <a:gd name="T10" fmla="*/ 0 w 1299"/>
                      <a:gd name="T11" fmla="*/ 1 h 272"/>
                      <a:gd name="T12" fmla="*/ 0 w 1299"/>
                      <a:gd name="T13" fmla="*/ 1 h 272"/>
                      <a:gd name="T14" fmla="*/ 0 w 1299"/>
                      <a:gd name="T15" fmla="*/ 1 h 272"/>
                      <a:gd name="T16" fmla="*/ 0 w 1299"/>
                      <a:gd name="T17" fmla="*/ 1 h 272"/>
                      <a:gd name="T18" fmla="*/ 0 w 1299"/>
                      <a:gd name="T19" fmla="*/ 0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99"/>
                      <a:gd name="T31" fmla="*/ 0 h 272"/>
                      <a:gd name="T32" fmla="*/ 1299 w 1299"/>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99" h="272">
                        <a:moveTo>
                          <a:pt x="0" y="0"/>
                        </a:moveTo>
                        <a:lnTo>
                          <a:pt x="1277" y="46"/>
                        </a:lnTo>
                        <a:lnTo>
                          <a:pt x="1282" y="47"/>
                        </a:lnTo>
                        <a:lnTo>
                          <a:pt x="1299" y="208"/>
                        </a:lnTo>
                        <a:lnTo>
                          <a:pt x="867" y="210"/>
                        </a:lnTo>
                        <a:lnTo>
                          <a:pt x="876" y="271"/>
                        </a:lnTo>
                        <a:lnTo>
                          <a:pt x="462" y="272"/>
                        </a:lnTo>
                        <a:lnTo>
                          <a:pt x="462" y="211"/>
                        </a:lnTo>
                        <a:lnTo>
                          <a:pt x="2" y="213"/>
                        </a:lnTo>
                        <a:lnTo>
                          <a:pt x="0" y="0"/>
                        </a:lnTo>
                        <a:close/>
                      </a:path>
                    </a:pathLst>
                  </a:custGeom>
                  <a:solidFill>
                    <a:srgbClr val="99FFFF"/>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grpSp>
        </p:grpSp>
      </p:grpSp>
      <p:pic>
        <p:nvPicPr>
          <p:cNvPr id="36899" name="Picture 16"/>
          <p:cNvPicPr>
            <a:picLocks noChangeAspect="1" noChangeArrowheads="1"/>
          </p:cNvPicPr>
          <p:nvPr/>
        </p:nvPicPr>
        <p:blipFill>
          <a:blip r:embed="rId3" cstate="print"/>
          <a:srcRect/>
          <a:stretch>
            <a:fillRect/>
          </a:stretch>
        </p:blipFill>
        <p:spPr bwMode="auto">
          <a:xfrm>
            <a:off x="3470275" y="4292600"/>
            <a:ext cx="274638" cy="295275"/>
          </a:xfrm>
          <a:prstGeom prst="rect">
            <a:avLst/>
          </a:prstGeom>
          <a:noFill/>
          <a:ln w="9525">
            <a:noFill/>
            <a:miter lim="800000"/>
            <a:headEnd/>
            <a:tailEnd/>
          </a:ln>
        </p:spPr>
      </p:pic>
      <p:sp>
        <p:nvSpPr>
          <p:cNvPr id="759" name="Text Box 263"/>
          <p:cNvSpPr txBox="1">
            <a:spLocks noChangeArrowheads="1"/>
          </p:cNvSpPr>
          <p:nvPr/>
        </p:nvSpPr>
        <p:spPr bwMode="auto">
          <a:xfrm>
            <a:off x="3821113" y="4468813"/>
            <a:ext cx="2876550" cy="400050"/>
          </a:xfrm>
          <a:prstGeom prst="rect">
            <a:avLst/>
          </a:prstGeom>
          <a:solidFill>
            <a:srgbClr val="FFFFFF">
              <a:alpha val="59999"/>
            </a:srgbClr>
          </a:solidFill>
          <a:ln w="12700">
            <a:noFill/>
            <a:miter lim="800000"/>
            <a:headEnd/>
            <a:tailEnd/>
          </a:ln>
        </p:spPr>
        <p:txBody>
          <a:bodyPr wrap="none">
            <a:spAutoFit/>
          </a:bodyPr>
          <a:lstStyle/>
          <a:p>
            <a:pPr fontAlgn="auto">
              <a:spcBef>
                <a:spcPts val="0"/>
              </a:spcBef>
              <a:spcAft>
                <a:spcPts val="0"/>
              </a:spcAft>
              <a:defRPr/>
            </a:pPr>
            <a:r>
              <a:rPr kumimoji="0" lang="en-US" altLang="ja-JP" b="1" kern="0" dirty="0">
                <a:solidFill>
                  <a:srgbClr val="000000"/>
                </a:solidFill>
                <a:latin typeface="Arial" charset="0"/>
              </a:rPr>
              <a:t>Malaysia RS </a:t>
            </a:r>
            <a:r>
              <a:rPr kumimoji="0" lang="en-US" altLang="ja-JP" sz="1400" b="1" kern="0" dirty="0">
                <a:solidFill>
                  <a:srgbClr val="000000"/>
                </a:solidFill>
                <a:latin typeface="Arial" charset="0"/>
              </a:rPr>
              <a:t>(with WINDS)</a:t>
            </a:r>
          </a:p>
        </p:txBody>
      </p:sp>
      <p:grpSp>
        <p:nvGrpSpPr>
          <p:cNvPr id="36901" name="Group 233"/>
          <p:cNvGrpSpPr>
            <a:grpSpLocks/>
          </p:cNvGrpSpPr>
          <p:nvPr/>
        </p:nvGrpSpPr>
        <p:grpSpPr bwMode="auto">
          <a:xfrm>
            <a:off x="3095625" y="4322763"/>
            <a:ext cx="649288" cy="328612"/>
            <a:chOff x="3923" y="3237"/>
            <a:chExt cx="409" cy="207"/>
          </a:xfrm>
        </p:grpSpPr>
        <p:sp>
          <p:nvSpPr>
            <p:cNvPr id="761" name="Oval 234"/>
            <p:cNvSpPr>
              <a:spLocks noChangeArrowheads="1"/>
            </p:cNvSpPr>
            <p:nvPr/>
          </p:nvSpPr>
          <p:spPr bwMode="auto">
            <a:xfrm>
              <a:off x="3923" y="3339"/>
              <a:ext cx="409" cy="105"/>
            </a:xfrm>
            <a:prstGeom prst="ellipse">
              <a:avLst/>
            </a:prstGeom>
            <a:noFill/>
            <a:ln w="6350">
              <a:solidFill>
                <a:srgbClr val="0000CC"/>
              </a:solidFill>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nvGrpSpPr>
            <p:cNvPr id="36946" name="Group 235"/>
            <p:cNvGrpSpPr>
              <a:grpSpLocks/>
            </p:cNvGrpSpPr>
            <p:nvPr/>
          </p:nvGrpSpPr>
          <p:grpSpPr bwMode="auto">
            <a:xfrm>
              <a:off x="4014" y="3229"/>
              <a:ext cx="225" cy="172"/>
              <a:chOff x="4886" y="1404"/>
              <a:chExt cx="735" cy="565"/>
            </a:xfrm>
          </p:grpSpPr>
          <p:sp>
            <p:nvSpPr>
              <p:cNvPr id="763" name="Oval 236"/>
              <p:cNvSpPr>
                <a:spLocks noChangeArrowheads="1"/>
              </p:cNvSpPr>
              <p:nvPr/>
            </p:nvSpPr>
            <p:spPr bwMode="auto">
              <a:xfrm>
                <a:off x="4886" y="1864"/>
                <a:ext cx="735" cy="105"/>
              </a:xfrm>
              <a:prstGeom prst="ellipse">
                <a:avLst/>
              </a:prstGeom>
              <a:solidFill>
                <a:srgbClr val="0000FF"/>
              </a:solidFill>
              <a:ln w="9525">
                <a:noFill/>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nvGrpSpPr>
              <p:cNvPr id="36948" name="Group 237"/>
              <p:cNvGrpSpPr>
                <a:grpSpLocks/>
              </p:cNvGrpSpPr>
              <p:nvPr/>
            </p:nvGrpSpPr>
            <p:grpSpPr bwMode="auto">
              <a:xfrm>
                <a:off x="5021" y="1404"/>
                <a:ext cx="486" cy="507"/>
                <a:chOff x="5021" y="1404"/>
                <a:chExt cx="486" cy="507"/>
              </a:xfrm>
            </p:grpSpPr>
            <p:grpSp>
              <p:nvGrpSpPr>
                <p:cNvPr id="36949" name="Group 238"/>
                <p:cNvGrpSpPr>
                  <a:grpSpLocks/>
                </p:cNvGrpSpPr>
                <p:nvPr/>
              </p:nvGrpSpPr>
              <p:grpSpPr bwMode="auto">
                <a:xfrm>
                  <a:off x="5202" y="1404"/>
                  <a:ext cx="101" cy="179"/>
                  <a:chOff x="3514" y="3162"/>
                  <a:chExt cx="135" cy="244"/>
                </a:xfrm>
              </p:grpSpPr>
              <p:sp>
                <p:nvSpPr>
                  <p:cNvPr id="774" name="Rectangle 239"/>
                  <p:cNvSpPr>
                    <a:spLocks noChangeArrowheads="1"/>
                  </p:cNvSpPr>
                  <p:nvPr/>
                </p:nvSpPr>
                <p:spPr bwMode="auto">
                  <a:xfrm>
                    <a:off x="3445" y="3278"/>
                    <a:ext cx="22" cy="67"/>
                  </a:xfrm>
                  <a:prstGeom prst="rect">
                    <a:avLst/>
                  </a:prstGeom>
                  <a:solidFill>
                    <a:srgbClr val="DDDDDD"/>
                  </a:solidFill>
                  <a:ln w="9525">
                    <a:noFill/>
                    <a:miter lim="800000"/>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nvGrpSpPr>
                  <p:cNvPr id="36959" name="Group 240"/>
                  <p:cNvGrpSpPr>
                    <a:grpSpLocks/>
                  </p:cNvGrpSpPr>
                  <p:nvPr/>
                </p:nvGrpSpPr>
                <p:grpSpPr bwMode="auto">
                  <a:xfrm rot="702354">
                    <a:off x="3520" y="3162"/>
                    <a:ext cx="107" cy="196"/>
                    <a:chOff x="2086" y="2277"/>
                    <a:chExt cx="461" cy="856"/>
                  </a:xfrm>
                </p:grpSpPr>
                <p:grpSp>
                  <p:nvGrpSpPr>
                    <p:cNvPr id="36964" name="Group 241"/>
                    <p:cNvGrpSpPr>
                      <a:grpSpLocks/>
                    </p:cNvGrpSpPr>
                    <p:nvPr/>
                  </p:nvGrpSpPr>
                  <p:grpSpPr bwMode="auto">
                    <a:xfrm rot="-3600000">
                      <a:off x="1972" y="2557"/>
                      <a:ext cx="856" cy="295"/>
                      <a:chOff x="1972" y="2557"/>
                      <a:chExt cx="856" cy="295"/>
                    </a:xfrm>
                  </p:grpSpPr>
                  <p:sp>
                    <p:nvSpPr>
                      <p:cNvPr id="783" name="Freeform 242"/>
                      <p:cNvSpPr>
                        <a:spLocks/>
                      </p:cNvSpPr>
                      <p:nvPr/>
                    </p:nvSpPr>
                    <p:spPr bwMode="auto">
                      <a:xfrm>
                        <a:off x="1867" y="573"/>
                        <a:ext cx="508" cy="395"/>
                      </a:xfrm>
                      <a:custGeom>
                        <a:avLst/>
                        <a:gdLst>
                          <a:gd name="T0" fmla="*/ 58 w 856"/>
                          <a:gd name="T1" fmla="*/ 0 h 210"/>
                          <a:gd name="T2" fmla="*/ 446 w 856"/>
                          <a:gd name="T3" fmla="*/ 202 h 210"/>
                          <a:gd name="T4" fmla="*/ 795 w 856"/>
                          <a:gd name="T5" fmla="*/ 0 h 210"/>
                          <a:gd name="T6" fmla="*/ 58 w 856"/>
                          <a:gd name="T7" fmla="*/ 0 h 210"/>
                          <a:gd name="T8" fmla="*/ 0 60000 65536"/>
                          <a:gd name="T9" fmla="*/ 0 60000 65536"/>
                          <a:gd name="T10" fmla="*/ 0 60000 65536"/>
                          <a:gd name="T11" fmla="*/ 0 60000 65536"/>
                          <a:gd name="T12" fmla="*/ 0 w 856"/>
                          <a:gd name="T13" fmla="*/ 0 h 210"/>
                          <a:gd name="T14" fmla="*/ 856 w 856"/>
                          <a:gd name="T15" fmla="*/ 210 h 210"/>
                        </a:gdLst>
                        <a:ahLst/>
                        <a:cxnLst>
                          <a:cxn ang="T8">
                            <a:pos x="T0" y="T1"/>
                          </a:cxn>
                          <a:cxn ang="T9">
                            <a:pos x="T2" y="T3"/>
                          </a:cxn>
                          <a:cxn ang="T10">
                            <a:pos x="T4" y="T5"/>
                          </a:cxn>
                          <a:cxn ang="T11">
                            <a:pos x="T6" y="T7"/>
                          </a:cxn>
                        </a:cxnLst>
                        <a:rect l="T12" t="T13" r="T14" b="T15"/>
                        <a:pathLst>
                          <a:path w="856" h="210">
                            <a:moveTo>
                              <a:pt x="58" y="0"/>
                            </a:moveTo>
                            <a:cubicBezTo>
                              <a:pt x="0" y="34"/>
                              <a:pt x="234" y="210"/>
                              <a:pt x="446" y="202"/>
                            </a:cubicBezTo>
                            <a:cubicBezTo>
                              <a:pt x="658" y="194"/>
                              <a:pt x="856" y="33"/>
                              <a:pt x="795" y="0"/>
                            </a:cubicBezTo>
                            <a:lnTo>
                              <a:pt x="58" y="0"/>
                            </a:lnTo>
                            <a:close/>
                          </a:path>
                        </a:pathLst>
                      </a:custGeom>
                      <a:solidFill>
                        <a:srgbClr val="EAEAEA"/>
                      </a:solidFill>
                      <a:ln w="9525" cap="flat" cmpd="sng">
                        <a:noFill/>
                        <a:prstDash val="solid"/>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784" name="Oval 243"/>
                      <p:cNvSpPr>
                        <a:spLocks noChangeArrowheads="1"/>
                      </p:cNvSpPr>
                      <p:nvPr/>
                    </p:nvSpPr>
                    <p:spPr bwMode="auto">
                      <a:xfrm>
                        <a:off x="1876" y="518"/>
                        <a:ext cx="450" cy="263"/>
                      </a:xfrm>
                      <a:prstGeom prst="ellipse">
                        <a:avLst/>
                      </a:prstGeom>
                      <a:solidFill>
                        <a:srgbClr val="FFFFFF"/>
                      </a:solidFill>
                      <a:ln w="9525">
                        <a:noFill/>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sp>
                  <p:nvSpPr>
                    <p:cNvPr id="781" name="Freeform 244"/>
                    <p:cNvSpPr>
                      <a:spLocks/>
                    </p:cNvSpPr>
                    <p:nvPr/>
                  </p:nvSpPr>
                  <p:spPr bwMode="auto">
                    <a:xfrm>
                      <a:off x="800" y="2268"/>
                      <a:ext cx="451" cy="137"/>
                    </a:xfrm>
                    <a:custGeom>
                      <a:avLst/>
                      <a:gdLst>
                        <a:gd name="T0" fmla="*/ 1756 w 227"/>
                        <a:gd name="T1" fmla="*/ 2690 h 185"/>
                        <a:gd name="T2" fmla="*/ 0 w 227"/>
                        <a:gd name="T3" fmla="*/ 0 h 185"/>
                        <a:gd name="T4" fmla="*/ 2069 w 227"/>
                        <a:gd name="T5" fmla="*/ 2005 h 185"/>
                        <a:gd name="T6" fmla="*/ 0 60000 65536"/>
                        <a:gd name="T7" fmla="*/ 0 60000 65536"/>
                        <a:gd name="T8" fmla="*/ 0 60000 65536"/>
                        <a:gd name="T9" fmla="*/ 0 w 227"/>
                        <a:gd name="T10" fmla="*/ 0 h 185"/>
                        <a:gd name="T11" fmla="*/ 227 w 227"/>
                        <a:gd name="T12" fmla="*/ 185 h 185"/>
                      </a:gdLst>
                      <a:ahLst/>
                      <a:cxnLst>
                        <a:cxn ang="T6">
                          <a:pos x="T0" y="T1"/>
                        </a:cxn>
                        <a:cxn ang="T7">
                          <a:pos x="T2" y="T3"/>
                        </a:cxn>
                        <a:cxn ang="T8">
                          <a:pos x="T4" y="T5"/>
                        </a:cxn>
                      </a:cxnLst>
                      <a:rect l="T9" t="T10" r="T11" b="T12"/>
                      <a:pathLst>
                        <a:path w="227" h="185">
                          <a:moveTo>
                            <a:pt x="191" y="185"/>
                          </a:moveTo>
                          <a:lnTo>
                            <a:pt x="0" y="0"/>
                          </a:lnTo>
                          <a:lnTo>
                            <a:pt x="227" y="137"/>
                          </a:lnTo>
                        </a:path>
                      </a:pathLst>
                    </a:custGeom>
                    <a:solidFill>
                      <a:srgbClr val="C0C0C0"/>
                    </a:solidFill>
                    <a:ln w="9525" cap="flat" cmpd="sng">
                      <a:noFill/>
                      <a:prstDash val="solid"/>
                      <a:round/>
                      <a:headEnd type="none" w="med" len="med"/>
                      <a:tailEnd type="none" w="med" len="me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782" name="Oval 245"/>
                    <p:cNvSpPr>
                      <a:spLocks noChangeArrowheads="1"/>
                    </p:cNvSpPr>
                    <p:nvPr/>
                  </p:nvSpPr>
                  <p:spPr bwMode="auto">
                    <a:xfrm>
                      <a:off x="769" y="2264"/>
                      <a:ext cx="169" cy="59"/>
                    </a:xfrm>
                    <a:prstGeom prst="ellipse">
                      <a:avLst/>
                    </a:prstGeom>
                    <a:solidFill>
                      <a:srgbClr val="C0C0C0"/>
                    </a:solidFill>
                    <a:ln w="9525" algn="ctr">
                      <a:noFill/>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sp>
                <p:nvSpPr>
                  <p:cNvPr id="776" name="Freeform 246"/>
                  <p:cNvSpPr>
                    <a:spLocks/>
                  </p:cNvSpPr>
                  <p:nvPr/>
                </p:nvSpPr>
                <p:spPr bwMode="auto">
                  <a:xfrm>
                    <a:off x="3410" y="3332"/>
                    <a:ext cx="57" cy="27"/>
                  </a:xfrm>
                  <a:custGeom>
                    <a:avLst/>
                    <a:gdLst>
                      <a:gd name="T0" fmla="*/ 0 w 57"/>
                      <a:gd name="T1" fmla="*/ 33 h 33"/>
                      <a:gd name="T2" fmla="*/ 7 w 57"/>
                      <a:gd name="T3" fmla="*/ 10 h 33"/>
                      <a:gd name="T4" fmla="*/ 55 w 57"/>
                      <a:gd name="T5" fmla="*/ 0 h 33"/>
                      <a:gd name="T6" fmla="*/ 57 w 57"/>
                      <a:gd name="T7" fmla="*/ 32 h 33"/>
                      <a:gd name="T8" fmla="*/ 0 60000 65536"/>
                      <a:gd name="T9" fmla="*/ 0 60000 65536"/>
                      <a:gd name="T10" fmla="*/ 0 60000 65536"/>
                      <a:gd name="T11" fmla="*/ 0 60000 65536"/>
                      <a:gd name="T12" fmla="*/ 0 w 57"/>
                      <a:gd name="T13" fmla="*/ 0 h 33"/>
                      <a:gd name="T14" fmla="*/ 57 w 57"/>
                      <a:gd name="T15" fmla="*/ 33 h 33"/>
                    </a:gdLst>
                    <a:ahLst/>
                    <a:cxnLst>
                      <a:cxn ang="T8">
                        <a:pos x="T0" y="T1"/>
                      </a:cxn>
                      <a:cxn ang="T9">
                        <a:pos x="T2" y="T3"/>
                      </a:cxn>
                      <a:cxn ang="T10">
                        <a:pos x="T4" y="T5"/>
                      </a:cxn>
                      <a:cxn ang="T11">
                        <a:pos x="T6" y="T7"/>
                      </a:cxn>
                    </a:cxnLst>
                    <a:rect l="T12" t="T13" r="T14" b="T15"/>
                    <a:pathLst>
                      <a:path w="57" h="33">
                        <a:moveTo>
                          <a:pt x="0" y="33"/>
                        </a:moveTo>
                        <a:lnTo>
                          <a:pt x="7" y="10"/>
                        </a:lnTo>
                        <a:lnTo>
                          <a:pt x="55" y="0"/>
                        </a:lnTo>
                        <a:lnTo>
                          <a:pt x="57" y="32"/>
                        </a:lnTo>
                      </a:path>
                    </a:pathLst>
                  </a:custGeom>
                  <a:solidFill>
                    <a:srgbClr val="EAEAEA"/>
                  </a:solidFill>
                  <a:ln w="9525" cap="flat" cmpd="sng">
                    <a:noFill/>
                    <a:prstDash val="solid"/>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777" name="Freeform 247"/>
                  <p:cNvSpPr>
                    <a:spLocks/>
                  </p:cNvSpPr>
                  <p:nvPr/>
                </p:nvSpPr>
                <p:spPr bwMode="auto">
                  <a:xfrm>
                    <a:off x="3463" y="3332"/>
                    <a:ext cx="35" cy="27"/>
                  </a:xfrm>
                  <a:custGeom>
                    <a:avLst/>
                    <a:gdLst>
                      <a:gd name="T0" fmla="*/ 4 w 29"/>
                      <a:gd name="T1" fmla="*/ 31 h 31"/>
                      <a:gd name="T2" fmla="*/ 0 w 29"/>
                      <a:gd name="T3" fmla="*/ 0 h 31"/>
                      <a:gd name="T4" fmla="*/ 21 w 29"/>
                      <a:gd name="T5" fmla="*/ 2 h 31"/>
                      <a:gd name="T6" fmla="*/ 29 w 29"/>
                      <a:gd name="T7" fmla="*/ 25 h 31"/>
                      <a:gd name="T8" fmla="*/ 0 60000 65536"/>
                      <a:gd name="T9" fmla="*/ 0 60000 65536"/>
                      <a:gd name="T10" fmla="*/ 0 60000 65536"/>
                      <a:gd name="T11" fmla="*/ 0 60000 65536"/>
                      <a:gd name="T12" fmla="*/ 0 w 29"/>
                      <a:gd name="T13" fmla="*/ 0 h 31"/>
                      <a:gd name="T14" fmla="*/ 29 w 29"/>
                      <a:gd name="T15" fmla="*/ 31 h 31"/>
                    </a:gdLst>
                    <a:ahLst/>
                    <a:cxnLst>
                      <a:cxn ang="T8">
                        <a:pos x="T0" y="T1"/>
                      </a:cxn>
                      <a:cxn ang="T9">
                        <a:pos x="T2" y="T3"/>
                      </a:cxn>
                      <a:cxn ang="T10">
                        <a:pos x="T4" y="T5"/>
                      </a:cxn>
                      <a:cxn ang="T11">
                        <a:pos x="T6" y="T7"/>
                      </a:cxn>
                    </a:cxnLst>
                    <a:rect l="T12" t="T13" r="T14" b="T15"/>
                    <a:pathLst>
                      <a:path w="29" h="31">
                        <a:moveTo>
                          <a:pt x="4" y="31"/>
                        </a:moveTo>
                        <a:lnTo>
                          <a:pt x="0" y="0"/>
                        </a:lnTo>
                        <a:lnTo>
                          <a:pt x="21" y="2"/>
                        </a:lnTo>
                        <a:lnTo>
                          <a:pt x="29" y="25"/>
                        </a:lnTo>
                      </a:path>
                    </a:pathLst>
                  </a:custGeom>
                  <a:solidFill>
                    <a:srgbClr val="B2B2B2"/>
                  </a:solidFill>
                  <a:ln w="9525" cap="flat" cmpd="sng">
                    <a:noFill/>
                    <a:prstDash val="solid"/>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778" name="Freeform 248"/>
                  <p:cNvSpPr>
                    <a:spLocks/>
                  </p:cNvSpPr>
                  <p:nvPr/>
                </p:nvSpPr>
                <p:spPr bwMode="auto">
                  <a:xfrm>
                    <a:off x="3384" y="3346"/>
                    <a:ext cx="96" cy="58"/>
                  </a:xfrm>
                  <a:custGeom>
                    <a:avLst/>
                    <a:gdLst>
                      <a:gd name="T0" fmla="*/ 0 w 94"/>
                      <a:gd name="T1" fmla="*/ 60 h 60"/>
                      <a:gd name="T2" fmla="*/ 11 w 94"/>
                      <a:gd name="T3" fmla="*/ 19 h 60"/>
                      <a:gd name="T4" fmla="*/ 88 w 94"/>
                      <a:gd name="T5" fmla="*/ 0 h 60"/>
                      <a:gd name="T6" fmla="*/ 94 w 94"/>
                      <a:gd name="T7" fmla="*/ 59 h 60"/>
                      <a:gd name="T8" fmla="*/ 0 60000 65536"/>
                      <a:gd name="T9" fmla="*/ 0 60000 65536"/>
                      <a:gd name="T10" fmla="*/ 0 60000 65536"/>
                      <a:gd name="T11" fmla="*/ 0 60000 65536"/>
                      <a:gd name="T12" fmla="*/ 0 w 94"/>
                      <a:gd name="T13" fmla="*/ 0 h 60"/>
                      <a:gd name="T14" fmla="*/ 94 w 94"/>
                      <a:gd name="T15" fmla="*/ 60 h 60"/>
                    </a:gdLst>
                    <a:ahLst/>
                    <a:cxnLst>
                      <a:cxn ang="T8">
                        <a:pos x="T0" y="T1"/>
                      </a:cxn>
                      <a:cxn ang="T9">
                        <a:pos x="T2" y="T3"/>
                      </a:cxn>
                      <a:cxn ang="T10">
                        <a:pos x="T4" y="T5"/>
                      </a:cxn>
                      <a:cxn ang="T11">
                        <a:pos x="T6" y="T7"/>
                      </a:cxn>
                    </a:cxnLst>
                    <a:rect l="T12" t="T13" r="T14" b="T15"/>
                    <a:pathLst>
                      <a:path w="94" h="60">
                        <a:moveTo>
                          <a:pt x="0" y="60"/>
                        </a:moveTo>
                        <a:lnTo>
                          <a:pt x="11" y="19"/>
                        </a:lnTo>
                        <a:lnTo>
                          <a:pt x="88" y="0"/>
                        </a:lnTo>
                        <a:lnTo>
                          <a:pt x="94" y="59"/>
                        </a:lnTo>
                      </a:path>
                    </a:pathLst>
                  </a:custGeom>
                  <a:solidFill>
                    <a:srgbClr val="C0C0C0"/>
                  </a:solidFill>
                  <a:ln w="9525" cap="flat" cmpd="sng">
                    <a:noFill/>
                    <a:prstDash val="solid"/>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779" name="Freeform 249"/>
                  <p:cNvSpPr>
                    <a:spLocks/>
                  </p:cNvSpPr>
                  <p:nvPr/>
                </p:nvSpPr>
                <p:spPr bwMode="auto">
                  <a:xfrm>
                    <a:off x="3471" y="3346"/>
                    <a:ext cx="48" cy="54"/>
                  </a:xfrm>
                  <a:custGeom>
                    <a:avLst/>
                    <a:gdLst>
                      <a:gd name="T0" fmla="*/ 7 w 49"/>
                      <a:gd name="T1" fmla="*/ 57 h 57"/>
                      <a:gd name="T2" fmla="*/ 0 w 49"/>
                      <a:gd name="T3" fmla="*/ 0 h 57"/>
                      <a:gd name="T4" fmla="*/ 35 w 49"/>
                      <a:gd name="T5" fmla="*/ 5 h 57"/>
                      <a:gd name="T6" fmla="*/ 49 w 49"/>
                      <a:gd name="T7" fmla="*/ 46 h 57"/>
                      <a:gd name="T8" fmla="*/ 0 60000 65536"/>
                      <a:gd name="T9" fmla="*/ 0 60000 65536"/>
                      <a:gd name="T10" fmla="*/ 0 60000 65536"/>
                      <a:gd name="T11" fmla="*/ 0 60000 65536"/>
                      <a:gd name="T12" fmla="*/ 0 w 49"/>
                      <a:gd name="T13" fmla="*/ 0 h 57"/>
                      <a:gd name="T14" fmla="*/ 49 w 49"/>
                      <a:gd name="T15" fmla="*/ 57 h 57"/>
                    </a:gdLst>
                    <a:ahLst/>
                    <a:cxnLst>
                      <a:cxn ang="T8">
                        <a:pos x="T0" y="T1"/>
                      </a:cxn>
                      <a:cxn ang="T9">
                        <a:pos x="T2" y="T3"/>
                      </a:cxn>
                      <a:cxn ang="T10">
                        <a:pos x="T4" y="T5"/>
                      </a:cxn>
                      <a:cxn ang="T11">
                        <a:pos x="T6" y="T7"/>
                      </a:cxn>
                    </a:cxnLst>
                    <a:rect l="T12" t="T13" r="T14" b="T15"/>
                    <a:pathLst>
                      <a:path w="49" h="57">
                        <a:moveTo>
                          <a:pt x="7" y="57"/>
                        </a:moveTo>
                        <a:lnTo>
                          <a:pt x="0" y="0"/>
                        </a:lnTo>
                        <a:lnTo>
                          <a:pt x="35" y="5"/>
                        </a:lnTo>
                        <a:lnTo>
                          <a:pt x="49" y="46"/>
                        </a:lnTo>
                      </a:path>
                    </a:pathLst>
                  </a:custGeom>
                  <a:solidFill>
                    <a:srgbClr val="969696"/>
                  </a:solidFill>
                  <a:ln w="9525" cap="flat" cmpd="sng">
                    <a:noFill/>
                    <a:prstDash val="solid"/>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grpSp>
              <p:nvGrpSpPr>
                <p:cNvPr id="36950" name="Group 250"/>
                <p:cNvGrpSpPr>
                  <a:grpSpLocks/>
                </p:cNvGrpSpPr>
                <p:nvPr/>
              </p:nvGrpSpPr>
              <p:grpSpPr bwMode="auto">
                <a:xfrm flipH="1">
                  <a:off x="5021" y="1567"/>
                  <a:ext cx="486" cy="344"/>
                  <a:chOff x="2932" y="664"/>
                  <a:chExt cx="913" cy="649"/>
                </a:xfrm>
              </p:grpSpPr>
              <p:sp>
                <p:nvSpPr>
                  <p:cNvPr id="767" name="Freeform 251"/>
                  <p:cNvSpPr>
                    <a:spLocks/>
                  </p:cNvSpPr>
                  <p:nvPr/>
                </p:nvSpPr>
                <p:spPr bwMode="auto">
                  <a:xfrm>
                    <a:off x="3252" y="666"/>
                    <a:ext cx="98" cy="112"/>
                  </a:xfrm>
                  <a:custGeom>
                    <a:avLst/>
                    <a:gdLst>
                      <a:gd name="T0" fmla="*/ 0 w 188"/>
                      <a:gd name="T1" fmla="*/ 0 h 232"/>
                      <a:gd name="T2" fmla="*/ 1 w 188"/>
                      <a:gd name="T3" fmla="*/ 0 h 232"/>
                      <a:gd name="T4" fmla="*/ 1 w 188"/>
                      <a:gd name="T5" fmla="*/ 0 h 232"/>
                      <a:gd name="T6" fmla="*/ 1 w 188"/>
                      <a:gd name="T7" fmla="*/ 0 h 232"/>
                      <a:gd name="T8" fmla="*/ 0 w 188"/>
                      <a:gd name="T9" fmla="*/ 0 h 232"/>
                      <a:gd name="T10" fmla="*/ 0 60000 65536"/>
                      <a:gd name="T11" fmla="*/ 0 60000 65536"/>
                      <a:gd name="T12" fmla="*/ 0 60000 65536"/>
                      <a:gd name="T13" fmla="*/ 0 60000 65536"/>
                      <a:gd name="T14" fmla="*/ 0 60000 65536"/>
                      <a:gd name="T15" fmla="*/ 0 w 188"/>
                      <a:gd name="T16" fmla="*/ 0 h 232"/>
                      <a:gd name="T17" fmla="*/ 188 w 188"/>
                      <a:gd name="T18" fmla="*/ 232 h 232"/>
                    </a:gdLst>
                    <a:ahLst/>
                    <a:cxnLst>
                      <a:cxn ang="T10">
                        <a:pos x="T0" y="T1"/>
                      </a:cxn>
                      <a:cxn ang="T11">
                        <a:pos x="T2" y="T3"/>
                      </a:cxn>
                      <a:cxn ang="T12">
                        <a:pos x="T4" y="T5"/>
                      </a:cxn>
                      <a:cxn ang="T13">
                        <a:pos x="T6" y="T7"/>
                      </a:cxn>
                      <a:cxn ang="T14">
                        <a:pos x="T8" y="T9"/>
                      </a:cxn>
                    </a:cxnLst>
                    <a:rect l="T15" t="T16" r="T17" b="T18"/>
                    <a:pathLst>
                      <a:path w="188" h="232">
                        <a:moveTo>
                          <a:pt x="0" y="225"/>
                        </a:moveTo>
                        <a:lnTo>
                          <a:pt x="15" y="153"/>
                        </a:lnTo>
                        <a:lnTo>
                          <a:pt x="186" y="0"/>
                        </a:lnTo>
                        <a:lnTo>
                          <a:pt x="188" y="232"/>
                        </a:lnTo>
                        <a:lnTo>
                          <a:pt x="0" y="225"/>
                        </a:lnTo>
                        <a:close/>
                      </a:path>
                    </a:pathLst>
                  </a:custGeom>
                  <a:solidFill>
                    <a:srgbClr val="233360"/>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768" name="Freeform 252"/>
                  <p:cNvSpPr>
                    <a:spLocks/>
                  </p:cNvSpPr>
                  <p:nvPr/>
                </p:nvSpPr>
                <p:spPr bwMode="auto">
                  <a:xfrm>
                    <a:off x="3117" y="666"/>
                    <a:ext cx="730" cy="645"/>
                  </a:xfrm>
                  <a:custGeom>
                    <a:avLst/>
                    <a:gdLst>
                      <a:gd name="T0" fmla="*/ 1 w 1454"/>
                      <a:gd name="T1" fmla="*/ 1 h 1298"/>
                      <a:gd name="T2" fmla="*/ 1 w 1454"/>
                      <a:gd name="T3" fmla="*/ 1 h 1298"/>
                      <a:gd name="T4" fmla="*/ 1 w 1454"/>
                      <a:gd name="T5" fmla="*/ 1 h 1298"/>
                      <a:gd name="T6" fmla="*/ 1 w 1454"/>
                      <a:gd name="T7" fmla="*/ 0 h 1298"/>
                      <a:gd name="T8" fmla="*/ 1 w 1454"/>
                      <a:gd name="T9" fmla="*/ 1 h 1298"/>
                      <a:gd name="T10" fmla="*/ 0 w 1454"/>
                      <a:gd name="T11" fmla="*/ 1 h 1298"/>
                      <a:gd name="T12" fmla="*/ 1 w 1454"/>
                      <a:gd name="T13" fmla="*/ 1 h 1298"/>
                      <a:gd name="T14" fmla="*/ 1 w 1454"/>
                      <a:gd name="T15" fmla="*/ 1 h 1298"/>
                      <a:gd name="T16" fmla="*/ 1 w 1454"/>
                      <a:gd name="T17" fmla="*/ 1 h 12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54"/>
                      <a:gd name="T28" fmla="*/ 0 h 1298"/>
                      <a:gd name="T29" fmla="*/ 1454 w 1454"/>
                      <a:gd name="T30" fmla="*/ 1298 h 12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54" h="1298">
                        <a:moveTo>
                          <a:pt x="1365" y="365"/>
                        </a:moveTo>
                        <a:lnTo>
                          <a:pt x="1008" y="301"/>
                        </a:lnTo>
                        <a:lnTo>
                          <a:pt x="992" y="130"/>
                        </a:lnTo>
                        <a:lnTo>
                          <a:pt x="454" y="0"/>
                        </a:lnTo>
                        <a:lnTo>
                          <a:pt x="455" y="199"/>
                        </a:lnTo>
                        <a:lnTo>
                          <a:pt x="0" y="117"/>
                        </a:lnTo>
                        <a:lnTo>
                          <a:pt x="4" y="1298"/>
                        </a:lnTo>
                        <a:lnTo>
                          <a:pt x="1454" y="1291"/>
                        </a:lnTo>
                        <a:lnTo>
                          <a:pt x="1365" y="365"/>
                        </a:lnTo>
                        <a:close/>
                      </a:path>
                    </a:pathLst>
                  </a:custGeom>
                  <a:solidFill>
                    <a:srgbClr val="FFE5E5"/>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769" name="Freeform 253"/>
                  <p:cNvSpPr>
                    <a:spLocks/>
                  </p:cNvSpPr>
                  <p:nvPr/>
                </p:nvSpPr>
                <p:spPr bwMode="auto">
                  <a:xfrm>
                    <a:off x="3160" y="1044"/>
                    <a:ext cx="638" cy="105"/>
                  </a:xfrm>
                  <a:custGeom>
                    <a:avLst/>
                    <a:gdLst>
                      <a:gd name="T0" fmla="*/ 1 w 1274"/>
                      <a:gd name="T1" fmla="*/ 1 h 213"/>
                      <a:gd name="T2" fmla="*/ 0 w 1274"/>
                      <a:gd name="T3" fmla="*/ 1 h 213"/>
                      <a:gd name="T4" fmla="*/ 0 w 1274"/>
                      <a:gd name="T5" fmla="*/ 0 h 213"/>
                      <a:gd name="T6" fmla="*/ 1 w 1274"/>
                      <a:gd name="T7" fmla="*/ 1 h 213"/>
                      <a:gd name="T8" fmla="*/ 1 w 1274"/>
                      <a:gd name="T9" fmla="*/ 1 h 213"/>
                      <a:gd name="T10" fmla="*/ 1 w 1274"/>
                      <a:gd name="T11" fmla="*/ 1 h 213"/>
                      <a:gd name="T12" fmla="*/ 1 w 1274"/>
                      <a:gd name="T13" fmla="*/ 1 h 213"/>
                      <a:gd name="T14" fmla="*/ 0 60000 65536"/>
                      <a:gd name="T15" fmla="*/ 0 60000 65536"/>
                      <a:gd name="T16" fmla="*/ 0 60000 65536"/>
                      <a:gd name="T17" fmla="*/ 0 60000 65536"/>
                      <a:gd name="T18" fmla="*/ 0 60000 65536"/>
                      <a:gd name="T19" fmla="*/ 0 60000 65536"/>
                      <a:gd name="T20" fmla="*/ 0 60000 65536"/>
                      <a:gd name="T21" fmla="*/ 0 w 1274"/>
                      <a:gd name="T22" fmla="*/ 0 h 213"/>
                      <a:gd name="T23" fmla="*/ 1274 w 1274"/>
                      <a:gd name="T24" fmla="*/ 213 h 2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4" h="213">
                        <a:moveTo>
                          <a:pt x="3" y="167"/>
                        </a:moveTo>
                        <a:lnTo>
                          <a:pt x="0" y="167"/>
                        </a:lnTo>
                        <a:lnTo>
                          <a:pt x="0" y="0"/>
                        </a:lnTo>
                        <a:lnTo>
                          <a:pt x="1255" y="99"/>
                        </a:lnTo>
                        <a:lnTo>
                          <a:pt x="1263" y="100"/>
                        </a:lnTo>
                        <a:lnTo>
                          <a:pt x="1274" y="213"/>
                        </a:lnTo>
                        <a:lnTo>
                          <a:pt x="3" y="167"/>
                        </a:lnTo>
                        <a:close/>
                      </a:path>
                    </a:pathLst>
                  </a:custGeom>
                  <a:solidFill>
                    <a:srgbClr val="AAFFFF"/>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770" name="Freeform 254"/>
                  <p:cNvSpPr>
                    <a:spLocks/>
                  </p:cNvSpPr>
                  <p:nvPr/>
                </p:nvSpPr>
                <p:spPr bwMode="auto">
                  <a:xfrm>
                    <a:off x="3160" y="914"/>
                    <a:ext cx="626" cy="136"/>
                  </a:xfrm>
                  <a:custGeom>
                    <a:avLst/>
                    <a:gdLst>
                      <a:gd name="T0" fmla="*/ 0 w 1255"/>
                      <a:gd name="T1" fmla="*/ 0 h 265"/>
                      <a:gd name="T2" fmla="*/ 0 w 1255"/>
                      <a:gd name="T3" fmla="*/ 0 h 265"/>
                      <a:gd name="T4" fmla="*/ 0 w 1255"/>
                      <a:gd name="T5" fmla="*/ 0 h 265"/>
                      <a:gd name="T6" fmla="*/ 0 w 1255"/>
                      <a:gd name="T7" fmla="*/ 0 h 265"/>
                      <a:gd name="T8" fmla="*/ 0 w 1255"/>
                      <a:gd name="T9" fmla="*/ 0 h 265"/>
                      <a:gd name="T10" fmla="*/ 0 w 1255"/>
                      <a:gd name="T11" fmla="*/ 0 h 265"/>
                      <a:gd name="T12" fmla="*/ 0 w 1255"/>
                      <a:gd name="T13" fmla="*/ 0 h 265"/>
                      <a:gd name="T14" fmla="*/ 0 60000 65536"/>
                      <a:gd name="T15" fmla="*/ 0 60000 65536"/>
                      <a:gd name="T16" fmla="*/ 0 60000 65536"/>
                      <a:gd name="T17" fmla="*/ 0 60000 65536"/>
                      <a:gd name="T18" fmla="*/ 0 60000 65536"/>
                      <a:gd name="T19" fmla="*/ 0 60000 65536"/>
                      <a:gd name="T20" fmla="*/ 0 60000 65536"/>
                      <a:gd name="T21" fmla="*/ 0 w 1255"/>
                      <a:gd name="T22" fmla="*/ 0 h 265"/>
                      <a:gd name="T23" fmla="*/ 1255 w 1255"/>
                      <a:gd name="T24" fmla="*/ 265 h 2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5" h="265">
                        <a:moveTo>
                          <a:pt x="5" y="166"/>
                        </a:moveTo>
                        <a:lnTo>
                          <a:pt x="1" y="166"/>
                        </a:lnTo>
                        <a:lnTo>
                          <a:pt x="0" y="0"/>
                        </a:lnTo>
                        <a:lnTo>
                          <a:pt x="1234" y="151"/>
                        </a:lnTo>
                        <a:lnTo>
                          <a:pt x="1244" y="152"/>
                        </a:lnTo>
                        <a:lnTo>
                          <a:pt x="1255" y="265"/>
                        </a:lnTo>
                        <a:lnTo>
                          <a:pt x="5" y="166"/>
                        </a:lnTo>
                        <a:close/>
                      </a:path>
                    </a:pathLst>
                  </a:custGeom>
                  <a:solidFill>
                    <a:srgbClr val="BAFFFF"/>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771" name="Freeform 255"/>
                  <p:cNvSpPr>
                    <a:spLocks/>
                  </p:cNvSpPr>
                  <p:nvPr/>
                </p:nvSpPr>
                <p:spPr bwMode="auto">
                  <a:xfrm>
                    <a:off x="3160" y="766"/>
                    <a:ext cx="620" cy="180"/>
                  </a:xfrm>
                  <a:custGeom>
                    <a:avLst/>
                    <a:gdLst>
                      <a:gd name="T0" fmla="*/ 0 w 1235"/>
                      <a:gd name="T1" fmla="*/ 0 h 363"/>
                      <a:gd name="T2" fmla="*/ 0 w 1235"/>
                      <a:gd name="T3" fmla="*/ 0 h 363"/>
                      <a:gd name="T4" fmla="*/ 0 w 1235"/>
                      <a:gd name="T5" fmla="*/ 0 h 363"/>
                      <a:gd name="T6" fmla="*/ 0 w 1235"/>
                      <a:gd name="T7" fmla="*/ 0 h 363"/>
                      <a:gd name="T8" fmla="*/ 0 w 1235"/>
                      <a:gd name="T9" fmla="*/ 0 h 363"/>
                      <a:gd name="T10" fmla="*/ 0 w 1235"/>
                      <a:gd name="T11" fmla="*/ 0 h 363"/>
                      <a:gd name="T12" fmla="*/ 0 60000 65536"/>
                      <a:gd name="T13" fmla="*/ 0 60000 65536"/>
                      <a:gd name="T14" fmla="*/ 0 60000 65536"/>
                      <a:gd name="T15" fmla="*/ 0 60000 65536"/>
                      <a:gd name="T16" fmla="*/ 0 60000 65536"/>
                      <a:gd name="T17" fmla="*/ 0 60000 65536"/>
                      <a:gd name="T18" fmla="*/ 0 w 1235"/>
                      <a:gd name="T19" fmla="*/ 0 h 363"/>
                      <a:gd name="T20" fmla="*/ 1235 w 1235"/>
                      <a:gd name="T21" fmla="*/ 363 h 363"/>
                    </a:gdLst>
                    <a:ahLst/>
                    <a:cxnLst>
                      <a:cxn ang="T12">
                        <a:pos x="T0" y="T1"/>
                      </a:cxn>
                      <a:cxn ang="T13">
                        <a:pos x="T2" y="T3"/>
                      </a:cxn>
                      <a:cxn ang="T14">
                        <a:pos x="T4" y="T5"/>
                      </a:cxn>
                      <a:cxn ang="T15">
                        <a:pos x="T6" y="T7"/>
                      </a:cxn>
                      <a:cxn ang="T16">
                        <a:pos x="T8" y="T9"/>
                      </a:cxn>
                      <a:cxn ang="T17">
                        <a:pos x="T10" y="T11"/>
                      </a:cxn>
                    </a:cxnLst>
                    <a:rect l="T18" t="T19" r="T20" b="T21"/>
                    <a:pathLst>
                      <a:path w="1235" h="363">
                        <a:moveTo>
                          <a:pt x="6" y="212"/>
                        </a:moveTo>
                        <a:lnTo>
                          <a:pt x="0" y="212"/>
                        </a:lnTo>
                        <a:lnTo>
                          <a:pt x="0" y="0"/>
                        </a:lnTo>
                        <a:lnTo>
                          <a:pt x="1220" y="204"/>
                        </a:lnTo>
                        <a:lnTo>
                          <a:pt x="1235" y="363"/>
                        </a:lnTo>
                        <a:lnTo>
                          <a:pt x="6" y="212"/>
                        </a:lnTo>
                        <a:close/>
                      </a:path>
                    </a:pathLst>
                  </a:custGeom>
                  <a:solidFill>
                    <a:srgbClr val="CCFFFF"/>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772" name="Freeform 256"/>
                  <p:cNvSpPr>
                    <a:spLocks/>
                  </p:cNvSpPr>
                  <p:nvPr/>
                </p:nvSpPr>
                <p:spPr bwMode="auto">
                  <a:xfrm>
                    <a:off x="2933" y="722"/>
                    <a:ext cx="190" cy="589"/>
                  </a:xfrm>
                  <a:custGeom>
                    <a:avLst/>
                    <a:gdLst>
                      <a:gd name="T0" fmla="*/ 0 w 376"/>
                      <a:gd name="T1" fmla="*/ 1 h 1181"/>
                      <a:gd name="T2" fmla="*/ 1 w 376"/>
                      <a:gd name="T3" fmla="*/ 1 h 1181"/>
                      <a:gd name="T4" fmla="*/ 1 w 376"/>
                      <a:gd name="T5" fmla="*/ 0 h 1181"/>
                      <a:gd name="T6" fmla="*/ 1 w 376"/>
                      <a:gd name="T7" fmla="*/ 1 h 1181"/>
                      <a:gd name="T8" fmla="*/ 0 w 376"/>
                      <a:gd name="T9" fmla="*/ 1 h 1181"/>
                      <a:gd name="T10" fmla="*/ 0 60000 65536"/>
                      <a:gd name="T11" fmla="*/ 0 60000 65536"/>
                      <a:gd name="T12" fmla="*/ 0 60000 65536"/>
                      <a:gd name="T13" fmla="*/ 0 60000 65536"/>
                      <a:gd name="T14" fmla="*/ 0 60000 65536"/>
                      <a:gd name="T15" fmla="*/ 0 w 376"/>
                      <a:gd name="T16" fmla="*/ 0 h 1181"/>
                      <a:gd name="T17" fmla="*/ 376 w 376"/>
                      <a:gd name="T18" fmla="*/ 1181 h 1181"/>
                    </a:gdLst>
                    <a:ahLst/>
                    <a:cxnLst>
                      <a:cxn ang="T10">
                        <a:pos x="T0" y="T1"/>
                      </a:cxn>
                      <a:cxn ang="T11">
                        <a:pos x="T2" y="T3"/>
                      </a:cxn>
                      <a:cxn ang="T12">
                        <a:pos x="T4" y="T5"/>
                      </a:cxn>
                      <a:cxn ang="T13">
                        <a:pos x="T6" y="T7"/>
                      </a:cxn>
                      <a:cxn ang="T14">
                        <a:pos x="T8" y="T9"/>
                      </a:cxn>
                    </a:cxnLst>
                    <a:rect l="T15" t="T16" r="T17" b="T18"/>
                    <a:pathLst>
                      <a:path w="376" h="1181">
                        <a:moveTo>
                          <a:pt x="0" y="1168"/>
                        </a:moveTo>
                        <a:lnTo>
                          <a:pt x="30" y="306"/>
                        </a:lnTo>
                        <a:lnTo>
                          <a:pt x="372" y="0"/>
                        </a:lnTo>
                        <a:lnTo>
                          <a:pt x="376" y="1181"/>
                        </a:lnTo>
                        <a:lnTo>
                          <a:pt x="0" y="1168"/>
                        </a:lnTo>
                        <a:close/>
                      </a:path>
                    </a:pathLst>
                  </a:custGeom>
                  <a:solidFill>
                    <a:srgbClr val="667F99"/>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773" name="Freeform 257"/>
                  <p:cNvSpPr>
                    <a:spLocks/>
                  </p:cNvSpPr>
                  <p:nvPr/>
                </p:nvSpPr>
                <p:spPr bwMode="auto">
                  <a:xfrm>
                    <a:off x="3160" y="1175"/>
                    <a:ext cx="650" cy="136"/>
                  </a:xfrm>
                  <a:custGeom>
                    <a:avLst/>
                    <a:gdLst>
                      <a:gd name="T0" fmla="*/ 0 w 1299"/>
                      <a:gd name="T1" fmla="*/ 0 h 272"/>
                      <a:gd name="T2" fmla="*/ 0 w 1299"/>
                      <a:gd name="T3" fmla="*/ 1 h 272"/>
                      <a:gd name="T4" fmla="*/ 0 w 1299"/>
                      <a:gd name="T5" fmla="*/ 1 h 272"/>
                      <a:gd name="T6" fmla="*/ 0 w 1299"/>
                      <a:gd name="T7" fmla="*/ 1 h 272"/>
                      <a:gd name="T8" fmla="*/ 0 w 1299"/>
                      <a:gd name="T9" fmla="*/ 1 h 272"/>
                      <a:gd name="T10" fmla="*/ 0 w 1299"/>
                      <a:gd name="T11" fmla="*/ 1 h 272"/>
                      <a:gd name="T12" fmla="*/ 0 w 1299"/>
                      <a:gd name="T13" fmla="*/ 1 h 272"/>
                      <a:gd name="T14" fmla="*/ 0 w 1299"/>
                      <a:gd name="T15" fmla="*/ 1 h 272"/>
                      <a:gd name="T16" fmla="*/ 0 w 1299"/>
                      <a:gd name="T17" fmla="*/ 1 h 272"/>
                      <a:gd name="T18" fmla="*/ 0 w 1299"/>
                      <a:gd name="T19" fmla="*/ 0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99"/>
                      <a:gd name="T31" fmla="*/ 0 h 272"/>
                      <a:gd name="T32" fmla="*/ 1299 w 1299"/>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99" h="272">
                        <a:moveTo>
                          <a:pt x="0" y="0"/>
                        </a:moveTo>
                        <a:lnTo>
                          <a:pt x="1277" y="46"/>
                        </a:lnTo>
                        <a:lnTo>
                          <a:pt x="1282" y="47"/>
                        </a:lnTo>
                        <a:lnTo>
                          <a:pt x="1299" y="208"/>
                        </a:lnTo>
                        <a:lnTo>
                          <a:pt x="867" y="210"/>
                        </a:lnTo>
                        <a:lnTo>
                          <a:pt x="876" y="271"/>
                        </a:lnTo>
                        <a:lnTo>
                          <a:pt x="462" y="272"/>
                        </a:lnTo>
                        <a:lnTo>
                          <a:pt x="462" y="211"/>
                        </a:lnTo>
                        <a:lnTo>
                          <a:pt x="2" y="213"/>
                        </a:lnTo>
                        <a:lnTo>
                          <a:pt x="0" y="0"/>
                        </a:lnTo>
                        <a:close/>
                      </a:path>
                    </a:pathLst>
                  </a:custGeom>
                  <a:solidFill>
                    <a:srgbClr val="99FFFF"/>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grpSp>
        </p:grpSp>
      </p:grpSp>
      <p:sp>
        <p:nvSpPr>
          <p:cNvPr id="785" name="Text Box 3628"/>
          <p:cNvSpPr txBox="1">
            <a:spLocks noChangeArrowheads="1"/>
          </p:cNvSpPr>
          <p:nvPr/>
        </p:nvSpPr>
        <p:spPr bwMode="auto">
          <a:xfrm>
            <a:off x="3041650" y="4181475"/>
            <a:ext cx="2863850" cy="400050"/>
          </a:xfrm>
          <a:prstGeom prst="rect">
            <a:avLst/>
          </a:prstGeom>
          <a:solidFill>
            <a:srgbClr val="FFFFFF">
              <a:alpha val="59999"/>
            </a:srgbClr>
          </a:solidFill>
          <a:ln w="12700">
            <a:noFill/>
            <a:miter lim="800000"/>
            <a:headEnd/>
            <a:tailEnd/>
          </a:ln>
        </p:spPr>
        <p:txBody>
          <a:bodyPr wrap="none">
            <a:spAutoFit/>
          </a:bodyPr>
          <a:lstStyle/>
          <a:p>
            <a:pPr fontAlgn="auto">
              <a:spcBef>
                <a:spcPts val="0"/>
              </a:spcBef>
              <a:spcAft>
                <a:spcPts val="0"/>
              </a:spcAft>
              <a:defRPr/>
            </a:pPr>
            <a:r>
              <a:rPr kumimoji="0" lang="en-US" altLang="ja-JP" b="1" kern="0" dirty="0">
                <a:solidFill>
                  <a:srgbClr val="000000"/>
                </a:solidFill>
                <a:latin typeface="Arial" charset="0"/>
              </a:rPr>
              <a:t>Thailand RS </a:t>
            </a:r>
            <a:r>
              <a:rPr kumimoji="0" lang="en-US" altLang="ja-JP" sz="1400" b="1" kern="0" dirty="0">
                <a:solidFill>
                  <a:srgbClr val="000000"/>
                </a:solidFill>
                <a:latin typeface="Arial" charset="0"/>
              </a:rPr>
              <a:t>(with WINDS)</a:t>
            </a:r>
          </a:p>
        </p:txBody>
      </p:sp>
      <p:pic>
        <p:nvPicPr>
          <p:cNvPr id="36903" name="Picture 16"/>
          <p:cNvPicPr>
            <a:picLocks noChangeAspect="1" noChangeArrowheads="1"/>
          </p:cNvPicPr>
          <p:nvPr/>
        </p:nvPicPr>
        <p:blipFill>
          <a:blip r:embed="rId3" cstate="print"/>
          <a:srcRect/>
          <a:stretch>
            <a:fillRect/>
          </a:stretch>
        </p:blipFill>
        <p:spPr bwMode="auto">
          <a:xfrm>
            <a:off x="3802063" y="4784725"/>
            <a:ext cx="274637" cy="295275"/>
          </a:xfrm>
          <a:prstGeom prst="rect">
            <a:avLst/>
          </a:prstGeom>
          <a:noFill/>
          <a:ln w="9525">
            <a:noFill/>
            <a:miter lim="800000"/>
            <a:headEnd/>
            <a:tailEnd/>
          </a:ln>
        </p:spPr>
      </p:pic>
      <p:grpSp>
        <p:nvGrpSpPr>
          <p:cNvPr id="36904" name="Group 233"/>
          <p:cNvGrpSpPr>
            <a:grpSpLocks/>
          </p:cNvGrpSpPr>
          <p:nvPr/>
        </p:nvGrpSpPr>
        <p:grpSpPr bwMode="auto">
          <a:xfrm>
            <a:off x="3455988" y="4784725"/>
            <a:ext cx="649287" cy="328613"/>
            <a:chOff x="3923" y="3237"/>
            <a:chExt cx="409" cy="207"/>
          </a:xfrm>
        </p:grpSpPr>
        <p:sp>
          <p:nvSpPr>
            <p:cNvPr id="788" name="Oval 234"/>
            <p:cNvSpPr>
              <a:spLocks noChangeArrowheads="1"/>
            </p:cNvSpPr>
            <p:nvPr/>
          </p:nvSpPr>
          <p:spPr bwMode="auto">
            <a:xfrm>
              <a:off x="3923" y="3339"/>
              <a:ext cx="409" cy="105"/>
            </a:xfrm>
            <a:prstGeom prst="ellipse">
              <a:avLst/>
            </a:prstGeom>
            <a:noFill/>
            <a:ln w="6350">
              <a:solidFill>
                <a:srgbClr val="0000FF"/>
              </a:solidFill>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nvGrpSpPr>
            <p:cNvPr id="36922" name="Group 235"/>
            <p:cNvGrpSpPr>
              <a:grpSpLocks/>
            </p:cNvGrpSpPr>
            <p:nvPr/>
          </p:nvGrpSpPr>
          <p:grpSpPr bwMode="auto">
            <a:xfrm>
              <a:off x="4014" y="3229"/>
              <a:ext cx="225" cy="172"/>
              <a:chOff x="4886" y="1404"/>
              <a:chExt cx="735" cy="565"/>
            </a:xfrm>
          </p:grpSpPr>
          <p:sp>
            <p:nvSpPr>
              <p:cNvPr id="790" name="Oval 236"/>
              <p:cNvSpPr>
                <a:spLocks noChangeArrowheads="1"/>
              </p:cNvSpPr>
              <p:nvPr/>
            </p:nvSpPr>
            <p:spPr bwMode="auto">
              <a:xfrm>
                <a:off x="4886" y="1864"/>
                <a:ext cx="735" cy="105"/>
              </a:xfrm>
              <a:prstGeom prst="ellipse">
                <a:avLst/>
              </a:prstGeom>
              <a:solidFill>
                <a:srgbClr val="0000FF"/>
              </a:solidFill>
              <a:ln w="9525">
                <a:noFill/>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nvGrpSpPr>
              <p:cNvPr id="36924" name="Group 237"/>
              <p:cNvGrpSpPr>
                <a:grpSpLocks/>
              </p:cNvGrpSpPr>
              <p:nvPr/>
            </p:nvGrpSpPr>
            <p:grpSpPr bwMode="auto">
              <a:xfrm>
                <a:off x="5021" y="1404"/>
                <a:ext cx="486" cy="507"/>
                <a:chOff x="5021" y="1404"/>
                <a:chExt cx="486" cy="507"/>
              </a:xfrm>
            </p:grpSpPr>
            <p:grpSp>
              <p:nvGrpSpPr>
                <p:cNvPr id="36925" name="Group 238"/>
                <p:cNvGrpSpPr>
                  <a:grpSpLocks/>
                </p:cNvGrpSpPr>
                <p:nvPr/>
              </p:nvGrpSpPr>
              <p:grpSpPr bwMode="auto">
                <a:xfrm>
                  <a:off x="5229" y="1404"/>
                  <a:ext cx="102" cy="179"/>
                  <a:chOff x="3514" y="3162"/>
                  <a:chExt cx="135" cy="244"/>
                </a:xfrm>
              </p:grpSpPr>
              <p:sp>
                <p:nvSpPr>
                  <p:cNvPr id="801" name="Rectangle 239"/>
                  <p:cNvSpPr>
                    <a:spLocks noChangeArrowheads="1"/>
                  </p:cNvSpPr>
                  <p:nvPr/>
                </p:nvSpPr>
                <p:spPr bwMode="auto">
                  <a:xfrm>
                    <a:off x="3575" y="3278"/>
                    <a:ext cx="22" cy="67"/>
                  </a:xfrm>
                  <a:prstGeom prst="rect">
                    <a:avLst/>
                  </a:prstGeom>
                  <a:solidFill>
                    <a:srgbClr val="DDDDDD"/>
                  </a:solidFill>
                  <a:ln w="9525">
                    <a:noFill/>
                    <a:miter lim="800000"/>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nvGrpSpPr>
                  <p:cNvPr id="36935" name="Group 240"/>
                  <p:cNvGrpSpPr>
                    <a:grpSpLocks/>
                  </p:cNvGrpSpPr>
                  <p:nvPr/>
                </p:nvGrpSpPr>
                <p:grpSpPr bwMode="auto">
                  <a:xfrm rot="702354">
                    <a:off x="3516" y="3162"/>
                    <a:ext cx="107" cy="196"/>
                    <a:chOff x="2086" y="2277"/>
                    <a:chExt cx="461" cy="856"/>
                  </a:xfrm>
                </p:grpSpPr>
                <p:grpSp>
                  <p:nvGrpSpPr>
                    <p:cNvPr id="36940" name="Group 241"/>
                    <p:cNvGrpSpPr>
                      <a:grpSpLocks/>
                    </p:cNvGrpSpPr>
                    <p:nvPr/>
                  </p:nvGrpSpPr>
                  <p:grpSpPr bwMode="auto">
                    <a:xfrm rot="-3600000">
                      <a:off x="1972" y="2557"/>
                      <a:ext cx="856" cy="295"/>
                      <a:chOff x="1972" y="2557"/>
                      <a:chExt cx="856" cy="295"/>
                    </a:xfrm>
                  </p:grpSpPr>
                  <p:sp>
                    <p:nvSpPr>
                      <p:cNvPr id="810" name="Freeform 242"/>
                      <p:cNvSpPr>
                        <a:spLocks/>
                      </p:cNvSpPr>
                      <p:nvPr/>
                    </p:nvSpPr>
                    <p:spPr bwMode="auto">
                      <a:xfrm>
                        <a:off x="2065" y="1127"/>
                        <a:ext cx="430" cy="279"/>
                      </a:xfrm>
                      <a:custGeom>
                        <a:avLst/>
                        <a:gdLst>
                          <a:gd name="T0" fmla="*/ 58 w 856"/>
                          <a:gd name="T1" fmla="*/ 0 h 210"/>
                          <a:gd name="T2" fmla="*/ 446 w 856"/>
                          <a:gd name="T3" fmla="*/ 202 h 210"/>
                          <a:gd name="T4" fmla="*/ 795 w 856"/>
                          <a:gd name="T5" fmla="*/ 0 h 210"/>
                          <a:gd name="T6" fmla="*/ 58 w 856"/>
                          <a:gd name="T7" fmla="*/ 0 h 210"/>
                          <a:gd name="T8" fmla="*/ 0 60000 65536"/>
                          <a:gd name="T9" fmla="*/ 0 60000 65536"/>
                          <a:gd name="T10" fmla="*/ 0 60000 65536"/>
                          <a:gd name="T11" fmla="*/ 0 60000 65536"/>
                          <a:gd name="T12" fmla="*/ 0 w 856"/>
                          <a:gd name="T13" fmla="*/ 0 h 210"/>
                          <a:gd name="T14" fmla="*/ 856 w 856"/>
                          <a:gd name="T15" fmla="*/ 210 h 210"/>
                        </a:gdLst>
                        <a:ahLst/>
                        <a:cxnLst>
                          <a:cxn ang="T8">
                            <a:pos x="T0" y="T1"/>
                          </a:cxn>
                          <a:cxn ang="T9">
                            <a:pos x="T2" y="T3"/>
                          </a:cxn>
                          <a:cxn ang="T10">
                            <a:pos x="T4" y="T5"/>
                          </a:cxn>
                          <a:cxn ang="T11">
                            <a:pos x="T6" y="T7"/>
                          </a:cxn>
                        </a:cxnLst>
                        <a:rect l="T12" t="T13" r="T14" b="T15"/>
                        <a:pathLst>
                          <a:path w="856" h="210">
                            <a:moveTo>
                              <a:pt x="58" y="0"/>
                            </a:moveTo>
                            <a:cubicBezTo>
                              <a:pt x="0" y="34"/>
                              <a:pt x="234" y="210"/>
                              <a:pt x="446" y="202"/>
                            </a:cubicBezTo>
                            <a:cubicBezTo>
                              <a:pt x="658" y="194"/>
                              <a:pt x="856" y="33"/>
                              <a:pt x="795" y="0"/>
                            </a:cubicBezTo>
                            <a:lnTo>
                              <a:pt x="58" y="0"/>
                            </a:lnTo>
                            <a:close/>
                          </a:path>
                        </a:pathLst>
                      </a:custGeom>
                      <a:solidFill>
                        <a:srgbClr val="EAEAEA"/>
                      </a:solidFill>
                      <a:ln w="9525" cap="flat" cmpd="sng">
                        <a:noFill/>
                        <a:prstDash val="solid"/>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811" name="Oval 243"/>
                      <p:cNvSpPr>
                        <a:spLocks noChangeArrowheads="1"/>
                      </p:cNvSpPr>
                      <p:nvPr/>
                    </p:nvSpPr>
                    <p:spPr bwMode="auto">
                      <a:xfrm>
                        <a:off x="1884" y="1046"/>
                        <a:ext cx="430" cy="224"/>
                      </a:xfrm>
                      <a:prstGeom prst="ellipse">
                        <a:avLst/>
                      </a:prstGeom>
                      <a:solidFill>
                        <a:srgbClr val="FFFFFF"/>
                      </a:solidFill>
                      <a:ln w="9525">
                        <a:noFill/>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sp>
                  <p:nvSpPr>
                    <p:cNvPr id="808" name="Freeform 244"/>
                    <p:cNvSpPr>
                      <a:spLocks/>
                    </p:cNvSpPr>
                    <p:nvPr/>
                  </p:nvSpPr>
                  <p:spPr bwMode="auto">
                    <a:xfrm>
                      <a:off x="1428" y="2264"/>
                      <a:ext cx="354" cy="98"/>
                    </a:xfrm>
                    <a:custGeom>
                      <a:avLst/>
                      <a:gdLst>
                        <a:gd name="T0" fmla="*/ 1756 w 227"/>
                        <a:gd name="T1" fmla="*/ 2690 h 185"/>
                        <a:gd name="T2" fmla="*/ 0 w 227"/>
                        <a:gd name="T3" fmla="*/ 0 h 185"/>
                        <a:gd name="T4" fmla="*/ 2069 w 227"/>
                        <a:gd name="T5" fmla="*/ 2005 h 185"/>
                        <a:gd name="T6" fmla="*/ 0 60000 65536"/>
                        <a:gd name="T7" fmla="*/ 0 60000 65536"/>
                        <a:gd name="T8" fmla="*/ 0 60000 65536"/>
                        <a:gd name="T9" fmla="*/ 0 w 227"/>
                        <a:gd name="T10" fmla="*/ 0 h 185"/>
                        <a:gd name="T11" fmla="*/ 227 w 227"/>
                        <a:gd name="T12" fmla="*/ 185 h 185"/>
                      </a:gdLst>
                      <a:ahLst/>
                      <a:cxnLst>
                        <a:cxn ang="T6">
                          <a:pos x="T0" y="T1"/>
                        </a:cxn>
                        <a:cxn ang="T7">
                          <a:pos x="T2" y="T3"/>
                        </a:cxn>
                        <a:cxn ang="T8">
                          <a:pos x="T4" y="T5"/>
                        </a:cxn>
                      </a:cxnLst>
                      <a:rect l="T9" t="T10" r="T11" b="T12"/>
                      <a:pathLst>
                        <a:path w="227" h="185">
                          <a:moveTo>
                            <a:pt x="191" y="185"/>
                          </a:moveTo>
                          <a:lnTo>
                            <a:pt x="0" y="0"/>
                          </a:lnTo>
                          <a:lnTo>
                            <a:pt x="227" y="137"/>
                          </a:lnTo>
                        </a:path>
                      </a:pathLst>
                    </a:custGeom>
                    <a:solidFill>
                      <a:srgbClr val="C0C0C0"/>
                    </a:solidFill>
                    <a:ln w="9525" cap="flat" cmpd="sng">
                      <a:noFill/>
                      <a:prstDash val="solid"/>
                      <a:round/>
                      <a:headEnd type="none" w="med" len="med"/>
                      <a:tailEnd type="none" w="med" len="me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809" name="Oval 245"/>
                    <p:cNvSpPr>
                      <a:spLocks noChangeArrowheads="1"/>
                    </p:cNvSpPr>
                    <p:nvPr/>
                  </p:nvSpPr>
                  <p:spPr bwMode="auto">
                    <a:xfrm>
                      <a:off x="2077" y="2491"/>
                      <a:ext cx="93" cy="78"/>
                    </a:xfrm>
                    <a:prstGeom prst="ellipse">
                      <a:avLst/>
                    </a:prstGeom>
                    <a:solidFill>
                      <a:srgbClr val="C0C0C0"/>
                    </a:solidFill>
                    <a:ln w="9525" algn="ctr">
                      <a:noFill/>
                      <a:round/>
                      <a:headEnd/>
                      <a:tailEnd/>
                    </a:ln>
                  </p:spPr>
                  <p:txBody>
                    <a:bodyPr wrap="none" anchor="ct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sp>
                <p:nvSpPr>
                  <p:cNvPr id="803" name="Freeform 246"/>
                  <p:cNvSpPr>
                    <a:spLocks/>
                  </p:cNvSpPr>
                  <p:nvPr/>
                </p:nvSpPr>
                <p:spPr bwMode="auto">
                  <a:xfrm>
                    <a:off x="3540" y="3332"/>
                    <a:ext cx="56" cy="27"/>
                  </a:xfrm>
                  <a:custGeom>
                    <a:avLst/>
                    <a:gdLst>
                      <a:gd name="T0" fmla="*/ 0 w 57"/>
                      <a:gd name="T1" fmla="*/ 33 h 33"/>
                      <a:gd name="T2" fmla="*/ 7 w 57"/>
                      <a:gd name="T3" fmla="*/ 10 h 33"/>
                      <a:gd name="T4" fmla="*/ 55 w 57"/>
                      <a:gd name="T5" fmla="*/ 0 h 33"/>
                      <a:gd name="T6" fmla="*/ 57 w 57"/>
                      <a:gd name="T7" fmla="*/ 32 h 33"/>
                      <a:gd name="T8" fmla="*/ 0 60000 65536"/>
                      <a:gd name="T9" fmla="*/ 0 60000 65536"/>
                      <a:gd name="T10" fmla="*/ 0 60000 65536"/>
                      <a:gd name="T11" fmla="*/ 0 60000 65536"/>
                      <a:gd name="T12" fmla="*/ 0 w 57"/>
                      <a:gd name="T13" fmla="*/ 0 h 33"/>
                      <a:gd name="T14" fmla="*/ 57 w 57"/>
                      <a:gd name="T15" fmla="*/ 33 h 33"/>
                    </a:gdLst>
                    <a:ahLst/>
                    <a:cxnLst>
                      <a:cxn ang="T8">
                        <a:pos x="T0" y="T1"/>
                      </a:cxn>
                      <a:cxn ang="T9">
                        <a:pos x="T2" y="T3"/>
                      </a:cxn>
                      <a:cxn ang="T10">
                        <a:pos x="T4" y="T5"/>
                      </a:cxn>
                      <a:cxn ang="T11">
                        <a:pos x="T6" y="T7"/>
                      </a:cxn>
                    </a:cxnLst>
                    <a:rect l="T12" t="T13" r="T14" b="T15"/>
                    <a:pathLst>
                      <a:path w="57" h="33">
                        <a:moveTo>
                          <a:pt x="0" y="33"/>
                        </a:moveTo>
                        <a:lnTo>
                          <a:pt x="7" y="10"/>
                        </a:lnTo>
                        <a:lnTo>
                          <a:pt x="55" y="0"/>
                        </a:lnTo>
                        <a:lnTo>
                          <a:pt x="57" y="32"/>
                        </a:lnTo>
                      </a:path>
                    </a:pathLst>
                  </a:custGeom>
                  <a:solidFill>
                    <a:srgbClr val="EAEAEA"/>
                  </a:solidFill>
                  <a:ln w="9525" cap="flat" cmpd="sng">
                    <a:noFill/>
                    <a:prstDash val="solid"/>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804" name="Freeform 247"/>
                  <p:cNvSpPr>
                    <a:spLocks/>
                  </p:cNvSpPr>
                  <p:nvPr/>
                </p:nvSpPr>
                <p:spPr bwMode="auto">
                  <a:xfrm>
                    <a:off x="3592" y="3332"/>
                    <a:ext cx="30" cy="27"/>
                  </a:xfrm>
                  <a:custGeom>
                    <a:avLst/>
                    <a:gdLst>
                      <a:gd name="T0" fmla="*/ 4 w 29"/>
                      <a:gd name="T1" fmla="*/ 31 h 31"/>
                      <a:gd name="T2" fmla="*/ 0 w 29"/>
                      <a:gd name="T3" fmla="*/ 0 h 31"/>
                      <a:gd name="T4" fmla="*/ 21 w 29"/>
                      <a:gd name="T5" fmla="*/ 2 h 31"/>
                      <a:gd name="T6" fmla="*/ 29 w 29"/>
                      <a:gd name="T7" fmla="*/ 25 h 31"/>
                      <a:gd name="T8" fmla="*/ 0 60000 65536"/>
                      <a:gd name="T9" fmla="*/ 0 60000 65536"/>
                      <a:gd name="T10" fmla="*/ 0 60000 65536"/>
                      <a:gd name="T11" fmla="*/ 0 60000 65536"/>
                      <a:gd name="T12" fmla="*/ 0 w 29"/>
                      <a:gd name="T13" fmla="*/ 0 h 31"/>
                      <a:gd name="T14" fmla="*/ 29 w 29"/>
                      <a:gd name="T15" fmla="*/ 31 h 31"/>
                    </a:gdLst>
                    <a:ahLst/>
                    <a:cxnLst>
                      <a:cxn ang="T8">
                        <a:pos x="T0" y="T1"/>
                      </a:cxn>
                      <a:cxn ang="T9">
                        <a:pos x="T2" y="T3"/>
                      </a:cxn>
                      <a:cxn ang="T10">
                        <a:pos x="T4" y="T5"/>
                      </a:cxn>
                      <a:cxn ang="T11">
                        <a:pos x="T6" y="T7"/>
                      </a:cxn>
                    </a:cxnLst>
                    <a:rect l="T12" t="T13" r="T14" b="T15"/>
                    <a:pathLst>
                      <a:path w="29" h="31">
                        <a:moveTo>
                          <a:pt x="4" y="31"/>
                        </a:moveTo>
                        <a:lnTo>
                          <a:pt x="0" y="0"/>
                        </a:lnTo>
                        <a:lnTo>
                          <a:pt x="21" y="2"/>
                        </a:lnTo>
                        <a:lnTo>
                          <a:pt x="29" y="25"/>
                        </a:lnTo>
                      </a:path>
                    </a:pathLst>
                  </a:custGeom>
                  <a:solidFill>
                    <a:srgbClr val="B2B2B2"/>
                  </a:solidFill>
                  <a:ln w="9525" cap="flat" cmpd="sng">
                    <a:noFill/>
                    <a:prstDash val="solid"/>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805" name="Freeform 248"/>
                  <p:cNvSpPr>
                    <a:spLocks/>
                  </p:cNvSpPr>
                  <p:nvPr/>
                </p:nvSpPr>
                <p:spPr bwMode="auto">
                  <a:xfrm>
                    <a:off x="3514" y="3346"/>
                    <a:ext cx="95" cy="58"/>
                  </a:xfrm>
                  <a:custGeom>
                    <a:avLst/>
                    <a:gdLst>
                      <a:gd name="T0" fmla="*/ 0 w 94"/>
                      <a:gd name="T1" fmla="*/ 60 h 60"/>
                      <a:gd name="T2" fmla="*/ 11 w 94"/>
                      <a:gd name="T3" fmla="*/ 19 h 60"/>
                      <a:gd name="T4" fmla="*/ 88 w 94"/>
                      <a:gd name="T5" fmla="*/ 0 h 60"/>
                      <a:gd name="T6" fmla="*/ 94 w 94"/>
                      <a:gd name="T7" fmla="*/ 59 h 60"/>
                      <a:gd name="T8" fmla="*/ 0 60000 65536"/>
                      <a:gd name="T9" fmla="*/ 0 60000 65536"/>
                      <a:gd name="T10" fmla="*/ 0 60000 65536"/>
                      <a:gd name="T11" fmla="*/ 0 60000 65536"/>
                      <a:gd name="T12" fmla="*/ 0 w 94"/>
                      <a:gd name="T13" fmla="*/ 0 h 60"/>
                      <a:gd name="T14" fmla="*/ 94 w 94"/>
                      <a:gd name="T15" fmla="*/ 60 h 60"/>
                    </a:gdLst>
                    <a:ahLst/>
                    <a:cxnLst>
                      <a:cxn ang="T8">
                        <a:pos x="T0" y="T1"/>
                      </a:cxn>
                      <a:cxn ang="T9">
                        <a:pos x="T2" y="T3"/>
                      </a:cxn>
                      <a:cxn ang="T10">
                        <a:pos x="T4" y="T5"/>
                      </a:cxn>
                      <a:cxn ang="T11">
                        <a:pos x="T6" y="T7"/>
                      </a:cxn>
                    </a:cxnLst>
                    <a:rect l="T12" t="T13" r="T14" b="T15"/>
                    <a:pathLst>
                      <a:path w="94" h="60">
                        <a:moveTo>
                          <a:pt x="0" y="60"/>
                        </a:moveTo>
                        <a:lnTo>
                          <a:pt x="11" y="19"/>
                        </a:lnTo>
                        <a:lnTo>
                          <a:pt x="88" y="0"/>
                        </a:lnTo>
                        <a:lnTo>
                          <a:pt x="94" y="59"/>
                        </a:lnTo>
                      </a:path>
                    </a:pathLst>
                  </a:custGeom>
                  <a:solidFill>
                    <a:srgbClr val="C0C0C0"/>
                  </a:solidFill>
                  <a:ln w="9525" cap="flat" cmpd="sng">
                    <a:noFill/>
                    <a:prstDash val="solid"/>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806" name="Freeform 249"/>
                  <p:cNvSpPr>
                    <a:spLocks/>
                  </p:cNvSpPr>
                  <p:nvPr/>
                </p:nvSpPr>
                <p:spPr bwMode="auto">
                  <a:xfrm>
                    <a:off x="3600" y="3346"/>
                    <a:ext cx="48" cy="54"/>
                  </a:xfrm>
                  <a:custGeom>
                    <a:avLst/>
                    <a:gdLst>
                      <a:gd name="T0" fmla="*/ 7 w 49"/>
                      <a:gd name="T1" fmla="*/ 57 h 57"/>
                      <a:gd name="T2" fmla="*/ 0 w 49"/>
                      <a:gd name="T3" fmla="*/ 0 h 57"/>
                      <a:gd name="T4" fmla="*/ 35 w 49"/>
                      <a:gd name="T5" fmla="*/ 5 h 57"/>
                      <a:gd name="T6" fmla="*/ 49 w 49"/>
                      <a:gd name="T7" fmla="*/ 46 h 57"/>
                      <a:gd name="T8" fmla="*/ 0 60000 65536"/>
                      <a:gd name="T9" fmla="*/ 0 60000 65536"/>
                      <a:gd name="T10" fmla="*/ 0 60000 65536"/>
                      <a:gd name="T11" fmla="*/ 0 60000 65536"/>
                      <a:gd name="T12" fmla="*/ 0 w 49"/>
                      <a:gd name="T13" fmla="*/ 0 h 57"/>
                      <a:gd name="T14" fmla="*/ 49 w 49"/>
                      <a:gd name="T15" fmla="*/ 57 h 57"/>
                    </a:gdLst>
                    <a:ahLst/>
                    <a:cxnLst>
                      <a:cxn ang="T8">
                        <a:pos x="T0" y="T1"/>
                      </a:cxn>
                      <a:cxn ang="T9">
                        <a:pos x="T2" y="T3"/>
                      </a:cxn>
                      <a:cxn ang="T10">
                        <a:pos x="T4" y="T5"/>
                      </a:cxn>
                      <a:cxn ang="T11">
                        <a:pos x="T6" y="T7"/>
                      </a:cxn>
                    </a:cxnLst>
                    <a:rect l="T12" t="T13" r="T14" b="T15"/>
                    <a:pathLst>
                      <a:path w="49" h="57">
                        <a:moveTo>
                          <a:pt x="7" y="57"/>
                        </a:moveTo>
                        <a:lnTo>
                          <a:pt x="0" y="0"/>
                        </a:lnTo>
                        <a:lnTo>
                          <a:pt x="35" y="5"/>
                        </a:lnTo>
                        <a:lnTo>
                          <a:pt x="49" y="46"/>
                        </a:lnTo>
                      </a:path>
                    </a:pathLst>
                  </a:custGeom>
                  <a:solidFill>
                    <a:srgbClr val="969696"/>
                  </a:solidFill>
                  <a:ln w="9525" cap="flat" cmpd="sng">
                    <a:noFill/>
                    <a:prstDash val="solid"/>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grpSp>
              <p:nvGrpSpPr>
                <p:cNvPr id="36926" name="Group 250"/>
                <p:cNvGrpSpPr>
                  <a:grpSpLocks/>
                </p:cNvGrpSpPr>
                <p:nvPr/>
              </p:nvGrpSpPr>
              <p:grpSpPr bwMode="auto">
                <a:xfrm flipH="1">
                  <a:off x="5021" y="1567"/>
                  <a:ext cx="486" cy="344"/>
                  <a:chOff x="2932" y="664"/>
                  <a:chExt cx="913" cy="649"/>
                </a:xfrm>
              </p:grpSpPr>
              <p:sp>
                <p:nvSpPr>
                  <p:cNvPr id="794" name="Freeform 251"/>
                  <p:cNvSpPr>
                    <a:spLocks/>
                  </p:cNvSpPr>
                  <p:nvPr/>
                </p:nvSpPr>
                <p:spPr bwMode="auto">
                  <a:xfrm>
                    <a:off x="3252" y="666"/>
                    <a:ext cx="98" cy="112"/>
                  </a:xfrm>
                  <a:custGeom>
                    <a:avLst/>
                    <a:gdLst>
                      <a:gd name="T0" fmla="*/ 0 w 188"/>
                      <a:gd name="T1" fmla="*/ 0 h 232"/>
                      <a:gd name="T2" fmla="*/ 1 w 188"/>
                      <a:gd name="T3" fmla="*/ 0 h 232"/>
                      <a:gd name="T4" fmla="*/ 1 w 188"/>
                      <a:gd name="T5" fmla="*/ 0 h 232"/>
                      <a:gd name="T6" fmla="*/ 1 w 188"/>
                      <a:gd name="T7" fmla="*/ 0 h 232"/>
                      <a:gd name="T8" fmla="*/ 0 w 188"/>
                      <a:gd name="T9" fmla="*/ 0 h 232"/>
                      <a:gd name="T10" fmla="*/ 0 60000 65536"/>
                      <a:gd name="T11" fmla="*/ 0 60000 65536"/>
                      <a:gd name="T12" fmla="*/ 0 60000 65536"/>
                      <a:gd name="T13" fmla="*/ 0 60000 65536"/>
                      <a:gd name="T14" fmla="*/ 0 60000 65536"/>
                      <a:gd name="T15" fmla="*/ 0 w 188"/>
                      <a:gd name="T16" fmla="*/ 0 h 232"/>
                      <a:gd name="T17" fmla="*/ 188 w 188"/>
                      <a:gd name="T18" fmla="*/ 232 h 232"/>
                    </a:gdLst>
                    <a:ahLst/>
                    <a:cxnLst>
                      <a:cxn ang="T10">
                        <a:pos x="T0" y="T1"/>
                      </a:cxn>
                      <a:cxn ang="T11">
                        <a:pos x="T2" y="T3"/>
                      </a:cxn>
                      <a:cxn ang="T12">
                        <a:pos x="T4" y="T5"/>
                      </a:cxn>
                      <a:cxn ang="T13">
                        <a:pos x="T6" y="T7"/>
                      </a:cxn>
                      <a:cxn ang="T14">
                        <a:pos x="T8" y="T9"/>
                      </a:cxn>
                    </a:cxnLst>
                    <a:rect l="T15" t="T16" r="T17" b="T18"/>
                    <a:pathLst>
                      <a:path w="188" h="232">
                        <a:moveTo>
                          <a:pt x="0" y="225"/>
                        </a:moveTo>
                        <a:lnTo>
                          <a:pt x="15" y="153"/>
                        </a:lnTo>
                        <a:lnTo>
                          <a:pt x="186" y="0"/>
                        </a:lnTo>
                        <a:lnTo>
                          <a:pt x="188" y="232"/>
                        </a:lnTo>
                        <a:lnTo>
                          <a:pt x="0" y="225"/>
                        </a:lnTo>
                        <a:close/>
                      </a:path>
                    </a:pathLst>
                  </a:custGeom>
                  <a:solidFill>
                    <a:srgbClr val="233360"/>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795" name="Freeform 252"/>
                  <p:cNvSpPr>
                    <a:spLocks/>
                  </p:cNvSpPr>
                  <p:nvPr/>
                </p:nvSpPr>
                <p:spPr bwMode="auto">
                  <a:xfrm>
                    <a:off x="3117" y="666"/>
                    <a:ext cx="730" cy="645"/>
                  </a:xfrm>
                  <a:custGeom>
                    <a:avLst/>
                    <a:gdLst>
                      <a:gd name="T0" fmla="*/ 1 w 1454"/>
                      <a:gd name="T1" fmla="*/ 1 h 1298"/>
                      <a:gd name="T2" fmla="*/ 1 w 1454"/>
                      <a:gd name="T3" fmla="*/ 1 h 1298"/>
                      <a:gd name="T4" fmla="*/ 1 w 1454"/>
                      <a:gd name="T5" fmla="*/ 1 h 1298"/>
                      <a:gd name="T6" fmla="*/ 1 w 1454"/>
                      <a:gd name="T7" fmla="*/ 0 h 1298"/>
                      <a:gd name="T8" fmla="*/ 1 w 1454"/>
                      <a:gd name="T9" fmla="*/ 1 h 1298"/>
                      <a:gd name="T10" fmla="*/ 0 w 1454"/>
                      <a:gd name="T11" fmla="*/ 1 h 1298"/>
                      <a:gd name="T12" fmla="*/ 1 w 1454"/>
                      <a:gd name="T13" fmla="*/ 1 h 1298"/>
                      <a:gd name="T14" fmla="*/ 1 w 1454"/>
                      <a:gd name="T15" fmla="*/ 1 h 1298"/>
                      <a:gd name="T16" fmla="*/ 1 w 1454"/>
                      <a:gd name="T17" fmla="*/ 1 h 12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54"/>
                      <a:gd name="T28" fmla="*/ 0 h 1298"/>
                      <a:gd name="T29" fmla="*/ 1454 w 1454"/>
                      <a:gd name="T30" fmla="*/ 1298 h 12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54" h="1298">
                        <a:moveTo>
                          <a:pt x="1365" y="365"/>
                        </a:moveTo>
                        <a:lnTo>
                          <a:pt x="1008" y="301"/>
                        </a:lnTo>
                        <a:lnTo>
                          <a:pt x="992" y="130"/>
                        </a:lnTo>
                        <a:lnTo>
                          <a:pt x="454" y="0"/>
                        </a:lnTo>
                        <a:lnTo>
                          <a:pt x="455" y="199"/>
                        </a:lnTo>
                        <a:lnTo>
                          <a:pt x="0" y="117"/>
                        </a:lnTo>
                        <a:lnTo>
                          <a:pt x="4" y="1298"/>
                        </a:lnTo>
                        <a:lnTo>
                          <a:pt x="1454" y="1291"/>
                        </a:lnTo>
                        <a:lnTo>
                          <a:pt x="1365" y="365"/>
                        </a:lnTo>
                        <a:close/>
                      </a:path>
                    </a:pathLst>
                  </a:custGeom>
                  <a:solidFill>
                    <a:srgbClr val="FFE5E5"/>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796" name="Freeform 253"/>
                  <p:cNvSpPr>
                    <a:spLocks/>
                  </p:cNvSpPr>
                  <p:nvPr/>
                </p:nvSpPr>
                <p:spPr bwMode="auto">
                  <a:xfrm>
                    <a:off x="3160" y="1044"/>
                    <a:ext cx="638" cy="105"/>
                  </a:xfrm>
                  <a:custGeom>
                    <a:avLst/>
                    <a:gdLst>
                      <a:gd name="T0" fmla="*/ 1 w 1274"/>
                      <a:gd name="T1" fmla="*/ 1 h 213"/>
                      <a:gd name="T2" fmla="*/ 0 w 1274"/>
                      <a:gd name="T3" fmla="*/ 1 h 213"/>
                      <a:gd name="T4" fmla="*/ 0 w 1274"/>
                      <a:gd name="T5" fmla="*/ 0 h 213"/>
                      <a:gd name="T6" fmla="*/ 1 w 1274"/>
                      <a:gd name="T7" fmla="*/ 1 h 213"/>
                      <a:gd name="T8" fmla="*/ 1 w 1274"/>
                      <a:gd name="T9" fmla="*/ 1 h 213"/>
                      <a:gd name="T10" fmla="*/ 1 w 1274"/>
                      <a:gd name="T11" fmla="*/ 1 h 213"/>
                      <a:gd name="T12" fmla="*/ 1 w 1274"/>
                      <a:gd name="T13" fmla="*/ 1 h 213"/>
                      <a:gd name="T14" fmla="*/ 0 60000 65536"/>
                      <a:gd name="T15" fmla="*/ 0 60000 65536"/>
                      <a:gd name="T16" fmla="*/ 0 60000 65536"/>
                      <a:gd name="T17" fmla="*/ 0 60000 65536"/>
                      <a:gd name="T18" fmla="*/ 0 60000 65536"/>
                      <a:gd name="T19" fmla="*/ 0 60000 65536"/>
                      <a:gd name="T20" fmla="*/ 0 60000 65536"/>
                      <a:gd name="T21" fmla="*/ 0 w 1274"/>
                      <a:gd name="T22" fmla="*/ 0 h 213"/>
                      <a:gd name="T23" fmla="*/ 1274 w 1274"/>
                      <a:gd name="T24" fmla="*/ 213 h 2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4" h="213">
                        <a:moveTo>
                          <a:pt x="3" y="167"/>
                        </a:moveTo>
                        <a:lnTo>
                          <a:pt x="0" y="167"/>
                        </a:lnTo>
                        <a:lnTo>
                          <a:pt x="0" y="0"/>
                        </a:lnTo>
                        <a:lnTo>
                          <a:pt x="1255" y="99"/>
                        </a:lnTo>
                        <a:lnTo>
                          <a:pt x="1263" y="100"/>
                        </a:lnTo>
                        <a:lnTo>
                          <a:pt x="1274" y="213"/>
                        </a:lnTo>
                        <a:lnTo>
                          <a:pt x="3" y="167"/>
                        </a:lnTo>
                        <a:close/>
                      </a:path>
                    </a:pathLst>
                  </a:custGeom>
                  <a:solidFill>
                    <a:srgbClr val="AAFFFF"/>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797" name="Freeform 254"/>
                  <p:cNvSpPr>
                    <a:spLocks/>
                  </p:cNvSpPr>
                  <p:nvPr/>
                </p:nvSpPr>
                <p:spPr bwMode="auto">
                  <a:xfrm>
                    <a:off x="3160" y="914"/>
                    <a:ext cx="626" cy="136"/>
                  </a:xfrm>
                  <a:custGeom>
                    <a:avLst/>
                    <a:gdLst>
                      <a:gd name="T0" fmla="*/ 0 w 1255"/>
                      <a:gd name="T1" fmla="*/ 0 h 265"/>
                      <a:gd name="T2" fmla="*/ 0 w 1255"/>
                      <a:gd name="T3" fmla="*/ 0 h 265"/>
                      <a:gd name="T4" fmla="*/ 0 w 1255"/>
                      <a:gd name="T5" fmla="*/ 0 h 265"/>
                      <a:gd name="T6" fmla="*/ 0 w 1255"/>
                      <a:gd name="T7" fmla="*/ 0 h 265"/>
                      <a:gd name="T8" fmla="*/ 0 w 1255"/>
                      <a:gd name="T9" fmla="*/ 0 h 265"/>
                      <a:gd name="T10" fmla="*/ 0 w 1255"/>
                      <a:gd name="T11" fmla="*/ 0 h 265"/>
                      <a:gd name="T12" fmla="*/ 0 w 1255"/>
                      <a:gd name="T13" fmla="*/ 0 h 265"/>
                      <a:gd name="T14" fmla="*/ 0 60000 65536"/>
                      <a:gd name="T15" fmla="*/ 0 60000 65536"/>
                      <a:gd name="T16" fmla="*/ 0 60000 65536"/>
                      <a:gd name="T17" fmla="*/ 0 60000 65536"/>
                      <a:gd name="T18" fmla="*/ 0 60000 65536"/>
                      <a:gd name="T19" fmla="*/ 0 60000 65536"/>
                      <a:gd name="T20" fmla="*/ 0 60000 65536"/>
                      <a:gd name="T21" fmla="*/ 0 w 1255"/>
                      <a:gd name="T22" fmla="*/ 0 h 265"/>
                      <a:gd name="T23" fmla="*/ 1255 w 1255"/>
                      <a:gd name="T24" fmla="*/ 265 h 2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5" h="265">
                        <a:moveTo>
                          <a:pt x="5" y="166"/>
                        </a:moveTo>
                        <a:lnTo>
                          <a:pt x="1" y="166"/>
                        </a:lnTo>
                        <a:lnTo>
                          <a:pt x="0" y="0"/>
                        </a:lnTo>
                        <a:lnTo>
                          <a:pt x="1234" y="151"/>
                        </a:lnTo>
                        <a:lnTo>
                          <a:pt x="1244" y="152"/>
                        </a:lnTo>
                        <a:lnTo>
                          <a:pt x="1255" y="265"/>
                        </a:lnTo>
                        <a:lnTo>
                          <a:pt x="5" y="166"/>
                        </a:lnTo>
                        <a:close/>
                      </a:path>
                    </a:pathLst>
                  </a:custGeom>
                  <a:solidFill>
                    <a:srgbClr val="BAFFFF"/>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798" name="Freeform 255"/>
                  <p:cNvSpPr>
                    <a:spLocks/>
                  </p:cNvSpPr>
                  <p:nvPr/>
                </p:nvSpPr>
                <p:spPr bwMode="auto">
                  <a:xfrm>
                    <a:off x="3160" y="766"/>
                    <a:ext cx="620" cy="180"/>
                  </a:xfrm>
                  <a:custGeom>
                    <a:avLst/>
                    <a:gdLst>
                      <a:gd name="T0" fmla="*/ 0 w 1235"/>
                      <a:gd name="T1" fmla="*/ 0 h 363"/>
                      <a:gd name="T2" fmla="*/ 0 w 1235"/>
                      <a:gd name="T3" fmla="*/ 0 h 363"/>
                      <a:gd name="T4" fmla="*/ 0 w 1235"/>
                      <a:gd name="T5" fmla="*/ 0 h 363"/>
                      <a:gd name="T6" fmla="*/ 0 w 1235"/>
                      <a:gd name="T7" fmla="*/ 0 h 363"/>
                      <a:gd name="T8" fmla="*/ 0 w 1235"/>
                      <a:gd name="T9" fmla="*/ 0 h 363"/>
                      <a:gd name="T10" fmla="*/ 0 w 1235"/>
                      <a:gd name="T11" fmla="*/ 0 h 363"/>
                      <a:gd name="T12" fmla="*/ 0 60000 65536"/>
                      <a:gd name="T13" fmla="*/ 0 60000 65536"/>
                      <a:gd name="T14" fmla="*/ 0 60000 65536"/>
                      <a:gd name="T15" fmla="*/ 0 60000 65536"/>
                      <a:gd name="T16" fmla="*/ 0 60000 65536"/>
                      <a:gd name="T17" fmla="*/ 0 60000 65536"/>
                      <a:gd name="T18" fmla="*/ 0 w 1235"/>
                      <a:gd name="T19" fmla="*/ 0 h 363"/>
                      <a:gd name="T20" fmla="*/ 1235 w 1235"/>
                      <a:gd name="T21" fmla="*/ 363 h 363"/>
                    </a:gdLst>
                    <a:ahLst/>
                    <a:cxnLst>
                      <a:cxn ang="T12">
                        <a:pos x="T0" y="T1"/>
                      </a:cxn>
                      <a:cxn ang="T13">
                        <a:pos x="T2" y="T3"/>
                      </a:cxn>
                      <a:cxn ang="T14">
                        <a:pos x="T4" y="T5"/>
                      </a:cxn>
                      <a:cxn ang="T15">
                        <a:pos x="T6" y="T7"/>
                      </a:cxn>
                      <a:cxn ang="T16">
                        <a:pos x="T8" y="T9"/>
                      </a:cxn>
                      <a:cxn ang="T17">
                        <a:pos x="T10" y="T11"/>
                      </a:cxn>
                    </a:cxnLst>
                    <a:rect l="T18" t="T19" r="T20" b="T21"/>
                    <a:pathLst>
                      <a:path w="1235" h="363">
                        <a:moveTo>
                          <a:pt x="6" y="212"/>
                        </a:moveTo>
                        <a:lnTo>
                          <a:pt x="0" y="212"/>
                        </a:lnTo>
                        <a:lnTo>
                          <a:pt x="0" y="0"/>
                        </a:lnTo>
                        <a:lnTo>
                          <a:pt x="1220" y="204"/>
                        </a:lnTo>
                        <a:lnTo>
                          <a:pt x="1235" y="363"/>
                        </a:lnTo>
                        <a:lnTo>
                          <a:pt x="6" y="212"/>
                        </a:lnTo>
                        <a:close/>
                      </a:path>
                    </a:pathLst>
                  </a:custGeom>
                  <a:solidFill>
                    <a:srgbClr val="CCFFFF"/>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799" name="Freeform 256"/>
                  <p:cNvSpPr>
                    <a:spLocks/>
                  </p:cNvSpPr>
                  <p:nvPr/>
                </p:nvSpPr>
                <p:spPr bwMode="auto">
                  <a:xfrm>
                    <a:off x="2933" y="722"/>
                    <a:ext cx="190" cy="589"/>
                  </a:xfrm>
                  <a:custGeom>
                    <a:avLst/>
                    <a:gdLst>
                      <a:gd name="T0" fmla="*/ 0 w 376"/>
                      <a:gd name="T1" fmla="*/ 1 h 1181"/>
                      <a:gd name="T2" fmla="*/ 1 w 376"/>
                      <a:gd name="T3" fmla="*/ 1 h 1181"/>
                      <a:gd name="T4" fmla="*/ 1 w 376"/>
                      <a:gd name="T5" fmla="*/ 0 h 1181"/>
                      <a:gd name="T6" fmla="*/ 1 w 376"/>
                      <a:gd name="T7" fmla="*/ 1 h 1181"/>
                      <a:gd name="T8" fmla="*/ 0 w 376"/>
                      <a:gd name="T9" fmla="*/ 1 h 1181"/>
                      <a:gd name="T10" fmla="*/ 0 60000 65536"/>
                      <a:gd name="T11" fmla="*/ 0 60000 65536"/>
                      <a:gd name="T12" fmla="*/ 0 60000 65536"/>
                      <a:gd name="T13" fmla="*/ 0 60000 65536"/>
                      <a:gd name="T14" fmla="*/ 0 60000 65536"/>
                      <a:gd name="T15" fmla="*/ 0 w 376"/>
                      <a:gd name="T16" fmla="*/ 0 h 1181"/>
                      <a:gd name="T17" fmla="*/ 376 w 376"/>
                      <a:gd name="T18" fmla="*/ 1181 h 1181"/>
                    </a:gdLst>
                    <a:ahLst/>
                    <a:cxnLst>
                      <a:cxn ang="T10">
                        <a:pos x="T0" y="T1"/>
                      </a:cxn>
                      <a:cxn ang="T11">
                        <a:pos x="T2" y="T3"/>
                      </a:cxn>
                      <a:cxn ang="T12">
                        <a:pos x="T4" y="T5"/>
                      </a:cxn>
                      <a:cxn ang="T13">
                        <a:pos x="T6" y="T7"/>
                      </a:cxn>
                      <a:cxn ang="T14">
                        <a:pos x="T8" y="T9"/>
                      </a:cxn>
                    </a:cxnLst>
                    <a:rect l="T15" t="T16" r="T17" b="T18"/>
                    <a:pathLst>
                      <a:path w="376" h="1181">
                        <a:moveTo>
                          <a:pt x="0" y="1168"/>
                        </a:moveTo>
                        <a:lnTo>
                          <a:pt x="30" y="306"/>
                        </a:lnTo>
                        <a:lnTo>
                          <a:pt x="372" y="0"/>
                        </a:lnTo>
                        <a:lnTo>
                          <a:pt x="376" y="1181"/>
                        </a:lnTo>
                        <a:lnTo>
                          <a:pt x="0" y="1168"/>
                        </a:lnTo>
                        <a:close/>
                      </a:path>
                    </a:pathLst>
                  </a:custGeom>
                  <a:solidFill>
                    <a:srgbClr val="667F99"/>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sp>
                <p:nvSpPr>
                  <p:cNvPr id="800" name="Freeform 257"/>
                  <p:cNvSpPr>
                    <a:spLocks/>
                  </p:cNvSpPr>
                  <p:nvPr/>
                </p:nvSpPr>
                <p:spPr bwMode="auto">
                  <a:xfrm>
                    <a:off x="3160" y="1175"/>
                    <a:ext cx="650" cy="136"/>
                  </a:xfrm>
                  <a:custGeom>
                    <a:avLst/>
                    <a:gdLst>
                      <a:gd name="T0" fmla="*/ 0 w 1299"/>
                      <a:gd name="T1" fmla="*/ 0 h 272"/>
                      <a:gd name="T2" fmla="*/ 0 w 1299"/>
                      <a:gd name="T3" fmla="*/ 1 h 272"/>
                      <a:gd name="T4" fmla="*/ 0 w 1299"/>
                      <a:gd name="T5" fmla="*/ 1 h 272"/>
                      <a:gd name="T6" fmla="*/ 0 w 1299"/>
                      <a:gd name="T7" fmla="*/ 1 h 272"/>
                      <a:gd name="T8" fmla="*/ 0 w 1299"/>
                      <a:gd name="T9" fmla="*/ 1 h 272"/>
                      <a:gd name="T10" fmla="*/ 0 w 1299"/>
                      <a:gd name="T11" fmla="*/ 1 h 272"/>
                      <a:gd name="T12" fmla="*/ 0 w 1299"/>
                      <a:gd name="T13" fmla="*/ 1 h 272"/>
                      <a:gd name="T14" fmla="*/ 0 w 1299"/>
                      <a:gd name="T15" fmla="*/ 1 h 272"/>
                      <a:gd name="T16" fmla="*/ 0 w 1299"/>
                      <a:gd name="T17" fmla="*/ 1 h 272"/>
                      <a:gd name="T18" fmla="*/ 0 w 1299"/>
                      <a:gd name="T19" fmla="*/ 0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99"/>
                      <a:gd name="T31" fmla="*/ 0 h 272"/>
                      <a:gd name="T32" fmla="*/ 1299 w 1299"/>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99" h="272">
                        <a:moveTo>
                          <a:pt x="0" y="0"/>
                        </a:moveTo>
                        <a:lnTo>
                          <a:pt x="1277" y="46"/>
                        </a:lnTo>
                        <a:lnTo>
                          <a:pt x="1282" y="47"/>
                        </a:lnTo>
                        <a:lnTo>
                          <a:pt x="1299" y="208"/>
                        </a:lnTo>
                        <a:lnTo>
                          <a:pt x="867" y="210"/>
                        </a:lnTo>
                        <a:lnTo>
                          <a:pt x="876" y="271"/>
                        </a:lnTo>
                        <a:lnTo>
                          <a:pt x="462" y="272"/>
                        </a:lnTo>
                        <a:lnTo>
                          <a:pt x="462" y="211"/>
                        </a:lnTo>
                        <a:lnTo>
                          <a:pt x="2" y="213"/>
                        </a:lnTo>
                        <a:lnTo>
                          <a:pt x="0" y="0"/>
                        </a:lnTo>
                        <a:close/>
                      </a:path>
                    </a:pathLst>
                  </a:custGeom>
                  <a:solidFill>
                    <a:srgbClr val="99FFFF"/>
                  </a:solidFill>
                  <a:ln w="9525">
                    <a:noFill/>
                    <a:round/>
                    <a:headEnd/>
                    <a:tailEnd/>
                  </a:ln>
                </p:spPr>
                <p:txBody>
                  <a:bodyPr/>
                  <a:lstStyle/>
                  <a:p>
                    <a:pPr algn="ctr" fontAlgn="auto">
                      <a:spcBef>
                        <a:spcPts val="0"/>
                      </a:spcBef>
                      <a:spcAft>
                        <a:spcPts val="0"/>
                      </a:spcAft>
                      <a:defRPr/>
                    </a:pPr>
                    <a:endParaRPr kumimoji="0" lang="ja-JP" altLang="en-US" kern="0" dirty="0">
                      <a:solidFill>
                        <a:sysClr val="windowText" lastClr="000000"/>
                      </a:solidFill>
                      <a:latin typeface="Times New Roman" pitchFamily="18" charset="0"/>
                    </a:endParaRPr>
                  </a:p>
                </p:txBody>
              </p:sp>
            </p:grpSp>
          </p:grpSp>
        </p:grpSp>
      </p:grpSp>
      <p:sp>
        <p:nvSpPr>
          <p:cNvPr id="36905" name="Text Box 3625"/>
          <p:cNvSpPr txBox="1">
            <a:spLocks noChangeArrowheads="1"/>
          </p:cNvSpPr>
          <p:nvPr/>
        </p:nvSpPr>
        <p:spPr bwMode="auto">
          <a:xfrm>
            <a:off x="4578350" y="3481388"/>
            <a:ext cx="1462088" cy="401637"/>
          </a:xfrm>
          <a:prstGeom prst="rect">
            <a:avLst/>
          </a:prstGeom>
          <a:noFill/>
          <a:ln w="12700">
            <a:noFill/>
            <a:miter lim="800000"/>
            <a:headEnd/>
            <a:tailEnd/>
          </a:ln>
        </p:spPr>
        <p:txBody>
          <a:bodyPr wrap="none">
            <a:spAutoFit/>
          </a:bodyPr>
          <a:lstStyle/>
          <a:p>
            <a:r>
              <a:rPr kumimoji="0" lang="en-US" altLang="ja-JP" b="1">
                <a:solidFill>
                  <a:srgbClr val="000000"/>
                </a:solidFill>
              </a:rPr>
              <a:t>Taiwan RS</a:t>
            </a:r>
          </a:p>
        </p:txBody>
      </p:sp>
      <p:sp>
        <p:nvSpPr>
          <p:cNvPr id="36906" name="Line 3231"/>
          <p:cNvSpPr>
            <a:spLocks noChangeShapeType="1"/>
          </p:cNvSpPr>
          <p:nvPr/>
        </p:nvSpPr>
        <p:spPr bwMode="auto">
          <a:xfrm flipV="1">
            <a:off x="6192838" y="2663825"/>
            <a:ext cx="854075" cy="360363"/>
          </a:xfrm>
          <a:prstGeom prst="line">
            <a:avLst/>
          </a:prstGeom>
          <a:noFill/>
          <a:ln w="38100">
            <a:solidFill>
              <a:srgbClr val="FF6600"/>
            </a:solidFill>
            <a:round/>
            <a:headEnd/>
            <a:tailEnd type="triangle" w="med" len="med"/>
          </a:ln>
        </p:spPr>
        <p:txBody>
          <a:bodyPr/>
          <a:lstStyle/>
          <a:p>
            <a:endParaRPr lang="ja-JP" altLang="en-US"/>
          </a:p>
        </p:txBody>
      </p:sp>
      <p:sp>
        <p:nvSpPr>
          <p:cNvPr id="36907" name="Text Box 3495"/>
          <p:cNvSpPr txBox="1">
            <a:spLocks noChangeArrowheads="1"/>
          </p:cNvSpPr>
          <p:nvPr/>
        </p:nvSpPr>
        <p:spPr bwMode="auto">
          <a:xfrm>
            <a:off x="6821488" y="1817688"/>
            <a:ext cx="1152525" cy="396875"/>
          </a:xfrm>
          <a:prstGeom prst="rect">
            <a:avLst/>
          </a:prstGeom>
          <a:solidFill>
            <a:schemeClr val="bg1"/>
          </a:solidFill>
          <a:ln w="12700">
            <a:noFill/>
            <a:miter lim="800000"/>
            <a:headEnd/>
            <a:tailEnd/>
          </a:ln>
        </p:spPr>
        <p:txBody>
          <a:bodyPr>
            <a:spAutoFit/>
          </a:bodyPr>
          <a:lstStyle/>
          <a:p>
            <a:pPr algn="ctr">
              <a:spcBef>
                <a:spcPct val="50000"/>
              </a:spcBef>
            </a:pPr>
            <a:r>
              <a:rPr kumimoji="0" lang="en-US" altLang="ja-JP" b="1">
                <a:solidFill>
                  <a:srgbClr val="FF0000"/>
                </a:solidFill>
              </a:rPr>
              <a:t>WINDS</a:t>
            </a:r>
          </a:p>
        </p:txBody>
      </p:sp>
      <p:pic>
        <p:nvPicPr>
          <p:cNvPr id="812" name="Picture 95" descr="winds_new01s"/>
          <p:cNvPicPr>
            <a:picLocks noChangeAspect="1" noChangeArrowheads="1"/>
          </p:cNvPicPr>
          <p:nvPr/>
        </p:nvPicPr>
        <p:blipFill>
          <a:blip r:embed="rId4" cstate="print"/>
          <a:srcRect/>
          <a:stretch>
            <a:fillRect/>
          </a:stretch>
        </p:blipFill>
        <p:spPr bwMode="auto">
          <a:xfrm>
            <a:off x="7011988" y="1784350"/>
            <a:ext cx="2016125" cy="969963"/>
          </a:xfrm>
          <a:prstGeom prst="rect">
            <a:avLst/>
          </a:prstGeom>
          <a:noFill/>
          <a:effectLst>
            <a:outerShdw dist="35921" dir="2700000" algn="ctr" rotWithShape="0">
              <a:schemeClr val="bg1"/>
            </a:outerShdw>
          </a:effectLst>
        </p:spPr>
      </p:pic>
      <p:sp>
        <p:nvSpPr>
          <p:cNvPr id="36909" name="Line 3487"/>
          <p:cNvSpPr>
            <a:spLocks noChangeShapeType="1"/>
          </p:cNvSpPr>
          <p:nvPr/>
        </p:nvSpPr>
        <p:spPr bwMode="auto">
          <a:xfrm flipH="1">
            <a:off x="6146800" y="2528888"/>
            <a:ext cx="1981200" cy="1395412"/>
          </a:xfrm>
          <a:prstGeom prst="line">
            <a:avLst/>
          </a:prstGeom>
          <a:noFill/>
          <a:ln w="38100">
            <a:solidFill>
              <a:srgbClr val="FF6600"/>
            </a:solidFill>
            <a:prstDash val="sysDot"/>
            <a:round/>
            <a:headEnd/>
            <a:tailEnd type="triangle" w="med" len="med"/>
          </a:ln>
        </p:spPr>
        <p:txBody>
          <a:bodyPr/>
          <a:lstStyle/>
          <a:p>
            <a:endParaRPr lang="ja-JP" altLang="en-US"/>
          </a:p>
        </p:txBody>
      </p:sp>
      <p:sp>
        <p:nvSpPr>
          <p:cNvPr id="36910" name="Line 3487"/>
          <p:cNvSpPr>
            <a:spLocks noChangeShapeType="1"/>
          </p:cNvSpPr>
          <p:nvPr/>
        </p:nvSpPr>
        <p:spPr bwMode="auto">
          <a:xfrm flipH="1">
            <a:off x="6732588" y="2484438"/>
            <a:ext cx="1709737" cy="2339975"/>
          </a:xfrm>
          <a:prstGeom prst="line">
            <a:avLst/>
          </a:prstGeom>
          <a:noFill/>
          <a:ln w="38100">
            <a:solidFill>
              <a:srgbClr val="FF6600"/>
            </a:solidFill>
            <a:prstDash val="sysDot"/>
            <a:round/>
            <a:headEnd/>
            <a:tailEnd type="triangle" w="med" len="med"/>
          </a:ln>
        </p:spPr>
        <p:txBody>
          <a:bodyPr/>
          <a:lstStyle/>
          <a:p>
            <a:endParaRPr lang="ja-JP" altLang="en-US"/>
          </a:p>
        </p:txBody>
      </p:sp>
      <p:sp>
        <p:nvSpPr>
          <p:cNvPr id="36911" name="Line 3487"/>
          <p:cNvSpPr>
            <a:spLocks noChangeShapeType="1"/>
          </p:cNvSpPr>
          <p:nvPr/>
        </p:nvSpPr>
        <p:spPr bwMode="auto">
          <a:xfrm flipH="1">
            <a:off x="6192838" y="2528888"/>
            <a:ext cx="2114550" cy="2025650"/>
          </a:xfrm>
          <a:prstGeom prst="line">
            <a:avLst/>
          </a:prstGeom>
          <a:noFill/>
          <a:ln w="38100">
            <a:solidFill>
              <a:srgbClr val="FF6600"/>
            </a:solidFill>
            <a:prstDash val="sysDot"/>
            <a:round/>
            <a:headEnd/>
            <a:tailEnd type="triangle" w="med" len="med"/>
          </a:ln>
        </p:spPr>
        <p:txBody>
          <a:bodyPr/>
          <a:lstStyle/>
          <a:p>
            <a:endParaRPr lang="ja-JP" altLang="en-US"/>
          </a:p>
        </p:txBody>
      </p:sp>
      <p:sp>
        <p:nvSpPr>
          <p:cNvPr id="36912" name="Line 3487"/>
          <p:cNvSpPr>
            <a:spLocks noChangeShapeType="1"/>
          </p:cNvSpPr>
          <p:nvPr/>
        </p:nvSpPr>
        <p:spPr bwMode="auto">
          <a:xfrm flipH="1">
            <a:off x="3357563" y="2259013"/>
            <a:ext cx="3914775" cy="0"/>
          </a:xfrm>
          <a:prstGeom prst="line">
            <a:avLst/>
          </a:prstGeom>
          <a:noFill/>
          <a:ln w="38100">
            <a:solidFill>
              <a:srgbClr val="FF6600"/>
            </a:solidFill>
            <a:prstDash val="sysDot"/>
            <a:round/>
            <a:headEnd/>
            <a:tailEnd type="triangle" w="med" len="med"/>
          </a:ln>
        </p:spPr>
        <p:txBody>
          <a:bodyPr/>
          <a:lstStyle/>
          <a:p>
            <a:endParaRPr lang="ja-JP" altLang="en-US"/>
          </a:p>
        </p:txBody>
      </p:sp>
      <p:sp>
        <p:nvSpPr>
          <p:cNvPr id="36913" name="Line 3487"/>
          <p:cNvSpPr>
            <a:spLocks noChangeShapeType="1"/>
          </p:cNvSpPr>
          <p:nvPr/>
        </p:nvSpPr>
        <p:spPr bwMode="auto">
          <a:xfrm flipH="1">
            <a:off x="2681288" y="2438400"/>
            <a:ext cx="4230687" cy="676275"/>
          </a:xfrm>
          <a:prstGeom prst="line">
            <a:avLst/>
          </a:prstGeom>
          <a:noFill/>
          <a:ln w="38100">
            <a:solidFill>
              <a:srgbClr val="FF6600"/>
            </a:solidFill>
            <a:prstDash val="sysDot"/>
            <a:round/>
            <a:headEnd/>
            <a:tailEnd type="triangle" w="med" len="med"/>
          </a:ln>
        </p:spPr>
        <p:txBody>
          <a:bodyPr/>
          <a:lstStyle/>
          <a:p>
            <a:endParaRPr lang="ja-JP" altLang="en-US"/>
          </a:p>
        </p:txBody>
      </p:sp>
      <p:sp>
        <p:nvSpPr>
          <p:cNvPr id="36914" name="Line 3487"/>
          <p:cNvSpPr>
            <a:spLocks noChangeShapeType="1"/>
          </p:cNvSpPr>
          <p:nvPr/>
        </p:nvSpPr>
        <p:spPr bwMode="auto">
          <a:xfrm flipH="1">
            <a:off x="2906713" y="2708275"/>
            <a:ext cx="4591050" cy="1441450"/>
          </a:xfrm>
          <a:prstGeom prst="line">
            <a:avLst/>
          </a:prstGeom>
          <a:noFill/>
          <a:ln w="38100">
            <a:solidFill>
              <a:srgbClr val="FF6600"/>
            </a:solidFill>
            <a:prstDash val="sysDot"/>
            <a:round/>
            <a:headEnd/>
            <a:tailEnd type="triangle" w="med" len="med"/>
          </a:ln>
        </p:spPr>
        <p:txBody>
          <a:bodyPr/>
          <a:lstStyle/>
          <a:p>
            <a:endParaRPr lang="ja-JP" altLang="en-US"/>
          </a:p>
        </p:txBody>
      </p:sp>
      <p:sp>
        <p:nvSpPr>
          <p:cNvPr id="36915" name="Text Box 3627"/>
          <p:cNvSpPr txBox="1">
            <a:spLocks noChangeArrowheads="1"/>
          </p:cNvSpPr>
          <p:nvPr/>
        </p:nvSpPr>
        <p:spPr bwMode="auto">
          <a:xfrm>
            <a:off x="5257800" y="2727325"/>
            <a:ext cx="1936750" cy="708025"/>
          </a:xfrm>
          <a:prstGeom prst="rect">
            <a:avLst/>
          </a:prstGeom>
          <a:noFill/>
          <a:ln w="12700">
            <a:noFill/>
            <a:miter lim="800000"/>
            <a:headEnd/>
            <a:tailEnd/>
          </a:ln>
        </p:spPr>
        <p:txBody>
          <a:bodyPr wrap="none">
            <a:spAutoFit/>
          </a:bodyPr>
          <a:lstStyle/>
          <a:p>
            <a:r>
              <a:rPr kumimoji="0" lang="en-US" altLang="ja-JP" b="1">
                <a:solidFill>
                  <a:srgbClr val="0000FF"/>
                </a:solidFill>
              </a:rPr>
              <a:t>Japan</a:t>
            </a:r>
          </a:p>
          <a:p>
            <a:r>
              <a:rPr kumimoji="0" lang="en-US" altLang="ja-JP" b="1">
                <a:solidFill>
                  <a:srgbClr val="0000FF"/>
                </a:solidFill>
              </a:rPr>
              <a:t>Central Server</a:t>
            </a:r>
          </a:p>
        </p:txBody>
      </p:sp>
      <p:sp>
        <p:nvSpPr>
          <p:cNvPr id="36916" name="Text Box 3625"/>
          <p:cNvSpPr txBox="1">
            <a:spLocks noChangeArrowheads="1"/>
          </p:cNvSpPr>
          <p:nvPr/>
        </p:nvSpPr>
        <p:spPr bwMode="auto">
          <a:xfrm>
            <a:off x="4600575" y="3905250"/>
            <a:ext cx="3176588" cy="400050"/>
          </a:xfrm>
          <a:prstGeom prst="rect">
            <a:avLst/>
          </a:prstGeom>
          <a:noFill/>
          <a:ln w="12700">
            <a:noFill/>
            <a:miter lim="800000"/>
            <a:headEnd/>
            <a:tailEnd/>
          </a:ln>
        </p:spPr>
        <p:txBody>
          <a:bodyPr wrap="none">
            <a:spAutoFit/>
          </a:bodyPr>
          <a:lstStyle/>
          <a:p>
            <a:r>
              <a:rPr kumimoji="0" lang="en-US" altLang="ja-JP" b="1"/>
              <a:t>Philippines RS </a:t>
            </a:r>
            <a:r>
              <a:rPr kumimoji="0" lang="en-US" altLang="ja-JP" sz="1400" b="1"/>
              <a:t>(with WINDS)</a:t>
            </a:r>
          </a:p>
        </p:txBody>
      </p:sp>
      <p:pic>
        <p:nvPicPr>
          <p:cNvPr id="36917" name="図 11" descr="P7290106.JPG"/>
          <p:cNvPicPr>
            <a:picLocks noChangeAspect="1"/>
          </p:cNvPicPr>
          <p:nvPr/>
        </p:nvPicPr>
        <p:blipFill>
          <a:blip r:embed="rId5" cstate="print"/>
          <a:srcRect/>
          <a:stretch>
            <a:fillRect/>
          </a:stretch>
        </p:blipFill>
        <p:spPr bwMode="auto">
          <a:xfrm>
            <a:off x="1763713" y="4868863"/>
            <a:ext cx="1692275" cy="1268412"/>
          </a:xfrm>
          <a:prstGeom prst="rect">
            <a:avLst/>
          </a:prstGeom>
          <a:noFill/>
          <a:ln w="9525">
            <a:noFill/>
            <a:miter lim="800000"/>
            <a:headEnd/>
            <a:tailEnd/>
          </a:ln>
        </p:spPr>
      </p:pic>
      <p:sp>
        <p:nvSpPr>
          <p:cNvPr id="36918" name="Line 3487"/>
          <p:cNvSpPr>
            <a:spLocks noChangeShapeType="1"/>
          </p:cNvSpPr>
          <p:nvPr/>
        </p:nvSpPr>
        <p:spPr bwMode="auto">
          <a:xfrm flipH="1">
            <a:off x="7046913" y="2393950"/>
            <a:ext cx="1574800" cy="2970213"/>
          </a:xfrm>
          <a:prstGeom prst="line">
            <a:avLst/>
          </a:prstGeom>
          <a:noFill/>
          <a:ln w="38100">
            <a:solidFill>
              <a:srgbClr val="FF6600"/>
            </a:solidFill>
            <a:prstDash val="sysDot"/>
            <a:round/>
            <a:headEnd/>
            <a:tailEnd type="triangle" w="med" len="med"/>
          </a:ln>
        </p:spPr>
        <p:txBody>
          <a:bodyPr/>
          <a:lstStyle/>
          <a:p>
            <a:endParaRPr lang="ja-JP" altLang="en-US"/>
          </a:p>
        </p:txBody>
      </p:sp>
      <p:sp>
        <p:nvSpPr>
          <p:cNvPr id="36919" name="正方形/長方形 439"/>
          <p:cNvSpPr>
            <a:spLocks noChangeArrowheads="1"/>
          </p:cNvSpPr>
          <p:nvPr/>
        </p:nvSpPr>
        <p:spPr bwMode="auto">
          <a:xfrm>
            <a:off x="3349625" y="692150"/>
            <a:ext cx="211138" cy="400050"/>
          </a:xfrm>
          <a:prstGeom prst="rect">
            <a:avLst/>
          </a:prstGeom>
          <a:noFill/>
          <a:ln w="9525">
            <a:noFill/>
            <a:miter lim="800000"/>
            <a:headEnd/>
            <a:tailEnd/>
          </a:ln>
        </p:spPr>
        <p:txBody>
          <a:bodyPr>
            <a:spAutoFit/>
          </a:bodyPr>
          <a:lstStyle/>
          <a:p>
            <a:endParaRPr lang="ja-JP" altLang="en-US"/>
          </a:p>
        </p:txBody>
      </p:sp>
      <p:sp>
        <p:nvSpPr>
          <p:cNvPr id="36920" name="正方形/長方形 443"/>
          <p:cNvSpPr>
            <a:spLocks noChangeArrowheads="1"/>
          </p:cNvSpPr>
          <p:nvPr/>
        </p:nvSpPr>
        <p:spPr bwMode="auto">
          <a:xfrm>
            <a:off x="309593" y="138122"/>
            <a:ext cx="8115170" cy="1508105"/>
          </a:xfrm>
          <a:prstGeom prst="rect">
            <a:avLst/>
          </a:prstGeom>
          <a:noFill/>
          <a:ln w="9525">
            <a:noFill/>
            <a:miter lim="800000"/>
            <a:headEnd/>
            <a:tailEnd/>
          </a:ln>
        </p:spPr>
        <p:txBody>
          <a:bodyPr wrap="none">
            <a:spAutoFit/>
          </a:bodyPr>
          <a:lstStyle/>
          <a:p>
            <a:r>
              <a:rPr lang="en-GB" altLang="ja-JP" sz="3200" b="1"/>
              <a:t>3. Improvement of Accessibility to Information</a:t>
            </a:r>
            <a:endParaRPr lang="en-US" altLang="ja-JP" sz="3000" b="1" smtClean="0">
              <a:solidFill>
                <a:srgbClr val="FF0000"/>
              </a:solidFill>
              <a:latin typeface="Calibri" pitchFamily="34" charset="0"/>
            </a:endParaRPr>
          </a:p>
          <a:p>
            <a:r>
              <a:rPr lang="en-US" altLang="ja-JP" sz="3000" b="1" smtClean="0">
                <a:solidFill>
                  <a:srgbClr val="FF0000"/>
                </a:solidFill>
                <a:latin typeface="Calibri" pitchFamily="34" charset="0"/>
              </a:rPr>
              <a:t>        153Mbps (down link)</a:t>
            </a:r>
            <a:r>
              <a:rPr lang="en-US" altLang="ja-JP" sz="3000" b="1" smtClean="0">
                <a:latin typeface="Calibri" pitchFamily="34" charset="0"/>
              </a:rPr>
              <a:t> Data </a:t>
            </a:r>
            <a:r>
              <a:rPr lang="en-US" altLang="ja-JP" sz="3000" b="1">
                <a:latin typeface="Calibri" pitchFamily="34" charset="0"/>
              </a:rPr>
              <a:t>Transmission </a:t>
            </a:r>
            <a:endParaRPr lang="en-US" altLang="ja-JP" sz="3000" b="1" smtClean="0">
              <a:latin typeface="Calibri" pitchFamily="34" charset="0"/>
            </a:endParaRPr>
          </a:p>
          <a:p>
            <a:r>
              <a:rPr lang="en-US" altLang="ja-JP" sz="3000" b="1">
                <a:latin typeface="Calibri" pitchFamily="34" charset="0"/>
              </a:rPr>
              <a:t> </a:t>
            </a:r>
            <a:r>
              <a:rPr lang="en-US" altLang="ja-JP" sz="3000" b="1" smtClean="0">
                <a:latin typeface="Calibri" pitchFamily="34" charset="0"/>
              </a:rPr>
              <a:t>                                 to </a:t>
            </a:r>
            <a:r>
              <a:rPr lang="en-US" altLang="ja-JP" sz="3000" b="1">
                <a:latin typeface="Calibri" pitchFamily="34" charset="0"/>
              </a:rPr>
              <a:t>Regional Servers by WINDS</a:t>
            </a:r>
            <a:endParaRPr lang="ja-JP" altLang="en-US" sz="3000" b="1"/>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5"/>
          <p:cNvSpPr txBox="1">
            <a:spLocks noChangeArrowheads="1"/>
          </p:cNvSpPr>
          <p:nvPr/>
        </p:nvSpPr>
        <p:spPr bwMode="auto">
          <a:xfrm>
            <a:off x="385763" y="1143000"/>
            <a:ext cx="8235950" cy="1016000"/>
          </a:xfrm>
          <a:prstGeom prst="rect">
            <a:avLst/>
          </a:prstGeom>
          <a:noFill/>
          <a:ln w="9525">
            <a:noFill/>
            <a:miter lim="800000"/>
            <a:headEnd/>
            <a:tailEnd/>
          </a:ln>
        </p:spPr>
        <p:txBody>
          <a:bodyPr>
            <a:spAutoFit/>
          </a:bodyPr>
          <a:lstStyle/>
          <a:p>
            <a:pPr marL="269875" indent="-269875"/>
            <a:endParaRPr lang="en-US" altLang="ja-JP">
              <a:latin typeface="Calibri" pitchFamily="34" charset="0"/>
            </a:endParaRPr>
          </a:p>
          <a:p>
            <a:pPr marL="269875" indent="-269875"/>
            <a:endParaRPr lang="en-US" altLang="ja-JP">
              <a:latin typeface="Calibri" pitchFamily="34" charset="0"/>
            </a:endParaRPr>
          </a:p>
          <a:p>
            <a:pPr marL="269875" indent="-269875"/>
            <a:endParaRPr lang="en-US" altLang="ja-JP">
              <a:latin typeface="Calibri" pitchFamily="34" charset="0"/>
            </a:endParaRPr>
          </a:p>
        </p:txBody>
      </p:sp>
      <p:pic>
        <p:nvPicPr>
          <p:cNvPr id="39939" name="Picture 3" descr="asia_MAP"/>
          <p:cNvPicPr>
            <a:picLocks noChangeAspect="1" noChangeArrowheads="1"/>
          </p:cNvPicPr>
          <p:nvPr/>
        </p:nvPicPr>
        <p:blipFill>
          <a:blip r:embed="rId2" cstate="print"/>
          <a:srcRect t="4306" b="8102"/>
          <a:stretch>
            <a:fillRect/>
          </a:stretch>
        </p:blipFill>
        <p:spPr bwMode="auto">
          <a:xfrm>
            <a:off x="323403" y="1293812"/>
            <a:ext cx="8569325" cy="5414963"/>
          </a:xfrm>
          <a:prstGeom prst="rect">
            <a:avLst/>
          </a:prstGeom>
          <a:noFill/>
          <a:ln w="9525">
            <a:noFill/>
            <a:miter lim="800000"/>
            <a:headEnd/>
            <a:tailEnd/>
          </a:ln>
        </p:spPr>
      </p:pic>
      <p:sp>
        <p:nvSpPr>
          <p:cNvPr id="39940" name="Oval 4"/>
          <p:cNvSpPr>
            <a:spLocks noChangeArrowheads="1"/>
          </p:cNvSpPr>
          <p:nvPr/>
        </p:nvSpPr>
        <p:spPr bwMode="auto">
          <a:xfrm>
            <a:off x="4572000" y="5589588"/>
            <a:ext cx="136525" cy="134937"/>
          </a:xfrm>
          <a:prstGeom prst="ellipse">
            <a:avLst/>
          </a:prstGeom>
          <a:solidFill>
            <a:srgbClr val="FF0000"/>
          </a:solidFill>
          <a:ln w="9525">
            <a:noFill/>
            <a:round/>
            <a:headEnd/>
            <a:tailEnd/>
          </a:ln>
        </p:spPr>
        <p:txBody>
          <a:bodyPr wrap="none" anchor="ctr"/>
          <a:lstStyle/>
          <a:p>
            <a:endParaRPr lang="ja-JP" altLang="en-US" sz="2400">
              <a:latin typeface="Arial Black" pitchFamily="34" charset="0"/>
            </a:endParaRPr>
          </a:p>
        </p:txBody>
      </p:sp>
      <p:sp>
        <p:nvSpPr>
          <p:cNvPr id="39941" name="Text Box 5"/>
          <p:cNvSpPr txBox="1">
            <a:spLocks noChangeArrowheads="1"/>
          </p:cNvSpPr>
          <p:nvPr/>
        </p:nvSpPr>
        <p:spPr bwMode="auto">
          <a:xfrm>
            <a:off x="4706938" y="5499100"/>
            <a:ext cx="847725" cy="307975"/>
          </a:xfrm>
          <a:prstGeom prst="rect">
            <a:avLst/>
          </a:prstGeom>
          <a:noFill/>
          <a:ln w="9525">
            <a:noFill/>
            <a:miter lim="800000"/>
            <a:headEnd/>
            <a:tailEnd/>
          </a:ln>
        </p:spPr>
        <p:txBody>
          <a:bodyPr wrap="none">
            <a:spAutoFit/>
          </a:bodyPr>
          <a:lstStyle/>
          <a:p>
            <a:r>
              <a:rPr lang="en-US" altLang="ja-JP" sz="1400">
                <a:latin typeface="Arial Black" pitchFamily="34" charset="0"/>
              </a:rPr>
              <a:t>LAPAN</a:t>
            </a:r>
            <a:endParaRPr lang="ja-JP" altLang="en-US" sz="1400">
              <a:latin typeface="Arial Black" pitchFamily="34" charset="0"/>
            </a:endParaRPr>
          </a:p>
        </p:txBody>
      </p:sp>
      <p:sp>
        <p:nvSpPr>
          <p:cNvPr id="39942" name="Oval 6"/>
          <p:cNvSpPr>
            <a:spLocks noChangeArrowheads="1"/>
          </p:cNvSpPr>
          <p:nvPr/>
        </p:nvSpPr>
        <p:spPr bwMode="auto">
          <a:xfrm>
            <a:off x="3941763" y="3833813"/>
            <a:ext cx="136525" cy="134937"/>
          </a:xfrm>
          <a:prstGeom prst="ellipse">
            <a:avLst/>
          </a:prstGeom>
          <a:solidFill>
            <a:srgbClr val="FF0000"/>
          </a:solidFill>
          <a:ln w="9525">
            <a:noFill/>
            <a:round/>
            <a:headEnd/>
            <a:tailEnd/>
          </a:ln>
        </p:spPr>
        <p:txBody>
          <a:bodyPr wrap="none" anchor="ctr"/>
          <a:lstStyle/>
          <a:p>
            <a:endParaRPr lang="ja-JP" altLang="en-US" sz="2400">
              <a:latin typeface="Arial Black" pitchFamily="34" charset="0"/>
            </a:endParaRPr>
          </a:p>
        </p:txBody>
      </p:sp>
      <p:sp>
        <p:nvSpPr>
          <p:cNvPr id="39943" name="Text Box 7"/>
          <p:cNvSpPr txBox="1">
            <a:spLocks noChangeArrowheads="1"/>
          </p:cNvSpPr>
          <p:nvPr/>
        </p:nvSpPr>
        <p:spPr bwMode="auto">
          <a:xfrm>
            <a:off x="4076700" y="3743325"/>
            <a:ext cx="933450" cy="307975"/>
          </a:xfrm>
          <a:prstGeom prst="rect">
            <a:avLst/>
          </a:prstGeom>
          <a:noFill/>
          <a:ln w="9525">
            <a:noFill/>
            <a:miter lim="800000"/>
            <a:headEnd/>
            <a:tailEnd/>
          </a:ln>
        </p:spPr>
        <p:txBody>
          <a:bodyPr wrap="none">
            <a:spAutoFit/>
          </a:bodyPr>
          <a:lstStyle/>
          <a:p>
            <a:r>
              <a:rPr lang="en-US" altLang="ja-JP" sz="1400">
                <a:solidFill>
                  <a:srgbClr val="C00000"/>
                </a:solidFill>
                <a:latin typeface="Arial Black" pitchFamily="34" charset="0"/>
              </a:rPr>
              <a:t>GIC/AIT</a:t>
            </a:r>
            <a:endParaRPr lang="ja-JP" altLang="en-US" sz="1400">
              <a:solidFill>
                <a:srgbClr val="C00000"/>
              </a:solidFill>
              <a:latin typeface="Arial Black" pitchFamily="34" charset="0"/>
            </a:endParaRPr>
          </a:p>
        </p:txBody>
      </p:sp>
      <p:sp>
        <p:nvSpPr>
          <p:cNvPr id="39944" name="Oval 8"/>
          <p:cNvSpPr>
            <a:spLocks noChangeArrowheads="1"/>
          </p:cNvSpPr>
          <p:nvPr/>
        </p:nvSpPr>
        <p:spPr bwMode="auto">
          <a:xfrm>
            <a:off x="4211638" y="4914900"/>
            <a:ext cx="136525" cy="134938"/>
          </a:xfrm>
          <a:prstGeom prst="ellipse">
            <a:avLst/>
          </a:prstGeom>
          <a:solidFill>
            <a:srgbClr val="FF0000"/>
          </a:solidFill>
          <a:ln w="9525">
            <a:noFill/>
            <a:round/>
            <a:headEnd/>
            <a:tailEnd/>
          </a:ln>
        </p:spPr>
        <p:txBody>
          <a:bodyPr wrap="none" anchor="ctr"/>
          <a:lstStyle/>
          <a:p>
            <a:endParaRPr lang="ja-JP" altLang="en-US" sz="2400">
              <a:latin typeface="Arial Black" pitchFamily="34" charset="0"/>
            </a:endParaRPr>
          </a:p>
        </p:txBody>
      </p:sp>
      <p:sp>
        <p:nvSpPr>
          <p:cNvPr id="39945" name="Text Box 9"/>
          <p:cNvSpPr txBox="1">
            <a:spLocks noChangeArrowheads="1"/>
          </p:cNvSpPr>
          <p:nvPr/>
        </p:nvSpPr>
        <p:spPr bwMode="auto">
          <a:xfrm>
            <a:off x="3417888" y="4868863"/>
            <a:ext cx="793750" cy="307975"/>
          </a:xfrm>
          <a:prstGeom prst="rect">
            <a:avLst/>
          </a:prstGeom>
          <a:noFill/>
          <a:ln w="9525">
            <a:noFill/>
            <a:miter lim="800000"/>
            <a:headEnd/>
            <a:tailEnd/>
          </a:ln>
        </p:spPr>
        <p:txBody>
          <a:bodyPr wrap="none">
            <a:spAutoFit/>
          </a:bodyPr>
          <a:lstStyle/>
          <a:p>
            <a:r>
              <a:rPr lang="en-US" altLang="ja-JP" sz="1400">
                <a:solidFill>
                  <a:srgbClr val="0000FF"/>
                </a:solidFill>
                <a:latin typeface="Arial Black" pitchFamily="34" charset="0"/>
              </a:rPr>
              <a:t>CRISP</a:t>
            </a:r>
            <a:endParaRPr lang="ja-JP" altLang="en-US" sz="1400">
              <a:solidFill>
                <a:srgbClr val="0000FF"/>
              </a:solidFill>
              <a:latin typeface="Arial Black" pitchFamily="34" charset="0"/>
            </a:endParaRPr>
          </a:p>
        </p:txBody>
      </p:sp>
      <p:sp>
        <p:nvSpPr>
          <p:cNvPr id="39946" name="Oval 10"/>
          <p:cNvSpPr>
            <a:spLocks noChangeArrowheads="1"/>
          </p:cNvSpPr>
          <p:nvPr/>
        </p:nvSpPr>
        <p:spPr bwMode="auto">
          <a:xfrm>
            <a:off x="4976813" y="2709863"/>
            <a:ext cx="136525" cy="134937"/>
          </a:xfrm>
          <a:prstGeom prst="ellipse">
            <a:avLst/>
          </a:prstGeom>
          <a:solidFill>
            <a:srgbClr val="FF0000"/>
          </a:solidFill>
          <a:ln w="9525">
            <a:noFill/>
            <a:round/>
            <a:headEnd/>
            <a:tailEnd/>
          </a:ln>
        </p:spPr>
        <p:txBody>
          <a:bodyPr wrap="none" anchor="ctr"/>
          <a:lstStyle/>
          <a:p>
            <a:endParaRPr lang="ja-JP" altLang="en-US" sz="2400">
              <a:latin typeface="Arial Black" pitchFamily="34" charset="0"/>
            </a:endParaRPr>
          </a:p>
        </p:txBody>
      </p:sp>
      <p:sp>
        <p:nvSpPr>
          <p:cNvPr id="39947" name="Text Box 11"/>
          <p:cNvSpPr txBox="1">
            <a:spLocks noChangeArrowheads="1"/>
          </p:cNvSpPr>
          <p:nvPr/>
        </p:nvSpPr>
        <p:spPr bwMode="auto">
          <a:xfrm>
            <a:off x="5111750" y="2619375"/>
            <a:ext cx="593725" cy="307975"/>
          </a:xfrm>
          <a:prstGeom prst="rect">
            <a:avLst/>
          </a:prstGeom>
          <a:noFill/>
          <a:ln w="9525">
            <a:noFill/>
            <a:miter lim="800000"/>
            <a:headEnd/>
            <a:tailEnd/>
          </a:ln>
        </p:spPr>
        <p:txBody>
          <a:bodyPr wrap="none">
            <a:spAutoFit/>
          </a:bodyPr>
          <a:lstStyle/>
          <a:p>
            <a:r>
              <a:rPr lang="en-US" altLang="ja-JP" sz="1400">
                <a:latin typeface="Arial Black" pitchFamily="34" charset="0"/>
              </a:rPr>
              <a:t>CEA</a:t>
            </a:r>
            <a:endParaRPr lang="ja-JP" altLang="en-US" sz="1400">
              <a:latin typeface="Arial Black" pitchFamily="34" charset="0"/>
            </a:endParaRPr>
          </a:p>
        </p:txBody>
      </p:sp>
      <p:sp>
        <p:nvSpPr>
          <p:cNvPr id="39948" name="Oval 12"/>
          <p:cNvSpPr>
            <a:spLocks noChangeArrowheads="1"/>
          </p:cNvSpPr>
          <p:nvPr/>
        </p:nvSpPr>
        <p:spPr bwMode="auto">
          <a:xfrm>
            <a:off x="1916113" y="1989138"/>
            <a:ext cx="136525" cy="134937"/>
          </a:xfrm>
          <a:prstGeom prst="ellipse">
            <a:avLst/>
          </a:prstGeom>
          <a:solidFill>
            <a:srgbClr val="FF0000"/>
          </a:solidFill>
          <a:ln w="9525">
            <a:noFill/>
            <a:round/>
            <a:headEnd/>
            <a:tailEnd/>
          </a:ln>
        </p:spPr>
        <p:txBody>
          <a:bodyPr wrap="none" anchor="ctr"/>
          <a:lstStyle/>
          <a:p>
            <a:endParaRPr lang="ja-JP" altLang="en-US" sz="2400">
              <a:latin typeface="Arial Black" pitchFamily="34" charset="0"/>
            </a:endParaRPr>
          </a:p>
        </p:txBody>
      </p:sp>
      <p:sp>
        <p:nvSpPr>
          <p:cNvPr id="39949" name="Text Box 13"/>
          <p:cNvSpPr txBox="1">
            <a:spLocks noChangeArrowheads="1"/>
          </p:cNvSpPr>
          <p:nvPr/>
        </p:nvSpPr>
        <p:spPr bwMode="auto">
          <a:xfrm>
            <a:off x="2051050" y="1898650"/>
            <a:ext cx="819150" cy="307975"/>
          </a:xfrm>
          <a:prstGeom prst="rect">
            <a:avLst/>
          </a:prstGeom>
          <a:noFill/>
          <a:ln w="9525">
            <a:noFill/>
            <a:miter lim="800000"/>
            <a:headEnd/>
            <a:tailEnd/>
          </a:ln>
        </p:spPr>
        <p:txBody>
          <a:bodyPr wrap="none">
            <a:spAutoFit/>
          </a:bodyPr>
          <a:lstStyle/>
          <a:p>
            <a:r>
              <a:rPr lang="en-US" altLang="ja-JP" sz="1400">
                <a:latin typeface="Arial Black" pitchFamily="34" charset="0"/>
              </a:rPr>
              <a:t>CAIAG</a:t>
            </a:r>
            <a:endParaRPr lang="ja-JP" altLang="en-US" sz="1400">
              <a:latin typeface="Arial Black" pitchFamily="34" charset="0"/>
            </a:endParaRPr>
          </a:p>
        </p:txBody>
      </p:sp>
      <p:sp>
        <p:nvSpPr>
          <p:cNvPr id="39950" name="Oval 15"/>
          <p:cNvSpPr>
            <a:spLocks noChangeArrowheads="1"/>
          </p:cNvSpPr>
          <p:nvPr/>
        </p:nvSpPr>
        <p:spPr bwMode="auto">
          <a:xfrm>
            <a:off x="2870200" y="2776538"/>
            <a:ext cx="136525" cy="134937"/>
          </a:xfrm>
          <a:prstGeom prst="ellipse">
            <a:avLst/>
          </a:prstGeom>
          <a:solidFill>
            <a:srgbClr val="FF0000"/>
          </a:solidFill>
          <a:ln w="9525">
            <a:noFill/>
            <a:round/>
            <a:headEnd/>
            <a:tailEnd/>
          </a:ln>
        </p:spPr>
        <p:txBody>
          <a:bodyPr wrap="none" anchor="ctr"/>
          <a:lstStyle/>
          <a:p>
            <a:endParaRPr lang="ja-JP" altLang="en-US" sz="2400">
              <a:latin typeface="Arial Black" pitchFamily="34" charset="0"/>
            </a:endParaRPr>
          </a:p>
        </p:txBody>
      </p:sp>
      <p:sp>
        <p:nvSpPr>
          <p:cNvPr id="39951" name="Text Box 16"/>
          <p:cNvSpPr txBox="1">
            <a:spLocks noChangeArrowheads="1"/>
          </p:cNvSpPr>
          <p:nvPr/>
        </p:nvSpPr>
        <p:spPr bwMode="auto">
          <a:xfrm>
            <a:off x="3006725" y="2708275"/>
            <a:ext cx="923925" cy="307975"/>
          </a:xfrm>
          <a:prstGeom prst="rect">
            <a:avLst/>
          </a:prstGeom>
          <a:noFill/>
          <a:ln w="9525">
            <a:noFill/>
            <a:miter lim="800000"/>
            <a:headEnd/>
            <a:tailEnd/>
          </a:ln>
        </p:spPr>
        <p:txBody>
          <a:bodyPr wrap="none">
            <a:spAutoFit/>
          </a:bodyPr>
          <a:lstStyle/>
          <a:p>
            <a:r>
              <a:rPr lang="en-US" altLang="ja-JP" sz="1400">
                <a:latin typeface="Arial Black" pitchFamily="34" charset="0"/>
              </a:rPr>
              <a:t>ICIMOD</a:t>
            </a:r>
            <a:endParaRPr lang="ja-JP" altLang="en-US" sz="1400">
              <a:latin typeface="Arial Black" pitchFamily="34" charset="0"/>
            </a:endParaRPr>
          </a:p>
        </p:txBody>
      </p:sp>
      <p:sp>
        <p:nvSpPr>
          <p:cNvPr id="39952" name="Text Box 18"/>
          <p:cNvSpPr txBox="1">
            <a:spLocks noChangeArrowheads="1"/>
          </p:cNvSpPr>
          <p:nvPr/>
        </p:nvSpPr>
        <p:spPr bwMode="auto">
          <a:xfrm>
            <a:off x="2101850" y="4202113"/>
            <a:ext cx="454025" cy="306387"/>
          </a:xfrm>
          <a:prstGeom prst="rect">
            <a:avLst/>
          </a:prstGeom>
          <a:noFill/>
          <a:ln w="9525">
            <a:noFill/>
            <a:miter lim="800000"/>
            <a:headEnd/>
            <a:tailEnd/>
          </a:ln>
        </p:spPr>
        <p:txBody>
          <a:bodyPr>
            <a:spAutoFit/>
          </a:bodyPr>
          <a:lstStyle/>
          <a:p>
            <a:r>
              <a:rPr lang="en-US" altLang="ja-JP" sz="1400">
                <a:latin typeface="Arial Black" pitchFamily="34" charset="0"/>
              </a:rPr>
              <a:t>SD</a:t>
            </a:r>
            <a:endParaRPr lang="ja-JP" altLang="en-US" sz="1400">
              <a:latin typeface="Arial Black" pitchFamily="34" charset="0"/>
            </a:endParaRPr>
          </a:p>
        </p:txBody>
      </p:sp>
      <p:sp>
        <p:nvSpPr>
          <p:cNvPr id="39953" name="Oval 19"/>
          <p:cNvSpPr>
            <a:spLocks noChangeArrowheads="1"/>
          </p:cNvSpPr>
          <p:nvPr/>
        </p:nvSpPr>
        <p:spPr bwMode="auto">
          <a:xfrm>
            <a:off x="2614613" y="4487863"/>
            <a:ext cx="136525" cy="134937"/>
          </a:xfrm>
          <a:prstGeom prst="ellipse">
            <a:avLst/>
          </a:prstGeom>
          <a:solidFill>
            <a:srgbClr val="FF0000"/>
          </a:solidFill>
          <a:ln w="9525">
            <a:noFill/>
            <a:round/>
            <a:headEnd/>
            <a:tailEnd/>
          </a:ln>
        </p:spPr>
        <p:txBody>
          <a:bodyPr wrap="none" anchor="ctr"/>
          <a:lstStyle/>
          <a:p>
            <a:endParaRPr lang="ja-JP" altLang="en-US" sz="2400">
              <a:latin typeface="Arial Black" pitchFamily="34" charset="0"/>
            </a:endParaRPr>
          </a:p>
        </p:txBody>
      </p:sp>
      <p:sp>
        <p:nvSpPr>
          <p:cNvPr id="39954" name="Text Box 20"/>
          <p:cNvSpPr txBox="1">
            <a:spLocks noChangeArrowheads="1"/>
          </p:cNvSpPr>
          <p:nvPr/>
        </p:nvSpPr>
        <p:spPr bwMode="auto">
          <a:xfrm>
            <a:off x="1771650" y="4419600"/>
            <a:ext cx="784225" cy="307975"/>
          </a:xfrm>
          <a:prstGeom prst="rect">
            <a:avLst/>
          </a:prstGeom>
          <a:noFill/>
          <a:ln w="9525">
            <a:noFill/>
            <a:miter lim="800000"/>
            <a:headEnd/>
            <a:tailEnd/>
          </a:ln>
        </p:spPr>
        <p:txBody>
          <a:bodyPr wrap="none">
            <a:spAutoFit/>
          </a:bodyPr>
          <a:lstStyle/>
          <a:p>
            <a:r>
              <a:rPr lang="en-US" altLang="ja-JP" sz="1400">
                <a:latin typeface="Arial Black" pitchFamily="34" charset="0"/>
              </a:rPr>
              <a:t>MoDM</a:t>
            </a:r>
            <a:endParaRPr lang="ja-JP" altLang="en-US" sz="1400">
              <a:latin typeface="Arial Black" pitchFamily="34" charset="0"/>
            </a:endParaRPr>
          </a:p>
        </p:txBody>
      </p:sp>
      <p:sp>
        <p:nvSpPr>
          <p:cNvPr id="39955" name="Oval 21"/>
          <p:cNvSpPr>
            <a:spLocks noChangeArrowheads="1"/>
          </p:cNvSpPr>
          <p:nvPr/>
        </p:nvSpPr>
        <p:spPr bwMode="auto">
          <a:xfrm>
            <a:off x="4122738" y="4645025"/>
            <a:ext cx="136525" cy="134938"/>
          </a:xfrm>
          <a:prstGeom prst="ellipse">
            <a:avLst/>
          </a:prstGeom>
          <a:solidFill>
            <a:srgbClr val="FF0000"/>
          </a:solidFill>
          <a:ln w="9525">
            <a:noFill/>
            <a:round/>
            <a:headEnd/>
            <a:tailEnd/>
          </a:ln>
        </p:spPr>
        <p:txBody>
          <a:bodyPr wrap="none" anchor="ctr"/>
          <a:lstStyle/>
          <a:p>
            <a:endParaRPr lang="ja-JP" altLang="en-US" sz="2400">
              <a:latin typeface="Arial Black" pitchFamily="34" charset="0"/>
            </a:endParaRPr>
          </a:p>
        </p:txBody>
      </p:sp>
      <p:sp>
        <p:nvSpPr>
          <p:cNvPr id="39956" name="Text Box 22"/>
          <p:cNvSpPr txBox="1">
            <a:spLocks noChangeArrowheads="1"/>
          </p:cNvSpPr>
          <p:nvPr/>
        </p:nvSpPr>
        <p:spPr bwMode="auto">
          <a:xfrm>
            <a:off x="4257675" y="4554538"/>
            <a:ext cx="1179513" cy="307975"/>
          </a:xfrm>
          <a:prstGeom prst="rect">
            <a:avLst/>
          </a:prstGeom>
          <a:noFill/>
          <a:ln w="9525">
            <a:noFill/>
            <a:miter lim="800000"/>
            <a:headEnd/>
            <a:tailEnd/>
          </a:ln>
        </p:spPr>
        <p:txBody>
          <a:bodyPr wrap="none">
            <a:spAutoFit/>
          </a:bodyPr>
          <a:lstStyle/>
          <a:p>
            <a:r>
              <a:rPr lang="en-US" altLang="ja-JP" sz="1400">
                <a:latin typeface="Arial Black" pitchFamily="34" charset="0"/>
              </a:rPr>
              <a:t>ANGKASA</a:t>
            </a:r>
            <a:endParaRPr lang="ja-JP" altLang="en-US" sz="1400">
              <a:latin typeface="Arial Black" pitchFamily="34" charset="0"/>
            </a:endParaRPr>
          </a:p>
        </p:txBody>
      </p:sp>
      <p:sp>
        <p:nvSpPr>
          <p:cNvPr id="39957" name="Oval 24"/>
          <p:cNvSpPr>
            <a:spLocks noChangeArrowheads="1"/>
          </p:cNvSpPr>
          <p:nvPr/>
        </p:nvSpPr>
        <p:spPr bwMode="auto">
          <a:xfrm>
            <a:off x="6327775" y="2259013"/>
            <a:ext cx="136525" cy="134937"/>
          </a:xfrm>
          <a:prstGeom prst="ellipse">
            <a:avLst/>
          </a:prstGeom>
          <a:solidFill>
            <a:srgbClr val="FF0000"/>
          </a:solidFill>
          <a:ln w="9525">
            <a:noFill/>
            <a:round/>
            <a:headEnd/>
            <a:tailEnd/>
          </a:ln>
        </p:spPr>
        <p:txBody>
          <a:bodyPr wrap="none" anchor="ctr"/>
          <a:lstStyle/>
          <a:p>
            <a:endParaRPr lang="ja-JP" altLang="en-US" sz="2400">
              <a:latin typeface="Arial Black" pitchFamily="34" charset="0"/>
            </a:endParaRPr>
          </a:p>
        </p:txBody>
      </p:sp>
      <p:sp>
        <p:nvSpPr>
          <p:cNvPr id="39958" name="Text Box 25"/>
          <p:cNvSpPr txBox="1">
            <a:spLocks noChangeArrowheads="1"/>
          </p:cNvSpPr>
          <p:nvPr/>
        </p:nvSpPr>
        <p:spPr bwMode="auto">
          <a:xfrm>
            <a:off x="5848350" y="2060575"/>
            <a:ext cx="739775" cy="307975"/>
          </a:xfrm>
          <a:prstGeom prst="rect">
            <a:avLst/>
          </a:prstGeom>
          <a:noFill/>
          <a:ln w="9525">
            <a:noFill/>
            <a:miter lim="800000"/>
            <a:headEnd/>
            <a:tailEnd/>
          </a:ln>
        </p:spPr>
        <p:txBody>
          <a:bodyPr wrap="none">
            <a:spAutoFit/>
          </a:bodyPr>
          <a:lstStyle/>
          <a:p>
            <a:r>
              <a:rPr lang="en-US" altLang="ja-JP" sz="1400">
                <a:latin typeface="Arial Black" pitchFamily="34" charset="0"/>
              </a:rPr>
              <a:t>ADRC</a:t>
            </a:r>
            <a:endParaRPr lang="ja-JP" altLang="en-US" sz="1400">
              <a:latin typeface="Arial Black" pitchFamily="34" charset="0"/>
            </a:endParaRPr>
          </a:p>
        </p:txBody>
      </p:sp>
      <p:sp>
        <p:nvSpPr>
          <p:cNvPr id="39959" name="Oval 26"/>
          <p:cNvSpPr>
            <a:spLocks noChangeArrowheads="1"/>
          </p:cNvSpPr>
          <p:nvPr/>
        </p:nvSpPr>
        <p:spPr bwMode="auto">
          <a:xfrm>
            <a:off x="4481513" y="4105275"/>
            <a:ext cx="136525" cy="134938"/>
          </a:xfrm>
          <a:prstGeom prst="ellipse">
            <a:avLst/>
          </a:prstGeom>
          <a:solidFill>
            <a:srgbClr val="FF0000"/>
          </a:solidFill>
          <a:ln w="9525">
            <a:noFill/>
            <a:round/>
            <a:headEnd/>
            <a:tailEnd/>
          </a:ln>
        </p:spPr>
        <p:txBody>
          <a:bodyPr wrap="none" anchor="ctr"/>
          <a:lstStyle/>
          <a:p>
            <a:endParaRPr lang="ja-JP" altLang="en-US" sz="2400">
              <a:latin typeface="Arial Black" pitchFamily="34" charset="0"/>
            </a:endParaRPr>
          </a:p>
        </p:txBody>
      </p:sp>
      <p:sp>
        <p:nvSpPr>
          <p:cNvPr id="39960" name="Text Box 27"/>
          <p:cNvSpPr txBox="1">
            <a:spLocks noChangeArrowheads="1"/>
          </p:cNvSpPr>
          <p:nvPr/>
        </p:nvSpPr>
        <p:spPr bwMode="auto">
          <a:xfrm>
            <a:off x="4616450" y="4014788"/>
            <a:ext cx="922338" cy="307975"/>
          </a:xfrm>
          <a:prstGeom prst="rect">
            <a:avLst/>
          </a:prstGeom>
          <a:noFill/>
          <a:ln w="9525">
            <a:noFill/>
            <a:miter lim="800000"/>
            <a:headEnd/>
            <a:tailEnd/>
          </a:ln>
        </p:spPr>
        <p:txBody>
          <a:bodyPr wrap="none">
            <a:spAutoFit/>
          </a:bodyPr>
          <a:lstStyle/>
          <a:p>
            <a:r>
              <a:rPr lang="en-US" altLang="ja-JP" sz="1400">
                <a:latin typeface="Arial Black" pitchFamily="34" charset="0"/>
              </a:rPr>
              <a:t>MONRE</a:t>
            </a:r>
            <a:endParaRPr lang="ja-JP" altLang="en-US" sz="1400">
              <a:latin typeface="Arial Black" pitchFamily="34" charset="0"/>
            </a:endParaRPr>
          </a:p>
        </p:txBody>
      </p:sp>
      <p:sp>
        <p:nvSpPr>
          <p:cNvPr id="39961" name="Oval 28"/>
          <p:cNvSpPr>
            <a:spLocks noChangeArrowheads="1"/>
          </p:cNvSpPr>
          <p:nvPr/>
        </p:nvSpPr>
        <p:spPr bwMode="auto">
          <a:xfrm>
            <a:off x="5292725" y="3294063"/>
            <a:ext cx="136525" cy="134937"/>
          </a:xfrm>
          <a:prstGeom prst="ellipse">
            <a:avLst/>
          </a:prstGeom>
          <a:solidFill>
            <a:srgbClr val="FF0000"/>
          </a:solidFill>
          <a:ln w="9525">
            <a:noFill/>
            <a:round/>
            <a:headEnd/>
            <a:tailEnd/>
          </a:ln>
        </p:spPr>
        <p:txBody>
          <a:bodyPr wrap="none" anchor="ctr"/>
          <a:lstStyle/>
          <a:p>
            <a:endParaRPr lang="ja-JP" altLang="en-US" sz="2400">
              <a:latin typeface="Arial Black" pitchFamily="34" charset="0"/>
            </a:endParaRPr>
          </a:p>
        </p:txBody>
      </p:sp>
      <p:sp>
        <p:nvSpPr>
          <p:cNvPr id="39962" name="Text Box 29"/>
          <p:cNvSpPr txBox="1">
            <a:spLocks noChangeArrowheads="1"/>
          </p:cNvSpPr>
          <p:nvPr/>
        </p:nvSpPr>
        <p:spPr bwMode="auto">
          <a:xfrm>
            <a:off x="5364163" y="3284538"/>
            <a:ext cx="1349375" cy="307975"/>
          </a:xfrm>
          <a:prstGeom prst="rect">
            <a:avLst/>
          </a:prstGeom>
          <a:noFill/>
          <a:ln w="9525">
            <a:noFill/>
            <a:miter lim="800000"/>
            <a:headEnd/>
            <a:tailEnd/>
          </a:ln>
        </p:spPr>
        <p:txBody>
          <a:bodyPr wrap="none">
            <a:spAutoFit/>
          </a:bodyPr>
          <a:lstStyle/>
          <a:p>
            <a:r>
              <a:rPr lang="en-US" altLang="ja-JP" sz="1400">
                <a:latin typeface="Arial Black" pitchFamily="34" charset="0"/>
              </a:rPr>
              <a:t>CSRSR/NCU</a:t>
            </a:r>
            <a:endParaRPr lang="ja-JP" altLang="en-US" sz="1400">
              <a:latin typeface="Arial Black" pitchFamily="34" charset="0"/>
            </a:endParaRPr>
          </a:p>
        </p:txBody>
      </p:sp>
      <p:sp>
        <p:nvSpPr>
          <p:cNvPr id="39963" name="Oval 30"/>
          <p:cNvSpPr>
            <a:spLocks noChangeArrowheads="1"/>
          </p:cNvSpPr>
          <p:nvPr/>
        </p:nvSpPr>
        <p:spPr bwMode="auto">
          <a:xfrm>
            <a:off x="2487613" y="4592638"/>
            <a:ext cx="136525" cy="134937"/>
          </a:xfrm>
          <a:prstGeom prst="ellipse">
            <a:avLst/>
          </a:prstGeom>
          <a:solidFill>
            <a:srgbClr val="FF0000"/>
          </a:solidFill>
          <a:ln w="9525">
            <a:noFill/>
            <a:round/>
            <a:headEnd/>
            <a:tailEnd/>
          </a:ln>
        </p:spPr>
        <p:txBody>
          <a:bodyPr wrap="none" anchor="ctr"/>
          <a:lstStyle/>
          <a:p>
            <a:endParaRPr lang="ja-JP" altLang="en-US" sz="2400">
              <a:latin typeface="Arial Black" pitchFamily="34" charset="0"/>
            </a:endParaRPr>
          </a:p>
        </p:txBody>
      </p:sp>
      <p:sp>
        <p:nvSpPr>
          <p:cNvPr id="39964" name="Text Box 31"/>
          <p:cNvSpPr txBox="1">
            <a:spLocks noChangeArrowheads="1"/>
          </p:cNvSpPr>
          <p:nvPr/>
        </p:nvSpPr>
        <p:spPr bwMode="auto">
          <a:xfrm>
            <a:off x="1908175" y="4724400"/>
            <a:ext cx="674688" cy="307975"/>
          </a:xfrm>
          <a:prstGeom prst="rect">
            <a:avLst/>
          </a:prstGeom>
          <a:noFill/>
          <a:ln w="9525">
            <a:noFill/>
            <a:miter lim="800000"/>
            <a:headEnd/>
            <a:tailEnd/>
          </a:ln>
        </p:spPr>
        <p:txBody>
          <a:bodyPr wrap="none">
            <a:spAutoFit/>
          </a:bodyPr>
          <a:lstStyle/>
          <a:p>
            <a:r>
              <a:rPr lang="en-US" altLang="ja-JP" sz="1400">
                <a:latin typeface="Arial Black" pitchFamily="34" charset="0"/>
              </a:rPr>
              <a:t>IWMI</a:t>
            </a:r>
            <a:endParaRPr lang="ja-JP" altLang="en-US" sz="1400">
              <a:latin typeface="Arial Black" pitchFamily="34" charset="0"/>
            </a:endParaRPr>
          </a:p>
        </p:txBody>
      </p:sp>
      <p:sp>
        <p:nvSpPr>
          <p:cNvPr id="39965" name="Oval 32"/>
          <p:cNvSpPr>
            <a:spLocks noChangeArrowheads="1"/>
          </p:cNvSpPr>
          <p:nvPr/>
        </p:nvSpPr>
        <p:spPr bwMode="auto">
          <a:xfrm>
            <a:off x="4616450" y="2997200"/>
            <a:ext cx="136525" cy="134938"/>
          </a:xfrm>
          <a:prstGeom prst="ellipse">
            <a:avLst/>
          </a:prstGeom>
          <a:solidFill>
            <a:srgbClr val="FF0000"/>
          </a:solidFill>
          <a:ln w="9525">
            <a:noFill/>
            <a:round/>
            <a:headEnd/>
            <a:tailEnd/>
          </a:ln>
        </p:spPr>
        <p:txBody>
          <a:bodyPr wrap="none" anchor="ctr"/>
          <a:lstStyle/>
          <a:p>
            <a:endParaRPr lang="ja-JP" altLang="en-US" sz="2400">
              <a:latin typeface="Arial Black" pitchFamily="34" charset="0"/>
            </a:endParaRPr>
          </a:p>
        </p:txBody>
      </p:sp>
      <p:sp>
        <p:nvSpPr>
          <p:cNvPr id="39966" name="Oval 34"/>
          <p:cNvSpPr>
            <a:spLocks noChangeArrowheads="1"/>
          </p:cNvSpPr>
          <p:nvPr/>
        </p:nvSpPr>
        <p:spPr bwMode="auto">
          <a:xfrm>
            <a:off x="4572000" y="5815013"/>
            <a:ext cx="136525" cy="134937"/>
          </a:xfrm>
          <a:prstGeom prst="ellipse">
            <a:avLst/>
          </a:prstGeom>
          <a:solidFill>
            <a:srgbClr val="FF0000"/>
          </a:solidFill>
          <a:ln w="9525">
            <a:noFill/>
            <a:round/>
            <a:headEnd/>
            <a:tailEnd/>
          </a:ln>
        </p:spPr>
        <p:txBody>
          <a:bodyPr wrap="none" anchor="ctr"/>
          <a:lstStyle/>
          <a:p>
            <a:endParaRPr lang="ja-JP" altLang="en-US" sz="2400">
              <a:latin typeface="Arial Black" pitchFamily="34" charset="0"/>
            </a:endParaRPr>
          </a:p>
        </p:txBody>
      </p:sp>
      <p:sp>
        <p:nvSpPr>
          <p:cNvPr id="39967" name="Text Box 35"/>
          <p:cNvSpPr txBox="1">
            <a:spLocks noChangeArrowheads="1"/>
          </p:cNvSpPr>
          <p:nvPr/>
        </p:nvSpPr>
        <p:spPr bwMode="auto">
          <a:xfrm>
            <a:off x="4706938" y="5724525"/>
            <a:ext cx="714375" cy="307975"/>
          </a:xfrm>
          <a:prstGeom prst="rect">
            <a:avLst/>
          </a:prstGeom>
          <a:noFill/>
          <a:ln w="9525">
            <a:noFill/>
            <a:miter lim="800000"/>
            <a:headEnd/>
            <a:tailEnd/>
          </a:ln>
        </p:spPr>
        <p:txBody>
          <a:bodyPr wrap="none">
            <a:spAutoFit/>
          </a:bodyPr>
          <a:lstStyle/>
          <a:p>
            <a:r>
              <a:rPr lang="en-US" altLang="ja-JP" sz="1400">
                <a:latin typeface="Arial Black" pitchFamily="34" charset="0"/>
              </a:rPr>
              <a:t>BPPT</a:t>
            </a:r>
            <a:endParaRPr lang="ja-JP" altLang="en-US" sz="1400">
              <a:latin typeface="Arial Black" pitchFamily="34" charset="0"/>
            </a:endParaRPr>
          </a:p>
        </p:txBody>
      </p:sp>
      <p:sp>
        <p:nvSpPr>
          <p:cNvPr id="39968" name="Oval 36"/>
          <p:cNvSpPr>
            <a:spLocks noChangeArrowheads="1"/>
          </p:cNvSpPr>
          <p:nvPr/>
        </p:nvSpPr>
        <p:spPr bwMode="auto">
          <a:xfrm>
            <a:off x="5381625" y="3744913"/>
            <a:ext cx="136525" cy="134937"/>
          </a:xfrm>
          <a:prstGeom prst="ellipse">
            <a:avLst/>
          </a:prstGeom>
          <a:solidFill>
            <a:srgbClr val="FF0000"/>
          </a:solidFill>
          <a:ln w="9525">
            <a:noFill/>
            <a:round/>
            <a:headEnd/>
            <a:tailEnd/>
          </a:ln>
        </p:spPr>
        <p:txBody>
          <a:bodyPr wrap="none" anchor="ctr"/>
          <a:lstStyle/>
          <a:p>
            <a:endParaRPr lang="ja-JP" altLang="en-US" sz="2400">
              <a:latin typeface="Arial Black" pitchFamily="34" charset="0"/>
            </a:endParaRPr>
          </a:p>
        </p:txBody>
      </p:sp>
      <p:sp>
        <p:nvSpPr>
          <p:cNvPr id="39969" name="Text Box 37"/>
          <p:cNvSpPr txBox="1">
            <a:spLocks noChangeArrowheads="1"/>
          </p:cNvSpPr>
          <p:nvPr/>
        </p:nvSpPr>
        <p:spPr bwMode="auto">
          <a:xfrm>
            <a:off x="5516563" y="3697288"/>
            <a:ext cx="2168525" cy="307975"/>
          </a:xfrm>
          <a:prstGeom prst="rect">
            <a:avLst/>
          </a:prstGeom>
          <a:noFill/>
          <a:ln w="9525">
            <a:noFill/>
            <a:miter lim="800000"/>
            <a:headEnd/>
            <a:tailEnd/>
          </a:ln>
        </p:spPr>
        <p:txBody>
          <a:bodyPr wrap="none">
            <a:spAutoFit/>
          </a:bodyPr>
          <a:lstStyle/>
          <a:p>
            <a:r>
              <a:rPr lang="en-US" altLang="ja-JP" sz="1400">
                <a:latin typeface="Arial Black" pitchFamily="34" charset="0"/>
              </a:rPr>
              <a:t>Manila Observatory </a:t>
            </a:r>
            <a:endParaRPr lang="ja-JP" altLang="en-US" sz="1400">
              <a:latin typeface="Arial Black" pitchFamily="34" charset="0"/>
            </a:endParaRPr>
          </a:p>
        </p:txBody>
      </p:sp>
      <p:sp>
        <p:nvSpPr>
          <p:cNvPr id="39970" name="Oval 34"/>
          <p:cNvSpPr>
            <a:spLocks noChangeArrowheads="1"/>
          </p:cNvSpPr>
          <p:nvPr/>
        </p:nvSpPr>
        <p:spPr bwMode="auto">
          <a:xfrm>
            <a:off x="4706938" y="4868863"/>
            <a:ext cx="136525" cy="134937"/>
          </a:xfrm>
          <a:prstGeom prst="ellipse">
            <a:avLst/>
          </a:prstGeom>
          <a:solidFill>
            <a:srgbClr val="FF0000"/>
          </a:solidFill>
          <a:ln w="9525">
            <a:noFill/>
            <a:round/>
            <a:headEnd/>
            <a:tailEnd/>
          </a:ln>
        </p:spPr>
        <p:txBody>
          <a:bodyPr wrap="none" anchor="ctr"/>
          <a:lstStyle/>
          <a:p>
            <a:endParaRPr lang="ja-JP" altLang="en-US" sz="2400">
              <a:latin typeface="Arial Black" pitchFamily="34" charset="0"/>
            </a:endParaRPr>
          </a:p>
        </p:txBody>
      </p:sp>
      <p:sp>
        <p:nvSpPr>
          <p:cNvPr id="39971" name="Text Box 35"/>
          <p:cNvSpPr txBox="1">
            <a:spLocks noChangeArrowheads="1"/>
          </p:cNvSpPr>
          <p:nvPr/>
        </p:nvSpPr>
        <p:spPr bwMode="auto">
          <a:xfrm>
            <a:off x="4841875" y="4778375"/>
            <a:ext cx="454025" cy="307975"/>
          </a:xfrm>
          <a:prstGeom prst="rect">
            <a:avLst/>
          </a:prstGeom>
          <a:noFill/>
          <a:ln w="9525">
            <a:noFill/>
            <a:miter lim="800000"/>
            <a:headEnd/>
            <a:tailEnd/>
          </a:ln>
        </p:spPr>
        <p:txBody>
          <a:bodyPr wrap="none">
            <a:spAutoFit/>
          </a:bodyPr>
          <a:lstStyle/>
          <a:p>
            <a:r>
              <a:rPr lang="en-US" altLang="ja-JP" sz="1400">
                <a:latin typeface="Arial Black" pitchFamily="34" charset="0"/>
              </a:rPr>
              <a:t>SD</a:t>
            </a:r>
            <a:endParaRPr lang="ja-JP" altLang="en-US" sz="1400">
              <a:latin typeface="Arial Black" pitchFamily="34" charset="0"/>
            </a:endParaRPr>
          </a:p>
        </p:txBody>
      </p:sp>
      <p:sp>
        <p:nvSpPr>
          <p:cNvPr id="39972" name="Oval 12"/>
          <p:cNvSpPr>
            <a:spLocks noChangeArrowheads="1"/>
          </p:cNvSpPr>
          <p:nvPr/>
        </p:nvSpPr>
        <p:spPr bwMode="auto">
          <a:xfrm>
            <a:off x="1287463" y="1404938"/>
            <a:ext cx="136525" cy="134937"/>
          </a:xfrm>
          <a:prstGeom prst="ellipse">
            <a:avLst/>
          </a:prstGeom>
          <a:solidFill>
            <a:srgbClr val="FF0000"/>
          </a:solidFill>
          <a:ln w="9525">
            <a:noFill/>
            <a:round/>
            <a:headEnd/>
            <a:tailEnd/>
          </a:ln>
        </p:spPr>
        <p:txBody>
          <a:bodyPr wrap="none" anchor="ctr"/>
          <a:lstStyle/>
          <a:p>
            <a:endParaRPr lang="ja-JP" altLang="en-US" sz="2400">
              <a:latin typeface="Arial Black" pitchFamily="34" charset="0"/>
            </a:endParaRPr>
          </a:p>
        </p:txBody>
      </p:sp>
      <p:sp>
        <p:nvSpPr>
          <p:cNvPr id="39973" name="Text Box 13"/>
          <p:cNvSpPr txBox="1">
            <a:spLocks noChangeArrowheads="1"/>
          </p:cNvSpPr>
          <p:nvPr/>
        </p:nvSpPr>
        <p:spPr bwMode="auto">
          <a:xfrm>
            <a:off x="1422400" y="1314450"/>
            <a:ext cx="871538" cy="307975"/>
          </a:xfrm>
          <a:prstGeom prst="rect">
            <a:avLst/>
          </a:prstGeom>
          <a:noFill/>
          <a:ln w="9525">
            <a:noFill/>
            <a:miter lim="800000"/>
            <a:headEnd/>
            <a:tailEnd/>
          </a:ln>
        </p:spPr>
        <p:txBody>
          <a:bodyPr wrap="none">
            <a:spAutoFit/>
          </a:bodyPr>
          <a:lstStyle/>
          <a:p>
            <a:r>
              <a:rPr lang="en-US" altLang="ja-JP" sz="1400">
                <a:latin typeface="Arial Black" pitchFamily="34" charset="0"/>
              </a:rPr>
              <a:t>NCSRT</a:t>
            </a:r>
            <a:endParaRPr lang="ja-JP" altLang="en-US" sz="1400">
              <a:latin typeface="Arial Black" pitchFamily="34" charset="0"/>
            </a:endParaRPr>
          </a:p>
        </p:txBody>
      </p:sp>
      <p:sp>
        <p:nvSpPr>
          <p:cNvPr id="39975" name="正方形/長方形 41"/>
          <p:cNvSpPr>
            <a:spLocks noChangeArrowheads="1"/>
          </p:cNvSpPr>
          <p:nvPr/>
        </p:nvSpPr>
        <p:spPr bwMode="auto">
          <a:xfrm>
            <a:off x="4716463" y="2924175"/>
            <a:ext cx="2025650" cy="307975"/>
          </a:xfrm>
          <a:prstGeom prst="rect">
            <a:avLst/>
          </a:prstGeom>
          <a:noFill/>
          <a:ln w="9525">
            <a:noFill/>
            <a:miter lim="800000"/>
            <a:headEnd/>
            <a:tailEnd/>
          </a:ln>
        </p:spPr>
        <p:txBody>
          <a:bodyPr wrap="none">
            <a:spAutoFit/>
          </a:bodyPr>
          <a:lstStyle/>
          <a:p>
            <a:r>
              <a:rPr lang="is-IS" altLang="ja-JP" sz="1400">
                <a:latin typeface="Arial Black" pitchFamily="34" charset="0"/>
              </a:rPr>
              <a:t>Sichuan University</a:t>
            </a:r>
            <a:endParaRPr lang="ja-JP" altLang="en-US" sz="1400">
              <a:latin typeface="Arial Black" pitchFamily="34" charset="0"/>
            </a:endParaRPr>
          </a:p>
        </p:txBody>
      </p:sp>
      <p:sp>
        <p:nvSpPr>
          <p:cNvPr id="39976" name="Oval 36"/>
          <p:cNvSpPr>
            <a:spLocks noChangeArrowheads="1"/>
          </p:cNvSpPr>
          <p:nvPr/>
        </p:nvSpPr>
        <p:spPr bwMode="auto">
          <a:xfrm>
            <a:off x="8553450" y="6032500"/>
            <a:ext cx="136525" cy="134938"/>
          </a:xfrm>
          <a:prstGeom prst="ellipse">
            <a:avLst/>
          </a:prstGeom>
          <a:solidFill>
            <a:srgbClr val="FF0000"/>
          </a:solidFill>
          <a:ln w="9525">
            <a:noFill/>
            <a:round/>
            <a:headEnd/>
            <a:tailEnd/>
          </a:ln>
        </p:spPr>
        <p:txBody>
          <a:bodyPr wrap="none" anchor="ctr"/>
          <a:lstStyle/>
          <a:p>
            <a:endParaRPr lang="ja-JP" altLang="en-US" sz="2400">
              <a:latin typeface="Arial Black" pitchFamily="34" charset="0"/>
            </a:endParaRPr>
          </a:p>
        </p:txBody>
      </p:sp>
      <p:sp>
        <p:nvSpPr>
          <p:cNvPr id="39977" name="Oval 36"/>
          <p:cNvSpPr>
            <a:spLocks noChangeArrowheads="1"/>
          </p:cNvSpPr>
          <p:nvPr/>
        </p:nvSpPr>
        <p:spPr bwMode="auto">
          <a:xfrm>
            <a:off x="4840288" y="3232150"/>
            <a:ext cx="136525" cy="134938"/>
          </a:xfrm>
          <a:prstGeom prst="ellipse">
            <a:avLst/>
          </a:prstGeom>
          <a:solidFill>
            <a:srgbClr val="FF0000"/>
          </a:solidFill>
          <a:ln w="9525">
            <a:noFill/>
            <a:round/>
            <a:headEnd/>
            <a:tailEnd/>
          </a:ln>
        </p:spPr>
        <p:txBody>
          <a:bodyPr wrap="none" anchor="ctr"/>
          <a:lstStyle/>
          <a:p>
            <a:endParaRPr lang="ja-JP" altLang="en-US" sz="2400">
              <a:latin typeface="Arial Black" pitchFamily="34" charset="0"/>
            </a:endParaRPr>
          </a:p>
        </p:txBody>
      </p:sp>
      <p:sp>
        <p:nvSpPr>
          <p:cNvPr id="39978" name="正方形/長方形 42"/>
          <p:cNvSpPr>
            <a:spLocks noChangeArrowheads="1"/>
          </p:cNvSpPr>
          <p:nvPr/>
        </p:nvSpPr>
        <p:spPr bwMode="auto">
          <a:xfrm>
            <a:off x="3087688" y="3284538"/>
            <a:ext cx="2347912" cy="523875"/>
          </a:xfrm>
          <a:prstGeom prst="rect">
            <a:avLst/>
          </a:prstGeom>
          <a:noFill/>
          <a:ln w="9525">
            <a:noFill/>
            <a:miter lim="800000"/>
            <a:headEnd/>
            <a:tailEnd/>
          </a:ln>
        </p:spPr>
        <p:txBody>
          <a:bodyPr wrap="none">
            <a:spAutoFit/>
          </a:bodyPr>
          <a:lstStyle/>
          <a:p>
            <a:r>
              <a:rPr lang="en-US" altLang="ja-JP" sz="1400">
                <a:latin typeface="Arial Black" pitchFamily="34" charset="0"/>
              </a:rPr>
              <a:t>Chinese University of </a:t>
            </a:r>
          </a:p>
          <a:p>
            <a:r>
              <a:rPr lang="en-US" altLang="ja-JP" sz="1400">
                <a:latin typeface="Arial Black" pitchFamily="34" charset="0"/>
              </a:rPr>
              <a:t>Hong Kong</a:t>
            </a:r>
            <a:endParaRPr lang="ja-JP" altLang="en-US" sz="1400">
              <a:latin typeface="Arial Black" pitchFamily="34" charset="0"/>
            </a:endParaRPr>
          </a:p>
        </p:txBody>
      </p:sp>
      <p:sp>
        <p:nvSpPr>
          <p:cNvPr id="39979" name="正方形/長方形 43"/>
          <p:cNvSpPr>
            <a:spLocks noChangeArrowheads="1"/>
          </p:cNvSpPr>
          <p:nvPr/>
        </p:nvSpPr>
        <p:spPr bwMode="auto">
          <a:xfrm>
            <a:off x="8110538" y="6167438"/>
            <a:ext cx="854075" cy="307975"/>
          </a:xfrm>
          <a:prstGeom prst="rect">
            <a:avLst/>
          </a:prstGeom>
          <a:noFill/>
          <a:ln w="9525">
            <a:noFill/>
            <a:miter lim="800000"/>
            <a:headEnd/>
            <a:tailEnd/>
          </a:ln>
        </p:spPr>
        <p:txBody>
          <a:bodyPr wrap="none">
            <a:spAutoFit/>
          </a:bodyPr>
          <a:lstStyle/>
          <a:p>
            <a:r>
              <a:rPr lang="en-US" altLang="ja-JP" sz="1400">
                <a:latin typeface="Arial Black" pitchFamily="34" charset="0"/>
              </a:rPr>
              <a:t>SOPAC</a:t>
            </a:r>
            <a:endParaRPr lang="ja-JP" altLang="en-US" sz="1400">
              <a:latin typeface="Arial Black" pitchFamily="34" charset="0"/>
            </a:endParaRPr>
          </a:p>
        </p:txBody>
      </p:sp>
      <p:sp>
        <p:nvSpPr>
          <p:cNvPr id="39980" name="Oval 10"/>
          <p:cNvSpPr>
            <a:spLocks noChangeArrowheads="1"/>
          </p:cNvSpPr>
          <p:nvPr/>
        </p:nvSpPr>
        <p:spPr bwMode="auto">
          <a:xfrm>
            <a:off x="6091238" y="2344738"/>
            <a:ext cx="136525" cy="134937"/>
          </a:xfrm>
          <a:prstGeom prst="ellipse">
            <a:avLst/>
          </a:prstGeom>
          <a:solidFill>
            <a:srgbClr val="FF0000"/>
          </a:solidFill>
          <a:ln w="9525">
            <a:noFill/>
            <a:round/>
            <a:headEnd/>
            <a:tailEnd/>
          </a:ln>
        </p:spPr>
        <p:txBody>
          <a:bodyPr wrap="none" anchor="ctr"/>
          <a:lstStyle/>
          <a:p>
            <a:endParaRPr lang="ja-JP" altLang="en-US" sz="2400">
              <a:latin typeface="Arial Black" pitchFamily="34" charset="0"/>
            </a:endParaRPr>
          </a:p>
        </p:txBody>
      </p:sp>
      <p:sp>
        <p:nvSpPr>
          <p:cNvPr id="39981" name="Oval 10"/>
          <p:cNvSpPr>
            <a:spLocks noChangeArrowheads="1"/>
          </p:cNvSpPr>
          <p:nvPr/>
        </p:nvSpPr>
        <p:spPr bwMode="auto">
          <a:xfrm>
            <a:off x="6464300" y="2259013"/>
            <a:ext cx="136525" cy="134937"/>
          </a:xfrm>
          <a:prstGeom prst="ellipse">
            <a:avLst/>
          </a:prstGeom>
          <a:solidFill>
            <a:srgbClr val="FF0000"/>
          </a:solidFill>
          <a:ln w="9525">
            <a:noFill/>
            <a:round/>
            <a:headEnd/>
            <a:tailEnd/>
          </a:ln>
        </p:spPr>
        <p:txBody>
          <a:bodyPr wrap="none" anchor="ctr"/>
          <a:lstStyle/>
          <a:p>
            <a:endParaRPr lang="ja-JP" altLang="en-US" sz="2400">
              <a:latin typeface="Arial Black" pitchFamily="34" charset="0"/>
            </a:endParaRPr>
          </a:p>
        </p:txBody>
      </p:sp>
      <p:sp>
        <p:nvSpPr>
          <p:cNvPr id="39982" name="Oval 10"/>
          <p:cNvSpPr>
            <a:spLocks noChangeArrowheads="1"/>
          </p:cNvSpPr>
          <p:nvPr/>
        </p:nvSpPr>
        <p:spPr bwMode="auto">
          <a:xfrm>
            <a:off x="5372100" y="3581400"/>
            <a:ext cx="136525" cy="134938"/>
          </a:xfrm>
          <a:prstGeom prst="ellipse">
            <a:avLst/>
          </a:prstGeom>
          <a:solidFill>
            <a:srgbClr val="FF0000"/>
          </a:solidFill>
          <a:ln w="9525">
            <a:noFill/>
            <a:round/>
            <a:headEnd/>
            <a:tailEnd/>
          </a:ln>
        </p:spPr>
        <p:txBody>
          <a:bodyPr wrap="none" anchor="ctr"/>
          <a:lstStyle/>
          <a:p>
            <a:endParaRPr lang="ja-JP" altLang="en-US" sz="2400">
              <a:latin typeface="Arial Black" pitchFamily="34" charset="0"/>
            </a:endParaRPr>
          </a:p>
        </p:txBody>
      </p:sp>
      <p:sp>
        <p:nvSpPr>
          <p:cNvPr id="39983" name="正方形/長方形 50"/>
          <p:cNvSpPr>
            <a:spLocks noChangeArrowheads="1"/>
          </p:cNvSpPr>
          <p:nvPr/>
        </p:nvSpPr>
        <p:spPr bwMode="auto">
          <a:xfrm>
            <a:off x="5859463" y="1868488"/>
            <a:ext cx="184150" cy="276225"/>
          </a:xfrm>
          <a:prstGeom prst="rect">
            <a:avLst/>
          </a:prstGeom>
          <a:noFill/>
          <a:ln w="9525">
            <a:noFill/>
            <a:miter lim="800000"/>
            <a:headEnd/>
            <a:tailEnd/>
          </a:ln>
        </p:spPr>
        <p:txBody>
          <a:bodyPr wrap="none">
            <a:spAutoFit/>
          </a:bodyPr>
          <a:lstStyle/>
          <a:p>
            <a:endParaRPr lang="ja-JP" altLang="en-US" sz="1200">
              <a:latin typeface="Arial Black" pitchFamily="34" charset="0"/>
            </a:endParaRPr>
          </a:p>
        </p:txBody>
      </p:sp>
      <p:sp>
        <p:nvSpPr>
          <p:cNvPr id="39984" name="正方形/長方形 51"/>
          <p:cNvSpPr>
            <a:spLocks noChangeArrowheads="1"/>
          </p:cNvSpPr>
          <p:nvPr/>
        </p:nvSpPr>
        <p:spPr bwMode="auto">
          <a:xfrm>
            <a:off x="6084888" y="4514850"/>
            <a:ext cx="184150" cy="307975"/>
          </a:xfrm>
          <a:prstGeom prst="rect">
            <a:avLst/>
          </a:prstGeom>
          <a:noFill/>
          <a:ln w="9525">
            <a:noFill/>
            <a:miter lim="800000"/>
            <a:headEnd/>
            <a:tailEnd/>
          </a:ln>
        </p:spPr>
        <p:txBody>
          <a:bodyPr wrap="none">
            <a:spAutoFit/>
          </a:bodyPr>
          <a:lstStyle/>
          <a:p>
            <a:endParaRPr lang="ja-JP" altLang="en-US" sz="1400">
              <a:latin typeface="Arial Black" pitchFamily="34" charset="0"/>
            </a:endParaRPr>
          </a:p>
        </p:txBody>
      </p:sp>
      <p:sp>
        <p:nvSpPr>
          <p:cNvPr id="39985" name="正方形/長方形 52"/>
          <p:cNvSpPr>
            <a:spLocks noChangeArrowheads="1"/>
          </p:cNvSpPr>
          <p:nvPr/>
        </p:nvSpPr>
        <p:spPr bwMode="auto">
          <a:xfrm>
            <a:off x="6546850" y="2205038"/>
            <a:ext cx="1858963" cy="307975"/>
          </a:xfrm>
          <a:prstGeom prst="rect">
            <a:avLst/>
          </a:prstGeom>
          <a:noFill/>
          <a:ln w="9525">
            <a:noFill/>
            <a:miter lim="800000"/>
            <a:headEnd/>
            <a:tailEnd/>
          </a:ln>
        </p:spPr>
        <p:txBody>
          <a:bodyPr wrap="none">
            <a:spAutoFit/>
          </a:bodyPr>
          <a:lstStyle/>
          <a:p>
            <a:r>
              <a:rPr lang="is-IS" altLang="ja-JP" sz="1400">
                <a:latin typeface="Arial Black" pitchFamily="34" charset="0"/>
              </a:rPr>
              <a:t>Chubu University</a:t>
            </a:r>
            <a:endParaRPr lang="ja-JP" altLang="en-US" sz="1400">
              <a:latin typeface="Arial Black" pitchFamily="34" charset="0"/>
            </a:endParaRPr>
          </a:p>
        </p:txBody>
      </p:sp>
      <p:sp>
        <p:nvSpPr>
          <p:cNvPr id="39986" name="正方形/長方形 53"/>
          <p:cNvSpPr>
            <a:spLocks noChangeArrowheads="1"/>
          </p:cNvSpPr>
          <p:nvPr/>
        </p:nvSpPr>
        <p:spPr bwMode="auto">
          <a:xfrm>
            <a:off x="5867400" y="2616200"/>
            <a:ext cx="2324100" cy="307975"/>
          </a:xfrm>
          <a:prstGeom prst="rect">
            <a:avLst/>
          </a:prstGeom>
          <a:noFill/>
          <a:ln w="9525">
            <a:noFill/>
            <a:miter lim="800000"/>
            <a:headEnd/>
            <a:tailEnd/>
          </a:ln>
        </p:spPr>
        <p:txBody>
          <a:bodyPr wrap="none">
            <a:spAutoFit/>
          </a:bodyPr>
          <a:lstStyle/>
          <a:p>
            <a:r>
              <a:rPr lang="is-IS" altLang="ja-JP" sz="1400">
                <a:latin typeface="Arial Black" pitchFamily="34" charset="0"/>
              </a:rPr>
              <a:t>Yamaguchi University</a:t>
            </a:r>
            <a:endParaRPr lang="ja-JP" altLang="en-US" sz="1400">
              <a:latin typeface="Arial Black" pitchFamily="34" charset="0"/>
            </a:endParaRPr>
          </a:p>
        </p:txBody>
      </p:sp>
      <p:sp>
        <p:nvSpPr>
          <p:cNvPr id="55" name="正方形/長方形 54"/>
          <p:cNvSpPr/>
          <p:nvPr/>
        </p:nvSpPr>
        <p:spPr>
          <a:xfrm>
            <a:off x="5518150" y="3481388"/>
            <a:ext cx="2957513" cy="307975"/>
          </a:xfrm>
          <a:prstGeom prst="rect">
            <a:avLst/>
          </a:prstGeom>
        </p:spPr>
        <p:txBody>
          <a:bodyPr wrap="none">
            <a:spAutoFit/>
          </a:bodyPr>
          <a:lstStyle/>
          <a:p>
            <a:pPr fontAlgn="auto">
              <a:spcBef>
                <a:spcPts val="0"/>
              </a:spcBef>
              <a:spcAft>
                <a:spcPts val="0"/>
              </a:spcAft>
              <a:defRPr/>
            </a:pPr>
            <a:r>
              <a:rPr lang="en-US" altLang="ja-JP" sz="1400" b="1" kern="100" dirty="0">
                <a:latin typeface="Arial Black" pitchFamily="34" charset="0"/>
                <a:ea typeface="ＭＳ 明朝"/>
                <a:cs typeface="Times New Roman"/>
              </a:rPr>
              <a:t>University of the Philippines</a:t>
            </a:r>
            <a:endParaRPr lang="ja-JP" altLang="en-US" sz="1400" b="1" dirty="0">
              <a:latin typeface="Arial Black" pitchFamily="34" charset="0"/>
              <a:ea typeface="+mn-ea"/>
            </a:endParaRPr>
          </a:p>
        </p:txBody>
      </p:sp>
      <p:sp>
        <p:nvSpPr>
          <p:cNvPr id="39988" name="Oval 4"/>
          <p:cNvSpPr>
            <a:spLocks noChangeArrowheads="1"/>
          </p:cNvSpPr>
          <p:nvPr/>
        </p:nvSpPr>
        <p:spPr bwMode="auto">
          <a:xfrm>
            <a:off x="5435600" y="3933825"/>
            <a:ext cx="136525" cy="134938"/>
          </a:xfrm>
          <a:prstGeom prst="ellipse">
            <a:avLst/>
          </a:prstGeom>
          <a:solidFill>
            <a:srgbClr val="FF0000"/>
          </a:solidFill>
          <a:ln w="9525">
            <a:noFill/>
            <a:round/>
            <a:headEnd/>
            <a:tailEnd/>
          </a:ln>
        </p:spPr>
        <p:txBody>
          <a:bodyPr wrap="none" anchor="ctr"/>
          <a:lstStyle/>
          <a:p>
            <a:endParaRPr lang="ja-JP" altLang="en-US" sz="2400">
              <a:latin typeface="Arial Black" pitchFamily="34" charset="0"/>
            </a:endParaRPr>
          </a:p>
        </p:txBody>
      </p:sp>
      <p:sp>
        <p:nvSpPr>
          <p:cNvPr id="39989" name="正方形/長方形 56"/>
          <p:cNvSpPr>
            <a:spLocks noChangeArrowheads="1"/>
          </p:cNvSpPr>
          <p:nvPr/>
        </p:nvSpPr>
        <p:spPr bwMode="auto">
          <a:xfrm>
            <a:off x="5580063" y="3879850"/>
            <a:ext cx="603250" cy="307975"/>
          </a:xfrm>
          <a:prstGeom prst="rect">
            <a:avLst/>
          </a:prstGeom>
          <a:noFill/>
          <a:ln w="9525">
            <a:noFill/>
            <a:miter lim="800000"/>
            <a:headEnd/>
            <a:tailEnd/>
          </a:ln>
        </p:spPr>
        <p:txBody>
          <a:bodyPr wrap="none">
            <a:spAutoFit/>
          </a:bodyPr>
          <a:lstStyle/>
          <a:p>
            <a:r>
              <a:rPr lang="en-US" altLang="ja-JP" sz="1400">
                <a:latin typeface="Arial Black" pitchFamily="34" charset="0"/>
              </a:rPr>
              <a:t>ADB</a:t>
            </a:r>
            <a:endParaRPr lang="ja-JP" altLang="en-US" sz="1400">
              <a:latin typeface="Arial Black" pitchFamily="34" charset="0"/>
            </a:endParaRPr>
          </a:p>
        </p:txBody>
      </p:sp>
      <p:sp>
        <p:nvSpPr>
          <p:cNvPr id="39990" name="Oval 10"/>
          <p:cNvSpPr>
            <a:spLocks noChangeArrowheads="1"/>
          </p:cNvSpPr>
          <p:nvPr/>
        </p:nvSpPr>
        <p:spPr bwMode="auto">
          <a:xfrm>
            <a:off x="5524500" y="4157663"/>
            <a:ext cx="136525" cy="134937"/>
          </a:xfrm>
          <a:prstGeom prst="ellipse">
            <a:avLst/>
          </a:prstGeom>
          <a:solidFill>
            <a:srgbClr val="FF0000"/>
          </a:solidFill>
          <a:ln w="9525">
            <a:noFill/>
            <a:round/>
            <a:headEnd/>
            <a:tailEnd/>
          </a:ln>
        </p:spPr>
        <p:txBody>
          <a:bodyPr wrap="none" anchor="ctr"/>
          <a:lstStyle/>
          <a:p>
            <a:endParaRPr lang="ja-JP" altLang="en-US" sz="2400">
              <a:latin typeface="Arial Black" pitchFamily="34" charset="0"/>
            </a:endParaRPr>
          </a:p>
        </p:txBody>
      </p:sp>
      <p:sp>
        <p:nvSpPr>
          <p:cNvPr id="39991" name="Oval 10"/>
          <p:cNvSpPr>
            <a:spLocks noChangeArrowheads="1"/>
          </p:cNvSpPr>
          <p:nvPr/>
        </p:nvSpPr>
        <p:spPr bwMode="auto">
          <a:xfrm>
            <a:off x="6738938" y="2141538"/>
            <a:ext cx="136525" cy="134937"/>
          </a:xfrm>
          <a:prstGeom prst="ellipse">
            <a:avLst/>
          </a:prstGeom>
          <a:solidFill>
            <a:srgbClr val="FF0000"/>
          </a:solidFill>
          <a:ln w="9525">
            <a:noFill/>
            <a:round/>
            <a:headEnd/>
            <a:tailEnd/>
          </a:ln>
        </p:spPr>
        <p:txBody>
          <a:bodyPr wrap="none" anchor="ctr"/>
          <a:lstStyle/>
          <a:p>
            <a:endParaRPr lang="ja-JP" altLang="en-US" sz="2400">
              <a:latin typeface="Arial Black" pitchFamily="34" charset="0"/>
            </a:endParaRPr>
          </a:p>
        </p:txBody>
      </p:sp>
      <p:sp>
        <p:nvSpPr>
          <p:cNvPr id="39992" name="正方形/長方形 57"/>
          <p:cNvSpPr>
            <a:spLocks noChangeArrowheads="1"/>
          </p:cNvSpPr>
          <p:nvPr/>
        </p:nvSpPr>
        <p:spPr bwMode="auto">
          <a:xfrm>
            <a:off x="6804025" y="1968500"/>
            <a:ext cx="1798638" cy="307975"/>
          </a:xfrm>
          <a:prstGeom prst="rect">
            <a:avLst/>
          </a:prstGeom>
          <a:noFill/>
          <a:ln w="9525">
            <a:noFill/>
            <a:miter lim="800000"/>
            <a:headEnd/>
            <a:tailEnd/>
          </a:ln>
        </p:spPr>
        <p:txBody>
          <a:bodyPr wrap="none">
            <a:spAutoFit/>
          </a:bodyPr>
          <a:lstStyle/>
          <a:p>
            <a:r>
              <a:rPr lang="is-IS" altLang="ja-JP" sz="1400">
                <a:latin typeface="Arial Black" pitchFamily="34" charset="0"/>
              </a:rPr>
              <a:t>Chiba University</a:t>
            </a:r>
            <a:endParaRPr lang="ja-JP" altLang="en-US" sz="1400">
              <a:latin typeface="Arial Black" pitchFamily="34" charset="0"/>
            </a:endParaRPr>
          </a:p>
        </p:txBody>
      </p:sp>
      <p:sp>
        <p:nvSpPr>
          <p:cNvPr id="39993" name="正方形/長方形 58"/>
          <p:cNvSpPr>
            <a:spLocks noChangeArrowheads="1"/>
          </p:cNvSpPr>
          <p:nvPr/>
        </p:nvSpPr>
        <p:spPr bwMode="auto">
          <a:xfrm>
            <a:off x="5651500" y="4076700"/>
            <a:ext cx="1203325" cy="307975"/>
          </a:xfrm>
          <a:prstGeom prst="rect">
            <a:avLst/>
          </a:prstGeom>
          <a:noFill/>
          <a:ln w="9525">
            <a:noFill/>
            <a:miter lim="800000"/>
            <a:headEnd/>
            <a:tailEnd/>
          </a:ln>
        </p:spPr>
        <p:txBody>
          <a:bodyPr wrap="none">
            <a:spAutoFit/>
          </a:bodyPr>
          <a:lstStyle/>
          <a:p>
            <a:r>
              <a:rPr lang="en-US" altLang="ja-JP" sz="1400">
                <a:latin typeface="Arial Black" pitchFamily="34" charset="0"/>
              </a:rPr>
              <a:t>PHIVOLCS</a:t>
            </a:r>
            <a:endParaRPr lang="ja-JP" altLang="en-US" sz="1400">
              <a:latin typeface="Arial Black" pitchFamily="34" charset="0"/>
            </a:endParaRPr>
          </a:p>
        </p:txBody>
      </p:sp>
      <p:sp>
        <p:nvSpPr>
          <p:cNvPr id="39994" name="Oval 10"/>
          <p:cNvSpPr>
            <a:spLocks noChangeArrowheads="1"/>
          </p:cNvSpPr>
          <p:nvPr/>
        </p:nvSpPr>
        <p:spPr bwMode="auto">
          <a:xfrm>
            <a:off x="6227763" y="2276475"/>
            <a:ext cx="136525" cy="134938"/>
          </a:xfrm>
          <a:prstGeom prst="ellipse">
            <a:avLst/>
          </a:prstGeom>
          <a:solidFill>
            <a:srgbClr val="FF0000"/>
          </a:solidFill>
          <a:ln w="9525">
            <a:noFill/>
            <a:round/>
            <a:headEnd/>
            <a:tailEnd/>
          </a:ln>
        </p:spPr>
        <p:txBody>
          <a:bodyPr wrap="none" anchor="ctr"/>
          <a:lstStyle/>
          <a:p>
            <a:endParaRPr lang="ja-JP" altLang="en-US" sz="2400">
              <a:latin typeface="Arial Black" pitchFamily="34" charset="0"/>
            </a:endParaRPr>
          </a:p>
        </p:txBody>
      </p:sp>
      <p:sp>
        <p:nvSpPr>
          <p:cNvPr id="39995" name="正方形/長方形 59"/>
          <p:cNvSpPr>
            <a:spLocks noChangeArrowheads="1"/>
          </p:cNvSpPr>
          <p:nvPr/>
        </p:nvSpPr>
        <p:spPr bwMode="auto">
          <a:xfrm>
            <a:off x="5435600" y="2393950"/>
            <a:ext cx="3533775" cy="307975"/>
          </a:xfrm>
          <a:prstGeom prst="rect">
            <a:avLst/>
          </a:prstGeom>
          <a:noFill/>
          <a:ln w="9525">
            <a:noFill/>
            <a:miter lim="800000"/>
            <a:headEnd/>
            <a:tailEnd/>
          </a:ln>
        </p:spPr>
        <p:txBody>
          <a:bodyPr wrap="none">
            <a:spAutoFit/>
          </a:bodyPr>
          <a:lstStyle/>
          <a:p>
            <a:r>
              <a:rPr lang="is-IS" altLang="ja-JP" sz="1400">
                <a:latin typeface="Arial Black" pitchFamily="34" charset="0"/>
              </a:rPr>
              <a:t>Hiroshima Institute of Technology</a:t>
            </a:r>
            <a:endParaRPr lang="ja-JP" altLang="en-US" sz="1400">
              <a:latin typeface="Arial Black" pitchFamily="34" charset="0"/>
            </a:endParaRPr>
          </a:p>
        </p:txBody>
      </p:sp>
      <p:sp>
        <p:nvSpPr>
          <p:cNvPr id="39996" name="Oval 19"/>
          <p:cNvSpPr>
            <a:spLocks noChangeArrowheads="1"/>
          </p:cNvSpPr>
          <p:nvPr/>
        </p:nvSpPr>
        <p:spPr bwMode="auto">
          <a:xfrm>
            <a:off x="2555875" y="4365625"/>
            <a:ext cx="136525" cy="134938"/>
          </a:xfrm>
          <a:prstGeom prst="ellipse">
            <a:avLst/>
          </a:prstGeom>
          <a:solidFill>
            <a:srgbClr val="FF0000"/>
          </a:solidFill>
          <a:ln w="9525">
            <a:noFill/>
            <a:round/>
            <a:headEnd/>
            <a:tailEnd/>
          </a:ln>
        </p:spPr>
        <p:txBody>
          <a:bodyPr wrap="none" anchor="ctr"/>
          <a:lstStyle/>
          <a:p>
            <a:endParaRPr lang="ja-JP" altLang="en-US" sz="2400">
              <a:latin typeface="Arial Black" pitchFamily="34" charset="0"/>
            </a:endParaRPr>
          </a:p>
        </p:txBody>
      </p:sp>
      <p:sp>
        <p:nvSpPr>
          <p:cNvPr id="39997" name="Oval 19"/>
          <p:cNvSpPr>
            <a:spLocks noChangeArrowheads="1"/>
          </p:cNvSpPr>
          <p:nvPr/>
        </p:nvSpPr>
        <p:spPr bwMode="auto">
          <a:xfrm>
            <a:off x="5803900" y="2070100"/>
            <a:ext cx="136525" cy="134938"/>
          </a:xfrm>
          <a:prstGeom prst="ellipse">
            <a:avLst/>
          </a:prstGeom>
          <a:solidFill>
            <a:srgbClr val="FF0000"/>
          </a:solidFill>
          <a:ln w="9525">
            <a:noFill/>
            <a:round/>
            <a:headEnd/>
            <a:tailEnd/>
          </a:ln>
        </p:spPr>
        <p:txBody>
          <a:bodyPr wrap="none" anchor="ctr"/>
          <a:lstStyle/>
          <a:p>
            <a:endParaRPr lang="ja-JP" altLang="en-US" sz="2400">
              <a:latin typeface="Arial Black" pitchFamily="34" charset="0"/>
            </a:endParaRPr>
          </a:p>
        </p:txBody>
      </p:sp>
      <p:sp>
        <p:nvSpPr>
          <p:cNvPr id="39998" name="Oval 19"/>
          <p:cNvSpPr>
            <a:spLocks noChangeArrowheads="1"/>
          </p:cNvSpPr>
          <p:nvPr/>
        </p:nvSpPr>
        <p:spPr bwMode="auto">
          <a:xfrm>
            <a:off x="3930650" y="4014788"/>
            <a:ext cx="136525" cy="134937"/>
          </a:xfrm>
          <a:prstGeom prst="ellipse">
            <a:avLst/>
          </a:prstGeom>
          <a:solidFill>
            <a:srgbClr val="FF0000"/>
          </a:solidFill>
          <a:ln w="9525">
            <a:noFill/>
            <a:round/>
            <a:headEnd/>
            <a:tailEnd/>
          </a:ln>
        </p:spPr>
        <p:txBody>
          <a:bodyPr wrap="none" anchor="ctr"/>
          <a:lstStyle/>
          <a:p>
            <a:endParaRPr lang="ja-JP" altLang="en-US" sz="2400">
              <a:latin typeface="Arial Black" pitchFamily="34" charset="0"/>
            </a:endParaRPr>
          </a:p>
        </p:txBody>
      </p:sp>
      <p:sp>
        <p:nvSpPr>
          <p:cNvPr id="39999" name="Oval 19"/>
          <p:cNvSpPr>
            <a:spLocks noChangeArrowheads="1"/>
          </p:cNvSpPr>
          <p:nvPr/>
        </p:nvSpPr>
        <p:spPr bwMode="auto">
          <a:xfrm>
            <a:off x="2339975" y="3644900"/>
            <a:ext cx="136525" cy="134938"/>
          </a:xfrm>
          <a:prstGeom prst="ellipse">
            <a:avLst/>
          </a:prstGeom>
          <a:solidFill>
            <a:srgbClr val="FF0000"/>
          </a:solidFill>
          <a:ln w="9525">
            <a:noFill/>
            <a:round/>
            <a:headEnd/>
            <a:tailEnd/>
          </a:ln>
        </p:spPr>
        <p:txBody>
          <a:bodyPr wrap="none" anchor="ctr"/>
          <a:lstStyle/>
          <a:p>
            <a:endParaRPr lang="ja-JP" altLang="en-US" sz="2400">
              <a:latin typeface="Arial Black" pitchFamily="34" charset="0"/>
            </a:endParaRPr>
          </a:p>
        </p:txBody>
      </p:sp>
      <p:sp>
        <p:nvSpPr>
          <p:cNvPr id="40000" name="Oval 19"/>
          <p:cNvSpPr>
            <a:spLocks noChangeArrowheads="1"/>
          </p:cNvSpPr>
          <p:nvPr/>
        </p:nvSpPr>
        <p:spPr bwMode="auto">
          <a:xfrm>
            <a:off x="5292725" y="3141663"/>
            <a:ext cx="136525" cy="134937"/>
          </a:xfrm>
          <a:prstGeom prst="ellipse">
            <a:avLst/>
          </a:prstGeom>
          <a:solidFill>
            <a:srgbClr val="FF0000"/>
          </a:solidFill>
          <a:ln w="9525">
            <a:noFill/>
            <a:round/>
            <a:headEnd/>
            <a:tailEnd/>
          </a:ln>
        </p:spPr>
        <p:txBody>
          <a:bodyPr wrap="none" anchor="ctr"/>
          <a:lstStyle/>
          <a:p>
            <a:endParaRPr lang="ja-JP" altLang="en-US" sz="2400">
              <a:latin typeface="Arial Black" pitchFamily="34" charset="0"/>
            </a:endParaRPr>
          </a:p>
        </p:txBody>
      </p:sp>
      <p:sp>
        <p:nvSpPr>
          <p:cNvPr id="40001" name="Oval 19"/>
          <p:cNvSpPr>
            <a:spLocks noChangeArrowheads="1"/>
          </p:cNvSpPr>
          <p:nvPr/>
        </p:nvSpPr>
        <p:spPr bwMode="auto">
          <a:xfrm>
            <a:off x="6667500" y="2133600"/>
            <a:ext cx="136525" cy="134938"/>
          </a:xfrm>
          <a:prstGeom prst="ellipse">
            <a:avLst/>
          </a:prstGeom>
          <a:solidFill>
            <a:srgbClr val="FF0000"/>
          </a:solidFill>
          <a:ln w="9525">
            <a:noFill/>
            <a:round/>
            <a:headEnd/>
            <a:tailEnd/>
          </a:ln>
        </p:spPr>
        <p:txBody>
          <a:bodyPr wrap="none" anchor="ctr"/>
          <a:lstStyle/>
          <a:p>
            <a:endParaRPr lang="ja-JP" altLang="en-US" sz="2400">
              <a:latin typeface="Arial Black" pitchFamily="34" charset="0"/>
            </a:endParaRPr>
          </a:p>
        </p:txBody>
      </p:sp>
      <p:sp>
        <p:nvSpPr>
          <p:cNvPr id="40002" name="正方形/長方形 68"/>
          <p:cNvSpPr>
            <a:spLocks noChangeArrowheads="1"/>
          </p:cNvSpPr>
          <p:nvPr/>
        </p:nvSpPr>
        <p:spPr bwMode="auto">
          <a:xfrm>
            <a:off x="2101850" y="3409950"/>
            <a:ext cx="669925" cy="306388"/>
          </a:xfrm>
          <a:prstGeom prst="rect">
            <a:avLst/>
          </a:prstGeom>
          <a:noFill/>
          <a:ln w="9525">
            <a:noFill/>
            <a:miter lim="800000"/>
            <a:headEnd/>
            <a:tailEnd/>
          </a:ln>
        </p:spPr>
        <p:txBody>
          <a:bodyPr wrap="none">
            <a:spAutoFit/>
          </a:bodyPr>
          <a:lstStyle/>
          <a:p>
            <a:r>
              <a:rPr lang="en-US" altLang="ja-JP" sz="1400">
                <a:solidFill>
                  <a:srgbClr val="0000FF"/>
                </a:solidFill>
                <a:latin typeface="Arial Black" pitchFamily="34" charset="0"/>
              </a:rPr>
              <a:t>ISRO</a:t>
            </a:r>
            <a:endParaRPr lang="ja-JP" altLang="en-US" sz="1400">
              <a:solidFill>
                <a:srgbClr val="0000FF"/>
              </a:solidFill>
              <a:latin typeface="Arial Black" pitchFamily="34" charset="0"/>
            </a:endParaRPr>
          </a:p>
        </p:txBody>
      </p:sp>
      <p:sp>
        <p:nvSpPr>
          <p:cNvPr id="40003" name="正方形/長方形 69"/>
          <p:cNvSpPr>
            <a:spLocks noChangeArrowheads="1"/>
          </p:cNvSpPr>
          <p:nvPr/>
        </p:nvSpPr>
        <p:spPr bwMode="auto">
          <a:xfrm>
            <a:off x="5364163" y="3121025"/>
            <a:ext cx="731837" cy="307975"/>
          </a:xfrm>
          <a:prstGeom prst="rect">
            <a:avLst/>
          </a:prstGeom>
          <a:noFill/>
          <a:ln w="9525">
            <a:noFill/>
            <a:miter lim="800000"/>
            <a:headEnd/>
            <a:tailEnd/>
          </a:ln>
        </p:spPr>
        <p:txBody>
          <a:bodyPr wrap="none">
            <a:spAutoFit/>
          </a:bodyPr>
          <a:lstStyle/>
          <a:p>
            <a:r>
              <a:rPr lang="en-US" altLang="ja-JP" sz="1400">
                <a:solidFill>
                  <a:srgbClr val="0000FF"/>
                </a:solidFill>
                <a:latin typeface="Arial Black" pitchFamily="34" charset="0"/>
              </a:rPr>
              <a:t>NARL</a:t>
            </a:r>
            <a:endParaRPr lang="ja-JP" altLang="en-US" sz="1400">
              <a:solidFill>
                <a:srgbClr val="0000FF"/>
              </a:solidFill>
              <a:latin typeface="Arial Black" pitchFamily="34" charset="0"/>
            </a:endParaRPr>
          </a:p>
        </p:txBody>
      </p:sp>
      <p:sp>
        <p:nvSpPr>
          <p:cNvPr id="40004" name="正方形/長方形 70"/>
          <p:cNvSpPr>
            <a:spLocks noChangeArrowheads="1"/>
          </p:cNvSpPr>
          <p:nvPr/>
        </p:nvSpPr>
        <p:spPr bwMode="auto">
          <a:xfrm>
            <a:off x="3419475" y="4076700"/>
            <a:ext cx="935038" cy="307975"/>
          </a:xfrm>
          <a:prstGeom prst="rect">
            <a:avLst/>
          </a:prstGeom>
          <a:noFill/>
          <a:ln w="9525">
            <a:noFill/>
            <a:miter lim="800000"/>
            <a:headEnd/>
            <a:tailEnd/>
          </a:ln>
        </p:spPr>
        <p:txBody>
          <a:bodyPr wrap="none">
            <a:spAutoFit/>
          </a:bodyPr>
          <a:lstStyle/>
          <a:p>
            <a:r>
              <a:rPr lang="en-US" altLang="ja-JP" sz="1400">
                <a:solidFill>
                  <a:srgbClr val="0000FF"/>
                </a:solidFill>
                <a:latin typeface="Arial Black" pitchFamily="34" charset="0"/>
              </a:rPr>
              <a:t>GISTDA</a:t>
            </a:r>
            <a:endParaRPr lang="ja-JP" altLang="en-US" sz="1400">
              <a:solidFill>
                <a:srgbClr val="0000FF"/>
              </a:solidFill>
              <a:latin typeface="Arial Black" pitchFamily="34" charset="0"/>
            </a:endParaRPr>
          </a:p>
        </p:txBody>
      </p:sp>
      <p:sp>
        <p:nvSpPr>
          <p:cNvPr id="40005" name="正方形/長方形 71"/>
          <p:cNvSpPr>
            <a:spLocks noChangeArrowheads="1"/>
          </p:cNvSpPr>
          <p:nvPr/>
        </p:nvSpPr>
        <p:spPr bwMode="auto">
          <a:xfrm>
            <a:off x="6443663" y="1773238"/>
            <a:ext cx="719137" cy="307975"/>
          </a:xfrm>
          <a:prstGeom prst="rect">
            <a:avLst/>
          </a:prstGeom>
          <a:noFill/>
          <a:ln w="9525">
            <a:noFill/>
            <a:miter lim="800000"/>
            <a:headEnd/>
            <a:tailEnd/>
          </a:ln>
        </p:spPr>
        <p:txBody>
          <a:bodyPr wrap="none">
            <a:spAutoFit/>
          </a:bodyPr>
          <a:lstStyle/>
          <a:p>
            <a:r>
              <a:rPr lang="en-US" altLang="ja-JP" sz="1400">
                <a:solidFill>
                  <a:srgbClr val="0000FF"/>
                </a:solidFill>
                <a:latin typeface="Arial Black" pitchFamily="34" charset="0"/>
              </a:rPr>
              <a:t>JAXA</a:t>
            </a:r>
            <a:endParaRPr lang="ja-JP" altLang="en-US" sz="1400">
              <a:solidFill>
                <a:srgbClr val="0000FF"/>
              </a:solidFill>
              <a:latin typeface="Arial Black" pitchFamily="34" charset="0"/>
            </a:endParaRPr>
          </a:p>
        </p:txBody>
      </p:sp>
      <p:sp>
        <p:nvSpPr>
          <p:cNvPr id="40006" name="正方形/長方形 72"/>
          <p:cNvSpPr>
            <a:spLocks noChangeArrowheads="1"/>
          </p:cNvSpPr>
          <p:nvPr/>
        </p:nvSpPr>
        <p:spPr bwMode="auto">
          <a:xfrm>
            <a:off x="5508625" y="1825625"/>
            <a:ext cx="682625" cy="307975"/>
          </a:xfrm>
          <a:prstGeom prst="rect">
            <a:avLst/>
          </a:prstGeom>
          <a:noFill/>
          <a:ln w="9525">
            <a:noFill/>
            <a:miter lim="800000"/>
            <a:headEnd/>
            <a:tailEnd/>
          </a:ln>
        </p:spPr>
        <p:txBody>
          <a:bodyPr>
            <a:spAutoFit/>
          </a:bodyPr>
          <a:lstStyle/>
          <a:p>
            <a:r>
              <a:rPr lang="en-US" altLang="ja-JP" sz="1400">
                <a:solidFill>
                  <a:srgbClr val="0000FF"/>
                </a:solidFill>
                <a:latin typeface="Arial Black" pitchFamily="34" charset="0"/>
              </a:rPr>
              <a:t>KARI</a:t>
            </a:r>
            <a:endParaRPr lang="ja-JP" altLang="en-US" sz="1400">
              <a:solidFill>
                <a:srgbClr val="0000FF"/>
              </a:solidFill>
              <a:latin typeface="Arial Black" pitchFamily="34" charset="0"/>
            </a:endParaRPr>
          </a:p>
        </p:txBody>
      </p:sp>
      <p:sp>
        <p:nvSpPr>
          <p:cNvPr id="2" name="テキスト ボックス 1"/>
          <p:cNvSpPr txBox="1"/>
          <p:nvPr/>
        </p:nvSpPr>
        <p:spPr>
          <a:xfrm>
            <a:off x="0" y="82681"/>
            <a:ext cx="9143999" cy="954107"/>
          </a:xfrm>
          <a:prstGeom prst="rect">
            <a:avLst/>
          </a:prstGeom>
          <a:noFill/>
        </p:spPr>
        <p:txBody>
          <a:bodyPr wrap="square" rtlCol="0">
            <a:spAutoFit/>
          </a:bodyPr>
          <a:lstStyle/>
          <a:p>
            <a:r>
              <a:rPr kumimoji="1" lang="en-US" altLang="ja-JP" sz="2800" smtClean="0"/>
              <a:t>4. Harmonized observation (DPN) and P-DAN conducted analysis (DAN) for rapid observation and response to EOR</a:t>
            </a:r>
            <a:endParaRPr kumimoji="1" lang="ja-JP" altLang="en-US" sz="28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588224" y="6474832"/>
            <a:ext cx="2133600" cy="365125"/>
          </a:xfrm>
        </p:spPr>
        <p:txBody>
          <a:bodyPr/>
          <a:lstStyle/>
          <a:p>
            <a:fld id="{D2D8002D-B5B0-4BAC-B1F6-782DDCCE6D9C}" type="slidenum">
              <a:rPr kumimoji="1" lang="ja-JP" altLang="en-US" sz="2000" smtClean="0"/>
              <a:t>17</a:t>
            </a:fld>
            <a:endParaRPr kumimoji="1" lang="ja-JP" altLang="en-US" sz="2000" dirty="0"/>
          </a:p>
        </p:txBody>
      </p:sp>
      <p:sp>
        <p:nvSpPr>
          <p:cNvPr id="3" name="テキスト ボックス 2"/>
          <p:cNvSpPr txBox="1"/>
          <p:nvPr/>
        </p:nvSpPr>
        <p:spPr>
          <a:xfrm>
            <a:off x="107504" y="0"/>
            <a:ext cx="9036496" cy="954107"/>
          </a:xfrm>
          <a:prstGeom prst="rect">
            <a:avLst/>
          </a:prstGeom>
          <a:noFill/>
        </p:spPr>
        <p:txBody>
          <a:bodyPr wrap="square" rtlCol="0">
            <a:spAutoFit/>
          </a:bodyPr>
          <a:lstStyle/>
          <a:p>
            <a:pPr marL="355600" indent="-355600"/>
            <a:r>
              <a:rPr kumimoji="1" lang="en-US" altLang="ja-JP" sz="2800" smtClean="0"/>
              <a:t>5. Maximize utilzation of SAR satellites and ALOS-2 </a:t>
            </a:r>
            <a:r>
              <a:rPr lang="en-US" altLang="ja-JP" sz="2800"/>
              <a:t>observation </a:t>
            </a:r>
            <a:r>
              <a:rPr lang="en-US" altLang="ja-JP" sz="2800" smtClean="0"/>
              <a:t>to</a:t>
            </a:r>
            <a:r>
              <a:rPr kumimoji="1" lang="en-US" altLang="ja-JP" sz="2800" smtClean="0"/>
              <a:t> contribute to the emergency response</a:t>
            </a:r>
            <a:endParaRPr kumimoji="1" lang="ja-JP" altLang="en-US" sz="2800"/>
          </a:p>
        </p:txBody>
      </p:sp>
      <p:sp>
        <p:nvSpPr>
          <p:cNvPr id="4" name="テキスト ボックス 3"/>
          <p:cNvSpPr txBox="1"/>
          <p:nvPr/>
        </p:nvSpPr>
        <p:spPr>
          <a:xfrm>
            <a:off x="-5199" y="914287"/>
            <a:ext cx="9006611" cy="461665"/>
          </a:xfrm>
          <a:prstGeom prst="rect">
            <a:avLst/>
          </a:prstGeom>
          <a:noFill/>
        </p:spPr>
        <p:txBody>
          <a:bodyPr wrap="square" rtlCol="0">
            <a:spAutoFit/>
          </a:bodyPr>
          <a:lstStyle/>
          <a:p>
            <a:pPr marL="457200" indent="-457200">
              <a:buFont typeface="Wingdings" panose="05000000000000000000" pitchFamily="2" charset="2"/>
              <a:buChar char="Ø"/>
            </a:pPr>
            <a:r>
              <a:rPr kumimoji="1" lang="en-US" altLang="ja-JP" sz="2400" u="sng" smtClean="0"/>
              <a:t>SAR observation is a strong  tool for emergency response</a:t>
            </a:r>
            <a:endParaRPr kumimoji="1" lang="ja-JP" altLang="en-US" sz="2400" u="sng"/>
          </a:p>
        </p:txBody>
      </p:sp>
      <p:sp>
        <p:nvSpPr>
          <p:cNvPr id="5" name="テキスト ボックス 4"/>
          <p:cNvSpPr txBox="1"/>
          <p:nvPr/>
        </p:nvSpPr>
        <p:spPr>
          <a:xfrm>
            <a:off x="449288" y="1375952"/>
            <a:ext cx="8352928" cy="2246769"/>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2000" b="1" smtClean="0"/>
              <a:t>Capability of all weather, day and night time  observation  </a:t>
            </a:r>
            <a:r>
              <a:rPr kumimoji="1" lang="en-US" altLang="ja-JP" sz="2000" smtClean="0"/>
              <a:t>enables certain and rapid monitoring  to support emergency response  </a:t>
            </a:r>
          </a:p>
          <a:p>
            <a:pPr marL="285750" indent="-285750">
              <a:buFont typeface="Arial" panose="020B0604020202020204" pitchFamily="34" charset="0"/>
              <a:buChar char="•"/>
            </a:pPr>
            <a:r>
              <a:rPr lang="en-US" altLang="ja-JP" sz="2000" smtClean="0"/>
              <a:t>Disital intensity mapping as well as  polarimetric analysis can identify disaster situation – flood, landslides, natural dams etc., - to contribute to emregency response</a:t>
            </a:r>
          </a:p>
          <a:p>
            <a:pPr marL="285750" indent="-285750">
              <a:buFont typeface="Arial" panose="020B0604020202020204" pitchFamily="34" charset="0"/>
              <a:buChar char="•"/>
            </a:pPr>
            <a:r>
              <a:rPr lang="en-US" altLang="ja-JP" sz="2000" smtClean="0"/>
              <a:t>SAR Interferometry can support long time monitoring of disaster risks – land movements, volcanic activities, etc. – to contribute to disaster risk reduction.</a:t>
            </a:r>
            <a:endParaRPr kumimoji="1" lang="en-US" altLang="ja-JP" sz="2000" smtClean="0"/>
          </a:p>
        </p:txBody>
      </p:sp>
      <p:sp>
        <p:nvSpPr>
          <p:cNvPr id="6" name="テキスト ボックス 5"/>
          <p:cNvSpPr txBox="1"/>
          <p:nvPr/>
        </p:nvSpPr>
        <p:spPr>
          <a:xfrm>
            <a:off x="122446" y="3621772"/>
            <a:ext cx="9006611" cy="461665"/>
          </a:xfrm>
          <a:prstGeom prst="rect">
            <a:avLst/>
          </a:prstGeom>
          <a:noFill/>
        </p:spPr>
        <p:txBody>
          <a:bodyPr wrap="square" rtlCol="0">
            <a:spAutoFit/>
          </a:bodyPr>
          <a:lstStyle/>
          <a:p>
            <a:pPr marL="457200" indent="-457200">
              <a:buFont typeface="Wingdings" panose="05000000000000000000" pitchFamily="2" charset="2"/>
              <a:buChar char="Ø"/>
            </a:pPr>
            <a:r>
              <a:rPr lang="en-US" altLang="ja-JP" sz="2400" u="sng" smtClean="0"/>
              <a:t>ALOS-2 enables quasi-realtime diaster monitoring</a:t>
            </a:r>
            <a:endParaRPr kumimoji="1" lang="ja-JP" altLang="en-US" sz="2400" u="sng"/>
          </a:p>
        </p:txBody>
      </p:sp>
      <p:sp>
        <p:nvSpPr>
          <p:cNvPr id="8" name="テキスト ボックス 7"/>
          <p:cNvSpPr txBox="1"/>
          <p:nvPr/>
        </p:nvSpPr>
        <p:spPr>
          <a:xfrm>
            <a:off x="449288" y="4083437"/>
            <a:ext cx="8443192" cy="1631216"/>
          </a:xfrm>
          <a:prstGeom prst="rect">
            <a:avLst/>
          </a:prstGeom>
          <a:noFill/>
        </p:spPr>
        <p:txBody>
          <a:bodyPr wrap="square" rtlCol="0">
            <a:spAutoFit/>
          </a:bodyPr>
          <a:lstStyle/>
          <a:p>
            <a:pPr marL="342900" indent="-342900">
              <a:buFont typeface="Arial" panose="020B0604020202020204" pitchFamily="34" charset="0"/>
              <a:buChar char="•"/>
            </a:pPr>
            <a:r>
              <a:rPr lang="en-US" altLang="ja-JP" sz="2000" smtClean="0"/>
              <a:t>In addition to the SAR performance, 14 days recurrent period and the variety of the observation mode of ALOS-2 enables disaster monitoring of the target aria almost evry day.</a:t>
            </a:r>
          </a:p>
          <a:p>
            <a:pPr marL="342900" indent="-342900">
              <a:buFont typeface="Arial" panose="020B0604020202020204" pitchFamily="34" charset="0"/>
              <a:buChar char="•"/>
            </a:pPr>
            <a:r>
              <a:rPr lang="en-US" altLang="ja-JP" sz="2000" smtClean="0"/>
              <a:t>L-Band SAR can identify  land movements and landslides in mountanious area with high reliability.</a:t>
            </a:r>
          </a:p>
        </p:txBody>
      </p:sp>
      <p:sp>
        <p:nvSpPr>
          <p:cNvPr id="9" name="テキスト ボックス 8"/>
          <p:cNvSpPr txBox="1"/>
          <p:nvPr/>
        </p:nvSpPr>
        <p:spPr>
          <a:xfrm>
            <a:off x="122445" y="5718745"/>
            <a:ext cx="9006611" cy="830997"/>
          </a:xfrm>
          <a:prstGeom prst="rect">
            <a:avLst/>
          </a:prstGeom>
          <a:noFill/>
        </p:spPr>
        <p:txBody>
          <a:bodyPr wrap="square" rtlCol="0">
            <a:spAutoFit/>
          </a:bodyPr>
          <a:lstStyle/>
          <a:p>
            <a:pPr marL="457200" indent="-457200">
              <a:buFont typeface="Wingdings" panose="05000000000000000000" pitchFamily="2" charset="2"/>
              <a:buChar char="Ø"/>
            </a:pPr>
            <a:r>
              <a:rPr lang="en-US" altLang="ja-JP" sz="2400" u="sng" smtClean="0"/>
              <a:t>ALOS-2 disaster monitoring with the support of other SAR satellites will realize substantial contribution to in situ humanitarian support    </a:t>
            </a:r>
            <a:endParaRPr kumimoji="1" lang="ja-JP" altLang="en-US" sz="2400" u="sng"/>
          </a:p>
        </p:txBody>
      </p:sp>
    </p:spTree>
    <p:extLst>
      <p:ext uri="{BB962C8B-B14F-4D97-AF65-F5344CB8AC3E}">
        <p14:creationId xmlns:p14="http://schemas.microsoft.com/office/powerpoint/2010/main" val="30483502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3969" y="-1782"/>
            <a:ext cx="8375084" cy="615950"/>
          </a:xfrm>
        </p:spPr>
        <p:txBody>
          <a:bodyPr>
            <a:normAutofit/>
          </a:bodyPr>
          <a:lstStyle/>
          <a:p>
            <a:r>
              <a:rPr kumimoji="1" lang="en-US" altLang="ja-JP" sz="2800" smtClean="0"/>
              <a:t>Sentinel Asia Triggered </a:t>
            </a:r>
            <a:r>
              <a:rPr lang="en-US" altLang="ja-JP" sz="2800" smtClean="0"/>
              <a:t>for</a:t>
            </a:r>
            <a:r>
              <a:rPr kumimoji="1" lang="en-US" altLang="ja-JP" sz="2800" smtClean="0"/>
              <a:t> Myanmar Flood 2015 July</a:t>
            </a:r>
            <a:endParaRPr kumimoji="1" lang="ja-JP" altLang="en-US" sz="2800"/>
          </a:p>
        </p:txBody>
      </p:sp>
      <p:pic>
        <p:nvPicPr>
          <p:cNvPr id="6" name="コンテンツ プレースホルダー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51511" y="1271318"/>
            <a:ext cx="3981837" cy="2828548"/>
          </a:xfrm>
        </p:spPr>
      </p:pic>
      <p:sp>
        <p:nvSpPr>
          <p:cNvPr id="4" name="スライド番号プレースホルダー 3"/>
          <p:cNvSpPr>
            <a:spLocks noGrp="1"/>
          </p:cNvSpPr>
          <p:nvPr>
            <p:ph type="sldNum" sz="quarter" idx="12"/>
          </p:nvPr>
        </p:nvSpPr>
        <p:spPr/>
        <p:txBody>
          <a:bodyPr/>
          <a:lstStyle/>
          <a:p>
            <a:pPr>
              <a:defRPr/>
            </a:pPr>
            <a:fld id="{F5C0C1E7-7724-4210-ACF8-E30BECC43A04}" type="slidenum">
              <a:rPr lang="ja-JP" altLang="en-US" sz="2000" smtClean="0">
                <a:solidFill>
                  <a:prstClr val="black"/>
                </a:solidFill>
              </a:rPr>
              <a:pPr>
                <a:defRPr/>
              </a:pPr>
              <a:t>18</a:t>
            </a:fld>
            <a:endParaRPr lang="ja-JP" altLang="en-US" sz="2000" dirty="0">
              <a:solidFill>
                <a:prstClr val="black"/>
              </a:solidFill>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899" y="3933056"/>
            <a:ext cx="4112209" cy="2921159"/>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3919" y="3616327"/>
            <a:ext cx="3096344" cy="3168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テキスト ボックス 7"/>
          <p:cNvSpPr txBox="1"/>
          <p:nvPr/>
        </p:nvSpPr>
        <p:spPr>
          <a:xfrm>
            <a:off x="265898" y="1271318"/>
            <a:ext cx="4485613" cy="2862322"/>
          </a:xfrm>
          <a:prstGeom prst="rect">
            <a:avLst/>
          </a:prstGeom>
          <a:noFill/>
        </p:spPr>
        <p:txBody>
          <a:bodyPr wrap="square" rtlCol="0">
            <a:spAutoFit/>
          </a:bodyPr>
          <a:lstStyle/>
          <a:p>
            <a:r>
              <a:rPr kumimoji="1" lang="en-US" altLang="ja-JP" smtClean="0"/>
              <a:t>- Jul 22  Emergency Obs. Request received .</a:t>
            </a:r>
          </a:p>
          <a:p>
            <a:r>
              <a:rPr lang="en-US" altLang="ja-JP" smtClean="0"/>
              <a:t>               Sentinel Asia triggered.</a:t>
            </a:r>
          </a:p>
          <a:p>
            <a:r>
              <a:rPr lang="en-US" altLang="ja-JP" smtClean="0"/>
              <a:t>- Jul 23  ALOS-2 observed the AOI.</a:t>
            </a:r>
          </a:p>
          <a:p>
            <a:r>
              <a:rPr lang="en-US" altLang="ja-JP" smtClean="0"/>
              <a:t>              L1 product transferred.</a:t>
            </a:r>
          </a:p>
          <a:p>
            <a:r>
              <a:rPr lang="en-US" altLang="ja-JP"/>
              <a:t> </a:t>
            </a:r>
            <a:r>
              <a:rPr lang="en-US" altLang="ja-JP" smtClean="0"/>
              <a:t>             Data Analysis Nodes analized the data.</a:t>
            </a:r>
          </a:p>
          <a:p>
            <a:r>
              <a:rPr lang="en-US" altLang="ja-JP"/>
              <a:t> </a:t>
            </a:r>
            <a:r>
              <a:rPr lang="en-US" altLang="ja-JP" smtClean="0"/>
              <a:t>             Quick analysis result was released.</a:t>
            </a:r>
          </a:p>
          <a:p>
            <a:r>
              <a:rPr lang="en-US" altLang="ja-JP" smtClean="0"/>
              <a:t>- Jul 24 Archived data was uploaded.</a:t>
            </a:r>
          </a:p>
          <a:p>
            <a:r>
              <a:rPr lang="en-US" altLang="ja-JP" smtClean="0"/>
              <a:t>- Jul 27 Additional Obs request received.                   </a:t>
            </a:r>
            <a:endParaRPr kumimoji="1" lang="en-US" altLang="ja-JP" smtClean="0"/>
          </a:p>
          <a:p>
            <a:r>
              <a:rPr kumimoji="1" lang="en-US" altLang="ja-JP" smtClean="0"/>
              <a:t>- Jul 28 ALOS-2 observed the 2</a:t>
            </a:r>
            <a:r>
              <a:rPr kumimoji="1" lang="en-US" altLang="ja-JP" baseline="30000" smtClean="0"/>
              <a:t>nd</a:t>
            </a:r>
            <a:r>
              <a:rPr kumimoji="1" lang="en-US" altLang="ja-JP" smtClean="0"/>
              <a:t> AOI.</a:t>
            </a:r>
          </a:p>
          <a:p>
            <a:r>
              <a:rPr lang="en-US" altLang="ja-JP" smtClean="0"/>
              <a:t>- Jul 29 L1 product transferred. </a:t>
            </a:r>
            <a:endParaRPr kumimoji="1" lang="ja-JP" altLang="en-US"/>
          </a:p>
        </p:txBody>
      </p:sp>
      <p:sp>
        <p:nvSpPr>
          <p:cNvPr id="9" name="テキスト ボックス 8"/>
          <p:cNvSpPr txBox="1"/>
          <p:nvPr/>
        </p:nvSpPr>
        <p:spPr>
          <a:xfrm>
            <a:off x="6623720" y="4623782"/>
            <a:ext cx="2520280" cy="830997"/>
          </a:xfrm>
          <a:prstGeom prst="rect">
            <a:avLst/>
          </a:prstGeom>
          <a:noFill/>
        </p:spPr>
        <p:txBody>
          <a:bodyPr wrap="square" rtlCol="0">
            <a:spAutoFit/>
          </a:bodyPr>
          <a:lstStyle/>
          <a:p>
            <a:r>
              <a:rPr kumimoji="1" lang="en-US" altLang="ja-JP" sz="1600" smtClean="0"/>
              <a:t>Letter </a:t>
            </a:r>
            <a:r>
              <a:rPr lang="en-US" altLang="ja-JP" sz="1600" smtClean="0"/>
              <a:t>from </a:t>
            </a:r>
            <a:r>
              <a:rPr kumimoji="1" lang="en-US" altLang="ja-JP" sz="1600" smtClean="0"/>
              <a:t>Relief&amp;Resettle</a:t>
            </a:r>
          </a:p>
          <a:p>
            <a:r>
              <a:rPr kumimoji="1" lang="en-US" altLang="ja-JP" sz="1600" smtClean="0"/>
              <a:t>ment Dept. Myanmar</a:t>
            </a:r>
            <a:r>
              <a:rPr lang="en-US" altLang="ja-JP" sz="1600" smtClean="0"/>
              <a:t>, </a:t>
            </a:r>
          </a:p>
          <a:p>
            <a:r>
              <a:rPr lang="en-US" altLang="ja-JP" sz="1600" smtClean="0"/>
              <a:t>Jul 29, 2015</a:t>
            </a:r>
            <a:r>
              <a:rPr kumimoji="1" lang="en-US" altLang="ja-JP" sz="1600" smtClean="0"/>
              <a:t> </a:t>
            </a:r>
            <a:endParaRPr kumimoji="1" lang="ja-JP" altLang="en-US" sz="1600"/>
          </a:p>
        </p:txBody>
      </p:sp>
      <p:sp>
        <p:nvSpPr>
          <p:cNvPr id="3" name="テキスト ボックス 2"/>
          <p:cNvSpPr txBox="1"/>
          <p:nvPr/>
        </p:nvSpPr>
        <p:spPr>
          <a:xfrm>
            <a:off x="69796" y="614168"/>
            <a:ext cx="9048246" cy="646331"/>
          </a:xfrm>
          <a:prstGeom prst="rect">
            <a:avLst/>
          </a:prstGeom>
          <a:noFill/>
        </p:spPr>
        <p:txBody>
          <a:bodyPr wrap="none" rtlCol="0">
            <a:spAutoFit/>
          </a:bodyPr>
          <a:lstStyle/>
          <a:p>
            <a:r>
              <a:rPr lang="en-US" altLang="ja-JP" b="1" smtClean="0">
                <a:solidFill>
                  <a:srgbClr val="FF0000"/>
                </a:solidFill>
              </a:rPr>
              <a:t>SA</a:t>
            </a:r>
            <a:r>
              <a:rPr lang="ja-JP" altLang="en-US" b="1">
                <a:solidFill>
                  <a:srgbClr val="FF0000"/>
                </a:solidFill>
              </a:rPr>
              <a:t> </a:t>
            </a:r>
            <a:r>
              <a:rPr lang="en-US" altLang="ja-JP" b="1" smtClean="0">
                <a:solidFill>
                  <a:srgbClr val="FF0000"/>
                </a:solidFill>
              </a:rPr>
              <a:t>promptly coordinated with Disaster Authorities and data products was </a:t>
            </a:r>
            <a:r>
              <a:rPr lang="en-US" altLang="ja-JP" b="1">
                <a:solidFill>
                  <a:srgbClr val="FF0000"/>
                </a:solidFill>
              </a:rPr>
              <a:t>shared </a:t>
            </a:r>
            <a:r>
              <a:rPr lang="en-US" altLang="ja-JP" b="1" smtClean="0">
                <a:solidFill>
                  <a:srgbClr val="FF0000"/>
                </a:solidFill>
              </a:rPr>
              <a:t>among the </a:t>
            </a:r>
          </a:p>
          <a:p>
            <a:r>
              <a:rPr lang="en-US" altLang="ja-JP" b="1" smtClean="0">
                <a:solidFill>
                  <a:srgbClr val="FF0000"/>
                </a:solidFill>
              </a:rPr>
              <a:t>authorities </a:t>
            </a:r>
            <a:r>
              <a:rPr lang="en-US" altLang="ja-JP" b="1">
                <a:solidFill>
                  <a:srgbClr val="FF0000"/>
                </a:solidFill>
              </a:rPr>
              <a:t>and used for listing </a:t>
            </a:r>
            <a:r>
              <a:rPr lang="en-US" altLang="ja-JP" b="1" smtClean="0">
                <a:solidFill>
                  <a:srgbClr val="FF0000"/>
                </a:solidFill>
              </a:rPr>
              <a:t> flooded villages(incl. potential), </a:t>
            </a:r>
            <a:r>
              <a:rPr lang="en-US" altLang="ja-JP" b="1">
                <a:solidFill>
                  <a:srgbClr val="FF0000"/>
                </a:solidFill>
              </a:rPr>
              <a:t>also for response actions </a:t>
            </a:r>
            <a:r>
              <a:rPr lang="en-US" altLang="ja-JP" b="1" smtClean="0">
                <a:solidFill>
                  <a:srgbClr val="FF0000"/>
                </a:solidFill>
              </a:rPr>
              <a:t>etc.</a:t>
            </a:r>
            <a:endParaRPr kumimoji="1" lang="ja-JP" altLang="en-US" b="1">
              <a:solidFill>
                <a:srgbClr val="FF0000"/>
              </a:solidFill>
            </a:endParaRPr>
          </a:p>
        </p:txBody>
      </p:sp>
    </p:spTree>
    <p:extLst>
      <p:ext uri="{BB962C8B-B14F-4D97-AF65-F5344CB8AC3E}">
        <p14:creationId xmlns:p14="http://schemas.microsoft.com/office/powerpoint/2010/main" val="34484356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76256" y="6387405"/>
            <a:ext cx="2133600" cy="365125"/>
          </a:xfrm>
        </p:spPr>
        <p:txBody>
          <a:bodyPr/>
          <a:lstStyle/>
          <a:p>
            <a:fld id="{D2D8002D-B5B0-4BAC-B1F6-782DDCCE6D9C}" type="slidenum">
              <a:rPr kumimoji="1" lang="ja-JP" altLang="en-US" sz="2000" smtClean="0"/>
              <a:t>19</a:t>
            </a:fld>
            <a:endParaRPr kumimoji="1" lang="ja-JP" altLang="en-US"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74" y="116632"/>
            <a:ext cx="8497275" cy="6453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9404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Contents</a:t>
            </a:r>
            <a:endParaRPr kumimoji="1" lang="ja-JP" altLang="en-US" dirty="0"/>
          </a:p>
        </p:txBody>
      </p:sp>
      <p:sp>
        <p:nvSpPr>
          <p:cNvPr id="3" name="コンテンツ プレースホルダー 2"/>
          <p:cNvSpPr>
            <a:spLocks noGrp="1"/>
          </p:cNvSpPr>
          <p:nvPr>
            <p:ph idx="1"/>
          </p:nvPr>
        </p:nvSpPr>
        <p:spPr/>
        <p:txBody>
          <a:bodyPr/>
          <a:lstStyle/>
          <a:p>
            <a:pPr marL="514350" indent="-514350">
              <a:buFont typeface="+mj-lt"/>
              <a:buAutoNum type="arabicPeriod"/>
            </a:pPr>
            <a:r>
              <a:rPr kumimoji="1" lang="en-US" altLang="ja-JP" dirty="0" smtClean="0"/>
              <a:t>What is Sentinel Asia ?</a:t>
            </a:r>
          </a:p>
          <a:p>
            <a:pPr marL="514350" indent="-514350">
              <a:buFont typeface="+mj-lt"/>
              <a:buAutoNum type="arabicPeriod"/>
            </a:pPr>
            <a:r>
              <a:rPr lang="en-US" altLang="ja-JP" dirty="0" smtClean="0"/>
              <a:t>Sentinel Asia Evolution</a:t>
            </a:r>
          </a:p>
          <a:p>
            <a:pPr marL="514350" indent="-514350">
              <a:buFont typeface="+mj-lt"/>
              <a:buAutoNum type="arabicPeriod"/>
            </a:pPr>
            <a:r>
              <a:rPr lang="en-US" altLang="ja-JP" smtClean="0"/>
              <a:t>CEOS</a:t>
            </a:r>
            <a:r>
              <a:rPr lang="ja-JP" altLang="en-US" smtClean="0"/>
              <a:t> </a:t>
            </a:r>
            <a:r>
              <a:rPr lang="en-US" altLang="ja-JP" smtClean="0"/>
              <a:t>and SA </a:t>
            </a:r>
            <a:r>
              <a:rPr lang="en-US" altLang="ja-JP" dirty="0" smtClean="0"/>
              <a:t>cooperation</a:t>
            </a:r>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z="2000" smtClean="0"/>
              <a:t>2</a:t>
            </a:fld>
            <a:endParaRPr kumimoji="1" lang="ja-JP" altLang="en-US" sz="2000" dirty="0"/>
          </a:p>
        </p:txBody>
      </p:sp>
    </p:spTree>
    <p:extLst>
      <p:ext uri="{BB962C8B-B14F-4D97-AF65-F5344CB8AC3E}">
        <p14:creationId xmlns:p14="http://schemas.microsoft.com/office/powerpoint/2010/main" val="24684823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lang="ja-JP" altLang="en-US" sz="2000" smtClean="0"/>
              <a:pPr/>
              <a:t>20</a:t>
            </a:fld>
            <a:endParaRPr lang="ja-JP" alt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0266"/>
            <a:ext cx="3894718" cy="3993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テキスト ボックス 7"/>
          <p:cNvSpPr txBox="1"/>
          <p:nvPr/>
        </p:nvSpPr>
        <p:spPr>
          <a:xfrm>
            <a:off x="251520" y="116632"/>
            <a:ext cx="3894718" cy="1015663"/>
          </a:xfrm>
          <a:prstGeom prst="rect">
            <a:avLst/>
          </a:prstGeom>
          <a:noFill/>
        </p:spPr>
        <p:txBody>
          <a:bodyPr wrap="square" rtlCol="0">
            <a:spAutoFit/>
          </a:bodyPr>
          <a:lstStyle/>
          <a:p>
            <a:r>
              <a:rPr kumimoji="1" lang="en-US" altLang="ja-JP" sz="2000" smtClean="0"/>
              <a:t>Analysed land deformation by the earthquakes in Nepal from 25/Apr. to 17/May (ALOS-2 InSAR)</a:t>
            </a:r>
            <a:endParaRPr kumimoji="1" lang="ja-JP" altLang="en-US" sz="200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7180" y="2708920"/>
            <a:ext cx="5256820" cy="3573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テキスト ボックス 8"/>
          <p:cNvSpPr txBox="1"/>
          <p:nvPr/>
        </p:nvSpPr>
        <p:spPr>
          <a:xfrm>
            <a:off x="4247338" y="1785071"/>
            <a:ext cx="4536504" cy="707886"/>
          </a:xfrm>
          <a:prstGeom prst="rect">
            <a:avLst/>
          </a:prstGeom>
          <a:noFill/>
        </p:spPr>
        <p:txBody>
          <a:bodyPr wrap="square" rtlCol="0">
            <a:spAutoFit/>
          </a:bodyPr>
          <a:lstStyle/>
          <a:p>
            <a:r>
              <a:rPr kumimoji="1" lang="en-US" altLang="ja-JP" sz="2000" smtClean="0"/>
              <a:t>Detetion of landslides at Langtang village bay ALOS-2 PALSAR observation</a:t>
            </a:r>
            <a:endParaRPr kumimoji="1" lang="ja-JP" altLang="en-US" sz="2000"/>
          </a:p>
        </p:txBody>
      </p:sp>
    </p:spTree>
    <p:extLst>
      <p:ext uri="{BB962C8B-B14F-4D97-AF65-F5344CB8AC3E}">
        <p14:creationId xmlns:p14="http://schemas.microsoft.com/office/powerpoint/2010/main" val="11609759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21</a:t>
            </a:fld>
            <a:endParaRPr kumimoji="1" lang="ja-JP" altLang="en-US" dirty="0"/>
          </a:p>
        </p:txBody>
      </p:sp>
      <p:pic>
        <p:nvPicPr>
          <p:cNvPr id="2050" name="Picture 2" descr="D:\防災システム室2014年12月10日～\緊急観測\ネパール地震\Slide1.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947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smtClean="0"/>
              <a:t>CEOS and SEntinel asia cooperation</a:t>
            </a:r>
            <a:endParaRPr kumimoji="1" lang="ja-JP" altLang="en-US"/>
          </a:p>
        </p:txBody>
      </p:sp>
      <p:sp>
        <p:nvSpPr>
          <p:cNvPr id="4" name="テキスト プレースホルダー 3"/>
          <p:cNvSpPr>
            <a:spLocks noGrp="1"/>
          </p:cNvSpPr>
          <p:nvPr>
            <p:ph type="body" idx="1"/>
          </p:nvPr>
        </p:nvSpPr>
        <p:spPr/>
        <p:txBody>
          <a:bodyPr/>
          <a:lstStyle/>
          <a:p>
            <a:endParaRPr kumimoji="1" lang="ja-JP" altLang="en-US"/>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z="2000" smtClean="0"/>
              <a:t>22</a:t>
            </a:fld>
            <a:endParaRPr kumimoji="1" lang="ja-JP" altLang="en-US" sz="2000" dirty="0"/>
          </a:p>
        </p:txBody>
      </p:sp>
    </p:spTree>
    <p:extLst>
      <p:ext uri="{BB962C8B-B14F-4D97-AF65-F5344CB8AC3E}">
        <p14:creationId xmlns:p14="http://schemas.microsoft.com/office/powerpoint/2010/main" val="32926246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z="2000" smtClean="0"/>
              <a:t>23</a:t>
            </a:fld>
            <a:endParaRPr kumimoji="1" lang="ja-JP" altLang="en-US" sz="2000" dirty="0"/>
          </a:p>
        </p:txBody>
      </p:sp>
      <p:sp>
        <p:nvSpPr>
          <p:cNvPr id="7" name="テキスト ボックス 6"/>
          <p:cNvSpPr txBox="1"/>
          <p:nvPr/>
        </p:nvSpPr>
        <p:spPr>
          <a:xfrm>
            <a:off x="273617" y="260648"/>
            <a:ext cx="8784976" cy="5693866"/>
          </a:xfrm>
          <a:prstGeom prst="rect">
            <a:avLst/>
          </a:prstGeom>
          <a:noFill/>
        </p:spPr>
        <p:txBody>
          <a:bodyPr wrap="square" rtlCol="0">
            <a:spAutoFit/>
          </a:bodyPr>
          <a:lstStyle/>
          <a:p>
            <a:pPr marL="457200" indent="-457200">
              <a:buFont typeface="Wingdings" panose="05000000000000000000" pitchFamily="2" charset="2"/>
              <a:buChar char="Ø"/>
            </a:pPr>
            <a:r>
              <a:rPr kumimoji="1" lang="en-US" altLang="ja-JP" sz="2800" smtClean="0"/>
              <a:t>Sentinal Asia is a Asia-Pacific gateway for space technology to contribute to substantial disaster risk and damage reduction with the collaboration of disaster management organizations and space/GIS organizations of Asia-Pacifi countries. </a:t>
            </a:r>
          </a:p>
          <a:p>
            <a:endParaRPr kumimoji="1" lang="en-US" altLang="ja-JP" sz="2800" smtClean="0"/>
          </a:p>
          <a:p>
            <a:pPr marL="457200" indent="-457200">
              <a:buFont typeface="Wingdings" panose="05000000000000000000" pitchFamily="2" charset="2"/>
              <a:buChar char="Ø"/>
            </a:pPr>
            <a:r>
              <a:rPr lang="en-US" altLang="ja-JP" sz="2800" smtClean="0"/>
              <a:t>Cooperative operation of SAR satellites with the support of optical satellites and their archives can contribute to emergency respone to reduce disaster losses, such as in situ emegency rescue and humanitarian support </a:t>
            </a:r>
          </a:p>
          <a:p>
            <a:endParaRPr lang="en-US" altLang="ja-JP" sz="2800" smtClean="0"/>
          </a:p>
          <a:p>
            <a:pPr marL="457200" indent="-457200">
              <a:buFont typeface="Wingdings" panose="05000000000000000000" pitchFamily="2" charset="2"/>
              <a:buChar char="Ø"/>
            </a:pPr>
            <a:r>
              <a:rPr kumimoji="1" lang="en-US" altLang="ja-JP" sz="2800" b="1" u="sng" smtClean="0"/>
              <a:t>Sentinel Asia secretariat hopes CEOS to support its activities by participating in DPN and/or DAN</a:t>
            </a:r>
            <a:endParaRPr kumimoji="1" lang="ja-JP" altLang="en-US" sz="2800" b="1" u="sng"/>
          </a:p>
        </p:txBody>
      </p:sp>
    </p:spTree>
    <p:extLst>
      <p:ext uri="{BB962C8B-B14F-4D97-AF65-F5344CB8AC3E}">
        <p14:creationId xmlns:p14="http://schemas.microsoft.com/office/powerpoint/2010/main" val="4518076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24</a:t>
            </a:fld>
            <a:endParaRPr kumimoji="1" lang="ja-JP" altLang="en-US" dirty="0"/>
          </a:p>
        </p:txBody>
      </p:sp>
      <p:pic>
        <p:nvPicPr>
          <p:cNvPr id="4098" name="Picture 2" descr="http://www.aprsaf.org/initiatives/about/img/logo_sentinel_asia_02.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0" y="908720"/>
            <a:ext cx="7748977" cy="1728192"/>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descr="https://www.in-jaxa/fw/dfw/iwlx/kouho/intra/jaxabrand/logo/download/Logo_1_planet_blue.jpg"/>
          <p:cNvSpPr>
            <a:spLocks noChangeAspect="1" noChangeArrowheads="1"/>
          </p:cNvSpPr>
          <p:nvPr/>
        </p:nvSpPr>
        <p:spPr bwMode="auto">
          <a:xfrm>
            <a:off x="63500" y="-136525"/>
            <a:ext cx="8582025" cy="512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2606" y="2852936"/>
            <a:ext cx="5122863" cy="305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99681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smtClean="0"/>
              <a:t>1. What is sentinel asia ?</a:t>
            </a:r>
            <a:endParaRPr kumimoji="1" lang="ja-JP" altLang="en-US" dirty="0"/>
          </a:p>
        </p:txBody>
      </p:sp>
      <p:sp>
        <p:nvSpPr>
          <p:cNvPr id="6" name="テキスト プレースホルダー 5"/>
          <p:cNvSpPr>
            <a:spLocks noGrp="1"/>
          </p:cNvSpPr>
          <p:nvPr>
            <p:ph type="body" idx="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z="2000" smtClean="0"/>
              <a:t>3</a:t>
            </a:fld>
            <a:endParaRPr kumimoji="1" lang="ja-JP" altLang="en-US" sz="2000" dirty="0"/>
          </a:p>
        </p:txBody>
      </p:sp>
    </p:spTree>
    <p:extLst>
      <p:ext uri="{BB962C8B-B14F-4D97-AF65-F5344CB8AC3E}">
        <p14:creationId xmlns:p14="http://schemas.microsoft.com/office/powerpoint/2010/main" val="42657659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059113" y="800929"/>
            <a:ext cx="2762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2800" b="1" dirty="0"/>
              <a:t>Member Status</a:t>
            </a:r>
          </a:p>
        </p:txBody>
      </p:sp>
      <p:sp>
        <p:nvSpPr>
          <p:cNvPr id="210946" name="Oval 2"/>
          <p:cNvSpPr>
            <a:spLocks noChangeArrowheads="1"/>
          </p:cNvSpPr>
          <p:nvPr/>
        </p:nvSpPr>
        <p:spPr bwMode="auto">
          <a:xfrm>
            <a:off x="2092325" y="1631950"/>
            <a:ext cx="4897438" cy="3457575"/>
          </a:xfrm>
          <a:prstGeom prst="ellipse">
            <a:avLst/>
          </a:prstGeom>
          <a:gradFill rotWithShape="1">
            <a:gsLst>
              <a:gs pos="0">
                <a:srgbClr val="3366CC">
                  <a:alpha val="50000"/>
                </a:srgbClr>
              </a:gs>
              <a:gs pos="100000">
                <a:srgbClr val="0099CC"/>
              </a:gs>
            </a:gsLst>
            <a:lin ang="2700000" scaled="1"/>
          </a:gradFill>
          <a:ln w="76200" cmpd="dbl" algn="ctr">
            <a:noFill/>
            <a:round/>
            <a:headEnd/>
            <a:tailEnd/>
          </a:ln>
        </p:spPr>
        <p:txBody>
          <a:bodyPr wrap="none" anchor="ctr"/>
          <a:lstStyle/>
          <a:p>
            <a:pPr algn="ctr">
              <a:lnSpc>
                <a:spcPct val="80000"/>
              </a:lnSpc>
              <a:defRPr/>
            </a:pPr>
            <a:endParaRPr lang="en-US" altLang="ja-JP" sz="3200" b="1" i="1" dirty="0">
              <a:solidFill>
                <a:schemeClr val="bg1"/>
              </a:solidFill>
              <a:effectLst>
                <a:outerShdw blurRad="38100" dist="38100" dir="2700000" algn="tl">
                  <a:srgbClr val="000000"/>
                </a:outerShdw>
              </a:effectLst>
              <a:ea typeface="ＭＳ Ｐゴシック" pitchFamily="50" charset="-128"/>
            </a:endParaRPr>
          </a:p>
          <a:p>
            <a:pPr algn="ctr">
              <a:lnSpc>
                <a:spcPct val="80000"/>
              </a:lnSpc>
              <a:defRPr/>
            </a:pPr>
            <a:endParaRPr lang="en-US" altLang="ja-JP" sz="2000" b="1" i="1" dirty="0">
              <a:solidFill>
                <a:schemeClr val="bg1"/>
              </a:solidFill>
              <a:effectLst>
                <a:outerShdw blurRad="38100" dist="38100" dir="2700000" algn="tl">
                  <a:srgbClr val="000000"/>
                </a:outerShdw>
              </a:effectLst>
              <a:ea typeface="ＭＳ Ｐゴシック" pitchFamily="50" charset="-128"/>
            </a:endParaRPr>
          </a:p>
          <a:p>
            <a:pPr algn="ctr">
              <a:lnSpc>
                <a:spcPct val="80000"/>
              </a:lnSpc>
              <a:defRPr/>
            </a:pPr>
            <a:endParaRPr lang="en-US" altLang="ja-JP" sz="2000" b="1" i="1" dirty="0">
              <a:solidFill>
                <a:schemeClr val="bg1"/>
              </a:solidFill>
              <a:effectLst>
                <a:outerShdw blurRad="38100" dist="38100" dir="2700000" algn="tl">
                  <a:srgbClr val="000000"/>
                </a:outerShdw>
              </a:effectLst>
              <a:ea typeface="ＭＳ Ｐゴシック" pitchFamily="50" charset="-128"/>
            </a:endParaRPr>
          </a:p>
          <a:p>
            <a:pPr algn="ctr">
              <a:lnSpc>
                <a:spcPct val="80000"/>
              </a:lnSpc>
              <a:defRPr/>
            </a:pPr>
            <a:endParaRPr lang="en-US" altLang="ja-JP" sz="2000" b="1" i="1" dirty="0">
              <a:solidFill>
                <a:schemeClr val="bg1"/>
              </a:solidFill>
              <a:effectLst>
                <a:outerShdw blurRad="38100" dist="38100" dir="2700000" algn="tl">
                  <a:srgbClr val="000000"/>
                </a:outerShdw>
              </a:effectLst>
              <a:ea typeface="ＭＳ Ｐゴシック" pitchFamily="50" charset="-128"/>
            </a:endParaRPr>
          </a:p>
          <a:p>
            <a:pPr algn="ctr">
              <a:lnSpc>
                <a:spcPct val="80000"/>
              </a:lnSpc>
              <a:defRPr/>
            </a:pPr>
            <a:endParaRPr lang="en-US" altLang="ja-JP" sz="2000" b="1" i="1" dirty="0">
              <a:solidFill>
                <a:schemeClr val="bg1"/>
              </a:solidFill>
              <a:effectLst>
                <a:outerShdw blurRad="38100" dist="38100" dir="2700000" algn="tl">
                  <a:srgbClr val="000000"/>
                </a:outerShdw>
              </a:effectLst>
              <a:ea typeface="ＭＳ Ｐゴシック" pitchFamily="50" charset="-128"/>
            </a:endParaRPr>
          </a:p>
        </p:txBody>
      </p:sp>
      <p:grpSp>
        <p:nvGrpSpPr>
          <p:cNvPr id="3076" name="Group 33"/>
          <p:cNvGrpSpPr>
            <a:grpSpLocks/>
          </p:cNvGrpSpPr>
          <p:nvPr/>
        </p:nvGrpSpPr>
        <p:grpSpPr bwMode="auto">
          <a:xfrm flipH="1">
            <a:off x="85725" y="2012950"/>
            <a:ext cx="3375025" cy="1933575"/>
            <a:chOff x="772" y="2251"/>
            <a:chExt cx="2126" cy="1218"/>
          </a:xfrm>
        </p:grpSpPr>
        <p:sp>
          <p:nvSpPr>
            <p:cNvPr id="3099" name="Oval 20"/>
            <p:cNvSpPr>
              <a:spLocks noChangeArrowheads="1"/>
            </p:cNvSpPr>
            <p:nvPr/>
          </p:nvSpPr>
          <p:spPr bwMode="auto">
            <a:xfrm>
              <a:off x="1020" y="2251"/>
              <a:ext cx="1878" cy="1218"/>
            </a:xfrm>
            <a:prstGeom prst="ellipse">
              <a:avLst/>
            </a:prstGeom>
            <a:solidFill>
              <a:srgbClr val="339966"/>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endParaRPr kumimoji="0" lang="ja-JP" altLang="ja-JP" sz="1400" b="1" dirty="0">
                <a:latin typeface="Times New Roman" pitchFamily="18" charset="0"/>
              </a:endParaRPr>
            </a:p>
          </p:txBody>
        </p:sp>
        <p:sp>
          <p:nvSpPr>
            <p:cNvPr id="3100" name="AutoShape 32"/>
            <p:cNvSpPr>
              <a:spLocks noChangeArrowheads="1"/>
            </p:cNvSpPr>
            <p:nvPr/>
          </p:nvSpPr>
          <p:spPr bwMode="auto">
            <a:xfrm rot="20200071" flipH="1">
              <a:off x="772" y="2886"/>
              <a:ext cx="499" cy="408"/>
            </a:xfrm>
            <a:prstGeom prst="rightArrow">
              <a:avLst>
                <a:gd name="adj1" fmla="val 50000"/>
                <a:gd name="adj2" fmla="val 30576"/>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ja-JP" sz="1800" dirty="0">
                <a:latin typeface="Verdana" pitchFamily="34" charset="0"/>
              </a:endParaRPr>
            </a:p>
          </p:txBody>
        </p:sp>
      </p:grpSp>
      <p:sp>
        <p:nvSpPr>
          <p:cNvPr id="3077" name="AutoShape 3"/>
          <p:cNvSpPr>
            <a:spLocks noChangeArrowheads="1"/>
          </p:cNvSpPr>
          <p:nvPr/>
        </p:nvSpPr>
        <p:spPr bwMode="auto">
          <a:xfrm rot="-5400000">
            <a:off x="4414838" y="4216400"/>
            <a:ext cx="393700" cy="698500"/>
          </a:xfrm>
          <a:prstGeom prst="rightArrow">
            <a:avLst>
              <a:gd name="adj1" fmla="val 47056"/>
              <a:gd name="adj2" fmla="val 54755"/>
            </a:avLst>
          </a:prstGeom>
          <a:gradFill rotWithShape="1">
            <a:gsLst>
              <a:gs pos="0">
                <a:srgbClr val="CCFF33"/>
              </a:gs>
              <a:gs pos="100000">
                <a:srgbClr val="CCFF99"/>
              </a:gs>
            </a:gsLst>
            <a:path path="rect">
              <a:fillToRect r="100000" b="100000"/>
            </a:path>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endParaRPr kumimoji="0" lang="ja-JP" altLang="ja-JP" sz="1400" b="1" dirty="0">
              <a:latin typeface="Times New Roman" pitchFamily="18" charset="0"/>
            </a:endParaRPr>
          </a:p>
        </p:txBody>
      </p:sp>
      <p:sp>
        <p:nvSpPr>
          <p:cNvPr id="3078" name="AutoShape 7"/>
          <p:cNvSpPr>
            <a:spLocks noChangeArrowheads="1"/>
          </p:cNvSpPr>
          <p:nvPr/>
        </p:nvSpPr>
        <p:spPr bwMode="auto">
          <a:xfrm>
            <a:off x="876300" y="2189163"/>
            <a:ext cx="1357313" cy="276225"/>
          </a:xfrm>
          <a:prstGeom prst="roundRect">
            <a:avLst>
              <a:gd name="adj" fmla="val 12324"/>
            </a:avLst>
          </a:prstGeom>
          <a:solidFill>
            <a:schemeClr val="bg1"/>
          </a:solidFill>
          <a:ln w="25400">
            <a:solidFill>
              <a:srgbClr val="00800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1600" b="1" dirty="0"/>
              <a:t>APRSAF</a:t>
            </a:r>
          </a:p>
        </p:txBody>
      </p:sp>
      <p:sp>
        <p:nvSpPr>
          <p:cNvPr id="3079" name="Text Box 8"/>
          <p:cNvSpPr txBox="1">
            <a:spLocks noChangeArrowheads="1"/>
          </p:cNvSpPr>
          <p:nvPr/>
        </p:nvSpPr>
        <p:spPr bwMode="auto">
          <a:xfrm>
            <a:off x="355600" y="1568450"/>
            <a:ext cx="2400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2000" b="1" i="1" dirty="0">
                <a:solidFill>
                  <a:srgbClr val="FF6600"/>
                </a:solidFill>
                <a:ea typeface="ＤＨＰ特太ゴシック体" pitchFamily="2" charset="-128"/>
              </a:rPr>
              <a:t>Space Community</a:t>
            </a:r>
          </a:p>
        </p:txBody>
      </p:sp>
      <p:sp>
        <p:nvSpPr>
          <p:cNvPr id="3080" name="AutoShape 10"/>
          <p:cNvSpPr>
            <a:spLocks noChangeArrowheads="1"/>
          </p:cNvSpPr>
          <p:nvPr/>
        </p:nvSpPr>
        <p:spPr bwMode="auto">
          <a:xfrm>
            <a:off x="450850" y="2608263"/>
            <a:ext cx="2209800" cy="269875"/>
          </a:xfrm>
          <a:prstGeom prst="roundRect">
            <a:avLst>
              <a:gd name="adj" fmla="val 35352"/>
            </a:avLst>
          </a:prstGeom>
          <a:gradFill rotWithShape="1">
            <a:gsLst>
              <a:gs pos="0">
                <a:schemeClr val="bg1"/>
              </a:gs>
              <a:gs pos="100000">
                <a:srgbClr val="EAEAEA"/>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1400" b="1" dirty="0"/>
              <a:t>Satellite Image</a:t>
            </a:r>
          </a:p>
        </p:txBody>
      </p:sp>
      <p:sp>
        <p:nvSpPr>
          <p:cNvPr id="3081" name="Oval 20"/>
          <p:cNvSpPr>
            <a:spLocks noChangeArrowheads="1"/>
          </p:cNvSpPr>
          <p:nvPr/>
        </p:nvSpPr>
        <p:spPr bwMode="auto">
          <a:xfrm>
            <a:off x="6015038" y="2012950"/>
            <a:ext cx="2981325" cy="1933575"/>
          </a:xfrm>
          <a:prstGeom prst="ellipse">
            <a:avLst/>
          </a:prstGeom>
          <a:solidFill>
            <a:srgbClr val="FF66CC"/>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endParaRPr kumimoji="0" lang="ja-JP" altLang="ja-JP" sz="1400" b="1" dirty="0">
              <a:latin typeface="Times New Roman" pitchFamily="18" charset="0"/>
            </a:endParaRPr>
          </a:p>
        </p:txBody>
      </p:sp>
      <p:sp>
        <p:nvSpPr>
          <p:cNvPr id="3082" name="Text Box 21"/>
          <p:cNvSpPr txBox="1">
            <a:spLocks noChangeArrowheads="1"/>
          </p:cNvSpPr>
          <p:nvPr/>
        </p:nvSpPr>
        <p:spPr bwMode="auto">
          <a:xfrm>
            <a:off x="6256338" y="1416050"/>
            <a:ext cx="2498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2000" b="1" i="1" dirty="0">
                <a:solidFill>
                  <a:srgbClr val="6600CC"/>
                </a:solidFill>
                <a:ea typeface="ＤＨＰ特太ゴシック体" pitchFamily="2" charset="-128"/>
              </a:rPr>
              <a:t>Disaster Reduction</a:t>
            </a:r>
          </a:p>
          <a:p>
            <a:pPr algn="ctr" eaLnBrk="1" hangingPunct="1">
              <a:spcBef>
                <a:spcPct val="0"/>
              </a:spcBef>
              <a:buFontTx/>
              <a:buNone/>
            </a:pPr>
            <a:r>
              <a:rPr lang="en-US" altLang="ja-JP" sz="2000" b="1" i="1" dirty="0">
                <a:solidFill>
                  <a:srgbClr val="6600CC"/>
                </a:solidFill>
                <a:ea typeface="ＤＨＰ特太ゴシック体" pitchFamily="2" charset="-128"/>
              </a:rPr>
              <a:t>Community</a:t>
            </a:r>
          </a:p>
        </p:txBody>
      </p:sp>
      <p:sp>
        <p:nvSpPr>
          <p:cNvPr id="3083" name="AutoShape 26"/>
          <p:cNvSpPr>
            <a:spLocks noChangeArrowheads="1"/>
          </p:cNvSpPr>
          <p:nvPr/>
        </p:nvSpPr>
        <p:spPr bwMode="auto">
          <a:xfrm>
            <a:off x="6480175" y="2208213"/>
            <a:ext cx="2049463" cy="720725"/>
          </a:xfrm>
          <a:prstGeom prst="roundRect">
            <a:avLst>
              <a:gd name="adj" fmla="val 12324"/>
            </a:avLst>
          </a:prstGeom>
          <a:solidFill>
            <a:schemeClr val="bg1"/>
          </a:solidFill>
          <a:ln w="25400">
            <a:solidFill>
              <a:srgbClr val="0000FF"/>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lnSpc>
                <a:spcPct val="90000"/>
              </a:lnSpc>
              <a:spcBef>
                <a:spcPct val="0"/>
              </a:spcBef>
              <a:buFontTx/>
              <a:buNone/>
            </a:pPr>
            <a:r>
              <a:rPr lang="en-US" altLang="ja-JP" sz="1600" b="1" dirty="0"/>
              <a:t>ADRC</a:t>
            </a:r>
          </a:p>
          <a:p>
            <a:pPr algn="ctr" eaLnBrk="1" hangingPunct="1">
              <a:lnSpc>
                <a:spcPct val="90000"/>
              </a:lnSpc>
              <a:spcBef>
                <a:spcPct val="0"/>
              </a:spcBef>
              <a:buFontTx/>
              <a:buNone/>
            </a:pPr>
            <a:r>
              <a:rPr lang="en-US" altLang="ja-JP" sz="1600" b="1" dirty="0"/>
              <a:t>Member Countries</a:t>
            </a:r>
          </a:p>
          <a:p>
            <a:pPr algn="ctr" eaLnBrk="1" hangingPunct="1">
              <a:lnSpc>
                <a:spcPct val="90000"/>
              </a:lnSpc>
              <a:spcBef>
                <a:spcPct val="0"/>
              </a:spcBef>
              <a:buFontTx/>
              <a:buNone/>
            </a:pPr>
            <a:r>
              <a:rPr lang="en-US" altLang="ja-JP" sz="1200" b="1" dirty="0"/>
              <a:t>(30 member countries)</a:t>
            </a:r>
          </a:p>
        </p:txBody>
      </p:sp>
      <p:sp>
        <p:nvSpPr>
          <p:cNvPr id="3084" name="Oval 28"/>
          <p:cNvSpPr>
            <a:spLocks noChangeArrowheads="1"/>
          </p:cNvSpPr>
          <p:nvPr/>
        </p:nvSpPr>
        <p:spPr bwMode="auto">
          <a:xfrm rot="10800000" flipH="1">
            <a:off x="3171825" y="4667250"/>
            <a:ext cx="2881313" cy="1762125"/>
          </a:xfrm>
          <a:prstGeom prst="ellipse">
            <a:avLst/>
          </a:prstGeom>
          <a:gradFill rotWithShape="1">
            <a:gsLst>
              <a:gs pos="0">
                <a:srgbClr val="CCFF33"/>
              </a:gs>
              <a:gs pos="100000">
                <a:srgbClr val="CCFF99"/>
              </a:gs>
            </a:gsLst>
            <a:path path="rect">
              <a:fillToRect r="100000" b="10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endParaRPr kumimoji="0" lang="ja-JP" altLang="ja-JP" sz="1400" b="1" dirty="0">
              <a:latin typeface="Times New Roman" pitchFamily="18" charset="0"/>
            </a:endParaRPr>
          </a:p>
        </p:txBody>
      </p:sp>
      <p:sp>
        <p:nvSpPr>
          <p:cNvPr id="3085" name="AutoShape 29"/>
          <p:cNvSpPr>
            <a:spLocks noChangeArrowheads="1"/>
          </p:cNvSpPr>
          <p:nvPr/>
        </p:nvSpPr>
        <p:spPr bwMode="auto">
          <a:xfrm>
            <a:off x="3452813" y="5159375"/>
            <a:ext cx="2352675" cy="936625"/>
          </a:xfrm>
          <a:prstGeom prst="roundRect">
            <a:avLst>
              <a:gd name="adj" fmla="val 12324"/>
            </a:avLst>
          </a:prstGeom>
          <a:solidFill>
            <a:schemeClr val="bg1"/>
          </a:solidFill>
          <a:ln w="25400">
            <a:solidFill>
              <a:srgbClr val="80008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lnSpc>
                <a:spcPct val="90000"/>
              </a:lnSpc>
              <a:spcBef>
                <a:spcPct val="0"/>
              </a:spcBef>
              <a:buFontTx/>
              <a:buNone/>
            </a:pPr>
            <a:r>
              <a:rPr lang="en-US" altLang="ja-JP" sz="1600" b="1" dirty="0"/>
              <a:t>UNESCAP, UNOOSA</a:t>
            </a:r>
          </a:p>
          <a:p>
            <a:pPr algn="ctr" eaLnBrk="1" hangingPunct="1">
              <a:lnSpc>
                <a:spcPct val="90000"/>
              </a:lnSpc>
              <a:spcBef>
                <a:spcPct val="0"/>
              </a:spcBef>
              <a:buFontTx/>
              <a:buNone/>
            </a:pPr>
            <a:r>
              <a:rPr lang="en-US" altLang="ja-JP" sz="1600" b="1" dirty="0"/>
              <a:t>ASEAN, AIT and </a:t>
            </a:r>
          </a:p>
          <a:p>
            <a:pPr algn="ctr" eaLnBrk="1" hangingPunct="1">
              <a:lnSpc>
                <a:spcPct val="90000"/>
              </a:lnSpc>
              <a:spcBef>
                <a:spcPct val="0"/>
              </a:spcBef>
              <a:buFontTx/>
              <a:buNone/>
            </a:pPr>
            <a:r>
              <a:rPr lang="en-US" altLang="ja-JP" sz="1200" b="1" dirty="0"/>
              <a:t>International Disaster Charter</a:t>
            </a:r>
            <a:r>
              <a:rPr lang="en-US" altLang="ja-JP" sz="1600" b="1" dirty="0"/>
              <a:t>   </a:t>
            </a:r>
          </a:p>
          <a:p>
            <a:pPr algn="ctr" eaLnBrk="1" hangingPunct="1">
              <a:lnSpc>
                <a:spcPct val="90000"/>
              </a:lnSpc>
              <a:spcBef>
                <a:spcPct val="0"/>
              </a:spcBef>
              <a:buFontTx/>
              <a:buNone/>
            </a:pPr>
            <a:r>
              <a:rPr lang="en-US" altLang="ja-JP" sz="1600" b="1" dirty="0"/>
              <a:t>etc.</a:t>
            </a:r>
          </a:p>
        </p:txBody>
      </p:sp>
      <p:sp>
        <p:nvSpPr>
          <p:cNvPr id="3086" name="Text Box 30"/>
          <p:cNvSpPr txBox="1">
            <a:spLocks noChangeArrowheads="1"/>
          </p:cNvSpPr>
          <p:nvPr/>
        </p:nvSpPr>
        <p:spPr bwMode="auto">
          <a:xfrm>
            <a:off x="3024188" y="4729163"/>
            <a:ext cx="31734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2000" b="1" i="1" dirty="0">
                <a:solidFill>
                  <a:srgbClr val="006666"/>
                </a:solidFill>
                <a:ea typeface="ＤＨＰ特太ゴシック体" pitchFamily="2" charset="-128"/>
              </a:rPr>
              <a:t>International Community</a:t>
            </a:r>
          </a:p>
        </p:txBody>
      </p:sp>
      <p:sp>
        <p:nvSpPr>
          <p:cNvPr id="3087" name="Text Box 33"/>
          <p:cNvSpPr txBox="1">
            <a:spLocks noChangeArrowheads="1"/>
          </p:cNvSpPr>
          <p:nvPr/>
        </p:nvSpPr>
        <p:spPr bwMode="auto">
          <a:xfrm>
            <a:off x="2843213" y="4221163"/>
            <a:ext cx="36004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lnSpc>
                <a:spcPct val="80000"/>
              </a:lnSpc>
              <a:spcBef>
                <a:spcPct val="0"/>
              </a:spcBef>
              <a:buFontTx/>
              <a:buNone/>
            </a:pPr>
            <a:r>
              <a:rPr lang="en-US" altLang="ja-JP" sz="2000" b="1" i="1" dirty="0">
                <a:solidFill>
                  <a:schemeClr val="bg1"/>
                </a:solidFill>
                <a:cs typeface="Arial" charset="0"/>
              </a:rPr>
              <a:t> Joint Project Team (JPT)</a:t>
            </a:r>
          </a:p>
        </p:txBody>
      </p:sp>
      <p:sp>
        <p:nvSpPr>
          <p:cNvPr id="3088" name="Text Box 28"/>
          <p:cNvSpPr txBox="1">
            <a:spLocks noChangeArrowheads="1"/>
          </p:cNvSpPr>
          <p:nvPr/>
        </p:nvSpPr>
        <p:spPr bwMode="auto">
          <a:xfrm>
            <a:off x="3109913" y="2281238"/>
            <a:ext cx="2862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2400" b="1" dirty="0">
                <a:solidFill>
                  <a:schemeClr val="bg1"/>
                </a:solidFill>
                <a:latin typeface="Verdana" pitchFamily="34" charset="0"/>
              </a:rPr>
              <a:t>SENTINEL ASIA</a:t>
            </a:r>
          </a:p>
        </p:txBody>
      </p:sp>
      <p:sp>
        <p:nvSpPr>
          <p:cNvPr id="3089" name="AutoShape 30"/>
          <p:cNvSpPr>
            <a:spLocks noChangeArrowheads="1"/>
          </p:cNvSpPr>
          <p:nvPr/>
        </p:nvSpPr>
        <p:spPr bwMode="auto">
          <a:xfrm rot="20200071" flipH="1">
            <a:off x="5621338" y="3021013"/>
            <a:ext cx="792162" cy="647700"/>
          </a:xfrm>
          <a:prstGeom prst="rightArrow">
            <a:avLst>
              <a:gd name="adj1" fmla="val 50000"/>
              <a:gd name="adj2" fmla="val 30576"/>
            </a:avLst>
          </a:prstGeom>
          <a:solidFill>
            <a:srgbClr val="FF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ja-JP" sz="1800" dirty="0">
              <a:latin typeface="Verdana" pitchFamily="34" charset="0"/>
            </a:endParaRPr>
          </a:p>
        </p:txBody>
      </p:sp>
      <p:sp>
        <p:nvSpPr>
          <p:cNvPr id="3090" name="AutoShape 10"/>
          <p:cNvSpPr>
            <a:spLocks noChangeArrowheads="1"/>
          </p:cNvSpPr>
          <p:nvPr/>
        </p:nvSpPr>
        <p:spPr bwMode="auto">
          <a:xfrm>
            <a:off x="450850" y="2968625"/>
            <a:ext cx="2209800" cy="269875"/>
          </a:xfrm>
          <a:prstGeom prst="roundRect">
            <a:avLst>
              <a:gd name="adj" fmla="val 35352"/>
            </a:avLst>
          </a:prstGeom>
          <a:gradFill rotWithShape="1">
            <a:gsLst>
              <a:gs pos="0">
                <a:schemeClr val="bg1"/>
              </a:gs>
              <a:gs pos="100000">
                <a:srgbClr val="EAEAEA"/>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1400" b="1" dirty="0"/>
              <a:t>Promotion of Utilization</a:t>
            </a:r>
          </a:p>
        </p:txBody>
      </p:sp>
      <p:sp>
        <p:nvSpPr>
          <p:cNvPr id="3091" name="AutoShape 10"/>
          <p:cNvSpPr>
            <a:spLocks noChangeArrowheads="1"/>
          </p:cNvSpPr>
          <p:nvPr/>
        </p:nvSpPr>
        <p:spPr bwMode="auto">
          <a:xfrm>
            <a:off x="450850" y="3327400"/>
            <a:ext cx="2209800" cy="269875"/>
          </a:xfrm>
          <a:prstGeom prst="roundRect">
            <a:avLst>
              <a:gd name="adj" fmla="val 35352"/>
            </a:avLst>
          </a:prstGeom>
          <a:gradFill rotWithShape="1">
            <a:gsLst>
              <a:gs pos="0">
                <a:schemeClr val="bg1"/>
              </a:gs>
              <a:gs pos="100000">
                <a:srgbClr val="EAEAEA"/>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1400" b="1" dirty="0"/>
              <a:t>Capacity Building</a:t>
            </a:r>
          </a:p>
        </p:txBody>
      </p:sp>
      <p:sp>
        <p:nvSpPr>
          <p:cNvPr id="3092" name="AutoShape 10"/>
          <p:cNvSpPr>
            <a:spLocks noChangeArrowheads="1"/>
          </p:cNvSpPr>
          <p:nvPr/>
        </p:nvSpPr>
        <p:spPr bwMode="auto">
          <a:xfrm>
            <a:off x="3524250" y="6230938"/>
            <a:ext cx="2209800" cy="269875"/>
          </a:xfrm>
          <a:prstGeom prst="roundRect">
            <a:avLst>
              <a:gd name="adj" fmla="val 35352"/>
            </a:avLst>
          </a:prstGeom>
          <a:gradFill rotWithShape="1">
            <a:gsLst>
              <a:gs pos="0">
                <a:schemeClr val="bg1"/>
              </a:gs>
              <a:gs pos="100000">
                <a:srgbClr val="EAEAEA"/>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1400" b="1" dirty="0"/>
              <a:t>International Cooperation</a:t>
            </a:r>
          </a:p>
        </p:txBody>
      </p:sp>
      <p:sp>
        <p:nvSpPr>
          <p:cNvPr id="3093" name="AutoShape 10"/>
          <p:cNvSpPr>
            <a:spLocks noChangeArrowheads="1"/>
          </p:cNvSpPr>
          <p:nvPr/>
        </p:nvSpPr>
        <p:spPr bwMode="auto">
          <a:xfrm>
            <a:off x="6386513" y="3001963"/>
            <a:ext cx="2209800" cy="269875"/>
          </a:xfrm>
          <a:prstGeom prst="roundRect">
            <a:avLst>
              <a:gd name="adj" fmla="val 35352"/>
            </a:avLst>
          </a:prstGeom>
          <a:gradFill rotWithShape="1">
            <a:gsLst>
              <a:gs pos="0">
                <a:schemeClr val="bg1"/>
              </a:gs>
              <a:gs pos="100000">
                <a:srgbClr val="EAEAEA"/>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1400" b="1" dirty="0"/>
              <a:t>Disaster Information</a:t>
            </a:r>
          </a:p>
        </p:txBody>
      </p:sp>
      <p:sp>
        <p:nvSpPr>
          <p:cNvPr id="3094" name="AutoShape 10"/>
          <p:cNvSpPr>
            <a:spLocks noChangeArrowheads="1"/>
          </p:cNvSpPr>
          <p:nvPr/>
        </p:nvSpPr>
        <p:spPr bwMode="auto">
          <a:xfrm>
            <a:off x="6386513" y="3362325"/>
            <a:ext cx="2209800" cy="269875"/>
          </a:xfrm>
          <a:prstGeom prst="roundRect">
            <a:avLst>
              <a:gd name="adj" fmla="val 35352"/>
            </a:avLst>
          </a:prstGeom>
          <a:gradFill rotWithShape="1">
            <a:gsLst>
              <a:gs pos="0">
                <a:schemeClr val="bg1"/>
              </a:gs>
              <a:gs pos="100000">
                <a:srgbClr val="EAEAEA"/>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1400" b="1" dirty="0"/>
              <a:t>Utilization (User)</a:t>
            </a:r>
          </a:p>
        </p:txBody>
      </p:sp>
      <p:sp>
        <p:nvSpPr>
          <p:cNvPr id="87069" name="Rectangle 29"/>
          <p:cNvSpPr>
            <a:spLocks noChangeArrowheads="1"/>
          </p:cNvSpPr>
          <p:nvPr/>
        </p:nvSpPr>
        <p:spPr bwMode="auto">
          <a:xfrm>
            <a:off x="3144838" y="2786063"/>
            <a:ext cx="3011487" cy="1415772"/>
          </a:xfrm>
          <a:prstGeom prst="rect">
            <a:avLst/>
          </a:prstGeom>
          <a:noFill/>
          <a:ln w="9525">
            <a:noFill/>
            <a:miter lim="800000"/>
            <a:headEnd/>
            <a:tailEnd/>
          </a:ln>
          <a:effectLst/>
        </p:spPr>
        <p:txBody>
          <a:bodyPr>
            <a:spAutoFit/>
          </a:bodyPr>
          <a:lstStyle/>
          <a:p>
            <a:pPr>
              <a:defRPr/>
            </a:pPr>
            <a:r>
              <a:rPr lang="en-US" altLang="ja-JP" b="1" u="sng" dirty="0" smtClean="0">
                <a:solidFill>
                  <a:srgbClr val="FF0000"/>
                </a:solidFill>
                <a:effectLst>
                  <a:outerShdw blurRad="38100" dist="38100" dir="2700000" algn="tl">
                    <a:srgbClr val="C0C0C0"/>
                  </a:outerShdw>
                </a:effectLst>
                <a:latin typeface="Verdana" pitchFamily="34" charset="0"/>
                <a:ea typeface="ＭＳ Ｐゴシック" pitchFamily="50" charset="-128"/>
              </a:rPr>
              <a:t>83 organizations</a:t>
            </a:r>
            <a:r>
              <a:rPr lang="en-US" altLang="ja-JP" sz="1400" b="1" u="sng" dirty="0" smtClean="0">
                <a:solidFill>
                  <a:srgbClr val="0000FF"/>
                </a:solidFill>
                <a:latin typeface="Verdana" pitchFamily="34" charset="0"/>
                <a:ea typeface="ＭＳ Ｐゴシック" pitchFamily="50" charset="-128"/>
              </a:rPr>
              <a:t> </a:t>
            </a:r>
            <a:r>
              <a:rPr lang="en-US" altLang="ja-JP" sz="1400" b="1" u="sng" dirty="0">
                <a:solidFill>
                  <a:srgbClr val="0000FF"/>
                </a:solidFill>
                <a:latin typeface="Verdana" pitchFamily="34" charset="0"/>
                <a:ea typeface="ＭＳ Ｐゴシック" pitchFamily="50" charset="-128"/>
              </a:rPr>
              <a:t>from </a:t>
            </a:r>
            <a:r>
              <a:rPr lang="en-US" altLang="ja-JP" b="1" u="sng" dirty="0">
                <a:solidFill>
                  <a:srgbClr val="FF0000"/>
                </a:solidFill>
                <a:effectLst>
                  <a:outerShdw blurRad="38100" dist="38100" dir="2700000" algn="tl">
                    <a:srgbClr val="C0C0C0"/>
                  </a:outerShdw>
                </a:effectLst>
                <a:latin typeface="Verdana" pitchFamily="34" charset="0"/>
                <a:ea typeface="ＭＳ Ｐゴシック" pitchFamily="50" charset="-128"/>
              </a:rPr>
              <a:t>25</a:t>
            </a:r>
            <a:r>
              <a:rPr lang="en-US" altLang="ja-JP" sz="1400" b="1" u="sng" dirty="0">
                <a:solidFill>
                  <a:srgbClr val="0000FF"/>
                </a:solidFill>
                <a:effectLst>
                  <a:outerShdw blurRad="38100" dist="38100" dir="2700000" algn="tl">
                    <a:srgbClr val="C0C0C0"/>
                  </a:outerShdw>
                </a:effectLst>
                <a:latin typeface="Verdana" pitchFamily="34" charset="0"/>
                <a:ea typeface="ＭＳ Ｐゴシック" pitchFamily="50" charset="-128"/>
              </a:rPr>
              <a:t> </a:t>
            </a:r>
            <a:r>
              <a:rPr lang="en-US" altLang="ja-JP" sz="1400" b="1" u="sng" dirty="0">
                <a:solidFill>
                  <a:srgbClr val="0000FF"/>
                </a:solidFill>
                <a:latin typeface="Verdana" pitchFamily="34" charset="0"/>
                <a:ea typeface="ＭＳ Ｐゴシック" pitchFamily="50" charset="-128"/>
              </a:rPr>
              <a:t>countries &amp; regions and </a:t>
            </a:r>
            <a:r>
              <a:rPr lang="en-US" altLang="ja-JP" b="1" u="sng" dirty="0">
                <a:solidFill>
                  <a:srgbClr val="FF0000"/>
                </a:solidFill>
                <a:effectLst>
                  <a:outerShdw blurRad="38100" dist="38100" dir="2700000" algn="tl">
                    <a:srgbClr val="C0C0C0"/>
                  </a:outerShdw>
                </a:effectLst>
                <a:latin typeface="Verdana" pitchFamily="34" charset="0"/>
                <a:ea typeface="ＭＳ Ｐゴシック" pitchFamily="50" charset="-128"/>
              </a:rPr>
              <a:t>15</a:t>
            </a:r>
            <a:r>
              <a:rPr lang="en-US" altLang="ja-JP" sz="1400" b="1" u="sng" dirty="0">
                <a:solidFill>
                  <a:srgbClr val="0000FF"/>
                </a:solidFill>
                <a:effectLst>
                  <a:outerShdw blurRad="38100" dist="38100" dir="2700000" algn="tl">
                    <a:srgbClr val="C0C0C0"/>
                  </a:outerShdw>
                </a:effectLst>
                <a:latin typeface="Verdana" pitchFamily="34" charset="0"/>
                <a:ea typeface="ＭＳ Ｐゴシック" pitchFamily="50" charset="-128"/>
              </a:rPr>
              <a:t> </a:t>
            </a:r>
            <a:r>
              <a:rPr lang="en-US" altLang="ja-JP" sz="1400" b="1" u="sng" dirty="0">
                <a:solidFill>
                  <a:srgbClr val="0000FF"/>
                </a:solidFill>
                <a:latin typeface="Verdana" pitchFamily="34" charset="0"/>
                <a:ea typeface="ＭＳ Ｐゴシック" pitchFamily="50" charset="-128"/>
              </a:rPr>
              <a:t>international organizations</a:t>
            </a:r>
          </a:p>
          <a:p>
            <a:pPr>
              <a:defRPr/>
            </a:pPr>
            <a:r>
              <a:rPr lang="en-US" altLang="ja-JP" sz="1400" b="1" u="sng" dirty="0">
                <a:solidFill>
                  <a:srgbClr val="0000FF"/>
                </a:solidFill>
                <a:latin typeface="Verdana" pitchFamily="34" charset="0"/>
                <a:ea typeface="ＭＳ Ｐゴシック" pitchFamily="50" charset="-128"/>
              </a:rPr>
              <a:t>In total: </a:t>
            </a:r>
            <a:r>
              <a:rPr lang="en-US" altLang="ja-JP" b="1" u="sng" dirty="0" smtClean="0">
                <a:solidFill>
                  <a:srgbClr val="FF0000"/>
                </a:solidFill>
                <a:effectLst>
                  <a:outerShdw blurRad="38100" dist="38100" dir="2700000" algn="tl">
                    <a:srgbClr val="C0C0C0"/>
                  </a:outerShdw>
                </a:effectLst>
                <a:latin typeface="Verdana" pitchFamily="34" charset="0"/>
                <a:ea typeface="ＭＳ Ｐゴシック" pitchFamily="50" charset="-128"/>
              </a:rPr>
              <a:t>98*</a:t>
            </a:r>
            <a:r>
              <a:rPr lang="en-US" altLang="ja-JP" sz="1400" b="1" u="sng" dirty="0" smtClean="0">
                <a:solidFill>
                  <a:srgbClr val="0000FF"/>
                </a:solidFill>
                <a:latin typeface="Verdana" pitchFamily="34" charset="0"/>
                <a:ea typeface="ＭＳ Ｐゴシック" pitchFamily="50" charset="-128"/>
              </a:rPr>
              <a:t> </a:t>
            </a:r>
            <a:r>
              <a:rPr lang="en-US" altLang="ja-JP" sz="1400" b="1" u="sng" dirty="0">
                <a:solidFill>
                  <a:srgbClr val="0000FF"/>
                </a:solidFill>
                <a:latin typeface="Verdana" pitchFamily="34" charset="0"/>
                <a:ea typeface="ＭＳ Ｐゴシック" pitchFamily="50" charset="-128"/>
              </a:rPr>
              <a:t>organizations</a:t>
            </a:r>
          </a:p>
        </p:txBody>
      </p:sp>
      <p:sp>
        <p:nvSpPr>
          <p:cNvPr id="3096" name="Text Box 30"/>
          <p:cNvSpPr txBox="1">
            <a:spLocks noChangeArrowheads="1"/>
          </p:cNvSpPr>
          <p:nvPr/>
        </p:nvSpPr>
        <p:spPr bwMode="auto">
          <a:xfrm>
            <a:off x="2987675" y="3873500"/>
            <a:ext cx="37449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200" b="1" dirty="0"/>
              <a:t>*Three members are increased from last meeting</a:t>
            </a:r>
          </a:p>
        </p:txBody>
      </p:sp>
      <p:sp>
        <p:nvSpPr>
          <p:cNvPr id="3097" name="Text Box 31"/>
          <p:cNvSpPr txBox="1">
            <a:spLocks noChangeArrowheads="1"/>
          </p:cNvSpPr>
          <p:nvPr/>
        </p:nvSpPr>
        <p:spPr bwMode="auto">
          <a:xfrm>
            <a:off x="3399545" y="1324173"/>
            <a:ext cx="22829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400" dirty="0"/>
              <a:t>(As of </a:t>
            </a:r>
            <a:r>
              <a:rPr lang="en-US" altLang="ja-JP" sz="1400" dirty="0" smtClean="0"/>
              <a:t>September 1</a:t>
            </a:r>
            <a:r>
              <a:rPr lang="en-US" altLang="ja-JP" sz="1400" dirty="0"/>
              <a:t>, 2015)</a:t>
            </a:r>
          </a:p>
        </p:txBody>
      </p:sp>
      <p:sp>
        <p:nvSpPr>
          <p:cNvPr id="3098"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fld id="{3451CF3A-A236-4DCC-ACCB-883FEFB8295F}" type="slidenum">
              <a:rPr lang="en-US" altLang="ja-JP" sz="2000" smtClean="0"/>
              <a:pPr eaLnBrk="1" hangingPunct="1">
                <a:spcBef>
                  <a:spcPct val="0"/>
                </a:spcBef>
                <a:buFontTx/>
                <a:buNone/>
              </a:pPr>
              <a:t>4</a:t>
            </a:fld>
            <a:endParaRPr lang="en-US" altLang="ja-JP" sz="2000" dirty="0" smtClean="0"/>
          </a:p>
        </p:txBody>
      </p:sp>
      <p:sp>
        <p:nvSpPr>
          <p:cNvPr id="2" name="テキスト ボックス 1"/>
          <p:cNvSpPr txBox="1"/>
          <p:nvPr/>
        </p:nvSpPr>
        <p:spPr>
          <a:xfrm>
            <a:off x="85725" y="116632"/>
            <a:ext cx="8910638" cy="584775"/>
          </a:xfrm>
          <a:prstGeom prst="rect">
            <a:avLst/>
          </a:prstGeom>
          <a:noFill/>
        </p:spPr>
        <p:txBody>
          <a:bodyPr wrap="square" rtlCol="0">
            <a:spAutoFit/>
          </a:bodyPr>
          <a:lstStyle/>
          <a:p>
            <a:pPr algn="ctr"/>
            <a:r>
              <a:rPr lang="en-US" altLang="ja-JP" sz="3200" dirty="0" smtClean="0"/>
              <a:t>Began its Activities</a:t>
            </a:r>
            <a:r>
              <a:rPr kumimoji="1" lang="en-US" altLang="ja-JP" sz="3200" dirty="0" smtClean="0"/>
              <a:t> in 2006 as an initiative of APRSAF</a:t>
            </a:r>
            <a:endParaRPr kumimoji="1" lang="ja-JP" altLang="en-US"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9"/>
          <p:cNvSpPr>
            <a:spLocks noGrp="1" noChangeArrowheads="1"/>
          </p:cNvSpPr>
          <p:nvPr>
            <p:ph type="title"/>
          </p:nvPr>
        </p:nvSpPr>
        <p:spPr>
          <a:xfrm>
            <a:off x="457993" y="0"/>
            <a:ext cx="7310975" cy="692696"/>
          </a:xfrm>
        </p:spPr>
        <p:txBody>
          <a:bodyPr>
            <a:noAutofit/>
          </a:bodyPr>
          <a:lstStyle/>
          <a:p>
            <a:pPr algn="l" eaLnBrk="1" hangingPunct="1"/>
            <a:r>
              <a:rPr lang="ja-JP" altLang="en-US" sz="3600" dirty="0" smtClean="0">
                <a:latin typeface="Verdana" pitchFamily="34" charset="0"/>
              </a:rPr>
              <a:t> </a:t>
            </a:r>
            <a:r>
              <a:rPr lang="en-US" altLang="ja-JP" sz="3600" dirty="0" smtClean="0">
                <a:latin typeface="Verdana" pitchFamily="34" charset="0"/>
              </a:rPr>
              <a:t>1. </a:t>
            </a:r>
            <a:r>
              <a:rPr lang="en-US" altLang="ja-JP" sz="3600" b="1" dirty="0" smtClean="0"/>
              <a:t>Emergency Observation </a:t>
            </a:r>
          </a:p>
        </p:txBody>
      </p:sp>
      <p:sp>
        <p:nvSpPr>
          <p:cNvPr id="56322" name="スライド番号プレースホルダ 5"/>
          <p:cNvSpPr>
            <a:spLocks noGrp="1"/>
          </p:cNvSpPr>
          <p:nvPr>
            <p:ph type="sldNum" sz="quarter" idx="12"/>
          </p:nvPr>
        </p:nvSpPr>
        <p:spPr>
          <a:xfrm>
            <a:off x="8445855" y="6092231"/>
            <a:ext cx="468312" cy="476250"/>
          </a:xfrm>
        </p:spPr>
        <p:txBody>
          <a:bodyPr/>
          <a:lstStyle/>
          <a:p>
            <a:pPr>
              <a:defRPr/>
            </a:pPr>
            <a:fld id="{201DE25D-3C1E-490F-AFAE-6EAF43AD3D73}" type="slidenum">
              <a:rPr lang="en-US" altLang="ja-JP" sz="2000" smtClean="0">
                <a:latin typeface="Arial" pitchFamily="34" charset="0"/>
              </a:rPr>
              <a:pPr>
                <a:defRPr/>
              </a:pPr>
              <a:t>5</a:t>
            </a:fld>
            <a:endParaRPr lang="en-US" altLang="ja-JP" sz="2000" dirty="0" smtClean="0">
              <a:latin typeface="Arial" pitchFamily="34" charset="0"/>
            </a:endParaRPr>
          </a:p>
        </p:txBody>
      </p:sp>
      <p:grpSp>
        <p:nvGrpSpPr>
          <p:cNvPr id="31748" name="Group 2"/>
          <p:cNvGrpSpPr>
            <a:grpSpLocks/>
          </p:cNvGrpSpPr>
          <p:nvPr/>
        </p:nvGrpSpPr>
        <p:grpSpPr bwMode="auto">
          <a:xfrm>
            <a:off x="809980" y="5074644"/>
            <a:ext cx="584200" cy="352425"/>
            <a:chOff x="584" y="487"/>
            <a:chExt cx="2693" cy="1626"/>
          </a:xfrm>
        </p:grpSpPr>
        <p:sp>
          <p:nvSpPr>
            <p:cNvPr id="31896" name="Freeform 3"/>
            <p:cNvSpPr>
              <a:spLocks noChangeAspect="1"/>
            </p:cNvSpPr>
            <p:nvPr/>
          </p:nvSpPr>
          <p:spPr bwMode="auto">
            <a:xfrm>
              <a:off x="2814" y="1157"/>
              <a:ext cx="289" cy="135"/>
            </a:xfrm>
            <a:custGeom>
              <a:avLst/>
              <a:gdLst>
                <a:gd name="T0" fmla="*/ 0 w 1242"/>
                <a:gd name="T1" fmla="*/ 0 h 579"/>
                <a:gd name="T2" fmla="*/ 0 w 1242"/>
                <a:gd name="T3" fmla="*/ 0 h 579"/>
                <a:gd name="T4" fmla="*/ 0 w 1242"/>
                <a:gd name="T5" fmla="*/ 0 h 579"/>
                <a:gd name="T6" fmla="*/ 0 w 1242"/>
                <a:gd name="T7" fmla="*/ 0 h 579"/>
                <a:gd name="T8" fmla="*/ 0 w 1242"/>
                <a:gd name="T9" fmla="*/ 0 h 579"/>
                <a:gd name="T10" fmla="*/ 0 60000 65536"/>
                <a:gd name="T11" fmla="*/ 0 60000 65536"/>
                <a:gd name="T12" fmla="*/ 0 60000 65536"/>
                <a:gd name="T13" fmla="*/ 0 60000 65536"/>
                <a:gd name="T14" fmla="*/ 0 60000 65536"/>
                <a:gd name="T15" fmla="*/ 0 w 1242"/>
                <a:gd name="T16" fmla="*/ 0 h 579"/>
                <a:gd name="T17" fmla="*/ 1242 w 1242"/>
                <a:gd name="T18" fmla="*/ 579 h 579"/>
              </a:gdLst>
              <a:ahLst/>
              <a:cxnLst>
                <a:cxn ang="T10">
                  <a:pos x="T0" y="T1"/>
                </a:cxn>
                <a:cxn ang="T11">
                  <a:pos x="T2" y="T3"/>
                </a:cxn>
                <a:cxn ang="T12">
                  <a:pos x="T4" y="T5"/>
                </a:cxn>
                <a:cxn ang="T13">
                  <a:pos x="T6" y="T7"/>
                </a:cxn>
                <a:cxn ang="T14">
                  <a:pos x="T8" y="T9"/>
                </a:cxn>
              </a:cxnLst>
              <a:rect l="T15" t="T16" r="T17" b="T18"/>
              <a:pathLst>
                <a:path w="1242" h="579">
                  <a:moveTo>
                    <a:pt x="402" y="0"/>
                  </a:moveTo>
                  <a:cubicBezTo>
                    <a:pt x="255" y="219"/>
                    <a:pt x="165" y="330"/>
                    <a:pt x="0" y="579"/>
                  </a:cubicBezTo>
                  <a:cubicBezTo>
                    <a:pt x="621" y="579"/>
                    <a:pt x="1242" y="579"/>
                    <a:pt x="1242" y="579"/>
                  </a:cubicBezTo>
                  <a:lnTo>
                    <a:pt x="1209" y="0"/>
                  </a:lnTo>
                  <a:lnTo>
                    <a:pt x="402" y="0"/>
                  </a:lnTo>
                  <a:close/>
                </a:path>
              </a:pathLst>
            </a:custGeom>
            <a:solidFill>
              <a:srgbClr val="005BAA"/>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ja-JP" altLang="en-US" dirty="0"/>
            </a:p>
          </p:txBody>
        </p:sp>
        <p:sp>
          <p:nvSpPr>
            <p:cNvPr id="31897" name="Freeform 4"/>
            <p:cNvSpPr>
              <a:spLocks noChangeAspect="1"/>
            </p:cNvSpPr>
            <p:nvPr/>
          </p:nvSpPr>
          <p:spPr bwMode="auto">
            <a:xfrm>
              <a:off x="1240" y="487"/>
              <a:ext cx="705" cy="1024"/>
            </a:xfrm>
            <a:custGeom>
              <a:avLst/>
              <a:gdLst>
                <a:gd name="T0" fmla="*/ 0 w 3030"/>
                <a:gd name="T1" fmla="*/ 0 h 4410"/>
                <a:gd name="T2" fmla="*/ 0 w 3030"/>
                <a:gd name="T3" fmla="*/ 0 h 4410"/>
                <a:gd name="T4" fmla="*/ 0 w 3030"/>
                <a:gd name="T5" fmla="*/ 0 h 4410"/>
                <a:gd name="T6" fmla="*/ 0 w 3030"/>
                <a:gd name="T7" fmla="*/ 0 h 4410"/>
                <a:gd name="T8" fmla="*/ 0 w 3030"/>
                <a:gd name="T9" fmla="*/ 0 h 4410"/>
                <a:gd name="T10" fmla="*/ 0 w 3030"/>
                <a:gd name="T11" fmla="*/ 0 h 4410"/>
                <a:gd name="T12" fmla="*/ 0 60000 65536"/>
                <a:gd name="T13" fmla="*/ 0 60000 65536"/>
                <a:gd name="T14" fmla="*/ 0 60000 65536"/>
                <a:gd name="T15" fmla="*/ 0 60000 65536"/>
                <a:gd name="T16" fmla="*/ 0 60000 65536"/>
                <a:gd name="T17" fmla="*/ 0 60000 65536"/>
                <a:gd name="T18" fmla="*/ 0 w 3030"/>
                <a:gd name="T19" fmla="*/ 0 h 4410"/>
                <a:gd name="T20" fmla="*/ 3030 w 3030"/>
                <a:gd name="T21" fmla="*/ 4410 h 4410"/>
              </a:gdLst>
              <a:ahLst/>
              <a:cxnLst>
                <a:cxn ang="T12">
                  <a:pos x="T0" y="T1"/>
                </a:cxn>
                <a:cxn ang="T13">
                  <a:pos x="T2" y="T3"/>
                </a:cxn>
                <a:cxn ang="T14">
                  <a:pos x="T4" y="T5"/>
                </a:cxn>
                <a:cxn ang="T15">
                  <a:pos x="T6" y="T7"/>
                </a:cxn>
                <a:cxn ang="T16">
                  <a:pos x="T8" y="T9"/>
                </a:cxn>
                <a:cxn ang="T17">
                  <a:pos x="T10" y="T11"/>
                </a:cxn>
              </a:cxnLst>
              <a:rect l="T18" t="T19" r="T20" b="T21"/>
              <a:pathLst>
                <a:path w="3030" h="4410">
                  <a:moveTo>
                    <a:pt x="3030" y="0"/>
                  </a:moveTo>
                  <a:cubicBezTo>
                    <a:pt x="1515" y="2205"/>
                    <a:pt x="0" y="4410"/>
                    <a:pt x="0" y="4410"/>
                  </a:cubicBezTo>
                  <a:lnTo>
                    <a:pt x="2272" y="1553"/>
                  </a:lnTo>
                  <a:lnTo>
                    <a:pt x="2155" y="2472"/>
                  </a:lnTo>
                  <a:cubicBezTo>
                    <a:pt x="2365" y="2463"/>
                    <a:pt x="2497" y="2454"/>
                    <a:pt x="2734" y="2430"/>
                  </a:cubicBezTo>
                  <a:cubicBezTo>
                    <a:pt x="2815" y="1686"/>
                    <a:pt x="2917" y="882"/>
                    <a:pt x="3030" y="0"/>
                  </a:cubicBezTo>
                  <a:close/>
                </a:path>
              </a:pathLst>
            </a:custGeom>
            <a:solidFill>
              <a:srgbClr val="005BAA"/>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ja-JP" altLang="en-US" dirty="0"/>
            </a:p>
          </p:txBody>
        </p:sp>
        <p:sp>
          <p:nvSpPr>
            <p:cNvPr id="31898" name="Freeform 5"/>
            <p:cNvSpPr>
              <a:spLocks noChangeAspect="1"/>
            </p:cNvSpPr>
            <p:nvPr/>
          </p:nvSpPr>
          <p:spPr bwMode="auto">
            <a:xfrm>
              <a:off x="584" y="693"/>
              <a:ext cx="1292" cy="1210"/>
            </a:xfrm>
            <a:custGeom>
              <a:avLst/>
              <a:gdLst>
                <a:gd name="T0" fmla="*/ 0 w 5554"/>
                <a:gd name="T1" fmla="*/ 0 h 5210"/>
                <a:gd name="T2" fmla="*/ 0 w 5554"/>
                <a:gd name="T3" fmla="*/ 0 h 5210"/>
                <a:gd name="T4" fmla="*/ 0 w 5554"/>
                <a:gd name="T5" fmla="*/ 0 h 5210"/>
                <a:gd name="T6" fmla="*/ 0 w 5554"/>
                <a:gd name="T7" fmla="*/ 0 h 5210"/>
                <a:gd name="T8" fmla="*/ 0 w 5554"/>
                <a:gd name="T9" fmla="*/ 0 h 5210"/>
                <a:gd name="T10" fmla="*/ 0 w 5554"/>
                <a:gd name="T11" fmla="*/ 0 h 5210"/>
                <a:gd name="T12" fmla="*/ 0 w 5554"/>
                <a:gd name="T13" fmla="*/ 0 h 5210"/>
                <a:gd name="T14" fmla="*/ 0 w 5554"/>
                <a:gd name="T15" fmla="*/ 0 h 5210"/>
                <a:gd name="T16" fmla="*/ 0 w 5554"/>
                <a:gd name="T17" fmla="*/ 0 h 5210"/>
                <a:gd name="T18" fmla="*/ 0 w 5554"/>
                <a:gd name="T19" fmla="*/ 0 h 5210"/>
                <a:gd name="T20" fmla="*/ 0 w 5554"/>
                <a:gd name="T21" fmla="*/ 0 h 5210"/>
                <a:gd name="T22" fmla="*/ 0 w 5554"/>
                <a:gd name="T23" fmla="*/ 0 h 5210"/>
                <a:gd name="T24" fmla="*/ 0 w 5554"/>
                <a:gd name="T25" fmla="*/ 0 h 5210"/>
                <a:gd name="T26" fmla="*/ 0 w 5554"/>
                <a:gd name="T27" fmla="*/ 0 h 5210"/>
                <a:gd name="T28" fmla="*/ 0 w 5554"/>
                <a:gd name="T29" fmla="*/ 0 h 52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554"/>
                <a:gd name="T46" fmla="*/ 0 h 5210"/>
                <a:gd name="T47" fmla="*/ 5554 w 5554"/>
                <a:gd name="T48" fmla="*/ 5210 h 52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554" h="5210">
                  <a:moveTo>
                    <a:pt x="2809" y="0"/>
                  </a:moveTo>
                  <a:cubicBezTo>
                    <a:pt x="2651" y="787"/>
                    <a:pt x="2385" y="1617"/>
                    <a:pt x="2100" y="2270"/>
                  </a:cubicBezTo>
                  <a:cubicBezTo>
                    <a:pt x="1612" y="2142"/>
                    <a:pt x="952" y="2000"/>
                    <a:pt x="0" y="2015"/>
                  </a:cubicBezTo>
                  <a:cubicBezTo>
                    <a:pt x="810" y="2128"/>
                    <a:pt x="1774" y="2331"/>
                    <a:pt x="1984" y="2427"/>
                  </a:cubicBezTo>
                  <a:cubicBezTo>
                    <a:pt x="1852" y="2667"/>
                    <a:pt x="1354" y="3315"/>
                    <a:pt x="502" y="3219"/>
                  </a:cubicBezTo>
                  <a:cubicBezTo>
                    <a:pt x="499" y="3219"/>
                    <a:pt x="469" y="3306"/>
                    <a:pt x="466" y="3309"/>
                  </a:cubicBezTo>
                  <a:cubicBezTo>
                    <a:pt x="1342" y="3537"/>
                    <a:pt x="2250" y="3245"/>
                    <a:pt x="2638" y="2685"/>
                  </a:cubicBezTo>
                  <a:cubicBezTo>
                    <a:pt x="3450" y="3072"/>
                    <a:pt x="4390" y="3983"/>
                    <a:pt x="5115" y="5210"/>
                  </a:cubicBezTo>
                  <a:cubicBezTo>
                    <a:pt x="5418" y="2558"/>
                    <a:pt x="5284" y="3701"/>
                    <a:pt x="5554" y="1533"/>
                  </a:cubicBezTo>
                  <a:cubicBezTo>
                    <a:pt x="5407" y="1515"/>
                    <a:pt x="5239" y="1557"/>
                    <a:pt x="4972" y="1560"/>
                  </a:cubicBezTo>
                  <a:cubicBezTo>
                    <a:pt x="4822" y="2743"/>
                    <a:pt x="4672" y="3927"/>
                    <a:pt x="4672" y="3927"/>
                  </a:cubicBezTo>
                  <a:cubicBezTo>
                    <a:pt x="4095" y="3335"/>
                    <a:pt x="3825" y="2990"/>
                    <a:pt x="2805" y="2502"/>
                  </a:cubicBezTo>
                  <a:cubicBezTo>
                    <a:pt x="3165" y="1955"/>
                    <a:pt x="3390" y="1092"/>
                    <a:pt x="3643" y="240"/>
                  </a:cubicBezTo>
                  <a:cubicBezTo>
                    <a:pt x="3679" y="111"/>
                    <a:pt x="3710" y="82"/>
                    <a:pt x="3868" y="0"/>
                  </a:cubicBezTo>
                  <a:cubicBezTo>
                    <a:pt x="3865" y="0"/>
                    <a:pt x="3316" y="3"/>
                    <a:pt x="2809" y="0"/>
                  </a:cubicBezTo>
                  <a:close/>
                </a:path>
              </a:pathLst>
            </a:custGeom>
            <a:solidFill>
              <a:srgbClr val="005BAA"/>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ja-JP" altLang="en-US" dirty="0"/>
            </a:p>
          </p:txBody>
        </p:sp>
        <p:sp>
          <p:nvSpPr>
            <p:cNvPr id="31899" name="Freeform 6"/>
            <p:cNvSpPr>
              <a:spLocks noChangeAspect="1"/>
            </p:cNvSpPr>
            <p:nvPr/>
          </p:nvSpPr>
          <p:spPr bwMode="auto">
            <a:xfrm>
              <a:off x="879" y="693"/>
              <a:ext cx="2398" cy="1420"/>
            </a:xfrm>
            <a:custGeom>
              <a:avLst/>
              <a:gdLst>
                <a:gd name="T0" fmla="*/ 0 w 10305"/>
                <a:gd name="T1" fmla="*/ 0 h 6115"/>
                <a:gd name="T2" fmla="*/ 0 w 10305"/>
                <a:gd name="T3" fmla="*/ 0 h 6115"/>
                <a:gd name="T4" fmla="*/ 0 w 10305"/>
                <a:gd name="T5" fmla="*/ 0 h 6115"/>
                <a:gd name="T6" fmla="*/ 0 w 10305"/>
                <a:gd name="T7" fmla="*/ 0 h 6115"/>
                <a:gd name="T8" fmla="*/ 0 w 10305"/>
                <a:gd name="T9" fmla="*/ 0 h 6115"/>
                <a:gd name="T10" fmla="*/ 0 w 10305"/>
                <a:gd name="T11" fmla="*/ 0 h 6115"/>
                <a:gd name="T12" fmla="*/ 0 w 10305"/>
                <a:gd name="T13" fmla="*/ 0 h 6115"/>
                <a:gd name="T14" fmla="*/ 0 w 10305"/>
                <a:gd name="T15" fmla="*/ 0 h 6115"/>
                <a:gd name="T16" fmla="*/ 0 w 10305"/>
                <a:gd name="T17" fmla="*/ 0 h 6115"/>
                <a:gd name="T18" fmla="*/ 0 w 10305"/>
                <a:gd name="T19" fmla="*/ 0 h 6115"/>
                <a:gd name="T20" fmla="*/ 0 w 10305"/>
                <a:gd name="T21" fmla="*/ 0 h 6115"/>
                <a:gd name="T22" fmla="*/ 0 w 10305"/>
                <a:gd name="T23" fmla="*/ 0 h 6115"/>
                <a:gd name="T24" fmla="*/ 0 w 10305"/>
                <a:gd name="T25" fmla="*/ 0 h 6115"/>
                <a:gd name="T26" fmla="*/ 0 w 10305"/>
                <a:gd name="T27" fmla="*/ 0 h 6115"/>
                <a:gd name="T28" fmla="*/ 0 w 10305"/>
                <a:gd name="T29" fmla="*/ 0 h 6115"/>
                <a:gd name="T30" fmla="*/ 0 w 10305"/>
                <a:gd name="T31" fmla="*/ 0 h 6115"/>
                <a:gd name="T32" fmla="*/ 0 w 10305"/>
                <a:gd name="T33" fmla="*/ 0 h 6115"/>
                <a:gd name="T34" fmla="*/ 0 w 10305"/>
                <a:gd name="T35" fmla="*/ 0 h 6115"/>
                <a:gd name="T36" fmla="*/ 0 w 10305"/>
                <a:gd name="T37" fmla="*/ 0 h 6115"/>
                <a:gd name="T38" fmla="*/ 0 w 10305"/>
                <a:gd name="T39" fmla="*/ 0 h 6115"/>
                <a:gd name="T40" fmla="*/ 0 w 10305"/>
                <a:gd name="T41" fmla="*/ 0 h 6115"/>
                <a:gd name="T42" fmla="*/ 0 w 10305"/>
                <a:gd name="T43" fmla="*/ 0 h 6115"/>
                <a:gd name="T44" fmla="*/ 0 w 10305"/>
                <a:gd name="T45" fmla="*/ 0 h 6115"/>
                <a:gd name="T46" fmla="*/ 0 w 10305"/>
                <a:gd name="T47" fmla="*/ 0 h 6115"/>
                <a:gd name="T48" fmla="*/ 0 w 10305"/>
                <a:gd name="T49" fmla="*/ 0 h 6115"/>
                <a:gd name="T50" fmla="*/ 0 w 10305"/>
                <a:gd name="T51" fmla="*/ 0 h 6115"/>
                <a:gd name="T52" fmla="*/ 0 w 10305"/>
                <a:gd name="T53" fmla="*/ 0 h 6115"/>
                <a:gd name="T54" fmla="*/ 0 w 10305"/>
                <a:gd name="T55" fmla="*/ 0 h 6115"/>
                <a:gd name="T56" fmla="*/ 0 w 10305"/>
                <a:gd name="T57" fmla="*/ 0 h 6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305"/>
                <a:gd name="T88" fmla="*/ 0 h 6115"/>
                <a:gd name="T89" fmla="*/ 10305 w 10305"/>
                <a:gd name="T90" fmla="*/ 6115 h 6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305" h="6115">
                  <a:moveTo>
                    <a:pt x="0" y="6115"/>
                  </a:moveTo>
                  <a:cubicBezTo>
                    <a:pt x="1873" y="4148"/>
                    <a:pt x="2616" y="3563"/>
                    <a:pt x="5375" y="2195"/>
                  </a:cubicBezTo>
                  <a:cubicBezTo>
                    <a:pt x="4967" y="2727"/>
                    <a:pt x="4560" y="3260"/>
                    <a:pt x="4560" y="3260"/>
                  </a:cubicBezTo>
                  <a:lnTo>
                    <a:pt x="5430" y="3265"/>
                  </a:lnTo>
                  <a:lnTo>
                    <a:pt x="6200" y="2280"/>
                  </a:lnTo>
                  <a:lnTo>
                    <a:pt x="6380" y="3265"/>
                  </a:lnTo>
                  <a:cubicBezTo>
                    <a:pt x="6380" y="3265"/>
                    <a:pt x="7285" y="3258"/>
                    <a:pt x="8065" y="3260"/>
                  </a:cubicBezTo>
                  <a:cubicBezTo>
                    <a:pt x="8491" y="2538"/>
                    <a:pt x="8759" y="2089"/>
                    <a:pt x="9421" y="966"/>
                  </a:cubicBezTo>
                  <a:cubicBezTo>
                    <a:pt x="9415" y="2112"/>
                    <a:pt x="9421" y="2328"/>
                    <a:pt x="9430" y="3255"/>
                  </a:cubicBezTo>
                  <a:cubicBezTo>
                    <a:pt x="9775" y="3255"/>
                    <a:pt x="9812" y="3251"/>
                    <a:pt x="10195" y="3248"/>
                  </a:cubicBezTo>
                  <a:cubicBezTo>
                    <a:pt x="10150" y="2040"/>
                    <a:pt x="10120" y="1105"/>
                    <a:pt x="10090" y="310"/>
                  </a:cubicBezTo>
                  <a:cubicBezTo>
                    <a:pt x="10095" y="185"/>
                    <a:pt x="10120" y="60"/>
                    <a:pt x="10305" y="15"/>
                  </a:cubicBezTo>
                  <a:cubicBezTo>
                    <a:pt x="9940" y="15"/>
                    <a:pt x="9797" y="11"/>
                    <a:pt x="9310" y="15"/>
                  </a:cubicBezTo>
                  <a:cubicBezTo>
                    <a:pt x="8455" y="1345"/>
                    <a:pt x="8293" y="1610"/>
                    <a:pt x="7285" y="3170"/>
                  </a:cubicBezTo>
                  <a:cubicBezTo>
                    <a:pt x="7132" y="2705"/>
                    <a:pt x="6980" y="2040"/>
                    <a:pt x="6885" y="1605"/>
                  </a:cubicBezTo>
                  <a:cubicBezTo>
                    <a:pt x="7580" y="1405"/>
                    <a:pt x="7770" y="1345"/>
                    <a:pt x="8250" y="1235"/>
                  </a:cubicBezTo>
                  <a:cubicBezTo>
                    <a:pt x="7795" y="1260"/>
                    <a:pt x="7687" y="1280"/>
                    <a:pt x="7135" y="1305"/>
                  </a:cubicBezTo>
                  <a:cubicBezTo>
                    <a:pt x="7510" y="810"/>
                    <a:pt x="7770" y="422"/>
                    <a:pt x="7960" y="210"/>
                  </a:cubicBezTo>
                  <a:cubicBezTo>
                    <a:pt x="8065" y="95"/>
                    <a:pt x="8127" y="47"/>
                    <a:pt x="8285" y="15"/>
                  </a:cubicBezTo>
                  <a:cubicBezTo>
                    <a:pt x="8285" y="15"/>
                    <a:pt x="7585" y="10"/>
                    <a:pt x="7188" y="15"/>
                  </a:cubicBezTo>
                  <a:cubicBezTo>
                    <a:pt x="7000" y="295"/>
                    <a:pt x="6842" y="523"/>
                    <a:pt x="6520" y="1000"/>
                  </a:cubicBezTo>
                  <a:cubicBezTo>
                    <a:pt x="6425" y="480"/>
                    <a:pt x="6435" y="565"/>
                    <a:pt x="6395" y="300"/>
                  </a:cubicBezTo>
                  <a:cubicBezTo>
                    <a:pt x="6385" y="185"/>
                    <a:pt x="6405" y="80"/>
                    <a:pt x="6588" y="0"/>
                  </a:cubicBezTo>
                  <a:cubicBezTo>
                    <a:pt x="6006" y="4"/>
                    <a:pt x="5425" y="8"/>
                    <a:pt x="5425" y="8"/>
                  </a:cubicBezTo>
                  <a:lnTo>
                    <a:pt x="5765" y="1375"/>
                  </a:lnTo>
                  <a:lnTo>
                    <a:pt x="2140" y="1568"/>
                  </a:lnTo>
                  <a:lnTo>
                    <a:pt x="2080" y="1740"/>
                  </a:lnTo>
                  <a:lnTo>
                    <a:pt x="6111" y="1553"/>
                  </a:lnTo>
                  <a:cubicBezTo>
                    <a:pt x="3426" y="2400"/>
                    <a:pt x="1596" y="3690"/>
                    <a:pt x="0" y="6115"/>
                  </a:cubicBezTo>
                  <a:close/>
                </a:path>
              </a:pathLst>
            </a:custGeom>
            <a:solidFill>
              <a:srgbClr val="005BAA"/>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ja-JP" altLang="en-US" dirty="0"/>
            </a:p>
          </p:txBody>
        </p:sp>
      </p:grpSp>
      <p:sp>
        <p:nvSpPr>
          <p:cNvPr id="31749" name="AutoShape 7"/>
          <p:cNvSpPr>
            <a:spLocks noChangeArrowheads="1"/>
          </p:cNvSpPr>
          <p:nvPr/>
        </p:nvSpPr>
        <p:spPr bwMode="auto">
          <a:xfrm>
            <a:off x="3105505" y="2553694"/>
            <a:ext cx="4140200" cy="223837"/>
          </a:xfrm>
          <a:prstGeom prst="rightArrow">
            <a:avLst>
              <a:gd name="adj1" fmla="val 43259"/>
              <a:gd name="adj2" fmla="val 79466"/>
            </a:avLst>
          </a:prstGeom>
          <a:gradFill rotWithShape="1">
            <a:gsLst>
              <a:gs pos="0">
                <a:srgbClr val="FFCC66"/>
              </a:gs>
              <a:gs pos="100000">
                <a:srgbClr val="FF9900"/>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eaLnBrk="1" hangingPunct="1"/>
            <a:endParaRPr lang="ja-JP" altLang="en-US" sz="1800" dirty="0">
              <a:solidFill>
                <a:srgbClr val="000000"/>
              </a:solidFill>
              <a:latin typeface="Calibri" pitchFamily="34" charset="0"/>
            </a:endParaRPr>
          </a:p>
        </p:txBody>
      </p:sp>
      <p:grpSp>
        <p:nvGrpSpPr>
          <p:cNvPr id="31750" name="Group 10"/>
          <p:cNvGrpSpPr>
            <a:grpSpLocks/>
          </p:cNvGrpSpPr>
          <p:nvPr/>
        </p:nvGrpSpPr>
        <p:grpSpPr bwMode="auto">
          <a:xfrm>
            <a:off x="2789592" y="4984156"/>
            <a:ext cx="1260475" cy="1225550"/>
            <a:chOff x="102" y="1281"/>
            <a:chExt cx="1020" cy="992"/>
          </a:xfrm>
        </p:grpSpPr>
        <p:sp>
          <p:nvSpPr>
            <p:cNvPr id="31880" name="Oval 11"/>
            <p:cNvSpPr>
              <a:spLocks noChangeArrowheads="1"/>
            </p:cNvSpPr>
            <p:nvPr/>
          </p:nvSpPr>
          <p:spPr bwMode="auto">
            <a:xfrm>
              <a:off x="102" y="1281"/>
              <a:ext cx="1020" cy="992"/>
            </a:xfrm>
            <a:prstGeom prst="ellipse">
              <a:avLst/>
            </a:prstGeom>
            <a:gradFill rotWithShape="1">
              <a:gsLst>
                <a:gs pos="0">
                  <a:schemeClr val="bg1"/>
                </a:gs>
                <a:gs pos="100000">
                  <a:srgbClr val="99CCFF"/>
                </a:gs>
              </a:gsLst>
              <a:lin ang="2700000" scaled="1"/>
            </a:gradFill>
            <a:ln>
              <a:noFill/>
            </a:ln>
            <a:extLst>
              <a:ext uri="{91240B29-F687-4F45-9708-019B960494DF}">
                <a14:hiddenLine xmlns:a14="http://schemas.microsoft.com/office/drawing/2010/main" w="12700" algn="ctr">
                  <a:solidFill>
                    <a:srgbClr val="000000"/>
                  </a:solidFill>
                  <a:round/>
                  <a:headEnd/>
                  <a:tailEnd/>
                </a14:hiddenLine>
              </a:ext>
            </a:extLst>
          </p:spPr>
          <p:txBody>
            <a:bodyPr anchor="ct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eaLnBrk="1" hangingPunct="1"/>
              <a:endParaRPr lang="ja-JP" altLang="en-US" sz="1800" dirty="0">
                <a:solidFill>
                  <a:srgbClr val="000000"/>
                </a:solidFill>
                <a:latin typeface="Calibri" pitchFamily="34" charset="0"/>
              </a:endParaRPr>
            </a:p>
          </p:txBody>
        </p:sp>
        <p:grpSp>
          <p:nvGrpSpPr>
            <p:cNvPr id="31881" name="Group 12"/>
            <p:cNvGrpSpPr>
              <a:grpSpLocks/>
            </p:cNvGrpSpPr>
            <p:nvPr/>
          </p:nvGrpSpPr>
          <p:grpSpPr bwMode="auto">
            <a:xfrm rot="754742">
              <a:off x="127" y="1287"/>
              <a:ext cx="689" cy="797"/>
              <a:chOff x="642" y="1091"/>
              <a:chExt cx="1456" cy="1684"/>
            </a:xfrm>
          </p:grpSpPr>
          <p:sp>
            <p:nvSpPr>
              <p:cNvPr id="31882" name="Freeform 13"/>
              <p:cNvSpPr>
                <a:spLocks/>
              </p:cNvSpPr>
              <p:nvPr/>
            </p:nvSpPr>
            <p:spPr bwMode="auto">
              <a:xfrm>
                <a:off x="642" y="1091"/>
                <a:ext cx="1456" cy="1338"/>
              </a:xfrm>
              <a:custGeom>
                <a:avLst/>
                <a:gdLst>
                  <a:gd name="T0" fmla="*/ 140 w 1456"/>
                  <a:gd name="T1" fmla="*/ 742 h 1338"/>
                  <a:gd name="T2" fmla="*/ 192 w 1456"/>
                  <a:gd name="T3" fmla="*/ 1160 h 1338"/>
                  <a:gd name="T4" fmla="*/ 448 w 1456"/>
                  <a:gd name="T5" fmla="*/ 1176 h 1338"/>
                  <a:gd name="T6" fmla="*/ 516 w 1456"/>
                  <a:gd name="T7" fmla="*/ 1290 h 1338"/>
                  <a:gd name="T8" fmla="*/ 584 w 1456"/>
                  <a:gd name="T9" fmla="*/ 1296 h 1338"/>
                  <a:gd name="T10" fmla="*/ 610 w 1456"/>
                  <a:gd name="T11" fmla="*/ 1282 h 1338"/>
                  <a:gd name="T12" fmla="*/ 590 w 1456"/>
                  <a:gd name="T13" fmla="*/ 1112 h 1338"/>
                  <a:gd name="T14" fmla="*/ 678 w 1456"/>
                  <a:gd name="T15" fmla="*/ 1106 h 1338"/>
                  <a:gd name="T16" fmla="*/ 718 w 1456"/>
                  <a:gd name="T17" fmla="*/ 1100 h 1338"/>
                  <a:gd name="T18" fmla="*/ 772 w 1456"/>
                  <a:gd name="T19" fmla="*/ 1086 h 1338"/>
                  <a:gd name="T20" fmla="*/ 862 w 1456"/>
                  <a:gd name="T21" fmla="*/ 1036 h 1338"/>
                  <a:gd name="T22" fmla="*/ 868 w 1456"/>
                  <a:gd name="T23" fmla="*/ 1010 h 1338"/>
                  <a:gd name="T24" fmla="*/ 866 w 1456"/>
                  <a:gd name="T25" fmla="*/ 914 h 1338"/>
                  <a:gd name="T26" fmla="*/ 856 w 1456"/>
                  <a:gd name="T27" fmla="*/ 830 h 1338"/>
                  <a:gd name="T28" fmla="*/ 848 w 1456"/>
                  <a:gd name="T29" fmla="*/ 814 h 1338"/>
                  <a:gd name="T30" fmla="*/ 892 w 1456"/>
                  <a:gd name="T31" fmla="*/ 774 h 1338"/>
                  <a:gd name="T32" fmla="*/ 940 w 1456"/>
                  <a:gd name="T33" fmla="*/ 806 h 1338"/>
                  <a:gd name="T34" fmla="*/ 954 w 1456"/>
                  <a:gd name="T35" fmla="*/ 846 h 1338"/>
                  <a:gd name="T36" fmla="*/ 978 w 1456"/>
                  <a:gd name="T37" fmla="*/ 890 h 1338"/>
                  <a:gd name="T38" fmla="*/ 990 w 1456"/>
                  <a:gd name="T39" fmla="*/ 886 h 1338"/>
                  <a:gd name="T40" fmla="*/ 986 w 1456"/>
                  <a:gd name="T41" fmla="*/ 828 h 1338"/>
                  <a:gd name="T42" fmla="*/ 1022 w 1456"/>
                  <a:gd name="T43" fmla="*/ 754 h 1338"/>
                  <a:gd name="T44" fmla="*/ 1062 w 1456"/>
                  <a:gd name="T45" fmla="*/ 730 h 1338"/>
                  <a:gd name="T46" fmla="*/ 1164 w 1456"/>
                  <a:gd name="T47" fmla="*/ 580 h 1338"/>
                  <a:gd name="T48" fmla="*/ 1168 w 1456"/>
                  <a:gd name="T49" fmla="*/ 572 h 1338"/>
                  <a:gd name="T50" fmla="*/ 1148 w 1456"/>
                  <a:gd name="T51" fmla="*/ 546 h 1338"/>
                  <a:gd name="T52" fmla="*/ 1138 w 1456"/>
                  <a:gd name="T53" fmla="*/ 538 h 1338"/>
                  <a:gd name="T54" fmla="*/ 1158 w 1456"/>
                  <a:gd name="T55" fmla="*/ 454 h 1338"/>
                  <a:gd name="T56" fmla="*/ 1216 w 1456"/>
                  <a:gd name="T57" fmla="*/ 444 h 1338"/>
                  <a:gd name="T58" fmla="*/ 1300 w 1456"/>
                  <a:gd name="T59" fmla="*/ 402 h 1338"/>
                  <a:gd name="T60" fmla="*/ 1294 w 1456"/>
                  <a:gd name="T61" fmla="*/ 480 h 1338"/>
                  <a:gd name="T62" fmla="*/ 1294 w 1456"/>
                  <a:gd name="T63" fmla="*/ 512 h 1338"/>
                  <a:gd name="T64" fmla="*/ 1320 w 1456"/>
                  <a:gd name="T65" fmla="*/ 570 h 1338"/>
                  <a:gd name="T66" fmla="*/ 1364 w 1456"/>
                  <a:gd name="T67" fmla="*/ 496 h 1338"/>
                  <a:gd name="T68" fmla="*/ 1364 w 1456"/>
                  <a:gd name="T69" fmla="*/ 442 h 1338"/>
                  <a:gd name="T70" fmla="*/ 1404 w 1456"/>
                  <a:gd name="T71" fmla="*/ 350 h 1338"/>
                  <a:gd name="T72" fmla="*/ 1382 w 1456"/>
                  <a:gd name="T73" fmla="*/ 256 h 1338"/>
                  <a:gd name="T74" fmla="*/ 1354 w 1456"/>
                  <a:gd name="T75" fmla="*/ 240 h 1338"/>
                  <a:gd name="T76" fmla="*/ 1320 w 1456"/>
                  <a:gd name="T77" fmla="*/ 240 h 1338"/>
                  <a:gd name="T78" fmla="*/ 1310 w 1456"/>
                  <a:gd name="T79" fmla="*/ 244 h 1338"/>
                  <a:gd name="T80" fmla="*/ 1232 w 1456"/>
                  <a:gd name="T81" fmla="*/ 266 h 1338"/>
                  <a:gd name="T82" fmla="*/ 1012 w 1456"/>
                  <a:gd name="T83" fmla="*/ 236 h 1338"/>
                  <a:gd name="T84" fmla="*/ 860 w 1456"/>
                  <a:gd name="T85" fmla="*/ 178 h 1338"/>
                  <a:gd name="T86" fmla="*/ 862 w 1456"/>
                  <a:gd name="T87" fmla="*/ 192 h 1338"/>
                  <a:gd name="T88" fmla="*/ 814 w 1456"/>
                  <a:gd name="T89" fmla="*/ 204 h 1338"/>
                  <a:gd name="T90" fmla="*/ 720 w 1456"/>
                  <a:gd name="T91" fmla="*/ 172 h 1338"/>
                  <a:gd name="T92" fmla="*/ 714 w 1456"/>
                  <a:gd name="T93" fmla="*/ 36 h 1338"/>
                  <a:gd name="T94" fmla="*/ 578 w 1456"/>
                  <a:gd name="T95" fmla="*/ 74 h 1338"/>
                  <a:gd name="T96" fmla="*/ 510 w 1456"/>
                  <a:gd name="T97" fmla="*/ 50 h 1338"/>
                  <a:gd name="T98" fmla="*/ 370 w 1456"/>
                  <a:gd name="T99" fmla="*/ 152 h 1338"/>
                  <a:gd name="T100" fmla="*/ 212 w 1456"/>
                  <a:gd name="T101" fmla="*/ 318 h 1338"/>
                  <a:gd name="T102" fmla="*/ 90 w 1456"/>
                  <a:gd name="T103" fmla="*/ 514 h 1338"/>
                  <a:gd name="T104" fmla="*/ 12 w 1456"/>
                  <a:gd name="T105" fmla="*/ 736 h 13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56"/>
                  <a:gd name="T160" fmla="*/ 0 h 1338"/>
                  <a:gd name="T161" fmla="*/ 1456 w 1456"/>
                  <a:gd name="T162" fmla="*/ 1338 h 13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56" h="1338">
                    <a:moveTo>
                      <a:pt x="72" y="804"/>
                    </a:moveTo>
                    <a:lnTo>
                      <a:pt x="114" y="742"/>
                    </a:lnTo>
                    <a:lnTo>
                      <a:pt x="108" y="710"/>
                    </a:lnTo>
                    <a:lnTo>
                      <a:pt x="140" y="742"/>
                    </a:lnTo>
                    <a:lnTo>
                      <a:pt x="146" y="836"/>
                    </a:lnTo>
                    <a:lnTo>
                      <a:pt x="160" y="1040"/>
                    </a:lnTo>
                    <a:lnTo>
                      <a:pt x="160" y="1138"/>
                    </a:lnTo>
                    <a:lnTo>
                      <a:pt x="192" y="1160"/>
                    </a:lnTo>
                    <a:lnTo>
                      <a:pt x="224" y="1060"/>
                    </a:lnTo>
                    <a:lnTo>
                      <a:pt x="380" y="988"/>
                    </a:lnTo>
                    <a:lnTo>
                      <a:pt x="412" y="1144"/>
                    </a:lnTo>
                    <a:lnTo>
                      <a:pt x="448" y="1176"/>
                    </a:lnTo>
                    <a:lnTo>
                      <a:pt x="454" y="1280"/>
                    </a:lnTo>
                    <a:lnTo>
                      <a:pt x="458" y="1338"/>
                    </a:lnTo>
                    <a:lnTo>
                      <a:pt x="500" y="1238"/>
                    </a:lnTo>
                    <a:lnTo>
                      <a:pt x="516" y="1290"/>
                    </a:lnTo>
                    <a:lnTo>
                      <a:pt x="542" y="1296"/>
                    </a:lnTo>
                    <a:lnTo>
                      <a:pt x="564" y="1296"/>
                    </a:lnTo>
                    <a:lnTo>
                      <a:pt x="584" y="1296"/>
                    </a:lnTo>
                    <a:lnTo>
                      <a:pt x="592" y="1294"/>
                    </a:lnTo>
                    <a:lnTo>
                      <a:pt x="600" y="1290"/>
                    </a:lnTo>
                    <a:lnTo>
                      <a:pt x="610" y="1282"/>
                    </a:lnTo>
                    <a:lnTo>
                      <a:pt x="616" y="1274"/>
                    </a:lnTo>
                    <a:lnTo>
                      <a:pt x="620" y="1264"/>
                    </a:lnTo>
                    <a:lnTo>
                      <a:pt x="604" y="1164"/>
                    </a:lnTo>
                    <a:lnTo>
                      <a:pt x="590" y="1112"/>
                    </a:lnTo>
                    <a:lnTo>
                      <a:pt x="630" y="1096"/>
                    </a:lnTo>
                    <a:lnTo>
                      <a:pt x="658" y="1108"/>
                    </a:lnTo>
                    <a:lnTo>
                      <a:pt x="678" y="1106"/>
                    </a:lnTo>
                    <a:lnTo>
                      <a:pt x="694" y="1106"/>
                    </a:lnTo>
                    <a:lnTo>
                      <a:pt x="710" y="1102"/>
                    </a:lnTo>
                    <a:lnTo>
                      <a:pt x="718" y="1100"/>
                    </a:lnTo>
                    <a:lnTo>
                      <a:pt x="726" y="1100"/>
                    </a:lnTo>
                    <a:lnTo>
                      <a:pt x="742" y="1096"/>
                    </a:lnTo>
                    <a:lnTo>
                      <a:pt x="772" y="1086"/>
                    </a:lnTo>
                    <a:lnTo>
                      <a:pt x="808" y="1070"/>
                    </a:lnTo>
                    <a:lnTo>
                      <a:pt x="836" y="1056"/>
                    </a:lnTo>
                    <a:lnTo>
                      <a:pt x="856" y="1042"/>
                    </a:lnTo>
                    <a:lnTo>
                      <a:pt x="862" y="1036"/>
                    </a:lnTo>
                    <a:lnTo>
                      <a:pt x="866" y="1030"/>
                    </a:lnTo>
                    <a:lnTo>
                      <a:pt x="868" y="1022"/>
                    </a:lnTo>
                    <a:lnTo>
                      <a:pt x="868" y="1010"/>
                    </a:lnTo>
                    <a:lnTo>
                      <a:pt x="868" y="984"/>
                    </a:lnTo>
                    <a:lnTo>
                      <a:pt x="866" y="936"/>
                    </a:lnTo>
                    <a:lnTo>
                      <a:pt x="866" y="914"/>
                    </a:lnTo>
                    <a:lnTo>
                      <a:pt x="898" y="868"/>
                    </a:lnTo>
                    <a:lnTo>
                      <a:pt x="860" y="830"/>
                    </a:lnTo>
                    <a:lnTo>
                      <a:pt x="856" y="830"/>
                    </a:lnTo>
                    <a:lnTo>
                      <a:pt x="848" y="828"/>
                    </a:lnTo>
                    <a:lnTo>
                      <a:pt x="846" y="824"/>
                    </a:lnTo>
                    <a:lnTo>
                      <a:pt x="846" y="820"/>
                    </a:lnTo>
                    <a:lnTo>
                      <a:pt x="848" y="814"/>
                    </a:lnTo>
                    <a:lnTo>
                      <a:pt x="856" y="804"/>
                    </a:lnTo>
                    <a:lnTo>
                      <a:pt x="874" y="786"/>
                    </a:lnTo>
                    <a:lnTo>
                      <a:pt x="892" y="774"/>
                    </a:lnTo>
                    <a:lnTo>
                      <a:pt x="908" y="762"/>
                    </a:lnTo>
                    <a:lnTo>
                      <a:pt x="940" y="804"/>
                    </a:lnTo>
                    <a:lnTo>
                      <a:pt x="940" y="806"/>
                    </a:lnTo>
                    <a:lnTo>
                      <a:pt x="944" y="810"/>
                    </a:lnTo>
                    <a:lnTo>
                      <a:pt x="950" y="822"/>
                    </a:lnTo>
                    <a:lnTo>
                      <a:pt x="954" y="846"/>
                    </a:lnTo>
                    <a:lnTo>
                      <a:pt x="960" y="888"/>
                    </a:lnTo>
                    <a:lnTo>
                      <a:pt x="976" y="888"/>
                    </a:lnTo>
                    <a:lnTo>
                      <a:pt x="978" y="890"/>
                    </a:lnTo>
                    <a:lnTo>
                      <a:pt x="984" y="892"/>
                    </a:lnTo>
                    <a:lnTo>
                      <a:pt x="986" y="892"/>
                    </a:lnTo>
                    <a:lnTo>
                      <a:pt x="988" y="890"/>
                    </a:lnTo>
                    <a:lnTo>
                      <a:pt x="990" y="886"/>
                    </a:lnTo>
                    <a:lnTo>
                      <a:pt x="992" y="878"/>
                    </a:lnTo>
                    <a:lnTo>
                      <a:pt x="990" y="854"/>
                    </a:lnTo>
                    <a:lnTo>
                      <a:pt x="986" y="828"/>
                    </a:lnTo>
                    <a:lnTo>
                      <a:pt x="980" y="800"/>
                    </a:lnTo>
                    <a:lnTo>
                      <a:pt x="1018" y="758"/>
                    </a:lnTo>
                    <a:lnTo>
                      <a:pt x="1022" y="754"/>
                    </a:lnTo>
                    <a:lnTo>
                      <a:pt x="1038" y="748"/>
                    </a:lnTo>
                    <a:lnTo>
                      <a:pt x="1048" y="742"/>
                    </a:lnTo>
                    <a:lnTo>
                      <a:pt x="1062" y="730"/>
                    </a:lnTo>
                    <a:lnTo>
                      <a:pt x="1102" y="698"/>
                    </a:lnTo>
                    <a:lnTo>
                      <a:pt x="1154" y="654"/>
                    </a:lnTo>
                    <a:lnTo>
                      <a:pt x="1164" y="580"/>
                    </a:lnTo>
                    <a:lnTo>
                      <a:pt x="1166" y="580"/>
                    </a:lnTo>
                    <a:lnTo>
                      <a:pt x="1168" y="578"/>
                    </a:lnTo>
                    <a:lnTo>
                      <a:pt x="1170" y="574"/>
                    </a:lnTo>
                    <a:lnTo>
                      <a:pt x="1168" y="572"/>
                    </a:lnTo>
                    <a:lnTo>
                      <a:pt x="1164" y="566"/>
                    </a:lnTo>
                    <a:lnTo>
                      <a:pt x="1158" y="560"/>
                    </a:lnTo>
                    <a:lnTo>
                      <a:pt x="1148" y="546"/>
                    </a:lnTo>
                    <a:lnTo>
                      <a:pt x="1146" y="540"/>
                    </a:lnTo>
                    <a:lnTo>
                      <a:pt x="1144" y="538"/>
                    </a:lnTo>
                    <a:lnTo>
                      <a:pt x="1138" y="538"/>
                    </a:lnTo>
                    <a:lnTo>
                      <a:pt x="1122" y="538"/>
                    </a:lnTo>
                    <a:lnTo>
                      <a:pt x="1112" y="518"/>
                    </a:lnTo>
                    <a:lnTo>
                      <a:pt x="1158" y="454"/>
                    </a:lnTo>
                    <a:lnTo>
                      <a:pt x="1180" y="450"/>
                    </a:lnTo>
                    <a:lnTo>
                      <a:pt x="1198" y="446"/>
                    </a:lnTo>
                    <a:lnTo>
                      <a:pt x="1216" y="444"/>
                    </a:lnTo>
                    <a:lnTo>
                      <a:pt x="1236" y="444"/>
                    </a:lnTo>
                    <a:lnTo>
                      <a:pt x="1258" y="424"/>
                    </a:lnTo>
                    <a:lnTo>
                      <a:pt x="1278" y="402"/>
                    </a:lnTo>
                    <a:lnTo>
                      <a:pt x="1300" y="402"/>
                    </a:lnTo>
                    <a:lnTo>
                      <a:pt x="1310" y="418"/>
                    </a:lnTo>
                    <a:lnTo>
                      <a:pt x="1304" y="454"/>
                    </a:lnTo>
                    <a:lnTo>
                      <a:pt x="1294" y="480"/>
                    </a:lnTo>
                    <a:lnTo>
                      <a:pt x="1292" y="482"/>
                    </a:lnTo>
                    <a:lnTo>
                      <a:pt x="1290" y="490"/>
                    </a:lnTo>
                    <a:lnTo>
                      <a:pt x="1292" y="502"/>
                    </a:lnTo>
                    <a:lnTo>
                      <a:pt x="1294" y="512"/>
                    </a:lnTo>
                    <a:lnTo>
                      <a:pt x="1300" y="522"/>
                    </a:lnTo>
                    <a:lnTo>
                      <a:pt x="1316" y="558"/>
                    </a:lnTo>
                    <a:lnTo>
                      <a:pt x="1320" y="570"/>
                    </a:lnTo>
                    <a:lnTo>
                      <a:pt x="1352" y="518"/>
                    </a:lnTo>
                    <a:lnTo>
                      <a:pt x="1360" y="506"/>
                    </a:lnTo>
                    <a:lnTo>
                      <a:pt x="1364" y="496"/>
                    </a:lnTo>
                    <a:lnTo>
                      <a:pt x="1366" y="488"/>
                    </a:lnTo>
                    <a:lnTo>
                      <a:pt x="1368" y="480"/>
                    </a:lnTo>
                    <a:lnTo>
                      <a:pt x="1364" y="442"/>
                    </a:lnTo>
                    <a:lnTo>
                      <a:pt x="1362" y="418"/>
                    </a:lnTo>
                    <a:lnTo>
                      <a:pt x="1372" y="386"/>
                    </a:lnTo>
                    <a:lnTo>
                      <a:pt x="1394" y="366"/>
                    </a:lnTo>
                    <a:lnTo>
                      <a:pt x="1404" y="350"/>
                    </a:lnTo>
                    <a:lnTo>
                      <a:pt x="1404" y="334"/>
                    </a:lnTo>
                    <a:lnTo>
                      <a:pt x="1394" y="304"/>
                    </a:lnTo>
                    <a:lnTo>
                      <a:pt x="1456" y="272"/>
                    </a:lnTo>
                    <a:lnTo>
                      <a:pt x="1382" y="256"/>
                    </a:lnTo>
                    <a:lnTo>
                      <a:pt x="1368" y="246"/>
                    </a:lnTo>
                    <a:lnTo>
                      <a:pt x="1364" y="244"/>
                    </a:lnTo>
                    <a:lnTo>
                      <a:pt x="1354" y="240"/>
                    </a:lnTo>
                    <a:lnTo>
                      <a:pt x="1346" y="238"/>
                    </a:lnTo>
                    <a:lnTo>
                      <a:pt x="1338" y="236"/>
                    </a:lnTo>
                    <a:lnTo>
                      <a:pt x="1330" y="238"/>
                    </a:lnTo>
                    <a:lnTo>
                      <a:pt x="1320" y="240"/>
                    </a:lnTo>
                    <a:lnTo>
                      <a:pt x="1310" y="244"/>
                    </a:lnTo>
                    <a:lnTo>
                      <a:pt x="1308" y="244"/>
                    </a:lnTo>
                    <a:lnTo>
                      <a:pt x="1310" y="244"/>
                    </a:lnTo>
                    <a:lnTo>
                      <a:pt x="1294" y="250"/>
                    </a:lnTo>
                    <a:lnTo>
                      <a:pt x="1262" y="266"/>
                    </a:lnTo>
                    <a:lnTo>
                      <a:pt x="1232" y="266"/>
                    </a:lnTo>
                    <a:lnTo>
                      <a:pt x="1090" y="224"/>
                    </a:lnTo>
                    <a:lnTo>
                      <a:pt x="1060" y="266"/>
                    </a:lnTo>
                    <a:lnTo>
                      <a:pt x="1034" y="266"/>
                    </a:lnTo>
                    <a:lnTo>
                      <a:pt x="1012" y="236"/>
                    </a:lnTo>
                    <a:lnTo>
                      <a:pt x="934" y="236"/>
                    </a:lnTo>
                    <a:lnTo>
                      <a:pt x="976" y="184"/>
                    </a:lnTo>
                    <a:lnTo>
                      <a:pt x="944" y="172"/>
                    </a:lnTo>
                    <a:lnTo>
                      <a:pt x="860" y="178"/>
                    </a:lnTo>
                    <a:lnTo>
                      <a:pt x="862" y="182"/>
                    </a:lnTo>
                    <a:lnTo>
                      <a:pt x="864" y="188"/>
                    </a:lnTo>
                    <a:lnTo>
                      <a:pt x="862" y="192"/>
                    </a:lnTo>
                    <a:lnTo>
                      <a:pt x="858" y="198"/>
                    </a:lnTo>
                    <a:lnTo>
                      <a:pt x="850" y="202"/>
                    </a:lnTo>
                    <a:lnTo>
                      <a:pt x="836" y="204"/>
                    </a:lnTo>
                    <a:lnTo>
                      <a:pt x="814" y="204"/>
                    </a:lnTo>
                    <a:lnTo>
                      <a:pt x="744" y="200"/>
                    </a:lnTo>
                    <a:lnTo>
                      <a:pt x="724" y="198"/>
                    </a:lnTo>
                    <a:lnTo>
                      <a:pt x="720" y="172"/>
                    </a:lnTo>
                    <a:lnTo>
                      <a:pt x="642" y="136"/>
                    </a:lnTo>
                    <a:lnTo>
                      <a:pt x="652" y="100"/>
                    </a:lnTo>
                    <a:lnTo>
                      <a:pt x="710" y="58"/>
                    </a:lnTo>
                    <a:lnTo>
                      <a:pt x="714" y="36"/>
                    </a:lnTo>
                    <a:lnTo>
                      <a:pt x="698" y="10"/>
                    </a:lnTo>
                    <a:lnTo>
                      <a:pt x="636" y="0"/>
                    </a:lnTo>
                    <a:lnTo>
                      <a:pt x="584" y="48"/>
                    </a:lnTo>
                    <a:lnTo>
                      <a:pt x="578" y="74"/>
                    </a:lnTo>
                    <a:lnTo>
                      <a:pt x="564" y="84"/>
                    </a:lnTo>
                    <a:lnTo>
                      <a:pt x="526" y="74"/>
                    </a:lnTo>
                    <a:lnTo>
                      <a:pt x="522" y="52"/>
                    </a:lnTo>
                    <a:lnTo>
                      <a:pt x="510" y="50"/>
                    </a:lnTo>
                    <a:lnTo>
                      <a:pt x="462" y="82"/>
                    </a:lnTo>
                    <a:lnTo>
                      <a:pt x="416" y="116"/>
                    </a:lnTo>
                    <a:lnTo>
                      <a:pt x="370" y="152"/>
                    </a:lnTo>
                    <a:lnTo>
                      <a:pt x="328" y="190"/>
                    </a:lnTo>
                    <a:lnTo>
                      <a:pt x="286" y="230"/>
                    </a:lnTo>
                    <a:lnTo>
                      <a:pt x="248" y="274"/>
                    </a:lnTo>
                    <a:lnTo>
                      <a:pt x="212" y="318"/>
                    </a:lnTo>
                    <a:lnTo>
                      <a:pt x="178" y="364"/>
                    </a:lnTo>
                    <a:lnTo>
                      <a:pt x="146" y="412"/>
                    </a:lnTo>
                    <a:lnTo>
                      <a:pt x="116" y="462"/>
                    </a:lnTo>
                    <a:lnTo>
                      <a:pt x="90" y="514"/>
                    </a:lnTo>
                    <a:lnTo>
                      <a:pt x="66" y="568"/>
                    </a:lnTo>
                    <a:lnTo>
                      <a:pt x="46" y="622"/>
                    </a:lnTo>
                    <a:lnTo>
                      <a:pt x="28" y="678"/>
                    </a:lnTo>
                    <a:lnTo>
                      <a:pt x="12" y="736"/>
                    </a:lnTo>
                    <a:lnTo>
                      <a:pt x="0" y="794"/>
                    </a:lnTo>
                    <a:lnTo>
                      <a:pt x="14" y="800"/>
                    </a:lnTo>
                    <a:lnTo>
                      <a:pt x="72" y="804"/>
                    </a:lnTo>
                    <a:close/>
                  </a:path>
                </a:pathLst>
              </a:custGeom>
              <a:solidFill>
                <a:srgbClr val="99CC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83" name="Freeform 14"/>
              <p:cNvSpPr>
                <a:spLocks/>
              </p:cNvSpPr>
              <p:nvPr/>
            </p:nvSpPr>
            <p:spPr bwMode="auto">
              <a:xfrm>
                <a:off x="1816" y="1647"/>
                <a:ext cx="32" cy="132"/>
              </a:xfrm>
              <a:custGeom>
                <a:avLst/>
                <a:gdLst>
                  <a:gd name="T0" fmla="*/ 0 w 32"/>
                  <a:gd name="T1" fmla="*/ 124 h 132"/>
                  <a:gd name="T2" fmla="*/ 0 w 32"/>
                  <a:gd name="T3" fmla="*/ 62 h 132"/>
                  <a:gd name="T4" fmla="*/ 4 w 32"/>
                  <a:gd name="T5" fmla="*/ 44 h 132"/>
                  <a:gd name="T6" fmla="*/ 14 w 32"/>
                  <a:gd name="T7" fmla="*/ 0 h 132"/>
                  <a:gd name="T8" fmla="*/ 14 w 32"/>
                  <a:gd name="T9" fmla="*/ 0 h 132"/>
                  <a:gd name="T10" fmla="*/ 18 w 32"/>
                  <a:gd name="T11" fmla="*/ 16 h 132"/>
                  <a:gd name="T12" fmla="*/ 24 w 32"/>
                  <a:gd name="T13" fmla="*/ 32 h 132"/>
                  <a:gd name="T14" fmla="*/ 32 w 32"/>
                  <a:gd name="T15" fmla="*/ 48 h 132"/>
                  <a:gd name="T16" fmla="*/ 32 w 32"/>
                  <a:gd name="T17" fmla="*/ 62 h 132"/>
                  <a:gd name="T18" fmla="*/ 32 w 32"/>
                  <a:gd name="T19" fmla="*/ 80 h 132"/>
                  <a:gd name="T20" fmla="*/ 18 w 32"/>
                  <a:gd name="T21" fmla="*/ 86 h 132"/>
                  <a:gd name="T22" fmla="*/ 18 w 32"/>
                  <a:gd name="T23" fmla="*/ 100 h 132"/>
                  <a:gd name="T24" fmla="*/ 20 w 32"/>
                  <a:gd name="T25" fmla="*/ 132 h 132"/>
                  <a:gd name="T26" fmla="*/ 0 w 32"/>
                  <a:gd name="T27" fmla="*/ 124 h 1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32"/>
                  <a:gd name="T44" fmla="*/ 32 w 32"/>
                  <a:gd name="T45" fmla="*/ 132 h 1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32">
                    <a:moveTo>
                      <a:pt x="0" y="124"/>
                    </a:moveTo>
                    <a:lnTo>
                      <a:pt x="0" y="62"/>
                    </a:lnTo>
                    <a:lnTo>
                      <a:pt x="4" y="44"/>
                    </a:lnTo>
                    <a:lnTo>
                      <a:pt x="14" y="0"/>
                    </a:lnTo>
                    <a:lnTo>
                      <a:pt x="18" y="16"/>
                    </a:lnTo>
                    <a:lnTo>
                      <a:pt x="24" y="32"/>
                    </a:lnTo>
                    <a:lnTo>
                      <a:pt x="32" y="48"/>
                    </a:lnTo>
                    <a:lnTo>
                      <a:pt x="32" y="62"/>
                    </a:lnTo>
                    <a:lnTo>
                      <a:pt x="32" y="80"/>
                    </a:lnTo>
                    <a:lnTo>
                      <a:pt x="18" y="86"/>
                    </a:lnTo>
                    <a:lnTo>
                      <a:pt x="18" y="100"/>
                    </a:lnTo>
                    <a:lnTo>
                      <a:pt x="20" y="132"/>
                    </a:lnTo>
                    <a:lnTo>
                      <a:pt x="0" y="124"/>
                    </a:lnTo>
                    <a:close/>
                  </a:path>
                </a:pathLst>
              </a:custGeom>
              <a:solidFill>
                <a:srgbClr val="99CC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84" name="Freeform 15"/>
              <p:cNvSpPr>
                <a:spLocks/>
              </p:cNvSpPr>
              <p:nvPr/>
            </p:nvSpPr>
            <p:spPr bwMode="auto">
              <a:xfrm>
                <a:off x="1796" y="1793"/>
                <a:ext cx="68" cy="72"/>
              </a:xfrm>
              <a:custGeom>
                <a:avLst/>
                <a:gdLst>
                  <a:gd name="T0" fmla="*/ 26 w 68"/>
                  <a:gd name="T1" fmla="*/ 0 h 72"/>
                  <a:gd name="T2" fmla="*/ 24 w 68"/>
                  <a:gd name="T3" fmla="*/ 24 h 72"/>
                  <a:gd name="T4" fmla="*/ 10 w 68"/>
                  <a:gd name="T5" fmla="*/ 38 h 72"/>
                  <a:gd name="T6" fmla="*/ 0 w 68"/>
                  <a:gd name="T7" fmla="*/ 58 h 72"/>
                  <a:gd name="T8" fmla="*/ 10 w 68"/>
                  <a:gd name="T9" fmla="*/ 72 h 72"/>
                  <a:gd name="T10" fmla="*/ 20 w 68"/>
                  <a:gd name="T11" fmla="*/ 72 h 72"/>
                  <a:gd name="T12" fmla="*/ 24 w 68"/>
                  <a:gd name="T13" fmla="*/ 62 h 72"/>
                  <a:gd name="T14" fmla="*/ 44 w 68"/>
                  <a:gd name="T15" fmla="*/ 58 h 72"/>
                  <a:gd name="T16" fmla="*/ 58 w 68"/>
                  <a:gd name="T17" fmla="*/ 42 h 72"/>
                  <a:gd name="T18" fmla="*/ 68 w 68"/>
                  <a:gd name="T19" fmla="*/ 28 h 72"/>
                  <a:gd name="T20" fmla="*/ 66 w 68"/>
                  <a:gd name="T21" fmla="*/ 14 h 72"/>
                  <a:gd name="T22" fmla="*/ 26 w 68"/>
                  <a:gd name="T23" fmla="*/ 0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
                  <a:gd name="T37" fmla="*/ 0 h 72"/>
                  <a:gd name="T38" fmla="*/ 68 w 68"/>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 h="72">
                    <a:moveTo>
                      <a:pt x="26" y="0"/>
                    </a:moveTo>
                    <a:lnTo>
                      <a:pt x="24" y="24"/>
                    </a:lnTo>
                    <a:lnTo>
                      <a:pt x="10" y="38"/>
                    </a:lnTo>
                    <a:lnTo>
                      <a:pt x="0" y="58"/>
                    </a:lnTo>
                    <a:lnTo>
                      <a:pt x="10" y="72"/>
                    </a:lnTo>
                    <a:lnTo>
                      <a:pt x="20" y="72"/>
                    </a:lnTo>
                    <a:lnTo>
                      <a:pt x="24" y="62"/>
                    </a:lnTo>
                    <a:lnTo>
                      <a:pt x="44" y="58"/>
                    </a:lnTo>
                    <a:lnTo>
                      <a:pt x="58" y="42"/>
                    </a:lnTo>
                    <a:lnTo>
                      <a:pt x="68" y="28"/>
                    </a:lnTo>
                    <a:lnTo>
                      <a:pt x="66" y="14"/>
                    </a:lnTo>
                    <a:lnTo>
                      <a:pt x="26" y="0"/>
                    </a:lnTo>
                    <a:close/>
                  </a:path>
                </a:pathLst>
              </a:custGeom>
              <a:solidFill>
                <a:srgbClr val="99CC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85" name="Freeform 16"/>
              <p:cNvSpPr>
                <a:spLocks/>
              </p:cNvSpPr>
              <p:nvPr/>
            </p:nvSpPr>
            <p:spPr bwMode="auto">
              <a:xfrm>
                <a:off x="1674" y="1879"/>
                <a:ext cx="154" cy="126"/>
              </a:xfrm>
              <a:custGeom>
                <a:avLst/>
                <a:gdLst>
                  <a:gd name="T0" fmla="*/ 136 w 154"/>
                  <a:gd name="T1" fmla="*/ 0 h 126"/>
                  <a:gd name="T2" fmla="*/ 148 w 154"/>
                  <a:gd name="T3" fmla="*/ 14 h 126"/>
                  <a:gd name="T4" fmla="*/ 148 w 154"/>
                  <a:gd name="T5" fmla="*/ 32 h 126"/>
                  <a:gd name="T6" fmla="*/ 148 w 154"/>
                  <a:gd name="T7" fmla="*/ 32 h 126"/>
                  <a:gd name="T8" fmla="*/ 150 w 154"/>
                  <a:gd name="T9" fmla="*/ 32 h 126"/>
                  <a:gd name="T10" fmla="*/ 154 w 154"/>
                  <a:gd name="T11" fmla="*/ 32 h 126"/>
                  <a:gd name="T12" fmla="*/ 154 w 154"/>
                  <a:gd name="T13" fmla="*/ 34 h 126"/>
                  <a:gd name="T14" fmla="*/ 154 w 154"/>
                  <a:gd name="T15" fmla="*/ 36 h 126"/>
                  <a:gd name="T16" fmla="*/ 152 w 154"/>
                  <a:gd name="T17" fmla="*/ 50 h 126"/>
                  <a:gd name="T18" fmla="*/ 152 w 154"/>
                  <a:gd name="T19" fmla="*/ 50 h 126"/>
                  <a:gd name="T20" fmla="*/ 138 w 154"/>
                  <a:gd name="T21" fmla="*/ 98 h 126"/>
                  <a:gd name="T22" fmla="*/ 128 w 154"/>
                  <a:gd name="T23" fmla="*/ 106 h 126"/>
                  <a:gd name="T24" fmla="*/ 104 w 154"/>
                  <a:gd name="T25" fmla="*/ 116 h 126"/>
                  <a:gd name="T26" fmla="*/ 104 w 154"/>
                  <a:gd name="T27" fmla="*/ 116 h 126"/>
                  <a:gd name="T28" fmla="*/ 100 w 154"/>
                  <a:gd name="T29" fmla="*/ 114 h 126"/>
                  <a:gd name="T30" fmla="*/ 96 w 154"/>
                  <a:gd name="T31" fmla="*/ 116 h 126"/>
                  <a:gd name="T32" fmla="*/ 90 w 154"/>
                  <a:gd name="T33" fmla="*/ 120 h 126"/>
                  <a:gd name="T34" fmla="*/ 90 w 154"/>
                  <a:gd name="T35" fmla="*/ 120 h 126"/>
                  <a:gd name="T36" fmla="*/ 80 w 154"/>
                  <a:gd name="T37" fmla="*/ 126 h 126"/>
                  <a:gd name="T38" fmla="*/ 62 w 154"/>
                  <a:gd name="T39" fmla="*/ 126 h 126"/>
                  <a:gd name="T40" fmla="*/ 30 w 154"/>
                  <a:gd name="T41" fmla="*/ 122 h 126"/>
                  <a:gd name="T42" fmla="*/ 10 w 154"/>
                  <a:gd name="T43" fmla="*/ 126 h 126"/>
                  <a:gd name="T44" fmla="*/ 0 w 154"/>
                  <a:gd name="T45" fmla="*/ 120 h 126"/>
                  <a:gd name="T46" fmla="*/ 14 w 154"/>
                  <a:gd name="T47" fmla="*/ 102 h 126"/>
                  <a:gd name="T48" fmla="*/ 14 w 154"/>
                  <a:gd name="T49" fmla="*/ 102 h 126"/>
                  <a:gd name="T50" fmla="*/ 14 w 154"/>
                  <a:gd name="T51" fmla="*/ 98 h 126"/>
                  <a:gd name="T52" fmla="*/ 20 w 154"/>
                  <a:gd name="T53" fmla="*/ 96 h 126"/>
                  <a:gd name="T54" fmla="*/ 28 w 154"/>
                  <a:gd name="T55" fmla="*/ 94 h 126"/>
                  <a:gd name="T56" fmla="*/ 28 w 154"/>
                  <a:gd name="T57" fmla="*/ 94 h 126"/>
                  <a:gd name="T58" fmla="*/ 42 w 154"/>
                  <a:gd name="T59" fmla="*/ 94 h 126"/>
                  <a:gd name="T60" fmla="*/ 42 w 154"/>
                  <a:gd name="T61" fmla="*/ 94 h 126"/>
                  <a:gd name="T62" fmla="*/ 62 w 154"/>
                  <a:gd name="T63" fmla="*/ 94 h 126"/>
                  <a:gd name="T64" fmla="*/ 72 w 154"/>
                  <a:gd name="T65" fmla="*/ 80 h 126"/>
                  <a:gd name="T66" fmla="*/ 72 w 154"/>
                  <a:gd name="T67" fmla="*/ 80 h 126"/>
                  <a:gd name="T68" fmla="*/ 72 w 154"/>
                  <a:gd name="T69" fmla="*/ 80 h 126"/>
                  <a:gd name="T70" fmla="*/ 72 w 154"/>
                  <a:gd name="T71" fmla="*/ 78 h 126"/>
                  <a:gd name="T72" fmla="*/ 76 w 154"/>
                  <a:gd name="T73" fmla="*/ 74 h 126"/>
                  <a:gd name="T74" fmla="*/ 82 w 154"/>
                  <a:gd name="T75" fmla="*/ 70 h 126"/>
                  <a:gd name="T76" fmla="*/ 82 w 154"/>
                  <a:gd name="T77" fmla="*/ 70 h 126"/>
                  <a:gd name="T78" fmla="*/ 96 w 154"/>
                  <a:gd name="T79" fmla="*/ 64 h 126"/>
                  <a:gd name="T80" fmla="*/ 108 w 154"/>
                  <a:gd name="T81" fmla="*/ 54 h 126"/>
                  <a:gd name="T82" fmla="*/ 118 w 154"/>
                  <a:gd name="T83" fmla="*/ 36 h 126"/>
                  <a:gd name="T84" fmla="*/ 136 w 154"/>
                  <a:gd name="T85" fmla="*/ 0 h 12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4"/>
                  <a:gd name="T130" fmla="*/ 0 h 126"/>
                  <a:gd name="T131" fmla="*/ 154 w 154"/>
                  <a:gd name="T132" fmla="*/ 126 h 12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4" h="126">
                    <a:moveTo>
                      <a:pt x="136" y="0"/>
                    </a:moveTo>
                    <a:lnTo>
                      <a:pt x="148" y="14"/>
                    </a:lnTo>
                    <a:lnTo>
                      <a:pt x="148" y="32"/>
                    </a:lnTo>
                    <a:lnTo>
                      <a:pt x="150" y="32"/>
                    </a:lnTo>
                    <a:lnTo>
                      <a:pt x="154" y="32"/>
                    </a:lnTo>
                    <a:lnTo>
                      <a:pt x="154" y="34"/>
                    </a:lnTo>
                    <a:lnTo>
                      <a:pt x="154" y="36"/>
                    </a:lnTo>
                    <a:lnTo>
                      <a:pt x="152" y="50"/>
                    </a:lnTo>
                    <a:lnTo>
                      <a:pt x="138" y="98"/>
                    </a:lnTo>
                    <a:lnTo>
                      <a:pt x="128" y="106"/>
                    </a:lnTo>
                    <a:lnTo>
                      <a:pt x="104" y="116"/>
                    </a:lnTo>
                    <a:lnTo>
                      <a:pt x="100" y="114"/>
                    </a:lnTo>
                    <a:lnTo>
                      <a:pt x="96" y="116"/>
                    </a:lnTo>
                    <a:lnTo>
                      <a:pt x="90" y="120"/>
                    </a:lnTo>
                    <a:lnTo>
                      <a:pt x="80" y="126"/>
                    </a:lnTo>
                    <a:lnTo>
                      <a:pt x="62" y="126"/>
                    </a:lnTo>
                    <a:lnTo>
                      <a:pt x="30" y="122"/>
                    </a:lnTo>
                    <a:lnTo>
                      <a:pt x="10" y="126"/>
                    </a:lnTo>
                    <a:lnTo>
                      <a:pt x="0" y="120"/>
                    </a:lnTo>
                    <a:lnTo>
                      <a:pt x="14" y="102"/>
                    </a:lnTo>
                    <a:lnTo>
                      <a:pt x="14" y="98"/>
                    </a:lnTo>
                    <a:lnTo>
                      <a:pt x="20" y="96"/>
                    </a:lnTo>
                    <a:lnTo>
                      <a:pt x="28" y="94"/>
                    </a:lnTo>
                    <a:lnTo>
                      <a:pt x="42" y="94"/>
                    </a:lnTo>
                    <a:lnTo>
                      <a:pt x="62" y="94"/>
                    </a:lnTo>
                    <a:lnTo>
                      <a:pt x="72" y="80"/>
                    </a:lnTo>
                    <a:lnTo>
                      <a:pt x="72" y="78"/>
                    </a:lnTo>
                    <a:lnTo>
                      <a:pt x="76" y="74"/>
                    </a:lnTo>
                    <a:lnTo>
                      <a:pt x="82" y="70"/>
                    </a:lnTo>
                    <a:lnTo>
                      <a:pt x="96" y="64"/>
                    </a:lnTo>
                    <a:lnTo>
                      <a:pt x="108" y="54"/>
                    </a:lnTo>
                    <a:lnTo>
                      <a:pt x="118" y="36"/>
                    </a:lnTo>
                    <a:lnTo>
                      <a:pt x="136" y="0"/>
                    </a:lnTo>
                    <a:close/>
                  </a:path>
                </a:pathLst>
              </a:custGeom>
              <a:solidFill>
                <a:srgbClr val="99CC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86" name="Freeform 17"/>
              <p:cNvSpPr>
                <a:spLocks/>
              </p:cNvSpPr>
              <p:nvPr/>
            </p:nvSpPr>
            <p:spPr bwMode="auto">
              <a:xfrm>
                <a:off x="1688" y="2015"/>
                <a:ext cx="48" cy="28"/>
              </a:xfrm>
              <a:custGeom>
                <a:avLst/>
                <a:gdLst>
                  <a:gd name="T0" fmla="*/ 0 w 48"/>
                  <a:gd name="T1" fmla="*/ 8 h 28"/>
                  <a:gd name="T2" fmla="*/ 0 w 48"/>
                  <a:gd name="T3" fmla="*/ 8 h 28"/>
                  <a:gd name="T4" fmla="*/ 20 w 48"/>
                  <a:gd name="T5" fmla="*/ 2 h 28"/>
                  <a:gd name="T6" fmla="*/ 34 w 48"/>
                  <a:gd name="T7" fmla="*/ 0 h 28"/>
                  <a:gd name="T8" fmla="*/ 44 w 48"/>
                  <a:gd name="T9" fmla="*/ 4 h 28"/>
                  <a:gd name="T10" fmla="*/ 48 w 48"/>
                  <a:gd name="T11" fmla="*/ 14 h 28"/>
                  <a:gd name="T12" fmla="*/ 38 w 48"/>
                  <a:gd name="T13" fmla="*/ 22 h 28"/>
                  <a:gd name="T14" fmla="*/ 20 w 48"/>
                  <a:gd name="T15" fmla="*/ 24 h 28"/>
                  <a:gd name="T16" fmla="*/ 6 w 48"/>
                  <a:gd name="T17" fmla="*/ 28 h 28"/>
                  <a:gd name="T18" fmla="*/ 0 w 48"/>
                  <a:gd name="T19" fmla="*/ 8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28"/>
                  <a:gd name="T32" fmla="*/ 48 w 48"/>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28">
                    <a:moveTo>
                      <a:pt x="0" y="8"/>
                    </a:moveTo>
                    <a:lnTo>
                      <a:pt x="0" y="8"/>
                    </a:lnTo>
                    <a:lnTo>
                      <a:pt x="20" y="2"/>
                    </a:lnTo>
                    <a:lnTo>
                      <a:pt x="34" y="0"/>
                    </a:lnTo>
                    <a:lnTo>
                      <a:pt x="44" y="4"/>
                    </a:lnTo>
                    <a:lnTo>
                      <a:pt x="48" y="14"/>
                    </a:lnTo>
                    <a:lnTo>
                      <a:pt x="38" y="22"/>
                    </a:lnTo>
                    <a:lnTo>
                      <a:pt x="20" y="24"/>
                    </a:lnTo>
                    <a:lnTo>
                      <a:pt x="6" y="28"/>
                    </a:lnTo>
                    <a:lnTo>
                      <a:pt x="0" y="8"/>
                    </a:lnTo>
                    <a:close/>
                  </a:path>
                </a:pathLst>
              </a:custGeom>
              <a:solidFill>
                <a:srgbClr val="99CC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87" name="Freeform 18"/>
              <p:cNvSpPr>
                <a:spLocks/>
              </p:cNvSpPr>
              <p:nvPr/>
            </p:nvSpPr>
            <p:spPr bwMode="auto">
              <a:xfrm>
                <a:off x="1618" y="2005"/>
                <a:ext cx="52" cy="62"/>
              </a:xfrm>
              <a:custGeom>
                <a:avLst/>
                <a:gdLst>
                  <a:gd name="T0" fmla="*/ 34 w 52"/>
                  <a:gd name="T1" fmla="*/ 0 h 62"/>
                  <a:gd name="T2" fmla="*/ 52 w 52"/>
                  <a:gd name="T3" fmla="*/ 28 h 62"/>
                  <a:gd name="T4" fmla="*/ 52 w 52"/>
                  <a:gd name="T5" fmla="*/ 38 h 62"/>
                  <a:gd name="T6" fmla="*/ 42 w 52"/>
                  <a:gd name="T7" fmla="*/ 52 h 62"/>
                  <a:gd name="T8" fmla="*/ 30 w 52"/>
                  <a:gd name="T9" fmla="*/ 62 h 62"/>
                  <a:gd name="T10" fmla="*/ 14 w 52"/>
                  <a:gd name="T11" fmla="*/ 52 h 62"/>
                  <a:gd name="T12" fmla="*/ 10 w 52"/>
                  <a:gd name="T13" fmla="*/ 42 h 62"/>
                  <a:gd name="T14" fmla="*/ 14 w 52"/>
                  <a:gd name="T15" fmla="*/ 28 h 62"/>
                  <a:gd name="T16" fmla="*/ 0 w 52"/>
                  <a:gd name="T17" fmla="*/ 22 h 62"/>
                  <a:gd name="T18" fmla="*/ 4 w 52"/>
                  <a:gd name="T19" fmla="*/ 10 h 62"/>
                  <a:gd name="T20" fmla="*/ 34 w 52"/>
                  <a:gd name="T21" fmla="*/ 0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62"/>
                  <a:gd name="T35" fmla="*/ 52 w 52"/>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62">
                    <a:moveTo>
                      <a:pt x="34" y="0"/>
                    </a:moveTo>
                    <a:lnTo>
                      <a:pt x="52" y="28"/>
                    </a:lnTo>
                    <a:lnTo>
                      <a:pt x="52" y="38"/>
                    </a:lnTo>
                    <a:lnTo>
                      <a:pt x="42" y="52"/>
                    </a:lnTo>
                    <a:lnTo>
                      <a:pt x="30" y="62"/>
                    </a:lnTo>
                    <a:lnTo>
                      <a:pt x="14" y="52"/>
                    </a:lnTo>
                    <a:lnTo>
                      <a:pt x="10" y="42"/>
                    </a:lnTo>
                    <a:lnTo>
                      <a:pt x="14" y="28"/>
                    </a:lnTo>
                    <a:lnTo>
                      <a:pt x="0" y="22"/>
                    </a:lnTo>
                    <a:lnTo>
                      <a:pt x="4" y="10"/>
                    </a:lnTo>
                    <a:lnTo>
                      <a:pt x="34" y="0"/>
                    </a:lnTo>
                    <a:close/>
                  </a:path>
                </a:pathLst>
              </a:custGeom>
              <a:solidFill>
                <a:srgbClr val="99CC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88" name="Freeform 19"/>
              <p:cNvSpPr>
                <a:spLocks/>
              </p:cNvSpPr>
              <p:nvPr/>
            </p:nvSpPr>
            <p:spPr bwMode="auto">
              <a:xfrm>
                <a:off x="1464" y="2175"/>
                <a:ext cx="42" cy="52"/>
              </a:xfrm>
              <a:custGeom>
                <a:avLst/>
                <a:gdLst>
                  <a:gd name="T0" fmla="*/ 22 w 42"/>
                  <a:gd name="T1" fmla="*/ 0 h 52"/>
                  <a:gd name="T2" fmla="*/ 22 w 42"/>
                  <a:gd name="T3" fmla="*/ 0 h 52"/>
                  <a:gd name="T4" fmla="*/ 16 w 42"/>
                  <a:gd name="T5" fmla="*/ 4 h 52"/>
                  <a:gd name="T6" fmla="*/ 12 w 42"/>
                  <a:gd name="T7" fmla="*/ 10 h 52"/>
                  <a:gd name="T8" fmla="*/ 8 w 42"/>
                  <a:gd name="T9" fmla="*/ 18 h 52"/>
                  <a:gd name="T10" fmla="*/ 8 w 42"/>
                  <a:gd name="T11" fmla="*/ 18 h 52"/>
                  <a:gd name="T12" fmla="*/ 0 w 42"/>
                  <a:gd name="T13" fmla="*/ 32 h 52"/>
                  <a:gd name="T14" fmla="*/ 4 w 42"/>
                  <a:gd name="T15" fmla="*/ 52 h 52"/>
                  <a:gd name="T16" fmla="*/ 4 w 42"/>
                  <a:gd name="T17" fmla="*/ 52 h 52"/>
                  <a:gd name="T18" fmla="*/ 14 w 42"/>
                  <a:gd name="T19" fmla="*/ 52 h 52"/>
                  <a:gd name="T20" fmla="*/ 22 w 42"/>
                  <a:gd name="T21" fmla="*/ 48 h 52"/>
                  <a:gd name="T22" fmla="*/ 26 w 42"/>
                  <a:gd name="T23" fmla="*/ 44 h 52"/>
                  <a:gd name="T24" fmla="*/ 28 w 42"/>
                  <a:gd name="T25" fmla="*/ 40 h 52"/>
                  <a:gd name="T26" fmla="*/ 28 w 42"/>
                  <a:gd name="T27" fmla="*/ 40 h 52"/>
                  <a:gd name="T28" fmla="*/ 38 w 42"/>
                  <a:gd name="T29" fmla="*/ 22 h 52"/>
                  <a:gd name="T30" fmla="*/ 42 w 42"/>
                  <a:gd name="T31" fmla="*/ 14 h 52"/>
                  <a:gd name="T32" fmla="*/ 38 w 42"/>
                  <a:gd name="T33" fmla="*/ 0 h 52"/>
                  <a:gd name="T34" fmla="*/ 22 w 42"/>
                  <a:gd name="T35" fmla="*/ 0 h 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52"/>
                  <a:gd name="T56" fmla="*/ 42 w 42"/>
                  <a:gd name="T57" fmla="*/ 52 h 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52">
                    <a:moveTo>
                      <a:pt x="22" y="0"/>
                    </a:moveTo>
                    <a:lnTo>
                      <a:pt x="22" y="0"/>
                    </a:lnTo>
                    <a:lnTo>
                      <a:pt x="16" y="4"/>
                    </a:lnTo>
                    <a:lnTo>
                      <a:pt x="12" y="10"/>
                    </a:lnTo>
                    <a:lnTo>
                      <a:pt x="8" y="18"/>
                    </a:lnTo>
                    <a:lnTo>
                      <a:pt x="0" y="32"/>
                    </a:lnTo>
                    <a:lnTo>
                      <a:pt x="4" y="52"/>
                    </a:lnTo>
                    <a:lnTo>
                      <a:pt x="14" y="52"/>
                    </a:lnTo>
                    <a:lnTo>
                      <a:pt x="22" y="48"/>
                    </a:lnTo>
                    <a:lnTo>
                      <a:pt x="26" y="44"/>
                    </a:lnTo>
                    <a:lnTo>
                      <a:pt x="28" y="40"/>
                    </a:lnTo>
                    <a:lnTo>
                      <a:pt x="38" y="22"/>
                    </a:lnTo>
                    <a:lnTo>
                      <a:pt x="42" y="14"/>
                    </a:lnTo>
                    <a:lnTo>
                      <a:pt x="38" y="0"/>
                    </a:lnTo>
                    <a:lnTo>
                      <a:pt x="22" y="0"/>
                    </a:lnTo>
                    <a:close/>
                  </a:path>
                </a:pathLst>
              </a:custGeom>
              <a:solidFill>
                <a:srgbClr val="99CC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89" name="Freeform 20"/>
              <p:cNvSpPr>
                <a:spLocks/>
              </p:cNvSpPr>
              <p:nvPr/>
            </p:nvSpPr>
            <p:spPr bwMode="auto">
              <a:xfrm>
                <a:off x="1436" y="2283"/>
                <a:ext cx="92" cy="106"/>
              </a:xfrm>
              <a:custGeom>
                <a:avLst/>
                <a:gdLst>
                  <a:gd name="T0" fmla="*/ 28 w 92"/>
                  <a:gd name="T1" fmla="*/ 0 h 106"/>
                  <a:gd name="T2" fmla="*/ 46 w 92"/>
                  <a:gd name="T3" fmla="*/ 0 h 106"/>
                  <a:gd name="T4" fmla="*/ 46 w 92"/>
                  <a:gd name="T5" fmla="*/ 0 h 106"/>
                  <a:gd name="T6" fmla="*/ 48 w 92"/>
                  <a:gd name="T7" fmla="*/ 28 h 106"/>
                  <a:gd name="T8" fmla="*/ 50 w 92"/>
                  <a:gd name="T9" fmla="*/ 38 h 106"/>
                  <a:gd name="T10" fmla="*/ 50 w 92"/>
                  <a:gd name="T11" fmla="*/ 52 h 106"/>
                  <a:gd name="T12" fmla="*/ 46 w 92"/>
                  <a:gd name="T13" fmla="*/ 64 h 106"/>
                  <a:gd name="T14" fmla="*/ 46 w 92"/>
                  <a:gd name="T15" fmla="*/ 74 h 106"/>
                  <a:gd name="T16" fmla="*/ 46 w 92"/>
                  <a:gd name="T17" fmla="*/ 74 h 106"/>
                  <a:gd name="T18" fmla="*/ 70 w 92"/>
                  <a:gd name="T19" fmla="*/ 84 h 106"/>
                  <a:gd name="T20" fmla="*/ 84 w 92"/>
                  <a:gd name="T21" fmla="*/ 88 h 106"/>
                  <a:gd name="T22" fmla="*/ 92 w 92"/>
                  <a:gd name="T23" fmla="*/ 106 h 106"/>
                  <a:gd name="T24" fmla="*/ 32 w 92"/>
                  <a:gd name="T25" fmla="*/ 106 h 106"/>
                  <a:gd name="T26" fmla="*/ 4 w 92"/>
                  <a:gd name="T27" fmla="*/ 60 h 106"/>
                  <a:gd name="T28" fmla="*/ 0 w 92"/>
                  <a:gd name="T29" fmla="*/ 46 h 106"/>
                  <a:gd name="T30" fmla="*/ 28 w 92"/>
                  <a:gd name="T31" fmla="*/ 0 h 10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2"/>
                  <a:gd name="T49" fmla="*/ 0 h 106"/>
                  <a:gd name="T50" fmla="*/ 92 w 92"/>
                  <a:gd name="T51" fmla="*/ 106 h 10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2" h="106">
                    <a:moveTo>
                      <a:pt x="28" y="0"/>
                    </a:moveTo>
                    <a:lnTo>
                      <a:pt x="46" y="0"/>
                    </a:lnTo>
                    <a:lnTo>
                      <a:pt x="48" y="28"/>
                    </a:lnTo>
                    <a:lnTo>
                      <a:pt x="50" y="38"/>
                    </a:lnTo>
                    <a:lnTo>
                      <a:pt x="50" y="52"/>
                    </a:lnTo>
                    <a:lnTo>
                      <a:pt x="46" y="64"/>
                    </a:lnTo>
                    <a:lnTo>
                      <a:pt x="46" y="74"/>
                    </a:lnTo>
                    <a:lnTo>
                      <a:pt x="70" y="84"/>
                    </a:lnTo>
                    <a:lnTo>
                      <a:pt x="84" y="88"/>
                    </a:lnTo>
                    <a:lnTo>
                      <a:pt x="92" y="106"/>
                    </a:lnTo>
                    <a:lnTo>
                      <a:pt x="32" y="106"/>
                    </a:lnTo>
                    <a:lnTo>
                      <a:pt x="4" y="60"/>
                    </a:lnTo>
                    <a:lnTo>
                      <a:pt x="0" y="46"/>
                    </a:lnTo>
                    <a:lnTo>
                      <a:pt x="28" y="0"/>
                    </a:lnTo>
                    <a:close/>
                  </a:path>
                </a:pathLst>
              </a:custGeom>
              <a:solidFill>
                <a:srgbClr val="99CC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90" name="Freeform 21"/>
              <p:cNvSpPr>
                <a:spLocks/>
              </p:cNvSpPr>
              <p:nvPr/>
            </p:nvSpPr>
            <p:spPr bwMode="auto">
              <a:xfrm>
                <a:off x="1492" y="2461"/>
                <a:ext cx="66" cy="52"/>
              </a:xfrm>
              <a:custGeom>
                <a:avLst/>
                <a:gdLst>
                  <a:gd name="T0" fmla="*/ 60 w 66"/>
                  <a:gd name="T1" fmla="*/ 0 h 52"/>
                  <a:gd name="T2" fmla="*/ 60 w 66"/>
                  <a:gd name="T3" fmla="*/ 0 h 52"/>
                  <a:gd name="T4" fmla="*/ 60 w 66"/>
                  <a:gd name="T5" fmla="*/ 0 h 52"/>
                  <a:gd name="T6" fmla="*/ 60 w 66"/>
                  <a:gd name="T7" fmla="*/ 2 h 52"/>
                  <a:gd name="T8" fmla="*/ 56 w 66"/>
                  <a:gd name="T9" fmla="*/ 6 h 52"/>
                  <a:gd name="T10" fmla="*/ 48 w 66"/>
                  <a:gd name="T11" fmla="*/ 10 h 52"/>
                  <a:gd name="T12" fmla="*/ 48 w 66"/>
                  <a:gd name="T13" fmla="*/ 10 h 52"/>
                  <a:gd name="T14" fmla="*/ 44 w 66"/>
                  <a:gd name="T15" fmla="*/ 14 h 52"/>
                  <a:gd name="T16" fmla="*/ 44 w 66"/>
                  <a:gd name="T17" fmla="*/ 16 h 52"/>
                  <a:gd name="T18" fmla="*/ 42 w 66"/>
                  <a:gd name="T19" fmla="*/ 18 h 52"/>
                  <a:gd name="T20" fmla="*/ 36 w 66"/>
                  <a:gd name="T21" fmla="*/ 18 h 52"/>
                  <a:gd name="T22" fmla="*/ 36 w 66"/>
                  <a:gd name="T23" fmla="*/ 18 h 52"/>
                  <a:gd name="T24" fmla="*/ 26 w 66"/>
                  <a:gd name="T25" fmla="*/ 16 h 52"/>
                  <a:gd name="T26" fmla="*/ 24 w 66"/>
                  <a:gd name="T27" fmla="*/ 14 h 52"/>
                  <a:gd name="T28" fmla="*/ 22 w 66"/>
                  <a:gd name="T29" fmla="*/ 14 h 52"/>
                  <a:gd name="T30" fmla="*/ 18 w 66"/>
                  <a:gd name="T31" fmla="*/ 18 h 52"/>
                  <a:gd name="T32" fmla="*/ 18 w 66"/>
                  <a:gd name="T33" fmla="*/ 18 h 52"/>
                  <a:gd name="T34" fmla="*/ 10 w 66"/>
                  <a:gd name="T35" fmla="*/ 24 h 52"/>
                  <a:gd name="T36" fmla="*/ 6 w 66"/>
                  <a:gd name="T37" fmla="*/ 28 h 52"/>
                  <a:gd name="T38" fmla="*/ 0 w 66"/>
                  <a:gd name="T39" fmla="*/ 36 h 52"/>
                  <a:gd name="T40" fmla="*/ 32 w 66"/>
                  <a:gd name="T41" fmla="*/ 46 h 52"/>
                  <a:gd name="T42" fmla="*/ 42 w 66"/>
                  <a:gd name="T43" fmla="*/ 48 h 52"/>
                  <a:gd name="T44" fmla="*/ 42 w 66"/>
                  <a:gd name="T45" fmla="*/ 48 h 52"/>
                  <a:gd name="T46" fmla="*/ 66 w 66"/>
                  <a:gd name="T47" fmla="*/ 52 h 52"/>
                  <a:gd name="T48" fmla="*/ 66 w 66"/>
                  <a:gd name="T49" fmla="*/ 32 h 52"/>
                  <a:gd name="T50" fmla="*/ 60 w 66"/>
                  <a:gd name="T51" fmla="*/ 0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6"/>
                  <a:gd name="T79" fmla="*/ 0 h 52"/>
                  <a:gd name="T80" fmla="*/ 66 w 66"/>
                  <a:gd name="T81" fmla="*/ 52 h 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6" h="52">
                    <a:moveTo>
                      <a:pt x="60" y="0"/>
                    </a:moveTo>
                    <a:lnTo>
                      <a:pt x="60" y="0"/>
                    </a:lnTo>
                    <a:lnTo>
                      <a:pt x="60" y="2"/>
                    </a:lnTo>
                    <a:lnTo>
                      <a:pt x="56" y="6"/>
                    </a:lnTo>
                    <a:lnTo>
                      <a:pt x="48" y="10"/>
                    </a:lnTo>
                    <a:lnTo>
                      <a:pt x="44" y="14"/>
                    </a:lnTo>
                    <a:lnTo>
                      <a:pt x="44" y="16"/>
                    </a:lnTo>
                    <a:lnTo>
                      <a:pt x="42" y="18"/>
                    </a:lnTo>
                    <a:lnTo>
                      <a:pt x="36" y="18"/>
                    </a:lnTo>
                    <a:lnTo>
                      <a:pt x="26" y="16"/>
                    </a:lnTo>
                    <a:lnTo>
                      <a:pt x="24" y="14"/>
                    </a:lnTo>
                    <a:lnTo>
                      <a:pt x="22" y="14"/>
                    </a:lnTo>
                    <a:lnTo>
                      <a:pt x="18" y="18"/>
                    </a:lnTo>
                    <a:lnTo>
                      <a:pt x="10" y="24"/>
                    </a:lnTo>
                    <a:lnTo>
                      <a:pt x="6" y="28"/>
                    </a:lnTo>
                    <a:lnTo>
                      <a:pt x="0" y="36"/>
                    </a:lnTo>
                    <a:lnTo>
                      <a:pt x="32" y="46"/>
                    </a:lnTo>
                    <a:lnTo>
                      <a:pt x="42" y="48"/>
                    </a:lnTo>
                    <a:lnTo>
                      <a:pt x="66" y="52"/>
                    </a:lnTo>
                    <a:lnTo>
                      <a:pt x="66" y="32"/>
                    </a:lnTo>
                    <a:lnTo>
                      <a:pt x="60" y="0"/>
                    </a:lnTo>
                    <a:close/>
                  </a:path>
                </a:pathLst>
              </a:custGeom>
              <a:solidFill>
                <a:srgbClr val="99CC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91" name="Freeform 22"/>
              <p:cNvSpPr>
                <a:spLocks/>
              </p:cNvSpPr>
              <p:nvPr/>
            </p:nvSpPr>
            <p:spPr bwMode="auto">
              <a:xfrm>
                <a:off x="1248" y="2497"/>
                <a:ext cx="168" cy="158"/>
              </a:xfrm>
              <a:custGeom>
                <a:avLst/>
                <a:gdLst>
                  <a:gd name="T0" fmla="*/ 146 w 168"/>
                  <a:gd name="T1" fmla="*/ 0 h 158"/>
                  <a:gd name="T2" fmla="*/ 92 w 168"/>
                  <a:gd name="T3" fmla="*/ 34 h 158"/>
                  <a:gd name="T4" fmla="*/ 66 w 168"/>
                  <a:gd name="T5" fmla="*/ 44 h 158"/>
                  <a:gd name="T6" fmla="*/ 66 w 168"/>
                  <a:gd name="T7" fmla="*/ 44 h 158"/>
                  <a:gd name="T8" fmla="*/ 62 w 168"/>
                  <a:gd name="T9" fmla="*/ 48 h 158"/>
                  <a:gd name="T10" fmla="*/ 60 w 168"/>
                  <a:gd name="T11" fmla="*/ 52 h 158"/>
                  <a:gd name="T12" fmla="*/ 60 w 168"/>
                  <a:gd name="T13" fmla="*/ 54 h 158"/>
                  <a:gd name="T14" fmla="*/ 60 w 168"/>
                  <a:gd name="T15" fmla="*/ 56 h 158"/>
                  <a:gd name="T16" fmla="*/ 60 w 168"/>
                  <a:gd name="T17" fmla="*/ 56 h 158"/>
                  <a:gd name="T18" fmla="*/ 60 w 168"/>
                  <a:gd name="T19" fmla="*/ 56 h 158"/>
                  <a:gd name="T20" fmla="*/ 50 w 168"/>
                  <a:gd name="T21" fmla="*/ 58 h 158"/>
                  <a:gd name="T22" fmla="*/ 50 w 168"/>
                  <a:gd name="T23" fmla="*/ 58 h 158"/>
                  <a:gd name="T24" fmla="*/ 24 w 168"/>
                  <a:gd name="T25" fmla="*/ 62 h 158"/>
                  <a:gd name="T26" fmla="*/ 8 w 168"/>
                  <a:gd name="T27" fmla="*/ 66 h 158"/>
                  <a:gd name="T28" fmla="*/ 0 w 168"/>
                  <a:gd name="T29" fmla="*/ 80 h 158"/>
                  <a:gd name="T30" fmla="*/ 4 w 168"/>
                  <a:gd name="T31" fmla="*/ 94 h 158"/>
                  <a:gd name="T32" fmla="*/ 18 w 168"/>
                  <a:gd name="T33" fmla="*/ 104 h 158"/>
                  <a:gd name="T34" fmla="*/ 22 w 168"/>
                  <a:gd name="T35" fmla="*/ 114 h 158"/>
                  <a:gd name="T36" fmla="*/ 22 w 168"/>
                  <a:gd name="T37" fmla="*/ 114 h 158"/>
                  <a:gd name="T38" fmla="*/ 26 w 168"/>
                  <a:gd name="T39" fmla="*/ 118 h 158"/>
                  <a:gd name="T40" fmla="*/ 38 w 168"/>
                  <a:gd name="T41" fmla="*/ 128 h 158"/>
                  <a:gd name="T42" fmla="*/ 38 w 168"/>
                  <a:gd name="T43" fmla="*/ 128 h 158"/>
                  <a:gd name="T44" fmla="*/ 56 w 168"/>
                  <a:gd name="T45" fmla="*/ 140 h 158"/>
                  <a:gd name="T46" fmla="*/ 66 w 168"/>
                  <a:gd name="T47" fmla="*/ 146 h 158"/>
                  <a:gd name="T48" fmla="*/ 74 w 168"/>
                  <a:gd name="T49" fmla="*/ 148 h 158"/>
                  <a:gd name="T50" fmla="*/ 74 w 168"/>
                  <a:gd name="T51" fmla="*/ 148 h 158"/>
                  <a:gd name="T52" fmla="*/ 80 w 168"/>
                  <a:gd name="T53" fmla="*/ 148 h 158"/>
                  <a:gd name="T54" fmla="*/ 84 w 168"/>
                  <a:gd name="T55" fmla="*/ 146 h 158"/>
                  <a:gd name="T56" fmla="*/ 90 w 168"/>
                  <a:gd name="T57" fmla="*/ 146 h 158"/>
                  <a:gd name="T58" fmla="*/ 102 w 168"/>
                  <a:gd name="T59" fmla="*/ 148 h 158"/>
                  <a:gd name="T60" fmla="*/ 102 w 168"/>
                  <a:gd name="T61" fmla="*/ 148 h 158"/>
                  <a:gd name="T62" fmla="*/ 112 w 168"/>
                  <a:gd name="T63" fmla="*/ 154 h 158"/>
                  <a:gd name="T64" fmla="*/ 118 w 168"/>
                  <a:gd name="T65" fmla="*/ 158 h 158"/>
                  <a:gd name="T66" fmla="*/ 122 w 168"/>
                  <a:gd name="T67" fmla="*/ 158 h 158"/>
                  <a:gd name="T68" fmla="*/ 132 w 168"/>
                  <a:gd name="T69" fmla="*/ 156 h 158"/>
                  <a:gd name="T70" fmla="*/ 132 w 168"/>
                  <a:gd name="T71" fmla="*/ 156 h 158"/>
                  <a:gd name="T72" fmla="*/ 140 w 168"/>
                  <a:gd name="T73" fmla="*/ 152 h 158"/>
                  <a:gd name="T74" fmla="*/ 144 w 168"/>
                  <a:gd name="T75" fmla="*/ 146 h 158"/>
                  <a:gd name="T76" fmla="*/ 148 w 168"/>
                  <a:gd name="T77" fmla="*/ 138 h 158"/>
                  <a:gd name="T78" fmla="*/ 152 w 168"/>
                  <a:gd name="T79" fmla="*/ 130 h 158"/>
                  <a:gd name="T80" fmla="*/ 154 w 168"/>
                  <a:gd name="T81" fmla="*/ 116 h 158"/>
                  <a:gd name="T82" fmla="*/ 154 w 168"/>
                  <a:gd name="T83" fmla="*/ 110 h 158"/>
                  <a:gd name="T84" fmla="*/ 168 w 168"/>
                  <a:gd name="T85" fmla="*/ 72 h 158"/>
                  <a:gd name="T86" fmla="*/ 154 w 168"/>
                  <a:gd name="T87" fmla="*/ 38 h 158"/>
                  <a:gd name="T88" fmla="*/ 168 w 168"/>
                  <a:gd name="T89" fmla="*/ 10 h 158"/>
                  <a:gd name="T90" fmla="*/ 146 w 168"/>
                  <a:gd name="T91" fmla="*/ 0 h 15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8"/>
                  <a:gd name="T139" fmla="*/ 0 h 158"/>
                  <a:gd name="T140" fmla="*/ 168 w 168"/>
                  <a:gd name="T141" fmla="*/ 158 h 15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8" h="158">
                    <a:moveTo>
                      <a:pt x="146" y="0"/>
                    </a:moveTo>
                    <a:lnTo>
                      <a:pt x="92" y="34"/>
                    </a:lnTo>
                    <a:lnTo>
                      <a:pt x="66" y="44"/>
                    </a:lnTo>
                    <a:lnTo>
                      <a:pt x="62" y="48"/>
                    </a:lnTo>
                    <a:lnTo>
                      <a:pt x="60" y="52"/>
                    </a:lnTo>
                    <a:lnTo>
                      <a:pt x="60" y="54"/>
                    </a:lnTo>
                    <a:lnTo>
                      <a:pt x="60" y="56"/>
                    </a:lnTo>
                    <a:lnTo>
                      <a:pt x="50" y="58"/>
                    </a:lnTo>
                    <a:lnTo>
                      <a:pt x="24" y="62"/>
                    </a:lnTo>
                    <a:lnTo>
                      <a:pt x="8" y="66"/>
                    </a:lnTo>
                    <a:lnTo>
                      <a:pt x="0" y="80"/>
                    </a:lnTo>
                    <a:lnTo>
                      <a:pt x="4" y="94"/>
                    </a:lnTo>
                    <a:lnTo>
                      <a:pt x="18" y="104"/>
                    </a:lnTo>
                    <a:lnTo>
                      <a:pt x="22" y="114"/>
                    </a:lnTo>
                    <a:lnTo>
                      <a:pt x="26" y="118"/>
                    </a:lnTo>
                    <a:lnTo>
                      <a:pt x="38" y="128"/>
                    </a:lnTo>
                    <a:lnTo>
                      <a:pt x="56" y="140"/>
                    </a:lnTo>
                    <a:lnTo>
                      <a:pt x="66" y="146"/>
                    </a:lnTo>
                    <a:lnTo>
                      <a:pt x="74" y="148"/>
                    </a:lnTo>
                    <a:lnTo>
                      <a:pt x="80" y="148"/>
                    </a:lnTo>
                    <a:lnTo>
                      <a:pt x="84" y="146"/>
                    </a:lnTo>
                    <a:lnTo>
                      <a:pt x="90" y="146"/>
                    </a:lnTo>
                    <a:lnTo>
                      <a:pt x="102" y="148"/>
                    </a:lnTo>
                    <a:lnTo>
                      <a:pt x="112" y="154"/>
                    </a:lnTo>
                    <a:lnTo>
                      <a:pt x="118" y="158"/>
                    </a:lnTo>
                    <a:lnTo>
                      <a:pt x="122" y="158"/>
                    </a:lnTo>
                    <a:lnTo>
                      <a:pt x="132" y="156"/>
                    </a:lnTo>
                    <a:lnTo>
                      <a:pt x="140" y="152"/>
                    </a:lnTo>
                    <a:lnTo>
                      <a:pt x="144" y="146"/>
                    </a:lnTo>
                    <a:lnTo>
                      <a:pt x="148" y="138"/>
                    </a:lnTo>
                    <a:lnTo>
                      <a:pt x="152" y="130"/>
                    </a:lnTo>
                    <a:lnTo>
                      <a:pt x="154" y="116"/>
                    </a:lnTo>
                    <a:lnTo>
                      <a:pt x="154" y="110"/>
                    </a:lnTo>
                    <a:lnTo>
                      <a:pt x="168" y="72"/>
                    </a:lnTo>
                    <a:lnTo>
                      <a:pt x="154" y="38"/>
                    </a:lnTo>
                    <a:lnTo>
                      <a:pt x="168" y="10"/>
                    </a:lnTo>
                    <a:lnTo>
                      <a:pt x="146" y="0"/>
                    </a:lnTo>
                    <a:close/>
                  </a:path>
                </a:pathLst>
              </a:custGeom>
              <a:solidFill>
                <a:srgbClr val="99CC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92" name="Freeform 23"/>
              <p:cNvSpPr>
                <a:spLocks/>
              </p:cNvSpPr>
              <p:nvPr/>
            </p:nvSpPr>
            <p:spPr bwMode="auto">
              <a:xfrm>
                <a:off x="1110" y="2419"/>
                <a:ext cx="54" cy="104"/>
              </a:xfrm>
              <a:custGeom>
                <a:avLst/>
                <a:gdLst>
                  <a:gd name="T0" fmla="*/ 0 w 54"/>
                  <a:gd name="T1" fmla="*/ 0 h 104"/>
                  <a:gd name="T2" fmla="*/ 20 w 54"/>
                  <a:gd name="T3" fmla="*/ 80 h 104"/>
                  <a:gd name="T4" fmla="*/ 44 w 54"/>
                  <a:gd name="T5" fmla="*/ 98 h 104"/>
                  <a:gd name="T6" fmla="*/ 54 w 54"/>
                  <a:gd name="T7" fmla="*/ 104 h 104"/>
                  <a:gd name="T8" fmla="*/ 52 w 54"/>
                  <a:gd name="T9" fmla="*/ 70 h 104"/>
                  <a:gd name="T10" fmla="*/ 38 w 54"/>
                  <a:gd name="T11" fmla="*/ 42 h 104"/>
                  <a:gd name="T12" fmla="*/ 0 w 54"/>
                  <a:gd name="T13" fmla="*/ 0 h 104"/>
                  <a:gd name="T14" fmla="*/ 0 60000 65536"/>
                  <a:gd name="T15" fmla="*/ 0 60000 65536"/>
                  <a:gd name="T16" fmla="*/ 0 60000 65536"/>
                  <a:gd name="T17" fmla="*/ 0 60000 65536"/>
                  <a:gd name="T18" fmla="*/ 0 60000 65536"/>
                  <a:gd name="T19" fmla="*/ 0 60000 65536"/>
                  <a:gd name="T20" fmla="*/ 0 60000 65536"/>
                  <a:gd name="T21" fmla="*/ 0 w 54"/>
                  <a:gd name="T22" fmla="*/ 0 h 104"/>
                  <a:gd name="T23" fmla="*/ 54 w 54"/>
                  <a:gd name="T24" fmla="*/ 104 h 1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104">
                    <a:moveTo>
                      <a:pt x="0" y="0"/>
                    </a:moveTo>
                    <a:lnTo>
                      <a:pt x="20" y="80"/>
                    </a:lnTo>
                    <a:lnTo>
                      <a:pt x="44" y="98"/>
                    </a:lnTo>
                    <a:lnTo>
                      <a:pt x="54" y="104"/>
                    </a:lnTo>
                    <a:lnTo>
                      <a:pt x="52" y="70"/>
                    </a:lnTo>
                    <a:lnTo>
                      <a:pt x="38" y="42"/>
                    </a:lnTo>
                    <a:lnTo>
                      <a:pt x="0" y="0"/>
                    </a:lnTo>
                    <a:close/>
                  </a:path>
                </a:pathLst>
              </a:custGeom>
              <a:solidFill>
                <a:srgbClr val="99CC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93" name="Freeform 24"/>
              <p:cNvSpPr>
                <a:spLocks/>
              </p:cNvSpPr>
              <p:nvPr/>
            </p:nvSpPr>
            <p:spPr bwMode="auto">
              <a:xfrm>
                <a:off x="1044" y="2423"/>
                <a:ext cx="132" cy="244"/>
              </a:xfrm>
              <a:custGeom>
                <a:avLst/>
                <a:gdLst>
                  <a:gd name="T0" fmla="*/ 0 w 132"/>
                  <a:gd name="T1" fmla="*/ 0 h 244"/>
                  <a:gd name="T2" fmla="*/ 80 w 132"/>
                  <a:gd name="T3" fmla="*/ 98 h 244"/>
                  <a:gd name="T4" fmla="*/ 108 w 132"/>
                  <a:gd name="T5" fmla="*/ 132 h 244"/>
                  <a:gd name="T6" fmla="*/ 120 w 132"/>
                  <a:gd name="T7" fmla="*/ 160 h 244"/>
                  <a:gd name="T8" fmla="*/ 120 w 132"/>
                  <a:gd name="T9" fmla="*/ 160 h 244"/>
                  <a:gd name="T10" fmla="*/ 122 w 132"/>
                  <a:gd name="T11" fmla="*/ 166 h 244"/>
                  <a:gd name="T12" fmla="*/ 124 w 132"/>
                  <a:gd name="T13" fmla="*/ 180 h 244"/>
                  <a:gd name="T14" fmla="*/ 124 w 132"/>
                  <a:gd name="T15" fmla="*/ 180 h 244"/>
                  <a:gd name="T16" fmla="*/ 128 w 132"/>
                  <a:gd name="T17" fmla="*/ 210 h 244"/>
                  <a:gd name="T18" fmla="*/ 132 w 132"/>
                  <a:gd name="T19" fmla="*/ 230 h 244"/>
                  <a:gd name="T20" fmla="*/ 132 w 132"/>
                  <a:gd name="T21" fmla="*/ 230 h 244"/>
                  <a:gd name="T22" fmla="*/ 132 w 132"/>
                  <a:gd name="T23" fmla="*/ 234 h 244"/>
                  <a:gd name="T24" fmla="*/ 130 w 132"/>
                  <a:gd name="T25" fmla="*/ 238 h 244"/>
                  <a:gd name="T26" fmla="*/ 130 w 132"/>
                  <a:gd name="T27" fmla="*/ 242 h 244"/>
                  <a:gd name="T28" fmla="*/ 126 w 132"/>
                  <a:gd name="T29" fmla="*/ 244 h 244"/>
                  <a:gd name="T30" fmla="*/ 122 w 132"/>
                  <a:gd name="T31" fmla="*/ 242 h 244"/>
                  <a:gd name="T32" fmla="*/ 114 w 132"/>
                  <a:gd name="T33" fmla="*/ 238 h 244"/>
                  <a:gd name="T34" fmla="*/ 104 w 132"/>
                  <a:gd name="T35" fmla="*/ 230 h 244"/>
                  <a:gd name="T36" fmla="*/ 104 w 132"/>
                  <a:gd name="T37" fmla="*/ 230 h 244"/>
                  <a:gd name="T38" fmla="*/ 84 w 132"/>
                  <a:gd name="T39" fmla="*/ 212 h 244"/>
                  <a:gd name="T40" fmla="*/ 68 w 132"/>
                  <a:gd name="T41" fmla="*/ 198 h 244"/>
                  <a:gd name="T42" fmla="*/ 60 w 132"/>
                  <a:gd name="T43" fmla="*/ 192 h 244"/>
                  <a:gd name="T44" fmla="*/ 54 w 132"/>
                  <a:gd name="T45" fmla="*/ 182 h 244"/>
                  <a:gd name="T46" fmla="*/ 48 w 132"/>
                  <a:gd name="T47" fmla="*/ 172 h 244"/>
                  <a:gd name="T48" fmla="*/ 40 w 132"/>
                  <a:gd name="T49" fmla="*/ 156 h 244"/>
                  <a:gd name="T50" fmla="*/ 40 w 132"/>
                  <a:gd name="T51" fmla="*/ 156 h 244"/>
                  <a:gd name="T52" fmla="*/ 10 w 132"/>
                  <a:gd name="T53" fmla="*/ 74 h 244"/>
                  <a:gd name="T54" fmla="*/ 10 w 132"/>
                  <a:gd name="T55" fmla="*/ 74 h 244"/>
                  <a:gd name="T56" fmla="*/ 6 w 132"/>
                  <a:gd name="T57" fmla="*/ 58 h 244"/>
                  <a:gd name="T58" fmla="*/ 4 w 132"/>
                  <a:gd name="T59" fmla="*/ 32 h 244"/>
                  <a:gd name="T60" fmla="*/ 0 w 132"/>
                  <a:gd name="T61" fmla="*/ 0 h 244"/>
                  <a:gd name="T62" fmla="*/ 0 w 132"/>
                  <a:gd name="T63" fmla="*/ 0 h 2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2"/>
                  <a:gd name="T97" fmla="*/ 0 h 244"/>
                  <a:gd name="T98" fmla="*/ 132 w 132"/>
                  <a:gd name="T99" fmla="*/ 244 h 2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2" h="244">
                    <a:moveTo>
                      <a:pt x="0" y="0"/>
                    </a:moveTo>
                    <a:lnTo>
                      <a:pt x="80" y="98"/>
                    </a:lnTo>
                    <a:lnTo>
                      <a:pt x="108" y="132"/>
                    </a:lnTo>
                    <a:lnTo>
                      <a:pt x="120" y="160"/>
                    </a:lnTo>
                    <a:lnTo>
                      <a:pt x="122" y="166"/>
                    </a:lnTo>
                    <a:lnTo>
                      <a:pt x="124" y="180"/>
                    </a:lnTo>
                    <a:lnTo>
                      <a:pt x="128" y="210"/>
                    </a:lnTo>
                    <a:lnTo>
                      <a:pt x="132" y="230"/>
                    </a:lnTo>
                    <a:lnTo>
                      <a:pt x="132" y="234"/>
                    </a:lnTo>
                    <a:lnTo>
                      <a:pt x="130" y="238"/>
                    </a:lnTo>
                    <a:lnTo>
                      <a:pt x="130" y="242"/>
                    </a:lnTo>
                    <a:lnTo>
                      <a:pt x="126" y="244"/>
                    </a:lnTo>
                    <a:lnTo>
                      <a:pt x="122" y="242"/>
                    </a:lnTo>
                    <a:lnTo>
                      <a:pt x="114" y="238"/>
                    </a:lnTo>
                    <a:lnTo>
                      <a:pt x="104" y="230"/>
                    </a:lnTo>
                    <a:lnTo>
                      <a:pt x="84" y="212"/>
                    </a:lnTo>
                    <a:lnTo>
                      <a:pt x="68" y="198"/>
                    </a:lnTo>
                    <a:lnTo>
                      <a:pt x="60" y="192"/>
                    </a:lnTo>
                    <a:lnTo>
                      <a:pt x="54" y="182"/>
                    </a:lnTo>
                    <a:lnTo>
                      <a:pt x="48" y="172"/>
                    </a:lnTo>
                    <a:lnTo>
                      <a:pt x="40" y="156"/>
                    </a:lnTo>
                    <a:lnTo>
                      <a:pt x="10" y="74"/>
                    </a:lnTo>
                    <a:lnTo>
                      <a:pt x="6" y="58"/>
                    </a:lnTo>
                    <a:lnTo>
                      <a:pt x="4" y="32"/>
                    </a:lnTo>
                    <a:lnTo>
                      <a:pt x="0" y="0"/>
                    </a:lnTo>
                    <a:close/>
                  </a:path>
                </a:pathLst>
              </a:custGeom>
              <a:solidFill>
                <a:srgbClr val="99CC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94" name="Freeform 25"/>
              <p:cNvSpPr>
                <a:spLocks/>
              </p:cNvSpPr>
              <p:nvPr/>
            </p:nvSpPr>
            <p:spPr bwMode="auto">
              <a:xfrm>
                <a:off x="1196" y="2667"/>
                <a:ext cx="182" cy="76"/>
              </a:xfrm>
              <a:custGeom>
                <a:avLst/>
                <a:gdLst>
                  <a:gd name="T0" fmla="*/ 0 w 182"/>
                  <a:gd name="T1" fmla="*/ 18 h 76"/>
                  <a:gd name="T2" fmla="*/ 94 w 182"/>
                  <a:gd name="T3" fmla="*/ 58 h 76"/>
                  <a:gd name="T4" fmla="*/ 150 w 182"/>
                  <a:gd name="T5" fmla="*/ 72 h 76"/>
                  <a:gd name="T6" fmla="*/ 150 w 182"/>
                  <a:gd name="T7" fmla="*/ 72 h 76"/>
                  <a:gd name="T8" fmla="*/ 156 w 182"/>
                  <a:gd name="T9" fmla="*/ 74 h 76"/>
                  <a:gd name="T10" fmla="*/ 170 w 182"/>
                  <a:gd name="T11" fmla="*/ 76 h 76"/>
                  <a:gd name="T12" fmla="*/ 170 w 182"/>
                  <a:gd name="T13" fmla="*/ 76 h 76"/>
                  <a:gd name="T14" fmla="*/ 182 w 182"/>
                  <a:gd name="T15" fmla="*/ 76 h 76"/>
                  <a:gd name="T16" fmla="*/ 182 w 182"/>
                  <a:gd name="T17" fmla="*/ 76 h 76"/>
                  <a:gd name="T18" fmla="*/ 182 w 182"/>
                  <a:gd name="T19" fmla="*/ 74 h 76"/>
                  <a:gd name="T20" fmla="*/ 180 w 182"/>
                  <a:gd name="T21" fmla="*/ 66 h 76"/>
                  <a:gd name="T22" fmla="*/ 176 w 182"/>
                  <a:gd name="T23" fmla="*/ 58 h 76"/>
                  <a:gd name="T24" fmla="*/ 174 w 182"/>
                  <a:gd name="T25" fmla="*/ 54 h 76"/>
                  <a:gd name="T26" fmla="*/ 168 w 182"/>
                  <a:gd name="T27" fmla="*/ 52 h 76"/>
                  <a:gd name="T28" fmla="*/ 168 w 182"/>
                  <a:gd name="T29" fmla="*/ 52 h 76"/>
                  <a:gd name="T30" fmla="*/ 130 w 182"/>
                  <a:gd name="T31" fmla="*/ 38 h 76"/>
                  <a:gd name="T32" fmla="*/ 130 w 182"/>
                  <a:gd name="T33" fmla="*/ 38 h 76"/>
                  <a:gd name="T34" fmla="*/ 136 w 182"/>
                  <a:gd name="T35" fmla="*/ 40 h 76"/>
                  <a:gd name="T36" fmla="*/ 108 w 182"/>
                  <a:gd name="T37" fmla="*/ 28 h 76"/>
                  <a:gd name="T38" fmla="*/ 108 w 182"/>
                  <a:gd name="T39" fmla="*/ 28 h 76"/>
                  <a:gd name="T40" fmla="*/ 62 w 182"/>
                  <a:gd name="T41" fmla="*/ 6 h 76"/>
                  <a:gd name="T42" fmla="*/ 14 w 182"/>
                  <a:gd name="T43" fmla="*/ 0 h 76"/>
                  <a:gd name="T44" fmla="*/ 0 w 182"/>
                  <a:gd name="T45" fmla="*/ 18 h 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2"/>
                  <a:gd name="T70" fmla="*/ 0 h 76"/>
                  <a:gd name="T71" fmla="*/ 182 w 182"/>
                  <a:gd name="T72" fmla="*/ 76 h 7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2" h="76">
                    <a:moveTo>
                      <a:pt x="0" y="18"/>
                    </a:moveTo>
                    <a:lnTo>
                      <a:pt x="94" y="58"/>
                    </a:lnTo>
                    <a:lnTo>
                      <a:pt x="150" y="72"/>
                    </a:lnTo>
                    <a:lnTo>
                      <a:pt x="156" y="74"/>
                    </a:lnTo>
                    <a:lnTo>
                      <a:pt x="170" y="76"/>
                    </a:lnTo>
                    <a:lnTo>
                      <a:pt x="182" y="76"/>
                    </a:lnTo>
                    <a:lnTo>
                      <a:pt x="182" y="74"/>
                    </a:lnTo>
                    <a:lnTo>
                      <a:pt x="180" y="66"/>
                    </a:lnTo>
                    <a:lnTo>
                      <a:pt x="176" y="58"/>
                    </a:lnTo>
                    <a:lnTo>
                      <a:pt x="174" y="54"/>
                    </a:lnTo>
                    <a:lnTo>
                      <a:pt x="168" y="52"/>
                    </a:lnTo>
                    <a:lnTo>
                      <a:pt x="130" y="38"/>
                    </a:lnTo>
                    <a:lnTo>
                      <a:pt x="136" y="40"/>
                    </a:lnTo>
                    <a:lnTo>
                      <a:pt x="108" y="28"/>
                    </a:lnTo>
                    <a:lnTo>
                      <a:pt x="62" y="6"/>
                    </a:lnTo>
                    <a:lnTo>
                      <a:pt x="14" y="0"/>
                    </a:lnTo>
                    <a:lnTo>
                      <a:pt x="0" y="18"/>
                    </a:lnTo>
                    <a:close/>
                  </a:path>
                </a:pathLst>
              </a:custGeom>
              <a:solidFill>
                <a:srgbClr val="99CC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95" name="Freeform 26"/>
              <p:cNvSpPr>
                <a:spLocks/>
              </p:cNvSpPr>
              <p:nvPr/>
            </p:nvSpPr>
            <p:spPr bwMode="auto">
              <a:xfrm>
                <a:off x="1658" y="2653"/>
                <a:ext cx="336" cy="122"/>
              </a:xfrm>
              <a:custGeom>
                <a:avLst/>
                <a:gdLst>
                  <a:gd name="T0" fmla="*/ 158 w 336"/>
                  <a:gd name="T1" fmla="*/ 6 h 122"/>
                  <a:gd name="T2" fmla="*/ 186 w 336"/>
                  <a:gd name="T3" fmla="*/ 18 h 122"/>
                  <a:gd name="T4" fmla="*/ 194 w 336"/>
                  <a:gd name="T5" fmla="*/ 20 h 122"/>
                  <a:gd name="T6" fmla="*/ 208 w 336"/>
                  <a:gd name="T7" fmla="*/ 30 h 122"/>
                  <a:gd name="T8" fmla="*/ 224 w 336"/>
                  <a:gd name="T9" fmla="*/ 38 h 122"/>
                  <a:gd name="T10" fmla="*/ 252 w 336"/>
                  <a:gd name="T11" fmla="*/ 48 h 122"/>
                  <a:gd name="T12" fmla="*/ 258 w 336"/>
                  <a:gd name="T13" fmla="*/ 48 h 122"/>
                  <a:gd name="T14" fmla="*/ 276 w 336"/>
                  <a:gd name="T15" fmla="*/ 72 h 122"/>
                  <a:gd name="T16" fmla="*/ 288 w 336"/>
                  <a:gd name="T17" fmla="*/ 84 h 122"/>
                  <a:gd name="T18" fmla="*/ 336 w 336"/>
                  <a:gd name="T19" fmla="*/ 118 h 122"/>
                  <a:gd name="T20" fmla="*/ 284 w 336"/>
                  <a:gd name="T21" fmla="*/ 122 h 122"/>
                  <a:gd name="T22" fmla="*/ 262 w 336"/>
                  <a:gd name="T23" fmla="*/ 122 h 122"/>
                  <a:gd name="T24" fmla="*/ 262 w 336"/>
                  <a:gd name="T25" fmla="*/ 122 h 122"/>
                  <a:gd name="T26" fmla="*/ 272 w 336"/>
                  <a:gd name="T27" fmla="*/ 118 h 122"/>
                  <a:gd name="T28" fmla="*/ 270 w 336"/>
                  <a:gd name="T29" fmla="*/ 114 h 122"/>
                  <a:gd name="T30" fmla="*/ 248 w 336"/>
                  <a:gd name="T31" fmla="*/ 104 h 122"/>
                  <a:gd name="T32" fmla="*/ 218 w 336"/>
                  <a:gd name="T33" fmla="*/ 100 h 122"/>
                  <a:gd name="T34" fmla="*/ 206 w 336"/>
                  <a:gd name="T35" fmla="*/ 100 h 122"/>
                  <a:gd name="T36" fmla="*/ 186 w 336"/>
                  <a:gd name="T37" fmla="*/ 98 h 122"/>
                  <a:gd name="T38" fmla="*/ 116 w 336"/>
                  <a:gd name="T39" fmla="*/ 76 h 122"/>
                  <a:gd name="T40" fmla="*/ 92 w 336"/>
                  <a:gd name="T41" fmla="*/ 66 h 122"/>
                  <a:gd name="T42" fmla="*/ 66 w 336"/>
                  <a:gd name="T43" fmla="*/ 54 h 122"/>
                  <a:gd name="T44" fmla="*/ 50 w 336"/>
                  <a:gd name="T45" fmla="*/ 48 h 122"/>
                  <a:gd name="T46" fmla="*/ 32 w 336"/>
                  <a:gd name="T47" fmla="*/ 40 h 122"/>
                  <a:gd name="T48" fmla="*/ 32 w 336"/>
                  <a:gd name="T49" fmla="*/ 38 h 122"/>
                  <a:gd name="T50" fmla="*/ 4 w 336"/>
                  <a:gd name="T51" fmla="*/ 24 h 122"/>
                  <a:gd name="T52" fmla="*/ 2 w 336"/>
                  <a:gd name="T53" fmla="*/ 18 h 122"/>
                  <a:gd name="T54" fmla="*/ 2 w 336"/>
                  <a:gd name="T55" fmla="*/ 4 h 122"/>
                  <a:gd name="T56" fmla="*/ 4 w 336"/>
                  <a:gd name="T57" fmla="*/ 0 h 122"/>
                  <a:gd name="T58" fmla="*/ 20 w 336"/>
                  <a:gd name="T59" fmla="*/ 0 h 122"/>
                  <a:gd name="T60" fmla="*/ 36 w 336"/>
                  <a:gd name="T61" fmla="*/ 6 h 122"/>
                  <a:gd name="T62" fmla="*/ 50 w 336"/>
                  <a:gd name="T63" fmla="*/ 22 h 122"/>
                  <a:gd name="T64" fmla="*/ 58 w 336"/>
                  <a:gd name="T65" fmla="*/ 32 h 122"/>
                  <a:gd name="T66" fmla="*/ 60 w 336"/>
                  <a:gd name="T67" fmla="*/ 38 h 122"/>
                  <a:gd name="T68" fmla="*/ 64 w 336"/>
                  <a:gd name="T69" fmla="*/ 32 h 122"/>
                  <a:gd name="T70" fmla="*/ 70 w 336"/>
                  <a:gd name="T71" fmla="*/ 32 h 122"/>
                  <a:gd name="T72" fmla="*/ 78 w 336"/>
                  <a:gd name="T73" fmla="*/ 30 h 122"/>
                  <a:gd name="T74" fmla="*/ 100 w 336"/>
                  <a:gd name="T75" fmla="*/ 18 h 122"/>
                  <a:gd name="T76" fmla="*/ 158 w 336"/>
                  <a:gd name="T77" fmla="*/ 6 h 12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6"/>
                  <a:gd name="T118" fmla="*/ 0 h 122"/>
                  <a:gd name="T119" fmla="*/ 336 w 336"/>
                  <a:gd name="T120" fmla="*/ 122 h 12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6" h="122">
                    <a:moveTo>
                      <a:pt x="158" y="6"/>
                    </a:moveTo>
                    <a:lnTo>
                      <a:pt x="158" y="6"/>
                    </a:lnTo>
                    <a:lnTo>
                      <a:pt x="166" y="10"/>
                    </a:lnTo>
                    <a:lnTo>
                      <a:pt x="186" y="18"/>
                    </a:lnTo>
                    <a:lnTo>
                      <a:pt x="194" y="20"/>
                    </a:lnTo>
                    <a:lnTo>
                      <a:pt x="200" y="24"/>
                    </a:lnTo>
                    <a:lnTo>
                      <a:pt x="208" y="30"/>
                    </a:lnTo>
                    <a:lnTo>
                      <a:pt x="224" y="38"/>
                    </a:lnTo>
                    <a:lnTo>
                      <a:pt x="242" y="46"/>
                    </a:lnTo>
                    <a:lnTo>
                      <a:pt x="252" y="48"/>
                    </a:lnTo>
                    <a:lnTo>
                      <a:pt x="258" y="48"/>
                    </a:lnTo>
                    <a:lnTo>
                      <a:pt x="276" y="72"/>
                    </a:lnTo>
                    <a:lnTo>
                      <a:pt x="288" y="84"/>
                    </a:lnTo>
                    <a:lnTo>
                      <a:pt x="308" y="100"/>
                    </a:lnTo>
                    <a:lnTo>
                      <a:pt x="336" y="118"/>
                    </a:lnTo>
                    <a:lnTo>
                      <a:pt x="284" y="122"/>
                    </a:lnTo>
                    <a:lnTo>
                      <a:pt x="262" y="122"/>
                    </a:lnTo>
                    <a:lnTo>
                      <a:pt x="260" y="122"/>
                    </a:lnTo>
                    <a:lnTo>
                      <a:pt x="262" y="122"/>
                    </a:lnTo>
                    <a:lnTo>
                      <a:pt x="270" y="120"/>
                    </a:lnTo>
                    <a:lnTo>
                      <a:pt x="272" y="118"/>
                    </a:lnTo>
                    <a:lnTo>
                      <a:pt x="270" y="114"/>
                    </a:lnTo>
                    <a:lnTo>
                      <a:pt x="258" y="110"/>
                    </a:lnTo>
                    <a:lnTo>
                      <a:pt x="248" y="104"/>
                    </a:lnTo>
                    <a:lnTo>
                      <a:pt x="234" y="102"/>
                    </a:lnTo>
                    <a:lnTo>
                      <a:pt x="218" y="100"/>
                    </a:lnTo>
                    <a:lnTo>
                      <a:pt x="206" y="100"/>
                    </a:lnTo>
                    <a:lnTo>
                      <a:pt x="186" y="98"/>
                    </a:lnTo>
                    <a:lnTo>
                      <a:pt x="134" y="94"/>
                    </a:lnTo>
                    <a:lnTo>
                      <a:pt x="116" y="76"/>
                    </a:lnTo>
                    <a:lnTo>
                      <a:pt x="92" y="66"/>
                    </a:lnTo>
                    <a:lnTo>
                      <a:pt x="80" y="60"/>
                    </a:lnTo>
                    <a:lnTo>
                      <a:pt x="66" y="54"/>
                    </a:lnTo>
                    <a:lnTo>
                      <a:pt x="50" y="48"/>
                    </a:lnTo>
                    <a:lnTo>
                      <a:pt x="38" y="44"/>
                    </a:lnTo>
                    <a:lnTo>
                      <a:pt x="32" y="40"/>
                    </a:lnTo>
                    <a:lnTo>
                      <a:pt x="32" y="38"/>
                    </a:lnTo>
                    <a:lnTo>
                      <a:pt x="22" y="32"/>
                    </a:lnTo>
                    <a:lnTo>
                      <a:pt x="4" y="24"/>
                    </a:lnTo>
                    <a:lnTo>
                      <a:pt x="2" y="18"/>
                    </a:lnTo>
                    <a:lnTo>
                      <a:pt x="0" y="10"/>
                    </a:lnTo>
                    <a:lnTo>
                      <a:pt x="2" y="4"/>
                    </a:lnTo>
                    <a:lnTo>
                      <a:pt x="4" y="0"/>
                    </a:lnTo>
                    <a:lnTo>
                      <a:pt x="8" y="0"/>
                    </a:lnTo>
                    <a:lnTo>
                      <a:pt x="20" y="0"/>
                    </a:lnTo>
                    <a:lnTo>
                      <a:pt x="36" y="6"/>
                    </a:lnTo>
                    <a:lnTo>
                      <a:pt x="44" y="14"/>
                    </a:lnTo>
                    <a:lnTo>
                      <a:pt x="50" y="22"/>
                    </a:lnTo>
                    <a:lnTo>
                      <a:pt x="58" y="32"/>
                    </a:lnTo>
                    <a:lnTo>
                      <a:pt x="60" y="36"/>
                    </a:lnTo>
                    <a:lnTo>
                      <a:pt x="60" y="38"/>
                    </a:lnTo>
                    <a:lnTo>
                      <a:pt x="62" y="36"/>
                    </a:lnTo>
                    <a:lnTo>
                      <a:pt x="64" y="32"/>
                    </a:lnTo>
                    <a:lnTo>
                      <a:pt x="66" y="32"/>
                    </a:lnTo>
                    <a:lnTo>
                      <a:pt x="70" y="32"/>
                    </a:lnTo>
                    <a:lnTo>
                      <a:pt x="78" y="30"/>
                    </a:lnTo>
                    <a:lnTo>
                      <a:pt x="84" y="26"/>
                    </a:lnTo>
                    <a:lnTo>
                      <a:pt x="100" y="18"/>
                    </a:lnTo>
                    <a:lnTo>
                      <a:pt x="120" y="4"/>
                    </a:lnTo>
                    <a:lnTo>
                      <a:pt x="158" y="6"/>
                    </a:lnTo>
                    <a:close/>
                  </a:path>
                </a:pathLst>
              </a:custGeom>
              <a:solidFill>
                <a:srgbClr val="99CC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grpSp>
      </p:grpSp>
      <p:grpSp>
        <p:nvGrpSpPr>
          <p:cNvPr id="31751" name="Group 27"/>
          <p:cNvGrpSpPr>
            <a:grpSpLocks/>
          </p:cNvGrpSpPr>
          <p:nvPr/>
        </p:nvGrpSpPr>
        <p:grpSpPr bwMode="auto">
          <a:xfrm>
            <a:off x="1800580" y="2104431"/>
            <a:ext cx="1128712" cy="855663"/>
            <a:chOff x="1390" y="1593"/>
            <a:chExt cx="784" cy="594"/>
          </a:xfrm>
        </p:grpSpPr>
        <p:sp>
          <p:nvSpPr>
            <p:cNvPr id="31868" name="Oval 28"/>
            <p:cNvSpPr>
              <a:spLocks noChangeArrowheads="1"/>
            </p:cNvSpPr>
            <p:nvPr/>
          </p:nvSpPr>
          <p:spPr bwMode="auto">
            <a:xfrm>
              <a:off x="1390" y="2076"/>
              <a:ext cx="784" cy="111"/>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eaLnBrk="1" hangingPunct="1"/>
              <a:endParaRPr lang="ja-JP" altLang="en-US" sz="1800" dirty="0">
                <a:solidFill>
                  <a:srgbClr val="000000"/>
                </a:solidFill>
                <a:latin typeface="Calibri" pitchFamily="34" charset="0"/>
              </a:endParaRPr>
            </a:p>
          </p:txBody>
        </p:sp>
        <p:grpSp>
          <p:nvGrpSpPr>
            <p:cNvPr id="31869" name="Group 29"/>
            <p:cNvGrpSpPr>
              <a:grpSpLocks/>
            </p:cNvGrpSpPr>
            <p:nvPr/>
          </p:nvGrpSpPr>
          <p:grpSpPr bwMode="auto">
            <a:xfrm flipH="1">
              <a:off x="1519" y="1593"/>
              <a:ext cx="488" cy="544"/>
              <a:chOff x="4439" y="2899"/>
              <a:chExt cx="964" cy="1077"/>
            </a:xfrm>
          </p:grpSpPr>
          <p:sp>
            <p:nvSpPr>
              <p:cNvPr id="31870" name="Freeform 30"/>
              <p:cNvSpPr>
                <a:spLocks/>
              </p:cNvSpPr>
              <p:nvPr/>
            </p:nvSpPr>
            <p:spPr bwMode="auto">
              <a:xfrm flipH="1">
                <a:off x="4439" y="2903"/>
                <a:ext cx="734" cy="1073"/>
              </a:xfrm>
              <a:custGeom>
                <a:avLst/>
                <a:gdLst>
                  <a:gd name="T0" fmla="*/ 652 w 734"/>
                  <a:gd name="T1" fmla="*/ 94 h 1073"/>
                  <a:gd name="T2" fmla="*/ 0 w 734"/>
                  <a:gd name="T3" fmla="*/ 0 h 1073"/>
                  <a:gd name="T4" fmla="*/ 9 w 734"/>
                  <a:gd name="T5" fmla="*/ 1073 h 1073"/>
                  <a:gd name="T6" fmla="*/ 734 w 734"/>
                  <a:gd name="T7" fmla="*/ 1070 h 1073"/>
                  <a:gd name="T8" fmla="*/ 652 w 734"/>
                  <a:gd name="T9" fmla="*/ 94 h 1073"/>
                  <a:gd name="T10" fmla="*/ 0 60000 65536"/>
                  <a:gd name="T11" fmla="*/ 0 60000 65536"/>
                  <a:gd name="T12" fmla="*/ 0 60000 65536"/>
                  <a:gd name="T13" fmla="*/ 0 60000 65536"/>
                  <a:gd name="T14" fmla="*/ 0 60000 65536"/>
                  <a:gd name="T15" fmla="*/ 0 w 734"/>
                  <a:gd name="T16" fmla="*/ 0 h 1073"/>
                  <a:gd name="T17" fmla="*/ 734 w 734"/>
                  <a:gd name="T18" fmla="*/ 1073 h 1073"/>
                </a:gdLst>
                <a:ahLst/>
                <a:cxnLst>
                  <a:cxn ang="T10">
                    <a:pos x="T0" y="T1"/>
                  </a:cxn>
                  <a:cxn ang="T11">
                    <a:pos x="T2" y="T3"/>
                  </a:cxn>
                  <a:cxn ang="T12">
                    <a:pos x="T4" y="T5"/>
                  </a:cxn>
                  <a:cxn ang="T13">
                    <a:pos x="T6" y="T7"/>
                  </a:cxn>
                  <a:cxn ang="T14">
                    <a:pos x="T8" y="T9"/>
                  </a:cxn>
                </a:cxnLst>
                <a:rect l="T15" t="T16" r="T17" b="T18"/>
                <a:pathLst>
                  <a:path w="734" h="1073">
                    <a:moveTo>
                      <a:pt x="652" y="94"/>
                    </a:moveTo>
                    <a:lnTo>
                      <a:pt x="0" y="0"/>
                    </a:lnTo>
                    <a:lnTo>
                      <a:pt x="9" y="1073"/>
                    </a:lnTo>
                    <a:lnTo>
                      <a:pt x="734" y="1070"/>
                    </a:lnTo>
                    <a:lnTo>
                      <a:pt x="652" y="9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71" name="Freeform 31"/>
              <p:cNvSpPr>
                <a:spLocks/>
              </p:cNvSpPr>
              <p:nvPr/>
            </p:nvSpPr>
            <p:spPr bwMode="auto">
              <a:xfrm flipH="1">
                <a:off x="4489" y="3708"/>
                <a:ext cx="637" cy="107"/>
              </a:xfrm>
              <a:custGeom>
                <a:avLst/>
                <a:gdLst>
                  <a:gd name="T0" fmla="*/ 1 w 1274"/>
                  <a:gd name="T1" fmla="*/ 1 h 213"/>
                  <a:gd name="T2" fmla="*/ 0 w 1274"/>
                  <a:gd name="T3" fmla="*/ 1 h 213"/>
                  <a:gd name="T4" fmla="*/ 0 w 1274"/>
                  <a:gd name="T5" fmla="*/ 0 h 213"/>
                  <a:gd name="T6" fmla="*/ 1 w 1274"/>
                  <a:gd name="T7" fmla="*/ 1 h 213"/>
                  <a:gd name="T8" fmla="*/ 1 w 1274"/>
                  <a:gd name="T9" fmla="*/ 1 h 213"/>
                  <a:gd name="T10" fmla="*/ 1 w 1274"/>
                  <a:gd name="T11" fmla="*/ 1 h 213"/>
                  <a:gd name="T12" fmla="*/ 1 w 1274"/>
                  <a:gd name="T13" fmla="*/ 1 h 213"/>
                  <a:gd name="T14" fmla="*/ 0 60000 65536"/>
                  <a:gd name="T15" fmla="*/ 0 60000 65536"/>
                  <a:gd name="T16" fmla="*/ 0 60000 65536"/>
                  <a:gd name="T17" fmla="*/ 0 60000 65536"/>
                  <a:gd name="T18" fmla="*/ 0 60000 65536"/>
                  <a:gd name="T19" fmla="*/ 0 60000 65536"/>
                  <a:gd name="T20" fmla="*/ 0 60000 65536"/>
                  <a:gd name="T21" fmla="*/ 0 w 1274"/>
                  <a:gd name="T22" fmla="*/ 0 h 213"/>
                  <a:gd name="T23" fmla="*/ 1274 w 1274"/>
                  <a:gd name="T24" fmla="*/ 213 h 2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4" h="213">
                    <a:moveTo>
                      <a:pt x="3" y="167"/>
                    </a:moveTo>
                    <a:lnTo>
                      <a:pt x="0" y="167"/>
                    </a:lnTo>
                    <a:lnTo>
                      <a:pt x="0" y="0"/>
                    </a:lnTo>
                    <a:lnTo>
                      <a:pt x="1255" y="99"/>
                    </a:lnTo>
                    <a:lnTo>
                      <a:pt x="1263" y="100"/>
                    </a:lnTo>
                    <a:lnTo>
                      <a:pt x="1274" y="213"/>
                    </a:lnTo>
                    <a:lnTo>
                      <a:pt x="3" y="167"/>
                    </a:lnTo>
                    <a:close/>
                  </a:path>
                </a:pathLst>
              </a:custGeom>
              <a:solidFill>
                <a:srgbClr val="7D7D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72" name="Freeform 32"/>
              <p:cNvSpPr>
                <a:spLocks/>
              </p:cNvSpPr>
              <p:nvPr/>
            </p:nvSpPr>
            <p:spPr bwMode="auto">
              <a:xfrm flipH="1">
                <a:off x="4499" y="3579"/>
                <a:ext cx="627" cy="132"/>
              </a:xfrm>
              <a:custGeom>
                <a:avLst/>
                <a:gdLst>
                  <a:gd name="T0" fmla="*/ 0 w 1255"/>
                  <a:gd name="T1" fmla="*/ 0 h 265"/>
                  <a:gd name="T2" fmla="*/ 0 w 1255"/>
                  <a:gd name="T3" fmla="*/ 0 h 265"/>
                  <a:gd name="T4" fmla="*/ 0 w 1255"/>
                  <a:gd name="T5" fmla="*/ 0 h 265"/>
                  <a:gd name="T6" fmla="*/ 0 w 1255"/>
                  <a:gd name="T7" fmla="*/ 0 h 265"/>
                  <a:gd name="T8" fmla="*/ 0 w 1255"/>
                  <a:gd name="T9" fmla="*/ 0 h 265"/>
                  <a:gd name="T10" fmla="*/ 0 w 1255"/>
                  <a:gd name="T11" fmla="*/ 0 h 265"/>
                  <a:gd name="T12" fmla="*/ 0 w 1255"/>
                  <a:gd name="T13" fmla="*/ 0 h 265"/>
                  <a:gd name="T14" fmla="*/ 0 60000 65536"/>
                  <a:gd name="T15" fmla="*/ 0 60000 65536"/>
                  <a:gd name="T16" fmla="*/ 0 60000 65536"/>
                  <a:gd name="T17" fmla="*/ 0 60000 65536"/>
                  <a:gd name="T18" fmla="*/ 0 60000 65536"/>
                  <a:gd name="T19" fmla="*/ 0 60000 65536"/>
                  <a:gd name="T20" fmla="*/ 0 60000 65536"/>
                  <a:gd name="T21" fmla="*/ 0 w 1255"/>
                  <a:gd name="T22" fmla="*/ 0 h 265"/>
                  <a:gd name="T23" fmla="*/ 1255 w 1255"/>
                  <a:gd name="T24" fmla="*/ 265 h 2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5" h="265">
                    <a:moveTo>
                      <a:pt x="5" y="166"/>
                    </a:moveTo>
                    <a:lnTo>
                      <a:pt x="1" y="166"/>
                    </a:lnTo>
                    <a:lnTo>
                      <a:pt x="0" y="0"/>
                    </a:lnTo>
                    <a:lnTo>
                      <a:pt x="1234" y="151"/>
                    </a:lnTo>
                    <a:lnTo>
                      <a:pt x="1244" y="152"/>
                    </a:lnTo>
                    <a:lnTo>
                      <a:pt x="1255" y="265"/>
                    </a:lnTo>
                    <a:lnTo>
                      <a:pt x="5" y="166"/>
                    </a:lnTo>
                    <a:close/>
                  </a:path>
                </a:pathLst>
              </a:custGeom>
              <a:solidFill>
                <a:srgbClr val="9191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73" name="Freeform 33"/>
              <p:cNvSpPr>
                <a:spLocks/>
              </p:cNvSpPr>
              <p:nvPr/>
            </p:nvSpPr>
            <p:spPr bwMode="auto">
              <a:xfrm>
                <a:off x="4512" y="3435"/>
                <a:ext cx="612" cy="159"/>
              </a:xfrm>
              <a:custGeom>
                <a:avLst/>
                <a:gdLst>
                  <a:gd name="T0" fmla="*/ 612 w 612"/>
                  <a:gd name="T1" fmla="*/ 87 h 159"/>
                  <a:gd name="T2" fmla="*/ 612 w 612"/>
                  <a:gd name="T3" fmla="*/ 0 h 159"/>
                  <a:gd name="T4" fmla="*/ 5 w 612"/>
                  <a:gd name="T5" fmla="*/ 93 h 159"/>
                  <a:gd name="T6" fmla="*/ 0 w 612"/>
                  <a:gd name="T7" fmla="*/ 159 h 159"/>
                  <a:gd name="T8" fmla="*/ 612 w 612"/>
                  <a:gd name="T9" fmla="*/ 87 h 159"/>
                  <a:gd name="T10" fmla="*/ 0 60000 65536"/>
                  <a:gd name="T11" fmla="*/ 0 60000 65536"/>
                  <a:gd name="T12" fmla="*/ 0 60000 65536"/>
                  <a:gd name="T13" fmla="*/ 0 60000 65536"/>
                  <a:gd name="T14" fmla="*/ 0 60000 65536"/>
                  <a:gd name="T15" fmla="*/ 0 w 612"/>
                  <a:gd name="T16" fmla="*/ 0 h 159"/>
                  <a:gd name="T17" fmla="*/ 612 w 612"/>
                  <a:gd name="T18" fmla="*/ 159 h 159"/>
                </a:gdLst>
                <a:ahLst/>
                <a:cxnLst>
                  <a:cxn ang="T10">
                    <a:pos x="T0" y="T1"/>
                  </a:cxn>
                  <a:cxn ang="T11">
                    <a:pos x="T2" y="T3"/>
                  </a:cxn>
                  <a:cxn ang="T12">
                    <a:pos x="T4" y="T5"/>
                  </a:cxn>
                  <a:cxn ang="T13">
                    <a:pos x="T6" y="T7"/>
                  </a:cxn>
                  <a:cxn ang="T14">
                    <a:pos x="T8" y="T9"/>
                  </a:cxn>
                </a:cxnLst>
                <a:rect l="T15" t="T16" r="T17" b="T18"/>
                <a:pathLst>
                  <a:path w="612" h="159">
                    <a:moveTo>
                      <a:pt x="612" y="87"/>
                    </a:moveTo>
                    <a:lnTo>
                      <a:pt x="612" y="0"/>
                    </a:lnTo>
                    <a:lnTo>
                      <a:pt x="5" y="93"/>
                    </a:lnTo>
                    <a:lnTo>
                      <a:pt x="0" y="159"/>
                    </a:lnTo>
                    <a:lnTo>
                      <a:pt x="612" y="87"/>
                    </a:lnTo>
                    <a:close/>
                  </a:path>
                </a:pathLst>
              </a:custGeom>
              <a:solidFill>
                <a:srgbClr val="A4A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74" name="Freeform 34"/>
              <p:cNvSpPr>
                <a:spLocks/>
              </p:cNvSpPr>
              <p:nvPr/>
            </p:nvSpPr>
            <p:spPr bwMode="auto">
              <a:xfrm>
                <a:off x="5164" y="2899"/>
                <a:ext cx="239" cy="1077"/>
              </a:xfrm>
              <a:custGeom>
                <a:avLst/>
                <a:gdLst>
                  <a:gd name="T0" fmla="*/ 239 w 239"/>
                  <a:gd name="T1" fmla="*/ 1064 h 1077"/>
                  <a:gd name="T2" fmla="*/ 208 w 239"/>
                  <a:gd name="T3" fmla="*/ 150 h 1077"/>
                  <a:gd name="T4" fmla="*/ 1 w 239"/>
                  <a:gd name="T5" fmla="*/ 0 h 1077"/>
                  <a:gd name="T6" fmla="*/ 0 w 239"/>
                  <a:gd name="T7" fmla="*/ 1077 h 1077"/>
                  <a:gd name="T8" fmla="*/ 239 w 239"/>
                  <a:gd name="T9" fmla="*/ 1064 h 1077"/>
                  <a:gd name="T10" fmla="*/ 0 60000 65536"/>
                  <a:gd name="T11" fmla="*/ 0 60000 65536"/>
                  <a:gd name="T12" fmla="*/ 0 60000 65536"/>
                  <a:gd name="T13" fmla="*/ 0 60000 65536"/>
                  <a:gd name="T14" fmla="*/ 0 60000 65536"/>
                  <a:gd name="T15" fmla="*/ 0 w 239"/>
                  <a:gd name="T16" fmla="*/ 0 h 1077"/>
                  <a:gd name="T17" fmla="*/ 239 w 239"/>
                  <a:gd name="T18" fmla="*/ 1077 h 1077"/>
                </a:gdLst>
                <a:ahLst/>
                <a:cxnLst>
                  <a:cxn ang="T10">
                    <a:pos x="T0" y="T1"/>
                  </a:cxn>
                  <a:cxn ang="T11">
                    <a:pos x="T2" y="T3"/>
                  </a:cxn>
                  <a:cxn ang="T12">
                    <a:pos x="T4" y="T5"/>
                  </a:cxn>
                  <a:cxn ang="T13">
                    <a:pos x="T6" y="T7"/>
                  </a:cxn>
                  <a:cxn ang="T14">
                    <a:pos x="T8" y="T9"/>
                  </a:cxn>
                </a:cxnLst>
                <a:rect l="T15" t="T16" r="T17" b="T18"/>
                <a:pathLst>
                  <a:path w="239" h="1077">
                    <a:moveTo>
                      <a:pt x="239" y="1064"/>
                    </a:moveTo>
                    <a:lnTo>
                      <a:pt x="208" y="150"/>
                    </a:lnTo>
                    <a:lnTo>
                      <a:pt x="1" y="0"/>
                    </a:lnTo>
                    <a:lnTo>
                      <a:pt x="0" y="1077"/>
                    </a:lnTo>
                    <a:lnTo>
                      <a:pt x="239" y="1064"/>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75" name="Freeform 35"/>
              <p:cNvSpPr>
                <a:spLocks/>
              </p:cNvSpPr>
              <p:nvPr/>
            </p:nvSpPr>
            <p:spPr bwMode="auto">
              <a:xfrm flipH="1">
                <a:off x="4477" y="3839"/>
                <a:ext cx="649" cy="107"/>
              </a:xfrm>
              <a:custGeom>
                <a:avLst/>
                <a:gdLst>
                  <a:gd name="T0" fmla="*/ 0 w 649"/>
                  <a:gd name="T1" fmla="*/ 0 h 107"/>
                  <a:gd name="T2" fmla="*/ 638 w 649"/>
                  <a:gd name="T3" fmla="*/ 23 h 107"/>
                  <a:gd name="T4" fmla="*/ 641 w 649"/>
                  <a:gd name="T5" fmla="*/ 24 h 107"/>
                  <a:gd name="T6" fmla="*/ 649 w 649"/>
                  <a:gd name="T7" fmla="*/ 104 h 107"/>
                  <a:gd name="T8" fmla="*/ 1 w 649"/>
                  <a:gd name="T9" fmla="*/ 107 h 107"/>
                  <a:gd name="T10" fmla="*/ 0 w 649"/>
                  <a:gd name="T11" fmla="*/ 0 h 107"/>
                  <a:gd name="T12" fmla="*/ 0 60000 65536"/>
                  <a:gd name="T13" fmla="*/ 0 60000 65536"/>
                  <a:gd name="T14" fmla="*/ 0 60000 65536"/>
                  <a:gd name="T15" fmla="*/ 0 60000 65536"/>
                  <a:gd name="T16" fmla="*/ 0 60000 65536"/>
                  <a:gd name="T17" fmla="*/ 0 60000 65536"/>
                  <a:gd name="T18" fmla="*/ 0 w 649"/>
                  <a:gd name="T19" fmla="*/ 0 h 107"/>
                  <a:gd name="T20" fmla="*/ 649 w 649"/>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649" h="107">
                    <a:moveTo>
                      <a:pt x="0" y="0"/>
                    </a:moveTo>
                    <a:lnTo>
                      <a:pt x="638" y="23"/>
                    </a:lnTo>
                    <a:lnTo>
                      <a:pt x="641" y="24"/>
                    </a:lnTo>
                    <a:lnTo>
                      <a:pt x="649" y="104"/>
                    </a:lnTo>
                    <a:lnTo>
                      <a:pt x="1" y="107"/>
                    </a:lnTo>
                    <a:lnTo>
                      <a:pt x="0" y="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76" name="Freeform 36"/>
              <p:cNvSpPr>
                <a:spLocks/>
              </p:cNvSpPr>
              <p:nvPr/>
            </p:nvSpPr>
            <p:spPr bwMode="auto">
              <a:xfrm>
                <a:off x="4521" y="3285"/>
                <a:ext cx="606" cy="186"/>
              </a:xfrm>
              <a:custGeom>
                <a:avLst/>
                <a:gdLst>
                  <a:gd name="T0" fmla="*/ 12 w 606"/>
                  <a:gd name="T1" fmla="*/ 99 h 186"/>
                  <a:gd name="T2" fmla="*/ 0 w 606"/>
                  <a:gd name="T3" fmla="*/ 186 h 186"/>
                  <a:gd name="T4" fmla="*/ 603 w 606"/>
                  <a:gd name="T5" fmla="*/ 102 h 186"/>
                  <a:gd name="T6" fmla="*/ 606 w 606"/>
                  <a:gd name="T7" fmla="*/ 0 h 186"/>
                  <a:gd name="T8" fmla="*/ 12 w 606"/>
                  <a:gd name="T9" fmla="*/ 99 h 186"/>
                  <a:gd name="T10" fmla="*/ 0 60000 65536"/>
                  <a:gd name="T11" fmla="*/ 0 60000 65536"/>
                  <a:gd name="T12" fmla="*/ 0 60000 65536"/>
                  <a:gd name="T13" fmla="*/ 0 60000 65536"/>
                  <a:gd name="T14" fmla="*/ 0 60000 65536"/>
                  <a:gd name="T15" fmla="*/ 0 w 606"/>
                  <a:gd name="T16" fmla="*/ 0 h 186"/>
                  <a:gd name="T17" fmla="*/ 606 w 606"/>
                  <a:gd name="T18" fmla="*/ 186 h 186"/>
                </a:gdLst>
                <a:ahLst/>
                <a:cxnLst>
                  <a:cxn ang="T10">
                    <a:pos x="T0" y="T1"/>
                  </a:cxn>
                  <a:cxn ang="T11">
                    <a:pos x="T2" y="T3"/>
                  </a:cxn>
                  <a:cxn ang="T12">
                    <a:pos x="T4" y="T5"/>
                  </a:cxn>
                  <a:cxn ang="T13">
                    <a:pos x="T6" y="T7"/>
                  </a:cxn>
                  <a:cxn ang="T14">
                    <a:pos x="T8" y="T9"/>
                  </a:cxn>
                </a:cxnLst>
                <a:rect l="T15" t="T16" r="T17" b="T18"/>
                <a:pathLst>
                  <a:path w="606" h="186">
                    <a:moveTo>
                      <a:pt x="12" y="99"/>
                    </a:moveTo>
                    <a:lnTo>
                      <a:pt x="0" y="186"/>
                    </a:lnTo>
                    <a:lnTo>
                      <a:pt x="603" y="102"/>
                    </a:lnTo>
                    <a:lnTo>
                      <a:pt x="606" y="0"/>
                    </a:lnTo>
                    <a:lnTo>
                      <a:pt x="12" y="99"/>
                    </a:lnTo>
                    <a:close/>
                  </a:path>
                </a:pathLst>
              </a:custGeom>
              <a:solidFill>
                <a:srgbClr val="B4B4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77" name="Freeform 37"/>
              <p:cNvSpPr>
                <a:spLocks/>
              </p:cNvSpPr>
              <p:nvPr/>
            </p:nvSpPr>
            <p:spPr bwMode="auto">
              <a:xfrm>
                <a:off x="4536" y="3152"/>
                <a:ext cx="590" cy="193"/>
              </a:xfrm>
              <a:custGeom>
                <a:avLst/>
                <a:gdLst>
                  <a:gd name="T0" fmla="*/ 9 w 590"/>
                  <a:gd name="T1" fmla="*/ 106 h 193"/>
                  <a:gd name="T2" fmla="*/ 0 w 590"/>
                  <a:gd name="T3" fmla="*/ 193 h 193"/>
                  <a:gd name="T4" fmla="*/ 587 w 590"/>
                  <a:gd name="T5" fmla="*/ 102 h 193"/>
                  <a:gd name="T6" fmla="*/ 590 w 590"/>
                  <a:gd name="T7" fmla="*/ 0 h 193"/>
                  <a:gd name="T8" fmla="*/ 9 w 590"/>
                  <a:gd name="T9" fmla="*/ 106 h 193"/>
                  <a:gd name="T10" fmla="*/ 0 60000 65536"/>
                  <a:gd name="T11" fmla="*/ 0 60000 65536"/>
                  <a:gd name="T12" fmla="*/ 0 60000 65536"/>
                  <a:gd name="T13" fmla="*/ 0 60000 65536"/>
                  <a:gd name="T14" fmla="*/ 0 60000 65536"/>
                  <a:gd name="T15" fmla="*/ 0 w 590"/>
                  <a:gd name="T16" fmla="*/ 0 h 193"/>
                  <a:gd name="T17" fmla="*/ 590 w 590"/>
                  <a:gd name="T18" fmla="*/ 193 h 193"/>
                </a:gdLst>
                <a:ahLst/>
                <a:cxnLst>
                  <a:cxn ang="T10">
                    <a:pos x="T0" y="T1"/>
                  </a:cxn>
                  <a:cxn ang="T11">
                    <a:pos x="T2" y="T3"/>
                  </a:cxn>
                  <a:cxn ang="T12">
                    <a:pos x="T4" y="T5"/>
                  </a:cxn>
                  <a:cxn ang="T13">
                    <a:pos x="T6" y="T7"/>
                  </a:cxn>
                  <a:cxn ang="T14">
                    <a:pos x="T8" y="T9"/>
                  </a:cxn>
                </a:cxnLst>
                <a:rect l="T15" t="T16" r="T17" b="T18"/>
                <a:pathLst>
                  <a:path w="590" h="193">
                    <a:moveTo>
                      <a:pt x="9" y="106"/>
                    </a:moveTo>
                    <a:lnTo>
                      <a:pt x="0" y="193"/>
                    </a:lnTo>
                    <a:lnTo>
                      <a:pt x="587" y="102"/>
                    </a:lnTo>
                    <a:lnTo>
                      <a:pt x="590" y="0"/>
                    </a:lnTo>
                    <a:lnTo>
                      <a:pt x="9" y="106"/>
                    </a:lnTo>
                    <a:close/>
                  </a:path>
                </a:pathLst>
              </a:custGeom>
              <a:solidFill>
                <a:srgbClr val="BFC2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78" name="Freeform 38"/>
              <p:cNvSpPr>
                <a:spLocks/>
              </p:cNvSpPr>
              <p:nvPr/>
            </p:nvSpPr>
            <p:spPr bwMode="auto">
              <a:xfrm>
                <a:off x="4563" y="2954"/>
                <a:ext cx="563" cy="151"/>
              </a:xfrm>
              <a:custGeom>
                <a:avLst/>
                <a:gdLst>
                  <a:gd name="T0" fmla="*/ 3 w 563"/>
                  <a:gd name="T1" fmla="*/ 91 h 151"/>
                  <a:gd name="T2" fmla="*/ 0 w 563"/>
                  <a:gd name="T3" fmla="*/ 151 h 151"/>
                  <a:gd name="T4" fmla="*/ 561 w 563"/>
                  <a:gd name="T5" fmla="*/ 67 h 151"/>
                  <a:gd name="T6" fmla="*/ 563 w 563"/>
                  <a:gd name="T7" fmla="*/ 0 h 151"/>
                  <a:gd name="T8" fmla="*/ 3 w 563"/>
                  <a:gd name="T9" fmla="*/ 91 h 151"/>
                  <a:gd name="T10" fmla="*/ 0 60000 65536"/>
                  <a:gd name="T11" fmla="*/ 0 60000 65536"/>
                  <a:gd name="T12" fmla="*/ 0 60000 65536"/>
                  <a:gd name="T13" fmla="*/ 0 60000 65536"/>
                  <a:gd name="T14" fmla="*/ 0 60000 65536"/>
                  <a:gd name="T15" fmla="*/ 0 w 563"/>
                  <a:gd name="T16" fmla="*/ 0 h 151"/>
                  <a:gd name="T17" fmla="*/ 563 w 563"/>
                  <a:gd name="T18" fmla="*/ 151 h 151"/>
                </a:gdLst>
                <a:ahLst/>
                <a:cxnLst>
                  <a:cxn ang="T10">
                    <a:pos x="T0" y="T1"/>
                  </a:cxn>
                  <a:cxn ang="T11">
                    <a:pos x="T2" y="T3"/>
                  </a:cxn>
                  <a:cxn ang="T12">
                    <a:pos x="T4" y="T5"/>
                  </a:cxn>
                  <a:cxn ang="T13">
                    <a:pos x="T6" y="T7"/>
                  </a:cxn>
                  <a:cxn ang="T14">
                    <a:pos x="T8" y="T9"/>
                  </a:cxn>
                </a:cxnLst>
                <a:rect l="T15" t="T16" r="T17" b="T18"/>
                <a:pathLst>
                  <a:path w="563" h="151">
                    <a:moveTo>
                      <a:pt x="3" y="91"/>
                    </a:moveTo>
                    <a:lnTo>
                      <a:pt x="0" y="151"/>
                    </a:lnTo>
                    <a:lnTo>
                      <a:pt x="561" y="67"/>
                    </a:lnTo>
                    <a:lnTo>
                      <a:pt x="563" y="0"/>
                    </a:lnTo>
                    <a:lnTo>
                      <a:pt x="3" y="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79" name="Freeform 39"/>
              <p:cNvSpPr>
                <a:spLocks/>
              </p:cNvSpPr>
              <p:nvPr/>
            </p:nvSpPr>
            <p:spPr bwMode="auto">
              <a:xfrm>
                <a:off x="4551" y="3054"/>
                <a:ext cx="573" cy="156"/>
              </a:xfrm>
              <a:custGeom>
                <a:avLst/>
                <a:gdLst>
                  <a:gd name="T0" fmla="*/ 6 w 573"/>
                  <a:gd name="T1" fmla="*/ 90 h 156"/>
                  <a:gd name="T2" fmla="*/ 0 w 573"/>
                  <a:gd name="T3" fmla="*/ 156 h 156"/>
                  <a:gd name="T4" fmla="*/ 573 w 573"/>
                  <a:gd name="T5" fmla="*/ 72 h 156"/>
                  <a:gd name="T6" fmla="*/ 570 w 573"/>
                  <a:gd name="T7" fmla="*/ 0 h 156"/>
                  <a:gd name="T8" fmla="*/ 6 w 573"/>
                  <a:gd name="T9" fmla="*/ 90 h 156"/>
                  <a:gd name="T10" fmla="*/ 0 60000 65536"/>
                  <a:gd name="T11" fmla="*/ 0 60000 65536"/>
                  <a:gd name="T12" fmla="*/ 0 60000 65536"/>
                  <a:gd name="T13" fmla="*/ 0 60000 65536"/>
                  <a:gd name="T14" fmla="*/ 0 60000 65536"/>
                  <a:gd name="T15" fmla="*/ 0 w 573"/>
                  <a:gd name="T16" fmla="*/ 0 h 156"/>
                  <a:gd name="T17" fmla="*/ 573 w 573"/>
                  <a:gd name="T18" fmla="*/ 156 h 156"/>
                </a:gdLst>
                <a:ahLst/>
                <a:cxnLst>
                  <a:cxn ang="T10">
                    <a:pos x="T0" y="T1"/>
                  </a:cxn>
                  <a:cxn ang="T11">
                    <a:pos x="T2" y="T3"/>
                  </a:cxn>
                  <a:cxn ang="T12">
                    <a:pos x="T4" y="T5"/>
                  </a:cxn>
                  <a:cxn ang="T13">
                    <a:pos x="T6" y="T7"/>
                  </a:cxn>
                  <a:cxn ang="T14">
                    <a:pos x="T8" y="T9"/>
                  </a:cxn>
                </a:cxnLst>
                <a:rect l="T15" t="T16" r="T17" b="T18"/>
                <a:pathLst>
                  <a:path w="573" h="156">
                    <a:moveTo>
                      <a:pt x="6" y="90"/>
                    </a:moveTo>
                    <a:lnTo>
                      <a:pt x="0" y="156"/>
                    </a:lnTo>
                    <a:lnTo>
                      <a:pt x="573" y="72"/>
                    </a:lnTo>
                    <a:lnTo>
                      <a:pt x="570" y="0"/>
                    </a:lnTo>
                    <a:lnTo>
                      <a:pt x="6" y="9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grpSp>
      </p:grpSp>
      <p:sp>
        <p:nvSpPr>
          <p:cNvPr id="31752" name="Oval 40"/>
          <p:cNvSpPr>
            <a:spLocks noChangeArrowheads="1"/>
          </p:cNvSpPr>
          <p:nvPr/>
        </p:nvSpPr>
        <p:spPr bwMode="auto">
          <a:xfrm>
            <a:off x="4389792" y="2566394"/>
            <a:ext cx="1166813" cy="166687"/>
          </a:xfrm>
          <a:prstGeom prst="ellipse">
            <a:avLst/>
          </a:pr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eaLnBrk="1" hangingPunct="1"/>
            <a:endParaRPr lang="ja-JP" altLang="en-US" sz="1800" dirty="0">
              <a:solidFill>
                <a:srgbClr val="000000"/>
              </a:solidFill>
              <a:latin typeface="Calibri" pitchFamily="34" charset="0"/>
            </a:endParaRPr>
          </a:p>
        </p:txBody>
      </p:sp>
      <p:grpSp>
        <p:nvGrpSpPr>
          <p:cNvPr id="31753" name="Group 41"/>
          <p:cNvGrpSpPr>
            <a:grpSpLocks/>
          </p:cNvGrpSpPr>
          <p:nvPr/>
        </p:nvGrpSpPr>
        <p:grpSpPr bwMode="auto">
          <a:xfrm>
            <a:off x="4589817" y="2148881"/>
            <a:ext cx="774700" cy="501650"/>
            <a:chOff x="2156" y="2739"/>
            <a:chExt cx="488" cy="316"/>
          </a:xfrm>
        </p:grpSpPr>
        <p:sp>
          <p:nvSpPr>
            <p:cNvPr id="31862" name="Freeform 42"/>
            <p:cNvSpPr>
              <a:spLocks/>
            </p:cNvSpPr>
            <p:nvPr/>
          </p:nvSpPr>
          <p:spPr bwMode="auto">
            <a:xfrm>
              <a:off x="2255" y="2739"/>
              <a:ext cx="389" cy="316"/>
            </a:xfrm>
            <a:custGeom>
              <a:avLst/>
              <a:gdLst>
                <a:gd name="T0" fmla="*/ 365 w 389"/>
                <a:gd name="T1" fmla="*/ 67 h 316"/>
                <a:gd name="T2" fmla="*/ 0 w 389"/>
                <a:gd name="T3" fmla="*/ 0 h 316"/>
                <a:gd name="T4" fmla="*/ 1 w 389"/>
                <a:gd name="T5" fmla="*/ 316 h 316"/>
                <a:gd name="T6" fmla="*/ 389 w 389"/>
                <a:gd name="T7" fmla="*/ 314 h 316"/>
                <a:gd name="T8" fmla="*/ 365 w 389"/>
                <a:gd name="T9" fmla="*/ 67 h 316"/>
                <a:gd name="T10" fmla="*/ 0 60000 65536"/>
                <a:gd name="T11" fmla="*/ 0 60000 65536"/>
                <a:gd name="T12" fmla="*/ 0 60000 65536"/>
                <a:gd name="T13" fmla="*/ 0 60000 65536"/>
                <a:gd name="T14" fmla="*/ 0 60000 65536"/>
                <a:gd name="T15" fmla="*/ 0 w 389"/>
                <a:gd name="T16" fmla="*/ 0 h 316"/>
                <a:gd name="T17" fmla="*/ 389 w 389"/>
                <a:gd name="T18" fmla="*/ 316 h 316"/>
              </a:gdLst>
              <a:ahLst/>
              <a:cxnLst>
                <a:cxn ang="T10">
                  <a:pos x="T0" y="T1"/>
                </a:cxn>
                <a:cxn ang="T11">
                  <a:pos x="T2" y="T3"/>
                </a:cxn>
                <a:cxn ang="T12">
                  <a:pos x="T4" y="T5"/>
                </a:cxn>
                <a:cxn ang="T13">
                  <a:pos x="T6" y="T7"/>
                </a:cxn>
                <a:cxn ang="T14">
                  <a:pos x="T8" y="T9"/>
                </a:cxn>
              </a:cxnLst>
              <a:rect l="T15" t="T16" r="T17" b="T18"/>
              <a:pathLst>
                <a:path w="389" h="316">
                  <a:moveTo>
                    <a:pt x="365" y="67"/>
                  </a:moveTo>
                  <a:lnTo>
                    <a:pt x="0" y="0"/>
                  </a:lnTo>
                  <a:lnTo>
                    <a:pt x="1" y="316"/>
                  </a:lnTo>
                  <a:lnTo>
                    <a:pt x="389" y="314"/>
                  </a:lnTo>
                  <a:lnTo>
                    <a:pt x="365" y="67"/>
                  </a:lnTo>
                  <a:close/>
                </a:path>
              </a:pathLst>
            </a:custGeom>
            <a:solidFill>
              <a:srgbClr val="FF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63" name="Freeform 43"/>
            <p:cNvSpPr>
              <a:spLocks/>
            </p:cNvSpPr>
            <p:nvPr/>
          </p:nvSpPr>
          <p:spPr bwMode="auto">
            <a:xfrm>
              <a:off x="2277" y="2912"/>
              <a:ext cx="340" cy="57"/>
            </a:xfrm>
            <a:custGeom>
              <a:avLst/>
              <a:gdLst>
                <a:gd name="T0" fmla="*/ 0 w 1274"/>
                <a:gd name="T1" fmla="*/ 0 h 213"/>
                <a:gd name="T2" fmla="*/ 0 w 1274"/>
                <a:gd name="T3" fmla="*/ 0 h 213"/>
                <a:gd name="T4" fmla="*/ 0 w 1274"/>
                <a:gd name="T5" fmla="*/ 0 h 213"/>
                <a:gd name="T6" fmla="*/ 0 w 1274"/>
                <a:gd name="T7" fmla="*/ 0 h 213"/>
                <a:gd name="T8" fmla="*/ 0 w 1274"/>
                <a:gd name="T9" fmla="*/ 0 h 213"/>
                <a:gd name="T10" fmla="*/ 0 w 1274"/>
                <a:gd name="T11" fmla="*/ 0 h 213"/>
                <a:gd name="T12" fmla="*/ 0 w 1274"/>
                <a:gd name="T13" fmla="*/ 0 h 213"/>
                <a:gd name="T14" fmla="*/ 0 60000 65536"/>
                <a:gd name="T15" fmla="*/ 0 60000 65536"/>
                <a:gd name="T16" fmla="*/ 0 60000 65536"/>
                <a:gd name="T17" fmla="*/ 0 60000 65536"/>
                <a:gd name="T18" fmla="*/ 0 60000 65536"/>
                <a:gd name="T19" fmla="*/ 0 60000 65536"/>
                <a:gd name="T20" fmla="*/ 0 60000 65536"/>
                <a:gd name="T21" fmla="*/ 0 w 1274"/>
                <a:gd name="T22" fmla="*/ 0 h 213"/>
                <a:gd name="T23" fmla="*/ 1274 w 1274"/>
                <a:gd name="T24" fmla="*/ 213 h 2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4" h="213">
                  <a:moveTo>
                    <a:pt x="3" y="167"/>
                  </a:moveTo>
                  <a:lnTo>
                    <a:pt x="0" y="167"/>
                  </a:lnTo>
                  <a:lnTo>
                    <a:pt x="0" y="0"/>
                  </a:lnTo>
                  <a:lnTo>
                    <a:pt x="1255" y="99"/>
                  </a:lnTo>
                  <a:lnTo>
                    <a:pt x="1263" y="100"/>
                  </a:lnTo>
                  <a:lnTo>
                    <a:pt x="1274" y="213"/>
                  </a:lnTo>
                  <a:lnTo>
                    <a:pt x="3" y="167"/>
                  </a:lnTo>
                  <a:close/>
                </a:path>
              </a:pathLst>
            </a:custGeom>
            <a:solidFill>
              <a:srgbClr val="AA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64" name="Freeform 44"/>
            <p:cNvSpPr>
              <a:spLocks/>
            </p:cNvSpPr>
            <p:nvPr/>
          </p:nvSpPr>
          <p:spPr bwMode="auto">
            <a:xfrm>
              <a:off x="2277" y="2843"/>
              <a:ext cx="335" cy="70"/>
            </a:xfrm>
            <a:custGeom>
              <a:avLst/>
              <a:gdLst>
                <a:gd name="T0" fmla="*/ 0 w 1255"/>
                <a:gd name="T1" fmla="*/ 0 h 265"/>
                <a:gd name="T2" fmla="*/ 0 w 1255"/>
                <a:gd name="T3" fmla="*/ 0 h 265"/>
                <a:gd name="T4" fmla="*/ 0 w 1255"/>
                <a:gd name="T5" fmla="*/ 0 h 265"/>
                <a:gd name="T6" fmla="*/ 0 w 1255"/>
                <a:gd name="T7" fmla="*/ 0 h 265"/>
                <a:gd name="T8" fmla="*/ 0 w 1255"/>
                <a:gd name="T9" fmla="*/ 0 h 265"/>
                <a:gd name="T10" fmla="*/ 0 w 1255"/>
                <a:gd name="T11" fmla="*/ 0 h 265"/>
                <a:gd name="T12" fmla="*/ 0 w 1255"/>
                <a:gd name="T13" fmla="*/ 0 h 265"/>
                <a:gd name="T14" fmla="*/ 0 60000 65536"/>
                <a:gd name="T15" fmla="*/ 0 60000 65536"/>
                <a:gd name="T16" fmla="*/ 0 60000 65536"/>
                <a:gd name="T17" fmla="*/ 0 60000 65536"/>
                <a:gd name="T18" fmla="*/ 0 60000 65536"/>
                <a:gd name="T19" fmla="*/ 0 60000 65536"/>
                <a:gd name="T20" fmla="*/ 0 60000 65536"/>
                <a:gd name="T21" fmla="*/ 0 w 1255"/>
                <a:gd name="T22" fmla="*/ 0 h 265"/>
                <a:gd name="T23" fmla="*/ 1255 w 1255"/>
                <a:gd name="T24" fmla="*/ 265 h 2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5" h="265">
                  <a:moveTo>
                    <a:pt x="5" y="166"/>
                  </a:moveTo>
                  <a:lnTo>
                    <a:pt x="1" y="166"/>
                  </a:lnTo>
                  <a:lnTo>
                    <a:pt x="0" y="0"/>
                  </a:lnTo>
                  <a:lnTo>
                    <a:pt x="1234" y="151"/>
                  </a:lnTo>
                  <a:lnTo>
                    <a:pt x="1244" y="152"/>
                  </a:lnTo>
                  <a:lnTo>
                    <a:pt x="1255" y="265"/>
                  </a:lnTo>
                  <a:lnTo>
                    <a:pt x="5" y="166"/>
                  </a:lnTo>
                  <a:close/>
                </a:path>
              </a:pathLst>
            </a:custGeom>
            <a:solidFill>
              <a:srgbClr val="BA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65" name="Freeform 45"/>
            <p:cNvSpPr>
              <a:spLocks/>
            </p:cNvSpPr>
            <p:nvPr/>
          </p:nvSpPr>
          <p:spPr bwMode="auto">
            <a:xfrm>
              <a:off x="2277" y="2761"/>
              <a:ext cx="330" cy="97"/>
            </a:xfrm>
            <a:custGeom>
              <a:avLst/>
              <a:gdLst>
                <a:gd name="T0" fmla="*/ 0 w 1235"/>
                <a:gd name="T1" fmla="*/ 0 h 363"/>
                <a:gd name="T2" fmla="*/ 0 w 1235"/>
                <a:gd name="T3" fmla="*/ 0 h 363"/>
                <a:gd name="T4" fmla="*/ 0 w 1235"/>
                <a:gd name="T5" fmla="*/ 0 h 363"/>
                <a:gd name="T6" fmla="*/ 0 w 1235"/>
                <a:gd name="T7" fmla="*/ 0 h 363"/>
                <a:gd name="T8" fmla="*/ 0 w 1235"/>
                <a:gd name="T9" fmla="*/ 0 h 363"/>
                <a:gd name="T10" fmla="*/ 0 w 1235"/>
                <a:gd name="T11" fmla="*/ 0 h 363"/>
                <a:gd name="T12" fmla="*/ 0 60000 65536"/>
                <a:gd name="T13" fmla="*/ 0 60000 65536"/>
                <a:gd name="T14" fmla="*/ 0 60000 65536"/>
                <a:gd name="T15" fmla="*/ 0 60000 65536"/>
                <a:gd name="T16" fmla="*/ 0 60000 65536"/>
                <a:gd name="T17" fmla="*/ 0 60000 65536"/>
                <a:gd name="T18" fmla="*/ 0 w 1235"/>
                <a:gd name="T19" fmla="*/ 0 h 363"/>
                <a:gd name="T20" fmla="*/ 1235 w 1235"/>
                <a:gd name="T21" fmla="*/ 363 h 363"/>
              </a:gdLst>
              <a:ahLst/>
              <a:cxnLst>
                <a:cxn ang="T12">
                  <a:pos x="T0" y="T1"/>
                </a:cxn>
                <a:cxn ang="T13">
                  <a:pos x="T2" y="T3"/>
                </a:cxn>
                <a:cxn ang="T14">
                  <a:pos x="T4" y="T5"/>
                </a:cxn>
                <a:cxn ang="T15">
                  <a:pos x="T6" y="T7"/>
                </a:cxn>
                <a:cxn ang="T16">
                  <a:pos x="T8" y="T9"/>
                </a:cxn>
                <a:cxn ang="T17">
                  <a:pos x="T10" y="T11"/>
                </a:cxn>
              </a:cxnLst>
              <a:rect l="T18" t="T19" r="T20" b="T21"/>
              <a:pathLst>
                <a:path w="1235" h="363">
                  <a:moveTo>
                    <a:pt x="6" y="212"/>
                  </a:moveTo>
                  <a:lnTo>
                    <a:pt x="0" y="212"/>
                  </a:lnTo>
                  <a:lnTo>
                    <a:pt x="0" y="0"/>
                  </a:lnTo>
                  <a:lnTo>
                    <a:pt x="1220" y="204"/>
                  </a:lnTo>
                  <a:lnTo>
                    <a:pt x="1235" y="363"/>
                  </a:lnTo>
                  <a:lnTo>
                    <a:pt x="6" y="212"/>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66" name="Freeform 46"/>
            <p:cNvSpPr>
              <a:spLocks/>
            </p:cNvSpPr>
            <p:nvPr/>
          </p:nvSpPr>
          <p:spPr bwMode="auto">
            <a:xfrm>
              <a:off x="2156" y="2739"/>
              <a:ext cx="101" cy="316"/>
            </a:xfrm>
            <a:custGeom>
              <a:avLst/>
              <a:gdLst>
                <a:gd name="T0" fmla="*/ 0 w 376"/>
                <a:gd name="T1" fmla="*/ 0 h 1181"/>
                <a:gd name="T2" fmla="*/ 0 w 376"/>
                <a:gd name="T3" fmla="*/ 0 h 1181"/>
                <a:gd name="T4" fmla="*/ 0 w 376"/>
                <a:gd name="T5" fmla="*/ 0 h 1181"/>
                <a:gd name="T6" fmla="*/ 0 w 376"/>
                <a:gd name="T7" fmla="*/ 0 h 1181"/>
                <a:gd name="T8" fmla="*/ 0 w 376"/>
                <a:gd name="T9" fmla="*/ 0 h 1181"/>
                <a:gd name="T10" fmla="*/ 0 60000 65536"/>
                <a:gd name="T11" fmla="*/ 0 60000 65536"/>
                <a:gd name="T12" fmla="*/ 0 60000 65536"/>
                <a:gd name="T13" fmla="*/ 0 60000 65536"/>
                <a:gd name="T14" fmla="*/ 0 60000 65536"/>
                <a:gd name="T15" fmla="*/ 0 w 376"/>
                <a:gd name="T16" fmla="*/ 0 h 1181"/>
                <a:gd name="T17" fmla="*/ 376 w 376"/>
                <a:gd name="T18" fmla="*/ 1181 h 1181"/>
              </a:gdLst>
              <a:ahLst/>
              <a:cxnLst>
                <a:cxn ang="T10">
                  <a:pos x="T0" y="T1"/>
                </a:cxn>
                <a:cxn ang="T11">
                  <a:pos x="T2" y="T3"/>
                </a:cxn>
                <a:cxn ang="T12">
                  <a:pos x="T4" y="T5"/>
                </a:cxn>
                <a:cxn ang="T13">
                  <a:pos x="T6" y="T7"/>
                </a:cxn>
                <a:cxn ang="T14">
                  <a:pos x="T8" y="T9"/>
                </a:cxn>
              </a:cxnLst>
              <a:rect l="T15" t="T16" r="T17" b="T18"/>
              <a:pathLst>
                <a:path w="376" h="1181">
                  <a:moveTo>
                    <a:pt x="0" y="1168"/>
                  </a:moveTo>
                  <a:lnTo>
                    <a:pt x="30" y="306"/>
                  </a:lnTo>
                  <a:lnTo>
                    <a:pt x="372" y="0"/>
                  </a:lnTo>
                  <a:lnTo>
                    <a:pt x="376" y="1181"/>
                  </a:lnTo>
                  <a:lnTo>
                    <a:pt x="0" y="1168"/>
                  </a:lnTo>
                  <a:close/>
                </a:path>
              </a:pathLst>
            </a:custGeom>
            <a:solidFill>
              <a:srgbClr val="667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67" name="Freeform 47"/>
            <p:cNvSpPr>
              <a:spLocks/>
            </p:cNvSpPr>
            <p:nvPr/>
          </p:nvSpPr>
          <p:spPr bwMode="auto">
            <a:xfrm>
              <a:off x="2277" y="2982"/>
              <a:ext cx="347" cy="72"/>
            </a:xfrm>
            <a:custGeom>
              <a:avLst/>
              <a:gdLst>
                <a:gd name="T0" fmla="*/ 0 w 1299"/>
                <a:gd name="T1" fmla="*/ 0 h 272"/>
                <a:gd name="T2" fmla="*/ 0 w 1299"/>
                <a:gd name="T3" fmla="*/ 0 h 272"/>
                <a:gd name="T4" fmla="*/ 0 w 1299"/>
                <a:gd name="T5" fmla="*/ 0 h 272"/>
                <a:gd name="T6" fmla="*/ 0 w 1299"/>
                <a:gd name="T7" fmla="*/ 0 h 272"/>
                <a:gd name="T8" fmla="*/ 0 w 1299"/>
                <a:gd name="T9" fmla="*/ 0 h 272"/>
                <a:gd name="T10" fmla="*/ 0 w 1299"/>
                <a:gd name="T11" fmla="*/ 0 h 272"/>
                <a:gd name="T12" fmla="*/ 0 w 1299"/>
                <a:gd name="T13" fmla="*/ 0 h 272"/>
                <a:gd name="T14" fmla="*/ 0 w 1299"/>
                <a:gd name="T15" fmla="*/ 0 h 272"/>
                <a:gd name="T16" fmla="*/ 0 w 1299"/>
                <a:gd name="T17" fmla="*/ 0 h 272"/>
                <a:gd name="T18" fmla="*/ 0 w 1299"/>
                <a:gd name="T19" fmla="*/ 0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99"/>
                <a:gd name="T31" fmla="*/ 0 h 272"/>
                <a:gd name="T32" fmla="*/ 1299 w 1299"/>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99" h="272">
                  <a:moveTo>
                    <a:pt x="0" y="0"/>
                  </a:moveTo>
                  <a:lnTo>
                    <a:pt x="1277" y="46"/>
                  </a:lnTo>
                  <a:lnTo>
                    <a:pt x="1282" y="47"/>
                  </a:lnTo>
                  <a:lnTo>
                    <a:pt x="1299" y="208"/>
                  </a:lnTo>
                  <a:lnTo>
                    <a:pt x="867" y="210"/>
                  </a:lnTo>
                  <a:lnTo>
                    <a:pt x="876" y="271"/>
                  </a:lnTo>
                  <a:lnTo>
                    <a:pt x="462" y="272"/>
                  </a:lnTo>
                  <a:lnTo>
                    <a:pt x="462" y="211"/>
                  </a:lnTo>
                  <a:lnTo>
                    <a:pt x="2" y="213"/>
                  </a:lnTo>
                  <a:lnTo>
                    <a:pt x="0" y="0"/>
                  </a:lnTo>
                  <a:close/>
                </a:path>
              </a:pathLst>
            </a:custGeom>
            <a:solidFill>
              <a:srgbClr val="99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grpSp>
      <p:sp>
        <p:nvSpPr>
          <p:cNvPr id="4108" name="Text Box 86"/>
          <p:cNvSpPr txBox="1">
            <a:spLocks noChangeArrowheads="1"/>
          </p:cNvSpPr>
          <p:nvPr/>
        </p:nvSpPr>
        <p:spPr bwMode="auto">
          <a:xfrm>
            <a:off x="4188180" y="4787306"/>
            <a:ext cx="1630362" cy="436563"/>
          </a:xfrm>
          <a:prstGeom prst="rect">
            <a:avLst/>
          </a:prstGeom>
          <a:noFill/>
          <a:ln w="9525">
            <a:noFill/>
            <a:miter lim="800000"/>
            <a:headEnd/>
            <a:tailEnd/>
          </a:ln>
        </p:spPr>
        <p:txBody>
          <a:bodyPr wrap="none">
            <a:spAutoFit/>
          </a:bodyPr>
          <a:lstStyle/>
          <a:p>
            <a:pPr algn="ctr">
              <a:lnSpc>
                <a:spcPct val="80000"/>
              </a:lnSpc>
              <a:defRPr/>
            </a:pPr>
            <a:r>
              <a:rPr lang="en-US" altLang="ja-JP" sz="1400" b="1" dirty="0">
                <a:solidFill>
                  <a:srgbClr val="006699"/>
                </a:solidFill>
                <a:effectLst>
                  <a:outerShdw blurRad="38100" dist="38100" dir="2700000" algn="tl">
                    <a:srgbClr val="000000">
                      <a:alpha val="43137"/>
                    </a:srgbClr>
                  </a:outerShdw>
                </a:effectLst>
                <a:latin typeface="Verdana" pitchFamily="34" charset="0"/>
              </a:rPr>
              <a:t>Sentinel Asia</a:t>
            </a:r>
          </a:p>
          <a:p>
            <a:pPr algn="ctr">
              <a:lnSpc>
                <a:spcPct val="80000"/>
              </a:lnSpc>
              <a:defRPr/>
            </a:pPr>
            <a:r>
              <a:rPr lang="en-US" altLang="ja-JP" sz="1400" b="1" dirty="0">
                <a:solidFill>
                  <a:srgbClr val="006699"/>
                </a:solidFill>
                <a:effectLst>
                  <a:outerShdw blurRad="38100" dist="38100" dir="2700000" algn="tl">
                    <a:srgbClr val="000000">
                      <a:alpha val="43137"/>
                    </a:srgbClr>
                  </a:outerShdw>
                </a:effectLst>
                <a:latin typeface="Verdana" pitchFamily="34" charset="0"/>
              </a:rPr>
              <a:t>Step 2 System</a:t>
            </a:r>
          </a:p>
        </p:txBody>
      </p:sp>
      <p:sp>
        <p:nvSpPr>
          <p:cNvPr id="31755" name="Text Box 87"/>
          <p:cNvSpPr txBox="1">
            <a:spLocks noChangeArrowheads="1"/>
          </p:cNvSpPr>
          <p:nvPr/>
        </p:nvSpPr>
        <p:spPr bwMode="auto">
          <a:xfrm>
            <a:off x="1376717" y="1509119"/>
            <a:ext cx="1724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eaLnBrk="1" hangingPunct="1"/>
            <a:r>
              <a:rPr lang="en-US" altLang="ja-JP" sz="1400" b="1" dirty="0">
                <a:solidFill>
                  <a:srgbClr val="FF0000"/>
                </a:solidFill>
                <a:latin typeface="Verdana" pitchFamily="34" charset="0"/>
              </a:rPr>
              <a:t>ADRC Members</a:t>
            </a:r>
          </a:p>
          <a:p>
            <a:pPr eaLnBrk="1" hangingPunct="1"/>
            <a:r>
              <a:rPr lang="en-US" altLang="ja-JP" sz="1400" b="1" dirty="0">
                <a:solidFill>
                  <a:srgbClr val="FF0000"/>
                </a:solidFill>
                <a:latin typeface="Verdana" pitchFamily="34" charset="0"/>
              </a:rPr>
              <a:t>JPT Members</a:t>
            </a:r>
          </a:p>
        </p:txBody>
      </p:sp>
      <p:sp>
        <p:nvSpPr>
          <p:cNvPr id="31756" name="Text Box 88"/>
          <p:cNvSpPr txBox="1">
            <a:spLocks noChangeArrowheads="1"/>
          </p:cNvSpPr>
          <p:nvPr/>
        </p:nvSpPr>
        <p:spPr bwMode="auto">
          <a:xfrm>
            <a:off x="4616805" y="1771056"/>
            <a:ext cx="86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eaLnBrk="1" hangingPunct="1"/>
            <a:r>
              <a:rPr lang="en-US" altLang="ja-JP" sz="1400" b="1" dirty="0">
                <a:solidFill>
                  <a:srgbClr val="FF0000"/>
                </a:solidFill>
                <a:latin typeface="Verdana" pitchFamily="34" charset="0"/>
              </a:rPr>
              <a:t>ADRC</a:t>
            </a:r>
          </a:p>
        </p:txBody>
      </p:sp>
      <p:sp>
        <p:nvSpPr>
          <p:cNvPr id="31757" name="Text Box 89"/>
          <p:cNvSpPr txBox="1">
            <a:spLocks noChangeArrowheads="1"/>
          </p:cNvSpPr>
          <p:nvPr/>
        </p:nvSpPr>
        <p:spPr bwMode="auto">
          <a:xfrm>
            <a:off x="7364767" y="2210794"/>
            <a:ext cx="966788"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eaLnBrk="1" hangingPunct="1"/>
            <a:r>
              <a:rPr lang="en-US" altLang="ja-JP" sz="1400" b="1" dirty="0">
                <a:solidFill>
                  <a:srgbClr val="006666"/>
                </a:solidFill>
                <a:latin typeface="Verdana" pitchFamily="34" charset="0"/>
                <a:cs typeface="Arial" pitchFamily="34" charset="0"/>
              </a:rPr>
              <a:t>JAXA</a:t>
            </a:r>
          </a:p>
          <a:p>
            <a:pPr eaLnBrk="1" hangingPunct="1"/>
            <a:r>
              <a:rPr lang="en-US" altLang="ja-JP" sz="1400" b="1" dirty="0">
                <a:solidFill>
                  <a:srgbClr val="006666"/>
                </a:solidFill>
                <a:latin typeface="Verdana" pitchFamily="34" charset="0"/>
                <a:cs typeface="Arial" pitchFamily="34" charset="0"/>
              </a:rPr>
              <a:t>ISRO</a:t>
            </a:r>
          </a:p>
          <a:p>
            <a:pPr eaLnBrk="1" hangingPunct="1"/>
            <a:r>
              <a:rPr lang="en-US" altLang="ja-JP" sz="1400" b="1" dirty="0">
                <a:solidFill>
                  <a:srgbClr val="006666"/>
                </a:solidFill>
                <a:latin typeface="Verdana" pitchFamily="34" charset="0"/>
                <a:cs typeface="Arial" pitchFamily="34" charset="0"/>
              </a:rPr>
              <a:t>GISTDA</a:t>
            </a:r>
          </a:p>
          <a:p>
            <a:pPr eaLnBrk="1" hangingPunct="1"/>
            <a:r>
              <a:rPr lang="en-US" altLang="ja-JP" sz="1400" b="1" dirty="0">
                <a:solidFill>
                  <a:srgbClr val="006666"/>
                </a:solidFill>
                <a:latin typeface="Verdana" pitchFamily="34" charset="0"/>
                <a:cs typeface="Arial" pitchFamily="34" charset="0"/>
              </a:rPr>
              <a:t>KARI</a:t>
            </a:r>
          </a:p>
          <a:p>
            <a:pPr eaLnBrk="1" hangingPunct="1"/>
            <a:r>
              <a:rPr lang="en-US" altLang="ja-JP" sz="1400" b="1" dirty="0">
                <a:solidFill>
                  <a:srgbClr val="006666"/>
                </a:solidFill>
                <a:latin typeface="Verdana" pitchFamily="34" charset="0"/>
                <a:cs typeface="Arial" pitchFamily="34" charset="0"/>
              </a:rPr>
              <a:t>NARL</a:t>
            </a:r>
          </a:p>
        </p:txBody>
      </p:sp>
      <p:grpSp>
        <p:nvGrpSpPr>
          <p:cNvPr id="31758" name="Group 90"/>
          <p:cNvGrpSpPr>
            <a:grpSpLocks/>
          </p:cNvGrpSpPr>
          <p:nvPr/>
        </p:nvGrpSpPr>
        <p:grpSpPr bwMode="auto">
          <a:xfrm rot="2009023">
            <a:off x="7961667" y="1069381"/>
            <a:ext cx="900113" cy="739775"/>
            <a:chOff x="1604" y="1366"/>
            <a:chExt cx="794" cy="652"/>
          </a:xfrm>
        </p:grpSpPr>
        <p:sp>
          <p:nvSpPr>
            <p:cNvPr id="31842" name="Freeform 91"/>
            <p:cNvSpPr>
              <a:spLocks/>
            </p:cNvSpPr>
            <p:nvPr/>
          </p:nvSpPr>
          <p:spPr bwMode="auto">
            <a:xfrm rot="20719222" flipH="1">
              <a:off x="1661" y="1820"/>
              <a:ext cx="153" cy="198"/>
            </a:xfrm>
            <a:custGeom>
              <a:avLst/>
              <a:gdLst>
                <a:gd name="T0" fmla="*/ 1 w 284"/>
                <a:gd name="T1" fmla="*/ 0 h 368"/>
                <a:gd name="T2" fmla="*/ 1 w 284"/>
                <a:gd name="T3" fmla="*/ 0 h 368"/>
                <a:gd name="T4" fmla="*/ 1 w 284"/>
                <a:gd name="T5" fmla="*/ 1 h 368"/>
                <a:gd name="T6" fmla="*/ 0 w 284"/>
                <a:gd name="T7" fmla="*/ 1 h 368"/>
                <a:gd name="T8" fmla="*/ 1 w 284"/>
                <a:gd name="T9" fmla="*/ 0 h 368"/>
                <a:gd name="T10" fmla="*/ 0 60000 65536"/>
                <a:gd name="T11" fmla="*/ 0 60000 65536"/>
                <a:gd name="T12" fmla="*/ 0 60000 65536"/>
                <a:gd name="T13" fmla="*/ 0 60000 65536"/>
                <a:gd name="T14" fmla="*/ 0 60000 65536"/>
                <a:gd name="T15" fmla="*/ 0 w 284"/>
                <a:gd name="T16" fmla="*/ 0 h 368"/>
                <a:gd name="T17" fmla="*/ 284 w 284"/>
                <a:gd name="T18" fmla="*/ 368 h 368"/>
              </a:gdLst>
              <a:ahLst/>
              <a:cxnLst>
                <a:cxn ang="T10">
                  <a:pos x="T0" y="T1"/>
                </a:cxn>
                <a:cxn ang="T11">
                  <a:pos x="T2" y="T3"/>
                </a:cxn>
                <a:cxn ang="T12">
                  <a:pos x="T4" y="T5"/>
                </a:cxn>
                <a:cxn ang="T13">
                  <a:pos x="T6" y="T7"/>
                </a:cxn>
                <a:cxn ang="T14">
                  <a:pos x="T8" y="T9"/>
                </a:cxn>
              </a:cxnLst>
              <a:rect l="T15" t="T16" r="T17" b="T18"/>
              <a:pathLst>
                <a:path w="284" h="368">
                  <a:moveTo>
                    <a:pt x="57" y="0"/>
                  </a:moveTo>
                  <a:lnTo>
                    <a:pt x="284" y="0"/>
                  </a:lnTo>
                  <a:lnTo>
                    <a:pt x="227" y="368"/>
                  </a:lnTo>
                  <a:lnTo>
                    <a:pt x="0" y="368"/>
                  </a:lnTo>
                  <a:lnTo>
                    <a:pt x="57"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43" name="Freeform 92"/>
            <p:cNvSpPr>
              <a:spLocks/>
            </p:cNvSpPr>
            <p:nvPr/>
          </p:nvSpPr>
          <p:spPr bwMode="auto">
            <a:xfrm>
              <a:off x="1700" y="1747"/>
              <a:ext cx="214" cy="141"/>
            </a:xfrm>
            <a:custGeom>
              <a:avLst/>
              <a:gdLst>
                <a:gd name="T0" fmla="*/ 0 w 300"/>
                <a:gd name="T1" fmla="*/ 1 h 197"/>
                <a:gd name="T2" fmla="*/ 1 w 300"/>
                <a:gd name="T3" fmla="*/ 1 h 197"/>
                <a:gd name="T4" fmla="*/ 1 w 300"/>
                <a:gd name="T5" fmla="*/ 1 h 197"/>
                <a:gd name="T6" fmla="*/ 1 w 300"/>
                <a:gd name="T7" fmla="*/ 0 h 197"/>
                <a:gd name="T8" fmla="*/ 0 w 300"/>
                <a:gd name="T9" fmla="*/ 1 h 197"/>
                <a:gd name="T10" fmla="*/ 0 60000 65536"/>
                <a:gd name="T11" fmla="*/ 0 60000 65536"/>
                <a:gd name="T12" fmla="*/ 0 60000 65536"/>
                <a:gd name="T13" fmla="*/ 0 60000 65536"/>
                <a:gd name="T14" fmla="*/ 0 60000 65536"/>
                <a:gd name="T15" fmla="*/ 0 w 300"/>
                <a:gd name="T16" fmla="*/ 0 h 197"/>
                <a:gd name="T17" fmla="*/ 300 w 300"/>
                <a:gd name="T18" fmla="*/ 197 h 197"/>
              </a:gdLst>
              <a:ahLst/>
              <a:cxnLst>
                <a:cxn ang="T10">
                  <a:pos x="T0" y="T1"/>
                </a:cxn>
                <a:cxn ang="T11">
                  <a:pos x="T2" y="T3"/>
                </a:cxn>
                <a:cxn ang="T12">
                  <a:pos x="T4" y="T5"/>
                </a:cxn>
                <a:cxn ang="T13">
                  <a:pos x="T6" y="T7"/>
                </a:cxn>
                <a:cxn ang="T14">
                  <a:pos x="T8" y="T9"/>
                </a:cxn>
              </a:cxnLst>
              <a:rect l="T15" t="T16" r="T17" b="T18"/>
              <a:pathLst>
                <a:path w="300" h="197">
                  <a:moveTo>
                    <a:pt x="0" y="79"/>
                  </a:moveTo>
                  <a:lnTo>
                    <a:pt x="146" y="197"/>
                  </a:lnTo>
                  <a:lnTo>
                    <a:pt x="300" y="109"/>
                  </a:lnTo>
                  <a:lnTo>
                    <a:pt x="148" y="0"/>
                  </a:lnTo>
                  <a:lnTo>
                    <a:pt x="0" y="79"/>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44" name="Freeform 93"/>
            <p:cNvSpPr>
              <a:spLocks/>
            </p:cNvSpPr>
            <p:nvPr/>
          </p:nvSpPr>
          <p:spPr bwMode="auto">
            <a:xfrm>
              <a:off x="2112" y="1462"/>
              <a:ext cx="170" cy="152"/>
            </a:xfrm>
            <a:custGeom>
              <a:avLst/>
              <a:gdLst>
                <a:gd name="T0" fmla="*/ 0 w 239"/>
                <a:gd name="T1" fmla="*/ 1 h 212"/>
                <a:gd name="T2" fmla="*/ 1 w 239"/>
                <a:gd name="T3" fmla="*/ 1 h 212"/>
                <a:gd name="T4" fmla="*/ 1 w 239"/>
                <a:gd name="T5" fmla="*/ 1 h 212"/>
                <a:gd name="T6" fmla="*/ 1 w 239"/>
                <a:gd name="T7" fmla="*/ 0 h 212"/>
                <a:gd name="T8" fmla="*/ 0 w 239"/>
                <a:gd name="T9" fmla="*/ 1 h 212"/>
                <a:gd name="T10" fmla="*/ 0 60000 65536"/>
                <a:gd name="T11" fmla="*/ 0 60000 65536"/>
                <a:gd name="T12" fmla="*/ 0 60000 65536"/>
                <a:gd name="T13" fmla="*/ 0 60000 65536"/>
                <a:gd name="T14" fmla="*/ 0 60000 65536"/>
                <a:gd name="T15" fmla="*/ 0 w 239"/>
                <a:gd name="T16" fmla="*/ 0 h 212"/>
                <a:gd name="T17" fmla="*/ 239 w 239"/>
                <a:gd name="T18" fmla="*/ 212 h 212"/>
              </a:gdLst>
              <a:ahLst/>
              <a:cxnLst>
                <a:cxn ang="T10">
                  <a:pos x="T0" y="T1"/>
                </a:cxn>
                <a:cxn ang="T11">
                  <a:pos x="T2" y="T3"/>
                </a:cxn>
                <a:cxn ang="T12">
                  <a:pos x="T4" y="T5"/>
                </a:cxn>
                <a:cxn ang="T13">
                  <a:pos x="T6" y="T7"/>
                </a:cxn>
                <a:cxn ang="T14">
                  <a:pos x="T8" y="T9"/>
                </a:cxn>
              </a:cxnLst>
              <a:rect l="T15" t="T16" r="T17" b="T18"/>
              <a:pathLst>
                <a:path w="239" h="212">
                  <a:moveTo>
                    <a:pt x="0" y="115"/>
                  </a:moveTo>
                  <a:lnTo>
                    <a:pt x="105" y="212"/>
                  </a:lnTo>
                  <a:lnTo>
                    <a:pt x="239" y="116"/>
                  </a:lnTo>
                  <a:lnTo>
                    <a:pt x="135" y="0"/>
                  </a:lnTo>
                  <a:lnTo>
                    <a:pt x="0" y="1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45" name="Freeform 94"/>
            <p:cNvSpPr>
              <a:spLocks/>
            </p:cNvSpPr>
            <p:nvPr/>
          </p:nvSpPr>
          <p:spPr bwMode="auto">
            <a:xfrm>
              <a:off x="2207" y="1366"/>
              <a:ext cx="191" cy="179"/>
            </a:xfrm>
            <a:custGeom>
              <a:avLst/>
              <a:gdLst>
                <a:gd name="T0" fmla="*/ 0 w 268"/>
                <a:gd name="T1" fmla="*/ 1 h 250"/>
                <a:gd name="T2" fmla="*/ 1 w 268"/>
                <a:gd name="T3" fmla="*/ 1 h 250"/>
                <a:gd name="T4" fmla="*/ 1 w 268"/>
                <a:gd name="T5" fmla="*/ 1 h 250"/>
                <a:gd name="T6" fmla="*/ 1 w 268"/>
                <a:gd name="T7" fmla="*/ 0 h 250"/>
                <a:gd name="T8" fmla="*/ 0 w 268"/>
                <a:gd name="T9" fmla="*/ 1 h 250"/>
                <a:gd name="T10" fmla="*/ 0 60000 65536"/>
                <a:gd name="T11" fmla="*/ 0 60000 65536"/>
                <a:gd name="T12" fmla="*/ 0 60000 65536"/>
                <a:gd name="T13" fmla="*/ 0 60000 65536"/>
                <a:gd name="T14" fmla="*/ 0 60000 65536"/>
                <a:gd name="T15" fmla="*/ 0 w 268"/>
                <a:gd name="T16" fmla="*/ 0 h 250"/>
                <a:gd name="T17" fmla="*/ 268 w 268"/>
                <a:gd name="T18" fmla="*/ 250 h 250"/>
              </a:gdLst>
              <a:ahLst/>
              <a:cxnLst>
                <a:cxn ang="T10">
                  <a:pos x="T0" y="T1"/>
                </a:cxn>
                <a:cxn ang="T11">
                  <a:pos x="T2" y="T3"/>
                </a:cxn>
                <a:cxn ang="T12">
                  <a:pos x="T4" y="T5"/>
                </a:cxn>
                <a:cxn ang="T13">
                  <a:pos x="T6" y="T7"/>
                </a:cxn>
                <a:cxn ang="T14">
                  <a:pos x="T8" y="T9"/>
                </a:cxn>
              </a:cxnLst>
              <a:rect l="T15" t="T16" r="T17" b="T18"/>
              <a:pathLst>
                <a:path w="268" h="250">
                  <a:moveTo>
                    <a:pt x="0" y="136"/>
                  </a:moveTo>
                  <a:lnTo>
                    <a:pt x="104" y="250"/>
                  </a:lnTo>
                  <a:lnTo>
                    <a:pt x="268" y="126"/>
                  </a:lnTo>
                  <a:lnTo>
                    <a:pt x="150" y="0"/>
                  </a:lnTo>
                  <a:lnTo>
                    <a:pt x="0" y="13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46" name="Freeform 95"/>
            <p:cNvSpPr>
              <a:spLocks/>
            </p:cNvSpPr>
            <p:nvPr/>
          </p:nvSpPr>
          <p:spPr bwMode="auto">
            <a:xfrm>
              <a:off x="1733" y="1768"/>
              <a:ext cx="70" cy="140"/>
            </a:xfrm>
            <a:custGeom>
              <a:avLst/>
              <a:gdLst>
                <a:gd name="T0" fmla="*/ 0 w 198"/>
                <a:gd name="T1" fmla="*/ 0 h 397"/>
                <a:gd name="T2" fmla="*/ 0 w 198"/>
                <a:gd name="T3" fmla="*/ 0 h 397"/>
                <a:gd name="T4" fmla="*/ 0 w 198"/>
                <a:gd name="T5" fmla="*/ 0 h 397"/>
                <a:gd name="T6" fmla="*/ 0 w 198"/>
                <a:gd name="T7" fmla="*/ 0 h 397"/>
                <a:gd name="T8" fmla="*/ 0 w 198"/>
                <a:gd name="T9" fmla="*/ 0 h 397"/>
                <a:gd name="T10" fmla="*/ 0 60000 65536"/>
                <a:gd name="T11" fmla="*/ 0 60000 65536"/>
                <a:gd name="T12" fmla="*/ 0 60000 65536"/>
                <a:gd name="T13" fmla="*/ 0 60000 65536"/>
                <a:gd name="T14" fmla="*/ 0 60000 65536"/>
                <a:gd name="T15" fmla="*/ 0 w 198"/>
                <a:gd name="T16" fmla="*/ 0 h 397"/>
                <a:gd name="T17" fmla="*/ 198 w 198"/>
                <a:gd name="T18" fmla="*/ 397 h 397"/>
              </a:gdLst>
              <a:ahLst/>
              <a:cxnLst>
                <a:cxn ang="T10">
                  <a:pos x="T0" y="T1"/>
                </a:cxn>
                <a:cxn ang="T11">
                  <a:pos x="T2" y="T3"/>
                </a:cxn>
                <a:cxn ang="T12">
                  <a:pos x="T4" y="T5"/>
                </a:cxn>
                <a:cxn ang="T13">
                  <a:pos x="T6" y="T7"/>
                </a:cxn>
                <a:cxn ang="T14">
                  <a:pos x="T8" y="T9"/>
                </a:cxn>
              </a:cxnLst>
              <a:rect l="T15" t="T16" r="T17" b="T18"/>
              <a:pathLst>
                <a:path w="198" h="397">
                  <a:moveTo>
                    <a:pt x="198" y="0"/>
                  </a:moveTo>
                  <a:lnTo>
                    <a:pt x="198" y="312"/>
                  </a:lnTo>
                  <a:lnTo>
                    <a:pt x="0" y="397"/>
                  </a:lnTo>
                  <a:lnTo>
                    <a:pt x="0" y="114"/>
                  </a:lnTo>
                  <a:lnTo>
                    <a:pt x="198"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47" name="Freeform 96"/>
            <p:cNvSpPr>
              <a:spLocks/>
            </p:cNvSpPr>
            <p:nvPr/>
          </p:nvSpPr>
          <p:spPr bwMode="auto">
            <a:xfrm>
              <a:off x="1804" y="1768"/>
              <a:ext cx="91" cy="161"/>
            </a:xfrm>
            <a:custGeom>
              <a:avLst/>
              <a:gdLst>
                <a:gd name="T0" fmla="*/ 0 w 256"/>
                <a:gd name="T1" fmla="*/ 0 h 462"/>
                <a:gd name="T2" fmla="*/ 0 w 256"/>
                <a:gd name="T3" fmla="*/ 0 h 462"/>
                <a:gd name="T4" fmla="*/ 0 w 256"/>
                <a:gd name="T5" fmla="*/ 0 h 462"/>
                <a:gd name="T6" fmla="*/ 0 w 256"/>
                <a:gd name="T7" fmla="*/ 0 h 462"/>
                <a:gd name="T8" fmla="*/ 0 w 256"/>
                <a:gd name="T9" fmla="*/ 0 h 462"/>
                <a:gd name="T10" fmla="*/ 0 60000 65536"/>
                <a:gd name="T11" fmla="*/ 0 60000 65536"/>
                <a:gd name="T12" fmla="*/ 0 60000 65536"/>
                <a:gd name="T13" fmla="*/ 0 60000 65536"/>
                <a:gd name="T14" fmla="*/ 0 60000 65536"/>
                <a:gd name="T15" fmla="*/ 0 w 256"/>
                <a:gd name="T16" fmla="*/ 0 h 462"/>
                <a:gd name="T17" fmla="*/ 256 w 256"/>
                <a:gd name="T18" fmla="*/ 462 h 462"/>
              </a:gdLst>
              <a:ahLst/>
              <a:cxnLst>
                <a:cxn ang="T10">
                  <a:pos x="T0" y="T1"/>
                </a:cxn>
                <a:cxn ang="T11">
                  <a:pos x="T2" y="T3"/>
                </a:cxn>
                <a:cxn ang="T12">
                  <a:pos x="T4" y="T5"/>
                </a:cxn>
                <a:cxn ang="T13">
                  <a:pos x="T6" y="T7"/>
                </a:cxn>
                <a:cxn ang="T14">
                  <a:pos x="T8" y="T9"/>
                </a:cxn>
              </a:cxnLst>
              <a:rect l="T15" t="T16" r="T17" b="T18"/>
              <a:pathLst>
                <a:path w="256" h="462">
                  <a:moveTo>
                    <a:pt x="0" y="0"/>
                  </a:moveTo>
                  <a:lnTo>
                    <a:pt x="256" y="171"/>
                  </a:lnTo>
                  <a:lnTo>
                    <a:pt x="255" y="462"/>
                  </a:lnTo>
                  <a:lnTo>
                    <a:pt x="0" y="312"/>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48" name="Freeform 97"/>
            <p:cNvSpPr>
              <a:spLocks/>
            </p:cNvSpPr>
            <p:nvPr/>
          </p:nvSpPr>
          <p:spPr bwMode="auto">
            <a:xfrm>
              <a:off x="1734" y="1879"/>
              <a:ext cx="161" cy="80"/>
            </a:xfrm>
            <a:custGeom>
              <a:avLst/>
              <a:gdLst>
                <a:gd name="T0" fmla="*/ 0 w 454"/>
                <a:gd name="T1" fmla="*/ 0 h 227"/>
                <a:gd name="T2" fmla="*/ 0 w 454"/>
                <a:gd name="T3" fmla="*/ 0 h 227"/>
                <a:gd name="T4" fmla="*/ 0 w 454"/>
                <a:gd name="T5" fmla="*/ 0 h 227"/>
                <a:gd name="T6" fmla="*/ 0 w 454"/>
                <a:gd name="T7" fmla="*/ 0 h 227"/>
                <a:gd name="T8" fmla="*/ 0 w 454"/>
                <a:gd name="T9" fmla="*/ 0 h 227"/>
                <a:gd name="T10" fmla="*/ 0 60000 65536"/>
                <a:gd name="T11" fmla="*/ 0 60000 65536"/>
                <a:gd name="T12" fmla="*/ 0 60000 65536"/>
                <a:gd name="T13" fmla="*/ 0 60000 65536"/>
                <a:gd name="T14" fmla="*/ 0 60000 65536"/>
                <a:gd name="T15" fmla="*/ 0 w 454"/>
                <a:gd name="T16" fmla="*/ 0 h 227"/>
                <a:gd name="T17" fmla="*/ 454 w 454"/>
                <a:gd name="T18" fmla="*/ 227 h 227"/>
              </a:gdLst>
              <a:ahLst/>
              <a:cxnLst>
                <a:cxn ang="T10">
                  <a:pos x="T0" y="T1"/>
                </a:cxn>
                <a:cxn ang="T11">
                  <a:pos x="T2" y="T3"/>
                </a:cxn>
                <a:cxn ang="T12">
                  <a:pos x="T4" y="T5"/>
                </a:cxn>
                <a:cxn ang="T13">
                  <a:pos x="T6" y="T7"/>
                </a:cxn>
                <a:cxn ang="T14">
                  <a:pos x="T8" y="T9"/>
                </a:cxn>
              </a:cxnLst>
              <a:rect l="T15" t="T16" r="T17" b="T18"/>
              <a:pathLst>
                <a:path w="454" h="227">
                  <a:moveTo>
                    <a:pt x="0" y="85"/>
                  </a:moveTo>
                  <a:lnTo>
                    <a:pt x="255" y="227"/>
                  </a:lnTo>
                  <a:lnTo>
                    <a:pt x="454" y="142"/>
                  </a:lnTo>
                  <a:lnTo>
                    <a:pt x="198" y="0"/>
                  </a:lnTo>
                  <a:lnTo>
                    <a:pt x="0" y="85"/>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49" name="Freeform 98"/>
            <p:cNvSpPr>
              <a:spLocks/>
            </p:cNvSpPr>
            <p:nvPr/>
          </p:nvSpPr>
          <p:spPr bwMode="auto">
            <a:xfrm>
              <a:off x="1807" y="1686"/>
              <a:ext cx="108" cy="139"/>
            </a:xfrm>
            <a:custGeom>
              <a:avLst/>
              <a:gdLst>
                <a:gd name="T0" fmla="*/ 0 w 152"/>
                <a:gd name="T1" fmla="*/ 0 h 194"/>
                <a:gd name="T2" fmla="*/ 1 w 152"/>
                <a:gd name="T3" fmla="*/ 1 h 194"/>
                <a:gd name="T4" fmla="*/ 1 w 152"/>
                <a:gd name="T5" fmla="*/ 1 h 194"/>
                <a:gd name="T6" fmla="*/ 0 w 152"/>
                <a:gd name="T7" fmla="*/ 1 h 194"/>
                <a:gd name="T8" fmla="*/ 0 w 152"/>
                <a:gd name="T9" fmla="*/ 0 h 194"/>
                <a:gd name="T10" fmla="*/ 0 60000 65536"/>
                <a:gd name="T11" fmla="*/ 0 60000 65536"/>
                <a:gd name="T12" fmla="*/ 0 60000 65536"/>
                <a:gd name="T13" fmla="*/ 0 60000 65536"/>
                <a:gd name="T14" fmla="*/ 0 60000 65536"/>
                <a:gd name="T15" fmla="*/ 0 w 152"/>
                <a:gd name="T16" fmla="*/ 0 h 194"/>
                <a:gd name="T17" fmla="*/ 152 w 152"/>
                <a:gd name="T18" fmla="*/ 194 h 194"/>
              </a:gdLst>
              <a:ahLst/>
              <a:cxnLst>
                <a:cxn ang="T10">
                  <a:pos x="T0" y="T1"/>
                </a:cxn>
                <a:cxn ang="T11">
                  <a:pos x="T2" y="T3"/>
                </a:cxn>
                <a:cxn ang="T12">
                  <a:pos x="T4" y="T5"/>
                </a:cxn>
                <a:cxn ang="T13">
                  <a:pos x="T6" y="T7"/>
                </a:cxn>
                <a:cxn ang="T14">
                  <a:pos x="T8" y="T9"/>
                </a:cxn>
              </a:cxnLst>
              <a:rect l="T15" t="T16" r="T17" b="T18"/>
              <a:pathLst>
                <a:path w="152" h="194">
                  <a:moveTo>
                    <a:pt x="0" y="0"/>
                  </a:moveTo>
                  <a:lnTo>
                    <a:pt x="144" y="104"/>
                  </a:lnTo>
                  <a:lnTo>
                    <a:pt x="152" y="194"/>
                  </a:lnTo>
                  <a:lnTo>
                    <a:pt x="0" y="86"/>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50" name="Freeform 99"/>
            <p:cNvSpPr>
              <a:spLocks/>
            </p:cNvSpPr>
            <p:nvPr/>
          </p:nvSpPr>
          <p:spPr bwMode="auto">
            <a:xfrm>
              <a:off x="1746" y="1758"/>
              <a:ext cx="109" cy="118"/>
            </a:xfrm>
            <a:custGeom>
              <a:avLst/>
              <a:gdLst>
                <a:gd name="T0" fmla="*/ 1 w 152"/>
                <a:gd name="T1" fmla="*/ 0 h 164"/>
                <a:gd name="T2" fmla="*/ 1 w 152"/>
                <a:gd name="T3" fmla="*/ 1 h 164"/>
                <a:gd name="T4" fmla="*/ 0 w 152"/>
                <a:gd name="T5" fmla="*/ 1 h 164"/>
                <a:gd name="T6" fmla="*/ 1 w 152"/>
                <a:gd name="T7" fmla="*/ 1 h 164"/>
                <a:gd name="T8" fmla="*/ 1 w 152"/>
                <a:gd name="T9" fmla="*/ 0 h 164"/>
                <a:gd name="T10" fmla="*/ 0 60000 65536"/>
                <a:gd name="T11" fmla="*/ 0 60000 65536"/>
                <a:gd name="T12" fmla="*/ 0 60000 65536"/>
                <a:gd name="T13" fmla="*/ 0 60000 65536"/>
                <a:gd name="T14" fmla="*/ 0 60000 65536"/>
                <a:gd name="T15" fmla="*/ 0 w 152"/>
                <a:gd name="T16" fmla="*/ 0 h 164"/>
                <a:gd name="T17" fmla="*/ 152 w 152"/>
                <a:gd name="T18" fmla="*/ 164 h 164"/>
              </a:gdLst>
              <a:ahLst/>
              <a:cxnLst>
                <a:cxn ang="T10">
                  <a:pos x="T0" y="T1"/>
                </a:cxn>
                <a:cxn ang="T11">
                  <a:pos x="T2" y="T3"/>
                </a:cxn>
                <a:cxn ang="T12">
                  <a:pos x="T4" y="T5"/>
                </a:cxn>
                <a:cxn ang="T13">
                  <a:pos x="T6" y="T7"/>
                </a:cxn>
                <a:cxn ang="T14">
                  <a:pos x="T8" y="T9"/>
                </a:cxn>
              </a:cxnLst>
              <a:rect l="T15" t="T16" r="T17" b="T18"/>
              <a:pathLst>
                <a:path w="152" h="164">
                  <a:moveTo>
                    <a:pt x="152" y="0"/>
                  </a:moveTo>
                  <a:lnTo>
                    <a:pt x="152" y="84"/>
                  </a:lnTo>
                  <a:lnTo>
                    <a:pt x="0" y="164"/>
                  </a:lnTo>
                  <a:lnTo>
                    <a:pt x="2" y="80"/>
                  </a:lnTo>
                  <a:lnTo>
                    <a:pt x="152"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51" name="Freeform 100"/>
            <p:cNvSpPr>
              <a:spLocks/>
            </p:cNvSpPr>
            <p:nvPr/>
          </p:nvSpPr>
          <p:spPr bwMode="auto">
            <a:xfrm>
              <a:off x="1785" y="1911"/>
              <a:ext cx="62" cy="32"/>
            </a:xfrm>
            <a:custGeom>
              <a:avLst/>
              <a:gdLst>
                <a:gd name="T0" fmla="*/ 0 w 176"/>
                <a:gd name="T1" fmla="*/ 0 h 90"/>
                <a:gd name="T2" fmla="*/ 0 w 176"/>
                <a:gd name="T3" fmla="*/ 0 h 90"/>
                <a:gd name="T4" fmla="*/ 0 w 176"/>
                <a:gd name="T5" fmla="*/ 0 h 90"/>
                <a:gd name="T6" fmla="*/ 0 w 176"/>
                <a:gd name="T7" fmla="*/ 0 h 90"/>
                <a:gd name="T8" fmla="*/ 0 w 176"/>
                <a:gd name="T9" fmla="*/ 0 h 90"/>
                <a:gd name="T10" fmla="*/ 0 60000 65536"/>
                <a:gd name="T11" fmla="*/ 0 60000 65536"/>
                <a:gd name="T12" fmla="*/ 0 60000 65536"/>
                <a:gd name="T13" fmla="*/ 0 60000 65536"/>
                <a:gd name="T14" fmla="*/ 0 60000 65536"/>
                <a:gd name="T15" fmla="*/ 0 w 176"/>
                <a:gd name="T16" fmla="*/ 0 h 90"/>
                <a:gd name="T17" fmla="*/ 176 w 176"/>
                <a:gd name="T18" fmla="*/ 90 h 90"/>
              </a:gdLst>
              <a:ahLst/>
              <a:cxnLst>
                <a:cxn ang="T10">
                  <a:pos x="T0" y="T1"/>
                </a:cxn>
                <a:cxn ang="T11">
                  <a:pos x="T2" y="T3"/>
                </a:cxn>
                <a:cxn ang="T12">
                  <a:pos x="T4" y="T5"/>
                </a:cxn>
                <a:cxn ang="T13">
                  <a:pos x="T6" y="T7"/>
                </a:cxn>
                <a:cxn ang="T14">
                  <a:pos x="T8" y="T9"/>
                </a:cxn>
              </a:cxnLst>
              <a:rect l="T15" t="T16" r="T17" b="T18"/>
              <a:pathLst>
                <a:path w="176" h="90">
                  <a:moveTo>
                    <a:pt x="0" y="34"/>
                  </a:moveTo>
                  <a:lnTo>
                    <a:pt x="101" y="90"/>
                  </a:lnTo>
                  <a:lnTo>
                    <a:pt x="176" y="58"/>
                  </a:lnTo>
                  <a:lnTo>
                    <a:pt x="67" y="0"/>
                  </a:lnTo>
                  <a:lnTo>
                    <a:pt x="0" y="34"/>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52" name="Freeform 101"/>
            <p:cNvSpPr>
              <a:spLocks/>
            </p:cNvSpPr>
            <p:nvPr/>
          </p:nvSpPr>
          <p:spPr bwMode="auto">
            <a:xfrm>
              <a:off x="1854" y="1753"/>
              <a:ext cx="16" cy="66"/>
            </a:xfrm>
            <a:custGeom>
              <a:avLst/>
              <a:gdLst>
                <a:gd name="T0" fmla="*/ 0 w 255"/>
                <a:gd name="T1" fmla="*/ 0 h 963"/>
                <a:gd name="T2" fmla="*/ 0 w 255"/>
                <a:gd name="T3" fmla="*/ 0 h 963"/>
                <a:gd name="T4" fmla="*/ 0 w 255"/>
                <a:gd name="T5" fmla="*/ 0 h 963"/>
                <a:gd name="T6" fmla="*/ 0 w 255"/>
                <a:gd name="T7" fmla="*/ 0 h 963"/>
                <a:gd name="T8" fmla="*/ 0 w 255"/>
                <a:gd name="T9" fmla="*/ 0 h 963"/>
                <a:gd name="T10" fmla="*/ 0 w 255"/>
                <a:gd name="T11" fmla="*/ 0 h 963"/>
                <a:gd name="T12" fmla="*/ 0 w 255"/>
                <a:gd name="T13" fmla="*/ 0 h 963"/>
                <a:gd name="T14" fmla="*/ 0 w 255"/>
                <a:gd name="T15" fmla="*/ 0 h 963"/>
                <a:gd name="T16" fmla="*/ 0 w 255"/>
                <a:gd name="T17" fmla="*/ 0 h 9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5"/>
                <a:gd name="T28" fmla="*/ 0 h 963"/>
                <a:gd name="T29" fmla="*/ 255 w 255"/>
                <a:gd name="T30" fmla="*/ 963 h 9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5" h="963">
                  <a:moveTo>
                    <a:pt x="170" y="0"/>
                  </a:moveTo>
                  <a:lnTo>
                    <a:pt x="0" y="170"/>
                  </a:lnTo>
                  <a:lnTo>
                    <a:pt x="142" y="737"/>
                  </a:lnTo>
                  <a:lnTo>
                    <a:pt x="0" y="907"/>
                  </a:lnTo>
                  <a:lnTo>
                    <a:pt x="85" y="963"/>
                  </a:lnTo>
                  <a:lnTo>
                    <a:pt x="255" y="737"/>
                  </a:lnTo>
                  <a:lnTo>
                    <a:pt x="113" y="198"/>
                  </a:lnTo>
                  <a:lnTo>
                    <a:pt x="255" y="56"/>
                  </a:lnTo>
                  <a:lnTo>
                    <a:pt x="17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53" name="Freeform 102"/>
            <p:cNvSpPr>
              <a:spLocks/>
            </p:cNvSpPr>
            <p:nvPr/>
          </p:nvSpPr>
          <p:spPr bwMode="auto">
            <a:xfrm>
              <a:off x="1860" y="1799"/>
              <a:ext cx="68" cy="23"/>
            </a:xfrm>
            <a:custGeom>
              <a:avLst/>
              <a:gdLst>
                <a:gd name="T0" fmla="*/ 0 w 192"/>
                <a:gd name="T1" fmla="*/ 0 h 64"/>
                <a:gd name="T2" fmla="*/ 0 w 192"/>
                <a:gd name="T3" fmla="*/ 0 h 64"/>
                <a:gd name="T4" fmla="*/ 0 w 192"/>
                <a:gd name="T5" fmla="*/ 0 h 64"/>
                <a:gd name="T6" fmla="*/ 0 w 192"/>
                <a:gd name="T7" fmla="*/ 0 h 64"/>
                <a:gd name="T8" fmla="*/ 0 w 192"/>
                <a:gd name="T9" fmla="*/ 0 h 64"/>
                <a:gd name="T10" fmla="*/ 0 w 192"/>
                <a:gd name="T11" fmla="*/ 0 h 64"/>
                <a:gd name="T12" fmla="*/ 0 w 192"/>
                <a:gd name="T13" fmla="*/ 0 h 64"/>
                <a:gd name="T14" fmla="*/ 0 w 192"/>
                <a:gd name="T15" fmla="*/ 0 h 64"/>
                <a:gd name="T16" fmla="*/ 0 w 192"/>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2"/>
                <a:gd name="T28" fmla="*/ 0 h 64"/>
                <a:gd name="T29" fmla="*/ 192 w 192"/>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2" h="64">
                  <a:moveTo>
                    <a:pt x="174" y="0"/>
                  </a:moveTo>
                  <a:lnTo>
                    <a:pt x="146" y="24"/>
                  </a:lnTo>
                  <a:lnTo>
                    <a:pt x="30" y="10"/>
                  </a:lnTo>
                  <a:lnTo>
                    <a:pt x="0" y="56"/>
                  </a:lnTo>
                  <a:lnTo>
                    <a:pt x="18" y="64"/>
                  </a:lnTo>
                  <a:lnTo>
                    <a:pt x="38" y="30"/>
                  </a:lnTo>
                  <a:lnTo>
                    <a:pt x="154" y="42"/>
                  </a:lnTo>
                  <a:lnTo>
                    <a:pt x="192" y="11"/>
                  </a:lnTo>
                  <a:lnTo>
                    <a:pt x="17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54" name="Freeform 103"/>
            <p:cNvSpPr>
              <a:spLocks/>
            </p:cNvSpPr>
            <p:nvPr/>
          </p:nvSpPr>
          <p:spPr bwMode="auto">
            <a:xfrm>
              <a:off x="1865" y="1697"/>
              <a:ext cx="135" cy="106"/>
            </a:xfrm>
            <a:custGeom>
              <a:avLst/>
              <a:gdLst>
                <a:gd name="T0" fmla="*/ 0 w 384"/>
                <a:gd name="T1" fmla="*/ 0 h 300"/>
                <a:gd name="T2" fmla="*/ 0 w 384"/>
                <a:gd name="T3" fmla="*/ 0 h 300"/>
                <a:gd name="T4" fmla="*/ 0 w 384"/>
                <a:gd name="T5" fmla="*/ 0 h 300"/>
                <a:gd name="T6" fmla="*/ 0 w 384"/>
                <a:gd name="T7" fmla="*/ 0 h 300"/>
                <a:gd name="T8" fmla="*/ 0 w 384"/>
                <a:gd name="T9" fmla="*/ 0 h 300"/>
                <a:gd name="T10" fmla="*/ 0 60000 65536"/>
                <a:gd name="T11" fmla="*/ 0 60000 65536"/>
                <a:gd name="T12" fmla="*/ 0 60000 65536"/>
                <a:gd name="T13" fmla="*/ 0 60000 65536"/>
                <a:gd name="T14" fmla="*/ 0 60000 65536"/>
                <a:gd name="T15" fmla="*/ 0 w 384"/>
                <a:gd name="T16" fmla="*/ 0 h 300"/>
                <a:gd name="T17" fmla="*/ 384 w 384"/>
                <a:gd name="T18" fmla="*/ 300 h 300"/>
              </a:gdLst>
              <a:ahLst/>
              <a:cxnLst>
                <a:cxn ang="T10">
                  <a:pos x="T0" y="T1"/>
                </a:cxn>
                <a:cxn ang="T11">
                  <a:pos x="T2" y="T3"/>
                </a:cxn>
                <a:cxn ang="T12">
                  <a:pos x="T4" y="T5"/>
                </a:cxn>
                <a:cxn ang="T13">
                  <a:pos x="T6" y="T7"/>
                </a:cxn>
                <a:cxn ang="T14">
                  <a:pos x="T8" y="T9"/>
                </a:cxn>
              </a:cxnLst>
              <a:rect l="T15" t="T16" r="T17" b="T18"/>
              <a:pathLst>
                <a:path w="384" h="300">
                  <a:moveTo>
                    <a:pt x="0" y="159"/>
                  </a:moveTo>
                  <a:lnTo>
                    <a:pt x="180" y="300"/>
                  </a:lnTo>
                  <a:lnTo>
                    <a:pt x="384" y="153"/>
                  </a:lnTo>
                  <a:lnTo>
                    <a:pt x="192" y="0"/>
                  </a:lnTo>
                  <a:lnTo>
                    <a:pt x="0" y="15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55" name="Freeform 104"/>
            <p:cNvSpPr>
              <a:spLocks/>
            </p:cNvSpPr>
            <p:nvPr/>
          </p:nvSpPr>
          <p:spPr bwMode="auto">
            <a:xfrm>
              <a:off x="1932" y="1621"/>
              <a:ext cx="158" cy="130"/>
            </a:xfrm>
            <a:custGeom>
              <a:avLst/>
              <a:gdLst>
                <a:gd name="T0" fmla="*/ 0 w 447"/>
                <a:gd name="T1" fmla="*/ 0 h 366"/>
                <a:gd name="T2" fmla="*/ 0 w 447"/>
                <a:gd name="T3" fmla="*/ 0 h 366"/>
                <a:gd name="T4" fmla="*/ 0 w 447"/>
                <a:gd name="T5" fmla="*/ 0 h 366"/>
                <a:gd name="T6" fmla="*/ 0 w 447"/>
                <a:gd name="T7" fmla="*/ 0 h 366"/>
                <a:gd name="T8" fmla="*/ 0 w 447"/>
                <a:gd name="T9" fmla="*/ 0 h 366"/>
                <a:gd name="T10" fmla="*/ 0 60000 65536"/>
                <a:gd name="T11" fmla="*/ 0 60000 65536"/>
                <a:gd name="T12" fmla="*/ 0 60000 65536"/>
                <a:gd name="T13" fmla="*/ 0 60000 65536"/>
                <a:gd name="T14" fmla="*/ 0 60000 65536"/>
                <a:gd name="T15" fmla="*/ 0 w 447"/>
                <a:gd name="T16" fmla="*/ 0 h 366"/>
                <a:gd name="T17" fmla="*/ 447 w 447"/>
                <a:gd name="T18" fmla="*/ 366 h 366"/>
              </a:gdLst>
              <a:ahLst/>
              <a:cxnLst>
                <a:cxn ang="T10">
                  <a:pos x="T0" y="T1"/>
                </a:cxn>
                <a:cxn ang="T11">
                  <a:pos x="T2" y="T3"/>
                </a:cxn>
                <a:cxn ang="T12">
                  <a:pos x="T4" y="T5"/>
                </a:cxn>
                <a:cxn ang="T13">
                  <a:pos x="T6" y="T7"/>
                </a:cxn>
                <a:cxn ang="T14">
                  <a:pos x="T8" y="T9"/>
                </a:cxn>
              </a:cxnLst>
              <a:rect l="T15" t="T16" r="T17" b="T18"/>
              <a:pathLst>
                <a:path w="447" h="366">
                  <a:moveTo>
                    <a:pt x="0" y="214"/>
                  </a:moveTo>
                  <a:lnTo>
                    <a:pt x="192" y="366"/>
                  </a:lnTo>
                  <a:lnTo>
                    <a:pt x="447" y="180"/>
                  </a:lnTo>
                  <a:lnTo>
                    <a:pt x="252" y="0"/>
                  </a:lnTo>
                  <a:lnTo>
                    <a:pt x="0" y="2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56" name="Freeform 105"/>
            <p:cNvSpPr>
              <a:spLocks/>
            </p:cNvSpPr>
            <p:nvPr/>
          </p:nvSpPr>
          <p:spPr bwMode="auto">
            <a:xfrm>
              <a:off x="2020" y="1543"/>
              <a:ext cx="166" cy="142"/>
            </a:xfrm>
            <a:custGeom>
              <a:avLst/>
              <a:gdLst>
                <a:gd name="T0" fmla="*/ 0 w 233"/>
                <a:gd name="T1" fmla="*/ 1 h 198"/>
                <a:gd name="T2" fmla="*/ 1 w 233"/>
                <a:gd name="T3" fmla="*/ 1 h 198"/>
                <a:gd name="T4" fmla="*/ 1 w 233"/>
                <a:gd name="T5" fmla="*/ 1 h 198"/>
                <a:gd name="T6" fmla="*/ 1 w 233"/>
                <a:gd name="T7" fmla="*/ 0 h 198"/>
                <a:gd name="T8" fmla="*/ 0 w 233"/>
                <a:gd name="T9" fmla="*/ 1 h 198"/>
                <a:gd name="T10" fmla="*/ 0 60000 65536"/>
                <a:gd name="T11" fmla="*/ 0 60000 65536"/>
                <a:gd name="T12" fmla="*/ 0 60000 65536"/>
                <a:gd name="T13" fmla="*/ 0 60000 65536"/>
                <a:gd name="T14" fmla="*/ 0 60000 65536"/>
                <a:gd name="T15" fmla="*/ 0 w 233"/>
                <a:gd name="T16" fmla="*/ 0 h 198"/>
                <a:gd name="T17" fmla="*/ 233 w 233"/>
                <a:gd name="T18" fmla="*/ 198 h 198"/>
              </a:gdLst>
              <a:ahLst/>
              <a:cxnLst>
                <a:cxn ang="T10">
                  <a:pos x="T0" y="T1"/>
                </a:cxn>
                <a:cxn ang="T11">
                  <a:pos x="T2" y="T3"/>
                </a:cxn>
                <a:cxn ang="T12">
                  <a:pos x="T4" y="T5"/>
                </a:cxn>
                <a:cxn ang="T13">
                  <a:pos x="T6" y="T7"/>
                </a:cxn>
                <a:cxn ang="T14">
                  <a:pos x="T8" y="T9"/>
                </a:cxn>
              </a:cxnLst>
              <a:rect l="T15" t="T16" r="T17" b="T18"/>
              <a:pathLst>
                <a:path w="233" h="198">
                  <a:moveTo>
                    <a:pt x="0" y="110"/>
                  </a:moveTo>
                  <a:lnTo>
                    <a:pt x="99" y="198"/>
                  </a:lnTo>
                  <a:lnTo>
                    <a:pt x="233" y="99"/>
                  </a:lnTo>
                  <a:lnTo>
                    <a:pt x="132" y="0"/>
                  </a:lnTo>
                  <a:lnTo>
                    <a:pt x="0" y="11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57" name="Freeform 106"/>
            <p:cNvSpPr>
              <a:spLocks/>
            </p:cNvSpPr>
            <p:nvPr/>
          </p:nvSpPr>
          <p:spPr bwMode="auto">
            <a:xfrm>
              <a:off x="1654" y="1788"/>
              <a:ext cx="114" cy="64"/>
            </a:xfrm>
            <a:custGeom>
              <a:avLst/>
              <a:gdLst>
                <a:gd name="T0" fmla="*/ 1 w 159"/>
                <a:gd name="T1" fmla="*/ 1 h 90"/>
                <a:gd name="T2" fmla="*/ 0 w 159"/>
                <a:gd name="T3" fmla="*/ 1 h 90"/>
                <a:gd name="T4" fmla="*/ 1 w 159"/>
                <a:gd name="T5" fmla="*/ 0 h 90"/>
                <a:gd name="T6" fmla="*/ 1 w 159"/>
                <a:gd name="T7" fmla="*/ 1 h 90"/>
                <a:gd name="T8" fmla="*/ 1 w 159"/>
                <a:gd name="T9" fmla="*/ 1 h 90"/>
                <a:gd name="T10" fmla="*/ 0 60000 65536"/>
                <a:gd name="T11" fmla="*/ 0 60000 65536"/>
                <a:gd name="T12" fmla="*/ 0 60000 65536"/>
                <a:gd name="T13" fmla="*/ 0 60000 65536"/>
                <a:gd name="T14" fmla="*/ 0 60000 65536"/>
                <a:gd name="T15" fmla="*/ 0 w 159"/>
                <a:gd name="T16" fmla="*/ 0 h 90"/>
                <a:gd name="T17" fmla="*/ 159 w 159"/>
                <a:gd name="T18" fmla="*/ 90 h 90"/>
              </a:gdLst>
              <a:ahLst/>
              <a:cxnLst>
                <a:cxn ang="T10">
                  <a:pos x="T0" y="T1"/>
                </a:cxn>
                <a:cxn ang="T11">
                  <a:pos x="T2" y="T3"/>
                </a:cxn>
                <a:cxn ang="T12">
                  <a:pos x="T4" y="T5"/>
                </a:cxn>
                <a:cxn ang="T13">
                  <a:pos x="T6" y="T7"/>
                </a:cxn>
                <a:cxn ang="T14">
                  <a:pos x="T8" y="T9"/>
                </a:cxn>
              </a:cxnLst>
              <a:rect l="T15" t="T16" r="T17" b="T18"/>
              <a:pathLst>
                <a:path w="159" h="90">
                  <a:moveTo>
                    <a:pt x="136" y="90"/>
                  </a:moveTo>
                  <a:lnTo>
                    <a:pt x="0" y="10"/>
                  </a:lnTo>
                  <a:lnTo>
                    <a:pt x="18" y="0"/>
                  </a:lnTo>
                  <a:lnTo>
                    <a:pt x="159" y="85"/>
                  </a:lnTo>
                  <a:lnTo>
                    <a:pt x="136" y="9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58" name="Freeform 107"/>
            <p:cNvSpPr>
              <a:spLocks/>
            </p:cNvSpPr>
            <p:nvPr/>
          </p:nvSpPr>
          <p:spPr bwMode="auto">
            <a:xfrm>
              <a:off x="1666" y="1767"/>
              <a:ext cx="102" cy="82"/>
            </a:xfrm>
            <a:custGeom>
              <a:avLst/>
              <a:gdLst>
                <a:gd name="T0" fmla="*/ 1 w 142"/>
                <a:gd name="T1" fmla="*/ 1 h 114"/>
                <a:gd name="T2" fmla="*/ 1 w 142"/>
                <a:gd name="T3" fmla="*/ 1 h 114"/>
                <a:gd name="T4" fmla="*/ 0 w 142"/>
                <a:gd name="T5" fmla="*/ 0 h 114"/>
                <a:gd name="T6" fmla="*/ 0 w 142"/>
                <a:gd name="T7" fmla="*/ 1 h 114"/>
                <a:gd name="T8" fmla="*/ 1 w 142"/>
                <a:gd name="T9" fmla="*/ 1 h 114"/>
                <a:gd name="T10" fmla="*/ 0 60000 65536"/>
                <a:gd name="T11" fmla="*/ 0 60000 65536"/>
                <a:gd name="T12" fmla="*/ 0 60000 65536"/>
                <a:gd name="T13" fmla="*/ 0 60000 65536"/>
                <a:gd name="T14" fmla="*/ 0 60000 65536"/>
                <a:gd name="T15" fmla="*/ 0 w 142"/>
                <a:gd name="T16" fmla="*/ 0 h 114"/>
                <a:gd name="T17" fmla="*/ 142 w 142"/>
                <a:gd name="T18" fmla="*/ 114 h 114"/>
              </a:gdLst>
              <a:ahLst/>
              <a:cxnLst>
                <a:cxn ang="T10">
                  <a:pos x="T0" y="T1"/>
                </a:cxn>
                <a:cxn ang="T11">
                  <a:pos x="T2" y="T3"/>
                </a:cxn>
                <a:cxn ang="T12">
                  <a:pos x="T4" y="T5"/>
                </a:cxn>
                <a:cxn ang="T13">
                  <a:pos x="T6" y="T7"/>
                </a:cxn>
                <a:cxn ang="T14">
                  <a:pos x="T8" y="T9"/>
                </a:cxn>
              </a:cxnLst>
              <a:rect l="T15" t="T16" r="T17" b="T18"/>
              <a:pathLst>
                <a:path w="142" h="114">
                  <a:moveTo>
                    <a:pt x="142" y="114"/>
                  </a:moveTo>
                  <a:lnTo>
                    <a:pt x="142" y="85"/>
                  </a:lnTo>
                  <a:lnTo>
                    <a:pt x="0" y="0"/>
                  </a:lnTo>
                  <a:lnTo>
                    <a:pt x="0" y="29"/>
                  </a:lnTo>
                  <a:lnTo>
                    <a:pt x="142" y="114"/>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grpSp>
          <p:nvGrpSpPr>
            <p:cNvPr id="31859" name="Group 108"/>
            <p:cNvGrpSpPr>
              <a:grpSpLocks/>
            </p:cNvGrpSpPr>
            <p:nvPr/>
          </p:nvGrpSpPr>
          <p:grpSpPr bwMode="auto">
            <a:xfrm rot="4306149">
              <a:off x="1577" y="1754"/>
              <a:ext cx="125" cy="71"/>
              <a:chOff x="1644" y="3016"/>
              <a:chExt cx="171" cy="97"/>
            </a:xfrm>
          </p:grpSpPr>
          <p:sp>
            <p:nvSpPr>
              <p:cNvPr id="31860" name="Oval 109"/>
              <p:cNvSpPr>
                <a:spLocks noChangeArrowheads="1"/>
              </p:cNvSpPr>
              <p:nvPr/>
            </p:nvSpPr>
            <p:spPr bwMode="auto">
              <a:xfrm>
                <a:off x="1644" y="3028"/>
                <a:ext cx="171" cy="85"/>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eaLnBrk="1" hangingPunct="1"/>
                <a:endParaRPr lang="ja-JP" altLang="en-US" sz="1800" dirty="0">
                  <a:solidFill>
                    <a:srgbClr val="000000"/>
                  </a:solidFill>
                  <a:latin typeface="Calibri" pitchFamily="34" charset="0"/>
                </a:endParaRPr>
              </a:p>
            </p:txBody>
          </p:sp>
          <p:sp>
            <p:nvSpPr>
              <p:cNvPr id="31861" name="AutoShape 110"/>
              <p:cNvSpPr>
                <a:spLocks noChangeArrowheads="1"/>
              </p:cNvSpPr>
              <p:nvPr/>
            </p:nvSpPr>
            <p:spPr bwMode="auto">
              <a:xfrm rot="5400000">
                <a:off x="1701" y="2959"/>
                <a:ext cx="57" cy="171"/>
              </a:xfrm>
              <a:prstGeom prst="moon">
                <a:avLst>
                  <a:gd name="adj" fmla="val 33329"/>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eaLnBrk="1" hangingPunct="1"/>
                <a:endParaRPr lang="ja-JP" altLang="en-US" sz="1800" dirty="0">
                  <a:solidFill>
                    <a:srgbClr val="000000"/>
                  </a:solidFill>
                  <a:latin typeface="Calibri" pitchFamily="34" charset="0"/>
                </a:endParaRPr>
              </a:p>
            </p:txBody>
          </p:sp>
        </p:grpSp>
      </p:grpSp>
      <p:sp>
        <p:nvSpPr>
          <p:cNvPr id="31759" name="AutoShape 111"/>
          <p:cNvSpPr>
            <a:spLocks noChangeArrowheads="1"/>
          </p:cNvSpPr>
          <p:nvPr/>
        </p:nvSpPr>
        <p:spPr bwMode="auto">
          <a:xfrm>
            <a:off x="1484667" y="2328269"/>
            <a:ext cx="404813" cy="271462"/>
          </a:xfrm>
          <a:prstGeom prst="rightArrow">
            <a:avLst>
              <a:gd name="adj1" fmla="val 49778"/>
              <a:gd name="adj2" fmla="val 81514"/>
            </a:avLst>
          </a:prstGeom>
          <a:gradFill rotWithShape="1">
            <a:gsLst>
              <a:gs pos="0">
                <a:srgbClr val="CCFF66"/>
              </a:gs>
              <a:gs pos="100000">
                <a:schemeClr val="folHlink"/>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eaLnBrk="1" hangingPunct="1"/>
            <a:endParaRPr lang="ja-JP" altLang="en-US" sz="1800" dirty="0">
              <a:solidFill>
                <a:srgbClr val="000000"/>
              </a:solidFill>
              <a:latin typeface="Calibri" pitchFamily="34" charset="0"/>
            </a:endParaRPr>
          </a:p>
        </p:txBody>
      </p:sp>
      <p:grpSp>
        <p:nvGrpSpPr>
          <p:cNvPr id="31760" name="Group 112"/>
          <p:cNvGrpSpPr>
            <a:grpSpLocks/>
          </p:cNvGrpSpPr>
          <p:nvPr/>
        </p:nvGrpSpPr>
        <p:grpSpPr bwMode="auto">
          <a:xfrm>
            <a:off x="8156930" y="2491781"/>
            <a:ext cx="960437" cy="620713"/>
            <a:chOff x="4790" y="1820"/>
            <a:chExt cx="708" cy="457"/>
          </a:xfrm>
        </p:grpSpPr>
        <p:sp>
          <p:nvSpPr>
            <p:cNvPr id="31832" name="Oval 113"/>
            <p:cNvSpPr>
              <a:spLocks noChangeArrowheads="1"/>
            </p:cNvSpPr>
            <p:nvPr/>
          </p:nvSpPr>
          <p:spPr bwMode="auto">
            <a:xfrm flipH="1">
              <a:off x="4790" y="2177"/>
              <a:ext cx="708" cy="100"/>
            </a:xfrm>
            <a:prstGeom prst="ellipse">
              <a:avLst/>
            </a:prstGeom>
            <a:solidFill>
              <a:srgbClr val="93C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eaLnBrk="1" hangingPunct="1"/>
              <a:endParaRPr lang="ja-JP" altLang="en-US" sz="1800" dirty="0">
                <a:solidFill>
                  <a:srgbClr val="000000"/>
                </a:solidFill>
                <a:latin typeface="Calibri" pitchFamily="34" charset="0"/>
              </a:endParaRPr>
            </a:p>
          </p:txBody>
        </p:sp>
        <p:grpSp>
          <p:nvGrpSpPr>
            <p:cNvPr id="31833" name="Group 114"/>
            <p:cNvGrpSpPr>
              <a:grpSpLocks/>
            </p:cNvGrpSpPr>
            <p:nvPr/>
          </p:nvGrpSpPr>
          <p:grpSpPr bwMode="auto">
            <a:xfrm flipH="1">
              <a:off x="4892" y="1820"/>
              <a:ext cx="507" cy="412"/>
              <a:chOff x="986" y="3071"/>
              <a:chExt cx="507" cy="412"/>
            </a:xfrm>
          </p:grpSpPr>
          <p:sp>
            <p:nvSpPr>
              <p:cNvPr id="31834" name="Freeform 115"/>
              <p:cNvSpPr>
                <a:spLocks/>
              </p:cNvSpPr>
              <p:nvPr/>
            </p:nvSpPr>
            <p:spPr bwMode="auto">
              <a:xfrm>
                <a:off x="1160" y="3074"/>
                <a:ext cx="333" cy="409"/>
              </a:xfrm>
              <a:custGeom>
                <a:avLst/>
                <a:gdLst>
                  <a:gd name="T0" fmla="*/ 0 w 837"/>
                  <a:gd name="T1" fmla="*/ 0 h 1029"/>
                  <a:gd name="T2" fmla="*/ 0 w 837"/>
                  <a:gd name="T3" fmla="*/ 0 h 1029"/>
                  <a:gd name="T4" fmla="*/ 0 w 837"/>
                  <a:gd name="T5" fmla="*/ 0 h 1029"/>
                  <a:gd name="T6" fmla="*/ 0 w 837"/>
                  <a:gd name="T7" fmla="*/ 0 h 1029"/>
                  <a:gd name="T8" fmla="*/ 0 w 837"/>
                  <a:gd name="T9" fmla="*/ 0 h 1029"/>
                  <a:gd name="T10" fmla="*/ 0 60000 65536"/>
                  <a:gd name="T11" fmla="*/ 0 60000 65536"/>
                  <a:gd name="T12" fmla="*/ 0 60000 65536"/>
                  <a:gd name="T13" fmla="*/ 0 60000 65536"/>
                  <a:gd name="T14" fmla="*/ 0 60000 65536"/>
                  <a:gd name="T15" fmla="*/ 0 w 837"/>
                  <a:gd name="T16" fmla="*/ 0 h 1029"/>
                  <a:gd name="T17" fmla="*/ 837 w 837"/>
                  <a:gd name="T18" fmla="*/ 1029 h 1029"/>
                </a:gdLst>
                <a:ahLst/>
                <a:cxnLst>
                  <a:cxn ang="T10">
                    <a:pos x="T0" y="T1"/>
                  </a:cxn>
                  <a:cxn ang="T11">
                    <a:pos x="T2" y="T3"/>
                  </a:cxn>
                  <a:cxn ang="T12">
                    <a:pos x="T4" y="T5"/>
                  </a:cxn>
                  <a:cxn ang="T13">
                    <a:pos x="T6" y="T7"/>
                  </a:cxn>
                  <a:cxn ang="T14">
                    <a:pos x="T8" y="T9"/>
                  </a:cxn>
                </a:cxnLst>
                <a:rect l="T15" t="T16" r="T17" b="T18"/>
                <a:pathLst>
                  <a:path w="837" h="1029">
                    <a:moveTo>
                      <a:pt x="764" y="150"/>
                    </a:moveTo>
                    <a:lnTo>
                      <a:pt x="2" y="0"/>
                    </a:lnTo>
                    <a:lnTo>
                      <a:pt x="0" y="1029"/>
                    </a:lnTo>
                    <a:lnTo>
                      <a:pt x="837" y="1026"/>
                    </a:lnTo>
                    <a:lnTo>
                      <a:pt x="764" y="15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35" name="Freeform 116"/>
              <p:cNvSpPr>
                <a:spLocks/>
              </p:cNvSpPr>
              <p:nvPr/>
            </p:nvSpPr>
            <p:spPr bwMode="auto">
              <a:xfrm>
                <a:off x="1178" y="3360"/>
                <a:ext cx="292" cy="49"/>
              </a:xfrm>
              <a:custGeom>
                <a:avLst/>
                <a:gdLst>
                  <a:gd name="T0" fmla="*/ 0 w 1274"/>
                  <a:gd name="T1" fmla="*/ 0 h 213"/>
                  <a:gd name="T2" fmla="*/ 0 w 1274"/>
                  <a:gd name="T3" fmla="*/ 0 h 213"/>
                  <a:gd name="T4" fmla="*/ 0 w 1274"/>
                  <a:gd name="T5" fmla="*/ 0 h 213"/>
                  <a:gd name="T6" fmla="*/ 0 w 1274"/>
                  <a:gd name="T7" fmla="*/ 0 h 213"/>
                  <a:gd name="T8" fmla="*/ 0 w 1274"/>
                  <a:gd name="T9" fmla="*/ 0 h 213"/>
                  <a:gd name="T10" fmla="*/ 0 w 1274"/>
                  <a:gd name="T11" fmla="*/ 0 h 213"/>
                  <a:gd name="T12" fmla="*/ 0 w 1274"/>
                  <a:gd name="T13" fmla="*/ 0 h 213"/>
                  <a:gd name="T14" fmla="*/ 0 60000 65536"/>
                  <a:gd name="T15" fmla="*/ 0 60000 65536"/>
                  <a:gd name="T16" fmla="*/ 0 60000 65536"/>
                  <a:gd name="T17" fmla="*/ 0 60000 65536"/>
                  <a:gd name="T18" fmla="*/ 0 60000 65536"/>
                  <a:gd name="T19" fmla="*/ 0 60000 65536"/>
                  <a:gd name="T20" fmla="*/ 0 60000 65536"/>
                  <a:gd name="T21" fmla="*/ 0 w 1274"/>
                  <a:gd name="T22" fmla="*/ 0 h 213"/>
                  <a:gd name="T23" fmla="*/ 1274 w 1274"/>
                  <a:gd name="T24" fmla="*/ 213 h 2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4" h="213">
                    <a:moveTo>
                      <a:pt x="3" y="167"/>
                    </a:moveTo>
                    <a:lnTo>
                      <a:pt x="0" y="167"/>
                    </a:lnTo>
                    <a:lnTo>
                      <a:pt x="0" y="0"/>
                    </a:lnTo>
                    <a:lnTo>
                      <a:pt x="1255" y="99"/>
                    </a:lnTo>
                    <a:lnTo>
                      <a:pt x="1263" y="100"/>
                    </a:lnTo>
                    <a:lnTo>
                      <a:pt x="1274" y="213"/>
                    </a:lnTo>
                    <a:lnTo>
                      <a:pt x="3" y="167"/>
                    </a:lnTo>
                    <a:close/>
                  </a:path>
                </a:pathLst>
              </a:custGeom>
              <a:solidFill>
                <a:srgbClr val="006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36" name="Freeform 117"/>
              <p:cNvSpPr>
                <a:spLocks/>
              </p:cNvSpPr>
              <p:nvPr/>
            </p:nvSpPr>
            <p:spPr bwMode="auto">
              <a:xfrm>
                <a:off x="1178" y="3301"/>
                <a:ext cx="288" cy="61"/>
              </a:xfrm>
              <a:custGeom>
                <a:avLst/>
                <a:gdLst>
                  <a:gd name="T0" fmla="*/ 0 w 1255"/>
                  <a:gd name="T1" fmla="*/ 0 h 265"/>
                  <a:gd name="T2" fmla="*/ 0 w 1255"/>
                  <a:gd name="T3" fmla="*/ 0 h 265"/>
                  <a:gd name="T4" fmla="*/ 0 w 1255"/>
                  <a:gd name="T5" fmla="*/ 0 h 265"/>
                  <a:gd name="T6" fmla="*/ 0 w 1255"/>
                  <a:gd name="T7" fmla="*/ 0 h 265"/>
                  <a:gd name="T8" fmla="*/ 0 w 1255"/>
                  <a:gd name="T9" fmla="*/ 0 h 265"/>
                  <a:gd name="T10" fmla="*/ 0 w 1255"/>
                  <a:gd name="T11" fmla="*/ 0 h 265"/>
                  <a:gd name="T12" fmla="*/ 0 w 1255"/>
                  <a:gd name="T13" fmla="*/ 0 h 265"/>
                  <a:gd name="T14" fmla="*/ 0 60000 65536"/>
                  <a:gd name="T15" fmla="*/ 0 60000 65536"/>
                  <a:gd name="T16" fmla="*/ 0 60000 65536"/>
                  <a:gd name="T17" fmla="*/ 0 60000 65536"/>
                  <a:gd name="T18" fmla="*/ 0 60000 65536"/>
                  <a:gd name="T19" fmla="*/ 0 60000 65536"/>
                  <a:gd name="T20" fmla="*/ 0 60000 65536"/>
                  <a:gd name="T21" fmla="*/ 0 w 1255"/>
                  <a:gd name="T22" fmla="*/ 0 h 265"/>
                  <a:gd name="T23" fmla="*/ 1255 w 1255"/>
                  <a:gd name="T24" fmla="*/ 265 h 2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5" h="265">
                    <a:moveTo>
                      <a:pt x="5" y="166"/>
                    </a:moveTo>
                    <a:lnTo>
                      <a:pt x="1" y="166"/>
                    </a:lnTo>
                    <a:lnTo>
                      <a:pt x="0" y="0"/>
                    </a:lnTo>
                    <a:lnTo>
                      <a:pt x="1234" y="151"/>
                    </a:lnTo>
                    <a:lnTo>
                      <a:pt x="1244" y="152"/>
                    </a:lnTo>
                    <a:lnTo>
                      <a:pt x="1255" y="265"/>
                    </a:lnTo>
                    <a:lnTo>
                      <a:pt x="5" y="166"/>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37" name="Freeform 118"/>
              <p:cNvSpPr>
                <a:spLocks/>
              </p:cNvSpPr>
              <p:nvPr/>
            </p:nvSpPr>
            <p:spPr bwMode="auto">
              <a:xfrm flipH="1">
                <a:off x="1178" y="3235"/>
                <a:ext cx="282" cy="73"/>
              </a:xfrm>
              <a:custGeom>
                <a:avLst/>
                <a:gdLst>
                  <a:gd name="T0" fmla="*/ 0 w 612"/>
                  <a:gd name="T1" fmla="*/ 0 h 159"/>
                  <a:gd name="T2" fmla="*/ 0 w 612"/>
                  <a:gd name="T3" fmla="*/ 0 h 159"/>
                  <a:gd name="T4" fmla="*/ 0 w 612"/>
                  <a:gd name="T5" fmla="*/ 0 h 159"/>
                  <a:gd name="T6" fmla="*/ 0 w 612"/>
                  <a:gd name="T7" fmla="*/ 0 h 159"/>
                  <a:gd name="T8" fmla="*/ 0 w 612"/>
                  <a:gd name="T9" fmla="*/ 0 h 159"/>
                  <a:gd name="T10" fmla="*/ 0 60000 65536"/>
                  <a:gd name="T11" fmla="*/ 0 60000 65536"/>
                  <a:gd name="T12" fmla="*/ 0 60000 65536"/>
                  <a:gd name="T13" fmla="*/ 0 60000 65536"/>
                  <a:gd name="T14" fmla="*/ 0 60000 65536"/>
                  <a:gd name="T15" fmla="*/ 0 w 612"/>
                  <a:gd name="T16" fmla="*/ 0 h 159"/>
                  <a:gd name="T17" fmla="*/ 612 w 612"/>
                  <a:gd name="T18" fmla="*/ 159 h 159"/>
                </a:gdLst>
                <a:ahLst/>
                <a:cxnLst>
                  <a:cxn ang="T10">
                    <a:pos x="T0" y="T1"/>
                  </a:cxn>
                  <a:cxn ang="T11">
                    <a:pos x="T2" y="T3"/>
                  </a:cxn>
                  <a:cxn ang="T12">
                    <a:pos x="T4" y="T5"/>
                  </a:cxn>
                  <a:cxn ang="T13">
                    <a:pos x="T6" y="T7"/>
                  </a:cxn>
                  <a:cxn ang="T14">
                    <a:pos x="T8" y="T9"/>
                  </a:cxn>
                </a:cxnLst>
                <a:rect l="T15" t="T16" r="T17" b="T18"/>
                <a:pathLst>
                  <a:path w="612" h="159">
                    <a:moveTo>
                      <a:pt x="612" y="87"/>
                    </a:moveTo>
                    <a:lnTo>
                      <a:pt x="612" y="0"/>
                    </a:lnTo>
                    <a:lnTo>
                      <a:pt x="5" y="93"/>
                    </a:lnTo>
                    <a:lnTo>
                      <a:pt x="0" y="159"/>
                    </a:lnTo>
                    <a:lnTo>
                      <a:pt x="612" y="87"/>
                    </a:lnTo>
                    <a:close/>
                  </a:path>
                </a:pathLst>
              </a:custGeom>
              <a:solidFill>
                <a:srgbClr val="33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38" name="Freeform 119"/>
              <p:cNvSpPr>
                <a:spLocks/>
              </p:cNvSpPr>
              <p:nvPr/>
            </p:nvSpPr>
            <p:spPr bwMode="auto">
              <a:xfrm>
                <a:off x="986" y="3071"/>
                <a:ext cx="174" cy="412"/>
              </a:xfrm>
              <a:custGeom>
                <a:avLst/>
                <a:gdLst>
                  <a:gd name="T0" fmla="*/ 0 w 437"/>
                  <a:gd name="T1" fmla="*/ 0 h 1035"/>
                  <a:gd name="T2" fmla="*/ 0 w 437"/>
                  <a:gd name="T3" fmla="*/ 0 h 1035"/>
                  <a:gd name="T4" fmla="*/ 0 w 437"/>
                  <a:gd name="T5" fmla="*/ 0 h 1035"/>
                  <a:gd name="T6" fmla="*/ 0 w 437"/>
                  <a:gd name="T7" fmla="*/ 0 h 1035"/>
                  <a:gd name="T8" fmla="*/ 0 w 437"/>
                  <a:gd name="T9" fmla="*/ 0 h 1035"/>
                  <a:gd name="T10" fmla="*/ 0 60000 65536"/>
                  <a:gd name="T11" fmla="*/ 0 60000 65536"/>
                  <a:gd name="T12" fmla="*/ 0 60000 65536"/>
                  <a:gd name="T13" fmla="*/ 0 60000 65536"/>
                  <a:gd name="T14" fmla="*/ 0 60000 65536"/>
                  <a:gd name="T15" fmla="*/ 0 w 437"/>
                  <a:gd name="T16" fmla="*/ 0 h 1035"/>
                  <a:gd name="T17" fmla="*/ 437 w 437"/>
                  <a:gd name="T18" fmla="*/ 1035 h 1035"/>
                </a:gdLst>
                <a:ahLst/>
                <a:cxnLst>
                  <a:cxn ang="T10">
                    <a:pos x="T0" y="T1"/>
                  </a:cxn>
                  <a:cxn ang="T11">
                    <a:pos x="T2" y="T3"/>
                  </a:cxn>
                  <a:cxn ang="T12">
                    <a:pos x="T4" y="T5"/>
                  </a:cxn>
                  <a:cxn ang="T13">
                    <a:pos x="T6" y="T7"/>
                  </a:cxn>
                  <a:cxn ang="T14">
                    <a:pos x="T8" y="T9"/>
                  </a:cxn>
                </a:cxnLst>
                <a:rect l="T15" t="T16" r="T17" b="T18"/>
                <a:pathLst>
                  <a:path w="437" h="1035">
                    <a:moveTo>
                      <a:pt x="0" y="1002"/>
                    </a:moveTo>
                    <a:lnTo>
                      <a:pt x="36" y="144"/>
                    </a:lnTo>
                    <a:lnTo>
                      <a:pt x="432" y="0"/>
                    </a:lnTo>
                    <a:lnTo>
                      <a:pt x="437" y="1035"/>
                    </a:lnTo>
                    <a:lnTo>
                      <a:pt x="0" y="100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39" name="Freeform 120"/>
              <p:cNvSpPr>
                <a:spLocks/>
              </p:cNvSpPr>
              <p:nvPr/>
            </p:nvSpPr>
            <p:spPr bwMode="auto">
              <a:xfrm>
                <a:off x="1178" y="3420"/>
                <a:ext cx="297" cy="49"/>
              </a:xfrm>
              <a:custGeom>
                <a:avLst/>
                <a:gdLst>
                  <a:gd name="T0" fmla="*/ 0 w 649"/>
                  <a:gd name="T1" fmla="*/ 0 h 107"/>
                  <a:gd name="T2" fmla="*/ 0 w 649"/>
                  <a:gd name="T3" fmla="*/ 0 h 107"/>
                  <a:gd name="T4" fmla="*/ 0 w 649"/>
                  <a:gd name="T5" fmla="*/ 0 h 107"/>
                  <a:gd name="T6" fmla="*/ 0 w 649"/>
                  <a:gd name="T7" fmla="*/ 0 h 107"/>
                  <a:gd name="T8" fmla="*/ 0 w 649"/>
                  <a:gd name="T9" fmla="*/ 0 h 107"/>
                  <a:gd name="T10" fmla="*/ 0 w 649"/>
                  <a:gd name="T11" fmla="*/ 0 h 107"/>
                  <a:gd name="T12" fmla="*/ 0 60000 65536"/>
                  <a:gd name="T13" fmla="*/ 0 60000 65536"/>
                  <a:gd name="T14" fmla="*/ 0 60000 65536"/>
                  <a:gd name="T15" fmla="*/ 0 60000 65536"/>
                  <a:gd name="T16" fmla="*/ 0 60000 65536"/>
                  <a:gd name="T17" fmla="*/ 0 60000 65536"/>
                  <a:gd name="T18" fmla="*/ 0 w 649"/>
                  <a:gd name="T19" fmla="*/ 0 h 107"/>
                  <a:gd name="T20" fmla="*/ 649 w 649"/>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649" h="107">
                    <a:moveTo>
                      <a:pt x="0" y="0"/>
                    </a:moveTo>
                    <a:lnTo>
                      <a:pt x="638" y="23"/>
                    </a:lnTo>
                    <a:lnTo>
                      <a:pt x="641" y="24"/>
                    </a:lnTo>
                    <a:lnTo>
                      <a:pt x="649" y="104"/>
                    </a:lnTo>
                    <a:lnTo>
                      <a:pt x="1" y="107"/>
                    </a:lnTo>
                    <a:lnTo>
                      <a:pt x="0" y="0"/>
                    </a:lnTo>
                    <a:close/>
                  </a:path>
                </a:pathLst>
              </a:cu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40" name="Freeform 121"/>
              <p:cNvSpPr>
                <a:spLocks/>
              </p:cNvSpPr>
              <p:nvPr/>
            </p:nvSpPr>
            <p:spPr bwMode="auto">
              <a:xfrm flipH="1">
                <a:off x="1177" y="3166"/>
                <a:ext cx="278" cy="86"/>
              </a:xfrm>
              <a:custGeom>
                <a:avLst/>
                <a:gdLst>
                  <a:gd name="T0" fmla="*/ 0 w 606"/>
                  <a:gd name="T1" fmla="*/ 0 h 186"/>
                  <a:gd name="T2" fmla="*/ 0 w 606"/>
                  <a:gd name="T3" fmla="*/ 0 h 186"/>
                  <a:gd name="T4" fmla="*/ 0 w 606"/>
                  <a:gd name="T5" fmla="*/ 0 h 186"/>
                  <a:gd name="T6" fmla="*/ 0 w 606"/>
                  <a:gd name="T7" fmla="*/ 0 h 186"/>
                  <a:gd name="T8" fmla="*/ 0 w 606"/>
                  <a:gd name="T9" fmla="*/ 0 h 186"/>
                  <a:gd name="T10" fmla="*/ 0 60000 65536"/>
                  <a:gd name="T11" fmla="*/ 0 60000 65536"/>
                  <a:gd name="T12" fmla="*/ 0 60000 65536"/>
                  <a:gd name="T13" fmla="*/ 0 60000 65536"/>
                  <a:gd name="T14" fmla="*/ 0 60000 65536"/>
                  <a:gd name="T15" fmla="*/ 0 w 606"/>
                  <a:gd name="T16" fmla="*/ 0 h 186"/>
                  <a:gd name="T17" fmla="*/ 606 w 606"/>
                  <a:gd name="T18" fmla="*/ 186 h 186"/>
                </a:gdLst>
                <a:ahLst/>
                <a:cxnLst>
                  <a:cxn ang="T10">
                    <a:pos x="T0" y="T1"/>
                  </a:cxn>
                  <a:cxn ang="T11">
                    <a:pos x="T2" y="T3"/>
                  </a:cxn>
                  <a:cxn ang="T12">
                    <a:pos x="T4" y="T5"/>
                  </a:cxn>
                  <a:cxn ang="T13">
                    <a:pos x="T6" y="T7"/>
                  </a:cxn>
                  <a:cxn ang="T14">
                    <a:pos x="T8" y="T9"/>
                  </a:cxn>
                </a:cxnLst>
                <a:rect l="T15" t="T16" r="T17" b="T18"/>
                <a:pathLst>
                  <a:path w="606" h="186">
                    <a:moveTo>
                      <a:pt x="12" y="99"/>
                    </a:moveTo>
                    <a:lnTo>
                      <a:pt x="0" y="186"/>
                    </a:lnTo>
                    <a:lnTo>
                      <a:pt x="603" y="102"/>
                    </a:lnTo>
                    <a:lnTo>
                      <a:pt x="606" y="0"/>
                    </a:lnTo>
                    <a:lnTo>
                      <a:pt x="12" y="99"/>
                    </a:ln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41" name="Freeform 122"/>
              <p:cNvSpPr>
                <a:spLocks/>
              </p:cNvSpPr>
              <p:nvPr/>
            </p:nvSpPr>
            <p:spPr bwMode="auto">
              <a:xfrm flipH="1">
                <a:off x="1178" y="3105"/>
                <a:ext cx="270" cy="89"/>
              </a:xfrm>
              <a:custGeom>
                <a:avLst/>
                <a:gdLst>
                  <a:gd name="T0" fmla="*/ 0 w 590"/>
                  <a:gd name="T1" fmla="*/ 0 h 193"/>
                  <a:gd name="T2" fmla="*/ 0 w 590"/>
                  <a:gd name="T3" fmla="*/ 0 h 193"/>
                  <a:gd name="T4" fmla="*/ 0 w 590"/>
                  <a:gd name="T5" fmla="*/ 0 h 193"/>
                  <a:gd name="T6" fmla="*/ 0 w 590"/>
                  <a:gd name="T7" fmla="*/ 0 h 193"/>
                  <a:gd name="T8" fmla="*/ 0 w 590"/>
                  <a:gd name="T9" fmla="*/ 0 h 193"/>
                  <a:gd name="T10" fmla="*/ 0 60000 65536"/>
                  <a:gd name="T11" fmla="*/ 0 60000 65536"/>
                  <a:gd name="T12" fmla="*/ 0 60000 65536"/>
                  <a:gd name="T13" fmla="*/ 0 60000 65536"/>
                  <a:gd name="T14" fmla="*/ 0 60000 65536"/>
                  <a:gd name="T15" fmla="*/ 0 w 590"/>
                  <a:gd name="T16" fmla="*/ 0 h 193"/>
                  <a:gd name="T17" fmla="*/ 590 w 590"/>
                  <a:gd name="T18" fmla="*/ 193 h 193"/>
                </a:gdLst>
                <a:ahLst/>
                <a:cxnLst>
                  <a:cxn ang="T10">
                    <a:pos x="T0" y="T1"/>
                  </a:cxn>
                  <a:cxn ang="T11">
                    <a:pos x="T2" y="T3"/>
                  </a:cxn>
                  <a:cxn ang="T12">
                    <a:pos x="T4" y="T5"/>
                  </a:cxn>
                  <a:cxn ang="T13">
                    <a:pos x="T6" y="T7"/>
                  </a:cxn>
                  <a:cxn ang="T14">
                    <a:pos x="T8" y="T9"/>
                  </a:cxn>
                </a:cxnLst>
                <a:rect l="T15" t="T16" r="T17" b="T18"/>
                <a:pathLst>
                  <a:path w="590" h="193">
                    <a:moveTo>
                      <a:pt x="9" y="106"/>
                    </a:moveTo>
                    <a:lnTo>
                      <a:pt x="0" y="193"/>
                    </a:lnTo>
                    <a:lnTo>
                      <a:pt x="587" y="102"/>
                    </a:lnTo>
                    <a:lnTo>
                      <a:pt x="590" y="0"/>
                    </a:lnTo>
                    <a:lnTo>
                      <a:pt x="9" y="106"/>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grpSp>
      </p:grpSp>
      <p:sp>
        <p:nvSpPr>
          <p:cNvPr id="31761" name="AutoShape 123"/>
          <p:cNvSpPr>
            <a:spLocks noChangeArrowheads="1"/>
          </p:cNvSpPr>
          <p:nvPr/>
        </p:nvSpPr>
        <p:spPr bwMode="auto">
          <a:xfrm>
            <a:off x="3105505" y="2329856"/>
            <a:ext cx="1214437" cy="223838"/>
          </a:xfrm>
          <a:prstGeom prst="rightArrow">
            <a:avLst>
              <a:gd name="adj1" fmla="val 50352"/>
              <a:gd name="adj2" fmla="val 72340"/>
            </a:avLst>
          </a:prstGeom>
          <a:gradFill rotWithShape="1">
            <a:gsLst>
              <a:gs pos="0">
                <a:srgbClr val="CCFF66"/>
              </a:gs>
              <a:gs pos="100000">
                <a:schemeClr val="folHlink"/>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eaLnBrk="1" hangingPunct="1"/>
            <a:endParaRPr lang="ja-JP" altLang="en-US" sz="1800" dirty="0">
              <a:solidFill>
                <a:srgbClr val="000000"/>
              </a:solidFill>
              <a:latin typeface="Calibri" pitchFamily="34" charset="0"/>
            </a:endParaRPr>
          </a:p>
        </p:txBody>
      </p:sp>
      <p:sp>
        <p:nvSpPr>
          <p:cNvPr id="31762" name="Text Box 124"/>
          <p:cNvSpPr txBox="1">
            <a:spLocks noChangeArrowheads="1"/>
          </p:cNvSpPr>
          <p:nvPr/>
        </p:nvSpPr>
        <p:spPr bwMode="auto">
          <a:xfrm>
            <a:off x="2816580" y="1986956"/>
            <a:ext cx="1978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eaLnBrk="1" hangingPunct="1"/>
            <a:r>
              <a:rPr lang="en-US" altLang="ja-JP" sz="1200" b="1" dirty="0">
                <a:solidFill>
                  <a:srgbClr val="000000"/>
                </a:solidFill>
                <a:latin typeface="Calibri" pitchFamily="34" charset="0"/>
              </a:rPr>
              <a:t>Emergency Observation </a:t>
            </a:r>
            <a:br>
              <a:rPr lang="en-US" altLang="ja-JP" sz="1200" b="1" dirty="0">
                <a:solidFill>
                  <a:srgbClr val="000000"/>
                </a:solidFill>
                <a:latin typeface="Calibri" pitchFamily="34" charset="0"/>
              </a:rPr>
            </a:br>
            <a:r>
              <a:rPr lang="en-US" altLang="ja-JP" sz="1200" b="1" dirty="0">
                <a:solidFill>
                  <a:srgbClr val="000000"/>
                </a:solidFill>
                <a:latin typeface="Calibri" pitchFamily="34" charset="0"/>
              </a:rPr>
              <a:t>Request</a:t>
            </a:r>
          </a:p>
        </p:txBody>
      </p:sp>
      <p:sp>
        <p:nvSpPr>
          <p:cNvPr id="31763" name="AutoShape 125"/>
          <p:cNvSpPr>
            <a:spLocks noChangeArrowheads="1"/>
          </p:cNvSpPr>
          <p:nvPr/>
        </p:nvSpPr>
        <p:spPr bwMode="auto">
          <a:xfrm>
            <a:off x="6029680" y="2329856"/>
            <a:ext cx="1214437" cy="223838"/>
          </a:xfrm>
          <a:prstGeom prst="rightArrow">
            <a:avLst>
              <a:gd name="adj1" fmla="val 50352"/>
              <a:gd name="adj2" fmla="val 72340"/>
            </a:avLst>
          </a:prstGeom>
          <a:gradFill rotWithShape="1">
            <a:gsLst>
              <a:gs pos="0">
                <a:srgbClr val="CCFF66"/>
              </a:gs>
              <a:gs pos="100000">
                <a:schemeClr val="folHlink"/>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eaLnBrk="1" hangingPunct="1"/>
            <a:endParaRPr lang="ja-JP" altLang="en-US" sz="1800" dirty="0">
              <a:solidFill>
                <a:srgbClr val="000000"/>
              </a:solidFill>
              <a:latin typeface="Calibri" pitchFamily="34" charset="0"/>
            </a:endParaRPr>
          </a:p>
        </p:txBody>
      </p:sp>
      <p:sp>
        <p:nvSpPr>
          <p:cNvPr id="31764" name="Oval 126"/>
          <p:cNvSpPr>
            <a:spLocks noChangeArrowheads="1"/>
          </p:cNvSpPr>
          <p:nvPr/>
        </p:nvSpPr>
        <p:spPr bwMode="auto">
          <a:xfrm>
            <a:off x="2251430" y="5338169"/>
            <a:ext cx="1125537" cy="179387"/>
          </a:xfrm>
          <a:prstGeom prst="ellipse">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eaLnBrk="1" hangingPunct="1"/>
            <a:endParaRPr lang="ja-JP" altLang="en-US" sz="1800" dirty="0">
              <a:solidFill>
                <a:srgbClr val="000000"/>
              </a:solidFill>
              <a:latin typeface="Calibri" pitchFamily="34" charset="0"/>
            </a:endParaRPr>
          </a:p>
        </p:txBody>
      </p:sp>
      <p:grpSp>
        <p:nvGrpSpPr>
          <p:cNvPr id="31765" name="Group 127"/>
          <p:cNvGrpSpPr>
            <a:grpSpLocks/>
          </p:cNvGrpSpPr>
          <p:nvPr/>
        </p:nvGrpSpPr>
        <p:grpSpPr bwMode="auto">
          <a:xfrm>
            <a:off x="2384780" y="5011144"/>
            <a:ext cx="763587" cy="396875"/>
            <a:chOff x="1944" y="2108"/>
            <a:chExt cx="396" cy="250"/>
          </a:xfrm>
        </p:grpSpPr>
        <p:sp>
          <p:nvSpPr>
            <p:cNvPr id="31827" name="Freeform 128"/>
            <p:cNvSpPr>
              <a:spLocks/>
            </p:cNvSpPr>
            <p:nvPr/>
          </p:nvSpPr>
          <p:spPr bwMode="auto">
            <a:xfrm>
              <a:off x="2044" y="2108"/>
              <a:ext cx="296" cy="250"/>
            </a:xfrm>
            <a:custGeom>
              <a:avLst/>
              <a:gdLst>
                <a:gd name="T0" fmla="*/ 0 w 650"/>
                <a:gd name="T1" fmla="*/ 0 h 706"/>
                <a:gd name="T2" fmla="*/ 0 w 650"/>
                <a:gd name="T3" fmla="*/ 0 h 706"/>
                <a:gd name="T4" fmla="*/ 0 w 650"/>
                <a:gd name="T5" fmla="*/ 0 h 706"/>
                <a:gd name="T6" fmla="*/ 0 w 650"/>
                <a:gd name="T7" fmla="*/ 0 h 706"/>
                <a:gd name="T8" fmla="*/ 0 w 650"/>
                <a:gd name="T9" fmla="*/ 0 h 706"/>
                <a:gd name="T10" fmla="*/ 0 60000 65536"/>
                <a:gd name="T11" fmla="*/ 0 60000 65536"/>
                <a:gd name="T12" fmla="*/ 0 60000 65536"/>
                <a:gd name="T13" fmla="*/ 0 60000 65536"/>
                <a:gd name="T14" fmla="*/ 0 60000 65536"/>
                <a:gd name="T15" fmla="*/ 0 w 650"/>
                <a:gd name="T16" fmla="*/ 0 h 706"/>
                <a:gd name="T17" fmla="*/ 650 w 650"/>
                <a:gd name="T18" fmla="*/ 706 h 706"/>
              </a:gdLst>
              <a:ahLst/>
              <a:cxnLst>
                <a:cxn ang="T10">
                  <a:pos x="T0" y="T1"/>
                </a:cxn>
                <a:cxn ang="T11">
                  <a:pos x="T2" y="T3"/>
                </a:cxn>
                <a:cxn ang="T12">
                  <a:pos x="T4" y="T5"/>
                </a:cxn>
                <a:cxn ang="T13">
                  <a:pos x="T6" y="T7"/>
                </a:cxn>
                <a:cxn ang="T14">
                  <a:pos x="T8" y="T9"/>
                </a:cxn>
              </a:cxnLst>
              <a:rect l="T15" t="T16" r="T17" b="T18"/>
              <a:pathLst>
                <a:path w="650" h="706">
                  <a:moveTo>
                    <a:pt x="644" y="124"/>
                  </a:moveTo>
                  <a:lnTo>
                    <a:pt x="0" y="0"/>
                  </a:lnTo>
                  <a:lnTo>
                    <a:pt x="2" y="705"/>
                  </a:lnTo>
                  <a:lnTo>
                    <a:pt x="650" y="706"/>
                  </a:lnTo>
                  <a:lnTo>
                    <a:pt x="644" y="124"/>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28" name="Freeform 129"/>
            <p:cNvSpPr>
              <a:spLocks/>
            </p:cNvSpPr>
            <p:nvPr/>
          </p:nvSpPr>
          <p:spPr bwMode="auto">
            <a:xfrm>
              <a:off x="2067" y="2283"/>
              <a:ext cx="258" cy="53"/>
            </a:xfrm>
            <a:custGeom>
              <a:avLst/>
              <a:gdLst>
                <a:gd name="T0" fmla="*/ 0 w 1274"/>
                <a:gd name="T1" fmla="*/ 0 h 213"/>
                <a:gd name="T2" fmla="*/ 0 w 1274"/>
                <a:gd name="T3" fmla="*/ 0 h 213"/>
                <a:gd name="T4" fmla="*/ 0 w 1274"/>
                <a:gd name="T5" fmla="*/ 0 h 213"/>
                <a:gd name="T6" fmla="*/ 0 w 1274"/>
                <a:gd name="T7" fmla="*/ 0 h 213"/>
                <a:gd name="T8" fmla="*/ 0 w 1274"/>
                <a:gd name="T9" fmla="*/ 0 h 213"/>
                <a:gd name="T10" fmla="*/ 0 w 1274"/>
                <a:gd name="T11" fmla="*/ 0 h 213"/>
                <a:gd name="T12" fmla="*/ 0 w 1274"/>
                <a:gd name="T13" fmla="*/ 0 h 213"/>
                <a:gd name="T14" fmla="*/ 0 60000 65536"/>
                <a:gd name="T15" fmla="*/ 0 60000 65536"/>
                <a:gd name="T16" fmla="*/ 0 60000 65536"/>
                <a:gd name="T17" fmla="*/ 0 60000 65536"/>
                <a:gd name="T18" fmla="*/ 0 60000 65536"/>
                <a:gd name="T19" fmla="*/ 0 60000 65536"/>
                <a:gd name="T20" fmla="*/ 0 60000 65536"/>
                <a:gd name="T21" fmla="*/ 0 w 1274"/>
                <a:gd name="T22" fmla="*/ 0 h 213"/>
                <a:gd name="T23" fmla="*/ 1274 w 1274"/>
                <a:gd name="T24" fmla="*/ 213 h 2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4" h="213">
                  <a:moveTo>
                    <a:pt x="3" y="167"/>
                  </a:moveTo>
                  <a:lnTo>
                    <a:pt x="0" y="167"/>
                  </a:lnTo>
                  <a:lnTo>
                    <a:pt x="0" y="0"/>
                  </a:lnTo>
                  <a:lnTo>
                    <a:pt x="1255" y="99"/>
                  </a:lnTo>
                  <a:lnTo>
                    <a:pt x="1263" y="100"/>
                  </a:lnTo>
                  <a:lnTo>
                    <a:pt x="1274" y="213"/>
                  </a:lnTo>
                  <a:lnTo>
                    <a:pt x="3" y="167"/>
                  </a:lnTo>
                  <a:close/>
                </a:path>
              </a:pathLst>
            </a:custGeom>
            <a:solidFill>
              <a:srgbClr val="99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29" name="Freeform 130"/>
            <p:cNvSpPr>
              <a:spLocks/>
            </p:cNvSpPr>
            <p:nvPr/>
          </p:nvSpPr>
          <p:spPr bwMode="auto">
            <a:xfrm>
              <a:off x="2067" y="2213"/>
              <a:ext cx="253" cy="66"/>
            </a:xfrm>
            <a:custGeom>
              <a:avLst/>
              <a:gdLst>
                <a:gd name="T0" fmla="*/ 0 w 1255"/>
                <a:gd name="T1" fmla="*/ 0 h 265"/>
                <a:gd name="T2" fmla="*/ 0 w 1255"/>
                <a:gd name="T3" fmla="*/ 0 h 265"/>
                <a:gd name="T4" fmla="*/ 0 w 1255"/>
                <a:gd name="T5" fmla="*/ 0 h 265"/>
                <a:gd name="T6" fmla="*/ 0 w 1255"/>
                <a:gd name="T7" fmla="*/ 0 h 265"/>
                <a:gd name="T8" fmla="*/ 0 w 1255"/>
                <a:gd name="T9" fmla="*/ 0 h 265"/>
                <a:gd name="T10" fmla="*/ 0 w 1255"/>
                <a:gd name="T11" fmla="*/ 0 h 265"/>
                <a:gd name="T12" fmla="*/ 0 w 1255"/>
                <a:gd name="T13" fmla="*/ 0 h 265"/>
                <a:gd name="T14" fmla="*/ 0 60000 65536"/>
                <a:gd name="T15" fmla="*/ 0 60000 65536"/>
                <a:gd name="T16" fmla="*/ 0 60000 65536"/>
                <a:gd name="T17" fmla="*/ 0 60000 65536"/>
                <a:gd name="T18" fmla="*/ 0 60000 65536"/>
                <a:gd name="T19" fmla="*/ 0 60000 65536"/>
                <a:gd name="T20" fmla="*/ 0 60000 65536"/>
                <a:gd name="T21" fmla="*/ 0 w 1255"/>
                <a:gd name="T22" fmla="*/ 0 h 265"/>
                <a:gd name="T23" fmla="*/ 1255 w 1255"/>
                <a:gd name="T24" fmla="*/ 265 h 2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5" h="265">
                  <a:moveTo>
                    <a:pt x="5" y="166"/>
                  </a:moveTo>
                  <a:lnTo>
                    <a:pt x="1" y="166"/>
                  </a:lnTo>
                  <a:lnTo>
                    <a:pt x="0" y="0"/>
                  </a:lnTo>
                  <a:lnTo>
                    <a:pt x="1234" y="151"/>
                  </a:lnTo>
                  <a:lnTo>
                    <a:pt x="1244" y="152"/>
                  </a:lnTo>
                  <a:lnTo>
                    <a:pt x="1255" y="265"/>
                  </a:lnTo>
                  <a:lnTo>
                    <a:pt x="5" y="166"/>
                  </a:lnTo>
                  <a:close/>
                </a:path>
              </a:pathLst>
            </a:custGeom>
            <a:solidFill>
              <a:srgbClr val="99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30" name="Freeform 131"/>
            <p:cNvSpPr>
              <a:spLocks/>
            </p:cNvSpPr>
            <p:nvPr/>
          </p:nvSpPr>
          <p:spPr bwMode="auto">
            <a:xfrm>
              <a:off x="2067" y="2130"/>
              <a:ext cx="250" cy="90"/>
            </a:xfrm>
            <a:custGeom>
              <a:avLst/>
              <a:gdLst>
                <a:gd name="T0" fmla="*/ 0 w 1235"/>
                <a:gd name="T1" fmla="*/ 0 h 363"/>
                <a:gd name="T2" fmla="*/ 0 w 1235"/>
                <a:gd name="T3" fmla="*/ 0 h 363"/>
                <a:gd name="T4" fmla="*/ 0 w 1235"/>
                <a:gd name="T5" fmla="*/ 0 h 363"/>
                <a:gd name="T6" fmla="*/ 0 w 1235"/>
                <a:gd name="T7" fmla="*/ 0 h 363"/>
                <a:gd name="T8" fmla="*/ 0 w 1235"/>
                <a:gd name="T9" fmla="*/ 0 h 363"/>
                <a:gd name="T10" fmla="*/ 0 w 1235"/>
                <a:gd name="T11" fmla="*/ 0 h 363"/>
                <a:gd name="T12" fmla="*/ 0 60000 65536"/>
                <a:gd name="T13" fmla="*/ 0 60000 65536"/>
                <a:gd name="T14" fmla="*/ 0 60000 65536"/>
                <a:gd name="T15" fmla="*/ 0 60000 65536"/>
                <a:gd name="T16" fmla="*/ 0 60000 65536"/>
                <a:gd name="T17" fmla="*/ 0 60000 65536"/>
                <a:gd name="T18" fmla="*/ 0 w 1235"/>
                <a:gd name="T19" fmla="*/ 0 h 363"/>
                <a:gd name="T20" fmla="*/ 1235 w 1235"/>
                <a:gd name="T21" fmla="*/ 363 h 363"/>
              </a:gdLst>
              <a:ahLst/>
              <a:cxnLst>
                <a:cxn ang="T12">
                  <a:pos x="T0" y="T1"/>
                </a:cxn>
                <a:cxn ang="T13">
                  <a:pos x="T2" y="T3"/>
                </a:cxn>
                <a:cxn ang="T14">
                  <a:pos x="T4" y="T5"/>
                </a:cxn>
                <a:cxn ang="T15">
                  <a:pos x="T6" y="T7"/>
                </a:cxn>
                <a:cxn ang="T16">
                  <a:pos x="T8" y="T9"/>
                </a:cxn>
                <a:cxn ang="T17">
                  <a:pos x="T10" y="T11"/>
                </a:cxn>
              </a:cxnLst>
              <a:rect l="T18" t="T19" r="T20" b="T21"/>
              <a:pathLst>
                <a:path w="1235" h="363">
                  <a:moveTo>
                    <a:pt x="6" y="212"/>
                  </a:moveTo>
                  <a:lnTo>
                    <a:pt x="0" y="212"/>
                  </a:lnTo>
                  <a:lnTo>
                    <a:pt x="0" y="0"/>
                  </a:lnTo>
                  <a:lnTo>
                    <a:pt x="1220" y="204"/>
                  </a:lnTo>
                  <a:lnTo>
                    <a:pt x="1235" y="363"/>
                  </a:lnTo>
                  <a:lnTo>
                    <a:pt x="6" y="212"/>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31" name="Freeform 132"/>
            <p:cNvSpPr>
              <a:spLocks/>
            </p:cNvSpPr>
            <p:nvPr/>
          </p:nvSpPr>
          <p:spPr bwMode="auto">
            <a:xfrm>
              <a:off x="1944" y="2108"/>
              <a:ext cx="102" cy="250"/>
            </a:xfrm>
            <a:custGeom>
              <a:avLst/>
              <a:gdLst>
                <a:gd name="T0" fmla="*/ 0 w 376"/>
                <a:gd name="T1" fmla="*/ 0 h 1181"/>
                <a:gd name="T2" fmla="*/ 0 w 376"/>
                <a:gd name="T3" fmla="*/ 0 h 1181"/>
                <a:gd name="T4" fmla="*/ 0 w 376"/>
                <a:gd name="T5" fmla="*/ 0 h 1181"/>
                <a:gd name="T6" fmla="*/ 0 w 376"/>
                <a:gd name="T7" fmla="*/ 0 h 1181"/>
                <a:gd name="T8" fmla="*/ 0 w 376"/>
                <a:gd name="T9" fmla="*/ 0 h 1181"/>
                <a:gd name="T10" fmla="*/ 0 60000 65536"/>
                <a:gd name="T11" fmla="*/ 0 60000 65536"/>
                <a:gd name="T12" fmla="*/ 0 60000 65536"/>
                <a:gd name="T13" fmla="*/ 0 60000 65536"/>
                <a:gd name="T14" fmla="*/ 0 60000 65536"/>
                <a:gd name="T15" fmla="*/ 0 w 376"/>
                <a:gd name="T16" fmla="*/ 0 h 1181"/>
                <a:gd name="T17" fmla="*/ 376 w 376"/>
                <a:gd name="T18" fmla="*/ 1181 h 1181"/>
              </a:gdLst>
              <a:ahLst/>
              <a:cxnLst>
                <a:cxn ang="T10">
                  <a:pos x="T0" y="T1"/>
                </a:cxn>
                <a:cxn ang="T11">
                  <a:pos x="T2" y="T3"/>
                </a:cxn>
                <a:cxn ang="T12">
                  <a:pos x="T4" y="T5"/>
                </a:cxn>
                <a:cxn ang="T13">
                  <a:pos x="T6" y="T7"/>
                </a:cxn>
                <a:cxn ang="T14">
                  <a:pos x="T8" y="T9"/>
                </a:cxn>
              </a:cxnLst>
              <a:rect l="T15" t="T16" r="T17" b="T18"/>
              <a:pathLst>
                <a:path w="376" h="1181">
                  <a:moveTo>
                    <a:pt x="0" y="1168"/>
                  </a:moveTo>
                  <a:lnTo>
                    <a:pt x="30" y="306"/>
                  </a:lnTo>
                  <a:lnTo>
                    <a:pt x="372" y="0"/>
                  </a:lnTo>
                  <a:lnTo>
                    <a:pt x="376" y="1181"/>
                  </a:lnTo>
                  <a:lnTo>
                    <a:pt x="0" y="1168"/>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grpSp>
      <p:sp>
        <p:nvSpPr>
          <p:cNvPr id="31766" name="AutoShape 133"/>
          <p:cNvSpPr>
            <a:spLocks noChangeArrowheads="1"/>
          </p:cNvSpPr>
          <p:nvPr/>
        </p:nvSpPr>
        <p:spPr bwMode="auto">
          <a:xfrm rot="9000000">
            <a:off x="5928080" y="3495081"/>
            <a:ext cx="1484312" cy="360363"/>
          </a:xfrm>
          <a:prstGeom prst="rightArrow">
            <a:avLst>
              <a:gd name="adj1" fmla="val 50352"/>
              <a:gd name="adj2" fmla="val 54919"/>
            </a:avLst>
          </a:prstGeom>
          <a:gradFill rotWithShape="1">
            <a:gsLst>
              <a:gs pos="0">
                <a:srgbClr val="CCFF66"/>
              </a:gs>
              <a:gs pos="100000">
                <a:schemeClr val="folHlink"/>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eaLnBrk="1" hangingPunct="1"/>
            <a:endParaRPr lang="ja-JP" altLang="en-US" sz="1800" dirty="0">
              <a:solidFill>
                <a:srgbClr val="000000"/>
              </a:solidFill>
              <a:latin typeface="Calibri" pitchFamily="34" charset="0"/>
            </a:endParaRPr>
          </a:p>
        </p:txBody>
      </p:sp>
      <p:sp>
        <p:nvSpPr>
          <p:cNvPr id="31767" name="Text Box 134"/>
          <p:cNvSpPr txBox="1">
            <a:spLocks noChangeArrowheads="1"/>
          </p:cNvSpPr>
          <p:nvPr/>
        </p:nvSpPr>
        <p:spPr bwMode="auto">
          <a:xfrm rot="-1800000">
            <a:off x="5888392" y="3161706"/>
            <a:ext cx="1495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eaLnBrk="1" hangingPunct="1"/>
            <a:r>
              <a:rPr lang="en-US" altLang="ja-JP" sz="1400" b="1" dirty="0">
                <a:solidFill>
                  <a:srgbClr val="000000"/>
                </a:solidFill>
                <a:latin typeface="Calibri" pitchFamily="34" charset="0"/>
              </a:rPr>
              <a:t>Archive Images</a:t>
            </a:r>
          </a:p>
        </p:txBody>
      </p:sp>
      <p:sp>
        <p:nvSpPr>
          <p:cNvPr id="31768" name="Text Box 135"/>
          <p:cNvSpPr txBox="1">
            <a:spLocks noChangeArrowheads="1"/>
          </p:cNvSpPr>
          <p:nvPr/>
        </p:nvSpPr>
        <p:spPr bwMode="auto">
          <a:xfrm rot="-1800000">
            <a:off x="6067780" y="3572869"/>
            <a:ext cx="21066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eaLnBrk="1" hangingPunct="1"/>
            <a:r>
              <a:rPr lang="en-US" altLang="ja-JP" sz="1400" b="1" dirty="0">
                <a:solidFill>
                  <a:srgbClr val="000000"/>
                </a:solidFill>
                <a:latin typeface="Calibri" pitchFamily="34" charset="0"/>
              </a:rPr>
              <a:t>Images by Emergency </a:t>
            </a:r>
            <a:br>
              <a:rPr lang="en-US" altLang="ja-JP" sz="1400" b="1" dirty="0">
                <a:solidFill>
                  <a:srgbClr val="000000"/>
                </a:solidFill>
                <a:latin typeface="Calibri" pitchFamily="34" charset="0"/>
              </a:rPr>
            </a:br>
            <a:r>
              <a:rPr lang="en-US" altLang="ja-JP" sz="1400" b="1" dirty="0">
                <a:solidFill>
                  <a:srgbClr val="000000"/>
                </a:solidFill>
                <a:latin typeface="Calibri" pitchFamily="34" charset="0"/>
              </a:rPr>
              <a:t>Observation</a:t>
            </a:r>
          </a:p>
        </p:txBody>
      </p:sp>
      <p:sp>
        <p:nvSpPr>
          <p:cNvPr id="31769" name="Text Box 136"/>
          <p:cNvSpPr txBox="1">
            <a:spLocks noChangeArrowheads="1"/>
          </p:cNvSpPr>
          <p:nvPr/>
        </p:nvSpPr>
        <p:spPr bwMode="auto">
          <a:xfrm rot="1764199" flipH="1">
            <a:off x="2773717" y="3187106"/>
            <a:ext cx="20875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eaLnBrk="1" hangingPunct="1"/>
            <a:r>
              <a:rPr lang="en-US" altLang="ja-JP" sz="1400" b="1" dirty="0">
                <a:solidFill>
                  <a:srgbClr val="000000"/>
                </a:solidFill>
                <a:latin typeface="Calibri" pitchFamily="34" charset="0"/>
              </a:rPr>
              <a:t>Digital Camera Images</a:t>
            </a:r>
          </a:p>
        </p:txBody>
      </p:sp>
      <p:sp>
        <p:nvSpPr>
          <p:cNvPr id="31770" name="AutoShape 137"/>
          <p:cNvSpPr>
            <a:spLocks noChangeArrowheads="1"/>
          </p:cNvSpPr>
          <p:nvPr/>
        </p:nvSpPr>
        <p:spPr bwMode="auto">
          <a:xfrm rot="12600000" flipH="1">
            <a:off x="2881667" y="3364906"/>
            <a:ext cx="1484313" cy="223838"/>
          </a:xfrm>
          <a:prstGeom prst="rightArrow">
            <a:avLst>
              <a:gd name="adj1" fmla="val 50352"/>
              <a:gd name="adj2" fmla="val 88416"/>
            </a:avLst>
          </a:prstGeom>
          <a:gradFill rotWithShape="1">
            <a:gsLst>
              <a:gs pos="0">
                <a:srgbClr val="CCFF66"/>
              </a:gs>
              <a:gs pos="100000">
                <a:schemeClr val="folHlink"/>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eaLnBrk="1" hangingPunct="1"/>
            <a:endParaRPr lang="ja-JP" altLang="en-US" sz="1800" dirty="0">
              <a:solidFill>
                <a:srgbClr val="000000"/>
              </a:solidFill>
              <a:latin typeface="Calibri" pitchFamily="34" charset="0"/>
            </a:endParaRPr>
          </a:p>
        </p:txBody>
      </p:sp>
      <p:sp>
        <p:nvSpPr>
          <p:cNvPr id="31771" name="AutoShape 138"/>
          <p:cNvSpPr>
            <a:spLocks noChangeArrowheads="1"/>
          </p:cNvSpPr>
          <p:nvPr/>
        </p:nvSpPr>
        <p:spPr bwMode="auto">
          <a:xfrm rot="12600000" flipV="1">
            <a:off x="2745142" y="3588744"/>
            <a:ext cx="1484313" cy="223837"/>
          </a:xfrm>
          <a:prstGeom prst="rightArrow">
            <a:avLst>
              <a:gd name="adj1" fmla="val 50352"/>
              <a:gd name="adj2" fmla="val 88416"/>
            </a:avLst>
          </a:prstGeom>
          <a:gradFill rotWithShape="1">
            <a:gsLst>
              <a:gs pos="0">
                <a:srgbClr val="CCFF66"/>
              </a:gs>
              <a:gs pos="100000">
                <a:schemeClr val="folHlink"/>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eaLnBrk="1" hangingPunct="1"/>
            <a:endParaRPr lang="ja-JP" altLang="en-US" sz="1800" dirty="0">
              <a:solidFill>
                <a:srgbClr val="000000"/>
              </a:solidFill>
              <a:latin typeface="Calibri" pitchFamily="34" charset="0"/>
            </a:endParaRPr>
          </a:p>
        </p:txBody>
      </p:sp>
      <p:sp>
        <p:nvSpPr>
          <p:cNvPr id="31772" name="Text Box 139"/>
          <p:cNvSpPr txBox="1">
            <a:spLocks noChangeArrowheads="1"/>
          </p:cNvSpPr>
          <p:nvPr/>
        </p:nvSpPr>
        <p:spPr bwMode="auto">
          <a:xfrm rot="1764199" flipH="1">
            <a:off x="2364142" y="3774481"/>
            <a:ext cx="20859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eaLnBrk="1" hangingPunct="1"/>
            <a:r>
              <a:rPr lang="en-US" altLang="ja-JP" sz="1400" b="1" dirty="0">
                <a:solidFill>
                  <a:srgbClr val="000000"/>
                </a:solidFill>
                <a:latin typeface="Calibri" pitchFamily="34" charset="0"/>
              </a:rPr>
              <a:t>Satellite Images </a:t>
            </a:r>
            <a:br>
              <a:rPr lang="en-US" altLang="ja-JP" sz="1400" b="1" dirty="0">
                <a:solidFill>
                  <a:srgbClr val="000000"/>
                </a:solidFill>
                <a:latin typeface="Calibri" pitchFamily="34" charset="0"/>
              </a:rPr>
            </a:br>
            <a:r>
              <a:rPr lang="en-US" altLang="ja-JP" sz="1400" b="1" dirty="0">
                <a:solidFill>
                  <a:srgbClr val="000000"/>
                </a:solidFill>
                <a:latin typeface="Calibri" pitchFamily="34" charset="0"/>
              </a:rPr>
              <a:t>&amp; Disaster Information</a:t>
            </a:r>
          </a:p>
        </p:txBody>
      </p:sp>
      <p:sp>
        <p:nvSpPr>
          <p:cNvPr id="31773" name="AutoShape 140"/>
          <p:cNvSpPr>
            <a:spLocks noChangeArrowheads="1"/>
          </p:cNvSpPr>
          <p:nvPr/>
        </p:nvSpPr>
        <p:spPr bwMode="auto">
          <a:xfrm rot="5400000">
            <a:off x="4689830" y="2995019"/>
            <a:ext cx="557212" cy="271462"/>
          </a:xfrm>
          <a:prstGeom prst="rightArrow">
            <a:avLst>
              <a:gd name="adj1" fmla="val 38019"/>
              <a:gd name="adj2" fmla="val 83626"/>
            </a:avLst>
          </a:prstGeom>
          <a:gradFill rotWithShape="1">
            <a:gsLst>
              <a:gs pos="0">
                <a:srgbClr val="CCFF66"/>
              </a:gs>
              <a:gs pos="100000">
                <a:schemeClr val="folHlink"/>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eaLnBrk="1" hangingPunct="1"/>
            <a:endParaRPr lang="ja-JP" altLang="en-US" sz="1800" dirty="0">
              <a:solidFill>
                <a:srgbClr val="000000"/>
              </a:solidFill>
              <a:latin typeface="Calibri" pitchFamily="34" charset="0"/>
            </a:endParaRPr>
          </a:p>
        </p:txBody>
      </p:sp>
      <p:sp>
        <p:nvSpPr>
          <p:cNvPr id="31774" name="Text Box 141"/>
          <p:cNvSpPr txBox="1">
            <a:spLocks noChangeArrowheads="1"/>
          </p:cNvSpPr>
          <p:nvPr/>
        </p:nvSpPr>
        <p:spPr bwMode="auto">
          <a:xfrm>
            <a:off x="4185005" y="2906119"/>
            <a:ext cx="1908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eaLnBrk="1" hangingPunct="1"/>
            <a:r>
              <a:rPr lang="en-US" altLang="ja-JP" sz="1400" b="1" dirty="0">
                <a:solidFill>
                  <a:srgbClr val="000000"/>
                </a:solidFill>
                <a:latin typeface="Calibri" pitchFamily="34" charset="0"/>
              </a:rPr>
              <a:t>Disaster Information</a:t>
            </a:r>
          </a:p>
        </p:txBody>
      </p:sp>
      <p:sp>
        <p:nvSpPr>
          <p:cNvPr id="31775" name="Text Box 142"/>
          <p:cNvSpPr txBox="1">
            <a:spLocks noChangeArrowheads="1"/>
          </p:cNvSpPr>
          <p:nvPr/>
        </p:nvSpPr>
        <p:spPr bwMode="auto">
          <a:xfrm>
            <a:off x="1305280" y="5731869"/>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eaLnBrk="1" hangingPunct="1"/>
            <a:r>
              <a:rPr lang="en-US" altLang="ja-JP" sz="1400" b="1" dirty="0">
                <a:solidFill>
                  <a:srgbClr val="006699"/>
                </a:solidFill>
                <a:latin typeface="Verdana" pitchFamily="34" charset="0"/>
              </a:rPr>
              <a:t>Disaster Management Agencies </a:t>
            </a:r>
            <a:br>
              <a:rPr lang="en-US" altLang="ja-JP" sz="1400" b="1" dirty="0">
                <a:solidFill>
                  <a:srgbClr val="006699"/>
                </a:solidFill>
                <a:latin typeface="Verdana" pitchFamily="34" charset="0"/>
              </a:rPr>
            </a:br>
            <a:r>
              <a:rPr lang="en-US" altLang="ja-JP" sz="1400" b="1" dirty="0">
                <a:solidFill>
                  <a:srgbClr val="006699"/>
                </a:solidFill>
                <a:latin typeface="Verdana" pitchFamily="34" charset="0"/>
              </a:rPr>
              <a:t>in Asia </a:t>
            </a:r>
          </a:p>
        </p:txBody>
      </p:sp>
      <p:sp>
        <p:nvSpPr>
          <p:cNvPr id="31776" name="Text Box 143"/>
          <p:cNvSpPr txBox="1">
            <a:spLocks noChangeArrowheads="1"/>
          </p:cNvSpPr>
          <p:nvPr/>
        </p:nvSpPr>
        <p:spPr bwMode="auto">
          <a:xfrm>
            <a:off x="5266092" y="2664819"/>
            <a:ext cx="1125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eaLnBrk="1" hangingPunct="1"/>
            <a:r>
              <a:rPr lang="en-US" altLang="ja-JP" sz="1400" b="1" i="1" dirty="0">
                <a:solidFill>
                  <a:srgbClr val="FF6600"/>
                </a:solidFill>
                <a:latin typeface="Verdana" pitchFamily="34" charset="0"/>
              </a:rPr>
              <a:t>Feedback</a:t>
            </a:r>
          </a:p>
        </p:txBody>
      </p:sp>
      <p:grpSp>
        <p:nvGrpSpPr>
          <p:cNvPr id="31777" name="Group 144"/>
          <p:cNvGrpSpPr>
            <a:grpSpLocks/>
          </p:cNvGrpSpPr>
          <p:nvPr/>
        </p:nvGrpSpPr>
        <p:grpSpPr bwMode="auto">
          <a:xfrm flipH="1">
            <a:off x="359130" y="5195294"/>
            <a:ext cx="720725" cy="465137"/>
            <a:chOff x="4790" y="1820"/>
            <a:chExt cx="708" cy="457"/>
          </a:xfrm>
        </p:grpSpPr>
        <p:sp>
          <p:nvSpPr>
            <p:cNvPr id="31817" name="Oval 145"/>
            <p:cNvSpPr>
              <a:spLocks noChangeArrowheads="1"/>
            </p:cNvSpPr>
            <p:nvPr/>
          </p:nvSpPr>
          <p:spPr bwMode="auto">
            <a:xfrm flipH="1">
              <a:off x="4790" y="2177"/>
              <a:ext cx="708" cy="100"/>
            </a:xfrm>
            <a:prstGeom prst="ellipse">
              <a:avLst/>
            </a:prstGeom>
            <a:solidFill>
              <a:srgbClr val="93C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eaLnBrk="1" hangingPunct="1"/>
              <a:endParaRPr lang="ja-JP" altLang="en-US" sz="1800" dirty="0">
                <a:solidFill>
                  <a:srgbClr val="000000"/>
                </a:solidFill>
                <a:latin typeface="Calibri" pitchFamily="34" charset="0"/>
              </a:endParaRPr>
            </a:p>
          </p:txBody>
        </p:sp>
        <p:grpSp>
          <p:nvGrpSpPr>
            <p:cNvPr id="31818" name="Group 146"/>
            <p:cNvGrpSpPr>
              <a:grpSpLocks/>
            </p:cNvGrpSpPr>
            <p:nvPr/>
          </p:nvGrpSpPr>
          <p:grpSpPr bwMode="auto">
            <a:xfrm flipH="1">
              <a:off x="4892" y="1820"/>
              <a:ext cx="507" cy="412"/>
              <a:chOff x="986" y="3071"/>
              <a:chExt cx="507" cy="412"/>
            </a:xfrm>
          </p:grpSpPr>
          <p:sp>
            <p:nvSpPr>
              <p:cNvPr id="31819" name="Freeform 147"/>
              <p:cNvSpPr>
                <a:spLocks/>
              </p:cNvSpPr>
              <p:nvPr/>
            </p:nvSpPr>
            <p:spPr bwMode="auto">
              <a:xfrm>
                <a:off x="1160" y="3074"/>
                <a:ext cx="333" cy="409"/>
              </a:xfrm>
              <a:custGeom>
                <a:avLst/>
                <a:gdLst>
                  <a:gd name="T0" fmla="*/ 0 w 837"/>
                  <a:gd name="T1" fmla="*/ 0 h 1029"/>
                  <a:gd name="T2" fmla="*/ 0 w 837"/>
                  <a:gd name="T3" fmla="*/ 0 h 1029"/>
                  <a:gd name="T4" fmla="*/ 0 w 837"/>
                  <a:gd name="T5" fmla="*/ 0 h 1029"/>
                  <a:gd name="T6" fmla="*/ 0 w 837"/>
                  <a:gd name="T7" fmla="*/ 0 h 1029"/>
                  <a:gd name="T8" fmla="*/ 0 w 837"/>
                  <a:gd name="T9" fmla="*/ 0 h 1029"/>
                  <a:gd name="T10" fmla="*/ 0 60000 65536"/>
                  <a:gd name="T11" fmla="*/ 0 60000 65536"/>
                  <a:gd name="T12" fmla="*/ 0 60000 65536"/>
                  <a:gd name="T13" fmla="*/ 0 60000 65536"/>
                  <a:gd name="T14" fmla="*/ 0 60000 65536"/>
                  <a:gd name="T15" fmla="*/ 0 w 837"/>
                  <a:gd name="T16" fmla="*/ 0 h 1029"/>
                  <a:gd name="T17" fmla="*/ 837 w 837"/>
                  <a:gd name="T18" fmla="*/ 1029 h 1029"/>
                </a:gdLst>
                <a:ahLst/>
                <a:cxnLst>
                  <a:cxn ang="T10">
                    <a:pos x="T0" y="T1"/>
                  </a:cxn>
                  <a:cxn ang="T11">
                    <a:pos x="T2" y="T3"/>
                  </a:cxn>
                  <a:cxn ang="T12">
                    <a:pos x="T4" y="T5"/>
                  </a:cxn>
                  <a:cxn ang="T13">
                    <a:pos x="T6" y="T7"/>
                  </a:cxn>
                  <a:cxn ang="T14">
                    <a:pos x="T8" y="T9"/>
                  </a:cxn>
                </a:cxnLst>
                <a:rect l="T15" t="T16" r="T17" b="T18"/>
                <a:pathLst>
                  <a:path w="837" h="1029">
                    <a:moveTo>
                      <a:pt x="764" y="150"/>
                    </a:moveTo>
                    <a:lnTo>
                      <a:pt x="2" y="0"/>
                    </a:lnTo>
                    <a:lnTo>
                      <a:pt x="0" y="1029"/>
                    </a:lnTo>
                    <a:lnTo>
                      <a:pt x="837" y="1026"/>
                    </a:lnTo>
                    <a:lnTo>
                      <a:pt x="764" y="15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20" name="Freeform 148"/>
              <p:cNvSpPr>
                <a:spLocks/>
              </p:cNvSpPr>
              <p:nvPr/>
            </p:nvSpPr>
            <p:spPr bwMode="auto">
              <a:xfrm>
                <a:off x="1178" y="3360"/>
                <a:ext cx="292" cy="49"/>
              </a:xfrm>
              <a:custGeom>
                <a:avLst/>
                <a:gdLst>
                  <a:gd name="T0" fmla="*/ 0 w 1274"/>
                  <a:gd name="T1" fmla="*/ 0 h 213"/>
                  <a:gd name="T2" fmla="*/ 0 w 1274"/>
                  <a:gd name="T3" fmla="*/ 0 h 213"/>
                  <a:gd name="T4" fmla="*/ 0 w 1274"/>
                  <a:gd name="T5" fmla="*/ 0 h 213"/>
                  <a:gd name="T6" fmla="*/ 0 w 1274"/>
                  <a:gd name="T7" fmla="*/ 0 h 213"/>
                  <a:gd name="T8" fmla="*/ 0 w 1274"/>
                  <a:gd name="T9" fmla="*/ 0 h 213"/>
                  <a:gd name="T10" fmla="*/ 0 w 1274"/>
                  <a:gd name="T11" fmla="*/ 0 h 213"/>
                  <a:gd name="T12" fmla="*/ 0 w 1274"/>
                  <a:gd name="T13" fmla="*/ 0 h 213"/>
                  <a:gd name="T14" fmla="*/ 0 60000 65536"/>
                  <a:gd name="T15" fmla="*/ 0 60000 65536"/>
                  <a:gd name="T16" fmla="*/ 0 60000 65536"/>
                  <a:gd name="T17" fmla="*/ 0 60000 65536"/>
                  <a:gd name="T18" fmla="*/ 0 60000 65536"/>
                  <a:gd name="T19" fmla="*/ 0 60000 65536"/>
                  <a:gd name="T20" fmla="*/ 0 60000 65536"/>
                  <a:gd name="T21" fmla="*/ 0 w 1274"/>
                  <a:gd name="T22" fmla="*/ 0 h 213"/>
                  <a:gd name="T23" fmla="*/ 1274 w 1274"/>
                  <a:gd name="T24" fmla="*/ 213 h 2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4" h="213">
                    <a:moveTo>
                      <a:pt x="3" y="167"/>
                    </a:moveTo>
                    <a:lnTo>
                      <a:pt x="0" y="167"/>
                    </a:lnTo>
                    <a:lnTo>
                      <a:pt x="0" y="0"/>
                    </a:lnTo>
                    <a:lnTo>
                      <a:pt x="1255" y="99"/>
                    </a:lnTo>
                    <a:lnTo>
                      <a:pt x="1263" y="100"/>
                    </a:lnTo>
                    <a:lnTo>
                      <a:pt x="1274" y="213"/>
                    </a:lnTo>
                    <a:lnTo>
                      <a:pt x="3" y="167"/>
                    </a:lnTo>
                    <a:close/>
                  </a:path>
                </a:pathLst>
              </a:custGeom>
              <a:solidFill>
                <a:srgbClr val="006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21" name="Freeform 149"/>
              <p:cNvSpPr>
                <a:spLocks/>
              </p:cNvSpPr>
              <p:nvPr/>
            </p:nvSpPr>
            <p:spPr bwMode="auto">
              <a:xfrm>
                <a:off x="1178" y="3301"/>
                <a:ext cx="288" cy="61"/>
              </a:xfrm>
              <a:custGeom>
                <a:avLst/>
                <a:gdLst>
                  <a:gd name="T0" fmla="*/ 0 w 1255"/>
                  <a:gd name="T1" fmla="*/ 0 h 265"/>
                  <a:gd name="T2" fmla="*/ 0 w 1255"/>
                  <a:gd name="T3" fmla="*/ 0 h 265"/>
                  <a:gd name="T4" fmla="*/ 0 w 1255"/>
                  <a:gd name="T5" fmla="*/ 0 h 265"/>
                  <a:gd name="T6" fmla="*/ 0 w 1255"/>
                  <a:gd name="T7" fmla="*/ 0 h 265"/>
                  <a:gd name="T8" fmla="*/ 0 w 1255"/>
                  <a:gd name="T9" fmla="*/ 0 h 265"/>
                  <a:gd name="T10" fmla="*/ 0 w 1255"/>
                  <a:gd name="T11" fmla="*/ 0 h 265"/>
                  <a:gd name="T12" fmla="*/ 0 w 1255"/>
                  <a:gd name="T13" fmla="*/ 0 h 265"/>
                  <a:gd name="T14" fmla="*/ 0 60000 65536"/>
                  <a:gd name="T15" fmla="*/ 0 60000 65536"/>
                  <a:gd name="T16" fmla="*/ 0 60000 65536"/>
                  <a:gd name="T17" fmla="*/ 0 60000 65536"/>
                  <a:gd name="T18" fmla="*/ 0 60000 65536"/>
                  <a:gd name="T19" fmla="*/ 0 60000 65536"/>
                  <a:gd name="T20" fmla="*/ 0 60000 65536"/>
                  <a:gd name="T21" fmla="*/ 0 w 1255"/>
                  <a:gd name="T22" fmla="*/ 0 h 265"/>
                  <a:gd name="T23" fmla="*/ 1255 w 1255"/>
                  <a:gd name="T24" fmla="*/ 265 h 2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5" h="265">
                    <a:moveTo>
                      <a:pt x="5" y="166"/>
                    </a:moveTo>
                    <a:lnTo>
                      <a:pt x="1" y="166"/>
                    </a:lnTo>
                    <a:lnTo>
                      <a:pt x="0" y="0"/>
                    </a:lnTo>
                    <a:lnTo>
                      <a:pt x="1234" y="151"/>
                    </a:lnTo>
                    <a:lnTo>
                      <a:pt x="1244" y="152"/>
                    </a:lnTo>
                    <a:lnTo>
                      <a:pt x="1255" y="265"/>
                    </a:lnTo>
                    <a:lnTo>
                      <a:pt x="5" y="166"/>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22" name="Freeform 150"/>
              <p:cNvSpPr>
                <a:spLocks/>
              </p:cNvSpPr>
              <p:nvPr/>
            </p:nvSpPr>
            <p:spPr bwMode="auto">
              <a:xfrm flipH="1">
                <a:off x="1178" y="3235"/>
                <a:ext cx="282" cy="73"/>
              </a:xfrm>
              <a:custGeom>
                <a:avLst/>
                <a:gdLst>
                  <a:gd name="T0" fmla="*/ 0 w 612"/>
                  <a:gd name="T1" fmla="*/ 0 h 159"/>
                  <a:gd name="T2" fmla="*/ 0 w 612"/>
                  <a:gd name="T3" fmla="*/ 0 h 159"/>
                  <a:gd name="T4" fmla="*/ 0 w 612"/>
                  <a:gd name="T5" fmla="*/ 0 h 159"/>
                  <a:gd name="T6" fmla="*/ 0 w 612"/>
                  <a:gd name="T7" fmla="*/ 0 h 159"/>
                  <a:gd name="T8" fmla="*/ 0 w 612"/>
                  <a:gd name="T9" fmla="*/ 0 h 159"/>
                  <a:gd name="T10" fmla="*/ 0 60000 65536"/>
                  <a:gd name="T11" fmla="*/ 0 60000 65536"/>
                  <a:gd name="T12" fmla="*/ 0 60000 65536"/>
                  <a:gd name="T13" fmla="*/ 0 60000 65536"/>
                  <a:gd name="T14" fmla="*/ 0 60000 65536"/>
                  <a:gd name="T15" fmla="*/ 0 w 612"/>
                  <a:gd name="T16" fmla="*/ 0 h 159"/>
                  <a:gd name="T17" fmla="*/ 612 w 612"/>
                  <a:gd name="T18" fmla="*/ 159 h 159"/>
                </a:gdLst>
                <a:ahLst/>
                <a:cxnLst>
                  <a:cxn ang="T10">
                    <a:pos x="T0" y="T1"/>
                  </a:cxn>
                  <a:cxn ang="T11">
                    <a:pos x="T2" y="T3"/>
                  </a:cxn>
                  <a:cxn ang="T12">
                    <a:pos x="T4" y="T5"/>
                  </a:cxn>
                  <a:cxn ang="T13">
                    <a:pos x="T6" y="T7"/>
                  </a:cxn>
                  <a:cxn ang="T14">
                    <a:pos x="T8" y="T9"/>
                  </a:cxn>
                </a:cxnLst>
                <a:rect l="T15" t="T16" r="T17" b="T18"/>
                <a:pathLst>
                  <a:path w="612" h="159">
                    <a:moveTo>
                      <a:pt x="612" y="87"/>
                    </a:moveTo>
                    <a:lnTo>
                      <a:pt x="612" y="0"/>
                    </a:lnTo>
                    <a:lnTo>
                      <a:pt x="5" y="93"/>
                    </a:lnTo>
                    <a:lnTo>
                      <a:pt x="0" y="159"/>
                    </a:lnTo>
                    <a:lnTo>
                      <a:pt x="612" y="87"/>
                    </a:lnTo>
                    <a:close/>
                  </a:path>
                </a:pathLst>
              </a:custGeom>
              <a:solidFill>
                <a:srgbClr val="33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23" name="Freeform 151"/>
              <p:cNvSpPr>
                <a:spLocks/>
              </p:cNvSpPr>
              <p:nvPr/>
            </p:nvSpPr>
            <p:spPr bwMode="auto">
              <a:xfrm>
                <a:off x="986" y="3071"/>
                <a:ext cx="174" cy="412"/>
              </a:xfrm>
              <a:custGeom>
                <a:avLst/>
                <a:gdLst>
                  <a:gd name="T0" fmla="*/ 0 w 437"/>
                  <a:gd name="T1" fmla="*/ 0 h 1035"/>
                  <a:gd name="T2" fmla="*/ 0 w 437"/>
                  <a:gd name="T3" fmla="*/ 0 h 1035"/>
                  <a:gd name="T4" fmla="*/ 0 w 437"/>
                  <a:gd name="T5" fmla="*/ 0 h 1035"/>
                  <a:gd name="T6" fmla="*/ 0 w 437"/>
                  <a:gd name="T7" fmla="*/ 0 h 1035"/>
                  <a:gd name="T8" fmla="*/ 0 w 437"/>
                  <a:gd name="T9" fmla="*/ 0 h 1035"/>
                  <a:gd name="T10" fmla="*/ 0 60000 65536"/>
                  <a:gd name="T11" fmla="*/ 0 60000 65536"/>
                  <a:gd name="T12" fmla="*/ 0 60000 65536"/>
                  <a:gd name="T13" fmla="*/ 0 60000 65536"/>
                  <a:gd name="T14" fmla="*/ 0 60000 65536"/>
                  <a:gd name="T15" fmla="*/ 0 w 437"/>
                  <a:gd name="T16" fmla="*/ 0 h 1035"/>
                  <a:gd name="T17" fmla="*/ 437 w 437"/>
                  <a:gd name="T18" fmla="*/ 1035 h 1035"/>
                </a:gdLst>
                <a:ahLst/>
                <a:cxnLst>
                  <a:cxn ang="T10">
                    <a:pos x="T0" y="T1"/>
                  </a:cxn>
                  <a:cxn ang="T11">
                    <a:pos x="T2" y="T3"/>
                  </a:cxn>
                  <a:cxn ang="T12">
                    <a:pos x="T4" y="T5"/>
                  </a:cxn>
                  <a:cxn ang="T13">
                    <a:pos x="T6" y="T7"/>
                  </a:cxn>
                  <a:cxn ang="T14">
                    <a:pos x="T8" y="T9"/>
                  </a:cxn>
                </a:cxnLst>
                <a:rect l="T15" t="T16" r="T17" b="T18"/>
                <a:pathLst>
                  <a:path w="437" h="1035">
                    <a:moveTo>
                      <a:pt x="0" y="1002"/>
                    </a:moveTo>
                    <a:lnTo>
                      <a:pt x="36" y="144"/>
                    </a:lnTo>
                    <a:lnTo>
                      <a:pt x="432" y="0"/>
                    </a:lnTo>
                    <a:lnTo>
                      <a:pt x="437" y="1035"/>
                    </a:lnTo>
                    <a:lnTo>
                      <a:pt x="0" y="100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24" name="Freeform 152"/>
              <p:cNvSpPr>
                <a:spLocks/>
              </p:cNvSpPr>
              <p:nvPr/>
            </p:nvSpPr>
            <p:spPr bwMode="auto">
              <a:xfrm>
                <a:off x="1178" y="3420"/>
                <a:ext cx="297" cy="49"/>
              </a:xfrm>
              <a:custGeom>
                <a:avLst/>
                <a:gdLst>
                  <a:gd name="T0" fmla="*/ 0 w 649"/>
                  <a:gd name="T1" fmla="*/ 0 h 107"/>
                  <a:gd name="T2" fmla="*/ 0 w 649"/>
                  <a:gd name="T3" fmla="*/ 0 h 107"/>
                  <a:gd name="T4" fmla="*/ 0 w 649"/>
                  <a:gd name="T5" fmla="*/ 0 h 107"/>
                  <a:gd name="T6" fmla="*/ 0 w 649"/>
                  <a:gd name="T7" fmla="*/ 0 h 107"/>
                  <a:gd name="T8" fmla="*/ 0 w 649"/>
                  <a:gd name="T9" fmla="*/ 0 h 107"/>
                  <a:gd name="T10" fmla="*/ 0 w 649"/>
                  <a:gd name="T11" fmla="*/ 0 h 107"/>
                  <a:gd name="T12" fmla="*/ 0 60000 65536"/>
                  <a:gd name="T13" fmla="*/ 0 60000 65536"/>
                  <a:gd name="T14" fmla="*/ 0 60000 65536"/>
                  <a:gd name="T15" fmla="*/ 0 60000 65536"/>
                  <a:gd name="T16" fmla="*/ 0 60000 65536"/>
                  <a:gd name="T17" fmla="*/ 0 60000 65536"/>
                  <a:gd name="T18" fmla="*/ 0 w 649"/>
                  <a:gd name="T19" fmla="*/ 0 h 107"/>
                  <a:gd name="T20" fmla="*/ 649 w 649"/>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649" h="107">
                    <a:moveTo>
                      <a:pt x="0" y="0"/>
                    </a:moveTo>
                    <a:lnTo>
                      <a:pt x="638" y="23"/>
                    </a:lnTo>
                    <a:lnTo>
                      <a:pt x="641" y="24"/>
                    </a:lnTo>
                    <a:lnTo>
                      <a:pt x="649" y="104"/>
                    </a:lnTo>
                    <a:lnTo>
                      <a:pt x="1" y="107"/>
                    </a:lnTo>
                    <a:lnTo>
                      <a:pt x="0" y="0"/>
                    </a:lnTo>
                    <a:close/>
                  </a:path>
                </a:pathLst>
              </a:cu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25" name="Freeform 153"/>
              <p:cNvSpPr>
                <a:spLocks/>
              </p:cNvSpPr>
              <p:nvPr/>
            </p:nvSpPr>
            <p:spPr bwMode="auto">
              <a:xfrm flipH="1">
                <a:off x="1177" y="3166"/>
                <a:ext cx="278" cy="86"/>
              </a:xfrm>
              <a:custGeom>
                <a:avLst/>
                <a:gdLst>
                  <a:gd name="T0" fmla="*/ 0 w 606"/>
                  <a:gd name="T1" fmla="*/ 0 h 186"/>
                  <a:gd name="T2" fmla="*/ 0 w 606"/>
                  <a:gd name="T3" fmla="*/ 0 h 186"/>
                  <a:gd name="T4" fmla="*/ 0 w 606"/>
                  <a:gd name="T5" fmla="*/ 0 h 186"/>
                  <a:gd name="T6" fmla="*/ 0 w 606"/>
                  <a:gd name="T7" fmla="*/ 0 h 186"/>
                  <a:gd name="T8" fmla="*/ 0 w 606"/>
                  <a:gd name="T9" fmla="*/ 0 h 186"/>
                  <a:gd name="T10" fmla="*/ 0 60000 65536"/>
                  <a:gd name="T11" fmla="*/ 0 60000 65536"/>
                  <a:gd name="T12" fmla="*/ 0 60000 65536"/>
                  <a:gd name="T13" fmla="*/ 0 60000 65536"/>
                  <a:gd name="T14" fmla="*/ 0 60000 65536"/>
                  <a:gd name="T15" fmla="*/ 0 w 606"/>
                  <a:gd name="T16" fmla="*/ 0 h 186"/>
                  <a:gd name="T17" fmla="*/ 606 w 606"/>
                  <a:gd name="T18" fmla="*/ 186 h 186"/>
                </a:gdLst>
                <a:ahLst/>
                <a:cxnLst>
                  <a:cxn ang="T10">
                    <a:pos x="T0" y="T1"/>
                  </a:cxn>
                  <a:cxn ang="T11">
                    <a:pos x="T2" y="T3"/>
                  </a:cxn>
                  <a:cxn ang="T12">
                    <a:pos x="T4" y="T5"/>
                  </a:cxn>
                  <a:cxn ang="T13">
                    <a:pos x="T6" y="T7"/>
                  </a:cxn>
                  <a:cxn ang="T14">
                    <a:pos x="T8" y="T9"/>
                  </a:cxn>
                </a:cxnLst>
                <a:rect l="T15" t="T16" r="T17" b="T18"/>
                <a:pathLst>
                  <a:path w="606" h="186">
                    <a:moveTo>
                      <a:pt x="12" y="99"/>
                    </a:moveTo>
                    <a:lnTo>
                      <a:pt x="0" y="186"/>
                    </a:lnTo>
                    <a:lnTo>
                      <a:pt x="603" y="102"/>
                    </a:lnTo>
                    <a:lnTo>
                      <a:pt x="606" y="0"/>
                    </a:lnTo>
                    <a:lnTo>
                      <a:pt x="12" y="99"/>
                    </a:ln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26" name="Freeform 154"/>
              <p:cNvSpPr>
                <a:spLocks/>
              </p:cNvSpPr>
              <p:nvPr/>
            </p:nvSpPr>
            <p:spPr bwMode="auto">
              <a:xfrm flipH="1">
                <a:off x="1178" y="3105"/>
                <a:ext cx="270" cy="89"/>
              </a:xfrm>
              <a:custGeom>
                <a:avLst/>
                <a:gdLst>
                  <a:gd name="T0" fmla="*/ 0 w 590"/>
                  <a:gd name="T1" fmla="*/ 0 h 193"/>
                  <a:gd name="T2" fmla="*/ 0 w 590"/>
                  <a:gd name="T3" fmla="*/ 0 h 193"/>
                  <a:gd name="T4" fmla="*/ 0 w 590"/>
                  <a:gd name="T5" fmla="*/ 0 h 193"/>
                  <a:gd name="T6" fmla="*/ 0 w 590"/>
                  <a:gd name="T7" fmla="*/ 0 h 193"/>
                  <a:gd name="T8" fmla="*/ 0 w 590"/>
                  <a:gd name="T9" fmla="*/ 0 h 193"/>
                  <a:gd name="T10" fmla="*/ 0 60000 65536"/>
                  <a:gd name="T11" fmla="*/ 0 60000 65536"/>
                  <a:gd name="T12" fmla="*/ 0 60000 65536"/>
                  <a:gd name="T13" fmla="*/ 0 60000 65536"/>
                  <a:gd name="T14" fmla="*/ 0 60000 65536"/>
                  <a:gd name="T15" fmla="*/ 0 w 590"/>
                  <a:gd name="T16" fmla="*/ 0 h 193"/>
                  <a:gd name="T17" fmla="*/ 590 w 590"/>
                  <a:gd name="T18" fmla="*/ 193 h 193"/>
                </a:gdLst>
                <a:ahLst/>
                <a:cxnLst>
                  <a:cxn ang="T10">
                    <a:pos x="T0" y="T1"/>
                  </a:cxn>
                  <a:cxn ang="T11">
                    <a:pos x="T2" y="T3"/>
                  </a:cxn>
                  <a:cxn ang="T12">
                    <a:pos x="T4" y="T5"/>
                  </a:cxn>
                  <a:cxn ang="T13">
                    <a:pos x="T6" y="T7"/>
                  </a:cxn>
                  <a:cxn ang="T14">
                    <a:pos x="T8" y="T9"/>
                  </a:cxn>
                </a:cxnLst>
                <a:rect l="T15" t="T16" r="T17" b="T18"/>
                <a:pathLst>
                  <a:path w="590" h="193">
                    <a:moveTo>
                      <a:pt x="9" y="106"/>
                    </a:moveTo>
                    <a:lnTo>
                      <a:pt x="0" y="193"/>
                    </a:lnTo>
                    <a:lnTo>
                      <a:pt x="587" y="102"/>
                    </a:lnTo>
                    <a:lnTo>
                      <a:pt x="590" y="0"/>
                    </a:lnTo>
                    <a:lnTo>
                      <a:pt x="9" y="106"/>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grpSp>
      </p:grpSp>
      <p:sp>
        <p:nvSpPr>
          <p:cNvPr id="31778" name="Text Box 155"/>
          <p:cNvSpPr txBox="1">
            <a:spLocks noChangeArrowheads="1"/>
          </p:cNvSpPr>
          <p:nvPr/>
        </p:nvSpPr>
        <p:spPr bwMode="auto">
          <a:xfrm>
            <a:off x="-26633" y="4363444"/>
            <a:ext cx="14287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eaLnBrk="1" hangingPunct="1"/>
            <a:r>
              <a:rPr lang="en-US" altLang="ja-JP" sz="1400" b="1" dirty="0">
                <a:solidFill>
                  <a:srgbClr val="006699"/>
                </a:solidFill>
                <a:latin typeface="Verdana" pitchFamily="34" charset="0"/>
                <a:cs typeface="Arial" pitchFamily="34" charset="0"/>
              </a:rPr>
              <a:t>JAXA</a:t>
            </a:r>
          </a:p>
          <a:p>
            <a:pPr eaLnBrk="1" hangingPunct="1"/>
            <a:r>
              <a:rPr lang="ja-JP" altLang="ja-JP" sz="1400" b="1" dirty="0">
                <a:solidFill>
                  <a:srgbClr val="006699"/>
                </a:solidFill>
                <a:latin typeface="Verdana" pitchFamily="34" charset="0"/>
                <a:cs typeface="Arial" pitchFamily="34" charset="0"/>
              </a:rPr>
              <a:t>Asia Branch</a:t>
            </a:r>
            <a:r>
              <a:rPr lang="en-US" altLang="ja-JP" sz="1400" b="1" dirty="0">
                <a:solidFill>
                  <a:srgbClr val="006699"/>
                </a:solidFill>
                <a:latin typeface="Verdana" pitchFamily="34" charset="0"/>
                <a:cs typeface="Arial" pitchFamily="34" charset="0"/>
              </a:rPr>
              <a:t> </a:t>
            </a:r>
          </a:p>
          <a:p>
            <a:pPr eaLnBrk="1" hangingPunct="1"/>
            <a:r>
              <a:rPr lang="en-US" altLang="ja-JP" sz="1400" b="1" dirty="0">
                <a:solidFill>
                  <a:srgbClr val="006699"/>
                </a:solidFill>
                <a:latin typeface="Verdana" pitchFamily="34" charset="0"/>
                <a:cs typeface="Arial" pitchFamily="34" charset="0"/>
              </a:rPr>
              <a:t>(Bangkok)</a:t>
            </a:r>
          </a:p>
        </p:txBody>
      </p:sp>
      <p:sp>
        <p:nvSpPr>
          <p:cNvPr id="31779" name="AutoShape 156"/>
          <p:cNvSpPr>
            <a:spLocks noChangeArrowheads="1"/>
          </p:cNvSpPr>
          <p:nvPr/>
        </p:nvSpPr>
        <p:spPr bwMode="auto">
          <a:xfrm rot="909649">
            <a:off x="8292" y="2040931"/>
            <a:ext cx="1446213" cy="954088"/>
          </a:xfrm>
          <a:prstGeom prst="irregularSeal2">
            <a:avLst/>
          </a:prstGeom>
          <a:gradFill rotWithShape="1">
            <a:gsLst>
              <a:gs pos="0">
                <a:srgbClr val="FF3399"/>
              </a:gs>
              <a:gs pos="100000">
                <a:srgbClr val="FF99CC"/>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eaLnBrk="1" hangingPunct="1"/>
            <a:endParaRPr lang="ja-JP" altLang="en-US" sz="1800" dirty="0">
              <a:solidFill>
                <a:srgbClr val="000000"/>
              </a:solidFill>
              <a:latin typeface="Calibri" pitchFamily="34" charset="0"/>
            </a:endParaRPr>
          </a:p>
        </p:txBody>
      </p:sp>
      <p:sp>
        <p:nvSpPr>
          <p:cNvPr id="155805" name="Text Box 157"/>
          <p:cNvSpPr txBox="1">
            <a:spLocks noChangeArrowheads="1"/>
          </p:cNvSpPr>
          <p:nvPr/>
        </p:nvSpPr>
        <p:spPr bwMode="auto">
          <a:xfrm>
            <a:off x="81317" y="2275881"/>
            <a:ext cx="1439863" cy="431800"/>
          </a:xfrm>
          <a:prstGeom prst="rect">
            <a:avLst/>
          </a:prstGeom>
          <a:noFill/>
          <a:ln w="9525">
            <a:noFill/>
            <a:miter lim="800000"/>
            <a:headEnd/>
            <a:tailEnd/>
          </a:ln>
          <a:effectLst/>
        </p:spPr>
        <p:txBody>
          <a:bodyPr>
            <a:spAutoFit/>
          </a:bodyPr>
          <a:lstStyle/>
          <a:p>
            <a:pPr algn="ctr" fontAlgn="auto">
              <a:lnSpc>
                <a:spcPct val="80000"/>
              </a:lnSpc>
              <a:spcBef>
                <a:spcPts val="0"/>
              </a:spcBef>
              <a:spcAft>
                <a:spcPts val="0"/>
              </a:spcAft>
              <a:defRPr/>
            </a:pPr>
            <a:r>
              <a:rPr lang="en-US" altLang="ja-JP" sz="1400" b="1" dirty="0">
                <a:solidFill>
                  <a:prstClr val="black"/>
                </a:solidFill>
                <a:effectLst>
                  <a:outerShdw blurRad="38100" dist="38100" dir="2700000" algn="tl">
                    <a:srgbClr val="C0C0C0"/>
                  </a:outerShdw>
                </a:effectLst>
                <a:latin typeface="Verdana" pitchFamily="34" charset="0"/>
                <a:ea typeface="ＭＳ Ｐゴシック"/>
              </a:rPr>
              <a:t>Disaster </a:t>
            </a:r>
            <a:br>
              <a:rPr lang="en-US" altLang="ja-JP" sz="1400" b="1" dirty="0">
                <a:solidFill>
                  <a:prstClr val="black"/>
                </a:solidFill>
                <a:effectLst>
                  <a:outerShdw blurRad="38100" dist="38100" dir="2700000" algn="tl">
                    <a:srgbClr val="C0C0C0"/>
                  </a:outerShdw>
                </a:effectLst>
                <a:latin typeface="Verdana" pitchFamily="34" charset="0"/>
                <a:ea typeface="ＭＳ Ｐゴシック"/>
              </a:rPr>
            </a:br>
            <a:r>
              <a:rPr lang="en-US" altLang="ja-JP" sz="1400" b="1" dirty="0">
                <a:solidFill>
                  <a:prstClr val="black"/>
                </a:solidFill>
                <a:effectLst>
                  <a:outerShdw blurRad="38100" dist="38100" dir="2700000" algn="tl">
                    <a:srgbClr val="C0C0C0"/>
                  </a:outerShdw>
                </a:effectLst>
                <a:latin typeface="Verdana" pitchFamily="34" charset="0"/>
                <a:ea typeface="ＭＳ Ｐゴシック"/>
              </a:rPr>
              <a:t>Occurrence</a:t>
            </a:r>
          </a:p>
        </p:txBody>
      </p:sp>
      <p:sp>
        <p:nvSpPr>
          <p:cNvPr id="31781" name="AutoShape 158"/>
          <p:cNvSpPr>
            <a:spLocks noChangeArrowheads="1"/>
          </p:cNvSpPr>
          <p:nvPr/>
        </p:nvSpPr>
        <p:spPr bwMode="auto">
          <a:xfrm rot="1285928">
            <a:off x="1530705" y="2960094"/>
            <a:ext cx="225425" cy="1936750"/>
          </a:xfrm>
          <a:prstGeom prst="upArrow">
            <a:avLst>
              <a:gd name="adj1" fmla="val 30972"/>
              <a:gd name="adj2" fmla="val 86433"/>
            </a:avLst>
          </a:prstGeom>
          <a:gradFill rotWithShape="1">
            <a:gsLst>
              <a:gs pos="0">
                <a:srgbClr val="66CCFF"/>
              </a:gs>
              <a:gs pos="100000">
                <a:srgbClr val="CCFFFF"/>
              </a:gs>
            </a:gsLst>
            <a:lin ang="27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eaLnBrk="1" hangingPunct="1"/>
            <a:endParaRPr lang="ja-JP" altLang="en-US" sz="1800" dirty="0">
              <a:solidFill>
                <a:srgbClr val="000000"/>
              </a:solidFill>
              <a:latin typeface="Calibri" pitchFamily="34" charset="0"/>
            </a:endParaRPr>
          </a:p>
        </p:txBody>
      </p:sp>
      <p:sp>
        <p:nvSpPr>
          <p:cNvPr id="31782" name="AutoShape 159"/>
          <p:cNvSpPr>
            <a:spLocks noChangeArrowheads="1"/>
          </p:cNvSpPr>
          <p:nvPr/>
        </p:nvSpPr>
        <p:spPr bwMode="auto">
          <a:xfrm rot="5400000">
            <a:off x="1506892" y="5173069"/>
            <a:ext cx="225425" cy="720725"/>
          </a:xfrm>
          <a:prstGeom prst="upArrow">
            <a:avLst>
              <a:gd name="adj1" fmla="val 22537"/>
              <a:gd name="adj2" fmla="val 48594"/>
            </a:avLst>
          </a:prstGeom>
          <a:gradFill rotWithShape="1">
            <a:gsLst>
              <a:gs pos="0">
                <a:srgbClr val="66CCFF"/>
              </a:gs>
              <a:gs pos="100000">
                <a:srgbClr val="CCFFFF"/>
              </a:gs>
            </a:gsLst>
            <a:lin ang="27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eaLnBrk="1" hangingPunct="1"/>
            <a:endParaRPr lang="ja-JP" altLang="en-US" sz="1800" dirty="0">
              <a:solidFill>
                <a:srgbClr val="000000"/>
              </a:solidFill>
              <a:latin typeface="Calibri" pitchFamily="34" charset="0"/>
            </a:endParaRPr>
          </a:p>
        </p:txBody>
      </p:sp>
      <p:sp>
        <p:nvSpPr>
          <p:cNvPr id="31783" name="Text Box 160"/>
          <p:cNvSpPr txBox="1">
            <a:spLocks noChangeArrowheads="1"/>
          </p:cNvSpPr>
          <p:nvPr/>
        </p:nvSpPr>
        <p:spPr bwMode="auto">
          <a:xfrm>
            <a:off x="1160817" y="5300069"/>
            <a:ext cx="6715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eaLnBrk="1" hangingPunct="1"/>
            <a:r>
              <a:rPr lang="en-US" altLang="ja-JP" sz="1000" b="1" dirty="0">
                <a:solidFill>
                  <a:srgbClr val="000000"/>
                </a:solidFill>
                <a:latin typeface="Calibri" pitchFamily="34" charset="0"/>
              </a:rPr>
              <a:t>Support</a:t>
            </a:r>
          </a:p>
        </p:txBody>
      </p:sp>
      <p:sp>
        <p:nvSpPr>
          <p:cNvPr id="31784" name="Text Box 161"/>
          <p:cNvSpPr txBox="1">
            <a:spLocks noChangeArrowheads="1"/>
          </p:cNvSpPr>
          <p:nvPr/>
        </p:nvSpPr>
        <p:spPr bwMode="auto">
          <a:xfrm rot="-5400000">
            <a:off x="1066361" y="3722887"/>
            <a:ext cx="336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eaLnBrk="1" hangingPunct="1"/>
            <a:r>
              <a:rPr lang="en-US" altLang="ja-JP" sz="1000" b="1" dirty="0">
                <a:solidFill>
                  <a:srgbClr val="000000"/>
                </a:solidFill>
                <a:latin typeface="Calibri" pitchFamily="34" charset="0"/>
              </a:rPr>
              <a:t>Support</a:t>
            </a:r>
          </a:p>
        </p:txBody>
      </p:sp>
      <p:sp>
        <p:nvSpPr>
          <p:cNvPr id="31785" name="AutoShape 162"/>
          <p:cNvSpPr>
            <a:spLocks noChangeArrowheads="1"/>
          </p:cNvSpPr>
          <p:nvPr/>
        </p:nvSpPr>
        <p:spPr bwMode="auto">
          <a:xfrm rot="10800000" flipV="1">
            <a:off x="4185005" y="5435006"/>
            <a:ext cx="855662" cy="314325"/>
          </a:xfrm>
          <a:prstGeom prst="rightArrow">
            <a:avLst>
              <a:gd name="adj1" fmla="val 47065"/>
              <a:gd name="adj2" fmla="val 74748"/>
            </a:avLst>
          </a:prstGeom>
          <a:gradFill rotWithShape="1">
            <a:gsLst>
              <a:gs pos="0">
                <a:srgbClr val="CCFF66"/>
              </a:gs>
              <a:gs pos="100000">
                <a:schemeClr val="folHlink"/>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eaLnBrk="1" hangingPunct="1"/>
            <a:endParaRPr lang="ja-JP" altLang="en-US" sz="1800" dirty="0">
              <a:solidFill>
                <a:srgbClr val="000000"/>
              </a:solidFill>
              <a:latin typeface="Calibri" pitchFamily="34" charset="0"/>
            </a:endParaRPr>
          </a:p>
        </p:txBody>
      </p:sp>
      <p:sp>
        <p:nvSpPr>
          <p:cNvPr id="31786" name="Rectangle 163"/>
          <p:cNvSpPr>
            <a:spLocks noChangeArrowheads="1"/>
          </p:cNvSpPr>
          <p:nvPr/>
        </p:nvSpPr>
        <p:spPr bwMode="auto">
          <a:xfrm flipV="1">
            <a:off x="5024792" y="5327056"/>
            <a:ext cx="185738" cy="352425"/>
          </a:xfrm>
          <a:prstGeom prst="rect">
            <a:avLst/>
          </a:prstGeom>
          <a:gradFill rotWithShape="1">
            <a:gsLst>
              <a:gs pos="0">
                <a:srgbClr val="CCFF66"/>
              </a:gs>
              <a:gs pos="100000">
                <a:schemeClr val="folHlink"/>
              </a:gs>
            </a:gsLst>
            <a:lin ang="27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eaLnBrk="1" hangingPunct="1"/>
            <a:endParaRPr lang="ja-JP" altLang="en-US" sz="1800" dirty="0">
              <a:solidFill>
                <a:srgbClr val="000000"/>
              </a:solidFill>
              <a:latin typeface="Calibri" pitchFamily="34" charset="0"/>
            </a:endParaRPr>
          </a:p>
        </p:txBody>
      </p:sp>
      <p:sp>
        <p:nvSpPr>
          <p:cNvPr id="31787" name="Text Box 164"/>
          <p:cNvSpPr txBox="1">
            <a:spLocks noChangeArrowheads="1"/>
          </p:cNvSpPr>
          <p:nvPr/>
        </p:nvSpPr>
        <p:spPr bwMode="auto">
          <a:xfrm>
            <a:off x="5616930" y="2110781"/>
            <a:ext cx="1978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eaLnBrk="1" hangingPunct="1"/>
            <a:r>
              <a:rPr lang="en-US" altLang="ja-JP" sz="1200" b="1" dirty="0">
                <a:solidFill>
                  <a:srgbClr val="000000"/>
                </a:solidFill>
                <a:latin typeface="Calibri" pitchFamily="34" charset="0"/>
              </a:rPr>
              <a:t>Emergency Observation </a:t>
            </a:r>
            <a:br>
              <a:rPr lang="en-US" altLang="ja-JP" sz="1200" b="1" dirty="0">
                <a:solidFill>
                  <a:srgbClr val="000000"/>
                </a:solidFill>
                <a:latin typeface="Calibri" pitchFamily="34" charset="0"/>
              </a:rPr>
            </a:br>
            <a:r>
              <a:rPr lang="en-US" altLang="ja-JP" sz="1200" b="1" dirty="0">
                <a:solidFill>
                  <a:srgbClr val="000000"/>
                </a:solidFill>
                <a:latin typeface="Calibri" pitchFamily="34" charset="0"/>
              </a:rPr>
              <a:t>Request</a:t>
            </a:r>
          </a:p>
        </p:txBody>
      </p:sp>
      <p:grpSp>
        <p:nvGrpSpPr>
          <p:cNvPr id="31788" name="Group 171"/>
          <p:cNvGrpSpPr>
            <a:grpSpLocks/>
          </p:cNvGrpSpPr>
          <p:nvPr/>
        </p:nvGrpSpPr>
        <p:grpSpPr bwMode="auto">
          <a:xfrm>
            <a:off x="7569555" y="5019081"/>
            <a:ext cx="960437" cy="620713"/>
            <a:chOff x="4790" y="1820"/>
            <a:chExt cx="708" cy="457"/>
          </a:xfrm>
        </p:grpSpPr>
        <p:sp>
          <p:nvSpPr>
            <p:cNvPr id="31807" name="Oval 172"/>
            <p:cNvSpPr>
              <a:spLocks noChangeArrowheads="1"/>
            </p:cNvSpPr>
            <p:nvPr/>
          </p:nvSpPr>
          <p:spPr bwMode="auto">
            <a:xfrm flipH="1">
              <a:off x="4790" y="2177"/>
              <a:ext cx="708" cy="100"/>
            </a:xfrm>
            <a:prstGeom prst="ellipse">
              <a:avLst/>
            </a:prstGeom>
            <a:solidFill>
              <a:srgbClr val="93C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eaLnBrk="1" hangingPunct="1"/>
              <a:endParaRPr lang="ja-JP" altLang="en-US" sz="1800" dirty="0">
                <a:solidFill>
                  <a:srgbClr val="000000"/>
                </a:solidFill>
                <a:latin typeface="Calibri" pitchFamily="34" charset="0"/>
              </a:endParaRPr>
            </a:p>
          </p:txBody>
        </p:sp>
        <p:grpSp>
          <p:nvGrpSpPr>
            <p:cNvPr id="31808" name="Group 173"/>
            <p:cNvGrpSpPr>
              <a:grpSpLocks/>
            </p:cNvGrpSpPr>
            <p:nvPr/>
          </p:nvGrpSpPr>
          <p:grpSpPr bwMode="auto">
            <a:xfrm flipH="1">
              <a:off x="4892" y="1820"/>
              <a:ext cx="507" cy="412"/>
              <a:chOff x="986" y="3071"/>
              <a:chExt cx="507" cy="412"/>
            </a:xfrm>
          </p:grpSpPr>
          <p:sp>
            <p:nvSpPr>
              <p:cNvPr id="31809" name="Freeform 174"/>
              <p:cNvSpPr>
                <a:spLocks/>
              </p:cNvSpPr>
              <p:nvPr/>
            </p:nvSpPr>
            <p:spPr bwMode="auto">
              <a:xfrm>
                <a:off x="1160" y="3074"/>
                <a:ext cx="333" cy="409"/>
              </a:xfrm>
              <a:custGeom>
                <a:avLst/>
                <a:gdLst>
                  <a:gd name="T0" fmla="*/ 0 w 837"/>
                  <a:gd name="T1" fmla="*/ 0 h 1029"/>
                  <a:gd name="T2" fmla="*/ 0 w 837"/>
                  <a:gd name="T3" fmla="*/ 0 h 1029"/>
                  <a:gd name="T4" fmla="*/ 0 w 837"/>
                  <a:gd name="T5" fmla="*/ 0 h 1029"/>
                  <a:gd name="T6" fmla="*/ 0 w 837"/>
                  <a:gd name="T7" fmla="*/ 0 h 1029"/>
                  <a:gd name="T8" fmla="*/ 0 w 837"/>
                  <a:gd name="T9" fmla="*/ 0 h 1029"/>
                  <a:gd name="T10" fmla="*/ 0 60000 65536"/>
                  <a:gd name="T11" fmla="*/ 0 60000 65536"/>
                  <a:gd name="T12" fmla="*/ 0 60000 65536"/>
                  <a:gd name="T13" fmla="*/ 0 60000 65536"/>
                  <a:gd name="T14" fmla="*/ 0 60000 65536"/>
                  <a:gd name="T15" fmla="*/ 0 w 837"/>
                  <a:gd name="T16" fmla="*/ 0 h 1029"/>
                  <a:gd name="T17" fmla="*/ 837 w 837"/>
                  <a:gd name="T18" fmla="*/ 1029 h 1029"/>
                </a:gdLst>
                <a:ahLst/>
                <a:cxnLst>
                  <a:cxn ang="T10">
                    <a:pos x="T0" y="T1"/>
                  </a:cxn>
                  <a:cxn ang="T11">
                    <a:pos x="T2" y="T3"/>
                  </a:cxn>
                  <a:cxn ang="T12">
                    <a:pos x="T4" y="T5"/>
                  </a:cxn>
                  <a:cxn ang="T13">
                    <a:pos x="T6" y="T7"/>
                  </a:cxn>
                  <a:cxn ang="T14">
                    <a:pos x="T8" y="T9"/>
                  </a:cxn>
                </a:cxnLst>
                <a:rect l="T15" t="T16" r="T17" b="T18"/>
                <a:pathLst>
                  <a:path w="837" h="1029">
                    <a:moveTo>
                      <a:pt x="764" y="150"/>
                    </a:moveTo>
                    <a:lnTo>
                      <a:pt x="2" y="0"/>
                    </a:lnTo>
                    <a:lnTo>
                      <a:pt x="0" y="1029"/>
                    </a:lnTo>
                    <a:lnTo>
                      <a:pt x="837" y="1026"/>
                    </a:lnTo>
                    <a:lnTo>
                      <a:pt x="764" y="15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10" name="Freeform 175"/>
              <p:cNvSpPr>
                <a:spLocks/>
              </p:cNvSpPr>
              <p:nvPr/>
            </p:nvSpPr>
            <p:spPr bwMode="auto">
              <a:xfrm>
                <a:off x="1178" y="3360"/>
                <a:ext cx="292" cy="49"/>
              </a:xfrm>
              <a:custGeom>
                <a:avLst/>
                <a:gdLst>
                  <a:gd name="T0" fmla="*/ 0 w 1274"/>
                  <a:gd name="T1" fmla="*/ 0 h 213"/>
                  <a:gd name="T2" fmla="*/ 0 w 1274"/>
                  <a:gd name="T3" fmla="*/ 0 h 213"/>
                  <a:gd name="T4" fmla="*/ 0 w 1274"/>
                  <a:gd name="T5" fmla="*/ 0 h 213"/>
                  <a:gd name="T6" fmla="*/ 0 w 1274"/>
                  <a:gd name="T7" fmla="*/ 0 h 213"/>
                  <a:gd name="T8" fmla="*/ 0 w 1274"/>
                  <a:gd name="T9" fmla="*/ 0 h 213"/>
                  <a:gd name="T10" fmla="*/ 0 w 1274"/>
                  <a:gd name="T11" fmla="*/ 0 h 213"/>
                  <a:gd name="T12" fmla="*/ 0 w 1274"/>
                  <a:gd name="T13" fmla="*/ 0 h 213"/>
                  <a:gd name="T14" fmla="*/ 0 60000 65536"/>
                  <a:gd name="T15" fmla="*/ 0 60000 65536"/>
                  <a:gd name="T16" fmla="*/ 0 60000 65536"/>
                  <a:gd name="T17" fmla="*/ 0 60000 65536"/>
                  <a:gd name="T18" fmla="*/ 0 60000 65536"/>
                  <a:gd name="T19" fmla="*/ 0 60000 65536"/>
                  <a:gd name="T20" fmla="*/ 0 60000 65536"/>
                  <a:gd name="T21" fmla="*/ 0 w 1274"/>
                  <a:gd name="T22" fmla="*/ 0 h 213"/>
                  <a:gd name="T23" fmla="*/ 1274 w 1274"/>
                  <a:gd name="T24" fmla="*/ 213 h 2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4" h="213">
                    <a:moveTo>
                      <a:pt x="3" y="167"/>
                    </a:moveTo>
                    <a:lnTo>
                      <a:pt x="0" y="167"/>
                    </a:lnTo>
                    <a:lnTo>
                      <a:pt x="0" y="0"/>
                    </a:lnTo>
                    <a:lnTo>
                      <a:pt x="1255" y="99"/>
                    </a:lnTo>
                    <a:lnTo>
                      <a:pt x="1263" y="100"/>
                    </a:lnTo>
                    <a:lnTo>
                      <a:pt x="1274" y="213"/>
                    </a:lnTo>
                    <a:lnTo>
                      <a:pt x="3" y="167"/>
                    </a:lnTo>
                    <a:close/>
                  </a:path>
                </a:pathLst>
              </a:custGeom>
              <a:solidFill>
                <a:srgbClr val="006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11" name="Freeform 176"/>
              <p:cNvSpPr>
                <a:spLocks/>
              </p:cNvSpPr>
              <p:nvPr/>
            </p:nvSpPr>
            <p:spPr bwMode="auto">
              <a:xfrm>
                <a:off x="1178" y="3301"/>
                <a:ext cx="288" cy="61"/>
              </a:xfrm>
              <a:custGeom>
                <a:avLst/>
                <a:gdLst>
                  <a:gd name="T0" fmla="*/ 0 w 1255"/>
                  <a:gd name="T1" fmla="*/ 0 h 265"/>
                  <a:gd name="T2" fmla="*/ 0 w 1255"/>
                  <a:gd name="T3" fmla="*/ 0 h 265"/>
                  <a:gd name="T4" fmla="*/ 0 w 1255"/>
                  <a:gd name="T5" fmla="*/ 0 h 265"/>
                  <a:gd name="T6" fmla="*/ 0 w 1255"/>
                  <a:gd name="T7" fmla="*/ 0 h 265"/>
                  <a:gd name="T8" fmla="*/ 0 w 1255"/>
                  <a:gd name="T9" fmla="*/ 0 h 265"/>
                  <a:gd name="T10" fmla="*/ 0 w 1255"/>
                  <a:gd name="T11" fmla="*/ 0 h 265"/>
                  <a:gd name="T12" fmla="*/ 0 w 1255"/>
                  <a:gd name="T13" fmla="*/ 0 h 265"/>
                  <a:gd name="T14" fmla="*/ 0 60000 65536"/>
                  <a:gd name="T15" fmla="*/ 0 60000 65536"/>
                  <a:gd name="T16" fmla="*/ 0 60000 65536"/>
                  <a:gd name="T17" fmla="*/ 0 60000 65536"/>
                  <a:gd name="T18" fmla="*/ 0 60000 65536"/>
                  <a:gd name="T19" fmla="*/ 0 60000 65536"/>
                  <a:gd name="T20" fmla="*/ 0 60000 65536"/>
                  <a:gd name="T21" fmla="*/ 0 w 1255"/>
                  <a:gd name="T22" fmla="*/ 0 h 265"/>
                  <a:gd name="T23" fmla="*/ 1255 w 1255"/>
                  <a:gd name="T24" fmla="*/ 265 h 2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5" h="265">
                    <a:moveTo>
                      <a:pt x="5" y="166"/>
                    </a:moveTo>
                    <a:lnTo>
                      <a:pt x="1" y="166"/>
                    </a:lnTo>
                    <a:lnTo>
                      <a:pt x="0" y="0"/>
                    </a:lnTo>
                    <a:lnTo>
                      <a:pt x="1234" y="151"/>
                    </a:lnTo>
                    <a:lnTo>
                      <a:pt x="1244" y="152"/>
                    </a:lnTo>
                    <a:lnTo>
                      <a:pt x="1255" y="265"/>
                    </a:lnTo>
                    <a:lnTo>
                      <a:pt x="5" y="166"/>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12" name="Freeform 177"/>
              <p:cNvSpPr>
                <a:spLocks/>
              </p:cNvSpPr>
              <p:nvPr/>
            </p:nvSpPr>
            <p:spPr bwMode="auto">
              <a:xfrm flipH="1">
                <a:off x="1178" y="3235"/>
                <a:ext cx="282" cy="73"/>
              </a:xfrm>
              <a:custGeom>
                <a:avLst/>
                <a:gdLst>
                  <a:gd name="T0" fmla="*/ 0 w 612"/>
                  <a:gd name="T1" fmla="*/ 0 h 159"/>
                  <a:gd name="T2" fmla="*/ 0 w 612"/>
                  <a:gd name="T3" fmla="*/ 0 h 159"/>
                  <a:gd name="T4" fmla="*/ 0 w 612"/>
                  <a:gd name="T5" fmla="*/ 0 h 159"/>
                  <a:gd name="T6" fmla="*/ 0 w 612"/>
                  <a:gd name="T7" fmla="*/ 0 h 159"/>
                  <a:gd name="T8" fmla="*/ 0 w 612"/>
                  <a:gd name="T9" fmla="*/ 0 h 159"/>
                  <a:gd name="T10" fmla="*/ 0 60000 65536"/>
                  <a:gd name="T11" fmla="*/ 0 60000 65536"/>
                  <a:gd name="T12" fmla="*/ 0 60000 65536"/>
                  <a:gd name="T13" fmla="*/ 0 60000 65536"/>
                  <a:gd name="T14" fmla="*/ 0 60000 65536"/>
                  <a:gd name="T15" fmla="*/ 0 w 612"/>
                  <a:gd name="T16" fmla="*/ 0 h 159"/>
                  <a:gd name="T17" fmla="*/ 612 w 612"/>
                  <a:gd name="T18" fmla="*/ 159 h 159"/>
                </a:gdLst>
                <a:ahLst/>
                <a:cxnLst>
                  <a:cxn ang="T10">
                    <a:pos x="T0" y="T1"/>
                  </a:cxn>
                  <a:cxn ang="T11">
                    <a:pos x="T2" y="T3"/>
                  </a:cxn>
                  <a:cxn ang="T12">
                    <a:pos x="T4" y="T5"/>
                  </a:cxn>
                  <a:cxn ang="T13">
                    <a:pos x="T6" y="T7"/>
                  </a:cxn>
                  <a:cxn ang="T14">
                    <a:pos x="T8" y="T9"/>
                  </a:cxn>
                </a:cxnLst>
                <a:rect l="T15" t="T16" r="T17" b="T18"/>
                <a:pathLst>
                  <a:path w="612" h="159">
                    <a:moveTo>
                      <a:pt x="612" y="87"/>
                    </a:moveTo>
                    <a:lnTo>
                      <a:pt x="612" y="0"/>
                    </a:lnTo>
                    <a:lnTo>
                      <a:pt x="5" y="93"/>
                    </a:lnTo>
                    <a:lnTo>
                      <a:pt x="0" y="159"/>
                    </a:lnTo>
                    <a:lnTo>
                      <a:pt x="612" y="87"/>
                    </a:lnTo>
                    <a:close/>
                  </a:path>
                </a:pathLst>
              </a:custGeom>
              <a:solidFill>
                <a:srgbClr val="33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13" name="Freeform 178"/>
              <p:cNvSpPr>
                <a:spLocks/>
              </p:cNvSpPr>
              <p:nvPr/>
            </p:nvSpPr>
            <p:spPr bwMode="auto">
              <a:xfrm>
                <a:off x="986" y="3071"/>
                <a:ext cx="174" cy="412"/>
              </a:xfrm>
              <a:custGeom>
                <a:avLst/>
                <a:gdLst>
                  <a:gd name="T0" fmla="*/ 0 w 437"/>
                  <a:gd name="T1" fmla="*/ 0 h 1035"/>
                  <a:gd name="T2" fmla="*/ 0 w 437"/>
                  <a:gd name="T3" fmla="*/ 0 h 1035"/>
                  <a:gd name="T4" fmla="*/ 0 w 437"/>
                  <a:gd name="T5" fmla="*/ 0 h 1035"/>
                  <a:gd name="T6" fmla="*/ 0 w 437"/>
                  <a:gd name="T7" fmla="*/ 0 h 1035"/>
                  <a:gd name="T8" fmla="*/ 0 w 437"/>
                  <a:gd name="T9" fmla="*/ 0 h 1035"/>
                  <a:gd name="T10" fmla="*/ 0 60000 65536"/>
                  <a:gd name="T11" fmla="*/ 0 60000 65536"/>
                  <a:gd name="T12" fmla="*/ 0 60000 65536"/>
                  <a:gd name="T13" fmla="*/ 0 60000 65536"/>
                  <a:gd name="T14" fmla="*/ 0 60000 65536"/>
                  <a:gd name="T15" fmla="*/ 0 w 437"/>
                  <a:gd name="T16" fmla="*/ 0 h 1035"/>
                  <a:gd name="T17" fmla="*/ 437 w 437"/>
                  <a:gd name="T18" fmla="*/ 1035 h 1035"/>
                </a:gdLst>
                <a:ahLst/>
                <a:cxnLst>
                  <a:cxn ang="T10">
                    <a:pos x="T0" y="T1"/>
                  </a:cxn>
                  <a:cxn ang="T11">
                    <a:pos x="T2" y="T3"/>
                  </a:cxn>
                  <a:cxn ang="T12">
                    <a:pos x="T4" y="T5"/>
                  </a:cxn>
                  <a:cxn ang="T13">
                    <a:pos x="T6" y="T7"/>
                  </a:cxn>
                  <a:cxn ang="T14">
                    <a:pos x="T8" y="T9"/>
                  </a:cxn>
                </a:cxnLst>
                <a:rect l="T15" t="T16" r="T17" b="T18"/>
                <a:pathLst>
                  <a:path w="437" h="1035">
                    <a:moveTo>
                      <a:pt x="0" y="1002"/>
                    </a:moveTo>
                    <a:lnTo>
                      <a:pt x="36" y="144"/>
                    </a:lnTo>
                    <a:lnTo>
                      <a:pt x="432" y="0"/>
                    </a:lnTo>
                    <a:lnTo>
                      <a:pt x="437" y="1035"/>
                    </a:lnTo>
                    <a:lnTo>
                      <a:pt x="0" y="100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14" name="Freeform 179"/>
              <p:cNvSpPr>
                <a:spLocks/>
              </p:cNvSpPr>
              <p:nvPr/>
            </p:nvSpPr>
            <p:spPr bwMode="auto">
              <a:xfrm>
                <a:off x="1178" y="3420"/>
                <a:ext cx="297" cy="49"/>
              </a:xfrm>
              <a:custGeom>
                <a:avLst/>
                <a:gdLst>
                  <a:gd name="T0" fmla="*/ 0 w 649"/>
                  <a:gd name="T1" fmla="*/ 0 h 107"/>
                  <a:gd name="T2" fmla="*/ 0 w 649"/>
                  <a:gd name="T3" fmla="*/ 0 h 107"/>
                  <a:gd name="T4" fmla="*/ 0 w 649"/>
                  <a:gd name="T5" fmla="*/ 0 h 107"/>
                  <a:gd name="T6" fmla="*/ 0 w 649"/>
                  <a:gd name="T7" fmla="*/ 0 h 107"/>
                  <a:gd name="T8" fmla="*/ 0 w 649"/>
                  <a:gd name="T9" fmla="*/ 0 h 107"/>
                  <a:gd name="T10" fmla="*/ 0 w 649"/>
                  <a:gd name="T11" fmla="*/ 0 h 107"/>
                  <a:gd name="T12" fmla="*/ 0 60000 65536"/>
                  <a:gd name="T13" fmla="*/ 0 60000 65536"/>
                  <a:gd name="T14" fmla="*/ 0 60000 65536"/>
                  <a:gd name="T15" fmla="*/ 0 60000 65536"/>
                  <a:gd name="T16" fmla="*/ 0 60000 65536"/>
                  <a:gd name="T17" fmla="*/ 0 60000 65536"/>
                  <a:gd name="T18" fmla="*/ 0 w 649"/>
                  <a:gd name="T19" fmla="*/ 0 h 107"/>
                  <a:gd name="T20" fmla="*/ 649 w 649"/>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649" h="107">
                    <a:moveTo>
                      <a:pt x="0" y="0"/>
                    </a:moveTo>
                    <a:lnTo>
                      <a:pt x="638" y="23"/>
                    </a:lnTo>
                    <a:lnTo>
                      <a:pt x="641" y="24"/>
                    </a:lnTo>
                    <a:lnTo>
                      <a:pt x="649" y="104"/>
                    </a:lnTo>
                    <a:lnTo>
                      <a:pt x="1" y="107"/>
                    </a:lnTo>
                    <a:lnTo>
                      <a:pt x="0" y="0"/>
                    </a:lnTo>
                    <a:close/>
                  </a:path>
                </a:pathLst>
              </a:cu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15" name="Freeform 180"/>
              <p:cNvSpPr>
                <a:spLocks/>
              </p:cNvSpPr>
              <p:nvPr/>
            </p:nvSpPr>
            <p:spPr bwMode="auto">
              <a:xfrm flipH="1">
                <a:off x="1177" y="3166"/>
                <a:ext cx="278" cy="86"/>
              </a:xfrm>
              <a:custGeom>
                <a:avLst/>
                <a:gdLst>
                  <a:gd name="T0" fmla="*/ 0 w 606"/>
                  <a:gd name="T1" fmla="*/ 0 h 186"/>
                  <a:gd name="T2" fmla="*/ 0 w 606"/>
                  <a:gd name="T3" fmla="*/ 0 h 186"/>
                  <a:gd name="T4" fmla="*/ 0 w 606"/>
                  <a:gd name="T5" fmla="*/ 0 h 186"/>
                  <a:gd name="T6" fmla="*/ 0 w 606"/>
                  <a:gd name="T7" fmla="*/ 0 h 186"/>
                  <a:gd name="T8" fmla="*/ 0 w 606"/>
                  <a:gd name="T9" fmla="*/ 0 h 186"/>
                  <a:gd name="T10" fmla="*/ 0 60000 65536"/>
                  <a:gd name="T11" fmla="*/ 0 60000 65536"/>
                  <a:gd name="T12" fmla="*/ 0 60000 65536"/>
                  <a:gd name="T13" fmla="*/ 0 60000 65536"/>
                  <a:gd name="T14" fmla="*/ 0 60000 65536"/>
                  <a:gd name="T15" fmla="*/ 0 w 606"/>
                  <a:gd name="T16" fmla="*/ 0 h 186"/>
                  <a:gd name="T17" fmla="*/ 606 w 606"/>
                  <a:gd name="T18" fmla="*/ 186 h 186"/>
                </a:gdLst>
                <a:ahLst/>
                <a:cxnLst>
                  <a:cxn ang="T10">
                    <a:pos x="T0" y="T1"/>
                  </a:cxn>
                  <a:cxn ang="T11">
                    <a:pos x="T2" y="T3"/>
                  </a:cxn>
                  <a:cxn ang="T12">
                    <a:pos x="T4" y="T5"/>
                  </a:cxn>
                  <a:cxn ang="T13">
                    <a:pos x="T6" y="T7"/>
                  </a:cxn>
                  <a:cxn ang="T14">
                    <a:pos x="T8" y="T9"/>
                  </a:cxn>
                </a:cxnLst>
                <a:rect l="T15" t="T16" r="T17" b="T18"/>
                <a:pathLst>
                  <a:path w="606" h="186">
                    <a:moveTo>
                      <a:pt x="12" y="99"/>
                    </a:moveTo>
                    <a:lnTo>
                      <a:pt x="0" y="186"/>
                    </a:lnTo>
                    <a:lnTo>
                      <a:pt x="603" y="102"/>
                    </a:lnTo>
                    <a:lnTo>
                      <a:pt x="606" y="0"/>
                    </a:lnTo>
                    <a:lnTo>
                      <a:pt x="12" y="99"/>
                    </a:ln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1816" name="Freeform 181"/>
              <p:cNvSpPr>
                <a:spLocks/>
              </p:cNvSpPr>
              <p:nvPr/>
            </p:nvSpPr>
            <p:spPr bwMode="auto">
              <a:xfrm flipH="1">
                <a:off x="1178" y="3105"/>
                <a:ext cx="270" cy="89"/>
              </a:xfrm>
              <a:custGeom>
                <a:avLst/>
                <a:gdLst>
                  <a:gd name="T0" fmla="*/ 0 w 590"/>
                  <a:gd name="T1" fmla="*/ 0 h 193"/>
                  <a:gd name="T2" fmla="*/ 0 w 590"/>
                  <a:gd name="T3" fmla="*/ 0 h 193"/>
                  <a:gd name="T4" fmla="*/ 0 w 590"/>
                  <a:gd name="T5" fmla="*/ 0 h 193"/>
                  <a:gd name="T6" fmla="*/ 0 w 590"/>
                  <a:gd name="T7" fmla="*/ 0 h 193"/>
                  <a:gd name="T8" fmla="*/ 0 w 590"/>
                  <a:gd name="T9" fmla="*/ 0 h 193"/>
                  <a:gd name="T10" fmla="*/ 0 60000 65536"/>
                  <a:gd name="T11" fmla="*/ 0 60000 65536"/>
                  <a:gd name="T12" fmla="*/ 0 60000 65536"/>
                  <a:gd name="T13" fmla="*/ 0 60000 65536"/>
                  <a:gd name="T14" fmla="*/ 0 60000 65536"/>
                  <a:gd name="T15" fmla="*/ 0 w 590"/>
                  <a:gd name="T16" fmla="*/ 0 h 193"/>
                  <a:gd name="T17" fmla="*/ 590 w 590"/>
                  <a:gd name="T18" fmla="*/ 193 h 193"/>
                </a:gdLst>
                <a:ahLst/>
                <a:cxnLst>
                  <a:cxn ang="T10">
                    <a:pos x="T0" y="T1"/>
                  </a:cxn>
                  <a:cxn ang="T11">
                    <a:pos x="T2" y="T3"/>
                  </a:cxn>
                  <a:cxn ang="T12">
                    <a:pos x="T4" y="T5"/>
                  </a:cxn>
                  <a:cxn ang="T13">
                    <a:pos x="T6" y="T7"/>
                  </a:cxn>
                  <a:cxn ang="T14">
                    <a:pos x="T8" y="T9"/>
                  </a:cxn>
                </a:cxnLst>
                <a:rect l="T15" t="T16" r="T17" b="T18"/>
                <a:pathLst>
                  <a:path w="590" h="193">
                    <a:moveTo>
                      <a:pt x="9" y="106"/>
                    </a:moveTo>
                    <a:lnTo>
                      <a:pt x="0" y="193"/>
                    </a:lnTo>
                    <a:lnTo>
                      <a:pt x="587" y="102"/>
                    </a:lnTo>
                    <a:lnTo>
                      <a:pt x="590" y="0"/>
                    </a:lnTo>
                    <a:lnTo>
                      <a:pt x="9" y="106"/>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grpSp>
      </p:grpSp>
      <p:sp>
        <p:nvSpPr>
          <p:cNvPr id="31789" name="AutoShape 182"/>
          <p:cNvSpPr>
            <a:spLocks noChangeArrowheads="1"/>
          </p:cNvSpPr>
          <p:nvPr/>
        </p:nvSpPr>
        <p:spPr bwMode="auto">
          <a:xfrm rot="-10296589">
            <a:off x="5913792" y="4652369"/>
            <a:ext cx="1484313" cy="360362"/>
          </a:xfrm>
          <a:prstGeom prst="rightArrow">
            <a:avLst>
              <a:gd name="adj1" fmla="val 50352"/>
              <a:gd name="adj2" fmla="val 54919"/>
            </a:avLst>
          </a:prstGeom>
          <a:gradFill rotWithShape="1">
            <a:gsLst>
              <a:gs pos="0">
                <a:srgbClr val="CCFF66"/>
              </a:gs>
              <a:gs pos="100000">
                <a:schemeClr val="folHlink"/>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eaLnBrk="1" hangingPunct="1"/>
            <a:endParaRPr lang="ja-JP" altLang="en-US" sz="1800" dirty="0">
              <a:solidFill>
                <a:srgbClr val="000000"/>
              </a:solidFill>
              <a:latin typeface="Calibri" pitchFamily="34" charset="0"/>
            </a:endParaRPr>
          </a:p>
        </p:txBody>
      </p:sp>
      <p:sp>
        <p:nvSpPr>
          <p:cNvPr id="31790" name="AutoShape 183"/>
          <p:cNvSpPr>
            <a:spLocks noChangeArrowheads="1"/>
          </p:cNvSpPr>
          <p:nvPr/>
        </p:nvSpPr>
        <p:spPr bwMode="auto">
          <a:xfrm rot="5793962">
            <a:off x="7749736" y="3678437"/>
            <a:ext cx="1152525" cy="360363"/>
          </a:xfrm>
          <a:prstGeom prst="rightArrow">
            <a:avLst>
              <a:gd name="adj1" fmla="val 50352"/>
              <a:gd name="adj2" fmla="val 42643"/>
            </a:avLst>
          </a:prstGeom>
          <a:gradFill rotWithShape="1">
            <a:gsLst>
              <a:gs pos="0">
                <a:srgbClr val="CCFF66"/>
              </a:gs>
              <a:gs pos="100000">
                <a:schemeClr val="folHlink"/>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eaLnBrk="1" hangingPunct="1"/>
            <a:endParaRPr lang="ja-JP" altLang="en-US" sz="1800" dirty="0">
              <a:solidFill>
                <a:srgbClr val="000000"/>
              </a:solidFill>
              <a:latin typeface="Calibri" pitchFamily="34" charset="0"/>
            </a:endParaRPr>
          </a:p>
        </p:txBody>
      </p:sp>
      <p:sp>
        <p:nvSpPr>
          <p:cNvPr id="31791" name="Text Box 186"/>
          <p:cNvSpPr txBox="1">
            <a:spLocks noChangeArrowheads="1"/>
          </p:cNvSpPr>
          <p:nvPr/>
        </p:nvSpPr>
        <p:spPr bwMode="auto">
          <a:xfrm>
            <a:off x="5986817" y="5211169"/>
            <a:ext cx="24479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eaLnBrk="1" hangingPunct="1"/>
            <a:r>
              <a:rPr lang="en-US" altLang="ja-JP" sz="1400" b="1" dirty="0">
                <a:solidFill>
                  <a:srgbClr val="006666"/>
                </a:solidFill>
                <a:latin typeface="Verdana" pitchFamily="34" charset="0"/>
                <a:cs typeface="Arial" pitchFamily="34" charset="0"/>
              </a:rPr>
              <a:t>AIT, ADRC</a:t>
            </a:r>
          </a:p>
          <a:p>
            <a:pPr eaLnBrk="1" hangingPunct="1"/>
            <a:r>
              <a:rPr lang="en-US" altLang="ja-JP" sz="1400" b="1" dirty="0">
                <a:solidFill>
                  <a:srgbClr val="006666"/>
                </a:solidFill>
                <a:latin typeface="Verdana" pitchFamily="34" charset="0"/>
                <a:cs typeface="Arial" pitchFamily="34" charset="0"/>
              </a:rPr>
              <a:t>CRISP, CAIAG</a:t>
            </a:r>
          </a:p>
          <a:p>
            <a:pPr eaLnBrk="1" hangingPunct="1"/>
            <a:r>
              <a:rPr lang="en-US" altLang="ja-JP" sz="1400" b="1" dirty="0">
                <a:solidFill>
                  <a:srgbClr val="006666"/>
                </a:solidFill>
                <a:latin typeface="Verdana" pitchFamily="34" charset="0"/>
                <a:cs typeface="Arial" pitchFamily="34" charset="0"/>
              </a:rPr>
              <a:t>LAPAN, SD/Sri Lanka</a:t>
            </a:r>
          </a:p>
          <a:p>
            <a:pPr eaLnBrk="1" hangingPunct="1"/>
            <a:r>
              <a:rPr lang="en-US" altLang="ja-JP" sz="1400" b="1" dirty="0">
                <a:solidFill>
                  <a:srgbClr val="006666"/>
                </a:solidFill>
                <a:latin typeface="Verdana" pitchFamily="34" charset="0"/>
                <a:cs typeface="Arial" pitchFamily="34" charset="0"/>
              </a:rPr>
              <a:t>MONRE, ICIMOD </a:t>
            </a:r>
          </a:p>
          <a:p>
            <a:pPr eaLnBrk="1" hangingPunct="1"/>
            <a:r>
              <a:rPr lang="en-US" altLang="ja-JP" sz="1400" b="1" dirty="0">
                <a:solidFill>
                  <a:srgbClr val="006666"/>
                </a:solidFill>
                <a:latin typeface="Verdana" pitchFamily="34" charset="0"/>
                <a:cs typeface="Arial" pitchFamily="34" charset="0"/>
              </a:rPr>
              <a:t>Sri Lanka MoDM, CEA</a:t>
            </a:r>
          </a:p>
          <a:p>
            <a:pPr eaLnBrk="1" hangingPunct="1"/>
            <a:r>
              <a:rPr lang="en-US" altLang="ja-JP" sz="1400" b="1" dirty="0">
                <a:solidFill>
                  <a:srgbClr val="006666"/>
                </a:solidFill>
                <a:latin typeface="Verdana" pitchFamily="34" charset="0"/>
                <a:cs typeface="Arial" pitchFamily="34" charset="0"/>
              </a:rPr>
              <a:t>NCRST, BPPT, MO, etc.</a:t>
            </a:r>
          </a:p>
        </p:txBody>
      </p:sp>
      <p:sp>
        <p:nvSpPr>
          <p:cNvPr id="31792" name="Rectangle 187"/>
          <p:cNvSpPr>
            <a:spLocks noChangeArrowheads="1"/>
          </p:cNvSpPr>
          <p:nvPr/>
        </p:nvSpPr>
        <p:spPr bwMode="auto">
          <a:xfrm rot="-4972499">
            <a:off x="7307617" y="3556994"/>
            <a:ext cx="1543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eaLnBrk="1" hangingPunct="1"/>
            <a:r>
              <a:rPr lang="en-US" altLang="ja-JP" sz="1400" b="1" dirty="0">
                <a:solidFill>
                  <a:srgbClr val="000000"/>
                </a:solidFill>
                <a:latin typeface="Calibri" pitchFamily="34" charset="0"/>
              </a:rPr>
              <a:t>Analyzable Data</a:t>
            </a:r>
          </a:p>
        </p:txBody>
      </p:sp>
      <p:sp>
        <p:nvSpPr>
          <p:cNvPr id="31793" name="Rectangle 188"/>
          <p:cNvSpPr>
            <a:spLocks noChangeArrowheads="1"/>
          </p:cNvSpPr>
          <p:nvPr/>
        </p:nvSpPr>
        <p:spPr bwMode="auto">
          <a:xfrm rot="397697">
            <a:off x="5769330" y="4868269"/>
            <a:ext cx="17795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eaLnBrk="1" hangingPunct="1"/>
            <a:r>
              <a:rPr lang="en-US" altLang="ja-JP" sz="1400" b="1" dirty="0">
                <a:solidFill>
                  <a:srgbClr val="000000"/>
                </a:solidFill>
                <a:latin typeface="Calibri" pitchFamily="34" charset="0"/>
              </a:rPr>
              <a:t>Analyzed Products</a:t>
            </a:r>
          </a:p>
        </p:txBody>
      </p:sp>
      <p:sp>
        <p:nvSpPr>
          <p:cNvPr id="31794" name="Rectangle 190"/>
          <p:cNvSpPr>
            <a:spLocks noChangeArrowheads="1"/>
          </p:cNvSpPr>
          <p:nvPr/>
        </p:nvSpPr>
        <p:spPr bwMode="auto">
          <a:xfrm>
            <a:off x="7185380" y="1645644"/>
            <a:ext cx="14970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eaLnBrk="1" hangingPunct="1"/>
            <a:r>
              <a:rPr lang="en-US" altLang="ja-JP" sz="1800" b="1" u="sng" dirty="0">
                <a:solidFill>
                  <a:srgbClr val="FF0000"/>
                </a:solidFill>
                <a:latin typeface="Calibri" pitchFamily="34" charset="0"/>
              </a:rPr>
              <a:t>Data Provider</a:t>
            </a:r>
          </a:p>
          <a:p>
            <a:pPr eaLnBrk="1" hangingPunct="1"/>
            <a:r>
              <a:rPr lang="en-US" altLang="ja-JP" sz="1800" b="1" u="sng" dirty="0">
                <a:solidFill>
                  <a:srgbClr val="FF0000"/>
                </a:solidFill>
                <a:latin typeface="Calibri" pitchFamily="34" charset="0"/>
              </a:rPr>
              <a:t> Node</a:t>
            </a:r>
            <a:r>
              <a:rPr lang="ja-JP" altLang="en-US" sz="1800" b="1" u="sng" dirty="0">
                <a:solidFill>
                  <a:srgbClr val="FF0000"/>
                </a:solidFill>
                <a:latin typeface="Calibri" pitchFamily="34" charset="0"/>
              </a:rPr>
              <a:t> </a:t>
            </a:r>
            <a:r>
              <a:rPr lang="en-US" altLang="ja-JP" sz="1800" b="1" u="sng" dirty="0">
                <a:solidFill>
                  <a:srgbClr val="FF0000"/>
                </a:solidFill>
                <a:latin typeface="Calibri" pitchFamily="34" charset="0"/>
              </a:rPr>
              <a:t>(DPN)</a:t>
            </a:r>
          </a:p>
        </p:txBody>
      </p:sp>
      <p:sp>
        <p:nvSpPr>
          <p:cNvPr id="31795" name="Rectangle 191"/>
          <p:cNvSpPr>
            <a:spLocks noChangeArrowheads="1"/>
          </p:cNvSpPr>
          <p:nvPr/>
        </p:nvSpPr>
        <p:spPr bwMode="auto">
          <a:xfrm>
            <a:off x="7333017" y="4360269"/>
            <a:ext cx="15192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eaLnBrk="1" hangingPunct="1"/>
            <a:r>
              <a:rPr lang="en-US" altLang="ja-JP" sz="1800" b="1" u="sng" dirty="0">
                <a:solidFill>
                  <a:srgbClr val="FF0000"/>
                </a:solidFill>
                <a:latin typeface="Calibri" pitchFamily="34" charset="0"/>
              </a:rPr>
              <a:t>Data Analysis </a:t>
            </a:r>
          </a:p>
          <a:p>
            <a:pPr eaLnBrk="1" hangingPunct="1"/>
            <a:r>
              <a:rPr lang="en-US" altLang="ja-JP" sz="1800" b="1" u="sng" dirty="0">
                <a:solidFill>
                  <a:srgbClr val="FF0000"/>
                </a:solidFill>
                <a:latin typeface="Calibri" pitchFamily="34" charset="0"/>
              </a:rPr>
              <a:t>Node (DAN)</a:t>
            </a:r>
          </a:p>
        </p:txBody>
      </p:sp>
      <p:sp>
        <p:nvSpPr>
          <p:cNvPr id="31796" name="正方形/長方形 182"/>
          <p:cNvSpPr>
            <a:spLocks noChangeArrowheads="1"/>
          </p:cNvSpPr>
          <p:nvPr/>
        </p:nvSpPr>
        <p:spPr bwMode="auto">
          <a:xfrm>
            <a:off x="8077555" y="5557244"/>
            <a:ext cx="1031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eaLnBrk="1" hangingPunct="1"/>
            <a:r>
              <a:rPr lang="en-US" altLang="ja-JP" sz="1600" b="1" dirty="0">
                <a:solidFill>
                  <a:srgbClr val="000000"/>
                </a:solidFill>
                <a:latin typeface="Calibri" pitchFamily="34" charset="0"/>
              </a:rPr>
              <a:t>Own Data</a:t>
            </a:r>
          </a:p>
        </p:txBody>
      </p:sp>
      <p:sp>
        <p:nvSpPr>
          <p:cNvPr id="31797" name="正方形/長方形 183"/>
          <p:cNvSpPr>
            <a:spLocks noChangeArrowheads="1"/>
          </p:cNvSpPr>
          <p:nvPr/>
        </p:nvSpPr>
        <p:spPr bwMode="auto">
          <a:xfrm>
            <a:off x="830617" y="1210669"/>
            <a:ext cx="29956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eaLnBrk="1" hangingPunct="1"/>
            <a:r>
              <a:rPr lang="en-US" altLang="ja-JP" sz="1800" b="1" u="sng" dirty="0">
                <a:solidFill>
                  <a:srgbClr val="FF0000"/>
                </a:solidFill>
                <a:latin typeface="Calibri" pitchFamily="34" charset="0"/>
              </a:rPr>
              <a:t>Requesting Organization (RO)</a:t>
            </a:r>
          </a:p>
        </p:txBody>
      </p:sp>
      <p:sp>
        <p:nvSpPr>
          <p:cNvPr id="31798" name="AutoShape 125"/>
          <p:cNvSpPr>
            <a:spLocks noChangeArrowheads="1"/>
          </p:cNvSpPr>
          <p:nvPr/>
        </p:nvSpPr>
        <p:spPr bwMode="auto">
          <a:xfrm rot="-2489517">
            <a:off x="5045430" y="1656756"/>
            <a:ext cx="1214437" cy="223838"/>
          </a:xfrm>
          <a:prstGeom prst="rightArrow">
            <a:avLst>
              <a:gd name="adj1" fmla="val 50352"/>
              <a:gd name="adj2" fmla="val 72340"/>
            </a:avLst>
          </a:prstGeom>
          <a:gradFill rotWithShape="1">
            <a:gsLst>
              <a:gs pos="0">
                <a:srgbClr val="CCFF66"/>
              </a:gs>
              <a:gs pos="100000">
                <a:schemeClr val="folHlink"/>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eaLnBrk="1" hangingPunct="1"/>
            <a:endParaRPr lang="ja-JP" altLang="en-US" sz="1800" dirty="0">
              <a:solidFill>
                <a:srgbClr val="000000"/>
              </a:solidFill>
              <a:latin typeface="Calibri" pitchFamily="34" charset="0"/>
            </a:endParaRPr>
          </a:p>
        </p:txBody>
      </p:sp>
      <p:sp>
        <p:nvSpPr>
          <p:cNvPr id="31799" name="正方形/長方形 185"/>
          <p:cNvSpPr>
            <a:spLocks noChangeArrowheads="1"/>
          </p:cNvSpPr>
          <p:nvPr/>
        </p:nvSpPr>
        <p:spPr bwMode="auto">
          <a:xfrm>
            <a:off x="6188430" y="1139231"/>
            <a:ext cx="512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eaLnBrk="1" hangingPunct="1"/>
            <a:r>
              <a:rPr lang="en-US" altLang="ja-JP" sz="1800" b="1" u="sng" dirty="0">
                <a:solidFill>
                  <a:srgbClr val="FF0000"/>
                </a:solidFill>
                <a:latin typeface="Calibri" pitchFamily="34" charset="0"/>
                <a:cs typeface="Arial" pitchFamily="34" charset="0"/>
              </a:rPr>
              <a:t>IDC</a:t>
            </a:r>
          </a:p>
        </p:txBody>
      </p:sp>
      <p:sp>
        <p:nvSpPr>
          <p:cNvPr id="31800" name="AutoShape 140"/>
          <p:cNvSpPr>
            <a:spLocks noChangeArrowheads="1"/>
          </p:cNvSpPr>
          <p:nvPr/>
        </p:nvSpPr>
        <p:spPr bwMode="auto">
          <a:xfrm rot="7957211">
            <a:off x="5769329" y="1586907"/>
            <a:ext cx="557213" cy="271462"/>
          </a:xfrm>
          <a:prstGeom prst="rightArrow">
            <a:avLst>
              <a:gd name="adj1" fmla="val 38019"/>
              <a:gd name="adj2" fmla="val 83626"/>
            </a:avLst>
          </a:prstGeom>
          <a:gradFill rotWithShape="1">
            <a:gsLst>
              <a:gs pos="0">
                <a:srgbClr val="CCFF66"/>
              </a:gs>
              <a:gs pos="100000">
                <a:schemeClr val="folHlink"/>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eaLnBrk="1" hangingPunct="1"/>
            <a:endParaRPr lang="ja-JP" altLang="en-US" sz="1800" dirty="0">
              <a:solidFill>
                <a:srgbClr val="000000"/>
              </a:solidFill>
              <a:latin typeface="Calibri" pitchFamily="34" charset="0"/>
            </a:endParaRPr>
          </a:p>
        </p:txBody>
      </p:sp>
      <p:sp>
        <p:nvSpPr>
          <p:cNvPr id="31801" name="正方形/長方形 188"/>
          <p:cNvSpPr>
            <a:spLocks noChangeArrowheads="1"/>
          </p:cNvSpPr>
          <p:nvPr/>
        </p:nvSpPr>
        <p:spPr bwMode="auto">
          <a:xfrm>
            <a:off x="5831242" y="1567856"/>
            <a:ext cx="1558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eaLnBrk="1" hangingPunct="1"/>
            <a:r>
              <a:rPr lang="en-US" altLang="ja-JP" sz="1400" b="1" dirty="0">
                <a:solidFill>
                  <a:srgbClr val="000000"/>
                </a:solidFill>
                <a:latin typeface="Calibri" pitchFamily="34" charset="0"/>
              </a:rPr>
              <a:t>Analyzed Products</a:t>
            </a:r>
            <a:endParaRPr lang="ja-JP" altLang="en-US" sz="1400" dirty="0">
              <a:solidFill>
                <a:srgbClr val="000000"/>
              </a:solidFill>
            </a:endParaRPr>
          </a:p>
        </p:txBody>
      </p:sp>
      <p:sp>
        <p:nvSpPr>
          <p:cNvPr id="31802" name="正方形/長方形 188"/>
          <p:cNvSpPr>
            <a:spLocks noChangeArrowheads="1"/>
          </p:cNvSpPr>
          <p:nvPr/>
        </p:nvSpPr>
        <p:spPr bwMode="auto">
          <a:xfrm>
            <a:off x="4258030" y="1267819"/>
            <a:ext cx="1785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eaLnBrk="1" hangingPunct="1"/>
            <a:r>
              <a:rPr lang="en-US" altLang="ja-JP" sz="1200" b="1" dirty="0">
                <a:solidFill>
                  <a:srgbClr val="000000"/>
                </a:solidFill>
                <a:latin typeface="Calibri" pitchFamily="34" charset="0"/>
              </a:rPr>
              <a:t>Emergency Observation </a:t>
            </a:r>
            <a:br>
              <a:rPr lang="en-US" altLang="ja-JP" sz="1200" b="1" dirty="0">
                <a:solidFill>
                  <a:srgbClr val="000000"/>
                </a:solidFill>
                <a:latin typeface="Calibri" pitchFamily="34" charset="0"/>
              </a:rPr>
            </a:br>
            <a:r>
              <a:rPr lang="en-US" altLang="ja-JP" sz="1200" b="1" dirty="0">
                <a:solidFill>
                  <a:srgbClr val="000000"/>
                </a:solidFill>
                <a:latin typeface="Calibri" pitchFamily="34" charset="0"/>
              </a:rPr>
              <a:t>                       Request</a:t>
            </a:r>
          </a:p>
        </p:txBody>
      </p:sp>
      <p:pic>
        <p:nvPicPr>
          <p:cNvPr id="31803" name="図 18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61492" y="813794"/>
            <a:ext cx="865188"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 name="角丸四角形 190"/>
          <p:cNvSpPr/>
          <p:nvPr/>
        </p:nvSpPr>
        <p:spPr>
          <a:xfrm>
            <a:off x="4329467" y="3355381"/>
            <a:ext cx="1584325" cy="143986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00" dirty="0">
              <a:solidFill>
                <a:prstClr val="white"/>
              </a:solidFill>
            </a:endParaRPr>
          </a:p>
        </p:txBody>
      </p:sp>
      <p:pic>
        <p:nvPicPr>
          <p:cNvPr id="3180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3930" y="3606206"/>
            <a:ext cx="1295400"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06" name="正方形/長方形 192"/>
          <p:cNvSpPr>
            <a:spLocks noChangeArrowheads="1"/>
          </p:cNvSpPr>
          <p:nvPr/>
        </p:nvSpPr>
        <p:spPr bwMode="auto">
          <a:xfrm>
            <a:off x="4040542" y="5084169"/>
            <a:ext cx="2235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eaLnBrk="1" hangingPunct="1"/>
            <a:r>
              <a:rPr lang="is-IS" altLang="ja-JP" sz="1400" u="sng">
                <a:solidFill>
                  <a:srgbClr val="0066FF"/>
                </a:solidFill>
              </a:rPr>
              <a:t>http://sentinel.tksc.jaxa.jp/</a:t>
            </a:r>
            <a:endParaRPr lang="ja-JP" altLang="en-US" sz="1400" dirty="0">
              <a:solidFill>
                <a:srgbClr val="0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61925" y="53975"/>
            <a:ext cx="8418513" cy="539750"/>
          </a:xfrm>
        </p:spPr>
        <p:txBody>
          <a:bodyPr>
            <a:normAutofit fontScale="90000"/>
          </a:bodyPr>
          <a:lstStyle/>
          <a:p>
            <a:r>
              <a:rPr lang="en-US" altLang="ja-JP" sz="2400" b="1" dirty="0" smtClean="0">
                <a:latin typeface="Calibri" pitchFamily="34" charset="0"/>
              </a:rPr>
              <a:t>Great East Japan Earthquake </a:t>
            </a:r>
            <a:br>
              <a:rPr lang="en-US" altLang="ja-JP" sz="2400" b="1" dirty="0" smtClean="0">
                <a:latin typeface="Calibri" pitchFamily="34" charset="0"/>
              </a:rPr>
            </a:br>
            <a:r>
              <a:rPr lang="en-US" altLang="ja-JP" sz="2400" b="1" dirty="0" smtClean="0">
                <a:latin typeface="Calibri" pitchFamily="34" charset="0"/>
              </a:rPr>
              <a:t>observed by Sentinel Asia Constellation</a:t>
            </a:r>
          </a:p>
        </p:txBody>
      </p:sp>
      <p:grpSp>
        <p:nvGrpSpPr>
          <p:cNvPr id="35843" name="グループ化 28"/>
          <p:cNvGrpSpPr>
            <a:grpSpLocks/>
          </p:cNvGrpSpPr>
          <p:nvPr/>
        </p:nvGrpSpPr>
        <p:grpSpPr bwMode="auto">
          <a:xfrm>
            <a:off x="130175" y="758825"/>
            <a:ext cx="2868613" cy="5407025"/>
            <a:chOff x="130175" y="758825"/>
            <a:chExt cx="2868613" cy="5406479"/>
          </a:xfrm>
        </p:grpSpPr>
        <p:pic>
          <p:nvPicPr>
            <p:cNvPr id="35862" name="図 5" descr="12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1288" y="758825"/>
              <a:ext cx="285750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63" name="Text Box 50"/>
            <p:cNvSpPr txBox="1">
              <a:spLocks noChangeArrowheads="1"/>
            </p:cNvSpPr>
            <p:nvPr/>
          </p:nvSpPr>
          <p:spPr bwMode="auto">
            <a:xfrm>
              <a:off x="491614" y="5765194"/>
              <a:ext cx="22081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algn="ctr" eaLnBrk="1" hangingPunct="1"/>
              <a:r>
                <a:rPr kumimoji="0" lang="en-US" altLang="ja-JP" dirty="0">
                  <a:solidFill>
                    <a:srgbClr val="000000"/>
                  </a:solidFill>
                  <a:latin typeface="Verdana" pitchFamily="34" charset="0"/>
                </a:rPr>
                <a:t>12 March 2011</a:t>
              </a:r>
            </a:p>
          </p:txBody>
        </p:sp>
        <p:sp>
          <p:nvSpPr>
            <p:cNvPr id="35864" name="フリーフォーム 9"/>
            <p:cNvSpPr>
              <a:spLocks/>
            </p:cNvSpPr>
            <p:nvPr/>
          </p:nvSpPr>
          <p:spPr bwMode="auto">
            <a:xfrm>
              <a:off x="130175" y="939800"/>
              <a:ext cx="2120900" cy="4348163"/>
            </a:xfrm>
            <a:custGeom>
              <a:avLst/>
              <a:gdLst>
                <a:gd name="T0" fmla="*/ 1106360 w 2122098"/>
                <a:gd name="T1" fmla="*/ 0 h 4347713"/>
                <a:gd name="T2" fmla="*/ 2061827 w 2122098"/>
                <a:gd name="T3" fmla="*/ 86723 h 4347713"/>
                <a:gd name="T4" fmla="*/ 787857 w 2122098"/>
                <a:gd name="T5" fmla="*/ 4370721 h 4347713"/>
                <a:gd name="T6" fmla="*/ 0 w 2122098"/>
                <a:gd name="T7" fmla="*/ 4370721 h 4347713"/>
                <a:gd name="T8" fmla="*/ 0 w 2122098"/>
                <a:gd name="T9" fmla="*/ 3859049 h 4347713"/>
                <a:gd name="T10" fmla="*/ 1106360 w 2122098"/>
                <a:gd name="T11" fmla="*/ 0 h 4347713"/>
                <a:gd name="T12" fmla="*/ 0 60000 65536"/>
                <a:gd name="T13" fmla="*/ 0 60000 65536"/>
                <a:gd name="T14" fmla="*/ 0 60000 65536"/>
                <a:gd name="T15" fmla="*/ 0 60000 65536"/>
                <a:gd name="T16" fmla="*/ 0 60000 65536"/>
                <a:gd name="T17" fmla="*/ 0 60000 65536"/>
                <a:gd name="T18" fmla="*/ 0 w 2122098"/>
                <a:gd name="T19" fmla="*/ 0 h 4347713"/>
                <a:gd name="T20" fmla="*/ 2122098 w 2122098"/>
                <a:gd name="T21" fmla="*/ 4347713 h 4347713"/>
              </a:gdLst>
              <a:ahLst/>
              <a:cxnLst>
                <a:cxn ang="T12">
                  <a:pos x="T0" y="T1"/>
                </a:cxn>
                <a:cxn ang="T13">
                  <a:pos x="T2" y="T3"/>
                </a:cxn>
                <a:cxn ang="T14">
                  <a:pos x="T4" y="T5"/>
                </a:cxn>
                <a:cxn ang="T15">
                  <a:pos x="T6" y="T7"/>
                </a:cxn>
                <a:cxn ang="T16">
                  <a:pos x="T8" y="T9"/>
                </a:cxn>
                <a:cxn ang="T17">
                  <a:pos x="T10" y="T11"/>
                </a:cxn>
              </a:cxnLst>
              <a:rect l="T18" t="T19" r="T20" b="T21"/>
              <a:pathLst>
                <a:path w="2122098" h="4347713">
                  <a:moveTo>
                    <a:pt x="1138687" y="0"/>
                  </a:moveTo>
                  <a:lnTo>
                    <a:pt x="2122098" y="86264"/>
                  </a:lnTo>
                  <a:lnTo>
                    <a:pt x="810883" y="4347713"/>
                  </a:lnTo>
                  <a:lnTo>
                    <a:pt x="0" y="4347713"/>
                  </a:lnTo>
                  <a:lnTo>
                    <a:pt x="0" y="3838755"/>
                  </a:lnTo>
                  <a:lnTo>
                    <a:pt x="1138687" y="0"/>
                  </a:lnTo>
                  <a:close/>
                </a:path>
              </a:pathLst>
            </a:custGeom>
            <a:noFill/>
            <a:ln w="50800" cap="flat" cmpd="sng" algn="ctr">
              <a:solidFill>
                <a:srgbClr val="00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dirty="0"/>
            </a:p>
          </p:txBody>
        </p:sp>
        <p:sp>
          <p:nvSpPr>
            <p:cNvPr id="35865" name="フリーフォーム 12"/>
            <p:cNvSpPr>
              <a:spLocks/>
            </p:cNvSpPr>
            <p:nvPr/>
          </p:nvSpPr>
          <p:spPr bwMode="auto">
            <a:xfrm>
              <a:off x="350872" y="1956395"/>
              <a:ext cx="2604977" cy="3817089"/>
            </a:xfrm>
            <a:custGeom>
              <a:avLst/>
              <a:gdLst>
                <a:gd name="T0" fmla="*/ 1265325 w 2604977"/>
                <a:gd name="T1" fmla="*/ 0 h 3817089"/>
                <a:gd name="T2" fmla="*/ 2604977 w 2604977"/>
                <a:gd name="T3" fmla="*/ 255182 h 3817089"/>
                <a:gd name="T4" fmla="*/ 1339753 w 2604977"/>
                <a:gd name="T5" fmla="*/ 3806457 h 3817089"/>
                <a:gd name="T6" fmla="*/ 0 w 2604977"/>
                <a:gd name="T7" fmla="*/ 3817089 h 3817089"/>
                <a:gd name="T8" fmla="*/ 1265325 w 2604977"/>
                <a:gd name="T9" fmla="*/ 0 h 3817089"/>
                <a:gd name="T10" fmla="*/ 0 60000 65536"/>
                <a:gd name="T11" fmla="*/ 0 60000 65536"/>
                <a:gd name="T12" fmla="*/ 0 60000 65536"/>
                <a:gd name="T13" fmla="*/ 0 60000 65536"/>
                <a:gd name="T14" fmla="*/ 0 60000 65536"/>
                <a:gd name="T15" fmla="*/ 0 w 2604977"/>
                <a:gd name="T16" fmla="*/ 0 h 3817089"/>
                <a:gd name="T17" fmla="*/ 2604977 w 2604977"/>
                <a:gd name="T18" fmla="*/ 3817089 h 3817089"/>
              </a:gdLst>
              <a:ahLst/>
              <a:cxnLst>
                <a:cxn ang="T10">
                  <a:pos x="T0" y="T1"/>
                </a:cxn>
                <a:cxn ang="T11">
                  <a:pos x="T2" y="T3"/>
                </a:cxn>
                <a:cxn ang="T12">
                  <a:pos x="T4" y="T5"/>
                </a:cxn>
                <a:cxn ang="T13">
                  <a:pos x="T6" y="T7"/>
                </a:cxn>
                <a:cxn ang="T14">
                  <a:pos x="T8" y="T9"/>
                </a:cxn>
              </a:cxnLst>
              <a:rect l="T15" t="T16" r="T17" b="T18"/>
              <a:pathLst>
                <a:path w="2604977" h="3817089">
                  <a:moveTo>
                    <a:pt x="1265274" y="0"/>
                  </a:moveTo>
                  <a:lnTo>
                    <a:pt x="2604977" y="255182"/>
                  </a:lnTo>
                  <a:lnTo>
                    <a:pt x="1339702" y="3806456"/>
                  </a:lnTo>
                  <a:lnTo>
                    <a:pt x="0" y="3817089"/>
                  </a:lnTo>
                  <a:lnTo>
                    <a:pt x="1265274" y="0"/>
                  </a:lnTo>
                  <a:close/>
                </a:path>
              </a:pathLst>
            </a:custGeom>
            <a:noFill/>
            <a:ln w="50800" cap="flat" cmpd="sng" algn="ctr">
              <a:solidFill>
                <a:srgbClr val="FF99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dirty="0"/>
            </a:p>
          </p:txBody>
        </p:sp>
        <p:sp>
          <p:nvSpPr>
            <p:cNvPr id="35866" name="フリーフォーム 13"/>
            <p:cNvSpPr>
              <a:spLocks/>
            </p:cNvSpPr>
            <p:nvPr/>
          </p:nvSpPr>
          <p:spPr bwMode="auto">
            <a:xfrm>
              <a:off x="680485" y="3817087"/>
              <a:ext cx="903767" cy="946298"/>
            </a:xfrm>
            <a:custGeom>
              <a:avLst/>
              <a:gdLst>
                <a:gd name="T0" fmla="*/ 202018 w 903767"/>
                <a:gd name="T1" fmla="*/ 0 h 946298"/>
                <a:gd name="T2" fmla="*/ 903767 w 903767"/>
                <a:gd name="T3" fmla="*/ 53163 h 946298"/>
                <a:gd name="T4" fmla="*/ 701748 w 903767"/>
                <a:gd name="T5" fmla="*/ 946298 h 946298"/>
                <a:gd name="T6" fmla="*/ 0 w 903767"/>
                <a:gd name="T7" fmla="*/ 914400 h 946298"/>
                <a:gd name="T8" fmla="*/ 202018 w 903767"/>
                <a:gd name="T9" fmla="*/ 0 h 946298"/>
                <a:gd name="T10" fmla="*/ 0 60000 65536"/>
                <a:gd name="T11" fmla="*/ 0 60000 65536"/>
                <a:gd name="T12" fmla="*/ 0 60000 65536"/>
                <a:gd name="T13" fmla="*/ 0 60000 65536"/>
                <a:gd name="T14" fmla="*/ 0 60000 65536"/>
                <a:gd name="T15" fmla="*/ 0 w 903767"/>
                <a:gd name="T16" fmla="*/ 0 h 946298"/>
                <a:gd name="T17" fmla="*/ 903767 w 903767"/>
                <a:gd name="T18" fmla="*/ 946298 h 946298"/>
              </a:gdLst>
              <a:ahLst/>
              <a:cxnLst>
                <a:cxn ang="T10">
                  <a:pos x="T0" y="T1"/>
                </a:cxn>
                <a:cxn ang="T11">
                  <a:pos x="T2" y="T3"/>
                </a:cxn>
                <a:cxn ang="T12">
                  <a:pos x="T4" y="T5"/>
                </a:cxn>
                <a:cxn ang="T13">
                  <a:pos x="T6" y="T7"/>
                </a:cxn>
                <a:cxn ang="T14">
                  <a:pos x="T8" y="T9"/>
                </a:cxn>
              </a:cxnLst>
              <a:rect l="T15" t="T16" r="T17" b="T18"/>
              <a:pathLst>
                <a:path w="903767" h="946298">
                  <a:moveTo>
                    <a:pt x="202018" y="0"/>
                  </a:moveTo>
                  <a:lnTo>
                    <a:pt x="903767" y="53163"/>
                  </a:lnTo>
                  <a:lnTo>
                    <a:pt x="701748" y="946298"/>
                  </a:lnTo>
                  <a:lnTo>
                    <a:pt x="0" y="914400"/>
                  </a:lnTo>
                  <a:lnTo>
                    <a:pt x="202018" y="0"/>
                  </a:lnTo>
                  <a:close/>
                </a:path>
              </a:pathLst>
            </a:custGeom>
            <a:noFill/>
            <a:ln w="50800" cap="flat" cmpd="sng" algn="ctr">
              <a:solidFill>
                <a:srgbClr val="FF33CC"/>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dirty="0"/>
            </a:p>
          </p:txBody>
        </p:sp>
        <p:sp>
          <p:nvSpPr>
            <p:cNvPr id="35867" name="フリーフォーム 14"/>
            <p:cNvSpPr>
              <a:spLocks/>
            </p:cNvSpPr>
            <p:nvPr/>
          </p:nvSpPr>
          <p:spPr bwMode="auto">
            <a:xfrm>
              <a:off x="1818167" y="1488558"/>
              <a:ext cx="839972" cy="946298"/>
            </a:xfrm>
            <a:custGeom>
              <a:avLst/>
              <a:gdLst>
                <a:gd name="T0" fmla="*/ 202019 w 839972"/>
                <a:gd name="T1" fmla="*/ 0 h 946298"/>
                <a:gd name="T2" fmla="*/ 839972 w 839972"/>
                <a:gd name="T3" fmla="*/ 53163 h 946298"/>
                <a:gd name="T4" fmla="*/ 669851 w 839972"/>
                <a:gd name="T5" fmla="*/ 946298 h 946298"/>
                <a:gd name="T6" fmla="*/ 0 w 839972"/>
                <a:gd name="T7" fmla="*/ 829340 h 946298"/>
                <a:gd name="T8" fmla="*/ 202019 w 839972"/>
                <a:gd name="T9" fmla="*/ 0 h 946298"/>
                <a:gd name="T10" fmla="*/ 0 60000 65536"/>
                <a:gd name="T11" fmla="*/ 0 60000 65536"/>
                <a:gd name="T12" fmla="*/ 0 60000 65536"/>
                <a:gd name="T13" fmla="*/ 0 60000 65536"/>
                <a:gd name="T14" fmla="*/ 0 60000 65536"/>
                <a:gd name="T15" fmla="*/ 0 w 839972"/>
                <a:gd name="T16" fmla="*/ 0 h 946298"/>
                <a:gd name="T17" fmla="*/ 839972 w 839972"/>
                <a:gd name="T18" fmla="*/ 946298 h 946298"/>
              </a:gdLst>
              <a:ahLst/>
              <a:cxnLst>
                <a:cxn ang="T10">
                  <a:pos x="T0" y="T1"/>
                </a:cxn>
                <a:cxn ang="T11">
                  <a:pos x="T2" y="T3"/>
                </a:cxn>
                <a:cxn ang="T12">
                  <a:pos x="T4" y="T5"/>
                </a:cxn>
                <a:cxn ang="T13">
                  <a:pos x="T6" y="T7"/>
                </a:cxn>
                <a:cxn ang="T14">
                  <a:pos x="T8" y="T9"/>
                </a:cxn>
              </a:cxnLst>
              <a:rect l="T15" t="T16" r="T17" b="T18"/>
              <a:pathLst>
                <a:path w="839972" h="946298">
                  <a:moveTo>
                    <a:pt x="202019" y="0"/>
                  </a:moveTo>
                  <a:lnTo>
                    <a:pt x="839972" y="53163"/>
                  </a:lnTo>
                  <a:lnTo>
                    <a:pt x="669851" y="946298"/>
                  </a:lnTo>
                  <a:lnTo>
                    <a:pt x="0" y="829340"/>
                  </a:lnTo>
                  <a:lnTo>
                    <a:pt x="202019" y="0"/>
                  </a:lnTo>
                  <a:close/>
                </a:path>
              </a:pathLst>
            </a:custGeom>
            <a:noFill/>
            <a:ln w="50800" cap="flat" cmpd="sng" algn="ctr">
              <a:solidFill>
                <a:srgbClr val="FF33CC"/>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dirty="0"/>
            </a:p>
          </p:txBody>
        </p:sp>
      </p:grpSp>
      <p:sp>
        <p:nvSpPr>
          <p:cNvPr id="35844" name="正方形/長方形 22"/>
          <p:cNvSpPr>
            <a:spLocks noChangeArrowheads="1"/>
          </p:cNvSpPr>
          <p:nvPr/>
        </p:nvSpPr>
        <p:spPr bwMode="auto">
          <a:xfrm>
            <a:off x="7683500" y="6307138"/>
            <a:ext cx="1350963" cy="436562"/>
          </a:xfrm>
          <a:prstGeom prst="rect">
            <a:avLst/>
          </a:prstGeom>
          <a:noFill/>
          <a:ln w="50800" algn="ctr">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algn="ctr" eaLnBrk="1" hangingPunct="1"/>
            <a:r>
              <a:rPr kumimoji="0" lang="en-US" altLang="ja-JP" sz="1400" b="1" dirty="0">
                <a:solidFill>
                  <a:srgbClr val="000000"/>
                </a:solidFill>
                <a:latin typeface="Times New Roman" pitchFamily="18" charset="0"/>
              </a:rPr>
              <a:t>CARTOSAT-2</a:t>
            </a:r>
            <a:endParaRPr kumimoji="0" lang="ja-JP" altLang="en-US" sz="1400" b="1" dirty="0">
              <a:solidFill>
                <a:srgbClr val="000000"/>
              </a:solidFill>
              <a:latin typeface="Times New Roman" pitchFamily="18" charset="0"/>
            </a:endParaRPr>
          </a:p>
        </p:txBody>
      </p:sp>
      <p:sp>
        <p:nvSpPr>
          <p:cNvPr id="35845" name="正方形/長方形 24"/>
          <p:cNvSpPr>
            <a:spLocks noChangeArrowheads="1"/>
          </p:cNvSpPr>
          <p:nvPr/>
        </p:nvSpPr>
        <p:spPr bwMode="auto">
          <a:xfrm>
            <a:off x="6192838" y="6307138"/>
            <a:ext cx="1350962" cy="436562"/>
          </a:xfrm>
          <a:prstGeom prst="rect">
            <a:avLst/>
          </a:prstGeom>
          <a:noFill/>
          <a:ln w="50800" algn="ctr">
            <a:solidFill>
              <a:srgbClr val="FF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algn="ctr" eaLnBrk="1" hangingPunct="1"/>
            <a:r>
              <a:rPr kumimoji="0" lang="en-US" altLang="ja-JP" sz="1400" b="1" dirty="0">
                <a:solidFill>
                  <a:srgbClr val="000000"/>
                </a:solidFill>
                <a:latin typeface="Times New Roman" pitchFamily="18" charset="0"/>
              </a:rPr>
              <a:t>FORMOSAT-2</a:t>
            </a:r>
            <a:endParaRPr kumimoji="0" lang="ja-JP" altLang="en-US" sz="1400" b="1" dirty="0">
              <a:solidFill>
                <a:srgbClr val="000000"/>
              </a:solidFill>
              <a:latin typeface="Times New Roman" pitchFamily="18" charset="0"/>
            </a:endParaRPr>
          </a:p>
        </p:txBody>
      </p:sp>
      <p:sp>
        <p:nvSpPr>
          <p:cNvPr id="35846" name="正方形/長方形 25"/>
          <p:cNvSpPr>
            <a:spLocks noChangeArrowheads="1"/>
          </p:cNvSpPr>
          <p:nvPr/>
        </p:nvSpPr>
        <p:spPr bwMode="auto">
          <a:xfrm>
            <a:off x="4700588" y="6307138"/>
            <a:ext cx="1350962" cy="436562"/>
          </a:xfrm>
          <a:prstGeom prst="rect">
            <a:avLst/>
          </a:prstGeom>
          <a:noFill/>
          <a:ln w="50800" algn="ctr">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algn="ctr" eaLnBrk="1" hangingPunct="1"/>
            <a:r>
              <a:rPr kumimoji="0" lang="en-US" altLang="ja-JP" sz="1400" b="1" dirty="0">
                <a:solidFill>
                  <a:srgbClr val="000000"/>
                </a:solidFill>
                <a:latin typeface="Times New Roman" pitchFamily="18" charset="0"/>
              </a:rPr>
              <a:t>THEOS</a:t>
            </a:r>
            <a:endParaRPr kumimoji="0" lang="ja-JP" altLang="en-US" sz="1400" b="1" dirty="0">
              <a:solidFill>
                <a:srgbClr val="000000"/>
              </a:solidFill>
              <a:latin typeface="Times New Roman" pitchFamily="18" charset="0"/>
            </a:endParaRPr>
          </a:p>
        </p:txBody>
      </p:sp>
      <p:sp>
        <p:nvSpPr>
          <p:cNvPr id="35847" name="正方形/長方形 26"/>
          <p:cNvSpPr>
            <a:spLocks noChangeArrowheads="1"/>
          </p:cNvSpPr>
          <p:nvPr/>
        </p:nvSpPr>
        <p:spPr bwMode="auto">
          <a:xfrm>
            <a:off x="3209925" y="6307138"/>
            <a:ext cx="1350963" cy="436562"/>
          </a:xfrm>
          <a:prstGeom prst="rect">
            <a:avLst/>
          </a:prstGeom>
          <a:noFill/>
          <a:ln w="5080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algn="ctr" eaLnBrk="1" hangingPunct="1"/>
            <a:r>
              <a:rPr kumimoji="0" lang="en-US" altLang="ja-JP" sz="1400" b="1" dirty="0">
                <a:solidFill>
                  <a:srgbClr val="000000"/>
                </a:solidFill>
                <a:latin typeface="Times New Roman" pitchFamily="18" charset="0"/>
              </a:rPr>
              <a:t>ALOS</a:t>
            </a:r>
            <a:endParaRPr kumimoji="0" lang="ja-JP" altLang="en-US" sz="1400" b="1" dirty="0">
              <a:solidFill>
                <a:srgbClr val="000000"/>
              </a:solidFill>
              <a:latin typeface="Times New Roman" pitchFamily="18" charset="0"/>
            </a:endParaRPr>
          </a:p>
        </p:txBody>
      </p:sp>
      <p:grpSp>
        <p:nvGrpSpPr>
          <p:cNvPr id="35848" name="グループ化 29"/>
          <p:cNvGrpSpPr>
            <a:grpSpLocks/>
          </p:cNvGrpSpPr>
          <p:nvPr/>
        </p:nvGrpSpPr>
        <p:grpSpPr bwMode="auto">
          <a:xfrm>
            <a:off x="3140075" y="758825"/>
            <a:ext cx="2868613" cy="5376863"/>
            <a:chOff x="3125788" y="758825"/>
            <a:chExt cx="2868612" cy="5376923"/>
          </a:xfrm>
        </p:grpSpPr>
        <p:pic>
          <p:nvPicPr>
            <p:cNvPr id="35857" name="図 15" descr="1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36900" y="758825"/>
              <a:ext cx="285750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8" name="Text Box 50"/>
            <p:cNvSpPr txBox="1">
              <a:spLocks noChangeArrowheads="1"/>
            </p:cNvSpPr>
            <p:nvPr/>
          </p:nvSpPr>
          <p:spPr bwMode="auto">
            <a:xfrm>
              <a:off x="3570288" y="5735638"/>
              <a:ext cx="19796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algn="ctr" eaLnBrk="1" hangingPunct="1"/>
              <a:r>
                <a:rPr kumimoji="0" lang="en-US" altLang="ja-JP" dirty="0">
                  <a:solidFill>
                    <a:srgbClr val="000000"/>
                  </a:solidFill>
                  <a:latin typeface="Verdana" pitchFamily="34" charset="0"/>
                </a:rPr>
                <a:t>13 March</a:t>
              </a:r>
            </a:p>
          </p:txBody>
        </p:sp>
        <p:sp>
          <p:nvSpPr>
            <p:cNvPr id="35859" name="フリーフォーム 11"/>
            <p:cNvSpPr>
              <a:spLocks/>
            </p:cNvSpPr>
            <p:nvPr/>
          </p:nvSpPr>
          <p:spPr bwMode="auto">
            <a:xfrm>
              <a:off x="3125788" y="2009775"/>
              <a:ext cx="2509837" cy="3775075"/>
            </a:xfrm>
            <a:custGeom>
              <a:avLst/>
              <a:gdLst>
                <a:gd name="T0" fmla="*/ 913976 w 2509284"/>
                <a:gd name="T1" fmla="*/ 0 h 3774559"/>
                <a:gd name="T2" fmla="*/ 2537617 w 2509284"/>
                <a:gd name="T3" fmla="*/ 203447 h 3774559"/>
                <a:gd name="T4" fmla="*/ 1526882 w 2509284"/>
                <a:gd name="T5" fmla="*/ 3800991 h 3774559"/>
                <a:gd name="T6" fmla="*/ 0 w 2509284"/>
                <a:gd name="T7" fmla="*/ 3800991 h 3774559"/>
                <a:gd name="T8" fmla="*/ 10735 w 2509284"/>
                <a:gd name="T9" fmla="*/ 3629681 h 3774559"/>
                <a:gd name="T10" fmla="*/ 913976 w 2509284"/>
                <a:gd name="T11" fmla="*/ 0 h 3774559"/>
                <a:gd name="T12" fmla="*/ 0 60000 65536"/>
                <a:gd name="T13" fmla="*/ 0 60000 65536"/>
                <a:gd name="T14" fmla="*/ 0 60000 65536"/>
                <a:gd name="T15" fmla="*/ 0 60000 65536"/>
                <a:gd name="T16" fmla="*/ 0 60000 65536"/>
                <a:gd name="T17" fmla="*/ 0 60000 65536"/>
                <a:gd name="T18" fmla="*/ 0 w 2509284"/>
                <a:gd name="T19" fmla="*/ 0 h 3774559"/>
                <a:gd name="T20" fmla="*/ 2509284 w 2509284"/>
                <a:gd name="T21" fmla="*/ 3774559 h 3774559"/>
              </a:gdLst>
              <a:ahLst/>
              <a:cxnLst>
                <a:cxn ang="T12">
                  <a:pos x="T0" y="T1"/>
                </a:cxn>
                <a:cxn ang="T13">
                  <a:pos x="T2" y="T3"/>
                </a:cxn>
                <a:cxn ang="T14">
                  <a:pos x="T4" y="T5"/>
                </a:cxn>
                <a:cxn ang="T15">
                  <a:pos x="T6" y="T7"/>
                </a:cxn>
                <a:cxn ang="T16">
                  <a:pos x="T8" y="T9"/>
                </a:cxn>
                <a:cxn ang="T17">
                  <a:pos x="T10" y="T11"/>
                </a:cxn>
              </a:cxnLst>
              <a:rect l="T18" t="T19" r="T20" b="T21"/>
              <a:pathLst>
                <a:path w="2509284" h="3774559">
                  <a:moveTo>
                    <a:pt x="903768" y="0"/>
                  </a:moveTo>
                  <a:lnTo>
                    <a:pt x="2509284" y="202019"/>
                  </a:lnTo>
                  <a:lnTo>
                    <a:pt x="1509823" y="3774559"/>
                  </a:lnTo>
                  <a:lnTo>
                    <a:pt x="0" y="3774559"/>
                  </a:lnTo>
                  <a:lnTo>
                    <a:pt x="10633" y="3604438"/>
                  </a:lnTo>
                  <a:lnTo>
                    <a:pt x="903768" y="0"/>
                  </a:lnTo>
                  <a:close/>
                </a:path>
              </a:pathLst>
            </a:custGeom>
            <a:noFill/>
            <a:ln w="50800" cap="flat" cmpd="sng" algn="ctr">
              <a:solidFill>
                <a:srgbClr val="FF99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dirty="0"/>
            </a:p>
          </p:txBody>
        </p:sp>
        <p:sp>
          <p:nvSpPr>
            <p:cNvPr id="35860" name="フリーフォーム 15"/>
            <p:cNvSpPr>
              <a:spLocks/>
            </p:cNvSpPr>
            <p:nvPr/>
          </p:nvSpPr>
          <p:spPr bwMode="auto">
            <a:xfrm>
              <a:off x="3636335" y="3838353"/>
              <a:ext cx="935665" cy="914400"/>
            </a:xfrm>
            <a:custGeom>
              <a:avLst/>
              <a:gdLst>
                <a:gd name="T0" fmla="*/ 170121 w 935665"/>
                <a:gd name="T1" fmla="*/ 0 h 914400"/>
                <a:gd name="T2" fmla="*/ 935665 w 935665"/>
                <a:gd name="T3" fmla="*/ 0 h 914400"/>
                <a:gd name="T4" fmla="*/ 786809 w 935665"/>
                <a:gd name="T5" fmla="*/ 914400 h 914400"/>
                <a:gd name="T6" fmla="*/ 0 w 935665"/>
                <a:gd name="T7" fmla="*/ 914400 h 914400"/>
                <a:gd name="T8" fmla="*/ 170121 w 935665"/>
                <a:gd name="T9" fmla="*/ 0 h 914400"/>
                <a:gd name="T10" fmla="*/ 0 60000 65536"/>
                <a:gd name="T11" fmla="*/ 0 60000 65536"/>
                <a:gd name="T12" fmla="*/ 0 60000 65536"/>
                <a:gd name="T13" fmla="*/ 0 60000 65536"/>
                <a:gd name="T14" fmla="*/ 0 60000 65536"/>
                <a:gd name="T15" fmla="*/ 0 w 935665"/>
                <a:gd name="T16" fmla="*/ 0 h 914400"/>
                <a:gd name="T17" fmla="*/ 935665 w 935665"/>
                <a:gd name="T18" fmla="*/ 914400 h 914400"/>
              </a:gdLst>
              <a:ahLst/>
              <a:cxnLst>
                <a:cxn ang="T10">
                  <a:pos x="T0" y="T1"/>
                </a:cxn>
                <a:cxn ang="T11">
                  <a:pos x="T2" y="T3"/>
                </a:cxn>
                <a:cxn ang="T12">
                  <a:pos x="T4" y="T5"/>
                </a:cxn>
                <a:cxn ang="T13">
                  <a:pos x="T6" y="T7"/>
                </a:cxn>
                <a:cxn ang="T14">
                  <a:pos x="T8" y="T9"/>
                </a:cxn>
              </a:cxnLst>
              <a:rect l="T15" t="T16" r="T17" b="T18"/>
              <a:pathLst>
                <a:path w="935665" h="914400">
                  <a:moveTo>
                    <a:pt x="170121" y="0"/>
                  </a:moveTo>
                  <a:lnTo>
                    <a:pt x="935665" y="0"/>
                  </a:lnTo>
                  <a:lnTo>
                    <a:pt x="786809" y="914400"/>
                  </a:lnTo>
                  <a:lnTo>
                    <a:pt x="0" y="914400"/>
                  </a:lnTo>
                  <a:lnTo>
                    <a:pt x="170121" y="0"/>
                  </a:lnTo>
                  <a:close/>
                </a:path>
              </a:pathLst>
            </a:custGeom>
            <a:noFill/>
            <a:ln w="50800" cap="flat" cmpd="sng" algn="ctr">
              <a:solidFill>
                <a:srgbClr val="FF33CC"/>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dirty="0"/>
            </a:p>
          </p:txBody>
        </p:sp>
        <p:sp>
          <p:nvSpPr>
            <p:cNvPr id="35861" name="フリーフォーム 16"/>
            <p:cNvSpPr>
              <a:spLocks/>
            </p:cNvSpPr>
            <p:nvPr/>
          </p:nvSpPr>
          <p:spPr bwMode="auto">
            <a:xfrm>
              <a:off x="4114800" y="1467293"/>
              <a:ext cx="1573619" cy="4327451"/>
            </a:xfrm>
            <a:custGeom>
              <a:avLst/>
              <a:gdLst>
                <a:gd name="T0" fmla="*/ 903767 w 1573619"/>
                <a:gd name="T1" fmla="*/ 0 h 4327451"/>
                <a:gd name="T2" fmla="*/ 1573619 w 1573619"/>
                <a:gd name="T3" fmla="*/ 85060 h 4327451"/>
                <a:gd name="T4" fmla="*/ 680484 w 1573619"/>
                <a:gd name="T5" fmla="*/ 4316819 h 4327451"/>
                <a:gd name="T6" fmla="*/ 0 w 1573619"/>
                <a:gd name="T7" fmla="*/ 4327451 h 4327451"/>
                <a:gd name="T8" fmla="*/ 903767 w 1573619"/>
                <a:gd name="T9" fmla="*/ 0 h 4327451"/>
                <a:gd name="T10" fmla="*/ 0 60000 65536"/>
                <a:gd name="T11" fmla="*/ 0 60000 65536"/>
                <a:gd name="T12" fmla="*/ 0 60000 65536"/>
                <a:gd name="T13" fmla="*/ 0 60000 65536"/>
                <a:gd name="T14" fmla="*/ 0 60000 65536"/>
                <a:gd name="T15" fmla="*/ 0 w 1573619"/>
                <a:gd name="T16" fmla="*/ 0 h 4327451"/>
                <a:gd name="T17" fmla="*/ 1573619 w 1573619"/>
                <a:gd name="T18" fmla="*/ 4327451 h 4327451"/>
              </a:gdLst>
              <a:ahLst/>
              <a:cxnLst>
                <a:cxn ang="T10">
                  <a:pos x="T0" y="T1"/>
                </a:cxn>
                <a:cxn ang="T11">
                  <a:pos x="T2" y="T3"/>
                </a:cxn>
                <a:cxn ang="T12">
                  <a:pos x="T4" y="T5"/>
                </a:cxn>
                <a:cxn ang="T13">
                  <a:pos x="T6" y="T7"/>
                </a:cxn>
                <a:cxn ang="T14">
                  <a:pos x="T8" y="T9"/>
                </a:cxn>
              </a:cxnLst>
              <a:rect l="T15" t="T16" r="T17" b="T18"/>
              <a:pathLst>
                <a:path w="1573619" h="4327451">
                  <a:moveTo>
                    <a:pt x="903767" y="0"/>
                  </a:moveTo>
                  <a:lnTo>
                    <a:pt x="1573619" y="85060"/>
                  </a:lnTo>
                  <a:lnTo>
                    <a:pt x="680484" y="4316819"/>
                  </a:lnTo>
                  <a:lnTo>
                    <a:pt x="0" y="4327451"/>
                  </a:lnTo>
                  <a:lnTo>
                    <a:pt x="903767" y="0"/>
                  </a:lnTo>
                  <a:close/>
                </a:path>
              </a:pathLst>
            </a:custGeom>
            <a:noFill/>
            <a:ln w="50800" cap="flat" cmpd="sng" algn="ctr">
              <a:solidFill>
                <a:srgbClr val="FF33CC"/>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dirty="0"/>
            </a:p>
          </p:txBody>
        </p:sp>
      </p:grpSp>
      <p:grpSp>
        <p:nvGrpSpPr>
          <p:cNvPr id="35849" name="グループ化 30"/>
          <p:cNvGrpSpPr>
            <a:grpSpLocks/>
          </p:cNvGrpSpPr>
          <p:nvPr/>
        </p:nvGrpSpPr>
        <p:grpSpPr bwMode="auto">
          <a:xfrm>
            <a:off x="6159500" y="758825"/>
            <a:ext cx="2862263" cy="5438775"/>
            <a:chOff x="6132513" y="758825"/>
            <a:chExt cx="2862632" cy="5438478"/>
          </a:xfrm>
        </p:grpSpPr>
        <p:pic>
          <p:nvPicPr>
            <p:cNvPr id="35850" name="図 16" descr="1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32513" y="758825"/>
              <a:ext cx="285750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1" name="Text Box 50"/>
            <p:cNvSpPr txBox="1">
              <a:spLocks noChangeArrowheads="1"/>
            </p:cNvSpPr>
            <p:nvPr/>
          </p:nvSpPr>
          <p:spPr bwMode="auto">
            <a:xfrm>
              <a:off x="6573895" y="5735638"/>
              <a:ext cx="19798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algn="ctr" eaLnBrk="1" hangingPunct="1"/>
              <a:r>
                <a:rPr kumimoji="0" lang="en-US" altLang="ja-JP" dirty="0">
                  <a:solidFill>
                    <a:srgbClr val="000000"/>
                  </a:solidFill>
                  <a:latin typeface="Verdana" pitchFamily="34" charset="0"/>
                </a:rPr>
                <a:t>14 Mar</a:t>
              </a:r>
              <a:r>
                <a:rPr kumimoji="0" lang="en-US" altLang="ja-JP" sz="2400" dirty="0">
                  <a:solidFill>
                    <a:srgbClr val="000000"/>
                  </a:solidFill>
                  <a:latin typeface="Verdana" pitchFamily="34" charset="0"/>
                </a:rPr>
                <a:t>ch</a:t>
              </a:r>
            </a:p>
          </p:txBody>
        </p:sp>
        <p:sp>
          <p:nvSpPr>
            <p:cNvPr id="35852" name="フリーフォーム 10"/>
            <p:cNvSpPr>
              <a:spLocks/>
            </p:cNvSpPr>
            <p:nvPr/>
          </p:nvSpPr>
          <p:spPr bwMode="auto">
            <a:xfrm>
              <a:off x="6688138" y="1319213"/>
              <a:ext cx="2286000" cy="4475162"/>
            </a:xfrm>
            <a:custGeom>
              <a:avLst/>
              <a:gdLst>
                <a:gd name="T0" fmla="*/ 1095154 w 2286000"/>
                <a:gd name="T1" fmla="*/ 0 h 4476307"/>
                <a:gd name="T2" fmla="*/ 1509823 w 2286000"/>
                <a:gd name="T3" fmla="*/ 0 h 4476307"/>
                <a:gd name="T4" fmla="*/ 2286000 w 2286000"/>
                <a:gd name="T5" fmla="*/ 125949 h 4476307"/>
                <a:gd name="T6" fmla="*/ 2286000 w 2286000"/>
                <a:gd name="T7" fmla="*/ 251878 h 4476307"/>
                <a:gd name="T8" fmla="*/ 1190847 w 2286000"/>
                <a:gd name="T9" fmla="*/ 4407859 h 4476307"/>
                <a:gd name="T10" fmla="*/ 0 w 2286000"/>
                <a:gd name="T11" fmla="*/ 4418357 h 4476307"/>
                <a:gd name="T12" fmla="*/ 1095154 w 2286000"/>
                <a:gd name="T13" fmla="*/ 0 h 4476307"/>
                <a:gd name="T14" fmla="*/ 0 60000 65536"/>
                <a:gd name="T15" fmla="*/ 0 60000 65536"/>
                <a:gd name="T16" fmla="*/ 0 60000 65536"/>
                <a:gd name="T17" fmla="*/ 0 60000 65536"/>
                <a:gd name="T18" fmla="*/ 0 60000 65536"/>
                <a:gd name="T19" fmla="*/ 0 60000 65536"/>
                <a:gd name="T20" fmla="*/ 0 60000 65536"/>
                <a:gd name="T21" fmla="*/ 0 w 2286000"/>
                <a:gd name="T22" fmla="*/ 0 h 4476307"/>
                <a:gd name="T23" fmla="*/ 2286000 w 2286000"/>
                <a:gd name="T24" fmla="*/ 4476307 h 44763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86000" h="4476307">
                  <a:moveTo>
                    <a:pt x="1095154" y="0"/>
                  </a:moveTo>
                  <a:lnTo>
                    <a:pt x="1509823" y="0"/>
                  </a:lnTo>
                  <a:lnTo>
                    <a:pt x="2286000" y="127591"/>
                  </a:lnTo>
                  <a:lnTo>
                    <a:pt x="2286000" y="255182"/>
                  </a:lnTo>
                  <a:lnTo>
                    <a:pt x="1190847" y="4465675"/>
                  </a:lnTo>
                  <a:lnTo>
                    <a:pt x="0" y="4476307"/>
                  </a:lnTo>
                  <a:lnTo>
                    <a:pt x="1095154" y="0"/>
                  </a:lnTo>
                  <a:close/>
                </a:path>
              </a:pathLst>
            </a:custGeom>
            <a:noFill/>
            <a:ln w="50800" cap="flat" cmpd="sng" algn="ctr">
              <a:solidFill>
                <a:srgbClr val="00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dirty="0"/>
            </a:p>
          </p:txBody>
        </p:sp>
        <p:sp>
          <p:nvSpPr>
            <p:cNvPr id="35853" name="フリーフォーム 19"/>
            <p:cNvSpPr>
              <a:spLocks/>
            </p:cNvSpPr>
            <p:nvPr/>
          </p:nvSpPr>
          <p:spPr bwMode="auto">
            <a:xfrm>
              <a:off x="6602819" y="946298"/>
              <a:ext cx="1584251" cy="3721396"/>
            </a:xfrm>
            <a:custGeom>
              <a:avLst/>
              <a:gdLst>
                <a:gd name="T0" fmla="*/ 680484 w 1584251"/>
                <a:gd name="T1" fmla="*/ 0 h 3721396"/>
                <a:gd name="T2" fmla="*/ 1584251 w 1584251"/>
                <a:gd name="T3" fmla="*/ 0 h 3721396"/>
                <a:gd name="T4" fmla="*/ 967563 w 1584251"/>
                <a:gd name="T5" fmla="*/ 3657600 h 3721396"/>
                <a:gd name="T6" fmla="*/ 0 w 1584251"/>
                <a:gd name="T7" fmla="*/ 3721396 h 3721396"/>
                <a:gd name="T8" fmla="*/ 680484 w 1584251"/>
                <a:gd name="T9" fmla="*/ 0 h 3721396"/>
                <a:gd name="T10" fmla="*/ 0 60000 65536"/>
                <a:gd name="T11" fmla="*/ 0 60000 65536"/>
                <a:gd name="T12" fmla="*/ 0 60000 65536"/>
                <a:gd name="T13" fmla="*/ 0 60000 65536"/>
                <a:gd name="T14" fmla="*/ 0 60000 65536"/>
                <a:gd name="T15" fmla="*/ 0 w 1584251"/>
                <a:gd name="T16" fmla="*/ 0 h 3721396"/>
                <a:gd name="T17" fmla="*/ 1584251 w 1584251"/>
                <a:gd name="T18" fmla="*/ 3721396 h 3721396"/>
              </a:gdLst>
              <a:ahLst/>
              <a:cxnLst>
                <a:cxn ang="T10">
                  <a:pos x="T0" y="T1"/>
                </a:cxn>
                <a:cxn ang="T11">
                  <a:pos x="T2" y="T3"/>
                </a:cxn>
                <a:cxn ang="T12">
                  <a:pos x="T4" y="T5"/>
                </a:cxn>
                <a:cxn ang="T13">
                  <a:pos x="T6" y="T7"/>
                </a:cxn>
                <a:cxn ang="T14">
                  <a:pos x="T8" y="T9"/>
                </a:cxn>
              </a:cxnLst>
              <a:rect l="T15" t="T16" r="T17" b="T18"/>
              <a:pathLst>
                <a:path w="1584251" h="3721396">
                  <a:moveTo>
                    <a:pt x="680484" y="0"/>
                  </a:moveTo>
                  <a:lnTo>
                    <a:pt x="1584251" y="0"/>
                  </a:lnTo>
                  <a:lnTo>
                    <a:pt x="967563" y="3657600"/>
                  </a:lnTo>
                  <a:lnTo>
                    <a:pt x="0" y="3721396"/>
                  </a:lnTo>
                  <a:lnTo>
                    <a:pt x="680484" y="0"/>
                  </a:lnTo>
                  <a:close/>
                </a:path>
              </a:pathLst>
            </a:custGeom>
            <a:noFill/>
            <a:ln w="50800" cap="flat" cmpd="sng" algn="ctr">
              <a:solidFill>
                <a:srgbClr val="FF33CC"/>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dirty="0"/>
            </a:p>
          </p:txBody>
        </p:sp>
        <p:sp>
          <p:nvSpPr>
            <p:cNvPr id="35854" name="フリーフォーム 20"/>
            <p:cNvSpPr>
              <a:spLocks/>
            </p:cNvSpPr>
            <p:nvPr/>
          </p:nvSpPr>
          <p:spPr bwMode="auto">
            <a:xfrm>
              <a:off x="7113182" y="1509824"/>
              <a:ext cx="1541721" cy="4284921"/>
            </a:xfrm>
            <a:custGeom>
              <a:avLst/>
              <a:gdLst>
                <a:gd name="T0" fmla="*/ 0 w 1541721"/>
                <a:gd name="T1" fmla="*/ 4284921 h 4284921"/>
                <a:gd name="T2" fmla="*/ 659218 w 1541721"/>
                <a:gd name="T3" fmla="*/ 4274289 h 4284921"/>
                <a:gd name="T4" fmla="*/ 1541721 w 1541721"/>
                <a:gd name="T5" fmla="*/ 42530 h 4284921"/>
                <a:gd name="T6" fmla="*/ 839972 w 1541721"/>
                <a:gd name="T7" fmla="*/ 0 h 4284921"/>
                <a:gd name="T8" fmla="*/ 0 w 1541721"/>
                <a:gd name="T9" fmla="*/ 4284921 h 4284921"/>
                <a:gd name="T10" fmla="*/ 0 60000 65536"/>
                <a:gd name="T11" fmla="*/ 0 60000 65536"/>
                <a:gd name="T12" fmla="*/ 0 60000 65536"/>
                <a:gd name="T13" fmla="*/ 0 60000 65536"/>
                <a:gd name="T14" fmla="*/ 0 60000 65536"/>
                <a:gd name="T15" fmla="*/ 0 w 1541721"/>
                <a:gd name="T16" fmla="*/ 0 h 4284921"/>
                <a:gd name="T17" fmla="*/ 1541721 w 1541721"/>
                <a:gd name="T18" fmla="*/ 4284921 h 4284921"/>
              </a:gdLst>
              <a:ahLst/>
              <a:cxnLst>
                <a:cxn ang="T10">
                  <a:pos x="T0" y="T1"/>
                </a:cxn>
                <a:cxn ang="T11">
                  <a:pos x="T2" y="T3"/>
                </a:cxn>
                <a:cxn ang="T12">
                  <a:pos x="T4" y="T5"/>
                </a:cxn>
                <a:cxn ang="T13">
                  <a:pos x="T6" y="T7"/>
                </a:cxn>
                <a:cxn ang="T14">
                  <a:pos x="T8" y="T9"/>
                </a:cxn>
              </a:cxnLst>
              <a:rect l="T15" t="T16" r="T17" b="T18"/>
              <a:pathLst>
                <a:path w="1541721" h="4284921">
                  <a:moveTo>
                    <a:pt x="0" y="4284921"/>
                  </a:moveTo>
                  <a:lnTo>
                    <a:pt x="659218" y="4274288"/>
                  </a:lnTo>
                  <a:lnTo>
                    <a:pt x="1541721" y="42530"/>
                  </a:lnTo>
                  <a:lnTo>
                    <a:pt x="839972" y="0"/>
                  </a:lnTo>
                  <a:lnTo>
                    <a:pt x="0" y="4284921"/>
                  </a:lnTo>
                  <a:close/>
                </a:path>
              </a:pathLst>
            </a:custGeom>
            <a:noFill/>
            <a:ln w="50800" cap="flat" cmpd="sng" algn="ctr">
              <a:solidFill>
                <a:srgbClr val="FF33CC"/>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dirty="0"/>
            </a:p>
          </p:txBody>
        </p:sp>
        <p:sp>
          <p:nvSpPr>
            <p:cNvPr id="35855" name="フリーフォーム 21"/>
            <p:cNvSpPr>
              <a:spLocks/>
            </p:cNvSpPr>
            <p:nvPr/>
          </p:nvSpPr>
          <p:spPr bwMode="auto">
            <a:xfrm>
              <a:off x="8197703" y="1967024"/>
              <a:ext cx="797442" cy="1041990"/>
            </a:xfrm>
            <a:custGeom>
              <a:avLst/>
              <a:gdLst>
                <a:gd name="T0" fmla="*/ 212651 w 797442"/>
                <a:gd name="T1" fmla="*/ 0 h 1041990"/>
                <a:gd name="T2" fmla="*/ 797442 w 797442"/>
                <a:gd name="T3" fmla="*/ 116958 h 1041990"/>
                <a:gd name="T4" fmla="*/ 786809 w 797442"/>
                <a:gd name="T5" fmla="*/ 659218 h 1041990"/>
                <a:gd name="T6" fmla="*/ 723014 w 797442"/>
                <a:gd name="T7" fmla="*/ 1041990 h 1041990"/>
                <a:gd name="T8" fmla="*/ 0 w 797442"/>
                <a:gd name="T9" fmla="*/ 882502 h 1041990"/>
                <a:gd name="T10" fmla="*/ 212651 w 797442"/>
                <a:gd name="T11" fmla="*/ 0 h 1041990"/>
                <a:gd name="T12" fmla="*/ 0 60000 65536"/>
                <a:gd name="T13" fmla="*/ 0 60000 65536"/>
                <a:gd name="T14" fmla="*/ 0 60000 65536"/>
                <a:gd name="T15" fmla="*/ 0 60000 65536"/>
                <a:gd name="T16" fmla="*/ 0 60000 65536"/>
                <a:gd name="T17" fmla="*/ 0 60000 65536"/>
                <a:gd name="T18" fmla="*/ 0 w 797442"/>
                <a:gd name="T19" fmla="*/ 0 h 1041990"/>
                <a:gd name="T20" fmla="*/ 797442 w 797442"/>
                <a:gd name="T21" fmla="*/ 1041990 h 1041990"/>
              </a:gdLst>
              <a:ahLst/>
              <a:cxnLst>
                <a:cxn ang="T12">
                  <a:pos x="T0" y="T1"/>
                </a:cxn>
                <a:cxn ang="T13">
                  <a:pos x="T2" y="T3"/>
                </a:cxn>
                <a:cxn ang="T14">
                  <a:pos x="T4" y="T5"/>
                </a:cxn>
                <a:cxn ang="T15">
                  <a:pos x="T6" y="T7"/>
                </a:cxn>
                <a:cxn ang="T16">
                  <a:pos x="T8" y="T9"/>
                </a:cxn>
                <a:cxn ang="T17">
                  <a:pos x="T10" y="T11"/>
                </a:cxn>
              </a:cxnLst>
              <a:rect l="T18" t="T19" r="T20" b="T21"/>
              <a:pathLst>
                <a:path w="797442" h="1041990">
                  <a:moveTo>
                    <a:pt x="212651" y="0"/>
                  </a:moveTo>
                  <a:lnTo>
                    <a:pt x="797442" y="116958"/>
                  </a:lnTo>
                  <a:lnTo>
                    <a:pt x="786809" y="659218"/>
                  </a:lnTo>
                  <a:lnTo>
                    <a:pt x="723014" y="1041990"/>
                  </a:lnTo>
                  <a:lnTo>
                    <a:pt x="0" y="882502"/>
                  </a:lnTo>
                  <a:lnTo>
                    <a:pt x="212651" y="0"/>
                  </a:lnTo>
                  <a:close/>
                </a:path>
              </a:pathLst>
            </a:custGeom>
            <a:noFill/>
            <a:ln w="50800" cap="flat" cmpd="sng" algn="ctr">
              <a:solidFill>
                <a:srgbClr val="FF33CC"/>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dirty="0"/>
            </a:p>
          </p:txBody>
        </p:sp>
        <p:sp>
          <p:nvSpPr>
            <p:cNvPr id="35856" name="正方形/長方形 27"/>
            <p:cNvSpPr>
              <a:spLocks noChangeArrowheads="1"/>
            </p:cNvSpPr>
            <p:nvPr/>
          </p:nvSpPr>
          <p:spPr bwMode="auto">
            <a:xfrm>
              <a:off x="7140055" y="4230805"/>
              <a:ext cx="243384" cy="250213"/>
            </a:xfrm>
            <a:prstGeom prst="rect">
              <a:avLst/>
            </a:prstGeom>
            <a:noFill/>
            <a:ln w="50800" algn="ctr">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algn="ctr" eaLnBrk="1" hangingPunct="1"/>
              <a:endParaRPr kumimoji="0" lang="ja-JP" altLang="en-US" sz="1400" b="1" dirty="0">
                <a:solidFill>
                  <a:srgbClr val="000000"/>
                </a:solidFill>
                <a:latin typeface="Times New Roman" pitchFamily="18" charset="0"/>
              </a:endParaRPr>
            </a:p>
          </p:txBody>
        </p:sp>
      </p:gr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6</a:t>
            </a:fld>
            <a:endParaRPr kumimoji="1" lang="ja-JP"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556" y="69191"/>
            <a:ext cx="6264696" cy="646331"/>
          </a:xfrm>
          <a:prstGeom prst="rect">
            <a:avLst/>
          </a:prstGeom>
          <a:noFill/>
        </p:spPr>
        <p:txBody>
          <a:bodyPr wrap="square" rtlCol="0">
            <a:spAutoFit/>
          </a:bodyPr>
          <a:lstStyle/>
          <a:p>
            <a:r>
              <a:rPr kumimoji="1" lang="en-US" altLang="ja-JP" sz="3600" b="1" dirty="0" smtClean="0"/>
              <a:t>2. Working Groups </a:t>
            </a:r>
            <a:endParaRPr kumimoji="1" lang="ja-JP" altLang="en-US" sz="3600" b="1" dirty="0"/>
          </a:p>
        </p:txBody>
      </p:sp>
      <p:sp>
        <p:nvSpPr>
          <p:cNvPr id="5" name="テキスト ボックス 4"/>
          <p:cNvSpPr txBox="1"/>
          <p:nvPr/>
        </p:nvSpPr>
        <p:spPr>
          <a:xfrm>
            <a:off x="265691" y="716554"/>
            <a:ext cx="1865382" cy="461665"/>
          </a:xfrm>
          <a:prstGeom prst="rect">
            <a:avLst/>
          </a:prstGeom>
          <a:noFill/>
        </p:spPr>
        <p:txBody>
          <a:bodyPr wrap="none" rtlCol="0">
            <a:spAutoFit/>
          </a:bodyPr>
          <a:lstStyle/>
          <a:p>
            <a:r>
              <a:rPr kumimoji="1" lang="en-US" altLang="ja-JP" sz="2400" b="1" u="sng" dirty="0" smtClean="0"/>
              <a:t>Wild Fire WG</a:t>
            </a:r>
            <a:endParaRPr kumimoji="1" lang="ja-JP" altLang="en-US" sz="2400" b="1" u="sng" dirty="0"/>
          </a:p>
        </p:txBody>
      </p:sp>
      <p:cxnSp>
        <p:nvCxnSpPr>
          <p:cNvPr id="7" name="直線コネクタ 6"/>
          <p:cNvCxnSpPr/>
          <p:nvPr/>
        </p:nvCxnSpPr>
        <p:spPr>
          <a:xfrm>
            <a:off x="251520" y="4005064"/>
            <a:ext cx="84249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4463988" y="1079158"/>
            <a:ext cx="0" cy="5590202"/>
          </a:xfrm>
          <a:prstGeom prst="line">
            <a:avLst/>
          </a:prstGeom>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0918" y="1108969"/>
            <a:ext cx="3593158" cy="276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p:nvSpPr>
        <p:spPr>
          <a:xfrm>
            <a:off x="4695866" y="742791"/>
            <a:ext cx="1436034" cy="461665"/>
          </a:xfrm>
          <a:prstGeom prst="rect">
            <a:avLst/>
          </a:prstGeom>
          <a:noFill/>
        </p:spPr>
        <p:txBody>
          <a:bodyPr wrap="none" rtlCol="0">
            <a:spAutoFit/>
          </a:bodyPr>
          <a:lstStyle/>
          <a:p>
            <a:r>
              <a:rPr lang="en-US" altLang="ja-JP" sz="2400" b="1" u="sng" dirty="0" smtClean="0"/>
              <a:t>Flood</a:t>
            </a:r>
            <a:r>
              <a:rPr kumimoji="1" lang="en-US" altLang="ja-JP" sz="2400" b="1" u="sng" dirty="0" smtClean="0"/>
              <a:t> WG</a:t>
            </a:r>
            <a:endParaRPr kumimoji="1" lang="ja-JP" altLang="en-US" sz="2400" b="1" u="sng"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2491614"/>
            <a:ext cx="1872208" cy="1415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1180458"/>
            <a:ext cx="3600400" cy="119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a:xfrm>
            <a:off x="4511251" y="2427949"/>
            <a:ext cx="1805264" cy="369332"/>
          </a:xfrm>
          <a:prstGeom prst="rect">
            <a:avLst/>
          </a:prstGeom>
          <a:noFill/>
        </p:spPr>
        <p:txBody>
          <a:bodyPr wrap="square" rtlCol="0">
            <a:spAutoFit/>
          </a:bodyPr>
          <a:lstStyle/>
          <a:p>
            <a:pPr algn="ctr"/>
            <a:r>
              <a:rPr kumimoji="1" lang="en-US" altLang="ja-JP" u="sng" dirty="0" smtClean="0"/>
              <a:t>Precipitation</a:t>
            </a:r>
            <a:endParaRPr kumimoji="1" lang="ja-JP" altLang="en-US" u="sng" dirty="0"/>
          </a:p>
        </p:txBody>
      </p:sp>
      <p:sp>
        <p:nvSpPr>
          <p:cNvPr id="12" name="テキスト ボックス 11"/>
          <p:cNvSpPr txBox="1"/>
          <p:nvPr/>
        </p:nvSpPr>
        <p:spPr>
          <a:xfrm>
            <a:off x="4645330" y="3521987"/>
            <a:ext cx="1907551" cy="369332"/>
          </a:xfrm>
          <a:prstGeom prst="rect">
            <a:avLst/>
          </a:prstGeom>
          <a:noFill/>
        </p:spPr>
        <p:txBody>
          <a:bodyPr wrap="square" rtlCol="0">
            <a:spAutoFit/>
          </a:bodyPr>
          <a:lstStyle/>
          <a:p>
            <a:r>
              <a:rPr lang="en-US" altLang="ja-JP" u="sng" dirty="0"/>
              <a:t>F</a:t>
            </a:r>
            <a:r>
              <a:rPr kumimoji="1" lang="en-US" altLang="ja-JP" u="sng" dirty="0" smtClean="0"/>
              <a:t>lood Prediction</a:t>
            </a:r>
            <a:endParaRPr kumimoji="1" lang="ja-JP" altLang="en-US" u="sng" dirty="0"/>
          </a:p>
        </p:txBody>
      </p:sp>
      <p:sp>
        <p:nvSpPr>
          <p:cNvPr id="13" name="下矢印 12"/>
          <p:cNvSpPr/>
          <p:nvPr/>
        </p:nvSpPr>
        <p:spPr>
          <a:xfrm>
            <a:off x="5202146" y="2983567"/>
            <a:ext cx="379033"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ボックス 18"/>
          <p:cNvSpPr txBox="1"/>
          <p:nvPr/>
        </p:nvSpPr>
        <p:spPr>
          <a:xfrm>
            <a:off x="289755" y="3989218"/>
            <a:ext cx="1393779" cy="461665"/>
          </a:xfrm>
          <a:prstGeom prst="rect">
            <a:avLst/>
          </a:prstGeom>
          <a:noFill/>
        </p:spPr>
        <p:txBody>
          <a:bodyPr wrap="none" rtlCol="0">
            <a:spAutoFit/>
          </a:bodyPr>
          <a:lstStyle/>
          <a:p>
            <a:r>
              <a:rPr lang="en-US" altLang="ja-JP" sz="2400" b="1" u="sng" dirty="0" smtClean="0"/>
              <a:t>GLOF</a:t>
            </a:r>
            <a:r>
              <a:rPr kumimoji="1" lang="en-US" altLang="ja-JP" sz="2400" b="1" u="sng" dirty="0" smtClean="0"/>
              <a:t> WG</a:t>
            </a:r>
            <a:endParaRPr kumimoji="1" lang="ja-JP" altLang="en-US" sz="2400" b="1" u="sng" dirty="0"/>
          </a:p>
        </p:txBody>
      </p:sp>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259" y="4450882"/>
            <a:ext cx="4330729" cy="2309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テキスト ボックス 22"/>
          <p:cNvSpPr txBox="1"/>
          <p:nvPr/>
        </p:nvSpPr>
        <p:spPr>
          <a:xfrm>
            <a:off x="4463988" y="3925288"/>
            <a:ext cx="1787477" cy="461665"/>
          </a:xfrm>
          <a:prstGeom prst="rect">
            <a:avLst/>
          </a:prstGeom>
          <a:noFill/>
        </p:spPr>
        <p:txBody>
          <a:bodyPr wrap="none" rtlCol="0">
            <a:spAutoFit/>
          </a:bodyPr>
          <a:lstStyle/>
          <a:p>
            <a:r>
              <a:rPr lang="en-US" altLang="ja-JP" sz="2400" b="1" u="sng" dirty="0" smtClean="0"/>
              <a:t>Tsunami</a:t>
            </a:r>
            <a:r>
              <a:rPr kumimoji="1" lang="en-US" altLang="ja-JP" sz="2400" b="1" u="sng" dirty="0" smtClean="0"/>
              <a:t> WG</a:t>
            </a:r>
            <a:endParaRPr kumimoji="1" lang="ja-JP" altLang="en-US" sz="2400" b="1" u="sng" dirty="0"/>
          </a:p>
        </p:txBody>
      </p:sp>
      <p:pic>
        <p:nvPicPr>
          <p:cNvPr id="2057"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5330" y="4272809"/>
            <a:ext cx="3879437" cy="2396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スライド番号プレースホルダー 14"/>
          <p:cNvSpPr>
            <a:spLocks noGrp="1"/>
          </p:cNvSpPr>
          <p:nvPr>
            <p:ph type="sldNum" sz="quarter" idx="12"/>
          </p:nvPr>
        </p:nvSpPr>
        <p:spPr/>
        <p:txBody>
          <a:bodyPr/>
          <a:lstStyle/>
          <a:p>
            <a:fld id="{D2D8002D-B5B0-4BAC-B1F6-782DDCCE6D9C}" type="slidenum">
              <a:rPr kumimoji="1" lang="ja-JP" altLang="en-US" sz="2000" smtClean="0"/>
              <a:t>7</a:t>
            </a:fld>
            <a:endParaRPr kumimoji="1" lang="ja-JP" altLang="en-US" sz="2000" dirty="0"/>
          </a:p>
        </p:txBody>
      </p:sp>
    </p:spTree>
    <p:extLst>
      <p:ext uri="{BB962C8B-B14F-4D97-AF65-F5344CB8AC3E}">
        <p14:creationId xmlns:p14="http://schemas.microsoft.com/office/powerpoint/2010/main" val="39616377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subTitle" idx="4294967295"/>
          </p:nvPr>
        </p:nvSpPr>
        <p:spPr>
          <a:xfrm>
            <a:off x="4462463" y="1366838"/>
            <a:ext cx="4681537" cy="693737"/>
          </a:xfrm>
        </p:spPr>
        <p:txBody>
          <a:bodyPr>
            <a:normAutofit fontScale="70000" lnSpcReduction="20000"/>
          </a:bodyPr>
          <a:lstStyle/>
          <a:p>
            <a:pPr algn="l" eaLnBrk="1" hangingPunct="1">
              <a:lnSpc>
                <a:spcPct val="90000"/>
              </a:lnSpc>
            </a:pPr>
            <a:r>
              <a:rPr lang="en-US" altLang="ja-JP" sz="2000" dirty="0" smtClean="0">
                <a:latin typeface="Calibri" pitchFamily="34" charset="0"/>
              </a:rPr>
              <a:t>The 7th Sentinel Asia System Operation Training by JAXA,</a:t>
            </a:r>
          </a:p>
          <a:p>
            <a:pPr algn="l" eaLnBrk="1" hangingPunct="1">
              <a:lnSpc>
                <a:spcPct val="90000"/>
              </a:lnSpc>
            </a:pPr>
            <a:r>
              <a:rPr lang="en-US" altLang="ja-JP" sz="2000" dirty="0" smtClean="0">
                <a:latin typeface="Calibri" pitchFamily="34" charset="0"/>
              </a:rPr>
              <a:t>hosted by ICIMOD</a:t>
            </a:r>
          </a:p>
          <a:p>
            <a:pPr algn="l" eaLnBrk="1" hangingPunct="1">
              <a:lnSpc>
                <a:spcPct val="90000"/>
              </a:lnSpc>
            </a:pPr>
            <a:r>
              <a:rPr lang="en-US" altLang="ja-JP" sz="2000" dirty="0" smtClean="0">
                <a:latin typeface="Calibri" pitchFamily="34" charset="0"/>
              </a:rPr>
              <a:t>in February-March 2011</a:t>
            </a:r>
          </a:p>
        </p:txBody>
      </p:sp>
      <p:sp>
        <p:nvSpPr>
          <p:cNvPr id="50180" name="正方形/長方形 7"/>
          <p:cNvSpPr>
            <a:spLocks noChangeArrowheads="1"/>
          </p:cNvSpPr>
          <p:nvPr/>
        </p:nvSpPr>
        <p:spPr bwMode="auto">
          <a:xfrm>
            <a:off x="4860925" y="4225925"/>
            <a:ext cx="2746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eaLnBrk="1" hangingPunct="1"/>
            <a:r>
              <a:rPr lang="en-US" altLang="ja-JP" dirty="0">
                <a:latin typeface="Verdana" pitchFamily="34" charset="0"/>
              </a:rPr>
              <a:t> </a:t>
            </a:r>
            <a:endParaRPr lang="ja-JP" altLang="en-US" dirty="0">
              <a:latin typeface="Calibri" pitchFamily="34" charset="0"/>
            </a:endParaRPr>
          </a:p>
        </p:txBody>
      </p:sp>
      <p:sp>
        <p:nvSpPr>
          <p:cNvPr id="50181" name="正方形/長方形 8"/>
          <p:cNvSpPr>
            <a:spLocks noChangeArrowheads="1"/>
          </p:cNvSpPr>
          <p:nvPr/>
        </p:nvSpPr>
        <p:spPr bwMode="auto">
          <a:xfrm>
            <a:off x="5135563" y="2909888"/>
            <a:ext cx="38179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eaLnBrk="1" hangingPunct="1">
              <a:lnSpc>
                <a:spcPct val="90000"/>
              </a:lnSpc>
            </a:pPr>
            <a:r>
              <a:rPr lang="en-US" altLang="ja-JP" dirty="0">
                <a:latin typeface="Calibri" pitchFamily="34" charset="0"/>
              </a:rPr>
              <a:t>The 8th Sentinel Asia System </a:t>
            </a:r>
          </a:p>
          <a:p>
            <a:pPr eaLnBrk="1" hangingPunct="1">
              <a:lnSpc>
                <a:spcPct val="90000"/>
              </a:lnSpc>
            </a:pPr>
            <a:r>
              <a:rPr lang="en-US" altLang="ja-JP" dirty="0">
                <a:latin typeface="Calibri" pitchFamily="34" charset="0"/>
              </a:rPr>
              <a:t>Operation Training by JAXA, </a:t>
            </a:r>
          </a:p>
          <a:p>
            <a:pPr eaLnBrk="1" hangingPunct="1">
              <a:lnSpc>
                <a:spcPct val="90000"/>
              </a:lnSpc>
            </a:pPr>
            <a:r>
              <a:rPr lang="en-US" altLang="ja-JP" dirty="0">
                <a:latin typeface="Calibri" pitchFamily="34" charset="0"/>
              </a:rPr>
              <a:t>hosted by AIT </a:t>
            </a:r>
          </a:p>
          <a:p>
            <a:pPr eaLnBrk="1" hangingPunct="1">
              <a:lnSpc>
                <a:spcPct val="90000"/>
              </a:lnSpc>
            </a:pPr>
            <a:r>
              <a:rPr lang="en-US" altLang="ja-JP" dirty="0">
                <a:latin typeface="Calibri" pitchFamily="34" charset="0"/>
              </a:rPr>
              <a:t> in February 2012</a:t>
            </a:r>
          </a:p>
        </p:txBody>
      </p:sp>
      <p:sp>
        <p:nvSpPr>
          <p:cNvPr id="50182" name="正方形/長方形 9"/>
          <p:cNvSpPr>
            <a:spLocks noChangeArrowheads="1"/>
          </p:cNvSpPr>
          <p:nvPr/>
        </p:nvSpPr>
        <p:spPr bwMode="auto">
          <a:xfrm>
            <a:off x="323850" y="581025"/>
            <a:ext cx="8424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algn="ctr" eaLnBrk="1" hangingPunct="1"/>
            <a:r>
              <a:rPr lang="en-US" altLang="ja-JP" sz="2400" b="1" dirty="0">
                <a:solidFill>
                  <a:srgbClr val="FF0000"/>
                </a:solidFill>
                <a:latin typeface="Calibri" pitchFamily="34" charset="0"/>
              </a:rPr>
              <a:t>A good human network is the foundation of the project</a:t>
            </a:r>
          </a:p>
        </p:txBody>
      </p:sp>
      <p:pic>
        <p:nvPicPr>
          <p:cNvPr id="501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763" y="1268413"/>
            <a:ext cx="4729162"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38" y="4110038"/>
            <a:ext cx="8248650" cy="259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p:cNvSpPr txBox="1"/>
          <p:nvPr/>
        </p:nvSpPr>
        <p:spPr>
          <a:xfrm>
            <a:off x="0" y="7450"/>
            <a:ext cx="8028384" cy="646331"/>
          </a:xfrm>
          <a:prstGeom prst="rect">
            <a:avLst/>
          </a:prstGeom>
          <a:noFill/>
        </p:spPr>
        <p:txBody>
          <a:bodyPr wrap="square" rtlCol="0">
            <a:spAutoFit/>
          </a:bodyPr>
          <a:lstStyle/>
          <a:p>
            <a:r>
              <a:rPr lang="en-US" altLang="ja-JP" sz="3600" b="1" dirty="0">
                <a:solidFill>
                  <a:prstClr val="black"/>
                </a:solidFill>
                <a:cs typeface="+mj-cs"/>
              </a:rPr>
              <a:t>3. </a:t>
            </a:r>
            <a:r>
              <a:rPr lang="en-US" altLang="ja-JP" sz="3600" b="1" dirty="0">
                <a:solidFill>
                  <a:prstClr val="black"/>
                </a:solidFill>
                <a:latin typeface="Calibri" pitchFamily="34" charset="0"/>
                <a:cs typeface="+mj-cs"/>
              </a:rPr>
              <a:t>Capacity Building and Human Network</a:t>
            </a:r>
            <a:endParaRPr kumimoji="1" lang="ja-JP" altLang="en-US" b="1"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8</a:t>
            </a:fld>
            <a:endParaRPr kumimoji="1" lang="ja-JP"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タイトル 1"/>
          <p:cNvSpPr>
            <a:spLocks noGrp="1"/>
          </p:cNvSpPr>
          <p:nvPr>
            <p:ph type="title"/>
          </p:nvPr>
        </p:nvSpPr>
        <p:spPr>
          <a:xfrm>
            <a:off x="611560" y="1305171"/>
            <a:ext cx="4896544" cy="816068"/>
          </a:xfrm>
        </p:spPr>
        <p:txBody>
          <a:bodyPr>
            <a:normAutofit fontScale="90000"/>
          </a:bodyPr>
          <a:lstStyle/>
          <a:p>
            <a:pPr algn="l" eaLnBrk="1" hangingPunct="1"/>
            <a:r>
              <a:rPr lang="en-US" altLang="ja-JP" sz="2400" b="1" dirty="0" smtClean="0"/>
              <a:t>Mayon Volcanic </a:t>
            </a:r>
            <a:r>
              <a:rPr lang="en-US" altLang="ja-JP" sz="2400" b="1" dirty="0"/>
              <a:t>activity in </a:t>
            </a:r>
            <a:r>
              <a:rPr lang="en-US" altLang="ja-JP" sz="2400" b="1" dirty="0" smtClean="0"/>
              <a:t>Philippines</a:t>
            </a:r>
            <a:r>
              <a:rPr lang="en-US" altLang="ja-JP" sz="2400" b="1" dirty="0"/>
              <a:t> </a:t>
            </a:r>
            <a:r>
              <a:rPr lang="en-US" altLang="ja-JP" sz="2400" b="1" dirty="0" smtClean="0"/>
              <a:t/>
            </a:r>
            <a:br>
              <a:rPr lang="en-US" altLang="ja-JP" sz="2400" b="1" dirty="0" smtClean="0"/>
            </a:br>
            <a:r>
              <a:rPr lang="en-US" altLang="ja-JP" sz="2400" b="1" dirty="0" smtClean="0"/>
              <a:t>from </a:t>
            </a:r>
            <a:r>
              <a:rPr lang="en-US" altLang="ja-JP" sz="2400" b="1" dirty="0"/>
              <a:t>14 December 2009 </a:t>
            </a:r>
            <a:endParaRPr lang="ja-JP" altLang="en-US" sz="2800" b="1" dirty="0" smtClean="0"/>
          </a:p>
        </p:txBody>
      </p:sp>
      <p:pic>
        <p:nvPicPr>
          <p:cNvPr id="62467" name="コンテンツ プレースホルダ 3" descr="PHIVOLCS.jpg"/>
          <p:cNvPicPr>
            <a:picLocks noGrp="1" noChangeAspect="1"/>
          </p:cNvPicPr>
          <p:nvPr>
            <p:ph idx="1"/>
          </p:nvPr>
        </p:nvPicPr>
        <p:blipFill>
          <a:blip r:embed="rId3" cstate="print"/>
          <a:srcRect/>
          <a:stretch>
            <a:fillRect/>
          </a:stretch>
        </p:blipFill>
        <p:spPr>
          <a:xfrm>
            <a:off x="1" y="2142148"/>
            <a:ext cx="5582578" cy="3951148"/>
          </a:xfrm>
        </p:spPr>
      </p:pic>
      <p:sp>
        <p:nvSpPr>
          <p:cNvPr id="3" name="スライド番号プレースホルダー 2"/>
          <p:cNvSpPr>
            <a:spLocks noGrp="1"/>
          </p:cNvSpPr>
          <p:nvPr>
            <p:ph type="sldNum" sz="quarter" idx="12"/>
          </p:nvPr>
        </p:nvSpPr>
        <p:spPr>
          <a:xfrm>
            <a:off x="8132886" y="5977593"/>
            <a:ext cx="902677" cy="334962"/>
          </a:xfrm>
        </p:spPr>
        <p:txBody>
          <a:bodyPr/>
          <a:lstStyle/>
          <a:p>
            <a:fld id="{070A7835-6B72-4987-BFF9-720F0D3C952B}" type="slidenum">
              <a:rPr kumimoji="1" lang="ja-JP" altLang="en-US" smtClean="0"/>
              <a:pPr/>
              <a:t>9</a:t>
            </a:fld>
            <a:endParaRPr kumimoji="1" lang="ja-JP" altLang="en-US" dirty="0"/>
          </a:p>
        </p:txBody>
      </p:sp>
      <p:sp>
        <p:nvSpPr>
          <p:cNvPr id="10" name="正方形/長方形 9"/>
          <p:cNvSpPr/>
          <p:nvPr/>
        </p:nvSpPr>
        <p:spPr>
          <a:xfrm>
            <a:off x="6972822" y="197760"/>
            <a:ext cx="1692109" cy="420427"/>
          </a:xfrm>
          <a:prstGeom prst="rect">
            <a:avLst/>
          </a:prstGeom>
          <a:solidFill>
            <a:schemeClr val="bg1"/>
          </a:solidFill>
          <a:ln w="28575">
            <a:solidFill>
              <a:srgbClr val="FF0000"/>
            </a:solidFill>
          </a:ln>
        </p:spPr>
        <p:txBody>
          <a:bodyPr wrap="square" lIns="0" tIns="0" rIns="0" bIns="0" anchor="ctr" anchorCtr="0">
            <a:noAutofit/>
          </a:bodyPr>
          <a:lstStyle/>
          <a:p>
            <a:pPr algn="ctr"/>
            <a:r>
              <a:rPr kumimoji="0" lang="en-US" altLang="ja-JP" b="1" dirty="0">
                <a:solidFill>
                  <a:srgbClr val="FF0000"/>
                </a:solidFill>
                <a:latin typeface="Arial Narrow" pitchFamily="34" charset="0"/>
                <a:ea typeface="ＭＳ Ｐゴシック" pitchFamily="50" charset="-128"/>
                <a:cs typeface="Arial" pitchFamily="34" charset="0"/>
              </a:rPr>
              <a:t>Response Phase</a:t>
            </a:r>
          </a:p>
        </p:txBody>
      </p:sp>
      <p:sp>
        <p:nvSpPr>
          <p:cNvPr id="11" name="正方形/長方形 10"/>
          <p:cNvSpPr/>
          <p:nvPr/>
        </p:nvSpPr>
        <p:spPr>
          <a:xfrm>
            <a:off x="6974982" y="646732"/>
            <a:ext cx="1689949" cy="432047"/>
          </a:xfrm>
          <a:prstGeom prst="rect">
            <a:avLst/>
          </a:prstGeom>
          <a:solidFill>
            <a:schemeClr val="bg1"/>
          </a:solidFill>
          <a:ln w="28575">
            <a:solidFill>
              <a:schemeClr val="bg1">
                <a:lumMod val="75000"/>
              </a:schemeClr>
            </a:solidFill>
          </a:ln>
        </p:spPr>
        <p:txBody>
          <a:bodyPr wrap="square" lIns="0" tIns="0" rIns="0" bIns="0" anchor="ctr" anchorCtr="0">
            <a:noAutofit/>
          </a:bodyPr>
          <a:lstStyle/>
          <a:p>
            <a:pPr algn="ctr"/>
            <a:r>
              <a:rPr kumimoji="0" lang="en-US" altLang="ja-JP" b="1" dirty="0">
                <a:solidFill>
                  <a:schemeClr val="bg1">
                    <a:lumMod val="75000"/>
                  </a:schemeClr>
                </a:solidFill>
                <a:latin typeface="Arial Narrow" pitchFamily="34" charset="0"/>
                <a:ea typeface="ＭＳ Ｐゴシック" pitchFamily="50" charset="-128"/>
                <a:cs typeface="Arial" pitchFamily="34" charset="0"/>
              </a:rPr>
              <a:t>Recovery Phase</a:t>
            </a:r>
          </a:p>
        </p:txBody>
      </p:sp>
      <p:sp>
        <p:nvSpPr>
          <p:cNvPr id="12" name="正方形/長方形 11"/>
          <p:cNvSpPr/>
          <p:nvPr/>
        </p:nvSpPr>
        <p:spPr>
          <a:xfrm>
            <a:off x="6974982" y="1124744"/>
            <a:ext cx="1689949" cy="432047"/>
          </a:xfrm>
          <a:prstGeom prst="rect">
            <a:avLst/>
          </a:prstGeom>
          <a:solidFill>
            <a:schemeClr val="bg1"/>
          </a:solidFill>
          <a:ln w="28575">
            <a:solidFill>
              <a:srgbClr val="0000FF"/>
            </a:solidFill>
          </a:ln>
        </p:spPr>
        <p:txBody>
          <a:bodyPr wrap="square" lIns="0" tIns="0" rIns="0" bIns="0" anchor="ctr" anchorCtr="0">
            <a:noAutofit/>
          </a:bodyPr>
          <a:lstStyle/>
          <a:p>
            <a:pPr algn="ctr"/>
            <a:r>
              <a:rPr kumimoji="0" lang="en-US" altLang="ja-JP" sz="1400" b="1" dirty="0">
                <a:solidFill>
                  <a:srgbClr val="0000FF"/>
                </a:solidFill>
                <a:latin typeface="Arial Narrow" pitchFamily="34" charset="0"/>
                <a:cs typeface="Arial" pitchFamily="34" charset="0"/>
              </a:rPr>
              <a:t>Mitigation/</a:t>
            </a:r>
            <a:r>
              <a:rPr kumimoji="0" lang="ja-JP" altLang="en-US" sz="1400" b="1" dirty="0">
                <a:solidFill>
                  <a:srgbClr val="0000FF"/>
                </a:solidFill>
                <a:latin typeface="Arial Narrow" pitchFamily="34" charset="0"/>
                <a:cs typeface="Arial" pitchFamily="34" charset="0"/>
              </a:rPr>
              <a:t>　</a:t>
            </a:r>
            <a:br>
              <a:rPr kumimoji="0" lang="ja-JP" altLang="en-US" sz="1400" b="1" dirty="0">
                <a:solidFill>
                  <a:srgbClr val="0000FF"/>
                </a:solidFill>
                <a:latin typeface="Arial Narrow" pitchFamily="34" charset="0"/>
                <a:cs typeface="Arial" pitchFamily="34" charset="0"/>
              </a:rPr>
            </a:br>
            <a:r>
              <a:rPr kumimoji="0" lang="en-US" altLang="ja-JP" sz="1400" b="1" dirty="0">
                <a:solidFill>
                  <a:srgbClr val="0000FF"/>
                </a:solidFill>
                <a:latin typeface="Arial Narrow" pitchFamily="34" charset="0"/>
                <a:cs typeface="Arial" pitchFamily="34" charset="0"/>
              </a:rPr>
              <a:t>Preparedness Phase</a:t>
            </a:r>
          </a:p>
        </p:txBody>
      </p:sp>
      <p:sp>
        <p:nvSpPr>
          <p:cNvPr id="43" name="スライド番号プレースホルダ 3"/>
          <p:cNvSpPr txBox="1">
            <a:spLocks/>
          </p:cNvSpPr>
          <p:nvPr/>
        </p:nvSpPr>
        <p:spPr bwMode="auto">
          <a:xfrm>
            <a:off x="8132886" y="5977593"/>
            <a:ext cx="902677" cy="334962"/>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ja-JP"/>
            </a:defPPr>
            <a:lvl1pPr marL="0" algn="r" defTabSz="914400" rtl="0" eaLnBrk="1" latinLnBrk="0" hangingPunct="1">
              <a:spcBef>
                <a:spcPct val="0"/>
              </a:spcBef>
              <a:defRPr kumimoji="1" sz="1400" kern="1200">
                <a:solidFill>
                  <a:prstClr val="black"/>
                </a:solidFill>
                <a:latin typeface="+mj-lt"/>
                <a:ea typeface="+mj-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70A7835-6B72-4987-BFF9-720F0D3C952B}" type="slidenum">
              <a:rPr lang="ja-JP" altLang="en-US" smtClean="0"/>
              <a:pPr/>
              <a:t>9</a:t>
            </a:fld>
            <a:endParaRPr lang="ja-JP" altLang="en-US" dirty="0"/>
          </a:p>
        </p:txBody>
      </p:sp>
      <p:sp>
        <p:nvSpPr>
          <p:cNvPr id="44" name="スライド番号プレースホルダー 4"/>
          <p:cNvSpPr txBox="1">
            <a:spLocks/>
          </p:cNvSpPr>
          <p:nvPr/>
        </p:nvSpPr>
        <p:spPr bwMode="auto">
          <a:xfrm>
            <a:off x="8132886" y="5977593"/>
            <a:ext cx="902677" cy="334962"/>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ja-JP"/>
            </a:defPPr>
            <a:lvl1pPr marL="0" algn="r" defTabSz="914400" rtl="0" eaLnBrk="1" latinLnBrk="0" hangingPunct="1">
              <a:spcBef>
                <a:spcPct val="0"/>
              </a:spcBef>
              <a:defRPr kumimoji="1" sz="1400" kern="1200">
                <a:solidFill>
                  <a:prstClr val="black"/>
                </a:solidFill>
                <a:latin typeface="+mj-lt"/>
                <a:ea typeface="+mj-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70A7835-6B72-4987-BFF9-720F0D3C952B}" type="slidenum">
              <a:rPr lang="ja-JP" altLang="en-US" smtClean="0"/>
              <a:pPr/>
              <a:t>9</a:t>
            </a:fld>
            <a:endParaRPr lang="ja-JP" altLang="en-US" dirty="0"/>
          </a:p>
        </p:txBody>
      </p:sp>
      <p:sp>
        <p:nvSpPr>
          <p:cNvPr id="45" name="スライド番号プレースホルダ 3"/>
          <p:cNvSpPr txBox="1">
            <a:spLocks/>
          </p:cNvSpPr>
          <p:nvPr/>
        </p:nvSpPr>
        <p:spPr bwMode="auto">
          <a:xfrm>
            <a:off x="8132886" y="5977593"/>
            <a:ext cx="902677" cy="334962"/>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ja-JP"/>
            </a:defPPr>
            <a:lvl1pPr marL="0" algn="r" defTabSz="914400" rtl="0" eaLnBrk="1" latinLnBrk="0" hangingPunct="1">
              <a:spcBef>
                <a:spcPct val="0"/>
              </a:spcBef>
              <a:defRPr kumimoji="1" sz="1400" kern="1200">
                <a:solidFill>
                  <a:prstClr val="black"/>
                </a:solidFill>
                <a:latin typeface="+mj-lt"/>
                <a:ea typeface="+mj-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70A7835-6B72-4987-BFF9-720F0D3C952B}" type="slidenum">
              <a:rPr lang="ja-JP" altLang="en-US" smtClean="0"/>
              <a:pPr/>
              <a:t>9</a:t>
            </a:fld>
            <a:endParaRPr lang="ja-JP" altLang="en-US" dirty="0"/>
          </a:p>
        </p:txBody>
      </p:sp>
      <p:sp>
        <p:nvSpPr>
          <p:cNvPr id="46" name="テキスト ボックス 45"/>
          <p:cNvSpPr txBox="1"/>
          <p:nvPr/>
        </p:nvSpPr>
        <p:spPr>
          <a:xfrm>
            <a:off x="6228184" y="1772816"/>
            <a:ext cx="2807379" cy="738664"/>
          </a:xfrm>
          <a:prstGeom prst="rect">
            <a:avLst/>
          </a:prstGeom>
          <a:solidFill>
            <a:schemeClr val="bg1"/>
          </a:solidFill>
          <a:ln>
            <a:solidFill>
              <a:srgbClr val="0000FF"/>
            </a:solidFill>
          </a:ln>
        </p:spPr>
        <p:txBody>
          <a:bodyPr wrap="square" rtlCol="0">
            <a:spAutoFit/>
          </a:bodyPr>
          <a:lstStyle/>
          <a:p>
            <a:r>
              <a:rPr lang="en-US" altLang="ja-JP" sz="1400" dirty="0" smtClean="0">
                <a:solidFill>
                  <a:srgbClr val="0000FF"/>
                </a:solidFill>
              </a:rPr>
              <a:t>hazard maps were prepared</a:t>
            </a:r>
            <a:r>
              <a:rPr lang="en-US" altLang="ja-JP" sz="1400" dirty="0">
                <a:solidFill>
                  <a:srgbClr val="0000FF"/>
                </a:solidFill>
              </a:rPr>
              <a:t> with cooperation of JAXA and PHIVOLCS</a:t>
            </a:r>
            <a:r>
              <a:rPr lang="en-US" altLang="ja-JP" sz="1400" dirty="0" smtClean="0">
                <a:solidFill>
                  <a:srgbClr val="0000FF"/>
                </a:solidFill>
              </a:rPr>
              <a:t> </a:t>
            </a:r>
            <a:endParaRPr kumimoji="1" lang="ja-JP" altLang="en-US" sz="1400" dirty="0">
              <a:solidFill>
                <a:srgbClr val="0000FF"/>
              </a:solidFill>
            </a:endParaRPr>
          </a:p>
        </p:txBody>
      </p:sp>
      <p:sp>
        <p:nvSpPr>
          <p:cNvPr id="47" name="テキスト ボックス 46"/>
          <p:cNvSpPr txBox="1"/>
          <p:nvPr/>
        </p:nvSpPr>
        <p:spPr>
          <a:xfrm>
            <a:off x="6229117" y="3895308"/>
            <a:ext cx="2807379" cy="738664"/>
          </a:xfrm>
          <a:prstGeom prst="rect">
            <a:avLst/>
          </a:prstGeom>
          <a:solidFill>
            <a:schemeClr val="bg1"/>
          </a:solidFill>
          <a:ln>
            <a:solidFill>
              <a:srgbClr val="FF0000"/>
            </a:solidFill>
          </a:ln>
        </p:spPr>
        <p:txBody>
          <a:bodyPr wrap="square" rtlCol="0">
            <a:spAutoFit/>
          </a:bodyPr>
          <a:lstStyle>
            <a:defPPr>
              <a:defRPr lang="ja-JP"/>
            </a:defPPr>
          </a:lstStyle>
          <a:p>
            <a:r>
              <a:rPr lang="en-US" altLang="ja-JP" sz="1400" dirty="0">
                <a:solidFill>
                  <a:srgbClr val="FF0000"/>
                </a:solidFill>
              </a:rPr>
              <a:t>PHIVOLCS made lava deposit map by the eruption using these ALOS imagery and others</a:t>
            </a:r>
            <a:endParaRPr lang="en-US" altLang="ja-JP" sz="1400" dirty="0" smtClean="0">
              <a:solidFill>
                <a:srgbClr val="FF0000"/>
              </a:solidFill>
            </a:endParaRPr>
          </a:p>
        </p:txBody>
      </p:sp>
      <p:sp>
        <p:nvSpPr>
          <p:cNvPr id="48" name="テキスト ボックス 47"/>
          <p:cNvSpPr txBox="1"/>
          <p:nvPr/>
        </p:nvSpPr>
        <p:spPr>
          <a:xfrm>
            <a:off x="6229117" y="4922004"/>
            <a:ext cx="2807379" cy="738664"/>
          </a:xfrm>
          <a:prstGeom prst="rect">
            <a:avLst/>
          </a:prstGeom>
          <a:solidFill>
            <a:schemeClr val="bg1"/>
          </a:solidFill>
          <a:ln>
            <a:solidFill>
              <a:srgbClr val="FF0000"/>
            </a:solidFill>
          </a:ln>
        </p:spPr>
        <p:txBody>
          <a:bodyPr wrap="square" rtlCol="0">
            <a:spAutoFit/>
          </a:bodyPr>
          <a:lstStyle>
            <a:defPPr>
              <a:defRPr lang="ja-JP"/>
            </a:defPPr>
          </a:lstStyle>
          <a:p>
            <a:r>
              <a:rPr lang="en-US" altLang="ja-JP" sz="1400" dirty="0" smtClean="0">
                <a:solidFill>
                  <a:srgbClr val="FF0000"/>
                </a:solidFill>
              </a:rPr>
              <a:t>the maps were used to understand </a:t>
            </a:r>
            <a:r>
              <a:rPr lang="en-US" altLang="ja-JP" sz="1400" dirty="0">
                <a:solidFill>
                  <a:srgbClr val="FF0000"/>
                </a:solidFill>
              </a:rPr>
              <a:t>the situation and make decision by </a:t>
            </a:r>
            <a:r>
              <a:rPr lang="en-US" altLang="ja-JP" sz="1400" dirty="0" smtClean="0">
                <a:solidFill>
                  <a:srgbClr val="FF0000"/>
                </a:solidFill>
              </a:rPr>
              <a:t>NDCC</a:t>
            </a:r>
            <a:endParaRPr lang="ja-JP" altLang="en-US" sz="1400" dirty="0">
              <a:solidFill>
                <a:srgbClr val="FF0000"/>
              </a:solidFill>
            </a:endParaRPr>
          </a:p>
        </p:txBody>
      </p:sp>
      <p:sp>
        <p:nvSpPr>
          <p:cNvPr id="49" name="テキスト ボックス 48"/>
          <p:cNvSpPr txBox="1"/>
          <p:nvPr/>
        </p:nvSpPr>
        <p:spPr>
          <a:xfrm>
            <a:off x="6229117" y="3318083"/>
            <a:ext cx="2807379" cy="307777"/>
          </a:xfrm>
          <a:prstGeom prst="rect">
            <a:avLst/>
          </a:prstGeom>
          <a:solidFill>
            <a:schemeClr val="bg1"/>
          </a:solidFill>
          <a:ln>
            <a:solidFill>
              <a:srgbClr val="FF0000"/>
            </a:solidFill>
          </a:ln>
        </p:spPr>
        <p:txBody>
          <a:bodyPr wrap="square" rtlCol="0">
            <a:spAutoFit/>
          </a:bodyPr>
          <a:lstStyle>
            <a:defPPr>
              <a:defRPr lang="ja-JP"/>
            </a:defPPr>
            <a:lvl1pPr>
              <a:defRPr sz="1400">
                <a:solidFill>
                  <a:srgbClr val="FF0000"/>
                </a:solidFill>
              </a:defRPr>
            </a:lvl1pPr>
          </a:lstStyle>
          <a:p>
            <a:r>
              <a:rPr lang="en-US" altLang="ja-JP" dirty="0"/>
              <a:t>25 Dec.: Observation by Camera</a:t>
            </a:r>
            <a:endParaRPr lang="ja-JP" altLang="en-US" dirty="0"/>
          </a:p>
        </p:txBody>
      </p:sp>
      <p:sp>
        <p:nvSpPr>
          <p:cNvPr id="50" name="下矢印 49"/>
          <p:cNvSpPr/>
          <p:nvPr/>
        </p:nvSpPr>
        <p:spPr bwMode="auto">
          <a:xfrm>
            <a:off x="7510956" y="2617168"/>
            <a:ext cx="373412" cy="144016"/>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350" marR="0" indent="-635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51" name="下矢印 50"/>
          <p:cNvSpPr/>
          <p:nvPr/>
        </p:nvSpPr>
        <p:spPr bwMode="auto">
          <a:xfrm>
            <a:off x="7510956" y="3714417"/>
            <a:ext cx="373412" cy="144016"/>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350" indent="-6350" fontAlgn="base">
              <a:spcBef>
                <a:spcPct val="20000"/>
              </a:spcBef>
              <a:spcAft>
                <a:spcPct val="0"/>
              </a:spcAft>
            </a:pPr>
            <a:endParaRPr lang="ja-JP" altLang="en-US" sz="2800" dirty="0">
              <a:latin typeface="Arial" pitchFamily="34" charset="0"/>
              <a:ea typeface="ＭＳ Ｐゴシック" pitchFamily="50" charset="-128"/>
            </a:endParaRPr>
          </a:p>
        </p:txBody>
      </p:sp>
      <p:sp>
        <p:nvSpPr>
          <p:cNvPr id="52" name="下矢印 51"/>
          <p:cNvSpPr/>
          <p:nvPr/>
        </p:nvSpPr>
        <p:spPr bwMode="auto">
          <a:xfrm>
            <a:off x="7510956" y="4705980"/>
            <a:ext cx="373412" cy="144016"/>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350" indent="-6350" fontAlgn="base">
              <a:spcBef>
                <a:spcPct val="20000"/>
              </a:spcBef>
              <a:spcAft>
                <a:spcPct val="0"/>
              </a:spcAft>
            </a:pPr>
            <a:endParaRPr lang="ja-JP" altLang="en-US" sz="2800" dirty="0">
              <a:latin typeface="Arial" pitchFamily="34" charset="0"/>
              <a:ea typeface="ＭＳ Ｐゴシック" pitchFamily="50" charset="-128"/>
            </a:endParaRPr>
          </a:p>
        </p:txBody>
      </p:sp>
      <p:sp>
        <p:nvSpPr>
          <p:cNvPr id="53" name="正方形/長方形 52"/>
          <p:cNvSpPr/>
          <p:nvPr/>
        </p:nvSpPr>
        <p:spPr>
          <a:xfrm>
            <a:off x="6372200" y="5766936"/>
            <a:ext cx="2771800" cy="646331"/>
          </a:xfrm>
          <a:prstGeom prst="rect">
            <a:avLst/>
          </a:prstGeom>
          <a:solidFill>
            <a:schemeClr val="bg1"/>
          </a:solidFill>
        </p:spPr>
        <p:txBody>
          <a:bodyPr wrap="square">
            <a:spAutoFit/>
          </a:bodyPr>
          <a:lstStyle/>
          <a:p>
            <a:pPr marL="261938" indent="-261938"/>
            <a:r>
              <a:rPr lang="en-US" altLang="ja-JP" sz="1200" dirty="0" smtClean="0"/>
              <a:t>*1: </a:t>
            </a:r>
            <a:r>
              <a:rPr lang="en-US" altLang="ja-JP" sz="1200" dirty="0"/>
              <a:t>Philippine Institute of Volcanology and </a:t>
            </a:r>
            <a:r>
              <a:rPr lang="en-US" altLang="ja-JP" sz="1200" dirty="0" smtClean="0"/>
              <a:t>Seismology</a:t>
            </a:r>
          </a:p>
          <a:p>
            <a:pPr marL="261938" indent="-261938"/>
            <a:r>
              <a:rPr lang="is-IS" altLang="ja-JP" sz="1200" dirty="0" smtClean="0"/>
              <a:t>*2: National </a:t>
            </a:r>
            <a:r>
              <a:rPr lang="is-IS" altLang="ja-JP" sz="1200" dirty="0"/>
              <a:t>Disaster Coordinating</a:t>
            </a:r>
            <a:r>
              <a:rPr lang="en-US" altLang="ja-JP" sz="1200" dirty="0" smtClean="0"/>
              <a:t> </a:t>
            </a:r>
            <a:endParaRPr lang="ja-JP" altLang="en-US" sz="1200" dirty="0"/>
          </a:p>
        </p:txBody>
      </p:sp>
      <p:sp>
        <p:nvSpPr>
          <p:cNvPr id="56" name="テキスト ボックス 55"/>
          <p:cNvSpPr txBox="1"/>
          <p:nvPr/>
        </p:nvSpPr>
        <p:spPr>
          <a:xfrm>
            <a:off x="6229117" y="2761184"/>
            <a:ext cx="2807379" cy="307777"/>
          </a:xfrm>
          <a:prstGeom prst="rect">
            <a:avLst/>
          </a:prstGeom>
          <a:solidFill>
            <a:schemeClr val="bg1"/>
          </a:solidFill>
          <a:ln>
            <a:solidFill>
              <a:srgbClr val="FF0000"/>
            </a:solidFill>
          </a:ln>
        </p:spPr>
        <p:txBody>
          <a:bodyPr wrap="square" rtlCol="0">
            <a:spAutoFit/>
          </a:bodyPr>
          <a:lstStyle>
            <a:defPPr>
              <a:defRPr lang="ja-JP"/>
            </a:defPPr>
            <a:lvl1pPr>
              <a:defRPr sz="1400">
                <a:solidFill>
                  <a:srgbClr val="FF0000"/>
                </a:solidFill>
              </a:defRPr>
            </a:lvl1pPr>
          </a:lstStyle>
          <a:p>
            <a:r>
              <a:rPr lang="en-US" altLang="ja-JP" dirty="0"/>
              <a:t>20 Dec.: the lava was confirmed</a:t>
            </a:r>
            <a:endParaRPr lang="ja-JP" altLang="en-US" dirty="0"/>
          </a:p>
        </p:txBody>
      </p:sp>
      <p:sp>
        <p:nvSpPr>
          <p:cNvPr id="57" name="下矢印 56"/>
          <p:cNvSpPr/>
          <p:nvPr/>
        </p:nvSpPr>
        <p:spPr bwMode="auto">
          <a:xfrm>
            <a:off x="7510956" y="3121223"/>
            <a:ext cx="373412" cy="144016"/>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350" indent="-6350" fontAlgn="base">
              <a:spcBef>
                <a:spcPct val="20000"/>
              </a:spcBef>
              <a:spcAft>
                <a:spcPct val="0"/>
              </a:spcAft>
            </a:pPr>
            <a:endParaRPr lang="ja-JP" altLang="en-US" sz="2800" dirty="0">
              <a:latin typeface="Arial" pitchFamily="34" charset="0"/>
              <a:ea typeface="ＭＳ Ｐゴシック" pitchFamily="50" charset="-128"/>
            </a:endParaRPr>
          </a:p>
        </p:txBody>
      </p:sp>
      <p:cxnSp>
        <p:nvCxnSpPr>
          <p:cNvPr id="23" name="直線コネクタ 22"/>
          <p:cNvCxnSpPr/>
          <p:nvPr/>
        </p:nvCxnSpPr>
        <p:spPr bwMode="auto">
          <a:xfrm>
            <a:off x="5508104" y="3675914"/>
            <a:ext cx="3635896" cy="0"/>
          </a:xfrm>
          <a:prstGeom prst="line">
            <a:avLst/>
          </a:prstGeom>
          <a:noFill/>
          <a:ln w="9525" cap="flat" cmpd="sng" algn="ctr">
            <a:solidFill>
              <a:schemeClr val="tx1"/>
            </a:solidFill>
            <a:prstDash val="solid"/>
            <a:round/>
            <a:headEnd type="none" w="med" len="med"/>
            <a:tailEnd type="none" w="med" len="med"/>
          </a:ln>
          <a:effectLst/>
        </p:spPr>
      </p:cxnSp>
      <p:cxnSp>
        <p:nvCxnSpPr>
          <p:cNvPr id="24" name="直線矢印コネクタ 23"/>
          <p:cNvCxnSpPr/>
          <p:nvPr/>
        </p:nvCxnSpPr>
        <p:spPr bwMode="auto">
          <a:xfrm flipV="1">
            <a:off x="5796136" y="3675914"/>
            <a:ext cx="0" cy="1966170"/>
          </a:xfrm>
          <a:prstGeom prst="straightConnector1">
            <a:avLst/>
          </a:prstGeom>
          <a:noFill/>
          <a:ln w="9525" cap="flat" cmpd="sng" algn="ctr">
            <a:solidFill>
              <a:schemeClr val="tx1"/>
            </a:solidFill>
            <a:prstDash val="solid"/>
            <a:round/>
            <a:headEnd type="arrow"/>
            <a:tailEnd type="arrow"/>
          </a:ln>
          <a:effectLst/>
        </p:spPr>
      </p:cxnSp>
      <p:sp>
        <p:nvSpPr>
          <p:cNvPr id="25" name="テキスト ボックス 24"/>
          <p:cNvSpPr txBox="1"/>
          <p:nvPr/>
        </p:nvSpPr>
        <p:spPr>
          <a:xfrm rot="16200000">
            <a:off x="5184068" y="4286363"/>
            <a:ext cx="1224136" cy="738664"/>
          </a:xfrm>
          <a:prstGeom prst="rect">
            <a:avLst/>
          </a:prstGeom>
          <a:solidFill>
            <a:schemeClr val="bg1"/>
          </a:solidFill>
        </p:spPr>
        <p:txBody>
          <a:bodyPr wrap="square" lIns="0" tIns="0" rIns="0" bIns="0" rtlCol="0">
            <a:spAutoFit/>
          </a:bodyPr>
          <a:lstStyle>
            <a:defPPr>
              <a:defRPr lang="ja-JP"/>
            </a:defPPr>
            <a:lvl1pPr>
              <a:defRPr sz="1600"/>
            </a:lvl1pPr>
          </a:lstStyle>
          <a:p>
            <a:pPr algn="ctr"/>
            <a:r>
              <a:rPr lang="en-US" altLang="ja-JP" dirty="0" smtClean="0"/>
              <a:t>Disaster </a:t>
            </a:r>
            <a:r>
              <a:rPr lang="en-US" altLang="ja-JP" dirty="0"/>
              <a:t>Management Agencies</a:t>
            </a:r>
            <a:endParaRPr lang="ja-JP" altLang="en-US" dirty="0"/>
          </a:p>
        </p:txBody>
      </p:sp>
      <p:cxnSp>
        <p:nvCxnSpPr>
          <p:cNvPr id="26" name="直線矢印コネクタ 25"/>
          <p:cNvCxnSpPr/>
          <p:nvPr/>
        </p:nvCxnSpPr>
        <p:spPr bwMode="auto">
          <a:xfrm flipV="1">
            <a:off x="5796136" y="2511480"/>
            <a:ext cx="0" cy="1133544"/>
          </a:xfrm>
          <a:prstGeom prst="straightConnector1">
            <a:avLst/>
          </a:prstGeom>
          <a:noFill/>
          <a:ln w="9525" cap="flat" cmpd="sng" algn="ctr">
            <a:solidFill>
              <a:schemeClr val="tx1"/>
            </a:solidFill>
            <a:prstDash val="solid"/>
            <a:round/>
            <a:headEnd type="arrow"/>
            <a:tailEnd type="arrow"/>
          </a:ln>
          <a:effectLst/>
        </p:spPr>
      </p:cxnSp>
      <p:sp>
        <p:nvSpPr>
          <p:cNvPr id="27" name="テキスト ボックス 26"/>
          <p:cNvSpPr txBox="1"/>
          <p:nvPr/>
        </p:nvSpPr>
        <p:spPr>
          <a:xfrm rot="16200000">
            <a:off x="5288159" y="2982579"/>
            <a:ext cx="1078669" cy="246221"/>
          </a:xfrm>
          <a:prstGeom prst="rect">
            <a:avLst/>
          </a:prstGeom>
          <a:solidFill>
            <a:schemeClr val="bg1"/>
          </a:solidFill>
        </p:spPr>
        <p:txBody>
          <a:bodyPr wrap="square" lIns="0" tIns="0" rIns="0" bIns="0" rtlCol="0">
            <a:spAutoFit/>
          </a:bodyPr>
          <a:lstStyle/>
          <a:p>
            <a:pPr algn="ctr"/>
            <a:r>
              <a:rPr kumimoji="1" lang="en-US" altLang="ja-JP" sz="1600" dirty="0" smtClean="0"/>
              <a:t>DPN/</a:t>
            </a:r>
            <a:r>
              <a:rPr kumimoji="1" lang="ja-JP" altLang="en-US" sz="1600" dirty="0" smtClean="0"/>
              <a:t>　</a:t>
            </a:r>
            <a:r>
              <a:rPr lang="en-US" altLang="ja-JP" sz="1600" dirty="0" smtClean="0"/>
              <a:t>DAN</a:t>
            </a:r>
            <a:endParaRPr kumimoji="1" lang="ja-JP" altLang="en-US" sz="1600" dirty="0"/>
          </a:p>
        </p:txBody>
      </p:sp>
      <p:sp>
        <p:nvSpPr>
          <p:cNvPr id="2" name="テキスト ボックス 1"/>
          <p:cNvSpPr txBox="1"/>
          <p:nvPr/>
        </p:nvSpPr>
        <p:spPr>
          <a:xfrm>
            <a:off x="107504" y="116632"/>
            <a:ext cx="6984776" cy="646331"/>
          </a:xfrm>
          <a:prstGeom prst="rect">
            <a:avLst/>
          </a:prstGeom>
          <a:noFill/>
        </p:spPr>
        <p:txBody>
          <a:bodyPr wrap="square" rtlCol="0">
            <a:spAutoFit/>
          </a:bodyPr>
          <a:lstStyle/>
          <a:p>
            <a:r>
              <a:rPr kumimoji="1" lang="en-US" altLang="ja-JP" sz="3600" dirty="0" smtClean="0"/>
              <a:t>4. Success Story Project</a:t>
            </a:r>
            <a:endParaRPr kumimoji="1" lang="ja-JP" altLang="en-US" sz="3600" dirty="0"/>
          </a:p>
        </p:txBody>
      </p:sp>
    </p:spTree>
    <p:extLst>
      <p:ext uri="{BB962C8B-B14F-4D97-AF65-F5344CB8AC3E}">
        <p14:creationId xmlns:p14="http://schemas.microsoft.com/office/powerpoint/2010/main" val="5474353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764</TotalTime>
  <Words>1431</Words>
  <Application>Microsoft Office PowerPoint</Application>
  <PresentationFormat>画面に合わせる (4:3)</PresentationFormat>
  <Paragraphs>338</Paragraphs>
  <Slides>24</Slides>
  <Notes>3</Notes>
  <HiddenSlides>0</HiddenSlides>
  <MMClips>0</MMClips>
  <ScaleCrop>false</ScaleCrop>
  <HeadingPairs>
    <vt:vector size="4" baseType="variant">
      <vt:variant>
        <vt:lpstr>テーマ</vt:lpstr>
      </vt:variant>
      <vt:variant>
        <vt:i4>1</vt:i4>
      </vt:variant>
      <vt:variant>
        <vt:lpstr>スライド タイトル</vt:lpstr>
      </vt:variant>
      <vt:variant>
        <vt:i4>24</vt:i4>
      </vt:variant>
    </vt:vector>
  </HeadingPairs>
  <TitlesOfParts>
    <vt:vector size="25" baseType="lpstr">
      <vt:lpstr>Office テーマ</vt:lpstr>
      <vt:lpstr>PowerPoint プレゼンテーション</vt:lpstr>
      <vt:lpstr>Contents</vt:lpstr>
      <vt:lpstr>1. What is sentinel asia ?</vt:lpstr>
      <vt:lpstr>PowerPoint プレゼンテーション</vt:lpstr>
      <vt:lpstr> 1. Emergency Observation </vt:lpstr>
      <vt:lpstr>Great East Japan Earthquake  observed by Sentinel Asia Constellation</vt:lpstr>
      <vt:lpstr>PowerPoint プレゼンテーション</vt:lpstr>
      <vt:lpstr>PowerPoint プレゼンテーション</vt:lpstr>
      <vt:lpstr>Mayon Volcanic activity in Philippines  from 14 December 2009 </vt:lpstr>
      <vt:lpstr>2. Sentinel Asia step 3 evolution</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Sentinel Asia Triggered for Myanmar Flood 2015 July</vt:lpstr>
      <vt:lpstr>PowerPoint プレゼンテーション</vt:lpstr>
      <vt:lpstr>PowerPoint プレゼンテーション</vt:lpstr>
      <vt:lpstr>PowerPoint プレゼンテーション</vt:lpstr>
      <vt:lpstr>CEOS and SEntinel asia cooperation</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Sentinel Asia Step 3  Evolution</dc:title>
  <dc:creator>伊藤　道夫</dc:creator>
  <cp:lastModifiedBy>各自設定して下さい</cp:lastModifiedBy>
  <cp:revision>51</cp:revision>
  <cp:lastPrinted>2015-09-05T07:40:50Z</cp:lastPrinted>
  <dcterms:created xsi:type="dcterms:W3CDTF">2015-09-05T03:05:56Z</dcterms:created>
  <dcterms:modified xsi:type="dcterms:W3CDTF">2015-09-06T03:54:19Z</dcterms:modified>
</cp:coreProperties>
</file>