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79" r:id="rId4"/>
    <p:sldId id="280" r:id="rId5"/>
    <p:sldId id="294" r:id="rId6"/>
    <p:sldId id="281" r:id="rId7"/>
    <p:sldId id="295" r:id="rId8"/>
    <p:sldId id="286" r:id="rId9"/>
    <p:sldId id="288" r:id="rId10"/>
    <p:sldId id="285" r:id="rId11"/>
    <p:sldId id="282" r:id="rId12"/>
    <p:sldId id="283" r:id="rId13"/>
    <p:sldId id="284" r:id="rId14"/>
    <p:sldId id="292" r:id="rId15"/>
    <p:sldId id="289" r:id="rId16"/>
    <p:sldId id="296" r:id="rId17"/>
    <p:sldId id="290" r:id="rId18"/>
    <p:sldId id="293" r:id="rId19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rgbClr val="002569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rgbClr val="002569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rgbClr val="002569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rgbClr val="002569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rgbClr val="002569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rgbClr val="002569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rgbClr val="002569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rgbClr val="002569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rgbClr val="002569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0681" autoAdjust="0"/>
  </p:normalViewPr>
  <p:slideViewPr>
    <p:cSldViewPr>
      <p:cViewPr>
        <p:scale>
          <a:sx n="70" d="100"/>
          <a:sy n="70" d="100"/>
        </p:scale>
        <p:origin x="3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ilcea\Dropbox\___WGCapD\__E_LEARNING\__Distance_Education_2015\All_Registrations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8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ilcea\Dropbox\__@Pesquisa_Doc\__Webinars\Nova_Versao_Paper\Affiliation_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4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5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6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pieChart>
        <c:varyColors val="1"/>
        <c:ser>
          <c:idx val="0"/>
          <c:order val="0"/>
          <c:cat>
            <c:strRef>
              <c:f>'Complete list'!$F$2:$F$8</c:f>
              <c:strCache>
                <c:ptCount val="7"/>
                <c:pt idx="0">
                  <c:v>Africa (43)</c:v>
                </c:pt>
                <c:pt idx="1">
                  <c:v>Central America and the Caribbean (2)</c:v>
                </c:pt>
                <c:pt idx="2">
                  <c:v>North America (35)</c:v>
                </c:pt>
                <c:pt idx="3">
                  <c:v>South America (19)</c:v>
                </c:pt>
                <c:pt idx="4">
                  <c:v>Asia (33)</c:v>
                </c:pt>
                <c:pt idx="5">
                  <c:v>Australia (1)</c:v>
                </c:pt>
                <c:pt idx="6">
                  <c:v>Europe (11)</c:v>
                </c:pt>
              </c:strCache>
            </c:strRef>
          </c:cat>
          <c:val>
            <c:numRef>
              <c:f>'Complete list'!$G$2:$G$8</c:f>
              <c:numCache>
                <c:formatCode>General</c:formatCode>
                <c:ptCount val="7"/>
                <c:pt idx="0">
                  <c:v>43</c:v>
                </c:pt>
                <c:pt idx="1">
                  <c:v>2</c:v>
                </c:pt>
                <c:pt idx="2">
                  <c:v>35</c:v>
                </c:pt>
                <c:pt idx="3">
                  <c:v>19</c:v>
                </c:pt>
                <c:pt idx="4">
                  <c:v>33</c:v>
                </c:pt>
                <c:pt idx="5">
                  <c:v>1</c:v>
                </c:pt>
                <c:pt idx="6">
                  <c:v>11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800" b="1"/>
          </a:pPr>
          <a:endParaRPr lang="pt-BR"/>
        </a:p>
      </c:txPr>
    </c:legend>
    <c:plotVisOnly val="1"/>
    <c:dispBlanksAs val="zero"/>
  </c:chart>
  <c:spPr>
    <a:ln>
      <a:solidFill>
        <a:srgbClr val="002060"/>
      </a:solidFill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200" b="0">
                <a:latin typeface="Garamond" pitchFamily="18" charset="0"/>
              </a:defRPr>
            </a:pPr>
            <a:r>
              <a:rPr lang="pt-BR" sz="1200" b="1">
                <a:latin typeface="Garamond" pitchFamily="18" charset="0"/>
              </a:rPr>
              <a:t>How would you rate...?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5171211237484204E-2"/>
          <c:y val="0.10629251700680274"/>
          <c:w val="0.9278534801205407"/>
          <c:h val="0.69579249022443646"/>
        </c:manualLayout>
      </c:layout>
      <c:barChart>
        <c:barDir val="col"/>
        <c:grouping val="clustered"/>
        <c:ser>
          <c:idx val="0"/>
          <c:order val="0"/>
          <c:tx>
            <c:strRef>
              <c:f>FeedbackSurvey!$C$240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FeedbackSurvey!$B$241:$B$254</c:f>
              <c:strCache>
                <c:ptCount val="13"/>
                <c:pt idx="0">
                  <c:v>Moodle</c:v>
                </c:pt>
                <c:pt idx="2">
                  <c:v>Presentations &amp; Learning materials</c:v>
                </c:pt>
                <c:pt idx="4">
                  <c:v>Webinar recordings</c:v>
                </c:pt>
                <c:pt idx="6">
                  <c:v> GoToWebinar</c:v>
                </c:pt>
                <c:pt idx="8">
                  <c:v>Quizzes</c:v>
                </c:pt>
                <c:pt idx="10">
                  <c:v>Course content</c:v>
                </c:pt>
                <c:pt idx="12">
                  <c:v>Instructors</c:v>
                </c:pt>
              </c:strCache>
            </c:strRef>
          </c:cat>
          <c:val>
            <c:numRef>
              <c:f>FeedbackSurvey!$C$241:$C$254</c:f>
              <c:numCache>
                <c:formatCode>@</c:formatCode>
                <c:ptCount val="14"/>
                <c:pt idx="0" formatCode="0%">
                  <c:v>0</c:v>
                </c:pt>
                <c:pt idx="1">
                  <c:v>0</c:v>
                </c:pt>
                <c:pt idx="2" formatCode="0%">
                  <c:v>0</c:v>
                </c:pt>
                <c:pt idx="3">
                  <c:v>0</c:v>
                </c:pt>
                <c:pt idx="4" formatCode="0%">
                  <c:v>0</c:v>
                </c:pt>
                <c:pt idx="5">
                  <c:v>0</c:v>
                </c:pt>
                <c:pt idx="6" formatCode="0%">
                  <c:v>0</c:v>
                </c:pt>
                <c:pt idx="7">
                  <c:v>0</c:v>
                </c:pt>
                <c:pt idx="8" formatCode="0%">
                  <c:v>0</c:v>
                </c:pt>
                <c:pt idx="9">
                  <c:v>0</c:v>
                </c:pt>
                <c:pt idx="10" formatCode="0%">
                  <c:v>0</c:v>
                </c:pt>
                <c:pt idx="11">
                  <c:v>0</c:v>
                </c:pt>
                <c:pt idx="12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FeedbackSurvey!$D$240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strRef>
              <c:f>FeedbackSurvey!$B$241:$B$254</c:f>
              <c:strCache>
                <c:ptCount val="13"/>
                <c:pt idx="0">
                  <c:v>Moodle</c:v>
                </c:pt>
                <c:pt idx="2">
                  <c:v>Presentations &amp; Learning materials</c:v>
                </c:pt>
                <c:pt idx="4">
                  <c:v>Webinar recordings</c:v>
                </c:pt>
                <c:pt idx="6">
                  <c:v> GoToWebinar</c:v>
                </c:pt>
                <c:pt idx="8">
                  <c:v>Quizzes</c:v>
                </c:pt>
                <c:pt idx="10">
                  <c:v>Course content</c:v>
                </c:pt>
                <c:pt idx="12">
                  <c:v>Instructors</c:v>
                </c:pt>
              </c:strCache>
            </c:strRef>
          </c:cat>
          <c:val>
            <c:numRef>
              <c:f>FeedbackSurvey!$D$241:$D$254</c:f>
              <c:numCache>
                <c:formatCode>@</c:formatCode>
                <c:ptCount val="14"/>
                <c:pt idx="0" formatCode="0%">
                  <c:v>4.3478260869565223E-2</c:v>
                </c:pt>
                <c:pt idx="1">
                  <c:v>0</c:v>
                </c:pt>
                <c:pt idx="2" formatCode="0%">
                  <c:v>2.1739130434782612E-2</c:v>
                </c:pt>
                <c:pt idx="3">
                  <c:v>0</c:v>
                </c:pt>
                <c:pt idx="4" formatCode="0%">
                  <c:v>4.3478260869565223E-2</c:v>
                </c:pt>
                <c:pt idx="5">
                  <c:v>0</c:v>
                </c:pt>
                <c:pt idx="6" formatCode="0%">
                  <c:v>4.3478260869565223E-2</c:v>
                </c:pt>
                <c:pt idx="7">
                  <c:v>0</c:v>
                </c:pt>
                <c:pt idx="8" formatCode="0%">
                  <c:v>0.13043478260869559</c:v>
                </c:pt>
                <c:pt idx="9">
                  <c:v>0</c:v>
                </c:pt>
                <c:pt idx="10" formatCode="0%">
                  <c:v>0</c:v>
                </c:pt>
                <c:pt idx="11">
                  <c:v>0</c:v>
                </c:pt>
                <c:pt idx="12" formatCode="0%">
                  <c:v>0</c:v>
                </c:pt>
              </c:numCache>
            </c:numRef>
          </c:val>
        </c:ser>
        <c:ser>
          <c:idx val="2"/>
          <c:order val="2"/>
          <c:tx>
            <c:strRef>
              <c:f>FeedbackSurvey!$E$240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strRef>
              <c:f>FeedbackSurvey!$B$241:$B$254</c:f>
              <c:strCache>
                <c:ptCount val="13"/>
                <c:pt idx="0">
                  <c:v>Moodle</c:v>
                </c:pt>
                <c:pt idx="2">
                  <c:v>Presentations &amp; Learning materials</c:v>
                </c:pt>
                <c:pt idx="4">
                  <c:v>Webinar recordings</c:v>
                </c:pt>
                <c:pt idx="6">
                  <c:v> GoToWebinar</c:v>
                </c:pt>
                <c:pt idx="8">
                  <c:v>Quizzes</c:v>
                </c:pt>
                <c:pt idx="10">
                  <c:v>Course content</c:v>
                </c:pt>
                <c:pt idx="12">
                  <c:v>Instructors</c:v>
                </c:pt>
              </c:strCache>
            </c:strRef>
          </c:cat>
          <c:val>
            <c:numRef>
              <c:f>FeedbackSurvey!$E$241:$E$254</c:f>
              <c:numCache>
                <c:formatCode>@</c:formatCode>
                <c:ptCount val="14"/>
                <c:pt idx="0" formatCode="0%">
                  <c:v>0.1956521739130426</c:v>
                </c:pt>
                <c:pt idx="1">
                  <c:v>0</c:v>
                </c:pt>
                <c:pt idx="2" formatCode="0%">
                  <c:v>0.23913043478260945</c:v>
                </c:pt>
                <c:pt idx="3">
                  <c:v>0</c:v>
                </c:pt>
                <c:pt idx="4" formatCode="0%">
                  <c:v>0.34782608695652312</c:v>
                </c:pt>
                <c:pt idx="5">
                  <c:v>0</c:v>
                </c:pt>
                <c:pt idx="6" formatCode="0%">
                  <c:v>0.1739130434782622</c:v>
                </c:pt>
                <c:pt idx="7">
                  <c:v>0</c:v>
                </c:pt>
                <c:pt idx="8" formatCode="0%">
                  <c:v>0.30434782608695682</c:v>
                </c:pt>
                <c:pt idx="9">
                  <c:v>0</c:v>
                </c:pt>
                <c:pt idx="10" formatCode="0%">
                  <c:v>0.2173913043478273</c:v>
                </c:pt>
                <c:pt idx="11">
                  <c:v>0</c:v>
                </c:pt>
                <c:pt idx="12" formatCode="0%">
                  <c:v>0.26086956521739291</c:v>
                </c:pt>
              </c:numCache>
            </c:numRef>
          </c:val>
        </c:ser>
        <c:ser>
          <c:idx val="3"/>
          <c:order val="3"/>
          <c:tx>
            <c:strRef>
              <c:f>FeedbackSurvey!$F$240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FeedbackSurvey!$B$241:$B$254</c:f>
              <c:strCache>
                <c:ptCount val="13"/>
                <c:pt idx="0">
                  <c:v>Moodle</c:v>
                </c:pt>
                <c:pt idx="2">
                  <c:v>Presentations &amp; Learning materials</c:v>
                </c:pt>
                <c:pt idx="4">
                  <c:v>Webinar recordings</c:v>
                </c:pt>
                <c:pt idx="6">
                  <c:v> GoToWebinar</c:v>
                </c:pt>
                <c:pt idx="8">
                  <c:v>Quizzes</c:v>
                </c:pt>
                <c:pt idx="10">
                  <c:v>Course content</c:v>
                </c:pt>
                <c:pt idx="12">
                  <c:v>Instructors</c:v>
                </c:pt>
              </c:strCache>
            </c:strRef>
          </c:cat>
          <c:val>
            <c:numRef>
              <c:f>FeedbackSurvey!$F$241:$F$254</c:f>
              <c:numCache>
                <c:formatCode>@</c:formatCode>
                <c:ptCount val="14"/>
                <c:pt idx="0" formatCode="0%">
                  <c:v>0.45652173913043481</c:v>
                </c:pt>
                <c:pt idx="1">
                  <c:v>0</c:v>
                </c:pt>
                <c:pt idx="2" formatCode="0%">
                  <c:v>0.36956521739130432</c:v>
                </c:pt>
                <c:pt idx="3">
                  <c:v>0</c:v>
                </c:pt>
                <c:pt idx="4" formatCode="0%">
                  <c:v>0.34782608695652312</c:v>
                </c:pt>
                <c:pt idx="5">
                  <c:v>0</c:v>
                </c:pt>
                <c:pt idx="6" formatCode="0%">
                  <c:v>0.54347826086956519</c:v>
                </c:pt>
                <c:pt idx="7">
                  <c:v>0</c:v>
                </c:pt>
                <c:pt idx="8" formatCode="0%">
                  <c:v>0.41304347826087107</c:v>
                </c:pt>
                <c:pt idx="9">
                  <c:v>0</c:v>
                </c:pt>
                <c:pt idx="10" formatCode="0%">
                  <c:v>0.34782608695652312</c:v>
                </c:pt>
                <c:pt idx="11">
                  <c:v>0</c:v>
                </c:pt>
                <c:pt idx="12" formatCode="0%">
                  <c:v>0.36956521739130432</c:v>
                </c:pt>
              </c:numCache>
            </c:numRef>
          </c:val>
        </c:ser>
        <c:ser>
          <c:idx val="4"/>
          <c:order val="4"/>
          <c:tx>
            <c:strRef>
              <c:f>FeedbackSurvey!$G$240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strRef>
              <c:f>FeedbackSurvey!$B$241:$B$254</c:f>
              <c:strCache>
                <c:ptCount val="13"/>
                <c:pt idx="0">
                  <c:v>Moodle</c:v>
                </c:pt>
                <c:pt idx="2">
                  <c:v>Presentations &amp; Learning materials</c:v>
                </c:pt>
                <c:pt idx="4">
                  <c:v>Webinar recordings</c:v>
                </c:pt>
                <c:pt idx="6">
                  <c:v> GoToWebinar</c:v>
                </c:pt>
                <c:pt idx="8">
                  <c:v>Quizzes</c:v>
                </c:pt>
                <c:pt idx="10">
                  <c:v>Course content</c:v>
                </c:pt>
                <c:pt idx="12">
                  <c:v>Instructors</c:v>
                </c:pt>
              </c:strCache>
            </c:strRef>
          </c:cat>
          <c:val>
            <c:numRef>
              <c:f>FeedbackSurvey!$G$241:$G$254</c:f>
              <c:numCache>
                <c:formatCode>@</c:formatCode>
                <c:ptCount val="14"/>
                <c:pt idx="0" formatCode="0%">
                  <c:v>0.30434782608695682</c:v>
                </c:pt>
                <c:pt idx="1">
                  <c:v>0</c:v>
                </c:pt>
                <c:pt idx="2" formatCode="0%">
                  <c:v>0.36956521739130432</c:v>
                </c:pt>
                <c:pt idx="3">
                  <c:v>0</c:v>
                </c:pt>
                <c:pt idx="4" formatCode="0%">
                  <c:v>0.26086956521739291</c:v>
                </c:pt>
                <c:pt idx="5">
                  <c:v>0</c:v>
                </c:pt>
                <c:pt idx="6" formatCode="0%">
                  <c:v>0.23913043478260945</c:v>
                </c:pt>
                <c:pt idx="7">
                  <c:v>0</c:v>
                </c:pt>
                <c:pt idx="8" formatCode="0%">
                  <c:v>0.1521739130434783</c:v>
                </c:pt>
                <c:pt idx="9">
                  <c:v>0</c:v>
                </c:pt>
                <c:pt idx="10" formatCode="0%">
                  <c:v>0.43478260869565455</c:v>
                </c:pt>
                <c:pt idx="11">
                  <c:v>0</c:v>
                </c:pt>
                <c:pt idx="12" formatCode="0%">
                  <c:v>0.36956521739130432</c:v>
                </c:pt>
              </c:numCache>
            </c:numRef>
          </c:val>
        </c:ser>
        <c:gapWidth val="219"/>
        <c:overlap val="-27"/>
        <c:axId val="153990272"/>
        <c:axId val="153991808"/>
      </c:barChart>
      <c:catAx>
        <c:axId val="153990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>
                <a:latin typeface="Garamond" pitchFamily="18" charset="0"/>
              </a:defRPr>
            </a:pPr>
            <a:endParaRPr lang="pt-BR"/>
          </a:p>
        </c:txPr>
        <c:crossAx val="153991808"/>
        <c:crosses val="autoZero"/>
        <c:auto val="1"/>
        <c:lblAlgn val="ctr"/>
        <c:lblOffset val="100"/>
        <c:tickLblSkip val="2"/>
      </c:catAx>
      <c:valAx>
        <c:axId val="153991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800"/>
            </a:pPr>
            <a:endParaRPr lang="pt-BR"/>
          </a:p>
        </c:txPr>
        <c:crossAx val="15399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1200">
                <a:latin typeface="Garamond" pitchFamily="18" charset="0"/>
              </a:defRPr>
            </a:pPr>
            <a:endParaRPr lang="pt-BR"/>
          </a:p>
        </c:txPr>
      </c:legendEntry>
      <c:layout>
        <c:manualLayout>
          <c:xMode val="edge"/>
          <c:yMode val="edge"/>
          <c:x val="0.57388074754544571"/>
          <c:y val="0.91712598425196823"/>
          <c:w val="0.41088035870516187"/>
          <c:h val="6.5867213026943108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200">
              <a:latin typeface="Garamond" pitchFamily="18" charset="0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/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Plan1!$A$2</c:f>
              <c:strCache>
                <c:ptCount val="1"/>
                <c:pt idx="0">
                  <c:v>attendance</c:v>
                </c:pt>
              </c:strCache>
            </c:strRef>
          </c:tx>
          <c:cat>
            <c:strRef>
              <c:f>Plan1!$B$1:$H$1</c:f>
              <c:strCache>
                <c:ptCount val="7"/>
                <c:pt idx="0">
                  <c:v>web 1</c:v>
                </c:pt>
                <c:pt idx="1">
                  <c:v>web 2</c:v>
                </c:pt>
                <c:pt idx="2">
                  <c:v>web 3</c:v>
                </c:pt>
                <c:pt idx="3">
                  <c:v>web 4</c:v>
                </c:pt>
                <c:pt idx="4">
                  <c:v>web 6</c:v>
                </c:pt>
                <c:pt idx="5">
                  <c:v>web 7</c:v>
                </c:pt>
                <c:pt idx="6">
                  <c:v>web 8</c:v>
                </c:pt>
              </c:strCache>
            </c:strRef>
          </c:cat>
          <c:val>
            <c:numRef>
              <c:f>Plan1!$B$2:$H$2</c:f>
              <c:numCache>
                <c:formatCode>0%</c:formatCode>
                <c:ptCount val="7"/>
                <c:pt idx="0">
                  <c:v>0.62000000000000277</c:v>
                </c:pt>
                <c:pt idx="1">
                  <c:v>0.65000000000000324</c:v>
                </c:pt>
                <c:pt idx="2">
                  <c:v>0.54</c:v>
                </c:pt>
                <c:pt idx="3">
                  <c:v>0.52</c:v>
                </c:pt>
                <c:pt idx="4">
                  <c:v>0.46</c:v>
                </c:pt>
                <c:pt idx="5">
                  <c:v>0.42000000000000032</c:v>
                </c:pt>
                <c:pt idx="6">
                  <c:v>0.39000000000000157</c:v>
                </c:pt>
              </c:numCache>
            </c:numRef>
          </c:val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absence</c:v>
                </c:pt>
              </c:strCache>
            </c:strRef>
          </c:tx>
          <c:cat>
            <c:strRef>
              <c:f>Plan1!$B$1:$H$1</c:f>
              <c:strCache>
                <c:ptCount val="7"/>
                <c:pt idx="0">
                  <c:v>web 1</c:v>
                </c:pt>
                <c:pt idx="1">
                  <c:v>web 2</c:v>
                </c:pt>
                <c:pt idx="2">
                  <c:v>web 3</c:v>
                </c:pt>
                <c:pt idx="3">
                  <c:v>web 4</c:v>
                </c:pt>
                <c:pt idx="4">
                  <c:v>web 6</c:v>
                </c:pt>
                <c:pt idx="5">
                  <c:v>web 7</c:v>
                </c:pt>
                <c:pt idx="6">
                  <c:v>web 8</c:v>
                </c:pt>
              </c:strCache>
            </c:strRef>
          </c:cat>
          <c:val>
            <c:numRef>
              <c:f>Plan1!$B$3:$H$3</c:f>
              <c:numCache>
                <c:formatCode>0%</c:formatCode>
                <c:ptCount val="7"/>
                <c:pt idx="0">
                  <c:v>0.24000000000000021</c:v>
                </c:pt>
                <c:pt idx="1">
                  <c:v>0.28000000000000008</c:v>
                </c:pt>
                <c:pt idx="2">
                  <c:v>0.36000000000000032</c:v>
                </c:pt>
                <c:pt idx="3">
                  <c:v>0.38000000000000156</c:v>
                </c:pt>
                <c:pt idx="4">
                  <c:v>0.44</c:v>
                </c:pt>
                <c:pt idx="5">
                  <c:v>0.56000000000000005</c:v>
                </c:pt>
                <c:pt idx="6">
                  <c:v>0.51</c:v>
                </c:pt>
              </c:numCache>
            </c:numRef>
          </c:val>
        </c:ser>
        <c:ser>
          <c:idx val="2"/>
          <c:order val="2"/>
          <c:tx>
            <c:strRef>
              <c:f>Plan1!$A$4</c:f>
              <c:strCache>
                <c:ptCount val="1"/>
                <c:pt idx="0">
                  <c:v>absence but accessed video/did the quizz</c:v>
                </c:pt>
              </c:strCache>
            </c:strRef>
          </c:tx>
          <c:cat>
            <c:strRef>
              <c:f>Plan1!$B$1:$H$1</c:f>
              <c:strCache>
                <c:ptCount val="7"/>
                <c:pt idx="0">
                  <c:v>web 1</c:v>
                </c:pt>
                <c:pt idx="1">
                  <c:v>web 2</c:v>
                </c:pt>
                <c:pt idx="2">
                  <c:v>web 3</c:v>
                </c:pt>
                <c:pt idx="3">
                  <c:v>web 4</c:v>
                </c:pt>
                <c:pt idx="4">
                  <c:v>web 6</c:v>
                </c:pt>
                <c:pt idx="5">
                  <c:v>web 7</c:v>
                </c:pt>
                <c:pt idx="6">
                  <c:v>web 8</c:v>
                </c:pt>
              </c:strCache>
            </c:strRef>
          </c:cat>
          <c:val>
            <c:numRef>
              <c:f>Plan1!$B$4:$H$4</c:f>
              <c:numCache>
                <c:formatCode>0%</c:formatCode>
                <c:ptCount val="7"/>
                <c:pt idx="0">
                  <c:v>0.36000000000000032</c:v>
                </c:pt>
                <c:pt idx="1">
                  <c:v>7.0000000000000021E-2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2.0000000000000011E-2</c:v>
                </c:pt>
                <c:pt idx="6">
                  <c:v>0.1</c:v>
                </c:pt>
              </c:numCache>
            </c:numRef>
          </c:val>
        </c:ser>
        <c:axId val="148061568"/>
        <c:axId val="148182528"/>
      </c:barChart>
      <c:catAx>
        <c:axId val="1480615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Garamond" pitchFamily="18" charset="0"/>
              </a:defRPr>
            </a:pPr>
            <a:endParaRPr lang="pt-BR"/>
          </a:p>
        </c:txPr>
        <c:crossAx val="148182528"/>
        <c:crosses val="autoZero"/>
        <c:auto val="1"/>
        <c:lblAlgn val="ctr"/>
        <c:lblOffset val="100"/>
      </c:catAx>
      <c:valAx>
        <c:axId val="148182528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minorGridlines/>
        <c:numFmt formatCode="0%" sourceLinked="1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148061568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b"/>
      <c:layout/>
      <c:txPr>
        <a:bodyPr/>
        <a:lstStyle/>
        <a:p>
          <a:pPr>
            <a:defRPr sz="1000" baseline="0">
              <a:latin typeface="Garamond" pitchFamily="18" charset="0"/>
            </a:defRPr>
          </a:pPr>
          <a:endParaRPr lang="pt-BR"/>
        </a:p>
      </c:txPr>
    </c:legend>
    <c:plotVisOnly val="1"/>
    <c:dispBlanksAs val="gap"/>
  </c:chart>
  <c:spPr>
    <a:ln>
      <a:solidFill>
        <a:srgbClr val="002060"/>
      </a:solidFill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5.6756780402449789E-2"/>
          <c:y val="4.6296296296296391E-2"/>
          <c:w val="0.53888888888888964"/>
          <c:h val="0.89814814814814814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  <c:showLeaderLines val="1"/>
          </c:dLbls>
          <c:cat>
            <c:strRef>
              <c:f>Plan1!$A$38:$A$44</c:f>
              <c:strCache>
                <c:ptCount val="7"/>
                <c:pt idx="0">
                  <c:v>Students from Universities</c:v>
                </c:pt>
                <c:pt idx="1">
                  <c:v>Students from Private Organizations</c:v>
                </c:pt>
                <c:pt idx="2">
                  <c:v>Students from United Nations Regional Centers</c:v>
                </c:pt>
                <c:pt idx="3">
                  <c:v>Students from Regional Centers</c:v>
                </c:pt>
                <c:pt idx="4">
                  <c:v>Students from NGOs</c:v>
                </c:pt>
                <c:pt idx="5">
                  <c:v>Students from Goverments Organizations</c:v>
                </c:pt>
                <c:pt idx="6">
                  <c:v>Students with affiliation non declarated</c:v>
                </c:pt>
              </c:strCache>
            </c:strRef>
          </c:cat>
          <c:val>
            <c:numRef>
              <c:f>Plan1!$B$38:$B$44</c:f>
              <c:numCache>
                <c:formatCode>0%</c:formatCode>
                <c:ptCount val="7"/>
                <c:pt idx="0">
                  <c:v>0.22</c:v>
                </c:pt>
                <c:pt idx="1">
                  <c:v>0.13</c:v>
                </c:pt>
                <c:pt idx="2">
                  <c:v>0.13</c:v>
                </c:pt>
                <c:pt idx="3">
                  <c:v>4.0000000000000022E-2</c:v>
                </c:pt>
                <c:pt idx="4">
                  <c:v>2.0000000000000011E-2</c:v>
                </c:pt>
                <c:pt idx="5">
                  <c:v>0.44</c:v>
                </c:pt>
                <c:pt idx="6">
                  <c:v>2.0000000000000011E-2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pt-BR"/>
        </a:p>
      </c:txPr>
    </c:legend>
    <c:plotVisOnly val="1"/>
    <c:dispBlanksAs val="zero"/>
  </c:chart>
  <c:spPr>
    <a:ln>
      <a:solidFill>
        <a:schemeClr val="tx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strRef>
          <c:f>FeedbackSurvey!$B$9</c:f>
          <c:strCache>
            <c:ptCount val="1"/>
            <c:pt idx="0">
              <c:v>How did you become aware of this course?</c:v>
            </c:pt>
          </c:strCache>
        </c:strRef>
      </c:tx>
      <c:layout>
        <c:manualLayout>
          <c:xMode val="edge"/>
          <c:yMode val="edge"/>
          <c:x val="0.29214912610574678"/>
          <c:y val="5.0228310502283095E-2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D49ACD"/>
              </a:solidFill>
            </c:spPr>
          </c:dPt>
          <c:dPt>
            <c:idx val="1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7"/>
            <c:spPr>
              <a:solidFill>
                <a:srgbClr val="002060"/>
              </a:solidFill>
            </c:spPr>
          </c:dPt>
          <c:cat>
            <c:strRef>
              <c:f>FeedbackSurvey!$C$9:$J$9</c:f>
              <c:strCache>
                <c:ptCount val="8"/>
                <c:pt idx="0">
                  <c:v>ISU Mailing list</c:v>
                </c:pt>
                <c:pt idx="1">
                  <c:v>EOPOWER Mailing list</c:v>
                </c:pt>
                <c:pt idx="2">
                  <c:v>AfriGEOSS Mailing list</c:v>
                </c:pt>
                <c:pt idx="3">
                  <c:v>INPE Mailing list</c:v>
                </c:pt>
                <c:pt idx="4">
                  <c:v>CEOS website</c:v>
                </c:pt>
                <c:pt idx="5">
                  <c:v>Facebook</c:v>
                </c:pt>
                <c:pt idx="6">
                  <c:v>Twitter</c:v>
                </c:pt>
                <c:pt idx="7">
                  <c:v>Other</c:v>
                </c:pt>
              </c:strCache>
            </c:strRef>
          </c:cat>
          <c:val>
            <c:numRef>
              <c:f>FeedbackSurvey!$C$11:$J$11</c:f>
              <c:numCache>
                <c:formatCode>0%</c:formatCode>
                <c:ptCount val="8"/>
                <c:pt idx="0">
                  <c:v>0.10869565217391386</c:v>
                </c:pt>
                <c:pt idx="1">
                  <c:v>2.1739130434782612E-2</c:v>
                </c:pt>
                <c:pt idx="2">
                  <c:v>6.5217391304347824E-2</c:v>
                </c:pt>
                <c:pt idx="3">
                  <c:v>0.2173913043478273</c:v>
                </c:pt>
                <c:pt idx="4">
                  <c:v>0.1956521739130426</c:v>
                </c:pt>
                <c:pt idx="5">
                  <c:v>6.5217391304347824E-2</c:v>
                </c:pt>
                <c:pt idx="6">
                  <c:v>2.1739130434782612E-2</c:v>
                </c:pt>
                <c:pt idx="7">
                  <c:v>0.30434782608695682</c:v>
                </c:pt>
              </c:numCache>
            </c:numRef>
          </c:val>
        </c:ser>
        <c:axId val="143401344"/>
        <c:axId val="143402880"/>
      </c:barChart>
      <c:catAx>
        <c:axId val="143401344"/>
        <c:scaling>
          <c:orientation val="minMax"/>
        </c:scaling>
        <c:axPos val="b"/>
        <c:numFmt formatCode="General" sourceLinked="0"/>
        <c:tickLblPos val="nextTo"/>
        <c:crossAx val="143402880"/>
        <c:crosses val="autoZero"/>
        <c:auto val="1"/>
        <c:lblAlgn val="ctr"/>
        <c:lblOffset val="100"/>
      </c:catAx>
      <c:valAx>
        <c:axId val="143402880"/>
        <c:scaling>
          <c:orientation val="minMax"/>
        </c:scaling>
        <c:axPos val="l"/>
        <c:majorGridlines/>
        <c:numFmt formatCode="0%" sourceLinked="1"/>
        <c:tickLblPos val="nextTo"/>
        <c:crossAx val="143401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strRef>
          <c:f>FeedbackSurvey!$B$148</c:f>
          <c:strCache>
            <c:ptCount val="1"/>
            <c:pt idx="0">
              <c:v>Indicate your level of agreement with this statement: This course met my expectations.</c:v>
            </c:pt>
          </c:strCache>
        </c:strRef>
      </c:tx>
      <c:layout>
        <c:manualLayout>
          <c:xMode val="edge"/>
          <c:yMode val="edge"/>
          <c:x val="0.10422305262689623"/>
          <c:y val="3.094378545642085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  <a:ea typeface="+mn-ea"/>
              <a:cs typeface="+mn-cs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rgbClr val="00B050"/>
              </a:solidFill>
              <a:ln>
                <a:noFill/>
              </a:ln>
              <a:effectLst/>
            </c:spPr>
          </c:dPt>
          <c:cat>
            <c:strRef>
              <c:f>FeedbackSurvey!$C$148:$G$148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FeedbackSurvey!$C$150:$G$150</c:f>
              <c:numCache>
                <c:formatCode>0%</c:formatCode>
                <c:ptCount val="5"/>
                <c:pt idx="0">
                  <c:v>0</c:v>
                </c:pt>
                <c:pt idx="1">
                  <c:v>2.1739130434782612E-2</c:v>
                </c:pt>
                <c:pt idx="2">
                  <c:v>0.1739130434782622</c:v>
                </c:pt>
                <c:pt idx="3">
                  <c:v>0.5</c:v>
                </c:pt>
                <c:pt idx="4">
                  <c:v>0.30434782608695682</c:v>
                </c:pt>
              </c:numCache>
            </c:numRef>
          </c:val>
        </c:ser>
        <c:gapWidth val="219"/>
        <c:overlap val="-27"/>
        <c:axId val="147849984"/>
        <c:axId val="147956480"/>
      </c:barChart>
      <c:catAx>
        <c:axId val="147849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ea typeface="+mn-ea"/>
                <a:cs typeface="+mn-cs"/>
              </a:defRPr>
            </a:pPr>
            <a:endParaRPr lang="pt-BR"/>
          </a:p>
        </c:txPr>
        <c:crossAx val="147956480"/>
        <c:crosses val="autoZero"/>
        <c:auto val="1"/>
        <c:lblAlgn val="ctr"/>
        <c:lblOffset val="100"/>
      </c:catAx>
      <c:valAx>
        <c:axId val="147956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84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strRef>
          <c:f>FeedbackSurvey!$B$151</c:f>
          <c:strCache>
            <c:ptCount val="1"/>
            <c:pt idx="0">
              <c:v>Your overall rating of this course:</c:v>
            </c:pt>
          </c:strCache>
        </c:strRef>
      </c:tx>
      <c:layout>
        <c:manualLayout>
          <c:xMode val="edge"/>
          <c:yMode val="edge"/>
          <c:x val="0.11947929178344235"/>
          <c:y val="3.97136425663492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  <a:ea typeface="+mn-ea"/>
              <a:cs typeface="+mn-cs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rgbClr val="00B050"/>
              </a:solidFill>
              <a:ln>
                <a:noFill/>
              </a:ln>
              <a:effectLst/>
            </c:spPr>
          </c:dPt>
          <c:cat>
            <c:strRef>
              <c:f>FeedbackSurvey!$C$151:$G$151</c:f>
              <c:strCache>
                <c:ptCount val="5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Very good</c:v>
                </c:pt>
                <c:pt idx="4">
                  <c:v>Excellent</c:v>
                </c:pt>
              </c:strCache>
            </c:strRef>
          </c:cat>
          <c:val>
            <c:numRef>
              <c:f>FeedbackSurvey!$C$153:$G$153</c:f>
              <c:numCache>
                <c:formatCode>0%</c:formatCode>
                <c:ptCount val="5"/>
                <c:pt idx="0">
                  <c:v>2.1739130434782612E-2</c:v>
                </c:pt>
                <c:pt idx="1">
                  <c:v>2.1739130434782612E-2</c:v>
                </c:pt>
                <c:pt idx="2">
                  <c:v>0.1739130434782622</c:v>
                </c:pt>
                <c:pt idx="3">
                  <c:v>0.5</c:v>
                </c:pt>
                <c:pt idx="4">
                  <c:v>0.28260869565217517</c:v>
                </c:pt>
              </c:numCache>
            </c:numRef>
          </c:val>
        </c:ser>
        <c:gapWidth val="219"/>
        <c:overlap val="-27"/>
        <c:axId val="149073280"/>
        <c:axId val="149181568"/>
      </c:barChart>
      <c:catAx>
        <c:axId val="149073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9181568"/>
        <c:crosses val="autoZero"/>
        <c:auto val="1"/>
        <c:lblAlgn val="ctr"/>
        <c:lblOffset val="100"/>
      </c:catAx>
      <c:valAx>
        <c:axId val="149181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907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Plan1!$A$2:$A$8</c:f>
              <c:strCache>
                <c:ptCount val="7"/>
                <c:pt idx="0">
                  <c:v>Do you think webinar 1 was useful?</c:v>
                </c:pt>
                <c:pt idx="1">
                  <c:v>Do you think webinar 2 was useful?</c:v>
                </c:pt>
                <c:pt idx="2">
                  <c:v>Do you think webinar 3 was useful?</c:v>
                </c:pt>
                <c:pt idx="3">
                  <c:v>Do you think webinar 4 was useful?</c:v>
                </c:pt>
                <c:pt idx="4">
                  <c:v>Do you think webinar 6 was useful?</c:v>
                </c:pt>
                <c:pt idx="5">
                  <c:v>Do you think webinar 7 was useful?</c:v>
                </c:pt>
                <c:pt idx="6">
                  <c:v>Do you think webinar 8 was useful?</c:v>
                </c:pt>
              </c:strCache>
            </c:strRef>
          </c:cat>
          <c:val>
            <c:numRef>
              <c:f>Plan1!$B$2:$B$8</c:f>
              <c:numCache>
                <c:formatCode>0%</c:formatCode>
                <c:ptCount val="7"/>
                <c:pt idx="0">
                  <c:v>0.56999999999999995</c:v>
                </c:pt>
                <c:pt idx="1">
                  <c:v>0.53</c:v>
                </c:pt>
                <c:pt idx="2">
                  <c:v>0.45</c:v>
                </c:pt>
                <c:pt idx="3">
                  <c:v>0.60000000000000064</c:v>
                </c:pt>
                <c:pt idx="4">
                  <c:v>0.43000000000000038</c:v>
                </c:pt>
                <c:pt idx="5">
                  <c:v>0.56000000000000005</c:v>
                </c:pt>
                <c:pt idx="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Plan1!$A$2:$A$8</c:f>
              <c:strCache>
                <c:ptCount val="7"/>
                <c:pt idx="0">
                  <c:v>Do you think webinar 1 was useful?</c:v>
                </c:pt>
                <c:pt idx="1">
                  <c:v>Do you think webinar 2 was useful?</c:v>
                </c:pt>
                <c:pt idx="2">
                  <c:v>Do you think webinar 3 was useful?</c:v>
                </c:pt>
                <c:pt idx="3">
                  <c:v>Do you think webinar 4 was useful?</c:v>
                </c:pt>
                <c:pt idx="4">
                  <c:v>Do you think webinar 6 was useful?</c:v>
                </c:pt>
                <c:pt idx="5">
                  <c:v>Do you think webinar 7 was useful?</c:v>
                </c:pt>
                <c:pt idx="6">
                  <c:v>Do you think webinar 8 was useful?</c:v>
                </c:pt>
              </c:strCache>
            </c:strRef>
          </c:cat>
          <c:val>
            <c:numRef>
              <c:f>Plan1!$C$2:$C$8</c:f>
              <c:numCache>
                <c:formatCode>0%</c:formatCode>
                <c:ptCount val="7"/>
                <c:pt idx="0">
                  <c:v>0</c:v>
                </c:pt>
                <c:pt idx="1">
                  <c:v>2.0000000000000011E-2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Blank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Plan1!$A$2:$A$8</c:f>
              <c:strCache>
                <c:ptCount val="7"/>
                <c:pt idx="0">
                  <c:v>Do you think webinar 1 was useful?</c:v>
                </c:pt>
                <c:pt idx="1">
                  <c:v>Do you think webinar 2 was useful?</c:v>
                </c:pt>
                <c:pt idx="2">
                  <c:v>Do you think webinar 3 was useful?</c:v>
                </c:pt>
                <c:pt idx="3">
                  <c:v>Do you think webinar 4 was useful?</c:v>
                </c:pt>
                <c:pt idx="4">
                  <c:v>Do you think webinar 6 was useful?</c:v>
                </c:pt>
                <c:pt idx="5">
                  <c:v>Do you think webinar 7 was useful?</c:v>
                </c:pt>
                <c:pt idx="6">
                  <c:v>Do you think webinar 8 was useful?</c:v>
                </c:pt>
              </c:strCache>
            </c:strRef>
          </c:cat>
          <c:val>
            <c:numRef>
              <c:f>Plan1!$D$2:$D$8</c:f>
              <c:numCache>
                <c:formatCode>0%</c:formatCode>
                <c:ptCount val="7"/>
                <c:pt idx="0">
                  <c:v>0.43000000000000038</c:v>
                </c:pt>
                <c:pt idx="1">
                  <c:v>0.45</c:v>
                </c:pt>
                <c:pt idx="2">
                  <c:v>0.55000000000000004</c:v>
                </c:pt>
                <c:pt idx="3">
                  <c:v>0.4</c:v>
                </c:pt>
                <c:pt idx="4">
                  <c:v>0.56999999999999995</c:v>
                </c:pt>
                <c:pt idx="5">
                  <c:v>0.44</c:v>
                </c:pt>
                <c:pt idx="6">
                  <c:v>0.5</c:v>
                </c:pt>
              </c:numCache>
            </c:numRef>
          </c:val>
        </c:ser>
        <c:axId val="149085184"/>
        <c:axId val="149091072"/>
      </c:barChart>
      <c:catAx>
        <c:axId val="149085184"/>
        <c:scaling>
          <c:orientation val="minMax"/>
        </c:scaling>
        <c:axPos val="b"/>
        <c:numFmt formatCode="General" sourceLinked="0"/>
        <c:tickLblPos val="nextTo"/>
        <c:crossAx val="149091072"/>
        <c:crosses val="autoZero"/>
        <c:auto val="1"/>
        <c:lblAlgn val="ctr"/>
        <c:lblOffset val="100"/>
      </c:catAx>
      <c:valAx>
        <c:axId val="149091072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minorGridlines/>
        <c:numFmt formatCode="0%" sourceLinked="1"/>
        <c:tickLblPos val="nextTo"/>
        <c:crossAx val="14908518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050"/>
      </a:pPr>
      <a:endParaRPr lang="pt-B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strRef>
          <c:f>FeedbackSurvey!$B$142</c:f>
          <c:strCache>
            <c:ptCount val="1"/>
            <c:pt idx="0">
              <c:v>Indicate your level of agreement with this statement: The course objectives were clear.</c:v>
            </c:pt>
          </c:strCache>
        </c:strRef>
      </c:tx>
      <c:layout>
        <c:manualLayout>
          <c:xMode val="edge"/>
          <c:yMode val="edge"/>
          <c:x val="0.15934824978560952"/>
          <c:y val="3.144654088050333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  <a:ea typeface="+mn-ea"/>
              <a:cs typeface="+mn-cs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rgbClr val="00B050"/>
              </a:solidFill>
              <a:ln>
                <a:noFill/>
              </a:ln>
              <a:effectLst/>
            </c:spPr>
          </c:dPt>
          <c:cat>
            <c:strRef>
              <c:f>FeedbackSurvey!$C$142:$G$142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FeedbackSurvey!$C$144:$G$144</c:f>
              <c:numCache>
                <c:formatCode>0%</c:formatCode>
                <c:ptCount val="5"/>
                <c:pt idx="0">
                  <c:v>2.1739130434782612E-2</c:v>
                </c:pt>
                <c:pt idx="1">
                  <c:v>0</c:v>
                </c:pt>
                <c:pt idx="2">
                  <c:v>6.5217391304347824E-2</c:v>
                </c:pt>
                <c:pt idx="3">
                  <c:v>0.58695652173912682</c:v>
                </c:pt>
                <c:pt idx="4">
                  <c:v>0.32608695652173908</c:v>
                </c:pt>
              </c:numCache>
            </c:numRef>
          </c:val>
        </c:ser>
        <c:gapWidth val="219"/>
        <c:overlap val="-27"/>
        <c:axId val="153709568"/>
        <c:axId val="153715456"/>
      </c:barChart>
      <c:catAx>
        <c:axId val="1537095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ea typeface="+mn-ea"/>
                <a:cs typeface="+mn-cs"/>
              </a:defRPr>
            </a:pPr>
            <a:endParaRPr lang="pt-BR"/>
          </a:p>
        </c:txPr>
        <c:crossAx val="153715456"/>
        <c:crosses val="autoZero"/>
        <c:auto val="1"/>
        <c:lblAlgn val="ctr"/>
        <c:lblOffset val="100"/>
      </c:catAx>
      <c:valAx>
        <c:axId val="1537154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70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strRef>
          <c:f>FeedbackSurvey!$B$145</c:f>
          <c:strCache>
            <c:ptCount val="1"/>
            <c:pt idx="0">
              <c:v>Indicate your level of agreement with this statement: This course increased my level of interest in the subject.</c:v>
            </c:pt>
          </c:strCache>
        </c:strRef>
      </c:tx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  <a:ea typeface="+mn-ea"/>
              <a:cs typeface="+mn-cs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rgbClr val="00B050"/>
              </a:solidFill>
              <a:ln>
                <a:noFill/>
              </a:ln>
              <a:effectLst/>
            </c:spPr>
          </c:dPt>
          <c:cat>
            <c:strRef>
              <c:f>FeedbackSurvey!$C$145:$G$145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FeedbackSurvey!$C$147:$G$147</c:f>
              <c:numCache>
                <c:formatCode>0%</c:formatCode>
                <c:ptCount val="5"/>
                <c:pt idx="0">
                  <c:v>0</c:v>
                </c:pt>
                <c:pt idx="1">
                  <c:v>2.1739130434782612E-2</c:v>
                </c:pt>
                <c:pt idx="2">
                  <c:v>6.5217391304347824E-2</c:v>
                </c:pt>
                <c:pt idx="3">
                  <c:v>0.41304347826087107</c:v>
                </c:pt>
                <c:pt idx="4">
                  <c:v>0.5</c:v>
                </c:pt>
              </c:numCache>
            </c:numRef>
          </c:val>
        </c:ser>
        <c:gapWidth val="219"/>
        <c:overlap val="-27"/>
        <c:axId val="149253120"/>
        <c:axId val="149267200"/>
      </c:barChart>
      <c:catAx>
        <c:axId val="149253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ea typeface="+mn-ea"/>
                <a:cs typeface="+mn-cs"/>
              </a:defRPr>
            </a:pPr>
            <a:endParaRPr lang="pt-BR"/>
          </a:p>
        </c:txPr>
        <c:crossAx val="149267200"/>
        <c:crosses val="autoZero"/>
        <c:auto val="1"/>
        <c:lblAlgn val="ctr"/>
        <c:lblOffset val="100"/>
      </c:catAx>
      <c:valAx>
        <c:axId val="1492672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925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Avenir Roman"/>
            </a:endParaRPr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Avenir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394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1131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76C99E-6A35-44B6-989E-5525B7FBCB2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sldNum" sz="quarter" idx="2"/>
          </p:nvPr>
        </p:nvSpPr>
        <p:spPr bwMode="auto">
          <a:xfrm>
            <a:off x="7239000" y="6546850"/>
            <a:ext cx="1905000" cy="257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ts val="600"/>
              </a:spcBef>
              <a:defRPr sz="1000">
                <a:latin typeface="Calibri" pitchFamily="34" charset="0"/>
                <a:sym typeface="Calibri" pitchFamily="34" charset="0"/>
              </a:defRPr>
            </a:lvl1pPr>
          </a:lstStyle>
          <a:p>
            <a:fld id="{18C76363-E72B-46C0-A05D-302BD031FBFA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med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 Bold"/>
          <a:ea typeface="Arial Bold"/>
          <a:cs typeface="Arial Bold"/>
          <a:sym typeface="Arial Bold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 Bold"/>
          <a:ea typeface="Arial Bold"/>
          <a:cs typeface="Arial Bold"/>
          <a:sym typeface="Arial Bold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 Bold"/>
          <a:ea typeface="Arial Bold"/>
          <a:cs typeface="Arial Bold"/>
          <a:sym typeface="Arial Bold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 Bold"/>
          <a:ea typeface="Arial Bold"/>
          <a:cs typeface="Arial Bold"/>
          <a:sym typeface="Arial Bold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 Bold"/>
          <a:ea typeface="Arial Bold"/>
          <a:cs typeface="Arial Bold"/>
          <a:sym typeface="Arial Bold" pitchFamily="34" charset="0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 pitchFamily="34" charset="0"/>
        </a:defRPr>
      </a:lvl1pPr>
      <a:lvl2pPr marL="768350" indent="-31115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 pitchFamily="34" charset="0"/>
        </a:defRPr>
      </a:lvl2pPr>
      <a:lvl3pPr marL="1187450" indent="-27305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 pitchFamily="34" charset="0"/>
        </a:defRPr>
      </a:lvl3pPr>
      <a:lvl4pPr marL="1676400" indent="-3048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 pitchFamily="34" charset="0"/>
        </a:defRPr>
      </a:lvl4pPr>
      <a:lvl5pPr marL="2171700" indent="-3429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 pitchFamily="34" charset="0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hape 10"/>
          <p:cNvSpPr>
            <a:spLocks noGrp="1"/>
          </p:cNvSpPr>
          <p:nvPr>
            <p:ph type="title" idx="4294967295"/>
          </p:nvPr>
        </p:nvSpPr>
        <p:spPr bwMode="auto">
          <a:xfrm>
            <a:off x="228600" y="1752600"/>
            <a:ext cx="7924800" cy="1600200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 b="1" dirty="0" smtClean="0">
                <a:latin typeface="Droid Serif"/>
                <a:sym typeface="Droid Serif"/>
              </a:rPr>
              <a:t>Evaluation Report</a:t>
            </a:r>
            <a:r>
              <a:rPr lang="en-US" sz="2000" dirty="0" smtClean="0">
                <a:latin typeface="Droid Serif"/>
              </a:rPr>
              <a:t/>
            </a:r>
            <a:br>
              <a:rPr lang="en-US" sz="2000" dirty="0" smtClean="0">
                <a:latin typeface="Droid Serif"/>
              </a:rPr>
            </a:br>
            <a:r>
              <a:rPr lang="en-US" sz="2000" b="1" dirty="0" smtClean="0">
                <a:latin typeface="Droid Serif"/>
                <a:sym typeface="Droid Serif"/>
              </a:rPr>
              <a:t>WGCapD </a:t>
            </a:r>
            <a:r>
              <a:rPr lang="en-US" sz="2000" b="1" dirty="0" smtClean="0">
                <a:latin typeface="Droid Serif"/>
                <a:sym typeface="Droid Serif"/>
              </a:rPr>
              <a:t>&amp; WGDisasters Distance Education Course: Webinar Series on </a:t>
            </a:r>
            <a:br>
              <a:rPr lang="en-US" sz="2000" b="1" dirty="0" smtClean="0">
                <a:latin typeface="Droid Serif"/>
                <a:sym typeface="Droid Serif"/>
              </a:rPr>
            </a:br>
            <a:r>
              <a:rPr lang="en-US" sz="2000" b="1" dirty="0" smtClean="0">
                <a:latin typeface="Droid Serif"/>
                <a:sym typeface="Droid Serif"/>
              </a:rPr>
              <a:t>Remote Sensing Technology for Disaster Management</a:t>
            </a:r>
            <a:br>
              <a:rPr lang="en-US" sz="2000" b="1" dirty="0" smtClean="0">
                <a:latin typeface="Droid Serif"/>
                <a:sym typeface="Droid Serif"/>
              </a:rPr>
            </a:br>
            <a:r>
              <a:rPr lang="en-US" sz="2000" b="1" dirty="0" smtClean="0">
                <a:latin typeface="Droid Serif"/>
                <a:sym typeface="Droid Serif"/>
              </a:rPr>
              <a:t> </a:t>
            </a:r>
            <a:r>
              <a:rPr lang="en-US" sz="2000" b="1" dirty="0" smtClean="0">
                <a:latin typeface="Droid Serif"/>
                <a:sym typeface="Droid Serif"/>
              </a:rPr>
              <a:t>Held April 6th – May 31st, 2015 </a:t>
            </a:r>
            <a:endParaRPr lang="pt-BR" sz="2000" b="1" dirty="0" smtClean="0">
              <a:latin typeface="Droid Serif"/>
              <a:sym typeface="Droid Serif"/>
            </a:endParaRPr>
          </a:p>
        </p:txBody>
      </p:sp>
      <p:sp>
        <p:nvSpPr>
          <p:cNvPr id="5122" name="Shape 11"/>
          <p:cNvSpPr>
            <a:spLocks noChangeArrowheads="1"/>
          </p:cNvSpPr>
          <p:nvPr/>
        </p:nvSpPr>
        <p:spPr bwMode="auto">
          <a:xfrm>
            <a:off x="381000" y="3524250"/>
            <a:ext cx="5029200" cy="33337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pPr defTabSz="914400"/>
            <a:endParaRPr lang="en-US" sz="2000" b="1" dirty="0" smtClean="0">
              <a:solidFill>
                <a:srgbClr val="FFFFFF"/>
              </a:solidFill>
              <a:latin typeface="Arial Bold" pitchFamily="34" charset="0"/>
              <a:sym typeface="Arial Bold" pitchFamily="34" charset="0"/>
            </a:endParaRPr>
          </a:p>
          <a:p>
            <a:pPr defTabSz="914400"/>
            <a:r>
              <a:rPr lang="en-US" sz="2000" b="1" dirty="0" smtClean="0">
                <a:solidFill>
                  <a:srgbClr val="FFFFFF"/>
                </a:solidFill>
                <a:latin typeface="Arial Bold" pitchFamily="34" charset="0"/>
                <a:sym typeface="Arial Bold" pitchFamily="34" charset="0"/>
              </a:rPr>
              <a:t>Coordination </a:t>
            </a:r>
            <a:endParaRPr lang="en-US" sz="2000" b="1" dirty="0" smtClean="0">
              <a:solidFill>
                <a:srgbClr val="FFFFFF"/>
              </a:solidFill>
              <a:latin typeface="Arial Bold" pitchFamily="34" charset="0"/>
              <a:sym typeface="Arial Bold" pitchFamily="34" charset="0"/>
            </a:endParaRPr>
          </a:p>
          <a:p>
            <a:pPr defTabSz="914400"/>
            <a:r>
              <a:rPr lang="en-US" sz="2000" b="1" dirty="0" err="1" smtClean="0">
                <a:solidFill>
                  <a:srgbClr val="FFFFFF"/>
                </a:solidFill>
                <a:latin typeface="Arial Bold" pitchFamily="34" charset="0"/>
                <a:sym typeface="Arial Bold" pitchFamily="34" charset="0"/>
              </a:rPr>
              <a:t>Hilcea</a:t>
            </a:r>
            <a:r>
              <a:rPr lang="en-US" sz="2000" b="1" dirty="0" smtClean="0">
                <a:solidFill>
                  <a:srgbClr val="FFFFFF"/>
                </a:solidFill>
                <a:latin typeface="Arial Bold" pitchFamily="34" charset="0"/>
                <a:sym typeface="Arial Bold" pitchFamily="34" charset="0"/>
              </a:rPr>
              <a:t> Ferreira, INPE</a:t>
            </a:r>
          </a:p>
          <a:p>
            <a:pPr defTabSz="914400"/>
            <a:r>
              <a:rPr lang="en-US" sz="2000" b="1" dirty="0" smtClean="0">
                <a:solidFill>
                  <a:srgbClr val="FFFFFF"/>
                </a:solidFill>
                <a:latin typeface="Arial Bold" pitchFamily="34" charset="0"/>
                <a:sym typeface="Arial Bold" pitchFamily="34" charset="0"/>
              </a:rPr>
              <a:t>SP Aggarwal, ISRO</a:t>
            </a:r>
          </a:p>
          <a:p>
            <a:pPr algn="r" defTabSz="914400"/>
            <a:endParaRPr lang="en-GB" sz="2000" b="1" dirty="0" smtClean="0">
              <a:solidFill>
                <a:srgbClr val="FFFFFF"/>
              </a:solidFill>
              <a:latin typeface="Arial Bold" pitchFamily="34" charset="0"/>
              <a:sym typeface="Arial Bold" pitchFamily="34" charset="0"/>
            </a:endParaRPr>
          </a:p>
          <a:p>
            <a:pPr algn="r" defTabSz="914400"/>
            <a:endParaRPr lang="en-GB" sz="2000" b="1" dirty="0" smtClean="0">
              <a:solidFill>
                <a:srgbClr val="FFFFFF"/>
              </a:solidFill>
              <a:latin typeface="Arial Bold" pitchFamily="34" charset="0"/>
              <a:sym typeface="Arial Bold" pitchFamily="34" charset="0"/>
            </a:endParaRPr>
          </a:p>
          <a:p>
            <a:pPr algn="r" defTabSz="914400"/>
            <a:endParaRPr lang="en-GB" sz="2000" b="1" dirty="0" smtClean="0">
              <a:solidFill>
                <a:srgbClr val="FFFFFF"/>
              </a:solidFill>
              <a:latin typeface="Arial Bold" pitchFamily="34" charset="0"/>
              <a:sym typeface="Arial Bold" pitchFamily="34" charset="0"/>
            </a:endParaRPr>
          </a:p>
          <a:p>
            <a:pPr algn="r" defTabSz="914400"/>
            <a:endParaRPr lang="en-GB" sz="2000" b="1" dirty="0" smtClean="0">
              <a:solidFill>
                <a:srgbClr val="FFFFFF"/>
              </a:solidFill>
              <a:latin typeface="Arial Bold" pitchFamily="34" charset="0"/>
              <a:sym typeface="Arial Bold" pitchFamily="34" charset="0"/>
            </a:endParaRPr>
          </a:p>
          <a:p>
            <a:pPr algn="r" defTabSz="914400"/>
            <a:endParaRPr lang="en-GB" sz="2000" b="1" dirty="0" smtClean="0">
              <a:solidFill>
                <a:srgbClr val="FFFFFF"/>
              </a:solidFill>
              <a:latin typeface="Arial Bold" pitchFamily="34" charset="0"/>
              <a:sym typeface="Arial Bold" pitchFamily="34" charset="0"/>
            </a:endParaRPr>
          </a:p>
          <a:p>
            <a:pPr algn="r" defTabSz="914400"/>
            <a:r>
              <a:rPr lang="en-GB" b="1" dirty="0" smtClean="0">
                <a:solidFill>
                  <a:srgbClr val="FFFFFF"/>
                </a:solidFill>
                <a:latin typeface="Arial Bold" pitchFamily="34" charset="0"/>
                <a:sym typeface="Arial Bold" pitchFamily="34" charset="0"/>
              </a:rPr>
              <a:t>CEOS </a:t>
            </a:r>
            <a:r>
              <a:rPr lang="en-GB" b="1" dirty="0" smtClean="0">
                <a:solidFill>
                  <a:srgbClr val="FFFFFF"/>
                </a:solidFill>
                <a:latin typeface="Arial Bold" pitchFamily="34" charset="0"/>
                <a:sym typeface="Arial Bold" pitchFamily="34" charset="0"/>
              </a:rPr>
              <a:t>Working Group on Disasters Meeting # 4</a:t>
            </a:r>
          </a:p>
          <a:p>
            <a:pPr algn="r" defTabSz="914400"/>
            <a:r>
              <a:rPr lang="en-US" b="1" dirty="0" smtClean="0">
                <a:solidFill>
                  <a:srgbClr val="FFFFFF"/>
                </a:solidFill>
                <a:latin typeface="Arial Bold" pitchFamily="34" charset="0"/>
                <a:sym typeface="Arial Bold" pitchFamily="34" charset="0"/>
              </a:rPr>
              <a:t>September 8-10, 2105 in </a:t>
            </a:r>
            <a:r>
              <a:rPr lang="en-US" b="1" dirty="0" err="1" smtClean="0">
                <a:solidFill>
                  <a:srgbClr val="FFFFFF"/>
                </a:solidFill>
                <a:latin typeface="Arial Bold" pitchFamily="34" charset="0"/>
                <a:sym typeface="Arial Bold" pitchFamily="34" charset="0"/>
              </a:rPr>
              <a:t>Frascati</a:t>
            </a:r>
            <a:r>
              <a:rPr lang="en-US" b="1" dirty="0" smtClean="0">
                <a:solidFill>
                  <a:srgbClr val="FFFFFF"/>
                </a:solidFill>
                <a:latin typeface="Arial Bold" pitchFamily="34" charset="0"/>
                <a:sym typeface="Arial Bold" pitchFamily="34" charset="0"/>
              </a:rPr>
              <a:t>, Italy, hosted by ESA</a:t>
            </a:r>
          </a:p>
          <a:p>
            <a:pPr defTabSz="914400">
              <a:lnSpc>
                <a:spcPct val="150000"/>
              </a:lnSpc>
            </a:pPr>
            <a:endParaRPr lang="en-US" sz="2000" dirty="0">
              <a:solidFill>
                <a:srgbClr val="FFFFFF"/>
              </a:solidFill>
              <a:latin typeface="Arial Bold" pitchFamily="34" charset="0"/>
              <a:sym typeface="Arial Bold" pitchFamily="34" charset="0"/>
            </a:endParaRPr>
          </a:p>
        </p:txBody>
      </p:sp>
      <p:pic>
        <p:nvPicPr>
          <p:cNvPr id="5123" name="ceo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2508250" cy="993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700" cy="2095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1050" b="0" kern="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b="0" kern="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0"/>
          <p:cNvGraphicFramePr/>
          <p:nvPr>
            <p:extLst>
              <p:ext uri="{D42A27DB-BD31-4B8C-83A1-F6EECF244321}">
                <p14:modId xmlns="" xmlns:p14="http://schemas.microsoft.com/office/powerpoint/2010/main" val="4204955038"/>
              </p:ext>
            </p:extLst>
          </p:nvPr>
        </p:nvGraphicFramePr>
        <p:xfrm>
          <a:off x="609600" y="1600200"/>
          <a:ext cx="7848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0" y="376537"/>
            <a:ext cx="57150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Feedback: webinar wise expectations</a:t>
            </a:r>
            <a:endParaRPr lang="en-IN" sz="24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258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7"/>
          <p:cNvGraphicFramePr/>
          <p:nvPr>
            <p:extLst>
              <p:ext uri="{D42A27DB-BD31-4B8C-83A1-F6EECF244321}">
                <p14:modId xmlns="" xmlns:p14="http://schemas.microsoft.com/office/powerpoint/2010/main" val="3081898127"/>
              </p:ext>
            </p:extLst>
          </p:nvPr>
        </p:nvGraphicFramePr>
        <p:xfrm>
          <a:off x="260707" y="1447800"/>
          <a:ext cx="4724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057400" y="3886200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ea typeface="Calibri" panose="020F0502020204030204" pitchFamily="34" charset="0"/>
              </a:rPr>
              <a:t>Objectives</a:t>
            </a:r>
            <a:r>
              <a:rPr lang="en-US" dirty="0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graphicFrame>
        <p:nvGraphicFramePr>
          <p:cNvPr id="5" name="Gráfico 8"/>
          <p:cNvGraphicFramePr/>
          <p:nvPr>
            <p:extLst>
              <p:ext uri="{D42A27DB-BD31-4B8C-83A1-F6EECF244321}">
                <p14:modId xmlns="" xmlns:p14="http://schemas.microsoft.com/office/powerpoint/2010/main" val="396275739"/>
              </p:ext>
            </p:extLst>
          </p:nvPr>
        </p:nvGraphicFramePr>
        <p:xfrm>
          <a:off x="4114800" y="4038600"/>
          <a:ext cx="4768493" cy="248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5715000" y="6519446"/>
            <a:ext cx="1611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ea typeface="Calibri" panose="020F0502020204030204" pitchFamily="34" charset="0"/>
              </a:rPr>
              <a:t>Subject Interest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28600"/>
            <a:ext cx="57912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Feedback: </a:t>
            </a: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Objectives / </a:t>
            </a:r>
          </a:p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Subject </a:t>
            </a: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interest</a:t>
            </a:r>
            <a:endParaRPr lang="en-IN" sz="24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286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9"/>
          <p:cNvGraphicFramePr/>
          <p:nvPr>
            <p:extLst>
              <p:ext uri="{D42A27DB-BD31-4B8C-83A1-F6EECF244321}">
                <p14:modId xmlns="" xmlns:p14="http://schemas.microsoft.com/office/powerpoint/2010/main" val="3669970677"/>
              </p:ext>
            </p:extLst>
          </p:nvPr>
        </p:nvGraphicFramePr>
        <p:xfrm>
          <a:off x="457200" y="1905000"/>
          <a:ext cx="8229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1200" y="152400"/>
            <a:ext cx="534865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Feedback: </a:t>
            </a: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Platform/</a:t>
            </a:r>
          </a:p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Learning Material</a:t>
            </a: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/ </a:t>
            </a: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Quizzes</a:t>
            </a:r>
            <a:endParaRPr lang="en-IN" sz="24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017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3955393"/>
              </p:ext>
            </p:extLst>
          </p:nvPr>
        </p:nvGraphicFramePr>
        <p:xfrm>
          <a:off x="838200" y="1371600"/>
          <a:ext cx="6858000" cy="52191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31324"/>
                <a:gridCol w="3426676"/>
              </a:tblGrid>
              <a:tr h="202223"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Strength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Weakness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223"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All, the whole course was so informative.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None, all of them were very helpful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1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review of the types of data publicly available. Some ideas on how to get it and how to use it.  I have appreciated this opportunity.</a:t>
                      </a:r>
                    </a:p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quizzes were an ok form of self-assessment. However, I didn’t like having to wait to get the correct answers.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66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experience of the instructors and the exchange of contacts with the other participants.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Just to say there were not African examples of studies applicable to Africa.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66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find most helpful the parts of the course that give us information about access of data.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4446"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recordings.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223"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case studies.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2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explanations of the experts when giving the presentation.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44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explanation of the different platforms using remote sensing and satellite imagery.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44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last module on International Space Charter was of great interest to me.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44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Module 3 and Module 6 were the most useful modules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44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Module 5 (forest fire)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0" y="304800"/>
            <a:ext cx="54102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Feedback: Strength and Weakness</a:t>
            </a:r>
            <a:endParaRPr lang="en-IN" sz="24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113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26488"/>
            <a:ext cx="8763000" cy="510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ts val="23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 smtClean="0">
                <a:ea typeface="Times New Roman" panose="02020603050405020304" pitchFamily="18" charset="0"/>
              </a:rPr>
              <a:t>Provide </a:t>
            </a:r>
            <a:r>
              <a:rPr lang="en-US" sz="1600" u="sng" dirty="0" smtClean="0">
                <a:ea typeface="Times New Roman" panose="02020603050405020304" pitchFamily="18" charset="0"/>
              </a:rPr>
              <a:t>additional reference resources </a:t>
            </a:r>
            <a:r>
              <a:rPr lang="en-US" sz="1600" dirty="0" smtClean="0">
                <a:ea typeface="Times New Roman" panose="02020603050405020304" pitchFamily="18" charset="0"/>
              </a:rPr>
              <a:t>and/or e-books.</a:t>
            </a:r>
            <a:endParaRPr lang="en-IN" sz="1600" dirty="0" smtClean="0"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ts val="23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 smtClean="0">
                <a:ea typeface="Times New Roman" panose="02020603050405020304" pitchFamily="18" charset="0"/>
              </a:rPr>
              <a:t>Encourage </a:t>
            </a:r>
            <a:r>
              <a:rPr lang="en-US" sz="1600" u="sng" dirty="0" smtClean="0">
                <a:ea typeface="Times New Roman" panose="02020603050405020304" pitchFamily="18" charset="0"/>
              </a:rPr>
              <a:t>more interaction among the participants</a:t>
            </a:r>
            <a:r>
              <a:rPr lang="en-US" sz="1600" dirty="0" smtClean="0">
                <a:ea typeface="Times New Roman" panose="02020603050405020304" pitchFamily="18" charset="0"/>
              </a:rPr>
              <a:t>.  </a:t>
            </a:r>
            <a:endParaRPr lang="en-US" sz="1600" dirty="0" smtClean="0"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ts val="2300"/>
              </a:lnSpc>
              <a:spcAft>
                <a:spcPts val="0"/>
              </a:spcAft>
              <a:buFont typeface="Wingdings" pitchFamily="2" charset="2"/>
              <a:buChar char="§"/>
            </a:pPr>
            <a:endParaRPr lang="en-US" sz="1600" dirty="0" smtClean="0"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ts val="2300"/>
              </a:lnSpc>
              <a:spcAft>
                <a:spcPts val="0"/>
              </a:spcAft>
            </a:pPr>
            <a:r>
              <a:rPr lang="en-IN" sz="1600" dirty="0" smtClean="0">
                <a:ea typeface="Times New Roman" panose="02020603050405020304" pitchFamily="18" charset="0"/>
                <a:sym typeface="Wingdings" pitchFamily="2" charset="2"/>
              </a:rPr>
              <a:t> MORE HANDS-ON!</a:t>
            </a:r>
            <a:endParaRPr lang="en-IN" sz="1600" dirty="0" smtClean="0"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ts val="2300"/>
              </a:lnSpc>
              <a:spcAft>
                <a:spcPts val="0"/>
              </a:spcAft>
            </a:pPr>
            <a:endParaRPr lang="en-IN" sz="1600" dirty="0" smtClean="0"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ts val="23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 smtClean="0">
                <a:ea typeface="Times New Roman" panose="02020603050405020304" pitchFamily="18" charset="0"/>
              </a:rPr>
              <a:t>Provision </a:t>
            </a:r>
            <a:r>
              <a:rPr lang="en-US" sz="1600" dirty="0">
                <a:ea typeface="Times New Roman" panose="02020603050405020304" pitchFamily="18" charset="0"/>
              </a:rPr>
              <a:t>of some assignments </a:t>
            </a:r>
            <a:r>
              <a:rPr lang="en-US" sz="1600" u="sng" dirty="0">
                <a:ea typeface="Times New Roman" panose="02020603050405020304" pitchFamily="18" charset="0"/>
              </a:rPr>
              <a:t>to work on using the software </a:t>
            </a:r>
            <a:r>
              <a:rPr lang="en-US" sz="1600" dirty="0">
                <a:ea typeface="Times New Roman" panose="02020603050405020304" pitchFamily="18" charset="0"/>
              </a:rPr>
              <a:t>discussed in the Moodle.</a:t>
            </a:r>
            <a:endParaRPr lang="en-IN" sz="1600" dirty="0"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ts val="23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u="sng" dirty="0">
                <a:ea typeface="Times New Roman" panose="02020603050405020304" pitchFamily="18" charset="0"/>
              </a:rPr>
              <a:t>More practical examples and tutorials on software </a:t>
            </a:r>
            <a:r>
              <a:rPr lang="en-US" sz="1600" dirty="0">
                <a:ea typeface="Times New Roman" panose="02020603050405020304" pitchFamily="18" charset="0"/>
              </a:rPr>
              <a:t>used to get required results that matter.</a:t>
            </a:r>
            <a:endParaRPr lang="en-IN" sz="1600" dirty="0"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ts val="23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ea typeface="Times New Roman" panose="02020603050405020304" pitchFamily="18" charset="0"/>
              </a:rPr>
              <a:t>It would be nice to see </a:t>
            </a:r>
            <a:r>
              <a:rPr lang="en-US" sz="1600" u="sng" dirty="0">
                <a:ea typeface="Times New Roman" panose="02020603050405020304" pitchFamily="18" charset="0"/>
              </a:rPr>
              <a:t>further demonstrations and techniques in software </a:t>
            </a:r>
            <a:r>
              <a:rPr lang="en-US" sz="1600" dirty="0">
                <a:ea typeface="Times New Roman" panose="02020603050405020304" pitchFamily="18" charset="0"/>
              </a:rPr>
              <a:t>used for analyzing the data.</a:t>
            </a:r>
            <a:endParaRPr lang="en-IN" sz="1600" dirty="0"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ts val="23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 smtClean="0">
                <a:ea typeface="Times New Roman" panose="02020603050405020304" pitchFamily="18" charset="0"/>
              </a:rPr>
              <a:t>Would </a:t>
            </a:r>
            <a:r>
              <a:rPr lang="en-US" sz="1600" dirty="0">
                <a:ea typeface="Times New Roman" panose="02020603050405020304" pitchFamily="18" charset="0"/>
              </a:rPr>
              <a:t>love to see </a:t>
            </a:r>
            <a:r>
              <a:rPr lang="en-US" sz="1600" u="sng" dirty="0">
                <a:ea typeface="Times New Roman" panose="02020603050405020304" pitchFamily="18" charset="0"/>
              </a:rPr>
              <a:t>disaster response scenario event practical videos</a:t>
            </a:r>
            <a:r>
              <a:rPr lang="en-US" sz="1600" dirty="0">
                <a:ea typeface="Times New Roman" panose="02020603050405020304" pitchFamily="18" charset="0"/>
              </a:rPr>
              <a:t>.</a:t>
            </a:r>
            <a:endParaRPr lang="en-IN" sz="1600" dirty="0"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ts val="23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u="sng" dirty="0">
                <a:ea typeface="Times New Roman" panose="02020603050405020304" pitchFamily="18" charset="0"/>
              </a:rPr>
              <a:t>Practical classes </a:t>
            </a:r>
            <a:r>
              <a:rPr lang="en-US" sz="1600" dirty="0">
                <a:ea typeface="Times New Roman" panose="02020603050405020304" pitchFamily="18" charset="0"/>
              </a:rPr>
              <a:t>on programming TerraMA</a:t>
            </a:r>
            <a:r>
              <a:rPr lang="en-US" sz="1600" baseline="30000" dirty="0">
                <a:ea typeface="Times New Roman" panose="02020603050405020304" pitchFamily="18" charset="0"/>
              </a:rPr>
              <a:t>2</a:t>
            </a:r>
            <a:r>
              <a:rPr lang="en-US" sz="1600" dirty="0">
                <a:ea typeface="Times New Roman" panose="02020603050405020304" pitchFamily="18" charset="0"/>
              </a:rPr>
              <a:t>.</a:t>
            </a:r>
            <a:endParaRPr lang="en-IN" sz="1600" dirty="0"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ts val="23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ea typeface="Times New Roman" panose="02020603050405020304" pitchFamily="18" charset="0"/>
              </a:rPr>
              <a:t>If </a:t>
            </a:r>
            <a:r>
              <a:rPr lang="en-US" sz="1600" u="sng" dirty="0">
                <a:ea typeface="Times New Roman" panose="02020603050405020304" pitchFamily="18" charset="0"/>
              </a:rPr>
              <a:t>hands-on training on remote sensing and GIS software </a:t>
            </a:r>
            <a:r>
              <a:rPr lang="en-US" sz="1600" dirty="0">
                <a:ea typeface="Times New Roman" panose="02020603050405020304" pitchFamily="18" charset="0"/>
              </a:rPr>
              <a:t>are included, would greatly improve the course.</a:t>
            </a:r>
            <a:endParaRPr lang="en-IN" sz="1600" dirty="0"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ts val="23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u="sng" dirty="0">
                <a:ea typeface="Times New Roman" panose="02020603050405020304" pitchFamily="18" charset="0"/>
              </a:rPr>
              <a:t>Include real processing of data instead of results</a:t>
            </a:r>
            <a:r>
              <a:rPr lang="en-US" sz="1600" dirty="0">
                <a:ea typeface="Times New Roman" panose="02020603050405020304" pitchFamily="18" charset="0"/>
              </a:rPr>
              <a:t>. Demonstrate how to derive maps and products.</a:t>
            </a:r>
            <a:endParaRPr lang="en-IN" sz="1600" dirty="0"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ts val="2300"/>
              </a:lnSpc>
              <a:spcAft>
                <a:spcPts val="0"/>
              </a:spcAft>
              <a:buFont typeface="Wingdings" pitchFamily="2" charset="2"/>
              <a:buChar char="§"/>
            </a:pPr>
            <a:endParaRPr lang="en-IN" sz="1600" dirty="0" smtClean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52400"/>
            <a:ext cx="689427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Feedback: General </a:t>
            </a: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Observations</a:t>
            </a:r>
          </a:p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Suggestions </a:t>
            </a:r>
            <a:endParaRPr lang="en-IN" sz="24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073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95401"/>
            <a:ext cx="8610600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ts val="2000"/>
              </a:lnSpc>
              <a:spcAft>
                <a:spcPts val="0"/>
              </a:spcAft>
            </a:pPr>
            <a:r>
              <a:rPr lang="en-US" sz="1600" b="1" dirty="0" smtClean="0">
                <a:ea typeface="Times New Roman" panose="02020603050405020304" pitchFamily="18" charset="0"/>
              </a:rPr>
              <a:t>Other Application Areas</a:t>
            </a:r>
          </a:p>
          <a:p>
            <a:pPr marL="742950" lvl="1" indent="-285750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 smtClean="0">
                <a:ea typeface="Times New Roman" panose="02020603050405020304" pitchFamily="18" charset="0"/>
              </a:rPr>
              <a:t>Using </a:t>
            </a:r>
            <a:r>
              <a:rPr lang="en-US" sz="1400" dirty="0">
                <a:ea typeface="Times New Roman" panose="02020603050405020304" pitchFamily="18" charset="0"/>
              </a:rPr>
              <a:t>Remote Sensing in </a:t>
            </a:r>
            <a:r>
              <a:rPr lang="en-US" sz="1400" b="1" dirty="0" smtClean="0">
                <a:ea typeface="Times New Roman" panose="02020603050405020304" pitchFamily="18" charset="0"/>
              </a:rPr>
              <a:t>Agriculture.</a:t>
            </a:r>
            <a:endParaRPr lang="en-IN" sz="1400" b="1" dirty="0"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 smtClean="0">
                <a:ea typeface="Times New Roman" panose="02020603050405020304" pitchFamily="18" charset="0"/>
              </a:rPr>
              <a:t>Application of GIS in </a:t>
            </a:r>
            <a:r>
              <a:rPr lang="en-US" sz="1400" b="1" dirty="0" smtClean="0">
                <a:ea typeface="Times New Roman" panose="02020603050405020304" pitchFamily="18" charset="0"/>
              </a:rPr>
              <a:t>Epidemiology, Disease Outbreaks; Public Health Issue</a:t>
            </a:r>
            <a:endParaRPr lang="en-IN" sz="1400" b="1" dirty="0" smtClean="0"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b="1" dirty="0" smtClean="0">
                <a:ea typeface="Times New Roman" panose="02020603050405020304" pitchFamily="18" charset="0"/>
              </a:rPr>
              <a:t>Oil spills, disaster project management, disaster chain of command. </a:t>
            </a:r>
            <a:r>
              <a:rPr lang="en-US" sz="1400" dirty="0" smtClean="0">
                <a:ea typeface="Times New Roman" panose="02020603050405020304" pitchFamily="18" charset="0"/>
              </a:rPr>
              <a:t>Newly </a:t>
            </a:r>
            <a:r>
              <a:rPr lang="en-US" sz="1400" dirty="0">
                <a:ea typeface="Times New Roman" panose="02020603050405020304" pitchFamily="18" charset="0"/>
              </a:rPr>
              <a:t>available Satellites and accessing historical data archives.			</a:t>
            </a:r>
            <a:endParaRPr lang="en-IN" sz="1400" dirty="0"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b="1" dirty="0" smtClean="0">
                <a:ea typeface="Times New Roman" panose="02020603050405020304" pitchFamily="18" charset="0"/>
              </a:rPr>
              <a:t>Real Time Monitoring of Forest </a:t>
            </a:r>
            <a:r>
              <a:rPr lang="en-US" sz="1400" b="1" dirty="0" smtClean="0">
                <a:ea typeface="Times New Roman" panose="02020603050405020304" pitchFamily="18" charset="0"/>
              </a:rPr>
              <a:t>Fire</a:t>
            </a: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 smtClean="0">
                <a:ea typeface="Times New Roman" panose="02020603050405020304" pitchFamily="18" charset="0"/>
              </a:rPr>
              <a:t>Remote Sensing in Municipals </a:t>
            </a:r>
            <a:r>
              <a:rPr lang="en-US" sz="1400" b="1" dirty="0" smtClean="0">
                <a:ea typeface="Times New Roman" panose="02020603050405020304" pitchFamily="18" charset="0"/>
              </a:rPr>
              <a:t>Waste Management</a:t>
            </a:r>
            <a:r>
              <a:rPr lang="en-US" sz="1400" dirty="0" smtClean="0">
                <a:ea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 err="1" smtClean="0">
                <a:ea typeface="Times New Roman" panose="02020603050405020304" pitchFamily="18" charset="0"/>
              </a:rPr>
              <a:t>Crowdsourcing</a:t>
            </a:r>
            <a:r>
              <a:rPr lang="en-US" sz="1400" dirty="0" smtClean="0">
                <a:ea typeface="Times New Roman" panose="02020603050405020304" pitchFamily="18" charset="0"/>
              </a:rPr>
              <a:t> and disaster management.</a:t>
            </a: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2000"/>
              </a:lnSpc>
              <a:spcAft>
                <a:spcPts val="0"/>
              </a:spcAft>
            </a:pPr>
            <a:endParaRPr lang="en-US" sz="1600" b="1" dirty="0" smtClean="0"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2000"/>
              </a:lnSpc>
              <a:spcAft>
                <a:spcPts val="0"/>
              </a:spcAft>
            </a:pPr>
            <a:r>
              <a:rPr lang="en-US" sz="1600" b="1" dirty="0" smtClean="0">
                <a:ea typeface="Times New Roman" panose="02020603050405020304" pitchFamily="18" charset="0"/>
              </a:rPr>
              <a:t>Hands-on</a:t>
            </a:r>
            <a:endParaRPr lang="en-US" sz="1600" b="1" dirty="0" smtClean="0"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 smtClean="0">
                <a:ea typeface="Times New Roman" panose="02020603050405020304" pitchFamily="18" charset="0"/>
              </a:rPr>
              <a:t>Early </a:t>
            </a:r>
            <a:r>
              <a:rPr lang="en-US" sz="1400" dirty="0">
                <a:ea typeface="Times New Roman" panose="02020603050405020304" pitchFamily="18" charset="0"/>
              </a:rPr>
              <a:t>warning.</a:t>
            </a:r>
            <a:endParaRPr lang="en-IN" sz="1400" dirty="0"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 err="1" smtClean="0">
                <a:ea typeface="Times New Roman" panose="02020603050405020304" pitchFamily="18" charset="0"/>
              </a:rPr>
              <a:t>Nowcasting</a:t>
            </a:r>
            <a:r>
              <a:rPr lang="en-US" sz="1400" dirty="0" smtClean="0">
                <a:ea typeface="Times New Roman" panose="02020603050405020304" pitchFamily="18" charset="0"/>
              </a:rPr>
              <a:t> </a:t>
            </a:r>
            <a:r>
              <a:rPr lang="en-US" sz="1400" dirty="0">
                <a:ea typeface="Times New Roman" panose="02020603050405020304" pitchFamily="18" charset="0"/>
              </a:rPr>
              <a:t>of meteorological disasters.</a:t>
            </a:r>
            <a:endParaRPr lang="en-IN" sz="1400" dirty="0"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>
                <a:ea typeface="Times New Roman" panose="02020603050405020304" pitchFamily="18" charset="0"/>
              </a:rPr>
              <a:t>Flood </a:t>
            </a:r>
            <a:r>
              <a:rPr lang="en-US" sz="1400" dirty="0" smtClean="0">
                <a:ea typeface="Times New Roman" panose="02020603050405020304" pitchFamily="18" charset="0"/>
              </a:rPr>
              <a:t>monitoring</a:t>
            </a:r>
            <a:r>
              <a:rPr lang="en-US" sz="1400" dirty="0" smtClean="0"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ea typeface="Times New Roman" panose="02020603050405020304" pitchFamily="18" charset="0"/>
              </a:rPr>
              <a:t>and </a:t>
            </a:r>
            <a:r>
              <a:rPr lang="en-US" sz="1400" b="1" dirty="0" smtClean="0">
                <a:ea typeface="Times New Roman" panose="02020603050405020304" pitchFamily="18" charset="0"/>
              </a:rPr>
              <a:t>simulations</a:t>
            </a:r>
            <a:endParaRPr lang="en-IN" sz="1400" b="1" dirty="0"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b="1" dirty="0">
                <a:ea typeface="Times New Roman" panose="02020603050405020304" pitchFamily="18" charset="0"/>
              </a:rPr>
              <a:t>Software and techniques </a:t>
            </a:r>
            <a:r>
              <a:rPr lang="en-US" sz="1400" dirty="0">
                <a:ea typeface="Times New Roman" panose="02020603050405020304" pitchFamily="18" charset="0"/>
              </a:rPr>
              <a:t>used for analyzing the data. 			</a:t>
            </a:r>
            <a:endParaRPr lang="en-IN" sz="1400" dirty="0"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>
                <a:ea typeface="Times New Roman" panose="02020603050405020304" pitchFamily="18" charset="0"/>
              </a:rPr>
              <a:t>Another session about the use of bandwidth and channel in the satellite image.	</a:t>
            </a:r>
            <a:endParaRPr lang="en-IN" sz="1400" dirty="0"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>
                <a:ea typeface="Times New Roman" panose="02020603050405020304" pitchFamily="18" charset="0"/>
              </a:rPr>
              <a:t>Application of RS GIS in flood management.	</a:t>
            </a:r>
            <a:endParaRPr lang="en-IN" sz="1400" dirty="0"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>
                <a:ea typeface="Times New Roman" panose="02020603050405020304" pitchFamily="18" charset="0"/>
              </a:rPr>
              <a:t>Image processing/analysis.						</a:t>
            </a:r>
            <a:endParaRPr lang="en-IN" sz="1400" dirty="0"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b="1" dirty="0">
                <a:ea typeface="Times New Roman" panose="02020603050405020304" pitchFamily="18" charset="0"/>
              </a:rPr>
              <a:t>Modeling</a:t>
            </a:r>
            <a:r>
              <a:rPr lang="en-US" sz="1400" dirty="0">
                <a:ea typeface="Times New Roman" panose="02020603050405020304" pitchFamily="18" charset="0"/>
              </a:rPr>
              <a:t> of remote sensing data for disaster management.		</a:t>
            </a:r>
            <a:endParaRPr lang="en-IN" sz="1400" dirty="0"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>
                <a:ea typeface="Times New Roman" panose="02020603050405020304" pitchFamily="18" charset="0"/>
              </a:rPr>
              <a:t>Image </a:t>
            </a:r>
            <a:r>
              <a:rPr lang="en-US" sz="1400" dirty="0" smtClean="0">
                <a:ea typeface="Times New Roman" panose="02020603050405020304" pitchFamily="18" charset="0"/>
              </a:rPr>
              <a:t>processing</a:t>
            </a:r>
            <a:r>
              <a:rPr lang="en-US" sz="1400" dirty="0">
                <a:ea typeface="Times New Roman" panose="02020603050405020304" pitchFamily="18" charset="0"/>
              </a:rPr>
              <a:t>.</a:t>
            </a:r>
            <a:endParaRPr lang="en-IN" sz="1400" dirty="0"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81000"/>
            <a:ext cx="57912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Future: topics to be added or covered  </a:t>
            </a:r>
            <a:endParaRPr lang="en-IN" sz="24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383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95401"/>
            <a:ext cx="868680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mtClean="0"/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en-US" smtClean="0"/>
              <a:t>The </a:t>
            </a:r>
            <a:r>
              <a:rPr lang="en-US" dirty="0" smtClean="0"/>
              <a:t>webinar tool connects instructors and </a:t>
            </a:r>
            <a:r>
              <a:rPr lang="en-US" dirty="0" smtClean="0"/>
              <a:t>learners when </a:t>
            </a:r>
            <a:r>
              <a:rPr lang="en-US" dirty="0" smtClean="0"/>
              <a:t>they are located in different geographic areas. </a:t>
            </a:r>
            <a:endParaRPr lang="en-US" dirty="0" smtClean="0"/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dirty="0" smtClean="0"/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/>
              <a:t>Students </a:t>
            </a:r>
            <a:r>
              <a:rPr lang="en-US" dirty="0" smtClean="0"/>
              <a:t>will always have teachers contact information for further professional needs.</a:t>
            </a:r>
            <a:r>
              <a:rPr lang="en-US" b="1" dirty="0" smtClean="0"/>
              <a:t>  </a:t>
            </a:r>
            <a:r>
              <a:rPr lang="en-US" dirty="0" smtClean="0"/>
              <a:t>  </a:t>
            </a:r>
            <a:endParaRPr lang="pt-BR" dirty="0" smtClean="0"/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>
                <a:ea typeface="Times New Roman" panose="02020603050405020304" pitchFamily="18" charset="0"/>
              </a:rPr>
              <a:t>Methodology used (Webinars + Learning Management Platform – </a:t>
            </a:r>
            <a:r>
              <a:rPr lang="en-US" dirty="0" err="1" smtClean="0">
                <a:ea typeface="Times New Roman" panose="02020603050405020304" pitchFamily="18" charset="0"/>
              </a:rPr>
              <a:t>Moodle</a:t>
            </a:r>
            <a:r>
              <a:rPr lang="en-US" dirty="0" smtClean="0">
                <a:ea typeface="Times New Roman" panose="02020603050405020304" pitchFamily="18" charset="0"/>
              </a:rPr>
              <a:t>)</a:t>
            </a:r>
          </a:p>
          <a:p>
            <a:pPr marL="1200150" lvl="2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>
                <a:ea typeface="Times New Roman" panose="02020603050405020304" pitchFamily="18" charset="0"/>
              </a:rPr>
              <a:t>Access to materials</a:t>
            </a:r>
          </a:p>
          <a:p>
            <a:pPr marL="1200150" lvl="2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>
                <a:ea typeface="Times New Roman" panose="02020603050405020304" pitchFamily="18" charset="0"/>
              </a:rPr>
              <a:t>Questions and Answers</a:t>
            </a:r>
          </a:p>
          <a:p>
            <a:pPr marL="1200150" lvl="2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>
                <a:ea typeface="Times New Roman" panose="02020603050405020304" pitchFamily="18" charset="0"/>
              </a:rPr>
              <a:t>Low level of interaction among students</a:t>
            </a: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>
                <a:ea typeface="Times New Roman" panose="02020603050405020304" pitchFamily="18" charset="0"/>
              </a:rPr>
              <a:t>The </a:t>
            </a:r>
            <a:r>
              <a:rPr lang="en-US" dirty="0" smtClean="0">
                <a:ea typeface="Times New Roman" panose="02020603050405020304" pitchFamily="18" charset="0"/>
              </a:rPr>
              <a:t>feedback and suggestions from students reflect their need for more hands-on activities and software/real scenarios demonstrations. </a:t>
            </a:r>
            <a:endParaRPr lang="en-US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US" sz="1400" dirty="0" smtClean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endParaRPr lang="en-IN" sz="1400" dirty="0"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81000"/>
            <a:ext cx="35814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Lessons Learned</a:t>
            </a:r>
            <a:endParaRPr lang="en-IN" sz="24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383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5570183"/>
              </p:ext>
            </p:extLst>
          </p:nvPr>
        </p:nvGraphicFramePr>
        <p:xfrm>
          <a:off x="76200" y="1143000"/>
          <a:ext cx="8915399" cy="5364480"/>
        </p:xfrm>
        <a:graphic>
          <a:graphicData uri="http://schemas.openxmlformats.org/drawingml/2006/table">
            <a:tbl>
              <a:tblPr firstRow="1" firstCol="1" bandRow="1"/>
              <a:tblGrid>
                <a:gridCol w="2362200"/>
                <a:gridCol w="3671326"/>
                <a:gridCol w="2881873"/>
              </a:tblGrid>
              <a:tr h="147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NAME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INSTITUTION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ROLE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Hilcéa</a:t>
                      </a: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Ferreira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INPE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Coordinator/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S.P.Aggarwal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IIRS/ISRO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Coordinator/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166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Marie-</a:t>
                      </a: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Josee</a:t>
                      </a: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Bourassa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CEOS CEO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Holloway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CEOS SEO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Contributor/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Guy Aube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CSA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Antonios</a:t>
                      </a: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Mouratidis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ESA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Ivan </a:t>
                      </a: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Petiteville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ESA - WGDisasters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Jesus A. G. Bernal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INAOE/CRECTEALC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Claudia </a:t>
                      </a: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Lucaccioni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INPE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Moodle Tutor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Daniel  Vila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INPE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Alberto </a:t>
                      </a: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Setzer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INPE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Fabiano</a:t>
                      </a: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Morelli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INPE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Laercio</a:t>
                      </a: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Namikaya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INPE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54760" algn="r"/>
                        </a:tabLs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Su-Yin Tan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Waterloo </a:t>
                      </a:r>
                      <a:r>
                        <a:rPr lang="en-US" sz="1600" b="1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IN" sz="1600" b="0" baseline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ISU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54760" algn="r"/>
                        </a:tabLs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 </a:t>
                      </a: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Prados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NASA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Amita</a:t>
                      </a: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Mehta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NASA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Nancy D. </a:t>
                      </a: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Searby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NASA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Contributor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Phila</a:t>
                      </a: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Sibandze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SANSA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Contributor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Lorant</a:t>
                      </a: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Czaran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UNOOSA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54760" algn="r"/>
                        </a:tabLs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Contributor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Brenda Jones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USGS - WGDisasters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Eric Wood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USGS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Contributor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1905000" y="304800"/>
            <a:ext cx="26670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IN" sz="28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Thank you</a:t>
            </a:r>
            <a:endParaRPr lang="en-IN" sz="28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690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14983"/>
            <a:ext cx="52578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Housekeeping: what is next?</a:t>
            </a:r>
            <a:endParaRPr lang="en-US" sz="28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985" y="1371600"/>
            <a:ext cx="7023716" cy="5632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Webinar 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series 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repeat?</a:t>
            </a: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2400" dirty="0" smtClean="0"/>
              <a:t>Webinar series: </a:t>
            </a:r>
            <a:r>
              <a:rPr lang="en-US" sz="2400" dirty="0" smtClean="0"/>
              <a:t>hands-on </a:t>
            </a:r>
            <a:r>
              <a:rPr lang="en-US" sz="2400" dirty="0" smtClean="0"/>
              <a:t>in </a:t>
            </a:r>
            <a:r>
              <a:rPr lang="en-US" sz="2400" dirty="0" smtClean="0"/>
              <a:t>DRM?</a:t>
            </a:r>
            <a:endParaRPr lang="en-US" sz="2400" dirty="0" smtClean="0"/>
          </a:p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Webinar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series on other 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topic?</a:t>
            </a:r>
          </a:p>
          <a:p>
            <a:pPr marL="742950" lvl="1" indent="-28575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dirty="0" smtClean="0"/>
              <a:t>Natural Resources </a:t>
            </a:r>
            <a:r>
              <a:rPr lang="en-US" sz="2400" dirty="0" smtClean="0"/>
              <a:t>Management (NRM)</a:t>
            </a:r>
            <a:endParaRPr lang="en-US" sz="2400" dirty="0" smtClean="0"/>
          </a:p>
          <a:p>
            <a:pPr marL="742950" lvl="1" indent="-28575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pt-BR" sz="2400" dirty="0" err="1" smtClean="0"/>
              <a:t>Free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open-source </a:t>
            </a:r>
            <a:r>
              <a:rPr lang="pt-BR" sz="2400" dirty="0" smtClean="0"/>
              <a:t>software for NRM</a:t>
            </a:r>
            <a:endParaRPr lang="pt-BR" sz="2400" dirty="0" smtClean="0"/>
          </a:p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2400" baseline="0" dirty="0" smtClean="0"/>
              <a:t>3</a:t>
            </a:r>
            <a:r>
              <a:rPr lang="en-US" sz="2400" dirty="0" smtClean="0"/>
              <a:t> </a:t>
            </a:r>
            <a:r>
              <a:rPr lang="en-US" sz="2400" dirty="0" smtClean="0"/>
              <a:t>months </a:t>
            </a:r>
            <a:r>
              <a:rPr lang="en-US" sz="2400" dirty="0" smtClean="0"/>
              <a:t>e-learning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on NRM/DRM ?</a:t>
            </a:r>
          </a:p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2400" dirty="0" smtClean="0"/>
              <a:t>More </a:t>
            </a:r>
            <a:r>
              <a:rPr lang="en-US" sz="2400" dirty="0" smtClean="0"/>
              <a:t>suggestions?</a:t>
            </a:r>
          </a:p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pt-BR" sz="2400" dirty="0" smtClean="0"/>
          </a:p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85925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hape 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fld id="{3B3D0692-2D4F-4FCD-AD05-93518DE27E97}" type="slidenum">
              <a:rPr lang="en-US"/>
              <a:pPr>
                <a:spcBef>
                  <a:spcPct val="0"/>
                </a:spcBef>
              </a:pPr>
              <a:t>2</a:t>
            </a:fld>
            <a:endParaRPr lang="en-US"/>
          </a:p>
        </p:txBody>
      </p:sp>
      <p:sp>
        <p:nvSpPr>
          <p:cNvPr id="15" name="Shape 15"/>
          <p:cNvSpPr/>
          <p:nvPr/>
        </p:nvSpPr>
        <p:spPr>
          <a:xfrm>
            <a:off x="76200" y="1066800"/>
            <a:ext cx="8915400" cy="570925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360045" algn="just"/>
            <a:r>
              <a:rPr lang="en-US" dirty="0">
                <a:latin typeface="Garamond" panose="02020404030301010803" pitchFamily="18" charset="0"/>
                <a:cs typeface="+mj-cs"/>
              </a:rPr>
              <a:t> </a:t>
            </a:r>
            <a:endParaRPr lang="en-US" dirty="0">
              <a:cs typeface="+mj-cs"/>
            </a:endParaRPr>
          </a:p>
          <a:p>
            <a:pPr marL="360045" algn="just"/>
            <a:r>
              <a:rPr lang="en-US" sz="3600" dirty="0">
                <a:latin typeface="Garamond" panose="02020404030301010803" pitchFamily="18" charset="0"/>
                <a:cs typeface="+mj-cs"/>
              </a:rPr>
              <a:t>Several reasons made this course unique</a:t>
            </a:r>
            <a:r>
              <a:rPr lang="en-US" sz="3600" dirty="0" smtClean="0">
                <a:latin typeface="Garamond" panose="02020404030301010803" pitchFamily="18" charset="0"/>
                <a:cs typeface="+mj-cs"/>
              </a:rPr>
              <a:t>:</a:t>
            </a:r>
          </a:p>
          <a:p>
            <a:pPr marL="360045" algn="just"/>
            <a:endParaRPr lang="en-US" sz="3600" dirty="0">
              <a:cs typeface="+mj-cs"/>
            </a:endParaRPr>
          </a:p>
          <a:p>
            <a:pPr marL="742950" marR="0" lvl="1" indent="-28575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2000" dirty="0">
                <a:ea typeface="Times New Roman" panose="02020603050405020304" pitchFamily="18" charset="0"/>
              </a:rPr>
              <a:t>Offered </a:t>
            </a:r>
            <a:r>
              <a:rPr lang="en-US" sz="2000" b="1" dirty="0">
                <a:ea typeface="Times New Roman" panose="02020603050405020304" pitchFamily="18" charset="0"/>
              </a:rPr>
              <a:t>free of charge</a:t>
            </a:r>
          </a:p>
          <a:p>
            <a:pPr marL="742950" marR="0" lvl="1" indent="-28575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2000" dirty="0" smtClean="0">
                <a:ea typeface="Times New Roman" panose="02020603050405020304" pitchFamily="18" charset="0"/>
              </a:rPr>
              <a:t>Increased </a:t>
            </a:r>
            <a:r>
              <a:rPr lang="en-US" sz="2000" b="1" dirty="0" smtClean="0">
                <a:ea typeface="Times New Roman" panose="02020603050405020304" pitchFamily="18" charset="0"/>
              </a:rPr>
              <a:t>knowledge about data availability </a:t>
            </a:r>
            <a:r>
              <a:rPr lang="en-US" sz="2000" dirty="0" smtClean="0">
                <a:ea typeface="Times New Roman" panose="02020603050405020304" pitchFamily="18" charset="0"/>
              </a:rPr>
              <a:t>through the International Charter during a disaster and how it can be activated.</a:t>
            </a:r>
          </a:p>
          <a:p>
            <a:pPr marL="742950" marR="0" lvl="1" indent="-28575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2000" dirty="0" smtClean="0">
                <a:ea typeface="Times New Roman" panose="02020603050405020304" pitchFamily="18" charset="0"/>
              </a:rPr>
              <a:t>Increased </a:t>
            </a:r>
            <a:r>
              <a:rPr lang="en-US" sz="2000" b="1" dirty="0" smtClean="0">
                <a:ea typeface="Times New Roman" panose="02020603050405020304" pitchFamily="18" charset="0"/>
              </a:rPr>
              <a:t>knowledge about using satellite Earth observation data </a:t>
            </a:r>
            <a:r>
              <a:rPr lang="en-US" sz="2000" dirty="0" smtClean="0">
                <a:ea typeface="Times New Roman" panose="02020603050405020304" pitchFamily="18" charset="0"/>
              </a:rPr>
              <a:t>from different sources for DM.</a:t>
            </a:r>
          </a:p>
          <a:p>
            <a:pPr marL="742950" marR="0" lvl="1" indent="-28575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2000" dirty="0" smtClean="0">
                <a:ea typeface="Times New Roman" panose="02020603050405020304" pitchFamily="18" charset="0"/>
              </a:rPr>
              <a:t>Increased </a:t>
            </a:r>
            <a:r>
              <a:rPr lang="en-US" sz="2000" b="1" dirty="0" smtClean="0">
                <a:ea typeface="Times New Roman" panose="02020603050405020304" pitchFamily="18" charset="0"/>
              </a:rPr>
              <a:t>knowledge about how to determine which specific GIS capabilities and data types </a:t>
            </a:r>
            <a:r>
              <a:rPr lang="en-US" sz="2000" dirty="0" smtClean="0">
                <a:ea typeface="Times New Roman" panose="02020603050405020304" pitchFamily="18" charset="0"/>
              </a:rPr>
              <a:t>are required to support emergency management work before, during, and after a disaster strikes.</a:t>
            </a:r>
          </a:p>
          <a:p>
            <a:pPr marL="742950" marR="0" lvl="1" indent="-28575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2000" dirty="0" smtClean="0">
                <a:ea typeface="Times New Roman" panose="02020603050405020304" pitchFamily="18" charset="0"/>
              </a:rPr>
              <a:t>Improved </a:t>
            </a:r>
            <a:r>
              <a:rPr lang="en-US" sz="2000" dirty="0" smtClean="0">
                <a:ea typeface="Times New Roman" panose="02020603050405020304" pitchFamily="18" charset="0"/>
              </a:rPr>
              <a:t>student ability to advise decision makers about how to use space technology for DM.</a:t>
            </a:r>
          </a:p>
          <a:p>
            <a:pPr marL="742950" marR="0" lvl="1" indent="-28575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2000" b="1" dirty="0" smtClean="0">
                <a:ea typeface="Times New Roman" panose="02020603050405020304" pitchFamily="18" charset="0"/>
              </a:rPr>
              <a:t>Fostered </a:t>
            </a:r>
            <a:r>
              <a:rPr lang="en-US" sz="2000" b="1" dirty="0" smtClean="0">
                <a:ea typeface="Times New Roman" panose="02020603050405020304" pitchFamily="18" charset="0"/>
              </a:rPr>
              <a:t>the construction of a community of learners in the field</a:t>
            </a:r>
            <a:r>
              <a:rPr lang="en-US" sz="2000" dirty="0" smtClean="0">
                <a:ea typeface="Times New Roman" panose="02020603050405020304" pitchFamily="18" charset="0"/>
              </a:rPr>
              <a:t>. </a:t>
            </a:r>
            <a:endParaRPr lang="en-US" sz="2000" dirty="0"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304800"/>
            <a:ext cx="32004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fontAlgn="auto" latinLnBrk="1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Uniqueness</a:t>
            </a:r>
            <a:endParaRPr lang="en-US" sz="28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34290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Webinar Themes</a:t>
            </a:r>
            <a:endParaRPr lang="en-US" sz="28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Shape 15"/>
          <p:cNvSpPr/>
          <p:nvPr/>
        </p:nvSpPr>
        <p:spPr>
          <a:xfrm>
            <a:off x="0" y="1143001"/>
            <a:ext cx="8915400" cy="550907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702945" indent="-342900" algn="just">
              <a:lnSpc>
                <a:spcPts val="2500"/>
              </a:lnSpc>
              <a:buFont typeface="+mj-lt"/>
              <a:buAutoNum type="arabicPeriod"/>
            </a:pPr>
            <a:r>
              <a:rPr lang="en-US" sz="1600" u="sng" dirty="0"/>
              <a:t>Introduction to Webinars </a:t>
            </a:r>
            <a:r>
              <a:rPr lang="en-US" sz="1600" u="sng" dirty="0" smtClean="0"/>
              <a:t>Series</a:t>
            </a:r>
          </a:p>
          <a:p>
            <a:pPr marL="1160145" lvl="1" indent="-342900" algn="just">
              <a:lnSpc>
                <a:spcPts val="2500"/>
              </a:lnSpc>
              <a:buFont typeface="+mj-lt"/>
              <a:buAutoNum type="alphaLcPeriod"/>
            </a:pPr>
            <a:r>
              <a:rPr lang="en-US" sz="1600" dirty="0"/>
              <a:t>Overview of CEOS/</a:t>
            </a:r>
            <a:r>
              <a:rPr lang="en-US" sz="1600" dirty="0" err="1"/>
              <a:t>WGCapD</a:t>
            </a:r>
            <a:endParaRPr lang="en-US" sz="1600" dirty="0"/>
          </a:p>
          <a:p>
            <a:pPr marL="1160145" lvl="1" indent="-342900" algn="just">
              <a:lnSpc>
                <a:spcPts val="2500"/>
              </a:lnSpc>
              <a:buFont typeface="+mj-lt"/>
              <a:buAutoNum type="alphaLcPeriod"/>
            </a:pPr>
            <a:r>
              <a:rPr lang="en-US" sz="1600" b="1" dirty="0"/>
              <a:t>Where CEOS can help</a:t>
            </a:r>
            <a:r>
              <a:rPr lang="en-US" sz="1600" dirty="0"/>
              <a:t>: Datasets and Useful Tools: CEOS </a:t>
            </a:r>
            <a:r>
              <a:rPr lang="en-US" sz="1600" dirty="0" smtClean="0"/>
              <a:t>Visualization</a:t>
            </a:r>
          </a:p>
          <a:p>
            <a:pPr marL="1160145" lvl="1" indent="-342900" algn="just">
              <a:lnSpc>
                <a:spcPts val="2500"/>
              </a:lnSpc>
              <a:buFont typeface="+mj-lt"/>
              <a:buAutoNum type="alphaLcPeriod"/>
            </a:pPr>
            <a:r>
              <a:rPr lang="en-US" sz="1600" dirty="0" smtClean="0"/>
              <a:t>International </a:t>
            </a:r>
            <a:r>
              <a:rPr lang="en-US" sz="1600" dirty="0"/>
              <a:t>Collaboration for </a:t>
            </a:r>
            <a:r>
              <a:rPr lang="en-US" sz="1600" dirty="0" smtClean="0"/>
              <a:t>DRM</a:t>
            </a:r>
            <a:endParaRPr lang="en-US" sz="1600" u="sng" dirty="0" smtClean="0"/>
          </a:p>
          <a:p>
            <a:pPr marL="702945" indent="-342900" algn="just">
              <a:lnSpc>
                <a:spcPts val="2500"/>
              </a:lnSpc>
              <a:buFont typeface="+mj-lt"/>
              <a:buAutoNum type="arabicPeriod"/>
            </a:pPr>
            <a:r>
              <a:rPr lang="en-US" sz="1600" b="1" dirty="0" smtClean="0"/>
              <a:t>Introduction to Disasters</a:t>
            </a:r>
            <a:r>
              <a:rPr lang="en-US" sz="1600" dirty="0" smtClean="0"/>
              <a:t>: Causes, effects, monitoring, mitigation, and management. Methods of hazard, vulnerability, and risk assessment and the role of geospatial data.</a:t>
            </a:r>
          </a:p>
          <a:p>
            <a:pPr marL="702945" lvl="0" indent="-342900" algn="just">
              <a:lnSpc>
                <a:spcPts val="2500"/>
              </a:lnSpc>
              <a:buFont typeface="+mj-lt"/>
              <a:buAutoNum type="arabicPeriod"/>
            </a:pPr>
            <a:r>
              <a:rPr lang="en-US" sz="1600" dirty="0" smtClean="0"/>
              <a:t>Space-based </a:t>
            </a:r>
            <a:r>
              <a:rPr lang="en-US" sz="1600" dirty="0"/>
              <a:t>Earth observation systems and their applications for </a:t>
            </a:r>
            <a:r>
              <a:rPr lang="en-US" sz="1600" b="1" dirty="0"/>
              <a:t>hydro-meteorological disasters</a:t>
            </a:r>
            <a:r>
              <a:rPr lang="en-US" sz="1600" dirty="0"/>
              <a:t> (floods) </a:t>
            </a:r>
          </a:p>
          <a:p>
            <a:pPr marL="702945" lvl="0" indent="-342900" algn="just">
              <a:lnSpc>
                <a:spcPts val="2500"/>
              </a:lnSpc>
              <a:buFont typeface="+mj-lt"/>
              <a:buAutoNum type="arabicPeriod"/>
            </a:pPr>
            <a:r>
              <a:rPr lang="en-US" sz="1600" dirty="0"/>
              <a:t>Space-based Earth observation systems and their applications for </a:t>
            </a:r>
            <a:r>
              <a:rPr lang="en-US" sz="1600" b="1" dirty="0"/>
              <a:t>geological disasters (earthquakes, landslides, and volcanoes)</a:t>
            </a:r>
          </a:p>
          <a:p>
            <a:pPr marL="702945" lvl="0" indent="-342900" algn="just">
              <a:lnSpc>
                <a:spcPts val="2500"/>
              </a:lnSpc>
              <a:buFont typeface="+mj-lt"/>
              <a:buAutoNum type="arabicPeriod"/>
            </a:pPr>
            <a:r>
              <a:rPr lang="en-US" sz="1600" dirty="0"/>
              <a:t>Space-based Earth observation systems for environmental disasters </a:t>
            </a:r>
            <a:r>
              <a:rPr lang="en-US" sz="1600" dirty="0" smtClean="0"/>
              <a:t>(</a:t>
            </a:r>
            <a:r>
              <a:rPr lang="en-US" sz="1600" b="1" dirty="0" smtClean="0"/>
              <a:t>Forest Fires</a:t>
            </a:r>
            <a:r>
              <a:rPr lang="en-US" sz="1600" dirty="0" smtClean="0"/>
              <a:t>)</a:t>
            </a:r>
            <a:endParaRPr lang="en-US" sz="1600" dirty="0"/>
          </a:p>
          <a:p>
            <a:pPr marL="702945" lvl="0" indent="-342900" algn="just">
              <a:lnSpc>
                <a:spcPts val="2500"/>
              </a:lnSpc>
              <a:buFont typeface="+mj-lt"/>
              <a:buAutoNum type="arabicPeriod"/>
            </a:pPr>
            <a:r>
              <a:rPr lang="en-US" sz="1600" dirty="0"/>
              <a:t>Real Time Monitoring of Global Precipitation from Space: New Technologies Applied to </a:t>
            </a:r>
            <a:r>
              <a:rPr lang="en-US" sz="1600" b="1" dirty="0"/>
              <a:t>Heavy Rainfall Risk Reduction</a:t>
            </a:r>
          </a:p>
          <a:p>
            <a:pPr marL="702945" indent="-342900" algn="just">
              <a:lnSpc>
                <a:spcPts val="2500"/>
              </a:lnSpc>
              <a:buFont typeface="+mj-lt"/>
              <a:buAutoNum type="arabicPeriod"/>
            </a:pPr>
            <a:r>
              <a:rPr lang="en-US" sz="1600" dirty="0"/>
              <a:t>Concepts and applications of internet GIS and Sensor Web (network of sensors) for disaster management. </a:t>
            </a:r>
            <a:r>
              <a:rPr lang="en-US" sz="1600" b="1" dirty="0"/>
              <a:t>Example of an open source tool </a:t>
            </a:r>
            <a:r>
              <a:rPr lang="en-US" sz="1600" dirty="0"/>
              <a:t>(TerraMA</a:t>
            </a:r>
            <a:r>
              <a:rPr lang="en-US" sz="1600" baseline="30000" dirty="0"/>
              <a:t>2</a:t>
            </a:r>
            <a:r>
              <a:rPr lang="en-US" sz="1600" dirty="0"/>
              <a:t> - computational platform for developing Monitoring, Analysis and Alert systems</a:t>
            </a:r>
            <a:r>
              <a:rPr lang="en-US" sz="1600" dirty="0" smtClean="0"/>
              <a:t>)</a:t>
            </a:r>
          </a:p>
          <a:p>
            <a:pPr marL="702945" lvl="0" indent="-342900" algn="just">
              <a:lnSpc>
                <a:spcPts val="2500"/>
              </a:lnSpc>
              <a:buFont typeface="+mj-lt"/>
              <a:buAutoNum type="arabicPeriod"/>
            </a:pPr>
            <a:r>
              <a:rPr lang="en-US" sz="1600" dirty="0"/>
              <a:t>Rapid mapping and emergency </a:t>
            </a:r>
            <a:r>
              <a:rPr lang="en-US" sz="1600" dirty="0" smtClean="0"/>
              <a:t>services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601578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304800"/>
            <a:ext cx="33528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IN" sz="28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Registrants</a:t>
            </a:r>
            <a:endParaRPr lang="en-IN" sz="28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7" name="Gráfico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620" y="1600200"/>
            <a:ext cx="563118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/>
          <p:nvPr/>
        </p:nvSpPr>
        <p:spPr>
          <a:xfrm>
            <a:off x="1676400" y="4648200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algn="ctr"/>
            <a:r>
              <a:rPr lang="en-US" sz="1400" dirty="0" smtClean="0">
                <a:solidFill>
                  <a:schemeClr val="tx1"/>
                </a:solidFill>
              </a:rPr>
              <a:t>Geographic </a:t>
            </a:r>
            <a:r>
              <a:rPr lang="en-US" sz="1400" dirty="0">
                <a:solidFill>
                  <a:schemeClr val="tx1"/>
                </a:solidFill>
              </a:rPr>
              <a:t>distribution of all </a:t>
            </a:r>
            <a:r>
              <a:rPr lang="en-US" sz="1400" dirty="0" smtClean="0">
                <a:solidFill>
                  <a:schemeClr val="tx1"/>
                </a:solidFill>
              </a:rPr>
              <a:t>registrants (144)</a:t>
            </a:r>
            <a:endParaRPr lang="en-US" sz="1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082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="" xmlns:p14="http://schemas.microsoft.com/office/powerpoint/2010/main" val="922043805"/>
              </p:ext>
            </p:extLst>
          </p:nvPr>
        </p:nvGraphicFramePr>
        <p:xfrm>
          <a:off x="914400" y="1600200"/>
          <a:ext cx="3200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419600" y="24384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algn="ctr"/>
            <a:r>
              <a:rPr lang="en-US" sz="1400" dirty="0" smtClean="0">
                <a:solidFill>
                  <a:schemeClr val="tx1"/>
                </a:solidFill>
              </a:rPr>
              <a:t>Geographic </a:t>
            </a:r>
            <a:r>
              <a:rPr lang="en-US" sz="1400" dirty="0">
                <a:solidFill>
                  <a:schemeClr val="tx1"/>
                </a:solidFill>
              </a:rPr>
              <a:t>distribution of all </a:t>
            </a:r>
            <a:r>
              <a:rPr lang="en-US" sz="1400" dirty="0" smtClean="0">
                <a:solidFill>
                  <a:schemeClr val="tx1"/>
                </a:solidFill>
              </a:rPr>
              <a:t>selected </a:t>
            </a:r>
            <a:r>
              <a:rPr lang="en-US" sz="1400" dirty="0" smtClean="0">
                <a:solidFill>
                  <a:schemeClr val="tx1"/>
                </a:solidFill>
              </a:rPr>
              <a:t>registrants (99)</a:t>
            </a:r>
            <a:endParaRPr lang="en-US" sz="14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Gráfico 4"/>
          <p:cNvGraphicFramePr/>
          <p:nvPr>
            <p:extLst>
              <p:ext uri="{D42A27DB-BD31-4B8C-83A1-F6EECF244321}">
                <p14:modId xmlns="" xmlns:p14="http://schemas.microsoft.com/office/powerpoint/2010/main" val="2022826439"/>
              </p:ext>
            </p:extLst>
          </p:nvPr>
        </p:nvGraphicFramePr>
        <p:xfrm>
          <a:off x="4114800" y="4038600"/>
          <a:ext cx="4853354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487680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a typeface="Calibri" panose="020F0502020204030204" pitchFamily="34" charset="0"/>
              </a:rPr>
              <a:t>Webinars overall attendance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314444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IN" sz="28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Attendance</a:t>
            </a:r>
            <a:endParaRPr lang="en-IN" sz="28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082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C:\Users\Hilcea\AppData\Local\Microsoft\Windows\INetCache\Content.Word\Results_DMCours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5486400" cy="487680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505200" y="6248400"/>
            <a:ext cx="3204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Successful students by country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15756" y="304800"/>
            <a:ext cx="481364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IN" sz="28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Successful participants</a:t>
            </a:r>
            <a:endParaRPr lang="en-IN" sz="28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544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5791200"/>
            <a:ext cx="3144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ea typeface="Calibri" panose="020F0502020204030204" pitchFamily="34" charset="0"/>
              </a:rPr>
              <a:t>Successful students by </a:t>
            </a:r>
            <a:r>
              <a:rPr lang="en-US" sz="1600" dirty="0" smtClean="0">
                <a:ea typeface="Calibri" panose="020F0502020204030204" pitchFamily="34" charset="0"/>
              </a:rPr>
              <a:t>affiliation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815756" y="304800"/>
            <a:ext cx="481364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IN" sz="28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Successful participants</a:t>
            </a:r>
            <a:endParaRPr lang="en-IN" sz="28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3400" y="16764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Most </a:t>
            </a:r>
            <a:r>
              <a:rPr lang="en-US" dirty="0" smtClean="0"/>
              <a:t>successful students, 44%, came from Government organizations</a:t>
            </a:r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600200" y="2514600"/>
          <a:ext cx="5400040" cy="2869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555544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2"/>
          <p:cNvGraphicFramePr/>
          <p:nvPr>
            <p:extLst>
              <p:ext uri="{D42A27DB-BD31-4B8C-83A1-F6EECF244321}">
                <p14:modId xmlns="" xmlns:p14="http://schemas.microsoft.com/office/powerpoint/2010/main" val="3092738290"/>
              </p:ext>
            </p:extLst>
          </p:nvPr>
        </p:nvGraphicFramePr>
        <p:xfrm>
          <a:off x="838200" y="2438400"/>
          <a:ext cx="6848475" cy="281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1200" y="304800"/>
            <a:ext cx="542485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Feedback: </a:t>
            </a: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Awareness </a:t>
            </a: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about course</a:t>
            </a:r>
            <a:endParaRPr lang="en-IN" sz="24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040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6"/>
          <p:cNvGraphicFramePr/>
          <p:nvPr>
            <p:extLst>
              <p:ext uri="{D42A27DB-BD31-4B8C-83A1-F6EECF244321}">
                <p14:modId xmlns="" xmlns:p14="http://schemas.microsoft.com/office/powerpoint/2010/main" val="2045537630"/>
              </p:ext>
            </p:extLst>
          </p:nvPr>
        </p:nvGraphicFramePr>
        <p:xfrm>
          <a:off x="3810000" y="3733800"/>
          <a:ext cx="4495800" cy="2462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5715000" y="6248400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Expectations</a:t>
            </a:r>
            <a:endParaRPr lang="en-US" dirty="0"/>
          </a:p>
        </p:txBody>
      </p:sp>
      <p:graphicFrame>
        <p:nvGraphicFramePr>
          <p:cNvPr id="4" name="Gráfico 5"/>
          <p:cNvGraphicFramePr/>
          <p:nvPr>
            <p:extLst>
              <p:ext uri="{D42A27DB-BD31-4B8C-83A1-F6EECF244321}">
                <p14:modId xmlns="" xmlns:p14="http://schemas.microsoft.com/office/powerpoint/2010/main" val="412976264"/>
              </p:ext>
            </p:extLst>
          </p:nvPr>
        </p:nvGraphicFramePr>
        <p:xfrm>
          <a:off x="114300" y="1447800"/>
          <a:ext cx="4495800" cy="211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5000" y="300337"/>
            <a:ext cx="58674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Feedback: Overall </a:t>
            </a: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Rating / </a:t>
            </a:r>
          </a:p>
          <a:p>
            <a:pPr marL="0" marR="0" indent="0" algn="ctr" defTabSz="9144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IN" sz="24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Expectations</a:t>
            </a:r>
            <a:endParaRPr lang="en-IN" sz="24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582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12764</TotalTime>
  <Words>856</Words>
  <Application>Microsoft Office PowerPoint</Application>
  <PresentationFormat>Apresentação na tela (4:3)</PresentationFormat>
  <Paragraphs>222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Default</vt:lpstr>
      <vt:lpstr>Evaluation Report WGCapD &amp; WGDisasters Distance Education Course: Webinar Series on  Remote Sensing Technology for Disaster Management  Held April 6th – May 31st, 2015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Hilcea</cp:lastModifiedBy>
  <cp:revision>101</cp:revision>
  <dcterms:modified xsi:type="dcterms:W3CDTF">2015-09-07T02:38:26Z</dcterms:modified>
</cp:coreProperties>
</file>