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diagrams/layout1.xml" ContentType="application/vnd.openxmlformats-officedocument.drawingml.diagramLayout+xml"/>
  <Default Extension="xlsx" ContentType="application/vnd.openxmlformats-officedocument.spreadsheetml.sheet"/>
  <Override PartName="/ppt/diagrams/data2.xml" ContentType="application/vnd.openxmlformats-officedocument.drawingml.diagramData+xml"/>
  <Override PartName="/ppt/charts/chart3.xml" ContentType="application/vnd.openxmlformats-officedocument.drawingml.chart+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diagrams/quickStyle3.xml" ContentType="application/vnd.openxmlformats-officedocument.drawingml.diagramStyl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diagrams/quickStyle1.xml" ContentType="application/vnd.openxmlformats-officedocument.drawingml.diagramStyl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Override PartName="/ppt/diagrams/layout2.xml" ContentType="application/vnd.openxmlformats-officedocument.drawingml.diagramLayout+xml"/>
  <Override PartName="/ppt/notesSlides/notesSlide20.xml" ContentType="application/vnd.openxmlformats-officedocument.presentationml.notesSlide+xml"/>
  <Default Extension="gif" ContentType="image/gif"/>
  <Override PartName="/ppt/notesSlides/notesSlide31.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Override PartName="/ppt/diagrams/data3.xml" ContentType="application/vnd.openxmlformats-officedocument.drawingml.diagramData+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ppt/charts/chart2.xml" ContentType="application/vnd.openxmlformats-officedocument.drawingml.chart+xml"/>
  <Override PartName="/ppt/diagrams/colors3.xml" ContentType="application/vnd.openxmlformats-officedocument.drawingml.diagramColor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diagrams/layout3.xml" ContentType="application/vnd.openxmlformats-officedocument.drawingml.diagramLayout+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sldIdLst>
    <p:sldId id="354" r:id="rId2"/>
    <p:sldId id="356" r:id="rId3"/>
    <p:sldId id="357" r:id="rId4"/>
    <p:sldId id="360" r:id="rId5"/>
    <p:sldId id="361" r:id="rId6"/>
    <p:sldId id="355" r:id="rId7"/>
    <p:sldId id="358" r:id="rId8"/>
    <p:sldId id="319" r:id="rId9"/>
    <p:sldId id="320" r:id="rId10"/>
    <p:sldId id="321" r:id="rId11"/>
    <p:sldId id="322" r:id="rId12"/>
    <p:sldId id="323" r:id="rId13"/>
    <p:sldId id="324" r:id="rId14"/>
    <p:sldId id="325" r:id="rId15"/>
    <p:sldId id="326" r:id="rId16"/>
    <p:sldId id="327" r:id="rId17"/>
    <p:sldId id="328" r:id="rId18"/>
    <p:sldId id="329" r:id="rId19"/>
    <p:sldId id="330" r:id="rId20"/>
    <p:sldId id="331" r:id="rId21"/>
    <p:sldId id="332" r:id="rId22"/>
    <p:sldId id="333" r:id="rId23"/>
    <p:sldId id="334" r:id="rId24"/>
    <p:sldId id="362" r:id="rId25"/>
    <p:sldId id="359" r:id="rId26"/>
    <p:sldId id="338" r:id="rId27"/>
    <p:sldId id="339" r:id="rId28"/>
    <p:sldId id="340" r:id="rId29"/>
    <p:sldId id="341" r:id="rId30"/>
    <p:sldId id="342" r:id="rId31"/>
    <p:sldId id="343" r:id="rId32"/>
    <p:sldId id="344" r:id="rId33"/>
    <p:sldId id="345" r:id="rId34"/>
    <p:sldId id="346" r:id="rId35"/>
    <p:sldId id="347" r:id="rId36"/>
    <p:sldId id="348" r:id="rId37"/>
    <p:sldId id="349" r:id="rId38"/>
    <p:sldId id="350" r:id="rId39"/>
    <p:sldId id="351" r:id="rId40"/>
    <p:sldId id="352" r:id="rId41"/>
    <p:sldId id="258" r:id="rId42"/>
    <p:sldId id="313" r:id="rId43"/>
    <p:sldId id="278" r:id="rId44"/>
    <p:sldId id="282" r:id="rId45"/>
    <p:sldId id="260" r:id="rId46"/>
    <p:sldId id="307" r:id="rId47"/>
    <p:sldId id="261" r:id="rId48"/>
    <p:sldId id="263" r:id="rId49"/>
    <p:sldId id="311" r:id="rId50"/>
    <p:sldId id="303" r:id="rId51"/>
    <p:sldId id="288" r:id="rId52"/>
    <p:sldId id="284" r:id="rId53"/>
    <p:sldId id="293" r:id="rId54"/>
    <p:sldId id="292" r:id="rId55"/>
    <p:sldId id="310" r:id="rId56"/>
    <p:sldId id="269" r:id="rId57"/>
    <p:sldId id="294" r:id="rId58"/>
    <p:sldId id="301" r:id="rId59"/>
    <p:sldId id="271" r:id="rId60"/>
    <p:sldId id="272" r:id="rId61"/>
    <p:sldId id="273" r:id="rId6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8F8F8"/>
    <a:srgbClr val="FFFFF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5758FB7-9AC5-4552-8A53-C91805E547FA}" styleName="主题样式 1 - 强调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vertBarState="maximized">
    <p:restoredLeft sz="15294" autoAdjust="0"/>
    <p:restoredTop sz="84787" autoAdjust="0"/>
  </p:normalViewPr>
  <p:slideViewPr>
    <p:cSldViewPr>
      <p:cViewPr varScale="1">
        <p:scale>
          <a:sx n="75" d="100"/>
          <a:sy n="75" d="100"/>
        </p:scale>
        <p:origin x="-84" y="-40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53" d="100"/>
          <a:sy n="53" d="100"/>
        </p:scale>
        <p:origin x="-2904" y="-102"/>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zyliu\Desktop\gaoyouground.xlsx"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Office_Excel____1.xlsx"/></Relationships>
</file>

<file path=ppt/charts/_rels/chart3.xml.rels><?xml version="1.0" encoding="UTF-8" standalone="yes"?>
<Relationships xmlns="http://schemas.openxmlformats.org/package/2006/relationships"><Relationship Id="rId1" Type="http://schemas.openxmlformats.org/officeDocument/2006/relationships/oleObject" Target="file:///C:\Users\zyliu\Desktop\&#26032;&#24314;%20Microsoft%20Office%20Excel%20&#24037;&#20316;&#34920;%20(2).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zyliu\Desktop\&#26032;&#24314;%20Microsoft%20Office%20Excel%20&#24037;&#20316;&#34920;%20(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zh-CN"/>
  <c:style val="4"/>
  <c:chart>
    <c:autoTitleDeleted val="1"/>
    <c:plotArea>
      <c:layout>
        <c:manualLayout>
          <c:layoutTarget val="inner"/>
          <c:xMode val="edge"/>
          <c:yMode val="edge"/>
          <c:x val="0.15905796150481191"/>
          <c:y val="5.1400554097404488E-2"/>
          <c:w val="0.77462630154811041"/>
          <c:h val="0.73444808982210552"/>
        </c:manualLayout>
      </c:layout>
      <c:barChart>
        <c:barDir val="col"/>
        <c:grouping val="clustered"/>
        <c:ser>
          <c:idx val="0"/>
          <c:order val="0"/>
          <c:tx>
            <c:v>survey area</c:v>
          </c:tx>
          <c:cat>
            <c:numRef>
              <c:f>all!$H$183:$L$183</c:f>
              <c:numCache>
                <c:formatCode>General</c:formatCode>
                <c:ptCount val="5"/>
                <c:pt idx="0">
                  <c:v>1990</c:v>
                </c:pt>
                <c:pt idx="1">
                  <c:v>1995</c:v>
                </c:pt>
                <c:pt idx="2">
                  <c:v>2000</c:v>
                </c:pt>
                <c:pt idx="3">
                  <c:v>2007</c:v>
                </c:pt>
                <c:pt idx="4">
                  <c:v>2010</c:v>
                </c:pt>
              </c:numCache>
            </c:numRef>
          </c:cat>
          <c:val>
            <c:numRef>
              <c:f>all!$H$184:$L$184</c:f>
              <c:numCache>
                <c:formatCode>General</c:formatCode>
                <c:ptCount val="5"/>
                <c:pt idx="0">
                  <c:v>874.39030000000002</c:v>
                </c:pt>
                <c:pt idx="1">
                  <c:v>47.557099999999998</c:v>
                </c:pt>
                <c:pt idx="2">
                  <c:v>3.8018999999999967</c:v>
                </c:pt>
                <c:pt idx="3">
                  <c:v>105.9</c:v>
                </c:pt>
                <c:pt idx="4">
                  <c:v>110.7214</c:v>
                </c:pt>
              </c:numCache>
            </c:numRef>
          </c:val>
        </c:ser>
        <c:ser>
          <c:idx val="1"/>
          <c:order val="1"/>
          <c:tx>
            <c:v>predict area</c:v>
          </c:tx>
          <c:spPr>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c:spPr>
          <c:cat>
            <c:numRef>
              <c:f>all!$H$183:$L$183</c:f>
              <c:numCache>
                <c:formatCode>General</c:formatCode>
                <c:ptCount val="5"/>
                <c:pt idx="0">
                  <c:v>1990</c:v>
                </c:pt>
                <c:pt idx="1">
                  <c:v>1995</c:v>
                </c:pt>
                <c:pt idx="2">
                  <c:v>2000</c:v>
                </c:pt>
                <c:pt idx="3">
                  <c:v>2007</c:v>
                </c:pt>
                <c:pt idx="4">
                  <c:v>2010</c:v>
                </c:pt>
              </c:numCache>
            </c:numRef>
          </c:cat>
          <c:val>
            <c:numRef>
              <c:f>all!$H$185:$L$185</c:f>
              <c:numCache>
                <c:formatCode>General</c:formatCode>
                <c:ptCount val="5"/>
                <c:pt idx="0">
                  <c:v>481</c:v>
                </c:pt>
                <c:pt idx="1">
                  <c:v>68.760000000000005</c:v>
                </c:pt>
                <c:pt idx="2">
                  <c:v>12</c:v>
                </c:pt>
                <c:pt idx="3">
                  <c:v>180</c:v>
                </c:pt>
                <c:pt idx="4">
                  <c:v>64</c:v>
                </c:pt>
              </c:numCache>
            </c:numRef>
          </c:val>
        </c:ser>
        <c:axId val="165803520"/>
        <c:axId val="170210816"/>
      </c:barChart>
      <c:catAx>
        <c:axId val="165803520"/>
        <c:scaling>
          <c:orientation val="minMax"/>
        </c:scaling>
        <c:axPos val="b"/>
        <c:title>
          <c:tx>
            <c:rich>
              <a:bodyPr/>
              <a:lstStyle/>
              <a:p>
                <a:pPr>
                  <a:defRPr sz="1600"/>
                </a:pPr>
                <a:r>
                  <a:rPr lang="en-US" altLang="zh-CN" sz="1600" dirty="0"/>
                  <a:t>Y</a:t>
                </a:r>
                <a:r>
                  <a:rPr lang="en-US" altLang="zh-CN" sz="1600" dirty="0" smtClean="0"/>
                  <a:t>ear</a:t>
                </a:r>
                <a:endParaRPr lang="zh-CN" altLang="en-US" sz="1600" dirty="0"/>
              </a:p>
            </c:rich>
          </c:tx>
          <c:layout/>
        </c:title>
        <c:numFmt formatCode="General" sourceLinked="1"/>
        <c:majorTickMark val="none"/>
        <c:tickLblPos val="nextTo"/>
        <c:txPr>
          <a:bodyPr/>
          <a:lstStyle/>
          <a:p>
            <a:pPr>
              <a:defRPr sz="1600"/>
            </a:pPr>
            <a:endParaRPr lang="zh-CN"/>
          </a:p>
        </c:txPr>
        <c:crossAx val="170210816"/>
        <c:crosses val="autoZero"/>
        <c:auto val="1"/>
        <c:lblAlgn val="ctr"/>
        <c:lblOffset val="100"/>
      </c:catAx>
      <c:valAx>
        <c:axId val="170210816"/>
        <c:scaling>
          <c:orientation val="minMax"/>
        </c:scaling>
        <c:axPos val="l"/>
        <c:majorGridlines>
          <c:spPr>
            <a:ln>
              <a:solidFill>
                <a:srgbClr val="4F81BD">
                  <a:alpha val="0"/>
                </a:srgbClr>
              </a:solidFill>
            </a:ln>
          </c:spPr>
        </c:majorGridlines>
        <c:title>
          <c:tx>
            <c:rich>
              <a:bodyPr/>
              <a:lstStyle/>
              <a:p>
                <a:pPr>
                  <a:defRPr sz="1600"/>
                </a:pPr>
                <a:r>
                  <a:rPr lang="en-US" altLang="zh-CN" sz="1600"/>
                  <a:t>hm2</a:t>
                </a:r>
                <a:endParaRPr lang="zh-CN" altLang="en-US" sz="1600"/>
              </a:p>
            </c:rich>
          </c:tx>
          <c:layout/>
        </c:title>
        <c:numFmt formatCode="General" sourceLinked="1"/>
        <c:tickLblPos val="nextTo"/>
        <c:spPr>
          <a:noFill/>
        </c:spPr>
        <c:crossAx val="165803520"/>
        <c:crosses val="autoZero"/>
        <c:crossBetween val="between"/>
      </c:valAx>
      <c:spPr>
        <a:ln>
          <a:noFill/>
        </a:ln>
      </c:spPr>
    </c:plotArea>
    <c:legend>
      <c:legendPos val="r"/>
      <c:layout>
        <c:manualLayout>
          <c:xMode val="edge"/>
          <c:yMode val="edge"/>
          <c:x val="0.38852843394575776"/>
          <c:y val="0.26350503062117187"/>
          <c:w val="0.37536045494313208"/>
          <c:h val="0.16743438320210013"/>
        </c:manualLayout>
      </c:layout>
      <c:txPr>
        <a:bodyPr/>
        <a:lstStyle/>
        <a:p>
          <a:pPr>
            <a:defRPr sz="1400"/>
          </a:pPr>
          <a:endParaRPr lang="zh-CN"/>
        </a:p>
      </c:txPr>
    </c:legend>
    <c:plotVisOnly val="1"/>
    <c:dispBlanksAs val="gap"/>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zh-CN"/>
  <c:chart>
    <c:autoTitleDeleted val="1"/>
    <c:plotArea>
      <c:layout>
        <c:manualLayout>
          <c:layoutTarget val="inner"/>
          <c:xMode val="edge"/>
          <c:yMode val="edge"/>
          <c:x val="0.18936351706036744"/>
          <c:y val="4.8376992091674807E-2"/>
          <c:w val="0.72138996880633643"/>
          <c:h val="0.75096220815535308"/>
        </c:manualLayout>
      </c:layout>
      <c:lineChart>
        <c:grouping val="standard"/>
        <c:ser>
          <c:idx val="0"/>
          <c:order val="0"/>
          <c:tx>
            <c:v>survey data</c:v>
          </c:tx>
          <c:cat>
            <c:numRef>
              <c:f>all!$H$183:$L$183</c:f>
              <c:numCache>
                <c:formatCode>General</c:formatCode>
                <c:ptCount val="5"/>
                <c:pt idx="0">
                  <c:v>1990</c:v>
                </c:pt>
                <c:pt idx="1">
                  <c:v>1995</c:v>
                </c:pt>
                <c:pt idx="2">
                  <c:v>2000</c:v>
                </c:pt>
                <c:pt idx="3">
                  <c:v>2007</c:v>
                </c:pt>
                <c:pt idx="4">
                  <c:v>2010</c:v>
                </c:pt>
              </c:numCache>
            </c:numRef>
          </c:cat>
          <c:val>
            <c:numRef>
              <c:f>all!$H$186:$L$186</c:f>
              <c:numCache>
                <c:formatCode>0.00_);[Red]\(0.00\)</c:formatCode>
                <c:ptCount val="5"/>
                <c:pt idx="0">
                  <c:v>7.5880212900361912E-2</c:v>
                </c:pt>
                <c:pt idx="1">
                  <c:v>2.5183749589905564E-2</c:v>
                </c:pt>
                <c:pt idx="2">
                  <c:v>1.1976358885470243E-2</c:v>
                </c:pt>
                <c:pt idx="3">
                  <c:v>3.790000000000001E-2</c:v>
                </c:pt>
                <c:pt idx="4">
                  <c:v>5.3869605694989706E-2</c:v>
                </c:pt>
              </c:numCache>
            </c:numRef>
          </c:val>
        </c:ser>
        <c:ser>
          <c:idx val="1"/>
          <c:order val="1"/>
          <c:tx>
            <c:v>predict data</c:v>
          </c:tx>
          <c:cat>
            <c:numRef>
              <c:f>all!$H$183:$L$183</c:f>
              <c:numCache>
                <c:formatCode>General</c:formatCode>
                <c:ptCount val="5"/>
                <c:pt idx="0">
                  <c:v>1990</c:v>
                </c:pt>
                <c:pt idx="1">
                  <c:v>1995</c:v>
                </c:pt>
                <c:pt idx="2">
                  <c:v>2000</c:v>
                </c:pt>
                <c:pt idx="3">
                  <c:v>2007</c:v>
                </c:pt>
                <c:pt idx="4">
                  <c:v>2010</c:v>
                </c:pt>
              </c:numCache>
            </c:numRef>
          </c:cat>
          <c:val>
            <c:numRef>
              <c:f>all!$H$187:$L$187</c:f>
              <c:numCache>
                <c:formatCode>General</c:formatCode>
                <c:ptCount val="5"/>
                <c:pt idx="0">
                  <c:v>4.9600000000000012E-2</c:v>
                </c:pt>
                <c:pt idx="1">
                  <c:v>2.998E-2</c:v>
                </c:pt>
                <c:pt idx="2">
                  <c:v>2.0000000000000011E-2</c:v>
                </c:pt>
                <c:pt idx="3">
                  <c:v>4.5200000000000004E-2</c:v>
                </c:pt>
                <c:pt idx="4">
                  <c:v>3.5560000000000001E-2</c:v>
                </c:pt>
              </c:numCache>
            </c:numRef>
          </c:val>
        </c:ser>
        <c:marker val="1"/>
        <c:axId val="74662656"/>
        <c:axId val="74664192"/>
      </c:lineChart>
      <c:catAx>
        <c:axId val="74662656"/>
        <c:scaling>
          <c:orientation val="minMax"/>
        </c:scaling>
        <c:axPos val="b"/>
        <c:numFmt formatCode="General" sourceLinked="1"/>
        <c:majorTickMark val="none"/>
        <c:tickLblPos val="nextTo"/>
        <c:txPr>
          <a:bodyPr/>
          <a:lstStyle/>
          <a:p>
            <a:pPr>
              <a:defRPr sz="1600"/>
            </a:pPr>
            <a:endParaRPr lang="zh-CN"/>
          </a:p>
        </c:txPr>
        <c:crossAx val="74664192"/>
        <c:crosses val="autoZero"/>
        <c:auto val="1"/>
        <c:lblAlgn val="ctr"/>
        <c:lblOffset val="100"/>
      </c:catAx>
      <c:valAx>
        <c:axId val="74664192"/>
        <c:scaling>
          <c:orientation val="minMax"/>
        </c:scaling>
        <c:axPos val="l"/>
        <c:majorGridlines>
          <c:spPr>
            <a:ln>
              <a:noFill/>
            </a:ln>
          </c:spPr>
        </c:majorGridlines>
        <c:title>
          <c:tx>
            <c:rich>
              <a:bodyPr/>
              <a:lstStyle/>
              <a:p>
                <a:pPr>
                  <a:defRPr sz="1600"/>
                </a:pPr>
                <a:r>
                  <a:rPr lang="en-US" altLang="zh-CN" sz="1600" b="1" i="0" baseline="0" dirty="0" smtClean="0">
                    <a:effectLst/>
                  </a:rPr>
                  <a:t>quantity\0.11m2</a:t>
                </a:r>
                <a:endParaRPr lang="zh-CN" altLang="zh-CN" sz="1600" dirty="0">
                  <a:effectLst/>
                </a:endParaRPr>
              </a:p>
            </c:rich>
          </c:tx>
          <c:layout/>
        </c:title>
        <c:numFmt formatCode="0.00_);[Red]\(0.00\)" sourceLinked="1"/>
        <c:majorTickMark val="none"/>
        <c:tickLblPos val="nextTo"/>
        <c:crossAx val="74662656"/>
        <c:crosses val="autoZero"/>
        <c:crossBetween val="between"/>
      </c:valAx>
      <c:spPr>
        <a:noFill/>
      </c:spPr>
    </c:plotArea>
    <c:legend>
      <c:legendPos val="r"/>
      <c:layout>
        <c:manualLayout>
          <c:xMode val="edge"/>
          <c:yMode val="edge"/>
          <c:x val="0.39641601049868813"/>
          <c:y val="0.13362564973495938"/>
          <c:w val="0.41083419537757604"/>
          <c:h val="0.15758530183727082"/>
        </c:manualLayout>
      </c:layout>
      <c:txPr>
        <a:bodyPr/>
        <a:lstStyle/>
        <a:p>
          <a:pPr>
            <a:defRPr sz="1600"/>
          </a:pPr>
          <a:endParaRPr lang="zh-CN"/>
        </a:p>
      </c:txPr>
    </c:legend>
    <c:plotVisOnly val="1"/>
    <c:dispBlanksAs val="gap"/>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zh-CN"/>
  <c:style val="8"/>
  <c:chart>
    <c:autoTitleDeleted val="1"/>
    <c:plotArea>
      <c:layout>
        <c:manualLayout>
          <c:layoutTarget val="inner"/>
          <c:xMode val="edge"/>
          <c:yMode val="edge"/>
          <c:x val="0.13446939289728127"/>
          <c:y val="0.13624043486724943"/>
          <c:w val="0.88495603674540679"/>
          <c:h val="0.68673009623797143"/>
        </c:manualLayout>
      </c:layout>
      <c:lineChart>
        <c:grouping val="standard"/>
        <c:ser>
          <c:idx val="0"/>
          <c:order val="0"/>
          <c:tx>
            <c:v>Indigenous case</c:v>
          </c:tx>
          <c:cat>
            <c:numRef>
              <c:f>Sheet1!$A$2:$A$13</c:f>
              <c:numCache>
                <c:formatCode>General</c:formatCode>
                <c:ptCount val="12"/>
                <c:pt idx="0">
                  <c:v>2</c:v>
                </c:pt>
                <c:pt idx="1">
                  <c:v>3</c:v>
                </c:pt>
                <c:pt idx="2">
                  <c:v>4</c:v>
                </c:pt>
                <c:pt idx="3">
                  <c:v>5</c:v>
                </c:pt>
                <c:pt idx="4">
                  <c:v>6</c:v>
                </c:pt>
                <c:pt idx="5">
                  <c:v>7</c:v>
                </c:pt>
                <c:pt idx="6">
                  <c:v>8</c:v>
                </c:pt>
                <c:pt idx="7">
                  <c:v>9</c:v>
                </c:pt>
                <c:pt idx="8">
                  <c:v>10</c:v>
                </c:pt>
                <c:pt idx="9">
                  <c:v>11</c:v>
                </c:pt>
                <c:pt idx="10">
                  <c:v>12</c:v>
                </c:pt>
                <c:pt idx="11">
                  <c:v>1</c:v>
                </c:pt>
              </c:numCache>
            </c:numRef>
          </c:cat>
          <c:val>
            <c:numRef>
              <c:f>Sheet1!$B$2:$B$13</c:f>
              <c:numCache>
                <c:formatCode>General</c:formatCode>
                <c:ptCount val="12"/>
                <c:pt idx="0">
                  <c:v>0</c:v>
                </c:pt>
                <c:pt idx="1">
                  <c:v>0</c:v>
                </c:pt>
                <c:pt idx="2">
                  <c:v>1</c:v>
                </c:pt>
                <c:pt idx="3">
                  <c:v>3</c:v>
                </c:pt>
                <c:pt idx="4">
                  <c:v>24</c:v>
                </c:pt>
                <c:pt idx="5">
                  <c:v>18</c:v>
                </c:pt>
                <c:pt idx="6">
                  <c:v>5</c:v>
                </c:pt>
                <c:pt idx="7">
                  <c:v>4</c:v>
                </c:pt>
                <c:pt idx="8">
                  <c:v>3</c:v>
                </c:pt>
                <c:pt idx="9">
                  <c:v>0</c:v>
                </c:pt>
                <c:pt idx="10">
                  <c:v>0</c:v>
                </c:pt>
                <c:pt idx="11">
                  <c:v>0</c:v>
                </c:pt>
              </c:numCache>
            </c:numRef>
          </c:val>
        </c:ser>
        <c:marker val="1"/>
        <c:axId val="74946432"/>
        <c:axId val="74947968"/>
      </c:lineChart>
      <c:catAx>
        <c:axId val="74946432"/>
        <c:scaling>
          <c:orientation val="minMax"/>
        </c:scaling>
        <c:axPos val="b"/>
        <c:numFmt formatCode="General" sourceLinked="1"/>
        <c:majorTickMark val="none"/>
        <c:tickLblPos val="nextTo"/>
        <c:txPr>
          <a:bodyPr/>
          <a:lstStyle/>
          <a:p>
            <a:pPr>
              <a:defRPr sz="1600" b="1"/>
            </a:pPr>
            <a:endParaRPr lang="zh-CN"/>
          </a:p>
        </c:txPr>
        <c:crossAx val="74947968"/>
        <c:crosses val="autoZero"/>
        <c:auto val="1"/>
        <c:lblAlgn val="ctr"/>
        <c:lblOffset val="100"/>
      </c:catAx>
      <c:valAx>
        <c:axId val="74947968"/>
        <c:scaling>
          <c:orientation val="minMax"/>
        </c:scaling>
        <c:axPos val="l"/>
        <c:numFmt formatCode="General" sourceLinked="1"/>
        <c:majorTickMark val="none"/>
        <c:tickLblPos val="nextTo"/>
        <c:txPr>
          <a:bodyPr/>
          <a:lstStyle/>
          <a:p>
            <a:pPr>
              <a:defRPr sz="1600" b="1"/>
            </a:pPr>
            <a:endParaRPr lang="zh-CN"/>
          </a:p>
        </c:txPr>
        <c:crossAx val="74946432"/>
        <c:crosses val="autoZero"/>
        <c:crossBetween val="between"/>
      </c:valAx>
    </c:plotArea>
    <c:legend>
      <c:legendPos val="t"/>
      <c:legendEntry>
        <c:idx val="0"/>
        <c:txPr>
          <a:bodyPr/>
          <a:lstStyle/>
          <a:p>
            <a:pPr>
              <a:defRPr sz="2000" b="1"/>
            </a:pPr>
            <a:endParaRPr lang="zh-CN"/>
          </a:p>
        </c:txPr>
      </c:legendEntry>
      <c:layout/>
    </c:legend>
    <c:plotVisOnly val="1"/>
    <c:dispBlanksAs val="gap"/>
  </c:chart>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zh-CN"/>
  <c:chart>
    <c:plotArea>
      <c:layout>
        <c:manualLayout>
          <c:layoutTarget val="inner"/>
          <c:xMode val="edge"/>
          <c:yMode val="edge"/>
          <c:x val="7.8738407699037782E-2"/>
          <c:y val="0.21965900501133884"/>
          <c:w val="0.71675167449325405"/>
          <c:h val="0.56939751952742235"/>
        </c:manualLayout>
      </c:layout>
      <c:lineChart>
        <c:grouping val="standard"/>
        <c:ser>
          <c:idx val="0"/>
          <c:order val="0"/>
          <c:tx>
            <c:v>Malaria risk</c:v>
          </c:tx>
          <c:marker>
            <c:symbol val="none"/>
          </c:marker>
          <c:cat>
            <c:numRef>
              <c:f>Sheet1!$A$2:$A$13</c:f>
              <c:numCache>
                <c:formatCode>General</c:formatCode>
                <c:ptCount val="12"/>
                <c:pt idx="0">
                  <c:v>2</c:v>
                </c:pt>
                <c:pt idx="1">
                  <c:v>3</c:v>
                </c:pt>
                <c:pt idx="2">
                  <c:v>4</c:v>
                </c:pt>
                <c:pt idx="3">
                  <c:v>5</c:v>
                </c:pt>
                <c:pt idx="4">
                  <c:v>6</c:v>
                </c:pt>
                <c:pt idx="5">
                  <c:v>7</c:v>
                </c:pt>
                <c:pt idx="6">
                  <c:v>8</c:v>
                </c:pt>
                <c:pt idx="7">
                  <c:v>9</c:v>
                </c:pt>
                <c:pt idx="8">
                  <c:v>10</c:v>
                </c:pt>
                <c:pt idx="9">
                  <c:v>11</c:v>
                </c:pt>
                <c:pt idx="10">
                  <c:v>12</c:v>
                </c:pt>
                <c:pt idx="11">
                  <c:v>1</c:v>
                </c:pt>
              </c:numCache>
            </c:numRef>
          </c:cat>
          <c:val>
            <c:numRef>
              <c:f>Sheet1!$C$2:$C$13</c:f>
              <c:numCache>
                <c:formatCode>General</c:formatCode>
                <c:ptCount val="12"/>
                <c:pt idx="0">
                  <c:v>0</c:v>
                </c:pt>
                <c:pt idx="1">
                  <c:v>1</c:v>
                </c:pt>
                <c:pt idx="2">
                  <c:v>1</c:v>
                </c:pt>
                <c:pt idx="3">
                  <c:v>1.08</c:v>
                </c:pt>
                <c:pt idx="4">
                  <c:v>5.54</c:v>
                </c:pt>
                <c:pt idx="5">
                  <c:v>5.24</c:v>
                </c:pt>
                <c:pt idx="6">
                  <c:v>1.61</c:v>
                </c:pt>
                <c:pt idx="7">
                  <c:v>1.71</c:v>
                </c:pt>
                <c:pt idx="8">
                  <c:v>1.1100000000000001</c:v>
                </c:pt>
                <c:pt idx="9">
                  <c:v>1.05</c:v>
                </c:pt>
                <c:pt idx="10">
                  <c:v>1</c:v>
                </c:pt>
                <c:pt idx="11">
                  <c:v>0</c:v>
                </c:pt>
              </c:numCache>
            </c:numRef>
          </c:val>
        </c:ser>
        <c:marker val="1"/>
        <c:axId val="74986624"/>
        <c:axId val="74988160"/>
      </c:lineChart>
      <c:lineChart>
        <c:grouping val="standard"/>
        <c:ser>
          <c:idx val="1"/>
          <c:order val="1"/>
          <c:tx>
            <c:v>Risk area percent</c:v>
          </c:tx>
          <c:marker>
            <c:symbol val="none"/>
          </c:marker>
          <c:val>
            <c:numRef>
              <c:f>Sheet1!$F$2:$F$13</c:f>
              <c:numCache>
                <c:formatCode>General</c:formatCode>
                <c:ptCount val="12"/>
                <c:pt idx="0">
                  <c:v>0</c:v>
                </c:pt>
                <c:pt idx="1">
                  <c:v>1.7777777777777809E-3</c:v>
                </c:pt>
                <c:pt idx="2">
                  <c:v>4.2666666666666714E-2</c:v>
                </c:pt>
                <c:pt idx="3">
                  <c:v>0.10775308641975309</c:v>
                </c:pt>
                <c:pt idx="4">
                  <c:v>0.27832098765432239</c:v>
                </c:pt>
                <c:pt idx="5">
                  <c:v>0.24582716049382741</c:v>
                </c:pt>
                <c:pt idx="6">
                  <c:v>9.244444444444444E-2</c:v>
                </c:pt>
                <c:pt idx="7">
                  <c:v>0.14656790123456789</c:v>
                </c:pt>
                <c:pt idx="8">
                  <c:v>0.11308641975308642</c:v>
                </c:pt>
                <c:pt idx="9">
                  <c:v>4.0691358024691364E-2</c:v>
                </c:pt>
                <c:pt idx="10">
                  <c:v>2.9629629629629721E-4</c:v>
                </c:pt>
                <c:pt idx="11">
                  <c:v>0</c:v>
                </c:pt>
              </c:numCache>
            </c:numRef>
          </c:val>
        </c:ser>
        <c:marker val="1"/>
        <c:axId val="74995584"/>
        <c:axId val="74994048"/>
      </c:lineChart>
      <c:catAx>
        <c:axId val="74986624"/>
        <c:scaling>
          <c:orientation val="minMax"/>
        </c:scaling>
        <c:axPos val="b"/>
        <c:numFmt formatCode="General" sourceLinked="1"/>
        <c:majorTickMark val="none"/>
        <c:tickLblPos val="nextTo"/>
        <c:txPr>
          <a:bodyPr/>
          <a:lstStyle/>
          <a:p>
            <a:pPr>
              <a:defRPr sz="1600" b="1"/>
            </a:pPr>
            <a:endParaRPr lang="zh-CN"/>
          </a:p>
        </c:txPr>
        <c:crossAx val="74988160"/>
        <c:crosses val="autoZero"/>
        <c:auto val="1"/>
        <c:lblAlgn val="ctr"/>
        <c:lblOffset val="100"/>
      </c:catAx>
      <c:valAx>
        <c:axId val="74988160"/>
        <c:scaling>
          <c:orientation val="minMax"/>
        </c:scaling>
        <c:axPos val="l"/>
        <c:numFmt formatCode="General" sourceLinked="1"/>
        <c:majorTickMark val="none"/>
        <c:tickLblPos val="nextTo"/>
        <c:txPr>
          <a:bodyPr/>
          <a:lstStyle/>
          <a:p>
            <a:pPr>
              <a:defRPr sz="1600" b="1"/>
            </a:pPr>
            <a:endParaRPr lang="zh-CN"/>
          </a:p>
        </c:txPr>
        <c:crossAx val="74986624"/>
        <c:crosses val="autoZero"/>
        <c:crossBetween val="between"/>
      </c:valAx>
      <c:valAx>
        <c:axId val="74994048"/>
        <c:scaling>
          <c:orientation val="minMax"/>
        </c:scaling>
        <c:axPos val="r"/>
        <c:numFmt formatCode="General" sourceLinked="1"/>
        <c:tickLblPos val="nextTo"/>
        <c:txPr>
          <a:bodyPr/>
          <a:lstStyle/>
          <a:p>
            <a:pPr>
              <a:defRPr sz="1600" b="1"/>
            </a:pPr>
            <a:endParaRPr lang="zh-CN"/>
          </a:p>
        </c:txPr>
        <c:crossAx val="74995584"/>
        <c:crosses val="max"/>
        <c:crossBetween val="between"/>
      </c:valAx>
      <c:catAx>
        <c:axId val="74995584"/>
        <c:scaling>
          <c:orientation val="minMax"/>
        </c:scaling>
        <c:delete val="1"/>
        <c:axPos val="b"/>
        <c:numFmt formatCode="General" sourceLinked="1"/>
        <c:tickLblPos val="nextTo"/>
        <c:crossAx val="74994048"/>
        <c:crosses val="autoZero"/>
        <c:auto val="1"/>
        <c:lblAlgn val="ctr"/>
        <c:lblOffset val="100"/>
      </c:catAx>
    </c:plotArea>
    <c:legend>
      <c:legendPos val="t"/>
      <c:legendEntry>
        <c:idx val="0"/>
        <c:txPr>
          <a:bodyPr/>
          <a:lstStyle/>
          <a:p>
            <a:pPr>
              <a:defRPr sz="1800" b="1"/>
            </a:pPr>
            <a:endParaRPr lang="zh-CN"/>
          </a:p>
        </c:txPr>
      </c:legendEntry>
      <c:legendEntry>
        <c:idx val="1"/>
        <c:txPr>
          <a:bodyPr/>
          <a:lstStyle/>
          <a:p>
            <a:pPr>
              <a:defRPr sz="1800" b="1"/>
            </a:pPr>
            <a:endParaRPr lang="zh-CN"/>
          </a:p>
        </c:txPr>
      </c:legendEntry>
      <c:layout/>
      <c:txPr>
        <a:bodyPr/>
        <a:lstStyle/>
        <a:p>
          <a:pPr>
            <a:defRPr sz="1600" b="1"/>
          </a:pPr>
          <a:endParaRPr lang="zh-CN"/>
        </a:p>
      </c:txPr>
    </c:legend>
    <c:plotVisOnly val="1"/>
    <c:dispBlanksAs val="gap"/>
  </c:chart>
  <c:externalData r:id="rId1"/>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1D7784-27C7-4B20-A2AF-450740ACB83C}"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zh-CN" altLang="en-US"/>
        </a:p>
      </dgm:t>
    </dgm:pt>
    <dgm:pt modelId="{3297FEB4-B522-42DD-B8BD-FF7E4CF166BA}">
      <dgm:prSet phldrT="[文本]"/>
      <dgm:spPr/>
      <dgm:t>
        <a:bodyPr/>
        <a:lstStyle/>
        <a:p>
          <a:r>
            <a:rPr lang="en-US" altLang="zh-CN" b="1" dirty="0" smtClean="0">
              <a:solidFill>
                <a:srgbClr val="C00000"/>
              </a:solidFill>
            </a:rPr>
            <a:t>IMPROVE</a:t>
          </a:r>
          <a:r>
            <a:rPr lang="en-US" altLang="zh-CN" b="1" dirty="0" smtClean="0"/>
            <a:t> the TS Fuzzy RS snail monitoring model by adjusting environmental index and normalizing multi-source RS data, in order to be applied to different places, different time series, and different RS data.</a:t>
          </a:r>
          <a:endParaRPr lang="zh-CN" altLang="en-US" b="1" dirty="0"/>
        </a:p>
      </dgm:t>
    </dgm:pt>
    <dgm:pt modelId="{B81A17B6-F849-403C-9ED2-F6C98A51E6BD}" type="parTrans" cxnId="{27A78275-D43A-42E2-B0F6-F859726B2A63}">
      <dgm:prSet/>
      <dgm:spPr/>
      <dgm:t>
        <a:bodyPr/>
        <a:lstStyle/>
        <a:p>
          <a:endParaRPr lang="zh-CN" altLang="en-US" b="1"/>
        </a:p>
      </dgm:t>
    </dgm:pt>
    <dgm:pt modelId="{D0B57360-9DBA-4DBD-9195-F0770A7307D4}" type="sibTrans" cxnId="{27A78275-D43A-42E2-B0F6-F859726B2A63}">
      <dgm:prSet/>
      <dgm:spPr/>
      <dgm:t>
        <a:bodyPr/>
        <a:lstStyle/>
        <a:p>
          <a:endParaRPr lang="zh-CN" altLang="en-US" b="1"/>
        </a:p>
      </dgm:t>
    </dgm:pt>
    <dgm:pt modelId="{7C2B712B-75C3-46F4-A401-661306F27D9E}">
      <dgm:prSet/>
      <dgm:spPr/>
      <dgm:t>
        <a:bodyPr/>
        <a:lstStyle/>
        <a:p>
          <a:r>
            <a:rPr lang="en-US" altLang="zh-CN" b="1" dirty="0" smtClean="0">
              <a:solidFill>
                <a:srgbClr val="C00000"/>
              </a:solidFill>
            </a:rPr>
            <a:t>ADJUST</a:t>
          </a:r>
          <a:r>
            <a:rPr lang="en-US" altLang="zh-CN" b="1" dirty="0" smtClean="0"/>
            <a:t> the improved model according to the field survey data type. The field survey data are collected in the form of village block instead of GPS point, which is a common way for field data collections in China.</a:t>
          </a:r>
        </a:p>
      </dgm:t>
    </dgm:pt>
    <dgm:pt modelId="{BA674442-94E8-4CA9-9DE2-8B7EC5A26676}" type="parTrans" cxnId="{7E21BACB-2FA8-46B7-BE3D-C41C0D5FF1CA}">
      <dgm:prSet/>
      <dgm:spPr/>
      <dgm:t>
        <a:bodyPr/>
        <a:lstStyle/>
        <a:p>
          <a:endParaRPr lang="zh-CN" altLang="en-US" b="1"/>
        </a:p>
      </dgm:t>
    </dgm:pt>
    <dgm:pt modelId="{9BDB008A-9CC2-41F8-BC0D-6D39B98B2CD9}" type="sibTrans" cxnId="{7E21BACB-2FA8-46B7-BE3D-C41C0D5FF1CA}">
      <dgm:prSet/>
      <dgm:spPr/>
      <dgm:t>
        <a:bodyPr/>
        <a:lstStyle/>
        <a:p>
          <a:endParaRPr lang="zh-CN" altLang="en-US" b="1"/>
        </a:p>
      </dgm:t>
    </dgm:pt>
    <dgm:pt modelId="{6E4ACF27-F877-4140-9695-1950B671C7CF}">
      <dgm:prSet/>
      <dgm:spPr/>
      <dgm:t>
        <a:bodyPr/>
        <a:lstStyle/>
        <a:p>
          <a:r>
            <a:rPr lang="en-US" altLang="zh-CN" b="1" dirty="0" smtClean="0"/>
            <a:t>Take </a:t>
          </a:r>
          <a:r>
            <a:rPr lang="en-US" altLang="zh-CN" b="1" dirty="0" err="1" smtClean="0"/>
            <a:t>Xinmin</a:t>
          </a:r>
          <a:r>
            <a:rPr lang="en-US" altLang="zh-CN" b="1" dirty="0" smtClean="0"/>
            <a:t> beach, </a:t>
          </a:r>
          <a:r>
            <a:rPr lang="en-US" altLang="zh-CN" b="1" dirty="0" err="1" smtClean="0"/>
            <a:t>Gaoyou</a:t>
          </a:r>
          <a:r>
            <a:rPr lang="en-US" altLang="zh-CN" b="1" dirty="0" smtClean="0"/>
            <a:t> Lake as new research area, carry out 20 years (1990 - 2010) of dynamic monitoring, to further </a:t>
          </a:r>
          <a:r>
            <a:rPr lang="en-US" altLang="zh-CN" b="1" dirty="0" smtClean="0">
              <a:solidFill>
                <a:srgbClr val="C00000"/>
              </a:solidFill>
            </a:rPr>
            <a:t>VALIDATE</a:t>
          </a:r>
          <a:r>
            <a:rPr lang="en-US" altLang="zh-CN" b="1" dirty="0" smtClean="0"/>
            <a:t> the effectiveness of the T-S Fuzzy RS snail monitoring model.</a:t>
          </a:r>
          <a:endParaRPr lang="en-US" altLang="zh-CN" b="1" dirty="0"/>
        </a:p>
      </dgm:t>
    </dgm:pt>
    <dgm:pt modelId="{68911B54-6A8F-4642-8B13-7717CD7AA5D8}" type="parTrans" cxnId="{3C4C87EE-010B-4F23-BC61-F6083AA4888F}">
      <dgm:prSet/>
      <dgm:spPr/>
      <dgm:t>
        <a:bodyPr/>
        <a:lstStyle/>
        <a:p>
          <a:endParaRPr lang="zh-CN" altLang="en-US" b="1"/>
        </a:p>
      </dgm:t>
    </dgm:pt>
    <dgm:pt modelId="{DF903E1F-B4C2-44BC-812C-C604F287A19D}" type="sibTrans" cxnId="{3C4C87EE-010B-4F23-BC61-F6083AA4888F}">
      <dgm:prSet/>
      <dgm:spPr/>
      <dgm:t>
        <a:bodyPr/>
        <a:lstStyle/>
        <a:p>
          <a:endParaRPr lang="zh-CN" altLang="en-US" b="1"/>
        </a:p>
      </dgm:t>
    </dgm:pt>
    <dgm:pt modelId="{7A4154CF-4837-49BF-A6F2-4FCCB7733A38}" type="pres">
      <dgm:prSet presAssocID="{BE1D7784-27C7-4B20-A2AF-450740ACB83C}" presName="vert0" presStyleCnt="0">
        <dgm:presLayoutVars>
          <dgm:dir/>
          <dgm:animOne val="branch"/>
          <dgm:animLvl val="lvl"/>
        </dgm:presLayoutVars>
      </dgm:prSet>
      <dgm:spPr/>
      <dgm:t>
        <a:bodyPr/>
        <a:lstStyle/>
        <a:p>
          <a:endParaRPr lang="zh-CN" altLang="en-US"/>
        </a:p>
      </dgm:t>
    </dgm:pt>
    <dgm:pt modelId="{DD2EFF64-782B-4979-B8AD-38893A4D3301}" type="pres">
      <dgm:prSet presAssocID="{3297FEB4-B522-42DD-B8BD-FF7E4CF166BA}" presName="thickLine" presStyleLbl="alignNode1" presStyleIdx="0" presStyleCnt="3"/>
      <dgm:spPr/>
    </dgm:pt>
    <dgm:pt modelId="{C7014C4A-3685-44C4-BC31-8A3EA4EAEA60}" type="pres">
      <dgm:prSet presAssocID="{3297FEB4-B522-42DD-B8BD-FF7E4CF166BA}" presName="horz1" presStyleCnt="0"/>
      <dgm:spPr/>
    </dgm:pt>
    <dgm:pt modelId="{9041D7E3-DFA2-4577-9C97-20C7C7E743F3}" type="pres">
      <dgm:prSet presAssocID="{3297FEB4-B522-42DD-B8BD-FF7E4CF166BA}" presName="tx1" presStyleLbl="revTx" presStyleIdx="0" presStyleCnt="3"/>
      <dgm:spPr/>
      <dgm:t>
        <a:bodyPr/>
        <a:lstStyle/>
        <a:p>
          <a:endParaRPr lang="zh-CN" altLang="en-US"/>
        </a:p>
      </dgm:t>
    </dgm:pt>
    <dgm:pt modelId="{098020F2-43EE-44A2-8A42-F37345F8F50A}" type="pres">
      <dgm:prSet presAssocID="{3297FEB4-B522-42DD-B8BD-FF7E4CF166BA}" presName="vert1" presStyleCnt="0"/>
      <dgm:spPr/>
    </dgm:pt>
    <dgm:pt modelId="{9D5AE285-5346-42A4-803C-1CBDB5A2DF91}" type="pres">
      <dgm:prSet presAssocID="{7C2B712B-75C3-46F4-A401-661306F27D9E}" presName="thickLine" presStyleLbl="alignNode1" presStyleIdx="1" presStyleCnt="3"/>
      <dgm:spPr/>
    </dgm:pt>
    <dgm:pt modelId="{106AECFC-F48E-4EDC-AD30-7713E3CFBA16}" type="pres">
      <dgm:prSet presAssocID="{7C2B712B-75C3-46F4-A401-661306F27D9E}" presName="horz1" presStyleCnt="0"/>
      <dgm:spPr/>
    </dgm:pt>
    <dgm:pt modelId="{140A96BE-C3A6-495F-9ABE-AA16525F64D0}" type="pres">
      <dgm:prSet presAssocID="{7C2B712B-75C3-46F4-A401-661306F27D9E}" presName="tx1" presStyleLbl="revTx" presStyleIdx="1" presStyleCnt="3"/>
      <dgm:spPr/>
      <dgm:t>
        <a:bodyPr/>
        <a:lstStyle/>
        <a:p>
          <a:endParaRPr lang="zh-CN" altLang="en-US"/>
        </a:p>
      </dgm:t>
    </dgm:pt>
    <dgm:pt modelId="{7A6CECB7-83CA-4B80-8AA6-EC923B54B864}" type="pres">
      <dgm:prSet presAssocID="{7C2B712B-75C3-46F4-A401-661306F27D9E}" presName="vert1" presStyleCnt="0"/>
      <dgm:spPr/>
    </dgm:pt>
    <dgm:pt modelId="{F9C6B395-64ED-4D06-9473-2049F5C669C1}" type="pres">
      <dgm:prSet presAssocID="{6E4ACF27-F877-4140-9695-1950B671C7CF}" presName="thickLine" presStyleLbl="alignNode1" presStyleIdx="2" presStyleCnt="3"/>
      <dgm:spPr/>
    </dgm:pt>
    <dgm:pt modelId="{CD736D09-948B-4765-B6D8-69129A96E836}" type="pres">
      <dgm:prSet presAssocID="{6E4ACF27-F877-4140-9695-1950B671C7CF}" presName="horz1" presStyleCnt="0"/>
      <dgm:spPr/>
    </dgm:pt>
    <dgm:pt modelId="{9F620033-57CE-4D47-BE11-BA8CAAC474A5}" type="pres">
      <dgm:prSet presAssocID="{6E4ACF27-F877-4140-9695-1950B671C7CF}" presName="tx1" presStyleLbl="revTx" presStyleIdx="2" presStyleCnt="3"/>
      <dgm:spPr/>
      <dgm:t>
        <a:bodyPr/>
        <a:lstStyle/>
        <a:p>
          <a:endParaRPr lang="zh-CN" altLang="en-US"/>
        </a:p>
      </dgm:t>
    </dgm:pt>
    <dgm:pt modelId="{2BF0D123-1AC4-4D2F-963B-FC6E8FE2BD6B}" type="pres">
      <dgm:prSet presAssocID="{6E4ACF27-F877-4140-9695-1950B671C7CF}" presName="vert1" presStyleCnt="0"/>
      <dgm:spPr/>
    </dgm:pt>
  </dgm:ptLst>
  <dgm:cxnLst>
    <dgm:cxn modelId="{3C4C87EE-010B-4F23-BC61-F6083AA4888F}" srcId="{BE1D7784-27C7-4B20-A2AF-450740ACB83C}" destId="{6E4ACF27-F877-4140-9695-1950B671C7CF}" srcOrd="2" destOrd="0" parTransId="{68911B54-6A8F-4642-8B13-7717CD7AA5D8}" sibTransId="{DF903E1F-B4C2-44BC-812C-C604F287A19D}"/>
    <dgm:cxn modelId="{27A78275-D43A-42E2-B0F6-F859726B2A63}" srcId="{BE1D7784-27C7-4B20-A2AF-450740ACB83C}" destId="{3297FEB4-B522-42DD-B8BD-FF7E4CF166BA}" srcOrd="0" destOrd="0" parTransId="{B81A17B6-F849-403C-9ED2-F6C98A51E6BD}" sibTransId="{D0B57360-9DBA-4DBD-9195-F0770A7307D4}"/>
    <dgm:cxn modelId="{B54AD712-A1FF-4C7B-9A9E-AA523A818966}" type="presOf" srcId="{3297FEB4-B522-42DD-B8BD-FF7E4CF166BA}" destId="{9041D7E3-DFA2-4577-9C97-20C7C7E743F3}" srcOrd="0" destOrd="0" presId="urn:microsoft.com/office/officeart/2008/layout/LinedList"/>
    <dgm:cxn modelId="{14ACC302-FEC1-4AA5-ABD7-D31DE0863E2B}" type="presOf" srcId="{7C2B712B-75C3-46F4-A401-661306F27D9E}" destId="{140A96BE-C3A6-495F-9ABE-AA16525F64D0}" srcOrd="0" destOrd="0" presId="urn:microsoft.com/office/officeart/2008/layout/LinedList"/>
    <dgm:cxn modelId="{55DD4F2D-5AB9-443F-9EFC-FEF1F6913F56}" type="presOf" srcId="{BE1D7784-27C7-4B20-A2AF-450740ACB83C}" destId="{7A4154CF-4837-49BF-A6F2-4FCCB7733A38}" srcOrd="0" destOrd="0" presId="urn:microsoft.com/office/officeart/2008/layout/LinedList"/>
    <dgm:cxn modelId="{3E9E2D48-EC05-4246-9B6E-FACA24B9AAA1}" type="presOf" srcId="{6E4ACF27-F877-4140-9695-1950B671C7CF}" destId="{9F620033-57CE-4D47-BE11-BA8CAAC474A5}" srcOrd="0" destOrd="0" presId="urn:microsoft.com/office/officeart/2008/layout/LinedList"/>
    <dgm:cxn modelId="{7E21BACB-2FA8-46B7-BE3D-C41C0D5FF1CA}" srcId="{BE1D7784-27C7-4B20-A2AF-450740ACB83C}" destId="{7C2B712B-75C3-46F4-A401-661306F27D9E}" srcOrd="1" destOrd="0" parTransId="{BA674442-94E8-4CA9-9DE2-8B7EC5A26676}" sibTransId="{9BDB008A-9CC2-41F8-BC0D-6D39B98B2CD9}"/>
    <dgm:cxn modelId="{7451D6AA-792E-4A88-8DE6-46B1E4B65907}" type="presParOf" srcId="{7A4154CF-4837-49BF-A6F2-4FCCB7733A38}" destId="{DD2EFF64-782B-4979-B8AD-38893A4D3301}" srcOrd="0" destOrd="0" presId="urn:microsoft.com/office/officeart/2008/layout/LinedList"/>
    <dgm:cxn modelId="{D4999494-A145-41A8-8615-69B8C147835D}" type="presParOf" srcId="{7A4154CF-4837-49BF-A6F2-4FCCB7733A38}" destId="{C7014C4A-3685-44C4-BC31-8A3EA4EAEA60}" srcOrd="1" destOrd="0" presId="urn:microsoft.com/office/officeart/2008/layout/LinedList"/>
    <dgm:cxn modelId="{46E81D69-CF95-42D2-9EB1-84B8061FDCDF}" type="presParOf" srcId="{C7014C4A-3685-44C4-BC31-8A3EA4EAEA60}" destId="{9041D7E3-DFA2-4577-9C97-20C7C7E743F3}" srcOrd="0" destOrd="0" presId="urn:microsoft.com/office/officeart/2008/layout/LinedList"/>
    <dgm:cxn modelId="{877CB9AD-1900-403E-B665-C0A6EB048DF7}" type="presParOf" srcId="{C7014C4A-3685-44C4-BC31-8A3EA4EAEA60}" destId="{098020F2-43EE-44A2-8A42-F37345F8F50A}" srcOrd="1" destOrd="0" presId="urn:microsoft.com/office/officeart/2008/layout/LinedList"/>
    <dgm:cxn modelId="{F87929AD-6F01-4ED7-AFF7-D438B8951AC8}" type="presParOf" srcId="{7A4154CF-4837-49BF-A6F2-4FCCB7733A38}" destId="{9D5AE285-5346-42A4-803C-1CBDB5A2DF91}" srcOrd="2" destOrd="0" presId="urn:microsoft.com/office/officeart/2008/layout/LinedList"/>
    <dgm:cxn modelId="{078013A9-F45D-437A-825B-5002D729A693}" type="presParOf" srcId="{7A4154CF-4837-49BF-A6F2-4FCCB7733A38}" destId="{106AECFC-F48E-4EDC-AD30-7713E3CFBA16}" srcOrd="3" destOrd="0" presId="urn:microsoft.com/office/officeart/2008/layout/LinedList"/>
    <dgm:cxn modelId="{E9DC9112-34B2-403A-8063-5CD91DAB6D6E}" type="presParOf" srcId="{106AECFC-F48E-4EDC-AD30-7713E3CFBA16}" destId="{140A96BE-C3A6-495F-9ABE-AA16525F64D0}" srcOrd="0" destOrd="0" presId="urn:microsoft.com/office/officeart/2008/layout/LinedList"/>
    <dgm:cxn modelId="{63609469-6AB1-4202-A4ED-49A9CC922B35}" type="presParOf" srcId="{106AECFC-F48E-4EDC-AD30-7713E3CFBA16}" destId="{7A6CECB7-83CA-4B80-8AA6-EC923B54B864}" srcOrd="1" destOrd="0" presId="urn:microsoft.com/office/officeart/2008/layout/LinedList"/>
    <dgm:cxn modelId="{712FE1C3-30F1-47F4-B821-BF331104F519}" type="presParOf" srcId="{7A4154CF-4837-49BF-A6F2-4FCCB7733A38}" destId="{F9C6B395-64ED-4D06-9473-2049F5C669C1}" srcOrd="4" destOrd="0" presId="urn:microsoft.com/office/officeart/2008/layout/LinedList"/>
    <dgm:cxn modelId="{5C7787E0-099E-4F3D-A801-DD5A924AD9F8}" type="presParOf" srcId="{7A4154CF-4837-49BF-A6F2-4FCCB7733A38}" destId="{CD736D09-948B-4765-B6D8-69129A96E836}" srcOrd="5" destOrd="0" presId="urn:microsoft.com/office/officeart/2008/layout/LinedList"/>
    <dgm:cxn modelId="{F47C0D6D-EA05-46B2-A4BB-E7BE62F784A3}" type="presParOf" srcId="{CD736D09-948B-4765-B6D8-69129A96E836}" destId="{9F620033-57CE-4D47-BE11-BA8CAAC474A5}" srcOrd="0" destOrd="0" presId="urn:microsoft.com/office/officeart/2008/layout/LinedList"/>
    <dgm:cxn modelId="{AB5CF509-680A-4406-BE08-B790C774B4AF}" type="presParOf" srcId="{CD736D09-948B-4765-B6D8-69129A96E836}" destId="{2BF0D123-1AC4-4D2F-963B-FC6E8FE2BD6B}" srcOrd="1" destOrd="0" presId="urn:microsoft.com/office/officeart/2008/layout/LinedList"/>
  </dgm:cxnLst>
  <dgm:bg/>
  <dgm:whole/>
</dgm:dataModel>
</file>

<file path=ppt/diagrams/data2.xml><?xml version="1.0" encoding="utf-8"?>
<dgm:dataModel xmlns:dgm="http://schemas.openxmlformats.org/drawingml/2006/diagram" xmlns:a="http://schemas.openxmlformats.org/drawingml/2006/main">
  <dgm:ptLst>
    <dgm:pt modelId="{EFDB1D6C-36A5-489F-BEF7-3585BB11CC5F}" type="doc">
      <dgm:prSet loTypeId="urn:microsoft.com/office/officeart/2008/layout/LinedList" loCatId="list" qsTypeId="urn:microsoft.com/office/officeart/2005/8/quickstyle/simple3" qsCatId="simple" csTypeId="urn:microsoft.com/office/officeart/2005/8/colors/colorful3" csCatId="colorful" phldr="1"/>
      <dgm:spPr/>
      <dgm:t>
        <a:bodyPr/>
        <a:lstStyle/>
        <a:p>
          <a:endParaRPr lang="zh-CN" altLang="en-US"/>
        </a:p>
      </dgm:t>
    </dgm:pt>
    <dgm:pt modelId="{611905E3-C185-469C-B038-688C18B15A5B}">
      <dgm:prSet phldrT="[文本]"/>
      <dgm:spPr/>
      <dgm:t>
        <a:bodyPr/>
        <a:lstStyle/>
        <a:p>
          <a:r>
            <a:rPr lang="en-US" altLang="zh-CN" b="1" dirty="0" smtClean="0"/>
            <a:t>The T-S Fuzzy RS model of nail are improved by establishing a new suitable index membership function of elevation and normalizing different RS data for environmental factors retrievals, achieving a long time series dynamic monitoring of snail distribution in </a:t>
          </a:r>
          <a:r>
            <a:rPr lang="en-US" altLang="zh-CN" b="1" dirty="0" err="1" smtClean="0"/>
            <a:t>Xinmin</a:t>
          </a:r>
          <a:r>
            <a:rPr lang="en-US" altLang="zh-CN" b="1" dirty="0" smtClean="0"/>
            <a:t> beach from 1990 to 2010.</a:t>
          </a:r>
          <a:endParaRPr lang="zh-CN" altLang="en-US" b="1" dirty="0"/>
        </a:p>
      </dgm:t>
    </dgm:pt>
    <dgm:pt modelId="{999AB18D-F596-4546-8248-DD240BE64E65}" type="parTrans" cxnId="{EA09B507-4172-4FED-9918-0B2B45BD4C1D}">
      <dgm:prSet/>
      <dgm:spPr/>
      <dgm:t>
        <a:bodyPr/>
        <a:lstStyle/>
        <a:p>
          <a:endParaRPr lang="zh-CN" altLang="en-US" b="1"/>
        </a:p>
      </dgm:t>
    </dgm:pt>
    <dgm:pt modelId="{71A463F3-1088-4625-B2C6-FF03E47A580C}" type="sibTrans" cxnId="{EA09B507-4172-4FED-9918-0B2B45BD4C1D}">
      <dgm:prSet/>
      <dgm:spPr/>
      <dgm:t>
        <a:bodyPr/>
        <a:lstStyle/>
        <a:p>
          <a:endParaRPr lang="zh-CN" altLang="en-US" b="1"/>
        </a:p>
      </dgm:t>
    </dgm:pt>
    <dgm:pt modelId="{2B359550-97E0-4032-8304-0CAF282B677E}">
      <dgm:prSet/>
      <dgm:spPr/>
      <dgm:t>
        <a:bodyPr/>
        <a:lstStyle/>
        <a:p>
          <a:r>
            <a:rPr lang="en-GB" altLang="zh-CN" b="1" dirty="0" smtClean="0"/>
            <a:t>A comparative analysis has been performed to validate the predicted results against the field survey data. The results demonstrate the accuracy of the developed model in predicting location and density of snails. </a:t>
          </a:r>
        </a:p>
      </dgm:t>
    </dgm:pt>
    <dgm:pt modelId="{D69D6212-1F88-4746-907D-47332BF24629}" type="parTrans" cxnId="{AF36FB0C-41B8-4520-A7BA-4BE4353F1130}">
      <dgm:prSet/>
      <dgm:spPr/>
      <dgm:t>
        <a:bodyPr/>
        <a:lstStyle/>
        <a:p>
          <a:endParaRPr lang="zh-CN" altLang="en-US" b="1"/>
        </a:p>
      </dgm:t>
    </dgm:pt>
    <dgm:pt modelId="{30AB96F9-7F8E-4030-9C05-63201D86ADC4}" type="sibTrans" cxnId="{AF36FB0C-41B8-4520-A7BA-4BE4353F1130}">
      <dgm:prSet/>
      <dgm:spPr/>
      <dgm:t>
        <a:bodyPr/>
        <a:lstStyle/>
        <a:p>
          <a:endParaRPr lang="zh-CN" altLang="en-US" b="1"/>
        </a:p>
      </dgm:t>
    </dgm:pt>
    <dgm:pt modelId="{62D1CF0D-17CD-48E8-A9A8-D5D6D78245B7}">
      <dgm:prSet/>
      <dgm:spPr/>
      <dgm:t>
        <a:bodyPr/>
        <a:lstStyle/>
        <a:p>
          <a:r>
            <a:rPr lang="en-US" altLang="zh-CN" b="1" dirty="0" smtClean="0"/>
            <a:t>The successful application of improved model in </a:t>
          </a:r>
          <a:r>
            <a:rPr lang="en-US" altLang="zh-CN" b="1" dirty="0" err="1" smtClean="0"/>
            <a:t>Xinmin</a:t>
          </a:r>
          <a:r>
            <a:rPr lang="en-US" altLang="zh-CN" b="1" dirty="0" smtClean="0"/>
            <a:t> beach, </a:t>
          </a:r>
          <a:r>
            <a:rPr lang="en-US" altLang="zh-CN" b="1" dirty="0" err="1" smtClean="0"/>
            <a:t>Gaoyou</a:t>
          </a:r>
          <a:r>
            <a:rPr lang="en-US" altLang="zh-CN" b="1" dirty="0" smtClean="0"/>
            <a:t> Lake from 1990 to 2010 indicates that the T-S Fuzzy RS monitoring model and RS technology can play an important role in predicting and early warning of vector-borne diseases.</a:t>
          </a:r>
          <a:endParaRPr lang="en-US" altLang="zh-CN" b="1" dirty="0"/>
        </a:p>
      </dgm:t>
    </dgm:pt>
    <dgm:pt modelId="{08AEAB4D-E6ED-4999-A1E0-7629324AFBF6}" type="parTrans" cxnId="{DDFC81BE-ACBA-4C36-9653-338E2593D006}">
      <dgm:prSet/>
      <dgm:spPr/>
      <dgm:t>
        <a:bodyPr/>
        <a:lstStyle/>
        <a:p>
          <a:endParaRPr lang="zh-CN" altLang="en-US" b="1"/>
        </a:p>
      </dgm:t>
    </dgm:pt>
    <dgm:pt modelId="{1B9D4A1E-6E91-4093-BFFA-B428D9CAB69E}" type="sibTrans" cxnId="{DDFC81BE-ACBA-4C36-9653-338E2593D006}">
      <dgm:prSet/>
      <dgm:spPr/>
      <dgm:t>
        <a:bodyPr/>
        <a:lstStyle/>
        <a:p>
          <a:endParaRPr lang="zh-CN" altLang="en-US" b="1"/>
        </a:p>
      </dgm:t>
    </dgm:pt>
    <dgm:pt modelId="{B1BDEFEB-73C6-474F-AA7C-477FCC8B7694}" type="pres">
      <dgm:prSet presAssocID="{EFDB1D6C-36A5-489F-BEF7-3585BB11CC5F}" presName="vert0" presStyleCnt="0">
        <dgm:presLayoutVars>
          <dgm:dir/>
          <dgm:animOne val="branch"/>
          <dgm:animLvl val="lvl"/>
        </dgm:presLayoutVars>
      </dgm:prSet>
      <dgm:spPr/>
      <dgm:t>
        <a:bodyPr/>
        <a:lstStyle/>
        <a:p>
          <a:endParaRPr lang="zh-CN" altLang="en-US"/>
        </a:p>
      </dgm:t>
    </dgm:pt>
    <dgm:pt modelId="{38415F39-05CB-4A4A-92BD-3A5CF5A920CE}" type="pres">
      <dgm:prSet presAssocID="{611905E3-C185-469C-B038-688C18B15A5B}" presName="thickLine" presStyleLbl="alignNode1" presStyleIdx="0" presStyleCnt="3"/>
      <dgm:spPr/>
    </dgm:pt>
    <dgm:pt modelId="{BDDB7166-600E-40C2-8784-1736C5137DC0}" type="pres">
      <dgm:prSet presAssocID="{611905E3-C185-469C-B038-688C18B15A5B}" presName="horz1" presStyleCnt="0"/>
      <dgm:spPr/>
    </dgm:pt>
    <dgm:pt modelId="{F70CC2C9-865B-412B-AA4E-B1F6CC789B90}" type="pres">
      <dgm:prSet presAssocID="{611905E3-C185-469C-B038-688C18B15A5B}" presName="tx1" presStyleLbl="revTx" presStyleIdx="0" presStyleCnt="3"/>
      <dgm:spPr/>
      <dgm:t>
        <a:bodyPr/>
        <a:lstStyle/>
        <a:p>
          <a:endParaRPr lang="zh-CN" altLang="en-US"/>
        </a:p>
      </dgm:t>
    </dgm:pt>
    <dgm:pt modelId="{E311CFD4-7493-4002-8E2C-893140DC3D64}" type="pres">
      <dgm:prSet presAssocID="{611905E3-C185-469C-B038-688C18B15A5B}" presName="vert1" presStyleCnt="0"/>
      <dgm:spPr/>
    </dgm:pt>
    <dgm:pt modelId="{12E4D6BE-DEAF-4B23-8014-0FE2058E7D66}" type="pres">
      <dgm:prSet presAssocID="{2B359550-97E0-4032-8304-0CAF282B677E}" presName="thickLine" presStyleLbl="alignNode1" presStyleIdx="1" presStyleCnt="3"/>
      <dgm:spPr/>
    </dgm:pt>
    <dgm:pt modelId="{BBCC16F1-8191-4EF8-A546-646A50098BC8}" type="pres">
      <dgm:prSet presAssocID="{2B359550-97E0-4032-8304-0CAF282B677E}" presName="horz1" presStyleCnt="0"/>
      <dgm:spPr/>
    </dgm:pt>
    <dgm:pt modelId="{41080E4A-02E4-494B-BEC1-AED4BB58AA64}" type="pres">
      <dgm:prSet presAssocID="{2B359550-97E0-4032-8304-0CAF282B677E}" presName="tx1" presStyleLbl="revTx" presStyleIdx="1" presStyleCnt="3"/>
      <dgm:spPr/>
      <dgm:t>
        <a:bodyPr/>
        <a:lstStyle/>
        <a:p>
          <a:endParaRPr lang="zh-CN" altLang="en-US"/>
        </a:p>
      </dgm:t>
    </dgm:pt>
    <dgm:pt modelId="{F0D3D757-5BEE-4BE2-AEEE-C20032883DA2}" type="pres">
      <dgm:prSet presAssocID="{2B359550-97E0-4032-8304-0CAF282B677E}" presName="vert1" presStyleCnt="0"/>
      <dgm:spPr/>
    </dgm:pt>
    <dgm:pt modelId="{6631EA43-85EB-4852-8634-64AFF634DF31}" type="pres">
      <dgm:prSet presAssocID="{62D1CF0D-17CD-48E8-A9A8-D5D6D78245B7}" presName="thickLine" presStyleLbl="alignNode1" presStyleIdx="2" presStyleCnt="3"/>
      <dgm:spPr/>
    </dgm:pt>
    <dgm:pt modelId="{2D90E2E7-491B-47FD-BE58-7997D3EF3013}" type="pres">
      <dgm:prSet presAssocID="{62D1CF0D-17CD-48E8-A9A8-D5D6D78245B7}" presName="horz1" presStyleCnt="0"/>
      <dgm:spPr/>
    </dgm:pt>
    <dgm:pt modelId="{80C7FDE2-A86E-4D1C-9EDC-DC763C0A9646}" type="pres">
      <dgm:prSet presAssocID="{62D1CF0D-17CD-48E8-A9A8-D5D6D78245B7}" presName="tx1" presStyleLbl="revTx" presStyleIdx="2" presStyleCnt="3"/>
      <dgm:spPr/>
      <dgm:t>
        <a:bodyPr/>
        <a:lstStyle/>
        <a:p>
          <a:endParaRPr lang="zh-CN" altLang="en-US"/>
        </a:p>
      </dgm:t>
    </dgm:pt>
    <dgm:pt modelId="{DE2C3409-B243-4992-8C39-80B0C276BE7B}" type="pres">
      <dgm:prSet presAssocID="{62D1CF0D-17CD-48E8-A9A8-D5D6D78245B7}" presName="vert1" presStyleCnt="0"/>
      <dgm:spPr/>
    </dgm:pt>
  </dgm:ptLst>
  <dgm:cxnLst>
    <dgm:cxn modelId="{EA09B507-4172-4FED-9918-0B2B45BD4C1D}" srcId="{EFDB1D6C-36A5-489F-BEF7-3585BB11CC5F}" destId="{611905E3-C185-469C-B038-688C18B15A5B}" srcOrd="0" destOrd="0" parTransId="{999AB18D-F596-4546-8248-DD240BE64E65}" sibTransId="{71A463F3-1088-4625-B2C6-FF03E47A580C}"/>
    <dgm:cxn modelId="{DDFC81BE-ACBA-4C36-9653-338E2593D006}" srcId="{EFDB1D6C-36A5-489F-BEF7-3585BB11CC5F}" destId="{62D1CF0D-17CD-48E8-A9A8-D5D6D78245B7}" srcOrd="2" destOrd="0" parTransId="{08AEAB4D-E6ED-4999-A1E0-7629324AFBF6}" sibTransId="{1B9D4A1E-6E91-4093-BFFA-B428D9CAB69E}"/>
    <dgm:cxn modelId="{45F9B02B-606A-45AD-B194-FC72C0F808F2}" type="presOf" srcId="{62D1CF0D-17CD-48E8-A9A8-D5D6D78245B7}" destId="{80C7FDE2-A86E-4D1C-9EDC-DC763C0A9646}" srcOrd="0" destOrd="0" presId="urn:microsoft.com/office/officeart/2008/layout/LinedList"/>
    <dgm:cxn modelId="{99C3402F-3293-4439-BAA7-14E13F738AC3}" type="presOf" srcId="{EFDB1D6C-36A5-489F-BEF7-3585BB11CC5F}" destId="{B1BDEFEB-73C6-474F-AA7C-477FCC8B7694}" srcOrd="0" destOrd="0" presId="urn:microsoft.com/office/officeart/2008/layout/LinedList"/>
    <dgm:cxn modelId="{1B14832F-9E31-4301-AB99-1A8523DC62B5}" type="presOf" srcId="{2B359550-97E0-4032-8304-0CAF282B677E}" destId="{41080E4A-02E4-494B-BEC1-AED4BB58AA64}" srcOrd="0" destOrd="0" presId="urn:microsoft.com/office/officeart/2008/layout/LinedList"/>
    <dgm:cxn modelId="{12D9D5CC-B351-4A9E-8B83-FFA6F0F12BC2}" type="presOf" srcId="{611905E3-C185-469C-B038-688C18B15A5B}" destId="{F70CC2C9-865B-412B-AA4E-B1F6CC789B90}" srcOrd="0" destOrd="0" presId="urn:microsoft.com/office/officeart/2008/layout/LinedList"/>
    <dgm:cxn modelId="{AF36FB0C-41B8-4520-A7BA-4BE4353F1130}" srcId="{EFDB1D6C-36A5-489F-BEF7-3585BB11CC5F}" destId="{2B359550-97E0-4032-8304-0CAF282B677E}" srcOrd="1" destOrd="0" parTransId="{D69D6212-1F88-4746-907D-47332BF24629}" sibTransId="{30AB96F9-7F8E-4030-9C05-63201D86ADC4}"/>
    <dgm:cxn modelId="{4F61CE2B-45F3-42D0-8CCB-6D5071284948}" type="presParOf" srcId="{B1BDEFEB-73C6-474F-AA7C-477FCC8B7694}" destId="{38415F39-05CB-4A4A-92BD-3A5CF5A920CE}" srcOrd="0" destOrd="0" presId="urn:microsoft.com/office/officeart/2008/layout/LinedList"/>
    <dgm:cxn modelId="{A54CCE93-C672-47F9-A4C6-823BB03C03DF}" type="presParOf" srcId="{B1BDEFEB-73C6-474F-AA7C-477FCC8B7694}" destId="{BDDB7166-600E-40C2-8784-1736C5137DC0}" srcOrd="1" destOrd="0" presId="urn:microsoft.com/office/officeart/2008/layout/LinedList"/>
    <dgm:cxn modelId="{2C6A2619-38DF-4AAE-B6A0-AC2CA4E32288}" type="presParOf" srcId="{BDDB7166-600E-40C2-8784-1736C5137DC0}" destId="{F70CC2C9-865B-412B-AA4E-B1F6CC789B90}" srcOrd="0" destOrd="0" presId="urn:microsoft.com/office/officeart/2008/layout/LinedList"/>
    <dgm:cxn modelId="{ED732F9D-7C73-424F-8492-3E5AF6F257E7}" type="presParOf" srcId="{BDDB7166-600E-40C2-8784-1736C5137DC0}" destId="{E311CFD4-7493-4002-8E2C-893140DC3D64}" srcOrd="1" destOrd="0" presId="urn:microsoft.com/office/officeart/2008/layout/LinedList"/>
    <dgm:cxn modelId="{EEEE3D03-753B-4F76-9468-C92B91834E71}" type="presParOf" srcId="{B1BDEFEB-73C6-474F-AA7C-477FCC8B7694}" destId="{12E4D6BE-DEAF-4B23-8014-0FE2058E7D66}" srcOrd="2" destOrd="0" presId="urn:microsoft.com/office/officeart/2008/layout/LinedList"/>
    <dgm:cxn modelId="{1D9FFE86-78E4-4860-9382-85A97B45B0B1}" type="presParOf" srcId="{B1BDEFEB-73C6-474F-AA7C-477FCC8B7694}" destId="{BBCC16F1-8191-4EF8-A546-646A50098BC8}" srcOrd="3" destOrd="0" presId="urn:microsoft.com/office/officeart/2008/layout/LinedList"/>
    <dgm:cxn modelId="{B5533BA4-6C9D-4734-BE80-8FDF0C744030}" type="presParOf" srcId="{BBCC16F1-8191-4EF8-A546-646A50098BC8}" destId="{41080E4A-02E4-494B-BEC1-AED4BB58AA64}" srcOrd="0" destOrd="0" presId="urn:microsoft.com/office/officeart/2008/layout/LinedList"/>
    <dgm:cxn modelId="{00867E4B-F795-40EA-8515-EA93EC9A7659}" type="presParOf" srcId="{BBCC16F1-8191-4EF8-A546-646A50098BC8}" destId="{F0D3D757-5BEE-4BE2-AEEE-C20032883DA2}" srcOrd="1" destOrd="0" presId="urn:microsoft.com/office/officeart/2008/layout/LinedList"/>
    <dgm:cxn modelId="{4540A2FC-79B6-431D-9D96-3F503E7C0416}" type="presParOf" srcId="{B1BDEFEB-73C6-474F-AA7C-477FCC8B7694}" destId="{6631EA43-85EB-4852-8634-64AFF634DF31}" srcOrd="4" destOrd="0" presId="urn:microsoft.com/office/officeart/2008/layout/LinedList"/>
    <dgm:cxn modelId="{7CA2D431-6C4B-443A-8E15-D41DA2887724}" type="presParOf" srcId="{B1BDEFEB-73C6-474F-AA7C-477FCC8B7694}" destId="{2D90E2E7-491B-47FD-BE58-7997D3EF3013}" srcOrd="5" destOrd="0" presId="urn:microsoft.com/office/officeart/2008/layout/LinedList"/>
    <dgm:cxn modelId="{5F01A66F-D698-4EB9-9028-CED58AF8311F}" type="presParOf" srcId="{2D90E2E7-491B-47FD-BE58-7997D3EF3013}" destId="{80C7FDE2-A86E-4D1C-9EDC-DC763C0A9646}" srcOrd="0" destOrd="0" presId="urn:microsoft.com/office/officeart/2008/layout/LinedList"/>
    <dgm:cxn modelId="{8FF94082-D4BD-4A4D-8403-AFEF4514CADA}" type="presParOf" srcId="{2D90E2E7-491B-47FD-BE58-7997D3EF3013}" destId="{DE2C3409-B243-4992-8C39-80B0C276BE7B}" srcOrd="1" destOrd="0" presId="urn:microsoft.com/office/officeart/2008/layout/LinedList"/>
  </dgm:cxnLst>
  <dgm:bg/>
  <dgm:whole/>
</dgm:dataModel>
</file>

<file path=ppt/diagrams/data3.xml><?xml version="1.0" encoding="utf-8"?>
<dgm:dataModel xmlns:dgm="http://schemas.openxmlformats.org/drawingml/2006/diagram" xmlns:a="http://schemas.openxmlformats.org/drawingml/2006/main">
  <dgm:ptLst>
    <dgm:pt modelId="{EFDB1D6C-36A5-489F-BEF7-3585BB11CC5F}" type="doc">
      <dgm:prSet loTypeId="urn:microsoft.com/office/officeart/2008/layout/LinedList" loCatId="list" qsTypeId="urn:microsoft.com/office/officeart/2005/8/quickstyle/simple3" qsCatId="simple" csTypeId="urn:microsoft.com/office/officeart/2005/8/colors/colorful3" csCatId="colorful" phldr="1"/>
      <dgm:spPr/>
      <dgm:t>
        <a:bodyPr/>
        <a:lstStyle/>
        <a:p>
          <a:endParaRPr lang="zh-CN" altLang="en-US"/>
        </a:p>
      </dgm:t>
    </dgm:pt>
    <dgm:pt modelId="{611905E3-C185-469C-B038-688C18B15A5B}">
      <dgm:prSet phldrT="[文本]"/>
      <dgm:spPr/>
      <dgm:t>
        <a:bodyPr/>
        <a:lstStyle/>
        <a:p>
          <a:pPr algn="just"/>
          <a:r>
            <a:rPr lang="en-US" altLang="zh-CN" b="1" dirty="0" smtClean="0"/>
            <a:t>The </a:t>
          </a:r>
          <a:r>
            <a:rPr lang="en-GB" altLang="zh-CN" b="1" dirty="0" smtClean="0"/>
            <a:t>T-S fuzzy remote sensing monitoring and prediction model of malaria w</a:t>
          </a:r>
          <a:r>
            <a:rPr lang="en-US" altLang="zh-CN" b="1" dirty="0" smtClean="0"/>
            <a:t>as established </a:t>
          </a:r>
          <a:r>
            <a:rPr lang="en-GB" altLang="zh-CN" b="1" dirty="0" smtClean="0"/>
            <a:t>by using the malaria case </a:t>
          </a:r>
          <a:r>
            <a:rPr lang="en-US" altLang="zh-CN" b="1" dirty="0" smtClean="0"/>
            <a:t>data</a:t>
          </a:r>
          <a:r>
            <a:rPr lang="en-GB" altLang="zh-CN" b="1" dirty="0" smtClean="0"/>
            <a:t> and the associated environmental data</a:t>
          </a:r>
          <a:r>
            <a:rPr lang="en-US" altLang="zh-CN" b="1" dirty="0" smtClean="0"/>
            <a:t>. </a:t>
          </a:r>
          <a:endParaRPr lang="zh-CN" altLang="en-US" b="1" dirty="0"/>
        </a:p>
      </dgm:t>
    </dgm:pt>
    <dgm:pt modelId="{999AB18D-F596-4546-8248-DD240BE64E65}" type="parTrans" cxnId="{EA09B507-4172-4FED-9918-0B2B45BD4C1D}">
      <dgm:prSet/>
      <dgm:spPr/>
      <dgm:t>
        <a:bodyPr/>
        <a:lstStyle/>
        <a:p>
          <a:pPr algn="just"/>
          <a:endParaRPr lang="zh-CN" altLang="en-US" b="1"/>
        </a:p>
      </dgm:t>
    </dgm:pt>
    <dgm:pt modelId="{71A463F3-1088-4625-B2C6-FF03E47A580C}" type="sibTrans" cxnId="{EA09B507-4172-4FED-9918-0B2B45BD4C1D}">
      <dgm:prSet/>
      <dgm:spPr/>
      <dgm:t>
        <a:bodyPr/>
        <a:lstStyle/>
        <a:p>
          <a:pPr algn="just"/>
          <a:endParaRPr lang="zh-CN" altLang="en-US" b="1"/>
        </a:p>
      </dgm:t>
    </dgm:pt>
    <dgm:pt modelId="{2B359550-97E0-4032-8304-0CAF282B677E}">
      <dgm:prSet/>
      <dgm:spPr/>
      <dgm:t>
        <a:bodyPr/>
        <a:lstStyle/>
        <a:p>
          <a:pPr algn="just"/>
          <a:r>
            <a:rPr lang="en-GB" altLang="zh-CN" b="1" dirty="0" smtClean="0"/>
            <a:t>Comparative analysis has been performed to validate the predicted results against the survey data. The average </a:t>
          </a:r>
          <a:r>
            <a:rPr lang="en-US" altLang="zh-CN" b="1" dirty="0" smtClean="0"/>
            <a:t>accuracy of predicted malaria incident location is 74%.</a:t>
          </a:r>
          <a:endParaRPr lang="en-GB" altLang="zh-CN" b="1" dirty="0" smtClean="0"/>
        </a:p>
      </dgm:t>
    </dgm:pt>
    <dgm:pt modelId="{D69D6212-1F88-4746-907D-47332BF24629}" type="parTrans" cxnId="{AF36FB0C-41B8-4520-A7BA-4BE4353F1130}">
      <dgm:prSet/>
      <dgm:spPr/>
      <dgm:t>
        <a:bodyPr/>
        <a:lstStyle/>
        <a:p>
          <a:pPr algn="just"/>
          <a:endParaRPr lang="zh-CN" altLang="en-US" b="1"/>
        </a:p>
      </dgm:t>
    </dgm:pt>
    <dgm:pt modelId="{30AB96F9-7F8E-4030-9C05-63201D86ADC4}" type="sibTrans" cxnId="{AF36FB0C-41B8-4520-A7BA-4BE4353F1130}">
      <dgm:prSet/>
      <dgm:spPr/>
      <dgm:t>
        <a:bodyPr/>
        <a:lstStyle/>
        <a:p>
          <a:pPr algn="just"/>
          <a:endParaRPr lang="zh-CN" altLang="en-US" b="1"/>
        </a:p>
      </dgm:t>
    </dgm:pt>
    <dgm:pt modelId="{62D1CF0D-17CD-48E8-A9A8-D5D6D78245B7}">
      <dgm:prSet/>
      <dgm:spPr/>
      <dgm:t>
        <a:bodyPr/>
        <a:lstStyle/>
        <a:p>
          <a:pPr algn="just"/>
          <a:r>
            <a:rPr lang="en-US" altLang="zh-CN" b="1" dirty="0" smtClean="0"/>
            <a:t>The 12 months’ dynamic monitoring results of </a:t>
          </a:r>
          <a:r>
            <a:rPr lang="en-US" altLang="zh-CN" b="1" dirty="0" err="1" smtClean="0"/>
            <a:t>Tengchong</a:t>
          </a:r>
          <a:r>
            <a:rPr lang="en-US" altLang="zh-CN" b="1" dirty="0" smtClean="0"/>
            <a:t> </a:t>
          </a:r>
          <a:r>
            <a:rPr lang="en-GB" altLang="zh-CN" b="1" dirty="0" smtClean="0"/>
            <a:t>showed good application prospect of the</a:t>
          </a:r>
          <a:r>
            <a:rPr lang="en-US" altLang="zh-CN" b="1" dirty="0" smtClean="0"/>
            <a:t> T-S Fuzzy RS monitoring model in</a:t>
          </a:r>
          <a:r>
            <a:rPr lang="en-GB" altLang="zh-CN" b="1" dirty="0" smtClean="0"/>
            <a:t> </a:t>
          </a:r>
          <a:r>
            <a:rPr lang="en-US" altLang="zh-CN" b="1" dirty="0" smtClean="0"/>
            <a:t>predicting and early warning of mosquito-borne diseases.</a:t>
          </a:r>
        </a:p>
      </dgm:t>
    </dgm:pt>
    <dgm:pt modelId="{08AEAB4D-E6ED-4999-A1E0-7629324AFBF6}" type="parTrans" cxnId="{DDFC81BE-ACBA-4C36-9653-338E2593D006}">
      <dgm:prSet/>
      <dgm:spPr/>
      <dgm:t>
        <a:bodyPr/>
        <a:lstStyle/>
        <a:p>
          <a:pPr algn="just"/>
          <a:endParaRPr lang="zh-CN" altLang="en-US" b="1"/>
        </a:p>
      </dgm:t>
    </dgm:pt>
    <dgm:pt modelId="{1B9D4A1E-6E91-4093-BFFA-B428D9CAB69E}" type="sibTrans" cxnId="{DDFC81BE-ACBA-4C36-9653-338E2593D006}">
      <dgm:prSet/>
      <dgm:spPr/>
      <dgm:t>
        <a:bodyPr/>
        <a:lstStyle/>
        <a:p>
          <a:pPr algn="just"/>
          <a:endParaRPr lang="zh-CN" altLang="en-US" b="1"/>
        </a:p>
      </dgm:t>
    </dgm:pt>
    <dgm:pt modelId="{03A1E31D-FDD1-4CCD-8C6E-287EEB52504C}">
      <dgm:prSet phldrT="[文本]"/>
      <dgm:spPr/>
      <dgm:t>
        <a:bodyPr/>
        <a:lstStyle/>
        <a:p>
          <a:pPr algn="just"/>
          <a:r>
            <a:rPr lang="en-US" altLang="zh-CN" b="1" dirty="0" smtClean="0"/>
            <a:t>The quantitative suitability relationship between malaria and RS environmental parameters is in consist with the  </a:t>
          </a:r>
          <a:r>
            <a:rPr lang="en-GB" altLang="zh-CN" b="1" dirty="0" smtClean="0"/>
            <a:t>biologic characteristics of malaria.</a:t>
          </a:r>
          <a:endParaRPr lang="zh-CN" altLang="en-US" b="1" dirty="0"/>
        </a:p>
      </dgm:t>
    </dgm:pt>
    <dgm:pt modelId="{6E161624-13D0-45BE-8F9A-7154E90A3DBD}" type="parTrans" cxnId="{7FB85827-C4F0-491E-A9C3-2A445D06F955}">
      <dgm:prSet/>
      <dgm:spPr/>
      <dgm:t>
        <a:bodyPr/>
        <a:lstStyle/>
        <a:p>
          <a:endParaRPr lang="zh-CN" altLang="en-US"/>
        </a:p>
      </dgm:t>
    </dgm:pt>
    <dgm:pt modelId="{94699056-49F2-497B-803C-4BAC697A3CAF}" type="sibTrans" cxnId="{7FB85827-C4F0-491E-A9C3-2A445D06F955}">
      <dgm:prSet/>
      <dgm:spPr/>
      <dgm:t>
        <a:bodyPr/>
        <a:lstStyle/>
        <a:p>
          <a:endParaRPr lang="zh-CN" altLang="en-US"/>
        </a:p>
      </dgm:t>
    </dgm:pt>
    <dgm:pt modelId="{B1BDEFEB-73C6-474F-AA7C-477FCC8B7694}" type="pres">
      <dgm:prSet presAssocID="{EFDB1D6C-36A5-489F-BEF7-3585BB11CC5F}" presName="vert0" presStyleCnt="0">
        <dgm:presLayoutVars>
          <dgm:dir/>
          <dgm:animOne val="branch"/>
          <dgm:animLvl val="lvl"/>
        </dgm:presLayoutVars>
      </dgm:prSet>
      <dgm:spPr/>
      <dgm:t>
        <a:bodyPr/>
        <a:lstStyle/>
        <a:p>
          <a:endParaRPr lang="zh-CN" altLang="en-US"/>
        </a:p>
      </dgm:t>
    </dgm:pt>
    <dgm:pt modelId="{38415F39-05CB-4A4A-92BD-3A5CF5A920CE}" type="pres">
      <dgm:prSet presAssocID="{611905E3-C185-469C-B038-688C18B15A5B}" presName="thickLine" presStyleLbl="alignNode1" presStyleIdx="0" presStyleCnt="4"/>
      <dgm:spPr/>
    </dgm:pt>
    <dgm:pt modelId="{BDDB7166-600E-40C2-8784-1736C5137DC0}" type="pres">
      <dgm:prSet presAssocID="{611905E3-C185-469C-B038-688C18B15A5B}" presName="horz1" presStyleCnt="0"/>
      <dgm:spPr/>
    </dgm:pt>
    <dgm:pt modelId="{F70CC2C9-865B-412B-AA4E-B1F6CC789B90}" type="pres">
      <dgm:prSet presAssocID="{611905E3-C185-469C-B038-688C18B15A5B}" presName="tx1" presStyleLbl="revTx" presStyleIdx="0" presStyleCnt="4"/>
      <dgm:spPr/>
      <dgm:t>
        <a:bodyPr/>
        <a:lstStyle/>
        <a:p>
          <a:endParaRPr lang="zh-CN" altLang="en-US"/>
        </a:p>
      </dgm:t>
    </dgm:pt>
    <dgm:pt modelId="{E311CFD4-7493-4002-8E2C-893140DC3D64}" type="pres">
      <dgm:prSet presAssocID="{611905E3-C185-469C-B038-688C18B15A5B}" presName="vert1" presStyleCnt="0"/>
      <dgm:spPr/>
    </dgm:pt>
    <dgm:pt modelId="{A98273B3-1774-4BCF-AC50-596D6EE3A208}" type="pres">
      <dgm:prSet presAssocID="{03A1E31D-FDD1-4CCD-8C6E-287EEB52504C}" presName="thickLine" presStyleLbl="alignNode1" presStyleIdx="1" presStyleCnt="4"/>
      <dgm:spPr/>
    </dgm:pt>
    <dgm:pt modelId="{23C873C2-FBA9-49EF-B680-3172E39CDC92}" type="pres">
      <dgm:prSet presAssocID="{03A1E31D-FDD1-4CCD-8C6E-287EEB52504C}" presName="horz1" presStyleCnt="0"/>
      <dgm:spPr/>
    </dgm:pt>
    <dgm:pt modelId="{9289736A-0BF8-4C1B-BE8A-F4960CF1D5B2}" type="pres">
      <dgm:prSet presAssocID="{03A1E31D-FDD1-4CCD-8C6E-287EEB52504C}" presName="tx1" presStyleLbl="revTx" presStyleIdx="1" presStyleCnt="4"/>
      <dgm:spPr/>
      <dgm:t>
        <a:bodyPr/>
        <a:lstStyle/>
        <a:p>
          <a:endParaRPr lang="zh-CN" altLang="en-US"/>
        </a:p>
      </dgm:t>
    </dgm:pt>
    <dgm:pt modelId="{973ED7ED-85C8-4B71-9F1B-0A3E036BC025}" type="pres">
      <dgm:prSet presAssocID="{03A1E31D-FDD1-4CCD-8C6E-287EEB52504C}" presName="vert1" presStyleCnt="0"/>
      <dgm:spPr/>
    </dgm:pt>
    <dgm:pt modelId="{12E4D6BE-DEAF-4B23-8014-0FE2058E7D66}" type="pres">
      <dgm:prSet presAssocID="{2B359550-97E0-4032-8304-0CAF282B677E}" presName="thickLine" presStyleLbl="alignNode1" presStyleIdx="2" presStyleCnt="4"/>
      <dgm:spPr/>
    </dgm:pt>
    <dgm:pt modelId="{BBCC16F1-8191-4EF8-A546-646A50098BC8}" type="pres">
      <dgm:prSet presAssocID="{2B359550-97E0-4032-8304-0CAF282B677E}" presName="horz1" presStyleCnt="0"/>
      <dgm:spPr/>
    </dgm:pt>
    <dgm:pt modelId="{41080E4A-02E4-494B-BEC1-AED4BB58AA64}" type="pres">
      <dgm:prSet presAssocID="{2B359550-97E0-4032-8304-0CAF282B677E}" presName="tx1" presStyleLbl="revTx" presStyleIdx="2" presStyleCnt="4"/>
      <dgm:spPr/>
      <dgm:t>
        <a:bodyPr/>
        <a:lstStyle/>
        <a:p>
          <a:endParaRPr lang="zh-CN" altLang="en-US"/>
        </a:p>
      </dgm:t>
    </dgm:pt>
    <dgm:pt modelId="{F0D3D757-5BEE-4BE2-AEEE-C20032883DA2}" type="pres">
      <dgm:prSet presAssocID="{2B359550-97E0-4032-8304-0CAF282B677E}" presName="vert1" presStyleCnt="0"/>
      <dgm:spPr/>
    </dgm:pt>
    <dgm:pt modelId="{6631EA43-85EB-4852-8634-64AFF634DF31}" type="pres">
      <dgm:prSet presAssocID="{62D1CF0D-17CD-48E8-A9A8-D5D6D78245B7}" presName="thickLine" presStyleLbl="alignNode1" presStyleIdx="3" presStyleCnt="4"/>
      <dgm:spPr/>
    </dgm:pt>
    <dgm:pt modelId="{2D90E2E7-491B-47FD-BE58-7997D3EF3013}" type="pres">
      <dgm:prSet presAssocID="{62D1CF0D-17CD-48E8-A9A8-D5D6D78245B7}" presName="horz1" presStyleCnt="0"/>
      <dgm:spPr/>
    </dgm:pt>
    <dgm:pt modelId="{80C7FDE2-A86E-4D1C-9EDC-DC763C0A9646}" type="pres">
      <dgm:prSet presAssocID="{62D1CF0D-17CD-48E8-A9A8-D5D6D78245B7}" presName="tx1" presStyleLbl="revTx" presStyleIdx="3" presStyleCnt="4"/>
      <dgm:spPr/>
      <dgm:t>
        <a:bodyPr/>
        <a:lstStyle/>
        <a:p>
          <a:endParaRPr lang="zh-CN" altLang="en-US"/>
        </a:p>
      </dgm:t>
    </dgm:pt>
    <dgm:pt modelId="{DE2C3409-B243-4992-8C39-80B0C276BE7B}" type="pres">
      <dgm:prSet presAssocID="{62D1CF0D-17CD-48E8-A9A8-D5D6D78245B7}" presName="vert1" presStyleCnt="0"/>
      <dgm:spPr/>
    </dgm:pt>
  </dgm:ptLst>
  <dgm:cxnLst>
    <dgm:cxn modelId="{71291C9A-E224-4827-B921-A5DF76CDF4A2}" type="presOf" srcId="{62D1CF0D-17CD-48E8-A9A8-D5D6D78245B7}" destId="{80C7FDE2-A86E-4D1C-9EDC-DC763C0A9646}" srcOrd="0" destOrd="0" presId="urn:microsoft.com/office/officeart/2008/layout/LinedList"/>
    <dgm:cxn modelId="{21083A54-DB42-497A-A7A5-9AE858B5B3C8}" type="presOf" srcId="{611905E3-C185-469C-B038-688C18B15A5B}" destId="{F70CC2C9-865B-412B-AA4E-B1F6CC789B90}" srcOrd="0" destOrd="0" presId="urn:microsoft.com/office/officeart/2008/layout/LinedList"/>
    <dgm:cxn modelId="{DDFC81BE-ACBA-4C36-9653-338E2593D006}" srcId="{EFDB1D6C-36A5-489F-BEF7-3585BB11CC5F}" destId="{62D1CF0D-17CD-48E8-A9A8-D5D6D78245B7}" srcOrd="3" destOrd="0" parTransId="{08AEAB4D-E6ED-4999-A1E0-7629324AFBF6}" sibTransId="{1B9D4A1E-6E91-4093-BFFA-B428D9CAB69E}"/>
    <dgm:cxn modelId="{0380A2AA-9118-4C56-801D-C6CAEE7A478F}" type="presOf" srcId="{03A1E31D-FDD1-4CCD-8C6E-287EEB52504C}" destId="{9289736A-0BF8-4C1B-BE8A-F4960CF1D5B2}" srcOrd="0" destOrd="0" presId="urn:microsoft.com/office/officeart/2008/layout/LinedList"/>
    <dgm:cxn modelId="{EA09B507-4172-4FED-9918-0B2B45BD4C1D}" srcId="{EFDB1D6C-36A5-489F-BEF7-3585BB11CC5F}" destId="{611905E3-C185-469C-B038-688C18B15A5B}" srcOrd="0" destOrd="0" parTransId="{999AB18D-F596-4546-8248-DD240BE64E65}" sibTransId="{71A463F3-1088-4625-B2C6-FF03E47A580C}"/>
    <dgm:cxn modelId="{7FB85827-C4F0-491E-A9C3-2A445D06F955}" srcId="{EFDB1D6C-36A5-489F-BEF7-3585BB11CC5F}" destId="{03A1E31D-FDD1-4CCD-8C6E-287EEB52504C}" srcOrd="1" destOrd="0" parTransId="{6E161624-13D0-45BE-8F9A-7154E90A3DBD}" sibTransId="{94699056-49F2-497B-803C-4BAC697A3CAF}"/>
    <dgm:cxn modelId="{B8BDDC3C-FCDB-4D6B-8DE5-BD1480237564}" type="presOf" srcId="{EFDB1D6C-36A5-489F-BEF7-3585BB11CC5F}" destId="{B1BDEFEB-73C6-474F-AA7C-477FCC8B7694}" srcOrd="0" destOrd="0" presId="urn:microsoft.com/office/officeart/2008/layout/LinedList"/>
    <dgm:cxn modelId="{3D4BB347-AB50-40A7-93AA-97C60F659D07}" type="presOf" srcId="{2B359550-97E0-4032-8304-0CAF282B677E}" destId="{41080E4A-02E4-494B-BEC1-AED4BB58AA64}" srcOrd="0" destOrd="0" presId="urn:microsoft.com/office/officeart/2008/layout/LinedList"/>
    <dgm:cxn modelId="{AF36FB0C-41B8-4520-A7BA-4BE4353F1130}" srcId="{EFDB1D6C-36A5-489F-BEF7-3585BB11CC5F}" destId="{2B359550-97E0-4032-8304-0CAF282B677E}" srcOrd="2" destOrd="0" parTransId="{D69D6212-1F88-4746-907D-47332BF24629}" sibTransId="{30AB96F9-7F8E-4030-9C05-63201D86ADC4}"/>
    <dgm:cxn modelId="{D2CABB4B-646B-412F-8F17-55D536422E83}" type="presParOf" srcId="{B1BDEFEB-73C6-474F-AA7C-477FCC8B7694}" destId="{38415F39-05CB-4A4A-92BD-3A5CF5A920CE}" srcOrd="0" destOrd="0" presId="urn:microsoft.com/office/officeart/2008/layout/LinedList"/>
    <dgm:cxn modelId="{26FCD8A2-4ADB-4B05-AC04-5B4F56BA97B3}" type="presParOf" srcId="{B1BDEFEB-73C6-474F-AA7C-477FCC8B7694}" destId="{BDDB7166-600E-40C2-8784-1736C5137DC0}" srcOrd="1" destOrd="0" presId="urn:microsoft.com/office/officeart/2008/layout/LinedList"/>
    <dgm:cxn modelId="{448120A6-1D68-4B30-B53D-006050D2FC89}" type="presParOf" srcId="{BDDB7166-600E-40C2-8784-1736C5137DC0}" destId="{F70CC2C9-865B-412B-AA4E-B1F6CC789B90}" srcOrd="0" destOrd="0" presId="urn:microsoft.com/office/officeart/2008/layout/LinedList"/>
    <dgm:cxn modelId="{F3623735-6C9E-446C-9244-C2DCB1D60633}" type="presParOf" srcId="{BDDB7166-600E-40C2-8784-1736C5137DC0}" destId="{E311CFD4-7493-4002-8E2C-893140DC3D64}" srcOrd="1" destOrd="0" presId="urn:microsoft.com/office/officeart/2008/layout/LinedList"/>
    <dgm:cxn modelId="{A135292A-44DD-4027-AFCD-8EB60DC291AF}" type="presParOf" srcId="{B1BDEFEB-73C6-474F-AA7C-477FCC8B7694}" destId="{A98273B3-1774-4BCF-AC50-596D6EE3A208}" srcOrd="2" destOrd="0" presId="urn:microsoft.com/office/officeart/2008/layout/LinedList"/>
    <dgm:cxn modelId="{BCEBE9D8-FA4E-428D-A652-96471E498189}" type="presParOf" srcId="{B1BDEFEB-73C6-474F-AA7C-477FCC8B7694}" destId="{23C873C2-FBA9-49EF-B680-3172E39CDC92}" srcOrd="3" destOrd="0" presId="urn:microsoft.com/office/officeart/2008/layout/LinedList"/>
    <dgm:cxn modelId="{E1F5AF3C-1901-4936-8FC4-3F9D8C1449EE}" type="presParOf" srcId="{23C873C2-FBA9-49EF-B680-3172E39CDC92}" destId="{9289736A-0BF8-4C1B-BE8A-F4960CF1D5B2}" srcOrd="0" destOrd="0" presId="urn:microsoft.com/office/officeart/2008/layout/LinedList"/>
    <dgm:cxn modelId="{03E1DBA4-46EE-4537-B9B1-349B1E9D4FDE}" type="presParOf" srcId="{23C873C2-FBA9-49EF-B680-3172E39CDC92}" destId="{973ED7ED-85C8-4B71-9F1B-0A3E036BC025}" srcOrd="1" destOrd="0" presId="urn:microsoft.com/office/officeart/2008/layout/LinedList"/>
    <dgm:cxn modelId="{C6588B2E-4130-4E25-B124-84B7EB452CF5}" type="presParOf" srcId="{B1BDEFEB-73C6-474F-AA7C-477FCC8B7694}" destId="{12E4D6BE-DEAF-4B23-8014-0FE2058E7D66}" srcOrd="4" destOrd="0" presId="urn:microsoft.com/office/officeart/2008/layout/LinedList"/>
    <dgm:cxn modelId="{A78205FE-390E-48A7-976D-97B094A07D67}" type="presParOf" srcId="{B1BDEFEB-73C6-474F-AA7C-477FCC8B7694}" destId="{BBCC16F1-8191-4EF8-A546-646A50098BC8}" srcOrd="5" destOrd="0" presId="urn:microsoft.com/office/officeart/2008/layout/LinedList"/>
    <dgm:cxn modelId="{50869FB3-4F88-421E-8E3B-4DB40EA8B078}" type="presParOf" srcId="{BBCC16F1-8191-4EF8-A546-646A50098BC8}" destId="{41080E4A-02E4-494B-BEC1-AED4BB58AA64}" srcOrd="0" destOrd="0" presId="urn:microsoft.com/office/officeart/2008/layout/LinedList"/>
    <dgm:cxn modelId="{9C363AF4-8FDA-4994-B6C1-F90E4C0E79A6}" type="presParOf" srcId="{BBCC16F1-8191-4EF8-A546-646A50098BC8}" destId="{F0D3D757-5BEE-4BE2-AEEE-C20032883DA2}" srcOrd="1" destOrd="0" presId="urn:microsoft.com/office/officeart/2008/layout/LinedList"/>
    <dgm:cxn modelId="{65326A35-F89C-4014-B653-A1757A6FE51A}" type="presParOf" srcId="{B1BDEFEB-73C6-474F-AA7C-477FCC8B7694}" destId="{6631EA43-85EB-4852-8634-64AFF634DF31}" srcOrd="6" destOrd="0" presId="urn:microsoft.com/office/officeart/2008/layout/LinedList"/>
    <dgm:cxn modelId="{2F8EEAF1-D33F-45BC-A901-D553B0E8BFBB}" type="presParOf" srcId="{B1BDEFEB-73C6-474F-AA7C-477FCC8B7694}" destId="{2D90E2E7-491B-47FD-BE58-7997D3EF3013}" srcOrd="7" destOrd="0" presId="urn:microsoft.com/office/officeart/2008/layout/LinedList"/>
    <dgm:cxn modelId="{51029284-169F-4DA1-9C28-3B0B8A6A4831}" type="presParOf" srcId="{2D90E2E7-491B-47FD-BE58-7997D3EF3013}" destId="{80C7FDE2-A86E-4D1C-9EDC-DC763C0A9646}" srcOrd="0" destOrd="0" presId="urn:microsoft.com/office/officeart/2008/layout/LinedList"/>
    <dgm:cxn modelId="{2C7F13C9-AA85-4E24-A78F-735E6250DB1F}" type="presParOf" srcId="{2D90E2E7-491B-47FD-BE58-7997D3EF3013}" destId="{DE2C3409-B243-4992-8C39-80B0C276BE7B}" srcOrd="1" destOrd="0" presId="urn:microsoft.com/office/officeart/2008/layout/LinedList"/>
  </dgm:cxnLst>
  <dgm:bg/>
  <dgm:whole/>
  <dgm:extLst>
    <a:ext uri="http://schemas.microsoft.com/office/drawing/2008/diagram">
      <dsp:dataModelExt xmlns=""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415F39-05CB-4A4A-92BD-3A5CF5A920CE}">
      <dsp:nvSpPr>
        <dsp:cNvPr id="0" name=""/>
        <dsp:cNvSpPr/>
      </dsp:nvSpPr>
      <dsp:spPr>
        <a:xfrm>
          <a:off x="0" y="0"/>
          <a:ext cx="7704856" cy="0"/>
        </a:xfrm>
        <a:prstGeom prst="line">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w="9525"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F70CC2C9-865B-412B-AA4E-B1F6CC789B90}">
      <dsp:nvSpPr>
        <dsp:cNvPr id="0" name=""/>
        <dsp:cNvSpPr/>
      </dsp:nvSpPr>
      <dsp:spPr>
        <a:xfrm>
          <a:off x="0" y="0"/>
          <a:ext cx="7704856" cy="10159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just" defTabSz="889000">
            <a:lnSpc>
              <a:spcPct val="90000"/>
            </a:lnSpc>
            <a:spcBef>
              <a:spcPct val="0"/>
            </a:spcBef>
            <a:spcAft>
              <a:spcPct val="35000"/>
            </a:spcAft>
          </a:pPr>
          <a:r>
            <a:rPr lang="en-US" altLang="zh-CN" sz="2000" b="1" kern="1200" dirty="0" smtClean="0"/>
            <a:t>The </a:t>
          </a:r>
          <a:r>
            <a:rPr lang="en-GB" altLang="zh-CN" sz="2000" b="1" kern="1200" dirty="0" smtClean="0"/>
            <a:t>T-S fuzzy remote sensing monitoring and prediction model of malaria </a:t>
          </a:r>
          <a:r>
            <a:rPr lang="en-GB" altLang="zh-CN" sz="2000" b="1" kern="1200" dirty="0" smtClean="0"/>
            <a:t>w</a:t>
          </a:r>
          <a:r>
            <a:rPr lang="en-US" altLang="zh-CN" sz="2000" b="1" kern="1200" dirty="0" smtClean="0"/>
            <a:t>as </a:t>
          </a:r>
          <a:r>
            <a:rPr lang="en-US" altLang="zh-CN" sz="2000" b="1" kern="1200" dirty="0" smtClean="0"/>
            <a:t>established </a:t>
          </a:r>
          <a:r>
            <a:rPr lang="en-GB" altLang="zh-CN" sz="2000" b="1" kern="1200" dirty="0" smtClean="0"/>
            <a:t>by using the malaria </a:t>
          </a:r>
          <a:r>
            <a:rPr lang="en-GB" altLang="zh-CN" sz="2000" b="1" kern="1200" dirty="0" smtClean="0"/>
            <a:t>case </a:t>
          </a:r>
          <a:r>
            <a:rPr lang="en-US" altLang="zh-CN" sz="2000" b="1" kern="1200" dirty="0" smtClean="0"/>
            <a:t>data</a:t>
          </a:r>
          <a:r>
            <a:rPr lang="en-GB" altLang="zh-CN" sz="2000" b="1" kern="1200" dirty="0" smtClean="0"/>
            <a:t> </a:t>
          </a:r>
          <a:r>
            <a:rPr lang="en-GB" altLang="zh-CN" sz="2000" b="1" kern="1200" dirty="0" smtClean="0"/>
            <a:t>and the associated environmental data</a:t>
          </a:r>
          <a:r>
            <a:rPr lang="en-US" altLang="zh-CN" sz="2000" b="1" kern="1200" dirty="0" smtClean="0"/>
            <a:t>. </a:t>
          </a:r>
          <a:endParaRPr lang="zh-CN" altLang="en-US" sz="2000" b="1" kern="1200" dirty="0"/>
        </a:p>
      </dsp:txBody>
      <dsp:txXfrm>
        <a:off x="0" y="0"/>
        <a:ext cx="7704856" cy="1015999"/>
      </dsp:txXfrm>
    </dsp:sp>
    <dsp:sp modelId="{A98273B3-1774-4BCF-AC50-596D6EE3A208}">
      <dsp:nvSpPr>
        <dsp:cNvPr id="0" name=""/>
        <dsp:cNvSpPr/>
      </dsp:nvSpPr>
      <dsp:spPr>
        <a:xfrm>
          <a:off x="0" y="1016000"/>
          <a:ext cx="7704856" cy="0"/>
        </a:xfrm>
        <a:prstGeom prst="line">
          <a:avLst/>
        </a:prstGeom>
        <a:gradFill rotWithShape="0">
          <a:gsLst>
            <a:gs pos="0">
              <a:schemeClr val="accent3">
                <a:hueOff val="3750088"/>
                <a:satOff val="-5627"/>
                <a:lumOff val="-915"/>
                <a:alphaOff val="0"/>
                <a:tint val="50000"/>
                <a:satMod val="300000"/>
              </a:schemeClr>
            </a:gs>
            <a:gs pos="35000">
              <a:schemeClr val="accent3">
                <a:hueOff val="3750088"/>
                <a:satOff val="-5627"/>
                <a:lumOff val="-915"/>
                <a:alphaOff val="0"/>
                <a:tint val="37000"/>
                <a:satMod val="300000"/>
              </a:schemeClr>
            </a:gs>
            <a:gs pos="100000">
              <a:schemeClr val="accent3">
                <a:hueOff val="3750088"/>
                <a:satOff val="-5627"/>
                <a:lumOff val="-915"/>
                <a:alphaOff val="0"/>
                <a:tint val="15000"/>
                <a:satMod val="350000"/>
              </a:schemeClr>
            </a:gs>
          </a:gsLst>
          <a:lin ang="16200000" scaled="1"/>
        </a:gradFill>
        <a:ln w="9525" cap="flat" cmpd="sng" algn="ctr">
          <a:solidFill>
            <a:schemeClr val="accent3">
              <a:hueOff val="3750088"/>
              <a:satOff val="-5627"/>
              <a:lumOff val="-915"/>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9289736A-0BF8-4C1B-BE8A-F4960CF1D5B2}">
      <dsp:nvSpPr>
        <dsp:cNvPr id="0" name=""/>
        <dsp:cNvSpPr/>
      </dsp:nvSpPr>
      <dsp:spPr>
        <a:xfrm>
          <a:off x="0" y="1015999"/>
          <a:ext cx="7704856" cy="10159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just" defTabSz="889000">
            <a:lnSpc>
              <a:spcPct val="90000"/>
            </a:lnSpc>
            <a:spcBef>
              <a:spcPct val="0"/>
            </a:spcBef>
            <a:spcAft>
              <a:spcPct val="35000"/>
            </a:spcAft>
          </a:pPr>
          <a:r>
            <a:rPr lang="en-US" altLang="zh-CN" sz="2000" b="1" kern="1200" dirty="0" smtClean="0"/>
            <a:t>The </a:t>
          </a:r>
          <a:r>
            <a:rPr lang="en-US" altLang="zh-CN" sz="2000" b="1" kern="1200" dirty="0" smtClean="0"/>
            <a:t>quantitative suitability relationship </a:t>
          </a:r>
          <a:r>
            <a:rPr lang="en-US" altLang="zh-CN" sz="2000" b="1" kern="1200" dirty="0" smtClean="0"/>
            <a:t>between malaria and RS environmental </a:t>
          </a:r>
          <a:r>
            <a:rPr lang="en-US" altLang="zh-CN" sz="2000" b="1" kern="1200" dirty="0" smtClean="0"/>
            <a:t>parameters is in </a:t>
          </a:r>
          <a:r>
            <a:rPr lang="en-US" altLang="zh-CN" sz="2000" b="1" kern="1200" dirty="0" smtClean="0"/>
            <a:t>consist with the  </a:t>
          </a:r>
          <a:r>
            <a:rPr lang="en-GB" altLang="zh-CN" sz="2000" b="1" kern="1200" dirty="0" smtClean="0"/>
            <a:t>biologic characteristics of </a:t>
          </a:r>
          <a:r>
            <a:rPr lang="en-GB" altLang="zh-CN" sz="2000" b="1" kern="1200" dirty="0" smtClean="0"/>
            <a:t>malaria.</a:t>
          </a:r>
          <a:endParaRPr lang="zh-CN" altLang="en-US" sz="2000" b="1" kern="1200" dirty="0"/>
        </a:p>
      </dsp:txBody>
      <dsp:txXfrm>
        <a:off x="0" y="1015999"/>
        <a:ext cx="7704856" cy="1015999"/>
      </dsp:txXfrm>
    </dsp:sp>
    <dsp:sp modelId="{12E4D6BE-DEAF-4B23-8014-0FE2058E7D66}">
      <dsp:nvSpPr>
        <dsp:cNvPr id="0" name=""/>
        <dsp:cNvSpPr/>
      </dsp:nvSpPr>
      <dsp:spPr>
        <a:xfrm>
          <a:off x="0" y="2032000"/>
          <a:ext cx="7704856" cy="0"/>
        </a:xfrm>
        <a:prstGeom prst="line">
          <a:avLst/>
        </a:prstGeom>
        <a:gradFill rotWithShape="0">
          <a:gsLst>
            <a:gs pos="0">
              <a:schemeClr val="accent3">
                <a:hueOff val="7500176"/>
                <a:satOff val="-11253"/>
                <a:lumOff val="-1830"/>
                <a:alphaOff val="0"/>
                <a:tint val="50000"/>
                <a:satMod val="300000"/>
              </a:schemeClr>
            </a:gs>
            <a:gs pos="35000">
              <a:schemeClr val="accent3">
                <a:hueOff val="7500176"/>
                <a:satOff val="-11253"/>
                <a:lumOff val="-1830"/>
                <a:alphaOff val="0"/>
                <a:tint val="37000"/>
                <a:satMod val="300000"/>
              </a:schemeClr>
            </a:gs>
            <a:gs pos="100000">
              <a:schemeClr val="accent3">
                <a:hueOff val="7500176"/>
                <a:satOff val="-11253"/>
                <a:lumOff val="-1830"/>
                <a:alphaOff val="0"/>
                <a:tint val="15000"/>
                <a:satMod val="350000"/>
              </a:schemeClr>
            </a:gs>
          </a:gsLst>
          <a:lin ang="16200000" scaled="1"/>
        </a:gradFill>
        <a:ln w="9525" cap="flat" cmpd="sng" algn="ctr">
          <a:solidFill>
            <a:schemeClr val="accent3">
              <a:hueOff val="7500176"/>
              <a:satOff val="-11253"/>
              <a:lumOff val="-183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41080E4A-02E4-494B-BEC1-AED4BB58AA64}">
      <dsp:nvSpPr>
        <dsp:cNvPr id="0" name=""/>
        <dsp:cNvSpPr/>
      </dsp:nvSpPr>
      <dsp:spPr>
        <a:xfrm>
          <a:off x="0" y="2031999"/>
          <a:ext cx="7704856" cy="10159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just" defTabSz="889000">
            <a:lnSpc>
              <a:spcPct val="90000"/>
            </a:lnSpc>
            <a:spcBef>
              <a:spcPct val="0"/>
            </a:spcBef>
            <a:spcAft>
              <a:spcPct val="35000"/>
            </a:spcAft>
          </a:pPr>
          <a:r>
            <a:rPr lang="en-GB" altLang="zh-CN" sz="2000" b="1" kern="1200" dirty="0" smtClean="0"/>
            <a:t>Comparative analysis has been performed to validate the predicted results against the survey data. The average </a:t>
          </a:r>
          <a:r>
            <a:rPr lang="en-US" altLang="zh-CN" sz="2000" b="1" kern="1200" dirty="0" smtClean="0"/>
            <a:t>accuracy of predicted malaria incident location is 74</a:t>
          </a:r>
          <a:r>
            <a:rPr lang="en-US" altLang="zh-CN" sz="2000" b="1" kern="1200" dirty="0" smtClean="0"/>
            <a:t>%.</a:t>
          </a:r>
          <a:endParaRPr lang="en-GB" altLang="zh-CN" sz="2000" b="1" kern="1200" dirty="0" smtClean="0"/>
        </a:p>
      </dsp:txBody>
      <dsp:txXfrm>
        <a:off x="0" y="2031999"/>
        <a:ext cx="7704856" cy="1015999"/>
      </dsp:txXfrm>
    </dsp:sp>
    <dsp:sp modelId="{6631EA43-85EB-4852-8634-64AFF634DF31}">
      <dsp:nvSpPr>
        <dsp:cNvPr id="0" name=""/>
        <dsp:cNvSpPr/>
      </dsp:nvSpPr>
      <dsp:spPr>
        <a:xfrm>
          <a:off x="0" y="3047999"/>
          <a:ext cx="7704856" cy="0"/>
        </a:xfrm>
        <a:prstGeom prst="line">
          <a:avLst/>
        </a:prstGeom>
        <a:gradFill rotWithShape="0">
          <a:gsLst>
            <a:gs pos="0">
              <a:schemeClr val="accent3">
                <a:hueOff val="11250264"/>
                <a:satOff val="-16880"/>
                <a:lumOff val="-2745"/>
                <a:alphaOff val="0"/>
                <a:tint val="50000"/>
                <a:satMod val="300000"/>
              </a:schemeClr>
            </a:gs>
            <a:gs pos="35000">
              <a:schemeClr val="accent3">
                <a:hueOff val="11250264"/>
                <a:satOff val="-16880"/>
                <a:lumOff val="-2745"/>
                <a:alphaOff val="0"/>
                <a:tint val="37000"/>
                <a:satMod val="300000"/>
              </a:schemeClr>
            </a:gs>
            <a:gs pos="100000">
              <a:schemeClr val="accent3">
                <a:hueOff val="11250264"/>
                <a:satOff val="-16880"/>
                <a:lumOff val="-2745"/>
                <a:alphaOff val="0"/>
                <a:tint val="15000"/>
                <a:satMod val="350000"/>
              </a:schemeClr>
            </a:gs>
          </a:gsLst>
          <a:lin ang="16200000" scaled="1"/>
        </a:gradFill>
        <a:ln w="9525" cap="flat" cmpd="sng" algn="ctr">
          <a:solidFill>
            <a:schemeClr val="accent3">
              <a:hueOff val="11250264"/>
              <a:satOff val="-16880"/>
              <a:lumOff val="-2745"/>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80C7FDE2-A86E-4D1C-9EDC-DC763C0A9646}">
      <dsp:nvSpPr>
        <dsp:cNvPr id="0" name=""/>
        <dsp:cNvSpPr/>
      </dsp:nvSpPr>
      <dsp:spPr>
        <a:xfrm>
          <a:off x="0" y="3047999"/>
          <a:ext cx="7704856" cy="10159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just" defTabSz="889000">
            <a:lnSpc>
              <a:spcPct val="90000"/>
            </a:lnSpc>
            <a:spcBef>
              <a:spcPct val="0"/>
            </a:spcBef>
            <a:spcAft>
              <a:spcPct val="35000"/>
            </a:spcAft>
          </a:pPr>
          <a:r>
            <a:rPr lang="en-US" altLang="zh-CN" sz="2000" b="1" kern="1200" dirty="0" smtClean="0"/>
            <a:t>The 12 </a:t>
          </a:r>
          <a:r>
            <a:rPr lang="en-US" altLang="zh-CN" sz="2000" b="1" kern="1200" dirty="0" smtClean="0"/>
            <a:t>months’ </a:t>
          </a:r>
          <a:r>
            <a:rPr lang="en-US" altLang="zh-CN" sz="2000" b="1" kern="1200" dirty="0" smtClean="0"/>
            <a:t>dynamic monitoring results of </a:t>
          </a:r>
          <a:r>
            <a:rPr lang="en-US" altLang="zh-CN" sz="2000" b="1" kern="1200" dirty="0" err="1" smtClean="0"/>
            <a:t>Tengchong</a:t>
          </a:r>
          <a:r>
            <a:rPr lang="en-US" altLang="zh-CN" sz="2000" b="1" kern="1200" dirty="0" smtClean="0"/>
            <a:t> </a:t>
          </a:r>
          <a:r>
            <a:rPr lang="en-GB" altLang="zh-CN" sz="2000" b="1" kern="1200" dirty="0" smtClean="0"/>
            <a:t>showed good application prospect of the</a:t>
          </a:r>
          <a:r>
            <a:rPr lang="en-US" altLang="zh-CN" sz="2000" b="1" kern="1200" dirty="0" smtClean="0"/>
            <a:t> T-S Fuzzy RS monitoring model in</a:t>
          </a:r>
          <a:r>
            <a:rPr lang="en-GB" altLang="zh-CN" sz="2000" b="1" kern="1200" dirty="0" smtClean="0"/>
            <a:t> </a:t>
          </a:r>
          <a:r>
            <a:rPr lang="en-US" altLang="zh-CN" sz="2000" b="1" kern="1200" dirty="0" smtClean="0"/>
            <a:t>predicting and early warning of mosquito-borne diseases.</a:t>
          </a:r>
        </a:p>
      </dsp:txBody>
      <dsp:txXfrm>
        <a:off x="0" y="3047999"/>
        <a:ext cx="7704856" cy="101599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2.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81.wmf"/><Relationship Id="rId2" Type="http://schemas.openxmlformats.org/officeDocument/2006/relationships/image" Target="../media/image80.wmf"/><Relationship Id="rId1" Type="http://schemas.openxmlformats.org/officeDocument/2006/relationships/image" Target="../media/image79.wmf"/><Relationship Id="rId4" Type="http://schemas.openxmlformats.org/officeDocument/2006/relationships/image" Target="../media/image8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5DB76E4-FFD0-4F86-A38D-3D7FF2ED390A}" type="datetimeFigureOut">
              <a:rPr lang="zh-CN" altLang="en-US" smtClean="0"/>
              <a:pPr/>
              <a:t>2015-08-26</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C5E0F9-5784-4F00-B3AD-F0908FD05F04}" type="slidenum">
              <a:rPr lang="zh-CN" altLang="en-US" smtClean="0"/>
              <a:pPr/>
              <a:t>‹#›</a:t>
            </a:fld>
            <a:endParaRPr lang="zh-CN" altLang="en-US"/>
          </a:p>
        </p:txBody>
      </p:sp>
    </p:spTree>
    <p:extLst>
      <p:ext uri="{BB962C8B-B14F-4D97-AF65-F5344CB8AC3E}">
        <p14:creationId xmlns="" xmlns:p14="http://schemas.microsoft.com/office/powerpoint/2010/main" val="19879488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Many epidemic and infectious diseases are closely related to natural environment due to the presence, breeding and evolution of their pathogens or reservoir hosts, especially vector-borne diseases (e.g. schistosomiasis, malaria and dengue, etc.) which rely heavily on their vectors.</a:t>
            </a:r>
            <a:endParaRPr lang="zh-CN" altLang="en-US" dirty="0"/>
          </a:p>
        </p:txBody>
      </p:sp>
      <p:sp>
        <p:nvSpPr>
          <p:cNvPr id="4" name="灯片编号占位符 3"/>
          <p:cNvSpPr>
            <a:spLocks noGrp="1"/>
          </p:cNvSpPr>
          <p:nvPr>
            <p:ph type="sldNum" sz="quarter" idx="10"/>
          </p:nvPr>
        </p:nvSpPr>
        <p:spPr/>
        <p:txBody>
          <a:bodyPr/>
          <a:lstStyle/>
          <a:p>
            <a:fld id="{A39949C2-7E3B-430E-933C-0435C3E8A353}" type="slidenum">
              <a:rPr lang="en-GB" smtClean="0"/>
              <a:pPr/>
              <a:t>2</a:t>
            </a:fld>
            <a:endParaRPr lang="en-GB"/>
          </a:p>
        </p:txBody>
      </p:sp>
    </p:spTree>
    <p:extLst>
      <p:ext uri="{BB962C8B-B14F-4D97-AF65-F5344CB8AC3E}">
        <p14:creationId xmlns="" xmlns:p14="http://schemas.microsoft.com/office/powerpoint/2010/main" val="28237999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342900" marR="0" lvl="0" indent="-342900" algn="just" defTabSz="914400" rtl="0" eaLnBrk="1" fontAlgn="auto" latinLnBrk="0" hangingPunct="1">
              <a:lnSpc>
                <a:spcPct val="100000"/>
              </a:lnSpc>
              <a:spcBef>
                <a:spcPct val="20000"/>
              </a:spcBef>
              <a:spcAft>
                <a:spcPts val="0"/>
              </a:spcAft>
              <a:buClr>
                <a:srgbClr val="FFC000"/>
              </a:buClr>
              <a:buSzTx/>
              <a:buFont typeface="Wingdings" pitchFamily="2" charset="2"/>
              <a:buNone/>
              <a:tabLst/>
              <a:defRPr/>
            </a:pPr>
            <a:r>
              <a:rPr lang="en-US" altLang="zh-CN" baseline="0" dirty="0" smtClean="0"/>
              <a:t>We go on to carry out the research on </a:t>
            </a:r>
            <a:r>
              <a:rPr lang="en-US" altLang="zh-CN" baseline="0" dirty="0" err="1" smtClean="0"/>
              <a:t>schistosoma</a:t>
            </a:r>
            <a:r>
              <a:rPr lang="en-US" altLang="zh-CN" baseline="0" dirty="0" smtClean="0"/>
              <a:t>, include:</a:t>
            </a:r>
            <a:endParaRPr lang="en-US" altLang="zh-CN" sz="1200" kern="1200" baseline="0" dirty="0" smtClean="0">
              <a:solidFill>
                <a:schemeClr val="tx1"/>
              </a:solidFill>
              <a:latin typeface="+mn-lt"/>
              <a:ea typeface="+mn-ea"/>
              <a:cs typeface="+mn-cs"/>
            </a:endParaRPr>
          </a:p>
          <a:p>
            <a:pPr marL="342900" indent="-342900" algn="just">
              <a:spcBef>
                <a:spcPct val="20000"/>
              </a:spcBef>
              <a:buClr>
                <a:srgbClr val="FFC000"/>
              </a:buClr>
              <a:buFont typeface="Wingdings" pitchFamily="2" charset="2"/>
              <a:buNone/>
            </a:pPr>
            <a:r>
              <a:rPr lang="en-US" altLang="zh-CN" sz="1200" dirty="0" smtClean="0"/>
              <a:t>(1) Quantitative suitability relationship between snail breeding and remote sensing environmental parameters</a:t>
            </a:r>
            <a:endParaRPr lang="en-US" altLang="zh-CN" sz="1200" baseline="0" dirty="0" smtClean="0"/>
          </a:p>
          <a:p>
            <a:pPr marL="342900" indent="-342900" algn="just">
              <a:spcBef>
                <a:spcPct val="20000"/>
              </a:spcBef>
              <a:buClr>
                <a:srgbClr val="FFC000"/>
              </a:buClr>
              <a:buFont typeface="Wingdings" pitchFamily="2" charset="2"/>
              <a:buNone/>
            </a:pPr>
            <a:r>
              <a:rPr lang="en-US" altLang="zh-CN" sz="1200" baseline="0" dirty="0" smtClean="0"/>
              <a:t>(2)</a:t>
            </a:r>
            <a:r>
              <a:rPr lang="en-US" altLang="zh-CN" sz="1200" dirty="0" smtClean="0"/>
              <a:t>Analysis of coefficients  of environmental factors,  </a:t>
            </a:r>
          </a:p>
          <a:p>
            <a:pPr marL="342900" indent="-342900" algn="just">
              <a:spcBef>
                <a:spcPct val="20000"/>
              </a:spcBef>
              <a:buClr>
                <a:srgbClr val="FFC000"/>
              </a:buClr>
              <a:buFont typeface="Wingdings" pitchFamily="2" charset="2"/>
              <a:buNone/>
            </a:pPr>
            <a:r>
              <a:rPr lang="en-US" altLang="zh-CN" sz="1200" dirty="0" smtClean="0"/>
              <a:t>(3)Model development for snail monitoring</a:t>
            </a:r>
          </a:p>
          <a:p>
            <a:pPr marL="342900" marR="0" indent="-342900" algn="just" defTabSz="914400" rtl="0" eaLnBrk="1" fontAlgn="auto" latinLnBrk="0" hangingPunct="1">
              <a:lnSpc>
                <a:spcPct val="100000"/>
              </a:lnSpc>
              <a:spcBef>
                <a:spcPct val="20000"/>
              </a:spcBef>
              <a:spcAft>
                <a:spcPts val="0"/>
              </a:spcAft>
              <a:buClr>
                <a:srgbClr val="FFC000"/>
              </a:buClr>
              <a:buSzTx/>
              <a:buFont typeface="Wingdings" pitchFamily="2" charset="2"/>
              <a:buNone/>
              <a:tabLst/>
              <a:defRPr/>
            </a:pPr>
            <a:r>
              <a:rPr lang="en-US" altLang="zh-CN" sz="1200" kern="1200" baseline="0" dirty="0" smtClean="0">
                <a:solidFill>
                  <a:schemeClr val="tx1"/>
                </a:solidFill>
                <a:latin typeface="+mn-lt"/>
                <a:ea typeface="+mn-ea"/>
                <a:cs typeface="+mn-cs"/>
              </a:rPr>
              <a:t>         Presently, we are developing a new model based on Fuzzy Theory to solute the problems caused by linear regression and improve the monitoring accuracy.</a:t>
            </a:r>
          </a:p>
          <a:p>
            <a:pPr marL="342900" indent="-342900" algn="just">
              <a:spcBef>
                <a:spcPct val="20000"/>
              </a:spcBef>
              <a:buClr>
                <a:srgbClr val="FFC000"/>
              </a:buClr>
              <a:buFont typeface="Wingdings" pitchFamily="2" charset="2"/>
              <a:buNone/>
            </a:pPr>
            <a:endParaRPr lang="en-US" altLang="zh-CN" sz="1200" kern="1200" baseline="0" dirty="0" smtClean="0">
              <a:solidFill>
                <a:schemeClr val="tx1"/>
              </a:solidFill>
              <a:latin typeface="+mn-lt"/>
              <a:ea typeface="+mn-ea"/>
              <a:cs typeface="+mn-cs"/>
            </a:endParaRPr>
          </a:p>
          <a:p>
            <a:pPr marL="342900" indent="-342900" algn="just">
              <a:spcBef>
                <a:spcPct val="20000"/>
              </a:spcBef>
              <a:buClr>
                <a:srgbClr val="FFC000"/>
              </a:buClr>
              <a:buFont typeface="Wingdings" pitchFamily="2" charset="2"/>
              <a:buNone/>
            </a:pPr>
            <a:endParaRPr lang="en-US" altLang="zh-CN" sz="1200" kern="1200" baseline="0" dirty="0" smtClean="0">
              <a:solidFill>
                <a:schemeClr val="tx1"/>
              </a:solidFill>
              <a:latin typeface="+mn-lt"/>
              <a:ea typeface="+mn-ea"/>
              <a:cs typeface="+mn-cs"/>
            </a:endParaRPr>
          </a:p>
        </p:txBody>
      </p:sp>
      <p:sp>
        <p:nvSpPr>
          <p:cNvPr id="4" name="灯片编号占位符 3"/>
          <p:cNvSpPr>
            <a:spLocks noGrp="1"/>
          </p:cNvSpPr>
          <p:nvPr>
            <p:ph type="sldNum" sz="quarter" idx="10"/>
          </p:nvPr>
        </p:nvSpPr>
        <p:spPr/>
        <p:txBody>
          <a:bodyPr/>
          <a:lstStyle/>
          <a:p>
            <a:fld id="{19408B42-A109-4943-8774-770E9FA947C6}" type="slidenum">
              <a:rPr lang="zh-CN" altLang="en-US" smtClean="0"/>
              <a:pPr/>
              <a:t>14</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1" dirty="0" smtClean="0"/>
              <a:t>Fuzzy theory is a form of probabilistic logic, and it deals with complicated matter that is approximate rather than fixed and exact. Fuzzy logic has been extended to handle the concept of partial truth, where the truth value may range between completely true and completely false by building membership functions.</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1" dirty="0" smtClean="0"/>
              <a:t>Takagi-</a:t>
            </a:r>
            <a:r>
              <a:rPr lang="en-US" altLang="zh-CN" sz="1200" b="1" dirty="0" err="1" smtClean="0"/>
              <a:t>Sugeno</a:t>
            </a:r>
            <a:r>
              <a:rPr lang="en-US" altLang="zh-CN" sz="1200" b="1" dirty="0" smtClean="0"/>
              <a:t> (T-S) fuzzy model is described by fuzzy IF-THEN rules which represent relations of a nonlinear problem. It is suitable for reducing the number of rule and can express the dynamics of each fuzzy implication (rule) by a linear model.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1" dirty="0" smtClean="0"/>
              <a:t>The T-S fuzzy model provide a better method o explore the relationship between snail density and remote sensing environmental factors, and build a snail prediction model by only using remote sensing data.</a:t>
            </a:r>
          </a:p>
          <a:p>
            <a:pPr marL="0" marR="0" indent="0" algn="l" defTabSz="914400" rtl="0" eaLnBrk="1" fontAlgn="auto" latinLnBrk="0" hangingPunct="1">
              <a:lnSpc>
                <a:spcPct val="100000"/>
              </a:lnSpc>
              <a:spcBef>
                <a:spcPts val="0"/>
              </a:spcBef>
              <a:spcAft>
                <a:spcPts val="0"/>
              </a:spcAft>
              <a:buClrTx/>
              <a:buSzTx/>
              <a:buFontTx/>
              <a:buNone/>
              <a:tabLst/>
              <a:defRPr/>
            </a:pPr>
            <a:endParaRPr lang="zh-CN" altLang="ja-JP"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b="1" dirty="0" smtClean="0"/>
          </a:p>
          <a:p>
            <a:endParaRPr lang="zh-CN" altLang="en-US" dirty="0"/>
          </a:p>
        </p:txBody>
      </p:sp>
      <p:sp>
        <p:nvSpPr>
          <p:cNvPr id="4" name="灯片编号占位符 3"/>
          <p:cNvSpPr>
            <a:spLocks noGrp="1"/>
          </p:cNvSpPr>
          <p:nvPr>
            <p:ph type="sldNum" sz="quarter" idx="10"/>
          </p:nvPr>
        </p:nvSpPr>
        <p:spPr/>
        <p:txBody>
          <a:bodyPr/>
          <a:lstStyle/>
          <a:p>
            <a:fld id="{19408B42-A109-4943-8774-770E9FA947C6}" type="slidenum">
              <a:rPr lang="zh-CN" altLang="en-US" smtClean="0"/>
              <a:pPr/>
              <a:t>15</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lvl="1" algn="just">
              <a:buFont typeface="Wingdings" pitchFamily="2" charset="2"/>
              <a:buNone/>
            </a:pPr>
            <a:r>
              <a:rPr lang="en-US" altLang="zh-CN" dirty="0" smtClean="0"/>
              <a:t>According</a:t>
            </a:r>
            <a:r>
              <a:rPr lang="en-US" altLang="zh-CN" baseline="0" dirty="0" smtClean="0"/>
              <a:t> to the </a:t>
            </a:r>
            <a:r>
              <a:rPr lang="en-US" altLang="zh-CN" baseline="0" dirty="0" smtClean="0">
                <a:ea typeface="宋体" charset="-122"/>
              </a:rPr>
              <a:t>b</a:t>
            </a:r>
            <a:r>
              <a:rPr lang="en-US" altLang="zh-CN" dirty="0" smtClean="0">
                <a:ea typeface="宋体" charset="-122"/>
              </a:rPr>
              <a:t>iological characteristics of snails</a:t>
            </a:r>
            <a:r>
              <a:rPr lang="en-US" altLang="zh-CN" baseline="0" dirty="0" smtClean="0">
                <a:ea typeface="宋体" charset="-122"/>
              </a:rPr>
              <a:t> and </a:t>
            </a:r>
            <a:r>
              <a:rPr lang="en-US" altLang="zh-CN" dirty="0" smtClean="0">
                <a:ea typeface="宋体" charset="-122"/>
              </a:rPr>
              <a:t>requirement and feasibility of remotely sensed data, we collect</a:t>
            </a:r>
            <a:r>
              <a:rPr lang="en-US" altLang="zh-CN" baseline="0" dirty="0" smtClean="0">
                <a:ea typeface="宋体" charset="-122"/>
              </a:rPr>
              <a:t> </a:t>
            </a:r>
            <a:r>
              <a:rPr lang="en-US" altLang="zh-CN" dirty="0" smtClean="0">
                <a:ea typeface="宋体" charset="-122"/>
              </a:rPr>
              <a:t>the optical,</a:t>
            </a:r>
            <a:r>
              <a:rPr lang="en-US" altLang="zh-CN" baseline="0" dirty="0" smtClean="0">
                <a:ea typeface="宋体" charset="-122"/>
              </a:rPr>
              <a:t> Microwave RS data of 2003,2005,2007, then r</a:t>
            </a:r>
            <a:r>
              <a:rPr lang="en-US" altLang="zh-CN" dirty="0" smtClean="0">
                <a:ea typeface="宋体" charset="-122"/>
              </a:rPr>
              <a:t>emote sensing environmental factor are inversed, including</a:t>
            </a:r>
            <a:r>
              <a:rPr lang="en-US" altLang="zh-CN" baseline="0" dirty="0" smtClean="0">
                <a:ea typeface="宋体" charset="-122"/>
              </a:rPr>
              <a:t> surface temperature, soil moisture, vegetation index, topography, etc.</a:t>
            </a:r>
          </a:p>
          <a:p>
            <a:pPr marL="457200" marR="0" lvl="1" indent="0" algn="just" defTabSz="914400" rtl="0" eaLnBrk="1" fontAlgn="auto" latinLnBrk="0" hangingPunct="1">
              <a:lnSpc>
                <a:spcPct val="100000"/>
              </a:lnSpc>
              <a:spcBef>
                <a:spcPts val="0"/>
              </a:spcBef>
              <a:spcAft>
                <a:spcPts val="0"/>
              </a:spcAft>
              <a:buClrTx/>
              <a:buSzTx/>
              <a:buFont typeface="Wingdings" pitchFamily="2" charset="2"/>
              <a:buNone/>
              <a:tabLst/>
              <a:defRPr/>
            </a:pPr>
            <a:r>
              <a:rPr lang="en-US" altLang="zh-CN" sz="1200" kern="1200" dirty="0" smtClean="0">
                <a:solidFill>
                  <a:schemeClr val="tx1"/>
                </a:solidFill>
                <a:latin typeface="+mn-lt"/>
                <a:ea typeface="+mn-ea"/>
                <a:cs typeface="+mn-cs"/>
              </a:rPr>
              <a:t>     And based on the data of above</a:t>
            </a:r>
            <a:r>
              <a:rPr lang="en-US" altLang="zh-CN" sz="1200" kern="1200" baseline="0" dirty="0" smtClean="0">
                <a:solidFill>
                  <a:schemeClr val="tx1"/>
                </a:solidFill>
                <a:latin typeface="+mn-lt"/>
                <a:ea typeface="+mn-ea"/>
                <a:cs typeface="+mn-cs"/>
              </a:rPr>
              <a:t> RS environmental factors and Field data, T-S fuzzy </a:t>
            </a:r>
            <a:r>
              <a:rPr kumimoji="1" lang="en-US" altLang="zh-CN" sz="1200" dirty="0" smtClean="0">
                <a:ea typeface="ＭＳ 明朝" pitchFamily="49" charset="-128"/>
              </a:rPr>
              <a:t>was employed to analyze the relationship between snail density and environmental factors. A model for predicting snail distribution and density was developed. The new model was used</a:t>
            </a:r>
            <a:r>
              <a:rPr kumimoji="1" lang="en-US" altLang="zh-CN" sz="1200" baseline="0" dirty="0" smtClean="0">
                <a:ea typeface="ＭＳ 明朝" pitchFamily="49" charset="-128"/>
              </a:rPr>
              <a:t> to predict the distribution of snails in 2008,2009, and validated by field date. </a:t>
            </a:r>
            <a:r>
              <a:rPr lang="zh-CN" altLang="en-US" dirty="0" smtClean="0"/>
              <a:t>根据钉螺生物学特性的研究成果，开展遥感数据需求分析，并基于可见光、微波等多源遥感数据，获取了研究区</a:t>
            </a:r>
            <a:r>
              <a:rPr lang="en-US" altLang="zh-CN" dirty="0" smtClean="0"/>
              <a:t>2003,2005,2007</a:t>
            </a:r>
            <a:r>
              <a:rPr lang="zh-CN" altLang="en-US" dirty="0" smtClean="0"/>
              <a:t>年相关环境特征的遥感参数，基于这些环境特征参数与地面实际查螺数据，应用模糊理论建立钉螺遥感监测模型，最后分别利用</a:t>
            </a:r>
            <a:r>
              <a:rPr lang="en-US" altLang="zh-CN" dirty="0" smtClean="0"/>
              <a:t>2008</a:t>
            </a:r>
            <a:r>
              <a:rPr lang="zh-CN" altLang="en-US" dirty="0" smtClean="0"/>
              <a:t>年和</a:t>
            </a:r>
            <a:r>
              <a:rPr lang="en-US" altLang="zh-CN" dirty="0" smtClean="0"/>
              <a:t>2009</a:t>
            </a:r>
            <a:r>
              <a:rPr lang="zh-CN" altLang="en-US" dirty="0" smtClean="0"/>
              <a:t>年遥感数据反演的环境特征参数预测研究区</a:t>
            </a:r>
            <a:r>
              <a:rPr lang="en-US" altLang="zh-CN" dirty="0" smtClean="0"/>
              <a:t>2008</a:t>
            </a:r>
            <a:r>
              <a:rPr lang="zh-CN" altLang="en-US" dirty="0" smtClean="0"/>
              <a:t>年和</a:t>
            </a:r>
            <a:r>
              <a:rPr lang="en-US" altLang="zh-CN" dirty="0" smtClean="0"/>
              <a:t>2009</a:t>
            </a:r>
            <a:r>
              <a:rPr lang="zh-CN" altLang="en-US" dirty="0" smtClean="0"/>
              <a:t>年的钉螺分布。</a:t>
            </a:r>
            <a:endParaRPr lang="zh-CN" altLang="en-US" dirty="0"/>
          </a:p>
        </p:txBody>
      </p:sp>
      <p:sp>
        <p:nvSpPr>
          <p:cNvPr id="4" name="灯片编号占位符 3"/>
          <p:cNvSpPr>
            <a:spLocks noGrp="1"/>
          </p:cNvSpPr>
          <p:nvPr>
            <p:ph type="sldNum" sz="quarter" idx="10"/>
          </p:nvPr>
        </p:nvSpPr>
        <p:spPr/>
        <p:txBody>
          <a:bodyPr/>
          <a:lstStyle/>
          <a:p>
            <a:fld id="{19408B42-A109-4943-8774-770E9FA947C6}" type="slidenum">
              <a:rPr lang="zh-CN" altLang="en-US" smtClean="0"/>
              <a:pPr/>
              <a:t>16</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From </a:t>
            </a:r>
            <a:r>
              <a:rPr lang="en-US" altLang="zh-CN" dirty="0" err="1" smtClean="0"/>
              <a:t>Landsat</a:t>
            </a:r>
            <a:r>
              <a:rPr lang="en-US" altLang="zh-CN" dirty="0" smtClean="0"/>
              <a:t> TM/ETM+</a:t>
            </a:r>
            <a:r>
              <a:rPr lang="en-US" altLang="zh-CN" baseline="0" dirty="0" smtClean="0"/>
              <a:t> </a:t>
            </a:r>
            <a:r>
              <a:rPr lang="en-US" altLang="zh-CN" baseline="0" dirty="0" err="1" smtClean="0"/>
              <a:t>dta</a:t>
            </a:r>
            <a:r>
              <a:rPr lang="en-US" altLang="zh-CN" baseline="0" dirty="0" smtClean="0"/>
              <a:t>, we retrieval RS </a:t>
            </a:r>
            <a:r>
              <a:rPr lang="en-US" altLang="zh-CN" baseline="0" dirty="0" err="1" smtClean="0"/>
              <a:t>Envionmental</a:t>
            </a:r>
            <a:r>
              <a:rPr lang="en-US" altLang="zh-CN" baseline="0" dirty="0" smtClean="0"/>
              <a:t> factors, </a:t>
            </a:r>
            <a:r>
              <a:rPr lang="en-US" altLang="zh-CN" sz="1200" kern="1200" dirty="0" smtClean="0">
                <a:solidFill>
                  <a:schemeClr val="tx1"/>
                </a:solidFill>
                <a:latin typeface="+mn-lt"/>
                <a:ea typeface="+mn-ea"/>
                <a:cs typeface="+mn-cs"/>
              </a:rPr>
              <a:t>include  NDVI(Normalized Difference Vegetation Index),</a:t>
            </a:r>
            <a:r>
              <a:rPr lang="en-GB" altLang="zh-CN" sz="1200" kern="1200" dirty="0" smtClean="0">
                <a:solidFill>
                  <a:schemeClr val="tx1"/>
                </a:solidFill>
                <a:latin typeface="+mn-lt"/>
                <a:ea typeface="+mn-ea"/>
                <a:cs typeface="+mn-cs"/>
              </a:rPr>
              <a:t> </a:t>
            </a:r>
            <a:r>
              <a:rPr lang="en-GB" altLang="zh-CN" sz="1200" kern="1200" dirty="0" err="1" smtClean="0">
                <a:solidFill>
                  <a:schemeClr val="tx1"/>
                </a:solidFill>
                <a:latin typeface="+mn-lt"/>
                <a:ea typeface="+mn-ea"/>
                <a:cs typeface="+mn-cs"/>
              </a:rPr>
              <a:t>Tasseled</a:t>
            </a:r>
            <a:r>
              <a:rPr lang="en-GB" altLang="zh-CN" sz="1200" kern="1200" dirty="0" smtClean="0">
                <a:solidFill>
                  <a:schemeClr val="tx1"/>
                </a:solidFill>
                <a:latin typeface="+mn-lt"/>
                <a:ea typeface="+mn-ea"/>
                <a:cs typeface="+mn-cs"/>
              </a:rPr>
              <a:t> cap transformation  Wetness and brightness, </a:t>
            </a:r>
            <a:r>
              <a:rPr lang="en-US" altLang="zh-CN" sz="1200" kern="1200" dirty="0" smtClean="0">
                <a:solidFill>
                  <a:schemeClr val="tx1"/>
                </a:solidFill>
                <a:latin typeface="+mn-lt"/>
                <a:ea typeface="+mn-ea"/>
                <a:cs typeface="+mn-cs"/>
              </a:rPr>
              <a:t>NDMI(Normalized difference moisture index), etc.</a:t>
            </a:r>
            <a:endParaRPr lang="zh-CN" altLang="en-US" sz="1200" kern="1200" dirty="0" smtClean="0">
              <a:solidFill>
                <a:schemeClr val="tx1"/>
              </a:solidFill>
              <a:latin typeface="+mn-lt"/>
              <a:ea typeface="+mn-ea"/>
              <a:cs typeface="+mn-cs"/>
            </a:endParaRPr>
          </a:p>
        </p:txBody>
      </p:sp>
      <p:sp>
        <p:nvSpPr>
          <p:cNvPr id="4" name="灯片编号占位符 3"/>
          <p:cNvSpPr>
            <a:spLocks noGrp="1"/>
          </p:cNvSpPr>
          <p:nvPr>
            <p:ph type="sldNum" sz="quarter" idx="10"/>
          </p:nvPr>
        </p:nvSpPr>
        <p:spPr/>
        <p:txBody>
          <a:bodyPr/>
          <a:lstStyle/>
          <a:p>
            <a:fld id="{19408B42-A109-4943-8774-770E9FA947C6}" type="slidenum">
              <a:rPr lang="zh-CN" altLang="en-US" smtClean="0"/>
              <a:pPr/>
              <a:t>17</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From</a:t>
            </a:r>
            <a:r>
              <a:rPr lang="en-US" altLang="zh-CN" baseline="0" dirty="0" smtClean="0"/>
              <a:t> ENVISAT-ASAR data, we retrieval RS environmental factors of soil moisture and water distribution. And we use the MODIS land surface temperature product, and ASTER DEM </a:t>
            </a:r>
            <a:r>
              <a:rPr lang="en-US" altLang="zh-CN" baseline="0" dirty="0" err="1" smtClean="0"/>
              <a:t>prodect</a:t>
            </a:r>
            <a:r>
              <a:rPr lang="en-US" altLang="zh-CN" baseline="0" dirty="0" smtClean="0"/>
              <a:t>.</a:t>
            </a:r>
            <a:endParaRPr lang="zh-CN" altLang="en-US" sz="1200" kern="1200" dirty="0" smtClean="0">
              <a:solidFill>
                <a:schemeClr val="tx1"/>
              </a:solidFill>
              <a:latin typeface="+mn-lt"/>
              <a:ea typeface="+mn-ea"/>
              <a:cs typeface="+mn-cs"/>
            </a:endParaRPr>
          </a:p>
        </p:txBody>
      </p:sp>
      <p:sp>
        <p:nvSpPr>
          <p:cNvPr id="4" name="灯片编号占位符 3"/>
          <p:cNvSpPr>
            <a:spLocks noGrp="1"/>
          </p:cNvSpPr>
          <p:nvPr>
            <p:ph type="sldNum" sz="quarter" idx="10"/>
          </p:nvPr>
        </p:nvSpPr>
        <p:spPr/>
        <p:txBody>
          <a:bodyPr/>
          <a:lstStyle/>
          <a:p>
            <a:fld id="{19408B42-A109-4943-8774-770E9FA947C6}" type="slidenum">
              <a:rPr lang="zh-CN" altLang="en-US" smtClean="0"/>
              <a:pPr/>
              <a:t>18</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latin typeface="+mn-lt"/>
                <a:ea typeface="+mn-ea"/>
                <a:cs typeface="+mn-cs"/>
              </a:rPr>
              <a:t>On the basis analysis of snail habitats and its dependence on environment, the fuzzy membership functions of remote sensing environmental parameters (include vegetation index, surface temperature, tasseled cap transform moisture / brightness, soil moisture, distance from water, elevation) are established through Fuzzy</a:t>
            </a:r>
            <a:r>
              <a:rPr lang="en-US" altLang="zh-CN" sz="1200" kern="1200" baseline="0" dirty="0" smtClean="0">
                <a:solidFill>
                  <a:schemeClr val="tx1"/>
                </a:solidFill>
                <a:latin typeface="+mn-lt"/>
                <a:ea typeface="+mn-ea"/>
                <a:cs typeface="+mn-cs"/>
              </a:rPr>
              <a:t> theory</a:t>
            </a:r>
            <a:r>
              <a:rPr lang="en-US" altLang="zh-CN" sz="1200" kern="1200" dirty="0" smtClean="0">
                <a:solidFill>
                  <a:schemeClr val="tx1"/>
                </a:solidFill>
                <a:latin typeface="+mn-lt"/>
                <a:ea typeface="+mn-ea"/>
                <a:cs typeface="+mn-cs"/>
              </a:rPr>
              <a:t>, which describe the quantitative suitability relationship between snail breeding and remote sensing environmental parameters. </a:t>
            </a:r>
          </a:p>
          <a:p>
            <a:endParaRPr lang="zh-CN" altLang="en-US" dirty="0"/>
          </a:p>
        </p:txBody>
      </p:sp>
      <p:sp>
        <p:nvSpPr>
          <p:cNvPr id="4" name="灯片编号占位符 3"/>
          <p:cNvSpPr>
            <a:spLocks noGrp="1"/>
          </p:cNvSpPr>
          <p:nvPr>
            <p:ph type="sldNum" sz="quarter" idx="10"/>
          </p:nvPr>
        </p:nvSpPr>
        <p:spPr/>
        <p:txBody>
          <a:bodyPr/>
          <a:lstStyle/>
          <a:p>
            <a:fld id="{19408B42-A109-4943-8774-770E9FA947C6}" type="slidenum">
              <a:rPr lang="zh-CN" altLang="en-US" smtClean="0"/>
              <a:pPr/>
              <a:t>19</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smtClean="0"/>
              <a:t>A quantitative remote sensing monitoring model of snail is established</a:t>
            </a:r>
            <a:r>
              <a:rPr lang="en-US" altLang="zh-CN" baseline="0" dirty="0" smtClean="0"/>
              <a:t> based on T-S fuzzy, solving the linear expression of </a:t>
            </a:r>
            <a:r>
              <a:rPr lang="en-US" altLang="zh-CN" dirty="0" smtClean="0"/>
              <a:t>nonlinear relationship between snails and environmental factors</a:t>
            </a:r>
            <a:endParaRPr lang="en-US" altLang="zh-CN" baseline="0" dirty="0" smtClean="0"/>
          </a:p>
          <a:p>
            <a:r>
              <a:rPr lang="en-US" altLang="zh-CN" dirty="0" smtClean="0"/>
              <a:t>Fuzzy rules: </a:t>
            </a:r>
            <a:r>
              <a:rPr lang="en-US" altLang="zh-CN" baseline="0" dirty="0" smtClean="0"/>
              <a:t>the rules of environmental factors in different membership function, which  </a:t>
            </a:r>
            <a:r>
              <a:rPr lang="en-US" altLang="zh-CN" sz="1200" kern="1200" dirty="0" smtClean="0">
                <a:solidFill>
                  <a:schemeClr val="tx1"/>
                </a:solidFill>
                <a:latin typeface="+mn-lt"/>
                <a:ea typeface="+mn-ea"/>
                <a:cs typeface="+mn-cs"/>
              </a:rPr>
              <a:t>describe the quantitative suitability relationship between snail breeding and remote sensing environmental parameters. In</a:t>
            </a:r>
            <a:r>
              <a:rPr lang="en-US" altLang="zh-CN" sz="1200" kern="1200" baseline="0" dirty="0" smtClean="0">
                <a:solidFill>
                  <a:schemeClr val="tx1"/>
                </a:solidFill>
                <a:latin typeface="+mn-lt"/>
                <a:ea typeface="+mn-ea"/>
                <a:cs typeface="+mn-cs"/>
              </a:rPr>
              <a:t> this study, there are two membership function in every environmental factors, hence it needs to calculate the density of snail in different rules. </a:t>
            </a: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RS</a:t>
            </a:r>
            <a:r>
              <a:rPr lang="en-US" altLang="zh-CN" baseline="0" dirty="0" smtClean="0"/>
              <a:t> model: Final snail density are synthetically the results from all rules. Min{…} calculate the  minimum value of the membership function of all environmental factors</a:t>
            </a:r>
            <a:r>
              <a:rPr lang="zh-CN" altLang="en-US" baseline="0" dirty="0" smtClean="0"/>
              <a:t>， </a:t>
            </a:r>
            <a:r>
              <a:rPr lang="en-US" altLang="zh-CN" baseline="0" dirty="0" smtClean="0"/>
              <a:t>which multiply with the snail density from different rules to get the finally snail density.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a:p>
            <a:r>
              <a:rPr lang="zh-CN" altLang="en-US" dirty="0" smtClean="0"/>
              <a:t>基于</a:t>
            </a:r>
            <a:r>
              <a:rPr lang="en-US" altLang="zh-CN" dirty="0" smtClean="0"/>
              <a:t>T-S</a:t>
            </a:r>
            <a:r>
              <a:rPr lang="en-US" altLang="zh-CN" baseline="0" dirty="0" smtClean="0"/>
              <a:t> fuzzy</a:t>
            </a:r>
            <a:r>
              <a:rPr lang="zh-CN" altLang="en-US" baseline="0" dirty="0" smtClean="0"/>
              <a:t>，解决了钉螺与环境因子之间的复杂的非线性问题的线性表达，建立了一个定量化的钉螺遥感监测模型。</a:t>
            </a:r>
            <a:endParaRPr lang="en-US" altLang="zh-CN" baseline="0" dirty="0" smtClean="0"/>
          </a:p>
          <a:p>
            <a:r>
              <a:rPr lang="en-US" altLang="zh-CN" baseline="0" dirty="0" smtClean="0"/>
              <a:t>Fuzzy rules:</a:t>
            </a:r>
            <a:r>
              <a:rPr lang="zh-CN" altLang="en-US" baseline="0" dirty="0" smtClean="0"/>
              <a:t>是对各环境因子在不同隶属度函数内的是否适宜钉螺孳生的综合评价准则，本研究每个环境因子都有两个隶属度函数，因此，分别计算在不同隶属度函数中的钉螺密度值。</a:t>
            </a:r>
            <a:endParaRPr lang="en-US" altLang="zh-CN" baseline="0" dirty="0" smtClean="0"/>
          </a:p>
          <a:p>
            <a:r>
              <a:rPr lang="en-US" altLang="zh-CN" baseline="0" dirty="0" smtClean="0"/>
              <a:t>RS model</a:t>
            </a:r>
            <a:r>
              <a:rPr lang="zh-CN" altLang="en-US" baseline="0" dirty="0" smtClean="0"/>
              <a:t>：最终的钉螺密度值将综合考虑在不同隶属度函数中计算得到的钉螺密度值，其中，</a:t>
            </a:r>
            <a:r>
              <a:rPr lang="en-US" altLang="zh-CN" baseline="0" dirty="0" smtClean="0"/>
              <a:t>Min{…}</a:t>
            </a:r>
            <a:r>
              <a:rPr lang="zh-CN" altLang="en-US" baseline="0" dirty="0" smtClean="0"/>
              <a:t>是计算在所有环境因子适宜钉螺孳生的隶属度函数的最小值（就是木桶原理中选择最短的木板），该值与</a:t>
            </a:r>
            <a:r>
              <a:rPr lang="en-US" altLang="zh-CN" baseline="0" dirty="0" smtClean="0"/>
              <a:t>Fuzzy rules</a:t>
            </a:r>
            <a:r>
              <a:rPr lang="zh-CN" altLang="en-US" baseline="0" dirty="0" smtClean="0"/>
              <a:t>计算的钉螺密度进行相乘，最后计算得到模型的最终结果。</a:t>
            </a:r>
            <a:endParaRPr lang="zh-CN" altLang="en-US" dirty="0"/>
          </a:p>
        </p:txBody>
      </p:sp>
      <p:sp>
        <p:nvSpPr>
          <p:cNvPr id="4" name="灯片编号占位符 3"/>
          <p:cNvSpPr>
            <a:spLocks noGrp="1"/>
          </p:cNvSpPr>
          <p:nvPr>
            <p:ph type="sldNum" sz="quarter" idx="10"/>
          </p:nvPr>
        </p:nvSpPr>
        <p:spPr/>
        <p:txBody>
          <a:bodyPr/>
          <a:lstStyle/>
          <a:p>
            <a:fld id="{19408B42-A109-4943-8774-770E9FA947C6}" type="slidenum">
              <a:rPr lang="zh-CN" altLang="en-US" smtClean="0"/>
              <a:pPr/>
              <a:t>20</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smtClean="0"/>
              <a:t>The pictures show</a:t>
            </a:r>
            <a:r>
              <a:rPr lang="en-US" altLang="zh-CN" baseline="0" dirty="0" smtClean="0"/>
              <a:t> the prediction results of snail remote sensing monitoring model based on T-S fuzzy model.</a:t>
            </a:r>
          </a:p>
          <a:p>
            <a:r>
              <a:rPr lang="en-US" altLang="zh-CN" dirty="0" smtClean="0"/>
              <a:t>The input data of the model are environmental parameters retrieved from RS data of 2008</a:t>
            </a:r>
            <a:r>
              <a:rPr lang="en-US" altLang="zh-CN" baseline="0" dirty="0" smtClean="0"/>
              <a:t> and 2009</a:t>
            </a:r>
            <a:r>
              <a:rPr lang="en-US" altLang="zh-CN" dirty="0" smtClean="0"/>
              <a:t>,</a:t>
            </a:r>
            <a:r>
              <a:rPr lang="en-US" altLang="zh-CN" baseline="0" dirty="0" smtClean="0"/>
              <a:t> and the prediction results are d</a:t>
            </a:r>
            <a:r>
              <a:rPr lang="en-US" altLang="zh-CN" dirty="0" smtClean="0"/>
              <a:t>istribution and density of snails in 2008 and 2009</a:t>
            </a:r>
          </a:p>
          <a:p>
            <a:endParaRPr lang="en-US" altLang="zh-CN" dirty="0" smtClean="0"/>
          </a:p>
          <a:p>
            <a:r>
              <a:rPr lang="zh-CN" altLang="en-US" dirty="0" smtClean="0"/>
              <a:t>展示了应用基于</a:t>
            </a:r>
            <a:r>
              <a:rPr lang="en-US" altLang="zh-CN" dirty="0" smtClean="0"/>
              <a:t>T-S</a:t>
            </a:r>
            <a:r>
              <a:rPr lang="zh-CN" altLang="en-US" dirty="0" smtClean="0"/>
              <a:t>模糊模型的钉螺遥感监测模型的预测结果，模型的输入数据只有</a:t>
            </a:r>
            <a:r>
              <a:rPr lang="en-US" altLang="zh-CN" dirty="0" smtClean="0"/>
              <a:t>2008</a:t>
            </a:r>
            <a:r>
              <a:rPr lang="zh-CN" altLang="en-US" dirty="0" smtClean="0"/>
              <a:t>年和</a:t>
            </a:r>
            <a:r>
              <a:rPr lang="en-US" altLang="zh-CN" dirty="0" smtClean="0"/>
              <a:t>2009</a:t>
            </a:r>
            <a:r>
              <a:rPr lang="zh-CN" altLang="en-US" dirty="0" smtClean="0"/>
              <a:t>年的遥感反演的环境参数，分别预测得到</a:t>
            </a:r>
            <a:r>
              <a:rPr lang="en-US" altLang="zh-CN" dirty="0" smtClean="0"/>
              <a:t>2008</a:t>
            </a:r>
            <a:r>
              <a:rPr lang="zh-CN" altLang="en-US" dirty="0" smtClean="0"/>
              <a:t>年和</a:t>
            </a:r>
            <a:r>
              <a:rPr lang="en-US" altLang="zh-CN" dirty="0" smtClean="0"/>
              <a:t>2009</a:t>
            </a:r>
            <a:r>
              <a:rPr lang="zh-CN" altLang="en-US" dirty="0" smtClean="0"/>
              <a:t>年的钉螺分布和钉螺密度结果图。</a:t>
            </a:r>
            <a:endParaRPr lang="zh-CN" altLang="en-US" dirty="0"/>
          </a:p>
        </p:txBody>
      </p:sp>
      <p:sp>
        <p:nvSpPr>
          <p:cNvPr id="4" name="灯片编号占位符 3"/>
          <p:cNvSpPr>
            <a:spLocks noGrp="1"/>
          </p:cNvSpPr>
          <p:nvPr>
            <p:ph type="sldNum" sz="quarter" idx="10"/>
          </p:nvPr>
        </p:nvSpPr>
        <p:spPr/>
        <p:txBody>
          <a:bodyPr/>
          <a:lstStyle/>
          <a:p>
            <a:fld id="{19408B42-A109-4943-8774-770E9FA947C6}" type="slidenum">
              <a:rPr lang="zh-CN" altLang="en-US" smtClean="0"/>
              <a:pPr/>
              <a:t>21</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Validation experiment is carried out based on</a:t>
            </a:r>
            <a:r>
              <a:rPr lang="en-US" altLang="zh-CN" baseline="0" dirty="0" smtClean="0"/>
              <a:t> field data of 2008 and </a:t>
            </a:r>
            <a:r>
              <a:rPr lang="en-US" altLang="zh-CN" sz="1200" kern="1200" baseline="0" dirty="0" smtClean="0">
                <a:solidFill>
                  <a:schemeClr val="tx1"/>
                </a:solidFill>
                <a:latin typeface="+mn-lt"/>
                <a:ea typeface="+mn-ea"/>
                <a:cs typeface="+mn-cs"/>
              </a:rPr>
              <a:t>2009 respectively.</a:t>
            </a:r>
          </a:p>
          <a:p>
            <a:r>
              <a:rPr lang="en-US" altLang="zh-CN" baseline="0" dirty="0" smtClean="0"/>
              <a:t>, the results showed that: RMSE are </a:t>
            </a:r>
            <a:r>
              <a:rPr lang="en-US" altLang="zh-CN" dirty="0" smtClean="0"/>
              <a:t>0.57422 and 0.52724 </a:t>
            </a:r>
            <a:r>
              <a:rPr lang="en-US" altLang="zh-CN" sz="1200" kern="1200" baseline="0" dirty="0" smtClean="0">
                <a:solidFill>
                  <a:schemeClr val="tx1"/>
                </a:solidFill>
                <a:latin typeface="+mn-lt"/>
                <a:ea typeface="+mn-ea"/>
                <a:cs typeface="+mn-cs"/>
              </a:rPr>
              <a:t>respectively.</a:t>
            </a:r>
            <a:r>
              <a:rPr lang="en-US" altLang="zh-CN" dirty="0" smtClean="0"/>
              <a:t>,</a:t>
            </a:r>
            <a:r>
              <a:rPr lang="en-US" altLang="zh-CN" baseline="0" dirty="0" smtClean="0"/>
              <a:t> and the prediction accuracy of snail distribution is </a:t>
            </a:r>
            <a:r>
              <a:rPr lang="en-US" altLang="zh-CN" dirty="0" smtClean="0"/>
              <a:t>95.12% and 93.33%,</a:t>
            </a:r>
            <a:r>
              <a:rPr lang="en-US" altLang="zh-CN" sz="1200" kern="1200" baseline="0" dirty="0" smtClean="0">
                <a:solidFill>
                  <a:schemeClr val="tx1"/>
                </a:solidFill>
                <a:latin typeface="+mn-lt"/>
                <a:ea typeface="+mn-ea"/>
                <a:cs typeface="+mn-cs"/>
              </a:rPr>
              <a:t> respectively.</a:t>
            </a:r>
            <a:endParaRPr lang="en-US" altLang="zh-CN" dirty="0" smtClean="0"/>
          </a:p>
          <a:p>
            <a:endParaRPr lang="en-US" altLang="zh-CN" dirty="0" smtClean="0"/>
          </a:p>
          <a:p>
            <a:r>
              <a:rPr lang="zh-CN" altLang="en-US" dirty="0" smtClean="0"/>
              <a:t>利用实测数据对预测的钉螺密度进行验证，</a:t>
            </a:r>
            <a:r>
              <a:rPr lang="en-US" altLang="zh-CN" dirty="0" smtClean="0"/>
              <a:t>RMSE</a:t>
            </a:r>
            <a:r>
              <a:rPr lang="zh-CN" altLang="en-US" dirty="0" smtClean="0"/>
              <a:t>分别是</a:t>
            </a:r>
            <a:r>
              <a:rPr lang="en-US" altLang="zh-CN" dirty="0" smtClean="0"/>
              <a:t>0.57422</a:t>
            </a:r>
            <a:r>
              <a:rPr lang="zh-CN" altLang="en-US" dirty="0" smtClean="0"/>
              <a:t>和</a:t>
            </a:r>
            <a:r>
              <a:rPr lang="en-US" altLang="zh-CN" dirty="0" smtClean="0"/>
              <a:t>0.52724</a:t>
            </a:r>
            <a:r>
              <a:rPr lang="zh-CN" altLang="en-US" dirty="0" smtClean="0"/>
              <a:t>，预测钉螺分布的精度分别是</a:t>
            </a:r>
            <a:r>
              <a:rPr lang="en-US" altLang="zh-CN" dirty="0" smtClean="0"/>
              <a:t>95.12%</a:t>
            </a:r>
            <a:r>
              <a:rPr lang="zh-CN" altLang="en-US" dirty="0" smtClean="0"/>
              <a:t>和</a:t>
            </a:r>
            <a:r>
              <a:rPr lang="en-US" altLang="zh-CN" dirty="0" smtClean="0"/>
              <a:t>93.33%</a:t>
            </a:r>
            <a:r>
              <a:rPr lang="zh-CN" altLang="en-US" dirty="0" smtClean="0"/>
              <a:t>。</a:t>
            </a:r>
            <a:endParaRPr lang="zh-CN" altLang="en-US" dirty="0"/>
          </a:p>
        </p:txBody>
      </p:sp>
      <p:sp>
        <p:nvSpPr>
          <p:cNvPr id="4" name="灯片编号占位符 3"/>
          <p:cNvSpPr>
            <a:spLocks noGrp="1"/>
          </p:cNvSpPr>
          <p:nvPr>
            <p:ph type="sldNum" sz="quarter" idx="10"/>
          </p:nvPr>
        </p:nvSpPr>
        <p:spPr/>
        <p:txBody>
          <a:bodyPr/>
          <a:lstStyle/>
          <a:p>
            <a:fld id="{19408B42-A109-4943-8774-770E9FA947C6}" type="slidenum">
              <a:rPr lang="zh-CN" altLang="en-US" smtClean="0"/>
              <a:pPr/>
              <a:t>22</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sz="1200" kern="1200" dirty="0" smtClean="0">
                <a:solidFill>
                  <a:schemeClr val="tx1"/>
                </a:solidFill>
                <a:latin typeface="+mn-lt"/>
                <a:ea typeface="+mn-ea"/>
                <a:cs typeface="+mn-cs"/>
              </a:rPr>
              <a:t> </a:t>
            </a:r>
            <a:r>
              <a:rPr lang="en-US" altLang="zh-CN" sz="1200" kern="1200" dirty="0" smtClean="0">
                <a:solidFill>
                  <a:schemeClr val="tx1"/>
                </a:solidFill>
                <a:latin typeface="+mn-lt"/>
                <a:ea typeface="+mn-ea"/>
                <a:cs typeface="+mn-cs"/>
              </a:rPr>
              <a:t>The figure shows the comparison of distribution prediction results of snails in 2009 calculated fuzzy information method and linear regression method, indicating that the former is obviously better than the latter, in especial:</a:t>
            </a:r>
            <a:endParaRPr lang="zh-CN" altLang="en-US" sz="1200" kern="1200" dirty="0" smtClean="0">
              <a:solidFill>
                <a:schemeClr val="tx1"/>
              </a:solidFill>
              <a:latin typeface="+mn-lt"/>
              <a:ea typeface="+mn-ea"/>
              <a:cs typeface="+mn-cs"/>
            </a:endParaRPr>
          </a:p>
          <a:p>
            <a:r>
              <a:rPr lang="en-US" altLang="zh-CN" sz="1200" kern="1200" dirty="0" smtClean="0">
                <a:solidFill>
                  <a:schemeClr val="tx1"/>
                </a:solidFill>
                <a:latin typeface="+mn-lt"/>
                <a:ea typeface="+mn-ea"/>
                <a:cs typeface="+mn-cs"/>
              </a:rPr>
              <a:t>(1) The red circle is </a:t>
            </a:r>
            <a:r>
              <a:rPr lang="en-US" altLang="zh-CN" sz="1200" kern="1200" dirty="0" err="1" smtClean="0">
                <a:solidFill>
                  <a:schemeClr val="tx1"/>
                </a:solidFill>
                <a:latin typeface="+mn-lt"/>
                <a:ea typeface="+mn-ea"/>
                <a:cs typeface="+mn-cs"/>
              </a:rPr>
              <a:t>Jushan</a:t>
            </a:r>
            <a:r>
              <a:rPr lang="en-US" altLang="zh-CN" sz="1200" kern="1200" dirty="0" smtClean="0">
                <a:solidFill>
                  <a:schemeClr val="tx1"/>
                </a:solidFill>
                <a:latin typeface="+mn-lt"/>
                <a:ea typeface="+mn-ea"/>
                <a:cs typeface="+mn-cs"/>
              </a:rPr>
              <a:t> island, and in figure (a), the black area is a small hillside with no snail propagation, which is not correctly forecasted by linear regression method</a:t>
            </a:r>
            <a:endParaRPr lang="zh-CN" altLang="en-US" sz="1200" kern="1200" dirty="0" smtClean="0">
              <a:solidFill>
                <a:schemeClr val="tx1"/>
              </a:solidFill>
              <a:latin typeface="+mn-lt"/>
              <a:ea typeface="+mn-ea"/>
              <a:cs typeface="+mn-cs"/>
            </a:endParaRPr>
          </a:p>
          <a:p>
            <a:r>
              <a:rPr lang="en-US" altLang="zh-CN" sz="1200" kern="1200" dirty="0" smtClean="0">
                <a:solidFill>
                  <a:schemeClr val="tx1"/>
                </a:solidFill>
                <a:latin typeface="+mn-lt"/>
                <a:ea typeface="+mn-ea"/>
                <a:cs typeface="+mn-cs"/>
              </a:rPr>
              <a:t>(2)The blue circle is </a:t>
            </a:r>
            <a:r>
              <a:rPr lang="en-US" altLang="zh-CN" sz="1200" kern="1200" dirty="0" err="1" smtClean="0">
                <a:solidFill>
                  <a:schemeClr val="tx1"/>
                </a:solidFill>
                <a:latin typeface="+mn-lt"/>
                <a:ea typeface="+mn-ea"/>
                <a:cs typeface="+mn-cs"/>
              </a:rPr>
              <a:t>Yueyang</a:t>
            </a:r>
            <a:r>
              <a:rPr lang="en-US" altLang="zh-CN" sz="1200" kern="1200" dirty="0" smtClean="0">
                <a:solidFill>
                  <a:schemeClr val="tx1"/>
                </a:solidFill>
                <a:latin typeface="+mn-lt"/>
                <a:ea typeface="+mn-ea"/>
                <a:cs typeface="+mn-cs"/>
              </a:rPr>
              <a:t> city, where has been basically no propagation of snails and is not the study area for analysis of </a:t>
            </a:r>
            <a:r>
              <a:rPr lang="zh-CN" altLang="en-US" sz="1200" kern="1200" dirty="0" smtClean="0">
                <a:solidFill>
                  <a:schemeClr val="tx1"/>
                </a:solidFill>
                <a:latin typeface="+mn-lt"/>
                <a:ea typeface="+mn-ea"/>
                <a:cs typeface="+mn-cs"/>
              </a:rPr>
              <a:t>“</a:t>
            </a:r>
            <a:r>
              <a:rPr lang="en-US" altLang="zh-CN" sz="1200" kern="1200" dirty="0" smtClean="0">
                <a:solidFill>
                  <a:schemeClr val="tx1"/>
                </a:solidFill>
                <a:latin typeface="+mn-lt"/>
                <a:ea typeface="+mn-ea"/>
                <a:cs typeface="+mn-cs"/>
              </a:rPr>
              <a:t>winter land summer water</a:t>
            </a:r>
            <a:r>
              <a:rPr lang="zh-CN" altLang="en-US" sz="1200" kern="1200" dirty="0" smtClean="0">
                <a:solidFill>
                  <a:schemeClr val="tx1"/>
                </a:solidFill>
                <a:latin typeface="+mn-lt"/>
                <a:ea typeface="+mn-ea"/>
                <a:cs typeface="+mn-cs"/>
              </a:rPr>
              <a:t>”</a:t>
            </a:r>
            <a:r>
              <a:rPr lang="en-US" altLang="zh-CN" sz="1200" kern="1200" smtClean="0">
                <a:solidFill>
                  <a:schemeClr val="tx1"/>
                </a:solidFill>
                <a:latin typeface="+mn-lt"/>
                <a:ea typeface="+mn-ea"/>
                <a:cs typeface="+mn-cs"/>
              </a:rPr>
              <a:t>, however, green circle, a place for propagating snails, is marshland, which have been accurately predicted by the method based on fuzzy information theory, while the results calculated by linear regression method is incorrect </a:t>
            </a:r>
            <a:endParaRPr lang="en-US" altLang="zh-CN" smtClean="0"/>
          </a:p>
          <a:p>
            <a:r>
              <a:rPr lang="zh-CN" altLang="en-US" dirty="0" smtClean="0"/>
              <a:t>基于模糊信息论结果与线性回归的</a:t>
            </a:r>
            <a:r>
              <a:rPr lang="en-US" altLang="zh-CN" dirty="0" smtClean="0"/>
              <a:t>2009</a:t>
            </a:r>
            <a:r>
              <a:rPr lang="zh-CN" altLang="en-US" dirty="0" smtClean="0"/>
              <a:t>年钉螺分布预测结果对比图，基于模糊信息论的钉螺预测结果明显好于线性回归模型的结果，最典型的是：</a:t>
            </a:r>
            <a:endParaRPr lang="en-US" altLang="zh-CN" dirty="0" smtClean="0"/>
          </a:p>
          <a:p>
            <a:r>
              <a:rPr lang="zh-CN" altLang="en-US" dirty="0" smtClean="0"/>
              <a:t>（</a:t>
            </a:r>
            <a:r>
              <a:rPr lang="en-US" altLang="zh-CN" dirty="0" smtClean="0"/>
              <a:t>1</a:t>
            </a:r>
            <a:r>
              <a:rPr lang="zh-CN" altLang="en-US" dirty="0" smtClean="0"/>
              <a:t>）红色圈：是君山岛，</a:t>
            </a:r>
            <a:r>
              <a:rPr lang="en-US" altLang="zh-CN" dirty="0" smtClean="0"/>
              <a:t>(a)</a:t>
            </a:r>
            <a:r>
              <a:rPr lang="zh-CN" altLang="en-US" dirty="0" smtClean="0"/>
              <a:t>图没有预测到钉螺分布的黑色区域是小山坡，没有钉螺孳生，而线性回归不能预测出来</a:t>
            </a:r>
            <a:endParaRPr lang="en-US" altLang="zh-CN" dirty="0" smtClean="0"/>
          </a:p>
          <a:p>
            <a:r>
              <a:rPr lang="zh-CN" altLang="en-US" baseline="0" dirty="0" smtClean="0"/>
              <a:t>（</a:t>
            </a:r>
            <a:r>
              <a:rPr lang="en-US" altLang="zh-CN" baseline="0" dirty="0" smtClean="0"/>
              <a:t>2</a:t>
            </a:r>
            <a:r>
              <a:rPr lang="zh-CN" altLang="en-US" baseline="0" dirty="0" smtClean="0"/>
              <a:t>）蓝色圈：是岳阳市， 岳阳市已经基本没有钉螺孳生，不是研究区“冬陆夏水”区域，但是绿色圈的区域是洲滩，是钉螺滋生地，基于模糊信息论的方法能准确预测，而基于线性回归的方法则不能正确预测。</a:t>
            </a:r>
            <a:endParaRPr lang="en-US" altLang="zh-CN"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1" dirty="0" smtClean="0">
                <a:solidFill>
                  <a:srgbClr val="FF0000"/>
                </a:solidFill>
              </a:rPr>
              <a:t>Winter land summer water: </a:t>
            </a:r>
            <a:r>
              <a:rPr lang="en-US" altLang="zh-CN" sz="1200" b="1" dirty="0" smtClean="0"/>
              <a:t>Two typical traits of snail habitats in </a:t>
            </a:r>
            <a:r>
              <a:rPr lang="en-US" altLang="zh-CN" sz="1200" b="1" dirty="0" err="1" smtClean="0"/>
              <a:t>Dongting</a:t>
            </a:r>
            <a:r>
              <a:rPr lang="en-US" altLang="zh-CN" sz="1200" b="1" dirty="0" smtClean="0"/>
              <a:t> Lake, including "water in summer and land in winter" and "no grass, no snails", the "water in summer and land in winter" region and the vegetation coverage region were calculated by RS image processing respectively. The two regions mentioned above were then overlapped to confirm the snail distribution region</a:t>
            </a:r>
            <a:r>
              <a:rPr lang="en-US" altLang="zh-CN" sz="1200" dirty="0" smtClean="0"/>
              <a:t>s </a:t>
            </a:r>
            <a:r>
              <a:rPr lang="en-US" altLang="zh-CN" sz="1200" b="1" dirty="0" smtClean="0"/>
              <a:t>.</a:t>
            </a:r>
            <a:r>
              <a:rPr lang="en-US" altLang="zh-CN" dirty="0" smtClean="0"/>
              <a:t/>
            </a:r>
            <a:br>
              <a:rPr lang="en-US" altLang="zh-CN" dirty="0" smtClean="0"/>
            </a:b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19408B42-A109-4943-8774-770E9FA947C6}" type="slidenum">
              <a:rPr lang="zh-CN" altLang="en-US" smtClean="0"/>
              <a:pPr/>
              <a:t>23</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39949C2-7E3B-430E-933C-0435C3E8A353}" type="slidenum">
              <a:rPr lang="en-GB" smtClean="0"/>
              <a:pPr/>
              <a:t>3</a:t>
            </a:fld>
            <a:endParaRPr lang="en-GB"/>
          </a:p>
        </p:txBody>
      </p:sp>
    </p:spTree>
    <p:extLst>
      <p:ext uri="{BB962C8B-B14F-4D97-AF65-F5344CB8AC3E}">
        <p14:creationId xmlns="" xmlns:p14="http://schemas.microsoft.com/office/powerpoint/2010/main" val="28237999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fontScale="92500" lnSpcReduction="10000"/>
          </a:bodyPr>
          <a:lstStyle/>
          <a:p>
            <a:endParaRPr lang="zh-CN" altLang="en-US" dirty="0"/>
          </a:p>
        </p:txBody>
      </p:sp>
      <p:sp>
        <p:nvSpPr>
          <p:cNvPr id="4" name="灯片编号占位符 3"/>
          <p:cNvSpPr>
            <a:spLocks noGrp="1"/>
          </p:cNvSpPr>
          <p:nvPr>
            <p:ph type="sldNum" sz="quarter" idx="10"/>
          </p:nvPr>
        </p:nvSpPr>
        <p:spPr/>
        <p:txBody>
          <a:bodyPr/>
          <a:lstStyle/>
          <a:p>
            <a:fld id="{06C5E0F9-5784-4F00-B3AD-F0908FD05F04}" type="slidenum">
              <a:rPr lang="zh-CN" altLang="en-US" smtClean="0"/>
              <a:pPr/>
              <a:t>42</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fontScale="92500" lnSpcReduction="10000"/>
          </a:bodyPr>
          <a:lstStyle/>
          <a:p>
            <a:endParaRPr lang="zh-CN" altLang="en-US" dirty="0"/>
          </a:p>
        </p:txBody>
      </p:sp>
      <p:sp>
        <p:nvSpPr>
          <p:cNvPr id="4" name="灯片编号占位符 3"/>
          <p:cNvSpPr>
            <a:spLocks noGrp="1"/>
          </p:cNvSpPr>
          <p:nvPr>
            <p:ph type="sldNum" sz="quarter" idx="10"/>
          </p:nvPr>
        </p:nvSpPr>
        <p:spPr/>
        <p:txBody>
          <a:bodyPr/>
          <a:lstStyle/>
          <a:p>
            <a:fld id="{06C5E0F9-5784-4F00-B3AD-F0908FD05F04}" type="slidenum">
              <a:rPr lang="zh-CN" altLang="en-US" smtClean="0"/>
              <a:pPr/>
              <a:t>43</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en-US" altLang="zh-CN" dirty="0" smtClean="0"/>
          </a:p>
        </p:txBody>
      </p:sp>
      <p:sp>
        <p:nvSpPr>
          <p:cNvPr id="4" name="灯片编号占位符 3"/>
          <p:cNvSpPr>
            <a:spLocks noGrp="1"/>
          </p:cNvSpPr>
          <p:nvPr>
            <p:ph type="sldNum" sz="quarter" idx="10"/>
          </p:nvPr>
        </p:nvSpPr>
        <p:spPr/>
        <p:txBody>
          <a:bodyPr/>
          <a:lstStyle/>
          <a:p>
            <a:fld id="{06C5E0F9-5784-4F00-B3AD-F0908FD05F04}" type="slidenum">
              <a:rPr lang="zh-CN" altLang="en-US" smtClean="0"/>
              <a:pPr/>
              <a:t>44</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dirty="0" smtClean="0">
              <a:ea typeface="宋体" charset="-122"/>
            </a:endParaRPr>
          </a:p>
          <a:p>
            <a:endParaRPr lang="zh-CN" altLang="en-US" dirty="0"/>
          </a:p>
        </p:txBody>
      </p:sp>
      <p:sp>
        <p:nvSpPr>
          <p:cNvPr id="4" name="灯片编号占位符 3"/>
          <p:cNvSpPr>
            <a:spLocks noGrp="1"/>
          </p:cNvSpPr>
          <p:nvPr>
            <p:ph type="sldNum" sz="quarter" idx="10"/>
          </p:nvPr>
        </p:nvSpPr>
        <p:spPr/>
        <p:txBody>
          <a:bodyPr/>
          <a:lstStyle/>
          <a:p>
            <a:fld id="{06C5E0F9-5784-4F00-B3AD-F0908FD05F04}" type="slidenum">
              <a:rPr lang="zh-CN" altLang="en-US" smtClean="0"/>
              <a:pPr/>
              <a:t>45</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dirty="0" smtClean="0">
              <a:ea typeface="宋体" charset="-122"/>
            </a:endParaRPr>
          </a:p>
          <a:p>
            <a:endParaRPr lang="zh-CN" altLang="en-US" dirty="0"/>
          </a:p>
        </p:txBody>
      </p:sp>
      <p:sp>
        <p:nvSpPr>
          <p:cNvPr id="4" name="灯片编号占位符 3"/>
          <p:cNvSpPr>
            <a:spLocks noGrp="1"/>
          </p:cNvSpPr>
          <p:nvPr>
            <p:ph type="sldNum" sz="quarter" idx="10"/>
          </p:nvPr>
        </p:nvSpPr>
        <p:spPr/>
        <p:txBody>
          <a:bodyPr/>
          <a:lstStyle/>
          <a:p>
            <a:fld id="{06C5E0F9-5784-4F00-B3AD-F0908FD05F04}" type="slidenum">
              <a:rPr lang="zh-CN" altLang="en-US" smtClean="0"/>
              <a:pPr/>
              <a:t>46</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06C5E0F9-5784-4F00-B3AD-F0908FD05F04}" type="slidenum">
              <a:rPr lang="zh-CN" altLang="en-US" smtClean="0"/>
              <a:pPr/>
              <a:t>47</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06C5E0F9-5784-4F00-B3AD-F0908FD05F04}" type="slidenum">
              <a:rPr lang="zh-CN" altLang="en-US" smtClean="0"/>
              <a:pPr/>
              <a:t>48</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smtClean="0"/>
              <a:t>Effective Accumulated Temperature(ETA) is</a:t>
            </a:r>
            <a:r>
              <a:rPr lang="en-US" altLang="zh-CN" baseline="0" dirty="0" smtClean="0"/>
              <a:t> the sum of daily temperature for the period of daily mean temperature(Td) above the threshold temperature of animal or vegetation growth. ETA=Sum of Td when Td&gt; threshold temperature</a:t>
            </a:r>
          </a:p>
          <a:p>
            <a:r>
              <a:rPr lang="en-US" altLang="zh-CN" baseline="0" dirty="0" smtClean="0"/>
              <a:t>Unit:deg.C days   </a:t>
            </a:r>
            <a:r>
              <a:rPr lang="zh-CN" altLang="en-US" baseline="0" dirty="0" smtClean="0"/>
              <a:t>℃</a:t>
            </a:r>
            <a:r>
              <a:rPr lang="en-US" altLang="zh-CN" baseline="0" dirty="0" smtClean="0"/>
              <a:t>.d</a:t>
            </a:r>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06C5E0F9-5784-4F00-B3AD-F0908FD05F04}" type="slidenum">
              <a:rPr lang="zh-CN" altLang="en-US" smtClean="0"/>
              <a:pPr/>
              <a:t>51</a:t>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06C5E0F9-5784-4F00-B3AD-F0908FD05F04}" type="slidenum">
              <a:rPr lang="zh-CN" altLang="en-US" smtClean="0"/>
              <a:pPr/>
              <a:t>52</a:t>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06C5E0F9-5784-4F00-B3AD-F0908FD05F04}" type="slidenum">
              <a:rPr lang="zh-CN" altLang="en-US" smtClean="0"/>
              <a:pPr/>
              <a:t>54</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39949C2-7E3B-430E-933C-0435C3E8A353}" type="slidenum">
              <a:rPr lang="en-GB" smtClean="0"/>
              <a:pPr/>
              <a:t>4</a:t>
            </a:fld>
            <a:endParaRPr lang="en-GB"/>
          </a:p>
        </p:txBody>
      </p:sp>
    </p:spTree>
    <p:extLst>
      <p:ext uri="{BB962C8B-B14F-4D97-AF65-F5344CB8AC3E}">
        <p14:creationId xmlns:p14="http://schemas.microsoft.com/office/powerpoint/2010/main" xmlns="" val="28237999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06C5E0F9-5784-4F00-B3AD-F0908FD05F04}" type="slidenum">
              <a:rPr lang="zh-CN" altLang="en-US" smtClean="0"/>
              <a:pPr/>
              <a:t>55</a:t>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06C5E0F9-5784-4F00-B3AD-F0908FD05F04}" type="slidenum">
              <a:rPr lang="zh-CN" altLang="en-US" smtClean="0"/>
              <a:pPr/>
              <a:t>57</a:t>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en-US" altLang="zh-CN" dirty="0" smtClean="0"/>
          </a:p>
        </p:txBody>
      </p:sp>
      <p:sp>
        <p:nvSpPr>
          <p:cNvPr id="4" name="灯片编号占位符 3"/>
          <p:cNvSpPr>
            <a:spLocks noGrp="1"/>
          </p:cNvSpPr>
          <p:nvPr>
            <p:ph type="sldNum" sz="quarter" idx="10"/>
          </p:nvPr>
        </p:nvSpPr>
        <p:spPr/>
        <p:txBody>
          <a:bodyPr/>
          <a:lstStyle/>
          <a:p>
            <a:fld id="{06C5E0F9-5784-4F00-B3AD-F0908FD05F04}" type="slidenum">
              <a:rPr lang="zh-CN" altLang="en-US" smtClean="0"/>
              <a:pPr/>
              <a:t>59</a:t>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fontScale="92500" lnSpcReduction="20000"/>
          </a:bodyPr>
          <a:lstStyle/>
          <a:p>
            <a:endParaRPr lang="zh-CN" altLang="en-US" dirty="0"/>
          </a:p>
        </p:txBody>
      </p:sp>
      <p:sp>
        <p:nvSpPr>
          <p:cNvPr id="4" name="灯片编号占位符 3"/>
          <p:cNvSpPr>
            <a:spLocks noGrp="1"/>
          </p:cNvSpPr>
          <p:nvPr>
            <p:ph type="sldNum" sz="quarter" idx="10"/>
          </p:nvPr>
        </p:nvSpPr>
        <p:spPr/>
        <p:txBody>
          <a:bodyPr/>
          <a:lstStyle/>
          <a:p>
            <a:fld id="{06C5E0F9-5784-4F00-B3AD-F0908FD05F04}" type="slidenum">
              <a:rPr lang="zh-CN" altLang="en-US" smtClean="0"/>
              <a:pPr/>
              <a:t>60</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smtClean="0"/>
              <a:t>Figure 1 is the spatial distribution map</a:t>
            </a:r>
            <a:r>
              <a:rPr lang="en-US" altLang="zh-CN" baseline="0" dirty="0" smtClean="0"/>
              <a:t> of </a:t>
            </a:r>
            <a:r>
              <a:rPr lang="en-US" altLang="zh-CN" baseline="0" dirty="0" err="1" smtClean="0"/>
              <a:t>schistosomiasis</a:t>
            </a:r>
            <a:r>
              <a:rPr lang="en-US" altLang="zh-CN" baseline="0" dirty="0" smtClean="0"/>
              <a:t>, </a:t>
            </a:r>
            <a:r>
              <a:rPr lang="en-US" altLang="zh-CN" dirty="0" smtClean="0"/>
              <a:t>the </a:t>
            </a:r>
            <a:r>
              <a:rPr lang="en-US" altLang="zh-CN" dirty="0" err="1" smtClean="0"/>
              <a:t>schistosomiasis</a:t>
            </a:r>
            <a:r>
              <a:rPr lang="en-US" altLang="zh-CN" dirty="0" smtClean="0"/>
              <a:t> endemic area is shown in green, the red circle displays the area of </a:t>
            </a:r>
            <a:r>
              <a:rPr lang="en-US" altLang="zh-CN" dirty="0" err="1" smtClean="0"/>
              <a:t>Dongting</a:t>
            </a:r>
            <a:r>
              <a:rPr lang="en-US" altLang="zh-CN" dirty="0" smtClean="0"/>
              <a:t> Lake.</a:t>
            </a:r>
            <a:r>
              <a:rPr lang="en-US" altLang="zh-CN" baseline="0" dirty="0" smtClean="0"/>
              <a:t> </a:t>
            </a:r>
            <a:r>
              <a:rPr lang="en-US" altLang="zh-CN" dirty="0" smtClean="0"/>
              <a:t> </a:t>
            </a:r>
          </a:p>
          <a:p>
            <a:r>
              <a:rPr lang="en-US" altLang="zh-CN" dirty="0" smtClean="0"/>
              <a:t>Figure 2 is</a:t>
            </a:r>
            <a:r>
              <a:rPr lang="en-US" altLang="zh-CN" baseline="0" dirty="0" smtClean="0"/>
              <a:t> the remote sensing image of </a:t>
            </a:r>
            <a:r>
              <a:rPr lang="en-US" altLang="zh-CN" baseline="0" dirty="0" err="1" smtClean="0"/>
              <a:t>Dongting</a:t>
            </a:r>
            <a:r>
              <a:rPr lang="en-US" altLang="zh-CN" baseline="0" dirty="0" smtClean="0"/>
              <a:t> Lake</a:t>
            </a:r>
          </a:p>
          <a:p>
            <a:r>
              <a:rPr lang="en-US" altLang="zh-CN" dirty="0" smtClean="0"/>
              <a:t>The</a:t>
            </a:r>
            <a:r>
              <a:rPr lang="en-US" altLang="zh-CN" baseline="0" dirty="0" smtClean="0"/>
              <a:t> study area of our research is </a:t>
            </a:r>
            <a:r>
              <a:rPr lang="en-US" altLang="zh-CN" baseline="0" dirty="0" err="1" smtClean="0"/>
              <a:t>Junshan</a:t>
            </a:r>
            <a:r>
              <a:rPr lang="en-US" altLang="zh-CN" baseline="0" dirty="0" smtClean="0"/>
              <a:t> near </a:t>
            </a:r>
            <a:r>
              <a:rPr lang="en-US" altLang="zh-CN" baseline="0" dirty="0" err="1" smtClean="0"/>
              <a:t>Dongting</a:t>
            </a:r>
            <a:r>
              <a:rPr lang="en-US" altLang="zh-CN" baseline="0" dirty="0" smtClean="0"/>
              <a:t> Lake, with its TM remote sensing image shown in the left. </a:t>
            </a:r>
            <a:endParaRPr lang="en-US" altLang="zh-CN" dirty="0" smtClean="0"/>
          </a:p>
          <a:p>
            <a:endParaRPr lang="en-US" altLang="zh-CN" dirty="0" smtClean="0"/>
          </a:p>
          <a:p>
            <a:r>
              <a:rPr lang="zh-CN" altLang="en-US" dirty="0" smtClean="0"/>
              <a:t>左图是我国的血吸虫病的空间分布图，其中绿色的区域是我国血吸虫病流行区，红色圈是洞庭湖地区。</a:t>
            </a:r>
            <a:endParaRPr lang="en-US" altLang="zh-CN" dirty="0" smtClean="0"/>
          </a:p>
          <a:p>
            <a:r>
              <a:rPr lang="zh-CN" altLang="en-US" dirty="0" smtClean="0"/>
              <a:t>本研究的研究区域是洞庭湖的君山区，其</a:t>
            </a:r>
            <a:r>
              <a:rPr lang="en-US" altLang="zh-CN" dirty="0" smtClean="0"/>
              <a:t>2003</a:t>
            </a:r>
            <a:r>
              <a:rPr lang="zh-CN" altLang="en-US" dirty="0" smtClean="0"/>
              <a:t>年的</a:t>
            </a:r>
            <a:r>
              <a:rPr lang="en-US" altLang="zh-CN" dirty="0" smtClean="0"/>
              <a:t>TM</a:t>
            </a:r>
            <a:r>
              <a:rPr lang="zh-CN" altLang="en-US" dirty="0" smtClean="0"/>
              <a:t>遥感影像图见 </a:t>
            </a:r>
            <a:r>
              <a:rPr lang="en-US" altLang="zh-CN" dirty="0" smtClean="0"/>
              <a:t>Fig.3</a:t>
            </a:r>
            <a:endParaRPr lang="zh-CN" altLang="en-US" dirty="0"/>
          </a:p>
        </p:txBody>
      </p:sp>
      <p:sp>
        <p:nvSpPr>
          <p:cNvPr id="4" name="灯片编号占位符 3"/>
          <p:cNvSpPr>
            <a:spLocks noGrp="1"/>
          </p:cNvSpPr>
          <p:nvPr>
            <p:ph type="sldNum" sz="quarter" idx="10"/>
          </p:nvPr>
        </p:nvSpPr>
        <p:spPr/>
        <p:txBody>
          <a:bodyPr/>
          <a:lstStyle/>
          <a:p>
            <a:fld id="{19408B42-A109-4943-8774-770E9FA947C6}" type="slidenum">
              <a:rPr lang="zh-CN" altLang="en-US" smtClean="0"/>
              <a:pPr/>
              <a:t>8</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algn="just">
              <a:spcAft>
                <a:spcPts val="600"/>
              </a:spcAft>
              <a:buFont typeface="Wingdings" pitchFamily="2" charset="2"/>
              <a:buChar char="Ø"/>
            </a:pPr>
            <a:r>
              <a:rPr lang="en-US" altLang="zh-CN" sz="2000" dirty="0" smtClean="0"/>
              <a:t>Acquisition time</a:t>
            </a:r>
            <a:r>
              <a:rPr lang="zh-CN" altLang="en-US" sz="2000" dirty="0" smtClean="0"/>
              <a:t>：</a:t>
            </a:r>
            <a:endParaRPr lang="en-US" altLang="zh-CN" sz="2000" dirty="0" smtClean="0"/>
          </a:p>
          <a:p>
            <a:pPr marL="0" lvl="1" indent="-457200" algn="just" defTabSz="1449388">
              <a:buFont typeface="Arial" pitchFamily="34" charset="0"/>
              <a:buChar char="•"/>
            </a:pPr>
            <a:r>
              <a:rPr kumimoji="1" lang="en-US" altLang="zh-CN" dirty="0" smtClean="0">
                <a:ea typeface="ＭＳ 明朝" pitchFamily="49" charset="-128"/>
              </a:rPr>
              <a:t>From late march to</a:t>
            </a:r>
            <a:r>
              <a:rPr kumimoji="1" lang="en-US" altLang="zh-CN" baseline="0" dirty="0" smtClean="0">
                <a:ea typeface="ＭＳ 明朝" pitchFamily="49" charset="-128"/>
              </a:rPr>
              <a:t> </a:t>
            </a:r>
            <a:r>
              <a:rPr kumimoji="1" lang="en-US" altLang="zh-CN" dirty="0" smtClean="0">
                <a:ea typeface="ＭＳ 明朝" pitchFamily="49" charset="-128"/>
              </a:rPr>
              <a:t>late April each year (synchronized with the field data)</a:t>
            </a:r>
          </a:p>
          <a:p>
            <a:pPr indent="-457200" algn="just" defTabSz="1449388">
              <a:buFont typeface="Arial" pitchFamily="34" charset="0"/>
              <a:buChar char="•"/>
            </a:pPr>
            <a:r>
              <a:rPr kumimoji="1" lang="en-US" altLang="zh-CN" dirty="0" smtClean="0">
                <a:ea typeface="ＭＳ 明朝" pitchFamily="49" charset="-128"/>
              </a:rPr>
              <a:t>Remote sensing data with maximum submerging range during July, August, September of the previous year (as reference for “summer </a:t>
            </a:r>
            <a:r>
              <a:rPr lang="en-US" altLang="zh-CN" dirty="0" smtClean="0"/>
              <a:t>water”)</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19408B42-A109-4943-8774-770E9FA947C6}" type="slidenum">
              <a:rPr lang="zh-CN" altLang="en-US" smtClean="0"/>
              <a:pPr/>
              <a:t>9</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Above</a:t>
            </a:r>
            <a:r>
              <a:rPr lang="en-US" altLang="zh-CN" baseline="0" dirty="0" smtClean="0"/>
              <a:t> ENVISAT ASAR are </a:t>
            </a:r>
            <a:r>
              <a:rPr lang="en-US" altLang="zh-CN" baseline="0" dirty="0" err="1" smtClean="0"/>
              <a:t>suppoted</a:t>
            </a:r>
            <a:r>
              <a:rPr lang="en-US" altLang="zh-CN" baseline="0" dirty="0" smtClean="0"/>
              <a:t> by ESA,</a:t>
            </a:r>
            <a:r>
              <a:rPr lang="en-US" altLang="zh-CN" dirty="0" smtClean="0"/>
              <a:t> download via EOLI-SA using our</a:t>
            </a:r>
            <a:r>
              <a:rPr lang="en-US" altLang="zh-CN" baseline="0" dirty="0" smtClean="0"/>
              <a:t> </a:t>
            </a:r>
            <a:r>
              <a:rPr lang="en-US" altLang="zh-CN" b="0" dirty="0" smtClean="0"/>
              <a:t>dragon 3 account</a:t>
            </a:r>
            <a:endParaRPr lang="zh-CN" altLang="en-US" sz="1200" b="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sz="1200" b="1" dirty="0" smtClean="0"/>
          </a:p>
          <a:p>
            <a:endParaRPr lang="zh-CN" altLang="en-US" dirty="0"/>
          </a:p>
        </p:txBody>
      </p:sp>
      <p:sp>
        <p:nvSpPr>
          <p:cNvPr id="4" name="灯片编号占位符 3"/>
          <p:cNvSpPr>
            <a:spLocks noGrp="1"/>
          </p:cNvSpPr>
          <p:nvPr>
            <p:ph type="sldNum" sz="quarter" idx="10"/>
          </p:nvPr>
        </p:nvSpPr>
        <p:spPr/>
        <p:txBody>
          <a:bodyPr/>
          <a:lstStyle/>
          <a:p>
            <a:fld id="{19408B42-A109-4943-8774-770E9FA947C6}" type="slidenum">
              <a:rPr lang="zh-CN" altLang="en-US" smtClean="0"/>
              <a:pPr/>
              <a:t>10</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smtClean="0"/>
              <a:t>The field campaign</a:t>
            </a:r>
            <a:r>
              <a:rPr lang="en-US" altLang="zh-CN" baseline="0" dirty="0" smtClean="0"/>
              <a:t> is carried out in </a:t>
            </a:r>
            <a:r>
              <a:rPr lang="en-US" altLang="zh-CN" dirty="0" smtClean="0"/>
              <a:t>April 2013, the landscapes of experimental</a:t>
            </a:r>
            <a:r>
              <a:rPr lang="en-US" altLang="zh-CN" baseline="0" dirty="0" smtClean="0"/>
              <a:t> sites are shown bellow:</a:t>
            </a:r>
          </a:p>
          <a:p>
            <a:r>
              <a:rPr lang="en-US" altLang="zh-CN" dirty="0" smtClean="0"/>
              <a:t>The first one is ecological environment of snails</a:t>
            </a:r>
          </a:p>
          <a:p>
            <a:r>
              <a:rPr lang="en-US" altLang="zh-CN" dirty="0" smtClean="0"/>
              <a:t>The next one shows that there are snails growing</a:t>
            </a:r>
            <a:r>
              <a:rPr lang="en-US" altLang="zh-CN" baseline="0" dirty="0" smtClean="0"/>
              <a:t> under</a:t>
            </a:r>
            <a:r>
              <a:rPr lang="en-US" altLang="zh-CN" dirty="0" smtClean="0"/>
              <a:t> dense vegetation</a:t>
            </a:r>
          </a:p>
          <a:p>
            <a:r>
              <a:rPr lang="en-US" altLang="zh-CN" dirty="0" smtClean="0"/>
              <a:t>The last one is a area where there is no snails and its landscape</a:t>
            </a:r>
            <a:r>
              <a:rPr lang="en-US" altLang="zh-CN" baseline="0" dirty="0" smtClean="0"/>
              <a:t> is sparse vegetation</a:t>
            </a:r>
            <a:endParaRPr lang="en-US" altLang="zh-CN" dirty="0" smtClean="0"/>
          </a:p>
          <a:p>
            <a:endParaRPr lang="en-US" altLang="zh-CN" dirty="0" smtClean="0"/>
          </a:p>
          <a:p>
            <a:r>
              <a:rPr lang="en-US" altLang="zh-CN" dirty="0" smtClean="0"/>
              <a:t>2013</a:t>
            </a:r>
            <a:r>
              <a:rPr lang="zh-CN" altLang="en-US" dirty="0" smtClean="0"/>
              <a:t>年</a:t>
            </a:r>
            <a:r>
              <a:rPr lang="en-US" altLang="zh-CN" dirty="0" smtClean="0"/>
              <a:t>4</a:t>
            </a:r>
            <a:r>
              <a:rPr lang="zh-CN" altLang="en-US" dirty="0" smtClean="0"/>
              <a:t>月份，项目组成员赴洞庭湖君山区开展野外实验和调研，下面是调研的现场的照片。</a:t>
            </a:r>
            <a:endParaRPr lang="en-US" altLang="zh-CN" dirty="0" smtClean="0"/>
          </a:p>
          <a:p>
            <a:r>
              <a:rPr lang="zh-CN" altLang="en-US" dirty="0" smtClean="0"/>
              <a:t>（</a:t>
            </a:r>
            <a:r>
              <a:rPr lang="en-US" altLang="zh-CN" dirty="0" smtClean="0"/>
              <a:t>a</a:t>
            </a:r>
            <a:r>
              <a:rPr lang="zh-CN" altLang="en-US" dirty="0" smtClean="0"/>
              <a:t>） 是洞庭湖大坝旁的湖滩钉螺孳生环境照片</a:t>
            </a:r>
            <a:endParaRPr lang="en-US" altLang="zh-CN" dirty="0" smtClean="0"/>
          </a:p>
          <a:p>
            <a:r>
              <a:rPr lang="zh-CN" altLang="en-US" dirty="0" smtClean="0"/>
              <a:t>（</a:t>
            </a:r>
            <a:r>
              <a:rPr lang="en-US" altLang="zh-CN" dirty="0" smtClean="0"/>
              <a:t>b</a:t>
            </a:r>
            <a:r>
              <a:rPr lang="zh-CN" altLang="en-US" dirty="0" smtClean="0"/>
              <a:t>） 是有螺区，植被高而茂密</a:t>
            </a:r>
            <a:endParaRPr lang="en-US" altLang="zh-CN" dirty="0" smtClean="0"/>
          </a:p>
          <a:p>
            <a:r>
              <a:rPr lang="zh-CN" altLang="en-US" baseline="0" dirty="0" smtClean="0"/>
              <a:t>（</a:t>
            </a:r>
            <a:r>
              <a:rPr lang="en-US" altLang="zh-CN" baseline="0" dirty="0" smtClean="0"/>
              <a:t>c</a:t>
            </a:r>
            <a:r>
              <a:rPr lang="zh-CN" altLang="en-US" baseline="0" dirty="0" smtClean="0"/>
              <a:t>） 是无螺区域，植被稀疏，相对低矮</a:t>
            </a:r>
            <a:endParaRPr lang="en-US" altLang="zh-CN" baseline="0" dirty="0" smtClean="0"/>
          </a:p>
        </p:txBody>
      </p:sp>
      <p:sp>
        <p:nvSpPr>
          <p:cNvPr id="4" name="灯片编号占位符 3"/>
          <p:cNvSpPr>
            <a:spLocks noGrp="1"/>
          </p:cNvSpPr>
          <p:nvPr>
            <p:ph type="sldNum" sz="quarter" idx="10"/>
          </p:nvPr>
        </p:nvSpPr>
        <p:spPr/>
        <p:txBody>
          <a:bodyPr/>
          <a:lstStyle/>
          <a:p>
            <a:fld id="{19408B42-A109-4943-8774-770E9FA947C6}" type="slidenum">
              <a:rPr lang="zh-CN" altLang="en-US" smtClean="0"/>
              <a:pPr/>
              <a:t>11</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a:t>
            </a:r>
            <a:r>
              <a:rPr lang="en-US" altLang="zh-CN" dirty="0" smtClean="0"/>
              <a:t>a</a:t>
            </a:r>
            <a:r>
              <a:rPr lang="zh-CN" altLang="en-US" dirty="0" smtClean="0"/>
              <a:t>） </a:t>
            </a:r>
            <a:r>
              <a:rPr lang="en-US" altLang="zh-CN" dirty="0" smtClean="0"/>
              <a:t>photo</a:t>
            </a:r>
            <a:r>
              <a:rPr lang="en-US" altLang="zh-CN" baseline="0" dirty="0" smtClean="0"/>
              <a:t> of environment near </a:t>
            </a:r>
            <a:r>
              <a:rPr lang="en-US" altLang="zh-CN" baseline="0" dirty="0" err="1" smtClean="0"/>
              <a:t>Dongting</a:t>
            </a:r>
            <a:r>
              <a:rPr lang="en-US" altLang="zh-CN" baseline="0" dirty="0" smtClean="0"/>
              <a:t> Lake is unsuitable for snail breeding soil is very dry and hard.  The white snail are die. </a:t>
            </a:r>
            <a:r>
              <a:rPr lang="en-US" altLang="zh-CN" dirty="0" smtClean="0"/>
              <a:t>It used to be snail breeding area, but because</a:t>
            </a:r>
            <a:r>
              <a:rPr lang="en-US" altLang="zh-CN" baseline="0" dirty="0" smtClean="0"/>
              <a:t> the change of environment, not it is unsuitable for snail survival. </a:t>
            </a:r>
            <a:endParaRPr lang="en-US" altLang="zh-CN"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1" baseline="0" dirty="0" smtClean="0"/>
              <a:t>(b)</a:t>
            </a:r>
            <a:r>
              <a:rPr lang="en-US" altLang="zh-CN" dirty="0" smtClean="0"/>
              <a:t> photo</a:t>
            </a:r>
            <a:r>
              <a:rPr lang="en-US" altLang="zh-CN" baseline="0" dirty="0" smtClean="0"/>
              <a:t> of environment near </a:t>
            </a:r>
            <a:r>
              <a:rPr lang="en-US" altLang="zh-CN" baseline="0" dirty="0" err="1" smtClean="0"/>
              <a:t>Dongting</a:t>
            </a:r>
            <a:r>
              <a:rPr lang="en-US" altLang="zh-CN" baseline="0" dirty="0" smtClean="0"/>
              <a:t> Lake is  very suitable for snail breeding. The soil is very moist</a:t>
            </a: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  and soft.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(c) Photo of snail on site</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We can find that through change the environment of </a:t>
            </a:r>
            <a:r>
              <a:rPr lang="en-US" altLang="zh-CN" baseline="0" dirty="0" err="1" smtClean="0"/>
              <a:t>Dongting</a:t>
            </a:r>
            <a:r>
              <a:rPr lang="en-US" altLang="zh-CN" baseline="0" dirty="0" smtClean="0"/>
              <a:t> Lake, we can eliminate snail.</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latin typeface="+mn-lt"/>
                <a:ea typeface="+mn-ea"/>
                <a:cs typeface="+mn-cs"/>
              </a:rPr>
              <a:t>Then remote sensing can be used to characterize and monitor environmental factors related to snail breeding and reproduction, and become a powerful means to monitor the snail. And the application of remote sensing in </a:t>
            </a:r>
            <a:r>
              <a:rPr lang="en-US" altLang="zh-CN" sz="1200" kern="1200" dirty="0" err="1" smtClean="0">
                <a:solidFill>
                  <a:schemeClr val="tx1"/>
                </a:solidFill>
                <a:latin typeface="+mn-lt"/>
                <a:ea typeface="+mn-ea"/>
                <a:cs typeface="+mn-cs"/>
              </a:rPr>
              <a:t>schistosomiasis</a:t>
            </a:r>
            <a:r>
              <a:rPr lang="en-US" altLang="zh-CN" sz="1200" kern="1200" dirty="0" smtClean="0">
                <a:solidFill>
                  <a:schemeClr val="tx1"/>
                </a:solidFill>
                <a:latin typeface="+mn-lt"/>
                <a:ea typeface="+mn-ea"/>
                <a:cs typeface="+mn-cs"/>
              </a:rPr>
              <a:t> prevention and control will play an increasingly important role.</a:t>
            </a:r>
            <a:endParaRPr lang="zh-CN" altLang="zh-CN"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a:p>
            <a:r>
              <a:rPr lang="en-US" altLang="zh-CN" baseline="0" dirty="0" smtClean="0"/>
              <a:t> </a:t>
            </a:r>
            <a:r>
              <a:rPr lang="zh-CN" altLang="en-US" dirty="0" smtClean="0"/>
              <a:t>是目前洞庭湖周边的非钉螺滋生地环境照片，可以发现这个地方的土壤很干燥很硬，图中白色的钉螺是往年死螺，说明这个地方曾经是钉螺孳生范围，由于环境变化，已经不适宜钉螺孳生。</a:t>
            </a:r>
            <a:endParaRPr lang="en-US" altLang="zh-CN" dirty="0" smtClean="0"/>
          </a:p>
          <a:p>
            <a:r>
              <a:rPr lang="zh-CN" altLang="en-US" dirty="0" smtClean="0"/>
              <a:t>（</a:t>
            </a:r>
            <a:r>
              <a:rPr lang="en-US" altLang="zh-CN" dirty="0" smtClean="0"/>
              <a:t>b</a:t>
            </a:r>
            <a:r>
              <a:rPr lang="zh-CN" altLang="en-US" dirty="0" smtClean="0"/>
              <a:t>） </a:t>
            </a:r>
            <a:r>
              <a:rPr lang="zh-CN" altLang="en-US" baseline="0" dirty="0" smtClean="0"/>
              <a:t>是钉螺分布的地面现场，灰色的就是钉螺，可以看出适宜钉螺的地表土壤湿润而松软。</a:t>
            </a:r>
            <a:endParaRPr lang="en-US" altLang="zh-CN" baseline="0" dirty="0" smtClean="0"/>
          </a:p>
          <a:p>
            <a:r>
              <a:rPr lang="zh-CN" altLang="en-US" baseline="0" dirty="0" smtClean="0"/>
              <a:t>（</a:t>
            </a:r>
            <a:r>
              <a:rPr lang="en-US" altLang="zh-CN" baseline="0" dirty="0" smtClean="0"/>
              <a:t>e</a:t>
            </a:r>
            <a:r>
              <a:rPr lang="zh-CN" altLang="en-US" baseline="0" dirty="0" smtClean="0"/>
              <a:t>） 是现场钉螺照片</a:t>
            </a:r>
            <a:endParaRPr lang="en-US" altLang="zh-CN" baseline="0" dirty="0" smtClean="0"/>
          </a:p>
          <a:p>
            <a:endParaRPr lang="en-US" altLang="zh-CN" baseline="0" dirty="0" smtClean="0"/>
          </a:p>
          <a:p>
            <a:r>
              <a:rPr lang="en-US" altLang="zh-CN" baseline="0" dirty="0" smtClean="0"/>
              <a:t>    </a:t>
            </a:r>
            <a:r>
              <a:rPr lang="zh-CN" altLang="en-US" baseline="0" dirty="0" smtClean="0"/>
              <a:t>说明通过环境改造可以改变洞庭湖地区的环境特征，进而消灭钉螺，控制血吸虫病的感染和传播，遥感技术可以监测大尺度、长时间序列的环境变化，进而监测钉螺的分布变化趋势，为血吸虫病防控及相关政策的制定提供最快速、详实的数据。</a:t>
            </a:r>
            <a:endParaRPr lang="en-US" altLang="zh-CN" baseline="0" dirty="0" smtClean="0"/>
          </a:p>
        </p:txBody>
      </p:sp>
      <p:sp>
        <p:nvSpPr>
          <p:cNvPr id="4" name="灯片编号占位符 3"/>
          <p:cNvSpPr>
            <a:spLocks noGrp="1"/>
          </p:cNvSpPr>
          <p:nvPr>
            <p:ph type="sldNum" sz="quarter" idx="10"/>
          </p:nvPr>
        </p:nvSpPr>
        <p:spPr/>
        <p:txBody>
          <a:bodyPr/>
          <a:lstStyle/>
          <a:p>
            <a:fld id="{19408B42-A109-4943-8774-770E9FA947C6}" type="slidenum">
              <a:rPr lang="zh-CN" altLang="en-US" smtClean="0"/>
              <a:pPr/>
              <a:t>12</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altLang="zh-CN" dirty="0" smtClean="0">
                <a:ea typeface="宋体" charset="-122"/>
              </a:rPr>
              <a:t>Collect in-situ data, including field measurement data (</a:t>
            </a:r>
            <a:r>
              <a:rPr lang="en-US" altLang="zh-CN" sz="1400" dirty="0" smtClean="0">
                <a:ea typeface="宋体" charset="-122"/>
              </a:rPr>
              <a:t>2013</a:t>
            </a:r>
            <a:r>
              <a:rPr lang="en-US" altLang="zh-CN" dirty="0" smtClean="0">
                <a:ea typeface="宋体" charset="-122"/>
              </a:rPr>
              <a:t>) and historical data (</a:t>
            </a:r>
            <a:r>
              <a:rPr lang="en-US" altLang="zh-CN" sz="1400" dirty="0" smtClean="0">
                <a:ea typeface="宋体" charset="-122"/>
              </a:rPr>
              <a:t>03-12</a:t>
            </a:r>
            <a:r>
              <a:rPr lang="en-US" altLang="zh-CN" dirty="0" smtClean="0">
                <a:ea typeface="宋体" charset="-122"/>
              </a:rPr>
              <a:t>). The</a:t>
            </a:r>
            <a:r>
              <a:rPr lang="en-US" altLang="zh-CN" baseline="0" dirty="0" smtClean="0">
                <a:ea typeface="宋体" charset="-122"/>
              </a:rPr>
              <a:t> survey parameters are : survey location, No. of survey frame, No. of living snails, etc.</a:t>
            </a:r>
          </a:p>
          <a:p>
            <a:pPr marL="0" marR="0" lvl="1"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ea typeface="宋体" charset="-122"/>
              </a:rPr>
              <a:t>Fig 4 is the </a:t>
            </a:r>
            <a:r>
              <a:rPr lang="en-US" altLang="zh-CN" sz="1200" kern="1200" dirty="0" smtClean="0">
                <a:solidFill>
                  <a:schemeClr val="tx1"/>
                </a:solidFill>
                <a:latin typeface="+mn-lt"/>
                <a:ea typeface="宋体" charset="-122"/>
                <a:cs typeface="+mn-cs"/>
              </a:rPr>
              <a:t>location of snail survey of </a:t>
            </a:r>
            <a:r>
              <a:rPr lang="en-US" altLang="zh-CN" sz="1200" kern="1200" dirty="0" err="1" smtClean="0">
                <a:solidFill>
                  <a:schemeClr val="tx1"/>
                </a:solidFill>
                <a:latin typeface="+mn-lt"/>
                <a:ea typeface="宋体" charset="-122"/>
                <a:cs typeface="+mn-cs"/>
              </a:rPr>
              <a:t>JunShan</a:t>
            </a:r>
            <a:r>
              <a:rPr lang="en-US" altLang="zh-CN" sz="1200" kern="1200" dirty="0" smtClean="0">
                <a:solidFill>
                  <a:schemeClr val="tx1"/>
                </a:solidFill>
                <a:latin typeface="+mn-lt"/>
                <a:ea typeface="宋体" charset="-122"/>
                <a:cs typeface="+mn-cs"/>
              </a:rPr>
              <a:t> District, near </a:t>
            </a:r>
            <a:r>
              <a:rPr lang="en-US" altLang="zh-CN" sz="1200" kern="1200" dirty="0" err="1" smtClean="0">
                <a:solidFill>
                  <a:schemeClr val="tx1"/>
                </a:solidFill>
                <a:latin typeface="+mn-lt"/>
                <a:ea typeface="宋体" charset="-122"/>
                <a:cs typeface="+mn-cs"/>
              </a:rPr>
              <a:t>Dongting</a:t>
            </a:r>
            <a:r>
              <a:rPr lang="en-US" altLang="zh-CN" sz="1200" kern="1200" dirty="0" smtClean="0">
                <a:solidFill>
                  <a:schemeClr val="tx1"/>
                </a:solidFill>
                <a:latin typeface="+mn-lt"/>
                <a:ea typeface="宋体" charset="-122"/>
                <a:cs typeface="+mn-cs"/>
              </a:rPr>
              <a:t> Lake.</a:t>
            </a:r>
          </a:p>
          <a:p>
            <a:pPr marL="0" marR="0" lvl="1"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latin typeface="+mn-lt"/>
                <a:ea typeface="宋体" charset="-122"/>
                <a:cs typeface="+mn-cs"/>
              </a:rPr>
              <a:t>Above</a:t>
            </a:r>
            <a:r>
              <a:rPr lang="en-US" altLang="zh-CN" sz="1200" kern="1200" baseline="0" dirty="0" smtClean="0">
                <a:solidFill>
                  <a:schemeClr val="tx1"/>
                </a:solidFill>
                <a:latin typeface="+mn-lt"/>
                <a:ea typeface="宋体" charset="-122"/>
                <a:cs typeface="+mn-cs"/>
              </a:rPr>
              <a:t> survey data can provide </a:t>
            </a:r>
            <a:r>
              <a:rPr lang="en-US" altLang="zh-CN" dirty="0" smtClean="0"/>
              <a:t>Sufficient data source for the building of snail</a:t>
            </a:r>
            <a:r>
              <a:rPr lang="en-US" altLang="zh-CN" baseline="0" dirty="0" smtClean="0"/>
              <a:t> remote sensing model, model validation, </a:t>
            </a:r>
            <a:r>
              <a:rPr lang="en-US" altLang="zh-CN" sz="1200" kern="1200" baseline="0" dirty="0" smtClean="0">
                <a:solidFill>
                  <a:schemeClr val="tx1"/>
                </a:solidFill>
                <a:latin typeface="+mn-lt"/>
                <a:ea typeface="宋体" charset="-122"/>
                <a:cs typeface="+mn-cs"/>
              </a:rPr>
              <a:t>dynamic monitoring and analysis.</a:t>
            </a:r>
            <a:endParaRPr lang="zh-CN" altLang="en-US" sz="1200" kern="1200" baseline="0" dirty="0" smtClean="0">
              <a:solidFill>
                <a:schemeClr val="tx1"/>
              </a:solidFill>
              <a:latin typeface="+mn-lt"/>
              <a:ea typeface="宋体" charset="-122"/>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a:p>
            <a:pPr marL="0" marR="0" lvl="1" indent="0" algn="l" defTabSz="914400" rtl="0" eaLnBrk="1" fontAlgn="auto" latinLnBrk="0" hangingPunct="1">
              <a:lnSpc>
                <a:spcPct val="100000"/>
              </a:lnSpc>
              <a:spcBef>
                <a:spcPts val="0"/>
              </a:spcBef>
              <a:spcAft>
                <a:spcPts val="0"/>
              </a:spcAft>
              <a:buClrTx/>
              <a:buSzTx/>
              <a:buFontTx/>
              <a:buNone/>
              <a:tabLst/>
              <a:defRPr/>
            </a:pPr>
            <a:endParaRPr lang="zh-CN" altLang="en-US" sz="1200" kern="1200" dirty="0" smtClean="0">
              <a:solidFill>
                <a:schemeClr val="tx1"/>
              </a:solidFill>
              <a:latin typeface="+mn-lt"/>
              <a:ea typeface="宋体" charset="-122"/>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ea typeface="宋体" charset="-122"/>
            </a:endParaRPr>
          </a:p>
          <a:p>
            <a:endParaRPr lang="en-US" altLang="zh-CN" dirty="0" smtClean="0"/>
          </a:p>
          <a:p>
            <a:r>
              <a:rPr lang="zh-CN" altLang="en-US" dirty="0" smtClean="0"/>
              <a:t>获得了</a:t>
            </a:r>
            <a:r>
              <a:rPr lang="en-US" altLang="zh-CN" dirty="0" smtClean="0"/>
              <a:t>2012-2012</a:t>
            </a:r>
            <a:r>
              <a:rPr lang="zh-CN" altLang="en-US" dirty="0" smtClean="0"/>
              <a:t>年洞庭湖附近君山区的历史查螺数据，以及</a:t>
            </a:r>
            <a:r>
              <a:rPr lang="en-US" altLang="zh-CN" dirty="0" smtClean="0"/>
              <a:t>2013</a:t>
            </a:r>
            <a:r>
              <a:rPr lang="zh-CN" altLang="en-US" dirty="0" smtClean="0"/>
              <a:t>年的现场查螺数据，获取的数据主要是：钉螺分布位置，框数，以及活螺个数等地面实测数据，</a:t>
            </a:r>
            <a:r>
              <a:rPr lang="en-US" altLang="zh-CN" dirty="0" smtClean="0"/>
              <a:t>Fig.4</a:t>
            </a:r>
            <a:r>
              <a:rPr lang="en-US" altLang="zh-CN" baseline="0" dirty="0" smtClean="0"/>
              <a:t> </a:t>
            </a:r>
            <a:r>
              <a:rPr lang="zh-CN" altLang="en-US" dirty="0" smtClean="0"/>
              <a:t>是钉螺野外调查现场的空间分布图。</a:t>
            </a:r>
            <a:endParaRPr lang="en-US" altLang="zh-CN" dirty="0" smtClean="0"/>
          </a:p>
          <a:p>
            <a:endParaRPr lang="en-US" altLang="zh-CN" dirty="0" smtClean="0"/>
          </a:p>
          <a:p>
            <a:r>
              <a:rPr lang="zh-CN" altLang="en-US" dirty="0" smtClean="0"/>
              <a:t>这些地面数据将为钉螺遥感监测模型的建立，以及模型验证，动态监测和分析提供充分的数据源支持。</a:t>
            </a:r>
            <a:endParaRPr lang="zh-CN" altLang="en-US" dirty="0"/>
          </a:p>
        </p:txBody>
      </p:sp>
      <p:sp>
        <p:nvSpPr>
          <p:cNvPr id="4" name="灯片编号占位符 3"/>
          <p:cNvSpPr>
            <a:spLocks noGrp="1"/>
          </p:cNvSpPr>
          <p:nvPr>
            <p:ph type="sldNum" sz="quarter" idx="10"/>
          </p:nvPr>
        </p:nvSpPr>
        <p:spPr/>
        <p:txBody>
          <a:bodyPr/>
          <a:lstStyle/>
          <a:p>
            <a:fld id="{19408B42-A109-4943-8774-770E9FA947C6}" type="slidenum">
              <a:rPr lang="zh-CN" altLang="en-US" smtClean="0"/>
              <a:pPr/>
              <a:t>13</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2A0CD69-C857-4C4F-AEFF-12E9BAB7DB5D}" type="datetimeFigureOut">
              <a:rPr lang="en-GB" smtClean="0"/>
              <a:pPr/>
              <a:t>26/08/2015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E4D864E-F094-4452-9547-A52906B61F4B}" type="slidenum">
              <a:rPr lang="en-GB" smtClean="0"/>
              <a:pPr/>
              <a:t>‹#›</a:t>
            </a:fld>
            <a:endParaRPr lang="en-GB"/>
          </a:p>
        </p:txBody>
      </p:sp>
      <p:pic>
        <p:nvPicPr>
          <p:cNvPr id="7" name="Picture 6"/>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1"/>
            <a:ext cx="9144000" cy="6870319"/>
          </a:xfrm>
          <a:prstGeom prst="rect">
            <a:avLst/>
          </a:prstGeom>
        </p:spPr>
      </p:pic>
      <p:sp>
        <p:nvSpPr>
          <p:cNvPr id="8" name="Slide Number Placeholder 6"/>
          <p:cNvSpPr txBox="1">
            <a:spLocks/>
          </p:cNvSpPr>
          <p:nvPr userDrawn="1"/>
        </p:nvSpPr>
        <p:spPr>
          <a:xfrm>
            <a:off x="6974904" y="6520259"/>
            <a:ext cx="2133600" cy="33774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4D864E-F094-4452-9547-A52906B61F4B}" type="slidenum">
              <a:rPr lang="en-GB" smtClean="0"/>
              <a:pPr/>
              <a:t>‹#›</a:t>
            </a:fld>
            <a:endParaRPr lang="en-GB"/>
          </a:p>
        </p:txBody>
      </p:sp>
      <p:sp>
        <p:nvSpPr>
          <p:cNvPr id="9" name="Slide Number Placeholder 6"/>
          <p:cNvSpPr txBox="1">
            <a:spLocks/>
          </p:cNvSpPr>
          <p:nvPr userDrawn="1"/>
        </p:nvSpPr>
        <p:spPr>
          <a:xfrm>
            <a:off x="6974904" y="6520259"/>
            <a:ext cx="2133600" cy="33774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4D864E-F094-4452-9547-A52906B61F4B}" type="slidenum">
              <a:rPr lang="en-GB" smtClean="0">
                <a:solidFill>
                  <a:schemeClr val="bg1"/>
                </a:solidFill>
              </a:rPr>
              <a:pPr/>
              <a:t>‹#›</a:t>
            </a:fld>
            <a:endParaRPr lang="en-GB">
              <a:solidFill>
                <a:schemeClr val="bg1"/>
              </a:solidFill>
            </a:endParaRPr>
          </a:p>
        </p:txBody>
      </p:sp>
    </p:spTree>
    <p:extLst>
      <p:ext uri="{BB962C8B-B14F-4D97-AF65-F5344CB8AC3E}">
        <p14:creationId xmlns="" xmlns:p14="http://schemas.microsoft.com/office/powerpoint/2010/main" val="245092233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2A0CD69-C857-4C4F-AEFF-12E9BAB7DB5D}" type="datetimeFigureOut">
              <a:rPr lang="en-GB" smtClean="0"/>
              <a:pPr/>
              <a:t>26/08/2015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E4D864E-F094-4452-9547-A52906B61F4B}" type="slidenum">
              <a:rPr lang="en-GB" smtClean="0"/>
              <a:pPr/>
              <a:t>‹#›</a:t>
            </a:fld>
            <a:endParaRPr lang="en-GB"/>
          </a:p>
        </p:txBody>
      </p:sp>
    </p:spTree>
    <p:extLst>
      <p:ext uri="{BB962C8B-B14F-4D97-AF65-F5344CB8AC3E}">
        <p14:creationId xmlns="" xmlns:p14="http://schemas.microsoft.com/office/powerpoint/2010/main" val="38315866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2A0CD69-C857-4C4F-AEFF-12E9BAB7DB5D}" type="datetimeFigureOut">
              <a:rPr lang="en-GB" smtClean="0"/>
              <a:pPr/>
              <a:t>26/08/2015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E4D864E-F094-4452-9547-A52906B61F4B}" type="slidenum">
              <a:rPr lang="en-GB" smtClean="0"/>
              <a:pPr/>
              <a:t>‹#›</a:t>
            </a:fld>
            <a:endParaRPr lang="en-GB"/>
          </a:p>
        </p:txBody>
      </p:sp>
    </p:spTree>
    <p:extLst>
      <p:ext uri="{BB962C8B-B14F-4D97-AF65-F5344CB8AC3E}">
        <p14:creationId xmlns="" xmlns:p14="http://schemas.microsoft.com/office/powerpoint/2010/main" val="6214335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zh-CN" altLang="en-US" smtClean="0"/>
              <a:t>单击此处编辑母版标题样式</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en-GB"/>
          </a:p>
        </p:txBody>
      </p:sp>
      <p:sp>
        <p:nvSpPr>
          <p:cNvPr id="4" name="Date Placeholder 3"/>
          <p:cNvSpPr>
            <a:spLocks noGrp="1"/>
          </p:cNvSpPr>
          <p:nvPr>
            <p:ph type="dt" sz="half" idx="10"/>
          </p:nvPr>
        </p:nvSpPr>
        <p:spPr/>
        <p:txBody>
          <a:bodyPr/>
          <a:lstStyle/>
          <a:p>
            <a:fld id="{DB4F7201-D8CC-48AE-94AE-593454F0CAC6}" type="datetimeFigureOut">
              <a:rPr lang="en-GB" smtClean="0"/>
              <a:pPr/>
              <a:t>26/08/2015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0FACE2B-E0EA-4DC2-811B-4DB2BEA3B1C2}" type="slidenum">
              <a:rPr lang="en-GB" smtClean="0"/>
              <a:pPr/>
              <a:t>‹#›</a:t>
            </a:fld>
            <a:endParaRPr lang="en-GB"/>
          </a:p>
        </p:txBody>
      </p:sp>
    </p:spTree>
    <p:extLst>
      <p:ext uri="{BB962C8B-B14F-4D97-AF65-F5344CB8AC3E}">
        <p14:creationId xmlns="" xmlns:p14="http://schemas.microsoft.com/office/powerpoint/2010/main" val="355437239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2A0CD69-C857-4C4F-AEFF-12E9BAB7DB5D}" type="datetimeFigureOut">
              <a:rPr lang="en-GB" smtClean="0"/>
              <a:pPr/>
              <a:t>26/08/2015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E4D864E-F094-4452-9547-A52906B61F4B}" type="slidenum">
              <a:rPr lang="en-GB" smtClean="0"/>
              <a:pPr/>
              <a:t>‹#›</a:t>
            </a:fld>
            <a:endParaRPr lang="en-GB"/>
          </a:p>
        </p:txBody>
      </p:sp>
    </p:spTree>
    <p:extLst>
      <p:ext uri="{BB962C8B-B14F-4D97-AF65-F5344CB8AC3E}">
        <p14:creationId xmlns="" xmlns:p14="http://schemas.microsoft.com/office/powerpoint/2010/main" val="12398876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2A0CD69-C857-4C4F-AEFF-12E9BAB7DB5D}" type="datetimeFigureOut">
              <a:rPr lang="en-GB" smtClean="0"/>
              <a:pPr/>
              <a:t>26/08/2015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E4D864E-F094-4452-9547-A52906B61F4B}" type="slidenum">
              <a:rPr lang="en-GB" smtClean="0"/>
              <a:pPr/>
              <a:t>‹#›</a:t>
            </a:fld>
            <a:endParaRPr lang="en-GB"/>
          </a:p>
        </p:txBody>
      </p:sp>
    </p:spTree>
    <p:extLst>
      <p:ext uri="{BB962C8B-B14F-4D97-AF65-F5344CB8AC3E}">
        <p14:creationId xmlns="" xmlns:p14="http://schemas.microsoft.com/office/powerpoint/2010/main" val="3302203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A2A0CD69-C857-4C4F-AEFF-12E9BAB7DB5D}" type="datetimeFigureOut">
              <a:rPr lang="en-GB" smtClean="0"/>
              <a:pPr/>
              <a:t>26/08/2015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E4D864E-F094-4452-9547-A52906B61F4B}" type="slidenum">
              <a:rPr lang="en-GB" smtClean="0"/>
              <a:pPr/>
              <a:t>‹#›</a:t>
            </a:fld>
            <a:endParaRPr lang="en-GB"/>
          </a:p>
        </p:txBody>
      </p:sp>
    </p:spTree>
    <p:extLst>
      <p:ext uri="{BB962C8B-B14F-4D97-AF65-F5344CB8AC3E}">
        <p14:creationId xmlns="" xmlns:p14="http://schemas.microsoft.com/office/powerpoint/2010/main" val="3768150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A2A0CD69-C857-4C4F-AEFF-12E9BAB7DB5D}" type="datetimeFigureOut">
              <a:rPr lang="en-GB" smtClean="0"/>
              <a:pPr/>
              <a:t>26/08/2015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E4D864E-F094-4452-9547-A52906B61F4B}" type="slidenum">
              <a:rPr lang="en-GB" smtClean="0"/>
              <a:pPr/>
              <a:t>‹#›</a:t>
            </a:fld>
            <a:endParaRPr lang="en-GB"/>
          </a:p>
        </p:txBody>
      </p:sp>
    </p:spTree>
    <p:extLst>
      <p:ext uri="{BB962C8B-B14F-4D97-AF65-F5344CB8AC3E}">
        <p14:creationId xmlns="" xmlns:p14="http://schemas.microsoft.com/office/powerpoint/2010/main" val="2696057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A2A0CD69-C857-4C4F-AEFF-12E9BAB7DB5D}" type="datetimeFigureOut">
              <a:rPr lang="en-GB" smtClean="0"/>
              <a:pPr/>
              <a:t>26/08/2015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E4D864E-F094-4452-9547-A52906B61F4B}" type="slidenum">
              <a:rPr lang="en-GB" smtClean="0"/>
              <a:pPr/>
              <a:t>‹#›</a:t>
            </a:fld>
            <a:endParaRPr lang="en-GB"/>
          </a:p>
        </p:txBody>
      </p:sp>
    </p:spTree>
    <p:extLst>
      <p:ext uri="{BB962C8B-B14F-4D97-AF65-F5344CB8AC3E}">
        <p14:creationId xmlns="" xmlns:p14="http://schemas.microsoft.com/office/powerpoint/2010/main" val="2522936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A0CD69-C857-4C4F-AEFF-12E9BAB7DB5D}" type="datetimeFigureOut">
              <a:rPr lang="en-GB" smtClean="0"/>
              <a:pPr/>
              <a:t>26/08/2015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E4D864E-F094-4452-9547-A52906B61F4B}" type="slidenum">
              <a:rPr lang="en-GB" smtClean="0"/>
              <a:pPr/>
              <a:t>‹#›</a:t>
            </a:fld>
            <a:endParaRPr lang="en-GB"/>
          </a:p>
        </p:txBody>
      </p:sp>
    </p:spTree>
    <p:extLst>
      <p:ext uri="{BB962C8B-B14F-4D97-AF65-F5344CB8AC3E}">
        <p14:creationId xmlns="" xmlns:p14="http://schemas.microsoft.com/office/powerpoint/2010/main" val="24565477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A0CD69-C857-4C4F-AEFF-12E9BAB7DB5D}" type="datetimeFigureOut">
              <a:rPr lang="en-GB" smtClean="0"/>
              <a:pPr/>
              <a:t>26/08/2015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6974904" y="6520259"/>
            <a:ext cx="2133600" cy="337741"/>
          </a:xfrm>
        </p:spPr>
        <p:txBody>
          <a:bodyPr/>
          <a:lstStyle/>
          <a:p>
            <a:fld id="{CE4D864E-F094-4452-9547-A52906B61F4B}" type="slidenum">
              <a:rPr lang="en-GB" smtClean="0"/>
              <a:pPr/>
              <a:t>‹#›</a:t>
            </a:fld>
            <a:endParaRPr lang="en-GB"/>
          </a:p>
        </p:txBody>
      </p:sp>
      <p:sp>
        <p:nvSpPr>
          <p:cNvPr id="8" name="Slide Number Placeholder 6"/>
          <p:cNvSpPr txBox="1">
            <a:spLocks/>
          </p:cNvSpPr>
          <p:nvPr userDrawn="1"/>
        </p:nvSpPr>
        <p:spPr>
          <a:xfrm>
            <a:off x="6974904" y="6520259"/>
            <a:ext cx="2133600" cy="33774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4D864E-F094-4452-9547-A52906B61F4B}" type="slidenum">
              <a:rPr lang="en-GB" smtClean="0">
                <a:solidFill>
                  <a:schemeClr val="bg1"/>
                </a:solidFill>
              </a:rPr>
              <a:pPr/>
              <a:t>‹#›</a:t>
            </a:fld>
            <a:endParaRPr lang="en-GB">
              <a:solidFill>
                <a:schemeClr val="bg1"/>
              </a:solidFill>
            </a:endParaRPr>
          </a:p>
        </p:txBody>
      </p:sp>
    </p:spTree>
    <p:extLst>
      <p:ext uri="{BB962C8B-B14F-4D97-AF65-F5344CB8AC3E}">
        <p14:creationId xmlns="" xmlns:p14="http://schemas.microsoft.com/office/powerpoint/2010/main" val="2803577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A0CD69-C857-4C4F-AEFF-12E9BAB7DB5D}" type="datetimeFigureOut">
              <a:rPr lang="en-GB" smtClean="0"/>
              <a:pPr/>
              <a:t>26/08/2015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E4D864E-F094-4452-9547-A52906B61F4B}" type="slidenum">
              <a:rPr lang="en-GB" smtClean="0"/>
              <a:pPr/>
              <a:t>‹#›</a:t>
            </a:fld>
            <a:endParaRPr lang="en-GB"/>
          </a:p>
        </p:txBody>
      </p:sp>
    </p:spTree>
    <p:extLst>
      <p:ext uri="{BB962C8B-B14F-4D97-AF65-F5344CB8AC3E}">
        <p14:creationId xmlns="" xmlns:p14="http://schemas.microsoft.com/office/powerpoint/2010/main" val="8435672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A0CD69-C857-4C4F-AEFF-12E9BAB7DB5D}" type="datetimeFigureOut">
              <a:rPr lang="en-GB" smtClean="0"/>
              <a:pPr/>
              <a:t>26/08/2015</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4D864E-F094-4452-9547-A52906B61F4B}" type="slidenum">
              <a:rPr lang="en-GB" smtClean="0"/>
              <a:pPr/>
              <a:t>‹#›</a:t>
            </a:fld>
            <a:endParaRPr lang="en-GB"/>
          </a:p>
        </p:txBody>
      </p:sp>
      <p:pic>
        <p:nvPicPr>
          <p:cNvPr id="7" name="Picture 6"/>
          <p:cNvPicPr>
            <a:picLocks noChangeAspect="1"/>
          </p:cNvPicPr>
          <p:nvPr userDrawn="1"/>
        </p:nvPicPr>
        <p:blipFill>
          <a:blip r:embed="rId14" cstate="print">
            <a:extLst>
              <a:ext uri="{28A0092B-C50C-407E-A947-70E740481C1C}">
                <a14:useLocalDpi xmlns="" xmlns:a14="http://schemas.microsoft.com/office/drawing/2010/main" val="0"/>
              </a:ext>
            </a:extLst>
          </a:blip>
          <a:stretch>
            <a:fillRect/>
          </a:stretch>
        </p:blipFill>
        <p:spPr>
          <a:xfrm>
            <a:off x="0" y="-1"/>
            <a:ext cx="9144000" cy="6870319"/>
          </a:xfrm>
          <a:prstGeom prst="rect">
            <a:avLst/>
          </a:prstGeom>
        </p:spPr>
      </p:pic>
      <p:sp>
        <p:nvSpPr>
          <p:cNvPr id="9" name="Slide Number Placeholder 6"/>
          <p:cNvSpPr txBox="1">
            <a:spLocks/>
          </p:cNvSpPr>
          <p:nvPr userDrawn="1"/>
        </p:nvSpPr>
        <p:spPr>
          <a:xfrm>
            <a:off x="6974904" y="6520259"/>
            <a:ext cx="2133600" cy="33774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4D864E-F094-4452-9547-A52906B61F4B}" type="slidenum">
              <a:rPr lang="en-GB" smtClean="0">
                <a:solidFill>
                  <a:schemeClr val="bg1"/>
                </a:solidFill>
              </a:rPr>
              <a:pPr/>
              <a:t>‹#›</a:t>
            </a:fld>
            <a:endParaRPr lang="en-GB">
              <a:solidFill>
                <a:schemeClr val="bg1"/>
              </a:solidFill>
            </a:endParaRPr>
          </a:p>
        </p:txBody>
      </p:sp>
    </p:spTree>
    <p:extLst>
      <p:ext uri="{BB962C8B-B14F-4D97-AF65-F5344CB8AC3E}">
        <p14:creationId xmlns="" xmlns:p14="http://schemas.microsoft.com/office/powerpoint/2010/main" val="36161449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6.jpeg"/><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9.xml.rels><?xml version="1.0" encoding="UTF-8" standalone="yes"?>
<Relationships xmlns="http://schemas.openxmlformats.org/package/2006/relationships"><Relationship Id="rId8" Type="http://schemas.openxmlformats.org/officeDocument/2006/relationships/image" Target="../media/image54.jpeg"/><Relationship Id="rId13" Type="http://schemas.openxmlformats.org/officeDocument/2006/relationships/image" Target="../media/image59.jpeg"/><Relationship Id="rId3" Type="http://schemas.openxmlformats.org/officeDocument/2006/relationships/image" Target="../media/image49.emf"/><Relationship Id="rId7" Type="http://schemas.openxmlformats.org/officeDocument/2006/relationships/image" Target="../media/image53.jpeg"/><Relationship Id="rId12" Type="http://schemas.openxmlformats.org/officeDocument/2006/relationships/image" Target="../media/image58.jpeg"/><Relationship Id="rId2" Type="http://schemas.openxmlformats.org/officeDocument/2006/relationships/notesSlide" Target="../notesSlides/notesSlide15.xml"/><Relationship Id="rId16" Type="http://schemas.openxmlformats.org/officeDocument/2006/relationships/image" Target="../media/image61.emf"/><Relationship Id="rId1" Type="http://schemas.openxmlformats.org/officeDocument/2006/relationships/slideLayout" Target="../slideLayouts/slideLayout1.xml"/><Relationship Id="rId6" Type="http://schemas.openxmlformats.org/officeDocument/2006/relationships/image" Target="../media/image52.emf"/><Relationship Id="rId11" Type="http://schemas.openxmlformats.org/officeDocument/2006/relationships/image" Target="../media/image57.jpeg"/><Relationship Id="rId5" Type="http://schemas.openxmlformats.org/officeDocument/2006/relationships/image" Target="../media/image51.emf"/><Relationship Id="rId15" Type="http://schemas.openxmlformats.org/officeDocument/2006/relationships/image" Target="../media/image38.png"/><Relationship Id="rId10" Type="http://schemas.openxmlformats.org/officeDocument/2006/relationships/image" Target="../media/image56.jpeg"/><Relationship Id="rId4" Type="http://schemas.openxmlformats.org/officeDocument/2006/relationships/image" Target="../media/image50.emf"/><Relationship Id="rId9" Type="http://schemas.openxmlformats.org/officeDocument/2006/relationships/image" Target="../media/image55.jpeg"/><Relationship Id="rId14"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2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64.jpeg"/></Relationships>
</file>

<file path=ppt/slides/_rels/slide22.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66.emf"/></Relationships>
</file>

<file path=ppt/slides/_rels/slide2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69.jpeg"/><Relationship Id="rId4" Type="http://schemas.openxmlformats.org/officeDocument/2006/relationships/image" Target="../media/image68.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72.png"/><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8" Type="http://schemas.openxmlformats.org/officeDocument/2006/relationships/image" Target="../media/image11.wmf"/><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image" Target="../media/image73.jpeg"/><Relationship Id="rId1" Type="http://schemas.openxmlformats.org/officeDocument/2006/relationships/slideLayout" Target="../slideLayouts/slideLayout12.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2.xml"/><Relationship Id="rId1" Type="http://schemas.openxmlformats.org/officeDocument/2006/relationships/vmlDrawing" Target="../drawings/vmlDrawing3.vml"/><Relationship Id="rId6" Type="http://schemas.openxmlformats.org/officeDocument/2006/relationships/oleObject" Target="../embeddings/oleObject6.bin"/><Relationship Id="rId5" Type="http://schemas.openxmlformats.org/officeDocument/2006/relationships/oleObject" Target="../embeddings/oleObject5.bin"/><Relationship Id="rId4" Type="http://schemas.openxmlformats.org/officeDocument/2006/relationships/oleObject" Target="../embeddings/oleObject4.bin"/></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83.jpeg"/><Relationship Id="rId7" Type="http://schemas.openxmlformats.org/officeDocument/2006/relationships/image" Target="../media/image85.jpeg"/><Relationship Id="rId2" Type="http://schemas.openxmlformats.org/officeDocument/2006/relationships/image" Target="../media/image42.jpeg"/><Relationship Id="rId1" Type="http://schemas.openxmlformats.org/officeDocument/2006/relationships/slideLayout" Target="../slideLayouts/slideLayout12.xml"/><Relationship Id="rId6" Type="http://schemas.openxmlformats.org/officeDocument/2006/relationships/image" Target="../media/image41.jpeg"/><Relationship Id="rId5" Type="http://schemas.openxmlformats.org/officeDocument/2006/relationships/image" Target="../media/image84.jpeg"/><Relationship Id="rId4" Type="http://schemas.openxmlformats.org/officeDocument/2006/relationships/image" Target="../media/image43.jpeg"/><Relationship Id="rId9" Type="http://schemas.openxmlformats.org/officeDocument/2006/relationships/image" Target="../media/image86.jpeg"/></Relationships>
</file>

<file path=ppt/slides/_rels/slide34.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46.jpeg"/><Relationship Id="rId7" Type="http://schemas.openxmlformats.org/officeDocument/2006/relationships/image" Target="../media/image91.jpeg"/><Relationship Id="rId2" Type="http://schemas.openxmlformats.org/officeDocument/2006/relationships/image" Target="../media/image87.jpeg"/><Relationship Id="rId1" Type="http://schemas.openxmlformats.org/officeDocument/2006/relationships/slideLayout" Target="../slideLayouts/slideLayout12.xml"/><Relationship Id="rId6" Type="http://schemas.openxmlformats.org/officeDocument/2006/relationships/image" Target="../media/image90.png"/><Relationship Id="rId5" Type="http://schemas.openxmlformats.org/officeDocument/2006/relationships/image" Target="../media/image89.jpeg"/><Relationship Id="rId4" Type="http://schemas.openxmlformats.org/officeDocument/2006/relationships/image" Target="../media/image88.jpeg"/></Relationships>
</file>

<file path=ppt/slides/_rels/slide35.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image" Target="../media/image50.emf"/><Relationship Id="rId7" Type="http://schemas.openxmlformats.org/officeDocument/2006/relationships/image" Target="../media/image95.emf"/><Relationship Id="rId2" Type="http://schemas.openxmlformats.org/officeDocument/2006/relationships/image" Target="../media/image93.png"/><Relationship Id="rId1" Type="http://schemas.openxmlformats.org/officeDocument/2006/relationships/slideLayout" Target="../slideLayouts/slideLayout12.xml"/><Relationship Id="rId6" Type="http://schemas.openxmlformats.org/officeDocument/2006/relationships/image" Target="../media/image94.emf"/><Relationship Id="rId5" Type="http://schemas.openxmlformats.org/officeDocument/2006/relationships/image" Target="../media/image52.emf"/><Relationship Id="rId4" Type="http://schemas.openxmlformats.org/officeDocument/2006/relationships/image" Target="../media/image51.emf"/></Relationships>
</file>

<file path=ppt/slides/_rels/slide36.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image" Target="../media/image97.png"/><Relationship Id="rId1" Type="http://schemas.openxmlformats.org/officeDocument/2006/relationships/slideLayout" Target="../slideLayouts/slideLayout1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37.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image" Target="../media/image103.png"/><Relationship Id="rId1" Type="http://schemas.openxmlformats.org/officeDocument/2006/relationships/slideLayout" Target="../slideLayouts/slideLayout1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3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image" Target="../media/image109.emf"/><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13.png"/></Relationships>
</file>

<file path=ppt/slides/_rels/slide4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microsoft.com/office/2007/relationships/hdphoto" Target="../media/hdphoto1.wdp"/></Relationships>
</file>

<file path=ppt/slides/_rels/slide46.xml.rels><?xml version="1.0" encoding="UTF-8" standalone="yes"?>
<Relationships xmlns="http://schemas.openxmlformats.org/package/2006/relationships"><Relationship Id="rId3" Type="http://schemas.openxmlformats.org/officeDocument/2006/relationships/hyperlink" Target="http://www.cdc.gov/malaria/about/biology/mosquitoes/index.html"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www.cdc.gov/malaria/about/biology/index.html"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19.gif"/><Relationship Id="rId4" Type="http://schemas.openxmlformats.org/officeDocument/2006/relationships/image" Target="../media/image11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e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22.jpeg"/><Relationship Id="rId4" Type="http://schemas.openxmlformats.org/officeDocument/2006/relationships/image" Target="../media/image121.jpeg"/></Relationships>
</file>

<file path=ppt/slides/_rels/slide52.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24.jpeg"/></Relationships>
</file>

<file path=ppt/slides/_rels/slide53.xml.rels><?xml version="1.0" encoding="UTF-8" standalone="yes"?>
<Relationships xmlns="http://schemas.openxmlformats.org/package/2006/relationships"><Relationship Id="rId3" Type="http://schemas.openxmlformats.org/officeDocument/2006/relationships/image" Target="../media/image126.jpeg"/><Relationship Id="rId7" Type="http://schemas.openxmlformats.org/officeDocument/2006/relationships/image" Target="../media/image127.jpeg"/><Relationship Id="rId2" Type="http://schemas.openxmlformats.org/officeDocument/2006/relationships/image" Target="../media/image125.jpeg"/><Relationship Id="rId1" Type="http://schemas.openxmlformats.org/officeDocument/2006/relationships/slideLayout" Target="../slideLayouts/slideLayout1.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image" Target="../media/image120.jpeg"/></Relationships>
</file>

<file path=ppt/slides/_rels/slide5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29.png"/></Relationships>
</file>

<file path=ppt/slides/_rels/slide5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8" Type="http://schemas.openxmlformats.org/officeDocument/2006/relationships/image" Target="../media/image137.emf"/><Relationship Id="rId13" Type="http://schemas.openxmlformats.org/officeDocument/2006/relationships/image" Target="../media/image142.emf"/><Relationship Id="rId3" Type="http://schemas.openxmlformats.org/officeDocument/2006/relationships/image" Target="../media/image132.png"/><Relationship Id="rId7" Type="http://schemas.openxmlformats.org/officeDocument/2006/relationships/image" Target="../media/image136.emf"/><Relationship Id="rId12" Type="http://schemas.openxmlformats.org/officeDocument/2006/relationships/image" Target="../media/image141.emf"/><Relationship Id="rId2" Type="http://schemas.openxmlformats.org/officeDocument/2006/relationships/image" Target="../media/image131.png"/><Relationship Id="rId1" Type="http://schemas.openxmlformats.org/officeDocument/2006/relationships/slideLayout" Target="../slideLayouts/slideLayout1.xml"/><Relationship Id="rId6" Type="http://schemas.openxmlformats.org/officeDocument/2006/relationships/image" Target="../media/image135.emf"/><Relationship Id="rId11" Type="http://schemas.openxmlformats.org/officeDocument/2006/relationships/image" Target="../media/image140.emf"/><Relationship Id="rId5" Type="http://schemas.openxmlformats.org/officeDocument/2006/relationships/image" Target="../media/image134.emf"/><Relationship Id="rId10" Type="http://schemas.openxmlformats.org/officeDocument/2006/relationships/image" Target="../media/image139.emf"/><Relationship Id="rId4" Type="http://schemas.openxmlformats.org/officeDocument/2006/relationships/image" Target="../media/image133.emf"/><Relationship Id="rId9" Type="http://schemas.openxmlformats.org/officeDocument/2006/relationships/image" Target="../media/image138.emf"/></Relationships>
</file>

<file path=ppt/slides/_rels/slide5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image" Target="../media/image144.png"/></Relationships>
</file>

<file path=ppt/slides/_rels/slide58.xml.rels><?xml version="1.0" encoding="UTF-8" standalone="yes"?>
<Relationships xmlns="http://schemas.openxmlformats.org/package/2006/relationships"><Relationship Id="rId8" Type="http://schemas.openxmlformats.org/officeDocument/2006/relationships/image" Target="../media/image151.emf"/><Relationship Id="rId13" Type="http://schemas.openxmlformats.org/officeDocument/2006/relationships/image" Target="../media/image156.png"/><Relationship Id="rId3" Type="http://schemas.openxmlformats.org/officeDocument/2006/relationships/image" Target="../media/image146.emf"/><Relationship Id="rId7" Type="http://schemas.openxmlformats.org/officeDocument/2006/relationships/image" Target="../media/image150.emf"/><Relationship Id="rId12" Type="http://schemas.openxmlformats.org/officeDocument/2006/relationships/image" Target="../media/image155.png"/><Relationship Id="rId2" Type="http://schemas.openxmlformats.org/officeDocument/2006/relationships/image" Target="../media/image145.emf"/><Relationship Id="rId1" Type="http://schemas.openxmlformats.org/officeDocument/2006/relationships/slideLayout" Target="../slideLayouts/slideLayout1.xml"/><Relationship Id="rId6" Type="http://schemas.openxmlformats.org/officeDocument/2006/relationships/image" Target="../media/image149.emf"/><Relationship Id="rId11" Type="http://schemas.openxmlformats.org/officeDocument/2006/relationships/image" Target="../media/image154.emf"/><Relationship Id="rId5" Type="http://schemas.openxmlformats.org/officeDocument/2006/relationships/image" Target="../media/image148.emf"/><Relationship Id="rId10" Type="http://schemas.openxmlformats.org/officeDocument/2006/relationships/image" Target="../media/image153.emf"/><Relationship Id="rId4" Type="http://schemas.openxmlformats.org/officeDocument/2006/relationships/image" Target="../media/image147.emf"/><Relationship Id="rId9" Type="http://schemas.openxmlformats.org/officeDocument/2006/relationships/image" Target="../media/image152.emf"/></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1.xml"/><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12"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1.jpe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28596" y="1780278"/>
            <a:ext cx="8208912" cy="1569660"/>
          </a:xfrm>
          <a:prstGeom prst="rect">
            <a:avLst/>
          </a:prstGeom>
        </p:spPr>
        <p:txBody>
          <a:bodyPr wrap="square">
            <a:spAutoFit/>
          </a:bodyPr>
          <a:lstStyle/>
          <a:p>
            <a:pPr algn="ctr">
              <a:lnSpc>
                <a:spcPct val="150000"/>
              </a:lnSpc>
            </a:pPr>
            <a:r>
              <a:rPr lang="en-US" sz="3200" b="1" i="1" dirty="0" smtClean="0">
                <a:solidFill>
                  <a:srgbClr val="002060"/>
                </a:solidFill>
                <a:effectLst>
                  <a:outerShdw blurRad="38100" dist="38100" dir="2700000" algn="tl">
                    <a:srgbClr val="000000">
                      <a:alpha val="43137"/>
                    </a:srgbClr>
                  </a:outerShdw>
                </a:effectLst>
                <a:latin typeface="+mj-lt"/>
              </a:rPr>
              <a:t>Remote Sensing Monitoring of Vector-borne Disease –</a:t>
            </a:r>
            <a:r>
              <a:rPr lang="en-US" altLang="en-US" sz="3200" b="1" i="1" dirty="0" err="1" smtClean="0">
                <a:solidFill>
                  <a:srgbClr val="002060"/>
                </a:solidFill>
                <a:effectLst>
                  <a:outerShdw blurRad="38100" dist="38100" dir="2700000" algn="tl">
                    <a:srgbClr val="000000">
                      <a:alpha val="43137"/>
                    </a:srgbClr>
                  </a:outerShdw>
                </a:effectLst>
                <a:latin typeface="+mj-lt"/>
              </a:rPr>
              <a:t>Schistosomiasis</a:t>
            </a:r>
            <a:r>
              <a:rPr lang="en-US" altLang="en-US" sz="3200" b="1" i="1" dirty="0" smtClean="0">
                <a:solidFill>
                  <a:srgbClr val="002060"/>
                </a:solidFill>
                <a:effectLst>
                  <a:outerShdw blurRad="38100" dist="38100" dir="2700000" algn="tl">
                    <a:srgbClr val="000000">
                      <a:alpha val="43137"/>
                    </a:srgbClr>
                  </a:outerShdw>
                </a:effectLst>
                <a:latin typeface="+mj-lt"/>
              </a:rPr>
              <a:t> and </a:t>
            </a:r>
            <a:r>
              <a:rPr lang="en-US" sz="3200" b="1" i="1" dirty="0" smtClean="0">
                <a:solidFill>
                  <a:srgbClr val="002060"/>
                </a:solidFill>
                <a:effectLst>
                  <a:outerShdw blurRad="38100" dist="38100" dir="2700000" algn="tl">
                    <a:srgbClr val="000000">
                      <a:alpha val="43137"/>
                    </a:srgbClr>
                  </a:outerShdw>
                </a:effectLst>
                <a:latin typeface="+mj-lt"/>
              </a:rPr>
              <a:t>Malaria</a:t>
            </a:r>
          </a:p>
        </p:txBody>
      </p:sp>
      <p:sp>
        <p:nvSpPr>
          <p:cNvPr id="3" name="TextBox 2"/>
          <p:cNvSpPr txBox="1"/>
          <p:nvPr/>
        </p:nvSpPr>
        <p:spPr>
          <a:xfrm>
            <a:off x="857224" y="4214818"/>
            <a:ext cx="7286676" cy="1446550"/>
          </a:xfrm>
          <a:prstGeom prst="rect">
            <a:avLst/>
          </a:prstGeom>
          <a:noFill/>
        </p:spPr>
        <p:txBody>
          <a:bodyPr wrap="square" rtlCol="0">
            <a:spAutoFit/>
          </a:bodyPr>
          <a:lstStyle/>
          <a:p>
            <a:pPr algn="ctr">
              <a:defRPr/>
            </a:pPr>
            <a:r>
              <a:rPr lang="en-GB" altLang="zh-CN" sz="2400" b="1" dirty="0" smtClean="0">
                <a:latin typeface="Calibri" pitchFamily="34" charset="0"/>
                <a:cs typeface="Calibri" pitchFamily="34" charset="0"/>
              </a:rPr>
              <a:t>Prof. </a:t>
            </a:r>
            <a:r>
              <a:rPr lang="en-GB" altLang="zh-CN" sz="2400" b="1" dirty="0" err="1" smtClean="0">
                <a:latin typeface="Calibri" pitchFamily="34" charset="0"/>
                <a:cs typeface="Calibri" pitchFamily="34" charset="0"/>
              </a:rPr>
              <a:t>Chuan-rong</a:t>
            </a:r>
            <a:r>
              <a:rPr lang="en-GB" altLang="zh-CN" sz="2400" b="1" dirty="0" smtClean="0">
                <a:latin typeface="Calibri" pitchFamily="34" charset="0"/>
                <a:cs typeface="Calibri" pitchFamily="34" charset="0"/>
              </a:rPr>
              <a:t> Li</a:t>
            </a:r>
          </a:p>
          <a:p>
            <a:pPr algn="ctr">
              <a:defRPr/>
            </a:pPr>
            <a:endParaRPr lang="en-GB" altLang="zh-CN" sz="2400" b="1" dirty="0" smtClean="0">
              <a:latin typeface="Calibri" pitchFamily="34" charset="0"/>
              <a:cs typeface="Calibri" pitchFamily="34" charset="0"/>
            </a:endParaRPr>
          </a:p>
          <a:p>
            <a:pPr algn="ctr">
              <a:defRPr/>
            </a:pPr>
            <a:r>
              <a:rPr lang="en-US" altLang="zh-CN" sz="2000" b="1" dirty="0" smtClean="0">
                <a:latin typeface="Calibri" pitchFamily="34" charset="0"/>
                <a:cs typeface="Calibri" pitchFamily="34" charset="0"/>
              </a:rPr>
              <a:t>Key Laboratory of Quantitative Remote Sensing Information Technology , Academy of </a:t>
            </a:r>
            <a:r>
              <a:rPr lang="en-US" altLang="zh-CN" sz="2000" b="1" dirty="0" err="1" smtClean="0">
                <a:latin typeface="Calibri" pitchFamily="34" charset="0"/>
                <a:cs typeface="Calibri" pitchFamily="34" charset="0"/>
              </a:rPr>
              <a:t>Opto</a:t>
            </a:r>
            <a:r>
              <a:rPr lang="en-US" altLang="zh-CN" sz="2000" b="1" dirty="0" smtClean="0">
                <a:latin typeface="Calibri" pitchFamily="34" charset="0"/>
                <a:cs typeface="Calibri" pitchFamily="34" charset="0"/>
              </a:rPr>
              <a:t>-Electronics, CAS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表格 10"/>
          <p:cNvGraphicFramePr>
            <a:graphicFrameLocks noGrp="1"/>
          </p:cNvGraphicFramePr>
          <p:nvPr/>
        </p:nvGraphicFramePr>
        <p:xfrm>
          <a:off x="642910" y="4429132"/>
          <a:ext cx="7786742" cy="1483360"/>
        </p:xfrm>
        <a:graphic>
          <a:graphicData uri="http://schemas.openxmlformats.org/drawingml/2006/table">
            <a:tbl>
              <a:tblPr firstRow="1" bandRow="1">
                <a:tableStyleId>{5C22544A-7EE6-4342-B048-85BDC9FD1C3A}</a:tableStyleId>
              </a:tblPr>
              <a:tblGrid>
                <a:gridCol w="905435"/>
                <a:gridCol w="2082501"/>
                <a:gridCol w="2535218"/>
                <a:gridCol w="2263588"/>
              </a:tblGrid>
              <a:tr h="370840">
                <a:tc>
                  <a:txBody>
                    <a:bodyPr/>
                    <a:lstStyle/>
                    <a:p>
                      <a:pPr marL="0" indent="266700" algn="ctr" defTabSz="914400" rtl="0" eaLnBrk="1" latinLnBrk="0" hangingPunct="1">
                        <a:lnSpc>
                          <a:spcPct val="150000"/>
                        </a:lnSpc>
                        <a:spcAft>
                          <a:spcPts val="0"/>
                        </a:spcAft>
                      </a:pPr>
                      <a:r>
                        <a:rPr lang="en-US" altLang="zh-CN" sz="1400" b="1" kern="100" dirty="0" smtClean="0">
                          <a:solidFill>
                            <a:schemeClr val="tx1"/>
                          </a:solidFill>
                          <a:latin typeface="Calibri"/>
                          <a:ea typeface="宋体"/>
                          <a:cs typeface="Times New Roman"/>
                        </a:rPr>
                        <a:t>ID</a:t>
                      </a:r>
                      <a:endParaRPr lang="zh-CN" sz="1400" b="1" kern="100" dirty="0">
                        <a:solidFill>
                          <a:schemeClr val="tx1"/>
                        </a:solidFill>
                        <a:latin typeface="Calibri"/>
                        <a:ea typeface="宋体"/>
                        <a:cs typeface="Times New Roman"/>
                      </a:endParaRPr>
                    </a:p>
                  </a:txBody>
                  <a:tcPr marL="68580" marR="68580" marT="0" marB="0" anchor="ctr"/>
                </a:tc>
                <a:tc>
                  <a:txBody>
                    <a:bodyPr/>
                    <a:lstStyle/>
                    <a:p>
                      <a:pPr indent="266700" algn="ctr">
                        <a:lnSpc>
                          <a:spcPct val="150000"/>
                        </a:lnSpc>
                        <a:spcAft>
                          <a:spcPts val="0"/>
                        </a:spcAft>
                      </a:pPr>
                      <a:r>
                        <a:rPr lang="en-US" altLang="zh-CN" sz="1400" b="1" kern="100" dirty="0" smtClean="0">
                          <a:latin typeface="+mn-lt"/>
                          <a:ea typeface="+mn-ea"/>
                          <a:cs typeface="Times New Roman"/>
                        </a:rPr>
                        <a:t>Acquisition time</a:t>
                      </a:r>
                      <a:endParaRPr lang="zh-CN" altLang="en-US" sz="1400" b="1" kern="100" dirty="0">
                        <a:latin typeface="+mn-lt"/>
                        <a:ea typeface="+mn-ea"/>
                        <a:cs typeface="Times New Roman"/>
                      </a:endParaRPr>
                    </a:p>
                  </a:txBody>
                  <a:tcPr marL="68580" marR="68580" marT="0" marB="0" anchor="ctr"/>
                </a:tc>
                <a:tc>
                  <a:txBody>
                    <a:bodyPr/>
                    <a:lstStyle/>
                    <a:p>
                      <a:pPr marL="0" indent="266700" algn="ctr" defTabSz="914400" rtl="0" eaLnBrk="1" latinLnBrk="0" hangingPunct="1">
                        <a:lnSpc>
                          <a:spcPct val="150000"/>
                        </a:lnSpc>
                        <a:spcAft>
                          <a:spcPts val="0"/>
                        </a:spcAft>
                      </a:pPr>
                      <a:r>
                        <a:rPr lang="en-US" altLang="zh-CN" sz="1400" b="1" kern="100" dirty="0" smtClean="0">
                          <a:solidFill>
                            <a:schemeClr val="tx1"/>
                          </a:solidFill>
                          <a:latin typeface="Calibri"/>
                          <a:ea typeface="宋体"/>
                          <a:cs typeface="Times New Roman"/>
                        </a:rPr>
                        <a:t>Imaging mode</a:t>
                      </a:r>
                      <a:endParaRPr lang="zh-CN" sz="1400" b="1" kern="100" dirty="0">
                        <a:solidFill>
                          <a:schemeClr val="tx1"/>
                        </a:solidFill>
                        <a:latin typeface="Calibri"/>
                        <a:ea typeface="宋体"/>
                        <a:cs typeface="Times New Roman"/>
                      </a:endParaRPr>
                    </a:p>
                  </a:txBody>
                  <a:tcPr marL="68580" marR="68580" marT="0" marB="0" anchor="ctr"/>
                </a:tc>
                <a:tc>
                  <a:txBody>
                    <a:bodyPr/>
                    <a:lstStyle/>
                    <a:p>
                      <a:pPr marL="0" indent="266700" algn="ctr" defTabSz="914400" rtl="0" eaLnBrk="1" latinLnBrk="0" hangingPunct="1">
                        <a:lnSpc>
                          <a:spcPct val="150000"/>
                        </a:lnSpc>
                        <a:spcAft>
                          <a:spcPts val="0"/>
                        </a:spcAft>
                      </a:pPr>
                      <a:r>
                        <a:rPr lang="en-US" altLang="zh-CN" sz="1400" b="1" kern="100" dirty="0" smtClean="0">
                          <a:solidFill>
                            <a:schemeClr val="tx1"/>
                          </a:solidFill>
                          <a:latin typeface="+mn-lt"/>
                          <a:ea typeface="+mn-ea"/>
                          <a:cs typeface="Times New Roman"/>
                        </a:rPr>
                        <a:t>polarization mode</a:t>
                      </a:r>
                      <a:endParaRPr lang="zh-CN" sz="1400" b="1" kern="100" dirty="0">
                        <a:solidFill>
                          <a:schemeClr val="tx1"/>
                        </a:solidFill>
                        <a:latin typeface="Calibri"/>
                        <a:ea typeface="宋体"/>
                        <a:cs typeface="Times New Roman"/>
                      </a:endParaRPr>
                    </a:p>
                  </a:txBody>
                  <a:tcPr marL="68580" marR="68580" marT="0" marB="0" anchor="ctr"/>
                </a:tc>
              </a:tr>
              <a:tr h="370840">
                <a:tc>
                  <a:txBody>
                    <a:bodyPr/>
                    <a:lstStyle/>
                    <a:p>
                      <a:pPr marL="0" indent="266700" algn="ctr" defTabSz="914400" rtl="0" eaLnBrk="1" latinLnBrk="0" hangingPunct="1">
                        <a:lnSpc>
                          <a:spcPct val="150000"/>
                        </a:lnSpc>
                        <a:spcAft>
                          <a:spcPts val="0"/>
                        </a:spcAft>
                      </a:pPr>
                      <a:r>
                        <a:rPr lang="en-US" sz="1400" b="1" kern="100" dirty="0">
                          <a:solidFill>
                            <a:schemeClr val="tx1"/>
                          </a:solidFill>
                          <a:latin typeface="Calibri"/>
                          <a:ea typeface="宋体"/>
                          <a:cs typeface="Times New Roman"/>
                        </a:rPr>
                        <a:t>1</a:t>
                      </a:r>
                      <a:endParaRPr lang="zh-CN" sz="1400" b="1" kern="100" dirty="0">
                        <a:solidFill>
                          <a:schemeClr val="tx1"/>
                        </a:solidFill>
                        <a:latin typeface="Calibri"/>
                        <a:ea typeface="宋体"/>
                        <a:cs typeface="Times New Roman"/>
                      </a:endParaRPr>
                    </a:p>
                  </a:txBody>
                  <a:tcPr marL="68580" marR="68580" marT="0" marB="0" anchor="ctr"/>
                </a:tc>
                <a:tc>
                  <a:txBody>
                    <a:bodyPr/>
                    <a:lstStyle/>
                    <a:p>
                      <a:pPr marL="0" indent="266700" algn="ctr" defTabSz="914400" rtl="0" eaLnBrk="1" latinLnBrk="0" hangingPunct="1">
                        <a:lnSpc>
                          <a:spcPct val="150000"/>
                        </a:lnSpc>
                        <a:spcAft>
                          <a:spcPts val="0"/>
                        </a:spcAft>
                      </a:pPr>
                      <a:r>
                        <a:rPr lang="en-US" sz="1400" b="1" kern="100" dirty="0">
                          <a:solidFill>
                            <a:schemeClr val="tx1"/>
                          </a:solidFill>
                          <a:latin typeface="Calibri"/>
                          <a:ea typeface="宋体"/>
                          <a:cs typeface="Times New Roman"/>
                        </a:rPr>
                        <a:t>2005.04.16</a:t>
                      </a:r>
                      <a:endParaRPr lang="zh-CN" sz="1400" b="1" kern="100" dirty="0">
                        <a:solidFill>
                          <a:schemeClr val="tx1"/>
                        </a:solidFill>
                        <a:latin typeface="Calibri"/>
                        <a:ea typeface="宋体"/>
                        <a:cs typeface="Times New Roman"/>
                      </a:endParaRPr>
                    </a:p>
                  </a:txBody>
                  <a:tcPr marL="68580" marR="68580" marT="0" marB="0" anchor="ctr"/>
                </a:tc>
                <a:tc>
                  <a:txBody>
                    <a:bodyPr/>
                    <a:lstStyle/>
                    <a:p>
                      <a:pPr marL="0" indent="0" algn="ctr" defTabSz="914400" rtl="0" eaLnBrk="1" latinLnBrk="0" hangingPunct="1">
                        <a:lnSpc>
                          <a:spcPct val="150000"/>
                        </a:lnSpc>
                        <a:spcAft>
                          <a:spcPts val="0"/>
                        </a:spcAft>
                      </a:pPr>
                      <a:r>
                        <a:rPr lang="en-US" sz="1400" b="1" kern="100" dirty="0">
                          <a:solidFill>
                            <a:schemeClr val="tx1"/>
                          </a:solidFill>
                          <a:latin typeface="Calibri"/>
                          <a:ea typeface="宋体"/>
                          <a:cs typeface="Times New Roman"/>
                        </a:rPr>
                        <a:t>Alternating </a:t>
                      </a:r>
                      <a:r>
                        <a:rPr lang="en-US" sz="1400" b="1" kern="100" dirty="0" smtClean="0">
                          <a:solidFill>
                            <a:schemeClr val="tx1"/>
                          </a:solidFill>
                          <a:latin typeface="Calibri"/>
                          <a:ea typeface="宋体"/>
                          <a:cs typeface="Times New Roman"/>
                        </a:rPr>
                        <a:t>Polarization </a:t>
                      </a:r>
                      <a:endParaRPr lang="zh-CN" sz="1400" b="1" kern="100" dirty="0">
                        <a:solidFill>
                          <a:schemeClr val="tx1"/>
                        </a:solidFill>
                        <a:latin typeface="Calibri"/>
                        <a:ea typeface="宋体"/>
                        <a:cs typeface="Times New Roman"/>
                      </a:endParaRPr>
                    </a:p>
                  </a:txBody>
                  <a:tcPr marL="68580" marR="68580" marT="0" marB="0" anchor="ctr"/>
                </a:tc>
                <a:tc>
                  <a:txBody>
                    <a:bodyPr/>
                    <a:lstStyle/>
                    <a:p>
                      <a:pPr marL="0" indent="266700" algn="ctr" defTabSz="914400" rtl="0" eaLnBrk="1" latinLnBrk="0" hangingPunct="1">
                        <a:lnSpc>
                          <a:spcPct val="150000"/>
                        </a:lnSpc>
                        <a:spcAft>
                          <a:spcPts val="0"/>
                        </a:spcAft>
                      </a:pPr>
                      <a:r>
                        <a:rPr lang="en-US" sz="1400" b="1" kern="100" dirty="0">
                          <a:solidFill>
                            <a:schemeClr val="tx1"/>
                          </a:solidFill>
                          <a:latin typeface="Calibri"/>
                          <a:ea typeface="宋体"/>
                          <a:cs typeface="Times New Roman"/>
                        </a:rPr>
                        <a:t>HV/HH</a:t>
                      </a:r>
                      <a:endParaRPr lang="zh-CN" sz="1400" b="1" kern="100" dirty="0">
                        <a:solidFill>
                          <a:schemeClr val="tx1"/>
                        </a:solidFill>
                        <a:latin typeface="Calibri"/>
                        <a:ea typeface="宋体"/>
                        <a:cs typeface="Times New Roman"/>
                      </a:endParaRPr>
                    </a:p>
                  </a:txBody>
                  <a:tcPr marL="68580" marR="68580" marT="0" marB="0" anchor="ctr"/>
                </a:tc>
              </a:tr>
              <a:tr h="370840">
                <a:tc>
                  <a:txBody>
                    <a:bodyPr/>
                    <a:lstStyle/>
                    <a:p>
                      <a:pPr marL="0" indent="266700" algn="ctr" defTabSz="914400" rtl="0" eaLnBrk="1" latinLnBrk="0" hangingPunct="1">
                        <a:lnSpc>
                          <a:spcPct val="150000"/>
                        </a:lnSpc>
                        <a:spcAft>
                          <a:spcPts val="0"/>
                        </a:spcAft>
                      </a:pPr>
                      <a:r>
                        <a:rPr lang="en-US" sz="1400" b="1" kern="100" dirty="0">
                          <a:solidFill>
                            <a:schemeClr val="tx1"/>
                          </a:solidFill>
                          <a:latin typeface="Calibri"/>
                          <a:ea typeface="宋体"/>
                          <a:cs typeface="Times New Roman"/>
                        </a:rPr>
                        <a:t>2</a:t>
                      </a:r>
                      <a:endParaRPr lang="zh-CN" sz="1400" b="1" kern="100" dirty="0">
                        <a:solidFill>
                          <a:schemeClr val="tx1"/>
                        </a:solidFill>
                        <a:latin typeface="Calibri"/>
                        <a:ea typeface="宋体"/>
                        <a:cs typeface="Times New Roman"/>
                      </a:endParaRPr>
                    </a:p>
                  </a:txBody>
                  <a:tcPr marL="68580" marR="68580" marT="0" marB="0" anchor="ctr"/>
                </a:tc>
                <a:tc>
                  <a:txBody>
                    <a:bodyPr/>
                    <a:lstStyle/>
                    <a:p>
                      <a:pPr marL="0" indent="266700" algn="ctr" defTabSz="914400" rtl="0" eaLnBrk="1" latinLnBrk="0" hangingPunct="1">
                        <a:lnSpc>
                          <a:spcPct val="150000"/>
                        </a:lnSpc>
                        <a:spcAft>
                          <a:spcPts val="0"/>
                        </a:spcAft>
                      </a:pPr>
                      <a:r>
                        <a:rPr lang="en-US" sz="1400" b="1" kern="100" dirty="0">
                          <a:solidFill>
                            <a:schemeClr val="tx1"/>
                          </a:solidFill>
                          <a:latin typeface="Calibri"/>
                          <a:ea typeface="宋体"/>
                          <a:cs typeface="Times New Roman"/>
                        </a:rPr>
                        <a:t>2007.04.15</a:t>
                      </a:r>
                      <a:endParaRPr lang="zh-CN" sz="1400" b="1" kern="100" dirty="0">
                        <a:solidFill>
                          <a:schemeClr val="tx1"/>
                        </a:solidFill>
                        <a:latin typeface="Calibri"/>
                        <a:ea typeface="宋体"/>
                        <a:cs typeface="Times New Roman"/>
                      </a:endParaRPr>
                    </a:p>
                  </a:txBody>
                  <a:tcPr marL="68580" marR="68580" marT="0" marB="0" anchor="ctr"/>
                </a:tc>
                <a:tc>
                  <a:txBody>
                    <a:bodyPr/>
                    <a:lstStyle/>
                    <a:p>
                      <a:pPr marL="0" indent="266700" algn="ctr" defTabSz="914400" rtl="0" eaLnBrk="1" latinLnBrk="0" hangingPunct="1">
                        <a:lnSpc>
                          <a:spcPct val="150000"/>
                        </a:lnSpc>
                        <a:spcAft>
                          <a:spcPts val="0"/>
                        </a:spcAft>
                      </a:pPr>
                      <a:r>
                        <a:rPr lang="en-US" sz="1400" b="1" kern="100" dirty="0" smtClean="0">
                          <a:solidFill>
                            <a:schemeClr val="tx1"/>
                          </a:solidFill>
                          <a:latin typeface="Calibri"/>
                          <a:ea typeface="宋体"/>
                          <a:cs typeface="Times New Roman"/>
                        </a:rPr>
                        <a:t>Image</a:t>
                      </a:r>
                      <a:endParaRPr lang="zh-CN" sz="1400" b="1" kern="100" dirty="0">
                        <a:solidFill>
                          <a:schemeClr val="tx1"/>
                        </a:solidFill>
                        <a:latin typeface="Calibri"/>
                        <a:ea typeface="宋体"/>
                        <a:cs typeface="Times New Roman"/>
                      </a:endParaRPr>
                    </a:p>
                  </a:txBody>
                  <a:tcPr marL="68580" marR="68580" marT="0" marB="0" anchor="ctr"/>
                </a:tc>
                <a:tc>
                  <a:txBody>
                    <a:bodyPr/>
                    <a:lstStyle/>
                    <a:p>
                      <a:pPr marL="0" indent="266700" algn="ctr" defTabSz="914400" rtl="0" eaLnBrk="1" latinLnBrk="0" hangingPunct="1">
                        <a:lnSpc>
                          <a:spcPct val="150000"/>
                        </a:lnSpc>
                        <a:spcAft>
                          <a:spcPts val="0"/>
                        </a:spcAft>
                      </a:pPr>
                      <a:r>
                        <a:rPr lang="en-US" sz="1400" b="1" kern="100" dirty="0">
                          <a:solidFill>
                            <a:schemeClr val="tx1"/>
                          </a:solidFill>
                          <a:latin typeface="Calibri"/>
                          <a:ea typeface="宋体"/>
                          <a:cs typeface="Times New Roman"/>
                        </a:rPr>
                        <a:t>HH</a:t>
                      </a:r>
                      <a:endParaRPr lang="zh-CN" sz="1400" b="1" kern="100" dirty="0">
                        <a:solidFill>
                          <a:schemeClr val="tx1"/>
                        </a:solidFill>
                        <a:latin typeface="Calibri"/>
                        <a:ea typeface="宋体"/>
                        <a:cs typeface="Times New Roman"/>
                      </a:endParaRPr>
                    </a:p>
                  </a:txBody>
                  <a:tcPr marL="68580" marR="68580" marT="0" marB="0" anchor="ctr"/>
                </a:tc>
              </a:tr>
              <a:tr h="370840">
                <a:tc>
                  <a:txBody>
                    <a:bodyPr/>
                    <a:lstStyle/>
                    <a:p>
                      <a:pPr marL="0" indent="266700" algn="ctr" defTabSz="914400" rtl="0" eaLnBrk="1" latinLnBrk="0" hangingPunct="1">
                        <a:lnSpc>
                          <a:spcPct val="150000"/>
                        </a:lnSpc>
                        <a:spcAft>
                          <a:spcPts val="0"/>
                        </a:spcAft>
                      </a:pPr>
                      <a:r>
                        <a:rPr lang="en-US" sz="1400" b="1" kern="100" dirty="0">
                          <a:solidFill>
                            <a:schemeClr val="tx1"/>
                          </a:solidFill>
                          <a:latin typeface="Calibri"/>
                          <a:ea typeface="宋体"/>
                          <a:cs typeface="Times New Roman"/>
                        </a:rPr>
                        <a:t>3</a:t>
                      </a:r>
                      <a:endParaRPr lang="zh-CN" sz="1400" b="1" kern="100" dirty="0">
                        <a:solidFill>
                          <a:schemeClr val="tx1"/>
                        </a:solidFill>
                        <a:latin typeface="Calibri"/>
                        <a:ea typeface="宋体"/>
                        <a:cs typeface="Times New Roman"/>
                      </a:endParaRPr>
                    </a:p>
                  </a:txBody>
                  <a:tcPr marL="68580" marR="68580" marT="0" marB="0" anchor="ctr"/>
                </a:tc>
                <a:tc>
                  <a:txBody>
                    <a:bodyPr/>
                    <a:lstStyle/>
                    <a:p>
                      <a:pPr marL="0" indent="266700" algn="ctr" defTabSz="914400" rtl="0" eaLnBrk="1" latinLnBrk="0" hangingPunct="1">
                        <a:lnSpc>
                          <a:spcPct val="150000"/>
                        </a:lnSpc>
                        <a:spcAft>
                          <a:spcPts val="0"/>
                        </a:spcAft>
                      </a:pPr>
                      <a:r>
                        <a:rPr lang="en-US" sz="1400" b="1" kern="100" dirty="0">
                          <a:solidFill>
                            <a:schemeClr val="tx1"/>
                          </a:solidFill>
                          <a:latin typeface="Calibri"/>
                          <a:ea typeface="宋体"/>
                          <a:cs typeface="Times New Roman"/>
                        </a:rPr>
                        <a:t>2009.03.20</a:t>
                      </a:r>
                      <a:endParaRPr lang="zh-CN" sz="1400" b="1" kern="100" dirty="0">
                        <a:solidFill>
                          <a:schemeClr val="tx1"/>
                        </a:solidFill>
                        <a:latin typeface="Calibri"/>
                        <a:ea typeface="宋体"/>
                        <a:cs typeface="Times New Roman"/>
                      </a:endParaRPr>
                    </a:p>
                  </a:txBody>
                  <a:tcPr marL="68580" marR="68580" marT="0" marB="0" anchor="ctr"/>
                </a:tc>
                <a:tc>
                  <a:txBody>
                    <a:bodyPr/>
                    <a:lstStyle/>
                    <a:p>
                      <a:pPr marL="0" indent="266700" algn="ctr" defTabSz="914400" rtl="0" eaLnBrk="1" latinLnBrk="0" hangingPunct="1">
                        <a:lnSpc>
                          <a:spcPct val="150000"/>
                        </a:lnSpc>
                        <a:spcAft>
                          <a:spcPts val="0"/>
                        </a:spcAft>
                      </a:pPr>
                      <a:r>
                        <a:rPr lang="en-US" sz="1400" b="1" kern="100" dirty="0" smtClean="0">
                          <a:solidFill>
                            <a:schemeClr val="tx1"/>
                          </a:solidFill>
                          <a:latin typeface="Calibri"/>
                          <a:ea typeface="宋体"/>
                          <a:cs typeface="Times New Roman"/>
                        </a:rPr>
                        <a:t>Image</a:t>
                      </a:r>
                      <a:endParaRPr lang="zh-CN" sz="1400" b="1" kern="100" dirty="0">
                        <a:solidFill>
                          <a:schemeClr val="tx1"/>
                        </a:solidFill>
                        <a:latin typeface="Calibri"/>
                        <a:ea typeface="宋体"/>
                        <a:cs typeface="Times New Roman"/>
                      </a:endParaRPr>
                    </a:p>
                  </a:txBody>
                  <a:tcPr marL="68580" marR="68580" marT="0" marB="0" anchor="ctr"/>
                </a:tc>
                <a:tc>
                  <a:txBody>
                    <a:bodyPr/>
                    <a:lstStyle/>
                    <a:p>
                      <a:pPr marL="0" indent="266700" algn="ctr" defTabSz="914400" rtl="0" eaLnBrk="1" latinLnBrk="0" hangingPunct="1">
                        <a:lnSpc>
                          <a:spcPct val="150000"/>
                        </a:lnSpc>
                        <a:spcAft>
                          <a:spcPts val="0"/>
                        </a:spcAft>
                      </a:pPr>
                      <a:r>
                        <a:rPr lang="en-US" sz="1400" b="1" kern="100" dirty="0">
                          <a:solidFill>
                            <a:schemeClr val="tx1"/>
                          </a:solidFill>
                          <a:latin typeface="Calibri"/>
                          <a:ea typeface="宋体"/>
                          <a:cs typeface="Times New Roman"/>
                        </a:rPr>
                        <a:t>VV</a:t>
                      </a:r>
                      <a:endParaRPr lang="zh-CN" sz="1400" b="1" kern="100" dirty="0">
                        <a:solidFill>
                          <a:schemeClr val="tx1"/>
                        </a:solidFill>
                        <a:latin typeface="Calibri"/>
                        <a:ea typeface="宋体"/>
                        <a:cs typeface="Times New Roman"/>
                      </a:endParaRPr>
                    </a:p>
                  </a:txBody>
                  <a:tcPr marL="68580" marR="68580" marT="0" marB="0" anchor="ctr"/>
                </a:tc>
              </a:tr>
            </a:tbl>
          </a:graphicData>
        </a:graphic>
      </p:graphicFrame>
      <p:sp>
        <p:nvSpPr>
          <p:cNvPr id="27" name="Text Box 65"/>
          <p:cNvSpPr txBox="1">
            <a:spLocks noChangeArrowheads="1"/>
          </p:cNvSpPr>
          <p:nvPr/>
        </p:nvSpPr>
        <p:spPr bwMode="auto">
          <a:xfrm>
            <a:off x="714348" y="4071942"/>
            <a:ext cx="7715304" cy="307777"/>
          </a:xfrm>
          <a:prstGeom prst="rect">
            <a:avLst/>
          </a:prstGeom>
          <a:noFill/>
          <a:ln w="9525">
            <a:noFill/>
            <a:miter lim="800000"/>
            <a:headEnd/>
            <a:tailEnd/>
          </a:ln>
          <a:effectLst/>
        </p:spPr>
        <p:txBody>
          <a:bodyPr wrap="square">
            <a:spAutoFit/>
          </a:bodyPr>
          <a:lstStyle/>
          <a:p>
            <a:pPr algn="ctr">
              <a:spcBef>
                <a:spcPct val="50000"/>
              </a:spcBef>
            </a:pPr>
            <a:r>
              <a:rPr lang="en-US" altLang="zh-CN" sz="1400" b="1" dirty="0" smtClean="0">
                <a:latin typeface="Arial Unicode MS" pitchFamily="34" charset="-122"/>
                <a:ea typeface="Arial Unicode MS" pitchFamily="34" charset="-122"/>
                <a:cs typeface="Arial Unicode MS" pitchFamily="34" charset="-122"/>
              </a:rPr>
              <a:t>Table 2	 ENVISAT </a:t>
            </a:r>
            <a:r>
              <a:rPr lang="en-US" sz="1400" b="1" dirty="0" smtClean="0">
                <a:latin typeface="Arial Unicode MS" pitchFamily="34" charset="-122"/>
                <a:ea typeface="Arial Unicode MS" pitchFamily="34" charset="-122"/>
                <a:cs typeface="Arial Unicode MS" pitchFamily="34" charset="-122"/>
              </a:rPr>
              <a:t>ASAR</a:t>
            </a:r>
            <a:r>
              <a:rPr lang="zh-CN" altLang="en-US" sz="1400" b="1" dirty="0" smtClean="0">
                <a:latin typeface="Arial Unicode MS" pitchFamily="34" charset="-122"/>
                <a:ea typeface="Arial Unicode MS" pitchFamily="34" charset="-122"/>
                <a:cs typeface="Arial Unicode MS" pitchFamily="34" charset="-122"/>
              </a:rPr>
              <a:t> </a:t>
            </a:r>
            <a:r>
              <a:rPr lang="en-US" altLang="zh-CN" sz="1400" b="1" dirty="0" smtClean="0">
                <a:latin typeface="Arial Unicode MS" pitchFamily="34" charset="-122"/>
                <a:ea typeface="Arial Unicode MS" pitchFamily="34" charset="-122"/>
                <a:cs typeface="Arial Unicode MS" pitchFamily="34" charset="-122"/>
              </a:rPr>
              <a:t>data</a:t>
            </a:r>
            <a:endParaRPr lang="zh-CN" altLang="en-US" sz="1400" b="1" dirty="0">
              <a:latin typeface="Arial Unicode MS" pitchFamily="34" charset="-122"/>
              <a:ea typeface="Arial Unicode MS" pitchFamily="34" charset="-122"/>
              <a:cs typeface="Arial Unicode MS" pitchFamily="34" charset="-122"/>
            </a:endParaRPr>
          </a:p>
        </p:txBody>
      </p:sp>
      <p:sp>
        <p:nvSpPr>
          <p:cNvPr id="9" name="标题 1"/>
          <p:cNvSpPr txBox="1">
            <a:spLocks/>
          </p:cNvSpPr>
          <p:nvPr/>
        </p:nvSpPr>
        <p:spPr bwMode="auto">
          <a:xfrm>
            <a:off x="467544" y="400880"/>
            <a:ext cx="8229600" cy="72386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p>
            <a:pPr marL="0" lvl="1" algn="ctr" fontAlgn="base">
              <a:spcBef>
                <a:spcPct val="0"/>
              </a:spcBef>
              <a:spcAft>
                <a:spcPct val="0"/>
              </a:spcAft>
              <a:defRPr/>
            </a:pPr>
            <a:r>
              <a:rPr lang="en-US" altLang="zh-CN" sz="2800" b="1" dirty="0" smtClean="0">
                <a:solidFill>
                  <a:srgbClr val="FFFF66"/>
                </a:solidFill>
                <a:effectLst>
                  <a:outerShdw blurRad="38100" dist="38100" dir="2700000" algn="tl">
                    <a:srgbClr val="C0C0C0"/>
                  </a:outerShdw>
                </a:effectLst>
              </a:rPr>
              <a:t>EO Data acquisition</a:t>
            </a:r>
            <a:r>
              <a:rPr kumimoji="0" lang="en-US" altLang="zh-CN" sz="3600" b="1" i="0" u="none" strike="noStrike" kern="0" cap="none" spc="0" normalizeH="0" baseline="0" noProof="0" dirty="0" smtClean="0">
                <a:ln>
                  <a:noFill/>
                </a:ln>
                <a:solidFill>
                  <a:srgbClr val="FFFF00"/>
                </a:solidFill>
                <a:effectLst/>
                <a:uLnTx/>
                <a:uFillTx/>
                <a:latin typeface="Calibri" pitchFamily="34" charset="0"/>
              </a:rPr>
              <a:t/>
            </a:r>
            <a:br>
              <a:rPr kumimoji="0" lang="en-US" altLang="zh-CN" sz="3600" b="1" i="0" u="none" strike="noStrike" kern="0" cap="none" spc="0" normalizeH="0" baseline="0" noProof="0" dirty="0" smtClean="0">
                <a:ln>
                  <a:noFill/>
                </a:ln>
                <a:solidFill>
                  <a:srgbClr val="FFFF00"/>
                </a:solidFill>
                <a:effectLst/>
                <a:uLnTx/>
                <a:uFillTx/>
                <a:latin typeface="Calibri" pitchFamily="34" charset="0"/>
              </a:rPr>
            </a:br>
            <a:endParaRPr kumimoji="0" lang="en-US" altLang="zh-CN" sz="3600" b="1" i="0" u="none" strike="noStrike" kern="1200" cap="none" spc="0" normalizeH="0" baseline="0" noProof="0" dirty="0">
              <a:ln>
                <a:noFill/>
              </a:ln>
              <a:solidFill>
                <a:srgbClr val="FFFF00"/>
              </a:solidFill>
              <a:effectLst/>
              <a:uLnTx/>
              <a:uFillTx/>
              <a:latin typeface="+mj-lt"/>
              <a:ea typeface="+mj-ea"/>
              <a:cs typeface="+mj-cs"/>
            </a:endParaRPr>
          </a:p>
        </p:txBody>
      </p:sp>
      <p:pic>
        <p:nvPicPr>
          <p:cNvPr id="49153" name="Picture 1"/>
          <p:cNvPicPr>
            <a:picLocks noChangeAspect="1" noChangeArrowheads="1"/>
          </p:cNvPicPr>
          <p:nvPr/>
        </p:nvPicPr>
        <p:blipFill>
          <a:blip r:embed="rId3" cstate="print"/>
          <a:srcRect/>
          <a:stretch>
            <a:fillRect/>
          </a:stretch>
        </p:blipFill>
        <p:spPr bwMode="auto">
          <a:xfrm>
            <a:off x="841201" y="1266056"/>
            <a:ext cx="7115175" cy="2667000"/>
          </a:xfrm>
          <a:prstGeom prst="rect">
            <a:avLst/>
          </a:prstGeom>
          <a:noFill/>
          <a:ln w="9525">
            <a:noFill/>
            <a:miter lim="800000"/>
            <a:headEnd/>
            <a:tailEnd/>
          </a:ln>
        </p:spPr>
      </p:pic>
    </p:spTree>
    <p:extLst>
      <p:ext uri="{BB962C8B-B14F-4D97-AF65-F5344CB8AC3E}">
        <p14:creationId xmlns:p14="http://schemas.microsoft.com/office/powerpoint/2010/main" xmlns="" val="38729029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1520" y="982469"/>
            <a:ext cx="8568952" cy="646331"/>
          </a:xfrm>
          <a:prstGeom prst="rect">
            <a:avLst/>
          </a:prstGeom>
          <a:noFill/>
        </p:spPr>
        <p:txBody>
          <a:bodyPr wrap="square" rtlCol="0">
            <a:spAutoFit/>
          </a:bodyPr>
          <a:lstStyle/>
          <a:p>
            <a:r>
              <a:rPr lang="en-US" altLang="zh-CN" dirty="0" smtClean="0"/>
              <a:t>         Project team member went to </a:t>
            </a:r>
            <a:r>
              <a:rPr lang="en-US" altLang="zh-CN" dirty="0" err="1" smtClean="0"/>
              <a:t>Junshan</a:t>
            </a:r>
            <a:r>
              <a:rPr lang="en-US" altLang="zh-CN" dirty="0" smtClean="0"/>
              <a:t>, </a:t>
            </a:r>
            <a:r>
              <a:rPr lang="en-US" altLang="zh-CN" dirty="0" err="1" smtClean="0"/>
              <a:t>Dongting</a:t>
            </a:r>
            <a:r>
              <a:rPr lang="en-US" altLang="zh-CN" dirty="0" smtClean="0"/>
              <a:t> Lake to participate in the field campaign for snail survey , on April 2013. </a:t>
            </a:r>
            <a:endParaRPr lang="zh-CN" altLang="en-US" dirty="0"/>
          </a:p>
        </p:txBody>
      </p:sp>
      <p:sp>
        <p:nvSpPr>
          <p:cNvPr id="12" name="TextBox 11"/>
          <p:cNvSpPr txBox="1"/>
          <p:nvPr/>
        </p:nvSpPr>
        <p:spPr>
          <a:xfrm>
            <a:off x="683568" y="5517232"/>
            <a:ext cx="4608512" cy="923330"/>
          </a:xfrm>
          <a:prstGeom prst="rect">
            <a:avLst/>
          </a:prstGeom>
          <a:noFill/>
        </p:spPr>
        <p:txBody>
          <a:bodyPr wrap="square" rtlCol="0">
            <a:spAutoFit/>
          </a:bodyPr>
          <a:lstStyle/>
          <a:p>
            <a:pPr marL="342900" indent="-342900" algn="ctr">
              <a:buAutoNum type="alphaLcParenBoth"/>
            </a:pPr>
            <a:r>
              <a:rPr lang="en-US" altLang="zh-CN" dirty="0" smtClean="0"/>
              <a:t>Photo of snail breeding environment, </a:t>
            </a:r>
          </a:p>
          <a:p>
            <a:pPr marL="342900" indent="-342900" algn="ctr"/>
            <a:r>
              <a:rPr lang="en-US" altLang="zh-CN" dirty="0" smtClean="0"/>
              <a:t>Lakeshore near </a:t>
            </a:r>
            <a:r>
              <a:rPr lang="en-US" altLang="zh-CN" dirty="0" err="1" smtClean="0"/>
              <a:t>Dongting</a:t>
            </a:r>
            <a:r>
              <a:rPr lang="en-US" altLang="zh-CN" dirty="0" smtClean="0"/>
              <a:t> Lake </a:t>
            </a:r>
            <a:r>
              <a:rPr lang="en-US" altLang="zh-CN" i="1" dirty="0" smtClean="0"/>
              <a:t>dam</a:t>
            </a:r>
            <a:endParaRPr lang="zh-CN" altLang="zh-CN" dirty="0" smtClean="0"/>
          </a:p>
          <a:p>
            <a:endParaRPr lang="zh-CN" altLang="en-US" dirty="0"/>
          </a:p>
        </p:txBody>
      </p:sp>
      <p:sp>
        <p:nvSpPr>
          <p:cNvPr id="20" name="TextBox 19"/>
          <p:cNvSpPr txBox="1"/>
          <p:nvPr/>
        </p:nvSpPr>
        <p:spPr>
          <a:xfrm>
            <a:off x="5436096" y="3347700"/>
            <a:ext cx="3456384" cy="369332"/>
          </a:xfrm>
          <a:prstGeom prst="rect">
            <a:avLst/>
          </a:prstGeom>
          <a:noFill/>
        </p:spPr>
        <p:txBody>
          <a:bodyPr wrap="square" rtlCol="0">
            <a:spAutoFit/>
          </a:bodyPr>
          <a:lstStyle/>
          <a:p>
            <a:r>
              <a:rPr lang="en-US" altLang="zh-CN" dirty="0" smtClean="0"/>
              <a:t>(b) Vegetation of snail breeding</a:t>
            </a:r>
            <a:endParaRPr lang="zh-CN" altLang="en-US" dirty="0"/>
          </a:p>
        </p:txBody>
      </p:sp>
      <p:sp>
        <p:nvSpPr>
          <p:cNvPr id="21" name="标题 1"/>
          <p:cNvSpPr txBox="1">
            <a:spLocks/>
          </p:cNvSpPr>
          <p:nvPr/>
        </p:nvSpPr>
        <p:spPr>
          <a:xfrm>
            <a:off x="2391072" y="184856"/>
            <a:ext cx="8229600" cy="723864"/>
          </a:xfrm>
          <a:prstGeom prst="rect">
            <a:avLst/>
          </a:prstGeom>
        </p:spPr>
        <p:txBody>
          <a:bodyPr>
            <a:noAutofit/>
          </a:bodyPr>
          <a:lstStyle/>
          <a:p>
            <a:pPr marL="0" marR="0" lvl="1" indent="0" defTabSz="914400" rtl="0" eaLnBrk="1" fontAlgn="auto" latinLnBrk="0" hangingPunct="1">
              <a:lnSpc>
                <a:spcPct val="100000"/>
              </a:lnSpc>
              <a:spcBef>
                <a:spcPts val="0"/>
              </a:spcBef>
              <a:spcAft>
                <a:spcPts val="0"/>
              </a:spcAft>
              <a:buClrTx/>
              <a:buSzTx/>
              <a:buFontTx/>
              <a:buNone/>
              <a:tabLst/>
              <a:defRPr/>
            </a:pPr>
            <a:r>
              <a:rPr lang="en-US" altLang="zh-CN" sz="2800" b="1" dirty="0" smtClean="0">
                <a:solidFill>
                  <a:srgbClr val="FFFF66"/>
                </a:solidFill>
                <a:effectLst>
                  <a:outerShdw blurRad="38100" dist="38100" dir="2700000" algn="tl">
                    <a:srgbClr val="C0C0C0"/>
                  </a:outerShdw>
                </a:effectLst>
              </a:rPr>
              <a:t>In-situ data measurements</a:t>
            </a:r>
            <a:endParaRPr kumimoji="0" lang="en-US" altLang="zh-CN" sz="2400" b="1" i="0" u="none" strike="noStrike" kern="1200" cap="none" spc="0" normalizeH="0" baseline="0" noProof="0" dirty="0">
              <a:ln>
                <a:noFill/>
              </a:ln>
              <a:solidFill>
                <a:srgbClr val="002060"/>
              </a:solidFill>
              <a:effectLst/>
              <a:uLnTx/>
              <a:uFillTx/>
              <a:latin typeface="+mj-lt"/>
              <a:ea typeface="+mj-ea"/>
              <a:cs typeface="+mj-cs"/>
            </a:endParaRPr>
          </a:p>
        </p:txBody>
      </p:sp>
      <p:pic>
        <p:nvPicPr>
          <p:cNvPr id="14" name="图片 13" descr="DSC01657.JPG"/>
          <p:cNvPicPr/>
          <p:nvPr/>
        </p:nvPicPr>
        <p:blipFill>
          <a:blip r:embed="rId3" cstate="print"/>
          <a:stretch>
            <a:fillRect/>
          </a:stretch>
        </p:blipFill>
        <p:spPr>
          <a:xfrm>
            <a:off x="755576" y="1916832"/>
            <a:ext cx="3357235" cy="2266057"/>
          </a:xfrm>
          <a:prstGeom prst="rect">
            <a:avLst/>
          </a:prstGeom>
        </p:spPr>
      </p:pic>
      <p:pic>
        <p:nvPicPr>
          <p:cNvPr id="16" name="图片 15" descr="DSC01636.JPG"/>
          <p:cNvPicPr/>
          <p:nvPr/>
        </p:nvPicPr>
        <p:blipFill>
          <a:blip r:embed="rId4" cstate="print"/>
          <a:stretch>
            <a:fillRect/>
          </a:stretch>
        </p:blipFill>
        <p:spPr>
          <a:xfrm>
            <a:off x="5771822" y="1556792"/>
            <a:ext cx="2400578" cy="1800000"/>
          </a:xfrm>
          <a:prstGeom prst="rect">
            <a:avLst/>
          </a:prstGeom>
        </p:spPr>
      </p:pic>
      <p:pic>
        <p:nvPicPr>
          <p:cNvPr id="22" name="图片 21" descr="DSC01685.JPG"/>
          <p:cNvPicPr/>
          <p:nvPr/>
        </p:nvPicPr>
        <p:blipFill>
          <a:blip r:embed="rId5" cstate="print"/>
          <a:stretch>
            <a:fillRect/>
          </a:stretch>
        </p:blipFill>
        <p:spPr>
          <a:xfrm>
            <a:off x="611560" y="1844824"/>
            <a:ext cx="4248472" cy="3528392"/>
          </a:xfrm>
          <a:prstGeom prst="rect">
            <a:avLst/>
          </a:prstGeom>
        </p:spPr>
      </p:pic>
      <p:pic>
        <p:nvPicPr>
          <p:cNvPr id="23" name="图片 22" descr="DSC01678.JPG"/>
          <p:cNvPicPr/>
          <p:nvPr/>
        </p:nvPicPr>
        <p:blipFill>
          <a:blip r:embed="rId6" cstate="print"/>
          <a:stretch>
            <a:fillRect/>
          </a:stretch>
        </p:blipFill>
        <p:spPr>
          <a:xfrm>
            <a:off x="5771822" y="3861248"/>
            <a:ext cx="2400578" cy="1800000"/>
          </a:xfrm>
          <a:prstGeom prst="rect">
            <a:avLst/>
          </a:prstGeom>
        </p:spPr>
      </p:pic>
      <p:sp>
        <p:nvSpPr>
          <p:cNvPr id="24" name="TextBox 23"/>
          <p:cNvSpPr txBox="1"/>
          <p:nvPr/>
        </p:nvSpPr>
        <p:spPr>
          <a:xfrm>
            <a:off x="5364088" y="5589240"/>
            <a:ext cx="3779912" cy="369332"/>
          </a:xfrm>
          <a:prstGeom prst="rect">
            <a:avLst/>
          </a:prstGeom>
          <a:noFill/>
        </p:spPr>
        <p:txBody>
          <a:bodyPr wrap="square" rtlCol="0">
            <a:spAutoFit/>
          </a:bodyPr>
          <a:lstStyle/>
          <a:p>
            <a:r>
              <a:rPr lang="en-US" altLang="zh-CN" dirty="0" smtClean="0"/>
              <a:t>(c)Vegetation of no snail breeding</a:t>
            </a:r>
            <a:endParaRPr lang="zh-CN" altLang="en-US" dirty="0"/>
          </a:p>
        </p:txBody>
      </p:sp>
    </p:spTree>
    <p:extLst>
      <p:ext uri="{BB962C8B-B14F-4D97-AF65-F5344CB8AC3E}">
        <p14:creationId xmlns:p14="http://schemas.microsoft.com/office/powerpoint/2010/main" xmlns="" val="38729029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DSC01637.JPG"/>
          <p:cNvPicPr>
            <a:picLocks noChangeAspect="1"/>
          </p:cNvPicPr>
          <p:nvPr/>
        </p:nvPicPr>
        <p:blipFill>
          <a:blip r:embed="rId3" cstate="print"/>
          <a:stretch>
            <a:fillRect/>
          </a:stretch>
        </p:blipFill>
        <p:spPr>
          <a:xfrm>
            <a:off x="3275856" y="1628800"/>
            <a:ext cx="3528392" cy="2880000"/>
          </a:xfrm>
          <a:prstGeom prst="rect">
            <a:avLst/>
          </a:prstGeom>
        </p:spPr>
      </p:pic>
      <p:sp>
        <p:nvSpPr>
          <p:cNvPr id="14" name="TextBox 13"/>
          <p:cNvSpPr txBox="1"/>
          <p:nvPr/>
        </p:nvSpPr>
        <p:spPr>
          <a:xfrm>
            <a:off x="179512" y="4665910"/>
            <a:ext cx="2880320" cy="923330"/>
          </a:xfrm>
          <a:prstGeom prst="rect">
            <a:avLst/>
          </a:prstGeom>
          <a:noFill/>
        </p:spPr>
        <p:txBody>
          <a:bodyPr wrap="square" rtlCol="0">
            <a:spAutoFit/>
          </a:bodyPr>
          <a:lstStyle/>
          <a:p>
            <a:pPr algn="ctr"/>
            <a:r>
              <a:rPr lang="en-US" altLang="zh-CN" dirty="0" smtClean="0"/>
              <a:t>(a) Environment unsuitable for snail  breeding</a:t>
            </a:r>
            <a:endParaRPr lang="zh-CN" altLang="zh-CN" dirty="0" smtClean="0"/>
          </a:p>
          <a:p>
            <a:endParaRPr lang="zh-CN" altLang="en-US" dirty="0"/>
          </a:p>
        </p:txBody>
      </p:sp>
      <p:pic>
        <p:nvPicPr>
          <p:cNvPr id="15" name="图片 14" descr="DSC01639.JPG"/>
          <p:cNvPicPr>
            <a:picLocks noChangeAspect="1"/>
          </p:cNvPicPr>
          <p:nvPr/>
        </p:nvPicPr>
        <p:blipFill>
          <a:blip r:embed="rId4" cstate="print"/>
          <a:stretch>
            <a:fillRect/>
          </a:stretch>
        </p:blipFill>
        <p:spPr>
          <a:xfrm rot="16200000">
            <a:off x="6584935" y="1992449"/>
            <a:ext cx="2880000" cy="2153342"/>
          </a:xfrm>
          <a:prstGeom prst="rect">
            <a:avLst/>
          </a:prstGeom>
        </p:spPr>
      </p:pic>
      <p:sp>
        <p:nvSpPr>
          <p:cNvPr id="16" name="TextBox 15"/>
          <p:cNvSpPr txBox="1"/>
          <p:nvPr/>
        </p:nvSpPr>
        <p:spPr>
          <a:xfrm>
            <a:off x="3779912" y="4653136"/>
            <a:ext cx="2592288" cy="646331"/>
          </a:xfrm>
          <a:prstGeom prst="rect">
            <a:avLst/>
          </a:prstGeom>
          <a:noFill/>
        </p:spPr>
        <p:txBody>
          <a:bodyPr wrap="square" rtlCol="0">
            <a:spAutoFit/>
          </a:bodyPr>
          <a:lstStyle/>
          <a:p>
            <a:pPr algn="ctr"/>
            <a:r>
              <a:rPr lang="en-US" altLang="zh-CN" dirty="0" smtClean="0"/>
              <a:t>(b) Environment suitable for snail  breeding</a:t>
            </a:r>
            <a:endParaRPr lang="zh-CN" altLang="en-US" dirty="0"/>
          </a:p>
        </p:txBody>
      </p:sp>
      <p:sp>
        <p:nvSpPr>
          <p:cNvPr id="21" name="标题 1"/>
          <p:cNvSpPr txBox="1">
            <a:spLocks/>
          </p:cNvSpPr>
          <p:nvPr/>
        </p:nvSpPr>
        <p:spPr>
          <a:xfrm>
            <a:off x="2391072" y="184856"/>
            <a:ext cx="8229600" cy="723864"/>
          </a:xfrm>
          <a:prstGeom prst="rect">
            <a:avLst/>
          </a:prstGeom>
        </p:spPr>
        <p:txBody>
          <a:bodyPr>
            <a:noAutofit/>
          </a:bodyPr>
          <a:lstStyle/>
          <a:p>
            <a:pPr marL="0" marR="0" lvl="1" indent="0" defTabSz="914400" rtl="0" eaLnBrk="1" fontAlgn="auto" latinLnBrk="0" hangingPunct="1">
              <a:lnSpc>
                <a:spcPct val="100000"/>
              </a:lnSpc>
              <a:spcBef>
                <a:spcPts val="0"/>
              </a:spcBef>
              <a:spcAft>
                <a:spcPts val="0"/>
              </a:spcAft>
              <a:buClrTx/>
              <a:buSzTx/>
              <a:buFontTx/>
              <a:buNone/>
              <a:tabLst/>
              <a:defRPr/>
            </a:pPr>
            <a:r>
              <a:rPr lang="en-US" altLang="zh-CN" sz="2800" b="1" dirty="0" smtClean="0">
                <a:solidFill>
                  <a:srgbClr val="FFFF66"/>
                </a:solidFill>
                <a:effectLst>
                  <a:outerShdw blurRad="38100" dist="38100" dir="2700000" algn="tl">
                    <a:srgbClr val="C0C0C0"/>
                  </a:outerShdw>
                </a:effectLst>
              </a:rPr>
              <a:t>In-situ data measurements</a:t>
            </a:r>
            <a:br>
              <a:rPr lang="en-US" altLang="zh-CN" sz="2800" b="1" dirty="0" smtClean="0">
                <a:solidFill>
                  <a:srgbClr val="FFFF66"/>
                </a:solidFill>
                <a:effectLst>
                  <a:outerShdw blurRad="38100" dist="38100" dir="2700000" algn="tl">
                    <a:srgbClr val="C0C0C0"/>
                  </a:outerShdw>
                </a:effectLst>
              </a:rPr>
            </a:br>
            <a:r>
              <a:rPr kumimoji="0" lang="en-US" altLang="zh-CN" sz="2400" b="1" i="0" u="none" strike="noStrike" kern="0" cap="none" spc="0" normalizeH="0" baseline="0" noProof="0" dirty="0" smtClean="0">
                <a:ln>
                  <a:noFill/>
                </a:ln>
                <a:solidFill>
                  <a:schemeClr val="accent6"/>
                </a:solidFill>
                <a:effectLst/>
                <a:uLnTx/>
                <a:uFillTx/>
              </a:rPr>
              <a:t/>
            </a:r>
            <a:br>
              <a:rPr kumimoji="0" lang="en-US" altLang="zh-CN" sz="2400" b="1" i="0" u="none" strike="noStrike" kern="0" cap="none" spc="0" normalizeH="0" baseline="0" noProof="0" dirty="0" smtClean="0">
                <a:ln>
                  <a:noFill/>
                </a:ln>
                <a:solidFill>
                  <a:schemeClr val="accent6"/>
                </a:solidFill>
                <a:effectLst/>
                <a:uLnTx/>
                <a:uFillTx/>
              </a:rPr>
            </a:br>
            <a:endParaRPr kumimoji="0" lang="en-US" altLang="zh-CN"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22" name="椭圆 21"/>
          <p:cNvSpPr/>
          <p:nvPr/>
        </p:nvSpPr>
        <p:spPr>
          <a:xfrm>
            <a:off x="5364088" y="2780928"/>
            <a:ext cx="576064" cy="57606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DSC01662.JPG"/>
          <p:cNvPicPr/>
          <p:nvPr/>
        </p:nvPicPr>
        <p:blipFill>
          <a:blip r:embed="rId5" cstate="print"/>
          <a:srcRect l="5249" r="6317"/>
          <a:stretch>
            <a:fillRect/>
          </a:stretch>
        </p:blipFill>
        <p:spPr>
          <a:xfrm>
            <a:off x="107504" y="1628800"/>
            <a:ext cx="3024336" cy="2880320"/>
          </a:xfrm>
          <a:prstGeom prst="rect">
            <a:avLst/>
          </a:prstGeom>
        </p:spPr>
      </p:pic>
      <p:sp>
        <p:nvSpPr>
          <p:cNvPr id="11" name="TextBox 10"/>
          <p:cNvSpPr txBox="1"/>
          <p:nvPr/>
        </p:nvSpPr>
        <p:spPr>
          <a:xfrm>
            <a:off x="7308304" y="4797152"/>
            <a:ext cx="2592288" cy="369332"/>
          </a:xfrm>
          <a:prstGeom prst="rect">
            <a:avLst/>
          </a:prstGeom>
          <a:noFill/>
        </p:spPr>
        <p:txBody>
          <a:bodyPr wrap="square" rtlCol="0">
            <a:spAutoFit/>
          </a:bodyPr>
          <a:lstStyle/>
          <a:p>
            <a:r>
              <a:rPr lang="en-US" altLang="zh-CN" dirty="0" smtClean="0"/>
              <a:t>(c)</a:t>
            </a:r>
            <a:r>
              <a:rPr lang="en-US" altLang="zh-CN" i="1" dirty="0" smtClean="0"/>
              <a:t> Snail on-site</a:t>
            </a:r>
            <a:endParaRPr lang="zh-CN" altLang="en-US" dirty="0"/>
          </a:p>
        </p:txBody>
      </p:sp>
      <p:sp>
        <p:nvSpPr>
          <p:cNvPr id="12" name="椭圆 11"/>
          <p:cNvSpPr/>
          <p:nvPr/>
        </p:nvSpPr>
        <p:spPr>
          <a:xfrm>
            <a:off x="3491880" y="3356992"/>
            <a:ext cx="648072" cy="57606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38729029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9"/>
          <p:cNvPicPr preferRelativeResize="0">
            <a:picLocks noChangeArrowheads="1"/>
          </p:cNvPicPr>
          <p:nvPr/>
        </p:nvPicPr>
        <p:blipFill>
          <a:blip r:embed="rId3" cstate="print"/>
          <a:srcRect l="38214" t="14815" r="15373" b="14528"/>
          <a:stretch>
            <a:fillRect/>
          </a:stretch>
        </p:blipFill>
        <p:spPr bwMode="auto">
          <a:xfrm>
            <a:off x="467544" y="1556792"/>
            <a:ext cx="4896544" cy="3519681"/>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73496" y="5229200"/>
            <a:ext cx="7162800" cy="338554"/>
          </a:xfrm>
          <a:prstGeom prst="rect">
            <a:avLst/>
          </a:prstGeom>
          <a:noFill/>
        </p:spPr>
        <p:txBody>
          <a:bodyPr wrap="square" rtlCol="0">
            <a:spAutoFit/>
          </a:bodyPr>
          <a:lstStyle/>
          <a:p>
            <a:r>
              <a:rPr kumimoji="1" lang="en-US" altLang="zh-CN" sz="1600" b="1" dirty="0" smtClean="0">
                <a:latin typeface="Times" pitchFamily="18" charset="0"/>
                <a:ea typeface="Osaka" charset="-128"/>
              </a:rPr>
              <a:t>Fig.4 Location of snail survey of </a:t>
            </a:r>
            <a:r>
              <a:rPr kumimoji="1" lang="en-US" altLang="zh-CN" sz="1600" b="1" dirty="0" err="1" smtClean="0">
                <a:latin typeface="Times" pitchFamily="18" charset="0"/>
                <a:ea typeface="Osaka" charset="-128"/>
              </a:rPr>
              <a:t>JunShan</a:t>
            </a:r>
            <a:r>
              <a:rPr kumimoji="1" lang="en-US" altLang="zh-CN" sz="1600" b="1" dirty="0" smtClean="0">
                <a:latin typeface="Times" pitchFamily="18" charset="0"/>
                <a:ea typeface="Osaka" charset="-128"/>
              </a:rPr>
              <a:t>, near Dongting Lake</a:t>
            </a:r>
            <a:endParaRPr lang="zh-CN" altLang="en-US" sz="1600" dirty="0"/>
          </a:p>
        </p:txBody>
      </p:sp>
      <p:sp>
        <p:nvSpPr>
          <p:cNvPr id="5" name="TextBox 4"/>
          <p:cNvSpPr txBox="1"/>
          <p:nvPr/>
        </p:nvSpPr>
        <p:spPr>
          <a:xfrm>
            <a:off x="5648325" y="1628800"/>
            <a:ext cx="3305175" cy="3216265"/>
          </a:xfrm>
          <a:prstGeom prst="rect">
            <a:avLst/>
          </a:prstGeom>
          <a:noFill/>
        </p:spPr>
        <p:txBody>
          <a:bodyPr wrap="square" rtlCol="0">
            <a:spAutoFit/>
          </a:bodyPr>
          <a:lstStyle/>
          <a:p>
            <a:pPr marL="457200" indent="-457200" algn="just" defTabSz="1449388">
              <a:spcAft>
                <a:spcPts val="600"/>
              </a:spcAft>
              <a:buFont typeface="Arial" pitchFamily="34" charset="0"/>
              <a:buChar char="•"/>
            </a:pPr>
            <a:r>
              <a:rPr kumimoji="1" lang="zh-CN" altLang="en-US" b="1" dirty="0" smtClean="0">
                <a:ea typeface="ＭＳ 明朝" pitchFamily="49" charset="-128"/>
              </a:rPr>
              <a:t>Snail </a:t>
            </a:r>
            <a:r>
              <a:rPr kumimoji="1" lang="en-US" altLang="zh-CN" b="1" dirty="0" smtClean="0">
                <a:ea typeface="ＭＳ 明朝" pitchFamily="49" charset="-128"/>
              </a:rPr>
              <a:t>field  data</a:t>
            </a:r>
            <a:r>
              <a:rPr kumimoji="1" lang="zh-CN" altLang="en-US" b="1" dirty="0" smtClean="0">
                <a:ea typeface="ＭＳ 明朝" pitchFamily="49" charset="-128"/>
              </a:rPr>
              <a:t> </a:t>
            </a:r>
            <a:r>
              <a:rPr kumimoji="1" lang="en-US" altLang="zh-CN" b="1" dirty="0" smtClean="0">
                <a:ea typeface="ＭＳ 明朝" pitchFamily="49" charset="-128"/>
              </a:rPr>
              <a:t>of spring 2003-</a:t>
            </a:r>
            <a:r>
              <a:rPr kumimoji="1" lang="en-US" altLang="zh-CN" b="1" dirty="0" smtClean="0">
                <a:solidFill>
                  <a:srgbClr val="C00000"/>
                </a:solidFill>
                <a:ea typeface="ＭＳ 明朝" pitchFamily="49" charset="-128"/>
              </a:rPr>
              <a:t>2013</a:t>
            </a:r>
            <a:r>
              <a:rPr kumimoji="1" lang="zh-CN" altLang="en-US" b="1" dirty="0" smtClean="0">
                <a:ea typeface="ＭＳ 明朝" pitchFamily="49" charset="-128"/>
              </a:rPr>
              <a:t> </a:t>
            </a:r>
            <a:r>
              <a:rPr kumimoji="1" lang="en-US" altLang="zh-CN" b="1" dirty="0" smtClean="0">
                <a:ea typeface="ＭＳ 明朝" pitchFamily="49" charset="-128"/>
              </a:rPr>
              <a:t>were collected around the </a:t>
            </a:r>
            <a:r>
              <a:rPr kumimoji="1" lang="en-US" altLang="zh-CN" b="1" dirty="0" err="1" smtClean="0">
                <a:ea typeface="ＭＳ 明朝" pitchFamily="49" charset="-128"/>
              </a:rPr>
              <a:t>JunShan</a:t>
            </a:r>
            <a:r>
              <a:rPr kumimoji="1" lang="en-US" altLang="zh-CN" b="1" dirty="0" smtClean="0">
                <a:ea typeface="ＭＳ 明朝" pitchFamily="49" charset="-128"/>
              </a:rPr>
              <a:t>, near Dongting Lake. </a:t>
            </a:r>
          </a:p>
          <a:p>
            <a:pPr marL="457200" indent="-457200" defTabSz="1449388">
              <a:buFont typeface="Arial" pitchFamily="34" charset="0"/>
              <a:buChar char="•"/>
              <a:defRPr/>
            </a:pPr>
            <a:r>
              <a:rPr kumimoji="1" lang="en-US" altLang="zh-CN" b="1" dirty="0" smtClean="0">
                <a:ea typeface="ＭＳ 明朝" pitchFamily="49" charset="-128"/>
              </a:rPr>
              <a:t>Survey parameters: </a:t>
            </a:r>
          </a:p>
          <a:p>
            <a:pPr marL="914400" lvl="1" indent="-457200" defTabSz="1449388">
              <a:buClr>
                <a:schemeClr val="accent6"/>
              </a:buClr>
              <a:buFont typeface="Wingdings" pitchFamily="2" charset="2"/>
              <a:buChar char="ü"/>
              <a:defRPr/>
            </a:pPr>
            <a:r>
              <a:rPr kumimoji="1" lang="en-US" altLang="zh-CN" b="1" dirty="0" smtClean="0">
                <a:ea typeface="ＭＳ 明朝" pitchFamily="49" charset="-128"/>
              </a:rPr>
              <a:t>Survey location </a:t>
            </a:r>
          </a:p>
          <a:p>
            <a:pPr marL="914400" lvl="1" indent="-457200" defTabSz="1449388">
              <a:buClr>
                <a:schemeClr val="accent6"/>
              </a:buClr>
              <a:buFont typeface="Wingdings" pitchFamily="2" charset="2"/>
              <a:buChar char="ü"/>
              <a:defRPr/>
            </a:pPr>
            <a:r>
              <a:rPr kumimoji="1" lang="en-US" altLang="zh-CN" b="1" dirty="0" smtClean="0">
                <a:ea typeface="ＭＳ 明朝" pitchFamily="49" charset="-128"/>
              </a:rPr>
              <a:t>No. of survey frame </a:t>
            </a:r>
          </a:p>
          <a:p>
            <a:pPr marL="914400" lvl="1" indent="-457200" defTabSz="1449388">
              <a:buClr>
                <a:schemeClr val="accent6"/>
              </a:buClr>
              <a:buFont typeface="Wingdings" pitchFamily="2" charset="2"/>
              <a:buChar char="ü"/>
              <a:defRPr/>
            </a:pPr>
            <a:r>
              <a:rPr kumimoji="1" lang="en-US" altLang="zh-CN" b="1" dirty="0" smtClean="0">
                <a:ea typeface="ＭＳ 明朝" pitchFamily="49" charset="-128"/>
              </a:rPr>
              <a:t>No. of living snails within a frame (area of a frame is 0.1m</a:t>
            </a:r>
            <a:r>
              <a:rPr kumimoji="1" lang="en-US" altLang="zh-CN" b="1" baseline="30000" dirty="0" smtClean="0">
                <a:ea typeface="ＭＳ 明朝" pitchFamily="49" charset="-128"/>
              </a:rPr>
              <a:t>2</a:t>
            </a:r>
            <a:r>
              <a:rPr kumimoji="1" lang="en-US" altLang="zh-CN" b="1" dirty="0" smtClean="0">
                <a:ea typeface="ＭＳ 明朝" pitchFamily="49" charset="-128"/>
              </a:rPr>
              <a:t>)                                                        </a:t>
            </a:r>
            <a:endParaRPr kumimoji="1" lang="zh-CN" altLang="ja-JP" b="1" dirty="0" smtClean="0">
              <a:ea typeface="ＭＳ 明朝" pitchFamily="49" charset="-128"/>
            </a:endParaRPr>
          </a:p>
          <a:p>
            <a:endParaRPr lang="zh-CN" altLang="en-US" dirty="0"/>
          </a:p>
        </p:txBody>
      </p:sp>
      <p:pic>
        <p:nvPicPr>
          <p:cNvPr id="6" name="Picture 95"/>
          <p:cNvPicPr>
            <a:picLocks noChangeAspect="1" noChangeArrowheads="1"/>
          </p:cNvPicPr>
          <p:nvPr/>
        </p:nvPicPr>
        <p:blipFill>
          <a:blip r:embed="rId4" cstate="print">
            <a:lum contrast="-10000"/>
          </a:blip>
          <a:srcRect/>
          <a:stretch>
            <a:fillRect/>
          </a:stretch>
        </p:blipFill>
        <p:spPr bwMode="auto">
          <a:xfrm>
            <a:off x="539552" y="1656805"/>
            <a:ext cx="1386281" cy="332035"/>
          </a:xfrm>
          <a:prstGeom prst="rect">
            <a:avLst/>
          </a:prstGeom>
          <a:noFill/>
          <a:ln w="9525">
            <a:noFill/>
            <a:miter lim="800000"/>
            <a:headEnd/>
            <a:tailEnd/>
          </a:ln>
        </p:spPr>
      </p:pic>
      <p:sp>
        <p:nvSpPr>
          <p:cNvPr id="7" name="标题 1"/>
          <p:cNvSpPr txBox="1">
            <a:spLocks/>
          </p:cNvSpPr>
          <p:nvPr/>
        </p:nvSpPr>
        <p:spPr>
          <a:xfrm>
            <a:off x="2175048" y="184856"/>
            <a:ext cx="8229600" cy="723864"/>
          </a:xfrm>
          <a:prstGeom prst="rect">
            <a:avLst/>
          </a:prstGeom>
        </p:spPr>
        <p:txBody>
          <a:bodyPr>
            <a:noAutofit/>
          </a:bodyPr>
          <a:lstStyle/>
          <a:p>
            <a:pPr marL="0" marR="0" lvl="1" indent="0" defTabSz="914400" rtl="0" eaLnBrk="1" fontAlgn="auto" latinLnBrk="0" hangingPunct="1">
              <a:lnSpc>
                <a:spcPct val="100000"/>
              </a:lnSpc>
              <a:spcBef>
                <a:spcPts val="0"/>
              </a:spcBef>
              <a:spcAft>
                <a:spcPts val="0"/>
              </a:spcAft>
              <a:buClrTx/>
              <a:buSzTx/>
              <a:buFontTx/>
              <a:buNone/>
              <a:tabLst/>
              <a:defRPr/>
            </a:pPr>
            <a:r>
              <a:rPr lang="en-US" altLang="zh-CN" sz="2800" b="1" dirty="0" smtClean="0">
                <a:solidFill>
                  <a:srgbClr val="FFFF66"/>
                </a:solidFill>
                <a:effectLst>
                  <a:outerShdw blurRad="38100" dist="38100" dir="2700000" algn="tl">
                    <a:srgbClr val="C0C0C0"/>
                  </a:outerShdw>
                </a:effectLst>
              </a:rPr>
              <a:t>In-situ data measurements</a:t>
            </a:r>
            <a:br>
              <a:rPr lang="en-US" altLang="zh-CN" sz="2800" b="1" dirty="0" smtClean="0">
                <a:solidFill>
                  <a:srgbClr val="FFFF66"/>
                </a:solidFill>
                <a:effectLst>
                  <a:outerShdw blurRad="38100" dist="38100" dir="2700000" algn="tl">
                    <a:srgbClr val="C0C0C0"/>
                  </a:outerShdw>
                </a:effectLst>
              </a:rPr>
            </a:br>
            <a:r>
              <a:rPr kumimoji="0" lang="en-US" altLang="zh-CN" sz="2400" b="1" i="0" u="none" strike="noStrike" kern="0" cap="none" spc="0" normalizeH="0" baseline="0" noProof="0" dirty="0" smtClean="0">
                <a:ln>
                  <a:noFill/>
                </a:ln>
                <a:solidFill>
                  <a:schemeClr val="accent6"/>
                </a:solidFill>
                <a:effectLst/>
                <a:uLnTx/>
                <a:uFillTx/>
              </a:rPr>
              <a:t/>
            </a:r>
            <a:br>
              <a:rPr kumimoji="0" lang="en-US" altLang="zh-CN" sz="2400" b="1" i="0" u="none" strike="noStrike" kern="0" cap="none" spc="0" normalizeH="0" baseline="0" noProof="0" dirty="0" smtClean="0">
                <a:ln>
                  <a:noFill/>
                </a:ln>
                <a:solidFill>
                  <a:schemeClr val="accent6"/>
                </a:solidFill>
                <a:effectLst/>
                <a:uLnTx/>
                <a:uFillTx/>
              </a:rPr>
            </a:br>
            <a:endParaRPr kumimoji="0" lang="en-US" altLang="zh-CN" sz="2400" b="1" i="0" u="none" strike="noStrike" kern="1200" cap="none" spc="0" normalizeH="0" baseline="0" noProof="0" dirty="0">
              <a:ln>
                <a:noFill/>
              </a:ln>
              <a:solidFill>
                <a:srgbClr val="002060"/>
              </a:solidFill>
              <a:effectLst/>
              <a:uLnTx/>
              <a:uFillTx/>
              <a:latin typeface="+mj-lt"/>
              <a:ea typeface="+mj-ea"/>
              <a:cs typeface="+mj-cs"/>
            </a:endParaRPr>
          </a:p>
        </p:txBody>
      </p:sp>
    </p:spTree>
    <p:extLst>
      <p:ext uri="{BB962C8B-B14F-4D97-AF65-F5344CB8AC3E}">
        <p14:creationId xmlns:p14="http://schemas.microsoft.com/office/powerpoint/2010/main" xmlns="" val="38729029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714348" y="3143248"/>
            <a:ext cx="7818092" cy="1428760"/>
          </a:xfrm>
          <a:prstGeom prst="rect">
            <a:avLst/>
          </a:prstGeom>
          <a:noFill/>
          <a:ln w="9525">
            <a:noFill/>
            <a:miter lim="800000"/>
            <a:headEnd/>
            <a:tailEnd/>
          </a:ln>
          <a:effectLst/>
        </p:spPr>
        <p:txBody>
          <a:bodyPr/>
          <a:lstStyle/>
          <a:p>
            <a:pPr marL="342900" indent="-342900" algn="just">
              <a:spcBef>
                <a:spcPct val="20000"/>
              </a:spcBef>
              <a:buClr>
                <a:srgbClr val="FFC000"/>
              </a:buClr>
              <a:buFont typeface="Wingdings" pitchFamily="2" charset="2"/>
              <a:buChar char="ü"/>
            </a:pPr>
            <a:r>
              <a:rPr lang="en-US" altLang="zh-CN" sz="2000" dirty="0" smtClean="0"/>
              <a:t>Quantitative suitability relationship between snail breeding and remote sensing environmental parameters</a:t>
            </a:r>
          </a:p>
          <a:p>
            <a:pPr marL="342900" indent="-342900" algn="just">
              <a:spcBef>
                <a:spcPct val="20000"/>
              </a:spcBef>
              <a:buClr>
                <a:srgbClr val="FFC000"/>
              </a:buClr>
              <a:buFont typeface="Wingdings" pitchFamily="2" charset="2"/>
              <a:buChar char="ü"/>
            </a:pPr>
            <a:r>
              <a:rPr lang="en-US" altLang="zh-CN" sz="2000" dirty="0" smtClean="0"/>
              <a:t>Analysis of coefficients  of environmental factors </a:t>
            </a:r>
          </a:p>
          <a:p>
            <a:pPr marL="342900" indent="-342900" algn="just">
              <a:spcBef>
                <a:spcPct val="20000"/>
              </a:spcBef>
              <a:buClr>
                <a:srgbClr val="FFC000"/>
              </a:buClr>
              <a:buFont typeface="Wingdings" pitchFamily="2" charset="2"/>
              <a:buChar char="ü"/>
            </a:pPr>
            <a:r>
              <a:rPr lang="en-US" altLang="zh-CN" sz="2000" dirty="0" smtClean="0"/>
              <a:t>Model development for snail monitoring</a:t>
            </a:r>
          </a:p>
        </p:txBody>
      </p:sp>
      <p:sp>
        <p:nvSpPr>
          <p:cNvPr id="3" name="Rectangle 5"/>
          <p:cNvSpPr>
            <a:spLocks noChangeArrowheads="1"/>
          </p:cNvSpPr>
          <p:nvPr/>
        </p:nvSpPr>
        <p:spPr bwMode="auto">
          <a:xfrm>
            <a:off x="213158" y="1196752"/>
            <a:ext cx="8820472" cy="791840"/>
          </a:xfrm>
          <a:prstGeom prst="rect">
            <a:avLst/>
          </a:prstGeom>
          <a:noFill/>
          <a:ln w="9525">
            <a:noFill/>
            <a:miter lim="800000"/>
            <a:headEnd/>
            <a:tailEnd/>
          </a:ln>
          <a:effectLst/>
        </p:spPr>
        <p:txBody>
          <a:bodyPr anchor="ctr"/>
          <a:lstStyle/>
          <a:p>
            <a:r>
              <a:rPr lang="en-US" altLang="zh-CN" sz="2400" b="1" dirty="0" smtClean="0">
                <a:solidFill>
                  <a:srgbClr val="A50021"/>
                </a:solidFill>
                <a:ea typeface="宋体" pitchFamily="2" charset="-122"/>
              </a:rPr>
              <a:t>Research </a:t>
            </a:r>
            <a:r>
              <a:rPr lang="en-US" altLang="zh-CN" sz="2400" b="1" dirty="0">
                <a:solidFill>
                  <a:srgbClr val="A50021"/>
                </a:solidFill>
                <a:ea typeface="宋体" pitchFamily="2" charset="-122"/>
              </a:rPr>
              <a:t>on </a:t>
            </a:r>
            <a:r>
              <a:rPr lang="en-US" altLang="zh-CN" sz="2400" b="1" dirty="0" smtClean="0">
                <a:solidFill>
                  <a:srgbClr val="A50021"/>
                </a:solidFill>
                <a:ea typeface="宋体" pitchFamily="2" charset="-122"/>
              </a:rPr>
              <a:t>RS monitoring of potential snail breeding area</a:t>
            </a:r>
          </a:p>
        </p:txBody>
      </p:sp>
      <p:sp>
        <p:nvSpPr>
          <p:cNvPr id="5" name="矩形 4"/>
          <p:cNvSpPr/>
          <p:nvPr/>
        </p:nvSpPr>
        <p:spPr>
          <a:xfrm>
            <a:off x="357158" y="2143116"/>
            <a:ext cx="8437590" cy="707886"/>
          </a:xfrm>
          <a:prstGeom prst="rect">
            <a:avLst/>
          </a:prstGeom>
        </p:spPr>
        <p:txBody>
          <a:bodyPr wrap="square">
            <a:spAutoFit/>
          </a:bodyPr>
          <a:lstStyle/>
          <a:p>
            <a:pPr lvl="0" indent="-342900" algn="just"/>
            <a:r>
              <a:rPr lang="en-US" altLang="zh-CN" sz="2000" b="1" dirty="0" smtClean="0">
                <a:ea typeface="宋体" pitchFamily="2" charset="-122"/>
              </a:rPr>
              <a:t>Considering the problems of  previous linear regression remote sensing model of snail  , new researches carried out as follows:</a:t>
            </a:r>
          </a:p>
        </p:txBody>
      </p:sp>
      <p:sp>
        <p:nvSpPr>
          <p:cNvPr id="6" name="矩形 5"/>
          <p:cNvSpPr/>
          <p:nvPr/>
        </p:nvSpPr>
        <p:spPr>
          <a:xfrm>
            <a:off x="357158" y="4665016"/>
            <a:ext cx="8429684" cy="830997"/>
          </a:xfrm>
          <a:prstGeom prst="rect">
            <a:avLst/>
          </a:prstGeom>
        </p:spPr>
        <p:txBody>
          <a:bodyPr wrap="square">
            <a:spAutoFit/>
          </a:bodyPr>
          <a:lstStyle/>
          <a:p>
            <a:pPr indent="-342900" algn="just">
              <a:spcBef>
                <a:spcPct val="20000"/>
              </a:spcBef>
            </a:pPr>
            <a:r>
              <a:rPr lang="en-US" altLang="zh-CN" sz="2400" b="1" dirty="0" smtClean="0">
                <a:ea typeface="宋体" pitchFamily="2" charset="-122"/>
              </a:rPr>
              <a:t>Fuzzy Theory is introduced to develop a novel monitoring model to solve the problems caused by linear regression.</a:t>
            </a:r>
          </a:p>
        </p:txBody>
      </p:sp>
      <p:sp>
        <p:nvSpPr>
          <p:cNvPr id="8" name="Title 1"/>
          <p:cNvSpPr txBox="1">
            <a:spLocks/>
          </p:cNvSpPr>
          <p:nvPr/>
        </p:nvSpPr>
        <p:spPr>
          <a:xfrm>
            <a:off x="609600" y="184820"/>
            <a:ext cx="8229600" cy="723900"/>
          </a:xfrm>
          <a:prstGeom prst="rect">
            <a:avLst/>
          </a:prstGeom>
        </p:spPr>
        <p:txBody>
          <a:bodyPr/>
          <a:lstStyle/>
          <a:p>
            <a:pPr algn="ctr">
              <a:spcBef>
                <a:spcPct val="0"/>
              </a:spcBef>
              <a:defRPr/>
            </a:pPr>
            <a:r>
              <a:rPr lang="en-US" altLang="zh-CN" sz="2800" b="1" dirty="0" smtClean="0">
                <a:solidFill>
                  <a:srgbClr val="FFFF66"/>
                </a:solidFill>
                <a:effectLst>
                  <a:outerShdw blurRad="38100" dist="38100" dir="2700000" algn="tl">
                    <a:srgbClr val="C0C0C0"/>
                  </a:outerShdw>
                </a:effectLst>
              </a:rPr>
              <a:t>Current research results</a:t>
            </a:r>
          </a:p>
        </p:txBody>
      </p:sp>
    </p:spTree>
    <p:extLst>
      <p:ext uri="{BB962C8B-B14F-4D97-AF65-F5344CB8AC3E}">
        <p14:creationId xmlns:p14="http://schemas.microsoft.com/office/powerpoint/2010/main" xmlns="" val="387290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linds(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linds(horizont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07504" y="1620083"/>
            <a:ext cx="8712968" cy="4401205"/>
          </a:xfrm>
          <a:prstGeom prst="rect">
            <a:avLst/>
          </a:prstGeom>
          <a:noFill/>
        </p:spPr>
        <p:txBody>
          <a:bodyPr wrap="square" rtlCol="0">
            <a:spAutoFit/>
          </a:bodyPr>
          <a:lstStyle/>
          <a:p>
            <a:pPr marL="492724" indent="-492724" algn="just" defTabSz="1562005">
              <a:spcBef>
                <a:spcPts val="600"/>
              </a:spcBef>
              <a:buFont typeface="Wingdings" pitchFamily="2" charset="2"/>
              <a:buChar char="l"/>
            </a:pPr>
            <a:r>
              <a:rPr lang="en-US" altLang="zh-CN" sz="2000" b="1" dirty="0" smtClean="0"/>
              <a:t>Fuzzy theory is a form of probabilistic logic, and it deals with complicated matter that is approximate rather than fixed and exact by building membership functions.</a:t>
            </a:r>
          </a:p>
          <a:p>
            <a:pPr marL="492724" indent="-492724" algn="just" defTabSz="1562005">
              <a:spcBef>
                <a:spcPts val="600"/>
              </a:spcBef>
              <a:buFont typeface="Wingdings" pitchFamily="2" charset="2"/>
              <a:buChar char="l"/>
            </a:pPr>
            <a:r>
              <a:rPr lang="en-US" altLang="zh-CN" sz="2000" b="1" dirty="0" smtClean="0"/>
              <a:t>Takagi-</a:t>
            </a:r>
            <a:r>
              <a:rPr lang="en-US" altLang="zh-CN" sz="2000" b="1" dirty="0" err="1" smtClean="0"/>
              <a:t>Sugeno</a:t>
            </a:r>
            <a:r>
              <a:rPr lang="en-US" altLang="zh-CN" sz="2000" b="1" dirty="0" smtClean="0"/>
              <a:t> (T-S) fuzzy model is described by fuzzy IF-THEN rules</a:t>
            </a:r>
            <a:r>
              <a:rPr lang="zh-CN" altLang="en-US" sz="2000" b="1" dirty="0" smtClean="0"/>
              <a:t>，</a:t>
            </a:r>
            <a:r>
              <a:rPr lang="en-US" altLang="zh-CN" sz="2000" b="1" dirty="0" smtClean="0"/>
              <a:t> which can express relations of a nonlinear problem by a linear model. </a:t>
            </a:r>
          </a:p>
          <a:p>
            <a:pPr marL="492724" indent="-492724" algn="just" defTabSz="1562005">
              <a:spcBef>
                <a:spcPts val="600"/>
              </a:spcBef>
              <a:buFont typeface="Wingdings" pitchFamily="2" charset="2"/>
              <a:buChar char="l"/>
            </a:pPr>
            <a:endParaRPr lang="en-US" altLang="zh-CN" sz="2000" b="1" dirty="0" smtClean="0"/>
          </a:p>
          <a:p>
            <a:pPr marL="492724" indent="-492724" algn="just" defTabSz="1562005">
              <a:spcBef>
                <a:spcPts val="600"/>
              </a:spcBef>
              <a:buFont typeface="Wingdings" pitchFamily="2" charset="2"/>
              <a:buChar char="l"/>
            </a:pPr>
            <a:endParaRPr lang="en-US" altLang="zh-CN" sz="2000" b="1" dirty="0" smtClean="0"/>
          </a:p>
          <a:p>
            <a:pPr marL="492724" indent="-492724" algn="just" defTabSz="1562005">
              <a:spcBef>
                <a:spcPts val="600"/>
              </a:spcBef>
              <a:buFont typeface="Wingdings" pitchFamily="2" charset="2"/>
              <a:buChar char="l"/>
            </a:pPr>
            <a:endParaRPr lang="en-US" altLang="zh-CN" sz="2000" b="1" dirty="0" smtClean="0"/>
          </a:p>
          <a:p>
            <a:pPr marL="492724" indent="-492724" algn="just" defTabSz="1562005">
              <a:spcBef>
                <a:spcPts val="600"/>
              </a:spcBef>
              <a:buFont typeface="Wingdings" pitchFamily="2" charset="2"/>
              <a:buChar char="l"/>
            </a:pPr>
            <a:endParaRPr lang="en-US" altLang="zh-CN" sz="2000" b="1" dirty="0" smtClean="0"/>
          </a:p>
          <a:p>
            <a:pPr marL="492724" indent="-492724" algn="just" defTabSz="1562005">
              <a:spcBef>
                <a:spcPts val="600"/>
              </a:spcBef>
              <a:buFont typeface="Wingdings" pitchFamily="2" charset="2"/>
              <a:buChar char="l"/>
            </a:pPr>
            <a:endParaRPr lang="en-US" altLang="zh-CN" sz="2000" b="1" dirty="0" smtClean="0"/>
          </a:p>
          <a:p>
            <a:pPr marL="492724" indent="-492724" algn="just" defTabSz="1562005">
              <a:spcBef>
                <a:spcPts val="600"/>
              </a:spcBef>
              <a:buFont typeface="Wingdings" pitchFamily="2" charset="2"/>
              <a:buChar char="l"/>
            </a:pPr>
            <a:endParaRPr lang="en-US" altLang="zh-CN" sz="2000" b="1" dirty="0" smtClean="0"/>
          </a:p>
          <a:p>
            <a:pPr marL="492724" indent="-492724" algn="just" defTabSz="1562005">
              <a:spcBef>
                <a:spcPts val="600"/>
              </a:spcBef>
              <a:buFont typeface="Wingdings" pitchFamily="2" charset="2"/>
              <a:buChar char="l"/>
            </a:pPr>
            <a:endParaRPr lang="en-US" altLang="zh-CN" sz="2000" b="1" dirty="0" smtClean="0"/>
          </a:p>
        </p:txBody>
      </p:sp>
      <p:sp>
        <p:nvSpPr>
          <p:cNvPr id="10" name="TextBox 9"/>
          <p:cNvSpPr txBox="1"/>
          <p:nvPr/>
        </p:nvSpPr>
        <p:spPr>
          <a:xfrm>
            <a:off x="-108520" y="3718773"/>
            <a:ext cx="1440160" cy="1477328"/>
          </a:xfrm>
          <a:prstGeom prst="rect">
            <a:avLst/>
          </a:prstGeom>
          <a:solidFill>
            <a:schemeClr val="bg1"/>
          </a:solidFill>
        </p:spPr>
        <p:txBody>
          <a:bodyPr wrap="square" rtlCol="0">
            <a:spAutoFit/>
          </a:bodyPr>
          <a:lstStyle/>
          <a:p>
            <a:pPr algn="r"/>
            <a:r>
              <a:rPr lang="en-US" altLang="zh-CN" b="1" dirty="0" smtClean="0"/>
              <a:t>True</a:t>
            </a:r>
          </a:p>
          <a:p>
            <a:pPr algn="r"/>
            <a:endParaRPr lang="en-US" altLang="zh-CN" b="1" dirty="0" smtClean="0"/>
          </a:p>
          <a:p>
            <a:pPr algn="r"/>
            <a:r>
              <a:rPr lang="en-US" altLang="zh-CN" b="1" dirty="0" smtClean="0"/>
              <a:t>Partial truth</a:t>
            </a:r>
          </a:p>
          <a:p>
            <a:pPr algn="r"/>
            <a:endParaRPr lang="en-US" altLang="zh-CN" b="1" dirty="0" smtClean="0"/>
          </a:p>
          <a:p>
            <a:pPr algn="r"/>
            <a:r>
              <a:rPr lang="en-US" altLang="zh-CN" b="1" dirty="0" smtClean="0"/>
              <a:t>False</a:t>
            </a:r>
            <a:endParaRPr lang="zh-CN" altLang="en-US" b="1" dirty="0" smtClean="0"/>
          </a:p>
        </p:txBody>
      </p:sp>
      <p:sp>
        <p:nvSpPr>
          <p:cNvPr id="5" name="Title 1"/>
          <p:cNvSpPr txBox="1">
            <a:spLocks/>
          </p:cNvSpPr>
          <p:nvPr/>
        </p:nvSpPr>
        <p:spPr>
          <a:xfrm>
            <a:off x="609600" y="184820"/>
            <a:ext cx="8229600" cy="723900"/>
          </a:xfrm>
          <a:prstGeom prst="rect">
            <a:avLst/>
          </a:prstGeom>
        </p:spPr>
        <p:txBody>
          <a:bodyPr/>
          <a:lstStyle/>
          <a:p>
            <a:pPr algn="ctr">
              <a:spcBef>
                <a:spcPct val="0"/>
              </a:spcBef>
              <a:defRPr/>
            </a:pPr>
            <a:r>
              <a:rPr lang="en-US" altLang="zh-CN" sz="2800" b="1" dirty="0" smtClean="0">
                <a:solidFill>
                  <a:srgbClr val="FFFF66"/>
                </a:solidFill>
                <a:effectLst>
                  <a:outerShdw blurRad="38100" dist="38100" dir="2700000" algn="tl">
                    <a:srgbClr val="C0C0C0"/>
                  </a:outerShdw>
                </a:effectLst>
              </a:rPr>
              <a:t>Current research results</a:t>
            </a:r>
          </a:p>
        </p:txBody>
      </p:sp>
      <p:sp>
        <p:nvSpPr>
          <p:cNvPr id="6" name="Rectangle 5"/>
          <p:cNvSpPr>
            <a:spLocks noChangeArrowheads="1"/>
          </p:cNvSpPr>
          <p:nvPr/>
        </p:nvSpPr>
        <p:spPr bwMode="auto">
          <a:xfrm>
            <a:off x="214313" y="1124744"/>
            <a:ext cx="6553200" cy="431800"/>
          </a:xfrm>
          <a:prstGeom prst="rect">
            <a:avLst/>
          </a:prstGeom>
          <a:noFill/>
          <a:ln w="9525">
            <a:noFill/>
            <a:miter lim="800000"/>
            <a:headEnd/>
            <a:tailEnd/>
          </a:ln>
          <a:effectLst/>
        </p:spPr>
        <p:txBody>
          <a:bodyPr anchor="ctr"/>
          <a:lstStyle/>
          <a:p>
            <a:r>
              <a:rPr lang="en-US" altLang="zh-CN" sz="2400" b="1" i="1" dirty="0" smtClean="0">
                <a:solidFill>
                  <a:srgbClr val="A50021"/>
                </a:solidFill>
                <a:effectLst>
                  <a:outerShdw blurRad="38100" dist="38100" dir="2700000" algn="tl">
                    <a:srgbClr val="C0C0C0"/>
                  </a:outerShdw>
                </a:effectLst>
              </a:rPr>
              <a:t>Fuzzy theory</a:t>
            </a:r>
          </a:p>
        </p:txBody>
      </p:sp>
      <p:pic>
        <p:nvPicPr>
          <p:cNvPr id="7" name="Picture 3"/>
          <p:cNvPicPr>
            <a:picLocks noChangeAspect="1" noChangeArrowheads="1"/>
          </p:cNvPicPr>
          <p:nvPr/>
        </p:nvPicPr>
        <p:blipFill>
          <a:blip r:embed="rId3" cstate="print"/>
          <a:srcRect/>
          <a:stretch>
            <a:fillRect/>
          </a:stretch>
        </p:blipFill>
        <p:spPr bwMode="auto">
          <a:xfrm>
            <a:off x="1272654" y="3366293"/>
            <a:ext cx="4235450" cy="2366963"/>
          </a:xfrm>
          <a:prstGeom prst="rect">
            <a:avLst/>
          </a:prstGeom>
          <a:noFill/>
          <a:ln w="9525">
            <a:noFill/>
            <a:miter lim="800000"/>
            <a:headEnd/>
            <a:tailEnd/>
          </a:ln>
        </p:spPr>
      </p:pic>
      <p:sp>
        <p:nvSpPr>
          <p:cNvPr id="9" name="TextBox 8"/>
          <p:cNvSpPr txBox="1"/>
          <p:nvPr/>
        </p:nvSpPr>
        <p:spPr>
          <a:xfrm>
            <a:off x="1512136" y="5230941"/>
            <a:ext cx="3744416" cy="646331"/>
          </a:xfrm>
          <a:prstGeom prst="rect">
            <a:avLst/>
          </a:prstGeom>
          <a:solidFill>
            <a:schemeClr val="bg1"/>
          </a:solidFill>
        </p:spPr>
        <p:txBody>
          <a:bodyPr wrap="square" rtlCol="0">
            <a:spAutoFit/>
          </a:bodyPr>
          <a:lstStyle/>
          <a:p>
            <a:pPr algn="ctr"/>
            <a:r>
              <a:rPr lang="en-US" altLang="zh-CN" b="1" dirty="0" smtClean="0"/>
              <a:t>Membership functions</a:t>
            </a:r>
          </a:p>
          <a:p>
            <a:endParaRPr lang="zh-CN" altLang="en-US" dirty="0"/>
          </a:p>
        </p:txBody>
      </p:sp>
      <p:sp>
        <p:nvSpPr>
          <p:cNvPr id="12" name="TextBox 11"/>
          <p:cNvSpPr txBox="1"/>
          <p:nvPr/>
        </p:nvSpPr>
        <p:spPr>
          <a:xfrm>
            <a:off x="5183560" y="3154030"/>
            <a:ext cx="3924944" cy="2939266"/>
          </a:xfrm>
          <a:prstGeom prst="rect">
            <a:avLst/>
          </a:prstGeom>
          <a:noFill/>
        </p:spPr>
        <p:txBody>
          <a:bodyPr wrap="square" rtlCol="0">
            <a:spAutoFit/>
          </a:bodyPr>
          <a:lstStyle/>
          <a:p>
            <a:pPr marL="492724" indent="-492724" algn="just" defTabSz="1562005">
              <a:spcBef>
                <a:spcPts val="600"/>
              </a:spcBef>
            </a:pPr>
            <a:endParaRPr lang="en-US" altLang="zh-CN" sz="2000" b="1" dirty="0" smtClean="0"/>
          </a:p>
          <a:p>
            <a:pPr marL="492724" indent="-492724" algn="just" defTabSz="1562005">
              <a:spcBef>
                <a:spcPts val="600"/>
              </a:spcBef>
              <a:buFont typeface="Wingdings" pitchFamily="2" charset="2"/>
              <a:buChar char="l"/>
            </a:pPr>
            <a:r>
              <a:rPr lang="en-US" altLang="zh-CN" sz="2000" b="1" dirty="0" smtClean="0"/>
              <a:t>The T-S fuzzy model provide a better method o explore the relationship between snail density and remote sensing environmental factors, and build a snail prediction model by only using remote sensing data.</a:t>
            </a:r>
            <a:endParaRPr lang="zh-CN" altLang="ja-JP" sz="2000" b="1" dirty="0"/>
          </a:p>
        </p:txBody>
      </p:sp>
    </p:spTree>
    <p:extLst>
      <p:ext uri="{BB962C8B-B14F-4D97-AF65-F5344CB8AC3E}">
        <p14:creationId xmlns:p14="http://schemas.microsoft.com/office/powerpoint/2010/main" xmlns="" val="387290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36867" name="Object 7"/>
          <p:cNvGraphicFramePr>
            <a:graphicFrameLocks noChangeAspect="1"/>
          </p:cNvGraphicFramePr>
          <p:nvPr/>
        </p:nvGraphicFramePr>
        <p:xfrm>
          <a:off x="179512" y="908720"/>
          <a:ext cx="8361363" cy="5924550"/>
        </p:xfrm>
        <a:graphic>
          <a:graphicData uri="http://schemas.openxmlformats.org/presentationml/2006/ole">
            <p:oleObj spid="_x0000_s1026" name="Visio" r:id="rId4" imgW="7415051" imgH="5901650" progId="Visio.Drawing.11">
              <p:embed/>
            </p:oleObj>
          </a:graphicData>
        </a:graphic>
      </p:graphicFrame>
      <p:sp>
        <p:nvSpPr>
          <p:cNvPr id="5" name="Title 1"/>
          <p:cNvSpPr txBox="1">
            <a:spLocks/>
          </p:cNvSpPr>
          <p:nvPr/>
        </p:nvSpPr>
        <p:spPr>
          <a:xfrm>
            <a:off x="609600" y="184820"/>
            <a:ext cx="8229600" cy="723900"/>
          </a:xfrm>
          <a:prstGeom prst="rect">
            <a:avLst/>
          </a:prstGeom>
        </p:spPr>
        <p:txBody>
          <a:bodyPr/>
          <a:lstStyle/>
          <a:p>
            <a:pPr algn="ctr">
              <a:spcBef>
                <a:spcPct val="0"/>
              </a:spcBef>
              <a:defRPr/>
            </a:pPr>
            <a:r>
              <a:rPr lang="en-US" altLang="zh-CN" sz="2800" b="1" dirty="0" smtClean="0">
                <a:solidFill>
                  <a:srgbClr val="FFFF66"/>
                </a:solidFill>
                <a:effectLst>
                  <a:outerShdw blurRad="38100" dist="38100" dir="2700000" algn="tl">
                    <a:srgbClr val="C0C0C0"/>
                  </a:outerShdw>
                </a:effectLst>
              </a:rPr>
              <a:t>Current research results</a:t>
            </a:r>
          </a:p>
        </p:txBody>
      </p:sp>
      <p:sp>
        <p:nvSpPr>
          <p:cNvPr id="6" name="Rectangle 5"/>
          <p:cNvSpPr>
            <a:spLocks noChangeArrowheads="1"/>
          </p:cNvSpPr>
          <p:nvPr/>
        </p:nvSpPr>
        <p:spPr bwMode="auto">
          <a:xfrm>
            <a:off x="214313" y="1124744"/>
            <a:ext cx="6553200" cy="431800"/>
          </a:xfrm>
          <a:prstGeom prst="rect">
            <a:avLst/>
          </a:prstGeom>
          <a:noFill/>
          <a:ln w="9525">
            <a:noFill/>
            <a:miter lim="800000"/>
            <a:headEnd/>
            <a:tailEnd/>
          </a:ln>
          <a:effectLst/>
        </p:spPr>
        <p:txBody>
          <a:bodyPr anchor="ctr"/>
          <a:lstStyle/>
          <a:p>
            <a:r>
              <a:rPr lang="en-US" altLang="zh-CN" sz="2400" b="1" i="1" dirty="0" smtClean="0">
                <a:solidFill>
                  <a:srgbClr val="A50021"/>
                </a:solidFill>
                <a:effectLst>
                  <a:outerShdw blurRad="38100" dist="38100" dir="2700000" algn="tl">
                    <a:srgbClr val="C0C0C0"/>
                  </a:outerShdw>
                </a:effectLst>
              </a:rPr>
              <a:t>Methodology</a:t>
            </a:r>
          </a:p>
        </p:txBody>
      </p:sp>
    </p:spTree>
    <p:extLst>
      <p:ext uri="{BB962C8B-B14F-4D97-AF65-F5344CB8AC3E}">
        <p14:creationId xmlns:p14="http://schemas.microsoft.com/office/powerpoint/2010/main" xmlns="" val="38729029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0" y="1264976"/>
            <a:ext cx="8229600" cy="723864"/>
          </a:xfrm>
          <a:prstGeom prst="rect">
            <a:avLst/>
          </a:prstGeom>
        </p:spPr>
        <p:txBody>
          <a:bodyPr>
            <a:noAutofit/>
          </a:bodyPr>
          <a:lstStyle/>
          <a:p>
            <a:pPr marL="0" marR="0" lvl="1" indent="0" defTabSz="914400" eaLnBrk="1" fontAlgn="auto" latinLnBrk="0" hangingPunct="1">
              <a:lnSpc>
                <a:spcPct val="100000"/>
              </a:lnSpc>
              <a:spcBef>
                <a:spcPts val="0"/>
              </a:spcBef>
              <a:spcAft>
                <a:spcPts val="0"/>
              </a:spcAft>
              <a:buClrTx/>
              <a:buSzTx/>
              <a:buFontTx/>
              <a:buNone/>
              <a:tabLst/>
              <a:defRPr/>
            </a:pPr>
            <a:r>
              <a:rPr lang="en-US" altLang="zh-CN" sz="2400" b="1" i="1" dirty="0" smtClean="0">
                <a:solidFill>
                  <a:srgbClr val="A50021"/>
                </a:solidFill>
                <a:effectLst>
                  <a:outerShdw blurRad="38100" dist="38100" dir="2700000" algn="tl">
                    <a:srgbClr val="C0C0C0"/>
                  </a:outerShdw>
                </a:effectLst>
              </a:rPr>
              <a:t>Environmental factors retrieval</a:t>
            </a:r>
            <a:r>
              <a:rPr kumimoji="0" lang="zh-CN" altLang="en-US" sz="2400" b="0" i="1" u="none" strike="noStrike" kern="0" cap="none" spc="0" normalizeH="0" baseline="0" noProof="0" dirty="0" smtClean="0">
                <a:ln>
                  <a:noFill/>
                </a:ln>
                <a:solidFill>
                  <a:srgbClr val="A50021"/>
                </a:solidFill>
                <a:effectLst>
                  <a:outerShdw blurRad="38100" dist="38100" dir="2700000" algn="tl">
                    <a:srgbClr val="C0C0C0"/>
                  </a:outerShdw>
                </a:effectLst>
                <a:uLnTx/>
                <a:uFillTx/>
                <a:latin typeface="Arial" pitchFamily="34" charset="0"/>
                <a:ea typeface="宋体" pitchFamily="2" charset="-122"/>
              </a:rPr>
              <a:t/>
            </a:r>
            <a:br>
              <a:rPr kumimoji="0" lang="zh-CN" altLang="en-US" sz="2400" b="0" i="1" u="none" strike="noStrike" kern="0" cap="none" spc="0" normalizeH="0" baseline="0" noProof="0" dirty="0" smtClean="0">
                <a:ln>
                  <a:noFill/>
                </a:ln>
                <a:solidFill>
                  <a:srgbClr val="A50021"/>
                </a:solidFill>
                <a:effectLst>
                  <a:outerShdw blurRad="38100" dist="38100" dir="2700000" algn="tl">
                    <a:srgbClr val="C0C0C0"/>
                  </a:outerShdw>
                </a:effectLst>
                <a:uLnTx/>
                <a:uFillTx/>
                <a:latin typeface="Arial" pitchFamily="34" charset="0"/>
                <a:ea typeface="宋体" pitchFamily="2" charset="-122"/>
              </a:rPr>
            </a:br>
            <a:r>
              <a:rPr kumimoji="0" lang="en-US" altLang="zh-CN" sz="2400" b="1" i="0" u="none" strike="noStrike" kern="1200" cap="none" spc="0" normalizeH="0" baseline="0" noProof="0" dirty="0" smtClean="0">
                <a:ln>
                  <a:noFill/>
                </a:ln>
                <a:solidFill>
                  <a:srgbClr val="002060"/>
                </a:solidFill>
                <a:effectLst/>
                <a:uLnTx/>
                <a:uFillTx/>
                <a:latin typeface="+mj-lt"/>
                <a:ea typeface="+mj-ea"/>
                <a:cs typeface="+mj-cs"/>
              </a:rPr>
              <a:t> </a:t>
            </a:r>
            <a:endParaRPr kumimoji="0" lang="en-US" altLang="zh-CN"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7" name="TextBox 6"/>
          <p:cNvSpPr txBox="1"/>
          <p:nvPr/>
        </p:nvSpPr>
        <p:spPr>
          <a:xfrm>
            <a:off x="179512" y="4633972"/>
            <a:ext cx="2294756" cy="523220"/>
          </a:xfrm>
          <a:prstGeom prst="rect">
            <a:avLst/>
          </a:prstGeom>
          <a:noFill/>
        </p:spPr>
        <p:txBody>
          <a:bodyPr wrap="square" rtlCol="0">
            <a:spAutoFit/>
          </a:bodyPr>
          <a:lstStyle/>
          <a:p>
            <a:pPr algn="ctr"/>
            <a:r>
              <a:rPr lang="en-US" altLang="zh-CN" sz="1400" b="1" dirty="0" smtClean="0">
                <a:ea typeface="宋体" charset="-122"/>
              </a:rPr>
              <a:t>NDVI(Normalized Difference Vegetation Index)</a:t>
            </a:r>
            <a:endParaRPr lang="zh-CN" altLang="en-US" sz="1400" b="1" dirty="0">
              <a:ea typeface="宋体" charset="-122"/>
            </a:endParaRPr>
          </a:p>
        </p:txBody>
      </p:sp>
      <p:pic>
        <p:nvPicPr>
          <p:cNvPr id="13" name="图片 12" descr="reterival_TC_Wetness.jpg"/>
          <p:cNvPicPr preferRelativeResize="0">
            <a:picLocks/>
          </p:cNvPicPr>
          <p:nvPr/>
        </p:nvPicPr>
        <p:blipFill>
          <a:blip r:embed="rId3" cstate="print"/>
          <a:stretch>
            <a:fillRect/>
          </a:stretch>
        </p:blipFill>
        <p:spPr>
          <a:xfrm>
            <a:off x="2483768" y="2057528"/>
            <a:ext cx="1944000" cy="2523600"/>
          </a:xfrm>
          <a:prstGeom prst="rect">
            <a:avLst/>
          </a:prstGeom>
        </p:spPr>
      </p:pic>
      <p:pic>
        <p:nvPicPr>
          <p:cNvPr id="19" name="图片 18" descr="reterival_TC_Brightness.jpg"/>
          <p:cNvPicPr>
            <a:picLocks/>
          </p:cNvPicPr>
          <p:nvPr/>
        </p:nvPicPr>
        <p:blipFill>
          <a:blip r:embed="rId4" cstate="print"/>
          <a:stretch>
            <a:fillRect/>
          </a:stretch>
        </p:blipFill>
        <p:spPr>
          <a:xfrm>
            <a:off x="4644008" y="2057528"/>
            <a:ext cx="1944000" cy="2523600"/>
          </a:xfrm>
          <a:prstGeom prst="rect">
            <a:avLst/>
          </a:prstGeom>
        </p:spPr>
      </p:pic>
      <p:pic>
        <p:nvPicPr>
          <p:cNvPr id="17" name="图片 16" descr="reterival_ndvi.jpg"/>
          <p:cNvPicPr preferRelativeResize="0">
            <a:picLocks/>
          </p:cNvPicPr>
          <p:nvPr/>
        </p:nvPicPr>
        <p:blipFill>
          <a:blip r:embed="rId5" cstate="print"/>
          <a:stretch>
            <a:fillRect/>
          </a:stretch>
        </p:blipFill>
        <p:spPr>
          <a:xfrm>
            <a:off x="323528" y="2057528"/>
            <a:ext cx="1944216" cy="2523600"/>
          </a:xfrm>
          <a:prstGeom prst="rect">
            <a:avLst/>
          </a:prstGeom>
        </p:spPr>
      </p:pic>
      <p:sp>
        <p:nvSpPr>
          <p:cNvPr id="5" name="TextBox 4"/>
          <p:cNvSpPr txBox="1"/>
          <p:nvPr/>
        </p:nvSpPr>
        <p:spPr>
          <a:xfrm>
            <a:off x="2339752" y="4633972"/>
            <a:ext cx="2160240" cy="523220"/>
          </a:xfrm>
          <a:prstGeom prst="rect">
            <a:avLst/>
          </a:prstGeom>
          <a:noFill/>
        </p:spPr>
        <p:txBody>
          <a:bodyPr wrap="square" rtlCol="0">
            <a:spAutoFit/>
          </a:bodyPr>
          <a:lstStyle/>
          <a:p>
            <a:pPr algn="ctr"/>
            <a:r>
              <a:rPr lang="en-GB" altLang="zh-CN" sz="1400" b="1" dirty="0" err="1" smtClean="0">
                <a:ea typeface="宋体" charset="-122"/>
              </a:rPr>
              <a:t>Tasseled</a:t>
            </a:r>
            <a:r>
              <a:rPr lang="en-GB" altLang="zh-CN" sz="1400" b="1" dirty="0" smtClean="0">
                <a:ea typeface="宋体" charset="-122"/>
              </a:rPr>
              <a:t> cap transformation _Wetness</a:t>
            </a:r>
            <a:endParaRPr lang="zh-CN" altLang="en-US" sz="1400" b="1" dirty="0">
              <a:ea typeface="宋体" charset="-122"/>
            </a:endParaRPr>
          </a:p>
        </p:txBody>
      </p:sp>
      <p:sp>
        <p:nvSpPr>
          <p:cNvPr id="22" name="TextBox 21"/>
          <p:cNvSpPr txBox="1"/>
          <p:nvPr/>
        </p:nvSpPr>
        <p:spPr>
          <a:xfrm>
            <a:off x="755576" y="5229200"/>
            <a:ext cx="7992888" cy="369332"/>
          </a:xfrm>
          <a:prstGeom prst="rect">
            <a:avLst/>
          </a:prstGeom>
          <a:noFill/>
        </p:spPr>
        <p:txBody>
          <a:bodyPr wrap="square" rtlCol="0">
            <a:spAutoFit/>
          </a:bodyPr>
          <a:lstStyle/>
          <a:p>
            <a:r>
              <a:rPr kumimoji="1" lang="en-GB" altLang="zh-CN" b="1" dirty="0" smtClean="0">
                <a:latin typeface="Times" pitchFamily="18" charset="0"/>
                <a:ea typeface="Osaka" charset="-128"/>
              </a:rPr>
              <a:t>Environmental factors retrieved from </a:t>
            </a:r>
            <a:r>
              <a:rPr kumimoji="1" lang="en-GB" altLang="zh-CN" b="1" dirty="0" err="1" smtClean="0">
                <a:latin typeface="Times" pitchFamily="18" charset="0"/>
                <a:ea typeface="Osaka" charset="-128"/>
              </a:rPr>
              <a:t>Landsat</a:t>
            </a:r>
            <a:r>
              <a:rPr kumimoji="1" lang="en-GB" altLang="zh-CN" b="1" dirty="0" smtClean="0">
                <a:latin typeface="Times" pitchFamily="18" charset="0"/>
                <a:ea typeface="Osaka" charset="-128"/>
              </a:rPr>
              <a:t>  TM/ETM+  images(2009.04.15) </a:t>
            </a:r>
            <a:endParaRPr kumimoji="1" lang="zh-CN" altLang="en-US" b="1" dirty="0" smtClean="0">
              <a:latin typeface="Times" pitchFamily="18" charset="0"/>
              <a:ea typeface="Osaka" charset="-128"/>
            </a:endParaRPr>
          </a:p>
        </p:txBody>
      </p:sp>
      <p:sp>
        <p:nvSpPr>
          <p:cNvPr id="23" name="Title 1"/>
          <p:cNvSpPr txBox="1">
            <a:spLocks/>
          </p:cNvSpPr>
          <p:nvPr/>
        </p:nvSpPr>
        <p:spPr>
          <a:xfrm>
            <a:off x="609600" y="184820"/>
            <a:ext cx="8229600" cy="723900"/>
          </a:xfrm>
          <a:prstGeom prst="rect">
            <a:avLst/>
          </a:prstGeom>
        </p:spPr>
        <p:txBody>
          <a:bodyPr/>
          <a:lstStyle/>
          <a:p>
            <a:pPr algn="ctr">
              <a:spcBef>
                <a:spcPct val="0"/>
              </a:spcBef>
              <a:defRPr/>
            </a:pPr>
            <a:r>
              <a:rPr lang="en-US" altLang="zh-CN" sz="2800" b="1" dirty="0" smtClean="0">
                <a:solidFill>
                  <a:srgbClr val="FFFF66"/>
                </a:solidFill>
                <a:effectLst>
                  <a:outerShdw blurRad="38100" dist="38100" dir="2700000" algn="tl">
                    <a:srgbClr val="C0C0C0"/>
                  </a:outerShdw>
                </a:effectLst>
              </a:rPr>
              <a:t>Current research results</a:t>
            </a:r>
          </a:p>
        </p:txBody>
      </p:sp>
      <p:pic>
        <p:nvPicPr>
          <p:cNvPr id="25" name="图片 24" descr="2003_ndmi.jpg"/>
          <p:cNvPicPr>
            <a:picLocks/>
          </p:cNvPicPr>
          <p:nvPr/>
        </p:nvPicPr>
        <p:blipFill>
          <a:blip r:embed="rId6" cstate="print"/>
          <a:stretch>
            <a:fillRect/>
          </a:stretch>
        </p:blipFill>
        <p:spPr>
          <a:xfrm>
            <a:off x="6876256" y="1988840"/>
            <a:ext cx="1944000" cy="2523600"/>
          </a:xfrm>
          <a:prstGeom prst="rect">
            <a:avLst/>
          </a:prstGeom>
          <a:ln>
            <a:noFill/>
          </a:ln>
          <a:effectLst>
            <a:outerShdw blurRad="292100" dist="139700" dir="2700000" algn="tl" rotWithShape="0">
              <a:srgbClr val="333333">
                <a:alpha val="65000"/>
              </a:srgbClr>
            </a:outerShdw>
          </a:effectLst>
        </p:spPr>
      </p:pic>
      <p:sp>
        <p:nvSpPr>
          <p:cNvPr id="26" name="TextBox 25"/>
          <p:cNvSpPr txBox="1"/>
          <p:nvPr/>
        </p:nvSpPr>
        <p:spPr>
          <a:xfrm>
            <a:off x="6876256" y="4653136"/>
            <a:ext cx="2088232" cy="523220"/>
          </a:xfrm>
          <a:prstGeom prst="rect">
            <a:avLst/>
          </a:prstGeom>
          <a:noFill/>
        </p:spPr>
        <p:txBody>
          <a:bodyPr wrap="square" rtlCol="0">
            <a:spAutoFit/>
          </a:bodyPr>
          <a:lstStyle/>
          <a:p>
            <a:pPr algn="ctr"/>
            <a:r>
              <a:rPr lang="en-US" altLang="zh-CN" sz="1400" b="1" dirty="0" smtClean="0">
                <a:ea typeface="宋体" charset="-122"/>
              </a:rPr>
              <a:t>NDMI(Normalized difference moisture index</a:t>
            </a:r>
            <a:endParaRPr lang="zh-CN" altLang="en-US" sz="1400" dirty="0"/>
          </a:p>
        </p:txBody>
      </p:sp>
      <p:sp>
        <p:nvSpPr>
          <p:cNvPr id="27" name="TextBox 26"/>
          <p:cNvSpPr txBox="1"/>
          <p:nvPr/>
        </p:nvSpPr>
        <p:spPr>
          <a:xfrm>
            <a:off x="4499992" y="4653136"/>
            <a:ext cx="2232248" cy="523220"/>
          </a:xfrm>
          <a:prstGeom prst="rect">
            <a:avLst/>
          </a:prstGeom>
          <a:noFill/>
        </p:spPr>
        <p:txBody>
          <a:bodyPr wrap="square" rtlCol="0">
            <a:spAutoFit/>
          </a:bodyPr>
          <a:lstStyle/>
          <a:p>
            <a:pPr algn="ctr"/>
            <a:r>
              <a:rPr lang="en-GB" altLang="zh-CN" sz="1400" b="1" dirty="0" err="1" smtClean="0">
                <a:ea typeface="宋体" charset="-122"/>
              </a:rPr>
              <a:t>Tasseled</a:t>
            </a:r>
            <a:r>
              <a:rPr lang="en-GB" altLang="zh-CN" sz="1400" b="1" dirty="0" smtClean="0">
                <a:ea typeface="宋体" charset="-122"/>
              </a:rPr>
              <a:t> cap transformation _Brightness</a:t>
            </a:r>
            <a:endParaRPr lang="zh-CN" altLang="en-US" sz="1400" b="1" dirty="0">
              <a:ea typeface="宋体" charset="-122"/>
            </a:endParaRPr>
          </a:p>
        </p:txBody>
      </p:sp>
    </p:spTree>
    <p:extLst>
      <p:ext uri="{BB962C8B-B14F-4D97-AF65-F5344CB8AC3E}">
        <p14:creationId xmlns:p14="http://schemas.microsoft.com/office/powerpoint/2010/main" xmlns="" val="38729029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0" y="1196752"/>
            <a:ext cx="8229600" cy="723864"/>
          </a:xfrm>
          <a:prstGeom prst="rect">
            <a:avLst/>
          </a:prstGeom>
        </p:spPr>
        <p:txBody>
          <a:bodyPr>
            <a:noAutofit/>
          </a:bodyPr>
          <a:lstStyle/>
          <a:p>
            <a:pPr marL="0" marR="0" lvl="1" indent="0" defTabSz="914400" eaLnBrk="1" fontAlgn="auto" latinLnBrk="0" hangingPunct="1">
              <a:lnSpc>
                <a:spcPct val="100000"/>
              </a:lnSpc>
              <a:spcBef>
                <a:spcPts val="0"/>
              </a:spcBef>
              <a:spcAft>
                <a:spcPts val="0"/>
              </a:spcAft>
              <a:buClrTx/>
              <a:buSzTx/>
              <a:buFontTx/>
              <a:buNone/>
              <a:tabLst/>
              <a:defRPr/>
            </a:pPr>
            <a:r>
              <a:rPr lang="en-US" altLang="zh-CN" sz="2400" b="1" i="1" dirty="0" smtClean="0">
                <a:solidFill>
                  <a:srgbClr val="A50021"/>
                </a:solidFill>
                <a:effectLst>
                  <a:outerShdw blurRad="38100" dist="38100" dir="2700000" algn="tl">
                    <a:srgbClr val="C0C0C0"/>
                  </a:outerShdw>
                </a:effectLst>
              </a:rPr>
              <a:t>Environmental factors retrieval</a:t>
            </a:r>
            <a:r>
              <a:rPr kumimoji="0" lang="zh-CN" altLang="en-US" sz="2400" b="0" i="1" u="none" strike="noStrike" kern="0" cap="none" spc="0" normalizeH="0" baseline="0" noProof="0" dirty="0" smtClean="0">
                <a:ln>
                  <a:noFill/>
                </a:ln>
                <a:solidFill>
                  <a:srgbClr val="A50021"/>
                </a:solidFill>
                <a:effectLst>
                  <a:outerShdw blurRad="38100" dist="38100" dir="2700000" algn="tl">
                    <a:srgbClr val="C0C0C0"/>
                  </a:outerShdw>
                </a:effectLst>
                <a:uLnTx/>
                <a:uFillTx/>
                <a:latin typeface="Arial" pitchFamily="34" charset="0"/>
                <a:ea typeface="宋体" pitchFamily="2" charset="-122"/>
              </a:rPr>
              <a:t/>
            </a:r>
            <a:br>
              <a:rPr kumimoji="0" lang="zh-CN" altLang="en-US" sz="2400" b="0" i="1" u="none" strike="noStrike" kern="0" cap="none" spc="0" normalizeH="0" baseline="0" noProof="0" dirty="0" smtClean="0">
                <a:ln>
                  <a:noFill/>
                </a:ln>
                <a:solidFill>
                  <a:srgbClr val="A50021"/>
                </a:solidFill>
                <a:effectLst>
                  <a:outerShdw blurRad="38100" dist="38100" dir="2700000" algn="tl">
                    <a:srgbClr val="C0C0C0"/>
                  </a:outerShdw>
                </a:effectLst>
                <a:uLnTx/>
                <a:uFillTx/>
                <a:latin typeface="Arial" pitchFamily="34" charset="0"/>
                <a:ea typeface="宋体" pitchFamily="2" charset="-122"/>
              </a:rPr>
            </a:br>
            <a:r>
              <a:rPr kumimoji="0" lang="en-US" altLang="zh-CN" sz="2400" b="1" i="0" u="none" strike="noStrike" kern="1200" cap="none" spc="0" normalizeH="0" baseline="0" noProof="0" dirty="0" smtClean="0">
                <a:ln>
                  <a:noFill/>
                </a:ln>
                <a:solidFill>
                  <a:srgbClr val="002060"/>
                </a:solidFill>
                <a:effectLst/>
                <a:uLnTx/>
                <a:uFillTx/>
                <a:latin typeface="+mj-lt"/>
                <a:ea typeface="+mj-ea"/>
                <a:cs typeface="+mj-cs"/>
              </a:rPr>
              <a:t> </a:t>
            </a:r>
            <a:endParaRPr kumimoji="0" lang="en-US" altLang="zh-CN"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7" name="TextBox 6"/>
          <p:cNvSpPr txBox="1"/>
          <p:nvPr/>
        </p:nvSpPr>
        <p:spPr>
          <a:xfrm>
            <a:off x="179512" y="4489956"/>
            <a:ext cx="2294756" cy="523220"/>
          </a:xfrm>
          <a:prstGeom prst="rect">
            <a:avLst/>
          </a:prstGeom>
          <a:noFill/>
        </p:spPr>
        <p:txBody>
          <a:bodyPr wrap="square" rtlCol="0">
            <a:spAutoFit/>
          </a:bodyPr>
          <a:lstStyle/>
          <a:p>
            <a:pPr algn="ctr"/>
            <a:r>
              <a:rPr lang="en-GB" altLang="zh-CN" sz="1400" b="1" dirty="0" smtClean="0"/>
              <a:t>Soil moisture</a:t>
            </a:r>
            <a:endParaRPr lang="zh-CN" altLang="en-US" sz="1400" b="1" dirty="0" smtClean="0"/>
          </a:p>
          <a:p>
            <a:pPr algn="ctr"/>
            <a:endParaRPr lang="zh-CN" altLang="en-US" sz="1400" b="1" dirty="0">
              <a:ea typeface="宋体" charset="-122"/>
            </a:endParaRPr>
          </a:p>
        </p:txBody>
      </p:sp>
      <p:sp>
        <p:nvSpPr>
          <p:cNvPr id="5" name="TextBox 4"/>
          <p:cNvSpPr txBox="1"/>
          <p:nvPr/>
        </p:nvSpPr>
        <p:spPr>
          <a:xfrm>
            <a:off x="2411760" y="4437112"/>
            <a:ext cx="2160240" cy="307777"/>
          </a:xfrm>
          <a:prstGeom prst="rect">
            <a:avLst/>
          </a:prstGeom>
          <a:noFill/>
        </p:spPr>
        <p:txBody>
          <a:bodyPr wrap="square" rtlCol="0">
            <a:spAutoFit/>
          </a:bodyPr>
          <a:lstStyle/>
          <a:p>
            <a:r>
              <a:rPr lang="en-US" altLang="zh-CN" sz="1400" b="1" dirty="0" smtClean="0"/>
              <a:t>Water distribution</a:t>
            </a:r>
            <a:endParaRPr lang="zh-CN" altLang="en-US" sz="1400" b="1" dirty="0"/>
          </a:p>
        </p:txBody>
      </p:sp>
      <p:sp>
        <p:nvSpPr>
          <p:cNvPr id="22" name="TextBox 21"/>
          <p:cNvSpPr txBox="1"/>
          <p:nvPr/>
        </p:nvSpPr>
        <p:spPr>
          <a:xfrm>
            <a:off x="251520" y="4869160"/>
            <a:ext cx="4320480" cy="646331"/>
          </a:xfrm>
          <a:prstGeom prst="rect">
            <a:avLst/>
          </a:prstGeom>
          <a:noFill/>
        </p:spPr>
        <p:txBody>
          <a:bodyPr wrap="square" rtlCol="0">
            <a:spAutoFit/>
          </a:bodyPr>
          <a:lstStyle/>
          <a:p>
            <a:pPr algn="ctr"/>
            <a:r>
              <a:rPr kumimoji="1" lang="en-GB" altLang="zh-CN" b="1" dirty="0" smtClean="0">
                <a:latin typeface="Times" pitchFamily="18" charset="0"/>
                <a:ea typeface="Osaka" charset="-128"/>
              </a:rPr>
              <a:t>From </a:t>
            </a:r>
            <a:r>
              <a:rPr kumimoji="1" lang="en-US" altLang="zh-CN" b="1" dirty="0" smtClean="0">
                <a:latin typeface="Times" pitchFamily="18" charset="0"/>
                <a:ea typeface="Osaka" charset="-128"/>
              </a:rPr>
              <a:t>ENVISAT-ASAR </a:t>
            </a:r>
            <a:r>
              <a:rPr kumimoji="1" lang="en-GB" altLang="zh-CN" b="1" dirty="0" smtClean="0">
                <a:latin typeface="Times" pitchFamily="18" charset="0"/>
                <a:ea typeface="Osaka" charset="-128"/>
              </a:rPr>
              <a:t>images</a:t>
            </a:r>
          </a:p>
          <a:p>
            <a:pPr algn="ctr"/>
            <a:r>
              <a:rPr kumimoji="1" lang="en-GB" altLang="zh-CN" b="1" dirty="0" smtClean="0">
                <a:latin typeface="Times" pitchFamily="18" charset="0"/>
                <a:ea typeface="Osaka" charset="-128"/>
              </a:rPr>
              <a:t>(2009.03.2) </a:t>
            </a:r>
            <a:endParaRPr kumimoji="1" lang="zh-CN" altLang="en-US" b="1" dirty="0" smtClean="0">
              <a:latin typeface="Times" pitchFamily="18" charset="0"/>
              <a:ea typeface="Osaka" charset="-128"/>
            </a:endParaRPr>
          </a:p>
        </p:txBody>
      </p:sp>
      <p:sp>
        <p:nvSpPr>
          <p:cNvPr id="23" name="Title 1"/>
          <p:cNvSpPr txBox="1">
            <a:spLocks/>
          </p:cNvSpPr>
          <p:nvPr/>
        </p:nvSpPr>
        <p:spPr>
          <a:xfrm>
            <a:off x="609600" y="184820"/>
            <a:ext cx="8229600" cy="723900"/>
          </a:xfrm>
          <a:prstGeom prst="rect">
            <a:avLst/>
          </a:prstGeom>
        </p:spPr>
        <p:txBody>
          <a:bodyPr/>
          <a:lstStyle/>
          <a:p>
            <a:pPr algn="ctr">
              <a:spcBef>
                <a:spcPct val="0"/>
              </a:spcBef>
              <a:defRPr/>
            </a:pPr>
            <a:r>
              <a:rPr lang="en-US" altLang="zh-CN" sz="2800" b="1" dirty="0" smtClean="0">
                <a:solidFill>
                  <a:srgbClr val="FFFF66"/>
                </a:solidFill>
                <a:effectLst>
                  <a:outerShdw blurRad="38100" dist="38100" dir="2700000" algn="tl">
                    <a:srgbClr val="C0C0C0"/>
                  </a:outerShdw>
                </a:effectLst>
              </a:rPr>
              <a:t>Current research results</a:t>
            </a:r>
          </a:p>
        </p:txBody>
      </p:sp>
      <p:sp>
        <p:nvSpPr>
          <p:cNvPr id="26" name="TextBox 25"/>
          <p:cNvSpPr txBox="1"/>
          <p:nvPr/>
        </p:nvSpPr>
        <p:spPr>
          <a:xfrm>
            <a:off x="6588224" y="4437112"/>
            <a:ext cx="2088232" cy="307777"/>
          </a:xfrm>
          <a:prstGeom prst="rect">
            <a:avLst/>
          </a:prstGeom>
          <a:noFill/>
        </p:spPr>
        <p:txBody>
          <a:bodyPr wrap="square" rtlCol="0">
            <a:spAutoFit/>
          </a:bodyPr>
          <a:lstStyle/>
          <a:p>
            <a:pPr algn="ctr"/>
            <a:r>
              <a:rPr lang="en-US" altLang="zh-CN" sz="1400" b="1" dirty="0" smtClean="0"/>
              <a:t>DEM</a:t>
            </a:r>
            <a:endParaRPr lang="zh-CN" altLang="en-US" sz="1400" b="1" dirty="0"/>
          </a:p>
        </p:txBody>
      </p:sp>
      <p:sp>
        <p:nvSpPr>
          <p:cNvPr id="27" name="TextBox 26"/>
          <p:cNvSpPr txBox="1"/>
          <p:nvPr/>
        </p:nvSpPr>
        <p:spPr>
          <a:xfrm>
            <a:off x="4499992" y="4417948"/>
            <a:ext cx="2232248" cy="738664"/>
          </a:xfrm>
          <a:prstGeom prst="rect">
            <a:avLst/>
          </a:prstGeom>
          <a:noFill/>
        </p:spPr>
        <p:txBody>
          <a:bodyPr wrap="square" rtlCol="0">
            <a:spAutoFit/>
          </a:bodyPr>
          <a:lstStyle/>
          <a:p>
            <a:pPr algn="ctr"/>
            <a:r>
              <a:rPr lang="en-US" altLang="zh-CN" sz="1400" b="1" dirty="0" smtClean="0">
                <a:ea typeface="宋体" charset="-122"/>
              </a:rPr>
              <a:t>LST (Land Surface Temperature)</a:t>
            </a:r>
            <a:endParaRPr lang="zh-CN" altLang="en-US" sz="1400" b="1" dirty="0" smtClean="0">
              <a:ea typeface="宋体" charset="-122"/>
            </a:endParaRPr>
          </a:p>
          <a:p>
            <a:pPr algn="ctr"/>
            <a:endParaRPr lang="zh-CN" altLang="en-US" sz="1400" b="1" dirty="0">
              <a:ea typeface="宋体" charset="-122"/>
            </a:endParaRPr>
          </a:p>
        </p:txBody>
      </p:sp>
      <p:pic>
        <p:nvPicPr>
          <p:cNvPr id="28" name="图片 27" descr="reterival_soilmoisture.jpg"/>
          <p:cNvPicPr preferRelativeResize="0">
            <a:picLocks/>
          </p:cNvPicPr>
          <p:nvPr/>
        </p:nvPicPr>
        <p:blipFill>
          <a:blip r:embed="rId3" cstate="print"/>
          <a:stretch>
            <a:fillRect/>
          </a:stretch>
        </p:blipFill>
        <p:spPr>
          <a:xfrm>
            <a:off x="323528" y="1916832"/>
            <a:ext cx="1944000" cy="2523600"/>
          </a:xfrm>
          <a:prstGeom prst="rect">
            <a:avLst/>
          </a:prstGeom>
        </p:spPr>
      </p:pic>
      <p:pic>
        <p:nvPicPr>
          <p:cNvPr id="29" name="图片 28" descr="reterival_distance from water.jpg"/>
          <p:cNvPicPr>
            <a:picLocks/>
          </p:cNvPicPr>
          <p:nvPr/>
        </p:nvPicPr>
        <p:blipFill>
          <a:blip r:embed="rId4" cstate="print"/>
          <a:stretch>
            <a:fillRect/>
          </a:stretch>
        </p:blipFill>
        <p:spPr>
          <a:xfrm>
            <a:off x="2483768" y="1844824"/>
            <a:ext cx="1944000" cy="2523600"/>
          </a:xfrm>
          <a:prstGeom prst="rect">
            <a:avLst/>
          </a:prstGeom>
        </p:spPr>
      </p:pic>
      <p:pic>
        <p:nvPicPr>
          <p:cNvPr id="30" name="图片 29" descr="reterival_Temperature.jpg"/>
          <p:cNvPicPr>
            <a:picLocks noChangeAspect="1"/>
          </p:cNvPicPr>
          <p:nvPr/>
        </p:nvPicPr>
        <p:blipFill>
          <a:blip r:embed="rId5" cstate="print"/>
          <a:stretch>
            <a:fillRect/>
          </a:stretch>
        </p:blipFill>
        <p:spPr>
          <a:xfrm>
            <a:off x="4572000" y="1844824"/>
            <a:ext cx="1944000" cy="2524818"/>
          </a:xfrm>
          <a:prstGeom prst="rect">
            <a:avLst/>
          </a:prstGeom>
        </p:spPr>
      </p:pic>
      <p:pic>
        <p:nvPicPr>
          <p:cNvPr id="31" name="图片 30" descr="dem(m).jpg"/>
          <p:cNvPicPr>
            <a:picLocks noChangeAspect="1"/>
          </p:cNvPicPr>
          <p:nvPr/>
        </p:nvPicPr>
        <p:blipFill>
          <a:blip r:embed="rId6" cstate="print"/>
          <a:stretch>
            <a:fillRect/>
          </a:stretch>
        </p:blipFill>
        <p:spPr>
          <a:xfrm>
            <a:off x="6732240" y="1844824"/>
            <a:ext cx="1944000" cy="2526102"/>
          </a:xfrm>
          <a:prstGeom prst="rect">
            <a:avLst/>
          </a:prstGeom>
        </p:spPr>
      </p:pic>
      <p:sp>
        <p:nvSpPr>
          <p:cNvPr id="32" name="TextBox 31"/>
          <p:cNvSpPr txBox="1"/>
          <p:nvPr/>
        </p:nvSpPr>
        <p:spPr>
          <a:xfrm>
            <a:off x="4427984" y="4869160"/>
            <a:ext cx="2952328" cy="646331"/>
          </a:xfrm>
          <a:prstGeom prst="rect">
            <a:avLst/>
          </a:prstGeom>
          <a:noFill/>
        </p:spPr>
        <p:txBody>
          <a:bodyPr wrap="square" rtlCol="0">
            <a:spAutoFit/>
          </a:bodyPr>
          <a:lstStyle/>
          <a:p>
            <a:r>
              <a:rPr lang="en-US" altLang="zh-CN" dirty="0" smtClean="0"/>
              <a:t> </a:t>
            </a:r>
            <a:r>
              <a:rPr kumimoji="1" lang="en-US" altLang="zh-CN" b="1" dirty="0" smtClean="0">
                <a:latin typeface="Times" pitchFamily="18" charset="0"/>
                <a:ea typeface="Osaka" charset="-128"/>
              </a:rPr>
              <a:t>MODIS-LST product</a:t>
            </a:r>
          </a:p>
          <a:p>
            <a:r>
              <a:rPr kumimoji="1" lang="en-US" altLang="zh-CN" b="1" dirty="0" smtClean="0">
                <a:latin typeface="Times" pitchFamily="18" charset="0"/>
                <a:ea typeface="Osaka" charset="-128"/>
              </a:rPr>
              <a:t>(Average of April ,2009)</a:t>
            </a:r>
          </a:p>
        </p:txBody>
      </p:sp>
      <p:sp>
        <p:nvSpPr>
          <p:cNvPr id="33" name="TextBox 32"/>
          <p:cNvSpPr txBox="1"/>
          <p:nvPr/>
        </p:nvSpPr>
        <p:spPr>
          <a:xfrm>
            <a:off x="6804248" y="4870901"/>
            <a:ext cx="1728192" cy="646331"/>
          </a:xfrm>
          <a:prstGeom prst="rect">
            <a:avLst/>
          </a:prstGeom>
          <a:noFill/>
        </p:spPr>
        <p:txBody>
          <a:bodyPr wrap="square" rtlCol="0">
            <a:spAutoFit/>
          </a:bodyPr>
          <a:lstStyle/>
          <a:p>
            <a:pPr algn="ctr"/>
            <a:r>
              <a:rPr kumimoji="1" lang="en-US" altLang="zh-CN" b="1" dirty="0" smtClean="0">
                <a:latin typeface="Times" pitchFamily="18" charset="0"/>
                <a:ea typeface="Osaka" charset="-128"/>
              </a:rPr>
              <a:t>ASTER DEM product</a:t>
            </a:r>
            <a:endParaRPr kumimoji="1" lang="zh-CN" altLang="en-US" b="1" dirty="0" smtClean="0">
              <a:latin typeface="Times" pitchFamily="18" charset="0"/>
              <a:ea typeface="Osaka" charset="-128"/>
            </a:endParaRPr>
          </a:p>
        </p:txBody>
      </p:sp>
    </p:spTree>
    <p:extLst>
      <p:ext uri="{BB962C8B-B14F-4D97-AF65-F5344CB8AC3E}">
        <p14:creationId xmlns:p14="http://schemas.microsoft.com/office/powerpoint/2010/main" xmlns="" val="38729029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92074" y="1052736"/>
            <a:ext cx="9736510" cy="7694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defRPr/>
            </a:pPr>
            <a:r>
              <a:rPr lang="en-US" altLang="zh-CN" sz="2000" b="1" i="1" dirty="0" smtClean="0">
                <a:solidFill>
                  <a:srgbClr val="A50021"/>
                </a:solidFill>
                <a:effectLst>
                  <a:outerShdw blurRad="38100" dist="38100" dir="2700000" algn="tl">
                    <a:srgbClr val="C0C0C0"/>
                  </a:outerShdw>
                </a:effectLst>
              </a:rPr>
              <a:t>Quantitative  suitability relationship between snail breeding and RS environmental parameters:</a:t>
            </a:r>
            <a:r>
              <a:rPr lang="en-US" altLang="zh-CN" sz="2400" b="1" i="1" dirty="0" smtClean="0">
                <a:solidFill>
                  <a:srgbClr val="A50021"/>
                </a:solidFill>
                <a:effectLst>
                  <a:outerShdw blurRad="38100" dist="38100" dir="2700000" algn="tl">
                    <a:srgbClr val="C0C0C0"/>
                  </a:outerShdw>
                </a:effectLst>
                <a:ea typeface="宋体" pitchFamily="2" charset="-122"/>
              </a:rPr>
              <a:t>  </a:t>
            </a:r>
            <a:endParaRPr lang="zh-CN" altLang="en-US" sz="2400" b="1" i="1" dirty="0">
              <a:solidFill>
                <a:srgbClr val="A50021"/>
              </a:solidFill>
              <a:effectLst>
                <a:outerShdw blurRad="38100" dist="38100" dir="2700000" algn="tl">
                  <a:srgbClr val="C0C0C0"/>
                </a:outerShdw>
              </a:effectLst>
              <a:ea typeface="宋体" pitchFamily="2" charset="-122"/>
            </a:endParaRPr>
          </a:p>
        </p:txBody>
      </p:sp>
      <p:pic>
        <p:nvPicPr>
          <p:cNvPr id="5" name="图片 4"/>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41046" y="3933056"/>
            <a:ext cx="1918808" cy="1440000"/>
          </a:xfrm>
          <a:prstGeom prst="rect">
            <a:avLst/>
          </a:prstGeom>
          <a:ln>
            <a:noFill/>
          </a:ln>
          <a:effectLst>
            <a:outerShdw blurRad="292100" dist="139700" dir="2700000" algn="tl" rotWithShape="0">
              <a:srgbClr val="333333">
                <a:alpha val="65000"/>
              </a:srgbClr>
            </a:outerShdw>
          </a:effectLst>
        </p:spPr>
      </p:pic>
      <p:pic>
        <p:nvPicPr>
          <p:cNvPr id="6" name="图片 5"/>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329436" y="3933056"/>
            <a:ext cx="1920000" cy="1440000"/>
          </a:xfrm>
          <a:prstGeom prst="rect">
            <a:avLst/>
          </a:prstGeom>
          <a:noFill/>
          <a:ln>
            <a:noFill/>
          </a:ln>
        </p:spPr>
      </p:pic>
      <p:pic>
        <p:nvPicPr>
          <p:cNvPr id="7" name="图片 6"/>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061695" y="3983555"/>
            <a:ext cx="1920000" cy="1440000"/>
          </a:xfrm>
          <a:prstGeom prst="rect">
            <a:avLst/>
          </a:prstGeom>
          <a:noFill/>
          <a:ln>
            <a:noFill/>
          </a:ln>
        </p:spPr>
      </p:pic>
      <p:pic>
        <p:nvPicPr>
          <p:cNvPr id="8" name="图片 7"/>
          <p:cNvPicPr>
            <a:picLocks noChangeAspect="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476625" y="3935930"/>
            <a:ext cx="1920000" cy="1440000"/>
          </a:xfrm>
          <a:prstGeom prst="rect">
            <a:avLst/>
          </a:prstGeom>
          <a:noFill/>
          <a:ln>
            <a:noFill/>
          </a:ln>
        </p:spPr>
      </p:pic>
      <p:sp>
        <p:nvSpPr>
          <p:cNvPr id="12" name="TextBox 11"/>
          <p:cNvSpPr txBox="1"/>
          <p:nvPr/>
        </p:nvSpPr>
        <p:spPr>
          <a:xfrm>
            <a:off x="395536" y="5276623"/>
            <a:ext cx="1438275" cy="338554"/>
          </a:xfrm>
          <a:prstGeom prst="rect">
            <a:avLst/>
          </a:prstGeom>
          <a:noFill/>
        </p:spPr>
        <p:txBody>
          <a:bodyPr wrap="square" rtlCol="0">
            <a:spAutoFit/>
          </a:bodyPr>
          <a:lstStyle/>
          <a:p>
            <a:r>
              <a:rPr lang="en-GB" altLang="zh-CN" sz="1600" b="1" dirty="0" smtClean="0"/>
              <a:t>Soil moisture</a:t>
            </a:r>
            <a:endParaRPr lang="zh-CN" altLang="en-US" sz="1600" b="1" dirty="0" smtClean="0"/>
          </a:p>
        </p:txBody>
      </p:sp>
      <p:sp>
        <p:nvSpPr>
          <p:cNvPr id="13" name="TextBox 12"/>
          <p:cNvSpPr txBox="1"/>
          <p:nvPr/>
        </p:nvSpPr>
        <p:spPr>
          <a:xfrm>
            <a:off x="2514600" y="5286148"/>
            <a:ext cx="1038225" cy="338554"/>
          </a:xfrm>
          <a:prstGeom prst="rect">
            <a:avLst/>
          </a:prstGeom>
          <a:noFill/>
        </p:spPr>
        <p:txBody>
          <a:bodyPr wrap="square" rtlCol="0">
            <a:spAutoFit/>
          </a:bodyPr>
          <a:lstStyle/>
          <a:p>
            <a:r>
              <a:rPr lang="en-US" altLang="zh-CN" sz="1600" b="1" dirty="0" smtClean="0"/>
              <a:t>LST</a:t>
            </a:r>
            <a:endParaRPr lang="zh-CN" altLang="en-US" sz="1600" b="1" dirty="0"/>
          </a:p>
        </p:txBody>
      </p:sp>
      <p:sp>
        <p:nvSpPr>
          <p:cNvPr id="14" name="TextBox 13"/>
          <p:cNvSpPr txBox="1"/>
          <p:nvPr/>
        </p:nvSpPr>
        <p:spPr>
          <a:xfrm>
            <a:off x="3924300" y="5267098"/>
            <a:ext cx="1504950" cy="338554"/>
          </a:xfrm>
          <a:prstGeom prst="rect">
            <a:avLst/>
          </a:prstGeom>
          <a:noFill/>
        </p:spPr>
        <p:txBody>
          <a:bodyPr wrap="square" rtlCol="0">
            <a:spAutoFit/>
          </a:bodyPr>
          <a:lstStyle/>
          <a:p>
            <a:r>
              <a:rPr lang="en-US" altLang="zh-CN" sz="1600" b="1" dirty="0" err="1" smtClean="0"/>
              <a:t>TC_Brightnes</a:t>
            </a:r>
            <a:endParaRPr lang="zh-CN" altLang="en-US" sz="1600" b="1" dirty="0" smtClean="0"/>
          </a:p>
        </p:txBody>
      </p:sp>
      <p:sp>
        <p:nvSpPr>
          <p:cNvPr id="15" name="TextBox 14"/>
          <p:cNvSpPr txBox="1"/>
          <p:nvPr/>
        </p:nvSpPr>
        <p:spPr>
          <a:xfrm>
            <a:off x="5508104" y="5301208"/>
            <a:ext cx="1962149" cy="523220"/>
          </a:xfrm>
          <a:prstGeom prst="rect">
            <a:avLst/>
          </a:prstGeom>
          <a:noFill/>
        </p:spPr>
        <p:txBody>
          <a:bodyPr wrap="square" rtlCol="0">
            <a:spAutoFit/>
          </a:bodyPr>
          <a:lstStyle/>
          <a:p>
            <a:r>
              <a:rPr lang="en-US" altLang="zh-CN" sz="1400" b="1" dirty="0" smtClean="0"/>
              <a:t>Distance from  water </a:t>
            </a:r>
          </a:p>
          <a:p>
            <a:endParaRPr lang="zh-CN" altLang="en-US" sz="1400" dirty="0"/>
          </a:p>
        </p:txBody>
      </p:sp>
      <p:sp>
        <p:nvSpPr>
          <p:cNvPr id="16" name="TextBox 15"/>
          <p:cNvSpPr txBox="1"/>
          <p:nvPr/>
        </p:nvSpPr>
        <p:spPr>
          <a:xfrm>
            <a:off x="7848600" y="5286148"/>
            <a:ext cx="1066800" cy="338554"/>
          </a:xfrm>
          <a:prstGeom prst="rect">
            <a:avLst/>
          </a:prstGeom>
          <a:noFill/>
        </p:spPr>
        <p:txBody>
          <a:bodyPr wrap="square" rtlCol="0">
            <a:spAutoFit/>
          </a:bodyPr>
          <a:lstStyle/>
          <a:p>
            <a:r>
              <a:rPr lang="en-US" altLang="zh-CN" sz="1600" b="1" dirty="0" smtClean="0"/>
              <a:t>NDVI</a:t>
            </a:r>
            <a:endParaRPr lang="zh-CN" altLang="en-US" sz="1600" b="1" dirty="0"/>
          </a:p>
        </p:txBody>
      </p:sp>
      <p:sp>
        <p:nvSpPr>
          <p:cNvPr id="17" name="Title 1"/>
          <p:cNvSpPr txBox="1">
            <a:spLocks/>
          </p:cNvSpPr>
          <p:nvPr/>
        </p:nvSpPr>
        <p:spPr>
          <a:xfrm>
            <a:off x="609600" y="184820"/>
            <a:ext cx="8229600" cy="723900"/>
          </a:xfrm>
          <a:prstGeom prst="rect">
            <a:avLst/>
          </a:prstGeom>
        </p:spPr>
        <p:txBody>
          <a:bodyPr/>
          <a:lstStyle/>
          <a:p>
            <a:pPr algn="ctr">
              <a:spcBef>
                <a:spcPct val="0"/>
              </a:spcBef>
              <a:defRPr/>
            </a:pPr>
            <a:r>
              <a:rPr lang="en-US" altLang="zh-CN" sz="2800" b="1" dirty="0" smtClean="0">
                <a:solidFill>
                  <a:srgbClr val="FFFF66"/>
                </a:solidFill>
                <a:effectLst>
                  <a:outerShdw blurRad="38100" dist="38100" dir="2700000" algn="tl">
                    <a:srgbClr val="C0C0C0"/>
                  </a:outerShdw>
                </a:effectLst>
              </a:rPr>
              <a:t>Current research results</a:t>
            </a:r>
          </a:p>
        </p:txBody>
      </p:sp>
      <p:sp>
        <p:nvSpPr>
          <p:cNvPr id="18" name="AutoShape 25"/>
          <p:cNvSpPr>
            <a:spLocks noChangeArrowheads="1"/>
          </p:cNvSpPr>
          <p:nvPr/>
        </p:nvSpPr>
        <p:spPr bwMode="auto">
          <a:xfrm rot="5400000">
            <a:off x="4104072" y="3465128"/>
            <a:ext cx="504056" cy="431800"/>
          </a:xfrm>
          <a:prstGeom prst="rightArrow">
            <a:avLst>
              <a:gd name="adj1" fmla="val 50000"/>
              <a:gd name="adj2" fmla="val 45864"/>
            </a:avLst>
          </a:prstGeom>
          <a:solidFill>
            <a:srgbClr val="FFC000"/>
          </a:solidFill>
          <a:ln w="9525">
            <a:solidFill>
              <a:srgbClr val="FFC000"/>
            </a:solidFill>
            <a:miter lim="800000"/>
            <a:headEnd/>
            <a:tailEnd/>
          </a:ln>
          <a:effectLst/>
        </p:spPr>
        <p:txBody>
          <a:bodyPr rot="10800000" vert="eaVert" wrap="none" anchor="ctr"/>
          <a:lstStyle/>
          <a:p>
            <a:endParaRPr lang="zh-CN" altLang="en-US">
              <a:ea typeface="宋体" charset="-122"/>
            </a:endParaRPr>
          </a:p>
        </p:txBody>
      </p:sp>
      <p:sp>
        <p:nvSpPr>
          <p:cNvPr id="31" name="Text Box 38"/>
          <p:cNvSpPr txBox="1">
            <a:spLocks noChangeArrowheads="1"/>
          </p:cNvSpPr>
          <p:nvPr/>
        </p:nvSpPr>
        <p:spPr bwMode="auto">
          <a:xfrm>
            <a:off x="3635896" y="3090446"/>
            <a:ext cx="1455738"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altLang="zh-CN" sz="1600" b="1" dirty="0" smtClean="0">
                <a:solidFill>
                  <a:srgbClr val="FF0000"/>
                </a:solidFill>
                <a:ea typeface="宋体" pitchFamily="2" charset="-122"/>
              </a:rPr>
              <a:t>Fuzzy theory</a:t>
            </a:r>
          </a:p>
        </p:txBody>
      </p:sp>
      <p:sp>
        <p:nvSpPr>
          <p:cNvPr id="33" name="矩形 1"/>
          <p:cNvSpPr>
            <a:spLocks noChangeArrowheads="1"/>
          </p:cNvSpPr>
          <p:nvPr/>
        </p:nvSpPr>
        <p:spPr bwMode="auto">
          <a:xfrm>
            <a:off x="899592" y="3501008"/>
            <a:ext cx="4032448" cy="307777"/>
          </a:xfrm>
          <a:prstGeom prst="rect">
            <a:avLst/>
          </a:prstGeom>
          <a:noFill/>
          <a:ln w="9525">
            <a:noFill/>
            <a:miter lim="800000"/>
            <a:headEnd/>
            <a:tailEnd/>
          </a:ln>
        </p:spPr>
        <p:txBody>
          <a:bodyPr wrap="square">
            <a:spAutoFit/>
          </a:bodyPr>
          <a:lstStyle/>
          <a:p>
            <a:r>
              <a:rPr lang="en-US" altLang="zh-CN" sz="1400" b="1" dirty="0" smtClean="0">
                <a:ea typeface="宋体" charset="-122"/>
              </a:rPr>
              <a:t>Survey </a:t>
            </a:r>
            <a:r>
              <a:rPr lang="en-US" altLang="zh-CN" sz="1400" b="1" dirty="0">
                <a:ea typeface="宋体" charset="-122"/>
              </a:rPr>
              <a:t>data </a:t>
            </a:r>
            <a:r>
              <a:rPr lang="en-US" altLang="zh-CN" sz="1400" b="1" dirty="0" smtClean="0">
                <a:ea typeface="宋体" charset="-122"/>
              </a:rPr>
              <a:t>of</a:t>
            </a:r>
            <a:r>
              <a:rPr lang="zh-CN" altLang="en-US" sz="1400" dirty="0" smtClean="0">
                <a:ea typeface="宋体" charset="-122"/>
              </a:rPr>
              <a:t> </a:t>
            </a:r>
            <a:r>
              <a:rPr lang="en-US" altLang="zh-CN" sz="1400" b="1" dirty="0" smtClean="0">
                <a:ea typeface="宋体" charset="-122"/>
              </a:rPr>
              <a:t>living </a:t>
            </a:r>
            <a:r>
              <a:rPr lang="en-US" altLang="zh-CN" sz="1400" b="1" dirty="0">
                <a:ea typeface="宋体" charset="-122"/>
              </a:rPr>
              <a:t>snail density</a:t>
            </a:r>
            <a:endParaRPr lang="zh-CN" altLang="en-US" sz="1400" dirty="0">
              <a:ea typeface="宋体" charset="-122"/>
            </a:endParaRPr>
          </a:p>
        </p:txBody>
      </p:sp>
      <p:sp>
        <p:nvSpPr>
          <p:cNvPr id="34" name="矩形 27"/>
          <p:cNvSpPr>
            <a:spLocks noChangeArrowheads="1"/>
          </p:cNvSpPr>
          <p:nvPr/>
        </p:nvSpPr>
        <p:spPr bwMode="auto">
          <a:xfrm>
            <a:off x="5292080" y="3429000"/>
            <a:ext cx="3528392" cy="307777"/>
          </a:xfrm>
          <a:prstGeom prst="rect">
            <a:avLst/>
          </a:prstGeom>
          <a:noFill/>
          <a:ln w="9525">
            <a:noFill/>
            <a:miter lim="800000"/>
            <a:headEnd/>
            <a:tailEnd/>
          </a:ln>
        </p:spPr>
        <p:txBody>
          <a:bodyPr wrap="square">
            <a:spAutoFit/>
          </a:bodyPr>
          <a:lstStyle/>
          <a:p>
            <a:r>
              <a:rPr lang="en-US" altLang="zh-CN" sz="1400" b="1" dirty="0">
                <a:ea typeface="宋体" charset="-122"/>
              </a:rPr>
              <a:t>Retrieval environmental factors images</a:t>
            </a:r>
            <a:endParaRPr lang="zh-CN" altLang="en-US" sz="1400" dirty="0">
              <a:ea typeface="宋体" charset="-122"/>
            </a:endParaRPr>
          </a:p>
        </p:txBody>
      </p:sp>
      <p:grpSp>
        <p:nvGrpSpPr>
          <p:cNvPr id="2" name="组合 43"/>
          <p:cNvGrpSpPr/>
          <p:nvPr/>
        </p:nvGrpSpPr>
        <p:grpSpPr>
          <a:xfrm>
            <a:off x="5508104" y="1556792"/>
            <a:ext cx="2548897" cy="1944056"/>
            <a:chOff x="654951" y="1700968"/>
            <a:chExt cx="2548897" cy="1944056"/>
          </a:xfrm>
        </p:grpSpPr>
        <p:pic>
          <p:nvPicPr>
            <p:cNvPr id="35" name="图片 34" descr="reterival_TC_Wetness.jpg"/>
            <p:cNvPicPr>
              <a:picLocks noChangeAspect="1"/>
            </p:cNvPicPr>
            <p:nvPr/>
          </p:nvPicPr>
          <p:blipFill>
            <a:blip r:embed="rId7" cstate="print"/>
            <a:stretch>
              <a:fillRect/>
            </a:stretch>
          </p:blipFill>
          <p:spPr>
            <a:xfrm>
              <a:off x="654951" y="1700968"/>
              <a:ext cx="1108737" cy="1440000"/>
            </a:xfrm>
            <a:prstGeom prst="rect">
              <a:avLst/>
            </a:prstGeom>
          </p:spPr>
        </p:pic>
        <p:pic>
          <p:nvPicPr>
            <p:cNvPr id="36" name="图片 35" descr="reterival_Temperature.jpg"/>
            <p:cNvPicPr>
              <a:picLocks noChangeAspect="1"/>
            </p:cNvPicPr>
            <p:nvPr/>
          </p:nvPicPr>
          <p:blipFill>
            <a:blip r:embed="rId8" cstate="print"/>
            <a:stretch>
              <a:fillRect/>
            </a:stretch>
          </p:blipFill>
          <p:spPr>
            <a:xfrm>
              <a:off x="827584" y="1844984"/>
              <a:ext cx="1108737" cy="1440000"/>
            </a:xfrm>
            <a:prstGeom prst="rect">
              <a:avLst/>
            </a:prstGeom>
          </p:spPr>
        </p:pic>
        <p:pic>
          <p:nvPicPr>
            <p:cNvPr id="37" name="图片 36" descr="dem(m).jpg"/>
            <p:cNvPicPr>
              <a:picLocks noChangeAspect="1"/>
            </p:cNvPicPr>
            <p:nvPr/>
          </p:nvPicPr>
          <p:blipFill>
            <a:blip r:embed="rId9" cstate="print"/>
            <a:stretch>
              <a:fillRect/>
            </a:stretch>
          </p:blipFill>
          <p:spPr>
            <a:xfrm>
              <a:off x="1115616" y="1916992"/>
              <a:ext cx="1108174" cy="1440000"/>
            </a:xfrm>
            <a:prstGeom prst="rect">
              <a:avLst/>
            </a:prstGeom>
          </p:spPr>
        </p:pic>
        <p:pic>
          <p:nvPicPr>
            <p:cNvPr id="38" name="图片 37" descr="reterival_TC_Brightness.jpg"/>
            <p:cNvPicPr>
              <a:picLocks noChangeAspect="1"/>
            </p:cNvPicPr>
            <p:nvPr/>
          </p:nvPicPr>
          <p:blipFill>
            <a:blip r:embed="rId10" cstate="print"/>
            <a:stretch>
              <a:fillRect/>
            </a:stretch>
          </p:blipFill>
          <p:spPr>
            <a:xfrm>
              <a:off x="1375031" y="1989000"/>
              <a:ext cx="1108737" cy="1440000"/>
            </a:xfrm>
            <a:prstGeom prst="rect">
              <a:avLst/>
            </a:prstGeom>
          </p:spPr>
        </p:pic>
        <p:pic>
          <p:nvPicPr>
            <p:cNvPr id="39" name="图片 38" descr="reterival_ndvi.jpg"/>
            <p:cNvPicPr>
              <a:picLocks noChangeAspect="1"/>
            </p:cNvPicPr>
            <p:nvPr/>
          </p:nvPicPr>
          <p:blipFill>
            <a:blip r:embed="rId11" cstate="print"/>
            <a:stretch>
              <a:fillRect/>
            </a:stretch>
          </p:blipFill>
          <p:spPr>
            <a:xfrm>
              <a:off x="1591055" y="2061008"/>
              <a:ext cx="1108737" cy="1440000"/>
            </a:xfrm>
            <a:prstGeom prst="rect">
              <a:avLst/>
            </a:prstGeom>
          </p:spPr>
        </p:pic>
        <p:pic>
          <p:nvPicPr>
            <p:cNvPr id="40" name="图片 39" descr="reterival_soilmoisture.jpg"/>
            <p:cNvPicPr>
              <a:picLocks noChangeAspect="1"/>
            </p:cNvPicPr>
            <p:nvPr/>
          </p:nvPicPr>
          <p:blipFill>
            <a:blip r:embed="rId12" cstate="print"/>
            <a:stretch>
              <a:fillRect/>
            </a:stretch>
          </p:blipFill>
          <p:spPr>
            <a:xfrm>
              <a:off x="1807079" y="2133016"/>
              <a:ext cx="1108737" cy="1440000"/>
            </a:xfrm>
            <a:prstGeom prst="rect">
              <a:avLst/>
            </a:prstGeom>
          </p:spPr>
        </p:pic>
        <p:pic>
          <p:nvPicPr>
            <p:cNvPr id="41" name="图片 40" descr="reterival_distance from water.jpg"/>
            <p:cNvPicPr>
              <a:picLocks noChangeAspect="1"/>
            </p:cNvPicPr>
            <p:nvPr/>
          </p:nvPicPr>
          <p:blipFill>
            <a:blip r:embed="rId13" cstate="print"/>
            <a:stretch>
              <a:fillRect/>
            </a:stretch>
          </p:blipFill>
          <p:spPr>
            <a:xfrm>
              <a:off x="2095111" y="2205024"/>
              <a:ext cx="1108737" cy="1440000"/>
            </a:xfrm>
            <a:prstGeom prst="rect">
              <a:avLst/>
            </a:prstGeom>
          </p:spPr>
        </p:pic>
      </p:grpSp>
      <p:pic>
        <p:nvPicPr>
          <p:cNvPr id="42" name="图片 9"/>
          <p:cNvPicPr preferRelativeResize="0">
            <a:picLocks noChangeAspect="1" noChangeArrowheads="1"/>
          </p:cNvPicPr>
          <p:nvPr/>
        </p:nvPicPr>
        <p:blipFill>
          <a:blip r:embed="rId14" cstate="print"/>
          <a:srcRect l="38214" t="14815" r="15373" b="14528"/>
          <a:stretch>
            <a:fillRect/>
          </a:stretch>
        </p:blipFill>
        <p:spPr bwMode="auto">
          <a:xfrm>
            <a:off x="1115616" y="1772816"/>
            <a:ext cx="2253727" cy="1620000"/>
          </a:xfrm>
          <a:prstGeom prst="rect">
            <a:avLst/>
          </a:prstGeom>
          <a:ln>
            <a:noFill/>
          </a:ln>
          <a:effectLst>
            <a:outerShdw blurRad="292100" dist="139700" dir="2700000" algn="tl" rotWithShape="0">
              <a:srgbClr val="333333">
                <a:alpha val="65000"/>
              </a:srgbClr>
            </a:outerShdw>
          </a:effectLst>
        </p:spPr>
      </p:pic>
      <p:pic>
        <p:nvPicPr>
          <p:cNvPr id="43" name="Picture 95"/>
          <p:cNvPicPr>
            <a:picLocks noChangeAspect="1" noChangeArrowheads="1"/>
          </p:cNvPicPr>
          <p:nvPr/>
        </p:nvPicPr>
        <p:blipFill>
          <a:blip r:embed="rId15" cstate="print">
            <a:lum contrast="-10000"/>
          </a:blip>
          <a:srcRect/>
          <a:stretch>
            <a:fillRect/>
          </a:stretch>
        </p:blipFill>
        <p:spPr bwMode="auto">
          <a:xfrm>
            <a:off x="1763688" y="1844824"/>
            <a:ext cx="784999" cy="188019"/>
          </a:xfrm>
          <a:prstGeom prst="rect">
            <a:avLst/>
          </a:prstGeom>
          <a:noFill/>
          <a:ln w="9525">
            <a:noFill/>
            <a:miter lim="800000"/>
            <a:headEnd/>
            <a:tailEnd/>
          </a:ln>
        </p:spPr>
      </p:pic>
      <p:sp>
        <p:nvSpPr>
          <p:cNvPr id="45" name="TextBox 44"/>
          <p:cNvSpPr txBox="1"/>
          <p:nvPr/>
        </p:nvSpPr>
        <p:spPr>
          <a:xfrm>
            <a:off x="179512" y="5733256"/>
            <a:ext cx="8712968" cy="338554"/>
          </a:xfrm>
          <a:prstGeom prst="rect">
            <a:avLst/>
          </a:prstGeom>
          <a:noFill/>
        </p:spPr>
        <p:txBody>
          <a:bodyPr wrap="square" rtlCol="0">
            <a:spAutoFit/>
          </a:bodyPr>
          <a:lstStyle/>
          <a:p>
            <a:pPr algn="ctr"/>
            <a:r>
              <a:rPr lang="en-US" altLang="zh-CN" sz="1600" b="1" i="1" dirty="0" smtClean="0">
                <a:solidFill>
                  <a:srgbClr val="A50021"/>
                </a:solidFill>
                <a:effectLst>
                  <a:outerShdw blurRad="38100" dist="38100" dir="2700000" algn="tl">
                    <a:srgbClr val="C0C0C0"/>
                  </a:outerShdw>
                </a:effectLst>
              </a:rPr>
              <a:t>Membership functions of environmental factors</a:t>
            </a:r>
            <a:endParaRPr lang="zh-CN" altLang="en-US" sz="1600" b="1" dirty="0" smtClean="0"/>
          </a:p>
        </p:txBody>
      </p:sp>
      <p:pic>
        <p:nvPicPr>
          <p:cNvPr id="2051" name="图片 4"/>
          <p:cNvPicPr>
            <a:picLocks noChangeAspect="1" noChangeArrowheads="1"/>
          </p:cNvPicPr>
          <p:nvPr/>
        </p:nvPicPr>
        <p:blipFill>
          <a:blip r:embed="rId16" cstate="print"/>
          <a:srcRect/>
          <a:stretch>
            <a:fillRect/>
          </a:stretch>
        </p:blipFill>
        <p:spPr bwMode="auto">
          <a:xfrm>
            <a:off x="0" y="3933056"/>
            <a:ext cx="1924286" cy="1440000"/>
          </a:xfrm>
          <a:prstGeom prst="rect">
            <a:avLst/>
          </a:prstGeom>
          <a:noFill/>
          <a:ln w="9525">
            <a:noFill/>
            <a:miter lim="800000"/>
            <a:headEnd/>
            <a:tailEnd/>
          </a:ln>
        </p:spPr>
      </p:pic>
    </p:spTree>
    <p:extLst>
      <p:ext uri="{BB962C8B-B14F-4D97-AF65-F5344CB8AC3E}">
        <p14:creationId xmlns:p14="http://schemas.microsoft.com/office/powerpoint/2010/main" xmlns="" val="38729029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AutoShape 24"/>
          <p:cNvSpPr>
            <a:spLocks noChangeArrowheads="1"/>
          </p:cNvSpPr>
          <p:nvPr/>
        </p:nvSpPr>
        <p:spPr bwMode="gray">
          <a:xfrm>
            <a:off x="1209599" y="1434082"/>
            <a:ext cx="1725613" cy="688975"/>
          </a:xfrm>
          <a:prstGeom prst="roundRect">
            <a:avLst>
              <a:gd name="adj" fmla="val 50000"/>
            </a:avLst>
          </a:prstGeom>
          <a:gradFill rotWithShape="1">
            <a:gsLst>
              <a:gs pos="0">
                <a:srgbClr val="545454"/>
              </a:gs>
              <a:gs pos="50000">
                <a:srgbClr val="EAEAEA"/>
              </a:gs>
              <a:gs pos="100000">
                <a:srgbClr val="545454"/>
              </a:gs>
            </a:gsLst>
            <a:lin ang="5400000" scaled="1"/>
          </a:gradFill>
          <a:ln>
            <a:noFill/>
          </a:ln>
          <a:effectLst>
            <a:outerShdw dist="40161" dir="4293903" algn="ctr" rotWithShape="0">
              <a:srgbClr val="FFFFCC">
                <a:alpha val="50000"/>
              </a:srgbClr>
            </a:outerShdw>
          </a:effectLst>
          <a:extLst>
            <a:ext uri="{91240B29-F687-4F45-9708-019B960494DF}">
              <a14:hiddenLine xmlns="" xmlns:a14="http://schemas.microsoft.com/office/drawing/2010/main" w="9525" algn="ctr">
                <a:solidFill>
                  <a:srgbClr val="3366CC"/>
                </a:solidFill>
                <a:round/>
                <a:headEnd/>
                <a:tailEnd/>
              </a14:hiddenLine>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smtClean="0">
              <a:ln>
                <a:noFill/>
              </a:ln>
              <a:solidFill>
                <a:sysClr val="windowText" lastClr="000000"/>
              </a:solidFill>
              <a:effectLst/>
              <a:uLnTx/>
              <a:uFillTx/>
              <a:latin typeface="Calibri" pitchFamily="34" charset="0"/>
              <a:cs typeface="Calibri" pitchFamily="34" charset="0"/>
            </a:endParaRPr>
          </a:p>
        </p:txBody>
      </p:sp>
      <p:sp>
        <p:nvSpPr>
          <p:cNvPr id="57" name="AutoShape 25"/>
          <p:cNvSpPr>
            <a:spLocks noChangeArrowheads="1"/>
          </p:cNvSpPr>
          <p:nvPr/>
        </p:nvSpPr>
        <p:spPr bwMode="gray">
          <a:xfrm>
            <a:off x="1260399" y="1470595"/>
            <a:ext cx="1624013" cy="615950"/>
          </a:xfrm>
          <a:prstGeom prst="roundRect">
            <a:avLst>
              <a:gd name="adj" fmla="val 50000"/>
            </a:avLst>
          </a:prstGeom>
          <a:gradFill rotWithShape="1">
            <a:gsLst>
              <a:gs pos="0">
                <a:srgbClr val="81A551">
                  <a:alpha val="89999"/>
                </a:srgbClr>
              </a:gs>
              <a:gs pos="50000">
                <a:srgbClr val="81A551">
                  <a:gamma/>
                  <a:tint val="33725"/>
                  <a:invGamma/>
                </a:srgbClr>
              </a:gs>
              <a:gs pos="100000">
                <a:srgbClr val="81A551">
                  <a:alpha val="89999"/>
                </a:srgbClr>
              </a:gs>
            </a:gsLst>
            <a:lin ang="0" scaled="1"/>
          </a:gradFill>
          <a:ln>
            <a:noFill/>
          </a:ln>
          <a:effectLst/>
          <a:extLst>
            <a:ext uri="{91240B29-F687-4F45-9708-019B960494DF}">
              <a14:hiddenLine xmlns="" xmlns:a14="http://schemas.microsoft.com/office/drawing/2010/main" w="9525" algn="ctr">
                <a:solidFill>
                  <a:schemeClr val="tx1"/>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dirty="0">
              <a:ln>
                <a:noFill/>
              </a:ln>
              <a:solidFill>
                <a:sysClr val="windowText" lastClr="000000"/>
              </a:solidFill>
              <a:effectLst/>
              <a:uLnTx/>
              <a:uFillTx/>
              <a:latin typeface="Calibri" pitchFamily="34" charset="0"/>
              <a:cs typeface="Calibri" pitchFamily="34" charset="0"/>
            </a:endParaRPr>
          </a:p>
        </p:txBody>
      </p:sp>
      <p:sp>
        <p:nvSpPr>
          <p:cNvPr id="58" name="Rectangle 26"/>
          <p:cNvSpPr>
            <a:spLocks noChangeArrowheads="1"/>
          </p:cNvSpPr>
          <p:nvPr/>
        </p:nvSpPr>
        <p:spPr bwMode="gray">
          <a:xfrm>
            <a:off x="1260399" y="1486470"/>
            <a:ext cx="1624013" cy="584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err="1" smtClean="0">
                <a:ln>
                  <a:noFill/>
                </a:ln>
                <a:solidFill>
                  <a:srgbClr val="1C1C1C"/>
                </a:solidFill>
                <a:effectLst/>
                <a:uLnTx/>
                <a:uFillTx/>
                <a:latin typeface="Calibri" pitchFamily="34" charset="0"/>
                <a:cs typeface="Calibri" pitchFamily="34" charset="0"/>
              </a:rPr>
              <a:t>Schistosome</a:t>
            </a:r>
            <a:endParaRPr kumimoji="0" lang="en-US" altLang="zh-CN" sz="1600" b="1" i="0" u="none" strike="noStrike" kern="0" cap="none" spc="0" normalizeH="0" baseline="0" noProof="0" dirty="0" smtClean="0">
              <a:ln>
                <a:noFill/>
              </a:ln>
              <a:solidFill>
                <a:srgbClr val="1C1C1C"/>
              </a:solidFill>
              <a:effectLst/>
              <a:uLnTx/>
              <a:uFillTx/>
              <a:latin typeface="Calibri" pitchFamily="34" charset="0"/>
              <a:cs typeface="Calibri"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600" b="1" i="0" u="none" strike="noStrike" kern="0" cap="none" spc="0" normalizeH="0" baseline="0" noProof="0" dirty="0" smtClean="0">
                <a:ln>
                  <a:noFill/>
                </a:ln>
                <a:solidFill>
                  <a:srgbClr val="1C1C1C"/>
                </a:solidFill>
                <a:effectLst/>
                <a:uLnTx/>
                <a:uFillTx/>
                <a:latin typeface="Calibri" pitchFamily="34" charset="0"/>
                <a:cs typeface="Calibri" pitchFamily="34" charset="0"/>
              </a:rPr>
              <a:t>血吸虫</a:t>
            </a:r>
          </a:p>
        </p:txBody>
      </p:sp>
      <p:sp>
        <p:nvSpPr>
          <p:cNvPr id="59" name="AutoShape 27"/>
          <p:cNvSpPr>
            <a:spLocks noChangeArrowheads="1"/>
          </p:cNvSpPr>
          <p:nvPr/>
        </p:nvSpPr>
        <p:spPr bwMode="gray">
          <a:xfrm flipV="1">
            <a:off x="1411212" y="2138932"/>
            <a:ext cx="1323975" cy="536575"/>
          </a:xfrm>
          <a:prstGeom prst="triangle">
            <a:avLst>
              <a:gd name="adj" fmla="val 50000"/>
            </a:avLst>
          </a:prstGeom>
          <a:gradFill rotWithShape="1">
            <a:gsLst>
              <a:gs pos="0">
                <a:srgbClr val="81A551"/>
              </a:gs>
              <a:gs pos="100000">
                <a:srgbClr val="81A551">
                  <a:gamma/>
                  <a:tint val="0"/>
                  <a:invGamma/>
                </a:srgbClr>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dirty="0">
              <a:ln>
                <a:noFill/>
              </a:ln>
              <a:solidFill>
                <a:sysClr val="windowText" lastClr="000000"/>
              </a:solidFill>
              <a:effectLst/>
              <a:uLnTx/>
              <a:uFillTx/>
              <a:latin typeface="Calibri" pitchFamily="34" charset="0"/>
              <a:cs typeface="Calibri" pitchFamily="34" charset="0"/>
            </a:endParaRPr>
          </a:p>
        </p:txBody>
      </p:sp>
      <p:sp>
        <p:nvSpPr>
          <p:cNvPr id="60" name="矩形 59"/>
          <p:cNvSpPr/>
          <p:nvPr/>
        </p:nvSpPr>
        <p:spPr bwMode="auto">
          <a:xfrm>
            <a:off x="1316582" y="2675501"/>
            <a:ext cx="1512168" cy="689593"/>
          </a:xfrm>
          <a:prstGeom prst="rect">
            <a:avLst/>
          </a:prstGeom>
          <a:gradFill rotWithShape="1">
            <a:gsLst>
              <a:gs pos="0">
                <a:srgbClr val="FFFFFF">
                  <a:shade val="51000"/>
                  <a:satMod val="130000"/>
                </a:srgbClr>
              </a:gs>
              <a:gs pos="80000">
                <a:srgbClr val="FFFFFF">
                  <a:shade val="93000"/>
                  <a:satMod val="130000"/>
                </a:srgbClr>
              </a:gs>
              <a:gs pos="100000">
                <a:srgbClr val="FFFFFF">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err="1">
                <a:ln>
                  <a:noFill/>
                </a:ln>
                <a:solidFill>
                  <a:srgbClr val="000000"/>
                </a:solidFill>
                <a:effectLst/>
                <a:uLnTx/>
                <a:uFillTx/>
                <a:latin typeface="Calibri" pitchFamily="34" charset="0"/>
                <a:cs typeface="Calibri" pitchFamily="34" charset="0"/>
              </a:rPr>
              <a:t>Oncomelania</a:t>
            </a:r>
            <a:endParaRPr kumimoji="0" lang="en-US" altLang="zh-CN" sz="1600" b="1" i="0" u="none" strike="noStrike" kern="0" cap="none" spc="0" normalizeH="0" baseline="0" noProof="0" dirty="0">
              <a:ln>
                <a:noFill/>
              </a:ln>
              <a:solidFill>
                <a:srgbClr val="000000"/>
              </a:solidFill>
              <a:effectLst/>
              <a:uLnTx/>
              <a:uFillTx/>
              <a:latin typeface="Calibri" pitchFamily="34" charset="0"/>
              <a:cs typeface="Calibri"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600" b="1" i="0" u="none" strike="noStrike" kern="0" cap="none" spc="0" normalizeH="0" baseline="0" noProof="0" dirty="0">
                <a:ln>
                  <a:noFill/>
                </a:ln>
                <a:solidFill>
                  <a:srgbClr val="000000"/>
                </a:solidFill>
                <a:effectLst/>
                <a:uLnTx/>
                <a:uFillTx/>
                <a:latin typeface="Calibri" pitchFamily="34" charset="0"/>
                <a:cs typeface="Calibri" pitchFamily="34" charset="0"/>
              </a:rPr>
              <a:t>钉螺</a:t>
            </a:r>
          </a:p>
        </p:txBody>
      </p:sp>
      <p:sp>
        <p:nvSpPr>
          <p:cNvPr id="61" name="AutoShape 24"/>
          <p:cNvSpPr>
            <a:spLocks noChangeArrowheads="1"/>
          </p:cNvSpPr>
          <p:nvPr/>
        </p:nvSpPr>
        <p:spPr bwMode="gray">
          <a:xfrm>
            <a:off x="3189212" y="1434082"/>
            <a:ext cx="1725612" cy="688975"/>
          </a:xfrm>
          <a:prstGeom prst="roundRect">
            <a:avLst>
              <a:gd name="adj" fmla="val 50000"/>
            </a:avLst>
          </a:prstGeom>
          <a:gradFill rotWithShape="1">
            <a:gsLst>
              <a:gs pos="0">
                <a:srgbClr val="545454"/>
              </a:gs>
              <a:gs pos="50000">
                <a:srgbClr val="EAEAEA"/>
              </a:gs>
              <a:gs pos="100000">
                <a:srgbClr val="545454"/>
              </a:gs>
            </a:gsLst>
            <a:lin ang="5400000" scaled="1"/>
          </a:gradFill>
          <a:ln>
            <a:noFill/>
          </a:ln>
          <a:effectLst>
            <a:outerShdw dist="40161" dir="4293903" algn="ctr" rotWithShape="0">
              <a:srgbClr val="FFFFCC">
                <a:alpha val="50000"/>
              </a:srgbClr>
            </a:outerShdw>
          </a:effectLst>
          <a:extLst>
            <a:ext uri="{91240B29-F687-4F45-9708-019B960494DF}">
              <a14:hiddenLine xmlns="" xmlns:a14="http://schemas.microsoft.com/office/drawing/2010/main" w="9525" algn="ctr">
                <a:solidFill>
                  <a:srgbClr val="3366CC"/>
                </a:solidFill>
                <a:round/>
                <a:headEnd/>
                <a:tailEnd/>
              </a14:hiddenLine>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smtClean="0">
              <a:ln>
                <a:noFill/>
              </a:ln>
              <a:solidFill>
                <a:sysClr val="windowText" lastClr="000000"/>
              </a:solidFill>
              <a:effectLst/>
              <a:uLnTx/>
              <a:uFillTx/>
              <a:latin typeface="Calibri" pitchFamily="34" charset="0"/>
              <a:cs typeface="Calibri" pitchFamily="34" charset="0"/>
            </a:endParaRPr>
          </a:p>
        </p:txBody>
      </p:sp>
      <p:sp>
        <p:nvSpPr>
          <p:cNvPr id="62" name="AutoShape 25"/>
          <p:cNvSpPr>
            <a:spLocks noChangeArrowheads="1"/>
          </p:cNvSpPr>
          <p:nvPr/>
        </p:nvSpPr>
        <p:spPr bwMode="gray">
          <a:xfrm>
            <a:off x="3240012" y="1470595"/>
            <a:ext cx="1624012" cy="615950"/>
          </a:xfrm>
          <a:prstGeom prst="roundRect">
            <a:avLst>
              <a:gd name="adj" fmla="val 50000"/>
            </a:avLst>
          </a:prstGeom>
          <a:gradFill rotWithShape="1">
            <a:gsLst>
              <a:gs pos="0">
                <a:srgbClr val="F1B50D">
                  <a:alpha val="89999"/>
                </a:srgbClr>
              </a:gs>
              <a:gs pos="50000">
                <a:srgbClr val="F1B50D">
                  <a:gamma/>
                  <a:tint val="33725"/>
                  <a:invGamma/>
                </a:srgbClr>
              </a:gs>
              <a:gs pos="100000">
                <a:srgbClr val="F1B50D">
                  <a:alpha val="89999"/>
                </a:srgbClr>
              </a:gs>
            </a:gsLst>
            <a:lin ang="0" scaled="1"/>
          </a:gradFill>
          <a:ln>
            <a:noFill/>
          </a:ln>
          <a:effectLst/>
          <a:extLst>
            <a:ext uri="{91240B29-F687-4F45-9708-019B960494DF}">
              <a14:hiddenLine xmlns="" xmlns:a14="http://schemas.microsoft.com/office/drawing/2010/main" w="9525" algn="ctr">
                <a:solidFill>
                  <a:schemeClr val="tx1"/>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dirty="0">
              <a:ln>
                <a:noFill/>
              </a:ln>
              <a:solidFill>
                <a:sysClr val="windowText" lastClr="000000"/>
              </a:solidFill>
              <a:effectLst/>
              <a:uLnTx/>
              <a:uFillTx/>
              <a:latin typeface="Calibri" pitchFamily="34" charset="0"/>
              <a:cs typeface="Calibri" pitchFamily="34" charset="0"/>
            </a:endParaRPr>
          </a:p>
        </p:txBody>
      </p:sp>
      <p:sp>
        <p:nvSpPr>
          <p:cNvPr id="63" name="AutoShape 27"/>
          <p:cNvSpPr>
            <a:spLocks noChangeArrowheads="1"/>
          </p:cNvSpPr>
          <p:nvPr/>
        </p:nvSpPr>
        <p:spPr bwMode="gray">
          <a:xfrm flipV="1">
            <a:off x="3389237" y="2138932"/>
            <a:ext cx="1323975" cy="536575"/>
          </a:xfrm>
          <a:prstGeom prst="triangle">
            <a:avLst>
              <a:gd name="adj" fmla="val 50000"/>
            </a:avLst>
          </a:prstGeom>
          <a:gradFill rotWithShape="1">
            <a:gsLst>
              <a:gs pos="0">
                <a:srgbClr val="F1B50D"/>
              </a:gs>
              <a:gs pos="100000">
                <a:srgbClr val="F1B50D">
                  <a:gamma/>
                  <a:tint val="0"/>
                  <a:invGamma/>
                </a:srgbClr>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dirty="0">
              <a:ln>
                <a:noFill/>
              </a:ln>
              <a:solidFill>
                <a:sysClr val="windowText" lastClr="000000"/>
              </a:solidFill>
              <a:effectLst/>
              <a:uLnTx/>
              <a:uFillTx/>
              <a:latin typeface="Calibri" pitchFamily="34" charset="0"/>
              <a:cs typeface="Calibri" pitchFamily="34" charset="0"/>
            </a:endParaRPr>
          </a:p>
        </p:txBody>
      </p:sp>
      <p:sp>
        <p:nvSpPr>
          <p:cNvPr id="64" name="矩形 63"/>
          <p:cNvSpPr/>
          <p:nvPr/>
        </p:nvSpPr>
        <p:spPr bwMode="auto">
          <a:xfrm>
            <a:off x="3295396" y="2675501"/>
            <a:ext cx="1512168" cy="689593"/>
          </a:xfrm>
          <a:prstGeom prst="rect">
            <a:avLst/>
          </a:prstGeom>
          <a:gradFill rotWithShape="1">
            <a:gsLst>
              <a:gs pos="0">
                <a:srgbClr val="FFFFFF">
                  <a:shade val="51000"/>
                  <a:satMod val="130000"/>
                </a:srgbClr>
              </a:gs>
              <a:gs pos="80000">
                <a:srgbClr val="FFFFFF">
                  <a:shade val="93000"/>
                  <a:satMod val="130000"/>
                </a:srgbClr>
              </a:gs>
              <a:gs pos="100000">
                <a:srgbClr val="FFFFFF">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rgbClr val="000000"/>
                </a:solidFill>
                <a:effectLst/>
                <a:uLnTx/>
                <a:uFillTx/>
                <a:latin typeface="Calibri" pitchFamily="34" charset="0"/>
                <a:cs typeface="Calibri" pitchFamily="34" charset="0"/>
              </a:rPr>
              <a:t>Mosquito</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600" b="1" i="0" u="none" strike="noStrike" kern="0" cap="none" spc="0" normalizeH="0" baseline="0" noProof="0" dirty="0">
                <a:ln>
                  <a:noFill/>
                </a:ln>
                <a:solidFill>
                  <a:srgbClr val="000000"/>
                </a:solidFill>
                <a:effectLst/>
                <a:uLnTx/>
                <a:uFillTx/>
                <a:latin typeface="Calibri" pitchFamily="34" charset="0"/>
                <a:cs typeface="Calibri" pitchFamily="34" charset="0"/>
              </a:rPr>
              <a:t>蚊虫</a:t>
            </a:r>
          </a:p>
        </p:txBody>
      </p:sp>
      <p:sp>
        <p:nvSpPr>
          <p:cNvPr id="65" name="Rectangle 26"/>
          <p:cNvSpPr>
            <a:spLocks noChangeArrowheads="1"/>
          </p:cNvSpPr>
          <p:nvPr/>
        </p:nvSpPr>
        <p:spPr bwMode="gray">
          <a:xfrm>
            <a:off x="3240012" y="1486470"/>
            <a:ext cx="162401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lvl="0" algn="ctr"/>
            <a:r>
              <a:rPr lang="en-US" altLang="zh-CN" sz="1600" b="1" kern="0" dirty="0">
                <a:solidFill>
                  <a:srgbClr val="1C1C1C"/>
                </a:solidFill>
                <a:latin typeface="Calibri" pitchFamily="34" charset="0"/>
                <a:cs typeface="Calibri" pitchFamily="34" charset="0"/>
              </a:rPr>
              <a:t>Malaria/dengue</a:t>
            </a:r>
          </a:p>
          <a:p>
            <a:pPr lvl="0" algn="ctr"/>
            <a:r>
              <a:rPr kumimoji="0" lang="zh-CN" altLang="en-US" sz="1600" b="1" i="0" u="none" strike="noStrike" kern="0" cap="none" spc="0" normalizeH="0" baseline="0" noProof="0" dirty="0" smtClean="0">
                <a:ln>
                  <a:noFill/>
                </a:ln>
                <a:solidFill>
                  <a:srgbClr val="1C1C1C"/>
                </a:solidFill>
                <a:effectLst/>
                <a:uLnTx/>
                <a:uFillTx/>
                <a:latin typeface="Calibri" pitchFamily="34" charset="0"/>
                <a:cs typeface="Calibri" pitchFamily="34" charset="0"/>
              </a:rPr>
              <a:t>疟疾</a:t>
            </a:r>
            <a:r>
              <a:rPr kumimoji="0" lang="en-US" altLang="zh-CN" sz="1600" b="1" i="0" u="none" strike="noStrike" kern="0" cap="none" spc="0" normalizeH="0" baseline="0" noProof="0" dirty="0" smtClean="0">
                <a:ln>
                  <a:noFill/>
                </a:ln>
                <a:solidFill>
                  <a:srgbClr val="1C1C1C"/>
                </a:solidFill>
                <a:effectLst/>
                <a:uLnTx/>
                <a:uFillTx/>
                <a:latin typeface="Calibri" pitchFamily="34" charset="0"/>
                <a:cs typeface="Calibri" pitchFamily="34" charset="0"/>
              </a:rPr>
              <a:t>/</a:t>
            </a:r>
            <a:r>
              <a:rPr lang="zh-CN" altLang="en-US" sz="1600" b="1" kern="0" dirty="0" smtClean="0">
                <a:solidFill>
                  <a:srgbClr val="1C1C1C"/>
                </a:solidFill>
                <a:latin typeface="Calibri" pitchFamily="34" charset="0"/>
                <a:cs typeface="Calibri" pitchFamily="34" charset="0"/>
              </a:rPr>
              <a:t>登革热</a:t>
            </a:r>
            <a:endParaRPr lang="zh-CN" altLang="en-US" sz="1600" b="1" kern="0" dirty="0">
              <a:solidFill>
                <a:srgbClr val="1C1C1C"/>
              </a:solidFill>
              <a:latin typeface="Calibri" pitchFamily="34" charset="0"/>
              <a:cs typeface="Calibri" pitchFamily="34" charset="0"/>
            </a:endParaRPr>
          </a:p>
        </p:txBody>
      </p:sp>
      <p:sp>
        <p:nvSpPr>
          <p:cNvPr id="66" name="AutoShape 27"/>
          <p:cNvSpPr>
            <a:spLocks noChangeArrowheads="1"/>
          </p:cNvSpPr>
          <p:nvPr/>
        </p:nvSpPr>
        <p:spPr bwMode="gray">
          <a:xfrm flipV="1">
            <a:off x="5368849" y="2138932"/>
            <a:ext cx="1323975" cy="536575"/>
          </a:xfrm>
          <a:prstGeom prst="triangle">
            <a:avLst>
              <a:gd name="adj" fmla="val 50000"/>
            </a:avLst>
          </a:prstGeom>
          <a:gradFill rotWithShape="1">
            <a:gsLst>
              <a:gs pos="0">
                <a:srgbClr val="15ACE1"/>
              </a:gs>
              <a:gs pos="100000">
                <a:srgbClr val="15ACE1">
                  <a:gamma/>
                  <a:tint val="0"/>
                  <a:invGamma/>
                </a:srgbClr>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dirty="0">
              <a:ln>
                <a:noFill/>
              </a:ln>
              <a:solidFill>
                <a:sysClr val="windowText" lastClr="000000"/>
              </a:solidFill>
              <a:effectLst/>
              <a:uLnTx/>
              <a:uFillTx/>
              <a:latin typeface="Calibri" pitchFamily="34" charset="0"/>
              <a:cs typeface="Calibri" pitchFamily="34" charset="0"/>
            </a:endParaRPr>
          </a:p>
        </p:txBody>
      </p:sp>
      <p:sp>
        <p:nvSpPr>
          <p:cNvPr id="67" name="矩形 66"/>
          <p:cNvSpPr/>
          <p:nvPr/>
        </p:nvSpPr>
        <p:spPr bwMode="auto">
          <a:xfrm>
            <a:off x="5274210" y="2675501"/>
            <a:ext cx="1512168" cy="689593"/>
          </a:xfrm>
          <a:prstGeom prst="rect">
            <a:avLst/>
          </a:prstGeom>
          <a:gradFill rotWithShape="1">
            <a:gsLst>
              <a:gs pos="0">
                <a:srgbClr val="FFFFFF">
                  <a:shade val="51000"/>
                  <a:satMod val="130000"/>
                </a:srgbClr>
              </a:gs>
              <a:gs pos="80000">
                <a:srgbClr val="FFFFFF">
                  <a:shade val="93000"/>
                  <a:satMod val="130000"/>
                </a:srgbClr>
              </a:gs>
              <a:gs pos="100000">
                <a:srgbClr val="FFFFFF">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rgbClr val="000000"/>
                </a:solidFill>
                <a:effectLst/>
                <a:uLnTx/>
                <a:uFillTx/>
                <a:latin typeface="Calibri" pitchFamily="34" charset="0"/>
                <a:cs typeface="Calibri" pitchFamily="34" charset="0"/>
              </a:rPr>
              <a:t>Zooplankton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600" b="1" i="0" u="none" strike="noStrike" kern="0" cap="none" spc="0" normalizeH="0" baseline="0" noProof="0" dirty="0">
                <a:ln>
                  <a:noFill/>
                </a:ln>
                <a:solidFill>
                  <a:srgbClr val="000000"/>
                </a:solidFill>
                <a:effectLst/>
                <a:uLnTx/>
                <a:uFillTx/>
                <a:latin typeface="Calibri" pitchFamily="34" charset="0"/>
                <a:cs typeface="Calibri" pitchFamily="34" charset="0"/>
              </a:rPr>
              <a:t>浮游动物</a:t>
            </a:r>
          </a:p>
        </p:txBody>
      </p:sp>
      <p:sp>
        <p:nvSpPr>
          <p:cNvPr id="68" name="AutoShape 24"/>
          <p:cNvSpPr>
            <a:spLocks noChangeArrowheads="1"/>
          </p:cNvSpPr>
          <p:nvPr/>
        </p:nvSpPr>
        <p:spPr bwMode="gray">
          <a:xfrm>
            <a:off x="5167237" y="1434082"/>
            <a:ext cx="1725612" cy="688975"/>
          </a:xfrm>
          <a:prstGeom prst="roundRect">
            <a:avLst>
              <a:gd name="adj" fmla="val 50000"/>
            </a:avLst>
          </a:prstGeom>
          <a:gradFill rotWithShape="1">
            <a:gsLst>
              <a:gs pos="0">
                <a:srgbClr val="545454"/>
              </a:gs>
              <a:gs pos="50000">
                <a:srgbClr val="EAEAEA"/>
              </a:gs>
              <a:gs pos="100000">
                <a:srgbClr val="545454"/>
              </a:gs>
            </a:gsLst>
            <a:lin ang="5400000" scaled="1"/>
          </a:gradFill>
          <a:ln>
            <a:noFill/>
          </a:ln>
          <a:effectLst>
            <a:outerShdw dist="40161" dir="4293903" algn="ctr" rotWithShape="0">
              <a:srgbClr val="FFFFCC">
                <a:alpha val="50000"/>
              </a:srgbClr>
            </a:outerShdw>
          </a:effectLst>
          <a:extLst>
            <a:ext uri="{91240B29-F687-4F45-9708-019B960494DF}">
              <a14:hiddenLine xmlns="" xmlns:a14="http://schemas.microsoft.com/office/drawing/2010/main" w="9525" algn="ctr">
                <a:solidFill>
                  <a:srgbClr val="3366CC"/>
                </a:solidFill>
                <a:round/>
                <a:headEnd/>
                <a:tailEnd/>
              </a14:hiddenLine>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smtClean="0">
              <a:ln>
                <a:noFill/>
              </a:ln>
              <a:solidFill>
                <a:sysClr val="windowText" lastClr="000000"/>
              </a:solidFill>
              <a:effectLst/>
              <a:uLnTx/>
              <a:uFillTx/>
              <a:latin typeface="Calibri" pitchFamily="34" charset="0"/>
              <a:cs typeface="Calibri" pitchFamily="34" charset="0"/>
            </a:endParaRPr>
          </a:p>
        </p:txBody>
      </p:sp>
      <p:sp>
        <p:nvSpPr>
          <p:cNvPr id="69" name="AutoShape 25"/>
          <p:cNvSpPr>
            <a:spLocks noChangeArrowheads="1"/>
          </p:cNvSpPr>
          <p:nvPr/>
        </p:nvSpPr>
        <p:spPr bwMode="gray">
          <a:xfrm>
            <a:off x="5218037" y="1470595"/>
            <a:ext cx="1624012" cy="615950"/>
          </a:xfrm>
          <a:prstGeom prst="roundRect">
            <a:avLst>
              <a:gd name="adj" fmla="val 50000"/>
            </a:avLst>
          </a:prstGeom>
          <a:gradFill rotWithShape="1">
            <a:gsLst>
              <a:gs pos="0">
                <a:srgbClr val="15ACE1">
                  <a:alpha val="89999"/>
                </a:srgbClr>
              </a:gs>
              <a:gs pos="50000">
                <a:srgbClr val="15ACE1">
                  <a:gamma/>
                  <a:tint val="33725"/>
                  <a:invGamma/>
                </a:srgbClr>
              </a:gs>
              <a:gs pos="100000">
                <a:srgbClr val="15ACE1">
                  <a:alpha val="89999"/>
                </a:srgbClr>
              </a:gs>
            </a:gsLst>
            <a:lin ang="0" scaled="1"/>
          </a:gradFill>
          <a:ln>
            <a:noFill/>
          </a:ln>
          <a:effectLst/>
          <a:extLst>
            <a:ext uri="{91240B29-F687-4F45-9708-019B960494DF}">
              <a14:hiddenLine xmlns="" xmlns:a14="http://schemas.microsoft.com/office/drawing/2010/main" w="9525" algn="ctr">
                <a:solidFill>
                  <a:schemeClr val="tx1"/>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dirty="0">
              <a:ln>
                <a:noFill/>
              </a:ln>
              <a:solidFill>
                <a:sysClr val="windowText" lastClr="000000"/>
              </a:solidFill>
              <a:effectLst/>
              <a:uLnTx/>
              <a:uFillTx/>
              <a:latin typeface="Calibri" pitchFamily="34" charset="0"/>
              <a:cs typeface="Calibri" pitchFamily="34" charset="0"/>
            </a:endParaRPr>
          </a:p>
        </p:txBody>
      </p:sp>
      <p:sp>
        <p:nvSpPr>
          <p:cNvPr id="70" name="Rectangle 26"/>
          <p:cNvSpPr>
            <a:spLocks noChangeArrowheads="1"/>
          </p:cNvSpPr>
          <p:nvPr/>
        </p:nvSpPr>
        <p:spPr bwMode="gray">
          <a:xfrm>
            <a:off x="5218037" y="1486470"/>
            <a:ext cx="1624012" cy="584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smtClean="0">
                <a:ln>
                  <a:noFill/>
                </a:ln>
                <a:solidFill>
                  <a:srgbClr val="1C1C1C"/>
                </a:solidFill>
                <a:effectLst/>
                <a:uLnTx/>
                <a:uFillTx/>
                <a:latin typeface="Calibri" pitchFamily="34" charset="0"/>
                <a:cs typeface="Calibri" pitchFamily="34" charset="0"/>
              </a:rPr>
              <a:t>Cholera</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600" b="1" i="0" u="none" strike="noStrike" kern="0" cap="none" spc="0" normalizeH="0" baseline="0" noProof="0" dirty="0" smtClean="0">
                <a:ln>
                  <a:noFill/>
                </a:ln>
                <a:solidFill>
                  <a:srgbClr val="1C1C1C"/>
                </a:solidFill>
                <a:effectLst/>
                <a:uLnTx/>
                <a:uFillTx/>
                <a:latin typeface="Calibri" pitchFamily="34" charset="0"/>
                <a:cs typeface="Calibri" pitchFamily="34" charset="0"/>
              </a:rPr>
              <a:t>霍乱</a:t>
            </a:r>
          </a:p>
        </p:txBody>
      </p:sp>
      <p:sp>
        <p:nvSpPr>
          <p:cNvPr id="71" name="AutoShape 27"/>
          <p:cNvSpPr>
            <a:spLocks noChangeArrowheads="1"/>
          </p:cNvSpPr>
          <p:nvPr/>
        </p:nvSpPr>
        <p:spPr bwMode="gray">
          <a:xfrm flipV="1">
            <a:off x="7346874" y="2138932"/>
            <a:ext cx="1323975" cy="536575"/>
          </a:xfrm>
          <a:prstGeom prst="triangle">
            <a:avLst>
              <a:gd name="adj" fmla="val 50000"/>
            </a:avLst>
          </a:prstGeom>
          <a:gradFill rotWithShape="1">
            <a:gsLst>
              <a:gs pos="0">
                <a:srgbClr val="FFCCFF"/>
              </a:gs>
              <a:gs pos="100000">
                <a:srgbClr val="15ACE1">
                  <a:gamma/>
                  <a:tint val="0"/>
                  <a:invGamma/>
                </a:srgbClr>
              </a:gs>
            </a:gsLst>
            <a:lin ang="5400000" scaled="1"/>
          </a:gra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dirty="0">
              <a:ln>
                <a:noFill/>
              </a:ln>
              <a:solidFill>
                <a:sysClr val="windowText" lastClr="000000"/>
              </a:solidFill>
              <a:effectLst/>
              <a:uLnTx/>
              <a:uFillTx/>
              <a:latin typeface="Calibri" pitchFamily="34" charset="0"/>
              <a:cs typeface="Calibri" pitchFamily="34" charset="0"/>
            </a:endParaRPr>
          </a:p>
        </p:txBody>
      </p:sp>
      <p:sp>
        <p:nvSpPr>
          <p:cNvPr id="72" name="矩形 71"/>
          <p:cNvSpPr/>
          <p:nvPr/>
        </p:nvSpPr>
        <p:spPr bwMode="auto">
          <a:xfrm>
            <a:off x="7253025" y="2675501"/>
            <a:ext cx="1512168" cy="689593"/>
          </a:xfrm>
          <a:prstGeom prst="rect">
            <a:avLst/>
          </a:prstGeom>
          <a:gradFill rotWithShape="1">
            <a:gsLst>
              <a:gs pos="0">
                <a:srgbClr val="FFFFFF">
                  <a:shade val="51000"/>
                  <a:satMod val="130000"/>
                </a:srgbClr>
              </a:gs>
              <a:gs pos="80000">
                <a:srgbClr val="FFFFFF">
                  <a:shade val="93000"/>
                  <a:satMod val="130000"/>
                </a:srgbClr>
              </a:gs>
              <a:gs pos="100000">
                <a:srgbClr val="FFFFFF">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rgbClr val="000000"/>
                </a:solidFill>
                <a:effectLst/>
                <a:uLnTx/>
                <a:uFillTx/>
                <a:latin typeface="Calibri" pitchFamily="34" charset="0"/>
                <a:cs typeface="Calibri" pitchFamily="34" charset="0"/>
              </a:rPr>
              <a:t>Rat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600" b="1" i="0" u="none" strike="noStrike" kern="0" cap="none" spc="0" normalizeH="0" baseline="0" noProof="0" dirty="0">
                <a:ln>
                  <a:noFill/>
                </a:ln>
                <a:solidFill>
                  <a:srgbClr val="000000"/>
                </a:solidFill>
                <a:effectLst/>
                <a:uLnTx/>
                <a:uFillTx/>
                <a:latin typeface="Calibri" pitchFamily="34" charset="0"/>
                <a:cs typeface="Calibri" pitchFamily="34" charset="0"/>
              </a:rPr>
              <a:t>老鼠</a:t>
            </a:r>
          </a:p>
        </p:txBody>
      </p:sp>
      <p:sp>
        <p:nvSpPr>
          <p:cNvPr id="73" name="AutoShape 24"/>
          <p:cNvSpPr>
            <a:spLocks noChangeArrowheads="1"/>
          </p:cNvSpPr>
          <p:nvPr/>
        </p:nvSpPr>
        <p:spPr bwMode="gray">
          <a:xfrm>
            <a:off x="7146849" y="1434082"/>
            <a:ext cx="1725613" cy="688975"/>
          </a:xfrm>
          <a:prstGeom prst="roundRect">
            <a:avLst>
              <a:gd name="adj" fmla="val 50000"/>
            </a:avLst>
          </a:prstGeom>
          <a:gradFill rotWithShape="1">
            <a:gsLst>
              <a:gs pos="0">
                <a:srgbClr val="545454"/>
              </a:gs>
              <a:gs pos="50000">
                <a:srgbClr val="EAEAEA"/>
              </a:gs>
              <a:gs pos="100000">
                <a:srgbClr val="545454"/>
              </a:gs>
            </a:gsLst>
            <a:lin ang="5400000" scaled="1"/>
          </a:gradFill>
          <a:ln>
            <a:noFill/>
          </a:ln>
          <a:effectLst>
            <a:outerShdw dist="40161" dir="4293903" algn="ctr" rotWithShape="0">
              <a:srgbClr val="FFFFCC">
                <a:alpha val="50000"/>
              </a:srgbClr>
            </a:outerShdw>
          </a:effectLst>
          <a:extLst>
            <a:ext uri="{91240B29-F687-4F45-9708-019B960494DF}">
              <a14:hiddenLine xmlns="" xmlns:a14="http://schemas.microsoft.com/office/drawing/2010/main" w="9525" algn="ctr">
                <a:solidFill>
                  <a:srgbClr val="3366CC"/>
                </a:solidFill>
                <a:round/>
                <a:headEnd/>
                <a:tailEnd/>
              </a14:hiddenLine>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smtClean="0">
              <a:ln>
                <a:noFill/>
              </a:ln>
              <a:solidFill>
                <a:sysClr val="windowText" lastClr="000000"/>
              </a:solidFill>
              <a:effectLst/>
              <a:uLnTx/>
              <a:uFillTx/>
              <a:latin typeface="Calibri" pitchFamily="34" charset="0"/>
              <a:cs typeface="Calibri" pitchFamily="34" charset="0"/>
            </a:endParaRPr>
          </a:p>
        </p:txBody>
      </p:sp>
      <p:sp>
        <p:nvSpPr>
          <p:cNvPr id="74" name="AutoShape 25"/>
          <p:cNvSpPr>
            <a:spLocks noChangeArrowheads="1"/>
          </p:cNvSpPr>
          <p:nvPr/>
        </p:nvSpPr>
        <p:spPr bwMode="gray">
          <a:xfrm>
            <a:off x="7197649" y="1470595"/>
            <a:ext cx="1624013" cy="615950"/>
          </a:xfrm>
          <a:prstGeom prst="roundRect">
            <a:avLst>
              <a:gd name="adj" fmla="val 50000"/>
            </a:avLst>
          </a:prstGeom>
          <a:gradFill rotWithShape="1">
            <a:gsLst>
              <a:gs pos="0">
                <a:srgbClr val="FFCCFF"/>
              </a:gs>
              <a:gs pos="50000">
                <a:srgbClr val="FFE7FF"/>
              </a:gs>
              <a:gs pos="100000">
                <a:srgbClr val="FFCCFF"/>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smtClean="0">
              <a:ln>
                <a:noFill/>
              </a:ln>
              <a:solidFill>
                <a:sysClr val="windowText" lastClr="000000"/>
              </a:solidFill>
              <a:effectLst/>
              <a:uLnTx/>
              <a:uFillTx/>
              <a:latin typeface="Calibri" pitchFamily="34" charset="0"/>
              <a:cs typeface="Calibri" pitchFamily="34" charset="0"/>
            </a:endParaRPr>
          </a:p>
        </p:txBody>
      </p:sp>
      <p:sp>
        <p:nvSpPr>
          <p:cNvPr id="75" name="Rectangle 26"/>
          <p:cNvSpPr>
            <a:spLocks noChangeArrowheads="1"/>
          </p:cNvSpPr>
          <p:nvPr/>
        </p:nvSpPr>
        <p:spPr bwMode="gray">
          <a:xfrm>
            <a:off x="7197649" y="1486470"/>
            <a:ext cx="1624013" cy="8302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smtClean="0">
                <a:ln>
                  <a:noFill/>
                </a:ln>
                <a:solidFill>
                  <a:srgbClr val="1C1C1C"/>
                </a:solidFill>
                <a:effectLst/>
                <a:uLnTx/>
                <a:uFillTx/>
                <a:latin typeface="Calibri" pitchFamily="34" charset="0"/>
                <a:cs typeface="Calibri" pitchFamily="34" charset="0"/>
              </a:rPr>
              <a:t>Hantavirus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600" b="1" i="0" u="none" strike="noStrike" kern="0" cap="none" spc="0" normalizeH="0" baseline="0" noProof="0" smtClean="0">
                <a:ln>
                  <a:noFill/>
                </a:ln>
                <a:solidFill>
                  <a:srgbClr val="1C1C1C"/>
                </a:solidFill>
                <a:effectLst/>
                <a:uLnTx/>
                <a:uFillTx/>
                <a:latin typeface="Calibri" pitchFamily="34" charset="0"/>
                <a:cs typeface="Calibri" pitchFamily="34" charset="0"/>
              </a:rPr>
              <a:t>汉坦病毒</a:t>
            </a:r>
            <a:endParaRPr kumimoji="0" lang="en-US" altLang="zh-CN" sz="1600" b="1" i="0" u="none" strike="noStrike" kern="0" cap="none" spc="0" normalizeH="0" baseline="0" noProof="0" smtClean="0">
              <a:ln>
                <a:noFill/>
              </a:ln>
              <a:solidFill>
                <a:srgbClr val="1C1C1C"/>
              </a:solidFill>
              <a:effectLst/>
              <a:uLnTx/>
              <a:uFillTx/>
              <a:latin typeface="Calibri" pitchFamily="34" charset="0"/>
              <a:cs typeface="Calibri"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smtClean="0">
              <a:ln>
                <a:noFill/>
              </a:ln>
              <a:solidFill>
                <a:srgbClr val="1C1C1C"/>
              </a:solidFill>
              <a:effectLst/>
              <a:uLnTx/>
              <a:uFillTx/>
              <a:latin typeface="Calibri" pitchFamily="34" charset="0"/>
              <a:cs typeface="Calibri" pitchFamily="34" charset="0"/>
            </a:endParaRPr>
          </a:p>
        </p:txBody>
      </p:sp>
      <p:sp>
        <p:nvSpPr>
          <p:cNvPr id="76" name="Line 50"/>
          <p:cNvSpPr>
            <a:spLocks noChangeShapeType="1"/>
          </p:cNvSpPr>
          <p:nvPr/>
        </p:nvSpPr>
        <p:spPr bwMode="ltGray">
          <a:xfrm>
            <a:off x="2073199" y="3862957"/>
            <a:ext cx="0" cy="523875"/>
          </a:xfrm>
          <a:prstGeom prst="line">
            <a:avLst/>
          </a:prstGeom>
          <a:noFill/>
          <a:ln w="57150" cap="rnd">
            <a:solidFill>
              <a:srgbClr val="000000"/>
            </a:solidFill>
            <a:prstDash val="sysDot"/>
            <a:round/>
            <a:headEnd/>
            <a:tailEnd type="triangle" w="med" len="med"/>
          </a:ln>
          <a:effectLst>
            <a:outerShdw dist="56796" dir="3806097" algn="ctr" rotWithShape="0">
              <a:srgbClr val="B2B2B2">
                <a:alpha val="50000"/>
              </a:srgbClr>
            </a:outerShdw>
          </a:effectLst>
          <a:extLst>
            <a:ext uri="{909E8E84-426E-40DD-AFC4-6F175D3DCCD1}">
              <a14:hiddenFill xmlns="" xmlns:a14="http://schemas.microsoft.com/office/drawing/2010/main">
                <a:noFill/>
              </a14:hiddenFill>
            </a:ext>
          </a:extLst>
        </p:spPr>
        <p:txBody>
          <a:bodyPr vert="eaVert" wrap="none" lIns="92075" tIns="46038" rIns="92075" bIns="46038"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smtClean="0">
              <a:ln>
                <a:noFill/>
              </a:ln>
              <a:solidFill>
                <a:sysClr val="windowText" lastClr="000000"/>
              </a:solidFill>
              <a:effectLst/>
              <a:uLnTx/>
              <a:uFillTx/>
              <a:latin typeface="Calibri" pitchFamily="34" charset="0"/>
              <a:cs typeface="Calibri" pitchFamily="34" charset="0"/>
            </a:endParaRPr>
          </a:p>
        </p:txBody>
      </p:sp>
      <p:sp>
        <p:nvSpPr>
          <p:cNvPr id="77" name="Line 50"/>
          <p:cNvSpPr>
            <a:spLocks noChangeShapeType="1"/>
          </p:cNvSpPr>
          <p:nvPr/>
        </p:nvSpPr>
        <p:spPr bwMode="ltGray">
          <a:xfrm>
            <a:off x="4051224" y="3862957"/>
            <a:ext cx="0" cy="523875"/>
          </a:xfrm>
          <a:prstGeom prst="line">
            <a:avLst/>
          </a:prstGeom>
          <a:noFill/>
          <a:ln w="57150" cap="rnd">
            <a:solidFill>
              <a:srgbClr val="000000"/>
            </a:solidFill>
            <a:prstDash val="sysDot"/>
            <a:round/>
            <a:headEnd/>
            <a:tailEnd type="triangle" w="med" len="med"/>
          </a:ln>
          <a:effectLst>
            <a:outerShdw dist="56796" dir="3806097" algn="ctr" rotWithShape="0">
              <a:srgbClr val="B2B2B2">
                <a:alpha val="50000"/>
              </a:srgbClr>
            </a:outerShdw>
          </a:effectLst>
          <a:extLst>
            <a:ext uri="{909E8E84-426E-40DD-AFC4-6F175D3DCCD1}">
              <a14:hiddenFill xmlns="" xmlns:a14="http://schemas.microsoft.com/office/drawing/2010/main">
                <a:noFill/>
              </a14:hiddenFill>
            </a:ext>
          </a:extLst>
        </p:spPr>
        <p:txBody>
          <a:bodyPr vert="eaVert" wrap="none" lIns="92075" tIns="46038" rIns="92075" bIns="46038"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smtClean="0">
              <a:ln>
                <a:noFill/>
              </a:ln>
              <a:solidFill>
                <a:sysClr val="windowText" lastClr="000000"/>
              </a:solidFill>
              <a:effectLst/>
              <a:uLnTx/>
              <a:uFillTx/>
              <a:latin typeface="Calibri" pitchFamily="34" charset="0"/>
              <a:cs typeface="Calibri" pitchFamily="34" charset="0"/>
            </a:endParaRPr>
          </a:p>
        </p:txBody>
      </p:sp>
      <p:sp>
        <p:nvSpPr>
          <p:cNvPr id="78" name="Line 50"/>
          <p:cNvSpPr>
            <a:spLocks noChangeShapeType="1"/>
          </p:cNvSpPr>
          <p:nvPr/>
        </p:nvSpPr>
        <p:spPr bwMode="ltGray">
          <a:xfrm>
            <a:off x="6030837" y="3862957"/>
            <a:ext cx="0" cy="523875"/>
          </a:xfrm>
          <a:prstGeom prst="line">
            <a:avLst/>
          </a:prstGeom>
          <a:noFill/>
          <a:ln w="57150" cap="rnd">
            <a:solidFill>
              <a:srgbClr val="000000"/>
            </a:solidFill>
            <a:prstDash val="sysDot"/>
            <a:round/>
            <a:headEnd/>
            <a:tailEnd type="triangle" w="med" len="med"/>
          </a:ln>
          <a:effectLst>
            <a:outerShdw dist="56796" dir="3806097" algn="ctr" rotWithShape="0">
              <a:srgbClr val="B2B2B2">
                <a:alpha val="50000"/>
              </a:srgbClr>
            </a:outerShdw>
          </a:effectLst>
          <a:extLst>
            <a:ext uri="{909E8E84-426E-40DD-AFC4-6F175D3DCCD1}">
              <a14:hiddenFill xmlns="" xmlns:a14="http://schemas.microsoft.com/office/drawing/2010/main">
                <a:noFill/>
              </a14:hiddenFill>
            </a:ext>
          </a:extLst>
        </p:spPr>
        <p:txBody>
          <a:bodyPr vert="eaVert" wrap="none" lIns="92075" tIns="46038" rIns="92075" bIns="46038"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smtClean="0">
              <a:ln>
                <a:noFill/>
              </a:ln>
              <a:solidFill>
                <a:sysClr val="windowText" lastClr="000000"/>
              </a:solidFill>
              <a:effectLst/>
              <a:uLnTx/>
              <a:uFillTx/>
              <a:latin typeface="Calibri" pitchFamily="34" charset="0"/>
              <a:cs typeface="Calibri" pitchFamily="34" charset="0"/>
            </a:endParaRPr>
          </a:p>
        </p:txBody>
      </p:sp>
      <p:sp>
        <p:nvSpPr>
          <p:cNvPr id="79" name="Line 50"/>
          <p:cNvSpPr>
            <a:spLocks noChangeShapeType="1"/>
          </p:cNvSpPr>
          <p:nvPr/>
        </p:nvSpPr>
        <p:spPr bwMode="ltGray">
          <a:xfrm>
            <a:off x="8050137" y="3862957"/>
            <a:ext cx="0" cy="523875"/>
          </a:xfrm>
          <a:prstGeom prst="line">
            <a:avLst/>
          </a:prstGeom>
          <a:noFill/>
          <a:ln w="57150" cap="rnd">
            <a:solidFill>
              <a:srgbClr val="000000"/>
            </a:solidFill>
            <a:prstDash val="sysDot"/>
            <a:round/>
            <a:headEnd/>
            <a:tailEnd type="triangle" w="med" len="med"/>
          </a:ln>
          <a:effectLst>
            <a:outerShdw dist="56796" dir="3806097" algn="ctr" rotWithShape="0">
              <a:srgbClr val="B2B2B2">
                <a:alpha val="50000"/>
              </a:srgbClr>
            </a:outerShdw>
          </a:effectLst>
          <a:extLst>
            <a:ext uri="{909E8E84-426E-40DD-AFC4-6F175D3DCCD1}">
              <a14:hiddenFill xmlns="" xmlns:a14="http://schemas.microsoft.com/office/drawing/2010/main">
                <a:noFill/>
              </a14:hiddenFill>
            </a:ext>
          </a:extLst>
        </p:spPr>
        <p:txBody>
          <a:bodyPr vert="eaVert" wrap="none" lIns="92075" tIns="46038" rIns="92075" bIns="46038"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smtClean="0">
              <a:ln>
                <a:noFill/>
              </a:ln>
              <a:solidFill>
                <a:sysClr val="windowText" lastClr="000000"/>
              </a:solidFill>
              <a:effectLst/>
              <a:uLnTx/>
              <a:uFillTx/>
              <a:latin typeface="Calibri" pitchFamily="34" charset="0"/>
              <a:cs typeface="Calibri" pitchFamily="34" charset="0"/>
            </a:endParaRPr>
          </a:p>
        </p:txBody>
      </p:sp>
      <p:sp>
        <p:nvSpPr>
          <p:cNvPr id="84" name="AutoShape 6"/>
          <p:cNvSpPr>
            <a:spLocks noChangeArrowheads="1"/>
          </p:cNvSpPr>
          <p:nvPr/>
        </p:nvSpPr>
        <p:spPr bwMode="gray">
          <a:xfrm>
            <a:off x="1179437" y="4596382"/>
            <a:ext cx="1406525" cy="677863"/>
          </a:xfrm>
          <a:prstGeom prst="can">
            <a:avLst>
              <a:gd name="adj" fmla="val 32083"/>
            </a:avLst>
          </a:prstGeom>
          <a:gradFill rotWithShape="1">
            <a:gsLst>
              <a:gs pos="0">
                <a:srgbClr val="C0CDB3"/>
              </a:gs>
              <a:gs pos="50000">
                <a:srgbClr val="C0CDB3">
                  <a:gamma/>
                  <a:tint val="0"/>
                  <a:invGamma/>
                </a:srgbClr>
              </a:gs>
              <a:gs pos="100000">
                <a:srgbClr val="C0CDB3"/>
              </a:gs>
            </a:gsLst>
            <a:lin ang="0" scaled="1"/>
          </a:gradFill>
          <a:ln>
            <a:noFill/>
          </a:ln>
          <a:effectLst/>
          <a:extLst>
            <a:ext uri="{91240B29-F687-4F45-9708-019B960494DF}">
              <a14:hiddenLine xmlns="" xmlns:a14="http://schemas.microsoft.com/office/drawing/2010/main" w="9525" algn="ctr">
                <a:solidFill>
                  <a:schemeClr val="tx1"/>
                </a:solidFill>
                <a:round/>
                <a:headEnd/>
                <a:tailEnd/>
              </a14:hiddenLine>
            </a:ext>
            <a:ext uri="{AF507438-7753-43E0-B8FC-AC1667EBCBE1}">
              <a14:hiddenEffects xmlns="" xmlns:a14="http://schemas.microsoft.com/office/drawing/2010/main">
                <a:effectLst>
                  <a:outerShdw dist="88900" dir="5400000" sy="-100000" rotWithShape="0">
                    <a:srgbClr val="050B09">
                      <a:alpha val="50000"/>
                    </a:srgb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sysClr val="windowText" lastClr="000000"/>
              </a:solidFill>
              <a:effectLst/>
              <a:uLnTx/>
              <a:uFillTx/>
              <a:latin typeface="Calibri" pitchFamily="34" charset="0"/>
              <a:cs typeface="Calibri" pitchFamily="34" charset="0"/>
            </a:endParaRPr>
          </a:p>
        </p:txBody>
      </p:sp>
      <p:sp>
        <p:nvSpPr>
          <p:cNvPr id="85" name="AutoShape 11"/>
          <p:cNvSpPr>
            <a:spLocks noChangeArrowheads="1"/>
          </p:cNvSpPr>
          <p:nvPr/>
        </p:nvSpPr>
        <p:spPr bwMode="gray">
          <a:xfrm>
            <a:off x="2733599" y="4596382"/>
            <a:ext cx="1412875" cy="677863"/>
          </a:xfrm>
          <a:prstGeom prst="can">
            <a:avLst>
              <a:gd name="adj" fmla="val 32083"/>
            </a:avLst>
          </a:prstGeom>
          <a:gradFill rotWithShape="1">
            <a:gsLst>
              <a:gs pos="0">
                <a:srgbClr val="C0C0C0"/>
              </a:gs>
              <a:gs pos="50000">
                <a:srgbClr val="C0C0C0">
                  <a:gamma/>
                  <a:tint val="0"/>
                  <a:invGamma/>
                </a:srgbClr>
              </a:gs>
              <a:gs pos="100000">
                <a:srgbClr val="C0C0C0"/>
              </a:gs>
            </a:gsLst>
            <a:lin ang="0" scaled="1"/>
          </a:gradFill>
          <a:ln>
            <a:noFill/>
          </a:ln>
          <a:effectLst/>
          <a:extLst>
            <a:ext uri="{91240B29-F687-4F45-9708-019B960494DF}">
              <a14:hiddenLine xmlns="" xmlns:a14="http://schemas.microsoft.com/office/drawing/2010/main" w="9525" algn="ctr">
                <a:solidFill>
                  <a:schemeClr val="tx1"/>
                </a:solidFill>
                <a:round/>
                <a:headEnd/>
                <a:tailEnd/>
              </a14:hiddenLine>
            </a:ext>
            <a:ext uri="{AF507438-7753-43E0-B8FC-AC1667EBCBE1}">
              <a14:hiddenEffects xmlns="" xmlns:a14="http://schemas.microsoft.com/office/drawing/2010/main">
                <a:effectLst>
                  <a:outerShdw dist="88900" dir="5400000" sy="-100000" rotWithShape="0">
                    <a:srgbClr val="050B09">
                      <a:alpha val="50000"/>
                    </a:srgb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sysClr val="windowText" lastClr="000000"/>
              </a:solidFill>
              <a:effectLst/>
              <a:uLnTx/>
              <a:uFillTx/>
              <a:latin typeface="Calibri" pitchFamily="34" charset="0"/>
              <a:cs typeface="Calibri" pitchFamily="34" charset="0"/>
            </a:endParaRPr>
          </a:p>
        </p:txBody>
      </p:sp>
      <p:sp>
        <p:nvSpPr>
          <p:cNvPr id="86" name="AutoShape 17"/>
          <p:cNvSpPr>
            <a:spLocks noChangeArrowheads="1"/>
          </p:cNvSpPr>
          <p:nvPr/>
        </p:nvSpPr>
        <p:spPr bwMode="gray">
          <a:xfrm>
            <a:off x="4309987" y="4596382"/>
            <a:ext cx="1389062" cy="677863"/>
          </a:xfrm>
          <a:prstGeom prst="can">
            <a:avLst>
              <a:gd name="adj" fmla="val 32083"/>
            </a:avLst>
          </a:prstGeom>
          <a:gradFill rotWithShape="1">
            <a:gsLst>
              <a:gs pos="0">
                <a:srgbClr val="C0CDB3"/>
              </a:gs>
              <a:gs pos="50000">
                <a:srgbClr val="C0CDB3">
                  <a:gamma/>
                  <a:tint val="0"/>
                  <a:invGamma/>
                </a:srgbClr>
              </a:gs>
              <a:gs pos="100000">
                <a:srgbClr val="C0CDB3"/>
              </a:gs>
            </a:gsLst>
            <a:lin ang="0" scaled="1"/>
          </a:gradFill>
          <a:ln>
            <a:noFill/>
          </a:ln>
          <a:effectLst/>
          <a:extLst>
            <a:ext uri="{91240B29-F687-4F45-9708-019B960494DF}">
              <a14:hiddenLine xmlns="" xmlns:a14="http://schemas.microsoft.com/office/drawing/2010/main" w="9525" algn="ctr">
                <a:solidFill>
                  <a:schemeClr val="tx1"/>
                </a:solidFill>
                <a:round/>
                <a:headEnd/>
                <a:tailEnd/>
              </a14:hiddenLine>
            </a:ext>
            <a:ext uri="{AF507438-7753-43E0-B8FC-AC1667EBCBE1}">
              <a14:hiddenEffects xmlns="" xmlns:a14="http://schemas.microsoft.com/office/drawing/2010/main">
                <a:effectLst>
                  <a:outerShdw dist="88900" dir="5400000" sy="-100000" rotWithShape="0">
                    <a:srgbClr val="050B09">
                      <a:alpha val="50000"/>
                    </a:srgb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sysClr val="windowText" lastClr="000000"/>
              </a:solidFill>
              <a:effectLst/>
              <a:uLnTx/>
              <a:uFillTx/>
              <a:latin typeface="Calibri" pitchFamily="34" charset="0"/>
              <a:cs typeface="Calibri" pitchFamily="34" charset="0"/>
            </a:endParaRPr>
          </a:p>
        </p:txBody>
      </p:sp>
      <p:sp>
        <p:nvSpPr>
          <p:cNvPr id="87" name="AutoShape 23"/>
          <p:cNvSpPr>
            <a:spLocks noChangeArrowheads="1"/>
          </p:cNvSpPr>
          <p:nvPr/>
        </p:nvSpPr>
        <p:spPr bwMode="gray">
          <a:xfrm>
            <a:off x="5897487" y="4596382"/>
            <a:ext cx="1376362" cy="677863"/>
          </a:xfrm>
          <a:prstGeom prst="can">
            <a:avLst>
              <a:gd name="adj" fmla="val 32083"/>
            </a:avLst>
          </a:prstGeom>
          <a:gradFill rotWithShape="1">
            <a:gsLst>
              <a:gs pos="0">
                <a:srgbClr val="C0C0C0"/>
              </a:gs>
              <a:gs pos="50000">
                <a:srgbClr val="C0C0C0">
                  <a:gamma/>
                  <a:tint val="0"/>
                  <a:invGamma/>
                </a:srgbClr>
              </a:gs>
              <a:gs pos="100000">
                <a:srgbClr val="C0C0C0"/>
              </a:gs>
            </a:gsLst>
            <a:lin ang="0" scaled="1"/>
          </a:gradFill>
          <a:ln>
            <a:noFill/>
          </a:ln>
          <a:effectLst/>
          <a:extLst>
            <a:ext uri="{91240B29-F687-4F45-9708-019B960494DF}">
              <a14:hiddenLine xmlns="" xmlns:a14="http://schemas.microsoft.com/office/drawing/2010/main" w="9525" algn="ctr">
                <a:solidFill>
                  <a:schemeClr val="tx1"/>
                </a:solidFill>
                <a:round/>
                <a:headEnd/>
                <a:tailEnd/>
              </a14:hiddenLine>
            </a:ext>
            <a:ext uri="{AF507438-7753-43E0-B8FC-AC1667EBCBE1}">
              <a14:hiddenEffects xmlns="" xmlns:a14="http://schemas.microsoft.com/office/drawing/2010/main">
                <a:effectLst>
                  <a:outerShdw dist="88900" dir="5400000" sy="-100000" rotWithShape="0">
                    <a:srgbClr val="050B09">
                      <a:alpha val="50000"/>
                    </a:srgb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sysClr val="windowText" lastClr="000000"/>
              </a:solidFill>
              <a:effectLst/>
              <a:uLnTx/>
              <a:uFillTx/>
              <a:latin typeface="Calibri" pitchFamily="34" charset="0"/>
              <a:cs typeface="Calibri" pitchFamily="34" charset="0"/>
            </a:endParaRPr>
          </a:p>
        </p:txBody>
      </p:sp>
      <p:sp>
        <p:nvSpPr>
          <p:cNvPr id="88" name="Text Box 29"/>
          <p:cNvSpPr txBox="1">
            <a:spLocks noChangeArrowheads="1"/>
          </p:cNvSpPr>
          <p:nvPr/>
        </p:nvSpPr>
        <p:spPr bwMode="auto">
          <a:xfrm>
            <a:off x="1023862" y="4805932"/>
            <a:ext cx="1692275" cy="338554"/>
          </a:xfrm>
          <a:prstGeom prst="rect">
            <a:avLst/>
          </a:prstGeom>
          <a:noFill/>
          <a:ln>
            <a:noFill/>
          </a:ln>
          <a:effectLst/>
          <a:extLst>
            <a:ext uri="{909E8E84-426E-40DD-AFC4-6F175D3DCCD1}">
              <a14:hiddenFill xmlns="" xmlns:a14="http://schemas.microsoft.com/office/drawing/2010/main">
                <a:gradFill rotWithShape="1">
                  <a:gsLst>
                    <a:gs pos="0">
                      <a:schemeClr val="accent2"/>
                    </a:gs>
                    <a:gs pos="100000">
                      <a:srgbClr val="A2BD7F"/>
                    </a:gs>
                  </a:gsLst>
                  <a:lin ang="5400000" scaled="1"/>
                </a:gra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ea typeface="宋体" pitchFamily="2" charset="-122"/>
              </a:defRPr>
            </a:lvl1pPr>
            <a:lvl2pPr marL="742950" indent="-285750" eaLnBrk="0" hangingPunct="0">
              <a:defRPr b="1">
                <a:solidFill>
                  <a:schemeClr val="tx1"/>
                </a:solidFill>
                <a:latin typeface="Arial" pitchFamily="34" charset="0"/>
                <a:ea typeface="宋体" pitchFamily="2" charset="-122"/>
              </a:defRPr>
            </a:lvl2pPr>
            <a:lvl3pPr marL="1143000" indent="-228600" eaLnBrk="0" hangingPunct="0">
              <a:defRPr b="1">
                <a:solidFill>
                  <a:schemeClr val="tx1"/>
                </a:solidFill>
                <a:latin typeface="Arial" pitchFamily="34" charset="0"/>
                <a:ea typeface="宋体" pitchFamily="2" charset="-122"/>
              </a:defRPr>
            </a:lvl3pPr>
            <a:lvl4pPr marL="1600200" indent="-228600" eaLnBrk="0" hangingPunct="0">
              <a:defRPr b="1">
                <a:solidFill>
                  <a:schemeClr val="tx1"/>
                </a:solidFill>
                <a:latin typeface="Arial" pitchFamily="34" charset="0"/>
                <a:ea typeface="宋体" pitchFamily="2" charset="-122"/>
              </a:defRPr>
            </a:lvl4pPr>
            <a:lvl5pPr marL="2057400" indent="-228600" eaLnBrk="0" hangingPunct="0">
              <a:defRPr b="1">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b="1">
                <a:solidFill>
                  <a:schemeClr val="tx1"/>
                </a:solidFill>
                <a:latin typeface="Arial" pitchFamily="34" charset="0"/>
                <a:ea typeface="宋体" pitchFamily="2" charset="-122"/>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altLang="zh-CN" sz="1600" i="0" u="none" strike="noStrike" kern="0" cap="none" spc="0" normalizeH="0" baseline="0" noProof="0" smtClean="0">
                <a:ln>
                  <a:noFill/>
                </a:ln>
                <a:solidFill>
                  <a:srgbClr val="333333"/>
                </a:solidFill>
                <a:effectLst/>
                <a:uLnTx/>
                <a:uFillTx/>
                <a:latin typeface="Calibri" pitchFamily="34" charset="0"/>
                <a:cs typeface="Calibri" pitchFamily="34" charset="0"/>
              </a:rPr>
              <a:t>Water</a:t>
            </a:r>
          </a:p>
        </p:txBody>
      </p:sp>
      <p:sp>
        <p:nvSpPr>
          <p:cNvPr id="89" name="Text Box 30"/>
          <p:cNvSpPr txBox="1">
            <a:spLocks noChangeArrowheads="1"/>
          </p:cNvSpPr>
          <p:nvPr/>
        </p:nvSpPr>
        <p:spPr bwMode="auto">
          <a:xfrm>
            <a:off x="2597074" y="4782120"/>
            <a:ext cx="1679575" cy="338554"/>
          </a:xfrm>
          <a:prstGeom prst="rect">
            <a:avLst/>
          </a:prstGeom>
          <a:noFill/>
          <a:ln>
            <a:noFill/>
          </a:ln>
          <a:effectLst/>
          <a:extLst>
            <a:ext uri="{909E8E84-426E-40DD-AFC4-6F175D3DCCD1}">
              <a14:hiddenFill xmlns="" xmlns:a14="http://schemas.microsoft.com/office/drawing/2010/main">
                <a:gradFill rotWithShape="1">
                  <a:gsLst>
                    <a:gs pos="0">
                      <a:schemeClr val="accent2"/>
                    </a:gs>
                    <a:gs pos="100000">
                      <a:srgbClr val="A2BD7F"/>
                    </a:gs>
                  </a:gsLst>
                  <a:lin ang="5400000" scaled="1"/>
                </a:gra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ea typeface="宋体" pitchFamily="2" charset="-122"/>
              </a:defRPr>
            </a:lvl1pPr>
            <a:lvl2pPr marL="742950" indent="-285750" eaLnBrk="0" hangingPunct="0">
              <a:defRPr b="1">
                <a:solidFill>
                  <a:schemeClr val="tx1"/>
                </a:solidFill>
                <a:latin typeface="Arial" pitchFamily="34" charset="0"/>
                <a:ea typeface="宋体" pitchFamily="2" charset="-122"/>
              </a:defRPr>
            </a:lvl2pPr>
            <a:lvl3pPr marL="1143000" indent="-228600" eaLnBrk="0" hangingPunct="0">
              <a:defRPr b="1">
                <a:solidFill>
                  <a:schemeClr val="tx1"/>
                </a:solidFill>
                <a:latin typeface="Arial" pitchFamily="34" charset="0"/>
                <a:ea typeface="宋体" pitchFamily="2" charset="-122"/>
              </a:defRPr>
            </a:lvl3pPr>
            <a:lvl4pPr marL="1600200" indent="-228600" eaLnBrk="0" hangingPunct="0">
              <a:defRPr b="1">
                <a:solidFill>
                  <a:schemeClr val="tx1"/>
                </a:solidFill>
                <a:latin typeface="Arial" pitchFamily="34" charset="0"/>
                <a:ea typeface="宋体" pitchFamily="2" charset="-122"/>
              </a:defRPr>
            </a:lvl4pPr>
            <a:lvl5pPr marL="2057400" indent="-228600" eaLnBrk="0" hangingPunct="0">
              <a:defRPr b="1">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b="1">
                <a:solidFill>
                  <a:schemeClr val="tx1"/>
                </a:solidFill>
                <a:latin typeface="Arial" pitchFamily="34" charset="0"/>
                <a:ea typeface="宋体" pitchFamily="2" charset="-122"/>
              </a:defRPr>
            </a:lvl9pPr>
          </a:lstStyle>
          <a:p>
            <a:pPr algn="ctr"/>
            <a:r>
              <a:rPr lang="en-US" altLang="zh-CN" sz="1600">
                <a:latin typeface="Calibri" pitchFamily="34" charset="0"/>
                <a:cs typeface="Calibri" pitchFamily="34" charset="0"/>
              </a:rPr>
              <a:t>Temperature</a:t>
            </a:r>
          </a:p>
        </p:txBody>
      </p:sp>
      <p:sp>
        <p:nvSpPr>
          <p:cNvPr id="90" name="Text Box 31"/>
          <p:cNvSpPr txBox="1">
            <a:spLocks noChangeArrowheads="1"/>
          </p:cNvSpPr>
          <p:nvPr/>
        </p:nvSpPr>
        <p:spPr bwMode="auto">
          <a:xfrm>
            <a:off x="4179812" y="4758307"/>
            <a:ext cx="1612900" cy="338554"/>
          </a:xfrm>
          <a:prstGeom prst="rect">
            <a:avLst/>
          </a:prstGeom>
          <a:noFill/>
          <a:ln>
            <a:noFill/>
          </a:ln>
          <a:effectLst/>
          <a:extLst>
            <a:ext uri="{909E8E84-426E-40DD-AFC4-6F175D3DCCD1}">
              <a14:hiddenFill xmlns="" xmlns:a14="http://schemas.microsoft.com/office/drawing/2010/main">
                <a:gradFill rotWithShape="1">
                  <a:gsLst>
                    <a:gs pos="0">
                      <a:schemeClr val="accent2"/>
                    </a:gs>
                    <a:gs pos="100000">
                      <a:srgbClr val="A2BD7F"/>
                    </a:gs>
                  </a:gsLst>
                  <a:lin ang="5400000" scaled="1"/>
                </a:gra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ea typeface="宋体" pitchFamily="2" charset="-122"/>
              </a:defRPr>
            </a:lvl1pPr>
            <a:lvl2pPr marL="742950" indent="-285750" eaLnBrk="0" hangingPunct="0">
              <a:defRPr b="1">
                <a:solidFill>
                  <a:schemeClr val="tx1"/>
                </a:solidFill>
                <a:latin typeface="Arial" pitchFamily="34" charset="0"/>
                <a:ea typeface="宋体" pitchFamily="2" charset="-122"/>
              </a:defRPr>
            </a:lvl2pPr>
            <a:lvl3pPr marL="1143000" indent="-228600" eaLnBrk="0" hangingPunct="0">
              <a:defRPr b="1">
                <a:solidFill>
                  <a:schemeClr val="tx1"/>
                </a:solidFill>
                <a:latin typeface="Arial" pitchFamily="34" charset="0"/>
                <a:ea typeface="宋体" pitchFamily="2" charset="-122"/>
              </a:defRPr>
            </a:lvl3pPr>
            <a:lvl4pPr marL="1600200" indent="-228600" eaLnBrk="0" hangingPunct="0">
              <a:defRPr b="1">
                <a:solidFill>
                  <a:schemeClr val="tx1"/>
                </a:solidFill>
                <a:latin typeface="Arial" pitchFamily="34" charset="0"/>
                <a:ea typeface="宋体" pitchFamily="2" charset="-122"/>
              </a:defRPr>
            </a:lvl4pPr>
            <a:lvl5pPr marL="2057400" indent="-228600" eaLnBrk="0" hangingPunct="0">
              <a:defRPr b="1">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b="1">
                <a:solidFill>
                  <a:schemeClr val="tx1"/>
                </a:solidFill>
                <a:latin typeface="Arial" pitchFamily="34" charset="0"/>
                <a:ea typeface="宋体" pitchFamily="2" charset="-122"/>
              </a:defRPr>
            </a:lvl9pPr>
          </a:lstStyle>
          <a:p>
            <a:pPr algn="ctr"/>
            <a:r>
              <a:rPr lang="en-US" altLang="zh-CN" sz="1600">
                <a:latin typeface="Calibri" pitchFamily="34" charset="0"/>
                <a:cs typeface="Calibri" pitchFamily="34" charset="0"/>
              </a:rPr>
              <a:t>Humidity</a:t>
            </a:r>
          </a:p>
        </p:txBody>
      </p:sp>
      <p:sp>
        <p:nvSpPr>
          <p:cNvPr id="91" name="Text Box 32"/>
          <p:cNvSpPr txBox="1">
            <a:spLocks noChangeArrowheads="1"/>
          </p:cNvSpPr>
          <p:nvPr/>
        </p:nvSpPr>
        <p:spPr bwMode="auto">
          <a:xfrm>
            <a:off x="5792712" y="4737670"/>
            <a:ext cx="1619250" cy="338554"/>
          </a:xfrm>
          <a:prstGeom prst="rect">
            <a:avLst/>
          </a:prstGeom>
          <a:noFill/>
          <a:ln>
            <a:noFill/>
          </a:ln>
          <a:effectLst/>
          <a:extLst>
            <a:ext uri="{909E8E84-426E-40DD-AFC4-6F175D3DCCD1}">
              <a14:hiddenFill xmlns="" xmlns:a14="http://schemas.microsoft.com/office/drawing/2010/main">
                <a:gradFill rotWithShape="1">
                  <a:gsLst>
                    <a:gs pos="0">
                      <a:schemeClr val="accent2"/>
                    </a:gs>
                    <a:gs pos="100000">
                      <a:srgbClr val="A2BD7F"/>
                    </a:gs>
                  </a:gsLst>
                  <a:lin ang="5400000" scaled="1"/>
                </a:gra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ea typeface="宋体" pitchFamily="2" charset="-122"/>
              </a:defRPr>
            </a:lvl1pPr>
            <a:lvl2pPr marL="742950" indent="-285750" eaLnBrk="0" hangingPunct="0">
              <a:defRPr b="1">
                <a:solidFill>
                  <a:schemeClr val="tx1"/>
                </a:solidFill>
                <a:latin typeface="Arial" pitchFamily="34" charset="0"/>
                <a:ea typeface="宋体" pitchFamily="2" charset="-122"/>
              </a:defRPr>
            </a:lvl2pPr>
            <a:lvl3pPr marL="1143000" indent="-228600" eaLnBrk="0" hangingPunct="0">
              <a:defRPr b="1">
                <a:solidFill>
                  <a:schemeClr val="tx1"/>
                </a:solidFill>
                <a:latin typeface="Arial" pitchFamily="34" charset="0"/>
                <a:ea typeface="宋体" pitchFamily="2" charset="-122"/>
              </a:defRPr>
            </a:lvl3pPr>
            <a:lvl4pPr marL="1600200" indent="-228600" eaLnBrk="0" hangingPunct="0">
              <a:defRPr b="1">
                <a:solidFill>
                  <a:schemeClr val="tx1"/>
                </a:solidFill>
                <a:latin typeface="Arial" pitchFamily="34" charset="0"/>
                <a:ea typeface="宋体" pitchFamily="2" charset="-122"/>
              </a:defRPr>
            </a:lvl4pPr>
            <a:lvl5pPr marL="2057400" indent="-228600" eaLnBrk="0" hangingPunct="0">
              <a:defRPr b="1">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b="1">
                <a:solidFill>
                  <a:schemeClr val="tx1"/>
                </a:solidFill>
                <a:latin typeface="Arial" pitchFamily="34" charset="0"/>
                <a:ea typeface="宋体" pitchFamily="2" charset="-122"/>
              </a:defRPr>
            </a:lvl9pPr>
          </a:lstStyle>
          <a:p>
            <a:pPr algn="ctr"/>
            <a:r>
              <a:rPr lang="en-US" altLang="zh-CN" sz="1600">
                <a:latin typeface="Calibri" pitchFamily="34" charset="0"/>
                <a:cs typeface="Calibri" pitchFamily="34" charset="0"/>
              </a:rPr>
              <a:t>Vegetation</a:t>
            </a:r>
          </a:p>
        </p:txBody>
      </p:sp>
      <p:sp>
        <p:nvSpPr>
          <p:cNvPr id="92" name="AutoShape 11"/>
          <p:cNvSpPr>
            <a:spLocks noChangeArrowheads="1"/>
          </p:cNvSpPr>
          <p:nvPr/>
        </p:nvSpPr>
        <p:spPr bwMode="gray">
          <a:xfrm>
            <a:off x="7437362" y="4596382"/>
            <a:ext cx="1412875" cy="677863"/>
          </a:xfrm>
          <a:prstGeom prst="can">
            <a:avLst>
              <a:gd name="adj" fmla="val 32083"/>
            </a:avLst>
          </a:prstGeom>
          <a:gradFill rotWithShape="1">
            <a:gsLst>
              <a:gs pos="0">
                <a:srgbClr val="C0C0C0"/>
              </a:gs>
              <a:gs pos="50000">
                <a:srgbClr val="C0C0C0">
                  <a:gamma/>
                  <a:tint val="0"/>
                  <a:invGamma/>
                </a:srgbClr>
              </a:gs>
              <a:gs pos="100000">
                <a:srgbClr val="C0C0C0"/>
              </a:gs>
            </a:gsLst>
            <a:lin ang="0" scaled="1"/>
          </a:gradFill>
          <a:ln>
            <a:noFill/>
          </a:ln>
          <a:effectLst/>
          <a:extLst>
            <a:ext uri="{91240B29-F687-4F45-9708-019B960494DF}">
              <a14:hiddenLine xmlns="" xmlns:a14="http://schemas.microsoft.com/office/drawing/2010/main" w="9525" algn="ctr">
                <a:solidFill>
                  <a:schemeClr val="tx1"/>
                </a:solidFill>
                <a:round/>
                <a:headEnd/>
                <a:tailEnd/>
              </a14:hiddenLine>
            </a:ext>
            <a:ext uri="{AF507438-7753-43E0-B8FC-AC1667EBCBE1}">
              <a14:hiddenEffects xmlns="" xmlns:a14="http://schemas.microsoft.com/office/drawing/2010/main">
                <a:effectLst>
                  <a:outerShdw dist="88900" dir="5400000" sy="-100000" rotWithShape="0">
                    <a:srgbClr val="050B09">
                      <a:alpha val="50000"/>
                    </a:srgb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sysClr val="windowText" lastClr="000000"/>
              </a:solidFill>
              <a:effectLst/>
              <a:uLnTx/>
              <a:uFillTx/>
              <a:latin typeface="Calibri" pitchFamily="34" charset="0"/>
              <a:cs typeface="Calibri" pitchFamily="34" charset="0"/>
            </a:endParaRPr>
          </a:p>
        </p:txBody>
      </p:sp>
      <p:sp>
        <p:nvSpPr>
          <p:cNvPr id="93" name="Text Box 32"/>
          <p:cNvSpPr txBox="1">
            <a:spLocks noChangeArrowheads="1"/>
          </p:cNvSpPr>
          <p:nvPr/>
        </p:nvSpPr>
        <p:spPr bwMode="auto">
          <a:xfrm>
            <a:off x="7334174" y="4737670"/>
            <a:ext cx="1619250" cy="338554"/>
          </a:xfrm>
          <a:prstGeom prst="rect">
            <a:avLst/>
          </a:prstGeom>
          <a:noFill/>
          <a:ln>
            <a:noFill/>
          </a:ln>
          <a:effectLst/>
          <a:extLst>
            <a:ext uri="{909E8E84-426E-40DD-AFC4-6F175D3DCCD1}">
              <a14:hiddenFill xmlns="" xmlns:a14="http://schemas.microsoft.com/office/drawing/2010/main">
                <a:gradFill rotWithShape="1">
                  <a:gsLst>
                    <a:gs pos="0">
                      <a:schemeClr val="accent2"/>
                    </a:gs>
                    <a:gs pos="100000">
                      <a:srgbClr val="A2BD7F"/>
                    </a:gs>
                  </a:gsLst>
                  <a:lin ang="5400000" scaled="1"/>
                </a:gra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ea typeface="宋体" pitchFamily="2" charset="-122"/>
              </a:defRPr>
            </a:lvl1pPr>
            <a:lvl2pPr marL="742950" indent="-285750" eaLnBrk="0" hangingPunct="0">
              <a:defRPr b="1">
                <a:solidFill>
                  <a:schemeClr val="tx1"/>
                </a:solidFill>
                <a:latin typeface="Arial" pitchFamily="34" charset="0"/>
                <a:ea typeface="宋体" pitchFamily="2" charset="-122"/>
              </a:defRPr>
            </a:lvl2pPr>
            <a:lvl3pPr marL="1143000" indent="-228600" eaLnBrk="0" hangingPunct="0">
              <a:defRPr b="1">
                <a:solidFill>
                  <a:schemeClr val="tx1"/>
                </a:solidFill>
                <a:latin typeface="Arial" pitchFamily="34" charset="0"/>
                <a:ea typeface="宋体" pitchFamily="2" charset="-122"/>
              </a:defRPr>
            </a:lvl3pPr>
            <a:lvl4pPr marL="1600200" indent="-228600" eaLnBrk="0" hangingPunct="0">
              <a:defRPr b="1">
                <a:solidFill>
                  <a:schemeClr val="tx1"/>
                </a:solidFill>
                <a:latin typeface="Arial" pitchFamily="34" charset="0"/>
                <a:ea typeface="宋体" pitchFamily="2" charset="-122"/>
              </a:defRPr>
            </a:lvl4pPr>
            <a:lvl5pPr marL="2057400" indent="-228600" eaLnBrk="0" hangingPunct="0">
              <a:defRPr b="1">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b="1">
                <a:solidFill>
                  <a:schemeClr val="tx1"/>
                </a:solidFill>
                <a:latin typeface="Arial" pitchFamily="34" charset="0"/>
                <a:ea typeface="宋体" pitchFamily="2" charset="-122"/>
              </a:defRPr>
            </a:lvl9pPr>
          </a:lstStyle>
          <a:p>
            <a:pPr algn="ctr"/>
            <a:r>
              <a:rPr lang="en-US" altLang="zh-CN" sz="1600">
                <a:latin typeface="Calibri" pitchFamily="34" charset="0"/>
                <a:cs typeface="Calibri" pitchFamily="34" charset="0"/>
              </a:rPr>
              <a:t>……</a:t>
            </a:r>
          </a:p>
        </p:txBody>
      </p:sp>
      <p:cxnSp>
        <p:nvCxnSpPr>
          <p:cNvPr id="94" name="肘形连接符 199"/>
          <p:cNvCxnSpPr>
            <a:cxnSpLocks noChangeShapeType="1"/>
            <a:stCxn id="84" idx="1"/>
            <a:endCxn id="92" idx="1"/>
          </p:cNvCxnSpPr>
          <p:nvPr/>
        </p:nvCxnSpPr>
        <p:spPr bwMode="auto">
          <a:xfrm rot="5400000" flipH="1" flipV="1">
            <a:off x="5013249" y="1465832"/>
            <a:ext cx="12700" cy="6261100"/>
          </a:xfrm>
          <a:prstGeom prst="bentConnector3">
            <a:avLst>
              <a:gd name="adj1" fmla="val 1800000"/>
            </a:avLst>
          </a:prstGeom>
          <a:noFill/>
          <a:ln w="41275" algn="ctr">
            <a:solidFill>
              <a:srgbClr val="000000"/>
            </a:solidFill>
            <a:round/>
            <a:headEnd/>
            <a:tailEnd/>
          </a:ln>
          <a:extLst>
            <a:ext uri="{909E8E84-426E-40DD-AFC4-6F175D3DCCD1}">
              <a14:hiddenFill xmlns="" xmlns:a14="http://schemas.microsoft.com/office/drawing/2010/main">
                <a:noFill/>
              </a14:hiddenFill>
            </a:ext>
          </a:extLst>
        </p:spPr>
      </p:cxnSp>
      <p:pic>
        <p:nvPicPr>
          <p:cNvPr id="97" name="Picture 2" descr="C:\Documents_and_Settings\liuzhaoyan\Local_Settings\Temp\opbvu4qd.zhk.pn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311199" y="2664395"/>
            <a:ext cx="1571625"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8" name="Picture 10" descr="Aedes.jpg"/>
          <p:cNvPicPr>
            <a:picLocks noChangeAspect="1"/>
          </p:cNvPicPr>
          <p:nvPr/>
        </p:nvPicPr>
        <p:blipFill>
          <a:blip r:embed="rId4" cstate="print"/>
          <a:stretch>
            <a:fillRect/>
          </a:stretch>
        </p:blipFill>
        <p:spPr>
          <a:xfrm>
            <a:off x="3255465" y="2664903"/>
            <a:ext cx="1584176" cy="720080"/>
          </a:xfrm>
          <a:prstGeom prst="roundRect">
            <a:avLst>
              <a:gd name="adj" fmla="val 8594"/>
            </a:avLst>
          </a:prstGeom>
          <a:solidFill>
            <a:srgbClr val="FFFFFF">
              <a:shade val="85000"/>
            </a:srgbClr>
          </a:solidFill>
          <a:ln>
            <a:solidFill>
              <a:srgbClr val="000000"/>
            </a:solidFill>
          </a:ln>
          <a:effectLst>
            <a:reflection blurRad="12700" stA="38000" endPos="28000" dist="5000" dir="5400000" sy="-100000" algn="bl" rotWithShape="0"/>
          </a:effectLst>
        </p:spPr>
      </p:pic>
      <p:pic>
        <p:nvPicPr>
          <p:cNvPr id="99" name="Picture 4" descr="C:\Documents_and_Settings\liuzhaoyan\Local_Settings\Temp\kvhxazbi.uec.png"/>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7216699" y="2664395"/>
            <a:ext cx="1582738"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0" name="Picture 6" descr="C:\Documents_and_Settings\liuzhaoyan\Local_Settings\Temp\ytcl3qkr.ptn.png"/>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5272012" y="2664395"/>
            <a:ext cx="1584325"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1" name="矩形 2"/>
          <p:cNvSpPr>
            <a:spLocks noChangeArrowheads="1"/>
          </p:cNvSpPr>
          <p:nvPr/>
        </p:nvSpPr>
        <p:spPr bwMode="auto">
          <a:xfrm>
            <a:off x="1118451" y="3280345"/>
            <a:ext cx="1985486"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err="1" smtClean="0">
                <a:ln>
                  <a:noFill/>
                </a:ln>
                <a:solidFill>
                  <a:sysClr val="windowText" lastClr="000000"/>
                </a:solidFill>
                <a:effectLst/>
                <a:uLnTx/>
                <a:uFillTx/>
                <a:latin typeface="Calibri" pitchFamily="34" charset="0"/>
                <a:cs typeface="Calibri" pitchFamily="34" charset="0"/>
              </a:rPr>
              <a:t>Oncomelania</a:t>
            </a:r>
            <a:endParaRPr kumimoji="0" lang="en-US" altLang="zh-CN" sz="1600" b="1" i="0" u="none" strike="noStrike" kern="0" cap="none" spc="0" normalizeH="0" baseline="0" noProof="0" dirty="0" smtClean="0">
              <a:ln>
                <a:noFill/>
              </a:ln>
              <a:solidFill>
                <a:sysClr val="windowText" lastClr="000000"/>
              </a:solidFill>
              <a:effectLst/>
              <a:uLnTx/>
              <a:uFillTx/>
              <a:latin typeface="Calibri" pitchFamily="34" charset="0"/>
              <a:cs typeface="Calibri"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600" b="1" i="0" u="none" strike="noStrike" kern="0" cap="none" spc="0" normalizeH="0" baseline="0" noProof="0" dirty="0" smtClean="0">
                <a:ln>
                  <a:noFill/>
                </a:ln>
                <a:solidFill>
                  <a:sysClr val="windowText" lastClr="000000"/>
                </a:solidFill>
                <a:effectLst/>
                <a:uLnTx/>
                <a:uFillTx/>
                <a:latin typeface="Calibri" pitchFamily="34" charset="0"/>
                <a:cs typeface="Calibri" pitchFamily="34" charset="0"/>
              </a:rPr>
              <a:t>钉螺</a:t>
            </a:r>
          </a:p>
        </p:txBody>
      </p:sp>
      <p:sp>
        <p:nvSpPr>
          <p:cNvPr id="102" name="矩形 3"/>
          <p:cNvSpPr>
            <a:spLocks noChangeArrowheads="1"/>
          </p:cNvSpPr>
          <p:nvPr/>
        </p:nvSpPr>
        <p:spPr bwMode="auto">
          <a:xfrm>
            <a:off x="1816024" y="3305745"/>
            <a:ext cx="45720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smtClean="0">
                <a:ln>
                  <a:noFill/>
                </a:ln>
                <a:solidFill>
                  <a:sysClr val="windowText" lastClr="000000"/>
                </a:solidFill>
                <a:effectLst/>
                <a:uLnTx/>
                <a:uFillTx/>
                <a:latin typeface="Calibri" pitchFamily="34" charset="0"/>
                <a:cs typeface="Calibri" pitchFamily="34" charset="0"/>
              </a:rPr>
              <a:t>Mosquito</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600" b="1" i="0" u="none" strike="noStrike" kern="0" cap="none" spc="0" normalizeH="0" baseline="0" noProof="0" smtClean="0">
                <a:ln>
                  <a:noFill/>
                </a:ln>
                <a:solidFill>
                  <a:sysClr val="windowText" lastClr="000000"/>
                </a:solidFill>
                <a:effectLst/>
                <a:uLnTx/>
                <a:uFillTx/>
                <a:latin typeface="Calibri" pitchFamily="34" charset="0"/>
                <a:cs typeface="Calibri" pitchFamily="34" charset="0"/>
              </a:rPr>
              <a:t>蚊虫</a:t>
            </a:r>
          </a:p>
        </p:txBody>
      </p:sp>
      <p:sp>
        <p:nvSpPr>
          <p:cNvPr id="103" name="矩形 4"/>
          <p:cNvSpPr>
            <a:spLocks noChangeArrowheads="1"/>
          </p:cNvSpPr>
          <p:nvPr/>
        </p:nvSpPr>
        <p:spPr bwMode="auto">
          <a:xfrm>
            <a:off x="4411587" y="3280345"/>
            <a:ext cx="3305175"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smtClean="0">
                <a:ln>
                  <a:noFill/>
                </a:ln>
                <a:solidFill>
                  <a:sysClr val="windowText" lastClr="000000"/>
                </a:solidFill>
                <a:effectLst/>
                <a:uLnTx/>
                <a:uFillTx/>
                <a:latin typeface="Calibri" pitchFamily="34" charset="0"/>
                <a:cs typeface="Calibri" pitchFamily="34" charset="0"/>
              </a:rPr>
              <a:t>Zooplankton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600" b="1" i="0" u="none" strike="noStrike" kern="0" cap="none" spc="0" normalizeH="0" baseline="0" noProof="0" smtClean="0">
                <a:ln>
                  <a:noFill/>
                </a:ln>
                <a:solidFill>
                  <a:sysClr val="windowText" lastClr="000000"/>
                </a:solidFill>
                <a:effectLst/>
                <a:uLnTx/>
                <a:uFillTx/>
                <a:latin typeface="Calibri" pitchFamily="34" charset="0"/>
                <a:cs typeface="Calibri" pitchFamily="34" charset="0"/>
              </a:rPr>
              <a:t>浮游动物</a:t>
            </a:r>
          </a:p>
        </p:txBody>
      </p:sp>
      <p:sp>
        <p:nvSpPr>
          <p:cNvPr id="104" name="矩形 5"/>
          <p:cNvSpPr>
            <a:spLocks noChangeArrowheads="1"/>
          </p:cNvSpPr>
          <p:nvPr/>
        </p:nvSpPr>
        <p:spPr bwMode="auto">
          <a:xfrm>
            <a:off x="7269249" y="3305745"/>
            <a:ext cx="1520717"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smtClean="0">
                <a:ln>
                  <a:noFill/>
                </a:ln>
                <a:solidFill>
                  <a:sysClr val="windowText" lastClr="000000"/>
                </a:solidFill>
                <a:effectLst/>
                <a:uLnTx/>
                <a:uFillTx/>
                <a:latin typeface="Calibri" pitchFamily="34" charset="0"/>
                <a:cs typeface="Calibri" pitchFamily="34" charset="0"/>
              </a:rPr>
              <a:t>Rat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600" b="1" i="0" u="none" strike="noStrike" kern="0" cap="none" spc="0" normalizeH="0" baseline="0" noProof="0" dirty="0" smtClean="0">
                <a:ln>
                  <a:noFill/>
                </a:ln>
                <a:solidFill>
                  <a:sysClr val="windowText" lastClr="000000"/>
                </a:solidFill>
                <a:effectLst/>
                <a:uLnTx/>
                <a:uFillTx/>
                <a:latin typeface="Calibri" pitchFamily="34" charset="0"/>
                <a:cs typeface="Calibri" pitchFamily="34" charset="0"/>
              </a:rPr>
              <a:t>老鼠</a:t>
            </a:r>
          </a:p>
        </p:txBody>
      </p:sp>
      <p:sp>
        <p:nvSpPr>
          <p:cNvPr id="105" name="矩形 104"/>
          <p:cNvSpPr/>
          <p:nvPr/>
        </p:nvSpPr>
        <p:spPr>
          <a:xfrm>
            <a:off x="90249" y="1296775"/>
            <a:ext cx="1170150" cy="1200329"/>
          </a:xfrm>
          <a:prstGeom prst="rect">
            <a:avLst/>
          </a:prstGeom>
        </p:spPr>
        <p:txBody>
          <a:bodyPr wrap="square">
            <a:spAutoFit/>
          </a:bodyPr>
          <a:lstStyle/>
          <a:p>
            <a:r>
              <a:rPr lang="en-GB" altLang="zh-CN" b="1" dirty="0" smtClean="0"/>
              <a:t>Epidemic </a:t>
            </a:r>
            <a:r>
              <a:rPr lang="en-GB" altLang="zh-CN" b="1" dirty="0"/>
              <a:t>and infectious </a:t>
            </a:r>
            <a:r>
              <a:rPr lang="en-GB" altLang="zh-CN" b="1" dirty="0" smtClean="0"/>
              <a:t> </a:t>
            </a:r>
            <a:r>
              <a:rPr lang="en-GB" altLang="zh-CN" b="1" dirty="0"/>
              <a:t>d</a:t>
            </a:r>
            <a:r>
              <a:rPr lang="en-GB" altLang="zh-CN" b="1" dirty="0" smtClean="0"/>
              <a:t>iseases</a:t>
            </a:r>
            <a:endParaRPr lang="zh-CN" altLang="en-US" dirty="0"/>
          </a:p>
        </p:txBody>
      </p:sp>
      <p:sp>
        <p:nvSpPr>
          <p:cNvPr id="106" name="矩形 105"/>
          <p:cNvSpPr/>
          <p:nvPr/>
        </p:nvSpPr>
        <p:spPr>
          <a:xfrm>
            <a:off x="90249" y="2937627"/>
            <a:ext cx="803746" cy="369332"/>
          </a:xfrm>
          <a:prstGeom prst="rect">
            <a:avLst/>
          </a:prstGeom>
        </p:spPr>
        <p:txBody>
          <a:bodyPr wrap="none">
            <a:spAutoFit/>
          </a:bodyPr>
          <a:lstStyle/>
          <a:p>
            <a:r>
              <a:rPr lang="en-GB" altLang="zh-CN" b="1" dirty="0"/>
              <a:t>Vector</a:t>
            </a:r>
            <a:endParaRPr lang="zh-CN" altLang="en-US" dirty="0"/>
          </a:p>
        </p:txBody>
      </p:sp>
      <p:sp>
        <p:nvSpPr>
          <p:cNvPr id="107" name="矩形 106"/>
          <p:cNvSpPr/>
          <p:nvPr/>
        </p:nvSpPr>
        <p:spPr>
          <a:xfrm>
            <a:off x="6620" y="4109920"/>
            <a:ext cx="1672774" cy="646331"/>
          </a:xfrm>
          <a:prstGeom prst="rect">
            <a:avLst/>
          </a:prstGeom>
        </p:spPr>
        <p:txBody>
          <a:bodyPr wrap="square">
            <a:spAutoFit/>
          </a:bodyPr>
          <a:lstStyle/>
          <a:p>
            <a:pPr lvl="0" algn="ctr">
              <a:defRPr/>
            </a:pPr>
            <a:r>
              <a:rPr lang="en-US" altLang="zh-CN" b="1" dirty="0"/>
              <a:t>Environmental Factors</a:t>
            </a:r>
            <a:endParaRPr lang="zh-CN" altLang="en-US" b="1" dirty="0"/>
          </a:p>
        </p:txBody>
      </p:sp>
      <p:sp>
        <p:nvSpPr>
          <p:cNvPr id="110" name="矩形 109"/>
          <p:cNvSpPr/>
          <p:nvPr/>
        </p:nvSpPr>
        <p:spPr>
          <a:xfrm>
            <a:off x="120104" y="5598399"/>
            <a:ext cx="8952490" cy="830997"/>
          </a:xfrm>
          <a:prstGeom prst="rect">
            <a:avLst/>
          </a:prstGeom>
          <a:solidFill>
            <a:schemeClr val="bg1"/>
          </a:solidFill>
        </p:spPr>
        <p:txBody>
          <a:bodyPr wrap="square">
            <a:spAutoFit/>
          </a:bodyPr>
          <a:lstStyle/>
          <a:p>
            <a:pPr>
              <a:defRPr/>
            </a:pPr>
            <a:r>
              <a:rPr lang="en-US" altLang="zh-CN" sz="1600" dirty="0"/>
              <a:t>Many epidemic and infectious diseases are closely related to natural environment due to the presence, breeding and evolution of their pathogens or reservoir hosts, especially vector-borne diseases (e.g. schistosomiasis, malaria and dengue, etc.) which rely heavily on their vectors.</a:t>
            </a:r>
            <a:endParaRPr lang="zh-CN" altLang="en-US" sz="1600" dirty="0"/>
          </a:p>
        </p:txBody>
      </p:sp>
      <p:sp>
        <p:nvSpPr>
          <p:cNvPr id="111" name="上下箭头 110"/>
          <p:cNvSpPr/>
          <p:nvPr/>
        </p:nvSpPr>
        <p:spPr>
          <a:xfrm>
            <a:off x="412276" y="2497104"/>
            <a:ext cx="166255" cy="440523"/>
          </a:xfrm>
          <a:prstGeom prst="upDown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a:p>
        </p:txBody>
      </p:sp>
      <p:sp>
        <p:nvSpPr>
          <p:cNvPr id="112" name="上下箭头 111"/>
          <p:cNvSpPr/>
          <p:nvPr/>
        </p:nvSpPr>
        <p:spPr>
          <a:xfrm>
            <a:off x="412276" y="3449997"/>
            <a:ext cx="166255" cy="440523"/>
          </a:xfrm>
          <a:prstGeom prst="upDown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a:p>
        </p:txBody>
      </p:sp>
      <p:sp>
        <p:nvSpPr>
          <p:cNvPr id="52" name="Rectangle 2"/>
          <p:cNvSpPr>
            <a:spLocks noGrp="1" noChangeArrowheads="1"/>
          </p:cNvSpPr>
          <p:nvPr>
            <p:ph type="title"/>
          </p:nvPr>
        </p:nvSpPr>
        <p:spPr bwMode="auto">
          <a:xfrm>
            <a:off x="457200" y="-71438"/>
            <a:ext cx="8229600" cy="11430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normAutofit/>
          </a:bodyPr>
          <a:lstStyle/>
          <a:p>
            <a:pPr algn="ctr"/>
            <a:r>
              <a:rPr lang="en-US" altLang="en-US" sz="3600" b="1" dirty="0">
                <a:solidFill>
                  <a:srgbClr val="FFFF66"/>
                </a:solidFill>
                <a:effectLst>
                  <a:outerShdw blurRad="38100" dist="38100" dir="2700000" algn="tl">
                    <a:srgbClr val="C0C0C0"/>
                  </a:outerShdw>
                </a:effectLst>
              </a:rPr>
              <a:t>Background</a:t>
            </a:r>
            <a:endParaRPr lang="en-US" altLang="zh-CN" sz="3600" b="1" dirty="0">
              <a:solidFill>
                <a:srgbClr val="FFFF66"/>
              </a:solidFill>
              <a:effectLst>
                <a:outerShdw blurRad="38100" dist="38100" dir="2700000" algn="tl">
                  <a:srgbClr val="C0C0C0"/>
                </a:outerShdw>
              </a:effectLst>
              <a:ea typeface="宋体" charset="-122"/>
            </a:endParaRPr>
          </a:p>
        </p:txBody>
      </p:sp>
    </p:spTree>
    <p:extLst>
      <p:ext uri="{BB962C8B-B14F-4D97-AF65-F5344CB8AC3E}">
        <p14:creationId xmlns="" xmlns:p14="http://schemas.microsoft.com/office/powerpoint/2010/main" val="35474159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8"/>
          <p:cNvSpPr txBox="1">
            <a:spLocks noChangeArrowheads="1"/>
          </p:cNvSpPr>
          <p:nvPr/>
        </p:nvSpPr>
        <p:spPr bwMode="auto">
          <a:xfrm>
            <a:off x="179512" y="1196752"/>
            <a:ext cx="6048672"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altLang="zh-CN" sz="2000" b="1" i="1" dirty="0" smtClean="0">
                <a:solidFill>
                  <a:srgbClr val="A50021"/>
                </a:solidFill>
                <a:effectLst>
                  <a:outerShdw blurRad="38100" dist="38100" dir="2700000" algn="tl">
                    <a:srgbClr val="C0C0C0"/>
                  </a:outerShdw>
                </a:effectLst>
                <a:latin typeface="Calibri" pitchFamily="34" charset="0"/>
              </a:rPr>
              <a:t>RS model based on T-S Fuzzy  :</a:t>
            </a:r>
          </a:p>
        </p:txBody>
      </p:sp>
      <p:graphicFrame>
        <p:nvGraphicFramePr>
          <p:cNvPr id="3" name="Object 39"/>
          <p:cNvGraphicFramePr>
            <a:graphicFrameLocks noChangeAspect="1"/>
          </p:cNvGraphicFramePr>
          <p:nvPr/>
        </p:nvGraphicFramePr>
        <p:xfrm>
          <a:off x="1604963" y="4581525"/>
          <a:ext cx="5932487" cy="1468438"/>
        </p:xfrm>
        <a:graphic>
          <a:graphicData uri="http://schemas.openxmlformats.org/presentationml/2006/ole">
            <p:oleObj spid="_x0000_s2050" name="Equation" r:id="rId4" imgW="3898900" imgH="965200" progId="Equation.DSMT4">
              <p:embed/>
            </p:oleObj>
          </a:graphicData>
        </a:graphic>
      </p:graphicFrame>
      <p:sp>
        <p:nvSpPr>
          <p:cNvPr id="10" name="TextBox 9"/>
          <p:cNvSpPr txBox="1"/>
          <p:nvPr/>
        </p:nvSpPr>
        <p:spPr>
          <a:xfrm>
            <a:off x="179512" y="2420888"/>
            <a:ext cx="8782050" cy="2000548"/>
          </a:xfrm>
          <a:prstGeom prst="rect">
            <a:avLst/>
          </a:prstGeom>
          <a:noFill/>
        </p:spPr>
        <p:txBody>
          <a:bodyPr wrap="square" rtlCol="0">
            <a:spAutoFit/>
          </a:bodyPr>
          <a:lstStyle/>
          <a:p>
            <a:pPr marL="623888" indent="-623888" defTabSz="1449388">
              <a:lnSpc>
                <a:spcPct val="150000"/>
              </a:lnSpc>
              <a:tabLst>
                <a:tab pos="623888" algn="l"/>
              </a:tabLst>
            </a:pPr>
            <a:r>
              <a:rPr kumimoji="1" lang="en-US" altLang="zh-CN" sz="1600" dirty="0" smtClean="0">
                <a:latin typeface="Times New Roman" pitchFamily="18" charset="0"/>
                <a:ea typeface="ＭＳ 明朝" pitchFamily="49" charset="-128"/>
                <a:cs typeface="Times New Roman" pitchFamily="18" charset="0"/>
              </a:rPr>
              <a:t>(1)	If( d is μD1 )and( t is μT1 )and( m is </a:t>
            </a:r>
            <a:r>
              <a:rPr kumimoji="1" lang="en-US" altLang="zh-CN" sz="1600" dirty="0" err="1" smtClean="0">
                <a:latin typeface="Times New Roman" pitchFamily="18" charset="0"/>
                <a:ea typeface="ＭＳ 明朝" pitchFamily="49" charset="-128"/>
                <a:cs typeface="Times New Roman" pitchFamily="18" charset="0"/>
              </a:rPr>
              <a:t>μMI</a:t>
            </a:r>
            <a:r>
              <a:rPr kumimoji="1" lang="en-US" altLang="zh-CN" sz="1600" dirty="0" smtClean="0">
                <a:latin typeface="Times New Roman" pitchFamily="18" charset="0"/>
                <a:ea typeface="ＭＳ 明朝" pitchFamily="49" charset="-128"/>
                <a:cs typeface="Times New Roman" pitchFamily="18" charset="0"/>
              </a:rPr>
              <a:t> )and( b is μB1  )and( v is μNDVI1 ) then (u is u1)</a:t>
            </a:r>
          </a:p>
          <a:p>
            <a:pPr marL="623888" indent="-623888" defTabSz="1449388">
              <a:lnSpc>
                <a:spcPct val="150000"/>
              </a:lnSpc>
              <a:spcAft>
                <a:spcPts val="1200"/>
              </a:spcAft>
              <a:buAutoNum type="arabicParenBoth" startAt="2"/>
              <a:tabLst>
                <a:tab pos="623888" algn="l"/>
              </a:tabLst>
            </a:pPr>
            <a:r>
              <a:rPr kumimoji="1" lang="en-US" altLang="zh-CN" sz="1600" dirty="0" smtClean="0">
                <a:latin typeface="Times New Roman" pitchFamily="18" charset="0"/>
                <a:ea typeface="ＭＳ 明朝" pitchFamily="49" charset="-128"/>
                <a:cs typeface="Times New Roman" pitchFamily="18" charset="0"/>
              </a:rPr>
              <a:t>If( d is μD2 )and( t is μT2 )and( m is </a:t>
            </a:r>
            <a:r>
              <a:rPr kumimoji="1" lang="en-US" altLang="zh-CN" sz="1600" dirty="0" err="1" smtClean="0">
                <a:latin typeface="Times New Roman" pitchFamily="18" charset="0"/>
                <a:ea typeface="ＭＳ 明朝" pitchFamily="49" charset="-128"/>
                <a:cs typeface="Times New Roman" pitchFamily="18" charset="0"/>
              </a:rPr>
              <a:t>μMI</a:t>
            </a:r>
            <a:r>
              <a:rPr kumimoji="1" lang="en-US" altLang="zh-CN" sz="1600" dirty="0" smtClean="0">
                <a:latin typeface="Times New Roman" pitchFamily="18" charset="0"/>
                <a:ea typeface="ＭＳ 明朝" pitchFamily="49" charset="-128"/>
                <a:cs typeface="Times New Roman" pitchFamily="18" charset="0"/>
              </a:rPr>
              <a:t> )and( b is μB2  )and( v is μNDVI2 ) then (u is u2)</a:t>
            </a:r>
          </a:p>
          <a:p>
            <a:pPr defTabSz="1449388">
              <a:lnSpc>
                <a:spcPct val="150000"/>
              </a:lnSpc>
            </a:pPr>
            <a:r>
              <a:rPr kumimoji="1" lang="en-US" altLang="zh-CN" sz="1600" dirty="0" smtClean="0">
                <a:latin typeface="Times New Roman" pitchFamily="18" charset="0"/>
                <a:ea typeface="ＭＳ 明朝" pitchFamily="49" charset="-128"/>
                <a:cs typeface="Times New Roman" pitchFamily="18" charset="0"/>
              </a:rPr>
              <a:t>    where  u1=-0.006407d - 0.1846t +1.925m + 0.1168b - 0.995v+15.689</a:t>
            </a:r>
          </a:p>
          <a:p>
            <a:pPr defTabSz="1449388">
              <a:lnSpc>
                <a:spcPct val="150000"/>
              </a:lnSpc>
            </a:pPr>
            <a:r>
              <a:rPr kumimoji="1" lang="en-US" altLang="zh-CN" sz="1600" dirty="0" smtClean="0">
                <a:latin typeface="Times New Roman" pitchFamily="18" charset="0"/>
                <a:ea typeface="ＭＳ 明朝" pitchFamily="49" charset="-128"/>
                <a:cs typeface="Times New Roman" pitchFamily="18" charset="0"/>
              </a:rPr>
              <a:t>               u2=0.0644d + 0.1957t + 0.08948m + 0.407b - 0.4411v - 4.476</a:t>
            </a:r>
          </a:p>
          <a:p>
            <a:endParaRPr lang="zh-CN" altLang="en-US" dirty="0"/>
          </a:p>
        </p:txBody>
      </p:sp>
      <p:sp>
        <p:nvSpPr>
          <p:cNvPr id="11" name="Text Box 38"/>
          <p:cNvSpPr txBox="1">
            <a:spLocks noChangeArrowheads="1"/>
          </p:cNvSpPr>
          <p:nvPr/>
        </p:nvSpPr>
        <p:spPr bwMode="auto">
          <a:xfrm>
            <a:off x="251520" y="1916832"/>
            <a:ext cx="2976563"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altLang="zh-CN" sz="2000" b="1" i="1" dirty="0" smtClean="0">
                <a:solidFill>
                  <a:srgbClr val="A50021"/>
                </a:solidFill>
                <a:effectLst>
                  <a:outerShdw blurRad="38100" dist="38100" dir="2700000" algn="tl">
                    <a:srgbClr val="C0C0C0"/>
                  </a:outerShdw>
                </a:effectLst>
                <a:latin typeface="Calibri" pitchFamily="34" charset="0"/>
              </a:rPr>
              <a:t>Fuzzy rules:</a:t>
            </a:r>
          </a:p>
        </p:txBody>
      </p:sp>
      <p:sp>
        <p:nvSpPr>
          <p:cNvPr id="17" name="Title 1"/>
          <p:cNvSpPr txBox="1">
            <a:spLocks/>
          </p:cNvSpPr>
          <p:nvPr/>
        </p:nvSpPr>
        <p:spPr>
          <a:xfrm>
            <a:off x="609600" y="184820"/>
            <a:ext cx="8229600" cy="723900"/>
          </a:xfrm>
          <a:prstGeom prst="rect">
            <a:avLst/>
          </a:prstGeom>
        </p:spPr>
        <p:txBody>
          <a:bodyPr/>
          <a:lstStyle/>
          <a:p>
            <a:pPr algn="ctr">
              <a:spcBef>
                <a:spcPct val="0"/>
              </a:spcBef>
              <a:defRPr/>
            </a:pPr>
            <a:r>
              <a:rPr lang="en-US" altLang="zh-CN" sz="2800" b="1" dirty="0" smtClean="0">
                <a:solidFill>
                  <a:srgbClr val="FFFF66"/>
                </a:solidFill>
                <a:effectLst>
                  <a:outerShdw blurRad="38100" dist="38100" dir="2700000" algn="tl">
                    <a:srgbClr val="C0C0C0"/>
                  </a:outerShdw>
                </a:effectLst>
              </a:rPr>
              <a:t>Current research results</a:t>
            </a:r>
          </a:p>
        </p:txBody>
      </p:sp>
      <p:sp>
        <p:nvSpPr>
          <p:cNvPr id="18" name="Text Box 38"/>
          <p:cNvSpPr txBox="1">
            <a:spLocks noChangeArrowheads="1"/>
          </p:cNvSpPr>
          <p:nvPr/>
        </p:nvSpPr>
        <p:spPr bwMode="auto">
          <a:xfrm>
            <a:off x="107504" y="4149080"/>
            <a:ext cx="2976563"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altLang="zh-CN" sz="2000" b="1" i="1" dirty="0" smtClean="0">
                <a:solidFill>
                  <a:srgbClr val="A50021"/>
                </a:solidFill>
                <a:effectLst>
                  <a:outerShdw blurRad="38100" dist="38100" dir="2700000" algn="tl">
                    <a:srgbClr val="C0C0C0"/>
                  </a:outerShdw>
                </a:effectLst>
                <a:latin typeface="Calibri" pitchFamily="34" charset="0"/>
              </a:rPr>
              <a:t> RS model :</a:t>
            </a:r>
          </a:p>
        </p:txBody>
      </p:sp>
    </p:spTree>
    <p:extLst>
      <p:ext uri="{BB962C8B-B14F-4D97-AF65-F5344CB8AC3E}">
        <p14:creationId xmlns:p14="http://schemas.microsoft.com/office/powerpoint/2010/main" xmlns="" val="38729029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5338" y="1124744"/>
            <a:ext cx="7326982" cy="677108"/>
          </a:xfrm>
          <a:prstGeom prst="rect">
            <a:avLst/>
          </a:prstGeom>
          <a:noFill/>
        </p:spPr>
        <p:txBody>
          <a:bodyPr wrap="square" rtlCol="0">
            <a:spAutoFit/>
          </a:bodyPr>
          <a:lstStyle/>
          <a:p>
            <a:pPr>
              <a:spcBef>
                <a:spcPct val="50000"/>
              </a:spcBef>
              <a:defRPr/>
            </a:pPr>
            <a:r>
              <a:rPr lang="en-US" altLang="zh-CN" sz="2000" b="1" i="1" dirty="0" smtClean="0">
                <a:solidFill>
                  <a:srgbClr val="A50021"/>
                </a:solidFill>
                <a:effectLst>
                  <a:outerShdw blurRad="38100" dist="38100" dir="2700000" algn="tl">
                    <a:srgbClr val="C0C0C0"/>
                  </a:outerShdw>
                </a:effectLst>
              </a:rPr>
              <a:t>Predict the snail density by using RS model </a:t>
            </a:r>
            <a:r>
              <a:rPr lang="en-US" altLang="zh-CN" sz="2000" b="1" i="1" dirty="0" smtClean="0">
                <a:solidFill>
                  <a:srgbClr val="A50021"/>
                </a:solidFill>
                <a:effectLst>
                  <a:outerShdw blurRad="38100" dist="38100" dir="2700000" algn="tl">
                    <a:srgbClr val="C0C0C0"/>
                  </a:outerShdw>
                </a:effectLst>
                <a:latin typeface="Calibri" pitchFamily="34" charset="0"/>
              </a:rPr>
              <a:t>based on T-S Fuzzy </a:t>
            </a:r>
            <a:r>
              <a:rPr lang="en-US" altLang="zh-CN" sz="2000" b="1" i="1" dirty="0" smtClean="0">
                <a:solidFill>
                  <a:srgbClr val="A50021"/>
                </a:solidFill>
                <a:effectLst>
                  <a:outerShdw blurRad="38100" dist="38100" dir="2700000" algn="tl">
                    <a:srgbClr val="C0C0C0"/>
                  </a:outerShdw>
                </a:effectLst>
              </a:rPr>
              <a:t>:</a:t>
            </a:r>
            <a:endParaRPr lang="zh-CN" altLang="zh-CN" sz="2000" b="1" i="1" dirty="0" smtClean="0">
              <a:solidFill>
                <a:srgbClr val="A50021"/>
              </a:solidFill>
              <a:effectLst>
                <a:outerShdw blurRad="38100" dist="38100" dir="2700000" algn="tl">
                  <a:srgbClr val="C0C0C0"/>
                </a:outerShdw>
              </a:effectLst>
            </a:endParaRPr>
          </a:p>
          <a:p>
            <a:endParaRPr lang="zh-CN" altLang="en-US" dirty="0"/>
          </a:p>
        </p:txBody>
      </p:sp>
      <p:pic>
        <p:nvPicPr>
          <p:cNvPr id="6" name="图片 5" descr="2009resutlt-model-colour.jpg"/>
          <p:cNvPicPr>
            <a:picLocks noChangeAspect="1"/>
          </p:cNvPicPr>
          <p:nvPr/>
        </p:nvPicPr>
        <p:blipFill>
          <a:blip r:embed="rId3" cstate="print"/>
          <a:stretch>
            <a:fillRect/>
          </a:stretch>
        </p:blipFill>
        <p:spPr>
          <a:xfrm>
            <a:off x="4932040" y="1916832"/>
            <a:ext cx="3468285" cy="3240000"/>
          </a:xfrm>
          <a:prstGeom prst="rect">
            <a:avLst/>
          </a:prstGeom>
        </p:spPr>
      </p:pic>
      <p:sp>
        <p:nvSpPr>
          <p:cNvPr id="8" name="TextBox 7"/>
          <p:cNvSpPr txBox="1"/>
          <p:nvPr/>
        </p:nvSpPr>
        <p:spPr>
          <a:xfrm>
            <a:off x="642910" y="5229200"/>
            <a:ext cx="8001056" cy="338554"/>
          </a:xfrm>
          <a:prstGeom prst="rect">
            <a:avLst/>
          </a:prstGeom>
          <a:noFill/>
        </p:spPr>
        <p:txBody>
          <a:bodyPr wrap="square" rtlCol="0">
            <a:spAutoFit/>
          </a:bodyPr>
          <a:lstStyle/>
          <a:p>
            <a:r>
              <a:rPr lang="en-US" altLang="zh-CN" sz="1600" b="1" dirty="0" smtClean="0"/>
              <a:t>                    ( a) 2008                                                                                (b)</a:t>
            </a:r>
            <a:r>
              <a:rPr lang="zh-CN" altLang="en-US" sz="1600" b="1" dirty="0" smtClean="0"/>
              <a:t> </a:t>
            </a:r>
            <a:r>
              <a:rPr lang="en-US" altLang="zh-CN" sz="1600" b="1" dirty="0" smtClean="0"/>
              <a:t>2009</a:t>
            </a:r>
            <a:endParaRPr lang="zh-CN" altLang="en-US" sz="1600" b="1" dirty="0"/>
          </a:p>
        </p:txBody>
      </p:sp>
      <p:sp>
        <p:nvSpPr>
          <p:cNvPr id="7" name="Title 1"/>
          <p:cNvSpPr txBox="1">
            <a:spLocks/>
          </p:cNvSpPr>
          <p:nvPr/>
        </p:nvSpPr>
        <p:spPr>
          <a:xfrm>
            <a:off x="609600" y="184820"/>
            <a:ext cx="8229600" cy="723900"/>
          </a:xfrm>
          <a:prstGeom prst="rect">
            <a:avLst/>
          </a:prstGeom>
        </p:spPr>
        <p:txBody>
          <a:bodyPr/>
          <a:lstStyle/>
          <a:p>
            <a:pPr algn="ctr">
              <a:spcBef>
                <a:spcPct val="0"/>
              </a:spcBef>
              <a:defRPr/>
            </a:pPr>
            <a:r>
              <a:rPr lang="en-US" altLang="zh-CN" sz="2800" b="1" dirty="0" smtClean="0">
                <a:solidFill>
                  <a:srgbClr val="FFFF66"/>
                </a:solidFill>
                <a:effectLst>
                  <a:outerShdw blurRad="38100" dist="38100" dir="2700000" algn="tl">
                    <a:srgbClr val="C0C0C0"/>
                  </a:outerShdw>
                </a:effectLst>
              </a:rPr>
              <a:t>Current research results</a:t>
            </a:r>
          </a:p>
        </p:txBody>
      </p:sp>
      <p:pic>
        <p:nvPicPr>
          <p:cNvPr id="70658" name="Picture 2" descr="2008resutlt-model-colour"/>
          <p:cNvPicPr>
            <a:picLocks noChangeAspect="1" noChangeArrowheads="1"/>
          </p:cNvPicPr>
          <p:nvPr/>
        </p:nvPicPr>
        <p:blipFill>
          <a:blip r:embed="rId4" cstate="print"/>
          <a:srcRect/>
          <a:stretch>
            <a:fillRect/>
          </a:stretch>
        </p:blipFill>
        <p:spPr bwMode="auto">
          <a:xfrm>
            <a:off x="596515" y="1917192"/>
            <a:ext cx="3471429" cy="3240000"/>
          </a:xfrm>
          <a:prstGeom prst="rect">
            <a:avLst/>
          </a:prstGeom>
          <a:noFill/>
          <a:ln w="9525">
            <a:noFill/>
            <a:miter lim="800000"/>
            <a:headEnd/>
            <a:tailEnd/>
          </a:ln>
        </p:spPr>
      </p:pic>
      <p:sp>
        <p:nvSpPr>
          <p:cNvPr id="9" name="TextBox 8"/>
          <p:cNvSpPr txBox="1"/>
          <p:nvPr/>
        </p:nvSpPr>
        <p:spPr>
          <a:xfrm>
            <a:off x="611560" y="5589240"/>
            <a:ext cx="8280920" cy="861774"/>
          </a:xfrm>
          <a:prstGeom prst="rect">
            <a:avLst/>
          </a:prstGeom>
          <a:noFill/>
        </p:spPr>
        <p:txBody>
          <a:bodyPr wrap="square" rtlCol="0">
            <a:spAutoFit/>
          </a:bodyPr>
          <a:lstStyle/>
          <a:p>
            <a:pPr algn="ctr"/>
            <a:r>
              <a:rPr lang="en-US" altLang="zh-CN" sz="1600" b="1" i="1" dirty="0" smtClean="0">
                <a:solidFill>
                  <a:srgbClr val="A50021"/>
                </a:solidFill>
                <a:effectLst>
                  <a:outerShdw blurRad="38100" dist="38100" dir="2700000" algn="tl">
                    <a:srgbClr val="C0C0C0"/>
                  </a:outerShdw>
                </a:effectLst>
              </a:rPr>
              <a:t>Estimation snail distribution and density of 2008, 2009 by only using</a:t>
            </a:r>
            <a:r>
              <a:rPr lang="en-GB" altLang="zh-CN" sz="1600" b="1" i="1" dirty="0" smtClean="0">
                <a:solidFill>
                  <a:srgbClr val="A50021"/>
                </a:solidFill>
                <a:effectLst>
                  <a:outerShdw blurRad="38100" dist="38100" dir="2700000" algn="tl">
                    <a:srgbClr val="C0C0C0"/>
                  </a:outerShdw>
                </a:effectLst>
              </a:rPr>
              <a:t> environmental factors retrieved from RS data </a:t>
            </a:r>
            <a:endParaRPr lang="zh-CN" altLang="en-US" sz="1600" b="1" i="1" dirty="0" smtClean="0">
              <a:solidFill>
                <a:srgbClr val="A50021"/>
              </a:solidFill>
              <a:effectLst>
                <a:outerShdw blurRad="38100" dist="38100" dir="2700000" algn="tl">
                  <a:srgbClr val="C0C0C0"/>
                </a:outerShdw>
              </a:effectLst>
            </a:endParaRPr>
          </a:p>
          <a:p>
            <a:endParaRPr lang="zh-CN" altLang="en-US" dirty="0"/>
          </a:p>
        </p:txBody>
      </p:sp>
      <p:sp>
        <p:nvSpPr>
          <p:cNvPr id="87043"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Tree>
    <p:extLst>
      <p:ext uri="{BB962C8B-B14F-4D97-AF65-F5344CB8AC3E}">
        <p14:creationId xmlns:p14="http://schemas.microsoft.com/office/powerpoint/2010/main" xmlns="" val="38729029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5338" y="1124744"/>
            <a:ext cx="7326982" cy="677108"/>
          </a:xfrm>
          <a:prstGeom prst="rect">
            <a:avLst/>
          </a:prstGeom>
          <a:noFill/>
        </p:spPr>
        <p:txBody>
          <a:bodyPr wrap="square" rtlCol="0">
            <a:spAutoFit/>
          </a:bodyPr>
          <a:lstStyle/>
          <a:p>
            <a:pPr>
              <a:spcBef>
                <a:spcPct val="50000"/>
              </a:spcBef>
              <a:defRPr/>
            </a:pPr>
            <a:r>
              <a:rPr lang="en-US" altLang="zh-CN" sz="2000" b="1" i="1" dirty="0" smtClean="0">
                <a:solidFill>
                  <a:srgbClr val="A50021"/>
                </a:solidFill>
                <a:effectLst>
                  <a:outerShdw blurRad="38100" dist="38100" dir="2700000" algn="tl">
                    <a:srgbClr val="C0C0C0"/>
                  </a:outerShdw>
                </a:effectLst>
              </a:rPr>
              <a:t>Predict the snail density by using RS model </a:t>
            </a:r>
            <a:r>
              <a:rPr lang="en-US" altLang="zh-CN" sz="2000" b="1" i="1" dirty="0" smtClean="0">
                <a:solidFill>
                  <a:srgbClr val="A50021"/>
                </a:solidFill>
                <a:effectLst>
                  <a:outerShdw blurRad="38100" dist="38100" dir="2700000" algn="tl">
                    <a:srgbClr val="C0C0C0"/>
                  </a:outerShdw>
                </a:effectLst>
                <a:latin typeface="Calibri" pitchFamily="34" charset="0"/>
              </a:rPr>
              <a:t>based on T-S Fuzzy </a:t>
            </a:r>
            <a:r>
              <a:rPr lang="en-US" altLang="zh-CN" sz="2000" b="1" i="1" dirty="0" smtClean="0">
                <a:solidFill>
                  <a:srgbClr val="A50021"/>
                </a:solidFill>
                <a:effectLst>
                  <a:outerShdw blurRad="38100" dist="38100" dir="2700000" algn="tl">
                    <a:srgbClr val="C0C0C0"/>
                  </a:outerShdw>
                </a:effectLst>
              </a:rPr>
              <a:t>:</a:t>
            </a:r>
            <a:endParaRPr lang="zh-CN" altLang="zh-CN" sz="2000" b="1" i="1" dirty="0" smtClean="0">
              <a:solidFill>
                <a:srgbClr val="A50021"/>
              </a:solidFill>
              <a:effectLst>
                <a:outerShdw blurRad="38100" dist="38100" dir="2700000" algn="tl">
                  <a:srgbClr val="C0C0C0"/>
                </a:outerShdw>
              </a:effectLst>
            </a:endParaRPr>
          </a:p>
          <a:p>
            <a:endParaRPr lang="zh-CN" altLang="en-US" dirty="0"/>
          </a:p>
        </p:txBody>
      </p:sp>
      <p:sp>
        <p:nvSpPr>
          <p:cNvPr id="8" name="TextBox 7"/>
          <p:cNvSpPr txBox="1"/>
          <p:nvPr/>
        </p:nvSpPr>
        <p:spPr>
          <a:xfrm>
            <a:off x="642910" y="5229200"/>
            <a:ext cx="8001056" cy="338554"/>
          </a:xfrm>
          <a:prstGeom prst="rect">
            <a:avLst/>
          </a:prstGeom>
          <a:noFill/>
        </p:spPr>
        <p:txBody>
          <a:bodyPr wrap="square" rtlCol="0">
            <a:spAutoFit/>
          </a:bodyPr>
          <a:lstStyle/>
          <a:p>
            <a:r>
              <a:rPr lang="en-US" altLang="zh-CN" sz="1600" b="1" dirty="0" smtClean="0"/>
              <a:t>                    ( a) 2008                                                                                (b)</a:t>
            </a:r>
            <a:r>
              <a:rPr lang="zh-CN" altLang="en-US" sz="1600" b="1" dirty="0" smtClean="0"/>
              <a:t> </a:t>
            </a:r>
            <a:r>
              <a:rPr lang="en-US" altLang="zh-CN" sz="1600" b="1" dirty="0" smtClean="0"/>
              <a:t>2009</a:t>
            </a:r>
            <a:endParaRPr lang="zh-CN" altLang="en-US" sz="1600" b="1" dirty="0"/>
          </a:p>
        </p:txBody>
      </p:sp>
      <p:sp>
        <p:nvSpPr>
          <p:cNvPr id="7" name="Title 1"/>
          <p:cNvSpPr txBox="1">
            <a:spLocks/>
          </p:cNvSpPr>
          <p:nvPr/>
        </p:nvSpPr>
        <p:spPr>
          <a:xfrm>
            <a:off x="609600" y="184820"/>
            <a:ext cx="8229600" cy="723900"/>
          </a:xfrm>
          <a:prstGeom prst="rect">
            <a:avLst/>
          </a:prstGeom>
        </p:spPr>
        <p:txBody>
          <a:bodyPr/>
          <a:lstStyle/>
          <a:p>
            <a:pPr algn="ctr">
              <a:spcBef>
                <a:spcPct val="0"/>
              </a:spcBef>
              <a:defRPr/>
            </a:pPr>
            <a:r>
              <a:rPr lang="en-US" altLang="zh-CN" sz="2800" b="1" dirty="0" smtClean="0">
                <a:solidFill>
                  <a:srgbClr val="FFFF66"/>
                </a:solidFill>
                <a:effectLst>
                  <a:outerShdw blurRad="38100" dist="38100" dir="2700000" algn="tl">
                    <a:srgbClr val="C0C0C0"/>
                  </a:outerShdw>
                </a:effectLst>
              </a:rPr>
              <a:t>Current research results</a:t>
            </a:r>
          </a:p>
        </p:txBody>
      </p:sp>
      <p:pic>
        <p:nvPicPr>
          <p:cNvPr id="87042" name="图片 432"/>
          <p:cNvPicPr>
            <a:picLocks noChangeAspect="1" noChangeArrowheads="1"/>
          </p:cNvPicPr>
          <p:nvPr/>
        </p:nvPicPr>
        <p:blipFill>
          <a:blip r:embed="rId3" cstate="print"/>
          <a:srcRect/>
          <a:stretch>
            <a:fillRect/>
          </a:stretch>
        </p:blipFill>
        <p:spPr bwMode="auto">
          <a:xfrm>
            <a:off x="-252536" y="1772816"/>
            <a:ext cx="4837455" cy="3614400"/>
          </a:xfrm>
          <a:prstGeom prst="rect">
            <a:avLst/>
          </a:prstGeom>
          <a:noFill/>
        </p:spPr>
      </p:pic>
      <p:pic>
        <p:nvPicPr>
          <p:cNvPr id="87041" name="图片 433"/>
          <p:cNvPicPr>
            <a:picLocks noChangeAspect="1" noChangeArrowheads="1"/>
          </p:cNvPicPr>
          <p:nvPr/>
        </p:nvPicPr>
        <p:blipFill>
          <a:blip r:embed="rId4" cstate="print"/>
          <a:srcRect/>
          <a:stretch>
            <a:fillRect/>
          </a:stretch>
        </p:blipFill>
        <p:spPr bwMode="auto">
          <a:xfrm>
            <a:off x="4067944" y="1844824"/>
            <a:ext cx="4837109" cy="3614142"/>
          </a:xfrm>
          <a:prstGeom prst="rect">
            <a:avLst/>
          </a:prstGeom>
          <a:noFill/>
        </p:spPr>
      </p:pic>
      <p:sp>
        <p:nvSpPr>
          <p:cNvPr id="87043"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87044" name="Rectangle 4"/>
          <p:cNvSpPr>
            <a:spLocks noChangeArrowheads="1"/>
          </p:cNvSpPr>
          <p:nvPr/>
        </p:nvSpPr>
        <p:spPr bwMode="auto">
          <a:xfrm>
            <a:off x="719840" y="5424318"/>
            <a:ext cx="7327647" cy="58477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914400" algn="ctr" defTabSz="914400" rtl="0" eaLnBrk="1" fontAlgn="base" latinLnBrk="0" hangingPunct="1">
              <a:lnSpc>
                <a:spcPct val="100000"/>
              </a:lnSpc>
              <a:spcBef>
                <a:spcPct val="0"/>
              </a:spcBef>
              <a:spcAft>
                <a:spcPct val="0"/>
              </a:spcAft>
              <a:buClrTx/>
              <a:buSzTx/>
              <a:buFontTx/>
              <a:buNone/>
              <a:tabLst/>
            </a:pPr>
            <a:endParaRPr kumimoji="0" lang="zh-CN" altLang="en-US" sz="1600" b="1" i="0" u="none" strike="noStrike" cap="none" normalizeH="0" baseline="0" dirty="0" smtClean="0">
              <a:ln>
                <a:noFill/>
              </a:ln>
              <a:solidFill>
                <a:schemeClr val="tx1"/>
              </a:solidFill>
              <a:effectLst/>
              <a:latin typeface="Arial" pitchFamily="34" charset="0"/>
              <a:ea typeface="宋体" pitchFamily="2" charset="-122"/>
            </a:endParaRPr>
          </a:p>
          <a:p>
            <a:pPr indent="914400" algn="ctr" eaLnBrk="0" fontAlgn="base" hangingPunct="0">
              <a:spcBef>
                <a:spcPct val="0"/>
              </a:spcBef>
              <a:spcAft>
                <a:spcPct val="0"/>
              </a:spcAft>
            </a:pPr>
            <a:r>
              <a:rPr kumimoji="1" lang="en-US" altLang="zh-CN" sz="1600" b="1" dirty="0" smtClean="0">
                <a:latin typeface="Times" pitchFamily="18" charset="0"/>
                <a:ea typeface="Osaka" charset="-128"/>
              </a:rPr>
              <a:t>Comparison of field measured data (x-axis) and  estimated data(y-axis</a:t>
            </a:r>
            <a:r>
              <a:rPr kumimoji="1" lang="en-US" altLang="zh-CN" sz="1600" dirty="0" smtClean="0">
                <a:latin typeface="Times" pitchFamily="18" charset="0"/>
                <a:ea typeface="Osaka" charset="-128"/>
              </a:rPr>
              <a:t>)</a:t>
            </a:r>
          </a:p>
        </p:txBody>
      </p:sp>
      <p:graphicFrame>
        <p:nvGraphicFramePr>
          <p:cNvPr id="12" name="表格 11"/>
          <p:cNvGraphicFramePr>
            <a:graphicFrameLocks noGrp="1"/>
          </p:cNvGraphicFramePr>
          <p:nvPr/>
        </p:nvGraphicFramePr>
        <p:xfrm>
          <a:off x="2411760" y="2780928"/>
          <a:ext cx="4752528" cy="1371600"/>
        </p:xfrm>
        <a:graphic>
          <a:graphicData uri="http://schemas.openxmlformats.org/drawingml/2006/table">
            <a:tbl>
              <a:tblPr firstRow="1" bandRow="1">
                <a:tableStyleId>{93296810-A885-4BE3-A3E7-6D5BEEA58F35}</a:tableStyleId>
              </a:tblPr>
              <a:tblGrid>
                <a:gridCol w="2376264"/>
                <a:gridCol w="2376264"/>
              </a:tblGrid>
              <a:tr h="197563">
                <a:tc>
                  <a:txBody>
                    <a:bodyPr/>
                    <a:lstStyle/>
                    <a:p>
                      <a:r>
                        <a:rPr lang="en-US" altLang="zh-CN" dirty="0" smtClean="0"/>
                        <a:t>Year</a:t>
                      </a:r>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dirty="0" smtClean="0"/>
                        <a:t>Accuracy of snail distribution</a:t>
                      </a:r>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97563">
                <a:tc>
                  <a:txBody>
                    <a:bodyPr/>
                    <a:lstStyle/>
                    <a:p>
                      <a:r>
                        <a:rPr lang="en-US" altLang="zh-CN" dirty="0" smtClean="0"/>
                        <a:t>2008</a:t>
                      </a:r>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dirty="0" smtClean="0"/>
                        <a:t>95.12%</a:t>
                      </a:r>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97563">
                <a:tc>
                  <a:txBody>
                    <a:bodyPr/>
                    <a:lstStyle/>
                    <a:p>
                      <a:r>
                        <a:rPr lang="en-US" altLang="zh-CN" dirty="0" smtClean="0"/>
                        <a:t>2009</a:t>
                      </a:r>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dirty="0" smtClean="0"/>
                        <a:t>93.33%</a:t>
                      </a:r>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xmlns="" val="387290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5338" y="1052736"/>
            <a:ext cx="8407102" cy="677108"/>
          </a:xfrm>
          <a:prstGeom prst="rect">
            <a:avLst/>
          </a:prstGeom>
          <a:noFill/>
        </p:spPr>
        <p:txBody>
          <a:bodyPr wrap="square" rtlCol="0">
            <a:spAutoFit/>
          </a:bodyPr>
          <a:lstStyle/>
          <a:p>
            <a:pPr>
              <a:spcBef>
                <a:spcPct val="50000"/>
              </a:spcBef>
              <a:defRPr/>
            </a:pPr>
            <a:r>
              <a:rPr lang="en-US" altLang="zh-CN" sz="2000" b="1" i="1" dirty="0" smtClean="0">
                <a:solidFill>
                  <a:srgbClr val="A50021"/>
                </a:solidFill>
                <a:effectLst>
                  <a:outerShdw blurRad="38100" dist="38100" dir="2700000" algn="tl">
                    <a:srgbClr val="C0C0C0"/>
                  </a:outerShdw>
                </a:effectLst>
              </a:rPr>
              <a:t>Compare the Predict results between fuzzy model and linear regression model</a:t>
            </a:r>
            <a:endParaRPr lang="zh-CN" altLang="zh-CN" sz="2000" b="1" i="1" dirty="0" smtClean="0">
              <a:solidFill>
                <a:srgbClr val="A50021"/>
              </a:solidFill>
              <a:effectLst>
                <a:outerShdw blurRad="38100" dist="38100" dir="2700000" algn="tl">
                  <a:srgbClr val="C0C0C0"/>
                </a:outerShdw>
              </a:effectLst>
            </a:endParaRPr>
          </a:p>
          <a:p>
            <a:endParaRPr lang="zh-CN" altLang="en-US" dirty="0"/>
          </a:p>
        </p:txBody>
      </p:sp>
      <p:pic>
        <p:nvPicPr>
          <p:cNvPr id="6" name="图片 5" descr="2009resutlt-model-colour.jpg"/>
          <p:cNvPicPr>
            <a:picLocks noChangeAspect="1"/>
          </p:cNvPicPr>
          <p:nvPr/>
        </p:nvPicPr>
        <p:blipFill>
          <a:blip r:embed="rId3" cstate="print"/>
          <a:stretch>
            <a:fillRect/>
          </a:stretch>
        </p:blipFill>
        <p:spPr>
          <a:xfrm>
            <a:off x="251840" y="2034708"/>
            <a:ext cx="2880000" cy="2690436"/>
          </a:xfrm>
          <a:prstGeom prst="rect">
            <a:avLst/>
          </a:prstGeom>
        </p:spPr>
      </p:pic>
      <p:pic>
        <p:nvPicPr>
          <p:cNvPr id="5" name="图片 4" descr="2009-colour-line.jpg"/>
          <p:cNvPicPr>
            <a:picLocks noChangeAspect="1"/>
          </p:cNvPicPr>
          <p:nvPr/>
        </p:nvPicPr>
        <p:blipFill>
          <a:blip r:embed="rId4" cstate="print"/>
          <a:stretch>
            <a:fillRect/>
          </a:stretch>
        </p:blipFill>
        <p:spPr>
          <a:xfrm>
            <a:off x="3419872" y="2060848"/>
            <a:ext cx="2880000" cy="2690436"/>
          </a:xfrm>
          <a:prstGeom prst="rect">
            <a:avLst/>
          </a:prstGeom>
        </p:spPr>
      </p:pic>
      <p:sp>
        <p:nvSpPr>
          <p:cNvPr id="7" name="Title 1"/>
          <p:cNvSpPr txBox="1">
            <a:spLocks/>
          </p:cNvSpPr>
          <p:nvPr/>
        </p:nvSpPr>
        <p:spPr>
          <a:xfrm>
            <a:off x="609600" y="184820"/>
            <a:ext cx="8229600" cy="723900"/>
          </a:xfrm>
          <a:prstGeom prst="rect">
            <a:avLst/>
          </a:prstGeom>
        </p:spPr>
        <p:txBody>
          <a:bodyPr/>
          <a:lstStyle/>
          <a:p>
            <a:pPr algn="ctr">
              <a:spcBef>
                <a:spcPct val="0"/>
              </a:spcBef>
              <a:defRPr/>
            </a:pPr>
            <a:r>
              <a:rPr lang="en-US" altLang="zh-CN" sz="2800" b="1" dirty="0" smtClean="0">
                <a:solidFill>
                  <a:srgbClr val="FFFF66"/>
                </a:solidFill>
                <a:effectLst>
                  <a:outerShdw blurRad="38100" dist="38100" dir="2700000" algn="tl">
                    <a:srgbClr val="C0C0C0"/>
                  </a:outerShdw>
                </a:effectLst>
              </a:rPr>
              <a:t>Current research results</a:t>
            </a:r>
          </a:p>
        </p:txBody>
      </p:sp>
      <p:sp>
        <p:nvSpPr>
          <p:cNvPr id="9" name="TextBox 8"/>
          <p:cNvSpPr txBox="1"/>
          <p:nvPr/>
        </p:nvSpPr>
        <p:spPr>
          <a:xfrm>
            <a:off x="-108520" y="5106670"/>
            <a:ext cx="9577064" cy="584775"/>
          </a:xfrm>
          <a:prstGeom prst="rect">
            <a:avLst/>
          </a:prstGeom>
          <a:noFill/>
        </p:spPr>
        <p:txBody>
          <a:bodyPr wrap="square" rtlCol="0">
            <a:spAutoFit/>
          </a:bodyPr>
          <a:lstStyle/>
          <a:p>
            <a:r>
              <a:rPr lang="en-US" altLang="zh-CN" sz="1600" b="1" dirty="0" smtClean="0"/>
              <a:t>                (a) Fuzzy model                                        (b)</a:t>
            </a:r>
            <a:r>
              <a:rPr lang="zh-CN" altLang="en-US" sz="1600" b="1" dirty="0" smtClean="0"/>
              <a:t> </a:t>
            </a:r>
            <a:r>
              <a:rPr lang="en-US" altLang="zh-CN" sz="1600" b="1" dirty="0" smtClean="0"/>
              <a:t>linear regression                     (c) water in summer and </a:t>
            </a:r>
          </a:p>
          <a:p>
            <a:r>
              <a:rPr lang="en-US" altLang="zh-CN" sz="1600" b="1" dirty="0" smtClean="0"/>
              <a:t>                                                                                                                                                           land in winter</a:t>
            </a:r>
            <a:endParaRPr lang="zh-CN" altLang="en-US" sz="1600" b="1" dirty="0" smtClean="0"/>
          </a:p>
        </p:txBody>
      </p:sp>
      <p:sp>
        <p:nvSpPr>
          <p:cNvPr id="10" name="TextBox 9"/>
          <p:cNvSpPr txBox="1"/>
          <p:nvPr/>
        </p:nvSpPr>
        <p:spPr>
          <a:xfrm>
            <a:off x="611560" y="5589240"/>
            <a:ext cx="8280920" cy="615553"/>
          </a:xfrm>
          <a:prstGeom prst="rect">
            <a:avLst/>
          </a:prstGeom>
          <a:noFill/>
        </p:spPr>
        <p:txBody>
          <a:bodyPr wrap="square" rtlCol="0">
            <a:spAutoFit/>
          </a:bodyPr>
          <a:lstStyle/>
          <a:p>
            <a:pPr algn="ctr"/>
            <a:r>
              <a:rPr lang="en-US" altLang="zh-CN" sz="1600" b="1" i="1" dirty="0" smtClean="0">
                <a:solidFill>
                  <a:srgbClr val="A50021"/>
                </a:solidFill>
                <a:effectLst>
                  <a:outerShdw blurRad="38100" dist="38100" dir="2700000" algn="tl">
                    <a:srgbClr val="C0C0C0"/>
                  </a:outerShdw>
                </a:effectLst>
              </a:rPr>
              <a:t>Estimation snail distribution and density of 2009</a:t>
            </a:r>
            <a:endParaRPr lang="zh-CN" altLang="en-US" sz="1600" b="1" i="1" dirty="0" smtClean="0">
              <a:solidFill>
                <a:srgbClr val="A50021"/>
              </a:solidFill>
              <a:effectLst>
                <a:outerShdw blurRad="38100" dist="38100" dir="2700000" algn="tl">
                  <a:srgbClr val="C0C0C0"/>
                </a:outerShdw>
              </a:effectLst>
            </a:endParaRPr>
          </a:p>
          <a:p>
            <a:endParaRPr lang="zh-CN" altLang="en-US" dirty="0"/>
          </a:p>
        </p:txBody>
      </p:sp>
      <p:sp>
        <p:nvSpPr>
          <p:cNvPr id="11" name="椭圆 10"/>
          <p:cNvSpPr/>
          <p:nvPr/>
        </p:nvSpPr>
        <p:spPr>
          <a:xfrm>
            <a:off x="1403648" y="4149080"/>
            <a:ext cx="432048" cy="50405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rot="1568694">
            <a:off x="2230978" y="3762423"/>
            <a:ext cx="417452" cy="910551"/>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1979712" y="4293096"/>
            <a:ext cx="216024" cy="576064"/>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42" descr="2008_DLXS.jpg"/>
          <p:cNvPicPr>
            <a:picLocks noChangeAspect="1" noChangeArrowheads="1"/>
          </p:cNvPicPr>
          <p:nvPr/>
        </p:nvPicPr>
        <p:blipFill>
          <a:blip r:embed="rId5" cstate="print"/>
          <a:srcRect r="15884"/>
          <a:stretch>
            <a:fillRect/>
          </a:stretch>
        </p:blipFill>
        <p:spPr bwMode="auto">
          <a:xfrm>
            <a:off x="6516216" y="1988840"/>
            <a:ext cx="2415721" cy="2689200"/>
          </a:xfrm>
          <a:prstGeom prst="rect">
            <a:avLst/>
          </a:prstGeom>
          <a:noFill/>
          <a:ln w="9525">
            <a:noFill/>
            <a:miter lim="800000"/>
            <a:headEnd/>
            <a:tailEnd/>
          </a:ln>
        </p:spPr>
      </p:pic>
      <p:sp>
        <p:nvSpPr>
          <p:cNvPr id="14" name="椭圆 13"/>
          <p:cNvSpPr/>
          <p:nvPr/>
        </p:nvSpPr>
        <p:spPr>
          <a:xfrm>
            <a:off x="4572000" y="4149080"/>
            <a:ext cx="504056" cy="50405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nvSpPr>
        <p:spPr>
          <a:xfrm rot="1568694">
            <a:off x="5366962" y="3994616"/>
            <a:ext cx="478264" cy="856393"/>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rot="1568694">
            <a:off x="8458014" y="3777615"/>
            <a:ext cx="479352" cy="880167"/>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8244408" y="4221088"/>
            <a:ext cx="216024" cy="576064"/>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7668344" y="4077072"/>
            <a:ext cx="432048" cy="50405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38729029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09600" y="347646"/>
            <a:ext cx="8229600" cy="723900"/>
          </a:xfrm>
          <a:prstGeom prst="rect">
            <a:avLst/>
          </a:prstGeom>
        </p:spPr>
        <p:txBody>
          <a:bodyPr/>
          <a:lstStyle/>
          <a:p>
            <a:pPr algn="ctr">
              <a:spcBef>
                <a:spcPct val="0"/>
              </a:spcBef>
              <a:defRPr/>
            </a:pPr>
            <a:r>
              <a:rPr lang="en-US" altLang="zh-CN" sz="2800" b="1" dirty="0" smtClean="0">
                <a:solidFill>
                  <a:srgbClr val="FFFF66"/>
                </a:solidFill>
                <a:effectLst>
                  <a:outerShdw blurRad="38100" dist="38100" dir="2700000" algn="tl">
                    <a:srgbClr val="C0C0C0"/>
                  </a:outerShdw>
                </a:effectLst>
              </a:rPr>
              <a:t>Current research results</a:t>
            </a:r>
          </a:p>
        </p:txBody>
      </p:sp>
      <p:sp>
        <p:nvSpPr>
          <p:cNvPr id="6" name="Text Box 38"/>
          <p:cNvSpPr txBox="1">
            <a:spLocks noChangeArrowheads="1"/>
          </p:cNvSpPr>
          <p:nvPr/>
        </p:nvSpPr>
        <p:spPr bwMode="auto">
          <a:xfrm>
            <a:off x="323528" y="1084674"/>
            <a:ext cx="6048672"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altLang="zh-CN" sz="2000" b="1" i="1" dirty="0" smtClean="0">
                <a:solidFill>
                  <a:srgbClr val="A50021"/>
                </a:solidFill>
                <a:effectLst>
                  <a:outerShdw blurRad="38100" dist="38100" dir="2700000" algn="tl">
                    <a:srgbClr val="C0C0C0"/>
                  </a:outerShdw>
                </a:effectLst>
                <a:latin typeface="Calibri" pitchFamily="34" charset="0"/>
              </a:rPr>
              <a:t>Summary :</a:t>
            </a:r>
          </a:p>
        </p:txBody>
      </p:sp>
      <p:sp>
        <p:nvSpPr>
          <p:cNvPr id="7" name="TextBox 6"/>
          <p:cNvSpPr txBox="1"/>
          <p:nvPr/>
        </p:nvSpPr>
        <p:spPr>
          <a:xfrm>
            <a:off x="395536" y="1701963"/>
            <a:ext cx="8424936" cy="3785652"/>
          </a:xfrm>
          <a:prstGeom prst="rect">
            <a:avLst/>
          </a:prstGeom>
          <a:noFill/>
        </p:spPr>
        <p:txBody>
          <a:bodyPr wrap="square" rtlCol="0">
            <a:spAutoFit/>
          </a:bodyPr>
          <a:lstStyle/>
          <a:p>
            <a:pPr algn="just">
              <a:buFont typeface="Wingdings" pitchFamily="2" charset="2"/>
              <a:buChar char="ü"/>
            </a:pPr>
            <a:r>
              <a:rPr lang="en-GB" altLang="zh-CN" sz="2000" dirty="0" smtClean="0"/>
              <a:t> Based </a:t>
            </a:r>
            <a:r>
              <a:rPr lang="en-GB" altLang="zh-CN" sz="2000" dirty="0"/>
              <a:t>on the fuzzy information theory, a quantitative model has been developed by using the field epidemiological </a:t>
            </a:r>
            <a:r>
              <a:rPr lang="en-GB" altLang="zh-CN" sz="2000" dirty="0" smtClean="0"/>
              <a:t>data and </a:t>
            </a:r>
            <a:r>
              <a:rPr lang="en-GB" altLang="zh-CN" sz="2000" dirty="0"/>
              <a:t>the associated environmental data including water, soil temperature and moisture, DEM, NDVI etc. </a:t>
            </a:r>
            <a:r>
              <a:rPr lang="en-US" altLang="zh-CN" sz="2000" dirty="0" smtClean="0"/>
              <a:t>, </a:t>
            </a:r>
            <a:r>
              <a:rPr lang="en-GB" altLang="zh-CN" sz="2000" dirty="0" smtClean="0"/>
              <a:t>which </a:t>
            </a:r>
            <a:r>
              <a:rPr lang="en-GB" altLang="zh-CN" sz="2000" dirty="0"/>
              <a:t>are extracted from satellite data. </a:t>
            </a:r>
            <a:endParaRPr lang="en-GB" altLang="zh-CN" sz="2000" dirty="0" smtClean="0"/>
          </a:p>
          <a:p>
            <a:pPr algn="just">
              <a:buFont typeface="Wingdings" pitchFamily="2" charset="2"/>
              <a:buChar char="ü"/>
            </a:pPr>
            <a:r>
              <a:rPr lang="en-GB" altLang="zh-CN" sz="2000" dirty="0"/>
              <a:t> </a:t>
            </a:r>
            <a:r>
              <a:rPr lang="en-GB" altLang="zh-CN" sz="2000" dirty="0" smtClean="0"/>
              <a:t>Taking </a:t>
            </a:r>
            <a:r>
              <a:rPr lang="en-GB" altLang="zh-CN" sz="2000" dirty="0"/>
              <a:t>input these factors derived from 2009 satellite data, the model has been employed to predict the distribution and density of </a:t>
            </a:r>
            <a:r>
              <a:rPr lang="en-GB" altLang="zh-CN" sz="2000" dirty="0" smtClean="0"/>
              <a:t>snails.</a:t>
            </a:r>
          </a:p>
          <a:p>
            <a:pPr algn="just">
              <a:buFont typeface="Wingdings" pitchFamily="2" charset="2"/>
              <a:buChar char="ü"/>
            </a:pPr>
            <a:r>
              <a:rPr lang="en-GB" altLang="zh-CN" sz="2000" dirty="0"/>
              <a:t> </a:t>
            </a:r>
            <a:r>
              <a:rPr lang="en-GB" altLang="zh-CN" sz="2000" dirty="0" smtClean="0"/>
              <a:t>A </a:t>
            </a:r>
            <a:r>
              <a:rPr lang="en-GB" altLang="zh-CN" sz="2000" dirty="0"/>
              <a:t>comparative analysis has been </a:t>
            </a:r>
            <a:r>
              <a:rPr lang="en-GB" altLang="zh-CN" sz="2000" dirty="0" smtClean="0"/>
              <a:t>performed </a:t>
            </a:r>
            <a:r>
              <a:rPr lang="en-GB" altLang="zh-CN" sz="2000" dirty="0"/>
              <a:t>to validate the predicted results against the field survey data. The results demonstrate the promising of the developed model in predicting location and distribution of snails. </a:t>
            </a:r>
            <a:endParaRPr lang="en-GB" altLang="zh-CN" sz="2000" dirty="0" smtClean="0"/>
          </a:p>
          <a:p>
            <a:pPr algn="just">
              <a:buFont typeface="Wingdings" pitchFamily="2" charset="2"/>
              <a:buChar char="ü"/>
            </a:pPr>
            <a:r>
              <a:rPr lang="en-GB" altLang="zh-CN" sz="2000" dirty="0"/>
              <a:t> </a:t>
            </a:r>
            <a:r>
              <a:rPr lang="en-GB" altLang="zh-CN" sz="2000" dirty="0" smtClean="0"/>
              <a:t>These </a:t>
            </a:r>
            <a:r>
              <a:rPr lang="en-GB" altLang="zh-CN" sz="2000" dirty="0"/>
              <a:t>studies lay down a significant pathway for carrying out the next phase of work in research and development on dynamically monitoring spatial-temporal distribution of vector-based diseases and early warning. </a:t>
            </a:r>
            <a:endParaRPr lang="en-US" altLang="zh-CN" sz="2000" dirty="0"/>
          </a:p>
        </p:txBody>
      </p:sp>
    </p:spTree>
    <p:extLst>
      <p:ext uri="{BB962C8B-B14F-4D97-AF65-F5344CB8AC3E}">
        <p14:creationId xmlns="" xmlns:p14="http://schemas.microsoft.com/office/powerpoint/2010/main" val="38729029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8596" y="2071678"/>
            <a:ext cx="8215370" cy="2308324"/>
          </a:xfrm>
          <a:prstGeom prst="rect">
            <a:avLst/>
          </a:prstGeom>
          <a:noFill/>
        </p:spPr>
        <p:txBody>
          <a:bodyPr wrap="square" rtlCol="0">
            <a:spAutoFit/>
          </a:bodyPr>
          <a:lstStyle/>
          <a:p>
            <a:pPr algn="ctr">
              <a:lnSpc>
                <a:spcPct val="150000"/>
              </a:lnSpc>
            </a:pPr>
            <a:r>
              <a:rPr lang="en-US" altLang="zh-CN" sz="2800" b="1" dirty="0" smtClean="0">
                <a:solidFill>
                  <a:srgbClr val="002060"/>
                </a:solidFill>
                <a:effectLst>
                  <a:outerShdw blurRad="38100" dist="38100" dir="2700000" algn="tl">
                    <a:srgbClr val="000000">
                      <a:alpha val="43137"/>
                    </a:srgbClr>
                  </a:outerShdw>
                </a:effectLst>
                <a:latin typeface="Calibri" pitchFamily="34" charset="0"/>
                <a:cs typeface="Calibri" pitchFamily="34" charset="0"/>
              </a:rPr>
              <a:t>2</a:t>
            </a:r>
            <a:r>
              <a:rPr lang="zh-CN" altLang="en-US" sz="2800" b="1" dirty="0" smtClean="0">
                <a:solidFill>
                  <a:srgbClr val="002060"/>
                </a:solidFill>
                <a:effectLst>
                  <a:outerShdw blurRad="38100" dist="38100" dir="2700000" algn="tl">
                    <a:srgbClr val="000000">
                      <a:alpha val="43137"/>
                    </a:srgbClr>
                  </a:outerShdw>
                </a:effectLst>
                <a:latin typeface="Calibri" pitchFamily="34" charset="0"/>
                <a:cs typeface="Calibri" pitchFamily="34" charset="0"/>
              </a:rPr>
              <a:t>、</a:t>
            </a:r>
            <a:r>
              <a:rPr lang="en-US" altLang="zh-CN" sz="2800" b="1" dirty="0" smtClean="0">
                <a:solidFill>
                  <a:srgbClr val="002060"/>
                </a:solidFill>
                <a:effectLst>
                  <a:outerShdw blurRad="38100" dist="38100" dir="2700000" algn="tl">
                    <a:srgbClr val="000000">
                      <a:alpha val="43137"/>
                    </a:srgbClr>
                  </a:outerShdw>
                </a:effectLst>
                <a:latin typeface="Calibri" pitchFamily="34" charset="0"/>
                <a:cs typeface="Calibri" pitchFamily="34" charset="0"/>
              </a:rPr>
              <a:t>The Improvement of TS Fuzzy RS Monitoring Model of Snail (vector of </a:t>
            </a:r>
            <a:r>
              <a:rPr lang="en-US" altLang="en-US" sz="2800" b="1" dirty="0" err="1" smtClean="0">
                <a:solidFill>
                  <a:srgbClr val="002060"/>
                </a:solidFill>
                <a:effectLst>
                  <a:outerShdw blurRad="38100" dist="38100" dir="2700000" algn="tl">
                    <a:srgbClr val="000000">
                      <a:alpha val="43137"/>
                    </a:srgbClr>
                  </a:outerShdw>
                </a:effectLst>
                <a:latin typeface="Calibri" pitchFamily="34" charset="0"/>
                <a:cs typeface="Calibri" pitchFamily="34" charset="0"/>
              </a:rPr>
              <a:t>schistosomiasis</a:t>
            </a:r>
            <a:r>
              <a:rPr lang="en-US" altLang="zh-CN" sz="2800" b="1" dirty="0" smtClean="0">
                <a:solidFill>
                  <a:srgbClr val="002060"/>
                </a:solidFill>
                <a:effectLst>
                  <a:outerShdw blurRad="38100" dist="38100" dir="2700000" algn="tl">
                    <a:srgbClr val="000000">
                      <a:alpha val="43137"/>
                    </a:srgbClr>
                  </a:outerShdw>
                </a:effectLst>
                <a:latin typeface="Calibri" pitchFamily="34" charset="0"/>
                <a:cs typeface="Calibri" pitchFamily="34" charset="0"/>
              </a:rPr>
              <a:t>) and New Application at </a:t>
            </a:r>
            <a:r>
              <a:rPr lang="en-US" altLang="zh-CN" sz="2800" b="1" dirty="0" err="1" smtClean="0">
                <a:solidFill>
                  <a:srgbClr val="002060"/>
                </a:solidFill>
                <a:effectLst>
                  <a:outerShdw blurRad="38100" dist="38100" dir="2700000" algn="tl">
                    <a:srgbClr val="000000">
                      <a:alpha val="43137"/>
                    </a:srgbClr>
                  </a:outerShdw>
                </a:effectLst>
                <a:latin typeface="Calibri" pitchFamily="34" charset="0"/>
                <a:cs typeface="Calibri" pitchFamily="34" charset="0"/>
              </a:rPr>
              <a:t>Xinmin</a:t>
            </a:r>
            <a:r>
              <a:rPr lang="en-US" altLang="zh-CN" sz="2800" b="1" dirty="0" smtClean="0">
                <a:solidFill>
                  <a:srgbClr val="002060"/>
                </a:solidFill>
                <a:effectLst>
                  <a:outerShdw blurRad="38100" dist="38100" dir="2700000" algn="tl">
                    <a:srgbClr val="000000">
                      <a:alpha val="43137"/>
                    </a:srgbClr>
                  </a:outerShdw>
                </a:effectLst>
                <a:latin typeface="Calibri" pitchFamily="34" charset="0"/>
                <a:cs typeface="Calibri" pitchFamily="34" charset="0"/>
              </a:rPr>
              <a:t> Beach of </a:t>
            </a:r>
            <a:r>
              <a:rPr lang="en-US" altLang="zh-CN" sz="2800" b="1" dirty="0" err="1" smtClean="0">
                <a:solidFill>
                  <a:srgbClr val="002060"/>
                </a:solidFill>
                <a:effectLst>
                  <a:outerShdw blurRad="38100" dist="38100" dir="2700000" algn="tl">
                    <a:srgbClr val="000000">
                      <a:alpha val="43137"/>
                    </a:srgbClr>
                  </a:outerShdw>
                </a:effectLst>
                <a:latin typeface="Calibri" pitchFamily="34" charset="0"/>
                <a:cs typeface="Calibri" pitchFamily="34" charset="0"/>
              </a:rPr>
              <a:t>Gaoyou</a:t>
            </a:r>
            <a:r>
              <a:rPr lang="en-US" altLang="zh-CN" sz="2800" b="1" dirty="0" smtClean="0">
                <a:solidFill>
                  <a:srgbClr val="002060"/>
                </a:solidFill>
                <a:effectLst>
                  <a:outerShdw blurRad="38100" dist="38100" dir="2700000" algn="tl">
                    <a:srgbClr val="000000">
                      <a:alpha val="43137"/>
                    </a:srgbClr>
                  </a:outerShdw>
                </a:effectLst>
                <a:latin typeface="Calibri" pitchFamily="34" charset="0"/>
                <a:cs typeface="Calibri" pitchFamily="34" charset="0"/>
              </a:rPr>
              <a:t> Lake</a:t>
            </a:r>
          </a:p>
          <a:p>
            <a:endParaRPr lang="zh-CN" alt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520" y="1192391"/>
            <a:ext cx="8640960" cy="461665"/>
          </a:xfrm>
          <a:prstGeom prst="rect">
            <a:avLst/>
          </a:prstGeom>
          <a:noFill/>
        </p:spPr>
        <p:txBody>
          <a:bodyPr wrap="square" rtlCol="0">
            <a:spAutoFit/>
          </a:bodyPr>
          <a:lstStyle/>
          <a:p>
            <a:pPr marL="342900" lvl="0" indent="-342900">
              <a:spcBef>
                <a:spcPct val="20000"/>
              </a:spcBef>
              <a:buClr>
                <a:schemeClr val="accent2"/>
              </a:buClr>
              <a:buFont typeface="Wingdings" pitchFamily="2" charset="2"/>
              <a:buChar char="n"/>
            </a:pPr>
            <a:r>
              <a:rPr lang="en-US" altLang="zh-CN" sz="2400" b="1" i="1" dirty="0" smtClean="0">
                <a:solidFill>
                  <a:srgbClr val="A50021"/>
                </a:solidFill>
                <a:effectLst>
                  <a:outerShdw blurRad="38100" dist="38100" dir="2700000" algn="tl">
                    <a:srgbClr val="C0C0C0"/>
                  </a:outerShdw>
                </a:effectLst>
              </a:rPr>
              <a:t>Research contents:</a:t>
            </a:r>
            <a:endParaRPr lang="en-US" altLang="zh-CN" sz="2400" b="1" i="1" dirty="0">
              <a:solidFill>
                <a:srgbClr val="A50021"/>
              </a:solidFill>
              <a:effectLst>
                <a:outerShdw blurRad="38100" dist="38100" dir="2700000" algn="tl">
                  <a:srgbClr val="C0C0C0"/>
                </a:outerShdw>
              </a:effectLst>
            </a:endParaRPr>
          </a:p>
        </p:txBody>
      </p:sp>
      <p:sp>
        <p:nvSpPr>
          <p:cNvPr id="5" name="标题 4"/>
          <p:cNvSpPr txBox="1">
            <a:spLocks/>
          </p:cNvSpPr>
          <p:nvPr/>
        </p:nvSpPr>
        <p:spPr>
          <a:xfrm>
            <a:off x="457200" y="-27384"/>
            <a:ext cx="8229600" cy="1143000"/>
          </a:xfrm>
          <a:prstGeom prst="rect">
            <a:avLst/>
          </a:prstGeom>
        </p:spPr>
        <p:txBody>
          <a:bodyPr vert="horz" lIns="91440" tIns="45720" rIns="91440" bIns="45720" rtlCol="0" anchor="ctr">
            <a:normAutofit/>
          </a:bodyPr>
          <a:lstStyle>
            <a:defPPr>
              <a:defRPr lang="en-US"/>
            </a:defPPr>
            <a:lvl1pPr algn="ctr">
              <a:spcBef>
                <a:spcPct val="0"/>
              </a:spcBef>
              <a:buNone/>
              <a:defRPr sz="3600" b="1">
                <a:solidFill>
                  <a:srgbClr val="FFFF00"/>
                </a:solidFill>
                <a:effectLst>
                  <a:glow rad="101600">
                    <a:schemeClr val="accent1">
                      <a:satMod val="175000"/>
                      <a:alpha val="40000"/>
                    </a:schemeClr>
                  </a:glow>
                </a:effectLst>
                <a:latin typeface="+mj-lt"/>
                <a:ea typeface="+mj-ea"/>
                <a:cs typeface="+mj-cs"/>
              </a:defRPr>
            </a:lvl1pPr>
          </a:lstStyle>
          <a:p>
            <a:r>
              <a:rPr lang="en-US" altLang="zh-CN" dirty="0"/>
              <a:t>Background</a:t>
            </a:r>
            <a:endParaRPr lang="zh-CN" altLang="en-US" dirty="0"/>
          </a:p>
        </p:txBody>
      </p:sp>
      <p:graphicFrame>
        <p:nvGraphicFramePr>
          <p:cNvPr id="2" name="图示 1"/>
          <p:cNvGraphicFramePr/>
          <p:nvPr>
            <p:extLst>
              <p:ext uri="{D42A27DB-BD31-4B8C-83A1-F6EECF244321}">
                <p14:modId xmlns:p14="http://schemas.microsoft.com/office/powerpoint/2010/main" xmlns="" val="2885839652"/>
              </p:ext>
            </p:extLst>
          </p:nvPr>
        </p:nvGraphicFramePr>
        <p:xfrm>
          <a:off x="431540" y="2060848"/>
          <a:ext cx="8280920" cy="36724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216295115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85720" y="1196752"/>
            <a:ext cx="8715436" cy="1938992"/>
          </a:xfrm>
          <a:prstGeom prst="rect">
            <a:avLst/>
          </a:prstGeom>
        </p:spPr>
        <p:txBody>
          <a:bodyPr wrap="square">
            <a:spAutoFit/>
          </a:bodyPr>
          <a:lstStyle/>
          <a:p>
            <a:pPr>
              <a:spcBef>
                <a:spcPts val="600"/>
              </a:spcBef>
            </a:pPr>
            <a:r>
              <a:rPr lang="en-US" altLang="zh-CN" sz="2000" b="1" dirty="0" err="1" smtClean="0">
                <a:solidFill>
                  <a:srgbClr val="C00000"/>
                </a:solidFill>
              </a:rPr>
              <a:t>Xinmin</a:t>
            </a:r>
            <a:r>
              <a:rPr lang="en-US" altLang="zh-CN" sz="2000" b="1" dirty="0" smtClean="0">
                <a:solidFill>
                  <a:srgbClr val="C00000"/>
                </a:solidFill>
              </a:rPr>
              <a:t> Beach </a:t>
            </a:r>
            <a:r>
              <a:rPr lang="en-US" altLang="zh-CN" sz="2000" b="1" dirty="0" smtClean="0"/>
              <a:t>is </a:t>
            </a:r>
            <a:r>
              <a:rPr lang="en-US" altLang="zh-CN" sz="2000" b="1" dirty="0"/>
              <a:t>located in </a:t>
            </a:r>
            <a:r>
              <a:rPr lang="en-US" altLang="zh-CN" sz="2000" b="1" dirty="0" smtClean="0"/>
              <a:t>32.72 N </a:t>
            </a:r>
            <a:r>
              <a:rPr lang="en-US" altLang="zh-CN" sz="2000" b="1" dirty="0"/>
              <a:t>and 119.41 E, in the southern of </a:t>
            </a:r>
            <a:r>
              <a:rPr lang="en-US" altLang="zh-CN" sz="2000" b="1" dirty="0" err="1"/>
              <a:t>Gaoyou</a:t>
            </a:r>
            <a:r>
              <a:rPr lang="en-US" altLang="zh-CN" sz="2000" b="1" dirty="0"/>
              <a:t> </a:t>
            </a:r>
            <a:r>
              <a:rPr lang="en-US" altLang="zh-CN" sz="2000" b="1" dirty="0" smtClean="0"/>
              <a:t>Lake, </a:t>
            </a:r>
            <a:r>
              <a:rPr lang="en-US" altLang="zh-CN" sz="2000" b="1" dirty="0"/>
              <a:t>Jiangsu Province. </a:t>
            </a:r>
            <a:r>
              <a:rPr lang="en-US" altLang="zh-CN" sz="2000" b="1" dirty="0" err="1"/>
              <a:t>Xinmin</a:t>
            </a:r>
            <a:r>
              <a:rPr lang="en-US" altLang="zh-CN" sz="2000" b="1" dirty="0"/>
              <a:t> Beach is composed of 486 lakeshores and its area is about 53.62 km</a:t>
            </a:r>
            <a:r>
              <a:rPr lang="en-US" altLang="zh-CN" sz="2000" b="1" baseline="30000" dirty="0"/>
              <a:t>2</a:t>
            </a:r>
            <a:r>
              <a:rPr lang="en-US" altLang="zh-CN" sz="2000" b="1" dirty="0"/>
              <a:t>. Historical statistics </a:t>
            </a:r>
            <a:r>
              <a:rPr lang="en-US" altLang="zh-CN" sz="2000" b="1" dirty="0" smtClean="0"/>
              <a:t>revealed </a:t>
            </a:r>
            <a:r>
              <a:rPr lang="en-US" altLang="zh-CN" sz="2000" b="1" dirty="0"/>
              <a:t>that </a:t>
            </a:r>
            <a:r>
              <a:rPr lang="en-US" altLang="zh-CN" sz="2000" b="1" dirty="0" err="1"/>
              <a:t>Xinmin</a:t>
            </a:r>
            <a:r>
              <a:rPr lang="en-US" altLang="zh-CN" sz="2000" b="1" dirty="0"/>
              <a:t> Beach was one of the most serious schistosomiasis endemic area and 1335 deaths were reported in 1950. The schistosomiasis transmission has been effectively controlled during </a:t>
            </a:r>
            <a:r>
              <a:rPr lang="en-US" altLang="zh-CN" sz="2000" b="1" dirty="0" smtClean="0"/>
              <a:t>1976-1987, </a:t>
            </a:r>
            <a:r>
              <a:rPr lang="en-US" altLang="zh-CN" sz="2000" b="1" dirty="0"/>
              <a:t>however, the number of snail raised again in </a:t>
            </a:r>
            <a:r>
              <a:rPr lang="en-US" altLang="zh-CN" sz="2000" b="1" dirty="0" smtClean="0"/>
              <a:t>1988,2001 and 2007. </a:t>
            </a:r>
            <a:endParaRPr lang="en-US" altLang="zh-CN" sz="2000" b="1" dirty="0"/>
          </a:p>
        </p:txBody>
      </p:sp>
      <p:pic>
        <p:nvPicPr>
          <p:cNvPr id="6" name="Picture 1"/>
          <p:cNvPicPr>
            <a:picLocks noChangeAspect="1" noChangeArrowheads="1"/>
          </p:cNvPicPr>
          <p:nvPr/>
        </p:nvPicPr>
        <p:blipFill>
          <a:blip r:embed="rId2" cstate="print"/>
          <a:srcRect/>
          <a:stretch>
            <a:fillRect/>
          </a:stretch>
        </p:blipFill>
        <p:spPr bwMode="auto">
          <a:xfrm>
            <a:off x="5857884" y="3395303"/>
            <a:ext cx="2776530" cy="2337953"/>
          </a:xfrm>
          <a:prstGeom prst="rect">
            <a:avLst/>
          </a:prstGeom>
          <a:noFill/>
          <a:ln w="9525">
            <a:noFill/>
            <a:miter lim="800000"/>
            <a:headEnd/>
            <a:tailEnd/>
          </a:ln>
          <a:effectLst/>
        </p:spPr>
      </p:pic>
      <p:pic>
        <p:nvPicPr>
          <p:cNvPr id="7" name="Picture 12"/>
          <p:cNvPicPr>
            <a:picLocks noChangeAspect="1" noChangeArrowheads="1"/>
          </p:cNvPicPr>
          <p:nvPr/>
        </p:nvPicPr>
        <p:blipFill>
          <a:blip r:embed="rId3" cstate="print"/>
          <a:srcRect l="4761" t="16891"/>
          <a:stretch>
            <a:fillRect/>
          </a:stretch>
        </p:blipFill>
        <p:spPr bwMode="auto">
          <a:xfrm>
            <a:off x="428596" y="3408287"/>
            <a:ext cx="4357718" cy="2252961"/>
          </a:xfrm>
          <a:prstGeom prst="rect">
            <a:avLst/>
          </a:prstGeom>
          <a:noFill/>
          <a:ln w="9525">
            <a:noFill/>
            <a:miter lim="800000"/>
            <a:headEnd/>
            <a:tailEnd/>
          </a:ln>
          <a:effectLst/>
        </p:spPr>
      </p:pic>
      <p:sp>
        <p:nvSpPr>
          <p:cNvPr id="8" name="椭圆 15"/>
          <p:cNvSpPr>
            <a:spLocks noChangeArrowheads="1"/>
          </p:cNvSpPr>
          <p:nvPr/>
        </p:nvSpPr>
        <p:spPr bwMode="auto">
          <a:xfrm>
            <a:off x="2857488" y="4480499"/>
            <a:ext cx="454025" cy="352425"/>
          </a:xfrm>
          <a:prstGeom prst="ellipse">
            <a:avLst/>
          </a:prstGeom>
          <a:solidFill>
            <a:schemeClr val="accent1">
              <a:alpha val="0"/>
            </a:schemeClr>
          </a:solidFill>
          <a:ln w="38100" algn="ctr">
            <a:solidFill>
              <a:srgbClr val="FF0000"/>
            </a:solidFill>
            <a:round/>
            <a:headEnd/>
            <a:tailEnd/>
          </a:ln>
        </p:spPr>
        <p:txBody>
          <a:bodyPr/>
          <a:lstStyle/>
          <a:p>
            <a:endParaRPr lang="zh-CN" altLang="en-US">
              <a:ea typeface="宋体" pitchFamily="2" charset="-122"/>
            </a:endParaRPr>
          </a:p>
        </p:txBody>
      </p:sp>
      <p:sp>
        <p:nvSpPr>
          <p:cNvPr id="9" name="椭圆 8"/>
          <p:cNvSpPr>
            <a:spLocks noChangeArrowheads="1"/>
          </p:cNvSpPr>
          <p:nvPr/>
        </p:nvSpPr>
        <p:spPr bwMode="auto">
          <a:xfrm>
            <a:off x="3881931" y="3857400"/>
            <a:ext cx="357190" cy="280987"/>
          </a:xfrm>
          <a:prstGeom prst="ellipse">
            <a:avLst/>
          </a:prstGeom>
          <a:solidFill>
            <a:schemeClr val="accent1">
              <a:alpha val="0"/>
            </a:schemeClr>
          </a:solidFill>
          <a:ln w="38100" algn="ctr">
            <a:solidFill>
              <a:srgbClr val="FF0000"/>
            </a:solidFill>
            <a:round/>
            <a:headEnd/>
            <a:tailEnd/>
          </a:ln>
        </p:spPr>
        <p:txBody>
          <a:bodyPr/>
          <a:lstStyle/>
          <a:p>
            <a:endParaRPr lang="zh-CN" altLang="en-US">
              <a:ea typeface="宋体" pitchFamily="2" charset="-122"/>
            </a:endParaRPr>
          </a:p>
        </p:txBody>
      </p:sp>
      <p:sp>
        <p:nvSpPr>
          <p:cNvPr id="10" name="右箭头 9"/>
          <p:cNvSpPr/>
          <p:nvPr/>
        </p:nvSpPr>
        <p:spPr>
          <a:xfrm>
            <a:off x="4463418" y="3933056"/>
            <a:ext cx="1537342" cy="142876"/>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1" name="矩形 10"/>
          <p:cNvSpPr/>
          <p:nvPr/>
        </p:nvSpPr>
        <p:spPr>
          <a:xfrm>
            <a:off x="1570685" y="4837689"/>
            <a:ext cx="1561155" cy="512320"/>
          </a:xfrm>
          <a:prstGeom prst="rect">
            <a:avLst/>
          </a:prstGeom>
        </p:spPr>
        <p:txBody>
          <a:bodyPr wrap="square">
            <a:spAutoFit/>
          </a:bodyPr>
          <a:lstStyle/>
          <a:p>
            <a:pPr algn="r">
              <a:lnSpc>
                <a:spcPts val="1600"/>
              </a:lnSpc>
            </a:pPr>
            <a:r>
              <a:rPr lang="en-US" altLang="zh-CN" b="1" dirty="0" err="1" smtClean="0">
                <a:solidFill>
                  <a:srgbClr val="333333"/>
                </a:solidFill>
                <a:ea typeface="宋体" pitchFamily="2" charset="-122"/>
              </a:rPr>
              <a:t>Junshan</a:t>
            </a:r>
            <a:r>
              <a:rPr lang="en-US" altLang="zh-CN" b="1" dirty="0" smtClean="0">
                <a:solidFill>
                  <a:srgbClr val="333333"/>
                </a:solidFill>
                <a:ea typeface="宋体" pitchFamily="2" charset="-122"/>
              </a:rPr>
              <a:t>,</a:t>
            </a:r>
          </a:p>
          <a:p>
            <a:pPr algn="r">
              <a:lnSpc>
                <a:spcPts val="1600"/>
              </a:lnSpc>
            </a:pPr>
            <a:r>
              <a:rPr lang="en-US" altLang="zh-CN" b="1" dirty="0" err="1" smtClean="0">
                <a:solidFill>
                  <a:srgbClr val="333333"/>
                </a:solidFill>
                <a:ea typeface="宋体" pitchFamily="2" charset="-122"/>
              </a:rPr>
              <a:t>Dongting</a:t>
            </a:r>
            <a:r>
              <a:rPr lang="en-US" altLang="zh-CN" b="1" dirty="0" smtClean="0">
                <a:solidFill>
                  <a:srgbClr val="333333"/>
                </a:solidFill>
                <a:ea typeface="宋体" pitchFamily="2" charset="-122"/>
              </a:rPr>
              <a:t> Lake </a:t>
            </a:r>
            <a:endParaRPr lang="zh-CN" altLang="en-US" dirty="0"/>
          </a:p>
        </p:txBody>
      </p:sp>
      <p:sp>
        <p:nvSpPr>
          <p:cNvPr id="12" name="矩形 11"/>
          <p:cNvSpPr/>
          <p:nvPr/>
        </p:nvSpPr>
        <p:spPr>
          <a:xfrm>
            <a:off x="3286116" y="3406293"/>
            <a:ext cx="1548821" cy="502702"/>
          </a:xfrm>
          <a:prstGeom prst="rect">
            <a:avLst/>
          </a:prstGeom>
        </p:spPr>
        <p:txBody>
          <a:bodyPr wrap="square">
            <a:spAutoFit/>
          </a:bodyPr>
          <a:lstStyle/>
          <a:p>
            <a:pPr algn="r">
              <a:lnSpc>
                <a:spcPts val="1600"/>
              </a:lnSpc>
            </a:pPr>
            <a:r>
              <a:rPr lang="en-US" altLang="zh-CN" b="1" dirty="0" err="1">
                <a:solidFill>
                  <a:srgbClr val="333333"/>
                </a:solidFill>
                <a:ea typeface="宋体" pitchFamily="2" charset="-122"/>
              </a:rPr>
              <a:t>Xinmin</a:t>
            </a:r>
            <a:r>
              <a:rPr lang="en-US" altLang="zh-CN" b="1" dirty="0">
                <a:solidFill>
                  <a:srgbClr val="333333"/>
                </a:solidFill>
                <a:ea typeface="宋体" pitchFamily="2" charset="-122"/>
              </a:rPr>
              <a:t> Beach,</a:t>
            </a:r>
          </a:p>
          <a:p>
            <a:pPr algn="r">
              <a:lnSpc>
                <a:spcPts val="1600"/>
              </a:lnSpc>
            </a:pPr>
            <a:r>
              <a:rPr lang="en-US" altLang="zh-CN" b="1" dirty="0" err="1">
                <a:solidFill>
                  <a:srgbClr val="333333"/>
                </a:solidFill>
                <a:ea typeface="宋体" pitchFamily="2" charset="-122"/>
              </a:rPr>
              <a:t>Gaoyou</a:t>
            </a:r>
            <a:r>
              <a:rPr lang="en-US" altLang="zh-CN" b="1" dirty="0">
                <a:solidFill>
                  <a:srgbClr val="333333"/>
                </a:solidFill>
                <a:ea typeface="宋体" pitchFamily="2" charset="-122"/>
              </a:rPr>
              <a:t> City</a:t>
            </a:r>
            <a:endParaRPr lang="zh-CN" altLang="en-US" b="1" dirty="0">
              <a:solidFill>
                <a:srgbClr val="333333"/>
              </a:solidFill>
              <a:ea typeface="宋体" pitchFamily="2" charset="-122"/>
            </a:endParaRPr>
          </a:p>
        </p:txBody>
      </p:sp>
      <p:sp>
        <p:nvSpPr>
          <p:cNvPr id="13" name="矩形 12"/>
          <p:cNvSpPr/>
          <p:nvPr/>
        </p:nvSpPr>
        <p:spPr>
          <a:xfrm>
            <a:off x="5940152" y="3419708"/>
            <a:ext cx="1489510" cy="369332"/>
          </a:xfrm>
          <a:prstGeom prst="rect">
            <a:avLst/>
          </a:prstGeom>
        </p:spPr>
        <p:txBody>
          <a:bodyPr wrap="none">
            <a:spAutoFit/>
          </a:bodyPr>
          <a:lstStyle/>
          <a:p>
            <a:r>
              <a:rPr lang="en-US" altLang="zh-CN" b="1" i="1" dirty="0" err="1" smtClean="0">
                <a:solidFill>
                  <a:srgbClr val="FF0000"/>
                </a:solidFill>
                <a:ea typeface="宋体" pitchFamily="2" charset="-122"/>
              </a:rPr>
              <a:t>Xinmin</a:t>
            </a:r>
            <a:r>
              <a:rPr lang="en-US" altLang="zh-CN" b="1" i="1" dirty="0" smtClean="0">
                <a:solidFill>
                  <a:srgbClr val="FF0000"/>
                </a:solidFill>
                <a:ea typeface="宋体" pitchFamily="2" charset="-122"/>
              </a:rPr>
              <a:t> Beach</a:t>
            </a:r>
            <a:endParaRPr lang="zh-CN" altLang="en-US" i="1" dirty="0">
              <a:solidFill>
                <a:srgbClr val="FF0000"/>
              </a:solidFill>
            </a:endParaRPr>
          </a:p>
        </p:txBody>
      </p:sp>
      <p:sp>
        <p:nvSpPr>
          <p:cNvPr id="14" name="矩形 18"/>
          <p:cNvSpPr>
            <a:spLocks noChangeArrowheads="1"/>
          </p:cNvSpPr>
          <p:nvPr/>
        </p:nvSpPr>
        <p:spPr bwMode="auto">
          <a:xfrm>
            <a:off x="72008" y="5623142"/>
            <a:ext cx="5436096" cy="584775"/>
          </a:xfrm>
          <a:prstGeom prst="rect">
            <a:avLst/>
          </a:prstGeom>
          <a:noFill/>
          <a:ln w="9525">
            <a:noFill/>
            <a:miter lim="800000"/>
            <a:headEnd/>
            <a:tailEnd/>
          </a:ln>
        </p:spPr>
        <p:txBody>
          <a:bodyPr wrap="square">
            <a:spAutoFit/>
          </a:bodyPr>
          <a:lstStyle/>
          <a:p>
            <a:pPr algn="ctr"/>
            <a:r>
              <a:rPr lang="en-US" altLang="zh-CN" sz="1600" b="1" dirty="0" smtClean="0">
                <a:solidFill>
                  <a:srgbClr val="333333"/>
                </a:solidFill>
                <a:ea typeface="宋体" pitchFamily="2" charset="-122"/>
                <a:cs typeface="Arial" pitchFamily="34" charset="0"/>
              </a:rPr>
              <a:t>Fig.1 Map </a:t>
            </a:r>
            <a:r>
              <a:rPr lang="en-US" altLang="zh-CN" sz="1600" b="1" dirty="0">
                <a:solidFill>
                  <a:srgbClr val="333333"/>
                </a:solidFill>
                <a:ea typeface="宋体" pitchFamily="2" charset="-122"/>
                <a:cs typeface="Arial" pitchFamily="34" charset="0"/>
              </a:rPr>
              <a:t>of schistosomiasis epidemic </a:t>
            </a:r>
            <a:r>
              <a:rPr lang="en-US" altLang="zh-CN" sz="1600" b="1" dirty="0" smtClean="0">
                <a:solidFill>
                  <a:srgbClr val="333333"/>
                </a:solidFill>
                <a:ea typeface="宋体" pitchFamily="2" charset="-122"/>
                <a:cs typeface="Arial" pitchFamily="34" charset="0"/>
              </a:rPr>
              <a:t>regions, location of </a:t>
            </a:r>
          </a:p>
          <a:p>
            <a:pPr algn="ctr"/>
            <a:r>
              <a:rPr lang="en-US" altLang="zh-CN" sz="1600" b="1" dirty="0" smtClean="0">
                <a:solidFill>
                  <a:srgbClr val="333333"/>
                </a:solidFill>
                <a:ea typeface="宋体" pitchFamily="2" charset="-122"/>
                <a:cs typeface="Arial" pitchFamily="34" charset="0"/>
              </a:rPr>
              <a:t> </a:t>
            </a:r>
            <a:r>
              <a:rPr lang="en-US" altLang="zh-CN" sz="1600" b="1" dirty="0" err="1" smtClean="0">
                <a:solidFill>
                  <a:srgbClr val="333333"/>
                </a:solidFill>
                <a:ea typeface="宋体" pitchFamily="2" charset="-122"/>
                <a:cs typeface="Arial" pitchFamily="34" charset="0"/>
              </a:rPr>
              <a:t>Junshan</a:t>
            </a:r>
            <a:r>
              <a:rPr lang="en-US" altLang="zh-CN" sz="1600" b="1" dirty="0" smtClean="0">
                <a:solidFill>
                  <a:srgbClr val="333333"/>
                </a:solidFill>
                <a:ea typeface="宋体" pitchFamily="2" charset="-122"/>
                <a:cs typeface="Arial" pitchFamily="34" charset="0"/>
              </a:rPr>
              <a:t>, </a:t>
            </a:r>
            <a:r>
              <a:rPr lang="en-US" altLang="zh-CN" sz="1600" b="1" dirty="0" err="1" smtClean="0">
                <a:solidFill>
                  <a:srgbClr val="333333"/>
                </a:solidFill>
                <a:ea typeface="宋体" pitchFamily="2" charset="-122"/>
                <a:cs typeface="Arial" pitchFamily="34" charset="0"/>
              </a:rPr>
              <a:t>Dongting</a:t>
            </a:r>
            <a:r>
              <a:rPr lang="en-US" altLang="zh-CN" sz="1600" b="1" dirty="0" smtClean="0">
                <a:solidFill>
                  <a:srgbClr val="333333"/>
                </a:solidFill>
                <a:ea typeface="宋体" pitchFamily="2" charset="-122"/>
                <a:cs typeface="Arial" pitchFamily="34" charset="0"/>
              </a:rPr>
              <a:t> Lake and </a:t>
            </a:r>
            <a:r>
              <a:rPr lang="en-US" altLang="zh-CN" sz="1600" b="1" dirty="0" err="1" smtClean="0">
                <a:solidFill>
                  <a:srgbClr val="333333"/>
                </a:solidFill>
                <a:ea typeface="宋体" pitchFamily="2" charset="-122"/>
                <a:cs typeface="Arial" pitchFamily="34" charset="0"/>
              </a:rPr>
              <a:t>Xinmin</a:t>
            </a:r>
            <a:r>
              <a:rPr lang="en-US" altLang="zh-CN" sz="1600" b="1" dirty="0" smtClean="0">
                <a:solidFill>
                  <a:srgbClr val="333333"/>
                </a:solidFill>
                <a:ea typeface="宋体" pitchFamily="2" charset="-122"/>
                <a:cs typeface="Arial" pitchFamily="34" charset="0"/>
              </a:rPr>
              <a:t> Beach </a:t>
            </a:r>
            <a:r>
              <a:rPr lang="zh-CN" altLang="en-US" sz="1600" b="1" dirty="0" smtClean="0">
                <a:solidFill>
                  <a:srgbClr val="333333"/>
                </a:solidFill>
                <a:ea typeface="宋体" pitchFamily="2" charset="-122"/>
                <a:cs typeface="Arial" pitchFamily="34" charset="0"/>
              </a:rPr>
              <a:t>，</a:t>
            </a:r>
            <a:r>
              <a:rPr lang="en-US" altLang="zh-CN" sz="1600" b="1" dirty="0" err="1" smtClean="0">
                <a:solidFill>
                  <a:srgbClr val="333333"/>
                </a:solidFill>
                <a:ea typeface="宋体" pitchFamily="2" charset="-122"/>
                <a:cs typeface="Arial" pitchFamily="34" charset="0"/>
              </a:rPr>
              <a:t>Gaoyou</a:t>
            </a:r>
            <a:r>
              <a:rPr lang="en-US" altLang="zh-CN" sz="1600" b="1" dirty="0" smtClean="0">
                <a:solidFill>
                  <a:srgbClr val="333333"/>
                </a:solidFill>
                <a:ea typeface="宋体" pitchFamily="2" charset="-122"/>
                <a:cs typeface="Arial" pitchFamily="34" charset="0"/>
              </a:rPr>
              <a:t> Lake</a:t>
            </a:r>
            <a:endParaRPr lang="en-US" altLang="zh-CN" sz="1600" b="1" dirty="0">
              <a:solidFill>
                <a:srgbClr val="333333"/>
              </a:solidFill>
              <a:ea typeface="宋体" pitchFamily="2" charset="-122"/>
              <a:cs typeface="Arial" pitchFamily="34" charset="0"/>
            </a:endParaRPr>
          </a:p>
        </p:txBody>
      </p:sp>
      <p:sp>
        <p:nvSpPr>
          <p:cNvPr id="15" name="TextBox 14"/>
          <p:cNvSpPr txBox="1"/>
          <p:nvPr/>
        </p:nvSpPr>
        <p:spPr>
          <a:xfrm>
            <a:off x="5776918" y="5805264"/>
            <a:ext cx="2880320" cy="338554"/>
          </a:xfrm>
          <a:prstGeom prst="rect">
            <a:avLst/>
          </a:prstGeom>
          <a:noFill/>
        </p:spPr>
        <p:txBody>
          <a:bodyPr wrap="square" rtlCol="0">
            <a:spAutoFit/>
          </a:bodyPr>
          <a:lstStyle/>
          <a:p>
            <a:pPr algn="ctr"/>
            <a:r>
              <a:rPr lang="en-US" altLang="zh-CN" sz="1600" b="1" dirty="0" smtClean="0">
                <a:solidFill>
                  <a:srgbClr val="333333"/>
                </a:solidFill>
                <a:ea typeface="宋体" pitchFamily="2" charset="-122"/>
              </a:rPr>
              <a:t>Fig.2 Image of </a:t>
            </a:r>
            <a:r>
              <a:rPr lang="en-US" altLang="zh-CN" sz="1600" b="1" dirty="0" err="1" smtClean="0">
                <a:solidFill>
                  <a:srgbClr val="333333"/>
                </a:solidFill>
                <a:ea typeface="宋体" pitchFamily="2" charset="-122"/>
              </a:rPr>
              <a:t>Xinmin</a:t>
            </a:r>
            <a:r>
              <a:rPr lang="en-US" altLang="zh-CN" sz="1600" b="1" dirty="0" smtClean="0">
                <a:solidFill>
                  <a:srgbClr val="333333"/>
                </a:solidFill>
                <a:ea typeface="宋体" pitchFamily="2" charset="-122"/>
              </a:rPr>
              <a:t> Beach</a:t>
            </a:r>
            <a:endParaRPr lang="zh-CN" altLang="en-US" sz="1600" dirty="0"/>
          </a:p>
        </p:txBody>
      </p:sp>
      <p:sp>
        <p:nvSpPr>
          <p:cNvPr id="16" name="标题 1"/>
          <p:cNvSpPr txBox="1">
            <a:spLocks/>
          </p:cNvSpPr>
          <p:nvPr/>
        </p:nvSpPr>
        <p:spPr>
          <a:xfrm>
            <a:off x="457200" y="-27384"/>
            <a:ext cx="8229600" cy="1143000"/>
          </a:xfrm>
          <a:prstGeom prst="rect">
            <a:avLst/>
          </a:prstGeom>
        </p:spPr>
        <p:txBody>
          <a:bodyPr vert="horz" lIns="91440" tIns="45720" rIns="91440" bIns="45720" rtlCol="0" anchor="ctr">
            <a:normAutofit/>
          </a:bodyPr>
          <a:lstStyle>
            <a:defPPr>
              <a:defRPr lang="en-US"/>
            </a:defPPr>
            <a:lvl1pPr algn="ctr">
              <a:spcBef>
                <a:spcPct val="0"/>
              </a:spcBef>
              <a:buNone/>
              <a:defRPr sz="3600" b="1">
                <a:solidFill>
                  <a:srgbClr val="FFFF00"/>
                </a:solidFill>
                <a:effectLst>
                  <a:glow rad="101600">
                    <a:schemeClr val="accent1">
                      <a:satMod val="175000"/>
                      <a:alpha val="40000"/>
                    </a:schemeClr>
                  </a:glow>
                </a:effectLst>
                <a:latin typeface="+mj-lt"/>
                <a:ea typeface="+mj-ea"/>
                <a:cs typeface="+mj-cs"/>
              </a:defRPr>
            </a:lvl1pPr>
          </a:lstStyle>
          <a:p>
            <a:r>
              <a:rPr lang="en-US" altLang="zh-CN" dirty="0"/>
              <a:t>Study area</a:t>
            </a:r>
            <a:endParaRPr lang="zh-CN" altLang="en-US" dirty="0"/>
          </a:p>
        </p:txBody>
      </p:sp>
    </p:spTree>
    <p:extLst>
      <p:ext uri="{BB962C8B-B14F-4D97-AF65-F5344CB8AC3E}">
        <p14:creationId xmlns:p14="http://schemas.microsoft.com/office/powerpoint/2010/main" xmlns="" val="172914991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512" y="941819"/>
            <a:ext cx="9073008" cy="830997"/>
          </a:xfrm>
          <a:prstGeom prst="rect">
            <a:avLst/>
          </a:prstGeom>
          <a:noFill/>
        </p:spPr>
        <p:txBody>
          <a:bodyPr wrap="square" rtlCol="0">
            <a:spAutoFit/>
          </a:bodyPr>
          <a:lstStyle/>
          <a:p>
            <a:pPr marL="342900" indent="-342900">
              <a:buFont typeface="Wingdings" pitchFamily="2" charset="2"/>
              <a:buChar char="n"/>
            </a:pPr>
            <a:r>
              <a:rPr lang="en-US" altLang="zh-CN" sz="2400" b="1" i="1" dirty="0" smtClean="0">
                <a:solidFill>
                  <a:srgbClr val="A50021"/>
                </a:solidFill>
                <a:effectLst>
                  <a:outerShdw blurRad="38100" dist="38100" dir="2700000" algn="tl">
                    <a:srgbClr val="C0C0C0"/>
                  </a:outerShdw>
                </a:effectLst>
              </a:rPr>
              <a:t>Compare </a:t>
            </a:r>
            <a:r>
              <a:rPr lang="en-US" altLang="zh-CN" sz="2400" b="1" i="1" dirty="0">
                <a:solidFill>
                  <a:srgbClr val="A50021"/>
                </a:solidFill>
                <a:effectLst>
                  <a:outerShdw blurRad="38100" dist="38100" dir="2700000" algn="tl">
                    <a:srgbClr val="C0C0C0"/>
                  </a:outerShdw>
                </a:effectLst>
              </a:rPr>
              <a:t>the environment </a:t>
            </a:r>
            <a:r>
              <a:rPr lang="en-US" altLang="zh-CN" sz="2400" b="1" i="1" dirty="0" smtClean="0">
                <a:solidFill>
                  <a:srgbClr val="A50021"/>
                </a:solidFill>
                <a:effectLst>
                  <a:outerShdw blurRad="38100" dist="38100" dir="2700000" algn="tl">
                    <a:srgbClr val="C0C0C0"/>
                  </a:outerShdw>
                </a:effectLst>
              </a:rPr>
              <a:t>characteristics of </a:t>
            </a:r>
            <a:r>
              <a:rPr lang="en-US" altLang="zh-CN" sz="2400" b="1" i="1" dirty="0" err="1">
                <a:solidFill>
                  <a:srgbClr val="A50021"/>
                </a:solidFill>
                <a:effectLst>
                  <a:outerShdw blurRad="38100" dist="38100" dir="2700000" algn="tl">
                    <a:srgbClr val="C0C0C0"/>
                  </a:outerShdw>
                </a:effectLst>
              </a:rPr>
              <a:t>Xinmin</a:t>
            </a:r>
            <a:r>
              <a:rPr lang="en-US" altLang="zh-CN" sz="2400" b="1" i="1" dirty="0">
                <a:solidFill>
                  <a:srgbClr val="A50021"/>
                </a:solidFill>
                <a:effectLst>
                  <a:outerShdw blurRad="38100" dist="38100" dir="2700000" algn="tl">
                    <a:srgbClr val="C0C0C0"/>
                  </a:outerShdw>
                </a:effectLst>
              </a:rPr>
              <a:t> beach, </a:t>
            </a:r>
            <a:r>
              <a:rPr lang="en-US" altLang="zh-CN" sz="2400" b="1" i="1" dirty="0" err="1">
                <a:solidFill>
                  <a:srgbClr val="A50021"/>
                </a:solidFill>
                <a:effectLst>
                  <a:outerShdw blurRad="38100" dist="38100" dir="2700000" algn="tl">
                    <a:srgbClr val="C0C0C0"/>
                  </a:outerShdw>
                </a:effectLst>
              </a:rPr>
              <a:t>Gaoyou</a:t>
            </a:r>
            <a:r>
              <a:rPr lang="en-US" altLang="zh-CN" sz="2400" b="1" i="1" dirty="0">
                <a:solidFill>
                  <a:srgbClr val="A50021"/>
                </a:solidFill>
                <a:effectLst>
                  <a:outerShdw blurRad="38100" dist="38100" dir="2700000" algn="tl">
                    <a:srgbClr val="C0C0C0"/>
                  </a:outerShdw>
                </a:effectLst>
              </a:rPr>
              <a:t> Lake with </a:t>
            </a:r>
            <a:r>
              <a:rPr lang="en-US" altLang="zh-CN" sz="2400" b="1" i="1" dirty="0" err="1">
                <a:solidFill>
                  <a:srgbClr val="A50021"/>
                </a:solidFill>
                <a:effectLst>
                  <a:outerShdw blurRad="38100" dist="38100" dir="2700000" algn="tl">
                    <a:srgbClr val="C0C0C0"/>
                  </a:outerShdw>
                </a:effectLst>
              </a:rPr>
              <a:t>Junshan</a:t>
            </a:r>
            <a:r>
              <a:rPr lang="en-US" altLang="zh-CN" sz="2400" b="1" i="1" dirty="0">
                <a:solidFill>
                  <a:srgbClr val="A50021"/>
                </a:solidFill>
                <a:effectLst>
                  <a:outerShdw blurRad="38100" dist="38100" dir="2700000" algn="tl">
                    <a:srgbClr val="C0C0C0"/>
                  </a:outerShdw>
                </a:effectLst>
              </a:rPr>
              <a:t>, </a:t>
            </a:r>
            <a:r>
              <a:rPr lang="en-US" altLang="zh-CN" sz="2400" b="1" i="1" dirty="0" err="1">
                <a:solidFill>
                  <a:srgbClr val="A50021"/>
                </a:solidFill>
                <a:effectLst>
                  <a:outerShdw blurRad="38100" dist="38100" dir="2700000" algn="tl">
                    <a:srgbClr val="C0C0C0"/>
                  </a:outerShdw>
                </a:effectLst>
              </a:rPr>
              <a:t>Dongting</a:t>
            </a:r>
            <a:r>
              <a:rPr lang="en-US" altLang="zh-CN" sz="2400" b="1" i="1" dirty="0">
                <a:solidFill>
                  <a:srgbClr val="A50021"/>
                </a:solidFill>
                <a:effectLst>
                  <a:outerShdw blurRad="38100" dist="38100" dir="2700000" algn="tl">
                    <a:srgbClr val="C0C0C0"/>
                  </a:outerShdw>
                </a:effectLst>
              </a:rPr>
              <a:t> Lake </a:t>
            </a:r>
            <a:endParaRPr lang="zh-CN" altLang="en-US" sz="2400" b="1" i="1" dirty="0">
              <a:solidFill>
                <a:srgbClr val="A50021"/>
              </a:solidFill>
              <a:effectLst>
                <a:outerShdw blurRad="38100" dist="38100" dir="2700000" algn="tl">
                  <a:srgbClr val="C0C0C0"/>
                </a:outerShdw>
              </a:effectLst>
            </a:endParaRPr>
          </a:p>
        </p:txBody>
      </p:sp>
      <p:graphicFrame>
        <p:nvGraphicFramePr>
          <p:cNvPr id="5" name="表格 4"/>
          <p:cNvGraphicFramePr>
            <a:graphicFrameLocks noGrp="1"/>
          </p:cNvGraphicFramePr>
          <p:nvPr>
            <p:extLst>
              <p:ext uri="{D42A27DB-BD31-4B8C-83A1-F6EECF244321}">
                <p14:modId xmlns:p14="http://schemas.microsoft.com/office/powerpoint/2010/main" xmlns="" val="1866146090"/>
              </p:ext>
            </p:extLst>
          </p:nvPr>
        </p:nvGraphicFramePr>
        <p:xfrm>
          <a:off x="215422" y="1916832"/>
          <a:ext cx="7200800" cy="2875280"/>
        </p:xfrm>
        <a:graphic>
          <a:graphicData uri="http://schemas.openxmlformats.org/drawingml/2006/table">
            <a:tbl>
              <a:tblPr firstRow="1" bandRow="1">
                <a:tableStyleId>{93296810-A885-4BE3-A3E7-6D5BEEA58F35}</a:tableStyleId>
              </a:tblPr>
              <a:tblGrid>
                <a:gridCol w="1872208"/>
                <a:gridCol w="2952328"/>
                <a:gridCol w="2376264"/>
              </a:tblGrid>
              <a:tr h="178922">
                <a:tc>
                  <a:txBody>
                    <a:bodyPr/>
                    <a:lstStyle/>
                    <a:p>
                      <a:pPr marL="0" marR="0" indent="0" algn="ctr" defTabSz="914400" rtl="0" eaLnBrk="1" fontAlgn="auto" latinLnBrk="0" hangingPunct="1">
                        <a:lnSpc>
                          <a:spcPts val="1600"/>
                        </a:lnSpc>
                        <a:spcBef>
                          <a:spcPts val="0"/>
                        </a:spcBef>
                        <a:spcAft>
                          <a:spcPts val="0"/>
                        </a:spcAft>
                        <a:buClrTx/>
                        <a:buSzTx/>
                        <a:buFontTx/>
                        <a:buNone/>
                        <a:tabLst/>
                        <a:defRPr/>
                      </a:pPr>
                      <a:endParaRPr lang="zh-CN" altLang="en-US" sz="1800" b="1" dirty="0" smtClean="0">
                        <a:solidFill>
                          <a:schemeClr val="tx1"/>
                        </a:solidFill>
                      </a:endParaRPr>
                    </a:p>
                  </a:txBody>
                  <a:tcPr anchor="ctr"/>
                </a:tc>
                <a:tc>
                  <a:txBody>
                    <a:bodyPr/>
                    <a:lstStyle/>
                    <a:p>
                      <a:pPr algn="ctr">
                        <a:lnSpc>
                          <a:spcPts val="1600"/>
                        </a:lnSpc>
                      </a:pPr>
                      <a:r>
                        <a:rPr lang="en-US" altLang="zh-CN" sz="1600" dirty="0" smtClean="0">
                          <a:solidFill>
                            <a:schemeClr val="tx1"/>
                          </a:solidFill>
                        </a:rPr>
                        <a:t>P: </a:t>
                      </a:r>
                      <a:r>
                        <a:rPr lang="en-US" altLang="zh-CN" sz="1600" dirty="0" err="1" smtClean="0">
                          <a:solidFill>
                            <a:schemeClr val="tx1"/>
                          </a:solidFill>
                        </a:rPr>
                        <a:t>Junshan</a:t>
                      </a:r>
                      <a:r>
                        <a:rPr lang="en-US" altLang="zh-CN" sz="1600" baseline="0" dirty="0" smtClean="0">
                          <a:solidFill>
                            <a:schemeClr val="tx1"/>
                          </a:solidFill>
                        </a:rPr>
                        <a:t>,</a:t>
                      </a:r>
                    </a:p>
                    <a:p>
                      <a:pPr algn="ctr">
                        <a:lnSpc>
                          <a:spcPts val="1600"/>
                        </a:lnSpc>
                      </a:pPr>
                      <a:r>
                        <a:rPr lang="en-US" altLang="zh-CN" sz="1600" baseline="0" dirty="0" err="1" smtClean="0">
                          <a:solidFill>
                            <a:schemeClr val="tx1"/>
                          </a:solidFill>
                        </a:rPr>
                        <a:t>Dongting</a:t>
                      </a:r>
                      <a:r>
                        <a:rPr lang="en-US" altLang="zh-CN" sz="1600" baseline="0" dirty="0" smtClean="0">
                          <a:solidFill>
                            <a:schemeClr val="tx1"/>
                          </a:solidFill>
                        </a:rPr>
                        <a:t> Lake</a:t>
                      </a:r>
                      <a:endParaRPr lang="zh-CN" altLang="en-US" sz="1600" b="1" dirty="0">
                        <a:solidFill>
                          <a:schemeClr val="tx1"/>
                        </a:solidFill>
                      </a:endParaRPr>
                    </a:p>
                  </a:txBody>
                  <a:tcPr anchor="ctr"/>
                </a:tc>
                <a:tc>
                  <a:txBody>
                    <a:bodyPr/>
                    <a:lstStyle/>
                    <a:p>
                      <a:pPr marL="0" marR="0" indent="0" algn="ctr" defTabSz="914400" rtl="0" eaLnBrk="1" fontAlgn="auto" latinLnBrk="0" hangingPunct="1">
                        <a:lnSpc>
                          <a:spcPts val="1600"/>
                        </a:lnSpc>
                        <a:spcBef>
                          <a:spcPts val="0"/>
                        </a:spcBef>
                        <a:spcAft>
                          <a:spcPts val="0"/>
                        </a:spcAft>
                        <a:buClrTx/>
                        <a:buSzTx/>
                        <a:buFontTx/>
                        <a:buNone/>
                        <a:tabLst/>
                        <a:defRPr/>
                      </a:pPr>
                      <a:r>
                        <a:rPr lang="en-US" altLang="zh-CN" sz="1600" dirty="0" smtClean="0">
                          <a:solidFill>
                            <a:schemeClr val="tx1"/>
                          </a:solidFill>
                        </a:rPr>
                        <a:t>C: </a:t>
                      </a:r>
                      <a:r>
                        <a:rPr lang="en-US" altLang="zh-CN" sz="1600" dirty="0" err="1" smtClean="0">
                          <a:solidFill>
                            <a:schemeClr val="tx1"/>
                          </a:solidFill>
                        </a:rPr>
                        <a:t>Xinmin</a:t>
                      </a:r>
                      <a:r>
                        <a:rPr lang="en-US" altLang="zh-CN" sz="1600" baseline="0" dirty="0" smtClean="0">
                          <a:solidFill>
                            <a:schemeClr val="tx1"/>
                          </a:solidFill>
                        </a:rPr>
                        <a:t> Beach,</a:t>
                      </a:r>
                    </a:p>
                    <a:p>
                      <a:pPr marL="0" marR="0" indent="0" algn="ctr" defTabSz="914400" rtl="0" eaLnBrk="1" fontAlgn="auto" latinLnBrk="0" hangingPunct="1">
                        <a:lnSpc>
                          <a:spcPts val="1600"/>
                        </a:lnSpc>
                        <a:spcBef>
                          <a:spcPts val="0"/>
                        </a:spcBef>
                        <a:spcAft>
                          <a:spcPts val="0"/>
                        </a:spcAft>
                        <a:buClrTx/>
                        <a:buSzTx/>
                        <a:buFontTx/>
                        <a:buNone/>
                        <a:tabLst/>
                        <a:defRPr/>
                      </a:pPr>
                      <a:r>
                        <a:rPr lang="en-US" altLang="zh-CN" sz="1600" baseline="0" dirty="0" err="1" smtClean="0">
                          <a:solidFill>
                            <a:schemeClr val="tx1"/>
                          </a:solidFill>
                        </a:rPr>
                        <a:t>Gaoyou</a:t>
                      </a:r>
                      <a:r>
                        <a:rPr lang="en-US" altLang="zh-CN" sz="1600" baseline="0" dirty="0" smtClean="0">
                          <a:solidFill>
                            <a:schemeClr val="tx1"/>
                          </a:solidFill>
                        </a:rPr>
                        <a:t> Lake</a:t>
                      </a:r>
                      <a:endParaRPr lang="zh-CN" altLang="en-US" sz="1600" b="1" dirty="0">
                        <a:solidFill>
                          <a:schemeClr val="tx1"/>
                        </a:solidFill>
                      </a:endParaRPr>
                    </a:p>
                  </a:txBody>
                  <a:tcPr anchor="ctr"/>
                </a:tc>
              </a:tr>
              <a:tr h="178922">
                <a:tc>
                  <a:txBody>
                    <a:bodyPr/>
                    <a:lstStyle/>
                    <a:p>
                      <a:pPr algn="ctr">
                        <a:lnSpc>
                          <a:spcPts val="1600"/>
                        </a:lnSpc>
                      </a:pPr>
                      <a:r>
                        <a:rPr lang="en-US" altLang="zh-CN" sz="1600" b="1" dirty="0" smtClean="0">
                          <a:solidFill>
                            <a:schemeClr val="tx1"/>
                          </a:solidFill>
                        </a:rPr>
                        <a:t>Types of distribution</a:t>
                      </a:r>
                      <a:endParaRPr lang="zh-CN" altLang="en-US" sz="1600" b="1" dirty="0">
                        <a:solidFill>
                          <a:schemeClr val="tx1"/>
                        </a:solidFill>
                      </a:endParaRPr>
                    </a:p>
                  </a:txBody>
                  <a:tcPr anchor="ctr"/>
                </a:tc>
                <a:tc>
                  <a:txBody>
                    <a:bodyPr/>
                    <a:lstStyle/>
                    <a:p>
                      <a:pPr algn="ctr">
                        <a:lnSpc>
                          <a:spcPts val="1600"/>
                        </a:lnSpc>
                      </a:pPr>
                      <a:r>
                        <a:rPr lang="en-US" altLang="zh-CN" sz="1600" dirty="0" smtClean="0">
                          <a:solidFill>
                            <a:schemeClr val="tx1"/>
                          </a:solidFill>
                        </a:rPr>
                        <a:t>Lake</a:t>
                      </a:r>
                      <a:r>
                        <a:rPr lang="en-US" altLang="zh-CN" sz="1600" baseline="0" dirty="0" smtClean="0">
                          <a:solidFill>
                            <a:schemeClr val="tx1"/>
                          </a:solidFill>
                        </a:rPr>
                        <a:t> type</a:t>
                      </a:r>
                      <a:endParaRPr lang="zh-CN" altLang="en-US" sz="1600" b="1" dirty="0">
                        <a:solidFill>
                          <a:schemeClr val="tx1"/>
                        </a:solidFill>
                      </a:endParaRPr>
                    </a:p>
                  </a:txBody>
                  <a:tcPr anchor="ctr"/>
                </a:tc>
                <a:tc>
                  <a:txBody>
                    <a:bodyPr/>
                    <a:lstStyle/>
                    <a:p>
                      <a:pPr marL="0" marR="0" indent="0" algn="ctr" defTabSz="914400" rtl="0" eaLnBrk="1" fontAlgn="auto" latinLnBrk="0" hangingPunct="1">
                        <a:lnSpc>
                          <a:spcPts val="1600"/>
                        </a:lnSpc>
                        <a:spcBef>
                          <a:spcPts val="0"/>
                        </a:spcBef>
                        <a:spcAft>
                          <a:spcPts val="0"/>
                        </a:spcAft>
                        <a:buClrTx/>
                        <a:buSzTx/>
                        <a:buFontTx/>
                        <a:buNone/>
                        <a:tabLst/>
                        <a:defRPr/>
                      </a:pPr>
                      <a:r>
                        <a:rPr lang="en-US" altLang="zh-CN" sz="1600" dirty="0" smtClean="0">
                          <a:solidFill>
                            <a:schemeClr val="tx1"/>
                          </a:solidFill>
                        </a:rPr>
                        <a:t>Lake</a:t>
                      </a:r>
                      <a:r>
                        <a:rPr lang="en-US" altLang="zh-CN" sz="1600" baseline="0" dirty="0" smtClean="0">
                          <a:solidFill>
                            <a:schemeClr val="tx1"/>
                          </a:solidFill>
                        </a:rPr>
                        <a:t> type</a:t>
                      </a:r>
                      <a:endParaRPr lang="zh-CN" altLang="en-US" sz="1600" b="1" dirty="0" smtClean="0">
                        <a:solidFill>
                          <a:schemeClr val="tx1"/>
                        </a:solidFill>
                      </a:endParaRPr>
                    </a:p>
                  </a:txBody>
                  <a:tcPr anchor="ctr"/>
                </a:tc>
              </a:tr>
              <a:tr h="313114">
                <a:tc>
                  <a:txBody>
                    <a:bodyPr/>
                    <a:lstStyle/>
                    <a:p>
                      <a:pPr algn="ctr">
                        <a:lnSpc>
                          <a:spcPts val="1600"/>
                        </a:lnSpc>
                      </a:pPr>
                      <a:r>
                        <a:rPr lang="en-US" altLang="zh-CN" sz="1600" b="1" dirty="0" smtClean="0">
                          <a:solidFill>
                            <a:schemeClr val="tx1"/>
                          </a:solidFill>
                        </a:rPr>
                        <a:t>Environment renovation</a:t>
                      </a:r>
                      <a:endParaRPr lang="zh-CN" altLang="en-US" sz="1600" b="1" dirty="0">
                        <a:solidFill>
                          <a:schemeClr val="tx1"/>
                        </a:solidFill>
                      </a:endParaRPr>
                    </a:p>
                  </a:txBody>
                  <a:tcPr anchor="ctr"/>
                </a:tc>
                <a:tc>
                  <a:txBody>
                    <a:bodyPr/>
                    <a:lstStyle/>
                    <a:p>
                      <a:pPr algn="ctr">
                        <a:lnSpc>
                          <a:spcPts val="1600"/>
                        </a:lnSpc>
                      </a:pPr>
                      <a:r>
                        <a:rPr lang="en-US" altLang="zh-CN" sz="1600" dirty="0" smtClean="0">
                          <a:solidFill>
                            <a:schemeClr val="tx1"/>
                          </a:solidFill>
                        </a:rPr>
                        <a:t>Inside and outside</a:t>
                      </a:r>
                      <a:r>
                        <a:rPr lang="en-US" altLang="zh-CN" sz="1600" baseline="0" dirty="0" smtClean="0">
                          <a:solidFill>
                            <a:schemeClr val="tx1"/>
                          </a:solidFill>
                        </a:rPr>
                        <a:t> embankment, </a:t>
                      </a:r>
                      <a:r>
                        <a:rPr lang="en-US" altLang="zh-CN" sz="1600" dirty="0" smtClean="0">
                          <a:solidFill>
                            <a:schemeClr val="tx1"/>
                          </a:solidFill>
                        </a:rPr>
                        <a:t>inside</a:t>
                      </a:r>
                      <a:r>
                        <a:rPr lang="en-US" altLang="zh-CN" sz="1600" baseline="0" dirty="0" smtClean="0">
                          <a:solidFill>
                            <a:schemeClr val="tx1"/>
                          </a:solidFill>
                        </a:rPr>
                        <a:t> embankment is </a:t>
                      </a:r>
                      <a:r>
                        <a:rPr lang="en-US" altLang="zh-CN" sz="1600" kern="1200" dirty="0" smtClean="0">
                          <a:solidFill>
                            <a:schemeClr val="tx1"/>
                          </a:solidFill>
                        </a:rPr>
                        <a:t>reclaimed</a:t>
                      </a:r>
                      <a:endParaRPr lang="zh-CN" altLang="en-US" sz="1600" b="1" dirty="0">
                        <a:solidFill>
                          <a:schemeClr val="tx1"/>
                        </a:solidFill>
                      </a:endParaRPr>
                    </a:p>
                  </a:txBody>
                  <a:tcPr anchor="ctr"/>
                </a:tc>
                <a:tc>
                  <a:txBody>
                    <a:bodyPr/>
                    <a:lstStyle/>
                    <a:p>
                      <a:pPr algn="ctr">
                        <a:lnSpc>
                          <a:spcPts val="1600"/>
                        </a:lnSpc>
                      </a:pPr>
                      <a:r>
                        <a:rPr lang="en-US" altLang="zh-CN" sz="1600" dirty="0" smtClean="0">
                          <a:solidFill>
                            <a:schemeClr val="tx1"/>
                          </a:solidFill>
                        </a:rPr>
                        <a:t>Inside and outside</a:t>
                      </a:r>
                      <a:r>
                        <a:rPr lang="en-US" altLang="zh-CN" sz="1600" baseline="0" dirty="0" smtClean="0">
                          <a:solidFill>
                            <a:schemeClr val="tx1"/>
                          </a:solidFill>
                        </a:rPr>
                        <a:t> levee, in</a:t>
                      </a:r>
                      <a:r>
                        <a:rPr lang="en-US" altLang="zh-CN" sz="1600" dirty="0" smtClean="0">
                          <a:solidFill>
                            <a:schemeClr val="tx1"/>
                          </a:solidFill>
                        </a:rPr>
                        <a:t>side</a:t>
                      </a:r>
                      <a:r>
                        <a:rPr lang="en-US" altLang="zh-CN" sz="1600" baseline="0" dirty="0" smtClean="0">
                          <a:solidFill>
                            <a:schemeClr val="tx1"/>
                          </a:solidFill>
                        </a:rPr>
                        <a:t> levee is </a:t>
                      </a:r>
                      <a:r>
                        <a:rPr lang="en-US" altLang="zh-CN" sz="1600" kern="1200" dirty="0" smtClean="0">
                          <a:solidFill>
                            <a:schemeClr val="tx1"/>
                          </a:solidFill>
                        </a:rPr>
                        <a:t>reclaimed</a:t>
                      </a:r>
                      <a:endParaRPr lang="zh-CN" altLang="en-US" sz="1600" b="1" dirty="0">
                        <a:solidFill>
                          <a:schemeClr val="tx1"/>
                        </a:solidFill>
                      </a:endParaRPr>
                    </a:p>
                  </a:txBody>
                  <a:tcPr anchor="ctr"/>
                </a:tc>
              </a:tr>
              <a:tr h="313114">
                <a:tc>
                  <a:txBody>
                    <a:bodyPr/>
                    <a:lstStyle/>
                    <a:p>
                      <a:pPr algn="ctr">
                        <a:lnSpc>
                          <a:spcPts val="1600"/>
                        </a:lnSpc>
                      </a:pPr>
                      <a:r>
                        <a:rPr lang="en-US" altLang="zh-CN" sz="1600" b="1" dirty="0" smtClean="0">
                          <a:solidFill>
                            <a:schemeClr val="tx1"/>
                          </a:solidFill>
                        </a:rPr>
                        <a:t>Influence of water distribution</a:t>
                      </a:r>
                      <a:endParaRPr lang="zh-CN" altLang="en-US" sz="1600" b="1" dirty="0">
                        <a:solidFill>
                          <a:schemeClr val="tx1"/>
                        </a:solidFill>
                      </a:endParaRPr>
                    </a:p>
                  </a:txBody>
                  <a:tcPr anchor="ctr"/>
                </a:tc>
                <a:tc>
                  <a:txBody>
                    <a:bodyPr/>
                    <a:lstStyle/>
                    <a:p>
                      <a:pPr marL="0" marR="0" indent="0" algn="ctr" defTabSz="914400" rtl="0" eaLnBrk="1" fontAlgn="auto" latinLnBrk="0" hangingPunct="1">
                        <a:lnSpc>
                          <a:spcPts val="1600"/>
                        </a:lnSpc>
                        <a:spcBef>
                          <a:spcPts val="0"/>
                        </a:spcBef>
                        <a:spcAft>
                          <a:spcPts val="0"/>
                        </a:spcAft>
                        <a:buClrTx/>
                        <a:buSzTx/>
                        <a:buFontTx/>
                        <a:buNone/>
                        <a:tabLst/>
                        <a:defRPr/>
                      </a:pPr>
                      <a:r>
                        <a:rPr lang="en-US" altLang="zh-CN" sz="1600" dirty="0" smtClean="0">
                          <a:solidFill>
                            <a:schemeClr val="tx1"/>
                          </a:solidFill>
                        </a:rPr>
                        <a:t>Winter Land,</a:t>
                      </a:r>
                      <a:r>
                        <a:rPr lang="en-US" altLang="zh-CN" sz="1600" baseline="0" dirty="0" smtClean="0">
                          <a:solidFill>
                            <a:schemeClr val="tx1"/>
                          </a:solidFill>
                        </a:rPr>
                        <a:t> Summer Water</a:t>
                      </a:r>
                      <a:endParaRPr lang="zh-CN" altLang="en-US" sz="1600" b="1" dirty="0">
                        <a:solidFill>
                          <a:schemeClr val="tx1"/>
                        </a:solidFill>
                      </a:endParaRPr>
                    </a:p>
                  </a:txBody>
                  <a:tcPr anchor="ctr"/>
                </a:tc>
                <a:tc>
                  <a:txBody>
                    <a:bodyPr/>
                    <a:lstStyle/>
                    <a:p>
                      <a:pPr algn="ctr">
                        <a:lnSpc>
                          <a:spcPts val="1600"/>
                        </a:lnSpc>
                      </a:pPr>
                      <a:r>
                        <a:rPr lang="en-US" altLang="zh-CN" sz="1600" dirty="0" smtClean="0">
                          <a:solidFill>
                            <a:schemeClr val="tx1"/>
                          </a:solidFill>
                        </a:rPr>
                        <a:t>Flood</a:t>
                      </a:r>
                      <a:r>
                        <a:rPr lang="en-US" altLang="zh-CN" sz="1600" baseline="0" dirty="0" smtClean="0">
                          <a:solidFill>
                            <a:schemeClr val="tx1"/>
                          </a:solidFill>
                        </a:rPr>
                        <a:t>plains</a:t>
                      </a:r>
                      <a:endParaRPr lang="zh-CN" altLang="en-US" sz="1600" b="1" dirty="0">
                        <a:solidFill>
                          <a:schemeClr val="tx1"/>
                        </a:solidFill>
                      </a:endParaRPr>
                    </a:p>
                  </a:txBody>
                  <a:tcPr anchor="ctr"/>
                </a:tc>
              </a:tr>
              <a:tr h="178922">
                <a:tc>
                  <a:txBody>
                    <a:bodyPr/>
                    <a:lstStyle/>
                    <a:p>
                      <a:pPr algn="ctr">
                        <a:lnSpc>
                          <a:spcPts val="1600"/>
                        </a:lnSpc>
                      </a:pPr>
                      <a:r>
                        <a:rPr lang="en-US" altLang="zh-CN" sz="1600" b="1" dirty="0" smtClean="0">
                          <a:solidFill>
                            <a:schemeClr val="tx1"/>
                          </a:solidFill>
                        </a:rPr>
                        <a:t>Time of medication</a:t>
                      </a:r>
                      <a:endParaRPr lang="zh-CN" altLang="en-US" sz="1600" b="1" dirty="0">
                        <a:solidFill>
                          <a:schemeClr val="tx1"/>
                        </a:solidFill>
                      </a:endParaRPr>
                    </a:p>
                  </a:txBody>
                  <a:tcPr anchor="ctr"/>
                </a:tc>
                <a:tc>
                  <a:txBody>
                    <a:bodyPr/>
                    <a:lstStyle/>
                    <a:p>
                      <a:pPr marL="0" marR="0" indent="0" algn="ctr" defTabSz="914400" rtl="0" eaLnBrk="1" fontAlgn="auto" latinLnBrk="0" hangingPunct="1">
                        <a:lnSpc>
                          <a:spcPts val="1600"/>
                        </a:lnSpc>
                        <a:spcBef>
                          <a:spcPts val="0"/>
                        </a:spcBef>
                        <a:spcAft>
                          <a:spcPts val="0"/>
                        </a:spcAft>
                        <a:buClrTx/>
                        <a:buSzTx/>
                        <a:buFontTx/>
                        <a:buNone/>
                        <a:tabLst/>
                        <a:defRPr/>
                      </a:pPr>
                      <a:r>
                        <a:rPr lang="en-US" altLang="zh-CN" sz="1600" dirty="0" smtClean="0">
                          <a:solidFill>
                            <a:schemeClr val="tx1"/>
                          </a:solidFill>
                        </a:rPr>
                        <a:t>Spring and Autumn </a:t>
                      </a:r>
                      <a:endParaRPr lang="zh-CN" altLang="en-US" sz="1600" b="1" dirty="0" smtClean="0">
                        <a:solidFill>
                          <a:schemeClr val="tx1"/>
                        </a:solidFill>
                      </a:endParaRPr>
                    </a:p>
                  </a:txBody>
                  <a:tcPr anchor="ctr"/>
                </a:tc>
                <a:tc>
                  <a:txBody>
                    <a:bodyPr/>
                    <a:lstStyle/>
                    <a:p>
                      <a:pPr marL="0" marR="0" indent="0" algn="ctr" defTabSz="914400" rtl="0" eaLnBrk="1" fontAlgn="auto" latinLnBrk="0" hangingPunct="1">
                        <a:lnSpc>
                          <a:spcPts val="1600"/>
                        </a:lnSpc>
                        <a:spcBef>
                          <a:spcPts val="0"/>
                        </a:spcBef>
                        <a:spcAft>
                          <a:spcPts val="0"/>
                        </a:spcAft>
                        <a:buClrTx/>
                        <a:buSzTx/>
                        <a:buFontTx/>
                        <a:buNone/>
                        <a:tabLst/>
                        <a:defRPr/>
                      </a:pPr>
                      <a:r>
                        <a:rPr lang="en-US" altLang="zh-CN" sz="1600" dirty="0" smtClean="0">
                          <a:solidFill>
                            <a:schemeClr val="tx1"/>
                          </a:solidFill>
                        </a:rPr>
                        <a:t>Spring and Autumn </a:t>
                      </a:r>
                    </a:p>
                  </a:txBody>
                  <a:tcPr anchor="ctr"/>
                </a:tc>
              </a:tr>
              <a:tr h="178922">
                <a:tc>
                  <a:txBody>
                    <a:bodyPr/>
                    <a:lstStyle/>
                    <a:p>
                      <a:pPr algn="ctr">
                        <a:lnSpc>
                          <a:spcPts val="1600"/>
                        </a:lnSpc>
                      </a:pPr>
                      <a:r>
                        <a:rPr lang="en-US" altLang="zh-CN" sz="1600" b="1" dirty="0" smtClean="0">
                          <a:solidFill>
                            <a:schemeClr val="tx1"/>
                          </a:solidFill>
                        </a:rPr>
                        <a:t>LST </a:t>
                      </a:r>
                      <a:endParaRPr lang="zh-CN" altLang="en-US" sz="1600" b="1" dirty="0">
                        <a:solidFill>
                          <a:schemeClr val="tx1"/>
                        </a:solidFill>
                      </a:endParaRPr>
                    </a:p>
                  </a:txBody>
                  <a:tcPr anchor="ctr"/>
                </a:tc>
                <a:tc>
                  <a:txBody>
                    <a:bodyPr/>
                    <a:lstStyle/>
                    <a:p>
                      <a:pPr marL="0" marR="0" indent="0" algn="ctr" defTabSz="914400" rtl="0" eaLnBrk="1" fontAlgn="auto" latinLnBrk="0" hangingPunct="1">
                        <a:lnSpc>
                          <a:spcPts val="1600"/>
                        </a:lnSpc>
                        <a:spcBef>
                          <a:spcPts val="0"/>
                        </a:spcBef>
                        <a:spcAft>
                          <a:spcPts val="0"/>
                        </a:spcAft>
                        <a:buClrTx/>
                        <a:buSzTx/>
                        <a:buFontTx/>
                        <a:buNone/>
                        <a:tabLst/>
                        <a:defRPr/>
                      </a:pPr>
                      <a:r>
                        <a:rPr lang="en-US" sz="1800" b="0" i="0" kern="1200" dirty="0" smtClean="0">
                          <a:solidFill>
                            <a:schemeClr val="tx1"/>
                          </a:solidFill>
                          <a:latin typeface="+mn-lt"/>
                          <a:ea typeface="+mn-ea"/>
                          <a:cs typeface="+mn-cs"/>
                        </a:rPr>
                        <a:t> </a:t>
                      </a:r>
                      <a:r>
                        <a:rPr lang="en-US" sz="1600" kern="1200" dirty="0" smtClean="0">
                          <a:solidFill>
                            <a:schemeClr val="tx1"/>
                          </a:solidFill>
                          <a:latin typeface="+mn-lt"/>
                          <a:ea typeface="+mn-ea"/>
                          <a:cs typeface="+mn-cs"/>
                        </a:rPr>
                        <a:t>suitable breeding</a:t>
                      </a:r>
                      <a:endParaRPr lang="zh-CN" altLang="en-US" sz="1600" kern="1200" dirty="0">
                        <a:solidFill>
                          <a:schemeClr val="tx1"/>
                        </a:solidFill>
                        <a:latin typeface="+mn-lt"/>
                        <a:ea typeface="+mn-ea"/>
                        <a:cs typeface="+mn-cs"/>
                      </a:endParaRPr>
                    </a:p>
                  </a:txBody>
                  <a:tcPr anchor="ctr"/>
                </a:tc>
                <a:tc>
                  <a:txBody>
                    <a:bodyPr/>
                    <a:lstStyle/>
                    <a:p>
                      <a:pPr marL="0" marR="0" indent="0" algn="ctr" defTabSz="914400" rtl="0" eaLnBrk="1" fontAlgn="auto" latinLnBrk="0" hangingPunct="1">
                        <a:lnSpc>
                          <a:spcPts val="1600"/>
                        </a:lnSpc>
                        <a:spcBef>
                          <a:spcPts val="0"/>
                        </a:spcBef>
                        <a:spcAft>
                          <a:spcPts val="0"/>
                        </a:spcAft>
                        <a:buClrTx/>
                        <a:buSzTx/>
                        <a:buFontTx/>
                        <a:buNone/>
                        <a:tabLst/>
                        <a:defRPr/>
                      </a:pPr>
                      <a:r>
                        <a:rPr lang="en-US" sz="1800" b="0" i="0" kern="1200" dirty="0" smtClean="0">
                          <a:solidFill>
                            <a:schemeClr val="tx1"/>
                          </a:solidFill>
                          <a:latin typeface="+mn-lt"/>
                          <a:ea typeface="+mn-ea"/>
                          <a:cs typeface="+mn-cs"/>
                        </a:rPr>
                        <a:t> </a:t>
                      </a:r>
                      <a:r>
                        <a:rPr lang="en-US" sz="1600" kern="1200" dirty="0" smtClean="0">
                          <a:solidFill>
                            <a:schemeClr val="tx1"/>
                          </a:solidFill>
                          <a:latin typeface="+mn-lt"/>
                          <a:ea typeface="+mn-ea"/>
                          <a:cs typeface="+mn-cs"/>
                        </a:rPr>
                        <a:t>suitable breeding</a:t>
                      </a:r>
                      <a:endParaRPr lang="zh-CN" altLang="en-US" sz="1600" kern="1200" dirty="0" smtClean="0">
                        <a:solidFill>
                          <a:schemeClr val="tx1"/>
                        </a:solidFill>
                        <a:latin typeface="+mn-lt"/>
                        <a:ea typeface="+mn-ea"/>
                        <a:cs typeface="+mn-cs"/>
                      </a:endParaRPr>
                    </a:p>
                  </a:txBody>
                  <a:tcPr anchor="ctr"/>
                </a:tc>
              </a:tr>
              <a:tr h="178922">
                <a:tc>
                  <a:txBody>
                    <a:bodyPr/>
                    <a:lstStyle/>
                    <a:p>
                      <a:pPr algn="ctr">
                        <a:lnSpc>
                          <a:spcPts val="1600"/>
                        </a:lnSpc>
                      </a:pPr>
                      <a:r>
                        <a:rPr lang="en-US" altLang="zh-CN" sz="1600" b="1" dirty="0" smtClean="0">
                          <a:solidFill>
                            <a:schemeClr val="tx1"/>
                          </a:solidFill>
                        </a:rPr>
                        <a:t>Elevation</a:t>
                      </a:r>
                      <a:endParaRPr lang="zh-CN" altLang="en-US" sz="1600" b="1" dirty="0">
                        <a:solidFill>
                          <a:schemeClr val="tx1"/>
                        </a:solidFill>
                      </a:endParaRPr>
                    </a:p>
                  </a:txBody>
                  <a:tcPr anchor="ctr"/>
                </a:tc>
                <a:tc>
                  <a:txBody>
                    <a:bodyPr/>
                    <a:lstStyle/>
                    <a:p>
                      <a:pPr marL="0" marR="0" indent="0" algn="ctr" defTabSz="914400" rtl="0" eaLnBrk="1" fontAlgn="auto" latinLnBrk="0" hangingPunct="1">
                        <a:lnSpc>
                          <a:spcPts val="1600"/>
                        </a:lnSpc>
                        <a:spcBef>
                          <a:spcPts val="0"/>
                        </a:spcBef>
                        <a:spcAft>
                          <a:spcPts val="0"/>
                        </a:spcAft>
                        <a:buClrTx/>
                        <a:buSzTx/>
                        <a:buFontTx/>
                        <a:buNone/>
                        <a:tabLst/>
                        <a:defRPr/>
                      </a:pPr>
                      <a:r>
                        <a:rPr lang="en-US" altLang="zh-CN" sz="1600" dirty="0" smtClean="0">
                          <a:solidFill>
                            <a:schemeClr val="tx1"/>
                          </a:solidFill>
                        </a:rPr>
                        <a:t>20-35m</a:t>
                      </a:r>
                      <a:endParaRPr lang="zh-CN" altLang="en-US" sz="1600" dirty="0">
                        <a:solidFill>
                          <a:schemeClr val="tx1"/>
                        </a:solidFill>
                      </a:endParaRPr>
                    </a:p>
                  </a:txBody>
                  <a:tcPr anchor="ctr"/>
                </a:tc>
                <a:tc>
                  <a:txBody>
                    <a:bodyPr/>
                    <a:lstStyle/>
                    <a:p>
                      <a:pPr marL="0" marR="0" indent="0" algn="ctr" defTabSz="914400" rtl="0" eaLnBrk="1" fontAlgn="auto" latinLnBrk="0" hangingPunct="1">
                        <a:lnSpc>
                          <a:spcPts val="1600"/>
                        </a:lnSpc>
                        <a:spcBef>
                          <a:spcPts val="0"/>
                        </a:spcBef>
                        <a:spcAft>
                          <a:spcPts val="0"/>
                        </a:spcAft>
                        <a:buClrTx/>
                        <a:buSzTx/>
                        <a:buFontTx/>
                        <a:buNone/>
                        <a:tabLst/>
                        <a:defRPr/>
                      </a:pPr>
                      <a:r>
                        <a:rPr lang="en-US" altLang="zh-CN" sz="1600" dirty="0" smtClean="0">
                          <a:solidFill>
                            <a:schemeClr val="tx1"/>
                          </a:solidFill>
                        </a:rPr>
                        <a:t>1-7m</a:t>
                      </a:r>
                    </a:p>
                  </a:txBody>
                  <a:tcPr anchor="ctr"/>
                </a:tc>
              </a:tr>
            </a:tbl>
          </a:graphicData>
        </a:graphic>
      </p:graphicFrame>
      <p:sp>
        <p:nvSpPr>
          <p:cNvPr id="6" name="TextBox 5"/>
          <p:cNvSpPr txBox="1"/>
          <p:nvPr/>
        </p:nvSpPr>
        <p:spPr>
          <a:xfrm>
            <a:off x="241176" y="4869160"/>
            <a:ext cx="8579296" cy="1200329"/>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marL="355600" indent="-355600">
              <a:buFont typeface="Wingdings" panose="05000000000000000000" pitchFamily="2" charset="2"/>
              <a:buChar char="Ø"/>
            </a:pPr>
            <a:r>
              <a:rPr lang="en-US" altLang="zh-CN" b="1" dirty="0"/>
              <a:t>The environment of </a:t>
            </a:r>
            <a:r>
              <a:rPr lang="en-US" altLang="zh-CN" b="1" dirty="0" err="1"/>
              <a:t>Xinmin</a:t>
            </a:r>
            <a:r>
              <a:rPr lang="en-US" altLang="zh-CN" b="1" dirty="0"/>
              <a:t> Beach is basically </a:t>
            </a:r>
            <a:r>
              <a:rPr lang="en-US" altLang="zh-CN" b="1" dirty="0" smtClean="0"/>
              <a:t>consistent </a:t>
            </a:r>
            <a:r>
              <a:rPr lang="en-US" altLang="zh-CN" b="1" dirty="0"/>
              <a:t>with </a:t>
            </a:r>
            <a:r>
              <a:rPr lang="en-US" altLang="zh-CN" b="1" dirty="0" err="1" smtClean="0"/>
              <a:t>Junshan</a:t>
            </a:r>
            <a:r>
              <a:rPr lang="en-US" altLang="zh-CN" b="1" dirty="0" smtClean="0"/>
              <a:t>, </a:t>
            </a:r>
            <a:r>
              <a:rPr lang="en-US" altLang="zh-CN" b="1" dirty="0"/>
              <a:t>except for the </a:t>
            </a:r>
            <a:r>
              <a:rPr lang="en-US" altLang="zh-CN" b="1" dirty="0" smtClean="0"/>
              <a:t>elevation.</a:t>
            </a:r>
            <a:endParaRPr lang="zh-CN" altLang="en-US" dirty="0"/>
          </a:p>
          <a:p>
            <a:pPr marL="355600" indent="-355600">
              <a:buFont typeface="Wingdings" panose="05000000000000000000" pitchFamily="2" charset="2"/>
              <a:buChar char="Ø"/>
            </a:pPr>
            <a:r>
              <a:rPr lang="en-US" altLang="zh-CN" b="1" dirty="0" smtClean="0"/>
              <a:t>Need to build a new suitability index membership function of </a:t>
            </a:r>
            <a:r>
              <a:rPr lang="en-US" altLang="zh-CN" b="1" dirty="0" smtClean="0">
                <a:solidFill>
                  <a:srgbClr val="0070C0"/>
                </a:solidFill>
              </a:rPr>
              <a:t>elevation </a:t>
            </a:r>
            <a:r>
              <a:rPr lang="en-US" altLang="zh-CN" b="1" dirty="0"/>
              <a:t>to improve the T-S Fuzzy RS monitoring </a:t>
            </a:r>
            <a:r>
              <a:rPr lang="en-US" altLang="zh-CN" b="1" dirty="0" smtClean="0"/>
              <a:t>model built by the data of </a:t>
            </a:r>
            <a:r>
              <a:rPr lang="en-US" altLang="zh-CN" b="1" dirty="0" err="1" smtClean="0"/>
              <a:t>Junshan</a:t>
            </a:r>
            <a:r>
              <a:rPr lang="en-US" altLang="zh-CN" b="1" dirty="0" smtClean="0"/>
              <a:t>, </a:t>
            </a:r>
            <a:r>
              <a:rPr lang="en-US" altLang="zh-CN" b="1" dirty="0" err="1" smtClean="0"/>
              <a:t>Dongting</a:t>
            </a:r>
            <a:r>
              <a:rPr lang="en-US" altLang="zh-CN" b="1" dirty="0" smtClean="0"/>
              <a:t> Lake.</a:t>
            </a:r>
            <a:endParaRPr lang="en-US" altLang="zh-CN" b="1" dirty="0"/>
          </a:p>
        </p:txBody>
      </p:sp>
      <p:sp>
        <p:nvSpPr>
          <p:cNvPr id="8" name="矩形 7"/>
          <p:cNvSpPr/>
          <p:nvPr/>
        </p:nvSpPr>
        <p:spPr>
          <a:xfrm>
            <a:off x="252328" y="2394731"/>
            <a:ext cx="7164000" cy="2085361"/>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51520" y="4509120"/>
            <a:ext cx="7164000" cy="2520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7632246" y="2908699"/>
            <a:ext cx="1187624" cy="461665"/>
          </a:xfrm>
          <a:prstGeom prst="rect">
            <a:avLst/>
          </a:prstGeom>
          <a:noFill/>
        </p:spPr>
        <p:txBody>
          <a:bodyPr wrap="square" rtlCol="0">
            <a:spAutoFit/>
          </a:bodyPr>
          <a:lstStyle/>
          <a:p>
            <a:r>
              <a:rPr lang="en-US" altLang="zh-CN" sz="2400" b="1" i="1" dirty="0" smtClean="0">
                <a:solidFill>
                  <a:srgbClr val="00B050"/>
                </a:solidFill>
              </a:rPr>
              <a:t>Similar</a:t>
            </a:r>
            <a:endParaRPr lang="zh-CN" altLang="en-US" sz="2400" b="1" i="1" dirty="0">
              <a:solidFill>
                <a:srgbClr val="00B050"/>
              </a:solidFill>
            </a:endParaRPr>
          </a:p>
        </p:txBody>
      </p:sp>
      <p:sp>
        <p:nvSpPr>
          <p:cNvPr id="11" name="TextBox 10"/>
          <p:cNvSpPr txBox="1"/>
          <p:nvPr/>
        </p:nvSpPr>
        <p:spPr>
          <a:xfrm>
            <a:off x="7591810" y="4366265"/>
            <a:ext cx="1585282" cy="430887"/>
          </a:xfrm>
          <a:prstGeom prst="rect">
            <a:avLst/>
          </a:prstGeom>
          <a:noFill/>
        </p:spPr>
        <p:txBody>
          <a:bodyPr wrap="square" rtlCol="0">
            <a:spAutoFit/>
          </a:bodyPr>
          <a:lstStyle/>
          <a:p>
            <a:r>
              <a:rPr lang="en-US" altLang="zh-CN" sz="2200" b="1" i="1" dirty="0" smtClean="0">
                <a:solidFill>
                  <a:srgbClr val="C00000"/>
                </a:solidFill>
              </a:rPr>
              <a:t>Difference</a:t>
            </a:r>
            <a:endParaRPr lang="zh-CN" altLang="en-US" sz="2200" b="1" i="1" dirty="0">
              <a:solidFill>
                <a:srgbClr val="C00000"/>
              </a:solidFill>
            </a:endParaRPr>
          </a:p>
        </p:txBody>
      </p:sp>
      <p:sp>
        <p:nvSpPr>
          <p:cNvPr id="12" name="标题 1"/>
          <p:cNvSpPr txBox="1">
            <a:spLocks/>
          </p:cNvSpPr>
          <p:nvPr/>
        </p:nvSpPr>
        <p:spPr>
          <a:xfrm>
            <a:off x="457200" y="-27384"/>
            <a:ext cx="8229600" cy="1143000"/>
          </a:xfrm>
          <a:prstGeom prst="rect">
            <a:avLst/>
          </a:prstGeom>
        </p:spPr>
        <p:txBody>
          <a:bodyPr vert="horz" lIns="91440" tIns="45720" rIns="91440" bIns="45720" rtlCol="0" anchor="ctr">
            <a:normAutofit/>
          </a:bodyPr>
          <a:lstStyle>
            <a:defPPr>
              <a:defRPr lang="en-US"/>
            </a:defPPr>
            <a:lvl1pPr algn="ctr">
              <a:spcBef>
                <a:spcPct val="0"/>
              </a:spcBef>
              <a:buNone/>
              <a:defRPr sz="3600" b="1">
                <a:solidFill>
                  <a:srgbClr val="FFFF00"/>
                </a:solidFill>
                <a:effectLst>
                  <a:glow rad="101600">
                    <a:schemeClr val="accent1">
                      <a:satMod val="175000"/>
                      <a:alpha val="40000"/>
                    </a:schemeClr>
                  </a:glow>
                </a:effectLst>
                <a:latin typeface="+mj-lt"/>
                <a:ea typeface="+mj-ea"/>
                <a:cs typeface="+mj-cs"/>
              </a:defRPr>
            </a:lvl1pPr>
          </a:lstStyle>
          <a:p>
            <a:r>
              <a:rPr lang="en-US" altLang="zh-CN" dirty="0"/>
              <a:t>Study area</a:t>
            </a:r>
            <a:endParaRPr lang="zh-CN" altLang="en-US" dirty="0"/>
          </a:p>
        </p:txBody>
      </p:sp>
    </p:spTree>
    <p:extLst>
      <p:ext uri="{BB962C8B-B14F-4D97-AF65-F5344CB8AC3E}">
        <p14:creationId xmlns:p14="http://schemas.microsoft.com/office/powerpoint/2010/main" xmlns="" val="14168355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928670"/>
            <a:ext cx="8643036" cy="830997"/>
          </a:xfrm>
          <a:prstGeom prst="rect">
            <a:avLst/>
          </a:prstGeom>
          <a:noFill/>
        </p:spPr>
        <p:txBody>
          <a:bodyPr wrap="square" rtlCol="0">
            <a:spAutoFit/>
          </a:bodyPr>
          <a:lstStyle/>
          <a:p>
            <a:pPr marL="342900" indent="-342900">
              <a:buFont typeface="Wingdings" pitchFamily="2" charset="2"/>
              <a:buChar char="n"/>
            </a:pPr>
            <a:r>
              <a:rPr lang="en-US" altLang="zh-CN" sz="2400" b="1" i="1" dirty="0" smtClean="0">
                <a:solidFill>
                  <a:srgbClr val="A50021"/>
                </a:solidFill>
                <a:effectLst>
                  <a:outerShdw blurRad="38100" dist="38100" dir="2700000" algn="tl">
                    <a:srgbClr val="C0C0C0"/>
                  </a:outerShdw>
                </a:effectLst>
              </a:rPr>
              <a:t>Compare the field </a:t>
            </a:r>
            <a:r>
              <a:rPr lang="en-US" altLang="zh-CN" sz="2400" b="1" i="1" dirty="0">
                <a:solidFill>
                  <a:srgbClr val="A50021"/>
                </a:solidFill>
                <a:effectLst>
                  <a:outerShdw blurRad="38100" dist="38100" dir="2700000" algn="tl">
                    <a:srgbClr val="C0C0C0"/>
                  </a:outerShdw>
                </a:effectLst>
              </a:rPr>
              <a:t>survey </a:t>
            </a:r>
            <a:r>
              <a:rPr lang="en-US" altLang="zh-CN" sz="2400" b="1" i="1" dirty="0" smtClean="0">
                <a:solidFill>
                  <a:srgbClr val="A50021"/>
                </a:solidFill>
                <a:effectLst>
                  <a:outerShdw blurRad="38100" dist="38100" dir="2700000" algn="tl">
                    <a:srgbClr val="C0C0C0"/>
                  </a:outerShdw>
                </a:effectLst>
              </a:rPr>
              <a:t>data of </a:t>
            </a:r>
            <a:r>
              <a:rPr lang="en-US" altLang="zh-CN" sz="2400" b="1" i="1" dirty="0" err="1">
                <a:solidFill>
                  <a:srgbClr val="A50021"/>
                </a:solidFill>
                <a:effectLst>
                  <a:outerShdw blurRad="38100" dist="38100" dir="2700000" algn="tl">
                    <a:srgbClr val="C0C0C0"/>
                  </a:outerShdw>
                </a:effectLst>
              </a:rPr>
              <a:t>Xinmin</a:t>
            </a:r>
            <a:r>
              <a:rPr lang="en-US" altLang="zh-CN" sz="2400" b="1" i="1" dirty="0">
                <a:solidFill>
                  <a:srgbClr val="A50021"/>
                </a:solidFill>
                <a:effectLst>
                  <a:outerShdw blurRad="38100" dist="38100" dir="2700000" algn="tl">
                    <a:srgbClr val="C0C0C0"/>
                  </a:outerShdw>
                </a:effectLst>
              </a:rPr>
              <a:t> beach, </a:t>
            </a:r>
            <a:r>
              <a:rPr lang="en-US" altLang="zh-CN" sz="2400" b="1" i="1" dirty="0" err="1">
                <a:solidFill>
                  <a:srgbClr val="A50021"/>
                </a:solidFill>
                <a:effectLst>
                  <a:outerShdw blurRad="38100" dist="38100" dir="2700000" algn="tl">
                    <a:srgbClr val="C0C0C0"/>
                  </a:outerShdw>
                </a:effectLst>
              </a:rPr>
              <a:t>Gaoyou</a:t>
            </a:r>
            <a:r>
              <a:rPr lang="en-US" altLang="zh-CN" sz="2400" b="1" i="1" dirty="0">
                <a:solidFill>
                  <a:srgbClr val="A50021"/>
                </a:solidFill>
                <a:effectLst>
                  <a:outerShdw blurRad="38100" dist="38100" dir="2700000" algn="tl">
                    <a:srgbClr val="C0C0C0"/>
                  </a:outerShdw>
                </a:effectLst>
              </a:rPr>
              <a:t> Lake with </a:t>
            </a:r>
            <a:r>
              <a:rPr lang="en-US" altLang="zh-CN" sz="2400" b="1" i="1" dirty="0" err="1">
                <a:solidFill>
                  <a:srgbClr val="A50021"/>
                </a:solidFill>
                <a:effectLst>
                  <a:outerShdw blurRad="38100" dist="38100" dir="2700000" algn="tl">
                    <a:srgbClr val="C0C0C0"/>
                  </a:outerShdw>
                </a:effectLst>
              </a:rPr>
              <a:t>Junshan</a:t>
            </a:r>
            <a:r>
              <a:rPr lang="en-US" altLang="zh-CN" sz="2400" b="1" i="1" dirty="0">
                <a:solidFill>
                  <a:srgbClr val="A50021"/>
                </a:solidFill>
                <a:effectLst>
                  <a:outerShdw blurRad="38100" dist="38100" dir="2700000" algn="tl">
                    <a:srgbClr val="C0C0C0"/>
                  </a:outerShdw>
                </a:effectLst>
              </a:rPr>
              <a:t>, </a:t>
            </a:r>
            <a:r>
              <a:rPr lang="en-US" altLang="zh-CN" sz="2400" b="1" i="1" dirty="0" err="1">
                <a:solidFill>
                  <a:srgbClr val="A50021"/>
                </a:solidFill>
                <a:effectLst>
                  <a:outerShdw blurRad="38100" dist="38100" dir="2700000" algn="tl">
                    <a:srgbClr val="C0C0C0"/>
                  </a:outerShdw>
                </a:effectLst>
              </a:rPr>
              <a:t>Dongting</a:t>
            </a:r>
            <a:r>
              <a:rPr lang="en-US" altLang="zh-CN" sz="2400" b="1" i="1" dirty="0">
                <a:solidFill>
                  <a:srgbClr val="A50021"/>
                </a:solidFill>
                <a:effectLst>
                  <a:outerShdw blurRad="38100" dist="38100" dir="2700000" algn="tl">
                    <a:srgbClr val="C0C0C0"/>
                  </a:outerShdw>
                </a:effectLst>
              </a:rPr>
              <a:t> Lake </a:t>
            </a:r>
            <a:endParaRPr lang="zh-CN" altLang="en-US" sz="2400" b="1" i="1" dirty="0">
              <a:solidFill>
                <a:srgbClr val="A50021"/>
              </a:solidFill>
              <a:effectLst>
                <a:outerShdw blurRad="38100" dist="38100" dir="2700000" algn="tl">
                  <a:srgbClr val="C0C0C0"/>
                </a:outerShdw>
              </a:effectLst>
            </a:endParaRPr>
          </a:p>
        </p:txBody>
      </p:sp>
      <p:sp>
        <p:nvSpPr>
          <p:cNvPr id="5" name="标题 2"/>
          <p:cNvSpPr txBox="1">
            <a:spLocks/>
          </p:cNvSpPr>
          <p:nvPr/>
        </p:nvSpPr>
        <p:spPr>
          <a:xfrm>
            <a:off x="457200" y="-27384"/>
            <a:ext cx="8229600" cy="1143000"/>
          </a:xfrm>
          <a:prstGeom prst="rect">
            <a:avLst/>
          </a:prstGeom>
        </p:spPr>
        <p:txBody>
          <a:bodyPr vert="horz" lIns="91440" tIns="45720" rIns="91440" bIns="45720" rtlCol="0" anchor="ctr">
            <a:normAutofit/>
          </a:bodyPr>
          <a:lstStyle>
            <a:defPPr>
              <a:defRPr lang="en-US"/>
            </a:defPPr>
            <a:lvl1pPr algn="ctr">
              <a:spcBef>
                <a:spcPct val="0"/>
              </a:spcBef>
              <a:buNone/>
              <a:defRPr sz="3600" b="1">
                <a:solidFill>
                  <a:srgbClr val="FFFF00"/>
                </a:solidFill>
                <a:effectLst>
                  <a:glow rad="101600">
                    <a:schemeClr val="accent1">
                      <a:satMod val="175000"/>
                      <a:alpha val="40000"/>
                    </a:schemeClr>
                  </a:glow>
                </a:effectLst>
                <a:latin typeface="+mj-lt"/>
                <a:ea typeface="+mj-ea"/>
                <a:cs typeface="+mj-cs"/>
              </a:defRPr>
            </a:lvl1pPr>
          </a:lstStyle>
          <a:p>
            <a:r>
              <a:rPr lang="en-US" altLang="zh-CN" dirty="0"/>
              <a:t>Study area</a:t>
            </a:r>
            <a:endParaRPr lang="zh-CN" altLang="en-US" dirty="0"/>
          </a:p>
        </p:txBody>
      </p:sp>
      <p:pic>
        <p:nvPicPr>
          <p:cNvPr id="6" name="Picture 1"/>
          <p:cNvPicPr>
            <a:picLocks noChangeAspect="1" noChangeArrowheads="1"/>
          </p:cNvPicPr>
          <p:nvPr/>
        </p:nvPicPr>
        <p:blipFill rotWithShape="1">
          <a:blip r:embed="rId2"/>
          <a:srcRect l="17111" t="6761" r="20199" b="10055"/>
          <a:stretch/>
        </p:blipFill>
        <p:spPr bwMode="auto">
          <a:xfrm>
            <a:off x="3835412" y="1838792"/>
            <a:ext cx="2451100" cy="2798762"/>
          </a:xfrm>
          <a:prstGeom prst="rect">
            <a:avLst/>
          </a:prstGeom>
          <a:noFill/>
          <a:ln w="9525">
            <a:noFill/>
            <a:miter lim="800000"/>
            <a:headEnd/>
            <a:tailEnd/>
          </a:ln>
          <a:effectLst/>
        </p:spPr>
      </p:pic>
      <p:sp>
        <p:nvSpPr>
          <p:cNvPr id="7" name="TextBox 6"/>
          <p:cNvSpPr txBox="1"/>
          <p:nvPr/>
        </p:nvSpPr>
        <p:spPr>
          <a:xfrm>
            <a:off x="6264696" y="1916832"/>
            <a:ext cx="2843808" cy="2696251"/>
          </a:xfrm>
          <a:prstGeom prst="rect">
            <a:avLst/>
          </a:prstGeom>
          <a:noFill/>
        </p:spPr>
        <p:txBody>
          <a:bodyPr wrap="square" rtlCol="0">
            <a:spAutoFit/>
          </a:bodyPr>
          <a:lstStyle/>
          <a:p>
            <a:pPr marL="180975" indent="-180975" defTabSz="1449388">
              <a:spcAft>
                <a:spcPts val="600"/>
              </a:spcAft>
              <a:buFont typeface="Arial" pitchFamily="34" charset="0"/>
              <a:buChar char="•"/>
            </a:pPr>
            <a:r>
              <a:rPr kumimoji="1" lang="zh-CN" altLang="en-US" b="1" dirty="0" smtClean="0">
                <a:ea typeface="ＭＳ 明朝" pitchFamily="49" charset="-128"/>
              </a:rPr>
              <a:t>Snail </a:t>
            </a:r>
            <a:r>
              <a:rPr kumimoji="1" lang="en-US" altLang="zh-CN" b="1" dirty="0" smtClean="0">
                <a:ea typeface="ＭＳ 明朝" pitchFamily="49" charset="-128"/>
              </a:rPr>
              <a:t>field data</a:t>
            </a:r>
            <a:r>
              <a:rPr kumimoji="1" lang="zh-CN" altLang="en-US" b="1" dirty="0" smtClean="0">
                <a:ea typeface="ＭＳ 明朝" pitchFamily="49" charset="-128"/>
              </a:rPr>
              <a:t> </a:t>
            </a:r>
            <a:r>
              <a:rPr kumimoji="1" lang="en-US" altLang="zh-CN" b="1" dirty="0" smtClean="0">
                <a:ea typeface="ＭＳ 明朝" pitchFamily="49" charset="-128"/>
              </a:rPr>
              <a:t>of </a:t>
            </a:r>
            <a:r>
              <a:rPr kumimoji="1" lang="en-US" altLang="zh-CN" b="1" dirty="0" err="1" smtClean="0">
                <a:ea typeface="ＭＳ 明朝" pitchFamily="49" charset="-128"/>
              </a:rPr>
              <a:t>Xinmin</a:t>
            </a:r>
            <a:r>
              <a:rPr kumimoji="1" lang="en-US" altLang="zh-CN" b="1" dirty="0" smtClean="0">
                <a:ea typeface="ＭＳ 明朝" pitchFamily="49" charset="-128"/>
              </a:rPr>
              <a:t> </a:t>
            </a:r>
            <a:r>
              <a:rPr kumimoji="1" lang="en-US" altLang="zh-CN" b="1" dirty="0" smtClean="0">
                <a:solidFill>
                  <a:srgbClr val="C00000"/>
                </a:solidFill>
                <a:ea typeface="ＭＳ 明朝" pitchFamily="49" charset="-128"/>
              </a:rPr>
              <a:t>1990-2010 </a:t>
            </a:r>
            <a:endParaRPr kumimoji="1" lang="en-US" altLang="zh-CN" b="1" dirty="0">
              <a:solidFill>
                <a:srgbClr val="C00000"/>
              </a:solidFill>
              <a:ea typeface="ＭＳ 明朝" pitchFamily="49" charset="-128"/>
            </a:endParaRPr>
          </a:p>
          <a:p>
            <a:pPr marL="180975" indent="-180975" defTabSz="1449388">
              <a:spcAft>
                <a:spcPts val="600"/>
              </a:spcAft>
              <a:buFont typeface="Arial" pitchFamily="34" charset="0"/>
              <a:buChar char="•"/>
            </a:pPr>
            <a:r>
              <a:rPr kumimoji="1" lang="en-US" altLang="zh-CN" b="1" dirty="0" smtClean="0">
                <a:ea typeface="ＭＳ 明朝" pitchFamily="49" charset="-128"/>
              </a:rPr>
              <a:t>Survey </a:t>
            </a:r>
            <a:r>
              <a:rPr kumimoji="1" lang="en-US" altLang="zh-CN" b="1" dirty="0">
                <a:ea typeface="ＭＳ 明朝" pitchFamily="49" charset="-128"/>
              </a:rPr>
              <a:t>parameters</a:t>
            </a:r>
            <a:r>
              <a:rPr kumimoji="1" lang="en-US" altLang="zh-CN" b="1" dirty="0" smtClean="0">
                <a:ea typeface="ＭＳ 明朝" pitchFamily="49" charset="-128"/>
              </a:rPr>
              <a:t>: </a:t>
            </a:r>
          </a:p>
          <a:p>
            <a:pPr marL="447675" lvl="1" indent="-180975" defTabSz="1449388">
              <a:lnSpc>
                <a:spcPts val="1800"/>
              </a:lnSpc>
              <a:buClr>
                <a:schemeClr val="accent6"/>
              </a:buClr>
              <a:buFont typeface="Wingdings" pitchFamily="2" charset="2"/>
              <a:buChar char="ü"/>
              <a:defRPr/>
            </a:pPr>
            <a:r>
              <a:rPr kumimoji="1" lang="en-US" altLang="zh-CN" b="1" dirty="0" smtClean="0">
                <a:ea typeface="ＭＳ 明朝" pitchFamily="49" charset="-128"/>
              </a:rPr>
              <a:t>Survey block </a:t>
            </a:r>
          </a:p>
          <a:p>
            <a:pPr marL="447675" lvl="1" indent="-180975" defTabSz="1449388">
              <a:lnSpc>
                <a:spcPts val="1800"/>
              </a:lnSpc>
              <a:buClr>
                <a:schemeClr val="accent6"/>
              </a:buClr>
              <a:buFont typeface="Wingdings" pitchFamily="2" charset="2"/>
              <a:buChar char="ü"/>
              <a:defRPr/>
            </a:pPr>
            <a:r>
              <a:rPr kumimoji="1" lang="en-US" altLang="zh-CN" b="1" dirty="0" smtClean="0">
                <a:ea typeface="ＭＳ 明朝" pitchFamily="49" charset="-128"/>
              </a:rPr>
              <a:t>Survey</a:t>
            </a:r>
            <a:r>
              <a:rPr kumimoji="1" lang="zh-CN" altLang="en-US" b="1" dirty="0" smtClean="0">
                <a:ea typeface="ＭＳ 明朝" pitchFamily="49" charset="-128"/>
              </a:rPr>
              <a:t> </a:t>
            </a:r>
            <a:r>
              <a:rPr kumimoji="1" lang="en-US" altLang="zh-CN" b="1" dirty="0" smtClean="0">
                <a:ea typeface="ＭＳ 明朝" pitchFamily="49" charset="-128"/>
              </a:rPr>
              <a:t>block area</a:t>
            </a:r>
          </a:p>
          <a:p>
            <a:pPr marL="447675" lvl="1" indent="-180975" defTabSz="1449388">
              <a:lnSpc>
                <a:spcPts val="1800"/>
              </a:lnSpc>
              <a:buClr>
                <a:schemeClr val="accent6"/>
              </a:buClr>
              <a:buFont typeface="Wingdings" pitchFamily="2" charset="2"/>
              <a:buChar char="ü"/>
              <a:defRPr/>
            </a:pPr>
            <a:r>
              <a:rPr kumimoji="1" lang="en-US" altLang="zh-CN" b="1" dirty="0" smtClean="0">
                <a:ea typeface="ＭＳ 明朝" pitchFamily="49" charset="-128"/>
              </a:rPr>
              <a:t>Snail area within block</a:t>
            </a:r>
          </a:p>
          <a:p>
            <a:pPr marL="447675" lvl="1" indent="-180975" defTabSz="1449388">
              <a:lnSpc>
                <a:spcPts val="1800"/>
              </a:lnSpc>
              <a:buClr>
                <a:schemeClr val="accent6"/>
              </a:buClr>
              <a:buFont typeface="Wingdings" pitchFamily="2" charset="2"/>
              <a:buChar char="ü"/>
              <a:defRPr/>
            </a:pPr>
            <a:r>
              <a:rPr kumimoji="1" lang="en-US" altLang="zh-CN" b="1" dirty="0" smtClean="0">
                <a:ea typeface="ＭＳ 明朝" pitchFamily="49" charset="-128"/>
              </a:rPr>
              <a:t>No. of survey frame </a:t>
            </a:r>
          </a:p>
          <a:p>
            <a:pPr marL="447675" lvl="1" indent="-180975" defTabSz="1449388">
              <a:lnSpc>
                <a:spcPts val="1800"/>
              </a:lnSpc>
              <a:buClr>
                <a:schemeClr val="accent6"/>
              </a:buClr>
              <a:buFont typeface="Wingdings" pitchFamily="2" charset="2"/>
              <a:buChar char="ü"/>
              <a:defRPr/>
            </a:pPr>
            <a:r>
              <a:rPr kumimoji="1" lang="en-US" altLang="zh-CN" b="1" dirty="0" smtClean="0">
                <a:ea typeface="ＭＳ 明朝" pitchFamily="49" charset="-128"/>
              </a:rPr>
              <a:t>No. of living snails within a frame (area of a frame is 0.11m</a:t>
            </a:r>
            <a:r>
              <a:rPr kumimoji="1" lang="en-US" altLang="zh-CN" b="1" baseline="30000" dirty="0" smtClean="0">
                <a:ea typeface="ＭＳ 明朝" pitchFamily="49" charset="-128"/>
              </a:rPr>
              <a:t>2</a:t>
            </a:r>
            <a:r>
              <a:rPr kumimoji="1" lang="en-US" altLang="zh-CN" b="1" dirty="0" smtClean="0">
                <a:ea typeface="ＭＳ 明朝" pitchFamily="49" charset="-128"/>
              </a:rPr>
              <a:t>)</a:t>
            </a:r>
            <a:endParaRPr lang="zh-CN" altLang="en-US" dirty="0"/>
          </a:p>
        </p:txBody>
      </p:sp>
      <p:sp>
        <p:nvSpPr>
          <p:cNvPr id="8" name="TextBox 7"/>
          <p:cNvSpPr txBox="1"/>
          <p:nvPr/>
        </p:nvSpPr>
        <p:spPr>
          <a:xfrm>
            <a:off x="357158" y="5016089"/>
            <a:ext cx="6630624" cy="323165"/>
          </a:xfrm>
          <a:prstGeom prst="rect">
            <a:avLst/>
          </a:prstGeom>
          <a:noFill/>
        </p:spPr>
        <p:txBody>
          <a:bodyPr wrap="square" rtlCol="0">
            <a:spAutoFit/>
          </a:bodyPr>
          <a:lstStyle/>
          <a:p>
            <a:pPr algn="ctr">
              <a:lnSpc>
                <a:spcPts val="1800"/>
              </a:lnSpc>
            </a:pPr>
            <a:r>
              <a:rPr kumimoji="1" lang="en-US" altLang="zh-CN" sz="1600" b="1" dirty="0" smtClean="0">
                <a:latin typeface="Calibri" pitchFamily="34" charset="0"/>
                <a:ea typeface="Osaka" charset="-128"/>
                <a:cs typeface="Calibri" pitchFamily="34" charset="0"/>
              </a:rPr>
              <a:t>Fig.3 Distribution of snail</a:t>
            </a:r>
            <a:endParaRPr lang="zh-CN" altLang="en-US" sz="1600" dirty="0">
              <a:latin typeface="Calibri" pitchFamily="34" charset="0"/>
              <a:cs typeface="Calibri" pitchFamily="34" charset="0"/>
            </a:endParaRPr>
          </a:p>
        </p:txBody>
      </p:sp>
      <p:sp>
        <p:nvSpPr>
          <p:cNvPr id="9" name="TextBox 8"/>
          <p:cNvSpPr txBox="1"/>
          <p:nvPr/>
        </p:nvSpPr>
        <p:spPr>
          <a:xfrm>
            <a:off x="899592" y="2763496"/>
            <a:ext cx="2016224" cy="369332"/>
          </a:xfrm>
          <a:prstGeom prst="rect">
            <a:avLst/>
          </a:prstGeom>
          <a:noFill/>
        </p:spPr>
        <p:txBody>
          <a:bodyPr wrap="square" rtlCol="0">
            <a:spAutoFit/>
          </a:bodyPr>
          <a:lstStyle/>
          <a:p>
            <a:r>
              <a:rPr lang="zh-CN" altLang="en-US" dirty="0" smtClean="0"/>
              <a:t>洞庭湖的</a:t>
            </a:r>
            <a:endParaRPr lang="zh-CN" altLang="en-US" dirty="0"/>
          </a:p>
        </p:txBody>
      </p:sp>
      <p:sp>
        <p:nvSpPr>
          <p:cNvPr id="10" name="TextBox 9"/>
          <p:cNvSpPr txBox="1"/>
          <p:nvPr/>
        </p:nvSpPr>
        <p:spPr>
          <a:xfrm>
            <a:off x="142844" y="5267816"/>
            <a:ext cx="8821644" cy="92333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altLang="zh-CN" b="1" dirty="0" smtClean="0"/>
              <a:t>The</a:t>
            </a:r>
            <a:r>
              <a:rPr lang="zh-CN" altLang="en-US" b="1" dirty="0" smtClean="0"/>
              <a:t> </a:t>
            </a:r>
            <a:r>
              <a:rPr lang="en-US" altLang="zh-CN" b="1" dirty="0" smtClean="0"/>
              <a:t>field data of </a:t>
            </a:r>
            <a:r>
              <a:rPr lang="en-US" altLang="zh-CN" b="1" dirty="0" err="1" smtClean="0"/>
              <a:t>Junshan</a:t>
            </a:r>
            <a:r>
              <a:rPr lang="en-US" altLang="zh-CN" b="1" dirty="0" smtClean="0"/>
              <a:t>, </a:t>
            </a:r>
            <a:r>
              <a:rPr lang="en-US" altLang="zh-CN" b="1" dirty="0" err="1" smtClean="0"/>
              <a:t>Dongting</a:t>
            </a:r>
            <a:r>
              <a:rPr lang="en-US" altLang="zh-CN" b="1" dirty="0" smtClean="0"/>
              <a:t> Lake are collected by GPS. In fact, China CDC have huge field data in the unit of village block. In this study the predicted results are validated by snail habitat block number and the mean density within a block. </a:t>
            </a:r>
          </a:p>
        </p:txBody>
      </p:sp>
      <p:pic>
        <p:nvPicPr>
          <p:cNvPr id="11" name="图片 9"/>
          <p:cNvPicPr preferRelativeResize="0">
            <a:picLocks noChangeArrowheads="1"/>
          </p:cNvPicPr>
          <p:nvPr/>
        </p:nvPicPr>
        <p:blipFill>
          <a:blip r:embed="rId3" cstate="print"/>
          <a:srcRect l="38214" t="14815" r="15373" b="14528"/>
          <a:stretch>
            <a:fillRect/>
          </a:stretch>
        </p:blipFill>
        <p:spPr bwMode="auto">
          <a:xfrm>
            <a:off x="571472" y="1838792"/>
            <a:ext cx="2786082" cy="2786082"/>
          </a:xfrm>
          <a:prstGeom prst="rect">
            <a:avLst/>
          </a:prstGeom>
          <a:ln>
            <a:noFill/>
          </a:ln>
          <a:effectLst>
            <a:outerShdw blurRad="292100" dist="139700" dir="2700000" algn="tl" rotWithShape="0">
              <a:srgbClr val="333333">
                <a:alpha val="65000"/>
              </a:srgbClr>
            </a:outerShdw>
          </a:effectLst>
        </p:spPr>
      </p:pic>
      <p:pic>
        <p:nvPicPr>
          <p:cNvPr id="12" name="Picture 95"/>
          <p:cNvPicPr>
            <a:picLocks noChangeAspect="1" noChangeArrowheads="1"/>
          </p:cNvPicPr>
          <p:nvPr/>
        </p:nvPicPr>
        <p:blipFill>
          <a:blip r:embed="rId4" cstate="print">
            <a:lum contrast="-10000"/>
          </a:blip>
          <a:srcRect/>
          <a:stretch>
            <a:fillRect/>
          </a:stretch>
        </p:blipFill>
        <p:spPr bwMode="auto">
          <a:xfrm>
            <a:off x="714348" y="1981668"/>
            <a:ext cx="936088" cy="224207"/>
          </a:xfrm>
          <a:prstGeom prst="rect">
            <a:avLst/>
          </a:prstGeom>
          <a:noFill/>
          <a:ln w="9525">
            <a:noFill/>
            <a:miter lim="800000"/>
            <a:headEnd/>
            <a:tailEnd/>
          </a:ln>
        </p:spPr>
      </p:pic>
      <p:sp>
        <p:nvSpPr>
          <p:cNvPr id="13" name="TextBox 12"/>
          <p:cNvSpPr txBox="1"/>
          <p:nvPr/>
        </p:nvSpPr>
        <p:spPr>
          <a:xfrm>
            <a:off x="500034" y="4696312"/>
            <a:ext cx="6500858" cy="369332"/>
          </a:xfrm>
          <a:prstGeom prst="rect">
            <a:avLst/>
          </a:prstGeom>
          <a:noFill/>
        </p:spPr>
        <p:txBody>
          <a:bodyPr wrap="square" rtlCol="0">
            <a:spAutoFit/>
          </a:bodyPr>
          <a:lstStyle/>
          <a:p>
            <a:r>
              <a:rPr lang="en-US" altLang="zh-CN" dirty="0" smtClean="0"/>
              <a:t>(a) </a:t>
            </a:r>
            <a:r>
              <a:rPr lang="en-US" altLang="zh-CN" dirty="0" err="1" smtClean="0"/>
              <a:t>Junshan</a:t>
            </a:r>
            <a:r>
              <a:rPr lang="en-US" altLang="zh-CN" dirty="0" smtClean="0"/>
              <a:t>, Donging Lake              (b) </a:t>
            </a:r>
            <a:r>
              <a:rPr lang="en-US" altLang="zh-CN" dirty="0" err="1" smtClean="0"/>
              <a:t>Xinmin</a:t>
            </a:r>
            <a:r>
              <a:rPr lang="en-US" altLang="zh-CN" dirty="0" smtClean="0"/>
              <a:t> beach, </a:t>
            </a:r>
            <a:r>
              <a:rPr lang="en-US" altLang="zh-CN" dirty="0" err="1" smtClean="0"/>
              <a:t>Gaoyou</a:t>
            </a:r>
            <a:r>
              <a:rPr lang="en-US" altLang="zh-CN" dirty="0" smtClean="0"/>
              <a:t> lake</a:t>
            </a:r>
            <a:endParaRPr lang="zh-CN" altLang="en-US" dirty="0"/>
          </a:p>
        </p:txBody>
      </p:sp>
    </p:spTree>
    <p:extLst>
      <p:ext uri="{BB962C8B-B14F-4D97-AF65-F5344CB8AC3E}">
        <p14:creationId xmlns:p14="http://schemas.microsoft.com/office/powerpoint/2010/main" xmlns="" val="295874258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 Box 39"/>
          <p:cNvSpPr txBox="1">
            <a:spLocks noChangeArrowheads="1"/>
          </p:cNvSpPr>
          <p:nvPr/>
        </p:nvSpPr>
        <p:spPr bwMode="auto">
          <a:xfrm>
            <a:off x="399074" y="4007940"/>
            <a:ext cx="2520950" cy="1873250"/>
          </a:xfrm>
          <a:prstGeom prst="rect">
            <a:avLst/>
          </a:prstGeom>
          <a:solidFill>
            <a:srgbClr val="FFCCFF">
              <a:alpha val="69000"/>
            </a:srgbClr>
          </a:solidFill>
          <a:ln>
            <a:noFill/>
          </a:ln>
          <a:effectLst>
            <a:outerShdw dist="107763" dir="2700000" algn="ctr" rotWithShape="0">
              <a:srgbClr val="808080">
                <a:alpha val="50000"/>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lIns="216000" tIns="180000" rIns="216000" bIns="180000"/>
          <a:lstStyle>
            <a:lvl1pPr algn="ctr" eaLnBrk="0" hangingPunct="0">
              <a:defRPr>
                <a:solidFill>
                  <a:schemeClr val="tx1"/>
                </a:solidFill>
                <a:latin typeface="Arial" pitchFamily="34" charset="0"/>
              </a:defRPr>
            </a:lvl1pPr>
            <a:lvl2pPr marL="742950" indent="-285750" algn="ctr" eaLnBrk="0" hangingPunct="0">
              <a:defRPr>
                <a:solidFill>
                  <a:schemeClr val="tx1"/>
                </a:solidFill>
                <a:latin typeface="Arial" pitchFamily="34" charset="0"/>
              </a:defRPr>
            </a:lvl2pPr>
            <a:lvl3pPr marL="1143000" indent="-228600" algn="ctr" eaLnBrk="0" hangingPunct="0">
              <a:defRPr>
                <a:solidFill>
                  <a:schemeClr val="tx1"/>
                </a:solidFill>
                <a:latin typeface="Arial" pitchFamily="34" charset="0"/>
              </a:defRPr>
            </a:lvl3pPr>
            <a:lvl4pPr marL="1600200" indent="-228600" algn="ctr" eaLnBrk="0" hangingPunct="0">
              <a:defRPr>
                <a:solidFill>
                  <a:schemeClr val="tx1"/>
                </a:solidFill>
                <a:latin typeface="Arial" pitchFamily="34" charset="0"/>
              </a:defRPr>
            </a:lvl4pPr>
            <a:lvl5pPr marL="2057400" indent="-228600" algn="ctr"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marL="0" marR="0" lvl="0" indent="0" algn="l" defTabSz="914400" eaLnBrk="1" fontAlgn="auto" latinLnBrk="0" hangingPunct="1">
              <a:lnSpc>
                <a:spcPct val="120000"/>
              </a:lnSpc>
              <a:spcBef>
                <a:spcPts val="638"/>
              </a:spcBef>
              <a:spcAft>
                <a:spcPts val="0"/>
              </a:spcAft>
              <a:buClr>
                <a:srgbClr val="009999"/>
              </a:buClr>
              <a:buSzPct val="110000"/>
              <a:buFontTx/>
              <a:buNone/>
              <a:tabLst/>
              <a:defRPr/>
            </a:pPr>
            <a:r>
              <a:rPr kumimoji="1" lang="en-US" altLang="zh-CN" sz="1400" b="1" i="0" u="none" strike="noStrike" kern="0" cap="none" spc="0" normalizeH="0" baseline="0" noProof="0" dirty="0" smtClean="0">
                <a:ln>
                  <a:noFill/>
                </a:ln>
                <a:solidFill>
                  <a:srgbClr val="000000"/>
                </a:solidFill>
                <a:effectLst/>
                <a:uLnTx/>
                <a:uFillTx/>
                <a:latin typeface="Arial" pitchFamily="34" charset="0"/>
                <a:ea typeface="宋体" pitchFamily="2" charset="-122"/>
              </a:rPr>
              <a:t>The traditional in-situ survey methods based on field detection are difficult to meet the demand of monitoring in large scale.</a:t>
            </a:r>
          </a:p>
        </p:txBody>
      </p:sp>
      <p:sp>
        <p:nvSpPr>
          <p:cNvPr id="118" name="AutoShape 33" descr="xinsrc_3420905070759453281789"/>
          <p:cNvSpPr>
            <a:spLocks noChangeAspect="1" noChangeArrowheads="1"/>
          </p:cNvSpPr>
          <p:nvPr/>
        </p:nvSpPr>
        <p:spPr bwMode="auto">
          <a:xfrm>
            <a:off x="8388350" y="3563938"/>
            <a:ext cx="3048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zh-CN" altLang="zh-CN" sz="2000" b="1">
              <a:solidFill>
                <a:srgbClr val="000066"/>
              </a:solidFill>
              <a:ea typeface="宋体" pitchFamily="2" charset="-122"/>
            </a:endParaRPr>
          </a:p>
        </p:txBody>
      </p:sp>
      <p:sp>
        <p:nvSpPr>
          <p:cNvPr id="119" name="Rectangle 13"/>
          <p:cNvSpPr>
            <a:spLocks noChangeArrowheads="1"/>
          </p:cNvSpPr>
          <p:nvPr/>
        </p:nvSpPr>
        <p:spPr bwMode="auto">
          <a:xfrm>
            <a:off x="4572000" y="981075"/>
            <a:ext cx="4105275" cy="1311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lstStyle/>
          <a:p>
            <a:pPr marL="342900" indent="-342900" algn="ctr" defTabSz="912813">
              <a:lnSpc>
                <a:spcPct val="120000"/>
              </a:lnSpc>
              <a:spcBef>
                <a:spcPct val="20000"/>
              </a:spcBef>
              <a:buClr>
                <a:schemeClr val="hlink"/>
              </a:buClr>
              <a:buSzPct val="110000"/>
              <a:buFont typeface="Wingdings" pitchFamily="2" charset="2"/>
              <a:buBlip>
                <a:blip r:embed="rId3"/>
              </a:buBlip>
            </a:pPr>
            <a:endParaRPr kumimoji="1" lang="zh-CN" altLang="zh-CN" sz="2000" b="1">
              <a:solidFill>
                <a:srgbClr val="000000"/>
              </a:solidFill>
              <a:latin typeface="Times New Roman" pitchFamily="18" charset="0"/>
              <a:ea typeface="宋体" pitchFamily="2" charset="-122"/>
            </a:endParaRPr>
          </a:p>
        </p:txBody>
      </p:sp>
      <p:pic>
        <p:nvPicPr>
          <p:cNvPr id="120" name="Picture 14" descr="201007261280129231218"/>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3348038" y="3936503"/>
            <a:ext cx="3067050" cy="2232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1" name="Picture 23" descr="血吸虫中间宿主-钉螺"/>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5435600" y="4080965"/>
            <a:ext cx="811213" cy="64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2" name="Rectangle 56"/>
          <p:cNvSpPr>
            <a:spLocks noChangeArrowheads="1"/>
          </p:cNvSpPr>
          <p:nvPr/>
        </p:nvSpPr>
        <p:spPr bwMode="auto">
          <a:xfrm>
            <a:off x="3779838" y="2207715"/>
            <a:ext cx="2592387" cy="1081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lstStyle/>
          <a:p>
            <a:pPr algn="ctr" defTabSz="912813">
              <a:lnSpc>
                <a:spcPct val="120000"/>
              </a:lnSpc>
              <a:spcBef>
                <a:spcPts val="638"/>
              </a:spcBef>
              <a:buClr>
                <a:schemeClr val="hlink"/>
              </a:buClr>
              <a:buSzPct val="110000"/>
            </a:pPr>
            <a:endParaRPr kumimoji="1" lang="zh-CN" altLang="zh-CN" sz="1400">
              <a:solidFill>
                <a:srgbClr val="000000"/>
              </a:solidFill>
              <a:ea typeface="宋体" pitchFamily="2" charset="-122"/>
            </a:endParaRPr>
          </a:p>
        </p:txBody>
      </p:sp>
      <p:pic>
        <p:nvPicPr>
          <p:cNvPr id="123" name="Picture 19" descr="6A1"/>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7092950" y="1028700"/>
            <a:ext cx="1477963" cy="1289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 name="Picture 20" descr="2007618203251823_2"/>
          <p:cNvPicPr>
            <a:picLocks noChangeAspect="1" noChangeArrowheads="1"/>
          </p:cNvPicPr>
          <p:nvPr/>
        </p:nvPicPr>
        <p:blipFill>
          <a:blip r:embed="rId7">
            <a:extLst>
              <a:ext uri="{28A0092B-C50C-407E-A947-70E740481C1C}">
                <a14:useLocalDpi xmlns="" xmlns:a14="http://schemas.microsoft.com/office/drawing/2010/main" val="0"/>
              </a:ext>
            </a:extLst>
          </a:blip>
          <a:srcRect/>
          <a:stretch>
            <a:fillRect/>
          </a:stretch>
        </p:blipFill>
        <p:spPr bwMode="auto">
          <a:xfrm>
            <a:off x="6732588" y="2708275"/>
            <a:ext cx="2132012" cy="2081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5" name="AutoShape 21"/>
          <p:cNvSpPr>
            <a:spLocks noChangeArrowheads="1"/>
          </p:cNvSpPr>
          <p:nvPr/>
        </p:nvSpPr>
        <p:spPr bwMode="auto">
          <a:xfrm>
            <a:off x="7524750" y="1916113"/>
            <a:ext cx="576263" cy="865187"/>
          </a:xfrm>
          <a:prstGeom prst="triangle">
            <a:avLst>
              <a:gd name="adj" fmla="val 50000"/>
            </a:avLst>
          </a:prstGeom>
          <a:solidFill>
            <a:srgbClr val="CC99FF">
              <a:alpha val="50000"/>
            </a:srgbClr>
          </a:solidFill>
          <a:ln>
            <a:noFill/>
          </a:ln>
          <a:extLst>
            <a:ext uri="{91240B29-F687-4F45-9708-019B960494DF}">
              <a14:hiddenLine xmlns="" xmlns:a14="http://schemas.microsoft.com/office/drawing/2010/main" w="12700" algn="ctr">
                <a:solidFill>
                  <a:srgbClr val="000000"/>
                </a:solidFill>
                <a:miter lim="800000"/>
                <a:headEnd/>
                <a:tailEnd/>
              </a14:hiddenLine>
            </a:ext>
          </a:extLst>
        </p:spPr>
        <p:txBody>
          <a:bodyPr wrap="none" anchor="ctr"/>
          <a:lstStyle/>
          <a:p>
            <a:pPr algn="ctr"/>
            <a:endParaRPr lang="zh-CN" altLang="zh-CN">
              <a:ea typeface="宋体" pitchFamily="2" charset="-122"/>
            </a:endParaRPr>
          </a:p>
        </p:txBody>
      </p:sp>
      <p:pic>
        <p:nvPicPr>
          <p:cNvPr id="126" name="Picture 24" descr="MC900240341[1]"/>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7164388" y="5229225"/>
            <a:ext cx="1368425" cy="1003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7" name="AutoShape 25"/>
          <p:cNvSpPr>
            <a:spLocks noChangeArrowheads="1"/>
          </p:cNvSpPr>
          <p:nvPr/>
        </p:nvSpPr>
        <p:spPr bwMode="auto">
          <a:xfrm>
            <a:off x="7667625" y="4797425"/>
            <a:ext cx="288925" cy="576263"/>
          </a:xfrm>
          <a:prstGeom prst="downArrow">
            <a:avLst>
              <a:gd name="adj1" fmla="val 50000"/>
              <a:gd name="adj2" fmla="val 49863"/>
            </a:avLst>
          </a:prstGeom>
          <a:solidFill>
            <a:srgbClr val="BBE0E3">
              <a:alpha val="50195"/>
            </a:srgbClr>
          </a:solidFill>
          <a:ln w="12700" algn="ctr">
            <a:solidFill>
              <a:srgbClr val="993300"/>
            </a:solidFill>
            <a:miter lim="800000"/>
            <a:headEnd/>
            <a:tailEnd/>
          </a:ln>
          <a:effectLst>
            <a:outerShdw dist="45791" dir="2021404" algn="ctr" rotWithShape="0">
              <a:srgbClr val="808080"/>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zh-CN" sz="1800" b="0" i="0" u="none" strike="noStrike" kern="0" cap="none" spc="0" normalizeH="0" baseline="0" noProof="0">
              <a:ln>
                <a:noFill/>
              </a:ln>
              <a:solidFill>
                <a:sysClr val="windowText" lastClr="000000"/>
              </a:solidFill>
              <a:effectLst/>
              <a:uLnTx/>
              <a:uFillTx/>
              <a:latin typeface="Arial" charset="0"/>
              <a:ea typeface="宋体" pitchFamily="2" charset="-122"/>
            </a:endParaRPr>
          </a:p>
        </p:txBody>
      </p:sp>
      <p:sp>
        <p:nvSpPr>
          <p:cNvPr id="128" name="AutoShape 16"/>
          <p:cNvSpPr>
            <a:spLocks noChangeArrowheads="1"/>
          </p:cNvSpPr>
          <p:nvPr/>
        </p:nvSpPr>
        <p:spPr bwMode="ltGray">
          <a:xfrm>
            <a:off x="4716463" y="3358108"/>
            <a:ext cx="334962" cy="503237"/>
          </a:xfrm>
          <a:prstGeom prst="upArrow">
            <a:avLst>
              <a:gd name="adj1" fmla="val 50194"/>
              <a:gd name="adj2" fmla="val 23078"/>
            </a:avLst>
          </a:prstGeom>
          <a:ln/>
        </p:spPr>
        <p:style>
          <a:lnRef idx="0">
            <a:schemeClr val="accent1"/>
          </a:lnRef>
          <a:fillRef idx="3">
            <a:schemeClr val="accent1"/>
          </a:fillRef>
          <a:effectRef idx="3">
            <a:schemeClr val="accent1"/>
          </a:effectRef>
          <a:fontRef idx="minor">
            <a:schemeClr val="lt1"/>
          </a:fontRef>
        </p:style>
        <p:txBody>
          <a:bodyPr wrap="none" anchor="ctr"/>
          <a:lstStyle/>
          <a:p>
            <a:pPr algn="ctr"/>
            <a:endParaRPr lang="zh-CN" altLang="zh-CN">
              <a:ea typeface="宋体" pitchFamily="2" charset="-122"/>
            </a:endParaRPr>
          </a:p>
        </p:txBody>
      </p:sp>
      <p:sp>
        <p:nvSpPr>
          <p:cNvPr id="129" name="Text Box 39"/>
          <p:cNvSpPr txBox="1">
            <a:spLocks noChangeArrowheads="1"/>
          </p:cNvSpPr>
          <p:nvPr/>
        </p:nvSpPr>
        <p:spPr bwMode="auto">
          <a:xfrm>
            <a:off x="399074" y="1744711"/>
            <a:ext cx="2665413" cy="1742194"/>
          </a:xfrm>
          <a:prstGeom prst="rect">
            <a:avLst/>
          </a:prstGeom>
          <a:solidFill>
            <a:srgbClr val="CCFFFF">
              <a:alpha val="80000"/>
            </a:srgbClr>
          </a:solidFill>
          <a:ln>
            <a:noFill/>
          </a:ln>
          <a:effectLst>
            <a:outerShdw dist="107763" dir="2700000" algn="ctr" rotWithShape="0">
              <a:srgbClr val="808080">
                <a:alpha val="50000"/>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lIns="216000" tIns="180000" rIns="216000" bIns="180000" anchor="ctr" anchorCtr="1"/>
          <a:lstStyle>
            <a:lvl1pPr algn="ctr" eaLnBrk="0" hangingPunct="0">
              <a:defRPr>
                <a:solidFill>
                  <a:schemeClr val="tx1"/>
                </a:solidFill>
                <a:latin typeface="Arial" pitchFamily="34" charset="0"/>
              </a:defRPr>
            </a:lvl1pPr>
            <a:lvl2pPr marL="742950" indent="-285750" algn="ctr" eaLnBrk="0" hangingPunct="0">
              <a:defRPr>
                <a:solidFill>
                  <a:schemeClr val="tx1"/>
                </a:solidFill>
                <a:latin typeface="Arial" pitchFamily="34" charset="0"/>
              </a:defRPr>
            </a:lvl2pPr>
            <a:lvl3pPr marL="1143000" indent="-228600" algn="ctr" eaLnBrk="0" hangingPunct="0">
              <a:defRPr>
                <a:solidFill>
                  <a:schemeClr val="tx1"/>
                </a:solidFill>
                <a:latin typeface="Arial" pitchFamily="34" charset="0"/>
              </a:defRPr>
            </a:lvl3pPr>
            <a:lvl4pPr marL="1600200" indent="-228600" algn="ctr" eaLnBrk="0" hangingPunct="0">
              <a:defRPr>
                <a:solidFill>
                  <a:schemeClr val="tx1"/>
                </a:solidFill>
                <a:latin typeface="Arial" pitchFamily="34" charset="0"/>
              </a:defRPr>
            </a:lvl4pPr>
            <a:lvl5pPr marL="2057400" indent="-228600" algn="ctr"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lvl="0" algn="l" eaLnBrk="1" hangingPunct="1">
              <a:spcBef>
                <a:spcPct val="50000"/>
              </a:spcBef>
            </a:pPr>
            <a:r>
              <a:rPr kumimoji="0" lang="en-US" altLang="zh-CN" sz="1400" b="1" i="0" u="none" strike="noStrike" kern="0" cap="none" spc="0" normalizeH="0" baseline="0" noProof="0" dirty="0" smtClean="0">
                <a:ln>
                  <a:noFill/>
                </a:ln>
                <a:solidFill>
                  <a:srgbClr val="000000"/>
                </a:solidFill>
                <a:effectLst/>
                <a:uLnTx/>
                <a:uFillTx/>
                <a:latin typeface="Arial" pitchFamily="34" charset="0"/>
                <a:ea typeface="宋体" pitchFamily="2" charset="-122"/>
              </a:rPr>
              <a:t>Monitoring characteristics of </a:t>
            </a:r>
            <a:r>
              <a:rPr lang="en-US" altLang="zh-CN" sz="1400" b="1" kern="0" dirty="0" smtClean="0">
                <a:solidFill>
                  <a:srgbClr val="000000"/>
                </a:solidFill>
                <a:ea typeface="宋体" pitchFamily="2" charset="-122"/>
              </a:rPr>
              <a:t>vector</a:t>
            </a:r>
            <a:r>
              <a:rPr kumimoji="0" lang="en-US" altLang="zh-CN" sz="1400" b="1" i="0" u="none" strike="noStrike" kern="0" cap="none" spc="0" normalizeH="0" baseline="0" noProof="0" dirty="0" smtClean="0">
                <a:ln>
                  <a:noFill/>
                </a:ln>
                <a:solidFill>
                  <a:srgbClr val="000000"/>
                </a:solidFill>
                <a:effectLst/>
                <a:uLnTx/>
                <a:uFillTx/>
                <a:latin typeface="Arial" pitchFamily="34" charset="0"/>
                <a:ea typeface="宋体" pitchFamily="2" charset="-122"/>
              </a:rPr>
              <a:t>s’ spatial/temporal distribution is of vital importance to </a:t>
            </a:r>
            <a:r>
              <a:rPr lang="en-US" altLang="zh-CN" sz="1400" b="1" kern="0" dirty="0">
                <a:solidFill>
                  <a:srgbClr val="000000"/>
                </a:solidFill>
                <a:ea typeface="宋体" pitchFamily="2" charset="-122"/>
              </a:rPr>
              <a:t>the prevention and control of </a:t>
            </a:r>
            <a:r>
              <a:rPr lang="en-US" altLang="zh-CN" sz="1400" b="1" kern="0" dirty="0" smtClean="0">
                <a:solidFill>
                  <a:srgbClr val="000000"/>
                </a:solidFill>
                <a:ea typeface="宋体" pitchFamily="2" charset="-122"/>
              </a:rPr>
              <a:t>vector-borne disease</a:t>
            </a:r>
            <a:r>
              <a:rPr lang="en-US" altLang="zh-CN" sz="1400" b="1" kern="0" dirty="0">
                <a:solidFill>
                  <a:srgbClr val="000000"/>
                </a:solidFill>
                <a:ea typeface="宋体" pitchFamily="2" charset="-122"/>
              </a:rPr>
              <a:t>.</a:t>
            </a:r>
            <a:endParaRPr kumimoji="0" lang="en-US" altLang="zh-CN" sz="1400" b="1" i="0" u="none" strike="noStrike" kern="0" cap="none" spc="0" normalizeH="0" baseline="0" noProof="0" dirty="0" smtClean="0">
              <a:ln>
                <a:noFill/>
              </a:ln>
              <a:solidFill>
                <a:srgbClr val="000000"/>
              </a:solidFill>
              <a:effectLst/>
              <a:uLnTx/>
              <a:uFillTx/>
              <a:latin typeface="Arial" pitchFamily="34" charset="0"/>
              <a:ea typeface="宋体" pitchFamily="2" charset="-122"/>
            </a:endParaRPr>
          </a:p>
        </p:txBody>
      </p:sp>
      <p:sp>
        <p:nvSpPr>
          <p:cNvPr id="130" name="Text Box 39"/>
          <p:cNvSpPr txBox="1">
            <a:spLocks noChangeArrowheads="1"/>
          </p:cNvSpPr>
          <p:nvPr/>
        </p:nvSpPr>
        <p:spPr bwMode="auto">
          <a:xfrm>
            <a:off x="3708400" y="1847353"/>
            <a:ext cx="2592388" cy="1441450"/>
          </a:xfrm>
          <a:prstGeom prst="rect">
            <a:avLst/>
          </a:prstGeom>
          <a:solidFill>
            <a:srgbClr val="FFFF99">
              <a:alpha val="69019"/>
            </a:srgbClr>
          </a:solidFill>
          <a:ln w="9525">
            <a:noFill/>
            <a:miter lim="800000"/>
            <a:headEnd/>
            <a:tailEnd/>
          </a:ln>
          <a:effectLst>
            <a:outerShdw dist="107763" dir="2700000" algn="ctr" rotWithShape="0">
              <a:srgbClr val="808080">
                <a:alpha val="50000"/>
              </a:srgbClr>
            </a:outerShdw>
          </a:effectLst>
        </p:spPr>
        <p:txBody>
          <a:bodyPr lIns="216000" tIns="180000" rIns="216000" bIns="180000"/>
          <a:lstStyle>
            <a:lvl1pPr algn="ctr" eaLnBrk="0" hangingPunct="0">
              <a:defRPr>
                <a:solidFill>
                  <a:schemeClr val="tx1"/>
                </a:solidFill>
                <a:latin typeface="Arial" pitchFamily="34" charset="0"/>
              </a:defRPr>
            </a:lvl1pPr>
            <a:lvl2pPr marL="742950" indent="-285750" algn="ctr" eaLnBrk="0" hangingPunct="0">
              <a:defRPr>
                <a:solidFill>
                  <a:schemeClr val="tx1"/>
                </a:solidFill>
                <a:latin typeface="Arial" pitchFamily="34" charset="0"/>
              </a:defRPr>
            </a:lvl2pPr>
            <a:lvl3pPr marL="1143000" indent="-228600" algn="ctr" eaLnBrk="0" hangingPunct="0">
              <a:defRPr>
                <a:solidFill>
                  <a:schemeClr val="tx1"/>
                </a:solidFill>
                <a:latin typeface="Arial" pitchFamily="34" charset="0"/>
              </a:defRPr>
            </a:lvl3pPr>
            <a:lvl4pPr marL="1600200" indent="-228600" algn="ctr" eaLnBrk="0" hangingPunct="0">
              <a:defRPr>
                <a:solidFill>
                  <a:schemeClr val="tx1"/>
                </a:solidFill>
                <a:latin typeface="Arial" pitchFamily="34" charset="0"/>
              </a:defRPr>
            </a:lvl4pPr>
            <a:lvl5pPr marL="2057400" indent="-228600" algn="ctr"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marL="0" marR="0" lvl="0" indent="0" algn="l" defTabSz="914400" eaLnBrk="1" fontAlgn="auto" latinLnBrk="0" hangingPunct="1">
              <a:lnSpc>
                <a:spcPct val="120000"/>
              </a:lnSpc>
              <a:spcBef>
                <a:spcPts val="638"/>
              </a:spcBef>
              <a:spcAft>
                <a:spcPts val="0"/>
              </a:spcAft>
              <a:buClr>
                <a:srgbClr val="009999"/>
              </a:buClr>
              <a:buSzPct val="110000"/>
              <a:buFontTx/>
              <a:buNone/>
              <a:tabLst/>
              <a:defRPr/>
            </a:pPr>
            <a:r>
              <a:rPr kumimoji="1" lang="en-US" altLang="zh-CN" sz="1400" b="1" i="0" u="none" strike="noStrike" kern="0" cap="none" spc="0" normalizeH="0" baseline="0" noProof="0" smtClean="0">
                <a:ln>
                  <a:noFill/>
                </a:ln>
                <a:solidFill>
                  <a:srgbClr val="000000"/>
                </a:solidFill>
                <a:effectLst/>
                <a:uLnTx/>
                <a:uFillTx/>
                <a:latin typeface="Arial" pitchFamily="34" charset="0"/>
                <a:ea typeface="宋体" pitchFamily="2" charset="-122"/>
              </a:rPr>
              <a:t>Remote sensing technology provides promising ways for snail monitoring and control. </a:t>
            </a:r>
          </a:p>
        </p:txBody>
      </p:sp>
      <p:sp>
        <p:nvSpPr>
          <p:cNvPr id="131" name="AutoShape 19"/>
          <p:cNvSpPr>
            <a:spLocks noChangeArrowheads="1"/>
          </p:cNvSpPr>
          <p:nvPr/>
        </p:nvSpPr>
        <p:spPr bwMode="ltGray">
          <a:xfrm rot="10800000">
            <a:off x="1407137" y="3528400"/>
            <a:ext cx="334962" cy="431800"/>
          </a:xfrm>
          <a:prstGeom prst="upArrow">
            <a:avLst>
              <a:gd name="adj1" fmla="val 50194"/>
              <a:gd name="adj2" fmla="val 19802"/>
            </a:avLst>
          </a:prstGeom>
          <a:ln/>
        </p:spPr>
        <p:style>
          <a:lnRef idx="0">
            <a:schemeClr val="accent1"/>
          </a:lnRef>
          <a:fillRef idx="3">
            <a:schemeClr val="accent1"/>
          </a:fillRef>
          <a:effectRef idx="3">
            <a:schemeClr val="accent1"/>
          </a:effectRef>
          <a:fontRef idx="minor">
            <a:schemeClr val="lt1"/>
          </a:fontRef>
        </p:style>
        <p:txBody>
          <a:bodyPr rot="10800000" wrap="none" anchor="ctr"/>
          <a:lstStyle/>
          <a:p>
            <a:pPr algn="ctr"/>
            <a:endParaRPr lang="zh-CN" altLang="zh-CN">
              <a:ea typeface="宋体" pitchFamily="2" charset="-122"/>
            </a:endParaRPr>
          </a:p>
        </p:txBody>
      </p:sp>
      <p:sp>
        <p:nvSpPr>
          <p:cNvPr id="19" name="Rectangle 2"/>
          <p:cNvSpPr>
            <a:spLocks noGrp="1" noChangeArrowheads="1"/>
          </p:cNvSpPr>
          <p:nvPr>
            <p:ph type="title"/>
          </p:nvPr>
        </p:nvSpPr>
        <p:spPr bwMode="auto">
          <a:xfrm>
            <a:off x="457200" y="-71438"/>
            <a:ext cx="8229600" cy="11430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normAutofit/>
          </a:bodyPr>
          <a:lstStyle/>
          <a:p>
            <a:pPr algn="ctr"/>
            <a:r>
              <a:rPr lang="en-US" altLang="en-US" sz="3600" b="1" dirty="0">
                <a:solidFill>
                  <a:srgbClr val="FFFF66"/>
                </a:solidFill>
                <a:effectLst>
                  <a:outerShdw blurRad="38100" dist="38100" dir="2700000" algn="tl">
                    <a:srgbClr val="C0C0C0"/>
                  </a:outerShdw>
                </a:effectLst>
              </a:rPr>
              <a:t>Background</a:t>
            </a:r>
            <a:endParaRPr lang="en-US" altLang="zh-CN" sz="3600" b="1" dirty="0">
              <a:solidFill>
                <a:srgbClr val="FFFF66"/>
              </a:solidFill>
              <a:effectLst>
                <a:outerShdw blurRad="38100" dist="38100" dir="2700000" algn="tl">
                  <a:srgbClr val="C0C0C0"/>
                </a:outerShdw>
              </a:effectLst>
              <a:ea typeface="宋体" charset="-122"/>
            </a:endParaRPr>
          </a:p>
        </p:txBody>
      </p:sp>
    </p:spTree>
    <p:extLst>
      <p:ext uri="{BB962C8B-B14F-4D97-AF65-F5344CB8AC3E}">
        <p14:creationId xmlns="" xmlns:p14="http://schemas.microsoft.com/office/powerpoint/2010/main" val="915393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slide(fromTop)">
                                      <p:cBhvr>
                                        <p:cTn id="7" dur="500"/>
                                        <p:tgtEl>
                                          <p:spTgt spid="117"/>
                                        </p:tgtEl>
                                      </p:cBhvr>
                                    </p:animEffect>
                                  </p:childTnLst>
                                </p:cTn>
                              </p:par>
                              <p:par>
                                <p:cTn id="8" presetID="12" presetClass="entr" presetSubtype="1" fill="hold" nodeType="withEffect">
                                  <p:stCondLst>
                                    <p:cond delay="0"/>
                                  </p:stCondLst>
                                  <p:childTnLst>
                                    <p:set>
                                      <p:cBhvr>
                                        <p:cTn id="9" dur="1" fill="hold">
                                          <p:stCondLst>
                                            <p:cond delay="0"/>
                                          </p:stCondLst>
                                        </p:cTn>
                                        <p:tgtEl>
                                          <p:spTgt spid="120"/>
                                        </p:tgtEl>
                                        <p:attrNameLst>
                                          <p:attrName>style.visibility</p:attrName>
                                        </p:attrNameLst>
                                      </p:cBhvr>
                                      <p:to>
                                        <p:strVal val="visible"/>
                                      </p:to>
                                    </p:set>
                                    <p:animEffect transition="in" filter="slide(fromTop)">
                                      <p:cBhvr>
                                        <p:cTn id="10" dur="500"/>
                                        <p:tgtEl>
                                          <p:spTgt spid="120"/>
                                        </p:tgtEl>
                                      </p:cBhvr>
                                    </p:animEffect>
                                  </p:childTnLst>
                                </p:cTn>
                              </p:par>
                              <p:par>
                                <p:cTn id="11" presetID="12" presetClass="entr" presetSubtype="1" fill="hold" nodeType="withEffect">
                                  <p:stCondLst>
                                    <p:cond delay="0"/>
                                  </p:stCondLst>
                                  <p:childTnLst>
                                    <p:set>
                                      <p:cBhvr>
                                        <p:cTn id="12" dur="1" fill="hold">
                                          <p:stCondLst>
                                            <p:cond delay="0"/>
                                          </p:stCondLst>
                                        </p:cTn>
                                        <p:tgtEl>
                                          <p:spTgt spid="121"/>
                                        </p:tgtEl>
                                        <p:attrNameLst>
                                          <p:attrName>style.visibility</p:attrName>
                                        </p:attrNameLst>
                                      </p:cBhvr>
                                      <p:to>
                                        <p:strVal val="visible"/>
                                      </p:to>
                                    </p:set>
                                    <p:animEffect transition="in" filter="slide(fromTop)">
                                      <p:cBhvr>
                                        <p:cTn id="13" dur="500"/>
                                        <p:tgtEl>
                                          <p:spTgt spid="121"/>
                                        </p:tgtEl>
                                      </p:cBhvr>
                                    </p:animEffect>
                                  </p:childTnLst>
                                </p:cTn>
                              </p:par>
                              <p:par>
                                <p:cTn id="14" presetID="12" presetClass="entr" presetSubtype="1" fill="hold" grpId="0" nodeType="withEffect">
                                  <p:stCondLst>
                                    <p:cond delay="0"/>
                                  </p:stCondLst>
                                  <p:childTnLst>
                                    <p:set>
                                      <p:cBhvr>
                                        <p:cTn id="15" dur="1" fill="hold">
                                          <p:stCondLst>
                                            <p:cond delay="0"/>
                                          </p:stCondLst>
                                        </p:cTn>
                                        <p:tgtEl>
                                          <p:spTgt spid="131"/>
                                        </p:tgtEl>
                                        <p:attrNameLst>
                                          <p:attrName>style.visibility</p:attrName>
                                        </p:attrNameLst>
                                      </p:cBhvr>
                                      <p:to>
                                        <p:strVal val="visible"/>
                                      </p:to>
                                    </p:set>
                                    <p:animEffect transition="in" filter="slide(fromTop)">
                                      <p:cBhvr>
                                        <p:cTn id="16" dur="500"/>
                                        <p:tgtEl>
                                          <p:spTgt spid="131"/>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grpId="0" nodeType="clickEffect">
                                  <p:stCondLst>
                                    <p:cond delay="0"/>
                                  </p:stCondLst>
                                  <p:childTnLst>
                                    <p:set>
                                      <p:cBhvr>
                                        <p:cTn id="20" dur="1" fill="hold">
                                          <p:stCondLst>
                                            <p:cond delay="0"/>
                                          </p:stCondLst>
                                        </p:cTn>
                                        <p:tgtEl>
                                          <p:spTgt spid="130"/>
                                        </p:tgtEl>
                                        <p:attrNameLst>
                                          <p:attrName>style.visibility</p:attrName>
                                        </p:attrNameLst>
                                      </p:cBhvr>
                                      <p:to>
                                        <p:strVal val="visible"/>
                                      </p:to>
                                    </p:set>
                                    <p:animEffect transition="in" filter="slide(fromBottom)">
                                      <p:cBhvr>
                                        <p:cTn id="21" dur="500"/>
                                        <p:tgtEl>
                                          <p:spTgt spid="130"/>
                                        </p:tgtEl>
                                      </p:cBhvr>
                                    </p:animEffect>
                                  </p:childTnLst>
                                </p:cTn>
                              </p:par>
                              <p:par>
                                <p:cTn id="22" presetID="12" presetClass="entr" presetSubtype="4" fill="hold" grpId="0" nodeType="withEffect">
                                  <p:stCondLst>
                                    <p:cond delay="0"/>
                                  </p:stCondLst>
                                  <p:childTnLst>
                                    <p:set>
                                      <p:cBhvr>
                                        <p:cTn id="23" dur="1" fill="hold">
                                          <p:stCondLst>
                                            <p:cond delay="0"/>
                                          </p:stCondLst>
                                        </p:cTn>
                                        <p:tgtEl>
                                          <p:spTgt spid="128"/>
                                        </p:tgtEl>
                                        <p:attrNameLst>
                                          <p:attrName>style.visibility</p:attrName>
                                        </p:attrNameLst>
                                      </p:cBhvr>
                                      <p:to>
                                        <p:strVal val="visible"/>
                                      </p:to>
                                    </p:set>
                                    <p:animEffect transition="in" filter="slide(fromBottom)">
                                      <p:cBhvr>
                                        <p:cTn id="24" dur="500"/>
                                        <p:tgtEl>
                                          <p:spTgt spid="128"/>
                                        </p:tgtEl>
                                      </p:cBhvr>
                                    </p:animEffect>
                                  </p:childTnLst>
                                </p:cTn>
                              </p:par>
                              <p:par>
                                <p:cTn id="25" presetID="9" presetClass="entr" presetSubtype="0" fill="hold" nodeType="withEffect">
                                  <p:stCondLst>
                                    <p:cond delay="0"/>
                                  </p:stCondLst>
                                  <p:childTnLst>
                                    <p:set>
                                      <p:cBhvr>
                                        <p:cTn id="26" dur="1" fill="hold">
                                          <p:stCondLst>
                                            <p:cond delay="0"/>
                                          </p:stCondLst>
                                        </p:cTn>
                                        <p:tgtEl>
                                          <p:spTgt spid="123"/>
                                        </p:tgtEl>
                                        <p:attrNameLst>
                                          <p:attrName>style.visibility</p:attrName>
                                        </p:attrNameLst>
                                      </p:cBhvr>
                                      <p:to>
                                        <p:strVal val="visible"/>
                                      </p:to>
                                    </p:set>
                                    <p:animEffect transition="in" filter="dissolve">
                                      <p:cBhvr>
                                        <p:cTn id="27" dur="500"/>
                                        <p:tgtEl>
                                          <p:spTgt spid="123"/>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25"/>
                                        </p:tgtEl>
                                        <p:attrNameLst>
                                          <p:attrName>style.visibility</p:attrName>
                                        </p:attrNameLst>
                                      </p:cBhvr>
                                      <p:to>
                                        <p:strVal val="visible"/>
                                      </p:to>
                                    </p:set>
                                    <p:animEffect transition="in" filter="dissolve">
                                      <p:cBhvr>
                                        <p:cTn id="30" dur="500"/>
                                        <p:tgtEl>
                                          <p:spTgt spid="125"/>
                                        </p:tgtEl>
                                      </p:cBhvr>
                                    </p:animEffect>
                                  </p:childTnLst>
                                </p:cTn>
                              </p:par>
                              <p:par>
                                <p:cTn id="31" presetID="9" presetClass="entr" presetSubtype="0" fill="hold" nodeType="withEffect">
                                  <p:stCondLst>
                                    <p:cond delay="0"/>
                                  </p:stCondLst>
                                  <p:childTnLst>
                                    <p:set>
                                      <p:cBhvr>
                                        <p:cTn id="32" dur="1" fill="hold">
                                          <p:stCondLst>
                                            <p:cond delay="0"/>
                                          </p:stCondLst>
                                        </p:cTn>
                                        <p:tgtEl>
                                          <p:spTgt spid="124"/>
                                        </p:tgtEl>
                                        <p:attrNameLst>
                                          <p:attrName>style.visibility</p:attrName>
                                        </p:attrNameLst>
                                      </p:cBhvr>
                                      <p:to>
                                        <p:strVal val="visible"/>
                                      </p:to>
                                    </p:set>
                                    <p:animEffect transition="in" filter="dissolve">
                                      <p:cBhvr>
                                        <p:cTn id="33" dur="500"/>
                                        <p:tgtEl>
                                          <p:spTgt spid="124"/>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127"/>
                                        </p:tgtEl>
                                        <p:attrNameLst>
                                          <p:attrName>style.visibility</p:attrName>
                                        </p:attrNameLst>
                                      </p:cBhvr>
                                      <p:to>
                                        <p:strVal val="visible"/>
                                      </p:to>
                                    </p:set>
                                    <p:animEffect transition="in" filter="dissolve">
                                      <p:cBhvr>
                                        <p:cTn id="36" dur="500"/>
                                        <p:tgtEl>
                                          <p:spTgt spid="127"/>
                                        </p:tgtEl>
                                      </p:cBhvr>
                                    </p:animEffect>
                                  </p:childTnLst>
                                </p:cTn>
                              </p:par>
                              <p:par>
                                <p:cTn id="37" presetID="9" presetClass="entr" presetSubtype="0" fill="hold" nodeType="withEffect">
                                  <p:stCondLst>
                                    <p:cond delay="0"/>
                                  </p:stCondLst>
                                  <p:childTnLst>
                                    <p:set>
                                      <p:cBhvr>
                                        <p:cTn id="38" dur="1" fill="hold">
                                          <p:stCondLst>
                                            <p:cond delay="0"/>
                                          </p:stCondLst>
                                        </p:cTn>
                                        <p:tgtEl>
                                          <p:spTgt spid="126"/>
                                        </p:tgtEl>
                                        <p:attrNameLst>
                                          <p:attrName>style.visibility</p:attrName>
                                        </p:attrNameLst>
                                      </p:cBhvr>
                                      <p:to>
                                        <p:strVal val="visible"/>
                                      </p:to>
                                    </p:set>
                                    <p:animEffect transition="in" filter="dissolve">
                                      <p:cBhvr>
                                        <p:cTn id="39" dur="5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p:bldP spid="125" grpId="0" animBg="1"/>
      <p:bldP spid="127" grpId="0" animBg="1"/>
      <p:bldP spid="128" grpId="0" animBg="1"/>
      <p:bldP spid="130" grpId="0" animBg="1"/>
      <p:bldP spid="13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表格 16"/>
          <p:cNvGraphicFramePr>
            <a:graphicFrameLocks noGrp="1"/>
          </p:cNvGraphicFramePr>
          <p:nvPr>
            <p:extLst>
              <p:ext uri="{D42A27DB-BD31-4B8C-83A1-F6EECF244321}">
                <p14:modId xmlns:p14="http://schemas.microsoft.com/office/powerpoint/2010/main" xmlns="" val="2431438385"/>
              </p:ext>
            </p:extLst>
          </p:nvPr>
        </p:nvGraphicFramePr>
        <p:xfrm>
          <a:off x="3071770" y="3286124"/>
          <a:ext cx="6072230" cy="2011680"/>
        </p:xfrm>
        <a:graphic>
          <a:graphicData uri="http://schemas.openxmlformats.org/drawingml/2006/table">
            <a:tbl>
              <a:tblPr firstRow="1" bandRow="1">
                <a:tableStyleId>{5C22544A-7EE6-4342-B048-85BDC9FD1C3A}</a:tableStyleId>
              </a:tblPr>
              <a:tblGrid>
                <a:gridCol w="785818"/>
                <a:gridCol w="726423"/>
                <a:gridCol w="756121"/>
                <a:gridCol w="756121"/>
                <a:gridCol w="756121"/>
                <a:gridCol w="756121"/>
                <a:gridCol w="756121"/>
                <a:gridCol w="779384"/>
              </a:tblGrid>
              <a:tr h="150885">
                <a:tc>
                  <a:txBody>
                    <a:bodyPr/>
                    <a:lstStyle/>
                    <a:p>
                      <a:pPr algn="ctr"/>
                      <a:r>
                        <a:rPr lang="en-US" altLang="zh-CN" sz="1400" dirty="0" smtClean="0"/>
                        <a:t>Landsat</a:t>
                      </a:r>
                      <a:r>
                        <a:rPr lang="zh-CN" altLang="en-US" sz="1400" dirty="0" smtClean="0"/>
                        <a:t> </a:t>
                      </a:r>
                      <a:endParaRPr lang="en-US" altLang="zh-CN" sz="1400" dirty="0" smtClean="0"/>
                    </a:p>
                    <a:p>
                      <a:pPr algn="ctr"/>
                      <a:r>
                        <a:rPr lang="en-US" altLang="zh-CN" sz="1400" dirty="0" smtClean="0"/>
                        <a:t>Band #</a:t>
                      </a:r>
                      <a:endParaRPr lang="zh-CN" altLang="en-US" sz="1400" dirty="0"/>
                    </a:p>
                  </a:txBody>
                  <a:tcPr/>
                </a:tc>
                <a:tc>
                  <a:txBody>
                    <a:bodyPr/>
                    <a:lstStyle/>
                    <a:p>
                      <a:pPr algn="ctr"/>
                      <a:r>
                        <a:rPr lang="en-US" altLang="zh-CN" sz="1400" dirty="0" smtClean="0"/>
                        <a:t>Band1</a:t>
                      </a:r>
                      <a:endParaRPr lang="zh-CN" altLang="en-US" sz="1400" dirty="0"/>
                    </a:p>
                  </a:txBody>
                  <a:tcPr/>
                </a:tc>
                <a:tc>
                  <a:txBody>
                    <a:bodyPr/>
                    <a:lstStyle/>
                    <a:p>
                      <a:pPr algn="ctr"/>
                      <a:r>
                        <a:rPr lang="en-US" altLang="zh-CN" sz="1400" dirty="0" smtClean="0"/>
                        <a:t>Band2</a:t>
                      </a:r>
                      <a:endParaRPr lang="zh-CN" altLang="en-US" sz="1400" dirty="0"/>
                    </a:p>
                  </a:txBody>
                  <a:tcPr/>
                </a:tc>
                <a:tc>
                  <a:txBody>
                    <a:bodyPr/>
                    <a:lstStyle/>
                    <a:p>
                      <a:pPr algn="ctr"/>
                      <a:r>
                        <a:rPr lang="en-US" altLang="zh-CN" sz="1400" dirty="0" smtClean="0"/>
                        <a:t>Band3</a:t>
                      </a:r>
                      <a:endParaRPr lang="zh-CN" altLang="en-US" sz="1400" dirty="0"/>
                    </a:p>
                  </a:txBody>
                  <a:tcPr/>
                </a:tc>
                <a:tc>
                  <a:txBody>
                    <a:bodyPr/>
                    <a:lstStyle/>
                    <a:p>
                      <a:pPr algn="ctr"/>
                      <a:r>
                        <a:rPr lang="en-US" altLang="zh-CN" sz="1400" dirty="0" smtClean="0"/>
                        <a:t>Band4</a:t>
                      </a:r>
                      <a:endParaRPr lang="zh-CN" altLang="en-US" sz="1400" dirty="0"/>
                    </a:p>
                  </a:txBody>
                  <a:tcPr/>
                </a:tc>
                <a:tc>
                  <a:txBody>
                    <a:bodyPr/>
                    <a:lstStyle/>
                    <a:p>
                      <a:pPr algn="ctr"/>
                      <a:r>
                        <a:rPr lang="en-US" altLang="zh-CN" sz="1400" dirty="0" smtClean="0"/>
                        <a:t>Band5</a:t>
                      </a:r>
                      <a:endParaRPr lang="zh-CN" altLang="en-US" sz="1400" dirty="0"/>
                    </a:p>
                  </a:txBody>
                  <a:tcPr/>
                </a:tc>
                <a:tc>
                  <a:txBody>
                    <a:bodyPr/>
                    <a:lstStyle/>
                    <a:p>
                      <a:pPr algn="ctr"/>
                      <a:r>
                        <a:rPr lang="en-US" altLang="zh-CN" sz="1400" dirty="0" smtClean="0"/>
                        <a:t>Band7</a:t>
                      </a:r>
                      <a:endParaRPr lang="zh-CN" altLang="en-US" sz="1400" dirty="0"/>
                    </a:p>
                  </a:txBody>
                  <a:tcPr/>
                </a:tc>
                <a:tc>
                  <a:txBody>
                    <a:bodyPr/>
                    <a:lstStyle/>
                    <a:p>
                      <a:pPr algn="ctr"/>
                      <a:r>
                        <a:rPr lang="en-US" altLang="zh-CN" sz="1400" dirty="0" smtClean="0"/>
                        <a:t>Resolution</a:t>
                      </a:r>
                      <a:endParaRPr lang="zh-CN" altLang="en-US" sz="1400" dirty="0"/>
                    </a:p>
                  </a:txBody>
                  <a:tcPr/>
                </a:tc>
              </a:tr>
              <a:tr h="372961">
                <a:tc>
                  <a:txBody>
                    <a:bodyPr/>
                    <a:lstStyle/>
                    <a:p>
                      <a:r>
                        <a:rPr lang="en-US" altLang="zh-CN" sz="1400" dirty="0" err="1" smtClean="0"/>
                        <a:t>Landsat</a:t>
                      </a:r>
                      <a:r>
                        <a:rPr lang="zh-CN" altLang="en-US" sz="1400" dirty="0" smtClean="0"/>
                        <a:t> </a:t>
                      </a:r>
                      <a:r>
                        <a:rPr lang="en-US" altLang="zh-CN" sz="1400" dirty="0" smtClean="0"/>
                        <a:t>TM5</a:t>
                      </a:r>
                      <a:endParaRPr lang="zh-CN" altLang="en-US" sz="1400" dirty="0"/>
                    </a:p>
                  </a:txBody>
                  <a:tcPr anchor="ctr"/>
                </a:tc>
                <a:tc>
                  <a:txBody>
                    <a:bodyPr/>
                    <a:lstStyle/>
                    <a:p>
                      <a:pPr algn="ctr"/>
                      <a:r>
                        <a:rPr lang="en-US" altLang="zh-CN" sz="1200" dirty="0" smtClean="0"/>
                        <a:t>0.45-0.52</a:t>
                      </a:r>
                      <a:endParaRPr lang="zh-CN" altLang="en-US" sz="1200" dirty="0"/>
                    </a:p>
                  </a:txBody>
                  <a:tcPr anchor="ctr"/>
                </a:tc>
                <a:tc>
                  <a:txBody>
                    <a:bodyPr/>
                    <a:lstStyle/>
                    <a:p>
                      <a:pPr algn="ctr"/>
                      <a:r>
                        <a:rPr lang="en-US" altLang="zh-CN" sz="1200" dirty="0" smtClean="0"/>
                        <a:t>0.52-0.6</a:t>
                      </a:r>
                      <a:endParaRPr lang="zh-CN" altLang="en-US" sz="1200" dirty="0"/>
                    </a:p>
                  </a:txBody>
                  <a:tcPr anchor="ctr"/>
                </a:tc>
                <a:tc>
                  <a:txBody>
                    <a:bodyPr/>
                    <a:lstStyle/>
                    <a:p>
                      <a:pPr algn="ctr"/>
                      <a:r>
                        <a:rPr lang="en-US" altLang="zh-CN" sz="1200" dirty="0" smtClean="0"/>
                        <a:t>0.63-0.69</a:t>
                      </a:r>
                      <a:endParaRPr lang="zh-CN" altLang="en-US" sz="1200" dirty="0"/>
                    </a:p>
                  </a:txBody>
                  <a:tcPr anchor="ctr"/>
                </a:tc>
                <a:tc>
                  <a:txBody>
                    <a:bodyPr/>
                    <a:lstStyle/>
                    <a:p>
                      <a:pPr algn="ctr"/>
                      <a:r>
                        <a:rPr lang="en-US" altLang="zh-CN" sz="1200" dirty="0" smtClean="0"/>
                        <a:t>0.76-0.9</a:t>
                      </a:r>
                      <a:endParaRPr lang="zh-CN" altLang="en-US" sz="1200" dirty="0"/>
                    </a:p>
                  </a:txBody>
                  <a:tcPr anchor="ctr"/>
                </a:tc>
                <a:tc>
                  <a:txBody>
                    <a:bodyPr/>
                    <a:lstStyle/>
                    <a:p>
                      <a:pPr algn="ctr"/>
                      <a:r>
                        <a:rPr lang="en-US" altLang="zh-CN" sz="1200" dirty="0" smtClean="0"/>
                        <a:t>1.55-1.75</a:t>
                      </a:r>
                      <a:endParaRPr lang="zh-CN" altLang="en-US" sz="1200" dirty="0"/>
                    </a:p>
                  </a:txBody>
                  <a:tcPr anchor="ctr"/>
                </a:tc>
                <a:tc>
                  <a:txBody>
                    <a:bodyPr/>
                    <a:lstStyle/>
                    <a:p>
                      <a:pPr algn="ctr"/>
                      <a:r>
                        <a:rPr lang="en-US" altLang="zh-CN" sz="1200" dirty="0" smtClean="0"/>
                        <a:t>2.08-2.35</a:t>
                      </a:r>
                      <a:endParaRPr lang="zh-CN" altLang="en-US" sz="1200" dirty="0"/>
                    </a:p>
                  </a:txBody>
                  <a:tcPr anchor="ctr"/>
                </a:tc>
                <a:tc>
                  <a:txBody>
                    <a:bodyPr/>
                    <a:lstStyle/>
                    <a:p>
                      <a:pPr algn="ctr"/>
                      <a:r>
                        <a:rPr lang="en-US" altLang="zh-CN" sz="1200" dirty="0" smtClean="0"/>
                        <a:t>30m</a:t>
                      </a:r>
                      <a:endParaRPr lang="zh-CN" altLang="en-US" sz="1200" dirty="0"/>
                    </a:p>
                  </a:txBody>
                  <a:tcPr anchor="ctr"/>
                </a:tc>
              </a:tr>
              <a:tr h="372961">
                <a:tc>
                  <a:txBody>
                    <a:bodyPr/>
                    <a:lstStyle/>
                    <a:p>
                      <a:r>
                        <a:rPr lang="en-US" altLang="zh-CN" sz="1400" dirty="0" smtClean="0"/>
                        <a:t>CBERS CCD</a:t>
                      </a:r>
                      <a:endParaRPr lang="zh-CN" altLang="en-US" sz="1400" dirty="0"/>
                    </a:p>
                  </a:txBody>
                  <a:tcPr anchor="ctr"/>
                </a:tc>
                <a:tc>
                  <a:txBody>
                    <a:bodyPr/>
                    <a:lstStyle/>
                    <a:p>
                      <a:pPr algn="ctr"/>
                      <a:r>
                        <a:rPr lang="en-US" altLang="zh-CN" sz="1200" dirty="0" smtClean="0"/>
                        <a:t>0.45-0.52</a:t>
                      </a:r>
                      <a:endParaRPr lang="zh-CN" altLang="en-US" sz="1200" dirty="0"/>
                    </a:p>
                  </a:txBody>
                  <a:tcPr anchor="ctr"/>
                </a:tc>
                <a:tc>
                  <a:txBody>
                    <a:bodyPr/>
                    <a:lstStyle/>
                    <a:p>
                      <a:pPr algn="ctr"/>
                      <a:r>
                        <a:rPr lang="en-US" altLang="zh-CN" sz="1200" dirty="0" smtClean="0"/>
                        <a:t>0.52-0.59</a:t>
                      </a:r>
                      <a:endParaRPr lang="zh-CN" altLang="en-US" sz="1200" dirty="0"/>
                    </a:p>
                  </a:txBody>
                  <a:tcPr anchor="ctr"/>
                </a:tc>
                <a:tc>
                  <a:txBody>
                    <a:bodyPr/>
                    <a:lstStyle/>
                    <a:p>
                      <a:pPr algn="ctr"/>
                      <a:r>
                        <a:rPr lang="en-US" altLang="zh-CN" sz="1200" dirty="0" smtClean="0"/>
                        <a:t>0.63-0.69</a:t>
                      </a:r>
                      <a:endParaRPr lang="zh-CN" altLang="en-US" sz="1200" dirty="0"/>
                    </a:p>
                  </a:txBody>
                  <a:tcPr anchor="ctr"/>
                </a:tc>
                <a:tc>
                  <a:txBody>
                    <a:bodyPr/>
                    <a:lstStyle/>
                    <a:p>
                      <a:pPr algn="ctr"/>
                      <a:r>
                        <a:rPr lang="en-US" altLang="zh-CN" sz="1200" dirty="0" smtClean="0"/>
                        <a:t>0.77-0.9</a:t>
                      </a:r>
                      <a:endParaRPr lang="zh-CN" altLang="en-US" sz="1200" dirty="0"/>
                    </a:p>
                  </a:txBody>
                  <a:tcPr anchor="ctr"/>
                </a:tc>
                <a:tc>
                  <a:txBody>
                    <a:bodyPr/>
                    <a:lstStyle/>
                    <a:p>
                      <a:pPr algn="ctr"/>
                      <a:endParaRPr lang="zh-CN" altLang="en-US" sz="1200" dirty="0"/>
                    </a:p>
                  </a:txBody>
                  <a:tcPr anchor="ctr"/>
                </a:tc>
                <a:tc>
                  <a:txBody>
                    <a:bodyPr/>
                    <a:lstStyle/>
                    <a:p>
                      <a:pPr algn="ctr"/>
                      <a:endParaRPr lang="zh-CN" altLang="en-US" sz="1200" dirty="0"/>
                    </a:p>
                  </a:txBody>
                  <a:tcPr anchor="ctr"/>
                </a:tc>
                <a:tc>
                  <a:txBody>
                    <a:bodyPr/>
                    <a:lstStyle/>
                    <a:p>
                      <a:pPr algn="ctr"/>
                      <a:r>
                        <a:rPr lang="en-US" altLang="zh-CN" sz="1200" dirty="0" smtClean="0"/>
                        <a:t>20m</a:t>
                      </a:r>
                      <a:endParaRPr lang="zh-CN" altLang="en-US" sz="1200" dirty="0"/>
                    </a:p>
                  </a:txBody>
                  <a:tcPr anchor="ctr"/>
                </a:tc>
              </a:tr>
              <a:tr h="329083">
                <a:tc>
                  <a:txBody>
                    <a:bodyPr/>
                    <a:lstStyle/>
                    <a:p>
                      <a:r>
                        <a:rPr lang="en-US" altLang="zh-CN" sz="1400" dirty="0" smtClean="0"/>
                        <a:t>MODIS</a:t>
                      </a:r>
                      <a:endParaRPr lang="zh-CN" altLang="en-US" sz="1400" dirty="0"/>
                    </a:p>
                  </a:txBody>
                  <a:tcPr anchor="ctr"/>
                </a:tc>
                <a:tc>
                  <a:txBody>
                    <a:bodyPr/>
                    <a:lstStyle/>
                    <a:p>
                      <a:pPr algn="ctr"/>
                      <a:endParaRPr lang="zh-CN" altLang="en-US" sz="1200"/>
                    </a:p>
                  </a:txBody>
                  <a:tcPr anchor="ctr"/>
                </a:tc>
                <a:tc>
                  <a:txBody>
                    <a:bodyPr/>
                    <a:lstStyle/>
                    <a:p>
                      <a:pPr algn="ctr"/>
                      <a:endParaRPr lang="zh-CN" altLang="en-US" sz="1200" dirty="0"/>
                    </a:p>
                  </a:txBody>
                  <a:tcPr anchor="ctr"/>
                </a:tc>
                <a:tc>
                  <a:txBody>
                    <a:bodyPr/>
                    <a:lstStyle/>
                    <a:p>
                      <a:pPr algn="ctr"/>
                      <a:endParaRPr lang="zh-CN" altLang="en-US" sz="1200"/>
                    </a:p>
                  </a:txBody>
                  <a:tcPr anchor="ctr"/>
                </a:tc>
                <a:tc>
                  <a:txBody>
                    <a:bodyPr/>
                    <a:lstStyle/>
                    <a:p>
                      <a:pPr algn="ctr"/>
                      <a:endParaRPr lang="zh-CN" altLang="en-US" sz="1200"/>
                    </a:p>
                  </a:txBody>
                  <a:tcPr anchor="ctr"/>
                </a:tc>
                <a:tc>
                  <a:txBody>
                    <a:bodyPr/>
                    <a:lstStyle/>
                    <a:p>
                      <a:pPr algn="ctr"/>
                      <a:r>
                        <a:rPr lang="en-US" altLang="zh-CN" sz="1200" dirty="0" smtClean="0"/>
                        <a:t>1.628-1.65</a:t>
                      </a:r>
                      <a:endParaRPr lang="zh-CN" altLang="en-US" sz="1200" dirty="0"/>
                    </a:p>
                  </a:txBody>
                  <a:tcPr anchor="ctr"/>
                </a:tc>
                <a:tc>
                  <a:txBody>
                    <a:bodyPr/>
                    <a:lstStyle/>
                    <a:p>
                      <a:pPr algn="ctr"/>
                      <a:r>
                        <a:rPr lang="en-US" altLang="zh-CN" sz="1200" dirty="0" smtClean="0"/>
                        <a:t>2.105-2.135</a:t>
                      </a:r>
                      <a:endParaRPr lang="zh-CN" altLang="en-US" sz="1200" dirty="0"/>
                    </a:p>
                  </a:txBody>
                  <a:tcPr anchor="ctr"/>
                </a:tc>
                <a:tc>
                  <a:txBody>
                    <a:bodyPr/>
                    <a:lstStyle/>
                    <a:p>
                      <a:pPr algn="ctr"/>
                      <a:r>
                        <a:rPr lang="en-US" altLang="zh-CN" sz="1200" dirty="0" smtClean="0"/>
                        <a:t>500m</a:t>
                      </a:r>
                      <a:endParaRPr lang="zh-CN" altLang="en-US" sz="1200" dirty="0"/>
                    </a:p>
                  </a:txBody>
                  <a:tcPr anchor="ctr"/>
                </a:tc>
              </a:tr>
            </a:tbl>
          </a:graphicData>
        </a:graphic>
      </p:graphicFrame>
      <p:sp>
        <p:nvSpPr>
          <p:cNvPr id="4" name="Text Box 65"/>
          <p:cNvSpPr txBox="1">
            <a:spLocks noChangeArrowheads="1"/>
          </p:cNvSpPr>
          <p:nvPr/>
        </p:nvSpPr>
        <p:spPr bwMode="auto">
          <a:xfrm>
            <a:off x="179512" y="1104126"/>
            <a:ext cx="4330824" cy="1892826"/>
          </a:xfrm>
          <a:prstGeom prst="rect">
            <a:avLst/>
          </a:prstGeom>
          <a:noFill/>
          <a:ln w="9525">
            <a:noFill/>
            <a:miter lim="800000"/>
            <a:headEnd/>
            <a:tailEnd/>
          </a:ln>
          <a:effectLst/>
        </p:spPr>
        <p:txBody>
          <a:bodyPr wrap="square">
            <a:spAutoFit/>
          </a:bodyPr>
          <a:lstStyle/>
          <a:p>
            <a:pPr marL="180975" indent="-180975">
              <a:spcBef>
                <a:spcPct val="50000"/>
              </a:spcBef>
              <a:buFont typeface="Arial" pitchFamily="34" charset="0"/>
              <a:buChar char="•"/>
            </a:pPr>
            <a:r>
              <a:rPr lang="en-US" altLang="zh-CN" b="1" dirty="0" smtClean="0">
                <a:latin typeface="Calibri" pitchFamily="34" charset="0"/>
                <a:ea typeface="Arial Unicode MS" pitchFamily="34" charset="-122"/>
                <a:cs typeface="Calibri" pitchFamily="34" charset="0"/>
              </a:rPr>
              <a:t>Landsat 5 can provide long-term RS data for </a:t>
            </a:r>
            <a:r>
              <a:rPr lang="en-US" altLang="zh-CN" b="1" dirty="0">
                <a:latin typeface="Calibri" pitchFamily="34" charset="0"/>
                <a:ea typeface="Arial Unicode MS" pitchFamily="34" charset="-122"/>
                <a:cs typeface="Calibri" pitchFamily="34" charset="0"/>
              </a:rPr>
              <a:t>environment factor </a:t>
            </a:r>
            <a:r>
              <a:rPr lang="en-US" altLang="zh-CN" b="1" dirty="0" smtClean="0">
                <a:latin typeface="Calibri" pitchFamily="34" charset="0"/>
                <a:ea typeface="Arial Unicode MS" pitchFamily="34" charset="-122"/>
                <a:cs typeface="Calibri" pitchFamily="34" charset="0"/>
              </a:rPr>
              <a:t>retrieval, </a:t>
            </a:r>
            <a:r>
              <a:rPr lang="en-US" altLang="zh-CN" b="1" dirty="0">
                <a:latin typeface="Calibri" pitchFamily="34" charset="0"/>
                <a:ea typeface="Arial Unicode MS" pitchFamily="34" charset="-122"/>
                <a:cs typeface="Calibri" pitchFamily="34" charset="0"/>
              </a:rPr>
              <a:t>but lack of data around April </a:t>
            </a:r>
            <a:r>
              <a:rPr lang="en-US" altLang="zh-CN" b="1" dirty="0" smtClean="0">
                <a:latin typeface="Calibri" pitchFamily="34" charset="0"/>
                <a:ea typeface="Arial Unicode MS" pitchFamily="34" charset="-122"/>
                <a:cs typeface="Calibri" pitchFamily="34" charset="0"/>
              </a:rPr>
              <a:t>2007.</a:t>
            </a:r>
          </a:p>
          <a:p>
            <a:pPr marL="180975" indent="-180975">
              <a:spcBef>
                <a:spcPct val="50000"/>
              </a:spcBef>
              <a:buFont typeface="Arial" pitchFamily="34" charset="0"/>
              <a:buChar char="•"/>
            </a:pPr>
            <a:r>
              <a:rPr lang="en-US" altLang="zh-CN" b="1" dirty="0" smtClean="0">
                <a:latin typeface="Calibri" pitchFamily="34" charset="0"/>
                <a:ea typeface="Arial Unicode MS" pitchFamily="34" charset="-122"/>
                <a:cs typeface="Calibri" pitchFamily="34" charset="0"/>
              </a:rPr>
              <a:t>CBERS </a:t>
            </a:r>
            <a:r>
              <a:rPr lang="en-US" altLang="zh-CN" b="1" dirty="0">
                <a:latin typeface="Calibri" pitchFamily="34" charset="0"/>
                <a:ea typeface="Arial Unicode MS" pitchFamily="34" charset="-122"/>
                <a:cs typeface="Calibri" pitchFamily="34" charset="0"/>
              </a:rPr>
              <a:t>02B and MODIS </a:t>
            </a:r>
            <a:r>
              <a:rPr lang="en-US" altLang="zh-CN" b="1" dirty="0" smtClean="0">
                <a:latin typeface="Calibri" pitchFamily="34" charset="0"/>
                <a:ea typeface="Arial Unicode MS" pitchFamily="34" charset="-122"/>
                <a:cs typeface="Calibri" pitchFamily="34" charset="0"/>
              </a:rPr>
              <a:t>data are </a:t>
            </a:r>
            <a:r>
              <a:rPr lang="en-US" altLang="zh-CN" b="1" dirty="0">
                <a:latin typeface="Calibri" pitchFamily="34" charset="0"/>
                <a:ea typeface="Arial Unicode MS" pitchFamily="34" charset="-122"/>
                <a:cs typeface="Calibri" pitchFamily="34" charset="0"/>
              </a:rPr>
              <a:t>used instead</a:t>
            </a:r>
            <a:r>
              <a:rPr lang="en-US" altLang="zh-CN" b="1" dirty="0" smtClean="0">
                <a:latin typeface="Calibri" pitchFamily="34" charset="0"/>
                <a:ea typeface="Arial Unicode MS" pitchFamily="34" charset="-122"/>
                <a:cs typeface="Calibri" pitchFamily="34" charset="0"/>
              </a:rPr>
              <a:t>, according to </a:t>
            </a:r>
            <a:r>
              <a:rPr lang="en-US" altLang="zh-CN" b="1" dirty="0">
                <a:latin typeface="Calibri" pitchFamily="34" charset="0"/>
                <a:ea typeface="Arial Unicode MS" pitchFamily="34" charset="-122"/>
                <a:cs typeface="Calibri" pitchFamily="34" charset="0"/>
              </a:rPr>
              <a:t>the similar bandwidth as </a:t>
            </a:r>
            <a:r>
              <a:rPr lang="en-US" altLang="zh-CN" b="1" dirty="0" smtClean="0">
                <a:latin typeface="Calibri" pitchFamily="34" charset="0"/>
                <a:ea typeface="Arial Unicode MS" pitchFamily="34" charset="-122"/>
                <a:cs typeface="Calibri" pitchFamily="34" charset="0"/>
              </a:rPr>
              <a:t>shown in Table </a:t>
            </a:r>
            <a:r>
              <a:rPr lang="en-US" altLang="zh-CN" b="1" dirty="0">
                <a:latin typeface="Calibri" pitchFamily="34" charset="0"/>
                <a:ea typeface="Arial Unicode MS" pitchFamily="34" charset="-122"/>
                <a:cs typeface="Calibri" pitchFamily="34" charset="0"/>
              </a:rPr>
              <a:t>2. </a:t>
            </a:r>
            <a:endParaRPr lang="en-US" altLang="zh-CN" b="1" dirty="0" smtClean="0">
              <a:latin typeface="Calibri" pitchFamily="34" charset="0"/>
              <a:ea typeface="Arial Unicode MS" pitchFamily="34" charset="-122"/>
              <a:cs typeface="Calibri" pitchFamily="34" charset="0"/>
            </a:endParaRPr>
          </a:p>
        </p:txBody>
      </p:sp>
      <p:graphicFrame>
        <p:nvGraphicFramePr>
          <p:cNvPr id="5" name="表格 4"/>
          <p:cNvGraphicFramePr>
            <a:graphicFrameLocks noGrp="1"/>
          </p:cNvGraphicFramePr>
          <p:nvPr>
            <p:extLst>
              <p:ext uri="{D42A27DB-BD31-4B8C-83A1-F6EECF244321}">
                <p14:modId xmlns:p14="http://schemas.microsoft.com/office/powerpoint/2010/main" xmlns="" val="807617528"/>
              </p:ext>
            </p:extLst>
          </p:nvPr>
        </p:nvGraphicFramePr>
        <p:xfrm>
          <a:off x="4607341" y="1289480"/>
          <a:ext cx="4429155" cy="1653380"/>
        </p:xfrm>
        <a:graphic>
          <a:graphicData uri="http://schemas.openxmlformats.org/drawingml/2006/table">
            <a:tbl>
              <a:tblPr firstRow="1" bandRow="1">
                <a:tableStyleId>{5C22544A-7EE6-4342-B048-85BDC9FD1C3A}</a:tableStyleId>
              </a:tblPr>
              <a:tblGrid>
                <a:gridCol w="500066"/>
                <a:gridCol w="1214446"/>
                <a:gridCol w="1214446"/>
                <a:gridCol w="1500197"/>
              </a:tblGrid>
              <a:tr h="329091">
                <a:tc>
                  <a:txBody>
                    <a:bodyPr/>
                    <a:lstStyle/>
                    <a:p>
                      <a:pPr indent="0" algn="ctr">
                        <a:lnSpc>
                          <a:spcPts val="1600"/>
                        </a:lnSpc>
                        <a:spcAft>
                          <a:spcPts val="0"/>
                        </a:spcAft>
                      </a:pPr>
                      <a:r>
                        <a:rPr lang="en-US" altLang="zh-CN" sz="1600" b="1" kern="100" dirty="0" smtClean="0">
                          <a:latin typeface="Calibri"/>
                          <a:ea typeface="宋体"/>
                          <a:cs typeface="Times New Roman"/>
                        </a:rPr>
                        <a:t>ID</a:t>
                      </a:r>
                      <a:endParaRPr lang="zh-CN" sz="1600" b="1" kern="100" dirty="0">
                        <a:latin typeface="Calibri"/>
                        <a:ea typeface="宋体"/>
                        <a:cs typeface="Times New Roman"/>
                      </a:endParaRPr>
                    </a:p>
                  </a:txBody>
                  <a:tcPr marL="68580" marR="68580" marT="0" marB="0" anchor="ctr"/>
                </a:tc>
                <a:tc>
                  <a:txBody>
                    <a:bodyPr/>
                    <a:lstStyle/>
                    <a:p>
                      <a:pPr indent="0" algn="ctr">
                        <a:lnSpc>
                          <a:spcPts val="1600"/>
                        </a:lnSpc>
                        <a:spcAft>
                          <a:spcPts val="0"/>
                        </a:spcAft>
                      </a:pPr>
                      <a:r>
                        <a:rPr lang="en-US" altLang="zh-CN" sz="1600" b="1" kern="100" dirty="0" smtClean="0">
                          <a:latin typeface="+mn-lt"/>
                          <a:ea typeface="+mn-ea"/>
                          <a:cs typeface="Times New Roman"/>
                        </a:rPr>
                        <a:t>Acquisition time</a:t>
                      </a:r>
                      <a:endParaRPr lang="zh-CN" sz="1600" b="1" kern="100" dirty="0">
                        <a:latin typeface="Calibri"/>
                        <a:ea typeface="宋体"/>
                        <a:cs typeface="Times New Roman"/>
                      </a:endParaRPr>
                    </a:p>
                  </a:txBody>
                  <a:tcPr marL="68580" marR="68580" marT="0" marB="0" anchor="ctr"/>
                </a:tc>
                <a:tc>
                  <a:txBody>
                    <a:bodyPr/>
                    <a:lstStyle/>
                    <a:p>
                      <a:pPr indent="0" algn="ctr">
                        <a:lnSpc>
                          <a:spcPts val="1600"/>
                        </a:lnSpc>
                        <a:spcAft>
                          <a:spcPts val="0"/>
                        </a:spcAft>
                      </a:pPr>
                      <a:r>
                        <a:rPr lang="en-US" altLang="zh-CN" sz="1600" b="1" kern="100" dirty="0" smtClean="0">
                          <a:latin typeface="Calibri"/>
                          <a:ea typeface="宋体"/>
                          <a:cs typeface="Times New Roman"/>
                        </a:rPr>
                        <a:t>Satellite</a:t>
                      </a:r>
                      <a:endParaRPr lang="zh-CN" sz="1600" b="1" kern="100" dirty="0">
                        <a:latin typeface="Calibri"/>
                        <a:ea typeface="宋体"/>
                        <a:cs typeface="Times New Roman"/>
                      </a:endParaRPr>
                    </a:p>
                  </a:txBody>
                  <a:tcPr marL="68580" marR="68580" marT="0" marB="0" anchor="ctr"/>
                </a:tc>
                <a:tc>
                  <a:txBody>
                    <a:bodyPr/>
                    <a:lstStyle/>
                    <a:p>
                      <a:pPr indent="0" algn="ctr">
                        <a:lnSpc>
                          <a:spcPts val="1600"/>
                        </a:lnSpc>
                        <a:spcAft>
                          <a:spcPts val="0"/>
                        </a:spcAft>
                      </a:pPr>
                      <a:r>
                        <a:rPr lang="en-US" altLang="zh-CN" sz="1600" b="1" kern="100" dirty="0" smtClean="0">
                          <a:latin typeface="Calibri"/>
                          <a:ea typeface="宋体"/>
                          <a:cs typeface="Times New Roman"/>
                        </a:rPr>
                        <a:t>Sensor</a:t>
                      </a:r>
                      <a:endParaRPr lang="zh-CN" sz="1600" b="1" kern="100" dirty="0">
                        <a:latin typeface="Calibri"/>
                        <a:ea typeface="宋体"/>
                        <a:cs typeface="Times New Roman"/>
                      </a:endParaRPr>
                    </a:p>
                  </a:txBody>
                  <a:tcPr marL="68580" marR="68580" marT="0" marB="0" anchor="ctr"/>
                </a:tc>
              </a:tr>
              <a:tr h="180272">
                <a:tc>
                  <a:txBody>
                    <a:bodyPr/>
                    <a:lstStyle/>
                    <a:p>
                      <a:pPr indent="0" algn="ctr">
                        <a:lnSpc>
                          <a:spcPts val="1600"/>
                        </a:lnSpc>
                        <a:spcAft>
                          <a:spcPts val="0"/>
                        </a:spcAft>
                      </a:pPr>
                      <a:r>
                        <a:rPr lang="en-US" sz="1600" b="1" kern="100" dirty="0">
                          <a:latin typeface="Calibri"/>
                          <a:ea typeface="宋体"/>
                          <a:cs typeface="Times New Roman"/>
                        </a:rPr>
                        <a:t>1</a:t>
                      </a:r>
                      <a:endParaRPr lang="zh-CN" sz="1600" b="1" kern="100" dirty="0">
                        <a:latin typeface="Calibri"/>
                        <a:ea typeface="宋体"/>
                        <a:cs typeface="Times New Roman"/>
                      </a:endParaRPr>
                    </a:p>
                  </a:txBody>
                  <a:tcPr marL="68580" marR="68580" marT="0" marB="0" anchor="ctr"/>
                </a:tc>
                <a:tc>
                  <a:txBody>
                    <a:bodyPr/>
                    <a:lstStyle/>
                    <a:p>
                      <a:pPr indent="0" algn="ctr">
                        <a:lnSpc>
                          <a:spcPts val="1600"/>
                        </a:lnSpc>
                        <a:spcAft>
                          <a:spcPts val="0"/>
                        </a:spcAft>
                      </a:pPr>
                      <a:r>
                        <a:rPr lang="en-US" sz="1600" b="1" kern="100" dirty="0" smtClean="0">
                          <a:latin typeface="Calibri"/>
                          <a:ea typeface="宋体"/>
                          <a:cs typeface="Times New Roman"/>
                        </a:rPr>
                        <a:t>1990.</a:t>
                      </a:r>
                      <a:r>
                        <a:rPr lang="en-US" altLang="zh-CN" sz="1600" b="1" kern="100" dirty="0" smtClean="0">
                          <a:latin typeface="Calibri"/>
                          <a:ea typeface="宋体"/>
                          <a:cs typeface="Times New Roman"/>
                        </a:rPr>
                        <a:t>05.08</a:t>
                      </a:r>
                      <a:endParaRPr lang="zh-CN" sz="1600" b="1" kern="100" dirty="0">
                        <a:latin typeface="Calibri"/>
                        <a:ea typeface="宋体"/>
                        <a:cs typeface="Times New Roman"/>
                      </a:endParaRPr>
                    </a:p>
                  </a:txBody>
                  <a:tcPr marL="68580" marR="68580" marT="0" marB="0" anchor="ctr"/>
                </a:tc>
                <a:tc>
                  <a:txBody>
                    <a:bodyPr/>
                    <a:lstStyle/>
                    <a:p>
                      <a:pPr indent="0" algn="ctr">
                        <a:lnSpc>
                          <a:spcPts val="1600"/>
                        </a:lnSpc>
                        <a:spcAft>
                          <a:spcPts val="0"/>
                        </a:spcAft>
                      </a:pPr>
                      <a:r>
                        <a:rPr lang="en-US" sz="1600" b="1" kern="100" dirty="0">
                          <a:latin typeface="Calibri"/>
                          <a:ea typeface="宋体"/>
                          <a:cs typeface="Times New Roman"/>
                        </a:rPr>
                        <a:t>Lansat5</a:t>
                      </a:r>
                      <a:endParaRPr lang="zh-CN" sz="1600" b="1" kern="100" dirty="0">
                        <a:latin typeface="Calibri"/>
                        <a:ea typeface="宋体"/>
                        <a:cs typeface="Times New Roman"/>
                      </a:endParaRPr>
                    </a:p>
                  </a:txBody>
                  <a:tcPr marL="68580" marR="68580" marT="0" marB="0" anchor="ctr"/>
                </a:tc>
                <a:tc>
                  <a:txBody>
                    <a:bodyPr/>
                    <a:lstStyle/>
                    <a:p>
                      <a:pPr indent="0" algn="ctr">
                        <a:lnSpc>
                          <a:spcPts val="1600"/>
                        </a:lnSpc>
                        <a:spcAft>
                          <a:spcPts val="0"/>
                        </a:spcAft>
                      </a:pPr>
                      <a:r>
                        <a:rPr lang="en-US" sz="1600" b="1" kern="100" dirty="0" smtClean="0">
                          <a:latin typeface="+mn-lt"/>
                          <a:ea typeface="宋体"/>
                          <a:cs typeface="Times New Roman"/>
                        </a:rPr>
                        <a:t>TM</a:t>
                      </a:r>
                      <a:endParaRPr lang="zh-CN" altLang="en-US" sz="1600" b="1" kern="100" dirty="0">
                        <a:latin typeface="+mn-lt"/>
                        <a:ea typeface="+mn-ea"/>
                        <a:cs typeface="Times New Roman"/>
                      </a:endParaRPr>
                    </a:p>
                  </a:txBody>
                  <a:tcPr marL="68580" marR="68580" marT="0" marB="0" anchor="ctr"/>
                </a:tc>
              </a:tr>
              <a:tr h="193611">
                <a:tc>
                  <a:txBody>
                    <a:bodyPr/>
                    <a:lstStyle/>
                    <a:p>
                      <a:pPr indent="0" algn="ctr">
                        <a:lnSpc>
                          <a:spcPts val="1600"/>
                        </a:lnSpc>
                        <a:spcAft>
                          <a:spcPts val="0"/>
                        </a:spcAft>
                      </a:pPr>
                      <a:r>
                        <a:rPr lang="en-US" sz="1600" b="1" kern="100" dirty="0">
                          <a:latin typeface="Calibri"/>
                          <a:ea typeface="宋体"/>
                          <a:cs typeface="Times New Roman"/>
                        </a:rPr>
                        <a:t>2</a:t>
                      </a:r>
                      <a:endParaRPr lang="zh-CN" sz="1600" b="1" kern="100" dirty="0">
                        <a:latin typeface="Calibri"/>
                        <a:ea typeface="宋体"/>
                        <a:cs typeface="Times New Roman"/>
                      </a:endParaRPr>
                    </a:p>
                  </a:txBody>
                  <a:tcPr marL="68580" marR="68580" marT="0" marB="0" anchor="ctr"/>
                </a:tc>
                <a:tc>
                  <a:txBody>
                    <a:bodyPr/>
                    <a:lstStyle/>
                    <a:p>
                      <a:pPr indent="0" algn="ctr">
                        <a:lnSpc>
                          <a:spcPts val="1600"/>
                        </a:lnSpc>
                        <a:spcAft>
                          <a:spcPts val="0"/>
                        </a:spcAft>
                      </a:pPr>
                      <a:r>
                        <a:rPr lang="en-US" sz="1600" b="1" kern="100" dirty="0" smtClean="0">
                          <a:latin typeface="Calibri"/>
                          <a:ea typeface="宋体"/>
                          <a:cs typeface="Times New Roman"/>
                        </a:rPr>
                        <a:t>1995</a:t>
                      </a:r>
                      <a:r>
                        <a:rPr lang="en-US" altLang="zh-CN" sz="1600" b="1" kern="100" dirty="0" smtClean="0">
                          <a:latin typeface="Calibri"/>
                          <a:ea typeface="宋体"/>
                          <a:cs typeface="Times New Roman"/>
                        </a:rPr>
                        <a:t>.04.20</a:t>
                      </a:r>
                      <a:endParaRPr lang="zh-CN" sz="1600" b="1" kern="100" dirty="0">
                        <a:latin typeface="Calibri"/>
                        <a:ea typeface="宋体"/>
                        <a:cs typeface="Times New Roman"/>
                      </a:endParaRPr>
                    </a:p>
                  </a:txBody>
                  <a:tcPr marL="68580" marR="68580" marT="0" marB="0" anchor="ctr"/>
                </a:tc>
                <a:tc>
                  <a:txBody>
                    <a:bodyPr/>
                    <a:lstStyle/>
                    <a:p>
                      <a:pPr indent="0" algn="ctr">
                        <a:lnSpc>
                          <a:spcPts val="1600"/>
                        </a:lnSpc>
                        <a:spcAft>
                          <a:spcPts val="0"/>
                        </a:spcAft>
                      </a:pPr>
                      <a:r>
                        <a:rPr lang="en-US" sz="1600" b="1" kern="100" dirty="0" smtClean="0">
                          <a:latin typeface="+mn-lt"/>
                          <a:ea typeface="宋体"/>
                          <a:cs typeface="Times New Roman"/>
                        </a:rPr>
                        <a:t>Lansat5</a:t>
                      </a:r>
                      <a:endParaRPr lang="zh-CN" altLang="en-US" sz="1600" b="1" kern="100" dirty="0">
                        <a:latin typeface="+mn-lt"/>
                        <a:ea typeface="+mn-ea"/>
                        <a:cs typeface="Times New Roman"/>
                      </a:endParaRPr>
                    </a:p>
                  </a:txBody>
                  <a:tcPr marL="68580" marR="68580" marT="0" marB="0" anchor="ctr"/>
                </a:tc>
                <a:tc>
                  <a:txBody>
                    <a:bodyPr/>
                    <a:lstStyle/>
                    <a:p>
                      <a:pPr indent="0" algn="ctr">
                        <a:lnSpc>
                          <a:spcPts val="1600"/>
                        </a:lnSpc>
                        <a:spcAft>
                          <a:spcPts val="0"/>
                        </a:spcAft>
                      </a:pPr>
                      <a:r>
                        <a:rPr lang="en-US" sz="1600" b="1" kern="100" dirty="0">
                          <a:latin typeface="Calibri"/>
                          <a:ea typeface="宋体"/>
                          <a:cs typeface="Times New Roman"/>
                        </a:rPr>
                        <a:t>TM</a:t>
                      </a:r>
                      <a:endParaRPr lang="zh-CN" sz="1600" b="1" kern="100" dirty="0">
                        <a:latin typeface="Calibri"/>
                        <a:ea typeface="宋体"/>
                        <a:cs typeface="Times New Roman"/>
                      </a:endParaRPr>
                    </a:p>
                  </a:txBody>
                  <a:tcPr marL="68580" marR="68580" marT="0" marB="0" anchor="ctr"/>
                </a:tc>
              </a:tr>
              <a:tr h="193611">
                <a:tc>
                  <a:txBody>
                    <a:bodyPr/>
                    <a:lstStyle/>
                    <a:p>
                      <a:pPr indent="0" algn="ctr">
                        <a:lnSpc>
                          <a:spcPts val="1600"/>
                        </a:lnSpc>
                        <a:spcAft>
                          <a:spcPts val="0"/>
                        </a:spcAft>
                      </a:pPr>
                      <a:r>
                        <a:rPr lang="en-US" sz="1600" b="1" kern="100" dirty="0">
                          <a:latin typeface="Calibri"/>
                          <a:ea typeface="宋体"/>
                          <a:cs typeface="Times New Roman"/>
                        </a:rPr>
                        <a:t>3</a:t>
                      </a:r>
                      <a:endParaRPr lang="zh-CN" sz="1600" b="1" kern="100" dirty="0">
                        <a:latin typeface="Calibri"/>
                        <a:ea typeface="宋体"/>
                        <a:cs typeface="Times New Roman"/>
                      </a:endParaRPr>
                    </a:p>
                  </a:txBody>
                  <a:tcPr marL="68580" marR="68580" marT="0" marB="0" anchor="ctr"/>
                </a:tc>
                <a:tc>
                  <a:txBody>
                    <a:bodyPr/>
                    <a:lstStyle/>
                    <a:p>
                      <a:pPr indent="0" algn="ctr">
                        <a:lnSpc>
                          <a:spcPts val="1600"/>
                        </a:lnSpc>
                        <a:spcAft>
                          <a:spcPts val="0"/>
                        </a:spcAft>
                      </a:pPr>
                      <a:r>
                        <a:rPr lang="en-US" sz="1600" b="1" kern="100" dirty="0" smtClean="0">
                          <a:latin typeface="Calibri"/>
                          <a:ea typeface="宋体"/>
                          <a:cs typeface="Times New Roman"/>
                        </a:rPr>
                        <a:t>2000.04.17</a:t>
                      </a:r>
                      <a:endParaRPr lang="zh-CN" sz="1600" b="1" kern="100" dirty="0">
                        <a:latin typeface="Calibri"/>
                        <a:ea typeface="宋体"/>
                        <a:cs typeface="Times New Roman"/>
                      </a:endParaRPr>
                    </a:p>
                  </a:txBody>
                  <a:tcPr marL="68580" marR="68580" marT="0" marB="0" anchor="ctr"/>
                </a:tc>
                <a:tc>
                  <a:txBody>
                    <a:bodyPr/>
                    <a:lstStyle/>
                    <a:p>
                      <a:pPr marL="0" marR="0" indent="0" algn="ctr" defTabSz="914400" rtl="0" eaLnBrk="1" fontAlgn="auto" latinLnBrk="0" hangingPunct="1">
                        <a:lnSpc>
                          <a:spcPts val="1600"/>
                        </a:lnSpc>
                        <a:spcBef>
                          <a:spcPts val="0"/>
                        </a:spcBef>
                        <a:spcAft>
                          <a:spcPts val="0"/>
                        </a:spcAft>
                        <a:buClrTx/>
                        <a:buSzTx/>
                        <a:buFontTx/>
                        <a:buNone/>
                        <a:tabLst/>
                        <a:defRPr/>
                      </a:pPr>
                      <a:r>
                        <a:rPr lang="en-US" sz="1600" b="1" kern="100" dirty="0" smtClean="0">
                          <a:latin typeface="+mn-lt"/>
                          <a:ea typeface="宋体"/>
                          <a:cs typeface="Times New Roman"/>
                        </a:rPr>
                        <a:t>Lansat5</a:t>
                      </a:r>
                      <a:endParaRPr lang="zh-CN" altLang="en-US" sz="1600" b="1" kern="100" dirty="0" smtClean="0">
                        <a:latin typeface="+mn-lt"/>
                        <a:ea typeface="+mn-ea"/>
                        <a:cs typeface="Times New Roman"/>
                      </a:endParaRPr>
                    </a:p>
                  </a:txBody>
                  <a:tcPr marL="68580" marR="68580" marT="0" marB="0" anchor="ctr"/>
                </a:tc>
                <a:tc>
                  <a:txBody>
                    <a:bodyPr/>
                    <a:lstStyle/>
                    <a:p>
                      <a:pPr indent="0" algn="ctr">
                        <a:lnSpc>
                          <a:spcPts val="1600"/>
                        </a:lnSpc>
                        <a:spcAft>
                          <a:spcPts val="0"/>
                        </a:spcAft>
                      </a:pPr>
                      <a:r>
                        <a:rPr lang="en-US" sz="1600" b="1" kern="100" dirty="0" smtClean="0">
                          <a:latin typeface="+mn-lt"/>
                          <a:ea typeface="宋体"/>
                          <a:cs typeface="Times New Roman"/>
                        </a:rPr>
                        <a:t>TM</a:t>
                      </a:r>
                      <a:endParaRPr lang="zh-CN" altLang="en-US" sz="1600" b="1" kern="100" dirty="0">
                        <a:latin typeface="+mn-lt"/>
                        <a:ea typeface="+mn-ea"/>
                        <a:cs typeface="Times New Roman"/>
                      </a:endParaRPr>
                    </a:p>
                  </a:txBody>
                  <a:tcPr marL="68580" marR="68580" marT="0" marB="0" anchor="ctr"/>
                </a:tc>
              </a:tr>
              <a:tr h="329091">
                <a:tc>
                  <a:txBody>
                    <a:bodyPr/>
                    <a:lstStyle/>
                    <a:p>
                      <a:pPr indent="0" algn="ctr">
                        <a:lnSpc>
                          <a:spcPts val="1600"/>
                        </a:lnSpc>
                        <a:spcAft>
                          <a:spcPts val="0"/>
                        </a:spcAft>
                      </a:pPr>
                      <a:r>
                        <a:rPr lang="en-US" sz="1600" b="1" kern="100" dirty="0">
                          <a:latin typeface="Calibri"/>
                          <a:ea typeface="宋体"/>
                          <a:cs typeface="Times New Roman"/>
                        </a:rPr>
                        <a:t>4</a:t>
                      </a:r>
                      <a:endParaRPr lang="zh-CN" sz="1600" b="1" kern="100" dirty="0">
                        <a:latin typeface="Calibri"/>
                        <a:ea typeface="宋体"/>
                        <a:cs typeface="Times New Roman"/>
                      </a:endParaRPr>
                    </a:p>
                  </a:txBody>
                  <a:tcPr marL="68580" marR="68580" marT="0" marB="0" anchor="ctr"/>
                </a:tc>
                <a:tc>
                  <a:txBody>
                    <a:bodyPr/>
                    <a:lstStyle/>
                    <a:p>
                      <a:pPr indent="0" algn="ctr">
                        <a:lnSpc>
                          <a:spcPts val="1600"/>
                        </a:lnSpc>
                        <a:spcAft>
                          <a:spcPts val="0"/>
                        </a:spcAft>
                      </a:pPr>
                      <a:r>
                        <a:rPr lang="en-US" sz="1600" b="1" kern="100" dirty="0" smtClean="0">
                          <a:latin typeface="Calibri"/>
                          <a:ea typeface="宋体"/>
                          <a:cs typeface="Times New Roman"/>
                        </a:rPr>
                        <a:t>2007.04.23</a:t>
                      </a:r>
                      <a:endParaRPr lang="zh-CN" sz="1600" b="1" kern="100" dirty="0">
                        <a:latin typeface="Calibri"/>
                        <a:ea typeface="宋体"/>
                        <a:cs typeface="Times New Roman"/>
                      </a:endParaRPr>
                    </a:p>
                  </a:txBody>
                  <a:tcPr marL="68580" marR="68580" marT="0" marB="0" anchor="ctr"/>
                </a:tc>
                <a:tc>
                  <a:txBody>
                    <a:bodyPr/>
                    <a:lstStyle/>
                    <a:p>
                      <a:pPr indent="0" algn="ctr">
                        <a:lnSpc>
                          <a:spcPts val="1600"/>
                        </a:lnSpc>
                        <a:spcAft>
                          <a:spcPts val="0"/>
                        </a:spcAft>
                      </a:pPr>
                      <a:r>
                        <a:rPr lang="en-US" altLang="zh-CN" sz="1600" b="1" kern="100" dirty="0" smtClean="0">
                          <a:latin typeface="Calibri"/>
                          <a:ea typeface="宋体"/>
                          <a:cs typeface="Times New Roman"/>
                        </a:rPr>
                        <a:t>CBERS 02B,</a:t>
                      </a:r>
                    </a:p>
                    <a:p>
                      <a:pPr indent="0" algn="ctr">
                        <a:lnSpc>
                          <a:spcPts val="1600"/>
                        </a:lnSpc>
                        <a:spcAft>
                          <a:spcPts val="0"/>
                        </a:spcAft>
                      </a:pPr>
                      <a:r>
                        <a:rPr lang="en-US" altLang="zh-CN" sz="1600" b="1" kern="100" dirty="0" smtClean="0">
                          <a:latin typeface="Calibri"/>
                          <a:ea typeface="宋体"/>
                          <a:cs typeface="Times New Roman"/>
                        </a:rPr>
                        <a:t>TERRA</a:t>
                      </a:r>
                    </a:p>
                  </a:txBody>
                  <a:tcPr marL="68580" marR="68580" marT="0" marB="0" anchor="ctr"/>
                </a:tc>
                <a:tc>
                  <a:txBody>
                    <a:bodyPr/>
                    <a:lstStyle/>
                    <a:p>
                      <a:pPr indent="0" algn="ctr">
                        <a:lnSpc>
                          <a:spcPts val="1600"/>
                        </a:lnSpc>
                        <a:spcAft>
                          <a:spcPts val="0"/>
                        </a:spcAft>
                      </a:pPr>
                      <a:r>
                        <a:rPr lang="en-US" altLang="zh-CN" sz="1400" b="1" kern="100" dirty="0" smtClean="0">
                          <a:solidFill>
                            <a:schemeClr val="dk1"/>
                          </a:solidFill>
                          <a:latin typeface="Calibri"/>
                          <a:ea typeface="宋体"/>
                          <a:cs typeface="Times New Roman"/>
                        </a:rPr>
                        <a:t>CCD</a:t>
                      </a:r>
                      <a:r>
                        <a:rPr lang="zh-CN" altLang="en-US" sz="1400" b="1" kern="100" dirty="0" smtClean="0">
                          <a:solidFill>
                            <a:schemeClr val="dk1"/>
                          </a:solidFill>
                          <a:latin typeface="Calibri"/>
                          <a:ea typeface="宋体"/>
                          <a:cs typeface="Times New Roman"/>
                        </a:rPr>
                        <a:t>（</a:t>
                      </a:r>
                      <a:r>
                        <a:rPr lang="en-US" altLang="zh-CN" sz="1400" b="1" kern="100" dirty="0" smtClean="0">
                          <a:solidFill>
                            <a:schemeClr val="dk1"/>
                          </a:solidFill>
                          <a:latin typeface="Calibri"/>
                          <a:ea typeface="宋体"/>
                          <a:cs typeface="Times New Roman"/>
                        </a:rPr>
                        <a:t>band1~4</a:t>
                      </a:r>
                      <a:r>
                        <a:rPr lang="zh-CN" altLang="en-US" sz="1400" b="1" kern="100" dirty="0" smtClean="0">
                          <a:solidFill>
                            <a:schemeClr val="dk1"/>
                          </a:solidFill>
                          <a:latin typeface="Calibri"/>
                          <a:ea typeface="宋体"/>
                          <a:cs typeface="Times New Roman"/>
                        </a:rPr>
                        <a:t>）</a:t>
                      </a:r>
                      <a:endParaRPr lang="en-US" altLang="zh-CN" sz="1400" b="1" kern="100" dirty="0" smtClean="0">
                        <a:solidFill>
                          <a:schemeClr val="dk1"/>
                        </a:solidFill>
                        <a:latin typeface="Calibri"/>
                        <a:ea typeface="宋体"/>
                        <a:cs typeface="Times New Roman"/>
                      </a:endParaRPr>
                    </a:p>
                    <a:p>
                      <a:pPr indent="0" algn="ctr">
                        <a:lnSpc>
                          <a:spcPts val="1600"/>
                        </a:lnSpc>
                        <a:spcAft>
                          <a:spcPts val="0"/>
                        </a:spcAft>
                      </a:pPr>
                      <a:r>
                        <a:rPr lang="en-US" altLang="zh-CN" sz="1400" b="1" kern="100" dirty="0" smtClean="0">
                          <a:latin typeface="Calibri"/>
                          <a:ea typeface="宋体"/>
                          <a:cs typeface="Times New Roman"/>
                        </a:rPr>
                        <a:t>MODIS</a:t>
                      </a:r>
                      <a:r>
                        <a:rPr lang="zh-CN" altLang="en-US" sz="1400" b="1" kern="100" dirty="0" smtClean="0">
                          <a:latin typeface="Calibri"/>
                          <a:ea typeface="宋体"/>
                          <a:cs typeface="Times New Roman"/>
                        </a:rPr>
                        <a:t>（</a:t>
                      </a:r>
                      <a:r>
                        <a:rPr lang="en-US" altLang="zh-CN" sz="1400" b="1" kern="100" dirty="0" smtClean="0">
                          <a:latin typeface="Calibri"/>
                          <a:ea typeface="宋体"/>
                          <a:cs typeface="Times New Roman"/>
                        </a:rPr>
                        <a:t>band6,7</a:t>
                      </a:r>
                      <a:r>
                        <a:rPr lang="zh-CN" altLang="en-US" sz="1400" b="1" kern="100" dirty="0" smtClean="0">
                          <a:latin typeface="Calibri"/>
                          <a:ea typeface="宋体"/>
                          <a:cs typeface="Times New Roman"/>
                        </a:rPr>
                        <a:t>）</a:t>
                      </a:r>
                      <a:endParaRPr lang="zh-CN" sz="1400" b="1" kern="100" dirty="0">
                        <a:latin typeface="Calibri"/>
                        <a:ea typeface="宋体"/>
                        <a:cs typeface="Times New Roman"/>
                      </a:endParaRPr>
                    </a:p>
                  </a:txBody>
                  <a:tcPr marL="68580" marR="68580" marT="0" marB="0" anchor="ctr"/>
                </a:tc>
              </a:tr>
              <a:tr h="230980">
                <a:tc>
                  <a:txBody>
                    <a:bodyPr/>
                    <a:lstStyle/>
                    <a:p>
                      <a:pPr indent="0" algn="ctr">
                        <a:lnSpc>
                          <a:spcPts val="1600"/>
                        </a:lnSpc>
                        <a:spcAft>
                          <a:spcPts val="0"/>
                        </a:spcAft>
                      </a:pPr>
                      <a:r>
                        <a:rPr lang="en-US" sz="1600" b="1" kern="100" dirty="0">
                          <a:latin typeface="Calibri"/>
                          <a:ea typeface="宋体"/>
                          <a:cs typeface="Times New Roman"/>
                        </a:rPr>
                        <a:t>5</a:t>
                      </a:r>
                      <a:endParaRPr lang="zh-CN" sz="1600" b="1" kern="100" dirty="0">
                        <a:latin typeface="Calibri"/>
                        <a:ea typeface="宋体"/>
                        <a:cs typeface="Times New Roman"/>
                      </a:endParaRPr>
                    </a:p>
                  </a:txBody>
                  <a:tcPr marL="68580" marR="68580" marT="0" marB="0" anchor="ctr"/>
                </a:tc>
                <a:tc>
                  <a:txBody>
                    <a:bodyPr/>
                    <a:lstStyle/>
                    <a:p>
                      <a:pPr indent="0" algn="ctr">
                        <a:lnSpc>
                          <a:spcPts val="1600"/>
                        </a:lnSpc>
                        <a:spcAft>
                          <a:spcPts val="0"/>
                        </a:spcAft>
                      </a:pPr>
                      <a:r>
                        <a:rPr lang="en-US" sz="1600" b="1" kern="100" dirty="0" smtClean="0">
                          <a:latin typeface="Calibri"/>
                          <a:ea typeface="宋体"/>
                          <a:cs typeface="Times New Roman"/>
                        </a:rPr>
                        <a:t>2010.04.29</a:t>
                      </a:r>
                      <a:endParaRPr lang="zh-CN" sz="1600" b="1" kern="100" dirty="0">
                        <a:latin typeface="Calibri"/>
                        <a:ea typeface="宋体"/>
                        <a:cs typeface="Times New Roman"/>
                      </a:endParaRPr>
                    </a:p>
                  </a:txBody>
                  <a:tcPr marL="68580" marR="68580" marT="0" marB="0" anchor="ctr"/>
                </a:tc>
                <a:tc>
                  <a:txBody>
                    <a:bodyPr/>
                    <a:lstStyle/>
                    <a:p>
                      <a:pPr indent="0" algn="ctr">
                        <a:lnSpc>
                          <a:spcPts val="1600"/>
                        </a:lnSpc>
                        <a:spcAft>
                          <a:spcPts val="0"/>
                        </a:spcAft>
                      </a:pPr>
                      <a:r>
                        <a:rPr lang="en-US" sz="1600" b="1" kern="100" dirty="0" smtClean="0">
                          <a:latin typeface="+mn-lt"/>
                          <a:ea typeface="宋体"/>
                          <a:cs typeface="Times New Roman"/>
                        </a:rPr>
                        <a:t>Lansat5</a:t>
                      </a:r>
                      <a:endParaRPr lang="zh-CN" altLang="en-US" sz="1600" b="1" kern="100" dirty="0">
                        <a:latin typeface="+mn-lt"/>
                        <a:ea typeface="+mn-ea"/>
                        <a:cs typeface="Times New Roman"/>
                      </a:endParaRPr>
                    </a:p>
                  </a:txBody>
                  <a:tcPr marL="68580" marR="68580" marT="0" marB="0" anchor="ctr"/>
                </a:tc>
                <a:tc>
                  <a:txBody>
                    <a:bodyPr/>
                    <a:lstStyle/>
                    <a:p>
                      <a:pPr indent="0" algn="ctr">
                        <a:lnSpc>
                          <a:spcPts val="1600"/>
                        </a:lnSpc>
                        <a:spcAft>
                          <a:spcPts val="0"/>
                        </a:spcAft>
                      </a:pPr>
                      <a:r>
                        <a:rPr lang="en-US" sz="1600" b="1" kern="100" dirty="0" smtClean="0">
                          <a:latin typeface="+mn-lt"/>
                          <a:ea typeface="宋体"/>
                          <a:cs typeface="Times New Roman"/>
                        </a:rPr>
                        <a:t>TM</a:t>
                      </a:r>
                      <a:endParaRPr lang="zh-CN" altLang="en-US" sz="1600" b="1" kern="100" dirty="0">
                        <a:latin typeface="+mn-lt"/>
                        <a:ea typeface="+mn-ea"/>
                        <a:cs typeface="Times New Roman"/>
                      </a:endParaRPr>
                    </a:p>
                  </a:txBody>
                  <a:tcPr marL="68580" marR="68580" marT="0" marB="0" anchor="ctr"/>
                </a:tc>
              </a:tr>
            </a:tbl>
          </a:graphicData>
        </a:graphic>
      </p:graphicFrame>
      <p:pic>
        <p:nvPicPr>
          <p:cNvPr id="11" name="图片 10" descr="2000.jpg"/>
          <p:cNvPicPr>
            <a:picLocks noChangeAspect="1"/>
          </p:cNvPicPr>
          <p:nvPr/>
        </p:nvPicPr>
        <p:blipFill>
          <a:blip r:embed="rId2" cstate="print"/>
          <a:stretch>
            <a:fillRect/>
          </a:stretch>
        </p:blipFill>
        <p:spPr>
          <a:xfrm>
            <a:off x="3000364" y="5245152"/>
            <a:ext cx="1857388" cy="1640232"/>
          </a:xfrm>
          <a:prstGeom prst="rect">
            <a:avLst/>
          </a:prstGeom>
        </p:spPr>
      </p:pic>
      <p:pic>
        <p:nvPicPr>
          <p:cNvPr id="13" name="图片 12" descr="2010.jpg"/>
          <p:cNvPicPr>
            <a:picLocks noChangeAspect="1"/>
          </p:cNvPicPr>
          <p:nvPr/>
        </p:nvPicPr>
        <p:blipFill>
          <a:blip r:embed="rId3" cstate="print"/>
          <a:stretch>
            <a:fillRect/>
          </a:stretch>
        </p:blipFill>
        <p:spPr>
          <a:xfrm>
            <a:off x="4643438" y="5237073"/>
            <a:ext cx="1785950" cy="1620927"/>
          </a:xfrm>
          <a:prstGeom prst="rect">
            <a:avLst/>
          </a:prstGeom>
        </p:spPr>
      </p:pic>
      <p:sp>
        <p:nvSpPr>
          <p:cNvPr id="6" name="标题 1"/>
          <p:cNvSpPr txBox="1">
            <a:spLocks/>
          </p:cNvSpPr>
          <p:nvPr/>
        </p:nvSpPr>
        <p:spPr bwMode="auto">
          <a:xfrm>
            <a:off x="467544" y="400880"/>
            <a:ext cx="8229600" cy="72386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p>
            <a:pPr marL="0" lvl="1" algn="ctr" fontAlgn="base">
              <a:spcBef>
                <a:spcPct val="0"/>
              </a:spcBef>
              <a:spcAft>
                <a:spcPct val="0"/>
              </a:spcAft>
              <a:defRPr/>
            </a:pPr>
            <a:endParaRPr kumimoji="0" lang="en-US" altLang="zh-CN" sz="3600" b="1" i="0" u="none" strike="noStrike" kern="1200" cap="none" spc="0" normalizeH="0" baseline="0" noProof="0" dirty="0">
              <a:ln>
                <a:noFill/>
              </a:ln>
              <a:solidFill>
                <a:srgbClr val="FFFF00"/>
              </a:solidFill>
              <a:effectLst/>
              <a:uLnTx/>
              <a:uFillTx/>
              <a:latin typeface="+mj-lt"/>
              <a:ea typeface="+mj-ea"/>
              <a:cs typeface="+mj-cs"/>
            </a:endParaRPr>
          </a:p>
        </p:txBody>
      </p:sp>
      <p:pic>
        <p:nvPicPr>
          <p:cNvPr id="7" name="图片 6" descr="1990.jpg"/>
          <p:cNvPicPr>
            <a:picLocks noChangeAspect="1"/>
          </p:cNvPicPr>
          <p:nvPr/>
        </p:nvPicPr>
        <p:blipFill>
          <a:blip r:embed="rId4" cstate="print"/>
          <a:stretch>
            <a:fillRect/>
          </a:stretch>
        </p:blipFill>
        <p:spPr>
          <a:xfrm>
            <a:off x="0" y="5247638"/>
            <a:ext cx="1857388" cy="1623232"/>
          </a:xfrm>
          <a:prstGeom prst="rect">
            <a:avLst/>
          </a:prstGeom>
        </p:spPr>
      </p:pic>
      <p:sp>
        <p:nvSpPr>
          <p:cNvPr id="8" name="矩形 7"/>
          <p:cNvSpPr/>
          <p:nvPr/>
        </p:nvSpPr>
        <p:spPr>
          <a:xfrm>
            <a:off x="0" y="6581001"/>
            <a:ext cx="1143262" cy="276999"/>
          </a:xfrm>
          <a:prstGeom prst="rect">
            <a:avLst/>
          </a:prstGeom>
          <a:effectLst>
            <a:outerShdw blurRad="50800" dist="38100" dir="2700000" algn="tl" rotWithShape="0">
              <a:prstClr val="black">
                <a:alpha val="40000"/>
              </a:prstClr>
            </a:outerShdw>
          </a:effectLst>
        </p:spPr>
        <p:txBody>
          <a:bodyPr wrap="none">
            <a:spAutoFit/>
          </a:bodyPr>
          <a:lstStyle/>
          <a:p>
            <a:r>
              <a:rPr lang="en-US" altLang="zh-CN" sz="1200" b="1" dirty="0" smtClean="0">
                <a:solidFill>
                  <a:srgbClr val="FF0000"/>
                </a:solidFill>
              </a:rPr>
              <a:t>1990.05.08 TM</a:t>
            </a:r>
            <a:endParaRPr lang="zh-CN" altLang="en-US" sz="1200" dirty="0">
              <a:solidFill>
                <a:srgbClr val="FF0000"/>
              </a:solidFill>
            </a:endParaRPr>
          </a:p>
        </p:txBody>
      </p:sp>
      <p:pic>
        <p:nvPicPr>
          <p:cNvPr id="9" name="图片 8" descr="1995.jpg"/>
          <p:cNvPicPr>
            <a:picLocks noChangeAspect="1"/>
          </p:cNvPicPr>
          <p:nvPr/>
        </p:nvPicPr>
        <p:blipFill>
          <a:blip r:embed="rId5" cstate="print"/>
          <a:stretch>
            <a:fillRect/>
          </a:stretch>
        </p:blipFill>
        <p:spPr>
          <a:xfrm>
            <a:off x="1428728" y="5238827"/>
            <a:ext cx="1785950" cy="1617529"/>
          </a:xfrm>
          <a:prstGeom prst="rect">
            <a:avLst/>
          </a:prstGeom>
        </p:spPr>
      </p:pic>
      <p:sp>
        <p:nvSpPr>
          <p:cNvPr id="10" name="矩形 9"/>
          <p:cNvSpPr/>
          <p:nvPr/>
        </p:nvSpPr>
        <p:spPr>
          <a:xfrm>
            <a:off x="1571604" y="6581001"/>
            <a:ext cx="1143262" cy="276999"/>
          </a:xfrm>
          <a:prstGeom prst="rect">
            <a:avLst/>
          </a:prstGeom>
          <a:effectLst>
            <a:outerShdw blurRad="50800" dist="38100" dir="2700000" algn="tl" rotWithShape="0">
              <a:prstClr val="black">
                <a:alpha val="40000"/>
              </a:prstClr>
            </a:outerShdw>
          </a:effectLst>
        </p:spPr>
        <p:txBody>
          <a:bodyPr wrap="none">
            <a:spAutoFit/>
          </a:bodyPr>
          <a:lstStyle/>
          <a:p>
            <a:r>
              <a:rPr lang="en-US" altLang="zh-CN" sz="1200" b="1" dirty="0" smtClean="0">
                <a:solidFill>
                  <a:srgbClr val="FF0000"/>
                </a:solidFill>
              </a:rPr>
              <a:t>1995.04.20 TM</a:t>
            </a:r>
            <a:endParaRPr lang="zh-CN" altLang="en-US" sz="1200" dirty="0">
              <a:solidFill>
                <a:srgbClr val="FF0000"/>
              </a:solidFill>
            </a:endParaRPr>
          </a:p>
        </p:txBody>
      </p:sp>
      <p:sp>
        <p:nvSpPr>
          <p:cNvPr id="15" name="标题 1"/>
          <p:cNvSpPr txBox="1">
            <a:spLocks/>
          </p:cNvSpPr>
          <p:nvPr/>
        </p:nvSpPr>
        <p:spPr>
          <a:xfrm>
            <a:off x="457200" y="-27384"/>
            <a:ext cx="8229600" cy="1143000"/>
          </a:xfrm>
          <a:prstGeom prst="rect">
            <a:avLst/>
          </a:prstGeom>
        </p:spPr>
        <p:txBody>
          <a:bodyPr vert="horz" lIns="91440" tIns="45720" rIns="91440" bIns="45720" rtlCol="0" anchor="ctr">
            <a:normAutofit/>
          </a:bodyPr>
          <a:lstStyle>
            <a:defPPr>
              <a:defRPr lang="en-US"/>
            </a:defPPr>
            <a:lvl1pPr algn="ctr">
              <a:spcBef>
                <a:spcPct val="0"/>
              </a:spcBef>
              <a:buNone/>
              <a:defRPr sz="3600" b="1">
                <a:solidFill>
                  <a:srgbClr val="FFFF00"/>
                </a:solidFill>
                <a:effectLst>
                  <a:glow rad="101600">
                    <a:schemeClr val="accent1">
                      <a:satMod val="175000"/>
                      <a:alpha val="40000"/>
                    </a:schemeClr>
                  </a:glow>
                </a:effectLst>
                <a:latin typeface="+mj-lt"/>
                <a:ea typeface="+mj-ea"/>
                <a:cs typeface="+mj-cs"/>
              </a:defRPr>
            </a:lvl1pPr>
          </a:lstStyle>
          <a:p>
            <a:r>
              <a:rPr lang="en-US" altLang="zh-CN" sz="3200" dirty="0"/>
              <a:t>EO Data acquisitions and processing</a:t>
            </a:r>
            <a:endParaRPr lang="zh-CN" altLang="en-US" sz="3200" dirty="0"/>
          </a:p>
        </p:txBody>
      </p:sp>
      <p:sp>
        <p:nvSpPr>
          <p:cNvPr id="14" name="矩形 13"/>
          <p:cNvSpPr/>
          <p:nvPr/>
        </p:nvSpPr>
        <p:spPr>
          <a:xfrm>
            <a:off x="4714876" y="6581001"/>
            <a:ext cx="1143262" cy="276999"/>
          </a:xfrm>
          <a:prstGeom prst="rect">
            <a:avLst/>
          </a:prstGeom>
          <a:effectLst>
            <a:outerShdw blurRad="50800" dist="38100" dir="2700000" algn="tl" rotWithShape="0">
              <a:prstClr val="black">
                <a:alpha val="40000"/>
              </a:prstClr>
            </a:outerShdw>
          </a:effectLst>
        </p:spPr>
        <p:txBody>
          <a:bodyPr wrap="none">
            <a:spAutoFit/>
          </a:bodyPr>
          <a:lstStyle/>
          <a:p>
            <a:r>
              <a:rPr lang="en-US" altLang="zh-CN" sz="1200" b="1" dirty="0" smtClean="0">
                <a:solidFill>
                  <a:srgbClr val="FF0000"/>
                </a:solidFill>
              </a:rPr>
              <a:t>2010.04.29 TM</a:t>
            </a:r>
            <a:endParaRPr lang="zh-CN" altLang="en-US" sz="1200" dirty="0">
              <a:solidFill>
                <a:srgbClr val="FF0000"/>
              </a:solidFill>
            </a:endParaRPr>
          </a:p>
        </p:txBody>
      </p:sp>
      <p:sp>
        <p:nvSpPr>
          <p:cNvPr id="16" name="矩形 15"/>
          <p:cNvSpPr/>
          <p:nvPr/>
        </p:nvSpPr>
        <p:spPr>
          <a:xfrm>
            <a:off x="4606396" y="2285992"/>
            <a:ext cx="4392000" cy="42862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17"/>
          <p:cNvSpPr txBox="1"/>
          <p:nvPr/>
        </p:nvSpPr>
        <p:spPr>
          <a:xfrm>
            <a:off x="251520" y="3330858"/>
            <a:ext cx="2664296" cy="1754326"/>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spcBef>
                <a:spcPct val="50000"/>
              </a:spcBef>
            </a:pPr>
            <a:r>
              <a:rPr lang="en-US" altLang="zh-CN" b="1" i="1" dirty="0" smtClean="0">
                <a:solidFill>
                  <a:srgbClr val="C00000"/>
                </a:solidFill>
                <a:latin typeface="Calibri" pitchFamily="34" charset="0"/>
                <a:ea typeface="Arial Unicode MS" pitchFamily="34" charset="-122"/>
                <a:cs typeface="Calibri" pitchFamily="34" charset="0"/>
              </a:rPr>
              <a:t>The problems of inconsistent environment factor retrieved from multi-source remote </a:t>
            </a:r>
            <a:r>
              <a:rPr lang="en-US" altLang="zh-CN" b="1" i="1" dirty="0">
                <a:solidFill>
                  <a:srgbClr val="C00000"/>
                </a:solidFill>
                <a:latin typeface="Calibri" pitchFamily="34" charset="0"/>
                <a:ea typeface="Arial Unicode MS" pitchFamily="34" charset="-122"/>
                <a:cs typeface="Calibri" pitchFamily="34" charset="0"/>
              </a:rPr>
              <a:t>sensing </a:t>
            </a:r>
            <a:r>
              <a:rPr lang="en-US" altLang="zh-CN" b="1" i="1" dirty="0" smtClean="0">
                <a:solidFill>
                  <a:srgbClr val="C00000"/>
                </a:solidFill>
                <a:latin typeface="Calibri" pitchFamily="34" charset="0"/>
                <a:ea typeface="Arial Unicode MS" pitchFamily="34" charset="-122"/>
                <a:cs typeface="Calibri" pitchFamily="34" charset="0"/>
              </a:rPr>
              <a:t>data need to be solved </a:t>
            </a:r>
            <a:endParaRPr lang="en-US" altLang="zh-CN" b="1" i="1" dirty="0">
              <a:solidFill>
                <a:srgbClr val="C00000"/>
              </a:solidFill>
              <a:latin typeface="Calibri" pitchFamily="34" charset="0"/>
              <a:ea typeface="Arial Unicode MS" pitchFamily="34" charset="-122"/>
              <a:cs typeface="Calibri" pitchFamily="34" charset="0"/>
            </a:endParaRPr>
          </a:p>
        </p:txBody>
      </p:sp>
      <p:pic>
        <p:nvPicPr>
          <p:cNvPr id="19" name="图片 18" descr="MOD09GA.A2007113.h28v05.005.2007117051516.jpg"/>
          <p:cNvPicPr>
            <a:picLocks noChangeAspect="1"/>
          </p:cNvPicPr>
          <p:nvPr/>
        </p:nvPicPr>
        <p:blipFill>
          <a:blip r:embed="rId6" cstate="print"/>
          <a:stretch>
            <a:fillRect/>
          </a:stretch>
        </p:blipFill>
        <p:spPr>
          <a:xfrm>
            <a:off x="6000760" y="5259800"/>
            <a:ext cx="1785950" cy="1623600"/>
          </a:xfrm>
          <a:prstGeom prst="rect">
            <a:avLst/>
          </a:prstGeom>
        </p:spPr>
      </p:pic>
      <p:pic>
        <p:nvPicPr>
          <p:cNvPr id="20" name="图片 19" descr="2007.jpg"/>
          <p:cNvPicPr>
            <a:picLocks noChangeAspect="1"/>
          </p:cNvPicPr>
          <p:nvPr/>
        </p:nvPicPr>
        <p:blipFill>
          <a:blip r:embed="rId7" cstate="print"/>
          <a:stretch>
            <a:fillRect/>
          </a:stretch>
        </p:blipFill>
        <p:spPr>
          <a:xfrm>
            <a:off x="7358051" y="5251454"/>
            <a:ext cx="1785949" cy="1678008"/>
          </a:xfrm>
          <a:prstGeom prst="rect">
            <a:avLst/>
          </a:prstGeom>
        </p:spPr>
      </p:pic>
      <p:sp>
        <p:nvSpPr>
          <p:cNvPr id="21" name="矩形 20"/>
          <p:cNvSpPr/>
          <p:nvPr/>
        </p:nvSpPr>
        <p:spPr>
          <a:xfrm>
            <a:off x="6000760" y="6581001"/>
            <a:ext cx="1382110" cy="276999"/>
          </a:xfrm>
          <a:prstGeom prst="rect">
            <a:avLst/>
          </a:prstGeom>
          <a:effectLst>
            <a:outerShdw blurRad="50800" dist="38100" dir="2700000" algn="tl" rotWithShape="0">
              <a:prstClr val="black">
                <a:alpha val="40000"/>
              </a:prstClr>
            </a:outerShdw>
          </a:effectLst>
        </p:spPr>
        <p:txBody>
          <a:bodyPr wrap="none">
            <a:spAutoFit/>
          </a:bodyPr>
          <a:lstStyle/>
          <a:p>
            <a:r>
              <a:rPr lang="en-US" altLang="zh-CN" sz="1200" b="1" dirty="0" smtClean="0">
                <a:solidFill>
                  <a:srgbClr val="FF0000"/>
                </a:solidFill>
              </a:rPr>
              <a:t>2007.04.23 MODIS</a:t>
            </a:r>
            <a:endParaRPr lang="zh-CN" altLang="en-US" sz="1200" dirty="0">
              <a:solidFill>
                <a:srgbClr val="FF0000"/>
              </a:solidFill>
            </a:endParaRPr>
          </a:p>
        </p:txBody>
      </p:sp>
      <p:sp>
        <p:nvSpPr>
          <p:cNvPr id="22" name="矩形 21"/>
          <p:cNvSpPr/>
          <p:nvPr/>
        </p:nvSpPr>
        <p:spPr>
          <a:xfrm>
            <a:off x="7500958" y="6581001"/>
            <a:ext cx="1332544" cy="276999"/>
          </a:xfrm>
          <a:prstGeom prst="rect">
            <a:avLst/>
          </a:prstGeom>
          <a:effectLst>
            <a:outerShdw blurRad="50800" dist="38100" dir="2700000" algn="tl" rotWithShape="0">
              <a:prstClr val="black">
                <a:alpha val="40000"/>
              </a:prstClr>
            </a:outerShdw>
          </a:effectLst>
        </p:spPr>
        <p:txBody>
          <a:bodyPr wrap="none">
            <a:spAutoFit/>
          </a:bodyPr>
          <a:lstStyle/>
          <a:p>
            <a:r>
              <a:rPr lang="en-US" altLang="zh-CN" sz="1200" b="1" dirty="0" smtClean="0">
                <a:solidFill>
                  <a:srgbClr val="FF0000"/>
                </a:solidFill>
              </a:rPr>
              <a:t>2007.04.23 CBERS</a:t>
            </a:r>
            <a:endParaRPr lang="zh-CN" altLang="en-US" sz="1200" dirty="0">
              <a:solidFill>
                <a:srgbClr val="FF0000"/>
              </a:solidFill>
            </a:endParaRPr>
          </a:p>
        </p:txBody>
      </p:sp>
      <p:sp>
        <p:nvSpPr>
          <p:cNvPr id="23" name="TextBox 22"/>
          <p:cNvSpPr txBox="1"/>
          <p:nvPr/>
        </p:nvSpPr>
        <p:spPr>
          <a:xfrm>
            <a:off x="5807361" y="987966"/>
            <a:ext cx="1655903" cy="369332"/>
          </a:xfrm>
          <a:prstGeom prst="rect">
            <a:avLst/>
          </a:prstGeom>
          <a:noFill/>
        </p:spPr>
        <p:txBody>
          <a:bodyPr wrap="none" rtlCol="0">
            <a:spAutoFit/>
          </a:bodyPr>
          <a:lstStyle/>
          <a:p>
            <a:r>
              <a:rPr lang="en-US" altLang="zh-CN" dirty="0" smtClean="0"/>
              <a:t>Table1. RS</a:t>
            </a:r>
            <a:r>
              <a:rPr lang="zh-CN" altLang="en-US" dirty="0" smtClean="0"/>
              <a:t> </a:t>
            </a:r>
            <a:r>
              <a:rPr lang="en-US" altLang="zh-CN" dirty="0" smtClean="0"/>
              <a:t>data </a:t>
            </a:r>
            <a:endParaRPr lang="zh-CN" altLang="en-US" dirty="0" smtClean="0"/>
          </a:p>
        </p:txBody>
      </p:sp>
      <p:sp>
        <p:nvSpPr>
          <p:cNvPr id="24" name="TextBox 23"/>
          <p:cNvSpPr txBox="1"/>
          <p:nvPr/>
        </p:nvSpPr>
        <p:spPr>
          <a:xfrm>
            <a:off x="3031405" y="2928934"/>
            <a:ext cx="6249083" cy="338554"/>
          </a:xfrm>
          <a:prstGeom prst="rect">
            <a:avLst/>
          </a:prstGeom>
          <a:noFill/>
        </p:spPr>
        <p:txBody>
          <a:bodyPr wrap="none" rtlCol="0">
            <a:spAutoFit/>
          </a:bodyPr>
          <a:lstStyle/>
          <a:p>
            <a:r>
              <a:rPr lang="en-US" altLang="zh-CN" sz="1600" dirty="0" smtClean="0"/>
              <a:t>Table2. Bandwidth</a:t>
            </a:r>
            <a:r>
              <a:rPr lang="zh-CN" altLang="en-US" sz="1600" dirty="0" smtClean="0"/>
              <a:t> </a:t>
            </a:r>
            <a:r>
              <a:rPr lang="en-US" altLang="zh-CN" sz="1600" dirty="0" smtClean="0"/>
              <a:t>of</a:t>
            </a:r>
            <a:r>
              <a:rPr lang="zh-CN" altLang="en-US" sz="1600" dirty="0" smtClean="0"/>
              <a:t> </a:t>
            </a:r>
            <a:r>
              <a:rPr lang="en-US" altLang="zh-CN" sz="1600" dirty="0" smtClean="0"/>
              <a:t>CBERS-2’s</a:t>
            </a:r>
            <a:r>
              <a:rPr lang="zh-CN" altLang="en-US" sz="1600" dirty="0" smtClean="0"/>
              <a:t> </a:t>
            </a:r>
            <a:r>
              <a:rPr lang="en-US" altLang="zh-CN" sz="1600" dirty="0" smtClean="0"/>
              <a:t>CCD,</a:t>
            </a:r>
            <a:r>
              <a:rPr lang="zh-CN" altLang="en-US" sz="1600" dirty="0" smtClean="0"/>
              <a:t> </a:t>
            </a:r>
            <a:r>
              <a:rPr lang="en-US" altLang="zh-CN" sz="1600" dirty="0" smtClean="0"/>
              <a:t>MODIS</a:t>
            </a:r>
            <a:r>
              <a:rPr lang="zh-CN" altLang="en-US" sz="1600" dirty="0" smtClean="0"/>
              <a:t> </a:t>
            </a:r>
            <a:r>
              <a:rPr lang="en-US" altLang="zh-CN" sz="1600" dirty="0" smtClean="0"/>
              <a:t>band</a:t>
            </a:r>
            <a:r>
              <a:rPr lang="zh-CN" altLang="en-US" sz="1600" dirty="0" smtClean="0"/>
              <a:t> </a:t>
            </a:r>
            <a:r>
              <a:rPr lang="en-US" altLang="zh-CN" sz="1600" dirty="0" smtClean="0"/>
              <a:t>6,7</a:t>
            </a:r>
            <a:r>
              <a:rPr lang="zh-CN" altLang="en-US" sz="1600" dirty="0" smtClean="0"/>
              <a:t> </a:t>
            </a:r>
            <a:r>
              <a:rPr lang="en-US" altLang="zh-CN" sz="1600" dirty="0" smtClean="0"/>
              <a:t>and</a:t>
            </a:r>
            <a:r>
              <a:rPr lang="zh-CN" altLang="en-US" sz="1600" dirty="0" smtClean="0"/>
              <a:t> </a:t>
            </a:r>
            <a:r>
              <a:rPr lang="en-US" altLang="zh-CN" sz="1600" dirty="0" smtClean="0"/>
              <a:t>LANDSAT-TM5</a:t>
            </a:r>
            <a:endParaRPr lang="zh-CN" altLang="en-US" sz="1600" dirty="0"/>
          </a:p>
        </p:txBody>
      </p:sp>
      <p:sp>
        <p:nvSpPr>
          <p:cNvPr id="12" name="矩形 11"/>
          <p:cNvSpPr/>
          <p:nvPr/>
        </p:nvSpPr>
        <p:spPr>
          <a:xfrm>
            <a:off x="3143240" y="6581001"/>
            <a:ext cx="1143262" cy="276999"/>
          </a:xfrm>
          <a:prstGeom prst="rect">
            <a:avLst/>
          </a:prstGeom>
          <a:effectLst>
            <a:outerShdw blurRad="50800" dist="38100" dir="2700000" algn="tl" rotWithShape="0">
              <a:prstClr val="black">
                <a:alpha val="40000"/>
              </a:prstClr>
            </a:outerShdw>
          </a:effectLst>
        </p:spPr>
        <p:txBody>
          <a:bodyPr wrap="none">
            <a:spAutoFit/>
          </a:bodyPr>
          <a:lstStyle/>
          <a:p>
            <a:r>
              <a:rPr lang="en-US" altLang="zh-CN" sz="1200" b="1" dirty="0" smtClean="0">
                <a:solidFill>
                  <a:srgbClr val="FF0000"/>
                </a:solidFill>
              </a:rPr>
              <a:t>2000.04.17 TM</a:t>
            </a:r>
            <a:endParaRPr lang="zh-CN" altLang="en-US" sz="1200" dirty="0">
              <a:solidFill>
                <a:srgbClr val="FF0000"/>
              </a:solidFill>
            </a:endParaRPr>
          </a:p>
        </p:txBody>
      </p:sp>
      <p:sp>
        <p:nvSpPr>
          <p:cNvPr id="2" name="下箭头 1"/>
          <p:cNvSpPr/>
          <p:nvPr/>
        </p:nvSpPr>
        <p:spPr>
          <a:xfrm>
            <a:off x="1187624" y="2955068"/>
            <a:ext cx="669764" cy="329916"/>
          </a:xfrm>
          <a:prstGeom prst="down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84470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7158" y="2018035"/>
            <a:ext cx="8501122" cy="3170099"/>
          </a:xfrm>
          <a:prstGeom prst="rect">
            <a:avLst/>
          </a:prstGeom>
          <a:noFill/>
        </p:spPr>
        <p:txBody>
          <a:bodyPr wrap="square" rtlCol="0">
            <a:spAutoFit/>
          </a:bodyPr>
          <a:lstStyle/>
          <a:p>
            <a:pPr marL="285750" indent="-285750">
              <a:buFont typeface="Wingdings" pitchFamily="2" charset="2"/>
              <a:buChar char="l"/>
            </a:pPr>
            <a:r>
              <a:rPr lang="en-US" altLang="zh-CN" sz="2000" b="1" dirty="0" smtClean="0"/>
              <a:t>Temporal normalization: </a:t>
            </a:r>
            <a:r>
              <a:rPr lang="en-US" altLang="zh-CN" sz="2000" dirty="0" smtClean="0"/>
              <a:t>Select the data of similar imaging time</a:t>
            </a:r>
          </a:p>
          <a:p>
            <a:pPr marL="285750" indent="-285750">
              <a:buFont typeface="Wingdings" pitchFamily="2" charset="2"/>
              <a:buChar char="l"/>
            </a:pPr>
            <a:r>
              <a:rPr lang="en-US" altLang="zh-CN" sz="2000" b="1" dirty="0" smtClean="0"/>
              <a:t>Spatial normalization</a:t>
            </a:r>
            <a:r>
              <a:rPr lang="en-US" altLang="zh-CN" sz="2000" dirty="0" smtClean="0"/>
              <a:t>: Aggregation / Scale transfer model</a:t>
            </a:r>
          </a:p>
          <a:p>
            <a:pPr marL="285750" indent="-285750">
              <a:buFont typeface="Wingdings" pitchFamily="2" charset="2"/>
              <a:buChar char="l"/>
            </a:pPr>
            <a:r>
              <a:rPr lang="en-US" altLang="zh-CN" sz="2000" b="1" dirty="0" smtClean="0"/>
              <a:t>Spectral normalization</a:t>
            </a:r>
            <a:r>
              <a:rPr lang="en-US" altLang="zh-CN" sz="2000" dirty="0" smtClean="0"/>
              <a:t>: A spectral band adjust factor (SBAF) is established:</a:t>
            </a:r>
          </a:p>
          <a:p>
            <a:endParaRPr lang="en-US" altLang="zh-CN" sz="2000" dirty="0" smtClean="0"/>
          </a:p>
          <a:p>
            <a:endParaRPr lang="en-US" altLang="zh-CN" sz="2000" dirty="0" smtClean="0"/>
          </a:p>
          <a:p>
            <a:endParaRPr lang="en-US" altLang="zh-CN" sz="2000" dirty="0" smtClean="0"/>
          </a:p>
          <a:p>
            <a:endParaRPr lang="en-US" altLang="zh-CN" sz="2000" dirty="0" smtClean="0"/>
          </a:p>
          <a:p>
            <a:endParaRPr lang="en-US" altLang="zh-CN" sz="2000" dirty="0" smtClean="0"/>
          </a:p>
          <a:p>
            <a:pPr marL="285750" indent="-285750">
              <a:buFont typeface="Wingdings" pitchFamily="2" charset="2"/>
              <a:buChar char="l"/>
            </a:pPr>
            <a:r>
              <a:rPr lang="en-US" altLang="zh-CN" sz="2000" b="1" dirty="0" smtClean="0"/>
              <a:t>Angle normalization</a:t>
            </a:r>
            <a:r>
              <a:rPr lang="en-US" altLang="zh-CN" sz="2000" dirty="0" smtClean="0"/>
              <a:t>: a observation geometry adjusted factor (OGAF) is established:</a:t>
            </a:r>
            <a:endParaRPr lang="zh-CN" altLang="en-US" sz="2000" dirty="0"/>
          </a:p>
        </p:txBody>
      </p:sp>
      <p:graphicFrame>
        <p:nvGraphicFramePr>
          <p:cNvPr id="5" name="Object 5"/>
          <p:cNvGraphicFramePr>
            <a:graphicFrameLocks noChangeAspect="1"/>
          </p:cNvGraphicFramePr>
          <p:nvPr>
            <p:extLst>
              <p:ext uri="{D42A27DB-BD31-4B8C-83A1-F6EECF244321}">
                <p14:modId xmlns:p14="http://schemas.microsoft.com/office/powerpoint/2010/main" xmlns="" val="3024131830"/>
              </p:ext>
            </p:extLst>
          </p:nvPr>
        </p:nvGraphicFramePr>
        <p:xfrm>
          <a:off x="1299570" y="3196000"/>
          <a:ext cx="3200422" cy="1169104"/>
        </p:xfrm>
        <a:graphic>
          <a:graphicData uri="http://schemas.openxmlformats.org/presentationml/2006/ole">
            <p:oleObj spid="_x0000_s3074" name="Equation" r:id="rId3" imgW="2781300" imgH="1016000" progId="Equation.DSMT4">
              <p:embed/>
            </p:oleObj>
          </a:graphicData>
        </a:graphic>
      </p:graphicFrame>
      <p:graphicFrame>
        <p:nvGraphicFramePr>
          <p:cNvPr id="6" name="Object 6"/>
          <p:cNvGraphicFramePr>
            <a:graphicFrameLocks noChangeAspect="1"/>
          </p:cNvGraphicFramePr>
          <p:nvPr>
            <p:extLst>
              <p:ext uri="{D42A27DB-BD31-4B8C-83A1-F6EECF244321}">
                <p14:modId xmlns:p14="http://schemas.microsoft.com/office/powerpoint/2010/main" xmlns="" val="2200479376"/>
              </p:ext>
            </p:extLst>
          </p:nvPr>
        </p:nvGraphicFramePr>
        <p:xfrm>
          <a:off x="4963123" y="3291254"/>
          <a:ext cx="1394827" cy="785818"/>
        </p:xfrm>
        <a:graphic>
          <a:graphicData uri="http://schemas.openxmlformats.org/presentationml/2006/ole">
            <p:oleObj spid="_x0000_s3075" name="Equation" r:id="rId4" imgW="901700" imgH="508000" progId="Equation.DSMT4">
              <p:embed/>
            </p:oleObj>
          </a:graphicData>
        </a:graphic>
      </p:graphicFrame>
      <p:graphicFrame>
        <p:nvGraphicFramePr>
          <p:cNvPr id="7" name="Object 7"/>
          <p:cNvGraphicFramePr>
            <a:graphicFrameLocks noChangeAspect="1"/>
          </p:cNvGraphicFramePr>
          <p:nvPr>
            <p:extLst>
              <p:ext uri="{D42A27DB-BD31-4B8C-83A1-F6EECF244321}">
                <p14:modId xmlns:p14="http://schemas.microsoft.com/office/powerpoint/2010/main" xmlns="" val="2551298582"/>
              </p:ext>
            </p:extLst>
          </p:nvPr>
        </p:nvGraphicFramePr>
        <p:xfrm>
          <a:off x="702806" y="5173434"/>
          <a:ext cx="5669394" cy="631830"/>
        </p:xfrm>
        <a:graphic>
          <a:graphicData uri="http://schemas.openxmlformats.org/presentationml/2006/ole">
            <p:oleObj spid="_x0000_s3076" name="Equation" r:id="rId5" imgW="4216400" imgH="469900" progId="Equation.DSMT4">
              <p:embed/>
            </p:oleObj>
          </a:graphicData>
        </a:graphic>
      </p:graphicFrame>
      <p:graphicFrame>
        <p:nvGraphicFramePr>
          <p:cNvPr id="8" name="Object 8"/>
          <p:cNvGraphicFramePr>
            <a:graphicFrameLocks noChangeAspect="1"/>
          </p:cNvGraphicFramePr>
          <p:nvPr>
            <p:extLst>
              <p:ext uri="{D42A27DB-BD31-4B8C-83A1-F6EECF244321}">
                <p14:modId xmlns:p14="http://schemas.microsoft.com/office/powerpoint/2010/main" xmlns="" val="89967660"/>
              </p:ext>
            </p:extLst>
          </p:nvPr>
        </p:nvGraphicFramePr>
        <p:xfrm>
          <a:off x="6643702" y="5157192"/>
          <a:ext cx="1143008" cy="516702"/>
        </p:xfrm>
        <a:graphic>
          <a:graphicData uri="http://schemas.openxmlformats.org/presentationml/2006/ole">
            <p:oleObj spid="_x0000_s3077" name="Equation" r:id="rId6" imgW="927100" imgH="419100" progId="Equation.DSMT4">
              <p:embed/>
            </p:oleObj>
          </a:graphicData>
        </a:graphic>
      </p:graphicFrame>
      <p:sp>
        <p:nvSpPr>
          <p:cNvPr id="9" name="TextBox 8"/>
          <p:cNvSpPr txBox="1"/>
          <p:nvPr/>
        </p:nvSpPr>
        <p:spPr>
          <a:xfrm>
            <a:off x="214282" y="1000108"/>
            <a:ext cx="8643998" cy="1107996"/>
          </a:xfrm>
          <a:prstGeom prst="rect">
            <a:avLst/>
          </a:prstGeom>
          <a:noFill/>
        </p:spPr>
        <p:txBody>
          <a:bodyPr wrap="square" rtlCol="0">
            <a:spAutoFit/>
          </a:bodyPr>
          <a:lstStyle/>
          <a:p>
            <a:r>
              <a:rPr lang="en-US" altLang="zh-CN" sz="2400" b="1" i="1" dirty="0">
                <a:solidFill>
                  <a:srgbClr val="A50021"/>
                </a:solidFill>
                <a:effectLst>
                  <a:outerShdw blurRad="38100" dist="38100" dir="2700000" algn="tl">
                    <a:srgbClr val="C0C0C0"/>
                  </a:outerShdw>
                </a:effectLst>
              </a:rPr>
              <a:t>Solution</a:t>
            </a:r>
            <a:r>
              <a:rPr lang="en-US" altLang="zh-CN" sz="2400" b="1" i="1" dirty="0" smtClean="0">
                <a:solidFill>
                  <a:srgbClr val="A50021"/>
                </a:solidFill>
                <a:effectLst>
                  <a:outerShdw blurRad="38100" dist="38100" dir="2700000" algn="tl">
                    <a:srgbClr val="C0C0C0"/>
                  </a:outerShdw>
                </a:effectLst>
              </a:rPr>
              <a:t>: </a:t>
            </a:r>
            <a:r>
              <a:rPr lang="en-US" altLang="zh-CN" sz="2400" b="1" i="1" dirty="0" smtClean="0">
                <a:effectLst>
                  <a:outerShdw blurRad="38100" dist="38100" dir="2700000" algn="tl">
                    <a:srgbClr val="C0C0C0"/>
                  </a:outerShdw>
                </a:effectLst>
              </a:rPr>
              <a:t>Normalization </a:t>
            </a:r>
            <a:r>
              <a:rPr lang="en-US" altLang="zh-CN" sz="2400" b="1" i="1" dirty="0">
                <a:effectLst>
                  <a:outerShdw blurRad="38100" dist="38100" dir="2700000" algn="tl">
                    <a:srgbClr val="C0C0C0"/>
                  </a:outerShdw>
                </a:effectLst>
              </a:rPr>
              <a:t>of temporal-spatial-spectral-angle features of different remotely sensed data </a:t>
            </a:r>
          </a:p>
          <a:p>
            <a:endParaRPr lang="zh-CN" altLang="en-US" dirty="0"/>
          </a:p>
        </p:txBody>
      </p:sp>
      <p:sp>
        <p:nvSpPr>
          <p:cNvPr id="11" name="标题 1"/>
          <p:cNvSpPr txBox="1">
            <a:spLocks/>
          </p:cNvSpPr>
          <p:nvPr/>
        </p:nvSpPr>
        <p:spPr>
          <a:xfrm>
            <a:off x="457200" y="-27384"/>
            <a:ext cx="8229600" cy="1143000"/>
          </a:xfrm>
          <a:prstGeom prst="rect">
            <a:avLst/>
          </a:prstGeom>
        </p:spPr>
        <p:txBody>
          <a:bodyPr vert="horz" lIns="91440" tIns="45720" rIns="91440" bIns="45720" rtlCol="0" anchor="ctr">
            <a:normAutofit/>
          </a:bodyPr>
          <a:lstStyle>
            <a:defPPr>
              <a:defRPr lang="en-US"/>
            </a:defPPr>
            <a:lvl1pPr algn="ctr">
              <a:spcBef>
                <a:spcPct val="0"/>
              </a:spcBef>
              <a:buNone/>
              <a:defRPr sz="3600" b="1">
                <a:solidFill>
                  <a:srgbClr val="FFFF00"/>
                </a:solidFill>
                <a:effectLst>
                  <a:glow rad="101600">
                    <a:schemeClr val="accent1">
                      <a:satMod val="175000"/>
                      <a:alpha val="40000"/>
                    </a:schemeClr>
                  </a:glow>
                </a:effectLst>
                <a:latin typeface="+mj-lt"/>
                <a:ea typeface="+mj-ea"/>
                <a:cs typeface="+mj-cs"/>
              </a:defRPr>
            </a:lvl1pPr>
          </a:lstStyle>
          <a:p>
            <a:r>
              <a:rPr lang="en-US" altLang="zh-CN" sz="3200" dirty="0"/>
              <a:t>EO Data acquisitions and processing</a:t>
            </a:r>
            <a:endParaRPr lang="zh-CN" altLang="en-US" sz="3200" dirty="0"/>
          </a:p>
        </p:txBody>
      </p:sp>
    </p:spTree>
    <p:extLst>
      <p:ext uri="{BB962C8B-B14F-4D97-AF65-F5344CB8AC3E}">
        <p14:creationId xmlns:p14="http://schemas.microsoft.com/office/powerpoint/2010/main" xmlns="" val="90818187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 y="928670"/>
            <a:ext cx="5786478" cy="461665"/>
          </a:xfrm>
          <a:prstGeom prst="rect">
            <a:avLst/>
          </a:prstGeom>
          <a:noFill/>
        </p:spPr>
        <p:txBody>
          <a:bodyPr wrap="square" rtlCol="0">
            <a:spAutoFit/>
          </a:bodyPr>
          <a:lstStyle>
            <a:defPPr>
              <a:defRPr lang="en-US"/>
            </a:defPPr>
            <a:lvl1pPr>
              <a:defRPr sz="2400" b="1" i="1">
                <a:solidFill>
                  <a:srgbClr val="A50021"/>
                </a:solidFill>
                <a:effectLst>
                  <a:outerShdw blurRad="38100" dist="38100" dir="2700000" algn="tl">
                    <a:srgbClr val="C0C0C0"/>
                  </a:outerShdw>
                </a:effectLst>
              </a:defRPr>
            </a:lvl1pPr>
          </a:lstStyle>
          <a:p>
            <a:pPr>
              <a:buFont typeface="Wingdings" pitchFamily="2" charset="2"/>
              <a:buChar char="n"/>
            </a:pPr>
            <a:r>
              <a:rPr lang="en-US" altLang="zh-CN" dirty="0"/>
              <a:t>Flowchart of the methods</a:t>
            </a:r>
            <a:endParaRPr lang="zh-CN" altLang="en-US" dirty="0"/>
          </a:p>
        </p:txBody>
      </p:sp>
      <p:sp>
        <p:nvSpPr>
          <p:cNvPr id="5" name="标题 3"/>
          <p:cNvSpPr txBox="1">
            <a:spLocks/>
          </p:cNvSpPr>
          <p:nvPr/>
        </p:nvSpPr>
        <p:spPr>
          <a:xfrm>
            <a:off x="457200" y="-27384"/>
            <a:ext cx="8229600" cy="1143000"/>
          </a:xfrm>
          <a:prstGeom prst="rect">
            <a:avLst/>
          </a:prstGeom>
        </p:spPr>
        <p:txBody>
          <a:bodyPr vert="horz" lIns="91440" tIns="45720" rIns="91440" bIns="45720" rtlCol="0" anchor="ctr">
            <a:normAutofit/>
          </a:bodyPr>
          <a:lstStyle>
            <a:defPPr>
              <a:defRPr lang="en-US"/>
            </a:defPPr>
            <a:lvl1pPr algn="ctr">
              <a:spcBef>
                <a:spcPct val="0"/>
              </a:spcBef>
              <a:buNone/>
              <a:defRPr sz="3600" b="1">
                <a:solidFill>
                  <a:srgbClr val="FFFF00"/>
                </a:solidFill>
                <a:effectLst>
                  <a:glow rad="101600">
                    <a:schemeClr val="accent1">
                      <a:satMod val="175000"/>
                      <a:alpha val="40000"/>
                    </a:schemeClr>
                  </a:glow>
                </a:effectLst>
                <a:latin typeface="+mj-lt"/>
                <a:ea typeface="+mj-ea"/>
                <a:cs typeface="+mj-cs"/>
              </a:defRPr>
            </a:lvl1pPr>
          </a:lstStyle>
          <a:p>
            <a:r>
              <a:rPr lang="en-US" altLang="zh-CN" dirty="0"/>
              <a:t>Experiment results</a:t>
            </a:r>
            <a:endParaRPr lang="zh-CN" altLang="en-US" dirty="0"/>
          </a:p>
        </p:txBody>
      </p:sp>
      <p:sp>
        <p:nvSpPr>
          <p:cNvPr id="6" name="平行四边形 5"/>
          <p:cNvSpPr/>
          <p:nvPr/>
        </p:nvSpPr>
        <p:spPr>
          <a:xfrm>
            <a:off x="1691680" y="1428736"/>
            <a:ext cx="1928166" cy="756000"/>
          </a:xfrm>
          <a:prstGeom prst="parallelogram">
            <a:avLst/>
          </a:prstGeom>
        </p:spPr>
        <p:style>
          <a:lnRef idx="1">
            <a:schemeClr val="accent3"/>
          </a:lnRef>
          <a:fillRef idx="2">
            <a:schemeClr val="accent3"/>
          </a:fillRef>
          <a:effectRef idx="1">
            <a:schemeClr val="accent3"/>
          </a:effectRef>
          <a:fontRef idx="minor">
            <a:schemeClr val="dk1"/>
          </a:fontRef>
        </p:style>
        <p:txBody>
          <a:bodyPr rtlCol="0" anchor="ctr"/>
          <a:lstStyle/>
          <a:p>
            <a:pPr>
              <a:lnSpc>
                <a:spcPts val="1600"/>
              </a:lnSpc>
            </a:pPr>
            <a:r>
              <a:rPr lang="en-GB" altLang="zh-CN" sz="1600" b="1" dirty="0" smtClean="0"/>
              <a:t>Biologic characteristics</a:t>
            </a:r>
            <a:r>
              <a:rPr lang="zh-CN" altLang="en-US" sz="1600" b="1" dirty="0" smtClean="0"/>
              <a:t> </a:t>
            </a:r>
            <a:r>
              <a:rPr lang="en-US" altLang="zh-CN" sz="1600" b="1" dirty="0"/>
              <a:t>of snail</a:t>
            </a:r>
            <a:endParaRPr lang="zh-CN" altLang="en-US" sz="1600" b="1" dirty="0"/>
          </a:p>
        </p:txBody>
      </p:sp>
      <p:sp>
        <p:nvSpPr>
          <p:cNvPr id="7" name="矩形 6"/>
          <p:cNvSpPr/>
          <p:nvPr/>
        </p:nvSpPr>
        <p:spPr>
          <a:xfrm>
            <a:off x="4375446" y="1428736"/>
            <a:ext cx="2016224" cy="7560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nSpc>
                <a:spcPts val="1600"/>
              </a:lnSpc>
            </a:pPr>
            <a:r>
              <a:rPr lang="en-US" altLang="zh-CN" sz="1600" b="1" dirty="0"/>
              <a:t>Requirement and feasibility </a:t>
            </a:r>
            <a:r>
              <a:rPr lang="en-US" altLang="zh-CN" sz="1600" b="1" dirty="0" smtClean="0"/>
              <a:t>of remotely </a:t>
            </a:r>
            <a:r>
              <a:rPr lang="en-US" altLang="zh-CN" sz="1600" b="1" dirty="0"/>
              <a:t>sensed data </a:t>
            </a:r>
            <a:endParaRPr lang="zh-CN" altLang="en-US" sz="1600" b="1" dirty="0"/>
          </a:p>
        </p:txBody>
      </p:sp>
      <p:sp>
        <p:nvSpPr>
          <p:cNvPr id="8" name="矩形 7"/>
          <p:cNvSpPr/>
          <p:nvPr/>
        </p:nvSpPr>
        <p:spPr>
          <a:xfrm>
            <a:off x="4376264" y="3286124"/>
            <a:ext cx="2052000" cy="7560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nSpc>
                <a:spcPts val="1600"/>
              </a:lnSpc>
            </a:pPr>
            <a:r>
              <a:rPr lang="en-US" altLang="zh-CN" sz="1600" b="1" dirty="0" smtClean="0"/>
              <a:t>Ext</a:t>
            </a:r>
            <a:r>
              <a:rPr lang="en-US" altLang="zh-CN" sz="1600" b="1" dirty="0" smtClean="0">
                <a:solidFill>
                  <a:schemeClr val="tx1"/>
                </a:solidFill>
              </a:rPr>
              <a:t>racted </a:t>
            </a:r>
            <a:r>
              <a:rPr lang="en-US" altLang="zh-CN" sz="1600" b="1" dirty="0"/>
              <a:t>environmental factors of </a:t>
            </a:r>
            <a:r>
              <a:rPr lang="en-US" altLang="zh-CN" sz="1600" b="1" dirty="0" smtClean="0"/>
              <a:t>1990-2010 </a:t>
            </a:r>
            <a:endParaRPr lang="zh-CN" altLang="en-US" sz="1600" b="1" dirty="0"/>
          </a:p>
        </p:txBody>
      </p:sp>
      <p:sp>
        <p:nvSpPr>
          <p:cNvPr id="9" name="矩形 8"/>
          <p:cNvSpPr/>
          <p:nvPr/>
        </p:nvSpPr>
        <p:spPr>
          <a:xfrm>
            <a:off x="1947372" y="3382049"/>
            <a:ext cx="1656184" cy="6184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lnSpc>
                <a:spcPts val="1600"/>
              </a:lnSpc>
            </a:pPr>
            <a:r>
              <a:rPr lang="en-US" altLang="zh-CN" sz="1600" b="1" dirty="0"/>
              <a:t>T-S Fuzzy</a:t>
            </a:r>
            <a:endParaRPr lang="zh-CN" altLang="en-US" sz="1600" b="1" dirty="0"/>
          </a:p>
        </p:txBody>
      </p:sp>
      <p:sp>
        <p:nvSpPr>
          <p:cNvPr id="10" name="矩形 9"/>
          <p:cNvSpPr/>
          <p:nvPr/>
        </p:nvSpPr>
        <p:spPr>
          <a:xfrm>
            <a:off x="3059832" y="5098074"/>
            <a:ext cx="2342433" cy="86409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lnSpc>
                <a:spcPct val="75000"/>
              </a:lnSpc>
            </a:pPr>
            <a:r>
              <a:rPr lang="en-US" altLang="zh-CN" sz="1600" b="1" dirty="0"/>
              <a:t>Remote sensing</a:t>
            </a:r>
            <a:r>
              <a:rPr lang="en-GB" altLang="zh-CN" sz="1600" b="1" dirty="0"/>
              <a:t> model</a:t>
            </a:r>
            <a:r>
              <a:rPr lang="zh-CN" altLang="en-US" sz="1600" b="1" dirty="0"/>
              <a:t> </a:t>
            </a:r>
            <a:r>
              <a:rPr lang="en-US" altLang="zh-CN" sz="1600" b="1" dirty="0" smtClean="0"/>
              <a:t>of</a:t>
            </a:r>
          </a:p>
          <a:p>
            <a:pPr algn="ctr">
              <a:lnSpc>
                <a:spcPct val="75000"/>
              </a:lnSpc>
            </a:pPr>
            <a:r>
              <a:rPr lang="en-US" altLang="zh-CN" sz="1600" b="1" dirty="0" smtClean="0"/>
              <a:t> </a:t>
            </a:r>
            <a:r>
              <a:rPr lang="en-US" altLang="zh-CN" sz="1600" b="1" dirty="0"/>
              <a:t>snail</a:t>
            </a:r>
            <a:r>
              <a:rPr lang="en-GB" altLang="zh-CN" sz="1600" b="1" dirty="0"/>
              <a:t> </a:t>
            </a:r>
            <a:r>
              <a:rPr lang="en-GB" altLang="zh-CN" sz="1600" b="1" dirty="0" smtClean="0"/>
              <a:t>with </a:t>
            </a:r>
            <a:r>
              <a:rPr lang="en-US" altLang="zh-CN" sz="1600" b="1" dirty="0" smtClean="0">
                <a:solidFill>
                  <a:srgbClr val="FF0000"/>
                </a:solidFill>
              </a:rPr>
              <a:t>new fuzzy </a:t>
            </a:r>
          </a:p>
          <a:p>
            <a:pPr algn="ctr">
              <a:lnSpc>
                <a:spcPct val="75000"/>
              </a:lnSpc>
            </a:pPr>
            <a:r>
              <a:rPr lang="en-US" altLang="zh-CN" sz="1600" b="1" dirty="0">
                <a:solidFill>
                  <a:srgbClr val="FF0000"/>
                </a:solidFill>
              </a:rPr>
              <a:t>f</a:t>
            </a:r>
            <a:r>
              <a:rPr lang="en-US" altLang="zh-CN" sz="1600" b="1" dirty="0" smtClean="0">
                <a:solidFill>
                  <a:srgbClr val="FF0000"/>
                </a:solidFill>
              </a:rPr>
              <a:t>unction of elevation</a:t>
            </a:r>
            <a:endParaRPr lang="en-US" altLang="zh-CN" sz="1600" b="1" dirty="0">
              <a:solidFill>
                <a:srgbClr val="FF0000"/>
              </a:solidFill>
            </a:endParaRPr>
          </a:p>
        </p:txBody>
      </p:sp>
      <p:sp>
        <p:nvSpPr>
          <p:cNvPr id="11" name="矩形 10"/>
          <p:cNvSpPr/>
          <p:nvPr/>
        </p:nvSpPr>
        <p:spPr>
          <a:xfrm>
            <a:off x="323528" y="5013176"/>
            <a:ext cx="2304256" cy="103389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nSpc>
                <a:spcPts val="1600"/>
              </a:lnSpc>
            </a:pPr>
            <a:r>
              <a:rPr lang="en-US" altLang="zh-CN" sz="1600" b="1" dirty="0" smtClean="0"/>
              <a:t>Predicted snail </a:t>
            </a:r>
            <a:r>
              <a:rPr lang="en-US" altLang="zh-CN" sz="1600" b="1" dirty="0"/>
              <a:t>distribution and density of </a:t>
            </a:r>
            <a:r>
              <a:rPr lang="en-US" altLang="zh-CN" sz="1600" b="1" dirty="0" smtClean="0"/>
              <a:t>1990,1995,2000,2007, 2010</a:t>
            </a:r>
            <a:endParaRPr lang="zh-CN" altLang="en-US" sz="1600" b="1" dirty="0"/>
          </a:p>
        </p:txBody>
      </p:sp>
      <p:cxnSp>
        <p:nvCxnSpPr>
          <p:cNvPr id="12" name="直接箭头连接符 11"/>
          <p:cNvCxnSpPr>
            <a:stCxn id="6" idx="2"/>
            <a:endCxn id="7" idx="1"/>
          </p:cNvCxnSpPr>
          <p:nvPr/>
        </p:nvCxnSpPr>
        <p:spPr>
          <a:xfrm>
            <a:off x="3525346" y="1806736"/>
            <a:ext cx="850100" cy="0"/>
          </a:xfrm>
          <a:prstGeom prst="straightConnector1">
            <a:avLst/>
          </a:prstGeom>
          <a:ln w="34925">
            <a:tailEnd type="triangle" w="lg" len="med"/>
          </a:ln>
        </p:spPr>
        <p:style>
          <a:lnRef idx="1">
            <a:schemeClr val="accent1"/>
          </a:lnRef>
          <a:fillRef idx="0">
            <a:schemeClr val="accent1"/>
          </a:fillRef>
          <a:effectRef idx="0">
            <a:schemeClr val="accent1"/>
          </a:effectRef>
          <a:fontRef idx="minor">
            <a:schemeClr val="tx1"/>
          </a:fontRef>
        </p:style>
      </p:cxnSp>
      <p:cxnSp>
        <p:nvCxnSpPr>
          <p:cNvPr id="13" name="直接箭头连接符 12"/>
          <p:cNvCxnSpPr>
            <a:stCxn id="7" idx="2"/>
            <a:endCxn id="8" idx="0"/>
          </p:cNvCxnSpPr>
          <p:nvPr/>
        </p:nvCxnSpPr>
        <p:spPr>
          <a:xfrm rot="16200000" flipH="1">
            <a:off x="4842217" y="2726077"/>
            <a:ext cx="1101388" cy="18706"/>
          </a:xfrm>
          <a:prstGeom prst="straightConnector1">
            <a:avLst/>
          </a:prstGeom>
          <a:ln w="34925">
            <a:tailEnd type="triangle" w="lg" len="med"/>
          </a:ln>
        </p:spPr>
        <p:style>
          <a:lnRef idx="1">
            <a:schemeClr val="accent1"/>
          </a:lnRef>
          <a:fillRef idx="0">
            <a:schemeClr val="accent1"/>
          </a:fillRef>
          <a:effectRef idx="0">
            <a:schemeClr val="accent1"/>
          </a:effectRef>
          <a:fontRef idx="minor">
            <a:schemeClr val="tx1"/>
          </a:fontRef>
        </p:style>
      </p:cxnSp>
      <p:cxnSp>
        <p:nvCxnSpPr>
          <p:cNvPr id="14" name="直接箭头连接符 13"/>
          <p:cNvCxnSpPr>
            <a:stCxn id="10" idx="1"/>
            <a:endCxn id="11" idx="3"/>
          </p:cNvCxnSpPr>
          <p:nvPr/>
        </p:nvCxnSpPr>
        <p:spPr>
          <a:xfrm flipH="1">
            <a:off x="2627784" y="5530122"/>
            <a:ext cx="432048" cy="0"/>
          </a:xfrm>
          <a:prstGeom prst="straightConnector1">
            <a:avLst/>
          </a:prstGeom>
          <a:ln w="34925">
            <a:tailEnd type="triangle" w="lg" len="med"/>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a:stCxn id="16" idx="2"/>
            <a:endCxn id="11" idx="0"/>
          </p:cNvCxnSpPr>
          <p:nvPr/>
        </p:nvCxnSpPr>
        <p:spPr>
          <a:xfrm>
            <a:off x="1460875" y="3212976"/>
            <a:ext cx="14781" cy="1800200"/>
          </a:xfrm>
          <a:prstGeom prst="straightConnector1">
            <a:avLst/>
          </a:prstGeom>
          <a:ln w="34925">
            <a:tailEnd type="triangle" w="lg" len="med"/>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362875" y="2570034"/>
            <a:ext cx="2196000" cy="64294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nSpc>
                <a:spcPts val="1600"/>
              </a:lnSpc>
            </a:pPr>
            <a:r>
              <a:rPr lang="en-US" altLang="zh-CN" sz="1600" b="1" dirty="0"/>
              <a:t>Field observation data</a:t>
            </a:r>
            <a:endParaRPr lang="zh-CN" altLang="en-US" sz="1600" b="1" dirty="0"/>
          </a:p>
        </p:txBody>
      </p:sp>
      <p:sp>
        <p:nvSpPr>
          <p:cNvPr id="17" name="矩形 16"/>
          <p:cNvSpPr/>
          <p:nvPr/>
        </p:nvSpPr>
        <p:spPr>
          <a:xfrm>
            <a:off x="6876594" y="2349092"/>
            <a:ext cx="2196000" cy="65128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lnSpc>
                <a:spcPts val="1600"/>
              </a:lnSpc>
            </a:pPr>
            <a:r>
              <a:rPr lang="en-US" altLang="zh-CN" sz="1600" b="1" dirty="0" smtClean="0"/>
              <a:t>Multi-sources RS </a:t>
            </a:r>
            <a:r>
              <a:rPr lang="en-US" altLang="zh-CN" sz="1600" b="1" dirty="0"/>
              <a:t>data</a:t>
            </a:r>
            <a:endParaRPr lang="zh-CN" altLang="en-US" sz="1600" b="1" dirty="0"/>
          </a:p>
        </p:txBody>
      </p:sp>
      <p:cxnSp>
        <p:nvCxnSpPr>
          <p:cNvPr id="18" name="直接箭头连接符 17"/>
          <p:cNvCxnSpPr>
            <a:stCxn id="17" idx="1"/>
          </p:cNvCxnSpPr>
          <p:nvPr/>
        </p:nvCxnSpPr>
        <p:spPr>
          <a:xfrm rot="10800000" flipV="1">
            <a:off x="5401446" y="2674732"/>
            <a:ext cx="1475148" cy="3862"/>
          </a:xfrm>
          <a:prstGeom prst="straightConnector1">
            <a:avLst/>
          </a:prstGeom>
          <a:ln w="34925">
            <a:tailEnd type="triangle" w="lg" len="med"/>
          </a:ln>
        </p:spPr>
        <p:style>
          <a:lnRef idx="1">
            <a:schemeClr val="accent1"/>
          </a:lnRef>
          <a:fillRef idx="0">
            <a:schemeClr val="accent1"/>
          </a:fillRef>
          <a:effectRef idx="0">
            <a:schemeClr val="accent1"/>
          </a:effectRef>
          <a:fontRef idx="minor">
            <a:schemeClr val="tx1"/>
          </a:fontRef>
        </p:style>
      </p:cxnSp>
      <p:grpSp>
        <p:nvGrpSpPr>
          <p:cNvPr id="2" name="组合 18"/>
          <p:cNvGrpSpPr/>
          <p:nvPr/>
        </p:nvGrpSpPr>
        <p:grpSpPr>
          <a:xfrm>
            <a:off x="6823734" y="3249587"/>
            <a:ext cx="2196000" cy="1331541"/>
            <a:chOff x="6624472" y="3681056"/>
            <a:chExt cx="2196000" cy="1331541"/>
          </a:xfrm>
        </p:grpSpPr>
        <p:sp>
          <p:nvSpPr>
            <p:cNvPr id="20" name="矩形 19"/>
            <p:cNvSpPr/>
            <p:nvPr/>
          </p:nvSpPr>
          <p:spPr>
            <a:xfrm>
              <a:off x="6624472" y="4220826"/>
              <a:ext cx="2196000" cy="2520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nSpc>
                  <a:spcPts val="1600"/>
                </a:lnSpc>
              </a:pPr>
              <a:r>
                <a:rPr lang="en-US" altLang="zh-CN" sz="1600" b="1" dirty="0"/>
                <a:t>Vegetation indexs</a:t>
              </a:r>
              <a:endParaRPr lang="zh-CN" altLang="en-US" sz="1600" b="1" dirty="0"/>
            </a:p>
          </p:txBody>
        </p:sp>
        <p:sp>
          <p:nvSpPr>
            <p:cNvPr id="21" name="矩形 20"/>
            <p:cNvSpPr/>
            <p:nvPr/>
          </p:nvSpPr>
          <p:spPr>
            <a:xfrm>
              <a:off x="6624472" y="4490711"/>
              <a:ext cx="2196000" cy="252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nSpc>
                  <a:spcPts val="1600"/>
                </a:lnSpc>
              </a:pPr>
              <a:r>
                <a:rPr lang="en-US" altLang="zh-CN" sz="1600" b="1" dirty="0" smtClean="0"/>
                <a:t>Elevation</a:t>
              </a:r>
              <a:endParaRPr lang="zh-CN" altLang="en-US" sz="1600" b="1" dirty="0"/>
            </a:p>
          </p:txBody>
        </p:sp>
        <p:sp>
          <p:nvSpPr>
            <p:cNvPr id="22" name="矩形 21"/>
            <p:cNvSpPr/>
            <p:nvPr/>
          </p:nvSpPr>
          <p:spPr>
            <a:xfrm>
              <a:off x="6624472" y="3681056"/>
              <a:ext cx="2196000" cy="2520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nSpc>
                  <a:spcPts val="1600"/>
                </a:lnSpc>
              </a:pPr>
              <a:r>
                <a:rPr lang="en-US" altLang="zh-CN" sz="1600" b="1" dirty="0" smtClean="0"/>
                <a:t>Soil bright </a:t>
              </a:r>
              <a:endParaRPr lang="zh-CN" altLang="en-US" sz="1600" b="1" dirty="0"/>
            </a:p>
          </p:txBody>
        </p:sp>
        <p:sp>
          <p:nvSpPr>
            <p:cNvPr id="23" name="矩形 22"/>
            <p:cNvSpPr/>
            <p:nvPr/>
          </p:nvSpPr>
          <p:spPr>
            <a:xfrm>
              <a:off x="6624472" y="4760597"/>
              <a:ext cx="2196000" cy="2520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nSpc>
                  <a:spcPts val="1600"/>
                </a:lnSpc>
              </a:pPr>
              <a:r>
                <a:rPr lang="en-US" altLang="zh-CN" sz="1600" b="1" dirty="0"/>
                <a:t>……</a:t>
              </a:r>
              <a:endParaRPr lang="zh-CN" altLang="en-US" sz="1600" b="1" dirty="0"/>
            </a:p>
          </p:txBody>
        </p:sp>
        <p:sp>
          <p:nvSpPr>
            <p:cNvPr id="24" name="矩形 23"/>
            <p:cNvSpPr/>
            <p:nvPr/>
          </p:nvSpPr>
          <p:spPr>
            <a:xfrm>
              <a:off x="6624472" y="3950941"/>
              <a:ext cx="2196000" cy="2520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nSpc>
                  <a:spcPts val="1600"/>
                </a:lnSpc>
              </a:pPr>
              <a:r>
                <a:rPr lang="en-US" altLang="zh-CN" sz="1600" b="1" dirty="0" smtClean="0"/>
                <a:t>Wetness</a:t>
              </a:r>
              <a:endParaRPr lang="zh-CN" altLang="en-US" sz="1600" b="1" dirty="0"/>
            </a:p>
          </p:txBody>
        </p:sp>
      </p:grpSp>
      <p:cxnSp>
        <p:nvCxnSpPr>
          <p:cNvPr id="25" name="肘形连接符 24"/>
          <p:cNvCxnSpPr/>
          <p:nvPr/>
        </p:nvCxnSpPr>
        <p:spPr>
          <a:xfrm flipV="1">
            <a:off x="6428264" y="3410358"/>
            <a:ext cx="396288" cy="468080"/>
          </a:xfrm>
          <a:prstGeom prst="bentConnector3">
            <a:avLst/>
          </a:prstGeom>
          <a:ln w="34925">
            <a:tailEnd type="none" w="lg" len="med"/>
          </a:ln>
        </p:spPr>
        <p:style>
          <a:lnRef idx="1">
            <a:schemeClr val="accent1"/>
          </a:lnRef>
          <a:fillRef idx="0">
            <a:schemeClr val="accent1"/>
          </a:fillRef>
          <a:effectRef idx="0">
            <a:schemeClr val="accent1"/>
          </a:effectRef>
          <a:fontRef idx="minor">
            <a:schemeClr val="tx1"/>
          </a:fontRef>
        </p:style>
      </p:cxnSp>
      <p:cxnSp>
        <p:nvCxnSpPr>
          <p:cNvPr id="26" name="肘形连接符 25"/>
          <p:cNvCxnSpPr/>
          <p:nvPr/>
        </p:nvCxnSpPr>
        <p:spPr>
          <a:xfrm flipV="1">
            <a:off x="6428264" y="3680243"/>
            <a:ext cx="396288" cy="198195"/>
          </a:xfrm>
          <a:prstGeom prst="bentConnector3">
            <a:avLst>
              <a:gd name="adj1" fmla="val 50000"/>
            </a:avLst>
          </a:prstGeom>
          <a:ln w="34925">
            <a:tailEnd type="none" w="lg" len="med"/>
          </a:ln>
        </p:spPr>
        <p:style>
          <a:lnRef idx="1">
            <a:schemeClr val="accent1"/>
          </a:lnRef>
          <a:fillRef idx="0">
            <a:schemeClr val="accent1"/>
          </a:fillRef>
          <a:effectRef idx="0">
            <a:schemeClr val="accent1"/>
          </a:effectRef>
          <a:fontRef idx="minor">
            <a:schemeClr val="tx1"/>
          </a:fontRef>
        </p:style>
      </p:cxnSp>
      <p:cxnSp>
        <p:nvCxnSpPr>
          <p:cNvPr id="27" name="肘形连接符 26"/>
          <p:cNvCxnSpPr/>
          <p:nvPr/>
        </p:nvCxnSpPr>
        <p:spPr>
          <a:xfrm>
            <a:off x="6428264" y="3878438"/>
            <a:ext cx="396288" cy="71690"/>
          </a:xfrm>
          <a:prstGeom prst="bentConnector3">
            <a:avLst/>
          </a:prstGeom>
          <a:ln w="34925">
            <a:tailEnd type="none" w="lg" len="med"/>
          </a:ln>
        </p:spPr>
        <p:style>
          <a:lnRef idx="1">
            <a:schemeClr val="accent1"/>
          </a:lnRef>
          <a:fillRef idx="0">
            <a:schemeClr val="accent1"/>
          </a:fillRef>
          <a:effectRef idx="0">
            <a:schemeClr val="accent1"/>
          </a:effectRef>
          <a:fontRef idx="minor">
            <a:schemeClr val="tx1"/>
          </a:fontRef>
        </p:style>
      </p:cxnSp>
      <p:cxnSp>
        <p:nvCxnSpPr>
          <p:cNvPr id="28" name="肘形连接符 27"/>
          <p:cNvCxnSpPr/>
          <p:nvPr/>
        </p:nvCxnSpPr>
        <p:spPr>
          <a:xfrm>
            <a:off x="6428264" y="3878438"/>
            <a:ext cx="396288" cy="341575"/>
          </a:xfrm>
          <a:prstGeom prst="bentConnector3">
            <a:avLst/>
          </a:prstGeom>
          <a:ln w="34925">
            <a:tailEnd type="none" w="lg" len="med"/>
          </a:ln>
        </p:spPr>
        <p:style>
          <a:lnRef idx="1">
            <a:schemeClr val="accent1"/>
          </a:lnRef>
          <a:fillRef idx="0">
            <a:schemeClr val="accent1"/>
          </a:fillRef>
          <a:effectRef idx="0">
            <a:schemeClr val="accent1"/>
          </a:effectRef>
          <a:fontRef idx="minor">
            <a:schemeClr val="tx1"/>
          </a:fontRef>
        </p:style>
      </p:cxnSp>
      <p:cxnSp>
        <p:nvCxnSpPr>
          <p:cNvPr id="29" name="肘形连接符 28"/>
          <p:cNvCxnSpPr/>
          <p:nvPr/>
        </p:nvCxnSpPr>
        <p:spPr>
          <a:xfrm>
            <a:off x="6428264" y="3878438"/>
            <a:ext cx="396288" cy="611461"/>
          </a:xfrm>
          <a:prstGeom prst="bentConnector3">
            <a:avLst>
              <a:gd name="adj1" fmla="val 50000"/>
            </a:avLst>
          </a:prstGeom>
          <a:ln w="34925">
            <a:tailEnd type="none" w="lg" len="med"/>
          </a:ln>
        </p:spPr>
        <p:style>
          <a:lnRef idx="1">
            <a:schemeClr val="accent1"/>
          </a:lnRef>
          <a:fillRef idx="0">
            <a:schemeClr val="accent1"/>
          </a:fillRef>
          <a:effectRef idx="0">
            <a:schemeClr val="accent1"/>
          </a:effectRef>
          <a:fontRef idx="minor">
            <a:schemeClr val="tx1"/>
          </a:fontRef>
        </p:style>
      </p:cxnSp>
      <p:cxnSp>
        <p:nvCxnSpPr>
          <p:cNvPr id="30" name="肘形连接符 29"/>
          <p:cNvCxnSpPr>
            <a:stCxn id="9" idx="2"/>
            <a:endCxn id="10" idx="0"/>
          </p:cNvCxnSpPr>
          <p:nvPr/>
        </p:nvCxnSpPr>
        <p:spPr>
          <a:xfrm rot="16200000" flipH="1">
            <a:off x="2954471" y="3821496"/>
            <a:ext cx="1097570" cy="1455585"/>
          </a:xfrm>
          <a:prstGeom prst="bentConnector3">
            <a:avLst>
              <a:gd name="adj1" fmla="val 50000"/>
            </a:avLst>
          </a:prstGeom>
          <a:ln w="34925">
            <a:tailEnd type="triangle" w="lg" len="med"/>
          </a:ln>
        </p:spPr>
        <p:style>
          <a:lnRef idx="1">
            <a:schemeClr val="accent1"/>
          </a:lnRef>
          <a:fillRef idx="0">
            <a:schemeClr val="accent1"/>
          </a:fillRef>
          <a:effectRef idx="0">
            <a:schemeClr val="accent1"/>
          </a:effectRef>
          <a:fontRef idx="minor">
            <a:schemeClr val="tx1"/>
          </a:fontRef>
        </p:style>
      </p:cxnSp>
      <p:cxnSp>
        <p:nvCxnSpPr>
          <p:cNvPr id="31" name="肘形连接符 30"/>
          <p:cNvCxnSpPr>
            <a:stCxn id="8" idx="2"/>
            <a:endCxn id="10" idx="0"/>
          </p:cNvCxnSpPr>
          <p:nvPr/>
        </p:nvCxnSpPr>
        <p:spPr>
          <a:xfrm rot="5400000">
            <a:off x="4288682" y="3984492"/>
            <a:ext cx="1055950" cy="1171215"/>
          </a:xfrm>
          <a:prstGeom prst="bentConnector3">
            <a:avLst>
              <a:gd name="adj1" fmla="val 48195"/>
            </a:avLst>
          </a:prstGeom>
          <a:ln w="34925">
            <a:tailEnd type="triangle" w="lg" len="med"/>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5376396" y="2282603"/>
            <a:ext cx="2286016" cy="646331"/>
          </a:xfrm>
          <a:prstGeom prst="rect">
            <a:avLst/>
          </a:prstGeom>
          <a:noFill/>
        </p:spPr>
        <p:txBody>
          <a:bodyPr wrap="square" rtlCol="0">
            <a:spAutoFit/>
          </a:bodyPr>
          <a:lstStyle/>
          <a:p>
            <a:r>
              <a:rPr lang="en-US" altLang="zh-CN" b="1" dirty="0" smtClean="0">
                <a:solidFill>
                  <a:srgbClr val="FF0000"/>
                </a:solidFill>
              </a:rPr>
              <a:t>Normalization</a:t>
            </a:r>
          </a:p>
          <a:p>
            <a:endParaRPr lang="zh-CN" altLang="en-US" dirty="0">
              <a:solidFill>
                <a:srgbClr val="FF0000"/>
              </a:solidFill>
            </a:endParaRPr>
          </a:p>
        </p:txBody>
      </p:sp>
      <p:sp>
        <p:nvSpPr>
          <p:cNvPr id="33" name="TextBox 32"/>
          <p:cNvSpPr txBox="1"/>
          <p:nvPr/>
        </p:nvSpPr>
        <p:spPr>
          <a:xfrm>
            <a:off x="71406" y="3643314"/>
            <a:ext cx="1428728" cy="646331"/>
          </a:xfrm>
          <a:prstGeom prst="rect">
            <a:avLst/>
          </a:prstGeom>
          <a:noFill/>
        </p:spPr>
        <p:txBody>
          <a:bodyPr wrap="square" rtlCol="0">
            <a:spAutoFit/>
          </a:bodyPr>
          <a:lstStyle/>
          <a:p>
            <a:r>
              <a:rPr lang="en-US" altLang="zh-CN" b="1" dirty="0" smtClean="0">
                <a:solidFill>
                  <a:srgbClr val="FF0000"/>
                </a:solidFill>
              </a:rPr>
              <a:t>Validation by survey block </a:t>
            </a:r>
            <a:endParaRPr lang="zh-CN" altLang="en-US" b="1" dirty="0">
              <a:solidFill>
                <a:srgbClr val="FF0000"/>
              </a:solidFill>
            </a:endParaRPr>
          </a:p>
        </p:txBody>
      </p:sp>
      <p:sp>
        <p:nvSpPr>
          <p:cNvPr id="34" name="矩形 33"/>
          <p:cNvSpPr/>
          <p:nvPr/>
        </p:nvSpPr>
        <p:spPr>
          <a:xfrm>
            <a:off x="5869986" y="5229201"/>
            <a:ext cx="934262" cy="360039"/>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CN" altLang="en-US"/>
          </a:p>
        </p:txBody>
      </p:sp>
      <p:sp>
        <p:nvSpPr>
          <p:cNvPr id="35" name="TextBox 34"/>
          <p:cNvSpPr txBox="1"/>
          <p:nvPr/>
        </p:nvSpPr>
        <p:spPr>
          <a:xfrm>
            <a:off x="6804248" y="5097958"/>
            <a:ext cx="2195736" cy="923330"/>
          </a:xfrm>
          <a:prstGeom prst="rect">
            <a:avLst/>
          </a:prstGeom>
          <a:noFill/>
        </p:spPr>
        <p:txBody>
          <a:bodyPr wrap="square" rtlCol="0">
            <a:spAutoFit/>
          </a:bodyPr>
          <a:lstStyle/>
          <a:p>
            <a:r>
              <a:rPr lang="en-US" altLang="zh-CN" dirty="0" smtClean="0"/>
              <a:t>Red box denotes the model improvement</a:t>
            </a:r>
          </a:p>
          <a:p>
            <a:endParaRPr lang="zh-CN" altLang="en-US" dirty="0"/>
          </a:p>
        </p:txBody>
      </p:sp>
      <p:sp>
        <p:nvSpPr>
          <p:cNvPr id="36" name="矩形 35"/>
          <p:cNvSpPr/>
          <p:nvPr/>
        </p:nvSpPr>
        <p:spPr>
          <a:xfrm>
            <a:off x="5724128" y="5013176"/>
            <a:ext cx="3204450" cy="864096"/>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spTree>
    <p:extLst>
      <p:ext uri="{BB962C8B-B14F-4D97-AF65-F5344CB8AC3E}">
        <p14:creationId xmlns:p14="http://schemas.microsoft.com/office/powerpoint/2010/main" xmlns="" val="37515436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9512" y="2743180"/>
            <a:ext cx="2294756" cy="523220"/>
          </a:xfrm>
          <a:prstGeom prst="rect">
            <a:avLst/>
          </a:prstGeom>
          <a:noFill/>
        </p:spPr>
        <p:txBody>
          <a:bodyPr wrap="square" rtlCol="0">
            <a:spAutoFit/>
          </a:bodyPr>
          <a:lstStyle/>
          <a:p>
            <a:pPr algn="ctr"/>
            <a:r>
              <a:rPr lang="en-US" altLang="zh-CN" sz="1400" b="1" dirty="0" smtClean="0">
                <a:solidFill>
                  <a:prstClr val="black"/>
                </a:solidFill>
              </a:rPr>
              <a:t>NDVI(Normalized Difference Vegetation Index)</a:t>
            </a:r>
            <a:endParaRPr lang="zh-CN" altLang="en-US" sz="1400" b="1" dirty="0">
              <a:solidFill>
                <a:prstClr val="black"/>
              </a:solidFill>
            </a:endParaRPr>
          </a:p>
        </p:txBody>
      </p:sp>
      <p:sp>
        <p:nvSpPr>
          <p:cNvPr id="5" name="TextBox 4"/>
          <p:cNvSpPr txBox="1"/>
          <p:nvPr/>
        </p:nvSpPr>
        <p:spPr>
          <a:xfrm>
            <a:off x="2339752" y="2743180"/>
            <a:ext cx="2160240" cy="523220"/>
          </a:xfrm>
          <a:prstGeom prst="rect">
            <a:avLst/>
          </a:prstGeom>
          <a:noFill/>
        </p:spPr>
        <p:txBody>
          <a:bodyPr wrap="square" rtlCol="0">
            <a:spAutoFit/>
          </a:bodyPr>
          <a:lstStyle/>
          <a:p>
            <a:pPr algn="ctr"/>
            <a:r>
              <a:rPr lang="en-GB" altLang="zh-CN" sz="1400" b="1" dirty="0" smtClean="0">
                <a:solidFill>
                  <a:prstClr val="black"/>
                </a:solidFill>
              </a:rPr>
              <a:t>Tasseled cap transformation _Wetness</a:t>
            </a:r>
            <a:endParaRPr lang="zh-CN" altLang="en-US" sz="1400" b="1" dirty="0">
              <a:solidFill>
                <a:prstClr val="black"/>
              </a:solidFill>
            </a:endParaRPr>
          </a:p>
        </p:txBody>
      </p:sp>
      <p:sp>
        <p:nvSpPr>
          <p:cNvPr id="6" name="TextBox 5"/>
          <p:cNvSpPr txBox="1"/>
          <p:nvPr/>
        </p:nvSpPr>
        <p:spPr>
          <a:xfrm>
            <a:off x="1259632" y="1769398"/>
            <a:ext cx="6732748"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kumimoji="1" lang="en-GB" altLang="zh-CN" b="1" dirty="0" smtClean="0">
                <a:solidFill>
                  <a:prstClr val="black"/>
                </a:solidFill>
                <a:ea typeface="Osaka" charset="-128"/>
              </a:rPr>
              <a:t>Landsat TM images(1990.05.08) </a:t>
            </a:r>
            <a:endParaRPr kumimoji="1" lang="zh-CN" altLang="en-US" b="1" dirty="0" smtClean="0">
              <a:solidFill>
                <a:prstClr val="black"/>
              </a:solidFill>
              <a:ea typeface="Osaka" charset="-128"/>
            </a:endParaRPr>
          </a:p>
        </p:txBody>
      </p:sp>
      <p:sp>
        <p:nvSpPr>
          <p:cNvPr id="7" name="TextBox 6"/>
          <p:cNvSpPr txBox="1"/>
          <p:nvPr/>
        </p:nvSpPr>
        <p:spPr>
          <a:xfrm>
            <a:off x="6876256" y="2762344"/>
            <a:ext cx="2088232" cy="738664"/>
          </a:xfrm>
          <a:prstGeom prst="rect">
            <a:avLst/>
          </a:prstGeom>
          <a:noFill/>
        </p:spPr>
        <p:txBody>
          <a:bodyPr wrap="square" rtlCol="0">
            <a:spAutoFit/>
          </a:bodyPr>
          <a:lstStyle/>
          <a:p>
            <a:pPr algn="ctr"/>
            <a:r>
              <a:rPr lang="en-US" altLang="zh-CN" sz="1400" b="1" dirty="0" smtClean="0">
                <a:solidFill>
                  <a:prstClr val="black"/>
                </a:solidFill>
              </a:rPr>
              <a:t>MNDWI(Modified Normalized difference water index</a:t>
            </a:r>
            <a:endParaRPr lang="zh-CN" altLang="en-US" sz="1400" dirty="0">
              <a:solidFill>
                <a:prstClr val="black"/>
              </a:solidFill>
            </a:endParaRPr>
          </a:p>
        </p:txBody>
      </p:sp>
      <p:sp>
        <p:nvSpPr>
          <p:cNvPr id="8" name="TextBox 7"/>
          <p:cNvSpPr txBox="1"/>
          <p:nvPr/>
        </p:nvSpPr>
        <p:spPr>
          <a:xfrm>
            <a:off x="4499992" y="2762344"/>
            <a:ext cx="2232248" cy="523220"/>
          </a:xfrm>
          <a:prstGeom prst="rect">
            <a:avLst/>
          </a:prstGeom>
          <a:noFill/>
        </p:spPr>
        <p:txBody>
          <a:bodyPr wrap="square" rtlCol="0">
            <a:spAutoFit/>
          </a:bodyPr>
          <a:lstStyle/>
          <a:p>
            <a:pPr algn="ctr"/>
            <a:r>
              <a:rPr lang="en-GB" altLang="zh-CN" sz="1400" b="1" dirty="0" smtClean="0">
                <a:solidFill>
                  <a:prstClr val="black"/>
                </a:solidFill>
              </a:rPr>
              <a:t>Tasseled cap transformation _Brightness</a:t>
            </a:r>
            <a:endParaRPr lang="zh-CN" altLang="en-US" sz="1400" b="1" dirty="0">
              <a:solidFill>
                <a:prstClr val="black"/>
              </a:solidFill>
            </a:endParaRPr>
          </a:p>
        </p:txBody>
      </p:sp>
      <p:grpSp>
        <p:nvGrpSpPr>
          <p:cNvPr id="2" name="组合 8"/>
          <p:cNvGrpSpPr/>
          <p:nvPr/>
        </p:nvGrpSpPr>
        <p:grpSpPr>
          <a:xfrm>
            <a:off x="4643438" y="3440401"/>
            <a:ext cx="1944570" cy="2580887"/>
            <a:chOff x="4643438" y="2000241"/>
            <a:chExt cx="1944570" cy="2580887"/>
          </a:xfrm>
        </p:grpSpPr>
        <p:pic>
          <p:nvPicPr>
            <p:cNvPr id="10" name="图片 9" descr="reterival_TC_Brightness.jpg"/>
            <p:cNvPicPr>
              <a:picLocks/>
            </p:cNvPicPr>
            <p:nvPr/>
          </p:nvPicPr>
          <p:blipFill>
            <a:blip r:embed="rId2" cstate="print"/>
            <a:stretch>
              <a:fillRect/>
            </a:stretch>
          </p:blipFill>
          <p:spPr>
            <a:xfrm>
              <a:off x="4644008" y="2057528"/>
              <a:ext cx="1944000" cy="2523600"/>
            </a:xfrm>
            <a:prstGeom prst="rect">
              <a:avLst/>
            </a:prstGeom>
          </p:spPr>
        </p:pic>
        <p:pic>
          <p:nvPicPr>
            <p:cNvPr id="11" name="图片 10" descr="1990-bright.jpg"/>
            <p:cNvPicPr>
              <a:picLocks noChangeAspect="1"/>
            </p:cNvPicPr>
            <p:nvPr/>
          </p:nvPicPr>
          <p:blipFill>
            <a:blip r:embed="rId3"/>
            <a:stretch>
              <a:fillRect/>
            </a:stretch>
          </p:blipFill>
          <p:spPr>
            <a:xfrm>
              <a:off x="4643438" y="2000241"/>
              <a:ext cx="1928825" cy="2214578"/>
            </a:xfrm>
            <a:prstGeom prst="rect">
              <a:avLst/>
            </a:prstGeom>
          </p:spPr>
        </p:pic>
      </p:grpSp>
      <p:grpSp>
        <p:nvGrpSpPr>
          <p:cNvPr id="3" name="组合 11"/>
          <p:cNvGrpSpPr/>
          <p:nvPr/>
        </p:nvGrpSpPr>
        <p:grpSpPr>
          <a:xfrm>
            <a:off x="323528" y="3440400"/>
            <a:ext cx="1962456" cy="2580888"/>
            <a:chOff x="323528" y="2000240"/>
            <a:chExt cx="1962456" cy="2580888"/>
          </a:xfrm>
        </p:grpSpPr>
        <p:pic>
          <p:nvPicPr>
            <p:cNvPr id="13" name="图片 12" descr="reterival_ndvi.jpg"/>
            <p:cNvPicPr preferRelativeResize="0">
              <a:picLocks/>
            </p:cNvPicPr>
            <p:nvPr/>
          </p:nvPicPr>
          <p:blipFill>
            <a:blip r:embed="rId4" cstate="print"/>
            <a:stretch>
              <a:fillRect/>
            </a:stretch>
          </p:blipFill>
          <p:spPr>
            <a:xfrm>
              <a:off x="323528" y="2057528"/>
              <a:ext cx="1944216" cy="2523600"/>
            </a:xfrm>
            <a:prstGeom prst="rect">
              <a:avLst/>
            </a:prstGeom>
          </p:spPr>
        </p:pic>
        <p:pic>
          <p:nvPicPr>
            <p:cNvPr id="14" name="图片 13" descr="1990-ndvi.jpg"/>
            <p:cNvPicPr>
              <a:picLocks noChangeAspect="1"/>
            </p:cNvPicPr>
            <p:nvPr/>
          </p:nvPicPr>
          <p:blipFill>
            <a:blip r:embed="rId5"/>
            <a:srcRect r="10595" b="9174"/>
            <a:stretch>
              <a:fillRect/>
            </a:stretch>
          </p:blipFill>
          <p:spPr>
            <a:xfrm>
              <a:off x="332020" y="2000240"/>
              <a:ext cx="1953964" cy="2214578"/>
            </a:xfrm>
            <a:prstGeom prst="rect">
              <a:avLst/>
            </a:prstGeom>
          </p:spPr>
        </p:pic>
      </p:grpSp>
      <p:grpSp>
        <p:nvGrpSpPr>
          <p:cNvPr id="9" name="组合 14"/>
          <p:cNvGrpSpPr/>
          <p:nvPr/>
        </p:nvGrpSpPr>
        <p:grpSpPr>
          <a:xfrm>
            <a:off x="2483768" y="3440401"/>
            <a:ext cx="1944000" cy="2580887"/>
            <a:chOff x="2483768" y="2000241"/>
            <a:chExt cx="1944000" cy="2580887"/>
          </a:xfrm>
        </p:grpSpPr>
        <p:pic>
          <p:nvPicPr>
            <p:cNvPr id="16" name="图片 15" descr="reterival_TC_Wetness.jpg"/>
            <p:cNvPicPr preferRelativeResize="0">
              <a:picLocks/>
            </p:cNvPicPr>
            <p:nvPr/>
          </p:nvPicPr>
          <p:blipFill>
            <a:blip r:embed="rId6" cstate="print"/>
            <a:stretch>
              <a:fillRect/>
            </a:stretch>
          </p:blipFill>
          <p:spPr>
            <a:xfrm>
              <a:off x="2483768" y="2057528"/>
              <a:ext cx="1944000" cy="2523600"/>
            </a:xfrm>
            <a:prstGeom prst="rect">
              <a:avLst/>
            </a:prstGeom>
          </p:spPr>
        </p:pic>
        <p:pic>
          <p:nvPicPr>
            <p:cNvPr id="17" name="图片 16" descr="1990-wetness.jpg"/>
            <p:cNvPicPr>
              <a:picLocks noChangeAspect="1"/>
            </p:cNvPicPr>
            <p:nvPr/>
          </p:nvPicPr>
          <p:blipFill>
            <a:blip r:embed="rId7"/>
            <a:stretch>
              <a:fillRect/>
            </a:stretch>
          </p:blipFill>
          <p:spPr>
            <a:xfrm>
              <a:off x="2488723" y="2000241"/>
              <a:ext cx="1928825" cy="2214578"/>
            </a:xfrm>
            <a:prstGeom prst="rect">
              <a:avLst/>
            </a:prstGeom>
          </p:spPr>
        </p:pic>
      </p:grpSp>
      <p:grpSp>
        <p:nvGrpSpPr>
          <p:cNvPr id="12" name="组合 17"/>
          <p:cNvGrpSpPr/>
          <p:nvPr/>
        </p:nvGrpSpPr>
        <p:grpSpPr>
          <a:xfrm>
            <a:off x="6786578" y="3428825"/>
            <a:ext cx="2071702" cy="2523775"/>
            <a:chOff x="6786578" y="1988665"/>
            <a:chExt cx="2071702" cy="2523775"/>
          </a:xfrm>
        </p:grpSpPr>
        <p:pic>
          <p:nvPicPr>
            <p:cNvPr id="19" name="图片 18" descr="2003_ndmi.jpg"/>
            <p:cNvPicPr>
              <a:picLocks/>
            </p:cNvPicPr>
            <p:nvPr/>
          </p:nvPicPr>
          <p:blipFill>
            <a:blip r:embed="rId8" cstate="print"/>
            <a:stretch>
              <a:fillRect/>
            </a:stretch>
          </p:blipFill>
          <p:spPr>
            <a:xfrm>
              <a:off x="6876256" y="1988840"/>
              <a:ext cx="1944000" cy="2523600"/>
            </a:xfrm>
            <a:prstGeom prst="rect">
              <a:avLst/>
            </a:prstGeom>
            <a:ln>
              <a:noFill/>
            </a:ln>
            <a:effectLst>
              <a:outerShdw blurRad="292100" dist="139700" dir="2700000" algn="tl" rotWithShape="0">
                <a:srgbClr val="333333">
                  <a:alpha val="65000"/>
                </a:srgbClr>
              </a:outerShdw>
            </a:effectLst>
          </p:spPr>
        </p:pic>
        <p:pic>
          <p:nvPicPr>
            <p:cNvPr id="20" name="图片 19" descr="1990-mndwi.jpg"/>
            <p:cNvPicPr>
              <a:picLocks noChangeAspect="1"/>
            </p:cNvPicPr>
            <p:nvPr/>
          </p:nvPicPr>
          <p:blipFill>
            <a:blip r:embed="rId9"/>
            <a:stretch>
              <a:fillRect/>
            </a:stretch>
          </p:blipFill>
          <p:spPr>
            <a:xfrm>
              <a:off x="6786578" y="1988665"/>
              <a:ext cx="2071702" cy="2214578"/>
            </a:xfrm>
            <a:prstGeom prst="rect">
              <a:avLst/>
            </a:prstGeom>
          </p:spPr>
        </p:pic>
      </p:grpSp>
      <p:sp>
        <p:nvSpPr>
          <p:cNvPr id="21" name="标题 1"/>
          <p:cNvSpPr txBox="1">
            <a:spLocks/>
          </p:cNvSpPr>
          <p:nvPr/>
        </p:nvSpPr>
        <p:spPr>
          <a:xfrm>
            <a:off x="457200" y="-27384"/>
            <a:ext cx="8229600" cy="1143000"/>
          </a:xfrm>
          <a:prstGeom prst="rect">
            <a:avLst/>
          </a:prstGeom>
        </p:spPr>
        <p:txBody>
          <a:bodyPr vert="horz" lIns="91440" tIns="45720" rIns="91440" bIns="45720" rtlCol="0" anchor="ctr">
            <a:normAutofit/>
          </a:bodyPr>
          <a:lstStyle>
            <a:defPPr>
              <a:defRPr lang="en-US"/>
            </a:defPPr>
            <a:lvl1pPr algn="ctr">
              <a:spcBef>
                <a:spcPct val="0"/>
              </a:spcBef>
              <a:buNone/>
              <a:defRPr sz="3600" b="1">
                <a:solidFill>
                  <a:srgbClr val="FFFF00"/>
                </a:solidFill>
                <a:effectLst>
                  <a:glow rad="101600">
                    <a:schemeClr val="accent1">
                      <a:satMod val="175000"/>
                      <a:alpha val="40000"/>
                    </a:schemeClr>
                  </a:glow>
                </a:effectLst>
                <a:latin typeface="+mj-lt"/>
                <a:ea typeface="+mj-ea"/>
                <a:cs typeface="+mj-cs"/>
              </a:defRPr>
            </a:lvl1pPr>
          </a:lstStyle>
          <a:p>
            <a:r>
              <a:rPr lang="en-US" altLang="zh-CN" dirty="0"/>
              <a:t>Experiment results</a:t>
            </a:r>
            <a:endParaRPr lang="zh-CN" altLang="en-US" dirty="0"/>
          </a:p>
        </p:txBody>
      </p:sp>
      <p:sp>
        <p:nvSpPr>
          <p:cNvPr id="22" name="标题 1"/>
          <p:cNvSpPr txBox="1">
            <a:spLocks/>
          </p:cNvSpPr>
          <p:nvPr/>
        </p:nvSpPr>
        <p:spPr>
          <a:xfrm>
            <a:off x="302840" y="1192968"/>
            <a:ext cx="8229600" cy="723864"/>
          </a:xfrm>
          <a:prstGeom prst="rect">
            <a:avLst/>
          </a:prstGeom>
        </p:spPr>
        <p:txBody>
          <a:bodyPr>
            <a:noAutofit/>
          </a:bodyPr>
          <a:lstStyle/>
          <a:p>
            <a:pPr marL="0" lvl="1">
              <a:buFont typeface="Wingdings" pitchFamily="2" charset="2"/>
              <a:buChar char="n"/>
              <a:defRPr/>
            </a:pPr>
            <a:r>
              <a:rPr lang="en-US" altLang="zh-CN" sz="2400" b="1" i="1" dirty="0" smtClean="0">
                <a:solidFill>
                  <a:srgbClr val="A50021"/>
                </a:solidFill>
                <a:effectLst>
                  <a:outerShdw blurRad="38100" dist="38100" dir="2700000" algn="tl">
                    <a:srgbClr val="C0C0C0"/>
                  </a:outerShdw>
                </a:effectLst>
              </a:rPr>
              <a:t>Environmental factors retrieval</a:t>
            </a:r>
            <a:r>
              <a:rPr lang="zh-CN" altLang="en-US" sz="2400" i="1" kern="0" dirty="0" smtClean="0">
                <a:solidFill>
                  <a:srgbClr val="A50021"/>
                </a:solidFill>
                <a:effectLst>
                  <a:outerShdw blurRad="38100" dist="38100" dir="2700000" algn="tl">
                    <a:srgbClr val="C0C0C0"/>
                  </a:outerShdw>
                </a:effectLst>
                <a:latin typeface="Arial" pitchFamily="34" charset="0"/>
              </a:rPr>
              <a:t/>
            </a:r>
            <a:br>
              <a:rPr lang="zh-CN" altLang="en-US" sz="2400" i="1" kern="0" dirty="0" smtClean="0">
                <a:solidFill>
                  <a:srgbClr val="A50021"/>
                </a:solidFill>
                <a:effectLst>
                  <a:outerShdw blurRad="38100" dist="38100" dir="2700000" algn="tl">
                    <a:srgbClr val="C0C0C0"/>
                  </a:outerShdw>
                </a:effectLst>
                <a:latin typeface="Arial" pitchFamily="34" charset="0"/>
              </a:rPr>
            </a:br>
            <a:r>
              <a:rPr lang="en-US" altLang="zh-CN" sz="2400" b="1" dirty="0" smtClean="0">
                <a:solidFill>
                  <a:srgbClr val="002060"/>
                </a:solidFill>
              </a:rPr>
              <a:t> </a:t>
            </a:r>
            <a:endParaRPr lang="en-US" altLang="zh-CN" sz="2400" b="1" dirty="0">
              <a:solidFill>
                <a:srgbClr val="002060"/>
              </a:solidFill>
            </a:endParaRPr>
          </a:p>
        </p:txBody>
      </p:sp>
      <p:sp>
        <p:nvSpPr>
          <p:cNvPr id="23" name="下箭头 22"/>
          <p:cNvSpPr/>
          <p:nvPr/>
        </p:nvSpPr>
        <p:spPr>
          <a:xfrm>
            <a:off x="3131840" y="2276872"/>
            <a:ext cx="339956" cy="517176"/>
          </a:xfrm>
          <a:prstGeom prst="down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CN" altLang="en-US">
              <a:solidFill>
                <a:prstClr val="black"/>
              </a:solidFill>
            </a:endParaRPr>
          </a:p>
        </p:txBody>
      </p:sp>
      <p:sp>
        <p:nvSpPr>
          <p:cNvPr id="24" name="下箭头 23"/>
          <p:cNvSpPr/>
          <p:nvPr/>
        </p:nvSpPr>
        <p:spPr>
          <a:xfrm>
            <a:off x="1295636" y="2276872"/>
            <a:ext cx="339956" cy="517176"/>
          </a:xfrm>
          <a:prstGeom prst="down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CN" altLang="en-US">
              <a:solidFill>
                <a:prstClr val="black"/>
              </a:solidFill>
            </a:endParaRPr>
          </a:p>
        </p:txBody>
      </p:sp>
      <p:sp>
        <p:nvSpPr>
          <p:cNvPr id="25" name="下箭头 24"/>
          <p:cNvSpPr/>
          <p:nvPr/>
        </p:nvSpPr>
        <p:spPr>
          <a:xfrm>
            <a:off x="7688428" y="2276872"/>
            <a:ext cx="339956" cy="517176"/>
          </a:xfrm>
          <a:prstGeom prst="down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CN" altLang="en-US">
              <a:solidFill>
                <a:prstClr val="black"/>
              </a:solidFill>
            </a:endParaRPr>
          </a:p>
        </p:txBody>
      </p:sp>
      <p:sp>
        <p:nvSpPr>
          <p:cNvPr id="26" name="下箭头 25"/>
          <p:cNvSpPr/>
          <p:nvPr/>
        </p:nvSpPr>
        <p:spPr>
          <a:xfrm>
            <a:off x="5436096" y="2276872"/>
            <a:ext cx="339956" cy="517176"/>
          </a:xfrm>
          <a:prstGeom prst="down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CN" altLang="en-US">
              <a:solidFill>
                <a:prstClr val="black"/>
              </a:solidFill>
            </a:endParaRPr>
          </a:p>
        </p:txBody>
      </p:sp>
    </p:spTree>
    <p:extLst>
      <p:ext uri="{BB962C8B-B14F-4D97-AF65-F5344CB8AC3E}">
        <p14:creationId xmlns:p14="http://schemas.microsoft.com/office/powerpoint/2010/main" xmlns="" val="351564523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a:spLocks/>
          </p:cNvSpPr>
          <p:nvPr/>
        </p:nvSpPr>
        <p:spPr>
          <a:xfrm>
            <a:off x="302840" y="980728"/>
            <a:ext cx="8229600" cy="723864"/>
          </a:xfrm>
          <a:prstGeom prst="rect">
            <a:avLst/>
          </a:prstGeom>
        </p:spPr>
        <p:txBody>
          <a:bodyPr>
            <a:noAutofit/>
          </a:bodyPr>
          <a:lstStyle/>
          <a:p>
            <a:pPr marL="0" marR="0" lvl="1" indent="0" defTabSz="914400" eaLnBrk="1" fontAlgn="auto" latinLnBrk="0" hangingPunct="1">
              <a:lnSpc>
                <a:spcPct val="100000"/>
              </a:lnSpc>
              <a:spcBef>
                <a:spcPts val="0"/>
              </a:spcBef>
              <a:spcAft>
                <a:spcPts val="0"/>
              </a:spcAft>
              <a:buClrTx/>
              <a:buSzTx/>
              <a:buFont typeface="Wingdings" pitchFamily="2" charset="2"/>
              <a:buChar char="n"/>
              <a:tabLst/>
              <a:defRPr/>
            </a:pPr>
            <a:r>
              <a:rPr lang="en-US" altLang="zh-CN" sz="2400" b="1" i="1" dirty="0" smtClean="0">
                <a:solidFill>
                  <a:srgbClr val="A50021"/>
                </a:solidFill>
                <a:effectLst>
                  <a:outerShdw blurRad="38100" dist="38100" dir="2700000" algn="tl">
                    <a:srgbClr val="C0C0C0"/>
                  </a:outerShdw>
                </a:effectLst>
              </a:rPr>
              <a:t>Environmental factors retrieval</a:t>
            </a:r>
            <a:r>
              <a:rPr kumimoji="0" lang="zh-CN" altLang="en-US" sz="2400" b="0" i="1" u="none" strike="noStrike" kern="0" cap="none" spc="0" normalizeH="0" baseline="0" noProof="0" dirty="0" smtClean="0">
                <a:ln>
                  <a:noFill/>
                </a:ln>
                <a:solidFill>
                  <a:srgbClr val="A50021"/>
                </a:solidFill>
                <a:effectLst>
                  <a:outerShdw blurRad="38100" dist="38100" dir="2700000" algn="tl">
                    <a:srgbClr val="C0C0C0"/>
                  </a:outerShdw>
                </a:effectLst>
                <a:uLnTx/>
                <a:uFillTx/>
                <a:latin typeface="Arial" pitchFamily="34" charset="0"/>
                <a:ea typeface="宋体" pitchFamily="2" charset="-122"/>
              </a:rPr>
              <a:t/>
            </a:r>
            <a:br>
              <a:rPr kumimoji="0" lang="zh-CN" altLang="en-US" sz="2400" b="0" i="1" u="none" strike="noStrike" kern="0" cap="none" spc="0" normalizeH="0" baseline="0" noProof="0" dirty="0" smtClean="0">
                <a:ln>
                  <a:noFill/>
                </a:ln>
                <a:solidFill>
                  <a:srgbClr val="A50021"/>
                </a:solidFill>
                <a:effectLst>
                  <a:outerShdw blurRad="38100" dist="38100" dir="2700000" algn="tl">
                    <a:srgbClr val="C0C0C0"/>
                  </a:outerShdw>
                </a:effectLst>
                <a:uLnTx/>
                <a:uFillTx/>
                <a:latin typeface="Arial" pitchFamily="34" charset="0"/>
                <a:ea typeface="宋体" pitchFamily="2" charset="-122"/>
              </a:rPr>
            </a:br>
            <a:r>
              <a:rPr kumimoji="0" lang="en-US" altLang="zh-CN" sz="2400" b="1" i="0" u="none" strike="noStrike" kern="1200" cap="none" spc="0" normalizeH="0" baseline="0" noProof="0" dirty="0" smtClean="0">
                <a:ln>
                  <a:noFill/>
                </a:ln>
                <a:solidFill>
                  <a:srgbClr val="002060"/>
                </a:solidFill>
                <a:effectLst/>
                <a:uLnTx/>
                <a:uFillTx/>
                <a:latin typeface="+mj-lt"/>
                <a:ea typeface="+mj-ea"/>
                <a:cs typeface="+mj-cs"/>
              </a:rPr>
              <a:t> </a:t>
            </a:r>
            <a:endParaRPr kumimoji="0" lang="en-US" altLang="zh-CN"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5" name="TextBox 4"/>
          <p:cNvSpPr txBox="1"/>
          <p:nvPr/>
        </p:nvSpPr>
        <p:spPr>
          <a:xfrm>
            <a:off x="323528" y="3008180"/>
            <a:ext cx="2177910" cy="830997"/>
          </a:xfrm>
          <a:prstGeom prst="rect">
            <a:avLst/>
          </a:prstGeom>
          <a:noFill/>
        </p:spPr>
        <p:txBody>
          <a:bodyPr wrap="square" rtlCol="0">
            <a:spAutoFit/>
          </a:bodyPr>
          <a:lstStyle/>
          <a:p>
            <a:pPr algn="ctr"/>
            <a:r>
              <a:rPr lang="en-US" altLang="zh-CN" sz="1600" b="1" dirty="0" smtClean="0">
                <a:ea typeface="宋体" charset="-122"/>
              </a:rPr>
              <a:t>NDVI</a:t>
            </a:r>
            <a:endParaRPr lang="zh-CN" altLang="en-US" sz="1600" b="1" dirty="0" smtClean="0">
              <a:ea typeface="宋体" charset="-122"/>
            </a:endParaRPr>
          </a:p>
          <a:p>
            <a:pPr algn="ctr"/>
            <a:endParaRPr lang="zh-CN" altLang="en-US" sz="1600" b="1" dirty="0" smtClean="0"/>
          </a:p>
          <a:p>
            <a:pPr algn="ctr"/>
            <a:endParaRPr lang="zh-CN" altLang="en-US" sz="1600" b="1" dirty="0">
              <a:ea typeface="宋体" charset="-122"/>
            </a:endParaRPr>
          </a:p>
        </p:txBody>
      </p:sp>
      <p:sp>
        <p:nvSpPr>
          <p:cNvPr id="6" name="TextBox 5"/>
          <p:cNvSpPr txBox="1"/>
          <p:nvPr/>
        </p:nvSpPr>
        <p:spPr>
          <a:xfrm>
            <a:off x="4932040" y="2947356"/>
            <a:ext cx="2160240" cy="338554"/>
          </a:xfrm>
          <a:prstGeom prst="rect">
            <a:avLst/>
          </a:prstGeom>
          <a:noFill/>
        </p:spPr>
        <p:txBody>
          <a:bodyPr wrap="square" rtlCol="0">
            <a:spAutoFit/>
          </a:bodyPr>
          <a:lstStyle/>
          <a:p>
            <a:r>
              <a:rPr lang="en-US" altLang="zh-CN" sz="1600" b="1" dirty="0" smtClean="0"/>
              <a:t>Water distribution</a:t>
            </a:r>
            <a:endParaRPr lang="zh-CN" altLang="en-US" sz="1600" b="1" dirty="0"/>
          </a:p>
        </p:txBody>
      </p:sp>
      <p:sp>
        <p:nvSpPr>
          <p:cNvPr id="7" name="TextBox 6"/>
          <p:cNvSpPr txBox="1"/>
          <p:nvPr/>
        </p:nvSpPr>
        <p:spPr>
          <a:xfrm>
            <a:off x="703027" y="1628800"/>
            <a:ext cx="1492709"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kumimoji="1" lang="en-US" altLang="zh-CN" b="1" dirty="0" smtClean="0">
                <a:ea typeface="Osaka" charset="-128"/>
              </a:rPr>
              <a:t>CBERS</a:t>
            </a:r>
          </a:p>
          <a:p>
            <a:pPr algn="ctr"/>
            <a:r>
              <a:rPr kumimoji="1" lang="en-US" altLang="zh-CN" b="1" dirty="0" smtClean="0">
                <a:ea typeface="Osaka" charset="-128"/>
              </a:rPr>
              <a:t>(</a:t>
            </a:r>
            <a:r>
              <a:rPr kumimoji="1" lang="en-US" altLang="zh-CN" b="1" dirty="0">
                <a:ea typeface="Osaka" charset="-128"/>
              </a:rPr>
              <a:t>2007.04.23</a:t>
            </a:r>
            <a:r>
              <a:rPr kumimoji="1" lang="en-US" altLang="zh-CN" b="1" dirty="0" smtClean="0">
                <a:ea typeface="Osaka" charset="-128"/>
              </a:rPr>
              <a:t>)</a:t>
            </a:r>
            <a:endParaRPr kumimoji="1" lang="zh-CN" altLang="en-US" b="1" dirty="0" smtClean="0">
              <a:ea typeface="Osaka" charset="-128"/>
            </a:endParaRPr>
          </a:p>
        </p:txBody>
      </p:sp>
      <p:sp>
        <p:nvSpPr>
          <p:cNvPr id="8" name="TextBox 7"/>
          <p:cNvSpPr txBox="1"/>
          <p:nvPr/>
        </p:nvSpPr>
        <p:spPr>
          <a:xfrm>
            <a:off x="6732240" y="2955336"/>
            <a:ext cx="2088232" cy="338554"/>
          </a:xfrm>
          <a:prstGeom prst="rect">
            <a:avLst/>
          </a:prstGeom>
          <a:noFill/>
        </p:spPr>
        <p:txBody>
          <a:bodyPr wrap="square" rtlCol="0">
            <a:spAutoFit/>
          </a:bodyPr>
          <a:lstStyle/>
          <a:p>
            <a:pPr algn="ctr"/>
            <a:r>
              <a:rPr lang="en-US" altLang="zh-CN" sz="1600" b="1" dirty="0" smtClean="0"/>
              <a:t>DEM</a:t>
            </a:r>
            <a:endParaRPr lang="zh-CN" altLang="en-US" sz="1600" b="1" dirty="0"/>
          </a:p>
        </p:txBody>
      </p:sp>
      <p:sp>
        <p:nvSpPr>
          <p:cNvPr id="9" name="TextBox 8"/>
          <p:cNvSpPr txBox="1"/>
          <p:nvPr/>
        </p:nvSpPr>
        <p:spPr>
          <a:xfrm>
            <a:off x="6939508" y="1767299"/>
            <a:ext cx="1520924"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nchor="ctr">
            <a:spAutoFit/>
          </a:bodyPr>
          <a:lstStyle/>
          <a:p>
            <a:pPr algn="ctr"/>
            <a:r>
              <a:rPr kumimoji="1" lang="en-US" altLang="zh-CN" b="1" dirty="0" smtClean="0">
                <a:ea typeface="Osaka" charset="-128"/>
              </a:rPr>
              <a:t>ASTER</a:t>
            </a:r>
          </a:p>
        </p:txBody>
      </p:sp>
      <p:pic>
        <p:nvPicPr>
          <p:cNvPr id="10" name="图片 9" descr="dem.jpg"/>
          <p:cNvPicPr>
            <a:picLocks noChangeAspect="1"/>
          </p:cNvPicPr>
          <p:nvPr/>
        </p:nvPicPr>
        <p:blipFill>
          <a:blip r:embed="rId2"/>
          <a:stretch>
            <a:fillRect/>
          </a:stretch>
        </p:blipFill>
        <p:spPr>
          <a:xfrm>
            <a:off x="6820208" y="3458812"/>
            <a:ext cx="2000264" cy="2571768"/>
          </a:xfrm>
          <a:prstGeom prst="rect">
            <a:avLst/>
          </a:prstGeom>
        </p:spPr>
      </p:pic>
      <p:grpSp>
        <p:nvGrpSpPr>
          <p:cNvPr id="2" name="组合 10"/>
          <p:cNvGrpSpPr/>
          <p:nvPr/>
        </p:nvGrpSpPr>
        <p:grpSpPr>
          <a:xfrm>
            <a:off x="4786884" y="3458812"/>
            <a:ext cx="1945356" cy="2523600"/>
            <a:chOff x="2483768" y="1844824"/>
            <a:chExt cx="1945356" cy="2523600"/>
          </a:xfrm>
        </p:grpSpPr>
        <p:pic>
          <p:nvPicPr>
            <p:cNvPr id="12" name="图片 11" descr="reterival_distance from water.jpg"/>
            <p:cNvPicPr>
              <a:picLocks/>
            </p:cNvPicPr>
            <p:nvPr/>
          </p:nvPicPr>
          <p:blipFill>
            <a:blip r:embed="rId3" cstate="print"/>
            <a:stretch>
              <a:fillRect/>
            </a:stretch>
          </p:blipFill>
          <p:spPr>
            <a:xfrm>
              <a:off x="2483768" y="1844824"/>
              <a:ext cx="1944000" cy="2523600"/>
            </a:xfrm>
            <a:prstGeom prst="rect">
              <a:avLst/>
            </a:prstGeom>
          </p:spPr>
        </p:pic>
        <p:pic>
          <p:nvPicPr>
            <p:cNvPr id="13" name="图片 12" descr="水体分布.jpg"/>
            <p:cNvPicPr>
              <a:picLocks noChangeAspect="1"/>
            </p:cNvPicPr>
            <p:nvPr/>
          </p:nvPicPr>
          <p:blipFill>
            <a:blip r:embed="rId4"/>
            <a:stretch>
              <a:fillRect/>
            </a:stretch>
          </p:blipFill>
          <p:spPr>
            <a:xfrm>
              <a:off x="2500298" y="1857364"/>
              <a:ext cx="1928826" cy="2143140"/>
            </a:xfrm>
            <a:prstGeom prst="rect">
              <a:avLst/>
            </a:prstGeom>
          </p:spPr>
        </p:pic>
      </p:grpSp>
      <p:grpSp>
        <p:nvGrpSpPr>
          <p:cNvPr id="3" name="组合 13"/>
          <p:cNvGrpSpPr/>
          <p:nvPr/>
        </p:nvGrpSpPr>
        <p:grpSpPr>
          <a:xfrm>
            <a:off x="2500298" y="3458812"/>
            <a:ext cx="2071702" cy="2489041"/>
            <a:chOff x="2500298" y="1857364"/>
            <a:chExt cx="2071702" cy="2489041"/>
          </a:xfrm>
        </p:grpSpPr>
        <p:pic>
          <p:nvPicPr>
            <p:cNvPr id="15" name="图片 14" descr="2007bright.jpg"/>
            <p:cNvPicPr>
              <a:picLocks noChangeAspect="1"/>
            </p:cNvPicPr>
            <p:nvPr/>
          </p:nvPicPr>
          <p:blipFill>
            <a:blip r:embed="rId5"/>
            <a:srcRect t="1307" r="7772" b="12456"/>
            <a:stretch>
              <a:fillRect/>
            </a:stretch>
          </p:blipFill>
          <p:spPr>
            <a:xfrm>
              <a:off x="2500298" y="1857364"/>
              <a:ext cx="2071702" cy="2143140"/>
            </a:xfrm>
            <a:prstGeom prst="rect">
              <a:avLst/>
            </a:prstGeom>
          </p:spPr>
        </p:pic>
        <p:pic>
          <p:nvPicPr>
            <p:cNvPr id="16" name="Picture 2"/>
            <p:cNvPicPr>
              <a:picLocks noChangeAspect="1" noChangeArrowheads="1"/>
            </p:cNvPicPr>
            <p:nvPr/>
          </p:nvPicPr>
          <p:blipFill>
            <a:blip r:embed="rId6"/>
            <a:srcRect t="13889" b="3744"/>
            <a:stretch>
              <a:fillRect/>
            </a:stretch>
          </p:blipFill>
          <p:spPr bwMode="auto">
            <a:xfrm>
              <a:off x="2571736" y="4132091"/>
              <a:ext cx="1928826" cy="214314"/>
            </a:xfrm>
            <a:prstGeom prst="rect">
              <a:avLst/>
            </a:prstGeom>
            <a:noFill/>
            <a:ln w="9525">
              <a:noFill/>
              <a:miter lim="800000"/>
              <a:headEnd/>
              <a:tailEnd/>
            </a:ln>
            <a:effectLst/>
          </p:spPr>
        </p:pic>
      </p:grpSp>
      <p:grpSp>
        <p:nvGrpSpPr>
          <p:cNvPr id="11" name="组合 16"/>
          <p:cNvGrpSpPr/>
          <p:nvPr/>
        </p:nvGrpSpPr>
        <p:grpSpPr>
          <a:xfrm>
            <a:off x="357158" y="3473805"/>
            <a:ext cx="2000264" cy="2485337"/>
            <a:chOff x="357158" y="1872357"/>
            <a:chExt cx="2000264" cy="2485337"/>
          </a:xfrm>
        </p:grpSpPr>
        <p:pic>
          <p:nvPicPr>
            <p:cNvPr id="18" name="图片 17" descr="2007NDVI.jpg"/>
            <p:cNvPicPr>
              <a:picLocks noChangeAspect="1"/>
            </p:cNvPicPr>
            <p:nvPr/>
          </p:nvPicPr>
          <p:blipFill>
            <a:blip r:embed="rId7">
              <a:lum contrast="40000"/>
            </a:blip>
            <a:srcRect r="6496" b="2381"/>
            <a:stretch>
              <a:fillRect/>
            </a:stretch>
          </p:blipFill>
          <p:spPr>
            <a:xfrm>
              <a:off x="357158" y="1872357"/>
              <a:ext cx="2000264" cy="2146008"/>
            </a:xfrm>
            <a:prstGeom prst="rect">
              <a:avLst/>
            </a:prstGeom>
          </p:spPr>
        </p:pic>
        <p:pic>
          <p:nvPicPr>
            <p:cNvPr id="19" name="Picture 3"/>
            <p:cNvPicPr>
              <a:picLocks noChangeAspect="1" noChangeArrowheads="1"/>
            </p:cNvPicPr>
            <p:nvPr/>
          </p:nvPicPr>
          <p:blipFill>
            <a:blip r:embed="rId8"/>
            <a:srcRect/>
            <a:stretch>
              <a:fillRect/>
            </a:stretch>
          </p:blipFill>
          <p:spPr bwMode="auto">
            <a:xfrm>
              <a:off x="500034" y="4071942"/>
              <a:ext cx="1802436" cy="285752"/>
            </a:xfrm>
            <a:prstGeom prst="rect">
              <a:avLst/>
            </a:prstGeom>
            <a:noFill/>
            <a:ln w="9525">
              <a:noFill/>
              <a:miter lim="800000"/>
              <a:headEnd/>
              <a:tailEnd/>
            </a:ln>
            <a:effectLst/>
          </p:spPr>
        </p:pic>
      </p:grpSp>
      <p:sp>
        <p:nvSpPr>
          <p:cNvPr id="20" name="TextBox 19"/>
          <p:cNvSpPr txBox="1"/>
          <p:nvPr/>
        </p:nvSpPr>
        <p:spPr>
          <a:xfrm>
            <a:off x="2176277" y="2947356"/>
            <a:ext cx="2682615" cy="584775"/>
          </a:xfrm>
          <a:prstGeom prst="rect">
            <a:avLst/>
          </a:prstGeom>
          <a:noFill/>
        </p:spPr>
        <p:txBody>
          <a:bodyPr wrap="square" rtlCol="0">
            <a:spAutoFit/>
          </a:bodyPr>
          <a:lstStyle/>
          <a:p>
            <a:pPr algn="ctr"/>
            <a:r>
              <a:rPr lang="en-GB" altLang="zh-CN" sz="1600" b="1" dirty="0" smtClean="0">
                <a:ea typeface="宋体" charset="-122"/>
              </a:rPr>
              <a:t>Tasseled cap transformation _Brightness</a:t>
            </a:r>
            <a:endParaRPr lang="zh-CN" altLang="en-US" sz="1600" b="1" dirty="0"/>
          </a:p>
        </p:txBody>
      </p:sp>
      <p:sp>
        <p:nvSpPr>
          <p:cNvPr id="21" name="TextBox 20"/>
          <p:cNvSpPr txBox="1"/>
          <p:nvPr/>
        </p:nvSpPr>
        <p:spPr>
          <a:xfrm>
            <a:off x="4999852" y="1628800"/>
            <a:ext cx="1372348" cy="64633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kumimoji="1" lang="en-US" altLang="zh-CN" b="1" dirty="0" smtClean="0">
                <a:ea typeface="Osaka" charset="-128"/>
              </a:rPr>
              <a:t>MNDWI</a:t>
            </a:r>
          </a:p>
          <a:p>
            <a:pPr algn="ctr"/>
            <a:r>
              <a:rPr kumimoji="1" lang="en-US" altLang="zh-CN" b="1" dirty="0">
                <a:ea typeface="Osaka" charset="-128"/>
              </a:rPr>
              <a:t>(2007.04.23</a:t>
            </a:r>
            <a:r>
              <a:rPr kumimoji="1" lang="en-US" altLang="zh-CN" b="1" dirty="0" smtClean="0">
                <a:ea typeface="Osaka" charset="-128"/>
              </a:rPr>
              <a:t>)</a:t>
            </a:r>
            <a:endParaRPr kumimoji="1" lang="zh-CN" altLang="en-US" b="1" dirty="0">
              <a:ea typeface="Osaka" charset="-128"/>
            </a:endParaRPr>
          </a:p>
        </p:txBody>
      </p:sp>
      <p:sp>
        <p:nvSpPr>
          <p:cNvPr id="22" name="标题 2"/>
          <p:cNvSpPr txBox="1">
            <a:spLocks/>
          </p:cNvSpPr>
          <p:nvPr/>
        </p:nvSpPr>
        <p:spPr>
          <a:xfrm>
            <a:off x="457200" y="-27384"/>
            <a:ext cx="8229600" cy="1143000"/>
          </a:xfrm>
          <a:prstGeom prst="rect">
            <a:avLst/>
          </a:prstGeom>
        </p:spPr>
        <p:txBody>
          <a:bodyPr vert="horz" lIns="91440" tIns="45720" rIns="91440" bIns="45720" rtlCol="0" anchor="ctr">
            <a:normAutofit/>
          </a:bodyPr>
          <a:lstStyle>
            <a:defPPr>
              <a:defRPr lang="en-US"/>
            </a:defPPr>
            <a:lvl1pPr algn="ctr">
              <a:spcBef>
                <a:spcPct val="0"/>
              </a:spcBef>
              <a:buNone/>
              <a:defRPr sz="3600" b="1">
                <a:solidFill>
                  <a:srgbClr val="FFFF00"/>
                </a:solidFill>
                <a:effectLst>
                  <a:glow rad="101600">
                    <a:schemeClr val="accent1">
                      <a:satMod val="175000"/>
                      <a:alpha val="40000"/>
                    </a:schemeClr>
                  </a:glow>
                </a:effectLst>
                <a:latin typeface="+mj-lt"/>
                <a:ea typeface="+mj-ea"/>
                <a:cs typeface="+mj-cs"/>
              </a:defRPr>
            </a:lvl1pPr>
          </a:lstStyle>
          <a:p>
            <a:r>
              <a:rPr lang="en-US" altLang="zh-CN" dirty="0"/>
              <a:t>Experiment results</a:t>
            </a:r>
            <a:endParaRPr lang="zh-CN" altLang="en-US" dirty="0"/>
          </a:p>
        </p:txBody>
      </p:sp>
      <p:sp>
        <p:nvSpPr>
          <p:cNvPr id="23" name="TextBox 22"/>
          <p:cNvSpPr txBox="1"/>
          <p:nvPr/>
        </p:nvSpPr>
        <p:spPr>
          <a:xfrm>
            <a:off x="2843808" y="1628800"/>
            <a:ext cx="1421552"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kumimoji="1" lang="en-US" altLang="zh-CN" b="1" dirty="0" smtClean="0">
                <a:ea typeface="Osaka" charset="-128"/>
              </a:rPr>
              <a:t>MODIS</a:t>
            </a:r>
          </a:p>
          <a:p>
            <a:pPr algn="ctr"/>
            <a:r>
              <a:rPr kumimoji="1" lang="en-US" altLang="zh-CN" b="1" dirty="0">
                <a:ea typeface="Osaka" charset="-128"/>
              </a:rPr>
              <a:t>(2007.04.23</a:t>
            </a:r>
            <a:r>
              <a:rPr kumimoji="1" lang="en-US" altLang="zh-CN" b="1" dirty="0" smtClean="0">
                <a:ea typeface="Osaka" charset="-128"/>
              </a:rPr>
              <a:t>)</a:t>
            </a:r>
            <a:endParaRPr kumimoji="1" lang="zh-CN" altLang="en-US" b="1" dirty="0">
              <a:ea typeface="Osaka" charset="-128"/>
            </a:endParaRPr>
          </a:p>
        </p:txBody>
      </p:sp>
      <p:sp>
        <p:nvSpPr>
          <p:cNvPr id="24" name="下箭头 23"/>
          <p:cNvSpPr/>
          <p:nvPr/>
        </p:nvSpPr>
        <p:spPr>
          <a:xfrm>
            <a:off x="1259632" y="2345052"/>
            <a:ext cx="339956" cy="517176"/>
          </a:xfrm>
          <a:prstGeom prst="down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CN" altLang="en-US"/>
          </a:p>
        </p:txBody>
      </p:sp>
      <p:sp>
        <p:nvSpPr>
          <p:cNvPr id="25" name="下箭头 24"/>
          <p:cNvSpPr/>
          <p:nvPr/>
        </p:nvSpPr>
        <p:spPr>
          <a:xfrm>
            <a:off x="7457844" y="2345052"/>
            <a:ext cx="339956" cy="517176"/>
          </a:xfrm>
          <a:prstGeom prst="down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CN" altLang="en-US"/>
          </a:p>
        </p:txBody>
      </p:sp>
      <p:sp>
        <p:nvSpPr>
          <p:cNvPr id="26" name="下箭头 25"/>
          <p:cNvSpPr/>
          <p:nvPr/>
        </p:nvSpPr>
        <p:spPr>
          <a:xfrm>
            <a:off x="5445460" y="2345052"/>
            <a:ext cx="339956" cy="517176"/>
          </a:xfrm>
          <a:prstGeom prst="down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CN" altLang="en-US"/>
          </a:p>
        </p:txBody>
      </p:sp>
      <p:sp>
        <p:nvSpPr>
          <p:cNvPr id="27" name="下箭头 26"/>
          <p:cNvSpPr/>
          <p:nvPr/>
        </p:nvSpPr>
        <p:spPr>
          <a:xfrm>
            <a:off x="3366171" y="2345052"/>
            <a:ext cx="339956" cy="517176"/>
          </a:xfrm>
          <a:prstGeom prst="down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CN" altLang="en-US"/>
          </a:p>
        </p:txBody>
      </p:sp>
      <p:sp>
        <p:nvSpPr>
          <p:cNvPr id="28" name="下箭头 27"/>
          <p:cNvSpPr/>
          <p:nvPr/>
        </p:nvSpPr>
        <p:spPr>
          <a:xfrm rot="19027187">
            <a:off x="2229297" y="2345052"/>
            <a:ext cx="339956" cy="517176"/>
          </a:xfrm>
          <a:prstGeom prst="down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CN" altLang="en-US"/>
          </a:p>
        </p:txBody>
      </p:sp>
    </p:spTree>
    <p:extLst>
      <p:ext uri="{BB962C8B-B14F-4D97-AF65-F5344CB8AC3E}">
        <p14:creationId xmlns:p14="http://schemas.microsoft.com/office/powerpoint/2010/main" xmlns="" val="270874015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283968" y="1514401"/>
            <a:ext cx="4631432" cy="2502618"/>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a:p>
        </p:txBody>
      </p:sp>
      <p:pic>
        <p:nvPicPr>
          <p:cNvPr id="4" name="Picture 1"/>
          <p:cNvPicPr>
            <a:picLocks noChangeAspect="1" noChangeArrowheads="1"/>
          </p:cNvPicPr>
          <p:nvPr/>
        </p:nvPicPr>
        <p:blipFill>
          <a:blip r:embed="rId2">
            <a:clrChange>
              <a:clrFrom>
                <a:srgbClr val="FEFFFF"/>
              </a:clrFrom>
              <a:clrTo>
                <a:srgbClr val="FEFFFF">
                  <a:alpha val="0"/>
                </a:srgbClr>
              </a:clrTo>
            </a:clrChange>
          </a:blip>
          <a:srcRect l="7953" t="1666" r="6150" b="3383"/>
          <a:stretch>
            <a:fillRect/>
          </a:stretch>
        </p:blipFill>
        <p:spPr bwMode="auto">
          <a:xfrm>
            <a:off x="151892" y="1907540"/>
            <a:ext cx="1338749" cy="1413124"/>
          </a:xfrm>
          <a:prstGeom prst="rect">
            <a:avLst/>
          </a:prstGeom>
          <a:noFill/>
          <a:ln w="9525">
            <a:noFill/>
            <a:miter lim="800000"/>
            <a:headEnd/>
            <a:tailEnd/>
          </a:ln>
          <a:effectLst/>
        </p:spPr>
      </p:pic>
      <p:sp>
        <p:nvSpPr>
          <p:cNvPr id="5" name="Rectangle 5"/>
          <p:cNvSpPr>
            <a:spLocks noChangeArrowheads="1"/>
          </p:cNvSpPr>
          <p:nvPr/>
        </p:nvSpPr>
        <p:spPr bwMode="auto">
          <a:xfrm>
            <a:off x="179512" y="1052736"/>
            <a:ext cx="9736510"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buFont typeface="Wingdings" pitchFamily="2" charset="2"/>
              <a:buChar char="n"/>
              <a:defRPr/>
            </a:pPr>
            <a:r>
              <a:rPr lang="en-US" altLang="zh-CN" sz="2400" b="1" i="1" dirty="0">
                <a:solidFill>
                  <a:srgbClr val="A50021"/>
                </a:solidFill>
                <a:effectLst>
                  <a:outerShdw blurRad="38100" dist="38100" dir="2700000" algn="tl">
                    <a:srgbClr val="C0C0C0"/>
                  </a:outerShdw>
                </a:effectLst>
              </a:rPr>
              <a:t>S</a:t>
            </a:r>
            <a:r>
              <a:rPr lang="en-US" altLang="zh-CN" sz="2400" b="1" i="1" dirty="0" smtClean="0">
                <a:solidFill>
                  <a:srgbClr val="A50021"/>
                </a:solidFill>
                <a:effectLst>
                  <a:outerShdw blurRad="38100" dist="38100" dir="2700000" algn="tl">
                    <a:srgbClr val="C0C0C0"/>
                  </a:outerShdw>
                </a:effectLst>
              </a:rPr>
              <a:t>uitability index for </a:t>
            </a:r>
            <a:r>
              <a:rPr lang="en-US" altLang="zh-CN" sz="2400" b="1" i="1" dirty="0">
                <a:solidFill>
                  <a:srgbClr val="A50021"/>
                </a:solidFill>
                <a:effectLst>
                  <a:outerShdw blurRad="38100" dist="38100" dir="2700000" algn="tl">
                    <a:srgbClr val="C0C0C0"/>
                  </a:outerShdw>
                </a:effectLst>
              </a:rPr>
              <a:t>snail breeding </a:t>
            </a:r>
            <a:r>
              <a:rPr lang="en-US" altLang="zh-CN" sz="2400" b="1" i="1" dirty="0" smtClean="0">
                <a:solidFill>
                  <a:srgbClr val="A50021"/>
                </a:solidFill>
                <a:effectLst>
                  <a:outerShdw blurRad="38100" dist="38100" dir="2700000" algn="tl">
                    <a:srgbClr val="C0C0C0"/>
                  </a:outerShdw>
                </a:effectLst>
              </a:rPr>
              <a:t>vs. RS environmental parameters </a:t>
            </a:r>
            <a:endParaRPr lang="zh-CN" altLang="en-US" sz="2400" b="1" i="1" dirty="0">
              <a:solidFill>
                <a:srgbClr val="A50021"/>
              </a:solidFill>
              <a:effectLst>
                <a:outerShdw blurRad="38100" dist="38100" dir="2700000" algn="tl">
                  <a:srgbClr val="C0C0C0"/>
                </a:outerShdw>
              </a:effectLst>
              <a:ea typeface="宋体" pitchFamily="2" charset="-122"/>
            </a:endParaRPr>
          </a:p>
        </p:txBody>
      </p:sp>
      <p:pic>
        <p:nvPicPr>
          <p:cNvPr id="6" name="图片 5"/>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14270" y="4017019"/>
            <a:ext cx="1920000" cy="1440000"/>
          </a:xfrm>
          <a:prstGeom prst="rect">
            <a:avLst/>
          </a:prstGeom>
          <a:noFill/>
          <a:ln>
            <a:noFill/>
          </a:ln>
        </p:spPr>
      </p:pic>
      <p:pic>
        <p:nvPicPr>
          <p:cNvPr id="7" name="图片 6"/>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152594" y="4017019"/>
            <a:ext cx="1920000" cy="1440000"/>
          </a:xfrm>
          <a:prstGeom prst="rect">
            <a:avLst/>
          </a:prstGeom>
          <a:noFill/>
          <a:ln>
            <a:noFill/>
          </a:ln>
        </p:spPr>
      </p:pic>
      <p:pic>
        <p:nvPicPr>
          <p:cNvPr id="8" name="图片 7"/>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675945" y="4017019"/>
            <a:ext cx="1920000" cy="1440000"/>
          </a:xfrm>
          <a:prstGeom prst="rect">
            <a:avLst/>
          </a:prstGeom>
          <a:noFill/>
          <a:ln>
            <a:noFill/>
          </a:ln>
        </p:spPr>
      </p:pic>
      <p:sp>
        <p:nvSpPr>
          <p:cNvPr id="9" name="TextBox 8"/>
          <p:cNvSpPr txBox="1"/>
          <p:nvPr/>
        </p:nvSpPr>
        <p:spPr>
          <a:xfrm>
            <a:off x="2305027" y="5376462"/>
            <a:ext cx="1409717" cy="338554"/>
          </a:xfrm>
          <a:prstGeom prst="rect">
            <a:avLst/>
          </a:prstGeom>
          <a:noFill/>
        </p:spPr>
        <p:txBody>
          <a:bodyPr wrap="square" rtlCol="0">
            <a:spAutoFit/>
          </a:bodyPr>
          <a:lstStyle/>
          <a:p>
            <a:r>
              <a:rPr lang="en-US" altLang="zh-CN" sz="1600" b="1" dirty="0" err="1" smtClean="0"/>
              <a:t>TC_Wetness</a:t>
            </a:r>
            <a:endParaRPr lang="zh-CN" altLang="en-US" sz="1600" b="1" dirty="0"/>
          </a:p>
        </p:txBody>
      </p:sp>
      <p:sp>
        <p:nvSpPr>
          <p:cNvPr id="10" name="TextBox 9"/>
          <p:cNvSpPr txBox="1"/>
          <p:nvPr/>
        </p:nvSpPr>
        <p:spPr>
          <a:xfrm>
            <a:off x="3980745" y="5342833"/>
            <a:ext cx="1504950" cy="338554"/>
          </a:xfrm>
          <a:prstGeom prst="rect">
            <a:avLst/>
          </a:prstGeom>
          <a:noFill/>
        </p:spPr>
        <p:txBody>
          <a:bodyPr wrap="square" rtlCol="0">
            <a:spAutoFit/>
          </a:bodyPr>
          <a:lstStyle/>
          <a:p>
            <a:r>
              <a:rPr lang="en-US" altLang="zh-CN" sz="1600" b="1" dirty="0" err="1" smtClean="0"/>
              <a:t>TC_Brightnes</a:t>
            </a:r>
            <a:endParaRPr lang="zh-CN" altLang="en-US" sz="1600" b="1" dirty="0" smtClean="0"/>
          </a:p>
        </p:txBody>
      </p:sp>
      <p:sp>
        <p:nvSpPr>
          <p:cNvPr id="11" name="TextBox 10"/>
          <p:cNvSpPr txBox="1"/>
          <p:nvPr/>
        </p:nvSpPr>
        <p:spPr>
          <a:xfrm>
            <a:off x="5538809" y="5357826"/>
            <a:ext cx="1962149" cy="523220"/>
          </a:xfrm>
          <a:prstGeom prst="rect">
            <a:avLst/>
          </a:prstGeom>
          <a:noFill/>
        </p:spPr>
        <p:txBody>
          <a:bodyPr wrap="square" rtlCol="0">
            <a:spAutoFit/>
          </a:bodyPr>
          <a:lstStyle/>
          <a:p>
            <a:r>
              <a:rPr lang="en-US" altLang="zh-CN" sz="1400" b="1" dirty="0" smtClean="0"/>
              <a:t>Distance from water </a:t>
            </a:r>
          </a:p>
          <a:p>
            <a:endParaRPr lang="zh-CN" altLang="en-US" sz="1400" dirty="0"/>
          </a:p>
        </p:txBody>
      </p:sp>
      <p:sp>
        <p:nvSpPr>
          <p:cNvPr id="12" name="TextBox 11"/>
          <p:cNvSpPr txBox="1"/>
          <p:nvPr/>
        </p:nvSpPr>
        <p:spPr>
          <a:xfrm>
            <a:off x="7848600" y="5319612"/>
            <a:ext cx="1066800" cy="338554"/>
          </a:xfrm>
          <a:prstGeom prst="rect">
            <a:avLst/>
          </a:prstGeom>
          <a:noFill/>
        </p:spPr>
        <p:txBody>
          <a:bodyPr wrap="square" rtlCol="0">
            <a:spAutoFit/>
          </a:bodyPr>
          <a:lstStyle/>
          <a:p>
            <a:r>
              <a:rPr lang="en-US" altLang="zh-CN" sz="1600" b="1" dirty="0" smtClean="0"/>
              <a:t>NDVI</a:t>
            </a:r>
            <a:endParaRPr lang="zh-CN" altLang="en-US" sz="1600" b="1" dirty="0"/>
          </a:p>
        </p:txBody>
      </p:sp>
      <p:sp>
        <p:nvSpPr>
          <p:cNvPr id="13" name="AutoShape 25"/>
          <p:cNvSpPr>
            <a:spLocks noChangeArrowheads="1"/>
          </p:cNvSpPr>
          <p:nvPr/>
        </p:nvSpPr>
        <p:spPr bwMode="auto">
          <a:xfrm>
            <a:off x="2897474" y="2344515"/>
            <a:ext cx="1242477" cy="431800"/>
          </a:xfrm>
          <a:prstGeom prst="rightArrow">
            <a:avLst>
              <a:gd name="adj1" fmla="val 50000"/>
              <a:gd name="adj2" fmla="val 45864"/>
            </a:avLst>
          </a:prstGeom>
          <a:solidFill>
            <a:srgbClr val="FFC000"/>
          </a:solidFill>
          <a:ln w="9525">
            <a:solidFill>
              <a:srgbClr val="FFC000"/>
            </a:solidFill>
            <a:miter lim="800000"/>
            <a:headEnd/>
            <a:tailEnd/>
          </a:ln>
          <a:effectLst/>
        </p:spPr>
        <p:txBody>
          <a:bodyPr rot="10800000" vert="eaVert" wrap="none" anchor="ctr"/>
          <a:lstStyle/>
          <a:p>
            <a:endParaRPr lang="zh-CN" altLang="en-US">
              <a:ea typeface="宋体" charset="-122"/>
            </a:endParaRPr>
          </a:p>
        </p:txBody>
      </p:sp>
      <p:sp>
        <p:nvSpPr>
          <p:cNvPr id="14" name="Text Box 38"/>
          <p:cNvSpPr txBox="1">
            <a:spLocks noChangeArrowheads="1"/>
          </p:cNvSpPr>
          <p:nvPr/>
        </p:nvSpPr>
        <p:spPr bwMode="auto">
          <a:xfrm>
            <a:off x="2897474" y="1976418"/>
            <a:ext cx="2106578"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altLang="zh-CN" b="1" dirty="0" smtClean="0">
                <a:solidFill>
                  <a:srgbClr val="FF0000"/>
                </a:solidFill>
                <a:ea typeface="宋体" pitchFamily="2" charset="-122"/>
              </a:rPr>
              <a:t>T-S Fuzzy</a:t>
            </a:r>
          </a:p>
        </p:txBody>
      </p:sp>
      <p:sp>
        <p:nvSpPr>
          <p:cNvPr id="15" name="矩形 1"/>
          <p:cNvSpPr>
            <a:spLocks noChangeArrowheads="1"/>
          </p:cNvSpPr>
          <p:nvPr/>
        </p:nvSpPr>
        <p:spPr bwMode="auto">
          <a:xfrm>
            <a:off x="304989" y="3275692"/>
            <a:ext cx="1890747" cy="369332"/>
          </a:xfrm>
          <a:prstGeom prst="rect">
            <a:avLst/>
          </a:prstGeom>
          <a:noFill/>
          <a:ln w="9525">
            <a:noFill/>
            <a:miter lim="800000"/>
            <a:headEnd/>
            <a:tailEnd/>
          </a:ln>
        </p:spPr>
        <p:txBody>
          <a:bodyPr wrap="square">
            <a:spAutoFit/>
          </a:bodyPr>
          <a:lstStyle/>
          <a:p>
            <a:r>
              <a:rPr lang="en-US" altLang="zh-CN" b="1" dirty="0" smtClean="0">
                <a:ea typeface="宋体" charset="-122"/>
              </a:rPr>
              <a:t>Survey data</a:t>
            </a:r>
            <a:endParaRPr lang="zh-CN" altLang="en-US" dirty="0">
              <a:ea typeface="宋体" charset="-122"/>
            </a:endParaRPr>
          </a:p>
        </p:txBody>
      </p:sp>
      <p:sp>
        <p:nvSpPr>
          <p:cNvPr id="17" name="TextBox 16"/>
          <p:cNvSpPr txBox="1"/>
          <p:nvPr/>
        </p:nvSpPr>
        <p:spPr>
          <a:xfrm>
            <a:off x="4786314" y="3415729"/>
            <a:ext cx="4071933" cy="584775"/>
          </a:xfrm>
          <a:prstGeom prst="rect">
            <a:avLst/>
          </a:prstGeom>
          <a:noFill/>
        </p:spPr>
        <p:txBody>
          <a:bodyPr wrap="square" rtlCol="0">
            <a:spAutoFit/>
          </a:bodyPr>
          <a:lstStyle/>
          <a:p>
            <a:pPr algn="ctr"/>
            <a:r>
              <a:rPr lang="en-US" altLang="zh-CN" sz="1600" b="1" dirty="0" smtClean="0"/>
              <a:t>Elevation</a:t>
            </a:r>
          </a:p>
          <a:p>
            <a:r>
              <a:rPr lang="en-US" altLang="zh-CN" sz="1600" b="1" dirty="0" smtClean="0"/>
              <a:t>(Snail thrive when elevation between 4-6m)</a:t>
            </a:r>
            <a:endParaRPr lang="zh-CN" altLang="en-US" sz="1600" b="1" dirty="0"/>
          </a:p>
        </p:txBody>
      </p:sp>
      <p:pic>
        <p:nvPicPr>
          <p:cNvPr id="18" name="图片 407"/>
          <p:cNvPicPr>
            <a:picLocks noChangeAspect="1" noChangeArrowheads="1"/>
          </p:cNvPicPr>
          <p:nvPr/>
        </p:nvPicPr>
        <p:blipFill>
          <a:blip r:embed="rId6"/>
          <a:srcRect/>
          <a:stretch>
            <a:fillRect/>
          </a:stretch>
        </p:blipFill>
        <p:spPr bwMode="auto">
          <a:xfrm>
            <a:off x="1801181" y="4017019"/>
            <a:ext cx="2056439" cy="1428760"/>
          </a:xfrm>
          <a:prstGeom prst="rect">
            <a:avLst/>
          </a:prstGeom>
          <a:noFill/>
          <a:ln w="9525">
            <a:noFill/>
            <a:miter lim="800000"/>
            <a:headEnd/>
            <a:tailEnd/>
          </a:ln>
        </p:spPr>
      </p:pic>
      <p:pic>
        <p:nvPicPr>
          <p:cNvPr id="19" name="图片 18"/>
          <p:cNvPicPr/>
          <p:nvPr/>
        </p:nvPicPr>
        <p:blipFill>
          <a:blip r:embed="rId7">
            <a:extLst>
              <a:ext uri="{28A0092B-C50C-407E-A947-70E740481C1C}">
                <a14:useLocalDpi xmlns:a14="http://schemas.microsoft.com/office/drawing/2010/main" xmlns="" val="0"/>
              </a:ext>
            </a:extLst>
          </a:blip>
          <a:srcRect/>
          <a:stretch>
            <a:fillRect/>
          </a:stretch>
        </p:blipFill>
        <p:spPr bwMode="auto">
          <a:xfrm>
            <a:off x="5263791" y="1664771"/>
            <a:ext cx="3606685" cy="1791289"/>
          </a:xfrm>
          <a:prstGeom prst="rect">
            <a:avLst/>
          </a:prstGeom>
          <a:noFill/>
          <a:ln>
            <a:noFill/>
          </a:ln>
        </p:spPr>
      </p:pic>
      <p:sp>
        <p:nvSpPr>
          <p:cNvPr id="20" name="标题 1"/>
          <p:cNvSpPr txBox="1">
            <a:spLocks/>
          </p:cNvSpPr>
          <p:nvPr/>
        </p:nvSpPr>
        <p:spPr>
          <a:xfrm>
            <a:off x="457200" y="-27384"/>
            <a:ext cx="8229600" cy="1143000"/>
          </a:xfrm>
          <a:prstGeom prst="rect">
            <a:avLst/>
          </a:prstGeom>
        </p:spPr>
        <p:txBody>
          <a:bodyPr vert="horz" lIns="91440" tIns="45720" rIns="91440" bIns="45720" rtlCol="0" anchor="ctr">
            <a:normAutofit/>
          </a:bodyPr>
          <a:lstStyle>
            <a:defPPr>
              <a:defRPr lang="en-US"/>
            </a:defPPr>
            <a:lvl1pPr algn="ctr">
              <a:spcBef>
                <a:spcPct val="0"/>
              </a:spcBef>
              <a:buNone/>
              <a:defRPr sz="3600" b="1">
                <a:solidFill>
                  <a:srgbClr val="FFFF00"/>
                </a:solidFill>
                <a:effectLst>
                  <a:glow rad="101600">
                    <a:schemeClr val="accent1">
                      <a:satMod val="175000"/>
                      <a:alpha val="40000"/>
                    </a:schemeClr>
                  </a:glow>
                </a:effectLst>
                <a:latin typeface="+mj-lt"/>
                <a:ea typeface="+mj-ea"/>
                <a:cs typeface="+mj-cs"/>
              </a:defRPr>
            </a:lvl1pPr>
          </a:lstStyle>
          <a:p>
            <a:r>
              <a:rPr lang="en-US" altLang="zh-CN" dirty="0"/>
              <a:t>Experiment results</a:t>
            </a:r>
            <a:endParaRPr lang="zh-CN" altLang="en-US" dirty="0"/>
          </a:p>
        </p:txBody>
      </p:sp>
      <p:pic>
        <p:nvPicPr>
          <p:cNvPr id="21" name="图片 20" descr="dem.jpg"/>
          <p:cNvPicPr>
            <a:picLocks noChangeAspect="1"/>
          </p:cNvPicPr>
          <p:nvPr/>
        </p:nvPicPr>
        <p:blipFill>
          <a:blip r:embed="rId8" cstate="print"/>
          <a:stretch>
            <a:fillRect/>
          </a:stretch>
        </p:blipFill>
        <p:spPr>
          <a:xfrm>
            <a:off x="1765837" y="2011421"/>
            <a:ext cx="1063563" cy="1367438"/>
          </a:xfrm>
          <a:prstGeom prst="rect">
            <a:avLst/>
          </a:prstGeom>
        </p:spPr>
      </p:pic>
      <p:sp>
        <p:nvSpPr>
          <p:cNvPr id="22" name="加号 21"/>
          <p:cNvSpPr/>
          <p:nvPr/>
        </p:nvSpPr>
        <p:spPr>
          <a:xfrm>
            <a:off x="1292654" y="2411596"/>
            <a:ext cx="399026" cy="432048"/>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1"/>
          <p:cNvSpPr>
            <a:spLocks noChangeArrowheads="1"/>
          </p:cNvSpPr>
          <p:nvPr/>
        </p:nvSpPr>
        <p:spPr bwMode="auto">
          <a:xfrm>
            <a:off x="1679937" y="3291081"/>
            <a:ext cx="1235879" cy="338554"/>
          </a:xfrm>
          <a:prstGeom prst="rect">
            <a:avLst/>
          </a:prstGeom>
          <a:noFill/>
          <a:ln w="9525">
            <a:noFill/>
            <a:miter lim="800000"/>
            <a:headEnd/>
            <a:tailEnd/>
          </a:ln>
        </p:spPr>
        <p:txBody>
          <a:bodyPr wrap="square">
            <a:spAutoFit/>
          </a:bodyPr>
          <a:lstStyle/>
          <a:p>
            <a:pPr algn="ctr"/>
            <a:r>
              <a:rPr lang="en-US" altLang="zh-CN" sz="1600" b="1" dirty="0" smtClean="0">
                <a:ea typeface="宋体" charset="-122"/>
              </a:rPr>
              <a:t>DEM data</a:t>
            </a:r>
            <a:endParaRPr lang="zh-CN" altLang="en-US" sz="1600" dirty="0">
              <a:ea typeface="宋体" charset="-122"/>
            </a:endParaRPr>
          </a:p>
        </p:txBody>
      </p:sp>
      <p:sp>
        <p:nvSpPr>
          <p:cNvPr id="24" name="TextBox 23"/>
          <p:cNvSpPr txBox="1"/>
          <p:nvPr/>
        </p:nvSpPr>
        <p:spPr>
          <a:xfrm rot="16200000">
            <a:off x="4420266" y="1966362"/>
            <a:ext cx="1169551" cy="1010098"/>
          </a:xfrm>
          <a:prstGeom prst="rect">
            <a:avLst/>
          </a:prstGeom>
          <a:noFill/>
        </p:spPr>
        <p:txBody>
          <a:bodyPr vert="eaVert" wrap="square" rtlCol="0">
            <a:spAutoFit/>
          </a:bodyPr>
          <a:lstStyle/>
          <a:p>
            <a:r>
              <a:rPr lang="en-US" altLang="zh-CN" sz="1600" b="1" dirty="0" smtClean="0">
                <a:cs typeface="Times New Roman" pitchFamily="18" charset="0"/>
              </a:rPr>
              <a:t>Suitability index for snail breeding</a:t>
            </a:r>
            <a:endParaRPr lang="zh-CN" altLang="en-US" sz="1600" b="1" dirty="0">
              <a:cs typeface="Times New Roman" pitchFamily="18" charset="0"/>
            </a:endParaRPr>
          </a:p>
        </p:txBody>
      </p:sp>
      <p:sp>
        <p:nvSpPr>
          <p:cNvPr id="25" name="AutoShape 25"/>
          <p:cNvSpPr>
            <a:spLocks noChangeArrowheads="1"/>
          </p:cNvSpPr>
          <p:nvPr/>
        </p:nvSpPr>
        <p:spPr bwMode="auto">
          <a:xfrm>
            <a:off x="1292655" y="4521119"/>
            <a:ext cx="621238" cy="431800"/>
          </a:xfrm>
          <a:prstGeom prst="rightArrow">
            <a:avLst>
              <a:gd name="adj1" fmla="val 50000"/>
              <a:gd name="adj2" fmla="val 45864"/>
            </a:avLst>
          </a:prstGeom>
          <a:solidFill>
            <a:srgbClr val="FFC000"/>
          </a:solidFill>
          <a:ln w="9525">
            <a:solidFill>
              <a:srgbClr val="FFC000"/>
            </a:solidFill>
            <a:miter lim="800000"/>
            <a:headEnd/>
            <a:tailEnd/>
          </a:ln>
          <a:effectLst/>
        </p:spPr>
        <p:txBody>
          <a:bodyPr rot="10800000" vert="eaVert" wrap="none" anchor="ctr"/>
          <a:lstStyle/>
          <a:p>
            <a:endParaRPr lang="zh-CN" altLang="en-US">
              <a:ea typeface="宋体" charset="-122"/>
            </a:endParaRPr>
          </a:p>
        </p:txBody>
      </p:sp>
      <p:sp>
        <p:nvSpPr>
          <p:cNvPr id="26" name="TextBox 25"/>
          <p:cNvSpPr txBox="1"/>
          <p:nvPr/>
        </p:nvSpPr>
        <p:spPr>
          <a:xfrm>
            <a:off x="1571604" y="5715016"/>
            <a:ext cx="8143932" cy="369332"/>
          </a:xfrm>
          <a:prstGeom prst="rect">
            <a:avLst/>
          </a:prstGeom>
          <a:noFill/>
        </p:spPr>
        <p:txBody>
          <a:bodyPr wrap="square" rtlCol="0">
            <a:spAutoFit/>
          </a:bodyPr>
          <a:lstStyle/>
          <a:p>
            <a:r>
              <a:rPr lang="en-US" altLang="zh-CN" dirty="0" smtClean="0"/>
              <a:t>Fig.4 other suitability index for snail breeding vs. RS environmental parameters</a:t>
            </a:r>
            <a:endParaRPr lang="zh-CN" altLang="en-US" dirty="0"/>
          </a:p>
        </p:txBody>
      </p:sp>
      <p:sp>
        <p:nvSpPr>
          <p:cNvPr id="16" name="TextBox 15"/>
          <p:cNvSpPr txBox="1"/>
          <p:nvPr/>
        </p:nvSpPr>
        <p:spPr>
          <a:xfrm>
            <a:off x="100000" y="4398506"/>
            <a:ext cx="1303648" cy="707886"/>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altLang="zh-CN" sz="2000" b="1" i="1" dirty="0" err="1" smtClean="0">
                <a:solidFill>
                  <a:srgbClr val="A50021"/>
                </a:solidFill>
                <a:effectLst>
                  <a:outerShdw blurRad="38100" dist="38100" dir="2700000" algn="tl">
                    <a:srgbClr val="C0C0C0"/>
                  </a:outerShdw>
                </a:effectLst>
              </a:rPr>
              <a:t>Dongting</a:t>
            </a:r>
            <a:r>
              <a:rPr lang="en-US" altLang="zh-CN" sz="2000" b="1" i="1" dirty="0" smtClean="0">
                <a:solidFill>
                  <a:srgbClr val="A50021"/>
                </a:solidFill>
                <a:effectLst>
                  <a:outerShdw blurRad="38100" dist="38100" dir="2700000" algn="tl">
                    <a:srgbClr val="C0C0C0"/>
                  </a:outerShdw>
                </a:effectLst>
              </a:rPr>
              <a:t> </a:t>
            </a:r>
          </a:p>
          <a:p>
            <a:r>
              <a:rPr lang="en-US" altLang="zh-CN" sz="2000" b="1" i="1" dirty="0" smtClean="0">
                <a:solidFill>
                  <a:srgbClr val="A50021"/>
                </a:solidFill>
                <a:effectLst>
                  <a:outerShdw blurRad="38100" dist="38100" dir="2700000" algn="tl">
                    <a:srgbClr val="C0C0C0"/>
                  </a:outerShdw>
                </a:effectLst>
              </a:rPr>
              <a:t>Lake data</a:t>
            </a:r>
            <a:endParaRPr lang="zh-CN" altLang="en-US" sz="2000" b="1" dirty="0" smtClean="0"/>
          </a:p>
        </p:txBody>
      </p:sp>
      <p:sp>
        <p:nvSpPr>
          <p:cNvPr id="3" name="矩形 2"/>
          <p:cNvSpPr/>
          <p:nvPr/>
        </p:nvSpPr>
        <p:spPr>
          <a:xfrm>
            <a:off x="151892" y="1556792"/>
            <a:ext cx="2677508" cy="400110"/>
          </a:xfrm>
          <a:prstGeom prst="rect">
            <a:avLst/>
          </a:prstGeom>
        </p:spPr>
        <p:txBody>
          <a:bodyPr wrap="square">
            <a:spAutoFit/>
          </a:bodyPr>
          <a:lstStyle/>
          <a:p>
            <a:r>
              <a:rPr lang="en-US" altLang="zh-CN" sz="2000" b="1" i="1" dirty="0" err="1">
                <a:effectLst>
                  <a:outerShdw blurRad="38100" dist="38100" dir="2700000" algn="tl">
                    <a:srgbClr val="C0C0C0"/>
                  </a:outerShdw>
                </a:effectLst>
              </a:rPr>
              <a:t>Gaoyou</a:t>
            </a:r>
            <a:r>
              <a:rPr lang="en-US" altLang="zh-CN" sz="2000" b="1" i="1" dirty="0">
                <a:effectLst>
                  <a:outerShdw blurRad="38100" dist="38100" dir="2700000" algn="tl">
                    <a:srgbClr val="C0C0C0"/>
                  </a:outerShdw>
                </a:effectLst>
              </a:rPr>
              <a:t> </a:t>
            </a:r>
            <a:r>
              <a:rPr lang="en-US" altLang="zh-CN" sz="2000" b="1" i="1" dirty="0" smtClean="0">
                <a:effectLst>
                  <a:outerShdw blurRad="38100" dist="38100" dir="2700000" algn="tl">
                    <a:srgbClr val="C0C0C0"/>
                  </a:outerShdw>
                </a:effectLst>
              </a:rPr>
              <a:t>Lake </a:t>
            </a:r>
            <a:r>
              <a:rPr lang="en-US" altLang="zh-CN" sz="2000" b="1" i="1" dirty="0">
                <a:effectLst>
                  <a:outerShdw blurRad="38100" dist="38100" dir="2700000" algn="tl">
                    <a:srgbClr val="C0C0C0"/>
                  </a:outerShdw>
                </a:effectLst>
              </a:rPr>
              <a:t>data</a:t>
            </a:r>
            <a:endParaRPr lang="zh-CN" altLang="en-US" sz="2000" b="1" dirty="0"/>
          </a:p>
        </p:txBody>
      </p:sp>
    </p:spTree>
    <p:extLst>
      <p:ext uri="{BB962C8B-B14F-4D97-AF65-F5344CB8AC3E}">
        <p14:creationId xmlns:p14="http://schemas.microsoft.com/office/powerpoint/2010/main" xmlns="" val="179675889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71670" y="1000108"/>
            <a:ext cx="7215238" cy="677108"/>
          </a:xfrm>
          <a:prstGeom prst="rect">
            <a:avLst/>
          </a:prstGeom>
          <a:noFill/>
        </p:spPr>
        <p:txBody>
          <a:bodyPr wrap="square" rtlCol="0">
            <a:spAutoFit/>
          </a:bodyPr>
          <a:lstStyle/>
          <a:p>
            <a:pPr>
              <a:spcBef>
                <a:spcPct val="50000"/>
              </a:spcBef>
              <a:defRPr/>
            </a:pPr>
            <a:r>
              <a:rPr lang="en-US" altLang="zh-CN" sz="2000" b="1" i="1" dirty="0" smtClean="0">
                <a:solidFill>
                  <a:srgbClr val="A50021"/>
                </a:solidFill>
                <a:effectLst>
                  <a:outerShdw blurRad="38100" dist="38100" dir="2700000" algn="tl">
                    <a:srgbClr val="C0C0C0"/>
                  </a:outerShdw>
                </a:effectLst>
                <a:latin typeface="Calibri" pitchFamily="34" charset="0"/>
              </a:rPr>
              <a:t>1990-2010 dynamic monitoring results of snail spatial distribution</a:t>
            </a:r>
            <a:endParaRPr lang="zh-CN" altLang="zh-CN" sz="2000" b="1" i="1" dirty="0" smtClean="0">
              <a:solidFill>
                <a:srgbClr val="A50021"/>
              </a:solidFill>
              <a:effectLst>
                <a:outerShdw blurRad="38100" dist="38100" dir="2700000" algn="tl">
                  <a:srgbClr val="C0C0C0"/>
                </a:outerShdw>
              </a:effectLst>
              <a:latin typeface="Calibri" pitchFamily="34" charset="0"/>
            </a:endParaRPr>
          </a:p>
          <a:p>
            <a:endParaRPr lang="zh-CN" altLang="en-US" dirty="0"/>
          </a:p>
        </p:txBody>
      </p:sp>
      <p:sp>
        <p:nvSpPr>
          <p:cNvPr id="5" name="TextBox 4"/>
          <p:cNvSpPr txBox="1"/>
          <p:nvPr/>
        </p:nvSpPr>
        <p:spPr>
          <a:xfrm>
            <a:off x="0" y="5786454"/>
            <a:ext cx="9144000" cy="338554"/>
          </a:xfrm>
          <a:prstGeom prst="rect">
            <a:avLst/>
          </a:prstGeom>
          <a:noFill/>
        </p:spPr>
        <p:txBody>
          <a:bodyPr wrap="square" rtlCol="0">
            <a:spAutoFit/>
          </a:bodyPr>
          <a:lstStyle/>
          <a:p>
            <a:r>
              <a:rPr lang="en-US" altLang="zh-CN" sz="1600" b="1" dirty="0" smtClean="0"/>
              <a:t>Fig.5 Estimation of snail distribution and density only using</a:t>
            </a:r>
            <a:r>
              <a:rPr lang="en-GB" altLang="zh-CN" sz="1600" b="1" dirty="0" smtClean="0"/>
              <a:t> environmental factors retrieved from RS data</a:t>
            </a:r>
            <a:endParaRPr lang="zh-CN" altLang="en-US" sz="1600" b="1" dirty="0" smtClean="0"/>
          </a:p>
        </p:txBody>
      </p:sp>
      <p:pic>
        <p:nvPicPr>
          <p:cNvPr id="6" name="图片 5" descr="1990.PNG"/>
          <p:cNvPicPr>
            <a:picLocks noChangeAspect="1"/>
          </p:cNvPicPr>
          <p:nvPr/>
        </p:nvPicPr>
        <p:blipFill>
          <a:blip r:embed="rId2">
            <a:lum contrast="40000"/>
          </a:blip>
          <a:srcRect l="25689" t="9868" r="21014" b="6428"/>
          <a:stretch>
            <a:fillRect/>
          </a:stretch>
        </p:blipFill>
        <p:spPr>
          <a:xfrm>
            <a:off x="103999" y="1071546"/>
            <a:ext cx="1967671" cy="2520000"/>
          </a:xfrm>
          <a:prstGeom prst="rect">
            <a:avLst/>
          </a:prstGeom>
          <a:ln w="57150">
            <a:solidFill>
              <a:schemeClr val="tx1"/>
            </a:solidFill>
          </a:ln>
        </p:spPr>
      </p:pic>
      <p:pic>
        <p:nvPicPr>
          <p:cNvPr id="7" name="图片 6" descr="1995.PNG"/>
          <p:cNvPicPr>
            <a:picLocks noChangeAspect="1"/>
          </p:cNvPicPr>
          <p:nvPr/>
        </p:nvPicPr>
        <p:blipFill>
          <a:blip r:embed="rId3">
            <a:lum contrast="40000"/>
          </a:blip>
          <a:srcRect l="26189" t="11034" r="16506" b="3028"/>
          <a:stretch>
            <a:fillRect/>
          </a:stretch>
        </p:blipFill>
        <p:spPr>
          <a:xfrm>
            <a:off x="1783990" y="1500174"/>
            <a:ext cx="2002192" cy="2520000"/>
          </a:xfrm>
          <a:prstGeom prst="rect">
            <a:avLst/>
          </a:prstGeom>
          <a:ln w="57150">
            <a:solidFill>
              <a:schemeClr val="tx1"/>
            </a:solidFill>
          </a:ln>
        </p:spPr>
      </p:pic>
      <p:pic>
        <p:nvPicPr>
          <p:cNvPr id="8" name="图片 7" descr="2000.PNG"/>
          <p:cNvPicPr>
            <a:picLocks noChangeAspect="1"/>
          </p:cNvPicPr>
          <p:nvPr/>
        </p:nvPicPr>
        <p:blipFill>
          <a:blip r:embed="rId4">
            <a:lum contrast="40000"/>
          </a:blip>
          <a:srcRect l="28182" t="11039" r="17763" b="5639"/>
          <a:stretch>
            <a:fillRect/>
          </a:stretch>
        </p:blipFill>
        <p:spPr>
          <a:xfrm>
            <a:off x="3500430" y="1928802"/>
            <a:ext cx="1952112" cy="2520000"/>
          </a:xfrm>
          <a:prstGeom prst="rect">
            <a:avLst/>
          </a:prstGeom>
          <a:ln w="57150">
            <a:solidFill>
              <a:schemeClr val="tx1"/>
            </a:solidFill>
          </a:ln>
        </p:spPr>
      </p:pic>
      <p:pic>
        <p:nvPicPr>
          <p:cNvPr id="9" name="图片 8" descr="2007.PNG"/>
          <p:cNvPicPr>
            <a:picLocks noChangeAspect="1"/>
          </p:cNvPicPr>
          <p:nvPr/>
        </p:nvPicPr>
        <p:blipFill>
          <a:blip r:embed="rId5">
            <a:lum contrast="40000"/>
          </a:blip>
          <a:srcRect l="26682" t="7313" r="21086" b="6160"/>
          <a:stretch>
            <a:fillRect/>
          </a:stretch>
        </p:blipFill>
        <p:spPr>
          <a:xfrm>
            <a:off x="5214942" y="2428868"/>
            <a:ext cx="2071702" cy="2520000"/>
          </a:xfrm>
          <a:prstGeom prst="rect">
            <a:avLst/>
          </a:prstGeom>
          <a:ln w="57150">
            <a:solidFill>
              <a:schemeClr val="tx1"/>
            </a:solidFill>
          </a:ln>
        </p:spPr>
      </p:pic>
      <p:pic>
        <p:nvPicPr>
          <p:cNvPr id="10" name="图片 9" descr="2010.PNG"/>
          <p:cNvPicPr>
            <a:picLocks noChangeAspect="1"/>
          </p:cNvPicPr>
          <p:nvPr/>
        </p:nvPicPr>
        <p:blipFill>
          <a:blip r:embed="rId6">
            <a:lum contrast="40000"/>
          </a:blip>
          <a:srcRect l="23572" t="11818" r="22263" b="6771"/>
          <a:stretch>
            <a:fillRect/>
          </a:stretch>
        </p:blipFill>
        <p:spPr>
          <a:xfrm>
            <a:off x="7072330" y="2928934"/>
            <a:ext cx="1928826" cy="2520000"/>
          </a:xfrm>
          <a:prstGeom prst="rect">
            <a:avLst/>
          </a:prstGeom>
          <a:ln w="57150">
            <a:solidFill>
              <a:schemeClr val="tx1"/>
            </a:solidFill>
          </a:ln>
        </p:spPr>
      </p:pic>
      <p:sp>
        <p:nvSpPr>
          <p:cNvPr id="11" name="TextBox 10"/>
          <p:cNvSpPr txBox="1"/>
          <p:nvPr/>
        </p:nvSpPr>
        <p:spPr>
          <a:xfrm>
            <a:off x="428596" y="3643314"/>
            <a:ext cx="1643074" cy="338554"/>
          </a:xfrm>
          <a:prstGeom prst="rect">
            <a:avLst/>
          </a:prstGeom>
          <a:noFill/>
        </p:spPr>
        <p:txBody>
          <a:bodyPr wrap="square" rtlCol="0">
            <a:spAutoFit/>
          </a:bodyPr>
          <a:lstStyle/>
          <a:p>
            <a:r>
              <a:rPr lang="en-US" altLang="zh-CN" sz="1600" b="1" dirty="0" smtClean="0">
                <a:solidFill>
                  <a:srgbClr val="A50021"/>
                </a:solidFill>
                <a:effectLst>
                  <a:outerShdw blurRad="38100" dist="38100" dir="2700000" algn="tl">
                    <a:srgbClr val="C0C0C0"/>
                  </a:outerShdw>
                </a:effectLst>
              </a:rPr>
              <a:t>(a)1990</a:t>
            </a:r>
            <a:endParaRPr lang="zh-CN" altLang="en-US" sz="1600" b="1" dirty="0" smtClean="0">
              <a:solidFill>
                <a:srgbClr val="A50021"/>
              </a:solidFill>
              <a:effectLst>
                <a:outerShdw blurRad="38100" dist="38100" dir="2700000" algn="tl">
                  <a:srgbClr val="C0C0C0"/>
                </a:outerShdw>
              </a:effectLst>
            </a:endParaRPr>
          </a:p>
        </p:txBody>
      </p:sp>
      <p:sp>
        <p:nvSpPr>
          <p:cNvPr id="12" name="TextBox 11"/>
          <p:cNvSpPr txBox="1"/>
          <p:nvPr/>
        </p:nvSpPr>
        <p:spPr>
          <a:xfrm>
            <a:off x="2214546" y="4214818"/>
            <a:ext cx="1643074" cy="338554"/>
          </a:xfrm>
          <a:prstGeom prst="rect">
            <a:avLst/>
          </a:prstGeom>
          <a:noFill/>
        </p:spPr>
        <p:txBody>
          <a:bodyPr wrap="square" rtlCol="0">
            <a:spAutoFit/>
          </a:bodyPr>
          <a:lstStyle/>
          <a:p>
            <a:r>
              <a:rPr lang="en-US" altLang="zh-CN" sz="1600" b="1" dirty="0" smtClean="0">
                <a:solidFill>
                  <a:srgbClr val="A50021"/>
                </a:solidFill>
                <a:effectLst>
                  <a:outerShdw blurRad="38100" dist="38100" dir="2700000" algn="tl">
                    <a:srgbClr val="C0C0C0"/>
                  </a:outerShdw>
                </a:effectLst>
              </a:rPr>
              <a:t>(b)1995</a:t>
            </a:r>
            <a:endParaRPr lang="zh-CN" altLang="en-US" sz="1600" b="1" dirty="0" smtClean="0">
              <a:solidFill>
                <a:srgbClr val="A50021"/>
              </a:solidFill>
              <a:effectLst>
                <a:outerShdw blurRad="38100" dist="38100" dir="2700000" algn="tl">
                  <a:srgbClr val="C0C0C0"/>
                </a:outerShdw>
              </a:effectLst>
            </a:endParaRPr>
          </a:p>
        </p:txBody>
      </p:sp>
      <p:sp>
        <p:nvSpPr>
          <p:cNvPr id="13" name="TextBox 12"/>
          <p:cNvSpPr txBox="1"/>
          <p:nvPr/>
        </p:nvSpPr>
        <p:spPr>
          <a:xfrm>
            <a:off x="3857620" y="4500570"/>
            <a:ext cx="1643074" cy="338554"/>
          </a:xfrm>
          <a:prstGeom prst="rect">
            <a:avLst/>
          </a:prstGeom>
          <a:noFill/>
        </p:spPr>
        <p:txBody>
          <a:bodyPr wrap="square" rtlCol="0">
            <a:spAutoFit/>
          </a:bodyPr>
          <a:lstStyle/>
          <a:p>
            <a:r>
              <a:rPr lang="en-US" altLang="zh-CN" sz="1600" b="1" dirty="0" smtClean="0">
                <a:solidFill>
                  <a:srgbClr val="A50021"/>
                </a:solidFill>
                <a:effectLst>
                  <a:outerShdw blurRad="38100" dist="38100" dir="2700000" algn="tl">
                    <a:srgbClr val="C0C0C0"/>
                  </a:outerShdw>
                </a:effectLst>
              </a:rPr>
              <a:t>(c)2000</a:t>
            </a:r>
            <a:endParaRPr lang="zh-CN" altLang="en-US" sz="1600" b="1" dirty="0" smtClean="0">
              <a:solidFill>
                <a:srgbClr val="A50021"/>
              </a:solidFill>
              <a:effectLst>
                <a:outerShdw blurRad="38100" dist="38100" dir="2700000" algn="tl">
                  <a:srgbClr val="C0C0C0"/>
                </a:outerShdw>
              </a:effectLst>
            </a:endParaRPr>
          </a:p>
        </p:txBody>
      </p:sp>
      <p:sp>
        <p:nvSpPr>
          <p:cNvPr id="14" name="TextBox 13"/>
          <p:cNvSpPr txBox="1"/>
          <p:nvPr/>
        </p:nvSpPr>
        <p:spPr>
          <a:xfrm>
            <a:off x="5715008" y="5000636"/>
            <a:ext cx="1643074" cy="338554"/>
          </a:xfrm>
          <a:prstGeom prst="rect">
            <a:avLst/>
          </a:prstGeom>
          <a:noFill/>
        </p:spPr>
        <p:txBody>
          <a:bodyPr wrap="square" rtlCol="0">
            <a:spAutoFit/>
          </a:bodyPr>
          <a:lstStyle/>
          <a:p>
            <a:r>
              <a:rPr lang="en-US" altLang="zh-CN" sz="1600" b="1" dirty="0" smtClean="0">
                <a:solidFill>
                  <a:srgbClr val="A50021"/>
                </a:solidFill>
                <a:effectLst>
                  <a:outerShdw blurRad="38100" dist="38100" dir="2700000" algn="tl">
                    <a:srgbClr val="C0C0C0"/>
                  </a:outerShdw>
                </a:effectLst>
              </a:rPr>
              <a:t>(d)2007</a:t>
            </a:r>
            <a:endParaRPr lang="zh-CN" altLang="en-US" sz="1600" b="1" dirty="0" smtClean="0">
              <a:solidFill>
                <a:srgbClr val="A50021"/>
              </a:solidFill>
              <a:effectLst>
                <a:outerShdw blurRad="38100" dist="38100" dir="2700000" algn="tl">
                  <a:srgbClr val="C0C0C0"/>
                </a:outerShdw>
              </a:effectLst>
            </a:endParaRPr>
          </a:p>
        </p:txBody>
      </p:sp>
      <p:sp>
        <p:nvSpPr>
          <p:cNvPr id="15" name="TextBox 14"/>
          <p:cNvSpPr txBox="1"/>
          <p:nvPr/>
        </p:nvSpPr>
        <p:spPr>
          <a:xfrm>
            <a:off x="7786710" y="5500702"/>
            <a:ext cx="1643074" cy="338554"/>
          </a:xfrm>
          <a:prstGeom prst="rect">
            <a:avLst/>
          </a:prstGeom>
          <a:noFill/>
        </p:spPr>
        <p:txBody>
          <a:bodyPr wrap="square" rtlCol="0">
            <a:spAutoFit/>
          </a:bodyPr>
          <a:lstStyle/>
          <a:p>
            <a:r>
              <a:rPr lang="en-US" altLang="zh-CN" sz="1600" b="1" dirty="0" smtClean="0">
                <a:solidFill>
                  <a:srgbClr val="A50021"/>
                </a:solidFill>
                <a:effectLst>
                  <a:outerShdw blurRad="38100" dist="38100" dir="2700000" algn="tl">
                    <a:srgbClr val="C0C0C0"/>
                  </a:outerShdw>
                </a:effectLst>
              </a:rPr>
              <a:t>(e)2010</a:t>
            </a:r>
            <a:endParaRPr lang="zh-CN" altLang="en-US" sz="1600" b="1" dirty="0" smtClean="0">
              <a:solidFill>
                <a:srgbClr val="A50021"/>
              </a:solidFill>
              <a:effectLst>
                <a:outerShdw blurRad="38100" dist="38100" dir="2700000" algn="tl">
                  <a:srgbClr val="C0C0C0"/>
                </a:outerShdw>
              </a:effectLst>
            </a:endParaRPr>
          </a:p>
        </p:txBody>
      </p:sp>
      <p:sp>
        <p:nvSpPr>
          <p:cNvPr id="16" name="TextBox 15"/>
          <p:cNvSpPr txBox="1"/>
          <p:nvPr/>
        </p:nvSpPr>
        <p:spPr>
          <a:xfrm>
            <a:off x="142844" y="4643446"/>
            <a:ext cx="8407102" cy="1138773"/>
          </a:xfrm>
          <a:prstGeom prst="rect">
            <a:avLst/>
          </a:prstGeom>
          <a:noFill/>
        </p:spPr>
        <p:txBody>
          <a:bodyPr wrap="square" rtlCol="0">
            <a:spAutoFit/>
          </a:bodyPr>
          <a:lstStyle/>
          <a:p>
            <a:pPr>
              <a:spcBef>
                <a:spcPct val="50000"/>
              </a:spcBef>
              <a:defRPr/>
            </a:pPr>
            <a:endParaRPr lang="en-US" altLang="zh-CN" sz="2000" b="1" i="1" dirty="0" smtClean="0">
              <a:solidFill>
                <a:srgbClr val="A50021"/>
              </a:solidFill>
              <a:effectLst>
                <a:outerShdw blurRad="38100" dist="38100" dir="2700000" algn="tl">
                  <a:srgbClr val="C0C0C0"/>
                </a:outerShdw>
              </a:effectLst>
            </a:endParaRPr>
          </a:p>
          <a:p>
            <a:pPr>
              <a:spcBef>
                <a:spcPct val="50000"/>
              </a:spcBef>
              <a:defRPr/>
            </a:pPr>
            <a:endParaRPr lang="zh-CN" altLang="zh-CN" sz="2000" b="1" i="1" dirty="0" smtClean="0">
              <a:solidFill>
                <a:srgbClr val="A50021"/>
              </a:solidFill>
              <a:effectLst>
                <a:outerShdw blurRad="38100" dist="38100" dir="2700000" algn="tl">
                  <a:srgbClr val="C0C0C0"/>
                </a:outerShdw>
              </a:effectLst>
            </a:endParaRPr>
          </a:p>
          <a:p>
            <a:endParaRPr lang="zh-CN" altLang="en-US" dirty="0"/>
          </a:p>
        </p:txBody>
      </p:sp>
      <p:sp>
        <p:nvSpPr>
          <p:cNvPr id="17" name="标题 1"/>
          <p:cNvSpPr txBox="1">
            <a:spLocks/>
          </p:cNvSpPr>
          <p:nvPr/>
        </p:nvSpPr>
        <p:spPr>
          <a:xfrm>
            <a:off x="457200" y="-27384"/>
            <a:ext cx="8229600" cy="1143000"/>
          </a:xfrm>
          <a:prstGeom prst="rect">
            <a:avLst/>
          </a:prstGeom>
        </p:spPr>
        <p:txBody>
          <a:bodyPr vert="horz" lIns="91440" tIns="45720" rIns="91440" bIns="45720" rtlCol="0" anchor="ctr">
            <a:normAutofit/>
          </a:bodyPr>
          <a:lstStyle>
            <a:defPPr>
              <a:defRPr lang="en-US"/>
            </a:defPPr>
            <a:lvl1pPr algn="ctr">
              <a:spcBef>
                <a:spcPct val="0"/>
              </a:spcBef>
              <a:buNone/>
              <a:defRPr sz="3600" b="1">
                <a:solidFill>
                  <a:srgbClr val="FFFF00"/>
                </a:solidFill>
                <a:effectLst>
                  <a:glow rad="101600">
                    <a:schemeClr val="accent1">
                      <a:satMod val="175000"/>
                      <a:alpha val="40000"/>
                    </a:schemeClr>
                  </a:glow>
                </a:effectLst>
                <a:latin typeface="+mj-lt"/>
                <a:ea typeface="+mj-ea"/>
                <a:cs typeface="+mj-cs"/>
              </a:defRPr>
            </a:lvl1pPr>
          </a:lstStyle>
          <a:p>
            <a:r>
              <a:rPr lang="en-US" altLang="zh-CN" dirty="0"/>
              <a:t>Experiment results</a:t>
            </a:r>
            <a:endParaRPr lang="zh-CN" altLang="en-US" dirty="0"/>
          </a:p>
        </p:txBody>
      </p:sp>
      <p:pic>
        <p:nvPicPr>
          <p:cNvPr id="18" name="Picture 2"/>
          <p:cNvPicPr>
            <a:picLocks noChangeAspect="1" noChangeArrowheads="1"/>
          </p:cNvPicPr>
          <p:nvPr/>
        </p:nvPicPr>
        <p:blipFill rotWithShape="1">
          <a:blip r:embed="rId7"/>
          <a:srcRect l="6344" t="7281" r="80357" b="30770"/>
          <a:stretch/>
        </p:blipFill>
        <p:spPr bwMode="auto">
          <a:xfrm rot="5400000" flipH="1">
            <a:off x="2038834" y="3208541"/>
            <a:ext cx="338557" cy="3922740"/>
          </a:xfrm>
          <a:prstGeom prst="rect">
            <a:avLst/>
          </a:prstGeom>
          <a:noFill/>
          <a:ln w="9525">
            <a:noFill/>
            <a:miter lim="800000"/>
            <a:headEnd/>
            <a:tailEnd/>
          </a:ln>
          <a:effectLst/>
        </p:spPr>
      </p:pic>
      <p:sp>
        <p:nvSpPr>
          <p:cNvPr id="19" name="TextBox 18"/>
          <p:cNvSpPr txBox="1"/>
          <p:nvPr/>
        </p:nvSpPr>
        <p:spPr>
          <a:xfrm>
            <a:off x="240032" y="5339190"/>
            <a:ext cx="1543958" cy="369332"/>
          </a:xfrm>
          <a:prstGeom prst="rect">
            <a:avLst/>
          </a:prstGeom>
          <a:noFill/>
        </p:spPr>
        <p:txBody>
          <a:bodyPr wrap="square" rtlCol="0">
            <a:spAutoFit/>
          </a:bodyPr>
          <a:lstStyle/>
          <a:p>
            <a:r>
              <a:rPr lang="en-US" altLang="zh-CN" dirty="0" smtClean="0"/>
              <a:t>Low: 0</a:t>
            </a:r>
            <a:endParaRPr lang="zh-CN" altLang="en-US" dirty="0"/>
          </a:p>
        </p:txBody>
      </p:sp>
      <p:sp>
        <p:nvSpPr>
          <p:cNvPr id="20" name="TextBox 19"/>
          <p:cNvSpPr txBox="1"/>
          <p:nvPr/>
        </p:nvSpPr>
        <p:spPr>
          <a:xfrm>
            <a:off x="2915816" y="5339190"/>
            <a:ext cx="1466189" cy="369332"/>
          </a:xfrm>
          <a:prstGeom prst="rect">
            <a:avLst/>
          </a:prstGeom>
          <a:noFill/>
        </p:spPr>
        <p:txBody>
          <a:bodyPr wrap="square" rtlCol="0">
            <a:spAutoFit/>
          </a:bodyPr>
          <a:lstStyle/>
          <a:p>
            <a:r>
              <a:rPr lang="en-US" altLang="zh-CN" dirty="0" smtClean="0"/>
              <a:t>High :0.1354</a:t>
            </a:r>
            <a:endParaRPr lang="zh-CN" altLang="en-US" dirty="0"/>
          </a:p>
        </p:txBody>
      </p:sp>
    </p:spTree>
    <p:extLst>
      <p:ext uri="{BB962C8B-B14F-4D97-AF65-F5344CB8AC3E}">
        <p14:creationId xmlns:p14="http://schemas.microsoft.com/office/powerpoint/2010/main" xmlns="" val="56987404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015355"/>
            <a:ext cx="9468544" cy="430887"/>
          </a:xfrm>
          <a:prstGeom prst="rect">
            <a:avLst/>
          </a:prstGeom>
          <a:noFill/>
        </p:spPr>
        <p:txBody>
          <a:bodyPr wrap="square" rtlCol="0">
            <a:spAutoFit/>
          </a:bodyPr>
          <a:lstStyle/>
          <a:p>
            <a:pPr marL="342900" indent="-342900">
              <a:spcBef>
                <a:spcPct val="50000"/>
              </a:spcBef>
              <a:buFont typeface="Wingdings" pitchFamily="2" charset="2"/>
              <a:buChar char="n"/>
              <a:defRPr/>
            </a:pPr>
            <a:r>
              <a:rPr lang="en-US" altLang="zh-CN" sz="2200" b="1" i="1" dirty="0" smtClean="0">
                <a:solidFill>
                  <a:srgbClr val="A50021"/>
                </a:solidFill>
                <a:effectLst>
                  <a:outerShdw blurRad="38100" dist="38100" dir="2700000" algn="tl">
                    <a:srgbClr val="C0C0C0"/>
                  </a:outerShdw>
                </a:effectLst>
              </a:rPr>
              <a:t>Compare the predicted results with survey data </a:t>
            </a:r>
            <a:r>
              <a:rPr lang="en-US" altLang="zh-CN" sz="2200" b="1" i="1" dirty="0" smtClean="0">
                <a:solidFill>
                  <a:srgbClr val="00B050"/>
                </a:solidFill>
                <a:effectLst>
                  <a:outerShdw blurRad="38100" dist="38100" dir="2700000" algn="tl">
                    <a:srgbClr val="C0C0C0"/>
                  </a:outerShdw>
                </a:effectLst>
              </a:rPr>
              <a:t>(block by block)</a:t>
            </a:r>
            <a:endParaRPr lang="zh-CN" altLang="en-US" sz="2200" dirty="0">
              <a:solidFill>
                <a:srgbClr val="00B050"/>
              </a:solidFill>
            </a:endParaRPr>
          </a:p>
        </p:txBody>
      </p:sp>
      <p:sp>
        <p:nvSpPr>
          <p:cNvPr id="5" name="标题 1"/>
          <p:cNvSpPr txBox="1">
            <a:spLocks/>
          </p:cNvSpPr>
          <p:nvPr/>
        </p:nvSpPr>
        <p:spPr>
          <a:xfrm>
            <a:off x="457200" y="-27384"/>
            <a:ext cx="8229600" cy="1143000"/>
          </a:xfrm>
          <a:prstGeom prst="rect">
            <a:avLst/>
          </a:prstGeom>
        </p:spPr>
        <p:txBody>
          <a:bodyPr vert="horz" lIns="91440" tIns="45720" rIns="91440" bIns="45720" rtlCol="0" anchor="ctr">
            <a:normAutofit/>
          </a:bodyPr>
          <a:lstStyle>
            <a:defPPr>
              <a:defRPr lang="en-US"/>
            </a:defPPr>
            <a:lvl1pPr algn="ctr">
              <a:spcBef>
                <a:spcPct val="0"/>
              </a:spcBef>
              <a:buNone/>
              <a:defRPr sz="3600" b="1">
                <a:solidFill>
                  <a:srgbClr val="FFFF00"/>
                </a:solidFill>
                <a:effectLst>
                  <a:glow rad="101600">
                    <a:schemeClr val="accent1">
                      <a:satMod val="175000"/>
                      <a:alpha val="40000"/>
                    </a:schemeClr>
                  </a:glow>
                </a:effectLst>
                <a:latin typeface="+mj-lt"/>
                <a:ea typeface="+mj-ea"/>
                <a:cs typeface="+mj-cs"/>
              </a:defRPr>
            </a:lvl1pPr>
          </a:lstStyle>
          <a:p>
            <a:r>
              <a:rPr lang="en-US" altLang="zh-CN" dirty="0"/>
              <a:t>Experiment results</a:t>
            </a:r>
            <a:endParaRPr lang="zh-CN" altLang="en-US" dirty="0"/>
          </a:p>
        </p:txBody>
      </p:sp>
      <p:graphicFrame>
        <p:nvGraphicFramePr>
          <p:cNvPr id="6" name="表格 5"/>
          <p:cNvGraphicFramePr>
            <a:graphicFrameLocks noGrp="1"/>
          </p:cNvGraphicFramePr>
          <p:nvPr/>
        </p:nvGraphicFramePr>
        <p:xfrm>
          <a:off x="428596" y="4572087"/>
          <a:ext cx="8143932" cy="2181733"/>
        </p:xfrm>
        <a:graphic>
          <a:graphicData uri="http://schemas.openxmlformats.org/drawingml/2006/table">
            <a:tbl>
              <a:tblPr firstRow="1" bandRow="1">
                <a:tableStyleId>{5C22544A-7EE6-4342-B048-85BDC9FD1C3A}</a:tableStyleId>
              </a:tblPr>
              <a:tblGrid>
                <a:gridCol w="1285884"/>
                <a:gridCol w="2786082"/>
                <a:gridCol w="2681539"/>
                <a:gridCol w="1390427"/>
              </a:tblGrid>
              <a:tr h="316357">
                <a:tc>
                  <a:txBody>
                    <a:bodyPr/>
                    <a:lstStyle/>
                    <a:p>
                      <a:pPr algn="ctr">
                        <a:lnSpc>
                          <a:spcPct val="80000"/>
                        </a:lnSpc>
                      </a:pPr>
                      <a:r>
                        <a:rPr lang="en-US" altLang="zh-CN" dirty="0" smtClean="0"/>
                        <a:t>Year</a:t>
                      </a:r>
                      <a:endParaRPr lang="zh-CN" altLang="en-US" dirty="0"/>
                    </a:p>
                  </a:txBody>
                  <a:tcPr anchor="ctr"/>
                </a:tc>
                <a:tc>
                  <a:txBody>
                    <a:bodyPr/>
                    <a:lstStyle/>
                    <a:p>
                      <a:pPr algn="ctr">
                        <a:lnSpc>
                          <a:spcPct val="80000"/>
                        </a:lnSpc>
                      </a:pPr>
                      <a:r>
                        <a:rPr lang="en-US" altLang="zh-CN" dirty="0" smtClean="0"/>
                        <a:t>No. of survey snail block</a:t>
                      </a:r>
                      <a:endParaRPr lang="zh-CN" altLang="en-US" dirty="0"/>
                    </a:p>
                  </a:txBody>
                  <a:tcPr anchor="ctr"/>
                </a:tc>
                <a:tc>
                  <a:txBody>
                    <a:bodyPr/>
                    <a:lstStyle/>
                    <a:p>
                      <a:pPr algn="ctr">
                        <a:lnSpc>
                          <a:spcPct val="80000"/>
                        </a:lnSpc>
                      </a:pPr>
                      <a:r>
                        <a:rPr lang="en-US" altLang="zh-CN" dirty="0" smtClean="0"/>
                        <a:t>No.</a:t>
                      </a:r>
                      <a:r>
                        <a:rPr lang="en-US" altLang="zh-CN" baseline="0" dirty="0" smtClean="0"/>
                        <a:t> of predict snail block</a:t>
                      </a:r>
                      <a:endParaRPr lang="zh-CN" altLang="en-US" dirty="0"/>
                    </a:p>
                  </a:txBody>
                  <a:tcPr anchor="ctr"/>
                </a:tc>
                <a:tc>
                  <a:txBody>
                    <a:bodyPr/>
                    <a:lstStyle/>
                    <a:p>
                      <a:pPr algn="ctr">
                        <a:lnSpc>
                          <a:spcPct val="80000"/>
                        </a:lnSpc>
                      </a:pPr>
                      <a:r>
                        <a:rPr lang="en-US" altLang="zh-CN" sz="1800" b="1" u="none" kern="1200" dirty="0" smtClean="0">
                          <a:solidFill>
                            <a:schemeClr val="lt1"/>
                          </a:solidFill>
                          <a:latin typeface="+mn-lt"/>
                          <a:ea typeface="+mn-ea"/>
                          <a:cs typeface="+mn-cs"/>
                        </a:rPr>
                        <a:t>Accuracy</a:t>
                      </a:r>
                      <a:endParaRPr lang="zh-CN" altLang="en-US" sz="1800" b="1" u="none" kern="1200" dirty="0">
                        <a:solidFill>
                          <a:schemeClr val="lt1"/>
                        </a:solidFill>
                        <a:latin typeface="+mn-lt"/>
                        <a:ea typeface="+mn-ea"/>
                        <a:cs typeface="+mn-cs"/>
                      </a:endParaRPr>
                    </a:p>
                  </a:txBody>
                  <a:tcPr anchor="ctr"/>
                </a:tc>
              </a:tr>
              <a:tr h="294322">
                <a:tc>
                  <a:txBody>
                    <a:bodyPr/>
                    <a:lstStyle/>
                    <a:p>
                      <a:pPr algn="ctr">
                        <a:lnSpc>
                          <a:spcPct val="80000"/>
                        </a:lnSpc>
                      </a:pPr>
                      <a:r>
                        <a:rPr lang="en-US" altLang="zh-CN" b="1" dirty="0" smtClean="0"/>
                        <a:t>1990</a:t>
                      </a:r>
                      <a:endParaRPr lang="zh-CN" altLang="en-US" b="1" dirty="0"/>
                    </a:p>
                  </a:txBody>
                  <a:tcPr anchor="ctr"/>
                </a:tc>
                <a:tc>
                  <a:txBody>
                    <a:bodyPr/>
                    <a:lstStyle/>
                    <a:p>
                      <a:pPr algn="ctr">
                        <a:lnSpc>
                          <a:spcPct val="80000"/>
                        </a:lnSpc>
                      </a:pPr>
                      <a:r>
                        <a:rPr lang="en-US" altLang="zh-CN" b="1" dirty="0" smtClean="0"/>
                        <a:t>73</a:t>
                      </a:r>
                      <a:endParaRPr lang="zh-CN" altLang="en-US" b="1" dirty="0"/>
                    </a:p>
                  </a:txBody>
                  <a:tcPr anchor="ctr"/>
                </a:tc>
                <a:tc>
                  <a:txBody>
                    <a:bodyPr/>
                    <a:lstStyle/>
                    <a:p>
                      <a:pPr algn="ctr">
                        <a:lnSpc>
                          <a:spcPct val="80000"/>
                        </a:lnSpc>
                      </a:pPr>
                      <a:r>
                        <a:rPr lang="en-US" altLang="zh-CN" b="1" dirty="0" smtClean="0"/>
                        <a:t>64</a:t>
                      </a:r>
                      <a:endParaRPr lang="zh-CN" altLang="en-US" b="1" dirty="0"/>
                    </a:p>
                  </a:txBody>
                  <a:tcPr anchor="ctr"/>
                </a:tc>
                <a:tc>
                  <a:txBody>
                    <a:bodyPr/>
                    <a:lstStyle/>
                    <a:p>
                      <a:pPr marL="0" algn="ctr" defTabSz="914400" rtl="0" eaLnBrk="1" fontAlgn="b" latinLnBrk="0" hangingPunct="1">
                        <a:lnSpc>
                          <a:spcPct val="80000"/>
                        </a:lnSpc>
                      </a:pPr>
                      <a:r>
                        <a:rPr lang="en-US" altLang="zh-CN" sz="1800" b="1" kern="1200" dirty="0" smtClean="0">
                          <a:solidFill>
                            <a:schemeClr val="dk1"/>
                          </a:solidFill>
                          <a:latin typeface="+mn-lt"/>
                          <a:ea typeface="+mn-ea"/>
                          <a:cs typeface="+mn-cs"/>
                        </a:rPr>
                        <a:t>87.67%</a:t>
                      </a:r>
                      <a:endParaRPr lang="en-US" altLang="zh-CN" sz="1800" b="1" kern="1200" dirty="0">
                        <a:solidFill>
                          <a:schemeClr val="dk1"/>
                        </a:solidFill>
                        <a:latin typeface="+mn-lt"/>
                        <a:ea typeface="+mn-ea"/>
                        <a:cs typeface="+mn-cs"/>
                      </a:endParaRPr>
                    </a:p>
                  </a:txBody>
                  <a:tcPr marL="9525" marR="9525" marT="9525" marB="0" anchor="ctr"/>
                </a:tc>
              </a:tr>
              <a:tr h="294322">
                <a:tc>
                  <a:txBody>
                    <a:bodyPr/>
                    <a:lstStyle/>
                    <a:p>
                      <a:pPr algn="ctr">
                        <a:lnSpc>
                          <a:spcPct val="80000"/>
                        </a:lnSpc>
                      </a:pPr>
                      <a:r>
                        <a:rPr lang="en-US" altLang="zh-CN" b="1" dirty="0" smtClean="0"/>
                        <a:t>1995</a:t>
                      </a:r>
                      <a:endParaRPr lang="zh-CN" altLang="en-US" b="1" dirty="0"/>
                    </a:p>
                  </a:txBody>
                  <a:tcPr anchor="ctr"/>
                </a:tc>
                <a:tc>
                  <a:txBody>
                    <a:bodyPr/>
                    <a:lstStyle/>
                    <a:p>
                      <a:pPr algn="ctr">
                        <a:lnSpc>
                          <a:spcPct val="80000"/>
                        </a:lnSpc>
                      </a:pPr>
                      <a:r>
                        <a:rPr lang="en-US" altLang="zh-CN" b="1" dirty="0" smtClean="0"/>
                        <a:t>33</a:t>
                      </a:r>
                      <a:endParaRPr lang="zh-CN" altLang="en-US" b="1" dirty="0"/>
                    </a:p>
                  </a:txBody>
                  <a:tcPr anchor="ctr"/>
                </a:tc>
                <a:tc>
                  <a:txBody>
                    <a:bodyPr/>
                    <a:lstStyle/>
                    <a:p>
                      <a:pPr algn="ctr">
                        <a:lnSpc>
                          <a:spcPct val="80000"/>
                        </a:lnSpc>
                      </a:pPr>
                      <a:r>
                        <a:rPr lang="en-US" altLang="zh-CN" b="1" dirty="0" smtClean="0"/>
                        <a:t>30</a:t>
                      </a:r>
                      <a:endParaRPr lang="zh-CN" altLang="en-US" b="1" dirty="0"/>
                    </a:p>
                  </a:txBody>
                  <a:tcPr anchor="ctr"/>
                </a:tc>
                <a:tc>
                  <a:txBody>
                    <a:bodyPr/>
                    <a:lstStyle/>
                    <a:p>
                      <a:pPr marL="0" algn="ctr" defTabSz="914400" rtl="0" eaLnBrk="1" fontAlgn="b" latinLnBrk="0" hangingPunct="1">
                        <a:lnSpc>
                          <a:spcPct val="80000"/>
                        </a:lnSpc>
                      </a:pPr>
                      <a:r>
                        <a:rPr lang="en-US" altLang="zh-CN" sz="1800" b="1" kern="1200" dirty="0" smtClean="0">
                          <a:solidFill>
                            <a:schemeClr val="dk1"/>
                          </a:solidFill>
                          <a:latin typeface="+mn-lt"/>
                          <a:ea typeface="+mn-ea"/>
                          <a:cs typeface="+mn-cs"/>
                        </a:rPr>
                        <a:t>91%</a:t>
                      </a:r>
                      <a:endParaRPr lang="en-US" altLang="zh-CN" sz="1800" b="1" kern="1200" dirty="0">
                        <a:solidFill>
                          <a:schemeClr val="dk1"/>
                        </a:solidFill>
                        <a:latin typeface="+mn-lt"/>
                        <a:ea typeface="+mn-ea"/>
                        <a:cs typeface="+mn-cs"/>
                      </a:endParaRPr>
                    </a:p>
                  </a:txBody>
                  <a:tcPr marL="9525" marR="9525" marT="9525" marB="0" anchor="ctr"/>
                </a:tc>
              </a:tr>
              <a:tr h="294322">
                <a:tc>
                  <a:txBody>
                    <a:bodyPr/>
                    <a:lstStyle/>
                    <a:p>
                      <a:pPr algn="ctr">
                        <a:lnSpc>
                          <a:spcPct val="80000"/>
                        </a:lnSpc>
                      </a:pPr>
                      <a:r>
                        <a:rPr lang="en-US" altLang="zh-CN" b="1" dirty="0" smtClean="0"/>
                        <a:t>2000</a:t>
                      </a:r>
                      <a:endParaRPr lang="zh-CN" altLang="en-US" b="1" dirty="0"/>
                    </a:p>
                  </a:txBody>
                  <a:tcPr anchor="ctr"/>
                </a:tc>
                <a:tc>
                  <a:txBody>
                    <a:bodyPr/>
                    <a:lstStyle/>
                    <a:p>
                      <a:pPr algn="ctr">
                        <a:lnSpc>
                          <a:spcPct val="80000"/>
                        </a:lnSpc>
                      </a:pPr>
                      <a:r>
                        <a:rPr lang="en-US" altLang="zh-CN" b="1" dirty="0" smtClean="0"/>
                        <a:t>15</a:t>
                      </a:r>
                      <a:endParaRPr lang="zh-CN" altLang="en-US" b="1" dirty="0"/>
                    </a:p>
                  </a:txBody>
                  <a:tcPr anchor="ctr"/>
                </a:tc>
                <a:tc>
                  <a:txBody>
                    <a:bodyPr/>
                    <a:lstStyle/>
                    <a:p>
                      <a:pPr algn="ctr">
                        <a:lnSpc>
                          <a:spcPct val="80000"/>
                        </a:lnSpc>
                      </a:pPr>
                      <a:r>
                        <a:rPr lang="en-US" altLang="zh-CN" b="1" dirty="0" smtClean="0"/>
                        <a:t>15</a:t>
                      </a:r>
                      <a:endParaRPr lang="zh-CN" altLang="en-US" b="1" dirty="0"/>
                    </a:p>
                  </a:txBody>
                  <a:tcPr anchor="ctr"/>
                </a:tc>
                <a:tc>
                  <a:txBody>
                    <a:bodyPr/>
                    <a:lstStyle/>
                    <a:p>
                      <a:pPr marL="0" algn="ctr" defTabSz="914400" rtl="0" eaLnBrk="1" fontAlgn="b" latinLnBrk="0" hangingPunct="1">
                        <a:lnSpc>
                          <a:spcPct val="80000"/>
                        </a:lnSpc>
                      </a:pPr>
                      <a:r>
                        <a:rPr lang="en-US" altLang="zh-CN" sz="1800" b="1" kern="1200" dirty="0" smtClean="0">
                          <a:solidFill>
                            <a:schemeClr val="dk1"/>
                          </a:solidFill>
                          <a:latin typeface="+mn-lt"/>
                          <a:ea typeface="+mn-ea"/>
                          <a:cs typeface="+mn-cs"/>
                        </a:rPr>
                        <a:t>100%</a:t>
                      </a:r>
                      <a:endParaRPr lang="en-US" altLang="zh-CN" sz="1800" b="1" kern="1200" dirty="0">
                        <a:solidFill>
                          <a:schemeClr val="dk1"/>
                        </a:solidFill>
                        <a:latin typeface="+mn-lt"/>
                        <a:ea typeface="+mn-ea"/>
                        <a:cs typeface="+mn-cs"/>
                      </a:endParaRPr>
                    </a:p>
                  </a:txBody>
                  <a:tcPr marL="9525" marR="9525" marT="9525" marB="0" anchor="ctr"/>
                </a:tc>
              </a:tr>
              <a:tr h="294322">
                <a:tc>
                  <a:txBody>
                    <a:bodyPr/>
                    <a:lstStyle/>
                    <a:p>
                      <a:pPr algn="ctr">
                        <a:lnSpc>
                          <a:spcPct val="80000"/>
                        </a:lnSpc>
                      </a:pPr>
                      <a:r>
                        <a:rPr lang="en-US" altLang="zh-CN" b="1" dirty="0" smtClean="0"/>
                        <a:t>2007</a:t>
                      </a:r>
                      <a:endParaRPr lang="zh-CN" altLang="en-US" b="1" dirty="0"/>
                    </a:p>
                  </a:txBody>
                  <a:tcPr anchor="ctr"/>
                </a:tc>
                <a:tc>
                  <a:txBody>
                    <a:bodyPr/>
                    <a:lstStyle/>
                    <a:p>
                      <a:pPr algn="ctr">
                        <a:lnSpc>
                          <a:spcPct val="80000"/>
                        </a:lnSpc>
                      </a:pPr>
                      <a:r>
                        <a:rPr lang="en-US" altLang="zh-CN" b="1" dirty="0" smtClean="0"/>
                        <a:t>40</a:t>
                      </a:r>
                      <a:endParaRPr lang="zh-CN" altLang="en-US" b="1" dirty="0"/>
                    </a:p>
                  </a:txBody>
                  <a:tcPr anchor="ctr"/>
                </a:tc>
                <a:tc>
                  <a:txBody>
                    <a:bodyPr/>
                    <a:lstStyle/>
                    <a:p>
                      <a:pPr algn="ctr">
                        <a:lnSpc>
                          <a:spcPct val="80000"/>
                        </a:lnSpc>
                      </a:pPr>
                      <a:r>
                        <a:rPr lang="en-US" altLang="zh-CN" b="1" dirty="0" smtClean="0"/>
                        <a:t>37</a:t>
                      </a:r>
                      <a:endParaRPr lang="zh-CN" altLang="en-US" b="1" dirty="0"/>
                    </a:p>
                  </a:txBody>
                  <a:tcPr anchor="ctr"/>
                </a:tc>
                <a:tc>
                  <a:txBody>
                    <a:bodyPr/>
                    <a:lstStyle/>
                    <a:p>
                      <a:pPr marL="0" algn="ctr" defTabSz="914400" rtl="0" eaLnBrk="1" fontAlgn="b" latinLnBrk="0" hangingPunct="1">
                        <a:lnSpc>
                          <a:spcPct val="80000"/>
                        </a:lnSpc>
                      </a:pPr>
                      <a:r>
                        <a:rPr lang="en-US" altLang="zh-CN" sz="1800" b="1" kern="1200" dirty="0" smtClean="0">
                          <a:solidFill>
                            <a:schemeClr val="dk1"/>
                          </a:solidFill>
                          <a:latin typeface="+mn-lt"/>
                          <a:ea typeface="+mn-ea"/>
                          <a:cs typeface="+mn-cs"/>
                        </a:rPr>
                        <a:t>92.5%</a:t>
                      </a:r>
                      <a:endParaRPr lang="en-US" altLang="zh-CN" sz="1800" b="1" kern="1200" dirty="0">
                        <a:solidFill>
                          <a:schemeClr val="dk1"/>
                        </a:solidFill>
                        <a:latin typeface="+mn-lt"/>
                        <a:ea typeface="+mn-ea"/>
                        <a:cs typeface="+mn-cs"/>
                      </a:endParaRPr>
                    </a:p>
                  </a:txBody>
                  <a:tcPr marL="9525" marR="9525" marT="9525" marB="0" anchor="ctr"/>
                </a:tc>
              </a:tr>
              <a:tr h="294322">
                <a:tc>
                  <a:txBody>
                    <a:bodyPr/>
                    <a:lstStyle/>
                    <a:p>
                      <a:pPr algn="ctr">
                        <a:lnSpc>
                          <a:spcPct val="80000"/>
                        </a:lnSpc>
                      </a:pPr>
                      <a:r>
                        <a:rPr lang="en-US" altLang="zh-CN" b="1" dirty="0" smtClean="0"/>
                        <a:t>2010</a:t>
                      </a:r>
                      <a:endParaRPr lang="zh-CN" altLang="en-US" b="1" dirty="0"/>
                    </a:p>
                  </a:txBody>
                  <a:tcPr anchor="ctr"/>
                </a:tc>
                <a:tc>
                  <a:txBody>
                    <a:bodyPr/>
                    <a:lstStyle/>
                    <a:p>
                      <a:pPr algn="ctr">
                        <a:lnSpc>
                          <a:spcPct val="80000"/>
                        </a:lnSpc>
                      </a:pPr>
                      <a:r>
                        <a:rPr lang="en-US" altLang="zh-CN" b="1" dirty="0" smtClean="0"/>
                        <a:t>59</a:t>
                      </a:r>
                      <a:endParaRPr lang="zh-CN" altLang="en-US" b="1" dirty="0"/>
                    </a:p>
                  </a:txBody>
                  <a:tcPr anchor="ctr"/>
                </a:tc>
                <a:tc>
                  <a:txBody>
                    <a:bodyPr/>
                    <a:lstStyle/>
                    <a:p>
                      <a:pPr algn="ctr">
                        <a:lnSpc>
                          <a:spcPct val="80000"/>
                        </a:lnSpc>
                      </a:pPr>
                      <a:r>
                        <a:rPr lang="en-US" altLang="zh-CN" b="1" dirty="0" smtClean="0"/>
                        <a:t>52</a:t>
                      </a:r>
                      <a:endParaRPr lang="zh-CN" altLang="en-US" b="1" dirty="0"/>
                    </a:p>
                  </a:txBody>
                  <a:tcPr anchor="ctr"/>
                </a:tc>
                <a:tc>
                  <a:txBody>
                    <a:bodyPr/>
                    <a:lstStyle/>
                    <a:p>
                      <a:pPr marL="0" algn="ctr" defTabSz="914400" rtl="0" eaLnBrk="1" fontAlgn="b" latinLnBrk="0" hangingPunct="1">
                        <a:lnSpc>
                          <a:spcPct val="80000"/>
                        </a:lnSpc>
                      </a:pPr>
                      <a:r>
                        <a:rPr lang="en-US" altLang="zh-CN" sz="1800" b="1" kern="1200" dirty="0" smtClean="0">
                          <a:solidFill>
                            <a:schemeClr val="dk1"/>
                          </a:solidFill>
                          <a:latin typeface="+mn-lt"/>
                          <a:ea typeface="+mn-ea"/>
                          <a:cs typeface="+mn-cs"/>
                        </a:rPr>
                        <a:t>88.14%</a:t>
                      </a:r>
                      <a:endParaRPr lang="en-US" altLang="zh-CN" sz="1800" b="1" kern="1200" dirty="0">
                        <a:solidFill>
                          <a:schemeClr val="dk1"/>
                        </a:solidFill>
                        <a:latin typeface="+mn-lt"/>
                        <a:ea typeface="+mn-ea"/>
                        <a:cs typeface="+mn-cs"/>
                      </a:endParaRPr>
                    </a:p>
                  </a:txBody>
                  <a:tcPr marL="9525" marR="9525" marT="9525" marB="0" anchor="ctr"/>
                </a:tc>
              </a:tr>
              <a:tr h="294322">
                <a:tc>
                  <a:txBody>
                    <a:bodyPr/>
                    <a:lstStyle/>
                    <a:p>
                      <a:pPr marL="0" algn="ctr" defTabSz="914400" rtl="0" eaLnBrk="1" latinLnBrk="0" hangingPunct="1">
                        <a:lnSpc>
                          <a:spcPct val="80000"/>
                        </a:lnSpc>
                      </a:pPr>
                      <a:r>
                        <a:rPr lang="en-US" altLang="zh-CN" sz="1800" b="1" kern="1200" dirty="0" smtClean="0">
                          <a:solidFill>
                            <a:schemeClr val="dk1"/>
                          </a:solidFill>
                          <a:latin typeface="+mn-lt"/>
                          <a:ea typeface="+mn-ea"/>
                          <a:cs typeface="+mn-cs"/>
                        </a:rPr>
                        <a:t>Average</a:t>
                      </a:r>
                      <a:endParaRPr lang="zh-CN" altLang="en-US" sz="1800" b="1" kern="1200" dirty="0">
                        <a:solidFill>
                          <a:schemeClr val="dk1"/>
                        </a:solidFill>
                        <a:latin typeface="+mn-lt"/>
                        <a:ea typeface="+mn-ea"/>
                        <a:cs typeface="+mn-cs"/>
                      </a:endParaRPr>
                    </a:p>
                  </a:txBody>
                  <a:tcPr anchor="ctr"/>
                </a:tc>
                <a:tc>
                  <a:txBody>
                    <a:bodyPr/>
                    <a:lstStyle/>
                    <a:p>
                      <a:pPr>
                        <a:lnSpc>
                          <a:spcPct val="80000"/>
                        </a:lnSpc>
                      </a:pPr>
                      <a:endParaRPr lang="zh-CN" altLang="en-US" dirty="0"/>
                    </a:p>
                  </a:txBody>
                  <a:tcPr marL="9525" marR="9525" marT="9525" marB="0" anchor="ctr"/>
                </a:tc>
                <a:tc>
                  <a:txBody>
                    <a:bodyPr/>
                    <a:lstStyle/>
                    <a:p>
                      <a:pPr>
                        <a:lnSpc>
                          <a:spcPct val="80000"/>
                        </a:lnSpc>
                      </a:pPr>
                      <a:endParaRPr lang="zh-CN" altLang="en-US" dirty="0"/>
                    </a:p>
                  </a:txBody>
                  <a:tcPr marL="9525" marR="9525" marT="9525" marB="0" anchor="ctr"/>
                </a:tc>
                <a:tc>
                  <a:txBody>
                    <a:bodyPr/>
                    <a:lstStyle/>
                    <a:p>
                      <a:pPr marL="0" algn="ctr" defTabSz="914400" rtl="0" eaLnBrk="1" fontAlgn="b" latinLnBrk="0" hangingPunct="1">
                        <a:lnSpc>
                          <a:spcPct val="80000"/>
                        </a:lnSpc>
                      </a:pPr>
                      <a:r>
                        <a:rPr lang="en-US" altLang="zh-CN" sz="1800" b="1" kern="1200" dirty="0" smtClean="0">
                          <a:solidFill>
                            <a:srgbClr val="FF0000"/>
                          </a:solidFill>
                          <a:latin typeface="+mn-lt"/>
                          <a:ea typeface="+mn-ea"/>
                          <a:cs typeface="+mn-cs"/>
                        </a:rPr>
                        <a:t>92%</a:t>
                      </a:r>
                      <a:endParaRPr lang="en-US" altLang="zh-CN" sz="1800" b="1" kern="1200" dirty="0">
                        <a:solidFill>
                          <a:srgbClr val="FF0000"/>
                        </a:solidFill>
                        <a:latin typeface="+mn-lt"/>
                        <a:ea typeface="+mn-ea"/>
                        <a:cs typeface="+mn-cs"/>
                      </a:endParaRPr>
                    </a:p>
                  </a:txBody>
                  <a:tcPr marL="9525" marR="9525" marT="9525" marB="0" anchor="ctr"/>
                </a:tc>
              </a:tr>
            </a:tbl>
          </a:graphicData>
        </a:graphic>
      </p:graphicFrame>
      <p:grpSp>
        <p:nvGrpSpPr>
          <p:cNvPr id="2" name="组合 6"/>
          <p:cNvGrpSpPr/>
          <p:nvPr/>
        </p:nvGrpSpPr>
        <p:grpSpPr>
          <a:xfrm>
            <a:off x="1264045" y="1629000"/>
            <a:ext cx="7737111" cy="1800000"/>
            <a:chOff x="978293" y="1500174"/>
            <a:chExt cx="7737111" cy="1800000"/>
          </a:xfrm>
        </p:grpSpPr>
        <p:pic>
          <p:nvPicPr>
            <p:cNvPr id="8" name="Picture 2"/>
            <p:cNvPicPr>
              <a:picLocks noChangeAspect="1" noChangeArrowheads="1"/>
            </p:cNvPicPr>
            <p:nvPr/>
          </p:nvPicPr>
          <p:blipFill>
            <a:blip r:embed="rId2"/>
            <a:srcRect l="16320" t="4011" r="37298" b="14438"/>
            <a:stretch>
              <a:fillRect/>
            </a:stretch>
          </p:blipFill>
          <p:spPr bwMode="auto">
            <a:xfrm>
              <a:off x="978293" y="1500174"/>
              <a:ext cx="1593443" cy="1800000"/>
            </a:xfrm>
            <a:prstGeom prst="rect">
              <a:avLst/>
            </a:prstGeom>
            <a:noFill/>
            <a:ln w="9525">
              <a:noFill/>
              <a:miter lim="800000"/>
              <a:headEnd/>
              <a:tailEnd/>
            </a:ln>
            <a:effectLst/>
          </p:spPr>
        </p:pic>
        <p:pic>
          <p:nvPicPr>
            <p:cNvPr id="9" name="Picture 3"/>
            <p:cNvPicPr>
              <a:picLocks noChangeAspect="1" noChangeArrowheads="1"/>
            </p:cNvPicPr>
            <p:nvPr/>
          </p:nvPicPr>
          <p:blipFill>
            <a:blip r:embed="rId3"/>
            <a:srcRect l="22446" t="3975" r="33871" b="16527"/>
            <a:stretch>
              <a:fillRect/>
            </a:stretch>
          </p:blipFill>
          <p:spPr bwMode="auto">
            <a:xfrm>
              <a:off x="2532460" y="1500174"/>
              <a:ext cx="1539474" cy="1800000"/>
            </a:xfrm>
            <a:prstGeom prst="rect">
              <a:avLst/>
            </a:prstGeom>
            <a:noFill/>
            <a:ln w="9525">
              <a:noFill/>
              <a:miter lim="800000"/>
              <a:headEnd/>
              <a:tailEnd/>
            </a:ln>
            <a:effectLst/>
          </p:spPr>
        </p:pic>
        <p:pic>
          <p:nvPicPr>
            <p:cNvPr id="10" name="Picture 4"/>
            <p:cNvPicPr>
              <a:picLocks noChangeAspect="1" noChangeArrowheads="1"/>
            </p:cNvPicPr>
            <p:nvPr/>
          </p:nvPicPr>
          <p:blipFill>
            <a:blip r:embed="rId4"/>
            <a:srcRect l="20430" t="6067" r="35215" b="14435"/>
            <a:stretch>
              <a:fillRect/>
            </a:stretch>
          </p:blipFill>
          <p:spPr bwMode="auto">
            <a:xfrm>
              <a:off x="4080412" y="1500174"/>
              <a:ext cx="1563158" cy="1800000"/>
            </a:xfrm>
            <a:prstGeom prst="rect">
              <a:avLst/>
            </a:prstGeom>
            <a:noFill/>
            <a:ln w="9525">
              <a:noFill/>
              <a:miter lim="800000"/>
              <a:headEnd/>
              <a:tailEnd/>
            </a:ln>
            <a:effectLst/>
          </p:spPr>
        </p:pic>
        <p:pic>
          <p:nvPicPr>
            <p:cNvPr id="11" name="Picture 6"/>
            <p:cNvPicPr>
              <a:picLocks noChangeAspect="1" noChangeArrowheads="1"/>
            </p:cNvPicPr>
            <p:nvPr/>
          </p:nvPicPr>
          <p:blipFill>
            <a:blip r:embed="rId5"/>
            <a:srcRect l="23222" t="3975" r="34789" b="16527"/>
            <a:stretch>
              <a:fillRect/>
            </a:stretch>
          </p:blipFill>
          <p:spPr bwMode="auto">
            <a:xfrm>
              <a:off x="5592543" y="1500174"/>
              <a:ext cx="1479787" cy="1800000"/>
            </a:xfrm>
            <a:prstGeom prst="rect">
              <a:avLst/>
            </a:prstGeom>
            <a:noFill/>
            <a:ln w="9525">
              <a:noFill/>
              <a:miter lim="800000"/>
              <a:headEnd/>
              <a:tailEnd/>
            </a:ln>
            <a:effectLst/>
          </p:spPr>
        </p:pic>
        <p:pic>
          <p:nvPicPr>
            <p:cNvPr id="12" name="Picture 5"/>
            <p:cNvPicPr>
              <a:picLocks noChangeAspect="1" noChangeArrowheads="1"/>
            </p:cNvPicPr>
            <p:nvPr/>
          </p:nvPicPr>
          <p:blipFill>
            <a:blip r:embed="rId6"/>
            <a:srcRect l="19758" t="6067" r="34543" b="14435"/>
            <a:stretch>
              <a:fillRect/>
            </a:stretch>
          </p:blipFill>
          <p:spPr bwMode="auto">
            <a:xfrm>
              <a:off x="7104878" y="1500174"/>
              <a:ext cx="1610526" cy="1800000"/>
            </a:xfrm>
            <a:prstGeom prst="rect">
              <a:avLst/>
            </a:prstGeom>
            <a:noFill/>
            <a:ln w="9525">
              <a:noFill/>
              <a:miter lim="800000"/>
              <a:headEnd/>
              <a:tailEnd/>
            </a:ln>
            <a:effectLst/>
          </p:spPr>
        </p:pic>
      </p:grpSp>
      <p:sp>
        <p:nvSpPr>
          <p:cNvPr id="13" name="TextBox 12"/>
          <p:cNvSpPr txBox="1"/>
          <p:nvPr/>
        </p:nvSpPr>
        <p:spPr>
          <a:xfrm>
            <a:off x="1071538" y="3429000"/>
            <a:ext cx="8072462" cy="369332"/>
          </a:xfrm>
          <a:prstGeom prst="rect">
            <a:avLst/>
          </a:prstGeom>
          <a:noFill/>
        </p:spPr>
        <p:txBody>
          <a:bodyPr wrap="square" rtlCol="0">
            <a:spAutoFit/>
          </a:bodyPr>
          <a:lstStyle/>
          <a:p>
            <a:r>
              <a:rPr lang="en-US" altLang="zh-CN" dirty="0" smtClean="0"/>
              <a:t>               (a)1990              (b) 1995                (c)2000               (d)2007             e(2010)</a:t>
            </a:r>
            <a:endParaRPr lang="zh-CN" altLang="en-US" dirty="0"/>
          </a:p>
        </p:txBody>
      </p:sp>
      <p:grpSp>
        <p:nvGrpSpPr>
          <p:cNvPr id="3" name="组合 13"/>
          <p:cNvGrpSpPr/>
          <p:nvPr/>
        </p:nvGrpSpPr>
        <p:grpSpPr>
          <a:xfrm>
            <a:off x="-71470" y="1549034"/>
            <a:ext cx="3143272" cy="879834"/>
            <a:chOff x="7715272" y="1571612"/>
            <a:chExt cx="2428892" cy="879834"/>
          </a:xfrm>
        </p:grpSpPr>
        <p:pic>
          <p:nvPicPr>
            <p:cNvPr id="15" name="Picture 7"/>
            <p:cNvPicPr>
              <a:picLocks noChangeAspect="1" noChangeArrowheads="1"/>
            </p:cNvPicPr>
            <p:nvPr/>
          </p:nvPicPr>
          <p:blipFill>
            <a:blip r:embed="rId7"/>
            <a:srcRect r="43269"/>
            <a:stretch>
              <a:fillRect/>
            </a:stretch>
          </p:blipFill>
          <p:spPr bwMode="auto">
            <a:xfrm>
              <a:off x="7715272" y="1571612"/>
              <a:ext cx="428628" cy="857256"/>
            </a:xfrm>
            <a:prstGeom prst="rect">
              <a:avLst/>
            </a:prstGeom>
            <a:noFill/>
            <a:ln w="9525">
              <a:noFill/>
              <a:miter lim="800000"/>
              <a:headEnd/>
              <a:tailEnd/>
            </a:ln>
            <a:effectLst/>
          </p:spPr>
        </p:pic>
        <p:sp>
          <p:nvSpPr>
            <p:cNvPr id="16" name="TextBox 15"/>
            <p:cNvSpPr txBox="1"/>
            <p:nvPr/>
          </p:nvSpPr>
          <p:spPr>
            <a:xfrm>
              <a:off x="8143868" y="2112892"/>
              <a:ext cx="2000264" cy="338554"/>
            </a:xfrm>
            <a:prstGeom prst="rect">
              <a:avLst/>
            </a:prstGeom>
            <a:noFill/>
          </p:spPr>
          <p:txBody>
            <a:bodyPr wrap="square" rtlCol="0">
              <a:spAutoFit/>
            </a:bodyPr>
            <a:lstStyle/>
            <a:p>
              <a:r>
                <a:rPr lang="en-US" altLang="zh-CN" sz="1600" b="1" dirty="0" smtClean="0"/>
                <a:t>No survey data</a:t>
              </a:r>
              <a:endParaRPr lang="zh-CN" altLang="en-US" sz="1600" b="1" dirty="0"/>
            </a:p>
          </p:txBody>
        </p:sp>
        <p:sp>
          <p:nvSpPr>
            <p:cNvPr id="17" name="TextBox 16"/>
            <p:cNvSpPr txBox="1"/>
            <p:nvPr/>
          </p:nvSpPr>
          <p:spPr>
            <a:xfrm>
              <a:off x="8143868" y="1571612"/>
              <a:ext cx="2000264" cy="338554"/>
            </a:xfrm>
            <a:prstGeom prst="rect">
              <a:avLst/>
            </a:prstGeom>
            <a:noFill/>
          </p:spPr>
          <p:txBody>
            <a:bodyPr wrap="square" rtlCol="0">
              <a:spAutoFit/>
            </a:bodyPr>
            <a:lstStyle/>
            <a:p>
              <a:r>
                <a:rPr lang="en-US" altLang="zh-CN" sz="1600" b="1" dirty="0" smtClean="0"/>
                <a:t>Right predict </a:t>
              </a:r>
              <a:endParaRPr lang="zh-CN" altLang="en-US" sz="1600" b="1" dirty="0"/>
            </a:p>
          </p:txBody>
        </p:sp>
        <p:sp>
          <p:nvSpPr>
            <p:cNvPr id="18" name="TextBox 17"/>
            <p:cNvSpPr txBox="1"/>
            <p:nvPr/>
          </p:nvSpPr>
          <p:spPr>
            <a:xfrm>
              <a:off x="8143900" y="1857364"/>
              <a:ext cx="2000264" cy="338554"/>
            </a:xfrm>
            <a:prstGeom prst="rect">
              <a:avLst/>
            </a:prstGeom>
            <a:noFill/>
          </p:spPr>
          <p:txBody>
            <a:bodyPr wrap="square" rtlCol="0">
              <a:spAutoFit/>
            </a:bodyPr>
            <a:lstStyle/>
            <a:p>
              <a:r>
                <a:rPr lang="en-US" altLang="zh-CN" sz="1600" b="1" dirty="0" smtClean="0"/>
                <a:t>Wrong predict </a:t>
              </a:r>
              <a:endParaRPr lang="zh-CN" altLang="en-US" sz="1600" b="1" dirty="0"/>
            </a:p>
          </p:txBody>
        </p:sp>
      </p:grpSp>
      <p:sp>
        <p:nvSpPr>
          <p:cNvPr id="19" name="TextBox 18"/>
          <p:cNvSpPr txBox="1"/>
          <p:nvPr/>
        </p:nvSpPr>
        <p:spPr>
          <a:xfrm>
            <a:off x="1928794" y="4202676"/>
            <a:ext cx="6929486" cy="369332"/>
          </a:xfrm>
          <a:prstGeom prst="rect">
            <a:avLst/>
          </a:prstGeom>
          <a:noFill/>
        </p:spPr>
        <p:txBody>
          <a:bodyPr wrap="square" rtlCol="0">
            <a:spAutoFit/>
          </a:bodyPr>
          <a:lstStyle/>
          <a:p>
            <a:r>
              <a:rPr lang="en-US" altLang="zh-CN" b="1" dirty="0" smtClean="0"/>
              <a:t>Table.3 Accuracy of predicted snail distribution blocks </a:t>
            </a:r>
            <a:endParaRPr lang="zh-CN" altLang="en-US" b="1" dirty="0"/>
          </a:p>
        </p:txBody>
      </p:sp>
      <p:sp>
        <p:nvSpPr>
          <p:cNvPr id="20" name="TextBox 19"/>
          <p:cNvSpPr txBox="1"/>
          <p:nvPr/>
        </p:nvSpPr>
        <p:spPr>
          <a:xfrm>
            <a:off x="1928794" y="3774048"/>
            <a:ext cx="7286676" cy="369332"/>
          </a:xfrm>
          <a:prstGeom prst="rect">
            <a:avLst/>
          </a:prstGeom>
          <a:noFill/>
        </p:spPr>
        <p:txBody>
          <a:bodyPr wrap="square" rtlCol="0">
            <a:spAutoFit/>
          </a:bodyPr>
          <a:lstStyle/>
          <a:p>
            <a:r>
              <a:rPr lang="en-US" altLang="zh-CN" b="1" dirty="0" smtClean="0"/>
              <a:t>Fig. 6 Predicted results of the snail distribution blocks  </a:t>
            </a:r>
            <a:endParaRPr lang="zh-CN" altLang="en-US" b="1" dirty="0"/>
          </a:p>
        </p:txBody>
      </p:sp>
    </p:spTree>
    <p:extLst>
      <p:ext uri="{BB962C8B-B14F-4D97-AF65-F5344CB8AC3E}">
        <p14:creationId xmlns:p14="http://schemas.microsoft.com/office/powerpoint/2010/main" xmlns="" val="220921441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9552" y="4958878"/>
            <a:ext cx="8280920" cy="646331"/>
          </a:xfrm>
          <a:prstGeom prst="rect">
            <a:avLst/>
          </a:prstGeom>
          <a:noFill/>
        </p:spPr>
        <p:txBody>
          <a:bodyPr wrap="square" rtlCol="0">
            <a:spAutoFit/>
          </a:bodyPr>
          <a:lstStyle/>
          <a:p>
            <a:pPr algn="ctr"/>
            <a:r>
              <a:rPr lang="en-US" altLang="zh-CN" b="1" dirty="0" smtClean="0"/>
              <a:t>Fig.7 Estimation of snail distribution and density from 1990 to 2010</a:t>
            </a:r>
            <a:endParaRPr lang="zh-CN" altLang="en-US" b="1" dirty="0" smtClean="0"/>
          </a:p>
          <a:p>
            <a:endParaRPr lang="zh-CN" altLang="en-US" dirty="0"/>
          </a:p>
        </p:txBody>
      </p:sp>
      <p:sp>
        <p:nvSpPr>
          <p:cNvPr id="6" name="TextBox 5"/>
          <p:cNvSpPr txBox="1"/>
          <p:nvPr/>
        </p:nvSpPr>
        <p:spPr>
          <a:xfrm>
            <a:off x="714348" y="4620324"/>
            <a:ext cx="4500594" cy="338554"/>
          </a:xfrm>
          <a:prstGeom prst="rect">
            <a:avLst/>
          </a:prstGeom>
          <a:noFill/>
        </p:spPr>
        <p:txBody>
          <a:bodyPr wrap="square" rtlCol="0">
            <a:spAutoFit/>
          </a:bodyPr>
          <a:lstStyle/>
          <a:p>
            <a:r>
              <a:rPr lang="en-US" altLang="zh-CN" sz="1600" b="1" dirty="0" smtClean="0"/>
              <a:t>(a)Trend of  snail habitat areas change</a:t>
            </a:r>
            <a:endParaRPr lang="zh-CN" altLang="en-US" sz="1600" b="1" dirty="0"/>
          </a:p>
        </p:txBody>
      </p:sp>
      <p:sp>
        <p:nvSpPr>
          <p:cNvPr id="7" name="标题 1"/>
          <p:cNvSpPr txBox="1">
            <a:spLocks/>
          </p:cNvSpPr>
          <p:nvPr/>
        </p:nvSpPr>
        <p:spPr>
          <a:xfrm>
            <a:off x="457200" y="-27384"/>
            <a:ext cx="8229600" cy="1143000"/>
          </a:xfrm>
          <a:prstGeom prst="rect">
            <a:avLst/>
          </a:prstGeom>
        </p:spPr>
        <p:txBody>
          <a:bodyPr vert="horz" lIns="91440" tIns="45720" rIns="91440" bIns="45720" rtlCol="0" anchor="ctr">
            <a:normAutofit/>
          </a:bodyPr>
          <a:lstStyle>
            <a:defPPr>
              <a:defRPr lang="en-US"/>
            </a:defPPr>
            <a:lvl1pPr algn="ctr">
              <a:spcBef>
                <a:spcPct val="0"/>
              </a:spcBef>
              <a:buNone/>
              <a:defRPr sz="3600" b="1">
                <a:solidFill>
                  <a:srgbClr val="FFFF00"/>
                </a:solidFill>
                <a:effectLst>
                  <a:glow rad="101600">
                    <a:schemeClr val="accent1">
                      <a:satMod val="175000"/>
                      <a:alpha val="40000"/>
                    </a:schemeClr>
                  </a:glow>
                </a:effectLst>
                <a:latin typeface="+mj-lt"/>
                <a:ea typeface="+mj-ea"/>
                <a:cs typeface="+mj-cs"/>
              </a:defRPr>
            </a:lvl1pPr>
          </a:lstStyle>
          <a:p>
            <a:r>
              <a:rPr lang="en-US" altLang="zh-CN" dirty="0"/>
              <a:t>Experiment results</a:t>
            </a:r>
            <a:endParaRPr lang="zh-CN" altLang="en-US" dirty="0"/>
          </a:p>
        </p:txBody>
      </p:sp>
      <p:sp>
        <p:nvSpPr>
          <p:cNvPr id="8" name="TextBox 7"/>
          <p:cNvSpPr txBox="1"/>
          <p:nvPr/>
        </p:nvSpPr>
        <p:spPr>
          <a:xfrm>
            <a:off x="5286380" y="4548886"/>
            <a:ext cx="3214710" cy="338554"/>
          </a:xfrm>
          <a:prstGeom prst="rect">
            <a:avLst/>
          </a:prstGeom>
          <a:noFill/>
        </p:spPr>
        <p:txBody>
          <a:bodyPr wrap="square" rtlCol="0">
            <a:spAutoFit/>
          </a:bodyPr>
          <a:lstStyle/>
          <a:p>
            <a:r>
              <a:rPr lang="en-US" altLang="zh-CN" sz="1600" b="1" dirty="0" smtClean="0"/>
              <a:t>(b)Trend of snail density change</a:t>
            </a:r>
            <a:endParaRPr lang="zh-CN" altLang="en-US" sz="1600" b="1" dirty="0"/>
          </a:p>
        </p:txBody>
      </p:sp>
      <p:graphicFrame>
        <p:nvGraphicFramePr>
          <p:cNvPr id="9" name="图表 8"/>
          <p:cNvGraphicFramePr>
            <a:graphicFrameLocks/>
          </p:cNvGraphicFramePr>
          <p:nvPr>
            <p:extLst>
              <p:ext uri="{D42A27DB-BD31-4B8C-83A1-F6EECF244321}">
                <p14:modId xmlns:p14="http://schemas.microsoft.com/office/powerpoint/2010/main" xmlns="" val="1671114047"/>
              </p:ext>
            </p:extLst>
          </p:nvPr>
        </p:nvGraphicFramePr>
        <p:xfrm>
          <a:off x="278836" y="1805686"/>
          <a:ext cx="4291428"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图表 9"/>
          <p:cNvGraphicFramePr>
            <a:graphicFrameLocks/>
          </p:cNvGraphicFramePr>
          <p:nvPr>
            <p:extLst>
              <p:ext uri="{D42A27DB-BD31-4B8C-83A1-F6EECF244321}">
                <p14:modId xmlns:p14="http://schemas.microsoft.com/office/powerpoint/2010/main" xmlns="" val="1002388716"/>
              </p:ext>
            </p:extLst>
          </p:nvPr>
        </p:nvGraphicFramePr>
        <p:xfrm>
          <a:off x="4680012" y="1634236"/>
          <a:ext cx="3998248" cy="291465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p:cNvSpPr txBox="1"/>
          <p:nvPr/>
        </p:nvSpPr>
        <p:spPr>
          <a:xfrm>
            <a:off x="6623564" y="4238798"/>
            <a:ext cx="900764" cy="338554"/>
          </a:xfrm>
          <a:prstGeom prst="rect">
            <a:avLst/>
          </a:prstGeom>
          <a:noFill/>
        </p:spPr>
        <p:txBody>
          <a:bodyPr wrap="square" rtlCol="0">
            <a:spAutoFit/>
          </a:bodyPr>
          <a:lstStyle/>
          <a:p>
            <a:r>
              <a:rPr lang="en-US" altLang="zh-CN" sz="1600" b="1" dirty="0" smtClean="0"/>
              <a:t>Year</a:t>
            </a:r>
            <a:endParaRPr lang="zh-CN" altLang="en-US" sz="1600" b="1" dirty="0"/>
          </a:p>
        </p:txBody>
      </p:sp>
      <p:sp>
        <p:nvSpPr>
          <p:cNvPr id="12" name="TextBox 11"/>
          <p:cNvSpPr txBox="1"/>
          <p:nvPr/>
        </p:nvSpPr>
        <p:spPr>
          <a:xfrm>
            <a:off x="559520" y="5517232"/>
            <a:ext cx="7961538" cy="40011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altLang="zh-CN" sz="2000" b="1" dirty="0" smtClean="0"/>
              <a:t>The change trend of predicted result is in consist with the survey data.</a:t>
            </a:r>
            <a:endParaRPr lang="zh-CN" altLang="en-US" sz="2000" b="1" dirty="0"/>
          </a:p>
        </p:txBody>
      </p:sp>
      <p:sp>
        <p:nvSpPr>
          <p:cNvPr id="13" name="TextBox 12"/>
          <p:cNvSpPr txBox="1"/>
          <p:nvPr/>
        </p:nvSpPr>
        <p:spPr>
          <a:xfrm>
            <a:off x="0" y="1015355"/>
            <a:ext cx="9144000" cy="430887"/>
          </a:xfrm>
          <a:prstGeom prst="rect">
            <a:avLst/>
          </a:prstGeom>
          <a:noFill/>
        </p:spPr>
        <p:txBody>
          <a:bodyPr wrap="square" rtlCol="0">
            <a:spAutoFit/>
          </a:bodyPr>
          <a:lstStyle/>
          <a:p>
            <a:pPr marL="342900" indent="-342900">
              <a:spcBef>
                <a:spcPct val="50000"/>
              </a:spcBef>
              <a:buFont typeface="Wingdings" pitchFamily="2" charset="2"/>
              <a:buChar char="n"/>
              <a:defRPr/>
            </a:pPr>
            <a:r>
              <a:rPr lang="en-US" altLang="zh-CN" sz="2200" b="1" i="1" dirty="0" smtClean="0">
                <a:solidFill>
                  <a:srgbClr val="A50021"/>
                </a:solidFill>
                <a:effectLst>
                  <a:outerShdw blurRad="38100" dist="38100" dir="2700000" algn="tl">
                    <a:srgbClr val="C0C0C0"/>
                  </a:outerShdw>
                </a:effectLst>
              </a:rPr>
              <a:t>Compare the predicted results with survey data </a:t>
            </a:r>
            <a:r>
              <a:rPr lang="en-US" altLang="zh-CN" sz="2200" b="1" i="1" dirty="0" smtClean="0">
                <a:solidFill>
                  <a:srgbClr val="00B050"/>
                </a:solidFill>
                <a:effectLst>
                  <a:outerShdw blurRad="38100" dist="38100" dir="2700000" algn="tl">
                    <a:srgbClr val="C0C0C0"/>
                  </a:outerShdw>
                </a:effectLst>
              </a:rPr>
              <a:t>(by time series)</a:t>
            </a:r>
            <a:endParaRPr lang="zh-CN" altLang="en-US" sz="2200" dirty="0">
              <a:solidFill>
                <a:srgbClr val="00B050"/>
              </a:solidFill>
            </a:endParaRPr>
          </a:p>
        </p:txBody>
      </p:sp>
    </p:spTree>
    <p:extLst>
      <p:ext uri="{BB962C8B-B14F-4D97-AF65-F5344CB8AC3E}">
        <p14:creationId xmlns:p14="http://schemas.microsoft.com/office/powerpoint/2010/main" xmlns="" val="84959537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0" y="-94565"/>
            <a:ext cx="184731"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sz="3600" dirty="0">
              <a:solidFill>
                <a:srgbClr val="FFFF00"/>
              </a:solidFill>
            </a:endParaRPr>
          </a:p>
        </p:txBody>
      </p:sp>
      <p:sp>
        <p:nvSpPr>
          <p:cNvPr id="6" name="标题 1"/>
          <p:cNvSpPr txBox="1">
            <a:spLocks/>
          </p:cNvSpPr>
          <p:nvPr/>
        </p:nvSpPr>
        <p:spPr>
          <a:xfrm>
            <a:off x="457200" y="-27384"/>
            <a:ext cx="8229600" cy="1143000"/>
          </a:xfrm>
          <a:prstGeom prst="rect">
            <a:avLst/>
          </a:prstGeom>
        </p:spPr>
        <p:txBody>
          <a:bodyPr vert="horz" lIns="91440" tIns="45720" rIns="91440" bIns="45720" rtlCol="0" anchor="ctr">
            <a:normAutofit/>
          </a:bodyPr>
          <a:lstStyle>
            <a:defPPr>
              <a:defRPr lang="en-US"/>
            </a:defPPr>
            <a:lvl1pPr algn="ctr">
              <a:spcBef>
                <a:spcPct val="0"/>
              </a:spcBef>
              <a:buNone/>
              <a:defRPr sz="3600" b="1">
                <a:solidFill>
                  <a:srgbClr val="FFFF00"/>
                </a:solidFill>
                <a:effectLst>
                  <a:glow rad="101600">
                    <a:schemeClr val="accent1">
                      <a:satMod val="175000"/>
                      <a:alpha val="40000"/>
                    </a:schemeClr>
                  </a:glow>
                </a:effectLst>
                <a:latin typeface="+mj-lt"/>
                <a:ea typeface="+mj-ea"/>
                <a:cs typeface="+mj-cs"/>
              </a:defRPr>
            </a:lvl1pPr>
          </a:lstStyle>
          <a:p>
            <a:r>
              <a:rPr lang="en-US" altLang="zh-CN" dirty="0"/>
              <a:t>Experiment results</a:t>
            </a:r>
            <a:endParaRPr lang="zh-CN" altLang="en-US" dirty="0"/>
          </a:p>
        </p:txBody>
      </p:sp>
      <p:sp>
        <p:nvSpPr>
          <p:cNvPr id="7" name="Rectangle 4"/>
          <p:cNvSpPr>
            <a:spLocks noChangeArrowheads="1"/>
          </p:cNvSpPr>
          <p:nvPr/>
        </p:nvSpPr>
        <p:spPr bwMode="auto">
          <a:xfrm>
            <a:off x="322504" y="4714884"/>
            <a:ext cx="7814447" cy="58477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914400" algn="ctr" defTabSz="914400" rtl="0" eaLnBrk="1" fontAlgn="base" latinLnBrk="0" hangingPunct="1">
              <a:lnSpc>
                <a:spcPct val="100000"/>
              </a:lnSpc>
              <a:spcBef>
                <a:spcPct val="0"/>
              </a:spcBef>
              <a:spcAft>
                <a:spcPct val="0"/>
              </a:spcAft>
              <a:buClrTx/>
              <a:buSzTx/>
              <a:buFontTx/>
              <a:buNone/>
              <a:tabLst/>
            </a:pPr>
            <a:endParaRPr kumimoji="0" lang="zh-CN" altLang="en-US" sz="1600" b="1" i="0" u="none" strike="noStrike" cap="none" normalizeH="0" baseline="0" dirty="0" smtClean="0">
              <a:ln>
                <a:noFill/>
              </a:ln>
              <a:solidFill>
                <a:schemeClr val="tx1"/>
              </a:solidFill>
              <a:effectLst/>
              <a:latin typeface="Arial" pitchFamily="34" charset="0"/>
              <a:ea typeface="宋体" pitchFamily="2" charset="-122"/>
            </a:endParaRPr>
          </a:p>
          <a:p>
            <a:pPr indent="914400" algn="ctr" eaLnBrk="0" fontAlgn="base" hangingPunct="0">
              <a:spcBef>
                <a:spcPct val="0"/>
              </a:spcBef>
              <a:spcAft>
                <a:spcPct val="0"/>
              </a:spcAft>
            </a:pPr>
            <a:r>
              <a:rPr kumimoji="1" lang="en-US" altLang="zh-CN" sz="1600" b="1" dirty="0" smtClean="0">
                <a:latin typeface="Times" pitchFamily="18" charset="0"/>
                <a:ea typeface="Osaka" charset="-128"/>
              </a:rPr>
              <a:t>Fig.8 Comparison of field measured data (x-axis) and estimated data(y-axis</a:t>
            </a:r>
            <a:r>
              <a:rPr kumimoji="1" lang="en-US" altLang="zh-CN" sz="1600" dirty="0" smtClean="0">
                <a:latin typeface="Times" pitchFamily="18" charset="0"/>
                <a:ea typeface="Osaka" charset="-128"/>
              </a:rPr>
              <a:t>)</a:t>
            </a:r>
          </a:p>
        </p:txBody>
      </p:sp>
      <p:pic>
        <p:nvPicPr>
          <p:cNvPr id="8" name="图片 7"/>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85720" y="1771780"/>
            <a:ext cx="4143404" cy="3132000"/>
          </a:xfrm>
          <a:prstGeom prst="rect">
            <a:avLst/>
          </a:prstGeom>
          <a:noFill/>
          <a:ln>
            <a:noFill/>
          </a:ln>
        </p:spPr>
      </p:pic>
      <p:sp>
        <p:nvSpPr>
          <p:cNvPr id="9" name="TextBox 8"/>
          <p:cNvSpPr txBox="1"/>
          <p:nvPr/>
        </p:nvSpPr>
        <p:spPr>
          <a:xfrm>
            <a:off x="1470330" y="4396109"/>
            <a:ext cx="1428760" cy="369332"/>
          </a:xfrm>
          <a:prstGeom prst="rect">
            <a:avLst/>
          </a:prstGeom>
          <a:noFill/>
        </p:spPr>
        <p:txBody>
          <a:bodyPr wrap="square" rtlCol="0">
            <a:spAutoFit/>
          </a:bodyPr>
          <a:lstStyle/>
          <a:p>
            <a:endParaRPr lang="zh-CN" altLang="en-US" dirty="0"/>
          </a:p>
        </p:txBody>
      </p:sp>
      <p:sp>
        <p:nvSpPr>
          <p:cNvPr id="10" name="TextBox 9"/>
          <p:cNvSpPr txBox="1"/>
          <p:nvPr/>
        </p:nvSpPr>
        <p:spPr>
          <a:xfrm>
            <a:off x="-29868" y="1654128"/>
            <a:ext cx="8715436" cy="369332"/>
          </a:xfrm>
          <a:prstGeom prst="rect">
            <a:avLst/>
          </a:prstGeom>
          <a:noFill/>
        </p:spPr>
        <p:txBody>
          <a:bodyPr wrap="square" rtlCol="0">
            <a:spAutoFit/>
          </a:bodyPr>
          <a:lstStyle/>
          <a:p>
            <a:r>
              <a:rPr lang="en-US" altLang="zh-CN" dirty="0" smtClean="0"/>
              <a:t>                    (a) </a:t>
            </a:r>
            <a:r>
              <a:rPr lang="en-US" altLang="zh-CN" dirty="0" err="1" smtClean="0"/>
              <a:t>Junshan,Dongting</a:t>
            </a:r>
            <a:r>
              <a:rPr lang="en-US" altLang="zh-CN" dirty="0" smtClean="0"/>
              <a:t> Lake                              (b) </a:t>
            </a:r>
            <a:r>
              <a:rPr lang="zh-CN" altLang="en-US" dirty="0" smtClean="0"/>
              <a:t> </a:t>
            </a:r>
            <a:r>
              <a:rPr lang="en-US" altLang="zh-CN" dirty="0" err="1" smtClean="0"/>
              <a:t>Xinmin</a:t>
            </a:r>
            <a:r>
              <a:rPr lang="en-US" altLang="zh-CN" dirty="0" smtClean="0"/>
              <a:t> Beach,  </a:t>
            </a:r>
            <a:r>
              <a:rPr lang="en-US" altLang="zh-CN" dirty="0" err="1" smtClean="0"/>
              <a:t>Gaoyou</a:t>
            </a:r>
            <a:r>
              <a:rPr lang="en-US" altLang="zh-CN" dirty="0" smtClean="0"/>
              <a:t> Lake</a:t>
            </a:r>
            <a:endParaRPr lang="zh-CN" altLang="en-US" dirty="0" smtClean="0"/>
          </a:p>
        </p:txBody>
      </p:sp>
      <p:sp>
        <p:nvSpPr>
          <p:cNvPr id="11" name="TextBox 10"/>
          <p:cNvSpPr txBox="1"/>
          <p:nvPr/>
        </p:nvSpPr>
        <p:spPr>
          <a:xfrm>
            <a:off x="457200" y="5357826"/>
            <a:ext cx="8115328" cy="707886"/>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2000" b="1" dirty="0" smtClean="0"/>
              <a:t>The results compared with </a:t>
            </a:r>
            <a:r>
              <a:rPr lang="en-US" sz="2000" b="1" dirty="0" err="1" smtClean="0"/>
              <a:t>Dongting</a:t>
            </a:r>
            <a:r>
              <a:rPr lang="en-US" sz="2000" b="1" dirty="0" smtClean="0"/>
              <a:t> Lake had little difference, so the improved model is suitable for </a:t>
            </a:r>
            <a:r>
              <a:rPr lang="en-US" sz="2000" b="1" dirty="0" err="1" smtClean="0"/>
              <a:t>Xinmin</a:t>
            </a:r>
            <a:r>
              <a:rPr lang="en-US" sz="2000" b="1" dirty="0" smtClean="0"/>
              <a:t> Beach, near </a:t>
            </a:r>
            <a:r>
              <a:rPr lang="en-US" sz="2000" b="1" dirty="0" err="1" smtClean="0"/>
              <a:t>Gaoyou</a:t>
            </a:r>
            <a:r>
              <a:rPr lang="en-US" sz="2000" b="1" dirty="0" smtClean="0"/>
              <a:t> Lake.</a:t>
            </a:r>
            <a:endParaRPr lang="zh-CN" altLang="en-US" sz="2000" b="1" dirty="0"/>
          </a:p>
        </p:txBody>
      </p:sp>
      <p:pic>
        <p:nvPicPr>
          <p:cNvPr id="12" name="Picture 2"/>
          <p:cNvPicPr>
            <a:picLocks noChangeAspect="1" noChangeArrowheads="1"/>
          </p:cNvPicPr>
          <p:nvPr/>
        </p:nvPicPr>
        <p:blipFill>
          <a:blip r:embed="rId3"/>
          <a:srcRect l="33854" t="6689" r="30729"/>
          <a:stretch>
            <a:fillRect/>
          </a:stretch>
        </p:blipFill>
        <p:spPr bwMode="auto">
          <a:xfrm>
            <a:off x="5072066" y="2023460"/>
            <a:ext cx="3160650" cy="2989716"/>
          </a:xfrm>
          <a:prstGeom prst="rect">
            <a:avLst/>
          </a:prstGeom>
          <a:noFill/>
          <a:ln w="9525">
            <a:noFill/>
            <a:miter lim="800000"/>
            <a:headEnd/>
            <a:tailEnd/>
          </a:ln>
          <a:effectLst/>
        </p:spPr>
      </p:pic>
      <p:sp>
        <p:nvSpPr>
          <p:cNvPr id="13" name="TextBox 12"/>
          <p:cNvSpPr txBox="1"/>
          <p:nvPr/>
        </p:nvSpPr>
        <p:spPr>
          <a:xfrm>
            <a:off x="5857884" y="4123628"/>
            <a:ext cx="1928826" cy="584775"/>
          </a:xfrm>
          <a:prstGeom prst="rect">
            <a:avLst/>
          </a:prstGeom>
          <a:noFill/>
        </p:spPr>
        <p:txBody>
          <a:bodyPr wrap="square" rtlCol="0">
            <a:spAutoFit/>
          </a:bodyPr>
          <a:lstStyle/>
          <a:p>
            <a:r>
              <a:rPr lang="en-US" altLang="zh-CN" sz="1600" dirty="0" smtClean="0"/>
              <a:t>RMSE=0.024634</a:t>
            </a:r>
          </a:p>
          <a:p>
            <a:r>
              <a:rPr lang="en-US" altLang="zh-CN" sz="1600" dirty="0" smtClean="0"/>
              <a:t>NRMSD= 0.5636</a:t>
            </a:r>
            <a:endParaRPr lang="zh-CN" altLang="en-US" sz="1600" dirty="0"/>
          </a:p>
        </p:txBody>
      </p:sp>
      <p:sp>
        <p:nvSpPr>
          <p:cNvPr id="14" name="TextBox 13"/>
          <p:cNvSpPr txBox="1"/>
          <p:nvPr/>
        </p:nvSpPr>
        <p:spPr>
          <a:xfrm>
            <a:off x="0" y="1015355"/>
            <a:ext cx="9144000" cy="430887"/>
          </a:xfrm>
          <a:prstGeom prst="rect">
            <a:avLst/>
          </a:prstGeom>
          <a:noFill/>
        </p:spPr>
        <p:txBody>
          <a:bodyPr wrap="square" rtlCol="0">
            <a:spAutoFit/>
          </a:bodyPr>
          <a:lstStyle/>
          <a:p>
            <a:pPr marL="342900" indent="-342900">
              <a:spcBef>
                <a:spcPct val="50000"/>
              </a:spcBef>
              <a:buFont typeface="Wingdings" pitchFamily="2" charset="2"/>
              <a:buChar char="n"/>
              <a:defRPr/>
            </a:pPr>
            <a:r>
              <a:rPr lang="en-US" altLang="zh-CN" sz="2200" b="1" i="1" dirty="0" smtClean="0">
                <a:solidFill>
                  <a:srgbClr val="A50021"/>
                </a:solidFill>
                <a:effectLst>
                  <a:outerShdw blurRad="38100" dist="38100" dir="2700000" algn="tl">
                    <a:srgbClr val="C0C0C0"/>
                  </a:outerShdw>
                </a:effectLst>
              </a:rPr>
              <a:t>Compare the predicted results with survey data </a:t>
            </a:r>
            <a:r>
              <a:rPr lang="en-US" altLang="zh-CN" sz="2200" b="1" i="1" dirty="0" smtClean="0">
                <a:solidFill>
                  <a:srgbClr val="00B050"/>
                </a:solidFill>
                <a:effectLst>
                  <a:outerShdw blurRad="38100" dist="38100" dir="2700000" algn="tl">
                    <a:srgbClr val="C0C0C0"/>
                  </a:outerShdw>
                </a:effectLst>
              </a:rPr>
              <a:t>(</a:t>
            </a:r>
            <a:r>
              <a:rPr lang="en-US" altLang="zh-CN" sz="2200" b="1" i="1" dirty="0">
                <a:solidFill>
                  <a:srgbClr val="00B050"/>
                </a:solidFill>
                <a:effectLst>
                  <a:outerShdw blurRad="38100" dist="38100" dir="2700000" algn="tl">
                    <a:srgbClr val="C0C0C0"/>
                  </a:outerShdw>
                </a:effectLst>
              </a:rPr>
              <a:t>by </a:t>
            </a:r>
            <a:r>
              <a:rPr lang="en-US" altLang="zh-CN" sz="2200" b="1" i="1" dirty="0" smtClean="0">
                <a:solidFill>
                  <a:srgbClr val="00B050"/>
                </a:solidFill>
                <a:effectLst>
                  <a:outerShdw blurRad="38100" dist="38100" dir="2700000" algn="tl">
                    <a:srgbClr val="C0C0C0"/>
                  </a:outerShdw>
                </a:effectLst>
              </a:rPr>
              <a:t>scatter </a:t>
            </a:r>
            <a:r>
              <a:rPr lang="en-US" altLang="zh-CN" sz="2200" b="1" i="1" dirty="0">
                <a:solidFill>
                  <a:srgbClr val="00B050"/>
                </a:solidFill>
                <a:effectLst>
                  <a:outerShdw blurRad="38100" dist="38100" dir="2700000" algn="tl">
                    <a:srgbClr val="C0C0C0"/>
                  </a:outerShdw>
                </a:effectLst>
              </a:rPr>
              <a:t>diagram)</a:t>
            </a:r>
            <a:endParaRPr lang="zh-CN" altLang="en-US" sz="2200" dirty="0">
              <a:solidFill>
                <a:srgbClr val="00B050"/>
              </a:solidFill>
            </a:endParaRPr>
          </a:p>
        </p:txBody>
      </p:sp>
      <p:sp>
        <p:nvSpPr>
          <p:cNvPr id="2" name="右箭头 1"/>
          <p:cNvSpPr/>
          <p:nvPr/>
        </p:nvSpPr>
        <p:spPr>
          <a:xfrm>
            <a:off x="3995936" y="3103580"/>
            <a:ext cx="936104" cy="576064"/>
          </a:xfrm>
          <a:prstGeom prst="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a:p>
        </p:txBody>
      </p:sp>
    </p:spTree>
    <p:extLst>
      <p:ext uri="{BB962C8B-B14F-4D97-AF65-F5344CB8AC3E}">
        <p14:creationId xmlns:p14="http://schemas.microsoft.com/office/powerpoint/2010/main" xmlns="" val="180230234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
            <a:ext cx="8229600" cy="1143000"/>
          </a:xfrm>
        </p:spPr>
        <p:txBody>
          <a:bodyPr>
            <a:normAutofit/>
          </a:bodyPr>
          <a:lstStyle/>
          <a:p>
            <a:r>
              <a:rPr lang="en-GB" altLang="en-US" sz="3600" b="1" dirty="0" smtClean="0">
                <a:solidFill>
                  <a:srgbClr val="FFFF66"/>
                </a:solidFill>
                <a:effectLst>
                  <a:outerShdw blurRad="38100" dist="38100" dir="2700000" algn="tl">
                    <a:srgbClr val="C0C0C0"/>
                  </a:outerShdw>
                </a:effectLst>
              </a:rPr>
              <a:t>Project </a:t>
            </a:r>
            <a:r>
              <a:rPr lang="en-GB" altLang="en-US" sz="3600" b="1" dirty="0" smtClean="0">
                <a:solidFill>
                  <a:srgbClr val="FFFF66"/>
                </a:solidFill>
                <a:effectLst>
                  <a:outerShdw blurRad="38100" dist="38100" dir="2700000" algn="tl">
                    <a:srgbClr val="C0C0C0"/>
                  </a:outerShdw>
                </a:effectLst>
              </a:rPr>
              <a:t>Background</a:t>
            </a:r>
            <a:endParaRPr lang="en-GB" altLang="en-US" sz="3600" b="1" dirty="0">
              <a:solidFill>
                <a:srgbClr val="FFFF66"/>
              </a:solidFill>
              <a:effectLst>
                <a:outerShdw blurRad="38100" dist="38100" dir="2700000" algn="tl">
                  <a:srgbClr val="C0C0C0"/>
                </a:outerShdw>
              </a:effectLst>
            </a:endParaRPr>
          </a:p>
        </p:txBody>
      </p:sp>
      <p:sp>
        <p:nvSpPr>
          <p:cNvPr id="119" name="Rectangle 13"/>
          <p:cNvSpPr>
            <a:spLocks noChangeArrowheads="1"/>
          </p:cNvSpPr>
          <p:nvPr/>
        </p:nvSpPr>
        <p:spPr bwMode="auto">
          <a:xfrm>
            <a:off x="4572000" y="981075"/>
            <a:ext cx="4105275" cy="131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p>
            <a:pPr marL="342900" indent="-342900" algn="ctr" defTabSz="912813">
              <a:lnSpc>
                <a:spcPct val="120000"/>
              </a:lnSpc>
              <a:spcBef>
                <a:spcPct val="20000"/>
              </a:spcBef>
              <a:buClr>
                <a:schemeClr val="hlink"/>
              </a:buClr>
              <a:buSzPct val="110000"/>
              <a:buFont typeface="Wingdings" pitchFamily="2" charset="2"/>
              <a:buBlip>
                <a:blip r:embed="rId3"/>
              </a:buBlip>
            </a:pPr>
            <a:endParaRPr kumimoji="1" lang="zh-CN" altLang="zh-CN" sz="2000" b="1">
              <a:solidFill>
                <a:srgbClr val="000000"/>
              </a:solidFill>
              <a:latin typeface="Times New Roman" pitchFamily="18" charset="0"/>
              <a:ea typeface="宋体" pitchFamily="2" charset="-122"/>
            </a:endParaRPr>
          </a:p>
        </p:txBody>
      </p:sp>
      <p:sp>
        <p:nvSpPr>
          <p:cNvPr id="32" name="Oval 3"/>
          <p:cNvSpPr>
            <a:spLocks noChangeArrowheads="1"/>
          </p:cNvSpPr>
          <p:nvPr/>
        </p:nvSpPr>
        <p:spPr bwMode="gray">
          <a:xfrm>
            <a:off x="2763449" y="2680817"/>
            <a:ext cx="3111574" cy="3052888"/>
          </a:xfrm>
          <a:prstGeom prst="ellipse">
            <a:avLst/>
          </a:prstGeom>
          <a:noFill/>
          <a:ln w="12700">
            <a:solidFill>
              <a:srgbClr val="000000"/>
            </a:solidFill>
            <a:prstDash val="sysDot"/>
            <a:round/>
            <a:headEnd/>
            <a:tailEnd/>
          </a:ln>
          <a:effectLst/>
          <a:extLst>
            <a:ext uri="{909E8E84-426E-40DD-AFC4-6F175D3DCCD1}">
              <a14:hiddenFill xmlns:a14="http://schemas.microsoft.com/office/drawing/2010/main" xmlns="">
                <a:gradFill rotWithShape="1">
                  <a:gsLst>
                    <a:gs pos="0">
                      <a:srgbClr val="FFFFCC">
                        <a:gamma/>
                        <a:shade val="60784"/>
                        <a:invGamma/>
                      </a:srgbClr>
                    </a:gs>
                    <a:gs pos="100000">
                      <a:srgbClr val="FFFFCC">
                        <a:alpha val="0"/>
                      </a:srgbClr>
                    </a:gs>
                  </a:gsLst>
                  <a:path path="shape">
                    <a:fillToRect l="50000" t="50000" r="50000" b="50000"/>
                  </a:path>
                </a:gra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33" name="Oval 4"/>
          <p:cNvSpPr>
            <a:spLocks noChangeArrowheads="1"/>
          </p:cNvSpPr>
          <p:nvPr/>
        </p:nvSpPr>
        <p:spPr bwMode="gray">
          <a:xfrm>
            <a:off x="2934510" y="2843138"/>
            <a:ext cx="2745727" cy="2745726"/>
          </a:xfrm>
          <a:prstGeom prst="ellipse">
            <a:avLst/>
          </a:prstGeom>
          <a:noFill/>
          <a:ln w="12700">
            <a:solidFill>
              <a:srgbClr val="000000"/>
            </a:solidFill>
            <a:prstDash val="sysDot"/>
            <a:round/>
            <a:headEnd/>
            <a:tailEnd/>
          </a:ln>
          <a:effectLst/>
          <a:extLst>
            <a:ext uri="{909E8E84-426E-40DD-AFC4-6F175D3DCCD1}">
              <a14:hiddenFill xmlns:a14="http://schemas.microsoft.com/office/drawing/2010/main" xmlns="">
                <a:gradFill rotWithShape="1">
                  <a:gsLst>
                    <a:gs pos="0">
                      <a:srgbClr val="FFFFCC">
                        <a:gamma/>
                        <a:shade val="60784"/>
                        <a:invGamma/>
                      </a:srgbClr>
                    </a:gs>
                    <a:gs pos="100000">
                      <a:srgbClr val="FFFFCC">
                        <a:alpha val="0"/>
                      </a:srgbClr>
                    </a:gs>
                  </a:gsLst>
                  <a:path path="shape">
                    <a:fillToRect l="50000" t="50000" r="50000" b="50000"/>
                  </a:path>
                </a:gra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34" name="Oval 5"/>
          <p:cNvSpPr>
            <a:spLocks noChangeArrowheads="1"/>
          </p:cNvSpPr>
          <p:nvPr/>
        </p:nvSpPr>
        <p:spPr bwMode="gray">
          <a:xfrm>
            <a:off x="3104323" y="3100355"/>
            <a:ext cx="2338675" cy="2338674"/>
          </a:xfrm>
          <a:prstGeom prst="ellipse">
            <a:avLst/>
          </a:prstGeom>
          <a:noFill/>
          <a:ln w="12700">
            <a:solidFill>
              <a:srgbClr val="000000"/>
            </a:solidFill>
            <a:prstDash val="sysDot"/>
            <a:round/>
            <a:headEnd/>
            <a:tailEnd/>
          </a:ln>
          <a:effectLst/>
          <a:extLst>
            <a:ext uri="{909E8E84-426E-40DD-AFC4-6F175D3DCCD1}">
              <a14:hiddenFill xmlns:a14="http://schemas.microsoft.com/office/drawing/2010/main" xmlns="">
                <a:gradFill rotWithShape="1">
                  <a:gsLst>
                    <a:gs pos="0">
                      <a:srgbClr val="FFFFCC">
                        <a:gamma/>
                        <a:shade val="60784"/>
                        <a:invGamma/>
                      </a:srgbClr>
                    </a:gs>
                    <a:gs pos="100000">
                      <a:srgbClr val="FFFFCC">
                        <a:alpha val="0"/>
                      </a:srgbClr>
                    </a:gs>
                  </a:gsLst>
                  <a:path path="shape">
                    <a:fillToRect l="50000" t="50000" r="50000" b="50000"/>
                  </a:path>
                </a:gra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35" name="AutoShape 6"/>
          <p:cNvSpPr>
            <a:spLocks noChangeArrowheads="1"/>
          </p:cNvSpPr>
          <p:nvPr/>
        </p:nvSpPr>
        <p:spPr bwMode="gray">
          <a:xfrm rot="9044363">
            <a:off x="2266999" y="4195300"/>
            <a:ext cx="1472128" cy="1459642"/>
          </a:xfrm>
          <a:prstGeom prst="chevron">
            <a:avLst>
              <a:gd name="adj" fmla="val 28655"/>
            </a:avLst>
          </a:prstGeom>
          <a:solidFill>
            <a:srgbClr val="E1595C"/>
          </a:solidFill>
          <a:ln>
            <a:noFill/>
          </a:ln>
          <a:effectLst/>
          <a:scene3d>
            <a:camera prst="legacyObliqueTopRight"/>
            <a:lightRig rig="legacyFlat3" dir="b"/>
          </a:scene3d>
          <a:sp3d extrusionH="163500" prstMaterial="legacyMatte">
            <a:bevelT w="13500" h="13500" prst="angle"/>
            <a:bevelB w="13500" h="13500" prst="angle"/>
            <a:extrusionClr>
              <a:srgbClr val="E1595C"/>
            </a:extrusionClr>
          </a:sp3d>
          <a:extLst>
            <a:ext uri="{91240B29-F687-4F45-9708-019B960494DF}">
              <a14:hiddenLine xmlns:a14="http://schemas.microsoft.com/office/drawing/2010/main" xmlns="" w="9525">
                <a:noFill/>
                <a:miter lim="800000"/>
                <a:headEnd/>
                <a:tailEnd/>
              </a14:hiddenLine>
            </a:ext>
            <a:ext uri="{AF507438-7753-43E0-B8FC-AC1667EBCBE1}">
              <a14:hiddenEffects xmlns:a14="http://schemas.microsoft.com/office/drawing/2010/main" xmlns="">
                <a:effectLst>
                  <a:outerShdw sy="50000" kx="-2453608" rotWithShape="0">
                    <a:schemeClr val="bg2">
                      <a:alpha val="50000"/>
                    </a:schemeClr>
                  </a:outerShdw>
                </a:effectLst>
              </a14:hiddenEffects>
            </a:ext>
          </a:extLst>
        </p:spPr>
        <p:txBody>
          <a:bodyPr wrap="none" anchor="ctr">
            <a:flatTx/>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36" name="AutoShape 7"/>
          <p:cNvSpPr>
            <a:spLocks noChangeArrowheads="1"/>
          </p:cNvSpPr>
          <p:nvPr/>
        </p:nvSpPr>
        <p:spPr bwMode="gray">
          <a:xfrm rot="16200000">
            <a:off x="3513872" y="2196441"/>
            <a:ext cx="1472129" cy="1459642"/>
          </a:xfrm>
          <a:prstGeom prst="chevron">
            <a:avLst>
              <a:gd name="adj" fmla="val 28655"/>
            </a:avLst>
          </a:prstGeom>
          <a:solidFill>
            <a:srgbClr val="4BA5EF"/>
          </a:solidFill>
          <a:ln>
            <a:noFill/>
          </a:ln>
          <a:effectLst/>
          <a:scene3d>
            <a:camera prst="legacyObliqueTopRight"/>
            <a:lightRig rig="legacyFlat3" dir="b"/>
          </a:scene3d>
          <a:sp3d extrusionH="163500" prstMaterial="legacyPlastic">
            <a:bevelT w="13500" h="13500" prst="angle"/>
            <a:bevelB w="13500" h="13500" prst="angle"/>
            <a:extrusionClr>
              <a:srgbClr val="4BA5EF"/>
            </a:extrusionClr>
          </a:sp3d>
          <a:extLst>
            <a:ext uri="{91240B29-F687-4F45-9708-019B960494DF}">
              <a14:hiddenLine xmlns:a14="http://schemas.microsoft.com/office/drawing/2010/main" xmlns="" w="9525">
                <a:noFill/>
                <a:miter lim="800000"/>
                <a:headEnd/>
                <a:tailEnd/>
              </a14:hiddenLine>
            </a:ext>
            <a:ext uri="{AF507438-7753-43E0-B8FC-AC1667EBCBE1}">
              <a14:hiddenEffects xmlns:a14="http://schemas.microsoft.com/office/drawing/2010/main" xmlns="">
                <a:effectLst>
                  <a:outerShdw sy="50000" kx="-2453608" rotWithShape="0">
                    <a:schemeClr val="bg2">
                      <a:alpha val="50000"/>
                    </a:schemeClr>
                  </a:outerShdw>
                </a:effectLst>
              </a14:hiddenEffects>
            </a:ext>
          </a:extLst>
        </p:spPr>
        <p:txBody>
          <a:bodyPr wrap="none" anchor="ctr">
            <a:flatTx/>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37" name="AutoShape 8"/>
          <p:cNvSpPr>
            <a:spLocks noChangeArrowheads="1"/>
          </p:cNvSpPr>
          <p:nvPr/>
        </p:nvSpPr>
        <p:spPr bwMode="gray">
          <a:xfrm rot="1788254">
            <a:off x="4679684" y="4226309"/>
            <a:ext cx="1472128" cy="1459642"/>
          </a:xfrm>
          <a:prstGeom prst="chevron">
            <a:avLst>
              <a:gd name="adj" fmla="val 28655"/>
            </a:avLst>
          </a:prstGeom>
          <a:solidFill>
            <a:srgbClr val="80E05A"/>
          </a:solidFill>
          <a:ln>
            <a:noFill/>
          </a:ln>
          <a:effectLst/>
          <a:scene3d>
            <a:camera prst="legacyObliqueTopRight"/>
            <a:lightRig rig="legacyFlat3" dir="b"/>
          </a:scene3d>
          <a:sp3d extrusionH="163500" prstMaterial="legacyMatte">
            <a:bevelT w="13500" h="13500" prst="angle"/>
            <a:bevelB w="13500" h="13500" prst="angle"/>
            <a:extrusionClr>
              <a:srgbClr val="80E05A"/>
            </a:extrusionClr>
          </a:sp3d>
          <a:extLst>
            <a:ext uri="{91240B29-F687-4F45-9708-019B960494DF}">
              <a14:hiddenLine xmlns:a14="http://schemas.microsoft.com/office/drawing/2010/main" xmlns="" w="9525">
                <a:no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flatTx/>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42" name="Text Box 13"/>
          <p:cNvSpPr txBox="1">
            <a:spLocks noChangeArrowheads="1"/>
          </p:cNvSpPr>
          <p:nvPr/>
        </p:nvSpPr>
        <p:spPr bwMode="black">
          <a:xfrm>
            <a:off x="357503" y="1861037"/>
            <a:ext cx="3121427" cy="1169551"/>
          </a:xfrm>
          <a:prstGeom prst="rect">
            <a:avLst/>
          </a:prstGeom>
          <a:solidFill>
            <a:schemeClr val="lt1">
              <a:alpha val="5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lvl1pPr marL="120650" indent="-120650">
              <a:defRPr>
                <a:solidFill>
                  <a:schemeClr val="tx1"/>
                </a:solidFill>
                <a:latin typeface="Arial" pitchFamily="34" charset="0"/>
              </a:defRPr>
            </a:lvl1pPr>
            <a:lvl2pPr>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marL="0" lvl="0" indent="0" eaLnBrk="0" hangingPunct="0"/>
            <a:r>
              <a:rPr lang="en-US" altLang="zh-CN" sz="1400" b="1" kern="0" dirty="0" smtClean="0">
                <a:ea typeface="宋体" pitchFamily="2" charset="-122"/>
              </a:rPr>
              <a:t>Remote sensing </a:t>
            </a:r>
            <a:r>
              <a:rPr lang="en-US" altLang="zh-CN" sz="1400" b="1" kern="0" dirty="0">
                <a:ea typeface="宋体" pitchFamily="2" charset="-122"/>
              </a:rPr>
              <a:t>experts may not exactly know </a:t>
            </a:r>
            <a:r>
              <a:rPr lang="en-US" altLang="zh-CN" sz="1400" b="1" kern="0" dirty="0">
                <a:solidFill>
                  <a:srgbClr val="0000FF"/>
                </a:solidFill>
                <a:ea typeface="宋体" pitchFamily="2" charset="-122"/>
              </a:rPr>
              <a:t>what environmental factors are required</a:t>
            </a:r>
            <a:r>
              <a:rPr lang="en-US" altLang="zh-CN" sz="1400" b="1" kern="0" dirty="0">
                <a:ea typeface="宋体" pitchFamily="2" charset="-122"/>
              </a:rPr>
              <a:t> to identify the incubators of vector-borne diseases.</a:t>
            </a:r>
            <a:endParaRPr kumimoji="0" lang="en-US" altLang="zh-CN" sz="1200" b="0" i="0" u="none" strike="noStrike" kern="0" cap="none" spc="0" normalizeH="0" baseline="0" noProof="0" dirty="0" smtClean="0">
              <a:ln>
                <a:noFill/>
              </a:ln>
              <a:effectLst/>
              <a:uLnTx/>
              <a:uFillTx/>
              <a:ea typeface="宋体" pitchFamily="2" charset="-122"/>
            </a:endParaRPr>
          </a:p>
        </p:txBody>
      </p:sp>
      <p:sp>
        <p:nvSpPr>
          <p:cNvPr id="46" name="Text Box 13"/>
          <p:cNvSpPr txBox="1">
            <a:spLocks noChangeArrowheads="1"/>
          </p:cNvSpPr>
          <p:nvPr/>
        </p:nvSpPr>
        <p:spPr bwMode="black">
          <a:xfrm>
            <a:off x="29073" y="4216001"/>
            <a:ext cx="2272690" cy="1815882"/>
          </a:xfrm>
          <a:prstGeom prst="rect">
            <a:avLst/>
          </a:prstGeom>
          <a:solidFill>
            <a:schemeClr val="lt1">
              <a:alpha val="50000"/>
            </a:schemeClr>
          </a:solidFill>
          <a:ln/>
        </p:spPr>
        <p:style>
          <a:lnRef idx="2">
            <a:schemeClr val="accent2"/>
          </a:lnRef>
          <a:fillRef idx="1">
            <a:schemeClr val="lt1"/>
          </a:fillRef>
          <a:effectRef idx="0">
            <a:schemeClr val="accent2"/>
          </a:effectRef>
          <a:fontRef idx="minor">
            <a:schemeClr val="dk1"/>
          </a:fontRef>
        </p:style>
        <p:txBody>
          <a:bodyPr wrap="square">
            <a:spAutoFit/>
          </a:bodyPr>
          <a:lstStyle>
            <a:lvl1pPr marL="120650" indent="-120650">
              <a:defRPr>
                <a:solidFill>
                  <a:schemeClr val="tx1"/>
                </a:solidFill>
                <a:latin typeface="Arial" pitchFamily="34" charset="0"/>
              </a:defRPr>
            </a:lvl1pPr>
            <a:lvl2pPr>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marL="0" lvl="0" indent="0" eaLnBrk="0" hangingPunct="0"/>
            <a:r>
              <a:rPr lang="en-US" altLang="zh-CN" sz="1400" b="1" kern="0" dirty="0" smtClean="0">
                <a:ea typeface="宋体" pitchFamily="2" charset="-122"/>
              </a:rPr>
              <a:t>Effective RS </a:t>
            </a:r>
            <a:r>
              <a:rPr lang="en-US" altLang="zh-CN" sz="1400" b="1" kern="0" dirty="0">
                <a:ea typeface="宋体" pitchFamily="2" charset="-122"/>
              </a:rPr>
              <a:t>data processing and parameters retrieval techniques are also </a:t>
            </a:r>
            <a:r>
              <a:rPr lang="en-US" altLang="zh-CN" sz="1400" b="1" kern="0" dirty="0">
                <a:solidFill>
                  <a:srgbClr val="0000FF"/>
                </a:solidFill>
                <a:ea typeface="宋体" pitchFamily="2" charset="-122"/>
              </a:rPr>
              <a:t>challenges for hygiene experts </a:t>
            </a:r>
            <a:r>
              <a:rPr lang="en-US" altLang="zh-CN" sz="1400" b="1" kern="0" dirty="0">
                <a:ea typeface="宋体" pitchFamily="2" charset="-122"/>
              </a:rPr>
              <a:t>who are lack of experience of remote sensing applications. </a:t>
            </a:r>
            <a:endParaRPr kumimoji="0" lang="en-US" altLang="zh-CN" sz="1200" b="0" i="0" u="none" strike="noStrike" kern="0" cap="none" spc="0" normalizeH="0" baseline="0" noProof="0" dirty="0" smtClean="0">
              <a:ln>
                <a:noFill/>
              </a:ln>
              <a:effectLst/>
              <a:uLnTx/>
              <a:uFillTx/>
              <a:ea typeface="宋体" pitchFamily="2" charset="-122"/>
            </a:endParaRPr>
          </a:p>
        </p:txBody>
      </p:sp>
      <p:sp>
        <p:nvSpPr>
          <p:cNvPr id="48" name="Text Box 13"/>
          <p:cNvSpPr txBox="1">
            <a:spLocks noChangeArrowheads="1"/>
          </p:cNvSpPr>
          <p:nvPr/>
        </p:nvSpPr>
        <p:spPr bwMode="black">
          <a:xfrm>
            <a:off x="6190323" y="4123668"/>
            <a:ext cx="2890617" cy="2031325"/>
          </a:xfrm>
          <a:prstGeom prst="rect">
            <a:avLst/>
          </a:prstGeom>
          <a:solidFill>
            <a:schemeClr val="lt1">
              <a:alpha val="50000"/>
            </a:schemeClr>
          </a:solidFill>
          <a:ln/>
        </p:spPr>
        <p:style>
          <a:lnRef idx="2">
            <a:schemeClr val="accent3"/>
          </a:lnRef>
          <a:fillRef idx="1">
            <a:schemeClr val="lt1"/>
          </a:fillRef>
          <a:effectRef idx="0">
            <a:schemeClr val="accent3"/>
          </a:effectRef>
          <a:fontRef idx="minor">
            <a:schemeClr val="dk1"/>
          </a:fontRef>
        </p:style>
        <p:txBody>
          <a:bodyPr wrap="square">
            <a:spAutoFit/>
          </a:bodyPr>
          <a:lstStyle>
            <a:lvl1pPr marL="120650" indent="-120650">
              <a:defRPr>
                <a:solidFill>
                  <a:schemeClr val="tx1"/>
                </a:solidFill>
                <a:latin typeface="Arial" pitchFamily="34" charset="0"/>
              </a:defRPr>
            </a:lvl1pPr>
            <a:lvl2pPr>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marL="0" lvl="0" indent="0" eaLnBrk="0" hangingPunct="0"/>
            <a:r>
              <a:rPr lang="en-US" altLang="zh-CN" sz="1400" b="1" kern="0" dirty="0">
                <a:ea typeface="宋体" pitchFamily="2" charset="-122"/>
              </a:rPr>
              <a:t>Taking into account of different type of </a:t>
            </a:r>
            <a:r>
              <a:rPr lang="en-US" altLang="zh-CN" sz="1400" b="1" kern="0" dirty="0">
                <a:solidFill>
                  <a:srgbClr val="0000FF"/>
                </a:solidFill>
                <a:ea typeface="宋体" pitchFamily="2" charset="-122"/>
              </a:rPr>
              <a:t>massive data </a:t>
            </a:r>
            <a:r>
              <a:rPr lang="en-US" altLang="zh-CN" sz="1400" b="1" kern="0" dirty="0">
                <a:ea typeface="宋体" pitchFamily="2" charset="-122"/>
              </a:rPr>
              <a:t>are involved, computing scientists with substantial intelligent data analysis expertise is crucial to successfully incorporate advance intelligent data analysis, such as data mining, pattern analysis.</a:t>
            </a:r>
            <a:endParaRPr kumimoji="0" lang="en-US" altLang="zh-CN" sz="1200" b="0" i="0" u="none" strike="noStrike" kern="0" cap="none" spc="0" normalizeH="0" baseline="0" noProof="0" dirty="0" smtClean="0">
              <a:ln>
                <a:noFill/>
              </a:ln>
              <a:effectLst/>
              <a:uLnTx/>
              <a:uFillTx/>
              <a:ea typeface="宋体" pitchFamily="2" charset="-122"/>
            </a:endParaRPr>
          </a:p>
        </p:txBody>
      </p:sp>
      <p:sp>
        <p:nvSpPr>
          <p:cNvPr id="50" name="Rectangle 12"/>
          <p:cNvSpPr>
            <a:spLocks noChangeArrowheads="1"/>
          </p:cNvSpPr>
          <p:nvPr/>
        </p:nvSpPr>
        <p:spPr bwMode="gray">
          <a:xfrm>
            <a:off x="3789818" y="2670995"/>
            <a:ext cx="912744"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eaLnBrk="0" hangingPunct="0"/>
            <a:r>
              <a:rPr lang="en-US" altLang="zh-CN" b="1" dirty="0" smtClean="0">
                <a:solidFill>
                  <a:srgbClr val="FFFBFC"/>
                </a:solidFill>
                <a:ea typeface="宋体" pitchFamily="2" charset="-122"/>
              </a:rPr>
              <a:t>RS</a:t>
            </a:r>
            <a:endParaRPr lang="en-US" altLang="zh-CN" b="1" dirty="0">
              <a:solidFill>
                <a:srgbClr val="FFFBFC"/>
              </a:solidFill>
              <a:ea typeface="宋体" pitchFamily="2" charset="-122"/>
            </a:endParaRPr>
          </a:p>
        </p:txBody>
      </p:sp>
      <p:sp>
        <p:nvSpPr>
          <p:cNvPr id="51" name="Rectangle 12"/>
          <p:cNvSpPr>
            <a:spLocks noChangeArrowheads="1"/>
          </p:cNvSpPr>
          <p:nvPr/>
        </p:nvSpPr>
        <p:spPr bwMode="gray">
          <a:xfrm>
            <a:off x="2404411" y="4770238"/>
            <a:ext cx="98647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eaLnBrk="0" hangingPunct="0"/>
            <a:r>
              <a:rPr lang="en-US" altLang="zh-CN" b="1" dirty="0" smtClean="0">
                <a:solidFill>
                  <a:srgbClr val="FFFBFC"/>
                </a:solidFill>
                <a:ea typeface="宋体" pitchFamily="2" charset="-122"/>
              </a:rPr>
              <a:t>Hygiene</a:t>
            </a:r>
            <a:endParaRPr lang="en-US" altLang="zh-CN" b="1" dirty="0">
              <a:solidFill>
                <a:srgbClr val="FFFBFC"/>
              </a:solidFill>
              <a:ea typeface="宋体" pitchFamily="2" charset="-122"/>
            </a:endParaRPr>
          </a:p>
        </p:txBody>
      </p:sp>
      <p:sp>
        <p:nvSpPr>
          <p:cNvPr id="52" name="Rectangle 12"/>
          <p:cNvSpPr>
            <a:spLocks noChangeArrowheads="1"/>
          </p:cNvSpPr>
          <p:nvPr/>
        </p:nvSpPr>
        <p:spPr bwMode="gray">
          <a:xfrm>
            <a:off x="5010507" y="4770238"/>
            <a:ext cx="98647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eaLnBrk="0" hangingPunct="0"/>
            <a:r>
              <a:rPr lang="en-US" altLang="zh-CN" b="1" dirty="0" err="1" smtClean="0">
                <a:solidFill>
                  <a:srgbClr val="FFFBFC"/>
                </a:solidFill>
                <a:ea typeface="宋体" pitchFamily="2" charset="-122"/>
              </a:rPr>
              <a:t>DM</a:t>
            </a:r>
            <a:endParaRPr lang="en-US" altLang="zh-CN" b="1" dirty="0">
              <a:solidFill>
                <a:srgbClr val="FFFBFC"/>
              </a:solidFill>
              <a:ea typeface="宋体" pitchFamily="2" charset="-122"/>
            </a:endParaRPr>
          </a:p>
        </p:txBody>
      </p:sp>
      <p:sp>
        <p:nvSpPr>
          <p:cNvPr id="4" name="矩形 3"/>
          <p:cNvSpPr/>
          <p:nvPr/>
        </p:nvSpPr>
        <p:spPr>
          <a:xfrm>
            <a:off x="5680237" y="1896175"/>
            <a:ext cx="3243046" cy="1600438"/>
          </a:xfrm>
          <a:prstGeom prst="rect">
            <a:avLst/>
          </a:prstGeom>
        </p:spPr>
        <p:style>
          <a:lnRef idx="1">
            <a:schemeClr val="accent4"/>
          </a:lnRef>
          <a:fillRef idx="3">
            <a:schemeClr val="accent4"/>
          </a:fillRef>
          <a:effectRef idx="2">
            <a:schemeClr val="accent4"/>
          </a:effectRef>
          <a:fontRef idx="minor">
            <a:schemeClr val="lt1"/>
          </a:fontRef>
        </p:style>
        <p:txBody>
          <a:bodyPr wrap="square">
            <a:spAutoFit/>
          </a:bodyPr>
          <a:lstStyle/>
          <a:p>
            <a:r>
              <a:rPr lang="en-GB" altLang="zh-CN" sz="1400" b="1" kern="0" dirty="0">
                <a:latin typeface="Arial" pitchFamily="34" charset="0"/>
                <a:ea typeface="宋体" pitchFamily="2" charset="-122"/>
              </a:rPr>
              <a:t>Consequently, any single of these disciplines is insufficient, it is essential to bring together scientists from computing science and remote sensing along with domain experts to foster a substantial collaboration.</a:t>
            </a:r>
            <a:endParaRPr lang="zh-CN" altLang="en-US" sz="1400" b="1" kern="0" dirty="0">
              <a:latin typeface="Arial" pitchFamily="34" charset="0"/>
              <a:ea typeface="宋体" pitchFamily="2" charset="-122"/>
            </a:endParaRPr>
          </a:p>
        </p:txBody>
      </p:sp>
    </p:spTree>
    <p:extLst>
      <p:ext uri="{BB962C8B-B14F-4D97-AF65-F5344CB8AC3E}">
        <p14:creationId xmlns:p14="http://schemas.microsoft.com/office/powerpoint/2010/main" xmlns="" val="1554730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fade">
                                      <p:cBhvr>
                                        <p:cTn id="17" dur="500"/>
                                        <p:tgtEl>
                                          <p:spTgt spid="48"/>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1+#ppt_w/2"/>
                                          </p:val>
                                        </p:tav>
                                        <p:tav tm="100000">
                                          <p:val>
                                            <p:strVal val="#ppt_x"/>
                                          </p:val>
                                        </p:tav>
                                      </p:tavLst>
                                    </p:anim>
                                    <p:anim calcmode="lin" valueType="num">
                                      <p:cBhvr additive="base">
                                        <p:cTn id="23"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6" grpId="0" animBg="1"/>
      <p:bldP spid="48" grpId="0" animBg="1"/>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8"/>
          <p:cNvSpPr txBox="1">
            <a:spLocks noChangeArrowheads="1"/>
          </p:cNvSpPr>
          <p:nvPr/>
        </p:nvSpPr>
        <p:spPr bwMode="auto">
          <a:xfrm>
            <a:off x="323528" y="1084674"/>
            <a:ext cx="6048672"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altLang="zh-CN" sz="2800" b="1" i="1" dirty="0" smtClean="0">
                <a:solidFill>
                  <a:srgbClr val="A50021"/>
                </a:solidFill>
                <a:effectLst>
                  <a:outerShdw blurRad="38100" dist="38100" dir="2700000" algn="tl">
                    <a:srgbClr val="C0C0C0"/>
                  </a:outerShdw>
                </a:effectLst>
                <a:latin typeface="Calibri" pitchFamily="34" charset="0"/>
              </a:rPr>
              <a:t>Summary:</a:t>
            </a:r>
          </a:p>
        </p:txBody>
      </p:sp>
      <p:sp>
        <p:nvSpPr>
          <p:cNvPr id="6" name="标题 1"/>
          <p:cNvSpPr txBox="1">
            <a:spLocks/>
          </p:cNvSpPr>
          <p:nvPr/>
        </p:nvSpPr>
        <p:spPr>
          <a:xfrm>
            <a:off x="457200" y="-27384"/>
            <a:ext cx="8229600" cy="1143000"/>
          </a:xfrm>
          <a:prstGeom prst="rect">
            <a:avLst/>
          </a:prstGeom>
        </p:spPr>
        <p:txBody>
          <a:bodyPr vert="horz" lIns="91440" tIns="45720" rIns="91440" bIns="45720" rtlCol="0" anchor="ctr">
            <a:normAutofit/>
          </a:bodyPr>
          <a:lstStyle>
            <a:defPPr>
              <a:defRPr lang="en-US"/>
            </a:defPPr>
            <a:lvl1pPr algn="ctr">
              <a:spcBef>
                <a:spcPct val="0"/>
              </a:spcBef>
              <a:buNone/>
              <a:defRPr sz="3600" b="1">
                <a:solidFill>
                  <a:srgbClr val="FFFF00"/>
                </a:solidFill>
                <a:effectLst>
                  <a:glow rad="101600">
                    <a:schemeClr val="accent1">
                      <a:satMod val="175000"/>
                      <a:alpha val="40000"/>
                    </a:schemeClr>
                  </a:glow>
                </a:effectLst>
                <a:latin typeface="+mj-lt"/>
                <a:ea typeface="+mj-ea"/>
                <a:cs typeface="+mj-cs"/>
              </a:defRPr>
            </a:lvl1pPr>
          </a:lstStyle>
          <a:p>
            <a:r>
              <a:rPr lang="en-US" altLang="zh-CN" dirty="0"/>
              <a:t>Experiment results</a:t>
            </a:r>
            <a:endParaRPr lang="zh-CN" altLang="en-US" dirty="0"/>
          </a:p>
        </p:txBody>
      </p:sp>
      <p:graphicFrame>
        <p:nvGraphicFramePr>
          <p:cNvPr id="2" name="图示 1"/>
          <p:cNvGraphicFramePr/>
          <p:nvPr>
            <p:extLst>
              <p:ext uri="{D42A27DB-BD31-4B8C-83A1-F6EECF244321}">
                <p14:modId xmlns:p14="http://schemas.microsoft.com/office/powerpoint/2010/main" xmlns="" val="2401171740"/>
              </p:ext>
            </p:extLst>
          </p:nvPr>
        </p:nvGraphicFramePr>
        <p:xfrm>
          <a:off x="827584" y="1844824"/>
          <a:ext cx="7704856"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269822280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8"/>
          <p:cNvSpPr>
            <a:spLocks noChangeArrowheads="1"/>
          </p:cNvSpPr>
          <p:nvPr/>
        </p:nvSpPr>
        <p:spPr bwMode="auto">
          <a:xfrm>
            <a:off x="714348" y="1714488"/>
            <a:ext cx="7358114" cy="3335338"/>
          </a:xfrm>
          <a:prstGeom prst="rect">
            <a:avLst/>
          </a:prstGeom>
          <a:noFill/>
          <a:ln w="9525">
            <a:noFill/>
            <a:miter lim="800000"/>
            <a:headEnd/>
            <a:tailEnd/>
          </a:ln>
        </p:spPr>
        <p:txBody>
          <a:bodyPr/>
          <a:lstStyle/>
          <a:p>
            <a:pPr marL="342900" lvl="1" indent="-342900">
              <a:lnSpc>
                <a:spcPct val="150000"/>
              </a:lnSpc>
              <a:spcBef>
                <a:spcPct val="20000"/>
              </a:spcBef>
              <a:buClr>
                <a:schemeClr val="accent2"/>
              </a:buClr>
              <a:defRPr/>
            </a:pPr>
            <a:endParaRPr lang="en-US" altLang="zh-CN" sz="2600" dirty="0" smtClean="0">
              <a:solidFill>
                <a:srgbClr val="000000"/>
              </a:solidFill>
            </a:endParaRPr>
          </a:p>
          <a:p>
            <a:pPr marL="0" lvl="1" indent="-342900" algn="ctr">
              <a:lnSpc>
                <a:spcPct val="150000"/>
              </a:lnSpc>
              <a:spcBef>
                <a:spcPct val="20000"/>
              </a:spcBef>
            </a:pPr>
            <a:r>
              <a:rPr lang="en-US" altLang="zh-CN" sz="2800" b="1" dirty="0" smtClean="0">
                <a:solidFill>
                  <a:srgbClr val="002060"/>
                </a:solidFill>
                <a:effectLst>
                  <a:outerShdw blurRad="38100" dist="38100" dir="2700000" algn="tl">
                    <a:srgbClr val="000000">
                      <a:alpha val="43137"/>
                    </a:srgbClr>
                  </a:outerShdw>
                </a:effectLst>
                <a:latin typeface="Calibri" pitchFamily="34" charset="0"/>
                <a:cs typeface="Calibri" pitchFamily="34" charset="0"/>
              </a:rPr>
              <a:t>3</a:t>
            </a:r>
            <a:r>
              <a:rPr lang="zh-CN" altLang="en-US" sz="2800" b="1" dirty="0" smtClean="0">
                <a:solidFill>
                  <a:srgbClr val="002060"/>
                </a:solidFill>
                <a:effectLst>
                  <a:outerShdw blurRad="38100" dist="38100" dir="2700000" algn="tl">
                    <a:srgbClr val="000000">
                      <a:alpha val="43137"/>
                    </a:srgbClr>
                  </a:outerShdw>
                </a:effectLst>
                <a:latin typeface="Calibri" pitchFamily="34" charset="0"/>
                <a:cs typeface="Calibri" pitchFamily="34" charset="0"/>
              </a:rPr>
              <a:t>、</a:t>
            </a:r>
            <a:r>
              <a:rPr lang="en-US" altLang="zh-CN" sz="2800" b="1" dirty="0" smtClean="0">
                <a:solidFill>
                  <a:srgbClr val="002060"/>
                </a:solidFill>
                <a:effectLst>
                  <a:outerShdw blurRad="38100" dist="38100" dir="2700000" algn="tl">
                    <a:srgbClr val="000000">
                      <a:alpha val="43137"/>
                    </a:srgbClr>
                  </a:outerShdw>
                </a:effectLst>
                <a:latin typeface="Calibri" pitchFamily="34" charset="0"/>
                <a:cs typeface="Calibri" pitchFamily="34" charset="0"/>
              </a:rPr>
              <a:t>Remote Sensing Monitoring of mosquitoes (vector of malaria) and develops the </a:t>
            </a:r>
            <a:r>
              <a:rPr lang="en-GB" altLang="zh-CN" sz="2800" b="1" dirty="0" smtClean="0">
                <a:solidFill>
                  <a:srgbClr val="002060"/>
                </a:solidFill>
                <a:effectLst>
                  <a:outerShdw blurRad="38100" dist="38100" dir="2700000" algn="tl">
                    <a:srgbClr val="000000">
                      <a:alpha val="43137"/>
                    </a:srgbClr>
                  </a:outerShdw>
                </a:effectLst>
                <a:latin typeface="Calibri" pitchFamily="34" charset="0"/>
                <a:cs typeface="Calibri" pitchFamily="34" charset="0"/>
              </a:rPr>
              <a:t>T-S fuzzy remote sensing monitoring and prediction model of malaria.</a:t>
            </a:r>
            <a:endParaRPr lang="zh-CN" altLang="en-US" sz="2800" b="1" dirty="0" smtClean="0">
              <a:solidFill>
                <a:srgbClr val="002060"/>
              </a:solidFill>
              <a:effectLst>
                <a:outerShdw blurRad="38100" dist="38100" dir="2700000" algn="tl">
                  <a:srgbClr val="000000">
                    <a:alpha val="43137"/>
                  </a:srgbClr>
                </a:outerShdw>
              </a:effectLst>
              <a:latin typeface="Calibri" pitchFamily="34" charset="0"/>
              <a:cs typeface="Calibri" pitchFamily="34" charset="0"/>
            </a:endParaRPr>
          </a:p>
          <a:p>
            <a:pPr marL="342900" lvl="1" indent="-342900">
              <a:lnSpc>
                <a:spcPct val="150000"/>
              </a:lnSpc>
              <a:spcBef>
                <a:spcPct val="20000"/>
              </a:spcBef>
            </a:pPr>
            <a:endParaRPr lang="en-US" altLang="zh-CN" sz="2800" b="1" dirty="0" smtClean="0"/>
          </a:p>
          <a:p>
            <a:pPr marL="342900" lvl="1" indent="-342900">
              <a:lnSpc>
                <a:spcPct val="150000"/>
              </a:lnSpc>
              <a:spcBef>
                <a:spcPct val="20000"/>
              </a:spcBef>
              <a:buFont typeface="Wingdings" pitchFamily="2" charset="2"/>
              <a:buChar char="Ø"/>
            </a:pPr>
            <a:endParaRPr lang="en-US" altLang="zh-CN" sz="2600" dirty="0" smtClean="0">
              <a:solidFill>
                <a:srgbClr val="000000"/>
              </a:solidFill>
            </a:endParaRPr>
          </a:p>
          <a:p>
            <a:pPr marL="457200" indent="-457200">
              <a:lnSpc>
                <a:spcPct val="150000"/>
              </a:lnSpc>
              <a:spcBef>
                <a:spcPct val="30000"/>
              </a:spcBef>
              <a:buClr>
                <a:schemeClr val="accent2"/>
              </a:buClr>
              <a:buFont typeface="Wingdings" pitchFamily="2" charset="2"/>
              <a:buChar char="Ø"/>
            </a:pPr>
            <a:endParaRPr lang="zh-CN" altLang="en-US" sz="2400" dirty="0">
              <a:solidFill>
                <a:srgbClr val="000000"/>
              </a:solidFill>
              <a:ea typeface="宋体" charset="-122"/>
            </a:endParaRPr>
          </a:p>
        </p:txBody>
      </p:sp>
      <p:sp>
        <p:nvSpPr>
          <p:cNvPr id="4" name="Title 1"/>
          <p:cNvSpPr txBox="1">
            <a:spLocks/>
          </p:cNvSpPr>
          <p:nvPr/>
        </p:nvSpPr>
        <p:spPr>
          <a:xfrm>
            <a:off x="0" y="1000108"/>
            <a:ext cx="8229600" cy="723900"/>
          </a:xfrm>
          <a:prstGeom prst="rect">
            <a:avLst/>
          </a:prstGeom>
        </p:spPr>
        <p:txBody>
          <a:bodyPr/>
          <a:lstStyle/>
          <a:p>
            <a:pPr lvl="0" algn="ctr">
              <a:spcBef>
                <a:spcPct val="0"/>
              </a:spcBef>
            </a:pPr>
            <a:endParaRPr kumimoji="0" lang="en-GB" altLang="zh-CN" sz="3600" b="1" i="0" u="none" strike="noStrike" kern="1200" cap="none" spc="0" normalizeH="0" baseline="0" noProof="0" dirty="0" smtClean="0">
              <a:ln>
                <a:noFill/>
              </a:ln>
              <a:solidFill>
                <a:srgbClr val="C00000"/>
              </a:solidFill>
              <a:effectLst/>
              <a:uLnTx/>
              <a:uFillTx/>
              <a:latin typeface="+mj-lt"/>
              <a:ea typeface="+mj-ea"/>
              <a:cs typeface="+mj-cs"/>
            </a:endParaRPr>
          </a:p>
        </p:txBody>
      </p:sp>
    </p:spTree>
    <p:extLst>
      <p:ext uri="{BB962C8B-B14F-4D97-AF65-F5344CB8AC3E}">
        <p14:creationId xmlns="" xmlns:p14="http://schemas.microsoft.com/office/powerpoint/2010/main" val="110862068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8216543" y="3841914"/>
            <a:ext cx="940513" cy="1152128"/>
          </a:xfrm>
          <a:prstGeom prst="rect">
            <a:avLst/>
          </a:prstGeom>
        </p:spPr>
      </p:pic>
      <p:sp>
        <p:nvSpPr>
          <p:cNvPr id="13" name="Rectangle 2"/>
          <p:cNvSpPr>
            <a:spLocks noChangeArrowheads="1"/>
          </p:cNvSpPr>
          <p:nvPr/>
        </p:nvSpPr>
        <p:spPr bwMode="auto">
          <a:xfrm>
            <a:off x="457200" y="188913"/>
            <a:ext cx="8229600" cy="863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pPr algn="ctr">
              <a:defRPr/>
            </a:pPr>
            <a:r>
              <a:rPr lang="en-US" altLang="en-US" sz="3200" b="1" dirty="0">
                <a:solidFill>
                  <a:srgbClr val="FFFF00"/>
                </a:solidFill>
                <a:effectLst>
                  <a:glow rad="101600">
                    <a:schemeClr val="accent1">
                      <a:satMod val="175000"/>
                      <a:alpha val="40000"/>
                    </a:schemeClr>
                  </a:glow>
                </a:effectLst>
                <a:latin typeface="+mj-lt"/>
                <a:ea typeface="+mj-ea"/>
                <a:cs typeface="+mj-cs"/>
              </a:rPr>
              <a:t>Background</a:t>
            </a:r>
            <a:endParaRPr lang="en-US" altLang="zh-CN" sz="3200" b="1" dirty="0">
              <a:solidFill>
                <a:srgbClr val="FFFF00"/>
              </a:solidFill>
              <a:effectLst>
                <a:glow rad="101600">
                  <a:schemeClr val="accent1">
                    <a:satMod val="175000"/>
                    <a:alpha val="40000"/>
                  </a:schemeClr>
                </a:glow>
              </a:effectLst>
              <a:latin typeface="+mj-lt"/>
              <a:ea typeface="+mj-ea"/>
              <a:cs typeface="+mj-cs"/>
            </a:endParaRPr>
          </a:p>
        </p:txBody>
      </p:sp>
      <p:sp>
        <p:nvSpPr>
          <p:cNvPr id="24" name="矩形 23"/>
          <p:cNvSpPr/>
          <p:nvPr/>
        </p:nvSpPr>
        <p:spPr>
          <a:xfrm>
            <a:off x="500034" y="3263816"/>
            <a:ext cx="7744374" cy="2308324"/>
          </a:xfrm>
          <a:prstGeom prst="rect">
            <a:avLst/>
          </a:prstGeom>
          <a:noFill/>
        </p:spPr>
        <p:style>
          <a:lnRef idx="2">
            <a:schemeClr val="accent6"/>
          </a:lnRef>
          <a:fillRef idx="1">
            <a:schemeClr val="lt1"/>
          </a:fillRef>
          <a:effectRef idx="0">
            <a:schemeClr val="accent6"/>
          </a:effectRef>
          <a:fontRef idx="minor">
            <a:schemeClr val="dk1"/>
          </a:fontRef>
        </p:style>
        <p:txBody>
          <a:bodyPr wrap="square">
            <a:spAutoFit/>
          </a:bodyPr>
          <a:lstStyle/>
          <a:p>
            <a:pPr marL="0" lvl="1" algn="just">
              <a:buClr>
                <a:srgbClr val="FF0000"/>
              </a:buClr>
            </a:pPr>
            <a:r>
              <a:rPr lang="en-US" altLang="zh-CN" sz="2400" b="1" dirty="0" smtClean="0"/>
              <a:t>Based on the achievement on RS monitoring of </a:t>
            </a:r>
            <a:r>
              <a:rPr lang="en-US" altLang="zh-CN" sz="2400" b="1" dirty="0" err="1" smtClean="0"/>
              <a:t>Schistosomiasis</a:t>
            </a:r>
            <a:r>
              <a:rPr lang="en-US" altLang="zh-CN" sz="2400" b="1" dirty="0" smtClean="0"/>
              <a:t>, this research uses RS technology to retrieve environmental factors related to </a:t>
            </a:r>
            <a:r>
              <a:rPr lang="en-US" altLang="zh-CN" sz="2400" b="1" dirty="0" smtClean="0">
                <a:solidFill>
                  <a:srgbClr val="FF0000"/>
                </a:solidFill>
              </a:rPr>
              <a:t>mosquitoes (vector of malaria) </a:t>
            </a:r>
            <a:r>
              <a:rPr lang="en-US" altLang="zh-CN" sz="2400" b="1" dirty="0" smtClean="0"/>
              <a:t>breeding and reproduction, and develops the </a:t>
            </a:r>
            <a:r>
              <a:rPr lang="en-GB" altLang="zh-CN" sz="2400" b="1" dirty="0" smtClean="0"/>
              <a:t>T-S fuzzy remote sensing monitoring and prediction model of malaria.</a:t>
            </a:r>
            <a:endParaRPr lang="en-US" altLang="zh-CN" sz="2400" b="1" dirty="0" smtClean="0"/>
          </a:p>
        </p:txBody>
      </p:sp>
      <p:sp>
        <p:nvSpPr>
          <p:cNvPr id="34" name="Title 1"/>
          <p:cNvSpPr txBox="1">
            <a:spLocks/>
          </p:cNvSpPr>
          <p:nvPr/>
        </p:nvSpPr>
        <p:spPr>
          <a:xfrm>
            <a:off x="142844" y="2562260"/>
            <a:ext cx="8229600" cy="723864"/>
          </a:xfrm>
          <a:prstGeom prst="rect">
            <a:avLst/>
          </a:prstGeom>
        </p:spPr>
        <p:txBody>
          <a:bodyPr>
            <a:normAutofit/>
          </a:bodyPr>
          <a:lstStyle/>
          <a:p>
            <a:pPr marL="342900" marR="0" lvl="0" indent="-342900" fontAlgn="auto">
              <a:lnSpc>
                <a:spcPct val="100000"/>
              </a:lnSpc>
              <a:spcBef>
                <a:spcPct val="0"/>
              </a:spcBef>
              <a:spcAft>
                <a:spcPts val="0"/>
              </a:spcAft>
              <a:buClrTx/>
              <a:buSzTx/>
              <a:buFont typeface="Wingdings" pitchFamily="2" charset="2"/>
              <a:buChar char="n"/>
              <a:tabLst/>
              <a:defRPr/>
            </a:pPr>
            <a:r>
              <a:rPr lang="en-US" altLang="zh-CN" sz="2400" b="1" i="1" dirty="0" smtClean="0">
                <a:solidFill>
                  <a:srgbClr val="A50021"/>
                </a:solidFill>
                <a:effectLst>
                  <a:outerShdw blurRad="38100" dist="38100" dir="2700000" algn="tl">
                    <a:srgbClr val="C0C0C0"/>
                  </a:outerShdw>
                </a:effectLst>
              </a:rPr>
              <a:t>Research contents</a:t>
            </a:r>
            <a:endParaRPr lang="en-GB" altLang="zh-CN" sz="2400" b="1" i="1" dirty="0">
              <a:solidFill>
                <a:srgbClr val="A50021"/>
              </a:solidFill>
              <a:effectLst>
                <a:outerShdw blurRad="38100" dist="38100" dir="2700000" algn="tl">
                  <a:srgbClr val="C0C0C0"/>
                </a:outerShdw>
              </a:effectLst>
            </a:endParaRPr>
          </a:p>
        </p:txBody>
      </p:sp>
      <p:sp>
        <p:nvSpPr>
          <p:cNvPr id="37" name="TextBox 36"/>
          <p:cNvSpPr txBox="1"/>
          <p:nvPr/>
        </p:nvSpPr>
        <p:spPr>
          <a:xfrm>
            <a:off x="285720" y="1142984"/>
            <a:ext cx="8501122" cy="1175706"/>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nSpc>
                <a:spcPct val="120000"/>
              </a:lnSpc>
            </a:pPr>
            <a:r>
              <a:rPr lang="en-US" altLang="zh-CN" sz="2000" b="1" dirty="0" smtClean="0"/>
              <a:t>Research results of vector-borne disease of </a:t>
            </a:r>
            <a:r>
              <a:rPr lang="en-US" altLang="zh-CN" sz="2000" b="1" dirty="0" err="1" smtClean="0"/>
              <a:t>Schistosomiasis</a:t>
            </a:r>
            <a:r>
              <a:rPr lang="en-US" altLang="zh-CN" sz="2000" b="1" dirty="0" smtClean="0"/>
              <a:t> d</a:t>
            </a:r>
            <a:r>
              <a:rPr lang="en-US" sz="2000" b="1" dirty="0" smtClean="0"/>
              <a:t>emonstrated </a:t>
            </a:r>
            <a:r>
              <a:rPr lang="en-US" altLang="zh-CN" sz="2000" b="1" dirty="0" smtClean="0"/>
              <a:t>that the T-S Fuzzy model and RS technology can play an important role in predicting vector-borne diseases.</a:t>
            </a:r>
          </a:p>
        </p:txBody>
      </p:sp>
    </p:spTree>
    <p:extLst>
      <p:ext uri="{BB962C8B-B14F-4D97-AF65-F5344CB8AC3E}">
        <p14:creationId xmlns="" xmlns:p14="http://schemas.microsoft.com/office/powerpoint/2010/main" val="34538508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513245" y="2146412"/>
            <a:ext cx="5064987" cy="2938613"/>
            <a:chOff x="323528" y="1423516"/>
            <a:chExt cx="7000140" cy="4061353"/>
          </a:xfrm>
        </p:grpSpPr>
        <p:pic>
          <p:nvPicPr>
            <p:cNvPr id="8" name="图片 7" descr="geodistribution2.jpg"/>
            <p:cNvPicPr>
              <a:picLocks noChangeAspect="1"/>
            </p:cNvPicPr>
            <p:nvPr/>
          </p:nvPicPr>
          <p:blipFill>
            <a:blip r:embed="rId3"/>
            <a:stretch>
              <a:fillRect/>
            </a:stretch>
          </p:blipFill>
          <p:spPr>
            <a:xfrm>
              <a:off x="323528" y="1423516"/>
              <a:ext cx="6604000" cy="3949700"/>
            </a:xfrm>
            <a:prstGeom prst="rect">
              <a:avLst/>
            </a:prstGeom>
          </p:spPr>
        </p:pic>
        <p:sp>
          <p:nvSpPr>
            <p:cNvPr id="9" name="TextBox 8"/>
            <p:cNvSpPr txBox="1"/>
            <p:nvPr/>
          </p:nvSpPr>
          <p:spPr>
            <a:xfrm>
              <a:off x="788016" y="4857760"/>
              <a:ext cx="1928826" cy="595514"/>
            </a:xfrm>
            <a:prstGeom prst="rect">
              <a:avLst/>
            </a:prstGeom>
            <a:solidFill>
              <a:schemeClr val="bg1"/>
            </a:solidFill>
          </p:spPr>
          <p:txBody>
            <a:bodyPr wrap="square" rtlCol="0">
              <a:spAutoFit/>
            </a:bodyPr>
            <a:lstStyle/>
            <a:p>
              <a:r>
                <a:rPr lang="en-US" altLang="zh-CN" sz="1100" b="1" dirty="0" smtClean="0">
                  <a:latin typeface="Arial Narrow" pitchFamily="34" charset="0"/>
                </a:rPr>
                <a:t>Malaria transmission</a:t>
              </a:r>
            </a:p>
            <a:p>
              <a:r>
                <a:rPr lang="en-US" altLang="zh-CN" sz="1100" b="1" dirty="0" smtClean="0">
                  <a:latin typeface="Arial Narrow" pitchFamily="34" charset="0"/>
                </a:rPr>
                <a:t>Occurs throughout</a:t>
              </a:r>
              <a:endParaRPr lang="zh-CN" altLang="en-US" sz="1100" b="1" dirty="0">
                <a:latin typeface="Arial Narrow" pitchFamily="34" charset="0"/>
              </a:endParaRPr>
            </a:p>
          </p:txBody>
        </p:sp>
        <p:sp>
          <p:nvSpPr>
            <p:cNvPr id="10" name="TextBox 9"/>
            <p:cNvSpPr txBox="1"/>
            <p:nvPr/>
          </p:nvSpPr>
          <p:spPr>
            <a:xfrm>
              <a:off x="3143677" y="4935466"/>
              <a:ext cx="1862810" cy="531709"/>
            </a:xfrm>
            <a:prstGeom prst="rect">
              <a:avLst/>
            </a:prstGeom>
            <a:solidFill>
              <a:schemeClr val="bg1"/>
            </a:solidFill>
          </p:spPr>
          <p:txBody>
            <a:bodyPr wrap="square" lIns="0" tIns="0" rtlCol="0">
              <a:spAutoFit/>
            </a:bodyPr>
            <a:lstStyle/>
            <a:p>
              <a:r>
                <a:rPr lang="en-US" altLang="zh-CN" sz="1100" b="1" dirty="0" smtClean="0">
                  <a:latin typeface="Arial Narrow" pitchFamily="34" charset="0"/>
                </a:rPr>
                <a:t>Malaria transmission</a:t>
              </a:r>
            </a:p>
            <a:p>
              <a:r>
                <a:rPr lang="en-US" altLang="zh-CN" sz="1100" b="1" dirty="0" smtClean="0">
                  <a:latin typeface="Arial Narrow" pitchFamily="34" charset="0"/>
                </a:rPr>
                <a:t>Occurs in some parts</a:t>
              </a:r>
              <a:endParaRPr lang="zh-CN" altLang="en-US" sz="1100" b="1" dirty="0">
                <a:latin typeface="Arial Narrow" pitchFamily="34" charset="0"/>
              </a:endParaRPr>
            </a:p>
          </p:txBody>
        </p:sp>
        <p:sp>
          <p:nvSpPr>
            <p:cNvPr id="11" name="TextBox 10"/>
            <p:cNvSpPr txBox="1"/>
            <p:nvPr/>
          </p:nvSpPr>
          <p:spPr>
            <a:xfrm>
              <a:off x="5394842" y="4889355"/>
              <a:ext cx="1928826" cy="595514"/>
            </a:xfrm>
            <a:prstGeom prst="rect">
              <a:avLst/>
            </a:prstGeom>
            <a:solidFill>
              <a:schemeClr val="bg1"/>
            </a:solidFill>
          </p:spPr>
          <p:txBody>
            <a:bodyPr wrap="square" rtlCol="0">
              <a:spAutoFit/>
            </a:bodyPr>
            <a:lstStyle/>
            <a:p>
              <a:r>
                <a:rPr lang="en-US" altLang="zh-CN" sz="1100" b="1" dirty="0" smtClean="0">
                  <a:latin typeface="Arial Narrow" pitchFamily="34" charset="0"/>
                </a:rPr>
                <a:t>Malaria transmission</a:t>
              </a:r>
            </a:p>
            <a:p>
              <a:r>
                <a:rPr lang="en-US" altLang="zh-CN" sz="1100" b="1" dirty="0" smtClean="0">
                  <a:latin typeface="Arial Narrow" pitchFamily="34" charset="0"/>
                </a:rPr>
                <a:t>is not known to occur</a:t>
              </a:r>
              <a:endParaRPr lang="zh-CN" altLang="en-US" sz="1100" b="1" dirty="0">
                <a:latin typeface="Arial Narrow" pitchFamily="34" charset="0"/>
              </a:endParaRPr>
            </a:p>
          </p:txBody>
        </p:sp>
      </p:grpSp>
      <p:sp>
        <p:nvSpPr>
          <p:cNvPr id="7" name="Text Box 39"/>
          <p:cNvSpPr txBox="1">
            <a:spLocks noChangeArrowheads="1"/>
          </p:cNvSpPr>
          <p:nvPr/>
        </p:nvSpPr>
        <p:spPr bwMode="auto">
          <a:xfrm>
            <a:off x="387913" y="5157192"/>
            <a:ext cx="8496944" cy="1530401"/>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square" lIns="288000" tIns="72000" rIns="288000" bIns="72000">
            <a:spAutoFit/>
          </a:bodyPr>
          <a:lstStyle/>
          <a:p>
            <a:pPr marL="355600" indent="-355600">
              <a:buClr>
                <a:srgbClr val="FF6600"/>
              </a:buClr>
              <a:buFont typeface="Wingdings" pitchFamily="2" charset="2"/>
              <a:buChar char="p"/>
            </a:pPr>
            <a:r>
              <a:rPr lang="en-US" altLang="zh-CN" b="1" dirty="0" smtClean="0">
                <a:solidFill>
                  <a:srgbClr val="333333"/>
                </a:solidFill>
                <a:ea typeface="宋体" charset="-122"/>
              </a:rPr>
              <a:t>Malaria is one of the most common mosquito-borne diseases and a great public health problem worldwide.</a:t>
            </a:r>
          </a:p>
          <a:p>
            <a:pPr marL="355600" indent="-355600">
              <a:buClr>
                <a:srgbClr val="FF6600"/>
              </a:buClr>
              <a:buFont typeface="Wingdings" pitchFamily="2" charset="2"/>
              <a:buChar char="p"/>
            </a:pPr>
            <a:r>
              <a:rPr lang="en-US" altLang="zh-CN" b="1" dirty="0" smtClean="0">
                <a:solidFill>
                  <a:srgbClr val="333333"/>
                </a:solidFill>
                <a:ea typeface="宋体" charset="-122"/>
              </a:rPr>
              <a:t>3.3 billion people(half the world’s population ) in 97 countries and territories are live in area with risk of malaria, and 1.2 billion are in high risk .</a:t>
            </a:r>
          </a:p>
          <a:p>
            <a:pPr marL="355600" indent="-355600">
              <a:buClr>
                <a:srgbClr val="FF6600"/>
              </a:buClr>
              <a:buFont typeface="Wingdings" pitchFamily="2" charset="2"/>
              <a:buChar char="p"/>
            </a:pPr>
            <a:r>
              <a:rPr lang="en-US" altLang="zh-CN" b="1" dirty="0" smtClean="0">
                <a:solidFill>
                  <a:srgbClr val="333333"/>
                </a:solidFill>
                <a:ea typeface="宋体" charset="-122"/>
              </a:rPr>
              <a:t>Most regions of China were under the risk of Malaria in the past.</a:t>
            </a:r>
          </a:p>
        </p:txBody>
      </p:sp>
      <p:sp>
        <p:nvSpPr>
          <p:cNvPr id="4" name="Rectangle 5"/>
          <p:cNvSpPr>
            <a:spLocks noChangeArrowheads="1"/>
          </p:cNvSpPr>
          <p:nvPr/>
        </p:nvSpPr>
        <p:spPr bwMode="auto">
          <a:xfrm>
            <a:off x="179388" y="1071546"/>
            <a:ext cx="7921625" cy="431800"/>
          </a:xfrm>
          <a:prstGeom prst="rect">
            <a:avLst/>
          </a:prstGeom>
          <a:noFill/>
          <a:ln w="9525">
            <a:noFill/>
            <a:miter lim="800000"/>
            <a:headEnd/>
            <a:tailEnd/>
          </a:ln>
        </p:spPr>
        <p:txBody>
          <a:bodyPr anchor="ctr"/>
          <a:lstStyle/>
          <a:p>
            <a:pPr>
              <a:buFont typeface="Wingdings" pitchFamily="2" charset="2"/>
              <a:buChar char="n"/>
            </a:pPr>
            <a:r>
              <a:rPr lang="en-US" altLang="zh-CN" sz="2400" b="1" i="1" dirty="0" smtClean="0">
                <a:solidFill>
                  <a:srgbClr val="A50021"/>
                </a:solidFill>
                <a:effectLst>
                  <a:outerShdw blurRad="38100" dist="38100" dir="2700000" algn="tl">
                    <a:srgbClr val="C0C0C0"/>
                  </a:outerShdw>
                </a:effectLst>
              </a:rPr>
              <a:t>  Malaria: status </a:t>
            </a:r>
            <a:r>
              <a:rPr lang="en-US" altLang="zh-CN" sz="2400" b="1" i="1" dirty="0">
                <a:solidFill>
                  <a:srgbClr val="A50021"/>
                </a:solidFill>
                <a:effectLst>
                  <a:outerShdw blurRad="38100" dist="38100" dir="2700000" algn="tl">
                    <a:srgbClr val="C0C0C0"/>
                  </a:outerShdw>
                </a:effectLst>
              </a:rPr>
              <a:t>in </a:t>
            </a:r>
            <a:r>
              <a:rPr lang="en-US" altLang="zh-CN" sz="2400" b="1" i="1" dirty="0" smtClean="0">
                <a:solidFill>
                  <a:srgbClr val="A50021"/>
                </a:solidFill>
                <a:effectLst>
                  <a:outerShdw blurRad="38100" dist="38100" dir="2700000" algn="tl">
                    <a:srgbClr val="C0C0C0"/>
                  </a:outerShdw>
                </a:effectLst>
              </a:rPr>
              <a:t>the world </a:t>
            </a:r>
            <a:endParaRPr lang="en-US" altLang="zh-CN" sz="2400" b="1" i="1" dirty="0">
              <a:solidFill>
                <a:srgbClr val="A50021"/>
              </a:solidFill>
              <a:effectLst>
                <a:outerShdw blurRad="38100" dist="38100" dir="2700000" algn="tl">
                  <a:srgbClr val="C0C0C0"/>
                </a:outerShdw>
              </a:effectLst>
            </a:endParaRPr>
          </a:p>
        </p:txBody>
      </p:sp>
      <p:sp>
        <p:nvSpPr>
          <p:cNvPr id="12" name="矩形 11"/>
          <p:cNvSpPr/>
          <p:nvPr/>
        </p:nvSpPr>
        <p:spPr>
          <a:xfrm>
            <a:off x="401020" y="2064268"/>
            <a:ext cx="571504" cy="428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Rectangle 2"/>
          <p:cNvSpPr>
            <a:spLocks noChangeArrowheads="1"/>
          </p:cNvSpPr>
          <p:nvPr/>
        </p:nvSpPr>
        <p:spPr bwMode="auto">
          <a:xfrm>
            <a:off x="457200" y="188913"/>
            <a:ext cx="8229600" cy="863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pPr algn="ctr">
              <a:defRPr/>
            </a:pPr>
            <a:r>
              <a:rPr lang="en-US" altLang="en-US" sz="3200" b="1" dirty="0">
                <a:solidFill>
                  <a:srgbClr val="FFFF00"/>
                </a:solidFill>
                <a:effectLst>
                  <a:glow rad="101600">
                    <a:schemeClr val="accent1">
                      <a:satMod val="175000"/>
                      <a:alpha val="40000"/>
                    </a:schemeClr>
                  </a:glow>
                </a:effectLst>
                <a:latin typeface="+mj-lt"/>
                <a:ea typeface="+mj-ea"/>
                <a:cs typeface="+mj-cs"/>
              </a:rPr>
              <a:t>Background</a:t>
            </a:r>
            <a:endParaRPr lang="en-US" altLang="zh-CN" sz="3200" b="1" dirty="0">
              <a:solidFill>
                <a:srgbClr val="FFFF00"/>
              </a:solidFill>
              <a:effectLst>
                <a:glow rad="101600">
                  <a:schemeClr val="accent1">
                    <a:satMod val="175000"/>
                    <a:alpha val="40000"/>
                  </a:schemeClr>
                </a:glow>
              </a:effectLst>
              <a:latin typeface="+mj-lt"/>
              <a:ea typeface="+mj-ea"/>
              <a:cs typeface="+mj-cs"/>
            </a:endParaRPr>
          </a:p>
        </p:txBody>
      </p:sp>
      <p:pic>
        <p:nvPicPr>
          <p:cNvPr id="1026" name="Picture 2"/>
          <p:cNvPicPr>
            <a:picLocks noChangeAspect="1" noChangeArrowheads="1"/>
          </p:cNvPicPr>
          <p:nvPr/>
        </p:nvPicPr>
        <p:blipFill rotWithShape="1">
          <a:blip r:embed="rId4" cstate="print"/>
          <a:srcRect l="2811" t="4589"/>
          <a:stretch/>
        </p:blipFill>
        <p:spPr bwMode="auto">
          <a:xfrm>
            <a:off x="5798546" y="2518149"/>
            <a:ext cx="2837220" cy="1806126"/>
          </a:xfrm>
          <a:prstGeom prst="roundRect">
            <a:avLst/>
          </a:prstGeom>
          <a:noFill/>
          <a:ln w="15875">
            <a:solidFill>
              <a:schemeClr val="tx1">
                <a:lumMod val="65000"/>
                <a:lumOff val="35000"/>
              </a:schemeClr>
            </a:solidFill>
            <a:miter lim="800000"/>
            <a:headEnd/>
            <a:tailEnd/>
          </a:ln>
          <a:effectLst/>
        </p:spPr>
      </p:pic>
      <p:cxnSp>
        <p:nvCxnSpPr>
          <p:cNvPr id="3" name="直接箭头连接符 2"/>
          <p:cNvCxnSpPr/>
          <p:nvPr/>
        </p:nvCxnSpPr>
        <p:spPr>
          <a:xfrm>
            <a:off x="3901624" y="3421211"/>
            <a:ext cx="2254552" cy="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5" name="矩形 4"/>
          <p:cNvSpPr/>
          <p:nvPr/>
        </p:nvSpPr>
        <p:spPr>
          <a:xfrm>
            <a:off x="360393" y="1556792"/>
            <a:ext cx="5579759" cy="584775"/>
          </a:xfrm>
          <a:prstGeom prst="rect">
            <a:avLst/>
          </a:prstGeom>
        </p:spPr>
        <p:txBody>
          <a:bodyPr wrap="square">
            <a:spAutoFit/>
          </a:bodyPr>
          <a:lstStyle/>
          <a:p>
            <a:pPr>
              <a:spcBef>
                <a:spcPct val="50000"/>
              </a:spcBef>
            </a:pPr>
            <a:r>
              <a:rPr lang="en-US" altLang="zh-CN" sz="1600" b="1" dirty="0">
                <a:solidFill>
                  <a:srgbClr val="333333"/>
                </a:solidFill>
                <a:effectLst>
                  <a:outerShdw blurRad="38100" dist="38100" dir="2700000" algn="tl">
                    <a:srgbClr val="C0C0C0"/>
                  </a:outerShdw>
                </a:effectLst>
                <a:ea typeface="宋体" charset="-122"/>
              </a:rPr>
              <a:t>This </a:t>
            </a:r>
            <a:r>
              <a:rPr lang="en-US" altLang="zh-CN" sz="1600" b="1" dirty="0" smtClean="0">
                <a:solidFill>
                  <a:srgbClr val="333333"/>
                </a:solidFill>
                <a:effectLst>
                  <a:outerShdw blurRad="38100" dist="38100" dir="2700000" algn="tl">
                    <a:srgbClr val="C0C0C0"/>
                  </a:outerShdw>
                </a:effectLst>
                <a:ea typeface="宋体" charset="-122"/>
              </a:rPr>
              <a:t>left map </a:t>
            </a:r>
            <a:r>
              <a:rPr lang="en-US" altLang="zh-CN" sz="1600" b="1" dirty="0">
                <a:solidFill>
                  <a:srgbClr val="333333"/>
                </a:solidFill>
                <a:effectLst>
                  <a:outerShdw blurRad="38100" dist="38100" dir="2700000" algn="tl">
                    <a:srgbClr val="C0C0C0"/>
                  </a:outerShdw>
                </a:effectLst>
                <a:ea typeface="宋体" charset="-122"/>
              </a:rPr>
              <a:t>shows an approximation of the parts of the world where malaria transmission occurs. </a:t>
            </a:r>
            <a:r>
              <a:rPr lang="en-US" altLang="zh-CN" sz="1600" i="1" dirty="0" smtClean="0">
                <a:solidFill>
                  <a:srgbClr val="6600CC"/>
                </a:solidFill>
                <a:effectLst>
                  <a:outerShdw blurRad="38100" dist="38100" dir="2700000" algn="tl">
                    <a:srgbClr val="C0C0C0"/>
                  </a:outerShdw>
                </a:effectLst>
                <a:latin typeface="Times New Roman" pitchFamily="18" charset="0"/>
                <a:ea typeface="宋体" charset="-122"/>
              </a:rPr>
              <a:t>(CDC website, 2010</a:t>
            </a:r>
            <a:r>
              <a:rPr lang="en-US" sz="1600" dirty="0" smtClean="0"/>
              <a:t>) </a:t>
            </a:r>
          </a:p>
        </p:txBody>
      </p:sp>
      <p:sp>
        <p:nvSpPr>
          <p:cNvPr id="2" name="TextBox 1"/>
          <p:cNvSpPr txBox="1"/>
          <p:nvPr/>
        </p:nvSpPr>
        <p:spPr>
          <a:xfrm>
            <a:off x="6859526" y="2141567"/>
            <a:ext cx="715260" cy="369332"/>
          </a:xfrm>
          <a:prstGeom prst="rect">
            <a:avLst/>
          </a:prstGeom>
          <a:noFill/>
        </p:spPr>
        <p:txBody>
          <a:bodyPr wrap="none" rtlCol="0">
            <a:spAutoFit/>
          </a:bodyPr>
          <a:lstStyle/>
          <a:p>
            <a:r>
              <a:rPr lang="en-US" altLang="zh-CN" dirty="0" smtClean="0"/>
              <a:t>China</a:t>
            </a:r>
            <a:endParaRPr lang="zh-CN" altLang="en-US" dirty="0"/>
          </a:p>
        </p:txBody>
      </p:sp>
    </p:spTree>
    <p:extLst>
      <p:ext uri="{BB962C8B-B14F-4D97-AF65-F5344CB8AC3E}">
        <p14:creationId xmlns="" xmlns:p14="http://schemas.microsoft.com/office/powerpoint/2010/main" val="34538508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中缅边界.jpg"/>
          <p:cNvPicPr>
            <a:picLocks noChangeAspect="1"/>
          </p:cNvPicPr>
          <p:nvPr/>
        </p:nvPicPr>
        <p:blipFill>
          <a:blip r:embed="rId3"/>
          <a:srcRect r="76206" b="81250"/>
          <a:stretch>
            <a:fillRect/>
          </a:stretch>
        </p:blipFill>
        <p:spPr>
          <a:xfrm>
            <a:off x="5077766" y="1071546"/>
            <a:ext cx="3528962" cy="3349523"/>
          </a:xfrm>
          <a:prstGeom prst="roundRect">
            <a:avLst>
              <a:gd name="adj" fmla="val 7487"/>
            </a:avLst>
          </a:prstGeom>
        </p:spPr>
      </p:pic>
      <p:sp>
        <p:nvSpPr>
          <p:cNvPr id="7" name="TextBox 6"/>
          <p:cNvSpPr txBox="1"/>
          <p:nvPr/>
        </p:nvSpPr>
        <p:spPr>
          <a:xfrm>
            <a:off x="4860032" y="4349632"/>
            <a:ext cx="4071966" cy="584775"/>
          </a:xfrm>
          <a:prstGeom prst="rect">
            <a:avLst/>
          </a:prstGeom>
          <a:noFill/>
        </p:spPr>
        <p:txBody>
          <a:bodyPr wrap="square" rtlCol="0">
            <a:spAutoFit/>
          </a:bodyPr>
          <a:lstStyle/>
          <a:p>
            <a:pPr algn="ctr"/>
            <a:r>
              <a:rPr lang="en-US" altLang="zh-CN" sz="1600" b="1" dirty="0" smtClean="0"/>
              <a:t>China-Myanmar Border Area</a:t>
            </a:r>
          </a:p>
          <a:p>
            <a:pPr algn="ctr"/>
            <a:r>
              <a:rPr lang="en-US" altLang="zh-CN" sz="1600" dirty="0" smtClean="0"/>
              <a:t>(from HPA(health poverty action))</a:t>
            </a:r>
            <a:endParaRPr lang="zh-CN" altLang="en-US" sz="1600" dirty="0"/>
          </a:p>
        </p:txBody>
      </p:sp>
      <p:sp>
        <p:nvSpPr>
          <p:cNvPr id="8" name="TextBox 7"/>
          <p:cNvSpPr txBox="1"/>
          <p:nvPr/>
        </p:nvSpPr>
        <p:spPr>
          <a:xfrm>
            <a:off x="395536" y="1628800"/>
            <a:ext cx="4104456" cy="216982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marL="266700" indent="-266700">
              <a:lnSpc>
                <a:spcPct val="125000"/>
              </a:lnSpc>
              <a:buFont typeface="Wingdings" pitchFamily="2" charset="2"/>
              <a:buChar char="Ø"/>
            </a:pPr>
            <a:r>
              <a:rPr lang="en-US" altLang="zh-CN" b="1" i="1" dirty="0" smtClean="0"/>
              <a:t>2010</a:t>
            </a:r>
            <a:r>
              <a:rPr lang="en-US" altLang="zh-CN" b="1" dirty="0" smtClean="0"/>
              <a:t>: Malaria is endemic to only two provinces: Yunnan Province and Hainan Province</a:t>
            </a:r>
          </a:p>
          <a:p>
            <a:pPr marL="266700" indent="-266700">
              <a:lnSpc>
                <a:spcPct val="125000"/>
              </a:lnSpc>
              <a:buFont typeface="Wingdings" pitchFamily="2" charset="2"/>
              <a:buChar char="Ø"/>
            </a:pPr>
            <a:r>
              <a:rPr lang="en-US" altLang="zh-CN" b="1" i="1" dirty="0" smtClean="0"/>
              <a:t>2015</a:t>
            </a:r>
            <a:r>
              <a:rPr lang="en-US" altLang="zh-CN" b="1" dirty="0" smtClean="0"/>
              <a:t>: the goal is no indigenous cases outside of Yunnan province </a:t>
            </a:r>
          </a:p>
          <a:p>
            <a:pPr marL="266700" indent="-266700">
              <a:lnSpc>
                <a:spcPct val="125000"/>
              </a:lnSpc>
              <a:buFont typeface="Wingdings" pitchFamily="2" charset="2"/>
              <a:buChar char="Ø"/>
            </a:pPr>
            <a:r>
              <a:rPr lang="en-US" altLang="zh-CN" b="1" i="1" dirty="0" smtClean="0"/>
              <a:t>2020</a:t>
            </a:r>
            <a:r>
              <a:rPr lang="en-US" altLang="zh-CN" b="1" dirty="0" smtClean="0"/>
              <a:t>: national elimination</a:t>
            </a:r>
            <a:endParaRPr lang="en-US" altLang="zh-CN" sz="2200" b="1" dirty="0" smtClean="0">
              <a:solidFill>
                <a:schemeClr val="tx2">
                  <a:lumMod val="75000"/>
                </a:schemeClr>
              </a:solidFill>
              <a:effectLst>
                <a:outerShdw blurRad="38100" dist="38100" dir="2700000" algn="tl">
                  <a:srgbClr val="C0C0C0"/>
                </a:outerShdw>
              </a:effectLst>
            </a:endParaRPr>
          </a:p>
        </p:txBody>
      </p:sp>
      <p:sp>
        <p:nvSpPr>
          <p:cNvPr id="10" name="Rectangle 2"/>
          <p:cNvSpPr>
            <a:spLocks noChangeArrowheads="1"/>
          </p:cNvSpPr>
          <p:nvPr/>
        </p:nvSpPr>
        <p:spPr bwMode="auto">
          <a:xfrm>
            <a:off x="457200" y="188913"/>
            <a:ext cx="8229600" cy="863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pPr algn="ctr">
              <a:defRPr/>
            </a:pPr>
            <a:r>
              <a:rPr lang="en-US" altLang="en-US" sz="3200" b="1" dirty="0">
                <a:solidFill>
                  <a:srgbClr val="FFFF00"/>
                </a:solidFill>
                <a:effectLst>
                  <a:glow rad="101600">
                    <a:schemeClr val="accent1">
                      <a:satMod val="175000"/>
                      <a:alpha val="40000"/>
                    </a:schemeClr>
                  </a:glow>
                </a:effectLst>
                <a:latin typeface="+mj-lt"/>
                <a:ea typeface="+mj-ea"/>
                <a:cs typeface="+mj-cs"/>
              </a:rPr>
              <a:t>Background</a:t>
            </a:r>
            <a:endParaRPr lang="en-US" altLang="zh-CN" sz="3200" b="1" dirty="0">
              <a:solidFill>
                <a:srgbClr val="FFFF00"/>
              </a:solidFill>
              <a:effectLst>
                <a:glow rad="101600">
                  <a:schemeClr val="accent1">
                    <a:satMod val="175000"/>
                    <a:alpha val="40000"/>
                  </a:schemeClr>
                </a:glow>
              </a:effectLst>
              <a:latin typeface="+mj-lt"/>
              <a:ea typeface="+mj-ea"/>
              <a:cs typeface="+mj-cs"/>
            </a:endParaRPr>
          </a:p>
        </p:txBody>
      </p:sp>
      <p:sp>
        <p:nvSpPr>
          <p:cNvPr id="12" name="TextBox 11"/>
          <p:cNvSpPr txBox="1"/>
          <p:nvPr/>
        </p:nvSpPr>
        <p:spPr>
          <a:xfrm>
            <a:off x="395536" y="4342465"/>
            <a:ext cx="4104456" cy="1754326"/>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0" lvl="1"/>
            <a:r>
              <a:rPr lang="en-US" altLang="zh-CN" b="1" dirty="0" smtClean="0"/>
              <a:t>In China-Myanmar border area, for example, </a:t>
            </a:r>
            <a:r>
              <a:rPr lang="en-US" altLang="zh-CN" b="1" dirty="0" err="1" smtClean="0"/>
              <a:t>Tengchong</a:t>
            </a:r>
            <a:r>
              <a:rPr lang="en-US" altLang="zh-CN" b="1" dirty="0" smtClean="0"/>
              <a:t>  county in Yunnan province, </a:t>
            </a:r>
            <a:r>
              <a:rPr lang="en-US" altLang="zh-CN" b="1" dirty="0"/>
              <a:t>m</a:t>
            </a:r>
            <a:r>
              <a:rPr lang="en-US" altLang="zh-CN" b="1" dirty="0" smtClean="0"/>
              <a:t>alaria is hard to control, because imported malaria cases are very serious. Reintroduction of the disease is a constant risk.</a:t>
            </a:r>
            <a:endParaRPr lang="zh-CN" altLang="en-US" dirty="0"/>
          </a:p>
        </p:txBody>
      </p:sp>
      <p:sp>
        <p:nvSpPr>
          <p:cNvPr id="11" name="Rectangle 5"/>
          <p:cNvSpPr>
            <a:spLocks noChangeArrowheads="1"/>
          </p:cNvSpPr>
          <p:nvPr/>
        </p:nvSpPr>
        <p:spPr bwMode="auto">
          <a:xfrm>
            <a:off x="179388" y="1071546"/>
            <a:ext cx="7921625" cy="431800"/>
          </a:xfrm>
          <a:prstGeom prst="rect">
            <a:avLst/>
          </a:prstGeom>
          <a:noFill/>
          <a:ln w="9525">
            <a:noFill/>
            <a:miter lim="800000"/>
            <a:headEnd/>
            <a:tailEnd/>
          </a:ln>
        </p:spPr>
        <p:txBody>
          <a:bodyPr anchor="ctr"/>
          <a:lstStyle/>
          <a:p>
            <a:pPr>
              <a:buFont typeface="Wingdings" pitchFamily="2" charset="2"/>
              <a:buChar char="n"/>
            </a:pPr>
            <a:r>
              <a:rPr lang="en-US" altLang="zh-CN" sz="2400" b="1" i="1" dirty="0" smtClean="0">
                <a:solidFill>
                  <a:srgbClr val="A50021"/>
                </a:solidFill>
                <a:effectLst>
                  <a:outerShdw blurRad="38100" dist="38100" dir="2700000" algn="tl">
                    <a:srgbClr val="C0C0C0"/>
                  </a:outerShdw>
                </a:effectLst>
              </a:rPr>
              <a:t>  Malaria: status </a:t>
            </a:r>
            <a:r>
              <a:rPr lang="en-US" altLang="zh-CN" sz="2400" b="1" i="1" dirty="0">
                <a:solidFill>
                  <a:srgbClr val="A50021"/>
                </a:solidFill>
                <a:effectLst>
                  <a:outerShdw blurRad="38100" dist="38100" dir="2700000" algn="tl">
                    <a:srgbClr val="C0C0C0"/>
                  </a:outerShdw>
                </a:effectLst>
              </a:rPr>
              <a:t>in China</a:t>
            </a:r>
          </a:p>
        </p:txBody>
      </p:sp>
      <p:sp>
        <p:nvSpPr>
          <p:cNvPr id="13" name="TextBox 12"/>
          <p:cNvSpPr txBox="1"/>
          <p:nvPr/>
        </p:nvSpPr>
        <p:spPr>
          <a:xfrm>
            <a:off x="323528" y="3808861"/>
            <a:ext cx="4500594" cy="484235"/>
          </a:xfrm>
          <a:prstGeom prst="rect">
            <a:avLst/>
          </a:prstGeom>
          <a:noFill/>
        </p:spPr>
        <p:txBody>
          <a:bodyPr wrap="square" rtlCol="0">
            <a:spAutoFit/>
          </a:bodyPr>
          <a:lstStyle/>
          <a:p>
            <a:pPr>
              <a:lnSpc>
                <a:spcPct val="125000"/>
              </a:lnSpc>
              <a:buFont typeface="Wingdings" pitchFamily="2" charset="2"/>
              <a:buChar char="p"/>
            </a:pPr>
            <a:r>
              <a:rPr lang="en-US" altLang="zh-CN" sz="2200" b="1" dirty="0" smtClean="0">
                <a:solidFill>
                  <a:schemeClr val="tx2">
                    <a:lumMod val="75000"/>
                  </a:schemeClr>
                </a:solidFill>
                <a:effectLst>
                  <a:outerShdw blurRad="38100" dist="38100" dir="2700000" algn="tl">
                    <a:srgbClr val="C0C0C0"/>
                  </a:outerShdw>
                </a:effectLst>
              </a:rPr>
              <a:t>Challenge:</a:t>
            </a:r>
          </a:p>
        </p:txBody>
      </p:sp>
      <p:sp>
        <p:nvSpPr>
          <p:cNvPr id="2" name="左箭头 1"/>
          <p:cNvSpPr/>
          <p:nvPr/>
        </p:nvSpPr>
        <p:spPr>
          <a:xfrm>
            <a:off x="4357686" y="5373216"/>
            <a:ext cx="720080" cy="432048"/>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9" name="TextBox 8"/>
          <p:cNvSpPr txBox="1"/>
          <p:nvPr/>
        </p:nvSpPr>
        <p:spPr>
          <a:xfrm>
            <a:off x="5077766" y="4925430"/>
            <a:ext cx="3528962"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altLang="zh-CN" b="1" dirty="0" smtClean="0">
                <a:solidFill>
                  <a:schemeClr val="tx1"/>
                </a:solidFill>
              </a:rPr>
              <a:t>0.1 million  permanent immigrants</a:t>
            </a:r>
          </a:p>
          <a:p>
            <a:r>
              <a:rPr lang="en-US" altLang="zh-CN" b="1" dirty="0" smtClean="0">
                <a:solidFill>
                  <a:schemeClr val="tx1"/>
                </a:solidFill>
              </a:rPr>
              <a:t>1.5 million floating population </a:t>
            </a:r>
          </a:p>
          <a:p>
            <a:r>
              <a:rPr lang="en-US" altLang="zh-CN" b="1" dirty="0" smtClean="0">
                <a:solidFill>
                  <a:schemeClr val="tx1"/>
                </a:solidFill>
              </a:rPr>
              <a:t>2,000 km</a:t>
            </a:r>
            <a:r>
              <a:rPr lang="zh-CN" altLang="en-US" b="1" dirty="0" smtClean="0">
                <a:solidFill>
                  <a:schemeClr val="tx1"/>
                </a:solidFill>
              </a:rPr>
              <a:t> </a:t>
            </a:r>
            <a:r>
              <a:rPr lang="en-US" altLang="zh-CN" b="1" dirty="0" smtClean="0">
                <a:solidFill>
                  <a:schemeClr val="tx1"/>
                </a:solidFill>
              </a:rPr>
              <a:t>National border</a:t>
            </a:r>
          </a:p>
          <a:p>
            <a:r>
              <a:rPr lang="en-US" altLang="zh-CN" b="1" dirty="0" smtClean="0">
                <a:solidFill>
                  <a:schemeClr val="tx1"/>
                </a:solidFill>
              </a:rPr>
              <a:t>Hundreds of “Pathways”</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2"/>
          <p:cNvSpPr>
            <a:spLocks noChangeArrowheads="1"/>
          </p:cNvSpPr>
          <p:nvPr/>
        </p:nvSpPr>
        <p:spPr bwMode="auto">
          <a:xfrm>
            <a:off x="457200" y="142852"/>
            <a:ext cx="8229600" cy="863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pPr algn="ctr">
              <a:defRPr/>
            </a:pPr>
            <a:r>
              <a:rPr lang="en-US" altLang="en-US" sz="3200" b="1" dirty="0">
                <a:solidFill>
                  <a:srgbClr val="FFFF00"/>
                </a:solidFill>
                <a:effectLst>
                  <a:glow rad="101600">
                    <a:schemeClr val="accent1">
                      <a:satMod val="175000"/>
                      <a:alpha val="40000"/>
                    </a:schemeClr>
                  </a:glow>
                </a:effectLst>
                <a:latin typeface="+mj-lt"/>
                <a:ea typeface="+mj-ea"/>
                <a:cs typeface="+mj-cs"/>
              </a:rPr>
              <a:t>Background</a:t>
            </a:r>
            <a:endParaRPr lang="en-US" altLang="zh-CN" sz="3200" b="1" dirty="0">
              <a:solidFill>
                <a:srgbClr val="FFFF00"/>
              </a:solidFill>
              <a:effectLst>
                <a:glow rad="101600">
                  <a:schemeClr val="accent1">
                    <a:satMod val="175000"/>
                    <a:alpha val="40000"/>
                  </a:schemeClr>
                </a:glow>
              </a:effectLst>
              <a:latin typeface="+mj-lt"/>
              <a:ea typeface="+mj-ea"/>
              <a:cs typeface="+mj-cs"/>
            </a:endParaRPr>
          </a:p>
        </p:txBody>
      </p:sp>
      <p:sp>
        <p:nvSpPr>
          <p:cNvPr id="18" name="Rectangle 5"/>
          <p:cNvSpPr>
            <a:spLocks noChangeArrowheads="1"/>
          </p:cNvSpPr>
          <p:nvPr/>
        </p:nvSpPr>
        <p:spPr bwMode="auto">
          <a:xfrm>
            <a:off x="-94370" y="358752"/>
            <a:ext cx="7921625" cy="431800"/>
          </a:xfrm>
          <a:prstGeom prst="rect">
            <a:avLst/>
          </a:prstGeom>
          <a:noFill/>
          <a:ln w="9525">
            <a:noFill/>
            <a:miter lim="800000"/>
            <a:headEnd/>
            <a:tailEnd/>
          </a:ln>
        </p:spPr>
        <p:txBody>
          <a:bodyPr anchor="ctr"/>
          <a:lstStyle/>
          <a:p>
            <a:pPr>
              <a:buFont typeface="Wingdings" pitchFamily="2" charset="2"/>
              <a:buChar char="n"/>
            </a:pPr>
            <a:endParaRPr lang="en-US" altLang="zh-CN" sz="2400" b="1" i="1" dirty="0">
              <a:solidFill>
                <a:srgbClr val="A50021"/>
              </a:solidFill>
              <a:effectLst>
                <a:outerShdw blurRad="38100" dist="38100" dir="2700000" algn="tl">
                  <a:srgbClr val="C0C0C0"/>
                </a:outerShdw>
              </a:effectLst>
            </a:endParaRPr>
          </a:p>
        </p:txBody>
      </p:sp>
      <p:sp>
        <p:nvSpPr>
          <p:cNvPr id="19" name="TextBox 18"/>
          <p:cNvSpPr txBox="1"/>
          <p:nvPr/>
        </p:nvSpPr>
        <p:spPr>
          <a:xfrm>
            <a:off x="4889672" y="1766632"/>
            <a:ext cx="3714776" cy="2308324"/>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266700" lvl="1" indent="-266700">
              <a:lnSpc>
                <a:spcPct val="90000"/>
              </a:lnSpc>
              <a:buFont typeface="Wingdings" pitchFamily="2" charset="2"/>
              <a:buChar char="Ø"/>
            </a:pPr>
            <a:r>
              <a:rPr lang="en-US" altLang="zh-CN" sz="2000" b="1" dirty="0" smtClean="0"/>
              <a:t>Develop methods for long-term dynamic monitoring the number and distribution of </a:t>
            </a:r>
            <a:r>
              <a:rPr lang="en-US" altLang="zh-CN" sz="2000" b="1" dirty="0" smtClean="0">
                <a:solidFill>
                  <a:srgbClr val="FF0000"/>
                </a:solidFill>
              </a:rPr>
              <a:t>mosquitoes</a:t>
            </a:r>
            <a:r>
              <a:rPr lang="en-US" altLang="zh-CN" sz="2000" b="1" dirty="0" smtClean="0"/>
              <a:t> (vector of malaria),  which will provide early warning to avoid the imported malaria case leading to malaria outbreak.</a:t>
            </a:r>
          </a:p>
        </p:txBody>
      </p:sp>
      <p:pic>
        <p:nvPicPr>
          <p:cNvPr id="8" name="图片 7" descr="350px-Life_Cycle_of_the_Malaria_Parasite.jpg"/>
          <p:cNvPicPr>
            <a:picLocks noChangeAspect="1"/>
          </p:cNvPicPr>
          <p:nvPr/>
        </p:nvPicPr>
        <p:blipFill>
          <a:blip r:embed="rId3">
            <a:lum contrast="40000"/>
            <a:extLst>
              <a:ext uri="{BEBA8EAE-BF5A-486C-A8C5-ECC9F3942E4B}">
                <a14:imgProps xmlns="" xmlns:a14="http://schemas.microsoft.com/office/drawing/2010/main">
                  <a14:imgLayer r:embed="rId4">
                    <a14:imgEffect>
                      <a14:colorTemperature colorTemp="4700"/>
                    </a14:imgEffect>
                  </a14:imgLayer>
                </a14:imgProps>
              </a:ext>
            </a:extLst>
          </a:blip>
          <a:stretch>
            <a:fillRect/>
          </a:stretch>
        </p:blipFill>
        <p:spPr>
          <a:xfrm>
            <a:off x="505327" y="2213578"/>
            <a:ext cx="3776707" cy="3722756"/>
          </a:xfrm>
          <a:prstGeom prst="rect">
            <a:avLst/>
          </a:prstGeom>
        </p:spPr>
      </p:pic>
      <p:sp>
        <p:nvSpPr>
          <p:cNvPr id="9" name="TextBox 8"/>
          <p:cNvSpPr txBox="1"/>
          <p:nvPr/>
        </p:nvSpPr>
        <p:spPr>
          <a:xfrm>
            <a:off x="323528" y="1556792"/>
            <a:ext cx="4357686" cy="590931"/>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a:lnSpc>
                <a:spcPct val="90000"/>
              </a:lnSpc>
            </a:pPr>
            <a:r>
              <a:rPr lang="en-US" altLang="zh-CN" b="1" dirty="0" smtClean="0"/>
              <a:t>The mosquito carries the disease from one person to another (acting as a "vector"). </a:t>
            </a:r>
          </a:p>
        </p:txBody>
      </p:sp>
      <p:sp>
        <p:nvSpPr>
          <p:cNvPr id="10" name="TextBox 9"/>
          <p:cNvSpPr txBox="1"/>
          <p:nvPr/>
        </p:nvSpPr>
        <p:spPr>
          <a:xfrm>
            <a:off x="4889672" y="4266962"/>
            <a:ext cx="3714776" cy="175432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266700" lvl="1" indent="-266700">
              <a:lnSpc>
                <a:spcPct val="90000"/>
              </a:lnSpc>
              <a:buFont typeface="Wingdings" pitchFamily="2" charset="2"/>
              <a:buChar char="Ø"/>
            </a:pPr>
            <a:r>
              <a:rPr lang="en-US" altLang="zh-CN" sz="2000" b="1" dirty="0" smtClean="0"/>
              <a:t>Develop ways of real-time acquiring high risk information and locations of Myanmar in China’s </a:t>
            </a:r>
            <a:r>
              <a:rPr lang="en-US" altLang="zh-CN" sz="2000" b="1" dirty="0" smtClean="0">
                <a:solidFill>
                  <a:srgbClr val="FF0000"/>
                </a:solidFill>
              </a:rPr>
              <a:t>neighboring countries</a:t>
            </a:r>
            <a:r>
              <a:rPr lang="en-US" altLang="zh-CN" sz="2000" b="1" dirty="0" smtClean="0"/>
              <a:t>, and help reduce the imported malaria cases.</a:t>
            </a:r>
            <a:endParaRPr lang="zh-CN" altLang="en-US" sz="2000" b="1" dirty="0" smtClean="0"/>
          </a:p>
        </p:txBody>
      </p:sp>
      <p:sp>
        <p:nvSpPr>
          <p:cNvPr id="11" name="Rectangle 5"/>
          <p:cNvSpPr>
            <a:spLocks noChangeArrowheads="1"/>
          </p:cNvSpPr>
          <p:nvPr/>
        </p:nvSpPr>
        <p:spPr bwMode="auto">
          <a:xfrm>
            <a:off x="179388" y="1071546"/>
            <a:ext cx="7921625" cy="431800"/>
          </a:xfrm>
          <a:prstGeom prst="rect">
            <a:avLst/>
          </a:prstGeom>
          <a:noFill/>
          <a:ln w="9525">
            <a:noFill/>
            <a:miter lim="800000"/>
            <a:headEnd/>
            <a:tailEnd/>
          </a:ln>
        </p:spPr>
        <p:txBody>
          <a:bodyPr anchor="ctr"/>
          <a:lstStyle/>
          <a:p>
            <a:pPr>
              <a:buFont typeface="Wingdings" pitchFamily="2" charset="2"/>
              <a:buChar char="n"/>
            </a:pPr>
            <a:r>
              <a:rPr lang="en-US" altLang="zh-CN" sz="2400" b="1" i="1" dirty="0">
                <a:solidFill>
                  <a:srgbClr val="A50021"/>
                </a:solidFill>
                <a:effectLst>
                  <a:outerShdw blurRad="38100" dist="38100" dir="2700000" algn="tl">
                    <a:srgbClr val="C0C0C0"/>
                  </a:outerShdw>
                </a:effectLst>
              </a:rPr>
              <a:t> Requirement of the malaria control </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2"/>
          <p:cNvSpPr>
            <a:spLocks noChangeArrowheads="1"/>
          </p:cNvSpPr>
          <p:nvPr/>
        </p:nvSpPr>
        <p:spPr bwMode="auto">
          <a:xfrm>
            <a:off x="457200" y="142852"/>
            <a:ext cx="8229600" cy="863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pPr algn="ctr">
              <a:defRPr/>
            </a:pPr>
            <a:r>
              <a:rPr lang="en-US" altLang="en-US" sz="3200" b="1" dirty="0">
                <a:solidFill>
                  <a:srgbClr val="FFFF00"/>
                </a:solidFill>
                <a:effectLst>
                  <a:glow rad="101600">
                    <a:schemeClr val="accent1">
                      <a:satMod val="175000"/>
                      <a:alpha val="40000"/>
                    </a:schemeClr>
                  </a:glow>
                </a:effectLst>
                <a:latin typeface="+mj-lt"/>
                <a:ea typeface="+mj-ea"/>
                <a:cs typeface="+mj-cs"/>
              </a:rPr>
              <a:t>Background</a:t>
            </a:r>
            <a:endParaRPr lang="en-US" altLang="zh-CN" sz="3200" b="1" dirty="0">
              <a:solidFill>
                <a:srgbClr val="FFFF00"/>
              </a:solidFill>
              <a:effectLst>
                <a:glow rad="101600">
                  <a:schemeClr val="accent1">
                    <a:satMod val="175000"/>
                    <a:alpha val="40000"/>
                  </a:schemeClr>
                </a:glow>
              </a:effectLst>
              <a:latin typeface="+mj-lt"/>
              <a:ea typeface="+mj-ea"/>
              <a:cs typeface="+mj-cs"/>
            </a:endParaRPr>
          </a:p>
        </p:txBody>
      </p:sp>
      <p:sp>
        <p:nvSpPr>
          <p:cNvPr id="18" name="Rectangle 5"/>
          <p:cNvSpPr>
            <a:spLocks noChangeArrowheads="1"/>
          </p:cNvSpPr>
          <p:nvPr/>
        </p:nvSpPr>
        <p:spPr bwMode="auto">
          <a:xfrm>
            <a:off x="142844" y="928670"/>
            <a:ext cx="7921625" cy="431800"/>
          </a:xfrm>
          <a:prstGeom prst="rect">
            <a:avLst/>
          </a:prstGeom>
          <a:noFill/>
          <a:ln w="9525">
            <a:noFill/>
            <a:miter lim="800000"/>
            <a:headEnd/>
            <a:tailEnd/>
          </a:ln>
        </p:spPr>
        <p:txBody>
          <a:bodyPr anchor="ctr"/>
          <a:lstStyle/>
          <a:p>
            <a:pPr>
              <a:buFont typeface="Wingdings" pitchFamily="2" charset="2"/>
              <a:buChar char="n"/>
            </a:pPr>
            <a:r>
              <a:rPr lang="en-US" altLang="zh-CN" sz="2400" b="1" i="1" dirty="0" smtClean="0">
                <a:solidFill>
                  <a:srgbClr val="A50021"/>
                </a:solidFill>
                <a:effectLst>
                  <a:outerShdw blurRad="38100" dist="38100" dir="2700000" algn="tl">
                    <a:srgbClr val="C0C0C0"/>
                  </a:outerShdw>
                </a:effectLst>
              </a:rPr>
              <a:t>  </a:t>
            </a:r>
            <a:r>
              <a:rPr lang="en-GB" altLang="zh-CN" sz="2400" b="1" i="1" dirty="0" smtClean="0">
                <a:solidFill>
                  <a:srgbClr val="A50021"/>
                </a:solidFill>
                <a:effectLst>
                  <a:outerShdw blurRad="38100" dist="38100" dir="2700000" algn="tl">
                    <a:srgbClr val="C0C0C0"/>
                  </a:outerShdw>
                </a:effectLst>
              </a:rPr>
              <a:t>Biologic characteristics</a:t>
            </a:r>
            <a:endParaRPr lang="zh-CN" altLang="en-US" sz="2400" b="1" i="1" dirty="0" smtClean="0">
              <a:solidFill>
                <a:srgbClr val="A50021"/>
              </a:solidFill>
              <a:effectLst>
                <a:outerShdw blurRad="38100" dist="38100" dir="2700000" algn="tl">
                  <a:srgbClr val="C0C0C0"/>
                </a:outerShdw>
              </a:effectLst>
            </a:endParaRPr>
          </a:p>
        </p:txBody>
      </p:sp>
      <p:sp>
        <p:nvSpPr>
          <p:cNvPr id="19" name="TextBox 18"/>
          <p:cNvSpPr txBox="1"/>
          <p:nvPr/>
        </p:nvSpPr>
        <p:spPr>
          <a:xfrm>
            <a:off x="500034" y="1357298"/>
            <a:ext cx="8358246" cy="440120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altLang="zh-CN" sz="2000" b="1" dirty="0" smtClean="0"/>
              <a:t>Malaria is found </a:t>
            </a:r>
            <a:r>
              <a:rPr lang="en-US" altLang="zh-CN" sz="2000" b="1" dirty="0"/>
              <a:t>mainly relating to </a:t>
            </a:r>
            <a:r>
              <a:rPr lang="en-US" altLang="zh-CN" sz="2000" b="1" dirty="0" smtClean="0"/>
              <a:t>climatic and environmental factors, such as temperature, humidity, vegetation, etc.  where</a:t>
            </a:r>
          </a:p>
          <a:p>
            <a:pPr marL="625475" indent="-457200">
              <a:buFont typeface="Wingdings" pitchFamily="2" charset="2"/>
              <a:buChar char="Ø"/>
            </a:pPr>
            <a:r>
              <a:rPr lang="en-US" altLang="zh-CN" sz="2000" b="1" dirty="0" smtClean="0">
                <a:hlinkClick r:id="rId3"/>
              </a:rPr>
              <a:t>Mosquitoes</a:t>
            </a:r>
            <a:r>
              <a:rPr lang="en-US" altLang="zh-CN" sz="2000" b="1" dirty="0" smtClean="0"/>
              <a:t> can survive and multiply</a:t>
            </a:r>
          </a:p>
          <a:p>
            <a:pPr marL="817200" indent="-457200">
              <a:buFont typeface="Wingdings" pitchFamily="2" charset="2"/>
              <a:buChar char="Ø"/>
            </a:pPr>
            <a:endParaRPr lang="en-US" altLang="zh-CN" sz="2000" b="1" dirty="0" smtClean="0"/>
          </a:p>
          <a:p>
            <a:pPr marL="817200" indent="-457200">
              <a:lnSpc>
                <a:spcPct val="150000"/>
              </a:lnSpc>
            </a:pPr>
            <a:endParaRPr lang="en-US" sz="2000" b="1" dirty="0" smtClean="0"/>
          </a:p>
          <a:p>
            <a:pPr marL="817200" indent="-457200">
              <a:lnSpc>
                <a:spcPct val="150000"/>
              </a:lnSpc>
            </a:pPr>
            <a:r>
              <a:rPr lang="en-US" sz="2000" b="1" dirty="0" smtClean="0"/>
              <a:t>       </a:t>
            </a:r>
          </a:p>
          <a:p>
            <a:pPr marL="817200" indent="-457200">
              <a:lnSpc>
                <a:spcPct val="150000"/>
              </a:lnSpc>
            </a:pPr>
            <a:endParaRPr lang="en-US" sz="2000" b="1" dirty="0" smtClean="0"/>
          </a:p>
          <a:p>
            <a:pPr marL="817200" indent="-457200">
              <a:lnSpc>
                <a:spcPct val="150000"/>
              </a:lnSpc>
            </a:pPr>
            <a:r>
              <a:rPr lang="en-US" altLang="zh-CN" sz="2000" b="1" dirty="0" smtClean="0"/>
              <a:t>          </a:t>
            </a:r>
          </a:p>
          <a:p>
            <a:pPr marL="625475" indent="-457200">
              <a:buFont typeface="Wingdings" pitchFamily="2" charset="2"/>
              <a:buChar char="Ø"/>
            </a:pPr>
            <a:r>
              <a:rPr lang="en-US" altLang="zh-CN" sz="2000" b="1" dirty="0" smtClean="0"/>
              <a:t>Malaria parasites can complete their </a:t>
            </a:r>
            <a:r>
              <a:rPr lang="en-US" altLang="zh-CN" sz="2000" b="1" dirty="0" smtClean="0">
                <a:hlinkClick r:id="rId4"/>
              </a:rPr>
              <a:t>growth cycle</a:t>
            </a:r>
            <a:r>
              <a:rPr lang="en-US" altLang="zh-CN" sz="2000" b="1" dirty="0" smtClean="0"/>
              <a:t> in the mosquitoes ("extrinsic incubation period").</a:t>
            </a:r>
          </a:p>
          <a:p>
            <a:pPr marL="817200" indent="-457200">
              <a:buFont typeface="Wingdings" pitchFamily="2" charset="2"/>
              <a:buChar char="Ø"/>
            </a:pPr>
            <a:endParaRPr lang="en-US" altLang="zh-CN" sz="2000" b="1" dirty="0" smtClean="0"/>
          </a:p>
          <a:p>
            <a:pPr marL="817200" indent="-457200">
              <a:buFont typeface="Wingdings" pitchFamily="2" charset="2"/>
              <a:buChar char="Ø"/>
            </a:pPr>
            <a:endParaRPr lang="en-US" altLang="zh-CN" sz="2000" b="1" dirty="0" smtClean="0"/>
          </a:p>
        </p:txBody>
      </p:sp>
      <p:graphicFrame>
        <p:nvGraphicFramePr>
          <p:cNvPr id="11" name="表格 10"/>
          <p:cNvGraphicFramePr>
            <a:graphicFrameLocks noGrp="1"/>
          </p:cNvGraphicFramePr>
          <p:nvPr>
            <p:extLst>
              <p:ext uri="{D42A27DB-BD31-4B8C-83A1-F6EECF244321}">
                <p14:modId xmlns="" xmlns:p14="http://schemas.microsoft.com/office/powerpoint/2010/main" val="4019557343"/>
              </p:ext>
            </p:extLst>
          </p:nvPr>
        </p:nvGraphicFramePr>
        <p:xfrm>
          <a:off x="1002380" y="2428868"/>
          <a:ext cx="7674076" cy="1948180"/>
        </p:xfrm>
        <a:graphic>
          <a:graphicData uri="http://schemas.openxmlformats.org/drawingml/2006/table">
            <a:tbl>
              <a:tblPr firstRow="1" bandRow="1">
                <a:tableStyleId>{35758FB7-9AC5-4552-8A53-C91805E547FA}</a:tableStyleId>
              </a:tblPr>
              <a:tblGrid>
                <a:gridCol w="2129460"/>
                <a:gridCol w="5544616"/>
              </a:tblGrid>
              <a:tr h="342265">
                <a:tc>
                  <a:txBody>
                    <a:bodyPr/>
                    <a:lstStyle/>
                    <a:p>
                      <a:pPr algn="ctr"/>
                      <a:r>
                        <a:rPr lang="en-US" altLang="zh-CN" sz="1600" b="1" dirty="0" smtClean="0">
                          <a:effectLst>
                            <a:glow rad="101600">
                              <a:schemeClr val="tx1">
                                <a:alpha val="60000"/>
                              </a:schemeClr>
                            </a:glow>
                          </a:effectLst>
                        </a:rPr>
                        <a:t>Environmental factors</a:t>
                      </a:r>
                      <a:endParaRPr lang="zh-CN" altLang="en-US" sz="1600" b="1" dirty="0">
                        <a:effectLst>
                          <a:glow rad="101600">
                            <a:schemeClr val="tx1">
                              <a:alpha val="60000"/>
                            </a:schemeClr>
                          </a:glo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600" b="1" dirty="0" smtClean="0">
                          <a:effectLst>
                            <a:glow rad="101600">
                              <a:schemeClr val="tx1">
                                <a:alpha val="60000"/>
                              </a:schemeClr>
                            </a:glow>
                          </a:effectLst>
                        </a:rPr>
                        <a:t> Characteristics</a:t>
                      </a:r>
                      <a:endParaRPr lang="zh-CN" altLang="en-US" sz="1600" b="1" dirty="0">
                        <a:effectLst>
                          <a:glow rad="101600">
                            <a:schemeClr val="tx1">
                              <a:alpha val="60000"/>
                            </a:schemeClr>
                          </a:glo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226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600" b="1" dirty="0" smtClean="0"/>
                        <a:t>Temperature</a:t>
                      </a:r>
                      <a:endParaRPr lang="zh-CN" altLang="en-US" sz="16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smtClean="0"/>
                        <a:t>Below 16</a:t>
                      </a:r>
                      <a:r>
                        <a:rPr lang="zh-CN" altLang="en-US" sz="1400" b="1" dirty="0" smtClean="0"/>
                        <a:t>℃</a:t>
                      </a:r>
                      <a:r>
                        <a:rPr lang="zh-CN" altLang="en-US" sz="1600" b="1" dirty="0" smtClean="0"/>
                        <a:t> </a:t>
                      </a:r>
                      <a:r>
                        <a:rPr lang="en-US" altLang="zh-CN" sz="1600" b="1" dirty="0" smtClean="0"/>
                        <a:t>or above 30</a:t>
                      </a:r>
                      <a:r>
                        <a:rPr lang="zh-CN" altLang="en-US" sz="1400" b="1" dirty="0" smtClean="0"/>
                        <a:t>℃</a:t>
                      </a:r>
                      <a:r>
                        <a:rPr lang="en-US" sz="1600" b="1" dirty="0" smtClean="0"/>
                        <a:t>, </a:t>
                      </a:r>
                      <a:r>
                        <a:rPr lang="en-US" sz="1600" b="1" kern="1200" dirty="0" smtClean="0">
                          <a:solidFill>
                            <a:schemeClr val="dk1"/>
                          </a:solidFill>
                          <a:latin typeface="+mn-lt"/>
                          <a:ea typeface="+mn-ea"/>
                          <a:cs typeface="+mn-cs"/>
                        </a:rPr>
                        <a:t>it will grow slowly and die </a:t>
                      </a:r>
                      <a:endParaRPr lang="zh-CN" altLang="en-US" sz="1600" b="1" kern="1200" dirty="0" smtClean="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2265">
                <a:tc>
                  <a:txBody>
                    <a:bodyPr/>
                    <a:lstStyle/>
                    <a:p>
                      <a:pPr algn="ctr"/>
                      <a:r>
                        <a:rPr lang="en-GB" altLang="zh-CN" sz="1600" b="1" dirty="0" smtClean="0">
                          <a:solidFill>
                            <a:prstClr val="black"/>
                          </a:solidFill>
                        </a:rPr>
                        <a:t>EAT</a:t>
                      </a:r>
                      <a:r>
                        <a:rPr lang="en-GB" altLang="zh-CN" sz="1400" b="1" dirty="0" smtClean="0">
                          <a:solidFill>
                            <a:prstClr val="black"/>
                          </a:solidFill>
                        </a:rPr>
                        <a:t>(Effective accumulated temperature)</a:t>
                      </a:r>
                      <a:endParaRPr lang="zh-CN" altLang="en-US"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altLang="zh-CN" sz="1600" b="1" dirty="0" smtClean="0"/>
                        <a:t>At</a:t>
                      </a:r>
                      <a:r>
                        <a:rPr lang="en-US" altLang="zh-CN" sz="1600" b="1" baseline="0" dirty="0" smtClean="0"/>
                        <a:t> least 220</a:t>
                      </a:r>
                      <a:r>
                        <a:rPr lang="zh-CN" altLang="en-US" sz="1400" b="1" baseline="0" dirty="0" smtClean="0"/>
                        <a:t>℃</a:t>
                      </a:r>
                      <a:r>
                        <a:rPr lang="zh-CN" altLang="en-US" sz="1600" b="1" baseline="0" dirty="0" smtClean="0"/>
                        <a:t> </a:t>
                      </a:r>
                      <a:r>
                        <a:rPr lang="en-US" altLang="zh-CN" sz="1600" b="1" baseline="0" dirty="0" smtClean="0"/>
                        <a:t>•day to grow up to</a:t>
                      </a:r>
                      <a:r>
                        <a:rPr lang="en-US" altLang="zh-CN" sz="1600" b="1" dirty="0" smtClean="0"/>
                        <a:t> a</a:t>
                      </a:r>
                      <a:r>
                        <a:rPr lang="en-US" sz="1600" b="1" dirty="0" smtClean="0"/>
                        <a:t>dult mosquito, </a:t>
                      </a:r>
                      <a:r>
                        <a:rPr lang="en-US" altLang="zh-CN" sz="1600" b="1" kern="1200" dirty="0" smtClean="0">
                          <a:solidFill>
                            <a:schemeClr val="dk1"/>
                          </a:solidFill>
                          <a:latin typeface="+mn-lt"/>
                          <a:ea typeface="+mn-ea"/>
                          <a:cs typeface="+mn-cs"/>
                        </a:rPr>
                        <a:t>survival percentage  increased with ETA </a:t>
                      </a:r>
                      <a:endParaRPr lang="zh-CN" altLang="en-US" sz="1600" b="1" kern="1200" dirty="0" smtClean="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2265">
                <a:tc>
                  <a:txBody>
                    <a:bodyPr/>
                    <a:lstStyle/>
                    <a:p>
                      <a:pPr algn="ctr"/>
                      <a:r>
                        <a:rPr lang="en-US" sz="1600" b="1" dirty="0" smtClean="0"/>
                        <a:t>Humidity of air</a:t>
                      </a:r>
                      <a:endParaRPr lang="zh-CN" altLang="en-U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600" b="1" dirty="0" smtClean="0"/>
                        <a:t>Suitable range is 60%~85%, too low or too high can</a:t>
                      </a:r>
                      <a:r>
                        <a:rPr lang="en-US" sz="1600" b="1" baseline="0" dirty="0" smtClean="0"/>
                        <a:t> not survival </a:t>
                      </a:r>
                      <a:endParaRPr lang="zh-CN" altLang="en-U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2265">
                <a:tc>
                  <a:txBody>
                    <a:bodyPr/>
                    <a:lstStyle/>
                    <a:p>
                      <a:pPr algn="ctr"/>
                      <a:r>
                        <a:rPr lang="en-US" sz="1600" b="1" dirty="0" smtClean="0"/>
                        <a:t>Vegetation</a:t>
                      </a:r>
                      <a:endParaRPr lang="zh-CN" altLang="en-U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600" b="1" dirty="0" smtClean="0"/>
                        <a:t>Cover the sunshine, adjust humidity</a:t>
                      </a:r>
                      <a:endParaRPr lang="zh-CN" altLang="en-U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12" name="表格 11"/>
          <p:cNvGraphicFramePr>
            <a:graphicFrameLocks noGrp="1"/>
          </p:cNvGraphicFramePr>
          <p:nvPr/>
        </p:nvGraphicFramePr>
        <p:xfrm>
          <a:off x="785786" y="5201300"/>
          <a:ext cx="7572428" cy="370840"/>
        </p:xfrm>
        <a:graphic>
          <a:graphicData uri="http://schemas.openxmlformats.org/drawingml/2006/table">
            <a:tbl>
              <a:tblPr firstRow="1" bandRow="1">
                <a:tableStyleId>{7DF18680-E054-41AD-8BC1-D1AEF772440D}</a:tableStyleId>
              </a:tblPr>
              <a:tblGrid>
                <a:gridCol w="7572428"/>
              </a:tblGrid>
              <a:tr h="370840">
                <a:tc>
                  <a:txBody>
                    <a:bodyPr/>
                    <a:lstStyle/>
                    <a:p>
                      <a:r>
                        <a:rPr lang="en-US" altLang="zh-CN" sz="1600" dirty="0" smtClean="0">
                          <a:solidFill>
                            <a:schemeClr val="tx1"/>
                          </a:solidFill>
                        </a:rPr>
                        <a:t>Temperature</a:t>
                      </a:r>
                      <a:r>
                        <a:rPr lang="en-US" altLang="zh-CN" sz="1600" baseline="0" dirty="0" smtClean="0">
                          <a:solidFill>
                            <a:schemeClr val="tx1"/>
                          </a:solidFill>
                        </a:rPr>
                        <a:t> r</a:t>
                      </a:r>
                      <a:r>
                        <a:rPr lang="en-US" altLang="zh-CN" sz="1600" dirty="0" smtClean="0">
                          <a:solidFill>
                            <a:schemeClr val="tx1"/>
                          </a:solidFill>
                        </a:rPr>
                        <a:t>ange is between</a:t>
                      </a:r>
                      <a:r>
                        <a:rPr lang="en-US" altLang="zh-CN" sz="1600" baseline="0" dirty="0" smtClean="0">
                          <a:solidFill>
                            <a:schemeClr val="tx1"/>
                          </a:solidFill>
                        </a:rPr>
                        <a:t> 14.5</a:t>
                      </a:r>
                      <a:r>
                        <a:rPr lang="zh-CN" altLang="en-US" sz="1600" baseline="0" dirty="0" smtClean="0">
                          <a:solidFill>
                            <a:schemeClr val="tx1"/>
                          </a:solidFill>
                        </a:rPr>
                        <a:t>℃ </a:t>
                      </a:r>
                      <a:r>
                        <a:rPr lang="en-US" altLang="zh-CN" sz="1600" baseline="0" dirty="0" smtClean="0">
                          <a:solidFill>
                            <a:schemeClr val="tx1"/>
                          </a:solidFill>
                        </a:rPr>
                        <a:t> to 30</a:t>
                      </a:r>
                      <a:r>
                        <a:rPr lang="zh-CN" altLang="en-US" sz="1600" baseline="0" dirty="0" smtClean="0">
                          <a:solidFill>
                            <a:schemeClr val="tx1"/>
                          </a:solidFill>
                        </a:rPr>
                        <a:t>℃</a:t>
                      </a:r>
                      <a:r>
                        <a:rPr lang="en-US" altLang="zh-CN" sz="1600" baseline="0" dirty="0" smtClean="0">
                          <a:solidFill>
                            <a:schemeClr val="tx1"/>
                          </a:solidFill>
                        </a:rPr>
                        <a:t>,</a:t>
                      </a:r>
                      <a:r>
                        <a:rPr lang="zh-CN" altLang="en-US" sz="1600" baseline="0" dirty="0" smtClean="0">
                          <a:solidFill>
                            <a:schemeClr val="tx1"/>
                          </a:solidFill>
                        </a:rPr>
                        <a:t> </a:t>
                      </a:r>
                      <a:r>
                        <a:rPr lang="en-US" altLang="zh-CN" sz="1600" baseline="0" dirty="0" smtClean="0">
                          <a:solidFill>
                            <a:schemeClr val="tx1"/>
                          </a:solidFill>
                        </a:rPr>
                        <a:t>different species of malaria will vary.</a:t>
                      </a:r>
                      <a:endParaRPr lang="zh-CN" alt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r>
            </a:tbl>
          </a:graphicData>
        </a:graphic>
      </p:graphicFrame>
      <p:sp>
        <p:nvSpPr>
          <p:cNvPr id="13" name="TextBox 12"/>
          <p:cNvSpPr txBox="1"/>
          <p:nvPr/>
        </p:nvSpPr>
        <p:spPr>
          <a:xfrm>
            <a:off x="285720" y="5715016"/>
            <a:ext cx="8786874" cy="923330"/>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altLang="zh-CN" b="1" dirty="0" smtClean="0">
                <a:solidFill>
                  <a:srgbClr val="A50021"/>
                </a:solidFill>
              </a:rPr>
              <a:t>Whether the RS technology and  </a:t>
            </a:r>
            <a:r>
              <a:rPr lang="en-GB" altLang="zh-CN" b="1" dirty="0" smtClean="0">
                <a:solidFill>
                  <a:srgbClr val="A50021"/>
                </a:solidFill>
              </a:rPr>
              <a:t>T-S fuzzy</a:t>
            </a:r>
            <a:r>
              <a:rPr lang="en-US" altLang="zh-CN" b="1" dirty="0" smtClean="0">
                <a:solidFill>
                  <a:srgbClr val="A50021"/>
                </a:solidFill>
              </a:rPr>
              <a:t> Fuzzy can describe the biologic characteristics between mosquito, malaria parasites and environmental factors like above ? And find the quantitative  suitability relationship between the malaria and environmental factors ?</a:t>
            </a:r>
            <a:endParaRPr lang="zh-CN" alt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251520" y="4432521"/>
            <a:ext cx="8678166" cy="1660775"/>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b="1" dirty="0"/>
          </a:p>
        </p:txBody>
      </p:sp>
      <p:sp>
        <p:nvSpPr>
          <p:cNvPr id="4" name="Rectangle 5"/>
          <p:cNvSpPr>
            <a:spLocks noChangeArrowheads="1"/>
          </p:cNvSpPr>
          <p:nvPr/>
        </p:nvSpPr>
        <p:spPr bwMode="auto">
          <a:xfrm>
            <a:off x="500034" y="353994"/>
            <a:ext cx="7921625" cy="431800"/>
          </a:xfrm>
          <a:prstGeom prst="rect">
            <a:avLst/>
          </a:prstGeom>
          <a:noFill/>
          <a:ln w="9525">
            <a:noFill/>
            <a:miter lim="800000"/>
            <a:headEnd/>
            <a:tailEnd/>
          </a:ln>
        </p:spPr>
        <p:txBody>
          <a:bodyPr anchor="ctr"/>
          <a:lstStyle/>
          <a:p>
            <a:pPr algn="ctr">
              <a:defRPr/>
            </a:pPr>
            <a:r>
              <a:rPr lang="en-US" altLang="zh-CN" sz="3200" b="1" dirty="0">
                <a:solidFill>
                  <a:srgbClr val="FFFF00"/>
                </a:solidFill>
                <a:effectLst>
                  <a:glow rad="101600">
                    <a:schemeClr val="accent1">
                      <a:satMod val="175000"/>
                      <a:alpha val="40000"/>
                    </a:schemeClr>
                  </a:glow>
                </a:effectLst>
                <a:latin typeface="+mj-lt"/>
                <a:ea typeface="+mj-ea"/>
                <a:cs typeface="+mj-cs"/>
              </a:rPr>
              <a:t>Study </a:t>
            </a:r>
            <a:r>
              <a:rPr lang="en-US" altLang="zh-CN" sz="3200" b="1" dirty="0" smtClean="0">
                <a:solidFill>
                  <a:srgbClr val="FFFF00"/>
                </a:solidFill>
                <a:effectLst>
                  <a:glow rad="101600">
                    <a:schemeClr val="accent1">
                      <a:satMod val="175000"/>
                      <a:alpha val="40000"/>
                    </a:schemeClr>
                  </a:glow>
                </a:effectLst>
                <a:latin typeface="+mj-lt"/>
                <a:ea typeface="+mj-ea"/>
                <a:cs typeface="+mj-cs"/>
              </a:rPr>
              <a:t>area</a:t>
            </a:r>
            <a:r>
              <a:rPr lang="en-US" altLang="zh-CN" sz="3200" b="1" dirty="0">
                <a:solidFill>
                  <a:srgbClr val="FFFF00"/>
                </a:solidFill>
                <a:effectLst>
                  <a:glow rad="101600">
                    <a:schemeClr val="accent1">
                      <a:satMod val="175000"/>
                      <a:alpha val="40000"/>
                    </a:schemeClr>
                  </a:glow>
                </a:effectLst>
              </a:rPr>
              <a:t> – </a:t>
            </a:r>
            <a:r>
              <a:rPr lang="en-US" altLang="zh-CN" sz="3200" b="1" dirty="0" err="1" smtClean="0">
                <a:solidFill>
                  <a:srgbClr val="FFFF00"/>
                </a:solidFill>
                <a:effectLst>
                  <a:glow rad="101600">
                    <a:schemeClr val="accent1">
                      <a:satMod val="175000"/>
                      <a:alpha val="40000"/>
                    </a:schemeClr>
                  </a:glow>
                </a:effectLst>
                <a:latin typeface="+mj-lt"/>
                <a:ea typeface="+mj-ea"/>
                <a:cs typeface="+mj-cs"/>
              </a:rPr>
              <a:t>Tengchong</a:t>
            </a:r>
            <a:endParaRPr lang="en-US" altLang="zh-CN" sz="3200" b="1" dirty="0">
              <a:solidFill>
                <a:srgbClr val="FFFF00"/>
              </a:solidFill>
              <a:effectLst>
                <a:glow rad="101600">
                  <a:schemeClr val="accent1">
                    <a:satMod val="175000"/>
                    <a:alpha val="40000"/>
                  </a:schemeClr>
                </a:glow>
              </a:effectLst>
              <a:latin typeface="+mj-lt"/>
              <a:ea typeface="+mj-ea"/>
              <a:cs typeface="+mj-cs"/>
            </a:endParaRPr>
          </a:p>
        </p:txBody>
      </p:sp>
      <p:sp>
        <p:nvSpPr>
          <p:cNvPr id="3" name="矩形 2"/>
          <p:cNvSpPr/>
          <p:nvPr/>
        </p:nvSpPr>
        <p:spPr>
          <a:xfrm>
            <a:off x="322834" y="4093024"/>
            <a:ext cx="8606852" cy="1938992"/>
          </a:xfrm>
          <a:prstGeom prst="rect">
            <a:avLst/>
          </a:prstGeom>
        </p:spPr>
        <p:txBody>
          <a:bodyPr wrap="square">
            <a:spAutoFit/>
          </a:bodyPr>
          <a:lstStyle/>
          <a:p>
            <a:pPr>
              <a:spcBef>
                <a:spcPts val="600"/>
              </a:spcBef>
            </a:pPr>
            <a:r>
              <a:rPr lang="en-US" sz="2000" b="1" dirty="0" smtClean="0"/>
              <a:t>Malaria situation: </a:t>
            </a:r>
          </a:p>
          <a:p>
            <a:pPr marL="266700" indent="-266700">
              <a:spcBef>
                <a:spcPts val="600"/>
              </a:spcBef>
              <a:buFont typeface="Wingdings" pitchFamily="2" charset="2"/>
              <a:buChar char="Ø"/>
            </a:pPr>
            <a:r>
              <a:rPr lang="en-US" altLang="zh-CN" b="1" dirty="0" smtClean="0"/>
              <a:t>Historical statistics revealed that </a:t>
            </a:r>
            <a:r>
              <a:rPr lang="en-US" altLang="zh-CN" b="1" dirty="0" err="1" smtClean="0"/>
              <a:t>Tengchong</a:t>
            </a:r>
            <a:r>
              <a:rPr lang="en-US" altLang="zh-CN" b="1" dirty="0" smtClean="0"/>
              <a:t> was one of the most serious malaria endemic area, and </a:t>
            </a:r>
            <a:r>
              <a:rPr lang="en-US" altLang="zh-CN" b="1" dirty="0"/>
              <a:t>malaria had </a:t>
            </a:r>
            <a:r>
              <a:rPr lang="en-US" altLang="zh-CN" b="1" dirty="0" smtClean="0"/>
              <a:t>been effectively controlled during 1976-1987</a:t>
            </a:r>
            <a:r>
              <a:rPr lang="pt-BR" altLang="zh-CN" b="1" dirty="0" smtClean="0"/>
              <a:t>. </a:t>
            </a:r>
          </a:p>
          <a:p>
            <a:pPr marL="266700" lvl="1" indent="-266700">
              <a:spcBef>
                <a:spcPts val="600"/>
              </a:spcBef>
              <a:buFont typeface="Wingdings" pitchFamily="2" charset="2"/>
              <a:buChar char="Ø"/>
            </a:pPr>
            <a:r>
              <a:rPr lang="pt-BR" altLang="zh-CN" b="1" dirty="0" smtClean="0"/>
              <a:t>Now it is the highest incidence of malaria in China. From 2010, there are scarcely any </a:t>
            </a:r>
            <a:r>
              <a:rPr lang="en-US" altLang="zh-CN" b="1" dirty="0" smtClean="0"/>
              <a:t>indigenous malaria case</a:t>
            </a:r>
            <a:r>
              <a:rPr lang="pt-BR" altLang="zh-CN" b="1" dirty="0" smtClean="0"/>
              <a:t>. </a:t>
            </a:r>
            <a:r>
              <a:rPr lang="en-US" altLang="zh-CN" b="1" dirty="0" smtClean="0"/>
              <a:t>Cross-border migration from Myanmar is the major source for the malaria in </a:t>
            </a:r>
            <a:r>
              <a:rPr lang="en-US" altLang="zh-CN" b="1" dirty="0" err="1" smtClean="0"/>
              <a:t>Tengchong</a:t>
            </a:r>
            <a:r>
              <a:rPr lang="en-US" altLang="zh-CN" b="1" dirty="0" smtClean="0"/>
              <a:t>, which could cause malaria to erupt again in China.</a:t>
            </a:r>
            <a:endParaRPr lang="pt-BR" altLang="zh-CN" b="1" dirty="0" smtClean="0"/>
          </a:p>
        </p:txBody>
      </p:sp>
      <p:pic>
        <p:nvPicPr>
          <p:cNvPr id="5" name="图片 4" descr="Location_of_Tengchong_within_Yunnan_(China).png"/>
          <p:cNvPicPr>
            <a:picLocks noChangeAspect="1"/>
          </p:cNvPicPr>
          <p:nvPr/>
        </p:nvPicPr>
        <p:blipFill rotWithShape="1">
          <a:blip r:embed="rId3"/>
          <a:srcRect t="2070"/>
          <a:stretch/>
        </p:blipFill>
        <p:spPr>
          <a:xfrm>
            <a:off x="4714876" y="987228"/>
            <a:ext cx="3828900" cy="2769607"/>
          </a:xfrm>
          <a:prstGeom prst="rect">
            <a:avLst/>
          </a:prstGeom>
        </p:spPr>
      </p:pic>
      <p:sp>
        <p:nvSpPr>
          <p:cNvPr id="6" name="TextBox 5"/>
          <p:cNvSpPr txBox="1"/>
          <p:nvPr/>
        </p:nvSpPr>
        <p:spPr>
          <a:xfrm>
            <a:off x="7358082" y="1059404"/>
            <a:ext cx="1285884" cy="369332"/>
          </a:xfrm>
          <a:prstGeom prst="rect">
            <a:avLst/>
          </a:prstGeom>
          <a:solidFill>
            <a:schemeClr val="bg1"/>
          </a:solidFill>
        </p:spPr>
        <p:txBody>
          <a:bodyPr wrap="square" rtlCol="0">
            <a:spAutoFit/>
          </a:bodyPr>
          <a:lstStyle/>
          <a:p>
            <a:r>
              <a:rPr lang="en-US" altLang="zh-CN" b="1" dirty="0" smtClean="0"/>
              <a:t>YUN NAN</a:t>
            </a:r>
            <a:endParaRPr lang="zh-CN" altLang="en-US" b="1" dirty="0"/>
          </a:p>
        </p:txBody>
      </p:sp>
      <p:sp>
        <p:nvSpPr>
          <p:cNvPr id="7" name="TextBox 6"/>
          <p:cNvSpPr txBox="1"/>
          <p:nvPr/>
        </p:nvSpPr>
        <p:spPr>
          <a:xfrm>
            <a:off x="4643438" y="3786190"/>
            <a:ext cx="4286248" cy="646331"/>
          </a:xfrm>
          <a:prstGeom prst="rect">
            <a:avLst/>
          </a:prstGeom>
          <a:noFill/>
        </p:spPr>
        <p:txBody>
          <a:bodyPr wrap="square" rtlCol="0">
            <a:spAutoFit/>
          </a:bodyPr>
          <a:lstStyle/>
          <a:p>
            <a:pPr algn="ctr"/>
            <a:r>
              <a:rPr lang="en-US" altLang="zh-CN" b="1" dirty="0" smtClean="0"/>
              <a:t>Fig.1</a:t>
            </a:r>
            <a:r>
              <a:rPr kumimoji="1" lang="en-US" altLang="zh-CN" b="1" dirty="0" smtClean="0">
                <a:latin typeface="Times" pitchFamily="18" charset="0"/>
                <a:ea typeface="Osaka" charset="-128"/>
              </a:rPr>
              <a:t> </a:t>
            </a:r>
            <a:r>
              <a:rPr lang="en-US" b="1" dirty="0" smtClean="0"/>
              <a:t>Location of </a:t>
            </a:r>
            <a:r>
              <a:rPr lang="en-US" b="1" dirty="0" err="1" smtClean="0"/>
              <a:t>Tengchong</a:t>
            </a:r>
            <a:r>
              <a:rPr lang="en-US" b="1" dirty="0" smtClean="0"/>
              <a:t> County (pink) in </a:t>
            </a:r>
            <a:r>
              <a:rPr lang="en-US" b="1" dirty="0" err="1" smtClean="0"/>
              <a:t>Baoshan</a:t>
            </a:r>
            <a:r>
              <a:rPr lang="en-US" b="1" dirty="0" smtClean="0"/>
              <a:t> City, Yunnan province</a:t>
            </a:r>
          </a:p>
        </p:txBody>
      </p:sp>
      <p:cxnSp>
        <p:nvCxnSpPr>
          <p:cNvPr id="8" name="直接箭头连接符 7"/>
          <p:cNvCxnSpPr/>
          <p:nvPr/>
        </p:nvCxnSpPr>
        <p:spPr>
          <a:xfrm flipH="1">
            <a:off x="5508104" y="2708920"/>
            <a:ext cx="1121222" cy="36004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9" name="矩形 8"/>
          <p:cNvSpPr/>
          <p:nvPr/>
        </p:nvSpPr>
        <p:spPr>
          <a:xfrm>
            <a:off x="4355976" y="2158086"/>
            <a:ext cx="1070037" cy="338554"/>
          </a:xfrm>
          <a:prstGeom prst="rect">
            <a:avLst/>
          </a:prstGeom>
        </p:spPr>
        <p:txBody>
          <a:bodyPr wrap="none">
            <a:spAutoFit/>
          </a:bodyPr>
          <a:lstStyle/>
          <a:p>
            <a:r>
              <a:rPr lang="en-US" altLang="zh-CN" sz="1600" dirty="0"/>
              <a:t>Study area</a:t>
            </a:r>
            <a:endParaRPr lang="zh-CN" altLang="en-US" sz="1600" dirty="0"/>
          </a:p>
        </p:txBody>
      </p:sp>
      <p:cxnSp>
        <p:nvCxnSpPr>
          <p:cNvPr id="14" name="直接箭头连接符 13"/>
          <p:cNvCxnSpPr/>
          <p:nvPr/>
        </p:nvCxnSpPr>
        <p:spPr>
          <a:xfrm>
            <a:off x="4937351" y="2496640"/>
            <a:ext cx="69352" cy="57232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graphicFrame>
        <p:nvGraphicFramePr>
          <p:cNvPr id="2" name="表格 1"/>
          <p:cNvGraphicFramePr>
            <a:graphicFrameLocks noGrp="1"/>
          </p:cNvGraphicFramePr>
          <p:nvPr>
            <p:extLst>
              <p:ext uri="{D42A27DB-BD31-4B8C-83A1-F6EECF244321}">
                <p14:modId xmlns="" xmlns:p14="http://schemas.microsoft.com/office/powerpoint/2010/main" val="3816627914"/>
              </p:ext>
            </p:extLst>
          </p:nvPr>
        </p:nvGraphicFramePr>
        <p:xfrm>
          <a:off x="323528" y="1200160"/>
          <a:ext cx="4032448" cy="2743200"/>
        </p:xfrm>
        <a:graphic>
          <a:graphicData uri="http://schemas.openxmlformats.org/drawingml/2006/table">
            <a:tbl>
              <a:tblPr bandRow="1">
                <a:tableStyleId>{5C22544A-7EE6-4342-B048-85BDC9FD1C3A}</a:tableStyleId>
              </a:tblPr>
              <a:tblGrid>
                <a:gridCol w="1512168"/>
                <a:gridCol w="2520280"/>
              </a:tblGrid>
              <a:tr h="323724">
                <a:tc>
                  <a:txBody>
                    <a:bodyPr/>
                    <a:lstStyle/>
                    <a:p>
                      <a:pPr>
                        <a:spcBef>
                          <a:spcPts val="0"/>
                        </a:spcBef>
                      </a:pPr>
                      <a:r>
                        <a:rPr lang="en-US" altLang="zh-CN" sz="1800" b="1" dirty="0" smtClean="0"/>
                        <a:t>Coordinates</a:t>
                      </a:r>
                      <a:endParaRPr lang="zh-CN" altLang="en-US" dirty="0"/>
                    </a:p>
                  </a:txBody>
                  <a:tcPr/>
                </a:tc>
                <a:tc>
                  <a:txBody>
                    <a:bodyPr/>
                    <a:lstStyle/>
                    <a:p>
                      <a:pPr>
                        <a:spcBef>
                          <a:spcPts val="0"/>
                        </a:spcBef>
                      </a:pPr>
                      <a:r>
                        <a:rPr lang="pt-BR" altLang="zh-CN" sz="1800" dirty="0" smtClean="0"/>
                        <a:t>25.017</a:t>
                      </a:r>
                      <a:r>
                        <a:rPr lang="en-US" altLang="zh-CN" sz="1800" dirty="0" smtClean="0">
                          <a:latin typeface="Cambria Math" pitchFamily="18" charset="0"/>
                          <a:ea typeface="Cambria Math" pitchFamily="18" charset="0"/>
                          <a:cs typeface="Times New Roman" pitchFamily="18" charset="0"/>
                        </a:rPr>
                        <a:t>°</a:t>
                      </a:r>
                      <a:r>
                        <a:rPr lang="pt-BR" altLang="zh-CN" sz="1800" dirty="0" smtClean="0"/>
                        <a:t>N,  98.483</a:t>
                      </a:r>
                      <a:r>
                        <a:rPr lang="en-US" altLang="zh-CN" sz="1800" dirty="0" smtClean="0">
                          <a:latin typeface="Cambria Math" pitchFamily="18" charset="0"/>
                          <a:ea typeface="Cambria Math" pitchFamily="18" charset="0"/>
                        </a:rPr>
                        <a:t>°</a:t>
                      </a:r>
                      <a:r>
                        <a:rPr lang="en-US" altLang="zh-CN" sz="1800" dirty="0" smtClean="0"/>
                        <a:t>E</a:t>
                      </a:r>
                      <a:endParaRPr lang="zh-CN" altLang="en-US" dirty="0"/>
                    </a:p>
                  </a:txBody>
                  <a:tcPr/>
                </a:tc>
              </a:tr>
              <a:tr h="323724">
                <a:tc>
                  <a:txBody>
                    <a:bodyPr/>
                    <a:lstStyle/>
                    <a:p>
                      <a:pPr>
                        <a:spcBef>
                          <a:spcPts val="0"/>
                        </a:spcBef>
                      </a:pPr>
                      <a:r>
                        <a:rPr lang="en-US" altLang="zh-CN" sz="1800" b="1" dirty="0" smtClean="0"/>
                        <a:t>Province</a:t>
                      </a:r>
                      <a:endParaRPr lang="zh-CN" altLang="en-US" dirty="0"/>
                    </a:p>
                  </a:txBody>
                  <a:tcPr/>
                </a:tc>
                <a:tc>
                  <a:txBody>
                    <a:bodyPr/>
                    <a:lstStyle/>
                    <a:p>
                      <a:pPr>
                        <a:spcBef>
                          <a:spcPts val="0"/>
                        </a:spcBef>
                      </a:pPr>
                      <a:r>
                        <a:rPr lang="en-US" altLang="zh-CN" sz="1800" dirty="0" smtClean="0"/>
                        <a:t>Yunnan, China</a:t>
                      </a:r>
                      <a:endParaRPr lang="zh-CN" altLang="en-US" dirty="0"/>
                    </a:p>
                  </a:txBody>
                  <a:tcPr/>
                </a:tc>
              </a:tr>
              <a:tr h="323724">
                <a:tc>
                  <a:txBody>
                    <a:bodyPr/>
                    <a:lstStyle/>
                    <a:p>
                      <a:pPr>
                        <a:spcBef>
                          <a:spcPts val="0"/>
                        </a:spcBef>
                      </a:pPr>
                      <a:r>
                        <a:rPr lang="en-US" altLang="zh-CN" sz="1800" b="1" dirty="0" smtClean="0"/>
                        <a:t>Area </a:t>
                      </a:r>
                      <a:endParaRPr lang="zh-CN" altLang="en-US" dirty="0"/>
                    </a:p>
                  </a:txBody>
                  <a:tcPr/>
                </a:tc>
                <a:tc>
                  <a:txBody>
                    <a:bodyPr/>
                    <a:lstStyle/>
                    <a:p>
                      <a:pPr>
                        <a:spcBef>
                          <a:spcPts val="0"/>
                        </a:spcBef>
                      </a:pPr>
                      <a:r>
                        <a:rPr lang="en-US" altLang="zh-CN" sz="1800" dirty="0" smtClean="0"/>
                        <a:t>5,845 km</a:t>
                      </a:r>
                      <a:r>
                        <a:rPr lang="en-US" altLang="zh-CN" sz="1800" baseline="30000" dirty="0" smtClean="0"/>
                        <a:t>2</a:t>
                      </a:r>
                      <a:r>
                        <a:rPr lang="en-US" altLang="zh-CN" sz="1800" dirty="0" smtClean="0"/>
                        <a:t> (2,257 </a:t>
                      </a:r>
                      <a:r>
                        <a:rPr lang="en-US" altLang="zh-CN" sz="1800" dirty="0" err="1" smtClean="0"/>
                        <a:t>sq</a:t>
                      </a:r>
                      <a:r>
                        <a:rPr lang="en-US" altLang="zh-CN" sz="1800" dirty="0" smtClean="0"/>
                        <a:t> mi) </a:t>
                      </a:r>
                      <a:endParaRPr lang="zh-CN" altLang="en-US" dirty="0"/>
                    </a:p>
                  </a:txBody>
                  <a:tcPr/>
                </a:tc>
              </a:tr>
              <a:tr h="483488">
                <a:tc>
                  <a:txBody>
                    <a:bodyPr/>
                    <a:lstStyle/>
                    <a:p>
                      <a:pPr>
                        <a:spcBef>
                          <a:spcPts val="0"/>
                        </a:spcBef>
                      </a:pPr>
                      <a:r>
                        <a:rPr lang="en-US" altLang="zh-CN" sz="1800" b="1" dirty="0" smtClean="0"/>
                        <a:t>Average Elevation</a:t>
                      </a:r>
                      <a:endParaRPr lang="zh-CN" altLang="en-US" dirty="0"/>
                    </a:p>
                  </a:txBody>
                  <a:tcPr/>
                </a:tc>
                <a:tc>
                  <a:txBody>
                    <a:bodyPr/>
                    <a:lstStyle/>
                    <a:p>
                      <a:pPr>
                        <a:spcBef>
                          <a:spcPts val="0"/>
                        </a:spcBef>
                      </a:pPr>
                      <a:r>
                        <a:rPr lang="en-US" altLang="zh-CN" sz="1800" dirty="0" smtClean="0"/>
                        <a:t>1,667 m (5,469 </a:t>
                      </a:r>
                      <a:r>
                        <a:rPr lang="en-US" altLang="zh-CN" sz="1800" dirty="0" err="1" smtClean="0"/>
                        <a:t>ft</a:t>
                      </a:r>
                      <a:r>
                        <a:rPr lang="en-US" altLang="zh-CN" sz="1800" dirty="0" smtClean="0"/>
                        <a:t>) </a:t>
                      </a:r>
                      <a:endParaRPr lang="zh-CN" altLang="en-US" dirty="0"/>
                    </a:p>
                  </a:txBody>
                  <a:tcPr anchor="ctr"/>
                </a:tc>
              </a:tr>
              <a:tr h="323724">
                <a:tc>
                  <a:txBody>
                    <a:bodyPr/>
                    <a:lstStyle/>
                    <a:p>
                      <a:pPr>
                        <a:spcBef>
                          <a:spcPts val="0"/>
                        </a:spcBef>
                      </a:pPr>
                      <a:r>
                        <a:rPr lang="en-US" altLang="zh-CN" sz="1800" b="1" dirty="0" smtClean="0"/>
                        <a:t>Population</a:t>
                      </a:r>
                      <a:endParaRPr lang="zh-CN" altLang="en-US" dirty="0"/>
                    </a:p>
                  </a:txBody>
                  <a:tcPr/>
                </a:tc>
                <a:tc>
                  <a:txBody>
                    <a:bodyPr/>
                    <a:lstStyle/>
                    <a:p>
                      <a:pPr>
                        <a:spcBef>
                          <a:spcPts val="0"/>
                        </a:spcBef>
                      </a:pPr>
                      <a:r>
                        <a:rPr lang="en-US" altLang="zh-CN" sz="1800" dirty="0" smtClean="0"/>
                        <a:t>620,000</a:t>
                      </a:r>
                      <a:endParaRPr lang="zh-CN" altLang="en-US" dirty="0"/>
                    </a:p>
                  </a:txBody>
                  <a:tcPr/>
                </a:tc>
              </a:tr>
              <a:tr h="323724">
                <a:tc>
                  <a:txBody>
                    <a:bodyPr/>
                    <a:lstStyle/>
                    <a:p>
                      <a:pPr>
                        <a:spcBef>
                          <a:spcPts val="0"/>
                        </a:spcBef>
                      </a:pPr>
                      <a:r>
                        <a:rPr lang="en-US" altLang="zh-CN" sz="1800" b="1" dirty="0" smtClean="0"/>
                        <a:t>Borders with Myanmar</a:t>
                      </a:r>
                      <a:endParaRPr lang="zh-CN" altLang="en-US" dirty="0"/>
                    </a:p>
                  </a:txBody>
                  <a:tcPr/>
                </a:tc>
                <a:tc>
                  <a:txBody>
                    <a:bodyPr/>
                    <a:lstStyle/>
                    <a:p>
                      <a:pPr>
                        <a:spcBef>
                          <a:spcPts val="0"/>
                        </a:spcBef>
                      </a:pPr>
                      <a:r>
                        <a:rPr lang="en-US" altLang="zh-CN" sz="1800" dirty="0" smtClean="0"/>
                        <a:t>in the northwest</a:t>
                      </a:r>
                    </a:p>
                    <a:p>
                      <a:pPr>
                        <a:spcBef>
                          <a:spcPts val="0"/>
                        </a:spcBef>
                      </a:pPr>
                      <a:r>
                        <a:rPr lang="en-US" altLang="zh-CN" sz="1800" dirty="0" smtClean="0"/>
                        <a:t>for 151 km.</a:t>
                      </a:r>
                      <a:endParaRPr lang="zh-CN" altLang="en-US" dirty="0"/>
                    </a:p>
                  </a:txBody>
                  <a:tcPr/>
                </a:tc>
              </a:tr>
            </a:tbl>
          </a:graphicData>
        </a:graphic>
      </p:graphicFrame>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85720" y="2500306"/>
            <a:ext cx="3500462" cy="369332"/>
          </a:xfrm>
          <a:prstGeom prst="rect">
            <a:avLst/>
          </a:prstGeom>
          <a:noFill/>
        </p:spPr>
        <p:txBody>
          <a:bodyPr wrap="square" rtlCol="0">
            <a:spAutoFit/>
          </a:bodyPr>
          <a:lstStyle/>
          <a:p>
            <a:endParaRPr lang="zh-CN" altLang="en-US" dirty="0"/>
          </a:p>
        </p:txBody>
      </p:sp>
      <p:sp>
        <p:nvSpPr>
          <p:cNvPr id="8" name="TextBox 7"/>
          <p:cNvSpPr txBox="1"/>
          <p:nvPr/>
        </p:nvSpPr>
        <p:spPr>
          <a:xfrm>
            <a:off x="6000760" y="5733652"/>
            <a:ext cx="3009896" cy="338554"/>
          </a:xfrm>
          <a:prstGeom prst="rect">
            <a:avLst/>
          </a:prstGeom>
          <a:noFill/>
        </p:spPr>
        <p:txBody>
          <a:bodyPr wrap="square" rtlCol="0">
            <a:spAutoFit/>
          </a:bodyPr>
          <a:lstStyle/>
          <a:p>
            <a:r>
              <a:rPr kumimoji="1" lang="en-US" altLang="zh-CN" sz="1600" b="1" dirty="0" smtClean="0">
                <a:latin typeface="Times" pitchFamily="18" charset="0"/>
                <a:ea typeface="Osaka" charset="-128"/>
              </a:rPr>
              <a:t>Fig.2  Location of 18 villages</a:t>
            </a:r>
            <a:endParaRPr lang="zh-CN" altLang="en-US" sz="1600" dirty="0"/>
          </a:p>
        </p:txBody>
      </p:sp>
      <p:pic>
        <p:nvPicPr>
          <p:cNvPr id="12290" name="Picture 2"/>
          <p:cNvPicPr>
            <a:picLocks noChangeAspect="1" noChangeArrowheads="1"/>
          </p:cNvPicPr>
          <p:nvPr/>
        </p:nvPicPr>
        <p:blipFill>
          <a:blip r:embed="rId3"/>
          <a:srcRect/>
          <a:stretch>
            <a:fillRect/>
          </a:stretch>
        </p:blipFill>
        <p:spPr bwMode="auto">
          <a:xfrm>
            <a:off x="5715008" y="1000108"/>
            <a:ext cx="3049080" cy="4786346"/>
          </a:xfrm>
          <a:prstGeom prst="rect">
            <a:avLst/>
          </a:prstGeom>
          <a:noFill/>
          <a:ln w="9525">
            <a:noFill/>
            <a:miter lim="800000"/>
            <a:headEnd/>
            <a:tailEnd/>
          </a:ln>
          <a:effectLst/>
        </p:spPr>
      </p:pic>
      <p:pic>
        <p:nvPicPr>
          <p:cNvPr id="12291" name="Picture 3"/>
          <p:cNvPicPr>
            <a:picLocks noChangeAspect="1" noChangeArrowheads="1"/>
          </p:cNvPicPr>
          <p:nvPr/>
        </p:nvPicPr>
        <p:blipFill>
          <a:blip r:embed="rId4"/>
          <a:srcRect/>
          <a:stretch>
            <a:fillRect/>
          </a:stretch>
        </p:blipFill>
        <p:spPr bwMode="auto">
          <a:xfrm>
            <a:off x="6058441" y="1561013"/>
            <a:ext cx="504825" cy="323850"/>
          </a:xfrm>
          <a:prstGeom prst="rect">
            <a:avLst/>
          </a:prstGeom>
          <a:noFill/>
          <a:ln w="9525">
            <a:noFill/>
            <a:miter lim="800000"/>
            <a:headEnd/>
            <a:tailEnd/>
          </a:ln>
          <a:effectLst/>
        </p:spPr>
      </p:pic>
      <p:sp>
        <p:nvSpPr>
          <p:cNvPr id="11" name="TextBox 10"/>
          <p:cNvSpPr txBox="1"/>
          <p:nvPr/>
        </p:nvSpPr>
        <p:spPr>
          <a:xfrm>
            <a:off x="6310854" y="1538272"/>
            <a:ext cx="928694" cy="369332"/>
          </a:xfrm>
          <a:prstGeom prst="rect">
            <a:avLst/>
          </a:prstGeom>
          <a:noFill/>
        </p:spPr>
        <p:txBody>
          <a:bodyPr wrap="square" rtlCol="0">
            <a:spAutoFit/>
          </a:bodyPr>
          <a:lstStyle/>
          <a:p>
            <a:r>
              <a:rPr lang="en-US" altLang="zh-CN" b="1" dirty="0" smtClean="0"/>
              <a:t>village</a:t>
            </a:r>
            <a:endParaRPr lang="zh-CN" altLang="en-US" b="1" dirty="0"/>
          </a:p>
        </p:txBody>
      </p:sp>
      <p:pic>
        <p:nvPicPr>
          <p:cNvPr id="12" name="图片 11" descr="malaria_lifecycle.gif"/>
          <p:cNvPicPr>
            <a:picLocks noChangeAspect="1"/>
          </p:cNvPicPr>
          <p:nvPr/>
        </p:nvPicPr>
        <p:blipFill>
          <a:blip r:embed="rId5"/>
          <a:stretch>
            <a:fillRect/>
          </a:stretch>
        </p:blipFill>
        <p:spPr>
          <a:xfrm>
            <a:off x="571472" y="2394926"/>
            <a:ext cx="5000660" cy="3891594"/>
          </a:xfrm>
          <a:prstGeom prst="rect">
            <a:avLst/>
          </a:prstGeom>
        </p:spPr>
      </p:pic>
      <p:sp>
        <p:nvSpPr>
          <p:cNvPr id="13" name="TextBox 12"/>
          <p:cNvSpPr txBox="1"/>
          <p:nvPr/>
        </p:nvSpPr>
        <p:spPr>
          <a:xfrm>
            <a:off x="1000100" y="4071942"/>
            <a:ext cx="1571636"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altLang="zh-CN" b="1" dirty="0" smtClean="0">
                <a:latin typeface="Arial Narrow" pitchFamily="34" charset="0"/>
              </a:rPr>
              <a:t>Infective stage</a:t>
            </a:r>
            <a:endParaRPr lang="zh-CN" altLang="en-US" b="1" dirty="0">
              <a:latin typeface="Arial Narrow" pitchFamily="34" charset="0"/>
            </a:endParaRPr>
          </a:p>
        </p:txBody>
      </p:sp>
      <p:sp>
        <p:nvSpPr>
          <p:cNvPr id="14" name="TextBox 13"/>
          <p:cNvSpPr txBox="1"/>
          <p:nvPr/>
        </p:nvSpPr>
        <p:spPr>
          <a:xfrm>
            <a:off x="3428992" y="4929198"/>
            <a:ext cx="1714512"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altLang="zh-CN" b="1" dirty="0" smtClean="0">
                <a:latin typeface="Arial Narrow" pitchFamily="34" charset="0"/>
              </a:rPr>
              <a:t>Diagnostic stage</a:t>
            </a:r>
            <a:endParaRPr lang="zh-CN" altLang="en-US" b="1" dirty="0" smtClean="0">
              <a:latin typeface="Arial Narrow" pitchFamily="34" charset="0"/>
            </a:endParaRPr>
          </a:p>
        </p:txBody>
      </p:sp>
      <p:sp>
        <p:nvSpPr>
          <p:cNvPr id="17" name="矩形 16"/>
          <p:cNvSpPr/>
          <p:nvPr/>
        </p:nvSpPr>
        <p:spPr>
          <a:xfrm>
            <a:off x="467544" y="2139696"/>
            <a:ext cx="2928958" cy="857256"/>
          </a:xfrm>
          <a:prstGeom prst="rect">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TextBox 15"/>
          <p:cNvSpPr txBox="1"/>
          <p:nvPr/>
        </p:nvSpPr>
        <p:spPr>
          <a:xfrm>
            <a:off x="142876" y="6143644"/>
            <a:ext cx="8786842" cy="64633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kumimoji="1" lang="en-US" altLang="zh-CN" b="1" i="1" kern="0" dirty="0" smtClean="0">
                <a:solidFill>
                  <a:srgbClr val="000000"/>
                </a:solidFill>
                <a:ea typeface="宋体" pitchFamily="2" charset="-122"/>
              </a:rPr>
              <a:t>It is about one month delay from infecting by mosquitoes to discover malaria.  So the malaria cases data can be used to validate predicted results of  previous monthly RS data. </a:t>
            </a:r>
            <a:endParaRPr lang="zh-CN" altLang="en-US" dirty="0"/>
          </a:p>
        </p:txBody>
      </p:sp>
      <p:sp>
        <p:nvSpPr>
          <p:cNvPr id="6" name="TextBox 5"/>
          <p:cNvSpPr txBox="1"/>
          <p:nvPr/>
        </p:nvSpPr>
        <p:spPr>
          <a:xfrm>
            <a:off x="180942" y="1108218"/>
            <a:ext cx="5903226" cy="1631216"/>
          </a:xfrm>
          <a:prstGeom prst="rect">
            <a:avLst/>
          </a:prstGeom>
          <a:noFill/>
        </p:spPr>
        <p:txBody>
          <a:bodyPr wrap="square" rtlCol="0">
            <a:spAutoFit/>
          </a:bodyPr>
          <a:lstStyle/>
          <a:p>
            <a:pPr marL="355600" indent="-355600">
              <a:buFont typeface="Wingdings" pitchFamily="2" charset="2"/>
              <a:buChar char="l"/>
            </a:pPr>
            <a:r>
              <a:rPr lang="en-US" altLang="zh-CN" sz="2000" b="1" dirty="0" smtClean="0">
                <a:ea typeface="宋体" charset="-122"/>
              </a:rPr>
              <a:t>Monthly malaria case data between 2002 to 2014 were collected from 18 village in </a:t>
            </a:r>
            <a:r>
              <a:rPr lang="en-US" altLang="zh-CN" sz="2000" b="1" dirty="0" err="1" smtClean="0">
                <a:ea typeface="宋体" charset="-122"/>
              </a:rPr>
              <a:t>Tengchong</a:t>
            </a:r>
            <a:r>
              <a:rPr lang="en-US" altLang="zh-CN" sz="2000" b="1" dirty="0" smtClean="0">
                <a:ea typeface="宋体" charset="-122"/>
              </a:rPr>
              <a:t>:</a:t>
            </a:r>
            <a:endParaRPr lang="en-US" altLang="zh-CN" sz="1050" b="1" dirty="0" smtClean="0">
              <a:ea typeface="宋体" charset="-122"/>
            </a:endParaRPr>
          </a:p>
          <a:p>
            <a:pPr lvl="1">
              <a:buFont typeface="Wingdings" pitchFamily="2" charset="2"/>
              <a:buChar char="ü"/>
            </a:pPr>
            <a:r>
              <a:rPr lang="en-US" altLang="zh-CN" sz="2000" b="1" dirty="0" smtClean="0">
                <a:ea typeface="宋体" charset="-122"/>
              </a:rPr>
              <a:t>Indigenous case </a:t>
            </a:r>
          </a:p>
          <a:p>
            <a:pPr lvl="1">
              <a:buFont typeface="Wingdings" pitchFamily="2" charset="2"/>
              <a:buChar char="ü"/>
            </a:pPr>
            <a:r>
              <a:rPr lang="en-US" altLang="zh-CN" sz="2000" b="1" dirty="0" smtClean="0">
                <a:ea typeface="宋体" charset="-122"/>
              </a:rPr>
              <a:t>Imported case </a:t>
            </a:r>
          </a:p>
          <a:p>
            <a:pPr lvl="1">
              <a:buFont typeface="Wingdings" pitchFamily="2" charset="2"/>
              <a:buChar char="ü"/>
            </a:pPr>
            <a:r>
              <a:rPr lang="en-US" altLang="zh-CN" sz="2000" b="1" dirty="0" smtClean="0">
                <a:ea typeface="宋体" charset="-122"/>
              </a:rPr>
              <a:t>Population of village</a:t>
            </a:r>
          </a:p>
        </p:txBody>
      </p:sp>
      <p:sp>
        <p:nvSpPr>
          <p:cNvPr id="15" name="Rectangle 5"/>
          <p:cNvSpPr>
            <a:spLocks noChangeArrowheads="1"/>
          </p:cNvSpPr>
          <p:nvPr/>
        </p:nvSpPr>
        <p:spPr bwMode="auto">
          <a:xfrm>
            <a:off x="500034" y="353994"/>
            <a:ext cx="7921625" cy="431800"/>
          </a:xfrm>
          <a:prstGeom prst="rect">
            <a:avLst/>
          </a:prstGeom>
          <a:noFill/>
          <a:ln w="9525">
            <a:noFill/>
            <a:miter lim="800000"/>
            <a:headEnd/>
            <a:tailEnd/>
          </a:ln>
        </p:spPr>
        <p:txBody>
          <a:bodyPr anchor="ctr"/>
          <a:lstStyle/>
          <a:p>
            <a:pPr marL="0" lvl="1" algn="ctr">
              <a:spcBef>
                <a:spcPct val="0"/>
              </a:spcBef>
              <a:defRPr/>
            </a:pPr>
            <a:r>
              <a:rPr lang="en-US" altLang="zh-CN" sz="3200" b="1" dirty="0">
                <a:solidFill>
                  <a:srgbClr val="FFFF00"/>
                </a:solidFill>
                <a:effectLst>
                  <a:glow rad="101600">
                    <a:schemeClr val="accent1">
                      <a:satMod val="175000"/>
                      <a:alpha val="40000"/>
                    </a:schemeClr>
                  </a:glow>
                </a:effectLst>
              </a:rPr>
              <a:t>Study area – Malaria </a:t>
            </a:r>
            <a:r>
              <a:rPr lang="en-US" altLang="zh-CN" sz="3200" b="1" dirty="0" smtClean="0">
                <a:solidFill>
                  <a:srgbClr val="FFFF00"/>
                </a:solidFill>
                <a:effectLst>
                  <a:glow rad="101600">
                    <a:schemeClr val="accent1">
                      <a:satMod val="175000"/>
                      <a:alpha val="40000"/>
                    </a:schemeClr>
                  </a:glow>
                </a:effectLst>
              </a:rPr>
              <a:t>surveys</a:t>
            </a:r>
            <a:endParaRPr lang="en-US" altLang="zh-CN" sz="3200" b="1" dirty="0">
              <a:solidFill>
                <a:srgbClr val="FFFF00"/>
              </a:solidFill>
              <a:effectLst>
                <a:glow rad="101600">
                  <a:schemeClr val="accent1">
                    <a:satMod val="175000"/>
                    <a:alpha val="40000"/>
                  </a:schemeClr>
                </a:glow>
              </a:effectLst>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extLst>
              <p:ext uri="{D42A27DB-BD31-4B8C-83A1-F6EECF244321}">
                <p14:modId xmlns="" xmlns:p14="http://schemas.microsoft.com/office/powerpoint/2010/main" val="1125705845"/>
              </p:ext>
            </p:extLst>
          </p:nvPr>
        </p:nvGraphicFramePr>
        <p:xfrm>
          <a:off x="428596" y="1676458"/>
          <a:ext cx="8286809" cy="3252740"/>
        </p:xfrm>
        <a:graphic>
          <a:graphicData uri="http://schemas.openxmlformats.org/drawingml/2006/table">
            <a:tbl>
              <a:tblPr firstRow="1" bandRow="1">
                <a:tableStyleId>{5C22544A-7EE6-4342-B048-85BDC9FD1C3A}</a:tableStyleId>
              </a:tblPr>
              <a:tblGrid>
                <a:gridCol w="464061"/>
                <a:gridCol w="1873243"/>
                <a:gridCol w="1062411"/>
                <a:gridCol w="1062411"/>
                <a:gridCol w="1274894"/>
                <a:gridCol w="1274894"/>
                <a:gridCol w="1274895"/>
              </a:tblGrid>
              <a:tr h="833521">
                <a:tc>
                  <a:txBody>
                    <a:bodyPr/>
                    <a:lstStyle/>
                    <a:p>
                      <a:pPr marL="0" indent="0" algn="ctr" defTabSz="914400" rtl="0" eaLnBrk="1" latinLnBrk="0" hangingPunct="1">
                        <a:lnSpc>
                          <a:spcPts val="1600"/>
                        </a:lnSpc>
                        <a:spcAft>
                          <a:spcPts val="0"/>
                        </a:spcAft>
                      </a:pPr>
                      <a:r>
                        <a:rPr kumimoji="1" lang="en-US" altLang="zh-CN" sz="1600" b="1" i="1" kern="0" dirty="0" smtClean="0">
                          <a:solidFill>
                            <a:schemeClr val="bg1"/>
                          </a:solidFill>
                          <a:effectLst>
                            <a:outerShdw blurRad="38100" dist="38100" dir="2700000" algn="tl">
                              <a:srgbClr val="000000">
                                <a:alpha val="43137"/>
                              </a:srgbClr>
                            </a:outerShdw>
                          </a:effectLst>
                          <a:latin typeface="Arial" pitchFamily="34" charset="0"/>
                          <a:ea typeface="宋体" pitchFamily="2" charset="-122"/>
                          <a:cs typeface="+mn-cs"/>
                        </a:rPr>
                        <a:t>ID</a:t>
                      </a:r>
                      <a:endParaRPr kumimoji="1" lang="zh-CN" altLang="zh-CN" sz="1600" b="1" i="1" kern="0" dirty="0">
                        <a:solidFill>
                          <a:schemeClr val="bg1"/>
                        </a:solidFill>
                        <a:effectLst>
                          <a:outerShdw blurRad="38100" dist="38100" dir="2700000" algn="tl">
                            <a:srgbClr val="000000">
                              <a:alpha val="43137"/>
                            </a:srgbClr>
                          </a:outerShdw>
                        </a:effectLst>
                        <a:latin typeface="Arial" pitchFamily="34" charset="0"/>
                        <a:ea typeface="宋体" pitchFamily="2" charset="-122"/>
                        <a:cs typeface="+mn-cs"/>
                      </a:endParaRPr>
                    </a:p>
                  </a:txBody>
                  <a:tcPr marL="68580" marR="68580" marT="0" marB="0" anchor="ctr"/>
                </a:tc>
                <a:tc>
                  <a:txBody>
                    <a:bodyPr/>
                    <a:lstStyle/>
                    <a:p>
                      <a:pPr indent="0" algn="ctr">
                        <a:lnSpc>
                          <a:spcPts val="1600"/>
                        </a:lnSpc>
                        <a:spcAft>
                          <a:spcPts val="0"/>
                        </a:spcAft>
                      </a:pPr>
                      <a:r>
                        <a:rPr kumimoji="1" lang="en-US" altLang="zh-CN" sz="1800" b="1" i="1" kern="0" dirty="0" smtClean="0">
                          <a:solidFill>
                            <a:schemeClr val="bg1"/>
                          </a:solidFill>
                          <a:effectLst>
                            <a:outerShdw blurRad="38100" dist="38100" dir="2700000" algn="tl">
                              <a:srgbClr val="000000">
                                <a:alpha val="43137"/>
                              </a:srgbClr>
                            </a:outerShdw>
                          </a:effectLst>
                          <a:latin typeface="Arial" pitchFamily="34" charset="0"/>
                          <a:ea typeface="宋体" pitchFamily="2" charset="-122"/>
                        </a:rPr>
                        <a:t>Environmental factors </a:t>
                      </a:r>
                      <a:endParaRPr lang="zh-CN" sz="1800" b="1" kern="100" dirty="0">
                        <a:solidFill>
                          <a:schemeClr val="bg1"/>
                        </a:solidFill>
                        <a:latin typeface="Calibri"/>
                        <a:ea typeface="宋体"/>
                        <a:cs typeface="Times New Roman"/>
                      </a:endParaRPr>
                    </a:p>
                  </a:txBody>
                  <a:tcPr marL="68580" marR="68580" marT="0" marB="0" anchor="ctr"/>
                </a:tc>
                <a:tc>
                  <a:txBody>
                    <a:bodyPr/>
                    <a:lstStyle/>
                    <a:p>
                      <a:pPr marL="0" indent="0" algn="ctr" defTabSz="914400" rtl="0" eaLnBrk="1" latinLnBrk="0" hangingPunct="1">
                        <a:lnSpc>
                          <a:spcPts val="1600"/>
                        </a:lnSpc>
                        <a:spcAft>
                          <a:spcPts val="0"/>
                        </a:spcAft>
                      </a:pPr>
                      <a:r>
                        <a:rPr kumimoji="1" lang="en-US" altLang="zh-CN" sz="1800" b="1" i="1" kern="0" dirty="0" smtClean="0">
                          <a:solidFill>
                            <a:schemeClr val="bg1"/>
                          </a:solidFill>
                          <a:effectLst>
                            <a:outerShdw blurRad="38100" dist="38100" dir="2700000" algn="tl">
                              <a:srgbClr val="000000">
                                <a:alpha val="43137"/>
                              </a:srgbClr>
                            </a:outerShdw>
                          </a:effectLst>
                          <a:latin typeface="Arial" pitchFamily="34" charset="0"/>
                          <a:ea typeface="宋体" pitchFamily="2" charset="-122"/>
                          <a:cs typeface="+mn-cs"/>
                        </a:rPr>
                        <a:t>Sensor</a:t>
                      </a:r>
                      <a:endParaRPr kumimoji="1" lang="zh-CN" altLang="zh-CN" sz="1800" b="1" i="1" kern="0" dirty="0">
                        <a:solidFill>
                          <a:schemeClr val="bg1"/>
                        </a:solidFill>
                        <a:effectLst>
                          <a:outerShdw blurRad="38100" dist="38100" dir="2700000" algn="tl">
                            <a:srgbClr val="000000">
                              <a:alpha val="43137"/>
                            </a:srgbClr>
                          </a:outerShdw>
                        </a:effectLst>
                        <a:latin typeface="Arial" pitchFamily="34" charset="0"/>
                        <a:ea typeface="宋体" pitchFamily="2" charset="-122"/>
                        <a:cs typeface="+mn-cs"/>
                      </a:endParaRPr>
                    </a:p>
                  </a:txBody>
                  <a:tcPr marL="68580" marR="68580" marT="0" marB="0" anchor="ctr"/>
                </a:tc>
                <a:tc>
                  <a:txBody>
                    <a:bodyPr/>
                    <a:lstStyle/>
                    <a:p>
                      <a:pPr marL="0" indent="0" algn="ctr" defTabSz="914400" rtl="0" eaLnBrk="1" latinLnBrk="0" hangingPunct="1">
                        <a:lnSpc>
                          <a:spcPts val="1600"/>
                        </a:lnSpc>
                        <a:spcAft>
                          <a:spcPts val="0"/>
                        </a:spcAft>
                      </a:pPr>
                      <a:r>
                        <a:rPr kumimoji="1" lang="en-US" altLang="zh-CN" sz="1800" b="1" i="1" kern="0" dirty="0" smtClean="0">
                          <a:solidFill>
                            <a:schemeClr val="bg1"/>
                          </a:solidFill>
                          <a:effectLst>
                            <a:outerShdw blurRad="38100" dist="38100" dir="2700000" algn="tl">
                              <a:srgbClr val="000000">
                                <a:alpha val="43137"/>
                              </a:srgbClr>
                            </a:outerShdw>
                          </a:effectLst>
                          <a:latin typeface="Arial" pitchFamily="34" charset="0"/>
                          <a:ea typeface="宋体" pitchFamily="2" charset="-122"/>
                          <a:cs typeface="+mn-cs"/>
                        </a:rPr>
                        <a:t>Satellite</a:t>
                      </a:r>
                      <a:endParaRPr kumimoji="1" lang="zh-CN" altLang="zh-CN" sz="1800" b="1" i="1" kern="0" dirty="0">
                        <a:solidFill>
                          <a:schemeClr val="bg1"/>
                        </a:solidFill>
                        <a:effectLst>
                          <a:outerShdw blurRad="38100" dist="38100" dir="2700000" algn="tl">
                            <a:srgbClr val="000000">
                              <a:alpha val="43137"/>
                            </a:srgbClr>
                          </a:outerShdw>
                        </a:effectLst>
                        <a:latin typeface="Arial" pitchFamily="34" charset="0"/>
                        <a:ea typeface="宋体" pitchFamily="2" charset="-122"/>
                        <a:cs typeface="+mn-cs"/>
                      </a:endParaRPr>
                    </a:p>
                  </a:txBody>
                  <a:tcPr marL="68580" marR="68580" marT="0" marB="0" anchor="ctr"/>
                </a:tc>
                <a:tc>
                  <a:txBody>
                    <a:bodyPr/>
                    <a:lstStyle/>
                    <a:p>
                      <a:pPr marL="0" indent="0" algn="ctr" defTabSz="914400" rtl="0" eaLnBrk="1" latinLnBrk="0" hangingPunct="1">
                        <a:lnSpc>
                          <a:spcPts val="1600"/>
                        </a:lnSpc>
                        <a:spcAft>
                          <a:spcPts val="0"/>
                        </a:spcAft>
                      </a:pPr>
                      <a:r>
                        <a:rPr kumimoji="1" lang="en-US" altLang="zh-CN" sz="1800" b="1" i="1" kern="0" dirty="0" smtClean="0">
                          <a:solidFill>
                            <a:schemeClr val="bg1"/>
                          </a:solidFill>
                          <a:effectLst>
                            <a:outerShdw blurRad="38100" dist="38100" dir="2700000" algn="tl">
                              <a:srgbClr val="000000">
                                <a:alpha val="43137"/>
                              </a:srgbClr>
                            </a:outerShdw>
                          </a:effectLst>
                          <a:latin typeface="Arial" pitchFamily="34" charset="0"/>
                          <a:ea typeface="宋体" pitchFamily="2" charset="-122"/>
                          <a:cs typeface="+mn-cs"/>
                        </a:rPr>
                        <a:t>Spatial resolution</a:t>
                      </a:r>
                      <a:endParaRPr kumimoji="1" lang="zh-CN" altLang="zh-CN" sz="1800" b="1" i="1" kern="0" dirty="0">
                        <a:solidFill>
                          <a:schemeClr val="bg1"/>
                        </a:solidFill>
                        <a:effectLst>
                          <a:outerShdw blurRad="38100" dist="38100" dir="2700000" algn="tl">
                            <a:srgbClr val="000000">
                              <a:alpha val="43137"/>
                            </a:srgbClr>
                          </a:outerShdw>
                        </a:effectLst>
                        <a:latin typeface="Arial" pitchFamily="34" charset="0"/>
                        <a:ea typeface="宋体" pitchFamily="2" charset="-122"/>
                        <a:cs typeface="+mn-cs"/>
                      </a:endParaRPr>
                    </a:p>
                  </a:txBody>
                  <a:tcPr marL="68580" marR="68580" marT="0" marB="0" anchor="ctr"/>
                </a:tc>
                <a:tc>
                  <a:txBody>
                    <a:bodyPr/>
                    <a:lstStyle/>
                    <a:p>
                      <a:pPr marL="0" indent="0" algn="ctr" defTabSz="914400" rtl="0" eaLnBrk="1" latinLnBrk="0" hangingPunct="1">
                        <a:lnSpc>
                          <a:spcPts val="1600"/>
                        </a:lnSpc>
                        <a:spcAft>
                          <a:spcPts val="0"/>
                        </a:spcAft>
                      </a:pPr>
                      <a:r>
                        <a:rPr kumimoji="1" lang="en-US" altLang="zh-CN" sz="1800" b="1" i="1" kern="0" dirty="0" smtClean="0">
                          <a:solidFill>
                            <a:schemeClr val="bg1"/>
                          </a:solidFill>
                          <a:effectLst>
                            <a:outerShdw blurRad="38100" dist="38100" dir="2700000" algn="tl">
                              <a:srgbClr val="000000">
                                <a:alpha val="43137"/>
                              </a:srgbClr>
                            </a:outerShdw>
                          </a:effectLst>
                          <a:latin typeface="Arial" pitchFamily="34" charset="0"/>
                          <a:ea typeface="宋体" pitchFamily="2" charset="-122"/>
                          <a:cs typeface="+mn-cs"/>
                        </a:rPr>
                        <a:t>Temporal resolution</a:t>
                      </a:r>
                      <a:endParaRPr kumimoji="1" lang="zh-CN" altLang="zh-CN" sz="1800" b="1" i="1" kern="0" dirty="0">
                        <a:solidFill>
                          <a:schemeClr val="bg1"/>
                        </a:solidFill>
                        <a:effectLst>
                          <a:outerShdw blurRad="38100" dist="38100" dir="2700000" algn="tl">
                            <a:srgbClr val="000000">
                              <a:alpha val="43137"/>
                            </a:srgbClr>
                          </a:outerShdw>
                        </a:effectLst>
                        <a:latin typeface="Arial" pitchFamily="34" charset="0"/>
                        <a:ea typeface="宋体" pitchFamily="2" charset="-122"/>
                        <a:cs typeface="+mn-cs"/>
                      </a:endParaRPr>
                    </a:p>
                  </a:txBody>
                  <a:tcPr marL="68580" marR="68580" marT="0" marB="0" anchor="ctr"/>
                </a:tc>
                <a:tc>
                  <a:txBody>
                    <a:bodyPr/>
                    <a:lstStyle/>
                    <a:p>
                      <a:pPr marL="0" indent="0" algn="ctr" defTabSz="914400" rtl="0" eaLnBrk="1" latinLnBrk="0" hangingPunct="1">
                        <a:lnSpc>
                          <a:spcPts val="1600"/>
                        </a:lnSpc>
                        <a:spcAft>
                          <a:spcPts val="0"/>
                        </a:spcAft>
                      </a:pPr>
                      <a:r>
                        <a:rPr kumimoji="1" lang="en-US" altLang="zh-CN" sz="1800" b="1" i="1" kern="0" dirty="0" smtClean="0">
                          <a:solidFill>
                            <a:schemeClr val="bg1"/>
                          </a:solidFill>
                          <a:effectLst>
                            <a:outerShdw blurRad="38100" dist="38100" dir="2700000" algn="tl">
                              <a:srgbClr val="000000">
                                <a:alpha val="43137"/>
                              </a:srgbClr>
                            </a:outerShdw>
                          </a:effectLst>
                          <a:latin typeface="Arial" pitchFamily="34" charset="0"/>
                          <a:ea typeface="宋体" pitchFamily="2" charset="-122"/>
                          <a:cs typeface="+mn-cs"/>
                        </a:rPr>
                        <a:t>Temporal coverage</a:t>
                      </a:r>
                      <a:endParaRPr kumimoji="1" lang="zh-CN" altLang="zh-CN" sz="1800" b="1" i="1" kern="0" dirty="0">
                        <a:solidFill>
                          <a:schemeClr val="bg1"/>
                        </a:solidFill>
                        <a:effectLst>
                          <a:outerShdw blurRad="38100" dist="38100" dir="2700000" algn="tl">
                            <a:srgbClr val="000000">
                              <a:alpha val="43137"/>
                            </a:srgbClr>
                          </a:outerShdw>
                        </a:effectLst>
                        <a:latin typeface="Arial" pitchFamily="34" charset="0"/>
                        <a:ea typeface="宋体" pitchFamily="2" charset="-122"/>
                        <a:cs typeface="+mn-cs"/>
                      </a:endParaRPr>
                    </a:p>
                  </a:txBody>
                  <a:tcPr marL="68580" marR="68580" marT="0" marB="0" anchor="ctr"/>
                </a:tc>
              </a:tr>
              <a:tr h="577053">
                <a:tc>
                  <a:txBody>
                    <a:bodyPr/>
                    <a:lstStyle/>
                    <a:p>
                      <a:pPr indent="0" algn="ctr">
                        <a:lnSpc>
                          <a:spcPts val="1600"/>
                        </a:lnSpc>
                        <a:spcAft>
                          <a:spcPts val="0"/>
                        </a:spcAft>
                      </a:pPr>
                      <a:r>
                        <a:rPr lang="en-US" sz="1600" b="1" kern="100" dirty="0">
                          <a:latin typeface="Calibri"/>
                          <a:ea typeface="宋体"/>
                          <a:cs typeface="Times New Roman"/>
                        </a:rPr>
                        <a:t>1</a:t>
                      </a:r>
                      <a:endParaRPr lang="zh-CN" sz="1600" b="1" kern="100" dirty="0">
                        <a:latin typeface="Calibri"/>
                        <a:ea typeface="宋体"/>
                        <a:cs typeface="Times New Roman"/>
                      </a:endParaRPr>
                    </a:p>
                  </a:txBody>
                  <a:tcPr marL="68580" marR="68580" marT="0" marB="0" anchor="ctr"/>
                </a:tc>
                <a:tc>
                  <a:txBody>
                    <a:bodyPr/>
                    <a:lstStyle/>
                    <a:p>
                      <a:pPr marL="144000" indent="0" algn="l">
                        <a:lnSpc>
                          <a:spcPts val="1600"/>
                        </a:lnSpc>
                        <a:spcAft>
                          <a:spcPts val="0"/>
                        </a:spcAft>
                      </a:pPr>
                      <a:r>
                        <a:rPr lang="en-US" sz="1800" b="1" kern="100" dirty="0" smtClean="0">
                          <a:latin typeface="Calibri"/>
                          <a:ea typeface="宋体"/>
                          <a:cs typeface="Times New Roman"/>
                        </a:rPr>
                        <a:t>Surface soil moisture</a:t>
                      </a:r>
                      <a:endParaRPr lang="zh-CN" sz="1800" b="1" kern="100" dirty="0">
                        <a:latin typeface="Calibri"/>
                        <a:ea typeface="宋体"/>
                        <a:cs typeface="Times New Roman"/>
                      </a:endParaRPr>
                    </a:p>
                  </a:txBody>
                  <a:tcPr marL="68580" marR="68580" marT="0" marB="0" anchor="ctr"/>
                </a:tc>
                <a:tc>
                  <a:txBody>
                    <a:bodyPr/>
                    <a:lstStyle/>
                    <a:p>
                      <a:pPr indent="0" algn="ctr">
                        <a:lnSpc>
                          <a:spcPts val="1600"/>
                        </a:lnSpc>
                        <a:spcAft>
                          <a:spcPts val="0"/>
                        </a:spcAft>
                      </a:pPr>
                      <a:r>
                        <a:rPr lang="en-US" altLang="zh-CN" sz="1800" b="1" kern="100" dirty="0" smtClean="0">
                          <a:latin typeface="Calibri"/>
                          <a:ea typeface="宋体"/>
                          <a:cs typeface="Times New Roman"/>
                        </a:rPr>
                        <a:t>AMSR-E</a:t>
                      </a:r>
                      <a:endParaRPr lang="zh-CN" sz="1800" b="1" kern="100" dirty="0">
                        <a:latin typeface="Calibri"/>
                        <a:ea typeface="宋体"/>
                        <a:cs typeface="Times New Roman"/>
                      </a:endParaRPr>
                    </a:p>
                  </a:txBody>
                  <a:tcPr marL="68580" marR="68580" marT="0" marB="0" anchor="ctr"/>
                </a:tc>
                <a:tc>
                  <a:txBody>
                    <a:bodyPr/>
                    <a:lstStyle/>
                    <a:p>
                      <a:pPr indent="0" algn="ctr">
                        <a:lnSpc>
                          <a:spcPts val="1600"/>
                        </a:lnSpc>
                        <a:spcAft>
                          <a:spcPts val="0"/>
                        </a:spcAft>
                      </a:pPr>
                      <a:r>
                        <a:rPr lang="en-US" altLang="zh-CN" sz="1800" b="1" kern="100" dirty="0" smtClean="0">
                          <a:latin typeface="+mn-lt"/>
                          <a:ea typeface="宋体"/>
                          <a:cs typeface="Times New Roman"/>
                        </a:rPr>
                        <a:t>Aqua</a:t>
                      </a:r>
                      <a:endParaRPr lang="zh-CN" altLang="en-US" sz="1800" b="1" kern="100" dirty="0">
                        <a:latin typeface="+mn-lt"/>
                        <a:ea typeface="+mn-ea"/>
                        <a:cs typeface="Times New Roman"/>
                      </a:endParaRPr>
                    </a:p>
                  </a:txBody>
                  <a:tcPr marL="68580" marR="68580" marT="0" marB="0" anchor="ctr"/>
                </a:tc>
                <a:tc>
                  <a:txBody>
                    <a:bodyPr/>
                    <a:lstStyle/>
                    <a:p>
                      <a:pPr indent="0" algn="ctr">
                        <a:lnSpc>
                          <a:spcPts val="1600"/>
                        </a:lnSpc>
                        <a:spcAft>
                          <a:spcPts val="0"/>
                        </a:spcAft>
                      </a:pPr>
                      <a:r>
                        <a:rPr lang="en-US" altLang="zh-CN" sz="1800" b="1" kern="100" dirty="0" smtClean="0">
                          <a:latin typeface="+mn-lt"/>
                          <a:ea typeface="+mn-ea"/>
                          <a:cs typeface="Times New Roman"/>
                        </a:rPr>
                        <a:t>25km</a:t>
                      </a:r>
                      <a:endParaRPr lang="zh-CN" altLang="en-US" sz="1800" b="1" kern="100" dirty="0">
                        <a:latin typeface="+mn-lt"/>
                        <a:ea typeface="+mn-ea"/>
                        <a:cs typeface="Times New Roman"/>
                      </a:endParaRPr>
                    </a:p>
                  </a:txBody>
                  <a:tcPr marL="68580" marR="68580" marT="0" marB="0" anchor="ctr"/>
                </a:tc>
                <a:tc>
                  <a:txBody>
                    <a:bodyPr/>
                    <a:lstStyle/>
                    <a:p>
                      <a:pPr indent="0" algn="ctr">
                        <a:lnSpc>
                          <a:spcPts val="1600"/>
                        </a:lnSpc>
                        <a:spcAft>
                          <a:spcPts val="0"/>
                        </a:spcAft>
                      </a:pPr>
                      <a:r>
                        <a:rPr lang="en-US" altLang="zh-CN" sz="1800" b="1" kern="100" dirty="0" smtClean="0">
                          <a:latin typeface="+mn-lt"/>
                          <a:ea typeface="+mn-ea"/>
                          <a:cs typeface="Times New Roman"/>
                        </a:rPr>
                        <a:t>Daily</a:t>
                      </a:r>
                      <a:endParaRPr lang="zh-CN" altLang="en-US" sz="1800" b="1" kern="100" dirty="0">
                        <a:latin typeface="+mn-lt"/>
                        <a:ea typeface="+mn-ea"/>
                        <a:cs typeface="Times New Roman"/>
                      </a:endParaRPr>
                    </a:p>
                  </a:txBody>
                  <a:tcPr marL="68580" marR="68580" marT="0" marB="0" anchor="ctr"/>
                </a:tc>
                <a:tc>
                  <a:txBody>
                    <a:bodyPr/>
                    <a:lstStyle/>
                    <a:p>
                      <a:pPr indent="0" algn="ctr">
                        <a:lnSpc>
                          <a:spcPts val="1600"/>
                        </a:lnSpc>
                        <a:spcAft>
                          <a:spcPts val="0"/>
                        </a:spcAft>
                      </a:pPr>
                      <a:r>
                        <a:rPr lang="en-US" altLang="zh-CN" sz="1800" b="1" kern="100" baseline="0" dirty="0" smtClean="0">
                          <a:latin typeface="+mn-lt"/>
                          <a:ea typeface="+mn-ea"/>
                          <a:cs typeface="Times New Roman"/>
                        </a:rPr>
                        <a:t>2003-2011</a:t>
                      </a:r>
                      <a:endParaRPr lang="zh-CN" altLang="en-US" sz="1800" b="1" kern="100" dirty="0">
                        <a:latin typeface="+mn-lt"/>
                        <a:ea typeface="+mn-ea"/>
                        <a:cs typeface="Times New Roman"/>
                      </a:endParaRPr>
                    </a:p>
                  </a:txBody>
                  <a:tcPr marL="68580" marR="68580" marT="0" marB="0" anchor="ctr"/>
                </a:tc>
              </a:tr>
              <a:tr h="653927">
                <a:tc>
                  <a:txBody>
                    <a:bodyPr/>
                    <a:lstStyle/>
                    <a:p>
                      <a:pPr indent="0" algn="ctr">
                        <a:lnSpc>
                          <a:spcPts val="1600"/>
                        </a:lnSpc>
                        <a:spcAft>
                          <a:spcPts val="0"/>
                        </a:spcAft>
                      </a:pPr>
                      <a:r>
                        <a:rPr lang="en-US" sz="1600" b="1" kern="100" dirty="0">
                          <a:latin typeface="Calibri"/>
                          <a:ea typeface="宋体"/>
                          <a:cs typeface="Times New Roman"/>
                        </a:rPr>
                        <a:t>2</a:t>
                      </a:r>
                      <a:endParaRPr lang="zh-CN" sz="1600" b="1" kern="100" dirty="0">
                        <a:latin typeface="Calibri"/>
                        <a:ea typeface="宋体"/>
                        <a:cs typeface="Times New Roman"/>
                      </a:endParaRPr>
                    </a:p>
                  </a:txBody>
                  <a:tcPr marL="68580" marR="68580" marT="0" marB="0" anchor="ctr"/>
                </a:tc>
                <a:tc>
                  <a:txBody>
                    <a:bodyPr/>
                    <a:lstStyle/>
                    <a:p>
                      <a:pPr marL="144000" indent="0" algn="l">
                        <a:lnSpc>
                          <a:spcPts val="1600"/>
                        </a:lnSpc>
                        <a:spcAft>
                          <a:spcPts val="0"/>
                        </a:spcAft>
                      </a:pPr>
                      <a:r>
                        <a:rPr lang="en-US" altLang="zh-CN" sz="1800" b="1" kern="100" dirty="0" smtClean="0">
                          <a:latin typeface="Calibri"/>
                          <a:ea typeface="宋体"/>
                          <a:cs typeface="Times New Roman"/>
                        </a:rPr>
                        <a:t>Surface</a:t>
                      </a:r>
                      <a:r>
                        <a:rPr lang="en-US" altLang="zh-CN" sz="1800" b="1" kern="100" baseline="0" dirty="0" smtClean="0">
                          <a:latin typeface="Calibri"/>
                          <a:ea typeface="宋体"/>
                          <a:cs typeface="Times New Roman"/>
                        </a:rPr>
                        <a:t> temperature and NDVI</a:t>
                      </a:r>
                      <a:endParaRPr lang="zh-CN" sz="1800" b="1" kern="100" dirty="0">
                        <a:latin typeface="Calibri"/>
                        <a:ea typeface="宋体"/>
                        <a:cs typeface="Times New Roman"/>
                      </a:endParaRPr>
                    </a:p>
                  </a:txBody>
                  <a:tcPr marL="68580" marR="68580" marT="0" marB="0" anchor="ctr"/>
                </a:tc>
                <a:tc>
                  <a:txBody>
                    <a:bodyPr/>
                    <a:lstStyle/>
                    <a:p>
                      <a:pPr indent="0" algn="ctr">
                        <a:lnSpc>
                          <a:spcPts val="1600"/>
                        </a:lnSpc>
                        <a:spcAft>
                          <a:spcPts val="0"/>
                        </a:spcAft>
                      </a:pPr>
                      <a:r>
                        <a:rPr lang="en-US" altLang="zh-CN" sz="1800" b="1" kern="100" dirty="0" smtClean="0">
                          <a:latin typeface="+mn-lt"/>
                          <a:ea typeface="宋体"/>
                          <a:cs typeface="Times New Roman"/>
                        </a:rPr>
                        <a:t>MODIS</a:t>
                      </a:r>
                      <a:endParaRPr lang="zh-CN" altLang="en-US" sz="1800" b="1" kern="100" dirty="0">
                        <a:latin typeface="+mn-lt"/>
                        <a:ea typeface="+mn-ea"/>
                        <a:cs typeface="Times New Roman"/>
                      </a:endParaRPr>
                    </a:p>
                  </a:txBody>
                  <a:tcPr marL="68580" marR="68580" marT="0" marB="0" anchor="ctr"/>
                </a:tc>
                <a:tc>
                  <a:txBody>
                    <a:bodyPr/>
                    <a:lstStyle/>
                    <a:p>
                      <a:pPr indent="0" algn="ctr">
                        <a:lnSpc>
                          <a:spcPts val="1600"/>
                        </a:lnSpc>
                        <a:spcAft>
                          <a:spcPts val="0"/>
                        </a:spcAft>
                      </a:pPr>
                      <a:r>
                        <a:rPr lang="en-US" altLang="zh-CN" sz="1800" b="1" kern="100" dirty="0" smtClean="0">
                          <a:latin typeface="Calibri"/>
                          <a:ea typeface="宋体"/>
                          <a:cs typeface="Times New Roman"/>
                        </a:rPr>
                        <a:t>Terra</a:t>
                      </a:r>
                      <a:endParaRPr lang="zh-CN" sz="1800" b="1" kern="100" dirty="0">
                        <a:latin typeface="Calibri"/>
                        <a:ea typeface="宋体"/>
                        <a:cs typeface="Times New Roman"/>
                      </a:endParaRPr>
                    </a:p>
                  </a:txBody>
                  <a:tcPr marL="68580" marR="68580" marT="0" marB="0" anchor="ctr"/>
                </a:tc>
                <a:tc>
                  <a:txBody>
                    <a:bodyPr/>
                    <a:lstStyle/>
                    <a:p>
                      <a:pPr indent="0" algn="ctr">
                        <a:lnSpc>
                          <a:spcPts val="1600"/>
                        </a:lnSpc>
                        <a:spcAft>
                          <a:spcPts val="0"/>
                        </a:spcAft>
                      </a:pPr>
                      <a:r>
                        <a:rPr lang="en-US" altLang="zh-CN" sz="1800" b="1" kern="100" dirty="0" smtClean="0">
                          <a:latin typeface="Calibri"/>
                          <a:ea typeface="宋体"/>
                          <a:cs typeface="Times New Roman"/>
                        </a:rPr>
                        <a:t>1KM</a:t>
                      </a:r>
                      <a:endParaRPr lang="zh-CN" sz="1800" b="1" kern="100" dirty="0">
                        <a:latin typeface="Calibri"/>
                        <a:ea typeface="宋体"/>
                        <a:cs typeface="Times New Roman"/>
                      </a:endParaRPr>
                    </a:p>
                  </a:txBody>
                  <a:tcPr marL="68580" marR="68580" marT="0" marB="0" anchor="ctr"/>
                </a:tc>
                <a:tc>
                  <a:txBody>
                    <a:bodyPr/>
                    <a:lstStyle/>
                    <a:p>
                      <a:pPr indent="0" algn="ctr">
                        <a:lnSpc>
                          <a:spcPts val="1600"/>
                        </a:lnSpc>
                        <a:spcAft>
                          <a:spcPts val="0"/>
                        </a:spcAft>
                      </a:pPr>
                      <a:r>
                        <a:rPr lang="en-US" altLang="zh-CN" sz="1800" b="1" kern="100" dirty="0" smtClean="0">
                          <a:latin typeface="Calibri"/>
                          <a:ea typeface="宋体"/>
                          <a:cs typeface="Times New Roman"/>
                        </a:rPr>
                        <a:t>Monthly</a:t>
                      </a:r>
                    </a:p>
                    <a:p>
                      <a:pPr indent="0" algn="ctr">
                        <a:lnSpc>
                          <a:spcPts val="1600"/>
                        </a:lnSpc>
                        <a:spcAft>
                          <a:spcPts val="0"/>
                        </a:spcAft>
                      </a:pPr>
                      <a:r>
                        <a:rPr lang="en-US" altLang="zh-CN" sz="1800" b="1" kern="100" dirty="0" smtClean="0">
                          <a:latin typeface="Calibri"/>
                          <a:ea typeface="宋体"/>
                          <a:cs typeface="Times New Roman"/>
                        </a:rPr>
                        <a:t>And Daily</a:t>
                      </a:r>
                      <a:endParaRPr lang="zh-CN" sz="1800" b="1" kern="100" dirty="0">
                        <a:latin typeface="Calibri"/>
                        <a:ea typeface="宋体"/>
                        <a:cs typeface="Times New Roman"/>
                      </a:endParaRPr>
                    </a:p>
                  </a:txBody>
                  <a:tcPr marL="68580" marR="68580" marT="0" marB="0" anchor="ctr"/>
                </a:tc>
                <a:tc>
                  <a:txBody>
                    <a:bodyPr/>
                    <a:lstStyle/>
                    <a:p>
                      <a:pPr indent="0" algn="ctr">
                        <a:lnSpc>
                          <a:spcPts val="1600"/>
                        </a:lnSpc>
                        <a:spcAft>
                          <a:spcPts val="0"/>
                        </a:spcAft>
                      </a:pPr>
                      <a:r>
                        <a:rPr lang="en-US" altLang="zh-CN" sz="1800" b="1" kern="100" dirty="0" smtClean="0">
                          <a:latin typeface="Calibri"/>
                          <a:ea typeface="宋体"/>
                          <a:cs typeface="Times New Roman"/>
                        </a:rPr>
                        <a:t>2002-2014</a:t>
                      </a:r>
                      <a:endParaRPr lang="zh-CN" sz="1800" b="1" kern="100" dirty="0">
                        <a:latin typeface="Calibri"/>
                        <a:ea typeface="宋体"/>
                        <a:cs typeface="Times New Roman"/>
                      </a:endParaRPr>
                    </a:p>
                  </a:txBody>
                  <a:tcPr marL="68580" marR="68580" marT="0" marB="0" anchor="ctr"/>
                </a:tc>
              </a:tr>
              <a:tr h="705287">
                <a:tc>
                  <a:txBody>
                    <a:bodyPr/>
                    <a:lstStyle/>
                    <a:p>
                      <a:pPr indent="0" algn="ctr">
                        <a:lnSpc>
                          <a:spcPts val="1600"/>
                        </a:lnSpc>
                        <a:spcAft>
                          <a:spcPts val="0"/>
                        </a:spcAft>
                      </a:pPr>
                      <a:r>
                        <a:rPr lang="en-US" sz="1600" b="1" kern="100" dirty="0">
                          <a:latin typeface="Calibri"/>
                          <a:ea typeface="宋体"/>
                          <a:cs typeface="Times New Roman"/>
                        </a:rPr>
                        <a:t>3</a:t>
                      </a:r>
                      <a:endParaRPr lang="zh-CN" sz="1600" b="1" kern="100" dirty="0">
                        <a:latin typeface="Calibri"/>
                        <a:ea typeface="宋体"/>
                        <a:cs typeface="Times New Roman"/>
                      </a:endParaRPr>
                    </a:p>
                  </a:txBody>
                  <a:tcPr marL="68580" marR="68580" marT="0" marB="0" anchor="ctr"/>
                </a:tc>
                <a:tc>
                  <a:txBody>
                    <a:bodyPr/>
                    <a:lstStyle/>
                    <a:p>
                      <a:pPr marL="144000" indent="0" algn="l">
                        <a:lnSpc>
                          <a:spcPts val="1600"/>
                        </a:lnSpc>
                        <a:spcAft>
                          <a:spcPts val="0"/>
                        </a:spcAft>
                      </a:pPr>
                      <a:r>
                        <a:rPr lang="en-US" altLang="zh-CN" sz="1800" b="1" kern="100" dirty="0" smtClean="0">
                          <a:latin typeface="Calibri"/>
                          <a:ea typeface="宋体"/>
                          <a:cs typeface="Times New Roman"/>
                        </a:rPr>
                        <a:t>NDVI, </a:t>
                      </a:r>
                      <a:r>
                        <a:rPr lang="en-US" altLang="zh-CN" sz="1800" b="1" kern="100" baseline="0" dirty="0" smtClean="0">
                          <a:latin typeface="Calibri"/>
                          <a:ea typeface="宋体"/>
                          <a:cs typeface="Times New Roman"/>
                        </a:rPr>
                        <a:t>pool and gutter </a:t>
                      </a:r>
                      <a:endParaRPr lang="zh-CN" sz="1800" b="1" kern="100" dirty="0">
                        <a:latin typeface="Calibri"/>
                        <a:ea typeface="宋体"/>
                        <a:cs typeface="Times New Roman"/>
                      </a:endParaRPr>
                    </a:p>
                  </a:txBody>
                  <a:tcPr marL="68580" marR="68580" marT="0" marB="0" anchor="ctr"/>
                </a:tc>
                <a:tc>
                  <a:txBody>
                    <a:bodyPr/>
                    <a:lstStyle/>
                    <a:p>
                      <a:pPr marL="0" marR="0" indent="0" algn="ctr" defTabSz="914400" rtl="0" eaLnBrk="1" fontAlgn="auto" latinLnBrk="0" hangingPunct="1">
                        <a:lnSpc>
                          <a:spcPts val="1600"/>
                        </a:lnSpc>
                        <a:spcBef>
                          <a:spcPts val="0"/>
                        </a:spcBef>
                        <a:spcAft>
                          <a:spcPts val="0"/>
                        </a:spcAft>
                        <a:buClrTx/>
                        <a:buSzTx/>
                        <a:buFontTx/>
                        <a:buNone/>
                        <a:tabLst/>
                        <a:defRPr/>
                      </a:pPr>
                      <a:r>
                        <a:rPr lang="en-US" sz="1800" b="1" kern="100" dirty="0" smtClean="0">
                          <a:latin typeface="+mn-lt"/>
                          <a:ea typeface="宋体"/>
                          <a:cs typeface="Times New Roman"/>
                        </a:rPr>
                        <a:t>TM/</a:t>
                      </a:r>
                    </a:p>
                    <a:p>
                      <a:pPr marL="0" marR="0" indent="0" algn="ctr" defTabSz="914400" rtl="0" eaLnBrk="1" fontAlgn="auto" latinLnBrk="0" hangingPunct="1">
                        <a:lnSpc>
                          <a:spcPts val="1600"/>
                        </a:lnSpc>
                        <a:spcBef>
                          <a:spcPts val="0"/>
                        </a:spcBef>
                        <a:spcAft>
                          <a:spcPts val="0"/>
                        </a:spcAft>
                        <a:buClrTx/>
                        <a:buSzTx/>
                        <a:buFontTx/>
                        <a:buNone/>
                        <a:tabLst/>
                        <a:defRPr/>
                      </a:pPr>
                      <a:r>
                        <a:rPr lang="en-US" sz="1800" b="1" kern="100" dirty="0" smtClean="0">
                          <a:latin typeface="+mn-lt"/>
                          <a:ea typeface="宋体"/>
                          <a:cs typeface="Times New Roman"/>
                        </a:rPr>
                        <a:t>EMT+</a:t>
                      </a:r>
                      <a:endParaRPr lang="zh-CN" altLang="en-US" sz="1800" b="1" kern="100" dirty="0" smtClean="0">
                        <a:latin typeface="+mn-lt"/>
                        <a:ea typeface="+mn-ea"/>
                        <a:cs typeface="Times New Roman"/>
                      </a:endParaRPr>
                    </a:p>
                  </a:txBody>
                  <a:tcPr marL="68580" marR="68580" marT="0" marB="0" anchor="ctr"/>
                </a:tc>
                <a:tc>
                  <a:txBody>
                    <a:bodyPr/>
                    <a:lstStyle/>
                    <a:p>
                      <a:pPr indent="0" algn="ctr">
                        <a:lnSpc>
                          <a:spcPts val="1600"/>
                        </a:lnSpc>
                        <a:spcAft>
                          <a:spcPts val="0"/>
                        </a:spcAft>
                      </a:pPr>
                      <a:r>
                        <a:rPr lang="en-US" sz="1800" b="1" kern="100" dirty="0" smtClean="0">
                          <a:latin typeface="+mn-lt"/>
                          <a:ea typeface="宋体"/>
                          <a:cs typeface="Times New Roman"/>
                        </a:rPr>
                        <a:t>Lansat5/7</a:t>
                      </a:r>
                      <a:endParaRPr lang="zh-CN" altLang="en-US" sz="1800" b="1" kern="100" dirty="0">
                        <a:latin typeface="+mn-lt"/>
                        <a:ea typeface="+mn-ea"/>
                        <a:cs typeface="Times New Roman"/>
                      </a:endParaRPr>
                    </a:p>
                  </a:txBody>
                  <a:tcPr marL="68580" marR="68580" marT="0" marB="0" anchor="ctr"/>
                </a:tc>
                <a:tc>
                  <a:txBody>
                    <a:bodyPr/>
                    <a:lstStyle/>
                    <a:p>
                      <a:pPr indent="0" algn="ctr">
                        <a:lnSpc>
                          <a:spcPts val="1600"/>
                        </a:lnSpc>
                        <a:spcAft>
                          <a:spcPts val="0"/>
                        </a:spcAft>
                      </a:pPr>
                      <a:r>
                        <a:rPr lang="en-US" altLang="zh-CN" sz="1800" b="1" kern="100" dirty="0" smtClean="0">
                          <a:latin typeface="+mn-lt"/>
                          <a:ea typeface="+mn-ea"/>
                          <a:cs typeface="Times New Roman"/>
                        </a:rPr>
                        <a:t>30m</a:t>
                      </a:r>
                      <a:endParaRPr lang="zh-CN" altLang="en-US" sz="1800" b="1" kern="100" dirty="0">
                        <a:latin typeface="+mn-lt"/>
                        <a:ea typeface="+mn-ea"/>
                        <a:cs typeface="Times New Roman"/>
                      </a:endParaRPr>
                    </a:p>
                  </a:txBody>
                  <a:tcPr marL="68580" marR="68580" marT="0" marB="0" anchor="ctr"/>
                </a:tc>
                <a:tc>
                  <a:txBody>
                    <a:bodyPr/>
                    <a:lstStyle/>
                    <a:p>
                      <a:pPr indent="0" algn="ctr">
                        <a:lnSpc>
                          <a:spcPts val="1600"/>
                        </a:lnSpc>
                        <a:spcAft>
                          <a:spcPts val="0"/>
                        </a:spcAft>
                      </a:pPr>
                      <a:r>
                        <a:rPr lang="en-US" altLang="zh-CN" sz="1800" b="1" kern="100" dirty="0" smtClean="0">
                          <a:solidFill>
                            <a:srgbClr val="FF0000"/>
                          </a:solidFill>
                          <a:latin typeface="+mn-lt"/>
                          <a:ea typeface="+mn-ea"/>
                          <a:cs typeface="Times New Roman"/>
                        </a:rPr>
                        <a:t>Yearly</a:t>
                      </a:r>
                    </a:p>
                    <a:p>
                      <a:pPr indent="0" algn="ctr">
                        <a:lnSpc>
                          <a:spcPts val="1600"/>
                        </a:lnSpc>
                        <a:spcAft>
                          <a:spcPts val="0"/>
                        </a:spcAft>
                      </a:pPr>
                      <a:r>
                        <a:rPr lang="en-US" altLang="zh-CN" sz="1800" b="1" kern="100" dirty="0" smtClean="0">
                          <a:solidFill>
                            <a:srgbClr val="FF0000"/>
                          </a:solidFill>
                          <a:latin typeface="+mn-lt"/>
                          <a:ea typeface="+mn-ea"/>
                          <a:cs typeface="Times New Roman"/>
                        </a:rPr>
                        <a:t>(</a:t>
                      </a:r>
                      <a:r>
                        <a:rPr lang="en-US" altLang="zh-CN" sz="1800" b="1" kern="100" dirty="0" err="1" smtClean="0">
                          <a:solidFill>
                            <a:srgbClr val="FF0000"/>
                          </a:solidFill>
                          <a:latin typeface="+mn-lt"/>
                          <a:ea typeface="+mn-ea"/>
                          <a:cs typeface="Times New Roman"/>
                        </a:rPr>
                        <a:t>Jan,Feb,Mar,Dec</a:t>
                      </a:r>
                      <a:r>
                        <a:rPr lang="en-US" altLang="zh-CN" sz="1800" b="1" kern="100" baseline="0" dirty="0" smtClean="0">
                          <a:solidFill>
                            <a:srgbClr val="FF0000"/>
                          </a:solidFill>
                          <a:latin typeface="+mn-lt"/>
                          <a:ea typeface="+mn-ea"/>
                          <a:cs typeface="Times New Roman"/>
                        </a:rPr>
                        <a:t> </a:t>
                      </a:r>
                      <a:r>
                        <a:rPr lang="en-US" altLang="zh-CN" sz="1800" b="1" kern="100" dirty="0" smtClean="0">
                          <a:solidFill>
                            <a:srgbClr val="FF0000"/>
                          </a:solidFill>
                          <a:latin typeface="+mn-lt"/>
                          <a:ea typeface="+mn-ea"/>
                          <a:cs typeface="Times New Roman"/>
                        </a:rPr>
                        <a:t>)</a:t>
                      </a:r>
                      <a:endParaRPr lang="zh-CN" altLang="en-US" sz="1800" b="1" kern="100" dirty="0">
                        <a:solidFill>
                          <a:srgbClr val="FF0000"/>
                        </a:solidFill>
                        <a:latin typeface="+mn-lt"/>
                        <a:ea typeface="+mn-ea"/>
                        <a:cs typeface="Times New Roman"/>
                      </a:endParaRPr>
                    </a:p>
                  </a:txBody>
                  <a:tcPr marL="68580" marR="68580" marT="0" marB="0" anchor="ctr"/>
                </a:tc>
                <a:tc>
                  <a:txBody>
                    <a:bodyPr/>
                    <a:lstStyle/>
                    <a:p>
                      <a:pPr indent="0" algn="ctr">
                        <a:lnSpc>
                          <a:spcPts val="1600"/>
                        </a:lnSpc>
                        <a:spcAft>
                          <a:spcPts val="0"/>
                        </a:spcAft>
                      </a:pPr>
                      <a:r>
                        <a:rPr lang="en-US" altLang="zh-CN" sz="1800" b="1" kern="100" dirty="0" smtClean="0">
                          <a:latin typeface="+mn-lt"/>
                          <a:ea typeface="+mn-ea"/>
                          <a:cs typeface="Times New Roman"/>
                        </a:rPr>
                        <a:t>2002-2013</a:t>
                      </a:r>
                      <a:endParaRPr lang="zh-CN" altLang="en-US" sz="1800" b="1" kern="100" dirty="0">
                        <a:latin typeface="+mn-lt"/>
                        <a:ea typeface="+mn-ea"/>
                        <a:cs typeface="Times New Roman"/>
                      </a:endParaRPr>
                    </a:p>
                  </a:txBody>
                  <a:tcPr marL="68580" marR="68580" marT="0" marB="0" anchor="ctr"/>
                </a:tc>
              </a:tr>
              <a:tr h="482952">
                <a:tc>
                  <a:txBody>
                    <a:bodyPr/>
                    <a:lstStyle/>
                    <a:p>
                      <a:pPr indent="0" algn="ctr">
                        <a:lnSpc>
                          <a:spcPts val="1600"/>
                        </a:lnSpc>
                        <a:spcAft>
                          <a:spcPts val="0"/>
                        </a:spcAft>
                      </a:pPr>
                      <a:r>
                        <a:rPr lang="en-US" altLang="zh-CN" sz="1600" b="1" kern="100" dirty="0" smtClean="0">
                          <a:latin typeface="Calibri"/>
                          <a:ea typeface="宋体"/>
                          <a:cs typeface="Times New Roman"/>
                        </a:rPr>
                        <a:t>4</a:t>
                      </a:r>
                      <a:endParaRPr lang="zh-CN" sz="1600" b="1" kern="100" dirty="0">
                        <a:latin typeface="Calibri"/>
                        <a:ea typeface="宋体"/>
                        <a:cs typeface="Times New Roman"/>
                      </a:endParaRPr>
                    </a:p>
                  </a:txBody>
                  <a:tcPr marL="68580" marR="68580" marT="0" marB="0" anchor="ctr"/>
                </a:tc>
                <a:tc>
                  <a:txBody>
                    <a:bodyPr/>
                    <a:lstStyle/>
                    <a:p>
                      <a:pPr marL="144000" indent="0" algn="l">
                        <a:lnSpc>
                          <a:spcPts val="1600"/>
                        </a:lnSpc>
                        <a:spcAft>
                          <a:spcPts val="0"/>
                        </a:spcAft>
                      </a:pPr>
                      <a:r>
                        <a:rPr lang="en-US" altLang="zh-CN" sz="1800" b="1" kern="100" dirty="0" smtClean="0">
                          <a:latin typeface="Calibri"/>
                          <a:ea typeface="宋体"/>
                          <a:cs typeface="Times New Roman"/>
                        </a:rPr>
                        <a:t>DEM</a:t>
                      </a:r>
                      <a:endParaRPr lang="zh-CN" sz="1800" b="1" kern="100" dirty="0">
                        <a:latin typeface="Calibri"/>
                        <a:ea typeface="宋体"/>
                        <a:cs typeface="Times New Roman"/>
                      </a:endParaRPr>
                    </a:p>
                  </a:txBody>
                  <a:tcPr marL="68580" marR="68580" marT="0" marB="0" anchor="ctr"/>
                </a:tc>
                <a:tc>
                  <a:txBody>
                    <a:bodyPr/>
                    <a:lstStyle/>
                    <a:p>
                      <a:pPr marL="0" marR="0" indent="0" algn="ctr" defTabSz="914400" rtl="0" eaLnBrk="1" fontAlgn="auto" latinLnBrk="0" hangingPunct="1">
                        <a:lnSpc>
                          <a:spcPts val="1600"/>
                        </a:lnSpc>
                        <a:spcBef>
                          <a:spcPts val="0"/>
                        </a:spcBef>
                        <a:spcAft>
                          <a:spcPts val="0"/>
                        </a:spcAft>
                        <a:buClrTx/>
                        <a:buSzTx/>
                        <a:buFontTx/>
                        <a:buNone/>
                        <a:tabLst/>
                        <a:defRPr/>
                      </a:pPr>
                      <a:r>
                        <a:rPr lang="en-US" altLang="zh-CN" sz="1800" b="1" kern="100" dirty="0" smtClean="0">
                          <a:latin typeface="+mn-lt"/>
                          <a:ea typeface="+mn-ea"/>
                          <a:cs typeface="Times New Roman"/>
                        </a:rPr>
                        <a:t>ASTER</a:t>
                      </a:r>
                      <a:endParaRPr lang="zh-CN" altLang="en-US" sz="1800" b="1" kern="100" dirty="0" smtClean="0">
                        <a:latin typeface="+mn-lt"/>
                        <a:ea typeface="+mn-ea"/>
                        <a:cs typeface="Times New Roman"/>
                      </a:endParaRPr>
                    </a:p>
                  </a:txBody>
                  <a:tcPr marL="68580" marR="68580" marT="0" marB="0" anchor="ctr"/>
                </a:tc>
                <a:tc>
                  <a:txBody>
                    <a:bodyPr/>
                    <a:lstStyle/>
                    <a:p>
                      <a:pPr indent="0" algn="ctr">
                        <a:lnSpc>
                          <a:spcPts val="1600"/>
                        </a:lnSpc>
                        <a:spcAft>
                          <a:spcPts val="0"/>
                        </a:spcAft>
                      </a:pPr>
                      <a:r>
                        <a:rPr lang="en-US" altLang="zh-CN" sz="1800" b="1" kern="100" dirty="0" smtClean="0">
                          <a:latin typeface="+mn-lt"/>
                          <a:ea typeface="+mn-ea"/>
                          <a:cs typeface="Times New Roman"/>
                        </a:rPr>
                        <a:t>Terra</a:t>
                      </a:r>
                      <a:endParaRPr lang="zh-CN" altLang="en-US" sz="1800" b="1" kern="100" dirty="0">
                        <a:latin typeface="+mn-lt"/>
                        <a:ea typeface="+mn-ea"/>
                        <a:cs typeface="Times New Roman"/>
                      </a:endParaRPr>
                    </a:p>
                  </a:txBody>
                  <a:tcPr marL="68580" marR="68580" marT="0" marB="0" anchor="ctr"/>
                </a:tc>
                <a:tc>
                  <a:txBody>
                    <a:bodyPr/>
                    <a:lstStyle/>
                    <a:p>
                      <a:pPr indent="0" algn="ctr">
                        <a:lnSpc>
                          <a:spcPts val="1600"/>
                        </a:lnSpc>
                        <a:spcAft>
                          <a:spcPts val="0"/>
                        </a:spcAft>
                      </a:pPr>
                      <a:r>
                        <a:rPr lang="en-US" altLang="zh-CN" sz="1800" b="1" kern="100" dirty="0" smtClean="0">
                          <a:latin typeface="+mn-lt"/>
                          <a:ea typeface="+mn-ea"/>
                          <a:cs typeface="Times New Roman"/>
                        </a:rPr>
                        <a:t>30m</a:t>
                      </a:r>
                      <a:endParaRPr lang="zh-CN" altLang="en-US" sz="1800" b="1" kern="100" dirty="0">
                        <a:latin typeface="+mn-lt"/>
                        <a:ea typeface="+mn-ea"/>
                        <a:cs typeface="Times New Roman"/>
                      </a:endParaRPr>
                    </a:p>
                  </a:txBody>
                  <a:tcPr marL="68580" marR="68580" marT="0" marB="0" anchor="ctr"/>
                </a:tc>
                <a:tc>
                  <a:txBody>
                    <a:bodyPr/>
                    <a:lstStyle/>
                    <a:p>
                      <a:pPr indent="0" algn="ctr">
                        <a:lnSpc>
                          <a:spcPts val="1600"/>
                        </a:lnSpc>
                        <a:spcAft>
                          <a:spcPts val="0"/>
                        </a:spcAft>
                      </a:pPr>
                      <a:r>
                        <a:rPr lang="en-US" altLang="zh-CN" sz="1800" b="1" kern="100" dirty="0" smtClean="0">
                          <a:latin typeface="+mn-lt"/>
                          <a:ea typeface="+mn-ea"/>
                          <a:cs typeface="Times New Roman"/>
                        </a:rPr>
                        <a:t>N/A</a:t>
                      </a:r>
                      <a:endParaRPr lang="zh-CN" altLang="en-US" sz="1800" b="1" kern="100" dirty="0">
                        <a:latin typeface="+mn-lt"/>
                        <a:ea typeface="+mn-ea"/>
                        <a:cs typeface="Times New Roman"/>
                      </a:endParaRPr>
                    </a:p>
                  </a:txBody>
                  <a:tcPr marL="68580" marR="68580" marT="0" marB="0" anchor="ctr"/>
                </a:tc>
                <a:tc>
                  <a:txBody>
                    <a:bodyPr/>
                    <a:lstStyle/>
                    <a:p>
                      <a:pPr indent="0" algn="ctr">
                        <a:lnSpc>
                          <a:spcPts val="1600"/>
                        </a:lnSpc>
                        <a:spcAft>
                          <a:spcPts val="0"/>
                        </a:spcAft>
                      </a:pPr>
                      <a:r>
                        <a:rPr lang="en-US" altLang="zh-CN" sz="1800" b="1" kern="100" dirty="0" smtClean="0">
                          <a:latin typeface="+mn-lt"/>
                          <a:ea typeface="+mn-ea"/>
                          <a:cs typeface="Times New Roman"/>
                        </a:rPr>
                        <a:t>N/A</a:t>
                      </a:r>
                      <a:endParaRPr lang="zh-CN" altLang="en-US" sz="1800" b="1" kern="100" dirty="0">
                        <a:latin typeface="+mn-lt"/>
                        <a:ea typeface="+mn-ea"/>
                        <a:cs typeface="Times New Roman"/>
                      </a:endParaRPr>
                    </a:p>
                  </a:txBody>
                  <a:tcPr marL="68580" marR="68580" marT="0" marB="0" anchor="ctr"/>
                </a:tc>
              </a:tr>
            </a:tbl>
          </a:graphicData>
        </a:graphic>
      </p:graphicFrame>
      <p:sp>
        <p:nvSpPr>
          <p:cNvPr id="6" name="TextBox 5"/>
          <p:cNvSpPr txBox="1"/>
          <p:nvPr/>
        </p:nvSpPr>
        <p:spPr>
          <a:xfrm>
            <a:off x="402401" y="5252363"/>
            <a:ext cx="8274055" cy="92333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lvl="0" algn="just"/>
            <a:r>
              <a:rPr kumimoji="1" lang="en-US" altLang="zh-CN" b="1" i="1" kern="0" dirty="0" smtClean="0">
                <a:solidFill>
                  <a:srgbClr val="000000"/>
                </a:solidFill>
                <a:latin typeface="Arial" pitchFamily="34" charset="0"/>
                <a:ea typeface="宋体" pitchFamily="2" charset="-122"/>
              </a:rPr>
              <a:t>During the rainy season, it is hard to get high spatial and temporal resolution Vis-NIR RS data, which would </a:t>
            </a:r>
            <a:r>
              <a:rPr kumimoji="1" lang="en-US" altLang="zh-CN" b="1" i="1" kern="0" dirty="0">
                <a:solidFill>
                  <a:srgbClr val="000000"/>
                </a:solidFill>
                <a:latin typeface="Arial" pitchFamily="34" charset="0"/>
                <a:ea typeface="宋体" pitchFamily="2" charset="-122"/>
              </a:rPr>
              <a:t>limit the precision of </a:t>
            </a:r>
            <a:r>
              <a:rPr kumimoji="1" lang="en-US" altLang="zh-CN" b="1" i="1" kern="0" dirty="0" smtClean="0">
                <a:solidFill>
                  <a:srgbClr val="000000"/>
                </a:solidFill>
                <a:latin typeface="Arial" pitchFamily="34" charset="0"/>
                <a:ea typeface="宋体" pitchFamily="2" charset="-122"/>
              </a:rPr>
              <a:t>the research.</a:t>
            </a:r>
          </a:p>
        </p:txBody>
      </p:sp>
      <p:sp>
        <p:nvSpPr>
          <p:cNvPr id="7" name="TextBox 6"/>
          <p:cNvSpPr txBox="1"/>
          <p:nvPr/>
        </p:nvSpPr>
        <p:spPr>
          <a:xfrm>
            <a:off x="285720" y="1052736"/>
            <a:ext cx="5786478" cy="830997"/>
          </a:xfrm>
          <a:prstGeom prst="rect">
            <a:avLst/>
          </a:prstGeom>
          <a:noFill/>
        </p:spPr>
        <p:txBody>
          <a:bodyPr wrap="square" rtlCol="0">
            <a:spAutoFit/>
          </a:bodyPr>
          <a:lstStyle>
            <a:defPPr>
              <a:defRPr lang="en-US"/>
            </a:defPPr>
            <a:lvl1pPr>
              <a:defRPr sz="2400" b="1" i="1">
                <a:solidFill>
                  <a:srgbClr val="A50021"/>
                </a:solidFill>
                <a:effectLst>
                  <a:outerShdw blurRad="38100" dist="38100" dir="2700000" algn="tl">
                    <a:srgbClr val="C0C0C0"/>
                  </a:outerShdw>
                </a:effectLst>
              </a:defRPr>
            </a:lvl1pPr>
          </a:lstStyle>
          <a:p>
            <a:pPr>
              <a:buFont typeface="Wingdings" pitchFamily="2" charset="2"/>
              <a:buChar char="n"/>
            </a:pPr>
            <a:r>
              <a:rPr lang="en-US" altLang="zh-CN" dirty="0" smtClean="0"/>
              <a:t>  RS Data acquisitions</a:t>
            </a:r>
            <a:endParaRPr lang="zh-CN" altLang="en-US" dirty="0" smtClean="0"/>
          </a:p>
          <a:p>
            <a:pPr>
              <a:buFont typeface="Wingdings" pitchFamily="2" charset="2"/>
              <a:buChar char="n"/>
            </a:pPr>
            <a:endParaRPr lang="zh-CN" altLang="en-US" dirty="0"/>
          </a:p>
        </p:txBody>
      </p:sp>
      <p:sp>
        <p:nvSpPr>
          <p:cNvPr id="9" name="Title 1"/>
          <p:cNvSpPr txBox="1">
            <a:spLocks/>
          </p:cNvSpPr>
          <p:nvPr/>
        </p:nvSpPr>
        <p:spPr>
          <a:xfrm>
            <a:off x="609600" y="184820"/>
            <a:ext cx="8229600" cy="723900"/>
          </a:xfrm>
          <a:prstGeom prst="rect">
            <a:avLst/>
          </a:prstGeom>
        </p:spPr>
        <p:txBody>
          <a:bodyPr/>
          <a:lstStyle/>
          <a:p>
            <a:pPr algn="ctr">
              <a:spcBef>
                <a:spcPct val="0"/>
              </a:spcBef>
              <a:defRPr/>
            </a:pPr>
            <a:r>
              <a:rPr lang="en-US" altLang="zh-CN" sz="3600" b="1" dirty="0" smtClean="0">
                <a:solidFill>
                  <a:srgbClr val="FFFF00"/>
                </a:solidFill>
                <a:effectLst>
                  <a:glow rad="101600">
                    <a:schemeClr val="accent1">
                      <a:satMod val="175000"/>
                      <a:alpha val="40000"/>
                    </a:schemeClr>
                  </a:glow>
                </a:effectLst>
                <a:latin typeface="+mj-lt"/>
                <a:ea typeface="+mj-ea"/>
                <a:cs typeface="+mj-cs"/>
              </a:rPr>
              <a:t>RS data acquisitions </a:t>
            </a:r>
          </a:p>
        </p:txBody>
      </p:sp>
      <p:cxnSp>
        <p:nvCxnSpPr>
          <p:cNvPr id="4" name="直接箭头连接符 3"/>
          <p:cNvCxnSpPr/>
          <p:nvPr/>
        </p:nvCxnSpPr>
        <p:spPr>
          <a:xfrm flipV="1">
            <a:off x="5508104" y="4221088"/>
            <a:ext cx="792088" cy="1031275"/>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xmlns="" val="0"/>
              </a:ext>
            </a:extLst>
          </a:blip>
          <a:srcRect t="31317" b="26847"/>
          <a:stretch/>
        </p:blipFill>
        <p:spPr bwMode="auto">
          <a:xfrm>
            <a:off x="7175502" y="5641014"/>
            <a:ext cx="1549412" cy="4988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837340" y="4140904"/>
            <a:ext cx="960207" cy="8102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itle 1"/>
          <p:cNvSpPr>
            <a:spLocks noGrp="1"/>
          </p:cNvSpPr>
          <p:nvPr>
            <p:ph type="title"/>
          </p:nvPr>
        </p:nvSpPr>
        <p:spPr>
          <a:xfrm>
            <a:off x="457200" y="-24"/>
            <a:ext cx="8229600" cy="1143000"/>
          </a:xfrm>
        </p:spPr>
        <p:txBody>
          <a:bodyPr>
            <a:noAutofit/>
          </a:bodyPr>
          <a:lstStyle/>
          <a:p>
            <a:r>
              <a:rPr lang="en-GB" sz="3600" dirty="0" smtClean="0"/>
              <a:t/>
            </a:r>
            <a:br>
              <a:rPr lang="en-GB" sz="3600" dirty="0" smtClean="0"/>
            </a:br>
            <a:r>
              <a:rPr lang="en-GB" altLang="en-US" sz="3600" b="1" dirty="0" smtClean="0">
                <a:solidFill>
                  <a:srgbClr val="FFFF66"/>
                </a:solidFill>
                <a:effectLst>
                  <a:outerShdw blurRad="38100" dist="38100" dir="2700000" algn="tl">
                    <a:srgbClr val="C0C0C0"/>
                  </a:outerShdw>
                </a:effectLst>
              </a:rPr>
              <a:t>Team Composition</a:t>
            </a:r>
            <a:r>
              <a:rPr lang="en-GB" sz="3600" dirty="0" smtClean="0"/>
              <a:t/>
            </a:r>
            <a:br>
              <a:rPr lang="en-GB" sz="3600" dirty="0" smtClean="0"/>
            </a:br>
            <a:endParaRPr lang="en-GB" sz="3600" dirty="0"/>
          </a:p>
        </p:txBody>
      </p:sp>
      <p:pic>
        <p:nvPicPr>
          <p:cNvPr id="96" name="Picture 2" descr="Picture55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516166" y="2380600"/>
            <a:ext cx="3821112" cy="3311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 name="Group 3"/>
          <p:cNvGrpSpPr>
            <a:grpSpLocks/>
          </p:cNvGrpSpPr>
          <p:nvPr/>
        </p:nvGrpSpPr>
        <p:grpSpPr bwMode="auto">
          <a:xfrm rot="3394332">
            <a:off x="2203428" y="2206578"/>
            <a:ext cx="4024313" cy="3862387"/>
            <a:chOff x="1352" y="1125"/>
            <a:chExt cx="2727" cy="2618"/>
          </a:xfrm>
        </p:grpSpPr>
        <p:sp>
          <p:nvSpPr>
            <p:cNvPr id="98" name="AutoShape 4"/>
            <p:cNvSpPr>
              <a:spLocks noChangeArrowheads="1"/>
            </p:cNvSpPr>
            <p:nvPr/>
          </p:nvSpPr>
          <p:spPr bwMode="gray">
            <a:xfrm rot="15973147">
              <a:off x="1446" y="1289"/>
              <a:ext cx="2551" cy="2358"/>
            </a:xfrm>
            <a:custGeom>
              <a:avLst/>
              <a:gdLst>
                <a:gd name="G0" fmla="+- 2978742 0 0"/>
                <a:gd name="G1" fmla="+- -2701147 0 0"/>
                <a:gd name="G2" fmla="+- 2978742 0 -2701147"/>
                <a:gd name="G3" fmla="+- 10800 0 0"/>
                <a:gd name="G4" fmla="+- 0 0 2978742"/>
                <a:gd name="T0" fmla="*/ 360 256 1"/>
                <a:gd name="T1" fmla="*/ 0 256 1"/>
                <a:gd name="G5" fmla="+- G2 T0 T1"/>
                <a:gd name="G6" fmla="?: G2 G2 G5"/>
                <a:gd name="G7" fmla="+- 0 0 G6"/>
                <a:gd name="G8" fmla="+- 7349 0 0"/>
                <a:gd name="G9" fmla="+- 0 0 -2701147"/>
                <a:gd name="G10" fmla="+- 7349 0 2700"/>
                <a:gd name="G11" fmla="cos G10 2978742"/>
                <a:gd name="G12" fmla="sin G10 2978742"/>
                <a:gd name="G13" fmla="cos 13500 2978742"/>
                <a:gd name="G14" fmla="sin 13500 2978742"/>
                <a:gd name="G15" fmla="+- G11 10800 0"/>
                <a:gd name="G16" fmla="+- G12 10800 0"/>
                <a:gd name="G17" fmla="+- G13 10800 0"/>
                <a:gd name="G18" fmla="+- G14 10800 0"/>
                <a:gd name="G19" fmla="*/ 7349 1 2"/>
                <a:gd name="G20" fmla="+- G19 5400 0"/>
                <a:gd name="G21" fmla="cos G20 2978742"/>
                <a:gd name="G22" fmla="sin G20 2978742"/>
                <a:gd name="G23" fmla="+- G21 10800 0"/>
                <a:gd name="G24" fmla="+- G12 G23 G22"/>
                <a:gd name="G25" fmla="+- G22 G23 G11"/>
                <a:gd name="G26" fmla="cos 10800 2978742"/>
                <a:gd name="G27" fmla="sin 10800 2978742"/>
                <a:gd name="G28" fmla="cos 7349 2978742"/>
                <a:gd name="G29" fmla="sin 7349 2978742"/>
                <a:gd name="G30" fmla="+- G26 10800 0"/>
                <a:gd name="G31" fmla="+- G27 10800 0"/>
                <a:gd name="G32" fmla="+- G28 10800 0"/>
                <a:gd name="G33" fmla="+- G29 10800 0"/>
                <a:gd name="G34" fmla="+- G19 5400 0"/>
                <a:gd name="G35" fmla="cos G34 -2701147"/>
                <a:gd name="G36" fmla="sin G34 -2701147"/>
                <a:gd name="G37" fmla="+/ -2701147 2978742 2"/>
                <a:gd name="T2" fmla="*/ 180 256 1"/>
                <a:gd name="T3" fmla="*/ 0 256 1"/>
                <a:gd name="G38" fmla="+- G37 T2 T3"/>
                <a:gd name="G39" fmla="?: G2 G37 G38"/>
                <a:gd name="G40" fmla="cos 10800 G39"/>
                <a:gd name="G41" fmla="sin 10800 G39"/>
                <a:gd name="G42" fmla="cos 7349 G39"/>
                <a:gd name="G43" fmla="sin 7349 G39"/>
                <a:gd name="G44" fmla="+- G40 10800 0"/>
                <a:gd name="G45" fmla="+- G41 10800 0"/>
                <a:gd name="G46" fmla="+- G42 10800 0"/>
                <a:gd name="G47" fmla="+- G43 10800 0"/>
                <a:gd name="G48" fmla="+- G35 10800 0"/>
                <a:gd name="G49" fmla="+- G36 10800 0"/>
                <a:gd name="T4" fmla="*/ 21592 w 21600"/>
                <a:gd name="T5" fmla="*/ 11199 h 21600"/>
                <a:gd name="T6" fmla="*/ 17626 w 21600"/>
                <a:gd name="T7" fmla="*/ 4820 h 21600"/>
                <a:gd name="T8" fmla="*/ 18143 w 21600"/>
                <a:gd name="T9" fmla="*/ 11071 h 21600"/>
                <a:gd name="T10" fmla="*/ 20270 w 21600"/>
                <a:gd name="T11" fmla="*/ 20420 h 21600"/>
                <a:gd name="T12" fmla="*/ 14012 w 21600"/>
                <a:gd name="T13" fmla="*/ 20372 h 21600"/>
                <a:gd name="T14" fmla="*/ 14061 w 21600"/>
                <a:gd name="T15" fmla="*/ 14113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5955" y="16037"/>
                  </a:moveTo>
                  <a:cubicBezTo>
                    <a:pt x="17358" y="14655"/>
                    <a:pt x="18149" y="12769"/>
                    <a:pt x="18149" y="10800"/>
                  </a:cubicBezTo>
                  <a:cubicBezTo>
                    <a:pt x="18149" y="9018"/>
                    <a:pt x="17501" y="7297"/>
                    <a:pt x="16328" y="5957"/>
                  </a:cubicBezTo>
                  <a:lnTo>
                    <a:pt x="18924" y="3683"/>
                  </a:lnTo>
                  <a:cubicBezTo>
                    <a:pt x="20649" y="5653"/>
                    <a:pt x="21600" y="8182"/>
                    <a:pt x="21600" y="10800"/>
                  </a:cubicBezTo>
                  <a:cubicBezTo>
                    <a:pt x="21600" y="13693"/>
                    <a:pt x="20438" y="16466"/>
                    <a:pt x="18376" y="18496"/>
                  </a:cubicBezTo>
                  <a:lnTo>
                    <a:pt x="20270" y="20420"/>
                  </a:lnTo>
                  <a:lnTo>
                    <a:pt x="14012" y="20372"/>
                  </a:lnTo>
                  <a:lnTo>
                    <a:pt x="14061" y="14113"/>
                  </a:lnTo>
                  <a:lnTo>
                    <a:pt x="15955" y="16037"/>
                  </a:lnTo>
                  <a:close/>
                </a:path>
              </a:pathLst>
            </a:custGeom>
            <a:gradFill rotWithShape="1">
              <a:gsLst>
                <a:gs pos="0">
                  <a:srgbClr val="F1B50D">
                    <a:gamma/>
                    <a:shade val="46275"/>
                    <a:invGamma/>
                  </a:srgbClr>
                </a:gs>
                <a:gs pos="100000">
                  <a:srgbClr val="F1B50D"/>
                </a:gs>
              </a:gsLst>
              <a:lin ang="5400000" scaled="1"/>
            </a:gradFill>
            <a:ln>
              <a:noFill/>
            </a:ln>
            <a:effectLst/>
            <a:scene3d>
              <a:camera prst="legacyPerspectiveFront">
                <a:rot lat="20999999" lon="300000" rev="0"/>
              </a:camera>
              <a:lightRig rig="legacyFlat3" dir="l"/>
            </a:scene3d>
            <a:sp3d extrusionH="227000" prstMaterial="legacyPlastic">
              <a:bevelT w="13500" h="13500" prst="angle"/>
              <a:bevelB w="13500" h="13500" prst="angle"/>
              <a:extrusionClr>
                <a:srgbClr val="F1B50D"/>
              </a:extrusionClr>
            </a:sp3d>
            <a:extLst>
              <a:ext uri="{91240B29-F687-4F45-9708-019B960494DF}">
                <a14:hiddenLine xmlns:a14="http://schemas.microsoft.com/office/drawing/2010/main" xmlns="" w="9525">
                  <a:no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flatTx/>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9" name="AutoShape 5"/>
            <p:cNvSpPr>
              <a:spLocks noChangeArrowheads="1"/>
            </p:cNvSpPr>
            <p:nvPr/>
          </p:nvSpPr>
          <p:spPr bwMode="gray">
            <a:xfrm rot="23284065">
              <a:off x="1352" y="1140"/>
              <a:ext cx="2551" cy="2357"/>
            </a:xfrm>
            <a:custGeom>
              <a:avLst/>
              <a:gdLst>
                <a:gd name="G0" fmla="+- 2978742 0 0"/>
                <a:gd name="G1" fmla="+- -2701274 0 0"/>
                <a:gd name="G2" fmla="+- 2978742 0 -2701274"/>
                <a:gd name="G3" fmla="+- 10800 0 0"/>
                <a:gd name="G4" fmla="+- 0 0 2978742"/>
                <a:gd name="T0" fmla="*/ 360 256 1"/>
                <a:gd name="T1" fmla="*/ 0 256 1"/>
                <a:gd name="G5" fmla="+- G2 T0 T1"/>
                <a:gd name="G6" fmla="?: G2 G2 G5"/>
                <a:gd name="G7" fmla="+- 0 0 G6"/>
                <a:gd name="G8" fmla="+- 7349 0 0"/>
                <a:gd name="G9" fmla="+- 0 0 -2701274"/>
                <a:gd name="G10" fmla="+- 7349 0 2700"/>
                <a:gd name="G11" fmla="cos G10 2978742"/>
                <a:gd name="G12" fmla="sin G10 2978742"/>
                <a:gd name="G13" fmla="cos 13500 2978742"/>
                <a:gd name="G14" fmla="sin 13500 2978742"/>
                <a:gd name="G15" fmla="+- G11 10800 0"/>
                <a:gd name="G16" fmla="+- G12 10800 0"/>
                <a:gd name="G17" fmla="+- G13 10800 0"/>
                <a:gd name="G18" fmla="+- G14 10800 0"/>
                <a:gd name="G19" fmla="*/ 7349 1 2"/>
                <a:gd name="G20" fmla="+- G19 5400 0"/>
                <a:gd name="G21" fmla="cos G20 2978742"/>
                <a:gd name="G22" fmla="sin G20 2978742"/>
                <a:gd name="G23" fmla="+- G21 10800 0"/>
                <a:gd name="G24" fmla="+- G12 G23 G22"/>
                <a:gd name="G25" fmla="+- G22 G23 G11"/>
                <a:gd name="G26" fmla="cos 10800 2978742"/>
                <a:gd name="G27" fmla="sin 10800 2978742"/>
                <a:gd name="G28" fmla="cos 7349 2978742"/>
                <a:gd name="G29" fmla="sin 7349 2978742"/>
                <a:gd name="G30" fmla="+- G26 10800 0"/>
                <a:gd name="G31" fmla="+- G27 10800 0"/>
                <a:gd name="G32" fmla="+- G28 10800 0"/>
                <a:gd name="G33" fmla="+- G29 10800 0"/>
                <a:gd name="G34" fmla="+- G19 5400 0"/>
                <a:gd name="G35" fmla="cos G34 -2701274"/>
                <a:gd name="G36" fmla="sin G34 -2701274"/>
                <a:gd name="G37" fmla="+/ -2701274 2978742 2"/>
                <a:gd name="T2" fmla="*/ 180 256 1"/>
                <a:gd name="T3" fmla="*/ 0 256 1"/>
                <a:gd name="G38" fmla="+- G37 T2 T3"/>
                <a:gd name="G39" fmla="?: G2 G37 G38"/>
                <a:gd name="G40" fmla="cos 10800 G39"/>
                <a:gd name="G41" fmla="sin 10800 G39"/>
                <a:gd name="G42" fmla="cos 7349 G39"/>
                <a:gd name="G43" fmla="sin 7349 G39"/>
                <a:gd name="G44" fmla="+- G40 10800 0"/>
                <a:gd name="G45" fmla="+- G41 10800 0"/>
                <a:gd name="G46" fmla="+- G42 10800 0"/>
                <a:gd name="G47" fmla="+- G43 10800 0"/>
                <a:gd name="G48" fmla="+- G35 10800 0"/>
                <a:gd name="G49" fmla="+- G36 10800 0"/>
                <a:gd name="T4" fmla="*/ 21592 w 21600"/>
                <a:gd name="T5" fmla="*/ 11198 h 21600"/>
                <a:gd name="T6" fmla="*/ 17626 w 21600"/>
                <a:gd name="T7" fmla="*/ 4820 h 21600"/>
                <a:gd name="T8" fmla="*/ 18143 w 21600"/>
                <a:gd name="T9" fmla="*/ 11071 h 21600"/>
                <a:gd name="T10" fmla="*/ 20270 w 21600"/>
                <a:gd name="T11" fmla="*/ 20420 h 21600"/>
                <a:gd name="T12" fmla="*/ 14012 w 21600"/>
                <a:gd name="T13" fmla="*/ 20372 h 21600"/>
                <a:gd name="T14" fmla="*/ 14061 w 21600"/>
                <a:gd name="T15" fmla="*/ 14113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5955" y="16037"/>
                  </a:moveTo>
                  <a:cubicBezTo>
                    <a:pt x="17358" y="14655"/>
                    <a:pt x="18149" y="12769"/>
                    <a:pt x="18149" y="10800"/>
                  </a:cubicBezTo>
                  <a:cubicBezTo>
                    <a:pt x="18149" y="9018"/>
                    <a:pt x="17501" y="7297"/>
                    <a:pt x="16327" y="5957"/>
                  </a:cubicBezTo>
                  <a:lnTo>
                    <a:pt x="18923" y="3683"/>
                  </a:lnTo>
                  <a:cubicBezTo>
                    <a:pt x="20648" y="5652"/>
                    <a:pt x="21600" y="8181"/>
                    <a:pt x="21600" y="10800"/>
                  </a:cubicBezTo>
                  <a:cubicBezTo>
                    <a:pt x="21600" y="13693"/>
                    <a:pt x="20438" y="16466"/>
                    <a:pt x="18376" y="18496"/>
                  </a:cubicBezTo>
                  <a:lnTo>
                    <a:pt x="20270" y="20420"/>
                  </a:lnTo>
                  <a:lnTo>
                    <a:pt x="14012" y="20372"/>
                  </a:lnTo>
                  <a:lnTo>
                    <a:pt x="14061" y="14113"/>
                  </a:lnTo>
                  <a:lnTo>
                    <a:pt x="15955" y="16037"/>
                  </a:lnTo>
                  <a:close/>
                </a:path>
              </a:pathLst>
            </a:custGeom>
            <a:gradFill rotWithShape="1">
              <a:gsLst>
                <a:gs pos="0">
                  <a:srgbClr val="15ACE1"/>
                </a:gs>
                <a:gs pos="100000">
                  <a:srgbClr val="15ACE1">
                    <a:gamma/>
                    <a:shade val="56078"/>
                    <a:invGamma/>
                  </a:srgbClr>
                </a:gs>
              </a:gsLst>
              <a:lin ang="5400000" scaled="1"/>
            </a:gradFill>
            <a:ln>
              <a:noFill/>
            </a:ln>
            <a:effectLst/>
            <a:scene3d>
              <a:camera prst="legacyPerspectiveFront">
                <a:rot lat="20999999" lon="300000" rev="0"/>
              </a:camera>
              <a:lightRig rig="legacyNormal3" dir="r"/>
            </a:scene3d>
            <a:sp3d extrusionH="227000" prstMaterial="legacyPlastic">
              <a:bevelT w="13500" h="13500" prst="angle"/>
              <a:bevelB w="13500" h="13500" prst="angle"/>
              <a:extrusionClr>
                <a:srgbClr val="15ACE1"/>
              </a:extrusionClr>
            </a:sp3d>
            <a:extLst>
              <a:ext uri="{91240B29-F687-4F45-9708-019B960494DF}">
                <a14:hiddenLine xmlns:a14="http://schemas.microsoft.com/office/drawing/2010/main" xmlns="" w="9525">
                  <a:no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flatTx/>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0" name="AutoShape 6"/>
            <p:cNvSpPr>
              <a:spLocks noChangeArrowheads="1"/>
            </p:cNvSpPr>
            <p:nvPr/>
          </p:nvSpPr>
          <p:spPr bwMode="gray">
            <a:xfrm rot="30352628">
              <a:off x="1528" y="1126"/>
              <a:ext cx="2551" cy="2357"/>
            </a:xfrm>
            <a:custGeom>
              <a:avLst/>
              <a:gdLst>
                <a:gd name="G0" fmla="+- 2978742 0 0"/>
                <a:gd name="G1" fmla="+- -2534030 0 0"/>
                <a:gd name="G2" fmla="+- 2978742 0 -2534030"/>
                <a:gd name="G3" fmla="+- 10800 0 0"/>
                <a:gd name="G4" fmla="+- 0 0 2978742"/>
                <a:gd name="T0" fmla="*/ 360 256 1"/>
                <a:gd name="T1" fmla="*/ 0 256 1"/>
                <a:gd name="G5" fmla="+- G2 T0 T1"/>
                <a:gd name="G6" fmla="?: G2 G2 G5"/>
                <a:gd name="G7" fmla="+- 0 0 G6"/>
                <a:gd name="G8" fmla="+- 7349 0 0"/>
                <a:gd name="G9" fmla="+- 0 0 -2534030"/>
                <a:gd name="G10" fmla="+- 7349 0 2700"/>
                <a:gd name="G11" fmla="cos G10 2978742"/>
                <a:gd name="G12" fmla="sin G10 2978742"/>
                <a:gd name="G13" fmla="cos 13500 2978742"/>
                <a:gd name="G14" fmla="sin 13500 2978742"/>
                <a:gd name="G15" fmla="+- G11 10800 0"/>
                <a:gd name="G16" fmla="+- G12 10800 0"/>
                <a:gd name="G17" fmla="+- G13 10800 0"/>
                <a:gd name="G18" fmla="+- G14 10800 0"/>
                <a:gd name="G19" fmla="*/ 7349 1 2"/>
                <a:gd name="G20" fmla="+- G19 5400 0"/>
                <a:gd name="G21" fmla="cos G20 2978742"/>
                <a:gd name="G22" fmla="sin G20 2978742"/>
                <a:gd name="G23" fmla="+- G21 10800 0"/>
                <a:gd name="G24" fmla="+- G12 G23 G22"/>
                <a:gd name="G25" fmla="+- G22 G23 G11"/>
                <a:gd name="G26" fmla="cos 10800 2978742"/>
                <a:gd name="G27" fmla="sin 10800 2978742"/>
                <a:gd name="G28" fmla="cos 7349 2978742"/>
                <a:gd name="G29" fmla="sin 7349 2978742"/>
                <a:gd name="G30" fmla="+- G26 10800 0"/>
                <a:gd name="G31" fmla="+- G27 10800 0"/>
                <a:gd name="G32" fmla="+- G28 10800 0"/>
                <a:gd name="G33" fmla="+- G29 10800 0"/>
                <a:gd name="G34" fmla="+- G19 5400 0"/>
                <a:gd name="G35" fmla="cos G34 -2534030"/>
                <a:gd name="G36" fmla="sin G34 -2534030"/>
                <a:gd name="G37" fmla="+/ -2534030 2978742 2"/>
                <a:gd name="T2" fmla="*/ 180 256 1"/>
                <a:gd name="T3" fmla="*/ 0 256 1"/>
                <a:gd name="G38" fmla="+- G37 T2 T3"/>
                <a:gd name="G39" fmla="?: G2 G37 G38"/>
                <a:gd name="G40" fmla="cos 10800 G39"/>
                <a:gd name="G41" fmla="sin 10800 G39"/>
                <a:gd name="G42" fmla="cos 7349 G39"/>
                <a:gd name="G43" fmla="sin 7349 G39"/>
                <a:gd name="G44" fmla="+- G40 10800 0"/>
                <a:gd name="G45" fmla="+- G41 10800 0"/>
                <a:gd name="G46" fmla="+- G42 10800 0"/>
                <a:gd name="G47" fmla="+- G43 10800 0"/>
                <a:gd name="G48" fmla="+- G35 10800 0"/>
                <a:gd name="G49" fmla="+- G36 10800 0"/>
                <a:gd name="T4" fmla="*/ 21581 w 21600"/>
                <a:gd name="T5" fmla="*/ 11439 h 21600"/>
                <a:gd name="T6" fmla="*/ 17885 w 21600"/>
                <a:gd name="T7" fmla="*/ 5130 h 21600"/>
                <a:gd name="T8" fmla="*/ 18136 w 21600"/>
                <a:gd name="T9" fmla="*/ 11234 h 21600"/>
                <a:gd name="T10" fmla="*/ 20270 w 21600"/>
                <a:gd name="T11" fmla="*/ 20420 h 21600"/>
                <a:gd name="T12" fmla="*/ 14012 w 21600"/>
                <a:gd name="T13" fmla="*/ 20372 h 21600"/>
                <a:gd name="T14" fmla="*/ 14061 w 21600"/>
                <a:gd name="T15" fmla="*/ 14113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5955" y="16037"/>
                  </a:moveTo>
                  <a:cubicBezTo>
                    <a:pt x="17358" y="14655"/>
                    <a:pt x="18149" y="12769"/>
                    <a:pt x="18149" y="10800"/>
                  </a:cubicBezTo>
                  <a:cubicBezTo>
                    <a:pt x="18149" y="9130"/>
                    <a:pt x="17580" y="7511"/>
                    <a:pt x="16538" y="6208"/>
                  </a:cubicBezTo>
                  <a:lnTo>
                    <a:pt x="19232" y="4052"/>
                  </a:lnTo>
                  <a:cubicBezTo>
                    <a:pt x="20765" y="5967"/>
                    <a:pt x="21600" y="8347"/>
                    <a:pt x="21600" y="10800"/>
                  </a:cubicBezTo>
                  <a:cubicBezTo>
                    <a:pt x="21600" y="13693"/>
                    <a:pt x="20438" y="16466"/>
                    <a:pt x="18376" y="18496"/>
                  </a:cubicBezTo>
                  <a:lnTo>
                    <a:pt x="20270" y="20420"/>
                  </a:lnTo>
                  <a:lnTo>
                    <a:pt x="14012" y="20372"/>
                  </a:lnTo>
                  <a:lnTo>
                    <a:pt x="14061" y="14113"/>
                  </a:lnTo>
                  <a:lnTo>
                    <a:pt x="15955" y="16037"/>
                  </a:lnTo>
                  <a:close/>
                </a:path>
              </a:pathLst>
            </a:custGeom>
            <a:gradFill rotWithShape="1">
              <a:gsLst>
                <a:gs pos="0">
                  <a:srgbClr val="3CC2B5">
                    <a:gamma/>
                    <a:shade val="76078"/>
                    <a:invGamma/>
                  </a:srgbClr>
                </a:gs>
                <a:gs pos="100000">
                  <a:srgbClr val="3CC2B5"/>
                </a:gs>
              </a:gsLst>
              <a:lin ang="5400000" scaled="1"/>
            </a:gradFill>
            <a:ln>
              <a:noFill/>
            </a:ln>
            <a:effectLst/>
            <a:scene3d>
              <a:camera prst="legacyPerspectiveFront">
                <a:rot lat="20999999" lon="300000" rev="0"/>
              </a:camera>
              <a:lightRig rig="legacyNormal3" dir="r"/>
            </a:scene3d>
            <a:sp3d extrusionH="227000" prstMaterial="legacyPlastic">
              <a:bevelT w="13500" h="13500" prst="angle"/>
              <a:bevelB w="13500" h="13500" prst="angle"/>
              <a:extrusionClr>
                <a:srgbClr val="3CC2B5"/>
              </a:extrusionClr>
            </a:sp3d>
            <a:extLst>
              <a:ext uri="{91240B29-F687-4F45-9708-019B960494DF}">
                <a14:hiddenLine xmlns:a14="http://schemas.microsoft.com/office/drawing/2010/main" xmlns="" w="9525">
                  <a:no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flatTx/>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1" name="WordArt 7"/>
          <p:cNvSpPr>
            <a:spLocks noChangeArrowheads="1" noChangeShapeType="1" noTextEdit="1"/>
          </p:cNvSpPr>
          <p:nvPr/>
        </p:nvSpPr>
        <p:spPr bwMode="gray">
          <a:xfrm rot="3394332">
            <a:off x="3673453" y="2942576"/>
            <a:ext cx="2105025" cy="1771650"/>
          </a:xfrm>
          <a:prstGeom prst="rect">
            <a:avLst/>
          </a:prstGeom>
        </p:spPr>
        <p:txBody>
          <a:bodyPr spcFirstLastPara="1" wrap="none" fromWordArt="1">
            <a:prstTxWarp prst="textArchUp">
              <a:avLst>
                <a:gd name="adj" fmla="val 12808676"/>
              </a:avLst>
            </a:prstTxWarp>
          </a:bodyPr>
          <a:lstStyle/>
          <a:p>
            <a:pPr algn="ctr"/>
            <a:r>
              <a:rPr lang="en-US" altLang="zh-CN" sz="2000" kern="10">
                <a:ln w="6350">
                  <a:solidFill>
                    <a:srgbClr val="FFFFFF"/>
                  </a:solidFill>
                  <a:round/>
                  <a:headEnd/>
                  <a:tailEnd/>
                </a:ln>
                <a:solidFill>
                  <a:srgbClr val="FFFFFF"/>
                </a:solidFill>
                <a:latin typeface="Arial"/>
                <a:cs typeface="Arial"/>
              </a:rPr>
              <a:t>Hygiene Information</a:t>
            </a:r>
            <a:endParaRPr lang="zh-CN" altLang="en-US" sz="2000" kern="10">
              <a:ln w="6350">
                <a:solidFill>
                  <a:srgbClr val="FFFFFF"/>
                </a:solidFill>
                <a:round/>
                <a:headEnd/>
                <a:tailEnd/>
              </a:ln>
              <a:solidFill>
                <a:srgbClr val="FFFFFF"/>
              </a:solidFill>
              <a:latin typeface="Arial"/>
              <a:cs typeface="Arial"/>
            </a:endParaRPr>
          </a:p>
        </p:txBody>
      </p:sp>
      <p:sp>
        <p:nvSpPr>
          <p:cNvPr id="102" name="WordArt 8"/>
          <p:cNvSpPr>
            <a:spLocks noChangeArrowheads="1" noChangeShapeType="1" noTextEdit="1"/>
          </p:cNvSpPr>
          <p:nvPr/>
        </p:nvSpPr>
        <p:spPr bwMode="gray">
          <a:xfrm rot="79672">
            <a:off x="3046391" y="3715688"/>
            <a:ext cx="2474912" cy="1771650"/>
          </a:xfrm>
          <a:prstGeom prst="rect">
            <a:avLst/>
          </a:prstGeom>
        </p:spPr>
        <p:txBody>
          <a:bodyPr spcFirstLastPara="1" wrap="none" fromWordArt="1">
            <a:prstTxWarp prst="textArchDown">
              <a:avLst>
                <a:gd name="adj" fmla="val 2320405"/>
              </a:avLst>
            </a:prstTxWarp>
          </a:bodyPr>
          <a:lstStyle/>
          <a:p>
            <a:pPr algn="ctr"/>
            <a:r>
              <a:rPr lang="en-US" altLang="zh-CN" sz="2000" kern="10">
                <a:ln w="6350">
                  <a:solidFill>
                    <a:srgbClr val="FFFFFF"/>
                  </a:solidFill>
                  <a:round/>
                  <a:headEnd/>
                  <a:tailEnd/>
                </a:ln>
                <a:solidFill>
                  <a:srgbClr val="FFFFFF"/>
                </a:solidFill>
                <a:latin typeface="Arial"/>
                <a:cs typeface="Arial"/>
              </a:rPr>
              <a:t>    Data Mining    </a:t>
            </a:r>
            <a:endParaRPr lang="zh-CN" altLang="en-US" sz="2000" kern="10">
              <a:ln w="6350">
                <a:solidFill>
                  <a:srgbClr val="FFFFFF"/>
                </a:solidFill>
                <a:round/>
                <a:headEnd/>
                <a:tailEnd/>
              </a:ln>
              <a:solidFill>
                <a:srgbClr val="FFFFFF"/>
              </a:solidFill>
              <a:latin typeface="Arial"/>
              <a:cs typeface="Arial"/>
            </a:endParaRPr>
          </a:p>
        </p:txBody>
      </p:sp>
      <p:sp>
        <p:nvSpPr>
          <p:cNvPr id="103" name="WordArt 9"/>
          <p:cNvSpPr>
            <a:spLocks noChangeArrowheads="1" noChangeShapeType="1" noTextEdit="1"/>
          </p:cNvSpPr>
          <p:nvPr/>
        </p:nvSpPr>
        <p:spPr bwMode="gray">
          <a:xfrm rot="17984564">
            <a:off x="2785247" y="3002106"/>
            <a:ext cx="2105025" cy="1770063"/>
          </a:xfrm>
          <a:prstGeom prst="rect">
            <a:avLst/>
          </a:prstGeom>
        </p:spPr>
        <p:txBody>
          <a:bodyPr spcFirstLastPara="1" wrap="none" fromWordArt="1">
            <a:prstTxWarp prst="textArchUp">
              <a:avLst>
                <a:gd name="adj" fmla="val 12807259"/>
              </a:avLst>
            </a:prstTxWarp>
          </a:bodyPr>
          <a:lstStyle/>
          <a:p>
            <a:pPr algn="ctr"/>
            <a:r>
              <a:rPr lang="en-US" altLang="zh-CN" sz="2000" kern="10">
                <a:ln w="6350">
                  <a:solidFill>
                    <a:srgbClr val="FFFFFF"/>
                  </a:solidFill>
                  <a:round/>
                  <a:headEnd/>
                  <a:tailEnd/>
                </a:ln>
                <a:solidFill>
                  <a:srgbClr val="FFFFFF"/>
                </a:solidFill>
                <a:latin typeface="Arial"/>
                <a:cs typeface="Arial"/>
              </a:rPr>
              <a:t>Remote Sensing</a:t>
            </a:r>
            <a:endParaRPr lang="zh-CN" altLang="en-US" sz="2000" kern="10">
              <a:ln w="6350">
                <a:solidFill>
                  <a:srgbClr val="FFFFFF"/>
                </a:solidFill>
                <a:round/>
                <a:headEnd/>
                <a:tailEnd/>
              </a:ln>
              <a:solidFill>
                <a:srgbClr val="FFFFFF"/>
              </a:solidFill>
              <a:latin typeface="Arial"/>
              <a:cs typeface="Arial"/>
            </a:endParaRPr>
          </a:p>
        </p:txBody>
      </p:sp>
      <p:sp>
        <p:nvSpPr>
          <p:cNvPr id="104" name="Rectangle 11"/>
          <p:cNvSpPr>
            <a:spLocks noChangeArrowheads="1"/>
          </p:cNvSpPr>
          <p:nvPr/>
        </p:nvSpPr>
        <p:spPr bwMode="black">
          <a:xfrm>
            <a:off x="674666" y="2663175"/>
            <a:ext cx="1889125" cy="396875"/>
          </a:xfrm>
          <a:prstGeom prst="rect">
            <a:avLst/>
          </a:prstGeom>
          <a:noFill/>
          <a:ln>
            <a:noFill/>
          </a:ln>
          <a:effectLst>
            <a:outerShdw dist="17961" dir="2700000" algn="ctr" rotWithShape="0">
              <a:srgbClr val="000000">
                <a:alpha val="50000"/>
              </a:srgbClr>
            </a:outerShdw>
          </a:effectLst>
          <a:extLst>
            <a:ext uri="{909E8E84-426E-40DD-AFC4-6F175D3DCCD1}">
              <a14:hiddenFill xmlns:a14="http://schemas.microsoft.com/office/drawing/2010/main" xmlns="">
                <a:gradFill rotWithShape="1">
                  <a:gsLst>
                    <a:gs pos="0">
                      <a:schemeClr val="accent2"/>
                    </a:gs>
                    <a:gs pos="100000">
                      <a:srgbClr val="A2BD7F"/>
                    </a:gs>
                  </a:gsLst>
                  <a:lin ang="5400000" scaled="1"/>
                </a:gradFill>
              </a14:hiddenFill>
            </a:ext>
            <a:ext uri="{91240B29-F687-4F45-9708-019B960494DF}">
              <a14:hiddenLine xmlns:a14="http://schemas.microsoft.com/office/drawing/2010/main" xmlns="" w="9525" algn="ctr">
                <a:solidFill>
                  <a:schemeClr val="tx1"/>
                </a:solidFill>
                <a:miter lim="800000"/>
                <a:headEnd/>
                <a:tailEnd/>
              </a14:hiddenLine>
            </a:ext>
          </a:extLst>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smtClean="0">
                <a:ln>
                  <a:noFill/>
                </a:ln>
                <a:solidFill>
                  <a:srgbClr val="3CC2B5"/>
                </a:solidFill>
                <a:effectLst/>
                <a:uLnTx/>
                <a:uFillTx/>
              </a:rPr>
              <a:t>1</a:t>
            </a:r>
          </a:p>
        </p:txBody>
      </p:sp>
      <p:sp>
        <p:nvSpPr>
          <p:cNvPr id="105" name="Text Box 12"/>
          <p:cNvSpPr txBox="1">
            <a:spLocks noChangeArrowheads="1"/>
          </p:cNvSpPr>
          <p:nvPr/>
        </p:nvSpPr>
        <p:spPr bwMode="gray">
          <a:xfrm>
            <a:off x="527028" y="3010838"/>
            <a:ext cx="2365375" cy="7381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ea typeface="宋体" pitchFamily="2" charset="-122"/>
              </a:defRPr>
            </a:lvl1pPr>
            <a:lvl2pPr marL="742950" indent="-285750" eaLnBrk="0" hangingPunct="0">
              <a:defRPr b="1">
                <a:solidFill>
                  <a:schemeClr val="tx1"/>
                </a:solidFill>
                <a:latin typeface="Arial" pitchFamily="34" charset="0"/>
                <a:ea typeface="宋体" pitchFamily="2" charset="-122"/>
              </a:defRPr>
            </a:lvl2pPr>
            <a:lvl3pPr marL="1143000" indent="-228600" eaLnBrk="0" hangingPunct="0">
              <a:defRPr b="1">
                <a:solidFill>
                  <a:schemeClr val="tx1"/>
                </a:solidFill>
                <a:latin typeface="Arial" pitchFamily="34" charset="0"/>
                <a:ea typeface="宋体" pitchFamily="2" charset="-122"/>
              </a:defRPr>
            </a:lvl3pPr>
            <a:lvl4pPr marL="1600200" indent="-228600" eaLnBrk="0" hangingPunct="0">
              <a:defRPr b="1">
                <a:solidFill>
                  <a:schemeClr val="tx1"/>
                </a:solidFill>
                <a:latin typeface="Arial" pitchFamily="34" charset="0"/>
                <a:ea typeface="宋体" pitchFamily="2" charset="-122"/>
              </a:defRPr>
            </a:lvl4pPr>
            <a:lvl5pPr marL="2057400" indent="-228600" eaLnBrk="0" hangingPunct="0">
              <a:defRPr b="1">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b="1">
                <a:solidFill>
                  <a:schemeClr val="tx1"/>
                </a:solidFill>
                <a:latin typeface="Arial" pitchFamily="34" charset="0"/>
                <a:ea typeface="宋体" pitchFamily="2" charset="-122"/>
              </a:defRPr>
            </a:lvl9pPr>
          </a:lstStyle>
          <a:p>
            <a:pPr marL="0" marR="0" lvl="0" indent="0" defTabSz="914400" eaLnBrk="0" fontAlgn="auto" latinLnBrk="0" hangingPunct="0">
              <a:lnSpc>
                <a:spcPct val="100000"/>
              </a:lnSpc>
              <a:spcBef>
                <a:spcPts val="0"/>
              </a:spcBef>
              <a:spcAft>
                <a:spcPts val="0"/>
              </a:spcAft>
              <a:buClrTx/>
              <a:buSzTx/>
              <a:buFontTx/>
              <a:buNone/>
              <a:tabLst/>
              <a:defRPr/>
            </a:pPr>
            <a:r>
              <a:rPr kumimoji="0" lang="en-US" altLang="zh-CN" sz="1400" b="1" i="0" u="none" strike="noStrike" kern="0" cap="none" spc="0" normalizeH="0" baseline="0" noProof="0" dirty="0" smtClean="0">
                <a:ln>
                  <a:noFill/>
                </a:ln>
                <a:solidFill>
                  <a:srgbClr val="080808"/>
                </a:solidFill>
                <a:effectLst/>
                <a:uLnTx/>
                <a:uFillTx/>
                <a:latin typeface="Arial" pitchFamily="34" charset="0"/>
                <a:ea typeface="宋体" pitchFamily="2" charset="-122"/>
              </a:rPr>
              <a:t>Academy of Opto-Electronics, Chinese Academy of Sciences</a:t>
            </a:r>
          </a:p>
        </p:txBody>
      </p:sp>
      <p:sp>
        <p:nvSpPr>
          <p:cNvPr id="106" name="Rectangle 13"/>
          <p:cNvSpPr>
            <a:spLocks noChangeArrowheads="1"/>
          </p:cNvSpPr>
          <p:nvPr/>
        </p:nvSpPr>
        <p:spPr bwMode="black">
          <a:xfrm>
            <a:off x="5668826" y="5126708"/>
            <a:ext cx="1993900" cy="396875"/>
          </a:xfrm>
          <a:prstGeom prst="rect">
            <a:avLst/>
          </a:prstGeom>
          <a:noFill/>
          <a:ln>
            <a:noFill/>
          </a:ln>
          <a:effectLst>
            <a:outerShdw dist="17961" dir="2700000" algn="ctr" rotWithShape="0">
              <a:srgbClr val="000000">
                <a:alpha val="50000"/>
              </a:srgbClr>
            </a:outerShdw>
          </a:effectLst>
          <a:extLst>
            <a:ext uri="{909E8E84-426E-40DD-AFC4-6F175D3DCCD1}">
              <a14:hiddenFill xmlns:a14="http://schemas.microsoft.com/office/drawing/2010/main" xmlns="">
                <a:gradFill rotWithShape="1">
                  <a:gsLst>
                    <a:gs pos="0">
                      <a:schemeClr val="accent2"/>
                    </a:gs>
                    <a:gs pos="100000">
                      <a:srgbClr val="A2BD7F"/>
                    </a:gs>
                  </a:gsLst>
                  <a:lin ang="5400000" scaled="1"/>
                </a:gradFill>
              </a14:hiddenFill>
            </a:ext>
            <a:ext uri="{91240B29-F687-4F45-9708-019B960494DF}">
              <a14:hiddenLine xmlns:a14="http://schemas.microsoft.com/office/drawing/2010/main" xmlns="" w="9525" algn="ctr">
                <a:solidFill>
                  <a:schemeClr val="tx1"/>
                </a:solidFill>
                <a:miter lim="800000"/>
                <a:headEnd/>
                <a:tailEnd/>
              </a14:hiddenLine>
            </a:ext>
          </a:extLst>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smtClean="0">
                <a:ln>
                  <a:noFill/>
                </a:ln>
                <a:solidFill>
                  <a:srgbClr val="15ACE1"/>
                </a:solidFill>
                <a:effectLst/>
                <a:uLnTx/>
                <a:uFillTx/>
              </a:rPr>
              <a:t>3</a:t>
            </a:r>
          </a:p>
        </p:txBody>
      </p:sp>
      <p:sp>
        <p:nvSpPr>
          <p:cNvPr id="107" name="Text Box 14"/>
          <p:cNvSpPr txBox="1">
            <a:spLocks noChangeArrowheads="1"/>
          </p:cNvSpPr>
          <p:nvPr/>
        </p:nvSpPr>
        <p:spPr bwMode="gray">
          <a:xfrm>
            <a:off x="5421176" y="5536283"/>
            <a:ext cx="2568575"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ea typeface="宋体" pitchFamily="2" charset="-122"/>
              </a:defRPr>
            </a:lvl1pPr>
            <a:lvl2pPr marL="742950" indent="-285750" eaLnBrk="0" hangingPunct="0">
              <a:defRPr b="1">
                <a:solidFill>
                  <a:schemeClr val="tx1"/>
                </a:solidFill>
                <a:latin typeface="Arial" pitchFamily="34" charset="0"/>
                <a:ea typeface="宋体" pitchFamily="2" charset="-122"/>
              </a:defRPr>
            </a:lvl2pPr>
            <a:lvl3pPr marL="1143000" indent="-228600" eaLnBrk="0" hangingPunct="0">
              <a:defRPr b="1">
                <a:solidFill>
                  <a:schemeClr val="tx1"/>
                </a:solidFill>
                <a:latin typeface="Arial" pitchFamily="34" charset="0"/>
                <a:ea typeface="宋体" pitchFamily="2" charset="-122"/>
              </a:defRPr>
            </a:lvl3pPr>
            <a:lvl4pPr marL="1600200" indent="-228600" eaLnBrk="0" hangingPunct="0">
              <a:defRPr b="1">
                <a:solidFill>
                  <a:schemeClr val="tx1"/>
                </a:solidFill>
                <a:latin typeface="Arial" pitchFamily="34" charset="0"/>
                <a:ea typeface="宋体" pitchFamily="2" charset="-122"/>
              </a:defRPr>
            </a:lvl4pPr>
            <a:lvl5pPr marL="2057400" indent="-228600" eaLnBrk="0" hangingPunct="0">
              <a:defRPr b="1">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b="1">
                <a:solidFill>
                  <a:schemeClr val="tx1"/>
                </a:solidFill>
                <a:latin typeface="Arial" pitchFamily="34" charset="0"/>
                <a:ea typeface="宋体" pitchFamily="2" charset="-122"/>
              </a:defRPr>
            </a:lvl9pPr>
          </a:lstStyle>
          <a:p>
            <a:pPr lvl="0"/>
            <a:r>
              <a:rPr lang="en-US" altLang="zh-CN" sz="1400" kern="0" dirty="0">
                <a:solidFill>
                  <a:srgbClr val="080808"/>
                </a:solidFill>
              </a:rPr>
              <a:t>University of Ulster, </a:t>
            </a:r>
            <a:r>
              <a:rPr lang="en-US" altLang="zh-CN" sz="1400" kern="0" dirty="0" smtClean="0">
                <a:solidFill>
                  <a:srgbClr val="080808"/>
                </a:solidFill>
              </a:rPr>
              <a:t/>
            </a:r>
            <a:br>
              <a:rPr lang="en-US" altLang="zh-CN" sz="1400" kern="0" dirty="0" smtClean="0">
                <a:solidFill>
                  <a:srgbClr val="080808"/>
                </a:solidFill>
              </a:rPr>
            </a:br>
            <a:r>
              <a:rPr lang="en-US" altLang="zh-CN" sz="1400" kern="0" dirty="0" smtClean="0">
                <a:solidFill>
                  <a:srgbClr val="080808"/>
                </a:solidFill>
              </a:rPr>
              <a:t>United </a:t>
            </a:r>
            <a:r>
              <a:rPr lang="en-US" altLang="zh-CN" sz="1400" kern="0" dirty="0">
                <a:solidFill>
                  <a:srgbClr val="080808"/>
                </a:solidFill>
              </a:rPr>
              <a:t>Kingdoms</a:t>
            </a:r>
            <a:endParaRPr kumimoji="0" lang="en-US" altLang="zh-CN" sz="1400" b="1" i="0" u="none" strike="noStrike" kern="0" cap="none" spc="0" normalizeH="0" baseline="0" noProof="0" dirty="0" smtClean="0">
              <a:ln>
                <a:noFill/>
              </a:ln>
              <a:solidFill>
                <a:srgbClr val="080808"/>
              </a:solidFill>
              <a:effectLst/>
              <a:uLnTx/>
              <a:uFillTx/>
              <a:latin typeface="Arial" pitchFamily="34" charset="0"/>
              <a:ea typeface="宋体" pitchFamily="2" charset="-122"/>
            </a:endParaRPr>
          </a:p>
        </p:txBody>
      </p:sp>
      <p:sp>
        <p:nvSpPr>
          <p:cNvPr id="108" name="Rectangle 15"/>
          <p:cNvSpPr>
            <a:spLocks noChangeArrowheads="1"/>
          </p:cNvSpPr>
          <p:nvPr/>
        </p:nvSpPr>
        <p:spPr bwMode="black">
          <a:xfrm>
            <a:off x="5941991" y="2656825"/>
            <a:ext cx="2063750" cy="396875"/>
          </a:xfrm>
          <a:prstGeom prst="rect">
            <a:avLst/>
          </a:prstGeom>
          <a:noFill/>
          <a:ln>
            <a:noFill/>
          </a:ln>
          <a:effectLst>
            <a:outerShdw dist="17961" dir="2700000" algn="ctr" rotWithShape="0">
              <a:srgbClr val="000000">
                <a:alpha val="50000"/>
              </a:srgbClr>
            </a:outerShdw>
          </a:effectLst>
          <a:extLst>
            <a:ext uri="{909E8E84-426E-40DD-AFC4-6F175D3DCCD1}">
              <a14:hiddenFill xmlns:a14="http://schemas.microsoft.com/office/drawing/2010/main" xmlns="">
                <a:gradFill rotWithShape="1">
                  <a:gsLst>
                    <a:gs pos="0">
                      <a:schemeClr val="accent2"/>
                    </a:gs>
                    <a:gs pos="100000">
                      <a:srgbClr val="A2BD7F"/>
                    </a:gs>
                  </a:gsLst>
                  <a:lin ang="5400000" scaled="1"/>
                </a:gradFill>
              </a14:hiddenFill>
            </a:ext>
            <a:ext uri="{91240B29-F687-4F45-9708-019B960494DF}">
              <a14:hiddenLine xmlns:a14="http://schemas.microsoft.com/office/drawing/2010/main" xmlns="" w="9525" algn="ctr">
                <a:solidFill>
                  <a:schemeClr val="tx1"/>
                </a:solidFill>
                <a:miter lim="800000"/>
                <a:headEnd/>
                <a:tailEnd/>
              </a14:hiddenLine>
            </a:ext>
          </a:extLst>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smtClean="0">
                <a:ln>
                  <a:noFill/>
                </a:ln>
                <a:solidFill>
                  <a:srgbClr val="F1B50D"/>
                </a:solidFill>
                <a:effectLst/>
                <a:uLnTx/>
                <a:uFillTx/>
              </a:rPr>
              <a:t>2</a:t>
            </a:r>
          </a:p>
        </p:txBody>
      </p:sp>
      <p:sp>
        <p:nvSpPr>
          <p:cNvPr id="109" name="Text Box 16"/>
          <p:cNvSpPr txBox="1">
            <a:spLocks noChangeArrowheads="1"/>
          </p:cNvSpPr>
          <p:nvPr/>
        </p:nvSpPr>
        <p:spPr bwMode="gray">
          <a:xfrm>
            <a:off x="5683228" y="3020363"/>
            <a:ext cx="2365375" cy="1169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ea typeface="宋体" pitchFamily="2" charset="-122"/>
              </a:defRPr>
            </a:lvl1pPr>
            <a:lvl2pPr marL="742950" indent="-285750" eaLnBrk="0" hangingPunct="0">
              <a:defRPr b="1">
                <a:solidFill>
                  <a:schemeClr val="tx1"/>
                </a:solidFill>
                <a:latin typeface="Arial" pitchFamily="34" charset="0"/>
                <a:ea typeface="宋体" pitchFamily="2" charset="-122"/>
              </a:defRPr>
            </a:lvl2pPr>
            <a:lvl3pPr marL="1143000" indent="-228600" eaLnBrk="0" hangingPunct="0">
              <a:defRPr b="1">
                <a:solidFill>
                  <a:schemeClr val="tx1"/>
                </a:solidFill>
                <a:latin typeface="Arial" pitchFamily="34" charset="0"/>
                <a:ea typeface="宋体" pitchFamily="2" charset="-122"/>
              </a:defRPr>
            </a:lvl3pPr>
            <a:lvl4pPr marL="1600200" indent="-228600" eaLnBrk="0" hangingPunct="0">
              <a:defRPr b="1">
                <a:solidFill>
                  <a:schemeClr val="tx1"/>
                </a:solidFill>
                <a:latin typeface="Arial" pitchFamily="34" charset="0"/>
                <a:ea typeface="宋体" pitchFamily="2" charset="-122"/>
              </a:defRPr>
            </a:lvl4pPr>
            <a:lvl5pPr marL="2057400" indent="-228600" eaLnBrk="0" hangingPunct="0">
              <a:defRPr b="1">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b="1">
                <a:solidFill>
                  <a:schemeClr val="tx1"/>
                </a:solidFill>
                <a:latin typeface="Arial" pitchFamily="34" charset="0"/>
                <a:ea typeface="宋体" pitchFamily="2" charset="-122"/>
              </a:defRPr>
            </a:lvl9pPr>
          </a:lstStyle>
          <a:p>
            <a:pPr marL="0" marR="0" lvl="0" indent="0" algn="r" defTabSz="914400" eaLnBrk="0" fontAlgn="auto" latinLnBrk="0" hangingPunct="0">
              <a:lnSpc>
                <a:spcPct val="100000"/>
              </a:lnSpc>
              <a:spcBef>
                <a:spcPts val="0"/>
              </a:spcBef>
              <a:spcAft>
                <a:spcPts val="0"/>
              </a:spcAft>
              <a:buClrTx/>
              <a:buSzTx/>
              <a:buFontTx/>
              <a:buNone/>
              <a:tabLst/>
              <a:defRPr/>
            </a:pPr>
            <a:r>
              <a:rPr kumimoji="0" lang="en-US" altLang="zh-CN" sz="1400" b="1" i="0" u="none" strike="noStrike" kern="0" cap="none" spc="0" normalizeH="0" baseline="0" noProof="0" dirty="0" smtClean="0">
                <a:ln>
                  <a:noFill/>
                </a:ln>
                <a:solidFill>
                  <a:srgbClr val="080808"/>
                </a:solidFill>
                <a:effectLst/>
                <a:uLnTx/>
                <a:uFillTx/>
                <a:latin typeface="Arial" pitchFamily="34" charset="0"/>
                <a:ea typeface="宋体" pitchFamily="2" charset="-122"/>
              </a:rPr>
              <a:t>National Institute of Parasitic Diseases, Chinese Center for Diseases Control and Prevention</a:t>
            </a:r>
          </a:p>
        </p:txBody>
      </p:sp>
      <p:sp>
        <p:nvSpPr>
          <p:cNvPr id="110" name="Line 17"/>
          <p:cNvSpPr>
            <a:spLocks noChangeShapeType="1"/>
          </p:cNvSpPr>
          <p:nvPr/>
        </p:nvSpPr>
        <p:spPr bwMode="auto">
          <a:xfrm>
            <a:off x="630216" y="2987025"/>
            <a:ext cx="2405062" cy="0"/>
          </a:xfrm>
          <a:prstGeom prst="line">
            <a:avLst/>
          </a:prstGeom>
          <a:noFill/>
          <a:ln w="19050">
            <a:solidFill>
              <a:srgbClr val="3CC2B5"/>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11" name="Line 18"/>
          <p:cNvSpPr>
            <a:spLocks noChangeShapeType="1"/>
          </p:cNvSpPr>
          <p:nvPr/>
        </p:nvSpPr>
        <p:spPr bwMode="auto">
          <a:xfrm flipH="1">
            <a:off x="5421176" y="5498183"/>
            <a:ext cx="2405062" cy="0"/>
          </a:xfrm>
          <a:prstGeom prst="line">
            <a:avLst/>
          </a:prstGeom>
          <a:noFill/>
          <a:ln w="19050">
            <a:solidFill>
              <a:srgbClr val="15ACE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12" name="Line 19"/>
          <p:cNvSpPr>
            <a:spLocks noChangeShapeType="1"/>
          </p:cNvSpPr>
          <p:nvPr/>
        </p:nvSpPr>
        <p:spPr bwMode="auto">
          <a:xfrm flipH="1">
            <a:off x="5635603" y="2987025"/>
            <a:ext cx="2403475" cy="0"/>
          </a:xfrm>
          <a:prstGeom prst="line">
            <a:avLst/>
          </a:prstGeom>
          <a:noFill/>
          <a:ln w="19050">
            <a:solidFill>
              <a:srgbClr val="F1B50D"/>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pic>
        <p:nvPicPr>
          <p:cNvPr id="113" name="内容占位符 3"/>
          <p:cNvPicPr>
            <a:picLocks noGrp="1" noChangeAspect="1"/>
          </p:cNvPicPr>
          <p:nvPr>
            <p:ph idx="1"/>
          </p:nvPr>
        </p:nvPicPr>
        <p:blipFill>
          <a:blip r:embed="rId5">
            <a:extLst>
              <a:ext uri="{28A0092B-C50C-407E-A947-70E740481C1C}">
                <a14:useLocalDpi xmlns:a14="http://schemas.microsoft.com/office/drawing/2010/main" xmlns="" val="0"/>
              </a:ext>
            </a:extLst>
          </a:blip>
          <a:srcRect r="639"/>
          <a:stretch>
            <a:fillRect/>
          </a:stretch>
        </p:blipFill>
        <p:spPr>
          <a:xfrm>
            <a:off x="3463903" y="3431525"/>
            <a:ext cx="1644650" cy="1533525"/>
          </a:xfrm>
        </p:spPr>
      </p:pic>
      <p:sp>
        <p:nvSpPr>
          <p:cNvPr id="116" name="Content Placeholder 2"/>
          <p:cNvSpPr txBox="1">
            <a:spLocks/>
          </p:cNvSpPr>
          <p:nvPr/>
        </p:nvSpPr>
        <p:spPr>
          <a:xfrm>
            <a:off x="317938" y="1500174"/>
            <a:ext cx="8508124" cy="448791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b="1"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t>A joint research with experts from different areas </a:t>
            </a:r>
          </a:p>
        </p:txBody>
      </p:sp>
      <p:pic>
        <p:nvPicPr>
          <p:cNvPr id="22" name="Picture 19" descr="光电院logo"/>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969816" y="3782221"/>
            <a:ext cx="936820" cy="611740"/>
          </a:xfrm>
          <a:prstGeom prst="rect">
            <a:avLst/>
          </a:prstGeom>
          <a:solidFill>
            <a:srgbClr val="FFFFFF">
              <a:alpha val="70195"/>
            </a:srgbClr>
          </a:solidFill>
          <a:ln>
            <a:noFill/>
          </a:ln>
          <a:extLs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67589831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 y="928670"/>
            <a:ext cx="5786478" cy="461665"/>
          </a:xfrm>
          <a:prstGeom prst="rect">
            <a:avLst/>
          </a:prstGeom>
          <a:noFill/>
        </p:spPr>
        <p:txBody>
          <a:bodyPr wrap="square" rtlCol="0">
            <a:spAutoFit/>
          </a:bodyPr>
          <a:lstStyle>
            <a:defPPr>
              <a:defRPr lang="en-US"/>
            </a:defPPr>
            <a:lvl1pPr>
              <a:defRPr sz="2400" b="1" i="1">
                <a:solidFill>
                  <a:srgbClr val="A50021"/>
                </a:solidFill>
                <a:effectLst>
                  <a:outerShdw blurRad="38100" dist="38100" dir="2700000" algn="tl">
                    <a:srgbClr val="C0C0C0"/>
                  </a:outerShdw>
                </a:effectLst>
              </a:defRPr>
            </a:lvl1pPr>
          </a:lstStyle>
          <a:p>
            <a:pPr>
              <a:buFont typeface="Wingdings" pitchFamily="2" charset="2"/>
              <a:buChar char="n"/>
            </a:pPr>
            <a:r>
              <a:rPr lang="en-US" altLang="zh-CN" dirty="0"/>
              <a:t>Flowchart of the methods</a:t>
            </a:r>
            <a:endParaRPr lang="zh-CN" altLang="en-US" dirty="0"/>
          </a:p>
        </p:txBody>
      </p:sp>
      <p:sp>
        <p:nvSpPr>
          <p:cNvPr id="5" name="平行四边形 4"/>
          <p:cNvSpPr/>
          <p:nvPr/>
        </p:nvSpPr>
        <p:spPr>
          <a:xfrm>
            <a:off x="1691680" y="1428736"/>
            <a:ext cx="1928166" cy="756000"/>
          </a:xfrm>
          <a:prstGeom prst="parallelogram">
            <a:avLst/>
          </a:prstGeom>
        </p:spPr>
        <p:style>
          <a:lnRef idx="1">
            <a:schemeClr val="accent4"/>
          </a:lnRef>
          <a:fillRef idx="2">
            <a:schemeClr val="accent4"/>
          </a:fillRef>
          <a:effectRef idx="1">
            <a:schemeClr val="accent4"/>
          </a:effectRef>
          <a:fontRef idx="minor">
            <a:schemeClr val="dk1"/>
          </a:fontRef>
        </p:style>
        <p:txBody>
          <a:bodyPr rtlCol="0" anchor="ctr"/>
          <a:lstStyle/>
          <a:p>
            <a:pPr>
              <a:lnSpc>
                <a:spcPts val="1600"/>
              </a:lnSpc>
            </a:pPr>
            <a:r>
              <a:rPr lang="en-GB" altLang="zh-CN" sz="1600" b="1" dirty="0" smtClean="0"/>
              <a:t>Biologic characteristics</a:t>
            </a:r>
            <a:r>
              <a:rPr lang="zh-CN" altLang="en-US" sz="1600" b="1" dirty="0" smtClean="0"/>
              <a:t> </a:t>
            </a:r>
            <a:r>
              <a:rPr lang="en-US" altLang="zh-CN" sz="1600" b="1" dirty="0"/>
              <a:t>of </a:t>
            </a:r>
            <a:r>
              <a:rPr lang="en-US" altLang="zh-CN" sz="1600" b="1" dirty="0" smtClean="0"/>
              <a:t>mosquitoes</a:t>
            </a:r>
            <a:endParaRPr lang="zh-CN" altLang="en-US" sz="1600" b="1" dirty="0"/>
          </a:p>
        </p:txBody>
      </p:sp>
      <p:sp>
        <p:nvSpPr>
          <p:cNvPr id="6" name="矩形 5"/>
          <p:cNvSpPr/>
          <p:nvPr/>
        </p:nvSpPr>
        <p:spPr>
          <a:xfrm>
            <a:off x="4375446" y="1428736"/>
            <a:ext cx="2016224" cy="756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nSpc>
                <a:spcPts val="1600"/>
              </a:lnSpc>
            </a:pPr>
            <a:r>
              <a:rPr lang="en-US" altLang="zh-CN" sz="1600" b="1" dirty="0"/>
              <a:t>Requirement and feasibility </a:t>
            </a:r>
            <a:r>
              <a:rPr lang="en-US" altLang="zh-CN" sz="1600" b="1" dirty="0" smtClean="0"/>
              <a:t>of remotely </a:t>
            </a:r>
            <a:r>
              <a:rPr lang="en-US" altLang="zh-CN" sz="1600" b="1" dirty="0"/>
              <a:t>sensed data </a:t>
            </a:r>
            <a:endParaRPr lang="zh-CN" altLang="en-US" sz="1600" b="1" dirty="0"/>
          </a:p>
        </p:txBody>
      </p:sp>
      <p:sp>
        <p:nvSpPr>
          <p:cNvPr id="7" name="矩形 6"/>
          <p:cNvSpPr/>
          <p:nvPr/>
        </p:nvSpPr>
        <p:spPr>
          <a:xfrm>
            <a:off x="4376264" y="3286124"/>
            <a:ext cx="2052000" cy="7560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lnSpc>
                <a:spcPts val="1600"/>
              </a:lnSpc>
            </a:pPr>
            <a:r>
              <a:rPr lang="en-US" altLang="zh-CN" sz="1600" b="1" dirty="0" smtClean="0">
                <a:solidFill>
                  <a:srgbClr val="C00000"/>
                </a:solidFill>
                <a:ea typeface="宋体" charset="-122"/>
              </a:rPr>
              <a:t>Previous </a:t>
            </a:r>
            <a:r>
              <a:rPr lang="en-US" altLang="zh-CN" sz="1600" b="1" dirty="0" smtClean="0">
                <a:solidFill>
                  <a:srgbClr val="C00000"/>
                </a:solidFill>
              </a:rPr>
              <a:t>monthly</a:t>
            </a:r>
            <a:r>
              <a:rPr lang="en-US" altLang="zh-CN" sz="1600" b="1" dirty="0" smtClean="0">
                <a:solidFill>
                  <a:schemeClr val="tx1"/>
                </a:solidFill>
              </a:rPr>
              <a:t> </a:t>
            </a:r>
            <a:r>
              <a:rPr lang="en-US" altLang="zh-CN" sz="1600" b="1" dirty="0" smtClean="0"/>
              <a:t>environmental </a:t>
            </a:r>
            <a:r>
              <a:rPr lang="en-US" altLang="zh-CN" sz="1600" b="1" dirty="0" smtClean="0"/>
              <a:t>factors</a:t>
            </a:r>
          </a:p>
          <a:p>
            <a:pPr algn="ctr">
              <a:lnSpc>
                <a:spcPts val="1600"/>
              </a:lnSpc>
            </a:pPr>
            <a:r>
              <a:rPr lang="en-US" altLang="zh-CN" sz="1400" b="1" dirty="0" smtClean="0"/>
              <a:t>(2003-2011 except 2005)</a:t>
            </a:r>
            <a:r>
              <a:rPr lang="en-US" altLang="zh-CN" sz="1400" b="1" dirty="0" smtClean="0"/>
              <a:t> </a:t>
            </a:r>
            <a:endParaRPr lang="zh-CN" altLang="en-US" sz="1400" b="1" dirty="0"/>
          </a:p>
        </p:txBody>
      </p:sp>
      <p:sp>
        <p:nvSpPr>
          <p:cNvPr id="8" name="矩形 7"/>
          <p:cNvSpPr/>
          <p:nvPr/>
        </p:nvSpPr>
        <p:spPr>
          <a:xfrm>
            <a:off x="2487188" y="3382049"/>
            <a:ext cx="1656184" cy="618455"/>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lnSpc>
                <a:spcPts val="1600"/>
              </a:lnSpc>
            </a:pPr>
            <a:r>
              <a:rPr lang="en-US" altLang="zh-CN" sz="1600" b="1" dirty="0"/>
              <a:t>T-S Fuzzy</a:t>
            </a:r>
            <a:endParaRPr lang="zh-CN" altLang="en-US" sz="1600" b="1" dirty="0"/>
          </a:p>
        </p:txBody>
      </p:sp>
      <p:sp>
        <p:nvSpPr>
          <p:cNvPr id="9" name="矩形 8"/>
          <p:cNvSpPr/>
          <p:nvPr/>
        </p:nvSpPr>
        <p:spPr>
          <a:xfrm>
            <a:off x="3059832" y="5098074"/>
            <a:ext cx="2342433" cy="86409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lnSpc>
                <a:spcPct val="75000"/>
              </a:lnSpc>
            </a:pPr>
            <a:r>
              <a:rPr lang="en-US" altLang="zh-CN" sz="1600" b="1" dirty="0"/>
              <a:t>Remote sensing</a:t>
            </a:r>
            <a:r>
              <a:rPr lang="en-GB" altLang="zh-CN" sz="1600" b="1" dirty="0"/>
              <a:t> model</a:t>
            </a:r>
            <a:r>
              <a:rPr lang="zh-CN" altLang="en-US" sz="1600" b="1" dirty="0"/>
              <a:t> </a:t>
            </a:r>
            <a:r>
              <a:rPr lang="en-US" altLang="zh-CN" sz="1600" b="1" dirty="0" smtClean="0"/>
              <a:t>of</a:t>
            </a:r>
          </a:p>
          <a:p>
            <a:pPr algn="ctr">
              <a:lnSpc>
                <a:spcPct val="75000"/>
              </a:lnSpc>
            </a:pPr>
            <a:r>
              <a:rPr lang="en-US" altLang="zh-CN" sz="1600" b="1" dirty="0" smtClean="0"/>
              <a:t> malaria</a:t>
            </a:r>
            <a:endParaRPr lang="en-US" altLang="zh-CN" sz="1600" b="1" dirty="0" smtClean="0">
              <a:solidFill>
                <a:srgbClr val="FF0000"/>
              </a:solidFill>
            </a:endParaRPr>
          </a:p>
        </p:txBody>
      </p:sp>
      <p:sp>
        <p:nvSpPr>
          <p:cNvPr id="10" name="矩形 9"/>
          <p:cNvSpPr/>
          <p:nvPr/>
        </p:nvSpPr>
        <p:spPr>
          <a:xfrm>
            <a:off x="323528" y="5013176"/>
            <a:ext cx="2304256" cy="1033892"/>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lnSpc>
                <a:spcPts val="1600"/>
              </a:lnSpc>
            </a:pPr>
            <a:r>
              <a:rPr lang="en-US" altLang="zh-CN" b="1" dirty="0" smtClean="0"/>
              <a:t>Predicted monthly  malaria high risk area of 2005</a:t>
            </a:r>
            <a:endParaRPr lang="zh-CN" altLang="en-US" b="1" dirty="0"/>
          </a:p>
        </p:txBody>
      </p:sp>
      <p:cxnSp>
        <p:nvCxnSpPr>
          <p:cNvPr id="11" name="直接箭头连接符 10"/>
          <p:cNvCxnSpPr>
            <a:stCxn id="5" idx="2"/>
            <a:endCxn id="6" idx="1"/>
          </p:cNvCxnSpPr>
          <p:nvPr/>
        </p:nvCxnSpPr>
        <p:spPr>
          <a:xfrm>
            <a:off x="3525346" y="1806736"/>
            <a:ext cx="850100" cy="0"/>
          </a:xfrm>
          <a:prstGeom prst="straightConnector1">
            <a:avLst/>
          </a:prstGeom>
          <a:ln w="34925">
            <a:tailEnd type="triangle" w="lg" len="med"/>
          </a:ln>
        </p:spPr>
        <p:style>
          <a:lnRef idx="1">
            <a:schemeClr val="accent1"/>
          </a:lnRef>
          <a:fillRef idx="0">
            <a:schemeClr val="accent1"/>
          </a:fillRef>
          <a:effectRef idx="0">
            <a:schemeClr val="accent1"/>
          </a:effectRef>
          <a:fontRef idx="minor">
            <a:schemeClr val="tx1"/>
          </a:fontRef>
        </p:style>
      </p:cxnSp>
      <p:cxnSp>
        <p:nvCxnSpPr>
          <p:cNvPr id="12" name="直接箭头连接符 11"/>
          <p:cNvCxnSpPr>
            <a:stCxn id="6" idx="2"/>
            <a:endCxn id="7" idx="0"/>
          </p:cNvCxnSpPr>
          <p:nvPr/>
        </p:nvCxnSpPr>
        <p:spPr>
          <a:xfrm rot="16200000" flipH="1">
            <a:off x="4842217" y="2726077"/>
            <a:ext cx="1101388" cy="18706"/>
          </a:xfrm>
          <a:prstGeom prst="straightConnector1">
            <a:avLst/>
          </a:prstGeom>
          <a:ln w="34925">
            <a:tailEnd type="triangle" w="lg" len="med"/>
          </a:ln>
        </p:spPr>
        <p:style>
          <a:lnRef idx="1">
            <a:schemeClr val="accent1"/>
          </a:lnRef>
          <a:fillRef idx="0">
            <a:schemeClr val="accent1"/>
          </a:fillRef>
          <a:effectRef idx="0">
            <a:schemeClr val="accent1"/>
          </a:effectRef>
          <a:fontRef idx="minor">
            <a:schemeClr val="tx1"/>
          </a:fontRef>
        </p:style>
      </p:cxnSp>
      <p:cxnSp>
        <p:nvCxnSpPr>
          <p:cNvPr id="13" name="直接箭头连接符 12"/>
          <p:cNvCxnSpPr>
            <a:stCxn id="9" idx="1"/>
            <a:endCxn id="10" idx="3"/>
          </p:cNvCxnSpPr>
          <p:nvPr/>
        </p:nvCxnSpPr>
        <p:spPr>
          <a:xfrm flipH="1">
            <a:off x="2627784" y="5530122"/>
            <a:ext cx="432048" cy="0"/>
          </a:xfrm>
          <a:prstGeom prst="straightConnector1">
            <a:avLst/>
          </a:prstGeom>
          <a:ln w="34925">
            <a:tailEnd type="triangle" w="lg" len="med"/>
          </a:ln>
        </p:spPr>
        <p:style>
          <a:lnRef idx="1">
            <a:schemeClr val="accent1"/>
          </a:lnRef>
          <a:fillRef idx="0">
            <a:schemeClr val="accent1"/>
          </a:fillRef>
          <a:effectRef idx="0">
            <a:schemeClr val="accent1"/>
          </a:effectRef>
          <a:fontRef idx="minor">
            <a:schemeClr val="tx1"/>
          </a:fontRef>
        </p:style>
      </p:cxnSp>
      <p:sp>
        <p:nvSpPr>
          <p:cNvPr id="15" name="矩形 14"/>
          <p:cNvSpPr/>
          <p:nvPr/>
        </p:nvSpPr>
        <p:spPr>
          <a:xfrm>
            <a:off x="89984" y="3357562"/>
            <a:ext cx="2196000" cy="64294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lnSpc>
                <a:spcPts val="1600"/>
              </a:lnSpc>
            </a:pPr>
            <a:r>
              <a:rPr lang="en-US" altLang="zh-CN" sz="1600" b="1" dirty="0" smtClean="0">
                <a:solidFill>
                  <a:srgbClr val="C00000"/>
                </a:solidFill>
                <a:ea typeface="宋体" charset="-122"/>
              </a:rPr>
              <a:t>Monthly</a:t>
            </a:r>
            <a:r>
              <a:rPr lang="en-US" altLang="zh-CN" sz="1600" b="1" dirty="0" smtClean="0">
                <a:ea typeface="宋体" charset="-122"/>
              </a:rPr>
              <a:t> Malaria cases data</a:t>
            </a:r>
            <a:endParaRPr lang="zh-CN" altLang="en-US" sz="1600" b="1" dirty="0"/>
          </a:p>
        </p:txBody>
      </p:sp>
      <p:sp>
        <p:nvSpPr>
          <p:cNvPr id="16" name="矩形 15"/>
          <p:cNvSpPr/>
          <p:nvPr/>
        </p:nvSpPr>
        <p:spPr>
          <a:xfrm>
            <a:off x="6876594" y="2349092"/>
            <a:ext cx="2196000" cy="65128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lnSpc>
                <a:spcPts val="1600"/>
              </a:lnSpc>
            </a:pPr>
            <a:r>
              <a:rPr lang="en-US" altLang="zh-CN" sz="1600" b="1" dirty="0" smtClean="0"/>
              <a:t>Multi-sources RS </a:t>
            </a:r>
            <a:r>
              <a:rPr lang="en-US" altLang="zh-CN" sz="1600" b="1" dirty="0"/>
              <a:t>data</a:t>
            </a:r>
            <a:endParaRPr lang="zh-CN" altLang="en-US" sz="1600" b="1" dirty="0"/>
          </a:p>
        </p:txBody>
      </p:sp>
      <p:cxnSp>
        <p:nvCxnSpPr>
          <p:cNvPr id="17" name="直接箭头连接符 16"/>
          <p:cNvCxnSpPr>
            <a:stCxn id="16" idx="1"/>
          </p:cNvCxnSpPr>
          <p:nvPr/>
        </p:nvCxnSpPr>
        <p:spPr>
          <a:xfrm rot="10800000" flipV="1">
            <a:off x="5401446" y="2674732"/>
            <a:ext cx="1475148" cy="3862"/>
          </a:xfrm>
          <a:prstGeom prst="straightConnector1">
            <a:avLst/>
          </a:prstGeom>
          <a:ln w="34925">
            <a:tailEnd type="triangle" w="lg" len="med"/>
          </a:ln>
        </p:spPr>
        <p:style>
          <a:lnRef idx="1">
            <a:schemeClr val="accent1"/>
          </a:lnRef>
          <a:fillRef idx="0">
            <a:schemeClr val="accent1"/>
          </a:fillRef>
          <a:effectRef idx="0">
            <a:schemeClr val="accent1"/>
          </a:effectRef>
          <a:fontRef idx="minor">
            <a:schemeClr val="tx1"/>
          </a:fontRef>
        </p:style>
      </p:cxnSp>
      <p:grpSp>
        <p:nvGrpSpPr>
          <p:cNvPr id="2" name="组合 17"/>
          <p:cNvGrpSpPr/>
          <p:nvPr/>
        </p:nvGrpSpPr>
        <p:grpSpPr>
          <a:xfrm>
            <a:off x="6823734" y="3249587"/>
            <a:ext cx="2196000" cy="1331541"/>
            <a:chOff x="6624472" y="3681056"/>
            <a:chExt cx="2196000" cy="1331541"/>
          </a:xfrm>
        </p:grpSpPr>
        <p:sp>
          <p:nvSpPr>
            <p:cNvPr id="19" name="矩形 18"/>
            <p:cNvSpPr/>
            <p:nvPr/>
          </p:nvSpPr>
          <p:spPr>
            <a:xfrm>
              <a:off x="6624472" y="4220826"/>
              <a:ext cx="2196000" cy="2520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nSpc>
                  <a:spcPts val="1600"/>
                </a:lnSpc>
              </a:pPr>
              <a:r>
                <a:rPr lang="en-US" altLang="zh-CN" sz="1600" b="1" dirty="0"/>
                <a:t>Vegetation indexs</a:t>
              </a:r>
              <a:endParaRPr lang="zh-CN" altLang="en-US" sz="1600" b="1" dirty="0"/>
            </a:p>
          </p:txBody>
        </p:sp>
        <p:sp>
          <p:nvSpPr>
            <p:cNvPr id="20" name="矩形 19"/>
            <p:cNvSpPr/>
            <p:nvPr/>
          </p:nvSpPr>
          <p:spPr>
            <a:xfrm>
              <a:off x="6624472" y="4490711"/>
              <a:ext cx="2196000" cy="2520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nSpc>
                  <a:spcPts val="1600"/>
                </a:lnSpc>
              </a:pPr>
              <a:r>
                <a:rPr lang="en-US" altLang="zh-CN" sz="1600" b="1" dirty="0" smtClean="0"/>
                <a:t>Elevation</a:t>
              </a:r>
              <a:endParaRPr lang="zh-CN" altLang="en-US" sz="1600" b="1" dirty="0"/>
            </a:p>
          </p:txBody>
        </p:sp>
        <p:sp>
          <p:nvSpPr>
            <p:cNvPr id="21" name="矩形 20"/>
            <p:cNvSpPr/>
            <p:nvPr/>
          </p:nvSpPr>
          <p:spPr>
            <a:xfrm>
              <a:off x="6624472" y="3681056"/>
              <a:ext cx="2196000" cy="2520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nSpc>
                  <a:spcPts val="1600"/>
                </a:lnSpc>
              </a:pPr>
              <a:r>
                <a:rPr lang="en-US" altLang="zh-CN" sz="1600" b="1" dirty="0" smtClean="0"/>
                <a:t>Soil moisture </a:t>
              </a:r>
              <a:endParaRPr lang="zh-CN" altLang="en-US" sz="1600" b="1" dirty="0"/>
            </a:p>
          </p:txBody>
        </p:sp>
        <p:sp>
          <p:nvSpPr>
            <p:cNvPr id="22" name="矩形 21"/>
            <p:cNvSpPr/>
            <p:nvPr/>
          </p:nvSpPr>
          <p:spPr>
            <a:xfrm>
              <a:off x="6624472" y="4760597"/>
              <a:ext cx="2196000" cy="2520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nSpc>
                  <a:spcPts val="1600"/>
                </a:lnSpc>
              </a:pPr>
              <a:r>
                <a:rPr lang="en-US" altLang="zh-CN" sz="1600" b="1" dirty="0"/>
                <a:t>……</a:t>
              </a:r>
              <a:endParaRPr lang="zh-CN" altLang="en-US" sz="1600" b="1" dirty="0"/>
            </a:p>
          </p:txBody>
        </p:sp>
        <p:sp>
          <p:nvSpPr>
            <p:cNvPr id="23" name="矩形 22"/>
            <p:cNvSpPr/>
            <p:nvPr/>
          </p:nvSpPr>
          <p:spPr>
            <a:xfrm>
              <a:off x="6624472" y="3950941"/>
              <a:ext cx="2196000" cy="2520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nSpc>
                  <a:spcPts val="1600"/>
                </a:lnSpc>
              </a:pPr>
              <a:r>
                <a:rPr lang="en-US" altLang="zh-CN" sz="1600" b="1" dirty="0" smtClean="0"/>
                <a:t>LST</a:t>
              </a:r>
              <a:endParaRPr lang="zh-CN" altLang="en-US" sz="1600" b="1" dirty="0"/>
            </a:p>
          </p:txBody>
        </p:sp>
      </p:grpSp>
      <p:cxnSp>
        <p:nvCxnSpPr>
          <p:cNvPr id="24" name="肘形连接符 23"/>
          <p:cNvCxnSpPr/>
          <p:nvPr/>
        </p:nvCxnSpPr>
        <p:spPr>
          <a:xfrm flipV="1">
            <a:off x="6428264" y="3410358"/>
            <a:ext cx="396288" cy="468080"/>
          </a:xfrm>
          <a:prstGeom prst="bentConnector3">
            <a:avLst/>
          </a:prstGeom>
          <a:ln w="34925">
            <a:tailEnd type="none" w="lg" len="med"/>
          </a:ln>
        </p:spPr>
        <p:style>
          <a:lnRef idx="1">
            <a:schemeClr val="accent1"/>
          </a:lnRef>
          <a:fillRef idx="0">
            <a:schemeClr val="accent1"/>
          </a:fillRef>
          <a:effectRef idx="0">
            <a:schemeClr val="accent1"/>
          </a:effectRef>
          <a:fontRef idx="minor">
            <a:schemeClr val="tx1"/>
          </a:fontRef>
        </p:style>
      </p:cxnSp>
      <p:cxnSp>
        <p:nvCxnSpPr>
          <p:cNvPr id="25" name="肘形连接符 24"/>
          <p:cNvCxnSpPr/>
          <p:nvPr/>
        </p:nvCxnSpPr>
        <p:spPr>
          <a:xfrm flipV="1">
            <a:off x="6428264" y="3680243"/>
            <a:ext cx="396288" cy="198195"/>
          </a:xfrm>
          <a:prstGeom prst="bentConnector3">
            <a:avLst>
              <a:gd name="adj1" fmla="val 50000"/>
            </a:avLst>
          </a:prstGeom>
          <a:ln w="34925">
            <a:tailEnd type="none" w="lg" len="med"/>
          </a:ln>
        </p:spPr>
        <p:style>
          <a:lnRef idx="1">
            <a:schemeClr val="accent1"/>
          </a:lnRef>
          <a:fillRef idx="0">
            <a:schemeClr val="accent1"/>
          </a:fillRef>
          <a:effectRef idx="0">
            <a:schemeClr val="accent1"/>
          </a:effectRef>
          <a:fontRef idx="minor">
            <a:schemeClr val="tx1"/>
          </a:fontRef>
        </p:style>
      </p:cxnSp>
      <p:cxnSp>
        <p:nvCxnSpPr>
          <p:cNvPr id="26" name="肘形连接符 25"/>
          <p:cNvCxnSpPr/>
          <p:nvPr/>
        </p:nvCxnSpPr>
        <p:spPr>
          <a:xfrm>
            <a:off x="6428264" y="3878438"/>
            <a:ext cx="396288" cy="71690"/>
          </a:xfrm>
          <a:prstGeom prst="bentConnector3">
            <a:avLst/>
          </a:prstGeom>
          <a:ln w="34925">
            <a:tailEnd type="none" w="lg" len="med"/>
          </a:ln>
        </p:spPr>
        <p:style>
          <a:lnRef idx="1">
            <a:schemeClr val="accent1"/>
          </a:lnRef>
          <a:fillRef idx="0">
            <a:schemeClr val="accent1"/>
          </a:fillRef>
          <a:effectRef idx="0">
            <a:schemeClr val="accent1"/>
          </a:effectRef>
          <a:fontRef idx="minor">
            <a:schemeClr val="tx1"/>
          </a:fontRef>
        </p:style>
      </p:cxnSp>
      <p:cxnSp>
        <p:nvCxnSpPr>
          <p:cNvPr id="27" name="肘形连接符 26"/>
          <p:cNvCxnSpPr/>
          <p:nvPr/>
        </p:nvCxnSpPr>
        <p:spPr>
          <a:xfrm>
            <a:off x="6428264" y="3878438"/>
            <a:ext cx="396288" cy="341575"/>
          </a:xfrm>
          <a:prstGeom prst="bentConnector3">
            <a:avLst/>
          </a:prstGeom>
          <a:ln w="34925">
            <a:tailEnd type="none" w="lg" len="med"/>
          </a:ln>
        </p:spPr>
        <p:style>
          <a:lnRef idx="1">
            <a:schemeClr val="accent1"/>
          </a:lnRef>
          <a:fillRef idx="0">
            <a:schemeClr val="accent1"/>
          </a:fillRef>
          <a:effectRef idx="0">
            <a:schemeClr val="accent1"/>
          </a:effectRef>
          <a:fontRef idx="minor">
            <a:schemeClr val="tx1"/>
          </a:fontRef>
        </p:style>
      </p:cxnSp>
      <p:cxnSp>
        <p:nvCxnSpPr>
          <p:cNvPr id="28" name="肘形连接符 27"/>
          <p:cNvCxnSpPr/>
          <p:nvPr/>
        </p:nvCxnSpPr>
        <p:spPr>
          <a:xfrm>
            <a:off x="6428264" y="3878438"/>
            <a:ext cx="396288" cy="611461"/>
          </a:xfrm>
          <a:prstGeom prst="bentConnector3">
            <a:avLst>
              <a:gd name="adj1" fmla="val 50000"/>
            </a:avLst>
          </a:prstGeom>
          <a:ln w="34925">
            <a:tailEnd type="none" w="lg" len="med"/>
          </a:ln>
        </p:spPr>
        <p:style>
          <a:lnRef idx="1">
            <a:schemeClr val="accent1"/>
          </a:lnRef>
          <a:fillRef idx="0">
            <a:schemeClr val="accent1"/>
          </a:fillRef>
          <a:effectRef idx="0">
            <a:schemeClr val="accent1"/>
          </a:effectRef>
          <a:fontRef idx="minor">
            <a:schemeClr val="tx1"/>
          </a:fontRef>
        </p:style>
      </p:cxnSp>
      <p:cxnSp>
        <p:nvCxnSpPr>
          <p:cNvPr id="29" name="肘形连接符 28"/>
          <p:cNvCxnSpPr>
            <a:stCxn id="8" idx="2"/>
            <a:endCxn id="9" idx="0"/>
          </p:cNvCxnSpPr>
          <p:nvPr/>
        </p:nvCxnSpPr>
        <p:spPr>
          <a:xfrm rot="16200000" flipH="1">
            <a:off x="3224379" y="4091404"/>
            <a:ext cx="1097570" cy="915769"/>
          </a:xfrm>
          <a:prstGeom prst="bentConnector3">
            <a:avLst>
              <a:gd name="adj1" fmla="val 50000"/>
            </a:avLst>
          </a:prstGeom>
          <a:ln w="34925">
            <a:tailEnd type="triangle" w="lg" len="med"/>
          </a:ln>
        </p:spPr>
        <p:style>
          <a:lnRef idx="1">
            <a:schemeClr val="accent1"/>
          </a:lnRef>
          <a:fillRef idx="0">
            <a:schemeClr val="accent1"/>
          </a:fillRef>
          <a:effectRef idx="0">
            <a:schemeClr val="accent1"/>
          </a:effectRef>
          <a:fontRef idx="minor">
            <a:schemeClr val="tx1"/>
          </a:fontRef>
        </p:style>
      </p:cxnSp>
      <p:cxnSp>
        <p:nvCxnSpPr>
          <p:cNvPr id="30" name="肘形连接符 29"/>
          <p:cNvCxnSpPr>
            <a:stCxn id="7" idx="2"/>
            <a:endCxn id="9" idx="0"/>
          </p:cNvCxnSpPr>
          <p:nvPr/>
        </p:nvCxnSpPr>
        <p:spPr>
          <a:xfrm rot="5400000">
            <a:off x="4288682" y="3984492"/>
            <a:ext cx="1055950" cy="1171215"/>
          </a:xfrm>
          <a:prstGeom prst="bentConnector3">
            <a:avLst>
              <a:gd name="adj1" fmla="val 48195"/>
            </a:avLst>
          </a:prstGeom>
          <a:ln w="34925">
            <a:tailEnd type="triangle" w="lg" len="med"/>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5376396" y="2282603"/>
            <a:ext cx="2286016" cy="646331"/>
          </a:xfrm>
          <a:prstGeom prst="rect">
            <a:avLst/>
          </a:prstGeom>
          <a:noFill/>
        </p:spPr>
        <p:txBody>
          <a:bodyPr wrap="square" rtlCol="0">
            <a:spAutoFit/>
          </a:bodyPr>
          <a:lstStyle/>
          <a:p>
            <a:r>
              <a:rPr lang="en-US" altLang="zh-CN" b="1" dirty="0" smtClean="0"/>
              <a:t>Normalization</a:t>
            </a:r>
          </a:p>
          <a:p>
            <a:endParaRPr lang="zh-CN" altLang="en-US" dirty="0"/>
          </a:p>
        </p:txBody>
      </p:sp>
      <p:sp>
        <p:nvSpPr>
          <p:cNvPr id="36" name="矩形 35"/>
          <p:cNvSpPr/>
          <p:nvPr/>
        </p:nvSpPr>
        <p:spPr>
          <a:xfrm>
            <a:off x="5911082" y="5117794"/>
            <a:ext cx="2304256" cy="78581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nSpc>
                <a:spcPts val="1600"/>
              </a:lnSpc>
            </a:pPr>
            <a:r>
              <a:rPr lang="en-US" altLang="zh-CN" sz="1600" b="1" dirty="0" smtClean="0"/>
              <a:t>Monthly RS date of 2005</a:t>
            </a:r>
            <a:endParaRPr lang="zh-CN" altLang="en-US" sz="1600" b="1" dirty="0"/>
          </a:p>
        </p:txBody>
      </p:sp>
      <p:cxnSp>
        <p:nvCxnSpPr>
          <p:cNvPr id="37" name="直接箭头连接符 36"/>
          <p:cNvCxnSpPr/>
          <p:nvPr/>
        </p:nvCxnSpPr>
        <p:spPr>
          <a:xfrm flipH="1">
            <a:off x="5429256" y="5500702"/>
            <a:ext cx="432048" cy="0"/>
          </a:xfrm>
          <a:prstGeom prst="straightConnector1">
            <a:avLst/>
          </a:prstGeom>
          <a:ln w="34925">
            <a:tailEnd type="triangle" w="lg" len="med"/>
          </a:ln>
        </p:spPr>
        <p:style>
          <a:lnRef idx="1">
            <a:schemeClr val="accent1"/>
          </a:lnRef>
          <a:fillRef idx="0">
            <a:schemeClr val="accent1"/>
          </a:fillRef>
          <a:effectRef idx="0">
            <a:schemeClr val="accent1"/>
          </a:effectRef>
          <a:fontRef idx="minor">
            <a:schemeClr val="tx1"/>
          </a:fontRef>
        </p:style>
      </p:cxnSp>
      <p:cxnSp>
        <p:nvCxnSpPr>
          <p:cNvPr id="40" name="形状 39"/>
          <p:cNvCxnSpPr/>
          <p:nvPr/>
        </p:nvCxnSpPr>
        <p:spPr>
          <a:xfrm rot="16200000" flipH="1">
            <a:off x="1977728" y="3137812"/>
            <a:ext cx="571504" cy="2241008"/>
          </a:xfrm>
          <a:prstGeom prst="bentConnector2">
            <a:avLst/>
          </a:prstGeom>
          <a:ln w="28575"/>
        </p:spPr>
        <p:style>
          <a:lnRef idx="1">
            <a:schemeClr val="accent1"/>
          </a:lnRef>
          <a:fillRef idx="0">
            <a:schemeClr val="accent1"/>
          </a:fillRef>
          <a:effectRef idx="0">
            <a:schemeClr val="accent1"/>
          </a:effectRef>
          <a:fontRef idx="minor">
            <a:schemeClr val="tx1"/>
          </a:fontRef>
        </p:style>
      </p:cxnSp>
      <p:cxnSp>
        <p:nvCxnSpPr>
          <p:cNvPr id="42" name="直接箭头连接符 41"/>
          <p:cNvCxnSpPr/>
          <p:nvPr/>
        </p:nvCxnSpPr>
        <p:spPr>
          <a:xfrm rot="5400000">
            <a:off x="928662" y="4786322"/>
            <a:ext cx="428628" cy="158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71438" y="4559866"/>
            <a:ext cx="1428728" cy="369332"/>
          </a:xfrm>
          <a:prstGeom prst="rect">
            <a:avLst/>
          </a:prstGeom>
          <a:noFill/>
        </p:spPr>
        <p:txBody>
          <a:bodyPr wrap="square" rtlCol="0">
            <a:spAutoFit/>
          </a:bodyPr>
          <a:lstStyle/>
          <a:p>
            <a:r>
              <a:rPr lang="en-US" altLang="zh-CN" b="1" dirty="0" smtClean="0"/>
              <a:t>Validation  </a:t>
            </a:r>
            <a:endParaRPr lang="zh-CN" altLang="en-US" b="1" dirty="0"/>
          </a:p>
        </p:txBody>
      </p:sp>
      <p:sp>
        <p:nvSpPr>
          <p:cNvPr id="35" name="Title 1"/>
          <p:cNvSpPr txBox="1">
            <a:spLocks/>
          </p:cNvSpPr>
          <p:nvPr/>
        </p:nvSpPr>
        <p:spPr>
          <a:xfrm>
            <a:off x="609600" y="184820"/>
            <a:ext cx="8229600" cy="723900"/>
          </a:xfrm>
          <a:prstGeom prst="rect">
            <a:avLst/>
          </a:prstGeom>
        </p:spPr>
        <p:txBody>
          <a:bodyPr/>
          <a:lstStyle/>
          <a:p>
            <a:pPr marL="0" lvl="1" algn="ctr">
              <a:spcBef>
                <a:spcPct val="0"/>
              </a:spcBef>
              <a:defRPr/>
            </a:pPr>
            <a:r>
              <a:rPr lang="en-US" altLang="zh-CN" sz="3600" b="1" dirty="0" smtClean="0">
                <a:solidFill>
                  <a:srgbClr val="FFFF00"/>
                </a:solidFill>
                <a:effectLst>
                  <a:glow rad="101600">
                    <a:schemeClr val="accent1">
                      <a:satMod val="175000"/>
                      <a:alpha val="40000"/>
                    </a:schemeClr>
                  </a:glow>
                </a:effectLst>
                <a:latin typeface="+mj-lt"/>
                <a:ea typeface="+mj-ea"/>
                <a:cs typeface="+mj-cs"/>
              </a:rPr>
              <a:t>Methods</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00354" y="2786058"/>
            <a:ext cx="2742952" cy="584775"/>
          </a:xfrm>
          <a:prstGeom prst="rect">
            <a:avLst/>
          </a:prstGeom>
          <a:noFill/>
        </p:spPr>
        <p:txBody>
          <a:bodyPr wrap="square" rtlCol="0">
            <a:spAutoFit/>
          </a:bodyPr>
          <a:lstStyle/>
          <a:p>
            <a:pPr algn="ctr"/>
            <a:r>
              <a:rPr lang="en-US" altLang="zh-CN" sz="1600" b="1" dirty="0" smtClean="0">
                <a:solidFill>
                  <a:prstClr val="black"/>
                </a:solidFill>
              </a:rPr>
              <a:t>NDVI(Normalized Difference Vegetation Index)</a:t>
            </a:r>
            <a:endParaRPr lang="zh-CN" altLang="en-US" sz="1600" b="1" dirty="0">
              <a:solidFill>
                <a:prstClr val="black"/>
              </a:solidFill>
            </a:endParaRPr>
          </a:p>
        </p:txBody>
      </p:sp>
      <p:sp>
        <p:nvSpPr>
          <p:cNvPr id="8" name="TextBox 7"/>
          <p:cNvSpPr txBox="1"/>
          <p:nvPr/>
        </p:nvSpPr>
        <p:spPr>
          <a:xfrm>
            <a:off x="3251346" y="2743180"/>
            <a:ext cx="2160240" cy="584775"/>
          </a:xfrm>
          <a:prstGeom prst="rect">
            <a:avLst/>
          </a:prstGeom>
          <a:noFill/>
        </p:spPr>
        <p:txBody>
          <a:bodyPr wrap="square" rtlCol="0">
            <a:spAutoFit/>
          </a:bodyPr>
          <a:lstStyle/>
          <a:p>
            <a:pPr algn="ctr"/>
            <a:r>
              <a:rPr lang="en-GB" altLang="zh-CN" sz="1600" b="1" dirty="0" smtClean="0">
                <a:solidFill>
                  <a:prstClr val="black"/>
                </a:solidFill>
              </a:rPr>
              <a:t>LST(Land surface temperature )</a:t>
            </a:r>
            <a:endParaRPr lang="zh-CN" altLang="en-US" sz="1600" b="1" dirty="0">
              <a:solidFill>
                <a:prstClr val="black"/>
              </a:solidFill>
            </a:endParaRPr>
          </a:p>
        </p:txBody>
      </p:sp>
      <p:sp>
        <p:nvSpPr>
          <p:cNvPr id="9" name="TextBox 8"/>
          <p:cNvSpPr txBox="1"/>
          <p:nvPr/>
        </p:nvSpPr>
        <p:spPr>
          <a:xfrm>
            <a:off x="1259632" y="1769398"/>
            <a:ext cx="6732748"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kumimoji="1" lang="en-US" altLang="zh-CN" b="1" dirty="0" smtClean="0">
                <a:ea typeface="Osaka" charset="-128"/>
              </a:rPr>
              <a:t>MODIS </a:t>
            </a:r>
            <a:r>
              <a:rPr kumimoji="1" lang="en-GB" altLang="zh-CN" b="1" dirty="0" smtClean="0">
                <a:solidFill>
                  <a:prstClr val="black"/>
                </a:solidFill>
                <a:ea typeface="Osaka" charset="-128"/>
              </a:rPr>
              <a:t>images (2005.01) </a:t>
            </a:r>
            <a:endParaRPr kumimoji="1" lang="zh-CN" altLang="en-US" b="1" dirty="0" smtClean="0">
              <a:solidFill>
                <a:prstClr val="black"/>
              </a:solidFill>
              <a:ea typeface="Osaka" charset="-128"/>
            </a:endParaRPr>
          </a:p>
        </p:txBody>
      </p:sp>
      <p:sp>
        <p:nvSpPr>
          <p:cNvPr id="11" name="TextBox 10"/>
          <p:cNvSpPr txBox="1"/>
          <p:nvPr/>
        </p:nvSpPr>
        <p:spPr>
          <a:xfrm>
            <a:off x="5411586" y="2762344"/>
            <a:ext cx="2875190" cy="584775"/>
          </a:xfrm>
          <a:prstGeom prst="rect">
            <a:avLst/>
          </a:prstGeom>
          <a:noFill/>
        </p:spPr>
        <p:txBody>
          <a:bodyPr wrap="square" rtlCol="0">
            <a:spAutoFit/>
          </a:bodyPr>
          <a:lstStyle/>
          <a:p>
            <a:pPr algn="ctr"/>
            <a:r>
              <a:rPr lang="en-GB" altLang="zh-CN" sz="1600" b="1" dirty="0" smtClean="0">
                <a:solidFill>
                  <a:prstClr val="black"/>
                </a:solidFill>
              </a:rPr>
              <a:t>EAT(Effective accumulated temperature)</a:t>
            </a:r>
            <a:endParaRPr lang="zh-CN" altLang="en-US" sz="1600" b="1" dirty="0">
              <a:solidFill>
                <a:prstClr val="black"/>
              </a:solidFill>
            </a:endParaRPr>
          </a:p>
        </p:txBody>
      </p:sp>
      <p:sp>
        <p:nvSpPr>
          <p:cNvPr id="26" name="标题 1"/>
          <p:cNvSpPr txBox="1">
            <a:spLocks/>
          </p:cNvSpPr>
          <p:nvPr/>
        </p:nvSpPr>
        <p:spPr>
          <a:xfrm>
            <a:off x="71406" y="1062062"/>
            <a:ext cx="8229600" cy="723864"/>
          </a:xfrm>
          <a:prstGeom prst="rect">
            <a:avLst/>
          </a:prstGeom>
        </p:spPr>
        <p:txBody>
          <a:bodyPr>
            <a:noAutofit/>
          </a:bodyPr>
          <a:lstStyle/>
          <a:p>
            <a:pPr marL="0" lvl="1">
              <a:buFont typeface="Wingdings" pitchFamily="2" charset="2"/>
              <a:buChar char="n"/>
              <a:defRPr/>
            </a:pPr>
            <a:r>
              <a:rPr lang="en-US" altLang="zh-CN" sz="2400" b="1" i="1" dirty="0">
                <a:solidFill>
                  <a:srgbClr val="A50021"/>
                </a:solidFill>
                <a:effectLst>
                  <a:outerShdw blurRad="38100" dist="38100" dir="2700000" algn="tl">
                    <a:srgbClr val="C0C0C0"/>
                  </a:outerShdw>
                </a:effectLst>
              </a:rPr>
              <a:t>RS retrieval </a:t>
            </a:r>
            <a:r>
              <a:rPr lang="en-US" altLang="zh-CN" sz="2400" b="1" i="1" dirty="0" smtClean="0">
                <a:solidFill>
                  <a:srgbClr val="A50021"/>
                </a:solidFill>
                <a:effectLst>
                  <a:outerShdw blurRad="38100" dist="38100" dir="2700000" algn="tl">
                    <a:srgbClr val="C0C0C0"/>
                  </a:outerShdw>
                </a:effectLst>
              </a:rPr>
              <a:t>of environmental factors</a:t>
            </a:r>
            <a:endParaRPr lang="en-US" altLang="zh-CN" sz="2400" b="1" dirty="0">
              <a:solidFill>
                <a:srgbClr val="002060"/>
              </a:solidFill>
            </a:endParaRPr>
          </a:p>
        </p:txBody>
      </p:sp>
      <p:sp>
        <p:nvSpPr>
          <p:cNvPr id="27" name="下箭头 26"/>
          <p:cNvSpPr/>
          <p:nvPr/>
        </p:nvSpPr>
        <p:spPr>
          <a:xfrm>
            <a:off x="4043434" y="2276872"/>
            <a:ext cx="339956" cy="517176"/>
          </a:xfrm>
          <a:prstGeom prst="down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CN" altLang="en-US">
              <a:solidFill>
                <a:prstClr val="black"/>
              </a:solidFill>
            </a:endParaRPr>
          </a:p>
        </p:txBody>
      </p:sp>
      <p:sp>
        <p:nvSpPr>
          <p:cNvPr id="28" name="下箭头 27"/>
          <p:cNvSpPr/>
          <p:nvPr/>
        </p:nvSpPr>
        <p:spPr>
          <a:xfrm>
            <a:off x="2207230" y="2276872"/>
            <a:ext cx="339956" cy="517176"/>
          </a:xfrm>
          <a:prstGeom prst="down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CN" altLang="en-US">
              <a:solidFill>
                <a:prstClr val="black"/>
              </a:solidFill>
            </a:endParaRPr>
          </a:p>
        </p:txBody>
      </p:sp>
      <p:sp>
        <p:nvSpPr>
          <p:cNvPr id="30" name="下箭头 29"/>
          <p:cNvSpPr/>
          <p:nvPr/>
        </p:nvSpPr>
        <p:spPr>
          <a:xfrm>
            <a:off x="6347690" y="2276872"/>
            <a:ext cx="339956" cy="517176"/>
          </a:xfrm>
          <a:prstGeom prst="down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CN" altLang="en-US">
              <a:solidFill>
                <a:prstClr val="black"/>
              </a:solidFill>
            </a:endParaRPr>
          </a:p>
        </p:txBody>
      </p:sp>
      <p:pic>
        <p:nvPicPr>
          <p:cNvPr id="21" name="图片 20" descr="lst.jpg"/>
          <p:cNvPicPr>
            <a:picLocks noChangeAspect="1"/>
          </p:cNvPicPr>
          <p:nvPr/>
        </p:nvPicPr>
        <p:blipFill>
          <a:blip r:embed="rId3"/>
          <a:stretch>
            <a:fillRect/>
          </a:stretch>
        </p:blipFill>
        <p:spPr>
          <a:xfrm>
            <a:off x="3428992" y="3638849"/>
            <a:ext cx="2143140" cy="2076167"/>
          </a:xfrm>
          <a:prstGeom prst="rect">
            <a:avLst/>
          </a:prstGeom>
        </p:spPr>
      </p:pic>
      <p:pic>
        <p:nvPicPr>
          <p:cNvPr id="22" name="图片 21" descr="ndvifile.jpg"/>
          <p:cNvPicPr>
            <a:picLocks noChangeAspect="1"/>
          </p:cNvPicPr>
          <p:nvPr/>
        </p:nvPicPr>
        <p:blipFill>
          <a:blip r:embed="rId4"/>
          <a:stretch>
            <a:fillRect/>
          </a:stretch>
        </p:blipFill>
        <p:spPr>
          <a:xfrm>
            <a:off x="1071538" y="3643314"/>
            <a:ext cx="2143140" cy="2076583"/>
          </a:xfrm>
          <a:prstGeom prst="rect">
            <a:avLst/>
          </a:prstGeom>
        </p:spPr>
      </p:pic>
      <p:pic>
        <p:nvPicPr>
          <p:cNvPr id="23" name="图片 22" descr="eatfile.jpg"/>
          <p:cNvPicPr>
            <a:picLocks noChangeAspect="1"/>
          </p:cNvPicPr>
          <p:nvPr/>
        </p:nvPicPr>
        <p:blipFill>
          <a:blip r:embed="rId5"/>
          <a:stretch>
            <a:fillRect/>
          </a:stretch>
        </p:blipFill>
        <p:spPr>
          <a:xfrm>
            <a:off x="5857884" y="3571876"/>
            <a:ext cx="2349212" cy="2143141"/>
          </a:xfrm>
          <a:prstGeom prst="rect">
            <a:avLst/>
          </a:prstGeom>
        </p:spPr>
      </p:pic>
      <p:sp>
        <p:nvSpPr>
          <p:cNvPr id="15" name="Title 1"/>
          <p:cNvSpPr txBox="1">
            <a:spLocks/>
          </p:cNvSpPr>
          <p:nvPr/>
        </p:nvSpPr>
        <p:spPr>
          <a:xfrm>
            <a:off x="609600" y="184820"/>
            <a:ext cx="8229600" cy="723900"/>
          </a:xfrm>
          <a:prstGeom prst="rect">
            <a:avLst/>
          </a:prstGeom>
        </p:spPr>
        <p:txBody>
          <a:bodyPr/>
          <a:lstStyle/>
          <a:p>
            <a:pPr marL="0" lvl="1" algn="ctr">
              <a:spcBef>
                <a:spcPct val="0"/>
              </a:spcBef>
              <a:defRPr/>
            </a:pPr>
            <a:r>
              <a:rPr lang="en-US" altLang="zh-CN" sz="3600" b="1" dirty="0" smtClean="0">
                <a:solidFill>
                  <a:srgbClr val="FFFF00"/>
                </a:solidFill>
                <a:effectLst>
                  <a:glow rad="101600">
                    <a:schemeClr val="accent1">
                      <a:satMod val="175000"/>
                      <a:alpha val="40000"/>
                    </a:schemeClr>
                  </a:glow>
                </a:effectLst>
                <a:latin typeface="+mj-lt"/>
                <a:ea typeface="+mj-ea"/>
                <a:cs typeface="+mj-cs"/>
              </a:rPr>
              <a:t>Methods</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214414" y="2786058"/>
            <a:ext cx="2160240" cy="300339"/>
          </a:xfrm>
          <a:prstGeom prst="rect">
            <a:avLst/>
          </a:prstGeom>
          <a:noFill/>
        </p:spPr>
        <p:txBody>
          <a:bodyPr wrap="square" rtlCol="0">
            <a:spAutoFit/>
          </a:bodyPr>
          <a:lstStyle/>
          <a:p>
            <a:pPr indent="0" algn="ctr">
              <a:lnSpc>
                <a:spcPts val="1600"/>
              </a:lnSpc>
              <a:spcAft>
                <a:spcPts val="0"/>
              </a:spcAft>
            </a:pPr>
            <a:r>
              <a:rPr lang="en-US" sz="1600" b="1" kern="100" dirty="0" smtClean="0">
                <a:ea typeface="宋体"/>
                <a:cs typeface="Times New Roman"/>
              </a:rPr>
              <a:t>Surface soil moisture</a:t>
            </a:r>
            <a:endParaRPr lang="zh-CN" altLang="en-US" sz="1600" b="1" kern="100" dirty="0">
              <a:cs typeface="Times New Roman"/>
            </a:endParaRPr>
          </a:p>
        </p:txBody>
      </p:sp>
      <p:sp>
        <p:nvSpPr>
          <p:cNvPr id="11" name="TextBox 10"/>
          <p:cNvSpPr txBox="1"/>
          <p:nvPr/>
        </p:nvSpPr>
        <p:spPr>
          <a:xfrm>
            <a:off x="5357818" y="2714620"/>
            <a:ext cx="2088232" cy="338554"/>
          </a:xfrm>
          <a:prstGeom prst="rect">
            <a:avLst/>
          </a:prstGeom>
          <a:noFill/>
        </p:spPr>
        <p:txBody>
          <a:bodyPr wrap="square" rtlCol="0">
            <a:spAutoFit/>
          </a:bodyPr>
          <a:lstStyle/>
          <a:p>
            <a:pPr algn="ctr"/>
            <a:r>
              <a:rPr lang="en-US" altLang="zh-CN" sz="1600" b="1" dirty="0" smtClean="0"/>
              <a:t>DEM</a:t>
            </a:r>
            <a:endParaRPr lang="zh-CN" altLang="en-US" sz="1600" b="1" dirty="0"/>
          </a:p>
        </p:txBody>
      </p:sp>
      <p:sp>
        <p:nvSpPr>
          <p:cNvPr id="12" name="TextBox 11"/>
          <p:cNvSpPr txBox="1"/>
          <p:nvPr/>
        </p:nvSpPr>
        <p:spPr>
          <a:xfrm>
            <a:off x="5622844" y="1714488"/>
            <a:ext cx="1520924"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nchor="ctr">
            <a:spAutoFit/>
          </a:bodyPr>
          <a:lstStyle/>
          <a:p>
            <a:pPr algn="ctr"/>
            <a:r>
              <a:rPr kumimoji="1" lang="en-US" altLang="zh-CN" b="1" dirty="0" smtClean="0">
                <a:ea typeface="Osaka" charset="-128"/>
              </a:rPr>
              <a:t>ASTER</a:t>
            </a:r>
          </a:p>
        </p:txBody>
      </p:sp>
      <p:sp>
        <p:nvSpPr>
          <p:cNvPr id="26" name="TextBox 25"/>
          <p:cNvSpPr txBox="1"/>
          <p:nvPr/>
        </p:nvSpPr>
        <p:spPr>
          <a:xfrm>
            <a:off x="1556578" y="1785926"/>
            <a:ext cx="1372348" cy="30713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indent="0" algn="ctr">
              <a:lnSpc>
                <a:spcPts val="1600"/>
              </a:lnSpc>
              <a:spcAft>
                <a:spcPts val="0"/>
              </a:spcAft>
            </a:pPr>
            <a:r>
              <a:rPr lang="en-US" altLang="zh-CN" b="1" kern="100" dirty="0" smtClean="0">
                <a:cs typeface="Times New Roman"/>
              </a:rPr>
              <a:t>AMSR-E</a:t>
            </a:r>
            <a:endParaRPr lang="zh-CN" altLang="en-US" b="1" kern="100" dirty="0" smtClean="0">
              <a:cs typeface="Times New Roman"/>
            </a:endParaRPr>
          </a:p>
        </p:txBody>
      </p:sp>
      <p:sp>
        <p:nvSpPr>
          <p:cNvPr id="29" name="下箭头 28"/>
          <p:cNvSpPr/>
          <p:nvPr/>
        </p:nvSpPr>
        <p:spPr>
          <a:xfrm>
            <a:off x="6232308" y="2214554"/>
            <a:ext cx="339956" cy="517176"/>
          </a:xfrm>
          <a:prstGeom prst="down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CN" altLang="en-US"/>
          </a:p>
        </p:txBody>
      </p:sp>
      <p:sp>
        <p:nvSpPr>
          <p:cNvPr id="30" name="下箭头 29"/>
          <p:cNvSpPr/>
          <p:nvPr/>
        </p:nvSpPr>
        <p:spPr>
          <a:xfrm>
            <a:off x="2071670" y="2214554"/>
            <a:ext cx="339956" cy="517176"/>
          </a:xfrm>
          <a:prstGeom prst="down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CN" altLang="en-US"/>
          </a:p>
        </p:txBody>
      </p:sp>
      <p:pic>
        <p:nvPicPr>
          <p:cNvPr id="20" name="图片 19" descr="demfile.jpg"/>
          <p:cNvPicPr>
            <a:picLocks noChangeAspect="1"/>
          </p:cNvPicPr>
          <p:nvPr/>
        </p:nvPicPr>
        <p:blipFill>
          <a:blip r:embed="rId3" cstate="print"/>
          <a:stretch>
            <a:fillRect/>
          </a:stretch>
        </p:blipFill>
        <p:spPr>
          <a:xfrm>
            <a:off x="5143504" y="3000372"/>
            <a:ext cx="2556094" cy="2786082"/>
          </a:xfrm>
          <a:prstGeom prst="rect">
            <a:avLst/>
          </a:prstGeom>
        </p:spPr>
      </p:pic>
      <p:sp>
        <p:nvSpPr>
          <p:cNvPr id="21" name="TextBox 20"/>
          <p:cNvSpPr txBox="1"/>
          <p:nvPr/>
        </p:nvSpPr>
        <p:spPr>
          <a:xfrm>
            <a:off x="7286644" y="3000372"/>
            <a:ext cx="857256" cy="2862322"/>
          </a:xfrm>
          <a:prstGeom prst="rect">
            <a:avLst/>
          </a:prstGeom>
          <a:solidFill>
            <a:srgbClr val="FFFFFF"/>
          </a:solidFill>
        </p:spPr>
        <p:txBody>
          <a:bodyPr wrap="square" rtlCol="0">
            <a:spAutoFit/>
          </a:bodyPr>
          <a:lstStyle/>
          <a:p>
            <a:r>
              <a:rPr lang="en-US" altLang="zh-CN" sz="2000" b="1" dirty="0" smtClean="0"/>
              <a:t>3773</a:t>
            </a:r>
          </a:p>
          <a:p>
            <a:endParaRPr lang="en-US" altLang="zh-CN" sz="2000" b="1" dirty="0" smtClean="0"/>
          </a:p>
          <a:p>
            <a:endParaRPr lang="en-US" altLang="zh-CN" sz="2000" b="1" dirty="0" smtClean="0"/>
          </a:p>
          <a:p>
            <a:endParaRPr lang="en-US" altLang="zh-CN" sz="2000" b="1" dirty="0" smtClean="0"/>
          </a:p>
          <a:p>
            <a:r>
              <a:rPr lang="en-US" altLang="zh-CN" sz="2000" b="1" dirty="0" smtClean="0"/>
              <a:t>1950</a:t>
            </a:r>
          </a:p>
          <a:p>
            <a:endParaRPr lang="en-US" altLang="zh-CN" sz="2000" b="1" dirty="0" smtClean="0"/>
          </a:p>
          <a:p>
            <a:endParaRPr lang="en-US" altLang="zh-CN" sz="2000" b="1" dirty="0" smtClean="0"/>
          </a:p>
          <a:p>
            <a:endParaRPr lang="en-US" altLang="zh-CN" sz="2000" b="1" dirty="0" smtClean="0"/>
          </a:p>
          <a:p>
            <a:r>
              <a:rPr lang="en-US" altLang="zh-CN" sz="2000" b="1" dirty="0" smtClean="0"/>
              <a:t>127</a:t>
            </a:r>
            <a:endParaRPr lang="zh-CN" altLang="en-US" sz="2000" b="1" dirty="0"/>
          </a:p>
        </p:txBody>
      </p:sp>
      <p:pic>
        <p:nvPicPr>
          <p:cNvPr id="22" name="图片 21" descr="soil.jpg"/>
          <p:cNvPicPr>
            <a:picLocks noChangeAspect="1"/>
          </p:cNvPicPr>
          <p:nvPr/>
        </p:nvPicPr>
        <p:blipFill>
          <a:blip r:embed="rId4" cstate="print"/>
          <a:stretch>
            <a:fillRect/>
          </a:stretch>
        </p:blipFill>
        <p:spPr>
          <a:xfrm>
            <a:off x="1071538" y="3071810"/>
            <a:ext cx="2618673" cy="2571768"/>
          </a:xfrm>
          <a:prstGeom prst="rect">
            <a:avLst/>
          </a:prstGeom>
        </p:spPr>
      </p:pic>
      <p:sp>
        <p:nvSpPr>
          <p:cNvPr id="23" name="TextBox 22"/>
          <p:cNvSpPr txBox="1"/>
          <p:nvPr/>
        </p:nvSpPr>
        <p:spPr>
          <a:xfrm>
            <a:off x="3428992" y="3143248"/>
            <a:ext cx="642942" cy="2554545"/>
          </a:xfrm>
          <a:prstGeom prst="rect">
            <a:avLst/>
          </a:prstGeom>
          <a:solidFill>
            <a:srgbClr val="F8F8F8"/>
          </a:solidFill>
        </p:spPr>
        <p:txBody>
          <a:bodyPr wrap="square" rtlCol="0">
            <a:spAutoFit/>
          </a:bodyPr>
          <a:lstStyle/>
          <a:p>
            <a:r>
              <a:rPr lang="en-US" altLang="zh-CN" sz="2000" b="1" dirty="0" smtClean="0"/>
              <a:t>0.22</a:t>
            </a:r>
          </a:p>
          <a:p>
            <a:endParaRPr lang="en-US" altLang="zh-CN" sz="2000" b="1" dirty="0" smtClean="0"/>
          </a:p>
          <a:p>
            <a:endParaRPr lang="en-US" altLang="zh-CN" sz="2000" b="1" dirty="0" smtClean="0"/>
          </a:p>
          <a:p>
            <a:endParaRPr lang="en-US" altLang="zh-CN" sz="2000" b="1" dirty="0" smtClean="0"/>
          </a:p>
          <a:p>
            <a:r>
              <a:rPr lang="en-US" altLang="zh-CN" sz="2000" b="1" dirty="0" smtClean="0"/>
              <a:t>0.11</a:t>
            </a:r>
          </a:p>
          <a:p>
            <a:endParaRPr lang="en-US" altLang="zh-CN" sz="2000" b="1" dirty="0" smtClean="0"/>
          </a:p>
          <a:p>
            <a:endParaRPr lang="en-US" altLang="zh-CN" sz="2000" b="1" dirty="0" smtClean="0"/>
          </a:p>
          <a:p>
            <a:r>
              <a:rPr lang="en-US" altLang="zh-CN" sz="2000" b="1" dirty="0" smtClean="0"/>
              <a:t>0</a:t>
            </a:r>
            <a:endParaRPr lang="zh-CN" altLang="en-US" sz="2000" b="1" dirty="0"/>
          </a:p>
        </p:txBody>
      </p:sp>
      <p:sp>
        <p:nvSpPr>
          <p:cNvPr id="15" name="标题 1"/>
          <p:cNvSpPr txBox="1">
            <a:spLocks/>
          </p:cNvSpPr>
          <p:nvPr/>
        </p:nvSpPr>
        <p:spPr>
          <a:xfrm>
            <a:off x="71406" y="1062062"/>
            <a:ext cx="8229600" cy="723864"/>
          </a:xfrm>
          <a:prstGeom prst="rect">
            <a:avLst/>
          </a:prstGeom>
        </p:spPr>
        <p:txBody>
          <a:bodyPr>
            <a:noAutofit/>
          </a:bodyPr>
          <a:lstStyle/>
          <a:p>
            <a:pPr marL="0" lvl="1">
              <a:buFont typeface="Wingdings" pitchFamily="2" charset="2"/>
              <a:buChar char="n"/>
              <a:defRPr/>
            </a:pPr>
            <a:r>
              <a:rPr lang="en-US" altLang="zh-CN" sz="2400" b="1" i="1" dirty="0">
                <a:solidFill>
                  <a:srgbClr val="A50021"/>
                </a:solidFill>
                <a:effectLst>
                  <a:outerShdw blurRad="38100" dist="38100" dir="2700000" algn="tl">
                    <a:srgbClr val="C0C0C0"/>
                  </a:outerShdw>
                </a:effectLst>
              </a:rPr>
              <a:t>RS retrieval </a:t>
            </a:r>
            <a:r>
              <a:rPr lang="en-US" altLang="zh-CN" sz="2400" b="1" i="1" dirty="0" smtClean="0">
                <a:solidFill>
                  <a:srgbClr val="A50021"/>
                </a:solidFill>
                <a:effectLst>
                  <a:outerShdw blurRad="38100" dist="38100" dir="2700000" algn="tl">
                    <a:srgbClr val="C0C0C0"/>
                  </a:outerShdw>
                </a:effectLst>
              </a:rPr>
              <a:t>of environmental factors</a:t>
            </a:r>
            <a:endParaRPr lang="en-US" altLang="zh-CN" sz="2400" b="1" dirty="0">
              <a:solidFill>
                <a:srgbClr val="002060"/>
              </a:solidFill>
            </a:endParaRPr>
          </a:p>
        </p:txBody>
      </p:sp>
      <p:sp>
        <p:nvSpPr>
          <p:cNvPr id="16" name="Title 1"/>
          <p:cNvSpPr txBox="1">
            <a:spLocks/>
          </p:cNvSpPr>
          <p:nvPr/>
        </p:nvSpPr>
        <p:spPr>
          <a:xfrm>
            <a:off x="609600" y="184820"/>
            <a:ext cx="8229600" cy="723900"/>
          </a:xfrm>
          <a:prstGeom prst="rect">
            <a:avLst/>
          </a:prstGeom>
        </p:spPr>
        <p:txBody>
          <a:bodyPr/>
          <a:lstStyle/>
          <a:p>
            <a:pPr marL="0" lvl="1" algn="ctr">
              <a:spcBef>
                <a:spcPct val="0"/>
              </a:spcBef>
              <a:defRPr/>
            </a:pPr>
            <a:r>
              <a:rPr lang="en-US" altLang="zh-CN" sz="3600" b="1" dirty="0" smtClean="0">
                <a:solidFill>
                  <a:srgbClr val="FFFF00"/>
                </a:solidFill>
                <a:effectLst>
                  <a:glow rad="101600">
                    <a:schemeClr val="accent1">
                      <a:satMod val="175000"/>
                      <a:alpha val="40000"/>
                    </a:schemeClr>
                  </a:glow>
                </a:effectLst>
                <a:latin typeface="+mj-lt"/>
                <a:ea typeface="+mj-ea"/>
                <a:cs typeface="+mj-cs"/>
              </a:rPr>
              <a:t>Methods</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descr="soil.jpg"/>
          <p:cNvPicPr>
            <a:picLocks noChangeAspect="1"/>
          </p:cNvPicPr>
          <p:nvPr/>
        </p:nvPicPr>
        <p:blipFill>
          <a:blip r:embed="rId2" cstate="print"/>
          <a:srcRect r="34527"/>
          <a:stretch>
            <a:fillRect/>
          </a:stretch>
        </p:blipFill>
        <p:spPr>
          <a:xfrm>
            <a:off x="104377" y="1571612"/>
            <a:ext cx="857256" cy="1285884"/>
          </a:xfrm>
          <a:prstGeom prst="rect">
            <a:avLst/>
          </a:prstGeom>
        </p:spPr>
      </p:pic>
      <p:pic>
        <p:nvPicPr>
          <p:cNvPr id="2" name="图片 1" descr="060302.jpg"/>
          <p:cNvPicPr>
            <a:picLocks noChangeAspect="1"/>
          </p:cNvPicPr>
          <p:nvPr/>
        </p:nvPicPr>
        <p:blipFill>
          <a:blip r:embed="rId3" cstate="print">
            <a:lum bright="-10000" contrast="40000"/>
          </a:blip>
          <a:srcRect l="7192" t="5085" r="4111" b="5084"/>
          <a:stretch>
            <a:fillRect/>
          </a:stretch>
        </p:blipFill>
        <p:spPr>
          <a:xfrm>
            <a:off x="142844" y="4293979"/>
            <a:ext cx="1590506" cy="2278293"/>
          </a:xfrm>
          <a:prstGeom prst="rect">
            <a:avLst/>
          </a:prstGeom>
        </p:spPr>
      </p:pic>
      <p:sp>
        <p:nvSpPr>
          <p:cNvPr id="3" name="TextBox 2"/>
          <p:cNvSpPr txBox="1"/>
          <p:nvPr/>
        </p:nvSpPr>
        <p:spPr>
          <a:xfrm>
            <a:off x="214282" y="1214422"/>
            <a:ext cx="2286016" cy="584775"/>
          </a:xfrm>
          <a:prstGeom prst="rect">
            <a:avLst/>
          </a:prstGeom>
          <a:noFill/>
        </p:spPr>
        <p:txBody>
          <a:bodyPr wrap="square" rtlCol="0">
            <a:spAutoFit/>
          </a:bodyPr>
          <a:lstStyle/>
          <a:p>
            <a:r>
              <a:rPr lang="en-US" altLang="zh-CN" sz="1600" b="1" dirty="0" smtClean="0">
                <a:ea typeface="宋体" charset="-122"/>
              </a:rPr>
              <a:t>Previous Monthly RS DATA</a:t>
            </a:r>
            <a:endParaRPr lang="zh-CN" altLang="en-US" sz="1600" b="1" dirty="0">
              <a:ea typeface="宋体" charset="-122"/>
            </a:endParaRPr>
          </a:p>
        </p:txBody>
      </p:sp>
      <p:sp>
        <p:nvSpPr>
          <p:cNvPr id="6" name="矩形 5"/>
          <p:cNvSpPr/>
          <p:nvPr/>
        </p:nvSpPr>
        <p:spPr>
          <a:xfrm>
            <a:off x="2357422" y="3929066"/>
            <a:ext cx="1000132" cy="57150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CN" b="1" dirty="0" smtClean="0"/>
              <a:t>Training </a:t>
            </a:r>
          </a:p>
          <a:p>
            <a:pPr algn="ctr"/>
            <a:r>
              <a:rPr lang="en-US" altLang="zh-CN" b="1" dirty="0" smtClean="0"/>
              <a:t>data</a:t>
            </a:r>
            <a:endParaRPr lang="zh-CN" altLang="en-US" b="1" dirty="0"/>
          </a:p>
        </p:txBody>
      </p:sp>
      <p:sp>
        <p:nvSpPr>
          <p:cNvPr id="7" name="矩形 6"/>
          <p:cNvSpPr/>
          <p:nvPr/>
        </p:nvSpPr>
        <p:spPr>
          <a:xfrm>
            <a:off x="2357422" y="2000240"/>
            <a:ext cx="1000132" cy="57150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CN" b="1" dirty="0" smtClean="0"/>
              <a:t>Test </a:t>
            </a:r>
          </a:p>
          <a:p>
            <a:pPr algn="ctr"/>
            <a:r>
              <a:rPr lang="en-US" altLang="zh-CN" b="1" dirty="0" smtClean="0"/>
              <a:t>data</a:t>
            </a:r>
            <a:endParaRPr lang="zh-CN" altLang="en-US" b="1" dirty="0"/>
          </a:p>
        </p:txBody>
      </p:sp>
      <p:cxnSp>
        <p:nvCxnSpPr>
          <p:cNvPr id="11" name="肘形连接符 10"/>
          <p:cNvCxnSpPr/>
          <p:nvPr/>
        </p:nvCxnSpPr>
        <p:spPr>
          <a:xfrm>
            <a:off x="1428728" y="1857364"/>
            <a:ext cx="642942" cy="1588"/>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1500166" y="4713296"/>
            <a:ext cx="571504"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图片 13" descr="lst.jpg"/>
          <p:cNvPicPr>
            <a:picLocks noChangeAspect="1"/>
          </p:cNvPicPr>
          <p:nvPr/>
        </p:nvPicPr>
        <p:blipFill>
          <a:blip r:embed="rId4"/>
          <a:srcRect r="34706"/>
          <a:stretch>
            <a:fillRect/>
          </a:stretch>
        </p:blipFill>
        <p:spPr>
          <a:xfrm>
            <a:off x="390129" y="1714488"/>
            <a:ext cx="914835" cy="1357322"/>
          </a:xfrm>
          <a:prstGeom prst="rect">
            <a:avLst/>
          </a:prstGeom>
        </p:spPr>
      </p:pic>
      <p:pic>
        <p:nvPicPr>
          <p:cNvPr id="15" name="图片 14" descr="ndvifile.jpg"/>
          <p:cNvPicPr>
            <a:picLocks noChangeAspect="1"/>
          </p:cNvPicPr>
          <p:nvPr/>
        </p:nvPicPr>
        <p:blipFill>
          <a:blip r:embed="rId5"/>
          <a:srcRect r="37019"/>
          <a:stretch>
            <a:fillRect/>
          </a:stretch>
        </p:blipFill>
        <p:spPr>
          <a:xfrm>
            <a:off x="604443" y="1857364"/>
            <a:ext cx="857256" cy="1318855"/>
          </a:xfrm>
          <a:prstGeom prst="rect">
            <a:avLst/>
          </a:prstGeom>
        </p:spPr>
      </p:pic>
      <p:pic>
        <p:nvPicPr>
          <p:cNvPr id="16" name="图片 15" descr="eatfile.jpg"/>
          <p:cNvPicPr>
            <a:picLocks noChangeAspect="1"/>
          </p:cNvPicPr>
          <p:nvPr/>
        </p:nvPicPr>
        <p:blipFill>
          <a:blip r:embed="rId6"/>
          <a:srcRect r="38095"/>
          <a:stretch>
            <a:fillRect/>
          </a:stretch>
        </p:blipFill>
        <p:spPr>
          <a:xfrm>
            <a:off x="890195" y="2000240"/>
            <a:ext cx="857256" cy="1252913"/>
          </a:xfrm>
          <a:prstGeom prst="rect">
            <a:avLst/>
          </a:prstGeom>
        </p:spPr>
      </p:pic>
      <p:sp>
        <p:nvSpPr>
          <p:cNvPr id="17" name="TextBox 16"/>
          <p:cNvSpPr txBox="1"/>
          <p:nvPr/>
        </p:nvSpPr>
        <p:spPr>
          <a:xfrm>
            <a:off x="142844" y="3781672"/>
            <a:ext cx="1928826" cy="861774"/>
          </a:xfrm>
          <a:prstGeom prst="rect">
            <a:avLst/>
          </a:prstGeom>
          <a:noFill/>
        </p:spPr>
        <p:txBody>
          <a:bodyPr wrap="square" rtlCol="0">
            <a:spAutoFit/>
          </a:bodyPr>
          <a:lstStyle/>
          <a:p>
            <a:r>
              <a:rPr lang="en-US" altLang="zh-CN" sz="1600" b="1" dirty="0" smtClean="0">
                <a:ea typeface="宋体" charset="-122"/>
              </a:rPr>
              <a:t>Monthly Malaria Case Data</a:t>
            </a:r>
            <a:endParaRPr lang="zh-CN" altLang="en-US" sz="1600" b="1" dirty="0" smtClean="0"/>
          </a:p>
          <a:p>
            <a:endParaRPr lang="zh-CN" altLang="en-US" dirty="0"/>
          </a:p>
        </p:txBody>
      </p:sp>
      <p:pic>
        <p:nvPicPr>
          <p:cNvPr id="19" name="图片 18" descr="demfile.jpg"/>
          <p:cNvPicPr>
            <a:picLocks noChangeAspect="1"/>
          </p:cNvPicPr>
          <p:nvPr/>
        </p:nvPicPr>
        <p:blipFill>
          <a:blip r:embed="rId7" cstate="print"/>
          <a:srcRect r="30130"/>
          <a:stretch>
            <a:fillRect/>
          </a:stretch>
        </p:blipFill>
        <p:spPr>
          <a:xfrm>
            <a:off x="1175947" y="2143116"/>
            <a:ext cx="824285" cy="1285884"/>
          </a:xfrm>
          <a:prstGeom prst="rect">
            <a:avLst/>
          </a:prstGeom>
        </p:spPr>
      </p:pic>
      <p:cxnSp>
        <p:nvCxnSpPr>
          <p:cNvPr id="23" name="直接连接符 22"/>
          <p:cNvCxnSpPr/>
          <p:nvPr/>
        </p:nvCxnSpPr>
        <p:spPr>
          <a:xfrm rot="5400000">
            <a:off x="643704" y="3286124"/>
            <a:ext cx="285752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直接箭头连接符 25"/>
          <p:cNvCxnSpPr/>
          <p:nvPr/>
        </p:nvCxnSpPr>
        <p:spPr>
          <a:xfrm>
            <a:off x="2071670" y="2285992"/>
            <a:ext cx="285752"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直接箭头连接符 26"/>
          <p:cNvCxnSpPr>
            <a:stCxn id="17" idx="3"/>
          </p:cNvCxnSpPr>
          <p:nvPr/>
        </p:nvCxnSpPr>
        <p:spPr>
          <a:xfrm>
            <a:off x="2071670" y="4212559"/>
            <a:ext cx="285752" cy="384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8" name="矩形 27"/>
          <p:cNvSpPr/>
          <p:nvPr/>
        </p:nvSpPr>
        <p:spPr>
          <a:xfrm>
            <a:off x="3714744" y="2643182"/>
            <a:ext cx="1928826" cy="342902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CN" altLang="en-US"/>
          </a:p>
        </p:txBody>
      </p:sp>
      <p:sp>
        <p:nvSpPr>
          <p:cNvPr id="29" name="TextBox 28"/>
          <p:cNvSpPr txBox="1"/>
          <p:nvPr/>
        </p:nvSpPr>
        <p:spPr>
          <a:xfrm>
            <a:off x="4071934" y="2786058"/>
            <a:ext cx="1214446" cy="369332"/>
          </a:xfrm>
          <a:prstGeom prst="rect">
            <a:avLst/>
          </a:prstGeom>
          <a:noFill/>
        </p:spPr>
        <p:txBody>
          <a:bodyPr wrap="square" rtlCol="0">
            <a:spAutoFit/>
          </a:bodyPr>
          <a:lstStyle/>
          <a:p>
            <a:r>
              <a:rPr lang="en-US" altLang="zh-CN" b="1" dirty="0" smtClean="0"/>
              <a:t>T-S Fuzzy</a:t>
            </a:r>
            <a:endParaRPr lang="zh-CN" altLang="en-US" b="1" dirty="0"/>
          </a:p>
        </p:txBody>
      </p:sp>
      <p:sp>
        <p:nvSpPr>
          <p:cNvPr id="30" name="TextBox 29"/>
          <p:cNvSpPr txBox="1"/>
          <p:nvPr/>
        </p:nvSpPr>
        <p:spPr>
          <a:xfrm>
            <a:off x="3857620" y="3273982"/>
            <a:ext cx="1643074" cy="369332"/>
          </a:xfrm>
          <a:prstGeom prst="rect">
            <a:avLst/>
          </a:prstGeom>
          <a:noFill/>
          <a:ln>
            <a:solidFill>
              <a:schemeClr val="tx1"/>
            </a:solidFill>
            <a:prstDash val="dash"/>
          </a:ln>
        </p:spPr>
        <p:txBody>
          <a:bodyPr wrap="square" rtlCol="0">
            <a:spAutoFit/>
          </a:bodyPr>
          <a:lstStyle/>
          <a:p>
            <a:pPr algn="ctr"/>
            <a:r>
              <a:rPr lang="en-US" altLang="zh-CN" dirty="0" smtClean="0"/>
              <a:t>Fuzzification</a:t>
            </a:r>
          </a:p>
        </p:txBody>
      </p:sp>
      <p:sp>
        <p:nvSpPr>
          <p:cNvPr id="32" name="TextBox 31"/>
          <p:cNvSpPr txBox="1"/>
          <p:nvPr/>
        </p:nvSpPr>
        <p:spPr>
          <a:xfrm>
            <a:off x="3857620" y="3786190"/>
            <a:ext cx="1643074" cy="646331"/>
          </a:xfrm>
          <a:prstGeom prst="rect">
            <a:avLst/>
          </a:prstGeom>
          <a:noFill/>
          <a:ln>
            <a:solidFill>
              <a:schemeClr val="tx1"/>
            </a:solidFill>
            <a:prstDash val="dash"/>
          </a:ln>
        </p:spPr>
        <p:txBody>
          <a:bodyPr wrap="square" rtlCol="0">
            <a:spAutoFit/>
          </a:bodyPr>
          <a:lstStyle/>
          <a:p>
            <a:pPr algn="ctr"/>
            <a:r>
              <a:rPr lang="en-US" altLang="zh-CN" dirty="0" smtClean="0"/>
              <a:t>Parameter identification</a:t>
            </a:r>
          </a:p>
        </p:txBody>
      </p:sp>
      <p:sp>
        <p:nvSpPr>
          <p:cNvPr id="33" name="TextBox 32"/>
          <p:cNvSpPr txBox="1"/>
          <p:nvPr/>
        </p:nvSpPr>
        <p:spPr>
          <a:xfrm>
            <a:off x="3857620" y="4572008"/>
            <a:ext cx="1643074" cy="646331"/>
          </a:xfrm>
          <a:prstGeom prst="rect">
            <a:avLst/>
          </a:prstGeom>
          <a:noFill/>
          <a:ln>
            <a:solidFill>
              <a:schemeClr val="tx1"/>
            </a:solidFill>
            <a:prstDash val="dash"/>
          </a:ln>
        </p:spPr>
        <p:txBody>
          <a:bodyPr wrap="square" rtlCol="0">
            <a:spAutoFit/>
          </a:bodyPr>
          <a:lstStyle/>
          <a:p>
            <a:pPr algn="ctr"/>
            <a:r>
              <a:rPr lang="en-US" altLang="zh-CN" dirty="0" smtClean="0"/>
              <a:t>Structure identification</a:t>
            </a:r>
          </a:p>
        </p:txBody>
      </p:sp>
      <p:sp>
        <p:nvSpPr>
          <p:cNvPr id="34" name="TextBox 33"/>
          <p:cNvSpPr txBox="1"/>
          <p:nvPr/>
        </p:nvSpPr>
        <p:spPr>
          <a:xfrm>
            <a:off x="3857620" y="5357826"/>
            <a:ext cx="1643074" cy="369332"/>
          </a:xfrm>
          <a:prstGeom prst="rect">
            <a:avLst/>
          </a:prstGeom>
          <a:noFill/>
          <a:ln>
            <a:solidFill>
              <a:schemeClr val="tx1"/>
            </a:solidFill>
            <a:prstDash val="dash"/>
          </a:ln>
        </p:spPr>
        <p:txBody>
          <a:bodyPr wrap="square" rtlCol="0">
            <a:spAutoFit/>
          </a:bodyPr>
          <a:lstStyle/>
          <a:p>
            <a:pPr algn="ctr"/>
            <a:r>
              <a:rPr lang="en-US" altLang="zh-CN" dirty="0" smtClean="0"/>
              <a:t>Defuzzification</a:t>
            </a:r>
            <a:endParaRPr lang="zh-CN" altLang="en-US" dirty="0" smtClean="0"/>
          </a:p>
        </p:txBody>
      </p:sp>
      <p:cxnSp>
        <p:nvCxnSpPr>
          <p:cNvPr id="36" name="直接箭头连接符 35"/>
          <p:cNvCxnSpPr>
            <a:stCxn id="6" idx="3"/>
          </p:cNvCxnSpPr>
          <p:nvPr/>
        </p:nvCxnSpPr>
        <p:spPr>
          <a:xfrm>
            <a:off x="3357554" y="4214818"/>
            <a:ext cx="35719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7" name="矩形 36"/>
          <p:cNvSpPr/>
          <p:nvPr/>
        </p:nvSpPr>
        <p:spPr>
          <a:xfrm>
            <a:off x="6072198" y="2671078"/>
            <a:ext cx="1643074" cy="3357586"/>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CN" altLang="en-US"/>
          </a:p>
        </p:txBody>
      </p:sp>
      <p:sp>
        <p:nvSpPr>
          <p:cNvPr id="38" name="TextBox 37"/>
          <p:cNvSpPr txBox="1"/>
          <p:nvPr/>
        </p:nvSpPr>
        <p:spPr>
          <a:xfrm>
            <a:off x="6357950" y="2810565"/>
            <a:ext cx="1071570" cy="646331"/>
          </a:xfrm>
          <a:prstGeom prst="rect">
            <a:avLst/>
          </a:prstGeom>
          <a:noFill/>
        </p:spPr>
        <p:txBody>
          <a:bodyPr wrap="square" rtlCol="0">
            <a:spAutoFit/>
          </a:bodyPr>
          <a:lstStyle/>
          <a:p>
            <a:pPr algn="ctr"/>
            <a:r>
              <a:rPr lang="en-US" altLang="zh-CN" b="1" dirty="0" smtClean="0"/>
              <a:t>T-S fuzzy model</a:t>
            </a:r>
            <a:endParaRPr lang="zh-CN" altLang="en-US" b="1" dirty="0"/>
          </a:p>
        </p:txBody>
      </p:sp>
      <p:sp>
        <p:nvSpPr>
          <p:cNvPr id="39" name="TextBox 38"/>
          <p:cNvSpPr txBox="1"/>
          <p:nvPr/>
        </p:nvSpPr>
        <p:spPr>
          <a:xfrm>
            <a:off x="6143636" y="3596383"/>
            <a:ext cx="1428760" cy="646331"/>
          </a:xfrm>
          <a:prstGeom prst="rect">
            <a:avLst/>
          </a:prstGeom>
          <a:noFill/>
          <a:ln>
            <a:solidFill>
              <a:schemeClr val="tx1"/>
            </a:solidFill>
            <a:prstDash val="dash"/>
          </a:ln>
        </p:spPr>
        <p:txBody>
          <a:bodyPr wrap="square" rtlCol="0">
            <a:spAutoFit/>
          </a:bodyPr>
          <a:lstStyle/>
          <a:p>
            <a:pPr algn="ctr"/>
            <a:r>
              <a:rPr lang="en-US" altLang="zh-CN" dirty="0" smtClean="0"/>
              <a:t>Membership functions</a:t>
            </a:r>
            <a:endParaRPr lang="zh-CN" altLang="en-US" dirty="0"/>
          </a:p>
        </p:txBody>
      </p:sp>
      <p:sp>
        <p:nvSpPr>
          <p:cNvPr id="40" name="TextBox 39"/>
          <p:cNvSpPr txBox="1"/>
          <p:nvPr/>
        </p:nvSpPr>
        <p:spPr>
          <a:xfrm>
            <a:off x="6143636" y="4516324"/>
            <a:ext cx="1428760" cy="369332"/>
          </a:xfrm>
          <a:prstGeom prst="rect">
            <a:avLst/>
          </a:prstGeom>
          <a:noFill/>
          <a:ln>
            <a:solidFill>
              <a:schemeClr val="tx1"/>
            </a:solidFill>
            <a:prstDash val="dash"/>
          </a:ln>
        </p:spPr>
        <p:txBody>
          <a:bodyPr wrap="square" rtlCol="0">
            <a:spAutoFit/>
          </a:bodyPr>
          <a:lstStyle/>
          <a:p>
            <a:pPr algn="ctr"/>
            <a:r>
              <a:rPr lang="en-US" altLang="zh-CN" dirty="0" smtClean="0"/>
              <a:t>Fuzzy rules</a:t>
            </a:r>
            <a:endParaRPr lang="zh-CN" altLang="en-US" dirty="0"/>
          </a:p>
        </p:txBody>
      </p:sp>
      <p:sp>
        <p:nvSpPr>
          <p:cNvPr id="41" name="TextBox 40"/>
          <p:cNvSpPr txBox="1"/>
          <p:nvPr/>
        </p:nvSpPr>
        <p:spPr>
          <a:xfrm>
            <a:off x="6143636" y="5171408"/>
            <a:ext cx="1357322" cy="646331"/>
          </a:xfrm>
          <a:prstGeom prst="rect">
            <a:avLst/>
          </a:prstGeom>
          <a:noFill/>
          <a:ln>
            <a:solidFill>
              <a:schemeClr val="tx1"/>
            </a:solidFill>
            <a:prstDash val="dash"/>
          </a:ln>
        </p:spPr>
        <p:txBody>
          <a:bodyPr wrap="square" rtlCol="0">
            <a:spAutoFit/>
          </a:bodyPr>
          <a:lstStyle/>
          <a:p>
            <a:pPr algn="ctr"/>
            <a:r>
              <a:rPr lang="en-US" altLang="zh-CN" dirty="0" smtClean="0"/>
              <a:t>Model</a:t>
            </a:r>
          </a:p>
          <a:p>
            <a:pPr algn="ctr"/>
            <a:r>
              <a:rPr lang="en-US" altLang="zh-CN" dirty="0" smtClean="0"/>
              <a:t>output</a:t>
            </a:r>
            <a:endParaRPr lang="zh-CN" altLang="en-US" dirty="0"/>
          </a:p>
        </p:txBody>
      </p:sp>
      <p:cxnSp>
        <p:nvCxnSpPr>
          <p:cNvPr id="44" name="直接箭头连接符 43"/>
          <p:cNvCxnSpPr>
            <a:stCxn id="28" idx="3"/>
            <a:endCxn id="37" idx="1"/>
          </p:cNvCxnSpPr>
          <p:nvPr/>
        </p:nvCxnSpPr>
        <p:spPr>
          <a:xfrm flipV="1">
            <a:off x="5643570" y="4349871"/>
            <a:ext cx="428628" cy="782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5" name="流程图: 决策 44"/>
          <p:cNvSpPr/>
          <p:nvPr/>
        </p:nvSpPr>
        <p:spPr>
          <a:xfrm>
            <a:off x="8001024" y="3958094"/>
            <a:ext cx="928694" cy="785818"/>
          </a:xfrm>
          <a:prstGeom prst="flowChartDecisi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dirty="0"/>
          </a:p>
        </p:txBody>
      </p:sp>
      <p:sp>
        <p:nvSpPr>
          <p:cNvPr id="46" name="TextBox 45"/>
          <p:cNvSpPr txBox="1"/>
          <p:nvPr/>
        </p:nvSpPr>
        <p:spPr>
          <a:xfrm>
            <a:off x="8143900" y="4160266"/>
            <a:ext cx="785818" cy="369332"/>
          </a:xfrm>
          <a:prstGeom prst="rect">
            <a:avLst/>
          </a:prstGeom>
          <a:noFill/>
        </p:spPr>
        <p:txBody>
          <a:bodyPr wrap="square" rtlCol="0">
            <a:spAutoFit/>
          </a:bodyPr>
          <a:lstStyle/>
          <a:p>
            <a:r>
              <a:rPr lang="en-US" altLang="zh-CN" dirty="0" smtClean="0"/>
              <a:t>RMSE</a:t>
            </a:r>
            <a:endParaRPr lang="zh-CN" altLang="en-US" dirty="0"/>
          </a:p>
        </p:txBody>
      </p:sp>
      <p:cxnSp>
        <p:nvCxnSpPr>
          <p:cNvPr id="48" name="直接箭头连接符 47"/>
          <p:cNvCxnSpPr>
            <a:stCxn id="37" idx="3"/>
            <a:endCxn id="45" idx="1"/>
          </p:cNvCxnSpPr>
          <p:nvPr/>
        </p:nvCxnSpPr>
        <p:spPr>
          <a:xfrm>
            <a:off x="7715272" y="4349871"/>
            <a:ext cx="285752" cy="11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9" name="流程图: 终止 48"/>
          <p:cNvSpPr/>
          <p:nvPr/>
        </p:nvSpPr>
        <p:spPr>
          <a:xfrm>
            <a:off x="8071330" y="5214950"/>
            <a:ext cx="785818" cy="500066"/>
          </a:xfrm>
          <a:prstGeom prst="flowChartTerminator">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zh-CN" altLang="en-US"/>
          </a:p>
        </p:txBody>
      </p:sp>
      <p:sp>
        <p:nvSpPr>
          <p:cNvPr id="50" name="TextBox 49"/>
          <p:cNvSpPr txBox="1"/>
          <p:nvPr/>
        </p:nvSpPr>
        <p:spPr>
          <a:xfrm>
            <a:off x="8114872" y="5286388"/>
            <a:ext cx="1000100" cy="369332"/>
          </a:xfrm>
          <a:prstGeom prst="rect">
            <a:avLst/>
          </a:prstGeom>
          <a:noFill/>
        </p:spPr>
        <p:txBody>
          <a:bodyPr wrap="square" rtlCol="0">
            <a:spAutoFit/>
          </a:bodyPr>
          <a:lstStyle/>
          <a:p>
            <a:r>
              <a:rPr lang="en-US" altLang="zh-CN" dirty="0" smtClean="0"/>
              <a:t>Finish</a:t>
            </a:r>
            <a:endParaRPr lang="zh-CN" altLang="en-US" dirty="0"/>
          </a:p>
        </p:txBody>
      </p:sp>
      <p:cxnSp>
        <p:nvCxnSpPr>
          <p:cNvPr id="54" name="直接箭头连接符 53"/>
          <p:cNvCxnSpPr>
            <a:stCxn id="45" idx="2"/>
            <a:endCxn id="49" idx="0"/>
          </p:cNvCxnSpPr>
          <p:nvPr/>
        </p:nvCxnSpPr>
        <p:spPr>
          <a:xfrm rot="5400000">
            <a:off x="8229286" y="4978865"/>
            <a:ext cx="471038" cy="11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2" name="直接连接符 61"/>
          <p:cNvCxnSpPr>
            <a:stCxn id="7" idx="3"/>
          </p:cNvCxnSpPr>
          <p:nvPr/>
        </p:nvCxnSpPr>
        <p:spPr>
          <a:xfrm>
            <a:off x="3357554" y="2285992"/>
            <a:ext cx="3357586"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直接箭头连接符 63"/>
          <p:cNvCxnSpPr/>
          <p:nvPr/>
        </p:nvCxnSpPr>
        <p:spPr>
          <a:xfrm rot="5400000">
            <a:off x="6536545" y="2464587"/>
            <a:ext cx="35719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6" name="形状 65"/>
          <p:cNvCxnSpPr>
            <a:stCxn id="45" idx="0"/>
          </p:cNvCxnSpPr>
          <p:nvPr/>
        </p:nvCxnSpPr>
        <p:spPr>
          <a:xfrm rot="16200000" flipV="1">
            <a:off x="4039561" y="-467717"/>
            <a:ext cx="2457920" cy="6393701"/>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8501090" y="3500438"/>
            <a:ext cx="571472" cy="369332"/>
          </a:xfrm>
          <a:prstGeom prst="rect">
            <a:avLst/>
          </a:prstGeom>
          <a:noFill/>
        </p:spPr>
        <p:txBody>
          <a:bodyPr wrap="square" rtlCol="0">
            <a:spAutoFit/>
          </a:bodyPr>
          <a:lstStyle/>
          <a:p>
            <a:r>
              <a:rPr lang="en-US" altLang="zh-CN" dirty="0" smtClean="0"/>
              <a:t>No</a:t>
            </a:r>
            <a:endParaRPr lang="zh-CN" altLang="en-US" dirty="0"/>
          </a:p>
        </p:txBody>
      </p:sp>
      <p:sp>
        <p:nvSpPr>
          <p:cNvPr id="68" name="TextBox 67"/>
          <p:cNvSpPr txBox="1"/>
          <p:nvPr/>
        </p:nvSpPr>
        <p:spPr>
          <a:xfrm>
            <a:off x="8501090" y="4774180"/>
            <a:ext cx="571472" cy="369332"/>
          </a:xfrm>
          <a:prstGeom prst="rect">
            <a:avLst/>
          </a:prstGeom>
          <a:noFill/>
        </p:spPr>
        <p:txBody>
          <a:bodyPr wrap="square" rtlCol="0">
            <a:spAutoFit/>
          </a:bodyPr>
          <a:lstStyle/>
          <a:p>
            <a:r>
              <a:rPr lang="en-US" altLang="zh-CN" dirty="0" smtClean="0"/>
              <a:t>Yes</a:t>
            </a:r>
            <a:endParaRPr lang="zh-CN" altLang="en-US" dirty="0"/>
          </a:p>
        </p:txBody>
      </p:sp>
      <p:sp>
        <p:nvSpPr>
          <p:cNvPr id="42" name="标题 1"/>
          <p:cNvSpPr txBox="1">
            <a:spLocks/>
          </p:cNvSpPr>
          <p:nvPr/>
        </p:nvSpPr>
        <p:spPr>
          <a:xfrm>
            <a:off x="6343720" y="928670"/>
            <a:ext cx="8229600" cy="723864"/>
          </a:xfrm>
          <a:prstGeom prst="rect">
            <a:avLst/>
          </a:prstGeom>
        </p:spPr>
        <p:txBody>
          <a:bodyPr>
            <a:noAutofit/>
          </a:bodyPr>
          <a:lstStyle/>
          <a:p>
            <a:pPr marL="0" lvl="1">
              <a:defRPr/>
            </a:pPr>
            <a:r>
              <a:rPr kumimoji="0" lang="en-US" altLang="zh-CN" sz="2400" b="1" u="none" strike="noStrike" kern="0" cap="none" spc="0" normalizeH="0" baseline="0" noProof="0" dirty="0" smtClean="0">
                <a:ln>
                  <a:noFill/>
                </a:ln>
                <a:solidFill>
                  <a:srgbClr val="A50021"/>
                </a:solidFill>
                <a:effectLst>
                  <a:outerShdw blurRad="38100" dist="38100" dir="2700000" algn="tl">
                    <a:srgbClr val="C0C0C0"/>
                  </a:outerShdw>
                </a:effectLst>
                <a:uLnTx/>
                <a:uFillTx/>
                <a:latin typeface="Arial" pitchFamily="34" charset="0"/>
                <a:ea typeface="宋体" pitchFamily="2" charset="-122"/>
              </a:rPr>
              <a:t> </a:t>
            </a:r>
            <a:r>
              <a:rPr lang="en-US" altLang="zh-CN" sz="2400" b="1" kern="0" dirty="0" smtClean="0">
                <a:solidFill>
                  <a:srgbClr val="A50021"/>
                </a:solidFill>
                <a:effectLst>
                  <a:outerShdw blurRad="38100" dist="38100" dir="2700000" algn="tl">
                    <a:srgbClr val="C0C0C0"/>
                  </a:outerShdw>
                </a:effectLst>
                <a:latin typeface="Arial" pitchFamily="34" charset="0"/>
                <a:ea typeface="宋体" pitchFamily="2" charset="-122"/>
              </a:rPr>
              <a:t>Model training </a:t>
            </a:r>
            <a:r>
              <a:rPr kumimoji="0" lang="zh-CN" altLang="en-US" sz="2400" b="0" u="none" strike="noStrike" kern="0" cap="none" spc="0" normalizeH="0" baseline="0" noProof="0" dirty="0" smtClean="0">
                <a:ln>
                  <a:noFill/>
                </a:ln>
                <a:solidFill>
                  <a:srgbClr val="A50021"/>
                </a:solidFill>
                <a:effectLst>
                  <a:outerShdw blurRad="38100" dist="38100" dir="2700000" algn="tl">
                    <a:srgbClr val="C0C0C0"/>
                  </a:outerShdw>
                </a:effectLst>
                <a:uLnTx/>
                <a:uFillTx/>
                <a:latin typeface="Arial" pitchFamily="34" charset="0"/>
                <a:ea typeface="宋体" pitchFamily="2" charset="-122"/>
              </a:rPr>
              <a:t/>
            </a:r>
            <a:br>
              <a:rPr kumimoji="0" lang="zh-CN" altLang="en-US" sz="2400" b="0" u="none" strike="noStrike" kern="0" cap="none" spc="0" normalizeH="0" baseline="0" noProof="0" dirty="0" smtClean="0">
                <a:ln>
                  <a:noFill/>
                </a:ln>
                <a:solidFill>
                  <a:srgbClr val="A50021"/>
                </a:solidFill>
                <a:effectLst>
                  <a:outerShdw blurRad="38100" dist="38100" dir="2700000" algn="tl">
                    <a:srgbClr val="C0C0C0"/>
                  </a:outerShdw>
                </a:effectLst>
                <a:uLnTx/>
                <a:uFillTx/>
                <a:latin typeface="Arial" pitchFamily="34" charset="0"/>
                <a:ea typeface="宋体" pitchFamily="2" charset="-122"/>
              </a:rPr>
            </a:br>
            <a:r>
              <a:rPr kumimoji="0" lang="en-US" altLang="zh-CN" sz="2400" b="1" u="none" strike="noStrike" kern="1200" cap="none" spc="0" normalizeH="0" baseline="0" noProof="0" dirty="0" smtClean="0">
                <a:ln>
                  <a:noFill/>
                </a:ln>
                <a:solidFill>
                  <a:srgbClr val="002060"/>
                </a:solidFill>
                <a:effectLst/>
                <a:uLnTx/>
                <a:uFillTx/>
                <a:latin typeface="+mj-lt"/>
                <a:ea typeface="+mj-ea"/>
                <a:cs typeface="+mj-cs"/>
              </a:rPr>
              <a:t> </a:t>
            </a:r>
            <a:endParaRPr kumimoji="0" lang="en-US" altLang="zh-CN" sz="2400" b="1" u="none" strike="noStrike" kern="1200" cap="none" spc="0" normalizeH="0" baseline="0" noProof="0" dirty="0">
              <a:ln>
                <a:noFill/>
              </a:ln>
              <a:solidFill>
                <a:srgbClr val="002060"/>
              </a:solidFill>
              <a:effectLst/>
              <a:uLnTx/>
              <a:uFillTx/>
              <a:latin typeface="+mj-lt"/>
              <a:ea typeface="+mj-ea"/>
              <a:cs typeface="+mj-cs"/>
            </a:endParaRPr>
          </a:p>
        </p:txBody>
      </p:sp>
      <p:sp>
        <p:nvSpPr>
          <p:cNvPr id="47" name="Title 1"/>
          <p:cNvSpPr txBox="1">
            <a:spLocks/>
          </p:cNvSpPr>
          <p:nvPr/>
        </p:nvSpPr>
        <p:spPr>
          <a:xfrm>
            <a:off x="609600" y="184820"/>
            <a:ext cx="8229600" cy="723900"/>
          </a:xfrm>
          <a:prstGeom prst="rect">
            <a:avLst/>
          </a:prstGeom>
        </p:spPr>
        <p:txBody>
          <a:bodyPr/>
          <a:lstStyle/>
          <a:p>
            <a:pPr marL="0" lvl="1" algn="ctr">
              <a:spcBef>
                <a:spcPct val="0"/>
              </a:spcBef>
              <a:defRPr/>
            </a:pPr>
            <a:r>
              <a:rPr lang="en-US" altLang="zh-CN" sz="3600" b="1" dirty="0" smtClean="0">
                <a:solidFill>
                  <a:srgbClr val="FFFF00"/>
                </a:solidFill>
                <a:effectLst>
                  <a:glow rad="101600">
                    <a:schemeClr val="accent1">
                      <a:satMod val="175000"/>
                      <a:alpha val="40000"/>
                    </a:schemeClr>
                  </a:glow>
                </a:effectLst>
                <a:latin typeface="+mj-lt"/>
                <a:ea typeface="+mj-ea"/>
                <a:cs typeface="+mj-cs"/>
              </a:rPr>
              <a:t>Methods</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标题 1"/>
          <p:cNvSpPr txBox="1">
            <a:spLocks/>
          </p:cNvSpPr>
          <p:nvPr/>
        </p:nvSpPr>
        <p:spPr>
          <a:xfrm>
            <a:off x="17120" y="928670"/>
            <a:ext cx="8841160" cy="723864"/>
          </a:xfrm>
          <a:prstGeom prst="rect">
            <a:avLst/>
          </a:prstGeom>
        </p:spPr>
        <p:txBody>
          <a:bodyPr>
            <a:noAutofit/>
          </a:bodyPr>
          <a:lstStyle/>
          <a:p>
            <a:pPr marL="0" lvl="1">
              <a:buFont typeface="Wingdings" pitchFamily="2" charset="2"/>
              <a:buChar char="n"/>
              <a:defRPr/>
            </a:pPr>
            <a:r>
              <a:rPr lang="en-US" altLang="zh-CN" sz="2400" b="1" i="1" dirty="0" smtClean="0">
                <a:solidFill>
                  <a:srgbClr val="A50021"/>
                </a:solidFill>
                <a:effectLst>
                  <a:outerShdw blurRad="38100" dist="38100" dir="2700000" algn="tl">
                    <a:srgbClr val="C0C0C0"/>
                  </a:outerShdw>
                </a:effectLst>
              </a:rPr>
              <a:t> Quantitative  suitability relationship between malaria and RS environmental parameters:</a:t>
            </a:r>
            <a:r>
              <a:rPr lang="en-US" altLang="zh-CN" sz="2400" b="1" i="1" dirty="0" smtClean="0">
                <a:solidFill>
                  <a:srgbClr val="A50021"/>
                </a:solidFill>
                <a:effectLst>
                  <a:outerShdw blurRad="38100" dist="38100" dir="2700000" algn="tl">
                    <a:srgbClr val="C0C0C0"/>
                  </a:outerShdw>
                </a:effectLst>
                <a:ea typeface="宋体" pitchFamily="2" charset="-122"/>
              </a:rPr>
              <a:t>  </a:t>
            </a:r>
            <a:r>
              <a:rPr kumimoji="0" lang="zh-CN" altLang="en-US" sz="2400" b="0" i="1" u="none" strike="noStrike" kern="0" cap="none" spc="0" normalizeH="0" baseline="0" noProof="0" dirty="0" smtClean="0">
                <a:ln>
                  <a:noFill/>
                </a:ln>
                <a:solidFill>
                  <a:srgbClr val="A50021"/>
                </a:solidFill>
                <a:effectLst>
                  <a:outerShdw blurRad="38100" dist="38100" dir="2700000" algn="tl">
                    <a:srgbClr val="C0C0C0"/>
                  </a:outerShdw>
                </a:effectLst>
                <a:uLnTx/>
                <a:uFillTx/>
                <a:latin typeface="Arial" pitchFamily="34" charset="0"/>
                <a:ea typeface="宋体" pitchFamily="2" charset="-122"/>
              </a:rPr>
              <a:t/>
            </a:r>
            <a:br>
              <a:rPr kumimoji="0" lang="zh-CN" altLang="en-US" sz="2400" b="0" i="1" u="none" strike="noStrike" kern="0" cap="none" spc="0" normalizeH="0" baseline="0" noProof="0" dirty="0" smtClean="0">
                <a:ln>
                  <a:noFill/>
                </a:ln>
                <a:solidFill>
                  <a:srgbClr val="A50021"/>
                </a:solidFill>
                <a:effectLst>
                  <a:outerShdw blurRad="38100" dist="38100" dir="2700000" algn="tl">
                    <a:srgbClr val="C0C0C0"/>
                  </a:outerShdw>
                </a:effectLst>
                <a:uLnTx/>
                <a:uFillTx/>
                <a:latin typeface="Arial" pitchFamily="34" charset="0"/>
                <a:ea typeface="宋体" pitchFamily="2" charset="-122"/>
              </a:rPr>
            </a:br>
            <a:r>
              <a:rPr kumimoji="0" lang="en-US" altLang="zh-CN" sz="2400" b="1" i="0" u="none" strike="noStrike" kern="1200" cap="none" spc="0" normalizeH="0" baseline="0" noProof="0" dirty="0" smtClean="0">
                <a:ln>
                  <a:noFill/>
                </a:ln>
                <a:solidFill>
                  <a:srgbClr val="002060"/>
                </a:solidFill>
                <a:effectLst/>
                <a:uLnTx/>
                <a:uFillTx/>
                <a:latin typeface="+mj-lt"/>
                <a:ea typeface="+mj-ea"/>
                <a:cs typeface="+mj-cs"/>
              </a:rPr>
              <a:t> </a:t>
            </a:r>
            <a:endParaRPr kumimoji="0" lang="en-US" altLang="zh-CN"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20" name="Title 1"/>
          <p:cNvSpPr txBox="1">
            <a:spLocks/>
          </p:cNvSpPr>
          <p:nvPr/>
        </p:nvSpPr>
        <p:spPr>
          <a:xfrm>
            <a:off x="609600" y="184820"/>
            <a:ext cx="8229600" cy="723900"/>
          </a:xfrm>
          <a:prstGeom prst="rect">
            <a:avLst/>
          </a:prstGeom>
        </p:spPr>
        <p:txBody>
          <a:bodyPr/>
          <a:lstStyle/>
          <a:p>
            <a:pPr algn="ctr">
              <a:spcBef>
                <a:spcPct val="0"/>
              </a:spcBef>
              <a:defRPr/>
            </a:pPr>
            <a:r>
              <a:rPr lang="en-US" altLang="zh-CN" sz="3600" b="1" dirty="0" smtClean="0">
                <a:solidFill>
                  <a:srgbClr val="FFFF00"/>
                </a:solidFill>
                <a:effectLst>
                  <a:glow rad="101600">
                    <a:schemeClr val="accent1">
                      <a:satMod val="175000"/>
                      <a:alpha val="40000"/>
                    </a:schemeClr>
                  </a:glow>
                </a:effectLst>
                <a:latin typeface="+mj-lt"/>
                <a:ea typeface="+mj-ea"/>
                <a:cs typeface="+mj-cs"/>
              </a:rPr>
              <a:t>Current research results</a:t>
            </a:r>
          </a:p>
        </p:txBody>
      </p:sp>
      <p:sp>
        <p:nvSpPr>
          <p:cNvPr id="14" name="TextBox 13"/>
          <p:cNvSpPr txBox="1"/>
          <p:nvPr/>
        </p:nvSpPr>
        <p:spPr>
          <a:xfrm>
            <a:off x="476522" y="4572008"/>
            <a:ext cx="8381758" cy="2062103"/>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279400" indent="-279400">
              <a:buClr>
                <a:srgbClr val="C00000"/>
              </a:buClr>
              <a:buFont typeface="Wingdings" pitchFamily="2" charset="2"/>
              <a:buChar char="p"/>
            </a:pPr>
            <a:r>
              <a:rPr lang="en-US" sz="1600" b="1" dirty="0"/>
              <a:t>G</a:t>
            </a:r>
            <a:r>
              <a:rPr lang="en-US" sz="1600" b="1" dirty="0" smtClean="0"/>
              <a:t>rowth and breed</a:t>
            </a:r>
            <a:r>
              <a:rPr lang="en-US" altLang="zh-CN" sz="1600" b="1" dirty="0" smtClean="0"/>
              <a:t>ing</a:t>
            </a:r>
            <a:r>
              <a:rPr lang="en-US" sz="1600" b="1" dirty="0" smtClean="0"/>
              <a:t> rate of mosquito and Malaria parasites are influenced by temperature: </a:t>
            </a:r>
          </a:p>
          <a:p>
            <a:pPr marL="720000" indent="-279400">
              <a:buFont typeface="Wingdings" pitchFamily="2" charset="2"/>
              <a:buChar char="Ø"/>
            </a:pPr>
            <a:r>
              <a:rPr lang="en-US" sz="1600" b="1" dirty="0" smtClean="0"/>
              <a:t>Red line: below 16</a:t>
            </a:r>
            <a:r>
              <a:rPr lang="zh-CN" altLang="en-US" sz="1400" b="1" dirty="0" smtClean="0"/>
              <a:t>℃</a:t>
            </a:r>
            <a:r>
              <a:rPr lang="en-US" sz="1600" b="1" dirty="0" smtClean="0"/>
              <a:t>, the mosquito die, and suitability index increases with temperature between 16</a:t>
            </a:r>
            <a:r>
              <a:rPr lang="zh-CN" altLang="en-US" sz="1400" b="1" dirty="0" smtClean="0"/>
              <a:t>℃</a:t>
            </a:r>
            <a:r>
              <a:rPr lang="en-US" altLang="zh-CN" sz="1600" b="1" dirty="0" smtClean="0"/>
              <a:t> to 23</a:t>
            </a:r>
            <a:r>
              <a:rPr lang="zh-CN" altLang="en-US" sz="1400" b="1" dirty="0" smtClean="0"/>
              <a:t>℃</a:t>
            </a:r>
            <a:r>
              <a:rPr lang="en-US" altLang="zh-CN" sz="1600" b="1" dirty="0" smtClean="0"/>
              <a:t>.</a:t>
            </a:r>
          </a:p>
          <a:p>
            <a:pPr marL="720000" indent="-279400">
              <a:buFont typeface="Wingdings" pitchFamily="2" charset="2"/>
              <a:buChar char="Ø"/>
            </a:pPr>
            <a:r>
              <a:rPr lang="en-US" sz="1600" b="1" dirty="0" smtClean="0"/>
              <a:t>Green line: above 14</a:t>
            </a:r>
            <a:r>
              <a:rPr lang="zh-CN" altLang="en-US" sz="1400" b="1" dirty="0" smtClean="0"/>
              <a:t>℃</a:t>
            </a:r>
            <a:r>
              <a:rPr lang="en-US" altLang="zh-CN" sz="1600" b="1" dirty="0" smtClean="0"/>
              <a:t>, </a:t>
            </a:r>
            <a:r>
              <a:rPr lang="en-US" sz="1600" b="1" dirty="0" smtClean="0"/>
              <a:t>the malaria parasites </a:t>
            </a:r>
            <a:r>
              <a:rPr lang="en-US" altLang="zh-CN" sz="1600" b="1" dirty="0" smtClean="0"/>
              <a:t>can complete their growth cycle, and the peak is between 17</a:t>
            </a:r>
            <a:r>
              <a:rPr lang="zh-CN" altLang="en-US" sz="1400" b="1" dirty="0" smtClean="0"/>
              <a:t>℃</a:t>
            </a:r>
            <a:r>
              <a:rPr lang="zh-CN" altLang="en-US" sz="1600" b="1" dirty="0" smtClean="0"/>
              <a:t> </a:t>
            </a:r>
            <a:r>
              <a:rPr lang="en-US" altLang="zh-CN" sz="1600" b="1" dirty="0" smtClean="0"/>
              <a:t>to 20</a:t>
            </a:r>
            <a:r>
              <a:rPr lang="zh-CN" altLang="en-US" sz="1400" b="1" dirty="0" smtClean="0"/>
              <a:t>℃</a:t>
            </a:r>
            <a:r>
              <a:rPr lang="en-US" altLang="zh-CN" sz="1600" b="1" dirty="0" smtClean="0"/>
              <a:t>.</a:t>
            </a:r>
            <a:endParaRPr lang="en-US" sz="1600" b="1" dirty="0" smtClean="0"/>
          </a:p>
          <a:p>
            <a:pPr marL="279400" indent="-279400">
              <a:buClr>
                <a:srgbClr val="C00000"/>
              </a:buClr>
              <a:buFont typeface="Wingdings" pitchFamily="2" charset="2"/>
              <a:buChar char="p"/>
            </a:pPr>
            <a:r>
              <a:rPr lang="en-US" altLang="zh-CN" sz="1600" b="1" dirty="0" smtClean="0"/>
              <a:t>When it reaches the threshold of Effective Accumulated Temperature(EAT)-about 200</a:t>
            </a:r>
            <a:r>
              <a:rPr lang="zh-CN" altLang="en-US" sz="1400" b="1" dirty="0" smtClean="0"/>
              <a:t>℃</a:t>
            </a:r>
            <a:r>
              <a:rPr lang="zh-CN" altLang="en-US" sz="1600" b="1" dirty="0" smtClean="0"/>
              <a:t> </a:t>
            </a:r>
            <a:r>
              <a:rPr lang="en-US" altLang="zh-CN" sz="1600" b="1" dirty="0" smtClean="0"/>
              <a:t>•day to grow up to a</a:t>
            </a:r>
            <a:r>
              <a:rPr lang="en-US" sz="1600" b="1" dirty="0" smtClean="0"/>
              <a:t>dult mosquito, </a:t>
            </a:r>
            <a:r>
              <a:rPr lang="en-US" altLang="zh-CN" sz="1600" b="1" dirty="0"/>
              <a:t>percentage </a:t>
            </a:r>
            <a:r>
              <a:rPr lang="en-US" altLang="zh-CN" sz="1600" b="1" dirty="0" smtClean="0"/>
              <a:t>of survival increases with ETA, and the peak is at 800 </a:t>
            </a:r>
            <a:r>
              <a:rPr lang="zh-CN" altLang="en-US" sz="1400" b="1" dirty="0" smtClean="0"/>
              <a:t>℃</a:t>
            </a:r>
            <a:r>
              <a:rPr lang="en-US" altLang="zh-CN" sz="1600" b="1" dirty="0" smtClean="0"/>
              <a:t>•day.</a:t>
            </a:r>
            <a:endParaRPr lang="zh-CN" altLang="en-US" sz="1600" b="1" dirty="0" smtClean="0"/>
          </a:p>
        </p:txBody>
      </p:sp>
      <p:pic>
        <p:nvPicPr>
          <p:cNvPr id="2052" name="Picture 4"/>
          <p:cNvPicPr>
            <a:picLocks noChangeAspect="1" noChangeArrowheads="1"/>
          </p:cNvPicPr>
          <p:nvPr/>
        </p:nvPicPr>
        <p:blipFill>
          <a:blip r:embed="rId3"/>
          <a:srcRect/>
          <a:stretch>
            <a:fillRect/>
          </a:stretch>
        </p:blipFill>
        <p:spPr bwMode="auto">
          <a:xfrm>
            <a:off x="4857752" y="1785926"/>
            <a:ext cx="3500462" cy="2748950"/>
          </a:xfrm>
          <a:prstGeom prst="rect">
            <a:avLst/>
          </a:prstGeom>
          <a:noFill/>
          <a:ln w="9525">
            <a:noFill/>
            <a:miter lim="800000"/>
            <a:headEnd/>
            <a:tailEnd/>
          </a:ln>
          <a:effectLst/>
        </p:spPr>
      </p:pic>
      <p:sp>
        <p:nvSpPr>
          <p:cNvPr id="9" name="TextBox 8"/>
          <p:cNvSpPr txBox="1"/>
          <p:nvPr/>
        </p:nvSpPr>
        <p:spPr>
          <a:xfrm>
            <a:off x="4926245" y="2026101"/>
            <a:ext cx="2759720" cy="461665"/>
          </a:xfrm>
          <a:prstGeom prst="rect">
            <a:avLst/>
          </a:prstGeom>
          <a:noFill/>
        </p:spPr>
        <p:txBody>
          <a:bodyPr wrap="square" rtlCol="0">
            <a:spAutoFit/>
          </a:bodyPr>
          <a:lstStyle/>
          <a:p>
            <a:pPr algn="ctr"/>
            <a:r>
              <a:rPr lang="en-US" altLang="zh-CN" sz="2400" b="1" dirty="0" smtClean="0"/>
              <a:t>EAT</a:t>
            </a:r>
            <a:endParaRPr lang="zh-CN" altLang="en-US" sz="2400" b="1" dirty="0"/>
          </a:p>
        </p:txBody>
      </p:sp>
      <p:pic>
        <p:nvPicPr>
          <p:cNvPr id="2053" name="Picture 5"/>
          <p:cNvPicPr>
            <a:picLocks noChangeAspect="1" noChangeArrowheads="1"/>
          </p:cNvPicPr>
          <p:nvPr/>
        </p:nvPicPr>
        <p:blipFill>
          <a:blip r:embed="rId4"/>
          <a:srcRect/>
          <a:stretch>
            <a:fillRect/>
          </a:stretch>
        </p:blipFill>
        <p:spPr bwMode="auto">
          <a:xfrm>
            <a:off x="1214414" y="1785926"/>
            <a:ext cx="3214710" cy="2643206"/>
          </a:xfrm>
          <a:prstGeom prst="rect">
            <a:avLst/>
          </a:prstGeom>
          <a:noFill/>
          <a:ln w="9525">
            <a:noFill/>
            <a:miter lim="800000"/>
            <a:headEnd/>
            <a:tailEnd/>
          </a:ln>
          <a:effectLst/>
        </p:spPr>
      </p:pic>
      <p:sp>
        <p:nvSpPr>
          <p:cNvPr id="8" name="TextBox 7"/>
          <p:cNvSpPr txBox="1"/>
          <p:nvPr/>
        </p:nvSpPr>
        <p:spPr>
          <a:xfrm>
            <a:off x="2661563" y="2500306"/>
            <a:ext cx="1196057" cy="461665"/>
          </a:xfrm>
          <a:prstGeom prst="rect">
            <a:avLst/>
          </a:prstGeom>
          <a:noFill/>
        </p:spPr>
        <p:txBody>
          <a:bodyPr wrap="square" rtlCol="0">
            <a:spAutoFit/>
          </a:bodyPr>
          <a:lstStyle/>
          <a:p>
            <a:r>
              <a:rPr lang="en-US" altLang="zh-CN" sz="2400" b="1" dirty="0" smtClean="0"/>
              <a:t>LST</a:t>
            </a:r>
            <a:endParaRPr lang="zh-CN" altLang="en-US" sz="2400" b="1" dirty="0"/>
          </a:p>
        </p:txBody>
      </p:sp>
      <p:sp>
        <p:nvSpPr>
          <p:cNvPr id="13" name="TextBox 12"/>
          <p:cNvSpPr txBox="1"/>
          <p:nvPr/>
        </p:nvSpPr>
        <p:spPr>
          <a:xfrm rot="16200000">
            <a:off x="456549" y="2253663"/>
            <a:ext cx="1015663" cy="1214445"/>
          </a:xfrm>
          <a:prstGeom prst="rect">
            <a:avLst/>
          </a:prstGeom>
          <a:noFill/>
        </p:spPr>
        <p:txBody>
          <a:bodyPr vert="eaVert" wrap="square" rtlCol="0">
            <a:spAutoFit/>
          </a:bodyPr>
          <a:lstStyle/>
          <a:p>
            <a:r>
              <a:rPr lang="en-US" altLang="zh-CN" b="1" dirty="0" smtClean="0">
                <a:cs typeface="Times New Roman" pitchFamily="18" charset="0"/>
              </a:rPr>
              <a:t>Suitability index for </a:t>
            </a:r>
          </a:p>
          <a:p>
            <a:r>
              <a:rPr lang="en-US" altLang="zh-CN" b="1" dirty="0" smtClean="0">
                <a:cs typeface="Times New Roman" pitchFamily="18" charset="0"/>
              </a:rPr>
              <a:t>malaria</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txBox="1">
            <a:spLocks/>
          </p:cNvSpPr>
          <p:nvPr/>
        </p:nvSpPr>
        <p:spPr>
          <a:xfrm>
            <a:off x="609600" y="184820"/>
            <a:ext cx="8229600" cy="723900"/>
          </a:xfrm>
          <a:prstGeom prst="rect">
            <a:avLst/>
          </a:prstGeom>
        </p:spPr>
        <p:txBody>
          <a:bodyPr/>
          <a:lstStyle/>
          <a:p>
            <a:pPr algn="ctr">
              <a:spcBef>
                <a:spcPct val="0"/>
              </a:spcBef>
              <a:defRPr/>
            </a:pPr>
            <a:r>
              <a:rPr lang="en-US" altLang="zh-CN" sz="3600" b="1" dirty="0" smtClean="0">
                <a:solidFill>
                  <a:srgbClr val="FFFF00"/>
                </a:solidFill>
                <a:effectLst>
                  <a:glow rad="101600">
                    <a:schemeClr val="accent1">
                      <a:satMod val="175000"/>
                      <a:alpha val="40000"/>
                    </a:schemeClr>
                  </a:glow>
                </a:effectLst>
                <a:latin typeface="+mj-lt"/>
                <a:ea typeface="+mj-ea"/>
                <a:cs typeface="+mj-cs"/>
              </a:rPr>
              <a:t>Current research results</a:t>
            </a:r>
          </a:p>
        </p:txBody>
      </p:sp>
      <p:sp>
        <p:nvSpPr>
          <p:cNvPr id="13" name="TextBox 12"/>
          <p:cNvSpPr txBox="1"/>
          <p:nvPr/>
        </p:nvSpPr>
        <p:spPr>
          <a:xfrm rot="16200000">
            <a:off x="1540090" y="2869907"/>
            <a:ext cx="1015663" cy="1214445"/>
          </a:xfrm>
          <a:prstGeom prst="rect">
            <a:avLst/>
          </a:prstGeom>
          <a:noFill/>
        </p:spPr>
        <p:txBody>
          <a:bodyPr vert="eaVert" wrap="square" rtlCol="0">
            <a:spAutoFit/>
          </a:bodyPr>
          <a:lstStyle/>
          <a:p>
            <a:r>
              <a:rPr lang="en-US" altLang="zh-CN" b="1" dirty="0" smtClean="0">
                <a:cs typeface="Times New Roman" pitchFamily="18" charset="0"/>
              </a:rPr>
              <a:t>Suitability index for malaria</a:t>
            </a:r>
          </a:p>
        </p:txBody>
      </p:sp>
      <p:pic>
        <p:nvPicPr>
          <p:cNvPr id="1026" name="Picture 2"/>
          <p:cNvPicPr>
            <a:picLocks noChangeAspect="1" noChangeArrowheads="1"/>
          </p:cNvPicPr>
          <p:nvPr/>
        </p:nvPicPr>
        <p:blipFill>
          <a:blip r:embed="rId3"/>
          <a:srcRect/>
          <a:stretch>
            <a:fillRect/>
          </a:stretch>
        </p:blipFill>
        <p:spPr bwMode="auto">
          <a:xfrm>
            <a:off x="2454510" y="1981278"/>
            <a:ext cx="5357850" cy="3391938"/>
          </a:xfrm>
          <a:prstGeom prst="rect">
            <a:avLst/>
          </a:prstGeom>
          <a:noFill/>
          <a:ln w="9525">
            <a:noFill/>
            <a:miter lim="800000"/>
            <a:headEnd/>
            <a:tailEnd/>
          </a:ln>
          <a:effectLst/>
        </p:spPr>
      </p:pic>
      <p:sp>
        <p:nvSpPr>
          <p:cNvPr id="7" name="TextBox 6"/>
          <p:cNvSpPr txBox="1"/>
          <p:nvPr/>
        </p:nvSpPr>
        <p:spPr>
          <a:xfrm>
            <a:off x="4023296" y="3815684"/>
            <a:ext cx="2160240" cy="461665"/>
          </a:xfrm>
          <a:prstGeom prst="rect">
            <a:avLst/>
          </a:prstGeom>
          <a:noFill/>
        </p:spPr>
        <p:txBody>
          <a:bodyPr wrap="square" rtlCol="0">
            <a:spAutoFit/>
          </a:bodyPr>
          <a:lstStyle/>
          <a:p>
            <a:r>
              <a:rPr lang="en-GB" altLang="zh-CN" sz="2400" b="1" dirty="0" smtClean="0"/>
              <a:t>Soil moisture</a:t>
            </a:r>
            <a:endParaRPr lang="zh-CN" altLang="en-US" sz="2400" b="1" dirty="0" smtClean="0"/>
          </a:p>
        </p:txBody>
      </p:sp>
      <p:sp>
        <p:nvSpPr>
          <p:cNvPr id="12" name="标题 1"/>
          <p:cNvSpPr txBox="1">
            <a:spLocks/>
          </p:cNvSpPr>
          <p:nvPr/>
        </p:nvSpPr>
        <p:spPr>
          <a:xfrm>
            <a:off x="17120" y="1000108"/>
            <a:ext cx="8841160" cy="723864"/>
          </a:xfrm>
          <a:prstGeom prst="rect">
            <a:avLst/>
          </a:prstGeom>
        </p:spPr>
        <p:txBody>
          <a:bodyPr>
            <a:noAutofit/>
          </a:bodyPr>
          <a:lstStyle/>
          <a:p>
            <a:pPr marL="0" lvl="1">
              <a:buFont typeface="Wingdings" pitchFamily="2" charset="2"/>
              <a:buChar char="n"/>
              <a:defRPr/>
            </a:pPr>
            <a:r>
              <a:rPr lang="en-US" altLang="zh-CN" sz="2400" b="1" i="1" dirty="0" smtClean="0">
                <a:solidFill>
                  <a:srgbClr val="A50021"/>
                </a:solidFill>
                <a:effectLst>
                  <a:outerShdw blurRad="38100" dist="38100" dir="2700000" algn="tl">
                    <a:srgbClr val="C0C0C0"/>
                  </a:outerShdw>
                </a:effectLst>
              </a:rPr>
              <a:t> Quantitative  suitability relationship between malaria and RS environmental parameters:</a:t>
            </a:r>
            <a:r>
              <a:rPr lang="en-US" altLang="zh-CN" sz="2400" b="1" i="1" dirty="0" smtClean="0">
                <a:solidFill>
                  <a:srgbClr val="A50021"/>
                </a:solidFill>
                <a:effectLst>
                  <a:outerShdw blurRad="38100" dist="38100" dir="2700000" algn="tl">
                    <a:srgbClr val="C0C0C0"/>
                  </a:outerShdw>
                </a:effectLst>
                <a:ea typeface="宋体" pitchFamily="2" charset="-122"/>
              </a:rPr>
              <a:t>  </a:t>
            </a:r>
            <a:r>
              <a:rPr kumimoji="0" lang="zh-CN" altLang="en-US" sz="2400" b="0" i="1" u="none" strike="noStrike" kern="0" cap="none" spc="0" normalizeH="0" baseline="0" noProof="0" dirty="0" smtClean="0">
                <a:ln>
                  <a:noFill/>
                </a:ln>
                <a:solidFill>
                  <a:srgbClr val="A50021"/>
                </a:solidFill>
                <a:effectLst>
                  <a:outerShdw blurRad="38100" dist="38100" dir="2700000" algn="tl">
                    <a:srgbClr val="C0C0C0"/>
                  </a:outerShdw>
                </a:effectLst>
                <a:uLnTx/>
                <a:uFillTx/>
                <a:latin typeface="Arial" pitchFamily="34" charset="0"/>
                <a:ea typeface="宋体" pitchFamily="2" charset="-122"/>
              </a:rPr>
              <a:t/>
            </a:r>
            <a:br>
              <a:rPr kumimoji="0" lang="zh-CN" altLang="en-US" sz="2400" b="0" i="1" u="none" strike="noStrike" kern="0" cap="none" spc="0" normalizeH="0" baseline="0" noProof="0" dirty="0" smtClean="0">
                <a:ln>
                  <a:noFill/>
                </a:ln>
                <a:solidFill>
                  <a:srgbClr val="A50021"/>
                </a:solidFill>
                <a:effectLst>
                  <a:outerShdw blurRad="38100" dist="38100" dir="2700000" algn="tl">
                    <a:srgbClr val="C0C0C0"/>
                  </a:outerShdw>
                </a:effectLst>
                <a:uLnTx/>
                <a:uFillTx/>
                <a:latin typeface="Arial" pitchFamily="34" charset="0"/>
                <a:ea typeface="宋体" pitchFamily="2" charset="-122"/>
              </a:rPr>
            </a:br>
            <a:r>
              <a:rPr kumimoji="0" lang="en-US" altLang="zh-CN" sz="2400" b="1" i="0" u="none" strike="noStrike" kern="1200" cap="none" spc="0" normalizeH="0" baseline="0" noProof="0" dirty="0" smtClean="0">
                <a:ln>
                  <a:noFill/>
                </a:ln>
                <a:solidFill>
                  <a:srgbClr val="002060"/>
                </a:solidFill>
                <a:effectLst/>
                <a:uLnTx/>
                <a:uFillTx/>
                <a:latin typeface="+mj-lt"/>
                <a:ea typeface="+mj-ea"/>
                <a:cs typeface="+mj-cs"/>
              </a:rPr>
              <a:t> </a:t>
            </a:r>
            <a:endParaRPr kumimoji="0" lang="en-US" altLang="zh-CN"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11" name="TextBox 10"/>
          <p:cNvSpPr txBox="1"/>
          <p:nvPr/>
        </p:nvSpPr>
        <p:spPr>
          <a:xfrm>
            <a:off x="467544" y="5301208"/>
            <a:ext cx="8190957" cy="64633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marL="279400" indent="-279400">
              <a:buFont typeface="Wingdings" pitchFamily="2" charset="2"/>
              <a:buChar char="Ø"/>
            </a:pPr>
            <a:r>
              <a:rPr lang="en-US" b="1" dirty="0"/>
              <a:t>Soil moisture can affect the humidity of air, too low or too high are not conductive to mosquito </a:t>
            </a:r>
            <a:r>
              <a:rPr lang="en-US" b="1" dirty="0" smtClean="0"/>
              <a:t>survival.</a:t>
            </a:r>
            <a:endParaRPr lang="en-US" b="1"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3"/>
          <p:cNvPicPr>
            <a:picLocks noChangeAspect="1" noChangeArrowheads="1"/>
          </p:cNvPicPr>
          <p:nvPr/>
        </p:nvPicPr>
        <p:blipFill>
          <a:blip r:embed="rId2"/>
          <a:srcRect/>
          <a:stretch>
            <a:fillRect/>
          </a:stretch>
        </p:blipFill>
        <p:spPr bwMode="auto">
          <a:xfrm>
            <a:off x="7445395" y="5459012"/>
            <a:ext cx="698505" cy="571504"/>
          </a:xfrm>
          <a:prstGeom prst="rect">
            <a:avLst/>
          </a:prstGeom>
          <a:noFill/>
          <a:ln w="9525">
            <a:noFill/>
            <a:miter lim="800000"/>
            <a:headEnd/>
            <a:tailEnd/>
          </a:ln>
          <a:effectLst/>
        </p:spPr>
      </p:pic>
      <p:pic>
        <p:nvPicPr>
          <p:cNvPr id="46082" name="Picture 2"/>
          <p:cNvPicPr>
            <a:picLocks noChangeAspect="1" noChangeArrowheads="1"/>
          </p:cNvPicPr>
          <p:nvPr/>
        </p:nvPicPr>
        <p:blipFill>
          <a:blip r:embed="rId3"/>
          <a:srcRect/>
          <a:stretch>
            <a:fillRect/>
          </a:stretch>
        </p:blipFill>
        <p:spPr bwMode="auto">
          <a:xfrm>
            <a:off x="7358082" y="3929066"/>
            <a:ext cx="785818" cy="1643074"/>
          </a:xfrm>
          <a:prstGeom prst="rect">
            <a:avLst/>
          </a:prstGeom>
          <a:noFill/>
          <a:ln w="9525">
            <a:noFill/>
            <a:miter lim="800000"/>
            <a:headEnd/>
            <a:tailEnd/>
          </a:ln>
          <a:effectLst/>
        </p:spPr>
      </p:pic>
      <p:sp>
        <p:nvSpPr>
          <p:cNvPr id="2" name="TextBox 1"/>
          <p:cNvSpPr txBox="1"/>
          <p:nvPr/>
        </p:nvSpPr>
        <p:spPr>
          <a:xfrm>
            <a:off x="333018" y="1488032"/>
            <a:ext cx="5286412" cy="369332"/>
          </a:xfrm>
          <a:prstGeom prst="rect">
            <a:avLst/>
          </a:prstGeom>
          <a:noFill/>
        </p:spPr>
        <p:txBody>
          <a:bodyPr wrap="square" rtlCol="0">
            <a:spAutoFit/>
          </a:bodyPr>
          <a:lstStyle/>
          <a:p>
            <a:r>
              <a:rPr lang="zh-CN" altLang="en-US" dirty="0" smtClean="0"/>
              <a:t>腾冲 </a:t>
            </a:r>
            <a:r>
              <a:rPr lang="en-US" altLang="zh-CN" dirty="0" smtClean="0"/>
              <a:t>2005</a:t>
            </a:r>
            <a:r>
              <a:rPr lang="zh-CN" altLang="en-US" dirty="0" smtClean="0"/>
              <a:t>年</a:t>
            </a:r>
            <a:r>
              <a:rPr lang="en-US" altLang="zh-CN" dirty="0" smtClean="0"/>
              <a:t>12</a:t>
            </a:r>
            <a:r>
              <a:rPr lang="zh-CN" altLang="en-US" dirty="0" smtClean="0"/>
              <a:t>个月的疟疾分布动态监测及分析</a:t>
            </a:r>
            <a:endParaRPr lang="zh-CN" altLang="en-US" dirty="0"/>
          </a:p>
        </p:txBody>
      </p:sp>
      <p:sp>
        <p:nvSpPr>
          <p:cNvPr id="4" name="TextBox 3"/>
          <p:cNvSpPr txBox="1"/>
          <p:nvPr/>
        </p:nvSpPr>
        <p:spPr>
          <a:xfrm>
            <a:off x="-71438" y="5867644"/>
            <a:ext cx="9215438" cy="369332"/>
          </a:xfrm>
          <a:prstGeom prst="rect">
            <a:avLst/>
          </a:prstGeom>
          <a:noFill/>
        </p:spPr>
        <p:txBody>
          <a:bodyPr wrap="square" rtlCol="0">
            <a:spAutoFit/>
          </a:bodyPr>
          <a:lstStyle/>
          <a:p>
            <a:r>
              <a:rPr lang="en-US" altLang="zh-CN" b="1" dirty="0" smtClean="0"/>
              <a:t>              Aug                   Sep                     Oct                       Nov           Dec /Jan(2006) </a:t>
            </a:r>
            <a:endParaRPr lang="zh-CN" altLang="en-US" b="1" dirty="0"/>
          </a:p>
        </p:txBody>
      </p:sp>
      <p:pic>
        <p:nvPicPr>
          <p:cNvPr id="44036" name="Picture 4"/>
          <p:cNvPicPr>
            <a:picLocks noChangeAspect="1" noChangeArrowheads="1"/>
          </p:cNvPicPr>
          <p:nvPr/>
        </p:nvPicPr>
        <p:blipFill>
          <a:blip r:embed="rId4"/>
          <a:srcRect/>
          <a:stretch>
            <a:fillRect/>
          </a:stretch>
        </p:blipFill>
        <p:spPr bwMode="auto">
          <a:xfrm>
            <a:off x="4547860" y="3783546"/>
            <a:ext cx="1404620" cy="2032656"/>
          </a:xfrm>
          <a:prstGeom prst="rect">
            <a:avLst/>
          </a:prstGeom>
          <a:noFill/>
          <a:ln w="57150">
            <a:solidFill>
              <a:srgbClr val="000000"/>
            </a:solidFill>
            <a:miter lim="800000"/>
            <a:headEnd/>
            <a:tailEnd/>
          </a:ln>
          <a:effectLst/>
        </p:spPr>
      </p:pic>
      <p:pic>
        <p:nvPicPr>
          <p:cNvPr id="44037" name="Picture 5"/>
          <p:cNvPicPr>
            <a:picLocks noChangeAspect="1" noChangeArrowheads="1"/>
          </p:cNvPicPr>
          <p:nvPr/>
        </p:nvPicPr>
        <p:blipFill>
          <a:blip r:embed="rId5"/>
          <a:srcRect/>
          <a:stretch>
            <a:fillRect/>
          </a:stretch>
        </p:blipFill>
        <p:spPr bwMode="auto">
          <a:xfrm>
            <a:off x="3071802" y="3783546"/>
            <a:ext cx="1404620" cy="2032656"/>
          </a:xfrm>
          <a:prstGeom prst="rect">
            <a:avLst/>
          </a:prstGeom>
          <a:noFill/>
          <a:ln w="57150">
            <a:solidFill>
              <a:srgbClr val="000000"/>
            </a:solidFill>
            <a:miter lim="800000"/>
            <a:headEnd/>
            <a:tailEnd/>
          </a:ln>
          <a:effectLst/>
        </p:spPr>
      </p:pic>
      <p:pic>
        <p:nvPicPr>
          <p:cNvPr id="44038" name="Picture 6"/>
          <p:cNvPicPr>
            <a:picLocks noChangeAspect="1" noChangeArrowheads="1"/>
          </p:cNvPicPr>
          <p:nvPr/>
        </p:nvPicPr>
        <p:blipFill>
          <a:blip r:embed="rId6"/>
          <a:srcRect/>
          <a:stretch>
            <a:fillRect/>
          </a:stretch>
        </p:blipFill>
        <p:spPr bwMode="auto">
          <a:xfrm>
            <a:off x="1643042" y="3783546"/>
            <a:ext cx="1404620" cy="2032656"/>
          </a:xfrm>
          <a:prstGeom prst="rect">
            <a:avLst/>
          </a:prstGeom>
          <a:noFill/>
          <a:ln w="57150">
            <a:solidFill>
              <a:srgbClr val="000000"/>
            </a:solidFill>
            <a:miter lim="800000"/>
            <a:headEnd/>
            <a:tailEnd/>
          </a:ln>
          <a:effectLst/>
        </p:spPr>
      </p:pic>
      <p:pic>
        <p:nvPicPr>
          <p:cNvPr id="44039" name="Picture 7"/>
          <p:cNvPicPr>
            <a:picLocks noChangeAspect="1" noChangeArrowheads="1"/>
          </p:cNvPicPr>
          <p:nvPr/>
        </p:nvPicPr>
        <p:blipFill>
          <a:blip r:embed="rId7"/>
          <a:srcRect/>
          <a:stretch>
            <a:fillRect/>
          </a:stretch>
        </p:blipFill>
        <p:spPr bwMode="auto">
          <a:xfrm>
            <a:off x="214282" y="3783546"/>
            <a:ext cx="1404620" cy="2032656"/>
          </a:xfrm>
          <a:prstGeom prst="rect">
            <a:avLst/>
          </a:prstGeom>
          <a:noFill/>
          <a:ln w="57150">
            <a:solidFill>
              <a:srgbClr val="000000"/>
            </a:solidFill>
            <a:miter lim="800000"/>
            <a:headEnd/>
            <a:tailEnd/>
          </a:ln>
          <a:effectLst/>
        </p:spPr>
      </p:pic>
      <p:pic>
        <p:nvPicPr>
          <p:cNvPr id="44040" name="Picture 8"/>
          <p:cNvPicPr>
            <a:picLocks noChangeAspect="1" noChangeArrowheads="1"/>
          </p:cNvPicPr>
          <p:nvPr/>
        </p:nvPicPr>
        <p:blipFill>
          <a:blip r:embed="rId8"/>
          <a:srcRect/>
          <a:stretch>
            <a:fillRect/>
          </a:stretch>
        </p:blipFill>
        <p:spPr bwMode="auto">
          <a:xfrm>
            <a:off x="7405380" y="1413230"/>
            <a:ext cx="1404620" cy="2032656"/>
          </a:xfrm>
          <a:prstGeom prst="rect">
            <a:avLst/>
          </a:prstGeom>
          <a:noFill/>
          <a:ln w="57150">
            <a:solidFill>
              <a:srgbClr val="000000"/>
            </a:solidFill>
            <a:miter lim="800000"/>
            <a:headEnd/>
            <a:tailEnd/>
          </a:ln>
          <a:effectLst/>
        </p:spPr>
      </p:pic>
      <p:sp>
        <p:nvSpPr>
          <p:cNvPr id="11" name="TextBox 10"/>
          <p:cNvSpPr txBox="1"/>
          <p:nvPr/>
        </p:nvSpPr>
        <p:spPr>
          <a:xfrm>
            <a:off x="404456" y="3416858"/>
            <a:ext cx="8715404" cy="369332"/>
          </a:xfrm>
          <a:prstGeom prst="rect">
            <a:avLst/>
          </a:prstGeom>
          <a:noFill/>
        </p:spPr>
        <p:txBody>
          <a:bodyPr wrap="square" rtlCol="0">
            <a:spAutoFit/>
          </a:bodyPr>
          <a:lstStyle/>
          <a:p>
            <a:r>
              <a:rPr lang="en-US" altLang="zh-CN" b="1" dirty="0" smtClean="0"/>
              <a:t>     Feb                   March                 April                    May                     Jun                     Jul</a:t>
            </a:r>
            <a:endParaRPr lang="zh-CN" altLang="en-US" b="1" dirty="0"/>
          </a:p>
        </p:txBody>
      </p:sp>
      <p:pic>
        <p:nvPicPr>
          <p:cNvPr id="44041" name="Picture 9"/>
          <p:cNvPicPr>
            <a:picLocks noChangeAspect="1" noChangeArrowheads="1"/>
          </p:cNvPicPr>
          <p:nvPr/>
        </p:nvPicPr>
        <p:blipFill>
          <a:blip r:embed="rId9"/>
          <a:srcRect/>
          <a:stretch>
            <a:fillRect/>
          </a:stretch>
        </p:blipFill>
        <p:spPr bwMode="auto">
          <a:xfrm>
            <a:off x="261580" y="1416594"/>
            <a:ext cx="1404620" cy="2032656"/>
          </a:xfrm>
          <a:prstGeom prst="rect">
            <a:avLst/>
          </a:prstGeom>
          <a:noFill/>
          <a:ln w="57150">
            <a:solidFill>
              <a:srgbClr val="000000"/>
            </a:solidFill>
            <a:miter lim="800000"/>
            <a:headEnd/>
            <a:tailEnd/>
          </a:ln>
          <a:effectLst/>
        </p:spPr>
      </p:pic>
      <p:pic>
        <p:nvPicPr>
          <p:cNvPr id="44042" name="Picture 10"/>
          <p:cNvPicPr>
            <a:picLocks noChangeAspect="1" noChangeArrowheads="1"/>
          </p:cNvPicPr>
          <p:nvPr/>
        </p:nvPicPr>
        <p:blipFill>
          <a:blip r:embed="rId10"/>
          <a:srcRect/>
          <a:stretch>
            <a:fillRect/>
          </a:stretch>
        </p:blipFill>
        <p:spPr bwMode="auto">
          <a:xfrm>
            <a:off x="1690340" y="1416594"/>
            <a:ext cx="1404620" cy="2032656"/>
          </a:xfrm>
          <a:prstGeom prst="rect">
            <a:avLst/>
          </a:prstGeom>
          <a:noFill/>
          <a:ln w="57150">
            <a:solidFill>
              <a:srgbClr val="000000"/>
            </a:solidFill>
            <a:miter lim="800000"/>
            <a:headEnd/>
            <a:tailEnd/>
          </a:ln>
          <a:effectLst/>
        </p:spPr>
      </p:pic>
      <p:pic>
        <p:nvPicPr>
          <p:cNvPr id="44043" name="Picture 11"/>
          <p:cNvPicPr>
            <a:picLocks noChangeAspect="1" noChangeArrowheads="1"/>
          </p:cNvPicPr>
          <p:nvPr/>
        </p:nvPicPr>
        <p:blipFill>
          <a:blip r:embed="rId11"/>
          <a:srcRect/>
          <a:stretch>
            <a:fillRect/>
          </a:stretch>
        </p:blipFill>
        <p:spPr bwMode="auto">
          <a:xfrm>
            <a:off x="3119100" y="1407562"/>
            <a:ext cx="1404620" cy="2032656"/>
          </a:xfrm>
          <a:prstGeom prst="rect">
            <a:avLst/>
          </a:prstGeom>
          <a:noFill/>
          <a:ln w="57150">
            <a:solidFill>
              <a:srgbClr val="000000"/>
            </a:solidFill>
            <a:miter lim="800000"/>
            <a:headEnd/>
            <a:tailEnd/>
          </a:ln>
          <a:effectLst/>
        </p:spPr>
      </p:pic>
      <p:pic>
        <p:nvPicPr>
          <p:cNvPr id="44044" name="Picture 12"/>
          <p:cNvPicPr>
            <a:picLocks noChangeAspect="1" noChangeArrowheads="1"/>
          </p:cNvPicPr>
          <p:nvPr/>
        </p:nvPicPr>
        <p:blipFill>
          <a:blip r:embed="rId12"/>
          <a:srcRect/>
          <a:stretch>
            <a:fillRect/>
          </a:stretch>
        </p:blipFill>
        <p:spPr bwMode="auto">
          <a:xfrm>
            <a:off x="4547860" y="1406842"/>
            <a:ext cx="1404620" cy="2032656"/>
          </a:xfrm>
          <a:prstGeom prst="rect">
            <a:avLst/>
          </a:prstGeom>
          <a:noFill/>
          <a:ln w="57150">
            <a:solidFill>
              <a:srgbClr val="000000"/>
            </a:solidFill>
            <a:miter lim="800000"/>
            <a:headEnd/>
            <a:tailEnd/>
          </a:ln>
          <a:effectLst/>
        </p:spPr>
      </p:pic>
      <p:pic>
        <p:nvPicPr>
          <p:cNvPr id="44045" name="Picture 13"/>
          <p:cNvPicPr>
            <a:picLocks noChangeAspect="1" noChangeArrowheads="1"/>
          </p:cNvPicPr>
          <p:nvPr/>
        </p:nvPicPr>
        <p:blipFill>
          <a:blip r:embed="rId13"/>
          <a:srcRect/>
          <a:stretch>
            <a:fillRect/>
          </a:stretch>
        </p:blipFill>
        <p:spPr bwMode="auto">
          <a:xfrm>
            <a:off x="5976620" y="1402056"/>
            <a:ext cx="1404620" cy="2032656"/>
          </a:xfrm>
          <a:prstGeom prst="rect">
            <a:avLst/>
          </a:prstGeom>
          <a:noFill/>
          <a:ln w="57150">
            <a:solidFill>
              <a:srgbClr val="000000"/>
            </a:solidFill>
            <a:miter lim="800000"/>
            <a:headEnd/>
            <a:tailEnd/>
          </a:ln>
          <a:effectLst/>
        </p:spPr>
      </p:pic>
      <p:sp>
        <p:nvSpPr>
          <p:cNvPr id="21" name="TextBox 20"/>
          <p:cNvSpPr txBox="1"/>
          <p:nvPr/>
        </p:nvSpPr>
        <p:spPr>
          <a:xfrm>
            <a:off x="8001024" y="3786190"/>
            <a:ext cx="1214446" cy="2585323"/>
          </a:xfrm>
          <a:prstGeom prst="rect">
            <a:avLst/>
          </a:prstGeom>
          <a:noFill/>
        </p:spPr>
        <p:txBody>
          <a:bodyPr wrap="square" rtlCol="0">
            <a:spAutoFit/>
          </a:bodyPr>
          <a:lstStyle/>
          <a:p>
            <a:r>
              <a:rPr lang="en-US" altLang="zh-CN" b="1" dirty="0" smtClean="0"/>
              <a:t>High risk</a:t>
            </a:r>
          </a:p>
          <a:p>
            <a:endParaRPr lang="en-US" altLang="zh-CN" b="1" dirty="0" smtClean="0"/>
          </a:p>
          <a:p>
            <a:endParaRPr lang="en-US" altLang="zh-CN" b="1" dirty="0" smtClean="0"/>
          </a:p>
          <a:p>
            <a:endParaRPr lang="en-US" altLang="zh-CN" b="1" dirty="0" smtClean="0"/>
          </a:p>
          <a:p>
            <a:endParaRPr lang="en-US" altLang="zh-CN" b="1" dirty="0" smtClean="0"/>
          </a:p>
          <a:p>
            <a:r>
              <a:rPr lang="en-US" altLang="zh-CN" b="1" dirty="0" smtClean="0"/>
              <a:t>Low risk</a:t>
            </a:r>
          </a:p>
          <a:p>
            <a:endParaRPr lang="en-US" altLang="zh-CN" b="1" dirty="0" smtClean="0"/>
          </a:p>
          <a:p>
            <a:r>
              <a:rPr lang="en-US" altLang="zh-CN" b="1" dirty="0" smtClean="0"/>
              <a:t>No risk</a:t>
            </a:r>
          </a:p>
          <a:p>
            <a:endParaRPr lang="zh-CN" altLang="en-US" b="1" dirty="0"/>
          </a:p>
        </p:txBody>
      </p:sp>
      <p:sp>
        <p:nvSpPr>
          <p:cNvPr id="22" name="标题 1"/>
          <p:cNvSpPr txBox="1">
            <a:spLocks/>
          </p:cNvSpPr>
          <p:nvPr/>
        </p:nvSpPr>
        <p:spPr>
          <a:xfrm>
            <a:off x="88558" y="919186"/>
            <a:ext cx="8841160" cy="723864"/>
          </a:xfrm>
          <a:prstGeom prst="rect">
            <a:avLst/>
          </a:prstGeom>
        </p:spPr>
        <p:txBody>
          <a:bodyPr>
            <a:noAutofit/>
          </a:bodyPr>
          <a:lstStyle/>
          <a:p>
            <a:pPr marL="0" lvl="1">
              <a:buFont typeface="Wingdings" pitchFamily="2" charset="2"/>
              <a:buChar char="n"/>
              <a:defRPr/>
            </a:pPr>
            <a:r>
              <a:rPr lang="en-US" altLang="zh-CN" sz="2400" b="1" i="1" dirty="0" smtClean="0">
                <a:solidFill>
                  <a:srgbClr val="A50021"/>
                </a:solidFill>
                <a:effectLst>
                  <a:outerShdw blurRad="38100" dist="38100" dir="2700000" algn="tl">
                    <a:srgbClr val="C0C0C0"/>
                  </a:outerShdw>
                </a:effectLst>
              </a:rPr>
              <a:t>12 months’ dynamic monitoring results of </a:t>
            </a:r>
            <a:r>
              <a:rPr lang="en-US" altLang="zh-CN" sz="2400" b="1" i="1" dirty="0" err="1" smtClean="0">
                <a:solidFill>
                  <a:srgbClr val="A50021"/>
                </a:solidFill>
                <a:effectLst>
                  <a:outerShdw blurRad="38100" dist="38100" dir="2700000" algn="tl">
                    <a:srgbClr val="C0C0C0"/>
                  </a:outerShdw>
                </a:effectLst>
              </a:rPr>
              <a:t>Tengchong</a:t>
            </a:r>
            <a:endParaRPr lang="zh-CN" altLang="zh-CN" sz="2400" b="1" i="1" dirty="0" smtClean="0">
              <a:solidFill>
                <a:srgbClr val="A50021"/>
              </a:solidFill>
              <a:effectLst>
                <a:outerShdw blurRad="38100" dist="38100" dir="2700000" algn="tl">
                  <a:srgbClr val="C0C0C0"/>
                </a:outerShdw>
              </a:effectLst>
            </a:endParaRPr>
          </a:p>
        </p:txBody>
      </p:sp>
      <p:sp>
        <p:nvSpPr>
          <p:cNvPr id="24" name="Title 1"/>
          <p:cNvSpPr txBox="1">
            <a:spLocks/>
          </p:cNvSpPr>
          <p:nvPr/>
        </p:nvSpPr>
        <p:spPr>
          <a:xfrm>
            <a:off x="609600" y="184820"/>
            <a:ext cx="8229600" cy="723900"/>
          </a:xfrm>
          <a:prstGeom prst="rect">
            <a:avLst/>
          </a:prstGeom>
        </p:spPr>
        <p:txBody>
          <a:bodyPr/>
          <a:lstStyle/>
          <a:p>
            <a:pPr algn="ctr">
              <a:spcBef>
                <a:spcPct val="0"/>
              </a:spcBef>
              <a:defRPr/>
            </a:pPr>
            <a:r>
              <a:rPr lang="en-US" altLang="zh-CN" sz="3600" b="1" dirty="0" smtClean="0">
                <a:solidFill>
                  <a:srgbClr val="FFFF00"/>
                </a:solidFill>
                <a:effectLst>
                  <a:glow rad="101600">
                    <a:schemeClr val="accent1">
                      <a:satMod val="175000"/>
                      <a:alpha val="40000"/>
                    </a:schemeClr>
                  </a:glow>
                </a:effectLst>
                <a:latin typeface="+mj-lt"/>
                <a:ea typeface="+mj-ea"/>
                <a:cs typeface="+mj-cs"/>
              </a:rPr>
              <a:t>Current research results</a:t>
            </a:r>
          </a:p>
        </p:txBody>
      </p:sp>
      <p:pic>
        <p:nvPicPr>
          <p:cNvPr id="23" name="Picture 9"/>
          <p:cNvPicPr>
            <a:picLocks noChangeAspect="1" noChangeArrowheads="1"/>
          </p:cNvPicPr>
          <p:nvPr/>
        </p:nvPicPr>
        <p:blipFill>
          <a:blip r:embed="rId9"/>
          <a:srcRect/>
          <a:stretch>
            <a:fillRect/>
          </a:stretch>
        </p:blipFill>
        <p:spPr bwMode="auto">
          <a:xfrm>
            <a:off x="6000760" y="3771200"/>
            <a:ext cx="1404620" cy="2032656"/>
          </a:xfrm>
          <a:prstGeom prst="rect">
            <a:avLst/>
          </a:prstGeom>
          <a:noFill/>
          <a:ln w="57150">
            <a:solidFill>
              <a:srgbClr val="000000"/>
            </a:solidFill>
            <a:miter lim="800000"/>
            <a:headEnd/>
            <a:tailEnd/>
          </a:ln>
          <a:effec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3"/>
          <p:cNvPicPr>
            <a:picLocks noChangeAspect="1" noChangeArrowheads="1"/>
          </p:cNvPicPr>
          <p:nvPr/>
        </p:nvPicPr>
        <p:blipFill>
          <a:blip r:embed="rId3"/>
          <a:srcRect/>
          <a:stretch>
            <a:fillRect/>
          </a:stretch>
        </p:blipFill>
        <p:spPr bwMode="auto">
          <a:xfrm>
            <a:off x="9786974" y="3357562"/>
            <a:ext cx="1857388" cy="2768369"/>
          </a:xfrm>
          <a:prstGeom prst="rect">
            <a:avLst/>
          </a:prstGeom>
          <a:noFill/>
          <a:ln w="9525">
            <a:noFill/>
            <a:miter lim="800000"/>
            <a:headEnd/>
            <a:tailEnd/>
          </a:ln>
          <a:effectLst/>
        </p:spPr>
      </p:pic>
      <p:pic>
        <p:nvPicPr>
          <p:cNvPr id="45060" name="Picture 4"/>
          <p:cNvPicPr>
            <a:picLocks noChangeAspect="1" noChangeArrowheads="1"/>
          </p:cNvPicPr>
          <p:nvPr/>
        </p:nvPicPr>
        <p:blipFill>
          <a:blip r:embed="rId4"/>
          <a:srcRect/>
          <a:stretch>
            <a:fillRect/>
          </a:stretch>
        </p:blipFill>
        <p:spPr bwMode="auto">
          <a:xfrm>
            <a:off x="9572660" y="500042"/>
            <a:ext cx="1909283" cy="2871771"/>
          </a:xfrm>
          <a:prstGeom prst="rect">
            <a:avLst/>
          </a:prstGeom>
          <a:noFill/>
          <a:ln w="9525">
            <a:noFill/>
            <a:miter lim="800000"/>
            <a:headEnd/>
            <a:tailEnd/>
          </a:ln>
          <a:effectLst/>
        </p:spPr>
      </p:pic>
      <p:sp>
        <p:nvSpPr>
          <p:cNvPr id="7" name="TextBox 6"/>
          <p:cNvSpPr txBox="1"/>
          <p:nvPr/>
        </p:nvSpPr>
        <p:spPr>
          <a:xfrm>
            <a:off x="9501222" y="3143248"/>
            <a:ext cx="1928794" cy="369332"/>
          </a:xfrm>
          <a:prstGeom prst="rect">
            <a:avLst/>
          </a:prstGeom>
          <a:solidFill>
            <a:srgbClr val="F8F8F8"/>
          </a:solidFill>
          <a:ln>
            <a:solidFill>
              <a:srgbClr val="F8F8F8"/>
            </a:solidFill>
          </a:ln>
        </p:spPr>
        <p:txBody>
          <a:bodyPr wrap="square" rtlCol="0">
            <a:spAutoFit/>
          </a:bodyPr>
          <a:lstStyle/>
          <a:p>
            <a:pPr algn="ctr"/>
            <a:r>
              <a:rPr lang="en-US" altLang="zh-CN" b="1" dirty="0" smtClean="0"/>
              <a:t>        September</a:t>
            </a:r>
            <a:endParaRPr lang="zh-CN" altLang="en-US" b="1" dirty="0"/>
          </a:p>
        </p:txBody>
      </p:sp>
      <p:sp>
        <p:nvSpPr>
          <p:cNvPr id="10" name="标题 1"/>
          <p:cNvSpPr txBox="1">
            <a:spLocks/>
          </p:cNvSpPr>
          <p:nvPr/>
        </p:nvSpPr>
        <p:spPr>
          <a:xfrm>
            <a:off x="71406" y="1000108"/>
            <a:ext cx="8841160" cy="723864"/>
          </a:xfrm>
          <a:prstGeom prst="rect">
            <a:avLst/>
          </a:prstGeom>
        </p:spPr>
        <p:txBody>
          <a:bodyPr>
            <a:noAutofit/>
          </a:bodyPr>
          <a:lstStyle/>
          <a:p>
            <a:pPr marL="0" lvl="1">
              <a:buFont typeface="Wingdings" pitchFamily="2" charset="2"/>
              <a:buChar char="n"/>
              <a:defRPr/>
            </a:pPr>
            <a:r>
              <a:rPr lang="en-US" altLang="zh-CN" sz="2400" b="1" i="1" dirty="0" smtClean="0">
                <a:solidFill>
                  <a:srgbClr val="A50021"/>
                </a:solidFill>
                <a:effectLst>
                  <a:outerShdw blurRad="38100" dist="38100" dir="2700000" algn="tl">
                    <a:srgbClr val="C0C0C0"/>
                  </a:outerShdw>
                </a:effectLst>
              </a:rPr>
              <a:t> Validation and analysis</a:t>
            </a:r>
            <a:endParaRPr lang="zh-CN" altLang="zh-CN" sz="2400" b="1" i="1" dirty="0" smtClean="0">
              <a:solidFill>
                <a:srgbClr val="A50021"/>
              </a:solidFill>
              <a:effectLst>
                <a:outerShdw blurRad="38100" dist="38100" dir="2700000" algn="tl">
                  <a:srgbClr val="C0C0C0"/>
                </a:outerShdw>
              </a:effectLst>
            </a:endParaRPr>
          </a:p>
        </p:txBody>
      </p:sp>
      <p:sp>
        <p:nvSpPr>
          <p:cNvPr id="11" name="TextBox 10"/>
          <p:cNvSpPr txBox="1"/>
          <p:nvPr/>
        </p:nvSpPr>
        <p:spPr>
          <a:xfrm>
            <a:off x="9644098" y="6215082"/>
            <a:ext cx="1571636" cy="369332"/>
          </a:xfrm>
          <a:prstGeom prst="rect">
            <a:avLst/>
          </a:prstGeom>
          <a:noFill/>
        </p:spPr>
        <p:txBody>
          <a:bodyPr wrap="square" rtlCol="0">
            <a:spAutoFit/>
          </a:bodyPr>
          <a:lstStyle/>
          <a:p>
            <a:r>
              <a:rPr lang="en-US" altLang="zh-CN" b="1" dirty="0" smtClean="0"/>
              <a:t>August</a:t>
            </a:r>
            <a:endParaRPr lang="zh-CN" altLang="en-US" b="1" dirty="0"/>
          </a:p>
        </p:txBody>
      </p:sp>
      <p:sp>
        <p:nvSpPr>
          <p:cNvPr id="12" name="TextBox 11"/>
          <p:cNvSpPr txBox="1"/>
          <p:nvPr/>
        </p:nvSpPr>
        <p:spPr>
          <a:xfrm rot="16200000">
            <a:off x="194261" y="2364199"/>
            <a:ext cx="738664" cy="1248062"/>
          </a:xfrm>
          <a:prstGeom prst="rect">
            <a:avLst/>
          </a:prstGeom>
          <a:noFill/>
        </p:spPr>
        <p:txBody>
          <a:bodyPr vert="vert" wrap="square" rtlCol="0">
            <a:spAutoFit/>
          </a:bodyPr>
          <a:lstStyle/>
          <a:p>
            <a:pPr algn="r"/>
            <a:r>
              <a:rPr lang="en-US" altLang="zh-CN" b="1" dirty="0" smtClean="0">
                <a:latin typeface="Times New Roman" pitchFamily="18" charset="0"/>
                <a:cs typeface="Times New Roman" pitchFamily="18" charset="0"/>
              </a:rPr>
              <a:t>Indigenous case</a:t>
            </a:r>
            <a:endParaRPr lang="zh-CN" altLang="en-US" b="1" dirty="0">
              <a:latin typeface="Times New Roman" pitchFamily="18" charset="0"/>
              <a:cs typeface="Times New Roman" pitchFamily="18" charset="0"/>
            </a:endParaRPr>
          </a:p>
        </p:txBody>
      </p:sp>
      <p:sp>
        <p:nvSpPr>
          <p:cNvPr id="13" name="TextBox 12"/>
          <p:cNvSpPr txBox="1"/>
          <p:nvPr/>
        </p:nvSpPr>
        <p:spPr>
          <a:xfrm rot="16200000">
            <a:off x="8014366" y="2540423"/>
            <a:ext cx="1292662" cy="895614"/>
          </a:xfrm>
          <a:prstGeom prst="rect">
            <a:avLst/>
          </a:prstGeom>
          <a:noFill/>
        </p:spPr>
        <p:txBody>
          <a:bodyPr vert="vert" wrap="square" rtlCol="0">
            <a:spAutoFit/>
          </a:bodyPr>
          <a:lstStyle/>
          <a:p>
            <a:r>
              <a:rPr lang="en-US" altLang="zh-CN" b="1" dirty="0">
                <a:latin typeface="Times New Roman" pitchFamily="18" charset="0"/>
                <a:cs typeface="Times New Roman" pitchFamily="18" charset="0"/>
              </a:rPr>
              <a:t>P</a:t>
            </a:r>
            <a:r>
              <a:rPr lang="en-US" altLang="zh-CN" b="1" dirty="0" smtClean="0">
                <a:latin typeface="Times New Roman" pitchFamily="18" charset="0"/>
                <a:cs typeface="Times New Roman" pitchFamily="18" charset="0"/>
              </a:rPr>
              <a:t>ercent  of risk</a:t>
            </a:r>
          </a:p>
          <a:p>
            <a:r>
              <a:rPr lang="en-US" altLang="zh-CN" b="1" dirty="0" smtClean="0">
                <a:latin typeface="Times New Roman" pitchFamily="18" charset="0"/>
                <a:cs typeface="Times New Roman" pitchFamily="18" charset="0"/>
              </a:rPr>
              <a:t>area</a:t>
            </a:r>
          </a:p>
          <a:p>
            <a:endParaRPr lang="zh-CN" altLang="en-US" b="1" dirty="0" smtClean="0">
              <a:latin typeface="Times New Roman" pitchFamily="18" charset="0"/>
              <a:cs typeface="Times New Roman" pitchFamily="18" charset="0"/>
            </a:endParaRPr>
          </a:p>
        </p:txBody>
      </p:sp>
      <p:sp>
        <p:nvSpPr>
          <p:cNvPr id="15" name="TextBox 14"/>
          <p:cNvSpPr txBox="1"/>
          <p:nvPr/>
        </p:nvSpPr>
        <p:spPr>
          <a:xfrm>
            <a:off x="928662" y="4500570"/>
            <a:ext cx="3857652" cy="369332"/>
          </a:xfrm>
          <a:prstGeom prst="rect">
            <a:avLst/>
          </a:prstGeom>
          <a:noFill/>
        </p:spPr>
        <p:txBody>
          <a:bodyPr wrap="square" rtlCol="0">
            <a:spAutoFit/>
          </a:bodyPr>
          <a:lstStyle/>
          <a:p>
            <a:pPr algn="ctr"/>
            <a:r>
              <a:rPr lang="en-US" altLang="zh-CN" b="1" dirty="0" smtClean="0"/>
              <a:t>Month</a:t>
            </a:r>
            <a:endParaRPr lang="zh-CN" altLang="en-US" b="1" dirty="0"/>
          </a:p>
        </p:txBody>
      </p:sp>
      <p:sp>
        <p:nvSpPr>
          <p:cNvPr id="16" name="TextBox 15"/>
          <p:cNvSpPr txBox="1"/>
          <p:nvPr/>
        </p:nvSpPr>
        <p:spPr>
          <a:xfrm>
            <a:off x="674689" y="5292882"/>
            <a:ext cx="7794622" cy="707886"/>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marL="342900" indent="-342900">
              <a:buFont typeface="Arial" pitchFamily="34" charset="0"/>
              <a:buChar char="•"/>
            </a:pPr>
            <a:r>
              <a:rPr lang="en-US" altLang="zh-CN" sz="2000" b="1" dirty="0" smtClean="0"/>
              <a:t>The changing trend of predicted malaria risk is in consist with the indigenous data. </a:t>
            </a:r>
          </a:p>
        </p:txBody>
      </p:sp>
      <p:graphicFrame>
        <p:nvGraphicFramePr>
          <p:cNvPr id="18" name="图表 17"/>
          <p:cNvGraphicFramePr/>
          <p:nvPr/>
        </p:nvGraphicFramePr>
        <p:xfrm>
          <a:off x="1214414" y="1640746"/>
          <a:ext cx="3214710" cy="3000396"/>
        </p:xfrm>
        <a:graphic>
          <a:graphicData uri="http://schemas.openxmlformats.org/drawingml/2006/chart">
            <c:chart xmlns:c="http://schemas.openxmlformats.org/drawingml/2006/chart" xmlns:r="http://schemas.openxmlformats.org/officeDocument/2006/relationships" r:id="rId5"/>
          </a:graphicData>
        </a:graphic>
      </p:graphicFrame>
      <p:sp>
        <p:nvSpPr>
          <p:cNvPr id="20" name="TextBox 19"/>
          <p:cNvSpPr txBox="1"/>
          <p:nvPr/>
        </p:nvSpPr>
        <p:spPr>
          <a:xfrm>
            <a:off x="3779912" y="2639793"/>
            <a:ext cx="1015663" cy="646331"/>
          </a:xfrm>
          <a:prstGeom prst="rect">
            <a:avLst/>
          </a:prstGeom>
          <a:noFill/>
        </p:spPr>
        <p:txBody>
          <a:bodyPr vert="horz" wrap="square" rtlCol="0">
            <a:spAutoFit/>
          </a:bodyPr>
          <a:lstStyle/>
          <a:p>
            <a:pPr algn="r"/>
            <a:r>
              <a:rPr lang="en-US" altLang="zh-CN" b="1" dirty="0" smtClean="0">
                <a:latin typeface="Times New Roman" pitchFamily="18" charset="0"/>
                <a:cs typeface="Times New Roman" pitchFamily="18" charset="0"/>
              </a:rPr>
              <a:t>Malaria risk</a:t>
            </a:r>
            <a:endParaRPr lang="zh-CN" altLang="en-US" b="1" dirty="0" smtClean="0">
              <a:latin typeface="Times New Roman" pitchFamily="18" charset="0"/>
              <a:cs typeface="Times New Roman" pitchFamily="18" charset="0"/>
            </a:endParaRPr>
          </a:p>
        </p:txBody>
      </p:sp>
      <p:graphicFrame>
        <p:nvGraphicFramePr>
          <p:cNvPr id="21" name="图表 20"/>
          <p:cNvGraphicFramePr/>
          <p:nvPr/>
        </p:nvGraphicFramePr>
        <p:xfrm>
          <a:off x="4786314" y="1285860"/>
          <a:ext cx="3500462" cy="3571900"/>
        </p:xfrm>
        <a:graphic>
          <a:graphicData uri="http://schemas.openxmlformats.org/drawingml/2006/chart">
            <c:chart xmlns:c="http://schemas.openxmlformats.org/drawingml/2006/chart" xmlns:r="http://schemas.openxmlformats.org/officeDocument/2006/relationships" r:id="rId6"/>
          </a:graphicData>
        </a:graphic>
      </p:graphicFrame>
      <p:sp>
        <p:nvSpPr>
          <p:cNvPr id="22" name="TextBox 21"/>
          <p:cNvSpPr txBox="1"/>
          <p:nvPr/>
        </p:nvSpPr>
        <p:spPr>
          <a:xfrm>
            <a:off x="4500562" y="4500570"/>
            <a:ext cx="3857652" cy="369332"/>
          </a:xfrm>
          <a:prstGeom prst="rect">
            <a:avLst/>
          </a:prstGeom>
          <a:noFill/>
        </p:spPr>
        <p:txBody>
          <a:bodyPr wrap="square" rtlCol="0">
            <a:spAutoFit/>
          </a:bodyPr>
          <a:lstStyle/>
          <a:p>
            <a:pPr algn="ctr"/>
            <a:r>
              <a:rPr lang="en-US" altLang="zh-CN" b="1" dirty="0" smtClean="0"/>
              <a:t>Month</a:t>
            </a:r>
            <a:endParaRPr lang="zh-CN" altLang="en-US" b="1" dirty="0"/>
          </a:p>
        </p:txBody>
      </p:sp>
      <p:cxnSp>
        <p:nvCxnSpPr>
          <p:cNvPr id="3" name="直接箭头连接符 2"/>
          <p:cNvCxnSpPr/>
          <p:nvPr/>
        </p:nvCxnSpPr>
        <p:spPr>
          <a:xfrm>
            <a:off x="2987824" y="4869902"/>
            <a:ext cx="0" cy="35929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直接箭头连接符 18"/>
          <p:cNvCxnSpPr/>
          <p:nvPr/>
        </p:nvCxnSpPr>
        <p:spPr>
          <a:xfrm>
            <a:off x="6429388" y="4869902"/>
            <a:ext cx="0" cy="35929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3" name="Title 1"/>
          <p:cNvSpPr txBox="1">
            <a:spLocks/>
          </p:cNvSpPr>
          <p:nvPr/>
        </p:nvSpPr>
        <p:spPr>
          <a:xfrm>
            <a:off x="609600" y="184820"/>
            <a:ext cx="8229600" cy="723900"/>
          </a:xfrm>
          <a:prstGeom prst="rect">
            <a:avLst/>
          </a:prstGeom>
        </p:spPr>
        <p:txBody>
          <a:bodyPr/>
          <a:lstStyle/>
          <a:p>
            <a:pPr algn="ctr">
              <a:spcBef>
                <a:spcPct val="0"/>
              </a:spcBef>
              <a:defRPr/>
            </a:pPr>
            <a:r>
              <a:rPr lang="en-US" altLang="zh-CN" sz="3600" b="1" dirty="0" smtClean="0">
                <a:solidFill>
                  <a:srgbClr val="FFFF00"/>
                </a:solidFill>
                <a:effectLst>
                  <a:glow rad="101600">
                    <a:schemeClr val="accent1">
                      <a:satMod val="175000"/>
                      <a:alpha val="40000"/>
                    </a:schemeClr>
                  </a:glow>
                </a:effectLst>
                <a:latin typeface="+mj-lt"/>
                <a:ea typeface="+mj-ea"/>
                <a:cs typeface="+mj-cs"/>
              </a:rPr>
              <a:t>Current research results</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0" y="1015355"/>
            <a:ext cx="9468544" cy="430887"/>
          </a:xfrm>
          <a:prstGeom prst="rect">
            <a:avLst/>
          </a:prstGeom>
          <a:noFill/>
        </p:spPr>
        <p:txBody>
          <a:bodyPr wrap="square" rtlCol="0">
            <a:spAutoFit/>
          </a:bodyPr>
          <a:lstStyle/>
          <a:p>
            <a:pPr marL="342900" indent="-342900">
              <a:spcBef>
                <a:spcPct val="50000"/>
              </a:spcBef>
              <a:buFont typeface="Wingdings" pitchFamily="2" charset="2"/>
              <a:buChar char="n"/>
              <a:defRPr/>
            </a:pPr>
            <a:r>
              <a:rPr lang="en-US" altLang="zh-CN" sz="2200" b="1" i="1" dirty="0" smtClean="0">
                <a:solidFill>
                  <a:srgbClr val="A50021"/>
                </a:solidFill>
                <a:effectLst>
                  <a:outerShdw blurRad="38100" dist="38100" dir="2700000" algn="tl">
                    <a:srgbClr val="C0C0C0"/>
                  </a:outerShdw>
                </a:effectLst>
              </a:rPr>
              <a:t>Compare the predicted results with survey data </a:t>
            </a:r>
            <a:r>
              <a:rPr lang="en-US" altLang="zh-CN" sz="2200" b="1" i="1" dirty="0" smtClean="0">
                <a:solidFill>
                  <a:srgbClr val="00B050"/>
                </a:solidFill>
                <a:effectLst>
                  <a:outerShdw blurRad="38100" dist="38100" dir="2700000" algn="tl">
                    <a:srgbClr val="C0C0C0"/>
                  </a:outerShdw>
                </a:effectLst>
              </a:rPr>
              <a:t>(by village location)</a:t>
            </a:r>
            <a:endParaRPr lang="zh-CN" altLang="en-US" sz="2200" dirty="0">
              <a:solidFill>
                <a:srgbClr val="00B050"/>
              </a:solidFill>
            </a:endParaRPr>
          </a:p>
        </p:txBody>
      </p:sp>
      <p:pic>
        <p:nvPicPr>
          <p:cNvPr id="45058" name="Picture 2"/>
          <p:cNvPicPr>
            <a:picLocks noChangeAspect="1" noChangeArrowheads="1"/>
          </p:cNvPicPr>
          <p:nvPr/>
        </p:nvPicPr>
        <p:blipFill>
          <a:blip r:embed="rId2"/>
          <a:srcRect/>
          <a:stretch>
            <a:fillRect/>
          </a:stretch>
        </p:blipFill>
        <p:spPr bwMode="auto">
          <a:xfrm>
            <a:off x="5810586" y="3857628"/>
            <a:ext cx="1404620" cy="2032656"/>
          </a:xfrm>
          <a:prstGeom prst="rect">
            <a:avLst/>
          </a:prstGeom>
          <a:noFill/>
          <a:ln w="9525">
            <a:noFill/>
            <a:miter lim="800000"/>
            <a:headEnd/>
            <a:tailEnd/>
          </a:ln>
          <a:effectLst/>
        </p:spPr>
      </p:pic>
      <p:pic>
        <p:nvPicPr>
          <p:cNvPr id="45059" name="Picture 3"/>
          <p:cNvPicPr>
            <a:picLocks noChangeAspect="1" noChangeArrowheads="1"/>
          </p:cNvPicPr>
          <p:nvPr/>
        </p:nvPicPr>
        <p:blipFill>
          <a:blip r:embed="rId3"/>
          <a:srcRect/>
          <a:stretch>
            <a:fillRect/>
          </a:stretch>
        </p:blipFill>
        <p:spPr bwMode="auto">
          <a:xfrm>
            <a:off x="4381826" y="3896674"/>
            <a:ext cx="1404620" cy="2032656"/>
          </a:xfrm>
          <a:prstGeom prst="rect">
            <a:avLst/>
          </a:prstGeom>
          <a:noFill/>
          <a:ln w="9525">
            <a:noFill/>
            <a:miter lim="800000"/>
            <a:headEnd/>
            <a:tailEnd/>
          </a:ln>
          <a:effectLst/>
        </p:spPr>
      </p:pic>
      <p:sp>
        <p:nvSpPr>
          <p:cNvPr id="23" name="TextBox 22"/>
          <p:cNvSpPr txBox="1"/>
          <p:nvPr/>
        </p:nvSpPr>
        <p:spPr>
          <a:xfrm>
            <a:off x="428596" y="5845750"/>
            <a:ext cx="9929882" cy="369332"/>
          </a:xfrm>
          <a:prstGeom prst="rect">
            <a:avLst/>
          </a:prstGeom>
          <a:noFill/>
        </p:spPr>
        <p:txBody>
          <a:bodyPr wrap="square" rtlCol="0">
            <a:spAutoFit/>
          </a:bodyPr>
          <a:lstStyle/>
          <a:p>
            <a:r>
              <a:rPr lang="en-US" altLang="zh-CN" b="1" dirty="0" smtClean="0"/>
              <a:t>  Aug                    Sep                  Oct                       Nov         Feb  Dec and Jan</a:t>
            </a:r>
            <a:endParaRPr lang="zh-CN" altLang="en-US" b="1" dirty="0"/>
          </a:p>
        </p:txBody>
      </p:sp>
      <p:pic>
        <p:nvPicPr>
          <p:cNvPr id="45066" name="Picture 10"/>
          <p:cNvPicPr>
            <a:picLocks noChangeAspect="1" noChangeArrowheads="1"/>
          </p:cNvPicPr>
          <p:nvPr/>
        </p:nvPicPr>
        <p:blipFill>
          <a:blip r:embed="rId4"/>
          <a:srcRect/>
          <a:stretch>
            <a:fillRect/>
          </a:stretch>
        </p:blipFill>
        <p:spPr bwMode="auto">
          <a:xfrm>
            <a:off x="2953066" y="3857628"/>
            <a:ext cx="1404620" cy="2032656"/>
          </a:xfrm>
          <a:prstGeom prst="rect">
            <a:avLst/>
          </a:prstGeom>
          <a:noFill/>
          <a:ln w="9525">
            <a:noFill/>
            <a:miter lim="800000"/>
            <a:headEnd/>
            <a:tailEnd/>
          </a:ln>
          <a:effectLst/>
        </p:spPr>
      </p:pic>
      <p:pic>
        <p:nvPicPr>
          <p:cNvPr id="45067" name="Picture 11"/>
          <p:cNvPicPr>
            <a:picLocks noChangeAspect="1" noChangeArrowheads="1"/>
          </p:cNvPicPr>
          <p:nvPr/>
        </p:nvPicPr>
        <p:blipFill>
          <a:blip r:embed="rId5"/>
          <a:srcRect/>
          <a:stretch>
            <a:fillRect/>
          </a:stretch>
        </p:blipFill>
        <p:spPr bwMode="auto">
          <a:xfrm>
            <a:off x="1500166" y="3854264"/>
            <a:ext cx="1404620" cy="2032656"/>
          </a:xfrm>
          <a:prstGeom prst="rect">
            <a:avLst/>
          </a:prstGeom>
          <a:noFill/>
          <a:ln w="9525">
            <a:noFill/>
            <a:miter lim="800000"/>
            <a:headEnd/>
            <a:tailEnd/>
          </a:ln>
          <a:effectLst/>
        </p:spPr>
      </p:pic>
      <p:pic>
        <p:nvPicPr>
          <p:cNvPr id="45068" name="Picture 12"/>
          <p:cNvPicPr>
            <a:picLocks noChangeAspect="1" noChangeArrowheads="1"/>
          </p:cNvPicPr>
          <p:nvPr/>
        </p:nvPicPr>
        <p:blipFill>
          <a:blip r:embed="rId6"/>
          <a:srcRect/>
          <a:stretch>
            <a:fillRect/>
          </a:stretch>
        </p:blipFill>
        <p:spPr bwMode="auto">
          <a:xfrm>
            <a:off x="95546" y="3857628"/>
            <a:ext cx="1404620" cy="2032656"/>
          </a:xfrm>
          <a:prstGeom prst="rect">
            <a:avLst/>
          </a:prstGeom>
          <a:noFill/>
          <a:ln w="9525">
            <a:noFill/>
            <a:miter lim="800000"/>
            <a:headEnd/>
            <a:tailEnd/>
          </a:ln>
          <a:effectLst/>
        </p:spPr>
      </p:pic>
      <p:pic>
        <p:nvPicPr>
          <p:cNvPr id="45069" name="Picture 13"/>
          <p:cNvPicPr>
            <a:picLocks noChangeAspect="1" noChangeArrowheads="1"/>
          </p:cNvPicPr>
          <p:nvPr/>
        </p:nvPicPr>
        <p:blipFill>
          <a:blip r:embed="rId7"/>
          <a:srcRect/>
          <a:stretch>
            <a:fillRect/>
          </a:stretch>
        </p:blipFill>
        <p:spPr bwMode="auto">
          <a:xfrm>
            <a:off x="5786446" y="1500174"/>
            <a:ext cx="1404620" cy="2032656"/>
          </a:xfrm>
          <a:prstGeom prst="rect">
            <a:avLst/>
          </a:prstGeom>
          <a:noFill/>
          <a:ln w="9525">
            <a:noFill/>
            <a:miter lim="800000"/>
            <a:headEnd/>
            <a:tailEnd/>
          </a:ln>
          <a:effectLst/>
        </p:spPr>
      </p:pic>
      <p:pic>
        <p:nvPicPr>
          <p:cNvPr id="45070" name="Picture 14"/>
          <p:cNvPicPr>
            <a:picLocks noChangeAspect="1" noChangeArrowheads="1"/>
          </p:cNvPicPr>
          <p:nvPr/>
        </p:nvPicPr>
        <p:blipFill>
          <a:blip r:embed="rId8"/>
          <a:srcRect/>
          <a:stretch>
            <a:fillRect/>
          </a:stretch>
        </p:blipFill>
        <p:spPr bwMode="auto">
          <a:xfrm>
            <a:off x="71406" y="1500174"/>
            <a:ext cx="1404620" cy="2032656"/>
          </a:xfrm>
          <a:prstGeom prst="rect">
            <a:avLst/>
          </a:prstGeom>
          <a:noFill/>
          <a:ln w="9525">
            <a:noFill/>
            <a:miter lim="800000"/>
            <a:headEnd/>
            <a:tailEnd/>
          </a:ln>
          <a:effectLst/>
        </p:spPr>
      </p:pic>
      <p:sp>
        <p:nvSpPr>
          <p:cNvPr id="35" name="TextBox 34"/>
          <p:cNvSpPr txBox="1"/>
          <p:nvPr/>
        </p:nvSpPr>
        <p:spPr>
          <a:xfrm>
            <a:off x="500034" y="3500438"/>
            <a:ext cx="6429420" cy="369332"/>
          </a:xfrm>
          <a:prstGeom prst="rect">
            <a:avLst/>
          </a:prstGeom>
          <a:noFill/>
        </p:spPr>
        <p:txBody>
          <a:bodyPr wrap="square" rtlCol="0">
            <a:spAutoFit/>
          </a:bodyPr>
          <a:lstStyle/>
          <a:p>
            <a:r>
              <a:rPr lang="en-US" altLang="zh-CN" b="1" dirty="0" smtClean="0"/>
              <a:t>Mar                   April                   May                        Jun                Jul    </a:t>
            </a:r>
            <a:endParaRPr lang="zh-CN" altLang="en-US" b="1" dirty="0"/>
          </a:p>
        </p:txBody>
      </p:sp>
      <p:pic>
        <p:nvPicPr>
          <p:cNvPr id="45072" name="Picture 16"/>
          <p:cNvPicPr>
            <a:picLocks noChangeAspect="1" noChangeArrowheads="1"/>
          </p:cNvPicPr>
          <p:nvPr/>
        </p:nvPicPr>
        <p:blipFill>
          <a:blip r:embed="rId9"/>
          <a:srcRect/>
          <a:stretch>
            <a:fillRect/>
          </a:stretch>
        </p:blipFill>
        <p:spPr bwMode="auto">
          <a:xfrm>
            <a:off x="1500166" y="1500174"/>
            <a:ext cx="1404620" cy="2032656"/>
          </a:xfrm>
          <a:prstGeom prst="rect">
            <a:avLst/>
          </a:prstGeom>
          <a:noFill/>
          <a:ln w="9525">
            <a:noFill/>
            <a:miter lim="800000"/>
            <a:headEnd/>
            <a:tailEnd/>
          </a:ln>
          <a:effectLst/>
        </p:spPr>
      </p:pic>
      <p:pic>
        <p:nvPicPr>
          <p:cNvPr id="45073" name="Picture 17"/>
          <p:cNvPicPr>
            <a:picLocks noChangeAspect="1" noChangeArrowheads="1"/>
          </p:cNvPicPr>
          <p:nvPr/>
        </p:nvPicPr>
        <p:blipFill>
          <a:blip r:embed="rId10"/>
          <a:srcRect/>
          <a:stretch>
            <a:fillRect/>
          </a:stretch>
        </p:blipFill>
        <p:spPr bwMode="auto">
          <a:xfrm>
            <a:off x="2928926" y="1510192"/>
            <a:ext cx="1404620" cy="2032656"/>
          </a:xfrm>
          <a:prstGeom prst="rect">
            <a:avLst/>
          </a:prstGeom>
          <a:noFill/>
          <a:ln w="9525">
            <a:noFill/>
            <a:miter lim="800000"/>
            <a:headEnd/>
            <a:tailEnd/>
          </a:ln>
          <a:effectLst/>
        </p:spPr>
      </p:pic>
      <p:pic>
        <p:nvPicPr>
          <p:cNvPr id="45074" name="Picture 18"/>
          <p:cNvPicPr>
            <a:picLocks noChangeAspect="1" noChangeArrowheads="1"/>
          </p:cNvPicPr>
          <p:nvPr/>
        </p:nvPicPr>
        <p:blipFill>
          <a:blip r:embed="rId11"/>
          <a:srcRect/>
          <a:stretch>
            <a:fillRect/>
          </a:stretch>
        </p:blipFill>
        <p:spPr bwMode="auto">
          <a:xfrm>
            <a:off x="4357686" y="1500174"/>
            <a:ext cx="1404620" cy="2032656"/>
          </a:xfrm>
          <a:prstGeom prst="rect">
            <a:avLst/>
          </a:prstGeom>
          <a:noFill/>
          <a:ln w="9525">
            <a:noFill/>
            <a:miter lim="800000"/>
            <a:headEnd/>
            <a:tailEnd/>
          </a:ln>
          <a:effectLst/>
        </p:spPr>
      </p:pic>
      <p:sp>
        <p:nvSpPr>
          <p:cNvPr id="41" name="TextBox 40"/>
          <p:cNvSpPr txBox="1"/>
          <p:nvPr/>
        </p:nvSpPr>
        <p:spPr>
          <a:xfrm>
            <a:off x="7572396" y="1500174"/>
            <a:ext cx="2500330" cy="1477328"/>
          </a:xfrm>
          <a:prstGeom prst="rect">
            <a:avLst/>
          </a:prstGeom>
          <a:noFill/>
        </p:spPr>
        <p:txBody>
          <a:bodyPr wrap="square" rtlCol="0">
            <a:spAutoFit/>
          </a:bodyPr>
          <a:lstStyle/>
          <a:p>
            <a:r>
              <a:rPr lang="en-US" altLang="zh-CN" b="1" dirty="0" smtClean="0"/>
              <a:t>No </a:t>
            </a:r>
            <a:r>
              <a:rPr lang="en-US" altLang="zh-CN" b="1" dirty="0" smtClean="0">
                <a:ea typeface="宋体" charset="-122"/>
              </a:rPr>
              <a:t>Indigenous</a:t>
            </a:r>
            <a:r>
              <a:rPr lang="en-US" altLang="zh-CN" b="1" dirty="0" smtClean="0"/>
              <a:t> </a:t>
            </a:r>
          </a:p>
          <a:p>
            <a:r>
              <a:rPr lang="en-US" altLang="zh-CN" b="1" dirty="0" smtClean="0"/>
              <a:t>malaria case</a:t>
            </a:r>
          </a:p>
          <a:p>
            <a:endParaRPr lang="en-US" altLang="zh-CN" b="1" dirty="0" smtClean="0"/>
          </a:p>
          <a:p>
            <a:r>
              <a:rPr lang="en-US" altLang="zh-CN" b="1" dirty="0" smtClean="0"/>
              <a:t> </a:t>
            </a:r>
            <a:r>
              <a:rPr lang="en-US" altLang="zh-CN" b="1" dirty="0" smtClean="0">
                <a:ea typeface="宋体" charset="-122"/>
              </a:rPr>
              <a:t>Indigenous</a:t>
            </a:r>
            <a:r>
              <a:rPr lang="en-US" altLang="zh-CN" b="1" dirty="0" smtClean="0"/>
              <a:t> </a:t>
            </a:r>
          </a:p>
          <a:p>
            <a:r>
              <a:rPr lang="en-US" altLang="zh-CN" b="1" dirty="0" smtClean="0"/>
              <a:t>Malaria case</a:t>
            </a:r>
            <a:endParaRPr lang="zh-CN" altLang="en-US" b="1" dirty="0"/>
          </a:p>
        </p:txBody>
      </p:sp>
      <p:pic>
        <p:nvPicPr>
          <p:cNvPr id="45076" name="Picture 20"/>
          <p:cNvPicPr>
            <a:picLocks noChangeAspect="1" noChangeArrowheads="1"/>
          </p:cNvPicPr>
          <p:nvPr/>
        </p:nvPicPr>
        <p:blipFill>
          <a:blip r:embed="rId12"/>
          <a:srcRect/>
          <a:stretch>
            <a:fillRect/>
          </a:stretch>
        </p:blipFill>
        <p:spPr bwMode="auto">
          <a:xfrm>
            <a:off x="7215206" y="1571612"/>
            <a:ext cx="476250" cy="390525"/>
          </a:xfrm>
          <a:prstGeom prst="rect">
            <a:avLst/>
          </a:prstGeom>
          <a:noFill/>
          <a:ln w="9525">
            <a:noFill/>
            <a:miter lim="800000"/>
            <a:headEnd/>
            <a:tailEnd/>
          </a:ln>
          <a:effectLst/>
        </p:spPr>
      </p:pic>
      <p:pic>
        <p:nvPicPr>
          <p:cNvPr id="45077" name="Picture 21"/>
          <p:cNvPicPr>
            <a:picLocks noChangeAspect="1" noChangeArrowheads="1"/>
          </p:cNvPicPr>
          <p:nvPr/>
        </p:nvPicPr>
        <p:blipFill>
          <a:blip r:embed="rId13"/>
          <a:srcRect/>
          <a:stretch>
            <a:fillRect/>
          </a:stretch>
        </p:blipFill>
        <p:spPr bwMode="auto">
          <a:xfrm>
            <a:off x="7215206" y="2466971"/>
            <a:ext cx="428625" cy="390525"/>
          </a:xfrm>
          <a:prstGeom prst="rect">
            <a:avLst/>
          </a:prstGeom>
          <a:noFill/>
          <a:ln w="9525">
            <a:noFill/>
            <a:miter lim="800000"/>
            <a:headEnd/>
            <a:tailEnd/>
          </a:ln>
          <a:effectLst/>
        </p:spPr>
      </p:pic>
      <p:sp>
        <p:nvSpPr>
          <p:cNvPr id="44" name="TextBox 43"/>
          <p:cNvSpPr txBox="1"/>
          <p:nvPr/>
        </p:nvSpPr>
        <p:spPr>
          <a:xfrm>
            <a:off x="7215206" y="4157497"/>
            <a:ext cx="1857388" cy="120032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altLang="zh-CN" b="1" dirty="0" smtClean="0"/>
              <a:t>Accuracy of predicted malaria incident location is 74% .</a:t>
            </a:r>
            <a:endParaRPr lang="zh-CN" altLang="en-US" dirty="0"/>
          </a:p>
        </p:txBody>
      </p:sp>
      <p:sp>
        <p:nvSpPr>
          <p:cNvPr id="45" name="Title 1"/>
          <p:cNvSpPr txBox="1">
            <a:spLocks/>
          </p:cNvSpPr>
          <p:nvPr/>
        </p:nvSpPr>
        <p:spPr>
          <a:xfrm>
            <a:off x="609600" y="184820"/>
            <a:ext cx="8229600" cy="723900"/>
          </a:xfrm>
          <a:prstGeom prst="rect">
            <a:avLst/>
          </a:prstGeom>
        </p:spPr>
        <p:txBody>
          <a:bodyPr/>
          <a:lstStyle/>
          <a:p>
            <a:pPr algn="ctr">
              <a:spcBef>
                <a:spcPct val="0"/>
              </a:spcBef>
              <a:defRPr/>
            </a:pPr>
            <a:r>
              <a:rPr lang="en-US" altLang="zh-CN" sz="3600" b="1" dirty="0" smtClean="0">
                <a:solidFill>
                  <a:srgbClr val="FFFF00"/>
                </a:solidFill>
                <a:effectLst>
                  <a:glow rad="101600">
                    <a:schemeClr val="accent1">
                      <a:satMod val="175000"/>
                      <a:alpha val="40000"/>
                    </a:schemeClr>
                  </a:glow>
                </a:effectLst>
                <a:latin typeface="+mj-lt"/>
                <a:ea typeface="+mj-ea"/>
                <a:cs typeface="+mj-cs"/>
              </a:rPr>
              <a:t>Current research results</a:t>
            </a:r>
          </a:p>
        </p:txBody>
      </p:sp>
      <p:sp>
        <p:nvSpPr>
          <p:cNvPr id="46" name="TextBox 45"/>
          <p:cNvSpPr txBox="1"/>
          <p:nvPr/>
        </p:nvSpPr>
        <p:spPr>
          <a:xfrm>
            <a:off x="110924" y="6150138"/>
            <a:ext cx="9033076" cy="707886"/>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altLang="zh-CN" sz="2000" b="1" dirty="0" smtClean="0"/>
              <a:t>The location prediction </a:t>
            </a:r>
            <a:r>
              <a:rPr lang="en-US" altLang="zh-CN" sz="2000" b="1" dirty="0" smtClean="0">
                <a:solidFill>
                  <a:schemeClr val="tx1"/>
                </a:solidFill>
              </a:rPr>
              <a:t>accuracy is rather good when only using </a:t>
            </a:r>
            <a:r>
              <a:rPr lang="en-US" altLang="zh-CN" sz="2000" b="1" dirty="0" smtClean="0"/>
              <a:t>1km and 25km spatial resolution RS data. Higher spatial resolution should improve the results.</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8"/>
          <p:cNvSpPr txBox="1">
            <a:spLocks noChangeArrowheads="1"/>
          </p:cNvSpPr>
          <p:nvPr/>
        </p:nvSpPr>
        <p:spPr bwMode="auto">
          <a:xfrm>
            <a:off x="323528" y="1084674"/>
            <a:ext cx="6048672"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altLang="zh-CN" sz="2800" b="1" i="1" dirty="0" smtClean="0">
                <a:solidFill>
                  <a:srgbClr val="A50021"/>
                </a:solidFill>
                <a:effectLst>
                  <a:outerShdw blurRad="38100" dist="38100" dir="2700000" algn="tl">
                    <a:srgbClr val="C0C0C0"/>
                  </a:outerShdw>
                </a:effectLst>
                <a:latin typeface="Calibri" pitchFamily="34" charset="0"/>
              </a:rPr>
              <a:t>Summary:</a:t>
            </a:r>
          </a:p>
        </p:txBody>
      </p:sp>
      <p:graphicFrame>
        <p:nvGraphicFramePr>
          <p:cNvPr id="2" name="图示 1"/>
          <p:cNvGraphicFramePr/>
          <p:nvPr>
            <p:extLst>
              <p:ext uri="{D42A27DB-BD31-4B8C-83A1-F6EECF244321}">
                <p14:modId xmlns="" xmlns:p14="http://schemas.microsoft.com/office/powerpoint/2010/main" val="3201217605"/>
              </p:ext>
            </p:extLst>
          </p:nvPr>
        </p:nvGraphicFramePr>
        <p:xfrm>
          <a:off x="827584" y="1844824"/>
          <a:ext cx="7704856"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p:cNvSpPr txBox="1">
            <a:spLocks/>
          </p:cNvSpPr>
          <p:nvPr/>
        </p:nvSpPr>
        <p:spPr>
          <a:xfrm>
            <a:off x="609600" y="184820"/>
            <a:ext cx="8229600" cy="723900"/>
          </a:xfrm>
          <a:prstGeom prst="rect">
            <a:avLst/>
          </a:prstGeom>
        </p:spPr>
        <p:txBody>
          <a:bodyPr/>
          <a:lstStyle/>
          <a:p>
            <a:pPr algn="ctr">
              <a:spcBef>
                <a:spcPct val="0"/>
              </a:spcBef>
              <a:defRPr/>
            </a:pPr>
            <a:r>
              <a:rPr lang="en-US" altLang="zh-CN" sz="3600" b="1" dirty="0" smtClean="0">
                <a:solidFill>
                  <a:srgbClr val="FFFF00"/>
                </a:solidFill>
                <a:effectLst>
                  <a:glow rad="101600">
                    <a:schemeClr val="accent1">
                      <a:satMod val="175000"/>
                      <a:alpha val="40000"/>
                    </a:schemeClr>
                  </a:glow>
                </a:effectLst>
                <a:latin typeface="+mj-lt"/>
                <a:ea typeface="+mj-ea"/>
                <a:cs typeface="+mj-cs"/>
              </a:rPr>
              <a:t>Current research results</a:t>
            </a:r>
          </a:p>
        </p:txBody>
      </p:sp>
    </p:spTree>
    <p:extLst>
      <p:ext uri="{BB962C8B-B14F-4D97-AF65-F5344CB8AC3E}">
        <p14:creationId xmlns="" xmlns:p14="http://schemas.microsoft.com/office/powerpoint/2010/main" val="2698222802"/>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7158" y="1214422"/>
            <a:ext cx="8286808" cy="4431983"/>
          </a:xfrm>
          <a:prstGeom prst="rect">
            <a:avLst/>
          </a:prstGeom>
          <a:ln>
            <a:solidFill>
              <a:srgbClr val="FFC000"/>
            </a:solidFill>
          </a:ln>
          <a:effectLst>
            <a:outerShdw blurRad="50800" dist="38100" dir="5400000" algn="t"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en-US" sz="2400" b="1" dirty="0" smtClean="0">
              <a:latin typeface="Calibri" pitchFamily="34" charset="0"/>
              <a:cs typeface="Calibri" pitchFamily="34" charset="0"/>
            </a:endParaRPr>
          </a:p>
          <a:p>
            <a:pPr algn="just">
              <a:buFont typeface="Wingdings" pitchFamily="2" charset="2"/>
              <a:buChar char="Ø"/>
            </a:pPr>
            <a:r>
              <a:rPr lang="en-GB" altLang="zh-CN" sz="2400" b="1" dirty="0" smtClean="0">
                <a:latin typeface="Calibri" pitchFamily="34" charset="0"/>
                <a:cs typeface="Calibri" pitchFamily="34" charset="0"/>
              </a:rPr>
              <a:t>Develop a quantitative remote sensing monitoring model of snail(vector of </a:t>
            </a:r>
            <a:r>
              <a:rPr lang="en-GB" altLang="zh-CN" sz="2400" b="1" dirty="0" err="1" smtClean="0">
                <a:latin typeface="Calibri" pitchFamily="34" charset="0"/>
                <a:cs typeface="Calibri" pitchFamily="34" charset="0"/>
              </a:rPr>
              <a:t>schistosomiasis</a:t>
            </a:r>
            <a:r>
              <a:rPr lang="en-GB" altLang="zh-CN" sz="2400" b="1" dirty="0" smtClean="0">
                <a:latin typeface="Calibri" pitchFamily="34" charset="0"/>
                <a:cs typeface="Calibri" pitchFamily="34" charset="0"/>
              </a:rPr>
              <a:t>) by using the TS (Takagi-</a:t>
            </a:r>
            <a:r>
              <a:rPr lang="en-GB" altLang="zh-CN" sz="2400" b="1" dirty="0" err="1" smtClean="0">
                <a:latin typeface="Calibri" pitchFamily="34" charset="0"/>
                <a:cs typeface="Calibri" pitchFamily="34" charset="0"/>
              </a:rPr>
              <a:t>Sugeno</a:t>
            </a:r>
            <a:r>
              <a:rPr lang="en-GB" altLang="zh-CN" sz="2400" b="1" dirty="0" smtClean="0">
                <a:latin typeface="Calibri" pitchFamily="34" charset="0"/>
                <a:cs typeface="Calibri" pitchFamily="34" charset="0"/>
              </a:rPr>
              <a:t>) fuzzy information theory.</a:t>
            </a:r>
            <a:endParaRPr lang="en-US" altLang="zh-CN" sz="2400" b="1" dirty="0" smtClean="0">
              <a:latin typeface="Calibri" pitchFamily="34" charset="0"/>
              <a:cs typeface="Calibri" pitchFamily="34" charset="0"/>
            </a:endParaRPr>
          </a:p>
          <a:p>
            <a:pPr algn="just">
              <a:buFont typeface="Wingdings" pitchFamily="2" charset="2"/>
              <a:buChar char="Ø"/>
            </a:pPr>
            <a:endParaRPr lang="en-US" altLang="zh-CN" sz="2400" b="1" dirty="0" smtClean="0">
              <a:latin typeface="Calibri" pitchFamily="34" charset="0"/>
              <a:cs typeface="Calibri" pitchFamily="34" charset="0"/>
            </a:endParaRPr>
          </a:p>
          <a:p>
            <a:pPr algn="just">
              <a:buFont typeface="Wingdings" pitchFamily="2" charset="2"/>
              <a:buChar char="Ø"/>
            </a:pPr>
            <a:r>
              <a:rPr lang="en-US" altLang="zh-CN" sz="2400" b="1" dirty="0" smtClean="0">
                <a:latin typeface="Calibri" pitchFamily="34" charset="0"/>
                <a:cs typeface="Calibri" pitchFamily="34" charset="0"/>
              </a:rPr>
              <a:t>The Improvement of TS Fuzzy RS Monitoring Model of Snail and New Application at </a:t>
            </a:r>
            <a:r>
              <a:rPr lang="en-US" altLang="zh-CN" sz="2400" b="1" dirty="0" err="1" smtClean="0">
                <a:latin typeface="Calibri" pitchFamily="34" charset="0"/>
                <a:cs typeface="Calibri" pitchFamily="34" charset="0"/>
              </a:rPr>
              <a:t>Xinmin</a:t>
            </a:r>
            <a:r>
              <a:rPr lang="en-US" altLang="zh-CN" sz="2400" b="1" dirty="0" smtClean="0">
                <a:latin typeface="Calibri" pitchFamily="34" charset="0"/>
                <a:cs typeface="Calibri" pitchFamily="34" charset="0"/>
              </a:rPr>
              <a:t> Beach of </a:t>
            </a:r>
            <a:r>
              <a:rPr lang="en-US" altLang="zh-CN" sz="2400" b="1" dirty="0" err="1" smtClean="0">
                <a:latin typeface="Calibri" pitchFamily="34" charset="0"/>
                <a:cs typeface="Calibri" pitchFamily="34" charset="0"/>
              </a:rPr>
              <a:t>Gaoyou</a:t>
            </a:r>
            <a:r>
              <a:rPr lang="en-US" altLang="zh-CN" sz="2400" b="1" dirty="0" smtClean="0">
                <a:latin typeface="Calibri" pitchFamily="34" charset="0"/>
                <a:cs typeface="Calibri" pitchFamily="34" charset="0"/>
              </a:rPr>
              <a:t> Lake.</a:t>
            </a:r>
          </a:p>
          <a:p>
            <a:pPr algn="just">
              <a:buFont typeface="Wingdings" pitchFamily="2" charset="2"/>
              <a:buChar char="Ø"/>
            </a:pPr>
            <a:endParaRPr lang="en-US" altLang="zh-CN" sz="2400" b="1" dirty="0" smtClean="0">
              <a:latin typeface="Calibri" pitchFamily="34" charset="0"/>
              <a:cs typeface="Calibri" pitchFamily="34" charset="0"/>
            </a:endParaRPr>
          </a:p>
          <a:p>
            <a:pPr algn="just">
              <a:buFont typeface="Wingdings" pitchFamily="2" charset="2"/>
              <a:buChar char="Ø"/>
            </a:pPr>
            <a:r>
              <a:rPr lang="en-US" altLang="zh-CN" sz="2400" b="1" dirty="0" smtClean="0">
                <a:latin typeface="Calibri" pitchFamily="34" charset="0"/>
                <a:cs typeface="Calibri" pitchFamily="34" charset="0"/>
              </a:rPr>
              <a:t>Remote Sensing Monitoring of mosquitoes (vector of malaria) and develops the </a:t>
            </a:r>
            <a:r>
              <a:rPr lang="en-GB" altLang="zh-CN" sz="2400" b="1" dirty="0" smtClean="0">
                <a:latin typeface="Calibri" pitchFamily="34" charset="0"/>
                <a:cs typeface="Calibri" pitchFamily="34" charset="0"/>
              </a:rPr>
              <a:t>T-S fuzzy remote sensing monitoring and prediction model of malaria</a:t>
            </a:r>
            <a:r>
              <a:rPr lang="en-GB" altLang="zh-CN" sz="2400" b="1" dirty="0" smtClean="0">
                <a:latin typeface="Calibri" pitchFamily="34" charset="0"/>
                <a:cs typeface="Calibri" pitchFamily="34" charset="0"/>
              </a:rPr>
              <a:t>.</a:t>
            </a:r>
            <a:endParaRPr lang="en-US" b="1" dirty="0" smtClean="0">
              <a:latin typeface="Calibri" pitchFamily="34" charset="0"/>
              <a:cs typeface="Calibri" pitchFamily="34" charset="0"/>
            </a:endParaRPr>
          </a:p>
          <a:p>
            <a:endParaRPr lang="zh-CN" altLang="en-US" dirty="0"/>
          </a:p>
        </p:txBody>
      </p:sp>
      <p:sp>
        <p:nvSpPr>
          <p:cNvPr id="6" name="Title 1"/>
          <p:cNvSpPr>
            <a:spLocks noGrp="1"/>
          </p:cNvSpPr>
          <p:nvPr>
            <p:ph type="title"/>
          </p:nvPr>
        </p:nvSpPr>
        <p:spPr>
          <a:xfrm>
            <a:off x="457200" y="-24"/>
            <a:ext cx="8229600" cy="1143000"/>
          </a:xfrm>
        </p:spPr>
        <p:txBody>
          <a:bodyPr>
            <a:normAutofit fontScale="90000"/>
          </a:bodyPr>
          <a:lstStyle/>
          <a:p>
            <a:r>
              <a:rPr lang="en-GB" dirty="0" smtClean="0"/>
              <a:t/>
            </a:r>
            <a:br>
              <a:rPr lang="en-GB" dirty="0" smtClean="0"/>
            </a:br>
            <a:r>
              <a:rPr lang="en-GB" altLang="en-US" sz="4000" b="1" dirty="0" smtClean="0">
                <a:solidFill>
                  <a:srgbClr val="FFFF66"/>
                </a:solidFill>
                <a:effectLst>
                  <a:outerShdw blurRad="38100" dist="38100" dir="2700000" algn="tl">
                    <a:srgbClr val="C0C0C0"/>
                  </a:outerShdw>
                </a:effectLst>
              </a:rPr>
              <a:t>Outline</a:t>
            </a:r>
            <a:r>
              <a:rPr lang="en-GB" dirty="0" smtClean="0"/>
              <a:t/>
            </a:r>
            <a:br>
              <a:rPr lang="en-GB" dirty="0" smtClean="0"/>
            </a:br>
            <a:endParaRPr lang="en-GB"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4"/>
          <p:cNvSpPr/>
          <p:nvPr/>
        </p:nvSpPr>
        <p:spPr>
          <a:xfrm>
            <a:off x="395536" y="1358438"/>
            <a:ext cx="8352928" cy="504000"/>
          </a:xfrm>
          <a:custGeom>
            <a:avLst/>
            <a:gdLst>
              <a:gd name="connsiteX0" fmla="*/ 0 w 8352928"/>
              <a:gd name="connsiteY0" fmla="*/ 114002 h 683997"/>
              <a:gd name="connsiteX1" fmla="*/ 114002 w 8352928"/>
              <a:gd name="connsiteY1" fmla="*/ 0 h 683997"/>
              <a:gd name="connsiteX2" fmla="*/ 8238926 w 8352928"/>
              <a:gd name="connsiteY2" fmla="*/ 0 h 683997"/>
              <a:gd name="connsiteX3" fmla="*/ 8352928 w 8352928"/>
              <a:gd name="connsiteY3" fmla="*/ 114002 h 683997"/>
              <a:gd name="connsiteX4" fmla="*/ 8352928 w 8352928"/>
              <a:gd name="connsiteY4" fmla="*/ 569995 h 683997"/>
              <a:gd name="connsiteX5" fmla="*/ 8238926 w 8352928"/>
              <a:gd name="connsiteY5" fmla="*/ 683997 h 683997"/>
              <a:gd name="connsiteX6" fmla="*/ 114002 w 8352928"/>
              <a:gd name="connsiteY6" fmla="*/ 683997 h 683997"/>
              <a:gd name="connsiteX7" fmla="*/ 0 w 8352928"/>
              <a:gd name="connsiteY7" fmla="*/ 569995 h 683997"/>
              <a:gd name="connsiteX8" fmla="*/ 0 w 8352928"/>
              <a:gd name="connsiteY8" fmla="*/ 114002 h 68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52928" h="683997">
                <a:moveTo>
                  <a:pt x="0" y="114002"/>
                </a:moveTo>
                <a:cubicBezTo>
                  <a:pt x="0" y="51040"/>
                  <a:pt x="51040" y="0"/>
                  <a:pt x="114002" y="0"/>
                </a:cubicBezTo>
                <a:lnTo>
                  <a:pt x="8238926" y="0"/>
                </a:lnTo>
                <a:cubicBezTo>
                  <a:pt x="8301888" y="0"/>
                  <a:pt x="8352928" y="51040"/>
                  <a:pt x="8352928" y="114002"/>
                </a:cubicBezTo>
                <a:lnTo>
                  <a:pt x="8352928" y="569995"/>
                </a:lnTo>
                <a:cubicBezTo>
                  <a:pt x="8352928" y="632957"/>
                  <a:pt x="8301888" y="683997"/>
                  <a:pt x="8238926" y="683997"/>
                </a:cubicBezTo>
                <a:lnTo>
                  <a:pt x="114002" y="683997"/>
                </a:lnTo>
                <a:cubicBezTo>
                  <a:pt x="51040" y="683997"/>
                  <a:pt x="0" y="632957"/>
                  <a:pt x="0" y="569995"/>
                </a:cubicBezTo>
                <a:lnTo>
                  <a:pt x="0" y="114002"/>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txBody>
          <a:bodyPr spcFirstLastPara="0" vert="horz" wrap="square" lIns="101970" tIns="101970" rIns="101970" bIns="101970" numCol="1" spcCol="1270" anchor="ctr" anchorCtr="0">
            <a:noAutofit/>
          </a:bodyPr>
          <a:lstStyle/>
          <a:p>
            <a:pPr marL="0" lvl="0" indent="0" algn="l" defTabSz="800100">
              <a:lnSpc>
                <a:spcPts val="1800"/>
              </a:lnSpc>
              <a:spcBef>
                <a:spcPct val="0"/>
              </a:spcBef>
              <a:spcAft>
                <a:spcPts val="0"/>
              </a:spcAft>
            </a:pPr>
            <a:r>
              <a:rPr lang="en-US" altLang="zh-CN" sz="2000" b="1" dirty="0" smtClean="0"/>
              <a:t>Model Improvement</a:t>
            </a:r>
            <a:endParaRPr lang="zh-CN" altLang="en-US" sz="2000" b="1" kern="1200" dirty="0"/>
          </a:p>
        </p:txBody>
      </p:sp>
      <p:sp>
        <p:nvSpPr>
          <p:cNvPr id="6" name="任意多边形 5"/>
          <p:cNvSpPr/>
          <p:nvPr/>
        </p:nvSpPr>
        <p:spPr>
          <a:xfrm>
            <a:off x="285720" y="2217404"/>
            <a:ext cx="8352928" cy="1571636"/>
          </a:xfrm>
          <a:custGeom>
            <a:avLst/>
            <a:gdLst>
              <a:gd name="connsiteX0" fmla="*/ 0 w 8352928"/>
              <a:gd name="connsiteY0" fmla="*/ 0 h 861120"/>
              <a:gd name="connsiteX1" fmla="*/ 8352928 w 8352928"/>
              <a:gd name="connsiteY1" fmla="*/ 0 h 861120"/>
              <a:gd name="connsiteX2" fmla="*/ 8352928 w 8352928"/>
              <a:gd name="connsiteY2" fmla="*/ 861120 h 861120"/>
              <a:gd name="connsiteX3" fmla="*/ 0 w 8352928"/>
              <a:gd name="connsiteY3" fmla="*/ 861120 h 861120"/>
              <a:gd name="connsiteX4" fmla="*/ 0 w 8352928"/>
              <a:gd name="connsiteY4" fmla="*/ 0 h 861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2928" h="861120">
                <a:moveTo>
                  <a:pt x="0" y="0"/>
                </a:moveTo>
                <a:lnTo>
                  <a:pt x="8352928" y="0"/>
                </a:lnTo>
                <a:lnTo>
                  <a:pt x="8352928" y="861120"/>
                </a:lnTo>
                <a:lnTo>
                  <a:pt x="0" y="8611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65205" tIns="22860" rIns="128016" bIns="22860" numCol="1" spcCol="1270" anchor="t" anchorCtr="0">
            <a:noAutofit/>
          </a:bodyPr>
          <a:lstStyle/>
          <a:p>
            <a:pPr marL="355600" lvl="1" indent="-266700" defTabSz="800100">
              <a:lnSpc>
                <a:spcPts val="2000"/>
              </a:lnSpc>
              <a:spcBef>
                <a:spcPct val="0"/>
              </a:spcBef>
              <a:spcAft>
                <a:spcPts val="600"/>
              </a:spcAft>
              <a:buChar char="••"/>
            </a:pPr>
            <a:endParaRPr lang="zh-CN" altLang="en-US" sz="2000" b="1" dirty="0"/>
          </a:p>
        </p:txBody>
      </p:sp>
      <p:sp>
        <p:nvSpPr>
          <p:cNvPr id="7" name="任意多边形 6"/>
          <p:cNvSpPr/>
          <p:nvPr/>
        </p:nvSpPr>
        <p:spPr>
          <a:xfrm>
            <a:off x="428596" y="3728303"/>
            <a:ext cx="8352928" cy="683997"/>
          </a:xfrm>
          <a:custGeom>
            <a:avLst/>
            <a:gdLst>
              <a:gd name="connsiteX0" fmla="*/ 0 w 8352928"/>
              <a:gd name="connsiteY0" fmla="*/ 114002 h 683997"/>
              <a:gd name="connsiteX1" fmla="*/ 114002 w 8352928"/>
              <a:gd name="connsiteY1" fmla="*/ 0 h 683997"/>
              <a:gd name="connsiteX2" fmla="*/ 8238926 w 8352928"/>
              <a:gd name="connsiteY2" fmla="*/ 0 h 683997"/>
              <a:gd name="connsiteX3" fmla="*/ 8352928 w 8352928"/>
              <a:gd name="connsiteY3" fmla="*/ 114002 h 683997"/>
              <a:gd name="connsiteX4" fmla="*/ 8352928 w 8352928"/>
              <a:gd name="connsiteY4" fmla="*/ 569995 h 683997"/>
              <a:gd name="connsiteX5" fmla="*/ 8238926 w 8352928"/>
              <a:gd name="connsiteY5" fmla="*/ 683997 h 683997"/>
              <a:gd name="connsiteX6" fmla="*/ 114002 w 8352928"/>
              <a:gd name="connsiteY6" fmla="*/ 683997 h 683997"/>
              <a:gd name="connsiteX7" fmla="*/ 0 w 8352928"/>
              <a:gd name="connsiteY7" fmla="*/ 569995 h 683997"/>
              <a:gd name="connsiteX8" fmla="*/ 0 w 8352928"/>
              <a:gd name="connsiteY8" fmla="*/ 114002 h 68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52928" h="683997">
                <a:moveTo>
                  <a:pt x="0" y="114002"/>
                </a:moveTo>
                <a:cubicBezTo>
                  <a:pt x="0" y="51040"/>
                  <a:pt x="51040" y="0"/>
                  <a:pt x="114002" y="0"/>
                </a:cubicBezTo>
                <a:lnTo>
                  <a:pt x="8238926" y="0"/>
                </a:lnTo>
                <a:cubicBezTo>
                  <a:pt x="8301888" y="0"/>
                  <a:pt x="8352928" y="51040"/>
                  <a:pt x="8352928" y="114002"/>
                </a:cubicBezTo>
                <a:lnTo>
                  <a:pt x="8352928" y="569995"/>
                </a:lnTo>
                <a:cubicBezTo>
                  <a:pt x="8352928" y="632957"/>
                  <a:pt x="8301888" y="683997"/>
                  <a:pt x="8238926" y="683997"/>
                </a:cubicBezTo>
                <a:lnTo>
                  <a:pt x="114002" y="683997"/>
                </a:lnTo>
                <a:cubicBezTo>
                  <a:pt x="51040" y="683997"/>
                  <a:pt x="0" y="632957"/>
                  <a:pt x="0" y="569995"/>
                </a:cubicBezTo>
                <a:lnTo>
                  <a:pt x="0" y="114002"/>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9933876"/>
              <a:satOff val="39811"/>
              <a:lumOff val="8628"/>
              <a:alphaOff val="0"/>
            </a:schemeClr>
          </a:fillRef>
          <a:effectRef idx="1">
            <a:schemeClr val="accent5">
              <a:hueOff val="-9933876"/>
              <a:satOff val="39811"/>
              <a:lumOff val="8628"/>
              <a:alphaOff val="0"/>
            </a:schemeClr>
          </a:effectRef>
          <a:fontRef idx="minor">
            <a:schemeClr val="dk1"/>
          </a:fontRef>
        </p:style>
        <p:txBody>
          <a:bodyPr spcFirstLastPara="0" vert="horz" wrap="square" lIns="101970" tIns="101970" rIns="101970" bIns="101970" numCol="1" spcCol="1270" anchor="ctr" anchorCtr="0">
            <a:noAutofit/>
          </a:bodyPr>
          <a:lstStyle/>
          <a:p>
            <a:pPr defTabSz="800100">
              <a:lnSpc>
                <a:spcPts val="1800"/>
              </a:lnSpc>
              <a:spcBef>
                <a:spcPct val="0"/>
              </a:spcBef>
            </a:pPr>
            <a:r>
              <a:rPr lang="en-US" altLang="zh-CN" sz="2000" b="1" dirty="0" smtClean="0"/>
              <a:t>Model Application</a:t>
            </a:r>
          </a:p>
        </p:txBody>
      </p:sp>
      <p:sp>
        <p:nvSpPr>
          <p:cNvPr id="8" name="任意多边形 7"/>
          <p:cNvSpPr/>
          <p:nvPr/>
        </p:nvSpPr>
        <p:spPr>
          <a:xfrm>
            <a:off x="362476" y="4698052"/>
            <a:ext cx="8352928" cy="861120"/>
          </a:xfrm>
          <a:custGeom>
            <a:avLst/>
            <a:gdLst>
              <a:gd name="connsiteX0" fmla="*/ 0 w 8352928"/>
              <a:gd name="connsiteY0" fmla="*/ 0 h 861120"/>
              <a:gd name="connsiteX1" fmla="*/ 8352928 w 8352928"/>
              <a:gd name="connsiteY1" fmla="*/ 0 h 861120"/>
              <a:gd name="connsiteX2" fmla="*/ 8352928 w 8352928"/>
              <a:gd name="connsiteY2" fmla="*/ 861120 h 861120"/>
              <a:gd name="connsiteX3" fmla="*/ 0 w 8352928"/>
              <a:gd name="connsiteY3" fmla="*/ 861120 h 861120"/>
              <a:gd name="connsiteX4" fmla="*/ 0 w 8352928"/>
              <a:gd name="connsiteY4" fmla="*/ 0 h 861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2928" h="861120">
                <a:moveTo>
                  <a:pt x="0" y="0"/>
                </a:moveTo>
                <a:lnTo>
                  <a:pt x="8352928" y="0"/>
                </a:lnTo>
                <a:lnTo>
                  <a:pt x="8352928" y="861120"/>
                </a:lnTo>
                <a:lnTo>
                  <a:pt x="0" y="8611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65205" tIns="22860" rIns="128016" bIns="22860" numCol="1" spcCol="1270" anchor="t" anchorCtr="0">
            <a:noAutofit/>
          </a:bodyPr>
          <a:lstStyle/>
          <a:p>
            <a:pPr marL="355600" lvl="1" indent="-266700" defTabSz="800100">
              <a:spcBef>
                <a:spcPct val="0"/>
              </a:spcBef>
              <a:buChar char="••"/>
            </a:pPr>
            <a:endParaRPr lang="zh-CN" altLang="en-US" sz="2000" b="1" dirty="0"/>
          </a:p>
        </p:txBody>
      </p:sp>
      <p:sp>
        <p:nvSpPr>
          <p:cNvPr id="9" name="Title 1"/>
          <p:cNvSpPr txBox="1">
            <a:spLocks/>
          </p:cNvSpPr>
          <p:nvPr/>
        </p:nvSpPr>
        <p:spPr>
          <a:xfrm>
            <a:off x="642910" y="0"/>
            <a:ext cx="8229600" cy="723900"/>
          </a:xfrm>
          <a:prstGeom prst="rect">
            <a:avLst/>
          </a:prstGeom>
        </p:spPr>
        <p:txBody>
          <a:bodyPr>
            <a:normAutofit fontScale="97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altLang="zh-CN"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标题 2"/>
          <p:cNvSpPr txBox="1">
            <a:spLocks/>
          </p:cNvSpPr>
          <p:nvPr/>
        </p:nvSpPr>
        <p:spPr>
          <a:xfrm>
            <a:off x="457200" y="-27384"/>
            <a:ext cx="8229600" cy="1143000"/>
          </a:xfrm>
          <a:prstGeom prst="rect">
            <a:avLst/>
          </a:prstGeom>
        </p:spPr>
        <p:txBody>
          <a:bodyPr vert="horz" lIns="91440" tIns="45720" rIns="91440" bIns="45720" rtlCol="0" anchor="ctr">
            <a:normAutofit/>
          </a:bodyPr>
          <a:lstStyle>
            <a:defPPr>
              <a:defRPr lang="en-US"/>
            </a:defPPr>
            <a:lvl1pPr algn="ctr">
              <a:spcBef>
                <a:spcPct val="0"/>
              </a:spcBef>
              <a:buNone/>
              <a:defRPr sz="3600" b="1">
                <a:solidFill>
                  <a:srgbClr val="FFFF00"/>
                </a:solidFill>
                <a:effectLst>
                  <a:glow rad="101600">
                    <a:schemeClr val="accent1">
                      <a:satMod val="175000"/>
                      <a:alpha val="40000"/>
                    </a:schemeClr>
                  </a:glow>
                </a:effectLst>
                <a:latin typeface="+mj-lt"/>
                <a:ea typeface="+mj-ea"/>
                <a:cs typeface="+mj-cs"/>
              </a:defRPr>
            </a:lvl1pPr>
          </a:lstStyle>
          <a:p>
            <a:r>
              <a:rPr lang="en-US" altLang="zh-CN" dirty="0"/>
              <a:t>Future works</a:t>
            </a:r>
            <a:endParaRPr lang="zh-CN" altLang="en-US" dirty="0"/>
          </a:p>
        </p:txBody>
      </p:sp>
      <p:sp>
        <p:nvSpPr>
          <p:cNvPr id="11" name="TextBox 10"/>
          <p:cNvSpPr txBox="1"/>
          <p:nvPr/>
        </p:nvSpPr>
        <p:spPr>
          <a:xfrm>
            <a:off x="428596" y="2001380"/>
            <a:ext cx="8175852" cy="1600438"/>
          </a:xfrm>
          <a:prstGeom prst="rect">
            <a:avLst/>
          </a:prstGeom>
          <a:noFill/>
        </p:spPr>
        <p:txBody>
          <a:bodyPr wrap="square" rtlCol="0">
            <a:spAutoFit/>
          </a:bodyPr>
          <a:lstStyle/>
          <a:p>
            <a:pPr marL="355600" lvl="1" indent="-266700" algn="just">
              <a:buFont typeface="Wingdings" pitchFamily="2" charset="2"/>
              <a:buChar char="Ø"/>
            </a:pPr>
            <a:r>
              <a:rPr lang="en-US" altLang="zh-CN" sz="2000" b="1" dirty="0" smtClean="0"/>
              <a:t>Collect mosquito data to further validate the accuracy of final model prediction results.</a:t>
            </a:r>
          </a:p>
          <a:p>
            <a:pPr marL="355600" lvl="1" indent="-266700" algn="just">
              <a:buFont typeface="Wingdings" pitchFamily="2" charset="2"/>
              <a:buChar char="Ø"/>
            </a:pPr>
            <a:r>
              <a:rPr lang="en-US" altLang="zh-CN" sz="2000" b="1" dirty="0" smtClean="0"/>
              <a:t>Use high spatial and temporal resolution RS data, which would be promising for malaria  prediction,  such as Sentinel, etc.</a:t>
            </a:r>
          </a:p>
          <a:p>
            <a:pPr marL="355600" indent="-266700" algn="just"/>
            <a:endParaRPr lang="zh-CN" altLang="en-US" dirty="0"/>
          </a:p>
        </p:txBody>
      </p:sp>
      <p:sp>
        <p:nvSpPr>
          <p:cNvPr id="12" name="TextBox 11"/>
          <p:cNvSpPr txBox="1"/>
          <p:nvPr/>
        </p:nvSpPr>
        <p:spPr>
          <a:xfrm>
            <a:off x="500034" y="4492858"/>
            <a:ext cx="8104414" cy="1600438"/>
          </a:xfrm>
          <a:prstGeom prst="rect">
            <a:avLst/>
          </a:prstGeom>
          <a:noFill/>
        </p:spPr>
        <p:txBody>
          <a:bodyPr wrap="square" rtlCol="0">
            <a:spAutoFit/>
          </a:bodyPr>
          <a:lstStyle>
            <a:defPPr>
              <a:defRPr lang="en-US"/>
            </a:defPPr>
            <a:lvl1pPr marL="355600" indent="-266700" algn="just"/>
            <a:lvl2pPr marL="355600" lvl="1" indent="-266700" algn="just">
              <a:buFont typeface="Wingdings" pitchFamily="2" charset="2"/>
              <a:buChar char="Ø"/>
              <a:defRPr sz="2000" b="1"/>
            </a:lvl2pPr>
          </a:lstStyle>
          <a:p>
            <a:pPr lvl="1"/>
            <a:r>
              <a:rPr lang="en-US" altLang="zh-CN" dirty="0" smtClean="0"/>
              <a:t>Long-term </a:t>
            </a:r>
            <a:r>
              <a:rPr lang="en-US" altLang="zh-CN" dirty="0"/>
              <a:t>dynamic monitoring </a:t>
            </a:r>
            <a:r>
              <a:rPr lang="en-US" altLang="zh-CN" dirty="0" smtClean="0"/>
              <a:t>of the </a:t>
            </a:r>
            <a:r>
              <a:rPr lang="en-US" altLang="zh-CN" dirty="0"/>
              <a:t>risk </a:t>
            </a:r>
            <a:r>
              <a:rPr lang="en-US" altLang="zh-CN" dirty="0" smtClean="0"/>
              <a:t>of </a:t>
            </a:r>
            <a:r>
              <a:rPr lang="en-US" altLang="zh-CN" dirty="0"/>
              <a:t>malaria and distribution of </a:t>
            </a:r>
            <a:r>
              <a:rPr lang="en-US" altLang="zh-CN" dirty="0" smtClean="0"/>
              <a:t>mosquito in China-Myanmar border area</a:t>
            </a:r>
            <a:r>
              <a:rPr lang="en-US" altLang="zh-CN" dirty="0"/>
              <a:t>, which will provide technology support for China and </a:t>
            </a:r>
            <a:r>
              <a:rPr lang="en-US" altLang="zh-CN" dirty="0" smtClean="0"/>
              <a:t>Myanmar’s control </a:t>
            </a:r>
            <a:r>
              <a:rPr lang="en-US" altLang="zh-CN" dirty="0"/>
              <a:t>and </a:t>
            </a:r>
            <a:r>
              <a:rPr lang="en-US" altLang="zh-CN" dirty="0" smtClean="0"/>
              <a:t>prevention of </a:t>
            </a:r>
            <a:r>
              <a:rPr lang="en-US" altLang="zh-CN" dirty="0"/>
              <a:t>malaria, and help China implement  the malaria elimination strategy .</a:t>
            </a:r>
            <a:endParaRPr lang="zh-CN" altLang="en-US" dirty="0"/>
          </a:p>
          <a:p>
            <a:endParaRPr lang="zh-CN" altLang="en-US" dirty="0"/>
          </a:p>
        </p:txBody>
      </p:sp>
    </p:spTree>
    <p:extLst>
      <p:ext uri="{BB962C8B-B14F-4D97-AF65-F5344CB8AC3E}">
        <p14:creationId xmlns="" xmlns:p14="http://schemas.microsoft.com/office/powerpoint/2010/main" val="3899080863"/>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E:\图片2.jpg"/>
          <p:cNvPicPr>
            <a:picLocks noChangeAspect="1" noChangeArrowheads="1"/>
          </p:cNvPicPr>
          <p:nvPr/>
        </p:nvPicPr>
        <p:blipFill>
          <a:blip r:embed="rId2" cstate="print">
            <a:lum bright="20000"/>
          </a:blip>
          <a:srcRect/>
          <a:stretch>
            <a:fillRect/>
          </a:stretch>
        </p:blipFill>
        <p:spPr bwMode="auto">
          <a:xfrm>
            <a:off x="0" y="0"/>
            <a:ext cx="9144000" cy="6858000"/>
          </a:xfrm>
          <a:prstGeom prst="rect">
            <a:avLst/>
          </a:prstGeom>
          <a:noFill/>
        </p:spPr>
      </p:pic>
      <p:sp>
        <p:nvSpPr>
          <p:cNvPr id="158734" name="Text Box 14" descr="2"/>
          <p:cNvSpPr txBox="1">
            <a:spLocks noChangeArrowheads="1"/>
          </p:cNvSpPr>
          <p:nvPr/>
        </p:nvSpPr>
        <p:spPr bwMode="gray">
          <a:xfrm>
            <a:off x="827584" y="2492896"/>
            <a:ext cx="7632848"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rgbClr val="000000"/>
                </a:solidFill>
                <a:latin typeface="Arial" charset="0"/>
                <a:ea typeface="黑体" pitchFamily="2" charset="-122"/>
              </a:defRPr>
            </a:lvl1pPr>
            <a:lvl2pPr marL="742950" indent="-285750" eaLnBrk="0" hangingPunct="0">
              <a:defRPr>
                <a:solidFill>
                  <a:srgbClr val="000000"/>
                </a:solidFill>
                <a:latin typeface="Arial" charset="0"/>
                <a:ea typeface="黑体" pitchFamily="2" charset="-122"/>
              </a:defRPr>
            </a:lvl2pPr>
            <a:lvl3pPr marL="1143000" indent="-228600" eaLnBrk="0" hangingPunct="0">
              <a:defRPr>
                <a:solidFill>
                  <a:srgbClr val="000000"/>
                </a:solidFill>
                <a:latin typeface="Arial" charset="0"/>
                <a:ea typeface="黑体" pitchFamily="2" charset="-122"/>
              </a:defRPr>
            </a:lvl3pPr>
            <a:lvl4pPr marL="1600200" indent="-228600" eaLnBrk="0" hangingPunct="0">
              <a:defRPr>
                <a:solidFill>
                  <a:srgbClr val="000000"/>
                </a:solidFill>
                <a:latin typeface="Arial" charset="0"/>
                <a:ea typeface="黑体" pitchFamily="2" charset="-122"/>
              </a:defRPr>
            </a:lvl4pPr>
            <a:lvl5pPr marL="2057400" indent="-228600" eaLnBrk="0" hangingPunct="0">
              <a:defRPr>
                <a:solidFill>
                  <a:srgbClr val="000000"/>
                </a:solidFill>
                <a:latin typeface="Arial" charset="0"/>
                <a:ea typeface="黑体" pitchFamily="2" charset="-122"/>
              </a:defRPr>
            </a:lvl5pPr>
            <a:lvl6pPr marL="2514600" indent="-228600" eaLnBrk="0" fontAlgn="base" hangingPunct="0">
              <a:spcBef>
                <a:spcPct val="0"/>
              </a:spcBef>
              <a:spcAft>
                <a:spcPct val="0"/>
              </a:spcAft>
              <a:defRPr>
                <a:solidFill>
                  <a:srgbClr val="000000"/>
                </a:solidFill>
                <a:latin typeface="Arial" charset="0"/>
                <a:ea typeface="黑体" pitchFamily="2" charset="-122"/>
              </a:defRPr>
            </a:lvl6pPr>
            <a:lvl7pPr marL="2971800" indent="-228600" eaLnBrk="0" fontAlgn="base" hangingPunct="0">
              <a:spcBef>
                <a:spcPct val="0"/>
              </a:spcBef>
              <a:spcAft>
                <a:spcPct val="0"/>
              </a:spcAft>
              <a:defRPr>
                <a:solidFill>
                  <a:srgbClr val="000000"/>
                </a:solidFill>
                <a:latin typeface="Arial" charset="0"/>
                <a:ea typeface="黑体" pitchFamily="2" charset="-122"/>
              </a:defRPr>
            </a:lvl7pPr>
            <a:lvl8pPr marL="3429000" indent="-228600" eaLnBrk="0" fontAlgn="base" hangingPunct="0">
              <a:spcBef>
                <a:spcPct val="0"/>
              </a:spcBef>
              <a:spcAft>
                <a:spcPct val="0"/>
              </a:spcAft>
              <a:defRPr>
                <a:solidFill>
                  <a:srgbClr val="000000"/>
                </a:solidFill>
                <a:latin typeface="Arial" charset="0"/>
                <a:ea typeface="黑体" pitchFamily="2" charset="-122"/>
              </a:defRPr>
            </a:lvl8pPr>
            <a:lvl9pPr marL="3886200" indent="-228600" eaLnBrk="0" fontAlgn="base" hangingPunct="0">
              <a:spcBef>
                <a:spcPct val="0"/>
              </a:spcBef>
              <a:spcAft>
                <a:spcPct val="0"/>
              </a:spcAft>
              <a:defRPr>
                <a:solidFill>
                  <a:srgbClr val="000000"/>
                </a:solidFill>
                <a:latin typeface="Arial" charset="0"/>
                <a:ea typeface="黑体" pitchFamily="2" charset="-122"/>
              </a:defRPr>
            </a:lvl9pPr>
          </a:lstStyle>
          <a:p>
            <a:pPr algn="ctr" eaLnBrk="1" hangingPunct="1">
              <a:spcBef>
                <a:spcPct val="50000"/>
              </a:spcBef>
            </a:pPr>
            <a:r>
              <a:rPr lang="en-US" altLang="zh-CN" sz="7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Lucida Handwriting" pitchFamily="66" charset="0"/>
                <a:ea typeface="宋体" pitchFamily="2" charset="-122"/>
              </a:rPr>
              <a:t>Thank </a:t>
            </a:r>
            <a:r>
              <a:rPr lang="en-US" altLang="zh-CN" sz="7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Lucida Handwriting" pitchFamily="66" charset="0"/>
                <a:ea typeface="宋体" pitchFamily="2" charset="-122"/>
              </a:rPr>
              <a:t>you !</a:t>
            </a:r>
            <a:endParaRPr lang="zh-CN" altLang="en-US" sz="7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Lucida Handwriting" pitchFamily="66" charset="0"/>
              <a:ea typeface="宋体" pitchFamily="2" charset="-122"/>
            </a:endParaRPr>
          </a:p>
        </p:txBody>
      </p:sp>
    </p:spTree>
    <p:extLst>
      <p:ext uri="{BB962C8B-B14F-4D97-AF65-F5344CB8AC3E}">
        <p14:creationId xmlns="" xmlns:p14="http://schemas.microsoft.com/office/powerpoint/2010/main" val="897634647"/>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58734"/>
                                        </p:tgtEl>
                                        <p:attrNameLst>
                                          <p:attrName>style.visibility</p:attrName>
                                        </p:attrNameLst>
                                      </p:cBhvr>
                                      <p:to>
                                        <p:strVal val="visible"/>
                                      </p:to>
                                    </p:set>
                                    <p:anim calcmode="lin" valueType="num">
                                      <p:cBhvr>
                                        <p:cTn id="7" dur="500" fill="hold"/>
                                        <p:tgtEl>
                                          <p:spTgt spid="15873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58734"/>
                                        </p:tgtEl>
                                        <p:attrNameLst>
                                          <p:attrName>ppt_y</p:attrName>
                                        </p:attrNameLst>
                                      </p:cBhvr>
                                      <p:tavLst>
                                        <p:tav tm="0">
                                          <p:val>
                                            <p:strVal val="#ppt_y"/>
                                          </p:val>
                                        </p:tav>
                                        <p:tav tm="100000">
                                          <p:val>
                                            <p:strVal val="#ppt_y"/>
                                          </p:val>
                                        </p:tav>
                                      </p:tavLst>
                                    </p:anim>
                                    <p:anim calcmode="lin" valueType="num">
                                      <p:cBhvr>
                                        <p:cTn id="9" dur="500" fill="hold"/>
                                        <p:tgtEl>
                                          <p:spTgt spid="15873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5873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587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3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
          <p:cNvSpPr txBox="1">
            <a:spLocks noChangeArrowheads="1"/>
          </p:cNvSpPr>
          <p:nvPr/>
        </p:nvSpPr>
        <p:spPr bwMode="auto">
          <a:xfrm>
            <a:off x="357158" y="2357430"/>
            <a:ext cx="8554219" cy="1938992"/>
          </a:xfrm>
          <a:prstGeom prst="rect">
            <a:avLst/>
          </a:prstGeom>
          <a:noFill/>
          <a:ln w="9525">
            <a:noFill/>
            <a:miter lim="800000"/>
            <a:headEnd/>
            <a:tailEnd/>
          </a:ln>
        </p:spPr>
        <p:txBody>
          <a:bodyPr wrap="square">
            <a:spAutoFit/>
          </a:bodyPr>
          <a:lstStyle/>
          <a:p>
            <a:pPr algn="ctr">
              <a:lnSpc>
                <a:spcPct val="150000"/>
              </a:lnSpc>
            </a:pPr>
            <a:r>
              <a:rPr lang="en-GB" altLang="zh-CN" sz="2800" b="1" dirty="0" smtClean="0">
                <a:solidFill>
                  <a:srgbClr val="002060"/>
                </a:solidFill>
                <a:effectLst>
                  <a:outerShdw blurRad="38100" dist="38100" dir="2700000" algn="tl">
                    <a:srgbClr val="000000">
                      <a:alpha val="43137"/>
                    </a:srgbClr>
                  </a:outerShdw>
                </a:effectLst>
                <a:latin typeface="Calibri" pitchFamily="34" charset="0"/>
                <a:cs typeface="Calibri" pitchFamily="34" charset="0"/>
              </a:rPr>
              <a:t>1</a:t>
            </a:r>
            <a:r>
              <a:rPr lang="zh-CN" altLang="en-US" sz="2800" b="1" dirty="0" smtClean="0">
                <a:solidFill>
                  <a:srgbClr val="002060"/>
                </a:solidFill>
                <a:effectLst>
                  <a:outerShdw blurRad="38100" dist="38100" dir="2700000" algn="tl">
                    <a:srgbClr val="000000">
                      <a:alpha val="43137"/>
                    </a:srgbClr>
                  </a:outerShdw>
                </a:effectLst>
                <a:latin typeface="Calibri" pitchFamily="34" charset="0"/>
                <a:cs typeface="Calibri" pitchFamily="34" charset="0"/>
              </a:rPr>
              <a:t>、</a:t>
            </a:r>
            <a:r>
              <a:rPr lang="en-GB" altLang="zh-CN" sz="2800" b="1" dirty="0" smtClean="0">
                <a:solidFill>
                  <a:srgbClr val="002060"/>
                </a:solidFill>
                <a:effectLst>
                  <a:outerShdw blurRad="38100" dist="38100" dir="2700000" algn="tl">
                    <a:srgbClr val="000000">
                      <a:alpha val="43137"/>
                    </a:srgbClr>
                  </a:outerShdw>
                </a:effectLst>
                <a:latin typeface="Calibri" pitchFamily="34" charset="0"/>
                <a:cs typeface="Calibri" pitchFamily="34" charset="0"/>
              </a:rPr>
              <a:t>Remote sensing monitoring of snail</a:t>
            </a:r>
          </a:p>
          <a:p>
            <a:pPr algn="ctr">
              <a:lnSpc>
                <a:spcPct val="150000"/>
              </a:lnSpc>
            </a:pPr>
            <a:r>
              <a:rPr lang="en-GB" altLang="zh-CN" sz="2800" b="1" dirty="0" smtClean="0">
                <a:solidFill>
                  <a:srgbClr val="002060"/>
                </a:solidFill>
                <a:effectLst>
                  <a:outerShdw blurRad="38100" dist="38100" dir="2700000" algn="tl">
                    <a:srgbClr val="000000">
                      <a:alpha val="43137"/>
                    </a:srgbClr>
                  </a:outerShdw>
                </a:effectLst>
                <a:latin typeface="Calibri" pitchFamily="34" charset="0"/>
                <a:cs typeface="Calibri" pitchFamily="34" charset="0"/>
              </a:rPr>
              <a:t>(vector of </a:t>
            </a:r>
            <a:r>
              <a:rPr lang="en-GB" altLang="zh-CN" sz="2800" b="1" dirty="0" err="1" smtClean="0">
                <a:solidFill>
                  <a:srgbClr val="002060"/>
                </a:solidFill>
                <a:effectLst>
                  <a:outerShdw blurRad="38100" dist="38100" dir="2700000" algn="tl">
                    <a:srgbClr val="000000">
                      <a:alpha val="43137"/>
                    </a:srgbClr>
                  </a:outerShdw>
                </a:effectLst>
                <a:latin typeface="Calibri" pitchFamily="34" charset="0"/>
                <a:cs typeface="Calibri" pitchFamily="34" charset="0"/>
              </a:rPr>
              <a:t>schistosomiasis</a:t>
            </a:r>
            <a:r>
              <a:rPr lang="en-GB" altLang="zh-CN" sz="2800" b="1" dirty="0" smtClean="0">
                <a:solidFill>
                  <a:srgbClr val="002060"/>
                </a:solidFill>
                <a:effectLst>
                  <a:outerShdw blurRad="38100" dist="38100" dir="2700000" algn="tl">
                    <a:srgbClr val="000000">
                      <a:alpha val="43137"/>
                    </a:srgbClr>
                  </a:outerShdw>
                </a:effectLst>
                <a:latin typeface="Calibri" pitchFamily="34" charset="0"/>
                <a:cs typeface="Calibri" pitchFamily="34" charset="0"/>
              </a:rPr>
              <a:t>) by using the TS fuzzy  model</a:t>
            </a:r>
            <a:endParaRPr lang="en-GB" altLang="zh-CN" sz="2400" dirty="0" smtClean="0">
              <a:solidFill>
                <a:srgbClr val="002060"/>
              </a:solidFill>
              <a:effectLst>
                <a:outerShdw blurRad="38100" dist="38100" dir="2700000" algn="tl">
                  <a:srgbClr val="000000">
                    <a:alpha val="43137"/>
                  </a:srgbClr>
                </a:outerShdw>
              </a:effectLst>
              <a:latin typeface="Arial" charset="0"/>
              <a:cs typeface="Arial" charset="0"/>
            </a:endParaRPr>
          </a:p>
          <a:p>
            <a:pPr algn="ctr">
              <a:lnSpc>
                <a:spcPct val="150000"/>
              </a:lnSpc>
            </a:pPr>
            <a:r>
              <a:rPr lang="en-GB" altLang="zh-CN" sz="2400" b="1" dirty="0" smtClean="0">
                <a:solidFill>
                  <a:srgbClr val="002060"/>
                </a:solidFill>
                <a:effectLst>
                  <a:outerShdw blurRad="38100" dist="38100" dir="2700000" algn="tl">
                    <a:srgbClr val="000000">
                      <a:alpha val="43137"/>
                    </a:srgbClr>
                  </a:outerShdw>
                </a:effectLst>
                <a:latin typeface="Arial" charset="0"/>
                <a:cs typeface="Arial" charset="0"/>
              </a:rPr>
              <a:t> </a:t>
            </a:r>
            <a:endParaRPr lang="en-GB" altLang="zh-CN" sz="2800" b="1" dirty="0" smtClean="0">
              <a:solidFill>
                <a:srgbClr val="00206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28596" y="279384"/>
            <a:ext cx="8229600" cy="863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pPr algn="ctr"/>
            <a:r>
              <a:rPr lang="en-US" altLang="zh-CN" sz="2800" b="1" dirty="0" smtClean="0">
                <a:solidFill>
                  <a:srgbClr val="FFFF66"/>
                </a:solidFill>
                <a:effectLst>
                  <a:outerShdw blurRad="38100" dist="38100" dir="2700000" algn="tl">
                    <a:srgbClr val="C0C0C0"/>
                  </a:outerShdw>
                </a:effectLst>
              </a:rPr>
              <a:t>Study area</a:t>
            </a:r>
            <a:endParaRPr lang="en-US" altLang="zh-CN" sz="2800" b="1" dirty="0">
              <a:solidFill>
                <a:srgbClr val="FFFF66"/>
              </a:solidFill>
              <a:effectLst>
                <a:outerShdw blurRad="38100" dist="38100" dir="2700000" algn="tl">
                  <a:srgbClr val="C0C0C0"/>
                </a:outerShdw>
              </a:effectLst>
              <a:ea typeface="宋体" charset="-122"/>
            </a:endParaRPr>
          </a:p>
        </p:txBody>
      </p:sp>
      <p:pic>
        <p:nvPicPr>
          <p:cNvPr id="4" name="Picture 12"/>
          <p:cNvPicPr>
            <a:picLocks noChangeAspect="1" noChangeArrowheads="1"/>
          </p:cNvPicPr>
          <p:nvPr/>
        </p:nvPicPr>
        <p:blipFill>
          <a:blip r:embed="rId3" cstate="print"/>
          <a:srcRect l="4761" t="16891"/>
          <a:stretch>
            <a:fillRect/>
          </a:stretch>
        </p:blipFill>
        <p:spPr bwMode="auto">
          <a:xfrm>
            <a:off x="604961" y="2993801"/>
            <a:ext cx="4183063" cy="2811463"/>
          </a:xfrm>
          <a:prstGeom prst="rect">
            <a:avLst/>
          </a:prstGeom>
          <a:noFill/>
          <a:ln w="9525">
            <a:noFill/>
            <a:miter lim="800000"/>
            <a:headEnd/>
            <a:tailEnd/>
          </a:ln>
          <a:effectLst/>
        </p:spPr>
      </p:pic>
      <p:sp>
        <p:nvSpPr>
          <p:cNvPr id="6" name="矩形 18"/>
          <p:cNvSpPr>
            <a:spLocks noChangeArrowheads="1"/>
          </p:cNvSpPr>
          <p:nvPr/>
        </p:nvSpPr>
        <p:spPr bwMode="auto">
          <a:xfrm>
            <a:off x="72008" y="5857527"/>
            <a:ext cx="5436096" cy="307777"/>
          </a:xfrm>
          <a:prstGeom prst="rect">
            <a:avLst/>
          </a:prstGeom>
          <a:noFill/>
          <a:ln w="9525">
            <a:noFill/>
            <a:miter lim="800000"/>
            <a:headEnd/>
            <a:tailEnd/>
          </a:ln>
        </p:spPr>
        <p:txBody>
          <a:bodyPr wrap="square">
            <a:spAutoFit/>
          </a:bodyPr>
          <a:lstStyle/>
          <a:p>
            <a:r>
              <a:rPr lang="en-US" altLang="zh-CN" sz="1400" b="1" dirty="0" smtClean="0">
                <a:solidFill>
                  <a:srgbClr val="333333"/>
                </a:solidFill>
                <a:ea typeface="宋体" pitchFamily="2" charset="-122"/>
              </a:rPr>
              <a:t>Map </a:t>
            </a:r>
            <a:r>
              <a:rPr lang="en-US" altLang="zh-CN" sz="1400" b="1" dirty="0">
                <a:solidFill>
                  <a:srgbClr val="333333"/>
                </a:solidFill>
                <a:ea typeface="宋体" pitchFamily="2" charset="-122"/>
              </a:rPr>
              <a:t>of </a:t>
            </a:r>
            <a:r>
              <a:rPr lang="en-US" altLang="zh-CN" sz="1400" b="1" dirty="0" err="1">
                <a:solidFill>
                  <a:srgbClr val="333333"/>
                </a:solidFill>
                <a:ea typeface="宋体" pitchFamily="2" charset="-122"/>
              </a:rPr>
              <a:t>schistosomiasis</a:t>
            </a:r>
            <a:r>
              <a:rPr lang="en-US" altLang="zh-CN" sz="1400" b="1" dirty="0">
                <a:solidFill>
                  <a:srgbClr val="333333"/>
                </a:solidFill>
                <a:ea typeface="宋体" pitchFamily="2" charset="-122"/>
              </a:rPr>
              <a:t> epidemic regions and </a:t>
            </a:r>
            <a:r>
              <a:rPr lang="en-US" altLang="zh-CN" sz="1400" b="1" dirty="0" smtClean="0">
                <a:solidFill>
                  <a:srgbClr val="333333"/>
                </a:solidFill>
                <a:ea typeface="宋体" pitchFamily="2" charset="-122"/>
              </a:rPr>
              <a:t>the </a:t>
            </a:r>
            <a:r>
              <a:rPr lang="en-US" altLang="zh-CN" sz="1400" b="1" dirty="0">
                <a:solidFill>
                  <a:srgbClr val="333333"/>
                </a:solidFill>
                <a:ea typeface="宋体" pitchFamily="2" charset="-122"/>
              </a:rPr>
              <a:t>Dongting Lake </a:t>
            </a:r>
          </a:p>
        </p:txBody>
      </p:sp>
      <p:sp>
        <p:nvSpPr>
          <p:cNvPr id="9" name="椭圆 15"/>
          <p:cNvSpPr>
            <a:spLocks noChangeArrowheads="1"/>
          </p:cNvSpPr>
          <p:nvPr/>
        </p:nvSpPr>
        <p:spPr bwMode="auto">
          <a:xfrm>
            <a:off x="2483768" y="4293096"/>
            <a:ext cx="454025" cy="352425"/>
          </a:xfrm>
          <a:prstGeom prst="ellipse">
            <a:avLst/>
          </a:prstGeom>
          <a:solidFill>
            <a:schemeClr val="accent1">
              <a:alpha val="0"/>
            </a:schemeClr>
          </a:solidFill>
          <a:ln w="38100" algn="ctr">
            <a:solidFill>
              <a:srgbClr val="FF0000"/>
            </a:solidFill>
            <a:round/>
            <a:headEnd/>
            <a:tailEnd/>
          </a:ln>
        </p:spPr>
        <p:txBody>
          <a:bodyPr/>
          <a:lstStyle/>
          <a:p>
            <a:endParaRPr lang="zh-CN" altLang="en-US">
              <a:ea typeface="宋体" pitchFamily="2" charset="-122"/>
            </a:endParaRPr>
          </a:p>
        </p:txBody>
      </p:sp>
      <p:sp>
        <p:nvSpPr>
          <p:cNvPr id="10" name="TextBox 9"/>
          <p:cNvSpPr txBox="1"/>
          <p:nvPr/>
        </p:nvSpPr>
        <p:spPr>
          <a:xfrm>
            <a:off x="107504" y="1052736"/>
            <a:ext cx="7992888" cy="738664"/>
          </a:xfrm>
          <a:prstGeom prst="rect">
            <a:avLst/>
          </a:prstGeom>
          <a:noFill/>
        </p:spPr>
        <p:txBody>
          <a:bodyPr wrap="square" rtlCol="0">
            <a:spAutoFit/>
          </a:bodyPr>
          <a:lstStyle/>
          <a:p>
            <a:r>
              <a:rPr lang="en-US" altLang="zh-CN" sz="2400" b="1" i="1" dirty="0" smtClean="0">
                <a:solidFill>
                  <a:srgbClr val="A50021"/>
                </a:solidFill>
                <a:effectLst>
                  <a:outerShdw blurRad="38100" dist="38100" dir="2700000" algn="tl">
                    <a:srgbClr val="C0C0C0"/>
                  </a:outerShdw>
                </a:effectLst>
              </a:rPr>
              <a:t>Jun Shan, </a:t>
            </a:r>
            <a:r>
              <a:rPr lang="en-US" altLang="zh-CN" sz="2400" b="1" i="1" dirty="0" err="1" smtClean="0">
                <a:solidFill>
                  <a:srgbClr val="A50021"/>
                </a:solidFill>
                <a:effectLst>
                  <a:outerShdw blurRad="38100" dist="38100" dir="2700000" algn="tl">
                    <a:srgbClr val="C0C0C0"/>
                  </a:outerShdw>
                </a:effectLst>
              </a:rPr>
              <a:t>Dongting</a:t>
            </a:r>
            <a:r>
              <a:rPr lang="en-US" altLang="zh-CN" sz="2400" b="1" i="1" dirty="0" smtClean="0">
                <a:solidFill>
                  <a:srgbClr val="A50021"/>
                </a:solidFill>
                <a:effectLst>
                  <a:outerShdw blurRad="38100" dist="38100" dir="2700000" algn="tl">
                    <a:srgbClr val="C0C0C0"/>
                  </a:outerShdw>
                </a:effectLst>
              </a:rPr>
              <a:t> Lake </a:t>
            </a:r>
          </a:p>
          <a:p>
            <a:endParaRPr lang="zh-CN" altLang="en-US" dirty="0"/>
          </a:p>
        </p:txBody>
      </p:sp>
      <p:sp>
        <p:nvSpPr>
          <p:cNvPr id="11" name="矩形 10"/>
          <p:cNvSpPr/>
          <p:nvPr/>
        </p:nvSpPr>
        <p:spPr>
          <a:xfrm>
            <a:off x="179512" y="1484784"/>
            <a:ext cx="8856984" cy="2031325"/>
          </a:xfrm>
          <a:prstGeom prst="rect">
            <a:avLst/>
          </a:prstGeom>
        </p:spPr>
        <p:txBody>
          <a:bodyPr wrap="square">
            <a:spAutoFit/>
          </a:bodyPr>
          <a:lstStyle/>
          <a:p>
            <a:r>
              <a:rPr lang="en-US" altLang="zh-CN" b="1" dirty="0" smtClean="0"/>
              <a:t>         </a:t>
            </a:r>
            <a:r>
              <a:rPr lang="en-US" altLang="zh-CN" b="1" dirty="0" err="1" smtClean="0"/>
              <a:t>Dongting</a:t>
            </a:r>
            <a:r>
              <a:rPr lang="en-US" altLang="zh-CN" b="1" dirty="0" smtClean="0"/>
              <a:t> Lake is located within 28°30′–30°20′ N and 111°40′–113°40′ E, in the northeast of Hunan Province and covered by water of about 2,681 km</a:t>
            </a:r>
            <a:r>
              <a:rPr lang="en-US" altLang="zh-CN" b="1" baseline="30000" dirty="0" smtClean="0"/>
              <a:t>2</a:t>
            </a:r>
            <a:r>
              <a:rPr lang="en-US" altLang="zh-CN" b="1" dirty="0" smtClean="0"/>
              <a:t>. Archaeological studies have shown that </a:t>
            </a:r>
            <a:r>
              <a:rPr lang="en-US" altLang="zh-CN" b="1" dirty="0" smtClean="0">
                <a:ea typeface="宋体" charset="-122"/>
              </a:rPr>
              <a:t>schistosomiasis japonica </a:t>
            </a:r>
            <a:r>
              <a:rPr lang="en-US" altLang="zh-CN" b="1" dirty="0" smtClean="0"/>
              <a:t>has been endemic in the </a:t>
            </a:r>
            <a:r>
              <a:rPr lang="en-US" altLang="zh-CN" b="1" dirty="0" err="1" smtClean="0"/>
              <a:t>Dongting</a:t>
            </a:r>
            <a:r>
              <a:rPr lang="en-US" altLang="zh-CN" b="1" dirty="0" smtClean="0"/>
              <a:t> Lake region for thousands of years.</a:t>
            </a:r>
            <a:r>
              <a:rPr lang="en-US" altLang="zh-CN" dirty="0" smtClean="0">
                <a:ea typeface="宋体" charset="-122"/>
              </a:rPr>
              <a:t> </a:t>
            </a:r>
            <a:r>
              <a:rPr lang="en-US" altLang="zh-CN" b="1" dirty="0" smtClean="0"/>
              <a:t>Nearly 20% buffaloes were infected, and about 200,000 human cases were reported in 2003.</a:t>
            </a:r>
            <a:endParaRPr lang="zh-CN" altLang="en-US" b="1" dirty="0" smtClean="0"/>
          </a:p>
          <a:p>
            <a:endParaRPr lang="en-US" altLang="zh-CN" b="1" dirty="0" smtClean="0"/>
          </a:p>
          <a:p>
            <a:endParaRPr lang="zh-CN" altLang="en-US" b="1" dirty="0" smtClean="0"/>
          </a:p>
        </p:txBody>
      </p:sp>
      <p:pic>
        <p:nvPicPr>
          <p:cNvPr id="14" name="图片 13" descr="2003.jpg"/>
          <p:cNvPicPr>
            <a:picLocks/>
          </p:cNvPicPr>
          <p:nvPr/>
        </p:nvPicPr>
        <p:blipFill>
          <a:blip r:embed="rId4" cstate="print"/>
          <a:stretch>
            <a:fillRect/>
          </a:stretch>
        </p:blipFill>
        <p:spPr>
          <a:xfrm>
            <a:off x="5688124" y="3041096"/>
            <a:ext cx="2916324" cy="2695983"/>
          </a:xfrm>
          <a:prstGeom prst="rect">
            <a:avLst/>
          </a:prstGeom>
          <a:ln>
            <a:noFill/>
          </a:ln>
          <a:effectLst>
            <a:outerShdw blurRad="292100" dist="139700" dir="2700000" algn="tl" rotWithShape="0">
              <a:srgbClr val="333333">
                <a:alpha val="65000"/>
              </a:srgbClr>
            </a:outerShdw>
          </a:effectLst>
        </p:spPr>
      </p:pic>
      <p:sp>
        <p:nvSpPr>
          <p:cNvPr id="15" name="TextBox 14"/>
          <p:cNvSpPr txBox="1"/>
          <p:nvPr/>
        </p:nvSpPr>
        <p:spPr>
          <a:xfrm>
            <a:off x="5776918" y="5714092"/>
            <a:ext cx="2880320" cy="523220"/>
          </a:xfrm>
          <a:prstGeom prst="rect">
            <a:avLst/>
          </a:prstGeom>
          <a:noFill/>
        </p:spPr>
        <p:txBody>
          <a:bodyPr wrap="square" rtlCol="0">
            <a:spAutoFit/>
          </a:bodyPr>
          <a:lstStyle/>
          <a:p>
            <a:pPr algn="ctr"/>
            <a:r>
              <a:rPr lang="en-US" altLang="zh-CN" sz="1400" b="1" dirty="0" smtClean="0">
                <a:solidFill>
                  <a:srgbClr val="333333"/>
                </a:solidFill>
                <a:ea typeface="宋体" pitchFamily="2" charset="-122"/>
              </a:rPr>
              <a:t>TM  band 7/4/3 color composite image of Jun Shan (2003)</a:t>
            </a:r>
            <a:endParaRPr lang="zh-CN" altLang="en-US" dirty="0"/>
          </a:p>
        </p:txBody>
      </p:sp>
    </p:spTree>
    <p:extLst>
      <p:ext uri="{BB962C8B-B14F-4D97-AF65-F5344CB8AC3E}">
        <p14:creationId xmlns:p14="http://schemas.microsoft.com/office/powerpoint/2010/main" xmlns="" val="387290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Box 65"/>
          <p:cNvSpPr txBox="1">
            <a:spLocks noChangeArrowheads="1"/>
          </p:cNvSpPr>
          <p:nvPr/>
        </p:nvSpPr>
        <p:spPr bwMode="auto">
          <a:xfrm>
            <a:off x="428596" y="1357298"/>
            <a:ext cx="5214974" cy="304800"/>
          </a:xfrm>
          <a:prstGeom prst="rect">
            <a:avLst/>
          </a:prstGeom>
          <a:noFill/>
          <a:ln w="9525">
            <a:noFill/>
            <a:miter lim="800000"/>
            <a:headEnd/>
            <a:tailEnd/>
          </a:ln>
          <a:effectLst/>
        </p:spPr>
        <p:txBody>
          <a:bodyPr wrap="square">
            <a:spAutoFit/>
          </a:bodyPr>
          <a:lstStyle/>
          <a:p>
            <a:pPr algn="ctr">
              <a:spcBef>
                <a:spcPct val="50000"/>
              </a:spcBef>
            </a:pPr>
            <a:r>
              <a:rPr lang="en-US" altLang="zh-CN" sz="1400" b="1" dirty="0" smtClean="0">
                <a:latin typeface="Arial Unicode MS" pitchFamily="34" charset="-122"/>
                <a:ea typeface="Arial Unicode MS" pitchFamily="34" charset="-122"/>
                <a:cs typeface="Arial Unicode MS" pitchFamily="34" charset="-122"/>
              </a:rPr>
              <a:t>Table 1</a:t>
            </a:r>
            <a:r>
              <a:rPr lang="en-US" sz="1400" b="1" dirty="0" smtClean="0">
                <a:latin typeface="Arial Unicode MS" pitchFamily="34" charset="-122"/>
                <a:ea typeface="Arial Unicode MS" pitchFamily="34" charset="-122"/>
                <a:cs typeface="Arial Unicode MS" pitchFamily="34" charset="-122"/>
              </a:rPr>
              <a:t>  </a:t>
            </a:r>
            <a:r>
              <a:rPr lang="en-US" sz="1400" b="1" dirty="0" err="1" smtClean="0">
                <a:latin typeface="Arial Unicode MS" pitchFamily="34" charset="-122"/>
                <a:ea typeface="Arial Unicode MS" pitchFamily="34" charset="-122"/>
                <a:cs typeface="Arial Unicode MS" pitchFamily="34" charset="-122"/>
              </a:rPr>
              <a:t>Landsat</a:t>
            </a:r>
            <a:r>
              <a:rPr lang="en-US" sz="1400" b="1" dirty="0" smtClean="0">
                <a:latin typeface="Arial Unicode MS" pitchFamily="34" charset="-122"/>
                <a:ea typeface="Arial Unicode MS" pitchFamily="34" charset="-122"/>
                <a:cs typeface="Arial Unicode MS" pitchFamily="34" charset="-122"/>
              </a:rPr>
              <a:t> </a:t>
            </a:r>
            <a:r>
              <a:rPr lang="en-US" altLang="zh-CN" sz="1400" b="1" dirty="0" smtClean="0">
                <a:latin typeface="Arial Unicode MS" pitchFamily="34" charset="-122"/>
                <a:ea typeface="Arial Unicode MS" pitchFamily="34" charset="-122"/>
                <a:cs typeface="Arial Unicode MS" pitchFamily="34" charset="-122"/>
              </a:rPr>
              <a:t>data</a:t>
            </a:r>
            <a:endParaRPr lang="zh-CN" altLang="en-US" sz="1400" b="1" dirty="0">
              <a:latin typeface="Arial Unicode MS" pitchFamily="34" charset="-122"/>
              <a:ea typeface="Arial Unicode MS" pitchFamily="34" charset="-122"/>
              <a:cs typeface="Arial Unicode MS" pitchFamily="34" charset="-122"/>
            </a:endParaRPr>
          </a:p>
        </p:txBody>
      </p:sp>
      <p:graphicFrame>
        <p:nvGraphicFramePr>
          <p:cNvPr id="10" name="表格 9"/>
          <p:cNvGraphicFramePr>
            <a:graphicFrameLocks noGrp="1"/>
          </p:cNvGraphicFramePr>
          <p:nvPr/>
        </p:nvGraphicFramePr>
        <p:xfrm>
          <a:off x="428596" y="1714488"/>
          <a:ext cx="5214974" cy="4079240"/>
        </p:xfrm>
        <a:graphic>
          <a:graphicData uri="http://schemas.openxmlformats.org/drawingml/2006/table">
            <a:tbl>
              <a:tblPr firstRow="1" bandRow="1">
                <a:tableStyleId>{5C22544A-7EE6-4342-B048-85BDC9FD1C3A}</a:tableStyleId>
              </a:tblPr>
              <a:tblGrid>
                <a:gridCol w="714380"/>
                <a:gridCol w="1714512"/>
                <a:gridCol w="1428760"/>
                <a:gridCol w="1357322"/>
              </a:tblGrid>
              <a:tr h="370840">
                <a:tc>
                  <a:txBody>
                    <a:bodyPr/>
                    <a:lstStyle/>
                    <a:p>
                      <a:pPr indent="266700" algn="ctr">
                        <a:lnSpc>
                          <a:spcPct val="150000"/>
                        </a:lnSpc>
                        <a:spcAft>
                          <a:spcPts val="0"/>
                        </a:spcAft>
                      </a:pPr>
                      <a:r>
                        <a:rPr lang="en-US" altLang="zh-CN" sz="1400" b="1" kern="100" dirty="0" smtClean="0">
                          <a:latin typeface="Calibri"/>
                          <a:ea typeface="宋体"/>
                          <a:cs typeface="Times New Roman"/>
                        </a:rPr>
                        <a:t>ID</a:t>
                      </a:r>
                      <a:endParaRPr lang="zh-CN" sz="1400" b="1" kern="100" dirty="0">
                        <a:latin typeface="Calibri"/>
                        <a:ea typeface="宋体"/>
                        <a:cs typeface="Times New Roman"/>
                      </a:endParaRPr>
                    </a:p>
                  </a:txBody>
                  <a:tcPr marL="68580" marR="68580" marT="0" marB="0" anchor="ctr"/>
                </a:tc>
                <a:tc>
                  <a:txBody>
                    <a:bodyPr/>
                    <a:lstStyle/>
                    <a:p>
                      <a:pPr indent="266700" algn="ctr">
                        <a:lnSpc>
                          <a:spcPct val="150000"/>
                        </a:lnSpc>
                        <a:spcAft>
                          <a:spcPts val="0"/>
                        </a:spcAft>
                      </a:pPr>
                      <a:r>
                        <a:rPr lang="en-US" altLang="zh-CN" sz="1400" b="1" kern="100" dirty="0" smtClean="0">
                          <a:latin typeface="+mn-lt"/>
                          <a:ea typeface="+mn-ea"/>
                          <a:cs typeface="Times New Roman"/>
                        </a:rPr>
                        <a:t>Acquisition time</a:t>
                      </a:r>
                      <a:endParaRPr lang="zh-CN" sz="1400" b="1" kern="100" dirty="0">
                        <a:latin typeface="Calibri"/>
                        <a:ea typeface="宋体"/>
                        <a:cs typeface="Times New Roman"/>
                      </a:endParaRPr>
                    </a:p>
                  </a:txBody>
                  <a:tcPr marL="68580" marR="68580" marT="0" marB="0" anchor="ctr"/>
                </a:tc>
                <a:tc>
                  <a:txBody>
                    <a:bodyPr/>
                    <a:lstStyle/>
                    <a:p>
                      <a:pPr indent="266700" algn="ctr">
                        <a:lnSpc>
                          <a:spcPct val="150000"/>
                        </a:lnSpc>
                        <a:spcAft>
                          <a:spcPts val="0"/>
                        </a:spcAft>
                      </a:pPr>
                      <a:r>
                        <a:rPr lang="en-US" altLang="zh-CN" sz="1400" b="1" kern="100" dirty="0" smtClean="0">
                          <a:latin typeface="Calibri"/>
                          <a:ea typeface="宋体"/>
                          <a:cs typeface="Times New Roman"/>
                        </a:rPr>
                        <a:t>Satellite</a:t>
                      </a:r>
                      <a:endParaRPr lang="zh-CN" sz="1400" b="1" kern="100" dirty="0">
                        <a:latin typeface="Calibri"/>
                        <a:ea typeface="宋体"/>
                        <a:cs typeface="Times New Roman"/>
                      </a:endParaRPr>
                    </a:p>
                  </a:txBody>
                  <a:tcPr marL="68580" marR="68580" marT="0" marB="0" anchor="ctr"/>
                </a:tc>
                <a:tc>
                  <a:txBody>
                    <a:bodyPr/>
                    <a:lstStyle/>
                    <a:p>
                      <a:pPr indent="266700" algn="ctr">
                        <a:lnSpc>
                          <a:spcPct val="150000"/>
                        </a:lnSpc>
                        <a:spcAft>
                          <a:spcPts val="0"/>
                        </a:spcAft>
                      </a:pPr>
                      <a:r>
                        <a:rPr lang="en-US" altLang="zh-CN" sz="1400" b="1" kern="100" dirty="0" smtClean="0">
                          <a:latin typeface="Calibri"/>
                          <a:ea typeface="宋体"/>
                          <a:cs typeface="Times New Roman"/>
                        </a:rPr>
                        <a:t>Sensor</a:t>
                      </a:r>
                      <a:endParaRPr lang="zh-CN" sz="1400" b="1" kern="100" dirty="0">
                        <a:latin typeface="Calibri"/>
                        <a:ea typeface="宋体"/>
                        <a:cs typeface="Times New Roman"/>
                      </a:endParaRPr>
                    </a:p>
                  </a:txBody>
                  <a:tcPr marL="68580" marR="68580" marT="0" marB="0" anchor="ctr"/>
                </a:tc>
              </a:tr>
              <a:tr h="370840">
                <a:tc>
                  <a:txBody>
                    <a:bodyPr/>
                    <a:lstStyle/>
                    <a:p>
                      <a:pPr indent="266700" algn="ctr">
                        <a:lnSpc>
                          <a:spcPct val="150000"/>
                        </a:lnSpc>
                        <a:spcAft>
                          <a:spcPts val="0"/>
                        </a:spcAft>
                      </a:pPr>
                      <a:r>
                        <a:rPr lang="en-US" sz="1400" b="1" kern="100" dirty="0">
                          <a:latin typeface="Calibri"/>
                          <a:ea typeface="宋体"/>
                          <a:cs typeface="Times New Roman"/>
                        </a:rPr>
                        <a:t>1</a:t>
                      </a:r>
                      <a:endParaRPr lang="zh-CN" sz="1400" b="1" kern="100" dirty="0">
                        <a:latin typeface="Calibri"/>
                        <a:ea typeface="宋体"/>
                        <a:cs typeface="Times New Roman"/>
                      </a:endParaRPr>
                    </a:p>
                  </a:txBody>
                  <a:tcPr marL="68580" marR="68580" marT="0" marB="0" anchor="ctr"/>
                </a:tc>
                <a:tc>
                  <a:txBody>
                    <a:bodyPr/>
                    <a:lstStyle/>
                    <a:p>
                      <a:pPr indent="266700" algn="ctr">
                        <a:lnSpc>
                          <a:spcPct val="150000"/>
                        </a:lnSpc>
                        <a:spcAft>
                          <a:spcPts val="0"/>
                        </a:spcAft>
                      </a:pPr>
                      <a:r>
                        <a:rPr lang="en-US" sz="1400" b="1" kern="100" dirty="0">
                          <a:latin typeface="Calibri"/>
                          <a:ea typeface="宋体"/>
                          <a:cs typeface="Times New Roman"/>
                        </a:rPr>
                        <a:t>2002.07.09</a:t>
                      </a:r>
                      <a:endParaRPr lang="zh-CN" sz="1400" b="1" kern="100" dirty="0">
                        <a:latin typeface="Calibri"/>
                        <a:ea typeface="宋体"/>
                        <a:cs typeface="Times New Roman"/>
                      </a:endParaRPr>
                    </a:p>
                  </a:txBody>
                  <a:tcPr marL="68580" marR="68580" marT="0" marB="0" anchor="ctr"/>
                </a:tc>
                <a:tc>
                  <a:txBody>
                    <a:bodyPr/>
                    <a:lstStyle/>
                    <a:p>
                      <a:pPr indent="266700" algn="ctr">
                        <a:lnSpc>
                          <a:spcPct val="150000"/>
                        </a:lnSpc>
                        <a:spcAft>
                          <a:spcPts val="0"/>
                        </a:spcAft>
                      </a:pPr>
                      <a:r>
                        <a:rPr lang="en-US" sz="1400" b="1" kern="100" dirty="0">
                          <a:latin typeface="Calibri"/>
                          <a:ea typeface="宋体"/>
                          <a:cs typeface="Times New Roman"/>
                        </a:rPr>
                        <a:t>Lansat5</a:t>
                      </a:r>
                      <a:endParaRPr lang="zh-CN" sz="1400" b="1" kern="100" dirty="0">
                        <a:latin typeface="Calibri"/>
                        <a:ea typeface="宋体"/>
                        <a:cs typeface="Times New Roman"/>
                      </a:endParaRPr>
                    </a:p>
                  </a:txBody>
                  <a:tcPr marL="68580" marR="68580" marT="0" marB="0" anchor="ctr"/>
                </a:tc>
                <a:tc>
                  <a:txBody>
                    <a:bodyPr/>
                    <a:lstStyle/>
                    <a:p>
                      <a:pPr indent="266700" algn="ctr">
                        <a:lnSpc>
                          <a:spcPct val="150000"/>
                        </a:lnSpc>
                        <a:spcAft>
                          <a:spcPts val="0"/>
                        </a:spcAft>
                      </a:pPr>
                      <a:r>
                        <a:rPr lang="en-US" sz="1400" b="1" kern="100" dirty="0">
                          <a:latin typeface="Calibri"/>
                          <a:ea typeface="宋体"/>
                          <a:cs typeface="Times New Roman"/>
                        </a:rPr>
                        <a:t>ETM+</a:t>
                      </a:r>
                      <a:endParaRPr lang="zh-CN" sz="1400" b="1" kern="100" dirty="0">
                        <a:latin typeface="Calibri"/>
                        <a:ea typeface="宋体"/>
                        <a:cs typeface="Times New Roman"/>
                      </a:endParaRPr>
                    </a:p>
                  </a:txBody>
                  <a:tcPr marL="68580" marR="68580" marT="0" marB="0" anchor="ctr"/>
                </a:tc>
              </a:tr>
              <a:tr h="370840">
                <a:tc>
                  <a:txBody>
                    <a:bodyPr/>
                    <a:lstStyle/>
                    <a:p>
                      <a:pPr indent="266700" algn="ctr">
                        <a:lnSpc>
                          <a:spcPct val="150000"/>
                        </a:lnSpc>
                        <a:spcAft>
                          <a:spcPts val="0"/>
                        </a:spcAft>
                      </a:pPr>
                      <a:r>
                        <a:rPr lang="en-US" sz="1400" b="1" kern="100" dirty="0">
                          <a:latin typeface="Calibri"/>
                          <a:ea typeface="宋体"/>
                          <a:cs typeface="Times New Roman"/>
                        </a:rPr>
                        <a:t>2</a:t>
                      </a:r>
                      <a:endParaRPr lang="zh-CN" sz="1400" b="1" kern="100" dirty="0">
                        <a:latin typeface="Calibri"/>
                        <a:ea typeface="宋体"/>
                        <a:cs typeface="Times New Roman"/>
                      </a:endParaRPr>
                    </a:p>
                  </a:txBody>
                  <a:tcPr marL="68580" marR="68580" marT="0" marB="0" anchor="ctr"/>
                </a:tc>
                <a:tc>
                  <a:txBody>
                    <a:bodyPr/>
                    <a:lstStyle/>
                    <a:p>
                      <a:pPr indent="266700" algn="ctr">
                        <a:lnSpc>
                          <a:spcPct val="150000"/>
                        </a:lnSpc>
                        <a:spcAft>
                          <a:spcPts val="0"/>
                        </a:spcAft>
                      </a:pPr>
                      <a:r>
                        <a:rPr lang="en-US" sz="1400" b="1" kern="100" dirty="0">
                          <a:latin typeface="Calibri"/>
                          <a:ea typeface="宋体"/>
                          <a:cs typeface="Times New Roman"/>
                        </a:rPr>
                        <a:t>2003.04.15</a:t>
                      </a:r>
                      <a:endParaRPr lang="zh-CN" sz="1400" b="1" kern="100" dirty="0">
                        <a:latin typeface="Calibri"/>
                        <a:ea typeface="宋体"/>
                        <a:cs typeface="Times New Roman"/>
                      </a:endParaRPr>
                    </a:p>
                  </a:txBody>
                  <a:tcPr marL="68580" marR="68580" marT="0" marB="0" anchor="ctr"/>
                </a:tc>
                <a:tc>
                  <a:txBody>
                    <a:bodyPr/>
                    <a:lstStyle/>
                    <a:p>
                      <a:pPr indent="266700" algn="ctr">
                        <a:lnSpc>
                          <a:spcPct val="150000"/>
                        </a:lnSpc>
                        <a:spcAft>
                          <a:spcPts val="0"/>
                        </a:spcAft>
                      </a:pPr>
                      <a:r>
                        <a:rPr lang="en-US" sz="1400" b="1" kern="100" dirty="0">
                          <a:latin typeface="Calibri"/>
                          <a:ea typeface="宋体"/>
                          <a:cs typeface="Times New Roman"/>
                        </a:rPr>
                        <a:t>Lansat5</a:t>
                      </a:r>
                      <a:endParaRPr lang="zh-CN" sz="1400" b="1" kern="100" dirty="0">
                        <a:latin typeface="Calibri"/>
                        <a:ea typeface="宋体"/>
                        <a:cs typeface="Times New Roman"/>
                      </a:endParaRPr>
                    </a:p>
                  </a:txBody>
                  <a:tcPr marL="68580" marR="68580" marT="0" marB="0" anchor="ctr"/>
                </a:tc>
                <a:tc>
                  <a:txBody>
                    <a:bodyPr/>
                    <a:lstStyle/>
                    <a:p>
                      <a:pPr indent="266700" algn="ctr">
                        <a:lnSpc>
                          <a:spcPct val="150000"/>
                        </a:lnSpc>
                        <a:spcAft>
                          <a:spcPts val="0"/>
                        </a:spcAft>
                      </a:pPr>
                      <a:r>
                        <a:rPr lang="en-US" sz="1400" b="1" kern="100" dirty="0">
                          <a:latin typeface="Calibri"/>
                          <a:ea typeface="宋体"/>
                          <a:cs typeface="Times New Roman"/>
                        </a:rPr>
                        <a:t>TM</a:t>
                      </a:r>
                      <a:endParaRPr lang="zh-CN" sz="1400" b="1" kern="100" dirty="0">
                        <a:latin typeface="Calibri"/>
                        <a:ea typeface="宋体"/>
                        <a:cs typeface="Times New Roman"/>
                      </a:endParaRPr>
                    </a:p>
                  </a:txBody>
                  <a:tcPr marL="68580" marR="68580" marT="0" marB="0" anchor="ctr"/>
                </a:tc>
              </a:tr>
              <a:tr h="370840">
                <a:tc>
                  <a:txBody>
                    <a:bodyPr/>
                    <a:lstStyle/>
                    <a:p>
                      <a:pPr indent="266700" algn="ctr">
                        <a:lnSpc>
                          <a:spcPct val="150000"/>
                        </a:lnSpc>
                        <a:spcAft>
                          <a:spcPts val="0"/>
                        </a:spcAft>
                      </a:pPr>
                      <a:r>
                        <a:rPr lang="en-US" sz="1400" b="1" kern="100">
                          <a:latin typeface="Calibri"/>
                          <a:ea typeface="宋体"/>
                          <a:cs typeface="Times New Roman"/>
                        </a:rPr>
                        <a:t>3</a:t>
                      </a:r>
                      <a:endParaRPr lang="zh-CN" sz="1400" b="1" kern="100">
                        <a:latin typeface="Calibri"/>
                        <a:ea typeface="宋体"/>
                        <a:cs typeface="Times New Roman"/>
                      </a:endParaRPr>
                    </a:p>
                  </a:txBody>
                  <a:tcPr marL="68580" marR="68580" marT="0" marB="0" anchor="ctr"/>
                </a:tc>
                <a:tc>
                  <a:txBody>
                    <a:bodyPr/>
                    <a:lstStyle/>
                    <a:p>
                      <a:pPr indent="266700" algn="ctr">
                        <a:lnSpc>
                          <a:spcPct val="150000"/>
                        </a:lnSpc>
                        <a:spcAft>
                          <a:spcPts val="0"/>
                        </a:spcAft>
                      </a:pPr>
                      <a:r>
                        <a:rPr lang="en-US" sz="1400" b="1" kern="100" dirty="0">
                          <a:latin typeface="Calibri"/>
                          <a:ea typeface="宋体"/>
                          <a:cs typeface="Times New Roman"/>
                        </a:rPr>
                        <a:t>2004.09.16</a:t>
                      </a:r>
                      <a:endParaRPr lang="zh-CN" sz="1400" b="1" kern="100" dirty="0">
                        <a:latin typeface="Calibri"/>
                        <a:ea typeface="宋体"/>
                        <a:cs typeface="Times New Roman"/>
                      </a:endParaRPr>
                    </a:p>
                  </a:txBody>
                  <a:tcPr marL="68580" marR="68580" marT="0" marB="0" anchor="ctr"/>
                </a:tc>
                <a:tc>
                  <a:txBody>
                    <a:bodyPr/>
                    <a:lstStyle/>
                    <a:p>
                      <a:pPr indent="266700" algn="ctr">
                        <a:lnSpc>
                          <a:spcPct val="150000"/>
                        </a:lnSpc>
                        <a:spcAft>
                          <a:spcPts val="0"/>
                        </a:spcAft>
                      </a:pPr>
                      <a:r>
                        <a:rPr lang="en-US" sz="1400" b="1" kern="100" dirty="0">
                          <a:latin typeface="Calibri"/>
                          <a:ea typeface="宋体"/>
                          <a:cs typeface="Times New Roman"/>
                        </a:rPr>
                        <a:t>Lansat7</a:t>
                      </a:r>
                      <a:endParaRPr lang="zh-CN" sz="1400" b="1" kern="100" dirty="0">
                        <a:latin typeface="Calibri"/>
                        <a:ea typeface="宋体"/>
                        <a:cs typeface="Times New Roman"/>
                      </a:endParaRPr>
                    </a:p>
                  </a:txBody>
                  <a:tcPr marL="68580" marR="68580" marT="0" marB="0" anchor="ctr"/>
                </a:tc>
                <a:tc>
                  <a:txBody>
                    <a:bodyPr/>
                    <a:lstStyle/>
                    <a:p>
                      <a:pPr indent="266700" algn="ctr">
                        <a:lnSpc>
                          <a:spcPct val="150000"/>
                        </a:lnSpc>
                        <a:spcAft>
                          <a:spcPts val="0"/>
                        </a:spcAft>
                      </a:pPr>
                      <a:r>
                        <a:rPr lang="en-US" sz="1400" b="1" kern="100" dirty="0">
                          <a:latin typeface="Calibri"/>
                          <a:ea typeface="宋体"/>
                          <a:cs typeface="Times New Roman"/>
                        </a:rPr>
                        <a:t>ETM+</a:t>
                      </a:r>
                      <a:endParaRPr lang="zh-CN" sz="1400" b="1" kern="100" dirty="0">
                        <a:latin typeface="Calibri"/>
                        <a:ea typeface="宋体"/>
                        <a:cs typeface="Times New Roman"/>
                      </a:endParaRPr>
                    </a:p>
                  </a:txBody>
                  <a:tcPr marL="68580" marR="68580" marT="0" marB="0" anchor="ctr"/>
                </a:tc>
              </a:tr>
              <a:tr h="370840">
                <a:tc>
                  <a:txBody>
                    <a:bodyPr/>
                    <a:lstStyle/>
                    <a:p>
                      <a:pPr indent="266700" algn="ctr">
                        <a:lnSpc>
                          <a:spcPct val="150000"/>
                        </a:lnSpc>
                        <a:spcAft>
                          <a:spcPts val="0"/>
                        </a:spcAft>
                      </a:pPr>
                      <a:r>
                        <a:rPr lang="en-US" sz="1400" b="1" kern="100">
                          <a:latin typeface="Calibri"/>
                          <a:ea typeface="宋体"/>
                          <a:cs typeface="Times New Roman"/>
                        </a:rPr>
                        <a:t>4</a:t>
                      </a:r>
                      <a:endParaRPr lang="zh-CN" sz="1400" b="1" kern="100">
                        <a:latin typeface="Calibri"/>
                        <a:ea typeface="宋体"/>
                        <a:cs typeface="Times New Roman"/>
                      </a:endParaRPr>
                    </a:p>
                  </a:txBody>
                  <a:tcPr marL="68580" marR="68580" marT="0" marB="0" anchor="ctr"/>
                </a:tc>
                <a:tc>
                  <a:txBody>
                    <a:bodyPr/>
                    <a:lstStyle/>
                    <a:p>
                      <a:pPr indent="266700" algn="ctr">
                        <a:lnSpc>
                          <a:spcPct val="150000"/>
                        </a:lnSpc>
                        <a:spcAft>
                          <a:spcPts val="0"/>
                        </a:spcAft>
                      </a:pPr>
                      <a:r>
                        <a:rPr lang="en-US" sz="1400" b="1" kern="100" dirty="0">
                          <a:latin typeface="Calibri"/>
                          <a:ea typeface="宋体"/>
                          <a:cs typeface="Times New Roman"/>
                        </a:rPr>
                        <a:t>2005.04.12</a:t>
                      </a:r>
                      <a:endParaRPr lang="zh-CN" sz="1400" b="1" kern="100" dirty="0">
                        <a:latin typeface="Calibri"/>
                        <a:ea typeface="宋体"/>
                        <a:cs typeface="Times New Roman"/>
                      </a:endParaRPr>
                    </a:p>
                  </a:txBody>
                  <a:tcPr marL="68580" marR="68580" marT="0" marB="0" anchor="ctr"/>
                </a:tc>
                <a:tc>
                  <a:txBody>
                    <a:bodyPr/>
                    <a:lstStyle/>
                    <a:p>
                      <a:pPr indent="266700" algn="ctr">
                        <a:lnSpc>
                          <a:spcPct val="150000"/>
                        </a:lnSpc>
                        <a:spcAft>
                          <a:spcPts val="0"/>
                        </a:spcAft>
                      </a:pPr>
                      <a:r>
                        <a:rPr lang="en-US" sz="1400" b="1" kern="100" dirty="0">
                          <a:latin typeface="Calibri"/>
                          <a:ea typeface="宋体"/>
                          <a:cs typeface="Times New Roman"/>
                        </a:rPr>
                        <a:t>Lansat7</a:t>
                      </a:r>
                      <a:endParaRPr lang="zh-CN" sz="1400" b="1" kern="100" dirty="0">
                        <a:latin typeface="Calibri"/>
                        <a:ea typeface="宋体"/>
                        <a:cs typeface="Times New Roman"/>
                      </a:endParaRPr>
                    </a:p>
                  </a:txBody>
                  <a:tcPr marL="68580" marR="68580" marT="0" marB="0" anchor="ctr"/>
                </a:tc>
                <a:tc>
                  <a:txBody>
                    <a:bodyPr/>
                    <a:lstStyle/>
                    <a:p>
                      <a:pPr indent="266700" algn="ctr">
                        <a:lnSpc>
                          <a:spcPct val="150000"/>
                        </a:lnSpc>
                        <a:spcAft>
                          <a:spcPts val="0"/>
                        </a:spcAft>
                      </a:pPr>
                      <a:r>
                        <a:rPr lang="en-US" sz="1400" b="1" kern="100">
                          <a:latin typeface="Calibri"/>
                          <a:ea typeface="宋体"/>
                          <a:cs typeface="Times New Roman"/>
                        </a:rPr>
                        <a:t>ETM+</a:t>
                      </a:r>
                      <a:endParaRPr lang="zh-CN" sz="1400" b="1" kern="100">
                        <a:latin typeface="Calibri"/>
                        <a:ea typeface="宋体"/>
                        <a:cs typeface="Times New Roman"/>
                      </a:endParaRPr>
                    </a:p>
                  </a:txBody>
                  <a:tcPr marL="68580" marR="68580" marT="0" marB="0" anchor="ctr"/>
                </a:tc>
              </a:tr>
              <a:tr h="370840">
                <a:tc>
                  <a:txBody>
                    <a:bodyPr/>
                    <a:lstStyle/>
                    <a:p>
                      <a:pPr indent="266700" algn="ctr">
                        <a:lnSpc>
                          <a:spcPct val="150000"/>
                        </a:lnSpc>
                        <a:spcAft>
                          <a:spcPts val="0"/>
                        </a:spcAft>
                      </a:pPr>
                      <a:r>
                        <a:rPr lang="en-US" sz="1400" b="1" kern="100" dirty="0">
                          <a:latin typeface="Calibri"/>
                          <a:ea typeface="宋体"/>
                          <a:cs typeface="Times New Roman"/>
                        </a:rPr>
                        <a:t>5</a:t>
                      </a:r>
                      <a:endParaRPr lang="zh-CN" sz="1400" b="1" kern="100" dirty="0">
                        <a:latin typeface="Calibri"/>
                        <a:ea typeface="宋体"/>
                        <a:cs typeface="Times New Roman"/>
                      </a:endParaRPr>
                    </a:p>
                  </a:txBody>
                  <a:tcPr marL="68580" marR="68580" marT="0" marB="0" anchor="ctr"/>
                </a:tc>
                <a:tc>
                  <a:txBody>
                    <a:bodyPr/>
                    <a:lstStyle/>
                    <a:p>
                      <a:pPr indent="266700" algn="ctr">
                        <a:lnSpc>
                          <a:spcPct val="150000"/>
                        </a:lnSpc>
                        <a:spcAft>
                          <a:spcPts val="0"/>
                        </a:spcAft>
                      </a:pPr>
                      <a:r>
                        <a:rPr lang="en-US" sz="1400" b="1" kern="100" dirty="0">
                          <a:latin typeface="Calibri"/>
                          <a:ea typeface="宋体"/>
                          <a:cs typeface="Times New Roman"/>
                        </a:rPr>
                        <a:t>2006.08.21</a:t>
                      </a:r>
                      <a:endParaRPr lang="zh-CN" sz="1400" b="1" kern="100" dirty="0">
                        <a:latin typeface="Calibri"/>
                        <a:ea typeface="宋体"/>
                        <a:cs typeface="Times New Roman"/>
                      </a:endParaRPr>
                    </a:p>
                  </a:txBody>
                  <a:tcPr marL="68580" marR="68580" marT="0" marB="0" anchor="ctr"/>
                </a:tc>
                <a:tc>
                  <a:txBody>
                    <a:bodyPr/>
                    <a:lstStyle/>
                    <a:p>
                      <a:pPr indent="266700" algn="ctr">
                        <a:lnSpc>
                          <a:spcPct val="150000"/>
                        </a:lnSpc>
                        <a:spcAft>
                          <a:spcPts val="0"/>
                        </a:spcAft>
                      </a:pPr>
                      <a:r>
                        <a:rPr lang="en-US" sz="1400" b="1" kern="100" dirty="0">
                          <a:latin typeface="Calibri"/>
                          <a:ea typeface="宋体"/>
                          <a:cs typeface="Times New Roman"/>
                        </a:rPr>
                        <a:t>Lansat7</a:t>
                      </a:r>
                      <a:endParaRPr lang="zh-CN" sz="1400" b="1" kern="100" dirty="0">
                        <a:latin typeface="Calibri"/>
                        <a:ea typeface="宋体"/>
                        <a:cs typeface="Times New Roman"/>
                      </a:endParaRPr>
                    </a:p>
                  </a:txBody>
                  <a:tcPr marL="68580" marR="68580" marT="0" marB="0" anchor="ctr"/>
                </a:tc>
                <a:tc>
                  <a:txBody>
                    <a:bodyPr/>
                    <a:lstStyle/>
                    <a:p>
                      <a:pPr indent="266700" algn="ctr">
                        <a:lnSpc>
                          <a:spcPct val="150000"/>
                        </a:lnSpc>
                        <a:spcAft>
                          <a:spcPts val="0"/>
                        </a:spcAft>
                      </a:pPr>
                      <a:r>
                        <a:rPr lang="en-US" sz="1400" b="1" kern="100">
                          <a:latin typeface="Calibri"/>
                          <a:ea typeface="宋体"/>
                          <a:cs typeface="Times New Roman"/>
                        </a:rPr>
                        <a:t>ETM+</a:t>
                      </a:r>
                      <a:endParaRPr lang="zh-CN" sz="1400" b="1" kern="100">
                        <a:latin typeface="Calibri"/>
                        <a:ea typeface="宋体"/>
                        <a:cs typeface="Times New Roman"/>
                      </a:endParaRPr>
                    </a:p>
                  </a:txBody>
                  <a:tcPr marL="68580" marR="68580" marT="0" marB="0" anchor="ctr"/>
                </a:tc>
              </a:tr>
              <a:tr h="370840">
                <a:tc>
                  <a:txBody>
                    <a:bodyPr/>
                    <a:lstStyle/>
                    <a:p>
                      <a:pPr indent="266700" algn="ctr">
                        <a:lnSpc>
                          <a:spcPct val="150000"/>
                        </a:lnSpc>
                        <a:spcAft>
                          <a:spcPts val="0"/>
                        </a:spcAft>
                      </a:pPr>
                      <a:r>
                        <a:rPr lang="en-US" sz="1400" b="1" kern="100">
                          <a:latin typeface="Calibri"/>
                          <a:ea typeface="宋体"/>
                          <a:cs typeface="Times New Roman"/>
                        </a:rPr>
                        <a:t>6</a:t>
                      </a:r>
                      <a:endParaRPr lang="zh-CN" sz="1400" b="1" kern="100">
                        <a:latin typeface="Calibri"/>
                        <a:ea typeface="宋体"/>
                        <a:cs typeface="Times New Roman"/>
                      </a:endParaRPr>
                    </a:p>
                  </a:txBody>
                  <a:tcPr marL="68580" marR="68580" marT="0" marB="0" anchor="ctr"/>
                </a:tc>
                <a:tc>
                  <a:txBody>
                    <a:bodyPr/>
                    <a:lstStyle/>
                    <a:p>
                      <a:pPr indent="266700" algn="ctr">
                        <a:lnSpc>
                          <a:spcPct val="150000"/>
                        </a:lnSpc>
                        <a:spcAft>
                          <a:spcPts val="0"/>
                        </a:spcAft>
                      </a:pPr>
                      <a:r>
                        <a:rPr lang="en-US" sz="1400" b="1" kern="100" dirty="0">
                          <a:latin typeface="Calibri"/>
                          <a:ea typeface="宋体"/>
                          <a:cs typeface="Times New Roman"/>
                        </a:rPr>
                        <a:t>2007.04.18</a:t>
                      </a:r>
                      <a:endParaRPr lang="zh-CN" sz="1400" b="1" kern="100" dirty="0">
                        <a:latin typeface="Calibri"/>
                        <a:ea typeface="宋体"/>
                        <a:cs typeface="Times New Roman"/>
                      </a:endParaRPr>
                    </a:p>
                  </a:txBody>
                  <a:tcPr marL="68580" marR="68580" marT="0" marB="0" anchor="ctr"/>
                </a:tc>
                <a:tc>
                  <a:txBody>
                    <a:bodyPr/>
                    <a:lstStyle/>
                    <a:p>
                      <a:pPr indent="266700" algn="ctr">
                        <a:lnSpc>
                          <a:spcPct val="150000"/>
                        </a:lnSpc>
                        <a:spcAft>
                          <a:spcPts val="0"/>
                        </a:spcAft>
                      </a:pPr>
                      <a:r>
                        <a:rPr lang="en-US" sz="1400" b="1" kern="100">
                          <a:latin typeface="Calibri"/>
                          <a:ea typeface="宋体"/>
                          <a:cs typeface="Times New Roman"/>
                        </a:rPr>
                        <a:t>Lansat7</a:t>
                      </a:r>
                      <a:endParaRPr lang="zh-CN" sz="1400" b="1" kern="100">
                        <a:latin typeface="Calibri"/>
                        <a:ea typeface="宋体"/>
                        <a:cs typeface="Times New Roman"/>
                      </a:endParaRPr>
                    </a:p>
                  </a:txBody>
                  <a:tcPr marL="68580" marR="68580" marT="0" marB="0" anchor="ctr"/>
                </a:tc>
                <a:tc>
                  <a:txBody>
                    <a:bodyPr/>
                    <a:lstStyle/>
                    <a:p>
                      <a:pPr indent="266700" algn="ctr">
                        <a:lnSpc>
                          <a:spcPct val="150000"/>
                        </a:lnSpc>
                        <a:spcAft>
                          <a:spcPts val="0"/>
                        </a:spcAft>
                      </a:pPr>
                      <a:r>
                        <a:rPr lang="en-US" sz="1400" b="1" kern="100" dirty="0">
                          <a:latin typeface="Calibri"/>
                          <a:ea typeface="宋体"/>
                          <a:cs typeface="Times New Roman"/>
                        </a:rPr>
                        <a:t>ETM+</a:t>
                      </a:r>
                      <a:endParaRPr lang="zh-CN" sz="1400" b="1" kern="100" dirty="0">
                        <a:latin typeface="Calibri"/>
                        <a:ea typeface="宋体"/>
                        <a:cs typeface="Times New Roman"/>
                      </a:endParaRPr>
                    </a:p>
                  </a:txBody>
                  <a:tcPr marL="68580" marR="68580" marT="0" marB="0" anchor="ctr"/>
                </a:tc>
              </a:tr>
              <a:tr h="370840">
                <a:tc>
                  <a:txBody>
                    <a:bodyPr/>
                    <a:lstStyle/>
                    <a:p>
                      <a:pPr indent="266700" algn="ctr">
                        <a:lnSpc>
                          <a:spcPct val="150000"/>
                        </a:lnSpc>
                        <a:spcAft>
                          <a:spcPts val="0"/>
                        </a:spcAft>
                      </a:pPr>
                      <a:r>
                        <a:rPr lang="en-US" sz="1400" b="1" kern="100">
                          <a:latin typeface="Calibri"/>
                          <a:ea typeface="宋体"/>
                          <a:cs typeface="Times New Roman"/>
                        </a:rPr>
                        <a:t>7</a:t>
                      </a:r>
                      <a:endParaRPr lang="zh-CN" sz="1400" b="1" kern="100">
                        <a:latin typeface="Calibri"/>
                        <a:ea typeface="宋体"/>
                        <a:cs typeface="Times New Roman"/>
                      </a:endParaRPr>
                    </a:p>
                  </a:txBody>
                  <a:tcPr marL="68580" marR="68580" marT="0" marB="0" anchor="ctr"/>
                </a:tc>
                <a:tc>
                  <a:txBody>
                    <a:bodyPr/>
                    <a:lstStyle/>
                    <a:p>
                      <a:pPr indent="266700" algn="ctr">
                        <a:lnSpc>
                          <a:spcPct val="150000"/>
                        </a:lnSpc>
                        <a:spcAft>
                          <a:spcPts val="0"/>
                        </a:spcAft>
                      </a:pPr>
                      <a:r>
                        <a:rPr lang="en-US" sz="1400" b="1" kern="100" dirty="0">
                          <a:latin typeface="Calibri"/>
                          <a:ea typeface="宋体"/>
                          <a:cs typeface="Times New Roman"/>
                        </a:rPr>
                        <a:t>2007.08.08</a:t>
                      </a:r>
                      <a:endParaRPr lang="zh-CN" sz="1400" b="1" kern="100" dirty="0">
                        <a:latin typeface="Calibri"/>
                        <a:ea typeface="宋体"/>
                        <a:cs typeface="Times New Roman"/>
                      </a:endParaRPr>
                    </a:p>
                  </a:txBody>
                  <a:tcPr marL="68580" marR="68580" marT="0" marB="0" anchor="ctr"/>
                </a:tc>
                <a:tc>
                  <a:txBody>
                    <a:bodyPr/>
                    <a:lstStyle/>
                    <a:p>
                      <a:pPr indent="266700" algn="ctr">
                        <a:lnSpc>
                          <a:spcPct val="150000"/>
                        </a:lnSpc>
                        <a:spcAft>
                          <a:spcPts val="0"/>
                        </a:spcAft>
                      </a:pPr>
                      <a:r>
                        <a:rPr lang="en-US" sz="1400" b="1" kern="100">
                          <a:latin typeface="Calibri"/>
                          <a:ea typeface="宋体"/>
                          <a:cs typeface="Times New Roman"/>
                        </a:rPr>
                        <a:t>Lansat7</a:t>
                      </a:r>
                      <a:endParaRPr lang="zh-CN" sz="1400" b="1" kern="100">
                        <a:latin typeface="Calibri"/>
                        <a:ea typeface="宋体"/>
                        <a:cs typeface="Times New Roman"/>
                      </a:endParaRPr>
                    </a:p>
                  </a:txBody>
                  <a:tcPr marL="68580" marR="68580" marT="0" marB="0" anchor="ctr"/>
                </a:tc>
                <a:tc>
                  <a:txBody>
                    <a:bodyPr/>
                    <a:lstStyle/>
                    <a:p>
                      <a:pPr indent="266700" algn="ctr">
                        <a:lnSpc>
                          <a:spcPct val="150000"/>
                        </a:lnSpc>
                        <a:spcAft>
                          <a:spcPts val="0"/>
                        </a:spcAft>
                      </a:pPr>
                      <a:r>
                        <a:rPr lang="en-US" sz="1400" b="1" kern="100" dirty="0">
                          <a:latin typeface="Calibri"/>
                          <a:ea typeface="宋体"/>
                          <a:cs typeface="Times New Roman"/>
                        </a:rPr>
                        <a:t>ETM+</a:t>
                      </a:r>
                      <a:endParaRPr lang="zh-CN" sz="1400" b="1" kern="100" dirty="0">
                        <a:latin typeface="Calibri"/>
                        <a:ea typeface="宋体"/>
                        <a:cs typeface="Times New Roman"/>
                      </a:endParaRPr>
                    </a:p>
                  </a:txBody>
                  <a:tcPr marL="68580" marR="68580" marT="0" marB="0" anchor="ctr"/>
                </a:tc>
              </a:tr>
              <a:tr h="370840">
                <a:tc>
                  <a:txBody>
                    <a:bodyPr/>
                    <a:lstStyle/>
                    <a:p>
                      <a:pPr indent="266700" algn="ctr">
                        <a:lnSpc>
                          <a:spcPct val="150000"/>
                        </a:lnSpc>
                        <a:spcAft>
                          <a:spcPts val="0"/>
                        </a:spcAft>
                      </a:pPr>
                      <a:r>
                        <a:rPr lang="en-US" sz="1400" b="1" kern="100">
                          <a:latin typeface="Calibri"/>
                          <a:ea typeface="宋体"/>
                          <a:cs typeface="Times New Roman"/>
                        </a:rPr>
                        <a:t>8</a:t>
                      </a:r>
                      <a:endParaRPr lang="zh-CN" sz="1400" b="1" kern="100">
                        <a:latin typeface="Calibri"/>
                        <a:ea typeface="宋体"/>
                        <a:cs typeface="Times New Roman"/>
                      </a:endParaRPr>
                    </a:p>
                  </a:txBody>
                  <a:tcPr marL="68580" marR="68580" marT="0" marB="0" anchor="ctr"/>
                </a:tc>
                <a:tc>
                  <a:txBody>
                    <a:bodyPr/>
                    <a:lstStyle/>
                    <a:p>
                      <a:pPr indent="266700" algn="ctr">
                        <a:lnSpc>
                          <a:spcPct val="150000"/>
                        </a:lnSpc>
                        <a:spcAft>
                          <a:spcPts val="0"/>
                        </a:spcAft>
                      </a:pPr>
                      <a:r>
                        <a:rPr lang="en-US" sz="1400" b="1" kern="100" dirty="0">
                          <a:latin typeface="Calibri"/>
                          <a:ea typeface="宋体"/>
                          <a:cs typeface="Times New Roman"/>
                        </a:rPr>
                        <a:t>2008.04.28</a:t>
                      </a:r>
                      <a:endParaRPr lang="zh-CN" sz="1400" b="1" kern="100" dirty="0">
                        <a:latin typeface="Calibri"/>
                        <a:ea typeface="宋体"/>
                        <a:cs typeface="Times New Roman"/>
                      </a:endParaRPr>
                    </a:p>
                  </a:txBody>
                  <a:tcPr marL="68580" marR="68580" marT="0" marB="0" anchor="ctr"/>
                </a:tc>
                <a:tc>
                  <a:txBody>
                    <a:bodyPr/>
                    <a:lstStyle/>
                    <a:p>
                      <a:pPr indent="266700" algn="ctr">
                        <a:lnSpc>
                          <a:spcPct val="150000"/>
                        </a:lnSpc>
                        <a:spcAft>
                          <a:spcPts val="0"/>
                        </a:spcAft>
                      </a:pPr>
                      <a:r>
                        <a:rPr lang="en-US" sz="1400" b="1" kern="100" dirty="0">
                          <a:latin typeface="Calibri"/>
                          <a:ea typeface="宋体"/>
                          <a:cs typeface="Times New Roman"/>
                        </a:rPr>
                        <a:t>Lansat5</a:t>
                      </a:r>
                      <a:endParaRPr lang="zh-CN" sz="1400" b="1" kern="100" dirty="0">
                        <a:latin typeface="Calibri"/>
                        <a:ea typeface="宋体"/>
                        <a:cs typeface="Times New Roman"/>
                      </a:endParaRPr>
                    </a:p>
                  </a:txBody>
                  <a:tcPr marL="68580" marR="68580" marT="0" marB="0" anchor="ctr"/>
                </a:tc>
                <a:tc>
                  <a:txBody>
                    <a:bodyPr/>
                    <a:lstStyle/>
                    <a:p>
                      <a:pPr indent="266700" algn="ctr">
                        <a:lnSpc>
                          <a:spcPct val="150000"/>
                        </a:lnSpc>
                        <a:spcAft>
                          <a:spcPts val="0"/>
                        </a:spcAft>
                      </a:pPr>
                      <a:r>
                        <a:rPr lang="en-US" sz="1400" b="1" kern="100" dirty="0">
                          <a:latin typeface="Calibri"/>
                          <a:ea typeface="宋体"/>
                          <a:cs typeface="Times New Roman"/>
                        </a:rPr>
                        <a:t>TM</a:t>
                      </a:r>
                      <a:endParaRPr lang="zh-CN" sz="1400" b="1" kern="100" dirty="0">
                        <a:latin typeface="Calibri"/>
                        <a:ea typeface="宋体"/>
                        <a:cs typeface="Times New Roman"/>
                      </a:endParaRPr>
                    </a:p>
                  </a:txBody>
                  <a:tcPr marL="68580" marR="68580" marT="0" marB="0" anchor="ctr"/>
                </a:tc>
              </a:tr>
              <a:tr h="370840">
                <a:tc>
                  <a:txBody>
                    <a:bodyPr/>
                    <a:lstStyle/>
                    <a:p>
                      <a:pPr indent="266700" algn="ctr">
                        <a:lnSpc>
                          <a:spcPct val="150000"/>
                        </a:lnSpc>
                        <a:spcAft>
                          <a:spcPts val="0"/>
                        </a:spcAft>
                      </a:pPr>
                      <a:r>
                        <a:rPr lang="en-US" sz="1400" b="1" kern="100">
                          <a:latin typeface="Calibri"/>
                          <a:ea typeface="宋体"/>
                          <a:cs typeface="Times New Roman"/>
                        </a:rPr>
                        <a:t>9</a:t>
                      </a:r>
                      <a:endParaRPr lang="zh-CN" sz="1400" b="1" kern="100">
                        <a:latin typeface="Calibri"/>
                        <a:ea typeface="宋体"/>
                        <a:cs typeface="Times New Roman"/>
                      </a:endParaRPr>
                    </a:p>
                  </a:txBody>
                  <a:tcPr marL="68580" marR="68580" marT="0" marB="0" anchor="ctr"/>
                </a:tc>
                <a:tc>
                  <a:txBody>
                    <a:bodyPr/>
                    <a:lstStyle/>
                    <a:p>
                      <a:pPr indent="266700" algn="ctr">
                        <a:lnSpc>
                          <a:spcPct val="150000"/>
                        </a:lnSpc>
                        <a:spcAft>
                          <a:spcPts val="0"/>
                        </a:spcAft>
                      </a:pPr>
                      <a:r>
                        <a:rPr lang="en-US" sz="1400" b="1" kern="100" dirty="0">
                          <a:latin typeface="Calibri"/>
                          <a:ea typeface="宋体"/>
                          <a:cs typeface="Times New Roman"/>
                        </a:rPr>
                        <a:t>2008.08.10</a:t>
                      </a:r>
                      <a:endParaRPr lang="zh-CN" sz="1400" b="1" kern="100" dirty="0">
                        <a:latin typeface="Calibri"/>
                        <a:ea typeface="宋体"/>
                        <a:cs typeface="Times New Roman"/>
                      </a:endParaRPr>
                    </a:p>
                  </a:txBody>
                  <a:tcPr marL="68580" marR="68580" marT="0" marB="0" anchor="ctr"/>
                </a:tc>
                <a:tc>
                  <a:txBody>
                    <a:bodyPr/>
                    <a:lstStyle/>
                    <a:p>
                      <a:pPr indent="266700" algn="ctr">
                        <a:lnSpc>
                          <a:spcPct val="150000"/>
                        </a:lnSpc>
                        <a:spcAft>
                          <a:spcPts val="0"/>
                        </a:spcAft>
                      </a:pPr>
                      <a:r>
                        <a:rPr lang="en-US" sz="1400" b="1" kern="100">
                          <a:latin typeface="Calibri"/>
                          <a:ea typeface="宋体"/>
                          <a:cs typeface="Times New Roman"/>
                        </a:rPr>
                        <a:t>Lansat7</a:t>
                      </a:r>
                      <a:endParaRPr lang="zh-CN" sz="1400" b="1" kern="100">
                        <a:latin typeface="Calibri"/>
                        <a:ea typeface="宋体"/>
                        <a:cs typeface="Times New Roman"/>
                      </a:endParaRPr>
                    </a:p>
                  </a:txBody>
                  <a:tcPr marL="68580" marR="68580" marT="0" marB="0" anchor="ctr"/>
                </a:tc>
                <a:tc>
                  <a:txBody>
                    <a:bodyPr/>
                    <a:lstStyle/>
                    <a:p>
                      <a:pPr indent="266700" algn="ctr">
                        <a:lnSpc>
                          <a:spcPct val="150000"/>
                        </a:lnSpc>
                        <a:spcAft>
                          <a:spcPts val="0"/>
                        </a:spcAft>
                      </a:pPr>
                      <a:r>
                        <a:rPr lang="en-US" sz="1400" b="1" kern="100" dirty="0">
                          <a:latin typeface="Calibri"/>
                          <a:ea typeface="宋体"/>
                          <a:cs typeface="Times New Roman"/>
                        </a:rPr>
                        <a:t>ETM+</a:t>
                      </a:r>
                      <a:endParaRPr lang="zh-CN" sz="1400" b="1" kern="100" dirty="0">
                        <a:latin typeface="Calibri"/>
                        <a:ea typeface="宋体"/>
                        <a:cs typeface="Times New Roman"/>
                      </a:endParaRPr>
                    </a:p>
                  </a:txBody>
                  <a:tcPr marL="68580" marR="68580" marT="0" marB="0" anchor="ctr"/>
                </a:tc>
              </a:tr>
              <a:tr h="370840">
                <a:tc>
                  <a:txBody>
                    <a:bodyPr/>
                    <a:lstStyle/>
                    <a:p>
                      <a:pPr indent="266700" algn="ctr">
                        <a:lnSpc>
                          <a:spcPct val="150000"/>
                        </a:lnSpc>
                        <a:spcAft>
                          <a:spcPts val="0"/>
                        </a:spcAft>
                      </a:pPr>
                      <a:r>
                        <a:rPr lang="en-US" sz="1400" b="1" kern="100" dirty="0">
                          <a:latin typeface="Calibri"/>
                          <a:ea typeface="宋体"/>
                          <a:cs typeface="Times New Roman"/>
                        </a:rPr>
                        <a:t>10</a:t>
                      </a:r>
                      <a:endParaRPr lang="zh-CN" sz="1400" b="1" kern="100" dirty="0">
                        <a:latin typeface="Calibri"/>
                        <a:ea typeface="宋体"/>
                        <a:cs typeface="Times New Roman"/>
                      </a:endParaRPr>
                    </a:p>
                  </a:txBody>
                  <a:tcPr marL="68580" marR="68580" marT="0" marB="0" anchor="ctr"/>
                </a:tc>
                <a:tc>
                  <a:txBody>
                    <a:bodyPr/>
                    <a:lstStyle/>
                    <a:p>
                      <a:pPr indent="266700" algn="ctr">
                        <a:lnSpc>
                          <a:spcPct val="150000"/>
                        </a:lnSpc>
                        <a:spcAft>
                          <a:spcPts val="0"/>
                        </a:spcAft>
                      </a:pPr>
                      <a:r>
                        <a:rPr lang="en-US" sz="1400" b="1" kern="100" dirty="0">
                          <a:latin typeface="Calibri"/>
                          <a:ea typeface="宋体"/>
                          <a:cs typeface="Times New Roman"/>
                        </a:rPr>
                        <a:t>2009.04.15</a:t>
                      </a:r>
                      <a:endParaRPr lang="zh-CN" sz="1400" b="1" kern="100" dirty="0">
                        <a:latin typeface="Calibri"/>
                        <a:ea typeface="宋体"/>
                        <a:cs typeface="Times New Roman"/>
                      </a:endParaRPr>
                    </a:p>
                  </a:txBody>
                  <a:tcPr marL="68580" marR="68580" marT="0" marB="0" anchor="ctr"/>
                </a:tc>
                <a:tc>
                  <a:txBody>
                    <a:bodyPr/>
                    <a:lstStyle/>
                    <a:p>
                      <a:pPr indent="266700" algn="ctr">
                        <a:lnSpc>
                          <a:spcPct val="150000"/>
                        </a:lnSpc>
                        <a:spcAft>
                          <a:spcPts val="0"/>
                        </a:spcAft>
                      </a:pPr>
                      <a:r>
                        <a:rPr lang="en-US" sz="1400" b="1" kern="100" dirty="0">
                          <a:latin typeface="Calibri"/>
                          <a:ea typeface="宋体"/>
                          <a:cs typeface="Times New Roman"/>
                        </a:rPr>
                        <a:t>Lansat5</a:t>
                      </a:r>
                      <a:endParaRPr lang="zh-CN" sz="1400" b="1" kern="100" dirty="0">
                        <a:latin typeface="Calibri"/>
                        <a:ea typeface="宋体"/>
                        <a:cs typeface="Times New Roman"/>
                      </a:endParaRPr>
                    </a:p>
                  </a:txBody>
                  <a:tcPr marL="68580" marR="68580" marT="0" marB="0" anchor="ctr"/>
                </a:tc>
                <a:tc>
                  <a:txBody>
                    <a:bodyPr/>
                    <a:lstStyle/>
                    <a:p>
                      <a:pPr indent="266700" algn="ctr">
                        <a:lnSpc>
                          <a:spcPct val="150000"/>
                        </a:lnSpc>
                        <a:spcAft>
                          <a:spcPts val="0"/>
                        </a:spcAft>
                      </a:pPr>
                      <a:r>
                        <a:rPr lang="en-US" sz="1400" b="1" kern="100" dirty="0">
                          <a:latin typeface="Calibri"/>
                          <a:ea typeface="宋体"/>
                          <a:cs typeface="Times New Roman"/>
                        </a:rPr>
                        <a:t>TM</a:t>
                      </a:r>
                      <a:endParaRPr lang="zh-CN" sz="1400" b="1" kern="100" dirty="0">
                        <a:latin typeface="Calibri"/>
                        <a:ea typeface="宋体"/>
                        <a:cs typeface="Times New Roman"/>
                      </a:endParaRPr>
                    </a:p>
                  </a:txBody>
                  <a:tcPr marL="68580" marR="68580" marT="0" marB="0" anchor="ctr"/>
                </a:tc>
              </a:tr>
            </a:tbl>
          </a:graphicData>
        </a:graphic>
      </p:graphicFrame>
      <p:pic>
        <p:nvPicPr>
          <p:cNvPr id="80898" name="图片 15" descr="L71123040_04020020709_1-5+7_radiance.jpg"/>
          <p:cNvPicPr>
            <a:picLocks noChangeAspect="1" noChangeArrowheads="1"/>
          </p:cNvPicPr>
          <p:nvPr/>
        </p:nvPicPr>
        <p:blipFill>
          <a:blip r:embed="rId3" cstate="print"/>
          <a:srcRect/>
          <a:stretch>
            <a:fillRect/>
          </a:stretch>
        </p:blipFill>
        <p:spPr bwMode="auto">
          <a:xfrm>
            <a:off x="6000760" y="928670"/>
            <a:ext cx="1143008" cy="1033677"/>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80899" name="图片 233" descr="L520030415_1-5+7_radiance_10.jpg"/>
          <p:cNvPicPr>
            <a:picLocks noChangeAspect="1" noChangeArrowheads="1"/>
          </p:cNvPicPr>
          <p:nvPr/>
        </p:nvPicPr>
        <p:blipFill>
          <a:blip r:embed="rId4" cstate="print"/>
          <a:srcRect/>
          <a:stretch>
            <a:fillRect/>
          </a:stretch>
        </p:blipFill>
        <p:spPr bwMode="auto">
          <a:xfrm>
            <a:off x="7286644" y="928670"/>
            <a:ext cx="1143008" cy="1016007"/>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80900" name="图片 234" descr="L71123040_04020040916_B1-5+7_radiance.jpg"/>
          <p:cNvPicPr>
            <a:picLocks noChangeAspect="1" noChangeArrowheads="1"/>
          </p:cNvPicPr>
          <p:nvPr/>
        </p:nvPicPr>
        <p:blipFill>
          <a:blip r:embed="rId5" cstate="print"/>
          <a:srcRect/>
          <a:stretch>
            <a:fillRect/>
          </a:stretch>
        </p:blipFill>
        <p:spPr bwMode="auto">
          <a:xfrm>
            <a:off x="6000760" y="2000240"/>
            <a:ext cx="1143008" cy="103367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80901" name="图片 235" descr="L71123040_04020050412_B1-5+7_radiance.jpg"/>
          <p:cNvPicPr>
            <a:picLocks noChangeAspect="1" noChangeArrowheads="1"/>
          </p:cNvPicPr>
          <p:nvPr/>
        </p:nvPicPr>
        <p:blipFill>
          <a:blip r:embed="rId6" cstate="print"/>
          <a:srcRect/>
          <a:stretch>
            <a:fillRect/>
          </a:stretch>
        </p:blipFill>
        <p:spPr bwMode="auto">
          <a:xfrm>
            <a:off x="7286644" y="2000240"/>
            <a:ext cx="1143008" cy="1038191"/>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80902" name="图片 236" descr="L720060618_B1-5+7_radiance.jpg"/>
          <p:cNvPicPr>
            <a:picLocks noChangeAspect="1" noChangeArrowheads="1"/>
          </p:cNvPicPr>
          <p:nvPr/>
        </p:nvPicPr>
        <p:blipFill>
          <a:blip r:embed="rId7" cstate="print"/>
          <a:srcRect/>
          <a:stretch>
            <a:fillRect/>
          </a:stretch>
        </p:blipFill>
        <p:spPr bwMode="auto">
          <a:xfrm>
            <a:off x="6000760" y="3071810"/>
            <a:ext cx="1143008" cy="1042744"/>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80903" name="图片 237" descr="L71123040_04020070418_B1-5+7_radiance.jpg"/>
          <p:cNvPicPr>
            <a:picLocks noChangeAspect="1" noChangeArrowheads="1"/>
          </p:cNvPicPr>
          <p:nvPr/>
        </p:nvPicPr>
        <p:blipFill>
          <a:blip r:embed="rId8" cstate="print"/>
          <a:srcRect/>
          <a:stretch>
            <a:fillRect/>
          </a:stretch>
        </p:blipFill>
        <p:spPr bwMode="auto">
          <a:xfrm>
            <a:off x="7286644" y="3071811"/>
            <a:ext cx="1143008" cy="100314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80904" name="图片 238" descr="L71123040_04020070808_B1-5+7_radiance.jpg"/>
          <p:cNvPicPr>
            <a:picLocks noChangeAspect="1" noChangeArrowheads="1"/>
          </p:cNvPicPr>
          <p:nvPr/>
        </p:nvPicPr>
        <p:blipFill>
          <a:blip r:embed="rId9" cstate="print"/>
          <a:srcRect/>
          <a:stretch>
            <a:fillRect/>
          </a:stretch>
        </p:blipFill>
        <p:spPr bwMode="auto">
          <a:xfrm>
            <a:off x="6000761" y="4143380"/>
            <a:ext cx="1143008" cy="100314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80905" name="图片 239" descr="L5-TM-123-040-20080428-L4.jpg"/>
          <p:cNvPicPr>
            <a:picLocks noChangeAspect="1" noChangeArrowheads="1"/>
          </p:cNvPicPr>
          <p:nvPr/>
        </p:nvPicPr>
        <p:blipFill>
          <a:blip r:embed="rId10" cstate="print"/>
          <a:srcRect/>
          <a:stretch>
            <a:fillRect/>
          </a:stretch>
        </p:blipFill>
        <p:spPr bwMode="auto">
          <a:xfrm>
            <a:off x="7286644" y="4143380"/>
            <a:ext cx="1144382" cy="1000132"/>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80906" name="图片 240" descr="L71123040_04020080810_B1-5+7_radiance.jpg"/>
          <p:cNvPicPr>
            <a:picLocks noChangeAspect="1" noChangeArrowheads="1"/>
          </p:cNvPicPr>
          <p:nvPr/>
        </p:nvPicPr>
        <p:blipFill>
          <a:blip r:embed="rId11" cstate="print"/>
          <a:srcRect/>
          <a:stretch>
            <a:fillRect/>
          </a:stretch>
        </p:blipFill>
        <p:spPr bwMode="auto">
          <a:xfrm>
            <a:off x="6000760" y="5214950"/>
            <a:ext cx="1143008" cy="100314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80907" name="图片 241" descr="L5-TM-123-040-20090415-L4.jpg"/>
          <p:cNvPicPr>
            <a:picLocks noChangeAspect="1" noChangeArrowheads="1"/>
          </p:cNvPicPr>
          <p:nvPr/>
        </p:nvPicPr>
        <p:blipFill>
          <a:blip r:embed="rId12" cstate="print"/>
          <a:srcRect/>
          <a:stretch>
            <a:fillRect/>
          </a:stretch>
        </p:blipFill>
        <p:spPr bwMode="auto">
          <a:xfrm>
            <a:off x="7286644" y="5214950"/>
            <a:ext cx="1142976" cy="1003118"/>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7" name="矩形 16"/>
          <p:cNvSpPr/>
          <p:nvPr/>
        </p:nvSpPr>
        <p:spPr>
          <a:xfrm>
            <a:off x="7286644" y="1714488"/>
            <a:ext cx="896399" cy="276999"/>
          </a:xfrm>
          <a:prstGeom prst="rect">
            <a:avLst/>
          </a:prstGeom>
          <a:effectLst>
            <a:outerShdw blurRad="50800" dist="38100" dir="2700000" algn="tl" rotWithShape="0">
              <a:prstClr val="black">
                <a:alpha val="40000"/>
              </a:prstClr>
            </a:outerShdw>
          </a:effectLst>
        </p:spPr>
        <p:txBody>
          <a:bodyPr wrap="none">
            <a:spAutoFit/>
          </a:bodyPr>
          <a:lstStyle/>
          <a:p>
            <a:r>
              <a:rPr lang="en-US" altLang="zh-CN" sz="1200" b="1" dirty="0" smtClean="0">
                <a:solidFill>
                  <a:srgbClr val="FF0000"/>
                </a:solidFill>
              </a:rPr>
              <a:t>2003.04.15</a:t>
            </a:r>
            <a:endParaRPr lang="zh-CN" altLang="en-US" sz="1200" dirty="0">
              <a:solidFill>
                <a:srgbClr val="FF0000"/>
              </a:solidFill>
            </a:endParaRPr>
          </a:p>
        </p:txBody>
      </p:sp>
      <p:sp>
        <p:nvSpPr>
          <p:cNvPr id="18" name="矩形 17"/>
          <p:cNvSpPr/>
          <p:nvPr/>
        </p:nvSpPr>
        <p:spPr>
          <a:xfrm>
            <a:off x="6000760" y="1714488"/>
            <a:ext cx="896399" cy="276999"/>
          </a:xfrm>
          <a:prstGeom prst="rect">
            <a:avLst/>
          </a:prstGeom>
          <a:effectLst>
            <a:outerShdw blurRad="50800" dist="38100" dir="2700000" algn="tl" rotWithShape="0">
              <a:prstClr val="black">
                <a:alpha val="40000"/>
              </a:prstClr>
            </a:outerShdw>
          </a:effectLst>
        </p:spPr>
        <p:txBody>
          <a:bodyPr wrap="none">
            <a:spAutoFit/>
          </a:bodyPr>
          <a:lstStyle/>
          <a:p>
            <a:r>
              <a:rPr lang="en-US" altLang="zh-CN" sz="1200" b="1" dirty="0" smtClean="0">
                <a:solidFill>
                  <a:srgbClr val="FF0000"/>
                </a:solidFill>
              </a:rPr>
              <a:t>2002.07.09</a:t>
            </a:r>
            <a:endParaRPr lang="zh-CN" altLang="en-US" sz="1200" dirty="0">
              <a:solidFill>
                <a:srgbClr val="FF0000"/>
              </a:solidFill>
            </a:endParaRPr>
          </a:p>
        </p:txBody>
      </p:sp>
      <p:sp>
        <p:nvSpPr>
          <p:cNvPr id="19" name="矩形 18"/>
          <p:cNvSpPr/>
          <p:nvPr/>
        </p:nvSpPr>
        <p:spPr>
          <a:xfrm>
            <a:off x="6000760" y="2786058"/>
            <a:ext cx="896399" cy="276999"/>
          </a:xfrm>
          <a:prstGeom prst="rect">
            <a:avLst/>
          </a:prstGeom>
          <a:effectLst>
            <a:outerShdw blurRad="50800" dist="38100" dir="2700000" algn="tl" rotWithShape="0">
              <a:prstClr val="black">
                <a:alpha val="40000"/>
              </a:prstClr>
            </a:outerShdw>
          </a:effectLst>
        </p:spPr>
        <p:txBody>
          <a:bodyPr wrap="none">
            <a:spAutoFit/>
          </a:bodyPr>
          <a:lstStyle/>
          <a:p>
            <a:r>
              <a:rPr lang="en-US" altLang="zh-CN" sz="1200" b="1" dirty="0" smtClean="0">
                <a:solidFill>
                  <a:srgbClr val="FF0000"/>
                </a:solidFill>
              </a:rPr>
              <a:t>2004.09.16</a:t>
            </a:r>
            <a:endParaRPr lang="zh-CN" altLang="en-US" sz="1200" dirty="0">
              <a:solidFill>
                <a:srgbClr val="FF0000"/>
              </a:solidFill>
            </a:endParaRPr>
          </a:p>
        </p:txBody>
      </p:sp>
      <p:sp>
        <p:nvSpPr>
          <p:cNvPr id="20" name="矩形 19"/>
          <p:cNvSpPr/>
          <p:nvPr/>
        </p:nvSpPr>
        <p:spPr>
          <a:xfrm>
            <a:off x="7286644" y="2786058"/>
            <a:ext cx="896399" cy="276999"/>
          </a:xfrm>
          <a:prstGeom prst="rect">
            <a:avLst/>
          </a:prstGeom>
          <a:effectLst>
            <a:outerShdw blurRad="50800" dist="38100" dir="2700000" algn="tl" rotWithShape="0">
              <a:prstClr val="black">
                <a:alpha val="40000"/>
              </a:prstClr>
            </a:outerShdw>
          </a:effectLst>
        </p:spPr>
        <p:txBody>
          <a:bodyPr wrap="none">
            <a:spAutoFit/>
          </a:bodyPr>
          <a:lstStyle/>
          <a:p>
            <a:r>
              <a:rPr lang="en-US" altLang="zh-CN" sz="1200" b="1" dirty="0" smtClean="0">
                <a:solidFill>
                  <a:srgbClr val="FF0000"/>
                </a:solidFill>
              </a:rPr>
              <a:t>2005.04.12</a:t>
            </a:r>
            <a:endParaRPr lang="zh-CN" altLang="en-US" sz="1200" dirty="0">
              <a:solidFill>
                <a:srgbClr val="FF0000"/>
              </a:solidFill>
            </a:endParaRPr>
          </a:p>
        </p:txBody>
      </p:sp>
      <p:sp>
        <p:nvSpPr>
          <p:cNvPr id="21" name="矩形 20"/>
          <p:cNvSpPr/>
          <p:nvPr/>
        </p:nvSpPr>
        <p:spPr>
          <a:xfrm>
            <a:off x="6000760" y="3857628"/>
            <a:ext cx="896399" cy="276999"/>
          </a:xfrm>
          <a:prstGeom prst="rect">
            <a:avLst/>
          </a:prstGeom>
          <a:effectLst>
            <a:outerShdw blurRad="50800" dist="38100" dir="2700000" algn="tl" rotWithShape="0">
              <a:prstClr val="black">
                <a:alpha val="40000"/>
              </a:prstClr>
            </a:outerShdw>
          </a:effectLst>
        </p:spPr>
        <p:txBody>
          <a:bodyPr wrap="none">
            <a:spAutoFit/>
          </a:bodyPr>
          <a:lstStyle/>
          <a:p>
            <a:r>
              <a:rPr lang="en-US" altLang="zh-CN" sz="1200" b="1" dirty="0" smtClean="0">
                <a:solidFill>
                  <a:srgbClr val="FF0000"/>
                </a:solidFill>
              </a:rPr>
              <a:t>2006.08.21</a:t>
            </a:r>
            <a:endParaRPr lang="zh-CN" altLang="en-US" sz="1200" dirty="0">
              <a:solidFill>
                <a:srgbClr val="FF0000"/>
              </a:solidFill>
            </a:endParaRPr>
          </a:p>
        </p:txBody>
      </p:sp>
      <p:sp>
        <p:nvSpPr>
          <p:cNvPr id="22" name="矩形 21"/>
          <p:cNvSpPr/>
          <p:nvPr/>
        </p:nvSpPr>
        <p:spPr>
          <a:xfrm>
            <a:off x="7286644" y="3857628"/>
            <a:ext cx="896399" cy="276999"/>
          </a:xfrm>
          <a:prstGeom prst="rect">
            <a:avLst/>
          </a:prstGeom>
          <a:effectLst>
            <a:outerShdw blurRad="50800" dist="38100" dir="2700000" algn="tl" rotWithShape="0">
              <a:prstClr val="black">
                <a:alpha val="40000"/>
              </a:prstClr>
            </a:outerShdw>
          </a:effectLst>
        </p:spPr>
        <p:txBody>
          <a:bodyPr wrap="none">
            <a:spAutoFit/>
          </a:bodyPr>
          <a:lstStyle/>
          <a:p>
            <a:r>
              <a:rPr lang="en-US" altLang="zh-CN" sz="1200" b="1" dirty="0" smtClean="0">
                <a:solidFill>
                  <a:srgbClr val="FF0000"/>
                </a:solidFill>
              </a:rPr>
              <a:t>2007.04.18</a:t>
            </a:r>
            <a:endParaRPr lang="zh-CN" altLang="en-US" sz="1200" dirty="0">
              <a:solidFill>
                <a:srgbClr val="FF0000"/>
              </a:solidFill>
            </a:endParaRPr>
          </a:p>
        </p:txBody>
      </p:sp>
      <p:sp>
        <p:nvSpPr>
          <p:cNvPr id="23" name="矩形 22"/>
          <p:cNvSpPr/>
          <p:nvPr/>
        </p:nvSpPr>
        <p:spPr>
          <a:xfrm>
            <a:off x="6000760" y="4929198"/>
            <a:ext cx="896399" cy="276999"/>
          </a:xfrm>
          <a:prstGeom prst="rect">
            <a:avLst/>
          </a:prstGeom>
          <a:effectLst>
            <a:outerShdw blurRad="50800" dist="38100" dir="2700000" algn="tl" rotWithShape="0">
              <a:prstClr val="black">
                <a:alpha val="40000"/>
              </a:prstClr>
            </a:outerShdw>
          </a:effectLst>
        </p:spPr>
        <p:txBody>
          <a:bodyPr wrap="none">
            <a:spAutoFit/>
          </a:bodyPr>
          <a:lstStyle/>
          <a:p>
            <a:r>
              <a:rPr lang="en-US" altLang="zh-CN" sz="1200" b="1" dirty="0" smtClean="0">
                <a:solidFill>
                  <a:srgbClr val="FF0000"/>
                </a:solidFill>
              </a:rPr>
              <a:t>2007.08.08</a:t>
            </a:r>
            <a:endParaRPr lang="zh-CN" altLang="en-US" sz="1200" dirty="0">
              <a:solidFill>
                <a:srgbClr val="FF0000"/>
              </a:solidFill>
            </a:endParaRPr>
          </a:p>
        </p:txBody>
      </p:sp>
      <p:sp>
        <p:nvSpPr>
          <p:cNvPr id="24" name="矩形 23"/>
          <p:cNvSpPr/>
          <p:nvPr/>
        </p:nvSpPr>
        <p:spPr>
          <a:xfrm>
            <a:off x="6000760" y="5929330"/>
            <a:ext cx="896399" cy="276999"/>
          </a:xfrm>
          <a:prstGeom prst="rect">
            <a:avLst/>
          </a:prstGeom>
          <a:effectLst>
            <a:outerShdw blurRad="50800" dist="38100" dir="2700000" algn="tl" rotWithShape="0">
              <a:prstClr val="black">
                <a:alpha val="40000"/>
              </a:prstClr>
            </a:outerShdw>
          </a:effectLst>
        </p:spPr>
        <p:txBody>
          <a:bodyPr wrap="none">
            <a:spAutoFit/>
          </a:bodyPr>
          <a:lstStyle/>
          <a:p>
            <a:r>
              <a:rPr lang="en-US" altLang="zh-CN" sz="1200" b="1" dirty="0" smtClean="0">
                <a:solidFill>
                  <a:srgbClr val="FF0000"/>
                </a:solidFill>
              </a:rPr>
              <a:t>2008.08.10</a:t>
            </a:r>
            <a:endParaRPr lang="zh-CN" altLang="en-US" sz="1200" dirty="0">
              <a:solidFill>
                <a:srgbClr val="FF0000"/>
              </a:solidFill>
            </a:endParaRPr>
          </a:p>
        </p:txBody>
      </p:sp>
      <p:sp>
        <p:nvSpPr>
          <p:cNvPr id="25" name="矩形 24"/>
          <p:cNvSpPr/>
          <p:nvPr/>
        </p:nvSpPr>
        <p:spPr>
          <a:xfrm>
            <a:off x="7286644" y="5929330"/>
            <a:ext cx="896399" cy="276999"/>
          </a:xfrm>
          <a:prstGeom prst="rect">
            <a:avLst/>
          </a:prstGeom>
          <a:effectLst>
            <a:outerShdw blurRad="50800" dist="38100" dir="2700000" algn="tl" rotWithShape="0">
              <a:prstClr val="black">
                <a:alpha val="40000"/>
              </a:prstClr>
            </a:outerShdw>
          </a:effectLst>
        </p:spPr>
        <p:txBody>
          <a:bodyPr wrap="none">
            <a:spAutoFit/>
          </a:bodyPr>
          <a:lstStyle/>
          <a:p>
            <a:r>
              <a:rPr lang="en-US" altLang="zh-CN" sz="1200" b="1" dirty="0" smtClean="0">
                <a:solidFill>
                  <a:srgbClr val="FF0000"/>
                </a:solidFill>
              </a:rPr>
              <a:t>2009.04.15</a:t>
            </a:r>
            <a:endParaRPr lang="zh-CN" altLang="en-US" sz="1200" dirty="0">
              <a:solidFill>
                <a:srgbClr val="FF0000"/>
              </a:solidFill>
            </a:endParaRPr>
          </a:p>
        </p:txBody>
      </p:sp>
      <p:sp>
        <p:nvSpPr>
          <p:cNvPr id="28" name="矩形 27"/>
          <p:cNvSpPr/>
          <p:nvPr/>
        </p:nvSpPr>
        <p:spPr>
          <a:xfrm>
            <a:off x="7286644" y="4929198"/>
            <a:ext cx="896399" cy="276999"/>
          </a:xfrm>
          <a:prstGeom prst="rect">
            <a:avLst/>
          </a:prstGeom>
          <a:effectLst>
            <a:outerShdw blurRad="50800" dist="38100" dir="2700000" algn="tl" rotWithShape="0">
              <a:prstClr val="black">
                <a:alpha val="40000"/>
              </a:prstClr>
            </a:outerShdw>
          </a:effectLst>
        </p:spPr>
        <p:txBody>
          <a:bodyPr wrap="none">
            <a:spAutoFit/>
          </a:bodyPr>
          <a:lstStyle/>
          <a:p>
            <a:r>
              <a:rPr lang="en-US" altLang="zh-CN" sz="1200" b="1" dirty="0" smtClean="0">
                <a:solidFill>
                  <a:srgbClr val="FF0000"/>
                </a:solidFill>
              </a:rPr>
              <a:t>2008.04.28</a:t>
            </a:r>
            <a:endParaRPr lang="zh-CN" altLang="en-US" sz="1200" dirty="0">
              <a:solidFill>
                <a:srgbClr val="FF0000"/>
              </a:solidFill>
            </a:endParaRPr>
          </a:p>
        </p:txBody>
      </p:sp>
      <p:sp>
        <p:nvSpPr>
          <p:cNvPr id="27" name="标题 1"/>
          <p:cNvSpPr txBox="1">
            <a:spLocks/>
          </p:cNvSpPr>
          <p:nvPr/>
        </p:nvSpPr>
        <p:spPr bwMode="auto">
          <a:xfrm>
            <a:off x="467544" y="400880"/>
            <a:ext cx="8229600" cy="72386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p>
            <a:pPr marL="0" lvl="1" algn="ctr" fontAlgn="base">
              <a:spcBef>
                <a:spcPct val="0"/>
              </a:spcBef>
              <a:spcAft>
                <a:spcPct val="0"/>
              </a:spcAft>
              <a:defRPr/>
            </a:pPr>
            <a:r>
              <a:rPr lang="en-US" altLang="zh-CN" sz="2800" b="1" dirty="0" smtClean="0">
                <a:solidFill>
                  <a:srgbClr val="FFFF66"/>
                </a:solidFill>
                <a:effectLst>
                  <a:outerShdw blurRad="38100" dist="38100" dir="2700000" algn="tl">
                    <a:srgbClr val="C0C0C0"/>
                  </a:outerShdw>
                </a:effectLst>
              </a:rPr>
              <a:t>EO Data acquisition</a:t>
            </a:r>
            <a:r>
              <a:rPr kumimoji="0" lang="en-US" altLang="zh-CN" sz="3600" b="1" i="0" u="none" strike="noStrike" kern="0" cap="none" spc="0" normalizeH="0" baseline="0" noProof="0" dirty="0" smtClean="0">
                <a:ln>
                  <a:noFill/>
                </a:ln>
                <a:solidFill>
                  <a:srgbClr val="FFFF00"/>
                </a:solidFill>
                <a:effectLst/>
                <a:uLnTx/>
                <a:uFillTx/>
                <a:latin typeface="Calibri" pitchFamily="34" charset="0"/>
              </a:rPr>
              <a:t/>
            </a:r>
            <a:br>
              <a:rPr kumimoji="0" lang="en-US" altLang="zh-CN" sz="3600" b="1" i="0" u="none" strike="noStrike" kern="0" cap="none" spc="0" normalizeH="0" baseline="0" noProof="0" dirty="0" smtClean="0">
                <a:ln>
                  <a:noFill/>
                </a:ln>
                <a:solidFill>
                  <a:srgbClr val="FFFF00"/>
                </a:solidFill>
                <a:effectLst/>
                <a:uLnTx/>
                <a:uFillTx/>
                <a:latin typeface="Calibri" pitchFamily="34" charset="0"/>
              </a:rPr>
            </a:br>
            <a:endParaRPr kumimoji="0" lang="en-US" altLang="zh-CN" sz="3600" b="1" i="0" u="none" strike="noStrike" kern="1200" cap="none" spc="0" normalizeH="0" baseline="0" noProof="0" dirty="0">
              <a:ln>
                <a:noFill/>
              </a:ln>
              <a:solidFill>
                <a:srgbClr val="FFFF00"/>
              </a:solidFill>
              <a:effectLst/>
              <a:uLnTx/>
              <a:uFillTx/>
              <a:latin typeface="+mj-lt"/>
              <a:ea typeface="+mj-ea"/>
              <a:cs typeface="+mj-cs"/>
            </a:endParaRPr>
          </a:p>
        </p:txBody>
      </p:sp>
    </p:spTree>
    <p:extLst>
      <p:ext uri="{BB962C8B-B14F-4D97-AF65-F5344CB8AC3E}">
        <p14:creationId xmlns:p14="http://schemas.microsoft.com/office/powerpoint/2010/main" xmlns="" val="387290298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7497</TotalTime>
  <Words>6313</Words>
  <Application>Microsoft Office PowerPoint</Application>
  <PresentationFormat>全屏显示(4:3)</PresentationFormat>
  <Paragraphs>894</Paragraphs>
  <Slides>61</Slides>
  <Notes>33</Notes>
  <HiddenSlides>0</HiddenSlides>
  <MMClips>0</MMClips>
  <ScaleCrop>false</ScaleCrop>
  <HeadingPairs>
    <vt:vector size="6" baseType="variant">
      <vt:variant>
        <vt:lpstr>主题</vt:lpstr>
      </vt:variant>
      <vt:variant>
        <vt:i4>1</vt:i4>
      </vt:variant>
      <vt:variant>
        <vt:lpstr>嵌入 OLE 服务器</vt:lpstr>
      </vt:variant>
      <vt:variant>
        <vt:i4>2</vt:i4>
      </vt:variant>
      <vt:variant>
        <vt:lpstr>幻灯片标题</vt:lpstr>
      </vt:variant>
      <vt:variant>
        <vt:i4>61</vt:i4>
      </vt:variant>
    </vt:vector>
  </HeadingPairs>
  <TitlesOfParts>
    <vt:vector size="64" baseType="lpstr">
      <vt:lpstr>Office Theme</vt:lpstr>
      <vt:lpstr>Visio</vt:lpstr>
      <vt:lpstr>Equation</vt:lpstr>
      <vt:lpstr>幻灯片 1</vt:lpstr>
      <vt:lpstr>Background</vt:lpstr>
      <vt:lpstr>Background</vt:lpstr>
      <vt:lpstr>Project Background</vt:lpstr>
      <vt:lpstr> Team Composition </vt:lpstr>
      <vt:lpstr> Outline </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lpstr>幻灯片 38</vt:lpstr>
      <vt:lpstr>幻灯片 39</vt:lpstr>
      <vt:lpstr>幻灯片 40</vt:lpstr>
      <vt:lpstr>幻灯片 41</vt:lpstr>
      <vt:lpstr>幻灯片 42</vt:lpstr>
      <vt:lpstr>幻灯片 43</vt:lpstr>
      <vt:lpstr>幻灯片 44</vt:lpstr>
      <vt:lpstr>幻灯片 45</vt:lpstr>
      <vt:lpstr>幻灯片 46</vt:lpstr>
      <vt:lpstr>幻灯片 47</vt:lpstr>
      <vt:lpstr>幻灯片 48</vt:lpstr>
      <vt:lpstr>幻灯片 49</vt:lpstr>
      <vt:lpstr>幻灯片 50</vt:lpstr>
      <vt:lpstr>幻灯片 51</vt:lpstr>
      <vt:lpstr>幻灯片 52</vt:lpstr>
      <vt:lpstr>幻灯片 53</vt:lpstr>
      <vt:lpstr>幻灯片 54</vt:lpstr>
      <vt:lpstr>幻灯片 55</vt:lpstr>
      <vt:lpstr>幻灯片 56</vt:lpstr>
      <vt:lpstr>幻灯片 57</vt:lpstr>
      <vt:lpstr>幻灯片 58</vt:lpstr>
      <vt:lpstr>幻灯片 59</vt:lpstr>
      <vt:lpstr>幻灯片 60</vt:lpstr>
      <vt:lpstr>幻灯片 61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Andy Zmuda</dc:creator>
  <cp:lastModifiedBy>zyliu</cp:lastModifiedBy>
  <cp:revision>442</cp:revision>
  <dcterms:created xsi:type="dcterms:W3CDTF">2015-05-15T09:46:52Z</dcterms:created>
  <dcterms:modified xsi:type="dcterms:W3CDTF">2015-08-26T01:57:43Z</dcterms:modified>
</cp:coreProperties>
</file>