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22"/>
  </p:notesMasterIdLst>
  <p:handoutMasterIdLst>
    <p:handoutMasterId r:id="rId23"/>
  </p:handoutMasterIdLst>
  <p:sldIdLst>
    <p:sldId id="299" r:id="rId3"/>
    <p:sldId id="346" r:id="rId4"/>
    <p:sldId id="350" r:id="rId5"/>
    <p:sldId id="349" r:id="rId6"/>
    <p:sldId id="344" r:id="rId7"/>
    <p:sldId id="305" r:id="rId8"/>
    <p:sldId id="351" r:id="rId9"/>
    <p:sldId id="334" r:id="rId10"/>
    <p:sldId id="333" r:id="rId11"/>
    <p:sldId id="337" r:id="rId12"/>
    <p:sldId id="336" r:id="rId13"/>
    <p:sldId id="338" r:id="rId14"/>
    <p:sldId id="341" r:id="rId15"/>
    <p:sldId id="339" r:id="rId16"/>
    <p:sldId id="340" r:id="rId17"/>
    <p:sldId id="342" r:id="rId18"/>
    <p:sldId id="345" r:id="rId19"/>
    <p:sldId id="352" r:id="rId20"/>
    <p:sldId id="343" r:id="rId2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1" autoAdjust="0"/>
    <p:restoredTop sz="90199" autoAdjust="0"/>
  </p:normalViewPr>
  <p:slideViewPr>
    <p:cSldViewPr>
      <p:cViewPr varScale="1">
        <p:scale>
          <a:sx n="124" d="100"/>
          <a:sy n="124" d="100"/>
        </p:scale>
        <p:origin x="13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kirschb\Documents\Applications%20Activities\CEOS%20Landslide%20Pilot\Copy%20of%20CEOS%20Landslides%20Meeting%20Attendees_2_17_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kirschb\Documents\Applications%20Activities\CEOS%20Landslide%20Pilot\Copy%20of%20CEOS%20Landslides%20Meeting%20Attendees_2_17_20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Interest in Thematic Topics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Sheet1!$L$15:$L$19</c:f>
              <c:strCache>
                <c:ptCount val="5"/>
                <c:pt idx="0">
                  <c:v>33%</c:v>
                </c:pt>
                <c:pt idx="1">
                  <c:v>27%</c:v>
                </c:pt>
                <c:pt idx="2">
                  <c:v>12%</c:v>
                </c:pt>
                <c:pt idx="3">
                  <c:v>12%</c:v>
                </c:pt>
                <c:pt idx="4">
                  <c:v>16%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Sheet1!$M$15:$M$19</c:f>
              <c:strCache>
                <c:ptCount val="5"/>
                <c:pt idx="0">
                  <c:v>Monitoring</c:v>
                </c:pt>
                <c:pt idx="1">
                  <c:v>Mapping</c:v>
                </c:pt>
                <c:pt idx="2">
                  <c:v>Modeling</c:v>
                </c:pt>
                <c:pt idx="3">
                  <c:v>Rapid Assessment</c:v>
                </c:pt>
                <c:pt idx="4">
                  <c:v>Engagement</c:v>
                </c:pt>
              </c:strCache>
            </c:strRef>
          </c:cat>
          <c:val>
            <c:numRef>
              <c:f>Sheet1!$L$15:$L$19</c:f>
              <c:numCache>
                <c:formatCode>0%</c:formatCode>
                <c:ptCount val="5"/>
                <c:pt idx="0">
                  <c:v>0.32653061224489793</c:v>
                </c:pt>
                <c:pt idx="1">
                  <c:v>0.26530612244897961</c:v>
                </c:pt>
                <c:pt idx="2">
                  <c:v>0.12244897959183673</c:v>
                </c:pt>
                <c:pt idx="3">
                  <c:v>0.12244897959183673</c:v>
                </c:pt>
                <c:pt idx="4">
                  <c:v>0.16326530612244897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3645104"/>
        <c:axId val="283992896"/>
      </c:barChart>
      <c:catAx>
        <c:axId val="28364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992896"/>
        <c:crosses val="autoZero"/>
        <c:auto val="1"/>
        <c:lblAlgn val="ctr"/>
        <c:lblOffset val="100"/>
        <c:noMultiLvlLbl val="0"/>
      </c:catAx>
      <c:valAx>
        <c:axId val="28399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64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Regional Expertise of Group</a:t>
            </a:r>
          </a:p>
        </c:rich>
      </c:tx>
      <c:layout>
        <c:manualLayout>
          <c:xMode val="edge"/>
          <c:yMode val="edge"/>
          <c:x val="0.22977987421383644"/>
          <c:y val="0.11616649351795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Sheet1!$E$1:$E$6</c:f>
              <c:strCache>
                <c:ptCount val="6"/>
                <c:pt idx="0">
                  <c:v>Nepal</c:v>
                </c:pt>
                <c:pt idx="1">
                  <c:v>China</c:v>
                </c:pt>
                <c:pt idx="2">
                  <c:v>Caribbean</c:v>
                </c:pt>
                <c:pt idx="3">
                  <c:v>Western US</c:v>
                </c:pt>
                <c:pt idx="4">
                  <c:v>South Asia</c:v>
                </c:pt>
                <c:pt idx="5">
                  <c:v>Italy</c:v>
                </c:pt>
              </c:strCache>
            </c:strRef>
          </c:cat>
          <c:val>
            <c:numRef>
              <c:f>Sheet1!$F$1:$F$6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BC471-CC57-4132-8FF5-9173BB5E486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BBA29-0345-4E3F-8DB0-88F47E4E3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93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8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aseline="0" dirty="0" smtClean="0"/>
          </a:p>
          <a:p>
            <a:r>
              <a:rPr lang="en-US" sz="1600" dirty="0" smtClean="0"/>
              <a:t>Key message regarding the new pilot : </a:t>
            </a:r>
          </a:p>
          <a:p>
            <a:r>
              <a:rPr lang="en-US" sz="1600" dirty="0" smtClean="0"/>
              <a:t>- it's about multi-hazard and multi-sensor approach to disaster resilience and risk reduction   </a:t>
            </a:r>
          </a:p>
          <a:p>
            <a:r>
              <a:rPr lang="en-US" sz="1600" dirty="0" smtClean="0"/>
              <a:t>- the multi-hazard tactic is to advance data fusion, integration and analysis, leveraging existing pilots as they end their 3 years. Starting with the new pilot we will look at earthquake, volcano and flood inducing cascading effects such as landslide and debris flow. </a:t>
            </a:r>
          </a:p>
          <a:p>
            <a:r>
              <a:rPr lang="en-US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/>
            </a:r>
            <a:br>
              <a:rPr lang="en-US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</a:b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1356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45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0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1600200" y="22225"/>
            <a:ext cx="7543800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ctr"/>
            <a:r>
              <a:rPr lang="en-GB" dirty="0" smtClean="0"/>
              <a:t>&lt;TITLE&gt;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7144" y="188913"/>
            <a:ext cx="6930656" cy="50165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6863" y="1457325"/>
            <a:ext cx="8445500" cy="48641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63AB0-2CC6-403A-90EC-93E795044F56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D3C35FD-47B6-4CD7-8146-95C1CE15042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>
          <a:xfrm>
            <a:off x="7278737" y="6567055"/>
            <a:ext cx="1639186" cy="20588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rgbClr val="002569"/>
                </a:solidFill>
                <a:latin typeface="Century Gothic" pitchFamily="34" charset="0"/>
                <a:ea typeface="ＭＳ Ｐゴシック" pitchFamily="-106" charset="-128"/>
                <a:cs typeface="Calibri" pitchFamily="-106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9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463035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310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1600200" y="22225"/>
            <a:ext cx="7543800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ctr"/>
            <a:r>
              <a:rPr lang="en-GB" dirty="0" smtClean="0"/>
              <a:t>&lt;TITLE&gt;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377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1600200" y="22225"/>
            <a:ext cx="7543800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ctr"/>
            <a:r>
              <a:rPr lang="en-GB" dirty="0" smtClean="0"/>
              <a:t>&lt;TITLE&gt;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960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7" r:id="rId3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646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8" r:id="rId3"/>
  </p:sldLayoutIdLst>
  <p:transition spd="med"/>
  <p:timing>
    <p:tnLst>
      <p:par>
        <p:cTn id="1" dur="indefinite" restart="never" nodeType="tmRoot"/>
      </p:par>
    </p:tnLst>
  </p:timing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godt@usgs.gov" TargetMode="External"/><Relationship Id="rId2" Type="http://schemas.openxmlformats.org/officeDocument/2006/relationships/hyperlink" Target="mailto:dalia.b.Kirschbaum@nas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b="0" dirty="0" smtClean="0">
                <a:solidFill>
                  <a:srgbClr val="696969">
                    <a:lumMod val="20000"/>
                    <a:lumOff val="80000"/>
                  </a:srgbClr>
                </a:solidFill>
              </a:rPr>
              <a:t>Committee on Earth Observation Satellites</a:t>
            </a:r>
            <a:endParaRPr lang="en-US" sz="1050" b="0" dirty="0">
              <a:solidFill>
                <a:srgbClr val="69696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789" y="2895600"/>
            <a:ext cx="4101611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Landslide 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Disaster Working 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Group </a:t>
            </a:r>
          </a:p>
          <a:p>
            <a:pPr algn="l" rtl="0" latinLnBrk="1" hangingPunct="0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Pilot: Status Report</a:t>
            </a:r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l" rtl="0" latinLnBrk="1" hangingPunct="0"/>
            <a:endParaRPr lang="en-US" sz="36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l" rtl="0" latinLnBrk="1" hangingPunct="0"/>
            <a:r>
              <a:rPr lang="en-US" sz="36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March 8</a:t>
            </a:r>
            <a:r>
              <a:rPr lang="en-US" sz="3600" i="1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36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2016</a:t>
            </a:r>
            <a:endParaRPr lang="en-US" sz="36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32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410200" cy="501650"/>
          </a:xfrm>
        </p:spPr>
        <p:txBody>
          <a:bodyPr/>
          <a:lstStyle/>
          <a:p>
            <a:r>
              <a:rPr lang="en-US" dirty="0" smtClean="0"/>
              <a:t>Summary of Expertise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816710"/>
              </p:ext>
            </p:extLst>
          </p:nvPr>
        </p:nvGraphicFramePr>
        <p:xfrm>
          <a:off x="304800" y="1600200"/>
          <a:ext cx="8542336" cy="4699635"/>
        </p:xfrm>
        <a:graphic>
          <a:graphicData uri="http://schemas.openxmlformats.org/drawingml/2006/table">
            <a:tbl>
              <a:tblPr firstRow="1" bandRow="1">
                <a:tableStyleId>{2708684C-4D16-4618-839F-0558EEFCDFE6}</a:tableStyleId>
              </a:tblPr>
              <a:tblGrid>
                <a:gridCol w="2135584"/>
                <a:gridCol w="2135584"/>
                <a:gridCol w="2135584"/>
                <a:gridCol w="2135584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/>
                        <a:t>Roles</a:t>
                      </a:r>
                      <a:endParaRPr lang="en-US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/>
                        <a:t>Research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/>
                        <a:t>Disaster Response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/>
                        <a:t>Imagery Type</a:t>
                      </a:r>
                      <a:endParaRPr lang="en-US" sz="1400" b="1" i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Landslide hazard mapping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Landslide Hazard Program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n-NO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InSAR for landslide mapping and monitoring 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 Response Coordinator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gradual landslide motion in mountain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 Preparedness, Post disaster impact assessments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 and radar satellite remote sensing for improved landslide process understanding 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</a:t>
                      </a:r>
                      <a:r>
                        <a:rPr lang="en-US" sz="11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disaster preparedness and impact assessment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Initiation</a:t>
                      </a:r>
                      <a:r>
                        <a:rPr lang="en-US" sz="11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processes and early warning</a:t>
                      </a:r>
                      <a:endParaRPr lang="en-US" sz="11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to the Government for emergency management as </a:t>
                      </a:r>
                      <a:r>
                        <a:rPr lang="en-US" sz="11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</a:t>
                      </a:r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competence for civil protection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Satellite radar interferometry (</a:t>
                      </a:r>
                      <a:r>
                        <a:rPr lang="en-US" sz="11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InSAR</a:t>
                      </a:r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for landslides. 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Science Coordination Office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image analysis for automatic event landslide detection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monitoring of landslides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satellite radar for measuring ground deformation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</a:t>
                      </a:r>
                      <a:r>
                        <a:rPr lang="en-US" sz="11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</a:t>
                      </a:r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Advisor for National Civil Protection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 and radar satellite remote sensing for improved landslide process understanding 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Earthquake</a:t>
                      </a:r>
                      <a:r>
                        <a:rPr lang="en-US" sz="11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disaster emergency response and relief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 remote sensing with a particular focus on landslide mapping and monitoring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forecasting, monitoring and assessment of </a:t>
                      </a:r>
                      <a:r>
                        <a:rPr lang="en-US" sz="11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hydrometeorological</a:t>
                      </a:r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related hazards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airborne </a:t>
                      </a:r>
                      <a:r>
                        <a:rPr lang="en-US" sz="11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lidar</a:t>
                      </a:r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analysis, landslide mechanics</a:t>
                      </a:r>
                    </a:p>
                    <a:p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debris flow inundation hazard modeling</a:t>
                      </a: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7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016256" cy="501650"/>
          </a:xfrm>
        </p:spPr>
        <p:txBody>
          <a:bodyPr/>
          <a:lstStyle/>
          <a:p>
            <a:r>
              <a:rPr lang="en-US" dirty="0" smtClean="0"/>
              <a:t>Regional Foci of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76836"/>
            <a:ext cx="2979737" cy="48641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Global</a:t>
            </a:r>
          </a:p>
          <a:p>
            <a:pPr marL="0" indent="0">
              <a:buNone/>
            </a:pPr>
            <a:r>
              <a:rPr lang="en-US" b="1" dirty="0" smtClean="0"/>
              <a:t>Regional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Caribbean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South Asia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Mediterranean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Tibetan Plateau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Central America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1276836"/>
            <a:ext cx="487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National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2400" dirty="0"/>
              <a:t>Western US, Appalachian States, California, Colorado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Nepal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Kyrgyzstan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Iran</a:t>
            </a:r>
          </a:p>
          <a:p>
            <a:r>
              <a:rPr lang="en-US" sz="2400" b="1" dirty="0"/>
              <a:t>L</a:t>
            </a:r>
            <a:r>
              <a:rPr lang="en-US" sz="2400" b="1" dirty="0" smtClean="0"/>
              <a:t>ocal/sub-national </a:t>
            </a:r>
            <a:r>
              <a:rPr lang="en-US" sz="2400" b="1" dirty="0"/>
              <a:t>efforts (catchment scale)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Taiwan, Korea, </a:t>
            </a:r>
            <a:r>
              <a:rPr lang="en-US" sz="2400" dirty="0" smtClean="0"/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Southwest China</a:t>
            </a:r>
          </a:p>
        </p:txBody>
      </p:sp>
    </p:spTree>
    <p:extLst>
      <p:ext uri="{BB962C8B-B14F-4D97-AF65-F5344CB8AC3E}">
        <p14:creationId xmlns:p14="http://schemas.microsoft.com/office/powerpoint/2010/main" val="28433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930656" cy="501650"/>
          </a:xfrm>
        </p:spPr>
        <p:txBody>
          <a:bodyPr/>
          <a:lstStyle/>
          <a:p>
            <a:r>
              <a:rPr lang="en-US" dirty="0" smtClean="0"/>
              <a:t>Interest in Objectives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254502"/>
              </p:ext>
            </p:extLst>
          </p:nvPr>
        </p:nvGraphicFramePr>
        <p:xfrm>
          <a:off x="1295400" y="1447800"/>
          <a:ext cx="6553200" cy="1624529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1447800"/>
                <a:gridCol w="1287654"/>
                <a:gridCol w="1355834"/>
                <a:gridCol w="1266636"/>
                <a:gridCol w="1195276"/>
              </a:tblGrid>
              <a:tr h="205114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Objective </a:t>
                      </a:r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Objective  </a:t>
                      </a:r>
                      <a:r>
                        <a:rPr lang="en-US" sz="1400" u="none" strike="noStrike" dirty="0">
                          <a:effectLst/>
                        </a:rPr>
                        <a:t>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Objective  </a:t>
                      </a:r>
                      <a:r>
                        <a:rPr lang="en-US" sz="1400" u="none" strike="noStrike" dirty="0">
                          <a:effectLst/>
                        </a:rPr>
                        <a:t>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Objective  </a:t>
                      </a:r>
                      <a:r>
                        <a:rPr lang="en-US" sz="1400" u="none" strike="noStrike" dirty="0">
                          <a:effectLst/>
                        </a:rPr>
                        <a:t>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1 - Very Important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85%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60%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15%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21%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2- Moderately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35%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60%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52%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51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3 - Neutral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21%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4 - Not </a:t>
                      </a:r>
                      <a:r>
                        <a:rPr lang="en-US" sz="1400" u="none" strike="noStrike" dirty="0" smtClean="0">
                          <a:effectLst/>
                        </a:rPr>
                        <a:t>Important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3089914"/>
            <a:ext cx="8382000" cy="41088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b="1" u="sng" dirty="0"/>
              <a:t>Objective </a:t>
            </a:r>
            <a:r>
              <a:rPr lang="en-US" b="1" u="sng" dirty="0" smtClean="0"/>
              <a:t>A: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Establish </a:t>
            </a:r>
            <a:r>
              <a:rPr lang="en-US" dirty="0"/>
              <a:t>effective practices for merging different Earth Observation data (e.g. optical and radar) to better manage landslide detection, mapping, and monitoring</a:t>
            </a:r>
            <a:r>
              <a:rPr lang="en-US" dirty="0" smtClean="0"/>
              <a:t>.</a:t>
            </a:r>
          </a:p>
          <a:p>
            <a:pPr marL="285750" indent="-285750" algn="l" rtl="0" latinLnBrk="1" hangingPunct="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Developing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/ testing / benchmarking / sharing tools for high-frequency monitoring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and rapid mapping of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landslides with satellite EO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data</a:t>
            </a:r>
          </a:p>
          <a:p>
            <a:pPr marL="285750" indent="-285750" algn="l" rtl="0" latinLnBrk="1" hangingPunct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revisit time of multiple sensors (e.g. the Sentinel constellation (S1, S2) to use EO satellite images as a real source of information for the monitoring of landslide displacement/deformation at high frequency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lvl="7" indent="-285750" algn="l" rtl="0" latinLnBrk="1" hangingPunct="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Processing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stacks of Optical and SAR images to create horizontal displacement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maps over time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lvl="7" indent="-285750" algn="l" rtl="0" latinLnBrk="1" hangingPunct="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Improve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 the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efficiency in processing remote sensing data for emergency response</a:t>
            </a:r>
          </a:p>
          <a:p>
            <a:pPr marL="285750" lvl="7" indent="-285750" algn="l" rtl="0" latinLnBrk="1" hangingPunct="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Establishment of benchmark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datasets to test available semi-automatic techniques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5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21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930656" cy="501650"/>
          </a:xfrm>
        </p:spPr>
        <p:txBody>
          <a:bodyPr/>
          <a:lstStyle/>
          <a:p>
            <a:r>
              <a:rPr lang="en-US" dirty="0" smtClean="0"/>
              <a:t>Comments 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45500" cy="48641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u="sng" dirty="0"/>
              <a:t>Objective B: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Create integrated products &amp; services for practices or activities, such as landslide inventories, to support disaster risk management for multi-hazard and cascading landslide events.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operational services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existing projects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landslide inventory mapping, landslide monitoring and early warning, landslide modeling and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rapid emergency response landslide mapping during major disasters in coordination with end users </a:t>
            </a:r>
          </a:p>
          <a:p>
            <a:pPr marL="285750" lvl="7" indent="-285750" algn="l" rtl="0" latinLnBrk="1" hangingPunct="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closer links between remote sensing analysis and the needs for hazard and risk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marL="285750" lvl="7" indent="-285750" algn="l" rtl="0" latinLnBrk="1" hangingPunct="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longest available time series of remote sensing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to create systematic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spatiotemporal assessment of landslide activity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35FD-47B6-4CD7-8146-95C1CE150425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64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5406656" cy="501650"/>
          </a:xfrm>
        </p:spPr>
        <p:txBody>
          <a:bodyPr/>
          <a:lstStyle/>
          <a:p>
            <a:r>
              <a:rPr lang="en-US" dirty="0" smtClean="0"/>
              <a:t>Interest in Data Access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790630"/>
              </p:ext>
            </p:extLst>
          </p:nvPr>
        </p:nvGraphicFramePr>
        <p:xfrm>
          <a:off x="228600" y="1245387"/>
          <a:ext cx="8610608" cy="5583238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939338"/>
                <a:gridCol w="1213314"/>
                <a:gridCol w="1076326"/>
                <a:gridCol w="1076326"/>
                <a:gridCol w="1076326"/>
                <a:gridCol w="1076326"/>
                <a:gridCol w="1076326"/>
                <a:gridCol w="1076326"/>
              </a:tblGrid>
              <a:tr h="492480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Optical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DEMS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Soil </a:t>
                      </a:r>
                      <a:r>
                        <a:rPr lang="en-US" sz="1200" u="none" strike="noStrike" dirty="0" smtClean="0">
                          <a:effectLst/>
                        </a:rPr>
                        <a:t>Moisture &amp; rainfall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land use/soils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landslide inventories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LiDAR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</a:tr>
              <a:tr h="344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Number interested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</a:tr>
              <a:tr h="137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Percent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58%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</a:tr>
              <a:tr h="2103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Source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Sentinel-1 and 2,RADARSAT-2, COSMO-</a:t>
                      </a:r>
                      <a:r>
                        <a:rPr lang="en-US" sz="1200" u="none" strike="noStrike" dirty="0" err="1">
                          <a:effectLst/>
                        </a:rPr>
                        <a:t>SkyMed</a:t>
                      </a:r>
                      <a:r>
                        <a:rPr lang="en-US" sz="1200" u="none" strike="noStrike" dirty="0">
                          <a:effectLst/>
                        </a:rPr>
                        <a:t>, ALOS-1 and 2, </a:t>
                      </a:r>
                      <a:r>
                        <a:rPr lang="en-US" sz="1200" u="none" strike="noStrike" dirty="0" err="1">
                          <a:effectLst/>
                        </a:rPr>
                        <a:t>TerraSAR</a:t>
                      </a:r>
                      <a:r>
                        <a:rPr lang="en-US" sz="1200" u="none" strike="noStrike" dirty="0">
                          <a:effectLst/>
                        </a:rPr>
                        <a:t>-X, RISAT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Landsat, IRS, Worldview, Pleiades, SPOT5, SPOT-6/7, </a:t>
                      </a:r>
                      <a:r>
                        <a:rPr lang="en-US" sz="1200" u="none" strike="noStrike" dirty="0" err="1">
                          <a:effectLst/>
                        </a:rPr>
                        <a:t>QuickBird</a:t>
                      </a:r>
                      <a:r>
                        <a:rPr lang="en-US" sz="1200" u="none" strike="noStrike" dirty="0">
                          <a:effectLst/>
                        </a:rPr>
                        <a:t>, GF2, </a:t>
                      </a:r>
                      <a:r>
                        <a:rPr lang="en-US" sz="1200" u="none" strike="noStrike" dirty="0" err="1">
                          <a:effectLst/>
                        </a:rPr>
                        <a:t>RapidEye</a:t>
                      </a:r>
                      <a:r>
                        <a:rPr lang="en-US" sz="1200" u="none" strike="noStrike" dirty="0">
                          <a:effectLst/>
                        </a:rPr>
                        <a:t>, Sentinel-1, Sentinel-2, Venus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TanDEM</a:t>
                      </a:r>
                      <a:r>
                        <a:rPr lang="en-US" sz="1200" u="none" strike="noStrike" dirty="0">
                          <a:effectLst/>
                        </a:rPr>
                        <a:t>-X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rainfall (weather data)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landslide catalogs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LiDAR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</a:tr>
              <a:tr h="137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Resolution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1m-10m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&lt;10m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</a:tr>
              <a:tr h="22347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Notes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Polarimetric</a:t>
                      </a:r>
                      <a:r>
                        <a:rPr lang="en-US" sz="1200" u="none" strike="noStrike" dirty="0">
                          <a:effectLst/>
                        </a:rPr>
                        <a:t> SAR (amplitude), better if HR/VHR; need the ability to target over specific sites of interest (supersites, Nepal</a:t>
                      </a:r>
                      <a:r>
                        <a:rPr lang="en-US" sz="1200" u="none" strike="noStrike" dirty="0" smtClean="0">
                          <a:effectLst/>
                        </a:rPr>
                        <a:t>), </a:t>
                      </a:r>
                      <a:r>
                        <a:rPr lang="en-US" sz="1200" u="sng" strike="noStrike" dirty="0" smtClean="0">
                          <a:effectLst/>
                        </a:rPr>
                        <a:t>time series</a:t>
                      </a:r>
                      <a:r>
                        <a:rPr lang="en-US" sz="1200" u="sng" strike="noStrike" baseline="0" dirty="0" smtClean="0">
                          <a:effectLst/>
                        </a:rPr>
                        <a:t> important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Multispectral (VHR better, GSD &lt; 1 m); hyperspectral; </a:t>
                      </a:r>
                      <a:r>
                        <a:rPr lang="en-US" sz="1200" b="1" u="sng" strike="noStrike" dirty="0">
                          <a:effectLst/>
                        </a:rPr>
                        <a:t>time series needed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soil erosion, regolith depth, exposed bedrock for unconsolidated deposits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landslide maps (specifically after earthquakes) </a:t>
                      </a:r>
                      <a:r>
                        <a:rPr lang="en-US" sz="1200" u="none" strike="noStrike" dirty="0" err="1">
                          <a:effectLst/>
                        </a:rPr>
                        <a:t>suceptibility</a:t>
                      </a:r>
                      <a:r>
                        <a:rPr lang="en-US" sz="1200" u="none" strike="noStrike" dirty="0">
                          <a:effectLst/>
                        </a:rPr>
                        <a:t> maps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Time series would be best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3" marR="5603" marT="560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6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5105400" cy="5486400"/>
          </a:xfrm>
        </p:spPr>
        <p:txBody>
          <a:bodyPr/>
          <a:lstStyle/>
          <a:p>
            <a:pPr marL="342900" lvl="7" indent="-342900" algn="l" rtl="0" latinLnBrk="1" hangingPunct="0">
              <a:buFont typeface="+mj-lt"/>
              <a:buAutoNum type="arabicPeriod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Develop/advance/communicate monitoring capabilities leveraging and integrating Optical and SAR data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A)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7" indent="-342900" algn="l" rtl="0" latinLnBrk="1" hangingPunct="0"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Develop methodologies for multi-temporal image processing over select region to improve/expand landslide mapping/inventories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A)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7" indent="-342900" algn="l" rtl="0" latinLnBrk="1" hangingPunct="0">
              <a:buFont typeface="+mj-lt"/>
              <a:buAutoNum type="arabicPeriod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Hazard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assessment/modeling: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Demonstrating how EO data (DEMs, hydrological information, and imagery/SAR) can advance landslide modeling/hazard assessment at a regional scale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B) </a:t>
            </a:r>
          </a:p>
          <a:p>
            <a:pPr marL="342900" lvl="7" indent="-342900" algn="l" rtl="0" latinLnBrk="1" hangingPunct="0"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Rapid Assessment: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Demonstration of how EO data can be rapidly processed for informed decision making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 &amp; D)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7" indent="-342900" algn="l" rtl="0" latinLnBrk="1" hangingPunct="0"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User/Pilot Engagement: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Need to leverage existing connections and those from other pilots to turn products into actionable information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 &amp; D)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7" indent="-285750" algn="l" rtl="0" latinLnBrk="1" hangingPunct="0">
              <a:buFontTx/>
              <a:buChar char="-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7684" y="228600"/>
            <a:ext cx="7543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Interest in Thematic Topics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757992"/>
              </p:ext>
            </p:extLst>
          </p:nvPr>
        </p:nvGraphicFramePr>
        <p:xfrm>
          <a:off x="5562600" y="2106722"/>
          <a:ext cx="3352800" cy="391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79737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4572000" cy="838200"/>
          </a:xfrm>
        </p:spPr>
        <p:txBody>
          <a:bodyPr/>
          <a:lstStyle/>
          <a:p>
            <a:r>
              <a:rPr lang="en-US" dirty="0" smtClean="0"/>
              <a:t>Suggested regional study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35FD-47B6-4CD7-8146-95C1CE150425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266700" y="1420782"/>
            <a:ext cx="5067300" cy="5123546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342900" indent="-342900" algn="l" rtl="0" latinLnBrk="1" hangingPunct="0">
              <a:buFont typeface="+mj-lt"/>
              <a:buAutoNum type="arabicPeriod"/>
            </a:pPr>
            <a:r>
              <a:rPr lang="en-US" sz="2800" dirty="0" smtClean="0"/>
              <a:t>Nepal</a:t>
            </a:r>
          </a:p>
          <a:p>
            <a:pPr marL="342900" lvl="4" indent="-342900" algn="l" rtl="0" latinLnBrk="1" hangingPunct="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 algn="l" rtl="0" latinLnBrk="1" hangingPunct="0">
              <a:buFont typeface="+mj-lt"/>
              <a:buAutoNum type="arabicPeriod"/>
            </a:pPr>
            <a:endParaRPr lang="en-US" sz="2800" dirty="0"/>
          </a:p>
          <a:p>
            <a:pPr marL="342900" indent="-342900" algn="l" rtl="0" latinLnBrk="1" hangingPunct="0">
              <a:buFont typeface="+mj-lt"/>
              <a:buAutoNum type="arabicPeriod"/>
            </a:pPr>
            <a:r>
              <a:rPr lang="en-US" sz="2800" dirty="0" smtClean="0"/>
              <a:t>Pacific Northwest, U.S. (Oregon, Washington)</a:t>
            </a:r>
            <a:endParaRPr lang="en-US" sz="2800" dirty="0"/>
          </a:p>
          <a:p>
            <a:pPr marL="342900" indent="-342900" algn="l" rtl="0" latinLnBrk="1" hangingPunct="0">
              <a:buFont typeface="+mj-lt"/>
              <a:buAutoNum type="arabicPeriod"/>
            </a:pPr>
            <a:endParaRPr lang="en-US" sz="2800" dirty="0"/>
          </a:p>
          <a:p>
            <a:pPr marL="342900" indent="-342900" algn="l" rtl="0" latinLnBrk="1" hangingPunct="0">
              <a:buFont typeface="+mj-lt"/>
              <a:buAutoNum type="arabicPeriod"/>
            </a:pPr>
            <a:endParaRPr lang="en-US" sz="2800" dirty="0" smtClean="0"/>
          </a:p>
          <a:p>
            <a:pPr marL="342900" indent="-342900" algn="l" rtl="0" latinLnBrk="1" hangingPunct="0">
              <a:buFont typeface="+mj-lt"/>
              <a:buAutoNum type="arabicPeriod"/>
            </a:pPr>
            <a:r>
              <a:rPr lang="en-US" sz="2800" dirty="0" smtClean="0"/>
              <a:t>China </a:t>
            </a:r>
            <a:r>
              <a:rPr lang="en-US" sz="2800" dirty="0"/>
              <a:t>(southwestern </a:t>
            </a:r>
            <a:r>
              <a:rPr lang="en-US" sz="2800" dirty="0" smtClean="0"/>
              <a:t>area)</a:t>
            </a:r>
          </a:p>
          <a:p>
            <a:pPr marL="342900" indent="-342900" algn="l" rtl="0" latinLnBrk="1" hangingPunct="0">
              <a:buFont typeface="+mj-lt"/>
              <a:buAutoNum type="arabicPeriod"/>
            </a:pPr>
            <a:endParaRPr lang="en-US" sz="2800" dirty="0"/>
          </a:p>
          <a:p>
            <a:pPr algn="l" rtl="0" latinLnBrk="1" hangingPunct="0"/>
            <a:endParaRPr lang="en-US" sz="2800" dirty="0" smtClean="0"/>
          </a:p>
          <a:p>
            <a:pPr algn="l" rtl="0" latinLnBrk="1" hangingPunct="0"/>
            <a:r>
              <a:rPr lang="en-US" sz="2800" dirty="0" smtClean="0"/>
              <a:t>4. Caribbean (focus area TBD)</a:t>
            </a:r>
            <a:endParaRPr lang="en-US" sz="2800" dirty="0"/>
          </a:p>
          <a:p>
            <a:pPr marL="285750" lvl="7" indent="-285750" algn="l" rtl="0" latinLnBrk="1" hangingPunct="0">
              <a:buFontTx/>
              <a:buChar char="-"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475873"/>
              </p:ext>
            </p:extLst>
          </p:nvPr>
        </p:nvGraphicFramePr>
        <p:xfrm>
          <a:off x="4953000" y="1557337"/>
          <a:ext cx="4038600" cy="491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9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-493336" y="286565"/>
            <a:ext cx="8061159" cy="71462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GB" dirty="0" smtClean="0"/>
              <a:t>Future: Landslide Modelling</a:t>
            </a:r>
            <a:endParaRPr lang="en-GB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2599" y="1495226"/>
            <a:ext cx="7023275" cy="228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auto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2800" dirty="0" smtClean="0">
                <a:solidFill>
                  <a:srgbClr val="2F2B2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Advanced </a:t>
            </a:r>
            <a:r>
              <a:rPr lang="en-GB" sz="2800" dirty="0">
                <a:solidFill>
                  <a:srgbClr val="FF000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landslide modelling tools </a:t>
            </a:r>
            <a:r>
              <a:rPr lang="en-GB" sz="2800" dirty="0">
                <a:solidFill>
                  <a:srgbClr val="2F2B2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capable of </a:t>
            </a:r>
            <a:r>
              <a:rPr lang="en-GB" sz="2800" dirty="0">
                <a:solidFill>
                  <a:srgbClr val="FF000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assimilating remote sensing data </a:t>
            </a:r>
            <a:r>
              <a:rPr lang="en-GB" sz="2800" dirty="0">
                <a:solidFill>
                  <a:srgbClr val="2F2B2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and products for model initialization and </a:t>
            </a:r>
            <a:r>
              <a:rPr lang="en-GB" sz="2800" dirty="0" smtClean="0">
                <a:solidFill>
                  <a:srgbClr val="2F2B2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validation.</a:t>
            </a:r>
            <a:endParaRPr lang="en-GB" sz="2800" dirty="0">
              <a:solidFill>
                <a:srgbClr val="2F2B2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" name="Ovale 2"/>
          <p:cNvSpPr>
            <a:spLocks noChangeAspect="1"/>
          </p:cNvSpPr>
          <p:nvPr/>
        </p:nvSpPr>
        <p:spPr>
          <a:xfrm>
            <a:off x="4996059" y="3528912"/>
            <a:ext cx="2160000" cy="2160000"/>
          </a:xfrm>
          <a:prstGeom prst="ellipse">
            <a:avLst/>
          </a:prstGeom>
          <a:solidFill>
            <a:srgbClr val="1CB23F"/>
          </a:solidFill>
          <a:ln>
            <a:solidFill>
              <a:srgbClr val="188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2800" dirty="0" smtClean="0">
                <a:latin typeface="Helvetica Neue Light" charset="0"/>
                <a:ea typeface="Helvetica Neue Light" charset="0"/>
                <a:cs typeface="Helvetica Neue Light" charset="0"/>
              </a:rPr>
              <a:t>MODEL</a:t>
            </a:r>
            <a:endParaRPr lang="en-GB" sz="28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" name="Ovale 11"/>
          <p:cNvSpPr>
            <a:spLocks noChangeAspect="1"/>
          </p:cNvSpPr>
          <p:nvPr/>
        </p:nvSpPr>
        <p:spPr>
          <a:xfrm rot="21020816">
            <a:off x="3885980" y="3556277"/>
            <a:ext cx="1260000" cy="1260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API</a:t>
            </a:r>
            <a:endParaRPr lang="en-GB" sz="2800" dirty="0">
              <a:solidFill>
                <a:schemeClr val="tx1">
                  <a:lumMod val="90000"/>
                  <a:lumOff val="1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6" name="Ovale 12"/>
          <p:cNvSpPr>
            <a:spLocks noChangeAspect="1"/>
          </p:cNvSpPr>
          <p:nvPr/>
        </p:nvSpPr>
        <p:spPr>
          <a:xfrm rot="499685">
            <a:off x="6087195" y="2970143"/>
            <a:ext cx="1260000" cy="126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SAR</a:t>
            </a:r>
            <a:endParaRPr lang="en-GB" sz="2800" dirty="0">
              <a:solidFill>
                <a:schemeClr val="tx1">
                  <a:lumMod val="10000"/>
                  <a:lumOff val="9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7" name="Ovale 10"/>
          <p:cNvSpPr>
            <a:spLocks noChangeAspect="1"/>
          </p:cNvSpPr>
          <p:nvPr/>
        </p:nvSpPr>
        <p:spPr>
          <a:xfrm rot="20602098">
            <a:off x="4917456" y="3012996"/>
            <a:ext cx="1260000" cy="1260000"/>
          </a:xfrm>
          <a:prstGeom prst="ellipse">
            <a:avLst/>
          </a:prstGeom>
          <a:solidFill>
            <a:srgbClr val="73F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optical</a:t>
            </a:r>
            <a:endParaRPr lang="en-GB" sz="2400" dirty="0">
              <a:solidFill>
                <a:schemeClr val="tx1">
                  <a:lumMod val="90000"/>
                  <a:lumOff val="1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" name="Ovale 13"/>
          <p:cNvSpPr>
            <a:spLocks noChangeAspect="1"/>
          </p:cNvSpPr>
          <p:nvPr/>
        </p:nvSpPr>
        <p:spPr>
          <a:xfrm rot="853846">
            <a:off x="4050859" y="4562496"/>
            <a:ext cx="1260000" cy="1260000"/>
          </a:xfrm>
          <a:prstGeom prst="ellipse">
            <a:avLst/>
          </a:prstGeom>
          <a:solidFill>
            <a:srgbClr val="F3D4D1"/>
          </a:solidFill>
          <a:ln>
            <a:solidFill>
              <a:srgbClr val="EB93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GB" sz="2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envir</a:t>
            </a:r>
            <a:r>
              <a:rPr lang="en-GB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</a:p>
          <a:p>
            <a:pPr algn="ctr"/>
            <a:r>
              <a:rPr lang="en-GB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data</a:t>
            </a:r>
            <a:endParaRPr lang="en-GB" sz="2800" dirty="0">
              <a:solidFill>
                <a:schemeClr val="tx1">
                  <a:lumMod val="90000"/>
                  <a:lumOff val="1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9" name="Ovale 14"/>
          <p:cNvSpPr>
            <a:spLocks noChangeAspect="1"/>
          </p:cNvSpPr>
          <p:nvPr/>
        </p:nvSpPr>
        <p:spPr>
          <a:xfrm>
            <a:off x="6049797" y="4912996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map</a:t>
            </a:r>
            <a:endParaRPr lang="en-GB" sz="280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0" name="Ovale 15"/>
          <p:cNvSpPr>
            <a:spLocks noChangeAspect="1"/>
          </p:cNvSpPr>
          <p:nvPr/>
        </p:nvSpPr>
        <p:spPr>
          <a:xfrm rot="552945">
            <a:off x="6937823" y="4338912"/>
            <a:ext cx="1260000" cy="126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forecast</a:t>
            </a:r>
            <a:endParaRPr lang="en-GB" sz="240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pSp>
        <p:nvGrpSpPr>
          <p:cNvPr id="11" name="Gruppo 7"/>
          <p:cNvGrpSpPr/>
          <p:nvPr/>
        </p:nvGrpSpPr>
        <p:grpSpPr>
          <a:xfrm>
            <a:off x="3692655" y="3080011"/>
            <a:ext cx="4118509" cy="2907127"/>
            <a:chOff x="3633021" y="3139645"/>
            <a:chExt cx="4118509" cy="2907127"/>
          </a:xfrm>
        </p:grpSpPr>
        <p:sp>
          <p:nvSpPr>
            <p:cNvPr id="12" name="Arco 4"/>
            <p:cNvSpPr/>
            <p:nvPr/>
          </p:nvSpPr>
          <p:spPr>
            <a:xfrm rot="20706137">
              <a:off x="7129629" y="3451874"/>
              <a:ext cx="621901" cy="1302191"/>
            </a:xfrm>
            <a:prstGeom prst="arc">
              <a:avLst>
                <a:gd name="adj1" fmla="val 16606510"/>
                <a:gd name="adj2" fmla="val 3231639"/>
              </a:avLst>
            </a:prstGeom>
            <a:ln w="38100"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Arco 16"/>
            <p:cNvSpPr/>
            <p:nvPr/>
          </p:nvSpPr>
          <p:spPr>
            <a:xfrm rot="6433073">
              <a:off x="5106871" y="5084726"/>
              <a:ext cx="621901" cy="1302191"/>
            </a:xfrm>
            <a:prstGeom prst="arc">
              <a:avLst>
                <a:gd name="adj1" fmla="val 16606510"/>
                <a:gd name="adj2" fmla="val 3231639"/>
              </a:avLst>
            </a:prstGeom>
            <a:ln w="38100"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Arco 17"/>
            <p:cNvSpPr/>
            <p:nvPr/>
          </p:nvSpPr>
          <p:spPr>
            <a:xfrm rot="10800000">
              <a:off x="3633021" y="3790832"/>
              <a:ext cx="621901" cy="1302191"/>
            </a:xfrm>
            <a:prstGeom prst="arc">
              <a:avLst>
                <a:gd name="adj1" fmla="val 16606510"/>
                <a:gd name="adj2" fmla="val 3231639"/>
              </a:avLst>
            </a:prstGeom>
            <a:ln w="38100"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Arco 18"/>
            <p:cNvSpPr/>
            <p:nvPr/>
          </p:nvSpPr>
          <p:spPr>
            <a:xfrm rot="15042565">
              <a:off x="4546157" y="2799500"/>
              <a:ext cx="621901" cy="1302191"/>
            </a:xfrm>
            <a:prstGeom prst="arc">
              <a:avLst>
                <a:gd name="adj1" fmla="val 16606510"/>
                <a:gd name="adj2" fmla="val 3231639"/>
              </a:avLst>
            </a:prstGeom>
            <a:ln w="38100"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TextBox 28"/>
          <p:cNvSpPr txBox="1"/>
          <p:nvPr/>
        </p:nvSpPr>
        <p:spPr>
          <a:xfrm>
            <a:off x="122446" y="632460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Slide courtesy of Fausto Guzzetti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52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30656" cy="501650"/>
          </a:xfrm>
        </p:spPr>
        <p:txBody>
          <a:bodyPr/>
          <a:lstStyle/>
          <a:p>
            <a:r>
              <a:rPr lang="en-US" dirty="0" smtClean="0"/>
              <a:t>Take-Away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8445500" cy="5172075"/>
          </a:xfrm>
        </p:spPr>
        <p:txBody>
          <a:bodyPr/>
          <a:lstStyle/>
          <a:p>
            <a:r>
              <a:rPr lang="en-US" sz="3200" dirty="0" smtClean="0"/>
              <a:t>Clear need in the community: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Landslide hazards are pervasive and research activities related to application of EO data are often not well-coordinated between regions</a:t>
            </a:r>
            <a:endParaRPr lang="en-US" sz="3200" dirty="0" smtClean="0"/>
          </a:p>
          <a:p>
            <a:r>
              <a:rPr lang="en-US" sz="3200" dirty="0" smtClean="0"/>
              <a:t>Landslide Pilot is still forming: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still seeking new participants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to suggestions and guidance: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particularly from other pilots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35FD-47B6-4CD7-8146-95C1CE150425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96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930656" cy="501650"/>
          </a:xfrm>
        </p:spPr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Dalia Kirschbaum (NASA/US):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dalia.b.Kirschbaum@nasa.gov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Jonathan Godt: (USGS/US):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jgodt@usgs.gov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35FD-47B6-4CD7-8146-95C1CE150425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30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30096" y="228600"/>
            <a:ext cx="7543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4" name="Picture 3" descr="langta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524000"/>
            <a:ext cx="5140727" cy="50314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905000" y="2971800"/>
            <a:ext cx="2971800" cy="1676400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38" y="1524000"/>
            <a:ext cx="3303348" cy="222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1154670"/>
            <a:ext cx="25417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Langtang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Valley, Nepal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561" y="3812299"/>
            <a:ext cx="3171825" cy="274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32736" y="6581003"/>
            <a:ext cx="33640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200" b="1" dirty="0"/>
              <a:t>Damage Proxy Map (DPM) from ALOS-2 Data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407" y="6550225"/>
            <a:ext cx="421525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400" b="1" dirty="0" smtClean="0"/>
              <a:t>Landsat-8 Pre and Post event views of the valley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1074" y="1216225"/>
            <a:ext cx="370389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View from the ground (</a:t>
            </a:r>
            <a:r>
              <a:rPr kumimoji="0" lang="en-US" sz="1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Photo credit USGS)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781881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52400" y="152400"/>
            <a:ext cx="7543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pic>
        <p:nvPicPr>
          <p:cNvPr id="2050" name="Picture 2" descr="https://svs.gsfc.nasa.gov/vis/a010000/a011800/a011854/Landslide_Fatalities_+_Legend_print.jp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53400" cy="421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715000"/>
            <a:ext cx="78486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Landslides with fatalities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from a global landslide </a:t>
            </a:r>
            <a:r>
              <a:rPr lang="en-US" dirty="0"/>
              <a:t>c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atalog of rainfall-triggered events 2007-2013 (Kirschbaum et al. </a:t>
            </a:r>
            <a:r>
              <a:rPr lang="en-US" dirty="0"/>
              <a:t>2015</a:t>
            </a:r>
            <a:r>
              <a:rPr lang="en-US" dirty="0" smtClean="0"/>
              <a:t>)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85575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4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8594" y="1330875"/>
            <a:ext cx="8915400" cy="5334000"/>
          </a:xfrm>
        </p:spPr>
        <p:txBody>
          <a:bodyPr/>
          <a:lstStyle/>
          <a:p>
            <a:pPr marL="426027" lvl="1" indent="0">
              <a:buNone/>
            </a:pPr>
            <a:endParaRPr lang="en-US" sz="1800" smtClean="0"/>
          </a:p>
          <a:p>
            <a:pPr marL="426027" lvl="1" indent="0">
              <a:buNone/>
            </a:pPr>
            <a:r>
              <a:rPr lang="en-US" sz="2400" smtClean="0"/>
              <a:t>To demonstrate the effective exploitation of Earth observations (EO) data and technologies to detect, map and monitor landslides and landslide prone hillsides, in different physiographic and climatic regions. </a:t>
            </a:r>
          </a:p>
          <a:p>
            <a:pPr marL="426027" lvl="1" indent="0">
              <a:buNone/>
            </a:pPr>
            <a:endParaRPr lang="en-US" sz="2400" smtClean="0"/>
          </a:p>
          <a:p>
            <a:pPr marL="426027" lvl="1" indent="0">
              <a:buNone/>
            </a:pPr>
            <a:r>
              <a:rPr lang="en-US" sz="2400" smtClean="0"/>
              <a:t>To apply satellite EO across the cycle of landslide disaster risk management, including preparedness, situational awareness, response and recovery with a distinct multi-hazard focus on cascading impacts and risks. </a:t>
            </a:r>
          </a:p>
          <a:p>
            <a:pPr marL="426027" lvl="1" indent="0">
              <a:buNone/>
            </a:pPr>
            <a:endParaRPr lang="en-US" sz="2400" smtClean="0"/>
          </a:p>
          <a:p>
            <a:pPr marL="426027" lvl="1" indent="0">
              <a:buNone/>
            </a:pPr>
            <a:endParaRPr lang="en-US" sz="2400" smtClean="0"/>
          </a:p>
          <a:p>
            <a:pPr marL="426027" lvl="1" indent="0">
              <a:buNone/>
            </a:pPr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/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371600" y="304800"/>
            <a:ext cx="75438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Landslides Pilot:  Goal</a:t>
            </a:r>
            <a:endParaRPr lang="en-GB" sz="2700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8594" y="2743200"/>
            <a:ext cx="4154806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89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88913"/>
            <a:ext cx="4800600" cy="871537"/>
          </a:xfrm>
        </p:spPr>
        <p:txBody>
          <a:bodyPr/>
          <a:lstStyle/>
          <a:p>
            <a:r>
              <a:rPr lang="en-US" dirty="0" smtClean="0"/>
              <a:t>Proposed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48641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A: 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effective practices for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merging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Earth Observation data (e.g. optical and radar) to better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and map landslide activity over time and space.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" b="1" u="sng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</a:t>
            </a:r>
            <a:r>
              <a:rPr lang="en-US" sz="18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how landslide products, models or services can support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risk management for multi-hazard and cascading landslide events.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C: 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 the experience, data, and lessons learned from ongoing pilots (i.e., seismic hazards, floods, volcanoes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18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D: 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and partner with data brokers and end users to understand user and service requirements, user expectations, and to get feedback through the activities described in objectives A-C. </a:t>
            </a:r>
          </a:p>
          <a:p>
            <a:pPr marL="0" indent="0">
              <a:buNone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4763"/>
            <a:ext cx="6168656" cy="1066800"/>
          </a:xfrm>
        </p:spPr>
        <p:txBody>
          <a:bodyPr/>
          <a:lstStyle/>
          <a:p>
            <a:pPr algn="ctr"/>
            <a:r>
              <a:rPr lang="en-GB" dirty="0" smtClean="0"/>
              <a:t>Key Pilot </a:t>
            </a:r>
            <a:r>
              <a:rPr lang="en-GB" dirty="0"/>
              <a:t>O</a:t>
            </a:r>
            <a:r>
              <a:rPr lang="en-GB" dirty="0" smtClean="0"/>
              <a:t>utputs</a:t>
            </a:r>
            <a:br>
              <a:rPr lang="en-GB" dirty="0" smtClean="0"/>
            </a:br>
            <a:r>
              <a:rPr lang="en-GB" dirty="0" smtClean="0"/>
              <a:t>&amp; Deliverables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4864100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Objective 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Report on 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ecommended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practices for the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exploitation of SAR and Optical imagery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technologies for landslide detection, mapping and monitoring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Objective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A-C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Report 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methodologies and strategies for considering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multi-hazard and cascading aspect of landslides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multi-temporal landslide mapping from multiple triggers (leveraging information/interactions with the volcano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flood and earthquake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pilots)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 B-C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Landslide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inventory and </a:t>
            </a: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(monitoring)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produced using optical and SAR imagery and technologies, and their combination, for selected case studies / geographical areas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 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Report on </a:t>
            </a: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engagement </a:t>
            </a: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characterize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enablers, </a:t>
            </a: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challenges, barriers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effective transfer of information, knowledge and </a:t>
            </a: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Past Activities</a:t>
            </a:r>
          </a:p>
          <a:p>
            <a:r>
              <a:rPr lang="en-US" dirty="0" smtClean="0"/>
              <a:t>Developed an initial plan with objectives and overarching goals</a:t>
            </a:r>
            <a:endParaRPr lang="en-US" dirty="0"/>
          </a:p>
          <a:p>
            <a:r>
              <a:rPr lang="en-US" dirty="0" smtClean="0"/>
              <a:t>Held 2 meetings (December 2015 and February 2016) each with approximately 35 participants </a:t>
            </a:r>
          </a:p>
          <a:p>
            <a:r>
              <a:rPr lang="en-US" dirty="0" smtClean="0"/>
              <a:t>Participant </a:t>
            </a:r>
            <a:r>
              <a:rPr lang="en-US" dirty="0"/>
              <a:t>Survey </a:t>
            </a:r>
            <a:r>
              <a:rPr lang="en-US" dirty="0" smtClean="0"/>
              <a:t>was prepared </a:t>
            </a:r>
            <a:r>
              <a:rPr lang="en-US" dirty="0"/>
              <a:t>and sent to </a:t>
            </a:r>
            <a:r>
              <a:rPr lang="en-US" dirty="0" smtClean="0"/>
              <a:t>pilot contributors </a:t>
            </a:r>
            <a:r>
              <a:rPr lang="en-US" dirty="0"/>
              <a:t>in early January to solicit details from team members for refining Pilot objectives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Upcoming activities</a:t>
            </a:r>
            <a:endParaRPr lang="en-US" b="1" dirty="0"/>
          </a:p>
          <a:p>
            <a:r>
              <a:rPr lang="en-US" dirty="0" smtClean="0"/>
              <a:t>Finalize Landslide Pilot objectives and define regional focus areas</a:t>
            </a:r>
          </a:p>
          <a:p>
            <a:r>
              <a:rPr lang="en-US" dirty="0" smtClean="0"/>
              <a:t>Hold a meeting </a:t>
            </a:r>
            <a:r>
              <a:rPr lang="en-US" smtClean="0"/>
              <a:t>on </a:t>
            </a:r>
            <a:r>
              <a:rPr lang="en-US" smtClean="0"/>
              <a:t>April </a:t>
            </a: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at the EGU Meeting in Vienna, Austria</a:t>
            </a:r>
          </a:p>
          <a:p>
            <a:r>
              <a:rPr lang="en-US" dirty="0" smtClean="0"/>
              <a:t>Identify 1-2 additional co-leads for the Landslide Pilot</a:t>
            </a:r>
          </a:p>
          <a:p>
            <a:pPr lvl="0"/>
            <a:r>
              <a:rPr lang="en-US" dirty="0" smtClean="0"/>
              <a:t>Establish the Landslide Pilot </a:t>
            </a:r>
            <a:r>
              <a:rPr lang="en-US" dirty="0"/>
              <a:t>web presence on CEOS.ORG </a:t>
            </a:r>
            <a:r>
              <a:rPr lang="en-US" dirty="0" smtClean="0"/>
              <a:t>with a summary of goals, objectives and participants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76200" y="228600"/>
            <a:ext cx="7543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42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76200"/>
            <a:ext cx="4717210" cy="914400"/>
          </a:xfrm>
        </p:spPr>
        <p:txBody>
          <a:bodyPr/>
          <a:lstStyle/>
          <a:p>
            <a:r>
              <a:rPr lang="en-US" dirty="0" smtClean="0"/>
              <a:t>CEOS Landslide Pilot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1457325"/>
            <a:ext cx="8618537" cy="4864100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What is your area(s) of expertise or operational authority or responsibility (e.g. research focus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disaster response and recovery)?</a:t>
            </a:r>
          </a:p>
          <a:p>
            <a:pPr lvl="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what geographic region(s) do you primarily work or have responsibility (e.g. Global, national, regional)?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Please rate your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interest 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proposed Pilot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 from Very important to not relevant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Please provide feedback on current objectives in terms of your proposed contribution and suggest ways to modify the objectives to better accommodate your expertise or the group’s collective expertise.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What Earth Observation data are you most interested in acquiring as part of this pilot? </a:t>
            </a:r>
          </a:p>
          <a:p>
            <a:pPr lvl="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specific aspects of this activity do you expect to participate in for the duration of the pilot? </a:t>
            </a:r>
          </a:p>
          <a:p>
            <a:pPr lvl="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CEOS Landslide Pilot is in the scoping state. Who should be added to this discussion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recommend others who you currently work with or who may be interested in this activity and include organization, point-of-contact name, affiliation, and email contact information.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86200" y="6121123"/>
            <a:ext cx="2286000" cy="510776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28 Responses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804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58244419"/>
              </p:ext>
            </p:extLst>
          </p:nvPr>
        </p:nvGraphicFramePr>
        <p:xfrm>
          <a:off x="190500" y="1192300"/>
          <a:ext cx="8763000" cy="5665700"/>
        </p:xfrm>
        <a:graphic>
          <a:graphicData uri="http://schemas.openxmlformats.org/drawingml/2006/table">
            <a:tbl>
              <a:tblPr firstRow="1" bandRow="1">
                <a:tableStyleId>{33BA23B1-9221-436E-865A-0063620EA4FD}</a:tableStyleId>
              </a:tblPr>
              <a:tblGrid>
                <a:gridCol w="1065770"/>
                <a:gridCol w="1736811"/>
                <a:gridCol w="5960419"/>
              </a:tblGrid>
              <a:tr h="34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Country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Number of participants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Organizations</a:t>
                      </a:r>
                      <a:endParaRPr lang="en-US" sz="1200" dirty="0"/>
                    </a:p>
                  </a:txBody>
                  <a:tcPr anchor="ctr"/>
                </a:tc>
              </a:tr>
              <a:tr h="398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USA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NASA,</a:t>
                      </a:r>
                      <a:r>
                        <a:rPr lang="en-US" sz="1050" baseline="0" dirty="0" smtClean="0"/>
                        <a:t> USGS, FEMA, GFDRR (World Bank), Southern Methodist University, U. of Oregon, U. of Washington, U. of Colorado</a:t>
                      </a:r>
                      <a:r>
                        <a:rPr lang="en-US" sz="1050" dirty="0" smtClean="0"/>
                        <a:t> </a:t>
                      </a:r>
                      <a:endParaRPr lang="en-US" sz="1050" dirty="0"/>
                    </a:p>
                  </a:txBody>
                  <a:tcPr anchor="ctr"/>
                </a:tc>
              </a:tr>
              <a:tr h="398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China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Academy of </a:t>
                      </a:r>
                      <a:r>
                        <a:rPr lang="en-US" sz="1050" dirty="0" err="1" smtClean="0"/>
                        <a:t>Opto</a:t>
                      </a:r>
                      <a:r>
                        <a:rPr lang="en-US" sz="1050" dirty="0" smtClean="0"/>
                        <a:t>-Electronics, CAS,</a:t>
                      </a:r>
                      <a:r>
                        <a:rPr lang="en-US" sz="1050" baseline="0" dirty="0" smtClean="0"/>
                        <a:t> China Earthquake Administration, Institute of Water Resources and Hydropower Research, Institute of Crustal Dynamics, CEA</a:t>
                      </a:r>
                      <a:endParaRPr lang="en-US" sz="1050" dirty="0"/>
                    </a:p>
                  </a:txBody>
                  <a:tcPr anchor="ctr"/>
                </a:tc>
              </a:tr>
              <a:tr h="34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Italy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CNR IRPI, ESA, EURAC, INGV, </a:t>
                      </a:r>
                      <a:r>
                        <a:rPr lang="it-IT" sz="1050" dirty="0" smtClean="0"/>
                        <a:t>Università degli Studi di Firenze</a:t>
                      </a:r>
                      <a:endParaRPr lang="en-US" sz="1050" dirty="0"/>
                    </a:p>
                  </a:txBody>
                  <a:tcPr anchor="ctr"/>
                </a:tc>
              </a:tr>
              <a:tr h="34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France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CEA AIM, CNRS, UJF Grenoble, UNESCO, University of Strasbourg</a:t>
                      </a:r>
                      <a:endParaRPr lang="en-US" sz="1050" dirty="0"/>
                    </a:p>
                  </a:txBody>
                  <a:tcPr anchor="ctr"/>
                </a:tc>
              </a:tr>
              <a:tr h="34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Germany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GFZ German Research Centre for Geosciences</a:t>
                      </a:r>
                      <a:endParaRPr lang="en-US" sz="1050" dirty="0"/>
                    </a:p>
                  </a:txBody>
                  <a:tcPr anchor="ctr"/>
                </a:tc>
              </a:tr>
              <a:tr h="34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University of Leeds,</a:t>
                      </a:r>
                      <a:r>
                        <a:rPr lang="en-US" sz="1050" baseline="0" dirty="0" smtClean="0"/>
                        <a:t> NERC COMET, University of Durham</a:t>
                      </a:r>
                      <a:endParaRPr lang="en-US" sz="1050" dirty="0"/>
                    </a:p>
                  </a:txBody>
                  <a:tcPr anchor="ctr"/>
                </a:tc>
              </a:tr>
              <a:tr h="34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Norway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Norut</a:t>
                      </a:r>
                      <a:r>
                        <a:rPr lang="en-US" sz="1050" dirty="0" smtClean="0"/>
                        <a:t>, Geological Survey of Norway </a:t>
                      </a:r>
                      <a:endParaRPr lang="en-US" sz="1050" dirty="0"/>
                    </a:p>
                  </a:txBody>
                  <a:tcPr anchor="ctr"/>
                </a:tc>
              </a:tr>
              <a:tr h="34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Kenya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RCMRD</a:t>
                      </a:r>
                      <a:endParaRPr lang="en-US" sz="1050" dirty="0"/>
                    </a:p>
                  </a:txBody>
                  <a:tcPr anchor="ctr"/>
                </a:tc>
              </a:tr>
              <a:tr h="34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European Commission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Nepal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ICIMOD</a:t>
                      </a:r>
                      <a:endParaRPr lang="en-US" sz="1050" dirty="0"/>
                    </a:p>
                  </a:txBody>
                  <a:tcPr anchor="ctr"/>
                </a:tc>
              </a:tr>
              <a:tr h="34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India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ISRO</a:t>
                      </a:r>
                      <a:endParaRPr lang="en-US" sz="1050" dirty="0"/>
                    </a:p>
                  </a:txBody>
                  <a:tcPr anchor="ctr"/>
                </a:tc>
              </a:tr>
              <a:tr h="34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Barbados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CIMH</a:t>
                      </a:r>
                      <a:endParaRPr lang="en-US" sz="1050" dirty="0"/>
                    </a:p>
                  </a:txBody>
                  <a:tcPr anchor="ctr"/>
                </a:tc>
              </a:tr>
              <a:tr h="34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Sri Lanka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IWMI</a:t>
                      </a:r>
                      <a:endParaRPr lang="en-US" sz="1050" dirty="0"/>
                    </a:p>
                  </a:txBody>
                  <a:tcPr anchor="ctr"/>
                </a:tc>
              </a:tr>
              <a:tr h="34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Canada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NRCan</a:t>
                      </a:r>
                      <a:endParaRPr lang="en-US" sz="1050" dirty="0"/>
                    </a:p>
                  </a:txBody>
                  <a:tcPr anchor="ctr"/>
                </a:tc>
              </a:tr>
              <a:tr h="34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Taiwan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National Central</a:t>
                      </a:r>
                      <a:r>
                        <a:rPr lang="en-US" sz="1050" baseline="0" dirty="0" smtClean="0"/>
                        <a:t> University of Taiwan</a:t>
                      </a:r>
                      <a:endParaRPr lang="en-US" sz="105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00200" y="22225"/>
            <a:ext cx="5943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Landslide Pilot Members (50)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28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1641</Words>
  <Application>Microsoft Office PowerPoint</Application>
  <PresentationFormat>On-screen Show (4:3)</PresentationFormat>
  <Paragraphs>285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ＭＳ Ｐゴシック</vt:lpstr>
      <vt:lpstr>Arial</vt:lpstr>
      <vt:lpstr>Arial Bold</vt:lpstr>
      <vt:lpstr>Avenir Roman</vt:lpstr>
      <vt:lpstr>Calibri</vt:lpstr>
      <vt:lpstr>Cambria</vt:lpstr>
      <vt:lpstr>Century Gothic</vt:lpstr>
      <vt:lpstr>Courier New</vt:lpstr>
      <vt:lpstr>Droid Serif</vt:lpstr>
      <vt:lpstr>Helvetica Neue Light</vt:lpstr>
      <vt:lpstr>Wingdings</vt:lpstr>
      <vt:lpstr>Default</vt:lpstr>
      <vt:lpstr>1_Default</vt:lpstr>
      <vt:lpstr>PowerPoint Presentation</vt:lpstr>
      <vt:lpstr>Motivation</vt:lpstr>
      <vt:lpstr>Impact</vt:lpstr>
      <vt:lpstr>PowerPoint Presentation</vt:lpstr>
      <vt:lpstr>Proposed Objectives</vt:lpstr>
      <vt:lpstr>Key Pilot Outputs &amp; Deliverables</vt:lpstr>
      <vt:lpstr>Status</vt:lpstr>
      <vt:lpstr>CEOS Landslide Pilot Survey</vt:lpstr>
      <vt:lpstr>Current Landslide Pilot Members (50)</vt:lpstr>
      <vt:lpstr>Summary of Expertise</vt:lpstr>
      <vt:lpstr>Regional Foci of participants</vt:lpstr>
      <vt:lpstr>Interest in Objectives</vt:lpstr>
      <vt:lpstr>Comments on Objectives</vt:lpstr>
      <vt:lpstr>Interest in Data Access</vt:lpstr>
      <vt:lpstr>Interest in Thematic Topics</vt:lpstr>
      <vt:lpstr>Suggested regional study areas</vt:lpstr>
      <vt:lpstr>PowerPoint Presentation</vt:lpstr>
      <vt:lpstr>Take-Away</vt:lpstr>
      <vt:lpstr>Questions/Comments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Kirschbaum, Dalia B. (GSFC-6170)</cp:lastModifiedBy>
  <cp:revision>363</cp:revision>
  <dcterms:modified xsi:type="dcterms:W3CDTF">2016-03-07T15:36:48Z</dcterms:modified>
</cp:coreProperties>
</file>