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70" r:id="rId4"/>
    <p:sldId id="271" r:id="rId5"/>
    <p:sldId id="272" r:id="rId6"/>
    <p:sldId id="274" r:id="rId7"/>
    <p:sldId id="284" r:id="rId8"/>
    <p:sldId id="308" r:id="rId9"/>
    <p:sldId id="309" r:id="rId10"/>
    <p:sldId id="310" r:id="rId11"/>
    <p:sldId id="311" r:id="rId12"/>
    <p:sldId id="320" r:id="rId13"/>
    <p:sldId id="318" r:id="rId14"/>
    <p:sldId id="317" r:id="rId15"/>
    <p:sldId id="319" r:id="rId16"/>
    <p:sldId id="316" r:id="rId17"/>
    <p:sldId id="313" r:id="rId18"/>
    <p:sldId id="312" r:id="rId19"/>
    <p:sldId id="314" r:id="rId20"/>
    <p:sldId id="315" r:id="rId21"/>
    <p:sldId id="293" r:id="rId22"/>
    <p:sldId id="295" r:id="rId23"/>
    <p:sldId id="297" r:id="rId24"/>
    <p:sldId id="307" r:id="rId25"/>
    <p:sldId id="304" r:id="rId26"/>
    <p:sldId id="305" r:id="rId27"/>
    <p:sldId id="301" r:id="rId28"/>
  </p:sldIdLst>
  <p:sldSz cx="9144000" cy="6858000" type="screen4x3"/>
  <p:notesSz cx="7010400" cy="92964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2185" autoAdjust="0"/>
  </p:normalViewPr>
  <p:slideViewPr>
    <p:cSldViewPr>
      <p:cViewPr>
        <p:scale>
          <a:sx n="75" d="100"/>
          <a:sy n="75" d="100"/>
        </p:scale>
        <p:origin x="-1230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2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0246C-2570-004E-B776-467FBC8972E1}" type="doc">
      <dgm:prSet loTypeId="urn:microsoft.com/office/officeart/2005/8/layout/hProcess6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9E53BD-6810-9C4D-9E01-29A622FF5E9E}">
      <dgm:prSet phldrT="[Text]" custT="1"/>
      <dgm:spPr/>
      <dgm:t>
        <a:bodyPr/>
        <a:lstStyle/>
        <a:p>
          <a:r>
            <a:rPr lang="en-US" sz="1400" dirty="0" smtClean="0"/>
            <a:t>Preparation</a:t>
          </a:r>
          <a:endParaRPr lang="en-US" sz="1400" dirty="0"/>
        </a:p>
      </dgm:t>
    </dgm:pt>
    <dgm:pt modelId="{3A92F3E0-6185-004C-8B1B-A66543BFB6BF}" type="parTrans" cxnId="{B47C9666-54DA-0C4F-A67C-2D6BE0946F96}">
      <dgm:prSet/>
      <dgm:spPr/>
      <dgm:t>
        <a:bodyPr/>
        <a:lstStyle/>
        <a:p>
          <a:endParaRPr lang="en-US"/>
        </a:p>
      </dgm:t>
    </dgm:pt>
    <dgm:pt modelId="{8B0BC6C9-FA7D-394F-BFB4-A64656C97D36}" type="sibTrans" cxnId="{B47C9666-54DA-0C4F-A67C-2D6BE0946F96}">
      <dgm:prSet/>
      <dgm:spPr/>
      <dgm:t>
        <a:bodyPr/>
        <a:lstStyle/>
        <a:p>
          <a:endParaRPr lang="en-US"/>
        </a:p>
      </dgm:t>
    </dgm:pt>
    <dgm:pt modelId="{6528CECF-C1AE-6C49-BD07-49C7457032F1}">
      <dgm:prSet phldrT="[Text]" custT="1"/>
      <dgm:spPr/>
      <dgm:t>
        <a:bodyPr/>
        <a:lstStyle/>
        <a:p>
          <a:r>
            <a:rPr lang="en-US" sz="1200" dirty="0" smtClean="0"/>
            <a:t>Institutional relationships</a:t>
          </a:r>
          <a:endParaRPr lang="en-US" sz="1200" dirty="0"/>
        </a:p>
      </dgm:t>
    </dgm:pt>
    <dgm:pt modelId="{E83FE51F-49AB-E647-9EC3-D098580AA4C0}" type="parTrans" cxnId="{0B90A407-9849-9D4F-93EF-04967D2D5663}">
      <dgm:prSet/>
      <dgm:spPr/>
      <dgm:t>
        <a:bodyPr/>
        <a:lstStyle/>
        <a:p>
          <a:endParaRPr lang="en-US"/>
        </a:p>
      </dgm:t>
    </dgm:pt>
    <dgm:pt modelId="{44DD9C6D-1C66-E94A-A72B-57F7946E3419}" type="sibTrans" cxnId="{0B90A407-9849-9D4F-93EF-04967D2D5663}">
      <dgm:prSet/>
      <dgm:spPr/>
      <dgm:t>
        <a:bodyPr/>
        <a:lstStyle/>
        <a:p>
          <a:endParaRPr lang="en-US"/>
        </a:p>
      </dgm:t>
    </dgm:pt>
    <dgm:pt modelId="{BEF020BD-9BA5-C54D-8117-C1F5577467A7}">
      <dgm:prSet phldrT="[Text]" custT="1"/>
      <dgm:spPr/>
      <dgm:t>
        <a:bodyPr/>
        <a:lstStyle/>
        <a:p>
          <a:r>
            <a:rPr lang="en-US" sz="1400" dirty="0" smtClean="0"/>
            <a:t>Triggering</a:t>
          </a:r>
          <a:endParaRPr lang="en-US" sz="1400" dirty="0"/>
        </a:p>
      </dgm:t>
    </dgm:pt>
    <dgm:pt modelId="{CC353754-044B-604C-B8E4-8B5A970A6A7E}" type="parTrans" cxnId="{9E110E29-E1F0-C847-B90A-204F2DEEEC68}">
      <dgm:prSet/>
      <dgm:spPr/>
      <dgm:t>
        <a:bodyPr/>
        <a:lstStyle/>
        <a:p>
          <a:endParaRPr lang="en-US"/>
        </a:p>
      </dgm:t>
    </dgm:pt>
    <dgm:pt modelId="{09A21428-1EBA-0843-BC0E-2F1566FD656C}" type="sibTrans" cxnId="{9E110E29-E1F0-C847-B90A-204F2DEEEC68}">
      <dgm:prSet/>
      <dgm:spPr/>
      <dgm:t>
        <a:bodyPr/>
        <a:lstStyle/>
        <a:p>
          <a:endParaRPr lang="en-US"/>
        </a:p>
      </dgm:t>
    </dgm:pt>
    <dgm:pt modelId="{1E958BB5-245D-8A4E-B672-107627E320D4}">
      <dgm:prSet phldrT="[Text]" custT="1"/>
      <dgm:spPr/>
      <dgm:t>
        <a:bodyPr/>
        <a:lstStyle/>
        <a:p>
          <a:r>
            <a:rPr lang="en-US" sz="1200" dirty="0" smtClean="0"/>
            <a:t>Charter and EMS activation monitoring</a:t>
          </a:r>
          <a:endParaRPr lang="en-US" sz="1200" dirty="0"/>
        </a:p>
      </dgm:t>
    </dgm:pt>
    <dgm:pt modelId="{413D7438-D325-204D-AFDD-881D406B35F5}" type="parTrans" cxnId="{37B79544-5511-C44B-A2A3-58CC7112D619}">
      <dgm:prSet/>
      <dgm:spPr/>
      <dgm:t>
        <a:bodyPr/>
        <a:lstStyle/>
        <a:p>
          <a:endParaRPr lang="en-US"/>
        </a:p>
      </dgm:t>
    </dgm:pt>
    <dgm:pt modelId="{EBFA656F-72EF-1446-A11D-4E438B1933E2}" type="sibTrans" cxnId="{37B79544-5511-C44B-A2A3-58CC7112D619}">
      <dgm:prSet/>
      <dgm:spPr/>
      <dgm:t>
        <a:bodyPr/>
        <a:lstStyle/>
        <a:p>
          <a:endParaRPr lang="en-US"/>
        </a:p>
      </dgm:t>
    </dgm:pt>
    <dgm:pt modelId="{D3FE77A9-76AC-A947-9046-AF7E95E60C92}">
      <dgm:prSet phldrT="[Text]" custT="1"/>
      <dgm:spPr/>
      <dgm:t>
        <a:bodyPr/>
        <a:lstStyle/>
        <a:p>
          <a:r>
            <a:rPr lang="en-US" sz="1400" dirty="0" smtClean="0"/>
            <a:t>Establishment</a:t>
          </a:r>
          <a:endParaRPr lang="en-US" sz="1400" dirty="0"/>
        </a:p>
      </dgm:t>
    </dgm:pt>
    <dgm:pt modelId="{7C4A51A6-B3C0-AF40-AF4A-08C9945E45BD}" type="parTrans" cxnId="{776A83D8-BD46-284E-97D8-E107BFDB4EE7}">
      <dgm:prSet/>
      <dgm:spPr/>
      <dgm:t>
        <a:bodyPr/>
        <a:lstStyle/>
        <a:p>
          <a:endParaRPr lang="en-US"/>
        </a:p>
      </dgm:t>
    </dgm:pt>
    <dgm:pt modelId="{457B62DE-E746-774F-A7C0-C19FFB4B4185}" type="sibTrans" cxnId="{776A83D8-BD46-284E-97D8-E107BFDB4EE7}">
      <dgm:prSet/>
      <dgm:spPr/>
      <dgm:t>
        <a:bodyPr/>
        <a:lstStyle/>
        <a:p>
          <a:endParaRPr lang="en-US"/>
        </a:p>
      </dgm:t>
    </dgm:pt>
    <dgm:pt modelId="{35F83A64-A3E7-194D-B066-81BE20FC437A}">
      <dgm:prSet phldrT="[Text]" custT="1"/>
      <dgm:spPr/>
      <dgm:t>
        <a:bodyPr/>
        <a:lstStyle/>
        <a:p>
          <a:r>
            <a:rPr lang="en-US" sz="1200" dirty="0" smtClean="0"/>
            <a:t>Product definition and development</a:t>
          </a:r>
          <a:endParaRPr lang="en-US" sz="1200" dirty="0"/>
        </a:p>
      </dgm:t>
    </dgm:pt>
    <dgm:pt modelId="{E289135C-E36E-A643-880E-7331713CAAED}" type="parTrans" cxnId="{95098162-7DA3-4B41-A424-343009E421DF}">
      <dgm:prSet/>
      <dgm:spPr/>
      <dgm:t>
        <a:bodyPr/>
        <a:lstStyle/>
        <a:p>
          <a:endParaRPr lang="en-US"/>
        </a:p>
      </dgm:t>
    </dgm:pt>
    <dgm:pt modelId="{2B539206-F82B-D643-BACF-14691496EFE1}" type="sibTrans" cxnId="{95098162-7DA3-4B41-A424-343009E421DF}">
      <dgm:prSet/>
      <dgm:spPr/>
      <dgm:t>
        <a:bodyPr/>
        <a:lstStyle/>
        <a:p>
          <a:endParaRPr lang="en-US"/>
        </a:p>
      </dgm:t>
    </dgm:pt>
    <dgm:pt modelId="{61046EF2-F265-8049-8165-1015DFDD7D56}">
      <dgm:prSet phldrT="[Text]" custT="1"/>
      <dgm:spPr/>
      <dgm:t>
        <a:bodyPr/>
        <a:lstStyle/>
        <a:p>
          <a:r>
            <a:rPr lang="en-US" sz="1200" dirty="0" smtClean="0"/>
            <a:t>Scenario building</a:t>
          </a:r>
          <a:endParaRPr lang="en-US" sz="1200" dirty="0"/>
        </a:p>
      </dgm:t>
    </dgm:pt>
    <dgm:pt modelId="{C277CF21-1F0D-744A-9E8D-F4BCC72F0C5D}" type="parTrans" cxnId="{7F524A57-CF11-B64C-825B-2D7158A05C0B}">
      <dgm:prSet/>
      <dgm:spPr/>
      <dgm:t>
        <a:bodyPr/>
        <a:lstStyle/>
        <a:p>
          <a:endParaRPr lang="en-US"/>
        </a:p>
      </dgm:t>
    </dgm:pt>
    <dgm:pt modelId="{2C482ACE-6712-0E4A-B0C4-C08FA389487E}" type="sibTrans" cxnId="{7F524A57-CF11-B64C-825B-2D7158A05C0B}">
      <dgm:prSet/>
      <dgm:spPr/>
      <dgm:t>
        <a:bodyPr/>
        <a:lstStyle/>
        <a:p>
          <a:endParaRPr lang="en-US"/>
        </a:p>
      </dgm:t>
    </dgm:pt>
    <dgm:pt modelId="{6807802D-9234-654F-8C5E-D8DA10F13B4D}">
      <dgm:prSet phldrT="[Text]" custT="1"/>
      <dgm:spPr/>
      <dgm:t>
        <a:bodyPr/>
        <a:lstStyle/>
        <a:p>
          <a:r>
            <a:rPr lang="en-US" sz="1200" dirty="0" smtClean="0"/>
            <a:t>Summary Event Report</a:t>
          </a:r>
          <a:endParaRPr lang="en-US" sz="1200" dirty="0"/>
        </a:p>
      </dgm:t>
    </dgm:pt>
    <dgm:pt modelId="{64CDFD6E-3752-B24D-BA4A-A0431EFA93D5}" type="parTrans" cxnId="{A0A6EEBF-4E60-544D-86FF-682C23ADAE47}">
      <dgm:prSet/>
      <dgm:spPr/>
      <dgm:t>
        <a:bodyPr/>
        <a:lstStyle/>
        <a:p>
          <a:endParaRPr lang="en-US"/>
        </a:p>
      </dgm:t>
    </dgm:pt>
    <dgm:pt modelId="{2A8021F6-BE56-164C-82EA-F7F0CB2E18F4}" type="sibTrans" cxnId="{A0A6EEBF-4E60-544D-86FF-682C23ADAE47}">
      <dgm:prSet/>
      <dgm:spPr/>
      <dgm:t>
        <a:bodyPr/>
        <a:lstStyle/>
        <a:p>
          <a:endParaRPr lang="en-US"/>
        </a:p>
      </dgm:t>
    </dgm:pt>
    <dgm:pt modelId="{E57E6898-4EE1-424F-B6A2-17AC7ACD7320}">
      <dgm:prSet phldrT="[Text]" custT="1"/>
      <dgm:spPr/>
      <dgm:t>
        <a:bodyPr/>
        <a:lstStyle/>
        <a:p>
          <a:r>
            <a:rPr lang="en-US" sz="1200" dirty="0" smtClean="0"/>
            <a:t>Decision by ROOT to trigger</a:t>
          </a:r>
          <a:endParaRPr lang="en-US" sz="1200" dirty="0"/>
        </a:p>
      </dgm:t>
    </dgm:pt>
    <dgm:pt modelId="{A341CB62-0643-DE4C-904D-67CCCBC69A76}" type="parTrans" cxnId="{D3D91132-A6CC-3E46-8C4D-08D5EE6C9BF8}">
      <dgm:prSet/>
      <dgm:spPr/>
      <dgm:t>
        <a:bodyPr/>
        <a:lstStyle/>
        <a:p>
          <a:endParaRPr lang="en-US"/>
        </a:p>
      </dgm:t>
    </dgm:pt>
    <dgm:pt modelId="{82EB55D1-E749-EF43-8243-DD2A5F2C9E6E}" type="sibTrans" cxnId="{D3D91132-A6CC-3E46-8C4D-08D5EE6C9BF8}">
      <dgm:prSet/>
      <dgm:spPr/>
      <dgm:t>
        <a:bodyPr/>
        <a:lstStyle/>
        <a:p>
          <a:endParaRPr lang="en-US"/>
        </a:p>
      </dgm:t>
    </dgm:pt>
    <dgm:pt modelId="{8F2EFBD5-81C6-EA4A-8AC3-D66B24D02330}">
      <dgm:prSet phldrT="[Text]" custT="1"/>
      <dgm:spPr/>
      <dgm:t>
        <a:bodyPr/>
        <a:lstStyle/>
        <a:p>
          <a:r>
            <a:rPr lang="en-US" sz="1200" dirty="0" smtClean="0"/>
            <a:t>Upload of Charter and EMS crisis  data and products</a:t>
          </a:r>
          <a:endParaRPr lang="en-US" sz="1200" dirty="0"/>
        </a:p>
      </dgm:t>
    </dgm:pt>
    <dgm:pt modelId="{CEFE14BA-312F-F941-8085-808292DB1753}" type="sibTrans" cxnId="{BC152FD0-10FC-AA44-9166-33444094B001}">
      <dgm:prSet/>
      <dgm:spPr/>
      <dgm:t>
        <a:bodyPr/>
        <a:lstStyle/>
        <a:p>
          <a:endParaRPr lang="en-US"/>
        </a:p>
      </dgm:t>
    </dgm:pt>
    <dgm:pt modelId="{5F7EAE61-7D3B-3A42-A8AD-B1487A130A12}" type="parTrans" cxnId="{BC152FD0-10FC-AA44-9166-33444094B001}">
      <dgm:prSet/>
      <dgm:spPr/>
      <dgm:t>
        <a:bodyPr/>
        <a:lstStyle/>
        <a:p>
          <a:endParaRPr lang="en-US"/>
        </a:p>
      </dgm:t>
    </dgm:pt>
    <dgm:pt modelId="{384A7B5B-8D62-0248-A3B8-35155A64D117}">
      <dgm:prSet custT="1"/>
      <dgm:spPr/>
      <dgm:t>
        <a:bodyPr/>
        <a:lstStyle/>
        <a:p>
          <a:r>
            <a:rPr lang="en-US" sz="1400" dirty="0" smtClean="0"/>
            <a:t>Operations</a:t>
          </a:r>
          <a:endParaRPr lang="en-US" sz="1400" dirty="0"/>
        </a:p>
      </dgm:t>
    </dgm:pt>
    <dgm:pt modelId="{2F4927A4-64BF-E94D-BED7-93718785ED7C}" type="parTrans" cxnId="{7AE6069C-B14C-C04A-BC9E-CB1B766C9C26}">
      <dgm:prSet/>
      <dgm:spPr/>
      <dgm:t>
        <a:bodyPr/>
        <a:lstStyle/>
        <a:p>
          <a:endParaRPr lang="en-US"/>
        </a:p>
      </dgm:t>
    </dgm:pt>
    <dgm:pt modelId="{9A0133CA-F8AE-0F47-AFD6-4E6DA028753E}" type="sibTrans" cxnId="{7AE6069C-B14C-C04A-BC9E-CB1B766C9C26}">
      <dgm:prSet/>
      <dgm:spPr/>
      <dgm:t>
        <a:bodyPr/>
        <a:lstStyle/>
        <a:p>
          <a:endParaRPr lang="en-US"/>
        </a:p>
      </dgm:t>
    </dgm:pt>
    <dgm:pt modelId="{4360C5CB-B822-8240-BA70-5F4649D134E8}">
      <dgm:prSet phldrT="[Text]" custT="1"/>
      <dgm:spPr/>
      <dgm:t>
        <a:bodyPr/>
        <a:lstStyle/>
        <a:p>
          <a:r>
            <a:rPr lang="en-US" sz="1200" dirty="0" smtClean="0"/>
            <a:t>Preliminary Data Acquisition Plan</a:t>
          </a:r>
          <a:endParaRPr lang="en-US" sz="1200" dirty="0"/>
        </a:p>
      </dgm:t>
    </dgm:pt>
    <dgm:pt modelId="{68E15690-B396-E34C-B908-C1FDC197C4DF}" type="parTrans" cxnId="{FDE77ABA-B5DD-6E44-B12C-FE10285A3371}">
      <dgm:prSet/>
      <dgm:spPr/>
      <dgm:t>
        <a:bodyPr/>
        <a:lstStyle/>
        <a:p>
          <a:endParaRPr lang="en-US"/>
        </a:p>
      </dgm:t>
    </dgm:pt>
    <dgm:pt modelId="{0C2B68E9-9E9B-1347-8722-B5C60626086C}" type="sibTrans" cxnId="{FDE77ABA-B5DD-6E44-B12C-FE10285A3371}">
      <dgm:prSet/>
      <dgm:spPr/>
      <dgm:t>
        <a:bodyPr/>
        <a:lstStyle/>
        <a:p>
          <a:endParaRPr lang="en-US"/>
        </a:p>
      </dgm:t>
    </dgm:pt>
    <dgm:pt modelId="{35828971-3B0F-4A47-AF24-69CF47C50B87}">
      <dgm:prSet phldrT="[Text]" custT="1"/>
      <dgm:spPr/>
      <dgm:t>
        <a:bodyPr/>
        <a:lstStyle/>
        <a:p>
          <a:r>
            <a:rPr lang="en-US" sz="1200" dirty="0" smtClean="0"/>
            <a:t>Link to national end user</a:t>
          </a:r>
          <a:endParaRPr lang="en-US" sz="1200" dirty="0"/>
        </a:p>
      </dgm:t>
    </dgm:pt>
    <dgm:pt modelId="{FC25FD4D-46E1-694A-88C8-D25FAABE3EB4}" type="parTrans" cxnId="{688DF885-1AFB-CE4B-BF1B-FA934C5DA720}">
      <dgm:prSet/>
      <dgm:spPr/>
      <dgm:t>
        <a:bodyPr/>
        <a:lstStyle/>
        <a:p>
          <a:endParaRPr lang="en-US"/>
        </a:p>
      </dgm:t>
    </dgm:pt>
    <dgm:pt modelId="{E5D2458C-9C85-CC47-AC50-12812F1519C5}" type="sibTrans" cxnId="{688DF885-1AFB-CE4B-BF1B-FA934C5DA720}">
      <dgm:prSet/>
      <dgm:spPr/>
      <dgm:t>
        <a:bodyPr/>
        <a:lstStyle/>
        <a:p>
          <a:endParaRPr lang="en-US"/>
        </a:p>
      </dgm:t>
    </dgm:pt>
    <dgm:pt modelId="{024A5B20-433F-994E-BFC3-41A678A13B0D}">
      <dgm:prSet phldrT="[Text]" custT="1"/>
      <dgm:spPr/>
      <dgm:t>
        <a:bodyPr/>
        <a:lstStyle/>
        <a:p>
          <a:r>
            <a:rPr lang="en-US" sz="1200" dirty="0" smtClean="0"/>
            <a:t>Development of RO activity grid</a:t>
          </a:r>
          <a:endParaRPr lang="en-US" sz="1200" dirty="0"/>
        </a:p>
      </dgm:t>
    </dgm:pt>
    <dgm:pt modelId="{7760CADC-16CD-B447-9EED-F44E41495052}" type="parTrans" cxnId="{273D2DB8-CB53-DB44-A5FF-EA7AD568804B}">
      <dgm:prSet/>
      <dgm:spPr/>
      <dgm:t>
        <a:bodyPr/>
        <a:lstStyle/>
        <a:p>
          <a:endParaRPr lang="en-US"/>
        </a:p>
      </dgm:t>
    </dgm:pt>
    <dgm:pt modelId="{53A87237-C329-6C41-86FB-DE8A0B6488B3}" type="sibTrans" cxnId="{273D2DB8-CB53-DB44-A5FF-EA7AD568804B}">
      <dgm:prSet/>
      <dgm:spPr/>
      <dgm:t>
        <a:bodyPr/>
        <a:lstStyle/>
        <a:p>
          <a:endParaRPr lang="en-US"/>
        </a:p>
      </dgm:t>
    </dgm:pt>
    <dgm:pt modelId="{AA1B01C2-8C09-2445-8DDE-EBAC9F25C681}">
      <dgm:prSet phldrT="[Text]" custT="1"/>
      <dgm:spPr/>
      <dgm:t>
        <a:bodyPr/>
        <a:lstStyle/>
        <a:p>
          <a:r>
            <a:rPr lang="en-US" sz="1200" dirty="0" smtClean="0"/>
            <a:t>Research and training &amp; capacity development</a:t>
          </a:r>
          <a:endParaRPr lang="en-US" sz="1200" dirty="0"/>
        </a:p>
      </dgm:t>
    </dgm:pt>
    <dgm:pt modelId="{D0F99EDC-55DF-AD47-921E-62AC75E8A5C9}" type="parTrans" cxnId="{38F94579-4D71-FC4C-A204-B0D39A1DD6D6}">
      <dgm:prSet/>
      <dgm:spPr/>
      <dgm:t>
        <a:bodyPr/>
        <a:lstStyle/>
        <a:p>
          <a:endParaRPr lang="en-US"/>
        </a:p>
      </dgm:t>
    </dgm:pt>
    <dgm:pt modelId="{89C9049D-7D67-2148-8D03-227CB4CB5487}" type="sibTrans" cxnId="{38F94579-4D71-FC4C-A204-B0D39A1DD6D6}">
      <dgm:prSet/>
      <dgm:spPr/>
      <dgm:t>
        <a:bodyPr/>
        <a:lstStyle/>
        <a:p>
          <a:endParaRPr lang="en-US"/>
        </a:p>
      </dgm:t>
    </dgm:pt>
    <dgm:pt modelId="{27BA586B-9799-454F-A678-B568E3EAEB44}">
      <dgm:prSet custT="1"/>
      <dgm:spPr/>
      <dgm:t>
        <a:bodyPr/>
        <a:lstStyle/>
        <a:p>
          <a:r>
            <a:rPr lang="en-US" sz="1200" dirty="0" smtClean="0"/>
            <a:t>Liaison and development of  links with end users</a:t>
          </a:r>
          <a:endParaRPr lang="en-US" sz="1200" dirty="0"/>
        </a:p>
      </dgm:t>
    </dgm:pt>
    <dgm:pt modelId="{0CF65587-2602-8342-9D85-4EEBF96FE578}" type="parTrans" cxnId="{297F5634-565F-6A42-93CA-78084D5688BD}">
      <dgm:prSet/>
      <dgm:spPr/>
      <dgm:t>
        <a:bodyPr/>
        <a:lstStyle/>
        <a:p>
          <a:endParaRPr lang="en-US"/>
        </a:p>
      </dgm:t>
    </dgm:pt>
    <dgm:pt modelId="{FBCC52A7-91E1-384C-A95F-010068968D30}" type="sibTrans" cxnId="{297F5634-565F-6A42-93CA-78084D5688BD}">
      <dgm:prSet/>
      <dgm:spPr/>
      <dgm:t>
        <a:bodyPr/>
        <a:lstStyle/>
        <a:p>
          <a:endParaRPr lang="en-US"/>
        </a:p>
      </dgm:t>
    </dgm:pt>
    <dgm:pt modelId="{A932E258-48AD-8440-804B-E0A12E9A6762}">
      <dgm:prSet phldrT="[Text]" custT="1"/>
      <dgm:spPr/>
      <dgm:t>
        <a:bodyPr/>
        <a:lstStyle/>
        <a:p>
          <a:r>
            <a:rPr lang="en-US" sz="1200" dirty="0" smtClean="0"/>
            <a:t>Promotion and Outreach</a:t>
          </a:r>
          <a:endParaRPr lang="en-US" sz="1200" dirty="0"/>
        </a:p>
      </dgm:t>
    </dgm:pt>
    <dgm:pt modelId="{D7CCAC07-10A5-D042-8472-067BBBF9F8FA}" type="sibTrans" cxnId="{196F5F65-6B63-854E-B4BC-781DA9E11D5A}">
      <dgm:prSet/>
      <dgm:spPr/>
      <dgm:t>
        <a:bodyPr/>
        <a:lstStyle/>
        <a:p>
          <a:endParaRPr lang="en-US"/>
        </a:p>
      </dgm:t>
    </dgm:pt>
    <dgm:pt modelId="{D78CE7FE-E18D-6049-B121-CCFC7F4A9E17}" type="parTrans" cxnId="{196F5F65-6B63-854E-B4BC-781DA9E11D5A}">
      <dgm:prSet/>
      <dgm:spPr/>
      <dgm:t>
        <a:bodyPr/>
        <a:lstStyle/>
        <a:p>
          <a:endParaRPr lang="en-US"/>
        </a:p>
      </dgm:t>
    </dgm:pt>
    <dgm:pt modelId="{8A2D4532-6C71-AB48-BDEC-ED9EBE4977C8}">
      <dgm:prSet phldrT="[Text]" custT="1"/>
      <dgm:spPr/>
      <dgm:t>
        <a:bodyPr/>
        <a:lstStyle/>
        <a:p>
          <a:r>
            <a:rPr lang="en-US" sz="1200" dirty="0" smtClean="0"/>
            <a:t>Reporting</a:t>
          </a:r>
          <a:endParaRPr lang="en-US" sz="1200" dirty="0"/>
        </a:p>
      </dgm:t>
    </dgm:pt>
    <dgm:pt modelId="{673D7299-9D06-DF43-AA05-BE114A447CFC}" type="sibTrans" cxnId="{00BE1409-DACE-C74C-B3F6-161A2BB5749A}">
      <dgm:prSet/>
      <dgm:spPr/>
      <dgm:t>
        <a:bodyPr/>
        <a:lstStyle/>
        <a:p>
          <a:endParaRPr lang="en-US"/>
        </a:p>
      </dgm:t>
    </dgm:pt>
    <dgm:pt modelId="{26499876-A0ED-B146-9DA7-B45389341DB1}" type="parTrans" cxnId="{00BE1409-DACE-C74C-B3F6-161A2BB5749A}">
      <dgm:prSet/>
      <dgm:spPr/>
      <dgm:t>
        <a:bodyPr/>
        <a:lstStyle/>
        <a:p>
          <a:endParaRPr lang="en-US"/>
        </a:p>
      </dgm:t>
    </dgm:pt>
    <dgm:pt modelId="{83C9E5FA-7077-D140-B638-0B64B691A714}">
      <dgm:prSet phldrT="[Text]" custT="1"/>
      <dgm:spPr/>
      <dgm:t>
        <a:bodyPr/>
        <a:lstStyle/>
        <a:p>
          <a:r>
            <a:rPr lang="en-US" sz="1200" dirty="0" smtClean="0"/>
            <a:t>Evaluation (+ 6 months) and lessons learned</a:t>
          </a:r>
          <a:endParaRPr lang="en-US" sz="1200" dirty="0"/>
        </a:p>
      </dgm:t>
    </dgm:pt>
    <dgm:pt modelId="{A0E0ED80-4E41-5E40-8B5F-608332E9544F}" type="parTrans" cxnId="{AAA9DFC6-DCC3-4644-BEE5-1B1D6DC716D7}">
      <dgm:prSet/>
      <dgm:spPr/>
      <dgm:t>
        <a:bodyPr/>
        <a:lstStyle/>
        <a:p>
          <a:endParaRPr lang="en-US"/>
        </a:p>
      </dgm:t>
    </dgm:pt>
    <dgm:pt modelId="{557E8F62-7AE7-6346-A610-F437D45371B6}" type="sibTrans" cxnId="{AAA9DFC6-DCC3-4644-BEE5-1B1D6DC716D7}">
      <dgm:prSet/>
      <dgm:spPr/>
      <dgm:t>
        <a:bodyPr/>
        <a:lstStyle/>
        <a:p>
          <a:endParaRPr lang="en-US"/>
        </a:p>
      </dgm:t>
    </dgm:pt>
    <dgm:pt modelId="{6A4F5DB6-F557-AF40-9940-21930EF062AF}">
      <dgm:prSet phldrT="[Text]" custT="1"/>
      <dgm:spPr/>
      <dgm:t>
        <a:bodyPr/>
        <a:lstStyle/>
        <a:p>
          <a:r>
            <a:rPr lang="en-US" sz="1200" dirty="0" smtClean="0"/>
            <a:t>Initial reporting</a:t>
          </a:r>
          <a:endParaRPr lang="en-US" sz="1200" dirty="0"/>
        </a:p>
      </dgm:t>
    </dgm:pt>
    <dgm:pt modelId="{0CDE89EF-8457-7545-B86A-4551D84391E9}" type="parTrans" cxnId="{5D5C7C3E-8382-7D42-86B9-292B582B5C96}">
      <dgm:prSet/>
      <dgm:spPr/>
      <dgm:t>
        <a:bodyPr/>
        <a:lstStyle/>
        <a:p>
          <a:endParaRPr lang="en-US"/>
        </a:p>
      </dgm:t>
    </dgm:pt>
    <dgm:pt modelId="{A72FD2A8-B8D4-394B-9D0A-9639F07BEBA9}" type="sibTrans" cxnId="{5D5C7C3E-8382-7D42-86B9-292B582B5C96}">
      <dgm:prSet/>
      <dgm:spPr/>
      <dgm:t>
        <a:bodyPr/>
        <a:lstStyle/>
        <a:p>
          <a:endParaRPr lang="en-US"/>
        </a:p>
      </dgm:t>
    </dgm:pt>
    <dgm:pt modelId="{C7E1CB6E-9DD1-984B-9F84-21D8D81B0FB0}">
      <dgm:prSet phldrT="[Text]" custT="1"/>
      <dgm:spPr/>
      <dgm:t>
        <a:bodyPr/>
        <a:lstStyle/>
        <a:p>
          <a:r>
            <a:rPr lang="en-US" sz="1200" dirty="0" smtClean="0"/>
            <a:t>IT maintenance</a:t>
          </a:r>
          <a:endParaRPr lang="en-US" sz="1200" dirty="0"/>
        </a:p>
      </dgm:t>
    </dgm:pt>
    <dgm:pt modelId="{058168D0-540A-7B43-8C02-47D23A9735E9}" type="parTrans" cxnId="{7E912D14-0A55-404A-B36F-65642477CCBA}">
      <dgm:prSet/>
      <dgm:spPr/>
      <dgm:t>
        <a:bodyPr/>
        <a:lstStyle/>
        <a:p>
          <a:endParaRPr lang="en-US"/>
        </a:p>
      </dgm:t>
    </dgm:pt>
    <dgm:pt modelId="{1D58C0F8-3379-F24D-9788-13566D243726}" type="sibTrans" cxnId="{7E912D14-0A55-404A-B36F-65642477CCBA}">
      <dgm:prSet/>
      <dgm:spPr/>
      <dgm:t>
        <a:bodyPr/>
        <a:lstStyle/>
        <a:p>
          <a:endParaRPr lang="en-US"/>
        </a:p>
      </dgm:t>
    </dgm:pt>
    <dgm:pt modelId="{DB97DDD7-E7FB-CE4F-9D38-9312926E1B3D}">
      <dgm:prSet phldrT="[Text]" custT="1"/>
      <dgm:spPr/>
      <dgm:t>
        <a:bodyPr/>
        <a:lstStyle/>
        <a:p>
          <a:r>
            <a:rPr lang="en-US" sz="1200" dirty="0" smtClean="0"/>
            <a:t>Legacy planning</a:t>
          </a:r>
          <a:endParaRPr lang="en-US" sz="1200" dirty="0"/>
        </a:p>
      </dgm:t>
    </dgm:pt>
    <dgm:pt modelId="{EC040F33-960A-9A40-BC41-4197825502C5}" type="parTrans" cxnId="{E5A1EBBD-311A-394A-8B33-B1A0D9B07AEF}">
      <dgm:prSet/>
      <dgm:spPr/>
      <dgm:t>
        <a:bodyPr/>
        <a:lstStyle/>
        <a:p>
          <a:endParaRPr lang="en-US"/>
        </a:p>
      </dgm:t>
    </dgm:pt>
    <dgm:pt modelId="{5F9843D1-F810-DC45-AAAB-909C950ADFBF}" type="sibTrans" cxnId="{E5A1EBBD-311A-394A-8B33-B1A0D9B07AEF}">
      <dgm:prSet/>
      <dgm:spPr/>
      <dgm:t>
        <a:bodyPr/>
        <a:lstStyle/>
        <a:p>
          <a:endParaRPr lang="en-US"/>
        </a:p>
      </dgm:t>
    </dgm:pt>
    <dgm:pt modelId="{49E882E8-06BB-3B4C-9111-319F93471498}">
      <dgm:prSet phldrT="[Text]" custT="1"/>
      <dgm:spPr/>
      <dgm:t>
        <a:bodyPr/>
        <a:lstStyle/>
        <a:p>
          <a:r>
            <a:rPr lang="en-US" sz="1200" dirty="0" smtClean="0"/>
            <a:t>Recovery demonstrator</a:t>
          </a:r>
          <a:endParaRPr lang="en-US" sz="1200" dirty="0"/>
        </a:p>
      </dgm:t>
    </dgm:pt>
    <dgm:pt modelId="{68A7B2C9-94EC-6E42-9BFB-880ACC42A54C}" type="parTrans" cxnId="{42F984B4-FDF8-A043-83C8-CFF8983DEB08}">
      <dgm:prSet/>
      <dgm:spPr/>
      <dgm:t>
        <a:bodyPr/>
        <a:lstStyle/>
        <a:p>
          <a:endParaRPr lang="en-US"/>
        </a:p>
      </dgm:t>
    </dgm:pt>
    <dgm:pt modelId="{60083578-6A69-F545-BEDA-5E9103FFB2A1}" type="sibTrans" cxnId="{42F984B4-FDF8-A043-83C8-CFF8983DEB08}">
      <dgm:prSet/>
      <dgm:spPr/>
      <dgm:t>
        <a:bodyPr/>
        <a:lstStyle/>
        <a:p>
          <a:endParaRPr lang="en-US"/>
        </a:p>
      </dgm:t>
    </dgm:pt>
    <dgm:pt modelId="{51B5F0FB-B007-844A-8A4D-30CB3B697686}">
      <dgm:prSet phldrT="[Text]" custT="1"/>
      <dgm:spPr/>
      <dgm:t>
        <a:bodyPr/>
        <a:lstStyle/>
        <a:p>
          <a:r>
            <a:rPr lang="en-US" sz="1200" dirty="0" smtClean="0"/>
            <a:t> Protocols for RO operations</a:t>
          </a:r>
          <a:endParaRPr lang="en-US" sz="1200" dirty="0"/>
        </a:p>
      </dgm:t>
    </dgm:pt>
    <dgm:pt modelId="{4B5D0F87-6D2B-374E-A567-4CD9EB01CA5E}" type="parTrans" cxnId="{F28AF4FA-7596-6547-B3EE-0951D38FF7B9}">
      <dgm:prSet/>
      <dgm:spPr/>
      <dgm:t>
        <a:bodyPr/>
        <a:lstStyle/>
        <a:p>
          <a:endParaRPr lang="en-US"/>
        </a:p>
      </dgm:t>
    </dgm:pt>
    <dgm:pt modelId="{35E698B7-853B-8640-805B-DDA31BD2494B}" type="sibTrans" cxnId="{F28AF4FA-7596-6547-B3EE-0951D38FF7B9}">
      <dgm:prSet/>
      <dgm:spPr/>
      <dgm:t>
        <a:bodyPr/>
        <a:lstStyle/>
        <a:p>
          <a:endParaRPr lang="en-US"/>
        </a:p>
      </dgm:t>
    </dgm:pt>
    <dgm:pt modelId="{A173368A-68AC-428A-8E67-57F3380B20C2}">
      <dgm:prSet phldrT="[Text]" custT="1"/>
      <dgm:spPr/>
      <dgm:t>
        <a:bodyPr/>
        <a:lstStyle/>
        <a:p>
          <a:r>
            <a:rPr lang="en-US" sz="1200" dirty="0" smtClean="0"/>
            <a:t>Infrastructure</a:t>
          </a:r>
          <a:endParaRPr lang="en-US" sz="1200" dirty="0"/>
        </a:p>
      </dgm:t>
    </dgm:pt>
    <dgm:pt modelId="{2211BFE9-006F-4DE3-984E-9024B9D0F24B}" type="parTrans" cxnId="{9E497CDC-2374-42D3-9BB7-E88E9C900BE5}">
      <dgm:prSet/>
      <dgm:spPr/>
      <dgm:t>
        <a:bodyPr/>
        <a:lstStyle/>
        <a:p>
          <a:endParaRPr lang="fr-FR"/>
        </a:p>
      </dgm:t>
    </dgm:pt>
    <dgm:pt modelId="{B661D8E2-3E88-409E-AAAD-DBC9A3856F46}" type="sibTrans" cxnId="{9E497CDC-2374-42D3-9BB7-E88E9C900BE5}">
      <dgm:prSet/>
      <dgm:spPr/>
      <dgm:t>
        <a:bodyPr/>
        <a:lstStyle/>
        <a:p>
          <a:endParaRPr lang="fr-FR"/>
        </a:p>
      </dgm:t>
    </dgm:pt>
    <dgm:pt modelId="{411A41FC-4B7A-4D30-8464-3859FF270FA8}">
      <dgm:prSet phldrT="[Text]" custT="1"/>
      <dgm:spPr/>
      <dgm:t>
        <a:bodyPr/>
        <a:lstStyle/>
        <a:p>
          <a:r>
            <a:rPr lang="en-US" sz="1200" dirty="0" smtClean="0"/>
            <a:t>Value-adding coordination</a:t>
          </a:r>
          <a:endParaRPr lang="en-US" sz="1200" dirty="0"/>
        </a:p>
      </dgm:t>
    </dgm:pt>
    <dgm:pt modelId="{A03D61E8-A777-4A66-B1C8-125D919F1FBD}" type="parTrans" cxnId="{3E3F46DD-1563-4DE9-BC13-017826BAA099}">
      <dgm:prSet/>
      <dgm:spPr/>
      <dgm:t>
        <a:bodyPr/>
        <a:lstStyle/>
        <a:p>
          <a:endParaRPr lang="fr-FR"/>
        </a:p>
      </dgm:t>
    </dgm:pt>
    <dgm:pt modelId="{1E53FE91-AAF1-475C-AFBE-411302506E84}" type="sibTrans" cxnId="{3E3F46DD-1563-4DE9-BC13-017826BAA099}">
      <dgm:prSet/>
      <dgm:spPr/>
      <dgm:t>
        <a:bodyPr/>
        <a:lstStyle/>
        <a:p>
          <a:endParaRPr lang="fr-FR"/>
        </a:p>
      </dgm:t>
    </dgm:pt>
    <dgm:pt modelId="{E213A581-4FDA-48BD-AE7B-B12E1A163DEC}">
      <dgm:prSet phldrT="[Text]" custT="1"/>
      <dgm:spPr/>
      <dgm:t>
        <a:bodyPr/>
        <a:lstStyle/>
        <a:p>
          <a:r>
            <a:rPr lang="en-US" sz="1200" dirty="0" smtClean="0"/>
            <a:t>baseline  products</a:t>
          </a:r>
          <a:endParaRPr lang="en-US" sz="1200" dirty="0"/>
        </a:p>
      </dgm:t>
    </dgm:pt>
    <dgm:pt modelId="{7FFF84D6-2C06-45BF-B356-7813A494EC82}" type="parTrans" cxnId="{3F3A3831-7FE4-4D35-A8AD-6373C5C12C10}">
      <dgm:prSet/>
      <dgm:spPr/>
      <dgm:t>
        <a:bodyPr/>
        <a:lstStyle/>
        <a:p>
          <a:endParaRPr lang="fr-FR"/>
        </a:p>
      </dgm:t>
    </dgm:pt>
    <dgm:pt modelId="{BECEEBFF-5025-4AFF-997C-A56830C2EF96}" type="sibTrans" cxnId="{3F3A3831-7FE4-4D35-A8AD-6373C5C12C10}">
      <dgm:prSet/>
      <dgm:spPr/>
      <dgm:t>
        <a:bodyPr/>
        <a:lstStyle/>
        <a:p>
          <a:endParaRPr lang="fr-FR"/>
        </a:p>
      </dgm:t>
    </dgm:pt>
    <dgm:pt modelId="{C5C59990-B00C-48AB-B41D-E1249B1DB43D}">
      <dgm:prSet custT="1"/>
      <dgm:spPr/>
      <dgm:t>
        <a:bodyPr/>
        <a:lstStyle/>
        <a:p>
          <a:r>
            <a:rPr lang="en-US" sz="1200" dirty="0" smtClean="0"/>
            <a:t>RO database feeding</a:t>
          </a:r>
          <a:endParaRPr lang="en-US" sz="1200" dirty="0"/>
        </a:p>
      </dgm:t>
    </dgm:pt>
    <dgm:pt modelId="{46B4B616-C6CF-4CA2-B180-AE2BE6F982B2}" type="parTrans" cxnId="{1F7C5C79-C723-4C62-B143-E4EE88C61FC2}">
      <dgm:prSet/>
      <dgm:spPr/>
      <dgm:t>
        <a:bodyPr/>
        <a:lstStyle/>
        <a:p>
          <a:endParaRPr lang="fr-FR"/>
        </a:p>
      </dgm:t>
    </dgm:pt>
    <dgm:pt modelId="{F373AFDF-912A-46BD-8FAA-74373E15411D}" type="sibTrans" cxnId="{1F7C5C79-C723-4C62-B143-E4EE88C61FC2}">
      <dgm:prSet/>
      <dgm:spPr/>
      <dgm:t>
        <a:bodyPr/>
        <a:lstStyle/>
        <a:p>
          <a:endParaRPr lang="fr-FR"/>
        </a:p>
      </dgm:t>
    </dgm:pt>
    <dgm:pt modelId="{DFDDBE78-6704-8548-9F82-EBC291094011}" type="pres">
      <dgm:prSet presAssocID="{2810246C-2570-004E-B776-467FBC8972E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DE2BC4-4F65-5A42-A62D-67FE241A96CE}" type="pres">
      <dgm:prSet presAssocID="{989E53BD-6810-9C4D-9E01-29A622FF5E9E}" presName="compNode" presStyleCnt="0"/>
      <dgm:spPr/>
    </dgm:pt>
    <dgm:pt modelId="{078CA3C4-F3C4-F548-9A6C-688363039F00}" type="pres">
      <dgm:prSet presAssocID="{989E53BD-6810-9C4D-9E01-29A622FF5E9E}" presName="noGeometry" presStyleCnt="0"/>
      <dgm:spPr/>
    </dgm:pt>
    <dgm:pt modelId="{C1FDA859-CA1F-F14F-B7D1-8E2CBC5608FD}" type="pres">
      <dgm:prSet presAssocID="{989E53BD-6810-9C4D-9E01-29A622FF5E9E}" presName="childTextVisible" presStyleLbl="bgAccFollowNode1" presStyleIdx="0" presStyleCnt="4" custScaleX="200401" custScaleY="177131" custLinFactNeighborX="4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6597D-A0D9-2F4E-8112-4BEA85ACD773}" type="pres">
      <dgm:prSet presAssocID="{989E53BD-6810-9C4D-9E01-29A622FF5E9E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627E3150-A61F-2E46-AAF4-37650F26F480}" type="pres">
      <dgm:prSet presAssocID="{989E53BD-6810-9C4D-9E01-29A622FF5E9E}" presName="parentText" presStyleLbl="node1" presStyleIdx="0" presStyleCnt="4" custScaleX="299296" custScaleY="130786" custLinFactNeighborX="-12342" custLinFactNeighborY="-33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5FF87-8398-7C4C-B7B9-91290B3B5D4B}" type="pres">
      <dgm:prSet presAssocID="{989E53BD-6810-9C4D-9E01-29A622FF5E9E}" presName="aSpace" presStyleCnt="0"/>
      <dgm:spPr/>
    </dgm:pt>
    <dgm:pt modelId="{D72AEF0C-D119-DF40-A5EB-F1257E06D47A}" type="pres">
      <dgm:prSet presAssocID="{BEF020BD-9BA5-C54D-8117-C1F5577467A7}" presName="compNode" presStyleCnt="0"/>
      <dgm:spPr/>
    </dgm:pt>
    <dgm:pt modelId="{2CDE9962-60EF-934D-AD5C-DD740074D101}" type="pres">
      <dgm:prSet presAssocID="{BEF020BD-9BA5-C54D-8117-C1F5577467A7}" presName="noGeometry" presStyleCnt="0"/>
      <dgm:spPr/>
    </dgm:pt>
    <dgm:pt modelId="{4544900C-C625-0E4F-9DEE-B76A75C5B859}" type="pres">
      <dgm:prSet presAssocID="{BEF020BD-9BA5-C54D-8117-C1F5577467A7}" presName="childTextVisible" presStyleLbl="bgAccFollowNode1" presStyleIdx="1" presStyleCnt="4" custScaleX="177869" custScaleY="177058" custLinFactNeighborX="-5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E887A-D973-1042-8529-F4F414B381CD}" type="pres">
      <dgm:prSet presAssocID="{BEF020BD-9BA5-C54D-8117-C1F5577467A7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1455C27A-043A-DE40-A055-F0665C588138}" type="pres">
      <dgm:prSet presAssocID="{BEF020BD-9BA5-C54D-8117-C1F5577467A7}" presName="parentText" presStyleLbl="node1" presStyleIdx="1" presStyleCnt="4" custScaleX="312779" custScaleY="138320" custLinFactNeighborX="-310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550E9-B066-EC4E-87C5-671AEAFE3D25}" type="pres">
      <dgm:prSet presAssocID="{BEF020BD-9BA5-C54D-8117-C1F5577467A7}" presName="aSpace" presStyleCnt="0"/>
      <dgm:spPr/>
    </dgm:pt>
    <dgm:pt modelId="{2A8E093F-B584-1A4B-A12A-67F1F57B8BE1}" type="pres">
      <dgm:prSet presAssocID="{D3FE77A9-76AC-A947-9046-AF7E95E60C92}" presName="compNode" presStyleCnt="0"/>
      <dgm:spPr/>
    </dgm:pt>
    <dgm:pt modelId="{D82B9EF2-CF9B-0F48-BE11-A64002FAC209}" type="pres">
      <dgm:prSet presAssocID="{D3FE77A9-76AC-A947-9046-AF7E95E60C92}" presName="noGeometry" presStyleCnt="0"/>
      <dgm:spPr/>
    </dgm:pt>
    <dgm:pt modelId="{E7619581-279E-2E45-A4F0-0BCC94EFF4E9}" type="pres">
      <dgm:prSet presAssocID="{D3FE77A9-76AC-A947-9046-AF7E95E60C92}" presName="childTextVisible" presStyleLbl="bgAccFollowNode1" presStyleIdx="2" presStyleCnt="4" custScaleX="225536" custScaleY="181582" custLinFactNeighborX="-5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7150E-FF6B-6646-8D6A-6CC7C5B09072}" type="pres">
      <dgm:prSet presAssocID="{D3FE77A9-76AC-A947-9046-AF7E95E60C92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FF43953A-EF1C-644C-9FD6-EAB0289B5496}" type="pres">
      <dgm:prSet presAssocID="{D3FE77A9-76AC-A947-9046-AF7E95E60C92}" presName="parentText" presStyleLbl="node1" presStyleIdx="2" presStyleCnt="4" custScaleX="349300" custScaleY="142278" custLinFactNeighborX="-848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2786D-F0C7-CA4F-BFA7-48048BE1D277}" type="pres">
      <dgm:prSet presAssocID="{D3FE77A9-76AC-A947-9046-AF7E95E60C92}" presName="aSpace" presStyleCnt="0"/>
      <dgm:spPr/>
    </dgm:pt>
    <dgm:pt modelId="{EA0F48AF-FF82-194C-828F-FE0523AFD844}" type="pres">
      <dgm:prSet presAssocID="{384A7B5B-8D62-0248-A3B8-35155A64D117}" presName="compNode" presStyleCnt="0"/>
      <dgm:spPr/>
    </dgm:pt>
    <dgm:pt modelId="{C1F4C240-1F70-CD45-8897-76802454E711}" type="pres">
      <dgm:prSet presAssocID="{384A7B5B-8D62-0248-A3B8-35155A64D117}" presName="noGeometry" presStyleCnt="0"/>
      <dgm:spPr/>
    </dgm:pt>
    <dgm:pt modelId="{4F4CA0DF-084A-ED4E-86BD-04E5E3DC4D23}" type="pres">
      <dgm:prSet presAssocID="{384A7B5B-8D62-0248-A3B8-35155A64D117}" presName="childTextVisible" presStyleLbl="bgAccFollowNode1" presStyleIdx="3" presStyleCnt="4" custScaleX="188746" custScaleY="237427" custLinFactNeighborX="-5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7638D-9AFB-A141-A443-F0EEBA8FFB50}" type="pres">
      <dgm:prSet presAssocID="{384A7B5B-8D62-0248-A3B8-35155A64D117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52617DE-050B-4042-B3E6-8D8C9FF362A1}" type="pres">
      <dgm:prSet presAssocID="{384A7B5B-8D62-0248-A3B8-35155A64D117}" presName="parentText" presStyleLbl="node1" presStyleIdx="3" presStyleCnt="4" custScaleX="274045" custScaleY="153367" custLinFactNeighborX="-895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7E9FB4-7E56-874A-9235-B09466D24D38}" type="presOf" srcId="{83C9E5FA-7077-D140-B638-0B64B691A714}" destId="{4F4CA0DF-084A-ED4E-86BD-04E5E3DC4D23}" srcOrd="0" destOrd="3" presId="urn:microsoft.com/office/officeart/2005/8/layout/hProcess6"/>
    <dgm:cxn modelId="{681E1FD9-5FA1-E14C-A1BC-FF034ACD80F7}" type="presOf" srcId="{A173368A-68AC-428A-8E67-57F3380B20C2}" destId="{C1FDA859-CA1F-F14F-B7D1-8E2CBC5608FD}" srcOrd="0" destOrd="1" presId="urn:microsoft.com/office/officeart/2005/8/layout/hProcess6"/>
    <dgm:cxn modelId="{AAA9DFC6-DCC3-4644-BEE5-1B1D6DC716D7}" srcId="{384A7B5B-8D62-0248-A3B8-35155A64D117}" destId="{83C9E5FA-7077-D140-B638-0B64B691A714}" srcOrd="3" destOrd="0" parTransId="{A0E0ED80-4E41-5E40-8B5F-608332E9544F}" sibTransId="{557E8F62-7AE7-6346-A610-F437D45371B6}"/>
    <dgm:cxn modelId="{592008C4-5C1E-F14F-9966-65D0A54B33CD}" type="presOf" srcId="{024A5B20-433F-994E-BFC3-41A678A13B0D}" destId="{D777150E-FF6B-6646-8D6A-6CC7C5B09072}" srcOrd="1" destOrd="3" presId="urn:microsoft.com/office/officeart/2005/8/layout/hProcess6"/>
    <dgm:cxn modelId="{E5E6FC2E-8579-0642-8494-957AAA8A4142}" type="presOf" srcId="{A932E258-48AD-8440-804B-E0A12E9A6762}" destId="{4F4CA0DF-084A-ED4E-86BD-04E5E3DC4D23}" srcOrd="0" destOrd="2" presId="urn:microsoft.com/office/officeart/2005/8/layout/hProcess6"/>
    <dgm:cxn modelId="{F1E75990-7541-B244-B3FE-A8641ECDEC15}" type="presOf" srcId="{AA1B01C2-8C09-2445-8DDE-EBAC9F25C681}" destId="{D777150E-FF6B-6646-8D6A-6CC7C5B09072}" srcOrd="1" destOrd="6" presId="urn:microsoft.com/office/officeart/2005/8/layout/hProcess6"/>
    <dgm:cxn modelId="{42F984B4-FDF8-A043-83C8-CFF8983DEB08}" srcId="{989E53BD-6810-9C4D-9E01-29A622FF5E9E}" destId="{49E882E8-06BB-3B4C-9111-319F93471498}" srcOrd="3" destOrd="0" parTransId="{68A7B2C9-94EC-6E42-9BFB-880ACC42A54C}" sibTransId="{60083578-6A69-F545-BEDA-5E9103FFB2A1}"/>
    <dgm:cxn modelId="{E6BD68D1-8549-0343-A998-97BB7F437A37}" type="presOf" srcId="{C7E1CB6E-9DD1-984B-9F84-21D8D81B0FB0}" destId="{4F4CA0DF-084A-ED4E-86BD-04E5E3DC4D23}" srcOrd="0" destOrd="5" presId="urn:microsoft.com/office/officeart/2005/8/layout/hProcess6"/>
    <dgm:cxn modelId="{46916264-D8B8-144D-8895-243814EA7C8C}" type="presOf" srcId="{4360C5CB-B822-8240-BA70-5F4649D134E8}" destId="{4544900C-C625-0E4F-9DEE-B76A75C5B859}" srcOrd="0" destOrd="2" presId="urn:microsoft.com/office/officeart/2005/8/layout/hProcess6"/>
    <dgm:cxn modelId="{1F9DC9AC-DC38-974D-B446-C8B48FBD6EE1}" type="presOf" srcId="{024A5B20-433F-994E-BFC3-41A678A13B0D}" destId="{E7619581-279E-2E45-A4F0-0BCC94EFF4E9}" srcOrd="0" destOrd="3" presId="urn:microsoft.com/office/officeart/2005/8/layout/hProcess6"/>
    <dgm:cxn modelId="{CB882786-3CAB-4A4E-98AC-4E73C5DB99B1}" type="presOf" srcId="{E213A581-4FDA-48BD-AE7B-B12E1A163DEC}" destId="{D777150E-FF6B-6646-8D6A-6CC7C5B09072}" srcOrd="1" destOrd="1" presId="urn:microsoft.com/office/officeart/2005/8/layout/hProcess6"/>
    <dgm:cxn modelId="{DDA1BE50-7C03-7547-BEBE-DD560264CF7B}" type="presOf" srcId="{6A4F5DB6-F557-AF40-9940-21930EF062AF}" destId="{D777150E-FF6B-6646-8D6A-6CC7C5B09072}" srcOrd="1" destOrd="7" presId="urn:microsoft.com/office/officeart/2005/8/layout/hProcess6"/>
    <dgm:cxn modelId="{5D5C7C3E-8382-7D42-86B9-292B582B5C96}" srcId="{D3FE77A9-76AC-A947-9046-AF7E95E60C92}" destId="{6A4F5DB6-F557-AF40-9940-21930EF062AF}" srcOrd="7" destOrd="0" parTransId="{0CDE89EF-8457-7545-B86A-4551D84391E9}" sibTransId="{A72FD2A8-B8D4-394B-9D0A-9639F07BEBA9}"/>
    <dgm:cxn modelId="{3E3F46DD-1563-4DE9-BC13-017826BAA099}" srcId="{D3FE77A9-76AC-A947-9046-AF7E95E60C92}" destId="{411A41FC-4B7A-4D30-8464-3859FF270FA8}" srcOrd="4" destOrd="0" parTransId="{A03D61E8-A777-4A66-B1C8-125D919F1FBD}" sibTransId="{1E53FE91-AAF1-475C-AFBE-411302506E84}"/>
    <dgm:cxn modelId="{26A850E5-6ABD-9D40-8CB8-073C7D3E36B6}" type="presOf" srcId="{D3FE77A9-76AC-A947-9046-AF7E95E60C92}" destId="{FF43953A-EF1C-644C-9FD6-EAB0289B5496}" srcOrd="0" destOrd="0" presId="urn:microsoft.com/office/officeart/2005/8/layout/hProcess6"/>
    <dgm:cxn modelId="{B92935EB-B859-F841-BAAC-D7E997F5D412}" type="presOf" srcId="{35828971-3B0F-4A47-AF24-69CF47C50B87}" destId="{D777150E-FF6B-6646-8D6A-6CC7C5B09072}" srcOrd="1" destOrd="2" presId="urn:microsoft.com/office/officeart/2005/8/layout/hProcess6"/>
    <dgm:cxn modelId="{08FF5D0E-8898-A946-AFDA-45144C70C8C1}" type="presOf" srcId="{8A2D4532-6C71-AB48-BDEC-ED9EBE4977C8}" destId="{4F4CA0DF-084A-ED4E-86BD-04E5E3DC4D23}" srcOrd="0" destOrd="4" presId="urn:microsoft.com/office/officeart/2005/8/layout/hProcess6"/>
    <dgm:cxn modelId="{E5A1EBBD-311A-394A-8B33-B1A0D9B07AEF}" srcId="{384A7B5B-8D62-0248-A3B8-35155A64D117}" destId="{DB97DDD7-E7FB-CE4F-9D38-9312926E1B3D}" srcOrd="6" destOrd="0" parTransId="{EC040F33-960A-9A40-BC41-4197825502C5}" sibTransId="{5F9843D1-F810-DC45-AAAB-909C950ADFBF}"/>
    <dgm:cxn modelId="{0B90A407-9849-9D4F-93EF-04967D2D5663}" srcId="{989E53BD-6810-9C4D-9E01-29A622FF5E9E}" destId="{6528CECF-C1AE-6C49-BD07-49C7457032F1}" srcOrd="0" destOrd="0" parTransId="{E83FE51F-49AB-E647-9EC3-D098580AA4C0}" sibTransId="{44DD9C6D-1C66-E94A-A72B-57F7946E3419}"/>
    <dgm:cxn modelId="{E97DD5E3-C971-6A4C-A05C-5E8195951D7A}" type="presOf" srcId="{A173368A-68AC-428A-8E67-57F3380B20C2}" destId="{6816597D-A0D9-2F4E-8112-4BEA85ACD773}" srcOrd="1" destOrd="1" presId="urn:microsoft.com/office/officeart/2005/8/layout/hProcess6"/>
    <dgm:cxn modelId="{98ECC28A-2E24-0043-A7E8-3909B051603D}" type="presOf" srcId="{6A4F5DB6-F557-AF40-9940-21930EF062AF}" destId="{E7619581-279E-2E45-A4F0-0BCC94EFF4E9}" srcOrd="0" destOrd="7" presId="urn:microsoft.com/office/officeart/2005/8/layout/hProcess6"/>
    <dgm:cxn modelId="{874BA3BF-3F3B-9640-9681-B9144782B4B0}" type="presOf" srcId="{6528CECF-C1AE-6C49-BD07-49C7457032F1}" destId="{C1FDA859-CA1F-F14F-B7D1-8E2CBC5608FD}" srcOrd="0" destOrd="0" presId="urn:microsoft.com/office/officeart/2005/8/layout/hProcess6"/>
    <dgm:cxn modelId="{E776BF70-13EB-5040-9CF8-A9930AE9DFF8}" type="presOf" srcId="{DB97DDD7-E7FB-CE4F-9D38-9312926E1B3D}" destId="{4F4CA0DF-084A-ED4E-86BD-04E5E3DC4D23}" srcOrd="0" destOrd="6" presId="urn:microsoft.com/office/officeart/2005/8/layout/hProcess6"/>
    <dgm:cxn modelId="{6EFB40ED-CA2C-4545-B318-77FF1FCDA922}" type="presOf" srcId="{2810246C-2570-004E-B776-467FBC8972E1}" destId="{DFDDBE78-6704-8548-9F82-EBC291094011}" srcOrd="0" destOrd="0" presId="urn:microsoft.com/office/officeart/2005/8/layout/hProcess6"/>
    <dgm:cxn modelId="{9E497CDC-2374-42D3-9BB7-E88E9C900BE5}" srcId="{989E53BD-6810-9C4D-9E01-29A622FF5E9E}" destId="{A173368A-68AC-428A-8E67-57F3380B20C2}" srcOrd="1" destOrd="0" parTransId="{2211BFE9-006F-4DE3-984E-9024B9D0F24B}" sibTransId="{B661D8E2-3E88-409E-AAAD-DBC9A3856F46}"/>
    <dgm:cxn modelId="{38560912-8F2F-9B49-B930-0C9757C3657D}" type="presOf" srcId="{1E958BB5-245D-8A4E-B672-107627E320D4}" destId="{4544900C-C625-0E4F-9DEE-B76A75C5B859}" srcOrd="0" destOrd="0" presId="urn:microsoft.com/office/officeart/2005/8/layout/hProcess6"/>
    <dgm:cxn modelId="{6F2A21EA-EC5B-9D45-B4B2-8AEF9C125C14}" type="presOf" srcId="{384A7B5B-8D62-0248-A3B8-35155A64D117}" destId="{F52617DE-050B-4042-B3E6-8D8C9FF362A1}" srcOrd="0" destOrd="0" presId="urn:microsoft.com/office/officeart/2005/8/layout/hProcess6"/>
    <dgm:cxn modelId="{776A83D8-BD46-284E-97D8-E107BFDB4EE7}" srcId="{2810246C-2570-004E-B776-467FBC8972E1}" destId="{D3FE77A9-76AC-A947-9046-AF7E95E60C92}" srcOrd="2" destOrd="0" parTransId="{7C4A51A6-B3C0-AF40-AF4A-08C9945E45BD}" sibTransId="{457B62DE-E746-774F-A7C0-C19FFB4B4185}"/>
    <dgm:cxn modelId="{09B2C267-4DE3-6149-B308-29F282E51758}" type="presOf" srcId="{83C9E5FA-7077-D140-B638-0B64B691A714}" destId="{3E57638D-9AFB-A141-A443-F0EEBA8FFB50}" srcOrd="1" destOrd="3" presId="urn:microsoft.com/office/officeart/2005/8/layout/hProcess6"/>
    <dgm:cxn modelId="{23A586D7-726E-FD48-A48B-1740DD299C01}" type="presOf" srcId="{51B5F0FB-B007-844A-8A4D-30CB3B697686}" destId="{E7619581-279E-2E45-A4F0-0BCC94EFF4E9}" srcOrd="0" destOrd="5" presId="urn:microsoft.com/office/officeart/2005/8/layout/hProcess6"/>
    <dgm:cxn modelId="{D3D91132-A6CC-3E46-8C4D-08D5EE6C9BF8}" srcId="{BEF020BD-9BA5-C54D-8117-C1F5577467A7}" destId="{E57E6898-4EE1-424F-B6A2-17AC7ACD7320}" srcOrd="3" destOrd="0" parTransId="{A341CB62-0643-DE4C-904D-67CCCBC69A76}" sibTransId="{82EB55D1-E749-EF43-8243-DD2A5F2C9E6E}"/>
    <dgm:cxn modelId="{EF144F87-214F-6F41-B203-C2B12A855E75}" type="presOf" srcId="{8F2EFBD5-81C6-EA4A-8AC3-D66B24D02330}" destId="{D777150E-FF6B-6646-8D6A-6CC7C5B09072}" srcOrd="1" destOrd="0" presId="urn:microsoft.com/office/officeart/2005/8/layout/hProcess6"/>
    <dgm:cxn modelId="{A0A6EEBF-4E60-544D-86FF-682C23ADAE47}" srcId="{BEF020BD-9BA5-C54D-8117-C1F5577467A7}" destId="{6807802D-9234-654F-8C5E-D8DA10F13B4D}" srcOrd="1" destOrd="0" parTransId="{64CDFD6E-3752-B24D-BA4A-A0431EFA93D5}" sibTransId="{2A8021F6-BE56-164C-82EA-F7F0CB2E18F4}"/>
    <dgm:cxn modelId="{00BE1409-DACE-C74C-B3F6-161A2BB5749A}" srcId="{384A7B5B-8D62-0248-A3B8-35155A64D117}" destId="{8A2D4532-6C71-AB48-BDEC-ED9EBE4977C8}" srcOrd="4" destOrd="0" parTransId="{26499876-A0ED-B146-9DA7-B45389341DB1}" sibTransId="{673D7299-9D06-DF43-AA05-BE114A447CFC}"/>
    <dgm:cxn modelId="{7F05D147-4837-E543-9545-06FEF4B2F19D}" type="presOf" srcId="{8A2D4532-6C71-AB48-BDEC-ED9EBE4977C8}" destId="{3E57638D-9AFB-A141-A443-F0EEBA8FFB50}" srcOrd="1" destOrd="4" presId="urn:microsoft.com/office/officeart/2005/8/layout/hProcess6"/>
    <dgm:cxn modelId="{6448D2DC-05E1-244C-B11C-21CCBFCA73F0}" type="presOf" srcId="{411A41FC-4B7A-4D30-8464-3859FF270FA8}" destId="{E7619581-279E-2E45-A4F0-0BCC94EFF4E9}" srcOrd="0" destOrd="4" presId="urn:microsoft.com/office/officeart/2005/8/layout/hProcess6"/>
    <dgm:cxn modelId="{BE506DD7-0D0F-B649-ADEC-C31576D22423}" type="presOf" srcId="{35F83A64-A3E7-194D-B066-81BE20FC437A}" destId="{C1FDA859-CA1F-F14F-B7D1-8E2CBC5608FD}" srcOrd="0" destOrd="2" presId="urn:microsoft.com/office/officeart/2005/8/layout/hProcess6"/>
    <dgm:cxn modelId="{1F7C5C79-C723-4C62-B143-E4EE88C61FC2}" srcId="{384A7B5B-8D62-0248-A3B8-35155A64D117}" destId="{C5C59990-B00C-48AB-B41D-E1249B1DB43D}" srcOrd="1" destOrd="0" parTransId="{46B4B616-C6CF-4CA2-B180-AE2BE6F982B2}" sibTransId="{F373AFDF-912A-46BD-8FAA-74373E15411D}"/>
    <dgm:cxn modelId="{D007FEEA-4050-0B41-95DC-9D1A4A6FD0C5}" type="presOf" srcId="{49E882E8-06BB-3B4C-9111-319F93471498}" destId="{6816597D-A0D9-2F4E-8112-4BEA85ACD773}" srcOrd="1" destOrd="3" presId="urn:microsoft.com/office/officeart/2005/8/layout/hProcess6"/>
    <dgm:cxn modelId="{273D2DB8-CB53-DB44-A5FF-EA7AD568804B}" srcId="{D3FE77A9-76AC-A947-9046-AF7E95E60C92}" destId="{024A5B20-433F-994E-BFC3-41A678A13B0D}" srcOrd="3" destOrd="0" parTransId="{7760CADC-16CD-B447-9EED-F44E41495052}" sibTransId="{53A87237-C329-6C41-86FB-DE8A0B6488B3}"/>
    <dgm:cxn modelId="{7E912D14-0A55-404A-B36F-65642477CCBA}" srcId="{384A7B5B-8D62-0248-A3B8-35155A64D117}" destId="{C7E1CB6E-9DD1-984B-9F84-21D8D81B0FB0}" srcOrd="5" destOrd="0" parTransId="{058168D0-540A-7B43-8C02-47D23A9735E9}" sibTransId="{1D58C0F8-3379-F24D-9788-13566D243726}"/>
    <dgm:cxn modelId="{28B97C2A-9DF7-0845-A867-86386C1AAAE2}" type="presOf" srcId="{6528CECF-C1AE-6C49-BD07-49C7457032F1}" destId="{6816597D-A0D9-2F4E-8112-4BEA85ACD773}" srcOrd="1" destOrd="0" presId="urn:microsoft.com/office/officeart/2005/8/layout/hProcess6"/>
    <dgm:cxn modelId="{D45C34D0-610B-5049-BA40-19CA1E07C2C3}" type="presOf" srcId="{51B5F0FB-B007-844A-8A4D-30CB3B697686}" destId="{D777150E-FF6B-6646-8D6A-6CC7C5B09072}" srcOrd="1" destOrd="5" presId="urn:microsoft.com/office/officeart/2005/8/layout/hProcess6"/>
    <dgm:cxn modelId="{311A1D92-FA2E-D247-86DA-3E76CCC1533C}" type="presOf" srcId="{61046EF2-F265-8049-8165-1015DFDD7D56}" destId="{C1FDA859-CA1F-F14F-B7D1-8E2CBC5608FD}" srcOrd="0" destOrd="4" presId="urn:microsoft.com/office/officeart/2005/8/layout/hProcess6"/>
    <dgm:cxn modelId="{6ADA6AF7-C51B-E344-825D-C1313636A049}" type="presOf" srcId="{E57E6898-4EE1-424F-B6A2-17AC7ACD7320}" destId="{6CEE887A-D973-1042-8529-F4F414B381CD}" srcOrd="1" destOrd="3" presId="urn:microsoft.com/office/officeart/2005/8/layout/hProcess6"/>
    <dgm:cxn modelId="{3F3A3831-7FE4-4D35-A8AD-6373C5C12C10}" srcId="{D3FE77A9-76AC-A947-9046-AF7E95E60C92}" destId="{E213A581-4FDA-48BD-AE7B-B12E1A163DEC}" srcOrd="1" destOrd="0" parTransId="{7FFF84D6-2C06-45BF-B356-7813A494EC82}" sibTransId="{BECEEBFF-5025-4AFF-997C-A56830C2EF96}"/>
    <dgm:cxn modelId="{3A04EC7E-E95D-1B44-A024-20E2482254F6}" type="presOf" srcId="{6807802D-9234-654F-8C5E-D8DA10F13B4D}" destId="{6CEE887A-D973-1042-8529-F4F414B381CD}" srcOrd="1" destOrd="1" presId="urn:microsoft.com/office/officeart/2005/8/layout/hProcess6"/>
    <dgm:cxn modelId="{2899CA53-948D-CF41-8225-56158121E9A9}" type="presOf" srcId="{A932E258-48AD-8440-804B-E0A12E9A6762}" destId="{3E57638D-9AFB-A141-A443-F0EEBA8FFB50}" srcOrd="1" destOrd="2" presId="urn:microsoft.com/office/officeart/2005/8/layout/hProcess6"/>
    <dgm:cxn modelId="{95098162-7DA3-4B41-A424-343009E421DF}" srcId="{989E53BD-6810-9C4D-9E01-29A622FF5E9E}" destId="{35F83A64-A3E7-194D-B066-81BE20FC437A}" srcOrd="2" destOrd="0" parTransId="{E289135C-E36E-A643-880E-7331713CAAED}" sibTransId="{2B539206-F82B-D643-BACF-14691496EFE1}"/>
    <dgm:cxn modelId="{1822B33D-E00D-FD4E-9935-9CD40102244B}" type="presOf" srcId="{6807802D-9234-654F-8C5E-D8DA10F13B4D}" destId="{4544900C-C625-0E4F-9DEE-B76A75C5B859}" srcOrd="0" destOrd="1" presId="urn:microsoft.com/office/officeart/2005/8/layout/hProcess6"/>
    <dgm:cxn modelId="{F28AF4FA-7596-6547-B3EE-0951D38FF7B9}" srcId="{D3FE77A9-76AC-A947-9046-AF7E95E60C92}" destId="{51B5F0FB-B007-844A-8A4D-30CB3B697686}" srcOrd="5" destOrd="0" parTransId="{4B5D0F87-6D2B-374E-A567-4CD9EB01CA5E}" sibTransId="{35E698B7-853B-8640-805B-DDA31BD2494B}"/>
    <dgm:cxn modelId="{B0357DC8-5FCD-2F4F-A0E8-0D8E41BB5B80}" type="presOf" srcId="{35F83A64-A3E7-194D-B066-81BE20FC437A}" destId="{6816597D-A0D9-2F4E-8112-4BEA85ACD773}" srcOrd="1" destOrd="2" presId="urn:microsoft.com/office/officeart/2005/8/layout/hProcess6"/>
    <dgm:cxn modelId="{B1E81292-D99B-B745-BEB5-D79D48527714}" type="presOf" srcId="{27BA586B-9799-454F-A678-B568E3EAEB44}" destId="{3E57638D-9AFB-A141-A443-F0EEBA8FFB50}" srcOrd="1" destOrd="0" presId="urn:microsoft.com/office/officeart/2005/8/layout/hProcess6"/>
    <dgm:cxn modelId="{2CEBD2D4-E808-D747-8F82-870561F29761}" type="presOf" srcId="{AA1B01C2-8C09-2445-8DDE-EBAC9F25C681}" destId="{E7619581-279E-2E45-A4F0-0BCC94EFF4E9}" srcOrd="0" destOrd="6" presId="urn:microsoft.com/office/officeart/2005/8/layout/hProcess6"/>
    <dgm:cxn modelId="{D38EAB4D-F064-7745-85AD-1FDEDA32FC20}" type="presOf" srcId="{E57E6898-4EE1-424F-B6A2-17AC7ACD7320}" destId="{4544900C-C625-0E4F-9DEE-B76A75C5B859}" srcOrd="0" destOrd="3" presId="urn:microsoft.com/office/officeart/2005/8/layout/hProcess6"/>
    <dgm:cxn modelId="{7F524A57-CF11-B64C-825B-2D7158A05C0B}" srcId="{989E53BD-6810-9C4D-9E01-29A622FF5E9E}" destId="{61046EF2-F265-8049-8165-1015DFDD7D56}" srcOrd="4" destOrd="0" parTransId="{C277CF21-1F0D-744A-9E8D-F4BCC72F0C5D}" sibTransId="{2C482ACE-6712-0E4A-B0C4-C08FA389487E}"/>
    <dgm:cxn modelId="{6117C8E2-FBE3-B841-9EA6-2ADE14664143}" type="presOf" srcId="{C5C59990-B00C-48AB-B41D-E1249B1DB43D}" destId="{3E57638D-9AFB-A141-A443-F0EEBA8FFB50}" srcOrd="1" destOrd="1" presId="urn:microsoft.com/office/officeart/2005/8/layout/hProcess6"/>
    <dgm:cxn modelId="{A638FB61-FCD6-1045-AD59-002CF319601A}" type="presOf" srcId="{4360C5CB-B822-8240-BA70-5F4649D134E8}" destId="{6CEE887A-D973-1042-8529-F4F414B381CD}" srcOrd="1" destOrd="2" presId="urn:microsoft.com/office/officeart/2005/8/layout/hProcess6"/>
    <dgm:cxn modelId="{BC152FD0-10FC-AA44-9166-33444094B001}" srcId="{D3FE77A9-76AC-A947-9046-AF7E95E60C92}" destId="{8F2EFBD5-81C6-EA4A-8AC3-D66B24D02330}" srcOrd="0" destOrd="0" parTransId="{5F7EAE61-7D3B-3A42-A8AD-B1487A130A12}" sibTransId="{CEFE14BA-312F-F941-8085-808292DB1753}"/>
    <dgm:cxn modelId="{708BAA01-0978-204D-8D7A-C8DFF937122A}" type="presOf" srcId="{49E882E8-06BB-3B4C-9111-319F93471498}" destId="{C1FDA859-CA1F-F14F-B7D1-8E2CBC5608FD}" srcOrd="0" destOrd="3" presId="urn:microsoft.com/office/officeart/2005/8/layout/hProcess6"/>
    <dgm:cxn modelId="{A61C6D78-047A-D04C-A429-61E5ADC213CC}" type="presOf" srcId="{1E958BB5-245D-8A4E-B672-107627E320D4}" destId="{6CEE887A-D973-1042-8529-F4F414B381CD}" srcOrd="1" destOrd="0" presId="urn:microsoft.com/office/officeart/2005/8/layout/hProcess6"/>
    <dgm:cxn modelId="{688DF885-1AFB-CE4B-BF1B-FA934C5DA720}" srcId="{D3FE77A9-76AC-A947-9046-AF7E95E60C92}" destId="{35828971-3B0F-4A47-AF24-69CF47C50B87}" srcOrd="2" destOrd="0" parTransId="{FC25FD4D-46E1-694A-88C8-D25FAABE3EB4}" sibTransId="{E5D2458C-9C85-CC47-AC50-12812F1519C5}"/>
    <dgm:cxn modelId="{BE5BC085-AAE2-2543-9A53-FDFB668FDEBB}" type="presOf" srcId="{35828971-3B0F-4A47-AF24-69CF47C50B87}" destId="{E7619581-279E-2E45-A4F0-0BCC94EFF4E9}" srcOrd="0" destOrd="2" presId="urn:microsoft.com/office/officeart/2005/8/layout/hProcess6"/>
    <dgm:cxn modelId="{10FDFC98-3919-2240-97E0-8C8CBD00F7F5}" type="presOf" srcId="{DB97DDD7-E7FB-CE4F-9D38-9312926E1B3D}" destId="{3E57638D-9AFB-A141-A443-F0EEBA8FFB50}" srcOrd="1" destOrd="6" presId="urn:microsoft.com/office/officeart/2005/8/layout/hProcess6"/>
    <dgm:cxn modelId="{C06EA560-E252-0A43-AE47-9479EA5C12DE}" type="presOf" srcId="{C7E1CB6E-9DD1-984B-9F84-21D8D81B0FB0}" destId="{3E57638D-9AFB-A141-A443-F0EEBA8FFB50}" srcOrd="1" destOrd="5" presId="urn:microsoft.com/office/officeart/2005/8/layout/hProcess6"/>
    <dgm:cxn modelId="{297F5634-565F-6A42-93CA-78084D5688BD}" srcId="{384A7B5B-8D62-0248-A3B8-35155A64D117}" destId="{27BA586B-9799-454F-A678-B568E3EAEB44}" srcOrd="0" destOrd="0" parTransId="{0CF65587-2602-8342-9D85-4EEBF96FE578}" sibTransId="{FBCC52A7-91E1-384C-A95F-010068968D30}"/>
    <dgm:cxn modelId="{D14FDAEC-B6BB-754A-A7FC-B4D11529CB5F}" type="presOf" srcId="{BEF020BD-9BA5-C54D-8117-C1F5577467A7}" destId="{1455C27A-043A-DE40-A055-F0665C588138}" srcOrd="0" destOrd="0" presId="urn:microsoft.com/office/officeart/2005/8/layout/hProcess6"/>
    <dgm:cxn modelId="{DC07D148-5109-DD49-925A-881730CBFB8D}" type="presOf" srcId="{61046EF2-F265-8049-8165-1015DFDD7D56}" destId="{6816597D-A0D9-2F4E-8112-4BEA85ACD773}" srcOrd="1" destOrd="4" presId="urn:microsoft.com/office/officeart/2005/8/layout/hProcess6"/>
    <dgm:cxn modelId="{8B9917EC-E590-2C44-B78F-0C3857281DC5}" type="presOf" srcId="{8F2EFBD5-81C6-EA4A-8AC3-D66B24D02330}" destId="{E7619581-279E-2E45-A4F0-0BCC94EFF4E9}" srcOrd="0" destOrd="0" presId="urn:microsoft.com/office/officeart/2005/8/layout/hProcess6"/>
    <dgm:cxn modelId="{0B3CE556-119E-DD4A-9522-8F53C0006C32}" type="presOf" srcId="{C5C59990-B00C-48AB-B41D-E1249B1DB43D}" destId="{4F4CA0DF-084A-ED4E-86BD-04E5E3DC4D23}" srcOrd="0" destOrd="1" presId="urn:microsoft.com/office/officeart/2005/8/layout/hProcess6"/>
    <dgm:cxn modelId="{7AE6069C-B14C-C04A-BC9E-CB1B766C9C26}" srcId="{2810246C-2570-004E-B776-467FBC8972E1}" destId="{384A7B5B-8D62-0248-A3B8-35155A64D117}" srcOrd="3" destOrd="0" parTransId="{2F4927A4-64BF-E94D-BED7-93718785ED7C}" sibTransId="{9A0133CA-F8AE-0F47-AFD6-4E6DA028753E}"/>
    <dgm:cxn modelId="{2C4C262E-EE5E-E749-9FA0-8A1C33E11957}" type="presOf" srcId="{27BA586B-9799-454F-A678-B568E3EAEB44}" destId="{4F4CA0DF-084A-ED4E-86BD-04E5E3DC4D23}" srcOrd="0" destOrd="0" presId="urn:microsoft.com/office/officeart/2005/8/layout/hProcess6"/>
    <dgm:cxn modelId="{0A574458-3F5A-5E48-B264-A91BD2B542FF}" type="presOf" srcId="{E213A581-4FDA-48BD-AE7B-B12E1A163DEC}" destId="{E7619581-279E-2E45-A4F0-0BCC94EFF4E9}" srcOrd="0" destOrd="1" presId="urn:microsoft.com/office/officeart/2005/8/layout/hProcess6"/>
    <dgm:cxn modelId="{B47C9666-54DA-0C4F-A67C-2D6BE0946F96}" srcId="{2810246C-2570-004E-B776-467FBC8972E1}" destId="{989E53BD-6810-9C4D-9E01-29A622FF5E9E}" srcOrd="0" destOrd="0" parTransId="{3A92F3E0-6185-004C-8B1B-A66543BFB6BF}" sibTransId="{8B0BC6C9-FA7D-394F-BFB4-A64656C97D36}"/>
    <dgm:cxn modelId="{38F94579-4D71-FC4C-A204-B0D39A1DD6D6}" srcId="{D3FE77A9-76AC-A947-9046-AF7E95E60C92}" destId="{AA1B01C2-8C09-2445-8DDE-EBAC9F25C681}" srcOrd="6" destOrd="0" parTransId="{D0F99EDC-55DF-AD47-921E-62AC75E8A5C9}" sibTransId="{89C9049D-7D67-2148-8D03-227CB4CB5487}"/>
    <dgm:cxn modelId="{9E110E29-E1F0-C847-B90A-204F2DEEEC68}" srcId="{2810246C-2570-004E-B776-467FBC8972E1}" destId="{BEF020BD-9BA5-C54D-8117-C1F5577467A7}" srcOrd="1" destOrd="0" parTransId="{CC353754-044B-604C-B8E4-8B5A970A6A7E}" sibTransId="{09A21428-1EBA-0843-BC0E-2F1566FD656C}"/>
    <dgm:cxn modelId="{196F5F65-6B63-854E-B4BC-781DA9E11D5A}" srcId="{384A7B5B-8D62-0248-A3B8-35155A64D117}" destId="{A932E258-48AD-8440-804B-E0A12E9A6762}" srcOrd="2" destOrd="0" parTransId="{D78CE7FE-E18D-6049-B121-CCFC7F4A9E17}" sibTransId="{D7CCAC07-10A5-D042-8472-067BBBF9F8FA}"/>
    <dgm:cxn modelId="{37B79544-5511-C44B-A2A3-58CC7112D619}" srcId="{BEF020BD-9BA5-C54D-8117-C1F5577467A7}" destId="{1E958BB5-245D-8A4E-B672-107627E320D4}" srcOrd="0" destOrd="0" parTransId="{413D7438-D325-204D-AFDD-881D406B35F5}" sibTransId="{EBFA656F-72EF-1446-A11D-4E438B1933E2}"/>
    <dgm:cxn modelId="{99283740-E27D-7A49-90FA-60AF58ABCFC5}" type="presOf" srcId="{411A41FC-4B7A-4D30-8464-3859FF270FA8}" destId="{D777150E-FF6B-6646-8D6A-6CC7C5B09072}" srcOrd="1" destOrd="4" presId="urn:microsoft.com/office/officeart/2005/8/layout/hProcess6"/>
    <dgm:cxn modelId="{FDE77ABA-B5DD-6E44-B12C-FE10285A3371}" srcId="{BEF020BD-9BA5-C54D-8117-C1F5577467A7}" destId="{4360C5CB-B822-8240-BA70-5F4649D134E8}" srcOrd="2" destOrd="0" parTransId="{68E15690-B396-E34C-B908-C1FDC197C4DF}" sibTransId="{0C2B68E9-9E9B-1347-8722-B5C60626086C}"/>
    <dgm:cxn modelId="{E88D3AAD-48BE-0644-9B9B-382F0FA64166}" type="presOf" srcId="{989E53BD-6810-9C4D-9E01-29A622FF5E9E}" destId="{627E3150-A61F-2E46-AAF4-37650F26F480}" srcOrd="0" destOrd="0" presId="urn:microsoft.com/office/officeart/2005/8/layout/hProcess6"/>
    <dgm:cxn modelId="{E1FDDBD1-2FCF-484C-B248-D4C687FDE0F2}" type="presParOf" srcId="{DFDDBE78-6704-8548-9F82-EBC291094011}" destId="{DDDE2BC4-4F65-5A42-A62D-67FE241A96CE}" srcOrd="0" destOrd="0" presId="urn:microsoft.com/office/officeart/2005/8/layout/hProcess6"/>
    <dgm:cxn modelId="{0A3D0FC8-0296-D34C-ACE0-BF37AEBA2DAD}" type="presParOf" srcId="{DDDE2BC4-4F65-5A42-A62D-67FE241A96CE}" destId="{078CA3C4-F3C4-F548-9A6C-688363039F00}" srcOrd="0" destOrd="0" presId="urn:microsoft.com/office/officeart/2005/8/layout/hProcess6"/>
    <dgm:cxn modelId="{B554A024-A313-5A42-B09F-749A8EC4A7A5}" type="presParOf" srcId="{DDDE2BC4-4F65-5A42-A62D-67FE241A96CE}" destId="{C1FDA859-CA1F-F14F-B7D1-8E2CBC5608FD}" srcOrd="1" destOrd="0" presId="urn:microsoft.com/office/officeart/2005/8/layout/hProcess6"/>
    <dgm:cxn modelId="{219E1DDA-6CAD-3544-8F3F-6C15ABC073A3}" type="presParOf" srcId="{DDDE2BC4-4F65-5A42-A62D-67FE241A96CE}" destId="{6816597D-A0D9-2F4E-8112-4BEA85ACD773}" srcOrd="2" destOrd="0" presId="urn:microsoft.com/office/officeart/2005/8/layout/hProcess6"/>
    <dgm:cxn modelId="{AFF93D23-1FD2-AE41-AFE6-79B98057D563}" type="presParOf" srcId="{DDDE2BC4-4F65-5A42-A62D-67FE241A96CE}" destId="{627E3150-A61F-2E46-AAF4-37650F26F480}" srcOrd="3" destOrd="0" presId="urn:microsoft.com/office/officeart/2005/8/layout/hProcess6"/>
    <dgm:cxn modelId="{7104B508-5430-8646-8E02-AE92E09ABF9E}" type="presParOf" srcId="{DFDDBE78-6704-8548-9F82-EBC291094011}" destId="{5635FF87-8398-7C4C-B7B9-91290B3B5D4B}" srcOrd="1" destOrd="0" presId="urn:microsoft.com/office/officeart/2005/8/layout/hProcess6"/>
    <dgm:cxn modelId="{6A4C3103-7FA6-0C4F-99C7-88DAB455D55E}" type="presParOf" srcId="{DFDDBE78-6704-8548-9F82-EBC291094011}" destId="{D72AEF0C-D119-DF40-A5EB-F1257E06D47A}" srcOrd="2" destOrd="0" presId="urn:microsoft.com/office/officeart/2005/8/layout/hProcess6"/>
    <dgm:cxn modelId="{E40B8FE8-D4FD-CD49-B514-D6DAFF5714C4}" type="presParOf" srcId="{D72AEF0C-D119-DF40-A5EB-F1257E06D47A}" destId="{2CDE9962-60EF-934D-AD5C-DD740074D101}" srcOrd="0" destOrd="0" presId="urn:microsoft.com/office/officeart/2005/8/layout/hProcess6"/>
    <dgm:cxn modelId="{F8741ADE-9914-814A-AAD1-A7EEB24FCBCD}" type="presParOf" srcId="{D72AEF0C-D119-DF40-A5EB-F1257E06D47A}" destId="{4544900C-C625-0E4F-9DEE-B76A75C5B859}" srcOrd="1" destOrd="0" presId="urn:microsoft.com/office/officeart/2005/8/layout/hProcess6"/>
    <dgm:cxn modelId="{56F30A0B-6E97-B040-B496-D3733E9CE4EC}" type="presParOf" srcId="{D72AEF0C-D119-DF40-A5EB-F1257E06D47A}" destId="{6CEE887A-D973-1042-8529-F4F414B381CD}" srcOrd="2" destOrd="0" presId="urn:microsoft.com/office/officeart/2005/8/layout/hProcess6"/>
    <dgm:cxn modelId="{4FECCE17-C96D-3D45-AD89-CA679E9DE0F7}" type="presParOf" srcId="{D72AEF0C-D119-DF40-A5EB-F1257E06D47A}" destId="{1455C27A-043A-DE40-A055-F0665C588138}" srcOrd="3" destOrd="0" presId="urn:microsoft.com/office/officeart/2005/8/layout/hProcess6"/>
    <dgm:cxn modelId="{0FEACC8F-96F4-2B4B-B5D1-2F6F0CCEB4E6}" type="presParOf" srcId="{DFDDBE78-6704-8548-9F82-EBC291094011}" destId="{6F1550E9-B066-EC4E-87C5-671AEAFE3D25}" srcOrd="3" destOrd="0" presId="urn:microsoft.com/office/officeart/2005/8/layout/hProcess6"/>
    <dgm:cxn modelId="{AA98FEDC-85F0-C349-A604-FCC99B71DCDA}" type="presParOf" srcId="{DFDDBE78-6704-8548-9F82-EBC291094011}" destId="{2A8E093F-B584-1A4B-A12A-67F1F57B8BE1}" srcOrd="4" destOrd="0" presId="urn:microsoft.com/office/officeart/2005/8/layout/hProcess6"/>
    <dgm:cxn modelId="{FB334A7C-8D4C-354B-8565-D4AEF67B4C04}" type="presParOf" srcId="{2A8E093F-B584-1A4B-A12A-67F1F57B8BE1}" destId="{D82B9EF2-CF9B-0F48-BE11-A64002FAC209}" srcOrd="0" destOrd="0" presId="urn:microsoft.com/office/officeart/2005/8/layout/hProcess6"/>
    <dgm:cxn modelId="{EDC9F27F-71BE-6D46-952C-88A961C547B1}" type="presParOf" srcId="{2A8E093F-B584-1A4B-A12A-67F1F57B8BE1}" destId="{E7619581-279E-2E45-A4F0-0BCC94EFF4E9}" srcOrd="1" destOrd="0" presId="urn:microsoft.com/office/officeart/2005/8/layout/hProcess6"/>
    <dgm:cxn modelId="{768709FF-0396-354C-BD6E-2C78054B924E}" type="presParOf" srcId="{2A8E093F-B584-1A4B-A12A-67F1F57B8BE1}" destId="{D777150E-FF6B-6646-8D6A-6CC7C5B09072}" srcOrd="2" destOrd="0" presId="urn:microsoft.com/office/officeart/2005/8/layout/hProcess6"/>
    <dgm:cxn modelId="{79C82F67-2AE4-374F-84EE-3668FB7D1B1F}" type="presParOf" srcId="{2A8E093F-B584-1A4B-A12A-67F1F57B8BE1}" destId="{FF43953A-EF1C-644C-9FD6-EAB0289B5496}" srcOrd="3" destOrd="0" presId="urn:microsoft.com/office/officeart/2005/8/layout/hProcess6"/>
    <dgm:cxn modelId="{CA19D770-40F7-2047-B834-D2E5ECC50BC4}" type="presParOf" srcId="{DFDDBE78-6704-8548-9F82-EBC291094011}" destId="{E662786D-F0C7-CA4F-BFA7-48048BE1D277}" srcOrd="5" destOrd="0" presId="urn:microsoft.com/office/officeart/2005/8/layout/hProcess6"/>
    <dgm:cxn modelId="{F2030961-4EFB-B54A-90D4-847A9758673E}" type="presParOf" srcId="{DFDDBE78-6704-8548-9F82-EBC291094011}" destId="{EA0F48AF-FF82-194C-828F-FE0523AFD844}" srcOrd="6" destOrd="0" presId="urn:microsoft.com/office/officeart/2005/8/layout/hProcess6"/>
    <dgm:cxn modelId="{5382F155-AAE7-9346-8697-3DAB2DDE884C}" type="presParOf" srcId="{EA0F48AF-FF82-194C-828F-FE0523AFD844}" destId="{C1F4C240-1F70-CD45-8897-76802454E711}" srcOrd="0" destOrd="0" presId="urn:microsoft.com/office/officeart/2005/8/layout/hProcess6"/>
    <dgm:cxn modelId="{6F9F0921-3838-274B-8A08-AAC2C8EE1AE8}" type="presParOf" srcId="{EA0F48AF-FF82-194C-828F-FE0523AFD844}" destId="{4F4CA0DF-084A-ED4E-86BD-04E5E3DC4D23}" srcOrd="1" destOrd="0" presId="urn:microsoft.com/office/officeart/2005/8/layout/hProcess6"/>
    <dgm:cxn modelId="{DEEBF2F1-B80E-B544-A70F-97423D2A9166}" type="presParOf" srcId="{EA0F48AF-FF82-194C-828F-FE0523AFD844}" destId="{3E57638D-9AFB-A141-A443-F0EEBA8FFB50}" srcOrd="2" destOrd="0" presId="urn:microsoft.com/office/officeart/2005/8/layout/hProcess6"/>
    <dgm:cxn modelId="{FCBA063E-E9E1-454C-8119-FC2975C42BA4}" type="presParOf" srcId="{EA0F48AF-FF82-194C-828F-FE0523AFD844}" destId="{F52617DE-050B-4042-B3E6-8D8C9FF362A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DA859-CA1F-F14F-B7D1-8E2CBC5608FD}">
      <dsp:nvSpPr>
        <dsp:cNvPr id="0" name=""/>
        <dsp:cNvSpPr/>
      </dsp:nvSpPr>
      <dsp:spPr>
        <a:xfrm>
          <a:off x="282937" y="1374008"/>
          <a:ext cx="1966263" cy="151918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Institutional relationships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Infrastructure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Product definition and development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Recovery demonstrator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Scenario building</a:t>
          </a:r>
          <a:endParaRPr lang="en-US" sz="1200" kern="1200" dirty="0"/>
        </a:p>
      </dsp:txBody>
      <dsp:txXfrm>
        <a:off x="774502" y="1601885"/>
        <a:ext cx="958553" cy="1063429"/>
      </dsp:txXfrm>
    </dsp:sp>
    <dsp:sp modelId="{627E3150-A61F-2E46-AAF4-37650F26F480}">
      <dsp:nvSpPr>
        <dsp:cNvPr id="0" name=""/>
        <dsp:cNvSpPr/>
      </dsp:nvSpPr>
      <dsp:spPr>
        <a:xfrm>
          <a:off x="0" y="1796211"/>
          <a:ext cx="1468292" cy="6416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Preparation</a:t>
          </a:r>
          <a:endParaRPr lang="en-US" sz="1400" kern="1200" dirty="0"/>
        </a:p>
      </dsp:txBody>
      <dsp:txXfrm>
        <a:off x="215026" y="1890173"/>
        <a:ext cx="1038240" cy="453688"/>
      </dsp:txXfrm>
    </dsp:sp>
    <dsp:sp modelId="{4544900C-C625-0E4F-9DEE-B76A75C5B859}">
      <dsp:nvSpPr>
        <dsp:cNvPr id="0" name=""/>
        <dsp:cNvSpPr/>
      </dsp:nvSpPr>
      <dsp:spPr>
        <a:xfrm>
          <a:off x="2602912" y="1374321"/>
          <a:ext cx="1745187" cy="151855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Charter and EMS activation monitoring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Summary Event Report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Preliminary Data Acquisition Plan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Decision by ROOT to trigger</a:t>
          </a:r>
          <a:endParaRPr lang="en-US" sz="1200" kern="1200" dirty="0"/>
        </a:p>
      </dsp:txBody>
      <dsp:txXfrm>
        <a:off x="3039209" y="1602105"/>
        <a:ext cx="850779" cy="1062989"/>
      </dsp:txXfrm>
    </dsp:sp>
    <dsp:sp modelId="{1455C27A-043A-DE40-A055-F0665C588138}">
      <dsp:nvSpPr>
        <dsp:cNvPr id="0" name=""/>
        <dsp:cNvSpPr/>
      </dsp:nvSpPr>
      <dsp:spPr>
        <a:xfrm>
          <a:off x="2118234" y="1794313"/>
          <a:ext cx="1534437" cy="6785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Triggering</a:t>
          </a:r>
          <a:endParaRPr lang="en-US" sz="1400" kern="1200" dirty="0"/>
        </a:p>
      </dsp:txBody>
      <dsp:txXfrm>
        <a:off x="2342947" y="1893688"/>
        <a:ext cx="1085011" cy="479823"/>
      </dsp:txXfrm>
    </dsp:sp>
    <dsp:sp modelId="{E7619581-279E-2E45-A4F0-0BCC94EFF4E9}">
      <dsp:nvSpPr>
        <dsp:cNvPr id="0" name=""/>
        <dsp:cNvSpPr/>
      </dsp:nvSpPr>
      <dsp:spPr>
        <a:xfrm>
          <a:off x="4650366" y="1354920"/>
          <a:ext cx="2212878" cy="1557358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Upload of Charter and EMS crisis  data and products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baseline  products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Link to national end user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Development of RO activity grid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Value-adding coordination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Protocols for RO operations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Research and training &amp; capacity development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Initial reporting</a:t>
          </a:r>
          <a:endParaRPr lang="en-US" sz="1200" kern="1200" dirty="0"/>
        </a:p>
      </dsp:txBody>
      <dsp:txXfrm>
        <a:off x="5203586" y="1588524"/>
        <a:ext cx="1114584" cy="1090150"/>
      </dsp:txXfrm>
    </dsp:sp>
    <dsp:sp modelId="{FF43953A-EF1C-644C-9FD6-EAB0289B5496}">
      <dsp:nvSpPr>
        <dsp:cNvPr id="0" name=""/>
        <dsp:cNvSpPr/>
      </dsp:nvSpPr>
      <dsp:spPr>
        <a:xfrm>
          <a:off x="4045910" y="1784604"/>
          <a:ext cx="1713603" cy="6979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Establishment</a:t>
          </a:r>
          <a:endParaRPr lang="en-US" sz="1400" kern="1200" dirty="0"/>
        </a:p>
      </dsp:txBody>
      <dsp:txXfrm>
        <a:off x="4296861" y="1886822"/>
        <a:ext cx="1211701" cy="493554"/>
      </dsp:txXfrm>
    </dsp:sp>
    <dsp:sp modelId="{4F4CA0DF-084A-ED4E-86BD-04E5E3DC4D23}">
      <dsp:nvSpPr>
        <dsp:cNvPr id="0" name=""/>
        <dsp:cNvSpPr/>
      </dsp:nvSpPr>
      <dsp:spPr>
        <a:xfrm>
          <a:off x="7161404" y="1115440"/>
          <a:ext cx="1851908" cy="203631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Liaison and development of  links with end users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RO database feeding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Promotion and Outreach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Evaluation (+ 6 months) and lessons learned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Reporting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IT maintenance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Legacy planning</a:t>
          </a:r>
          <a:endParaRPr lang="en-US" sz="1200" kern="1200" dirty="0"/>
        </a:p>
      </dsp:txBody>
      <dsp:txXfrm>
        <a:off x="7624381" y="1420888"/>
        <a:ext cx="902805" cy="1425423"/>
      </dsp:txXfrm>
    </dsp:sp>
    <dsp:sp modelId="{F52617DE-050B-4042-B3E6-8D8C9FF362A1}">
      <dsp:nvSpPr>
        <dsp:cNvPr id="0" name=""/>
        <dsp:cNvSpPr/>
      </dsp:nvSpPr>
      <dsp:spPr>
        <a:xfrm>
          <a:off x="6538180" y="1757404"/>
          <a:ext cx="1344415" cy="7523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Operations</a:t>
          </a:r>
          <a:endParaRPr lang="en-US" sz="1400" kern="1200" dirty="0"/>
        </a:p>
      </dsp:txBody>
      <dsp:txXfrm>
        <a:off x="6735065" y="1867589"/>
        <a:ext cx="950645" cy="532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RO ready</a:t>
            </a:r>
            <a:r>
              <a:rPr lang="en-US" sz="1200" baseline="0" dirty="0" smtClean="0"/>
              <a:t> to trigger</a:t>
            </a:r>
          </a:p>
          <a:p>
            <a:r>
              <a:rPr lang="en-US" sz="1200" baseline="0" dirty="0" smtClean="0"/>
              <a:t>Malawi demonstrator being set up – support from </a:t>
            </a:r>
            <a:r>
              <a:rPr lang="en-US" sz="1200" baseline="0" dirty="0" err="1" smtClean="0"/>
              <a:t>DoDMA</a:t>
            </a:r>
            <a:r>
              <a:rPr lang="en-US" sz="1200" baseline="0" dirty="0" smtClean="0"/>
              <a:t> and Surveys</a:t>
            </a:r>
          </a:p>
          <a:p>
            <a:r>
              <a:rPr lang="en-US" sz="1200" baseline="0" dirty="0" smtClean="0"/>
              <a:t>Nepal demonstrator </a:t>
            </a:r>
            <a:r>
              <a:rPr lang="en-US" sz="1200" baseline="0" dirty="0" err="1" smtClean="0"/>
              <a:t>AoI</a:t>
            </a:r>
            <a:r>
              <a:rPr lang="en-US" sz="1200" baseline="0" dirty="0" smtClean="0"/>
              <a:t> identified – end user World Bank </a:t>
            </a:r>
          </a:p>
          <a:p>
            <a:r>
              <a:rPr lang="en-US" sz="1200" baseline="0" dirty="0" smtClean="0"/>
              <a:t>Syria work still under discussion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297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The availability and sharing of timely and relevant information is critical for assisting humanitarian operations. 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As shown here in the graph in the immediate aftermath of an event there is a peak in the demand of data and information including maps.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C80B034-5E82-4B64-B02B-C8125BAE09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8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Preliminary demonstration</a:t>
            </a:r>
            <a:r>
              <a:rPr lang="en-US" baseline="0" dirty="0" smtClean="0"/>
              <a:t> </a:t>
            </a:r>
            <a:r>
              <a:rPr lang="en-US" dirty="0" smtClean="0"/>
              <a:t>will be used to confirm product definition and better evaluate needs of data  for the future</a:t>
            </a:r>
            <a:r>
              <a:rPr lang="en-US" baseline="0" dirty="0" smtClean="0"/>
              <a:t> recovery activation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Before activation (now)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Development/characterization of product list with UNDP, WB (and others) in coordination with UNOSAT (and others)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Update of existing scenarios including estimates of volume of data to be tasked and processed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Preparation of data processing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ortho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-rectification and atmospheric corrections) with involved CEOS agencies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Preparation of value-adding strategy (who? how? in kind contributions? funds?)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License for RO data use (CNES for SPOT and Pleiades, others?)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Pre-triggering RO activities (strategy for PDNAs and for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 RO; others? which agencies would host and operate)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Link between the RO and the CEOS WEB pages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Development of IT  and data ingestion process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Triggering preparation: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Rapid report on situation to support triggering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Interface with stakeholders for product needs, coordination with other initiatives…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Preliminary definition of  acquisition plan  (V0)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Analyze of possible implementation of IT (deployment, hosting, project management  and operations)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After activation (3 to 6 months)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Implementation of the RO when triggered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First operations: upload of Charter data and result, PDNA or for RO, baseline first products for recovery planning  and monitoring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Coordination activities: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Interface with stakeholders for precise definition of needs and identification of national entities to involve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Interface with the national institutions for product needs, coordination with other initiatives…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Definition of the acquisition plan (v1) and initial liaison with agencies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Establishment of formal institutional relationship with national entities (definition of role and responsibilities, identification of funding sources if available)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Elaboration of  the RO  activity grid  (applications……)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Reporting to CEOS on development of RO and recommendations on issues to address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Building of research and training activities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On-going operations (1 to 3 years)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Coordination activities: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Liaison and development of institutional relationships, new relationship building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Promotion and outreach (including long term promotion of RO within country)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Development of lessons learned and replication of RO model (in other countries)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Value-adding coordination and new product development; new value added partners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Regular Report of technical results to national institutions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Support to national users (technical and policy), including new service development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Coordination and animation of new research activities around RO concept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Management of the activity (applications) grid in coordination with the project manager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Formal  report to CEOS on RO (annual)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Project Management activities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Management of the acquisition plan and tasking with CEOS agencies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Management of RO content (data, product, news, documents)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Management of data processing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Technical reporting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+mn-cs"/>
              </a:rPr>
              <a:t>Development of long-term plan for RO after initial set-up (1-3 years)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Maintenance of the RO IT (corrections, evolutions)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VA generation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Preparation of closure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Evaluation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6" charset="-128"/>
                <a:cs typeface="ＭＳ Ｐゴシック" pitchFamily="-106" charset="-128"/>
              </a:rPr>
              <a:t>Legacy strategies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5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‹N°›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438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WGD#6,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Vancouver, WA, Sept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2016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7144" y="188913"/>
            <a:ext cx="6930656" cy="5016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863" y="1457325"/>
            <a:ext cx="8445500" cy="4864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05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688A2-8E53-481B-9A8F-269DB301F6F5}" type="datetimeFigureOut">
              <a:rPr lang="fr-FR" smtClean="0"/>
              <a:pPr/>
              <a:t>06/09/2016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9A61-8925-442A-930A-A32DB3445F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84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2" r:id="rId7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n.hosford@cnes.fr" TargetMode="External"/><Relationship Id="rId2" Type="http://schemas.openxmlformats.org/officeDocument/2006/relationships/hyperlink" Target="mailto:catherine.proy@cnes.f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ndrew.eddy@athenaglobal.co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304800" y="1981200"/>
            <a:ext cx="8610599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CA" sz="4200" b="1" dirty="0" smtClean="0">
                <a:solidFill>
                  <a:srgbClr val="FFFFFF"/>
                </a:solidFill>
                <a:latin typeface="+mj-lt"/>
              </a:rPr>
              <a:t>WG Disasters # 6, </a:t>
            </a:r>
            <a:br>
              <a:rPr lang="en-CA" sz="4200" b="1" dirty="0" smtClean="0">
                <a:solidFill>
                  <a:srgbClr val="FFFFFF"/>
                </a:solidFill>
                <a:latin typeface="+mj-lt"/>
              </a:rPr>
            </a:br>
            <a:r>
              <a:rPr lang="en-CA" sz="4200" b="1" dirty="0" smtClean="0">
                <a:solidFill>
                  <a:srgbClr val="FFFFFF"/>
                </a:solidFill>
                <a:latin typeface="+mj-lt"/>
              </a:rPr>
              <a:t>RO and Data Licensing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04801" y="3352800"/>
            <a:ext cx="49530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CA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Patrice </a:t>
            </a:r>
            <a:r>
              <a:rPr lang="en-CA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Benarroche</a:t>
            </a:r>
            <a:r>
              <a:rPr lang="en-CA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ROOT Co-Chair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CA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Joe </a:t>
            </a:r>
            <a:r>
              <a:rPr lang="en-CA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Leitmann</a:t>
            </a:r>
            <a:r>
              <a:rPr lang="en-CA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ROOT Co-Chair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CA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Tahir Akbar, GFDRR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CA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Steven Hosford, Sub-Group on Data Licensing for Disasters 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CA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Andrew Eddy, ROOT Secretary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CA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CA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Vancouver, Washington, 6-9 September, 2016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4572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4864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336550"/>
            <a:ext cx="5567521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Demonstrator in Malawi (3/8)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96863" y="1490132"/>
            <a:ext cx="8618537" cy="5198535"/>
          </a:xfrm>
        </p:spPr>
        <p:txBody>
          <a:bodyPr/>
          <a:lstStyle/>
          <a:p>
            <a:r>
              <a:rPr lang="fr-FR" sz="2200" b="0" dirty="0" smtClean="0"/>
              <a:t>ROOT </a:t>
            </a:r>
            <a:r>
              <a:rPr lang="fr-FR" sz="2200" b="0" dirty="0" err="1" smtClean="0"/>
              <a:t>asked</a:t>
            </a:r>
            <a:r>
              <a:rPr lang="fr-FR" sz="2200" b="0" dirty="0" smtClean="0"/>
              <a:t> for </a:t>
            </a:r>
            <a:r>
              <a:rPr lang="fr-FR" sz="2200" b="0" dirty="0" err="1" smtClean="0"/>
              <a:t>assessment</a:t>
            </a:r>
            <a:r>
              <a:rPr lang="fr-FR" sz="2200" b="0" dirty="0" smtClean="0"/>
              <a:t> of possible contributions </a:t>
            </a:r>
            <a:r>
              <a:rPr lang="fr-FR" sz="2200" b="0" dirty="0" err="1" smtClean="0"/>
              <a:t>June</a:t>
            </a:r>
            <a:r>
              <a:rPr lang="fr-FR" sz="2200" b="0" dirty="0" smtClean="0"/>
              <a:t> 2016;</a:t>
            </a:r>
          </a:p>
          <a:p>
            <a:r>
              <a:rPr lang="fr-FR" sz="2200" dirty="0"/>
              <a:t>Contributions </a:t>
            </a:r>
            <a:r>
              <a:rPr lang="fr-FR" sz="2200" dirty="0" err="1" smtClean="0"/>
              <a:t>from</a:t>
            </a:r>
            <a:r>
              <a:rPr lang="fr-FR" sz="2200" dirty="0" smtClean="0"/>
              <a:t> ROOT </a:t>
            </a:r>
            <a:r>
              <a:rPr lang="fr-FR" sz="2200" dirty="0" err="1"/>
              <a:t>members</a:t>
            </a:r>
            <a:r>
              <a:rPr lang="fr-FR" sz="2200" dirty="0"/>
              <a:t> are </a:t>
            </a:r>
            <a:r>
              <a:rPr lang="fr-FR" sz="2200" dirty="0" err="1"/>
              <a:t>under</a:t>
            </a:r>
            <a:r>
              <a:rPr lang="fr-FR" sz="2200" dirty="0"/>
              <a:t> </a:t>
            </a:r>
            <a:r>
              <a:rPr lang="fr-FR" sz="2200" dirty="0" smtClean="0"/>
              <a:t>discussions:</a:t>
            </a:r>
          </a:p>
          <a:p>
            <a:pPr lvl="2"/>
            <a:r>
              <a:rPr lang="fr-FR" sz="2200" dirty="0" err="1" smtClean="0"/>
              <a:t>Pleiades</a:t>
            </a:r>
            <a:r>
              <a:rPr lang="fr-FR" sz="2200" dirty="0" smtClean="0"/>
              <a:t> </a:t>
            </a:r>
            <a:r>
              <a:rPr lang="fr-FR" sz="2200" dirty="0"/>
              <a:t>acquisitions have </a:t>
            </a:r>
            <a:r>
              <a:rPr lang="fr-FR" sz="2200" dirty="0" err="1"/>
              <a:t>started</a:t>
            </a:r>
            <a:r>
              <a:rPr lang="fr-FR" sz="2200" dirty="0"/>
              <a:t> for CNES </a:t>
            </a:r>
            <a:r>
              <a:rPr lang="fr-FR" sz="2200" dirty="0" smtClean="0"/>
              <a:t>part,</a:t>
            </a:r>
          </a:p>
          <a:p>
            <a:pPr lvl="2"/>
            <a:r>
              <a:rPr lang="fr-FR" sz="2200" dirty="0" smtClean="0"/>
              <a:t>Agriculture </a:t>
            </a:r>
            <a:r>
              <a:rPr lang="fr-FR" sz="2200" dirty="0" err="1" smtClean="0"/>
              <a:t>assessment</a:t>
            </a:r>
            <a:r>
              <a:rPr lang="fr-FR" sz="2200" dirty="0" smtClean="0"/>
              <a:t> (CNES </a:t>
            </a:r>
            <a:r>
              <a:rPr lang="fr-FR" sz="2200" dirty="0" err="1" smtClean="0"/>
              <a:t>subcontractor</a:t>
            </a:r>
            <a:r>
              <a:rPr lang="fr-FR" sz="2200" dirty="0" smtClean="0"/>
              <a:t>) </a:t>
            </a:r>
            <a:r>
              <a:rPr lang="fr-FR" sz="2200" dirty="0" err="1" smtClean="0"/>
              <a:t>started</a:t>
            </a:r>
            <a:r>
              <a:rPr lang="fr-FR" sz="2200" dirty="0" smtClean="0"/>
              <a:t> 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fr-FR" sz="2200" dirty="0" err="1" smtClean="0"/>
              <a:t>Landsat</a:t>
            </a:r>
            <a:r>
              <a:rPr lang="fr-FR" sz="2200" dirty="0" smtClean="0"/>
              <a:t> images </a:t>
            </a:r>
            <a:r>
              <a:rPr lang="fr-FR" sz="2200" dirty="0" err="1" smtClean="0"/>
              <a:t>granted</a:t>
            </a:r>
            <a:r>
              <a:rPr lang="fr-FR" sz="2200" dirty="0" smtClean="0"/>
              <a:t> by B. Jones, and </a:t>
            </a:r>
            <a:r>
              <a:rPr lang="fr-FR" sz="2200" dirty="0" err="1" smtClean="0"/>
              <a:t>possibly</a:t>
            </a:r>
            <a:r>
              <a:rPr lang="fr-FR" sz="2200" dirty="0" smtClean="0"/>
              <a:t> </a:t>
            </a:r>
            <a:r>
              <a:rPr lang="fr-FR" sz="2200" dirty="0" err="1" smtClean="0"/>
              <a:t>Sentinel</a:t>
            </a:r>
            <a:r>
              <a:rPr lang="fr-FR" sz="2200" dirty="0"/>
              <a:t> </a:t>
            </a:r>
            <a:r>
              <a:rPr lang="fr-FR" sz="2200" dirty="0" smtClean="0"/>
              <a:t>(to </a:t>
            </a:r>
            <a:r>
              <a:rPr lang="fr-FR" sz="2200" dirty="0" err="1" smtClean="0"/>
              <a:t>be</a:t>
            </a:r>
            <a:r>
              <a:rPr lang="fr-FR" sz="2200" dirty="0" smtClean="0"/>
              <a:t> </a:t>
            </a:r>
            <a:r>
              <a:rPr lang="fr-FR" sz="2200" dirty="0" err="1" smtClean="0"/>
              <a:t>discussed</a:t>
            </a:r>
            <a:r>
              <a:rPr lang="fr-FR" sz="2200" dirty="0" smtClean="0"/>
              <a:t> </a:t>
            </a:r>
            <a:r>
              <a:rPr lang="fr-FR" sz="2200" dirty="0" err="1" smtClean="0"/>
              <a:t>with</a:t>
            </a:r>
            <a:r>
              <a:rPr lang="fr-FR" sz="2200" dirty="0" smtClean="0"/>
              <a:t> F. </a:t>
            </a:r>
            <a:r>
              <a:rPr lang="fr-FR" sz="2200" dirty="0" err="1" smtClean="0"/>
              <a:t>Vilette</a:t>
            </a:r>
            <a:r>
              <a:rPr lang="fr-FR" sz="2200" dirty="0" smtClean="0"/>
              <a:t>),</a:t>
            </a:r>
          </a:p>
          <a:p>
            <a:pPr lvl="2"/>
            <a:r>
              <a:rPr lang="fr-FR" sz="2200" dirty="0" err="1" smtClean="0"/>
              <a:t>TerraSarX</a:t>
            </a:r>
            <a:r>
              <a:rPr lang="fr-FR" sz="2200" dirty="0" smtClean="0"/>
              <a:t> </a:t>
            </a:r>
            <a:r>
              <a:rPr lang="fr-FR" sz="2200" dirty="0" err="1" smtClean="0"/>
              <a:t>potential</a:t>
            </a:r>
            <a:r>
              <a:rPr lang="fr-FR" sz="2200" dirty="0" smtClean="0"/>
              <a:t> use </a:t>
            </a:r>
            <a:r>
              <a:rPr lang="fr-FR" sz="2200" dirty="0" err="1" smtClean="0"/>
              <a:t>under</a:t>
            </a:r>
            <a:r>
              <a:rPr lang="fr-FR" sz="2200" dirty="0" smtClean="0"/>
              <a:t> </a:t>
            </a:r>
            <a:r>
              <a:rPr lang="fr-FR" sz="2200" dirty="0" err="1" smtClean="0"/>
              <a:t>assessment</a:t>
            </a:r>
            <a:r>
              <a:rPr lang="fr-FR" sz="2200" dirty="0" smtClean="0"/>
              <a:t> by J. </a:t>
            </a:r>
            <a:r>
              <a:rPr lang="fr-FR" sz="2200" dirty="0" err="1" smtClean="0"/>
              <a:t>Danzeglocke</a:t>
            </a:r>
            <a:r>
              <a:rPr lang="fr-FR" sz="2200" dirty="0" smtClean="0"/>
              <a:t>,</a:t>
            </a:r>
          </a:p>
          <a:p>
            <a:pPr lvl="2"/>
            <a:r>
              <a:rPr lang="fr-FR" sz="2200" dirty="0" err="1" smtClean="0"/>
              <a:t>Thabwa</a:t>
            </a:r>
            <a:r>
              <a:rPr lang="fr-FR" sz="2200" dirty="0" smtClean="0"/>
              <a:t> and </a:t>
            </a:r>
            <a:r>
              <a:rPr lang="fr-FR" sz="2200" dirty="0" err="1" smtClean="0"/>
              <a:t>Makhanga</a:t>
            </a:r>
            <a:r>
              <a:rPr lang="fr-FR" sz="2200" dirty="0" smtClean="0"/>
              <a:t> contributions </a:t>
            </a:r>
            <a:r>
              <a:rPr lang="fr-FR" sz="2200" dirty="0" err="1" smtClean="0"/>
              <a:t>under</a:t>
            </a:r>
            <a:r>
              <a:rPr lang="fr-FR" sz="2200" dirty="0" smtClean="0"/>
              <a:t> </a:t>
            </a:r>
            <a:r>
              <a:rPr lang="fr-FR" sz="2200" dirty="0" err="1" smtClean="0"/>
              <a:t>assessment</a:t>
            </a:r>
            <a:r>
              <a:rPr lang="fr-FR" sz="2200" dirty="0" smtClean="0"/>
              <a:t> by D. Green,</a:t>
            </a:r>
          </a:p>
          <a:p>
            <a:pPr lvl="2"/>
            <a:r>
              <a:rPr lang="fr-FR" sz="2200" dirty="0" err="1" smtClean="0"/>
              <a:t>Others</a:t>
            </a:r>
            <a:r>
              <a:rPr lang="fr-FR" sz="2200" dirty="0" smtClean="0"/>
              <a:t> ??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5668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567521" cy="990600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Demonstrator in Malawi </a:t>
            </a:r>
            <a:r>
              <a:rPr lang="en-US" dirty="0" smtClean="0">
                <a:latin typeface="Tahoma"/>
                <a:cs typeface="Tahoma"/>
              </a:rPr>
              <a:t>(4/8)</a:t>
            </a:r>
            <a:br>
              <a:rPr lang="en-US" dirty="0" smtClean="0">
                <a:latin typeface="Tahoma"/>
                <a:cs typeface="Tahoma"/>
              </a:rPr>
            </a:br>
            <a:r>
              <a:rPr lang="en-US" sz="2400" dirty="0" err="1" smtClean="0">
                <a:latin typeface="Tahoma"/>
                <a:cs typeface="Tahoma"/>
              </a:rPr>
              <a:t>Thabwa</a:t>
            </a:r>
            <a:r>
              <a:rPr lang="en-US" sz="2400" dirty="0" smtClean="0">
                <a:latin typeface="Tahoma"/>
                <a:cs typeface="Tahoma"/>
              </a:rPr>
              <a:t> Road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0" y="1524000"/>
            <a:ext cx="4915332" cy="3920068"/>
          </a:xfrm>
        </p:spPr>
        <p:txBody>
          <a:bodyPr/>
          <a:lstStyle/>
          <a:p>
            <a:r>
              <a:rPr lang="fr-FR" sz="2200" dirty="0" smtClean="0"/>
              <a:t>1 </a:t>
            </a:r>
            <a:r>
              <a:rPr lang="fr-FR" sz="2200" dirty="0" err="1" smtClean="0"/>
              <a:t>Peiades</a:t>
            </a:r>
            <a:r>
              <a:rPr lang="fr-FR" sz="2200" dirty="0" smtClean="0"/>
              <a:t> 1B image </a:t>
            </a:r>
            <a:r>
              <a:rPr lang="fr-FR" sz="2200" dirty="0" err="1" smtClean="0"/>
              <a:t>acquired</a:t>
            </a:r>
            <a:r>
              <a:rPr lang="fr-FR" sz="2200" dirty="0" smtClean="0"/>
              <a:t> 11/08/2016. Extensive </a:t>
            </a:r>
            <a:r>
              <a:rPr lang="fr-FR" sz="2200" dirty="0" err="1" smtClean="0"/>
              <a:t>interpretation</a:t>
            </a:r>
            <a:r>
              <a:rPr lang="fr-FR" sz="2200" dirty="0" smtClean="0"/>
              <a:t> </a:t>
            </a:r>
            <a:r>
              <a:rPr lang="fr-FR" sz="2200" dirty="0" err="1" smtClean="0"/>
              <a:t>along</a:t>
            </a:r>
            <a:r>
              <a:rPr lang="fr-FR" sz="2200" dirty="0" smtClean="0"/>
              <a:t> the road </a:t>
            </a:r>
            <a:r>
              <a:rPr lang="fr-FR" sz="2200" dirty="0" err="1" smtClean="0"/>
              <a:t>with</a:t>
            </a:r>
            <a:r>
              <a:rPr lang="fr-FR" sz="2200" dirty="0" smtClean="0"/>
              <a:t> the </a:t>
            </a:r>
            <a:r>
              <a:rPr lang="fr-FR" sz="2200" dirty="0" err="1" smtClean="0"/>
              <a:t>following</a:t>
            </a:r>
            <a:r>
              <a:rPr lang="fr-FR" sz="2200" dirty="0" smtClean="0"/>
              <a:t> objectives: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200" dirty="0" err="1" smtClean="0"/>
              <a:t>Demonstrate</a:t>
            </a:r>
            <a:r>
              <a:rPr lang="fr-FR" sz="2200" dirty="0" smtClean="0"/>
              <a:t> </a:t>
            </a:r>
            <a:r>
              <a:rPr lang="fr-FR" sz="2200" dirty="0" err="1" smtClean="0"/>
              <a:t>that</a:t>
            </a:r>
            <a:r>
              <a:rPr lang="fr-FR" sz="2200" dirty="0" smtClean="0"/>
              <a:t> VHR </a:t>
            </a:r>
            <a:r>
              <a:rPr lang="fr-FR" sz="2200" dirty="0" err="1" smtClean="0"/>
              <a:t>optical</a:t>
            </a:r>
            <a:r>
              <a:rPr lang="fr-FR" sz="2200" dirty="0" smtClean="0"/>
              <a:t> images </a:t>
            </a:r>
            <a:r>
              <a:rPr lang="fr-FR" sz="2200" dirty="0" err="1" smtClean="0"/>
              <a:t>can</a:t>
            </a:r>
            <a:r>
              <a:rPr lang="fr-FR" sz="2200" dirty="0" smtClean="0"/>
              <a:t> </a:t>
            </a:r>
            <a:r>
              <a:rPr lang="fr-FR" sz="2200" dirty="0" err="1" smtClean="0"/>
              <a:t>give</a:t>
            </a:r>
            <a:r>
              <a:rPr lang="fr-FR" sz="2200" dirty="0" smtClean="0"/>
              <a:t> </a:t>
            </a:r>
            <a:r>
              <a:rPr lang="fr-FR" sz="2200" dirty="0" err="1" smtClean="0"/>
              <a:t>precise</a:t>
            </a:r>
            <a:r>
              <a:rPr lang="fr-FR" sz="2200" dirty="0" smtClean="0"/>
              <a:t> </a:t>
            </a:r>
            <a:r>
              <a:rPr lang="fr-FR" sz="2200" dirty="0" err="1" smtClean="0"/>
              <a:t>assessment</a:t>
            </a:r>
            <a:r>
              <a:rPr lang="fr-FR" sz="2200" dirty="0" smtClean="0"/>
              <a:t> of road reconstructions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200" dirty="0" err="1" smtClean="0"/>
              <a:t>Prepare</a:t>
            </a:r>
            <a:r>
              <a:rPr lang="fr-FR" sz="2200" dirty="0" smtClean="0"/>
              <a:t> </a:t>
            </a:r>
            <a:r>
              <a:rPr lang="fr-FR" sz="2200" dirty="0" err="1" smtClean="0"/>
              <a:t>works</a:t>
            </a:r>
            <a:r>
              <a:rPr lang="fr-FR" sz="2200" dirty="0" smtClean="0"/>
              <a:t> </a:t>
            </a:r>
            <a:r>
              <a:rPr lang="fr-FR" sz="2200" dirty="0" err="1" smtClean="0"/>
              <a:t>follow</a:t>
            </a:r>
            <a:r>
              <a:rPr lang="fr-FR" sz="2200" dirty="0" smtClean="0"/>
              <a:t>-up </a:t>
            </a:r>
            <a:r>
              <a:rPr lang="fr-FR" sz="2200" dirty="0" err="1" smtClean="0"/>
              <a:t>with</a:t>
            </a:r>
            <a:r>
              <a:rPr lang="fr-FR" sz="2200" dirty="0" smtClean="0"/>
              <a:t> Malawi </a:t>
            </a:r>
            <a:r>
              <a:rPr lang="fr-FR" sz="2200" dirty="0" err="1" smtClean="0"/>
              <a:t>when</a:t>
            </a:r>
            <a:r>
              <a:rPr lang="fr-FR" sz="2200" dirty="0" smtClean="0"/>
              <a:t> road </a:t>
            </a:r>
            <a:r>
              <a:rPr lang="fr-FR" sz="2200" dirty="0" err="1" smtClean="0"/>
              <a:t>works</a:t>
            </a:r>
            <a:r>
              <a:rPr lang="fr-FR" sz="2200" dirty="0" smtClean="0"/>
              <a:t> are </a:t>
            </a:r>
            <a:r>
              <a:rPr lang="fr-FR" sz="2200" dirty="0" err="1" smtClean="0"/>
              <a:t>identified</a:t>
            </a:r>
            <a:r>
              <a:rPr lang="fr-FR" sz="2200" dirty="0" smtClean="0"/>
              <a:t> by Malawi/WB </a:t>
            </a:r>
            <a:r>
              <a:rPr lang="fr-FR" sz="2200" dirty="0" err="1" smtClean="0"/>
              <a:t>officals</a:t>
            </a:r>
            <a:endParaRPr lang="fr-FR" sz="2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32" y="1143000"/>
            <a:ext cx="4217782" cy="570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vers le bas 2"/>
          <p:cNvSpPr/>
          <p:nvPr/>
        </p:nvSpPr>
        <p:spPr>
          <a:xfrm rot="1428981">
            <a:off x="6608919" y="2859039"/>
            <a:ext cx="152400" cy="533400"/>
          </a:xfrm>
          <a:prstGeom prst="downArrow">
            <a:avLst>
              <a:gd name="adj1" fmla="val 18938"/>
              <a:gd name="adj2" fmla="val 147490"/>
            </a:avLst>
          </a:prstGeom>
          <a:solidFill>
            <a:schemeClr val="bg1"/>
          </a:solidFill>
          <a:ln w="127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Flèche vers le bas 11"/>
          <p:cNvSpPr/>
          <p:nvPr/>
        </p:nvSpPr>
        <p:spPr>
          <a:xfrm rot="1428981">
            <a:off x="5779144" y="2291730"/>
            <a:ext cx="152400" cy="533400"/>
          </a:xfrm>
          <a:prstGeom prst="downArrow">
            <a:avLst>
              <a:gd name="adj1" fmla="val 18938"/>
              <a:gd name="adj2" fmla="val 147490"/>
            </a:avLst>
          </a:prstGeom>
          <a:solidFill>
            <a:schemeClr val="bg1"/>
          </a:solidFill>
          <a:ln w="127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Flèche vers le bas 12"/>
          <p:cNvSpPr/>
          <p:nvPr/>
        </p:nvSpPr>
        <p:spPr>
          <a:xfrm rot="14156269">
            <a:off x="8569422" y="5660802"/>
            <a:ext cx="152400" cy="533400"/>
          </a:xfrm>
          <a:prstGeom prst="downArrow">
            <a:avLst>
              <a:gd name="adj1" fmla="val 18938"/>
              <a:gd name="adj2" fmla="val 147490"/>
            </a:avLst>
          </a:prstGeom>
          <a:solidFill>
            <a:schemeClr val="bg1"/>
          </a:solidFill>
          <a:ln w="127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Flèche vers le bas 13"/>
          <p:cNvSpPr/>
          <p:nvPr/>
        </p:nvSpPr>
        <p:spPr>
          <a:xfrm rot="4534459">
            <a:off x="5601737" y="1596097"/>
            <a:ext cx="152400" cy="533400"/>
          </a:xfrm>
          <a:prstGeom prst="downArrow">
            <a:avLst>
              <a:gd name="adj1" fmla="val 18938"/>
              <a:gd name="adj2" fmla="val 147490"/>
            </a:avLst>
          </a:prstGeom>
          <a:solidFill>
            <a:schemeClr val="bg1"/>
          </a:solidFill>
          <a:ln w="127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35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567521" cy="990600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Demonstrator in Malawi </a:t>
            </a:r>
            <a:r>
              <a:rPr lang="en-US" dirty="0" smtClean="0">
                <a:latin typeface="Tahoma"/>
                <a:cs typeface="Tahoma"/>
              </a:rPr>
              <a:t>(5/8)</a:t>
            </a:r>
            <a:br>
              <a:rPr lang="en-US" dirty="0" smtClean="0">
                <a:latin typeface="Tahoma"/>
                <a:cs typeface="Tahoma"/>
              </a:rPr>
            </a:br>
            <a:r>
              <a:rPr lang="en-US" sz="2400" dirty="0" err="1" smtClean="0">
                <a:latin typeface="Tahoma"/>
                <a:cs typeface="Tahoma"/>
              </a:rPr>
              <a:t>Thabwa</a:t>
            </a:r>
            <a:r>
              <a:rPr lang="en-US" sz="2400" dirty="0" smtClean="0">
                <a:latin typeface="Tahoma"/>
                <a:cs typeface="Tahoma"/>
              </a:rPr>
              <a:t> Road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3591104" y="1229157"/>
            <a:ext cx="5566751" cy="1437843"/>
          </a:xfrm>
        </p:spPr>
        <p:txBody>
          <a:bodyPr/>
          <a:lstStyle/>
          <a:p>
            <a:pPr marL="0" indent="0">
              <a:buNone/>
            </a:pPr>
            <a:r>
              <a:rPr lang="fr-FR" sz="2200" b="1" dirty="0"/>
              <a:t> </a:t>
            </a:r>
            <a:r>
              <a:rPr lang="fr-FR" sz="2200" b="1" dirty="0" smtClean="0"/>
              <a:t>   </a:t>
            </a:r>
            <a:r>
              <a:rPr lang="fr-FR" sz="2200" b="1" dirty="0" smtClean="0">
                <a:solidFill>
                  <a:srgbClr val="00FF00"/>
                </a:solidFill>
              </a:rPr>
              <a:t>2</a:t>
            </a:r>
          </a:p>
          <a:p>
            <a:pPr marL="0" indent="0">
              <a:buNone/>
            </a:pPr>
            <a:r>
              <a:rPr lang="fr-FR" sz="2200" dirty="0" smtClean="0"/>
              <a:t>Image </a:t>
            </a:r>
            <a:r>
              <a:rPr lang="fr-FR" sz="2200" dirty="0" err="1" smtClean="0"/>
              <a:t>clearly</a:t>
            </a:r>
            <a:r>
              <a:rPr lang="fr-FR" sz="2200" dirty="0" smtClean="0"/>
              <a:t> shows </a:t>
            </a:r>
            <a:r>
              <a:rPr lang="fr-FR" sz="2200" dirty="0" err="1" smtClean="0"/>
              <a:t>crossroad</a:t>
            </a:r>
            <a:r>
              <a:rPr lang="fr-FR" sz="2200" dirty="0" smtClean="0"/>
              <a:t> </a:t>
            </a:r>
            <a:r>
              <a:rPr lang="fr-FR" sz="2200" dirty="0" err="1" smtClean="0"/>
              <a:t>enlargement</a:t>
            </a:r>
            <a:r>
              <a:rPr lang="fr-FR" sz="2200" dirty="0" smtClean="0"/>
              <a:t> and </a:t>
            </a:r>
            <a:r>
              <a:rPr lang="fr-FR" sz="2200" dirty="0" err="1" smtClean="0"/>
              <a:t>roadside</a:t>
            </a:r>
            <a:r>
              <a:rPr lang="fr-FR" sz="2200" dirty="0" smtClean="0"/>
              <a:t> drainage </a:t>
            </a:r>
            <a:r>
              <a:rPr lang="fr-FR" sz="2200" dirty="0" err="1" smtClean="0"/>
              <a:t>project</a:t>
            </a:r>
            <a:endParaRPr lang="fr-FR" sz="2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" y="1149928"/>
            <a:ext cx="3425376" cy="385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10"/>
          <p:cNvSpPr txBox="1">
            <a:spLocks/>
          </p:cNvSpPr>
          <p:nvPr/>
        </p:nvSpPr>
        <p:spPr>
          <a:xfrm>
            <a:off x="1152704" y="1149928"/>
            <a:ext cx="2438400" cy="54162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Situation 20/01/2015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9"/>
          <a:stretch/>
        </p:blipFill>
        <p:spPr bwMode="auto">
          <a:xfrm>
            <a:off x="3295357" y="2781850"/>
            <a:ext cx="5257800" cy="404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10"/>
          <p:cNvSpPr txBox="1">
            <a:spLocks/>
          </p:cNvSpPr>
          <p:nvPr/>
        </p:nvSpPr>
        <p:spPr>
          <a:xfrm>
            <a:off x="2592107" y="6283569"/>
            <a:ext cx="2152650" cy="54162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Image 11/08/2016</a:t>
            </a:r>
          </a:p>
        </p:txBody>
      </p:sp>
      <p:sp>
        <p:nvSpPr>
          <p:cNvPr id="13" name="Ellipse 12"/>
          <p:cNvSpPr/>
          <p:nvPr/>
        </p:nvSpPr>
        <p:spPr>
          <a:xfrm>
            <a:off x="3291840" y="3886200"/>
            <a:ext cx="4480560" cy="663168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657600" y="1291503"/>
            <a:ext cx="304800" cy="304800"/>
          </a:xfrm>
          <a:prstGeom prst="ellipse">
            <a:avLst/>
          </a:prstGeom>
          <a:solidFill>
            <a:srgbClr val="00FF00"/>
          </a:solidFill>
          <a:ln w="25400" cap="flat">
            <a:solidFill>
              <a:srgbClr val="00FF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15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894"/>
            <a:ext cx="365947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567521" cy="990600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Demonstrator in Malawi </a:t>
            </a:r>
            <a:r>
              <a:rPr lang="en-US" dirty="0" smtClean="0">
                <a:latin typeface="Tahoma"/>
                <a:cs typeface="Tahoma"/>
              </a:rPr>
              <a:t>(6/8)</a:t>
            </a:r>
            <a:br>
              <a:rPr lang="en-US" dirty="0" smtClean="0">
                <a:latin typeface="Tahoma"/>
                <a:cs typeface="Tahoma"/>
              </a:rPr>
            </a:br>
            <a:r>
              <a:rPr lang="en-US" sz="2400" dirty="0" err="1" smtClean="0">
                <a:latin typeface="Tahoma"/>
                <a:cs typeface="Tahoma"/>
              </a:rPr>
              <a:t>Thabwa</a:t>
            </a:r>
            <a:r>
              <a:rPr lang="en-US" sz="2400" dirty="0" smtClean="0">
                <a:latin typeface="Tahoma"/>
                <a:cs typeface="Tahoma"/>
              </a:rPr>
              <a:t> Road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242523" y="1229157"/>
            <a:ext cx="4915332" cy="1437843"/>
          </a:xfrm>
        </p:spPr>
        <p:txBody>
          <a:bodyPr/>
          <a:lstStyle/>
          <a:p>
            <a:pPr marL="0" indent="0">
              <a:buNone/>
            </a:pPr>
            <a:r>
              <a:rPr lang="fr-FR" sz="2200" b="1" dirty="0"/>
              <a:t> </a:t>
            </a:r>
            <a:r>
              <a:rPr lang="fr-FR" sz="2200" b="1" dirty="0" smtClean="0"/>
              <a:t>   </a:t>
            </a:r>
            <a:r>
              <a:rPr lang="fr-FR" sz="2200" b="1" dirty="0" smtClean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fr-FR" sz="2200" dirty="0" smtClean="0"/>
              <a:t>Image </a:t>
            </a:r>
            <a:r>
              <a:rPr lang="fr-FR" sz="2200" dirty="0" err="1" smtClean="0"/>
              <a:t>clearly</a:t>
            </a:r>
            <a:r>
              <a:rPr lang="fr-FR" sz="2200" dirty="0" smtClean="0"/>
              <a:t> shows </a:t>
            </a:r>
            <a:r>
              <a:rPr lang="fr-FR" sz="2200" dirty="0" smtClean="0"/>
              <a:t>damage in road structure</a:t>
            </a:r>
          </a:p>
        </p:txBody>
      </p:sp>
      <p:sp>
        <p:nvSpPr>
          <p:cNvPr id="7" name="Espace réservé du contenu 10"/>
          <p:cNvSpPr txBox="1">
            <a:spLocks/>
          </p:cNvSpPr>
          <p:nvPr/>
        </p:nvSpPr>
        <p:spPr>
          <a:xfrm>
            <a:off x="1152704" y="1149928"/>
            <a:ext cx="2438400" cy="54162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Situation 20/01/2015</a:t>
            </a:r>
          </a:p>
        </p:txBody>
      </p:sp>
      <p:sp>
        <p:nvSpPr>
          <p:cNvPr id="3" name="Ellipse 2"/>
          <p:cNvSpPr/>
          <p:nvPr/>
        </p:nvSpPr>
        <p:spPr>
          <a:xfrm>
            <a:off x="4268066" y="1291503"/>
            <a:ext cx="304800" cy="304800"/>
          </a:xfrm>
          <a:prstGeom prst="ellipse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7"/>
          <a:stretch/>
        </p:blipFill>
        <p:spPr bwMode="auto">
          <a:xfrm>
            <a:off x="3429000" y="2477152"/>
            <a:ext cx="4953000" cy="430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10"/>
          <p:cNvSpPr txBox="1">
            <a:spLocks/>
          </p:cNvSpPr>
          <p:nvPr/>
        </p:nvSpPr>
        <p:spPr>
          <a:xfrm>
            <a:off x="4572866" y="3393282"/>
            <a:ext cx="2152650" cy="54162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Image 11/08/2016</a:t>
            </a:r>
          </a:p>
        </p:txBody>
      </p:sp>
      <p:sp>
        <p:nvSpPr>
          <p:cNvPr id="4" name="Ellipse 3"/>
          <p:cNvSpPr/>
          <p:nvPr/>
        </p:nvSpPr>
        <p:spPr>
          <a:xfrm>
            <a:off x="5410200" y="3832688"/>
            <a:ext cx="837334" cy="795663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18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567521" cy="990600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Demonstrator in Malawi </a:t>
            </a:r>
            <a:r>
              <a:rPr lang="en-US" dirty="0" smtClean="0">
                <a:latin typeface="Tahoma"/>
                <a:cs typeface="Tahoma"/>
              </a:rPr>
              <a:t>(7/8)</a:t>
            </a:r>
            <a:br>
              <a:rPr lang="en-US" dirty="0" smtClean="0">
                <a:latin typeface="Tahoma"/>
                <a:cs typeface="Tahoma"/>
              </a:rPr>
            </a:br>
            <a:r>
              <a:rPr lang="en-US" sz="2400" dirty="0" err="1" smtClean="0">
                <a:latin typeface="Tahoma"/>
                <a:cs typeface="Tahoma"/>
              </a:rPr>
              <a:t>Thabwa</a:t>
            </a:r>
            <a:r>
              <a:rPr lang="en-US" sz="2400" dirty="0" smtClean="0">
                <a:latin typeface="Tahoma"/>
                <a:cs typeface="Tahoma"/>
              </a:rPr>
              <a:t> Road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114800" y="1229157"/>
            <a:ext cx="5043055" cy="1437843"/>
          </a:xfrm>
        </p:spPr>
        <p:txBody>
          <a:bodyPr/>
          <a:lstStyle/>
          <a:p>
            <a:pPr marL="0" indent="0">
              <a:buNone/>
            </a:pPr>
            <a:r>
              <a:rPr lang="fr-FR" sz="2200" b="1" dirty="0"/>
              <a:t> </a:t>
            </a:r>
            <a:r>
              <a:rPr lang="fr-FR" sz="2200" b="1" dirty="0" smtClean="0"/>
              <a:t>   </a:t>
            </a:r>
            <a:r>
              <a:rPr lang="fr-FR" sz="2200" b="1" dirty="0" smtClean="0">
                <a:solidFill>
                  <a:srgbClr val="00FF00"/>
                </a:solidFill>
              </a:rPr>
              <a:t>3</a:t>
            </a:r>
          </a:p>
          <a:p>
            <a:pPr marL="0" indent="0">
              <a:buNone/>
            </a:pPr>
            <a:r>
              <a:rPr lang="fr-FR" sz="2200" dirty="0" smtClean="0"/>
              <a:t>Image </a:t>
            </a:r>
            <a:r>
              <a:rPr lang="fr-FR" sz="2200" dirty="0" err="1" smtClean="0"/>
              <a:t>clearly</a:t>
            </a:r>
            <a:r>
              <a:rPr lang="fr-FR" sz="2200" dirty="0" smtClean="0"/>
              <a:t> shows </a:t>
            </a:r>
            <a:r>
              <a:rPr lang="fr-FR" sz="2200" dirty="0" smtClean="0"/>
              <a:t>road </a:t>
            </a:r>
            <a:r>
              <a:rPr lang="fr-FR" sz="2200" dirty="0" err="1" smtClean="0"/>
              <a:t>enlargement</a:t>
            </a:r>
            <a:endParaRPr lang="fr-FR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591104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33650"/>
            <a:ext cx="40195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10"/>
          <p:cNvSpPr txBox="1">
            <a:spLocks/>
          </p:cNvSpPr>
          <p:nvPr/>
        </p:nvSpPr>
        <p:spPr>
          <a:xfrm>
            <a:off x="1152704" y="1149928"/>
            <a:ext cx="2438400" cy="54162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Situation 20/01/2015</a:t>
            </a:r>
          </a:p>
        </p:txBody>
      </p:sp>
      <p:sp>
        <p:nvSpPr>
          <p:cNvPr id="8" name="Espace réservé du contenu 10"/>
          <p:cNvSpPr txBox="1">
            <a:spLocks/>
          </p:cNvSpPr>
          <p:nvPr/>
        </p:nvSpPr>
        <p:spPr>
          <a:xfrm>
            <a:off x="5219700" y="2512520"/>
            <a:ext cx="2152650" cy="54162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Image 11/08/2016</a:t>
            </a:r>
          </a:p>
        </p:txBody>
      </p:sp>
      <p:sp>
        <p:nvSpPr>
          <p:cNvPr id="3" name="Ellipse 2"/>
          <p:cNvSpPr/>
          <p:nvPr/>
        </p:nvSpPr>
        <p:spPr>
          <a:xfrm>
            <a:off x="4114800" y="1291503"/>
            <a:ext cx="304800" cy="304800"/>
          </a:xfrm>
          <a:prstGeom prst="ellipse">
            <a:avLst/>
          </a:prstGeom>
          <a:solidFill>
            <a:srgbClr val="00FF00"/>
          </a:solidFill>
          <a:ln w="25400" cap="flat">
            <a:solidFill>
              <a:srgbClr val="00FF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44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9928"/>
            <a:ext cx="3429000" cy="35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567521" cy="990600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Demonstrator in Malawi </a:t>
            </a:r>
            <a:r>
              <a:rPr lang="en-US" dirty="0" smtClean="0">
                <a:latin typeface="Tahoma"/>
                <a:cs typeface="Tahoma"/>
              </a:rPr>
              <a:t>(8/8)</a:t>
            </a:r>
            <a:br>
              <a:rPr lang="en-US" dirty="0" smtClean="0">
                <a:latin typeface="Tahoma"/>
                <a:cs typeface="Tahoma"/>
              </a:rPr>
            </a:br>
            <a:r>
              <a:rPr lang="en-US" sz="2400" dirty="0" err="1" smtClean="0">
                <a:latin typeface="Tahoma"/>
                <a:cs typeface="Tahoma"/>
              </a:rPr>
              <a:t>Thabwa</a:t>
            </a:r>
            <a:r>
              <a:rPr lang="en-US" sz="2400" dirty="0" smtClean="0">
                <a:latin typeface="Tahoma"/>
                <a:cs typeface="Tahoma"/>
              </a:rPr>
              <a:t> Road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3591104" y="1229157"/>
            <a:ext cx="5566751" cy="1437843"/>
          </a:xfrm>
        </p:spPr>
        <p:txBody>
          <a:bodyPr/>
          <a:lstStyle/>
          <a:p>
            <a:pPr marL="0" indent="0">
              <a:buNone/>
            </a:pPr>
            <a:r>
              <a:rPr lang="fr-FR" sz="2200" b="1" dirty="0"/>
              <a:t> </a:t>
            </a:r>
            <a:r>
              <a:rPr lang="fr-FR" sz="2200" b="1" dirty="0" smtClean="0"/>
              <a:t>   </a:t>
            </a:r>
            <a:r>
              <a:rPr lang="fr-FR" sz="2200" b="1" dirty="0" smtClean="0">
                <a:solidFill>
                  <a:srgbClr val="CC00FF"/>
                </a:solidFill>
              </a:rPr>
              <a:t>14</a:t>
            </a:r>
          </a:p>
          <a:p>
            <a:pPr marL="0" indent="0">
              <a:buNone/>
            </a:pPr>
            <a:r>
              <a:rPr lang="fr-FR" sz="2200" dirty="0" smtClean="0"/>
              <a:t>Image </a:t>
            </a:r>
            <a:r>
              <a:rPr lang="fr-FR" sz="2200" dirty="0" err="1" smtClean="0"/>
              <a:t>clearly</a:t>
            </a:r>
            <a:r>
              <a:rPr lang="fr-FR" sz="2200" dirty="0" smtClean="0"/>
              <a:t> shows </a:t>
            </a:r>
            <a:r>
              <a:rPr lang="fr-FR" sz="2200" dirty="0" err="1" smtClean="0"/>
              <a:t>deck</a:t>
            </a:r>
            <a:r>
              <a:rPr lang="fr-FR" sz="2200" dirty="0" smtClean="0"/>
              <a:t> </a:t>
            </a:r>
            <a:r>
              <a:rPr lang="fr-FR" sz="2200" dirty="0" smtClean="0"/>
              <a:t>reconstruction </a:t>
            </a:r>
            <a:r>
              <a:rPr lang="fr-FR" sz="2200" dirty="0" smtClean="0"/>
              <a:t>and </a:t>
            </a:r>
            <a:r>
              <a:rPr lang="fr-FR" sz="2200" dirty="0" err="1" smtClean="0"/>
              <a:t>possibly</a:t>
            </a:r>
            <a:r>
              <a:rPr lang="fr-FR" sz="2200" dirty="0" smtClean="0"/>
              <a:t> </a:t>
            </a:r>
            <a:r>
              <a:rPr lang="fr-FR" sz="2200" dirty="0" err="1" smtClean="0"/>
              <a:t>subsequent</a:t>
            </a:r>
            <a:r>
              <a:rPr lang="fr-FR" sz="2200" dirty="0" smtClean="0"/>
              <a:t> damage</a:t>
            </a:r>
            <a:endParaRPr lang="fr-FR" sz="2200" dirty="0" smtClean="0"/>
          </a:p>
        </p:txBody>
      </p:sp>
      <p:sp>
        <p:nvSpPr>
          <p:cNvPr id="7" name="Espace réservé du contenu 10"/>
          <p:cNvSpPr txBox="1">
            <a:spLocks/>
          </p:cNvSpPr>
          <p:nvPr/>
        </p:nvSpPr>
        <p:spPr>
          <a:xfrm>
            <a:off x="1152704" y="1149928"/>
            <a:ext cx="2438400" cy="54162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Situation 20/01/2015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81788"/>
            <a:ext cx="4114800" cy="437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10"/>
          <p:cNvSpPr txBox="1">
            <a:spLocks/>
          </p:cNvSpPr>
          <p:nvPr/>
        </p:nvSpPr>
        <p:spPr>
          <a:xfrm>
            <a:off x="4980412" y="2664277"/>
            <a:ext cx="2152650" cy="54162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fr-FR" sz="1800" dirty="0" smtClean="0">
                <a:solidFill>
                  <a:schemeClr val="bg1"/>
                </a:solidFill>
              </a:rPr>
              <a:t>Image 11/08/2016</a:t>
            </a:r>
          </a:p>
        </p:txBody>
      </p:sp>
      <p:sp>
        <p:nvSpPr>
          <p:cNvPr id="5" name="Parallélogramme 4"/>
          <p:cNvSpPr/>
          <p:nvPr/>
        </p:nvSpPr>
        <p:spPr>
          <a:xfrm rot="18504262">
            <a:off x="3619883" y="1325552"/>
            <a:ext cx="318877" cy="252350"/>
          </a:xfrm>
          <a:prstGeom prst="parallelogram">
            <a:avLst/>
          </a:prstGeom>
          <a:solidFill>
            <a:srgbClr val="CC00FF"/>
          </a:solidFill>
          <a:ln w="25400" cap="flat">
            <a:solidFill>
              <a:srgbClr val="CC00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105400" y="4338309"/>
            <a:ext cx="704057" cy="663168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161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336550"/>
            <a:ext cx="5567521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Demonstrator in Nepal (1/2)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28600" y="1905000"/>
            <a:ext cx="4656137" cy="3539068"/>
          </a:xfrm>
        </p:spPr>
        <p:txBody>
          <a:bodyPr/>
          <a:lstStyle/>
          <a:p>
            <a:r>
              <a:rPr lang="fr-FR" sz="2200" dirty="0" smtClean="0"/>
              <a:t>1 </a:t>
            </a:r>
            <a:r>
              <a:rPr lang="fr-FR" sz="2200" dirty="0" err="1" smtClean="0"/>
              <a:t>AoI</a:t>
            </a:r>
            <a:r>
              <a:rPr lang="fr-FR" sz="2200" dirty="0" smtClean="0"/>
              <a:t> </a:t>
            </a:r>
            <a:r>
              <a:rPr lang="fr-FR" sz="2200" dirty="0" err="1" smtClean="0"/>
              <a:t>retained</a:t>
            </a:r>
            <a:r>
              <a:rPr lang="fr-FR" sz="2200" dirty="0" smtClean="0"/>
              <a:t> for building reconstruction </a:t>
            </a:r>
            <a:r>
              <a:rPr lang="fr-FR" sz="2200" dirty="0" err="1" smtClean="0"/>
              <a:t>assessment</a:t>
            </a:r>
            <a:r>
              <a:rPr lang="fr-FR" sz="2200" dirty="0" smtClean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3" t="23145" r="11791" b="23018"/>
          <a:stretch/>
        </p:blipFill>
        <p:spPr>
          <a:xfrm>
            <a:off x="492457" y="3951026"/>
            <a:ext cx="5199797" cy="29069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 r="19063" b="9456"/>
          <a:stretch/>
        </p:blipFill>
        <p:spPr>
          <a:xfrm>
            <a:off x="4749421" y="1143000"/>
            <a:ext cx="4394579" cy="3854956"/>
          </a:xfrm>
          <a:prstGeom prst="rect">
            <a:avLst/>
          </a:prstGeom>
        </p:spPr>
      </p:pic>
      <p:sp>
        <p:nvSpPr>
          <p:cNvPr id="7" name="Flèche courbée vers le haut 6"/>
          <p:cNvSpPr/>
          <p:nvPr/>
        </p:nvSpPr>
        <p:spPr>
          <a:xfrm rot="9919281">
            <a:off x="5816453" y="2301129"/>
            <a:ext cx="2593829" cy="533400"/>
          </a:xfrm>
          <a:prstGeom prst="curvedUpArrow">
            <a:avLst>
              <a:gd name="adj1" fmla="val 25000"/>
              <a:gd name="adj2" fmla="val 52515"/>
              <a:gd name="adj3" fmla="val 27887"/>
            </a:avLst>
          </a:prstGeom>
          <a:solidFill>
            <a:schemeClr val="bg1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 rot="20505505">
            <a:off x="7385350" y="2029729"/>
            <a:ext cx="1387557" cy="646329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FFC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uFillTx/>
              </a:rPr>
              <a:t>Focused</a:t>
            </a:r>
            <a:r>
              <a: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</a:rPr>
              <a:t> </a:t>
            </a:r>
            <a:r>
              <a:rPr kumimoji="0" lang="fr-FR" sz="1800" b="0" i="0" u="none" strike="noStrike" cap="none" spc="0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uFillTx/>
              </a:rPr>
              <a:t>AoI</a:t>
            </a:r>
            <a:endParaRPr lang="fr-FR" dirty="0">
              <a:solidFill>
                <a:srgbClr val="FFC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uFillTx/>
              </a:rPr>
              <a:t>from</a:t>
            </a:r>
            <a:r>
              <a: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</a:rPr>
              <a:t> WB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39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96863" y="1490132"/>
            <a:ext cx="8618537" cy="5198535"/>
          </a:xfrm>
        </p:spPr>
        <p:txBody>
          <a:bodyPr/>
          <a:lstStyle/>
          <a:p>
            <a:r>
              <a:rPr lang="fr-FR" sz="2200" dirty="0" smtClean="0"/>
              <a:t>Contributions </a:t>
            </a:r>
            <a:r>
              <a:rPr lang="fr-FR" sz="2200" dirty="0" err="1" smtClean="0"/>
              <a:t>from</a:t>
            </a:r>
            <a:r>
              <a:rPr lang="fr-FR" sz="2200" dirty="0" smtClean="0"/>
              <a:t> ROOT </a:t>
            </a:r>
            <a:r>
              <a:rPr lang="fr-FR" sz="2200" dirty="0" err="1"/>
              <a:t>members</a:t>
            </a:r>
            <a:r>
              <a:rPr lang="fr-FR" sz="2200" dirty="0"/>
              <a:t> are </a:t>
            </a:r>
            <a:r>
              <a:rPr lang="fr-FR" sz="2200" dirty="0" err="1"/>
              <a:t>under</a:t>
            </a:r>
            <a:r>
              <a:rPr lang="fr-FR" sz="2200" dirty="0"/>
              <a:t> </a:t>
            </a:r>
            <a:r>
              <a:rPr lang="fr-FR" sz="2200" dirty="0" smtClean="0"/>
              <a:t>discussions:</a:t>
            </a:r>
          </a:p>
          <a:p>
            <a:pPr lvl="2"/>
            <a:r>
              <a:rPr lang="fr-FR" sz="2200" dirty="0" err="1" smtClean="0"/>
              <a:t>Pleiades</a:t>
            </a:r>
            <a:r>
              <a:rPr lang="fr-FR" sz="2200" dirty="0" smtClean="0"/>
              <a:t> acquisition </a:t>
            </a:r>
            <a:r>
              <a:rPr lang="fr-FR" sz="2200" dirty="0" err="1" smtClean="0"/>
              <a:t>is</a:t>
            </a:r>
            <a:r>
              <a:rPr lang="fr-FR" sz="2200" dirty="0" smtClean="0"/>
              <a:t> on-</a:t>
            </a:r>
            <a:r>
              <a:rPr lang="fr-FR" sz="2200" dirty="0" err="1" smtClean="0"/>
              <a:t>going</a:t>
            </a:r>
            <a:r>
              <a:rPr lang="fr-FR" sz="2200" dirty="0" smtClean="0"/>
              <a:t> for </a:t>
            </a:r>
            <a:r>
              <a:rPr lang="fr-FR" sz="2200" dirty="0"/>
              <a:t>CNES </a:t>
            </a:r>
            <a:r>
              <a:rPr lang="fr-FR" sz="2200" dirty="0" smtClean="0"/>
              <a:t>part,</a:t>
            </a:r>
          </a:p>
          <a:p>
            <a:pPr lvl="2"/>
            <a:r>
              <a:rPr lang="fr-FR" sz="2200" dirty="0" err="1" smtClean="0"/>
              <a:t>TerraSarX</a:t>
            </a:r>
            <a:r>
              <a:rPr lang="fr-FR" sz="2200" dirty="0" smtClean="0"/>
              <a:t> </a:t>
            </a:r>
            <a:r>
              <a:rPr lang="fr-FR" sz="2200" dirty="0" err="1" smtClean="0"/>
              <a:t>potential</a:t>
            </a:r>
            <a:r>
              <a:rPr lang="fr-FR" sz="2200" dirty="0" smtClean="0"/>
              <a:t> use </a:t>
            </a:r>
            <a:r>
              <a:rPr lang="fr-FR" sz="2200" dirty="0" err="1" smtClean="0"/>
              <a:t>under</a:t>
            </a:r>
            <a:r>
              <a:rPr lang="fr-FR" sz="2200" dirty="0" smtClean="0"/>
              <a:t> </a:t>
            </a:r>
            <a:r>
              <a:rPr lang="fr-FR" sz="2200" dirty="0" err="1" smtClean="0"/>
              <a:t>assessment</a:t>
            </a:r>
            <a:r>
              <a:rPr lang="fr-FR" sz="2200" dirty="0" smtClean="0"/>
              <a:t> by J. </a:t>
            </a:r>
            <a:r>
              <a:rPr lang="fr-FR" sz="2200" dirty="0" err="1" smtClean="0"/>
              <a:t>Danzeglocke</a:t>
            </a:r>
            <a:r>
              <a:rPr lang="fr-FR" sz="2200" dirty="0" smtClean="0"/>
              <a:t>,</a:t>
            </a:r>
          </a:p>
          <a:p>
            <a:pPr lvl="2"/>
            <a:r>
              <a:rPr lang="fr-FR" sz="2200" dirty="0" smtClean="0"/>
              <a:t>NASA contributions </a:t>
            </a:r>
            <a:r>
              <a:rPr lang="fr-FR" sz="2200" dirty="0" err="1" smtClean="0"/>
              <a:t>under</a:t>
            </a:r>
            <a:r>
              <a:rPr lang="fr-FR" sz="2200" dirty="0" smtClean="0"/>
              <a:t> </a:t>
            </a:r>
            <a:r>
              <a:rPr lang="fr-FR" sz="2200" dirty="0" err="1" smtClean="0"/>
              <a:t>assessment</a:t>
            </a:r>
            <a:r>
              <a:rPr lang="fr-FR" sz="2200" dirty="0" smtClean="0"/>
              <a:t> by D. Green,</a:t>
            </a:r>
          </a:p>
          <a:p>
            <a:pPr lvl="2"/>
            <a:r>
              <a:rPr lang="fr-FR" sz="2200" dirty="0" err="1" smtClean="0"/>
              <a:t>Others</a:t>
            </a:r>
            <a:r>
              <a:rPr lang="fr-FR" sz="2200" dirty="0" smtClean="0"/>
              <a:t> ??</a:t>
            </a:r>
            <a:endParaRPr lang="fr-FR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2479" y="336550"/>
            <a:ext cx="5567521" cy="50165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 smtClean="0">
                <a:latin typeface="Tahoma"/>
                <a:cs typeface="Tahoma"/>
              </a:rPr>
              <a:t>Demonstrator in Nepal (2/2)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862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336550"/>
            <a:ext cx="5567521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Demonstrator in Syria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5" name="Espace réservé du contenu 10"/>
          <p:cNvSpPr txBox="1">
            <a:spLocks/>
          </p:cNvSpPr>
          <p:nvPr/>
        </p:nvSpPr>
        <p:spPr>
          <a:xfrm>
            <a:off x="228600" y="2133600"/>
            <a:ext cx="8610600" cy="331046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fr-FR" sz="2200" smtClean="0"/>
              <a:t>AoI(s) to be defined by WB for an o</a:t>
            </a:r>
            <a:r>
              <a:rPr lang="en-US" sz="2200" smtClean="0"/>
              <a:t>verall agricultural assessment in Syria, and its evolution from 2010 to present day. This option is a global one, with relatively low resolution need to cover global statuses (more like Landsat and/or Sentinel capabilities).</a:t>
            </a:r>
          </a:p>
          <a:p>
            <a:pPr defTabSz="914400"/>
            <a:endParaRPr lang="en-US" sz="2200" smtClean="0"/>
          </a:p>
          <a:p>
            <a:pPr defTabSz="914400"/>
            <a:r>
              <a:rPr lang="en-US" sz="2200" smtClean="0"/>
              <a:t>Potential Indicators</a:t>
            </a:r>
          </a:p>
          <a:p>
            <a:pPr lvl="1" defTabSz="914400"/>
            <a:r>
              <a:rPr lang="fr-FR" sz="2200" smtClean="0"/>
              <a:t>Change in </a:t>
            </a:r>
            <a:r>
              <a:rPr lang="en-US" sz="2200" smtClean="0"/>
              <a:t>vegetation</a:t>
            </a:r>
            <a:r>
              <a:rPr lang="fr-FR" sz="2200" smtClean="0"/>
              <a:t> coverage (ha)</a:t>
            </a:r>
          </a:p>
          <a:p>
            <a:pPr lvl="1" defTabSz="914400"/>
            <a:r>
              <a:rPr lang="fr-FR" sz="2200" smtClean="0"/>
              <a:t>Change in </a:t>
            </a:r>
            <a:r>
              <a:rPr lang="en-US" sz="2200" smtClean="0"/>
              <a:t>vegetation</a:t>
            </a:r>
            <a:r>
              <a:rPr lang="fr-FR" sz="2200" smtClean="0"/>
              <a:t> coverage of major crops (ha)</a:t>
            </a:r>
          </a:p>
          <a:p>
            <a:pPr lvl="1" defTabSz="914400"/>
            <a:r>
              <a:rPr lang="fr-FR" sz="2200" smtClean="0"/>
              <a:t>Change in yield for major crops (tons/ha)</a:t>
            </a:r>
          </a:p>
          <a:p>
            <a:pPr lvl="1" defTabSz="914400"/>
            <a:endParaRPr lang="fr-FR" sz="2200" dirty="0" smtClean="0"/>
          </a:p>
        </p:txBody>
      </p:sp>
    </p:spTree>
    <p:extLst>
      <p:ext uri="{BB962C8B-B14F-4D97-AF65-F5344CB8AC3E}">
        <p14:creationId xmlns:p14="http://schemas.microsoft.com/office/powerpoint/2010/main" val="33797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336550"/>
            <a:ext cx="5567521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Demonstrator coverage (1/2)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1219200"/>
          </a:xfrm>
        </p:spPr>
        <p:txBody>
          <a:bodyPr/>
          <a:lstStyle/>
          <a:p>
            <a:r>
              <a:rPr lang="fr-FR" sz="2200" dirty="0" err="1" smtClean="0"/>
              <a:t>Comparison</a:t>
            </a:r>
            <a:r>
              <a:rPr lang="fr-FR" sz="2200" dirty="0" smtClean="0"/>
              <a:t> </a:t>
            </a:r>
            <a:r>
              <a:rPr lang="fr-FR" sz="2200" dirty="0" err="1" smtClean="0"/>
              <a:t>between</a:t>
            </a:r>
            <a:r>
              <a:rPr lang="fr-FR" sz="2200" dirty="0" smtClean="0"/>
              <a:t> </a:t>
            </a:r>
            <a:r>
              <a:rPr lang="fr-FR" sz="2200" dirty="0" err="1" smtClean="0"/>
              <a:t>Recovery</a:t>
            </a:r>
            <a:r>
              <a:rPr lang="fr-FR" sz="2200" dirty="0" smtClean="0"/>
              <a:t> </a:t>
            </a:r>
            <a:r>
              <a:rPr lang="fr-FR" sz="2200" dirty="0" err="1" smtClean="0"/>
              <a:t>indicators</a:t>
            </a:r>
            <a:r>
              <a:rPr lang="fr-FR" sz="2200" dirty="0" smtClean="0"/>
              <a:t> </a:t>
            </a:r>
            <a:r>
              <a:rPr lang="fr-FR" sz="2200" dirty="0" err="1" smtClean="0"/>
              <a:t>identified</a:t>
            </a:r>
            <a:r>
              <a:rPr lang="fr-FR" sz="2200" dirty="0" smtClean="0"/>
              <a:t> in </a:t>
            </a:r>
            <a:r>
              <a:rPr lang="fr-FR" sz="2200" dirty="0" err="1" smtClean="0"/>
              <a:t>previous</a:t>
            </a:r>
            <a:r>
              <a:rPr lang="fr-FR" sz="2200" dirty="0" smtClean="0"/>
              <a:t> ROOT </a:t>
            </a:r>
            <a:r>
              <a:rPr lang="fr-FR" sz="2200" dirty="0" err="1" smtClean="0"/>
              <a:t>working</a:t>
            </a:r>
            <a:r>
              <a:rPr lang="fr-FR" sz="2200" dirty="0" smtClean="0"/>
              <a:t> sessions and </a:t>
            </a:r>
            <a:r>
              <a:rPr lang="fr-FR" sz="2200" dirty="0" err="1" smtClean="0"/>
              <a:t>present</a:t>
            </a:r>
            <a:r>
              <a:rPr lang="fr-FR" sz="2200" dirty="0" smtClean="0"/>
              <a:t> </a:t>
            </a:r>
            <a:r>
              <a:rPr lang="fr-FR" sz="2200" dirty="0" err="1" smtClean="0"/>
              <a:t>Demonstrator</a:t>
            </a:r>
            <a:r>
              <a:rPr lang="fr-FR" sz="2200" dirty="0" smtClean="0"/>
              <a:t> </a:t>
            </a:r>
            <a:r>
              <a:rPr lang="fr-FR" sz="2200" dirty="0" err="1" smtClean="0"/>
              <a:t>showcases</a:t>
            </a:r>
            <a:endParaRPr lang="fr-FR" sz="2200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71225"/>
              </p:ext>
            </p:extLst>
          </p:nvPr>
        </p:nvGraphicFramePr>
        <p:xfrm>
          <a:off x="1143000" y="2057400"/>
          <a:ext cx="6462293" cy="4499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3124200"/>
                <a:gridCol w="736989"/>
                <a:gridCol w="638565"/>
                <a:gridCol w="590939"/>
              </a:tblGrid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Malawi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Nepal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Syria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Bold"/>
                        </a:rPr>
                        <a:t>Buildings, shelters</a:t>
                      </a:r>
                      <a:endParaRPr lang="fr-FR" sz="1400" dirty="0"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Building removal and construction 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 Bold"/>
                        </a:rPr>
                        <a:t>X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Change in urban land use, morphology and density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68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Bold"/>
                        </a:rPr>
                        <a:t>Camps</a:t>
                      </a:r>
                      <a:endParaRPr lang="fr-FR" sz="1400" dirty="0"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Camp removal and installation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8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Tent removal and installation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6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New land use / open spaces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40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Bold"/>
                        </a:rPr>
                        <a:t>Transport</a:t>
                      </a:r>
                      <a:endParaRPr lang="fr-FR" sz="1400" dirty="0"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Accessibility analysis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4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Proximity analysis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Removal of transport facilities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New transport facilities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Rebuilt transport facilities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 Bold"/>
                        </a:rPr>
                        <a:t>X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Bold"/>
                        </a:rPr>
                        <a:t>Infrastructures</a:t>
                      </a:r>
                      <a:endParaRPr lang="fr-FR" sz="1400" dirty="0"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Infrastructure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removal and construction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68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Bold"/>
                        </a:rPr>
                        <a:t>Environment</a:t>
                      </a:r>
                      <a:endParaRPr lang="fr-FR" sz="1400" dirty="0"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Change in landcover, open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spaces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 Bold"/>
                        </a:rPr>
                        <a:t>X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 Bold"/>
                        </a:rPr>
                        <a:t>X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5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Indicate loss of vegetation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 Bold"/>
                        </a:rPr>
                        <a:t>X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 Bold"/>
                        </a:rPr>
                        <a:t>X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6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Vegetation re-growth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Topography</a:t>
                      </a:r>
                      <a:endParaRPr lang="fr-FR" sz="1400" dirty="0"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in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topography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future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FF0000"/>
                        </a:solidFill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295400"/>
            <a:ext cx="8382000" cy="5334000"/>
          </a:xfrm>
        </p:spPr>
        <p:txBody>
          <a:bodyPr/>
          <a:lstStyle/>
          <a:p>
            <a:pPr marL="0" indent="0">
              <a:buNone/>
            </a:pPr>
            <a:endParaRPr lang="en-CA" b="1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CA" b="1" i="1" dirty="0" smtClean="0"/>
              <a:t>Status of RO and RO Demonstrator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b="1" i="1" dirty="0"/>
              <a:t>	</a:t>
            </a:r>
            <a:r>
              <a:rPr lang="en-CA" b="1" i="1" dirty="0" smtClean="0"/>
              <a:t>- RO status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b="1" i="1" dirty="0"/>
              <a:t>	</a:t>
            </a:r>
            <a:r>
              <a:rPr lang="en-CA" b="1" i="1" dirty="0" smtClean="0"/>
              <a:t>- Malawi Demonstrator (Flood Recovery Monitoring)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b="1" i="1" dirty="0"/>
              <a:t>	</a:t>
            </a:r>
            <a:r>
              <a:rPr lang="en-CA" b="1" i="1" dirty="0" smtClean="0"/>
              <a:t>- Nepal (Housing Reconstruction)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b="1" i="1" dirty="0"/>
              <a:t>	</a:t>
            </a:r>
            <a:r>
              <a:rPr lang="en-CA" b="1" i="1" dirty="0" smtClean="0"/>
              <a:t>- Syria (Agricultural Sustainability)</a:t>
            </a:r>
          </a:p>
          <a:p>
            <a:pPr marL="0" indent="0">
              <a:lnSpc>
                <a:spcPct val="150000"/>
              </a:lnSpc>
              <a:buNone/>
            </a:pPr>
            <a:endParaRPr lang="en-CA" b="1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CA" b="1" i="1" dirty="0" smtClean="0"/>
              <a:t>EO Data for Disasters Licensing Sub-Group</a:t>
            </a:r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endParaRPr lang="en-CA" i="1" dirty="0" smtClean="0"/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6096000" cy="533400"/>
          </a:xfrm>
        </p:spPr>
        <p:txBody>
          <a:bodyPr/>
          <a:lstStyle/>
          <a:p>
            <a:r>
              <a:rPr lang="en-US" dirty="0" smtClean="0"/>
              <a:t>RO Session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336550"/>
            <a:ext cx="5567521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Demonstrator coverage (2/2)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2362200"/>
          </a:xfrm>
        </p:spPr>
        <p:txBody>
          <a:bodyPr/>
          <a:lstStyle/>
          <a:p>
            <a:r>
              <a:rPr lang="fr-FR" sz="2200" dirty="0" err="1" smtClean="0"/>
              <a:t>Other</a:t>
            </a:r>
            <a:r>
              <a:rPr lang="fr-FR" sz="2200" dirty="0" smtClean="0"/>
              <a:t> more </a:t>
            </a:r>
            <a:r>
              <a:rPr lang="fr-FR" sz="2200" dirty="0" err="1" smtClean="0"/>
              <a:t>general</a:t>
            </a:r>
            <a:r>
              <a:rPr lang="fr-FR" sz="2200" dirty="0" smtClean="0"/>
              <a:t> RO objectives are </a:t>
            </a:r>
            <a:r>
              <a:rPr lang="fr-FR" sz="2200" dirty="0" err="1" smtClean="0"/>
              <a:t>fulfilled</a:t>
            </a:r>
            <a:r>
              <a:rPr lang="fr-FR" sz="2200" dirty="0" smtClean="0"/>
              <a:t> in the scope of </a:t>
            </a:r>
            <a:r>
              <a:rPr lang="fr-FR" sz="2200" dirty="0" err="1" smtClean="0"/>
              <a:t>this</a:t>
            </a:r>
            <a:r>
              <a:rPr lang="fr-FR" sz="2200" dirty="0" smtClean="0"/>
              <a:t> </a:t>
            </a:r>
            <a:r>
              <a:rPr lang="fr-FR" sz="2200" dirty="0" err="1"/>
              <a:t>D</a:t>
            </a:r>
            <a:r>
              <a:rPr lang="fr-FR" sz="2200" dirty="0" err="1" smtClean="0"/>
              <a:t>emonstrator</a:t>
            </a:r>
            <a:endParaRPr lang="fr-FR" sz="2200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90512"/>
              </p:ext>
            </p:extLst>
          </p:nvPr>
        </p:nvGraphicFramePr>
        <p:xfrm>
          <a:off x="381000" y="2819400"/>
          <a:ext cx="8305800" cy="2267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0200"/>
                <a:gridCol w="2895600"/>
              </a:tblGrid>
              <a:tr h="533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altLang="ja-JP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Establish institutional relationships</a:t>
                      </a:r>
                      <a:r>
                        <a:rPr lang="en-CA" altLang="ja-JP" sz="1400" dirty="0" smtClean="0"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 between CEOS and stakeholders from the international recovery community</a:t>
                      </a:r>
                      <a:endParaRPr lang="fr-FR" sz="1400" dirty="0"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Dialogue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with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both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 WB (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now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co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-chair of ROOT) and Malawi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Govt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is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strongly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established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4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altLang="ja-JP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Work with the recovery community</a:t>
                      </a:r>
                      <a:r>
                        <a:rPr lang="en-CA" altLang="ja-JP" sz="1400" dirty="0" smtClean="0">
                          <a:solidFill>
                            <a:srgbClr val="001C4F"/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 </a:t>
                      </a:r>
                      <a:r>
                        <a:rPr lang="en-CA" altLang="ja-JP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to define a sustainable vision for increased use of satellite Earth observations in support of recovery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Dialogue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starting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specialists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define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outputs in « 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clear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format »</a:t>
                      </a: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3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altLang="ja-JP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Foster innovation around high-technology applications </a:t>
                      </a:r>
                      <a:r>
                        <a:rPr lang="en-CA" altLang="ja-JP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to support recovery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Arial 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Automated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analysis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 of images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is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under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assessment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 for agriculture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 monitoring (Malawi and </a:t>
                      </a:r>
                      <a:r>
                        <a:rPr lang="fr-FR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Syria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)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53376" marR="533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5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5262721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Next steps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34856" y="1472315"/>
            <a:ext cx="8648279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kern="0" dirty="0" smtClean="0"/>
              <a:t>Tentative schedule</a:t>
            </a:r>
          </a:p>
          <a:p>
            <a:pPr defTabSz="914400"/>
            <a:r>
              <a:rPr lang="en-US" b="0" kern="0" dirty="0" smtClean="0"/>
              <a:t>summer 2016: sign-off of AOI and timeline by Government of Malawi</a:t>
            </a:r>
          </a:p>
          <a:p>
            <a:pPr defTabSz="914400"/>
            <a:r>
              <a:rPr lang="en-US" b="0" kern="0" dirty="0" smtClean="0"/>
              <a:t>September: first products completed;</a:t>
            </a:r>
          </a:p>
          <a:p>
            <a:pPr defTabSz="914400"/>
            <a:r>
              <a:rPr lang="en-US" b="0" dirty="0" smtClean="0"/>
              <a:t>October:</a:t>
            </a:r>
            <a:r>
              <a:rPr lang="en-US" b="0" kern="0" dirty="0" smtClean="0"/>
              <a:t> review of initial results with Malawi users</a:t>
            </a:r>
          </a:p>
          <a:p>
            <a:pPr defTabSz="914400"/>
            <a:r>
              <a:rPr lang="en-US" b="0" kern="0" dirty="0" smtClean="0"/>
              <a:t>March: review of final Demonstrator results and assessment of next steps  </a:t>
            </a:r>
          </a:p>
          <a:p>
            <a:pPr defTabSz="914400"/>
            <a:endParaRPr lang="en-US" b="0" kern="0" dirty="0"/>
          </a:p>
          <a:p>
            <a:pPr defTabSz="914400"/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4901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5643721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EO data licensing for disasters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457325"/>
            <a:ext cx="8648279" cy="4864100"/>
          </a:xfrm>
        </p:spPr>
        <p:txBody>
          <a:bodyPr/>
          <a:lstStyle/>
          <a:p>
            <a:endParaRPr lang="en-US" dirty="0"/>
          </a:p>
          <a:p>
            <a:r>
              <a:rPr lang="en-US" b="0" dirty="0" smtClean="0"/>
              <a:t>ROOT supported University of Copenhagen study on data licensing for disasters</a:t>
            </a:r>
          </a:p>
          <a:p>
            <a:r>
              <a:rPr lang="en-US" b="0" dirty="0" smtClean="0"/>
              <a:t>Licensing conditions for several systems </a:t>
            </a:r>
            <a:r>
              <a:rPr lang="en-US" b="0" dirty="0" err="1" smtClean="0"/>
              <a:t>analysed</a:t>
            </a:r>
            <a:r>
              <a:rPr lang="en-US" b="0" dirty="0" smtClean="0"/>
              <a:t> with view to identifying common points and differences:</a:t>
            </a:r>
          </a:p>
          <a:p>
            <a:r>
              <a:rPr lang="en-US" dirty="0" smtClean="0"/>
              <a:t>Sub-group on EO Data Licensing for Disasters created at WGD#5 – first </a:t>
            </a:r>
            <a:r>
              <a:rPr lang="en-US" dirty="0" err="1" smtClean="0"/>
              <a:t>mtg</a:t>
            </a:r>
            <a:r>
              <a:rPr lang="en-US" dirty="0" smtClean="0"/>
              <a:t> in May 2016, and second </a:t>
            </a:r>
            <a:r>
              <a:rPr lang="en-US" dirty="0" err="1" smtClean="0"/>
              <a:t>mtg</a:t>
            </a:r>
            <a:r>
              <a:rPr lang="en-US" dirty="0" smtClean="0"/>
              <a:t> in July 2016</a:t>
            </a:r>
          </a:p>
          <a:p>
            <a:r>
              <a:rPr lang="en-US" b="0" dirty="0" smtClean="0"/>
              <a:t>Draft harmonized license created for discussion on main terms and conditions to be considered for harmonized approach</a:t>
            </a: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6279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5491321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COPE Report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320845"/>
            <a:ext cx="8648279" cy="4864100"/>
          </a:xfrm>
        </p:spPr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Obtain </a:t>
            </a:r>
            <a:r>
              <a:rPr lang="en-US" dirty="0"/>
              <a:t>an overview from data providers of the restrictions on data and information based on international and national policies and legislation. </a:t>
            </a:r>
            <a:endParaRPr lang="en-CA" dirty="0"/>
          </a:p>
          <a:p>
            <a:pPr lvl="1"/>
            <a:r>
              <a:rPr lang="en-US" dirty="0" smtClean="0"/>
              <a:t>Estimate </a:t>
            </a:r>
            <a:r>
              <a:rPr lang="en-US" dirty="0"/>
              <a:t>the long-term impact that access and use conditions will have on end users once the RO has finished. </a:t>
            </a:r>
            <a:endParaRPr lang="en-CA" dirty="0"/>
          </a:p>
          <a:p>
            <a:pPr lvl="1"/>
            <a:r>
              <a:rPr lang="en-US" dirty="0"/>
              <a:t>Examine the license conditions of EO contributions to the RO from commercial providers.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25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5491321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Next Steps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320845"/>
            <a:ext cx="8648279" cy="4864100"/>
          </a:xfrm>
        </p:spPr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lvl="1"/>
            <a:r>
              <a:rPr lang="en-CA" dirty="0" smtClean="0"/>
              <a:t>Draft license to be reviewed by legal departments of space agencies. </a:t>
            </a:r>
          </a:p>
          <a:p>
            <a:pPr lvl="1"/>
            <a:r>
              <a:rPr lang="en-CA" dirty="0" smtClean="0"/>
              <a:t>Discussions to be held with commercial partners of agencies on facilitating terms and conditions of data access for full cycle disaster management</a:t>
            </a:r>
          </a:p>
          <a:p>
            <a:pPr lvl="1"/>
            <a:r>
              <a:rPr lang="en-CA" dirty="0" smtClean="0"/>
              <a:t>Further analysis required for specific terms and conditions of RO data usage in near term (before harmonised licensing)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35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5415121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Conclusions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2" y="1457325"/>
            <a:ext cx="8648279" cy="4864100"/>
          </a:xfrm>
        </p:spPr>
        <p:txBody>
          <a:bodyPr/>
          <a:lstStyle/>
          <a:p>
            <a:r>
              <a:rPr lang="en-US" dirty="0" smtClean="0"/>
              <a:t>Significant progress has been made on the Recovery Observatory in the past six months, engaging new users and broadening scope of recovery applications</a:t>
            </a:r>
          </a:p>
          <a:p>
            <a:r>
              <a:rPr lang="en-US" dirty="0" smtClean="0"/>
              <a:t>Further progress expected pending results of Demonstrator activities over coming six months</a:t>
            </a:r>
          </a:p>
          <a:p>
            <a:r>
              <a:rPr lang="en-US" dirty="0" smtClean="0"/>
              <a:t>A solid understanding of </a:t>
            </a:r>
            <a:r>
              <a:rPr lang="en-CA" dirty="0" smtClean="0"/>
              <a:t>the scope of the RO activities </a:t>
            </a:r>
            <a:r>
              <a:rPr lang="en-US" dirty="0" smtClean="0"/>
              <a:t>has been reached with the DRM community, and has sharpened the focus of RO activity</a:t>
            </a:r>
          </a:p>
          <a:p>
            <a:r>
              <a:rPr lang="en-US" dirty="0" smtClean="0"/>
              <a:t>Awareness is being built within the Recovery community and this will contribute to address certain outstanding issues, but resources for value-adding remain a challenge</a:t>
            </a:r>
          </a:p>
          <a:p>
            <a:r>
              <a:rPr lang="en-US" dirty="0" smtClean="0"/>
              <a:t>Further involvement and commitment from </a:t>
            </a:r>
            <a:r>
              <a:rPr lang="en-US" dirty="0" smtClean="0">
                <a:solidFill>
                  <a:schemeClr val="tx1"/>
                </a:solidFill>
              </a:rPr>
              <a:t>additional </a:t>
            </a:r>
            <a:r>
              <a:rPr lang="en-US" dirty="0" smtClean="0">
                <a:solidFill>
                  <a:schemeClr val="tx1"/>
                </a:solidFill>
              </a:rPr>
              <a:t>CEOS agencies </a:t>
            </a:r>
            <a:r>
              <a:rPr lang="en-US" dirty="0" smtClean="0"/>
              <a:t>not currently engaged would be useful and welcome</a:t>
            </a:r>
          </a:p>
        </p:txBody>
      </p:sp>
    </p:spTree>
    <p:extLst>
      <p:ext uri="{BB962C8B-B14F-4D97-AF65-F5344CB8AC3E}">
        <p14:creationId xmlns:p14="http://schemas.microsoft.com/office/powerpoint/2010/main" val="3191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848" y="2555781"/>
            <a:ext cx="6582050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Thank you!</a:t>
            </a:r>
            <a:endParaRPr lang="en-US" sz="3200" b="1" dirty="0" smtClean="0"/>
          </a:p>
          <a:p>
            <a:pPr algn="ctr"/>
            <a:r>
              <a:rPr lang="en-US" sz="3200" b="1" dirty="0" smtClean="0">
                <a:hlinkClick r:id="rId2"/>
              </a:rPr>
              <a:t>patrice.benarroche@cnes.fr</a:t>
            </a:r>
          </a:p>
          <a:p>
            <a:pPr algn="ctr"/>
            <a:r>
              <a:rPr lang="en-US" sz="3200" b="1" dirty="0" smtClean="0">
                <a:hlinkClick r:id="rId2"/>
              </a:rPr>
              <a:t>takbar@worldbank.org</a:t>
            </a:r>
          </a:p>
          <a:p>
            <a:pPr algn="ctr"/>
            <a:r>
              <a:rPr lang="en-US" sz="3200" b="1" dirty="0">
                <a:hlinkClick r:id="rId3"/>
              </a:rPr>
              <a:t>steven.hosford@cnes.fr</a:t>
            </a:r>
            <a:endParaRPr lang="en-US" sz="3200" b="1" dirty="0"/>
          </a:p>
          <a:p>
            <a:pPr algn="ctr"/>
            <a:r>
              <a:rPr lang="en-US" sz="3200" b="1" dirty="0" smtClean="0">
                <a:hlinkClick r:id="rId4"/>
              </a:rPr>
              <a:t>andrew.eddy@athenaglobal.com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algn="ctr"/>
            <a:endParaRPr lang="en-US" sz="3200" b="1" dirty="0">
              <a:hlinkClick r:id="rId2"/>
            </a:endParaRP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3688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  Lifecycle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90046934"/>
              </p:ext>
            </p:extLst>
          </p:nvPr>
        </p:nvGraphicFramePr>
        <p:xfrm>
          <a:off x="0" y="1397000"/>
          <a:ext cx="9067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86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752599" y="101600"/>
            <a:ext cx="5867401" cy="7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GB" altLang="ja-JP" sz="2800" b="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Oversight Team (ROOT) Membership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z="1200" smtClean="0"/>
              <a:pPr>
                <a:defRPr/>
              </a:pPr>
              <a:t>3</a:t>
            </a:fld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26483" y="1219200"/>
            <a:ext cx="8828299" cy="549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dirty="0"/>
              <a:t>Space agencies from CEOS </a:t>
            </a:r>
            <a:r>
              <a:rPr lang="en-IE" sz="1600" b="1" dirty="0" smtClean="0"/>
              <a:t>Disaster working group:</a:t>
            </a:r>
          </a:p>
          <a:p>
            <a:r>
              <a:rPr lang="en-IE" sz="1400" dirty="0" smtClean="0">
                <a:solidFill>
                  <a:schemeClr val="tx2"/>
                </a:solidFill>
              </a:rPr>
              <a:t>CNES (</a:t>
            </a:r>
            <a:r>
              <a:rPr lang="en-IE" sz="1400" b="1" dirty="0" smtClean="0">
                <a:solidFill>
                  <a:schemeClr val="tx2"/>
                </a:solidFill>
              </a:rPr>
              <a:t>Patrice Benarroche- Co-chair</a:t>
            </a:r>
            <a:r>
              <a:rPr lang="en-IE" sz="1400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IE" sz="1400" dirty="0" smtClean="0">
                <a:solidFill>
                  <a:schemeClr val="tx2"/>
                </a:solidFill>
              </a:rPr>
              <a:t>ASI (Simona Zoffoli)</a:t>
            </a:r>
          </a:p>
          <a:p>
            <a:r>
              <a:rPr lang="en-IE" sz="1400" dirty="0" smtClean="0">
                <a:solidFill>
                  <a:schemeClr val="tx2"/>
                </a:solidFill>
              </a:rPr>
              <a:t>DLR (Jens Danzeglocke)</a:t>
            </a:r>
          </a:p>
          <a:p>
            <a:r>
              <a:rPr lang="en-IE" sz="1400" dirty="0" smtClean="0">
                <a:solidFill>
                  <a:schemeClr val="tx2"/>
                </a:solidFill>
              </a:rPr>
              <a:t>ESA (Ivan Petiteville and Philippe Bally)</a:t>
            </a:r>
          </a:p>
          <a:p>
            <a:r>
              <a:rPr lang="en-IE" sz="1400" dirty="0" smtClean="0">
                <a:solidFill>
                  <a:schemeClr val="tx2"/>
                </a:solidFill>
              </a:rPr>
              <a:t>JAXA (Chu Ishida and Nobuyoshi Fujimoto)</a:t>
            </a:r>
          </a:p>
          <a:p>
            <a:r>
              <a:rPr lang="en-IE" sz="1400" dirty="0" smtClean="0">
                <a:solidFill>
                  <a:schemeClr val="tx2"/>
                </a:solidFill>
              </a:rPr>
              <a:t>NASA (David Green and Stuart Frye)</a:t>
            </a:r>
          </a:p>
          <a:p>
            <a:r>
              <a:rPr lang="en-IE" sz="1400" dirty="0" smtClean="0">
                <a:solidFill>
                  <a:schemeClr val="tx2"/>
                </a:solidFill>
              </a:rPr>
              <a:t>USGS (Brenda Jones)</a:t>
            </a:r>
          </a:p>
          <a:p>
            <a:endParaRPr lang="en-IE" sz="1400" dirty="0"/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600" b="1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DRM Stakeholders:   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400" dirty="0" smtClean="0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World </a:t>
            </a:r>
            <a:r>
              <a:rPr lang="en-GB" altLang="ja-JP" sz="1400" dirty="0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Bank/GFDRR </a:t>
            </a:r>
            <a:r>
              <a:rPr lang="en-GB" altLang="ja-JP" sz="1400" dirty="0" smtClean="0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(</a:t>
            </a:r>
            <a:r>
              <a:rPr lang="en-GB" altLang="ja-JP" sz="1400" b="1" dirty="0" smtClean="0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Joe Leitmann (Co-Chair), </a:t>
            </a:r>
            <a:r>
              <a:rPr lang="en-GB" altLang="ja-JP" sz="1400" dirty="0" smtClean="0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Keiko </a:t>
            </a:r>
            <a:r>
              <a:rPr lang="en-GB" altLang="ja-JP" sz="1400" dirty="0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Saito and Tahir Akbar)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400" dirty="0" smtClean="0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UNDP (Chiara </a:t>
            </a:r>
            <a:r>
              <a:rPr lang="en-GB" altLang="ja-JP" sz="1400" dirty="0" err="1" smtClean="0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Mellucci</a:t>
            </a:r>
            <a:r>
              <a:rPr lang="en-GB" altLang="ja-JP" sz="1400" dirty="0" smtClean="0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400" dirty="0" smtClean="0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UNOSAT (Olivier </a:t>
            </a:r>
            <a:r>
              <a:rPr lang="en-GB" altLang="ja-JP" sz="1400" dirty="0" err="1" smtClean="0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Vandamme</a:t>
            </a:r>
            <a:r>
              <a:rPr lang="en-GB" altLang="ja-JP" sz="1400" dirty="0" smtClean="0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and  Einar Bjorgo)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400" dirty="0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European Commission (Francoise </a:t>
            </a:r>
            <a:r>
              <a:rPr lang="en-GB" altLang="ja-JP" sz="1400" dirty="0" err="1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Villette</a:t>
            </a:r>
            <a:r>
              <a:rPr lang="en-GB" altLang="ja-JP" sz="1400" dirty="0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and Peter </a:t>
            </a:r>
            <a:r>
              <a:rPr lang="en-GB" altLang="ja-JP" sz="1400" dirty="0" err="1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Spruyt</a:t>
            </a:r>
            <a:r>
              <a:rPr lang="en-GB" altLang="ja-JP" sz="1400" dirty="0">
                <a:solidFill>
                  <a:srgbClr val="1F497D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16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600" b="1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Other partners: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CURBE (University of Cambridge, Emily So)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COPE (University of Copenhagen, Nathan Clarke)</a:t>
            </a:r>
          </a:p>
          <a:p>
            <a:endParaRPr lang="en-IE" sz="1400" dirty="0"/>
          </a:p>
          <a:p>
            <a:r>
              <a:rPr lang="en-IE" sz="1400" dirty="0"/>
              <a:t>Secretariat support provided by Athena Global (Andrew Eddy</a:t>
            </a:r>
            <a:r>
              <a:rPr lang="en-IE" sz="1400" dirty="0" smtClean="0"/>
              <a:t>)</a:t>
            </a:r>
            <a:endParaRPr lang="en-GB" altLang="ja-JP" sz="1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600" b="1" dirty="0">
                <a:solidFill>
                  <a:srgbClr val="0066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Membership is open to all CEOS agencies with an interest in the RO.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</a:pPr>
            <a:r>
              <a:rPr lang="en-GB" altLang="ja-JP" sz="1600" b="1" dirty="0">
                <a:solidFill>
                  <a:srgbClr val="0066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Associate </a:t>
            </a:r>
            <a:r>
              <a:rPr lang="en-GB" altLang="ja-JP" sz="1600" b="1" dirty="0" smtClean="0">
                <a:solidFill>
                  <a:srgbClr val="0066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Membership is open to donors </a:t>
            </a:r>
            <a:r>
              <a:rPr lang="en-GB" altLang="ja-JP" sz="1600" b="1" dirty="0">
                <a:solidFill>
                  <a:srgbClr val="0066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and DRM </a:t>
            </a:r>
            <a:r>
              <a:rPr lang="en-GB" altLang="ja-JP" sz="1600" b="1" dirty="0" smtClean="0">
                <a:solidFill>
                  <a:srgbClr val="0066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stakeholders, and value-adding partners.</a:t>
            </a:r>
            <a:endParaRPr lang="en-GB" altLang="ja-JP" sz="14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7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87"/>
          <a:stretch>
            <a:fillRect/>
          </a:stretch>
        </p:blipFill>
        <p:spPr bwMode="auto">
          <a:xfrm>
            <a:off x="7648378" y="4388231"/>
            <a:ext cx="1009981" cy="10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9" r="8914"/>
          <a:stretch>
            <a:fillRect/>
          </a:stretch>
        </p:blipFill>
        <p:spPr bwMode="auto">
          <a:xfrm>
            <a:off x="7623741" y="3977675"/>
            <a:ext cx="1281221" cy="12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87"/>
          <a:stretch>
            <a:fillRect/>
          </a:stretch>
        </p:blipFill>
        <p:spPr bwMode="auto">
          <a:xfrm>
            <a:off x="7620223" y="3827515"/>
            <a:ext cx="1287788" cy="128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9" r="8914"/>
          <a:stretch>
            <a:fillRect/>
          </a:stretch>
        </p:blipFill>
        <p:spPr bwMode="auto">
          <a:xfrm>
            <a:off x="7629956" y="3698891"/>
            <a:ext cx="1281221" cy="12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87"/>
          <a:stretch>
            <a:fillRect/>
          </a:stretch>
        </p:blipFill>
        <p:spPr bwMode="auto">
          <a:xfrm>
            <a:off x="7620223" y="3544051"/>
            <a:ext cx="1287788" cy="128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9" r="8914"/>
          <a:stretch>
            <a:fillRect/>
          </a:stretch>
        </p:blipFill>
        <p:spPr bwMode="auto">
          <a:xfrm>
            <a:off x="7605453" y="3429035"/>
            <a:ext cx="1281221" cy="12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70318"/>
            <a:ext cx="4608512" cy="38088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6" name="Rectangle 95"/>
          <p:cNvSpPr/>
          <p:nvPr/>
        </p:nvSpPr>
        <p:spPr>
          <a:xfrm>
            <a:off x="395536" y="2389148"/>
            <a:ext cx="4608512" cy="381642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8" name="Rectangle 97"/>
          <p:cNvSpPr/>
          <p:nvPr/>
        </p:nvSpPr>
        <p:spPr>
          <a:xfrm>
            <a:off x="1123463" y="3835181"/>
            <a:ext cx="1204358" cy="94037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3500837" y="4438494"/>
            <a:ext cx="935727" cy="787981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ZoneTexte 102"/>
          <p:cNvSpPr txBox="1"/>
          <p:nvPr/>
        </p:nvSpPr>
        <p:spPr>
          <a:xfrm>
            <a:off x="3059832" y="2590389"/>
            <a:ext cx="122413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Overview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AOI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1031678" y="4035812"/>
            <a:ext cx="1296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Urban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zoom 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3330773" y="4571772"/>
            <a:ext cx="1296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Urban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zoom 2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1676400" y="314980"/>
            <a:ext cx="563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What will the RO consist of?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5292080" y="1407064"/>
            <a:ext cx="34563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B050"/>
                </a:solidFill>
              </a:rPr>
              <a:t>Overview area</a:t>
            </a:r>
          </a:p>
          <a:p>
            <a:r>
              <a:rPr lang="en-US" sz="1600" b="1" dirty="0" smtClean="0"/>
              <a:t>Mid-scale products from Sentinel data at 10m resolution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Change in landcover, open spaces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Vegetation loss or re-growth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Agriculture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Update frequency</a:t>
            </a:r>
            <a:r>
              <a:rPr lang="en-US" sz="1600" dirty="0" smtClean="0"/>
              <a:t>: </a:t>
            </a:r>
          </a:p>
          <a:p>
            <a:r>
              <a:rPr lang="en-US" sz="1600" dirty="0" smtClean="0"/>
              <a:t>every 10 days to 6 months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5292080" y="4158900"/>
            <a:ext cx="3679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Urban zooms</a:t>
            </a:r>
          </a:p>
          <a:p>
            <a:r>
              <a:rPr lang="en-US" sz="1600" b="1" dirty="0" smtClean="0"/>
              <a:t>Large scale products from very high resolution data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Buildings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Infrastructure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Camps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Update frequency: </a:t>
            </a:r>
            <a:endParaRPr lang="fr-FR" sz="1600" dirty="0" smtClean="0"/>
          </a:p>
          <a:p>
            <a:r>
              <a:rPr lang="fr-FR" sz="1600" dirty="0" err="1" smtClean="0"/>
              <a:t>every</a:t>
            </a:r>
            <a:r>
              <a:rPr lang="fr-FR" sz="1600" dirty="0" smtClean="0"/>
              <a:t> 2 to</a:t>
            </a:r>
            <a:r>
              <a:rPr lang="en-US" sz="1600" dirty="0" smtClean="0"/>
              <a:t> 4 months</a:t>
            </a:r>
            <a:endParaRPr lang="fr-FR" sz="1600" dirty="0" smtClean="0"/>
          </a:p>
        </p:txBody>
      </p:sp>
      <p:sp>
        <p:nvSpPr>
          <p:cNvPr id="137" name="ZoneTexte 136"/>
          <p:cNvSpPr txBox="1"/>
          <p:nvPr/>
        </p:nvSpPr>
        <p:spPr>
          <a:xfrm>
            <a:off x="43966" y="1403289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Collection of images and maps at several scales</a:t>
            </a:r>
          </a:p>
          <a:p>
            <a:pPr algn="ctr"/>
            <a:r>
              <a:rPr lang="en-US" sz="1600" b="1" dirty="0" smtClean="0"/>
              <a:t>For 3 to 5 years after a major disaster </a:t>
            </a:r>
          </a:p>
          <a:p>
            <a:pPr algn="ctr"/>
            <a:r>
              <a:rPr lang="en-US" sz="1600" b="1" dirty="0" smtClean="0"/>
              <a:t>(duration to match recovery framework)  </a:t>
            </a:r>
            <a:endParaRPr lang="en-US" sz="16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87"/>
          <a:stretch>
            <a:fillRect/>
          </a:stretch>
        </p:blipFill>
        <p:spPr bwMode="auto">
          <a:xfrm>
            <a:off x="7601935" y="3333929"/>
            <a:ext cx="1287788" cy="128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9" r="8914"/>
          <a:stretch>
            <a:fillRect/>
          </a:stretch>
        </p:blipFill>
        <p:spPr bwMode="auto">
          <a:xfrm>
            <a:off x="7608501" y="3192269"/>
            <a:ext cx="1281221" cy="12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285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65100" y="206385"/>
            <a:ext cx="8839200" cy="5400675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Tahoma"/>
                <a:cs typeface="Tahoma"/>
              </a:rPr>
              <a:t>Geo-Information in Response &amp; Recovery</a:t>
            </a:r>
          </a:p>
        </p:txBody>
      </p:sp>
      <p:pic>
        <p:nvPicPr>
          <p:cNvPr id="8195" name="Picture 3" descr="Response Model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75" y="1412875"/>
            <a:ext cx="8089900" cy="5289550"/>
          </a:xfrm>
          <a:prstGeom prst="rect">
            <a:avLst/>
          </a:prstGeom>
          <a:solidFill>
            <a:srgbClr val="FF0000">
              <a:alpha val="23921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79438" y="1593850"/>
            <a:ext cx="7997825" cy="4275138"/>
          </a:xfrm>
          <a:prstGeom prst="rect">
            <a:avLst/>
          </a:prstGeom>
          <a:noFill/>
          <a:ln w="28575">
            <a:solidFill>
              <a:srgbClr val="A4005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 rot="-5400000">
            <a:off x="-741362" y="3541713"/>
            <a:ext cx="29718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 algn="ctr" eaLnBrk="0" hangingPunct="0"/>
            <a:r>
              <a:rPr lang="en-US" altLang="en-US" sz="1400" b="1">
                <a:solidFill>
                  <a:srgbClr val="044D72"/>
                </a:solidFill>
                <a:latin typeface="Calibri" pitchFamily="34" charset="0"/>
              </a:rPr>
              <a:t>Demand for geo-information</a:t>
            </a:r>
            <a:endParaRPr lang="en-US" sz="1400" b="1" noProof="1">
              <a:solidFill>
                <a:srgbClr val="044D72"/>
              </a:solidFill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5410" y="1597307"/>
            <a:ext cx="1215343" cy="4247908"/>
          </a:xfrm>
          <a:prstGeom prst="roundRect">
            <a:avLst/>
          </a:prstGeom>
          <a:solidFill>
            <a:srgbClr val="FBFF76">
              <a:alpha val="48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1447362" y="2405500"/>
            <a:ext cx="267378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ct val="100000"/>
              </a:spcAft>
              <a:buSzPct val="25000"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Verdana"/>
                <a:cs typeface="Arial"/>
              </a:rPr>
              <a:t>Highest current use during crisis – need to develop methodologies and products for recovery planning and monitoring</a:t>
            </a:r>
            <a:endParaRPr lang="en-US" sz="1400" kern="0" dirty="0">
              <a:solidFill>
                <a:srgbClr val="000000"/>
              </a:solidFill>
              <a:latin typeface="Verdana"/>
              <a:cs typeface="Arial"/>
            </a:endParaRPr>
          </a:p>
        </p:txBody>
      </p:sp>
      <p:sp>
        <p:nvSpPr>
          <p:cNvPr id="2" name="Right Arrow 1"/>
          <p:cNvSpPr/>
          <p:nvPr/>
        </p:nvSpPr>
        <p:spPr>
          <a:xfrm rot="580796">
            <a:off x="3641844" y="2605659"/>
            <a:ext cx="1335487" cy="21150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11555" y="1597307"/>
            <a:ext cx="2665708" cy="4247908"/>
          </a:xfrm>
          <a:prstGeom prst="roundRect">
            <a:avLst/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 w="508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FFFFFF"/>
                </a:solidFill>
              </a:rPr>
              <a:t>Recovery Observatory</a:t>
            </a:r>
            <a:r>
              <a:rPr lang="en-GB" b="1" dirty="0">
                <a:solidFill>
                  <a:srgbClr val="FFFFFF"/>
                </a:solidFill>
              </a:rPr>
              <a:t> </a:t>
            </a:r>
            <a:r>
              <a:rPr lang="en-GB" b="1" dirty="0" smtClean="0">
                <a:solidFill>
                  <a:srgbClr val="FFFFFF"/>
                </a:solidFill>
              </a:rPr>
              <a:t>added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8702" y="6571620"/>
            <a:ext cx="23679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Slide adapted from UNOSAT Luca </a:t>
            </a:r>
            <a:r>
              <a:rPr lang="en-US" sz="900" dirty="0" err="1" smtClean="0"/>
              <a:t>dell’Oro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05867404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052085" y="101600"/>
            <a:ext cx="5491716" cy="7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GB" altLang="ja-JP" sz="2000" dirty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</a:t>
            </a:r>
            <a:r>
              <a:rPr lang="en-GB" altLang="ja-JP" b="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RO Status Overview</a:t>
            </a:r>
            <a:endParaRPr lang="en-US" b="0" dirty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z="1200" smtClean="0"/>
              <a:pPr>
                <a:defRPr/>
              </a:pPr>
              <a:t>6</a:t>
            </a:fld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88538"/>
            <a:ext cx="9085263" cy="517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Recovery </a:t>
            </a:r>
            <a:r>
              <a:rPr lang="en-GB" altLang="ja-JP" sz="2200" dirty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Observatory ready for triggering since 1 January, 2015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Collaboration attempted on Cyclone Pam (</a:t>
            </a:r>
            <a:r>
              <a:rPr lang="en-GB" altLang="ja-JP" sz="2200" dirty="0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Vanuatu, March/April 2015 </a:t>
            </a:r>
            <a:r>
              <a:rPr lang="en-GB" altLang="ja-JP" sz="2200" dirty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– see Lessons Learned Report), </a:t>
            </a:r>
            <a:r>
              <a:rPr lang="en-GB" altLang="ja-JP" sz="2200" dirty="0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highlighting </a:t>
            </a:r>
            <a:r>
              <a:rPr lang="en-GB" altLang="ja-JP" sz="2200" dirty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contradictions between Rapid Assessment and Recovery support</a:t>
            </a:r>
            <a:r>
              <a:rPr lang="en-GB" altLang="ja-JP" sz="2200" dirty="0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;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CNES-commissioned study on RO product definition and image requirements presented to DRM </a:t>
            </a:r>
            <a:r>
              <a:rPr lang="en-GB" altLang="ja-JP" sz="2200" dirty="0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stakeholders;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Finalization of RO data infrastructure fall 2015;</a:t>
            </a:r>
            <a:endParaRPr lang="en-GB" altLang="ja-JP" sz="2200" dirty="0">
              <a:solidFill>
                <a:srgbClr val="1F497D"/>
              </a:solidFill>
              <a:latin typeface="Arial"/>
              <a:ea typeface="ＭＳ Ｐゴシック" pitchFamily="50" charset="-128"/>
              <a:cs typeface="Arial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Demonstrator decided spring 2016 </a:t>
            </a:r>
            <a:r>
              <a:rPr lang="en-GB" altLang="ja-JP" sz="2200" dirty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(</a:t>
            </a:r>
            <a:r>
              <a:rPr lang="en-GB" altLang="ja-JP" sz="2200" dirty="0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Malawi; Nepal; Syria?);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 smtClean="0">
                <a:solidFill>
                  <a:srgbClr val="1F497D"/>
                </a:solidFill>
                <a:latin typeface="Arial"/>
                <a:ea typeface="ＭＳ Ｐゴシック" pitchFamily="50" charset="-128"/>
                <a:cs typeface="Arial"/>
              </a:rPr>
              <a:t>Demonstrator under final definition; acquisitions begun;</a:t>
            </a:r>
            <a:endParaRPr lang="en-GB" altLang="ja-JP" sz="2200" dirty="0">
              <a:solidFill>
                <a:srgbClr val="1F497D"/>
              </a:solidFill>
              <a:latin typeface="Arial"/>
              <a:ea typeface="ＭＳ Ｐゴシック" pitchFamily="50" charset="-128"/>
              <a:cs typeface="Arial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>
                <a:solidFill>
                  <a:srgbClr val="FF6600"/>
                </a:solidFill>
                <a:latin typeface="Arial"/>
                <a:ea typeface="ＭＳ Ｐゴシック" pitchFamily="50" charset="-128"/>
                <a:cs typeface="Arial"/>
              </a:rPr>
              <a:t>Triggering of the RO after a major event or as follow-on to demonstration work in Malawi (in </a:t>
            </a:r>
            <a:r>
              <a:rPr lang="en-GB" altLang="ja-JP" sz="2200" dirty="0" smtClean="0">
                <a:solidFill>
                  <a:srgbClr val="FF6600"/>
                </a:solidFill>
                <a:latin typeface="Arial"/>
                <a:ea typeface="ＭＳ Ｐゴシック" pitchFamily="50" charset="-128"/>
                <a:cs typeface="Arial"/>
              </a:rPr>
              <a:t>2016 or early 2017)</a:t>
            </a:r>
            <a:r>
              <a:rPr lang="en-GB" altLang="ja-JP" sz="2200" dirty="0">
                <a:solidFill>
                  <a:srgbClr val="FF6600"/>
                </a:solidFill>
                <a:latin typeface="Arial"/>
                <a:ea typeface="ＭＳ Ｐゴシック" pitchFamily="50" charset="-128"/>
                <a:cs typeface="Arial"/>
              </a:rPr>
              <a:t>; 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>
                <a:solidFill>
                  <a:srgbClr val="FF6600"/>
                </a:solidFill>
                <a:latin typeface="Arial"/>
                <a:ea typeface="ＭＳ Ｐゴシック" pitchFamily="50" charset="-128"/>
                <a:cs typeface="Arial"/>
              </a:rPr>
              <a:t>Evaluation at RO + 6 months;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GB" altLang="ja-JP" sz="2200" dirty="0">
                <a:solidFill>
                  <a:srgbClr val="FF6600"/>
                </a:solidFill>
                <a:latin typeface="Arial"/>
                <a:ea typeface="ＭＳ Ｐゴシック" pitchFamily="50" charset="-128"/>
                <a:cs typeface="Arial"/>
              </a:rPr>
              <a:t>Lessons learned and sustainability strategy after evaluation of 1</a:t>
            </a:r>
            <a:r>
              <a:rPr lang="en-GB" altLang="ja-JP" sz="2200" baseline="30000" dirty="0">
                <a:solidFill>
                  <a:srgbClr val="FF6600"/>
                </a:solidFill>
                <a:latin typeface="Arial"/>
                <a:ea typeface="ＭＳ Ｐゴシック" pitchFamily="50" charset="-128"/>
                <a:cs typeface="Arial"/>
              </a:rPr>
              <a:t>st</a:t>
            </a:r>
            <a:r>
              <a:rPr lang="en-GB" altLang="ja-JP" sz="2200" dirty="0">
                <a:solidFill>
                  <a:srgbClr val="FF6600"/>
                </a:solidFill>
                <a:latin typeface="Arial"/>
                <a:ea typeface="ＭＳ Ｐゴシック" pitchFamily="50" charset="-128"/>
                <a:cs typeface="Arial"/>
              </a:rPr>
              <a:t> 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05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188913"/>
            <a:ext cx="5415121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RO Demonstrator 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96863" y="1490132"/>
            <a:ext cx="8686272" cy="5198535"/>
          </a:xfrm>
        </p:spPr>
        <p:txBody>
          <a:bodyPr/>
          <a:lstStyle/>
          <a:p>
            <a:r>
              <a:rPr lang="fr-FR" sz="2200" b="0" dirty="0" err="1" smtClean="0"/>
              <a:t>Assessment</a:t>
            </a:r>
            <a:r>
              <a:rPr lang="fr-FR" sz="2200" b="0" dirty="0" smtClean="0"/>
              <a:t> of a </a:t>
            </a:r>
            <a:r>
              <a:rPr lang="fr-FR" sz="2200" b="0" dirty="0" err="1" smtClean="0"/>
              <a:t>Recovery</a:t>
            </a:r>
            <a:r>
              <a:rPr lang="fr-FR" sz="2200" b="0" dirty="0" smtClean="0"/>
              <a:t> </a:t>
            </a:r>
            <a:r>
              <a:rPr lang="fr-FR" sz="2200" b="0" dirty="0" err="1" smtClean="0"/>
              <a:t>Observatory</a:t>
            </a:r>
            <a:r>
              <a:rPr lang="fr-FR" sz="2200" b="0" dirty="0" smtClean="0"/>
              <a:t> « </a:t>
            </a:r>
            <a:r>
              <a:rPr lang="fr-FR" sz="2200" dirty="0" err="1"/>
              <a:t>D</a:t>
            </a:r>
            <a:r>
              <a:rPr lang="fr-FR" sz="2200" b="0" dirty="0" err="1" smtClean="0"/>
              <a:t>emonstrator</a:t>
            </a:r>
            <a:r>
              <a:rPr lang="fr-FR" sz="2200" b="0" dirty="0" smtClean="0"/>
              <a:t> » </a:t>
            </a:r>
            <a:r>
              <a:rPr lang="fr-FR" sz="2200" b="0" dirty="0" err="1" smtClean="0"/>
              <a:t>initiated</a:t>
            </a:r>
            <a:r>
              <a:rPr lang="fr-FR" sz="2200" b="0" dirty="0" smtClean="0"/>
              <a:t> in the scope of 2015 Malawi flood </a:t>
            </a:r>
            <a:r>
              <a:rPr lang="fr-FR" sz="2200" b="0" dirty="0" err="1" smtClean="0"/>
              <a:t>recovery</a:t>
            </a:r>
            <a:r>
              <a:rPr lang="fr-FR" sz="2200" b="0" dirty="0" smtClean="0"/>
              <a:t>.</a:t>
            </a:r>
          </a:p>
          <a:p>
            <a:r>
              <a:rPr lang="fr-FR" sz="2200" b="0" dirty="0" smtClean="0"/>
              <a:t>Extensive discussions </a:t>
            </a:r>
            <a:r>
              <a:rPr lang="fr-FR" sz="2200" b="0" dirty="0" err="1" smtClean="0"/>
              <a:t>with</a:t>
            </a:r>
            <a:r>
              <a:rPr lang="fr-FR" sz="2200" b="0" dirty="0" smtClean="0"/>
              <a:t> end-</a:t>
            </a:r>
            <a:r>
              <a:rPr lang="fr-FR" sz="2200" b="0" dirty="0" err="1" smtClean="0"/>
              <a:t>users</a:t>
            </a:r>
            <a:r>
              <a:rPr lang="fr-FR" sz="2200" b="0" dirty="0" smtClean="0"/>
              <a:t> (WB and Malawi </a:t>
            </a:r>
            <a:r>
              <a:rPr lang="fr-FR" sz="2200" b="0" dirty="0" err="1" smtClean="0"/>
              <a:t>Govt</a:t>
            </a:r>
            <a:r>
              <a:rPr lang="fr-FR" sz="2200" b="0" dirty="0" smtClean="0"/>
              <a:t>) </a:t>
            </a:r>
            <a:r>
              <a:rPr lang="fr-FR" sz="2200" b="0" dirty="0" err="1" smtClean="0"/>
              <a:t>led</a:t>
            </a:r>
            <a:r>
              <a:rPr lang="fr-FR" sz="2200" b="0" dirty="0" smtClean="0"/>
              <a:t> to an extension of the </a:t>
            </a:r>
            <a:r>
              <a:rPr lang="fr-FR" sz="2200" b="0" dirty="0" err="1" smtClean="0"/>
              <a:t>Demonstrator</a:t>
            </a:r>
            <a:r>
              <a:rPr lang="fr-FR" sz="2200" b="0" dirty="0" smtClean="0"/>
              <a:t> in </a:t>
            </a:r>
            <a:r>
              <a:rPr lang="fr-FR" sz="2200" b="0" dirty="0" err="1" smtClean="0"/>
              <a:t>order</a:t>
            </a:r>
            <a:r>
              <a:rPr lang="fr-FR" sz="2200" b="0" dirty="0" smtClean="0"/>
              <a:t> to </a:t>
            </a:r>
            <a:r>
              <a:rPr lang="fr-FR" sz="2200" b="0" dirty="0" err="1" smtClean="0"/>
              <a:t>cover</a:t>
            </a:r>
            <a:r>
              <a:rPr lang="fr-FR" sz="2200" b="0" dirty="0" smtClean="0"/>
              <a:t> more </a:t>
            </a:r>
            <a:r>
              <a:rPr lang="en-US" sz="2200" dirty="0" smtClean="0"/>
              <a:t>potential </a:t>
            </a:r>
            <a:r>
              <a:rPr lang="en-US" sz="2200" dirty="0"/>
              <a:t>areas where the RO may bring useful information. </a:t>
            </a:r>
            <a:r>
              <a:rPr lang="en-US" sz="2200" dirty="0" smtClean="0"/>
              <a:t>Following WB proposals, it has been agreed during ROOT </a:t>
            </a:r>
            <a:r>
              <a:rPr lang="en-US" sz="2200" dirty="0" err="1" smtClean="0"/>
              <a:t>telecon</a:t>
            </a:r>
            <a:r>
              <a:rPr lang="en-US" sz="2200" dirty="0" smtClean="0"/>
              <a:t> on the 28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of June to </a:t>
            </a:r>
            <a:r>
              <a:rPr lang="en-US" sz="2200" dirty="0"/>
              <a:t>provide </a:t>
            </a:r>
            <a:r>
              <a:rPr lang="en-US" sz="2200" dirty="0" smtClean="0"/>
              <a:t>additional showcases </a:t>
            </a:r>
            <a:r>
              <a:rPr lang="en-US" sz="2200" dirty="0"/>
              <a:t>for building </a:t>
            </a:r>
            <a:r>
              <a:rPr lang="en-US" sz="2200" dirty="0" smtClean="0"/>
              <a:t>reconstructions (Nepal) </a:t>
            </a:r>
            <a:r>
              <a:rPr lang="en-US" sz="2200" dirty="0"/>
              <a:t>and agriculture recovery over large </a:t>
            </a:r>
            <a:r>
              <a:rPr lang="en-US" sz="2200" dirty="0" smtClean="0"/>
              <a:t>areas (Syria).</a:t>
            </a:r>
            <a:endParaRPr lang="fr-FR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13485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336550"/>
            <a:ext cx="5567521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Demonstrator in Malawi (1/8)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96863" y="1490133"/>
            <a:ext cx="4884737" cy="4301068"/>
          </a:xfrm>
        </p:spPr>
        <p:txBody>
          <a:bodyPr/>
          <a:lstStyle/>
          <a:p>
            <a:r>
              <a:rPr lang="fr-FR" sz="2200" dirty="0" err="1" smtClean="0"/>
              <a:t>After</a:t>
            </a:r>
            <a:r>
              <a:rPr lang="fr-FR" sz="2200" dirty="0" smtClean="0"/>
              <a:t> </a:t>
            </a:r>
            <a:r>
              <a:rPr lang="fr-FR" sz="2200" dirty="0" err="1" smtClean="0"/>
              <a:t>several</a:t>
            </a:r>
            <a:r>
              <a:rPr lang="fr-FR" sz="2200" dirty="0" smtClean="0"/>
              <a:t> propositions, </a:t>
            </a:r>
            <a:r>
              <a:rPr lang="fr-FR" sz="2200" dirty="0" err="1" smtClean="0"/>
              <a:t>AoIs</a:t>
            </a:r>
            <a:r>
              <a:rPr lang="fr-FR" sz="2200" dirty="0" smtClean="0"/>
              <a:t> have </a:t>
            </a:r>
            <a:r>
              <a:rPr lang="fr-FR" sz="2200" dirty="0" err="1" smtClean="0"/>
              <a:t>converged</a:t>
            </a:r>
            <a:r>
              <a:rPr lang="fr-FR" sz="2200" dirty="0" smtClean="0"/>
              <a:t> for Malawi. Final </a:t>
            </a:r>
            <a:r>
              <a:rPr lang="fr-FR" sz="2200" dirty="0" err="1"/>
              <a:t>sign</a:t>
            </a:r>
            <a:r>
              <a:rPr lang="fr-FR" sz="2200" dirty="0"/>
              <a:t>-off of </a:t>
            </a:r>
            <a:r>
              <a:rPr lang="fr-FR" sz="2200" dirty="0" err="1"/>
              <a:t>Government</a:t>
            </a:r>
            <a:r>
              <a:rPr lang="fr-FR" sz="2200" dirty="0"/>
              <a:t> of Malawi </a:t>
            </a:r>
            <a:r>
              <a:rPr lang="fr-FR" sz="2200" dirty="0" err="1"/>
              <a:t>expected</a:t>
            </a:r>
            <a:r>
              <a:rPr lang="fr-FR" sz="2200" dirty="0"/>
              <a:t> </a:t>
            </a:r>
            <a:r>
              <a:rPr lang="fr-FR" sz="2200" dirty="0" err="1"/>
              <a:t>September</a:t>
            </a:r>
            <a:r>
              <a:rPr lang="fr-FR" sz="2200" dirty="0"/>
              <a:t> </a:t>
            </a:r>
            <a:r>
              <a:rPr lang="fr-FR" sz="2200" dirty="0" smtClean="0"/>
              <a:t>2016. Agreement </a:t>
            </a:r>
            <a:r>
              <a:rPr lang="fr-FR" sz="2200" dirty="0"/>
              <a:t>in </a:t>
            </a:r>
            <a:r>
              <a:rPr lang="fr-FR" sz="2200" dirty="0" err="1"/>
              <a:t>principle</a:t>
            </a:r>
            <a:r>
              <a:rPr lang="fr-FR" sz="2200" dirty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</a:t>
            </a:r>
            <a:r>
              <a:rPr lang="fr-FR" sz="2200" dirty="0" err="1" smtClean="0"/>
              <a:t>given</a:t>
            </a:r>
            <a:endParaRPr lang="fr-FR" sz="2200" dirty="0" smtClean="0"/>
          </a:p>
          <a:p>
            <a:r>
              <a:rPr lang="fr-FR" sz="2200" dirty="0" err="1"/>
              <a:t>Activities</a:t>
            </a:r>
            <a:r>
              <a:rPr lang="fr-FR" sz="2200" dirty="0"/>
              <a:t> </a:t>
            </a:r>
            <a:r>
              <a:rPr lang="fr-FR" sz="2200" dirty="0" err="1"/>
              <a:t>identified</a:t>
            </a:r>
            <a:r>
              <a:rPr lang="fr-FR" sz="2200" dirty="0"/>
              <a:t> are </a:t>
            </a:r>
            <a:r>
              <a:rPr lang="fr-FR" sz="2200" dirty="0" err="1"/>
              <a:t>extracted</a:t>
            </a:r>
            <a:r>
              <a:rPr lang="fr-FR" sz="2200" dirty="0"/>
              <a:t> </a:t>
            </a:r>
            <a:r>
              <a:rPr lang="fr-FR" sz="2200" dirty="0" err="1"/>
              <a:t>from</a:t>
            </a:r>
            <a:r>
              <a:rPr lang="fr-FR" sz="2200" dirty="0"/>
              <a:t> Malawi National </a:t>
            </a:r>
            <a:r>
              <a:rPr lang="fr-FR" sz="2200" dirty="0" err="1"/>
              <a:t>Disaster</a:t>
            </a:r>
            <a:r>
              <a:rPr lang="fr-FR" sz="2200" dirty="0"/>
              <a:t> </a:t>
            </a:r>
            <a:r>
              <a:rPr lang="fr-FR" sz="2200" dirty="0" err="1"/>
              <a:t>Recovery</a:t>
            </a:r>
            <a:r>
              <a:rPr lang="fr-FR" sz="2200" dirty="0"/>
              <a:t> Framework document (NDRF) in </a:t>
            </a:r>
            <a:r>
              <a:rPr lang="fr-FR" sz="2200" dirty="0" err="1"/>
              <a:t>order</a:t>
            </a:r>
            <a:r>
              <a:rPr lang="fr-FR" sz="2200" dirty="0"/>
              <a:t> to </a:t>
            </a:r>
            <a:r>
              <a:rPr lang="fr-FR" sz="2200" dirty="0" err="1"/>
              <a:t>address</a:t>
            </a:r>
            <a:r>
              <a:rPr lang="fr-FR" sz="2200" dirty="0"/>
              <a:t> final user </a:t>
            </a:r>
            <a:r>
              <a:rPr lang="fr-FR" sz="2200" dirty="0" err="1"/>
              <a:t>needs</a:t>
            </a:r>
            <a:r>
              <a:rPr lang="fr-FR" sz="2200" dirty="0"/>
              <a:t> as </a:t>
            </a:r>
            <a:r>
              <a:rPr lang="fr-FR" sz="2200" dirty="0" err="1"/>
              <a:t>closely</a:t>
            </a:r>
            <a:r>
              <a:rPr lang="fr-FR" sz="2200" dirty="0"/>
              <a:t> as possible</a:t>
            </a:r>
          </a:p>
          <a:p>
            <a:endParaRPr lang="fr-FR" sz="22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4" t="13122" r="31343" b="13321"/>
          <a:stretch/>
        </p:blipFill>
        <p:spPr>
          <a:xfrm>
            <a:off x="5029200" y="1295400"/>
            <a:ext cx="3970362" cy="549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479" y="336550"/>
            <a:ext cx="5567521" cy="501650"/>
          </a:xfrm>
        </p:spPr>
        <p:txBody>
          <a:bodyPr/>
          <a:lstStyle/>
          <a:p>
            <a:r>
              <a:rPr lang="en-US" dirty="0" smtClean="0">
                <a:latin typeface="Tahoma"/>
                <a:cs typeface="Tahoma"/>
              </a:rPr>
              <a:t>Demonstrator in Malawi (2/8)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50233" y="1310185"/>
            <a:ext cx="4198937" cy="5198535"/>
          </a:xfrm>
        </p:spPr>
        <p:txBody>
          <a:bodyPr/>
          <a:lstStyle/>
          <a:p>
            <a:pPr marL="0" indent="0">
              <a:buNone/>
            </a:pPr>
            <a:r>
              <a:rPr lang="fr-FR" sz="2200" dirty="0" err="1"/>
              <a:t>Three</a:t>
            </a:r>
            <a:r>
              <a:rPr lang="fr-FR" sz="2200" dirty="0"/>
              <a:t> </a:t>
            </a:r>
            <a:r>
              <a:rPr lang="fr-FR" sz="2200" dirty="0" err="1" smtClean="0"/>
              <a:t>AoIs</a:t>
            </a:r>
            <a:r>
              <a:rPr lang="fr-FR" sz="2200" dirty="0" smtClean="0"/>
              <a:t> </a:t>
            </a:r>
            <a:r>
              <a:rPr lang="fr-FR" sz="2200" dirty="0" err="1" smtClean="0"/>
              <a:t>retained</a:t>
            </a:r>
            <a:r>
              <a:rPr lang="fr-FR" sz="2200" dirty="0" smtClean="0"/>
              <a:t> :</a:t>
            </a:r>
            <a:endParaRPr lang="fr-FR" sz="2200" dirty="0"/>
          </a:p>
          <a:p>
            <a:r>
              <a:rPr lang="fr-FR" sz="2200" dirty="0" err="1"/>
              <a:t>Makhanga</a:t>
            </a:r>
            <a:r>
              <a:rPr lang="fr-FR" sz="2200" dirty="0"/>
              <a:t> river </a:t>
            </a:r>
            <a:r>
              <a:rPr lang="fr-FR" sz="2200" dirty="0" err="1"/>
              <a:t>bed</a:t>
            </a:r>
            <a:r>
              <a:rPr lang="fr-FR" sz="2200" dirty="0"/>
              <a:t> </a:t>
            </a:r>
            <a:r>
              <a:rPr lang="fr-FR" sz="2200" dirty="0" err="1"/>
              <a:t>assessment</a:t>
            </a:r>
            <a:r>
              <a:rPr lang="fr-FR" sz="2200" dirty="0"/>
              <a:t> (DEM)</a:t>
            </a:r>
          </a:p>
          <a:p>
            <a:r>
              <a:rPr lang="fr-FR" sz="2200" dirty="0" smtClean="0"/>
              <a:t>monitoring </a:t>
            </a:r>
            <a:r>
              <a:rPr lang="fr-FR" sz="2200" dirty="0"/>
              <a:t>for agricultural damage in « </a:t>
            </a:r>
            <a:r>
              <a:rPr lang="fr-FR" sz="2200" dirty="0" err="1"/>
              <a:t>Elephant</a:t>
            </a:r>
            <a:r>
              <a:rPr lang="fr-FR" sz="2200" dirty="0"/>
              <a:t> Marsh »</a:t>
            </a:r>
          </a:p>
          <a:p>
            <a:r>
              <a:rPr lang="fr-FR" sz="2200" dirty="0" err="1"/>
              <a:t>Thabwa</a:t>
            </a:r>
            <a:r>
              <a:rPr lang="fr-FR" sz="2200" dirty="0"/>
              <a:t> road </a:t>
            </a:r>
            <a:r>
              <a:rPr lang="fr-FR" sz="2200" dirty="0" smtClean="0"/>
              <a:t>reconstruction</a:t>
            </a:r>
            <a:endParaRPr lang="fr-FR" sz="2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7" r="20149" b="13414"/>
          <a:stretch/>
        </p:blipFill>
        <p:spPr>
          <a:xfrm>
            <a:off x="4449170" y="1295400"/>
            <a:ext cx="4694830" cy="46752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6" b="11105"/>
          <a:stretch/>
        </p:blipFill>
        <p:spPr>
          <a:xfrm>
            <a:off x="2057094" y="4072151"/>
            <a:ext cx="3962705" cy="2819400"/>
          </a:xfrm>
          <a:prstGeom prst="rect">
            <a:avLst/>
          </a:prstGeom>
        </p:spPr>
      </p:pic>
      <p:sp>
        <p:nvSpPr>
          <p:cNvPr id="5" name="Flèche courbée vers le haut 4"/>
          <p:cNvSpPr/>
          <p:nvPr/>
        </p:nvSpPr>
        <p:spPr>
          <a:xfrm rot="9919281">
            <a:off x="4002582" y="4137459"/>
            <a:ext cx="2593829" cy="533400"/>
          </a:xfrm>
          <a:prstGeom prst="curvedUpArrow">
            <a:avLst/>
          </a:prstGeom>
          <a:solidFill>
            <a:schemeClr val="bg1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ZoneTexte 5"/>
          <p:cNvSpPr txBox="1"/>
          <p:nvPr/>
        </p:nvSpPr>
        <p:spPr>
          <a:xfrm rot="20505505">
            <a:off x="4049617" y="3795884"/>
            <a:ext cx="1862046" cy="369330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FFC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</a:rPr>
              <a:t>SERTIT </a:t>
            </a:r>
            <a:r>
              <a:rPr kumimoji="0" lang="fr-FR" sz="1800" b="0" i="0" u="none" strike="noStrike" cap="none" spc="0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uFillTx/>
              </a:rPr>
              <a:t>proposal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69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18121</TotalTime>
  <Words>1762</Words>
  <Application>Microsoft Office PowerPoint</Application>
  <PresentationFormat>Affichage à l'écran (4:3)</PresentationFormat>
  <Paragraphs>326</Paragraphs>
  <Slides>27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Default</vt:lpstr>
      <vt:lpstr>WG Disasters # 6,  RO and Data Licensing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RO Demonstrator </vt:lpstr>
      <vt:lpstr>Demonstrator in Malawi (1/8)</vt:lpstr>
      <vt:lpstr>Demonstrator in Malawi (2/8)</vt:lpstr>
      <vt:lpstr>Demonstrator in Malawi (3/8)</vt:lpstr>
      <vt:lpstr>Demonstrator in Malawi (4/8) Thabwa Road</vt:lpstr>
      <vt:lpstr>Demonstrator in Malawi (5/8) Thabwa Road</vt:lpstr>
      <vt:lpstr>Demonstrator in Malawi (6/8) Thabwa Road</vt:lpstr>
      <vt:lpstr>Demonstrator in Malawi (7/8) Thabwa Road</vt:lpstr>
      <vt:lpstr>Demonstrator in Malawi (8/8) Thabwa Road</vt:lpstr>
      <vt:lpstr>Demonstrator in Nepal (1/2)</vt:lpstr>
      <vt:lpstr>Présentation PowerPoint</vt:lpstr>
      <vt:lpstr>Demonstrator in Syria</vt:lpstr>
      <vt:lpstr>Demonstrator coverage (1/2)</vt:lpstr>
      <vt:lpstr>Demonstrator coverage (2/2)</vt:lpstr>
      <vt:lpstr>Next steps</vt:lpstr>
      <vt:lpstr>EO data licensing for disasters</vt:lpstr>
      <vt:lpstr>COPE Report</vt:lpstr>
      <vt:lpstr>Next Steps</vt:lpstr>
      <vt:lpstr>Conclusions</vt:lpstr>
      <vt:lpstr>Présentation PowerPoint</vt:lpstr>
      <vt:lpstr>RO  Lifecycle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Hosford</cp:lastModifiedBy>
  <cp:revision>182</cp:revision>
  <cp:lastPrinted>2016-04-11T14:44:55Z</cp:lastPrinted>
  <dcterms:modified xsi:type="dcterms:W3CDTF">2016-09-07T16:00:58Z</dcterms:modified>
</cp:coreProperties>
</file>