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viewProps.xml" ContentType="application/vnd.openxmlformats-officedocument.presentationml.viewProp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Default Extension="emf" ContentType="image/x-emf"/>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tiff" ContentType="image/tiff"/>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4898" r:id="rId2"/>
    <p:sldMasterId id="2147484910" r:id="rId3"/>
  </p:sldMasterIdLst>
  <p:notesMasterIdLst>
    <p:notesMasterId r:id="rId53"/>
  </p:notesMasterIdLst>
  <p:handoutMasterIdLst>
    <p:handoutMasterId r:id="rId54"/>
  </p:handoutMasterIdLst>
  <p:sldIdLst>
    <p:sldId id="1079" r:id="rId4"/>
    <p:sldId id="1080" r:id="rId5"/>
    <p:sldId id="1091" r:id="rId6"/>
    <p:sldId id="1095" r:id="rId7"/>
    <p:sldId id="1206" r:id="rId8"/>
    <p:sldId id="1209" r:id="rId9"/>
    <p:sldId id="1207" r:id="rId10"/>
    <p:sldId id="1182" r:id="rId11"/>
    <p:sldId id="1100" r:id="rId12"/>
    <p:sldId id="1164" r:id="rId13"/>
    <p:sldId id="1127" r:id="rId14"/>
    <p:sldId id="1193" r:id="rId15"/>
    <p:sldId id="1192" r:id="rId16"/>
    <p:sldId id="1204" r:id="rId17"/>
    <p:sldId id="1165" r:id="rId18"/>
    <p:sldId id="1160" r:id="rId19"/>
    <p:sldId id="1138" r:id="rId20"/>
    <p:sldId id="1163" r:id="rId21"/>
    <p:sldId id="1183" r:id="rId22"/>
    <p:sldId id="1161" r:id="rId23"/>
    <p:sldId id="1203" r:id="rId24"/>
    <p:sldId id="1185" r:id="rId25"/>
    <p:sldId id="1177" r:id="rId26"/>
    <p:sldId id="1197" r:id="rId27"/>
    <p:sldId id="1166" r:id="rId28"/>
    <p:sldId id="1162" r:id="rId29"/>
    <p:sldId id="1139" r:id="rId30"/>
    <p:sldId id="1184" r:id="rId31"/>
    <p:sldId id="1174" r:id="rId32"/>
    <p:sldId id="1208" r:id="rId33"/>
    <p:sldId id="1191" r:id="rId34"/>
    <p:sldId id="1189" r:id="rId35"/>
    <p:sldId id="1171" r:id="rId36"/>
    <p:sldId id="1201" r:id="rId37"/>
    <p:sldId id="1199" r:id="rId38"/>
    <p:sldId id="1200" r:id="rId39"/>
    <p:sldId id="1172" r:id="rId40"/>
    <p:sldId id="1202" r:id="rId41"/>
    <p:sldId id="1141" r:id="rId42"/>
    <p:sldId id="1180" r:id="rId43"/>
    <p:sldId id="1198" r:id="rId44"/>
    <p:sldId id="1175" r:id="rId45"/>
    <p:sldId id="1169" r:id="rId46"/>
    <p:sldId id="1153" r:id="rId47"/>
    <p:sldId id="1173" r:id="rId48"/>
    <p:sldId id="1170" r:id="rId49"/>
    <p:sldId id="1159" r:id="rId50"/>
    <p:sldId id="1186" r:id="rId51"/>
    <p:sldId id="1176" r:id="rId52"/>
  </p:sldIdLst>
  <p:sldSz cx="9144000" cy="6858000" type="screen4x3"/>
  <p:notesSz cx="6934200" cy="9220200"/>
  <p:defaultTextStyle>
    <a:defPPr>
      <a:defRPr lang="en-US"/>
    </a:defPPr>
    <a:lvl1pPr algn="l" rtl="0" eaLnBrk="0" fontAlgn="base" hangingPunct="0">
      <a:spcBef>
        <a:spcPct val="0"/>
      </a:spcBef>
      <a:spcAft>
        <a:spcPct val="0"/>
      </a:spcAft>
      <a:defRPr sz="3600" b="1" kern="1200">
        <a:solidFill>
          <a:schemeClr val="tx2"/>
        </a:solidFill>
        <a:latin typeface="Times New Roman" pitchFamily="18" charset="0"/>
        <a:ea typeface="+mn-ea"/>
        <a:cs typeface="+mn-cs"/>
      </a:defRPr>
    </a:lvl1pPr>
    <a:lvl2pPr marL="457200" algn="l" rtl="0" eaLnBrk="0" fontAlgn="base" hangingPunct="0">
      <a:spcBef>
        <a:spcPct val="0"/>
      </a:spcBef>
      <a:spcAft>
        <a:spcPct val="0"/>
      </a:spcAft>
      <a:defRPr sz="3600" b="1" kern="1200">
        <a:solidFill>
          <a:schemeClr val="tx2"/>
        </a:solidFill>
        <a:latin typeface="Times New Roman" pitchFamily="18" charset="0"/>
        <a:ea typeface="+mn-ea"/>
        <a:cs typeface="+mn-cs"/>
      </a:defRPr>
    </a:lvl2pPr>
    <a:lvl3pPr marL="914400" algn="l" rtl="0" eaLnBrk="0" fontAlgn="base" hangingPunct="0">
      <a:spcBef>
        <a:spcPct val="0"/>
      </a:spcBef>
      <a:spcAft>
        <a:spcPct val="0"/>
      </a:spcAft>
      <a:defRPr sz="3600" b="1" kern="1200">
        <a:solidFill>
          <a:schemeClr val="tx2"/>
        </a:solidFill>
        <a:latin typeface="Times New Roman" pitchFamily="18" charset="0"/>
        <a:ea typeface="+mn-ea"/>
        <a:cs typeface="+mn-cs"/>
      </a:defRPr>
    </a:lvl3pPr>
    <a:lvl4pPr marL="1371600" algn="l" rtl="0" eaLnBrk="0" fontAlgn="base" hangingPunct="0">
      <a:spcBef>
        <a:spcPct val="0"/>
      </a:spcBef>
      <a:spcAft>
        <a:spcPct val="0"/>
      </a:spcAft>
      <a:defRPr sz="3600" b="1" kern="1200">
        <a:solidFill>
          <a:schemeClr val="tx2"/>
        </a:solidFill>
        <a:latin typeface="Times New Roman" pitchFamily="18" charset="0"/>
        <a:ea typeface="+mn-ea"/>
        <a:cs typeface="+mn-cs"/>
      </a:defRPr>
    </a:lvl4pPr>
    <a:lvl5pPr marL="1828800" algn="l" rtl="0" eaLnBrk="0" fontAlgn="base" hangingPunct="0">
      <a:spcBef>
        <a:spcPct val="0"/>
      </a:spcBef>
      <a:spcAft>
        <a:spcPct val="0"/>
      </a:spcAft>
      <a:defRPr sz="3600" b="1" kern="1200">
        <a:solidFill>
          <a:schemeClr val="tx2"/>
        </a:solidFill>
        <a:latin typeface="Times New Roman" pitchFamily="18" charset="0"/>
        <a:ea typeface="+mn-ea"/>
        <a:cs typeface="+mn-cs"/>
      </a:defRPr>
    </a:lvl5pPr>
    <a:lvl6pPr marL="2286000" algn="l" defTabSz="914400" rtl="0" eaLnBrk="1" latinLnBrk="0" hangingPunct="1">
      <a:defRPr sz="3600" b="1" kern="1200">
        <a:solidFill>
          <a:schemeClr val="tx2"/>
        </a:solidFill>
        <a:latin typeface="Times New Roman" pitchFamily="18" charset="0"/>
        <a:ea typeface="+mn-ea"/>
        <a:cs typeface="+mn-cs"/>
      </a:defRPr>
    </a:lvl6pPr>
    <a:lvl7pPr marL="2743200" algn="l" defTabSz="914400" rtl="0" eaLnBrk="1" latinLnBrk="0" hangingPunct="1">
      <a:defRPr sz="3600" b="1" kern="1200">
        <a:solidFill>
          <a:schemeClr val="tx2"/>
        </a:solidFill>
        <a:latin typeface="Times New Roman" pitchFamily="18" charset="0"/>
        <a:ea typeface="+mn-ea"/>
        <a:cs typeface="+mn-cs"/>
      </a:defRPr>
    </a:lvl7pPr>
    <a:lvl8pPr marL="3200400" algn="l" defTabSz="914400" rtl="0" eaLnBrk="1" latinLnBrk="0" hangingPunct="1">
      <a:defRPr sz="3600" b="1" kern="1200">
        <a:solidFill>
          <a:schemeClr val="tx2"/>
        </a:solidFill>
        <a:latin typeface="Times New Roman" pitchFamily="18" charset="0"/>
        <a:ea typeface="+mn-ea"/>
        <a:cs typeface="+mn-cs"/>
      </a:defRPr>
    </a:lvl8pPr>
    <a:lvl9pPr marL="3657600" algn="l" defTabSz="914400" rtl="0" eaLnBrk="1" latinLnBrk="0" hangingPunct="1">
      <a:defRPr sz="3600" b="1" kern="1200">
        <a:solidFill>
          <a:schemeClr val="tx2"/>
        </a:solidFill>
        <a:latin typeface="Times New Roman" pitchFamily="18" charset="0"/>
        <a:ea typeface="+mn-ea"/>
        <a:cs typeface="+mn-cs"/>
      </a:defRPr>
    </a:lvl9pPr>
  </p:defaultTextStyle>
  <p:extLst>
    <p:ext uri="{EFAFB233-063F-42B5-8137-9DF3F51BA10A}">
      <p15:sldGuideLst xmlns="" xmlns:p15="http://schemas.microsoft.com/office/powerpoint/2012/main">
        <p15:guide id="1" orient="horz" pos="2208">
          <p15:clr>
            <a:srgbClr val="A4A3A4"/>
          </p15:clr>
        </p15:guide>
        <p15:guide id="2" pos="2784">
          <p15:clr>
            <a:srgbClr val="A4A3A4"/>
          </p15:clr>
        </p15:guide>
      </p15:sldGuideLst>
    </p:ext>
    <p:ext uri="{2D200454-40CA-4A62-9FC3-DE9A4176ACB9}">
      <p15:notesGuideLst xmlns="" xmlns:p15="http://schemas.microsoft.com/office/powerpoint/2012/main">
        <p15:guide id="1" orient="horz" pos="2836">
          <p15:clr>
            <a:srgbClr val="A4A3A4"/>
          </p15:clr>
        </p15:guide>
        <p15:guide id="2" pos="222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000066"/>
    <a:srgbClr val="FFCCFF"/>
    <a:srgbClr val="EC94D3"/>
    <a:srgbClr val="F08C93"/>
    <a:srgbClr val="ED717A"/>
    <a:srgbClr val="7FA3FD"/>
    <a:srgbClr val="F0BC8C"/>
    <a:srgbClr val="F77F07"/>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325" autoAdjust="0"/>
    <p:restoredTop sz="92610" autoAdjust="0"/>
  </p:normalViewPr>
  <p:slideViewPr>
    <p:cSldViewPr>
      <p:cViewPr>
        <p:scale>
          <a:sx n="100" d="100"/>
          <a:sy n="100" d="100"/>
        </p:scale>
        <p:origin x="-1596" y="-162"/>
      </p:cViewPr>
      <p:guideLst>
        <p:guide orient="horz" pos="2208"/>
        <p:guide pos="278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6000"/>
    </p:cViewPr>
  </p:sorterViewPr>
  <p:notesViewPr>
    <p:cSldViewPr>
      <p:cViewPr>
        <p:scale>
          <a:sx n="100" d="100"/>
          <a:sy n="100" d="100"/>
        </p:scale>
        <p:origin x="-864" y="2490"/>
      </p:cViewPr>
      <p:guideLst>
        <p:guide orient="horz" pos="2904"/>
        <p:guide pos="2184"/>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4800914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22383" y="4377645"/>
            <a:ext cx="5087879" cy="4151691"/>
          </a:xfrm>
          <a:prstGeom prst="rect">
            <a:avLst/>
          </a:prstGeom>
          <a:noFill/>
          <a:ln w="12700">
            <a:noFill/>
            <a:miter lim="800000"/>
            <a:headEnd/>
            <a:tailEnd/>
          </a:ln>
          <a:effectLst/>
        </p:spPr>
        <p:txBody>
          <a:bodyPr vert="horz" wrap="square" lIns="90486" tIns="44449" rIns="90486" bIns="4444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099" name="Rectangle 3"/>
          <p:cNvSpPr>
            <a:spLocks noGrp="1" noRot="1" noChangeAspect="1" noChangeArrowheads="1" noTextEdit="1"/>
          </p:cNvSpPr>
          <p:nvPr>
            <p:ph type="sldImg" idx="2"/>
          </p:nvPr>
        </p:nvSpPr>
        <p:spPr bwMode="auto">
          <a:xfrm>
            <a:off x="1169988" y="696913"/>
            <a:ext cx="4591050" cy="3444875"/>
          </a:xfrm>
          <a:prstGeom prst="rect">
            <a:avLst/>
          </a:prstGeom>
          <a:noFill/>
          <a:ln w="12700">
            <a:solidFill>
              <a:schemeClr val="tx1"/>
            </a:solidFill>
            <a:miter lim="800000"/>
            <a:headEnd/>
            <a:tailEnd/>
          </a:ln>
        </p:spPr>
      </p:sp>
    </p:spTree>
    <p:extLst>
      <p:ext uri="{BB962C8B-B14F-4D97-AF65-F5344CB8AC3E}">
        <p14:creationId xmlns="" xmlns:p14="http://schemas.microsoft.com/office/powerpoint/2010/main" val="90323995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2"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12"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12"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12"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1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worldpop.org/"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www.ifrc.org/" TargetMode="External"/><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hyperlink" Target="http://projectmekongnasa.appspot.com/"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4294967295"/>
          </p:nvPr>
        </p:nvSpPr>
        <p:spPr bwMode="auto">
          <a:xfrm>
            <a:off x="3927514" y="8756915"/>
            <a:ext cx="3005131" cy="461660"/>
          </a:xfrm>
          <a:prstGeom prst="rect">
            <a:avLst/>
          </a:prstGeom>
          <a:noFill/>
          <a:ln>
            <a:miter lim="800000"/>
            <a:headEnd/>
            <a:tailEnd/>
          </a:ln>
        </p:spPr>
        <p:txBody>
          <a:bodyPr/>
          <a:lstStyle/>
          <a:p>
            <a:pPr algn="ctr"/>
            <a:fld id="{581282BF-9C57-4036-88B5-8303E19C717B}" type="slidenum">
              <a:rPr lang="de-DE" altLang="en-US"/>
              <a:pPr algn="ctr"/>
              <a:t>1</a:t>
            </a:fld>
            <a:endParaRPr lang="de-DE" altLang="en-US"/>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a:ln w="9525"/>
        </p:spPr>
        <p:txBody>
          <a:bodyPr/>
          <a:lstStyle/>
          <a:p>
            <a:endParaRPr lang="de-DE" altLang="en-US" smtClean="0">
              <a:latin typeface="Times New Roman" pitchFamily="18" charset="0"/>
              <a:ea typeface="ＭＳ Ｐゴシック" pitchFamily="34" charset="-128"/>
            </a:endParaRPr>
          </a:p>
        </p:txBody>
      </p:sp>
    </p:spTree>
    <p:extLst>
      <p:ext uri="{BB962C8B-B14F-4D97-AF65-F5344CB8AC3E}">
        <p14:creationId xmlns="" xmlns:p14="http://schemas.microsoft.com/office/powerpoint/2010/main" val="4734273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BK: Just polled Flood Pilot team about interest in </a:t>
            </a:r>
            <a:r>
              <a:rPr lang="en-US" altLang="en-US" sz="1200" dirty="0" smtClean="0"/>
              <a:t>CNES Pleiades (DR / Haiti only), ISRO </a:t>
            </a:r>
            <a:r>
              <a:rPr lang="en-US" altLang="en-US" sz="1200" dirty="0" err="1" smtClean="0"/>
              <a:t>ResourceSat</a:t>
            </a:r>
            <a:r>
              <a:rPr lang="en-US" altLang="en-US" sz="1200" dirty="0" smtClean="0"/>
              <a:t>, KARI KOMPSAT-2 (DR / Haiti only), ROSCOSMOS </a:t>
            </a:r>
            <a:r>
              <a:rPr lang="en-US" altLang="en-US" sz="1200" dirty="0" err="1" smtClean="0"/>
              <a:t>Resurs</a:t>
            </a:r>
            <a:r>
              <a:rPr lang="en-US" altLang="en-US" sz="1200" dirty="0" smtClean="0"/>
              <a:t>-P.</a:t>
            </a:r>
            <a:endParaRPr lang="en-US" baseline="0"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CIMH</a:t>
            </a:r>
            <a:r>
              <a:rPr lang="en-US" baseline="0" dirty="0" smtClean="0"/>
              <a:t> has </a:t>
            </a:r>
            <a:r>
              <a:rPr lang="en-US" dirty="0" smtClean="0"/>
              <a:t>experimented with a processing routine which compared two RADARSAT 2 images (pre-event and post-event) for an identical area in which Belmopan is relatively central. The result of the process produced an image which highlighted a series of regions for which it is suggested that a level of 95% change intensity occurred. Please see the attached image for which the following </a:t>
            </a:r>
            <a:r>
              <a:rPr lang="en-US" dirty="0" err="1" smtClean="0"/>
              <a:t>labelled</a:t>
            </a:r>
            <a:r>
              <a:rPr lang="en-US" dirty="0" smtClean="0"/>
              <a:t> sections are explained below:</a:t>
            </a:r>
          </a:p>
          <a:p>
            <a:r>
              <a:rPr lang="en-US" dirty="0" smtClean="0"/>
              <a:t> </a:t>
            </a:r>
          </a:p>
          <a:p>
            <a:r>
              <a:rPr lang="en-US" dirty="0" smtClean="0"/>
              <a:t>A - The Pre-event image</a:t>
            </a:r>
          </a:p>
          <a:p>
            <a:r>
              <a:rPr lang="en-US" dirty="0" smtClean="0"/>
              <a:t>B - The Post-event Image</a:t>
            </a:r>
          </a:p>
          <a:p>
            <a:r>
              <a:rPr lang="en-US" dirty="0" smtClean="0"/>
              <a:t>C - The result of the change detection routine (where features in green represent detected changes)</a:t>
            </a:r>
          </a:p>
          <a:p>
            <a:r>
              <a:rPr lang="en-US" dirty="0" smtClean="0"/>
              <a:t>D-  A close up of some of the larger change features from the result.</a:t>
            </a:r>
          </a:p>
          <a:p>
            <a:r>
              <a:rPr lang="en-US" dirty="0" smtClean="0"/>
              <a:t> </a:t>
            </a:r>
          </a:p>
          <a:p>
            <a:r>
              <a:rPr lang="en-US" dirty="0" smtClean="0"/>
              <a:t>Although the geographic locations of the change features appear to coincide with reports of flooding, we would still need to verify the authenticity of the result by running classification techniques to establish the nature of the change areas detected (i.e. are they water?). We would also need to compare the locations and spatial extents of the change features with any observed features detected from cloudless optical images of the same region to be absolutely sure. At present, we are working on such validation techniques, but due to a shortage in capacity with respect to processing of SAR data, there has been a delay in this aspect of the research. However, I am happy to report that we will be undergoing SAR training in the coming months to fill these gaps and put our research back on track.</a:t>
            </a:r>
          </a:p>
          <a:p>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a:ln/>
        </p:spPr>
      </p:sp>
      <p:sp>
        <p:nvSpPr>
          <p:cNvPr id="9219" name="Notes Placeholder 2"/>
          <p:cNvSpPr>
            <a:spLocks noGrp="1"/>
          </p:cNvSpPr>
          <p:nvPr>
            <p:ph type="body" idx="1"/>
          </p:nvPr>
        </p:nvSpPr>
        <p:spPr>
          <a:noFill/>
          <a:ln w="9525"/>
        </p:spPr>
        <p:txBody>
          <a:bodyPr/>
          <a:lstStyle/>
          <a:p>
            <a:pPr eaLnBrk="1" hangingPunct="1">
              <a:spcBef>
                <a:spcPct val="0"/>
              </a:spcBef>
            </a:pPr>
            <a:endParaRPr lang="en-US" altLang="en-US" smtClean="0">
              <a:latin typeface="Times New Roman" pitchFamily="18" charset="0"/>
            </a:endParaRPr>
          </a:p>
        </p:txBody>
      </p:sp>
      <p:sp>
        <p:nvSpPr>
          <p:cNvPr id="9220" name="Slide Number Placeholder 3"/>
          <p:cNvSpPr>
            <a:spLocks noGrp="1"/>
          </p:cNvSpPr>
          <p:nvPr>
            <p:ph type="sldNum" sz="quarter" idx="4294967295"/>
          </p:nvPr>
        </p:nvSpPr>
        <p:spPr bwMode="auto">
          <a:xfrm>
            <a:off x="3927514" y="8756915"/>
            <a:ext cx="3005131" cy="461660"/>
          </a:xfrm>
          <a:prstGeom prst="rect">
            <a:avLst/>
          </a:prstGeom>
          <a:noFill/>
          <a:ln>
            <a:miter lim="800000"/>
            <a:headEnd/>
            <a:tailEnd/>
          </a:ln>
        </p:spPr>
        <p:txBody>
          <a:bodyPr/>
          <a:lstStyle/>
          <a:p>
            <a:pPr algn="ctr"/>
            <a:fld id="{066959B3-16C5-41CB-B94B-ADC7FD9AC1D9}" type="slidenum">
              <a:rPr lang="en-US" altLang="en-US">
                <a:solidFill>
                  <a:srgbClr val="000000"/>
                </a:solidFill>
              </a:rPr>
              <a:pPr algn="ctr"/>
              <a:t>3</a:t>
            </a:fld>
            <a:endParaRPr lang="en-US" altLang="en-US">
              <a:solidFill>
                <a:srgbClr val="000000"/>
              </a:solidFill>
            </a:endParaRPr>
          </a:p>
        </p:txBody>
      </p:sp>
      <p:sp>
        <p:nvSpPr>
          <p:cNvPr id="9221" name="Header Placeholder 4"/>
          <p:cNvSpPr>
            <a:spLocks noGrp="1"/>
          </p:cNvSpPr>
          <p:nvPr>
            <p:ph type="hdr" sz="quarter" idx="4294967295"/>
          </p:nvPr>
        </p:nvSpPr>
        <p:spPr bwMode="auto">
          <a:xfrm>
            <a:off x="0" y="0"/>
            <a:ext cx="3005131" cy="461660"/>
          </a:xfrm>
          <a:prstGeom prst="rect">
            <a:avLst/>
          </a:prstGeom>
          <a:noFill/>
          <a:ln>
            <a:miter lim="800000"/>
            <a:headEnd/>
            <a:tailEnd/>
          </a:ln>
        </p:spPr>
        <p:txBody>
          <a:bodyPr/>
          <a:lstStyle/>
          <a:p>
            <a:pPr algn="ctr"/>
            <a:endParaRPr lang="en-US" altLang="en-US">
              <a:solidFill>
                <a:srgbClr val="000000"/>
              </a:solidFill>
              <a:ea typeface="ＭＳ Ｐゴシック" pitchFamily="34" charset="-128"/>
            </a:endParaRPr>
          </a:p>
        </p:txBody>
      </p:sp>
    </p:spTree>
    <p:extLst>
      <p:ext uri="{BB962C8B-B14F-4D97-AF65-F5344CB8AC3E}">
        <p14:creationId xmlns="" xmlns:p14="http://schemas.microsoft.com/office/powerpoint/2010/main" val="36745265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BK: Any updates here or should I reach out to Patrick?</a:t>
            </a:r>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BK</a:t>
            </a:r>
            <a:endParaRPr lang="en-US" baseline="0" dirty="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2" name="Rectangle 1"/>
          <p:cNvSpPr>
            <a:spLocks noGrp="1" noRot="1" noChangeAspect="1" noChangeArrowheads="1" noTextEdit="1"/>
          </p:cNvSpPr>
          <p:nvPr>
            <p:ph type="sldImg"/>
          </p:nvPr>
        </p:nvSpPr>
        <p:spPr bwMode="auto">
          <a:xfrm>
            <a:off x="1360488" y="922338"/>
            <a:ext cx="4211637" cy="3160712"/>
          </a:xfrm>
          <a:solidFill>
            <a:srgbClr val="FFFFFF"/>
          </a:solidFill>
          <a:ln>
            <a:solidFill>
              <a:srgbClr val="000000"/>
            </a:solidFill>
            <a:miter lim="800000"/>
            <a:headEnd/>
            <a:tailEnd/>
          </a:ln>
        </p:spPr>
      </p:sp>
      <p:sp>
        <p:nvSpPr>
          <p:cNvPr id="5123" name="Rectangle 2"/>
          <p:cNvSpPr>
            <a:spLocks noGrp="1" noChangeArrowheads="1"/>
          </p:cNvSpPr>
          <p:nvPr>
            <p:ph type="body" idx="1"/>
          </p:nvPr>
        </p:nvSpPr>
        <p:spPr bwMode="auto">
          <a:xfrm>
            <a:off x="1057276" y="4389742"/>
            <a:ext cx="4824413" cy="350672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algn="just" fontAlgn="t">
              <a:defRPr/>
            </a:pPr>
            <a:r>
              <a:rPr lang="en-US" sz="1800" b="1" kern="1200" dirty="0" smtClean="0">
                <a:solidFill>
                  <a:schemeClr val="tx1"/>
                </a:solidFill>
                <a:latin typeface="Times New Roman" pitchFamily="-112" charset="0"/>
                <a:ea typeface="+mn-ea"/>
                <a:cs typeface="+mn-cs"/>
              </a:rPr>
              <a:t>Technical Description of Figures:</a:t>
            </a:r>
          </a:p>
          <a:p>
            <a:pPr algn="just" fontAlgn="t">
              <a:defRPr/>
            </a:pPr>
            <a:r>
              <a:rPr lang="en-US" sz="1800" b="1" i="1" kern="1200" dirty="0" smtClean="0">
                <a:solidFill>
                  <a:schemeClr val="tx1"/>
                </a:solidFill>
                <a:latin typeface="Times New Roman" pitchFamily="-112" charset="0"/>
                <a:ea typeface="+mn-ea"/>
                <a:cs typeface="+mn-cs"/>
              </a:rPr>
              <a:t>Figure 1: </a:t>
            </a:r>
            <a:r>
              <a:rPr lang="en-US" sz="1800" i="1" kern="1200" dirty="0" smtClean="0">
                <a:solidFill>
                  <a:schemeClr val="tx1"/>
                </a:solidFill>
                <a:latin typeface="Times New Roman" pitchFamily="-112" charset="0"/>
                <a:ea typeface="+mn-ea"/>
                <a:cs typeface="+mn-cs"/>
              </a:rPr>
              <a:t>(A) </a:t>
            </a:r>
            <a:r>
              <a:rPr lang="en-US" sz="1800" kern="1200" dirty="0" smtClean="0">
                <a:solidFill>
                  <a:schemeClr val="tx1"/>
                </a:solidFill>
                <a:latin typeface="Times New Roman" pitchFamily="-112" charset="0"/>
                <a:ea typeface="+mn-ea"/>
                <a:cs typeface="+mn-cs"/>
              </a:rPr>
              <a:t>Map of MODIS Aqua / Terra NDVI in Southern Thailand averaged over the length of the MODIS record for the 8-day surface reflectance product (MOD09Q1) acquired annually on January 9. </a:t>
            </a:r>
            <a:r>
              <a:rPr lang="en-US" sz="1800" i="1" kern="1200" dirty="0" smtClean="0">
                <a:solidFill>
                  <a:schemeClr val="tx1"/>
                </a:solidFill>
                <a:latin typeface="Times New Roman" pitchFamily="-112" charset="0"/>
                <a:ea typeface="+mn-ea"/>
                <a:cs typeface="+mn-cs"/>
              </a:rPr>
              <a:t>(B) </a:t>
            </a:r>
            <a:r>
              <a:rPr lang="en-US" sz="1800" kern="1200" dirty="0" smtClean="0">
                <a:solidFill>
                  <a:schemeClr val="tx1"/>
                </a:solidFill>
                <a:latin typeface="Times New Roman" pitchFamily="-112" charset="0"/>
                <a:ea typeface="+mn-ea"/>
                <a:cs typeface="+mn-cs"/>
              </a:rPr>
              <a:t>Permanent Water Bodies (MOD44) dataset used to train surface water classifiers which are applied to detect flooding from Near Real-Time MODIS imagery. </a:t>
            </a:r>
            <a:r>
              <a:rPr lang="en-US" sz="1800" i="1" kern="1200" dirty="0" smtClean="0">
                <a:solidFill>
                  <a:schemeClr val="tx1"/>
                </a:solidFill>
                <a:latin typeface="Times New Roman" pitchFamily="-112" charset="0"/>
                <a:ea typeface="+mn-ea"/>
                <a:cs typeface="+mn-cs"/>
              </a:rPr>
              <a:t>(C)</a:t>
            </a:r>
            <a:r>
              <a:rPr lang="en-US" sz="1800" kern="1200" dirty="0" smtClean="0">
                <a:solidFill>
                  <a:schemeClr val="tx1"/>
                </a:solidFill>
                <a:latin typeface="Times New Roman" pitchFamily="-112" charset="0"/>
                <a:ea typeface="+mn-ea"/>
                <a:cs typeface="+mn-cs"/>
              </a:rPr>
              <a:t> 4-day Aqua/Terra Near Real-Time NDVI composite image showing flooded conditions in Southern Thailand. </a:t>
            </a:r>
          </a:p>
          <a:p>
            <a:pPr algn="just" fontAlgn="t">
              <a:defRPr/>
            </a:pPr>
            <a:endParaRPr lang="en-US" b="1" i="1" dirty="0" smtClean="0"/>
          </a:p>
          <a:p>
            <a:pPr algn="just" fontAlgn="t">
              <a:defRPr/>
            </a:pPr>
            <a:r>
              <a:rPr lang="en-US" sz="1800" b="1" i="1" kern="1200" dirty="0" smtClean="0">
                <a:solidFill>
                  <a:schemeClr val="tx1"/>
                </a:solidFill>
                <a:latin typeface="Times New Roman" pitchFamily="-112" charset="0"/>
                <a:ea typeface="+mn-ea"/>
                <a:cs typeface="+mn-cs"/>
              </a:rPr>
              <a:t>Figure 2: </a:t>
            </a:r>
            <a:r>
              <a:rPr lang="en-US" sz="1800" kern="1200" dirty="0" smtClean="0">
                <a:solidFill>
                  <a:schemeClr val="tx1"/>
                </a:solidFill>
                <a:latin typeface="Times New Roman" pitchFamily="-112" charset="0"/>
                <a:ea typeface="+mn-ea"/>
                <a:cs typeface="+mn-cs"/>
              </a:rPr>
              <a:t>Shows the flood classifier calculated in Figures 1A – 1B applied to Figure 1C in order to classify high confidence flooded areas (red), medium </a:t>
            </a:r>
            <a:r>
              <a:rPr lang="en-US" sz="1800" kern="1200" dirty="0" err="1" smtClean="0">
                <a:solidFill>
                  <a:schemeClr val="tx1"/>
                </a:solidFill>
                <a:latin typeface="Times New Roman" pitchFamily="-112" charset="0"/>
                <a:ea typeface="+mn-ea"/>
                <a:cs typeface="+mn-cs"/>
              </a:rPr>
              <a:t>confience</a:t>
            </a:r>
            <a:r>
              <a:rPr lang="en-US" sz="1800" kern="1200" dirty="0" smtClean="0">
                <a:solidFill>
                  <a:schemeClr val="tx1"/>
                </a:solidFill>
                <a:latin typeface="Times New Roman" pitchFamily="-112" charset="0"/>
                <a:ea typeface="+mn-ea"/>
                <a:cs typeface="+mn-cs"/>
              </a:rPr>
              <a:t> flooded areas (orange), and non-flooded areas (others). Flood extent resolution is 250m resolution; and the method has been validated with multiple high resolution radar sensors across multiple years and conditions, achieving 87% accuracy. </a:t>
            </a:r>
          </a:p>
          <a:p>
            <a:pPr algn="just" fontAlgn="t">
              <a:defRPr/>
            </a:pPr>
            <a:endParaRPr lang="en-US" sz="1800" kern="1200" dirty="0" smtClean="0">
              <a:solidFill>
                <a:schemeClr val="tx1"/>
              </a:solidFill>
              <a:latin typeface="Times New Roman" pitchFamily="-112" charset="0"/>
              <a:ea typeface="+mn-ea"/>
              <a:cs typeface="+mn-cs"/>
            </a:endParaRPr>
          </a:p>
          <a:p>
            <a:pPr algn="just" fontAlgn="t">
              <a:defRPr/>
            </a:pPr>
            <a:r>
              <a:rPr lang="en-US" sz="1800" b="1" kern="1200" dirty="0" smtClean="0">
                <a:solidFill>
                  <a:schemeClr val="tx1"/>
                </a:solidFill>
                <a:latin typeface="Times New Roman" pitchFamily="-112" charset="0"/>
                <a:ea typeface="+mn-ea"/>
                <a:cs typeface="+mn-cs"/>
              </a:rPr>
              <a:t>Figure 3</a:t>
            </a:r>
            <a:r>
              <a:rPr lang="en-US" sz="1800" kern="1200" dirty="0" smtClean="0">
                <a:solidFill>
                  <a:schemeClr val="tx1"/>
                </a:solidFill>
                <a:latin typeface="Times New Roman" pitchFamily="-112" charset="0"/>
                <a:ea typeface="+mn-ea"/>
                <a:cs typeface="+mn-cs"/>
              </a:rPr>
              <a:t>: </a:t>
            </a:r>
            <a:r>
              <a:rPr lang="en-US" sz="1800" i="1" kern="1200" dirty="0" smtClean="0">
                <a:solidFill>
                  <a:schemeClr val="tx1"/>
                </a:solidFill>
                <a:latin typeface="Times New Roman" pitchFamily="-112" charset="0"/>
                <a:ea typeface="+mn-ea"/>
                <a:cs typeface="+mn-cs"/>
              </a:rPr>
              <a:t>(A)</a:t>
            </a:r>
            <a:r>
              <a:rPr lang="en-US" sz="1800" kern="1200" dirty="0" smtClean="0">
                <a:solidFill>
                  <a:schemeClr val="tx1"/>
                </a:solidFill>
                <a:latin typeface="Times New Roman" pitchFamily="-112" charset="0"/>
                <a:ea typeface="+mn-ea"/>
                <a:cs typeface="+mn-cs"/>
              </a:rPr>
              <a:t> </a:t>
            </a:r>
            <a:r>
              <a:rPr lang="en-US" sz="1800" kern="1200" dirty="0" err="1" smtClean="0">
                <a:solidFill>
                  <a:schemeClr val="tx1"/>
                </a:solidFill>
                <a:latin typeface="Times New Roman" pitchFamily="-112" charset="0"/>
                <a:ea typeface="+mn-ea"/>
                <a:cs typeface="+mn-cs"/>
              </a:rPr>
              <a:t>Landcover</a:t>
            </a:r>
            <a:r>
              <a:rPr lang="en-US" sz="1800" kern="1200" dirty="0" smtClean="0">
                <a:solidFill>
                  <a:schemeClr val="tx1"/>
                </a:solidFill>
                <a:latin typeface="Times New Roman" pitchFamily="-112" charset="0"/>
                <a:ea typeface="+mn-ea"/>
                <a:cs typeface="+mn-cs"/>
              </a:rPr>
              <a:t> (sq. km) impacted by high confidence flooding in Thailand for the time period 1/9/17 – 1/13/17. Flooded areas are those shown in Figure 2. </a:t>
            </a:r>
            <a:r>
              <a:rPr lang="en-US" sz="1800" kern="1200" dirty="0" err="1" smtClean="0">
                <a:solidFill>
                  <a:schemeClr val="tx1"/>
                </a:solidFill>
                <a:latin typeface="Times New Roman" pitchFamily="-112" charset="0"/>
                <a:ea typeface="+mn-ea"/>
                <a:cs typeface="+mn-cs"/>
              </a:rPr>
              <a:t>Landcover</a:t>
            </a:r>
            <a:r>
              <a:rPr lang="en-US" sz="1800" kern="1200" dirty="0" smtClean="0">
                <a:solidFill>
                  <a:schemeClr val="tx1"/>
                </a:solidFill>
                <a:latin typeface="Times New Roman" pitchFamily="-112" charset="0"/>
                <a:ea typeface="+mn-ea"/>
                <a:cs typeface="+mn-cs"/>
              </a:rPr>
              <a:t> data is derived from MOD12Q1 </a:t>
            </a:r>
            <a:r>
              <a:rPr lang="en-US" sz="1800" kern="1200" dirty="0" err="1" smtClean="0">
                <a:solidFill>
                  <a:schemeClr val="tx1"/>
                </a:solidFill>
                <a:latin typeface="Times New Roman" pitchFamily="-112" charset="0"/>
                <a:ea typeface="+mn-ea"/>
                <a:cs typeface="+mn-cs"/>
              </a:rPr>
              <a:t>Landcover</a:t>
            </a:r>
            <a:r>
              <a:rPr lang="en-US" sz="1800" kern="1200" dirty="0" smtClean="0">
                <a:solidFill>
                  <a:schemeClr val="tx1"/>
                </a:solidFill>
                <a:latin typeface="Times New Roman" pitchFamily="-112" charset="0"/>
                <a:ea typeface="+mn-ea"/>
                <a:cs typeface="+mn-cs"/>
              </a:rPr>
              <a:t> products and the Global </a:t>
            </a:r>
            <a:r>
              <a:rPr lang="en-US" sz="1800" kern="1200" dirty="0" err="1" smtClean="0">
                <a:solidFill>
                  <a:schemeClr val="tx1"/>
                </a:solidFill>
                <a:latin typeface="Times New Roman" pitchFamily="-112" charset="0"/>
                <a:ea typeface="+mn-ea"/>
                <a:cs typeface="+mn-cs"/>
              </a:rPr>
              <a:t>Landcover</a:t>
            </a:r>
            <a:r>
              <a:rPr lang="en-US" sz="1800" kern="1200" dirty="0" smtClean="0">
                <a:solidFill>
                  <a:schemeClr val="tx1"/>
                </a:solidFill>
                <a:latin typeface="Times New Roman" pitchFamily="-112" charset="0"/>
                <a:ea typeface="+mn-ea"/>
                <a:cs typeface="+mn-cs"/>
              </a:rPr>
              <a:t> Facility GLCF Classification scheme. </a:t>
            </a:r>
            <a:r>
              <a:rPr lang="en-US" sz="1800" i="1" kern="1200" dirty="0" smtClean="0">
                <a:solidFill>
                  <a:schemeClr val="tx1"/>
                </a:solidFill>
                <a:latin typeface="Times New Roman" pitchFamily="-112" charset="0"/>
                <a:ea typeface="+mn-ea"/>
                <a:cs typeface="+mn-cs"/>
              </a:rPr>
              <a:t>(B) </a:t>
            </a:r>
            <a:r>
              <a:rPr lang="en-US" sz="1800" kern="1200" dirty="0" smtClean="0">
                <a:solidFill>
                  <a:schemeClr val="tx1"/>
                </a:solidFill>
                <a:latin typeface="Times New Roman" pitchFamily="-112" charset="0"/>
                <a:ea typeface="+mn-ea"/>
                <a:cs typeface="+mn-cs"/>
              </a:rPr>
              <a:t>Population per country at risk of flooding for the time period 1/9/17 – 1/13/17. Population data derived from </a:t>
            </a:r>
            <a:r>
              <a:rPr lang="en-US" sz="1800" kern="1200" dirty="0" err="1" smtClean="0">
                <a:solidFill>
                  <a:schemeClr val="tx1"/>
                </a:solidFill>
                <a:latin typeface="Times New Roman" pitchFamily="-112" charset="0"/>
                <a:ea typeface="+mn-ea"/>
                <a:cs typeface="+mn-cs"/>
              </a:rPr>
              <a:t>Worldpop</a:t>
            </a:r>
            <a:r>
              <a:rPr lang="en-US" sz="1800" kern="1200" dirty="0" smtClean="0">
                <a:solidFill>
                  <a:schemeClr val="tx1"/>
                </a:solidFill>
                <a:latin typeface="Times New Roman" pitchFamily="-112" charset="0"/>
                <a:ea typeface="+mn-ea"/>
                <a:cs typeface="+mn-cs"/>
              </a:rPr>
              <a:t> (</a:t>
            </a:r>
            <a:r>
              <a:rPr lang="en-US" sz="1800" kern="1200" dirty="0" smtClean="0">
                <a:solidFill>
                  <a:schemeClr val="tx1"/>
                </a:solidFill>
                <a:latin typeface="Times New Roman" pitchFamily="-112" charset="0"/>
                <a:ea typeface="+mn-ea"/>
                <a:cs typeface="+mn-cs"/>
                <a:hlinkClick r:id="rId3"/>
              </a:rPr>
              <a:t>http://worldpop.org</a:t>
            </a:r>
            <a:r>
              <a:rPr lang="en-US" sz="1800" kern="1200" dirty="0" smtClean="0">
                <a:solidFill>
                  <a:schemeClr val="tx1"/>
                </a:solidFill>
                <a:latin typeface="Times New Roman" pitchFamily="-112" charset="0"/>
                <a:ea typeface="+mn-ea"/>
                <a:cs typeface="+mn-cs"/>
              </a:rPr>
              <a:t>). </a:t>
            </a:r>
            <a:endParaRPr lang="en-US" dirty="0" smtClean="0">
              <a:ea typeface="ＭＳ Ｐゴシック" pitchFamily="1" charset="-128"/>
            </a:endParaRPr>
          </a:p>
        </p:txBody>
      </p:sp>
    </p:spTree>
    <p:extLst>
      <p:ext uri="{BB962C8B-B14F-4D97-AF65-F5344CB8AC3E}">
        <p14:creationId xmlns="" xmlns:p14="http://schemas.microsoft.com/office/powerpoint/2010/main" val="25573169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2" name="Rectangle 1"/>
          <p:cNvSpPr>
            <a:spLocks noGrp="1" noRot="1" noChangeAspect="1" noChangeArrowheads="1" noTextEdit="1"/>
          </p:cNvSpPr>
          <p:nvPr>
            <p:ph type="sldImg"/>
          </p:nvPr>
        </p:nvSpPr>
        <p:spPr bwMode="auto">
          <a:xfrm>
            <a:off x="1360488" y="922338"/>
            <a:ext cx="4211637" cy="3160712"/>
          </a:xfrm>
          <a:solidFill>
            <a:srgbClr val="FFFFFF"/>
          </a:solidFill>
          <a:ln>
            <a:solidFill>
              <a:srgbClr val="000000"/>
            </a:solidFill>
            <a:miter lim="800000"/>
            <a:headEnd/>
            <a:tailEnd/>
          </a:ln>
        </p:spPr>
      </p:sp>
      <p:sp>
        <p:nvSpPr>
          <p:cNvPr id="5123" name="Rectangle 2"/>
          <p:cNvSpPr>
            <a:spLocks noGrp="1" noChangeArrowheads="1"/>
          </p:cNvSpPr>
          <p:nvPr>
            <p:ph type="body" idx="1"/>
          </p:nvPr>
        </p:nvSpPr>
        <p:spPr bwMode="auto">
          <a:xfrm>
            <a:off x="1057276" y="4389742"/>
            <a:ext cx="4824413" cy="350672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algn="just" fontAlgn="t">
              <a:defRPr/>
            </a:pPr>
            <a:r>
              <a:rPr lang="en-US" sz="1800" b="1" i="1" kern="1200" dirty="0" smtClean="0">
                <a:solidFill>
                  <a:schemeClr val="tx1"/>
                </a:solidFill>
                <a:latin typeface="Times New Roman" pitchFamily="-112" charset="0"/>
                <a:ea typeface="+mn-ea"/>
                <a:cs typeface="+mn-cs"/>
              </a:rPr>
              <a:t>Figure 1 (center):</a:t>
            </a:r>
            <a:r>
              <a:rPr lang="en-US" sz="1800" kern="1200" dirty="0" smtClean="0">
                <a:solidFill>
                  <a:schemeClr val="tx1"/>
                </a:solidFill>
                <a:latin typeface="Times New Roman" pitchFamily="-112" charset="0"/>
                <a:ea typeface="+mn-ea"/>
                <a:cs typeface="+mn-cs"/>
              </a:rPr>
              <a:t> False Color NDVI composite computed from MODIS surface reflectance observations made in Southeast Asia between 10/02/2016 – 11/06/2016. Red polygons indicate provinces in Thailand (left) and Vietnam (right) experiencing flooding, reported by the International Federation of Red Cross and Red Crescent Societies (</a:t>
            </a:r>
            <a:r>
              <a:rPr lang="en-US" sz="1800" kern="1200" dirty="0" smtClean="0">
                <a:solidFill>
                  <a:schemeClr val="tx1"/>
                </a:solidFill>
                <a:latin typeface="Times New Roman" pitchFamily="-112" charset="0"/>
                <a:ea typeface="+mn-ea"/>
                <a:cs typeface="+mn-cs"/>
                <a:hlinkClick r:id="rId3"/>
              </a:rPr>
              <a:t>http://www.ifrc.org/</a:t>
            </a:r>
            <a:r>
              <a:rPr lang="en-US" sz="1800" kern="1200" dirty="0" smtClean="0">
                <a:solidFill>
                  <a:schemeClr val="tx1"/>
                </a:solidFill>
                <a:latin typeface="Times New Roman" pitchFamily="-112" charset="0"/>
                <a:ea typeface="+mn-ea"/>
                <a:cs typeface="+mn-cs"/>
              </a:rPr>
              <a:t>). Flooding in Vietnam was reported on 10/30/16 – 11/01/16; flooding in Thailand was reported on 10/05/2016.  </a:t>
            </a:r>
          </a:p>
          <a:p>
            <a:pPr algn="just" fontAlgn="t">
              <a:defRPr/>
            </a:pPr>
            <a:endParaRPr lang="en-US" b="1" i="1" dirty="0" smtClean="0"/>
          </a:p>
          <a:p>
            <a:pPr algn="just" fontAlgn="t">
              <a:defRPr/>
            </a:pPr>
            <a:r>
              <a:rPr lang="en-US" sz="1800" b="1" i="1" kern="1200" dirty="0" smtClean="0">
                <a:solidFill>
                  <a:schemeClr val="tx1"/>
                </a:solidFill>
                <a:latin typeface="Times New Roman" pitchFamily="-112" charset="0"/>
                <a:ea typeface="+mn-ea"/>
                <a:cs typeface="+mn-cs"/>
              </a:rPr>
              <a:t>Figures 2 - 5 (outer)</a:t>
            </a:r>
            <a:r>
              <a:rPr lang="en-US" sz="1800" kern="1200" dirty="0" smtClean="0">
                <a:solidFill>
                  <a:schemeClr val="tx1"/>
                </a:solidFill>
                <a:latin typeface="Times New Roman" pitchFamily="-112" charset="0"/>
                <a:ea typeface="+mn-ea"/>
                <a:cs typeface="+mn-cs"/>
              </a:rPr>
              <a:t>:  High resolution 250m surface water extent derived from near real-time LANCE – MODIS imagery for the days on which flooding was reported. Surface water is classified using the historic NDVI signatures (MOD09Q1) of permanent water bodies (MOD 44W). Each image is a screenshot of the operational flood monitoring system taken on the day of the reported flood. The images show (clockwise from top-left) </a:t>
            </a:r>
            <a:r>
              <a:rPr lang="en-US" sz="1800" kern="1200" dirty="0" err="1" smtClean="0">
                <a:solidFill>
                  <a:schemeClr val="tx1"/>
                </a:solidFill>
                <a:latin typeface="Times New Roman" pitchFamily="-112" charset="0"/>
                <a:ea typeface="+mn-ea"/>
                <a:cs typeface="+mn-cs"/>
              </a:rPr>
              <a:t>Lampang</a:t>
            </a:r>
            <a:r>
              <a:rPr lang="en-US" sz="1800" kern="1200" dirty="0" smtClean="0">
                <a:solidFill>
                  <a:schemeClr val="tx1"/>
                </a:solidFill>
                <a:latin typeface="Times New Roman" pitchFamily="-112" charset="0"/>
                <a:ea typeface="+mn-ea"/>
                <a:cs typeface="+mn-cs"/>
              </a:rPr>
              <a:t>, Thailand on 10/5; Ha </a:t>
            </a:r>
            <a:r>
              <a:rPr lang="en-US" sz="1800" kern="1200" dirty="0" err="1" smtClean="0">
                <a:solidFill>
                  <a:schemeClr val="tx1"/>
                </a:solidFill>
                <a:latin typeface="Times New Roman" pitchFamily="-112" charset="0"/>
                <a:ea typeface="+mn-ea"/>
                <a:cs typeface="+mn-cs"/>
              </a:rPr>
              <a:t>Tinh</a:t>
            </a:r>
            <a:r>
              <a:rPr lang="en-US" sz="1800" kern="1200" dirty="0" smtClean="0">
                <a:solidFill>
                  <a:schemeClr val="tx1"/>
                </a:solidFill>
                <a:latin typeface="Times New Roman" pitchFamily="-112" charset="0"/>
                <a:ea typeface="+mn-ea"/>
                <a:cs typeface="+mn-cs"/>
              </a:rPr>
              <a:t>, Vietnam on 11/1; </a:t>
            </a:r>
            <a:r>
              <a:rPr lang="en-US" sz="1800" kern="1200" dirty="0" err="1" smtClean="0">
                <a:solidFill>
                  <a:schemeClr val="tx1"/>
                </a:solidFill>
                <a:latin typeface="Times New Roman" pitchFamily="-112" charset="0"/>
                <a:ea typeface="+mn-ea"/>
                <a:cs typeface="+mn-cs"/>
              </a:rPr>
              <a:t>Quan</a:t>
            </a:r>
            <a:r>
              <a:rPr lang="en-US" sz="1800" kern="1200" dirty="0" smtClean="0">
                <a:solidFill>
                  <a:schemeClr val="tx1"/>
                </a:solidFill>
                <a:latin typeface="Times New Roman" pitchFamily="-112" charset="0"/>
                <a:ea typeface="+mn-ea"/>
                <a:cs typeface="+mn-cs"/>
              </a:rPr>
              <a:t> Tri, Vietnam on 11/1; and </a:t>
            </a:r>
            <a:r>
              <a:rPr lang="en-US" sz="1800" kern="1200" dirty="0" err="1" smtClean="0">
                <a:solidFill>
                  <a:schemeClr val="tx1"/>
                </a:solidFill>
                <a:latin typeface="Times New Roman" pitchFamily="-112" charset="0"/>
                <a:ea typeface="+mn-ea"/>
                <a:cs typeface="+mn-cs"/>
              </a:rPr>
              <a:t>Chainat</a:t>
            </a:r>
            <a:r>
              <a:rPr lang="en-US" sz="1800" kern="1200" dirty="0" smtClean="0">
                <a:solidFill>
                  <a:schemeClr val="tx1"/>
                </a:solidFill>
                <a:latin typeface="Times New Roman" pitchFamily="-112" charset="0"/>
                <a:ea typeface="+mn-ea"/>
                <a:cs typeface="+mn-cs"/>
              </a:rPr>
              <a:t>, Thailand on 10/5.</a:t>
            </a:r>
          </a:p>
          <a:p>
            <a:pPr algn="just" fontAlgn="t">
              <a:defRPr/>
            </a:pPr>
            <a:endParaRPr lang="en-US" sz="1800" kern="1200" dirty="0" smtClean="0">
              <a:solidFill>
                <a:schemeClr val="tx1"/>
              </a:solidFill>
              <a:latin typeface="Times New Roman" pitchFamily="-112" charset="0"/>
              <a:ea typeface="+mn-ea"/>
              <a:cs typeface="+mn-cs"/>
            </a:endParaRPr>
          </a:p>
          <a:p>
            <a:pPr algn="just"/>
            <a:r>
              <a:rPr lang="en-US" sz="1800" b="1" kern="1200" dirty="0" smtClean="0">
                <a:solidFill>
                  <a:schemeClr val="tx1"/>
                </a:solidFill>
                <a:latin typeface="Times New Roman" pitchFamily="-112" charset="0"/>
                <a:ea typeface="+mn-ea"/>
                <a:cs typeface="+mn-cs"/>
              </a:rPr>
              <a:t>Scientific significance, societal relevance, and relationships to future missions: </a:t>
            </a:r>
          </a:p>
          <a:p>
            <a:pPr algn="just"/>
            <a:r>
              <a:rPr lang="en-US" dirty="0" smtClean="0">
                <a:latin typeface="Arial"/>
                <a:cs typeface="Arial"/>
              </a:rPr>
              <a:t>Flood disaster events in Southeast Asia result in significant loss of life and economic damage. International agencies and governments typically report flood disasters at the province or district level, often after the onset of an event. These reports traditionally rely on correspondence with local municipalities, census data, information from news and media agencies, and back of the envelope calculations. Remote sensing information systems designed to monitor floods in near real-time can significantly improve the spatial resolution and accuracy of information procured by international agencies like the Red Cross, and serve as decision support tools to formulate effective response to sudden onset events. An operational near real-time monitoring system </a:t>
            </a:r>
            <a:r>
              <a:rPr lang="en-US" sz="1800" kern="1200" dirty="0" smtClean="0">
                <a:solidFill>
                  <a:schemeClr val="tx1"/>
                </a:solidFill>
                <a:latin typeface="Times New Roman" pitchFamily="-112" charset="0"/>
                <a:ea typeface="+mn-ea"/>
                <a:cs typeface="+mn-cs"/>
              </a:rPr>
              <a:t>(available at </a:t>
            </a:r>
            <a:r>
              <a:rPr lang="en-US" sz="1800" kern="1200" dirty="0" smtClean="0">
                <a:solidFill>
                  <a:schemeClr val="tx1"/>
                </a:solidFill>
                <a:latin typeface="Times New Roman" pitchFamily="-112" charset="0"/>
                <a:ea typeface="+mn-ea"/>
                <a:cs typeface="+mn-cs"/>
                <a:hlinkClick r:id="rId4"/>
              </a:rPr>
              <a:t>http://projectmekongnasa.appspot.com</a:t>
            </a:r>
            <a:r>
              <a:rPr lang="en-US" sz="1800" kern="1200" dirty="0" smtClean="0">
                <a:solidFill>
                  <a:schemeClr val="tx1"/>
                </a:solidFill>
                <a:latin typeface="Times New Roman" pitchFamily="-112" charset="0"/>
                <a:ea typeface="+mn-ea"/>
                <a:cs typeface="+mn-cs"/>
              </a:rPr>
              <a:t>) </a:t>
            </a:r>
            <a:r>
              <a:rPr lang="en-US" dirty="0" smtClean="0">
                <a:latin typeface="Arial"/>
                <a:cs typeface="Arial"/>
              </a:rPr>
              <a:t>and supporting software tools automatically assess flood impacts to population and infrastructure to provide a rapid first set of impact numbers generated hours after the onset of an event. </a:t>
            </a:r>
            <a:r>
              <a:rPr lang="en-US" sz="1800" kern="1200" dirty="0" smtClean="0">
                <a:solidFill>
                  <a:schemeClr val="tx1"/>
                </a:solidFill>
                <a:latin typeface="Times New Roman" pitchFamily="-112" charset="0"/>
                <a:ea typeface="+mn-ea"/>
                <a:cs typeface="+mn-cs"/>
              </a:rPr>
              <a:t>MODIS-derived surface water extent products (e.g. Figures 2-6) exhibit good agreement (80-90%) when compared to high resolution (22m – 150m) radar data (</a:t>
            </a:r>
            <a:r>
              <a:rPr lang="en-US" sz="1800" kern="1200" dirty="0" err="1" smtClean="0">
                <a:solidFill>
                  <a:schemeClr val="tx1"/>
                </a:solidFill>
                <a:latin typeface="Times New Roman" pitchFamily="-112" charset="0"/>
                <a:ea typeface="+mn-ea"/>
                <a:cs typeface="+mn-cs"/>
              </a:rPr>
              <a:t>TerraSAR</a:t>
            </a:r>
            <a:r>
              <a:rPr lang="en-US" sz="1800" kern="1200" dirty="0" smtClean="0">
                <a:solidFill>
                  <a:schemeClr val="tx1"/>
                </a:solidFill>
                <a:latin typeface="Times New Roman" pitchFamily="-112" charset="0"/>
                <a:ea typeface="+mn-ea"/>
                <a:cs typeface="+mn-cs"/>
              </a:rPr>
              <a:t>-X, </a:t>
            </a:r>
            <a:r>
              <a:rPr lang="en-US" sz="1800" kern="1200" dirty="0" err="1" smtClean="0">
                <a:solidFill>
                  <a:schemeClr val="tx1"/>
                </a:solidFill>
                <a:latin typeface="Times New Roman" pitchFamily="-112" charset="0"/>
                <a:ea typeface="+mn-ea"/>
                <a:cs typeface="+mn-cs"/>
              </a:rPr>
              <a:t>Envisat</a:t>
            </a:r>
            <a:r>
              <a:rPr lang="en-US" sz="1800" kern="1200" dirty="0" smtClean="0">
                <a:solidFill>
                  <a:schemeClr val="tx1"/>
                </a:solidFill>
                <a:latin typeface="Times New Roman" pitchFamily="-112" charset="0"/>
                <a:ea typeface="+mn-ea"/>
                <a:cs typeface="+mn-cs"/>
              </a:rPr>
              <a:t> ASAR, Disaster Monitoring Constellation), during both flood and non-flood conditions. These methods can help guide radar satellite tasking in persistently cloudy or highly damaged areas, and may be extended to other sensors (e.g. VIIRS, </a:t>
            </a:r>
            <a:r>
              <a:rPr lang="en-US" sz="1800" kern="1200" dirty="0" err="1" smtClean="0">
                <a:solidFill>
                  <a:schemeClr val="tx1"/>
                </a:solidFill>
                <a:latin typeface="Times New Roman" pitchFamily="-112" charset="0"/>
                <a:ea typeface="+mn-ea"/>
                <a:cs typeface="+mn-cs"/>
              </a:rPr>
              <a:t>Landsat</a:t>
            </a:r>
            <a:r>
              <a:rPr lang="en-US" sz="1800" kern="1200" dirty="0" smtClean="0">
                <a:solidFill>
                  <a:schemeClr val="tx1"/>
                </a:solidFill>
                <a:latin typeface="Times New Roman" pitchFamily="-112" charset="0"/>
                <a:ea typeface="+mn-ea"/>
                <a:cs typeface="+mn-cs"/>
              </a:rPr>
              <a:t>), as well as future missions. </a:t>
            </a:r>
          </a:p>
          <a:p>
            <a:endParaRPr lang="en-US" dirty="0" smtClean="0">
              <a:ea typeface="ＭＳ Ｐゴシック" pitchFamily="1" charset="-128"/>
            </a:endParaRPr>
          </a:p>
        </p:txBody>
      </p:sp>
    </p:spTree>
    <p:extLst>
      <p:ext uri="{BB962C8B-B14F-4D97-AF65-F5344CB8AC3E}">
        <p14:creationId xmlns="" xmlns:p14="http://schemas.microsoft.com/office/powerpoint/2010/main" val="25573169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a:ln/>
        </p:spPr>
      </p:sp>
      <p:sp>
        <p:nvSpPr>
          <p:cNvPr id="11267" name="Notes Placeholder 2"/>
          <p:cNvSpPr>
            <a:spLocks noGrp="1"/>
          </p:cNvSpPr>
          <p:nvPr>
            <p:ph type="body" idx="1"/>
          </p:nvPr>
        </p:nvSpPr>
        <p:spPr>
          <a:noFill/>
          <a:ln w="9525"/>
        </p:spPr>
        <p:txBody>
          <a:bodyPr/>
          <a:lstStyle/>
          <a:p>
            <a:endParaRPr lang="en-US" altLang="en-US" dirty="0" smtClean="0">
              <a:latin typeface="Times New Roman" pitchFamily="18" charset="0"/>
            </a:endParaRPr>
          </a:p>
        </p:txBody>
      </p:sp>
      <p:sp>
        <p:nvSpPr>
          <p:cNvPr id="11268" name="Slide Number Placeholder 3"/>
          <p:cNvSpPr>
            <a:spLocks noGrp="1"/>
          </p:cNvSpPr>
          <p:nvPr>
            <p:ph type="sldNum" sz="quarter" idx="4294967295"/>
          </p:nvPr>
        </p:nvSpPr>
        <p:spPr bwMode="auto">
          <a:xfrm>
            <a:off x="3927514" y="8756915"/>
            <a:ext cx="3005131" cy="461660"/>
          </a:xfrm>
          <a:prstGeom prst="rect">
            <a:avLst/>
          </a:prstGeom>
          <a:noFill/>
          <a:ln>
            <a:miter lim="800000"/>
            <a:headEnd/>
            <a:tailEnd/>
          </a:ln>
        </p:spPr>
        <p:txBody>
          <a:bodyPr/>
          <a:lstStyle/>
          <a:p>
            <a:pPr algn="ctr"/>
            <a:fld id="{B54691DA-55D9-449F-A3AC-81A275F32C67}" type="slidenum">
              <a:rPr lang="en-US" altLang="en-US"/>
              <a:pPr algn="ctr"/>
              <a:t>4</a:t>
            </a:fld>
            <a:endParaRPr lang="en-US" altLang="en-US"/>
          </a:p>
        </p:txBody>
      </p:sp>
    </p:spTree>
    <p:extLst>
      <p:ext uri="{BB962C8B-B14F-4D97-AF65-F5344CB8AC3E}">
        <p14:creationId xmlns="" xmlns:p14="http://schemas.microsoft.com/office/powerpoint/2010/main" val="35957239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BK: Do we have any screenshots of the </a:t>
            </a:r>
            <a:r>
              <a:rPr lang="en-US" altLang="en-US" sz="1200" dirty="0" smtClean="0"/>
              <a:t>Open </a:t>
            </a:r>
            <a:r>
              <a:rPr lang="en-US" altLang="en-US" sz="1200" dirty="0" err="1" smtClean="0"/>
              <a:t>GeoSocial</a:t>
            </a:r>
            <a:r>
              <a:rPr lang="en-US" altLang="en-US" sz="1200" dirty="0" smtClean="0"/>
              <a:t> API </a:t>
            </a:r>
            <a:r>
              <a:rPr lang="en-US" dirty="0" smtClean="0"/>
              <a:t>for the</a:t>
            </a:r>
            <a:r>
              <a:rPr lang="en-US" baseline="0" dirty="0" smtClean="0"/>
              <a:t> Mekong that we could use?</a:t>
            </a:r>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BK: Any updates on capacity</a:t>
            </a:r>
            <a:r>
              <a:rPr lang="en-US" baseline="0" dirty="0" smtClean="0"/>
              <a:t> building in SE Asia?</a:t>
            </a:r>
            <a:endParaRPr lang="en-US" dirty="0"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w="9525"/>
        </p:spPr>
        <p:txBody>
          <a:bodyPr/>
          <a:lstStyle/>
          <a:p>
            <a:endParaRPr lang="en-US" altLang="en-US" dirty="0" smtClean="0">
              <a:latin typeface="Times New Roman" pitchFamily="18" charset="0"/>
            </a:endParaRPr>
          </a:p>
        </p:txBody>
      </p:sp>
      <p:sp>
        <p:nvSpPr>
          <p:cNvPr id="33796" name="Slide Number Placeholder 3"/>
          <p:cNvSpPr>
            <a:spLocks noGrp="1"/>
          </p:cNvSpPr>
          <p:nvPr>
            <p:ph type="sldNum" sz="quarter" idx="4294967295"/>
          </p:nvPr>
        </p:nvSpPr>
        <p:spPr bwMode="auto">
          <a:xfrm>
            <a:off x="3927514" y="8756915"/>
            <a:ext cx="3005131" cy="461660"/>
          </a:xfrm>
          <a:prstGeom prst="rect">
            <a:avLst/>
          </a:prstGeom>
          <a:noFill/>
          <a:ln>
            <a:miter lim="800000"/>
            <a:headEnd/>
            <a:tailEnd/>
          </a:ln>
        </p:spPr>
        <p:txBody>
          <a:bodyPr/>
          <a:lstStyle/>
          <a:p>
            <a:pPr algn="ctr"/>
            <a:fld id="{FD45F0FC-BA37-45B4-A663-C7E6A7607C3D}" type="slidenum">
              <a:rPr lang="en-US" altLang="en-US"/>
              <a:pPr algn="ctr"/>
              <a:t>47</a:t>
            </a:fld>
            <a:endParaRPr lang="en-US" altLang="en-US"/>
          </a:p>
        </p:txBody>
      </p:sp>
    </p:spTree>
    <p:extLst>
      <p:ext uri="{BB962C8B-B14F-4D97-AF65-F5344CB8AC3E}">
        <p14:creationId xmlns="" xmlns:p14="http://schemas.microsoft.com/office/powerpoint/2010/main" val="39216730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w="9525"/>
        </p:spPr>
        <p:txBody>
          <a:bodyPr/>
          <a:lstStyle/>
          <a:p>
            <a:endParaRPr lang="en-US" altLang="en-US" dirty="0" smtClean="0">
              <a:latin typeface="Times New Roman" pitchFamily="18" charset="0"/>
            </a:endParaRPr>
          </a:p>
        </p:txBody>
      </p:sp>
      <p:sp>
        <p:nvSpPr>
          <p:cNvPr id="33796" name="Slide Number Placeholder 3"/>
          <p:cNvSpPr>
            <a:spLocks noGrp="1"/>
          </p:cNvSpPr>
          <p:nvPr>
            <p:ph type="sldNum" sz="quarter" idx="4294967295"/>
          </p:nvPr>
        </p:nvSpPr>
        <p:spPr bwMode="auto">
          <a:xfrm>
            <a:off x="3927514" y="8756915"/>
            <a:ext cx="3005131" cy="461660"/>
          </a:xfrm>
          <a:prstGeom prst="rect">
            <a:avLst/>
          </a:prstGeom>
          <a:noFill/>
          <a:ln>
            <a:miter lim="800000"/>
            <a:headEnd/>
            <a:tailEnd/>
          </a:ln>
        </p:spPr>
        <p:txBody>
          <a:bodyPr/>
          <a:lstStyle/>
          <a:p>
            <a:pPr algn="ctr"/>
            <a:fld id="{FD45F0FC-BA37-45B4-A663-C7E6A7607C3D}" type="slidenum">
              <a:rPr lang="en-US" altLang="en-US"/>
              <a:pPr algn="ctr"/>
              <a:t>48</a:t>
            </a:fld>
            <a:endParaRPr lang="en-US" altLang="en-US"/>
          </a:p>
        </p:txBody>
      </p:sp>
    </p:spTree>
    <p:extLst>
      <p:ext uri="{BB962C8B-B14F-4D97-AF65-F5344CB8AC3E}">
        <p14:creationId xmlns="" xmlns:p14="http://schemas.microsoft.com/office/powerpoint/2010/main" val="39216730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a:ln/>
        </p:spPr>
      </p:sp>
      <p:sp>
        <p:nvSpPr>
          <p:cNvPr id="11267" name="Notes Placeholder 2"/>
          <p:cNvSpPr>
            <a:spLocks noGrp="1"/>
          </p:cNvSpPr>
          <p:nvPr>
            <p:ph type="body" idx="1"/>
          </p:nvPr>
        </p:nvSpPr>
        <p:spPr>
          <a:noFill/>
          <a:ln w="9525"/>
        </p:spPr>
        <p:txBody>
          <a:bodyPr/>
          <a:lstStyle/>
          <a:p>
            <a:endParaRPr lang="en-US" altLang="en-US" dirty="0" smtClean="0">
              <a:latin typeface="Times New Roman" pitchFamily="18" charset="0"/>
            </a:endParaRPr>
          </a:p>
        </p:txBody>
      </p:sp>
      <p:sp>
        <p:nvSpPr>
          <p:cNvPr id="11268" name="Slide Number Placeholder 3"/>
          <p:cNvSpPr>
            <a:spLocks noGrp="1"/>
          </p:cNvSpPr>
          <p:nvPr>
            <p:ph type="sldNum" sz="quarter" idx="4294967295"/>
          </p:nvPr>
        </p:nvSpPr>
        <p:spPr bwMode="auto">
          <a:xfrm>
            <a:off x="3927514" y="8756915"/>
            <a:ext cx="3005131" cy="461660"/>
          </a:xfrm>
          <a:prstGeom prst="rect">
            <a:avLst/>
          </a:prstGeom>
          <a:noFill/>
          <a:ln>
            <a:miter lim="800000"/>
            <a:headEnd/>
            <a:tailEnd/>
          </a:ln>
        </p:spPr>
        <p:txBody>
          <a:bodyPr/>
          <a:lstStyle/>
          <a:p>
            <a:pPr algn="ctr"/>
            <a:fld id="{B54691DA-55D9-449F-A3AC-81A275F32C67}" type="slidenum">
              <a:rPr lang="en-US" altLang="en-US"/>
              <a:pPr algn="ctr"/>
              <a:t>5</a:t>
            </a:fld>
            <a:endParaRPr lang="en-US" altLang="en-US"/>
          </a:p>
        </p:txBody>
      </p:sp>
    </p:spTree>
    <p:extLst>
      <p:ext uri="{BB962C8B-B14F-4D97-AF65-F5344CB8AC3E}">
        <p14:creationId xmlns="" xmlns:p14="http://schemas.microsoft.com/office/powerpoint/2010/main" val="35957239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a:ln/>
        </p:spPr>
      </p:sp>
      <p:sp>
        <p:nvSpPr>
          <p:cNvPr id="11267" name="Notes Placeholder 2"/>
          <p:cNvSpPr>
            <a:spLocks noGrp="1"/>
          </p:cNvSpPr>
          <p:nvPr>
            <p:ph type="body" idx="1"/>
          </p:nvPr>
        </p:nvSpPr>
        <p:spPr>
          <a:noFill/>
          <a:ln w="9525"/>
        </p:spPr>
        <p:txBody>
          <a:bodyPr/>
          <a:lstStyle/>
          <a:p>
            <a:endParaRPr lang="en-US" altLang="en-US" dirty="0" smtClean="0">
              <a:latin typeface="Times New Roman" pitchFamily="18" charset="0"/>
            </a:endParaRPr>
          </a:p>
        </p:txBody>
      </p:sp>
      <p:sp>
        <p:nvSpPr>
          <p:cNvPr id="11268" name="Slide Number Placeholder 3"/>
          <p:cNvSpPr>
            <a:spLocks noGrp="1"/>
          </p:cNvSpPr>
          <p:nvPr>
            <p:ph type="sldNum" sz="quarter" idx="4294967295"/>
          </p:nvPr>
        </p:nvSpPr>
        <p:spPr bwMode="auto">
          <a:xfrm>
            <a:off x="3927514" y="8756915"/>
            <a:ext cx="3005131" cy="461660"/>
          </a:xfrm>
          <a:prstGeom prst="rect">
            <a:avLst/>
          </a:prstGeom>
          <a:noFill/>
          <a:ln>
            <a:miter lim="800000"/>
            <a:headEnd/>
            <a:tailEnd/>
          </a:ln>
        </p:spPr>
        <p:txBody>
          <a:bodyPr/>
          <a:lstStyle/>
          <a:p>
            <a:pPr algn="ctr"/>
            <a:fld id="{B54691DA-55D9-449F-A3AC-81A275F32C67}" type="slidenum">
              <a:rPr lang="en-US" altLang="en-US"/>
              <a:pPr algn="ctr"/>
              <a:t>6</a:t>
            </a:fld>
            <a:endParaRPr lang="en-US" altLang="en-US"/>
          </a:p>
        </p:txBody>
      </p:sp>
    </p:spTree>
    <p:extLst>
      <p:ext uri="{BB962C8B-B14F-4D97-AF65-F5344CB8AC3E}">
        <p14:creationId xmlns="" xmlns:p14="http://schemas.microsoft.com/office/powerpoint/2010/main" val="35957239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a:ln/>
        </p:spPr>
      </p:sp>
      <p:sp>
        <p:nvSpPr>
          <p:cNvPr id="11267" name="Notes Placeholder 2"/>
          <p:cNvSpPr>
            <a:spLocks noGrp="1"/>
          </p:cNvSpPr>
          <p:nvPr>
            <p:ph type="body" idx="1"/>
          </p:nvPr>
        </p:nvSpPr>
        <p:spPr>
          <a:noFill/>
          <a:ln w="9525"/>
        </p:spPr>
        <p:txBody>
          <a:bodyPr/>
          <a:lstStyle/>
          <a:p>
            <a:endParaRPr lang="en-US" altLang="en-US" dirty="0" smtClean="0">
              <a:latin typeface="Times New Roman" pitchFamily="18" charset="0"/>
            </a:endParaRPr>
          </a:p>
        </p:txBody>
      </p:sp>
      <p:sp>
        <p:nvSpPr>
          <p:cNvPr id="11268" name="Slide Number Placeholder 3"/>
          <p:cNvSpPr>
            <a:spLocks noGrp="1"/>
          </p:cNvSpPr>
          <p:nvPr>
            <p:ph type="sldNum" sz="quarter" idx="4294967295"/>
          </p:nvPr>
        </p:nvSpPr>
        <p:spPr bwMode="auto">
          <a:xfrm>
            <a:off x="3927514" y="8756915"/>
            <a:ext cx="3005131" cy="461660"/>
          </a:xfrm>
          <a:prstGeom prst="rect">
            <a:avLst/>
          </a:prstGeom>
          <a:noFill/>
          <a:ln>
            <a:miter lim="800000"/>
            <a:headEnd/>
            <a:tailEnd/>
          </a:ln>
        </p:spPr>
        <p:txBody>
          <a:bodyPr/>
          <a:lstStyle/>
          <a:p>
            <a:pPr algn="ctr"/>
            <a:fld id="{B54691DA-55D9-449F-A3AC-81A275F32C67}" type="slidenum">
              <a:rPr lang="en-US" altLang="en-US"/>
              <a:pPr algn="ctr"/>
              <a:t>7</a:t>
            </a:fld>
            <a:endParaRPr lang="en-US" altLang="en-US"/>
          </a:p>
        </p:txBody>
      </p:sp>
    </p:spTree>
    <p:extLst>
      <p:ext uri="{BB962C8B-B14F-4D97-AF65-F5344CB8AC3E}">
        <p14:creationId xmlns="" xmlns:p14="http://schemas.microsoft.com/office/powerpoint/2010/main" val="35957239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ln w="9525"/>
        </p:spPr>
        <p:txBody>
          <a:bodyPr/>
          <a:lstStyle/>
          <a:p>
            <a:pPr eaLnBrk="1" hangingPunct="1">
              <a:spcBef>
                <a:spcPct val="0"/>
              </a:spcBef>
            </a:pPr>
            <a:endParaRPr lang="fr-BE" altLang="en-US" dirty="0" smtClean="0">
              <a:latin typeface="Times New Roman" pitchFamily="18" charset="0"/>
            </a:endParaRPr>
          </a:p>
        </p:txBody>
      </p:sp>
      <p:sp>
        <p:nvSpPr>
          <p:cNvPr id="25604" name="Slide Number Placeholder 3"/>
          <p:cNvSpPr>
            <a:spLocks noGrp="1"/>
          </p:cNvSpPr>
          <p:nvPr>
            <p:ph type="sldNum" sz="quarter" idx="4294967295"/>
          </p:nvPr>
        </p:nvSpPr>
        <p:spPr bwMode="auto">
          <a:xfrm>
            <a:off x="3927514" y="8756915"/>
            <a:ext cx="3005131" cy="461660"/>
          </a:xfrm>
          <a:prstGeom prst="rect">
            <a:avLst/>
          </a:prstGeom>
          <a:noFill/>
          <a:ln>
            <a:miter lim="800000"/>
            <a:headEnd/>
            <a:tailEnd/>
          </a:ln>
        </p:spPr>
        <p:txBody>
          <a:bodyPr/>
          <a:lstStyle/>
          <a:p>
            <a:pPr algn="ctr"/>
            <a:fld id="{2F1A4902-852A-42AD-B768-3A771D308DD7}" type="slidenum">
              <a:rPr lang="en-GB" altLang="en-US"/>
              <a:pPr algn="ctr"/>
              <a:t>9</a:t>
            </a:fld>
            <a:endParaRPr lang="en-GB" altLang="en-US"/>
          </a:p>
        </p:txBody>
      </p:sp>
    </p:spTree>
    <p:extLst>
      <p:ext uri="{BB962C8B-B14F-4D97-AF65-F5344CB8AC3E}">
        <p14:creationId xmlns="" xmlns:p14="http://schemas.microsoft.com/office/powerpoint/2010/main" val="34891059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CA"/>
          </a:p>
        </p:txBody>
      </p:sp>
      <p:sp>
        <p:nvSpPr>
          <p:cNvPr id="3" name="Table Placeholder 2"/>
          <p:cNvSpPr>
            <a:spLocks noGrp="1"/>
          </p:cNvSpPr>
          <p:nvPr>
            <p:ph type="tbl" idx="1"/>
          </p:nvPr>
        </p:nvSpPr>
        <p:spPr>
          <a:xfrm>
            <a:off x="685800" y="1981200"/>
            <a:ext cx="7772400" cy="4114800"/>
          </a:xfrm>
        </p:spPr>
        <p:txBody>
          <a:bodyPr/>
          <a:lstStyle/>
          <a:p>
            <a:pPr lvl="0"/>
            <a:endParaRPr lang="en-CA" noProof="0" smtClean="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Rectangle 4"/>
          <p:cNvSpPr>
            <a:spLocks noChangeArrowheads="1"/>
          </p:cNvSpPr>
          <p:nvPr/>
        </p:nvSpPr>
        <p:spPr bwMode="auto">
          <a:xfrm>
            <a:off x="309563" y="6523038"/>
            <a:ext cx="452437" cy="138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de-DE" altLang="en-US" sz="900">
                <a:solidFill>
                  <a:srgbClr val="5F758D"/>
                </a:solidFill>
                <a:latin typeface="Century Gothic" pitchFamily="34" charset="0"/>
              </a:rPr>
              <a:t>Slide: </a:t>
            </a:r>
            <a:fld id="{A99E9238-1DFB-43C3-BB75-62C3C392F8A9}" type="slidenum">
              <a:rPr lang="de-DE" altLang="en-US" sz="900">
                <a:solidFill>
                  <a:srgbClr val="5F758D"/>
                </a:solidFill>
                <a:latin typeface="Century Gothic" pitchFamily="34" charset="0"/>
              </a:rPr>
              <a:pPr/>
              <a:t>‹#›</a:t>
            </a:fld>
            <a:endParaRPr lang="de-DE" altLang="en-US" sz="900">
              <a:solidFill>
                <a:srgbClr val="5F758D"/>
              </a:solidFill>
              <a:latin typeface="Century Gothic" pitchFamily="34" charset="0"/>
            </a:endParaRPr>
          </a:p>
        </p:txBody>
      </p:sp>
      <p:sp>
        <p:nvSpPr>
          <p:cNvPr id="5" name="AutoShape 5"/>
          <p:cNvSpPr>
            <a:spLocks noChangeAspect="1" noChangeArrowheads="1" noTextEdit="1"/>
          </p:cNvSpPr>
          <p:nvPr/>
        </p:nvSpPr>
        <p:spPr bwMode="auto">
          <a:xfrm>
            <a:off x="0" y="3244850"/>
            <a:ext cx="9144000" cy="288925"/>
          </a:xfrm>
          <a:prstGeom prst="rect">
            <a:avLst/>
          </a:prstGeom>
          <a:noFill/>
          <a:ln w="9525">
            <a:noFill/>
            <a:miter lim="800000"/>
            <a:headEnd/>
            <a:tailEnd/>
          </a:ln>
        </p:spPr>
        <p:txBody>
          <a:bodyPr/>
          <a:lstStyle/>
          <a:p>
            <a:endParaRPr lang="en-US"/>
          </a:p>
        </p:txBody>
      </p:sp>
      <p:pic>
        <p:nvPicPr>
          <p:cNvPr id="6" name="Picture 2"/>
          <p:cNvPicPr>
            <a:picLocks noChangeAspect="1" noChangeArrowheads="1"/>
          </p:cNvPicPr>
          <p:nvPr userDrawn="1"/>
        </p:nvPicPr>
        <p:blipFill>
          <a:blip r:embed="rId3" cstate="print"/>
          <a:srcRect/>
          <a:stretch>
            <a:fillRect/>
          </a:stretch>
        </p:blipFill>
        <p:spPr bwMode="auto">
          <a:xfrm>
            <a:off x="7712075" y="4881563"/>
            <a:ext cx="1431925" cy="933450"/>
          </a:xfrm>
          <a:prstGeom prst="rect">
            <a:avLst/>
          </a:prstGeom>
          <a:noFill/>
          <a:ln w="12700">
            <a:noFill/>
            <a:miter lim="800000"/>
            <a:headEnd/>
            <a:tailEnd/>
          </a:ln>
        </p:spPr>
      </p:pic>
      <p:sp>
        <p:nvSpPr>
          <p:cNvPr id="328706" name="Rectangle 2"/>
          <p:cNvSpPr>
            <a:spLocks noGrp="1" noChangeArrowheads="1"/>
          </p:cNvSpPr>
          <p:nvPr>
            <p:ph type="ctrTitle" sz="quarter"/>
          </p:nvPr>
        </p:nvSpPr>
        <p:spPr>
          <a:xfrm>
            <a:off x="4089889" y="666750"/>
            <a:ext cx="4810857" cy="1874838"/>
          </a:xfrm>
        </p:spPr>
        <p:txBody>
          <a:bodyPr anchor="b"/>
          <a:lstStyle>
            <a:lvl1pPr>
              <a:defRPr sz="3200"/>
            </a:lvl1pPr>
          </a:lstStyle>
          <a:p>
            <a:r>
              <a:rPr lang="en-GB"/>
              <a:t>Click to edit Master title style</a:t>
            </a:r>
          </a:p>
        </p:txBody>
      </p:sp>
      <p:sp>
        <p:nvSpPr>
          <p:cNvPr id="328707" name="Rectangle 3"/>
          <p:cNvSpPr>
            <a:spLocks noGrp="1" noChangeArrowheads="1"/>
          </p:cNvSpPr>
          <p:nvPr>
            <p:ph type="subTitle" sz="quarter" idx="1"/>
          </p:nvPr>
        </p:nvSpPr>
        <p:spPr>
          <a:xfrm>
            <a:off x="4081097" y="2722564"/>
            <a:ext cx="4826977" cy="1093787"/>
          </a:xfrm>
        </p:spPr>
        <p:txBody>
          <a:bodyPr/>
          <a:lstStyle>
            <a:lvl1pPr marL="0" indent="0">
              <a:buNone/>
              <a:defRPr sz="1800">
                <a:solidFill>
                  <a:schemeClr val="bg1"/>
                </a:solidFill>
                <a:latin typeface="Century Gothic" pitchFamily="34" charset="0"/>
              </a:defRPr>
            </a:lvl1pPr>
          </a:lstStyle>
          <a:p>
            <a:r>
              <a:rPr lang="en-GB" dirty="0"/>
              <a:t>Click to edit Master subtitle style</a:t>
            </a:r>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3/13/2017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3/13/2017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3/13/2017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3/13/2017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3/13/2017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3/13/2017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4" name="Slide Number Placeholder 5"/>
          <p:cNvSpPr>
            <a:spLocks noGrp="1"/>
          </p:cNvSpPr>
          <p:nvPr userDrawn="1">
            <p:ph type="sldNum" sz="quarter" idx="10"/>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600"/>
            </a:lvl1pPr>
          </a:lstStyle>
          <a:p>
            <a:fld id="{3A86AE8E-D549-4C81-A371-621FC48DD807}" type="slidenum">
              <a:rPr lang="en-US" altLang="en-US"/>
              <a:pPr/>
              <a:t>‹#›</a:t>
            </a:fld>
            <a:endParaRPr lang="en-US"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3/13/2017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3/13/2017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3/13/2017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3/13/2017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3/13/2017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022EBE8-3906-4833-A5E3-CC41C8D04B8B}" type="datetimeFigureOut">
              <a:rPr lang="en-US" smtClean="0">
                <a:solidFill>
                  <a:prstClr val="black">
                    <a:tint val="75000"/>
                  </a:prstClr>
                </a:solidFill>
              </a:rPr>
              <a:pPr/>
              <a:t>3/13/2017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2C4208E-F5B7-48C7-8863-6A0C42D8F6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1437628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22EBE8-3906-4833-A5E3-CC41C8D04B8B}" type="datetimeFigureOut">
              <a:rPr lang="en-US" smtClean="0">
                <a:solidFill>
                  <a:prstClr val="black">
                    <a:tint val="75000"/>
                  </a:prstClr>
                </a:solidFill>
              </a:rPr>
              <a:pPr/>
              <a:t>3/13/2017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2C4208E-F5B7-48C7-8863-6A0C42D8F6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2001880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6"/>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022EBE8-3906-4833-A5E3-CC41C8D04B8B}" type="datetimeFigureOut">
              <a:rPr lang="en-US" smtClean="0">
                <a:solidFill>
                  <a:prstClr val="black">
                    <a:tint val="75000"/>
                  </a:prstClr>
                </a:solidFill>
              </a:rPr>
              <a:pPr/>
              <a:t>3/13/2017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2C4208E-F5B7-48C7-8863-6A0C42D8F6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6998629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22EBE8-3906-4833-A5E3-CC41C8D04B8B}" type="datetimeFigureOut">
              <a:rPr lang="en-US" smtClean="0">
                <a:solidFill>
                  <a:prstClr val="black">
                    <a:tint val="75000"/>
                  </a:prstClr>
                </a:solidFill>
              </a:rPr>
              <a:pPr/>
              <a:t>3/13/2017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2C4208E-F5B7-48C7-8863-6A0C42D8F6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3458234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22EBE8-3906-4833-A5E3-CC41C8D04B8B}" type="datetimeFigureOut">
              <a:rPr lang="en-US" smtClean="0">
                <a:solidFill>
                  <a:prstClr val="black">
                    <a:tint val="75000"/>
                  </a:prstClr>
                </a:solidFill>
              </a:rPr>
              <a:pPr/>
              <a:t>3/13/2017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2C4208E-F5B7-48C7-8863-6A0C42D8F6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7286506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22EBE8-3906-4833-A5E3-CC41C8D04B8B}" type="datetimeFigureOut">
              <a:rPr lang="en-US" smtClean="0">
                <a:solidFill>
                  <a:prstClr val="black">
                    <a:tint val="75000"/>
                  </a:prstClr>
                </a:solidFill>
              </a:rPr>
              <a:pPr/>
              <a:t>3/13/2017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2C4208E-F5B7-48C7-8863-6A0C42D8F6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9925142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22EBE8-3906-4833-A5E3-CC41C8D04B8B}" type="datetimeFigureOut">
              <a:rPr lang="en-US" smtClean="0">
                <a:solidFill>
                  <a:prstClr val="black">
                    <a:tint val="75000"/>
                  </a:prstClr>
                </a:solidFill>
              </a:rPr>
              <a:pPr/>
              <a:t>3/13/2017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2C4208E-F5B7-48C7-8863-6A0C42D8F6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6952984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22EBE8-3906-4833-A5E3-CC41C8D04B8B}" type="datetimeFigureOut">
              <a:rPr lang="en-US" smtClean="0">
                <a:solidFill>
                  <a:prstClr val="black">
                    <a:tint val="75000"/>
                  </a:prstClr>
                </a:solidFill>
              </a:rPr>
              <a:pPr/>
              <a:t>3/13/2017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2C4208E-F5B7-48C7-8863-6A0C42D8F6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5952311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391" y="987428"/>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22EBE8-3906-4833-A5E3-CC41C8D04B8B}" type="datetimeFigureOut">
              <a:rPr lang="en-US" smtClean="0">
                <a:solidFill>
                  <a:prstClr val="black">
                    <a:tint val="75000"/>
                  </a:prstClr>
                </a:solidFill>
              </a:rPr>
              <a:pPr/>
              <a:t>3/13/2017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2C4208E-F5B7-48C7-8863-6A0C42D8F6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1531434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22EBE8-3906-4833-A5E3-CC41C8D04B8B}" type="datetimeFigureOut">
              <a:rPr lang="en-US" smtClean="0">
                <a:solidFill>
                  <a:prstClr val="black">
                    <a:tint val="75000"/>
                  </a:prstClr>
                </a:solidFill>
              </a:rPr>
              <a:pPr/>
              <a:t>3/13/2017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2C4208E-F5B7-48C7-8863-6A0C42D8F6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5058637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22EBE8-3906-4833-A5E3-CC41C8D04B8B}" type="datetimeFigureOut">
              <a:rPr lang="en-US" smtClean="0">
                <a:solidFill>
                  <a:prstClr val="black">
                    <a:tint val="75000"/>
                  </a:prstClr>
                </a:solidFill>
              </a:rPr>
              <a:pPr/>
              <a:t>3/13/2017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2C4208E-F5B7-48C7-8863-6A0C42D8F6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7900400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4"/>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CA" altLang="en-US" smtClean="0"/>
              <a:t>Click to edit Master title style</a:t>
            </a:r>
          </a:p>
        </p:txBody>
      </p:sp>
      <p:sp>
        <p:nvSpPr>
          <p:cNvPr id="1027" name="Rectangle 25"/>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CA" altLang="en-US" smtClean="0"/>
              <a:t>Click to edit Master text styles</a:t>
            </a:r>
          </a:p>
          <a:p>
            <a:pPr lvl="1"/>
            <a:r>
              <a:rPr lang="en-CA" altLang="en-US" smtClean="0"/>
              <a:t>Second level</a:t>
            </a:r>
          </a:p>
          <a:p>
            <a:pPr lvl="2"/>
            <a:r>
              <a:rPr lang="en-CA" altLang="en-US" smtClean="0"/>
              <a:t>Third level</a:t>
            </a:r>
          </a:p>
          <a:p>
            <a:pPr lvl="3"/>
            <a:r>
              <a:rPr lang="en-CA" altLang="en-US" smtClean="0"/>
              <a:t>Fourth level</a:t>
            </a:r>
          </a:p>
          <a:p>
            <a:pPr lvl="4"/>
            <a:r>
              <a:rPr lang="en-CA" altLang="en-US" smtClean="0"/>
              <a:t>Fifth level</a:t>
            </a:r>
          </a:p>
        </p:txBody>
      </p:sp>
    </p:spTree>
  </p:cSld>
  <p:clrMap bg1="lt1" tx1="dk1" bg2="lt2" tx2="dk2" accent1="accent1" accent2="accent2" accent3="accent3" accent4="accent4" accent5="accent5" accent6="accent6" hlink="hlink" folHlink="folHlink"/>
  <p:sldLayoutIdLst>
    <p:sldLayoutId id="2147484885" r:id="rId1"/>
    <p:sldLayoutId id="2147484896" r:id="rId2"/>
    <p:sldLayoutId id="2147484886" r:id="rId3"/>
    <p:sldLayoutId id="2147484887" r:id="rId4"/>
    <p:sldLayoutId id="2147484888" r:id="rId5"/>
    <p:sldLayoutId id="2147484889" r:id="rId6"/>
    <p:sldLayoutId id="2147484890" r:id="rId7"/>
    <p:sldLayoutId id="2147484891" r:id="rId8"/>
    <p:sldLayoutId id="2147484892" r:id="rId9"/>
    <p:sldLayoutId id="2147484893" r:id="rId10"/>
    <p:sldLayoutId id="2147484894" r:id="rId11"/>
    <p:sldLayoutId id="2147484895" r:id="rId12"/>
    <p:sldLayoutId id="2147484897" r:id="rId13"/>
  </p:sldLayoutIdLst>
  <p:hf hdr="0" ftr="0" dt="0"/>
  <p:txStyles>
    <p:titleStyle>
      <a:lvl1pPr algn="ctr" defTabSz="903288" rtl="0" eaLnBrk="0" fontAlgn="base" hangingPunct="0">
        <a:spcBef>
          <a:spcPct val="0"/>
        </a:spcBef>
        <a:spcAft>
          <a:spcPct val="0"/>
        </a:spcAft>
        <a:defRPr sz="3600" b="1">
          <a:solidFill>
            <a:schemeClr val="tx2"/>
          </a:solidFill>
          <a:latin typeface="+mj-lt"/>
          <a:ea typeface="+mj-ea"/>
          <a:cs typeface="+mj-cs"/>
        </a:defRPr>
      </a:lvl1pPr>
      <a:lvl2pPr algn="ctr" defTabSz="903288" rtl="0" eaLnBrk="0" fontAlgn="base" hangingPunct="0">
        <a:spcBef>
          <a:spcPct val="0"/>
        </a:spcBef>
        <a:spcAft>
          <a:spcPct val="0"/>
        </a:spcAft>
        <a:defRPr sz="3600" b="1">
          <a:solidFill>
            <a:schemeClr val="tx2"/>
          </a:solidFill>
          <a:latin typeface="Times New Roman" pitchFamily="-112" charset="0"/>
        </a:defRPr>
      </a:lvl2pPr>
      <a:lvl3pPr algn="ctr" defTabSz="903288" rtl="0" eaLnBrk="0" fontAlgn="base" hangingPunct="0">
        <a:spcBef>
          <a:spcPct val="0"/>
        </a:spcBef>
        <a:spcAft>
          <a:spcPct val="0"/>
        </a:spcAft>
        <a:defRPr sz="3600" b="1">
          <a:solidFill>
            <a:schemeClr val="tx2"/>
          </a:solidFill>
          <a:latin typeface="Times New Roman" pitchFamily="-112" charset="0"/>
        </a:defRPr>
      </a:lvl3pPr>
      <a:lvl4pPr algn="ctr" defTabSz="903288" rtl="0" eaLnBrk="0" fontAlgn="base" hangingPunct="0">
        <a:spcBef>
          <a:spcPct val="0"/>
        </a:spcBef>
        <a:spcAft>
          <a:spcPct val="0"/>
        </a:spcAft>
        <a:defRPr sz="3600" b="1">
          <a:solidFill>
            <a:schemeClr val="tx2"/>
          </a:solidFill>
          <a:latin typeface="Times New Roman" pitchFamily="-112" charset="0"/>
        </a:defRPr>
      </a:lvl4pPr>
      <a:lvl5pPr algn="ctr" defTabSz="903288" rtl="0" eaLnBrk="0" fontAlgn="base" hangingPunct="0">
        <a:spcBef>
          <a:spcPct val="0"/>
        </a:spcBef>
        <a:spcAft>
          <a:spcPct val="0"/>
        </a:spcAft>
        <a:defRPr sz="3600" b="1">
          <a:solidFill>
            <a:schemeClr val="tx2"/>
          </a:solidFill>
          <a:latin typeface="Times New Roman" pitchFamily="-112" charset="0"/>
        </a:defRPr>
      </a:lvl5pPr>
      <a:lvl6pPr marL="457200" algn="ctr" defTabSz="903288" rtl="0" eaLnBrk="0" fontAlgn="base" hangingPunct="0">
        <a:spcBef>
          <a:spcPct val="0"/>
        </a:spcBef>
        <a:spcAft>
          <a:spcPct val="0"/>
        </a:spcAft>
        <a:defRPr sz="3600" b="1">
          <a:solidFill>
            <a:schemeClr val="tx2"/>
          </a:solidFill>
          <a:latin typeface="Times New Roman" pitchFamily="-112" charset="0"/>
        </a:defRPr>
      </a:lvl6pPr>
      <a:lvl7pPr marL="914400" algn="ctr" defTabSz="903288" rtl="0" eaLnBrk="0" fontAlgn="base" hangingPunct="0">
        <a:spcBef>
          <a:spcPct val="0"/>
        </a:spcBef>
        <a:spcAft>
          <a:spcPct val="0"/>
        </a:spcAft>
        <a:defRPr sz="3600" b="1">
          <a:solidFill>
            <a:schemeClr val="tx2"/>
          </a:solidFill>
          <a:latin typeface="Times New Roman" pitchFamily="-112" charset="0"/>
        </a:defRPr>
      </a:lvl7pPr>
      <a:lvl8pPr marL="1371600" algn="ctr" defTabSz="903288" rtl="0" eaLnBrk="0" fontAlgn="base" hangingPunct="0">
        <a:spcBef>
          <a:spcPct val="0"/>
        </a:spcBef>
        <a:spcAft>
          <a:spcPct val="0"/>
        </a:spcAft>
        <a:defRPr sz="3600" b="1">
          <a:solidFill>
            <a:schemeClr val="tx2"/>
          </a:solidFill>
          <a:latin typeface="Times New Roman" pitchFamily="-112" charset="0"/>
        </a:defRPr>
      </a:lvl8pPr>
      <a:lvl9pPr marL="1828800" algn="ctr" defTabSz="903288" rtl="0" eaLnBrk="0" fontAlgn="base" hangingPunct="0">
        <a:spcBef>
          <a:spcPct val="0"/>
        </a:spcBef>
        <a:spcAft>
          <a:spcPct val="0"/>
        </a:spcAft>
        <a:defRPr sz="3600" b="1">
          <a:solidFill>
            <a:schemeClr val="tx2"/>
          </a:solidFill>
          <a:latin typeface="Times New Roman" pitchFamily="-112" charset="0"/>
        </a:defRPr>
      </a:lvl9pPr>
    </p:titleStyle>
    <p:bodyStyle>
      <a:lvl1pPr marL="346075" indent="-346075" algn="l" defTabSz="903288" rtl="0" eaLnBrk="0" fontAlgn="base" hangingPunct="0">
        <a:lnSpc>
          <a:spcPct val="85000"/>
        </a:lnSpc>
        <a:spcBef>
          <a:spcPct val="45000"/>
        </a:spcBef>
        <a:spcAft>
          <a:spcPct val="0"/>
        </a:spcAft>
        <a:buChar char="•"/>
        <a:defRPr sz="3200">
          <a:solidFill>
            <a:schemeClr val="tx1"/>
          </a:solidFill>
          <a:latin typeface="+mn-lt"/>
          <a:ea typeface="+mn-ea"/>
          <a:cs typeface="+mn-cs"/>
        </a:defRPr>
      </a:lvl1pPr>
      <a:lvl2pPr marL="803275" indent="-342900" algn="l" defTabSz="903288" rtl="0" eaLnBrk="0" fontAlgn="base" hangingPunct="0">
        <a:lnSpc>
          <a:spcPct val="85000"/>
        </a:lnSpc>
        <a:spcBef>
          <a:spcPct val="20000"/>
        </a:spcBef>
        <a:spcAft>
          <a:spcPct val="0"/>
        </a:spcAft>
        <a:buChar char="•"/>
        <a:defRPr sz="2800">
          <a:solidFill>
            <a:schemeClr val="tx1"/>
          </a:solidFill>
          <a:latin typeface="+mn-lt"/>
        </a:defRPr>
      </a:lvl2pPr>
      <a:lvl3pPr marL="1103313" indent="-185738" algn="l" defTabSz="903288" rtl="0" eaLnBrk="0" fontAlgn="base" hangingPunct="0">
        <a:spcBef>
          <a:spcPct val="20000"/>
        </a:spcBef>
        <a:spcAft>
          <a:spcPct val="0"/>
        </a:spcAft>
        <a:buChar char="•"/>
        <a:defRPr sz="2400">
          <a:solidFill>
            <a:schemeClr val="tx1"/>
          </a:solidFill>
          <a:latin typeface="+mn-lt"/>
        </a:defRPr>
      </a:lvl3pPr>
      <a:lvl4pPr marL="1549400" indent="-195263" algn="l" defTabSz="903288" rtl="0" eaLnBrk="0" fontAlgn="base" hangingPunct="0">
        <a:spcBef>
          <a:spcPct val="20000"/>
        </a:spcBef>
        <a:spcAft>
          <a:spcPct val="0"/>
        </a:spcAft>
        <a:buChar char="•"/>
        <a:defRPr sz="2400">
          <a:solidFill>
            <a:schemeClr val="tx1"/>
          </a:solidFill>
          <a:latin typeface="+mn-lt"/>
        </a:defRPr>
      </a:lvl4pPr>
      <a:lvl5pPr marL="2006600" indent="-201613" algn="l" defTabSz="903288" rtl="0" eaLnBrk="0" fontAlgn="base" hangingPunct="0">
        <a:spcBef>
          <a:spcPct val="20000"/>
        </a:spcBef>
        <a:spcAft>
          <a:spcPct val="0"/>
        </a:spcAft>
        <a:buChar char="•"/>
        <a:defRPr sz="2400">
          <a:solidFill>
            <a:schemeClr val="tx1"/>
          </a:solidFill>
          <a:latin typeface="+mn-lt"/>
        </a:defRPr>
      </a:lvl5pPr>
      <a:lvl6pPr marL="2463800" indent="-201613" algn="l" defTabSz="903288" rtl="0" eaLnBrk="0" fontAlgn="base" hangingPunct="0">
        <a:spcBef>
          <a:spcPct val="20000"/>
        </a:spcBef>
        <a:spcAft>
          <a:spcPct val="0"/>
        </a:spcAft>
        <a:buChar char="•"/>
        <a:defRPr sz="2400">
          <a:solidFill>
            <a:schemeClr val="tx1"/>
          </a:solidFill>
          <a:latin typeface="+mn-lt"/>
        </a:defRPr>
      </a:lvl6pPr>
      <a:lvl7pPr marL="2921000" indent="-201613" algn="l" defTabSz="903288" rtl="0" eaLnBrk="0" fontAlgn="base" hangingPunct="0">
        <a:spcBef>
          <a:spcPct val="20000"/>
        </a:spcBef>
        <a:spcAft>
          <a:spcPct val="0"/>
        </a:spcAft>
        <a:buChar char="•"/>
        <a:defRPr sz="2400">
          <a:solidFill>
            <a:schemeClr val="tx1"/>
          </a:solidFill>
          <a:latin typeface="+mn-lt"/>
        </a:defRPr>
      </a:lvl7pPr>
      <a:lvl8pPr marL="3378200" indent="-201613" algn="l" defTabSz="903288" rtl="0" eaLnBrk="0" fontAlgn="base" hangingPunct="0">
        <a:spcBef>
          <a:spcPct val="20000"/>
        </a:spcBef>
        <a:spcAft>
          <a:spcPct val="0"/>
        </a:spcAft>
        <a:buChar char="•"/>
        <a:defRPr sz="2400">
          <a:solidFill>
            <a:schemeClr val="tx1"/>
          </a:solidFill>
          <a:latin typeface="+mn-lt"/>
        </a:defRPr>
      </a:lvl8pPr>
      <a:lvl9pPr marL="3835400" indent="-201613" algn="l" defTabSz="903288" rtl="0" eaLnBrk="0" fontAlgn="base" hangingPunct="0">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1D8BD707-D9CF-40AE-B4C6-C98DA3205C09}" type="datetimeFigureOut">
              <a:rPr lang="en-US" b="0" smtClean="0">
                <a:solidFill>
                  <a:prstClr val="black">
                    <a:tint val="75000"/>
                  </a:prstClr>
                </a:solidFill>
                <a:latin typeface="Calibri"/>
              </a:rPr>
              <a:pPr eaLnBrk="1" fontAlgn="auto" hangingPunct="1">
                <a:spcBef>
                  <a:spcPts val="0"/>
                </a:spcBef>
                <a:spcAft>
                  <a:spcPts val="0"/>
                </a:spcAft>
              </a:pPr>
              <a:t>3/13/2017</a:t>
            </a:fld>
            <a:endParaRPr lang="en-US" b="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b="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B6F15528-21DE-4FAA-801E-634DDDAF4B2B}" type="slidenum">
              <a:rPr lang="en-US" b="0" smtClean="0">
                <a:solidFill>
                  <a:prstClr val="black">
                    <a:tint val="75000"/>
                  </a:prstClr>
                </a:solidFill>
                <a:latin typeface="Calibri"/>
              </a:rPr>
              <a:pPr eaLnBrk="1" fontAlgn="auto" hangingPunct="1">
                <a:spcBef>
                  <a:spcPts val="0"/>
                </a:spcBef>
                <a:spcAft>
                  <a:spcPts val="0"/>
                </a:spcAft>
              </a:pPr>
              <a:t>‹#›</a:t>
            </a:fld>
            <a:endParaRPr lang="en-US" b="0">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4899" r:id="rId1"/>
    <p:sldLayoutId id="2147484900" r:id="rId2"/>
    <p:sldLayoutId id="2147484901" r:id="rId3"/>
    <p:sldLayoutId id="2147484902" r:id="rId4"/>
    <p:sldLayoutId id="2147484903" r:id="rId5"/>
    <p:sldLayoutId id="2147484904" r:id="rId6"/>
    <p:sldLayoutId id="2147484905" r:id="rId7"/>
    <p:sldLayoutId id="2147484906" r:id="rId8"/>
    <p:sldLayoutId id="2147484907" r:id="rId9"/>
    <p:sldLayoutId id="2147484908" r:id="rId10"/>
    <p:sldLayoutId id="214748490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A022EBE8-3906-4833-A5E3-CC41C8D04B8B}" type="datetimeFigureOut">
              <a:rPr lang="en-US" b="0" smtClean="0">
                <a:solidFill>
                  <a:prstClr val="black">
                    <a:tint val="75000"/>
                  </a:prstClr>
                </a:solidFill>
                <a:latin typeface="Calibri"/>
              </a:rPr>
              <a:pPr eaLnBrk="1" fontAlgn="auto" hangingPunct="1">
                <a:spcBef>
                  <a:spcPts val="0"/>
                </a:spcBef>
                <a:spcAft>
                  <a:spcPts val="0"/>
                </a:spcAft>
              </a:pPr>
              <a:t>3/13/2017</a:t>
            </a:fld>
            <a:endParaRPr lang="en-US" b="0">
              <a:solidFill>
                <a:prstClr val="black">
                  <a:tint val="75000"/>
                </a:prstClr>
              </a:solidFill>
              <a:latin typeface="Calibri"/>
            </a:endParaRPr>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b="0">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72C4208E-F5B7-48C7-8863-6A0C42D8F6BD}" type="slidenum">
              <a:rPr lang="en-US" b="0" smtClean="0">
                <a:solidFill>
                  <a:prstClr val="black">
                    <a:tint val="75000"/>
                  </a:prstClr>
                </a:solidFill>
                <a:latin typeface="Calibri"/>
              </a:rPr>
              <a:pPr eaLnBrk="1" fontAlgn="auto" hangingPunct="1">
                <a:spcBef>
                  <a:spcPts val="0"/>
                </a:spcBef>
                <a:spcAft>
                  <a:spcPts val="0"/>
                </a:spcAft>
              </a:pPr>
              <a:t>‹#›</a:t>
            </a:fld>
            <a:endParaRPr lang="en-US" b="0">
              <a:solidFill>
                <a:prstClr val="black">
                  <a:tint val="75000"/>
                </a:prstClr>
              </a:solidFill>
              <a:latin typeface="Calibri"/>
            </a:endParaRPr>
          </a:p>
        </p:txBody>
      </p:sp>
    </p:spTree>
    <p:extLst>
      <p:ext uri="{BB962C8B-B14F-4D97-AF65-F5344CB8AC3E}">
        <p14:creationId xmlns:p14="http://schemas.microsoft.com/office/powerpoint/2010/main" xmlns="" val="2782750227"/>
      </p:ext>
    </p:extLst>
  </p:cSld>
  <p:clrMap bg1="lt1" tx1="dk1" bg2="lt2" tx2="dk2" accent1="accent1" accent2="accent2" accent3="accent3" accent4="accent4" accent5="accent5" accent6="accent6" hlink="hlink" folHlink="folHlink"/>
  <p:sldLayoutIdLst>
    <p:sldLayoutId id="2147484911" r:id="rId1"/>
    <p:sldLayoutId id="2147484912" r:id="rId2"/>
    <p:sldLayoutId id="2147484913" r:id="rId3"/>
    <p:sldLayoutId id="2147484914" r:id="rId4"/>
    <p:sldLayoutId id="2147484915" r:id="rId5"/>
    <p:sldLayoutId id="2147484916" r:id="rId6"/>
    <p:sldLayoutId id="2147484917" r:id="rId7"/>
    <p:sldLayoutId id="2147484918" r:id="rId8"/>
    <p:sldLayoutId id="2147484919" r:id="rId9"/>
    <p:sldLayoutId id="2147484920" r:id="rId10"/>
    <p:sldLayoutId id="21474849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stuart.frye@nasa.gov" TargetMode="External"/><Relationship Id="rId7"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3.emf"/><Relationship Id="rId5" Type="http://schemas.openxmlformats.org/officeDocument/2006/relationships/hyperlink" Target="mailto:david.s.green@nasa.gov" TargetMode="External"/><Relationship Id="rId4" Type="http://schemas.openxmlformats.org/officeDocument/2006/relationships/hyperlink" Target="mailto:bob.kuligowski@noaa.gov"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matsu-flashflood.opensciencedatacloud.org/"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matsu-flashflood.opensciencedatacloud.org/"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centroclima.org/powered-by-nasa/"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20.xml"/><Relationship Id="rId6" Type="http://schemas.openxmlformats.org/officeDocument/2006/relationships/image" Target="../media/image19.tiff"/><Relationship Id="rId5" Type="http://schemas.openxmlformats.org/officeDocument/2006/relationships/image" Target="../media/image18.png"/><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matsu-namibiaflood.opensciencedatacloud.org/"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matsu-namibiaflood.opensciencedatacloud.org/" TargetMode="Externa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5.xml"/><Relationship Id="rId6" Type="http://schemas.openxmlformats.org/officeDocument/2006/relationships/hyperlink" Target="http://due.esrin.esa.int/page_globcover.php" TargetMode="External"/><Relationship Id="rId5" Type="http://schemas.openxmlformats.org/officeDocument/2006/relationships/image" Target="../media/image27.png"/><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projectmekongnasa.appspot.com/"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matsu-seasia.opensciencedatacloud.org/"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projectmekongnasa.appspot.com/" TargetMode="External"/><Relationship Id="rId5" Type="http://schemas.openxmlformats.org/officeDocument/2006/relationships/hyperlink" Target="http://matsu-seasia.opensciencedatacloud.org/" TargetMode="External"/><Relationship Id="rId4" Type="http://schemas.openxmlformats.org/officeDocument/2006/relationships/image" Target="../media/image29.png"/></Relationships>
</file>

<file path=ppt/slides/_rels/slide3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0.png"/><Relationship Id="rId7" Type="http://schemas.openxmlformats.org/officeDocument/2006/relationships/image" Target="../media/image33.emf"/><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hyperlink" Target="http://projectmekongnasa.appspot.com/" TargetMode="External"/><Relationship Id="rId10" Type="http://schemas.openxmlformats.org/officeDocument/2006/relationships/image" Target="../media/image36.png"/><Relationship Id="rId4" Type="http://schemas.openxmlformats.org/officeDocument/2006/relationships/image" Target="../media/image31.png"/><Relationship Id="rId9" Type="http://schemas.openxmlformats.org/officeDocument/2006/relationships/image" Target="../media/image35.png"/></Relationships>
</file>

<file path=ppt/slides/_rels/slide3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1.png"/><Relationship Id="rId7" Type="http://schemas.openxmlformats.org/officeDocument/2006/relationships/image" Target="../media/image41.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3" Type="http://schemas.openxmlformats.org/officeDocument/2006/relationships/hyperlink" Target="http://matsu-seasia.opensciencedatacloud.org/"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hyperlink" Target="https://pmm.nasa.gov/precip-apps"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hyperlink" Target="https://pmm.nasa.gov/precip-apps"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43"/>
          <p:cNvSpPr>
            <a:spLocks noGrp="1" noChangeArrowheads="1"/>
          </p:cNvSpPr>
          <p:nvPr>
            <p:ph type="subTitle" idx="1"/>
          </p:nvPr>
        </p:nvSpPr>
        <p:spPr>
          <a:xfrm>
            <a:off x="2411413" y="1844675"/>
            <a:ext cx="6697662" cy="1944688"/>
          </a:xfrm>
        </p:spPr>
        <p:txBody>
          <a:bodyPr/>
          <a:lstStyle/>
          <a:p>
            <a:r>
              <a:rPr lang="en-US" altLang="en-US" dirty="0" smtClean="0">
                <a:ea typeface="ＭＳ Ｐゴシック" pitchFamily="34" charset="-128"/>
              </a:rPr>
              <a:t>Presented at the CEOS Disasters Working Group Meeting #7 in Rome, Italy</a:t>
            </a:r>
          </a:p>
          <a:p>
            <a:r>
              <a:rPr lang="en-US" altLang="en-US" dirty="0" smtClean="0">
                <a:ea typeface="ＭＳ Ｐゴシック" pitchFamily="34" charset="-128"/>
              </a:rPr>
              <a:t>Co-Lead Stu Frye (</a:t>
            </a:r>
            <a:r>
              <a:rPr lang="en-US" altLang="en-US" dirty="0" smtClean="0">
                <a:ea typeface="ＭＳ Ｐゴシック" pitchFamily="34" charset="-128"/>
                <a:hlinkClick r:id="rId3"/>
              </a:rPr>
              <a:t>stuart.frye@nasa.gov</a:t>
            </a:r>
            <a:r>
              <a:rPr lang="en-US" altLang="en-US" dirty="0" smtClean="0">
                <a:ea typeface="ＭＳ Ｐゴシック" pitchFamily="34" charset="-128"/>
              </a:rPr>
              <a:t>)</a:t>
            </a:r>
          </a:p>
          <a:p>
            <a:r>
              <a:rPr lang="en-US" altLang="en-US" dirty="0" smtClean="0">
                <a:ea typeface="ＭＳ Ｐゴシック" pitchFamily="34" charset="-128"/>
              </a:rPr>
              <a:t>Co-Lead Bob Kuligowski (</a:t>
            </a:r>
            <a:r>
              <a:rPr lang="en-US" altLang="en-US" dirty="0" smtClean="0">
                <a:ea typeface="ＭＳ Ｐゴシック" pitchFamily="34" charset="-128"/>
                <a:hlinkClick r:id="rId4"/>
              </a:rPr>
              <a:t>bob.kuligowski@noaa.gov</a:t>
            </a:r>
            <a:r>
              <a:rPr lang="en-US" altLang="en-US" dirty="0" smtClean="0">
                <a:ea typeface="ＭＳ Ｐゴシック" pitchFamily="34" charset="-128"/>
              </a:rPr>
              <a:t>)</a:t>
            </a:r>
          </a:p>
          <a:p>
            <a:r>
              <a:rPr lang="en-US" altLang="en-US" dirty="0" smtClean="0">
                <a:ea typeface="ＭＳ Ｐゴシック" pitchFamily="34" charset="-128"/>
              </a:rPr>
              <a:t>NASA </a:t>
            </a:r>
            <a:r>
              <a:rPr lang="en-US" altLang="en-US" dirty="0" err="1" smtClean="0">
                <a:ea typeface="ＭＳ Ｐゴシック" pitchFamily="34" charset="-128"/>
              </a:rPr>
              <a:t>DisWG</a:t>
            </a:r>
            <a:r>
              <a:rPr lang="en-US" altLang="en-US" dirty="0" smtClean="0">
                <a:ea typeface="ＭＳ Ｐゴシック" pitchFamily="34" charset="-128"/>
              </a:rPr>
              <a:t> Rep David Green (</a:t>
            </a:r>
            <a:r>
              <a:rPr lang="en-US" altLang="en-US" dirty="0" smtClean="0">
                <a:ea typeface="ＭＳ Ｐゴシック" pitchFamily="34" charset="-128"/>
                <a:hlinkClick r:id="rId5"/>
              </a:rPr>
              <a:t>david.s.green@nasa.gov</a:t>
            </a:r>
            <a:r>
              <a:rPr lang="en-US" altLang="en-US" dirty="0" smtClean="0">
                <a:ea typeface="ＭＳ Ｐゴシック" pitchFamily="34" charset="-128"/>
              </a:rPr>
              <a:t>)</a:t>
            </a:r>
          </a:p>
          <a:p>
            <a:r>
              <a:rPr lang="en-US" altLang="en-US" dirty="0" smtClean="0">
                <a:ea typeface="ＭＳ Ｐゴシック" pitchFamily="34" charset="-128"/>
              </a:rPr>
              <a:t>14-16 March 2017</a:t>
            </a:r>
          </a:p>
        </p:txBody>
      </p:sp>
      <p:sp>
        <p:nvSpPr>
          <p:cNvPr id="5123" name="Rectangle 44"/>
          <p:cNvSpPr>
            <a:spLocks noGrp="1" noChangeArrowheads="1"/>
          </p:cNvSpPr>
          <p:nvPr>
            <p:ph type="ctrTitle"/>
          </p:nvPr>
        </p:nvSpPr>
        <p:spPr>
          <a:xfrm>
            <a:off x="-36513" y="188913"/>
            <a:ext cx="9145588" cy="1512887"/>
          </a:xfrm>
        </p:spPr>
        <p:txBody>
          <a:bodyPr/>
          <a:lstStyle/>
          <a:p>
            <a:r>
              <a:rPr lang="en-US" altLang="en-US" dirty="0" smtClean="0">
                <a:solidFill>
                  <a:schemeClr val="bg1"/>
                </a:solidFill>
                <a:ea typeface="ＭＳ Ｐゴシック" pitchFamily="34" charset="-128"/>
              </a:rPr>
              <a:t>CEOS Disaster Risk Management Flood Pilot Status and Plans</a:t>
            </a:r>
            <a:endParaRPr lang="en-US" altLang="en-US" dirty="0" smtClean="0">
              <a:ea typeface="ＭＳ Ｐゴシック" pitchFamily="34" charset="-128"/>
            </a:endParaRPr>
          </a:p>
        </p:txBody>
      </p:sp>
      <p:pic>
        <p:nvPicPr>
          <p:cNvPr id="5124" name="Picture 1"/>
          <p:cNvPicPr>
            <a:picLocks noChangeAspect="1" noChangeArrowheads="1"/>
          </p:cNvPicPr>
          <p:nvPr/>
        </p:nvPicPr>
        <p:blipFill>
          <a:blip r:embed="rId6" cstate="print"/>
          <a:srcRect/>
          <a:stretch>
            <a:fillRect/>
          </a:stretch>
        </p:blipFill>
        <p:spPr bwMode="auto">
          <a:xfrm>
            <a:off x="6659563" y="5013325"/>
            <a:ext cx="1106487" cy="863600"/>
          </a:xfrm>
          <a:prstGeom prst="rect">
            <a:avLst/>
          </a:prstGeom>
          <a:noFill/>
          <a:ln w="9525">
            <a:solidFill>
              <a:schemeClr val="bg1"/>
            </a:solidFill>
            <a:miter lim="800000"/>
            <a:headEnd/>
            <a:tailEnd/>
          </a:ln>
        </p:spPr>
      </p:pic>
      <p:pic>
        <p:nvPicPr>
          <p:cNvPr id="5125" name="Picture 4"/>
          <p:cNvPicPr>
            <a:picLocks noChangeAspect="1"/>
          </p:cNvPicPr>
          <p:nvPr/>
        </p:nvPicPr>
        <p:blipFill>
          <a:blip r:embed="rId7" cstate="print"/>
          <a:srcRect/>
          <a:stretch>
            <a:fillRect/>
          </a:stretch>
        </p:blipFill>
        <p:spPr bwMode="auto">
          <a:xfrm>
            <a:off x="5508625" y="4941888"/>
            <a:ext cx="1079500" cy="10795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685800" y="177800"/>
            <a:ext cx="7772400" cy="803275"/>
          </a:xfrm>
        </p:spPr>
        <p:txBody>
          <a:bodyPr/>
          <a:lstStyle/>
          <a:p>
            <a:r>
              <a:rPr lang="en-US" altLang="en-US" sz="3200" dirty="0" smtClean="0">
                <a:ea typeface="ＭＳ Ｐゴシック" pitchFamily="34" charset="-128"/>
              </a:rPr>
              <a:t>Outline</a:t>
            </a:r>
          </a:p>
        </p:txBody>
      </p:sp>
      <p:sp>
        <p:nvSpPr>
          <p:cNvPr id="7171" name="Content Placeholder 2"/>
          <p:cNvSpPr>
            <a:spLocks noGrp="1"/>
          </p:cNvSpPr>
          <p:nvPr>
            <p:ph idx="1"/>
          </p:nvPr>
        </p:nvSpPr>
        <p:spPr>
          <a:xfrm>
            <a:off x="468313" y="1052513"/>
            <a:ext cx="8064500" cy="5256212"/>
          </a:xfrm>
        </p:spPr>
        <p:txBody>
          <a:bodyPr/>
          <a:lstStyle/>
          <a:p>
            <a:pPr>
              <a:lnSpc>
                <a:spcPct val="100000"/>
              </a:lnSpc>
              <a:spcBef>
                <a:spcPts val="600"/>
              </a:spcBef>
            </a:pPr>
            <a:r>
              <a:rPr lang="en-US" altLang="en-US" sz="2800" b="1" dirty="0" smtClean="0">
                <a:solidFill>
                  <a:schemeClr val="bg1">
                    <a:lumMod val="75000"/>
                  </a:schemeClr>
                </a:solidFill>
                <a:ea typeface="ＭＳ Ｐゴシック" pitchFamily="34" charset="-128"/>
              </a:rPr>
              <a:t>Flood Pilot overview</a:t>
            </a:r>
          </a:p>
          <a:p>
            <a:pPr>
              <a:lnSpc>
                <a:spcPct val="100000"/>
              </a:lnSpc>
              <a:spcBef>
                <a:spcPts val="600"/>
              </a:spcBef>
            </a:pPr>
            <a:r>
              <a:rPr lang="en-US" altLang="en-US" sz="2800" b="1" dirty="0" smtClean="0">
                <a:solidFill>
                  <a:schemeClr val="bg1">
                    <a:lumMod val="75000"/>
                  </a:schemeClr>
                </a:solidFill>
                <a:ea typeface="ＭＳ Ｐゴシック" pitchFamily="34" charset="-128"/>
              </a:rPr>
              <a:t>Status of data acquisition and exploitation</a:t>
            </a:r>
          </a:p>
          <a:p>
            <a:pPr marL="646113" lvl="2" indent="-346075">
              <a:spcBef>
                <a:spcPts val="600"/>
              </a:spcBef>
            </a:pPr>
            <a:r>
              <a:rPr lang="en-US" altLang="en-US" sz="2000" b="1" dirty="0" smtClean="0">
                <a:solidFill>
                  <a:schemeClr val="bg1">
                    <a:lumMod val="75000"/>
                  </a:schemeClr>
                </a:solidFill>
                <a:ea typeface="ＭＳ Ｐゴシック" pitchFamily="34" charset="-128"/>
              </a:rPr>
              <a:t>JAXA ALOS-2 / PALSAR-2 data use</a:t>
            </a:r>
            <a:endParaRPr lang="en-US" altLang="en-US" sz="2400" b="1" dirty="0" smtClean="0">
              <a:solidFill>
                <a:schemeClr val="bg1">
                  <a:lumMod val="75000"/>
                </a:schemeClr>
              </a:solidFill>
              <a:ea typeface="ＭＳ Ｐゴシック" pitchFamily="34" charset="-128"/>
            </a:endParaRPr>
          </a:p>
          <a:p>
            <a:pPr>
              <a:lnSpc>
                <a:spcPct val="100000"/>
              </a:lnSpc>
              <a:spcBef>
                <a:spcPts val="600"/>
              </a:spcBef>
            </a:pPr>
            <a:r>
              <a:rPr lang="en-US" altLang="en-US" sz="2800" b="1" dirty="0" smtClean="0">
                <a:ea typeface="ＭＳ Ｐゴシック" pitchFamily="34" charset="-128"/>
              </a:rPr>
              <a:t>Pilot status report:</a:t>
            </a:r>
          </a:p>
          <a:p>
            <a:pPr lvl="1">
              <a:lnSpc>
                <a:spcPct val="100000"/>
              </a:lnSpc>
              <a:spcBef>
                <a:spcPts val="600"/>
              </a:spcBef>
            </a:pPr>
            <a:r>
              <a:rPr lang="en-US" altLang="en-US" sz="2400" b="1" dirty="0" smtClean="0">
                <a:ea typeface="ＭＳ Ｐゴシック" pitchFamily="34" charset="-128"/>
              </a:rPr>
              <a:t>Objective A: Global component status</a:t>
            </a:r>
          </a:p>
          <a:p>
            <a:pPr lvl="1">
              <a:lnSpc>
                <a:spcPct val="100000"/>
              </a:lnSpc>
              <a:spcBef>
                <a:spcPts val="600"/>
              </a:spcBef>
            </a:pPr>
            <a:r>
              <a:rPr lang="en-US" altLang="en-US" sz="2400" b="1" dirty="0" smtClean="0">
                <a:ea typeface="ＭＳ Ｐゴシック" pitchFamily="34" charset="-128"/>
              </a:rPr>
              <a:t>Objective B: Regional component status</a:t>
            </a:r>
          </a:p>
          <a:p>
            <a:pPr lvl="2">
              <a:spcBef>
                <a:spcPts val="600"/>
              </a:spcBef>
            </a:pPr>
            <a:r>
              <a:rPr lang="en-US" altLang="en-US" sz="2000" b="1" dirty="0" smtClean="0">
                <a:ea typeface="ＭＳ Ｐゴシック" pitchFamily="34" charset="-128"/>
              </a:rPr>
              <a:t>Caribbean/Central America</a:t>
            </a:r>
          </a:p>
          <a:p>
            <a:pPr lvl="2">
              <a:spcBef>
                <a:spcPts val="600"/>
              </a:spcBef>
            </a:pPr>
            <a:r>
              <a:rPr lang="en-US" altLang="en-US" sz="2000" b="1" dirty="0" smtClean="0">
                <a:ea typeface="ＭＳ Ｐゴシック" pitchFamily="34" charset="-128"/>
              </a:rPr>
              <a:t>Southern Africa</a:t>
            </a:r>
          </a:p>
          <a:p>
            <a:pPr lvl="2">
              <a:spcBef>
                <a:spcPts val="600"/>
              </a:spcBef>
            </a:pPr>
            <a:r>
              <a:rPr lang="en-US" altLang="en-US" sz="2000" b="1" dirty="0" smtClean="0">
                <a:ea typeface="ＭＳ Ｐゴシック" pitchFamily="34" charset="-128"/>
              </a:rPr>
              <a:t>Southeast Asia</a:t>
            </a:r>
          </a:p>
          <a:p>
            <a:pPr lvl="1">
              <a:lnSpc>
                <a:spcPct val="100000"/>
              </a:lnSpc>
              <a:spcBef>
                <a:spcPts val="600"/>
              </a:spcBef>
            </a:pPr>
            <a:r>
              <a:rPr lang="en-US" altLang="en-US" sz="2400" b="1" dirty="0" smtClean="0">
                <a:ea typeface="ＭＳ Ｐゴシック" pitchFamily="34" charset="-128"/>
              </a:rPr>
              <a:t>Objective C: Capacity Building</a:t>
            </a:r>
          </a:p>
          <a:p>
            <a:pPr>
              <a:lnSpc>
                <a:spcPct val="100000"/>
              </a:lnSpc>
              <a:spcBef>
                <a:spcPts val="600"/>
              </a:spcBef>
            </a:pPr>
            <a:r>
              <a:rPr lang="en-US" altLang="en-US" sz="2800" b="1" dirty="0" smtClean="0">
                <a:ea typeface="ＭＳ Ｐゴシック" pitchFamily="34" charset="-128"/>
              </a:rPr>
              <a:t>Issues and Risk Management</a:t>
            </a:r>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10</a:t>
            </a:fld>
            <a:endParaRPr lang="en-US" alt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685800" y="260350"/>
            <a:ext cx="7772400" cy="792163"/>
          </a:xfrm>
        </p:spPr>
        <p:txBody>
          <a:bodyPr/>
          <a:lstStyle/>
          <a:p>
            <a:r>
              <a:rPr lang="en-US" altLang="en-US" sz="3200" dirty="0" smtClean="0"/>
              <a:t>Objective A: Global Component Status</a:t>
            </a:r>
          </a:p>
        </p:txBody>
      </p:sp>
      <p:sp>
        <p:nvSpPr>
          <p:cNvPr id="12291" name="Content Placeholder 2"/>
          <p:cNvSpPr>
            <a:spLocks noGrp="1"/>
          </p:cNvSpPr>
          <p:nvPr>
            <p:ph idx="1"/>
          </p:nvPr>
        </p:nvSpPr>
        <p:spPr>
          <a:xfrm>
            <a:off x="539751" y="1052513"/>
            <a:ext cx="8136706" cy="5688855"/>
          </a:xfrm>
        </p:spPr>
        <p:txBody>
          <a:bodyPr/>
          <a:lstStyle/>
          <a:p>
            <a:pPr>
              <a:lnSpc>
                <a:spcPct val="90000"/>
              </a:lnSpc>
              <a:spcBef>
                <a:spcPts val="600"/>
              </a:spcBef>
            </a:pPr>
            <a:r>
              <a:rPr lang="en-US" altLang="en-US" sz="2400" u="sng" dirty="0" smtClean="0"/>
              <a:t>2014 Milestone</a:t>
            </a:r>
            <a:r>
              <a:rPr lang="en-US" altLang="en-US" sz="2400" dirty="0" smtClean="0"/>
              <a:t>: </a:t>
            </a:r>
            <a:r>
              <a:rPr lang="en-US" sz="2400" dirty="0" smtClean="0"/>
              <a:t>initial pilot Global Flood Dashboard website with linkages to major global projects and systems and archive flood products</a:t>
            </a:r>
          </a:p>
          <a:p>
            <a:pPr>
              <a:lnSpc>
                <a:spcPct val="90000"/>
              </a:lnSpc>
              <a:spcBef>
                <a:spcPts val="600"/>
              </a:spcBef>
            </a:pPr>
            <a:r>
              <a:rPr lang="en-US" sz="2400" u="sng" dirty="0" smtClean="0"/>
              <a:t>2015 Milestone</a:t>
            </a:r>
            <a:r>
              <a:rPr lang="en-US" sz="2400" dirty="0" smtClean="0"/>
              <a:t>: functional linkages between the Global Flood Dashboard and the three regional flood component areas; indication of regions of interest based on reports of flooding; showcase at WCDRR</a:t>
            </a:r>
          </a:p>
          <a:p>
            <a:pPr lvl="1">
              <a:lnSpc>
                <a:spcPct val="90000"/>
              </a:lnSpc>
              <a:spcBef>
                <a:spcPts val="600"/>
              </a:spcBef>
            </a:pPr>
            <a:r>
              <a:rPr lang="en-US" sz="2400" u="sng" dirty="0" smtClean="0"/>
              <a:t>2015 Status:</a:t>
            </a:r>
            <a:r>
              <a:rPr lang="en-US" sz="2400" dirty="0" smtClean="0"/>
              <a:t> Functional requirements completed and presented at WCDRR and shared requirements with potential host agencies</a:t>
            </a:r>
          </a:p>
          <a:p>
            <a:pPr lvl="1">
              <a:lnSpc>
                <a:spcPct val="90000"/>
              </a:lnSpc>
              <a:spcBef>
                <a:spcPts val="600"/>
              </a:spcBef>
            </a:pPr>
            <a:r>
              <a:rPr lang="en-US" altLang="en-US" sz="2400" u="sng" dirty="0" smtClean="0"/>
              <a:t>2016-17 Status</a:t>
            </a:r>
            <a:r>
              <a:rPr lang="en-US" altLang="en-US" sz="2400" dirty="0" smtClean="0"/>
              <a:t>: </a:t>
            </a:r>
            <a:r>
              <a:rPr lang="en-US" altLang="en-US" sz="2400" b="1" dirty="0" smtClean="0"/>
              <a:t>75% complete</a:t>
            </a:r>
            <a:r>
              <a:rPr lang="en-US" altLang="en-US" sz="2400" dirty="0" smtClean="0"/>
              <a:t>—Discussed hosting with B. </a:t>
            </a:r>
            <a:r>
              <a:rPr lang="en-US" altLang="en-US" sz="2400" dirty="0" err="1" smtClean="0"/>
              <a:t>Koetz</a:t>
            </a:r>
            <a:r>
              <a:rPr lang="en-US" altLang="en-US" sz="2400" dirty="0" smtClean="0"/>
              <a:t> of ESA...still under evaluation. Discussed possible hosting on CIMA servers with Roberto </a:t>
            </a:r>
            <a:r>
              <a:rPr lang="en-US" altLang="en-US" sz="2400" dirty="0" err="1" smtClean="0"/>
              <a:t>Rudari</a:t>
            </a:r>
            <a:r>
              <a:rPr lang="en-US" altLang="en-US" sz="2400" dirty="0" smtClean="0"/>
              <a:t>; supportive of demo but funding needed for ongoing operations.  Submitted proposal to NASA grant call that would include hosting of the Global Flood Dashboard. </a:t>
            </a:r>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11</a:t>
            </a:fld>
            <a:endParaRPr lang="en-US" alt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685800" y="260350"/>
            <a:ext cx="7772400" cy="792163"/>
          </a:xfrm>
        </p:spPr>
        <p:txBody>
          <a:bodyPr/>
          <a:lstStyle/>
          <a:p>
            <a:r>
              <a:rPr lang="en-US" altLang="en-US" sz="3200" dirty="0" smtClean="0"/>
              <a:t>Objective A: Global Component Status</a:t>
            </a:r>
          </a:p>
        </p:txBody>
      </p:sp>
      <p:sp>
        <p:nvSpPr>
          <p:cNvPr id="12291" name="Content Placeholder 2"/>
          <p:cNvSpPr>
            <a:spLocks noGrp="1"/>
          </p:cNvSpPr>
          <p:nvPr>
            <p:ph idx="1"/>
          </p:nvPr>
        </p:nvSpPr>
        <p:spPr>
          <a:xfrm>
            <a:off x="539751" y="1052513"/>
            <a:ext cx="8136706" cy="5688855"/>
          </a:xfrm>
        </p:spPr>
        <p:txBody>
          <a:bodyPr/>
          <a:lstStyle/>
          <a:p>
            <a:pPr>
              <a:lnSpc>
                <a:spcPct val="90000"/>
              </a:lnSpc>
              <a:spcBef>
                <a:spcPts val="600"/>
              </a:spcBef>
            </a:pPr>
            <a:r>
              <a:rPr lang="en-US" sz="2400" u="sng" dirty="0" smtClean="0"/>
              <a:t>2016-17 Milestone</a:t>
            </a:r>
            <a:r>
              <a:rPr lang="en-US" sz="2400" dirty="0" smtClean="0"/>
              <a:t>: draft a plan for longer-term sustainability; provide functional linkages to additional user-selected polygons of interest beyond the three regional Pilot areas.</a:t>
            </a:r>
          </a:p>
          <a:p>
            <a:pPr lvl="1">
              <a:lnSpc>
                <a:spcPct val="90000"/>
              </a:lnSpc>
              <a:spcBef>
                <a:spcPts val="600"/>
              </a:spcBef>
            </a:pPr>
            <a:r>
              <a:rPr lang="en-US" altLang="en-US" sz="2400" u="sng" dirty="0" smtClean="0"/>
              <a:t>Status</a:t>
            </a:r>
            <a:r>
              <a:rPr lang="en-US" altLang="en-US" sz="2400" dirty="0" smtClean="0"/>
              <a:t>:</a:t>
            </a:r>
          </a:p>
          <a:p>
            <a:pPr lvl="2">
              <a:lnSpc>
                <a:spcPct val="90000"/>
              </a:lnSpc>
              <a:spcBef>
                <a:spcPts val="600"/>
              </a:spcBef>
            </a:pPr>
            <a:r>
              <a:rPr lang="en-US" altLang="en-US" sz="2000" dirty="0" smtClean="0"/>
              <a:t>Submitted responses to long-term sustainability questions on 16 </a:t>
            </a:r>
            <a:r>
              <a:rPr lang="en-US" altLang="en-US" sz="2000" smtClean="0"/>
              <a:t>September </a:t>
            </a:r>
            <a:r>
              <a:rPr lang="en-US" altLang="en-US" sz="2000" smtClean="0"/>
              <a:t>2016; </a:t>
            </a:r>
            <a:r>
              <a:rPr lang="en-US" altLang="en-US" sz="2000" dirty="0" smtClean="0"/>
              <a:t>in the process of revising based on feedback from Andrew</a:t>
            </a:r>
            <a:endParaRPr lang="en-US" altLang="en-US" sz="2000" dirty="0" smtClean="0"/>
          </a:p>
          <a:p>
            <a:pPr lvl="2">
              <a:lnSpc>
                <a:spcPct val="90000"/>
              </a:lnSpc>
              <a:spcBef>
                <a:spcPts val="600"/>
              </a:spcBef>
            </a:pPr>
            <a:r>
              <a:rPr lang="en-US" altLang="en-US" sz="2000" dirty="0" smtClean="0"/>
              <a:t>In concert with </a:t>
            </a:r>
            <a:r>
              <a:rPr lang="en-US" altLang="en-US" sz="2000" dirty="0" err="1" smtClean="0"/>
              <a:t>GeoDARMA</a:t>
            </a:r>
            <a:r>
              <a:rPr lang="en-US" altLang="en-US" sz="2000" dirty="0" smtClean="0"/>
              <a:t>, reach out to UN, World Bank, International Red Cross, and other potential partners to implement the global and regional Flood Pilot modeling and monitoring capabilities that are interconnected via an API on a more permanent basis</a:t>
            </a:r>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12</a:t>
            </a:fld>
            <a:endParaRPr lang="en-US" alt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467544" y="260350"/>
            <a:ext cx="8208912" cy="792163"/>
          </a:xfrm>
        </p:spPr>
        <p:txBody>
          <a:bodyPr/>
          <a:lstStyle/>
          <a:p>
            <a:r>
              <a:rPr lang="en-US" altLang="en-US" sz="3200" dirty="0" smtClean="0"/>
              <a:t>Global Component Highlight</a:t>
            </a:r>
            <a:endParaRPr lang="en-US" altLang="en-US" sz="2000" b="0" dirty="0" smtClean="0"/>
          </a:p>
        </p:txBody>
      </p:sp>
      <p:sp>
        <p:nvSpPr>
          <p:cNvPr id="9" name="Slide Number Placeholder 8"/>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13</a:t>
            </a:fld>
            <a:endParaRPr lang="en-US" altLang="en-US" dirty="0"/>
          </a:p>
        </p:txBody>
      </p:sp>
      <p:pic>
        <p:nvPicPr>
          <p:cNvPr id="5" name="Picture 4"/>
          <p:cNvPicPr>
            <a:picLocks noChangeAspect="1"/>
          </p:cNvPicPr>
          <p:nvPr/>
        </p:nvPicPr>
        <p:blipFill>
          <a:blip r:embed="rId3" cstate="print"/>
          <a:stretch>
            <a:fillRect/>
          </a:stretch>
        </p:blipFill>
        <p:spPr>
          <a:xfrm>
            <a:off x="0" y="980728"/>
            <a:ext cx="4572000" cy="3122706"/>
          </a:xfrm>
          <a:prstGeom prst="rect">
            <a:avLst/>
          </a:prstGeom>
        </p:spPr>
      </p:pic>
      <p:pic>
        <p:nvPicPr>
          <p:cNvPr id="7" name="Picture 6"/>
          <p:cNvPicPr>
            <a:picLocks noChangeAspect="1"/>
          </p:cNvPicPr>
          <p:nvPr/>
        </p:nvPicPr>
        <p:blipFill>
          <a:blip r:embed="rId4" cstate="print"/>
          <a:srcRect t="13979"/>
          <a:stretch>
            <a:fillRect/>
          </a:stretch>
        </p:blipFill>
        <p:spPr>
          <a:xfrm>
            <a:off x="4572000" y="3313248"/>
            <a:ext cx="4572000" cy="3544752"/>
          </a:xfrm>
          <a:prstGeom prst="rect">
            <a:avLst/>
          </a:prstGeom>
        </p:spPr>
      </p:pic>
      <p:pic>
        <p:nvPicPr>
          <p:cNvPr id="8" name="Picture 7"/>
          <p:cNvPicPr>
            <a:picLocks noChangeAspect="1"/>
          </p:cNvPicPr>
          <p:nvPr/>
        </p:nvPicPr>
        <p:blipFill>
          <a:blip r:embed="rId5" cstate="print"/>
          <a:stretch>
            <a:fillRect/>
          </a:stretch>
        </p:blipFill>
        <p:spPr>
          <a:xfrm>
            <a:off x="0" y="3784729"/>
            <a:ext cx="4572000" cy="3073271"/>
          </a:xfrm>
          <a:prstGeom prst="rect">
            <a:avLst/>
          </a:prstGeom>
        </p:spPr>
      </p:pic>
      <p:sp>
        <p:nvSpPr>
          <p:cNvPr id="10" name="TextBox 9"/>
          <p:cNvSpPr txBox="1"/>
          <p:nvPr/>
        </p:nvSpPr>
        <p:spPr>
          <a:xfrm>
            <a:off x="4716016" y="980728"/>
            <a:ext cx="3816424" cy="1200329"/>
          </a:xfrm>
          <a:prstGeom prst="rect">
            <a:avLst/>
          </a:prstGeom>
          <a:noFill/>
        </p:spPr>
        <p:txBody>
          <a:bodyPr wrap="square" rtlCol="0">
            <a:spAutoFit/>
          </a:bodyPr>
          <a:lstStyle/>
          <a:p>
            <a:pPr marL="285750" indent="-285750">
              <a:buFont typeface="Arial"/>
              <a:buChar char="•"/>
            </a:pPr>
            <a:r>
              <a:rPr lang="en-US" sz="1800" b="0" dirty="0" smtClean="0"/>
              <a:t>Mapping of the Hurricane Matthew flooding in North Carolina using </a:t>
            </a:r>
            <a:r>
              <a:rPr lang="en-US" sz="1800" b="0" dirty="0" err="1" smtClean="0"/>
              <a:t>Landsat</a:t>
            </a:r>
            <a:r>
              <a:rPr lang="en-US" sz="1800" b="0" dirty="0" smtClean="0"/>
              <a:t> 8 data and MODIS (Dartmouth Flood Observatory)</a:t>
            </a:r>
          </a:p>
        </p:txBody>
      </p:sp>
      <p:cxnSp>
        <p:nvCxnSpPr>
          <p:cNvPr id="12" name="Straight Arrow Connector 11"/>
          <p:cNvCxnSpPr/>
          <p:nvPr/>
        </p:nvCxnSpPr>
        <p:spPr bwMode="auto">
          <a:xfrm flipH="1">
            <a:off x="4355976" y="4437112"/>
            <a:ext cx="1872208" cy="648072"/>
          </a:xfrm>
          <a:prstGeom prst="straightConnector1">
            <a:avLst/>
          </a:prstGeom>
          <a:solidFill>
            <a:srgbClr val="FFCC66"/>
          </a:solidFill>
          <a:ln w="63500" cap="flat" cmpd="sng" algn="ctr">
            <a:solidFill>
              <a:srgbClr val="0070C0"/>
            </a:solidFill>
            <a:prstDash val="solid"/>
            <a:round/>
            <a:headEnd type="none" w="med" len="med"/>
            <a:tailEnd type="triangle"/>
          </a:ln>
          <a:effectLst/>
        </p:spPr>
      </p:cxnSp>
      <p:cxnSp>
        <p:nvCxnSpPr>
          <p:cNvPr id="15" name="Straight Arrow Connector 14"/>
          <p:cNvCxnSpPr/>
          <p:nvPr/>
        </p:nvCxnSpPr>
        <p:spPr bwMode="auto">
          <a:xfrm>
            <a:off x="1979712" y="1628800"/>
            <a:ext cx="4392488" cy="2736304"/>
          </a:xfrm>
          <a:prstGeom prst="straightConnector1">
            <a:avLst/>
          </a:prstGeom>
          <a:solidFill>
            <a:srgbClr val="FFCC66"/>
          </a:solidFill>
          <a:ln w="63500" cap="flat" cmpd="sng" algn="ctr">
            <a:solidFill>
              <a:srgbClr val="0070C0"/>
            </a:solidFill>
            <a:prstDash val="solid"/>
            <a:round/>
            <a:headEnd type="none" w="med" len="med"/>
            <a:tailEnd type="triangle"/>
          </a:ln>
          <a:effectLst/>
        </p:spPr>
      </p:cxn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EMSR186_17HOLLYHILL_DELINEATION_OVERVIEW_v1_300dpi.jpg"/>
          <p:cNvPicPr>
            <a:picLocks noChangeAspect="1"/>
          </p:cNvPicPr>
          <p:nvPr/>
        </p:nvPicPr>
        <p:blipFill>
          <a:blip r:embed="rId3" cstate="print"/>
          <a:stretch>
            <a:fillRect/>
          </a:stretch>
        </p:blipFill>
        <p:spPr>
          <a:xfrm>
            <a:off x="0" y="399946"/>
            <a:ext cx="9144000" cy="6458054"/>
          </a:xfrm>
          <a:prstGeom prst="rect">
            <a:avLst/>
          </a:prstGeom>
        </p:spPr>
      </p:pic>
      <p:sp>
        <p:nvSpPr>
          <p:cNvPr id="12290" name="Title 1"/>
          <p:cNvSpPr>
            <a:spLocks noGrp="1"/>
          </p:cNvSpPr>
          <p:nvPr>
            <p:ph type="title"/>
          </p:nvPr>
        </p:nvSpPr>
        <p:spPr>
          <a:xfrm>
            <a:off x="1835696" y="260350"/>
            <a:ext cx="5472608" cy="792163"/>
          </a:xfrm>
          <a:solidFill>
            <a:schemeClr val="bg1"/>
          </a:solidFill>
        </p:spPr>
        <p:txBody>
          <a:bodyPr/>
          <a:lstStyle/>
          <a:p>
            <a:r>
              <a:rPr lang="en-US" altLang="en-US" sz="3200" dirty="0" smtClean="0"/>
              <a:t>Global Component Highlight</a:t>
            </a:r>
            <a:endParaRPr lang="en-US" altLang="en-US" sz="2000" b="0" dirty="0" smtClean="0"/>
          </a:p>
        </p:txBody>
      </p:sp>
      <p:sp>
        <p:nvSpPr>
          <p:cNvPr id="9" name="Slide Number Placeholder 8"/>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14</a:t>
            </a:fld>
            <a:endParaRPr lang="en-US" altLang="en-US" dirty="0"/>
          </a:p>
        </p:txBody>
      </p:sp>
      <p:sp>
        <p:nvSpPr>
          <p:cNvPr id="10" name="TextBox 9"/>
          <p:cNvSpPr txBox="1"/>
          <p:nvPr/>
        </p:nvSpPr>
        <p:spPr>
          <a:xfrm>
            <a:off x="179512" y="6021288"/>
            <a:ext cx="7416824" cy="646331"/>
          </a:xfrm>
          <a:prstGeom prst="rect">
            <a:avLst/>
          </a:prstGeom>
          <a:solidFill>
            <a:schemeClr val="bg1"/>
          </a:solidFill>
        </p:spPr>
        <p:txBody>
          <a:bodyPr wrap="square" rtlCol="0">
            <a:spAutoFit/>
          </a:bodyPr>
          <a:lstStyle/>
          <a:p>
            <a:r>
              <a:rPr lang="en-US" sz="1800" b="0" dirty="0" smtClean="0"/>
              <a:t>Map of Hurricane Matthew flooding in Holly Hill, NC by Copernicus Emergency Management Service on 06 October 2017.</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685800" y="177800"/>
            <a:ext cx="7772400" cy="803275"/>
          </a:xfrm>
        </p:spPr>
        <p:txBody>
          <a:bodyPr/>
          <a:lstStyle/>
          <a:p>
            <a:r>
              <a:rPr lang="en-US" altLang="en-US" dirty="0" smtClean="0">
                <a:ea typeface="ＭＳ Ｐゴシック" pitchFamily="34" charset="-128"/>
              </a:rPr>
              <a:t>Outline</a:t>
            </a:r>
          </a:p>
        </p:txBody>
      </p:sp>
      <p:sp>
        <p:nvSpPr>
          <p:cNvPr id="7171" name="Content Placeholder 2"/>
          <p:cNvSpPr>
            <a:spLocks noGrp="1"/>
          </p:cNvSpPr>
          <p:nvPr>
            <p:ph idx="1"/>
          </p:nvPr>
        </p:nvSpPr>
        <p:spPr>
          <a:xfrm>
            <a:off x="468313" y="1052513"/>
            <a:ext cx="8064500" cy="5256212"/>
          </a:xfrm>
        </p:spPr>
        <p:txBody>
          <a:bodyPr/>
          <a:lstStyle/>
          <a:p>
            <a:pPr>
              <a:lnSpc>
                <a:spcPct val="100000"/>
              </a:lnSpc>
              <a:spcBef>
                <a:spcPts val="600"/>
              </a:spcBef>
            </a:pPr>
            <a:r>
              <a:rPr lang="en-US" altLang="en-US" sz="2800" b="1" dirty="0" smtClean="0">
                <a:solidFill>
                  <a:schemeClr val="bg1">
                    <a:lumMod val="75000"/>
                  </a:schemeClr>
                </a:solidFill>
                <a:ea typeface="ＭＳ Ｐゴシック" pitchFamily="34" charset="-128"/>
              </a:rPr>
              <a:t>Flood Pilot overview</a:t>
            </a:r>
          </a:p>
          <a:p>
            <a:pPr>
              <a:lnSpc>
                <a:spcPct val="100000"/>
              </a:lnSpc>
              <a:spcBef>
                <a:spcPts val="600"/>
              </a:spcBef>
            </a:pPr>
            <a:r>
              <a:rPr lang="en-US" altLang="en-US" sz="2800" b="1" dirty="0" smtClean="0">
                <a:solidFill>
                  <a:schemeClr val="bg1">
                    <a:lumMod val="75000"/>
                  </a:schemeClr>
                </a:solidFill>
                <a:ea typeface="ＭＳ Ｐゴシック" pitchFamily="34" charset="-128"/>
              </a:rPr>
              <a:t>Status of data acquisition and exploitation</a:t>
            </a:r>
          </a:p>
          <a:p>
            <a:pPr marL="792162" lvl="3" indent="-346075">
              <a:spcBef>
                <a:spcPts val="600"/>
              </a:spcBef>
            </a:pPr>
            <a:r>
              <a:rPr lang="en-US" altLang="en-US" sz="2000" b="1" dirty="0" smtClean="0">
                <a:solidFill>
                  <a:schemeClr val="bg1">
                    <a:lumMod val="75000"/>
                  </a:schemeClr>
                </a:solidFill>
                <a:ea typeface="ＭＳ Ｐゴシック" pitchFamily="34" charset="-128"/>
              </a:rPr>
              <a:t>JAXA ALOS-2 / PALSAR-2 data use</a:t>
            </a:r>
            <a:endParaRPr lang="en-US" altLang="en-US" sz="2800" b="1" dirty="0" smtClean="0">
              <a:solidFill>
                <a:schemeClr val="bg1">
                  <a:lumMod val="75000"/>
                </a:schemeClr>
              </a:solidFill>
              <a:ea typeface="ＭＳ Ｐゴシック" pitchFamily="34" charset="-128"/>
            </a:endParaRPr>
          </a:p>
          <a:p>
            <a:pPr>
              <a:lnSpc>
                <a:spcPct val="100000"/>
              </a:lnSpc>
              <a:spcBef>
                <a:spcPts val="600"/>
              </a:spcBef>
            </a:pPr>
            <a:r>
              <a:rPr lang="en-US" altLang="en-US" sz="2800" b="1" dirty="0" smtClean="0">
                <a:ea typeface="ＭＳ Ｐゴシック" pitchFamily="34" charset="-128"/>
              </a:rPr>
              <a:t>Pilot status report:</a:t>
            </a:r>
          </a:p>
          <a:p>
            <a:pPr lvl="1">
              <a:lnSpc>
                <a:spcPct val="100000"/>
              </a:lnSpc>
              <a:spcBef>
                <a:spcPts val="600"/>
              </a:spcBef>
            </a:pPr>
            <a:r>
              <a:rPr lang="en-US" altLang="en-US" sz="2400" b="1" dirty="0" smtClean="0">
                <a:solidFill>
                  <a:schemeClr val="bg1">
                    <a:lumMod val="75000"/>
                  </a:schemeClr>
                </a:solidFill>
                <a:ea typeface="ＭＳ Ｐゴシック" pitchFamily="34" charset="-128"/>
              </a:rPr>
              <a:t>Objective A: Global component status</a:t>
            </a:r>
          </a:p>
          <a:p>
            <a:pPr lvl="1">
              <a:lnSpc>
                <a:spcPct val="100000"/>
              </a:lnSpc>
              <a:spcBef>
                <a:spcPts val="600"/>
              </a:spcBef>
            </a:pPr>
            <a:r>
              <a:rPr lang="en-US" altLang="en-US" sz="2400" b="1" dirty="0" smtClean="0">
                <a:ea typeface="ＭＳ Ｐゴシック" pitchFamily="34" charset="-128"/>
              </a:rPr>
              <a:t>Objective B: Regional component status</a:t>
            </a:r>
          </a:p>
          <a:p>
            <a:pPr lvl="2">
              <a:spcBef>
                <a:spcPts val="600"/>
              </a:spcBef>
            </a:pPr>
            <a:r>
              <a:rPr lang="en-US" altLang="en-US" sz="2000" b="1" dirty="0" smtClean="0">
                <a:ea typeface="ＭＳ Ｐゴシック" pitchFamily="34" charset="-128"/>
              </a:rPr>
              <a:t>Caribbean/Central America</a:t>
            </a:r>
          </a:p>
          <a:p>
            <a:pPr lvl="2">
              <a:spcBef>
                <a:spcPts val="600"/>
              </a:spcBef>
            </a:pPr>
            <a:r>
              <a:rPr lang="en-US" altLang="en-US" sz="2000" b="1" dirty="0" smtClean="0">
                <a:ea typeface="ＭＳ Ｐゴシック" pitchFamily="34" charset="-128"/>
              </a:rPr>
              <a:t>Southern Africa</a:t>
            </a:r>
          </a:p>
          <a:p>
            <a:pPr lvl="2">
              <a:spcBef>
                <a:spcPts val="600"/>
              </a:spcBef>
            </a:pPr>
            <a:r>
              <a:rPr lang="en-US" altLang="en-US" sz="2000" b="1" dirty="0" smtClean="0">
                <a:ea typeface="ＭＳ Ｐゴシック" pitchFamily="34" charset="-128"/>
              </a:rPr>
              <a:t>Southeast Asia</a:t>
            </a:r>
          </a:p>
          <a:p>
            <a:pPr lvl="1">
              <a:lnSpc>
                <a:spcPct val="100000"/>
              </a:lnSpc>
              <a:spcBef>
                <a:spcPts val="600"/>
              </a:spcBef>
            </a:pPr>
            <a:r>
              <a:rPr lang="en-US" altLang="en-US" sz="2400" b="1" dirty="0" smtClean="0">
                <a:ea typeface="ＭＳ Ｐゴシック" pitchFamily="34" charset="-128"/>
              </a:rPr>
              <a:t>Objective C: Capacity Building</a:t>
            </a:r>
          </a:p>
          <a:p>
            <a:pPr>
              <a:lnSpc>
                <a:spcPct val="100000"/>
              </a:lnSpc>
              <a:spcBef>
                <a:spcPts val="600"/>
              </a:spcBef>
            </a:pPr>
            <a:r>
              <a:rPr lang="en-US" altLang="en-US" sz="2800" b="1" dirty="0" smtClean="0">
                <a:ea typeface="ＭＳ Ｐゴシック" pitchFamily="34" charset="-128"/>
              </a:rPr>
              <a:t>Issues and Risk Management</a:t>
            </a:r>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15</a:t>
            </a:fld>
            <a:endParaRPr lang="en-US" alt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0" y="260350"/>
            <a:ext cx="9144000" cy="792163"/>
          </a:xfrm>
        </p:spPr>
        <p:txBody>
          <a:bodyPr/>
          <a:lstStyle/>
          <a:p>
            <a:r>
              <a:rPr lang="en-US" altLang="en-US" sz="3200" dirty="0" smtClean="0"/>
              <a:t>Objective B: Caribbean/Central American Component Status (1/8)</a:t>
            </a:r>
          </a:p>
        </p:txBody>
      </p:sp>
      <p:sp>
        <p:nvSpPr>
          <p:cNvPr id="12291" name="Content Placeholder 2"/>
          <p:cNvSpPr>
            <a:spLocks noGrp="1"/>
          </p:cNvSpPr>
          <p:nvPr>
            <p:ph idx="1"/>
          </p:nvPr>
        </p:nvSpPr>
        <p:spPr>
          <a:xfrm>
            <a:off x="539751" y="1340545"/>
            <a:ext cx="8136705" cy="4896767"/>
          </a:xfrm>
        </p:spPr>
        <p:txBody>
          <a:bodyPr/>
          <a:lstStyle/>
          <a:p>
            <a:pPr>
              <a:lnSpc>
                <a:spcPct val="90000"/>
              </a:lnSpc>
              <a:spcBef>
                <a:spcPts val="600"/>
              </a:spcBef>
            </a:pPr>
            <a:r>
              <a:rPr lang="en-US" altLang="en-US" sz="2400" u="sng" dirty="0" smtClean="0"/>
              <a:t>2014 Milestones</a:t>
            </a:r>
            <a:r>
              <a:rPr lang="en-US" altLang="en-US" sz="2400" dirty="0" smtClean="0"/>
              <a:t>:</a:t>
            </a:r>
          </a:p>
          <a:p>
            <a:pPr lvl="1">
              <a:lnSpc>
                <a:spcPct val="90000"/>
              </a:lnSpc>
              <a:spcBef>
                <a:spcPts val="600"/>
              </a:spcBef>
            </a:pPr>
            <a:r>
              <a:rPr lang="en-US" sz="2000" dirty="0" smtClean="0"/>
              <a:t>Flood dashboard based on Namibia pilot adapted to Caribbean and Central American users</a:t>
            </a:r>
          </a:p>
          <a:p>
            <a:pPr marL="1257300" lvl="2" indent="-339725">
              <a:lnSpc>
                <a:spcPct val="90000"/>
              </a:lnSpc>
              <a:spcBef>
                <a:spcPts val="600"/>
              </a:spcBef>
            </a:pPr>
            <a:r>
              <a:rPr lang="en-US" sz="2000" u="sng" dirty="0" smtClean="0"/>
              <a:t>Status</a:t>
            </a:r>
            <a:r>
              <a:rPr lang="en-US" sz="2000" dirty="0" smtClean="0"/>
              <a:t>: </a:t>
            </a:r>
            <a:r>
              <a:rPr lang="en-US" altLang="en-US" sz="2000" dirty="0" smtClean="0"/>
              <a:t>Prototype Flood Dashboard completed: </a:t>
            </a:r>
            <a:r>
              <a:rPr lang="en-US" altLang="en-US" sz="2000" dirty="0" smtClean="0">
                <a:hlinkClick r:id="rId3"/>
              </a:rPr>
              <a:t>http://matsu-flashflood.opensciencedatacloud.org/</a:t>
            </a:r>
            <a:r>
              <a:rPr lang="en-US" altLang="en-US" sz="2000" dirty="0" smtClean="0"/>
              <a:t> </a:t>
            </a:r>
            <a:endParaRPr lang="en-US" sz="2000" dirty="0" smtClean="0"/>
          </a:p>
          <a:p>
            <a:pPr lvl="1">
              <a:lnSpc>
                <a:spcPct val="90000"/>
              </a:lnSpc>
              <a:spcBef>
                <a:spcPts val="600"/>
              </a:spcBef>
            </a:pPr>
            <a:r>
              <a:rPr lang="en-US" sz="2000" dirty="0" smtClean="0"/>
              <a:t>Flood monitoring (i.e., targeted EO data acquisitions) </a:t>
            </a:r>
          </a:p>
          <a:p>
            <a:pPr marL="1257300" lvl="2" indent="-339725">
              <a:lnSpc>
                <a:spcPct val="90000"/>
              </a:lnSpc>
              <a:spcBef>
                <a:spcPts val="600"/>
              </a:spcBef>
            </a:pPr>
            <a:r>
              <a:rPr lang="en-US" sz="2000" u="sng" dirty="0" smtClean="0"/>
              <a:t>Status</a:t>
            </a:r>
            <a:r>
              <a:rPr lang="en-US" sz="2000" dirty="0" smtClean="0"/>
              <a:t>: </a:t>
            </a:r>
            <a:r>
              <a:rPr lang="en-US" sz="2000" dirty="0"/>
              <a:t>T</a:t>
            </a:r>
            <a:r>
              <a:rPr lang="en-US" sz="2000" dirty="0" smtClean="0"/>
              <a:t>argeted EO acquisitions in 2014 for Guatemala, Panama, Trinidad, Haiti, and Belize</a:t>
            </a:r>
          </a:p>
          <a:p>
            <a:pPr lvl="1">
              <a:lnSpc>
                <a:spcPct val="90000"/>
              </a:lnSpc>
              <a:spcBef>
                <a:spcPts val="600"/>
              </a:spcBef>
            </a:pPr>
            <a:r>
              <a:rPr lang="en-US" sz="2000" dirty="0" smtClean="0"/>
              <a:t>Contributions of data to KAL Haiti data base</a:t>
            </a:r>
          </a:p>
          <a:p>
            <a:pPr marL="1257300" lvl="2" indent="-339725">
              <a:lnSpc>
                <a:spcPct val="90000"/>
              </a:lnSpc>
              <a:spcBef>
                <a:spcPts val="600"/>
              </a:spcBef>
            </a:pPr>
            <a:r>
              <a:rPr lang="en-US" sz="2000" u="sng" dirty="0" smtClean="0"/>
              <a:t>Status</a:t>
            </a:r>
            <a:r>
              <a:rPr lang="en-US" sz="2000" dirty="0" smtClean="0"/>
              <a:t>: Completed</a:t>
            </a:r>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16</a:t>
            </a:fld>
            <a:endParaRPr lang="en-US" alt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0" y="260350"/>
            <a:ext cx="9144000" cy="792163"/>
          </a:xfrm>
        </p:spPr>
        <p:txBody>
          <a:bodyPr/>
          <a:lstStyle/>
          <a:p>
            <a:r>
              <a:rPr lang="en-US" altLang="en-US" sz="3200" dirty="0" smtClean="0"/>
              <a:t>Objective B: Caribbean/Central American Component Status (2/8)</a:t>
            </a:r>
          </a:p>
        </p:txBody>
      </p:sp>
      <p:sp>
        <p:nvSpPr>
          <p:cNvPr id="12291" name="Content Placeholder 2"/>
          <p:cNvSpPr>
            <a:spLocks noGrp="1"/>
          </p:cNvSpPr>
          <p:nvPr>
            <p:ph idx="1"/>
          </p:nvPr>
        </p:nvSpPr>
        <p:spPr>
          <a:xfrm>
            <a:off x="467544" y="1052513"/>
            <a:ext cx="8280920" cy="504279"/>
          </a:xfrm>
        </p:spPr>
        <p:txBody>
          <a:bodyPr/>
          <a:lstStyle/>
          <a:p>
            <a:pPr algn="ctr">
              <a:lnSpc>
                <a:spcPct val="90000"/>
              </a:lnSpc>
              <a:spcBef>
                <a:spcPts val="600"/>
              </a:spcBef>
              <a:buNone/>
            </a:pPr>
            <a:r>
              <a:rPr lang="en-US" altLang="en-US" sz="2400" dirty="0" smtClean="0">
                <a:hlinkClick r:id="rId3"/>
              </a:rPr>
              <a:t>http://matsu-flashflood.opensciencedatacloud.org/</a:t>
            </a:r>
            <a:r>
              <a:rPr lang="en-US" altLang="en-US" sz="2400" dirty="0" smtClean="0"/>
              <a:t> </a:t>
            </a:r>
          </a:p>
        </p:txBody>
      </p:sp>
      <p:grpSp>
        <p:nvGrpSpPr>
          <p:cNvPr id="8" name="Group 7"/>
          <p:cNvGrpSpPr>
            <a:grpSpLocks noChangeAspect="1"/>
          </p:cNvGrpSpPr>
          <p:nvPr/>
        </p:nvGrpSpPr>
        <p:grpSpPr>
          <a:xfrm>
            <a:off x="2987824" y="1556791"/>
            <a:ext cx="5461851" cy="5301209"/>
            <a:chOff x="0" y="0"/>
            <a:chExt cx="3958429" cy="3842005"/>
          </a:xfrm>
        </p:grpSpPr>
        <p:pic>
          <p:nvPicPr>
            <p:cNvPr id="92162" name="Picture 2"/>
            <p:cNvPicPr>
              <a:picLocks noChangeAspect="1" noChangeArrowheads="1"/>
            </p:cNvPicPr>
            <p:nvPr/>
          </p:nvPicPr>
          <p:blipFill>
            <a:blip r:embed="rId4" cstate="print"/>
            <a:srcRect r="56710"/>
            <a:stretch>
              <a:fillRect/>
            </a:stretch>
          </p:blipFill>
          <p:spPr bwMode="auto">
            <a:xfrm>
              <a:off x="0" y="0"/>
              <a:ext cx="3958429" cy="3243649"/>
            </a:xfrm>
            <a:prstGeom prst="rect">
              <a:avLst/>
            </a:prstGeom>
            <a:noFill/>
            <a:ln w="9525">
              <a:noFill/>
              <a:miter lim="800000"/>
              <a:headEnd/>
              <a:tailEnd/>
            </a:ln>
          </p:spPr>
        </p:pic>
        <p:pic>
          <p:nvPicPr>
            <p:cNvPr id="92163" name="Picture 3"/>
            <p:cNvPicPr>
              <a:picLocks noChangeAspect="1" noChangeArrowheads="1"/>
            </p:cNvPicPr>
            <p:nvPr/>
          </p:nvPicPr>
          <p:blipFill>
            <a:blip r:embed="rId5" cstate="print"/>
            <a:srcRect t="33299" r="56721" b="13336"/>
            <a:stretch>
              <a:fillRect/>
            </a:stretch>
          </p:blipFill>
          <p:spPr bwMode="auto">
            <a:xfrm>
              <a:off x="1006" y="2111057"/>
              <a:ext cx="3957423" cy="1730948"/>
            </a:xfrm>
            <a:prstGeom prst="rect">
              <a:avLst/>
            </a:prstGeom>
            <a:noFill/>
            <a:ln w="9525">
              <a:noFill/>
              <a:miter lim="800000"/>
              <a:headEnd/>
              <a:tailEnd/>
            </a:ln>
          </p:spPr>
        </p:pic>
      </p:grpSp>
      <p:sp>
        <p:nvSpPr>
          <p:cNvPr id="10" name="Slide Number Placeholder 9"/>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17</a:t>
            </a:fld>
            <a:endParaRPr lang="en-US" altLang="en-US" dirty="0"/>
          </a:p>
        </p:txBody>
      </p:sp>
      <p:sp>
        <p:nvSpPr>
          <p:cNvPr id="9" name="TextBox 8"/>
          <p:cNvSpPr txBox="1"/>
          <p:nvPr/>
        </p:nvSpPr>
        <p:spPr>
          <a:xfrm>
            <a:off x="179512" y="3356992"/>
            <a:ext cx="2843808" cy="1569660"/>
          </a:xfrm>
          <a:prstGeom prst="rect">
            <a:avLst/>
          </a:prstGeom>
          <a:noFill/>
        </p:spPr>
        <p:txBody>
          <a:bodyPr wrap="square" rtlCol="0">
            <a:spAutoFit/>
          </a:bodyPr>
          <a:lstStyle/>
          <a:p>
            <a:r>
              <a:rPr lang="en-US" sz="2400" b="0" dirty="0" smtClean="0"/>
              <a:t>(To be replaced with the Open </a:t>
            </a:r>
            <a:r>
              <a:rPr lang="en-US" sz="2400" b="0" dirty="0" err="1" smtClean="0"/>
              <a:t>GeoSocial</a:t>
            </a:r>
            <a:r>
              <a:rPr lang="en-US" sz="2400" b="0" dirty="0" smtClean="0"/>
              <a:t> API in 2017—see slide 18)</a:t>
            </a:r>
            <a:endParaRPr lang="en-US" sz="2400" b="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0" y="260350"/>
            <a:ext cx="9144000" cy="792163"/>
          </a:xfrm>
        </p:spPr>
        <p:txBody>
          <a:bodyPr/>
          <a:lstStyle/>
          <a:p>
            <a:r>
              <a:rPr lang="en-US" altLang="en-US" sz="3200" dirty="0" smtClean="0"/>
              <a:t>Objective B: Caribbean/Central American Component Status (3/8)</a:t>
            </a:r>
          </a:p>
        </p:txBody>
      </p:sp>
      <p:sp>
        <p:nvSpPr>
          <p:cNvPr id="12291" name="Content Placeholder 2"/>
          <p:cNvSpPr>
            <a:spLocks noGrp="1"/>
          </p:cNvSpPr>
          <p:nvPr>
            <p:ph idx="1"/>
          </p:nvPr>
        </p:nvSpPr>
        <p:spPr>
          <a:xfrm>
            <a:off x="539751" y="1268760"/>
            <a:ext cx="8280721" cy="5472608"/>
          </a:xfrm>
        </p:spPr>
        <p:txBody>
          <a:bodyPr/>
          <a:lstStyle/>
          <a:p>
            <a:pPr>
              <a:lnSpc>
                <a:spcPct val="90000"/>
              </a:lnSpc>
              <a:spcBef>
                <a:spcPts val="600"/>
              </a:spcBef>
            </a:pPr>
            <a:r>
              <a:rPr lang="en-US" sz="2400" u="sng" dirty="0" smtClean="0"/>
              <a:t>2015 Milestones</a:t>
            </a:r>
            <a:r>
              <a:rPr lang="en-US" sz="2400" dirty="0" smtClean="0"/>
              <a:t>:</a:t>
            </a:r>
          </a:p>
          <a:p>
            <a:pPr lvl="1">
              <a:lnSpc>
                <a:spcPct val="90000"/>
              </a:lnSpc>
              <a:spcBef>
                <a:spcPts val="600"/>
              </a:spcBef>
            </a:pPr>
            <a:r>
              <a:rPr lang="en-US" sz="2000" dirty="0" smtClean="0"/>
              <a:t>Flood monitoring during 2015 season</a:t>
            </a:r>
          </a:p>
          <a:p>
            <a:pPr marL="1255713" lvl="2" indent="-341313">
              <a:lnSpc>
                <a:spcPct val="90000"/>
              </a:lnSpc>
              <a:spcBef>
                <a:spcPts val="600"/>
              </a:spcBef>
            </a:pPr>
            <a:r>
              <a:rPr lang="en-US" sz="2000" u="sng" dirty="0" smtClean="0"/>
              <a:t>Status</a:t>
            </a:r>
            <a:r>
              <a:rPr lang="en-US" sz="2000" dirty="0" smtClean="0"/>
              <a:t>:</a:t>
            </a:r>
          </a:p>
          <a:p>
            <a:pPr marL="1701800" lvl="3" indent="-341313">
              <a:lnSpc>
                <a:spcPct val="90000"/>
              </a:lnSpc>
              <a:spcBef>
                <a:spcPts val="600"/>
              </a:spcBef>
            </a:pPr>
            <a:r>
              <a:rPr lang="en-US" altLang="en-US" sz="1800" dirty="0" smtClean="0"/>
              <a:t>Panama (June); EO-1 / MODIS / </a:t>
            </a:r>
            <a:r>
              <a:rPr lang="en-US" altLang="en-US" sz="1800" dirty="0" err="1" smtClean="0"/>
              <a:t>Landsat</a:t>
            </a:r>
            <a:r>
              <a:rPr lang="en-US" altLang="en-US" sz="1800" dirty="0" smtClean="0"/>
              <a:t> flood maps for CATHLAC</a:t>
            </a:r>
          </a:p>
          <a:p>
            <a:pPr marL="1701800" lvl="3" indent="-341313">
              <a:lnSpc>
                <a:spcPct val="90000"/>
              </a:lnSpc>
              <a:spcBef>
                <a:spcPts val="600"/>
              </a:spcBef>
            </a:pPr>
            <a:r>
              <a:rPr lang="en-US" altLang="en-US" sz="1800" dirty="0" smtClean="0"/>
              <a:t>Dominica (August—TS Erika): COSMO-Sky-Med, Radarsat-2, and EO-1 data</a:t>
            </a:r>
          </a:p>
          <a:p>
            <a:pPr marL="1701800" lvl="3" indent="-341313">
              <a:lnSpc>
                <a:spcPct val="90000"/>
              </a:lnSpc>
              <a:spcBef>
                <a:spcPts val="600"/>
              </a:spcBef>
            </a:pPr>
            <a:r>
              <a:rPr lang="en-US" altLang="en-US" sz="1800" dirty="0" smtClean="0"/>
              <a:t>Bahamas (October—H Joaquin); EO-1 images, GPM rainfall, GFMS flood predictions, flood maps from multiple sensors</a:t>
            </a:r>
            <a:endParaRPr lang="en-US" sz="1800" dirty="0" smtClean="0"/>
          </a:p>
          <a:p>
            <a:pPr lvl="1">
              <a:lnSpc>
                <a:spcPct val="90000"/>
              </a:lnSpc>
              <a:spcBef>
                <a:spcPts val="600"/>
              </a:spcBef>
            </a:pPr>
            <a:r>
              <a:rPr lang="en-US" sz="2000" dirty="0" smtClean="0"/>
              <a:t>RASOR risk management platform operational for flood risk and landslide risk analysis in Haiti</a:t>
            </a:r>
          </a:p>
          <a:p>
            <a:pPr marL="1257300" lvl="2" indent="-339725">
              <a:lnSpc>
                <a:spcPct val="90000"/>
              </a:lnSpc>
              <a:spcBef>
                <a:spcPts val="600"/>
              </a:spcBef>
            </a:pPr>
            <a:r>
              <a:rPr lang="en-US" sz="2000" u="sng" dirty="0" smtClean="0"/>
              <a:t>Status</a:t>
            </a:r>
            <a:r>
              <a:rPr lang="en-US" sz="2000" dirty="0" smtClean="0"/>
              <a:t>: </a:t>
            </a:r>
            <a:r>
              <a:rPr lang="en-US" altLang="en-US" sz="2000" dirty="0" smtClean="0"/>
              <a:t>Subsidence mapping completed and reported at March 2016 meeting; proposal submitted to extend and deepen this work through the Global Facility for Disaster Reduction and Recovery (GFDRR) in collaboration with the Haitian government.</a:t>
            </a:r>
            <a:endParaRPr lang="en-US" sz="2000" dirty="0" smtClean="0"/>
          </a:p>
          <a:p>
            <a:pPr lvl="1">
              <a:lnSpc>
                <a:spcPct val="90000"/>
              </a:lnSpc>
              <a:spcBef>
                <a:spcPts val="600"/>
              </a:spcBef>
            </a:pPr>
            <a:r>
              <a:rPr lang="en-US" sz="2000" dirty="0" smtClean="0"/>
              <a:t>10-year flood archive based on </a:t>
            </a:r>
            <a:r>
              <a:rPr lang="en-US" sz="2000" dirty="0" err="1" smtClean="0"/>
              <a:t>Deltares</a:t>
            </a:r>
            <a:r>
              <a:rPr lang="en-US" sz="2000" dirty="0" smtClean="0"/>
              <a:t> Flood Monitoring </a:t>
            </a:r>
            <a:r>
              <a:rPr lang="en-US" sz="2000" dirty="0" err="1" smtClean="0"/>
              <a:t>Programme</a:t>
            </a:r>
            <a:endParaRPr lang="en-US" sz="2000" dirty="0" smtClean="0"/>
          </a:p>
          <a:p>
            <a:pPr marL="1257300" lvl="2" indent="-339725">
              <a:lnSpc>
                <a:spcPct val="90000"/>
              </a:lnSpc>
              <a:spcBef>
                <a:spcPts val="600"/>
              </a:spcBef>
            </a:pPr>
            <a:r>
              <a:rPr lang="en-US" sz="2000" u="sng" dirty="0" smtClean="0"/>
              <a:t>Status</a:t>
            </a:r>
            <a:r>
              <a:rPr lang="en-US" sz="2000" dirty="0" smtClean="0"/>
              <a:t>: </a:t>
            </a:r>
            <a:r>
              <a:rPr lang="en-US" sz="2000" dirty="0" err="1" smtClean="0"/>
              <a:t>Deltares</a:t>
            </a:r>
            <a:r>
              <a:rPr lang="en-US" sz="2000" dirty="0" smtClean="0"/>
              <a:t> did not receive funding to continue collaboration with this Pilot region.</a:t>
            </a:r>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18</a:t>
            </a:fld>
            <a:endParaRPr lang="en-US" alt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0" y="260350"/>
            <a:ext cx="9144000" cy="792163"/>
          </a:xfrm>
        </p:spPr>
        <p:txBody>
          <a:bodyPr/>
          <a:lstStyle/>
          <a:p>
            <a:r>
              <a:rPr lang="en-US" altLang="en-US" sz="3200" dirty="0" smtClean="0"/>
              <a:t>Objective B: Caribbean/Central American Component Status (4/8)</a:t>
            </a:r>
          </a:p>
        </p:txBody>
      </p:sp>
      <p:sp>
        <p:nvSpPr>
          <p:cNvPr id="12291" name="Content Placeholder 2"/>
          <p:cNvSpPr>
            <a:spLocks noGrp="1"/>
          </p:cNvSpPr>
          <p:nvPr>
            <p:ph idx="1"/>
          </p:nvPr>
        </p:nvSpPr>
        <p:spPr>
          <a:xfrm>
            <a:off x="539751" y="1268760"/>
            <a:ext cx="8280721" cy="5472608"/>
          </a:xfrm>
        </p:spPr>
        <p:txBody>
          <a:bodyPr/>
          <a:lstStyle/>
          <a:p>
            <a:pPr>
              <a:lnSpc>
                <a:spcPct val="90000"/>
              </a:lnSpc>
              <a:spcBef>
                <a:spcPts val="600"/>
              </a:spcBef>
            </a:pPr>
            <a:r>
              <a:rPr lang="en-US" sz="2400" u="sng" dirty="0" smtClean="0"/>
              <a:t>2016-17 Milestones</a:t>
            </a:r>
            <a:r>
              <a:rPr lang="en-US" sz="2400" dirty="0" smtClean="0"/>
              <a:t>:</a:t>
            </a:r>
          </a:p>
          <a:p>
            <a:pPr lvl="1">
              <a:lnSpc>
                <a:spcPct val="90000"/>
              </a:lnSpc>
              <a:spcBef>
                <a:spcPts val="600"/>
              </a:spcBef>
            </a:pPr>
            <a:r>
              <a:rPr lang="en-US" sz="2000" dirty="0" smtClean="0"/>
              <a:t>Flood monitoring during 2016 season</a:t>
            </a:r>
          </a:p>
          <a:p>
            <a:pPr lvl="2">
              <a:lnSpc>
                <a:spcPct val="90000"/>
              </a:lnSpc>
              <a:spcBef>
                <a:spcPts val="600"/>
              </a:spcBef>
            </a:pPr>
            <a:r>
              <a:rPr lang="en-US" sz="2000" u="sng" dirty="0" smtClean="0"/>
              <a:t>Status</a:t>
            </a:r>
            <a:r>
              <a:rPr lang="en-US" sz="2000" dirty="0" smtClean="0"/>
              <a:t>: Provided  optical imagery (EO-1 and MODIS) and GFMS for Mexico (TS Danielle—June), Belize (H Earl—August), and Hispaniola (H Matthew—October)—also RADARSAT-2, Sentinel-1A and ALOS-2 for Hispaniola. Requested Panama and Costa Rica (both November) Charter data in late November but response received in March. </a:t>
            </a:r>
          </a:p>
          <a:p>
            <a:pPr lvl="1">
              <a:lnSpc>
                <a:spcPct val="90000"/>
              </a:lnSpc>
              <a:spcBef>
                <a:spcPts val="600"/>
              </a:spcBef>
            </a:pPr>
            <a:r>
              <a:rPr lang="en-US" sz="2000" dirty="0" smtClean="0"/>
              <a:t>Draft a plan for longer-term sustainability</a:t>
            </a:r>
          </a:p>
          <a:p>
            <a:pPr lvl="2">
              <a:lnSpc>
                <a:spcPct val="90000"/>
              </a:lnSpc>
              <a:spcBef>
                <a:spcPts val="600"/>
              </a:spcBef>
            </a:pPr>
            <a:r>
              <a:rPr lang="en-US" sz="2000" u="sng" dirty="0" smtClean="0"/>
              <a:t>Status</a:t>
            </a:r>
            <a:r>
              <a:rPr lang="en-US" sz="2000" dirty="0" smtClean="0"/>
              <a:t>: Intent is to transition much of this work into </a:t>
            </a:r>
            <a:r>
              <a:rPr lang="en-US" sz="2000" dirty="0" err="1" smtClean="0"/>
              <a:t>AmeriGEOSS</a:t>
            </a:r>
            <a:r>
              <a:rPr lang="en-US" sz="2000" dirty="0" smtClean="0"/>
              <a:t>, but details need to be worked out with GEO-DARMA; also waiting on results of NASA Flood Pilot call</a:t>
            </a:r>
          </a:p>
          <a:p>
            <a:pPr>
              <a:lnSpc>
                <a:spcPct val="90000"/>
              </a:lnSpc>
              <a:spcBef>
                <a:spcPts val="600"/>
              </a:spcBef>
            </a:pPr>
            <a:r>
              <a:rPr lang="en-US" altLang="en-US" sz="2400" u="sng" dirty="0" smtClean="0"/>
              <a:t>Overall Status</a:t>
            </a:r>
            <a:r>
              <a:rPr lang="en-US" altLang="en-US" sz="2400" dirty="0" smtClean="0"/>
              <a:t>: </a:t>
            </a:r>
            <a:r>
              <a:rPr lang="en-US" altLang="en-US" sz="2400" b="1" dirty="0" smtClean="0"/>
              <a:t>75%</a:t>
            </a:r>
            <a:r>
              <a:rPr lang="en-US" altLang="en-US" sz="2400" dirty="0" smtClean="0"/>
              <a:t> complete.</a:t>
            </a:r>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19</a:t>
            </a:fld>
            <a:endParaRPr lang="en-US" alt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685800" y="177800"/>
            <a:ext cx="7772400" cy="803275"/>
          </a:xfrm>
        </p:spPr>
        <p:txBody>
          <a:bodyPr/>
          <a:lstStyle/>
          <a:p>
            <a:r>
              <a:rPr lang="en-US" altLang="en-US" sz="3200" dirty="0" smtClean="0">
                <a:ea typeface="ＭＳ Ｐゴシック" pitchFamily="34" charset="-128"/>
              </a:rPr>
              <a:t>Outline</a:t>
            </a:r>
          </a:p>
        </p:txBody>
      </p:sp>
      <p:sp>
        <p:nvSpPr>
          <p:cNvPr id="7171" name="Content Placeholder 2"/>
          <p:cNvSpPr>
            <a:spLocks noGrp="1"/>
          </p:cNvSpPr>
          <p:nvPr>
            <p:ph idx="1"/>
          </p:nvPr>
        </p:nvSpPr>
        <p:spPr>
          <a:xfrm>
            <a:off x="468313" y="1052513"/>
            <a:ext cx="8064500" cy="5256212"/>
          </a:xfrm>
        </p:spPr>
        <p:txBody>
          <a:bodyPr/>
          <a:lstStyle/>
          <a:p>
            <a:pPr>
              <a:lnSpc>
                <a:spcPct val="100000"/>
              </a:lnSpc>
              <a:spcBef>
                <a:spcPts val="600"/>
              </a:spcBef>
            </a:pPr>
            <a:r>
              <a:rPr lang="en-US" altLang="en-US" sz="2800" b="1" dirty="0" smtClean="0">
                <a:ea typeface="ＭＳ Ｐゴシック" pitchFamily="34" charset="-128"/>
              </a:rPr>
              <a:t>Flood Pilot overview</a:t>
            </a:r>
          </a:p>
          <a:p>
            <a:pPr>
              <a:lnSpc>
                <a:spcPct val="100000"/>
              </a:lnSpc>
              <a:spcBef>
                <a:spcPts val="600"/>
              </a:spcBef>
            </a:pPr>
            <a:r>
              <a:rPr lang="en-US" altLang="en-US" sz="2800" b="1" dirty="0" smtClean="0">
                <a:ea typeface="ＭＳ Ｐゴシック" pitchFamily="34" charset="-128"/>
              </a:rPr>
              <a:t>Status of data acquisition and exploitation</a:t>
            </a:r>
          </a:p>
          <a:p>
            <a:pPr lvl="1">
              <a:lnSpc>
                <a:spcPct val="100000"/>
              </a:lnSpc>
              <a:spcBef>
                <a:spcPts val="600"/>
              </a:spcBef>
            </a:pPr>
            <a:r>
              <a:rPr lang="en-US" altLang="en-US" sz="2400" b="1" dirty="0" smtClean="0">
                <a:ea typeface="ＭＳ Ｐゴシック" pitchFamily="34" charset="-128"/>
              </a:rPr>
              <a:t>JAXA ALOS-2 / PALSAR-2 data use</a:t>
            </a:r>
          </a:p>
          <a:p>
            <a:pPr>
              <a:lnSpc>
                <a:spcPct val="100000"/>
              </a:lnSpc>
              <a:spcBef>
                <a:spcPts val="600"/>
              </a:spcBef>
            </a:pPr>
            <a:r>
              <a:rPr lang="en-US" altLang="en-US" sz="2800" b="1" dirty="0" smtClean="0">
                <a:ea typeface="ＭＳ Ｐゴシック" pitchFamily="34" charset="-128"/>
              </a:rPr>
              <a:t>Pilot status report:</a:t>
            </a:r>
          </a:p>
          <a:p>
            <a:pPr lvl="1">
              <a:lnSpc>
                <a:spcPct val="100000"/>
              </a:lnSpc>
              <a:spcBef>
                <a:spcPts val="600"/>
              </a:spcBef>
            </a:pPr>
            <a:r>
              <a:rPr lang="en-US" altLang="en-US" sz="2400" b="1" dirty="0" smtClean="0">
                <a:ea typeface="ＭＳ Ｐゴシック" pitchFamily="34" charset="-128"/>
              </a:rPr>
              <a:t>Objective A: Global component status</a:t>
            </a:r>
          </a:p>
          <a:p>
            <a:pPr lvl="1">
              <a:lnSpc>
                <a:spcPct val="100000"/>
              </a:lnSpc>
              <a:spcBef>
                <a:spcPts val="600"/>
              </a:spcBef>
            </a:pPr>
            <a:r>
              <a:rPr lang="en-US" altLang="en-US" sz="2400" b="1" dirty="0" smtClean="0">
                <a:ea typeface="ＭＳ Ｐゴシック" pitchFamily="34" charset="-128"/>
              </a:rPr>
              <a:t>Objective B: Regional component status</a:t>
            </a:r>
          </a:p>
          <a:p>
            <a:pPr lvl="2">
              <a:spcBef>
                <a:spcPts val="600"/>
              </a:spcBef>
            </a:pPr>
            <a:r>
              <a:rPr lang="en-US" altLang="en-US" sz="2000" b="1" dirty="0" smtClean="0">
                <a:ea typeface="ＭＳ Ｐゴシック" pitchFamily="34" charset="-128"/>
              </a:rPr>
              <a:t>Caribbean/Central America</a:t>
            </a:r>
          </a:p>
          <a:p>
            <a:pPr lvl="2">
              <a:spcBef>
                <a:spcPts val="600"/>
              </a:spcBef>
            </a:pPr>
            <a:r>
              <a:rPr lang="en-US" altLang="en-US" sz="2000" b="1" dirty="0" smtClean="0">
                <a:ea typeface="ＭＳ Ｐゴシック" pitchFamily="34" charset="-128"/>
              </a:rPr>
              <a:t>Southern Africa</a:t>
            </a:r>
          </a:p>
          <a:p>
            <a:pPr lvl="2">
              <a:spcBef>
                <a:spcPts val="600"/>
              </a:spcBef>
            </a:pPr>
            <a:r>
              <a:rPr lang="en-US" altLang="en-US" sz="2000" b="1" dirty="0" smtClean="0">
                <a:ea typeface="ＭＳ Ｐゴシック" pitchFamily="34" charset="-128"/>
              </a:rPr>
              <a:t>Southeast Asia</a:t>
            </a:r>
          </a:p>
          <a:p>
            <a:pPr lvl="1">
              <a:lnSpc>
                <a:spcPct val="100000"/>
              </a:lnSpc>
              <a:spcBef>
                <a:spcPts val="600"/>
              </a:spcBef>
            </a:pPr>
            <a:r>
              <a:rPr lang="en-US" altLang="en-US" sz="2400" b="1" dirty="0" smtClean="0">
                <a:ea typeface="ＭＳ Ｐゴシック" pitchFamily="34" charset="-128"/>
              </a:rPr>
              <a:t>Objective C: Capacity Building</a:t>
            </a:r>
          </a:p>
          <a:p>
            <a:pPr>
              <a:lnSpc>
                <a:spcPct val="100000"/>
              </a:lnSpc>
              <a:spcBef>
                <a:spcPts val="600"/>
              </a:spcBef>
            </a:pPr>
            <a:r>
              <a:rPr lang="en-US" altLang="en-US" sz="2800" b="1" dirty="0" smtClean="0">
                <a:ea typeface="ＭＳ Ｐゴシック" pitchFamily="34" charset="-128"/>
              </a:rPr>
              <a:t>Issues and Risk Management</a:t>
            </a:r>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2</a:t>
            </a:fld>
            <a:endParaRPr lang="en-US" alt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0" y="260350"/>
            <a:ext cx="9144000" cy="792163"/>
          </a:xfrm>
        </p:spPr>
        <p:txBody>
          <a:bodyPr/>
          <a:lstStyle/>
          <a:p>
            <a:r>
              <a:rPr lang="en-US" altLang="en-US" sz="3200" dirty="0" smtClean="0"/>
              <a:t>Objective B: Caribbean/Central American Component Status (5/8)</a:t>
            </a:r>
          </a:p>
        </p:txBody>
      </p:sp>
      <p:sp>
        <p:nvSpPr>
          <p:cNvPr id="12291" name="Content Placeholder 2"/>
          <p:cNvSpPr>
            <a:spLocks noGrp="1"/>
          </p:cNvSpPr>
          <p:nvPr>
            <p:ph idx="1"/>
          </p:nvPr>
        </p:nvSpPr>
        <p:spPr>
          <a:xfrm>
            <a:off x="539552" y="1124744"/>
            <a:ext cx="8136706" cy="5328592"/>
          </a:xfrm>
        </p:spPr>
        <p:txBody>
          <a:bodyPr/>
          <a:lstStyle/>
          <a:p>
            <a:pPr>
              <a:lnSpc>
                <a:spcPct val="90000"/>
              </a:lnSpc>
              <a:spcBef>
                <a:spcPts val="600"/>
              </a:spcBef>
            </a:pPr>
            <a:r>
              <a:rPr lang="en-US" altLang="en-US" sz="2400" u="sng" dirty="0" smtClean="0"/>
              <a:t>Other Planned Activities / Accomplishments</a:t>
            </a:r>
          </a:p>
          <a:p>
            <a:pPr lvl="1">
              <a:lnSpc>
                <a:spcPct val="90000"/>
              </a:lnSpc>
              <a:spcBef>
                <a:spcPts val="600"/>
              </a:spcBef>
            </a:pPr>
            <a:r>
              <a:rPr lang="en-US" altLang="en-US" sz="2000" dirty="0" smtClean="0"/>
              <a:t>Collection of background Radarsat-2 pre-event imagery at known look angles and modes for the entire region (CSA-</a:t>
            </a:r>
            <a:r>
              <a:rPr lang="en-US" altLang="en-US" sz="2000" dirty="0" err="1" smtClean="0"/>
              <a:t>Giguere</a:t>
            </a:r>
            <a:r>
              <a:rPr lang="en-US" altLang="en-US" sz="2000" dirty="0" smtClean="0"/>
              <a:t>)</a:t>
            </a:r>
          </a:p>
          <a:p>
            <a:pPr marL="1257300" lvl="2" indent="-339725">
              <a:lnSpc>
                <a:spcPct val="90000"/>
              </a:lnSpc>
              <a:spcBef>
                <a:spcPts val="600"/>
              </a:spcBef>
            </a:pPr>
            <a:r>
              <a:rPr lang="en-US" altLang="en-US" sz="2000" u="sng" dirty="0" smtClean="0"/>
              <a:t>Status</a:t>
            </a:r>
            <a:r>
              <a:rPr lang="en-US" altLang="en-US" sz="2000" dirty="0" smtClean="0"/>
              <a:t>: Completed; 8 complete sets of background images collected over all of Central America and the Caribbean</a:t>
            </a:r>
          </a:p>
          <a:p>
            <a:pPr lvl="1">
              <a:lnSpc>
                <a:spcPct val="90000"/>
              </a:lnSpc>
              <a:spcBef>
                <a:spcPts val="600"/>
              </a:spcBef>
            </a:pPr>
            <a:r>
              <a:rPr lang="en-US" altLang="en-US" sz="2000" dirty="0" smtClean="0"/>
              <a:t>Damage assessment studies to analyze satellite-derived inputs as compared to ground-based manual techniques (CIMH-Farrell)</a:t>
            </a:r>
          </a:p>
          <a:p>
            <a:pPr marL="1257300" lvl="2" indent="-339725">
              <a:lnSpc>
                <a:spcPct val="90000"/>
              </a:lnSpc>
              <a:spcBef>
                <a:spcPts val="600"/>
              </a:spcBef>
            </a:pPr>
            <a:r>
              <a:rPr lang="en-US" altLang="en-US" sz="2000" u="sng" dirty="0" smtClean="0"/>
              <a:t>Status</a:t>
            </a:r>
            <a:r>
              <a:rPr lang="en-US" altLang="en-US" sz="2000" dirty="0" smtClean="0"/>
              <a:t>: Analysis in Saint Vincent and the Grenadines (using </a:t>
            </a:r>
            <a:r>
              <a:rPr lang="en-US" altLang="en-US" sz="2000" dirty="0" err="1" smtClean="0"/>
              <a:t>Radarsat</a:t>
            </a:r>
            <a:r>
              <a:rPr lang="en-US" altLang="en-US" sz="2000" dirty="0" smtClean="0"/>
              <a:t> and EO-1), and in Dominica (using </a:t>
            </a:r>
            <a:r>
              <a:rPr lang="en-US" altLang="en-US" sz="2000" dirty="0" err="1" smtClean="0"/>
              <a:t>Radarsat</a:t>
            </a:r>
            <a:r>
              <a:rPr lang="en-US" altLang="en-US" sz="2000" dirty="0" smtClean="0"/>
              <a:t> and COSMO-</a:t>
            </a:r>
            <a:r>
              <a:rPr lang="en-US" altLang="en-US" sz="2000" dirty="0" err="1" smtClean="0"/>
              <a:t>SkyMed</a:t>
            </a:r>
            <a:r>
              <a:rPr lang="en-US" altLang="en-US" sz="2000" dirty="0" smtClean="0"/>
              <a:t>) has been hampered by lack of pre-event imagery with same characteristics as post-event imagery; this work will be revisited if suitable matching pairs can be obtained.  Currently looking at the effects of Hurricane Earl in Belize using pre- and post-event Radarsat-2 data (next slide); after additional refinement these routines will then be tested on other datasets as they become available.  Upcoming training on SAR image processing for CIMH personnel may is expected to enhance future efforts.</a:t>
            </a:r>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20</a:t>
            </a:fld>
            <a:endParaRPr lang="en-US" alt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0" y="260350"/>
            <a:ext cx="9144000" cy="792163"/>
          </a:xfrm>
        </p:spPr>
        <p:txBody>
          <a:bodyPr/>
          <a:lstStyle/>
          <a:p>
            <a:r>
              <a:rPr lang="en-US" altLang="en-US" sz="3200" dirty="0" smtClean="0"/>
              <a:t>Objective B: Caribbean/Central American Component Status (6/8)</a:t>
            </a:r>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21</a:t>
            </a:fld>
            <a:endParaRPr lang="en-US" altLang="en-US" dirty="0"/>
          </a:p>
        </p:txBody>
      </p:sp>
      <p:pic>
        <p:nvPicPr>
          <p:cNvPr id="8" name="Picture 7" descr="Change Map.jpg"/>
          <p:cNvPicPr>
            <a:picLocks noChangeAspect="1"/>
          </p:cNvPicPr>
          <p:nvPr/>
        </p:nvPicPr>
        <p:blipFill>
          <a:blip r:embed="rId3" cstate="print"/>
          <a:stretch>
            <a:fillRect/>
          </a:stretch>
        </p:blipFill>
        <p:spPr>
          <a:xfrm>
            <a:off x="539552" y="1139176"/>
            <a:ext cx="8229600" cy="5718824"/>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0" y="260350"/>
            <a:ext cx="9144000" cy="792163"/>
          </a:xfrm>
        </p:spPr>
        <p:txBody>
          <a:bodyPr/>
          <a:lstStyle/>
          <a:p>
            <a:r>
              <a:rPr lang="en-US" altLang="en-US" sz="3200" dirty="0" smtClean="0"/>
              <a:t>Objective B: Caribbean/Central American Component Status (7/8)</a:t>
            </a:r>
          </a:p>
        </p:txBody>
      </p:sp>
      <p:sp>
        <p:nvSpPr>
          <p:cNvPr id="12291" name="Content Placeholder 2"/>
          <p:cNvSpPr>
            <a:spLocks noGrp="1"/>
          </p:cNvSpPr>
          <p:nvPr>
            <p:ph idx="1"/>
          </p:nvPr>
        </p:nvSpPr>
        <p:spPr>
          <a:xfrm>
            <a:off x="539751" y="1196752"/>
            <a:ext cx="8136706" cy="5544616"/>
          </a:xfrm>
        </p:spPr>
        <p:txBody>
          <a:bodyPr/>
          <a:lstStyle/>
          <a:p>
            <a:pPr>
              <a:lnSpc>
                <a:spcPct val="90000"/>
              </a:lnSpc>
              <a:spcBef>
                <a:spcPts val="600"/>
              </a:spcBef>
            </a:pPr>
            <a:r>
              <a:rPr lang="en-US" altLang="en-US" sz="2400" u="sng" dirty="0" smtClean="0"/>
              <a:t>Other Planned </a:t>
            </a:r>
            <a:r>
              <a:rPr lang="en-US" altLang="en-US" sz="2400" u="sng" dirty="0" err="1" smtClean="0"/>
              <a:t>Activites</a:t>
            </a:r>
            <a:r>
              <a:rPr lang="en-US" altLang="en-US" sz="2400" u="sng" dirty="0" smtClean="0"/>
              <a:t> / Accomplishments (cont.)</a:t>
            </a:r>
          </a:p>
          <a:p>
            <a:pPr marL="957262" lvl="1" indent="-339725">
              <a:lnSpc>
                <a:spcPct val="90000"/>
              </a:lnSpc>
              <a:spcBef>
                <a:spcPts val="600"/>
              </a:spcBef>
            </a:pPr>
            <a:r>
              <a:rPr lang="en-US" altLang="en-US" sz="2000" dirty="0" smtClean="0"/>
              <a:t>Open </a:t>
            </a:r>
            <a:r>
              <a:rPr lang="en-US" altLang="en-US" sz="2000" dirty="0" err="1" smtClean="0"/>
              <a:t>GeoSocial</a:t>
            </a:r>
            <a:r>
              <a:rPr lang="en-US" altLang="en-US" sz="2000" dirty="0" smtClean="0"/>
              <a:t> API for publishing / visualizing flood modeling and monitoring products  installed at DAI in Costa Rica</a:t>
            </a:r>
          </a:p>
          <a:p>
            <a:pPr marL="1257300" lvl="2" indent="-339725">
              <a:lnSpc>
                <a:spcPct val="90000"/>
              </a:lnSpc>
              <a:spcBef>
                <a:spcPts val="600"/>
              </a:spcBef>
            </a:pPr>
            <a:r>
              <a:rPr lang="en-US" altLang="en-US" sz="2000" dirty="0" smtClean="0"/>
              <a:t>Part of the disasters component of the </a:t>
            </a:r>
            <a:r>
              <a:rPr lang="en-US" sz="2000" dirty="0" smtClean="0"/>
              <a:t>Climatic </a:t>
            </a:r>
            <a:r>
              <a:rPr lang="en-US" sz="2000" dirty="0"/>
              <a:t>Information Platform for Central America and the Dominican Republic </a:t>
            </a:r>
            <a:r>
              <a:rPr lang="en-US" sz="2000" dirty="0" smtClean="0"/>
              <a:t>under the </a:t>
            </a:r>
            <a:r>
              <a:rPr lang="en-US" sz="2000" dirty="0"/>
              <a:t>Regional Climate Change Program (RCCP</a:t>
            </a:r>
            <a:r>
              <a:rPr lang="en-US" sz="2000" dirty="0" smtClean="0"/>
              <a:t>) funded by USAID; software installation supported by a grant from SICA/CEPREDENAC.</a:t>
            </a:r>
          </a:p>
          <a:p>
            <a:pPr marL="1257300" lvl="2" indent="-339725">
              <a:lnSpc>
                <a:spcPct val="90000"/>
              </a:lnSpc>
              <a:spcBef>
                <a:spcPts val="600"/>
              </a:spcBef>
            </a:pPr>
            <a:r>
              <a:rPr lang="en-US" sz="2000" dirty="0" smtClean="0"/>
              <a:t>Training workshop conducted in early May 2016 in Costa Rica</a:t>
            </a:r>
          </a:p>
          <a:p>
            <a:pPr marL="1257300" lvl="2" indent="-339725">
              <a:lnSpc>
                <a:spcPct val="90000"/>
              </a:lnSpc>
              <a:spcBef>
                <a:spcPts val="600"/>
              </a:spcBef>
            </a:pPr>
            <a:r>
              <a:rPr lang="en-US" sz="2000" dirty="0" smtClean="0"/>
              <a:t>System operational since May 2016: </a:t>
            </a:r>
            <a:r>
              <a:rPr lang="en-US" sz="2000" dirty="0" smtClean="0">
                <a:hlinkClick r:id="rId3"/>
              </a:rPr>
              <a:t>http://centroclima.org/powered-by-nasa/</a:t>
            </a:r>
            <a:r>
              <a:rPr lang="en-US" sz="2000" dirty="0" smtClean="0"/>
              <a:t>  (example on next slide)—replaces the current Caribbean / Central America Flood Dashboard</a:t>
            </a:r>
            <a:endParaRPr lang="en-US" altLang="en-US" sz="2000" dirty="0" smtClean="0"/>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22</a:t>
            </a:fld>
            <a:endParaRPr lang="en-US" alt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0" y="260350"/>
            <a:ext cx="9144000" cy="792163"/>
          </a:xfrm>
        </p:spPr>
        <p:txBody>
          <a:bodyPr/>
          <a:lstStyle/>
          <a:p>
            <a:r>
              <a:rPr lang="en-US" altLang="en-US" sz="3200" dirty="0" smtClean="0"/>
              <a:t>Objective B: Caribbean/Central American Component Status (8/8)</a:t>
            </a:r>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23</a:t>
            </a:fld>
            <a:endParaRPr lang="en-US" altLang="en-US" dirty="0"/>
          </a:p>
        </p:txBody>
      </p:sp>
      <p:pic>
        <p:nvPicPr>
          <p:cNvPr id="1026" name="Picture 2"/>
          <p:cNvPicPr>
            <a:picLocks noChangeAspect="1" noChangeArrowheads="1"/>
          </p:cNvPicPr>
          <p:nvPr/>
        </p:nvPicPr>
        <p:blipFill>
          <a:blip r:embed="rId2" cstate="print"/>
          <a:srcRect r="63806" b="3448"/>
          <a:stretch>
            <a:fillRect/>
          </a:stretch>
        </p:blipFill>
        <p:spPr bwMode="auto">
          <a:xfrm>
            <a:off x="1619672" y="1386917"/>
            <a:ext cx="6400800" cy="5335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Huan Wu\AppData\Local\Temp\mx31647.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79512" y="980728"/>
            <a:ext cx="4264025" cy="2286000"/>
          </a:xfrm>
          <a:prstGeom prst="rect">
            <a:avLst/>
          </a:prstGeom>
          <a:noFill/>
          <a:extLst>
            <a:ext uri="{909E8E84-426E-40DD-AFC4-6F175D3DCCD1}">
              <a14:hiddenFill xmlns="" xmlns:a14="http://schemas.microsoft.com/office/drawing/2010/main">
                <a:solidFill>
                  <a:srgbClr val="FFFFFF"/>
                </a:solidFill>
              </a14:hiddenFill>
            </a:ext>
          </a:extLst>
        </p:spPr>
      </p:pic>
      <p:pic>
        <p:nvPicPr>
          <p:cNvPr id="1028" name="Picture 4" descr="C:\Users\Huan Wu\AppData\Local\Temp\mx3747D.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23528" y="3212976"/>
            <a:ext cx="3980007" cy="284018"/>
          </a:xfrm>
          <a:prstGeom prst="rect">
            <a:avLst/>
          </a:prstGeom>
          <a:noFill/>
          <a:extLst>
            <a:ext uri="{909E8E84-426E-40DD-AFC4-6F175D3DCCD1}">
              <a14:hiddenFill xmlns="" xmlns:a14="http://schemas.microsoft.com/office/drawing/2010/main">
                <a:solidFill>
                  <a:srgbClr val="FFFFFF"/>
                </a:solidFill>
              </a14:hiddenFill>
            </a:ext>
          </a:extLst>
        </p:spPr>
      </p:pic>
      <p:pic>
        <p:nvPicPr>
          <p:cNvPr id="1030" name="Picture 6" descr="C:\Users\Huan Wu\AppData\Local\Temp\mx3E642.pn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644008" y="908720"/>
            <a:ext cx="4191000" cy="2297169"/>
          </a:xfrm>
          <a:prstGeom prst="rect">
            <a:avLst/>
          </a:prstGeom>
          <a:noFill/>
          <a:extLst>
            <a:ext uri="{909E8E84-426E-40DD-AFC4-6F175D3DCCD1}">
              <a14:hiddenFill xmlns="" xmlns:a14="http://schemas.microsoft.com/office/drawing/2010/main">
                <a:solidFill>
                  <a:srgbClr val="FFFFFF"/>
                </a:solidFill>
              </a14:hiddenFill>
            </a:ext>
          </a:extLst>
        </p:spPr>
      </p:pic>
      <p:pic>
        <p:nvPicPr>
          <p:cNvPr id="1032" name="Picture 8" descr="C:\Users\Huan Wu\AppData\Local\Temp\mx3436F.pn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860032" y="3212976"/>
            <a:ext cx="3857625" cy="302248"/>
          </a:xfrm>
          <a:prstGeom prst="rect">
            <a:avLst/>
          </a:prstGeom>
          <a:noFill/>
          <a:extLst>
            <a:ext uri="{909E8E84-426E-40DD-AFC4-6F175D3DCCD1}">
              <a14:hiddenFill xmlns="" xmlns:a14="http://schemas.microsoft.com/office/drawing/2010/main">
                <a:solidFill>
                  <a:srgbClr val="FFFFFF"/>
                </a:solidFill>
              </a14:hiddenFill>
            </a:ext>
          </a:extLst>
        </p:spPr>
      </p:pic>
      <p:pic>
        <p:nvPicPr>
          <p:cNvPr id="1035" name="Picture 11" descr="C:\Disk_E\MyProducts\FloodCases\Hurricane_Mattew\Haiti_Oct06.tif"/>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4572000" y="3573016"/>
            <a:ext cx="4572000" cy="2976603"/>
          </a:xfrm>
          <a:prstGeom prst="rect">
            <a:avLst/>
          </a:prstGeom>
          <a:noFill/>
          <a:ln>
            <a:solidFill>
              <a:schemeClr val="tx1"/>
            </a:solidFill>
          </a:ln>
          <a:extLst>
            <a:ext uri="{909E8E84-426E-40DD-AFC4-6F175D3DCCD1}">
              <a14:hiddenFill xmlns="" xmlns:a14="http://schemas.microsoft.com/office/drawing/2010/main">
                <a:solidFill>
                  <a:srgbClr val="FFFFFF"/>
                </a:solidFill>
              </a14:hiddenFill>
            </a:ext>
          </a:extLst>
        </p:spPr>
      </p:pic>
      <p:pic>
        <p:nvPicPr>
          <p:cNvPr id="1036" name="Picture 12"/>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7884368" y="3789040"/>
            <a:ext cx="971550" cy="13716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0" name="TextBox 9"/>
          <p:cNvSpPr txBox="1"/>
          <p:nvPr/>
        </p:nvSpPr>
        <p:spPr>
          <a:xfrm>
            <a:off x="3658396" y="6488668"/>
            <a:ext cx="5485604" cy="369332"/>
          </a:xfrm>
          <a:prstGeom prst="rect">
            <a:avLst/>
          </a:prstGeom>
          <a:noFill/>
        </p:spPr>
        <p:txBody>
          <a:bodyPr wrap="none" rtlCol="0">
            <a:spAutoFit/>
          </a:bodyPr>
          <a:lstStyle/>
          <a:p>
            <a:pPr eaLnBrk="1" fontAlgn="auto" hangingPunct="1">
              <a:spcBef>
                <a:spcPts val="0"/>
              </a:spcBef>
              <a:spcAft>
                <a:spcPts val="0"/>
              </a:spcAft>
            </a:pPr>
            <a:r>
              <a:rPr lang="en-US" sz="1800" b="0" dirty="0" smtClean="0">
                <a:solidFill>
                  <a:srgbClr val="FF0000"/>
                </a:solidFill>
                <a:latin typeface="Calibri"/>
              </a:rPr>
              <a:t>Aggregated Inundation map from Oct 2 to Oct 6 09Z UTC</a:t>
            </a:r>
            <a:endParaRPr lang="en-US" sz="1800" b="0" dirty="0">
              <a:solidFill>
                <a:srgbClr val="FF0000"/>
              </a:solidFill>
              <a:latin typeface="Calibri"/>
            </a:endParaRPr>
          </a:p>
        </p:txBody>
      </p:sp>
      <p:sp>
        <p:nvSpPr>
          <p:cNvPr id="3" name="TextBox 2"/>
          <p:cNvSpPr txBox="1"/>
          <p:nvPr/>
        </p:nvSpPr>
        <p:spPr>
          <a:xfrm>
            <a:off x="7235336" y="3573016"/>
            <a:ext cx="1908664" cy="307777"/>
          </a:xfrm>
          <a:prstGeom prst="rect">
            <a:avLst/>
          </a:prstGeom>
          <a:noFill/>
        </p:spPr>
        <p:txBody>
          <a:bodyPr wrap="none" rtlCol="0">
            <a:spAutoFit/>
          </a:bodyPr>
          <a:lstStyle/>
          <a:p>
            <a:pPr eaLnBrk="1" fontAlgn="auto" hangingPunct="1">
              <a:spcBef>
                <a:spcPts val="0"/>
              </a:spcBef>
              <a:spcAft>
                <a:spcPts val="0"/>
              </a:spcAft>
            </a:pPr>
            <a:r>
              <a:rPr lang="en-US" sz="1400" b="0" dirty="0" smtClean="0">
                <a:solidFill>
                  <a:prstClr val="black"/>
                </a:solidFill>
                <a:latin typeface="Calibri"/>
              </a:rPr>
              <a:t>Inundation Depth (mm)</a:t>
            </a:r>
            <a:endParaRPr lang="en-US" sz="1400" b="0" dirty="0">
              <a:solidFill>
                <a:prstClr val="black"/>
              </a:solidFill>
              <a:latin typeface="Calibri"/>
            </a:endParaRPr>
          </a:p>
        </p:txBody>
      </p:sp>
      <p:sp>
        <p:nvSpPr>
          <p:cNvPr id="4" name="TextBox 3"/>
          <p:cNvSpPr txBox="1"/>
          <p:nvPr/>
        </p:nvSpPr>
        <p:spPr>
          <a:xfrm>
            <a:off x="4572000" y="6237312"/>
            <a:ext cx="4572000" cy="307777"/>
          </a:xfrm>
          <a:prstGeom prst="rect">
            <a:avLst/>
          </a:prstGeom>
          <a:noFill/>
        </p:spPr>
        <p:txBody>
          <a:bodyPr wrap="square" rtlCol="0">
            <a:spAutoFit/>
          </a:bodyPr>
          <a:lstStyle/>
          <a:p>
            <a:pPr algn="ctr" eaLnBrk="1" fontAlgn="auto" hangingPunct="1">
              <a:spcBef>
                <a:spcPts val="0"/>
              </a:spcBef>
              <a:spcAft>
                <a:spcPts val="0"/>
              </a:spcAft>
            </a:pPr>
            <a:r>
              <a:rPr lang="en-US" sz="1400" b="0" dirty="0" smtClean="0">
                <a:solidFill>
                  <a:srgbClr val="FF0000"/>
                </a:solidFill>
                <a:latin typeface="Calibri"/>
              </a:rPr>
              <a:t>Maximum inundation depth over ~5 day period</a:t>
            </a:r>
            <a:endParaRPr lang="en-US" sz="1400" b="0" dirty="0">
              <a:solidFill>
                <a:srgbClr val="FF0000"/>
              </a:solidFill>
              <a:latin typeface="Calibri"/>
            </a:endParaRPr>
          </a:p>
        </p:txBody>
      </p:sp>
      <p:pic>
        <p:nvPicPr>
          <p:cNvPr id="1040" name="Picture 16" descr="C:\Users\Huan Wu\AppData\Local\Temp\mx3A06D.png"/>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899592" y="3789040"/>
            <a:ext cx="3194706" cy="1828800"/>
          </a:xfrm>
          <a:prstGeom prst="rect">
            <a:avLst/>
          </a:prstGeom>
          <a:noFill/>
          <a:extLst>
            <a:ext uri="{909E8E84-426E-40DD-AFC4-6F175D3DCCD1}">
              <a14:hiddenFill xmlns="" xmlns:a14="http://schemas.microsoft.com/office/drawing/2010/main">
                <a:solidFill>
                  <a:srgbClr val="FFFFFF"/>
                </a:solidFill>
              </a14:hiddenFill>
            </a:ext>
          </a:extLst>
        </p:spPr>
      </p:pic>
      <p:cxnSp>
        <p:nvCxnSpPr>
          <p:cNvPr id="7" name="Straight Arrow Connector 6"/>
          <p:cNvCxnSpPr>
            <a:stCxn id="1040" idx="3"/>
          </p:cNvCxnSpPr>
          <p:nvPr/>
        </p:nvCxnSpPr>
        <p:spPr>
          <a:xfrm>
            <a:off x="4094298" y="4703440"/>
            <a:ext cx="2066802" cy="631199"/>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99592" y="5638800"/>
            <a:ext cx="3168352" cy="523220"/>
          </a:xfrm>
          <a:prstGeom prst="rect">
            <a:avLst/>
          </a:prstGeom>
          <a:noFill/>
        </p:spPr>
        <p:txBody>
          <a:bodyPr wrap="square" rtlCol="0">
            <a:spAutoFit/>
          </a:bodyPr>
          <a:lstStyle/>
          <a:p>
            <a:pPr eaLnBrk="1" fontAlgn="auto" hangingPunct="1">
              <a:spcBef>
                <a:spcPts val="0"/>
              </a:spcBef>
              <a:spcAft>
                <a:spcPts val="0"/>
              </a:spcAft>
            </a:pPr>
            <a:r>
              <a:rPr lang="en-US" sz="1400" b="0" dirty="0" smtClean="0">
                <a:solidFill>
                  <a:srgbClr val="FF0000"/>
                </a:solidFill>
                <a:latin typeface="Calibri"/>
              </a:rPr>
              <a:t>Largest peak discharge since 2005</a:t>
            </a:r>
          </a:p>
          <a:p>
            <a:pPr eaLnBrk="1" fontAlgn="auto" hangingPunct="1">
              <a:spcBef>
                <a:spcPts val="0"/>
              </a:spcBef>
              <a:spcAft>
                <a:spcPts val="0"/>
              </a:spcAft>
            </a:pPr>
            <a:r>
              <a:rPr lang="en-US" sz="1400" b="0" dirty="0">
                <a:solidFill>
                  <a:srgbClr val="FF0000"/>
                </a:solidFill>
                <a:latin typeface="Calibri"/>
              </a:rPr>
              <a:t>@ La </a:t>
            </a:r>
            <a:r>
              <a:rPr lang="en-US" sz="1400" b="0" dirty="0" err="1">
                <a:solidFill>
                  <a:srgbClr val="FF0000"/>
                </a:solidFill>
                <a:latin typeface="Calibri"/>
              </a:rPr>
              <a:t>Artibonite</a:t>
            </a:r>
            <a:r>
              <a:rPr lang="en-US" sz="1400" b="0" dirty="0">
                <a:solidFill>
                  <a:srgbClr val="FF0000"/>
                </a:solidFill>
                <a:latin typeface="Calibri"/>
              </a:rPr>
              <a:t> </a:t>
            </a:r>
            <a:r>
              <a:rPr lang="en-US" sz="1400" b="0" dirty="0" smtClean="0">
                <a:solidFill>
                  <a:srgbClr val="FF0000"/>
                </a:solidFill>
                <a:latin typeface="Calibri"/>
              </a:rPr>
              <a:t>River mouth</a:t>
            </a:r>
            <a:endParaRPr lang="en-US" sz="1400" b="0" dirty="0">
              <a:solidFill>
                <a:srgbClr val="FF0000"/>
              </a:solidFill>
              <a:latin typeface="Calibri"/>
            </a:endParaRPr>
          </a:p>
        </p:txBody>
      </p:sp>
      <p:sp>
        <p:nvSpPr>
          <p:cNvPr id="11" name="TextBox 10"/>
          <p:cNvSpPr txBox="1"/>
          <p:nvPr/>
        </p:nvSpPr>
        <p:spPr>
          <a:xfrm>
            <a:off x="6372200" y="4365104"/>
            <a:ext cx="925446" cy="369332"/>
          </a:xfrm>
          <a:prstGeom prst="rect">
            <a:avLst/>
          </a:prstGeom>
          <a:noFill/>
        </p:spPr>
        <p:txBody>
          <a:bodyPr wrap="none" rtlCol="0">
            <a:spAutoFit/>
          </a:bodyPr>
          <a:lstStyle/>
          <a:p>
            <a:pPr eaLnBrk="1" fontAlgn="auto" hangingPunct="1">
              <a:spcBef>
                <a:spcPts val="0"/>
              </a:spcBef>
              <a:spcAft>
                <a:spcPts val="0"/>
              </a:spcAft>
            </a:pPr>
            <a:r>
              <a:rPr lang="en-US" sz="1800" b="0" dirty="0" smtClean="0">
                <a:solidFill>
                  <a:srgbClr val="FF0000"/>
                </a:solidFill>
                <a:latin typeface="Calibri"/>
              </a:rPr>
              <a:t>1km res</a:t>
            </a:r>
            <a:endParaRPr lang="en-US" sz="1800" b="0" dirty="0">
              <a:solidFill>
                <a:srgbClr val="FF0000"/>
              </a:solidFill>
              <a:latin typeface="Calibri"/>
            </a:endParaRPr>
          </a:p>
        </p:txBody>
      </p:sp>
      <p:sp>
        <p:nvSpPr>
          <p:cNvPr id="5" name="TextBox 4"/>
          <p:cNvSpPr txBox="1"/>
          <p:nvPr/>
        </p:nvSpPr>
        <p:spPr>
          <a:xfrm>
            <a:off x="0" y="6519446"/>
            <a:ext cx="3045755" cy="338554"/>
          </a:xfrm>
          <a:prstGeom prst="rect">
            <a:avLst/>
          </a:prstGeom>
          <a:noFill/>
        </p:spPr>
        <p:txBody>
          <a:bodyPr wrap="square" rtlCol="0">
            <a:spAutoFit/>
          </a:bodyPr>
          <a:lstStyle/>
          <a:p>
            <a:pPr eaLnBrk="1" fontAlgn="auto" hangingPunct="1">
              <a:spcBef>
                <a:spcPts val="0"/>
              </a:spcBef>
              <a:spcAft>
                <a:spcPts val="0"/>
              </a:spcAft>
            </a:pPr>
            <a:r>
              <a:rPr lang="en-US" sz="1600" b="0" dirty="0" smtClean="0">
                <a:solidFill>
                  <a:schemeClr val="tx1"/>
                </a:solidFill>
                <a:latin typeface="Calibri"/>
              </a:rPr>
              <a:t>Credit: </a:t>
            </a:r>
            <a:r>
              <a:rPr lang="en-US" sz="1600" b="0" dirty="0" err="1" smtClean="0">
                <a:solidFill>
                  <a:schemeClr val="tx1"/>
                </a:solidFill>
                <a:latin typeface="Calibri"/>
              </a:rPr>
              <a:t>Huan</a:t>
            </a:r>
            <a:r>
              <a:rPr lang="en-US" sz="1600" b="0" dirty="0" smtClean="0">
                <a:solidFill>
                  <a:schemeClr val="tx1"/>
                </a:solidFill>
                <a:latin typeface="Calibri"/>
              </a:rPr>
              <a:t> Wu/Bob Adler, UMD</a:t>
            </a:r>
            <a:endParaRPr lang="en-US" sz="1600" b="0" dirty="0">
              <a:solidFill>
                <a:schemeClr val="tx1"/>
              </a:solidFill>
              <a:latin typeface="Calibri"/>
            </a:endParaRPr>
          </a:p>
        </p:txBody>
      </p:sp>
      <p:sp>
        <p:nvSpPr>
          <p:cNvPr id="19" name="Title 1"/>
          <p:cNvSpPr txBox="1">
            <a:spLocks/>
          </p:cNvSpPr>
          <p:nvPr/>
        </p:nvSpPr>
        <p:spPr bwMode="auto">
          <a:xfrm>
            <a:off x="0" y="188640"/>
            <a:ext cx="9144000" cy="72008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03288" rtl="0" eaLnBrk="0" fontAlgn="base" latinLnBrk="0" hangingPunct="0">
              <a:lnSpc>
                <a:spcPct val="100000"/>
              </a:lnSpc>
              <a:spcBef>
                <a:spcPct val="0"/>
              </a:spcBef>
              <a:spcAft>
                <a:spcPct val="0"/>
              </a:spcAft>
              <a:buClrTx/>
              <a:buSzTx/>
              <a:buFontTx/>
              <a:buNone/>
              <a:tabLst/>
              <a:defRPr/>
            </a:pPr>
            <a:r>
              <a:rPr kumimoji="0" lang="en-US" altLang="en-US" sz="3200" b="1" i="0" u="none" strike="noStrike" kern="0" cap="none" spc="0" normalizeH="0" baseline="0" noProof="0" dirty="0" smtClean="0">
                <a:ln>
                  <a:noFill/>
                </a:ln>
                <a:solidFill>
                  <a:srgbClr val="000000"/>
                </a:solidFill>
                <a:effectLst/>
                <a:uLnTx/>
                <a:uFillTx/>
                <a:latin typeface="Times New Roman"/>
                <a:ea typeface="+mj-ea"/>
                <a:cs typeface="+mj-cs"/>
              </a:rPr>
              <a:t>Caribbean / Central America Highlight</a:t>
            </a:r>
            <a:endParaRPr kumimoji="0" lang="en-US" sz="3200" b="1" i="0" u="none" strike="noStrike" kern="0" cap="none" spc="0" normalizeH="0" baseline="0" noProof="0" dirty="0">
              <a:ln>
                <a:noFill/>
              </a:ln>
              <a:solidFill>
                <a:srgbClr val="000000"/>
              </a:solidFill>
              <a:effectLst/>
              <a:uLnTx/>
              <a:uFillTx/>
              <a:latin typeface="Times New Roman"/>
              <a:ea typeface="+mj-ea"/>
              <a:cs typeface="+mj-cs"/>
            </a:endParaRPr>
          </a:p>
        </p:txBody>
      </p:sp>
    </p:spTree>
    <p:extLst>
      <p:ext uri="{BB962C8B-B14F-4D97-AF65-F5344CB8AC3E}">
        <p14:creationId xmlns="" xmlns:p14="http://schemas.microsoft.com/office/powerpoint/2010/main" val="335933599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685800" y="177800"/>
            <a:ext cx="7772400" cy="803275"/>
          </a:xfrm>
        </p:spPr>
        <p:txBody>
          <a:bodyPr/>
          <a:lstStyle/>
          <a:p>
            <a:r>
              <a:rPr lang="en-US" altLang="en-US" sz="3200" dirty="0" smtClean="0">
                <a:ea typeface="ＭＳ Ｐゴシック" pitchFamily="34" charset="-128"/>
              </a:rPr>
              <a:t>Outline</a:t>
            </a:r>
          </a:p>
        </p:txBody>
      </p:sp>
      <p:sp>
        <p:nvSpPr>
          <p:cNvPr id="7171" name="Content Placeholder 2"/>
          <p:cNvSpPr>
            <a:spLocks noGrp="1"/>
          </p:cNvSpPr>
          <p:nvPr>
            <p:ph idx="1"/>
          </p:nvPr>
        </p:nvSpPr>
        <p:spPr>
          <a:xfrm>
            <a:off x="468313" y="1052513"/>
            <a:ext cx="8064500" cy="5256212"/>
          </a:xfrm>
        </p:spPr>
        <p:txBody>
          <a:bodyPr/>
          <a:lstStyle/>
          <a:p>
            <a:pPr>
              <a:lnSpc>
                <a:spcPct val="100000"/>
              </a:lnSpc>
              <a:spcBef>
                <a:spcPts val="600"/>
              </a:spcBef>
            </a:pPr>
            <a:r>
              <a:rPr lang="en-US" altLang="en-US" sz="2800" b="1" dirty="0" smtClean="0">
                <a:solidFill>
                  <a:schemeClr val="bg1">
                    <a:lumMod val="75000"/>
                  </a:schemeClr>
                </a:solidFill>
                <a:ea typeface="ＭＳ Ｐゴシック" pitchFamily="34" charset="-128"/>
              </a:rPr>
              <a:t>Flood Pilot overview</a:t>
            </a:r>
          </a:p>
          <a:p>
            <a:pPr>
              <a:lnSpc>
                <a:spcPct val="100000"/>
              </a:lnSpc>
              <a:spcBef>
                <a:spcPts val="600"/>
              </a:spcBef>
            </a:pPr>
            <a:r>
              <a:rPr lang="en-US" altLang="en-US" sz="2800" b="1" dirty="0" smtClean="0">
                <a:solidFill>
                  <a:schemeClr val="bg1">
                    <a:lumMod val="75000"/>
                  </a:schemeClr>
                </a:solidFill>
                <a:ea typeface="ＭＳ Ｐゴシック" pitchFamily="34" charset="-128"/>
              </a:rPr>
              <a:t>Status of data acquisition and exploitation</a:t>
            </a:r>
          </a:p>
          <a:p>
            <a:pPr marL="792162" lvl="3" indent="-346075">
              <a:spcBef>
                <a:spcPts val="600"/>
              </a:spcBef>
            </a:pPr>
            <a:r>
              <a:rPr lang="en-US" altLang="en-US" sz="2000" b="1" dirty="0" smtClean="0">
                <a:solidFill>
                  <a:schemeClr val="bg1">
                    <a:lumMod val="75000"/>
                  </a:schemeClr>
                </a:solidFill>
                <a:ea typeface="ＭＳ Ｐゴシック" pitchFamily="34" charset="-128"/>
              </a:rPr>
              <a:t>JAXA ALOS-2 / PALSAR-2 data use</a:t>
            </a:r>
            <a:endParaRPr lang="en-US" altLang="en-US" sz="2800" b="1" dirty="0" smtClean="0">
              <a:solidFill>
                <a:schemeClr val="bg1">
                  <a:lumMod val="75000"/>
                </a:schemeClr>
              </a:solidFill>
              <a:ea typeface="ＭＳ Ｐゴシック" pitchFamily="34" charset="-128"/>
            </a:endParaRPr>
          </a:p>
          <a:p>
            <a:pPr>
              <a:lnSpc>
                <a:spcPct val="100000"/>
              </a:lnSpc>
              <a:spcBef>
                <a:spcPts val="600"/>
              </a:spcBef>
            </a:pPr>
            <a:r>
              <a:rPr lang="en-US" altLang="en-US" sz="2800" b="1" dirty="0" smtClean="0">
                <a:ea typeface="ＭＳ Ｐゴシック" pitchFamily="34" charset="-128"/>
              </a:rPr>
              <a:t>Pilot status report:</a:t>
            </a:r>
          </a:p>
          <a:p>
            <a:pPr lvl="1">
              <a:lnSpc>
                <a:spcPct val="100000"/>
              </a:lnSpc>
              <a:spcBef>
                <a:spcPts val="600"/>
              </a:spcBef>
            </a:pPr>
            <a:r>
              <a:rPr lang="en-US" altLang="en-US" sz="2400" b="1" dirty="0" smtClean="0">
                <a:solidFill>
                  <a:schemeClr val="bg1">
                    <a:lumMod val="75000"/>
                  </a:schemeClr>
                </a:solidFill>
                <a:ea typeface="ＭＳ Ｐゴシック" pitchFamily="34" charset="-128"/>
              </a:rPr>
              <a:t>Objective A: Global component status</a:t>
            </a:r>
          </a:p>
          <a:p>
            <a:pPr lvl="1">
              <a:lnSpc>
                <a:spcPct val="100000"/>
              </a:lnSpc>
              <a:spcBef>
                <a:spcPts val="600"/>
              </a:spcBef>
            </a:pPr>
            <a:r>
              <a:rPr lang="en-US" altLang="en-US" sz="2400" b="1" dirty="0" smtClean="0">
                <a:ea typeface="ＭＳ Ｐゴシック" pitchFamily="34" charset="-128"/>
              </a:rPr>
              <a:t>Objective B: Regional component status</a:t>
            </a:r>
          </a:p>
          <a:p>
            <a:pPr lvl="2">
              <a:spcBef>
                <a:spcPts val="600"/>
              </a:spcBef>
            </a:pPr>
            <a:r>
              <a:rPr lang="en-US" altLang="en-US" sz="2000" b="1" dirty="0" smtClean="0">
                <a:solidFill>
                  <a:schemeClr val="bg1">
                    <a:lumMod val="75000"/>
                  </a:schemeClr>
                </a:solidFill>
                <a:ea typeface="ＭＳ Ｐゴシック" pitchFamily="34" charset="-128"/>
              </a:rPr>
              <a:t>Caribbean/Central America</a:t>
            </a:r>
          </a:p>
          <a:p>
            <a:pPr lvl="2">
              <a:spcBef>
                <a:spcPts val="600"/>
              </a:spcBef>
            </a:pPr>
            <a:r>
              <a:rPr lang="en-US" altLang="en-US" sz="2000" b="1" dirty="0" smtClean="0">
                <a:ea typeface="ＭＳ Ｐゴシック" pitchFamily="34" charset="-128"/>
              </a:rPr>
              <a:t>Southern Africa</a:t>
            </a:r>
          </a:p>
          <a:p>
            <a:pPr lvl="2">
              <a:spcBef>
                <a:spcPts val="600"/>
              </a:spcBef>
            </a:pPr>
            <a:r>
              <a:rPr lang="en-US" altLang="en-US" sz="2000" b="1" dirty="0" smtClean="0">
                <a:ea typeface="ＭＳ Ｐゴシック" pitchFamily="34" charset="-128"/>
              </a:rPr>
              <a:t>Southeast Asia</a:t>
            </a:r>
          </a:p>
          <a:p>
            <a:pPr lvl="1">
              <a:lnSpc>
                <a:spcPct val="100000"/>
              </a:lnSpc>
              <a:spcBef>
                <a:spcPts val="600"/>
              </a:spcBef>
            </a:pPr>
            <a:r>
              <a:rPr lang="en-US" altLang="en-US" sz="2400" b="1" dirty="0" smtClean="0">
                <a:ea typeface="ＭＳ Ｐゴシック" pitchFamily="34" charset="-128"/>
              </a:rPr>
              <a:t>Objective C: Capacity Building</a:t>
            </a:r>
          </a:p>
          <a:p>
            <a:pPr>
              <a:lnSpc>
                <a:spcPct val="100000"/>
              </a:lnSpc>
              <a:spcBef>
                <a:spcPts val="600"/>
              </a:spcBef>
            </a:pPr>
            <a:r>
              <a:rPr lang="en-US" altLang="en-US" sz="2800" b="1" dirty="0" smtClean="0">
                <a:ea typeface="ＭＳ Ｐゴシック" pitchFamily="34" charset="-128"/>
              </a:rPr>
              <a:t>Issues and Risk Management</a:t>
            </a:r>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25</a:t>
            </a:fld>
            <a:endParaRPr lang="en-US" alt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0" y="116632"/>
            <a:ext cx="9144000" cy="792163"/>
          </a:xfrm>
        </p:spPr>
        <p:txBody>
          <a:bodyPr/>
          <a:lstStyle/>
          <a:p>
            <a:r>
              <a:rPr lang="en-US" altLang="en-US" sz="3200" dirty="0" smtClean="0"/>
              <a:t>Objective B: S. Africa Component Status (1/6)</a:t>
            </a:r>
          </a:p>
        </p:txBody>
      </p:sp>
      <p:sp>
        <p:nvSpPr>
          <p:cNvPr id="12291" name="Content Placeholder 2"/>
          <p:cNvSpPr>
            <a:spLocks noGrp="1"/>
          </p:cNvSpPr>
          <p:nvPr>
            <p:ph idx="1"/>
          </p:nvPr>
        </p:nvSpPr>
        <p:spPr>
          <a:xfrm>
            <a:off x="539751" y="1052513"/>
            <a:ext cx="8136706" cy="5688855"/>
          </a:xfrm>
        </p:spPr>
        <p:txBody>
          <a:bodyPr/>
          <a:lstStyle/>
          <a:p>
            <a:pPr>
              <a:lnSpc>
                <a:spcPct val="90000"/>
              </a:lnSpc>
              <a:spcBef>
                <a:spcPts val="600"/>
              </a:spcBef>
            </a:pPr>
            <a:r>
              <a:rPr lang="en-US" altLang="en-US" sz="2400" u="sng" dirty="0" smtClean="0"/>
              <a:t>2014 Milestones</a:t>
            </a:r>
            <a:r>
              <a:rPr lang="en-US" altLang="en-US" sz="2400" dirty="0" smtClean="0"/>
              <a:t>:</a:t>
            </a:r>
          </a:p>
          <a:p>
            <a:pPr lvl="1">
              <a:lnSpc>
                <a:spcPct val="90000"/>
              </a:lnSpc>
              <a:spcBef>
                <a:spcPts val="600"/>
              </a:spcBef>
            </a:pPr>
            <a:r>
              <a:rPr lang="en-US" sz="2000" dirty="0" smtClean="0"/>
              <a:t>Flood monitoring during early 2014</a:t>
            </a:r>
          </a:p>
          <a:p>
            <a:pPr marL="1257300" lvl="2" indent="-339725">
              <a:lnSpc>
                <a:spcPct val="90000"/>
              </a:lnSpc>
              <a:spcBef>
                <a:spcPts val="600"/>
              </a:spcBef>
            </a:pPr>
            <a:r>
              <a:rPr lang="en-US" sz="2000" u="sng" dirty="0" smtClean="0"/>
              <a:t>Status</a:t>
            </a:r>
            <a:r>
              <a:rPr lang="en-US" sz="2000" dirty="0" smtClean="0"/>
              <a:t>: Acquisitions from NASA and CSA under previous agreement within GEO task</a:t>
            </a:r>
          </a:p>
          <a:p>
            <a:pPr lvl="1">
              <a:lnSpc>
                <a:spcPct val="90000"/>
              </a:lnSpc>
              <a:spcBef>
                <a:spcPts val="600"/>
              </a:spcBef>
            </a:pPr>
            <a:r>
              <a:rPr lang="en-US" sz="2000" dirty="0" smtClean="0"/>
              <a:t>Updates to flood dashboard</a:t>
            </a:r>
          </a:p>
          <a:p>
            <a:pPr marL="1257300" lvl="2" indent="-339725">
              <a:lnSpc>
                <a:spcPct val="90000"/>
              </a:lnSpc>
              <a:spcBef>
                <a:spcPts val="600"/>
              </a:spcBef>
            </a:pPr>
            <a:r>
              <a:rPr lang="en-US" sz="2000" u="sng" dirty="0" smtClean="0"/>
              <a:t>Status</a:t>
            </a:r>
            <a:r>
              <a:rPr lang="en-US" sz="2000" dirty="0" smtClean="0"/>
              <a:t>: Upgraded Flood Dashboard completed: </a:t>
            </a:r>
            <a:r>
              <a:rPr lang="en-US" altLang="en-US" sz="2000" dirty="0" smtClean="0">
                <a:hlinkClick r:id="rId3"/>
              </a:rPr>
              <a:t>http://matsu-namibiaflood.opensciencedatacloud.org/</a:t>
            </a:r>
            <a:r>
              <a:rPr lang="en-US" altLang="en-US" sz="2000" dirty="0" smtClean="0"/>
              <a:t>  </a:t>
            </a:r>
            <a:endParaRPr lang="en-US" sz="2000" dirty="0" smtClean="0"/>
          </a:p>
          <a:p>
            <a:pPr>
              <a:lnSpc>
                <a:spcPct val="90000"/>
              </a:lnSpc>
              <a:spcBef>
                <a:spcPts val="600"/>
              </a:spcBef>
            </a:pPr>
            <a:r>
              <a:rPr lang="en-US" sz="2400" u="sng" dirty="0" smtClean="0"/>
              <a:t>2015 Milestones</a:t>
            </a:r>
            <a:r>
              <a:rPr lang="en-US" sz="2400" dirty="0" smtClean="0"/>
              <a:t>:</a:t>
            </a:r>
          </a:p>
          <a:p>
            <a:pPr lvl="1">
              <a:lnSpc>
                <a:spcPct val="90000"/>
              </a:lnSpc>
              <a:spcBef>
                <a:spcPts val="600"/>
              </a:spcBef>
            </a:pPr>
            <a:r>
              <a:rPr lang="en-US" sz="2000" dirty="0" smtClean="0"/>
              <a:t>Flood monitoring during early 2015</a:t>
            </a:r>
          </a:p>
          <a:p>
            <a:pPr marL="1257300" lvl="2" indent="-339725">
              <a:lnSpc>
                <a:spcPct val="90000"/>
              </a:lnSpc>
              <a:spcBef>
                <a:spcPts val="600"/>
              </a:spcBef>
            </a:pPr>
            <a:r>
              <a:rPr lang="en-US" altLang="en-US" sz="2000" u="sng" dirty="0" smtClean="0"/>
              <a:t>Status</a:t>
            </a:r>
            <a:r>
              <a:rPr lang="en-US" altLang="en-US" sz="2000" dirty="0" smtClean="0"/>
              <a:t>: </a:t>
            </a:r>
            <a:r>
              <a:rPr lang="en-US" altLang="en-US" sz="2000" dirty="0" err="1" smtClean="0"/>
              <a:t>Radarsat</a:t>
            </a:r>
            <a:r>
              <a:rPr lang="en-US" altLang="en-US" sz="2000" dirty="0" smtClean="0"/>
              <a:t>-2 images provided for Namibia during flooding on 24 Feb; three Archive </a:t>
            </a:r>
            <a:r>
              <a:rPr lang="en-US" altLang="en-US" sz="2000" dirty="0" err="1" smtClean="0"/>
              <a:t>Radarsat</a:t>
            </a:r>
            <a:r>
              <a:rPr lang="en-US" altLang="en-US" sz="2000" dirty="0" smtClean="0"/>
              <a:t>-2 images of Malawi (early January—ordered in March) provided to LIST for Flood Hazard Mapping that were Disaster Charter acquisitions</a:t>
            </a:r>
            <a:endParaRPr lang="en-US" sz="2000" dirty="0" smtClean="0"/>
          </a:p>
          <a:p>
            <a:pPr lvl="1">
              <a:lnSpc>
                <a:spcPct val="90000"/>
              </a:lnSpc>
              <a:spcBef>
                <a:spcPts val="600"/>
              </a:spcBef>
            </a:pPr>
            <a:r>
              <a:rPr lang="en-US" sz="2000" dirty="0" smtClean="0"/>
              <a:t>10-year flood archive over region based on </a:t>
            </a:r>
            <a:r>
              <a:rPr lang="en-US" sz="2000" dirty="0" err="1" smtClean="0"/>
              <a:t>Deltares</a:t>
            </a:r>
            <a:r>
              <a:rPr lang="en-US" sz="2000" dirty="0" smtClean="0"/>
              <a:t> Flood Monitoring </a:t>
            </a:r>
            <a:r>
              <a:rPr lang="en-US" sz="2000" dirty="0" err="1" smtClean="0"/>
              <a:t>Programme</a:t>
            </a:r>
            <a:endParaRPr lang="en-US" sz="2000" dirty="0" smtClean="0"/>
          </a:p>
          <a:p>
            <a:pPr marL="1257300" lvl="2" indent="-339725">
              <a:lnSpc>
                <a:spcPct val="90000"/>
              </a:lnSpc>
              <a:spcBef>
                <a:spcPts val="600"/>
              </a:spcBef>
            </a:pPr>
            <a:r>
              <a:rPr lang="en-US" sz="2000" u="sng" dirty="0" smtClean="0"/>
              <a:t>Status</a:t>
            </a:r>
            <a:r>
              <a:rPr lang="en-US" sz="2000" dirty="0" smtClean="0"/>
              <a:t>: </a:t>
            </a:r>
            <a:r>
              <a:rPr lang="en-US" sz="2000" dirty="0" err="1" smtClean="0"/>
              <a:t>Deltares</a:t>
            </a:r>
            <a:r>
              <a:rPr lang="en-US" sz="2000" dirty="0" smtClean="0"/>
              <a:t> did not receive funding to continue collaboration with this Pilot region.</a:t>
            </a:r>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26</a:t>
            </a:fld>
            <a:endParaRPr lang="en-US" alt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0" y="116632"/>
            <a:ext cx="9144000" cy="792163"/>
          </a:xfrm>
        </p:spPr>
        <p:txBody>
          <a:bodyPr/>
          <a:lstStyle/>
          <a:p>
            <a:r>
              <a:rPr lang="en-US" altLang="en-US" sz="3200" dirty="0" smtClean="0"/>
              <a:t>Objective B: S Africa Component Status (2/6)</a:t>
            </a:r>
          </a:p>
        </p:txBody>
      </p:sp>
      <p:sp>
        <p:nvSpPr>
          <p:cNvPr id="12291" name="Content Placeholder 2"/>
          <p:cNvSpPr>
            <a:spLocks noGrp="1"/>
          </p:cNvSpPr>
          <p:nvPr>
            <p:ph idx="1"/>
          </p:nvPr>
        </p:nvSpPr>
        <p:spPr>
          <a:xfrm>
            <a:off x="467544" y="1052513"/>
            <a:ext cx="8208912" cy="432271"/>
          </a:xfrm>
        </p:spPr>
        <p:txBody>
          <a:bodyPr/>
          <a:lstStyle/>
          <a:p>
            <a:pPr algn="ctr">
              <a:lnSpc>
                <a:spcPct val="90000"/>
              </a:lnSpc>
              <a:spcBef>
                <a:spcPts val="600"/>
              </a:spcBef>
              <a:buNone/>
            </a:pPr>
            <a:r>
              <a:rPr lang="en-US" altLang="en-US" sz="2400" dirty="0" smtClean="0">
                <a:hlinkClick r:id="rId2"/>
              </a:rPr>
              <a:t>http://matsu-namibiaflood.opensciencedatacloud.org/</a:t>
            </a:r>
            <a:r>
              <a:rPr lang="en-US" altLang="en-US" sz="2400" dirty="0" smtClean="0"/>
              <a:t> </a:t>
            </a:r>
          </a:p>
        </p:txBody>
      </p:sp>
      <p:grpSp>
        <p:nvGrpSpPr>
          <p:cNvPr id="8" name="Group 7"/>
          <p:cNvGrpSpPr>
            <a:grpSpLocks noChangeAspect="1"/>
          </p:cNvGrpSpPr>
          <p:nvPr/>
        </p:nvGrpSpPr>
        <p:grpSpPr>
          <a:xfrm>
            <a:off x="1763688" y="1491381"/>
            <a:ext cx="5616624" cy="5366619"/>
            <a:chOff x="0" y="0"/>
            <a:chExt cx="3953629" cy="3777646"/>
          </a:xfrm>
        </p:grpSpPr>
        <p:pic>
          <p:nvPicPr>
            <p:cNvPr id="91138" name="Picture 2"/>
            <p:cNvPicPr>
              <a:picLocks noChangeAspect="1" noChangeArrowheads="1"/>
            </p:cNvPicPr>
            <p:nvPr/>
          </p:nvPicPr>
          <p:blipFill>
            <a:blip r:embed="rId3" cstate="print"/>
            <a:srcRect r="56763"/>
            <a:stretch>
              <a:fillRect/>
            </a:stretch>
          </p:blipFill>
          <p:spPr bwMode="auto">
            <a:xfrm>
              <a:off x="0" y="0"/>
              <a:ext cx="3953629" cy="3243649"/>
            </a:xfrm>
            <a:prstGeom prst="rect">
              <a:avLst/>
            </a:prstGeom>
            <a:noFill/>
            <a:ln w="9525">
              <a:noFill/>
              <a:miter lim="800000"/>
              <a:headEnd/>
              <a:tailEnd/>
            </a:ln>
          </p:spPr>
        </p:pic>
        <p:pic>
          <p:nvPicPr>
            <p:cNvPr id="91139" name="Picture 3"/>
            <p:cNvPicPr>
              <a:picLocks noChangeAspect="1" noChangeArrowheads="1"/>
            </p:cNvPicPr>
            <p:nvPr/>
          </p:nvPicPr>
          <p:blipFill>
            <a:blip r:embed="rId4" cstate="print"/>
            <a:srcRect t="8880" r="56799" b="7113"/>
            <a:stretch>
              <a:fillRect/>
            </a:stretch>
          </p:blipFill>
          <p:spPr bwMode="auto">
            <a:xfrm>
              <a:off x="0" y="1052736"/>
              <a:ext cx="3950340" cy="2724910"/>
            </a:xfrm>
            <a:prstGeom prst="rect">
              <a:avLst/>
            </a:prstGeom>
            <a:noFill/>
            <a:ln w="9525">
              <a:noFill/>
              <a:miter lim="800000"/>
              <a:headEnd/>
              <a:tailEnd/>
            </a:ln>
          </p:spPr>
        </p:pic>
      </p:grpSp>
      <p:sp>
        <p:nvSpPr>
          <p:cNvPr id="10" name="Slide Number Placeholder 9"/>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27</a:t>
            </a:fld>
            <a:endParaRPr lang="en-US" alt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0" y="116632"/>
            <a:ext cx="9144000" cy="792163"/>
          </a:xfrm>
        </p:spPr>
        <p:txBody>
          <a:bodyPr/>
          <a:lstStyle/>
          <a:p>
            <a:r>
              <a:rPr lang="en-US" altLang="en-US" sz="3200" dirty="0" smtClean="0"/>
              <a:t>Objective B: S. Africa Component Status (3/6)</a:t>
            </a:r>
          </a:p>
        </p:txBody>
      </p:sp>
      <p:sp>
        <p:nvSpPr>
          <p:cNvPr id="12291" name="Content Placeholder 2"/>
          <p:cNvSpPr>
            <a:spLocks noGrp="1"/>
          </p:cNvSpPr>
          <p:nvPr>
            <p:ph idx="1"/>
          </p:nvPr>
        </p:nvSpPr>
        <p:spPr>
          <a:xfrm>
            <a:off x="539751" y="1052513"/>
            <a:ext cx="8136705" cy="5688855"/>
          </a:xfrm>
        </p:spPr>
        <p:txBody>
          <a:bodyPr/>
          <a:lstStyle/>
          <a:p>
            <a:pPr>
              <a:lnSpc>
                <a:spcPct val="90000"/>
              </a:lnSpc>
              <a:spcBef>
                <a:spcPts val="600"/>
              </a:spcBef>
            </a:pPr>
            <a:r>
              <a:rPr lang="en-US" altLang="en-US" sz="2400" u="sng" dirty="0" smtClean="0"/>
              <a:t>2016-17 Milestones</a:t>
            </a:r>
            <a:r>
              <a:rPr lang="en-US" altLang="en-US" sz="2400" dirty="0" smtClean="0"/>
              <a:t>:</a:t>
            </a:r>
          </a:p>
          <a:p>
            <a:pPr lvl="1">
              <a:lnSpc>
                <a:spcPct val="90000"/>
              </a:lnSpc>
              <a:spcBef>
                <a:spcPts val="600"/>
              </a:spcBef>
            </a:pPr>
            <a:r>
              <a:rPr lang="en-US" sz="2000" dirty="0" smtClean="0"/>
              <a:t>Flood monitoring during 2016 season</a:t>
            </a:r>
          </a:p>
          <a:p>
            <a:pPr lvl="2">
              <a:lnSpc>
                <a:spcPct val="90000"/>
              </a:lnSpc>
              <a:spcBef>
                <a:spcPts val="600"/>
              </a:spcBef>
            </a:pPr>
            <a:r>
              <a:rPr lang="en-US" sz="2000" u="sng" dirty="0" smtClean="0"/>
              <a:t>Status</a:t>
            </a:r>
            <a:r>
              <a:rPr lang="en-US" sz="2000" dirty="0" smtClean="0"/>
              <a:t>: Charter data just requested for ongoing Madagascar floods</a:t>
            </a:r>
          </a:p>
          <a:p>
            <a:pPr lvl="1">
              <a:lnSpc>
                <a:spcPct val="90000"/>
              </a:lnSpc>
              <a:spcBef>
                <a:spcPts val="600"/>
              </a:spcBef>
            </a:pPr>
            <a:r>
              <a:rPr lang="en-US" sz="2000" dirty="0" smtClean="0"/>
              <a:t>Draft a plan for longer-term sustainability</a:t>
            </a:r>
          </a:p>
          <a:p>
            <a:pPr lvl="2">
              <a:lnSpc>
                <a:spcPct val="90000"/>
              </a:lnSpc>
              <a:spcBef>
                <a:spcPts val="600"/>
              </a:spcBef>
            </a:pPr>
            <a:r>
              <a:rPr lang="en-US" sz="2000" u="sng" dirty="0" smtClean="0"/>
              <a:t>Status</a:t>
            </a:r>
            <a:r>
              <a:rPr lang="en-US" sz="2000" dirty="0" smtClean="0"/>
              <a:t>: Intent is to transition much of this work into </a:t>
            </a:r>
            <a:r>
              <a:rPr lang="en-US" sz="2000" dirty="0" err="1" smtClean="0"/>
              <a:t>AfriGEOSS</a:t>
            </a:r>
            <a:r>
              <a:rPr lang="en-US" sz="2000" dirty="0" smtClean="0"/>
              <a:t> but details need to be worked out.</a:t>
            </a:r>
          </a:p>
          <a:p>
            <a:pPr>
              <a:lnSpc>
                <a:spcPct val="90000"/>
              </a:lnSpc>
              <a:spcBef>
                <a:spcPts val="600"/>
              </a:spcBef>
            </a:pPr>
            <a:r>
              <a:rPr lang="en-US" altLang="en-US" sz="2400" u="sng" dirty="0" smtClean="0"/>
              <a:t>Status</a:t>
            </a:r>
            <a:r>
              <a:rPr lang="en-US" altLang="en-US" sz="2400" dirty="0" smtClean="0"/>
              <a:t>: </a:t>
            </a:r>
            <a:r>
              <a:rPr lang="en-US" altLang="en-US" sz="2400" b="1" dirty="0" smtClean="0"/>
              <a:t>75%</a:t>
            </a:r>
            <a:r>
              <a:rPr lang="en-US" altLang="en-US" sz="2400" dirty="0" smtClean="0"/>
              <a:t> complete.</a:t>
            </a:r>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28</a:t>
            </a:fld>
            <a:endParaRPr lang="en-US" alt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0" y="116632"/>
            <a:ext cx="9144000" cy="792163"/>
          </a:xfrm>
        </p:spPr>
        <p:txBody>
          <a:bodyPr/>
          <a:lstStyle/>
          <a:p>
            <a:r>
              <a:rPr lang="en-US" altLang="en-US" sz="3200" dirty="0" smtClean="0"/>
              <a:t>Objective B: S Africa Component Status (4/6)</a:t>
            </a:r>
          </a:p>
        </p:txBody>
      </p:sp>
      <p:sp>
        <p:nvSpPr>
          <p:cNvPr id="12291" name="Content Placeholder 2"/>
          <p:cNvSpPr>
            <a:spLocks noGrp="1"/>
          </p:cNvSpPr>
          <p:nvPr>
            <p:ph idx="1"/>
          </p:nvPr>
        </p:nvSpPr>
        <p:spPr>
          <a:xfrm>
            <a:off x="539751" y="1052513"/>
            <a:ext cx="8136706" cy="5688855"/>
          </a:xfrm>
        </p:spPr>
        <p:txBody>
          <a:bodyPr/>
          <a:lstStyle/>
          <a:p>
            <a:pPr>
              <a:lnSpc>
                <a:spcPct val="90000"/>
              </a:lnSpc>
              <a:spcBef>
                <a:spcPts val="600"/>
              </a:spcBef>
            </a:pPr>
            <a:r>
              <a:rPr lang="en-US" altLang="en-US" sz="2400" u="sng" dirty="0" smtClean="0"/>
              <a:t>Other Planned Activities</a:t>
            </a:r>
          </a:p>
          <a:p>
            <a:pPr lvl="1">
              <a:lnSpc>
                <a:spcPct val="90000"/>
              </a:lnSpc>
              <a:spcBef>
                <a:spcPts val="600"/>
              </a:spcBef>
            </a:pPr>
            <a:r>
              <a:rPr lang="en-US" altLang="en-US" sz="2000" dirty="0" smtClean="0"/>
              <a:t>Improvements to flood model by computing river width and deriving more realistic and complete stream networks derived from Landsat-8 (UCLA-Schumann; results in next slide)</a:t>
            </a:r>
          </a:p>
          <a:p>
            <a:pPr marL="1257300" lvl="2" indent="-339725">
              <a:lnSpc>
                <a:spcPct val="90000"/>
              </a:lnSpc>
              <a:spcBef>
                <a:spcPts val="600"/>
              </a:spcBef>
            </a:pPr>
            <a:r>
              <a:rPr lang="en-US" altLang="en-US" sz="2000" u="sng" dirty="0" smtClean="0"/>
              <a:t>Status</a:t>
            </a:r>
            <a:r>
              <a:rPr lang="en-US" altLang="en-US" sz="2000" dirty="0" smtClean="0"/>
              <a:t>: Validating the improved flood model outputs with MODIS and ALOS-2 flood maps (see next slide)</a:t>
            </a:r>
          </a:p>
          <a:p>
            <a:pPr marL="800100" lvl="1" indent="-355600">
              <a:lnSpc>
                <a:spcPct val="90000"/>
              </a:lnSpc>
              <a:spcBef>
                <a:spcPts val="600"/>
              </a:spcBef>
            </a:pPr>
            <a:r>
              <a:rPr lang="en-US" altLang="en-US" sz="2000" dirty="0" smtClean="0"/>
              <a:t>Using a flood modeling study of the Lower Zambezi to define areas for high-resolution </a:t>
            </a:r>
            <a:r>
              <a:rPr lang="en-US" altLang="en-US" sz="2000" dirty="0" err="1" smtClean="0"/>
              <a:t>LiDAR</a:t>
            </a:r>
            <a:r>
              <a:rPr lang="en-US" altLang="en-US" sz="2000" dirty="0" smtClean="0"/>
              <a:t> acquisitions over the floodplains to construct higher-resolution DEMs for flood modeling / forecasting (UCLA-Schumann)</a:t>
            </a:r>
          </a:p>
          <a:p>
            <a:pPr marL="1100138" lvl="2" indent="-355600">
              <a:lnSpc>
                <a:spcPct val="90000"/>
              </a:lnSpc>
              <a:spcBef>
                <a:spcPts val="600"/>
              </a:spcBef>
            </a:pPr>
            <a:r>
              <a:rPr lang="en-US" altLang="en-US" sz="2000" u="sng" dirty="0" smtClean="0"/>
              <a:t>Status</a:t>
            </a:r>
            <a:r>
              <a:rPr lang="en-US" altLang="en-US" sz="2000" dirty="0" smtClean="0"/>
              <a:t>: DEM has been completed; terms of access still being worked out with the World Bank</a:t>
            </a:r>
          </a:p>
          <a:p>
            <a:pPr lvl="1">
              <a:lnSpc>
                <a:spcPct val="90000"/>
              </a:lnSpc>
              <a:spcBef>
                <a:spcPts val="600"/>
              </a:spcBef>
            </a:pPr>
            <a:r>
              <a:rPr lang="en-US" altLang="en-US" sz="2000" dirty="0" smtClean="0"/>
              <a:t>Implementation of regional CREST flood model in Namibia, Kenya, and South Africa (U of Oklahoma-Hong/Flaming)</a:t>
            </a:r>
          </a:p>
          <a:p>
            <a:pPr marL="1257300" lvl="2" indent="-339725">
              <a:lnSpc>
                <a:spcPct val="90000"/>
              </a:lnSpc>
              <a:spcBef>
                <a:spcPts val="600"/>
              </a:spcBef>
            </a:pPr>
            <a:r>
              <a:rPr lang="en-US" altLang="en-US" sz="2000" u="sng" dirty="0" smtClean="0"/>
              <a:t>Status</a:t>
            </a:r>
            <a:r>
              <a:rPr lang="en-US" altLang="en-US" sz="2000" dirty="0" smtClean="0"/>
              <a:t>: SERVIR grant secured to transition from CREST to EF5 flood model; work began November 2016 with RCMRD.  These products are being provided through the Open </a:t>
            </a:r>
            <a:r>
              <a:rPr lang="en-US" altLang="en-US" sz="2000" dirty="0" err="1" smtClean="0"/>
              <a:t>GeoSocial</a:t>
            </a:r>
            <a:r>
              <a:rPr lang="en-US" altLang="en-US" sz="2000" dirty="0" smtClean="0"/>
              <a:t> API under RCRMD control (web interface is being implemented).</a:t>
            </a:r>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29</a:t>
            </a:fld>
            <a:endParaRPr lang="en-US" alt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idx="4294967295"/>
          </p:nvPr>
        </p:nvSpPr>
        <p:spPr>
          <a:xfrm>
            <a:off x="1187450" y="188913"/>
            <a:ext cx="7032625" cy="738187"/>
          </a:xfrm>
        </p:spPr>
        <p:txBody>
          <a:bodyPr/>
          <a:lstStyle/>
          <a:p>
            <a:pPr eaLnBrk="1" hangingPunct="1"/>
            <a:r>
              <a:rPr lang="en-GB" altLang="ja-JP" sz="3200" dirty="0" smtClean="0">
                <a:ea typeface="ＭＳ Ｐゴシック" pitchFamily="34" charset="-128"/>
                <a:cs typeface="Tahoma" pitchFamily="34" charset="0"/>
              </a:rPr>
              <a:t>CEOS DRM Flood Pilot Overview</a:t>
            </a:r>
            <a:endParaRPr lang="en-US" altLang="en-US" sz="3200" dirty="0" smtClean="0">
              <a:ea typeface="ＭＳ Ｐゴシック" pitchFamily="34" charset="-128"/>
              <a:cs typeface="Tahoma" pitchFamily="34" charset="0"/>
            </a:endParaRPr>
          </a:p>
        </p:txBody>
      </p:sp>
      <p:sp>
        <p:nvSpPr>
          <p:cNvPr id="5" name="Rectangle 3"/>
          <p:cNvSpPr txBox="1">
            <a:spLocks noChangeArrowheads="1"/>
          </p:cNvSpPr>
          <p:nvPr/>
        </p:nvSpPr>
        <p:spPr>
          <a:xfrm>
            <a:off x="147638" y="1363663"/>
            <a:ext cx="8937625" cy="5130800"/>
          </a:xfrm>
          <a:prstGeom prst="rect">
            <a:avLst/>
          </a:prstGeom>
        </p:spPr>
        <p:txBody>
          <a:bodyPr/>
          <a:lstStyle/>
          <a:p>
            <a:pPr marL="342900" indent="-342900" algn="ctr">
              <a:lnSpc>
                <a:spcPct val="90000"/>
              </a:lnSpc>
              <a:spcBef>
                <a:spcPct val="20000"/>
              </a:spcBef>
              <a:buFont typeface="Arial" charset="0"/>
              <a:buChar char="•"/>
              <a:defRPr/>
            </a:pPr>
            <a:endParaRPr lang="en-GB" altLang="ja-JP" sz="2400" dirty="0">
              <a:solidFill>
                <a:schemeClr val="tx1">
                  <a:lumMod val="75000"/>
                </a:schemeClr>
              </a:solidFill>
              <a:latin typeface="Arial" pitchFamily="34" charset="0"/>
              <a:ea typeface="ＭＳ Ｐゴシック" pitchFamily="50" charset="-128"/>
              <a:cs typeface="Arial" pitchFamily="34" charset="0"/>
            </a:endParaRPr>
          </a:p>
          <a:p>
            <a:pPr marL="342900" indent="-342900" algn="ctr">
              <a:lnSpc>
                <a:spcPct val="90000"/>
              </a:lnSpc>
              <a:spcBef>
                <a:spcPct val="20000"/>
              </a:spcBef>
              <a:buFont typeface="Arial" charset="0"/>
              <a:buChar char="•"/>
              <a:defRPr/>
            </a:pPr>
            <a:endParaRPr lang="en-GB" altLang="ja-JP" sz="2400" dirty="0">
              <a:solidFill>
                <a:schemeClr val="tx1">
                  <a:lumMod val="75000"/>
                </a:schemeClr>
              </a:solidFill>
              <a:latin typeface="Arial" pitchFamily="34" charset="0"/>
              <a:ea typeface="ＭＳ Ｐゴシック" pitchFamily="50" charset="-128"/>
              <a:cs typeface="Arial" pitchFamily="34" charset="0"/>
            </a:endParaRPr>
          </a:p>
        </p:txBody>
      </p:sp>
      <p:sp>
        <p:nvSpPr>
          <p:cNvPr id="6" name="Content Placeholder 2"/>
          <p:cNvSpPr txBox="1">
            <a:spLocks/>
          </p:cNvSpPr>
          <p:nvPr/>
        </p:nvSpPr>
        <p:spPr>
          <a:xfrm>
            <a:off x="468313" y="1052513"/>
            <a:ext cx="8064500" cy="5256212"/>
          </a:xfrm>
          <a:prstGeom prst="rect">
            <a:avLst/>
          </a:prstGeom>
        </p:spPr>
        <p:txBody>
          <a:bodyPr/>
          <a:lstStyle/>
          <a:p>
            <a:pPr marL="346075" marR="0" lvl="0" indent="-346075" algn="l" defTabSz="903288" rtl="0" eaLnBrk="0" fontAlgn="base" latinLnBrk="0" hangingPunct="0">
              <a:lnSpc>
                <a:spcPct val="90000"/>
              </a:lnSpc>
              <a:spcBef>
                <a:spcPts val="600"/>
              </a:spcBef>
              <a:spcAft>
                <a:spcPct val="0"/>
              </a:spcAft>
              <a:buClrTx/>
              <a:buSzTx/>
              <a:buFontTx/>
              <a:buChar char="•"/>
              <a:tabLst/>
              <a:defRPr/>
            </a:pPr>
            <a:r>
              <a:rPr kumimoji="0" lang="en-US" altLang="en-US" sz="2400" i="0" u="none" strike="noStrike" kern="0" cap="none" spc="0" normalizeH="0" baseline="0" noProof="0" dirty="0" smtClean="0">
                <a:ln>
                  <a:noFill/>
                </a:ln>
                <a:solidFill>
                  <a:schemeClr val="tx1"/>
                </a:solidFill>
                <a:effectLst/>
                <a:uLnTx/>
                <a:uFillTx/>
                <a:latin typeface="+mn-lt"/>
                <a:ea typeface="ＭＳ Ｐゴシック" pitchFamily="34" charset="-128"/>
                <a:cs typeface="+mn-cs"/>
              </a:rPr>
              <a:t>Goal: </a:t>
            </a:r>
            <a:r>
              <a:rPr kumimoji="0" lang="en-US" altLang="en-US" sz="2400" b="0" i="0" u="none" strike="noStrike" kern="0" cap="none" spc="0" normalizeH="0" baseline="0" noProof="0" dirty="0" smtClean="0">
                <a:ln>
                  <a:noFill/>
                </a:ln>
                <a:solidFill>
                  <a:schemeClr val="tx1"/>
                </a:solidFill>
                <a:effectLst/>
                <a:uLnTx/>
                <a:uFillTx/>
                <a:latin typeface="+mn-lt"/>
                <a:ea typeface="ＭＳ Ｐゴシック" pitchFamily="34" charset="-128"/>
                <a:cs typeface="+mn-cs"/>
              </a:rPr>
              <a:t>demonstrate effective</a:t>
            </a:r>
            <a:r>
              <a:rPr kumimoji="0" lang="en-US" altLang="en-US" sz="2400" b="0" i="0" u="none" strike="noStrike" kern="0" cap="none" spc="0" normalizeH="0" noProof="0" dirty="0" smtClean="0">
                <a:ln>
                  <a:noFill/>
                </a:ln>
                <a:solidFill>
                  <a:schemeClr val="tx1"/>
                </a:solidFill>
                <a:effectLst/>
                <a:uLnTx/>
                <a:uFillTx/>
                <a:latin typeface="+mn-lt"/>
                <a:ea typeface="ＭＳ Ｐゴシック" pitchFamily="34" charset="-128"/>
                <a:cs typeface="+mn-cs"/>
              </a:rPr>
              <a:t> application of EO to the full cycle of flood management at all scales by:</a:t>
            </a:r>
            <a:endParaRPr kumimoji="0" lang="en-US" altLang="en-US" sz="2400" b="0" i="0" u="none" strike="noStrike" kern="0" cap="none" spc="0" normalizeH="0" baseline="0" noProof="0" dirty="0" smtClean="0">
              <a:ln>
                <a:noFill/>
              </a:ln>
              <a:solidFill>
                <a:schemeClr val="tx1"/>
              </a:solidFill>
              <a:effectLst/>
              <a:uLnTx/>
              <a:uFillTx/>
              <a:latin typeface="+mn-lt"/>
              <a:ea typeface="ＭＳ Ｐゴシック" pitchFamily="34" charset="-128"/>
              <a:cs typeface="+mn-cs"/>
            </a:endParaRPr>
          </a:p>
          <a:p>
            <a:pPr marL="803275" lvl="1" indent="-346075" defTabSz="903288">
              <a:lnSpc>
                <a:spcPct val="90000"/>
              </a:lnSpc>
              <a:spcBef>
                <a:spcPts val="600"/>
              </a:spcBef>
              <a:buFontTx/>
              <a:buChar char="•"/>
            </a:pPr>
            <a:r>
              <a:rPr kumimoji="0" lang="en-US" altLang="en-US" sz="2000" i="0" u="none" strike="noStrike" kern="0" cap="none" spc="0" normalizeH="0" baseline="0" noProof="0" dirty="0" smtClean="0">
                <a:ln>
                  <a:noFill/>
                </a:ln>
                <a:solidFill>
                  <a:schemeClr val="tx1"/>
                </a:solidFill>
                <a:effectLst/>
                <a:uLnTx/>
                <a:uFillTx/>
                <a:latin typeface="+mn-lt"/>
                <a:ea typeface="ＭＳ Ｐゴシック" pitchFamily="34" charset="-128"/>
                <a:cs typeface="+mn-cs"/>
              </a:rPr>
              <a:t>Objective A:</a:t>
            </a:r>
            <a:r>
              <a:rPr kumimoji="0" lang="en-US" altLang="en-US" sz="2000" b="0" i="0" u="none" strike="noStrike" kern="0" cap="none" spc="0" normalizeH="0" baseline="0" noProof="0" dirty="0" smtClean="0">
                <a:ln>
                  <a:noFill/>
                </a:ln>
                <a:solidFill>
                  <a:schemeClr val="tx1"/>
                </a:solidFill>
                <a:effectLst/>
                <a:uLnTx/>
                <a:uFillTx/>
                <a:latin typeface="+mn-lt"/>
                <a:ea typeface="ＭＳ Ｐゴシック" pitchFamily="34" charset="-128"/>
                <a:cs typeface="+mn-cs"/>
              </a:rPr>
              <a:t> Integrating information from existing NRT global flood monitoring / modeling systems into a Global Flood Dashboard;</a:t>
            </a:r>
          </a:p>
          <a:p>
            <a:pPr marL="803275" lvl="1" indent="-346075" defTabSz="903288">
              <a:lnSpc>
                <a:spcPct val="90000"/>
              </a:lnSpc>
              <a:spcBef>
                <a:spcPts val="600"/>
              </a:spcBef>
              <a:buFontTx/>
              <a:buChar char="•"/>
            </a:pPr>
            <a:r>
              <a:rPr kumimoji="0" lang="en-US" altLang="en-US" sz="2000" i="0" u="none" strike="noStrike" kern="0" cap="none" spc="0" normalizeH="0" baseline="0" noProof="0" dirty="0" smtClean="0">
                <a:ln>
                  <a:noFill/>
                </a:ln>
                <a:solidFill>
                  <a:schemeClr val="tx1"/>
                </a:solidFill>
                <a:effectLst/>
                <a:uLnTx/>
                <a:uFillTx/>
                <a:latin typeface="+mn-lt"/>
                <a:ea typeface="ＭＳ Ｐゴシック" pitchFamily="34" charset="-128"/>
                <a:cs typeface="+mn-cs"/>
              </a:rPr>
              <a:t>Objective B: </a:t>
            </a:r>
            <a:r>
              <a:rPr kumimoji="0" lang="en-US" altLang="en-US" sz="2000" b="0" i="0" u="none" strike="noStrike" kern="0" cap="none" spc="0" normalizeH="0" baseline="0" noProof="0" dirty="0" smtClean="0">
                <a:ln>
                  <a:noFill/>
                </a:ln>
                <a:solidFill>
                  <a:schemeClr val="tx1"/>
                </a:solidFill>
                <a:effectLst/>
                <a:uLnTx/>
                <a:uFillTx/>
                <a:latin typeface="+mn-lt"/>
                <a:ea typeface="ＭＳ Ｐゴシック" pitchFamily="34" charset="-128"/>
                <a:cs typeface="+mn-cs"/>
              </a:rPr>
              <a:t>Delivering EO-based</a:t>
            </a:r>
            <a:r>
              <a:rPr kumimoji="0" lang="en-US" altLang="en-US" sz="2000" b="0" i="0" u="none" strike="noStrike" kern="0" cap="none" spc="0" normalizeH="0" noProof="0" dirty="0" smtClean="0">
                <a:ln>
                  <a:noFill/>
                </a:ln>
                <a:solidFill>
                  <a:schemeClr val="tx1"/>
                </a:solidFill>
                <a:effectLst/>
                <a:uLnTx/>
                <a:uFillTx/>
                <a:latin typeface="+mn-lt"/>
                <a:ea typeface="ＭＳ Ｐゴシック" pitchFamily="34" charset="-128"/>
                <a:cs typeface="+mn-cs"/>
              </a:rPr>
              <a:t> flood mitigation, warning, and response products and services through regional end-to-end pilots in:</a:t>
            </a:r>
          </a:p>
          <a:p>
            <a:pPr marL="1260475" lvl="2" indent="-346075" defTabSz="903288">
              <a:lnSpc>
                <a:spcPct val="90000"/>
              </a:lnSpc>
              <a:spcBef>
                <a:spcPts val="600"/>
              </a:spcBef>
              <a:buFontTx/>
              <a:buChar char="•"/>
            </a:pPr>
            <a:r>
              <a:rPr lang="en-US" altLang="en-US" sz="1800" b="0" kern="0" dirty="0" smtClean="0">
                <a:solidFill>
                  <a:schemeClr val="tx1"/>
                </a:solidFill>
                <a:latin typeface="+mn-lt"/>
                <a:ea typeface="ＭＳ Ｐゴシック" pitchFamily="34" charset="-128"/>
              </a:rPr>
              <a:t>Caribbean/Central America (focus on Haiti)</a:t>
            </a:r>
          </a:p>
          <a:p>
            <a:pPr marL="1260475" lvl="2" indent="-346075" defTabSz="903288">
              <a:lnSpc>
                <a:spcPct val="90000"/>
              </a:lnSpc>
              <a:spcBef>
                <a:spcPts val="600"/>
              </a:spcBef>
              <a:buFontTx/>
              <a:buChar char="•"/>
            </a:pPr>
            <a:r>
              <a:rPr kumimoji="0" lang="en-US" altLang="en-US" sz="1800" b="0" i="0" u="none" strike="noStrike" kern="0" cap="none" spc="0" normalizeH="0" noProof="0" dirty="0" smtClean="0">
                <a:ln>
                  <a:noFill/>
                </a:ln>
                <a:solidFill>
                  <a:schemeClr val="tx1"/>
                </a:solidFill>
                <a:effectLst/>
                <a:uLnTx/>
                <a:uFillTx/>
                <a:latin typeface="+mn-lt"/>
                <a:ea typeface="ＭＳ Ｐゴシック" pitchFamily="34" charset="-128"/>
                <a:cs typeface="+mn-cs"/>
              </a:rPr>
              <a:t>Southern Africa (inc. Namibia, South Africa, Zambia, Zimbabwe, Mozambique, and Malawi);</a:t>
            </a:r>
          </a:p>
          <a:p>
            <a:pPr marL="1260475" lvl="2" indent="-346075" defTabSz="903288">
              <a:lnSpc>
                <a:spcPct val="90000"/>
              </a:lnSpc>
              <a:spcBef>
                <a:spcPts val="600"/>
              </a:spcBef>
              <a:buFontTx/>
              <a:buChar char="•"/>
            </a:pPr>
            <a:r>
              <a:rPr kumimoji="0" lang="en-US" altLang="en-US" sz="1800" b="0" i="0" u="none" strike="noStrike" kern="0" cap="none" spc="0" normalizeH="0" noProof="0" dirty="0" smtClean="0">
                <a:ln>
                  <a:noFill/>
                </a:ln>
                <a:solidFill>
                  <a:schemeClr val="tx1"/>
                </a:solidFill>
                <a:effectLst/>
                <a:uLnTx/>
                <a:uFillTx/>
                <a:latin typeface="+mn-lt"/>
                <a:ea typeface="ＭＳ Ｐゴシック" pitchFamily="34" charset="-128"/>
                <a:cs typeface="+mn-cs"/>
              </a:rPr>
              <a:t>Southeast Asia (focus on lower Mekong Basin and Java)</a:t>
            </a:r>
          </a:p>
          <a:p>
            <a:pPr marL="803275" lvl="1" indent="-346075" defTabSz="903288">
              <a:lnSpc>
                <a:spcPct val="90000"/>
              </a:lnSpc>
              <a:spcBef>
                <a:spcPts val="600"/>
              </a:spcBef>
              <a:buFontTx/>
              <a:buChar char="•"/>
            </a:pPr>
            <a:r>
              <a:rPr lang="en-US" altLang="en-US" sz="2000" kern="0" baseline="0" dirty="0" smtClean="0">
                <a:solidFill>
                  <a:schemeClr val="tx1"/>
                </a:solidFill>
                <a:latin typeface="+mn-lt"/>
                <a:ea typeface="ＭＳ Ｐゴシック" pitchFamily="34" charset="-128"/>
              </a:rPr>
              <a:t>Objective</a:t>
            </a:r>
            <a:r>
              <a:rPr lang="en-US" altLang="en-US" sz="2000" kern="0" dirty="0" smtClean="0">
                <a:solidFill>
                  <a:schemeClr val="tx1"/>
                </a:solidFill>
                <a:latin typeface="+mn-lt"/>
                <a:ea typeface="ＭＳ Ｐゴシック" pitchFamily="34" charset="-128"/>
              </a:rPr>
              <a:t> C: </a:t>
            </a:r>
            <a:r>
              <a:rPr lang="en-US" altLang="en-US" sz="2000" b="0" kern="0" dirty="0" smtClean="0">
                <a:solidFill>
                  <a:schemeClr val="tx1"/>
                </a:solidFill>
                <a:latin typeface="+mn-lt"/>
                <a:ea typeface="ＭＳ Ｐゴシック" pitchFamily="34" charset="-128"/>
              </a:rPr>
              <a:t>Encouraging at least base-level in-country capacity to access EO and integrate it into their operational systems and flood management practices</a:t>
            </a:r>
            <a:endParaRPr kumimoji="0" lang="en-US" altLang="en-US" sz="2000" b="0" i="0" u="none" strike="noStrike" kern="0" cap="none" spc="0" normalizeH="0" baseline="0" noProof="0" dirty="0" smtClean="0">
              <a:ln>
                <a:noFill/>
              </a:ln>
              <a:solidFill>
                <a:schemeClr val="tx1"/>
              </a:solidFill>
              <a:effectLst/>
              <a:uLnTx/>
              <a:uFillTx/>
              <a:latin typeface="+mn-lt"/>
              <a:ea typeface="ＭＳ Ｐゴシック" pitchFamily="34" charset="-128"/>
              <a:cs typeface="+mn-cs"/>
            </a:endParaRPr>
          </a:p>
        </p:txBody>
      </p:sp>
      <p:sp>
        <p:nvSpPr>
          <p:cNvPr id="7" name="Slide Number Placeholder 5"/>
          <p:cNvSpPr txBox="1">
            <a:spLocks/>
          </p:cNvSpPr>
          <p:nvPr/>
        </p:nvSpPr>
        <p:spPr>
          <a:xfrm>
            <a:off x="8244408" y="6400800"/>
            <a:ext cx="899592" cy="4572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3A86AE8E-D549-4C81-A371-621FC48DD807}" type="slidenum">
              <a:rPr kumimoji="0" lang="en-US" altLang="en-US" sz="1600" b="1" i="0" u="none" strike="noStrike" kern="1200" cap="none" spc="0" normalizeH="0" baseline="0" noProof="0" smtClean="0">
                <a:ln>
                  <a:noFill/>
                </a:ln>
                <a:solidFill>
                  <a:schemeClr val="tx2"/>
                </a:solidFill>
                <a:effectLst/>
                <a:uLnTx/>
                <a:uFillTx/>
                <a:latin typeface="Times New Roman"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3</a:t>
            </a:fld>
            <a:endParaRPr kumimoji="0" lang="en-US" altLang="en-US" sz="1600" b="1" i="0" u="none" strike="noStrike" kern="1200" cap="none" spc="0" normalizeH="0" baseline="0" noProof="0" dirty="0">
              <a:ln>
                <a:noFill/>
              </a:ln>
              <a:solidFill>
                <a:schemeClr val="tx2"/>
              </a:solidFill>
              <a:effectLst/>
              <a:uLnTx/>
              <a:uFillTx/>
              <a:latin typeface="Times New Roman" pitchFamily="18" charset="0"/>
              <a:ea typeface="+mn-ea"/>
              <a:cs typeface="+mn-cs"/>
            </a:endParaRPr>
          </a:p>
        </p:txBody>
      </p:sp>
    </p:spTree>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cstate="print"/>
          <a:stretch>
            <a:fillRect/>
          </a:stretch>
        </p:blipFill>
        <p:spPr>
          <a:xfrm>
            <a:off x="3973397" y="517718"/>
            <a:ext cx="5089077" cy="5297883"/>
          </a:xfrm>
          <a:prstGeom prst="rect">
            <a:avLst/>
          </a:prstGeom>
        </p:spPr>
      </p:pic>
      <p:pic>
        <p:nvPicPr>
          <p:cNvPr id="4" name="Picture 3"/>
          <p:cNvPicPr>
            <a:picLocks noChangeAspect="1"/>
          </p:cNvPicPr>
          <p:nvPr/>
        </p:nvPicPr>
        <p:blipFill rotWithShape="1">
          <a:blip r:embed="rId3" cstate="print"/>
          <a:srcRect l="14688" b="5847"/>
          <a:stretch/>
        </p:blipFill>
        <p:spPr>
          <a:xfrm>
            <a:off x="0" y="188640"/>
            <a:ext cx="2085336" cy="2327892"/>
          </a:xfrm>
          <a:prstGeom prst="rect">
            <a:avLst/>
          </a:prstGeom>
        </p:spPr>
      </p:pic>
      <p:pic>
        <p:nvPicPr>
          <p:cNvPr id="5" name="Picture 4"/>
          <p:cNvPicPr>
            <a:picLocks noChangeAspect="1"/>
          </p:cNvPicPr>
          <p:nvPr/>
        </p:nvPicPr>
        <p:blipFill rotWithShape="1">
          <a:blip r:embed="rId4" cstate="print"/>
          <a:srcRect b="8023"/>
          <a:stretch/>
        </p:blipFill>
        <p:spPr>
          <a:xfrm>
            <a:off x="0" y="2564904"/>
            <a:ext cx="2065889" cy="2102179"/>
          </a:xfrm>
          <a:prstGeom prst="rect">
            <a:avLst/>
          </a:prstGeom>
        </p:spPr>
      </p:pic>
      <p:sp>
        <p:nvSpPr>
          <p:cNvPr id="11" name="Right Brace 10"/>
          <p:cNvSpPr/>
          <p:nvPr/>
        </p:nvSpPr>
        <p:spPr>
          <a:xfrm>
            <a:off x="3491880" y="764703"/>
            <a:ext cx="481519" cy="5975461"/>
          </a:xfrm>
          <a:prstGeom prst="rightBrace">
            <a:avLst>
              <a:gd name="adj1" fmla="val 8333"/>
              <a:gd name="adj2" fmla="val 49571"/>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eaLnBrk="1" fontAlgn="auto" hangingPunct="1">
              <a:spcBef>
                <a:spcPts val="0"/>
              </a:spcBef>
              <a:spcAft>
                <a:spcPts val="0"/>
              </a:spcAft>
            </a:pPr>
            <a:endParaRPr lang="en-US" sz="1800" b="0">
              <a:solidFill>
                <a:prstClr val="black"/>
              </a:solidFill>
            </a:endParaRPr>
          </a:p>
        </p:txBody>
      </p:sp>
      <p:pic>
        <p:nvPicPr>
          <p:cNvPr id="12" name="Picture 11"/>
          <p:cNvPicPr>
            <a:picLocks noChangeAspect="1"/>
          </p:cNvPicPr>
          <p:nvPr/>
        </p:nvPicPr>
        <p:blipFill>
          <a:blip r:embed="rId5" cstate="print"/>
          <a:stretch>
            <a:fillRect/>
          </a:stretch>
        </p:blipFill>
        <p:spPr>
          <a:xfrm>
            <a:off x="0" y="4653136"/>
            <a:ext cx="2065889" cy="2094860"/>
          </a:xfrm>
          <a:prstGeom prst="rect">
            <a:avLst/>
          </a:prstGeom>
        </p:spPr>
      </p:pic>
      <p:sp>
        <p:nvSpPr>
          <p:cNvPr id="13" name="TextBox 12"/>
          <p:cNvSpPr txBox="1"/>
          <p:nvPr/>
        </p:nvSpPr>
        <p:spPr>
          <a:xfrm>
            <a:off x="2123728" y="908720"/>
            <a:ext cx="1655810" cy="1384995"/>
          </a:xfrm>
          <a:prstGeom prst="rect">
            <a:avLst/>
          </a:prstGeom>
          <a:noFill/>
        </p:spPr>
        <p:txBody>
          <a:bodyPr wrap="square" rtlCol="0">
            <a:spAutoFit/>
          </a:bodyPr>
          <a:lstStyle/>
          <a:p>
            <a:pPr eaLnBrk="1" fontAlgn="auto" hangingPunct="1">
              <a:spcBef>
                <a:spcPts val="0"/>
              </a:spcBef>
              <a:spcAft>
                <a:spcPts val="0"/>
              </a:spcAft>
            </a:pPr>
            <a:r>
              <a:rPr lang="en-US" sz="1400" b="0" dirty="0">
                <a:solidFill>
                  <a:prstClr val="black"/>
                </a:solidFill>
                <a:cs typeface="Times New Roman" pitchFamily="18" charset="0"/>
              </a:rPr>
              <a:t>2-D flood model simulation based on Water Balance Model (WBM) long-term simulated hydrologic flows</a:t>
            </a:r>
          </a:p>
        </p:txBody>
      </p:sp>
      <p:sp>
        <p:nvSpPr>
          <p:cNvPr id="14" name="TextBox 13"/>
          <p:cNvSpPr txBox="1"/>
          <p:nvPr/>
        </p:nvSpPr>
        <p:spPr>
          <a:xfrm>
            <a:off x="2051720" y="2852936"/>
            <a:ext cx="1656184" cy="1600438"/>
          </a:xfrm>
          <a:prstGeom prst="rect">
            <a:avLst/>
          </a:prstGeom>
          <a:noFill/>
        </p:spPr>
        <p:txBody>
          <a:bodyPr wrap="square" rtlCol="0">
            <a:spAutoFit/>
          </a:bodyPr>
          <a:lstStyle/>
          <a:p>
            <a:pPr eaLnBrk="1" fontAlgn="auto" hangingPunct="1">
              <a:spcBef>
                <a:spcPts val="0"/>
              </a:spcBef>
              <a:spcAft>
                <a:spcPts val="0"/>
              </a:spcAft>
            </a:pPr>
            <a:r>
              <a:rPr lang="en-US" sz="1400" b="0" dirty="0">
                <a:solidFill>
                  <a:prstClr val="black"/>
                </a:solidFill>
                <a:cs typeface="Times New Roman" pitchFamily="18" charset="0"/>
              </a:rPr>
              <a:t>ALOS-PALSAR L-band flood image of the 2015 event. RGB composite of multiple polarizations (HV, HH, HV/HH)</a:t>
            </a:r>
          </a:p>
        </p:txBody>
      </p:sp>
      <p:sp>
        <p:nvSpPr>
          <p:cNvPr id="15" name="TextBox 14"/>
          <p:cNvSpPr txBox="1"/>
          <p:nvPr/>
        </p:nvSpPr>
        <p:spPr>
          <a:xfrm>
            <a:off x="2051720" y="4869160"/>
            <a:ext cx="1681589" cy="1600438"/>
          </a:xfrm>
          <a:prstGeom prst="rect">
            <a:avLst/>
          </a:prstGeom>
          <a:noFill/>
        </p:spPr>
        <p:txBody>
          <a:bodyPr wrap="square" rtlCol="0">
            <a:spAutoFit/>
          </a:bodyPr>
          <a:lstStyle/>
          <a:p>
            <a:pPr eaLnBrk="1" fontAlgn="auto" hangingPunct="1">
              <a:spcBef>
                <a:spcPts val="0"/>
              </a:spcBef>
              <a:spcAft>
                <a:spcPts val="0"/>
              </a:spcAft>
            </a:pPr>
            <a:r>
              <a:rPr lang="en-US" sz="1400" b="0" dirty="0">
                <a:solidFill>
                  <a:prstClr val="black"/>
                </a:solidFill>
                <a:cs typeface="Times New Roman" pitchFamily="18" charset="0"/>
              </a:rPr>
              <a:t>Detailed land cover classification (2009) based on ESA’s GLOBCOVER: </a:t>
            </a:r>
            <a:r>
              <a:rPr lang="en-US" sz="1400" b="0" dirty="0">
                <a:solidFill>
                  <a:prstClr val="black"/>
                </a:solidFill>
                <a:cs typeface="Times New Roman" pitchFamily="18" charset="0"/>
                <a:hlinkClick r:id="rId6"/>
              </a:rPr>
              <a:t>http://due.esrin.esa.int/page_globcover.php</a:t>
            </a:r>
            <a:endParaRPr lang="en-US" sz="1400" b="0" dirty="0">
              <a:solidFill>
                <a:prstClr val="black"/>
              </a:solidFill>
              <a:cs typeface="Times New Roman" pitchFamily="18" charset="0"/>
            </a:endParaRPr>
          </a:p>
        </p:txBody>
      </p:sp>
      <p:sp>
        <p:nvSpPr>
          <p:cNvPr id="19" name="TextBox 18"/>
          <p:cNvSpPr txBox="1"/>
          <p:nvPr/>
        </p:nvSpPr>
        <p:spPr>
          <a:xfrm>
            <a:off x="3779913" y="5661248"/>
            <a:ext cx="5364088" cy="954107"/>
          </a:xfrm>
          <a:prstGeom prst="rect">
            <a:avLst/>
          </a:prstGeom>
          <a:noFill/>
        </p:spPr>
        <p:txBody>
          <a:bodyPr wrap="square" rtlCol="0">
            <a:spAutoFit/>
          </a:bodyPr>
          <a:lstStyle/>
          <a:p>
            <a:pPr eaLnBrk="1" fontAlgn="auto" hangingPunct="1">
              <a:spcBef>
                <a:spcPts val="0"/>
              </a:spcBef>
              <a:spcAft>
                <a:spcPts val="0"/>
              </a:spcAft>
            </a:pPr>
            <a:r>
              <a:rPr lang="en-US" sz="1400" b="0" dirty="0" smtClean="0">
                <a:solidFill>
                  <a:prstClr val="black"/>
                </a:solidFill>
                <a:cs typeface="Times New Roman" pitchFamily="18" charset="0"/>
              </a:rPr>
              <a:t>Coupled </a:t>
            </a:r>
            <a:r>
              <a:rPr lang="en-US" sz="1400" b="0" dirty="0">
                <a:solidFill>
                  <a:prstClr val="black"/>
                </a:solidFill>
                <a:cs typeface="Times New Roman" pitchFamily="18" charset="0"/>
              </a:rPr>
              <a:t>WBM-LISFLOOD-FP flood model is capable of simulating floodplain depth magnitudes. Cross-validating those with ALOS L-band polarizations for different flooded vegetation can improve satellite-based flood mapping.</a:t>
            </a:r>
          </a:p>
        </p:txBody>
      </p:sp>
      <p:sp>
        <p:nvSpPr>
          <p:cNvPr id="20" name="TextBox 19"/>
          <p:cNvSpPr txBox="1"/>
          <p:nvPr/>
        </p:nvSpPr>
        <p:spPr>
          <a:xfrm>
            <a:off x="3779912" y="6550223"/>
            <a:ext cx="5364088" cy="307777"/>
          </a:xfrm>
          <a:prstGeom prst="rect">
            <a:avLst/>
          </a:prstGeom>
          <a:noFill/>
        </p:spPr>
        <p:txBody>
          <a:bodyPr wrap="square" rtlCol="0">
            <a:spAutoFit/>
          </a:bodyPr>
          <a:lstStyle/>
          <a:p>
            <a:pPr algn="r" eaLnBrk="1" fontAlgn="auto" hangingPunct="1">
              <a:spcBef>
                <a:spcPts val="0"/>
              </a:spcBef>
              <a:spcAft>
                <a:spcPts val="0"/>
              </a:spcAft>
            </a:pPr>
            <a:r>
              <a:rPr lang="en-US" sz="1400" b="0" dirty="0">
                <a:solidFill>
                  <a:prstClr val="black"/>
                </a:solidFill>
                <a:cs typeface="Times New Roman" pitchFamily="18" charset="0"/>
              </a:rPr>
              <a:t>Contributors: G. Schumann, V. Dang, A. Kettner &amp; B. Brakenridge</a:t>
            </a:r>
          </a:p>
        </p:txBody>
      </p:sp>
      <p:sp>
        <p:nvSpPr>
          <p:cNvPr id="21" name="Title 1"/>
          <p:cNvSpPr txBox="1">
            <a:spLocks/>
          </p:cNvSpPr>
          <p:nvPr/>
        </p:nvSpPr>
        <p:spPr bwMode="auto">
          <a:xfrm>
            <a:off x="0" y="116632"/>
            <a:ext cx="9144000" cy="7921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03288" rtl="0" eaLnBrk="0" fontAlgn="base" latinLnBrk="0" hangingPunct="0">
              <a:lnSpc>
                <a:spcPct val="100000"/>
              </a:lnSpc>
              <a:spcBef>
                <a:spcPct val="0"/>
              </a:spcBef>
              <a:spcAft>
                <a:spcPct val="0"/>
              </a:spcAft>
              <a:buClrTx/>
              <a:buSzTx/>
              <a:buFontTx/>
              <a:buNone/>
              <a:tabLst/>
              <a:defRPr/>
            </a:pPr>
            <a:r>
              <a:rPr kumimoji="0" lang="en-US" altLang="en-US" sz="3200" b="1" i="0" u="none" strike="noStrike" kern="0" cap="none" spc="0" normalizeH="0" baseline="0" noProof="0" dirty="0" smtClean="0">
                <a:ln>
                  <a:noFill/>
                </a:ln>
                <a:solidFill>
                  <a:srgbClr val="000000"/>
                </a:solidFill>
                <a:effectLst/>
                <a:uLnTx/>
                <a:uFillTx/>
                <a:latin typeface="Times New Roman"/>
                <a:ea typeface="+mj-ea"/>
                <a:cs typeface="+mj-cs"/>
              </a:rPr>
              <a:t>Objective B: S Africa Component Status (5/6)</a:t>
            </a:r>
          </a:p>
        </p:txBody>
      </p:sp>
    </p:spTree>
    <p:extLst>
      <p:ext uri="{BB962C8B-B14F-4D97-AF65-F5344CB8AC3E}">
        <p14:creationId xmlns:p14="http://schemas.microsoft.com/office/powerpoint/2010/main" xmlns="" val="264910927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0" y="116632"/>
            <a:ext cx="9144000" cy="792163"/>
          </a:xfrm>
        </p:spPr>
        <p:txBody>
          <a:bodyPr/>
          <a:lstStyle/>
          <a:p>
            <a:r>
              <a:rPr lang="en-US" altLang="en-US" sz="3200" dirty="0" smtClean="0"/>
              <a:t>Objective B: S Africa Component Status (6/6)</a:t>
            </a:r>
          </a:p>
        </p:txBody>
      </p:sp>
      <p:sp>
        <p:nvSpPr>
          <p:cNvPr id="12291" name="Content Placeholder 2"/>
          <p:cNvSpPr>
            <a:spLocks noGrp="1"/>
          </p:cNvSpPr>
          <p:nvPr>
            <p:ph idx="1"/>
          </p:nvPr>
        </p:nvSpPr>
        <p:spPr>
          <a:xfrm>
            <a:off x="539751" y="1052513"/>
            <a:ext cx="8136706" cy="5688855"/>
          </a:xfrm>
        </p:spPr>
        <p:txBody>
          <a:bodyPr/>
          <a:lstStyle/>
          <a:p>
            <a:pPr>
              <a:lnSpc>
                <a:spcPct val="90000"/>
              </a:lnSpc>
              <a:spcBef>
                <a:spcPts val="600"/>
              </a:spcBef>
            </a:pPr>
            <a:r>
              <a:rPr lang="en-US" altLang="en-US" sz="2400" u="sng" dirty="0" smtClean="0"/>
              <a:t>Other Planned Activities</a:t>
            </a:r>
          </a:p>
          <a:p>
            <a:pPr lvl="1">
              <a:lnSpc>
                <a:spcPct val="90000"/>
              </a:lnSpc>
              <a:spcBef>
                <a:spcPts val="600"/>
              </a:spcBef>
            </a:pPr>
            <a:r>
              <a:rPr lang="en-US" altLang="en-US" sz="2000" dirty="0" smtClean="0"/>
              <a:t>Framework for evaluating flood model forecasts in the Zambezi basin using satellite-derived flood extent maps (LIST-</a:t>
            </a:r>
            <a:r>
              <a:rPr lang="en-US" altLang="en-US" sz="2000" dirty="0" err="1" smtClean="0"/>
              <a:t>Matgen</a:t>
            </a:r>
            <a:r>
              <a:rPr lang="en-US" altLang="en-US" sz="2000" dirty="0" smtClean="0"/>
              <a:t>)</a:t>
            </a:r>
          </a:p>
          <a:p>
            <a:pPr marL="1257300" lvl="2" indent="-339725">
              <a:lnSpc>
                <a:spcPct val="90000"/>
              </a:lnSpc>
              <a:spcBef>
                <a:spcPts val="600"/>
              </a:spcBef>
            </a:pPr>
            <a:r>
              <a:rPr lang="en-US" altLang="en-US" sz="2000" u="sng" dirty="0" smtClean="0"/>
              <a:t>Status</a:t>
            </a:r>
            <a:r>
              <a:rPr lang="en-US" altLang="en-US" sz="2000" dirty="0" smtClean="0"/>
              <a:t>: In progress; results can also be used to evaluate and modify model calibration parameters and thus improve accuracy</a:t>
            </a:r>
          </a:p>
          <a:p>
            <a:pPr marL="957262" lvl="1" indent="-339725">
              <a:lnSpc>
                <a:spcPct val="90000"/>
              </a:lnSpc>
              <a:spcBef>
                <a:spcPts val="600"/>
              </a:spcBef>
            </a:pPr>
            <a:r>
              <a:rPr lang="en-US" altLang="en-US" sz="2000" dirty="0" smtClean="0"/>
              <a:t>Invited talk at International Society of Remote Sensing of the Environment (ISRSE) in Tshwane, South Africa during 8-12 May (need sponsor to support travel for Namibia or Kenya collaborators to present on behalf of the Flood Pilot).</a:t>
            </a:r>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31</a:t>
            </a:fld>
            <a:endParaRPr lang="en-US" alt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685800" y="177800"/>
            <a:ext cx="7772400" cy="803275"/>
          </a:xfrm>
        </p:spPr>
        <p:txBody>
          <a:bodyPr/>
          <a:lstStyle/>
          <a:p>
            <a:r>
              <a:rPr lang="en-US" altLang="en-US" sz="3200" dirty="0" smtClean="0">
                <a:ea typeface="ＭＳ Ｐゴシック" pitchFamily="34" charset="-128"/>
              </a:rPr>
              <a:t>Outline</a:t>
            </a:r>
          </a:p>
        </p:txBody>
      </p:sp>
      <p:sp>
        <p:nvSpPr>
          <p:cNvPr id="7171" name="Content Placeholder 2"/>
          <p:cNvSpPr>
            <a:spLocks noGrp="1"/>
          </p:cNvSpPr>
          <p:nvPr>
            <p:ph idx="1"/>
          </p:nvPr>
        </p:nvSpPr>
        <p:spPr>
          <a:xfrm>
            <a:off x="468313" y="1052513"/>
            <a:ext cx="8064500" cy="5256212"/>
          </a:xfrm>
        </p:spPr>
        <p:txBody>
          <a:bodyPr/>
          <a:lstStyle/>
          <a:p>
            <a:pPr>
              <a:lnSpc>
                <a:spcPct val="100000"/>
              </a:lnSpc>
              <a:spcBef>
                <a:spcPts val="600"/>
              </a:spcBef>
            </a:pPr>
            <a:r>
              <a:rPr lang="en-US" altLang="en-US" sz="2800" b="1" dirty="0" smtClean="0">
                <a:solidFill>
                  <a:schemeClr val="bg1">
                    <a:lumMod val="75000"/>
                  </a:schemeClr>
                </a:solidFill>
                <a:ea typeface="ＭＳ Ｐゴシック" pitchFamily="34" charset="-128"/>
              </a:rPr>
              <a:t>Flood Pilot overview</a:t>
            </a:r>
          </a:p>
          <a:p>
            <a:pPr>
              <a:lnSpc>
                <a:spcPct val="100000"/>
              </a:lnSpc>
              <a:spcBef>
                <a:spcPts val="600"/>
              </a:spcBef>
            </a:pPr>
            <a:r>
              <a:rPr lang="en-US" altLang="en-US" sz="2800" b="1" dirty="0" smtClean="0">
                <a:solidFill>
                  <a:schemeClr val="bg1">
                    <a:lumMod val="75000"/>
                  </a:schemeClr>
                </a:solidFill>
                <a:ea typeface="ＭＳ Ｐゴシック" pitchFamily="34" charset="-128"/>
              </a:rPr>
              <a:t>Status of data acquisition and exploitation</a:t>
            </a:r>
          </a:p>
          <a:p>
            <a:pPr marL="792162" lvl="3" indent="-346075">
              <a:spcBef>
                <a:spcPts val="600"/>
              </a:spcBef>
            </a:pPr>
            <a:r>
              <a:rPr lang="en-US" altLang="en-US" sz="2000" b="1" dirty="0" smtClean="0">
                <a:solidFill>
                  <a:schemeClr val="bg1">
                    <a:lumMod val="75000"/>
                  </a:schemeClr>
                </a:solidFill>
                <a:ea typeface="ＭＳ Ｐゴシック" pitchFamily="34" charset="-128"/>
              </a:rPr>
              <a:t>JAXA ALOS-2 / PALSAR-2 data use</a:t>
            </a:r>
            <a:endParaRPr lang="en-US" altLang="en-US" sz="2800" b="1" dirty="0" smtClean="0">
              <a:solidFill>
                <a:schemeClr val="bg1">
                  <a:lumMod val="75000"/>
                </a:schemeClr>
              </a:solidFill>
              <a:ea typeface="ＭＳ Ｐゴシック" pitchFamily="34" charset="-128"/>
            </a:endParaRPr>
          </a:p>
          <a:p>
            <a:pPr>
              <a:lnSpc>
                <a:spcPct val="100000"/>
              </a:lnSpc>
              <a:spcBef>
                <a:spcPts val="600"/>
              </a:spcBef>
            </a:pPr>
            <a:r>
              <a:rPr lang="en-US" altLang="en-US" sz="2800" b="1" dirty="0" smtClean="0">
                <a:ea typeface="ＭＳ Ｐゴシック" pitchFamily="34" charset="-128"/>
              </a:rPr>
              <a:t>Pilot status report:</a:t>
            </a:r>
          </a:p>
          <a:p>
            <a:pPr lvl="1">
              <a:lnSpc>
                <a:spcPct val="100000"/>
              </a:lnSpc>
              <a:spcBef>
                <a:spcPts val="600"/>
              </a:spcBef>
            </a:pPr>
            <a:r>
              <a:rPr lang="en-US" altLang="en-US" sz="2400" b="1" dirty="0" smtClean="0">
                <a:solidFill>
                  <a:schemeClr val="bg1">
                    <a:lumMod val="75000"/>
                  </a:schemeClr>
                </a:solidFill>
                <a:ea typeface="ＭＳ Ｐゴシック" pitchFamily="34" charset="-128"/>
              </a:rPr>
              <a:t>Objective A: Global component status</a:t>
            </a:r>
          </a:p>
          <a:p>
            <a:pPr lvl="1">
              <a:lnSpc>
                <a:spcPct val="100000"/>
              </a:lnSpc>
              <a:spcBef>
                <a:spcPts val="600"/>
              </a:spcBef>
            </a:pPr>
            <a:r>
              <a:rPr lang="en-US" altLang="en-US" sz="2400" b="1" dirty="0" smtClean="0">
                <a:ea typeface="ＭＳ Ｐゴシック" pitchFamily="34" charset="-128"/>
              </a:rPr>
              <a:t>Objective B: Regional component status</a:t>
            </a:r>
          </a:p>
          <a:p>
            <a:pPr lvl="2">
              <a:spcBef>
                <a:spcPts val="600"/>
              </a:spcBef>
            </a:pPr>
            <a:r>
              <a:rPr lang="en-US" altLang="en-US" sz="2000" b="1" dirty="0" smtClean="0">
                <a:solidFill>
                  <a:schemeClr val="bg1">
                    <a:lumMod val="75000"/>
                  </a:schemeClr>
                </a:solidFill>
                <a:ea typeface="ＭＳ Ｐゴシック" pitchFamily="34" charset="-128"/>
              </a:rPr>
              <a:t>Caribbean/Central America</a:t>
            </a:r>
          </a:p>
          <a:p>
            <a:pPr lvl="2">
              <a:spcBef>
                <a:spcPts val="600"/>
              </a:spcBef>
            </a:pPr>
            <a:r>
              <a:rPr lang="en-US" altLang="en-US" sz="2000" b="1" dirty="0" smtClean="0">
                <a:solidFill>
                  <a:schemeClr val="bg1">
                    <a:lumMod val="75000"/>
                  </a:schemeClr>
                </a:solidFill>
                <a:ea typeface="ＭＳ Ｐゴシック" pitchFamily="34" charset="-128"/>
              </a:rPr>
              <a:t>Southern Africa</a:t>
            </a:r>
          </a:p>
          <a:p>
            <a:pPr lvl="2">
              <a:spcBef>
                <a:spcPts val="600"/>
              </a:spcBef>
            </a:pPr>
            <a:r>
              <a:rPr lang="en-US" altLang="en-US" sz="2000" b="1" dirty="0" smtClean="0">
                <a:ea typeface="ＭＳ Ｐゴシック" pitchFamily="34" charset="-128"/>
              </a:rPr>
              <a:t>Southeast Asia</a:t>
            </a:r>
          </a:p>
          <a:p>
            <a:pPr lvl="1">
              <a:lnSpc>
                <a:spcPct val="100000"/>
              </a:lnSpc>
              <a:spcBef>
                <a:spcPts val="600"/>
              </a:spcBef>
            </a:pPr>
            <a:r>
              <a:rPr lang="en-US" altLang="en-US" sz="2400" b="1" dirty="0" smtClean="0">
                <a:ea typeface="ＭＳ Ｐゴシック" pitchFamily="34" charset="-128"/>
              </a:rPr>
              <a:t>Objective C: Capacity Building</a:t>
            </a:r>
          </a:p>
          <a:p>
            <a:pPr>
              <a:lnSpc>
                <a:spcPct val="100000"/>
              </a:lnSpc>
              <a:spcBef>
                <a:spcPts val="600"/>
              </a:spcBef>
            </a:pPr>
            <a:r>
              <a:rPr lang="en-US" altLang="en-US" sz="2800" b="1" dirty="0" smtClean="0">
                <a:ea typeface="ＭＳ Ｐゴシック" pitchFamily="34" charset="-128"/>
              </a:rPr>
              <a:t>Issues and Risk Management</a:t>
            </a:r>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32</a:t>
            </a:fld>
            <a:endParaRPr lang="en-US" alt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0" y="116632"/>
            <a:ext cx="9144000" cy="792163"/>
          </a:xfrm>
        </p:spPr>
        <p:txBody>
          <a:bodyPr/>
          <a:lstStyle/>
          <a:p>
            <a:r>
              <a:rPr lang="en-US" altLang="en-US" sz="3200" dirty="0" smtClean="0"/>
              <a:t>Objective B: SE Asia Component Status (1/10)</a:t>
            </a:r>
          </a:p>
        </p:txBody>
      </p:sp>
      <p:sp>
        <p:nvSpPr>
          <p:cNvPr id="12291" name="Content Placeholder 2"/>
          <p:cNvSpPr>
            <a:spLocks noGrp="1"/>
          </p:cNvSpPr>
          <p:nvPr>
            <p:ph idx="1"/>
          </p:nvPr>
        </p:nvSpPr>
        <p:spPr>
          <a:xfrm>
            <a:off x="539751" y="1052513"/>
            <a:ext cx="8136706" cy="5688855"/>
          </a:xfrm>
        </p:spPr>
        <p:txBody>
          <a:bodyPr/>
          <a:lstStyle/>
          <a:p>
            <a:pPr>
              <a:lnSpc>
                <a:spcPct val="90000"/>
              </a:lnSpc>
              <a:spcBef>
                <a:spcPts val="600"/>
              </a:spcBef>
            </a:pPr>
            <a:r>
              <a:rPr lang="en-US" altLang="en-US" sz="2400" u="sng" dirty="0" smtClean="0"/>
              <a:t>2014 Milestones</a:t>
            </a:r>
            <a:r>
              <a:rPr lang="en-US" altLang="en-US" sz="2400" dirty="0" smtClean="0"/>
              <a:t>:</a:t>
            </a:r>
          </a:p>
          <a:p>
            <a:pPr lvl="1">
              <a:lnSpc>
                <a:spcPct val="90000"/>
              </a:lnSpc>
              <a:spcBef>
                <a:spcPts val="600"/>
              </a:spcBef>
            </a:pPr>
            <a:r>
              <a:rPr lang="en-US" sz="2000" dirty="0" smtClean="0"/>
              <a:t>User consultations on new pilot products</a:t>
            </a:r>
          </a:p>
          <a:p>
            <a:pPr marL="1257300" lvl="2" indent="-339725">
              <a:lnSpc>
                <a:spcPct val="90000"/>
              </a:lnSpc>
              <a:spcBef>
                <a:spcPts val="600"/>
              </a:spcBef>
            </a:pPr>
            <a:r>
              <a:rPr lang="en-US" sz="2000" u="sng" dirty="0" smtClean="0"/>
              <a:t>Status</a:t>
            </a:r>
            <a:r>
              <a:rPr lang="en-US" sz="2000" dirty="0" smtClean="0"/>
              <a:t>: </a:t>
            </a:r>
            <a:r>
              <a:rPr lang="en-US" altLang="en-US" sz="2000" dirty="0" smtClean="0"/>
              <a:t>Open </a:t>
            </a:r>
            <a:r>
              <a:rPr lang="en-US" altLang="en-US" sz="2000" dirty="0" err="1" smtClean="0"/>
              <a:t>GeoSocial</a:t>
            </a:r>
            <a:r>
              <a:rPr lang="en-US" altLang="en-US" sz="2000" dirty="0" smtClean="0"/>
              <a:t> API </a:t>
            </a:r>
            <a:r>
              <a:rPr lang="en-US" sz="2000" dirty="0" smtClean="0"/>
              <a:t>flood forecasting and event mapping software installed at ICIMOD in 2015.</a:t>
            </a:r>
          </a:p>
          <a:p>
            <a:pPr marL="1257300" lvl="2" indent="-339725">
              <a:lnSpc>
                <a:spcPct val="90000"/>
              </a:lnSpc>
              <a:spcBef>
                <a:spcPts val="600"/>
              </a:spcBef>
            </a:pPr>
            <a:r>
              <a:rPr lang="en-US" sz="2000" dirty="0" smtClean="0"/>
              <a:t>Under SERVIR funding, a flood inundation system was installed at ADPC in January (</a:t>
            </a:r>
            <a:r>
              <a:rPr lang="en-US" sz="2000" dirty="0" smtClean="0">
                <a:hlinkClick r:id="rId3"/>
              </a:rPr>
              <a:t>http://projectmekongnasa.appspot.com/</a:t>
            </a:r>
            <a:r>
              <a:rPr lang="en-US" sz="2000" dirty="0" smtClean="0"/>
              <a:t>; see next three slides for examples)</a:t>
            </a:r>
          </a:p>
          <a:p>
            <a:pPr lvl="1">
              <a:lnSpc>
                <a:spcPct val="90000"/>
              </a:lnSpc>
              <a:spcBef>
                <a:spcPts val="600"/>
              </a:spcBef>
            </a:pPr>
            <a:r>
              <a:rPr lang="en-US" sz="2000" dirty="0" smtClean="0"/>
              <a:t>Test TRMM/GPM-based Global Flood Modeling System (GFMS) 1km resolution flood modeling product over the Lower Mekong Basin (contingent on river gauge data being obtained)</a:t>
            </a:r>
          </a:p>
          <a:p>
            <a:pPr marL="1257300" lvl="2" indent="-339725">
              <a:lnSpc>
                <a:spcPct val="90000"/>
              </a:lnSpc>
              <a:spcBef>
                <a:spcPts val="600"/>
              </a:spcBef>
            </a:pPr>
            <a:r>
              <a:rPr lang="en-US" sz="2000" u="sng" dirty="0" smtClean="0"/>
              <a:t>Status</a:t>
            </a:r>
            <a:r>
              <a:rPr lang="en-US" sz="2000" dirty="0" smtClean="0"/>
              <a:t>:  On hold—unable to obtain gauge data for this application.  SERVIR project will not be a way forward due to usage restrictions.</a:t>
            </a:r>
          </a:p>
          <a:p>
            <a:pPr lvl="1">
              <a:lnSpc>
                <a:spcPct val="90000"/>
              </a:lnSpc>
              <a:spcBef>
                <a:spcPts val="600"/>
              </a:spcBef>
            </a:pPr>
            <a:r>
              <a:rPr lang="en-US" sz="2000" dirty="0" smtClean="0"/>
              <a:t>Flood Dashboard development based on Namibia pilot example adapted to SE Asia users</a:t>
            </a:r>
          </a:p>
          <a:p>
            <a:pPr marL="1257300" lvl="2" indent="-339725">
              <a:lnSpc>
                <a:spcPct val="90000"/>
              </a:lnSpc>
              <a:spcBef>
                <a:spcPts val="600"/>
              </a:spcBef>
            </a:pPr>
            <a:r>
              <a:rPr lang="en-US" sz="2000" u="sng" dirty="0" smtClean="0"/>
              <a:t>Status</a:t>
            </a:r>
            <a:r>
              <a:rPr lang="en-US" sz="2000" dirty="0" smtClean="0"/>
              <a:t>: Completed </a:t>
            </a:r>
            <a:r>
              <a:rPr lang="en-US" altLang="en-US" sz="2000" dirty="0" smtClean="0">
                <a:hlinkClick r:id="rId4"/>
              </a:rPr>
              <a:t>http://matsu-seasia.opensciencedatacloud.org/</a:t>
            </a:r>
            <a:endParaRPr lang="en-US" altLang="en-US" sz="2000" dirty="0" smtClean="0"/>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33</a:t>
            </a:fld>
            <a:endParaRPr lang="en-US" alt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0" y="116632"/>
            <a:ext cx="9144000" cy="792163"/>
          </a:xfrm>
        </p:spPr>
        <p:txBody>
          <a:bodyPr/>
          <a:lstStyle/>
          <a:p>
            <a:r>
              <a:rPr lang="en-US" altLang="en-US" sz="3200" dirty="0" smtClean="0"/>
              <a:t>Objective B: SE Asia Component Status (2/10)</a:t>
            </a:r>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34</a:t>
            </a:fld>
            <a:endParaRPr lang="en-US" altLang="en-US" dirty="0"/>
          </a:p>
        </p:txBody>
      </p:sp>
      <p:pic>
        <p:nvPicPr>
          <p:cNvPr id="1028" name="Picture 4"/>
          <p:cNvPicPr>
            <a:picLocks noChangeAspect="1" noChangeArrowheads="1"/>
          </p:cNvPicPr>
          <p:nvPr/>
        </p:nvPicPr>
        <p:blipFill>
          <a:blip r:embed="rId3" cstate="print"/>
          <a:srcRect l="49874" r="13376"/>
          <a:stretch>
            <a:fillRect/>
          </a:stretch>
        </p:blipFill>
        <p:spPr bwMode="auto">
          <a:xfrm>
            <a:off x="0" y="1844824"/>
            <a:ext cx="4572000" cy="3887809"/>
          </a:xfrm>
          <a:prstGeom prst="rect">
            <a:avLst/>
          </a:prstGeom>
          <a:noFill/>
          <a:ln w="9525">
            <a:noFill/>
            <a:miter lim="800000"/>
            <a:headEnd/>
            <a:tailEnd/>
          </a:ln>
        </p:spPr>
      </p:pic>
      <p:pic>
        <p:nvPicPr>
          <p:cNvPr id="1029" name="Picture 5"/>
          <p:cNvPicPr>
            <a:picLocks noChangeAspect="1" noChangeArrowheads="1"/>
          </p:cNvPicPr>
          <p:nvPr/>
        </p:nvPicPr>
        <p:blipFill>
          <a:blip r:embed="rId4" cstate="print"/>
          <a:srcRect l="49874" r="13376"/>
          <a:stretch>
            <a:fillRect/>
          </a:stretch>
        </p:blipFill>
        <p:spPr bwMode="auto">
          <a:xfrm>
            <a:off x="4572000" y="1844824"/>
            <a:ext cx="4572000" cy="3887809"/>
          </a:xfrm>
          <a:prstGeom prst="rect">
            <a:avLst/>
          </a:prstGeom>
          <a:noFill/>
          <a:ln w="9525">
            <a:noFill/>
            <a:miter lim="800000"/>
            <a:headEnd/>
            <a:tailEnd/>
          </a:ln>
        </p:spPr>
      </p:pic>
      <p:sp>
        <p:nvSpPr>
          <p:cNvPr id="10" name="Content Placeholder 2"/>
          <p:cNvSpPr>
            <a:spLocks noGrp="1"/>
          </p:cNvSpPr>
          <p:nvPr>
            <p:ph idx="1"/>
          </p:nvPr>
        </p:nvSpPr>
        <p:spPr>
          <a:xfrm>
            <a:off x="539751" y="1052513"/>
            <a:ext cx="8136705" cy="792311"/>
          </a:xfrm>
        </p:spPr>
        <p:txBody>
          <a:bodyPr/>
          <a:lstStyle/>
          <a:p>
            <a:pPr algn="ctr">
              <a:lnSpc>
                <a:spcPct val="90000"/>
              </a:lnSpc>
              <a:spcBef>
                <a:spcPts val="600"/>
              </a:spcBef>
              <a:buNone/>
            </a:pPr>
            <a:r>
              <a:rPr lang="en-US" altLang="en-US" sz="2400" dirty="0" smtClean="0">
                <a:hlinkClick r:id="rId5"/>
              </a:rPr>
              <a:t>http://</a:t>
            </a:r>
            <a:r>
              <a:rPr lang="en-US" sz="2400" dirty="0" smtClean="0">
                <a:hlinkClick r:id="rId6"/>
              </a:rPr>
              <a:t>projectmekongnasa.appspot.com/</a:t>
            </a:r>
            <a:r>
              <a:rPr lang="en-US" altLang="en-US" sz="2400" dirty="0" smtClean="0"/>
              <a:t>  </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730853" y="4057074"/>
            <a:ext cx="3582512" cy="165792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 y="2"/>
            <a:ext cx="834169" cy="709821"/>
          </a:xfrm>
          <a:prstGeom prst="rect">
            <a:avLst/>
          </a:prstGeom>
        </p:spPr>
      </p:pic>
      <p:sp>
        <p:nvSpPr>
          <p:cNvPr id="6" name="TextBox 5"/>
          <p:cNvSpPr txBox="1"/>
          <p:nvPr/>
        </p:nvSpPr>
        <p:spPr>
          <a:xfrm>
            <a:off x="235037" y="5638800"/>
            <a:ext cx="8610600" cy="738664"/>
          </a:xfrm>
          <a:prstGeom prst="rect">
            <a:avLst/>
          </a:prstGeom>
          <a:solidFill>
            <a:srgbClr val="CCFFCC"/>
          </a:solidFill>
          <a:ln w="19050">
            <a:solidFill>
              <a:schemeClr val="tx1"/>
            </a:solidFill>
          </a:ln>
        </p:spPr>
        <p:txBody>
          <a:bodyPr wrap="square" rtlCol="0">
            <a:spAutoFit/>
          </a:bodyPr>
          <a:lstStyle/>
          <a:p>
            <a:pPr algn="just"/>
            <a:r>
              <a:rPr lang="en-US" sz="1400" b="1" dirty="0" smtClean="0">
                <a:latin typeface="+mn-lt"/>
              </a:rPr>
              <a:t>MODIS satellite observations and derived information products (e.g. flooded areas and socioeconomic impacts) are being used by regional NGO’s like the Asian Disaster Preparedness center to </a:t>
            </a:r>
            <a:r>
              <a:rPr lang="en-US" sz="1400" b="1" dirty="0">
                <a:latin typeface="+mn-lt"/>
              </a:rPr>
              <a:t>identify floods and associated impacts </a:t>
            </a:r>
            <a:r>
              <a:rPr lang="en-US" sz="1400" b="1" dirty="0" smtClean="0">
                <a:latin typeface="+mn-lt"/>
              </a:rPr>
              <a:t>to people </a:t>
            </a:r>
            <a:r>
              <a:rPr lang="en-US" sz="1400" b="1" dirty="0">
                <a:latin typeface="+mn-lt"/>
              </a:rPr>
              <a:t>and infrastructure in near </a:t>
            </a:r>
            <a:r>
              <a:rPr lang="en-US" sz="1400" b="1" dirty="0" smtClean="0">
                <a:latin typeface="+mn-lt"/>
              </a:rPr>
              <a:t>real-time.</a:t>
            </a:r>
            <a:endParaRPr lang="en-US" sz="1300" b="1" dirty="0">
              <a:latin typeface="+mn-lt"/>
            </a:endParaRPr>
          </a:p>
        </p:txBody>
      </p:sp>
      <p:sp>
        <p:nvSpPr>
          <p:cNvPr id="18" name="TextBox 17"/>
          <p:cNvSpPr txBox="1"/>
          <p:nvPr/>
        </p:nvSpPr>
        <p:spPr>
          <a:xfrm>
            <a:off x="4843068" y="6518195"/>
            <a:ext cx="4003788" cy="246221"/>
          </a:xfrm>
          <a:prstGeom prst="rect">
            <a:avLst/>
          </a:prstGeom>
          <a:solidFill>
            <a:schemeClr val="bg1"/>
          </a:solidFill>
          <a:ln w="12700">
            <a:solidFill>
              <a:schemeClr val="tx1"/>
            </a:solidFill>
          </a:ln>
        </p:spPr>
        <p:txBody>
          <a:bodyPr wrap="square" rtlCol="0">
            <a:spAutoFit/>
          </a:bodyPr>
          <a:lstStyle/>
          <a:p>
            <a:pPr algn="ctr"/>
            <a:r>
              <a:rPr lang="en-US" sz="1000" b="1" dirty="0" smtClean="0">
                <a:latin typeface="Arial" pitchFamily="34" charset="0"/>
                <a:cs typeface="Arial" pitchFamily="34" charset="0"/>
              </a:rPr>
              <a:t>Interactive Web Map: </a:t>
            </a:r>
            <a:r>
              <a:rPr lang="en-US" sz="1000" b="1" dirty="0" smtClean="0">
                <a:latin typeface="Arial" pitchFamily="34" charset="0"/>
                <a:cs typeface="Arial" pitchFamily="34" charset="0"/>
                <a:hlinkClick r:id="rId5"/>
              </a:rPr>
              <a:t>http://projectmekongnasa.appspot.com</a:t>
            </a:r>
            <a:r>
              <a:rPr lang="en-US" sz="1000" b="1" dirty="0" smtClean="0">
                <a:latin typeface="Arial" pitchFamily="34" charset="0"/>
                <a:cs typeface="Arial" pitchFamily="34" charset="0"/>
              </a:rPr>
              <a:t> </a:t>
            </a:r>
            <a:endParaRPr lang="en-US" sz="1000" b="1" dirty="0">
              <a:latin typeface="Arial" pitchFamily="34" charset="0"/>
              <a:cs typeface="Arial" pitchFamily="34" charset="0"/>
            </a:endParaRPr>
          </a:p>
        </p:txBody>
      </p:sp>
      <p:cxnSp>
        <p:nvCxnSpPr>
          <p:cNvPr id="5" name="Straight Arrow Connector 4"/>
          <p:cNvCxnSpPr/>
          <p:nvPr/>
        </p:nvCxnSpPr>
        <p:spPr>
          <a:xfrm>
            <a:off x="2343415" y="1530608"/>
            <a:ext cx="387438" cy="374392"/>
          </a:xfrm>
          <a:prstGeom prst="straightConnector1">
            <a:avLst/>
          </a:prstGeom>
          <a:ln w="15875">
            <a:tailEnd type="arrow"/>
          </a:ln>
        </p:spPr>
        <p:style>
          <a:lnRef idx="1">
            <a:schemeClr val="accent1"/>
          </a:lnRef>
          <a:fillRef idx="0">
            <a:schemeClr val="accent1"/>
          </a:fillRef>
          <a:effectRef idx="0">
            <a:schemeClr val="accent1"/>
          </a:effectRef>
          <a:fontRef idx="minor">
            <a:schemeClr val="tx1"/>
          </a:fontRef>
        </p:style>
      </p:cxnSp>
      <p:pic>
        <p:nvPicPr>
          <p:cNvPr id="11" name="Picture 11" descr="C:\Users\aahamed\Desktop\Thai_Floods_f_nolegend.png"/>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5867401" y="1021821"/>
            <a:ext cx="3110124" cy="3788490"/>
          </a:xfrm>
          <a:prstGeom prst="rect">
            <a:avLst/>
          </a:prstGeom>
          <a:noFill/>
          <a:ln w="15875">
            <a:solidFill>
              <a:schemeClr val="tx1"/>
            </a:solidFill>
          </a:ln>
          <a:extLst>
            <a:ext uri="{909E8E84-426E-40DD-AFC4-6F175D3DCCD1}">
              <a14:hiddenFill xmlns="" xmlns:a14="http://schemas.microsoft.com/office/drawing/2010/main">
                <a:solidFill>
                  <a:srgbClr val="FFFFFF"/>
                </a:solidFill>
              </a14:hiddenFill>
            </a:ext>
          </a:extLst>
        </p:spPr>
      </p:pic>
      <p:sp>
        <p:nvSpPr>
          <p:cNvPr id="14" name="TextBox 13"/>
          <p:cNvSpPr txBox="1"/>
          <p:nvPr/>
        </p:nvSpPr>
        <p:spPr>
          <a:xfrm>
            <a:off x="6781800" y="819090"/>
            <a:ext cx="1555663" cy="400110"/>
          </a:xfrm>
          <a:prstGeom prst="rect">
            <a:avLst/>
          </a:prstGeom>
          <a:solidFill>
            <a:schemeClr val="bg1"/>
          </a:solidFill>
          <a:ln>
            <a:solidFill>
              <a:schemeClr val="tx1"/>
            </a:solidFill>
          </a:ln>
        </p:spPr>
        <p:txBody>
          <a:bodyPr wrap="square" rtlCol="0">
            <a:spAutoFit/>
          </a:bodyPr>
          <a:lstStyle/>
          <a:p>
            <a:pPr algn="ctr"/>
            <a:r>
              <a:rPr lang="en-US" sz="1000" b="1" dirty="0" smtClean="0">
                <a:latin typeface="Arial" pitchFamily="34" charset="0"/>
                <a:cs typeface="Arial" pitchFamily="34" charset="0"/>
              </a:rPr>
              <a:t>Southern Thailand Flooding as of 1/13/17</a:t>
            </a:r>
            <a:endParaRPr lang="en-US" sz="1000" b="1" dirty="0">
              <a:latin typeface="Arial" pitchFamily="34" charset="0"/>
              <a:cs typeface="Arial" pitchFamily="34" charset="0"/>
            </a:endParaRPr>
          </a:p>
        </p:txBody>
      </p:sp>
      <p:pic>
        <p:nvPicPr>
          <p:cNvPr id="10" name="Picture 9"/>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6781800" y="4586094"/>
            <a:ext cx="1596720" cy="976506"/>
          </a:xfrm>
          <a:prstGeom prst="rect">
            <a:avLst/>
          </a:prstGeom>
          <a:noFill/>
          <a:ln w="127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1" y="1066800"/>
            <a:ext cx="5764619" cy="1721379"/>
          </a:xfrm>
          <a:prstGeom prst="rect">
            <a:avLst/>
          </a:prstGeom>
          <a:noFill/>
          <a:ln w="9525">
            <a:noFill/>
            <a:miter lim="800000"/>
            <a:headEnd/>
            <a:tailEnd/>
          </a:ln>
          <a:extLst>
            <a:ext uri="{909E8E84-426E-40DD-AFC4-6F175D3DCCD1}">
              <a14:hiddenFill xmlns="" xmlns:a14="http://schemas.microsoft.com/office/drawing/2010/main">
                <a:solidFill>
                  <a:schemeClr val="accent1"/>
                </a:solidFill>
              </a14:hiddenFill>
            </a:ext>
          </a:extLst>
        </p:spPr>
      </p:pic>
      <p:sp>
        <p:nvSpPr>
          <p:cNvPr id="31" name="TextBox 30"/>
          <p:cNvSpPr txBox="1"/>
          <p:nvPr/>
        </p:nvSpPr>
        <p:spPr>
          <a:xfrm>
            <a:off x="2" y="3634826"/>
            <a:ext cx="2362198" cy="369332"/>
          </a:xfrm>
          <a:prstGeom prst="rect">
            <a:avLst/>
          </a:prstGeom>
          <a:solidFill>
            <a:schemeClr val="bg1"/>
          </a:solidFill>
          <a:ln w="12700">
            <a:noFill/>
          </a:ln>
        </p:spPr>
        <p:txBody>
          <a:bodyPr wrap="square" rtlCol="0">
            <a:spAutoFit/>
          </a:bodyPr>
          <a:lstStyle/>
          <a:p>
            <a:pPr algn="ctr"/>
            <a:r>
              <a:rPr lang="en-US" sz="900" b="1" dirty="0" smtClean="0">
                <a:latin typeface="+mj-lt"/>
              </a:rPr>
              <a:t>Impacted </a:t>
            </a:r>
            <a:r>
              <a:rPr lang="en-US" sz="900" b="1" dirty="0" err="1" smtClean="0">
                <a:latin typeface="+mj-lt"/>
              </a:rPr>
              <a:t>Landcover</a:t>
            </a:r>
            <a:r>
              <a:rPr lang="en-US" sz="900" b="1" dirty="0" smtClean="0">
                <a:latin typeface="+mj-lt"/>
              </a:rPr>
              <a:t> (</a:t>
            </a:r>
            <a:r>
              <a:rPr lang="en-US" sz="900" b="1" dirty="0" err="1" smtClean="0">
                <a:latin typeface="+mj-lt"/>
              </a:rPr>
              <a:t>sq</a:t>
            </a:r>
            <a:r>
              <a:rPr lang="en-US" sz="900" b="1" dirty="0" smtClean="0">
                <a:latin typeface="+mj-lt"/>
              </a:rPr>
              <a:t> km.) in Thailand (as of 1/13)</a:t>
            </a:r>
            <a:endParaRPr lang="en-US" sz="900" b="1" dirty="0">
              <a:latin typeface="+mj-lt"/>
            </a:endParaRPr>
          </a:p>
        </p:txBody>
      </p:sp>
      <p:sp>
        <p:nvSpPr>
          <p:cNvPr id="34" name="TextBox 33"/>
          <p:cNvSpPr txBox="1"/>
          <p:nvPr/>
        </p:nvSpPr>
        <p:spPr>
          <a:xfrm>
            <a:off x="2100710" y="3623664"/>
            <a:ext cx="2827716" cy="369332"/>
          </a:xfrm>
          <a:prstGeom prst="rect">
            <a:avLst/>
          </a:prstGeom>
          <a:solidFill>
            <a:schemeClr val="bg1"/>
          </a:solidFill>
          <a:ln w="12700">
            <a:noFill/>
          </a:ln>
        </p:spPr>
        <p:txBody>
          <a:bodyPr wrap="square" rtlCol="0">
            <a:spAutoFit/>
          </a:bodyPr>
          <a:lstStyle/>
          <a:p>
            <a:pPr algn="ctr"/>
            <a:r>
              <a:rPr lang="en-US" sz="900" b="1" dirty="0" smtClean="0">
                <a:latin typeface="+mj-lt"/>
              </a:rPr>
              <a:t>Population Exposed to Flooding</a:t>
            </a:r>
          </a:p>
          <a:p>
            <a:pPr algn="ctr"/>
            <a:r>
              <a:rPr lang="en-US" sz="900" b="1" dirty="0" smtClean="0">
                <a:latin typeface="+mj-lt"/>
              </a:rPr>
              <a:t> (as of 1/13)</a:t>
            </a:r>
            <a:endParaRPr lang="en-US" sz="900" b="1" dirty="0">
              <a:latin typeface="+mj-lt"/>
            </a:endParaRPr>
          </a:p>
        </p:txBody>
      </p:sp>
      <p:pic>
        <p:nvPicPr>
          <p:cNvPr id="35" name="Picture 3"/>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4860346" y="3808329"/>
            <a:ext cx="787234" cy="476235"/>
          </a:xfrm>
          <a:prstGeom prst="rect">
            <a:avLst/>
          </a:prstGeom>
          <a:noFill/>
          <a:ln w="9525">
            <a:solidFill>
              <a:schemeClr val="tx1"/>
            </a:solidFill>
            <a:miter lim="800000"/>
            <a:headEnd/>
            <a:tailEnd/>
          </a:ln>
          <a:extLst>
            <a:ext uri="{909E8E84-426E-40DD-AFC4-6F175D3DCCD1}">
              <a14:hiddenFill xmlns="" xmlns:a14="http://schemas.microsoft.com/office/drawing/2010/main">
                <a:solidFill>
                  <a:schemeClr val="accent1"/>
                </a:solidFill>
              </a14:hiddenFill>
            </a:ext>
          </a:extLst>
        </p:spPr>
      </p:pic>
      <p:pic>
        <p:nvPicPr>
          <p:cNvPr id="39" name="Picture 13"/>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51635" y="4126430"/>
            <a:ext cx="1472365" cy="135997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1" name="Picture 14"/>
          <p:cNvPicPr>
            <a:picLocks noChangeAspect="1" noChangeArrowheads="1"/>
          </p:cNvPicPr>
          <p:nvPr/>
        </p:nvPicPr>
        <p:blipFill>
          <a:blip r:embed="rId11" cstate="print">
            <a:extLst>
              <a:ext uri="{28A0092B-C50C-407E-A947-70E740481C1C}">
                <a14:useLocalDpi xmlns="" xmlns:a14="http://schemas.microsoft.com/office/drawing/2010/main" val="0"/>
              </a:ext>
            </a:extLst>
          </a:blip>
          <a:srcRect/>
          <a:stretch>
            <a:fillRect/>
          </a:stretch>
        </p:blipFill>
        <p:spPr bwMode="auto">
          <a:xfrm>
            <a:off x="1524000" y="4126430"/>
            <a:ext cx="1064520" cy="134222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9" name="Bent-Up Arrow 8"/>
          <p:cNvSpPr/>
          <p:nvPr/>
        </p:nvSpPr>
        <p:spPr>
          <a:xfrm rot="10800000">
            <a:off x="900378" y="3263444"/>
            <a:ext cx="2640418" cy="401497"/>
          </a:xfrm>
          <a:prstGeom prst="bentUpArrow">
            <a:avLst/>
          </a:prstGeom>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Bent-Up Arrow 43"/>
          <p:cNvSpPr/>
          <p:nvPr/>
        </p:nvSpPr>
        <p:spPr>
          <a:xfrm rot="10800000">
            <a:off x="3352800" y="3263445"/>
            <a:ext cx="2507746" cy="409928"/>
          </a:xfrm>
          <a:prstGeom prst="bentUpArrow">
            <a:avLst/>
          </a:prstGeom>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Bent-Up Arrow 11"/>
          <p:cNvSpPr/>
          <p:nvPr/>
        </p:nvSpPr>
        <p:spPr>
          <a:xfrm rot="5400000">
            <a:off x="5011655" y="2265236"/>
            <a:ext cx="450763" cy="1260729"/>
          </a:xfrm>
          <a:prstGeom prst="ben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Bent-Up Arrow 44"/>
          <p:cNvSpPr/>
          <p:nvPr/>
        </p:nvSpPr>
        <p:spPr>
          <a:xfrm rot="5400000">
            <a:off x="4149473" y="1403054"/>
            <a:ext cx="450763" cy="2985094"/>
          </a:xfrm>
          <a:prstGeom prst="ben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Bent-Up Arrow 46"/>
          <p:cNvSpPr/>
          <p:nvPr/>
        </p:nvSpPr>
        <p:spPr>
          <a:xfrm rot="5400000">
            <a:off x="3102228" y="355808"/>
            <a:ext cx="450763" cy="5079585"/>
          </a:xfrm>
          <a:prstGeom prst="ben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2133600" y="2895601"/>
            <a:ext cx="2819400" cy="215444"/>
          </a:xfrm>
          <a:prstGeom prst="rect">
            <a:avLst/>
          </a:prstGeom>
          <a:noFill/>
        </p:spPr>
        <p:txBody>
          <a:bodyPr wrap="square" rtlCol="0">
            <a:spAutoFit/>
          </a:bodyPr>
          <a:lstStyle/>
          <a:p>
            <a:r>
              <a:rPr lang="en-US" sz="800" b="1" dirty="0" smtClean="0">
                <a:latin typeface="+mj-lt"/>
              </a:rPr>
              <a:t>Spectral Training and Image Classification</a:t>
            </a:r>
            <a:endParaRPr lang="en-US" sz="800" b="1" dirty="0">
              <a:latin typeface="+mj-lt"/>
            </a:endParaRPr>
          </a:p>
        </p:txBody>
      </p:sp>
      <p:sp>
        <p:nvSpPr>
          <p:cNvPr id="48" name="TextBox 47"/>
          <p:cNvSpPr txBox="1"/>
          <p:nvPr/>
        </p:nvSpPr>
        <p:spPr>
          <a:xfrm>
            <a:off x="2514600" y="3200400"/>
            <a:ext cx="2819400" cy="215444"/>
          </a:xfrm>
          <a:prstGeom prst="rect">
            <a:avLst/>
          </a:prstGeom>
          <a:noFill/>
        </p:spPr>
        <p:txBody>
          <a:bodyPr wrap="square" rtlCol="0">
            <a:spAutoFit/>
          </a:bodyPr>
          <a:lstStyle/>
          <a:p>
            <a:r>
              <a:rPr lang="en-US" sz="800" b="1" dirty="0" smtClean="0">
                <a:latin typeface="+mj-lt"/>
              </a:rPr>
              <a:t>Incorporate Socioeconomic Data</a:t>
            </a:r>
            <a:endParaRPr lang="en-US" sz="800" b="1" dirty="0">
              <a:latin typeface="+mj-lt"/>
            </a:endParaRPr>
          </a:p>
        </p:txBody>
      </p:sp>
      <p:sp>
        <p:nvSpPr>
          <p:cNvPr id="49" name="TextBox 48"/>
          <p:cNvSpPr txBox="1"/>
          <p:nvPr/>
        </p:nvSpPr>
        <p:spPr>
          <a:xfrm>
            <a:off x="-2" y="2547108"/>
            <a:ext cx="685801" cy="246221"/>
          </a:xfrm>
          <a:prstGeom prst="rect">
            <a:avLst/>
          </a:prstGeom>
          <a:solidFill>
            <a:schemeClr val="bg1"/>
          </a:solidFill>
          <a:ln>
            <a:solidFill>
              <a:schemeClr val="tx1"/>
            </a:solidFill>
          </a:ln>
        </p:spPr>
        <p:txBody>
          <a:bodyPr wrap="square" rtlCol="0">
            <a:spAutoFit/>
          </a:bodyPr>
          <a:lstStyle/>
          <a:p>
            <a:pPr algn="ctr"/>
            <a:r>
              <a:rPr lang="en-US" sz="1000" b="1" dirty="0" smtClean="0">
                <a:latin typeface="Arial" pitchFamily="34" charset="0"/>
                <a:cs typeface="Arial" pitchFamily="34" charset="0"/>
              </a:rPr>
              <a:t>Figure 1</a:t>
            </a:r>
            <a:endParaRPr lang="en-US" sz="1000" b="1" dirty="0">
              <a:latin typeface="Arial" pitchFamily="34" charset="0"/>
              <a:cs typeface="Arial" pitchFamily="34" charset="0"/>
            </a:endParaRPr>
          </a:p>
        </p:txBody>
      </p:sp>
      <p:sp>
        <p:nvSpPr>
          <p:cNvPr id="50" name="TextBox 49"/>
          <p:cNvSpPr txBox="1"/>
          <p:nvPr/>
        </p:nvSpPr>
        <p:spPr>
          <a:xfrm>
            <a:off x="1257300" y="2665068"/>
            <a:ext cx="228599" cy="246221"/>
          </a:xfrm>
          <a:prstGeom prst="rect">
            <a:avLst/>
          </a:prstGeom>
          <a:solidFill>
            <a:schemeClr val="bg1"/>
          </a:solidFill>
          <a:ln>
            <a:solidFill>
              <a:schemeClr val="tx1"/>
            </a:solidFill>
          </a:ln>
        </p:spPr>
        <p:txBody>
          <a:bodyPr wrap="square" rtlCol="0">
            <a:spAutoFit/>
          </a:bodyPr>
          <a:lstStyle/>
          <a:p>
            <a:pPr algn="ctr"/>
            <a:r>
              <a:rPr lang="en-US" sz="1000" b="1" dirty="0" smtClean="0">
                <a:latin typeface="Arial" pitchFamily="34" charset="0"/>
                <a:cs typeface="Arial" pitchFamily="34" charset="0"/>
              </a:rPr>
              <a:t>A</a:t>
            </a:r>
            <a:endParaRPr lang="en-US" sz="1000" b="1" dirty="0">
              <a:latin typeface="Arial" pitchFamily="34" charset="0"/>
              <a:cs typeface="Arial" pitchFamily="34" charset="0"/>
            </a:endParaRPr>
          </a:p>
        </p:txBody>
      </p:sp>
      <p:sp>
        <p:nvSpPr>
          <p:cNvPr id="51" name="TextBox 50"/>
          <p:cNvSpPr txBox="1"/>
          <p:nvPr/>
        </p:nvSpPr>
        <p:spPr>
          <a:xfrm>
            <a:off x="3438524" y="2665067"/>
            <a:ext cx="228599" cy="246221"/>
          </a:xfrm>
          <a:prstGeom prst="rect">
            <a:avLst/>
          </a:prstGeom>
          <a:solidFill>
            <a:schemeClr val="bg1"/>
          </a:solidFill>
          <a:ln>
            <a:solidFill>
              <a:schemeClr val="tx1"/>
            </a:solidFill>
          </a:ln>
        </p:spPr>
        <p:txBody>
          <a:bodyPr wrap="square" rtlCol="0">
            <a:spAutoFit/>
          </a:bodyPr>
          <a:lstStyle/>
          <a:p>
            <a:pPr algn="ctr"/>
            <a:r>
              <a:rPr lang="en-US" sz="1000" b="1" dirty="0" smtClean="0">
                <a:latin typeface="Arial" pitchFamily="34" charset="0"/>
                <a:cs typeface="Arial" pitchFamily="34" charset="0"/>
              </a:rPr>
              <a:t>B</a:t>
            </a:r>
            <a:endParaRPr lang="en-US" sz="1000" b="1" dirty="0">
              <a:latin typeface="Arial" pitchFamily="34" charset="0"/>
              <a:cs typeface="Arial" pitchFamily="34" charset="0"/>
            </a:endParaRPr>
          </a:p>
        </p:txBody>
      </p:sp>
      <p:sp>
        <p:nvSpPr>
          <p:cNvPr id="52" name="TextBox 51"/>
          <p:cNvSpPr txBox="1"/>
          <p:nvPr/>
        </p:nvSpPr>
        <p:spPr>
          <a:xfrm>
            <a:off x="5029201" y="2665066"/>
            <a:ext cx="228599" cy="246221"/>
          </a:xfrm>
          <a:prstGeom prst="rect">
            <a:avLst/>
          </a:prstGeom>
          <a:solidFill>
            <a:schemeClr val="bg1"/>
          </a:solidFill>
          <a:ln>
            <a:solidFill>
              <a:schemeClr val="tx1"/>
            </a:solidFill>
          </a:ln>
        </p:spPr>
        <p:txBody>
          <a:bodyPr wrap="square" rtlCol="0">
            <a:spAutoFit/>
          </a:bodyPr>
          <a:lstStyle/>
          <a:p>
            <a:pPr algn="ctr"/>
            <a:r>
              <a:rPr lang="en-US" sz="1000" b="1" dirty="0" smtClean="0">
                <a:latin typeface="Arial" pitchFamily="34" charset="0"/>
                <a:cs typeface="Arial" pitchFamily="34" charset="0"/>
              </a:rPr>
              <a:t>C</a:t>
            </a:r>
            <a:endParaRPr lang="en-US" sz="1000" b="1" dirty="0">
              <a:latin typeface="Arial" pitchFamily="34" charset="0"/>
              <a:cs typeface="Arial" pitchFamily="34" charset="0"/>
            </a:endParaRPr>
          </a:p>
        </p:txBody>
      </p:sp>
      <p:sp>
        <p:nvSpPr>
          <p:cNvPr id="53" name="TextBox 52"/>
          <p:cNvSpPr txBox="1"/>
          <p:nvPr/>
        </p:nvSpPr>
        <p:spPr>
          <a:xfrm>
            <a:off x="5867402" y="1021821"/>
            <a:ext cx="685801" cy="246221"/>
          </a:xfrm>
          <a:prstGeom prst="rect">
            <a:avLst/>
          </a:prstGeom>
          <a:solidFill>
            <a:schemeClr val="bg1"/>
          </a:solidFill>
          <a:ln>
            <a:solidFill>
              <a:schemeClr val="tx1"/>
            </a:solidFill>
          </a:ln>
        </p:spPr>
        <p:txBody>
          <a:bodyPr wrap="square" rtlCol="0">
            <a:spAutoFit/>
          </a:bodyPr>
          <a:lstStyle/>
          <a:p>
            <a:pPr algn="ctr"/>
            <a:r>
              <a:rPr lang="en-US" sz="1000" b="1" dirty="0" smtClean="0">
                <a:latin typeface="Arial" pitchFamily="34" charset="0"/>
                <a:cs typeface="Arial" pitchFamily="34" charset="0"/>
              </a:rPr>
              <a:t>Figure 2</a:t>
            </a:r>
            <a:endParaRPr lang="en-US" sz="1000" b="1" dirty="0">
              <a:latin typeface="Arial" pitchFamily="34" charset="0"/>
              <a:cs typeface="Arial" pitchFamily="34" charset="0"/>
            </a:endParaRPr>
          </a:p>
        </p:txBody>
      </p:sp>
      <p:sp>
        <p:nvSpPr>
          <p:cNvPr id="54" name="TextBox 53"/>
          <p:cNvSpPr txBox="1"/>
          <p:nvPr/>
        </p:nvSpPr>
        <p:spPr>
          <a:xfrm>
            <a:off x="2209800" y="5334000"/>
            <a:ext cx="685801" cy="246221"/>
          </a:xfrm>
          <a:prstGeom prst="rect">
            <a:avLst/>
          </a:prstGeom>
          <a:solidFill>
            <a:schemeClr val="bg1"/>
          </a:solidFill>
          <a:ln>
            <a:solidFill>
              <a:schemeClr val="tx1"/>
            </a:solidFill>
          </a:ln>
        </p:spPr>
        <p:txBody>
          <a:bodyPr wrap="square" rtlCol="0">
            <a:spAutoFit/>
          </a:bodyPr>
          <a:lstStyle/>
          <a:p>
            <a:pPr algn="ctr"/>
            <a:r>
              <a:rPr lang="en-US" sz="1000" b="1" dirty="0" smtClean="0">
                <a:latin typeface="Arial" pitchFamily="34" charset="0"/>
                <a:cs typeface="Arial" pitchFamily="34" charset="0"/>
              </a:rPr>
              <a:t>Figure 3</a:t>
            </a:r>
            <a:endParaRPr lang="en-US" sz="1000" b="1" dirty="0">
              <a:latin typeface="Arial" pitchFamily="34" charset="0"/>
              <a:cs typeface="Arial" pitchFamily="34" charset="0"/>
            </a:endParaRPr>
          </a:p>
        </p:txBody>
      </p:sp>
      <p:sp>
        <p:nvSpPr>
          <p:cNvPr id="56" name="TextBox 55"/>
          <p:cNvSpPr txBox="1"/>
          <p:nvPr/>
        </p:nvSpPr>
        <p:spPr>
          <a:xfrm>
            <a:off x="671778" y="5363289"/>
            <a:ext cx="228599" cy="246221"/>
          </a:xfrm>
          <a:prstGeom prst="rect">
            <a:avLst/>
          </a:prstGeom>
          <a:solidFill>
            <a:schemeClr val="bg1"/>
          </a:solidFill>
          <a:ln>
            <a:solidFill>
              <a:schemeClr val="tx1"/>
            </a:solidFill>
          </a:ln>
        </p:spPr>
        <p:txBody>
          <a:bodyPr wrap="square" rtlCol="0">
            <a:spAutoFit/>
          </a:bodyPr>
          <a:lstStyle/>
          <a:p>
            <a:pPr algn="ctr"/>
            <a:r>
              <a:rPr lang="en-US" sz="1000" b="1" dirty="0" smtClean="0">
                <a:latin typeface="Arial" pitchFamily="34" charset="0"/>
                <a:cs typeface="Arial" pitchFamily="34" charset="0"/>
              </a:rPr>
              <a:t>A</a:t>
            </a:r>
            <a:endParaRPr lang="en-US" sz="1000" b="1" dirty="0">
              <a:latin typeface="Arial" pitchFamily="34" charset="0"/>
              <a:cs typeface="Arial" pitchFamily="34" charset="0"/>
            </a:endParaRPr>
          </a:p>
        </p:txBody>
      </p:sp>
      <p:sp>
        <p:nvSpPr>
          <p:cNvPr id="57" name="TextBox 56"/>
          <p:cNvSpPr txBox="1"/>
          <p:nvPr/>
        </p:nvSpPr>
        <p:spPr>
          <a:xfrm>
            <a:off x="3048000" y="4046446"/>
            <a:ext cx="228599" cy="246221"/>
          </a:xfrm>
          <a:prstGeom prst="rect">
            <a:avLst/>
          </a:prstGeom>
          <a:solidFill>
            <a:schemeClr val="bg1"/>
          </a:solidFill>
          <a:ln>
            <a:solidFill>
              <a:schemeClr val="tx1"/>
            </a:solidFill>
          </a:ln>
        </p:spPr>
        <p:txBody>
          <a:bodyPr wrap="square" rtlCol="0">
            <a:spAutoFit/>
          </a:bodyPr>
          <a:lstStyle/>
          <a:p>
            <a:pPr algn="ctr"/>
            <a:r>
              <a:rPr lang="en-US" sz="1000" b="1" dirty="0" smtClean="0">
                <a:latin typeface="Arial" pitchFamily="34" charset="0"/>
                <a:cs typeface="Arial" pitchFamily="34" charset="0"/>
              </a:rPr>
              <a:t>B</a:t>
            </a:r>
            <a:endParaRPr lang="en-US" sz="1000" b="1" dirty="0">
              <a:latin typeface="Arial" pitchFamily="34" charset="0"/>
              <a:cs typeface="Arial" pitchFamily="34" charset="0"/>
            </a:endParaRPr>
          </a:p>
        </p:txBody>
      </p:sp>
      <p:sp>
        <p:nvSpPr>
          <p:cNvPr id="33" name="TextBox 32"/>
          <p:cNvSpPr txBox="1"/>
          <p:nvPr/>
        </p:nvSpPr>
        <p:spPr>
          <a:xfrm>
            <a:off x="0" y="6525344"/>
            <a:ext cx="4283968" cy="338554"/>
          </a:xfrm>
          <a:prstGeom prst="rect">
            <a:avLst/>
          </a:prstGeom>
          <a:noFill/>
        </p:spPr>
        <p:txBody>
          <a:bodyPr wrap="square" rtlCol="0">
            <a:spAutoFit/>
          </a:bodyPr>
          <a:lstStyle/>
          <a:p>
            <a:pPr eaLnBrk="1" fontAlgn="auto" hangingPunct="1">
              <a:spcBef>
                <a:spcPts val="0"/>
              </a:spcBef>
              <a:spcAft>
                <a:spcPts val="0"/>
              </a:spcAft>
            </a:pPr>
            <a:r>
              <a:rPr lang="en-US" sz="1600" b="0" dirty="0" smtClean="0">
                <a:solidFill>
                  <a:schemeClr val="tx1"/>
                </a:solidFill>
                <a:latin typeface="Calibri"/>
              </a:rPr>
              <a:t>Credit: A. </a:t>
            </a:r>
            <a:r>
              <a:rPr lang="en-US" sz="1600" b="0" dirty="0" err="1" smtClean="0">
                <a:solidFill>
                  <a:schemeClr val="tx1"/>
                </a:solidFill>
                <a:latin typeface="Calibri"/>
              </a:rPr>
              <a:t>Ahamed</a:t>
            </a:r>
            <a:r>
              <a:rPr lang="en-US" sz="1600" b="0" dirty="0" smtClean="0">
                <a:solidFill>
                  <a:schemeClr val="tx1"/>
                </a:solidFill>
                <a:latin typeface="Calibri"/>
              </a:rPr>
              <a:t>, J. </a:t>
            </a:r>
            <a:r>
              <a:rPr lang="en-US" sz="1600" b="0" dirty="0" err="1" smtClean="0">
                <a:solidFill>
                  <a:schemeClr val="tx1"/>
                </a:solidFill>
                <a:latin typeface="Calibri"/>
              </a:rPr>
              <a:t>Bolten</a:t>
            </a:r>
            <a:r>
              <a:rPr lang="en-US" sz="1600" b="0" dirty="0" smtClean="0">
                <a:solidFill>
                  <a:schemeClr val="tx1"/>
                </a:solidFill>
                <a:latin typeface="Calibri"/>
              </a:rPr>
              <a:t>, NASA GSFC</a:t>
            </a:r>
            <a:endParaRPr lang="en-US" sz="1600" b="0" dirty="0">
              <a:solidFill>
                <a:schemeClr val="tx1"/>
              </a:solidFill>
              <a:latin typeface="Calibri"/>
            </a:endParaRPr>
          </a:p>
        </p:txBody>
      </p:sp>
      <p:sp>
        <p:nvSpPr>
          <p:cNvPr id="36" name="Title 1"/>
          <p:cNvSpPr txBox="1">
            <a:spLocks/>
          </p:cNvSpPr>
          <p:nvPr/>
        </p:nvSpPr>
        <p:spPr>
          <a:xfrm>
            <a:off x="251520" y="116632"/>
            <a:ext cx="8892480" cy="792386"/>
          </a:xfrm>
          <a:prstGeom prst="rect">
            <a:avLst/>
          </a:prstGeom>
        </p:spPr>
        <p:txBody>
          <a:bodyPr/>
          <a:lstStyle/>
          <a:p>
            <a:pPr marL="0" marR="0" lvl="0" indent="0" algn="ctr" defTabSz="903288" rtl="0" eaLnBrk="0" fontAlgn="base" latinLnBrk="0" hangingPunct="0">
              <a:lnSpc>
                <a:spcPct val="100000"/>
              </a:lnSpc>
              <a:spcBef>
                <a:spcPct val="0"/>
              </a:spcBef>
              <a:spcAft>
                <a:spcPct val="0"/>
              </a:spcAft>
              <a:buClrTx/>
              <a:buSzTx/>
              <a:buFontTx/>
              <a:buNone/>
              <a:tabLst/>
              <a:defRPr/>
            </a:pPr>
            <a:r>
              <a:rPr kumimoji="0" lang="en-US" altLang="en-US" sz="3200" b="1" i="0" u="none" strike="noStrike" kern="0" cap="none" spc="0" normalizeH="0" baseline="0" noProof="0" dirty="0" smtClean="0">
                <a:ln>
                  <a:noFill/>
                </a:ln>
                <a:solidFill>
                  <a:schemeClr val="tx2"/>
                </a:solidFill>
                <a:effectLst/>
                <a:uLnTx/>
                <a:uFillTx/>
                <a:latin typeface="+mj-lt"/>
                <a:ea typeface="+mj-ea"/>
                <a:cs typeface="+mj-cs"/>
              </a:rPr>
              <a:t>Objective B: SE Asia Component Status (3/10)</a:t>
            </a:r>
            <a:endParaRPr kumimoji="0" lang="en-US" altLang="en-US" sz="3200" b="0" i="0" u="none" strike="noStrike" kern="0" cap="none" spc="0" normalizeH="0" baseline="0" noProof="0" dirty="0" smtClean="0">
              <a:ln>
                <a:noFill/>
              </a:ln>
              <a:solidFill>
                <a:schemeClr val="tx2"/>
              </a:solidFill>
              <a:effectLst/>
              <a:uLnTx/>
              <a:uFillTx/>
              <a:latin typeface="+mj-lt"/>
              <a:ea typeface="+mj-ea"/>
              <a:cs typeface="+mj-cs"/>
            </a:endParaRPr>
          </a:p>
        </p:txBody>
      </p:sp>
    </p:spTree>
    <p:extLst>
      <p:ext uri="{BB962C8B-B14F-4D97-AF65-F5344CB8AC3E}">
        <p14:creationId xmlns="" xmlns:p14="http://schemas.microsoft.com/office/powerpoint/2010/main" val="4260700598"/>
      </p:ext>
    </p:extLst>
  </p:cSld>
  <p:clrMapOvr>
    <a:masterClrMapping/>
  </p:clrMapOvr>
  <p:transition spd="med"/>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 y="2"/>
            <a:ext cx="834169" cy="709821"/>
          </a:xfrm>
          <a:prstGeom prst="rect">
            <a:avLst/>
          </a:prstGeom>
        </p:spPr>
      </p:pic>
      <p:sp>
        <p:nvSpPr>
          <p:cNvPr id="6" name="TextBox 5"/>
          <p:cNvSpPr txBox="1"/>
          <p:nvPr/>
        </p:nvSpPr>
        <p:spPr>
          <a:xfrm>
            <a:off x="235037" y="5867400"/>
            <a:ext cx="8610600" cy="523220"/>
          </a:xfrm>
          <a:prstGeom prst="rect">
            <a:avLst/>
          </a:prstGeom>
          <a:solidFill>
            <a:srgbClr val="CCFFCC"/>
          </a:solidFill>
          <a:ln w="19050">
            <a:solidFill>
              <a:schemeClr val="tx1"/>
            </a:solidFill>
          </a:ln>
        </p:spPr>
        <p:txBody>
          <a:bodyPr wrap="square" rtlCol="0">
            <a:spAutoFit/>
          </a:bodyPr>
          <a:lstStyle/>
          <a:p>
            <a:pPr algn="just"/>
            <a:r>
              <a:rPr lang="en-US" sz="1400" b="1" dirty="0" smtClean="0">
                <a:latin typeface="+mn-lt"/>
              </a:rPr>
              <a:t>Near Real Time MODIS observations improve impact </a:t>
            </a:r>
            <a:r>
              <a:rPr lang="en-US" sz="1400" b="1" smtClean="0">
                <a:latin typeface="+mn-lt"/>
              </a:rPr>
              <a:t>assessments for flood </a:t>
            </a:r>
            <a:r>
              <a:rPr lang="en-US" sz="1400" b="1" dirty="0" smtClean="0">
                <a:latin typeface="+mn-lt"/>
              </a:rPr>
              <a:t>events reported by international agencies in the flood-prone </a:t>
            </a:r>
            <a:r>
              <a:rPr lang="en-US" sz="1400" b="1" dirty="0">
                <a:latin typeface="+mn-lt"/>
              </a:rPr>
              <a:t>Lower Mekong </a:t>
            </a:r>
            <a:r>
              <a:rPr lang="en-US" sz="1400" b="1" dirty="0" smtClean="0">
                <a:latin typeface="+mn-lt"/>
              </a:rPr>
              <a:t>region of Southeast Asia. </a:t>
            </a:r>
            <a:endParaRPr lang="en-US" sz="1300" b="1" dirty="0">
              <a:latin typeface="+mn-lt"/>
            </a:endParaRPr>
          </a:p>
        </p:txBody>
      </p:sp>
      <p:sp>
        <p:nvSpPr>
          <p:cNvPr id="12" name="TextBox 11"/>
          <p:cNvSpPr txBox="1"/>
          <p:nvPr/>
        </p:nvSpPr>
        <p:spPr>
          <a:xfrm>
            <a:off x="3200401" y="1066800"/>
            <a:ext cx="2286000" cy="400110"/>
          </a:xfrm>
          <a:prstGeom prst="rect">
            <a:avLst/>
          </a:prstGeom>
          <a:solidFill>
            <a:schemeClr val="bg1"/>
          </a:solidFill>
          <a:ln w="12700">
            <a:solidFill>
              <a:schemeClr val="tx1"/>
            </a:solidFill>
          </a:ln>
        </p:spPr>
        <p:txBody>
          <a:bodyPr wrap="square" rtlCol="0">
            <a:spAutoFit/>
          </a:bodyPr>
          <a:lstStyle/>
          <a:p>
            <a:pPr algn="ctr"/>
            <a:r>
              <a:rPr lang="en-US" sz="1000" b="1" dirty="0" smtClean="0">
                <a:latin typeface="Arial" pitchFamily="34" charset="0"/>
                <a:cs typeface="Arial" pitchFamily="34" charset="0"/>
              </a:rPr>
              <a:t>Figure 1: MODIS-NDVI Composite (10/27/2016 – 11/06/2016)</a:t>
            </a:r>
            <a:endParaRPr lang="en-US" sz="1000" b="1" dirty="0">
              <a:latin typeface="Arial" pitchFamily="34" charset="0"/>
              <a:cs typeface="Arial" pitchFamily="34" charset="0"/>
            </a:endParaRPr>
          </a:p>
        </p:txBody>
      </p:sp>
      <p:pic>
        <p:nvPicPr>
          <p:cNvPr id="2"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286000" y="1463037"/>
            <a:ext cx="4115126" cy="3794763"/>
          </a:xfrm>
          <a:prstGeom prst="rect">
            <a:avLst/>
          </a:prstGeom>
          <a:noFill/>
          <a:ln w="12700">
            <a:solidFill>
              <a:schemeClr val="tx1"/>
            </a:solidFill>
            <a:miter lim="800000"/>
            <a:headEnd/>
            <a:tailEnd/>
          </a:ln>
          <a:extLst>
            <a:ext uri="{909E8E84-426E-40DD-AFC4-6F175D3DCCD1}">
              <a14:hiddenFill xmlns=""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5199" y="942975"/>
            <a:ext cx="2848192" cy="2367026"/>
          </a:xfrm>
          <a:prstGeom prst="rect">
            <a:avLst/>
          </a:prstGeom>
          <a:noFill/>
          <a:ln w="12700">
            <a:solidFill>
              <a:schemeClr val="tx1"/>
            </a:solidFill>
            <a:miter lim="800000"/>
            <a:headEnd/>
            <a:tailEnd/>
          </a:ln>
          <a:extLst>
            <a:ext uri="{909E8E84-426E-40DD-AFC4-6F175D3DCCD1}">
              <a14:hiddenFill xmlns="" xmlns:a14="http://schemas.microsoft.com/office/drawing/2010/main">
                <a:solidFill>
                  <a:schemeClr val="accent1"/>
                </a:solidFill>
              </a14:hiddenFill>
            </a:ext>
          </a:extLst>
        </p:spPr>
      </p:pic>
      <p:cxnSp>
        <p:nvCxnSpPr>
          <p:cNvPr id="5" name="Straight Connector 4"/>
          <p:cNvCxnSpPr>
            <a:endCxn id="1027" idx="3"/>
          </p:cNvCxnSpPr>
          <p:nvPr/>
        </p:nvCxnSpPr>
        <p:spPr>
          <a:xfrm flipH="1" flipV="1">
            <a:off x="2893391" y="2126488"/>
            <a:ext cx="459410" cy="31191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1028" name="Picture 4"/>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5866470" y="942975"/>
            <a:ext cx="3258798" cy="2486025"/>
          </a:xfrm>
          <a:prstGeom prst="rect">
            <a:avLst/>
          </a:prstGeom>
          <a:noFill/>
          <a:ln w="12700">
            <a:solidFill>
              <a:schemeClr val="tx1"/>
            </a:solidFill>
            <a:miter lim="800000"/>
            <a:headEnd/>
            <a:tailEnd/>
          </a:ln>
          <a:extLst>
            <a:ext uri="{909E8E84-426E-40DD-AFC4-6F175D3DCCD1}">
              <a14:hiddenFill xmlns="" xmlns:a14="http://schemas.microsoft.com/office/drawing/2010/main">
                <a:solidFill>
                  <a:schemeClr val="accent1"/>
                </a:solidFill>
              </a14:hiddenFill>
            </a:ext>
          </a:extLst>
        </p:spPr>
      </p:pic>
      <p:cxnSp>
        <p:nvCxnSpPr>
          <p:cNvPr id="13" name="Straight Connector 12"/>
          <p:cNvCxnSpPr/>
          <p:nvPr/>
        </p:nvCxnSpPr>
        <p:spPr>
          <a:xfrm flipV="1">
            <a:off x="5029200" y="2185988"/>
            <a:ext cx="837270" cy="25241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endCxn id="30" idx="1"/>
          </p:cNvCxnSpPr>
          <p:nvPr/>
        </p:nvCxnSpPr>
        <p:spPr>
          <a:xfrm>
            <a:off x="5334000" y="2819400"/>
            <a:ext cx="762000" cy="184359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18" name="Picture 3"/>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30241" y="3411704"/>
            <a:ext cx="2843724" cy="2355888"/>
          </a:xfrm>
          <a:prstGeom prst="rect">
            <a:avLst/>
          </a:prstGeom>
          <a:noFill/>
          <a:ln w="12700">
            <a:solidFill>
              <a:schemeClr val="tx1"/>
            </a:solidFill>
            <a:miter lim="800000"/>
            <a:headEnd/>
            <a:tailEnd/>
          </a:ln>
          <a:extLst>
            <a:ext uri="{909E8E84-426E-40DD-AFC4-6F175D3DCCD1}">
              <a14:hiddenFill xmlns="" xmlns:a14="http://schemas.microsoft.com/office/drawing/2010/main">
                <a:solidFill>
                  <a:schemeClr val="accent1"/>
                </a:solidFill>
              </a14:hiddenFill>
            </a:ext>
          </a:extLst>
        </p:spPr>
      </p:pic>
      <p:cxnSp>
        <p:nvCxnSpPr>
          <p:cNvPr id="24" name="Straight Connector 23"/>
          <p:cNvCxnSpPr>
            <a:endCxn id="18" idx="3"/>
          </p:cNvCxnSpPr>
          <p:nvPr/>
        </p:nvCxnSpPr>
        <p:spPr>
          <a:xfrm flipH="1">
            <a:off x="2873965" y="3310002"/>
            <a:ext cx="555035" cy="127964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2932595" y="5320791"/>
            <a:ext cx="344006" cy="20640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276600" y="5300881"/>
            <a:ext cx="2969083" cy="246221"/>
          </a:xfrm>
          <a:prstGeom prst="rect">
            <a:avLst/>
          </a:prstGeom>
        </p:spPr>
        <p:txBody>
          <a:bodyPr wrap="none">
            <a:spAutoFit/>
          </a:bodyPr>
          <a:lstStyle/>
          <a:p>
            <a:r>
              <a:rPr lang="en-US" sz="1000" dirty="0" smtClean="0">
                <a:latin typeface="Arial" pitchFamily="34" charset="0"/>
                <a:cs typeface="Arial" pitchFamily="34" charset="0"/>
              </a:rPr>
              <a:t>Provinces Experiencing Flooding (Red Cross)</a:t>
            </a:r>
            <a:endParaRPr lang="en-US" sz="1000" dirty="0">
              <a:latin typeface="Arial" pitchFamily="34" charset="0"/>
              <a:cs typeface="Arial" pitchFamily="34" charset="0"/>
            </a:endParaRPr>
          </a:p>
        </p:txBody>
      </p:sp>
      <p:sp>
        <p:nvSpPr>
          <p:cNvPr id="19" name="Rectangle 18"/>
          <p:cNvSpPr/>
          <p:nvPr/>
        </p:nvSpPr>
        <p:spPr>
          <a:xfrm>
            <a:off x="2932595" y="5590691"/>
            <a:ext cx="344005" cy="18091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3291373" y="5558039"/>
            <a:ext cx="2627642" cy="246221"/>
          </a:xfrm>
          <a:prstGeom prst="rect">
            <a:avLst/>
          </a:prstGeom>
        </p:spPr>
        <p:txBody>
          <a:bodyPr wrap="none">
            <a:spAutoFit/>
          </a:bodyPr>
          <a:lstStyle/>
          <a:p>
            <a:r>
              <a:rPr lang="en-US" sz="1000" dirty="0" smtClean="0">
                <a:latin typeface="Arial" pitchFamily="34" charset="0"/>
                <a:cs typeface="Arial" pitchFamily="34" charset="0"/>
              </a:rPr>
              <a:t>Real Time Surface Water (MODIS; 250m)</a:t>
            </a:r>
            <a:endParaRPr lang="en-US" sz="1000" dirty="0">
              <a:latin typeface="Arial" pitchFamily="34" charset="0"/>
              <a:cs typeface="Arial" pitchFamily="34" charset="0"/>
            </a:endParaRPr>
          </a:p>
        </p:txBody>
      </p:sp>
      <p:sp>
        <p:nvSpPr>
          <p:cNvPr id="9" name="TextBox 8"/>
          <p:cNvSpPr txBox="1"/>
          <p:nvPr/>
        </p:nvSpPr>
        <p:spPr>
          <a:xfrm>
            <a:off x="3465111" y="3474129"/>
            <a:ext cx="730337" cy="246221"/>
          </a:xfrm>
          <a:prstGeom prst="rect">
            <a:avLst/>
          </a:prstGeom>
          <a:noFill/>
        </p:spPr>
        <p:txBody>
          <a:bodyPr wrap="square" rtlCol="0">
            <a:spAutoFit/>
          </a:bodyPr>
          <a:lstStyle/>
          <a:p>
            <a:r>
              <a:rPr lang="en-US" sz="1000" b="1" dirty="0" smtClean="0">
                <a:latin typeface="Arial" pitchFamily="34" charset="0"/>
                <a:cs typeface="Arial" pitchFamily="34" charset="0"/>
              </a:rPr>
              <a:t>Thailand</a:t>
            </a:r>
            <a:endParaRPr lang="en-US" sz="1000" b="1" dirty="0">
              <a:latin typeface="Arial" pitchFamily="34" charset="0"/>
              <a:cs typeface="Arial" pitchFamily="34" charset="0"/>
            </a:endParaRPr>
          </a:p>
        </p:txBody>
      </p:sp>
      <p:sp>
        <p:nvSpPr>
          <p:cNvPr id="22" name="TextBox 21"/>
          <p:cNvSpPr txBox="1"/>
          <p:nvPr/>
        </p:nvSpPr>
        <p:spPr>
          <a:xfrm>
            <a:off x="5136133" y="4123276"/>
            <a:ext cx="730337" cy="246221"/>
          </a:xfrm>
          <a:prstGeom prst="rect">
            <a:avLst/>
          </a:prstGeom>
          <a:noFill/>
        </p:spPr>
        <p:txBody>
          <a:bodyPr wrap="square" rtlCol="0">
            <a:spAutoFit/>
          </a:bodyPr>
          <a:lstStyle/>
          <a:p>
            <a:r>
              <a:rPr lang="en-US" sz="1000" b="1" dirty="0" smtClean="0">
                <a:latin typeface="Arial" pitchFamily="34" charset="0"/>
                <a:cs typeface="Arial" pitchFamily="34" charset="0"/>
              </a:rPr>
              <a:t>Vietnam</a:t>
            </a:r>
            <a:endParaRPr lang="en-US" sz="1000" b="1" dirty="0">
              <a:latin typeface="Arial" pitchFamily="34" charset="0"/>
              <a:cs typeface="Arial" pitchFamily="34" charset="0"/>
            </a:endParaRPr>
          </a:p>
        </p:txBody>
      </p:sp>
      <p:sp>
        <p:nvSpPr>
          <p:cNvPr id="23" name="TextBox 22"/>
          <p:cNvSpPr txBox="1"/>
          <p:nvPr/>
        </p:nvSpPr>
        <p:spPr>
          <a:xfrm>
            <a:off x="4664031" y="3656494"/>
            <a:ext cx="837270" cy="246221"/>
          </a:xfrm>
          <a:prstGeom prst="rect">
            <a:avLst/>
          </a:prstGeom>
          <a:noFill/>
        </p:spPr>
        <p:txBody>
          <a:bodyPr wrap="square" rtlCol="0">
            <a:spAutoFit/>
          </a:bodyPr>
          <a:lstStyle/>
          <a:p>
            <a:r>
              <a:rPr lang="en-US" sz="1000" b="1" dirty="0" smtClean="0">
                <a:latin typeface="Arial" pitchFamily="34" charset="0"/>
                <a:cs typeface="Arial" pitchFamily="34" charset="0"/>
              </a:rPr>
              <a:t>Cambodia</a:t>
            </a:r>
            <a:endParaRPr lang="en-US" sz="1000" b="1" dirty="0">
              <a:latin typeface="Arial" pitchFamily="34" charset="0"/>
              <a:cs typeface="Arial" pitchFamily="34" charset="0"/>
            </a:endParaRPr>
          </a:p>
        </p:txBody>
      </p:sp>
      <p:sp>
        <p:nvSpPr>
          <p:cNvPr id="25" name="TextBox 24"/>
          <p:cNvSpPr txBox="1"/>
          <p:nvPr/>
        </p:nvSpPr>
        <p:spPr>
          <a:xfrm>
            <a:off x="3776813" y="2209800"/>
            <a:ext cx="837270" cy="246221"/>
          </a:xfrm>
          <a:prstGeom prst="rect">
            <a:avLst/>
          </a:prstGeom>
          <a:noFill/>
        </p:spPr>
        <p:txBody>
          <a:bodyPr wrap="square" rtlCol="0">
            <a:spAutoFit/>
          </a:bodyPr>
          <a:lstStyle/>
          <a:p>
            <a:r>
              <a:rPr lang="en-US" sz="1000" b="1" dirty="0" smtClean="0">
                <a:latin typeface="Arial" pitchFamily="34" charset="0"/>
                <a:cs typeface="Arial" pitchFamily="34" charset="0"/>
              </a:rPr>
              <a:t>Laos</a:t>
            </a:r>
            <a:endParaRPr lang="en-US" sz="1000" b="1" dirty="0">
              <a:latin typeface="Arial" pitchFamily="34" charset="0"/>
              <a:cs typeface="Arial" pitchFamily="34" charset="0"/>
            </a:endParaRPr>
          </a:p>
        </p:txBody>
      </p:sp>
      <p:sp>
        <p:nvSpPr>
          <p:cNvPr id="7" name="Rectangle 6"/>
          <p:cNvSpPr/>
          <p:nvPr/>
        </p:nvSpPr>
        <p:spPr>
          <a:xfrm>
            <a:off x="0" y="3048000"/>
            <a:ext cx="681597" cy="246221"/>
          </a:xfrm>
          <a:prstGeom prst="rect">
            <a:avLst/>
          </a:prstGeom>
        </p:spPr>
        <p:txBody>
          <a:bodyPr wrap="none">
            <a:spAutoFit/>
          </a:bodyPr>
          <a:lstStyle/>
          <a:p>
            <a:r>
              <a:rPr lang="en-US" sz="1000" b="1" dirty="0">
                <a:latin typeface="Arial" pitchFamily="34" charset="0"/>
                <a:cs typeface="Arial" pitchFamily="34" charset="0"/>
              </a:rPr>
              <a:t>Figure </a:t>
            </a:r>
            <a:r>
              <a:rPr lang="en-US" sz="1000" b="1" dirty="0" smtClean="0">
                <a:latin typeface="Arial" pitchFamily="34" charset="0"/>
                <a:cs typeface="Arial" pitchFamily="34" charset="0"/>
              </a:rPr>
              <a:t>2</a:t>
            </a:r>
            <a:endParaRPr lang="en-US" sz="1000" dirty="0">
              <a:latin typeface="Arial" pitchFamily="34" charset="0"/>
              <a:cs typeface="Arial" pitchFamily="34" charset="0"/>
            </a:endParaRPr>
          </a:p>
        </p:txBody>
      </p:sp>
      <p:sp>
        <p:nvSpPr>
          <p:cNvPr id="10" name="Rectangle 9"/>
          <p:cNvSpPr/>
          <p:nvPr/>
        </p:nvSpPr>
        <p:spPr>
          <a:xfrm flipH="1">
            <a:off x="5867400" y="3200400"/>
            <a:ext cx="762000" cy="246221"/>
          </a:xfrm>
          <a:prstGeom prst="rect">
            <a:avLst/>
          </a:prstGeom>
        </p:spPr>
        <p:txBody>
          <a:bodyPr wrap="square">
            <a:spAutoFit/>
          </a:bodyPr>
          <a:lstStyle/>
          <a:p>
            <a:r>
              <a:rPr lang="en-US" sz="1000" b="1" dirty="0">
                <a:latin typeface="Arial" pitchFamily="34" charset="0"/>
                <a:cs typeface="Arial" pitchFamily="34" charset="0"/>
              </a:rPr>
              <a:t>Figure </a:t>
            </a:r>
            <a:r>
              <a:rPr lang="en-US" sz="1000" b="1" dirty="0" smtClean="0">
                <a:latin typeface="Arial" pitchFamily="34" charset="0"/>
                <a:cs typeface="Arial" pitchFamily="34" charset="0"/>
              </a:rPr>
              <a:t>3</a:t>
            </a:r>
            <a:endParaRPr lang="en-US" sz="1000" dirty="0">
              <a:latin typeface="Arial" pitchFamily="34" charset="0"/>
              <a:cs typeface="Arial" pitchFamily="34" charset="0"/>
            </a:endParaRPr>
          </a:p>
        </p:txBody>
      </p:sp>
      <p:sp>
        <p:nvSpPr>
          <p:cNvPr id="27" name="Rectangle 26"/>
          <p:cNvSpPr/>
          <p:nvPr/>
        </p:nvSpPr>
        <p:spPr>
          <a:xfrm flipH="1">
            <a:off x="13677" y="5486400"/>
            <a:ext cx="762000" cy="246221"/>
          </a:xfrm>
          <a:prstGeom prst="rect">
            <a:avLst/>
          </a:prstGeom>
        </p:spPr>
        <p:txBody>
          <a:bodyPr wrap="square">
            <a:spAutoFit/>
          </a:bodyPr>
          <a:lstStyle/>
          <a:p>
            <a:r>
              <a:rPr lang="en-US" sz="1000" b="1" dirty="0">
                <a:latin typeface="Arial" pitchFamily="34" charset="0"/>
                <a:cs typeface="Arial" pitchFamily="34" charset="0"/>
              </a:rPr>
              <a:t>Figure </a:t>
            </a:r>
            <a:r>
              <a:rPr lang="en-US" sz="1000" b="1" dirty="0" smtClean="0">
                <a:latin typeface="Arial" pitchFamily="34" charset="0"/>
                <a:cs typeface="Arial" pitchFamily="34" charset="0"/>
              </a:rPr>
              <a:t>4</a:t>
            </a:r>
            <a:endParaRPr lang="en-US" sz="1000" dirty="0">
              <a:latin typeface="Arial" pitchFamily="34" charset="0"/>
              <a:cs typeface="Arial" pitchFamily="34" charset="0"/>
            </a:endParaRPr>
          </a:p>
        </p:txBody>
      </p:sp>
      <p:pic>
        <p:nvPicPr>
          <p:cNvPr id="30" name="Picture 29"/>
          <p:cNvPicPr>
            <a:picLocks noChangeAspect="1"/>
          </p:cNvPicPr>
          <p:nvPr/>
        </p:nvPicPr>
        <p:blipFill>
          <a:blip r:embed="rId8" cstate="print"/>
          <a:stretch>
            <a:fillRect/>
          </a:stretch>
        </p:blipFill>
        <p:spPr>
          <a:xfrm>
            <a:off x="6096000" y="3505200"/>
            <a:ext cx="2791876" cy="2315591"/>
          </a:xfrm>
          <a:prstGeom prst="rect">
            <a:avLst/>
          </a:prstGeom>
          <a:ln w="12700">
            <a:solidFill>
              <a:schemeClr val="tx1"/>
            </a:solidFill>
          </a:ln>
        </p:spPr>
      </p:pic>
      <p:sp>
        <p:nvSpPr>
          <p:cNvPr id="28" name="Rectangle 27"/>
          <p:cNvSpPr/>
          <p:nvPr/>
        </p:nvSpPr>
        <p:spPr>
          <a:xfrm flipH="1">
            <a:off x="6096000" y="5562600"/>
            <a:ext cx="762000" cy="246221"/>
          </a:xfrm>
          <a:prstGeom prst="rect">
            <a:avLst/>
          </a:prstGeom>
        </p:spPr>
        <p:txBody>
          <a:bodyPr wrap="square">
            <a:spAutoFit/>
          </a:bodyPr>
          <a:lstStyle/>
          <a:p>
            <a:r>
              <a:rPr lang="en-US" sz="1000" b="1" dirty="0">
                <a:latin typeface="Arial" pitchFamily="34" charset="0"/>
                <a:cs typeface="Arial" pitchFamily="34" charset="0"/>
              </a:rPr>
              <a:t>Figure 5</a:t>
            </a:r>
            <a:endParaRPr lang="en-US" sz="1000" dirty="0">
              <a:latin typeface="Arial" pitchFamily="34" charset="0"/>
              <a:cs typeface="Arial" pitchFamily="34" charset="0"/>
            </a:endParaRPr>
          </a:p>
        </p:txBody>
      </p:sp>
      <p:sp>
        <p:nvSpPr>
          <p:cNvPr id="29" name="TextBox 28"/>
          <p:cNvSpPr txBox="1"/>
          <p:nvPr/>
        </p:nvSpPr>
        <p:spPr>
          <a:xfrm>
            <a:off x="0" y="6525344"/>
            <a:ext cx="4283968" cy="338554"/>
          </a:xfrm>
          <a:prstGeom prst="rect">
            <a:avLst/>
          </a:prstGeom>
          <a:noFill/>
        </p:spPr>
        <p:txBody>
          <a:bodyPr wrap="square" rtlCol="0">
            <a:spAutoFit/>
          </a:bodyPr>
          <a:lstStyle/>
          <a:p>
            <a:pPr eaLnBrk="1" fontAlgn="auto" hangingPunct="1">
              <a:spcBef>
                <a:spcPts val="0"/>
              </a:spcBef>
              <a:spcAft>
                <a:spcPts val="0"/>
              </a:spcAft>
            </a:pPr>
            <a:r>
              <a:rPr lang="en-US" sz="1600" b="0" dirty="0" smtClean="0">
                <a:solidFill>
                  <a:schemeClr val="tx1"/>
                </a:solidFill>
                <a:latin typeface="Calibri"/>
              </a:rPr>
              <a:t>Credit: A. </a:t>
            </a:r>
            <a:r>
              <a:rPr lang="en-US" sz="1600" b="0" dirty="0" err="1" smtClean="0">
                <a:solidFill>
                  <a:schemeClr val="tx1"/>
                </a:solidFill>
                <a:latin typeface="Calibri"/>
              </a:rPr>
              <a:t>Ahamed</a:t>
            </a:r>
            <a:r>
              <a:rPr lang="en-US" sz="1600" b="0" dirty="0" smtClean="0">
                <a:solidFill>
                  <a:schemeClr val="tx1"/>
                </a:solidFill>
                <a:latin typeface="Calibri"/>
              </a:rPr>
              <a:t>, J. </a:t>
            </a:r>
            <a:r>
              <a:rPr lang="en-US" sz="1600" b="0" dirty="0" err="1" smtClean="0">
                <a:solidFill>
                  <a:schemeClr val="tx1"/>
                </a:solidFill>
                <a:latin typeface="Calibri"/>
              </a:rPr>
              <a:t>Bolten</a:t>
            </a:r>
            <a:r>
              <a:rPr lang="en-US" sz="1600" b="0" dirty="0" smtClean="0">
                <a:solidFill>
                  <a:schemeClr val="tx1"/>
                </a:solidFill>
                <a:latin typeface="Calibri"/>
              </a:rPr>
              <a:t>, NASA GSFC</a:t>
            </a:r>
            <a:endParaRPr lang="en-US" sz="1600" b="0" dirty="0">
              <a:solidFill>
                <a:schemeClr val="tx1"/>
              </a:solidFill>
              <a:latin typeface="Calibri"/>
            </a:endParaRPr>
          </a:p>
        </p:txBody>
      </p:sp>
      <p:sp>
        <p:nvSpPr>
          <p:cNvPr id="31" name="Title 1"/>
          <p:cNvSpPr txBox="1">
            <a:spLocks/>
          </p:cNvSpPr>
          <p:nvPr/>
        </p:nvSpPr>
        <p:spPr>
          <a:xfrm>
            <a:off x="251520" y="116632"/>
            <a:ext cx="8892480" cy="792386"/>
          </a:xfrm>
          <a:prstGeom prst="rect">
            <a:avLst/>
          </a:prstGeom>
        </p:spPr>
        <p:txBody>
          <a:bodyPr/>
          <a:lstStyle/>
          <a:p>
            <a:pPr marL="0" marR="0" lvl="0" indent="0" algn="ctr" defTabSz="903288" rtl="0" eaLnBrk="0" fontAlgn="base" latinLnBrk="0" hangingPunct="0">
              <a:lnSpc>
                <a:spcPct val="100000"/>
              </a:lnSpc>
              <a:spcBef>
                <a:spcPct val="0"/>
              </a:spcBef>
              <a:spcAft>
                <a:spcPct val="0"/>
              </a:spcAft>
              <a:buClrTx/>
              <a:buSzTx/>
              <a:buFontTx/>
              <a:buNone/>
              <a:tabLst/>
              <a:defRPr/>
            </a:pPr>
            <a:r>
              <a:rPr kumimoji="0" lang="en-US" altLang="en-US" sz="3200" b="1" i="0" u="none" strike="noStrike" kern="0" cap="none" spc="0" normalizeH="0" baseline="0" noProof="0" dirty="0" smtClean="0">
                <a:ln>
                  <a:noFill/>
                </a:ln>
                <a:solidFill>
                  <a:schemeClr val="tx2"/>
                </a:solidFill>
                <a:effectLst/>
                <a:uLnTx/>
                <a:uFillTx/>
                <a:latin typeface="+mj-lt"/>
                <a:ea typeface="+mj-ea"/>
                <a:cs typeface="+mj-cs"/>
              </a:rPr>
              <a:t>Objective B: SE Asia Component Status (4/10)</a:t>
            </a:r>
            <a:endParaRPr kumimoji="0" lang="en-US" altLang="en-US" sz="3200" b="0" i="0" u="none" strike="noStrike" kern="0" cap="none" spc="0" normalizeH="0" baseline="0" noProof="0" dirty="0" smtClean="0">
              <a:ln>
                <a:noFill/>
              </a:ln>
              <a:solidFill>
                <a:schemeClr val="tx2"/>
              </a:solidFill>
              <a:effectLst/>
              <a:uLnTx/>
              <a:uFillTx/>
              <a:latin typeface="+mj-lt"/>
              <a:ea typeface="+mj-ea"/>
              <a:cs typeface="+mj-cs"/>
            </a:endParaRPr>
          </a:p>
        </p:txBody>
      </p:sp>
    </p:spTree>
    <p:extLst>
      <p:ext uri="{BB962C8B-B14F-4D97-AF65-F5344CB8AC3E}">
        <p14:creationId xmlns="" xmlns:p14="http://schemas.microsoft.com/office/powerpoint/2010/main" val="3883498644"/>
      </p:ext>
    </p:extLst>
  </p:cSld>
  <p:clrMapOvr>
    <a:masterClrMapping/>
  </p:clrMapOvr>
  <p:transition spd="med"/>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0" y="116632"/>
            <a:ext cx="9144000" cy="864096"/>
          </a:xfrm>
        </p:spPr>
        <p:txBody>
          <a:bodyPr/>
          <a:lstStyle/>
          <a:p>
            <a:r>
              <a:rPr lang="en-US" altLang="en-US" sz="3200" dirty="0" smtClean="0"/>
              <a:t>Objective B: SE Asia Component Status (5/10)</a:t>
            </a:r>
          </a:p>
        </p:txBody>
      </p:sp>
      <p:sp>
        <p:nvSpPr>
          <p:cNvPr id="12291" name="Content Placeholder 2"/>
          <p:cNvSpPr>
            <a:spLocks noGrp="1"/>
          </p:cNvSpPr>
          <p:nvPr>
            <p:ph idx="1"/>
          </p:nvPr>
        </p:nvSpPr>
        <p:spPr>
          <a:xfrm>
            <a:off x="467544" y="1052736"/>
            <a:ext cx="8496944" cy="5688632"/>
          </a:xfrm>
        </p:spPr>
        <p:txBody>
          <a:bodyPr/>
          <a:lstStyle/>
          <a:p>
            <a:pPr>
              <a:lnSpc>
                <a:spcPct val="90000"/>
              </a:lnSpc>
              <a:spcBef>
                <a:spcPts val="600"/>
              </a:spcBef>
            </a:pPr>
            <a:r>
              <a:rPr lang="en-US" altLang="en-US" sz="2400" u="sng" dirty="0" smtClean="0"/>
              <a:t>2015 Milestones</a:t>
            </a:r>
            <a:r>
              <a:rPr lang="en-US" altLang="en-US" sz="2400" dirty="0" smtClean="0"/>
              <a:t>:</a:t>
            </a:r>
          </a:p>
          <a:p>
            <a:pPr lvl="1">
              <a:lnSpc>
                <a:spcPct val="90000"/>
              </a:lnSpc>
              <a:spcBef>
                <a:spcPts val="600"/>
              </a:spcBef>
            </a:pPr>
            <a:r>
              <a:rPr lang="en-US" sz="2000" dirty="0" smtClean="0"/>
              <a:t>Operational test bed for RASOR risk management system for test sites in Java</a:t>
            </a:r>
          </a:p>
          <a:p>
            <a:pPr marL="1257300" lvl="2" indent="-339725">
              <a:lnSpc>
                <a:spcPct val="90000"/>
              </a:lnSpc>
              <a:spcBef>
                <a:spcPts val="600"/>
              </a:spcBef>
            </a:pPr>
            <a:r>
              <a:rPr lang="en-US" sz="2000" u="sng" dirty="0" smtClean="0"/>
              <a:t>Status</a:t>
            </a:r>
            <a:r>
              <a:rPr lang="en-US" sz="2000" dirty="0" smtClean="0"/>
              <a:t>:  </a:t>
            </a:r>
            <a:r>
              <a:rPr lang="en-US" altLang="en-US" sz="2000" dirty="0" smtClean="0"/>
              <a:t>Phase 2 proposal by RASOR team to fund extensions of 2007-11 / 2013-15 risk mapping work (see next slide) to additional high-risk areas in Indonesia is currently under review by the EC.  RASOR also used Pleiades data to generate more accurate maps of urban landscape for damage potential assessment.  Recently obtained World Bank funding to highlight how EO can be used in conjunction with flood models to improve loss estimates and DRR planning in Myanmar and SE Asia.</a:t>
            </a:r>
            <a:endParaRPr lang="en-US" sz="2000" dirty="0" smtClean="0"/>
          </a:p>
          <a:p>
            <a:pPr lvl="1">
              <a:lnSpc>
                <a:spcPct val="90000"/>
              </a:lnSpc>
              <a:spcBef>
                <a:spcPts val="600"/>
              </a:spcBef>
            </a:pPr>
            <a:r>
              <a:rPr lang="en-US" sz="2000" dirty="0" smtClean="0"/>
              <a:t>Integration of flood dashboard</a:t>
            </a:r>
          </a:p>
          <a:p>
            <a:pPr marL="1257300" lvl="2" indent="-339725">
              <a:lnSpc>
                <a:spcPct val="90000"/>
              </a:lnSpc>
              <a:spcBef>
                <a:spcPts val="600"/>
              </a:spcBef>
            </a:pPr>
            <a:r>
              <a:rPr lang="en-US" sz="2000" u="sng" dirty="0" smtClean="0"/>
              <a:t>Status</a:t>
            </a:r>
            <a:r>
              <a:rPr lang="en-US" sz="2000" dirty="0" smtClean="0"/>
              <a:t>: Current Dashboard </a:t>
            </a:r>
            <a:r>
              <a:rPr lang="en-US" altLang="en-US" sz="2000" dirty="0" smtClean="0"/>
              <a:t>may go away before the end of the Pilot due to end of NSF grant support</a:t>
            </a:r>
            <a:endParaRPr lang="en-US" sz="2000" u="sng" dirty="0" smtClean="0"/>
          </a:p>
          <a:p>
            <a:pPr lvl="1">
              <a:lnSpc>
                <a:spcPct val="90000"/>
              </a:lnSpc>
              <a:spcBef>
                <a:spcPts val="600"/>
              </a:spcBef>
            </a:pPr>
            <a:r>
              <a:rPr lang="en-US" sz="2000" dirty="0" smtClean="0"/>
              <a:t>Initial services for Mekong River Commission</a:t>
            </a:r>
          </a:p>
          <a:p>
            <a:pPr marL="1257300" lvl="2" indent="-339725">
              <a:lnSpc>
                <a:spcPct val="90000"/>
              </a:lnSpc>
              <a:spcBef>
                <a:spcPts val="600"/>
              </a:spcBef>
            </a:pPr>
            <a:r>
              <a:rPr lang="en-US" sz="2000" u="sng" dirty="0" smtClean="0"/>
              <a:t>Status:</a:t>
            </a:r>
            <a:r>
              <a:rPr lang="en-US" sz="2000" dirty="0" smtClean="0"/>
              <a:t> See above</a:t>
            </a:r>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37</a:t>
            </a:fld>
            <a:endParaRPr lang="en-US" alt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0" y="116632"/>
            <a:ext cx="9144000" cy="864096"/>
          </a:xfrm>
        </p:spPr>
        <p:txBody>
          <a:bodyPr/>
          <a:lstStyle/>
          <a:p>
            <a:r>
              <a:rPr lang="en-US" altLang="en-US" sz="3200" dirty="0" smtClean="0"/>
              <a:t>Objective B: SE Asia Component Status (6/10)</a:t>
            </a:r>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38</a:t>
            </a:fld>
            <a:endParaRPr lang="en-US" altLang="en-US" dirty="0"/>
          </a:p>
        </p:txBody>
      </p:sp>
      <p:pic>
        <p:nvPicPr>
          <p:cNvPr id="3089" name="Picture 17"/>
          <p:cNvPicPr>
            <a:picLocks noChangeAspect="1" noChangeArrowheads="1"/>
          </p:cNvPicPr>
          <p:nvPr/>
        </p:nvPicPr>
        <p:blipFill>
          <a:blip r:embed="rId3" cstate="print"/>
          <a:srcRect/>
          <a:stretch>
            <a:fillRect/>
          </a:stretch>
        </p:blipFill>
        <p:spPr bwMode="auto">
          <a:xfrm>
            <a:off x="0" y="3356992"/>
            <a:ext cx="4572000" cy="2857500"/>
          </a:xfrm>
          <a:prstGeom prst="rect">
            <a:avLst/>
          </a:prstGeom>
          <a:noFill/>
          <a:ln w="9525">
            <a:noFill/>
            <a:miter lim="800000"/>
            <a:headEnd/>
            <a:tailEnd/>
          </a:ln>
        </p:spPr>
      </p:pic>
      <p:pic>
        <p:nvPicPr>
          <p:cNvPr id="3090" name="Picture 18"/>
          <p:cNvPicPr>
            <a:picLocks noChangeAspect="1" noChangeArrowheads="1"/>
          </p:cNvPicPr>
          <p:nvPr/>
        </p:nvPicPr>
        <p:blipFill>
          <a:blip r:embed="rId4" cstate="print"/>
          <a:srcRect/>
          <a:stretch>
            <a:fillRect/>
          </a:stretch>
        </p:blipFill>
        <p:spPr bwMode="auto">
          <a:xfrm>
            <a:off x="4572000" y="1052736"/>
            <a:ext cx="4572000" cy="2857500"/>
          </a:xfrm>
          <a:prstGeom prst="rect">
            <a:avLst/>
          </a:prstGeom>
          <a:noFill/>
          <a:ln w="9525">
            <a:noFill/>
            <a:miter lim="800000"/>
            <a:headEnd/>
            <a:tailEnd/>
          </a:ln>
        </p:spPr>
      </p:pic>
      <p:pic>
        <p:nvPicPr>
          <p:cNvPr id="3091" name="Picture 19"/>
          <p:cNvPicPr>
            <a:picLocks noChangeAspect="1" noChangeArrowheads="1"/>
          </p:cNvPicPr>
          <p:nvPr/>
        </p:nvPicPr>
        <p:blipFill>
          <a:blip r:embed="rId5" cstate="print"/>
          <a:srcRect/>
          <a:stretch>
            <a:fillRect/>
          </a:stretch>
        </p:blipFill>
        <p:spPr bwMode="auto">
          <a:xfrm>
            <a:off x="4572000" y="4000500"/>
            <a:ext cx="4572000" cy="2857500"/>
          </a:xfrm>
          <a:prstGeom prst="rect">
            <a:avLst/>
          </a:prstGeom>
          <a:noFill/>
          <a:ln w="9525">
            <a:noFill/>
            <a:miter lim="800000"/>
            <a:headEnd/>
            <a:tailEnd/>
          </a:ln>
        </p:spPr>
      </p:pic>
      <p:sp>
        <p:nvSpPr>
          <p:cNvPr id="17" name="TextBox 16"/>
          <p:cNvSpPr txBox="1"/>
          <p:nvPr/>
        </p:nvSpPr>
        <p:spPr>
          <a:xfrm>
            <a:off x="0" y="6211669"/>
            <a:ext cx="4572000" cy="646331"/>
          </a:xfrm>
          <a:prstGeom prst="rect">
            <a:avLst/>
          </a:prstGeom>
          <a:noFill/>
        </p:spPr>
        <p:txBody>
          <a:bodyPr wrap="square" rtlCol="0">
            <a:spAutoFit/>
          </a:bodyPr>
          <a:lstStyle/>
          <a:p>
            <a:pPr algn="ctr"/>
            <a:r>
              <a:rPr lang="en-US" sz="1800" b="0" dirty="0" smtClean="0"/>
              <a:t>Point subsidence in Bandung, 2010-2015 from </a:t>
            </a:r>
            <a:r>
              <a:rPr lang="en-US" sz="1800" b="0" dirty="0" smtClean="0">
                <a:solidFill>
                  <a:prstClr val="black"/>
                </a:solidFill>
              </a:rPr>
              <a:t>ALOS (2007-11) and CSK (2013-15)</a:t>
            </a:r>
            <a:r>
              <a:rPr lang="en-US" sz="1800" b="0" dirty="0" smtClean="0"/>
              <a:t>.</a:t>
            </a:r>
            <a:endParaRPr lang="en-US" sz="1800" b="0" dirty="0"/>
          </a:p>
        </p:txBody>
      </p:sp>
      <p:sp>
        <p:nvSpPr>
          <p:cNvPr id="18" name="TextBox 17"/>
          <p:cNvSpPr txBox="1"/>
          <p:nvPr/>
        </p:nvSpPr>
        <p:spPr>
          <a:xfrm>
            <a:off x="0" y="1340768"/>
            <a:ext cx="4572000" cy="923330"/>
          </a:xfrm>
          <a:prstGeom prst="rect">
            <a:avLst/>
          </a:prstGeom>
          <a:noFill/>
        </p:spPr>
        <p:txBody>
          <a:bodyPr wrap="square" rtlCol="0">
            <a:spAutoFit/>
          </a:bodyPr>
          <a:lstStyle/>
          <a:p>
            <a:pPr algn="ctr"/>
            <a:r>
              <a:rPr lang="en-US" sz="1800" b="0" dirty="0" smtClean="0"/>
              <a:t>Coverage area of the same (hypothetical) flood in 2000 (top right) and 2015 (bottom right) showing the impacts of subsidence.</a:t>
            </a:r>
            <a:endParaRPr lang="en-US" sz="1800" b="0"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0" y="116632"/>
            <a:ext cx="9144000" cy="792163"/>
          </a:xfrm>
        </p:spPr>
        <p:txBody>
          <a:bodyPr/>
          <a:lstStyle/>
          <a:p>
            <a:r>
              <a:rPr lang="en-US" altLang="en-US" sz="3200" dirty="0" smtClean="0"/>
              <a:t>Objective B: SE Asia Component Status (7/10)</a:t>
            </a:r>
          </a:p>
        </p:txBody>
      </p:sp>
      <p:sp>
        <p:nvSpPr>
          <p:cNvPr id="12291" name="Content Placeholder 2"/>
          <p:cNvSpPr>
            <a:spLocks noGrp="1"/>
          </p:cNvSpPr>
          <p:nvPr>
            <p:ph idx="1"/>
          </p:nvPr>
        </p:nvSpPr>
        <p:spPr>
          <a:xfrm>
            <a:off x="539751" y="1052513"/>
            <a:ext cx="8136705" cy="792311"/>
          </a:xfrm>
        </p:spPr>
        <p:txBody>
          <a:bodyPr/>
          <a:lstStyle/>
          <a:p>
            <a:pPr algn="ctr">
              <a:lnSpc>
                <a:spcPct val="90000"/>
              </a:lnSpc>
              <a:spcBef>
                <a:spcPts val="600"/>
              </a:spcBef>
              <a:buNone/>
            </a:pPr>
            <a:r>
              <a:rPr lang="en-US" altLang="en-US" sz="2400" dirty="0" smtClean="0">
                <a:hlinkClick r:id="rId3"/>
              </a:rPr>
              <a:t>http://matsu-seasia.opensciencedatacloud.org/</a:t>
            </a:r>
            <a:r>
              <a:rPr lang="en-US" altLang="en-US" sz="2400" dirty="0" smtClean="0"/>
              <a:t>  </a:t>
            </a:r>
          </a:p>
        </p:txBody>
      </p:sp>
      <p:grpSp>
        <p:nvGrpSpPr>
          <p:cNvPr id="7" name="Group 6"/>
          <p:cNvGrpSpPr>
            <a:grpSpLocks noChangeAspect="1"/>
          </p:cNvGrpSpPr>
          <p:nvPr/>
        </p:nvGrpSpPr>
        <p:grpSpPr>
          <a:xfrm>
            <a:off x="1907704" y="1496241"/>
            <a:ext cx="5184576" cy="5361759"/>
            <a:chOff x="-1271" y="0"/>
            <a:chExt cx="3960147" cy="4095485"/>
          </a:xfrm>
        </p:grpSpPr>
        <p:pic>
          <p:nvPicPr>
            <p:cNvPr id="90113" name="Picture 1"/>
            <p:cNvPicPr>
              <a:picLocks noChangeAspect="1" noChangeArrowheads="1"/>
            </p:cNvPicPr>
            <p:nvPr/>
          </p:nvPicPr>
          <p:blipFill>
            <a:blip r:embed="rId4" cstate="print"/>
            <a:srcRect r="56705"/>
            <a:stretch>
              <a:fillRect/>
            </a:stretch>
          </p:blipFill>
          <p:spPr bwMode="auto">
            <a:xfrm>
              <a:off x="0" y="0"/>
              <a:ext cx="3958876" cy="3243649"/>
            </a:xfrm>
            <a:prstGeom prst="rect">
              <a:avLst/>
            </a:prstGeom>
            <a:noFill/>
            <a:ln w="9525">
              <a:noFill/>
              <a:miter lim="800000"/>
              <a:headEnd/>
              <a:tailEnd/>
            </a:ln>
          </p:spPr>
        </p:pic>
        <p:pic>
          <p:nvPicPr>
            <p:cNvPr id="90114" name="Picture 2"/>
            <p:cNvPicPr>
              <a:picLocks noChangeAspect="1" noChangeArrowheads="1"/>
            </p:cNvPicPr>
            <p:nvPr/>
          </p:nvPicPr>
          <p:blipFill>
            <a:blip r:embed="rId5" cstate="print"/>
            <a:srcRect t="8318" r="56763" b="6761"/>
            <a:stretch>
              <a:fillRect/>
            </a:stretch>
          </p:blipFill>
          <p:spPr bwMode="auto">
            <a:xfrm>
              <a:off x="-1271" y="1340960"/>
              <a:ext cx="3953591" cy="2754525"/>
            </a:xfrm>
            <a:prstGeom prst="rect">
              <a:avLst/>
            </a:prstGeom>
            <a:noFill/>
            <a:ln w="9525">
              <a:noFill/>
              <a:miter lim="800000"/>
              <a:headEnd/>
              <a:tailEnd/>
            </a:ln>
          </p:spPr>
        </p:pic>
      </p:grpSp>
      <p:sp>
        <p:nvSpPr>
          <p:cNvPr id="10" name="Slide Number Placeholder 9"/>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39</a:t>
            </a:fld>
            <a:endParaRPr lang="en-US" alt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txBox="1">
            <a:spLocks/>
          </p:cNvSpPr>
          <p:nvPr/>
        </p:nvSpPr>
        <p:spPr bwMode="auto">
          <a:xfrm>
            <a:off x="971550" y="66675"/>
            <a:ext cx="7032625" cy="1058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lnSpc>
                <a:spcPct val="85000"/>
              </a:lnSpc>
              <a:spcBef>
                <a:spcPct val="45000"/>
              </a:spcBef>
              <a:buChar char="•"/>
              <a:defRPr sz="3200">
                <a:solidFill>
                  <a:schemeClr val="tx1"/>
                </a:solidFill>
                <a:latin typeface="Times New Roman" panose="02020603050405020304" pitchFamily="18" charset="0"/>
              </a:defRPr>
            </a:lvl1pPr>
            <a:lvl2pPr marL="803275" indent="-342900">
              <a:lnSpc>
                <a:spcPct val="85000"/>
              </a:lnSpc>
              <a:spcBef>
                <a:spcPct val="20000"/>
              </a:spcBef>
              <a:buChar char="•"/>
              <a:defRPr sz="2800">
                <a:solidFill>
                  <a:schemeClr val="tx1"/>
                </a:solidFill>
                <a:latin typeface="Times New Roman" panose="02020603050405020304" pitchFamily="18" charset="0"/>
              </a:defRPr>
            </a:lvl2pPr>
            <a:lvl3pPr marL="1103313" indent="-185738">
              <a:spcBef>
                <a:spcPct val="20000"/>
              </a:spcBef>
              <a:buChar char="•"/>
              <a:defRPr sz="2400">
                <a:solidFill>
                  <a:schemeClr val="tx1"/>
                </a:solidFill>
                <a:latin typeface="Times New Roman" panose="02020603050405020304" pitchFamily="18" charset="0"/>
              </a:defRPr>
            </a:lvl3pPr>
            <a:lvl4pPr marL="1549400" indent="-195263">
              <a:spcBef>
                <a:spcPct val="20000"/>
              </a:spcBef>
              <a:buChar char="•"/>
              <a:defRPr sz="2400">
                <a:solidFill>
                  <a:schemeClr val="tx1"/>
                </a:solidFill>
                <a:latin typeface="Times New Roman" panose="02020603050405020304" pitchFamily="18" charset="0"/>
              </a:defRPr>
            </a:lvl4pPr>
            <a:lvl5pPr marL="2006600" indent="-201613">
              <a:spcBef>
                <a:spcPct val="20000"/>
              </a:spcBef>
              <a:buChar char="•"/>
              <a:defRPr sz="2400">
                <a:solidFill>
                  <a:schemeClr val="tx1"/>
                </a:solidFill>
                <a:latin typeface="Times New Roman" panose="02020603050405020304" pitchFamily="18" charset="0"/>
              </a:defRPr>
            </a:lvl5pPr>
            <a:lvl6pPr marL="2463800" indent="-201613" eaLnBrk="0" fontAlgn="base" hangingPunct="0">
              <a:spcBef>
                <a:spcPct val="20000"/>
              </a:spcBef>
              <a:spcAft>
                <a:spcPct val="0"/>
              </a:spcAft>
              <a:buChar char="•"/>
              <a:defRPr sz="2400">
                <a:solidFill>
                  <a:schemeClr val="tx1"/>
                </a:solidFill>
                <a:latin typeface="Times New Roman" panose="02020603050405020304" pitchFamily="18" charset="0"/>
              </a:defRPr>
            </a:lvl6pPr>
            <a:lvl7pPr marL="2921000" indent="-201613" eaLnBrk="0" fontAlgn="base" hangingPunct="0">
              <a:spcBef>
                <a:spcPct val="20000"/>
              </a:spcBef>
              <a:spcAft>
                <a:spcPct val="0"/>
              </a:spcAft>
              <a:buChar char="•"/>
              <a:defRPr sz="2400">
                <a:solidFill>
                  <a:schemeClr val="tx1"/>
                </a:solidFill>
                <a:latin typeface="Times New Roman" panose="02020603050405020304" pitchFamily="18" charset="0"/>
              </a:defRPr>
            </a:lvl7pPr>
            <a:lvl8pPr marL="3378200" indent="-201613" eaLnBrk="0" fontAlgn="base" hangingPunct="0">
              <a:spcBef>
                <a:spcPct val="20000"/>
              </a:spcBef>
              <a:spcAft>
                <a:spcPct val="0"/>
              </a:spcAft>
              <a:buChar char="•"/>
              <a:defRPr sz="2400">
                <a:solidFill>
                  <a:schemeClr val="tx1"/>
                </a:solidFill>
                <a:latin typeface="Times New Roman" panose="02020603050405020304" pitchFamily="18" charset="0"/>
              </a:defRPr>
            </a:lvl8pPr>
            <a:lvl9pPr marL="3835400" indent="-201613" eaLnBrk="0" fontAlgn="base" hangingPunct="0">
              <a:spcBef>
                <a:spcPct val="20000"/>
              </a:spcBef>
              <a:spcAft>
                <a:spcPct val="0"/>
              </a:spcAft>
              <a:buChar char="•"/>
              <a:defRPr sz="2400">
                <a:solidFill>
                  <a:schemeClr val="tx1"/>
                </a:solidFill>
                <a:latin typeface="Times New Roman" panose="02020603050405020304" pitchFamily="18" charset="0"/>
              </a:defRPr>
            </a:lvl9pPr>
          </a:lstStyle>
          <a:p>
            <a:pPr algn="ctr" eaLnBrk="1" hangingPunct="1">
              <a:lnSpc>
                <a:spcPct val="100000"/>
              </a:lnSpc>
              <a:spcBef>
                <a:spcPct val="0"/>
              </a:spcBef>
              <a:buFontTx/>
              <a:buNone/>
              <a:defRPr/>
            </a:pPr>
            <a:r>
              <a:rPr lang="en-GB" altLang="en-US" dirty="0" smtClean="0">
                <a:latin typeface="+mj-lt"/>
                <a:ea typeface="ＭＳ Ｐゴシック" panose="020B0600070205080204" pitchFamily="34" charset="-128"/>
                <a:cs typeface="Tahoma" panose="020B0604030504040204" pitchFamily="34" charset="0"/>
              </a:rPr>
              <a:t>Data Acquisition Status</a:t>
            </a:r>
            <a:endParaRPr lang="en-US" altLang="en-US" dirty="0" smtClean="0">
              <a:latin typeface="+mj-lt"/>
              <a:ea typeface="ＭＳ Ｐゴシック" panose="020B0600070205080204" pitchFamily="34" charset="-128"/>
              <a:cs typeface="Tahoma" panose="020B0604030504040204" pitchFamily="34" charset="0"/>
            </a:endParaRPr>
          </a:p>
        </p:txBody>
      </p:sp>
      <p:sp>
        <p:nvSpPr>
          <p:cNvPr id="12292" name="Rectangle 4"/>
          <p:cNvSpPr>
            <a:spLocks noChangeArrowheads="1"/>
          </p:cNvSpPr>
          <p:nvPr/>
        </p:nvSpPr>
        <p:spPr bwMode="auto">
          <a:xfrm>
            <a:off x="251520" y="836712"/>
            <a:ext cx="8424936" cy="2240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42900" indent="-342900">
              <a:defRPr sz="3600" b="1">
                <a:solidFill>
                  <a:schemeClr val="tx2"/>
                </a:solidFill>
                <a:latin typeface="Times New Roman" panose="02020603050405020304" pitchFamily="18" charset="0"/>
              </a:defRPr>
            </a:lvl1pPr>
            <a:lvl2pPr marL="800100" indent="-342900">
              <a:defRPr sz="3600" b="1">
                <a:solidFill>
                  <a:schemeClr val="tx2"/>
                </a:solidFill>
                <a:latin typeface="Times New Roman" panose="02020603050405020304" pitchFamily="18" charset="0"/>
              </a:defRPr>
            </a:lvl2pPr>
            <a:lvl3pPr marL="1143000" indent="-228600">
              <a:defRPr sz="3600" b="1">
                <a:solidFill>
                  <a:schemeClr val="tx2"/>
                </a:solidFill>
                <a:latin typeface="Times New Roman" panose="02020603050405020304" pitchFamily="18" charset="0"/>
              </a:defRPr>
            </a:lvl3pPr>
            <a:lvl4pPr marL="1600200" indent="-228600">
              <a:defRPr sz="3600" b="1">
                <a:solidFill>
                  <a:schemeClr val="tx2"/>
                </a:solidFill>
                <a:latin typeface="Times New Roman" panose="02020603050405020304" pitchFamily="18" charset="0"/>
              </a:defRPr>
            </a:lvl4pPr>
            <a:lvl5pPr marL="2057400" indent="-228600">
              <a:defRPr sz="3600" b="1">
                <a:solidFill>
                  <a:schemeClr val="tx2"/>
                </a:solidFill>
                <a:latin typeface="Times New Roman" panose="02020603050405020304" pitchFamily="18" charset="0"/>
              </a:defRPr>
            </a:lvl5pPr>
            <a:lvl6pPr marL="2514600" indent="-228600" eaLnBrk="0" fontAlgn="base" hangingPunct="0">
              <a:spcBef>
                <a:spcPct val="0"/>
              </a:spcBef>
              <a:spcAft>
                <a:spcPct val="0"/>
              </a:spcAft>
              <a:defRPr sz="3600" b="1">
                <a:solidFill>
                  <a:schemeClr val="tx2"/>
                </a:solidFill>
                <a:latin typeface="Times New Roman" panose="02020603050405020304" pitchFamily="18" charset="0"/>
              </a:defRPr>
            </a:lvl6pPr>
            <a:lvl7pPr marL="2971800" indent="-228600" eaLnBrk="0" fontAlgn="base" hangingPunct="0">
              <a:spcBef>
                <a:spcPct val="0"/>
              </a:spcBef>
              <a:spcAft>
                <a:spcPct val="0"/>
              </a:spcAft>
              <a:defRPr sz="3600" b="1">
                <a:solidFill>
                  <a:schemeClr val="tx2"/>
                </a:solidFill>
                <a:latin typeface="Times New Roman" panose="02020603050405020304" pitchFamily="18" charset="0"/>
              </a:defRPr>
            </a:lvl7pPr>
            <a:lvl8pPr marL="3429000" indent="-228600" eaLnBrk="0" fontAlgn="base" hangingPunct="0">
              <a:spcBef>
                <a:spcPct val="0"/>
              </a:spcBef>
              <a:spcAft>
                <a:spcPct val="0"/>
              </a:spcAft>
              <a:defRPr sz="3600" b="1">
                <a:solidFill>
                  <a:schemeClr val="tx2"/>
                </a:solidFill>
                <a:latin typeface="Times New Roman" panose="02020603050405020304" pitchFamily="18" charset="0"/>
              </a:defRPr>
            </a:lvl8pPr>
            <a:lvl9pPr marL="3886200" indent="-228600" eaLnBrk="0" fontAlgn="base" hangingPunct="0">
              <a:spcBef>
                <a:spcPct val="0"/>
              </a:spcBef>
              <a:spcAft>
                <a:spcPct val="0"/>
              </a:spcAft>
              <a:defRPr sz="3600" b="1">
                <a:solidFill>
                  <a:schemeClr val="tx2"/>
                </a:solidFill>
                <a:latin typeface="Times New Roman" panose="02020603050405020304" pitchFamily="18" charset="0"/>
              </a:defRPr>
            </a:lvl9pPr>
          </a:lstStyle>
          <a:p>
            <a:pPr>
              <a:lnSpc>
                <a:spcPct val="90000"/>
              </a:lnSpc>
              <a:spcBef>
                <a:spcPts val="600"/>
              </a:spcBef>
              <a:buFont typeface="Arial" panose="020B0604020202020204" pitchFamily="34" charset="0"/>
              <a:buChar char="•"/>
              <a:defRPr/>
            </a:pPr>
            <a:r>
              <a:rPr lang="en-GB" altLang="ja-JP" sz="2400" b="0" dirty="0" smtClean="0">
                <a:solidFill>
                  <a:schemeClr val="tx1"/>
                </a:solidFill>
                <a:latin typeface="+mn-lt"/>
                <a:ea typeface="ＭＳ Ｐゴシック" panose="020B0600070205080204" pitchFamily="34" charset="-128"/>
                <a:cs typeface="Arial" panose="020B0604020202020204" pitchFamily="34" charset="0"/>
              </a:rPr>
              <a:t>Detailed EO Requirements for each Pilot approved at 2013 Plenary; acquisition allocations approved at 2014 Plenary</a:t>
            </a:r>
          </a:p>
          <a:p>
            <a:pPr>
              <a:lnSpc>
                <a:spcPct val="90000"/>
              </a:lnSpc>
              <a:spcBef>
                <a:spcPts val="600"/>
              </a:spcBef>
              <a:buFont typeface="Arial" panose="020B0604020202020204" pitchFamily="34" charset="0"/>
              <a:buChar char="•"/>
              <a:defRPr/>
            </a:pPr>
            <a:r>
              <a:rPr lang="en-GB" altLang="ja-JP" sz="2400" b="0" dirty="0" smtClean="0">
                <a:solidFill>
                  <a:schemeClr val="tx1"/>
                </a:solidFill>
                <a:latin typeface="+mn-lt"/>
                <a:ea typeface="ＭＳ Ｐゴシック" panose="020B0600070205080204" pitchFamily="34" charset="-128"/>
                <a:cs typeface="Arial" panose="020B0604020202020204" pitchFamily="34" charset="0"/>
              </a:rPr>
              <a:t>Individual requests from each Pilot coordinated by co-leads and detailed on consolidated request form</a:t>
            </a:r>
          </a:p>
          <a:p>
            <a:pPr>
              <a:lnSpc>
                <a:spcPct val="90000"/>
              </a:lnSpc>
              <a:spcBef>
                <a:spcPts val="600"/>
              </a:spcBef>
              <a:buFont typeface="Arial" panose="020B0604020202020204" pitchFamily="34" charset="0"/>
              <a:buChar char="•"/>
              <a:defRPr/>
            </a:pPr>
            <a:r>
              <a:rPr lang="en-GB" altLang="ja-JP" sz="2400" b="0" dirty="0" smtClean="0">
                <a:solidFill>
                  <a:schemeClr val="tx1"/>
                </a:solidFill>
                <a:latin typeface="+mn-lt"/>
                <a:ea typeface="ＭＳ Ｐゴシック" panose="020B0600070205080204" pitchFamily="34" charset="-128"/>
                <a:cs typeface="Arial" panose="020B0604020202020204" pitchFamily="34" charset="0"/>
              </a:rPr>
              <a:t>Data distribution co-ordinated by co-leads (the lack of standardized data distribution makes it very </a:t>
            </a:r>
            <a:r>
              <a:rPr lang="en-GB" altLang="ja-JP" sz="2400" b="0" dirty="0" err="1" smtClean="0">
                <a:solidFill>
                  <a:schemeClr val="tx1"/>
                </a:solidFill>
                <a:latin typeface="+mn-lt"/>
                <a:ea typeface="ＭＳ Ｐゴシック" panose="020B0600070205080204" pitchFamily="34" charset="-128"/>
                <a:cs typeface="Arial" panose="020B0604020202020204" pitchFamily="34" charset="0"/>
              </a:rPr>
              <a:t>labor</a:t>
            </a:r>
            <a:r>
              <a:rPr lang="en-GB" altLang="ja-JP" sz="2400" b="0" dirty="0" smtClean="0">
                <a:solidFill>
                  <a:schemeClr val="tx1"/>
                </a:solidFill>
                <a:latin typeface="+mn-lt"/>
                <a:ea typeface="ＭＳ Ｐゴシック" panose="020B0600070205080204" pitchFamily="34" charset="-128"/>
                <a:cs typeface="Arial" panose="020B0604020202020204" pitchFamily="34" charset="0"/>
              </a:rPr>
              <a:t>-intensive)</a:t>
            </a:r>
          </a:p>
        </p:txBody>
      </p:sp>
      <p:sp>
        <p:nvSpPr>
          <p:cNvPr id="7" name="Slide Number Placeholder 10"/>
          <p:cNvSpPr txBox="1">
            <a:spLocks/>
          </p:cNvSpPr>
          <p:nvPr/>
        </p:nvSpPr>
        <p:spPr>
          <a:xfrm>
            <a:off x="8172400" y="6400800"/>
            <a:ext cx="971600" cy="4572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3A86AE8E-D549-4C81-A371-621FC48DD807}" type="slidenum">
              <a:rPr kumimoji="0" lang="en-US" altLang="en-US" sz="1600" b="1" i="0" u="none" strike="noStrike" kern="1200" cap="none" spc="0" normalizeH="0" baseline="0" noProof="0" smtClean="0">
                <a:ln>
                  <a:noFill/>
                </a:ln>
                <a:solidFill>
                  <a:schemeClr val="tx2"/>
                </a:solidFill>
                <a:effectLst/>
                <a:uLnTx/>
                <a:uFillTx/>
                <a:latin typeface="Times New Roman"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4</a:t>
            </a:fld>
            <a:endParaRPr kumimoji="0" lang="en-US" altLang="en-US" sz="1600" b="1" i="0" u="none" strike="noStrike" kern="1200" cap="none" spc="0" normalizeH="0" baseline="0" noProof="0" dirty="0">
              <a:ln>
                <a:noFill/>
              </a:ln>
              <a:solidFill>
                <a:schemeClr val="tx2"/>
              </a:solidFill>
              <a:effectLst/>
              <a:uLnTx/>
              <a:uFillTx/>
              <a:latin typeface="Times New Roman" pitchFamily="18" charset="0"/>
              <a:ea typeface="+mn-ea"/>
              <a:cs typeface="+mn-cs"/>
            </a:endParaRPr>
          </a:p>
        </p:txBody>
      </p:sp>
      <p:sp>
        <p:nvSpPr>
          <p:cNvPr id="6" name="TextBox 5"/>
          <p:cNvSpPr txBox="1"/>
          <p:nvPr/>
        </p:nvSpPr>
        <p:spPr>
          <a:xfrm>
            <a:off x="7524328" y="5373216"/>
            <a:ext cx="1512168" cy="769441"/>
          </a:xfrm>
          <a:prstGeom prst="rect">
            <a:avLst/>
          </a:prstGeom>
          <a:noFill/>
        </p:spPr>
        <p:txBody>
          <a:bodyPr wrap="square" rtlCol="0">
            <a:spAutoFit/>
          </a:bodyPr>
          <a:lstStyle/>
          <a:p>
            <a:r>
              <a:rPr lang="en-US" sz="1100" b="0" dirty="0" smtClean="0">
                <a:latin typeface="Calibri" pitchFamily="34" charset="0"/>
              </a:rPr>
              <a:t>*includes a set of 4 stripes over Jakarta corresponding to 7-9 individual images </a:t>
            </a:r>
            <a:endParaRPr lang="en-US" sz="1100" b="0" dirty="0">
              <a:latin typeface="Calibri" pitchFamily="34" charset="0"/>
            </a:endParaRPr>
          </a:p>
        </p:txBody>
      </p:sp>
      <p:graphicFrame>
        <p:nvGraphicFramePr>
          <p:cNvPr id="10" name="Table 9"/>
          <p:cNvGraphicFramePr>
            <a:graphicFrameLocks noGrp="1"/>
          </p:cNvGraphicFramePr>
          <p:nvPr/>
        </p:nvGraphicFramePr>
        <p:xfrm>
          <a:off x="1331640" y="3107190"/>
          <a:ext cx="6095998" cy="3750810"/>
        </p:xfrm>
        <a:graphic>
          <a:graphicData uri="http://schemas.openxmlformats.org/drawingml/2006/table">
            <a:tbl>
              <a:tblPr/>
              <a:tblGrid>
                <a:gridCol w="1360692"/>
                <a:gridCol w="453564"/>
                <a:gridCol w="820852"/>
                <a:gridCol w="897268"/>
                <a:gridCol w="433844"/>
                <a:gridCol w="709926"/>
                <a:gridCol w="709926"/>
                <a:gridCol w="709926"/>
              </a:tblGrid>
              <a:tr h="155359">
                <a:tc rowSpan="2">
                  <a:txBody>
                    <a:bodyPr/>
                    <a:lstStyle/>
                    <a:p>
                      <a:pPr algn="ctr" fontAlgn="b"/>
                      <a:r>
                        <a:rPr lang="en-US" sz="900" b="1" i="0" u="none" strike="noStrike">
                          <a:solidFill>
                            <a:srgbClr val="000000"/>
                          </a:solidFill>
                          <a:latin typeface="Calibri"/>
                        </a:rPr>
                        <a:t>Mission / Instrument</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b"/>
                      <a:r>
                        <a:rPr lang="en-US" sz="900" b="1" i="0" u="none" strike="noStrike">
                          <a:solidFill>
                            <a:srgbClr val="000000"/>
                          </a:solidFill>
                          <a:latin typeface="Calibri"/>
                        </a:rPr>
                        <a:t>Repeat or Revisit</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b"/>
                      <a:r>
                        <a:rPr lang="en-US" sz="900" b="1" i="0" u="none" strike="noStrike">
                          <a:solidFill>
                            <a:srgbClr val="000000"/>
                          </a:solidFill>
                          <a:latin typeface="Calibri"/>
                        </a:rPr>
                        <a:t>Swath Width</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b"/>
                      <a:r>
                        <a:rPr lang="en-US" sz="900" b="1" i="0" u="none" strike="noStrike">
                          <a:solidFill>
                            <a:srgbClr val="000000"/>
                          </a:solidFill>
                          <a:latin typeface="Calibri"/>
                        </a:rPr>
                        <a:t>Spatial Resolution</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b"/>
                      <a:r>
                        <a:rPr lang="en-US" sz="900" b="1" i="0" u="none" strike="noStrike">
                          <a:solidFill>
                            <a:srgbClr val="000000"/>
                          </a:solidFill>
                          <a:latin typeface="Calibri"/>
                        </a:rPr>
                        <a:t>Agency</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b"/>
                      <a:r>
                        <a:rPr lang="en-US" sz="900" b="1" i="0" u="none" strike="noStrike">
                          <a:solidFill>
                            <a:srgbClr val="000000"/>
                          </a:solidFill>
                          <a:latin typeface="Calibri"/>
                        </a:rPr>
                        <a:t>Image Counts</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r>
              <a:tr h="466078">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b"/>
                      <a:r>
                        <a:rPr lang="en-US" sz="900" b="1" i="0" u="none" strike="noStrike">
                          <a:solidFill>
                            <a:srgbClr val="000000"/>
                          </a:solidFill>
                          <a:latin typeface="Calibri"/>
                        </a:rPr>
                        <a:t>Annual Quota</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Since 9/2016 WGDisasters Meeting</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Cumulative Total</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4951">
                <a:tc gridSpan="8">
                  <a:txBody>
                    <a:bodyPr/>
                    <a:lstStyle/>
                    <a:p>
                      <a:pPr algn="l" fontAlgn="b"/>
                      <a:r>
                        <a:rPr lang="en-US" sz="1100" b="1" i="0" u="none" strike="noStrike">
                          <a:solidFill>
                            <a:srgbClr val="000000"/>
                          </a:solidFill>
                          <a:latin typeface="Calibri"/>
                        </a:rPr>
                        <a:t>Optical - Coarse Resolution (&gt;100 m)</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55359">
                <a:tc>
                  <a:txBody>
                    <a:bodyPr/>
                    <a:lstStyle/>
                    <a:p>
                      <a:pPr algn="l" fontAlgn="b"/>
                      <a:r>
                        <a:rPr lang="en-US" sz="900" b="0" i="0" u="none" strike="noStrike">
                          <a:solidFill>
                            <a:srgbClr val="000000"/>
                          </a:solidFill>
                          <a:latin typeface="Calibri"/>
                        </a:rPr>
                        <a:t>Terra / MODIS</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1 day</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2230 km</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250, 500, 1000 m</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NASA</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 </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900" b="0" i="0" u="none" strike="noStrike">
                          <a:solidFill>
                            <a:srgbClr val="000000"/>
                          </a:solidFill>
                          <a:latin typeface="Calibri"/>
                        </a:rPr>
                        <a:t> </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900" b="0" i="0" u="none" strike="noStrike">
                          <a:solidFill>
                            <a:srgbClr val="000000"/>
                          </a:solidFill>
                          <a:latin typeface="Calibri"/>
                        </a:rPr>
                        <a:t> </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r>
              <a:tr h="155359">
                <a:tc>
                  <a:txBody>
                    <a:bodyPr/>
                    <a:lstStyle/>
                    <a:p>
                      <a:pPr algn="l" fontAlgn="b"/>
                      <a:r>
                        <a:rPr lang="en-US" sz="900" b="0" i="0" u="none" strike="noStrike">
                          <a:solidFill>
                            <a:srgbClr val="000000"/>
                          </a:solidFill>
                          <a:latin typeface="Calibri"/>
                        </a:rPr>
                        <a:t>Aqua / MODIS</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1 day</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2230 km</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250, 500, 1000 m</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NASA</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 </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900" b="0" i="0" u="none" strike="noStrike">
                          <a:solidFill>
                            <a:srgbClr val="000000"/>
                          </a:solidFill>
                          <a:latin typeface="Calibri"/>
                        </a:rPr>
                        <a:t> </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900" b="0" i="0" u="none" strike="noStrike">
                          <a:solidFill>
                            <a:srgbClr val="000000"/>
                          </a:solidFill>
                          <a:latin typeface="Calibri"/>
                        </a:rPr>
                        <a:t> </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r>
              <a:tr h="155359">
                <a:tc>
                  <a:txBody>
                    <a:bodyPr/>
                    <a:lstStyle/>
                    <a:p>
                      <a:pPr algn="l" fontAlgn="b"/>
                      <a:r>
                        <a:rPr lang="en-US" sz="900" b="0" i="0" u="none" strike="noStrike">
                          <a:solidFill>
                            <a:srgbClr val="000000"/>
                          </a:solidFill>
                          <a:latin typeface="Calibri"/>
                        </a:rPr>
                        <a:t>NPP / VIIRS</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1 day</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3000 km</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375, 750 m</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NASA</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 </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900" b="0" i="0" u="none" strike="noStrike">
                          <a:solidFill>
                            <a:srgbClr val="000000"/>
                          </a:solidFill>
                          <a:latin typeface="Calibri"/>
                        </a:rPr>
                        <a:t> </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900" b="0" i="0" u="none" strike="noStrike">
                          <a:solidFill>
                            <a:srgbClr val="000000"/>
                          </a:solidFill>
                          <a:latin typeface="Calibri"/>
                        </a:rPr>
                        <a:t> </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r>
              <a:tr h="184951">
                <a:tc gridSpan="8">
                  <a:txBody>
                    <a:bodyPr/>
                    <a:lstStyle/>
                    <a:p>
                      <a:pPr algn="l" fontAlgn="b"/>
                      <a:r>
                        <a:rPr lang="en-US" sz="1100" b="1" i="0" u="none" strike="noStrike">
                          <a:solidFill>
                            <a:srgbClr val="000000"/>
                          </a:solidFill>
                          <a:latin typeface="Calibri"/>
                        </a:rPr>
                        <a:t>Optical - Moderate Resolution (10 to 100 m)</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55359">
                <a:tc>
                  <a:txBody>
                    <a:bodyPr/>
                    <a:lstStyle/>
                    <a:p>
                      <a:pPr algn="l" fontAlgn="b"/>
                      <a:r>
                        <a:rPr lang="en-US" sz="900" b="0" i="0" u="none" strike="noStrike">
                          <a:solidFill>
                            <a:srgbClr val="000000"/>
                          </a:solidFill>
                          <a:latin typeface="Calibri"/>
                        </a:rPr>
                        <a:t>Sentinel-2A / MSI</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10 days</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290 km</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10, 20, 60 m</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ESA</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 </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900" b="0" i="0" u="none" strike="noStrike">
                          <a:solidFill>
                            <a:srgbClr val="000000"/>
                          </a:solidFill>
                          <a:latin typeface="Calibri"/>
                        </a:rPr>
                        <a:t>0</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0</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5359">
                <a:tc>
                  <a:txBody>
                    <a:bodyPr/>
                    <a:lstStyle/>
                    <a:p>
                      <a:pPr algn="l" fontAlgn="b"/>
                      <a:r>
                        <a:rPr lang="en-US" sz="900" b="0" i="0" u="none" strike="noStrike">
                          <a:solidFill>
                            <a:srgbClr val="000000"/>
                          </a:solidFill>
                          <a:latin typeface="Calibri"/>
                        </a:rPr>
                        <a:t>EO-1 / ALI</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204 days</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185 km</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10, 30 m</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NASA</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300</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48</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129</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5359">
                <a:tc>
                  <a:txBody>
                    <a:bodyPr/>
                    <a:lstStyle/>
                    <a:p>
                      <a:pPr algn="l" fontAlgn="b"/>
                      <a:r>
                        <a:rPr lang="en-US" sz="900" b="0" i="0" u="none" strike="noStrike">
                          <a:solidFill>
                            <a:srgbClr val="000000"/>
                          </a:solidFill>
                          <a:latin typeface="Calibri"/>
                        </a:rPr>
                        <a:t>Landsat-8 / OLI</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16 days</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185 km</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15, 30 m</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USGS</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 </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900" b="0" i="0" u="none" strike="noStrike">
                          <a:solidFill>
                            <a:srgbClr val="000000"/>
                          </a:solidFill>
                          <a:latin typeface="Calibri"/>
                        </a:rPr>
                        <a:t>39</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117</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4951">
                <a:tc gridSpan="8">
                  <a:txBody>
                    <a:bodyPr/>
                    <a:lstStyle/>
                    <a:p>
                      <a:pPr algn="l" fontAlgn="b"/>
                      <a:r>
                        <a:rPr lang="en-US" sz="1100" b="1" i="0" u="none" strike="noStrike">
                          <a:solidFill>
                            <a:srgbClr val="000000"/>
                          </a:solidFill>
                          <a:latin typeface="Calibri"/>
                        </a:rPr>
                        <a:t>Optical - High Resolution (&lt;10 m)</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55359">
                <a:tc>
                  <a:txBody>
                    <a:bodyPr/>
                    <a:lstStyle/>
                    <a:p>
                      <a:pPr algn="l" fontAlgn="b"/>
                      <a:r>
                        <a:rPr lang="en-US" sz="900" b="0" i="0" u="none" strike="noStrike">
                          <a:solidFill>
                            <a:srgbClr val="000000"/>
                          </a:solidFill>
                          <a:latin typeface="Calibri"/>
                        </a:rPr>
                        <a:t>SPOT (archive only)</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26 days</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60 km</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1.5 and 6 m</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CNES</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 </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900" b="0" i="0" u="none" strike="noStrike">
                          <a:solidFill>
                            <a:srgbClr val="000000"/>
                          </a:solidFill>
                          <a:latin typeface="Calibri"/>
                        </a:rPr>
                        <a:t>0</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0</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5359">
                <a:tc>
                  <a:txBody>
                    <a:bodyPr/>
                    <a:lstStyle/>
                    <a:p>
                      <a:pPr algn="l" fontAlgn="b"/>
                      <a:r>
                        <a:rPr lang="en-US" sz="900" b="0" i="0" u="none" strike="noStrike">
                          <a:solidFill>
                            <a:srgbClr val="000000"/>
                          </a:solidFill>
                          <a:latin typeface="Calibri"/>
                        </a:rPr>
                        <a:t>Pleiades</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26 days</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20 km</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50 cm and 2 m</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CNES</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50</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0</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10-12*</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4951">
                <a:tc gridSpan="8">
                  <a:txBody>
                    <a:bodyPr/>
                    <a:lstStyle/>
                    <a:p>
                      <a:pPr algn="l" fontAlgn="b"/>
                      <a:r>
                        <a:rPr lang="en-US" sz="1100" b="1" i="0" u="none" strike="noStrike">
                          <a:solidFill>
                            <a:srgbClr val="000000"/>
                          </a:solidFill>
                          <a:latin typeface="Calibri"/>
                        </a:rPr>
                        <a:t>L-Band SAR</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55359">
                <a:tc>
                  <a:txBody>
                    <a:bodyPr/>
                    <a:lstStyle/>
                    <a:p>
                      <a:pPr algn="l" fontAlgn="b"/>
                      <a:r>
                        <a:rPr lang="en-US" sz="900" b="0" i="0" u="none" strike="noStrike">
                          <a:solidFill>
                            <a:srgbClr val="000000"/>
                          </a:solidFill>
                          <a:latin typeface="Calibri"/>
                        </a:rPr>
                        <a:t>ALOS-2 / PALSAR-2</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14 days</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25 to 350 km</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10 to 100 m</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JAXA</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100</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32</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47</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4951">
                <a:tc gridSpan="8">
                  <a:txBody>
                    <a:bodyPr/>
                    <a:lstStyle/>
                    <a:p>
                      <a:pPr algn="l" fontAlgn="b"/>
                      <a:r>
                        <a:rPr lang="en-US" sz="1100" b="1" i="0" u="none" strike="noStrike">
                          <a:solidFill>
                            <a:srgbClr val="000000"/>
                          </a:solidFill>
                          <a:latin typeface="Calibri"/>
                        </a:rPr>
                        <a:t>C-Band SAR</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55359">
                <a:tc>
                  <a:txBody>
                    <a:bodyPr/>
                    <a:lstStyle/>
                    <a:p>
                      <a:pPr algn="l" fontAlgn="b"/>
                      <a:r>
                        <a:rPr lang="en-US" sz="900" b="0" i="0" u="none" strike="noStrike">
                          <a:solidFill>
                            <a:srgbClr val="000000"/>
                          </a:solidFill>
                          <a:latin typeface="Calibri"/>
                        </a:rPr>
                        <a:t>Sentinel-1A / SAR</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12 days</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80, 250, 400 km</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9, 20, 50 m</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ESA</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 </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900" b="0" i="0" u="none" strike="noStrike">
                          <a:solidFill>
                            <a:srgbClr val="000000"/>
                          </a:solidFill>
                          <a:latin typeface="Calibri"/>
                        </a:rPr>
                        <a:t>12</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64</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5359">
                <a:tc>
                  <a:txBody>
                    <a:bodyPr/>
                    <a:lstStyle/>
                    <a:p>
                      <a:pPr algn="l" fontAlgn="b"/>
                      <a:r>
                        <a:rPr lang="en-US" sz="900" b="0" i="0" u="none" strike="noStrike">
                          <a:solidFill>
                            <a:srgbClr val="000000"/>
                          </a:solidFill>
                          <a:latin typeface="Calibri"/>
                        </a:rPr>
                        <a:t>Sentinel-1B / SAR</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12 days</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80, 250, 400 km</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9, 20, 50 m</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ESA</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 </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900" b="0" i="0" u="none" strike="noStrike">
                          <a:solidFill>
                            <a:srgbClr val="000000"/>
                          </a:solidFill>
                          <a:latin typeface="Calibri"/>
                        </a:rPr>
                        <a:t>0</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0</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5359">
                <a:tc>
                  <a:txBody>
                    <a:bodyPr/>
                    <a:lstStyle/>
                    <a:p>
                      <a:pPr algn="l" fontAlgn="b"/>
                      <a:r>
                        <a:rPr lang="en-US" sz="900" b="0" i="0" u="none" strike="noStrike">
                          <a:solidFill>
                            <a:srgbClr val="000000"/>
                          </a:solidFill>
                          <a:latin typeface="Calibri"/>
                        </a:rPr>
                        <a:t>Radarsat-2 / SAR-C</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1-6 days</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50 to 500 km</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8 to 100 m</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CSA</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500 (3 yr)</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21</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144</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4951">
                <a:tc gridSpan="8">
                  <a:txBody>
                    <a:bodyPr/>
                    <a:lstStyle/>
                    <a:p>
                      <a:pPr algn="l" fontAlgn="b"/>
                      <a:r>
                        <a:rPr lang="en-US" sz="1100" b="1" i="0" u="none" strike="noStrike">
                          <a:solidFill>
                            <a:srgbClr val="000000"/>
                          </a:solidFill>
                          <a:latin typeface="Calibri"/>
                        </a:rPr>
                        <a:t>X-Band SAR</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55359">
                <a:tc>
                  <a:txBody>
                    <a:bodyPr/>
                    <a:lstStyle/>
                    <a:p>
                      <a:pPr algn="l" fontAlgn="b"/>
                      <a:r>
                        <a:rPr lang="en-US" sz="900" b="0" i="0" u="none" strike="noStrike">
                          <a:solidFill>
                            <a:srgbClr val="000000"/>
                          </a:solidFill>
                          <a:latin typeface="Calibri"/>
                        </a:rPr>
                        <a:t>Cosmo Sky-Med / SAR-2000</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5 days</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10 to 200 km</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1 to 100 m</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ASI</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300</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37</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a:solidFill>
                            <a:srgbClr val="000000"/>
                          </a:solidFill>
                          <a:latin typeface="Calibri"/>
                        </a:rPr>
                        <a:t>144</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cSld>
  <p:clrMapOvr>
    <a:masterClrMapping/>
  </p:clrMapOvr>
  <p:transition spd="slow"/>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0" y="116632"/>
            <a:ext cx="9144000" cy="792386"/>
          </a:xfrm>
        </p:spPr>
        <p:txBody>
          <a:bodyPr/>
          <a:lstStyle/>
          <a:p>
            <a:r>
              <a:rPr lang="en-US" altLang="en-US" sz="3200" dirty="0" smtClean="0"/>
              <a:t>Objective B: SE Asia Component Status (8/10)</a:t>
            </a:r>
          </a:p>
        </p:txBody>
      </p:sp>
      <p:sp>
        <p:nvSpPr>
          <p:cNvPr id="12291" name="Content Placeholder 2"/>
          <p:cNvSpPr>
            <a:spLocks noGrp="1"/>
          </p:cNvSpPr>
          <p:nvPr>
            <p:ph idx="1"/>
          </p:nvPr>
        </p:nvSpPr>
        <p:spPr>
          <a:xfrm>
            <a:off x="467544" y="908720"/>
            <a:ext cx="8496944" cy="5949280"/>
          </a:xfrm>
        </p:spPr>
        <p:txBody>
          <a:bodyPr/>
          <a:lstStyle/>
          <a:p>
            <a:pPr>
              <a:lnSpc>
                <a:spcPct val="90000"/>
              </a:lnSpc>
              <a:spcBef>
                <a:spcPts val="600"/>
              </a:spcBef>
            </a:pPr>
            <a:r>
              <a:rPr lang="en-US" altLang="en-US" sz="2400" u="sng" dirty="0" smtClean="0"/>
              <a:t>2015 Milestones</a:t>
            </a:r>
            <a:r>
              <a:rPr lang="en-US" altLang="en-US" sz="2400" dirty="0" smtClean="0"/>
              <a:t> (cont.):</a:t>
            </a:r>
          </a:p>
          <a:p>
            <a:pPr lvl="1">
              <a:lnSpc>
                <a:spcPct val="90000"/>
              </a:lnSpc>
              <a:spcBef>
                <a:spcPts val="600"/>
              </a:spcBef>
            </a:pPr>
            <a:r>
              <a:rPr lang="en-US" sz="2000" dirty="0" smtClean="0"/>
              <a:t>10-year flood archive over region based on </a:t>
            </a:r>
            <a:r>
              <a:rPr lang="en-US" sz="2000" dirty="0" err="1" smtClean="0"/>
              <a:t>Deltares</a:t>
            </a:r>
            <a:r>
              <a:rPr lang="en-US" sz="2000" dirty="0" smtClean="0"/>
              <a:t> Flood Monitoring </a:t>
            </a:r>
            <a:r>
              <a:rPr lang="en-US" sz="2000" dirty="0" err="1" smtClean="0"/>
              <a:t>Programme</a:t>
            </a:r>
            <a:endParaRPr lang="en-US" sz="2000" dirty="0" smtClean="0"/>
          </a:p>
          <a:p>
            <a:pPr marL="1257300" lvl="2" indent="-339725">
              <a:lnSpc>
                <a:spcPct val="90000"/>
              </a:lnSpc>
              <a:spcBef>
                <a:spcPts val="600"/>
              </a:spcBef>
            </a:pPr>
            <a:r>
              <a:rPr lang="en-US" sz="2000" u="sng" dirty="0" smtClean="0"/>
              <a:t>Status</a:t>
            </a:r>
            <a:r>
              <a:rPr lang="en-US" sz="2000" dirty="0" smtClean="0"/>
              <a:t>: </a:t>
            </a:r>
            <a:r>
              <a:rPr lang="en-US" sz="2000" dirty="0" err="1" smtClean="0"/>
              <a:t>Deltares</a:t>
            </a:r>
            <a:r>
              <a:rPr lang="en-US" sz="2000" dirty="0" smtClean="0"/>
              <a:t> did not receive funding to continue collaboration with this Pilot region.</a:t>
            </a:r>
          </a:p>
          <a:p>
            <a:pPr lvl="1">
              <a:lnSpc>
                <a:spcPct val="90000"/>
              </a:lnSpc>
              <a:spcBef>
                <a:spcPts val="600"/>
              </a:spcBef>
            </a:pPr>
            <a:r>
              <a:rPr lang="en-US" sz="2000" dirty="0" smtClean="0"/>
              <a:t>1</a:t>
            </a:r>
            <a:r>
              <a:rPr lang="en-US" sz="2000" baseline="30000" dirty="0" smtClean="0"/>
              <a:t>st</a:t>
            </a:r>
            <a:r>
              <a:rPr lang="en-US" sz="2000" dirty="0" smtClean="0"/>
              <a:t> new TRMM/GPM and other flood monitoring products</a:t>
            </a:r>
          </a:p>
          <a:p>
            <a:pPr marL="1257300" lvl="2" indent="-339725">
              <a:lnSpc>
                <a:spcPct val="90000"/>
              </a:lnSpc>
              <a:spcBef>
                <a:spcPts val="600"/>
              </a:spcBef>
            </a:pPr>
            <a:r>
              <a:rPr lang="en-US" sz="2000" u="sng" dirty="0" smtClean="0"/>
              <a:t>Status</a:t>
            </a:r>
            <a:r>
              <a:rPr lang="en-US" sz="2000" dirty="0" smtClean="0"/>
              <a:t>: </a:t>
            </a:r>
            <a:r>
              <a:rPr lang="en-US" sz="2000" dirty="0" err="1" smtClean="0"/>
              <a:t>iMERG</a:t>
            </a:r>
            <a:r>
              <a:rPr lang="en-US" sz="2000" dirty="0" smtClean="0"/>
              <a:t> rainfall and GFMS flood products being served under </a:t>
            </a:r>
            <a:r>
              <a:rPr lang="en-US" altLang="en-US" sz="2000" dirty="0" smtClean="0"/>
              <a:t>Open </a:t>
            </a:r>
            <a:r>
              <a:rPr lang="en-US" altLang="en-US" sz="2000" dirty="0" err="1" smtClean="0"/>
              <a:t>GeoSocial</a:t>
            </a:r>
            <a:r>
              <a:rPr lang="en-US" altLang="en-US" sz="2000" dirty="0" smtClean="0"/>
              <a:t> API </a:t>
            </a:r>
            <a:r>
              <a:rPr lang="en-US" sz="2000" dirty="0" smtClean="0"/>
              <a:t>at </a:t>
            </a:r>
            <a:r>
              <a:rPr lang="en-US" sz="2000" dirty="0" smtClean="0">
                <a:hlinkClick r:id="rId3"/>
              </a:rPr>
              <a:t>https://pmm.nasa.gov/precip-apps</a:t>
            </a:r>
            <a:endParaRPr lang="en-US" sz="2000" dirty="0" smtClean="0"/>
          </a:p>
          <a:p>
            <a:pPr>
              <a:lnSpc>
                <a:spcPct val="90000"/>
              </a:lnSpc>
              <a:spcBef>
                <a:spcPts val="600"/>
              </a:spcBef>
            </a:pPr>
            <a:r>
              <a:rPr lang="en-US" altLang="en-US" sz="2400" u="sng" dirty="0" smtClean="0"/>
              <a:t>2016-17 Milestones</a:t>
            </a:r>
            <a:r>
              <a:rPr lang="en-US" altLang="en-US" sz="2400" dirty="0" smtClean="0"/>
              <a:t>:</a:t>
            </a:r>
          </a:p>
          <a:p>
            <a:pPr lvl="1">
              <a:lnSpc>
                <a:spcPct val="90000"/>
              </a:lnSpc>
              <a:spcBef>
                <a:spcPts val="600"/>
              </a:spcBef>
            </a:pPr>
            <a:r>
              <a:rPr lang="en-US" sz="2000" dirty="0" smtClean="0"/>
              <a:t>Flood monitoring during 2016 season</a:t>
            </a:r>
          </a:p>
          <a:p>
            <a:pPr lvl="2">
              <a:lnSpc>
                <a:spcPct val="90000"/>
              </a:lnSpc>
              <a:spcBef>
                <a:spcPts val="600"/>
              </a:spcBef>
            </a:pPr>
            <a:r>
              <a:rPr lang="en-US" sz="2000" u="sng" dirty="0" smtClean="0"/>
              <a:t>Status</a:t>
            </a:r>
            <a:r>
              <a:rPr lang="en-US" sz="2000" dirty="0" smtClean="0"/>
              <a:t>: Provided optical imagery for flooding in Sri Lanka (May) and Myanmar (June / November); Indonesia (September).</a:t>
            </a:r>
          </a:p>
          <a:p>
            <a:pPr lvl="1">
              <a:lnSpc>
                <a:spcPct val="90000"/>
              </a:lnSpc>
              <a:spcBef>
                <a:spcPts val="600"/>
              </a:spcBef>
            </a:pPr>
            <a:r>
              <a:rPr lang="en-US" sz="2000" dirty="0" smtClean="0"/>
              <a:t>Draft a plan for longer-term sustainability</a:t>
            </a:r>
          </a:p>
          <a:p>
            <a:pPr lvl="2">
              <a:lnSpc>
                <a:spcPct val="90000"/>
              </a:lnSpc>
              <a:spcBef>
                <a:spcPts val="600"/>
              </a:spcBef>
            </a:pPr>
            <a:r>
              <a:rPr lang="en-US" sz="2000" u="sng" dirty="0" smtClean="0"/>
              <a:t>Status</a:t>
            </a:r>
            <a:r>
              <a:rPr lang="en-US" sz="2000" dirty="0" smtClean="0"/>
              <a:t>: Intent is to build this capacity into ADPC via the SERVIR Applied Science Grant but details need to be worked out</a:t>
            </a:r>
          </a:p>
          <a:p>
            <a:pPr>
              <a:lnSpc>
                <a:spcPct val="90000"/>
              </a:lnSpc>
              <a:spcBef>
                <a:spcPts val="600"/>
              </a:spcBef>
            </a:pPr>
            <a:r>
              <a:rPr lang="en-US" altLang="en-US" sz="2400" u="sng" dirty="0" smtClean="0"/>
              <a:t>Status</a:t>
            </a:r>
            <a:r>
              <a:rPr lang="en-US" altLang="en-US" sz="2400" dirty="0" smtClean="0"/>
              <a:t>: </a:t>
            </a:r>
            <a:r>
              <a:rPr lang="en-US" altLang="en-US" sz="2400" b="1" dirty="0" smtClean="0"/>
              <a:t>80%</a:t>
            </a:r>
            <a:r>
              <a:rPr lang="en-US" altLang="en-US" sz="2400" dirty="0" smtClean="0"/>
              <a:t> complete.</a:t>
            </a:r>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40</a:t>
            </a:fld>
            <a:endParaRPr lang="en-US" altLang="en-US"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0" y="116632"/>
            <a:ext cx="9144000" cy="792163"/>
          </a:xfrm>
        </p:spPr>
        <p:txBody>
          <a:bodyPr/>
          <a:lstStyle/>
          <a:p>
            <a:r>
              <a:rPr lang="en-US" altLang="en-US" sz="3200" dirty="0" smtClean="0"/>
              <a:t>Objective B: SE Asia Component Status (9/10)</a:t>
            </a:r>
          </a:p>
        </p:txBody>
      </p:sp>
      <p:sp>
        <p:nvSpPr>
          <p:cNvPr id="10" name="Slide Number Placeholder 9"/>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41</a:t>
            </a:fld>
            <a:endParaRPr lang="en-US" altLang="en-US" dirty="0"/>
          </a:p>
        </p:txBody>
      </p:sp>
      <p:pic>
        <p:nvPicPr>
          <p:cNvPr id="1026" name="Picture 2"/>
          <p:cNvPicPr>
            <a:picLocks noChangeAspect="1" noChangeArrowheads="1"/>
          </p:cNvPicPr>
          <p:nvPr/>
        </p:nvPicPr>
        <p:blipFill>
          <a:blip r:embed="rId3" cstate="print"/>
          <a:srcRect l="62999" t="12303" r="14951" b="4351"/>
          <a:stretch>
            <a:fillRect/>
          </a:stretch>
        </p:blipFill>
        <p:spPr bwMode="auto">
          <a:xfrm>
            <a:off x="2267744" y="1457400"/>
            <a:ext cx="4572000" cy="5400600"/>
          </a:xfrm>
          <a:prstGeom prst="rect">
            <a:avLst/>
          </a:prstGeom>
          <a:noFill/>
          <a:ln w="9525">
            <a:noFill/>
            <a:miter lim="800000"/>
            <a:headEnd/>
            <a:tailEnd/>
          </a:ln>
        </p:spPr>
      </p:pic>
      <p:sp>
        <p:nvSpPr>
          <p:cNvPr id="11" name="Rectangle 10"/>
          <p:cNvSpPr/>
          <p:nvPr/>
        </p:nvSpPr>
        <p:spPr>
          <a:xfrm>
            <a:off x="2267744" y="980728"/>
            <a:ext cx="4572000" cy="400110"/>
          </a:xfrm>
          <a:prstGeom prst="rect">
            <a:avLst/>
          </a:prstGeom>
        </p:spPr>
        <p:txBody>
          <a:bodyPr>
            <a:spAutoFit/>
          </a:bodyPr>
          <a:lstStyle/>
          <a:p>
            <a:r>
              <a:rPr lang="en-US" sz="2000" b="0" dirty="0" smtClean="0">
                <a:hlinkClick r:id="rId4"/>
              </a:rPr>
              <a:t>https://pmm.nasa.gov/precip-apps</a:t>
            </a:r>
            <a:endParaRPr lang="en-US" sz="2000" b="0"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0" y="116632"/>
            <a:ext cx="9144000" cy="792163"/>
          </a:xfrm>
        </p:spPr>
        <p:txBody>
          <a:bodyPr/>
          <a:lstStyle/>
          <a:p>
            <a:r>
              <a:rPr lang="en-US" altLang="en-US" sz="3200" dirty="0" smtClean="0"/>
              <a:t>Objective B: SE Asia Component Status (9/10)</a:t>
            </a:r>
          </a:p>
        </p:txBody>
      </p:sp>
      <p:sp>
        <p:nvSpPr>
          <p:cNvPr id="12291" name="Content Placeholder 2"/>
          <p:cNvSpPr>
            <a:spLocks noGrp="1"/>
          </p:cNvSpPr>
          <p:nvPr>
            <p:ph idx="1"/>
          </p:nvPr>
        </p:nvSpPr>
        <p:spPr>
          <a:xfrm>
            <a:off x="539751" y="1052513"/>
            <a:ext cx="8136706" cy="5688855"/>
          </a:xfrm>
        </p:spPr>
        <p:txBody>
          <a:bodyPr/>
          <a:lstStyle/>
          <a:p>
            <a:pPr>
              <a:lnSpc>
                <a:spcPct val="90000"/>
              </a:lnSpc>
              <a:spcBef>
                <a:spcPts val="600"/>
              </a:spcBef>
            </a:pPr>
            <a:r>
              <a:rPr lang="en-US" altLang="en-US" sz="2400" u="sng" dirty="0" smtClean="0"/>
              <a:t>Other Planned </a:t>
            </a:r>
            <a:r>
              <a:rPr lang="en-US" altLang="en-US" sz="2400" u="sng" dirty="0" err="1" smtClean="0"/>
              <a:t>Activites</a:t>
            </a:r>
            <a:endParaRPr lang="en-US" altLang="en-US" sz="2400" u="sng" dirty="0" smtClean="0"/>
          </a:p>
          <a:p>
            <a:pPr lvl="1">
              <a:lnSpc>
                <a:spcPct val="90000"/>
              </a:lnSpc>
              <a:spcBef>
                <a:spcPts val="600"/>
              </a:spcBef>
            </a:pPr>
            <a:r>
              <a:rPr lang="en-US" altLang="en-US" sz="2000" dirty="0" smtClean="0"/>
              <a:t>Indonesia and Java risk assessments and subsidence calculations (</a:t>
            </a:r>
            <a:r>
              <a:rPr lang="en-US" altLang="en-US" sz="2000" dirty="0" err="1" smtClean="0"/>
              <a:t>Deltares</a:t>
            </a:r>
            <a:r>
              <a:rPr lang="en-US" altLang="en-US" sz="2000" dirty="0" smtClean="0"/>
              <a:t>-Villars)</a:t>
            </a:r>
          </a:p>
          <a:p>
            <a:pPr marL="1257300" lvl="2" indent="-339725">
              <a:lnSpc>
                <a:spcPct val="90000"/>
              </a:lnSpc>
              <a:spcBef>
                <a:spcPts val="600"/>
              </a:spcBef>
            </a:pPr>
            <a:r>
              <a:rPr lang="en-US" altLang="en-US" sz="2000" u="sng" dirty="0" smtClean="0"/>
              <a:t>Status</a:t>
            </a:r>
            <a:r>
              <a:rPr lang="en-US" altLang="en-US" sz="2000" dirty="0" smtClean="0"/>
              <a:t>: </a:t>
            </a:r>
            <a:r>
              <a:rPr lang="en-US" sz="2000" dirty="0" err="1" smtClean="0"/>
              <a:t>Deltares</a:t>
            </a:r>
            <a:r>
              <a:rPr lang="en-US" sz="2000" dirty="0" smtClean="0"/>
              <a:t> did not receive funding to continue collaboration with this Pilot region.</a:t>
            </a:r>
          </a:p>
          <a:p>
            <a:pPr>
              <a:lnSpc>
                <a:spcPct val="90000"/>
              </a:lnSpc>
              <a:spcBef>
                <a:spcPts val="600"/>
              </a:spcBef>
            </a:pPr>
            <a:r>
              <a:rPr lang="en-US" altLang="en-US" sz="2400" u="sng" dirty="0" smtClean="0"/>
              <a:t>Other Activities</a:t>
            </a:r>
            <a:r>
              <a:rPr lang="en-US" altLang="en-US" sz="2400" dirty="0" smtClean="0"/>
              <a:t>:</a:t>
            </a:r>
          </a:p>
          <a:p>
            <a:pPr lvl="1">
              <a:lnSpc>
                <a:spcPct val="90000"/>
              </a:lnSpc>
              <a:spcBef>
                <a:spcPts val="600"/>
              </a:spcBef>
            </a:pPr>
            <a:r>
              <a:rPr lang="en-US" altLang="en-US" sz="2000" dirty="0" smtClean="0"/>
              <a:t>Interaction with the World Bank in December 2015 as part of the RO meeting revealed types of flood products that would be useful to their needs assessments and ongoing recovery support.</a:t>
            </a:r>
          </a:p>
          <a:p>
            <a:pPr lvl="1">
              <a:lnSpc>
                <a:spcPct val="90000"/>
              </a:lnSpc>
              <a:spcBef>
                <a:spcPts val="600"/>
              </a:spcBef>
            </a:pPr>
            <a:r>
              <a:rPr lang="en-US" altLang="en-US" sz="2000" dirty="0" smtClean="0"/>
              <a:t>Provided demonstration of the Open </a:t>
            </a:r>
            <a:r>
              <a:rPr lang="en-US" altLang="en-US" sz="2000" dirty="0" err="1" smtClean="0"/>
              <a:t>GeoSocial</a:t>
            </a:r>
            <a:r>
              <a:rPr lang="en-US" altLang="en-US" sz="2000" dirty="0" smtClean="0"/>
              <a:t> API interface on the </a:t>
            </a:r>
            <a:r>
              <a:rPr lang="en-US" altLang="en-US" sz="2000" dirty="0" err="1" smtClean="0"/>
              <a:t>ojo</a:t>
            </a:r>
            <a:r>
              <a:rPr lang="en-US" altLang="en-US" sz="2000" dirty="0" smtClean="0"/>
              <a:t>-streamer client to World Bank GFRR personnel in April 2016 and to the Sri Lanka head disaster manager in July 2016.</a:t>
            </a:r>
          </a:p>
          <a:p>
            <a:pPr lvl="1">
              <a:lnSpc>
                <a:spcPct val="90000"/>
              </a:lnSpc>
              <a:spcBef>
                <a:spcPts val="600"/>
              </a:spcBef>
            </a:pPr>
            <a:r>
              <a:rPr lang="en-US" altLang="en-US" sz="2000" dirty="0" smtClean="0"/>
              <a:t>Provided Open </a:t>
            </a:r>
            <a:r>
              <a:rPr lang="en-US" altLang="en-US" sz="2000" dirty="0" err="1" smtClean="0"/>
              <a:t>GeoSocial</a:t>
            </a:r>
            <a:r>
              <a:rPr lang="en-US" altLang="en-US" sz="2000" dirty="0" smtClean="0"/>
              <a:t> API interface demo and code to the Pacific Disaster Center in December 2016.</a:t>
            </a:r>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42</a:t>
            </a:fld>
            <a:endParaRPr lang="en-US" altLang="en-US"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685800" y="177800"/>
            <a:ext cx="7772400" cy="803275"/>
          </a:xfrm>
        </p:spPr>
        <p:txBody>
          <a:bodyPr/>
          <a:lstStyle/>
          <a:p>
            <a:r>
              <a:rPr lang="en-US" altLang="en-US" dirty="0" smtClean="0">
                <a:ea typeface="ＭＳ Ｐゴシック" pitchFamily="34" charset="-128"/>
              </a:rPr>
              <a:t>Outline</a:t>
            </a:r>
          </a:p>
        </p:txBody>
      </p:sp>
      <p:sp>
        <p:nvSpPr>
          <p:cNvPr id="7171" name="Content Placeholder 2"/>
          <p:cNvSpPr>
            <a:spLocks noGrp="1"/>
          </p:cNvSpPr>
          <p:nvPr>
            <p:ph idx="1"/>
          </p:nvPr>
        </p:nvSpPr>
        <p:spPr>
          <a:xfrm>
            <a:off x="468313" y="1052513"/>
            <a:ext cx="8064500" cy="5256212"/>
          </a:xfrm>
        </p:spPr>
        <p:txBody>
          <a:bodyPr/>
          <a:lstStyle/>
          <a:p>
            <a:pPr>
              <a:lnSpc>
                <a:spcPct val="100000"/>
              </a:lnSpc>
              <a:spcBef>
                <a:spcPts val="600"/>
              </a:spcBef>
            </a:pPr>
            <a:r>
              <a:rPr lang="en-US" altLang="en-US" sz="2800" b="1" dirty="0" smtClean="0">
                <a:solidFill>
                  <a:schemeClr val="bg1">
                    <a:lumMod val="75000"/>
                  </a:schemeClr>
                </a:solidFill>
                <a:ea typeface="ＭＳ Ｐゴシック" pitchFamily="34" charset="-128"/>
              </a:rPr>
              <a:t>Flood Pilot overview</a:t>
            </a:r>
          </a:p>
          <a:p>
            <a:pPr>
              <a:lnSpc>
                <a:spcPct val="100000"/>
              </a:lnSpc>
              <a:spcBef>
                <a:spcPts val="600"/>
              </a:spcBef>
            </a:pPr>
            <a:r>
              <a:rPr lang="en-US" altLang="en-US" sz="2800" b="1" dirty="0" smtClean="0">
                <a:solidFill>
                  <a:schemeClr val="bg1">
                    <a:lumMod val="75000"/>
                  </a:schemeClr>
                </a:solidFill>
                <a:ea typeface="ＭＳ Ｐゴシック" pitchFamily="34" charset="-128"/>
              </a:rPr>
              <a:t>Status of data acquisition and exploitation</a:t>
            </a:r>
          </a:p>
          <a:p>
            <a:pPr marL="792162" lvl="3" indent="-346075">
              <a:spcBef>
                <a:spcPts val="600"/>
              </a:spcBef>
            </a:pPr>
            <a:r>
              <a:rPr lang="en-US" altLang="en-US" sz="2000" b="1" dirty="0" smtClean="0">
                <a:solidFill>
                  <a:schemeClr val="bg1">
                    <a:lumMod val="75000"/>
                  </a:schemeClr>
                </a:solidFill>
                <a:ea typeface="ＭＳ Ｐゴシック" pitchFamily="34" charset="-128"/>
              </a:rPr>
              <a:t>JAXA ALOS-2 / PALSAR-2 data use</a:t>
            </a:r>
            <a:endParaRPr lang="en-US" altLang="en-US" sz="2800" b="1" dirty="0" smtClean="0">
              <a:solidFill>
                <a:schemeClr val="bg1">
                  <a:lumMod val="75000"/>
                </a:schemeClr>
              </a:solidFill>
              <a:ea typeface="ＭＳ Ｐゴシック" pitchFamily="34" charset="-128"/>
            </a:endParaRPr>
          </a:p>
          <a:p>
            <a:pPr>
              <a:lnSpc>
                <a:spcPct val="100000"/>
              </a:lnSpc>
              <a:spcBef>
                <a:spcPts val="600"/>
              </a:spcBef>
            </a:pPr>
            <a:r>
              <a:rPr lang="en-US" altLang="en-US" sz="2800" b="1" dirty="0" smtClean="0">
                <a:ea typeface="ＭＳ Ｐゴシック" pitchFamily="34" charset="-128"/>
              </a:rPr>
              <a:t>Pilot status report:</a:t>
            </a:r>
          </a:p>
          <a:p>
            <a:pPr lvl="1">
              <a:lnSpc>
                <a:spcPct val="100000"/>
              </a:lnSpc>
              <a:spcBef>
                <a:spcPts val="600"/>
              </a:spcBef>
            </a:pPr>
            <a:r>
              <a:rPr lang="en-US" altLang="en-US" sz="2400" b="1" dirty="0" smtClean="0">
                <a:solidFill>
                  <a:schemeClr val="bg1">
                    <a:lumMod val="75000"/>
                  </a:schemeClr>
                </a:solidFill>
                <a:ea typeface="ＭＳ Ｐゴシック" pitchFamily="34" charset="-128"/>
              </a:rPr>
              <a:t>Objective A: Global component status</a:t>
            </a:r>
          </a:p>
          <a:p>
            <a:pPr lvl="1">
              <a:lnSpc>
                <a:spcPct val="100000"/>
              </a:lnSpc>
              <a:spcBef>
                <a:spcPts val="600"/>
              </a:spcBef>
            </a:pPr>
            <a:r>
              <a:rPr lang="en-US" altLang="en-US" sz="2400" b="1" dirty="0" smtClean="0">
                <a:solidFill>
                  <a:schemeClr val="bg1">
                    <a:lumMod val="75000"/>
                  </a:schemeClr>
                </a:solidFill>
                <a:ea typeface="ＭＳ Ｐゴシック" pitchFamily="34" charset="-128"/>
              </a:rPr>
              <a:t>Objective B: Regional component status</a:t>
            </a:r>
          </a:p>
          <a:p>
            <a:pPr lvl="2">
              <a:spcBef>
                <a:spcPts val="600"/>
              </a:spcBef>
            </a:pPr>
            <a:r>
              <a:rPr lang="en-US" altLang="en-US" sz="2000" b="1" dirty="0" smtClean="0">
                <a:solidFill>
                  <a:schemeClr val="bg1">
                    <a:lumMod val="75000"/>
                  </a:schemeClr>
                </a:solidFill>
                <a:ea typeface="ＭＳ Ｐゴシック" pitchFamily="34" charset="-128"/>
              </a:rPr>
              <a:t>Caribbean/Central America</a:t>
            </a:r>
          </a:p>
          <a:p>
            <a:pPr lvl="2">
              <a:spcBef>
                <a:spcPts val="600"/>
              </a:spcBef>
            </a:pPr>
            <a:r>
              <a:rPr lang="en-US" altLang="en-US" sz="2000" b="1" dirty="0" smtClean="0">
                <a:solidFill>
                  <a:schemeClr val="bg1">
                    <a:lumMod val="75000"/>
                  </a:schemeClr>
                </a:solidFill>
                <a:ea typeface="ＭＳ Ｐゴシック" pitchFamily="34" charset="-128"/>
              </a:rPr>
              <a:t>Southern Africa</a:t>
            </a:r>
          </a:p>
          <a:p>
            <a:pPr lvl="2">
              <a:spcBef>
                <a:spcPts val="600"/>
              </a:spcBef>
            </a:pPr>
            <a:r>
              <a:rPr lang="en-US" altLang="en-US" sz="2000" b="1" dirty="0" smtClean="0">
                <a:solidFill>
                  <a:schemeClr val="bg1">
                    <a:lumMod val="75000"/>
                  </a:schemeClr>
                </a:solidFill>
                <a:ea typeface="ＭＳ Ｐゴシック" pitchFamily="34" charset="-128"/>
              </a:rPr>
              <a:t>Southeast Asia</a:t>
            </a:r>
          </a:p>
          <a:p>
            <a:pPr lvl="1">
              <a:lnSpc>
                <a:spcPct val="100000"/>
              </a:lnSpc>
              <a:spcBef>
                <a:spcPts val="600"/>
              </a:spcBef>
            </a:pPr>
            <a:r>
              <a:rPr lang="en-US" altLang="en-US" sz="2400" b="1" dirty="0" smtClean="0">
                <a:ea typeface="ＭＳ Ｐゴシック" pitchFamily="34" charset="-128"/>
              </a:rPr>
              <a:t>Objective C: Capacity Building</a:t>
            </a:r>
          </a:p>
          <a:p>
            <a:pPr>
              <a:lnSpc>
                <a:spcPct val="100000"/>
              </a:lnSpc>
              <a:spcBef>
                <a:spcPts val="600"/>
              </a:spcBef>
            </a:pPr>
            <a:r>
              <a:rPr lang="en-US" altLang="en-US" sz="2800" b="1" dirty="0" smtClean="0">
                <a:ea typeface="ＭＳ Ｐゴシック" pitchFamily="34" charset="-128"/>
              </a:rPr>
              <a:t>Issues and Risk Management</a:t>
            </a:r>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43</a:t>
            </a:fld>
            <a:endParaRPr lang="en-US" alt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685800" y="260350"/>
            <a:ext cx="7772400" cy="792163"/>
          </a:xfrm>
        </p:spPr>
        <p:txBody>
          <a:bodyPr/>
          <a:lstStyle/>
          <a:p>
            <a:r>
              <a:rPr lang="en-US" altLang="en-US" sz="3200" dirty="0" smtClean="0"/>
              <a:t>Objective C: Capacity Building Status (1/2)</a:t>
            </a:r>
          </a:p>
        </p:txBody>
      </p:sp>
      <p:sp>
        <p:nvSpPr>
          <p:cNvPr id="12291" name="Content Placeholder 2"/>
          <p:cNvSpPr>
            <a:spLocks noGrp="1"/>
          </p:cNvSpPr>
          <p:nvPr>
            <p:ph idx="1"/>
          </p:nvPr>
        </p:nvSpPr>
        <p:spPr>
          <a:xfrm>
            <a:off x="539750" y="1052513"/>
            <a:ext cx="8136705" cy="5688855"/>
          </a:xfrm>
        </p:spPr>
        <p:txBody>
          <a:bodyPr/>
          <a:lstStyle/>
          <a:p>
            <a:pPr>
              <a:lnSpc>
                <a:spcPct val="90000"/>
              </a:lnSpc>
              <a:spcBef>
                <a:spcPts val="600"/>
              </a:spcBef>
            </a:pPr>
            <a:r>
              <a:rPr lang="en-US" altLang="en-US" sz="2400" dirty="0" smtClean="0"/>
              <a:t>Caribbean/Central American Component:</a:t>
            </a:r>
          </a:p>
          <a:p>
            <a:pPr lvl="1">
              <a:lnSpc>
                <a:spcPct val="90000"/>
              </a:lnSpc>
              <a:spcBef>
                <a:spcPts val="600"/>
              </a:spcBef>
            </a:pPr>
            <a:r>
              <a:rPr lang="en-US" altLang="en-US" sz="2000" dirty="0" smtClean="0"/>
              <a:t>Implemented previously mentioned Open </a:t>
            </a:r>
            <a:r>
              <a:rPr lang="en-US" altLang="en-US" sz="2000" dirty="0" err="1" smtClean="0"/>
              <a:t>GeoSocial</a:t>
            </a:r>
            <a:r>
              <a:rPr lang="en-US" altLang="en-US" sz="2000" dirty="0" smtClean="0"/>
              <a:t> API Flood Monitoring software </a:t>
            </a:r>
            <a:r>
              <a:rPr lang="en-US" sz="2000" dirty="0" smtClean="0"/>
              <a:t>suite</a:t>
            </a:r>
          </a:p>
          <a:p>
            <a:pPr lvl="2">
              <a:lnSpc>
                <a:spcPct val="90000"/>
              </a:lnSpc>
              <a:spcBef>
                <a:spcPts val="600"/>
              </a:spcBef>
            </a:pPr>
            <a:r>
              <a:rPr lang="en-US" altLang="en-US" sz="1800" dirty="0" smtClean="0"/>
              <a:t>Training workshop by NASA GSFC personnel (supported by SERVIR and USAID) in Costa Rica held in May 2016</a:t>
            </a:r>
          </a:p>
          <a:p>
            <a:pPr lvl="2">
              <a:lnSpc>
                <a:spcPct val="90000"/>
              </a:lnSpc>
              <a:spcBef>
                <a:spcPts val="600"/>
              </a:spcBef>
            </a:pPr>
            <a:r>
              <a:rPr lang="en-US" altLang="en-US" sz="1800" dirty="0" smtClean="0"/>
              <a:t>Now creating products in real time and delivering to regional partners</a:t>
            </a:r>
          </a:p>
          <a:p>
            <a:pPr lvl="1">
              <a:lnSpc>
                <a:spcPct val="90000"/>
              </a:lnSpc>
              <a:spcBef>
                <a:spcPts val="600"/>
              </a:spcBef>
            </a:pPr>
            <a:r>
              <a:rPr lang="en-US" altLang="en-US" sz="2000" dirty="0" smtClean="0"/>
              <a:t>Working through </a:t>
            </a:r>
            <a:r>
              <a:rPr lang="en-US" altLang="en-US" sz="2000" dirty="0" err="1" smtClean="0"/>
              <a:t>AmeriGEOSS</a:t>
            </a:r>
            <a:r>
              <a:rPr lang="en-US" altLang="en-US" sz="2000" dirty="0" smtClean="0"/>
              <a:t> to extend this capability to other portions of the Americas (Chile, Colombia, and Mexico)</a:t>
            </a:r>
          </a:p>
          <a:p>
            <a:pPr lvl="2">
              <a:lnSpc>
                <a:spcPct val="90000"/>
              </a:lnSpc>
              <a:spcBef>
                <a:spcPts val="600"/>
              </a:spcBef>
            </a:pPr>
            <a:r>
              <a:rPr lang="en-US" altLang="en-US" sz="2000" dirty="0" smtClean="0"/>
              <a:t>2-day disaster training course on disasters (including floods) for </a:t>
            </a:r>
            <a:r>
              <a:rPr lang="en-US" altLang="en-US" sz="2000" dirty="0" err="1" smtClean="0"/>
              <a:t>AmeriGEOSS</a:t>
            </a:r>
            <a:r>
              <a:rPr lang="en-US" altLang="en-US" sz="2000" dirty="0" smtClean="0"/>
              <a:t> participants conducted in </a:t>
            </a:r>
            <a:r>
              <a:rPr lang="en-US" altLang="en-US" sz="2000" dirty="0" err="1" smtClean="0"/>
              <a:t>Bogata</a:t>
            </a:r>
            <a:r>
              <a:rPr lang="en-US" altLang="en-US" sz="2000" dirty="0" smtClean="0"/>
              <a:t> in June 2016</a:t>
            </a:r>
          </a:p>
          <a:p>
            <a:pPr lvl="2">
              <a:lnSpc>
                <a:spcPct val="90000"/>
              </a:lnSpc>
              <a:spcBef>
                <a:spcPts val="600"/>
              </a:spcBef>
            </a:pPr>
            <a:r>
              <a:rPr lang="en-US" altLang="en-US" sz="2000" dirty="0" smtClean="0"/>
              <a:t>Demonstrated the </a:t>
            </a:r>
            <a:r>
              <a:rPr lang="en-US" altLang="en-US" sz="2000" dirty="0" err="1" smtClean="0"/>
              <a:t>CentroClima</a:t>
            </a:r>
            <a:r>
              <a:rPr lang="en-US" altLang="en-US" sz="2000" dirty="0" smtClean="0"/>
              <a:t> Open </a:t>
            </a:r>
            <a:r>
              <a:rPr lang="en-US" altLang="en-US" sz="2000" dirty="0" err="1" smtClean="0"/>
              <a:t>GeoSocial</a:t>
            </a:r>
            <a:r>
              <a:rPr lang="en-US" altLang="en-US" sz="2000" dirty="0" smtClean="0"/>
              <a:t> API to MARN (</a:t>
            </a:r>
            <a:r>
              <a:rPr lang="en-US" altLang="en-US" sz="2000" dirty="0" err="1" smtClean="0"/>
              <a:t>Ministerio</a:t>
            </a:r>
            <a:r>
              <a:rPr lang="en-US" altLang="en-US" sz="2000" dirty="0" smtClean="0"/>
              <a:t> de </a:t>
            </a:r>
            <a:r>
              <a:rPr lang="en-US" altLang="en-US" sz="2000" dirty="0" err="1" smtClean="0"/>
              <a:t>Medio</a:t>
            </a:r>
            <a:r>
              <a:rPr lang="en-US" altLang="en-US" sz="2000" dirty="0" smtClean="0"/>
              <a:t> </a:t>
            </a:r>
            <a:r>
              <a:rPr lang="en-US" altLang="en-US" sz="2000" dirty="0" err="1" smtClean="0"/>
              <a:t>Ambiente</a:t>
            </a:r>
            <a:r>
              <a:rPr lang="en-US" altLang="en-US" sz="2000" dirty="0" smtClean="0"/>
              <a:t> y </a:t>
            </a:r>
            <a:r>
              <a:rPr lang="en-US" altLang="en-US" sz="2000" dirty="0" err="1" smtClean="0"/>
              <a:t>Recursos</a:t>
            </a:r>
            <a:r>
              <a:rPr lang="en-US" altLang="en-US" sz="2000" dirty="0" smtClean="0"/>
              <a:t> </a:t>
            </a:r>
            <a:r>
              <a:rPr lang="en-US" altLang="en-US" sz="2000" dirty="0" err="1" smtClean="0"/>
              <a:t>Naturales</a:t>
            </a:r>
            <a:r>
              <a:rPr lang="en-US" altLang="en-US" sz="2000" dirty="0" smtClean="0"/>
              <a:t>) in El Salvador in December  2016</a:t>
            </a:r>
          </a:p>
          <a:p>
            <a:pPr>
              <a:lnSpc>
                <a:spcPct val="90000"/>
              </a:lnSpc>
              <a:spcBef>
                <a:spcPts val="600"/>
              </a:spcBef>
            </a:pPr>
            <a:r>
              <a:rPr lang="en-US" altLang="en-US" sz="2400" dirty="0" smtClean="0"/>
              <a:t>Southern Africa Component:</a:t>
            </a:r>
          </a:p>
          <a:p>
            <a:pPr lvl="1">
              <a:lnSpc>
                <a:spcPct val="90000"/>
              </a:lnSpc>
              <a:spcBef>
                <a:spcPts val="600"/>
              </a:spcBef>
            </a:pPr>
            <a:r>
              <a:rPr lang="en-US" altLang="en-US" sz="2000" dirty="0" smtClean="0"/>
              <a:t>Worked with Namibia Department of Hydrology to monitor the status of small farming ponds using Radarsat-2 and EO-1 data (January 2017).</a:t>
            </a:r>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44</a:t>
            </a:fld>
            <a:endParaRPr lang="en-US" altLang="en-US"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685800" y="260350"/>
            <a:ext cx="7772400" cy="792163"/>
          </a:xfrm>
        </p:spPr>
        <p:txBody>
          <a:bodyPr/>
          <a:lstStyle/>
          <a:p>
            <a:r>
              <a:rPr lang="en-US" altLang="en-US" sz="3200" dirty="0" smtClean="0"/>
              <a:t>Objective C: Capacity Building Status (2/2)</a:t>
            </a:r>
          </a:p>
        </p:txBody>
      </p:sp>
      <p:sp>
        <p:nvSpPr>
          <p:cNvPr id="12291" name="Content Placeholder 2"/>
          <p:cNvSpPr>
            <a:spLocks noGrp="1"/>
          </p:cNvSpPr>
          <p:nvPr>
            <p:ph idx="1"/>
          </p:nvPr>
        </p:nvSpPr>
        <p:spPr>
          <a:xfrm>
            <a:off x="539750" y="1052513"/>
            <a:ext cx="8136705" cy="5688855"/>
          </a:xfrm>
        </p:spPr>
        <p:txBody>
          <a:bodyPr/>
          <a:lstStyle/>
          <a:p>
            <a:pPr>
              <a:lnSpc>
                <a:spcPct val="90000"/>
              </a:lnSpc>
              <a:spcBef>
                <a:spcPts val="600"/>
              </a:spcBef>
            </a:pPr>
            <a:r>
              <a:rPr lang="en-US" altLang="en-US" sz="2400" dirty="0" smtClean="0"/>
              <a:t>Southeast Asia Component:</a:t>
            </a:r>
          </a:p>
          <a:p>
            <a:pPr lvl="1">
              <a:lnSpc>
                <a:spcPct val="90000"/>
              </a:lnSpc>
              <a:spcBef>
                <a:spcPts val="600"/>
              </a:spcBef>
              <a:defRPr/>
            </a:pPr>
            <a:r>
              <a:rPr lang="en-US" altLang="en-US" sz="2000" dirty="0" smtClean="0"/>
              <a:t>SERVIR funding (J. </a:t>
            </a:r>
            <a:r>
              <a:rPr lang="en-US" altLang="en-US" sz="2000" dirty="0" err="1" smtClean="0"/>
              <a:t>Bolten</a:t>
            </a:r>
            <a:r>
              <a:rPr lang="en-US" altLang="en-US" sz="2000" dirty="0" smtClean="0"/>
              <a:t>) for new ADPC flood products, including ADPC-produced NDVI differences in the Mekong as a new product</a:t>
            </a:r>
          </a:p>
          <a:p>
            <a:pPr lvl="1">
              <a:lnSpc>
                <a:spcPct val="90000"/>
              </a:lnSpc>
              <a:spcBef>
                <a:spcPts val="600"/>
              </a:spcBef>
              <a:defRPr/>
            </a:pPr>
            <a:r>
              <a:rPr lang="en-US" altLang="en-US" sz="2000" dirty="0" smtClean="0"/>
              <a:t>Provided demonstration of the Open </a:t>
            </a:r>
            <a:r>
              <a:rPr lang="en-US" altLang="en-US" sz="2000" dirty="0" err="1" smtClean="0"/>
              <a:t>GeoSocial</a:t>
            </a:r>
            <a:r>
              <a:rPr lang="en-US" altLang="en-US" sz="2000" dirty="0" smtClean="0"/>
              <a:t> API interface on the </a:t>
            </a:r>
            <a:r>
              <a:rPr lang="en-US" altLang="en-US" sz="2000" dirty="0" err="1" smtClean="0"/>
              <a:t>ojo</a:t>
            </a:r>
            <a:r>
              <a:rPr lang="en-US" altLang="en-US" sz="2000" dirty="0" smtClean="0"/>
              <a:t>-streamer client to ADPC in April 2016 and to the Sri Lanka head disaster manager in July 2016.</a:t>
            </a:r>
          </a:p>
          <a:p>
            <a:pPr lvl="1">
              <a:lnSpc>
                <a:spcPct val="90000"/>
              </a:lnSpc>
              <a:spcBef>
                <a:spcPts val="600"/>
              </a:spcBef>
              <a:defRPr/>
            </a:pPr>
            <a:r>
              <a:rPr lang="en-US" altLang="en-US" sz="2000" dirty="0" smtClean="0"/>
              <a:t>Provided Open </a:t>
            </a:r>
            <a:r>
              <a:rPr lang="en-US" altLang="en-US" sz="2000" dirty="0" err="1" smtClean="0"/>
              <a:t>GeoSocial</a:t>
            </a:r>
            <a:r>
              <a:rPr lang="en-US" altLang="en-US" sz="2000" dirty="0" smtClean="0"/>
              <a:t> API interface demo and code to the Pacific Disaster Center in December 2016.</a:t>
            </a:r>
          </a:p>
          <a:p>
            <a:pPr lvl="1">
              <a:lnSpc>
                <a:spcPct val="90000"/>
              </a:lnSpc>
              <a:spcBef>
                <a:spcPts val="600"/>
              </a:spcBef>
              <a:defRPr/>
            </a:pPr>
            <a:endParaRPr lang="en-US" altLang="en-US" sz="2000" dirty="0" smtClean="0"/>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45</a:t>
            </a:fld>
            <a:endParaRPr lang="en-US" altLang="en-US"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685800" y="177800"/>
            <a:ext cx="7772400" cy="803275"/>
          </a:xfrm>
        </p:spPr>
        <p:txBody>
          <a:bodyPr/>
          <a:lstStyle/>
          <a:p>
            <a:r>
              <a:rPr lang="en-US" altLang="en-US" dirty="0" smtClean="0">
                <a:ea typeface="ＭＳ Ｐゴシック" pitchFamily="34" charset="-128"/>
              </a:rPr>
              <a:t>Outline</a:t>
            </a:r>
          </a:p>
        </p:txBody>
      </p:sp>
      <p:sp>
        <p:nvSpPr>
          <p:cNvPr id="7171" name="Content Placeholder 2"/>
          <p:cNvSpPr>
            <a:spLocks noGrp="1"/>
          </p:cNvSpPr>
          <p:nvPr>
            <p:ph idx="1"/>
          </p:nvPr>
        </p:nvSpPr>
        <p:spPr>
          <a:xfrm>
            <a:off x="468313" y="1052513"/>
            <a:ext cx="8064500" cy="5256212"/>
          </a:xfrm>
        </p:spPr>
        <p:txBody>
          <a:bodyPr/>
          <a:lstStyle/>
          <a:p>
            <a:pPr>
              <a:lnSpc>
                <a:spcPct val="100000"/>
              </a:lnSpc>
              <a:spcBef>
                <a:spcPts val="600"/>
              </a:spcBef>
            </a:pPr>
            <a:r>
              <a:rPr lang="en-US" altLang="en-US" sz="2800" b="1" dirty="0" smtClean="0">
                <a:solidFill>
                  <a:schemeClr val="bg1">
                    <a:lumMod val="75000"/>
                  </a:schemeClr>
                </a:solidFill>
                <a:ea typeface="ＭＳ Ｐゴシック" pitchFamily="34" charset="-128"/>
              </a:rPr>
              <a:t>Flood Pilot overview</a:t>
            </a:r>
          </a:p>
          <a:p>
            <a:pPr>
              <a:lnSpc>
                <a:spcPct val="100000"/>
              </a:lnSpc>
              <a:spcBef>
                <a:spcPts val="600"/>
              </a:spcBef>
            </a:pPr>
            <a:r>
              <a:rPr lang="en-US" altLang="en-US" sz="2800" b="1" dirty="0" smtClean="0">
                <a:solidFill>
                  <a:schemeClr val="bg1">
                    <a:lumMod val="75000"/>
                  </a:schemeClr>
                </a:solidFill>
                <a:ea typeface="ＭＳ Ｐゴシック" pitchFamily="34" charset="-128"/>
              </a:rPr>
              <a:t>Status of data acquisition and exploitation</a:t>
            </a:r>
          </a:p>
          <a:p>
            <a:pPr marL="792162" lvl="3" indent="-346075">
              <a:spcBef>
                <a:spcPts val="600"/>
              </a:spcBef>
            </a:pPr>
            <a:r>
              <a:rPr lang="en-US" altLang="en-US" sz="2000" b="1" dirty="0" smtClean="0">
                <a:solidFill>
                  <a:schemeClr val="bg1">
                    <a:lumMod val="75000"/>
                  </a:schemeClr>
                </a:solidFill>
                <a:ea typeface="ＭＳ Ｐゴシック" pitchFamily="34" charset="-128"/>
              </a:rPr>
              <a:t>JAXA ALOS-2 / PALSAR-2 data use</a:t>
            </a:r>
            <a:endParaRPr lang="en-US" altLang="en-US" sz="2800" b="1" dirty="0" smtClean="0">
              <a:solidFill>
                <a:schemeClr val="bg1">
                  <a:lumMod val="75000"/>
                </a:schemeClr>
              </a:solidFill>
              <a:ea typeface="ＭＳ Ｐゴシック" pitchFamily="34" charset="-128"/>
            </a:endParaRPr>
          </a:p>
          <a:p>
            <a:pPr>
              <a:lnSpc>
                <a:spcPct val="100000"/>
              </a:lnSpc>
              <a:spcBef>
                <a:spcPts val="600"/>
              </a:spcBef>
            </a:pPr>
            <a:r>
              <a:rPr lang="en-US" altLang="en-US" sz="2800" b="1" dirty="0" smtClean="0">
                <a:solidFill>
                  <a:schemeClr val="bg1">
                    <a:lumMod val="75000"/>
                  </a:schemeClr>
                </a:solidFill>
                <a:ea typeface="ＭＳ Ｐゴシック" pitchFamily="34" charset="-128"/>
              </a:rPr>
              <a:t>Pilot status report:</a:t>
            </a:r>
          </a:p>
          <a:p>
            <a:pPr lvl="1">
              <a:lnSpc>
                <a:spcPct val="100000"/>
              </a:lnSpc>
              <a:spcBef>
                <a:spcPts val="600"/>
              </a:spcBef>
            </a:pPr>
            <a:r>
              <a:rPr lang="en-US" altLang="en-US" sz="2400" b="1" dirty="0" smtClean="0">
                <a:solidFill>
                  <a:schemeClr val="bg1">
                    <a:lumMod val="75000"/>
                  </a:schemeClr>
                </a:solidFill>
                <a:ea typeface="ＭＳ Ｐゴシック" pitchFamily="34" charset="-128"/>
              </a:rPr>
              <a:t>Objective A: Global component status</a:t>
            </a:r>
          </a:p>
          <a:p>
            <a:pPr lvl="1">
              <a:lnSpc>
                <a:spcPct val="100000"/>
              </a:lnSpc>
              <a:spcBef>
                <a:spcPts val="600"/>
              </a:spcBef>
            </a:pPr>
            <a:r>
              <a:rPr lang="en-US" altLang="en-US" sz="2400" b="1" dirty="0" smtClean="0">
                <a:solidFill>
                  <a:schemeClr val="bg1">
                    <a:lumMod val="75000"/>
                  </a:schemeClr>
                </a:solidFill>
                <a:ea typeface="ＭＳ Ｐゴシック" pitchFamily="34" charset="-128"/>
              </a:rPr>
              <a:t>Objective B: Regional component status</a:t>
            </a:r>
          </a:p>
          <a:p>
            <a:pPr lvl="2">
              <a:spcBef>
                <a:spcPts val="600"/>
              </a:spcBef>
            </a:pPr>
            <a:r>
              <a:rPr lang="en-US" altLang="en-US" sz="2000" b="1" dirty="0" smtClean="0">
                <a:solidFill>
                  <a:schemeClr val="bg1">
                    <a:lumMod val="75000"/>
                  </a:schemeClr>
                </a:solidFill>
                <a:ea typeface="ＭＳ Ｐゴシック" pitchFamily="34" charset="-128"/>
              </a:rPr>
              <a:t>Caribbean/Central America</a:t>
            </a:r>
          </a:p>
          <a:p>
            <a:pPr lvl="2">
              <a:spcBef>
                <a:spcPts val="600"/>
              </a:spcBef>
            </a:pPr>
            <a:r>
              <a:rPr lang="en-US" altLang="en-US" sz="2000" b="1" dirty="0" smtClean="0">
                <a:solidFill>
                  <a:schemeClr val="bg1">
                    <a:lumMod val="75000"/>
                  </a:schemeClr>
                </a:solidFill>
                <a:ea typeface="ＭＳ Ｐゴシック" pitchFamily="34" charset="-128"/>
              </a:rPr>
              <a:t>Southern Africa</a:t>
            </a:r>
          </a:p>
          <a:p>
            <a:pPr lvl="2">
              <a:spcBef>
                <a:spcPts val="600"/>
              </a:spcBef>
            </a:pPr>
            <a:r>
              <a:rPr lang="en-US" altLang="en-US" sz="2000" b="1" dirty="0" smtClean="0">
                <a:solidFill>
                  <a:schemeClr val="bg1">
                    <a:lumMod val="75000"/>
                  </a:schemeClr>
                </a:solidFill>
                <a:ea typeface="ＭＳ Ｐゴシック" pitchFamily="34" charset="-128"/>
              </a:rPr>
              <a:t>Southeast Asia</a:t>
            </a:r>
          </a:p>
          <a:p>
            <a:pPr lvl="2">
              <a:spcBef>
                <a:spcPts val="600"/>
              </a:spcBef>
            </a:pPr>
            <a:r>
              <a:rPr lang="en-US" altLang="en-US" sz="2000" b="1" i="1" dirty="0" smtClean="0">
                <a:solidFill>
                  <a:schemeClr val="bg1">
                    <a:lumMod val="75000"/>
                  </a:schemeClr>
                </a:solidFill>
                <a:ea typeface="ＭＳ Ｐゴシック" pitchFamily="34" charset="-128"/>
              </a:rPr>
              <a:t>Special Event: Mississippi River (US)</a:t>
            </a:r>
            <a:endParaRPr lang="en-US" altLang="en-US" sz="2000" b="1" dirty="0" smtClean="0">
              <a:solidFill>
                <a:schemeClr val="bg1">
                  <a:lumMod val="75000"/>
                </a:schemeClr>
              </a:solidFill>
              <a:ea typeface="ＭＳ Ｐゴシック" pitchFamily="34" charset="-128"/>
            </a:endParaRPr>
          </a:p>
          <a:p>
            <a:pPr lvl="1">
              <a:lnSpc>
                <a:spcPct val="100000"/>
              </a:lnSpc>
              <a:spcBef>
                <a:spcPts val="600"/>
              </a:spcBef>
            </a:pPr>
            <a:r>
              <a:rPr lang="en-US" altLang="en-US" sz="2400" b="1" dirty="0" smtClean="0">
                <a:solidFill>
                  <a:schemeClr val="bg1">
                    <a:lumMod val="75000"/>
                  </a:schemeClr>
                </a:solidFill>
                <a:ea typeface="ＭＳ Ｐゴシック" pitchFamily="34" charset="-128"/>
              </a:rPr>
              <a:t>Objective C: Capacity Building</a:t>
            </a:r>
          </a:p>
          <a:p>
            <a:pPr>
              <a:lnSpc>
                <a:spcPct val="100000"/>
              </a:lnSpc>
              <a:spcBef>
                <a:spcPts val="600"/>
              </a:spcBef>
            </a:pPr>
            <a:r>
              <a:rPr lang="en-US" altLang="en-US" sz="2800" b="1" dirty="0" smtClean="0">
                <a:ea typeface="ＭＳ Ｐゴシック" pitchFamily="34" charset="-128"/>
              </a:rPr>
              <a:t>Issues and Risk Management</a:t>
            </a:r>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46</a:t>
            </a:fld>
            <a:endParaRPr lang="en-US" altLang="en-U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txBox="1">
            <a:spLocks/>
          </p:cNvSpPr>
          <p:nvPr/>
        </p:nvSpPr>
        <p:spPr bwMode="auto">
          <a:xfrm>
            <a:off x="1" y="101600"/>
            <a:ext cx="9144000" cy="738188"/>
          </a:xfrm>
          <a:prstGeom prst="rect">
            <a:avLst/>
          </a:prstGeom>
          <a:noFill/>
          <a:ln w="9525">
            <a:noFill/>
            <a:miter lim="800000"/>
            <a:headEnd/>
            <a:tailEnd/>
          </a:ln>
        </p:spPr>
        <p:txBody>
          <a:bodyPr anchor="ctr"/>
          <a:lstStyle/>
          <a:p>
            <a:pPr algn="ctr" eaLnBrk="1" hangingPunct="1"/>
            <a:r>
              <a:rPr lang="en-GB" altLang="en-US" sz="3200" dirty="0" smtClean="0">
                <a:solidFill>
                  <a:schemeClr val="tx1"/>
                </a:solidFill>
                <a:ea typeface="ＭＳ Ｐゴシック" pitchFamily="34" charset="-128"/>
                <a:cs typeface="Tahoma" pitchFamily="34" charset="0"/>
              </a:rPr>
              <a:t>Issues and Risk Management Approach</a:t>
            </a:r>
            <a:endParaRPr lang="en-US" altLang="en-US" sz="3200" dirty="0">
              <a:solidFill>
                <a:schemeClr val="tx1"/>
              </a:solidFill>
              <a:ea typeface="ＭＳ Ｐゴシック" pitchFamily="34" charset="-128"/>
              <a:cs typeface="Tahoma" pitchFamily="34" charset="0"/>
            </a:endParaRPr>
          </a:p>
        </p:txBody>
      </p:sp>
      <p:sp>
        <p:nvSpPr>
          <p:cNvPr id="32772" name="Rectangle 4"/>
          <p:cNvSpPr>
            <a:spLocks noChangeArrowheads="1"/>
          </p:cNvSpPr>
          <p:nvPr/>
        </p:nvSpPr>
        <p:spPr bwMode="auto">
          <a:xfrm>
            <a:off x="195263" y="981075"/>
            <a:ext cx="8481193" cy="1089529"/>
          </a:xfrm>
          <a:prstGeom prst="rect">
            <a:avLst/>
          </a:prstGeom>
          <a:noFill/>
          <a:ln w="9525">
            <a:noFill/>
            <a:miter lim="800000"/>
            <a:headEnd/>
            <a:tailEnd/>
          </a:ln>
        </p:spPr>
        <p:txBody>
          <a:bodyPr wrap="square">
            <a:spAutoFit/>
          </a:bodyPr>
          <a:lstStyle/>
          <a:p>
            <a:pPr marL="342900" indent="-342900">
              <a:lnSpc>
                <a:spcPct val="90000"/>
              </a:lnSpc>
              <a:spcBef>
                <a:spcPts val="600"/>
              </a:spcBef>
              <a:buFont typeface="Arial" charset="0"/>
              <a:buChar char="•"/>
            </a:pPr>
            <a:r>
              <a:rPr lang="en-GB" altLang="ja-JP" sz="2400" b="0" dirty="0" smtClean="0">
                <a:latin typeface="+mn-lt"/>
                <a:ea typeface="ＭＳ Ｐゴシック" pitchFamily="34" charset="-128"/>
                <a:cs typeface="Arial" charset="0"/>
              </a:rPr>
              <a:t>Feasibility and acceptance of Flood Pilot sustainability plan after December 2017 needs additional development and involvement of stakeholders and sponsors</a:t>
            </a:r>
            <a:endParaRPr lang="en-GB" altLang="ja-JP" sz="2000" b="0" dirty="0" smtClean="0">
              <a:latin typeface="+mn-lt"/>
              <a:ea typeface="ＭＳ Ｐゴシック" pitchFamily="34" charset="-128"/>
              <a:cs typeface="Arial" charset="0"/>
            </a:endParaRPr>
          </a:p>
        </p:txBody>
      </p:sp>
      <p:sp>
        <p:nvSpPr>
          <p:cNvPr id="5" name="Slide Number Placeholder 10"/>
          <p:cNvSpPr txBox="1">
            <a:spLocks/>
          </p:cNvSpPr>
          <p:nvPr/>
        </p:nvSpPr>
        <p:spPr>
          <a:xfrm>
            <a:off x="8172400" y="6400800"/>
            <a:ext cx="971600" cy="4572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3A86AE8E-D549-4C81-A371-621FC48DD807}" type="slidenum">
              <a:rPr kumimoji="0" lang="en-US" altLang="en-US" sz="1600" b="1" i="0" u="none" strike="noStrike" kern="1200" cap="none" spc="0" normalizeH="0" baseline="0" noProof="0" smtClean="0">
                <a:ln>
                  <a:noFill/>
                </a:ln>
                <a:solidFill>
                  <a:schemeClr val="tx2"/>
                </a:solidFill>
                <a:effectLst/>
                <a:uLnTx/>
                <a:uFillTx/>
                <a:latin typeface="Times New Roman"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47</a:t>
            </a:fld>
            <a:endParaRPr kumimoji="0" lang="en-US" altLang="en-US" sz="1600" b="1" i="0" u="none" strike="noStrike" kern="1200" cap="none" spc="0" normalizeH="0" baseline="0" noProof="0" dirty="0">
              <a:ln>
                <a:noFill/>
              </a:ln>
              <a:solidFill>
                <a:schemeClr val="tx2"/>
              </a:solidFill>
              <a:effectLst/>
              <a:uLnTx/>
              <a:uFillTx/>
              <a:latin typeface="Times New Roman" pitchFamily="18" charset="0"/>
              <a:ea typeface="+mn-ea"/>
              <a:cs typeface="+mn-cs"/>
            </a:endParaRPr>
          </a:p>
        </p:txBody>
      </p:sp>
    </p:spTree>
  </p:cSld>
  <p:clrMapOvr>
    <a:masterClrMapping/>
  </p:clrMapOvr>
  <p:transition spd="slow"/>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txBox="1">
            <a:spLocks/>
          </p:cNvSpPr>
          <p:nvPr/>
        </p:nvSpPr>
        <p:spPr bwMode="auto">
          <a:xfrm>
            <a:off x="1" y="101600"/>
            <a:ext cx="9144000" cy="1095152"/>
          </a:xfrm>
          <a:prstGeom prst="rect">
            <a:avLst/>
          </a:prstGeom>
          <a:noFill/>
          <a:ln w="9525">
            <a:noFill/>
            <a:miter lim="800000"/>
            <a:headEnd/>
            <a:tailEnd/>
          </a:ln>
        </p:spPr>
        <p:txBody>
          <a:bodyPr anchor="ctr"/>
          <a:lstStyle/>
          <a:p>
            <a:pPr algn="ctr" eaLnBrk="1" hangingPunct="1"/>
            <a:r>
              <a:rPr lang="en-GB" altLang="en-US" sz="3200" dirty="0" smtClean="0">
                <a:solidFill>
                  <a:schemeClr val="tx1"/>
                </a:solidFill>
                <a:ea typeface="ＭＳ Ｐゴシック" pitchFamily="34" charset="-128"/>
                <a:cs typeface="Tahoma" pitchFamily="34" charset="0"/>
              </a:rPr>
              <a:t>Data Use: Recent (since September) Publications / Conference Presentations</a:t>
            </a:r>
            <a:endParaRPr lang="en-US" altLang="en-US" sz="3200" dirty="0">
              <a:solidFill>
                <a:schemeClr val="tx1"/>
              </a:solidFill>
              <a:ea typeface="ＭＳ Ｐゴシック" pitchFamily="34" charset="-128"/>
              <a:cs typeface="Tahoma" pitchFamily="34" charset="0"/>
            </a:endParaRPr>
          </a:p>
        </p:txBody>
      </p:sp>
      <p:sp>
        <p:nvSpPr>
          <p:cNvPr id="32772" name="Rectangle 4"/>
          <p:cNvSpPr>
            <a:spLocks noChangeArrowheads="1"/>
          </p:cNvSpPr>
          <p:nvPr/>
        </p:nvSpPr>
        <p:spPr bwMode="auto">
          <a:xfrm>
            <a:off x="467544" y="1340768"/>
            <a:ext cx="8208912" cy="4031873"/>
          </a:xfrm>
          <a:prstGeom prst="rect">
            <a:avLst/>
          </a:prstGeom>
          <a:noFill/>
          <a:ln w="9525">
            <a:noFill/>
            <a:miter lim="800000"/>
            <a:headEnd/>
            <a:tailEnd/>
          </a:ln>
        </p:spPr>
        <p:txBody>
          <a:bodyPr wrap="square">
            <a:spAutoFit/>
          </a:bodyPr>
          <a:lstStyle/>
          <a:p>
            <a:pPr marL="463550" lvl="0" indent="-463550" algn="ctr"/>
            <a:r>
              <a:rPr lang="en-US" sz="1600" dirty="0" smtClean="0">
                <a:latin typeface="+mn-lt"/>
              </a:rPr>
              <a:t>Publications</a:t>
            </a:r>
          </a:p>
          <a:p>
            <a:pPr marL="463550" indent="-463550"/>
            <a:r>
              <a:rPr lang="en-US" sz="1600" b="0" dirty="0" err="1" smtClean="0">
                <a:latin typeface="+mn-lt"/>
              </a:rPr>
              <a:t>Bolten</a:t>
            </a:r>
            <a:r>
              <a:rPr lang="en-US" sz="1600" b="0" dirty="0" smtClean="0">
                <a:latin typeface="+mn-lt"/>
              </a:rPr>
              <a:t>, J., 2017: Remote sensing information systems for real-time and historic flood monitoring in Southeast Asia.  </a:t>
            </a:r>
            <a:r>
              <a:rPr lang="en-US" sz="1600" b="0" i="1" dirty="0" smtClean="0">
                <a:latin typeface="+mn-lt"/>
              </a:rPr>
              <a:t>International Journal of Applied Earth Observation and </a:t>
            </a:r>
            <a:r>
              <a:rPr lang="en-US" sz="1600" b="0" i="1" dirty="0" err="1" smtClean="0">
                <a:latin typeface="+mn-lt"/>
              </a:rPr>
              <a:t>Geoinformation</a:t>
            </a:r>
            <a:r>
              <a:rPr lang="en-US" sz="1600" b="0" dirty="0" smtClean="0">
                <a:latin typeface="+mn-lt"/>
              </a:rPr>
              <a:t>, in review.</a:t>
            </a:r>
          </a:p>
          <a:p>
            <a:pPr marL="463550" indent="-463550"/>
            <a:r>
              <a:rPr lang="en-US" sz="1600" b="0" dirty="0" smtClean="0">
                <a:latin typeface="+mn-lt"/>
              </a:rPr>
              <a:t>Clark, III, R., Z. L. </a:t>
            </a:r>
            <a:r>
              <a:rPr lang="en-US" sz="1600" b="0" dirty="0" err="1" smtClean="0">
                <a:latin typeface="+mn-lt"/>
              </a:rPr>
              <a:t>Flamig</a:t>
            </a:r>
            <a:r>
              <a:rPr lang="en-US" sz="1600" b="0" dirty="0" smtClean="0">
                <a:latin typeface="+mn-lt"/>
              </a:rPr>
              <a:t>, H. </a:t>
            </a:r>
            <a:r>
              <a:rPr lang="en-US" sz="1600" b="0" dirty="0" err="1" smtClean="0">
                <a:latin typeface="+mn-lt"/>
              </a:rPr>
              <a:t>Vergara</a:t>
            </a:r>
            <a:r>
              <a:rPr lang="en-US" sz="1600" b="0" dirty="0" smtClean="0">
                <a:latin typeface="+mn-lt"/>
              </a:rPr>
              <a:t>, Y. Hong, J. J. </a:t>
            </a:r>
            <a:r>
              <a:rPr lang="en-US" sz="1600" b="0" dirty="0" err="1" smtClean="0">
                <a:latin typeface="+mn-lt"/>
              </a:rPr>
              <a:t>Gourley</a:t>
            </a:r>
            <a:r>
              <a:rPr lang="en-US" sz="1600" b="0" dirty="0" smtClean="0">
                <a:latin typeface="+mn-lt"/>
              </a:rPr>
              <a:t>, D. J. </a:t>
            </a:r>
            <a:r>
              <a:rPr lang="en-US" sz="1600" b="0" dirty="0" err="1" smtClean="0">
                <a:latin typeface="+mn-lt"/>
              </a:rPr>
              <a:t>Mandl</a:t>
            </a:r>
            <a:r>
              <a:rPr lang="en-US" sz="1600" b="0" dirty="0" smtClean="0">
                <a:latin typeface="+mn-lt"/>
              </a:rPr>
              <a:t>, S. Frye, M. Handy, and M. Patterson, 2016: Hydrological modeling and capacity building in the Republic of Namibia. </a:t>
            </a:r>
            <a:r>
              <a:rPr lang="en-US" sz="1600" b="0" i="1" dirty="0" smtClean="0">
                <a:latin typeface="+mn-lt"/>
              </a:rPr>
              <a:t>Bulletin of the American Meteorological Society</a:t>
            </a:r>
            <a:r>
              <a:rPr lang="en-US" sz="1600" b="0" dirty="0" smtClean="0">
                <a:latin typeface="+mn-lt"/>
              </a:rPr>
              <a:t>, in press. (Early online release 13 December 2016)</a:t>
            </a:r>
          </a:p>
          <a:p>
            <a:pPr marL="463550" indent="-463550"/>
            <a:r>
              <a:rPr lang="en-US" sz="1600" b="0" dirty="0" err="1" smtClean="0">
                <a:latin typeface="+mn-lt"/>
              </a:rPr>
              <a:t>Schumman</a:t>
            </a:r>
            <a:r>
              <a:rPr lang="en-US" sz="1600" b="0" dirty="0" smtClean="0">
                <a:latin typeface="+mn-lt"/>
              </a:rPr>
              <a:t>, G., 2017: Remote sensing of floods.  </a:t>
            </a:r>
            <a:r>
              <a:rPr lang="en-US" sz="1600" b="0" i="1" dirty="0" smtClean="0">
                <a:latin typeface="+mn-lt"/>
              </a:rPr>
              <a:t>Oxford Research Encyclopedia of Natural Hazard Science</a:t>
            </a:r>
            <a:r>
              <a:rPr lang="en-US" sz="1600" b="0" dirty="0" smtClean="0">
                <a:latin typeface="+mn-lt"/>
              </a:rPr>
              <a:t>, in press.</a:t>
            </a:r>
          </a:p>
          <a:p>
            <a:pPr marL="463550" indent="-463550"/>
            <a:r>
              <a:rPr lang="en-US" sz="1600" b="0" dirty="0" smtClean="0">
                <a:latin typeface="+mn-lt"/>
              </a:rPr>
              <a:t>Wu, H. and Adler, R., 2017: Evaluation of Quantitative Precipitation Estimations (QPE) and Hydrological Modeling at the Iowa Flood Studies Focal Basins. </a:t>
            </a:r>
            <a:r>
              <a:rPr lang="en-US" sz="1600" b="0" i="1" dirty="0" smtClean="0">
                <a:latin typeface="+mn-lt"/>
              </a:rPr>
              <a:t>Journal of Hydrometeorology</a:t>
            </a:r>
            <a:r>
              <a:rPr lang="en-US" sz="1600" b="0" dirty="0" smtClean="0">
                <a:latin typeface="+mn-lt"/>
              </a:rPr>
              <a:t>, in review.</a:t>
            </a:r>
          </a:p>
          <a:p>
            <a:pPr marL="463550" indent="-463550"/>
            <a:endParaRPr lang="en-US" sz="1600" b="0" dirty="0" smtClean="0">
              <a:latin typeface="+mn-lt"/>
            </a:endParaRPr>
          </a:p>
          <a:p>
            <a:pPr marL="463550" indent="-463550" algn="ctr"/>
            <a:r>
              <a:rPr lang="en-US" sz="1600" dirty="0" smtClean="0">
                <a:latin typeface="+mn-lt"/>
              </a:rPr>
              <a:t>Conference presentations </a:t>
            </a:r>
            <a:r>
              <a:rPr lang="en-US" sz="1600" b="0" dirty="0" smtClean="0">
                <a:latin typeface="+mn-lt"/>
              </a:rPr>
              <a:t>(oral unless otherwise noted): None this period</a:t>
            </a:r>
          </a:p>
          <a:p>
            <a:pPr marL="463550" lvl="0" indent="-463550"/>
            <a:endParaRPr lang="en-US" sz="1600" b="0" dirty="0" smtClean="0">
              <a:solidFill>
                <a:schemeClr val="tx1"/>
              </a:solidFill>
            </a:endParaRPr>
          </a:p>
        </p:txBody>
      </p:sp>
      <p:sp>
        <p:nvSpPr>
          <p:cNvPr id="5" name="Slide Number Placeholder 10"/>
          <p:cNvSpPr txBox="1">
            <a:spLocks/>
          </p:cNvSpPr>
          <p:nvPr/>
        </p:nvSpPr>
        <p:spPr>
          <a:xfrm>
            <a:off x="8172400" y="6400800"/>
            <a:ext cx="971600" cy="4572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3A86AE8E-D549-4C81-A371-621FC48DD807}" type="slidenum">
              <a:rPr kumimoji="0" lang="en-US" altLang="en-US" sz="1600" b="1" i="0" u="none" strike="noStrike" kern="1200" cap="none" spc="0" normalizeH="0" baseline="0" noProof="0" smtClean="0">
                <a:ln>
                  <a:noFill/>
                </a:ln>
                <a:solidFill>
                  <a:schemeClr val="tx2"/>
                </a:solidFill>
                <a:effectLst/>
                <a:uLnTx/>
                <a:uFillTx/>
                <a:latin typeface="Times New Roman"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48</a:t>
            </a:fld>
            <a:endParaRPr kumimoji="0" lang="en-US" altLang="en-US" sz="1600" b="1" i="0" u="none" strike="noStrike" kern="1200" cap="none" spc="0" normalizeH="0" baseline="0" noProof="0" dirty="0">
              <a:ln>
                <a:noFill/>
              </a:ln>
              <a:solidFill>
                <a:schemeClr val="tx2"/>
              </a:solidFill>
              <a:effectLst/>
              <a:uLnTx/>
              <a:uFillTx/>
              <a:latin typeface="Times New Roman" pitchFamily="18" charset="0"/>
              <a:ea typeface="+mn-ea"/>
              <a:cs typeface="+mn-cs"/>
            </a:endParaRPr>
          </a:p>
        </p:txBody>
      </p:sp>
    </p:spTree>
  </p:cSld>
  <p:clrMapOvr>
    <a:masterClrMapping/>
  </p:clrMapOvr>
  <p:transition spd="slow"/>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492896"/>
            <a:ext cx="9144000" cy="646331"/>
          </a:xfrm>
          <a:prstGeom prst="rect">
            <a:avLst/>
          </a:prstGeom>
          <a:noFill/>
        </p:spPr>
        <p:txBody>
          <a:bodyPr wrap="square" rtlCol="0">
            <a:spAutoFit/>
          </a:bodyPr>
          <a:lstStyle/>
          <a:p>
            <a:pPr algn="ctr"/>
            <a:r>
              <a:rPr lang="en-US" dirty="0" smtClean="0"/>
              <a:t>Questions / Discussion</a:t>
            </a: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txBox="1">
            <a:spLocks/>
          </p:cNvSpPr>
          <p:nvPr/>
        </p:nvSpPr>
        <p:spPr bwMode="auto">
          <a:xfrm>
            <a:off x="971550" y="66675"/>
            <a:ext cx="7032625" cy="1058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lnSpc>
                <a:spcPct val="85000"/>
              </a:lnSpc>
              <a:spcBef>
                <a:spcPct val="45000"/>
              </a:spcBef>
              <a:buChar char="•"/>
              <a:defRPr sz="3200">
                <a:solidFill>
                  <a:schemeClr val="tx1"/>
                </a:solidFill>
                <a:latin typeface="Times New Roman" panose="02020603050405020304" pitchFamily="18" charset="0"/>
              </a:defRPr>
            </a:lvl1pPr>
            <a:lvl2pPr marL="803275" indent="-342900">
              <a:lnSpc>
                <a:spcPct val="85000"/>
              </a:lnSpc>
              <a:spcBef>
                <a:spcPct val="20000"/>
              </a:spcBef>
              <a:buChar char="•"/>
              <a:defRPr sz="2800">
                <a:solidFill>
                  <a:schemeClr val="tx1"/>
                </a:solidFill>
                <a:latin typeface="Times New Roman" panose="02020603050405020304" pitchFamily="18" charset="0"/>
              </a:defRPr>
            </a:lvl2pPr>
            <a:lvl3pPr marL="1103313" indent="-185738">
              <a:spcBef>
                <a:spcPct val="20000"/>
              </a:spcBef>
              <a:buChar char="•"/>
              <a:defRPr sz="2400">
                <a:solidFill>
                  <a:schemeClr val="tx1"/>
                </a:solidFill>
                <a:latin typeface="Times New Roman" panose="02020603050405020304" pitchFamily="18" charset="0"/>
              </a:defRPr>
            </a:lvl3pPr>
            <a:lvl4pPr marL="1549400" indent="-195263">
              <a:spcBef>
                <a:spcPct val="20000"/>
              </a:spcBef>
              <a:buChar char="•"/>
              <a:defRPr sz="2400">
                <a:solidFill>
                  <a:schemeClr val="tx1"/>
                </a:solidFill>
                <a:latin typeface="Times New Roman" panose="02020603050405020304" pitchFamily="18" charset="0"/>
              </a:defRPr>
            </a:lvl4pPr>
            <a:lvl5pPr marL="2006600" indent="-201613">
              <a:spcBef>
                <a:spcPct val="20000"/>
              </a:spcBef>
              <a:buChar char="•"/>
              <a:defRPr sz="2400">
                <a:solidFill>
                  <a:schemeClr val="tx1"/>
                </a:solidFill>
                <a:latin typeface="Times New Roman" panose="02020603050405020304" pitchFamily="18" charset="0"/>
              </a:defRPr>
            </a:lvl5pPr>
            <a:lvl6pPr marL="2463800" indent="-201613" eaLnBrk="0" fontAlgn="base" hangingPunct="0">
              <a:spcBef>
                <a:spcPct val="20000"/>
              </a:spcBef>
              <a:spcAft>
                <a:spcPct val="0"/>
              </a:spcAft>
              <a:buChar char="•"/>
              <a:defRPr sz="2400">
                <a:solidFill>
                  <a:schemeClr val="tx1"/>
                </a:solidFill>
                <a:latin typeface="Times New Roman" panose="02020603050405020304" pitchFamily="18" charset="0"/>
              </a:defRPr>
            </a:lvl6pPr>
            <a:lvl7pPr marL="2921000" indent="-201613" eaLnBrk="0" fontAlgn="base" hangingPunct="0">
              <a:spcBef>
                <a:spcPct val="20000"/>
              </a:spcBef>
              <a:spcAft>
                <a:spcPct val="0"/>
              </a:spcAft>
              <a:buChar char="•"/>
              <a:defRPr sz="2400">
                <a:solidFill>
                  <a:schemeClr val="tx1"/>
                </a:solidFill>
                <a:latin typeface="Times New Roman" panose="02020603050405020304" pitchFamily="18" charset="0"/>
              </a:defRPr>
            </a:lvl7pPr>
            <a:lvl8pPr marL="3378200" indent="-201613" eaLnBrk="0" fontAlgn="base" hangingPunct="0">
              <a:spcBef>
                <a:spcPct val="20000"/>
              </a:spcBef>
              <a:spcAft>
                <a:spcPct val="0"/>
              </a:spcAft>
              <a:buChar char="•"/>
              <a:defRPr sz="2400">
                <a:solidFill>
                  <a:schemeClr val="tx1"/>
                </a:solidFill>
                <a:latin typeface="Times New Roman" panose="02020603050405020304" pitchFamily="18" charset="0"/>
              </a:defRPr>
            </a:lvl8pPr>
            <a:lvl9pPr marL="3835400" indent="-201613" eaLnBrk="0" fontAlgn="base" hangingPunct="0">
              <a:spcBef>
                <a:spcPct val="20000"/>
              </a:spcBef>
              <a:spcAft>
                <a:spcPct val="0"/>
              </a:spcAft>
              <a:buChar char="•"/>
              <a:defRPr sz="2400">
                <a:solidFill>
                  <a:schemeClr val="tx1"/>
                </a:solidFill>
                <a:latin typeface="Times New Roman" panose="02020603050405020304" pitchFamily="18" charset="0"/>
              </a:defRPr>
            </a:lvl9pPr>
          </a:lstStyle>
          <a:p>
            <a:pPr algn="ctr" eaLnBrk="1" hangingPunct="1">
              <a:lnSpc>
                <a:spcPct val="100000"/>
              </a:lnSpc>
              <a:spcBef>
                <a:spcPct val="0"/>
              </a:spcBef>
              <a:buFontTx/>
              <a:buNone/>
              <a:defRPr/>
            </a:pPr>
            <a:r>
              <a:rPr lang="en-GB" altLang="en-US" dirty="0" smtClean="0">
                <a:latin typeface="+mj-lt"/>
                <a:ea typeface="ＭＳ Ｐゴシック" panose="020B0600070205080204" pitchFamily="34" charset="-128"/>
                <a:cs typeface="Tahoma" panose="020B0604030504040204" pitchFamily="34" charset="0"/>
              </a:rPr>
              <a:t>ALOS-2 PALSAR-2 Data Use (1/4)</a:t>
            </a:r>
          </a:p>
        </p:txBody>
      </p:sp>
      <p:sp>
        <p:nvSpPr>
          <p:cNvPr id="12292" name="Rectangle 4"/>
          <p:cNvSpPr>
            <a:spLocks noChangeArrowheads="1"/>
          </p:cNvSpPr>
          <p:nvPr/>
        </p:nvSpPr>
        <p:spPr bwMode="auto">
          <a:xfrm>
            <a:off x="251520" y="836712"/>
            <a:ext cx="8640960" cy="6180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42900" indent="-342900">
              <a:defRPr sz="3600" b="1">
                <a:solidFill>
                  <a:schemeClr val="tx2"/>
                </a:solidFill>
                <a:latin typeface="Times New Roman" panose="02020603050405020304" pitchFamily="18" charset="0"/>
              </a:defRPr>
            </a:lvl1pPr>
            <a:lvl2pPr marL="800100" indent="-342900">
              <a:defRPr sz="3600" b="1">
                <a:solidFill>
                  <a:schemeClr val="tx2"/>
                </a:solidFill>
                <a:latin typeface="Times New Roman" panose="02020603050405020304" pitchFamily="18" charset="0"/>
              </a:defRPr>
            </a:lvl2pPr>
            <a:lvl3pPr marL="1143000" indent="-228600">
              <a:defRPr sz="3600" b="1">
                <a:solidFill>
                  <a:schemeClr val="tx2"/>
                </a:solidFill>
                <a:latin typeface="Times New Roman" panose="02020603050405020304" pitchFamily="18" charset="0"/>
              </a:defRPr>
            </a:lvl3pPr>
            <a:lvl4pPr marL="1600200" indent="-228600">
              <a:defRPr sz="3600" b="1">
                <a:solidFill>
                  <a:schemeClr val="tx2"/>
                </a:solidFill>
                <a:latin typeface="Times New Roman" panose="02020603050405020304" pitchFamily="18" charset="0"/>
              </a:defRPr>
            </a:lvl4pPr>
            <a:lvl5pPr marL="2057400" indent="-228600">
              <a:defRPr sz="3600" b="1">
                <a:solidFill>
                  <a:schemeClr val="tx2"/>
                </a:solidFill>
                <a:latin typeface="Times New Roman" panose="02020603050405020304" pitchFamily="18" charset="0"/>
              </a:defRPr>
            </a:lvl5pPr>
            <a:lvl6pPr marL="2514600" indent="-228600" eaLnBrk="0" fontAlgn="base" hangingPunct="0">
              <a:spcBef>
                <a:spcPct val="0"/>
              </a:spcBef>
              <a:spcAft>
                <a:spcPct val="0"/>
              </a:spcAft>
              <a:defRPr sz="3600" b="1">
                <a:solidFill>
                  <a:schemeClr val="tx2"/>
                </a:solidFill>
                <a:latin typeface="Times New Roman" panose="02020603050405020304" pitchFamily="18" charset="0"/>
              </a:defRPr>
            </a:lvl6pPr>
            <a:lvl7pPr marL="2971800" indent="-228600" eaLnBrk="0" fontAlgn="base" hangingPunct="0">
              <a:spcBef>
                <a:spcPct val="0"/>
              </a:spcBef>
              <a:spcAft>
                <a:spcPct val="0"/>
              </a:spcAft>
              <a:defRPr sz="3600" b="1">
                <a:solidFill>
                  <a:schemeClr val="tx2"/>
                </a:solidFill>
                <a:latin typeface="Times New Roman" panose="02020603050405020304" pitchFamily="18" charset="0"/>
              </a:defRPr>
            </a:lvl7pPr>
            <a:lvl8pPr marL="3429000" indent="-228600" eaLnBrk="0" fontAlgn="base" hangingPunct="0">
              <a:spcBef>
                <a:spcPct val="0"/>
              </a:spcBef>
              <a:spcAft>
                <a:spcPct val="0"/>
              </a:spcAft>
              <a:defRPr sz="3600" b="1">
                <a:solidFill>
                  <a:schemeClr val="tx2"/>
                </a:solidFill>
                <a:latin typeface="Times New Roman" panose="02020603050405020304" pitchFamily="18" charset="0"/>
              </a:defRPr>
            </a:lvl8pPr>
            <a:lvl9pPr marL="3886200" indent="-228600" eaLnBrk="0" fontAlgn="base" hangingPunct="0">
              <a:spcBef>
                <a:spcPct val="0"/>
              </a:spcBef>
              <a:spcAft>
                <a:spcPct val="0"/>
              </a:spcAft>
              <a:defRPr sz="3600" b="1">
                <a:solidFill>
                  <a:schemeClr val="tx2"/>
                </a:solidFill>
                <a:latin typeface="Times New Roman" panose="02020603050405020304" pitchFamily="18" charset="0"/>
              </a:defRPr>
            </a:lvl9pPr>
          </a:lstStyle>
          <a:p>
            <a:pPr>
              <a:lnSpc>
                <a:spcPct val="90000"/>
              </a:lnSpc>
              <a:spcBef>
                <a:spcPts val="600"/>
              </a:spcBef>
              <a:buFont typeface="Arial" panose="020B0604020202020204" pitchFamily="34" charset="0"/>
              <a:buChar char="•"/>
              <a:defRPr/>
            </a:pPr>
            <a:r>
              <a:rPr lang="en-GB" altLang="ja-JP" sz="2400" b="0" dirty="0" smtClean="0">
                <a:solidFill>
                  <a:schemeClr val="tx1"/>
                </a:solidFill>
                <a:latin typeface="+mn-lt"/>
                <a:ea typeface="ＭＳ Ｐゴシック" panose="020B0600070205080204" pitchFamily="34" charset="-128"/>
                <a:cs typeface="Arial" panose="020B0604020202020204" pitchFamily="34" charset="0"/>
              </a:rPr>
              <a:t>47 ALOS PALSAR-2 images (all from Charter activations) have been obtained for Flood Pilot use:</a:t>
            </a:r>
          </a:p>
          <a:p>
            <a:pPr lvl="1">
              <a:lnSpc>
                <a:spcPct val="90000"/>
              </a:lnSpc>
              <a:spcBef>
                <a:spcPts val="600"/>
              </a:spcBef>
              <a:buFont typeface="Arial" panose="020B0604020202020204" pitchFamily="34" charset="0"/>
              <a:buChar char="•"/>
              <a:defRPr/>
            </a:pPr>
            <a:r>
              <a:rPr lang="en-GB" altLang="ja-JP" sz="2400" b="0" dirty="0" smtClean="0">
                <a:solidFill>
                  <a:schemeClr val="tx1"/>
                </a:solidFill>
                <a:latin typeface="+mn-lt"/>
                <a:ea typeface="ＭＳ Ｐゴシック" panose="020B0600070205080204" pitchFamily="34" charset="-128"/>
                <a:cs typeface="Arial" panose="020B0604020202020204" pitchFamily="34" charset="0"/>
              </a:rPr>
              <a:t>6 images over Vietnam, 31 July / 4 August 2015;</a:t>
            </a:r>
          </a:p>
          <a:p>
            <a:pPr lvl="1">
              <a:lnSpc>
                <a:spcPct val="90000"/>
              </a:lnSpc>
              <a:spcBef>
                <a:spcPts val="600"/>
              </a:spcBef>
              <a:buFont typeface="Arial" panose="020B0604020202020204" pitchFamily="34" charset="0"/>
              <a:buChar char="•"/>
              <a:defRPr/>
            </a:pPr>
            <a:r>
              <a:rPr lang="en-GB" altLang="ja-JP" sz="2400" b="0" dirty="0" smtClean="0">
                <a:solidFill>
                  <a:schemeClr val="tx1"/>
                </a:solidFill>
                <a:latin typeface="+mn-lt"/>
                <a:ea typeface="ＭＳ Ｐゴシック" panose="020B0600070205080204" pitchFamily="34" charset="-128"/>
                <a:cs typeface="Arial" panose="020B0604020202020204" pitchFamily="34" charset="0"/>
              </a:rPr>
              <a:t>2 images over Myanmar, 11-16 August 2015;</a:t>
            </a:r>
          </a:p>
          <a:p>
            <a:pPr lvl="1">
              <a:lnSpc>
                <a:spcPct val="90000"/>
              </a:lnSpc>
              <a:spcBef>
                <a:spcPts val="600"/>
              </a:spcBef>
              <a:buFont typeface="Arial" panose="020B0604020202020204" pitchFamily="34" charset="0"/>
              <a:buChar char="•"/>
              <a:defRPr/>
            </a:pPr>
            <a:r>
              <a:rPr lang="en-GB" altLang="ja-JP" sz="2400" b="0" dirty="0" smtClean="0">
                <a:solidFill>
                  <a:schemeClr val="tx1"/>
                </a:solidFill>
                <a:latin typeface="+mn-lt"/>
                <a:ea typeface="ＭＳ Ｐゴシック" panose="020B0600070205080204" pitchFamily="34" charset="-128"/>
                <a:cs typeface="Arial" panose="020B0604020202020204" pitchFamily="34" charset="0"/>
              </a:rPr>
              <a:t>6 images over India (Chennai), 9 December 2015;</a:t>
            </a:r>
          </a:p>
          <a:p>
            <a:pPr lvl="1">
              <a:lnSpc>
                <a:spcPct val="90000"/>
              </a:lnSpc>
              <a:spcBef>
                <a:spcPts val="600"/>
              </a:spcBef>
              <a:buFont typeface="Arial" panose="020B0604020202020204" pitchFamily="34" charset="0"/>
              <a:buChar char="•"/>
              <a:defRPr/>
            </a:pPr>
            <a:r>
              <a:rPr lang="en-GB" altLang="ja-JP" sz="2400" b="0" dirty="0" smtClean="0">
                <a:solidFill>
                  <a:schemeClr val="tx1"/>
                </a:solidFill>
                <a:latin typeface="+mn-lt"/>
                <a:ea typeface="ＭＳ Ｐゴシック" panose="020B0600070205080204" pitchFamily="34" charset="-128"/>
                <a:cs typeface="Arial" panose="020B0604020202020204" pitchFamily="34" charset="0"/>
              </a:rPr>
              <a:t>6 images over Louisiana, 18 January 2016;</a:t>
            </a:r>
          </a:p>
          <a:p>
            <a:pPr lvl="1">
              <a:lnSpc>
                <a:spcPct val="90000"/>
              </a:lnSpc>
              <a:spcBef>
                <a:spcPts val="600"/>
              </a:spcBef>
              <a:buFont typeface="Arial" panose="020B0604020202020204" pitchFamily="34" charset="0"/>
              <a:buChar char="•"/>
              <a:defRPr/>
            </a:pPr>
            <a:r>
              <a:rPr lang="en-GB" altLang="ja-JP" sz="2400" b="0" dirty="0" smtClean="0">
                <a:solidFill>
                  <a:schemeClr val="tx1"/>
                </a:solidFill>
                <a:latin typeface="+mn-lt"/>
                <a:ea typeface="ＭＳ Ｐゴシック" panose="020B0600070205080204" pitchFamily="34" charset="-128"/>
                <a:cs typeface="Arial" panose="020B0604020202020204" pitchFamily="34" charset="0"/>
              </a:rPr>
              <a:t>4 images over Haiti, 5 September 2016.</a:t>
            </a:r>
          </a:p>
          <a:p>
            <a:pPr lvl="1">
              <a:lnSpc>
                <a:spcPct val="90000"/>
              </a:lnSpc>
              <a:spcBef>
                <a:spcPts val="600"/>
              </a:spcBef>
              <a:buFont typeface="Arial" panose="020B0604020202020204" pitchFamily="34" charset="0"/>
              <a:buChar char="•"/>
              <a:defRPr/>
            </a:pPr>
            <a:r>
              <a:rPr lang="en-GB" altLang="ja-JP" sz="2400" b="0" dirty="0" smtClean="0">
                <a:solidFill>
                  <a:schemeClr val="tx1"/>
                </a:solidFill>
                <a:latin typeface="+mn-lt"/>
                <a:ea typeface="ＭＳ Ｐゴシック" panose="020B0600070205080204" pitchFamily="34" charset="-128"/>
                <a:cs typeface="Arial" panose="020B0604020202020204" pitchFamily="34" charset="0"/>
              </a:rPr>
              <a:t>30 images over Panama and Costa Rica, 21 Nov-13 Dec 2016.</a:t>
            </a:r>
          </a:p>
          <a:p>
            <a:pPr>
              <a:lnSpc>
                <a:spcPct val="90000"/>
              </a:lnSpc>
              <a:spcBef>
                <a:spcPts val="600"/>
              </a:spcBef>
              <a:buFont typeface="Arial" panose="020B0604020202020204" pitchFamily="34" charset="0"/>
              <a:buChar char="•"/>
              <a:defRPr/>
            </a:pPr>
            <a:r>
              <a:rPr lang="en-GB" altLang="ja-JP" sz="2400" b="0" dirty="0" smtClean="0">
                <a:solidFill>
                  <a:schemeClr val="tx1"/>
                </a:solidFill>
                <a:latin typeface="+mn-lt"/>
                <a:ea typeface="ＭＳ Ｐゴシック" panose="020B0600070205080204" pitchFamily="34" charset="-128"/>
                <a:cs typeface="Arial" panose="020B0604020202020204" pitchFamily="34" charset="0"/>
              </a:rPr>
              <a:t>Users:</a:t>
            </a:r>
          </a:p>
          <a:p>
            <a:pPr lvl="1">
              <a:lnSpc>
                <a:spcPct val="90000"/>
              </a:lnSpc>
              <a:spcBef>
                <a:spcPts val="600"/>
              </a:spcBef>
              <a:buFont typeface="Arial" panose="020B0604020202020204" pitchFamily="34" charset="0"/>
              <a:buChar char="•"/>
              <a:defRPr/>
            </a:pPr>
            <a:r>
              <a:rPr lang="en-GB" altLang="ja-JP" sz="2400" b="0" dirty="0" smtClean="0">
                <a:solidFill>
                  <a:schemeClr val="tx1"/>
                </a:solidFill>
                <a:latin typeface="+mn-lt"/>
                <a:ea typeface="ＭＳ Ｐゴシック" panose="020B0600070205080204" pitchFamily="34" charset="-128"/>
                <a:cs typeface="Arial" panose="020B0604020202020204" pitchFamily="34" charset="0"/>
              </a:rPr>
              <a:t>NASA: Fritz </a:t>
            </a:r>
            <a:r>
              <a:rPr lang="en-GB" altLang="ja-JP" sz="2400" b="0" dirty="0" err="1" smtClean="0">
                <a:solidFill>
                  <a:schemeClr val="tx1"/>
                </a:solidFill>
                <a:latin typeface="+mn-lt"/>
                <a:ea typeface="ＭＳ Ｐゴシック" panose="020B0600070205080204" pitchFamily="34" charset="-128"/>
                <a:cs typeface="Arial" panose="020B0604020202020204" pitchFamily="34" charset="0"/>
              </a:rPr>
              <a:t>Policelli</a:t>
            </a:r>
            <a:r>
              <a:rPr lang="en-GB" altLang="ja-JP" sz="2400" b="0" dirty="0" smtClean="0">
                <a:solidFill>
                  <a:schemeClr val="tx1"/>
                </a:solidFill>
                <a:latin typeface="+mn-lt"/>
                <a:ea typeface="ＭＳ Ｐゴシック" panose="020B0600070205080204" pitchFamily="34" charset="-128"/>
                <a:cs typeface="Arial" panose="020B0604020202020204" pitchFamily="34" charset="0"/>
              </a:rPr>
              <a:t> (GSFC); Jordan Bell (MSFC); Sang-Ho </a:t>
            </a:r>
            <a:r>
              <a:rPr lang="en-GB" altLang="ja-JP" sz="2400" b="0" dirty="0" err="1" smtClean="0">
                <a:solidFill>
                  <a:schemeClr val="tx1"/>
                </a:solidFill>
                <a:latin typeface="+mn-lt"/>
                <a:ea typeface="ＭＳ Ｐゴシック" panose="020B0600070205080204" pitchFamily="34" charset="-128"/>
                <a:cs typeface="Arial" panose="020B0604020202020204" pitchFamily="34" charset="0"/>
              </a:rPr>
              <a:t>Yun</a:t>
            </a:r>
            <a:r>
              <a:rPr lang="en-GB" altLang="ja-JP" sz="2400" b="0" dirty="0" smtClean="0">
                <a:solidFill>
                  <a:schemeClr val="tx1"/>
                </a:solidFill>
                <a:latin typeface="+mn-lt"/>
                <a:ea typeface="ＭＳ Ｐゴシック" panose="020B0600070205080204" pitchFamily="34" charset="-128"/>
                <a:cs typeface="Arial" panose="020B0604020202020204" pitchFamily="34" charset="0"/>
              </a:rPr>
              <a:t> (JPL)</a:t>
            </a:r>
          </a:p>
          <a:p>
            <a:pPr lvl="1">
              <a:lnSpc>
                <a:spcPct val="90000"/>
              </a:lnSpc>
              <a:spcBef>
                <a:spcPts val="600"/>
              </a:spcBef>
              <a:buFont typeface="Arial" panose="020B0604020202020204" pitchFamily="34" charset="0"/>
              <a:buChar char="•"/>
              <a:defRPr/>
            </a:pPr>
            <a:r>
              <a:rPr lang="en-GB" altLang="ja-JP" sz="2400" b="0" dirty="0" smtClean="0">
                <a:solidFill>
                  <a:schemeClr val="tx1"/>
                </a:solidFill>
                <a:latin typeface="+mn-lt"/>
                <a:ea typeface="ＭＳ Ｐゴシック" panose="020B0600070205080204" pitchFamily="34" charset="-128"/>
                <a:cs typeface="Arial" panose="020B0604020202020204" pitchFamily="34" charset="0"/>
              </a:rPr>
              <a:t>Universities: Bob </a:t>
            </a:r>
            <a:r>
              <a:rPr lang="en-GB" altLang="ja-JP" sz="2400" b="0" dirty="0" err="1" smtClean="0">
                <a:solidFill>
                  <a:schemeClr val="tx1"/>
                </a:solidFill>
                <a:latin typeface="+mn-lt"/>
                <a:ea typeface="ＭＳ Ｐゴシック" panose="020B0600070205080204" pitchFamily="34" charset="-128"/>
                <a:cs typeface="Arial" panose="020B0604020202020204" pitchFamily="34" charset="0"/>
              </a:rPr>
              <a:t>Brakenridge</a:t>
            </a:r>
            <a:r>
              <a:rPr lang="en-GB" altLang="ja-JP" sz="2400" b="0" dirty="0" smtClean="0">
                <a:solidFill>
                  <a:schemeClr val="tx1"/>
                </a:solidFill>
                <a:latin typeface="+mn-lt"/>
                <a:ea typeface="ＭＳ Ｐゴシック" panose="020B0600070205080204" pitchFamily="34" charset="-128"/>
                <a:cs typeface="Arial" panose="020B0604020202020204" pitchFamily="34" charset="0"/>
              </a:rPr>
              <a:t> (U. Colorado), </a:t>
            </a:r>
            <a:r>
              <a:rPr lang="en-GB" altLang="ja-JP" sz="2400" b="0" dirty="0" err="1" smtClean="0">
                <a:solidFill>
                  <a:schemeClr val="tx1"/>
                </a:solidFill>
                <a:latin typeface="+mn-lt"/>
                <a:ea typeface="ＭＳ Ｐゴシック" panose="020B0600070205080204" pitchFamily="34" charset="-128"/>
                <a:cs typeface="Arial" panose="020B0604020202020204" pitchFamily="34" charset="0"/>
              </a:rPr>
              <a:t>Huan</a:t>
            </a:r>
            <a:r>
              <a:rPr lang="en-GB" altLang="ja-JP" sz="2400" b="0" dirty="0" smtClean="0">
                <a:solidFill>
                  <a:schemeClr val="tx1"/>
                </a:solidFill>
                <a:latin typeface="+mn-lt"/>
                <a:ea typeface="ＭＳ Ｐゴシック" panose="020B0600070205080204" pitchFamily="34" charset="-128"/>
                <a:cs typeface="Arial" panose="020B0604020202020204" pitchFamily="34" charset="0"/>
              </a:rPr>
              <a:t> Wu (University of Maryland), Guy Schumann (UCLA), </a:t>
            </a:r>
            <a:r>
              <a:rPr lang="en-GB" altLang="ja-JP" sz="2400" b="0" dirty="0" err="1" smtClean="0">
                <a:solidFill>
                  <a:schemeClr val="tx1"/>
                </a:solidFill>
                <a:latin typeface="+mn-lt"/>
                <a:ea typeface="ＭＳ Ｐゴシック" panose="020B0600070205080204" pitchFamily="34" charset="-128"/>
                <a:cs typeface="Arial" panose="020B0604020202020204" pitchFamily="34" charset="0"/>
              </a:rPr>
              <a:t>Zac</a:t>
            </a:r>
            <a:r>
              <a:rPr lang="en-GB" altLang="ja-JP" sz="2400" b="0" dirty="0" smtClean="0">
                <a:solidFill>
                  <a:schemeClr val="tx1"/>
                </a:solidFill>
                <a:latin typeface="+mn-lt"/>
                <a:ea typeface="ＭＳ Ｐゴシック" panose="020B0600070205080204" pitchFamily="34" charset="-128"/>
                <a:cs typeface="Arial" panose="020B0604020202020204" pitchFamily="34" charset="0"/>
              </a:rPr>
              <a:t> </a:t>
            </a:r>
            <a:r>
              <a:rPr lang="en-GB" altLang="ja-JP" sz="2400" b="0" dirty="0" err="1" smtClean="0">
                <a:solidFill>
                  <a:schemeClr val="tx1"/>
                </a:solidFill>
                <a:latin typeface="+mn-lt"/>
                <a:ea typeface="ＭＳ Ｐゴシック" panose="020B0600070205080204" pitchFamily="34" charset="-128"/>
                <a:cs typeface="Arial" panose="020B0604020202020204" pitchFamily="34" charset="0"/>
              </a:rPr>
              <a:t>Flamig</a:t>
            </a:r>
            <a:r>
              <a:rPr lang="en-GB" altLang="ja-JP" sz="2400" b="0" dirty="0" smtClean="0">
                <a:solidFill>
                  <a:schemeClr val="tx1"/>
                </a:solidFill>
                <a:latin typeface="+mn-lt"/>
                <a:ea typeface="ＭＳ Ｐゴシック" panose="020B0600070205080204" pitchFamily="34" charset="-128"/>
                <a:cs typeface="Arial" panose="020B0604020202020204" pitchFamily="34" charset="0"/>
              </a:rPr>
              <a:t> (U. of Oklahoma)</a:t>
            </a:r>
          </a:p>
          <a:p>
            <a:pPr lvl="1">
              <a:lnSpc>
                <a:spcPct val="90000"/>
              </a:lnSpc>
              <a:spcBef>
                <a:spcPts val="600"/>
              </a:spcBef>
              <a:buFont typeface="Arial" panose="020B0604020202020204" pitchFamily="34" charset="0"/>
              <a:buChar char="•"/>
              <a:defRPr/>
            </a:pPr>
            <a:r>
              <a:rPr lang="en-GB" altLang="ja-JP" sz="2400" b="0" dirty="0" smtClean="0">
                <a:solidFill>
                  <a:schemeClr val="tx1"/>
                </a:solidFill>
                <a:latin typeface="+mn-lt"/>
                <a:ea typeface="ＭＳ Ｐゴシック" panose="020B0600070205080204" pitchFamily="34" charset="-128"/>
                <a:cs typeface="Arial" panose="020B0604020202020204" pitchFamily="34" charset="0"/>
              </a:rPr>
              <a:t>Regional </a:t>
            </a:r>
            <a:r>
              <a:rPr lang="en-GB" altLang="ja-JP" sz="2400" b="0" dirty="0" err="1" smtClean="0">
                <a:solidFill>
                  <a:schemeClr val="tx1"/>
                </a:solidFill>
                <a:latin typeface="+mn-lt"/>
                <a:ea typeface="ＭＳ Ｐゴシック" panose="020B0600070205080204" pitchFamily="34" charset="-128"/>
                <a:cs typeface="Arial" panose="020B0604020202020204" pitchFamily="34" charset="0"/>
              </a:rPr>
              <a:t>Centers</a:t>
            </a:r>
            <a:r>
              <a:rPr lang="en-GB" altLang="ja-JP" sz="2400" b="0" dirty="0" smtClean="0">
                <a:solidFill>
                  <a:schemeClr val="tx1"/>
                </a:solidFill>
                <a:latin typeface="+mn-lt"/>
                <a:ea typeface="ＭＳ Ｐゴシック" panose="020B0600070205080204" pitchFamily="34" charset="-128"/>
                <a:cs typeface="Arial" panose="020B0604020202020204" pitchFamily="34" charset="0"/>
              </a:rPr>
              <a:t>: David Farrell (CIMH), Amaranth </a:t>
            </a:r>
            <a:r>
              <a:rPr lang="en-GB" altLang="ja-JP" sz="2400" b="0" dirty="0" err="1" smtClean="0">
                <a:solidFill>
                  <a:schemeClr val="tx1"/>
                </a:solidFill>
                <a:latin typeface="+mn-lt"/>
                <a:ea typeface="ＭＳ Ｐゴシック" panose="020B0600070205080204" pitchFamily="34" charset="-128"/>
                <a:cs typeface="Arial" panose="020B0604020202020204" pitchFamily="34" charset="0"/>
              </a:rPr>
              <a:t>Giriraj</a:t>
            </a:r>
            <a:r>
              <a:rPr lang="en-GB" altLang="ja-JP" sz="2400" b="0" dirty="0" smtClean="0">
                <a:solidFill>
                  <a:schemeClr val="tx1"/>
                </a:solidFill>
                <a:latin typeface="+mn-lt"/>
                <a:ea typeface="ＭＳ Ｐゴシック" panose="020B0600070205080204" pitchFamily="34" charset="-128"/>
                <a:cs typeface="Arial" panose="020B0604020202020204" pitchFamily="34" charset="0"/>
              </a:rPr>
              <a:t> (IWMI)</a:t>
            </a:r>
          </a:p>
        </p:txBody>
      </p:sp>
      <p:sp>
        <p:nvSpPr>
          <p:cNvPr id="7" name="Slide Number Placeholder 10"/>
          <p:cNvSpPr txBox="1">
            <a:spLocks/>
          </p:cNvSpPr>
          <p:nvPr/>
        </p:nvSpPr>
        <p:spPr>
          <a:xfrm>
            <a:off x="8172400" y="6400800"/>
            <a:ext cx="971600" cy="4572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3A86AE8E-D549-4C81-A371-621FC48DD807}" type="slidenum">
              <a:rPr kumimoji="0" lang="en-US" altLang="en-US" sz="1600" b="1" i="0" u="none" strike="noStrike" kern="1200" cap="none" spc="0" normalizeH="0" baseline="0" noProof="0" smtClean="0">
                <a:ln>
                  <a:noFill/>
                </a:ln>
                <a:solidFill>
                  <a:schemeClr val="tx2"/>
                </a:solidFill>
                <a:effectLst/>
                <a:uLnTx/>
                <a:uFillTx/>
                <a:latin typeface="Times New Roman"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5</a:t>
            </a:fld>
            <a:endParaRPr kumimoji="0" lang="en-US" altLang="en-US" sz="1600" b="1" i="0" u="none" strike="noStrike" kern="1200" cap="none" spc="0" normalizeH="0" baseline="0" noProof="0" dirty="0">
              <a:ln>
                <a:noFill/>
              </a:ln>
              <a:solidFill>
                <a:schemeClr val="tx2"/>
              </a:solidFill>
              <a:effectLst/>
              <a:uLnTx/>
              <a:uFillTx/>
              <a:latin typeface="Times New Roman" pitchFamily="18" charset="0"/>
              <a:ea typeface="+mn-ea"/>
              <a:cs typeface="+mn-cs"/>
            </a:endParaRPr>
          </a:p>
        </p:txBody>
      </p:sp>
    </p:spTree>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txBox="1">
            <a:spLocks/>
          </p:cNvSpPr>
          <p:nvPr/>
        </p:nvSpPr>
        <p:spPr bwMode="auto">
          <a:xfrm>
            <a:off x="971550" y="66675"/>
            <a:ext cx="7032625" cy="1058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lnSpc>
                <a:spcPct val="85000"/>
              </a:lnSpc>
              <a:spcBef>
                <a:spcPct val="45000"/>
              </a:spcBef>
              <a:buChar char="•"/>
              <a:defRPr sz="3200">
                <a:solidFill>
                  <a:schemeClr val="tx1"/>
                </a:solidFill>
                <a:latin typeface="Times New Roman" panose="02020603050405020304" pitchFamily="18" charset="0"/>
              </a:defRPr>
            </a:lvl1pPr>
            <a:lvl2pPr marL="803275" indent="-342900">
              <a:lnSpc>
                <a:spcPct val="85000"/>
              </a:lnSpc>
              <a:spcBef>
                <a:spcPct val="20000"/>
              </a:spcBef>
              <a:buChar char="•"/>
              <a:defRPr sz="2800">
                <a:solidFill>
                  <a:schemeClr val="tx1"/>
                </a:solidFill>
                <a:latin typeface="Times New Roman" panose="02020603050405020304" pitchFamily="18" charset="0"/>
              </a:defRPr>
            </a:lvl2pPr>
            <a:lvl3pPr marL="1103313" indent="-185738">
              <a:spcBef>
                <a:spcPct val="20000"/>
              </a:spcBef>
              <a:buChar char="•"/>
              <a:defRPr sz="2400">
                <a:solidFill>
                  <a:schemeClr val="tx1"/>
                </a:solidFill>
                <a:latin typeface="Times New Roman" panose="02020603050405020304" pitchFamily="18" charset="0"/>
              </a:defRPr>
            </a:lvl3pPr>
            <a:lvl4pPr marL="1549400" indent="-195263">
              <a:spcBef>
                <a:spcPct val="20000"/>
              </a:spcBef>
              <a:buChar char="•"/>
              <a:defRPr sz="2400">
                <a:solidFill>
                  <a:schemeClr val="tx1"/>
                </a:solidFill>
                <a:latin typeface="Times New Roman" panose="02020603050405020304" pitchFamily="18" charset="0"/>
              </a:defRPr>
            </a:lvl4pPr>
            <a:lvl5pPr marL="2006600" indent="-201613">
              <a:spcBef>
                <a:spcPct val="20000"/>
              </a:spcBef>
              <a:buChar char="•"/>
              <a:defRPr sz="2400">
                <a:solidFill>
                  <a:schemeClr val="tx1"/>
                </a:solidFill>
                <a:latin typeface="Times New Roman" panose="02020603050405020304" pitchFamily="18" charset="0"/>
              </a:defRPr>
            </a:lvl5pPr>
            <a:lvl6pPr marL="2463800" indent="-201613" eaLnBrk="0" fontAlgn="base" hangingPunct="0">
              <a:spcBef>
                <a:spcPct val="20000"/>
              </a:spcBef>
              <a:spcAft>
                <a:spcPct val="0"/>
              </a:spcAft>
              <a:buChar char="•"/>
              <a:defRPr sz="2400">
                <a:solidFill>
                  <a:schemeClr val="tx1"/>
                </a:solidFill>
                <a:latin typeface="Times New Roman" panose="02020603050405020304" pitchFamily="18" charset="0"/>
              </a:defRPr>
            </a:lvl6pPr>
            <a:lvl7pPr marL="2921000" indent="-201613" eaLnBrk="0" fontAlgn="base" hangingPunct="0">
              <a:spcBef>
                <a:spcPct val="20000"/>
              </a:spcBef>
              <a:spcAft>
                <a:spcPct val="0"/>
              </a:spcAft>
              <a:buChar char="•"/>
              <a:defRPr sz="2400">
                <a:solidFill>
                  <a:schemeClr val="tx1"/>
                </a:solidFill>
                <a:latin typeface="Times New Roman" panose="02020603050405020304" pitchFamily="18" charset="0"/>
              </a:defRPr>
            </a:lvl7pPr>
            <a:lvl8pPr marL="3378200" indent="-201613" eaLnBrk="0" fontAlgn="base" hangingPunct="0">
              <a:spcBef>
                <a:spcPct val="20000"/>
              </a:spcBef>
              <a:spcAft>
                <a:spcPct val="0"/>
              </a:spcAft>
              <a:buChar char="•"/>
              <a:defRPr sz="2400">
                <a:solidFill>
                  <a:schemeClr val="tx1"/>
                </a:solidFill>
                <a:latin typeface="Times New Roman" panose="02020603050405020304" pitchFamily="18" charset="0"/>
              </a:defRPr>
            </a:lvl8pPr>
            <a:lvl9pPr marL="3835400" indent="-201613" eaLnBrk="0" fontAlgn="base" hangingPunct="0">
              <a:spcBef>
                <a:spcPct val="20000"/>
              </a:spcBef>
              <a:spcAft>
                <a:spcPct val="0"/>
              </a:spcAft>
              <a:buChar char="•"/>
              <a:defRPr sz="2400">
                <a:solidFill>
                  <a:schemeClr val="tx1"/>
                </a:solidFill>
                <a:latin typeface="Times New Roman" panose="02020603050405020304" pitchFamily="18" charset="0"/>
              </a:defRPr>
            </a:lvl9pPr>
          </a:lstStyle>
          <a:p>
            <a:pPr algn="ctr" eaLnBrk="1" hangingPunct="1">
              <a:lnSpc>
                <a:spcPct val="100000"/>
              </a:lnSpc>
              <a:spcBef>
                <a:spcPct val="0"/>
              </a:spcBef>
              <a:buFontTx/>
              <a:buNone/>
              <a:defRPr/>
            </a:pPr>
            <a:r>
              <a:rPr lang="en-GB" altLang="en-US" dirty="0" smtClean="0">
                <a:latin typeface="+mj-lt"/>
                <a:ea typeface="ＭＳ Ｐゴシック" panose="020B0600070205080204" pitchFamily="34" charset="-128"/>
                <a:cs typeface="Tahoma" panose="020B0604030504040204" pitchFamily="34" charset="0"/>
              </a:rPr>
              <a:t>ALOS-2 PALSAR-2 Data Use (2/4)</a:t>
            </a:r>
          </a:p>
        </p:txBody>
      </p:sp>
      <p:sp>
        <p:nvSpPr>
          <p:cNvPr id="12292" name="Rectangle 4"/>
          <p:cNvSpPr>
            <a:spLocks noChangeArrowheads="1"/>
          </p:cNvSpPr>
          <p:nvPr/>
        </p:nvSpPr>
        <p:spPr bwMode="auto">
          <a:xfrm>
            <a:off x="251520" y="836712"/>
            <a:ext cx="8424936" cy="51306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42900" indent="-342900">
              <a:defRPr sz="3600" b="1">
                <a:solidFill>
                  <a:schemeClr val="tx2"/>
                </a:solidFill>
                <a:latin typeface="Times New Roman" panose="02020603050405020304" pitchFamily="18" charset="0"/>
              </a:defRPr>
            </a:lvl1pPr>
            <a:lvl2pPr marL="800100" indent="-342900">
              <a:defRPr sz="3600" b="1">
                <a:solidFill>
                  <a:schemeClr val="tx2"/>
                </a:solidFill>
                <a:latin typeface="Times New Roman" panose="02020603050405020304" pitchFamily="18" charset="0"/>
              </a:defRPr>
            </a:lvl2pPr>
            <a:lvl3pPr marL="1143000" indent="-228600">
              <a:defRPr sz="3600" b="1">
                <a:solidFill>
                  <a:schemeClr val="tx2"/>
                </a:solidFill>
                <a:latin typeface="Times New Roman" panose="02020603050405020304" pitchFamily="18" charset="0"/>
              </a:defRPr>
            </a:lvl3pPr>
            <a:lvl4pPr marL="1600200" indent="-228600">
              <a:defRPr sz="3600" b="1">
                <a:solidFill>
                  <a:schemeClr val="tx2"/>
                </a:solidFill>
                <a:latin typeface="Times New Roman" panose="02020603050405020304" pitchFamily="18" charset="0"/>
              </a:defRPr>
            </a:lvl4pPr>
            <a:lvl5pPr marL="2057400" indent="-228600">
              <a:defRPr sz="3600" b="1">
                <a:solidFill>
                  <a:schemeClr val="tx2"/>
                </a:solidFill>
                <a:latin typeface="Times New Roman" panose="02020603050405020304" pitchFamily="18" charset="0"/>
              </a:defRPr>
            </a:lvl5pPr>
            <a:lvl6pPr marL="2514600" indent="-228600" eaLnBrk="0" fontAlgn="base" hangingPunct="0">
              <a:spcBef>
                <a:spcPct val="0"/>
              </a:spcBef>
              <a:spcAft>
                <a:spcPct val="0"/>
              </a:spcAft>
              <a:defRPr sz="3600" b="1">
                <a:solidFill>
                  <a:schemeClr val="tx2"/>
                </a:solidFill>
                <a:latin typeface="Times New Roman" panose="02020603050405020304" pitchFamily="18" charset="0"/>
              </a:defRPr>
            </a:lvl6pPr>
            <a:lvl7pPr marL="2971800" indent="-228600" eaLnBrk="0" fontAlgn="base" hangingPunct="0">
              <a:spcBef>
                <a:spcPct val="0"/>
              </a:spcBef>
              <a:spcAft>
                <a:spcPct val="0"/>
              </a:spcAft>
              <a:defRPr sz="3600" b="1">
                <a:solidFill>
                  <a:schemeClr val="tx2"/>
                </a:solidFill>
                <a:latin typeface="Times New Roman" panose="02020603050405020304" pitchFamily="18" charset="0"/>
              </a:defRPr>
            </a:lvl7pPr>
            <a:lvl8pPr marL="3429000" indent="-228600" eaLnBrk="0" fontAlgn="base" hangingPunct="0">
              <a:spcBef>
                <a:spcPct val="0"/>
              </a:spcBef>
              <a:spcAft>
                <a:spcPct val="0"/>
              </a:spcAft>
              <a:defRPr sz="3600" b="1">
                <a:solidFill>
                  <a:schemeClr val="tx2"/>
                </a:solidFill>
                <a:latin typeface="Times New Roman" panose="02020603050405020304" pitchFamily="18" charset="0"/>
              </a:defRPr>
            </a:lvl8pPr>
            <a:lvl9pPr marL="3886200" indent="-228600" eaLnBrk="0" fontAlgn="base" hangingPunct="0">
              <a:spcBef>
                <a:spcPct val="0"/>
              </a:spcBef>
              <a:spcAft>
                <a:spcPct val="0"/>
              </a:spcAft>
              <a:defRPr sz="3600" b="1">
                <a:solidFill>
                  <a:schemeClr val="tx2"/>
                </a:solidFill>
                <a:latin typeface="Times New Roman" panose="02020603050405020304" pitchFamily="18" charset="0"/>
              </a:defRPr>
            </a:lvl9pPr>
          </a:lstStyle>
          <a:p>
            <a:pPr>
              <a:lnSpc>
                <a:spcPct val="90000"/>
              </a:lnSpc>
              <a:spcBef>
                <a:spcPts val="600"/>
              </a:spcBef>
              <a:buFont typeface="Arial" panose="020B0604020202020204" pitchFamily="34" charset="0"/>
              <a:buChar char="•"/>
              <a:defRPr/>
            </a:pPr>
            <a:r>
              <a:rPr lang="en-GB" altLang="ja-JP" sz="2400" b="0" dirty="0" smtClean="0">
                <a:solidFill>
                  <a:schemeClr val="tx1"/>
                </a:solidFill>
                <a:latin typeface="+mn-lt"/>
                <a:ea typeface="ＭＳ Ｐゴシック" panose="020B0600070205080204" pitchFamily="34" charset="-128"/>
                <a:cs typeface="Arial" panose="020B0604020202020204" pitchFamily="34" charset="0"/>
              </a:rPr>
              <a:t>Caveats:</a:t>
            </a:r>
          </a:p>
          <a:p>
            <a:pPr lvl="1">
              <a:lnSpc>
                <a:spcPct val="90000"/>
              </a:lnSpc>
              <a:spcBef>
                <a:spcPts val="600"/>
              </a:spcBef>
              <a:buFont typeface="Arial" panose="020B0604020202020204" pitchFamily="34" charset="0"/>
              <a:buChar char="•"/>
              <a:defRPr/>
            </a:pPr>
            <a:r>
              <a:rPr lang="en-GB" altLang="ja-JP" sz="2400" b="0" dirty="0" smtClean="0">
                <a:solidFill>
                  <a:schemeClr val="tx1"/>
                </a:solidFill>
                <a:latin typeface="+mn-lt"/>
                <a:ea typeface="ＭＳ Ｐゴシック" panose="020B0600070205080204" pitchFamily="34" charset="-128"/>
                <a:cs typeface="Arial" panose="020B0604020202020204" pitchFamily="34" charset="0"/>
              </a:rPr>
              <a:t>Images from the first four Charter cases were obtained via an agreement with the Charter that was reached in early 2016, so these data were not suitable for real-time use.</a:t>
            </a:r>
          </a:p>
          <a:p>
            <a:pPr lvl="1">
              <a:lnSpc>
                <a:spcPct val="90000"/>
              </a:lnSpc>
              <a:spcBef>
                <a:spcPts val="600"/>
              </a:spcBef>
              <a:buFont typeface="Arial" panose="020B0604020202020204" pitchFamily="34" charset="0"/>
              <a:buChar char="•"/>
              <a:defRPr/>
            </a:pPr>
            <a:r>
              <a:rPr lang="en-GB" altLang="ja-JP" sz="2400" b="0" dirty="0" smtClean="0">
                <a:solidFill>
                  <a:schemeClr val="tx1"/>
                </a:solidFill>
                <a:latin typeface="+mn-lt"/>
                <a:ea typeface="ＭＳ Ｐゴシック" panose="020B0600070205080204" pitchFamily="34" charset="-128"/>
                <a:cs typeface="Arial" panose="020B0604020202020204" pitchFamily="34" charset="0"/>
              </a:rPr>
              <a:t>Prior to this agreement, licensing issues prevented the Flood Pilot from obtaining PALSAR-2 data from Charter activations.</a:t>
            </a:r>
          </a:p>
          <a:p>
            <a:pPr lvl="1">
              <a:lnSpc>
                <a:spcPct val="90000"/>
              </a:lnSpc>
              <a:spcBef>
                <a:spcPts val="600"/>
              </a:spcBef>
              <a:buFont typeface="Arial" panose="020B0604020202020204" pitchFamily="34" charset="0"/>
              <a:buChar char="•"/>
              <a:defRPr/>
            </a:pPr>
            <a:r>
              <a:rPr lang="en-GB" altLang="ja-JP" sz="2400" b="0" dirty="0" smtClean="0">
                <a:solidFill>
                  <a:schemeClr val="tx1"/>
                </a:solidFill>
                <a:ea typeface="ＭＳ Ｐゴシック" panose="020B0600070205080204" pitchFamily="34" charset="-128"/>
                <a:cs typeface="Arial" panose="020B0604020202020204" pitchFamily="34" charset="0"/>
              </a:rPr>
              <a:t>For several other (non-Charter) events of interest PALSAR-2 was not tasked at the right time.</a:t>
            </a:r>
            <a:endParaRPr lang="en-GB" altLang="ja-JP" sz="2400" b="0" dirty="0" smtClean="0">
              <a:solidFill>
                <a:schemeClr val="tx1"/>
              </a:solidFill>
              <a:latin typeface="+mn-lt"/>
              <a:ea typeface="ＭＳ Ｐゴシック" panose="020B0600070205080204" pitchFamily="34" charset="-128"/>
              <a:cs typeface="Arial" panose="020B0604020202020204" pitchFamily="34" charset="0"/>
            </a:endParaRPr>
          </a:p>
          <a:p>
            <a:pPr lvl="1">
              <a:lnSpc>
                <a:spcPct val="90000"/>
              </a:lnSpc>
              <a:spcBef>
                <a:spcPts val="600"/>
              </a:spcBef>
              <a:buFont typeface="Arial" panose="020B0604020202020204" pitchFamily="34" charset="0"/>
              <a:buChar char="•"/>
              <a:defRPr/>
            </a:pPr>
            <a:r>
              <a:rPr lang="en-GB" altLang="ja-JP" sz="2400" b="0" dirty="0" smtClean="0">
                <a:solidFill>
                  <a:schemeClr val="tx1"/>
                </a:solidFill>
                <a:latin typeface="+mn-lt"/>
                <a:ea typeface="ＭＳ Ｐゴシック" panose="020B0600070205080204" pitchFamily="34" charset="-128"/>
                <a:cs typeface="Arial" panose="020B0604020202020204" pitchFamily="34" charset="0"/>
              </a:rPr>
              <a:t>The Dartmouth Flood Observatory attempted to use the Haiti images but they did not show any flooding.</a:t>
            </a:r>
          </a:p>
          <a:p>
            <a:pPr lvl="1">
              <a:lnSpc>
                <a:spcPct val="90000"/>
              </a:lnSpc>
              <a:spcBef>
                <a:spcPts val="600"/>
              </a:spcBef>
              <a:buFont typeface="Arial" panose="020B0604020202020204" pitchFamily="34" charset="0"/>
              <a:buChar char="•"/>
              <a:defRPr/>
            </a:pPr>
            <a:r>
              <a:rPr lang="en-GB" altLang="ja-JP" sz="2400" b="0" dirty="0" smtClean="0">
                <a:solidFill>
                  <a:schemeClr val="tx1"/>
                </a:solidFill>
                <a:latin typeface="+mn-lt"/>
                <a:ea typeface="ＭＳ Ｐゴシック" panose="020B0600070205080204" pitchFamily="34" charset="-128"/>
                <a:cs typeface="Arial" panose="020B0604020202020204" pitchFamily="34" charset="0"/>
              </a:rPr>
              <a:t>There are other examples of PALSAR-2 use by Pilot members who had separate arrangements with JAXA (see next slide)</a:t>
            </a:r>
          </a:p>
        </p:txBody>
      </p:sp>
      <p:sp>
        <p:nvSpPr>
          <p:cNvPr id="7" name="Slide Number Placeholder 10"/>
          <p:cNvSpPr txBox="1">
            <a:spLocks/>
          </p:cNvSpPr>
          <p:nvPr/>
        </p:nvSpPr>
        <p:spPr>
          <a:xfrm>
            <a:off x="8172400" y="6400800"/>
            <a:ext cx="971600" cy="4572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3A86AE8E-D549-4C81-A371-621FC48DD807}" type="slidenum">
              <a:rPr kumimoji="0" lang="en-US" altLang="en-US" sz="1600" b="1" i="0" u="none" strike="noStrike" kern="1200" cap="none" spc="0" normalizeH="0" baseline="0" noProof="0" smtClean="0">
                <a:ln>
                  <a:noFill/>
                </a:ln>
                <a:solidFill>
                  <a:schemeClr val="tx2"/>
                </a:solidFill>
                <a:effectLst/>
                <a:uLnTx/>
                <a:uFillTx/>
                <a:latin typeface="Times New Roman"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6</a:t>
            </a:fld>
            <a:endParaRPr kumimoji="0" lang="en-US" altLang="en-US" sz="1600" b="1" i="0" u="none" strike="noStrike" kern="1200" cap="none" spc="0" normalizeH="0" baseline="0" noProof="0" dirty="0">
              <a:ln>
                <a:noFill/>
              </a:ln>
              <a:solidFill>
                <a:schemeClr val="tx2"/>
              </a:solidFill>
              <a:effectLst/>
              <a:uLnTx/>
              <a:uFillTx/>
              <a:latin typeface="Times New Roman" pitchFamily="18" charset="0"/>
              <a:ea typeface="+mn-ea"/>
              <a:cs typeface="+mn-cs"/>
            </a:endParaRPr>
          </a:p>
        </p:txBody>
      </p:sp>
    </p:spTree>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txBox="1">
            <a:spLocks/>
          </p:cNvSpPr>
          <p:nvPr/>
        </p:nvSpPr>
        <p:spPr bwMode="auto">
          <a:xfrm>
            <a:off x="971550" y="66675"/>
            <a:ext cx="7032625" cy="1058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lnSpc>
                <a:spcPct val="85000"/>
              </a:lnSpc>
              <a:spcBef>
                <a:spcPct val="45000"/>
              </a:spcBef>
              <a:buChar char="•"/>
              <a:defRPr sz="3200">
                <a:solidFill>
                  <a:schemeClr val="tx1"/>
                </a:solidFill>
                <a:latin typeface="Times New Roman" panose="02020603050405020304" pitchFamily="18" charset="0"/>
              </a:defRPr>
            </a:lvl1pPr>
            <a:lvl2pPr marL="803275" indent="-342900">
              <a:lnSpc>
                <a:spcPct val="85000"/>
              </a:lnSpc>
              <a:spcBef>
                <a:spcPct val="20000"/>
              </a:spcBef>
              <a:buChar char="•"/>
              <a:defRPr sz="2800">
                <a:solidFill>
                  <a:schemeClr val="tx1"/>
                </a:solidFill>
                <a:latin typeface="Times New Roman" panose="02020603050405020304" pitchFamily="18" charset="0"/>
              </a:defRPr>
            </a:lvl2pPr>
            <a:lvl3pPr marL="1103313" indent="-185738">
              <a:spcBef>
                <a:spcPct val="20000"/>
              </a:spcBef>
              <a:buChar char="•"/>
              <a:defRPr sz="2400">
                <a:solidFill>
                  <a:schemeClr val="tx1"/>
                </a:solidFill>
                <a:latin typeface="Times New Roman" panose="02020603050405020304" pitchFamily="18" charset="0"/>
              </a:defRPr>
            </a:lvl3pPr>
            <a:lvl4pPr marL="1549400" indent="-195263">
              <a:spcBef>
                <a:spcPct val="20000"/>
              </a:spcBef>
              <a:buChar char="•"/>
              <a:defRPr sz="2400">
                <a:solidFill>
                  <a:schemeClr val="tx1"/>
                </a:solidFill>
                <a:latin typeface="Times New Roman" panose="02020603050405020304" pitchFamily="18" charset="0"/>
              </a:defRPr>
            </a:lvl4pPr>
            <a:lvl5pPr marL="2006600" indent="-201613">
              <a:spcBef>
                <a:spcPct val="20000"/>
              </a:spcBef>
              <a:buChar char="•"/>
              <a:defRPr sz="2400">
                <a:solidFill>
                  <a:schemeClr val="tx1"/>
                </a:solidFill>
                <a:latin typeface="Times New Roman" panose="02020603050405020304" pitchFamily="18" charset="0"/>
              </a:defRPr>
            </a:lvl5pPr>
            <a:lvl6pPr marL="2463800" indent="-201613" eaLnBrk="0" fontAlgn="base" hangingPunct="0">
              <a:spcBef>
                <a:spcPct val="20000"/>
              </a:spcBef>
              <a:spcAft>
                <a:spcPct val="0"/>
              </a:spcAft>
              <a:buChar char="•"/>
              <a:defRPr sz="2400">
                <a:solidFill>
                  <a:schemeClr val="tx1"/>
                </a:solidFill>
                <a:latin typeface="Times New Roman" panose="02020603050405020304" pitchFamily="18" charset="0"/>
              </a:defRPr>
            </a:lvl6pPr>
            <a:lvl7pPr marL="2921000" indent="-201613" eaLnBrk="0" fontAlgn="base" hangingPunct="0">
              <a:spcBef>
                <a:spcPct val="20000"/>
              </a:spcBef>
              <a:spcAft>
                <a:spcPct val="0"/>
              </a:spcAft>
              <a:buChar char="•"/>
              <a:defRPr sz="2400">
                <a:solidFill>
                  <a:schemeClr val="tx1"/>
                </a:solidFill>
                <a:latin typeface="Times New Roman" panose="02020603050405020304" pitchFamily="18" charset="0"/>
              </a:defRPr>
            </a:lvl7pPr>
            <a:lvl8pPr marL="3378200" indent="-201613" eaLnBrk="0" fontAlgn="base" hangingPunct="0">
              <a:spcBef>
                <a:spcPct val="20000"/>
              </a:spcBef>
              <a:spcAft>
                <a:spcPct val="0"/>
              </a:spcAft>
              <a:buChar char="•"/>
              <a:defRPr sz="2400">
                <a:solidFill>
                  <a:schemeClr val="tx1"/>
                </a:solidFill>
                <a:latin typeface="Times New Roman" panose="02020603050405020304" pitchFamily="18" charset="0"/>
              </a:defRPr>
            </a:lvl8pPr>
            <a:lvl9pPr marL="3835400" indent="-201613" eaLnBrk="0" fontAlgn="base" hangingPunct="0">
              <a:spcBef>
                <a:spcPct val="20000"/>
              </a:spcBef>
              <a:spcAft>
                <a:spcPct val="0"/>
              </a:spcAft>
              <a:buChar char="•"/>
              <a:defRPr sz="2400">
                <a:solidFill>
                  <a:schemeClr val="tx1"/>
                </a:solidFill>
                <a:latin typeface="Times New Roman" panose="02020603050405020304" pitchFamily="18" charset="0"/>
              </a:defRPr>
            </a:lvl9pPr>
          </a:lstStyle>
          <a:p>
            <a:pPr algn="ctr" eaLnBrk="1" hangingPunct="1">
              <a:lnSpc>
                <a:spcPct val="100000"/>
              </a:lnSpc>
              <a:spcBef>
                <a:spcPct val="0"/>
              </a:spcBef>
              <a:buFontTx/>
              <a:buNone/>
              <a:defRPr/>
            </a:pPr>
            <a:r>
              <a:rPr lang="en-GB" altLang="en-US" dirty="0" smtClean="0">
                <a:latin typeface="+mj-lt"/>
                <a:ea typeface="ＭＳ Ｐゴシック" panose="020B0600070205080204" pitchFamily="34" charset="-128"/>
                <a:cs typeface="Tahoma" panose="020B0604030504040204" pitchFamily="34" charset="0"/>
              </a:rPr>
              <a:t>ALOS-2 PALSAR-2 Data Use (3/4)</a:t>
            </a:r>
          </a:p>
        </p:txBody>
      </p:sp>
      <p:sp>
        <p:nvSpPr>
          <p:cNvPr id="7" name="Slide Number Placeholder 10"/>
          <p:cNvSpPr txBox="1">
            <a:spLocks/>
          </p:cNvSpPr>
          <p:nvPr/>
        </p:nvSpPr>
        <p:spPr>
          <a:xfrm>
            <a:off x="8172400" y="6400800"/>
            <a:ext cx="971600" cy="4572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3A86AE8E-D549-4C81-A371-621FC48DD807}" type="slidenum">
              <a:rPr kumimoji="0" lang="en-US" altLang="en-US" sz="1600" b="1" i="0" u="none" strike="noStrike" kern="1200" cap="none" spc="0" normalizeH="0" baseline="0" noProof="0" smtClean="0">
                <a:ln>
                  <a:noFill/>
                </a:ln>
                <a:solidFill>
                  <a:schemeClr val="tx2"/>
                </a:solidFill>
                <a:effectLst/>
                <a:uLnTx/>
                <a:uFillTx/>
                <a:latin typeface="Times New Roman"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7</a:t>
            </a:fld>
            <a:endParaRPr kumimoji="0" lang="en-US" altLang="en-US" sz="1600" b="1" i="0" u="none" strike="noStrike" kern="1200" cap="none" spc="0" normalizeH="0" baseline="0" noProof="0" dirty="0">
              <a:ln>
                <a:noFill/>
              </a:ln>
              <a:solidFill>
                <a:schemeClr val="tx2"/>
              </a:solidFill>
              <a:effectLst/>
              <a:uLnTx/>
              <a:uFillTx/>
              <a:latin typeface="Times New Roman" pitchFamily="18" charset="0"/>
              <a:ea typeface="+mn-ea"/>
              <a:cs typeface="+mn-cs"/>
            </a:endParaRPr>
          </a:p>
        </p:txBody>
      </p:sp>
      <p:pic>
        <p:nvPicPr>
          <p:cNvPr id="1026" name="Picture 2" descr="C:\Users\BOB~1.KUL\AppData\Local\Temp\10\Figure1_4.jpg"/>
          <p:cNvPicPr>
            <a:picLocks noChangeAspect="1" noChangeArrowheads="1"/>
          </p:cNvPicPr>
          <p:nvPr/>
        </p:nvPicPr>
        <p:blipFill>
          <a:blip r:embed="rId3" cstate="print"/>
          <a:srcRect/>
          <a:stretch>
            <a:fillRect/>
          </a:stretch>
        </p:blipFill>
        <p:spPr bwMode="auto">
          <a:xfrm>
            <a:off x="0" y="1700808"/>
            <a:ext cx="4572000" cy="3429000"/>
          </a:xfrm>
          <a:prstGeom prst="rect">
            <a:avLst/>
          </a:prstGeom>
          <a:noFill/>
        </p:spPr>
      </p:pic>
      <p:pic>
        <p:nvPicPr>
          <p:cNvPr id="9" name="Picture 8" descr="CR16481_Flood_SL_May-2016-2.jpg"/>
          <p:cNvPicPr>
            <a:picLocks noChangeAspect="1"/>
          </p:cNvPicPr>
          <p:nvPr/>
        </p:nvPicPr>
        <p:blipFill>
          <a:blip r:embed="rId4" cstate="print"/>
          <a:stretch>
            <a:fillRect/>
          </a:stretch>
        </p:blipFill>
        <p:spPr>
          <a:xfrm>
            <a:off x="4427984" y="1700808"/>
            <a:ext cx="4572000" cy="3037900"/>
          </a:xfrm>
          <a:prstGeom prst="rect">
            <a:avLst/>
          </a:prstGeom>
        </p:spPr>
      </p:pic>
      <p:sp>
        <p:nvSpPr>
          <p:cNvPr id="10" name="TextBox 9"/>
          <p:cNvSpPr txBox="1"/>
          <p:nvPr/>
        </p:nvSpPr>
        <p:spPr>
          <a:xfrm>
            <a:off x="4499992" y="5085184"/>
            <a:ext cx="4644008" cy="1015663"/>
          </a:xfrm>
          <a:prstGeom prst="rect">
            <a:avLst/>
          </a:prstGeom>
          <a:noFill/>
        </p:spPr>
        <p:txBody>
          <a:bodyPr wrap="square" rtlCol="0">
            <a:spAutoFit/>
          </a:bodyPr>
          <a:lstStyle/>
          <a:p>
            <a:r>
              <a:rPr lang="en-US" sz="2000" b="0" dirty="0" smtClean="0"/>
              <a:t>International Water Management Institute Flood Maps in NW Sri Lanka, 17 May 2016</a:t>
            </a:r>
            <a:endParaRPr lang="en-US" sz="2000" b="0" dirty="0"/>
          </a:p>
        </p:txBody>
      </p:sp>
      <p:sp>
        <p:nvSpPr>
          <p:cNvPr id="11" name="TextBox 10"/>
          <p:cNvSpPr txBox="1"/>
          <p:nvPr/>
        </p:nvSpPr>
        <p:spPr>
          <a:xfrm>
            <a:off x="0" y="5085184"/>
            <a:ext cx="4644008" cy="1323439"/>
          </a:xfrm>
          <a:prstGeom prst="rect">
            <a:avLst/>
          </a:prstGeom>
          <a:noFill/>
        </p:spPr>
        <p:txBody>
          <a:bodyPr wrap="square" rtlCol="0">
            <a:spAutoFit/>
          </a:bodyPr>
          <a:lstStyle/>
          <a:p>
            <a:r>
              <a:rPr lang="en-US" sz="2000" b="0" dirty="0" smtClean="0"/>
              <a:t>Comparison of SAR signal compared to land cover and (modeled) inundation depth over Malawi, 14 January 2015 (figure courtesy G. Schumann, UCLA)</a:t>
            </a:r>
            <a:endParaRPr lang="en-US" sz="2000" b="0" dirty="0"/>
          </a:p>
        </p:txBody>
      </p:sp>
      <p:sp>
        <p:nvSpPr>
          <p:cNvPr id="13" name="TextBox 12"/>
          <p:cNvSpPr txBox="1"/>
          <p:nvPr/>
        </p:nvSpPr>
        <p:spPr>
          <a:xfrm>
            <a:off x="467544" y="908720"/>
            <a:ext cx="8208912" cy="400110"/>
          </a:xfrm>
          <a:prstGeom prst="rect">
            <a:avLst/>
          </a:prstGeom>
          <a:noFill/>
        </p:spPr>
        <p:txBody>
          <a:bodyPr wrap="square" rtlCol="0">
            <a:spAutoFit/>
          </a:bodyPr>
          <a:lstStyle/>
          <a:p>
            <a:r>
              <a:rPr lang="en-US" sz="2000" b="0" dirty="0" smtClean="0"/>
              <a:t>Examples of PALSAR data from other sources used by Pilot members:</a:t>
            </a:r>
            <a:endParaRPr lang="en-US" sz="2000" b="0" dirty="0"/>
          </a:p>
        </p:txBody>
      </p:sp>
    </p:spTree>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685800" y="260350"/>
            <a:ext cx="7772400" cy="792163"/>
          </a:xfrm>
        </p:spPr>
        <p:txBody>
          <a:bodyPr/>
          <a:lstStyle/>
          <a:p>
            <a:r>
              <a:rPr lang="en-GB" altLang="en-US" sz="3200" dirty="0" smtClean="0">
                <a:ea typeface="ＭＳ Ｐゴシック" panose="020B0600070205080204" pitchFamily="34" charset="-128"/>
                <a:cs typeface="Tahoma" panose="020B0604030504040204" pitchFamily="34" charset="0"/>
              </a:rPr>
              <a:t>ALOS-2 PALSAR-2 Data Use </a:t>
            </a:r>
            <a:r>
              <a:rPr lang="en-US" altLang="en-US" sz="3200" dirty="0" smtClean="0"/>
              <a:t>(4/4)</a:t>
            </a:r>
            <a:br>
              <a:rPr lang="en-US" altLang="en-US" sz="3200" dirty="0" smtClean="0"/>
            </a:br>
            <a:r>
              <a:rPr lang="en-US" altLang="en-US" sz="2000" b="0" dirty="0" smtClean="0"/>
              <a:t>(courtesy B. </a:t>
            </a:r>
            <a:r>
              <a:rPr lang="en-US" altLang="en-US" sz="2000" b="0" dirty="0" err="1" smtClean="0"/>
              <a:t>Brakenridge</a:t>
            </a:r>
            <a:r>
              <a:rPr lang="en-US" altLang="en-US" sz="2000" b="0" dirty="0" smtClean="0"/>
              <a:t>, U. of Colorado)</a:t>
            </a:r>
            <a:endParaRPr lang="en-US" altLang="en-US" sz="3200" b="0" dirty="0" smtClean="0"/>
          </a:p>
        </p:txBody>
      </p:sp>
      <p:sp>
        <p:nvSpPr>
          <p:cNvPr id="12291" name="Content Placeholder 2"/>
          <p:cNvSpPr>
            <a:spLocks noGrp="1"/>
          </p:cNvSpPr>
          <p:nvPr>
            <p:ph idx="1"/>
          </p:nvPr>
        </p:nvSpPr>
        <p:spPr>
          <a:xfrm>
            <a:off x="539751" y="1052513"/>
            <a:ext cx="8136706" cy="5616847"/>
          </a:xfrm>
        </p:spPr>
        <p:txBody>
          <a:bodyPr/>
          <a:lstStyle/>
          <a:p>
            <a:pPr>
              <a:lnSpc>
                <a:spcPct val="90000"/>
              </a:lnSpc>
              <a:spcBef>
                <a:spcPts val="600"/>
              </a:spcBef>
            </a:pPr>
            <a:r>
              <a:rPr lang="en-US" altLang="en-US" sz="2400" dirty="0" smtClean="0"/>
              <a:t>Lesson learned: a better approach would have been to request access for retrospective cases in addition to the real-time cases, because</a:t>
            </a:r>
          </a:p>
          <a:p>
            <a:pPr lvl="1">
              <a:lnSpc>
                <a:spcPct val="90000"/>
              </a:lnSpc>
              <a:spcBef>
                <a:spcPts val="600"/>
              </a:spcBef>
            </a:pPr>
            <a:r>
              <a:rPr lang="en-US" altLang="en-US" sz="2000" dirty="0" smtClean="0"/>
              <a:t>Normal (non-flood) scenes at the same scale are essential to provide a robust means of accurately discriminating flooded from non-flooded regions;</a:t>
            </a:r>
          </a:p>
          <a:p>
            <a:pPr lvl="1">
              <a:lnSpc>
                <a:spcPct val="90000"/>
              </a:lnSpc>
              <a:spcBef>
                <a:spcPts val="600"/>
              </a:spcBef>
            </a:pPr>
            <a:r>
              <a:rPr lang="en-US" altLang="en-US" sz="2000" dirty="0" smtClean="0"/>
              <a:t>Scenes from previous floods are also critical for</a:t>
            </a:r>
          </a:p>
          <a:p>
            <a:pPr lvl="2">
              <a:lnSpc>
                <a:spcPct val="90000"/>
              </a:lnSpc>
              <a:spcBef>
                <a:spcPts val="600"/>
              </a:spcBef>
            </a:pPr>
            <a:r>
              <a:rPr lang="en-US" altLang="en-US" sz="1600" dirty="0" smtClean="0"/>
              <a:t>Validation of past events;</a:t>
            </a:r>
          </a:p>
          <a:p>
            <a:pPr lvl="2">
              <a:lnSpc>
                <a:spcPct val="90000"/>
              </a:lnSpc>
              <a:spcBef>
                <a:spcPts val="600"/>
              </a:spcBef>
            </a:pPr>
            <a:r>
              <a:rPr lang="en-US" altLang="en-US" sz="1600" dirty="0" smtClean="0"/>
              <a:t>Comparison of current events to past events (e.g., return period)</a:t>
            </a:r>
          </a:p>
          <a:p>
            <a:pPr>
              <a:lnSpc>
                <a:spcPct val="90000"/>
              </a:lnSpc>
              <a:spcBef>
                <a:spcPts val="600"/>
              </a:spcBef>
            </a:pPr>
            <a:r>
              <a:rPr lang="en-US" altLang="en-US" sz="2400" dirty="0" smtClean="0"/>
              <a:t>The ESA Sentinel system is a great example of this: one can download the latest scene and also easily identify and download exact repeat scenes from previous months and years to compare.</a:t>
            </a:r>
          </a:p>
          <a:p>
            <a:pPr>
              <a:lnSpc>
                <a:spcPct val="90000"/>
              </a:lnSpc>
              <a:spcBef>
                <a:spcPts val="600"/>
              </a:spcBef>
            </a:pPr>
            <a:r>
              <a:rPr lang="en-US" altLang="en-US" sz="2400" dirty="0" smtClean="0"/>
              <a:t>Even for providers who charge for images, such collections may be of interest to those with the resources to purchase larger collections (e.g., the Development Banks)</a:t>
            </a:r>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8</a:t>
            </a:fld>
            <a:endParaRPr lang="en-US" alt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txBox="1">
            <a:spLocks/>
          </p:cNvSpPr>
          <p:nvPr/>
        </p:nvSpPr>
        <p:spPr bwMode="auto">
          <a:xfrm>
            <a:off x="0" y="201612"/>
            <a:ext cx="8940800" cy="707107"/>
          </a:xfrm>
          <a:prstGeom prst="rect">
            <a:avLst/>
          </a:prstGeom>
          <a:noFill/>
          <a:ln w="9525">
            <a:noFill/>
            <a:miter lim="800000"/>
            <a:headEnd/>
            <a:tailEnd/>
          </a:ln>
        </p:spPr>
        <p:txBody>
          <a:bodyPr anchor="b"/>
          <a:lstStyle/>
          <a:p>
            <a:pPr algn="ctr" eaLnBrk="1" hangingPunct="1"/>
            <a:r>
              <a:rPr lang="en-US" altLang="en-US" sz="3200" dirty="0">
                <a:solidFill>
                  <a:schemeClr val="tx1"/>
                </a:solidFill>
              </a:rPr>
              <a:t>How </a:t>
            </a:r>
            <a:r>
              <a:rPr lang="en-US" altLang="en-US" sz="3200" dirty="0" smtClean="0">
                <a:solidFill>
                  <a:schemeClr val="tx1"/>
                </a:solidFill>
              </a:rPr>
              <a:t>Data Are Being Exploited</a:t>
            </a:r>
            <a:endParaRPr lang="en-US" altLang="en-US" sz="3200" dirty="0">
              <a:solidFill>
                <a:schemeClr val="tx1"/>
              </a:solidFill>
            </a:endParaRPr>
          </a:p>
        </p:txBody>
      </p:sp>
      <p:sp>
        <p:nvSpPr>
          <p:cNvPr id="24579" name="Text Placeholder 3"/>
          <p:cNvSpPr>
            <a:spLocks noGrp="1"/>
          </p:cNvSpPr>
          <p:nvPr>
            <p:ph type="body" sz="half" idx="2"/>
          </p:nvPr>
        </p:nvSpPr>
        <p:spPr>
          <a:xfrm>
            <a:off x="161925" y="704850"/>
            <a:ext cx="8709025" cy="6088063"/>
          </a:xfrm>
        </p:spPr>
        <p:txBody>
          <a:bodyPr/>
          <a:lstStyle/>
          <a:p>
            <a:endParaRPr lang="fr-BE" altLang="en-US" b="1" smtClean="0"/>
          </a:p>
          <a:p>
            <a:endParaRPr lang="fr-BE" altLang="en-US" b="1" smtClean="0"/>
          </a:p>
          <a:p>
            <a:endParaRPr lang="fr-BE" altLang="en-US" b="1" smtClean="0"/>
          </a:p>
          <a:p>
            <a:endParaRPr lang="fr-BE" altLang="en-US" smtClean="0"/>
          </a:p>
          <a:p>
            <a:endParaRPr lang="fr-BE" altLang="en-US" b="1" smtClean="0"/>
          </a:p>
        </p:txBody>
      </p:sp>
      <p:graphicFrame>
        <p:nvGraphicFramePr>
          <p:cNvPr id="2" name="Table 1"/>
          <p:cNvGraphicFramePr>
            <a:graphicFrameLocks noGrp="1"/>
          </p:cNvGraphicFramePr>
          <p:nvPr/>
        </p:nvGraphicFramePr>
        <p:xfrm>
          <a:off x="0" y="908720"/>
          <a:ext cx="9144000" cy="4846320"/>
        </p:xfrm>
        <a:graphic>
          <a:graphicData uri="http://schemas.openxmlformats.org/drawingml/2006/table">
            <a:tbl>
              <a:tblPr firstRow="1" bandRow="1">
                <a:tableStyleId>{3C2FFA5D-87B4-456A-9821-1D502468CF0F}</a:tableStyleId>
              </a:tblPr>
              <a:tblGrid>
                <a:gridCol w="2795809"/>
                <a:gridCol w="3300191"/>
                <a:gridCol w="3048000"/>
              </a:tblGrid>
              <a:tr h="0">
                <a:tc>
                  <a:txBody>
                    <a:bodyPr/>
                    <a:lstStyle/>
                    <a:p>
                      <a:r>
                        <a:rPr lang="en-US" dirty="0" smtClean="0">
                          <a:solidFill>
                            <a:srgbClr val="002569"/>
                          </a:solidFill>
                        </a:rPr>
                        <a:t>Geographic Area</a:t>
                      </a:r>
                      <a:endParaRPr lang="en-US" dirty="0">
                        <a:solidFill>
                          <a:srgbClr val="002569"/>
                        </a:solidFill>
                      </a:endParaRPr>
                    </a:p>
                  </a:txBody>
                  <a:tcPr/>
                </a:tc>
                <a:tc>
                  <a:txBody>
                    <a:bodyPr/>
                    <a:lstStyle/>
                    <a:p>
                      <a:r>
                        <a:rPr lang="en-US" dirty="0" smtClean="0">
                          <a:solidFill>
                            <a:srgbClr val="002569"/>
                          </a:solidFill>
                        </a:rPr>
                        <a:t>Product</a:t>
                      </a:r>
                      <a:endParaRPr lang="en-US" dirty="0">
                        <a:solidFill>
                          <a:srgbClr val="002569"/>
                        </a:solidFill>
                      </a:endParaRPr>
                    </a:p>
                  </a:txBody>
                  <a:tcPr/>
                </a:tc>
                <a:tc>
                  <a:txBody>
                    <a:bodyPr/>
                    <a:lstStyle/>
                    <a:p>
                      <a:r>
                        <a:rPr lang="en-US" dirty="0" smtClean="0">
                          <a:solidFill>
                            <a:srgbClr val="002569"/>
                          </a:solidFill>
                        </a:rPr>
                        <a:t>Value</a:t>
                      </a:r>
                      <a:r>
                        <a:rPr lang="en-US" baseline="0" dirty="0" smtClean="0">
                          <a:solidFill>
                            <a:srgbClr val="002569"/>
                          </a:solidFill>
                        </a:rPr>
                        <a:t> Added P</a:t>
                      </a:r>
                      <a:r>
                        <a:rPr lang="en-US" dirty="0" smtClean="0">
                          <a:solidFill>
                            <a:srgbClr val="002569"/>
                          </a:solidFill>
                        </a:rPr>
                        <a:t>artner</a:t>
                      </a:r>
                      <a:endParaRPr lang="en-US" dirty="0">
                        <a:solidFill>
                          <a:srgbClr val="002569"/>
                        </a:solidFill>
                      </a:endParaRPr>
                    </a:p>
                  </a:txBody>
                  <a:tcPr/>
                </a:tc>
              </a:tr>
              <a:tr h="440965">
                <a:tc>
                  <a:txBody>
                    <a:bodyPr/>
                    <a:lstStyle/>
                    <a:p>
                      <a:r>
                        <a:rPr lang="en-US" sz="1400" dirty="0" smtClean="0">
                          <a:solidFill>
                            <a:srgbClr val="002569"/>
                          </a:solidFill>
                        </a:rPr>
                        <a:t>Global</a:t>
                      </a:r>
                      <a:endParaRPr lang="en-US" sz="1400" dirty="0">
                        <a:solidFill>
                          <a:srgbClr val="002569"/>
                        </a:solidFill>
                      </a:endParaRPr>
                    </a:p>
                  </a:txBody>
                  <a:tcPr/>
                </a:tc>
                <a:tc>
                  <a:txBody>
                    <a:bodyPr/>
                    <a:lstStyle/>
                    <a:p>
                      <a:r>
                        <a:rPr lang="en-US" sz="1400" dirty="0" smtClean="0">
                          <a:solidFill>
                            <a:srgbClr val="002569"/>
                          </a:solidFill>
                        </a:rPr>
                        <a:t>Flood extent maps and flood forecasts</a:t>
                      </a:r>
                      <a:endParaRPr lang="en-US" sz="1400" dirty="0">
                        <a:solidFill>
                          <a:srgbClr val="002569"/>
                        </a:solidFill>
                      </a:endParaRPr>
                    </a:p>
                  </a:txBody>
                  <a:tcPr/>
                </a:tc>
                <a:tc>
                  <a:txBody>
                    <a:bodyPr/>
                    <a:lstStyle/>
                    <a:p>
                      <a:r>
                        <a:rPr lang="en-US" sz="1400" dirty="0" smtClean="0">
                          <a:solidFill>
                            <a:srgbClr val="002569"/>
                          </a:solidFill>
                        </a:rPr>
                        <a:t>Dartmouth Flood Observatory,</a:t>
                      </a:r>
                      <a:r>
                        <a:rPr lang="en-US" sz="1400" baseline="0" dirty="0" smtClean="0">
                          <a:solidFill>
                            <a:srgbClr val="002569"/>
                          </a:solidFill>
                        </a:rPr>
                        <a:t> University of Maryland</a:t>
                      </a:r>
                      <a:endParaRPr lang="en-US" sz="1400" dirty="0">
                        <a:solidFill>
                          <a:srgbClr val="002569"/>
                        </a:solidFill>
                      </a:endParaRPr>
                    </a:p>
                  </a:txBody>
                  <a:tcPr/>
                </a:tc>
              </a:tr>
              <a:tr h="440965">
                <a:tc>
                  <a:txBody>
                    <a:bodyPr/>
                    <a:lstStyle/>
                    <a:p>
                      <a:r>
                        <a:rPr lang="en-US" sz="1400" dirty="0" smtClean="0">
                          <a:solidFill>
                            <a:srgbClr val="002569"/>
                          </a:solidFill>
                        </a:rPr>
                        <a:t>Haiti</a:t>
                      </a:r>
                      <a:endParaRPr lang="en-US" sz="1400" dirty="0">
                        <a:solidFill>
                          <a:srgbClr val="002569"/>
                        </a:solidFill>
                      </a:endParaRPr>
                    </a:p>
                  </a:txBody>
                  <a:tcPr/>
                </a:tc>
                <a:tc>
                  <a:txBody>
                    <a:bodyPr/>
                    <a:lstStyle/>
                    <a:p>
                      <a:r>
                        <a:rPr lang="en-US" sz="1400" dirty="0" smtClean="0">
                          <a:solidFill>
                            <a:srgbClr val="002569"/>
                          </a:solidFill>
                        </a:rPr>
                        <a:t>Flood extent maps, flood risk maps,</a:t>
                      </a:r>
                      <a:r>
                        <a:rPr lang="en-US" sz="1400" baseline="0" dirty="0" smtClean="0">
                          <a:solidFill>
                            <a:srgbClr val="002569"/>
                          </a:solidFill>
                        </a:rPr>
                        <a:t> landslide maps, flash flood guidance / threat maps, integrated risk assessment platform</a:t>
                      </a:r>
                      <a:endParaRPr lang="en-US" sz="1400" dirty="0">
                        <a:solidFill>
                          <a:srgbClr val="002569"/>
                        </a:solidFill>
                      </a:endParaRPr>
                    </a:p>
                  </a:txBody>
                  <a:tcPr/>
                </a:tc>
                <a:tc>
                  <a:txBody>
                    <a:bodyPr/>
                    <a:lstStyle/>
                    <a:p>
                      <a:r>
                        <a:rPr lang="en-US" sz="1400" dirty="0" smtClean="0">
                          <a:solidFill>
                            <a:srgbClr val="002569"/>
                          </a:solidFill>
                        </a:rPr>
                        <a:t>SERTIT, CIMA,</a:t>
                      </a:r>
                      <a:r>
                        <a:rPr lang="en-US" sz="1400" baseline="0" dirty="0" smtClean="0">
                          <a:solidFill>
                            <a:srgbClr val="002569"/>
                          </a:solidFill>
                        </a:rPr>
                        <a:t> INGV, Altamira, CIMH, RASOR FP7, NOAA/HRC</a:t>
                      </a:r>
                      <a:endParaRPr lang="en-US" sz="1400" dirty="0">
                        <a:solidFill>
                          <a:srgbClr val="002569"/>
                        </a:solidFill>
                      </a:endParaRPr>
                    </a:p>
                  </a:txBody>
                  <a:tcPr/>
                </a:tc>
              </a:tr>
              <a:tr h="440965">
                <a:tc>
                  <a:txBody>
                    <a:bodyPr/>
                    <a:lstStyle/>
                    <a:p>
                      <a:r>
                        <a:rPr lang="en-US" sz="1400" dirty="0" smtClean="0">
                          <a:solidFill>
                            <a:srgbClr val="002569"/>
                          </a:solidFill>
                        </a:rPr>
                        <a:t>Other Caribbean</a:t>
                      </a:r>
                      <a:r>
                        <a:rPr lang="en-US" sz="1400" baseline="0" dirty="0" smtClean="0">
                          <a:solidFill>
                            <a:srgbClr val="002569"/>
                          </a:solidFill>
                        </a:rPr>
                        <a:t> islands, Central America</a:t>
                      </a:r>
                      <a:endParaRPr lang="en-US" sz="1400" dirty="0">
                        <a:solidFill>
                          <a:srgbClr val="002569"/>
                        </a:solidFill>
                      </a:endParaRPr>
                    </a:p>
                  </a:txBody>
                  <a:tcPr/>
                </a:tc>
                <a:tc>
                  <a:txBody>
                    <a:bodyPr/>
                    <a:lstStyle/>
                    <a:p>
                      <a:r>
                        <a:rPr lang="en-US" sz="1400" dirty="0" smtClean="0">
                          <a:solidFill>
                            <a:srgbClr val="002569"/>
                          </a:solidFill>
                        </a:rPr>
                        <a:t>Flood damage maps,</a:t>
                      </a:r>
                      <a:r>
                        <a:rPr lang="en-US" sz="1400" baseline="0" dirty="0" smtClean="0">
                          <a:solidFill>
                            <a:srgbClr val="002569"/>
                          </a:solidFill>
                        </a:rPr>
                        <a:t> change detection products, co-registered map overlays</a:t>
                      </a:r>
                      <a:endParaRPr lang="en-US" sz="1400" dirty="0">
                        <a:solidFill>
                          <a:srgbClr val="002569"/>
                        </a:solidFill>
                      </a:endParaRPr>
                    </a:p>
                  </a:txBody>
                  <a:tcPr/>
                </a:tc>
                <a:tc>
                  <a:txBody>
                    <a:bodyPr/>
                    <a:lstStyle/>
                    <a:p>
                      <a:r>
                        <a:rPr lang="en-US" sz="1400" dirty="0" smtClean="0">
                          <a:solidFill>
                            <a:srgbClr val="002569"/>
                          </a:solidFill>
                        </a:rPr>
                        <a:t>CATHALAC, CIMH,</a:t>
                      </a:r>
                      <a:r>
                        <a:rPr lang="en-US" sz="1400" baseline="0" dirty="0" smtClean="0">
                          <a:solidFill>
                            <a:srgbClr val="002569"/>
                          </a:solidFill>
                        </a:rPr>
                        <a:t> NASA/GSFC, RCCP (Costa Rica)</a:t>
                      </a:r>
                      <a:endParaRPr lang="en-US" sz="1400" dirty="0">
                        <a:solidFill>
                          <a:srgbClr val="002569"/>
                        </a:solidFill>
                      </a:endParaRPr>
                    </a:p>
                  </a:txBody>
                  <a:tcPr/>
                </a:tc>
              </a:tr>
              <a:tr h="440965">
                <a:tc>
                  <a:txBody>
                    <a:bodyPr/>
                    <a:lstStyle/>
                    <a:p>
                      <a:r>
                        <a:rPr lang="en-US" sz="1400" dirty="0" smtClean="0">
                          <a:solidFill>
                            <a:srgbClr val="002569"/>
                          </a:solidFill>
                        </a:rPr>
                        <a:t>Namibia</a:t>
                      </a:r>
                      <a:endParaRPr lang="en-US" sz="1400" dirty="0">
                        <a:solidFill>
                          <a:srgbClr val="002569"/>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rgbClr val="002569"/>
                          </a:solidFill>
                        </a:rPr>
                        <a:t>Flood extent maps, flood warning products, </a:t>
                      </a:r>
                      <a:r>
                        <a:rPr lang="en-US" sz="1400" baseline="0" dirty="0" smtClean="0">
                          <a:solidFill>
                            <a:srgbClr val="002569"/>
                          </a:solidFill>
                        </a:rPr>
                        <a:t>co-registered map overlays</a:t>
                      </a:r>
                      <a:endParaRPr lang="en-US" sz="1400" dirty="0" smtClean="0">
                        <a:solidFill>
                          <a:srgbClr val="002569"/>
                        </a:solidFill>
                      </a:endParaRPr>
                    </a:p>
                  </a:txBody>
                  <a:tcPr/>
                </a:tc>
                <a:tc>
                  <a:txBody>
                    <a:bodyPr/>
                    <a:lstStyle/>
                    <a:p>
                      <a:r>
                        <a:rPr lang="en-US" sz="1400" dirty="0" smtClean="0">
                          <a:solidFill>
                            <a:srgbClr val="002569"/>
                          </a:solidFill>
                        </a:rPr>
                        <a:t>Namibia Hydrology Dept, Namibian Water Authority, NASA</a:t>
                      </a:r>
                      <a:endParaRPr lang="en-US" sz="1400" dirty="0">
                        <a:solidFill>
                          <a:srgbClr val="002569"/>
                        </a:solidFill>
                      </a:endParaRPr>
                    </a:p>
                  </a:txBody>
                  <a:tcPr/>
                </a:tc>
              </a:tr>
              <a:tr h="440965">
                <a:tc>
                  <a:txBody>
                    <a:bodyPr/>
                    <a:lstStyle/>
                    <a:p>
                      <a:r>
                        <a:rPr lang="en-US" sz="1400" dirty="0" smtClean="0">
                          <a:solidFill>
                            <a:srgbClr val="002569"/>
                          </a:solidFill>
                        </a:rPr>
                        <a:t>Zambezi</a:t>
                      </a:r>
                      <a:r>
                        <a:rPr lang="en-US" sz="1400" baseline="0" dirty="0" smtClean="0">
                          <a:solidFill>
                            <a:srgbClr val="002569"/>
                          </a:solidFill>
                        </a:rPr>
                        <a:t> basin</a:t>
                      </a:r>
                      <a:endParaRPr lang="en-US" sz="1400" dirty="0">
                        <a:solidFill>
                          <a:srgbClr val="002569"/>
                        </a:solidFill>
                      </a:endParaRPr>
                    </a:p>
                  </a:txBody>
                  <a:tcPr/>
                </a:tc>
                <a:tc>
                  <a:txBody>
                    <a:bodyPr/>
                    <a:lstStyle/>
                    <a:p>
                      <a:r>
                        <a:rPr lang="en-US" sz="1400" dirty="0" smtClean="0">
                          <a:solidFill>
                            <a:srgbClr val="002569"/>
                          </a:solidFill>
                        </a:rPr>
                        <a:t>Flood extent maps, flood forecast models, </a:t>
                      </a:r>
                      <a:r>
                        <a:rPr lang="en-US" sz="1400" b="0" dirty="0" smtClean="0">
                          <a:solidFill>
                            <a:srgbClr val="002569"/>
                          </a:solidFill>
                        </a:rPr>
                        <a:t>flood hazard maps, </a:t>
                      </a:r>
                      <a:r>
                        <a:rPr lang="en-US" sz="1400" dirty="0" smtClean="0">
                          <a:solidFill>
                            <a:srgbClr val="002569"/>
                          </a:solidFill>
                        </a:rPr>
                        <a:t>flood depth forecasts</a:t>
                      </a:r>
                      <a:endParaRPr lang="en-US" sz="1400" dirty="0">
                        <a:solidFill>
                          <a:srgbClr val="002569"/>
                        </a:solidFill>
                      </a:endParaRPr>
                    </a:p>
                  </a:txBody>
                  <a:tcPr/>
                </a:tc>
                <a:tc>
                  <a:txBody>
                    <a:bodyPr/>
                    <a:lstStyle/>
                    <a:p>
                      <a:r>
                        <a:rPr lang="en-US" sz="1400" dirty="0" smtClean="0">
                          <a:solidFill>
                            <a:srgbClr val="002569"/>
                          </a:solidFill>
                        </a:rPr>
                        <a:t>Lippmann Institute (</a:t>
                      </a:r>
                      <a:r>
                        <a:rPr lang="en-US" sz="1400" baseline="0" dirty="0" smtClean="0">
                          <a:solidFill>
                            <a:srgbClr val="002569"/>
                          </a:solidFill>
                        </a:rPr>
                        <a:t>HAZARD, WATCHFUL</a:t>
                      </a:r>
                      <a:r>
                        <a:rPr lang="en-US" sz="1400" b="0" baseline="0" dirty="0" smtClean="0">
                          <a:solidFill>
                            <a:srgbClr val="002569"/>
                          </a:solidFill>
                        </a:rPr>
                        <a:t>), </a:t>
                      </a:r>
                      <a:r>
                        <a:rPr lang="en-US" sz="1400" b="0" baseline="0" dirty="0" err="1" smtClean="0">
                          <a:solidFill>
                            <a:srgbClr val="002569"/>
                          </a:solidFill>
                        </a:rPr>
                        <a:t>Deltares</a:t>
                      </a:r>
                      <a:r>
                        <a:rPr lang="en-US" sz="1400" b="0" baseline="0" dirty="0" smtClean="0">
                          <a:solidFill>
                            <a:srgbClr val="002569"/>
                          </a:solidFill>
                        </a:rPr>
                        <a:t>, RSS</a:t>
                      </a:r>
                      <a:endParaRPr lang="en-US" sz="1400" b="0" dirty="0">
                        <a:solidFill>
                          <a:srgbClr val="002569"/>
                        </a:solidFill>
                      </a:endParaRPr>
                    </a:p>
                  </a:txBody>
                  <a:tcPr/>
                </a:tc>
              </a:tr>
              <a:tr h="440965">
                <a:tc>
                  <a:txBody>
                    <a:bodyPr/>
                    <a:lstStyle/>
                    <a:p>
                      <a:r>
                        <a:rPr lang="en-US" sz="1400" dirty="0" smtClean="0">
                          <a:solidFill>
                            <a:srgbClr val="002569"/>
                          </a:solidFill>
                        </a:rPr>
                        <a:t>Mekong</a:t>
                      </a:r>
                      <a:endParaRPr lang="en-US" sz="1400" dirty="0">
                        <a:solidFill>
                          <a:srgbClr val="002569"/>
                        </a:solidFill>
                      </a:endParaRPr>
                    </a:p>
                  </a:txBody>
                  <a:tcPr/>
                </a:tc>
                <a:tc>
                  <a:txBody>
                    <a:bodyPr/>
                    <a:lstStyle/>
                    <a:p>
                      <a:r>
                        <a:rPr lang="en-US" sz="1400" dirty="0" smtClean="0">
                          <a:solidFill>
                            <a:srgbClr val="002569"/>
                          </a:solidFill>
                        </a:rPr>
                        <a:t>Flood extent maps, flood risk maps, flash flood guidance / threat maps</a:t>
                      </a:r>
                      <a:endParaRPr lang="en-US" sz="1400" dirty="0">
                        <a:solidFill>
                          <a:srgbClr val="002569"/>
                        </a:solidFill>
                      </a:endParaRPr>
                    </a:p>
                  </a:txBody>
                  <a:tcPr/>
                </a:tc>
                <a:tc>
                  <a:txBody>
                    <a:bodyPr/>
                    <a:lstStyle/>
                    <a:p>
                      <a:r>
                        <a:rPr lang="en-US" sz="1400" dirty="0" smtClean="0">
                          <a:solidFill>
                            <a:srgbClr val="002569"/>
                          </a:solidFill>
                        </a:rPr>
                        <a:t>Mekong River Commission, ADPC,</a:t>
                      </a:r>
                      <a:r>
                        <a:rPr lang="en-US" sz="1400" baseline="0" dirty="0" smtClean="0">
                          <a:solidFill>
                            <a:srgbClr val="002569"/>
                          </a:solidFill>
                        </a:rPr>
                        <a:t> </a:t>
                      </a:r>
                      <a:r>
                        <a:rPr lang="en-US" sz="1400" dirty="0" smtClean="0">
                          <a:solidFill>
                            <a:srgbClr val="002569"/>
                          </a:solidFill>
                        </a:rPr>
                        <a:t>NASA, NOAA, HRC, USGS, Univ. of South Carolina, Texas A&amp;M , IMWI</a:t>
                      </a:r>
                      <a:endParaRPr lang="en-US" sz="1400" dirty="0">
                        <a:solidFill>
                          <a:srgbClr val="002569"/>
                        </a:solidFill>
                      </a:endParaRPr>
                    </a:p>
                  </a:txBody>
                  <a:tcPr/>
                </a:tc>
              </a:tr>
              <a:tr h="440965">
                <a:tc>
                  <a:txBody>
                    <a:bodyPr/>
                    <a:lstStyle/>
                    <a:p>
                      <a:r>
                        <a:rPr lang="en-US" sz="1400" dirty="0" smtClean="0">
                          <a:solidFill>
                            <a:srgbClr val="002569"/>
                          </a:solidFill>
                        </a:rPr>
                        <a:t>Java (Bandung, Jakarta, </a:t>
                      </a:r>
                      <a:r>
                        <a:rPr lang="en-US" sz="1400" dirty="0" err="1" smtClean="0">
                          <a:solidFill>
                            <a:srgbClr val="002569"/>
                          </a:solidFill>
                        </a:rPr>
                        <a:t>Cilacap</a:t>
                      </a:r>
                      <a:r>
                        <a:rPr lang="en-US" sz="1400" dirty="0" smtClean="0">
                          <a:solidFill>
                            <a:srgbClr val="002569"/>
                          </a:solidFill>
                        </a:rPr>
                        <a:t>)</a:t>
                      </a:r>
                      <a:endParaRPr lang="en-US" sz="1400" dirty="0">
                        <a:solidFill>
                          <a:srgbClr val="002569"/>
                        </a:solidFill>
                      </a:endParaRPr>
                    </a:p>
                  </a:txBody>
                  <a:tcPr/>
                </a:tc>
                <a:tc>
                  <a:txBody>
                    <a:bodyPr/>
                    <a:lstStyle/>
                    <a:p>
                      <a:r>
                        <a:rPr lang="en-US" sz="1400" dirty="0" smtClean="0">
                          <a:solidFill>
                            <a:srgbClr val="002569"/>
                          </a:solidFill>
                        </a:rPr>
                        <a:t>Flood risk maps, subsidence maps tied to flood risk, tsunami risk maps (</a:t>
                      </a:r>
                      <a:r>
                        <a:rPr lang="en-US" sz="1400" dirty="0" err="1" smtClean="0">
                          <a:solidFill>
                            <a:srgbClr val="002569"/>
                          </a:solidFill>
                        </a:rPr>
                        <a:t>Cilacap</a:t>
                      </a:r>
                      <a:r>
                        <a:rPr lang="en-US" sz="1400" dirty="0" smtClean="0">
                          <a:solidFill>
                            <a:srgbClr val="002569"/>
                          </a:solidFill>
                        </a:rPr>
                        <a:t> only), flood extent maps</a:t>
                      </a:r>
                      <a:endParaRPr lang="en-US" sz="1400" dirty="0">
                        <a:solidFill>
                          <a:srgbClr val="002569"/>
                        </a:solidFill>
                      </a:endParaRPr>
                    </a:p>
                  </a:txBody>
                  <a:tcPr/>
                </a:tc>
                <a:tc>
                  <a:txBody>
                    <a:bodyPr/>
                    <a:lstStyle/>
                    <a:p>
                      <a:r>
                        <a:rPr lang="en-US" sz="1400" dirty="0" smtClean="0">
                          <a:solidFill>
                            <a:srgbClr val="002569"/>
                          </a:solidFill>
                        </a:rPr>
                        <a:t>SERTIT, </a:t>
                      </a:r>
                      <a:r>
                        <a:rPr lang="en-US" sz="1400" dirty="0" err="1" smtClean="0">
                          <a:solidFill>
                            <a:srgbClr val="002569"/>
                          </a:solidFill>
                        </a:rPr>
                        <a:t>Deltares</a:t>
                      </a:r>
                      <a:r>
                        <a:rPr lang="en-US" sz="1400" dirty="0" smtClean="0">
                          <a:solidFill>
                            <a:srgbClr val="002569"/>
                          </a:solidFill>
                        </a:rPr>
                        <a:t>, CIMA, Altamira, INGV, </a:t>
                      </a:r>
                      <a:r>
                        <a:rPr lang="en-US" sz="1400" baseline="0" dirty="0" smtClean="0">
                          <a:solidFill>
                            <a:srgbClr val="002569"/>
                          </a:solidFill>
                        </a:rPr>
                        <a:t>RASOR FP7,</a:t>
                      </a:r>
                      <a:endParaRPr lang="en-US" sz="1400" dirty="0">
                        <a:solidFill>
                          <a:srgbClr val="002569"/>
                        </a:solidFill>
                      </a:endParaRPr>
                    </a:p>
                  </a:txBody>
                  <a:tcPr/>
                </a:tc>
              </a:tr>
            </a:tbl>
          </a:graphicData>
        </a:graphic>
      </p:graphicFrame>
      <p:sp>
        <p:nvSpPr>
          <p:cNvPr id="24581" name="TextBox 2"/>
          <p:cNvSpPr txBox="1">
            <a:spLocks noChangeArrowheads="1"/>
          </p:cNvSpPr>
          <p:nvPr/>
        </p:nvSpPr>
        <p:spPr bwMode="auto">
          <a:xfrm>
            <a:off x="251520" y="5805264"/>
            <a:ext cx="8639175" cy="646112"/>
          </a:xfrm>
          <a:prstGeom prst="rect">
            <a:avLst/>
          </a:prstGeom>
          <a:noFill/>
          <a:ln w="9525">
            <a:noFill/>
            <a:miter lim="800000"/>
            <a:headEnd/>
            <a:tailEnd/>
          </a:ln>
        </p:spPr>
        <p:txBody>
          <a:bodyPr>
            <a:spAutoFit/>
          </a:bodyPr>
          <a:lstStyle/>
          <a:p>
            <a:pPr algn="ctr"/>
            <a:r>
              <a:rPr lang="en-US" altLang="en-US" sz="1800" dirty="0"/>
              <a:t>Products used by: national end users, civil protection agencies, World Bank, Red Cross</a:t>
            </a:r>
            <a:r>
              <a:rPr lang="en-US" altLang="en-US" sz="1800" dirty="0" smtClean="0"/>
              <a:t>, World Food Program, </a:t>
            </a:r>
            <a:r>
              <a:rPr lang="en-US" altLang="en-US" sz="1800" dirty="0"/>
              <a:t>River Commissions (</a:t>
            </a:r>
            <a:r>
              <a:rPr lang="en-US" altLang="en-US" sz="1800" dirty="0" err="1"/>
              <a:t>Kavango</a:t>
            </a:r>
            <a:r>
              <a:rPr lang="en-US" altLang="en-US" sz="1800" dirty="0"/>
              <a:t>, Zambezi, Mekong)</a:t>
            </a:r>
          </a:p>
        </p:txBody>
      </p:sp>
      <p:sp>
        <p:nvSpPr>
          <p:cNvPr id="7" name="Slide Number Placeholder 10"/>
          <p:cNvSpPr txBox="1">
            <a:spLocks/>
          </p:cNvSpPr>
          <p:nvPr/>
        </p:nvSpPr>
        <p:spPr>
          <a:xfrm>
            <a:off x="8172400" y="6400800"/>
            <a:ext cx="971600" cy="4572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3A86AE8E-D549-4C81-A371-621FC48DD807}" type="slidenum">
              <a:rPr kumimoji="0" lang="en-US" altLang="en-US" sz="1600" b="1" i="0" u="none" strike="noStrike" kern="1200" cap="none" spc="0" normalizeH="0" baseline="0" noProof="0" smtClean="0">
                <a:ln>
                  <a:noFill/>
                </a:ln>
                <a:solidFill>
                  <a:schemeClr val="tx2"/>
                </a:solidFill>
                <a:effectLst/>
                <a:uLnTx/>
                <a:uFillTx/>
                <a:latin typeface="Times New Roman"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9</a:t>
            </a:fld>
            <a:endParaRPr kumimoji="0" lang="en-US" altLang="en-US" sz="1600" b="1" i="0" u="none" strike="noStrike" kern="1200" cap="none" spc="0" normalizeH="0" baseline="0" noProof="0" dirty="0">
              <a:ln>
                <a:noFill/>
              </a:ln>
              <a:solidFill>
                <a:schemeClr val="tx2"/>
              </a:solidFill>
              <a:effectLst/>
              <a:uLnTx/>
              <a:uFillTx/>
              <a:latin typeface="Times New Roman" pitchFamily="18" charset="0"/>
              <a:ea typeface="+mn-ea"/>
              <a:cs typeface="+mn-cs"/>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CC66"/>
        </a:solidFill>
        <a:ln w="28575" cap="flat" cmpd="sng" algn="ctr">
          <a:solidFill>
            <a:schemeClr val="tx1"/>
          </a:solidFill>
          <a:prstDash val="solid"/>
          <a:round/>
          <a:headEnd type="none" w="med" len="med"/>
          <a:tailEnd type="none" w="med" len="med"/>
        </a:ln>
        <a:effectLst>
          <a:outerShdw dist="107763" dir="8100000" algn="ctr" rotWithShape="0">
            <a:schemeClr val="bg2"/>
          </a:outerShdw>
        </a:effectLst>
      </a:spPr>
      <a:bodyPr vert="eaVert" wrap="none" lIns="91440" tIns="45720" rIns="91440" bIns="45720" numCol="1" anchor="ctr" anchorCtr="0" compatLnSpc="1">
        <a:prstTxWarp prst="textNoShape">
          <a:avLst/>
        </a:prstTxWarp>
      </a:bodyPr>
      <a:lstStyle>
        <a:defPPr marL="0" marR="0" indent="0" algn="ctr" defTabSz="903288" rtl="0" eaLnBrk="0" fontAlgn="base" latinLnBrk="0" hangingPunct="0">
          <a:lnSpc>
            <a:spcPct val="100000"/>
          </a:lnSpc>
          <a:spcBef>
            <a:spcPct val="0"/>
          </a:spcBef>
          <a:spcAft>
            <a:spcPct val="0"/>
          </a:spcAft>
          <a:buClrTx/>
          <a:buSzTx/>
          <a:buFontTx/>
          <a:buNone/>
          <a:tabLst/>
          <a:defRPr kumimoji="0" lang="en-US" sz="3600" b="1" i="0" u="none" strike="noStrike" cap="none" normalizeH="0" baseline="0" smtClean="0">
            <a:ln>
              <a:noFill/>
            </a:ln>
            <a:solidFill>
              <a:schemeClr val="tx2"/>
            </a:solidFill>
            <a:effectLst/>
            <a:latin typeface="Times New Roman" pitchFamily="-112" charset="0"/>
          </a:defRPr>
        </a:defPPr>
      </a:lstStyle>
    </a:spDef>
    <a:lnDef>
      <a:spPr bwMode="auto">
        <a:xfrm>
          <a:off x="0" y="0"/>
          <a:ext cx="1" cy="1"/>
        </a:xfrm>
        <a:custGeom>
          <a:avLst/>
          <a:gdLst/>
          <a:ahLst/>
          <a:cxnLst/>
          <a:rect l="0" t="0" r="0" b="0"/>
          <a:pathLst/>
        </a:custGeom>
        <a:solidFill>
          <a:srgbClr val="FFCC66"/>
        </a:solidFill>
        <a:ln w="28575" cap="flat" cmpd="sng" algn="ctr">
          <a:solidFill>
            <a:schemeClr val="tx1"/>
          </a:solidFill>
          <a:prstDash val="solid"/>
          <a:round/>
          <a:headEnd type="none" w="med" len="med"/>
          <a:tailEnd type="none" w="med" len="med"/>
        </a:ln>
        <a:effectLst>
          <a:outerShdw dist="107763" dir="8100000" algn="ctr" rotWithShape="0">
            <a:schemeClr val="bg2"/>
          </a:outerShdw>
        </a:effectLst>
      </a:spPr>
      <a:bodyPr vert="eaVert" wrap="none" lIns="91440" tIns="45720" rIns="91440" bIns="45720" numCol="1" anchor="ctr" anchorCtr="0" compatLnSpc="1">
        <a:prstTxWarp prst="textNoShape">
          <a:avLst/>
        </a:prstTxWarp>
      </a:bodyPr>
      <a:lstStyle>
        <a:defPPr marL="0" marR="0" indent="0" algn="ctr" defTabSz="903288" rtl="0" eaLnBrk="0" fontAlgn="base" latinLnBrk="0" hangingPunct="0">
          <a:lnSpc>
            <a:spcPct val="100000"/>
          </a:lnSpc>
          <a:spcBef>
            <a:spcPct val="0"/>
          </a:spcBef>
          <a:spcAft>
            <a:spcPct val="0"/>
          </a:spcAft>
          <a:buClrTx/>
          <a:buSzTx/>
          <a:buFontTx/>
          <a:buNone/>
          <a:tabLst/>
          <a:defRPr kumimoji="0" lang="en-US" sz="3600" b="1" i="0" u="none" strike="noStrike" cap="none" normalizeH="0" baseline="0" smtClean="0">
            <a:ln>
              <a:noFill/>
            </a:ln>
            <a:solidFill>
              <a:schemeClr val="tx2"/>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Office:Microsoft PowerPoint 4:</Template>
  <TotalTime>9624</TotalTime>
  <Pages>1</Pages>
  <Words>5223</Words>
  <Application>Microsoft Office PowerPoint</Application>
  <PresentationFormat>On-screen Show (4:3)</PresentationFormat>
  <Paragraphs>568</Paragraphs>
  <Slides>49</Slides>
  <Notes>37</Notes>
  <HiddenSlides>0</HiddenSlides>
  <MMClips>0</MMClips>
  <ScaleCrop>false</ScaleCrop>
  <HeadingPairs>
    <vt:vector size="4" baseType="variant">
      <vt:variant>
        <vt:lpstr>Theme</vt:lpstr>
      </vt:variant>
      <vt:variant>
        <vt:i4>3</vt:i4>
      </vt:variant>
      <vt:variant>
        <vt:lpstr>Slide Titles</vt:lpstr>
      </vt:variant>
      <vt:variant>
        <vt:i4>49</vt:i4>
      </vt:variant>
    </vt:vector>
  </HeadingPairs>
  <TitlesOfParts>
    <vt:vector size="52" baseType="lpstr">
      <vt:lpstr>Default Design</vt:lpstr>
      <vt:lpstr>Office Theme</vt:lpstr>
      <vt:lpstr>1_Office Theme</vt:lpstr>
      <vt:lpstr>CEOS Disaster Risk Management Flood Pilot Status and Plans</vt:lpstr>
      <vt:lpstr>Outline</vt:lpstr>
      <vt:lpstr>CEOS DRM Flood Pilot Overview</vt:lpstr>
      <vt:lpstr>Slide 4</vt:lpstr>
      <vt:lpstr>Slide 5</vt:lpstr>
      <vt:lpstr>Slide 6</vt:lpstr>
      <vt:lpstr>Slide 7</vt:lpstr>
      <vt:lpstr>ALOS-2 PALSAR-2 Data Use (4/4) (courtesy B. Brakenridge, U. of Colorado)</vt:lpstr>
      <vt:lpstr>Slide 9</vt:lpstr>
      <vt:lpstr>Outline</vt:lpstr>
      <vt:lpstr>Objective A: Global Component Status</vt:lpstr>
      <vt:lpstr>Objective A: Global Component Status</vt:lpstr>
      <vt:lpstr>Global Component Highlight</vt:lpstr>
      <vt:lpstr>Global Component Highlight</vt:lpstr>
      <vt:lpstr>Outline</vt:lpstr>
      <vt:lpstr>Objective B: Caribbean/Central American Component Status (1/8)</vt:lpstr>
      <vt:lpstr>Objective B: Caribbean/Central American Component Status (2/8)</vt:lpstr>
      <vt:lpstr>Objective B: Caribbean/Central American Component Status (3/8)</vt:lpstr>
      <vt:lpstr>Objective B: Caribbean/Central American Component Status (4/8)</vt:lpstr>
      <vt:lpstr>Objective B: Caribbean/Central American Component Status (5/8)</vt:lpstr>
      <vt:lpstr>Objective B: Caribbean/Central American Component Status (6/8)</vt:lpstr>
      <vt:lpstr>Objective B: Caribbean/Central American Component Status (7/8)</vt:lpstr>
      <vt:lpstr>Objective B: Caribbean/Central American Component Status (8/8)</vt:lpstr>
      <vt:lpstr>Slide 24</vt:lpstr>
      <vt:lpstr>Outline</vt:lpstr>
      <vt:lpstr>Objective B: S. Africa Component Status (1/6)</vt:lpstr>
      <vt:lpstr>Objective B: S Africa Component Status (2/6)</vt:lpstr>
      <vt:lpstr>Objective B: S. Africa Component Status (3/6)</vt:lpstr>
      <vt:lpstr>Objective B: S Africa Component Status (4/6)</vt:lpstr>
      <vt:lpstr>Slide 30</vt:lpstr>
      <vt:lpstr>Objective B: S Africa Component Status (6/6)</vt:lpstr>
      <vt:lpstr>Outline</vt:lpstr>
      <vt:lpstr>Objective B: SE Asia Component Status (1/10)</vt:lpstr>
      <vt:lpstr>Objective B: SE Asia Component Status (2/10)</vt:lpstr>
      <vt:lpstr>Slide 35</vt:lpstr>
      <vt:lpstr>Slide 36</vt:lpstr>
      <vt:lpstr>Objective B: SE Asia Component Status (5/10)</vt:lpstr>
      <vt:lpstr>Objective B: SE Asia Component Status (6/10)</vt:lpstr>
      <vt:lpstr>Objective B: SE Asia Component Status (7/10)</vt:lpstr>
      <vt:lpstr>Objective B: SE Asia Component Status (8/10)</vt:lpstr>
      <vt:lpstr>Objective B: SE Asia Component Status (9/10)</vt:lpstr>
      <vt:lpstr>Objective B: SE Asia Component Status (9/10)</vt:lpstr>
      <vt:lpstr>Outline</vt:lpstr>
      <vt:lpstr>Objective C: Capacity Building Status (1/2)</vt:lpstr>
      <vt:lpstr>Objective C: Capacity Building Status (2/2)</vt:lpstr>
      <vt:lpstr>Outline</vt:lpstr>
      <vt:lpstr>Slide 47</vt:lpstr>
      <vt:lpstr>Slide 48</vt:lpstr>
      <vt:lpstr>Slide 49</vt:lpstr>
    </vt:vector>
  </TitlesOfParts>
  <Manager>Guy Seguin</Manager>
  <Company>Athena Global for CSA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DI0609 definition</dc:title>
  <dc:subject>GEO</dc:subject>
  <dc:creator>Andrew Eddy</dc:creator>
  <cp:lastModifiedBy>Robert J. Kuligowski</cp:lastModifiedBy>
  <cp:revision>1402</cp:revision>
  <cp:lastPrinted>2007-11-07T16:00:48Z</cp:lastPrinted>
  <dcterms:created xsi:type="dcterms:W3CDTF">1997-07-08T15:16:20Z</dcterms:created>
  <dcterms:modified xsi:type="dcterms:W3CDTF">2017-03-13T15:15:21Z</dcterms:modified>
</cp:coreProperties>
</file>