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704" r:id="rId2"/>
  </p:sldMasterIdLst>
  <p:notesMasterIdLst>
    <p:notesMasterId r:id="rId19"/>
  </p:notesMasterIdLst>
  <p:handoutMasterIdLst>
    <p:handoutMasterId r:id="rId20"/>
  </p:handoutMasterIdLst>
  <p:sldIdLst>
    <p:sldId id="256" r:id="rId3"/>
    <p:sldId id="354" r:id="rId4"/>
    <p:sldId id="404" r:id="rId5"/>
    <p:sldId id="412" r:id="rId6"/>
    <p:sldId id="355" r:id="rId7"/>
    <p:sldId id="405" r:id="rId8"/>
    <p:sldId id="406" r:id="rId9"/>
    <p:sldId id="407" r:id="rId10"/>
    <p:sldId id="408" r:id="rId11"/>
    <p:sldId id="410" r:id="rId12"/>
    <p:sldId id="411" r:id="rId13"/>
    <p:sldId id="413" r:id="rId14"/>
    <p:sldId id="362" r:id="rId15"/>
    <p:sldId id="414" r:id="rId16"/>
    <p:sldId id="390" r:id="rId17"/>
    <p:sldId id="415" r:id="rId1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333399"/>
    <a:srgbClr val="CC0066"/>
    <a:srgbClr val="33CC33"/>
    <a:srgbClr val="003300"/>
    <a:srgbClr val="FF33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2" autoAdjust="0"/>
    <p:restoredTop sz="98480" autoAdjust="0"/>
  </p:normalViewPr>
  <p:slideViewPr>
    <p:cSldViewPr>
      <p:cViewPr varScale="1">
        <p:scale>
          <a:sx n="73" d="100"/>
          <a:sy n="73" d="100"/>
        </p:scale>
        <p:origin x="3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"/>
    </p:cViewPr>
  </p:sorterViewPr>
  <p:notesViewPr>
    <p:cSldViewPr>
      <p:cViewPr varScale="1">
        <p:scale>
          <a:sx n="71" d="100"/>
          <a:sy n="71" d="100"/>
        </p:scale>
        <p:origin x="-2813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CD819-827A-4355-BC55-BC2EFF343CD1}" type="datetimeFigureOut">
              <a:rPr lang="it-IT" smtClean="0"/>
              <a:pPr/>
              <a:t>16/03/2017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1CF55-8342-45B2-8FB0-B004E5CE6FF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C593A841-E1D7-427D-B95A-EC29C0921306}" type="datetimeFigureOut">
              <a:rPr lang="it-IT"/>
              <a:pPr/>
              <a:t>16/03/2017</a:t>
            </a:fld>
            <a:endParaRPr lang="it-IT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C703B781-9744-4547-9764-3D475E27AAEC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3B781-9744-4547-9764-3D475E27AAEC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3B781-9744-4547-9764-3D475E27AAEC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3B781-9744-4547-9764-3D475E27AAEC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3B781-9744-4547-9764-3D475E27AAEC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3B781-9744-4547-9764-3D475E27AAEC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3B781-9744-4547-9764-3D475E27AAEC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3B781-9744-4547-9764-3D475E27AAEC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3B781-9744-4547-9764-3D475E27AAEC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3B781-9744-4547-9764-3D475E27AAEC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3B781-9744-4547-9764-3D475E27AAEC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3B781-9744-4547-9764-3D475E27AAEC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85E7A5-7482-4E77-BFFB-D60AAB164C4E}" type="datetimeFigureOut">
              <a:rPr lang="it-IT"/>
              <a:pPr/>
              <a:t>16/03/2017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DB9DD-C9BE-45C4-B72B-0104B04A29F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AF7775-E439-40CF-B3DA-17D9F0F38C30}" type="datetimeFigureOut">
              <a:rPr lang="it-IT"/>
              <a:pPr/>
              <a:t>16/03/2017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6D369-852B-43D7-9D46-F4D722D5DF2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AF8E6B-711E-4D42-8EE3-A1217F05B929}" type="datetimeFigureOut">
              <a:rPr lang="it-IT"/>
              <a:pPr/>
              <a:t>16/03/2017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D76A3-5F91-40CC-8E6A-52F98C8496F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tango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tango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tango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tango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tangolo arrotondato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tangolo arrotondato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tango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V Convegno Nazionale del Gruppo GIT         14-16 Giugno 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‹N›</a:t>
            </a:fld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3"/>
          </p:nvPr>
        </p:nvSpPr>
        <p:spPr>
          <a:xfrm>
            <a:off x="2286000" y="228600"/>
            <a:ext cx="914400" cy="914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V Convegno Nazionale del Gruppo GIT         14-16 Giugno 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V Convegno Nazionale del Gruppo GIT         14-16 Giugno 2010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3/16/2017</a:t>
            </a:fld>
            <a:endParaRPr lang="en-US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‹N›</a:t>
            </a:fld>
            <a:endParaRPr kumimoji="0" lang="en-US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it-IT" smtClean="0"/>
              <a:t>V Convegno Nazionale del Gruppo GIT         14-16 Giugno 2010</a:t>
            </a:r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r>
              <a:rPr lang="it-IT" smtClean="0"/>
              <a:t>V Convegno Nazionale del Gruppo GIT         14-16 Giugno 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‹N›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V Convegno Nazionale del Gruppo GIT         14-16 Giugno 2010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V Convegno Nazionale del Gruppo GIT         14-16 Giugno 2010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1BD04B-D6B8-46A8-9855-7F9213837C81}" type="datetimeFigureOut">
              <a:rPr lang="it-IT"/>
              <a:pPr/>
              <a:t>16/03/2017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2CD15-36B1-4F59-AE77-FF5B03CF1D4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V Convegno Nazionale del Gruppo GIT         14-16 Giugno 2010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V Convegno Nazionale del Gruppo GIT         14-16 Giugno 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V Convegno Nazionale del Gruppo GIT         14-16 Giugno 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V Convegno Nazionale del Gruppo GIT         14-16 Giugno 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‹N›</a:t>
            </a:fld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3"/>
          </p:nvPr>
        </p:nvSpPr>
        <p:spPr>
          <a:xfrm>
            <a:off x="2286000" y="228600"/>
            <a:ext cx="914400" cy="914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5B1305-048E-4122-88D5-4E9F3FDC18E8}" type="datetimeFigureOut">
              <a:rPr lang="it-IT"/>
              <a:pPr/>
              <a:t>16/03/2017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A3464-B885-4B68-973D-DF6C3449F9D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0E1BBC-A5A1-40CB-8A36-C4DCB232A352}" type="datetimeFigureOut">
              <a:rPr lang="it-IT"/>
              <a:pPr/>
              <a:t>16/03/2017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C6D6C-AA3A-468B-8B28-1F2DFEEE95A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A29EA-6E1F-47E3-9F74-DA43C43890D1}" type="datetimeFigureOut">
              <a:rPr lang="it-IT"/>
              <a:pPr/>
              <a:t>16/03/2017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7577A-91FB-44A6-AA62-1CF48DB6FAB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C000B3-D036-48BB-9332-48B744FA4B21}" type="datetimeFigureOut">
              <a:rPr lang="it-IT"/>
              <a:pPr/>
              <a:t>16/03/2017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47239-E76C-4433-BDEA-75A3E3322EE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7C44B5-0F25-47D3-8517-63085D809739}" type="datetimeFigureOut">
              <a:rPr lang="it-IT"/>
              <a:pPr/>
              <a:t>16/03/2017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1CD30-64FC-4C3E-B7BE-FFF4DA7169E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38585F-E1BB-452A-B0AC-4F5519F21650}" type="datetimeFigureOut">
              <a:rPr lang="it-IT"/>
              <a:pPr/>
              <a:t>16/03/2017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91ADC-523B-4EAA-AF98-958FDCE824D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681281-6AD7-4AED-9ECC-E5C4279B2EC3}" type="datetimeFigureOut">
              <a:rPr lang="it-IT"/>
              <a:pPr/>
              <a:t>16/03/2017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15E87-E864-484E-AC7A-9A62D5355ED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A669EE13-24E8-423F-8F6A-059BF279456A}" type="datetimeFigureOut">
              <a:rPr lang="it-IT"/>
              <a:pPr/>
              <a:t>16/03/2017</a:t>
            </a:fld>
            <a:endParaRPr lang="it-IT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20F8C094-F9BC-4834-9F29-577F3CBA0FE1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tango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tango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tango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tango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tangolo arrotondato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tangolo arrotondato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tango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tango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tango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tango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tango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tango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669EE13-24E8-423F-8F6A-059BF279456A}" type="datetimeFigureOut">
              <a:rPr lang="it-IT" smtClean="0"/>
              <a:pPr/>
              <a:t>16/03/2017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0F8C094-F9BC-4834-9F29-577F3CBA0FE1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26" name="Picture 2" descr="http://supersites.earthobservations.org/Supersites_website_banner_new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90600" cy="518886"/>
          </a:xfrm>
          <a:prstGeom prst="rect">
            <a:avLst/>
          </a:prstGeom>
          <a:noFill/>
        </p:spPr>
      </p:pic>
      <p:sp>
        <p:nvSpPr>
          <p:cNvPr id="27" name="CasellaDiTesto 26"/>
          <p:cNvSpPr txBox="1"/>
          <p:nvPr/>
        </p:nvSpPr>
        <p:spPr>
          <a:xfrm>
            <a:off x="1004170" y="-13384"/>
            <a:ext cx="496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Verdana" pitchFamily="34" charset="0"/>
                <a:cs typeface="Arial" pitchFamily="34" charset="0"/>
              </a:rPr>
              <a:t>Geohazard </a:t>
            </a:r>
            <a:r>
              <a:rPr lang="it-IT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a typeface="Verdana" pitchFamily="34" charset="0"/>
                <a:cs typeface="Arial" pitchFamily="34" charset="0"/>
              </a:rPr>
              <a:t>Supersites</a:t>
            </a:r>
            <a:r>
              <a:rPr lang="it-IT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Verdana" pitchFamily="34" charset="0"/>
                <a:cs typeface="Arial" pitchFamily="34" charset="0"/>
              </a:rPr>
              <a:t> &amp; </a:t>
            </a:r>
            <a:r>
              <a:rPr lang="it-IT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a typeface="Verdana" pitchFamily="34" charset="0"/>
                <a:cs typeface="Arial" pitchFamily="34" charset="0"/>
              </a:rPr>
              <a:t>Natural</a:t>
            </a:r>
            <a:r>
              <a:rPr lang="it-IT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Verdana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a typeface="Verdana" pitchFamily="34" charset="0"/>
                <a:cs typeface="Arial" pitchFamily="34" charset="0"/>
              </a:rPr>
              <a:t>Laboratories</a:t>
            </a:r>
            <a:endParaRPr lang="it-IT" dirty="0">
              <a:solidFill>
                <a:schemeClr val="accent2">
                  <a:lumMod val="20000"/>
                  <a:lumOff val="80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8458200" cy="860425"/>
          </a:xfrm>
        </p:spPr>
        <p:txBody>
          <a:bodyPr/>
          <a:lstStyle/>
          <a:p>
            <a:r>
              <a:rPr lang="it-IT" dirty="0" smtClean="0"/>
              <a:t>Status </a:t>
            </a:r>
            <a:r>
              <a:rPr lang="it-IT" dirty="0" err="1" smtClean="0"/>
              <a:t>of</a:t>
            </a:r>
            <a:r>
              <a:rPr lang="it-IT" dirty="0" smtClean="0"/>
              <a:t> the GSNL </a:t>
            </a:r>
            <a:r>
              <a:rPr lang="it-IT" dirty="0" err="1" smtClean="0"/>
              <a:t>initiative</a:t>
            </a:r>
            <a:r>
              <a:rPr lang="it-IT" dirty="0" smtClean="0"/>
              <a:t>  </a:t>
            </a:r>
            <a:endParaRPr lang="it-IT" dirty="0"/>
          </a:p>
        </p:txBody>
      </p:sp>
      <p:pic>
        <p:nvPicPr>
          <p:cNvPr id="254978" name="Picture 2" descr="http://supersites.earthobservations.org/Supersites_website_banner_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494" y="228600"/>
            <a:ext cx="8237306" cy="1066800"/>
          </a:xfrm>
          <a:prstGeom prst="rect">
            <a:avLst/>
          </a:prstGeom>
          <a:noFill/>
        </p:spPr>
      </p:pic>
      <p:sp>
        <p:nvSpPr>
          <p:cNvPr id="6" name="Sottotitolo 2"/>
          <p:cNvSpPr txBox="1">
            <a:spLocks/>
          </p:cNvSpPr>
          <p:nvPr/>
        </p:nvSpPr>
        <p:spPr>
          <a:xfrm>
            <a:off x="457200" y="4419600"/>
            <a:ext cx="6553200" cy="1752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Stefano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Salvi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Chair of the Supersites Advisory Committee</a:t>
            </a: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CEOS WG Disasters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meeting, Rome,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March 2017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304800" y="762000"/>
            <a:ext cx="8458200" cy="1447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Coupled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geohazards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at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Southern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Andes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: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Copahue-Lanín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arc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volcanoes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and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adjacent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crustal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faults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(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GeoHaZSA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)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it-IT" sz="900" dirty="0" smtClean="0">
                <a:latin typeface="Calibri" pitchFamily="34" charset="0"/>
                <a:ea typeface="+mj-ea"/>
                <a:cs typeface="+mj-cs"/>
              </a:rPr>
              <a:t> 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it-IT" sz="2400" dirty="0" smtClean="0">
                <a:latin typeface="Calibri" pitchFamily="34" charset="0"/>
                <a:ea typeface="+mj-ea"/>
                <a:cs typeface="+mj-cs"/>
              </a:rPr>
              <a:t>In situ data </a:t>
            </a:r>
            <a:r>
              <a:rPr lang="it-IT" sz="2400" dirty="0" err="1" smtClean="0">
                <a:latin typeface="Calibri" pitchFamily="34" charset="0"/>
                <a:ea typeface="+mj-ea"/>
                <a:cs typeface="+mj-cs"/>
              </a:rPr>
              <a:t>sets</a:t>
            </a:r>
            <a:r>
              <a:rPr lang="it-IT" sz="2400" dirty="0" smtClean="0">
                <a:latin typeface="Calibri" pitchFamily="34" charset="0"/>
                <a:ea typeface="+mj-ea"/>
                <a:cs typeface="+mj-cs"/>
              </a:rPr>
              <a:t>:</a:t>
            </a:r>
            <a:endParaRPr lang="it-IT" sz="2400" dirty="0"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685800" y="2438400"/>
          <a:ext cx="7619999" cy="3933825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Arial Unicode MS"/>
                        </a:rPr>
                        <a:t>Type of data </a:t>
                      </a:r>
                      <a:endParaRPr lang="it-IT" sz="2000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Arial Unicode MS"/>
                        </a:rPr>
                        <a:t>Data source</a:t>
                      </a:r>
                      <a:endParaRPr lang="it-IT" sz="2000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37" marR="685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ctr"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Arial Unicode MS"/>
                        </a:rPr>
                        <a:t>Data access</a:t>
                      </a:r>
                      <a:endParaRPr lang="it-IT" sz="2000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37" marR="68537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447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Calibri" pitchFamily="34" charset="0"/>
                          <a:ea typeface="Arial Unicode MS"/>
                        </a:rPr>
                        <a:t>Seismic </a:t>
                      </a:r>
                      <a:r>
                        <a:rPr lang="en-GB" sz="1400" b="1" dirty="0" smtClean="0">
                          <a:latin typeface="Calibri" pitchFamily="34" charset="0"/>
                          <a:ea typeface="Arial Unicode MS"/>
                        </a:rPr>
                        <a:t>data</a:t>
                      </a:r>
                      <a:endParaRPr lang="it-IT" sz="1400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i="1" dirty="0">
                          <a:latin typeface="Calibri" pitchFamily="34" charset="0"/>
                          <a:ea typeface="Arial Unicode MS"/>
                        </a:rPr>
                        <a:t>SERNAGEOMIN (OVDAS) network (35 stations</a:t>
                      </a:r>
                      <a:r>
                        <a:rPr lang="en-GB" sz="1400" i="1" dirty="0" smtClean="0">
                          <a:latin typeface="Calibri" pitchFamily="34" charset="0"/>
                          <a:ea typeface="Arial Unicode MS"/>
                        </a:rPr>
                        <a:t>)</a:t>
                      </a:r>
                      <a:endParaRPr lang="it-IT" sz="1400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37" marR="685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i="1" dirty="0">
                          <a:latin typeface="Calibri" pitchFamily="34" charset="0"/>
                          <a:ea typeface="Arial Unicode MS"/>
                        </a:rPr>
                        <a:t>Open access with registration form; server to remote download scheduled. Time-series for registered scientists under specific </a:t>
                      </a:r>
                      <a:r>
                        <a:rPr lang="en-GB" sz="1400" i="1" dirty="0" smtClean="0">
                          <a:latin typeface="Calibri" pitchFamily="34" charset="0"/>
                          <a:ea typeface="Arial Unicode MS"/>
                        </a:rPr>
                        <a:t>agreements</a:t>
                      </a:r>
                      <a:endParaRPr lang="it-IT" sz="1400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37" marR="68537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579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latin typeface="Calibri" pitchFamily="34" charset="0"/>
                          <a:ea typeface="Arial Unicode MS"/>
                        </a:rPr>
                        <a:t>GNSS data</a:t>
                      </a:r>
                      <a:endParaRPr lang="it-IT" sz="1400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dirty="0" smtClean="0">
                          <a:latin typeface="Calibri" pitchFamily="34" charset="0"/>
                          <a:ea typeface="Arial Unicode MS"/>
                        </a:rPr>
                        <a:t>SERNAGEOMIN (OVDAS) (16), IGM (1) and CSN (1) network and GPS Campaigns</a:t>
                      </a:r>
                      <a:endParaRPr lang="it-IT" sz="1400" dirty="0" smtClean="0">
                        <a:latin typeface="Calibri" pitchFamily="34" charset="0"/>
                        <a:ea typeface="Arial Unicode MS"/>
                      </a:endParaRPr>
                    </a:p>
                  </a:txBody>
                  <a:tcPr marL="68537" marR="685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dirty="0" smtClean="0">
                          <a:latin typeface="Calibri" pitchFamily="34" charset="0"/>
                          <a:ea typeface="Arial Unicode MS"/>
                        </a:rPr>
                        <a:t>Open access to GNSL scientists</a:t>
                      </a:r>
                      <a:endParaRPr lang="it-IT" sz="1400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37" marR="68537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2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latin typeface="Calibri" pitchFamily="34" charset="0"/>
                          <a:ea typeface="Arial Unicode MS"/>
                        </a:rPr>
                        <a:t>DOAS and Gas measurements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 smtClean="0">
                        <a:latin typeface="Calibri" pitchFamily="34" charset="0"/>
                        <a:ea typeface="Arial Unicode MS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endParaRPr lang="it-IT" sz="1400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dirty="0" smtClean="0">
                          <a:latin typeface="Calibri" pitchFamily="34" charset="0"/>
                          <a:ea typeface="Arial Unicode MS"/>
                        </a:rPr>
                        <a:t>SERNAGEOMIN (OVDAS) network (5 continuous stations) and Campaigns</a:t>
                      </a:r>
                      <a:endParaRPr lang="it-IT" sz="1400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37" marR="685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dirty="0" smtClean="0">
                          <a:latin typeface="Calibri" pitchFamily="34" charset="0"/>
                          <a:ea typeface="Arial Unicode MS"/>
                        </a:rPr>
                        <a:t>Open access to GNSL scientists</a:t>
                      </a:r>
                      <a:endParaRPr lang="it-IT" sz="1400" dirty="0" smtClean="0">
                        <a:latin typeface="Calibri" pitchFamily="34" charset="0"/>
                        <a:ea typeface="Arial Unicode MS"/>
                      </a:endParaRPr>
                    </a:p>
                  </a:txBody>
                  <a:tcPr marL="68537" marR="68537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110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latin typeface="Calibri" pitchFamily="34" charset="0"/>
                          <a:ea typeface="Arial Unicode MS"/>
                        </a:rPr>
                        <a:t>Infrasound</a:t>
                      </a:r>
                      <a:endParaRPr lang="it-IT" sz="1400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i="1" dirty="0" smtClean="0">
                          <a:latin typeface="Calibri" pitchFamily="34" charset="0"/>
                          <a:ea typeface="Arial Unicode MS"/>
                        </a:rPr>
                        <a:t>SERNAGEOMIN (OVDAS) 2 stations</a:t>
                      </a:r>
                      <a:endParaRPr lang="it-IT" sz="1400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37" marR="685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dirty="0" smtClean="0">
                          <a:latin typeface="Calibri" pitchFamily="34" charset="0"/>
                          <a:ea typeface="Arial Unicode MS"/>
                        </a:rPr>
                        <a:t>Open access to GNSL scientists</a:t>
                      </a:r>
                      <a:endParaRPr lang="it-IT" sz="1400" dirty="0" smtClean="0">
                        <a:latin typeface="Calibri" pitchFamily="34" charset="0"/>
                        <a:ea typeface="Arial Unicode MS"/>
                      </a:endParaRPr>
                    </a:p>
                  </a:txBody>
                  <a:tcPr marL="68537" marR="68537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304800" y="762000"/>
            <a:ext cx="8458200" cy="1447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Coupled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geohazards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at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Southern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Andes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: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Copahue-Lanín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arc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volcanoes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and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adjacent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crustal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faults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(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GeoHaZSA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)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it-IT" sz="900" dirty="0" smtClean="0">
                <a:latin typeface="Calibri" pitchFamily="34" charset="0"/>
                <a:ea typeface="+mj-ea"/>
                <a:cs typeface="+mj-cs"/>
              </a:rPr>
              <a:t> 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it-IT" sz="2400" dirty="0" smtClean="0">
                <a:latin typeface="Calibri" pitchFamily="34" charset="0"/>
                <a:ea typeface="+mj-ea"/>
                <a:cs typeface="+mj-cs"/>
              </a:rPr>
              <a:t>EO data </a:t>
            </a:r>
            <a:r>
              <a:rPr lang="it-IT" sz="2400" dirty="0" err="1" smtClean="0">
                <a:latin typeface="Calibri" pitchFamily="34" charset="0"/>
                <a:ea typeface="+mj-ea"/>
                <a:cs typeface="+mj-cs"/>
              </a:rPr>
              <a:t>requests</a:t>
            </a:r>
            <a:r>
              <a:rPr lang="it-IT" sz="2400" dirty="0" smtClean="0">
                <a:latin typeface="Calibri" pitchFamily="34" charset="0"/>
                <a:ea typeface="+mj-ea"/>
                <a:cs typeface="+mj-cs"/>
              </a:rPr>
              <a:t>:</a:t>
            </a:r>
            <a:endParaRPr lang="it-IT" sz="2400" dirty="0"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838200" y="2438400"/>
          <a:ext cx="7619999" cy="3536409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Arial Unicode MS"/>
                        </a:rPr>
                        <a:t>Type of data </a:t>
                      </a:r>
                      <a:endParaRPr lang="it-IT" sz="2000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Arial Unicode MS"/>
                        </a:rPr>
                        <a:t>Data source</a:t>
                      </a:r>
                      <a:endParaRPr lang="it-IT" sz="2000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37" marR="685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ctr"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Arial Unicode MS"/>
                        </a:rPr>
                        <a:t>Data </a:t>
                      </a:r>
                      <a:r>
                        <a:rPr lang="en-GB" sz="2000" b="1" dirty="0" smtClean="0">
                          <a:solidFill>
                            <a:srgbClr val="FFFFFF"/>
                          </a:solidFill>
                          <a:latin typeface="Calibri" pitchFamily="34" charset="0"/>
                          <a:ea typeface="Arial Unicode MS"/>
                        </a:rPr>
                        <a:t>needs (tentative)</a:t>
                      </a:r>
                      <a:endParaRPr lang="it-IT" sz="2000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37" marR="68537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447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b="1" dirty="0" smtClean="0">
                          <a:latin typeface="Calibri" pitchFamily="34" charset="0"/>
                          <a:ea typeface="Arial Unicode MS"/>
                        </a:rPr>
                        <a:t>SAR X-band</a:t>
                      </a:r>
                      <a:endParaRPr lang="it-IT" sz="1400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i="1" dirty="0" smtClean="0">
                          <a:latin typeface="Calibri" pitchFamily="34" charset="0"/>
                          <a:ea typeface="Arial Unicode MS"/>
                        </a:rPr>
                        <a:t>ASI - DLR</a:t>
                      </a:r>
                      <a:endParaRPr lang="it-IT" sz="1400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37" marR="685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i="1" dirty="0" smtClean="0">
                          <a:latin typeface="Calibri" pitchFamily="34" charset="0"/>
                          <a:ea typeface="Arial Unicode MS"/>
                        </a:rPr>
                        <a:t>Ascending/descending coverage every two weeks for 11 volcanic</a:t>
                      </a:r>
                      <a:r>
                        <a:rPr lang="en-GB" sz="1400" i="1" baseline="0" dirty="0" smtClean="0">
                          <a:latin typeface="Calibri" pitchFamily="34" charset="0"/>
                          <a:ea typeface="Arial Unicode MS"/>
                        </a:rPr>
                        <a:t> zones: ~ 560 images/yr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i="1" baseline="0" dirty="0" smtClean="0">
                          <a:latin typeface="Calibri" pitchFamily="34" charset="0"/>
                          <a:ea typeface="Arial Unicode MS"/>
                        </a:rPr>
                        <a:t>Can be focused on more active volcanoes.</a:t>
                      </a:r>
                      <a:endParaRPr lang="it-IT" sz="1400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37" marR="68537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b="1" dirty="0" smtClean="0">
                          <a:latin typeface="Calibri" pitchFamily="34" charset="0"/>
                          <a:ea typeface="Arial Unicode MS"/>
                        </a:rPr>
                        <a:t>SAR C-band</a:t>
                      </a:r>
                      <a:endParaRPr lang="it-IT" sz="1400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i="1" dirty="0" smtClean="0">
                          <a:latin typeface="Calibri" pitchFamily="34" charset="0"/>
                          <a:ea typeface="Arial Unicode MS"/>
                        </a:rPr>
                        <a:t>ESA</a:t>
                      </a:r>
                      <a:r>
                        <a:rPr lang="en-GB" sz="1400" i="1" baseline="0" dirty="0" smtClean="0">
                          <a:latin typeface="Calibri" pitchFamily="34" charset="0"/>
                          <a:ea typeface="Arial Unicode MS"/>
                        </a:rPr>
                        <a:t> – CSA</a:t>
                      </a:r>
                      <a:endParaRPr lang="it-IT" sz="1400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37" marR="685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i="1" dirty="0" smtClean="0">
                          <a:latin typeface="Calibri" pitchFamily="34" charset="0"/>
                          <a:ea typeface="Arial Unicode MS"/>
                        </a:rPr>
                        <a:t>Ascending/descending coverage every two weeks for 1-2 sites (fault/volcanoes)</a:t>
                      </a:r>
                      <a:r>
                        <a:rPr lang="en-GB" sz="1400" i="1" baseline="0" dirty="0" smtClean="0">
                          <a:latin typeface="Calibri" pitchFamily="34" charset="0"/>
                          <a:ea typeface="Arial Unicode MS"/>
                        </a:rPr>
                        <a:t>: ~ 100 images/yr</a:t>
                      </a:r>
                      <a:endParaRPr lang="it-IT" sz="1400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37" marR="68537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2702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b="1" dirty="0" smtClean="0">
                          <a:latin typeface="Calibri" pitchFamily="34" charset="0"/>
                          <a:ea typeface="Arial Unicode MS"/>
                        </a:rPr>
                        <a:t>SAR L-band</a:t>
                      </a:r>
                      <a:endParaRPr lang="it-IT" sz="1400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i="1" dirty="0" smtClean="0">
                          <a:latin typeface="Calibri" pitchFamily="34" charset="0"/>
                          <a:ea typeface="Arial Unicode MS"/>
                        </a:rPr>
                        <a:t>JAXA</a:t>
                      </a:r>
                      <a:endParaRPr lang="it-IT" sz="1400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37" marR="685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i="1" dirty="0" smtClean="0">
                          <a:latin typeface="Calibri" pitchFamily="34" charset="0"/>
                          <a:ea typeface="Arial Unicode MS"/>
                        </a:rPr>
                        <a:t>Would be extremely useful.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i="1" dirty="0" smtClean="0">
                          <a:latin typeface="Calibri" pitchFamily="34" charset="0"/>
                          <a:ea typeface="Arial Unicode MS"/>
                        </a:rPr>
                        <a:t>Perhaps within a</a:t>
                      </a:r>
                      <a:r>
                        <a:rPr lang="en-GB" sz="1400" i="1" baseline="0" dirty="0" smtClean="0">
                          <a:latin typeface="Calibri" pitchFamily="34" charset="0"/>
                          <a:ea typeface="Arial Unicode MS"/>
                        </a:rPr>
                        <a:t> scientific</a:t>
                      </a:r>
                      <a:r>
                        <a:rPr lang="en-GB" sz="1400" i="1" dirty="0" smtClean="0">
                          <a:latin typeface="Calibri" pitchFamily="34" charset="0"/>
                          <a:ea typeface="Arial Unicode MS"/>
                        </a:rPr>
                        <a:t> AO ?</a:t>
                      </a:r>
                      <a:endParaRPr lang="it-IT" sz="1400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37" marR="68537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110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latin typeface="Calibri" pitchFamily="34" charset="0"/>
                          <a:ea typeface="Arial Unicode MS"/>
                        </a:rPr>
                        <a:t>Optical data</a:t>
                      </a:r>
                      <a:endParaRPr lang="it-IT" sz="1400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dirty="0" smtClean="0">
                          <a:latin typeface="Calibri" pitchFamily="34" charset="0"/>
                          <a:ea typeface="Arial Unicode MS"/>
                        </a:rPr>
                        <a:t>CNES</a:t>
                      </a:r>
                      <a:endParaRPr lang="it-IT" sz="1400" dirty="0" smtClean="0">
                        <a:latin typeface="Calibri" pitchFamily="34" charset="0"/>
                        <a:ea typeface="Arial Unicode MS"/>
                      </a:endParaRPr>
                    </a:p>
                  </a:txBody>
                  <a:tcPr marL="68537" marR="685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dirty="0" smtClean="0">
                          <a:latin typeface="Calibri" pitchFamily="34" charset="0"/>
                          <a:ea typeface="Arial Unicode MS"/>
                        </a:rPr>
                        <a:t>One initial tri-stereo coverage for each volcano, then one more each time there are substantial morphological changes (1-2 per year on average?)</a:t>
                      </a:r>
                      <a:endParaRPr lang="it-IT" sz="1400" dirty="0">
                        <a:latin typeface="Calibri" pitchFamily="34" charset="0"/>
                        <a:ea typeface="Arial Unicode MS"/>
                      </a:endParaRPr>
                    </a:p>
                  </a:txBody>
                  <a:tcPr marL="68537" marR="68537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304800" y="685800"/>
            <a:ext cx="8458200" cy="1447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it-IT" sz="2400" dirty="0" err="1" smtClean="0">
                <a:latin typeface="Calibri" pitchFamily="34" charset="0"/>
                <a:ea typeface="+mj-ea"/>
                <a:cs typeface="+mj-cs"/>
              </a:rPr>
              <a:t>Upcoming</a:t>
            </a:r>
            <a:r>
              <a:rPr lang="it-IT" sz="240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it-IT" sz="2400" dirty="0" err="1" smtClean="0">
                <a:latin typeface="Calibri" pitchFamily="34" charset="0"/>
                <a:ea typeface="+mj-ea"/>
                <a:cs typeface="+mj-cs"/>
              </a:rPr>
              <a:t>Permanent</a:t>
            </a:r>
            <a:r>
              <a:rPr lang="it-IT" sz="2400" dirty="0" smtClean="0">
                <a:latin typeface="Calibri" pitchFamily="34" charset="0"/>
                <a:ea typeface="+mj-ea"/>
                <a:cs typeface="+mj-cs"/>
              </a:rPr>
              <a:t> Supersite </a:t>
            </a:r>
            <a:r>
              <a:rPr lang="it-IT" sz="2400" dirty="0" err="1" smtClean="0">
                <a:latin typeface="Calibri" pitchFamily="34" charset="0"/>
                <a:ea typeface="+mj-ea"/>
                <a:cs typeface="+mj-cs"/>
              </a:rPr>
              <a:t>proposal</a:t>
            </a:r>
            <a:r>
              <a:rPr lang="it-IT" sz="2400" dirty="0" smtClean="0">
                <a:latin typeface="Calibri" pitchFamily="34" charset="0"/>
                <a:ea typeface="+mj-ea"/>
                <a:cs typeface="+mj-cs"/>
              </a:rPr>
              <a:t>: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Virunga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volcanic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area (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Democratic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Republic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of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Congo)</a:t>
            </a:r>
          </a:p>
          <a:p>
            <a:pPr lvl="0" algn="ctr" fontAlgn="auto">
              <a:spcAft>
                <a:spcPts val="0"/>
              </a:spcAft>
              <a:defRPr/>
            </a:pPr>
            <a:endParaRPr lang="it-IT" sz="2800" dirty="0"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9" name="Imag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905000"/>
            <a:ext cx="3651889" cy="4819601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Sottotitolo 2"/>
          <p:cNvSpPr txBox="1">
            <a:spLocks/>
          </p:cNvSpPr>
          <p:nvPr/>
        </p:nvSpPr>
        <p:spPr>
          <a:xfrm>
            <a:off x="3886200" y="1905000"/>
            <a:ext cx="5105400" cy="4800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55600" lvl="0" indent="-35560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§"/>
              <a:defRPr/>
            </a:pPr>
            <a:r>
              <a:rPr lang="en-CA" sz="2200" dirty="0" smtClean="0">
                <a:latin typeface="Calibri" pitchFamily="34" charset="0"/>
                <a:cs typeface="Arial" pitchFamily="34" charset="0"/>
              </a:rPr>
              <a:t>Area accounts for 40% of historical African eruptions</a:t>
            </a:r>
          </a:p>
          <a:p>
            <a:pPr marL="355600" lvl="0" indent="-35560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§"/>
              <a:defRPr/>
            </a:pPr>
            <a:r>
              <a:rPr lang="en-CA" sz="2200" dirty="0" smtClean="0">
                <a:latin typeface="Calibri" pitchFamily="34" charset="0"/>
                <a:cs typeface="Arial" pitchFamily="34" charset="0"/>
              </a:rPr>
              <a:t>High volcanic risk for over 1.5 M people (</a:t>
            </a:r>
            <a:r>
              <a:rPr lang="en-CA" sz="2200" dirty="0" err="1" smtClean="0">
                <a:latin typeface="Calibri" pitchFamily="34" charset="0"/>
                <a:cs typeface="Arial" pitchFamily="34" charset="0"/>
              </a:rPr>
              <a:t>Goma</a:t>
            </a:r>
            <a:r>
              <a:rPr lang="en-CA" sz="2200" dirty="0" smtClean="0">
                <a:latin typeface="Calibri" pitchFamily="34" charset="0"/>
                <a:cs typeface="Arial" pitchFamily="34" charset="0"/>
              </a:rPr>
              <a:t> city)</a:t>
            </a:r>
          </a:p>
          <a:p>
            <a:pPr marL="355600" lvl="0" indent="-35560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§"/>
              <a:defRPr/>
            </a:pPr>
            <a:r>
              <a:rPr lang="en-CA" sz="2200" dirty="0" smtClean="0">
                <a:latin typeface="Calibri" pitchFamily="34" charset="0"/>
                <a:cs typeface="Arial" pitchFamily="34" charset="0"/>
              </a:rPr>
              <a:t>Strong need for scientific investigations of the volcanic system</a:t>
            </a:r>
          </a:p>
          <a:p>
            <a:pPr marL="355600" lvl="0" indent="-35560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§"/>
              <a:defRPr/>
            </a:pPr>
            <a:r>
              <a:rPr lang="en-CA" sz="2200" dirty="0" smtClean="0">
                <a:latin typeface="Calibri" pitchFamily="34" charset="0"/>
                <a:cs typeface="Arial" pitchFamily="34" charset="0"/>
              </a:rPr>
              <a:t>Very poor in situ monitoring capacities</a:t>
            </a:r>
          </a:p>
          <a:p>
            <a:pPr marL="355600" lvl="0" indent="-35560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§"/>
              <a:defRPr/>
            </a:pPr>
            <a:r>
              <a:rPr lang="en-CA" sz="2200" dirty="0" smtClean="0">
                <a:latin typeface="Calibri" pitchFamily="34" charset="0"/>
                <a:cs typeface="Arial" pitchFamily="34" charset="0"/>
              </a:rPr>
              <a:t>No EO data are used, but would be very useful (part of the area is a war zone)</a:t>
            </a:r>
            <a:endParaRPr lang="it-IT" sz="2200" dirty="0" smtClean="0">
              <a:latin typeface="Calibri" pitchFamily="34" charset="0"/>
              <a:cs typeface="Arial" pitchFamily="34" charset="0"/>
            </a:endParaRPr>
          </a:p>
          <a:p>
            <a:pPr marL="355600" indent="-35560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§"/>
              <a:defRPr/>
            </a:pPr>
            <a:r>
              <a:rPr lang="en-US" sz="2200" dirty="0" smtClean="0">
                <a:latin typeface="Calibri" pitchFamily="34" charset="0"/>
                <a:cs typeface="Arial" pitchFamily="34" charset="0"/>
              </a:rPr>
              <a:t>Potential strong societal benefits from international collaboration.</a:t>
            </a:r>
          </a:p>
          <a:p>
            <a:pPr marL="355600" indent="-35560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§"/>
              <a:defRPr/>
            </a:pPr>
            <a:endParaRPr lang="en-US" sz="2200" dirty="0" smtClean="0">
              <a:latin typeface="Calibri" pitchFamily="34" charset="0"/>
              <a:cs typeface="Arial" pitchFamily="34" charset="0"/>
            </a:endParaRPr>
          </a:p>
          <a:p>
            <a:pPr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§"/>
              <a:defRPr/>
            </a:pPr>
            <a:endParaRPr lang="en-US" sz="2200" dirty="0" smtClean="0">
              <a:latin typeface="Calibri" pitchFamily="34" charset="0"/>
              <a:cs typeface="Arial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200" dirty="0" smtClean="0">
              <a:latin typeface="Calibri" pitchFamily="34" charset="0"/>
              <a:cs typeface="Arial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200" dirty="0" smtClean="0">
              <a:latin typeface="Calibri" pitchFamily="34" charset="0"/>
              <a:cs typeface="Arial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200" dirty="0" smtClean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685800" y="762000"/>
            <a:ext cx="77724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GSNL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to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include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other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scientific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goals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609600" y="1371600"/>
            <a:ext cx="7924800" cy="5105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125" lvl="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The success of the Supersites has stimulated other communities to adopt the same concept in different contexts.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Requests have been received to include other 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</a:rPr>
              <a:t>geohazards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, as landslides, glacial outbursts, basin overflows, ground subsidence. 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These hazards can be investigated on existing Supersites (e.g. Cotopaxi)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But also on multiple hazard Supersites under discussion (Peru)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Further discussions are envisioning “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</a:rPr>
              <a:t>olistic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” Supersites, to study the Earth Critical Zone, considering geological, biological, ecological, biogeochemical, climatic and 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</a:rPr>
              <a:t>biogeographical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 aspects, as well as their relationship with the anthropogenic impact on the environment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The GSNL community will discuss these new ideas at the EGU 2017 in Vienna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65125" indent="-27305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65125" indent="-27305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685800" y="762000"/>
            <a:ext cx="77724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GSNL Data Policy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guidelines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609600" y="1600200"/>
            <a:ext cx="7924800" cy="3657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125" lvl="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Guidelines setting the minimum requirements for data sharing, licensing and attribution, compliant with GEO principles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Refers to both in situ and satellite EO data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Data, metadata and products should be openly shared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It recognize the existence of exceptions due to commercial obligations, or other impediments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It is fully compatible with the space agencies’ data policies and licenses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65125" indent="-27305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65125" indent="-27305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3400" y="762000"/>
            <a:ext cx="77724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New GSNL website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609600" y="1676400"/>
            <a:ext cx="7924800" cy="3657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125" lvl="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Contract for redesign just awarded by INGV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It will be placed outside of the 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</a:rPr>
              <a:t>GEOSec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 website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It will be the main point of access for the Supersite network, containing web pages for each Supersite whose content will be self-managed by the Coordinators</a:t>
            </a:r>
          </a:p>
          <a:p>
            <a:pPr marL="365125" indent="-27305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libri" pitchFamily="34" charset="0"/>
              </a:rPr>
              <a:t>It will provide better visibility of Supersite achievements </a:t>
            </a:r>
          </a:p>
          <a:p>
            <a:pPr marL="365125" indent="-27305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libri" pitchFamily="34" charset="0"/>
              </a:rPr>
              <a:t>It will provide a coordinated view of the GSNL resources contributed by the partnership, directing the users to the various data/product/service portals (e.g. UNAVCO, IRIS, GEP, DLR portal, </a:t>
            </a:r>
            <a:r>
              <a:rPr lang="en-US" sz="2000" dirty="0" err="1" smtClean="0">
                <a:latin typeface="Calibri" pitchFamily="34" charset="0"/>
              </a:rPr>
              <a:t>EarthExplorer</a:t>
            </a:r>
            <a:r>
              <a:rPr lang="en-US" sz="2000" dirty="0" smtClean="0">
                <a:latin typeface="Calibri" pitchFamily="34" charset="0"/>
              </a:rPr>
              <a:t>, EVER-EST, EPOS, etc.)</a:t>
            </a:r>
          </a:p>
          <a:p>
            <a:pPr marL="365125" indent="-27305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3400" y="762000"/>
            <a:ext cx="77724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Issues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with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EO data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access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609600" y="1676400"/>
            <a:ext cx="7924800" cy="3657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125" lvl="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DLR portal ok but two issues remain with compatibility with UNAVCO’s SSARA: multiple data sets in one tar file, and unnecessary need for cookie updating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ASI data still not available online. We asked the GEP to host the data and make them downloadable.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Same solutions foreseen for CNES and CSA data, but the data PoC needs to manage authorizations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Need to explore if the new GEOSS portal can distribute data to authorized users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ALOS-2 data still not provided to GSNL. Will it be possible to use an AO?</a:t>
            </a:r>
            <a:endParaRPr lang="en-US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304800" y="609600"/>
            <a:ext cx="8458200" cy="914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it-IT" sz="3600" dirty="0" err="1" smtClean="0">
                <a:latin typeface="Calibri" pitchFamily="34" charset="0"/>
                <a:ea typeface="+mj-ea"/>
                <a:cs typeface="+mj-cs"/>
              </a:rPr>
              <a:t>Active</a:t>
            </a:r>
            <a:r>
              <a:rPr lang="it-IT" sz="360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it-IT" sz="3600" dirty="0" err="1" smtClean="0">
                <a:latin typeface="Calibri" pitchFamily="34" charset="0"/>
                <a:ea typeface="+mj-ea"/>
                <a:cs typeface="+mj-cs"/>
              </a:rPr>
              <a:t>Supersites</a:t>
            </a:r>
            <a:endParaRPr lang="it-IT" sz="3600" dirty="0" smtClean="0"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152400" y="1752600"/>
            <a:ext cx="8839200" cy="4038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lvl="0" indent="-51435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Cambria-Bold" charset="0"/>
              </a:rPr>
              <a:t>Hawaiian volcanoes</a:t>
            </a:r>
            <a:r>
              <a:rPr lang="en-US" sz="2400" dirty="0" smtClean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Cambria-Bold" charset="0"/>
              </a:rPr>
              <a:t> – USGS, USA</a:t>
            </a:r>
          </a:p>
          <a:p>
            <a:pPr marL="514350" lvl="0" indent="-51435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Cambria-Bold" charset="0"/>
              </a:rPr>
              <a:t>Icelandic volcanoes </a:t>
            </a:r>
            <a:r>
              <a:rPr lang="en-US" sz="2400" dirty="0" smtClean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Cambria-Bold" charset="0"/>
              </a:rPr>
              <a:t>– Univ. of Iceland &amp; IMO, Iceland</a:t>
            </a:r>
          </a:p>
          <a:p>
            <a:pPr marL="514350" lvl="0" indent="-51435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Cambria-Bold" charset="0"/>
              </a:rPr>
              <a:t>Etna volcano </a:t>
            </a:r>
            <a:r>
              <a:rPr lang="en-US" sz="2400" dirty="0" smtClean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Cambria-Bold" charset="0"/>
              </a:rPr>
              <a:t>– INGV – Catania, Italy</a:t>
            </a:r>
          </a:p>
          <a:p>
            <a:pPr marL="514350" indent="-51435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+mj-lt"/>
              <a:buAutoNum type="arabicPeriod"/>
              <a:defRPr/>
            </a:pPr>
            <a:r>
              <a:rPr lang="en-US" sz="2400" b="1" dirty="0" err="1" smtClean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Cambria-Bold" charset="0"/>
              </a:rPr>
              <a:t>Campi</a:t>
            </a:r>
            <a:r>
              <a:rPr lang="en-US" sz="2400" b="1" dirty="0" smtClean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Cambria-Bold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Cambria-Bold" charset="0"/>
              </a:rPr>
              <a:t>Flegrei</a:t>
            </a:r>
            <a:r>
              <a:rPr lang="en-US" sz="2400" b="1" dirty="0" smtClean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Cambria-Bold" charset="0"/>
              </a:rPr>
              <a:t> volcano </a:t>
            </a:r>
            <a:r>
              <a:rPr lang="en-US" sz="2400" dirty="0" smtClean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Cambria-Bold" charset="0"/>
              </a:rPr>
              <a:t>– INGV – Naples, Italy</a:t>
            </a:r>
          </a:p>
          <a:p>
            <a:pPr marL="514350" indent="-51435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Cambria-Bold" charset="0"/>
              </a:rPr>
              <a:t>Western North Anatolian Fault </a:t>
            </a:r>
            <a:r>
              <a:rPr lang="en-US" sz="2400" dirty="0" smtClean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Cambria-Bold" charset="0"/>
              </a:rPr>
              <a:t>–  KOERI – Istanbul, Turkey</a:t>
            </a:r>
          </a:p>
          <a:p>
            <a:pPr marL="514350" indent="-51435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+mj-lt"/>
              <a:buAutoNum type="arabicPeriod"/>
              <a:defRPr/>
            </a:pPr>
            <a:r>
              <a:rPr lang="en-US" sz="2400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mbria-Bold" charset="0"/>
              </a:rPr>
              <a:t>Taupo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mbria-Bold" charset="0"/>
              </a:rPr>
              <a:t> Volcano </a:t>
            </a: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mbria-Bold" charset="0"/>
              </a:rPr>
              <a:t>–  GNS Science - Lower Hutt, New Zealand</a:t>
            </a:r>
          </a:p>
          <a:p>
            <a:pPr marL="514350" indent="-51435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mbria-Bold" charset="0"/>
              </a:rPr>
              <a:t>Tungurahua/Cotopaxi volcanoes </a:t>
            </a: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mbria-Bold" charset="0"/>
              </a:rPr>
              <a:t>–  IGEPN – Quito, Ecuador</a:t>
            </a:r>
          </a:p>
          <a:p>
            <a:pPr marL="514350" indent="-51435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+mj-lt"/>
              <a:buAutoNum type="arabicPeriod"/>
              <a:defRPr/>
            </a:pPr>
            <a:r>
              <a:rPr lang="en-US" sz="2400" b="1" dirty="0" err="1" smtClean="0">
                <a:latin typeface="Calibri" pitchFamily="34" charset="0"/>
                <a:cs typeface="Arial" pitchFamily="34" charset="0"/>
              </a:rPr>
              <a:t>Evoikos</a:t>
            </a:r>
            <a:r>
              <a:rPr lang="en-US" sz="2400" b="1" dirty="0" smtClean="0">
                <a:latin typeface="Calibri" pitchFamily="34" charset="0"/>
                <a:cs typeface="Arial" pitchFamily="34" charset="0"/>
              </a:rPr>
              <a:t>, Corinth rift, Ionian Sea</a:t>
            </a:r>
            <a:r>
              <a:rPr lang="it-IT" sz="2400" b="1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it-IT" sz="2400" dirty="0" smtClean="0">
                <a:latin typeface="Calibri" pitchFamily="34" charset="0"/>
                <a:cs typeface="Arial" pitchFamily="34" charset="0"/>
              </a:rPr>
              <a:t>– ITSAK – </a:t>
            </a:r>
            <a:r>
              <a:rPr lang="it-IT" sz="2400" dirty="0" err="1" smtClean="0">
                <a:latin typeface="Calibri" pitchFamily="34" charset="0"/>
                <a:cs typeface="Arial" pitchFamily="34" charset="0"/>
              </a:rPr>
              <a:t>Athens</a:t>
            </a:r>
            <a:r>
              <a:rPr lang="it-IT" sz="2400" dirty="0" smtClean="0">
                <a:latin typeface="Calibri" pitchFamily="34" charset="0"/>
                <a:cs typeface="Arial" pitchFamily="34" charset="0"/>
              </a:rPr>
              <a:t>, </a:t>
            </a:r>
            <a:r>
              <a:rPr lang="it-IT" sz="2400" dirty="0" err="1" smtClean="0">
                <a:latin typeface="Calibri" pitchFamily="34" charset="0"/>
                <a:cs typeface="Arial" pitchFamily="34" charset="0"/>
              </a:rPr>
              <a:t>Greece</a:t>
            </a:r>
            <a:endParaRPr lang="en-US" sz="2400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en-US" sz="2400" dirty="0" smtClean="0">
              <a:latin typeface="Calibri" pitchFamily="34" charset="0"/>
              <a:cs typeface="Arial" pitchFamily="34" charset="0"/>
            </a:endParaRPr>
          </a:p>
          <a:p>
            <a:pPr marL="365125" indent="-27305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400" dirty="0" smtClean="0">
              <a:latin typeface="Calibri" pitchFamily="34" charset="0"/>
              <a:cs typeface="Arial" pitchFamily="34" charset="0"/>
            </a:endParaRPr>
          </a:p>
          <a:p>
            <a:pPr marL="365125" indent="-27305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400" dirty="0" smtClean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304800" y="457200"/>
            <a:ext cx="8458200" cy="914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it-IT" sz="3600" dirty="0" smtClean="0">
                <a:latin typeface="Calibri" pitchFamily="34" charset="0"/>
                <a:ea typeface="+mj-ea"/>
                <a:cs typeface="+mj-cs"/>
              </a:rPr>
              <a:t>Supersite </a:t>
            </a:r>
            <a:r>
              <a:rPr lang="it-IT" sz="3600" dirty="0" err="1" smtClean="0">
                <a:latin typeface="Calibri" pitchFamily="34" charset="0"/>
                <a:ea typeface="+mj-ea"/>
                <a:cs typeface="+mj-cs"/>
              </a:rPr>
              <a:t>reporting</a:t>
            </a:r>
            <a:r>
              <a:rPr lang="it-IT" sz="3600" dirty="0" smtClean="0">
                <a:latin typeface="Calibri" pitchFamily="34" charset="0"/>
                <a:ea typeface="+mj-ea"/>
                <a:cs typeface="+mj-cs"/>
              </a:rPr>
              <a:t> status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304800" y="1640840"/>
          <a:ext cx="8458200" cy="415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Calibri" pitchFamily="34" charset="0"/>
                        </a:rPr>
                        <a:t>Supersite</a:t>
                      </a:r>
                      <a:endParaRPr lang="it-IT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>
                          <a:latin typeface="Calibri" pitchFamily="34" charset="0"/>
                        </a:rPr>
                        <a:t>Biennial</a:t>
                      </a:r>
                      <a:r>
                        <a:rPr lang="it-IT" dirty="0" smtClean="0">
                          <a:latin typeface="Calibri" pitchFamily="34" charset="0"/>
                        </a:rPr>
                        <a:t> report due date</a:t>
                      </a:r>
                      <a:endParaRPr lang="it-IT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Calibri" pitchFamily="34" charset="0"/>
                        </a:rPr>
                        <a:t>Status</a:t>
                      </a:r>
                      <a:endParaRPr lang="it-IT" dirty="0">
                        <a:latin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Calibri" pitchFamily="34" charset="0"/>
                          <a:cs typeface="Cambria-Bold" charset="0"/>
                        </a:rPr>
                        <a:t>Hawaiian volcanoes</a:t>
                      </a:r>
                      <a:r>
                        <a:rPr lang="en-US" sz="1800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Calibri" pitchFamily="34" charset="0"/>
                          <a:cs typeface="Cambria-Bold" charset="0"/>
                        </a:rPr>
                        <a:t> </a:t>
                      </a:r>
                      <a:endParaRPr lang="it-IT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alibri" pitchFamily="34" charset="0"/>
                        </a:rPr>
                        <a:t>25-Oct-16</a:t>
                      </a:r>
                    </a:p>
                    <a:p>
                      <a:endParaRPr lang="it-IT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alibri" pitchFamily="34" charset="0"/>
                        </a:rPr>
                        <a:t>2</a:t>
                      </a:r>
                      <a:r>
                        <a:rPr lang="it-IT" sz="1200" dirty="0" smtClean="0">
                          <a:latin typeface="Calibri" pitchFamily="34" charset="0"/>
                        </a:rPr>
                        <a:t>nd</a:t>
                      </a:r>
                      <a:r>
                        <a:rPr lang="it-IT" dirty="0" smtClean="0">
                          <a:latin typeface="Calibri" pitchFamily="34" charset="0"/>
                        </a:rPr>
                        <a:t> report </a:t>
                      </a:r>
                      <a:r>
                        <a:rPr lang="it-IT" dirty="0" err="1" smtClean="0">
                          <a:latin typeface="Calibri" pitchFamily="34" charset="0"/>
                        </a:rPr>
                        <a:t>delivered</a:t>
                      </a:r>
                      <a:r>
                        <a:rPr lang="it-IT" dirty="0" smtClean="0">
                          <a:latin typeface="Calibri" pitchFamily="34" charset="0"/>
                        </a:rPr>
                        <a:t>, </a:t>
                      </a:r>
                      <a:r>
                        <a:rPr lang="it-IT" dirty="0" err="1" smtClean="0">
                          <a:latin typeface="Calibri" pitchFamily="34" charset="0"/>
                        </a:rPr>
                        <a:t>to</a:t>
                      </a:r>
                      <a:r>
                        <a:rPr lang="it-IT" dirty="0" smtClean="0">
                          <a:latin typeface="Calibri" pitchFamily="34" charset="0"/>
                        </a:rPr>
                        <a:t> </a:t>
                      </a:r>
                      <a:r>
                        <a:rPr lang="it-IT" dirty="0" err="1" smtClean="0">
                          <a:latin typeface="Calibri" pitchFamily="34" charset="0"/>
                        </a:rPr>
                        <a:t>be</a:t>
                      </a:r>
                      <a:r>
                        <a:rPr lang="it-IT" dirty="0" smtClean="0">
                          <a:latin typeface="Calibri" pitchFamily="34" charset="0"/>
                        </a:rPr>
                        <a:t> </a:t>
                      </a:r>
                      <a:r>
                        <a:rPr lang="it-IT" dirty="0" err="1" smtClean="0">
                          <a:latin typeface="Calibri" pitchFamily="34" charset="0"/>
                        </a:rPr>
                        <a:t>approved</a:t>
                      </a:r>
                      <a:r>
                        <a:rPr lang="it-IT" dirty="0" smtClean="0">
                          <a:latin typeface="Calibri" pitchFamily="34" charset="0"/>
                        </a:rPr>
                        <a:t> at SIT</a:t>
                      </a:r>
                      <a:endParaRPr lang="it-IT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Calibri" pitchFamily="34" charset="0"/>
                          <a:cs typeface="Cambria-Bold" charset="0"/>
                        </a:rPr>
                        <a:t>Icelandic volcanoes </a:t>
                      </a:r>
                      <a:endParaRPr lang="it-IT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alibri" pitchFamily="34" charset="0"/>
                        </a:rPr>
                        <a:t>5-Nov-17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Calibri" pitchFamily="34" charset="0"/>
                        </a:rPr>
                        <a:t>2</a:t>
                      </a:r>
                      <a:r>
                        <a:rPr lang="it-IT" sz="1200" dirty="0" smtClean="0">
                          <a:latin typeface="Calibri" pitchFamily="34" charset="0"/>
                        </a:rPr>
                        <a:t>nd</a:t>
                      </a:r>
                      <a:r>
                        <a:rPr lang="it-IT" dirty="0" smtClean="0">
                          <a:latin typeface="Calibri" pitchFamily="34" charset="0"/>
                        </a:rPr>
                        <a:t> report  </a:t>
                      </a:r>
                      <a:endParaRPr lang="it-IT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Calibri" pitchFamily="34" charset="0"/>
                          <a:cs typeface="Cambria-Bold" charset="0"/>
                        </a:rPr>
                        <a:t>Etna volcano </a:t>
                      </a:r>
                      <a:endParaRPr lang="it-IT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alibri" pitchFamily="34" charset="0"/>
                        </a:rPr>
                        <a:t>9-Apr-18</a:t>
                      </a:r>
                      <a:endParaRPr lang="it-IT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alibri" pitchFamily="34" charset="0"/>
                        </a:rPr>
                        <a:t>2</a:t>
                      </a:r>
                      <a:r>
                        <a:rPr lang="it-IT" sz="1200" dirty="0" smtClean="0">
                          <a:latin typeface="Calibri" pitchFamily="34" charset="0"/>
                        </a:rPr>
                        <a:t>nd</a:t>
                      </a:r>
                      <a:r>
                        <a:rPr lang="it-IT" dirty="0" smtClean="0">
                          <a:latin typeface="Calibri" pitchFamily="34" charset="0"/>
                        </a:rPr>
                        <a:t> report </a:t>
                      </a:r>
                      <a:endParaRPr lang="it-IT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006600"/>
                          </a:solidFill>
                          <a:latin typeface="Calibri" pitchFamily="34" charset="0"/>
                          <a:ea typeface="Calibri" pitchFamily="34" charset="0"/>
                          <a:cs typeface="Cambria-Bold" charset="0"/>
                        </a:rPr>
                        <a:t>Campi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Calibri" pitchFamily="34" charset="0"/>
                          <a:cs typeface="Cambria-Bold" charset="0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6600"/>
                          </a:solidFill>
                          <a:latin typeface="Calibri" pitchFamily="34" charset="0"/>
                          <a:ea typeface="Calibri" pitchFamily="34" charset="0"/>
                          <a:cs typeface="Cambria-Bold" charset="0"/>
                        </a:rPr>
                        <a:t>Flegrei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Calibri" pitchFamily="34" charset="0"/>
                          <a:cs typeface="Cambria-Bold" charset="0"/>
                        </a:rPr>
                        <a:t> volcano </a:t>
                      </a:r>
                      <a:endParaRPr lang="it-IT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mtClean="0">
                          <a:latin typeface="Calibri" pitchFamily="34" charset="0"/>
                        </a:rPr>
                        <a:t>9-Apr-18</a:t>
                      </a:r>
                      <a:endParaRPr lang="it-IT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alibri" pitchFamily="34" charset="0"/>
                        </a:rPr>
                        <a:t>2</a:t>
                      </a:r>
                      <a:r>
                        <a:rPr lang="it-IT" sz="1200" dirty="0" smtClean="0">
                          <a:latin typeface="Calibri" pitchFamily="34" charset="0"/>
                        </a:rPr>
                        <a:t>nd</a:t>
                      </a:r>
                      <a:r>
                        <a:rPr lang="it-IT" dirty="0" smtClean="0">
                          <a:latin typeface="Calibri" pitchFamily="34" charset="0"/>
                        </a:rPr>
                        <a:t> report </a:t>
                      </a:r>
                      <a:endParaRPr lang="it-IT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Calibri" pitchFamily="34" charset="0"/>
                          <a:cs typeface="Cambria-Bold" charset="0"/>
                        </a:rPr>
                        <a:t>Western North Anatolian Fault </a:t>
                      </a:r>
                      <a:endParaRPr lang="it-IT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alibri" pitchFamily="34" charset="0"/>
                        </a:rPr>
                        <a:t>9-Apr-18</a:t>
                      </a:r>
                      <a:endParaRPr lang="it-IT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alibri" pitchFamily="34" charset="0"/>
                        </a:rPr>
                        <a:t>2</a:t>
                      </a:r>
                      <a:r>
                        <a:rPr lang="it-IT" sz="1200" dirty="0" smtClean="0">
                          <a:latin typeface="Calibri" pitchFamily="34" charset="0"/>
                        </a:rPr>
                        <a:t>nd</a:t>
                      </a:r>
                      <a:r>
                        <a:rPr lang="it-IT" dirty="0" smtClean="0">
                          <a:latin typeface="Calibri" pitchFamily="34" charset="0"/>
                        </a:rPr>
                        <a:t> report </a:t>
                      </a:r>
                      <a:endParaRPr lang="it-IT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  <a:latin typeface="Calibri" pitchFamily="34" charset="0"/>
                          <a:ea typeface="Calibri" pitchFamily="34" charset="0"/>
                          <a:cs typeface="Cambria-Bold" charset="0"/>
                        </a:rPr>
                        <a:t>Taupo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Calibri" pitchFamily="34" charset="0"/>
                          <a:cs typeface="Cambria-Bold" charset="0"/>
                        </a:rPr>
                        <a:t> Volcano </a:t>
                      </a:r>
                      <a:endParaRPr lang="it-IT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alibri" pitchFamily="34" charset="0"/>
                        </a:rPr>
                        <a:t>29-Oct-16</a:t>
                      </a:r>
                      <a:endParaRPr lang="it-IT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Calibri" pitchFamily="34" charset="0"/>
                        </a:rPr>
                        <a:t>1</a:t>
                      </a:r>
                      <a:r>
                        <a:rPr lang="it-IT" sz="1200" dirty="0" smtClean="0">
                          <a:latin typeface="Calibri" pitchFamily="34" charset="0"/>
                        </a:rPr>
                        <a:t>st</a:t>
                      </a:r>
                      <a:r>
                        <a:rPr lang="it-IT" dirty="0" smtClean="0">
                          <a:latin typeface="Calibri" pitchFamily="34" charset="0"/>
                        </a:rPr>
                        <a:t> report, </a:t>
                      </a:r>
                      <a:r>
                        <a:rPr lang="it-IT" dirty="0" err="1" smtClean="0">
                          <a:latin typeface="Calibri" pitchFamily="34" charset="0"/>
                        </a:rPr>
                        <a:t>to</a:t>
                      </a:r>
                      <a:r>
                        <a:rPr lang="it-IT" dirty="0" smtClean="0">
                          <a:latin typeface="Calibri" pitchFamily="34" charset="0"/>
                        </a:rPr>
                        <a:t> </a:t>
                      </a:r>
                      <a:r>
                        <a:rPr lang="it-IT" dirty="0" err="1" smtClean="0">
                          <a:latin typeface="Calibri" pitchFamily="34" charset="0"/>
                        </a:rPr>
                        <a:t>arrive</a:t>
                      </a:r>
                      <a:r>
                        <a:rPr lang="it-IT" dirty="0" smtClean="0">
                          <a:latin typeface="Calibri" pitchFamily="34" charset="0"/>
                        </a:rPr>
                        <a:t> </a:t>
                      </a:r>
                      <a:r>
                        <a:rPr lang="it-IT" dirty="0" err="1" smtClean="0">
                          <a:latin typeface="Calibri" pitchFamily="34" charset="0"/>
                        </a:rPr>
                        <a:t>before</a:t>
                      </a:r>
                      <a:r>
                        <a:rPr lang="it-IT" dirty="0" smtClean="0">
                          <a:latin typeface="Calibri" pitchFamily="34" charset="0"/>
                        </a:rPr>
                        <a:t> SIT</a:t>
                      </a:r>
                      <a:endParaRPr lang="it-IT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Calibri" pitchFamily="34" charset="0"/>
                          <a:cs typeface="Cambria-Bold" charset="0"/>
                        </a:rPr>
                        <a:t>Tungurahua/Cotopaxi volcanoes </a:t>
                      </a:r>
                      <a:endParaRPr lang="it-IT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Calibri" pitchFamily="34" charset="0"/>
                        </a:rPr>
                        <a:t>29-Oct-16</a:t>
                      </a:r>
                      <a:endParaRPr lang="it-IT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Calibri" pitchFamily="34" charset="0"/>
                        </a:rPr>
                        <a:t>1</a:t>
                      </a:r>
                      <a:r>
                        <a:rPr lang="it-IT" sz="1200" dirty="0" smtClean="0">
                          <a:latin typeface="Calibri" pitchFamily="34" charset="0"/>
                        </a:rPr>
                        <a:t>st</a:t>
                      </a:r>
                      <a:r>
                        <a:rPr lang="it-IT" dirty="0" smtClean="0">
                          <a:latin typeface="Calibri" pitchFamily="34" charset="0"/>
                        </a:rPr>
                        <a:t> report, </a:t>
                      </a:r>
                      <a:r>
                        <a:rPr lang="it-IT" dirty="0" err="1" smtClean="0">
                          <a:latin typeface="Calibri" pitchFamily="34" charset="0"/>
                        </a:rPr>
                        <a:t>to</a:t>
                      </a:r>
                      <a:r>
                        <a:rPr lang="it-IT" dirty="0" smtClean="0">
                          <a:latin typeface="Calibri" pitchFamily="34" charset="0"/>
                        </a:rPr>
                        <a:t> </a:t>
                      </a:r>
                      <a:r>
                        <a:rPr lang="it-IT" dirty="0" err="1" smtClean="0">
                          <a:latin typeface="Calibri" pitchFamily="34" charset="0"/>
                        </a:rPr>
                        <a:t>arrive</a:t>
                      </a:r>
                      <a:r>
                        <a:rPr lang="it-IT" dirty="0" smtClean="0">
                          <a:latin typeface="Calibri" pitchFamily="34" charset="0"/>
                        </a:rPr>
                        <a:t> </a:t>
                      </a:r>
                      <a:r>
                        <a:rPr lang="it-IT" dirty="0" err="1" smtClean="0">
                          <a:latin typeface="Calibri" pitchFamily="34" charset="0"/>
                        </a:rPr>
                        <a:t>before</a:t>
                      </a:r>
                      <a:r>
                        <a:rPr lang="it-IT" dirty="0" smtClean="0">
                          <a:latin typeface="Calibri" pitchFamily="34" charset="0"/>
                        </a:rPr>
                        <a:t> SIT</a:t>
                      </a:r>
                      <a:endParaRPr lang="it-IT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latin typeface="Calibri" pitchFamily="34" charset="0"/>
                          <a:cs typeface="Arial" pitchFamily="34" charset="0"/>
                        </a:rPr>
                        <a:t>Evoikos</a:t>
                      </a:r>
                      <a:r>
                        <a:rPr lang="en-US" sz="1800" b="1" dirty="0" smtClean="0">
                          <a:latin typeface="Calibri" pitchFamily="34" charset="0"/>
                          <a:cs typeface="Arial" pitchFamily="34" charset="0"/>
                        </a:rPr>
                        <a:t>, Corinth rift, Ionian Sea</a:t>
                      </a:r>
                      <a:endParaRPr lang="it-IT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alibri" pitchFamily="34" charset="0"/>
                        </a:rPr>
                        <a:t>8-Nov-18</a:t>
                      </a:r>
                      <a:endParaRPr lang="it-IT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alibri" pitchFamily="34" charset="0"/>
                        </a:rPr>
                        <a:t> </a:t>
                      </a:r>
                      <a:endParaRPr lang="it-IT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304800" y="762000"/>
            <a:ext cx="8458200" cy="1447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it-IT" sz="2400" dirty="0" err="1" smtClean="0">
                <a:latin typeface="Calibri" pitchFamily="34" charset="0"/>
                <a:ea typeface="+mj-ea"/>
                <a:cs typeface="+mj-cs"/>
              </a:rPr>
              <a:t>February</a:t>
            </a:r>
            <a:r>
              <a:rPr lang="it-IT" sz="2400" dirty="0" smtClean="0">
                <a:latin typeface="Calibri" pitchFamily="34" charset="0"/>
                <a:ea typeface="+mj-ea"/>
                <a:cs typeface="+mj-cs"/>
              </a:rPr>
              <a:t> 21st: </a:t>
            </a:r>
            <a:r>
              <a:rPr lang="it-IT" sz="2400" dirty="0" err="1" smtClean="0">
                <a:latin typeface="Calibri" pitchFamily="34" charset="0"/>
                <a:ea typeface="+mj-ea"/>
                <a:cs typeface="+mj-cs"/>
              </a:rPr>
              <a:t>kick</a:t>
            </a:r>
            <a:r>
              <a:rPr lang="it-IT" sz="2400" dirty="0" smtClean="0">
                <a:latin typeface="Calibri" pitchFamily="34" charset="0"/>
                <a:ea typeface="+mj-ea"/>
                <a:cs typeface="+mj-cs"/>
              </a:rPr>
              <a:t> off </a:t>
            </a:r>
            <a:r>
              <a:rPr lang="it-IT" sz="2400" dirty="0" err="1" smtClean="0">
                <a:latin typeface="Calibri" pitchFamily="34" charset="0"/>
                <a:ea typeface="+mj-ea"/>
                <a:cs typeface="+mj-cs"/>
              </a:rPr>
              <a:t>of</a:t>
            </a:r>
            <a:r>
              <a:rPr lang="it-IT" sz="2400" dirty="0" smtClean="0">
                <a:latin typeface="Calibri" pitchFamily="34" charset="0"/>
                <a:ea typeface="+mj-ea"/>
                <a:cs typeface="+mj-cs"/>
              </a:rPr>
              <a:t> the  </a:t>
            </a:r>
            <a:r>
              <a:rPr lang="it-IT" sz="2400" dirty="0" err="1" smtClean="0">
                <a:latin typeface="Calibri" pitchFamily="34" charset="0"/>
                <a:ea typeface="+mj-ea"/>
                <a:cs typeface="+mj-cs"/>
              </a:rPr>
              <a:t>of</a:t>
            </a:r>
            <a:r>
              <a:rPr lang="it-IT" sz="2400" dirty="0" smtClean="0">
                <a:latin typeface="Calibri" pitchFamily="34" charset="0"/>
                <a:ea typeface="+mj-ea"/>
                <a:cs typeface="+mj-cs"/>
              </a:rPr>
              <a:t> the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en-US" sz="2800" dirty="0" err="1" smtClean="0">
                <a:latin typeface="Calibri" pitchFamily="34" charset="0"/>
                <a:cs typeface="Arial" pitchFamily="34" charset="0"/>
              </a:rPr>
              <a:t>EnCeladus</a:t>
            </a:r>
            <a:r>
              <a:rPr lang="en-US" sz="28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Arial" pitchFamily="34" charset="0"/>
              </a:rPr>
              <a:t>hellenic</a:t>
            </a:r>
            <a:r>
              <a:rPr lang="en-US" sz="2800" dirty="0" smtClean="0">
                <a:latin typeface="Calibri" pitchFamily="34" charset="0"/>
                <a:cs typeface="Arial" pitchFamily="34" charset="0"/>
              </a:rPr>
              <a:t> Supersite </a:t>
            </a:r>
            <a:br>
              <a:rPr lang="en-US" sz="2800" dirty="0" smtClean="0">
                <a:latin typeface="Calibri" pitchFamily="34" charset="0"/>
                <a:cs typeface="Arial" pitchFamily="34" charset="0"/>
              </a:rPr>
            </a:br>
            <a:r>
              <a:rPr lang="en-US" sz="2800" dirty="0" smtClean="0">
                <a:latin typeface="Calibri" pitchFamily="34" charset="0"/>
                <a:cs typeface="Arial" pitchFamily="34" charset="0"/>
              </a:rPr>
              <a:t>(</a:t>
            </a:r>
            <a:r>
              <a:rPr lang="en-US" sz="2800" dirty="0" err="1" smtClean="0">
                <a:latin typeface="Calibri" pitchFamily="34" charset="0"/>
                <a:cs typeface="Arial" pitchFamily="34" charset="0"/>
              </a:rPr>
              <a:t>Evoikos</a:t>
            </a:r>
            <a:r>
              <a:rPr lang="en-US" sz="2800" dirty="0" smtClean="0">
                <a:latin typeface="Calibri" pitchFamily="34" charset="0"/>
                <a:cs typeface="Arial" pitchFamily="34" charset="0"/>
              </a:rPr>
              <a:t>, Corinth rift and Ionian Sea)</a:t>
            </a:r>
            <a:endParaRPr lang="it-IT" sz="3200" dirty="0"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609600" y="2590800"/>
            <a:ext cx="7924800" cy="3276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0363" indent="-360363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EO data acquisitions started</a:t>
            </a:r>
          </a:p>
          <a:p>
            <a:pPr marL="360363" indent="-360363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§"/>
              <a:defRPr/>
            </a:pPr>
            <a:r>
              <a:rPr lang="en-US" sz="2400" dirty="0" err="1" smtClean="0">
                <a:latin typeface="Calibri" pitchFamily="34" charset="0"/>
                <a:cs typeface="Arial" pitchFamily="34" charset="0"/>
              </a:rPr>
              <a:t>PoCs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 were identified for each EO data type</a:t>
            </a:r>
          </a:p>
          <a:p>
            <a:pPr marL="360363" indent="-360363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First contacts with space agencies for ordering and access procedures</a:t>
            </a:r>
          </a:p>
          <a:p>
            <a:pPr marL="360363" indent="-360363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In situ data will be shared through EPOS</a:t>
            </a:r>
          </a:p>
          <a:p>
            <a:pPr marL="360363" indent="-360363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Coordinator (A. </a:t>
            </a:r>
            <a:r>
              <a:rPr lang="en-US" sz="2400" dirty="0" err="1" smtClean="0">
                <a:latin typeface="Calibri" pitchFamily="34" charset="0"/>
                <a:cs typeface="Arial" pitchFamily="34" charset="0"/>
              </a:rPr>
              <a:t>Savvaidis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) is very proactive</a:t>
            </a:r>
          </a:p>
          <a:p>
            <a:pPr marL="360363" indent="-360363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Good outreach plan</a:t>
            </a:r>
          </a:p>
          <a:p>
            <a:pPr marL="360363" indent="-360363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§"/>
              <a:defRPr/>
            </a:pPr>
            <a:endParaRPr lang="en-US" sz="2400" dirty="0" smtClean="0">
              <a:latin typeface="Calibri" pitchFamily="34" charset="0"/>
              <a:cs typeface="Arial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400" dirty="0" smtClean="0">
              <a:latin typeface="Calibri" pitchFamily="34" charset="0"/>
              <a:cs typeface="Arial" pitchFamily="34" charset="0"/>
            </a:endParaRPr>
          </a:p>
          <a:p>
            <a:pPr marL="365125" indent="-27305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400" dirty="0" smtClean="0">
              <a:latin typeface="Calibri" pitchFamily="34" charset="0"/>
              <a:cs typeface="Arial" pitchFamily="34" charset="0"/>
            </a:endParaRPr>
          </a:p>
          <a:p>
            <a:pPr marL="365125" indent="-27305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400" dirty="0" smtClean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304800" y="609600"/>
            <a:ext cx="8458200" cy="914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it-IT" sz="3200" dirty="0" smtClean="0">
                <a:latin typeface="Calibri" pitchFamily="34" charset="0"/>
                <a:ea typeface="+mj-ea"/>
                <a:cs typeface="+mj-cs"/>
              </a:rPr>
              <a:t>Status </a:t>
            </a:r>
            <a:r>
              <a:rPr lang="it-IT" sz="3200" dirty="0" err="1" smtClean="0">
                <a:latin typeface="Calibri" pitchFamily="34" charset="0"/>
                <a:ea typeface="+mj-ea"/>
                <a:cs typeface="+mj-cs"/>
              </a:rPr>
              <a:t>of</a:t>
            </a:r>
            <a:r>
              <a:rPr lang="it-IT" sz="3200" dirty="0" smtClean="0">
                <a:latin typeface="Calibri" pitchFamily="34" charset="0"/>
                <a:ea typeface="+mj-ea"/>
                <a:cs typeface="+mj-cs"/>
              </a:rPr>
              <a:t> the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en-US" sz="3200" dirty="0" smtClean="0">
                <a:latin typeface="Calibri" pitchFamily="34" charset="0"/>
                <a:cs typeface="Arial" pitchFamily="34" charset="0"/>
              </a:rPr>
              <a:t>San Andreas Fault Natural Laboratory</a:t>
            </a:r>
            <a:r>
              <a:rPr lang="it-IT" sz="3200" dirty="0" smtClean="0">
                <a:latin typeface="Calibri" pitchFamily="34" charset="0"/>
                <a:ea typeface="+mj-ea"/>
                <a:cs typeface="+mj-cs"/>
              </a:rPr>
              <a:t> </a:t>
            </a:r>
            <a:endParaRPr lang="it-IT" sz="3200" dirty="0"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609600" y="1981200"/>
            <a:ext cx="7924800" cy="3276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0363" indent="-360363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Positively reviewed by SAC.</a:t>
            </a:r>
          </a:p>
          <a:p>
            <a:pPr marL="360363" indent="-360363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Proposal reviewed by DCT. </a:t>
            </a:r>
          </a:p>
          <a:p>
            <a:pPr marL="360363" indent="-360363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ESA, DLR and ASI have expressed the intention to support the NL.</a:t>
            </a:r>
          </a:p>
          <a:p>
            <a:pPr marL="360363" indent="-360363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Letter of support by USGS (new rule) received by GSNL Chair.</a:t>
            </a:r>
          </a:p>
          <a:p>
            <a:pPr marL="360363" indent="-360363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§"/>
              <a:defRPr/>
            </a:pPr>
            <a:endParaRPr lang="en-US" sz="2400" dirty="0" smtClean="0">
              <a:latin typeface="Calibri" pitchFamily="34" charset="0"/>
              <a:cs typeface="Arial" pitchFamily="34" charset="0"/>
            </a:endParaRPr>
          </a:p>
          <a:p>
            <a:pPr marL="360363" indent="-360363" algn="ctr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defRPr/>
            </a:pPr>
            <a:r>
              <a:rPr lang="en-US" sz="2400" b="1" dirty="0" smtClean="0">
                <a:latin typeface="Calibri" pitchFamily="34" charset="0"/>
                <a:cs typeface="Arial" pitchFamily="34" charset="0"/>
              </a:rPr>
              <a:t>We propose to approve the NL at the SIT meeting.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400" dirty="0" smtClean="0">
              <a:latin typeface="Calibri" pitchFamily="34" charset="0"/>
              <a:cs typeface="Arial" pitchFamily="34" charset="0"/>
            </a:endParaRPr>
          </a:p>
          <a:p>
            <a:pPr marL="365125" indent="-27305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400" dirty="0" smtClean="0">
              <a:latin typeface="Calibri" pitchFamily="34" charset="0"/>
              <a:cs typeface="Arial" pitchFamily="34" charset="0"/>
            </a:endParaRPr>
          </a:p>
          <a:p>
            <a:pPr marL="365125" indent="-27305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400" dirty="0" smtClean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304800" y="838200"/>
            <a:ext cx="8458200" cy="533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it-IT" sz="3200" dirty="0" smtClean="0">
                <a:latin typeface="Calibri" pitchFamily="34" charset="0"/>
                <a:ea typeface="+mj-ea"/>
                <a:cs typeface="+mj-cs"/>
              </a:rPr>
              <a:t>New Supersite </a:t>
            </a:r>
            <a:r>
              <a:rPr lang="it-IT" sz="3200" dirty="0" err="1" smtClean="0">
                <a:latin typeface="Calibri" pitchFamily="34" charset="0"/>
                <a:ea typeface="+mj-ea"/>
                <a:cs typeface="+mj-cs"/>
              </a:rPr>
              <a:t>proposals</a:t>
            </a:r>
            <a:endParaRPr lang="it-IT" sz="3200" dirty="0"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609600" y="1981200"/>
            <a:ext cx="7924800" cy="3276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55600" indent="-35560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§"/>
              <a:defRPr/>
            </a:pPr>
            <a:r>
              <a:rPr lang="en-US" sz="2400" b="1" dirty="0" err="1" smtClean="0">
                <a:latin typeface="Calibri" pitchFamily="34" charset="0"/>
                <a:cs typeface="Arial" pitchFamily="34" charset="0"/>
              </a:rPr>
              <a:t>Sinabung</a:t>
            </a:r>
            <a:r>
              <a:rPr lang="en-US" sz="2400" b="1" dirty="0" smtClean="0">
                <a:latin typeface="Calibri" pitchFamily="34" charset="0"/>
                <a:cs typeface="Arial" pitchFamily="34" charset="0"/>
              </a:rPr>
              <a:t> volcano Event Supersite 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(M. Poland, USGS) - </a:t>
            </a:r>
            <a:r>
              <a:rPr lang="en-US" sz="2400" u="sng" dirty="0" smtClean="0">
                <a:latin typeface="Calibri" pitchFamily="34" charset="0"/>
                <a:cs typeface="Arial" pitchFamily="34" charset="0"/>
              </a:rPr>
              <a:t>positively evaluated by DCT 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(DLR, ASI)</a:t>
            </a:r>
          </a:p>
          <a:p>
            <a:pPr marL="355600" indent="-35560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Calibri" pitchFamily="34" charset="0"/>
                <a:cs typeface="Arial" pitchFamily="34" charset="0"/>
              </a:rPr>
              <a:t>Permanent Supersite in the Southern Andes 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(L. Lara, SERNAGEOMIN) – </a:t>
            </a:r>
            <a:r>
              <a:rPr lang="en-US" sz="2400" u="sng" dirty="0" smtClean="0">
                <a:latin typeface="Calibri" pitchFamily="34" charset="0"/>
                <a:cs typeface="Arial" pitchFamily="34" charset="0"/>
              </a:rPr>
              <a:t>under review by SAC</a:t>
            </a:r>
          </a:p>
          <a:p>
            <a:pPr marL="355600" indent="-35560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Calibri" pitchFamily="34" charset="0"/>
                <a:cs typeface="Arial" pitchFamily="34" charset="0"/>
              </a:rPr>
              <a:t>Permanent Supersite on the </a:t>
            </a:r>
            <a:r>
              <a:rPr lang="en-US" sz="2400" b="1" dirty="0" err="1" smtClean="0">
                <a:latin typeface="Calibri" pitchFamily="34" charset="0"/>
                <a:cs typeface="Arial" pitchFamily="34" charset="0"/>
              </a:rPr>
              <a:t>Virunga</a:t>
            </a:r>
            <a:r>
              <a:rPr lang="en-US" sz="2400" b="1" dirty="0" smtClean="0">
                <a:latin typeface="Calibri" pitchFamily="34" charset="0"/>
                <a:cs typeface="Arial" pitchFamily="34" charset="0"/>
              </a:rPr>
              <a:t> volcanic zone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, D.R. of Congo (C. </a:t>
            </a:r>
            <a:r>
              <a:rPr lang="en-US" sz="2400" dirty="0" err="1" smtClean="0">
                <a:latin typeface="Calibri" pitchFamily="34" charset="0"/>
                <a:cs typeface="Arial" pitchFamily="34" charset="0"/>
              </a:rPr>
              <a:t>Balagizi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  <a:cs typeface="Arial" pitchFamily="34" charset="0"/>
              </a:rPr>
              <a:t>Goma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Arial" pitchFamily="34" charset="0"/>
              </a:rPr>
              <a:t>Volc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. Obs.) – </a:t>
            </a:r>
            <a:r>
              <a:rPr lang="en-US" sz="2400" u="sng" dirty="0" smtClean="0">
                <a:latin typeface="Calibri" pitchFamily="34" charset="0"/>
                <a:cs typeface="Arial" pitchFamily="34" charset="0"/>
              </a:rPr>
              <a:t>to be submitted soon</a:t>
            </a:r>
          </a:p>
          <a:p>
            <a:pPr marL="355600" indent="-35560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Other proposals to be presented/discussed at the EGU conference in April 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§"/>
              <a:defRPr/>
            </a:pPr>
            <a:endParaRPr lang="en-US" sz="2400" dirty="0" smtClean="0">
              <a:latin typeface="Calibri" pitchFamily="34" charset="0"/>
              <a:cs typeface="Arial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400" dirty="0" smtClean="0">
              <a:latin typeface="Calibri" pitchFamily="34" charset="0"/>
              <a:cs typeface="Arial" pitchFamily="34" charset="0"/>
            </a:endParaRPr>
          </a:p>
          <a:p>
            <a:pPr marL="365125" indent="-27305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400" dirty="0" smtClean="0">
              <a:latin typeface="Calibri" pitchFamily="34" charset="0"/>
              <a:cs typeface="Arial" pitchFamily="34" charset="0"/>
            </a:endParaRPr>
          </a:p>
          <a:p>
            <a:pPr marL="365125" indent="-27305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400" dirty="0" smtClean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304800" y="838200"/>
            <a:ext cx="8458200" cy="1447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it-IT" sz="2400" dirty="0" err="1" smtClean="0">
                <a:latin typeface="Calibri" pitchFamily="34" charset="0"/>
                <a:ea typeface="+mj-ea"/>
                <a:cs typeface="+mj-cs"/>
              </a:rPr>
              <a:t>Permanent</a:t>
            </a:r>
            <a:r>
              <a:rPr lang="it-IT" sz="2400" dirty="0" smtClean="0">
                <a:latin typeface="Calibri" pitchFamily="34" charset="0"/>
                <a:ea typeface="+mj-ea"/>
                <a:cs typeface="+mj-cs"/>
              </a:rPr>
              <a:t> Supersite </a:t>
            </a:r>
            <a:r>
              <a:rPr lang="it-IT" sz="2400" dirty="0" err="1" smtClean="0">
                <a:latin typeface="Calibri" pitchFamily="34" charset="0"/>
                <a:ea typeface="+mj-ea"/>
                <a:cs typeface="+mj-cs"/>
              </a:rPr>
              <a:t>proposal</a:t>
            </a:r>
            <a:r>
              <a:rPr lang="it-IT" sz="2400" dirty="0" smtClean="0">
                <a:latin typeface="Calibri" pitchFamily="34" charset="0"/>
                <a:ea typeface="+mj-ea"/>
                <a:cs typeface="+mj-cs"/>
              </a:rPr>
              <a:t>: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Coupled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geohazards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at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Southern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Andes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: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Copahue-Lanín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arc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volcanoes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and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adjacent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crustal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faults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(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GeoHaZSA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)</a:t>
            </a:r>
          </a:p>
          <a:p>
            <a:pPr lvl="0" algn="ctr" fontAlgn="auto">
              <a:spcAft>
                <a:spcPts val="0"/>
              </a:spcAft>
              <a:defRPr/>
            </a:pPr>
            <a:endParaRPr lang="it-IT" sz="2800" dirty="0"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6" name="Imagen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"/>
          <a:stretch>
            <a:fillRect/>
          </a:stretch>
        </p:blipFill>
        <p:spPr bwMode="auto">
          <a:xfrm>
            <a:off x="0" y="2235152"/>
            <a:ext cx="2935447" cy="4622848"/>
          </a:xfrm>
          <a:prstGeom prst="rect">
            <a:avLst/>
          </a:prstGeom>
          <a:noFill/>
          <a:extLst>
            <a:ext uri="{FAA26D3D-D897-4be2-8F04-BA451C77F1D7}">
              <ma14:placeholderFlag xmlns:lc="http://schemas.openxmlformats.org/drawingml/2006/lockedCanvas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7" name="Imagen 9"/>
          <p:cNvPicPr/>
          <p:nvPr/>
        </p:nvPicPr>
        <p:blipFill>
          <a:blip r:embed="rId4" cstate="print"/>
          <a:srcRect l="3808"/>
          <a:stretch>
            <a:fillRect/>
          </a:stretch>
        </p:blipFill>
        <p:spPr>
          <a:xfrm>
            <a:off x="2971800" y="2209800"/>
            <a:ext cx="6196034" cy="4487333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371600" y="3048000"/>
            <a:ext cx="4572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304800" y="838200"/>
            <a:ext cx="8458200" cy="1447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Coupled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geohazards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at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Southern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Andes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: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Copahue-Lanín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arc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volcanoes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and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adjacent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crustal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faults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(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GeoHaZSA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)</a:t>
            </a:r>
          </a:p>
          <a:p>
            <a:pPr lvl="0" algn="ctr" fontAlgn="auto">
              <a:spcAft>
                <a:spcPts val="0"/>
              </a:spcAft>
              <a:defRPr/>
            </a:pPr>
            <a:endParaRPr lang="it-IT" sz="2400" dirty="0" smtClean="0">
              <a:latin typeface="Calibri" pitchFamily="34" charset="0"/>
              <a:ea typeface="+mj-ea"/>
              <a:cs typeface="+mj-cs"/>
            </a:endParaRPr>
          </a:p>
          <a:p>
            <a:pPr lvl="0" algn="ctr" fontAlgn="auto">
              <a:spcAft>
                <a:spcPts val="0"/>
              </a:spcAft>
              <a:defRPr/>
            </a:pPr>
            <a:r>
              <a:rPr lang="it-IT" sz="2400" dirty="0" err="1" smtClean="0">
                <a:latin typeface="Calibri" pitchFamily="34" charset="0"/>
                <a:ea typeface="+mj-ea"/>
                <a:cs typeface="+mj-cs"/>
              </a:rPr>
              <a:t>General</a:t>
            </a:r>
            <a:r>
              <a:rPr lang="it-IT" sz="240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it-IT" sz="2400" dirty="0" err="1" smtClean="0">
                <a:latin typeface="Calibri" pitchFamily="34" charset="0"/>
                <a:ea typeface="+mj-ea"/>
                <a:cs typeface="+mj-cs"/>
              </a:rPr>
              <a:t>features</a:t>
            </a:r>
            <a:r>
              <a:rPr lang="it-IT" sz="2400" dirty="0" smtClean="0">
                <a:latin typeface="Calibri" pitchFamily="34" charset="0"/>
                <a:ea typeface="+mj-ea"/>
                <a:cs typeface="+mj-cs"/>
              </a:rPr>
              <a:t>:</a:t>
            </a:r>
            <a:endParaRPr lang="it-IT" sz="2400" dirty="0"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609600" y="2514600"/>
            <a:ext cx="7924800" cy="3276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55600" indent="-35560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~50 x 200 km area, covering 9 </a:t>
            </a:r>
            <a:r>
              <a:rPr lang="en-US" sz="2400" dirty="0" err="1" smtClean="0">
                <a:latin typeface="Calibri" pitchFamily="34" charset="0"/>
                <a:cs typeface="Arial" pitchFamily="34" charset="0"/>
              </a:rPr>
              <a:t>stratovolcanoes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, 2 volcanic fields, a large strike-slip fault</a:t>
            </a:r>
          </a:p>
          <a:p>
            <a:pPr marL="355600" indent="-35560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Strong volcanic hazards - lahars, </a:t>
            </a:r>
            <a:r>
              <a:rPr lang="en-US" sz="2400" dirty="0" err="1" smtClean="0">
                <a:latin typeface="Calibri" pitchFamily="34" charset="0"/>
                <a:cs typeface="Arial" pitchFamily="34" charset="0"/>
              </a:rPr>
              <a:t>tephra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 fallout, ash plumes; +  seismic hazard</a:t>
            </a:r>
          </a:p>
          <a:p>
            <a:pPr marL="355600" indent="-35560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80 eruptions since the 1900 </a:t>
            </a:r>
          </a:p>
          <a:p>
            <a:pPr marL="355600" indent="-35560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Potentially affected population ~200 k</a:t>
            </a:r>
          </a:p>
          <a:p>
            <a:pPr marL="355600" indent="-35560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EO data not widely used, little local capacity</a:t>
            </a:r>
          </a:p>
          <a:p>
            <a:pPr marL="355600" indent="-35560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GEO Chile strongly supports the proposal</a:t>
            </a:r>
          </a:p>
          <a:p>
            <a:pPr marL="355600" indent="-355600" algn="just" fontAlgn="auto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§"/>
              <a:defRPr/>
            </a:pPr>
            <a:endParaRPr lang="en-US" sz="2400" dirty="0" smtClean="0">
              <a:latin typeface="Calibri" pitchFamily="34" charset="0"/>
              <a:cs typeface="Arial" pitchFamily="34" charset="0"/>
            </a:endParaRPr>
          </a:p>
          <a:p>
            <a:pPr algn="just" fontAlgn="auto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§"/>
              <a:defRPr/>
            </a:pPr>
            <a:endParaRPr lang="en-US" sz="2400" dirty="0" smtClean="0">
              <a:latin typeface="Calibri" pitchFamily="34" charset="0"/>
              <a:cs typeface="Arial" pitchFamily="34" charset="0"/>
            </a:endParaRPr>
          </a:p>
          <a:p>
            <a:pPr marL="365125" indent="-273050" algn="just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400" dirty="0" smtClean="0">
              <a:latin typeface="Calibri" pitchFamily="34" charset="0"/>
              <a:cs typeface="Arial" pitchFamily="34" charset="0"/>
            </a:endParaRPr>
          </a:p>
          <a:p>
            <a:pPr marL="365125" indent="-273050" algn="just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400" dirty="0" smtClean="0">
              <a:latin typeface="Calibri" pitchFamily="34" charset="0"/>
              <a:cs typeface="Arial" pitchFamily="34" charset="0"/>
            </a:endParaRPr>
          </a:p>
          <a:p>
            <a:pPr marL="365125" indent="-273050" algn="just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400" dirty="0" smtClean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304800" y="762000"/>
            <a:ext cx="8458200" cy="1447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Coupled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geohazards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at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Southern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Andes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: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Copahue-Lanín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arc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volcanoes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and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adjacent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crustal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faults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 (</a:t>
            </a:r>
            <a:r>
              <a:rPr lang="it-IT" sz="2800" dirty="0" err="1" smtClean="0">
                <a:latin typeface="Calibri" pitchFamily="34" charset="0"/>
                <a:ea typeface="+mj-ea"/>
                <a:cs typeface="+mj-cs"/>
              </a:rPr>
              <a:t>GeoHaZSA</a:t>
            </a:r>
            <a:r>
              <a:rPr lang="it-IT" sz="2800" dirty="0" smtClean="0">
                <a:latin typeface="Calibri" pitchFamily="34" charset="0"/>
                <a:ea typeface="+mj-ea"/>
                <a:cs typeface="+mj-cs"/>
              </a:rPr>
              <a:t>)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it-IT" sz="900" dirty="0" smtClean="0">
                <a:latin typeface="Calibri" pitchFamily="34" charset="0"/>
                <a:ea typeface="+mj-ea"/>
                <a:cs typeface="+mj-cs"/>
              </a:rPr>
              <a:t> 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it-IT" sz="2400" dirty="0" err="1" smtClean="0">
                <a:latin typeface="Calibri" pitchFamily="34" charset="0"/>
                <a:ea typeface="+mj-ea"/>
                <a:cs typeface="+mj-cs"/>
              </a:rPr>
              <a:t>Main</a:t>
            </a:r>
            <a:r>
              <a:rPr lang="it-IT" sz="240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it-IT" sz="2400" dirty="0" err="1" smtClean="0">
                <a:latin typeface="Calibri" pitchFamily="34" charset="0"/>
                <a:ea typeface="+mj-ea"/>
                <a:cs typeface="+mj-cs"/>
              </a:rPr>
              <a:t>goals</a:t>
            </a:r>
            <a:r>
              <a:rPr lang="it-IT" sz="2400" dirty="0" smtClean="0">
                <a:latin typeface="Calibri" pitchFamily="34" charset="0"/>
                <a:ea typeface="+mj-ea"/>
                <a:cs typeface="+mj-cs"/>
              </a:rPr>
              <a:t>:</a:t>
            </a:r>
            <a:endParaRPr lang="it-IT" sz="2400" dirty="0"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609600" y="2362200"/>
            <a:ext cx="7924800" cy="3276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55600" lvl="0" indent="-35560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§"/>
              <a:defRPr/>
            </a:pPr>
            <a:r>
              <a:rPr lang="en-CA" sz="2400" dirty="0" smtClean="0">
                <a:latin typeface="Calibri" pitchFamily="34" charset="0"/>
                <a:cs typeface="Arial" pitchFamily="34" charset="0"/>
              </a:rPr>
              <a:t>To establish regional source models for faults/volcanoes.</a:t>
            </a:r>
            <a:endParaRPr lang="it-IT" sz="2400" dirty="0" smtClean="0">
              <a:latin typeface="Calibri" pitchFamily="34" charset="0"/>
              <a:cs typeface="Arial" pitchFamily="34" charset="0"/>
            </a:endParaRPr>
          </a:p>
          <a:p>
            <a:pPr marL="355600" lvl="0" indent="-35560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§"/>
              <a:defRPr/>
            </a:pPr>
            <a:r>
              <a:rPr lang="en-CA" sz="2400" dirty="0" smtClean="0">
                <a:latin typeface="Calibri" pitchFamily="34" charset="0"/>
                <a:cs typeface="Arial" pitchFamily="34" charset="0"/>
              </a:rPr>
              <a:t>To develop a rapid strategy for ground deformation monitoring based on InSAR.</a:t>
            </a:r>
            <a:endParaRPr lang="it-IT" sz="2400" dirty="0" smtClean="0">
              <a:latin typeface="Calibri" pitchFamily="34" charset="0"/>
              <a:cs typeface="Arial" pitchFamily="34" charset="0"/>
            </a:endParaRPr>
          </a:p>
          <a:p>
            <a:pPr marL="355600" lvl="0" indent="-35560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§"/>
              <a:defRPr/>
            </a:pPr>
            <a:r>
              <a:rPr lang="en-CA" sz="2400" dirty="0" smtClean="0">
                <a:latin typeface="Calibri" pitchFamily="34" charset="0"/>
                <a:cs typeface="Arial" pitchFamily="34" charset="0"/>
              </a:rPr>
              <a:t>To develop an early warning system for volcanic unrest based on InSAR, GPS, seismicity and gas measurements.</a:t>
            </a:r>
            <a:endParaRPr lang="it-IT" sz="2400" dirty="0" smtClean="0">
              <a:latin typeface="Calibri" pitchFamily="34" charset="0"/>
              <a:cs typeface="Arial" pitchFamily="34" charset="0"/>
            </a:endParaRPr>
          </a:p>
          <a:p>
            <a:pPr marL="355600" lvl="0" indent="-35560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§"/>
              <a:defRPr/>
            </a:pPr>
            <a:r>
              <a:rPr lang="en-CA" sz="2400" dirty="0" smtClean="0">
                <a:latin typeface="Calibri" pitchFamily="34" charset="0"/>
                <a:cs typeface="Arial" pitchFamily="34" charset="0"/>
              </a:rPr>
              <a:t>To improve capability to measure effusion/emission rates.</a:t>
            </a:r>
            <a:endParaRPr lang="it-IT" sz="2400" dirty="0" smtClean="0">
              <a:latin typeface="Calibri" pitchFamily="34" charset="0"/>
              <a:cs typeface="Arial" pitchFamily="34" charset="0"/>
            </a:endParaRPr>
          </a:p>
          <a:p>
            <a:pPr marL="355600" lvl="0" indent="-35560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§"/>
              <a:defRPr/>
            </a:pPr>
            <a:r>
              <a:rPr lang="en-CA" sz="2400" dirty="0" smtClean="0">
                <a:latin typeface="Calibri" pitchFamily="34" charset="0"/>
                <a:cs typeface="Arial" pitchFamily="34" charset="0"/>
              </a:rPr>
              <a:t>To generate high resolution hazards maps.</a:t>
            </a:r>
            <a:endParaRPr lang="it-IT" sz="2400" dirty="0" smtClean="0">
              <a:latin typeface="Calibri" pitchFamily="34" charset="0"/>
              <a:cs typeface="Arial" pitchFamily="34" charset="0"/>
            </a:endParaRPr>
          </a:p>
          <a:p>
            <a:pPr marL="355600" lvl="0" indent="-35560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§"/>
              <a:defRPr/>
            </a:pPr>
            <a:r>
              <a:rPr lang="en-CA" sz="2400" dirty="0" smtClean="0">
                <a:latin typeface="Calibri" pitchFamily="34" charset="0"/>
                <a:cs typeface="Arial" pitchFamily="34" charset="0"/>
              </a:rPr>
              <a:t>To provide information to first responders, society and scientific communities.</a:t>
            </a:r>
            <a:endParaRPr lang="it-IT" sz="2400" dirty="0" smtClean="0">
              <a:latin typeface="Calibri" pitchFamily="34" charset="0"/>
              <a:cs typeface="Arial" pitchFamily="34" charset="0"/>
            </a:endParaRPr>
          </a:p>
          <a:p>
            <a:pPr marL="355600" indent="-35560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§"/>
              <a:defRPr/>
            </a:pPr>
            <a:endParaRPr lang="en-US" sz="2400" dirty="0" smtClean="0">
              <a:latin typeface="Calibri" pitchFamily="34" charset="0"/>
              <a:cs typeface="Arial" pitchFamily="34" charset="0"/>
            </a:endParaRPr>
          </a:p>
          <a:p>
            <a:pPr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§"/>
              <a:defRPr/>
            </a:pPr>
            <a:endParaRPr lang="en-US" sz="2400" dirty="0" smtClean="0">
              <a:latin typeface="Calibri" pitchFamily="34" charset="0"/>
              <a:cs typeface="Arial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400" dirty="0" smtClean="0">
              <a:latin typeface="Calibri" pitchFamily="34" charset="0"/>
              <a:cs typeface="Arial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400" dirty="0" smtClean="0">
              <a:latin typeface="Calibri" pitchFamily="34" charset="0"/>
              <a:cs typeface="Arial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400" dirty="0" smtClean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ramonto">
  <a:themeElements>
    <a:clrScheme name="Tramont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Tramont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amont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11474</TotalTime>
  <Words>1266</Words>
  <Application>Microsoft Office PowerPoint</Application>
  <PresentationFormat>Presentazione su schermo (4:3)</PresentationFormat>
  <Paragraphs>188</Paragraphs>
  <Slides>16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28" baseType="lpstr">
      <vt:lpstr>Arial</vt:lpstr>
      <vt:lpstr>Arial Unicode MS</vt:lpstr>
      <vt:lpstr>Calibri</vt:lpstr>
      <vt:lpstr>Cambria-Bold</vt:lpstr>
      <vt:lpstr>Georgia</vt:lpstr>
      <vt:lpstr>Times New Roman</vt:lpstr>
      <vt:lpstr>Trebuchet MS</vt:lpstr>
      <vt:lpstr>Verdana</vt:lpstr>
      <vt:lpstr>Wingdings</vt:lpstr>
      <vt:lpstr>Wingdings 2</vt:lpstr>
      <vt:lpstr>Personalizza struttura</vt:lpstr>
      <vt:lpstr>Tramonto</vt:lpstr>
      <vt:lpstr>Status of the GSNL initiative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INGV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Stefano</dc:creator>
  <cp:lastModifiedBy>utenteasi</cp:lastModifiedBy>
  <cp:revision>468</cp:revision>
  <dcterms:created xsi:type="dcterms:W3CDTF">2010-06-14T07:49:16Z</dcterms:created>
  <dcterms:modified xsi:type="dcterms:W3CDTF">2017-03-16T10:45:53Z</dcterms:modified>
</cp:coreProperties>
</file>