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60" r:id="rId2"/>
    <p:sldId id="449" r:id="rId3"/>
    <p:sldId id="596" r:id="rId4"/>
    <p:sldId id="443" r:id="rId5"/>
    <p:sldId id="613" r:id="rId6"/>
    <p:sldId id="614" r:id="rId7"/>
    <p:sldId id="573" r:id="rId8"/>
    <p:sldId id="600" r:id="rId9"/>
    <p:sldId id="584" r:id="rId10"/>
    <p:sldId id="583" r:id="rId11"/>
    <p:sldId id="618" r:id="rId12"/>
    <p:sldId id="616" r:id="rId13"/>
    <p:sldId id="598" r:id="rId14"/>
    <p:sldId id="617" r:id="rId15"/>
    <p:sldId id="603" r:id="rId16"/>
    <p:sldId id="602" r:id="rId17"/>
    <p:sldId id="609" r:id="rId18"/>
    <p:sldId id="620" r:id="rId19"/>
    <p:sldId id="621" r:id="rId20"/>
    <p:sldId id="622" r:id="rId21"/>
    <p:sldId id="585" r:id="rId22"/>
    <p:sldId id="411" r:id="rId23"/>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4277">
          <p15:clr>
            <a:srgbClr val="A4A3A4"/>
          </p15:clr>
        </p15:guide>
        <p15:guide id="2"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atgen" initials="PM" lastIdx="1" clrIdx="0"/>
  <p:cmAuthor id="1" name="Bally" initials="P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a:srgbClr val="002A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8" autoAdjust="0"/>
    <p:restoredTop sz="94682" autoAdjust="0"/>
  </p:normalViewPr>
  <p:slideViewPr>
    <p:cSldViewPr snapToGrid="0" snapToObjects="1">
      <p:cViewPr varScale="1">
        <p:scale>
          <a:sx n="75" d="100"/>
          <a:sy n="75" d="100"/>
        </p:scale>
        <p:origin x="62" y="110"/>
      </p:cViewPr>
      <p:guideLst>
        <p:guide orient="horz" pos="4277"/>
        <p:guide pos="2893"/>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100" d="100"/>
        <a:sy n="100" d="100"/>
      </p:scale>
      <p:origin x="0" y="-9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0A69F09-9DF7-40DA-AFC1-E292B9A543FE}" type="datetimeFigureOut">
              <a:rPr lang="en-GB" smtClean="0"/>
              <a:t>04/09/2017</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07E1D14-1362-435D-B2A7-59F51FF06C7D}" type="slidenum">
              <a:rPr lang="en-GB" smtClean="0"/>
              <a:t>‹N›</a:t>
            </a:fld>
            <a:endParaRPr lang="en-GB"/>
          </a:p>
        </p:txBody>
      </p:sp>
    </p:spTree>
    <p:extLst>
      <p:ext uri="{BB962C8B-B14F-4D97-AF65-F5344CB8AC3E}">
        <p14:creationId xmlns:p14="http://schemas.microsoft.com/office/powerpoint/2010/main" val="35351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9/4/2017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‹N›</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extLst>
      <p:ext uri="{BB962C8B-B14F-4D97-AF65-F5344CB8AC3E}">
        <p14:creationId xmlns:p14="http://schemas.microsoft.com/office/powerpoint/2010/main" val="2432119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principles</a:t>
            </a:r>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19</a:t>
            </a:fld>
            <a:endParaRPr lang="en-US"/>
          </a:p>
        </p:txBody>
      </p:sp>
    </p:spTree>
    <p:extLst>
      <p:ext uri="{BB962C8B-B14F-4D97-AF65-F5344CB8AC3E}">
        <p14:creationId xmlns:p14="http://schemas.microsoft.com/office/powerpoint/2010/main" val="58547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2940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76242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Triangles</a:t>
            </a:r>
            <a:r>
              <a:rPr lang="en-US" baseline="0" dirty="0" smtClean="0"/>
              <a:t> are all volcanoes in Latin America. Red triangles are target volcanoes from the CEOS pilot plan. Black boxes and text show regions for planned quarterly monitoring with C-Band (Sentinel-1) and L-Band (ALOS 2) </a:t>
            </a:r>
            <a:r>
              <a:rPr lang="en-US" baseline="0" dirty="0" err="1" smtClean="0"/>
              <a:t>InSAR</a:t>
            </a:r>
            <a:r>
              <a:rPr lang="en-US" baseline="0" dirty="0" smtClean="0"/>
              <a:t>. Grey text shows the local end users (monitoring agency).</a:t>
            </a:r>
            <a:endParaRPr lang="en-US" dirty="0"/>
          </a:p>
        </p:txBody>
      </p:sp>
      <p:sp>
        <p:nvSpPr>
          <p:cNvPr id="4" name="Slide Number Placeholder 3"/>
          <p:cNvSpPr>
            <a:spLocks noGrp="1"/>
          </p:cNvSpPr>
          <p:nvPr>
            <p:ph type="sldNum" sz="quarter" idx="10"/>
          </p:nvPr>
        </p:nvSpPr>
        <p:spPr/>
        <p:txBody>
          <a:bodyPr/>
          <a:lstStyle/>
          <a:p>
            <a:fld id="{82C408E8-EF38-544A-BDA5-954CBADD625C}" type="slidenum">
              <a:rPr lang="en-US" smtClean="0"/>
              <a:t>4</a:t>
            </a:fld>
            <a:endParaRPr lang="en-US"/>
          </a:p>
        </p:txBody>
      </p:sp>
    </p:spTree>
    <p:extLst>
      <p:ext uri="{BB962C8B-B14F-4D97-AF65-F5344CB8AC3E}">
        <p14:creationId xmlns:p14="http://schemas.microsoft.com/office/powerpoint/2010/main" val="288905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74564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17251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smtClean="0">
                <a:solidFill>
                  <a:schemeClr val="tx1"/>
                </a:solidFill>
                <a:effectLst/>
                <a:latin typeface="+mn-lt"/>
                <a:ea typeface="ＭＳ Ｐゴシック" pitchFamily="-106" charset="-128"/>
                <a:cs typeface="ＭＳ Ｐゴシック" pitchFamily="-106" charset="-128"/>
              </a:rPr>
              <a:t>map</a:t>
            </a:r>
            <a:r>
              <a:rPr lang="it-IT" sz="1200" kern="1200" dirty="0" smtClean="0">
                <a:solidFill>
                  <a:schemeClr val="tx1"/>
                </a:solidFill>
                <a:effectLst/>
                <a:latin typeface="+mn-lt"/>
                <a:ea typeface="ＭＳ Ｐゴシック" pitchFamily="-106" charset="-128"/>
                <a:cs typeface="ＭＳ Ｐゴシック" pitchFamily="-106" charset="-128"/>
              </a:rPr>
              <a:t> </a:t>
            </a:r>
            <a:r>
              <a:rPr lang="it-IT" sz="1200" kern="1200" dirty="0" err="1" smtClean="0">
                <a:solidFill>
                  <a:schemeClr val="tx1"/>
                </a:solidFill>
                <a:effectLst/>
                <a:latin typeface="+mn-lt"/>
                <a:ea typeface="ＭＳ Ｐゴシック" pitchFamily="-106" charset="-128"/>
                <a:cs typeface="ＭＳ Ｐゴシック" pitchFamily="-106" charset="-128"/>
              </a:rPr>
              <a:t>topographic</a:t>
            </a:r>
            <a:r>
              <a:rPr lang="it-IT" sz="1200" kern="1200" dirty="0" smtClean="0">
                <a:solidFill>
                  <a:schemeClr val="tx1"/>
                </a:solidFill>
                <a:effectLst/>
                <a:latin typeface="+mn-lt"/>
                <a:ea typeface="ＭＳ Ｐゴシック" pitchFamily="-106" charset="-128"/>
                <a:cs typeface="ＭＳ Ｐゴシック" pitchFamily="-106" charset="-128"/>
              </a:rPr>
              <a:t> </a:t>
            </a:r>
            <a:r>
              <a:rPr lang="it-IT" sz="1200" kern="1200" dirty="0" err="1" smtClean="0">
                <a:solidFill>
                  <a:schemeClr val="tx1"/>
                </a:solidFill>
                <a:effectLst/>
                <a:latin typeface="+mn-lt"/>
                <a:ea typeface="ＭＳ Ｐゴシック" pitchFamily="-106" charset="-128"/>
                <a:cs typeface="ＭＳ Ｐゴシック" pitchFamily="-106" charset="-128"/>
              </a:rPr>
              <a:t>change</a:t>
            </a:r>
            <a:r>
              <a:rPr lang="it-IT" sz="1200" kern="1200" dirty="0" smtClean="0">
                <a:solidFill>
                  <a:schemeClr val="tx1"/>
                </a:solidFill>
                <a:effectLst/>
                <a:latin typeface="+mn-lt"/>
                <a:ea typeface="ＭＳ Ｐゴシック" pitchFamily="-106" charset="-128"/>
                <a:cs typeface="ＭＳ Ｐゴシック" pitchFamily="-106" charset="-128"/>
              </a:rPr>
              <a:t> to </a:t>
            </a:r>
            <a:r>
              <a:rPr lang="it-IT" sz="1200" kern="1200" dirty="0" err="1" smtClean="0">
                <a:solidFill>
                  <a:schemeClr val="tx1"/>
                </a:solidFill>
                <a:effectLst/>
                <a:latin typeface="+mn-lt"/>
                <a:ea typeface="ＭＳ Ｐゴシック" pitchFamily="-106" charset="-128"/>
                <a:cs typeface="ＭＳ Ｐゴシック" pitchFamily="-106" charset="-128"/>
              </a:rPr>
              <a:t>get</a:t>
            </a:r>
            <a:r>
              <a:rPr lang="it-IT" sz="1200" kern="1200" dirty="0" smtClean="0">
                <a:solidFill>
                  <a:schemeClr val="tx1"/>
                </a:solidFill>
                <a:effectLst/>
                <a:latin typeface="+mn-lt"/>
                <a:ea typeface="ＭＳ Ｐゴシック" pitchFamily="-106" charset="-128"/>
                <a:cs typeface="ＭＳ Ｐゴシック" pitchFamily="-106" charset="-128"/>
              </a:rPr>
              <a:t> </a:t>
            </a:r>
            <a:r>
              <a:rPr lang="it-IT" sz="1200" kern="1200" dirty="0" err="1" smtClean="0">
                <a:solidFill>
                  <a:schemeClr val="tx1"/>
                </a:solidFill>
                <a:effectLst/>
                <a:latin typeface="+mn-lt"/>
                <a:ea typeface="ＭＳ Ｐゴシック" pitchFamily="-106" charset="-128"/>
                <a:cs typeface="ＭＳ Ｐゴシック" pitchFamily="-106" charset="-128"/>
              </a:rPr>
              <a:t>eruption</a:t>
            </a:r>
            <a:r>
              <a:rPr lang="it-IT" sz="1200" kern="1200" dirty="0" smtClean="0">
                <a:solidFill>
                  <a:schemeClr val="tx1"/>
                </a:solidFill>
                <a:effectLst/>
                <a:latin typeface="+mn-lt"/>
                <a:ea typeface="ＭＳ Ｐゴシック" pitchFamily="-106" charset="-128"/>
                <a:cs typeface="ＭＳ Ｐゴシック" pitchFamily="-106" charset="-128"/>
              </a:rPr>
              <a:t> </a:t>
            </a:r>
            <a:r>
              <a:rPr lang="it-IT" sz="1200" kern="1200" dirty="0" err="1" smtClean="0">
                <a:solidFill>
                  <a:schemeClr val="tx1"/>
                </a:solidFill>
                <a:effectLst/>
                <a:latin typeface="+mn-lt"/>
                <a:ea typeface="ＭＳ Ｐゴシック" pitchFamily="-106" charset="-128"/>
                <a:cs typeface="ＭＳ Ｐゴシック" pitchFamily="-106" charset="-128"/>
              </a:rPr>
              <a:t>rates</a:t>
            </a:r>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8</a:t>
            </a:fld>
            <a:endParaRPr lang="en-US"/>
          </a:p>
        </p:txBody>
      </p:sp>
    </p:spTree>
    <p:extLst>
      <p:ext uri="{BB962C8B-B14F-4D97-AF65-F5344CB8AC3E}">
        <p14:creationId xmlns:p14="http://schemas.microsoft.com/office/powerpoint/2010/main" val="265417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14</a:t>
            </a:fld>
            <a:endParaRPr lang="en-US"/>
          </a:p>
        </p:txBody>
      </p:sp>
    </p:spTree>
    <p:extLst>
      <p:ext uri="{BB962C8B-B14F-4D97-AF65-F5344CB8AC3E}">
        <p14:creationId xmlns:p14="http://schemas.microsoft.com/office/powerpoint/2010/main" val="316870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31D474-A30B-46C7-A7CB-BF5BB52F9BBE}" type="slidenum">
              <a:rPr lang="en-US" smtClean="0"/>
              <a:pPr>
                <a:defRPr/>
              </a:pPr>
              <a:t>15</a:t>
            </a:fld>
            <a:endParaRPr lang="en-US"/>
          </a:p>
        </p:txBody>
      </p:sp>
    </p:spTree>
    <p:extLst>
      <p:ext uri="{BB962C8B-B14F-4D97-AF65-F5344CB8AC3E}">
        <p14:creationId xmlns:p14="http://schemas.microsoft.com/office/powerpoint/2010/main" val="2521575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‹N›</a:t>
            </a:fld>
            <a:endParaRPr lang="en-US"/>
          </a:p>
        </p:txBody>
      </p:sp>
      <p:sp>
        <p:nvSpPr>
          <p:cNvPr id="3" name="Rectangle 2"/>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4" name="TextBox 3"/>
          <p:cNvSpPr txBox="1"/>
          <p:nvPr userDrawn="1"/>
        </p:nvSpPr>
        <p:spPr>
          <a:xfrm>
            <a:off x="65314" y="506186"/>
            <a:ext cx="1616730"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#8</a:t>
            </a:r>
          </a:p>
          <a:p>
            <a:r>
              <a:rPr lang="en-US" sz="1000" baseline="0" dirty="0" smtClean="0">
                <a:solidFill>
                  <a:schemeClr val="bg1"/>
                </a:solidFill>
              </a:rPr>
              <a:t>Buenos Aires, Argentina</a:t>
            </a:r>
          </a:p>
          <a:p>
            <a:r>
              <a:rPr lang="en-US" sz="1000" baseline="0" dirty="0" smtClean="0">
                <a:solidFill>
                  <a:schemeClr val="bg1"/>
                </a:solidFill>
              </a:rPr>
              <a:t>4–8 September, 2017</a:t>
            </a:r>
            <a:endParaRPr lang="en-US" sz="1000" dirty="0">
              <a:solidFill>
                <a:schemeClr val="bg1"/>
              </a:solidFill>
            </a:endParaRPr>
          </a:p>
        </p:txBody>
      </p:sp>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78A4C7-619F-6A42-96DE-810EE6B9387E}" type="datetimeFigureOut">
              <a:rPr lang="en-US" smtClean="0"/>
              <a:t>9/4/2017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D591D0C-C0FA-874C-9669-C81633C717A2}" type="slidenum">
              <a:rPr lang="en-US" smtClean="0"/>
              <a:t>‹N›</a:t>
            </a:fld>
            <a:endParaRPr lang="en-US"/>
          </a:p>
        </p:txBody>
      </p:sp>
      <p:sp>
        <p:nvSpPr>
          <p:cNvPr id="7" name="Rectangle 6"/>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9" name="TextBox 3"/>
          <p:cNvSpPr txBox="1"/>
          <p:nvPr userDrawn="1"/>
        </p:nvSpPr>
        <p:spPr>
          <a:xfrm>
            <a:off x="65314" y="506186"/>
            <a:ext cx="1616730"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#8</a:t>
            </a:r>
          </a:p>
          <a:p>
            <a:r>
              <a:rPr lang="en-US" sz="1000" baseline="0" dirty="0" smtClean="0">
                <a:solidFill>
                  <a:schemeClr val="bg1"/>
                </a:solidFill>
              </a:rPr>
              <a:t>Buenos Aires, Argentina</a:t>
            </a:r>
          </a:p>
          <a:p>
            <a:r>
              <a:rPr lang="en-US" sz="1000" baseline="0" dirty="0" smtClean="0">
                <a:solidFill>
                  <a:schemeClr val="bg1"/>
                </a:solidFill>
              </a:rPr>
              <a:t>4–8 September, 2017</a:t>
            </a:r>
            <a:endParaRPr lang="en-US" sz="1000" dirty="0">
              <a:solidFill>
                <a:schemeClr val="bg1"/>
              </a:solidFill>
            </a:endParaRPr>
          </a:p>
        </p:txBody>
      </p:sp>
    </p:spTree>
    <p:extLst>
      <p:ext uri="{BB962C8B-B14F-4D97-AF65-F5344CB8AC3E}">
        <p14:creationId xmlns:p14="http://schemas.microsoft.com/office/powerpoint/2010/main" val="25632496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9/4/2017</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‹N›</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2" name="TextBox 3"/>
          <p:cNvSpPr txBox="1"/>
          <p:nvPr userDrawn="1"/>
        </p:nvSpPr>
        <p:spPr>
          <a:xfrm>
            <a:off x="65314" y="506186"/>
            <a:ext cx="1616730"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#8</a:t>
            </a:r>
          </a:p>
          <a:p>
            <a:r>
              <a:rPr lang="en-US" sz="1000" baseline="0" dirty="0" smtClean="0">
                <a:solidFill>
                  <a:schemeClr val="bg1"/>
                </a:solidFill>
              </a:rPr>
              <a:t>Buenos Aires, Argentina</a:t>
            </a:r>
          </a:p>
          <a:p>
            <a:r>
              <a:rPr lang="en-US" sz="1000" baseline="0" dirty="0" smtClean="0">
                <a:solidFill>
                  <a:schemeClr val="bg1"/>
                </a:solidFill>
              </a:rPr>
              <a:t>4–8 September, 2017</a:t>
            </a:r>
            <a:endParaRPr lang="en-US" sz="1000" dirty="0">
              <a:solidFill>
                <a:schemeClr val="bg1"/>
              </a:solidFill>
            </a:endParaRPr>
          </a:p>
        </p:txBody>
      </p:sp>
    </p:spTree>
    <p:extLst>
      <p:ext uri="{BB962C8B-B14F-4D97-AF65-F5344CB8AC3E}">
        <p14:creationId xmlns:p14="http://schemas.microsoft.com/office/powerpoint/2010/main" val="20077039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5D2E00-AF3C-421B-8183-C899D699904F}" type="datetimeFigureOut">
              <a:rPr lang="en-US" smtClean="0"/>
              <a:t>9/4/2017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021790E-F9B2-4963-B44C-8B80EDDD8883}" type="slidenum">
              <a:rPr lang="en-US" smtClean="0"/>
              <a:t>‹N›</a:t>
            </a:fld>
            <a:endParaRPr lang="en-US"/>
          </a:p>
        </p:txBody>
      </p:sp>
      <p:sp>
        <p:nvSpPr>
          <p:cNvPr id="8" name="Rectangle 7"/>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0" name="TextBox 3"/>
          <p:cNvSpPr txBox="1"/>
          <p:nvPr userDrawn="1"/>
        </p:nvSpPr>
        <p:spPr>
          <a:xfrm>
            <a:off x="65314" y="506186"/>
            <a:ext cx="1616730"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#8</a:t>
            </a:r>
          </a:p>
          <a:p>
            <a:r>
              <a:rPr lang="en-US" sz="1000" baseline="0" dirty="0" smtClean="0">
                <a:solidFill>
                  <a:schemeClr val="bg1"/>
                </a:solidFill>
              </a:rPr>
              <a:t>Buenos Aires, Argentina</a:t>
            </a:r>
          </a:p>
          <a:p>
            <a:r>
              <a:rPr lang="en-US" sz="1000" baseline="0" dirty="0" smtClean="0">
                <a:solidFill>
                  <a:schemeClr val="bg1"/>
                </a:solidFill>
              </a:rPr>
              <a:t>4–8 September, 2017</a:t>
            </a:r>
            <a:endParaRPr lang="en-US" sz="1000" dirty="0">
              <a:solidFill>
                <a:schemeClr val="bg1"/>
              </a:solidFill>
            </a:endParaRPr>
          </a:p>
        </p:txBody>
      </p:sp>
    </p:spTree>
    <p:extLst>
      <p:ext uri="{BB962C8B-B14F-4D97-AF65-F5344CB8AC3E}">
        <p14:creationId xmlns:p14="http://schemas.microsoft.com/office/powerpoint/2010/main" val="19493829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05540"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#4</a:t>
            </a:r>
          </a:p>
          <a:p>
            <a:pPr defTabSz="914400" eaLnBrk="0" hangingPunct="0">
              <a:spcBef>
                <a:spcPts val="0"/>
              </a:spcBef>
              <a:defRPr/>
            </a:pPr>
            <a:r>
              <a:rPr lang="en-US" sz="1000" b="1" baseline="0" dirty="0" err="1" smtClean="0">
                <a:solidFill>
                  <a:srgbClr val="FFFFFF"/>
                </a:solidFill>
                <a:latin typeface="Arial Unicode MS" pitchFamily="-111" charset="0"/>
                <a:ea typeface="ＭＳ Ｐゴシック" pitchFamily="-105" charset="-128"/>
                <a:cs typeface="ＭＳ Ｐゴシック" pitchFamily="-105" charset="-128"/>
              </a:rPr>
              <a:t>Frascati</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Italy</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8-10 September,  2015</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‹N›</a:t>
            </a:fld>
            <a:endParaRPr lang="en-US"/>
          </a:p>
        </p:txBody>
      </p:sp>
      <p:pic>
        <p:nvPicPr>
          <p:cNvPr id="5" name="Picture 4" descr="CEOS_logo_trans_SMALL.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2" name="TextBox 3"/>
          <p:cNvSpPr txBox="1"/>
          <p:nvPr userDrawn="1"/>
        </p:nvSpPr>
        <p:spPr>
          <a:xfrm>
            <a:off x="65314" y="506186"/>
            <a:ext cx="1616730"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#8</a:t>
            </a:r>
          </a:p>
          <a:p>
            <a:r>
              <a:rPr lang="en-US" sz="1000" baseline="0" dirty="0" smtClean="0">
                <a:solidFill>
                  <a:schemeClr val="bg1"/>
                </a:solidFill>
              </a:rPr>
              <a:t>Buenos Aires, Argentina</a:t>
            </a:r>
          </a:p>
          <a:p>
            <a:r>
              <a:rPr lang="en-US" sz="1000" baseline="0" dirty="0" smtClean="0">
                <a:solidFill>
                  <a:schemeClr val="bg1"/>
                </a:solidFill>
              </a:rPr>
              <a:t>4–8 September, 2017</a:t>
            </a:r>
            <a:endParaRPr 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Lst>
  <p:transition spd="slow"/>
  <p:timing>
    <p:tnLst>
      <p:par>
        <p:cTn id="1" dur="indefinite" restart="never" nodeType="tmRoot"/>
      </p:par>
    </p:tnLst>
  </p:timing>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387503" y="172192"/>
            <a:ext cx="8633129" cy="1349277"/>
          </a:xfrm>
        </p:spPr>
        <p:txBody>
          <a:bodyPr/>
          <a:lstStyle/>
          <a:p>
            <a:pPr algn="l"/>
            <a:r>
              <a:rPr lang="en-US" sz="2800" dirty="0" smtClean="0"/>
              <a:t>CEOS Volcano Pilot Project: main results and lesson learned</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latin typeface="Arial" panose="020B0604020202020204" pitchFamily="34" charset="0"/>
                <a:cs typeface="Arial" panose="020B0604020202020204" pitchFamily="34" charset="0"/>
              </a:rPr>
              <a:t>Mike Poland (USGS)</a:t>
            </a:r>
          </a:p>
          <a:p>
            <a:r>
              <a:rPr lang="en-US" b="0" dirty="0" smtClean="0">
                <a:latin typeface="Arial" panose="020B0604020202020204" pitchFamily="34" charset="0"/>
                <a:cs typeface="Arial" panose="020B0604020202020204" pitchFamily="34" charset="0"/>
              </a:rPr>
              <a:t>Simona Zoffoli (ASI)</a:t>
            </a:r>
          </a:p>
          <a:p>
            <a:endParaRPr lang="en-US" sz="1400" b="0" dirty="0" smtClean="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WG Disasters #8</a:t>
            </a:r>
          </a:p>
          <a:p>
            <a:r>
              <a:rPr lang="en-US" b="0" dirty="0" smtClean="0">
                <a:latin typeface="Arial" panose="020B0604020202020204" pitchFamily="34" charset="0"/>
                <a:cs typeface="Arial" panose="020B0604020202020204" pitchFamily="34" charset="0"/>
              </a:rPr>
              <a:t>Buenos Aires, Argentina</a:t>
            </a:r>
          </a:p>
          <a:p>
            <a:r>
              <a:rPr lang="en-US" b="0" dirty="0" smtClean="0">
                <a:latin typeface="Arial" panose="020B0604020202020204" pitchFamily="34" charset="0"/>
                <a:cs typeface="Arial" panose="020B0604020202020204" pitchFamily="34" charset="0"/>
              </a:rPr>
              <a:t>4–6 September 2017</a:t>
            </a:r>
          </a:p>
        </p:txBody>
      </p:sp>
      <p:sp>
        <p:nvSpPr>
          <p:cNvPr id="3" name="Rettangolo 2"/>
          <p:cNvSpPr/>
          <p:nvPr/>
        </p:nvSpPr>
        <p:spPr>
          <a:xfrm>
            <a:off x="387503" y="5120640"/>
            <a:ext cx="8495240" cy="1477328"/>
          </a:xfrm>
          <a:prstGeom prst="rect">
            <a:avLst/>
          </a:prstGeom>
        </p:spPr>
        <p:txBody>
          <a:bodyPr wrap="square">
            <a:spAutoFit/>
          </a:bodyPr>
          <a:lstStyle/>
          <a:p>
            <a:pPr marL="0" indent="0">
              <a:spcBef>
                <a:spcPts val="600"/>
              </a:spcBef>
              <a:spcAft>
                <a:spcPts val="1200"/>
              </a:spcAft>
              <a:buNone/>
            </a:pPr>
            <a:r>
              <a:rPr lang="en-US" b="1" dirty="0" smtClean="0"/>
              <a:t>PILOT TEAM:  </a:t>
            </a:r>
            <a:r>
              <a:rPr lang="en-US" dirty="0" smtClean="0"/>
              <a:t>Juliet </a:t>
            </a:r>
            <a:r>
              <a:rPr lang="en-US" dirty="0"/>
              <a:t>Biggs, David Arnold (</a:t>
            </a:r>
            <a:r>
              <a:rPr lang="en-US" i="1" dirty="0"/>
              <a:t>University of Bristol</a:t>
            </a:r>
            <a:r>
              <a:rPr lang="en-US" dirty="0" smtClean="0"/>
              <a:t>), Susi </a:t>
            </a:r>
            <a:r>
              <a:rPr lang="en-US" dirty="0"/>
              <a:t>Ebmeier (</a:t>
            </a:r>
            <a:r>
              <a:rPr lang="en-US" i="1" dirty="0"/>
              <a:t>University of Leeds</a:t>
            </a:r>
            <a:r>
              <a:rPr lang="en-US" dirty="0" smtClean="0"/>
              <a:t>), Matt </a:t>
            </a:r>
            <a:r>
              <a:rPr lang="en-US" dirty="0"/>
              <a:t>Pritchard, Francisco Delgado (</a:t>
            </a:r>
            <a:r>
              <a:rPr lang="en-US" i="1" dirty="0"/>
              <a:t>Cornell University</a:t>
            </a:r>
            <a:r>
              <a:rPr lang="en-US" dirty="0" smtClean="0"/>
              <a:t>), </a:t>
            </a:r>
            <a:r>
              <a:rPr lang="en-US" dirty="0" err="1" smtClean="0"/>
              <a:t>Christelle</a:t>
            </a:r>
            <a:r>
              <a:rPr lang="en-US" dirty="0" smtClean="0"/>
              <a:t> </a:t>
            </a:r>
            <a:r>
              <a:rPr lang="en-US" dirty="0" err="1"/>
              <a:t>Wauthier</a:t>
            </a:r>
            <a:r>
              <a:rPr lang="en-US" dirty="0"/>
              <a:t> (</a:t>
            </a:r>
            <a:r>
              <a:rPr lang="en-US" i="1" dirty="0"/>
              <a:t>Penn State University</a:t>
            </a:r>
            <a:r>
              <a:rPr lang="en-US" dirty="0" smtClean="0"/>
              <a:t>), Falk </a:t>
            </a:r>
            <a:r>
              <a:rPr lang="en-US" dirty="0" err="1"/>
              <a:t>Amelung</a:t>
            </a:r>
            <a:r>
              <a:rPr lang="en-US" dirty="0"/>
              <a:t> (</a:t>
            </a:r>
            <a:r>
              <a:rPr lang="en-US" i="1" dirty="0"/>
              <a:t>University of Miami</a:t>
            </a:r>
            <a:r>
              <a:rPr lang="en-US" dirty="0" smtClean="0"/>
              <a:t>), Fabrizio </a:t>
            </a:r>
            <a:r>
              <a:rPr lang="en-US" dirty="0"/>
              <a:t>Ferrucci (</a:t>
            </a:r>
            <a:r>
              <a:rPr lang="en-US" i="1" dirty="0"/>
              <a:t>Open University</a:t>
            </a:r>
            <a:r>
              <a:rPr lang="en-US" dirty="0" smtClean="0"/>
              <a:t>), Mike </a:t>
            </a:r>
            <a:r>
              <a:rPr lang="en-US" dirty="0"/>
              <a:t>Pavolonis (</a:t>
            </a:r>
            <a:r>
              <a:rPr lang="en-US" i="1" dirty="0"/>
              <a:t>NOAA</a:t>
            </a:r>
            <a:r>
              <a:rPr lang="en-US" dirty="0" smtClean="0"/>
              <a:t>), Rick </a:t>
            </a:r>
            <a:r>
              <a:rPr lang="en-US" dirty="0"/>
              <a:t>Wessels (</a:t>
            </a:r>
            <a:r>
              <a:rPr lang="en-US" i="1" dirty="0"/>
              <a:t>USGS</a:t>
            </a:r>
            <a:r>
              <a:rPr lang="en-US" dirty="0" smtClean="0"/>
              <a:t>), Eugenio </a:t>
            </a:r>
            <a:r>
              <a:rPr lang="en-US" dirty="0" err="1"/>
              <a:t>Sansosti</a:t>
            </a:r>
            <a:r>
              <a:rPr lang="en-US" dirty="0"/>
              <a:t> (</a:t>
            </a:r>
            <a:r>
              <a:rPr lang="en-US" i="1" dirty="0"/>
              <a:t>IREA-CNR</a:t>
            </a:r>
            <a:r>
              <a:rPr lang="en-US" dirty="0" smtClean="0"/>
              <a:t>), </a:t>
            </a:r>
            <a:r>
              <a:rPr lang="en-US" dirty="0" err="1" smtClean="0"/>
              <a:t>Elske</a:t>
            </a:r>
            <a:r>
              <a:rPr lang="en-US" dirty="0" smtClean="0"/>
              <a:t> </a:t>
            </a:r>
            <a:r>
              <a:rPr lang="en-US" dirty="0"/>
              <a:t>de </a:t>
            </a:r>
            <a:r>
              <a:rPr lang="en-US" dirty="0" err="1"/>
              <a:t>Zeeuw</a:t>
            </a:r>
            <a:r>
              <a:rPr lang="en-US" dirty="0"/>
              <a:t> - van </a:t>
            </a:r>
            <a:r>
              <a:rPr lang="en-US" dirty="0" err="1"/>
              <a:t>Dalfsen</a:t>
            </a:r>
            <a:r>
              <a:rPr lang="en-US" dirty="0"/>
              <a:t> (</a:t>
            </a:r>
            <a:r>
              <a:rPr lang="en-US" i="1" dirty="0"/>
              <a:t>KNMI</a:t>
            </a:r>
            <a:r>
              <a:rPr lang="en-US"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Cordón</a:t>
            </a:r>
            <a:r>
              <a:rPr lang="en-US" dirty="0" smtClean="0"/>
              <a:t> </a:t>
            </a:r>
            <a:r>
              <a:rPr lang="en-US" dirty="0" err="1" smtClean="0"/>
              <a:t>Caulle</a:t>
            </a:r>
            <a:r>
              <a:rPr lang="en-US" dirty="0" smtClean="0"/>
              <a:t>, Chile</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61989" y="1395663"/>
            <a:ext cx="6865916" cy="5374106"/>
          </a:xfrm>
          <a:prstGeom prst="rect">
            <a:avLst/>
          </a:prstGeom>
        </p:spPr>
      </p:pic>
      <p:sp>
        <p:nvSpPr>
          <p:cNvPr id="7" name="TextBox 6"/>
          <p:cNvSpPr txBox="1"/>
          <p:nvPr/>
        </p:nvSpPr>
        <p:spPr>
          <a:xfrm>
            <a:off x="112294" y="1881940"/>
            <a:ext cx="2342148" cy="3970318"/>
          </a:xfrm>
          <a:prstGeom prst="rect">
            <a:avLst/>
          </a:prstGeom>
          <a:noFill/>
        </p:spPr>
        <p:txBody>
          <a:bodyPr wrap="square" rtlCol="0">
            <a:spAutoFit/>
          </a:bodyPr>
          <a:lstStyle/>
          <a:p>
            <a:r>
              <a:rPr lang="en-US" dirty="0" smtClean="0"/>
              <a:t>New results indicate that inflation </a:t>
            </a:r>
            <a:r>
              <a:rPr lang="en-US" dirty="0"/>
              <a:t>a</a:t>
            </a:r>
            <a:r>
              <a:rPr lang="en-US" dirty="0" smtClean="0"/>
              <a:t>t </a:t>
            </a:r>
            <a:r>
              <a:rPr lang="en-US" dirty="0" err="1" smtClean="0"/>
              <a:t>Cordón</a:t>
            </a:r>
            <a:r>
              <a:rPr lang="en-US" dirty="0" smtClean="0"/>
              <a:t> </a:t>
            </a:r>
            <a:r>
              <a:rPr lang="en-US" dirty="0" err="1" smtClean="0"/>
              <a:t>Caulle</a:t>
            </a:r>
            <a:r>
              <a:rPr lang="en-US" dirty="0" smtClean="0"/>
              <a:t> resumed in mid-2016! </a:t>
            </a:r>
          </a:p>
          <a:p>
            <a:endParaRPr lang="en-US" dirty="0"/>
          </a:p>
          <a:p>
            <a:r>
              <a:rPr lang="en-US" dirty="0" smtClean="0"/>
              <a:t>In response to these observations, OVDAS is installing a continuous GNSS station to establish ground-based monitoring of the volcano.</a:t>
            </a:r>
            <a:endParaRPr lang="en-US" dirty="0"/>
          </a:p>
        </p:txBody>
      </p:sp>
    </p:spTree>
    <p:extLst>
      <p:ext uri="{BB962C8B-B14F-4D97-AF65-F5344CB8AC3E}">
        <p14:creationId xmlns:p14="http://schemas.microsoft.com/office/powerpoint/2010/main" val="13928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of data</a:t>
            </a:r>
            <a:endParaRPr lang="en-US" dirty="0"/>
          </a:p>
        </p:txBody>
      </p:sp>
      <p:sp>
        <p:nvSpPr>
          <p:cNvPr id="3" name="Content Placeholder 2"/>
          <p:cNvSpPr>
            <a:spLocks noGrp="1"/>
          </p:cNvSpPr>
          <p:nvPr>
            <p:ph idx="1"/>
          </p:nvPr>
        </p:nvSpPr>
        <p:spPr/>
        <p:txBody>
          <a:bodyPr/>
          <a:lstStyle/>
          <a:p>
            <a:pPr marL="0" indent="0">
              <a:buNone/>
            </a:pPr>
            <a:r>
              <a:rPr lang="en-US" b="0" dirty="0" smtClean="0"/>
              <a:t>The </a:t>
            </a:r>
            <a:r>
              <a:rPr lang="en-US" b="0" dirty="0"/>
              <a:t>project frequently responded to requests from local observatories to provide satellite data to complement ground based measurements of unrest.</a:t>
            </a:r>
            <a:endParaRPr lang="it-IT" b="0" dirty="0"/>
          </a:p>
          <a:p>
            <a:pPr marL="0" indent="0">
              <a:buNone/>
            </a:pPr>
            <a:r>
              <a:rPr lang="en-US" b="0" dirty="0" smtClean="0">
                <a:solidFill>
                  <a:srgbClr val="FF0000"/>
                </a:solidFill>
              </a:rPr>
              <a:t>Satellite </a:t>
            </a:r>
            <a:r>
              <a:rPr lang="en-US" b="0" dirty="0">
                <a:solidFill>
                  <a:srgbClr val="FF0000"/>
                </a:solidFill>
              </a:rPr>
              <a:t>observations were requested often to assess whether there is evidence of large magma accumulation during a seismic crisis or to confirm observation of deformation from a single sensor. </a:t>
            </a:r>
            <a:endParaRPr lang="en-US" b="0" dirty="0" smtClean="0">
              <a:solidFill>
                <a:srgbClr val="FF0000"/>
              </a:solidFill>
            </a:endParaRPr>
          </a:p>
          <a:p>
            <a:pPr marL="0" indent="0">
              <a:buNone/>
            </a:pPr>
            <a:r>
              <a:rPr lang="en-US" b="0" dirty="0" smtClean="0"/>
              <a:t>EO </a:t>
            </a:r>
            <a:r>
              <a:rPr lang="en-US" b="0" dirty="0"/>
              <a:t>observations have showed a lack of magma driven deformation during crises at </a:t>
            </a:r>
            <a:r>
              <a:rPr lang="en-US" dirty="0"/>
              <a:t>Chiles and Cerro Negro de </a:t>
            </a:r>
            <a:r>
              <a:rPr lang="en-US" dirty="0" err="1"/>
              <a:t>Mayasquer</a:t>
            </a:r>
            <a:r>
              <a:rPr lang="en-US" dirty="0"/>
              <a:t>, </a:t>
            </a:r>
            <a:r>
              <a:rPr lang="en-US" dirty="0" err="1" smtClean="0"/>
              <a:t>Monotombo,Sabanacaya</a:t>
            </a:r>
            <a:r>
              <a:rPr lang="en-US" dirty="0" smtClean="0"/>
              <a:t> </a:t>
            </a:r>
            <a:r>
              <a:rPr lang="en-US" dirty="0"/>
              <a:t>and </a:t>
            </a:r>
            <a:r>
              <a:rPr lang="en-US" dirty="0" err="1"/>
              <a:t>Nevados</a:t>
            </a:r>
            <a:r>
              <a:rPr lang="en-US" dirty="0"/>
              <a:t> de Chillan </a:t>
            </a:r>
            <a:r>
              <a:rPr lang="en-US" b="0" dirty="0"/>
              <a:t>and have consequently been instrumental in the decision not to raise the alert level.</a:t>
            </a:r>
            <a:endParaRPr lang="it-IT" b="0" dirty="0"/>
          </a:p>
          <a:p>
            <a:pPr>
              <a:spcAft>
                <a:spcPts val="600"/>
              </a:spcAft>
            </a:pPr>
            <a:endParaRPr lang="en-US" b="0" dirty="0" smtClean="0"/>
          </a:p>
        </p:txBody>
      </p:sp>
    </p:spTree>
    <p:extLst>
      <p:ext uri="{BB962C8B-B14F-4D97-AF65-F5344CB8AC3E}">
        <p14:creationId xmlns:p14="http://schemas.microsoft.com/office/powerpoint/2010/main" val="381489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G_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 y="1368957"/>
            <a:ext cx="4000500" cy="3765177"/>
          </a:xfrm>
          <a:prstGeom prst="rect">
            <a:avLst/>
          </a:prstGeom>
        </p:spPr>
      </p:pic>
      <p:pic>
        <p:nvPicPr>
          <p:cNvPr id="6" name="Picture 5" descr="IG_map_k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 y="5140974"/>
            <a:ext cx="4000500" cy="589660"/>
          </a:xfrm>
          <a:prstGeom prst="rect">
            <a:avLst/>
          </a:prstGeom>
        </p:spPr>
      </p:pic>
      <p:pic>
        <p:nvPicPr>
          <p:cNvPr id="9" name="Picture 8" descr="chiles.jpg"/>
          <p:cNvPicPr>
            <a:picLocks noChangeAspect="1"/>
          </p:cNvPicPr>
          <p:nvPr/>
        </p:nvPicPr>
        <p:blipFill rotWithShape="1">
          <a:blip r:embed="rId4">
            <a:extLst>
              <a:ext uri="{28A0092B-C50C-407E-A947-70E740481C1C}">
                <a14:useLocalDpi xmlns:a14="http://schemas.microsoft.com/office/drawing/2010/main" val="0"/>
              </a:ext>
            </a:extLst>
          </a:blip>
          <a:srcRect t="14942"/>
          <a:stretch/>
        </p:blipFill>
        <p:spPr>
          <a:xfrm>
            <a:off x="4000500" y="1372561"/>
            <a:ext cx="5168899" cy="2920799"/>
          </a:xfrm>
          <a:prstGeom prst="rect">
            <a:avLst/>
          </a:prstGeom>
        </p:spPr>
      </p:pic>
      <p:sp>
        <p:nvSpPr>
          <p:cNvPr id="10" name="TextBox 9"/>
          <p:cNvSpPr txBox="1"/>
          <p:nvPr/>
        </p:nvSpPr>
        <p:spPr>
          <a:xfrm>
            <a:off x="7497840" y="4293360"/>
            <a:ext cx="1646160" cy="369332"/>
          </a:xfrm>
          <a:prstGeom prst="rect">
            <a:avLst/>
          </a:prstGeom>
          <a:noFill/>
        </p:spPr>
        <p:txBody>
          <a:bodyPr wrap="square" rtlCol="0">
            <a:spAutoFit/>
          </a:bodyPr>
          <a:lstStyle/>
          <a:p>
            <a:r>
              <a:rPr lang="en-US" dirty="0" err="1" smtClean="0"/>
              <a:t>Volcán</a:t>
            </a:r>
            <a:r>
              <a:rPr lang="en-US" dirty="0" smtClean="0"/>
              <a:t> Chiles</a:t>
            </a:r>
            <a:endParaRPr lang="en-US" dirty="0"/>
          </a:p>
        </p:txBody>
      </p:sp>
      <p:cxnSp>
        <p:nvCxnSpPr>
          <p:cNvPr id="12" name="Straight Connector 11"/>
          <p:cNvCxnSpPr/>
          <p:nvPr/>
        </p:nvCxnSpPr>
        <p:spPr>
          <a:xfrm flipH="1" flipV="1">
            <a:off x="1912025" y="2805336"/>
            <a:ext cx="2094903" cy="148802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006678" y="1372562"/>
            <a:ext cx="1993822" cy="132200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a:xfrm>
            <a:off x="1671638" y="188913"/>
            <a:ext cx="7396162" cy="501650"/>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r>
              <a:rPr lang="en-US" sz="2400" kern="0" smtClean="0"/>
              <a:t>Chiles – Cerro Negro, Ecuador-Colombia border</a:t>
            </a:r>
            <a:endParaRPr lang="en-US" sz="2400" kern="0" dirty="0"/>
          </a:p>
        </p:txBody>
      </p:sp>
      <p:sp>
        <p:nvSpPr>
          <p:cNvPr id="17" name="TextBox 1"/>
          <p:cNvSpPr txBox="1"/>
          <p:nvPr/>
        </p:nvSpPr>
        <p:spPr>
          <a:xfrm>
            <a:off x="4103512" y="4902789"/>
            <a:ext cx="2532414" cy="923330"/>
          </a:xfrm>
          <a:prstGeom prst="rect">
            <a:avLst/>
          </a:prstGeom>
          <a:noFill/>
        </p:spPr>
        <p:txBody>
          <a:bodyPr wrap="none" rtlCol="0">
            <a:spAutoFit/>
          </a:bodyPr>
          <a:lstStyle/>
          <a:p>
            <a:r>
              <a:rPr lang="en-US" dirty="0" smtClean="0"/>
              <a:t>Very limited monitoring</a:t>
            </a:r>
          </a:p>
          <a:p>
            <a:r>
              <a:rPr lang="en-US" dirty="0" smtClean="0"/>
              <a:t>Potentially Active</a:t>
            </a:r>
          </a:p>
          <a:p>
            <a:r>
              <a:rPr lang="en-US" dirty="0" smtClean="0"/>
              <a:t>Inaccessible</a:t>
            </a:r>
          </a:p>
        </p:txBody>
      </p:sp>
    </p:spTree>
    <p:extLst>
      <p:ext uri="{BB962C8B-B14F-4D97-AF65-F5344CB8AC3E}">
        <p14:creationId xmlns:p14="http://schemas.microsoft.com/office/powerpoint/2010/main" val="243344301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Chiles </a:t>
            </a:r>
            <a:r>
              <a:rPr lang="en-US" dirty="0"/>
              <a:t>– Cerro Negro</a:t>
            </a:r>
          </a:p>
        </p:txBody>
      </p:sp>
      <p:pic>
        <p:nvPicPr>
          <p:cNvPr id="4" name="Picture 3" descr="Figure2_Feb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4" y="2455985"/>
            <a:ext cx="9124126" cy="4672947"/>
          </a:xfrm>
          <a:prstGeom prst="rect">
            <a:avLst/>
          </a:prstGeom>
        </p:spPr>
      </p:pic>
      <p:pic>
        <p:nvPicPr>
          <p:cNvPr id="5" name="Picture 4" descr="GPS_CHLS_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363" y="1450858"/>
            <a:ext cx="4690821" cy="4382383"/>
          </a:xfrm>
          <a:prstGeom prst="rect">
            <a:avLst/>
          </a:prstGeom>
        </p:spPr>
      </p:pic>
    </p:spTree>
    <p:extLst>
      <p:ext uri="{BB962C8B-B14F-4D97-AF65-F5344CB8AC3E}">
        <p14:creationId xmlns:p14="http://schemas.microsoft.com/office/powerpoint/2010/main" val="172775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1530" y="1482020"/>
            <a:ext cx="5438417" cy="4362190"/>
            <a:chOff x="9660343" y="-485273"/>
            <a:chExt cx="10912063" cy="9219370"/>
          </a:xfrm>
        </p:grpSpPr>
        <p:pic>
          <p:nvPicPr>
            <p:cNvPr id="25" name="Picture 24" descr="141028_141029.pdf"/>
            <p:cNvPicPr>
              <a:picLocks noChangeAspect="1"/>
            </p:cNvPicPr>
            <p:nvPr/>
          </p:nvPicPr>
          <p:blipFill rotWithShape="1">
            <a:blip r:embed="rId3" cstate="email">
              <a:extLst>
                <a:ext uri="{28A0092B-C50C-407E-A947-70E740481C1C}">
                  <a14:useLocalDpi xmlns:a14="http://schemas.microsoft.com/office/drawing/2010/main" val="0"/>
                </a:ext>
              </a:extLst>
            </a:blip>
            <a:srcRect t="17502" b="17517"/>
            <a:stretch/>
          </p:blipFill>
          <p:spPr>
            <a:xfrm>
              <a:off x="9660343" y="-485273"/>
              <a:ext cx="10912063" cy="9219370"/>
            </a:xfrm>
            <a:prstGeom prst="rect">
              <a:avLst/>
            </a:prstGeom>
          </p:spPr>
        </p:pic>
        <p:sp>
          <p:nvSpPr>
            <p:cNvPr id="26" name="Freeform 25"/>
            <p:cNvSpPr/>
            <p:nvPr/>
          </p:nvSpPr>
          <p:spPr>
            <a:xfrm>
              <a:off x="10553040" y="5912085"/>
              <a:ext cx="8943612" cy="2115043"/>
            </a:xfrm>
            <a:custGeom>
              <a:avLst/>
              <a:gdLst>
                <a:gd name="connsiteX0" fmla="*/ 0 w 4343400"/>
                <a:gd name="connsiteY0" fmla="*/ 0 h 1022350"/>
                <a:gd name="connsiteX1" fmla="*/ 12700 w 4343400"/>
                <a:gd name="connsiteY1" fmla="*/ 1016000 h 1022350"/>
                <a:gd name="connsiteX2" fmla="*/ 4343400 w 4343400"/>
                <a:gd name="connsiteY2" fmla="*/ 1022350 h 1022350"/>
                <a:gd name="connsiteX3" fmla="*/ 0 w 4343400"/>
                <a:gd name="connsiteY3" fmla="*/ 0 h 1022350"/>
              </a:gdLst>
              <a:ahLst/>
              <a:cxnLst>
                <a:cxn ang="0">
                  <a:pos x="connsiteX0" y="connsiteY0"/>
                </a:cxn>
                <a:cxn ang="0">
                  <a:pos x="connsiteX1" y="connsiteY1"/>
                </a:cxn>
                <a:cxn ang="0">
                  <a:pos x="connsiteX2" y="connsiteY2"/>
                </a:cxn>
                <a:cxn ang="0">
                  <a:pos x="connsiteX3" y="connsiteY3"/>
                </a:cxn>
              </a:cxnLst>
              <a:rect l="l" t="t" r="r" b="b"/>
              <a:pathLst>
                <a:path w="4343400" h="1022350">
                  <a:moveTo>
                    <a:pt x="0" y="0"/>
                  </a:moveTo>
                  <a:lnTo>
                    <a:pt x="12700" y="1016000"/>
                  </a:lnTo>
                  <a:lnTo>
                    <a:pt x="4343400" y="102235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Connector 26"/>
            <p:cNvCxnSpPr/>
            <p:nvPr/>
          </p:nvCxnSpPr>
          <p:spPr>
            <a:xfrm>
              <a:off x="10566116" y="5636210"/>
              <a:ext cx="0" cy="239091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0566116" y="8027130"/>
              <a:ext cx="9584309"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a:off x="13134410" y="3313330"/>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Isosceles Triangle 30"/>
            <p:cNvSpPr/>
            <p:nvPr/>
          </p:nvSpPr>
          <p:spPr>
            <a:xfrm>
              <a:off x="14761285" y="3906152"/>
              <a:ext cx="304800" cy="228600"/>
            </a:xfrm>
            <a:prstGeom prst="triangl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12863803" y="2913220"/>
              <a:ext cx="1459679" cy="400110"/>
            </a:xfrm>
            <a:prstGeom prst="rect">
              <a:avLst/>
            </a:prstGeom>
          </p:spPr>
          <p:txBody>
            <a:bodyPr wrap="none">
              <a:spAutoFit/>
            </a:bodyPr>
            <a:lstStyle/>
            <a:p>
              <a:r>
                <a:rPr lang="en-US" sz="2000" dirty="0" smtClean="0"/>
                <a:t>Cerro Negro</a:t>
              </a:r>
              <a:endParaRPr lang="en-US" sz="2000" dirty="0"/>
            </a:p>
          </p:txBody>
        </p:sp>
        <p:sp>
          <p:nvSpPr>
            <p:cNvPr id="33" name="Rectangle 32"/>
            <p:cNvSpPr/>
            <p:nvPr/>
          </p:nvSpPr>
          <p:spPr>
            <a:xfrm>
              <a:off x="14394374" y="4076730"/>
              <a:ext cx="801822" cy="400110"/>
            </a:xfrm>
            <a:prstGeom prst="rect">
              <a:avLst/>
            </a:prstGeom>
          </p:spPr>
          <p:txBody>
            <a:bodyPr wrap="none">
              <a:spAutoFit/>
            </a:bodyPr>
            <a:lstStyle/>
            <a:p>
              <a:r>
                <a:rPr lang="en-US" sz="2000" dirty="0" smtClean="0">
                  <a:solidFill>
                    <a:schemeClr val="bg1"/>
                  </a:solidFill>
                </a:rPr>
                <a:t>Chiles</a:t>
              </a:r>
              <a:endParaRPr lang="en-US" sz="2000" dirty="0">
                <a:solidFill>
                  <a:schemeClr val="bg1"/>
                </a:solidFill>
              </a:endParaRPr>
            </a:p>
          </p:txBody>
        </p:sp>
        <p:sp>
          <p:nvSpPr>
            <p:cNvPr id="34" name="Rectangle 33"/>
            <p:cNvSpPr/>
            <p:nvPr/>
          </p:nvSpPr>
          <p:spPr>
            <a:xfrm>
              <a:off x="10596279" y="6686905"/>
              <a:ext cx="5249720" cy="1366003"/>
            </a:xfrm>
            <a:prstGeom prst="rect">
              <a:avLst/>
            </a:prstGeom>
          </p:spPr>
          <p:txBody>
            <a:bodyPr wrap="square">
              <a:spAutoFit/>
            </a:bodyPr>
            <a:lstStyle/>
            <a:p>
              <a:r>
                <a:rPr lang="en-US" dirty="0" err="1" smtClean="0">
                  <a:solidFill>
                    <a:srgbClr val="000000"/>
                  </a:solidFill>
                </a:rPr>
                <a:t>TerraSAR</a:t>
              </a:r>
              <a:r>
                <a:rPr lang="en-US" dirty="0" smtClean="0">
                  <a:solidFill>
                    <a:srgbClr val="000000"/>
                  </a:solidFill>
                </a:rPr>
                <a:t>-X</a:t>
              </a:r>
            </a:p>
            <a:p>
              <a:r>
                <a:rPr lang="en-US" dirty="0" smtClean="0">
                  <a:solidFill>
                    <a:srgbClr val="000000"/>
                  </a:solidFill>
                </a:rPr>
                <a:t>18</a:t>
              </a:r>
              <a:r>
                <a:rPr lang="en-US" baseline="30000" dirty="0" smtClean="0">
                  <a:solidFill>
                    <a:srgbClr val="000000"/>
                  </a:solidFill>
                </a:rPr>
                <a:t>th</a:t>
              </a:r>
              <a:r>
                <a:rPr lang="en-US" dirty="0" smtClean="0">
                  <a:solidFill>
                    <a:srgbClr val="000000"/>
                  </a:solidFill>
                </a:rPr>
                <a:t> Oct- 27</a:t>
              </a:r>
              <a:r>
                <a:rPr lang="en-US" baseline="30000" dirty="0" smtClean="0">
                  <a:solidFill>
                    <a:srgbClr val="000000"/>
                  </a:solidFill>
                </a:rPr>
                <a:t>th</a:t>
              </a:r>
              <a:r>
                <a:rPr lang="en-US" dirty="0" smtClean="0">
                  <a:solidFill>
                    <a:srgbClr val="000000"/>
                  </a:solidFill>
                </a:rPr>
                <a:t> Nov 2014</a:t>
              </a:r>
              <a:endParaRPr lang="en-US" dirty="0">
                <a:solidFill>
                  <a:srgbClr val="000000"/>
                </a:solidFill>
              </a:endParaRPr>
            </a:p>
          </p:txBody>
        </p:sp>
      </p:grpSp>
      <p:sp>
        <p:nvSpPr>
          <p:cNvPr id="35" name="Title 1"/>
          <p:cNvSpPr txBox="1">
            <a:spLocks/>
          </p:cNvSpPr>
          <p:nvPr/>
        </p:nvSpPr>
        <p:spPr>
          <a:xfrm>
            <a:off x="6156470" y="5106309"/>
            <a:ext cx="2924468" cy="1617813"/>
          </a:xfrm>
          <a:prstGeom prst="rect">
            <a:avLst/>
          </a:prstGeom>
          <a:solidFill>
            <a:schemeClr val="bg1"/>
          </a:solidFill>
          <a:ln w="38100" cmpd="sng">
            <a:no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00"/>
                </a:solidFill>
                <a:latin typeface="Arial"/>
                <a:cs typeface="Arial"/>
              </a:rPr>
              <a:t>Ground deformation – is it magma or “just” the earthquake?</a:t>
            </a:r>
            <a:endParaRPr lang="en-US" sz="2400" dirty="0">
              <a:solidFill>
                <a:srgbClr val="000000"/>
              </a:solidFill>
              <a:latin typeface="Arial"/>
              <a:cs typeface="Arial"/>
            </a:endParaRPr>
          </a:p>
        </p:txBody>
      </p:sp>
      <p:pic>
        <p:nvPicPr>
          <p:cNvPr id="29" name="Picture 3" descr="Figure2.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4834749" y="1495361"/>
            <a:ext cx="3941379" cy="35679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bwMode="auto">
          <a:xfrm>
            <a:off x="1824038" y="3413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r>
              <a:rPr lang="en-US" sz="2400" kern="0" smtClean="0"/>
              <a:t>Chiles – Cerro Negro, Ecuador-Colombia border</a:t>
            </a:r>
            <a:endParaRPr lang="en-US" sz="2400" kern="0" dirty="0"/>
          </a:p>
        </p:txBody>
      </p:sp>
      <p:sp>
        <p:nvSpPr>
          <p:cNvPr id="3" name="Rettangolo 2"/>
          <p:cNvSpPr/>
          <p:nvPr/>
        </p:nvSpPr>
        <p:spPr>
          <a:xfrm>
            <a:off x="119269" y="5932626"/>
            <a:ext cx="6400801" cy="954107"/>
          </a:xfrm>
          <a:prstGeom prst="rect">
            <a:avLst/>
          </a:prstGeom>
        </p:spPr>
        <p:txBody>
          <a:bodyPr wrap="square">
            <a:spAutoFit/>
          </a:bodyPr>
          <a:lstStyle/>
          <a:p>
            <a:r>
              <a:rPr lang="en-US" sz="1400" dirty="0" smtClean="0">
                <a:latin typeface="+mj-lt"/>
                <a:ea typeface="Calibri" panose="020F0502020204030204" pitchFamily="34" charset="0"/>
                <a:cs typeface="Times New Roman" panose="02020603050405020304" pitchFamily="18" charset="0"/>
              </a:rPr>
              <a:t>CEOS </a:t>
            </a:r>
            <a:r>
              <a:rPr lang="en-US" sz="1400" dirty="0">
                <a:latin typeface="+mj-lt"/>
                <a:ea typeface="Calibri" panose="020F0502020204030204" pitchFamily="34" charset="0"/>
                <a:cs typeface="Times New Roman" panose="02020603050405020304" pitchFamily="18" charset="0"/>
              </a:rPr>
              <a:t>data </a:t>
            </a:r>
            <a:r>
              <a:rPr lang="en-US" sz="1400" dirty="0" smtClean="0">
                <a:latin typeface="+mj-lt"/>
                <a:ea typeface="Calibri" panose="020F0502020204030204" pitchFamily="34" charset="0"/>
                <a:cs typeface="Times New Roman" panose="02020603050405020304" pitchFamily="18" charset="0"/>
              </a:rPr>
              <a:t>indicated </a:t>
            </a:r>
            <a:r>
              <a:rPr lang="en-US" sz="1400" dirty="0">
                <a:latin typeface="+mj-lt"/>
                <a:ea typeface="Calibri" panose="020F0502020204030204" pitchFamily="34" charset="0"/>
                <a:cs typeface="Times New Roman" panose="02020603050405020304" pitchFamily="18" charset="0"/>
              </a:rPr>
              <a:t>about 30 cm of ground movement associated with the earthquake, but no deformation indicative of magma accumulation or transport. </a:t>
            </a:r>
            <a:endParaRPr lang="en-US" sz="1400" dirty="0" smtClean="0">
              <a:latin typeface="+mj-lt"/>
              <a:ea typeface="Calibri" panose="020F0502020204030204" pitchFamily="34" charset="0"/>
              <a:cs typeface="Times New Roman" panose="02020603050405020304" pitchFamily="18" charset="0"/>
            </a:endParaRPr>
          </a:p>
          <a:p>
            <a:r>
              <a:rPr lang="en-US" sz="1400" dirty="0" smtClean="0">
                <a:latin typeface="+mj-lt"/>
              </a:rPr>
              <a:t>The </a:t>
            </a:r>
            <a:r>
              <a:rPr lang="en-US" sz="1400" dirty="0">
                <a:latin typeface="+mj-lt"/>
              </a:rPr>
              <a:t>lack of deformation in INSAR images played a key role in the decision to reduce rather than elevate the alert level of volcano.</a:t>
            </a:r>
            <a:endParaRPr lang="it-IT" sz="1400" dirty="0">
              <a:latin typeface="+mj-lt"/>
            </a:endParaRPr>
          </a:p>
        </p:txBody>
      </p:sp>
    </p:spTree>
    <p:extLst>
      <p:ext uri="{BB962C8B-B14F-4D97-AF65-F5344CB8AC3E}">
        <p14:creationId xmlns:p14="http://schemas.microsoft.com/office/powerpoint/2010/main" val="327882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Calbuco</a:t>
            </a:r>
            <a:r>
              <a:rPr lang="en-US" dirty="0"/>
              <a:t>, Chile</a:t>
            </a:r>
            <a:endParaRPr lang="it-IT" dirty="0"/>
          </a:p>
        </p:txBody>
      </p:sp>
      <p:sp>
        <p:nvSpPr>
          <p:cNvPr id="5" name="Rettangolo 4"/>
          <p:cNvSpPr/>
          <p:nvPr/>
        </p:nvSpPr>
        <p:spPr>
          <a:xfrm>
            <a:off x="641325" y="4709092"/>
            <a:ext cx="7929391" cy="1569660"/>
          </a:xfrm>
          <a:prstGeom prst="rect">
            <a:avLst/>
          </a:prstGeom>
        </p:spPr>
        <p:txBody>
          <a:bodyPr wrap="square">
            <a:spAutoFit/>
          </a:bodyPr>
          <a:lstStyle/>
          <a:p>
            <a:r>
              <a:rPr lang="en-US" sz="1600" dirty="0"/>
              <a:t>Observed (left), modeled (center), and residual (right) deformation </a:t>
            </a:r>
            <a:r>
              <a:rPr lang="en-US" sz="1600" dirty="0" smtClean="0"/>
              <a:t>(from Sentinel-1a</a:t>
            </a:r>
            <a:r>
              <a:rPr lang="en-US" sz="1600" dirty="0"/>
              <a:t>, spanning April 14–26, 2015) </a:t>
            </a:r>
            <a:r>
              <a:rPr lang="en-US" sz="1600" dirty="0" smtClean="0"/>
              <a:t>due to an eruption at </a:t>
            </a:r>
            <a:r>
              <a:rPr lang="en-US" sz="1600" dirty="0" err="1" smtClean="0"/>
              <a:t>Calbuco</a:t>
            </a:r>
            <a:r>
              <a:rPr lang="en-US" sz="1600" dirty="0" smtClean="0"/>
              <a:t>, Chile, on April 22, </a:t>
            </a:r>
            <a:r>
              <a:rPr lang="en-US" sz="1600" dirty="0"/>
              <a:t>2015. </a:t>
            </a:r>
            <a:endParaRPr lang="en-US" sz="1600" dirty="0" smtClean="0"/>
          </a:p>
          <a:p>
            <a:r>
              <a:rPr lang="en-US" sz="1600" dirty="0" smtClean="0"/>
              <a:t>A </a:t>
            </a:r>
            <a:r>
              <a:rPr lang="en-US" sz="1600" dirty="0"/>
              <a:t>model of the deflation indicates that the source is located about 5 km SW of the volcano’s summit at a depth of 9.3 km beneath the </a:t>
            </a:r>
            <a:r>
              <a:rPr lang="en-US" sz="1600" dirty="0" smtClean="0"/>
              <a:t>surface.</a:t>
            </a:r>
          </a:p>
          <a:p>
            <a:r>
              <a:rPr lang="en-US" sz="1600" dirty="0" smtClean="0"/>
              <a:t>Confirmed single ground base sensor co-eruptive and showed post eruptive sensor unreliable.</a:t>
            </a:r>
          </a:p>
        </p:txBody>
      </p:sp>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621" y="1716946"/>
            <a:ext cx="8338095" cy="2898095"/>
          </a:xfrm>
          <a:prstGeom prst="rect">
            <a:avLst/>
          </a:prstGeom>
          <a:noFill/>
        </p:spPr>
      </p:pic>
      <p:sp>
        <p:nvSpPr>
          <p:cNvPr id="3" name="Rettangolo 2"/>
          <p:cNvSpPr/>
          <p:nvPr/>
        </p:nvSpPr>
        <p:spPr>
          <a:xfrm>
            <a:off x="641326" y="6278752"/>
            <a:ext cx="7929390" cy="369332"/>
          </a:xfrm>
          <a:prstGeom prst="rect">
            <a:avLst/>
          </a:prstGeom>
        </p:spPr>
        <p:txBody>
          <a:bodyPr wrap="square">
            <a:spAutoFit/>
          </a:bodyPr>
          <a:lstStyle/>
          <a:p>
            <a:r>
              <a:rPr lang="en-US" dirty="0">
                <a:solidFill>
                  <a:srgbClr val="FF0000"/>
                </a:solidFill>
              </a:rPr>
              <a:t>OVDAS used this source model to validate their tilt meter records</a:t>
            </a:r>
            <a:endParaRPr lang="it-IT" dirty="0">
              <a:solidFill>
                <a:srgbClr val="FF0000"/>
              </a:solidFill>
            </a:endParaRPr>
          </a:p>
        </p:txBody>
      </p:sp>
    </p:spTree>
    <p:extLst>
      <p:ext uri="{BB962C8B-B14F-4D97-AF65-F5344CB8AC3E}">
        <p14:creationId xmlns:p14="http://schemas.microsoft.com/office/powerpoint/2010/main" val="3392705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Calbuco</a:t>
            </a:r>
            <a:r>
              <a:rPr lang="en-US" dirty="0"/>
              <a:t>, Chile</a:t>
            </a:r>
          </a:p>
        </p:txBody>
      </p:sp>
      <p:pic>
        <p:nvPicPr>
          <p:cNvPr id="4" name="Picture 3" descr="calbuco_document.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87978" y="1340068"/>
            <a:ext cx="5156022" cy="5517931"/>
          </a:xfrm>
          <a:prstGeom prst="rect">
            <a:avLst/>
          </a:prstGeom>
        </p:spPr>
      </p:pic>
      <p:sp>
        <p:nvSpPr>
          <p:cNvPr id="5" name="TextBox 4"/>
          <p:cNvSpPr txBox="1"/>
          <p:nvPr/>
        </p:nvSpPr>
        <p:spPr>
          <a:xfrm>
            <a:off x="100829" y="1528764"/>
            <a:ext cx="3770857" cy="3416320"/>
          </a:xfrm>
          <a:prstGeom prst="rect">
            <a:avLst/>
          </a:prstGeom>
          <a:noFill/>
          <a:ln w="25400">
            <a:solidFill>
              <a:schemeClr val="tx1"/>
            </a:solidFill>
          </a:ln>
        </p:spPr>
        <p:txBody>
          <a:bodyPr wrap="square" rtlCol="0">
            <a:spAutoFit/>
          </a:bodyPr>
          <a:lstStyle/>
          <a:p>
            <a:pPr algn="just"/>
            <a:r>
              <a:rPr lang="en-US" b="1" dirty="0" smtClean="0"/>
              <a:t>Feedback </a:t>
            </a:r>
            <a:r>
              <a:rPr lang="en-US" b="1" dirty="0"/>
              <a:t>from Buenos Aires VAAC manager on May 3, </a:t>
            </a:r>
            <a:r>
              <a:rPr lang="en-US" b="1" dirty="0" smtClean="0"/>
              <a:t>2015</a:t>
            </a:r>
            <a:r>
              <a:rPr lang="en-US" dirty="0"/>
              <a:t>:</a:t>
            </a:r>
            <a:endParaRPr lang="en-US" dirty="0" smtClean="0"/>
          </a:p>
          <a:p>
            <a:pPr algn="just"/>
            <a:endParaRPr lang="en-US" dirty="0"/>
          </a:p>
          <a:p>
            <a:pPr algn="just"/>
            <a:r>
              <a:rPr lang="en-US" dirty="0" smtClean="0"/>
              <a:t>“I </a:t>
            </a:r>
            <a:r>
              <a:rPr lang="en-US" dirty="0"/>
              <a:t>thank you and congratulate you for the excellent work in making available of all images and products that allow us to significantly improve the tasks of detecting and tracking volcanic eruptions and clouds and ash, since we only have GOES13 and some polar satellites images</a:t>
            </a:r>
            <a:r>
              <a:rPr lang="en-US" dirty="0" smtClean="0"/>
              <a:t>.”</a:t>
            </a:r>
            <a:r>
              <a:rPr lang="en-US" dirty="0" smtClean="0">
                <a:effectLst/>
              </a:rPr>
              <a:t> </a:t>
            </a:r>
            <a:endParaRPr lang="en-US" dirty="0"/>
          </a:p>
        </p:txBody>
      </p:sp>
      <p:sp>
        <p:nvSpPr>
          <p:cNvPr id="6" name="TextBox 5"/>
          <p:cNvSpPr txBox="1"/>
          <p:nvPr/>
        </p:nvSpPr>
        <p:spPr>
          <a:xfrm>
            <a:off x="-1" y="5367066"/>
            <a:ext cx="3871687" cy="1200329"/>
          </a:xfrm>
          <a:prstGeom prst="rect">
            <a:avLst/>
          </a:prstGeom>
          <a:noFill/>
        </p:spPr>
        <p:txBody>
          <a:bodyPr wrap="square" rtlCol="0">
            <a:spAutoFit/>
          </a:bodyPr>
          <a:lstStyle/>
          <a:p>
            <a:r>
              <a:rPr lang="en-US" b="1" dirty="0" smtClean="0"/>
              <a:t>In the wake of the explosive eruption of </a:t>
            </a:r>
            <a:r>
              <a:rPr lang="en-US" b="1" dirty="0" err="1" smtClean="0"/>
              <a:t>Calbuco</a:t>
            </a:r>
            <a:r>
              <a:rPr lang="en-US" b="1" dirty="0" smtClean="0"/>
              <a:t>, the Buenos Aires VAAC used the products to help brief aviation stakeholders </a:t>
            </a:r>
            <a:endParaRPr lang="en-US" b="1" dirty="0"/>
          </a:p>
        </p:txBody>
      </p:sp>
      <p:cxnSp>
        <p:nvCxnSpPr>
          <p:cNvPr id="7" name="Straight Arrow Connector 6"/>
          <p:cNvCxnSpPr/>
          <p:nvPr/>
        </p:nvCxnSpPr>
        <p:spPr>
          <a:xfrm flipV="1">
            <a:off x="3987978" y="5782296"/>
            <a:ext cx="1323071" cy="9801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2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Reventador</a:t>
            </a:r>
            <a:endParaRPr lang="en-US" dirty="0"/>
          </a:p>
        </p:txBody>
      </p:sp>
      <p:pic>
        <p:nvPicPr>
          <p:cNvPr id="4" name="Picture 3" descr="FIGURE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397" y="2898524"/>
            <a:ext cx="3509211" cy="3810001"/>
          </a:xfrm>
          <a:prstGeom prst="rect">
            <a:avLst/>
          </a:prstGeom>
        </p:spPr>
      </p:pic>
      <p:sp>
        <p:nvSpPr>
          <p:cNvPr id="5" name="TextBox 4"/>
          <p:cNvSpPr txBox="1"/>
          <p:nvPr/>
        </p:nvSpPr>
        <p:spPr>
          <a:xfrm>
            <a:off x="3776137" y="4708732"/>
            <a:ext cx="5198530" cy="2031325"/>
          </a:xfrm>
          <a:prstGeom prst="rect">
            <a:avLst/>
          </a:prstGeom>
          <a:ln w="25400" cmpd="sng">
            <a:solidFill>
              <a:srgbClr val="0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err="1" smtClean="0"/>
              <a:t>InSAR</a:t>
            </a:r>
            <a:r>
              <a:rPr lang="en-US" dirty="0" smtClean="0"/>
              <a:t> data provide independent measure of effusion rates.  Recent data from </a:t>
            </a:r>
            <a:r>
              <a:rPr lang="en-US" dirty="0" err="1" smtClean="0"/>
              <a:t>CoSSCs</a:t>
            </a:r>
            <a:r>
              <a:rPr lang="en-US" dirty="0" smtClean="0"/>
              <a:t> have imaged activity that was unknown to IG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Interferograms</a:t>
            </a:r>
            <a:r>
              <a:rPr lang="en-US" dirty="0" smtClean="0"/>
              <a:t> provide the only source of deformation measurement, important for assessing whether magma is accumulating</a:t>
            </a:r>
            <a:endParaRPr lang="en-US" dirty="0"/>
          </a:p>
        </p:txBody>
      </p:sp>
      <p:sp>
        <p:nvSpPr>
          <p:cNvPr id="7" name="Rectangle 6"/>
          <p:cNvSpPr/>
          <p:nvPr/>
        </p:nvSpPr>
        <p:spPr>
          <a:xfrm>
            <a:off x="-16930" y="1471871"/>
            <a:ext cx="3793067" cy="1200329"/>
          </a:xfrm>
          <a:prstGeom prst="rect">
            <a:avLst/>
          </a:prstGeom>
        </p:spPr>
        <p:txBody>
          <a:bodyPr wrap="square">
            <a:spAutoFit/>
          </a:bodyPr>
          <a:lstStyle/>
          <a:p>
            <a:r>
              <a:rPr lang="en-US" dirty="0" smtClean="0"/>
              <a:t>IG monitors </a:t>
            </a:r>
            <a:r>
              <a:rPr lang="en-US" dirty="0"/>
              <a:t>lava effusion rate using field measurements and </a:t>
            </a:r>
            <a:r>
              <a:rPr lang="en-US" dirty="0" smtClean="0"/>
              <a:t>photos </a:t>
            </a:r>
            <a:r>
              <a:rPr lang="en-US" dirty="0"/>
              <a:t>from overflights  (irregular sampling and dependent on clear weather)</a:t>
            </a:r>
          </a:p>
        </p:txBody>
      </p:sp>
      <p:pic>
        <p:nvPicPr>
          <p:cNvPr id="8" name="Picture 7" descr="dz_11-14_map.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776137" y="1591251"/>
            <a:ext cx="3687772" cy="2971619"/>
          </a:xfrm>
          <a:prstGeom prst="rect">
            <a:avLst/>
          </a:prstGeom>
        </p:spPr>
      </p:pic>
      <p:sp>
        <p:nvSpPr>
          <p:cNvPr id="9" name="Rectangle 8"/>
          <p:cNvSpPr/>
          <p:nvPr/>
        </p:nvSpPr>
        <p:spPr>
          <a:xfrm>
            <a:off x="7448858" y="1599733"/>
            <a:ext cx="1525810" cy="1169551"/>
          </a:xfrm>
          <a:prstGeom prst="rect">
            <a:avLst/>
          </a:prstGeom>
        </p:spPr>
        <p:txBody>
          <a:bodyPr wrap="square">
            <a:spAutoFit/>
          </a:bodyPr>
          <a:lstStyle/>
          <a:p>
            <a:r>
              <a:rPr lang="en-US" sz="1400" dirty="0" smtClean="0"/>
              <a:t>Thickness of new lava flows between 2011 and 2014 from TDX </a:t>
            </a:r>
            <a:r>
              <a:rPr lang="en-US" sz="1400" dirty="0" err="1" smtClean="0"/>
              <a:t>CoSSCs</a:t>
            </a:r>
            <a:endParaRPr lang="en-US" sz="1400" dirty="0" smtClean="0"/>
          </a:p>
        </p:txBody>
      </p:sp>
    </p:spTree>
    <p:extLst>
      <p:ext uri="{BB962C8B-B14F-4D97-AF65-F5344CB8AC3E}">
        <p14:creationId xmlns:p14="http://schemas.microsoft.com/office/powerpoint/2010/main" val="20771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Feedback</a:t>
            </a:r>
            <a:endParaRPr lang="en-US" dirty="0"/>
          </a:p>
        </p:txBody>
      </p:sp>
      <p:sp>
        <p:nvSpPr>
          <p:cNvPr id="3" name="Content Placeholder 2"/>
          <p:cNvSpPr>
            <a:spLocks noGrp="1"/>
          </p:cNvSpPr>
          <p:nvPr>
            <p:ph idx="1"/>
          </p:nvPr>
        </p:nvSpPr>
        <p:spPr>
          <a:xfrm>
            <a:off x="296863" y="1525235"/>
            <a:ext cx="8445500" cy="4864100"/>
          </a:xfrm>
        </p:spPr>
        <p:txBody>
          <a:bodyPr/>
          <a:lstStyle/>
          <a:p>
            <a:r>
              <a:rPr lang="en-US" sz="1800"/>
              <a:t>Patricia </a:t>
            </a:r>
            <a:r>
              <a:rPr lang="en-US" sz="1800" dirty="0" err="1"/>
              <a:t>Mothes</a:t>
            </a:r>
            <a:r>
              <a:rPr lang="en-US" sz="1800" b="0" dirty="0"/>
              <a:t>, Geophysicist, </a:t>
            </a:r>
            <a:r>
              <a:rPr lang="en-US" sz="1800" b="0" dirty="0" err="1"/>
              <a:t>Instituto</a:t>
            </a:r>
            <a:r>
              <a:rPr lang="en-US" sz="1800" b="0" dirty="0"/>
              <a:t> </a:t>
            </a:r>
            <a:r>
              <a:rPr lang="en-US" sz="1800" b="0" dirty="0" err="1"/>
              <a:t>Geofísico</a:t>
            </a:r>
            <a:r>
              <a:rPr lang="en-US" sz="1800" b="0" dirty="0"/>
              <a:t> (Ecuador)</a:t>
            </a:r>
          </a:p>
          <a:p>
            <a:r>
              <a:rPr lang="en-US" sz="1800" dirty="0"/>
              <a:t>Luis Lara, Director</a:t>
            </a:r>
            <a:r>
              <a:rPr lang="en-US" sz="1800" b="0" dirty="0"/>
              <a:t>, </a:t>
            </a:r>
            <a:r>
              <a:rPr lang="en-US" sz="1800" b="0" dirty="0" err="1"/>
              <a:t>Observatorio</a:t>
            </a:r>
            <a:r>
              <a:rPr lang="en-US" sz="1800" b="0" dirty="0"/>
              <a:t> </a:t>
            </a:r>
            <a:r>
              <a:rPr lang="en-US" sz="1800" b="0" dirty="0" err="1"/>
              <a:t>Volcanológico</a:t>
            </a:r>
            <a:r>
              <a:rPr lang="en-US" sz="1800" b="0" dirty="0"/>
              <a:t> de </a:t>
            </a:r>
            <a:r>
              <a:rPr lang="en-US" sz="1800" b="0" dirty="0" err="1"/>
              <a:t>los</a:t>
            </a:r>
            <a:r>
              <a:rPr lang="en-US" sz="1800" b="0" dirty="0"/>
              <a:t> Andes del Sur (OVDAS, Chile)</a:t>
            </a:r>
          </a:p>
          <a:p>
            <a:r>
              <a:rPr lang="en-US" sz="1800" dirty="0"/>
              <a:t>Carlos Andrés </a:t>
            </a:r>
            <a:r>
              <a:rPr lang="en-US" sz="1800" dirty="0" err="1"/>
              <a:t>Laverde</a:t>
            </a:r>
            <a:r>
              <a:rPr lang="en-US" sz="1800" b="0" dirty="0"/>
              <a:t>, </a:t>
            </a:r>
            <a:r>
              <a:rPr lang="en-US" sz="1800" b="0" dirty="0" err="1"/>
              <a:t>Geohazards</a:t>
            </a:r>
            <a:r>
              <a:rPr lang="en-US" sz="1800" b="0" dirty="0"/>
              <a:t> Direction team, Colombian Geological Survey (Colombia)</a:t>
            </a:r>
          </a:p>
          <a:p>
            <a:r>
              <a:rPr lang="en-US" sz="1800" dirty="0"/>
              <a:t>Gustavo A. </a:t>
            </a:r>
            <a:r>
              <a:rPr lang="en-US" sz="1800" dirty="0" err="1"/>
              <a:t>Chigna</a:t>
            </a:r>
            <a:r>
              <a:rPr lang="en-US" sz="1800" b="0" dirty="0"/>
              <a:t>, volcanologist, INSIVUMEH (Guatemala)</a:t>
            </a:r>
          </a:p>
          <a:p>
            <a:r>
              <a:rPr lang="en-US" sz="1800" dirty="0"/>
              <a:t>Lourdes </a:t>
            </a:r>
            <a:r>
              <a:rPr lang="en-US" sz="1800" dirty="0" err="1"/>
              <a:t>Narvaes</a:t>
            </a:r>
            <a:r>
              <a:rPr lang="en-US" sz="1800" dirty="0"/>
              <a:t> Medina</a:t>
            </a:r>
            <a:r>
              <a:rPr lang="en-US" sz="1800" b="0" dirty="0"/>
              <a:t>, volcanologist, </a:t>
            </a:r>
            <a:r>
              <a:rPr lang="en-US" sz="1800" b="0" dirty="0" err="1"/>
              <a:t>Observatorio</a:t>
            </a:r>
            <a:r>
              <a:rPr lang="en-US" sz="1800" b="0" dirty="0"/>
              <a:t> </a:t>
            </a:r>
            <a:r>
              <a:rPr lang="en-US" sz="1800" b="0" dirty="0" err="1"/>
              <a:t>Vulcanologio</a:t>
            </a:r>
            <a:r>
              <a:rPr lang="en-US" sz="1800" b="0" dirty="0"/>
              <a:t> y </a:t>
            </a:r>
            <a:r>
              <a:rPr lang="en-US" sz="1800" b="0" dirty="0" err="1"/>
              <a:t>Seismologico</a:t>
            </a:r>
            <a:r>
              <a:rPr lang="en-US" sz="1800" b="0" dirty="0"/>
              <a:t> de Pasto (Colombia)</a:t>
            </a:r>
          </a:p>
          <a:p>
            <a:r>
              <a:rPr lang="en-US" sz="1800" dirty="0"/>
              <a:t>John Pallister</a:t>
            </a:r>
            <a:r>
              <a:rPr lang="en-US" sz="1800" b="0" dirty="0"/>
              <a:t>, Chief, Volcano Disaster Assistance Program, U.S. Geological Survey (USA)</a:t>
            </a:r>
          </a:p>
          <a:p>
            <a:r>
              <a:rPr lang="en-US" sz="1800" dirty="0" err="1"/>
              <a:t>Ing</a:t>
            </a:r>
            <a:r>
              <a:rPr lang="en-US" sz="1800" dirty="0"/>
              <a:t>. Victor Aguilar </a:t>
            </a:r>
            <a:r>
              <a:rPr lang="en-US" sz="1800" dirty="0" err="1"/>
              <a:t>Puruhuaya</a:t>
            </a:r>
            <a:r>
              <a:rPr lang="en-US" sz="1800" b="0" dirty="0"/>
              <a:t>, Jefe de </a:t>
            </a:r>
            <a:r>
              <a:rPr lang="en-US" sz="1800" b="0" dirty="0" err="1"/>
              <a:t>Sismología</a:t>
            </a:r>
            <a:r>
              <a:rPr lang="en-US" sz="1800" b="0" dirty="0"/>
              <a:t>, </a:t>
            </a:r>
            <a:r>
              <a:rPr lang="en-US" sz="1800" b="0" dirty="0" err="1"/>
              <a:t>Instituto</a:t>
            </a:r>
            <a:r>
              <a:rPr lang="en-US" sz="1800" b="0" dirty="0"/>
              <a:t> </a:t>
            </a:r>
            <a:r>
              <a:rPr lang="en-US" sz="1800" b="0" dirty="0" err="1"/>
              <a:t>Geofísico</a:t>
            </a:r>
            <a:r>
              <a:rPr lang="en-US" sz="1800" b="0" dirty="0"/>
              <a:t>, Universidad Nacional San Agustin de Arequipa (</a:t>
            </a:r>
            <a:r>
              <a:rPr lang="en-US" sz="1800" b="0" dirty="0" err="1"/>
              <a:t>Perú</a:t>
            </a:r>
            <a:r>
              <a:rPr lang="en-US" sz="1800" b="0" dirty="0"/>
              <a:t>)</a:t>
            </a:r>
          </a:p>
          <a:p>
            <a:r>
              <a:rPr lang="en-US" sz="1800" dirty="0"/>
              <a:t>Armando </a:t>
            </a:r>
            <a:r>
              <a:rPr lang="en-US" sz="1800" dirty="0" err="1"/>
              <a:t>Saballos</a:t>
            </a:r>
            <a:r>
              <a:rPr lang="en-US" sz="1800" b="0" dirty="0"/>
              <a:t>, </a:t>
            </a:r>
            <a:r>
              <a:rPr lang="en-US" sz="1800" b="0" dirty="0" err="1"/>
              <a:t>Dirección</a:t>
            </a:r>
            <a:r>
              <a:rPr lang="en-US" sz="1800" b="0" dirty="0"/>
              <a:t> </a:t>
            </a:r>
            <a:r>
              <a:rPr lang="en-US" sz="1800" b="0" dirty="0" err="1"/>
              <a:t>Gral</a:t>
            </a:r>
            <a:r>
              <a:rPr lang="en-US" sz="1800" b="0" dirty="0"/>
              <a:t>. de </a:t>
            </a:r>
            <a:r>
              <a:rPr lang="en-US" sz="1800" b="0" dirty="0" err="1"/>
              <a:t>Geología</a:t>
            </a:r>
            <a:r>
              <a:rPr lang="en-US" sz="1800" b="0" dirty="0"/>
              <a:t> y </a:t>
            </a:r>
            <a:r>
              <a:rPr lang="en-US" sz="1800" b="0" dirty="0" err="1"/>
              <a:t>Geofísica</a:t>
            </a:r>
            <a:r>
              <a:rPr lang="en-US" sz="1800" b="0" dirty="0"/>
              <a:t>, INETER (Nicaragua)</a:t>
            </a:r>
          </a:p>
          <a:p>
            <a:r>
              <a:rPr lang="en-US" sz="1800" dirty="0"/>
              <a:t>Christina Neal</a:t>
            </a:r>
            <a:r>
              <a:rPr lang="en-US" sz="1800" b="0" dirty="0"/>
              <a:t>, Scientist-in-Charge, Hawaiian Volcano Observatory, U.S. Geological Survey (USA)</a:t>
            </a:r>
            <a:endParaRPr lang="en-US" sz="1800" b="0" dirty="0"/>
          </a:p>
        </p:txBody>
      </p:sp>
    </p:spTree>
    <p:extLst>
      <p:ext uri="{BB962C8B-B14F-4D97-AF65-F5344CB8AC3E}">
        <p14:creationId xmlns:p14="http://schemas.microsoft.com/office/powerpoint/2010/main" val="243145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296863" y="1697955"/>
            <a:ext cx="8445500" cy="4611405"/>
          </a:xfrm>
        </p:spPr>
        <p:txBody>
          <a:bodyPr/>
          <a:lstStyle/>
          <a:p>
            <a:pPr marL="0" indent="0">
              <a:buNone/>
            </a:pPr>
            <a:r>
              <a:rPr lang="en-US" sz="2000" b="0" u="sng" dirty="0" smtClean="0"/>
              <a:t>6 principles for SAR component of a global satellite monitoring system:</a:t>
            </a:r>
          </a:p>
          <a:p>
            <a:r>
              <a:rPr lang="en-US" sz="2000" b="0" dirty="0" smtClean="0"/>
              <a:t>A </a:t>
            </a:r>
            <a:r>
              <a:rPr lang="en-US" sz="2000" b="0" dirty="0"/>
              <a:t>volcano  monitoring system must involve </a:t>
            </a:r>
            <a:r>
              <a:rPr lang="en-US" sz="2000" dirty="0"/>
              <a:t>multiple space agencies and satellite platforms</a:t>
            </a:r>
            <a:r>
              <a:rPr lang="en-US" sz="2000" b="0" dirty="0"/>
              <a:t> to make the most of each satellite system, to get nearly daily coverage when needed and to have updated high resolution topographic maps</a:t>
            </a:r>
          </a:p>
          <a:p>
            <a:r>
              <a:rPr lang="en-US" sz="2000" dirty="0"/>
              <a:t>Data quotas </a:t>
            </a:r>
            <a:r>
              <a:rPr lang="en-US" sz="2000" b="0" dirty="0"/>
              <a:t>should be assigned for a) systematic background observations using the needed observing mode (spatial resolution, polarization, etc.), b) case studies requiring dense datasets and c) flexible response to unrest and eruption.</a:t>
            </a:r>
          </a:p>
          <a:p>
            <a:r>
              <a:rPr lang="en-US" sz="2000" b="0" dirty="0"/>
              <a:t>A </a:t>
            </a:r>
            <a:r>
              <a:rPr lang="en-US" sz="2000" dirty="0"/>
              <a:t>systematic background mission </a:t>
            </a:r>
            <a:r>
              <a:rPr lang="en-US" sz="2000" b="0" dirty="0"/>
              <a:t>using ascending and descending passes should take into account both the level of activity at each volcano and the temporal and spatial baselines required to form coherent </a:t>
            </a:r>
            <a:r>
              <a:rPr lang="en-US" sz="2000" b="0" dirty="0" err="1"/>
              <a:t>interferograms</a:t>
            </a:r>
            <a:r>
              <a:rPr lang="en-US" sz="2000" b="0" dirty="0"/>
              <a:t> and observe deformation </a:t>
            </a:r>
            <a:r>
              <a:rPr lang="en-US" sz="2000" b="0" dirty="0" smtClean="0"/>
              <a:t>transients</a:t>
            </a:r>
            <a:endParaRPr lang="en-US" sz="2000" b="0" dirty="0"/>
          </a:p>
        </p:txBody>
      </p:sp>
    </p:spTree>
    <p:extLst>
      <p:ext uri="{BB962C8B-B14F-4D97-AF65-F5344CB8AC3E}">
        <p14:creationId xmlns:p14="http://schemas.microsoft.com/office/powerpoint/2010/main" val="159879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WHAT IS MISSING?</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mj-lt"/>
                <a:cs typeface="Tahoma" pitchFamily="-106" charset="0"/>
              </a:rPr>
              <a:t>Motivation</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85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a:buFont typeface="Arial" panose="020B0604020202020204" pitchFamily="34" charset="0"/>
              <a:buChar char="•"/>
            </a:pPr>
            <a:r>
              <a:rPr lang="en-US" sz="2000" dirty="0">
                <a:latin typeface="+mn-lt"/>
              </a:rPr>
              <a:t>up to 45% </a:t>
            </a:r>
            <a:r>
              <a:rPr lang="en-US" sz="2000" dirty="0" smtClean="0">
                <a:latin typeface="+mn-lt"/>
              </a:rPr>
              <a:t>of </a:t>
            </a:r>
            <a:r>
              <a:rPr lang="en-US" sz="2000" dirty="0">
                <a:latin typeface="+mn-lt"/>
              </a:rPr>
              <a:t>the </a:t>
            </a:r>
            <a:r>
              <a:rPr lang="en-US" sz="2000" dirty="0" smtClean="0">
                <a:latin typeface="+mn-lt"/>
              </a:rPr>
              <a:t>worlds ~ </a:t>
            </a:r>
            <a:r>
              <a:rPr lang="en-US" sz="2000" dirty="0">
                <a:latin typeface="+mn-lt"/>
              </a:rPr>
              <a:t>1400 Holocene age </a:t>
            </a:r>
            <a:r>
              <a:rPr lang="en-US" sz="2000" dirty="0" smtClean="0">
                <a:latin typeface="+mn-lt"/>
              </a:rPr>
              <a:t>volcanoes </a:t>
            </a:r>
            <a:r>
              <a:rPr lang="en-US" sz="2000" dirty="0">
                <a:latin typeface="+mn-lt"/>
              </a:rPr>
              <a:t>are not monitored </a:t>
            </a:r>
            <a:endParaRPr lang="en-US" sz="2000" dirty="0" smtClean="0">
              <a:latin typeface="+mn-lt"/>
            </a:endParaRPr>
          </a:p>
          <a:p>
            <a:pPr marL="342900" indent="-342900">
              <a:buFont typeface="Arial" panose="020B0604020202020204" pitchFamily="34" charset="0"/>
              <a:buChar char="•"/>
            </a:pPr>
            <a:r>
              <a:rPr lang="en-US" sz="2000" dirty="0" smtClean="0">
                <a:latin typeface="+mn-lt"/>
              </a:rPr>
              <a:t>What EO data are most critical for detecting changes in unrest and eruptive activity vs. different volcanism and environment?</a:t>
            </a:r>
            <a:endParaRPr lang="en-US" sz="2000" dirty="0">
              <a:latin typeface="+mn-lt"/>
            </a:endParaRPr>
          </a:p>
          <a:p>
            <a:pPr marL="342900" indent="-342900">
              <a:buFont typeface="Arial" panose="020B0604020202020204" pitchFamily="34" charset="0"/>
              <a:buChar char="•"/>
            </a:pPr>
            <a:r>
              <a:rPr lang="en-US" sz="2000" dirty="0" smtClean="0">
                <a:latin typeface="+mn-lt"/>
              </a:rPr>
              <a:t>Strategy for satellite observations depending on volcanoes level of activity</a:t>
            </a:r>
          </a:p>
        </p:txBody>
      </p:sp>
      <p:sp>
        <p:nvSpPr>
          <p:cNvPr id="9" name="Rettangolo 8"/>
          <p:cNvSpPr/>
          <p:nvPr/>
        </p:nvSpPr>
        <p:spPr>
          <a:xfrm rot="21445059">
            <a:off x="363231" y="6059576"/>
            <a:ext cx="4257409" cy="523220"/>
          </a:xfrm>
          <a:prstGeom prst="rect">
            <a:avLst/>
          </a:prstGeom>
        </p:spPr>
        <p:txBody>
          <a:bodyPr wrap="square">
            <a:spAutoFit/>
          </a:bodyPr>
          <a:lstStyle/>
          <a:p>
            <a:pPr eaLnBrk="1" hangingPunct="1"/>
            <a:r>
              <a:rPr lang="en-GB" sz="1400" dirty="0" err="1">
                <a:latin typeface="+mn-lt"/>
              </a:rPr>
              <a:t>Merapi</a:t>
            </a:r>
            <a:r>
              <a:rPr lang="en-GB" sz="1400" dirty="0">
                <a:latin typeface="+mn-lt"/>
              </a:rPr>
              <a:t>, Indonesia, erupting in 2010. From </a:t>
            </a:r>
            <a:r>
              <a:rPr lang="en-GB" sz="1400" dirty="0" err="1">
                <a:latin typeface="+mn-lt"/>
              </a:rPr>
              <a:t>Pallister</a:t>
            </a:r>
            <a:r>
              <a:rPr lang="en-GB" sz="1400" dirty="0">
                <a:latin typeface="+mn-lt"/>
              </a:rPr>
              <a:t> and others, 2013</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1438016">
            <a:off x="381957" y="1647207"/>
            <a:ext cx="3892591" cy="4227395"/>
          </a:xfrm>
          <a:prstGeom prst="rect">
            <a:avLst/>
          </a:prstGeom>
          <a:noFill/>
          <a:ln w="635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9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296863" y="1697955"/>
            <a:ext cx="8445500" cy="4864100"/>
          </a:xfrm>
        </p:spPr>
        <p:txBody>
          <a:bodyPr/>
          <a:lstStyle/>
          <a:p>
            <a:r>
              <a:rPr lang="en-US" sz="2000" dirty="0" smtClean="0"/>
              <a:t>Acquisition </a:t>
            </a:r>
            <a:r>
              <a:rPr lang="en-US" sz="2000" dirty="0"/>
              <a:t>plans need to be flexible </a:t>
            </a:r>
            <a:r>
              <a:rPr lang="en-US" sz="2000" b="0" dirty="0"/>
              <a:t>to accommodate changes in activity, evolving methods and improved understanding of data types</a:t>
            </a:r>
          </a:p>
          <a:p>
            <a:r>
              <a:rPr lang="en-US" sz="2000" dirty="0"/>
              <a:t>Near real-time data access </a:t>
            </a:r>
            <a:r>
              <a:rPr lang="en-US" sz="2000" b="0" dirty="0"/>
              <a:t>is vital for decision making, requiring frequent overpasses, rapid tasking and short data latency</a:t>
            </a:r>
          </a:p>
          <a:p>
            <a:r>
              <a:rPr lang="en-US" sz="2000" dirty="0"/>
              <a:t>Coordination between space agencies, scientists and volcano  observatories is crucial </a:t>
            </a:r>
            <a:r>
              <a:rPr lang="en-US" sz="2000" b="0" dirty="0"/>
              <a:t>in order to provide an operational response and avoid conflicting requests for satellite tasking or interpretations of satellite observations to observatories.</a:t>
            </a:r>
          </a:p>
        </p:txBody>
      </p:sp>
    </p:spTree>
    <p:extLst>
      <p:ext uri="{BB962C8B-B14F-4D97-AF65-F5344CB8AC3E}">
        <p14:creationId xmlns:p14="http://schemas.microsoft.com/office/powerpoint/2010/main" val="190676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6884" y="1443790"/>
            <a:ext cx="4123138" cy="5342020"/>
          </a:xfrm>
          <a:prstGeom prst="rect">
            <a:avLst/>
          </a:prstGeom>
          <a:ln>
            <a:solidFill>
              <a:srgbClr val="000000"/>
            </a:solidFill>
          </a:ln>
        </p:spPr>
      </p:pic>
      <p:sp>
        <p:nvSpPr>
          <p:cNvPr id="5" name="TextBox 4"/>
          <p:cNvSpPr txBox="1"/>
          <p:nvPr/>
        </p:nvSpPr>
        <p:spPr>
          <a:xfrm>
            <a:off x="4732421" y="2101516"/>
            <a:ext cx="4203032" cy="2677656"/>
          </a:xfrm>
          <a:prstGeom prst="rect">
            <a:avLst/>
          </a:prstGeom>
          <a:noFill/>
        </p:spPr>
        <p:txBody>
          <a:bodyPr wrap="square" rtlCol="0">
            <a:spAutoFit/>
          </a:bodyPr>
          <a:lstStyle/>
          <a:p>
            <a:r>
              <a:rPr lang="en-US" sz="2400" dirty="0"/>
              <a:t>A</a:t>
            </a:r>
            <a:r>
              <a:rPr lang="en-US" sz="2400" dirty="0" smtClean="0"/>
              <a:t> summary publication  describes the Latin America aspect of the pilot project, lessons learned, and potential future applications </a:t>
            </a:r>
            <a:r>
              <a:rPr lang="en-US" sz="2400" dirty="0"/>
              <a:t>(</a:t>
            </a:r>
            <a:r>
              <a:rPr lang="en-US" sz="2400" dirty="0" smtClean="0"/>
              <a:t>submitted to Journal </a:t>
            </a:r>
            <a:r>
              <a:rPr lang="en-US" sz="2400" dirty="0"/>
              <a:t>of Applied Volcanology ). </a:t>
            </a:r>
          </a:p>
        </p:txBody>
      </p:sp>
    </p:spTree>
    <p:extLst>
      <p:ext uri="{BB962C8B-B14F-4D97-AF65-F5344CB8AC3E}">
        <p14:creationId xmlns:p14="http://schemas.microsoft.com/office/powerpoint/2010/main" val="38192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tmp\IMG_0565.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308538"/>
            <a:ext cx="9144000" cy="5549462"/>
          </a:xfrm>
          <a:prstGeom prst="rect">
            <a:avLst/>
          </a:prstGeom>
          <a:noFill/>
          <a:ln w="15875">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638" y="1558142"/>
            <a:ext cx="3618341" cy="830997"/>
          </a:xfrm>
          <a:prstGeom prst="rect">
            <a:avLst/>
          </a:prstGeom>
          <a:noFill/>
        </p:spPr>
        <p:txBody>
          <a:bodyPr wrap="square" rtlCol="0">
            <a:spAutoFit/>
          </a:bodyPr>
          <a:lstStyle/>
          <a:p>
            <a:pPr algn="ctr"/>
            <a:r>
              <a:rPr lang="en-US" sz="4800" dirty="0" smtClean="0">
                <a:solidFill>
                  <a:srgbClr val="000000"/>
                </a:solidFill>
              </a:rPr>
              <a:t>Thank you</a:t>
            </a:r>
          </a:p>
        </p:txBody>
      </p:sp>
    </p:spTree>
    <p:extLst>
      <p:ext uri="{BB962C8B-B14F-4D97-AF65-F5344CB8AC3E}">
        <p14:creationId xmlns:p14="http://schemas.microsoft.com/office/powerpoint/2010/main" val="244251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0" y="1335232"/>
            <a:ext cx="9144000" cy="56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Scope</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8" name="TextBox 6"/>
          <p:cNvSpPr txBox="1"/>
          <p:nvPr/>
        </p:nvSpPr>
        <p:spPr>
          <a:xfrm>
            <a:off x="97351" y="1480116"/>
            <a:ext cx="8822913" cy="1877437"/>
          </a:xfrm>
          <a:prstGeom prst="rect">
            <a:avLst/>
          </a:prstGeom>
          <a:solidFill>
            <a:schemeClr val="bg1">
              <a:alpha val="50000"/>
            </a:schemeClr>
          </a:solidFill>
        </p:spPr>
        <p:txBody>
          <a:bodyPr wrap="square" rtlCol="0">
            <a:spAutoFit/>
          </a:bodyPr>
          <a:lstStyle/>
          <a:p>
            <a:pPr marL="457200" lvl="0" indent="-457200">
              <a:spcBef>
                <a:spcPts val="600"/>
              </a:spcBef>
              <a:spcAft>
                <a:spcPts val="600"/>
              </a:spcAft>
              <a:buFont typeface="Arial"/>
              <a:buChar char="•"/>
            </a:pPr>
            <a:r>
              <a:rPr lang="en-US" sz="1600" dirty="0" smtClean="0">
                <a:solidFill>
                  <a:srgbClr val="000000"/>
                </a:solidFill>
              </a:rPr>
              <a:t>Demonstrate </a:t>
            </a:r>
            <a:r>
              <a:rPr lang="en-US" sz="1600" dirty="0">
                <a:solidFill>
                  <a:srgbClr val="000000"/>
                </a:solidFill>
              </a:rPr>
              <a:t>the potential impact of EO data for better understand volcano hazard and </a:t>
            </a:r>
            <a:r>
              <a:rPr lang="en-US" sz="1600" dirty="0" smtClean="0">
                <a:solidFill>
                  <a:srgbClr val="000000"/>
                </a:solidFill>
              </a:rPr>
              <a:t>reduce </a:t>
            </a:r>
            <a:r>
              <a:rPr lang="en-US" sz="1600" dirty="0">
                <a:solidFill>
                  <a:srgbClr val="000000"/>
                </a:solidFill>
              </a:rPr>
              <a:t>impacts and risks from eruptions</a:t>
            </a:r>
            <a:r>
              <a:rPr lang="en-US" sz="1600" dirty="0" smtClean="0">
                <a:solidFill>
                  <a:srgbClr val="000000"/>
                </a:solidFill>
              </a:rPr>
              <a:t>.</a:t>
            </a:r>
          </a:p>
          <a:p>
            <a:pPr marL="457200" lvl="0" indent="-457200">
              <a:spcBef>
                <a:spcPts val="600"/>
              </a:spcBef>
              <a:spcAft>
                <a:spcPts val="600"/>
              </a:spcAft>
              <a:buFont typeface="Arial"/>
              <a:buChar char="•"/>
            </a:pPr>
            <a:r>
              <a:rPr lang="en-US" sz="1600" dirty="0" smtClean="0">
                <a:solidFill>
                  <a:srgbClr val="000000"/>
                </a:solidFill>
              </a:rPr>
              <a:t>Enforce coordination between Space Agencies, value-added providers and end users to ensure that the agencies who are responsible for volcano monitoring have access to, and understanding of, those data sets that are most critical for making informed DRM decisions</a:t>
            </a:r>
          </a:p>
          <a:p>
            <a:pPr marL="457200" lvl="0" indent="-457200">
              <a:spcBef>
                <a:spcPts val="600"/>
              </a:spcBef>
              <a:spcAft>
                <a:spcPts val="600"/>
              </a:spcAft>
              <a:buFont typeface="Arial"/>
              <a:buChar char="•"/>
            </a:pPr>
            <a:r>
              <a:rPr lang="en-US" sz="1600" dirty="0" smtClean="0">
                <a:solidFill>
                  <a:srgbClr val="000000"/>
                </a:solidFill>
              </a:rPr>
              <a:t>Propose a strategy for a global satellite monitoring system</a:t>
            </a:r>
          </a:p>
        </p:txBody>
      </p:sp>
    </p:spTree>
    <p:extLst>
      <p:ext uri="{BB962C8B-B14F-4D97-AF65-F5344CB8AC3E}">
        <p14:creationId xmlns:p14="http://schemas.microsoft.com/office/powerpoint/2010/main" val="6390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smtClean="0"/>
              <a:t>Regional demonstration over Latin America</a:t>
            </a:r>
            <a:endParaRPr lang="en-US" sz="2400" dirty="0"/>
          </a:p>
        </p:txBody>
      </p:sp>
      <p:pic>
        <p:nvPicPr>
          <p:cNvPr id="6"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809" y="1503616"/>
            <a:ext cx="4474845" cy="5354384"/>
          </a:xfrm>
          <a:prstGeom prst="rect">
            <a:avLst/>
          </a:prstGeom>
        </p:spPr>
      </p:pic>
      <p:sp>
        <p:nvSpPr>
          <p:cNvPr id="5" name="Rettangolo 4"/>
          <p:cNvSpPr/>
          <p:nvPr/>
        </p:nvSpPr>
        <p:spPr>
          <a:xfrm>
            <a:off x="228600" y="1894900"/>
            <a:ext cx="3733800" cy="3785652"/>
          </a:xfrm>
          <a:prstGeom prst="rect">
            <a:avLst/>
          </a:prstGeom>
        </p:spPr>
        <p:txBody>
          <a:bodyPr wrap="square">
            <a:spAutoFit/>
          </a:bodyPr>
          <a:lstStyle/>
          <a:p>
            <a:pPr marL="285750" indent="-285750">
              <a:buFont typeface="Arial" panose="020B0604020202020204" pitchFamily="34" charset="0"/>
              <a:buChar char="•"/>
            </a:pPr>
            <a:r>
              <a:rPr lang="en-US" sz="1600" dirty="0"/>
              <a:t>D</a:t>
            </a:r>
            <a:r>
              <a:rPr lang="en-US" sz="1600" dirty="0" smtClean="0"/>
              <a:t>emonstrate potential impact of EO data: regional focus on Latin America (319 volcanoes)</a:t>
            </a:r>
          </a:p>
          <a:p>
            <a:pPr marL="285750" indent="-285750">
              <a:buFont typeface="Arial" panose="020B0604020202020204" pitchFamily="34" charset="0"/>
              <a:buChar char="•"/>
            </a:pPr>
            <a:r>
              <a:rPr lang="en-US" sz="1600" dirty="0"/>
              <a:t>I</a:t>
            </a:r>
            <a:r>
              <a:rPr lang="en-US" sz="1600" dirty="0" smtClean="0"/>
              <a:t>dentify volcanoes that may became active in the near future</a:t>
            </a:r>
          </a:p>
          <a:p>
            <a:pPr marL="285750" indent="-285750">
              <a:buFont typeface="Arial" panose="020B0604020202020204" pitchFamily="34" charset="0"/>
              <a:buChar char="•"/>
            </a:pPr>
            <a:r>
              <a:rPr lang="en-US" sz="1600" dirty="0"/>
              <a:t>T</a:t>
            </a:r>
            <a:r>
              <a:rPr lang="en-US" sz="1600" dirty="0" smtClean="0"/>
              <a:t>rack new and ongoing eruptive activity</a:t>
            </a:r>
          </a:p>
          <a:p>
            <a:r>
              <a:rPr lang="en-US" sz="1600" dirty="0" smtClean="0"/>
              <a:t>Why Latin America?</a:t>
            </a:r>
            <a:endParaRPr lang="en-US" sz="1600" dirty="0"/>
          </a:p>
          <a:p>
            <a:pPr marL="285750" indent="-285750">
              <a:buFont typeface="Arial" panose="020B0604020202020204" pitchFamily="34" charset="0"/>
              <a:buChar char="•"/>
            </a:pPr>
            <a:r>
              <a:rPr lang="en-US" sz="1600" dirty="0" smtClean="0"/>
              <a:t>Range of eruption type/ages and environments</a:t>
            </a:r>
          </a:p>
          <a:p>
            <a:pPr marL="285750" indent="-285750">
              <a:buFont typeface="Arial" panose="020B0604020202020204" pitchFamily="34" charset="0"/>
              <a:buChar char="•"/>
            </a:pPr>
            <a:r>
              <a:rPr lang="en-US" sz="1600" dirty="0" smtClean="0"/>
              <a:t>Abundant volcanic activity</a:t>
            </a:r>
          </a:p>
          <a:p>
            <a:pPr marL="285750" indent="-285750">
              <a:buFont typeface="Arial" panose="020B0604020202020204" pitchFamily="34" charset="0"/>
              <a:buChar char="•"/>
            </a:pPr>
            <a:r>
              <a:rPr lang="en-US" sz="1600" dirty="0" smtClean="0"/>
              <a:t>Impact on people/air traffic</a:t>
            </a:r>
          </a:p>
          <a:p>
            <a:pPr marL="285750" indent="-285750">
              <a:buFont typeface="Arial" panose="020B0604020202020204" pitchFamily="34" charset="0"/>
              <a:buChar char="•"/>
            </a:pPr>
            <a:r>
              <a:rPr lang="en-US" sz="1600" dirty="0" smtClean="0"/>
              <a:t>Well </a:t>
            </a:r>
            <a:r>
              <a:rPr lang="en-US" sz="1600" dirty="0"/>
              <a:t>established </a:t>
            </a:r>
            <a:r>
              <a:rPr lang="en-US" sz="1600" dirty="0" smtClean="0"/>
              <a:t>observatories</a:t>
            </a:r>
          </a:p>
          <a:p>
            <a:pPr marL="285750" indent="-285750">
              <a:buFont typeface="Arial" panose="020B0604020202020204" pitchFamily="34" charset="0"/>
              <a:buChar char="•"/>
            </a:pPr>
            <a:r>
              <a:rPr lang="en-US" sz="1600" dirty="0" smtClean="0"/>
              <a:t>~202 volcanoes in the region have no ground monitoring of any type</a:t>
            </a:r>
          </a:p>
        </p:txBody>
      </p:sp>
    </p:spTree>
    <p:extLst>
      <p:ext uri="{BB962C8B-B14F-4D97-AF65-F5344CB8AC3E}">
        <p14:creationId xmlns:p14="http://schemas.microsoft.com/office/powerpoint/2010/main" val="31367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Participants in the Pilot</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10247" y="1491594"/>
            <a:ext cx="7742748" cy="4708981"/>
          </a:xfrm>
          <a:prstGeom prst="rect">
            <a:avLst/>
          </a:prstGeom>
          <a:noFill/>
        </p:spPr>
        <p:txBody>
          <a:bodyPr wrap="square" rtlCol="0">
            <a:spAutoFit/>
          </a:bodyPr>
          <a:lstStyle/>
          <a:p>
            <a:r>
              <a:rPr lang="en-US" sz="2000" b="1" dirty="0" smtClean="0"/>
              <a:t>CEOS Agencies: </a:t>
            </a:r>
            <a:endParaRPr lang="en-US" sz="2000" b="1" dirty="0"/>
          </a:p>
          <a:p>
            <a:r>
              <a:rPr lang="it-IT" dirty="0" smtClean="0"/>
              <a:t>USGS</a:t>
            </a:r>
            <a:r>
              <a:rPr lang="it-IT" dirty="0"/>
              <a:t>, </a:t>
            </a:r>
            <a:r>
              <a:rPr lang="it-IT" dirty="0" smtClean="0"/>
              <a:t>ASI, CNES, CSA,</a:t>
            </a:r>
            <a:r>
              <a:rPr lang="it-IT" dirty="0"/>
              <a:t> DLR</a:t>
            </a:r>
            <a:r>
              <a:rPr lang="it-IT" dirty="0" smtClean="0"/>
              <a:t>, ESA, NASA, NOAA</a:t>
            </a:r>
            <a:r>
              <a:rPr lang="it-IT" dirty="0"/>
              <a:t>, </a:t>
            </a:r>
            <a:r>
              <a:rPr lang="it-IT" dirty="0" smtClean="0"/>
              <a:t>JAXA </a:t>
            </a:r>
            <a:r>
              <a:rPr lang="it-IT" sz="2000" dirty="0"/>
              <a:t>	</a:t>
            </a:r>
            <a:endParaRPr lang="en-US" sz="2000" dirty="0"/>
          </a:p>
          <a:p>
            <a:endParaRPr lang="en-US" sz="2000" b="1" dirty="0" smtClean="0"/>
          </a:p>
          <a:p>
            <a:r>
              <a:rPr lang="en-US" sz="2000" b="1" dirty="0" smtClean="0"/>
              <a:t>Value-added providers: </a:t>
            </a:r>
            <a:endParaRPr lang="en-US" sz="2000" b="1" dirty="0"/>
          </a:p>
          <a:p>
            <a:r>
              <a:rPr lang="it-IT" dirty="0" err="1" smtClean="0"/>
              <a:t>University</a:t>
            </a:r>
            <a:r>
              <a:rPr lang="it-IT" dirty="0" smtClean="0"/>
              <a:t> </a:t>
            </a:r>
            <a:r>
              <a:rPr lang="it-IT" dirty="0"/>
              <a:t>of Bristol (UK), </a:t>
            </a:r>
            <a:r>
              <a:rPr lang="it-IT" dirty="0" err="1" smtClean="0"/>
              <a:t>Cornell</a:t>
            </a:r>
            <a:r>
              <a:rPr lang="it-IT" dirty="0" smtClean="0"/>
              <a:t> </a:t>
            </a:r>
            <a:r>
              <a:rPr lang="it-IT" dirty="0" err="1"/>
              <a:t>University</a:t>
            </a:r>
            <a:r>
              <a:rPr lang="it-IT" dirty="0"/>
              <a:t> (US</a:t>
            </a:r>
            <a:r>
              <a:rPr lang="it-IT" dirty="0" smtClean="0"/>
              <a:t>), </a:t>
            </a:r>
            <a:r>
              <a:rPr lang="it-IT" dirty="0" err="1" smtClean="0"/>
              <a:t>University</a:t>
            </a:r>
            <a:r>
              <a:rPr lang="it-IT" dirty="0" smtClean="0"/>
              <a:t> of Miami (US), Pennsylvania State </a:t>
            </a:r>
            <a:r>
              <a:rPr lang="it-IT" dirty="0" err="1" smtClean="0"/>
              <a:t>University</a:t>
            </a:r>
            <a:r>
              <a:rPr lang="it-IT" dirty="0" smtClean="0"/>
              <a:t> (US), IREA/CNR (IT), Open </a:t>
            </a:r>
            <a:r>
              <a:rPr lang="it-IT" dirty="0" err="1"/>
              <a:t>University</a:t>
            </a:r>
            <a:r>
              <a:rPr lang="it-IT" dirty="0"/>
              <a:t> (UK), </a:t>
            </a:r>
            <a:r>
              <a:rPr lang="it-IT" dirty="0" smtClean="0"/>
              <a:t>NOAA, USGS</a:t>
            </a:r>
          </a:p>
          <a:p>
            <a:endParaRPr lang="it-IT" sz="2000" b="1" dirty="0" smtClean="0"/>
          </a:p>
          <a:p>
            <a:r>
              <a:rPr lang="it-IT" sz="2000" b="1" dirty="0" smtClean="0"/>
              <a:t>End </a:t>
            </a:r>
            <a:r>
              <a:rPr lang="it-IT" sz="2000" b="1" dirty="0" err="1" smtClean="0"/>
              <a:t>users</a:t>
            </a:r>
            <a:r>
              <a:rPr lang="it-IT" sz="2000" b="1" dirty="0" smtClean="0"/>
              <a:t>: </a:t>
            </a:r>
            <a:endParaRPr lang="it-IT" sz="2000" b="1" dirty="0"/>
          </a:p>
          <a:p>
            <a:r>
              <a:rPr lang="es-ES" dirty="0"/>
              <a:t>Observatorio Volcanológico de Los Andes del Sur (OV-DAS) </a:t>
            </a:r>
            <a:r>
              <a:rPr lang="en-US" dirty="0"/>
              <a:t>Chile; </a:t>
            </a:r>
            <a:r>
              <a:rPr lang="en-US" dirty="0" err="1"/>
              <a:t>Instituto</a:t>
            </a:r>
            <a:r>
              <a:rPr lang="en-US" dirty="0"/>
              <a:t> </a:t>
            </a:r>
            <a:r>
              <a:rPr lang="en-US" dirty="0" err="1"/>
              <a:t>Geofísico</a:t>
            </a:r>
            <a:r>
              <a:rPr lang="en-US" dirty="0"/>
              <a:t> del </a:t>
            </a:r>
            <a:r>
              <a:rPr lang="en-US" dirty="0" err="1"/>
              <a:t>Perú</a:t>
            </a:r>
            <a:r>
              <a:rPr lang="en-US" dirty="0"/>
              <a:t>; </a:t>
            </a:r>
            <a:r>
              <a:rPr lang="en-US" dirty="0" err="1"/>
              <a:t>Instituto</a:t>
            </a:r>
            <a:r>
              <a:rPr lang="en-US" dirty="0"/>
              <a:t> </a:t>
            </a:r>
            <a:r>
              <a:rPr lang="en-US" dirty="0" err="1"/>
              <a:t>Geofísico</a:t>
            </a:r>
            <a:r>
              <a:rPr lang="en-US" dirty="0"/>
              <a:t> de la Universidad Nacional de San </a:t>
            </a:r>
            <a:r>
              <a:rPr lang="en-US" dirty="0" err="1"/>
              <a:t>Agustín</a:t>
            </a:r>
            <a:r>
              <a:rPr lang="en-US" dirty="0"/>
              <a:t>, Peru; </a:t>
            </a:r>
            <a:r>
              <a:rPr lang="en-US" dirty="0" err="1"/>
              <a:t>Instituto</a:t>
            </a:r>
            <a:r>
              <a:rPr lang="en-US" dirty="0"/>
              <a:t> </a:t>
            </a:r>
            <a:r>
              <a:rPr lang="en-US" dirty="0" err="1"/>
              <a:t>Geofísico</a:t>
            </a:r>
            <a:r>
              <a:rPr lang="en-US" dirty="0"/>
              <a:t>, </a:t>
            </a:r>
            <a:r>
              <a:rPr lang="en-US" dirty="0" err="1"/>
              <a:t>Escuela</a:t>
            </a:r>
            <a:r>
              <a:rPr lang="en-US" dirty="0"/>
              <a:t> </a:t>
            </a:r>
            <a:r>
              <a:rPr lang="en-US" dirty="0" err="1"/>
              <a:t>Politécnica</a:t>
            </a:r>
            <a:r>
              <a:rPr lang="en-US" dirty="0"/>
              <a:t> Nacional, Ecuador; </a:t>
            </a:r>
            <a:r>
              <a:rPr lang="en-US" dirty="0" err="1"/>
              <a:t>Servicio</a:t>
            </a:r>
            <a:r>
              <a:rPr lang="en-US" dirty="0"/>
              <a:t> </a:t>
            </a:r>
            <a:r>
              <a:rPr lang="en-US" dirty="0" err="1"/>
              <a:t>Geológico</a:t>
            </a:r>
            <a:r>
              <a:rPr lang="en-US" dirty="0"/>
              <a:t> </a:t>
            </a:r>
            <a:r>
              <a:rPr lang="en-US" dirty="0" err="1"/>
              <a:t>Colombiano</a:t>
            </a:r>
            <a:r>
              <a:rPr lang="en-US" dirty="0"/>
              <a:t>, Colombia, Buenos Aires Volcanic Ash Advisory Center, Argentina, </a:t>
            </a:r>
            <a:r>
              <a:rPr lang="en-US" dirty="0" err="1"/>
              <a:t>Instituto</a:t>
            </a:r>
            <a:r>
              <a:rPr lang="en-US" dirty="0"/>
              <a:t> </a:t>
            </a:r>
            <a:r>
              <a:rPr lang="en-US" dirty="0" err="1"/>
              <a:t>nacional</a:t>
            </a:r>
            <a:r>
              <a:rPr lang="en-US" dirty="0"/>
              <a:t> de </a:t>
            </a:r>
            <a:r>
              <a:rPr lang="en-US" dirty="0" err="1"/>
              <a:t>sismología</a:t>
            </a:r>
            <a:r>
              <a:rPr lang="en-US" dirty="0"/>
              <a:t>, </a:t>
            </a:r>
            <a:r>
              <a:rPr lang="en-US" dirty="0" err="1"/>
              <a:t>vulcanologia</a:t>
            </a:r>
            <a:r>
              <a:rPr lang="en-US" dirty="0"/>
              <a:t>, </a:t>
            </a:r>
            <a:r>
              <a:rPr lang="en-US" dirty="0" err="1"/>
              <a:t>meteorología</a:t>
            </a:r>
            <a:r>
              <a:rPr lang="en-US" dirty="0"/>
              <a:t> e </a:t>
            </a:r>
            <a:r>
              <a:rPr lang="en-US" dirty="0" err="1"/>
              <a:t>hidrologia</a:t>
            </a:r>
            <a:r>
              <a:rPr lang="en-US" dirty="0"/>
              <a:t>, (NSIVUMEH), Guatemala, </a:t>
            </a:r>
            <a:r>
              <a:rPr lang="en-US" dirty="0" err="1"/>
              <a:t>Instituto</a:t>
            </a:r>
            <a:r>
              <a:rPr lang="en-US" dirty="0"/>
              <a:t> </a:t>
            </a:r>
            <a:r>
              <a:rPr lang="en-US" dirty="0" err="1"/>
              <a:t>Nicaraguense</a:t>
            </a:r>
            <a:r>
              <a:rPr lang="en-US" dirty="0"/>
              <a:t> de </a:t>
            </a:r>
            <a:r>
              <a:rPr lang="en-US" dirty="0" err="1"/>
              <a:t>Estudios</a:t>
            </a:r>
            <a:r>
              <a:rPr lang="en-US" dirty="0"/>
              <a:t> </a:t>
            </a:r>
            <a:r>
              <a:rPr lang="en-US" dirty="0" err="1"/>
              <a:t>Territoriales</a:t>
            </a:r>
            <a:r>
              <a:rPr lang="en-US" dirty="0"/>
              <a:t> (INETER), Nicaragua</a:t>
            </a:r>
          </a:p>
        </p:txBody>
      </p:sp>
    </p:spTree>
    <p:extLst>
      <p:ext uri="{BB962C8B-B14F-4D97-AF65-F5344CB8AC3E}">
        <p14:creationId xmlns:p14="http://schemas.microsoft.com/office/powerpoint/2010/main" val="107348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6</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EO data</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10247" y="1491594"/>
            <a:ext cx="774274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Optical </a:t>
            </a:r>
            <a:r>
              <a:rPr lang="en-US" sz="2800" dirty="0" smtClean="0"/>
              <a:t>and IR data </a:t>
            </a:r>
            <a:r>
              <a:rPr lang="en-US" sz="2800" dirty="0"/>
              <a:t>for </a:t>
            </a:r>
            <a:r>
              <a:rPr lang="en-US" sz="2800" dirty="0" smtClean="0"/>
              <a:t>detecting thermal </a:t>
            </a:r>
            <a:r>
              <a:rPr lang="en-US" sz="2800" dirty="0"/>
              <a:t>anomalies, </a:t>
            </a:r>
            <a:r>
              <a:rPr lang="en-US" sz="2800" dirty="0" smtClean="0"/>
              <a:t>gas emissions, and ash plumes</a:t>
            </a:r>
          </a:p>
          <a:p>
            <a:pPr marL="285750" indent="-285750">
              <a:buFont typeface="Arial" panose="020B0604020202020204" pitchFamily="34" charset="0"/>
              <a:buChar char="•"/>
            </a:pPr>
            <a:r>
              <a:rPr lang="en-US" sz="2800" dirty="0" smtClean="0"/>
              <a:t>Radar </a:t>
            </a:r>
            <a:r>
              <a:rPr lang="en-US" sz="2800" dirty="0"/>
              <a:t>data for ground deformation, </a:t>
            </a:r>
            <a:r>
              <a:rPr lang="en-US" sz="2800" dirty="0" smtClean="0"/>
              <a:t>new volcanic deposits, and topographic changes</a:t>
            </a:r>
          </a:p>
          <a:p>
            <a:endParaRPr lang="en-US" sz="2800" dirty="0"/>
          </a:p>
          <a:p>
            <a:r>
              <a:rPr lang="en-US" sz="2800" u="sng" dirty="0" smtClean="0"/>
              <a:t>FOCUS on Radar data</a:t>
            </a:r>
            <a:r>
              <a:rPr lang="en-US" sz="2800" dirty="0" smtClean="0"/>
              <a:t> (ALOS, RADARSAT-2, COSMO-</a:t>
            </a:r>
            <a:r>
              <a:rPr lang="en-US" sz="2800" dirty="0" err="1" smtClean="0"/>
              <a:t>SkyMed</a:t>
            </a:r>
            <a:r>
              <a:rPr lang="en-US" sz="2800" dirty="0" smtClean="0"/>
              <a:t>, Terra SAR-X, Tandem-X, Sentinel 1) to understand how the entire international SAR constellation could be used for detecting and characterizing volcano behavior. </a:t>
            </a:r>
            <a:endParaRPr lang="en-US" dirty="0"/>
          </a:p>
        </p:txBody>
      </p:sp>
    </p:spTree>
    <p:extLst>
      <p:ext uri="{BB962C8B-B14F-4D97-AF65-F5344CB8AC3E}">
        <p14:creationId xmlns:p14="http://schemas.microsoft.com/office/powerpoint/2010/main" val="277167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contrast="-30000"/>
                    </a14:imgEffect>
                  </a14:imgLayer>
                </a14:imgProps>
              </a:ext>
              <a:ext uri="{28A0092B-C50C-407E-A947-70E740481C1C}">
                <a14:useLocalDpi xmlns:a14="http://schemas.microsoft.com/office/drawing/2010/main" val="0"/>
              </a:ext>
            </a:extLst>
          </a:blip>
          <a:srcRect b="30033"/>
          <a:stretch/>
        </p:blipFill>
        <p:spPr>
          <a:xfrm>
            <a:off x="0" y="1331495"/>
            <a:ext cx="9144000" cy="5526505"/>
          </a:xfrm>
          <a:prstGeom prst="rect">
            <a:avLst/>
          </a:prstGeom>
        </p:spPr>
      </p:pic>
      <p:sp>
        <p:nvSpPr>
          <p:cNvPr id="2" name="Title 1"/>
          <p:cNvSpPr>
            <a:spLocks noGrp="1"/>
          </p:cNvSpPr>
          <p:nvPr>
            <p:ph type="title" idx="4294967295"/>
          </p:nvPr>
        </p:nvSpPr>
        <p:spPr>
          <a:xfrm>
            <a:off x="1747838" y="188913"/>
            <a:ext cx="7396162" cy="501650"/>
          </a:xfrm>
        </p:spPr>
        <p:txBody>
          <a:bodyPr/>
          <a:lstStyle/>
          <a:p>
            <a:r>
              <a:rPr lang="en-US" dirty="0" smtClean="0"/>
              <a:t>Noteworthy results</a:t>
            </a:r>
            <a:endParaRPr lang="en-US" dirty="0"/>
          </a:p>
        </p:txBody>
      </p:sp>
      <p:sp>
        <p:nvSpPr>
          <p:cNvPr id="3" name="TextBox 2"/>
          <p:cNvSpPr txBox="1"/>
          <p:nvPr/>
        </p:nvSpPr>
        <p:spPr>
          <a:xfrm>
            <a:off x="244929" y="1698171"/>
            <a:ext cx="8621485" cy="497059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err="1">
                <a:solidFill>
                  <a:srgbClr val="000000"/>
                </a:solidFill>
                <a:effectLst>
                  <a:outerShdw blurRad="38100" dist="38100" dir="2700000" algn="tl">
                    <a:srgbClr val="000000">
                      <a:alpha val="43137"/>
                    </a:srgbClr>
                  </a:outerShdw>
                </a:effectLst>
              </a:rPr>
              <a:t>Pacaya</a:t>
            </a:r>
            <a:r>
              <a:rPr lang="en-US" dirty="0">
                <a:solidFill>
                  <a:srgbClr val="000000"/>
                </a:solidFill>
                <a:effectLst>
                  <a:outerShdw blurRad="38100" dist="38100" dir="2700000" algn="tl">
                    <a:srgbClr val="000000">
                      <a:alpha val="43137"/>
                    </a:srgbClr>
                  </a:outerShdw>
                </a:effectLst>
              </a:rPr>
              <a:t> (Guatemala</a:t>
            </a:r>
            <a:r>
              <a:rPr lang="en-US" dirty="0" smtClean="0">
                <a:solidFill>
                  <a:srgbClr val="000000"/>
                </a:solidFill>
                <a:effectLst>
                  <a:outerShdw blurRad="38100" dist="38100" dir="2700000" algn="tl">
                    <a:srgbClr val="000000">
                      <a:alpha val="43137"/>
                    </a:srgbClr>
                  </a:outerShdw>
                </a:effectLst>
              </a:rPr>
              <a:t>)</a:t>
            </a:r>
          </a:p>
          <a:p>
            <a:pPr marL="800100" lvl="1"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Santiaguito</a:t>
            </a:r>
            <a:r>
              <a:rPr lang="en-US" dirty="0" smtClean="0">
                <a:solidFill>
                  <a:srgbClr val="000000"/>
                </a:solidFill>
                <a:effectLst>
                  <a:outerShdw blurRad="38100" dist="38100" dir="2700000" algn="tl">
                    <a:srgbClr val="000000">
                      <a:alpha val="43137"/>
                    </a:srgbClr>
                  </a:outerShdw>
                </a:effectLst>
              </a:rPr>
              <a:t> (Guatemala)</a:t>
            </a:r>
            <a:endParaRPr lang="en-US" dirty="0">
              <a:solidFill>
                <a:srgbClr val="000000"/>
              </a:solidFill>
              <a:effectLst>
                <a:outerShdw blurRad="38100" dist="38100" dir="2700000" algn="tl">
                  <a:srgbClr val="000000">
                    <a:alpha val="43137"/>
                  </a:srgbClr>
                </a:outerShdw>
              </a:effectLst>
            </a:endParaRPr>
          </a:p>
          <a:p>
            <a:pPr marL="1257300" lvl="2"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Masaya </a:t>
            </a:r>
            <a:r>
              <a:rPr lang="en-US" dirty="0">
                <a:solidFill>
                  <a:srgbClr val="000000"/>
                </a:solidFill>
                <a:effectLst>
                  <a:outerShdw blurRad="38100" dist="38100" dir="2700000" algn="tl">
                    <a:srgbClr val="000000">
                      <a:alpha val="43137"/>
                    </a:srgbClr>
                  </a:outerShdw>
                </a:effectLst>
              </a:rPr>
              <a:t>(</a:t>
            </a:r>
            <a:r>
              <a:rPr lang="en-US" dirty="0" smtClean="0">
                <a:solidFill>
                  <a:srgbClr val="000000"/>
                </a:solidFill>
                <a:effectLst>
                  <a:outerShdw blurRad="38100" dist="38100" dir="2700000" algn="tl">
                    <a:srgbClr val="000000">
                      <a:alpha val="43137"/>
                    </a:srgbClr>
                  </a:outerShdw>
                </a:effectLst>
              </a:rPr>
              <a:t>Nicaragua)</a:t>
            </a:r>
          </a:p>
          <a:p>
            <a:pPr marL="1714500" lvl="3"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Arenal</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(Costa Rica)</a:t>
            </a:r>
          </a:p>
          <a:p>
            <a:pPr marL="2171700" lvl="4"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Soufrière</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Hills Volcano (Montserrat)</a:t>
            </a:r>
          </a:p>
          <a:p>
            <a:pPr marL="2628900" lvl="5"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Chiles – Cerro Negro (Colombia / Ecuador)</a:t>
            </a:r>
          </a:p>
          <a:p>
            <a:pPr marL="3086100" lvl="6" indent="-342900">
              <a:spcAft>
                <a:spcPts val="600"/>
              </a:spcAft>
              <a:buFont typeface="Arial" panose="020B0604020202020204" pitchFamily="34" charset="0"/>
              <a:buChar char="•"/>
            </a:pPr>
            <a:r>
              <a:rPr lang="en-US" dirty="0" err="1">
                <a:solidFill>
                  <a:srgbClr val="000000"/>
                </a:solidFill>
                <a:effectLst>
                  <a:outerShdw blurRad="38100" dist="38100" dir="2700000" algn="tl">
                    <a:srgbClr val="000000">
                      <a:alpha val="43137"/>
                    </a:srgbClr>
                  </a:outerShdw>
                </a:effectLst>
              </a:rPr>
              <a:t>Reventador</a:t>
            </a:r>
            <a:r>
              <a:rPr lang="en-US" dirty="0">
                <a:solidFill>
                  <a:srgbClr val="000000"/>
                </a:solidFill>
                <a:effectLst>
                  <a:outerShdw blurRad="38100" dist="38100" dir="2700000" algn="tl">
                    <a:srgbClr val="000000">
                      <a:alpha val="43137"/>
                    </a:srgbClr>
                  </a:outerShdw>
                </a:effectLst>
              </a:rPr>
              <a:t> (Ecuador)</a:t>
            </a:r>
          </a:p>
          <a:p>
            <a:pPr marL="3086100" lvl="6"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Cotopaxi (Ecuador)</a:t>
            </a:r>
          </a:p>
          <a:p>
            <a:pPr marL="2628900" lvl="5" indent="-342900">
              <a:spcAft>
                <a:spcPts val="600"/>
              </a:spcAft>
              <a:buFont typeface="Arial" panose="020B0604020202020204" pitchFamily="34" charset="0"/>
              <a:buChar char="•"/>
            </a:pPr>
            <a:r>
              <a:rPr lang="en-US" dirty="0">
                <a:solidFill>
                  <a:srgbClr val="000000"/>
                </a:solidFill>
                <a:effectLst>
                  <a:outerShdw blurRad="38100" dist="38100" dir="2700000" algn="tl">
                    <a:srgbClr val="000000">
                      <a:alpha val="43137"/>
                    </a:srgbClr>
                  </a:outerShdw>
                </a:effectLst>
              </a:rPr>
              <a:t>Wolf (Galápagos)</a:t>
            </a:r>
          </a:p>
          <a:p>
            <a:pPr marL="2171700" lvl="4" indent="-342900">
              <a:spcAft>
                <a:spcPts val="600"/>
              </a:spcAft>
              <a:buFont typeface="Arial" panose="020B0604020202020204" pitchFamily="34" charset="0"/>
              <a:buChar char="•"/>
            </a:pPr>
            <a:r>
              <a:rPr lang="en-US" dirty="0">
                <a:solidFill>
                  <a:srgbClr val="000000"/>
                </a:solidFill>
                <a:effectLst>
                  <a:outerShdw blurRad="38100" dist="38100" dir="2700000" algn="tl">
                    <a:srgbClr val="000000">
                      <a:alpha val="43137"/>
                    </a:srgbClr>
                  </a:outerShdw>
                </a:effectLst>
              </a:rPr>
              <a:t>Fernandina (Galápagos)</a:t>
            </a:r>
          </a:p>
          <a:p>
            <a:pPr marL="1714500" lvl="3"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Sabancaya</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a:t>
            </a:r>
            <a:r>
              <a:rPr lang="en-US" dirty="0" err="1">
                <a:solidFill>
                  <a:srgbClr val="000000"/>
                </a:solidFill>
                <a:effectLst>
                  <a:outerShdw blurRad="38100" dist="38100" dir="2700000" algn="tl">
                    <a:srgbClr val="000000">
                      <a:alpha val="43137"/>
                    </a:srgbClr>
                  </a:outerShdw>
                </a:effectLst>
              </a:rPr>
              <a:t>Perú</a:t>
            </a:r>
            <a:r>
              <a:rPr lang="en-US" dirty="0">
                <a:solidFill>
                  <a:srgbClr val="000000"/>
                </a:solidFill>
                <a:effectLst>
                  <a:outerShdw blurRad="38100" dist="38100" dir="2700000" algn="tl">
                    <a:srgbClr val="000000">
                      <a:alpha val="43137"/>
                    </a:srgbClr>
                  </a:outerShdw>
                </a:effectLst>
              </a:rPr>
              <a:t>)</a:t>
            </a:r>
          </a:p>
          <a:p>
            <a:pPr marL="1257300" lvl="2"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Cordón</a:t>
            </a:r>
            <a:r>
              <a:rPr lang="en-US" dirty="0" smtClean="0">
                <a:solidFill>
                  <a:srgbClr val="000000"/>
                </a:solidFill>
                <a:effectLst>
                  <a:outerShdw blurRad="38100" dist="38100" dir="2700000" algn="tl">
                    <a:srgbClr val="000000">
                      <a:alpha val="43137"/>
                    </a:srgbClr>
                  </a:outerShdw>
                </a:effectLst>
              </a:rPr>
              <a:t> </a:t>
            </a:r>
            <a:r>
              <a:rPr lang="en-US" dirty="0" err="1" smtClean="0">
                <a:solidFill>
                  <a:srgbClr val="000000"/>
                </a:solidFill>
                <a:effectLst>
                  <a:outerShdw blurRad="38100" dist="38100" dir="2700000" algn="tl">
                    <a:srgbClr val="000000">
                      <a:alpha val="43137"/>
                    </a:srgbClr>
                  </a:outerShdw>
                </a:effectLst>
              </a:rPr>
              <a:t>Caulle</a:t>
            </a:r>
            <a:r>
              <a:rPr lang="en-US" dirty="0" smtClean="0">
                <a:solidFill>
                  <a:srgbClr val="000000"/>
                </a:solidFill>
                <a:effectLst>
                  <a:outerShdw blurRad="38100" dist="38100" dir="2700000" algn="tl">
                    <a:srgbClr val="000000">
                      <a:alpha val="43137"/>
                    </a:srgbClr>
                  </a:outerShdw>
                </a:effectLst>
              </a:rPr>
              <a:t> (Chile)</a:t>
            </a:r>
          </a:p>
          <a:p>
            <a:pPr marL="800100" lvl="1"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Calbuco</a:t>
            </a:r>
            <a:r>
              <a:rPr lang="en-US" dirty="0" smtClean="0">
                <a:solidFill>
                  <a:srgbClr val="000000"/>
                </a:solidFill>
                <a:effectLst>
                  <a:outerShdw blurRad="38100" dist="38100" dir="2700000" algn="tl">
                    <a:srgbClr val="000000">
                      <a:alpha val="43137"/>
                    </a:srgbClr>
                  </a:outerShdw>
                </a:effectLst>
              </a:rPr>
              <a:t> (Chile)</a:t>
            </a:r>
          </a:p>
          <a:p>
            <a:pPr marL="342900"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Villarica</a:t>
            </a:r>
            <a:r>
              <a:rPr lang="en-US" dirty="0" smtClean="0">
                <a:solidFill>
                  <a:srgbClr val="000000"/>
                </a:solidFill>
                <a:effectLst>
                  <a:outerShdw blurRad="38100" dist="38100" dir="2700000" algn="tl">
                    <a:srgbClr val="000000">
                      <a:alpha val="43137"/>
                    </a:srgbClr>
                  </a:outerShdw>
                </a:effectLst>
              </a:rPr>
              <a:t> (Chile)</a:t>
            </a:r>
          </a:p>
        </p:txBody>
      </p:sp>
    </p:spTree>
    <p:extLst>
      <p:ext uri="{BB962C8B-B14F-4D97-AF65-F5344CB8AC3E}">
        <p14:creationId xmlns:p14="http://schemas.microsoft.com/office/powerpoint/2010/main" val="191066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of data</a:t>
            </a:r>
            <a:endParaRPr lang="en-US" dirty="0"/>
          </a:p>
        </p:txBody>
      </p:sp>
      <p:sp>
        <p:nvSpPr>
          <p:cNvPr id="3" name="Content Placeholder 2"/>
          <p:cNvSpPr>
            <a:spLocks noGrp="1"/>
          </p:cNvSpPr>
          <p:nvPr>
            <p:ph idx="1"/>
          </p:nvPr>
        </p:nvSpPr>
        <p:spPr/>
        <p:txBody>
          <a:bodyPr/>
          <a:lstStyle/>
          <a:p>
            <a:pPr marL="0" indent="0">
              <a:spcAft>
                <a:spcPts val="600"/>
              </a:spcAft>
              <a:buNone/>
            </a:pPr>
            <a:r>
              <a:rPr lang="en-US" sz="3200" u="sng" dirty="0" smtClean="0"/>
              <a:t>How have satellite data been useful?</a:t>
            </a:r>
            <a:endParaRPr lang="en-US" sz="3200" dirty="0" smtClean="0"/>
          </a:p>
          <a:p>
            <a:pPr>
              <a:spcAft>
                <a:spcPts val="600"/>
              </a:spcAft>
            </a:pPr>
            <a:r>
              <a:rPr lang="en-US" b="0" dirty="0" smtClean="0"/>
              <a:t>Monitored volcanoes with no ground networks and motivated installation of new sensors (</a:t>
            </a:r>
            <a:r>
              <a:rPr lang="en-US" b="0" i="1" u="sng" dirty="0" smtClean="0"/>
              <a:t>Cordon </a:t>
            </a:r>
            <a:r>
              <a:rPr lang="en-US" b="0" i="1" u="sng" dirty="0" err="1" smtClean="0"/>
              <a:t>Caulle</a:t>
            </a:r>
            <a:r>
              <a:rPr lang="en-US" b="0" dirty="0" smtClean="0"/>
              <a:t>)</a:t>
            </a:r>
          </a:p>
          <a:p>
            <a:pPr>
              <a:spcAft>
                <a:spcPts val="600"/>
              </a:spcAft>
            </a:pPr>
            <a:r>
              <a:rPr lang="en-US" b="0" dirty="0" smtClean="0"/>
              <a:t>Provided data for determining alert levels (</a:t>
            </a:r>
            <a:r>
              <a:rPr lang="en-US" b="0" i="1" u="sng" dirty="0" smtClean="0"/>
              <a:t>Chiles-CN</a:t>
            </a:r>
            <a:r>
              <a:rPr lang="en-US" b="0" dirty="0" smtClean="0"/>
              <a:t>)</a:t>
            </a:r>
          </a:p>
          <a:p>
            <a:pPr>
              <a:spcAft>
                <a:spcPts val="600"/>
              </a:spcAft>
            </a:pPr>
            <a:r>
              <a:rPr lang="en-US" b="0" dirty="0" smtClean="0"/>
              <a:t>Complemented </a:t>
            </a:r>
            <a:r>
              <a:rPr lang="en-US" b="0" dirty="0"/>
              <a:t>ground-based data and contributed to situational awareness during a </a:t>
            </a:r>
            <a:r>
              <a:rPr lang="en-US" b="0" dirty="0" smtClean="0"/>
              <a:t>crisis (</a:t>
            </a:r>
            <a:r>
              <a:rPr lang="en-US" b="0" i="1" u="sng" dirty="0" smtClean="0"/>
              <a:t>Chiles-CN, </a:t>
            </a:r>
            <a:r>
              <a:rPr lang="en-US" b="0" i="1" u="sng" dirty="0" err="1" smtClean="0"/>
              <a:t>Calbuco</a:t>
            </a:r>
            <a:r>
              <a:rPr lang="en-US" b="0" dirty="0" smtClean="0"/>
              <a:t>, </a:t>
            </a:r>
            <a:r>
              <a:rPr lang="en-US" b="0" i="1" u="sng" dirty="0" err="1" smtClean="0"/>
              <a:t>Villarica</a:t>
            </a:r>
            <a:r>
              <a:rPr lang="en-US" b="0" i="1" u="sng" dirty="0" smtClean="0"/>
              <a:t>, </a:t>
            </a:r>
            <a:r>
              <a:rPr lang="en-US" b="0" i="1" u="sng" dirty="0" err="1" smtClean="0"/>
              <a:t>Manutombo</a:t>
            </a:r>
            <a:r>
              <a:rPr lang="en-US" b="0" dirty="0" smtClean="0"/>
              <a:t>)</a:t>
            </a:r>
          </a:p>
          <a:p>
            <a:pPr>
              <a:spcAft>
                <a:spcPts val="600"/>
              </a:spcAft>
            </a:pPr>
            <a:r>
              <a:rPr lang="en-US" b="0" dirty="0" smtClean="0"/>
              <a:t>Filled “gaps” at volcanoes that have some ground-based monitoring (</a:t>
            </a:r>
            <a:r>
              <a:rPr lang="en-US" b="0" i="1" u="sng" dirty="0" err="1" smtClean="0"/>
              <a:t>Tungarahua</a:t>
            </a:r>
            <a:r>
              <a:rPr lang="en-US" b="0" dirty="0" smtClean="0"/>
              <a:t>, </a:t>
            </a:r>
            <a:r>
              <a:rPr lang="en-US" b="0" i="1" u="sng" dirty="0" err="1" smtClean="0"/>
              <a:t>Pacaya</a:t>
            </a:r>
            <a:r>
              <a:rPr lang="en-US" b="0" dirty="0" smtClean="0"/>
              <a:t>, </a:t>
            </a:r>
            <a:r>
              <a:rPr lang="en-US" b="0" i="1" u="sng" dirty="0" err="1" smtClean="0"/>
              <a:t>Santiaguito</a:t>
            </a:r>
            <a:r>
              <a:rPr lang="en-US" b="0" dirty="0" smtClean="0"/>
              <a:t>)</a:t>
            </a:r>
          </a:p>
          <a:p>
            <a:pPr>
              <a:spcAft>
                <a:spcPts val="600"/>
              </a:spcAft>
            </a:pPr>
            <a:r>
              <a:rPr lang="en-US" b="0" dirty="0" smtClean="0"/>
              <a:t>Provide otherwise inaccessible data (</a:t>
            </a:r>
            <a:r>
              <a:rPr lang="en-US" b="0" i="1" u="sng" dirty="0" err="1" smtClean="0"/>
              <a:t>Reventador</a:t>
            </a:r>
            <a:r>
              <a:rPr lang="en-US" b="0" dirty="0" smtClean="0"/>
              <a:t>, </a:t>
            </a:r>
            <a:r>
              <a:rPr lang="en-US" b="0" i="1" u="sng" dirty="0" smtClean="0"/>
              <a:t>SHV</a:t>
            </a:r>
            <a:r>
              <a:rPr lang="en-US" b="0" dirty="0" smtClean="0"/>
              <a:t>)</a:t>
            </a:r>
          </a:p>
          <a:p>
            <a:pPr>
              <a:spcAft>
                <a:spcPts val="600"/>
              </a:spcAft>
            </a:pPr>
            <a:r>
              <a:rPr lang="en-US" b="0" dirty="0" smtClean="0"/>
              <a:t>Research (</a:t>
            </a:r>
            <a:r>
              <a:rPr lang="en-US" b="0" i="1" u="sng" dirty="0" err="1" smtClean="0"/>
              <a:t>Ubinas</a:t>
            </a:r>
            <a:r>
              <a:rPr lang="en-US" b="0" dirty="0" smtClean="0"/>
              <a:t>)</a:t>
            </a:r>
          </a:p>
        </p:txBody>
      </p:sp>
    </p:spTree>
    <p:extLst>
      <p:ext uri="{BB962C8B-B14F-4D97-AF65-F5344CB8AC3E}">
        <p14:creationId xmlns:p14="http://schemas.microsoft.com/office/powerpoint/2010/main" val="2664267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57016"/>
            <a:ext cx="7396162" cy="501650"/>
          </a:xfrm>
        </p:spPr>
        <p:txBody>
          <a:bodyPr/>
          <a:lstStyle/>
          <a:p>
            <a:r>
              <a:rPr lang="en-US" dirty="0" err="1" smtClean="0"/>
              <a:t>Cordón</a:t>
            </a:r>
            <a:r>
              <a:rPr lang="en-US" dirty="0" smtClean="0"/>
              <a:t> </a:t>
            </a:r>
            <a:r>
              <a:rPr lang="en-US" dirty="0" err="1" smtClean="0"/>
              <a:t>Caulle</a:t>
            </a:r>
            <a:r>
              <a:rPr lang="en-US" dirty="0" smtClean="0"/>
              <a:t>, Chile</a:t>
            </a:r>
            <a:endParaRPr lang="en-US" dirty="0"/>
          </a:p>
        </p:txBody>
      </p:sp>
      <p:sp>
        <p:nvSpPr>
          <p:cNvPr id="7" name="TextBox 6"/>
          <p:cNvSpPr txBox="1"/>
          <p:nvPr/>
        </p:nvSpPr>
        <p:spPr>
          <a:xfrm>
            <a:off x="112294" y="1594860"/>
            <a:ext cx="2261938" cy="3970318"/>
          </a:xfrm>
          <a:prstGeom prst="rect">
            <a:avLst/>
          </a:prstGeom>
          <a:noFill/>
        </p:spPr>
        <p:txBody>
          <a:bodyPr wrap="square" rtlCol="0">
            <a:spAutoFit/>
          </a:bodyPr>
          <a:lstStyle/>
          <a:p>
            <a:r>
              <a:rPr lang="en-US" dirty="0" smtClean="0"/>
              <a:t>Inflation of </a:t>
            </a:r>
            <a:r>
              <a:rPr lang="en-US" dirty="0" err="1" smtClean="0"/>
              <a:t>Cordón</a:t>
            </a:r>
            <a:r>
              <a:rPr lang="en-US" dirty="0" smtClean="0"/>
              <a:t> </a:t>
            </a:r>
            <a:r>
              <a:rPr lang="en-US" dirty="0" err="1" smtClean="0"/>
              <a:t>Caulle</a:t>
            </a:r>
            <a:r>
              <a:rPr lang="en-US" dirty="0" smtClean="0"/>
              <a:t>, Chile, </a:t>
            </a:r>
            <a:r>
              <a:rPr lang="en-US" dirty="0"/>
              <a:t>after the </a:t>
            </a:r>
            <a:r>
              <a:rPr lang="en-US" dirty="0" smtClean="0"/>
              <a:t>2011-2012, </a:t>
            </a:r>
            <a:r>
              <a:rPr lang="en-US" dirty="0"/>
              <a:t>has </a:t>
            </a:r>
            <a:r>
              <a:rPr lang="en-US" dirty="0" smtClean="0"/>
              <a:t>been a significant result of the pilot.  This deformation would not otherwise be known without EO data.</a:t>
            </a:r>
          </a:p>
          <a:p>
            <a:endParaRPr lang="en-US" dirty="0"/>
          </a:p>
          <a:p>
            <a:r>
              <a:rPr lang="en-US" dirty="0" smtClean="0"/>
              <a:t>The inflation seemed to have stopped in mid-2015.</a:t>
            </a:r>
            <a:endParaRPr lang="en-US" dirty="0"/>
          </a:p>
        </p:txBody>
      </p:sp>
      <p:pic>
        <p:nvPicPr>
          <p:cNvPr id="8"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576249" y="1456632"/>
            <a:ext cx="6099918" cy="4762090"/>
          </a:xfrm>
        </p:spPr>
      </p:pic>
      <p:sp>
        <p:nvSpPr>
          <p:cNvPr id="5" name="Rettangolo 4"/>
          <p:cNvSpPr/>
          <p:nvPr/>
        </p:nvSpPr>
        <p:spPr>
          <a:xfrm>
            <a:off x="112294" y="6243416"/>
            <a:ext cx="8873615" cy="523220"/>
          </a:xfrm>
          <a:prstGeom prst="rect">
            <a:avLst/>
          </a:prstGeom>
        </p:spPr>
        <p:txBody>
          <a:bodyPr wrap="square">
            <a:spAutoFit/>
          </a:bodyPr>
          <a:lstStyle/>
          <a:p>
            <a:r>
              <a:rPr lang="en-US" sz="1400" dirty="0"/>
              <a:t>P</a:t>
            </a:r>
            <a:r>
              <a:rPr lang="en-US" sz="1400" dirty="0" smtClean="0"/>
              <a:t>ost-eruptive </a:t>
            </a:r>
            <a:r>
              <a:rPr lang="en-US" sz="1400" dirty="0"/>
              <a:t>uplift of up to 0.8 m between March 2012 and May 2015. The line-of-sight uplift rates reached 45 cm/</a:t>
            </a:r>
            <a:r>
              <a:rPr lang="en-US" sz="1400" dirty="0" err="1"/>
              <a:t>yr</a:t>
            </a:r>
            <a:r>
              <a:rPr lang="en-US" sz="1400" dirty="0"/>
              <a:t>, but the deformation was not accompanied by earthquakes</a:t>
            </a:r>
            <a:endParaRPr lang="it-IT" sz="1400" dirty="0"/>
          </a:p>
        </p:txBody>
      </p:sp>
    </p:spTree>
    <p:extLst>
      <p:ext uri="{BB962C8B-B14F-4D97-AF65-F5344CB8AC3E}">
        <p14:creationId xmlns:p14="http://schemas.microsoft.com/office/powerpoint/2010/main" val="26313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themeOverride>
</file>

<file path=docProps/app.xml><?xml version="1.0" encoding="utf-8"?>
<Properties xmlns="http://schemas.openxmlformats.org/officeDocument/2006/extended-properties" xmlns:vt="http://schemas.openxmlformats.org/officeDocument/2006/docPropsVTypes">
  <Template/>
  <TotalTime>13520</TotalTime>
  <Words>1556</Words>
  <Application>Microsoft Office PowerPoint</Application>
  <PresentationFormat>Presentazione su schermo (4:3)</PresentationFormat>
  <Paragraphs>145</Paragraphs>
  <Slides>22</Slides>
  <Notes>10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22</vt:i4>
      </vt:variant>
    </vt:vector>
  </HeadingPairs>
  <TitlesOfParts>
    <vt:vector size="33" baseType="lpstr">
      <vt:lpstr>Arial Unicode MS</vt:lpstr>
      <vt:lpstr>MS PGothic</vt:lpstr>
      <vt:lpstr>MS PGothic</vt:lpstr>
      <vt:lpstr>Arial</vt:lpstr>
      <vt:lpstr>Calibri</vt:lpstr>
      <vt:lpstr>Century Gothic</vt:lpstr>
      <vt:lpstr>Courier New</vt:lpstr>
      <vt:lpstr>Tahoma</vt:lpstr>
      <vt:lpstr>Times New Roman</vt:lpstr>
      <vt:lpstr>Wingdings</vt:lpstr>
      <vt:lpstr>4_EUM_template_v03</vt:lpstr>
      <vt:lpstr>CEOS Volcano Pilot Project: main results and lesson learned</vt:lpstr>
      <vt:lpstr>WHAT IS MISSING?</vt:lpstr>
      <vt:lpstr>Presentazione standard di PowerPoint</vt:lpstr>
      <vt:lpstr>Regional demonstration over Latin America</vt:lpstr>
      <vt:lpstr>Presentazione standard di PowerPoint</vt:lpstr>
      <vt:lpstr>Presentazione standard di PowerPoint</vt:lpstr>
      <vt:lpstr>Noteworthy results</vt:lpstr>
      <vt:lpstr>Utility of data</vt:lpstr>
      <vt:lpstr>Cordón Caulle, Chile</vt:lpstr>
      <vt:lpstr>Cordón Caulle, Chile</vt:lpstr>
      <vt:lpstr>Utility of data</vt:lpstr>
      <vt:lpstr>Presentazione standard di PowerPoint</vt:lpstr>
      <vt:lpstr>Chiles – Cerro Negro</vt:lpstr>
      <vt:lpstr>Presentazione standard di PowerPoint</vt:lpstr>
      <vt:lpstr>Calbuco, Chile</vt:lpstr>
      <vt:lpstr>Calbuco, Chile</vt:lpstr>
      <vt:lpstr>Results: Reventador</vt:lpstr>
      <vt:lpstr>User Feedback</vt:lpstr>
      <vt:lpstr>Lessons learned</vt:lpstr>
      <vt:lpstr>Lessons learned</vt:lpstr>
      <vt:lpstr>References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Zoffoli Simona</cp:lastModifiedBy>
  <cp:revision>746</cp:revision>
  <cp:lastPrinted>2014-03-31T07:56:05Z</cp:lastPrinted>
  <dcterms:created xsi:type="dcterms:W3CDTF">2012-08-31T01:11:17Z</dcterms:created>
  <dcterms:modified xsi:type="dcterms:W3CDTF">2017-09-04T13:43:10Z</dcterms:modified>
</cp:coreProperties>
</file>